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57" r:id="rId3"/>
    <p:sldId id="258" r:id="rId4"/>
    <p:sldId id="259" r:id="rId5"/>
    <p:sldId id="348" r:id="rId6"/>
    <p:sldId id="350" r:id="rId7"/>
    <p:sldId id="351" r:id="rId8"/>
    <p:sldId id="353" r:id="rId9"/>
    <p:sldId id="380" r:id="rId10"/>
    <p:sldId id="354" r:id="rId11"/>
    <p:sldId id="355" r:id="rId12"/>
    <p:sldId id="356" r:id="rId13"/>
    <p:sldId id="357" r:id="rId14"/>
    <p:sldId id="358" r:id="rId15"/>
    <p:sldId id="359" r:id="rId16"/>
    <p:sldId id="285" r:id="rId17"/>
    <p:sldId id="360" r:id="rId18"/>
    <p:sldId id="361" r:id="rId19"/>
    <p:sldId id="362" r:id="rId20"/>
    <p:sldId id="363" r:id="rId21"/>
    <p:sldId id="364" r:id="rId22"/>
    <p:sldId id="346" r:id="rId23"/>
    <p:sldId id="365" r:id="rId24"/>
    <p:sldId id="366" r:id="rId25"/>
    <p:sldId id="367" r:id="rId26"/>
    <p:sldId id="368" r:id="rId27"/>
    <p:sldId id="345" r:id="rId28"/>
    <p:sldId id="369" r:id="rId29"/>
    <p:sldId id="260" r:id="rId30"/>
    <p:sldId id="383" r:id="rId31"/>
    <p:sldId id="382" r:id="rId32"/>
    <p:sldId id="384" r:id="rId33"/>
    <p:sldId id="385" r:id="rId34"/>
    <p:sldId id="334"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5" r:id="rId55"/>
    <p:sldId id="406" r:id="rId56"/>
    <p:sldId id="407" r:id="rId57"/>
    <p:sldId id="408" r:id="rId58"/>
  </p:sldIdLst>
  <p:sldSz cx="9144000" cy="5148263"/>
  <p:notesSz cx="6858000" cy="9144000"/>
  <p:embeddedFontLst>
    <p:embeddedFont>
      <p:font typeface="Calibri" pitchFamily="34" charset="0"/>
      <p:regular r:id="rId60"/>
      <p:bold r:id="rId61"/>
      <p:italic r:id="rId62"/>
      <p:boldItalic r:id="rId63"/>
    </p:embeddedFont>
    <p:embeddedFont>
      <p:font typeface="Sans Condensed"/>
      <p:bold r:id="rId64"/>
    </p:embeddedFont>
    <p:embeddedFont>
      <p:font typeface="Arial Rounded MT Bold" pitchFamily="34" charset="0"/>
      <p:regular r:id="rId65"/>
    </p:embeddedFont>
    <p:embeddedFont>
      <p:font typeface="Book Antiqua" pitchFamily="18" charset="0"/>
      <p:regular r:id="rId66"/>
      <p:bold r:id="rId67"/>
      <p:italic r:id="rId68"/>
      <p:boldItalic r:id="rId69"/>
    </p:embeddedFont>
  </p:embeddedFont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 xmlns:p15="http://schemas.microsoft.com/office/powerpoint/2012/main">
        <p15:guide id="1" orient="horz" pos="162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180D"/>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p:cViewPr>
        <p:scale>
          <a:sx n="90" d="100"/>
          <a:sy n="90" d="100"/>
        </p:scale>
        <p:origin x="-834" y="-78"/>
      </p:cViewPr>
      <p:guideLst>
        <p:guide orient="horz" pos="1621"/>
        <p:guide pos="288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Calibri"/>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Calibri"/>
                <a:cs typeface="+mn-cs"/>
              </a:defRPr>
            </a:lvl1pPr>
          </a:lstStyle>
          <a:p>
            <a:pPr>
              <a:defRPr/>
            </a:pPr>
            <a:fld id="{C9516771-3CB4-49DF-95F7-1F5E0BBCCE3F}" type="datetimeFigureOut">
              <a:rPr lang="en-US"/>
              <a:pPr>
                <a:defRPr/>
              </a:pPr>
              <a:t>1/8/2015</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Calibri"/>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Calibri"/>
                <a:cs typeface="+mn-cs"/>
              </a:defRPr>
            </a:lvl1pPr>
          </a:lstStyle>
          <a:p>
            <a:pPr>
              <a:defRPr/>
            </a:pPr>
            <a:fld id="{C2FBF5CF-EB77-4504-A023-4619A67FD782}" type="slidenum">
              <a:rPr lang="en-US"/>
              <a:pPr>
                <a:defRPr/>
              </a:pPr>
              <a:t>‹#›</a:t>
            </a:fld>
            <a:endParaRPr lang="en-US" dirty="0"/>
          </a:p>
        </p:txBody>
      </p:sp>
    </p:spTree>
    <p:extLst>
      <p:ext uri="{BB962C8B-B14F-4D97-AF65-F5344CB8AC3E}">
        <p14:creationId xmlns:p14="http://schemas.microsoft.com/office/powerpoint/2010/main" val="925732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FBF5CF-EB77-4504-A023-4619A67FD782}" type="slidenum">
              <a:rPr lang="en-US" smtClean="0"/>
              <a:pPr>
                <a:defRPr/>
              </a:pPr>
              <a:t>50</a:t>
            </a:fld>
            <a:endParaRPr lang="en-US" dirty="0"/>
          </a:p>
        </p:txBody>
      </p:sp>
    </p:spTree>
    <p:extLst>
      <p:ext uri="{BB962C8B-B14F-4D97-AF65-F5344CB8AC3E}">
        <p14:creationId xmlns:p14="http://schemas.microsoft.com/office/powerpoint/2010/main" val="4066517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ctrTitle"/>
          </p:nvPr>
        </p:nvSpPr>
        <p:spPr>
          <a:xfrm>
            <a:off x="1905000" y="1811338"/>
            <a:ext cx="7239000" cy="1104900"/>
          </a:xfrm>
        </p:spPr>
        <p:txBody>
          <a:bodyPr/>
          <a:lstStyle>
            <a:lvl1pPr>
              <a:defRPr smtClean="0">
                <a:solidFill>
                  <a:srgbClr val="7A6A60"/>
                </a:solidFill>
                <a:latin typeface="Sans Condensed" pitchFamily="34" charset="0"/>
              </a:defRPr>
            </a:lvl1pPr>
          </a:lstStyle>
          <a:p>
            <a:r>
              <a:rPr lang="en-US" smtClean="0"/>
              <a:t>Click to edit Master title style</a:t>
            </a:r>
          </a:p>
        </p:txBody>
      </p:sp>
      <p:sp>
        <p:nvSpPr>
          <p:cNvPr id="3075" name="Text Placeholder 2"/>
          <p:cNvSpPr>
            <a:spLocks noGrp="1"/>
          </p:cNvSpPr>
          <p:nvPr>
            <p:ph type="subTitle" idx="1"/>
          </p:nvPr>
        </p:nvSpPr>
        <p:spPr>
          <a:xfrm>
            <a:off x="1905000" y="2687638"/>
            <a:ext cx="7239000" cy="557212"/>
          </a:xfrm>
        </p:spPr>
        <p:txBody>
          <a:bodyPr/>
          <a:lstStyle>
            <a:lvl1pPr marL="0" indent="0" algn="ctr">
              <a:buFont typeface="Arial" pitchFamily="34" charset="0"/>
              <a:buNone/>
              <a:defRPr smtClean="0">
                <a:solidFill>
                  <a:schemeClr val="tx1"/>
                </a:solidFill>
                <a:latin typeface="Sans Condensed" pitchFamily="34" charset="0"/>
              </a:defRPr>
            </a:lvl1pPr>
          </a:lstStyle>
          <a:p>
            <a:r>
              <a:rPr lang="en-US" smtClean="0"/>
              <a:t>Click to edit Master subtitle style</a:t>
            </a:r>
          </a:p>
        </p:txBody>
      </p:sp>
      <p:sp>
        <p:nvSpPr>
          <p:cNvPr id="4" name="Date Placeholder 3"/>
          <p:cNvSpPr>
            <a:spLocks noGrp="1"/>
          </p:cNvSpPr>
          <p:nvPr>
            <p:ph type="dt" sz="half" idx="2"/>
          </p:nvPr>
        </p:nvSpPr>
        <p:spPr>
          <a:xfrm>
            <a:off x="457201" y="4687888"/>
            <a:ext cx="2133599" cy="357187"/>
          </a:xfrm>
        </p:spPr>
        <p:txBody>
          <a:bodyPr/>
          <a:lstStyle>
            <a:lvl1pPr algn="l">
              <a:defRPr sz="1200" smtClean="0">
                <a:solidFill>
                  <a:schemeClr val="tx1">
                    <a:tint val="75000"/>
                  </a:schemeClr>
                </a:solidFill>
              </a:defRPr>
            </a:lvl1pPr>
          </a:lstStyle>
          <a:p>
            <a:pPr>
              <a:defRPr/>
            </a:pPr>
            <a:fld id="{CD80E71E-65B1-4D4B-A111-91A56712567C}" type="datetime1">
              <a:rPr lang="en-US" smtClean="0"/>
              <a:pPr>
                <a:defRPr/>
              </a:pPr>
              <a:t>1/8/2015</a:t>
            </a:fld>
            <a:endParaRPr lang="en-US" dirty="0"/>
          </a:p>
        </p:txBody>
      </p:sp>
      <p:sp>
        <p:nvSpPr>
          <p:cNvPr id="5" name="Footer Placeholder 4"/>
          <p:cNvSpPr>
            <a:spLocks noGrp="1"/>
          </p:cNvSpPr>
          <p:nvPr>
            <p:ph type="ftr" sz="quarter" idx="3"/>
          </p:nvPr>
        </p:nvSpPr>
        <p:spPr>
          <a:xfrm>
            <a:off x="3124201" y="4687888"/>
            <a:ext cx="2895599" cy="357187"/>
          </a:xfrm>
        </p:spPr>
        <p:txBody>
          <a:bodyP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2" y="4687888"/>
            <a:ext cx="2133599" cy="357187"/>
          </a:xfrm>
        </p:spPr>
        <p:txBody>
          <a:bodyPr/>
          <a:lstStyle>
            <a:lvl1pPr algn="r">
              <a:defRPr sz="1200" smtClean="0">
                <a:solidFill>
                  <a:schemeClr val="tx1">
                    <a:tint val="75000"/>
                  </a:schemeClr>
                </a:solidFill>
              </a:defRPr>
            </a:lvl1pPr>
          </a:lstStyle>
          <a:p>
            <a:pPr>
              <a:defRPr/>
            </a:pPr>
            <a:fld id="{D64E18A3-FD81-47D6-AE8D-6B896D413B94}" type="slidenum">
              <a:rPr lang="en-US"/>
              <a:pPr>
                <a:defRPr/>
              </a:pPr>
              <a:t>‹#›</a:t>
            </a:fld>
            <a:endParaRPr lang="en-US"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5AB989-BD52-4072-ABE5-0791FBA207C7}" type="datetime1">
              <a:rPr lang="en-US" smtClean="0"/>
              <a:pPr>
                <a:defRPr/>
              </a:pPr>
              <a:t>1/8/2015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255CB3-E5EC-4A41-A022-72D1F66AE85B}" type="slidenum">
              <a:rPr lang="en-US"/>
              <a:pPr>
                <a:defRPr/>
              </a:pPr>
              <a:t>‹#›</a:t>
            </a:fld>
            <a:endParaRPr lang="en-US" dirty="0"/>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6169"/>
            <a:ext cx="2057400" cy="439270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169"/>
            <a:ext cx="6019800" cy="43927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847499-1A61-4F6C-BA42-A397BDA65FCA}" type="datetime1">
              <a:rPr lang="en-US" smtClean="0"/>
              <a:pPr>
                <a:defRPr/>
              </a:pPr>
              <a:t>1/8/2015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233698A-B9A2-44E7-A20A-D094E1757EFE}" type="slidenum">
              <a:rPr lang="en-US"/>
              <a:pPr>
                <a:defRPr/>
              </a:pPr>
              <a:t>‹#›</a:t>
            </a:fld>
            <a:endParaRPr lang="en-US" dirty="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1746A1-3D22-41A5-9CC5-8BADB55F43E0}" type="datetime1">
              <a:rPr lang="en-US" smtClean="0"/>
              <a:pPr>
                <a:defRPr/>
              </a:pPr>
              <a:t>1/8/2015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10F48D3-83F2-4D50-9A8B-3DF2DDD892C6}" type="slidenum">
              <a:rPr lang="en-US"/>
              <a:pPr>
                <a:defRPr/>
              </a:pPr>
              <a:t>‹#›</a:t>
            </a:fld>
            <a:endParaRPr lang="en-US"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3308236"/>
            <a:ext cx="7772401"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182054"/>
            <a:ext cx="7772401"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98C31A-BECD-4F60-8F79-0A0AEFDE8A82}" type="datetime1">
              <a:rPr lang="en-US" smtClean="0"/>
              <a:pPr>
                <a:defRPr/>
              </a:pPr>
              <a:t>1/8/2015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2CEEA79-2B32-4041-AD38-F65E7F335478}" type="slidenum">
              <a:rPr lang="en-US"/>
              <a:pPr>
                <a:defRPr/>
              </a:pPr>
              <a:t>‹#›</a:t>
            </a:fld>
            <a:endParaRPr lang="en-US" dirty="0"/>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262"/>
            <a:ext cx="4038600" cy="3397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D31711-439D-459E-91FC-EFD98FB6CCD8}" type="datetime1">
              <a:rPr lang="en-US" smtClean="0"/>
              <a:pPr>
                <a:defRPr/>
              </a:pPr>
              <a:t>1/8/2015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CF543E0-55CB-4CAA-A687-FA55A69217E9}" type="slidenum">
              <a:rPr lang="en-US"/>
              <a:pPr>
                <a:defRPr/>
              </a:pPr>
              <a:t>‹#›</a:t>
            </a:fld>
            <a:endParaRPr lang="en-US" dirty="0"/>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D5887B-D257-4213-980C-82F3C61D7CDB}" type="datetime1">
              <a:rPr lang="en-US" smtClean="0"/>
              <a:pPr>
                <a:defRPr/>
              </a:pPr>
              <a:t>1/8/2015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9C4697-50B6-4F47-9A1D-24E804B401B5}" type="slidenum">
              <a:rPr lang="en-US"/>
              <a:pPr>
                <a:defRPr/>
              </a:pPr>
              <a:t>‹#›</a:t>
            </a:fld>
            <a:endParaRPr lang="en-US" dirty="0"/>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985927-8032-4700-AA2E-3CA4C7C2D576}" type="datetime1">
              <a:rPr lang="en-US" smtClean="0"/>
              <a:pPr>
                <a:defRPr/>
              </a:pPr>
              <a:t>1/8/2015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666B671-D75E-49FC-8AEB-A55DBB575B75}" type="slidenum">
              <a:rPr lang="en-US"/>
              <a:pPr>
                <a:defRPr/>
              </a:pPr>
              <a:t>‹#›</a:t>
            </a:fld>
            <a:endParaRPr lang="en-US"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036AD0-850B-488E-93AF-3B244D6A8F24}" type="datetime1">
              <a:rPr lang="en-US" smtClean="0"/>
              <a:pPr>
                <a:defRPr/>
              </a:pPr>
              <a:t>1/8/2015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2630FF2-86D4-422D-AB5F-CA259D74BF28}" type="slidenum">
              <a:rPr lang="en-US"/>
              <a:pPr>
                <a:defRPr/>
              </a:pPr>
              <a:t>‹#›</a:t>
            </a:fld>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8"/>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2C0F99-B085-4A89-8548-A397A6EE0AF0}" type="datetime1">
              <a:rPr lang="en-US" smtClean="0"/>
              <a:pPr>
                <a:defRPr/>
              </a:pPr>
              <a:t>1/8/2015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C83FDA5-C407-43E7-916A-4AF107BAC618}" type="slidenum">
              <a:rPr lang="en-US"/>
              <a:pPr>
                <a:defRPr/>
              </a:pPr>
              <a:t>‹#›</a:t>
            </a:fld>
            <a:endParaRPr lang="en-US" dirty="0"/>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3603785"/>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460007"/>
            <a:ext cx="5486400" cy="308895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7"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2E2CBA-E134-4952-B420-090DFD5BD8E0}" type="datetime1">
              <a:rPr lang="en-US" smtClean="0"/>
              <a:pPr>
                <a:defRPr/>
              </a:pPr>
              <a:t>1/8/2015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ED21026-5546-4E18-8ABC-EDB381C332A3}" type="slidenum">
              <a:rPr lang="en-US"/>
              <a:pPr>
                <a:defRPr/>
              </a:pPr>
              <a:t>‹#›</a:t>
            </a:fld>
            <a:endParaRPr lang="en-US" dirty="0"/>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1" y="206375"/>
            <a:ext cx="7315199"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371601" y="1201738"/>
            <a:ext cx="7315199"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1" y="4772025"/>
            <a:ext cx="2133599" cy="27305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Calibri"/>
                <a:cs typeface="+mn-cs"/>
              </a:defRPr>
            </a:lvl1pPr>
          </a:lstStyle>
          <a:p>
            <a:pPr>
              <a:defRPr/>
            </a:pPr>
            <a:fld id="{7F6316B9-00B2-4B02-8CD5-2E9EEBDE1F94}" type="datetime1">
              <a:rPr lang="en-US" smtClean="0"/>
              <a:pPr>
                <a:defRPr/>
              </a:pPr>
              <a:t>1/8/2015</a:t>
            </a:fld>
            <a:endParaRPr lang="en-US" dirty="0"/>
          </a:p>
        </p:txBody>
      </p:sp>
      <p:sp>
        <p:nvSpPr>
          <p:cNvPr id="5" name="Footer Placeholder 4"/>
          <p:cNvSpPr>
            <a:spLocks noGrp="1"/>
          </p:cNvSpPr>
          <p:nvPr>
            <p:ph type="ftr" sz="quarter" idx="3"/>
          </p:nvPr>
        </p:nvSpPr>
        <p:spPr>
          <a:xfrm>
            <a:off x="3124201" y="4772025"/>
            <a:ext cx="2895599" cy="2730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Calibri"/>
                <a:cs typeface="+mn-cs"/>
              </a:defRPr>
            </a:lvl1pPr>
          </a:lstStyle>
          <a:p>
            <a:pPr>
              <a:defRPr/>
            </a:pPr>
            <a:endParaRPr lang="en-US" dirty="0"/>
          </a:p>
        </p:txBody>
      </p:sp>
      <p:sp>
        <p:nvSpPr>
          <p:cNvPr id="6" name="Slide Number Placeholder 5"/>
          <p:cNvSpPr>
            <a:spLocks noGrp="1"/>
          </p:cNvSpPr>
          <p:nvPr>
            <p:ph type="sldNum" sz="quarter" idx="4"/>
          </p:nvPr>
        </p:nvSpPr>
        <p:spPr>
          <a:xfrm>
            <a:off x="6553202" y="4772025"/>
            <a:ext cx="2133599" cy="27305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Calibri"/>
                <a:cs typeface="+mn-cs"/>
              </a:defRPr>
            </a:lvl1pPr>
          </a:lstStyle>
          <a:p>
            <a:pPr>
              <a:defRPr/>
            </a:pPr>
            <a:fld id="{6471CEDD-4F76-4CCC-A88C-D4EEE1DEE0F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ransition>
    <p:wipe/>
  </p:transition>
  <p:hf hdr="0" ftr="0" dt="0"/>
  <p:txStyles>
    <p:titleStyle>
      <a:lvl1pPr algn="ctr" rtl="1" eaLnBrk="1" fontAlgn="base" hangingPunct="1">
        <a:spcBef>
          <a:spcPct val="0"/>
        </a:spcBef>
        <a:spcAft>
          <a:spcPct val="0"/>
        </a:spcAft>
        <a:defRPr sz="4400" kern="1200">
          <a:solidFill>
            <a:schemeClr val="tx2"/>
          </a:solidFill>
          <a:latin typeface="Sans Condensed"/>
          <a:ea typeface="+mj-ea"/>
          <a:cs typeface="+mj-cs"/>
        </a:defRPr>
      </a:lvl1pPr>
      <a:lvl2pPr algn="ctr" rtl="1" eaLnBrk="1" fontAlgn="base" hangingPunct="1">
        <a:spcBef>
          <a:spcPct val="0"/>
        </a:spcBef>
        <a:spcAft>
          <a:spcPct val="0"/>
        </a:spcAft>
        <a:defRPr sz="4400">
          <a:solidFill>
            <a:schemeClr val="tx2"/>
          </a:solidFill>
          <a:latin typeface="Sans Condensed" pitchFamily="34" charset="0"/>
        </a:defRPr>
      </a:lvl2pPr>
      <a:lvl3pPr algn="ctr" rtl="1" eaLnBrk="1" fontAlgn="base" hangingPunct="1">
        <a:spcBef>
          <a:spcPct val="0"/>
        </a:spcBef>
        <a:spcAft>
          <a:spcPct val="0"/>
        </a:spcAft>
        <a:defRPr sz="4400">
          <a:solidFill>
            <a:schemeClr val="tx2"/>
          </a:solidFill>
          <a:latin typeface="Sans Condensed" pitchFamily="34" charset="0"/>
        </a:defRPr>
      </a:lvl3pPr>
      <a:lvl4pPr algn="ctr" rtl="1" eaLnBrk="1" fontAlgn="base" hangingPunct="1">
        <a:spcBef>
          <a:spcPct val="0"/>
        </a:spcBef>
        <a:spcAft>
          <a:spcPct val="0"/>
        </a:spcAft>
        <a:defRPr sz="4400">
          <a:solidFill>
            <a:schemeClr val="tx2"/>
          </a:solidFill>
          <a:latin typeface="Sans Condensed" pitchFamily="34" charset="0"/>
        </a:defRPr>
      </a:lvl4pPr>
      <a:lvl5pPr algn="ctr" rtl="1" eaLnBrk="1" fontAlgn="base" hangingPunct="1">
        <a:spcBef>
          <a:spcPct val="0"/>
        </a:spcBef>
        <a:spcAft>
          <a:spcPct val="0"/>
        </a:spcAft>
        <a:defRPr sz="4400">
          <a:solidFill>
            <a:schemeClr val="tx2"/>
          </a:solidFill>
          <a:latin typeface="Sans Condensed" pitchFamily="34" charset="0"/>
        </a:defRPr>
      </a:lvl5pPr>
      <a:lvl6pPr marL="457200" algn="ctr" rtl="1" eaLnBrk="1" fontAlgn="base" hangingPunct="1">
        <a:spcBef>
          <a:spcPct val="0"/>
        </a:spcBef>
        <a:spcAft>
          <a:spcPct val="0"/>
        </a:spcAft>
        <a:defRPr sz="4400">
          <a:solidFill>
            <a:schemeClr val="tx2"/>
          </a:solidFill>
          <a:latin typeface="Sans Condensed" pitchFamily="34" charset="0"/>
        </a:defRPr>
      </a:lvl6pPr>
      <a:lvl7pPr marL="914400" algn="ctr" rtl="1" eaLnBrk="1" fontAlgn="base" hangingPunct="1">
        <a:spcBef>
          <a:spcPct val="0"/>
        </a:spcBef>
        <a:spcAft>
          <a:spcPct val="0"/>
        </a:spcAft>
        <a:defRPr sz="4400">
          <a:solidFill>
            <a:schemeClr val="tx2"/>
          </a:solidFill>
          <a:latin typeface="Sans Condensed" pitchFamily="34" charset="0"/>
        </a:defRPr>
      </a:lvl7pPr>
      <a:lvl8pPr marL="1371600" algn="ctr" rtl="1" eaLnBrk="1" fontAlgn="base" hangingPunct="1">
        <a:spcBef>
          <a:spcPct val="0"/>
        </a:spcBef>
        <a:spcAft>
          <a:spcPct val="0"/>
        </a:spcAft>
        <a:defRPr sz="4400">
          <a:solidFill>
            <a:schemeClr val="tx2"/>
          </a:solidFill>
          <a:latin typeface="Sans Condensed" pitchFamily="34" charset="0"/>
        </a:defRPr>
      </a:lvl8pPr>
      <a:lvl9pPr marL="1828800" algn="ctr" rtl="1" eaLnBrk="1" fontAlgn="base" hangingPunct="1">
        <a:spcBef>
          <a:spcPct val="0"/>
        </a:spcBef>
        <a:spcAft>
          <a:spcPct val="0"/>
        </a:spcAft>
        <a:defRPr sz="4400">
          <a:solidFill>
            <a:schemeClr val="tx2"/>
          </a:solidFill>
          <a:latin typeface="Sans Condensed" pitchFamily="34" charset="0"/>
        </a:defRPr>
      </a:lvl9pPr>
    </p:titleStyle>
    <p:bodyStyle>
      <a:lvl1pPr marL="342900" indent="-342900" algn="r" rtl="1" eaLnBrk="1" fontAlgn="base" hangingPunct="1">
        <a:spcBef>
          <a:spcPct val="20000"/>
        </a:spcBef>
        <a:spcAft>
          <a:spcPct val="0"/>
        </a:spcAft>
        <a:buFont typeface="Arial" pitchFamily="34" charset="0"/>
        <a:buChar char="•"/>
        <a:defRPr sz="2800" kern="1200">
          <a:solidFill>
            <a:schemeClr val="tx2"/>
          </a:solidFill>
          <a:latin typeface="Calibri"/>
          <a:ea typeface="+mn-ea"/>
          <a:cs typeface="+mn-cs"/>
        </a:defRPr>
      </a:lvl1pPr>
      <a:lvl2pPr marL="742950" indent="-285750" algn="r" rtl="1" eaLnBrk="1" fontAlgn="base" hangingPunct="1">
        <a:spcBef>
          <a:spcPct val="20000"/>
        </a:spcBef>
        <a:spcAft>
          <a:spcPct val="0"/>
        </a:spcAft>
        <a:buFont typeface="Arial" pitchFamily="34" charset="0"/>
        <a:buChar char="–"/>
        <a:defRPr sz="2400" kern="1200">
          <a:solidFill>
            <a:schemeClr val="tx2"/>
          </a:solidFill>
          <a:latin typeface="Calibri"/>
          <a:ea typeface="+mn-ea"/>
          <a:cs typeface="+mn-cs"/>
        </a:defRPr>
      </a:lvl2pPr>
      <a:lvl3pPr marL="1143000" indent="-228600" algn="r" rtl="1" eaLnBrk="1" fontAlgn="base" hangingPunct="1">
        <a:spcBef>
          <a:spcPct val="20000"/>
        </a:spcBef>
        <a:spcAft>
          <a:spcPct val="0"/>
        </a:spcAft>
        <a:buFont typeface="Arial" pitchFamily="34" charset="0"/>
        <a:buChar char="•"/>
        <a:defRPr sz="2000" kern="1200">
          <a:solidFill>
            <a:schemeClr val="tx2"/>
          </a:solidFill>
          <a:latin typeface="Calibri"/>
          <a:ea typeface="+mn-ea"/>
          <a:cs typeface="+mn-cs"/>
        </a:defRPr>
      </a:lvl3pPr>
      <a:lvl4pPr marL="1600200" indent="-228600" algn="r" rtl="1" eaLnBrk="1" fontAlgn="base" hangingPunct="1">
        <a:spcBef>
          <a:spcPct val="20000"/>
        </a:spcBef>
        <a:spcAft>
          <a:spcPct val="0"/>
        </a:spcAft>
        <a:buFont typeface="Arial" pitchFamily="34" charset="0"/>
        <a:buChar char="–"/>
        <a:defRPr kern="1200">
          <a:solidFill>
            <a:schemeClr val="tx2"/>
          </a:solidFill>
          <a:latin typeface="Calibri"/>
          <a:ea typeface="+mn-ea"/>
          <a:cs typeface="+mn-cs"/>
        </a:defRPr>
      </a:lvl4pPr>
      <a:lvl5pPr marL="2057400" indent="-228600" algn="r" rtl="1" eaLnBrk="1" fontAlgn="base" hangingPunct="1">
        <a:spcBef>
          <a:spcPct val="20000"/>
        </a:spcBef>
        <a:spcAft>
          <a:spcPct val="0"/>
        </a:spcAft>
        <a:buFont typeface="Arial" pitchFamily="34" charset="0"/>
        <a:buChar char="»"/>
        <a:defRPr kern="1200">
          <a:solidFill>
            <a:schemeClr val="tx2"/>
          </a:solidFill>
          <a:latin typeface="Calibri"/>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oogle.com.eg/url?sa=t&amp;rct=j&amp;q=&amp;esrc=s&amp;source=web&amp;cd=6&amp;cad=rja&amp;ved=0CEYQFjAF&amp;url=http://www.arab-eng.org/vb/t331757.html&amp;ei=QdYxUZmICc75sgaonYG4AQ&amp;usg=AFQjCNHlo_D1yyzcTPfzdsX3rMhbqO4vB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4.jpeg"/><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691680" y="2070075"/>
            <a:ext cx="7239000" cy="1104900"/>
          </a:xfrm>
        </p:spPr>
        <p:txBody>
          <a:bodyPr/>
          <a:lstStyle/>
          <a:p>
            <a:r>
              <a:rPr lang="ar-EG" sz="4800" b="1" dirty="0" smtClean="0">
                <a:solidFill>
                  <a:srgbClr val="990000"/>
                </a:solidFill>
              </a:rPr>
              <a:t>أنواع المبانى</a:t>
            </a:r>
            <a:br>
              <a:rPr lang="ar-EG" sz="4800" b="1" dirty="0" smtClean="0">
                <a:solidFill>
                  <a:srgbClr val="990000"/>
                </a:solidFill>
              </a:rPr>
            </a:br>
            <a:r>
              <a:rPr lang="ar-EG" sz="4800" b="1" dirty="0" smtClean="0">
                <a:solidFill>
                  <a:srgbClr val="990000"/>
                </a:solidFill>
              </a:rPr>
              <a:t>والبلاطات </a:t>
            </a:r>
            <a:r>
              <a:rPr lang="ar-EG" sz="4800" b="1" dirty="0" smtClean="0">
                <a:solidFill>
                  <a:srgbClr val="990000"/>
                </a:solidFill>
              </a:rPr>
              <a:t>الخرسانية</a:t>
            </a:r>
            <a:endParaRPr lang="en-US" sz="4800" b="1" dirty="0">
              <a:solidFill>
                <a:srgbClr val="99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lide(fromLef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95" y="-18157"/>
            <a:ext cx="7772401" cy="1022502"/>
          </a:xfrm>
        </p:spPr>
        <p:txBody>
          <a:bodyPr/>
          <a:lstStyle/>
          <a:p>
            <a:pPr algn="r"/>
            <a:r>
              <a:rPr lang="ar-EG" sz="2800" dirty="0" smtClean="0">
                <a:solidFill>
                  <a:srgbClr val="C00000"/>
                </a:solidFill>
              </a:rPr>
              <a:t>عيوب النظام :</a:t>
            </a:r>
            <a:r>
              <a:rPr lang="ar-EG" sz="2800" dirty="0" smtClean="0"/>
              <a:t/>
            </a:r>
            <a:br>
              <a:rPr lang="ar-EG" sz="2800" dirty="0" smtClean="0"/>
            </a:br>
            <a:endParaRPr lang="ar-EG" sz="2800" dirty="0"/>
          </a:p>
        </p:txBody>
      </p:sp>
      <p:sp>
        <p:nvSpPr>
          <p:cNvPr id="3" name="Text Placeholder 2"/>
          <p:cNvSpPr>
            <a:spLocks noGrp="1"/>
          </p:cNvSpPr>
          <p:nvPr>
            <p:ph type="body" idx="1"/>
          </p:nvPr>
        </p:nvSpPr>
        <p:spPr>
          <a:xfrm>
            <a:off x="3568351" y="4688309"/>
            <a:ext cx="5540153" cy="1126182"/>
          </a:xfrm>
        </p:spPr>
        <p:txBody>
          <a:bodyPr/>
          <a:lstStyle/>
          <a:p>
            <a:pPr marL="342900" indent="-342900">
              <a:buFont typeface="+mj-lt"/>
              <a:buAutoNum type="arabicPeriod"/>
            </a:pPr>
            <a:r>
              <a:rPr lang="ar-EG" b="1" dirty="0" smtClean="0">
                <a:solidFill>
                  <a:schemeClr val="tx1"/>
                </a:solidFill>
              </a:rPr>
              <a:t>عدد الادوار فيه 5-4 أدوار فقط في حالة استخدام الحجر في البناء الحوائط</a:t>
            </a:r>
          </a:p>
          <a:p>
            <a:pPr marL="342900" indent="-342900">
              <a:buFont typeface="+mj-lt"/>
              <a:buAutoNum type="arabicPeriod"/>
            </a:pPr>
            <a:r>
              <a:rPr lang="ar-EG" b="1" dirty="0" smtClean="0">
                <a:solidFill>
                  <a:schemeClr val="tx1"/>
                </a:solidFill>
              </a:rPr>
              <a:t>سمك الحائط كبير مما يعني انه سيأخذ حيز كبير من المساحه </a:t>
            </a:r>
          </a:p>
          <a:p>
            <a:pPr marL="342900" indent="-342900">
              <a:buFont typeface="+mj-lt"/>
              <a:buAutoNum type="arabicPeriod"/>
            </a:pPr>
            <a:r>
              <a:rPr lang="ar-EG" b="1" dirty="0" smtClean="0">
                <a:solidFill>
                  <a:schemeClr val="tx1"/>
                </a:solidFill>
              </a:rPr>
              <a:t>بطء التنفيذ حيث انه لا يمكن صب السقف ألا بعد بناء كل الحوائط الداخليه و الخارجيه</a:t>
            </a:r>
          </a:p>
          <a:p>
            <a:pPr marL="342900" indent="-342900">
              <a:buFont typeface="+mj-lt"/>
              <a:buAutoNum type="arabicPeriod"/>
            </a:pPr>
            <a:r>
              <a:rPr lang="ar-EG" b="1" dirty="0" smtClean="0">
                <a:solidFill>
                  <a:schemeClr val="tx1"/>
                </a:solidFill>
              </a:rPr>
              <a:t>عدم امكانيه التغير المعماري حيث ان أزالة أي حائط يؤثر تأثير كبير علي مبني كله و يشار هنا ان الحائط في الطابق الأرضي فوقها تماما حائط في الطابق الاول مما يعني ان الجميع الأدوار متشابهه</a:t>
            </a:r>
          </a:p>
          <a:p>
            <a:pPr marL="342900" indent="-342900">
              <a:buFont typeface="+mj-lt"/>
              <a:buAutoNum type="arabicPeriod"/>
            </a:pPr>
            <a:r>
              <a:rPr lang="ar-EG" b="1" dirty="0" smtClean="0">
                <a:solidFill>
                  <a:schemeClr val="tx1"/>
                </a:solidFill>
              </a:rPr>
              <a:t>عدم امكانية عمل الفتحات واسعه حيث ان الفتحات الواسعه تعني صغر الجزء الحامل للحائط مما يعني ضعفه </a:t>
            </a:r>
          </a:p>
          <a:p>
            <a:pPr marL="342900" indent="-342900">
              <a:buFont typeface="+mj-lt"/>
              <a:buAutoNum type="arabicPeriod"/>
            </a:pPr>
            <a:r>
              <a:rPr lang="ar-EG" b="1" dirty="0" smtClean="0">
                <a:solidFill>
                  <a:schemeClr val="tx1"/>
                </a:solidFill>
              </a:rPr>
              <a:t>عدم امكانية الحصول علي مساحات واسعه 5-4 متر كحد أقصي و لا يمكن وجود غرفه او اي مكان بالمبني بها مسافه أكبر من ذلك دون وجود حائط حامل</a:t>
            </a:r>
          </a:p>
          <a:p>
            <a:endParaRPr lang="ar-EG" dirty="0" smtClean="0"/>
          </a:p>
          <a:p>
            <a:r>
              <a:rPr lang="ar-EG" dirty="0" smtClean="0"/>
              <a:t> </a:t>
            </a:r>
            <a:endParaRPr lang="ar-EG"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10</a:t>
            </a:fld>
            <a:endParaRPr lang="en-US"/>
          </a:p>
        </p:txBody>
      </p:sp>
      <p:pic>
        <p:nvPicPr>
          <p:cNvPr id="6" name="Picture 9" descr="D:\Image(090).jpg"/>
          <p:cNvPicPr>
            <a:picLocks noChangeAspect="1" noChangeArrowheads="1"/>
          </p:cNvPicPr>
          <p:nvPr/>
        </p:nvPicPr>
        <p:blipFill>
          <a:blip r:embed="rId2" cstate="print"/>
          <a:srcRect/>
          <a:stretch>
            <a:fillRect/>
          </a:stretch>
        </p:blipFill>
        <p:spPr bwMode="auto">
          <a:xfrm>
            <a:off x="1547664" y="1125397"/>
            <a:ext cx="2133600" cy="16933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10" descr="D:\Image(093).jpg"/>
          <p:cNvPicPr>
            <a:picLocks noChangeAspect="1" noChangeArrowheads="1"/>
          </p:cNvPicPr>
          <p:nvPr/>
        </p:nvPicPr>
        <p:blipFill>
          <a:blip r:embed="rId3" cstate="print"/>
          <a:srcRect/>
          <a:stretch>
            <a:fillRect/>
          </a:stretch>
        </p:blipFill>
        <p:spPr bwMode="auto">
          <a:xfrm>
            <a:off x="1547664" y="3078187"/>
            <a:ext cx="2133600" cy="1600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45239"/>
            <a:ext cx="7772401" cy="1022502"/>
          </a:xfrm>
        </p:spPr>
        <p:txBody>
          <a:bodyPr/>
          <a:lstStyle/>
          <a:p>
            <a:pPr algn="ctr"/>
            <a:r>
              <a:rPr lang="ar-SA" sz="2800" dirty="0" smtClean="0">
                <a:solidFill>
                  <a:srgbClr val="C00000"/>
                </a:solidFill>
              </a:rPr>
              <a:t>أمثلة لمبانى منشأة بنظام الحوائط الحاملة </a:t>
            </a:r>
            <a:r>
              <a:rPr lang="en-US" sz="2800" dirty="0" smtClean="0">
                <a:solidFill>
                  <a:srgbClr val="C00000"/>
                </a:solidFill>
              </a:rPr>
              <a:t/>
            </a:r>
            <a:br>
              <a:rPr lang="en-US" sz="2800" dirty="0" smtClean="0">
                <a:solidFill>
                  <a:srgbClr val="C00000"/>
                </a:solidFill>
              </a:rPr>
            </a:br>
            <a:r>
              <a:rPr lang="ar-SA" sz="2800" dirty="0" smtClean="0">
                <a:solidFill>
                  <a:srgbClr val="C00000"/>
                </a:solidFill>
              </a:rPr>
              <a:t>مسكن</a:t>
            </a:r>
            <a:r>
              <a:rPr lang="ar-EG" sz="2800" dirty="0" smtClean="0">
                <a:solidFill>
                  <a:srgbClr val="C00000"/>
                </a:solidFill>
              </a:rPr>
              <a:t> </a:t>
            </a:r>
            <a:r>
              <a:rPr lang="ar-SA" sz="2800" dirty="0" smtClean="0">
                <a:solidFill>
                  <a:srgbClr val="C00000"/>
                </a:solidFill>
              </a:rPr>
              <a:t>آل</a:t>
            </a:r>
            <a:r>
              <a:rPr lang="ar-EG" sz="2800" dirty="0" smtClean="0">
                <a:solidFill>
                  <a:srgbClr val="C00000"/>
                </a:solidFill>
              </a:rPr>
              <a:t> </a:t>
            </a:r>
            <a:r>
              <a:rPr lang="ar-SA" sz="2800" dirty="0" smtClean="0">
                <a:solidFill>
                  <a:srgbClr val="C00000"/>
                </a:solidFill>
              </a:rPr>
              <a:t>نصيف</a:t>
            </a:r>
            <a:r>
              <a:rPr lang="ar-EG" sz="2800" dirty="0" smtClean="0">
                <a:solidFill>
                  <a:srgbClr val="C00000"/>
                </a:solidFill>
              </a:rPr>
              <a:t> </a:t>
            </a:r>
            <a:r>
              <a:rPr lang="ar-SA" sz="2800" dirty="0" smtClean="0">
                <a:solidFill>
                  <a:srgbClr val="C00000"/>
                </a:solidFill>
              </a:rPr>
              <a:t>بجدة</a:t>
            </a:r>
            <a:r>
              <a:rPr lang="en-US" sz="2800" dirty="0" smtClean="0">
                <a:solidFill>
                  <a:srgbClr val="C00000"/>
                </a:solidFill>
              </a:rPr>
              <a:t> ( 1946 ) </a:t>
            </a:r>
            <a:r>
              <a:rPr lang="ar-SA" sz="2800" dirty="0" smtClean="0">
                <a:solidFill>
                  <a:srgbClr val="C00000"/>
                </a:solidFill>
              </a:rPr>
              <a:t> - للمعمارى حسن فتحي </a:t>
            </a:r>
            <a:r>
              <a:rPr lang="en-US" sz="4400" dirty="0" smtClean="0"/>
              <a:t/>
            </a:r>
            <a:br>
              <a:rPr lang="en-US" sz="4400" dirty="0" smtClean="0"/>
            </a:br>
            <a:endParaRPr lang="en-US" sz="4400"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11</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480" y="1710035"/>
            <a:ext cx="3327991" cy="25783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80" y="1277987"/>
            <a:ext cx="3540642" cy="16262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380" y="3150195"/>
            <a:ext cx="3571900" cy="16454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124" y="629915"/>
            <a:ext cx="7707340" cy="827913"/>
          </a:xfrm>
        </p:spPr>
        <p:txBody>
          <a:bodyPr/>
          <a:lstStyle/>
          <a:p>
            <a:pPr algn="ctr"/>
            <a:r>
              <a:rPr lang="ar-EG" dirty="0" smtClean="0">
                <a:solidFill>
                  <a:srgbClr val="C00000"/>
                </a:solidFill>
              </a:rPr>
              <a:t>2- المباني الهيكلية</a:t>
            </a:r>
            <a:endParaRPr lang="en-US"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12</a:t>
            </a:fld>
            <a:endParaRPr lang="en-US"/>
          </a:p>
        </p:txBody>
      </p:sp>
      <p:pic>
        <p:nvPicPr>
          <p:cNvPr id="45058" name="Picture 2" descr="http://static-p1.photoxpress.com/jpg/00/07/89/34/400_F_7893404_wEgi7NrBqsm26mO4MuGI0VREQncVHs43_PXP.jpg"/>
          <p:cNvPicPr>
            <a:picLocks noChangeAspect="1" noChangeArrowheads="1"/>
          </p:cNvPicPr>
          <p:nvPr/>
        </p:nvPicPr>
        <p:blipFill>
          <a:blip r:embed="rId2" cstate="print"/>
          <a:srcRect/>
          <a:stretch>
            <a:fillRect/>
          </a:stretch>
        </p:blipFill>
        <p:spPr bwMode="auto">
          <a:xfrm>
            <a:off x="2987824" y="1516831"/>
            <a:ext cx="3810000" cy="28575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be 10"/>
          <p:cNvSpPr/>
          <p:nvPr/>
        </p:nvSpPr>
        <p:spPr>
          <a:xfrm>
            <a:off x="4067944" y="2142083"/>
            <a:ext cx="522313" cy="2286000"/>
          </a:xfrm>
          <a:prstGeom prst="cube">
            <a:avLst>
              <a:gd name="adj" fmla="val 36253"/>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 name="Title 1"/>
          <p:cNvSpPr>
            <a:spLocks noGrp="1"/>
          </p:cNvSpPr>
          <p:nvPr>
            <p:ph type="title"/>
          </p:nvPr>
        </p:nvSpPr>
        <p:spPr>
          <a:xfrm>
            <a:off x="1371599" y="269875"/>
            <a:ext cx="7772401" cy="1022502"/>
          </a:xfrm>
        </p:spPr>
        <p:txBody>
          <a:bodyPr/>
          <a:lstStyle/>
          <a:p>
            <a:pPr algn="ctr"/>
            <a:r>
              <a:rPr lang="ar-EG" sz="2800" dirty="0" smtClean="0">
                <a:solidFill>
                  <a:srgbClr val="C00000"/>
                </a:solidFill>
              </a:rPr>
              <a:t>المباني الهيكليه </a:t>
            </a:r>
            <a:r>
              <a:rPr lang="en-US" sz="2800" dirty="0" smtClean="0">
                <a:solidFill>
                  <a:srgbClr val="C00000"/>
                </a:solidFill>
              </a:rPr>
              <a:t>(skeleton type)</a:t>
            </a:r>
            <a:r>
              <a:rPr lang="en-US" sz="4400" dirty="0" smtClean="0"/>
              <a:t> </a:t>
            </a:r>
            <a:endParaRPr lang="ar-EG" sz="4400" dirty="0"/>
          </a:p>
        </p:txBody>
      </p:sp>
      <p:sp>
        <p:nvSpPr>
          <p:cNvPr id="3" name="Text Placeholder 2"/>
          <p:cNvSpPr>
            <a:spLocks noGrp="1"/>
          </p:cNvSpPr>
          <p:nvPr>
            <p:ph type="body" idx="1"/>
          </p:nvPr>
        </p:nvSpPr>
        <p:spPr>
          <a:xfrm>
            <a:off x="1475656" y="1087909"/>
            <a:ext cx="7484369" cy="1126182"/>
          </a:xfrm>
        </p:spPr>
        <p:txBody>
          <a:bodyPr/>
          <a:lstStyle/>
          <a:p>
            <a:r>
              <a:rPr lang="ar-SA" b="1" dirty="0" smtClean="0">
                <a:solidFill>
                  <a:schemeClr val="tx1"/>
                </a:solidFill>
              </a:rPr>
              <a:t>تنفذ الإنشاءات الهيكلية من الصلب وتركز على أعمدة ؛ وأحمال الأسقف من كل دور تنتقل من الكمرات  ؛ ثم إلى الأعمدة ؛ </a:t>
            </a:r>
            <a:r>
              <a:rPr lang="ar-EG" b="1" dirty="0" smtClean="0">
                <a:solidFill>
                  <a:schemeClr val="tx1"/>
                </a:solidFill>
              </a:rPr>
              <a:t>حتي</a:t>
            </a:r>
            <a:r>
              <a:rPr lang="ar-SA" b="1" dirty="0" smtClean="0">
                <a:solidFill>
                  <a:schemeClr val="tx1"/>
                </a:solidFill>
              </a:rPr>
              <a:t> أعمدة الدور الأرضي </a:t>
            </a:r>
            <a:r>
              <a:rPr lang="ar-EG" b="1" dirty="0" smtClean="0">
                <a:solidFill>
                  <a:schemeClr val="tx1"/>
                </a:solidFill>
              </a:rPr>
              <a:t>ثم </a:t>
            </a:r>
            <a:r>
              <a:rPr lang="ar-SA" b="1" dirty="0" smtClean="0">
                <a:solidFill>
                  <a:schemeClr val="tx1"/>
                </a:solidFill>
              </a:rPr>
              <a:t>تصل إلى الأساس</a:t>
            </a:r>
            <a:r>
              <a:rPr lang="ar-EG" b="1" dirty="0" smtClean="0">
                <a:solidFill>
                  <a:schemeClr val="tx1"/>
                </a:solidFill>
              </a:rPr>
              <a:t>ات</a:t>
            </a:r>
            <a:r>
              <a:rPr lang="ar-SA" b="1" dirty="0" smtClean="0">
                <a:solidFill>
                  <a:schemeClr val="tx1"/>
                </a:solidFill>
              </a:rPr>
              <a:t> و</a:t>
            </a:r>
            <a:r>
              <a:rPr lang="ar-EG" b="1" dirty="0" smtClean="0">
                <a:solidFill>
                  <a:schemeClr val="tx1"/>
                </a:solidFill>
              </a:rPr>
              <a:t>ت</a:t>
            </a:r>
            <a:r>
              <a:rPr lang="ar-SA" b="1" dirty="0" smtClean="0">
                <a:solidFill>
                  <a:schemeClr val="tx1"/>
                </a:solidFill>
              </a:rPr>
              <a:t>قوم الأ</a:t>
            </a:r>
            <a:r>
              <a:rPr lang="ar-EG" b="1" dirty="0" smtClean="0">
                <a:solidFill>
                  <a:schemeClr val="tx1"/>
                </a:solidFill>
              </a:rPr>
              <a:t>ساسات</a:t>
            </a:r>
            <a:r>
              <a:rPr lang="ar-SA" b="1" dirty="0" smtClean="0">
                <a:solidFill>
                  <a:schemeClr val="tx1"/>
                </a:solidFill>
              </a:rPr>
              <a:t> بتوزيع الأحمال إلى طبقات التربة</a:t>
            </a:r>
            <a:r>
              <a:rPr lang="ar-EG" b="1" dirty="0" smtClean="0">
                <a:solidFill>
                  <a:schemeClr val="tx1"/>
                </a:solidFill>
              </a:rPr>
              <a:t> .</a:t>
            </a:r>
            <a:endParaRPr lang="ar-EG"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13</a:t>
            </a:fld>
            <a:endParaRPr lang="en-US"/>
          </a:p>
        </p:txBody>
      </p:sp>
      <p:sp>
        <p:nvSpPr>
          <p:cNvPr id="5" name="Cube 4"/>
          <p:cNvSpPr/>
          <p:nvPr/>
        </p:nvSpPr>
        <p:spPr>
          <a:xfrm>
            <a:off x="2267744" y="2502123"/>
            <a:ext cx="522313" cy="1701280"/>
          </a:xfrm>
          <a:prstGeom prst="cube">
            <a:avLst>
              <a:gd name="adj" fmla="val 36253"/>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Cube 5"/>
          <p:cNvSpPr/>
          <p:nvPr/>
        </p:nvSpPr>
        <p:spPr>
          <a:xfrm>
            <a:off x="1847675" y="2142083"/>
            <a:ext cx="2724325" cy="641698"/>
          </a:xfrm>
          <a:prstGeom prst="cube">
            <a:avLst>
              <a:gd name="adj" fmla="val 89546"/>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Cube 7"/>
          <p:cNvSpPr/>
          <p:nvPr/>
        </p:nvSpPr>
        <p:spPr>
          <a:xfrm>
            <a:off x="3635896" y="2934171"/>
            <a:ext cx="522312" cy="1926060"/>
          </a:xfrm>
          <a:prstGeom prst="cube">
            <a:avLst>
              <a:gd name="adj" fmla="val 36253"/>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9" name="Cube 8"/>
          <p:cNvSpPr/>
          <p:nvPr/>
        </p:nvSpPr>
        <p:spPr>
          <a:xfrm>
            <a:off x="3995936" y="2214091"/>
            <a:ext cx="720080" cy="1080120"/>
          </a:xfrm>
          <a:prstGeom prst="cube">
            <a:avLst>
              <a:gd name="adj" fmla="val 8244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0" name="Cube 9"/>
          <p:cNvSpPr/>
          <p:nvPr/>
        </p:nvSpPr>
        <p:spPr>
          <a:xfrm>
            <a:off x="1835696" y="2934171"/>
            <a:ext cx="522312" cy="1926060"/>
          </a:xfrm>
          <a:prstGeom prst="cube">
            <a:avLst>
              <a:gd name="adj" fmla="val 36253"/>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Cube 6"/>
          <p:cNvSpPr/>
          <p:nvPr/>
        </p:nvSpPr>
        <p:spPr>
          <a:xfrm>
            <a:off x="1835696" y="2862163"/>
            <a:ext cx="2027433" cy="489695"/>
          </a:xfrm>
          <a:prstGeom prst="cube">
            <a:avLst>
              <a:gd name="adj" fmla="val 1406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cxnSp>
        <p:nvCxnSpPr>
          <p:cNvPr id="12" name="Straight Arrow Connector 11"/>
          <p:cNvCxnSpPr/>
          <p:nvPr/>
        </p:nvCxnSpPr>
        <p:spPr bwMode="auto">
          <a:xfrm rot="5400000">
            <a:off x="2268438" y="2213397"/>
            <a:ext cx="576262"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rot="5400000">
            <a:off x="2628478" y="2213397"/>
            <a:ext cx="576262"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bwMode="auto">
          <a:xfrm rot="5400000">
            <a:off x="2988518" y="2213397"/>
            <a:ext cx="576262"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rot="5400000">
            <a:off x="3348558" y="2213397"/>
            <a:ext cx="576262"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4320480" y="2574131"/>
            <a:ext cx="4572000" cy="1323439"/>
          </a:xfrm>
          <a:prstGeom prst="rect">
            <a:avLst/>
          </a:prstGeom>
        </p:spPr>
        <p:txBody>
          <a:bodyPr>
            <a:spAutoFit/>
          </a:bodyPr>
          <a:lstStyle/>
          <a:p>
            <a:pPr algn="r" rtl="1" eaLnBrk="1" hangingPunct="1">
              <a:buFont typeface="Arial" pitchFamily="34" charset="0"/>
              <a:buChar char="•"/>
            </a:pPr>
            <a:r>
              <a:rPr lang="ar-EG" sz="2000" b="1" dirty="0" smtClean="0"/>
              <a:t>البلاطة</a:t>
            </a:r>
          </a:p>
          <a:p>
            <a:pPr algn="r" rtl="1" eaLnBrk="1" hangingPunct="1">
              <a:buFont typeface="Arial" pitchFamily="34" charset="0"/>
              <a:buChar char="•"/>
            </a:pPr>
            <a:r>
              <a:rPr lang="ar-EG" sz="2000" b="1" dirty="0" smtClean="0"/>
              <a:t>الكمرة </a:t>
            </a:r>
          </a:p>
          <a:p>
            <a:pPr algn="r" rtl="1" eaLnBrk="1" hangingPunct="1">
              <a:buFont typeface="Arial" pitchFamily="34" charset="0"/>
              <a:buChar char="•"/>
            </a:pPr>
            <a:r>
              <a:rPr lang="ar-EG" sz="2000" b="1" dirty="0" smtClean="0"/>
              <a:t>العمود</a:t>
            </a:r>
          </a:p>
          <a:p>
            <a:pPr algn="r" rtl="1" eaLnBrk="1" hangingPunct="1">
              <a:buFont typeface="Arial" pitchFamily="34" charset="0"/>
              <a:buChar char="•"/>
            </a:pPr>
            <a:r>
              <a:rPr lang="ar-EG" sz="2000" b="1" dirty="0" smtClean="0"/>
              <a:t>القواعد</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8" grpId="0" animBg="1"/>
      <p:bldP spid="9" grpId="0" animBg="1"/>
      <p:bldP spid="10"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197867"/>
            <a:ext cx="7772401" cy="1022502"/>
          </a:xfrm>
        </p:spPr>
        <p:txBody>
          <a:bodyPr/>
          <a:lstStyle/>
          <a:p>
            <a:pPr algn="ctr"/>
            <a:r>
              <a:rPr lang="ar-EG" sz="2800" dirty="0" smtClean="0">
                <a:solidFill>
                  <a:srgbClr val="C00000"/>
                </a:solidFill>
              </a:rPr>
              <a:t>مزايا الانشاء الهيكلى</a:t>
            </a:r>
            <a:endParaRPr lang="en-US" sz="2800" dirty="0">
              <a:solidFill>
                <a:srgbClr val="C00000"/>
              </a:solidFill>
            </a:endParaRPr>
          </a:p>
        </p:txBody>
      </p:sp>
      <p:sp>
        <p:nvSpPr>
          <p:cNvPr id="3" name="Text Placeholder 2"/>
          <p:cNvSpPr>
            <a:spLocks noGrp="1"/>
          </p:cNvSpPr>
          <p:nvPr>
            <p:ph type="body" idx="1"/>
          </p:nvPr>
        </p:nvSpPr>
        <p:spPr>
          <a:xfrm>
            <a:off x="1000100" y="2288379"/>
            <a:ext cx="7772401" cy="1126182"/>
          </a:xfrm>
        </p:spPr>
        <p:txBody>
          <a:bodyPr/>
          <a:lstStyle/>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المسقط الحر</a:t>
            </a:r>
          </a:p>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نمطية العناصر الانشائية</a:t>
            </a:r>
          </a:p>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البحور المتسعة</a:t>
            </a:r>
          </a:p>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مرونه التصميم والحيز المنساب</a:t>
            </a:r>
          </a:p>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زيادة مسطح الفتحات والاتصال بالخارج</a:t>
            </a:r>
          </a:p>
          <a:p>
            <a:pPr marL="548640" indent="-411480" fontAlgn="auto">
              <a:spcAft>
                <a:spcPts val="0"/>
              </a:spcAft>
              <a:buClr>
                <a:schemeClr val="tx1">
                  <a:shade val="95000"/>
                </a:schemeClr>
              </a:buClr>
              <a:buFont typeface="Arial" pitchFamily="34" charset="0"/>
              <a:buChar char="•"/>
              <a:defRPr/>
            </a:pPr>
            <a:r>
              <a:rPr lang="ar-EG" b="1" dirty="0" smtClean="0">
                <a:solidFill>
                  <a:schemeClr val="tx1"/>
                </a:solidFill>
              </a:rPr>
              <a:t>التنوع فى تشكيل المبنى</a:t>
            </a:r>
          </a:p>
          <a:p>
            <a:endParaRPr lang="en-US"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4714876" y="3163875"/>
            <a:ext cx="3500433" cy="171451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3"/>
          <p:cNvPicPr>
            <a:picLocks noChangeAspect="1" noChangeArrowheads="1"/>
          </p:cNvPicPr>
          <p:nvPr/>
        </p:nvPicPr>
        <p:blipFill>
          <a:blip r:embed="rId3" cstate="print"/>
          <a:srcRect/>
          <a:stretch>
            <a:fillRect/>
          </a:stretch>
        </p:blipFill>
        <p:spPr bwMode="auto">
          <a:xfrm>
            <a:off x="1571604" y="931057"/>
            <a:ext cx="2928958" cy="271464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15</a:t>
            </a:fld>
            <a:endParaRPr lang="en-US"/>
          </a:p>
        </p:txBody>
      </p:sp>
      <p:pic>
        <p:nvPicPr>
          <p:cNvPr id="5" name="Picture 14" descr="ground floo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14480" y="716743"/>
            <a:ext cx="3714776" cy="3643338"/>
          </a:xfrm>
          <a:prstGeom prst="rect">
            <a:avLst/>
          </a:prstGeom>
          <a:noFill/>
          <a:ln w="9525">
            <a:noFill/>
            <a:miter lim="800000"/>
            <a:headEnd/>
            <a:tailEnd/>
          </a:ln>
        </p:spPr>
      </p:pic>
      <p:sp>
        <p:nvSpPr>
          <p:cNvPr id="6" name="Rectangle 5"/>
          <p:cNvSpPr/>
          <p:nvPr/>
        </p:nvSpPr>
        <p:spPr>
          <a:xfrm>
            <a:off x="3419872" y="197867"/>
            <a:ext cx="3793026" cy="461665"/>
          </a:xfrm>
          <a:prstGeom prst="rect">
            <a:avLst/>
          </a:prstGeom>
        </p:spPr>
        <p:txBody>
          <a:bodyPr wrap="none">
            <a:spAutoFit/>
          </a:bodyPr>
          <a:lstStyle/>
          <a:p>
            <a:r>
              <a:rPr lang="ar-EG" sz="2400" b="1" dirty="0" smtClean="0">
                <a:solidFill>
                  <a:srgbClr val="C00000"/>
                </a:solidFill>
                <a:latin typeface="Book Antiqua" pitchFamily="18" charset="0"/>
                <a:cs typeface="Times New Roman" pitchFamily="18" charset="0"/>
              </a:rPr>
              <a:t>(</a:t>
            </a:r>
            <a:r>
              <a:rPr lang="ar-SA" sz="2400" b="1" dirty="0" smtClean="0">
                <a:solidFill>
                  <a:srgbClr val="C00000"/>
                </a:solidFill>
                <a:latin typeface="Book Antiqua" pitchFamily="18" charset="0"/>
                <a:cs typeface="Times New Roman" pitchFamily="18" charset="0"/>
              </a:rPr>
              <a:t>مبنى قسم العمارة) .. جامعة أسيوط </a:t>
            </a:r>
            <a:endParaRPr lang="en-US" sz="2400" dirty="0">
              <a:solidFill>
                <a:srgbClr val="C00000"/>
              </a:solidFill>
            </a:endParaRPr>
          </a:p>
        </p:txBody>
      </p:sp>
      <p:sp>
        <p:nvSpPr>
          <p:cNvPr id="7" name="Rectangle 6"/>
          <p:cNvSpPr/>
          <p:nvPr/>
        </p:nvSpPr>
        <p:spPr>
          <a:xfrm>
            <a:off x="2714612" y="4293031"/>
            <a:ext cx="1196161" cy="369332"/>
          </a:xfrm>
          <a:prstGeom prst="rect">
            <a:avLst/>
          </a:prstGeom>
        </p:spPr>
        <p:txBody>
          <a:bodyPr wrap="none">
            <a:spAutoFit/>
          </a:bodyPr>
          <a:lstStyle/>
          <a:p>
            <a:r>
              <a:rPr lang="ar-EG" b="1" dirty="0" smtClean="0">
                <a:solidFill>
                  <a:srgbClr val="C00000"/>
                </a:solidFill>
                <a:latin typeface="Book Antiqua" pitchFamily="18" charset="0"/>
                <a:cs typeface="Times New Roman" pitchFamily="18" charset="0"/>
              </a:rPr>
              <a:t>الدور الأرضى</a:t>
            </a:r>
            <a:endParaRPr lang="en-US" dirty="0">
              <a:solidFill>
                <a:srgbClr val="C00000"/>
              </a:solidFill>
            </a:endParaRPr>
          </a:p>
        </p:txBody>
      </p:sp>
      <p:sp>
        <p:nvSpPr>
          <p:cNvPr id="9" name="Rectangle 8"/>
          <p:cNvSpPr/>
          <p:nvPr/>
        </p:nvSpPr>
        <p:spPr>
          <a:xfrm>
            <a:off x="6957385" y="4217205"/>
            <a:ext cx="998991" cy="646331"/>
          </a:xfrm>
          <a:prstGeom prst="rect">
            <a:avLst/>
          </a:prstGeom>
        </p:spPr>
        <p:txBody>
          <a:bodyPr wrap="none">
            <a:spAutoFit/>
          </a:bodyPr>
          <a:lstStyle/>
          <a:p>
            <a:r>
              <a:rPr lang="ar-EG" b="1" dirty="0" smtClean="0">
                <a:solidFill>
                  <a:srgbClr val="C00000"/>
                </a:solidFill>
                <a:latin typeface="Book Antiqua" pitchFamily="18" charset="0"/>
                <a:cs typeface="Times New Roman" pitchFamily="18" charset="0"/>
              </a:rPr>
              <a:t>الدور الاول</a:t>
            </a:r>
          </a:p>
          <a:p>
            <a:endParaRPr lang="en-US" dirty="0">
              <a:solidFill>
                <a:srgbClr val="C00000"/>
              </a:solidFill>
            </a:endParaRPr>
          </a:p>
        </p:txBody>
      </p:sp>
      <p:pic>
        <p:nvPicPr>
          <p:cNvPr id="10" name="Picture 14" descr="first flo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29256" y="716743"/>
            <a:ext cx="3571868" cy="3643338"/>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16</a:t>
            </a:fld>
            <a:endParaRPr lang="en-US"/>
          </a:p>
        </p:txBody>
      </p:sp>
      <p:sp>
        <p:nvSpPr>
          <p:cNvPr id="3" name="Rounded Rectangle 2"/>
          <p:cNvSpPr/>
          <p:nvPr/>
        </p:nvSpPr>
        <p:spPr>
          <a:xfrm>
            <a:off x="1907704" y="197867"/>
            <a:ext cx="6779097" cy="936104"/>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EG" sz="4000" b="1" spc="50" dirty="0" smtClean="0">
                <a:ln w="0"/>
                <a:solidFill>
                  <a:schemeClr val="bg2"/>
                </a:solidFill>
                <a:effectLst>
                  <a:innerShdw blurRad="63500" dist="50800" dir="13500000">
                    <a:srgbClr val="000000">
                      <a:alpha val="50000"/>
                    </a:srgbClr>
                  </a:innerShdw>
                </a:effectLst>
              </a:rPr>
              <a:t>البلاطات الخرسانية</a:t>
            </a:r>
            <a:endParaRPr lang="en-US" sz="4000" b="1" spc="50" dirty="0">
              <a:ln w="0"/>
              <a:solidFill>
                <a:schemeClr val="bg2"/>
              </a:solidFill>
              <a:effectLst>
                <a:innerShdw blurRad="63500" dist="50800" dir="13500000">
                  <a:srgbClr val="000000">
                    <a:alpha val="50000"/>
                  </a:srgbClr>
                </a:innerShdw>
              </a:effectLst>
            </a:endParaRPr>
          </a:p>
        </p:txBody>
      </p:sp>
      <p:sp>
        <p:nvSpPr>
          <p:cNvPr id="5" name="TextBox 4"/>
          <p:cNvSpPr txBox="1"/>
          <p:nvPr/>
        </p:nvSpPr>
        <p:spPr>
          <a:xfrm>
            <a:off x="3851920" y="1401049"/>
            <a:ext cx="4750818" cy="3277820"/>
          </a:xfrm>
          <a:prstGeom prst="rect">
            <a:avLst/>
          </a:prstGeom>
          <a:noFill/>
        </p:spPr>
        <p:txBody>
          <a:bodyPr wrap="square" rtlCol="0">
            <a:spAutoFit/>
          </a:bodyPr>
          <a:lstStyle/>
          <a:p>
            <a:pPr algn="r">
              <a:lnSpc>
                <a:spcPct val="150000"/>
              </a:lnSpc>
            </a:pPr>
            <a:r>
              <a:rPr lang="ar-EG" dirty="0" smtClean="0"/>
              <a:t>1. </a:t>
            </a:r>
            <a:r>
              <a:rPr lang="ar-EG" sz="2400" b="1" dirty="0" smtClean="0"/>
              <a:t>نظام العمود والكمرة (البلاطات الكمرية) .  </a:t>
            </a:r>
          </a:p>
          <a:p>
            <a:pPr algn="r">
              <a:lnSpc>
                <a:spcPct val="150000"/>
              </a:lnSpc>
            </a:pPr>
            <a:r>
              <a:rPr lang="ar-EG" sz="2400" b="1" dirty="0" smtClean="0"/>
              <a:t>2. نظام البلاطات المسطحة</a:t>
            </a:r>
            <a:r>
              <a:rPr lang="ar-EG" sz="2400" b="1" dirty="0"/>
              <a:t> </a:t>
            </a:r>
            <a:r>
              <a:rPr lang="ar-EG" sz="2400" b="1" dirty="0" smtClean="0"/>
              <a:t>اللا كمرية .</a:t>
            </a:r>
          </a:p>
          <a:p>
            <a:pPr algn="r">
              <a:lnSpc>
                <a:spcPct val="150000"/>
              </a:lnSpc>
            </a:pPr>
            <a:r>
              <a:rPr lang="ar-EG" sz="2400" b="1" dirty="0" smtClean="0"/>
              <a:t>3. نظام البلاطات المجوفة. </a:t>
            </a:r>
            <a:endParaRPr lang="en-US" sz="2400" b="1" dirty="0"/>
          </a:p>
          <a:p>
            <a:pPr algn="r">
              <a:lnSpc>
                <a:spcPct val="150000"/>
              </a:lnSpc>
            </a:pPr>
            <a:r>
              <a:rPr lang="en-US" sz="2400" b="1" dirty="0" smtClean="0"/>
              <a:t>.</a:t>
            </a:r>
            <a:r>
              <a:rPr lang="ar-EG" sz="2400" b="1" dirty="0" smtClean="0"/>
              <a:t>4. نظام البلاطات الصندوقية </a:t>
            </a:r>
          </a:p>
          <a:p>
            <a:pPr algn="r">
              <a:lnSpc>
                <a:spcPct val="150000"/>
              </a:lnSpc>
            </a:pPr>
            <a:r>
              <a:rPr lang="ar-EG" sz="2400" b="1" dirty="0" smtClean="0"/>
              <a:t>5. الكمرات المتقاطعه </a:t>
            </a:r>
            <a:r>
              <a:rPr lang="ar-EG" sz="2000" dirty="0" smtClean="0"/>
              <a:t>.</a:t>
            </a:r>
          </a:p>
          <a:p>
            <a:pPr algn="r">
              <a:lnSpc>
                <a:spcPct val="150000"/>
              </a:lnSpc>
            </a:pPr>
            <a:endParaRPr lang="en-US" dirty="0"/>
          </a:p>
        </p:txBody>
      </p:sp>
      <p:sp>
        <p:nvSpPr>
          <p:cNvPr id="6" name="TextBox 5"/>
          <p:cNvSpPr txBox="1"/>
          <p:nvPr/>
        </p:nvSpPr>
        <p:spPr>
          <a:xfrm>
            <a:off x="2339752" y="1431123"/>
            <a:ext cx="2803752" cy="2862322"/>
          </a:xfrm>
          <a:prstGeom prst="rect">
            <a:avLst/>
          </a:prstGeom>
          <a:noFill/>
        </p:spPr>
        <p:txBody>
          <a:bodyPr wrap="square" rtlCol="0">
            <a:spAutoFit/>
          </a:bodyPr>
          <a:lstStyle/>
          <a:p>
            <a:pPr>
              <a:lnSpc>
                <a:spcPct val="150000"/>
              </a:lnSpc>
            </a:pPr>
            <a:r>
              <a:rPr lang="en-US" sz="2400" b="1" dirty="0" smtClean="0"/>
              <a:t>Solid slab</a:t>
            </a:r>
          </a:p>
          <a:p>
            <a:pPr>
              <a:lnSpc>
                <a:spcPct val="150000"/>
              </a:lnSpc>
            </a:pPr>
            <a:r>
              <a:rPr lang="en-US" sz="2400" b="1" dirty="0" smtClean="0"/>
              <a:t>Flat Slab</a:t>
            </a:r>
          </a:p>
          <a:p>
            <a:pPr>
              <a:lnSpc>
                <a:spcPct val="150000"/>
              </a:lnSpc>
            </a:pPr>
            <a:r>
              <a:rPr lang="en-US" sz="2400" b="1" dirty="0" smtClean="0"/>
              <a:t>Hollow Block</a:t>
            </a:r>
          </a:p>
          <a:p>
            <a:pPr>
              <a:lnSpc>
                <a:spcPct val="150000"/>
              </a:lnSpc>
            </a:pPr>
            <a:r>
              <a:rPr lang="en-US" sz="2400" b="1" dirty="0" smtClean="0"/>
              <a:t>Waffle Slab</a:t>
            </a:r>
          </a:p>
          <a:p>
            <a:pPr>
              <a:lnSpc>
                <a:spcPct val="150000"/>
              </a:lnSpc>
            </a:pPr>
            <a:r>
              <a:rPr lang="en-US" sz="2400" b="1" dirty="0" smtClean="0"/>
              <a:t>Paneled beam</a:t>
            </a:r>
            <a:endParaRPr lang="ar-EG" sz="2400" b="1" dirty="0" smtClean="0"/>
          </a:p>
        </p:txBody>
      </p:sp>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95" y="701923"/>
            <a:ext cx="7772401" cy="102250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بلاطات مصمته </a:t>
            </a:r>
            <a:r>
              <a:rPr lang="en-US"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Solid slab</a:t>
            </a:r>
            <a:endParaRPr lang="en-US"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17</a:t>
            </a:fld>
            <a:endParaRPr lang="en-US" dirty="0"/>
          </a:p>
        </p:txBody>
      </p:sp>
      <p:sp>
        <p:nvSpPr>
          <p:cNvPr id="64514" name="AutoShape 2" descr="data:image/jpeg;base64,/9j/4AAQSkZJRgABAQAAAQABAAD/2wCEAAkGBxETEBAUEhQWFhUXGBUbFhgUFxQUGBIWFhUWGBgYGhUaHCggGB0mHRUVITEhJSkrMS4uFx8zODMsNygwLisBCgoKDg0OGhAQGCwkHCQsLCwsLCwsLCwsLCwsLCwsLCwsLCwsLCwsLCwsLCwsLCwsLCwsLCwsLCwsLCwsLCwsLP/AABEIANYA7AMBIgACEQEDEQH/xAAbAAEAAwEBAQEAAAAAAAAAAAAABAUGAQMCB//EAEoQAAIBAwEEBgQKBggFBQAAAAECAwAEERIFITFBBhMiUWFxFDJigSMzQlJTcoKRocEkY3OSosIVNENkpLGysyVUg9HSNXSUtMT/xAAWAQEBAQAAAAAAAAAAAAAAAAAAAQL/xAAbEQEBAQEBAQEBAAAAAAAAAAAAARExIVFxQf/aAAwDAQACEQMRAD8A/cKUpQKUpQKUpQKUpQKUpQKUpQKUpQKUpQKUqBtXbEFuB1rYLbkRQXkkPcka9pvcKCfVPtvpNa2uetftAZKoC7KvzmVfVXxOBVJtHbE8jBGLwZ3rbwaZLuUd7sDpt18c/aFfUHRWSSF45NNvG+cxQ9tnbk087AmU8Mgbt28kVcZ3418bhgCDkEZBHMHga+qy3QfaBKyW0g0vETgdy6sMo8FbcPZaPvrU1FlKUpRSlKUCu1yu0ClKUHKUpQKUpQKUpQKUpQKUpQKUpQKUr5lkCgliABvJJAAHeSeFB9VGv7+KFC8rqi8MscZJ4Ad5PcKqztiWfdZoCv08gIiH1F3NN7sL7VZ+9QptBIWkPWFFJu5VEhjaVnVIoU+LgJ6tsNg5wBvOKuJqw2l0ilbSFzbo3qGRC9zN+xtRkj6z8Pm187N2DMxZu1bhvWdmEt5MO5pTlYR7KZxyIq+2XsWGAsyAtI3ryyEvI/1nO/HgNw5CrGiZ9QtmbLhgXTEgXO9jvLOe9nO9j4k1NpSo0xvSiM211DdxjcxAkA5sBjH20Gn60cVa+CZXVWUgqwBUjgQRkEe6o+1rFZ4ZIm3BhxHFSN6sPEEAjyrPdB9oEdZay4EkZbAHAANh1HgGII9iRKqcaylKVFKUpQK7XK7QKUpQcpSlApSlApSlApSlApSlApVXtHbsUTGMZklxnq48FgO9ySFjXxYgVm2uLm9JAw6ZwViZktl8JLnAe4PsxgLyJq4lq72j0ljXWIQJWXOttQSGHH0s57K+Qy3hVJHb3F4wY4kXIIeVWS1j7jFb513BHJ3IHMVdbO6MxroMxErJ6i6QkMP7OAdkfWOW8avqJlvWStrlbS7lSWaaVnhiZVOXZ3DyhuqhQYUY0bgMAYz31Hu1d53e8h6qC6SOAdvLxOrO0bSEdlCxkIBBOGC99aPbOz2kCvGQs0ZJiY8M/KRu9GG4+48QK+bWaO7t3V1xnUksbetG3BlPiOII47iKGPLYN8+Xt5z8NFjJ4dfGdySjzxhhyYHwq5rHvDNkRFv0y2Ba3kbd6VDuBVjzyMK/c2luYrR7I2klxEHUEbyrK3rRupwyMO8GlWVNpXzLIqgsxAA3kkgADvJPCqQ7faXdZxGb9ax6uBfHWRmT7APmKhq8YgDfX5/ta9jO0Ulsz1jBXaTQCUZ4V7SCT1WZoy64BO9IyeFaJ9idYC19N1oG8x/FW6+aZ7f2yfIVU7T27B1lq9vvihaUGQIVgVmhdY1D4CtlsDs7t/EVYlrYWtwsiI6HKsAykcwRkGvWsh0B2mWjEUg0MRrVOHVk4MsY3ncC6uvsyr3VryKlWUpSlFK7XK7QKUpQcpSlApSlApSlApUXaO0YYE1yuEHAZ4se5VG9j4DJrM3/AEhnlbq4VeIngAqyXLA8D1Z7FuD86U/Zq4lrRbS2tDAB1jdpvURQXkkPcsY3tWbuNrXNw5jjDLjjHCy9YP29zvSD6ian7q99mdGGOppjo1eskbs0kn7a6OHceyuleWCK0trbJGipGqog4KoCgeQFPE9qhsOiyaQJ9LLnPUoCIdXe+e1O3tSE544FaJUAAAGAOAG7FfVKiyYUpSilUm14Ghc3UKliABPGu8zRj5Sj6ReI7xkd2Ju09rQQAGVwpPqrvZ3PcqLlmPkKrWur6fdEgto/pJhrlI71gBwv2z9mqlSNpWq3UMcsDgOuJLeUbwCRwOOKsOyw7j3is/6W5lintQsc00no91FLkqkyxswcgYJZQmARjUrDwx7+kR7LdFeUvDMxyG0mVJ2JYssaAZRzuwo3NjvOKbpXLP1sV6kT28ayRBy2Hln7RVHFuM4Khm4sCQcYqyM1prnZcEa9dtCcS435mKpCh9mH1fLOo+Nfa7Znm3WcB0cprgGKPHsR/GSfco8ap0ubBJI2Qvf3LY0MSJMEjUMM2IoN2TgYO7gaulsLyffcSiFPorYnV9q4I1fuBfM1BAvbe2Rx6dM11Md6w41DPsWsef3mz517X1ndXsTQtGltbuMMHAkmZfBQdEXLmx8BV5s7ZcEAIijVM8SN7Me9mO9j4k1Mpq4xfSDZxtWtpockL1cZ1Hi6DTEWPtqWiY+2h+TWtsbtZY0kT1XAIzuO/kRyI4EeFcv7RJopI3GVdSp8iOR5HxrN9E7p45ZbaU9oM2D3yDe58nUrKPFpByp2HK1lKUqNFdrldoFKUoOUpSgUrhOKpJNvGRilmnXnODJnTBGeeZMdsj5qZ8cUFvc3CRozuyqqjLMxChR3knhWX2n0rY4W3XGr1XkRmaT9jbDDyfWbSo45NU0jvLdFbmUppk0LPIimMyjikEeTHCwyMPJqY8q2+y9kQwZ0L2m9d3JeRz7TtvPlwFXyM7azmy+js8j9bMzRk8SzB7lgeRkHYt19iIfarU2Gz4oU0RIEXiccSe8nix8TvqTSmrIUpSopSq3aW3IYWCEl5T6sUQMkh8dI9UeLYHjUEw31x67C0jPyIysk7D2pfVj8lDH2qIn7U21BBgSN229WNAZJH+rGuWPnjFQdV9ccMWkZ5tpkuGHgu9I/fqPlUe3u7K2ZorWMzTn1xF8LIT+tnY4X7bV63Uc7KXu51toRxSF9Jx3Pctg+5Avmaqa+F9Cs5CFDS3LDfjM9y/meKr5lVFfcwvJlJkdbOHidJV5tPPMh7EXu1edfFjMdOiwtwiHjNMrRoxPFgvxkx8TgH51So+jquwe6drhhvAfAiU+zAOz721HxoMxtB7RYJfQ4XlJMZkut7KQsiEk3EhzLw4JkeVabpb8VAe65tP8A7CD8670xXGz7rHKMke7B/KudLz+ig901qfuuYjRWZ2bbhY3gmJEFxcXIidQFNpcJcSaACOGSoKn5wI5itXsDaLuHinwLiLAkA3BwfVlUfNbBPgQRyqt2GIJ47+1feVnuNa8CBJMzqwPmdxHArUdTOHwd95ar2TwF/bE/dqJH2XUcmonGxpUfZ94k0aSIcqwyORHeCORByCORFSKjRWX6W2RV47mM6WBRXbkpDfBOfAMxQ+zK3dWoryurdZEdHGVYFWB5gjBFErz2deCWJJFBGobweKsNzKfEEEHyqTWS6MXDwzyW8pySSMn5UirkN/1IwrbvlRy1ratIV2uV2opSlKDlVG2dvpAdAUvJp1aQQqomSNckjdmNcg7ycnBwDVvVBtzo8JZ0uY9BlRQumUaopFDFlyPksCTh9+MncaRKpGiu77GcGM94dbYDwTdJdnxbSh7jX1cxSWFwrrqkWWIIZZ30QwyByRqCjESYOAFUDOBnnWjsdtKziKVTDNyR8YfHONx2ZB5bxzAqzdAQQRkHiDvBHlV1MZNIJbZJhcIt1BMzPKYo98ZcDVmEk64tw3glh3HjXrZ9ZAiyWjelWh39WGDyRD9TIT2wPmMcjkeVSW2XNbZaz7UfE2znC+PUufij7J7P1eNQ7aNJXklsX6i4BHXwSqVVz3SxfJJ5Srx9oUGh2ZtKKdNcTBhwPEMjDirKd6sO476l1kQUmm+VZX+PArOB47luY/uZfZrlr111bJPeXAghZctHC3UjcSDruCdWN3BdPvpi6udodIIY36tdUs30UI1v9rlGPFiBUY2t3Pvmk9Gj+jgbMjD25yOz5IPtVG2ffIE6vZlsGT6QgwwZ+drI1SnxUHPfXjfRxBgt7O1zKd620SkJ/wDHQksPakJHlRHvaX9vHqj2fB1zZ7TR4EervkuW9Y+WpvCvPaMOAG2jdAK3CCAtGjezgfCzH7gfm1NjivJQAAtnEOAXRJMR+McXu1e6p2ztiwQksi5c+tI5MkjecjEnHhwoYq7RrhlCWkCWsI4PMoDY70t1Ix5uQfA1Ns+j8SsJJS08o4PMQ2k+wgASP7IFW9KauFKUqKqely5sL0fqZfwQmo/Sog7Pc8h1LfdJG35VP6QLm0uh3wy/6Gqs2+2dkyt+oDfcob8qsSokNg5NzJDgTw3MxTO4SK6xu8TH5rZG/kQp5VPuEF3FFPbnTNGSY9W4q43SQyDuOCrDkQDyFemwD8NtAf3gH77eA18bSjNtKblBmNsekoB3bhOoHNRuYc1Hs7yIVntBYm69QUglfTcI3G0uc6Sx7gTgMeGdLcCTWqrO7YhWMtcKA8EihbpB2g8ZGBMBzKg7+9fIV6bBujG/ortqGnVbSE566Ddu1c3TIBPMFTzNFi+pSlRWX6Y2RGi4Q6SNKu3zBq1RSnvCSYz7EklXmyb4TQpJjBOQy80dTpdT5MCK97mBXRkcZVgVYHgQRgj7qyXRm4aC5kt5GyC2jVxzIqakbzeIDPtRN31f4nK2VdrldqKUpSg5SlKCPf2McyFJUDqeRHAjgQeII5EbxVSYrq2+LLXMI+Q5+HQexId0o8GwfaNX1KGM+OkvWjFpDJM/BtYMEcLDisjuMgjmqhjVZtXZiqVur+8EMigiIwaYhHq5DILzHh2WyD82vi7e6t5bhWcQW0krSC5VOuK6wvYYHdDvB7bBl8q8Dd20OZra3lupNwa7m1siA8W60gnQOJ6pSPKtRiltdXV+j27wx5TQyzzpJESjagkqW/ro+VbfqXhnniqrZUAtre2luI2vlEkkcQ3mSGRHkA0wk6GB6tjr9YePLS9GJJGvrh5Jo5ust7dlaFQsar1k40qdRLDnknO/lwquDyC0tzGqs67SnCqzFA36TcDBYA43E8jQxLubi9mRJtS+jHOuOxbVNj9qQNWN+VQK3cTwq+6PQ2gi1WoXQx3su9mYbjrY9ot36t9VcISSV2tyba74yQyDszY5sgOHH61DnvJ4V8Lh5uz+h3pGSrdqK6A8sCYe0MOu7OOBDWUqp2ftnU/Uzr1M/JScrLji0T8HHhuI5gVbVlspSlApSlBH2imYZR3o4+9TVDfNq2I5POyz7+ozWjmXKsO8H/Ks5Yrr2Ig77PHv6jFWJUvYB+HvvF4T99tF/wBquiKzvRaXMtwe+Kzb3NCR/Kan3nSG2jYoZNcn0cQMsn7iAke/FQRbcC0kELf1eVsQk7xC5/sT3Kd+nu3r82qu92cY3W2DaAWL2Ep/sJhkmA+yRnA5qWXkKnbQa6u43iFusUbggtct2scisUZJBB3jLKQRUYSKYZLPaEgEkaqyznEYlVSNE6knCurAZGdxxyNVEq16XwdWBNlLgErJAitJIrrxwiAkqeIbgQRXr/SN7L8TbCJfn3TYPmIUyx8iy1neinSB2lvSIWnmzCCYNISYKmgSh3Kqqtp4ZPA4zVxtDaVwoBnntrNTyz18p8Bq0rnyVquEqSdhu4zd3Ukg5pGfR4h7k7ZH1nNZLad3axSzxW3ViNntMNFg9S6idzL2fW0mNCx+bnNXEUKSEFLe4u2+kvCYosjmI3AA80jqXLsRmmt7i7eCNbcPpSNcKBIhVleVyMrg8AopE/F7si+66FXxpbeHX5jqdLr7iDv5jBqbWK6DTH0i8iQ64E6rRKp1LId4G/mwjEanBOTHnnW1FStS+FKUqK5SlKBSlKDhFdApSgzdjYxQ7Vm6pFTrbZWfSAup1mYaiBzw1VJwsG84C7VJyeA1XJ58vXq9nONqw7uNrNv+rNB/5fjVBfxo1vdKyhl/pOIMrAEMGngyCDxHarUZrX7S2ZFOoEg3jejKSrxt85HG9T5VS36MidXer18GRpnUYkiI4NIqb1I+lT3heNSRs2e3ObVtcf8Ay8rHC/spTkp9Vsr3aam7O2vFKxTekq+tFINMi+On5S+0uR41FUl12YgLgel2hwVmTtSwjkzaN7Y5SJvHMc6kWt9LAivqN1akZWZO3LGve4X45R85e13g8akTbHeJmks2CEkl4Wz1MpO8nA+KY/OX3g1WWoHWv6L+jXPrS20vxc3ewA3b/pY+/tA8KI1Nndxyorxuro3BlIIPvFe1Y2AAzObb9EvOMlvL8Vc44sMbm/apv4ahyqxTpXEvYnSSOccYQjys3tRlAesT2h78GmLrQ0qi9OvpfiYFhU/LuWy3mIIyf4nXyqBtG1t0x/SF40hPCPX1KN4CCLtOPBi1MNW190ktY20GTXJ9HEDLJ+4mSPfioXR8E7IiH93I37j6pABHI152u0BGmLOy0R4zrlC2cQ8SCOs/gr26IdrZsWcb1kB0nI9dxuPMd1EZ6wS1ZtV1Loj9DsDpMrRI5KyjtKpGvgN3jwq9sdpIq6LCzYp87QLWHzy4DN5qpqi6O20sj2piMSt6BZ5kkj61lw0oOgZAB79/duNWV2lkG03VzJdSfRajJ7vRoAF/eU+dWo+bna0jMyS3aq274KwjM8ozyLkNjz0LUKGyX07Z7NbSqC0w13cgmkkPUsw7JZtI7OeXkKvra5n0hbWzWFORnKwgeUMYZj5HTULaNrcLdbNkmnD/AA7LoSNY0XVbzbxklid2N7Y8KCp6WWcpvpGgyJf0RRiSSISRn0gvESh3BurAB5GvbYcyRyK1lbrKLgOy62VJLeWIqs0ckrAtgEjdvIOeVevSORk2gWRC7AWJCghS/wANcLgE7ge1zqXsrY0x2ibvquojZHDxtIGLyNpHWaEyqEhQD2jnAoZ6sRZX0nxs6Qg/Jtk1MP8ArS5B9yCvWHozaghnQzON+qdjMQe8a8hfcBVxSstY4qgDAr6rldopSlKDlKUoFKUoFKUoKK+3bTsz3wXQ/jtz+VUd98XtEfN2hat97WbfnV5tQD+kNnnnouh/DGf5ao9pjsba8Li2by+DtTn+GrErc1C2lsuKcASLvXejKSrxnvRxvU+VTaVFZ25v7izUtPmeAf2qgCWMbgOsj3CQbx2lwfZ51H2rDc3i6RbLEAcrLcP8LGeTxpEcqfNx4irrb2zvSLaaENoLrgNjVpOQQcc+FZeXZd7J2Z42nccWe56m1PisUShm+q6nzPGrGa8dq7ThiMdtfyJccNE0O65hfGAzRRkspzuDp3gEczEXbN7DdqXiZk6iQJNcDq2WMSRlpJo49RIUlRnC+tkgYJrm2La4to3WUCGLUhjFlCghch1IWZiDIpyOO4Hv5VoOlUf6QntWd+v4QH8jVSKi82o7xmR5bq4j3Z9DjNrb4J9briesdRzKsR4VP2dsxwnWxtaWkbDJkgAnkYHmbmTCn3qa8Nlz6URrYiCQRq0lrcEJFKukZeNhkJ9ZMjf2hmnRCxsrt7ub0ddImGhXCsiMIo9ehQShy+o6hxzRHV/o9myBNtGQc+1coCPE4gTf3Yq66GHNkvZK9u4Gk47Hw8nZ3bt3Ddu3VeKgAAAAA4AcBVL0PbMEnLFxdj/EyVGpGa6N7NinNmsoYqLFOyHdVYrKwIYKRqG/gc1uLKwihXTFGka9yKqj7gKynQ7dJZ/+1uB+5dKB/ma2lKsKo+k/r7PPddR/jHKv51eVR9K/VtD3XVt+L6fzqQqn6SjF8p8LDf5X2P562lY7pYP0tD+qhP7l/bn862NWkKUpUUrtcrtApSlBylKUClKUClKUFHtnde7NPtzr98DH+WqTbWNO3fKBj7oUx/pq62//AFnZh/XuPvtZ/wDtVPt4btu7t/o8TefwUv8A41UbUUr4hOVU94H+VfdRSlKUFN0yz/R95j6GQ/cpNROkYzNa9zRXan7USn+WrHpOubK8HfDN/ttUDahy+zT84yDz1Wshx+AqxEzZ1nFNaWnWxpIBHEwDqrAHQN4BG41aIgAwAAO4bqrui7ZsbM/qYf8AbWrOoFUnRQdi5HddXX4zMfzq7rK7I2zbwNeJJIA/pMx0KGd8NpYHq1BbBzxxVVD6KnE1ln6LaI/dvI621YTorMpubVN4cDaRKOGR1WW5jeMlGAIBU5FbulSFUXTHdBGe64tT/iIx+dXtUnTID0RieUluf3biI1IVVdMgBcRk/wDLynw7FzatWwrH9O17Sn+7Xo/CFv5TWvU1SO0pSopXa5XaBSlKDlKUoFKUoFKUoKLpMPhdmt3XS/xQTr+dVe2hl9tr32UR/guh+VW3Sg/1M911B+JZfzqv2gP0nao77KL/APWKsRpLFsxRHvRf9Ir3qHsVs21ue+KM/wAAqZUUpSlBE2smbecd8cg+9DVHI+Y9jN3un8VnNWiu1zHIO9WH4Gsxbtm02I3tW/420g/OrEq26Jf1G08IkH3DH5VbVUdEz+hweAYfuuw/KrepVhVXtDYkcj9YrPFLuBkhbQzqPktuIYd2RkcsVaUoKqw2BBFJ1oDvLgjrJZJJXAPEAsTgeAq1pSgVS9MzixuD3BT9zqfyq6qk6a/+nXnhE5+4Z/KkKruna50b+MF8Pvt8/wAorUW7ZRD3qP8AKs10yGTbe0t2PvtJD+VaDZbZghPfGh+9RVRJpSlRSu1yu0ClKUHKUpQKUpQKUpQVu39mtPEFSTq3V0dH0hwrRsGGVJ3jdWZfYG0CXIkHXOgRpzLlGQasD0bqcAAsxxkcfWrcUq6liNs216qCGPOdCImcYzpULnHLhUmlKilKUoOMMgisbZj/AIbsg/Nks/8APR+dbOsZA3/DLE/NuLYH3XarViLzoqMWwHdJOPunkFW9VHRf4mQd1xdj/Eyn86t6lIUpSilKUoFVXSqBnsbxFBLNDKABvJOg4AHfmrWlBhNr7bhmS0mVZOpjMvWSshVFDW8sXPteuwHDdvrVdG2zZ2h74Yf9taNsG0MrSmCIyHeXMaFie/JHGrBRjcKtSR2lKVFK7XK7QKUpQcpSlApQ1xAcb8Z8Bj8Mmg7SlKBSlKBSlKBSlKBWHm6K3YOjretiEmuIdY0HUHWZAWVEPXaWORlhwG6txSrKlmq/YWzmghCPIZHyzO5AXW7sWY6RuAyTuqwpSopSlKBSlKBSlKBSlKBSlKBXa5XaBSlKBSlKBSlKBSlKBSlKBSlKBSlKBSlKBSlKBSlKBSlKBSlKBSlKB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data:image/jpeg;base64,/9j/4AAQSkZJRgABAQAAAQABAAD/2wCEAAkGBxETEBAUEhQWFhUXGBUbFhgUFxQUGBIWFhUWGBgYGhUaHCggGB0mHRUVITEhJSkrMS4uFx8zODMsNygwLisBCgoKDg0OGhAQGCwkHCQsLCwsLCwsLCwsLCwsLCwsLCwsLCwsLCwsLCwsLCwsLCwsLCwsLCwsLCwsLCwsLCwsLP/AABEIANYA7AMBIgACEQEDEQH/xAAbAAEAAwEBAQEAAAAAAAAAAAAABAUGAQMCB//EAEoQAAIBAwEEBgQKBggFBQAAAAECAwAEERIFITFBBhMiUWFxFDJigSMzQlJTcoKRocEkY3OSosIVNENkpLGysyVUg9HSNXSUtMT/xAAWAQEBAQAAAAAAAAAAAAAAAAAAAQL/xAAbEQEBAQEBAQEBAAAAAAAAAAAAARExIVFxQf/aAAwDAQACEQMRAD8A/cKUpQKUpQKUpQKUpQKUpQKUpQKUpQKUpQKUqBtXbEFuB1rYLbkRQXkkPcka9pvcKCfVPtvpNa2uetftAZKoC7KvzmVfVXxOBVJtHbE8jBGLwZ3rbwaZLuUd7sDpt18c/aFfUHRWSSF45NNvG+cxQ9tnbk087AmU8Mgbt28kVcZ3418bhgCDkEZBHMHga+qy3QfaBKyW0g0vETgdy6sMo8FbcPZaPvrU1FlKUpRSlKUCu1yu0ClKUHKUpQKUpQKUpQKUpQKUpQKUpQKUr5lkCgliABvJJAAHeSeFB9VGv7+KFC8rqi8MscZJ4Ad5PcKqztiWfdZoCv08gIiH1F3NN7sL7VZ+9QptBIWkPWFFJu5VEhjaVnVIoU+LgJ6tsNg5wBvOKuJqw2l0ilbSFzbo3qGRC9zN+xtRkj6z8Pm187N2DMxZu1bhvWdmEt5MO5pTlYR7KZxyIq+2XsWGAsyAtI3ryyEvI/1nO/HgNw5CrGiZ9QtmbLhgXTEgXO9jvLOe9nO9j4k1NpSo0xvSiM211DdxjcxAkA5sBjH20Gn60cVa+CZXVWUgqwBUjgQRkEe6o+1rFZ4ZIm3BhxHFSN6sPEEAjyrPdB9oEdZay4EkZbAHAANh1HgGII9iRKqcaylKVFKUpQK7XK7QKUpQcpSlApSlApSlApSlApSlApVXtHbsUTGMZklxnq48FgO9ySFjXxYgVm2uLm9JAw6ZwViZktl8JLnAe4PsxgLyJq4lq72j0ljXWIQJWXOttQSGHH0s57K+Qy3hVJHb3F4wY4kXIIeVWS1j7jFb513BHJ3IHMVdbO6MxroMxErJ6i6QkMP7OAdkfWOW8avqJlvWStrlbS7lSWaaVnhiZVOXZ3DyhuqhQYUY0bgMAYz31Hu1d53e8h6qC6SOAdvLxOrO0bSEdlCxkIBBOGC99aPbOz2kCvGQs0ZJiY8M/KRu9GG4+48QK+bWaO7t3V1xnUksbetG3BlPiOII47iKGPLYN8+Xt5z8NFjJ4dfGdySjzxhhyYHwq5rHvDNkRFv0y2Ba3kbd6VDuBVjzyMK/c2luYrR7I2klxEHUEbyrK3rRupwyMO8GlWVNpXzLIqgsxAA3kkgADvJPCqQ7faXdZxGb9ax6uBfHWRmT7APmKhq8YgDfX5/ta9jO0Ulsz1jBXaTQCUZ4V7SCT1WZoy64BO9IyeFaJ9idYC19N1oG8x/FW6+aZ7f2yfIVU7T27B1lq9vvihaUGQIVgVmhdY1D4CtlsDs7t/EVYlrYWtwsiI6HKsAykcwRkGvWsh0B2mWjEUg0MRrVOHVk4MsY3ncC6uvsyr3VryKlWUpSlFK7XK7QKUpQcpSlApSlApSlApUXaO0YYE1yuEHAZ4se5VG9j4DJrM3/AEhnlbq4VeIngAqyXLA8D1Z7FuD86U/Zq4lrRbS2tDAB1jdpvURQXkkPcsY3tWbuNrXNw5jjDLjjHCy9YP29zvSD6ian7q99mdGGOppjo1eskbs0kn7a6OHceyuleWCK0trbJGipGqog4KoCgeQFPE9qhsOiyaQJ9LLnPUoCIdXe+e1O3tSE544FaJUAAAGAOAG7FfVKiyYUpSilUm14Ghc3UKliABPGu8zRj5Sj6ReI7xkd2Ju09rQQAGVwpPqrvZ3PcqLlmPkKrWur6fdEgto/pJhrlI71gBwv2z9mqlSNpWq3UMcsDgOuJLeUbwCRwOOKsOyw7j3is/6W5lintQsc00no91FLkqkyxswcgYJZQmARjUrDwx7+kR7LdFeUvDMxyG0mVJ2JYssaAZRzuwo3NjvOKbpXLP1sV6kT28ayRBy2Hln7RVHFuM4Khm4sCQcYqyM1prnZcEa9dtCcS435mKpCh9mH1fLOo+Nfa7Znm3WcB0cprgGKPHsR/GSfco8ap0ubBJI2Qvf3LY0MSJMEjUMM2IoN2TgYO7gaulsLyffcSiFPorYnV9q4I1fuBfM1BAvbe2Rx6dM11Md6w41DPsWsef3mz517X1ndXsTQtGltbuMMHAkmZfBQdEXLmx8BV5s7ZcEAIijVM8SN7Me9mO9j4k1Mpq4xfSDZxtWtpockL1cZ1Hi6DTEWPtqWiY+2h+TWtsbtZY0kT1XAIzuO/kRyI4EeFcv7RJopI3GVdSp8iOR5HxrN9E7p45ZbaU9oM2D3yDe58nUrKPFpByp2HK1lKUqNFdrldoFKUoOUpSgUrhOKpJNvGRilmnXnODJnTBGeeZMdsj5qZ8cUFvc3CRozuyqqjLMxChR3knhWX2n0rY4W3XGr1XkRmaT9jbDDyfWbSo45NU0jvLdFbmUppk0LPIimMyjikEeTHCwyMPJqY8q2+y9kQwZ0L2m9d3JeRz7TtvPlwFXyM7azmy+js8j9bMzRk8SzB7lgeRkHYt19iIfarU2Gz4oU0RIEXiccSe8nix8TvqTSmrIUpSopSq3aW3IYWCEl5T6sUQMkh8dI9UeLYHjUEw31x67C0jPyIysk7D2pfVj8lDH2qIn7U21BBgSN229WNAZJH+rGuWPnjFQdV9ccMWkZ5tpkuGHgu9I/fqPlUe3u7K2ZorWMzTn1xF8LIT+tnY4X7bV63Uc7KXu51toRxSF9Jx3Pctg+5Avmaqa+F9Cs5CFDS3LDfjM9y/meKr5lVFfcwvJlJkdbOHidJV5tPPMh7EXu1edfFjMdOiwtwiHjNMrRoxPFgvxkx8TgH51So+jquwe6drhhvAfAiU+zAOz721HxoMxtB7RYJfQ4XlJMZkut7KQsiEk3EhzLw4JkeVabpb8VAe65tP8A7CD8670xXGz7rHKMke7B/KudLz+ig901qfuuYjRWZ2bbhY3gmJEFxcXIidQFNpcJcSaACOGSoKn5wI5itXsDaLuHinwLiLAkA3BwfVlUfNbBPgQRyqt2GIJ47+1feVnuNa8CBJMzqwPmdxHArUdTOHwd95ar2TwF/bE/dqJH2XUcmonGxpUfZ94k0aSIcqwyORHeCORByCORFSKjRWX6W2RV47mM6WBRXbkpDfBOfAMxQ+zK3dWoryurdZEdHGVYFWB5gjBFErz2deCWJJFBGobweKsNzKfEEEHyqTWS6MXDwzyW8pySSMn5UirkN/1IwrbvlRy1ratIV2uV2opSlKDlVG2dvpAdAUvJp1aQQqomSNckjdmNcg7ycnBwDVvVBtzo8JZ0uY9BlRQumUaopFDFlyPksCTh9+MncaRKpGiu77GcGM94dbYDwTdJdnxbSh7jX1cxSWFwrrqkWWIIZZ30QwyByRqCjESYOAFUDOBnnWjsdtKziKVTDNyR8YfHONx2ZB5bxzAqzdAQQRkHiDvBHlV1MZNIJbZJhcIt1BMzPKYo98ZcDVmEk64tw3glh3HjXrZ9ZAiyWjelWh39WGDyRD9TIT2wPmMcjkeVSW2XNbZaz7UfE2znC+PUufij7J7P1eNQ7aNJXklsX6i4BHXwSqVVz3SxfJJ5Srx9oUGh2ZtKKdNcTBhwPEMjDirKd6sO476l1kQUmm+VZX+PArOB47luY/uZfZrlr111bJPeXAghZctHC3UjcSDruCdWN3BdPvpi6udodIIY36tdUs30UI1v9rlGPFiBUY2t3Pvmk9Gj+jgbMjD25yOz5IPtVG2ffIE6vZlsGT6QgwwZ+drI1SnxUHPfXjfRxBgt7O1zKd620SkJ/wDHQksPakJHlRHvaX9vHqj2fB1zZ7TR4EervkuW9Y+WpvCvPaMOAG2jdAK3CCAtGjezgfCzH7gfm1NjivJQAAtnEOAXRJMR+McXu1e6p2ztiwQksi5c+tI5MkjecjEnHhwoYq7RrhlCWkCWsI4PMoDY70t1Ix5uQfA1Ns+j8SsJJS08o4PMQ2k+wgASP7IFW9KauFKUqKqely5sL0fqZfwQmo/Sog7Pc8h1LfdJG35VP6QLm0uh3wy/6Gqs2+2dkyt+oDfcob8qsSokNg5NzJDgTw3MxTO4SK6xu8TH5rZG/kQp5VPuEF3FFPbnTNGSY9W4q43SQyDuOCrDkQDyFemwD8NtAf3gH77eA18bSjNtKblBmNsekoB3bhOoHNRuYc1Hs7yIVntBYm69QUglfTcI3G0uc6Sx7gTgMeGdLcCTWqrO7YhWMtcKA8EihbpB2g8ZGBMBzKg7+9fIV6bBujG/ortqGnVbSE566Ddu1c3TIBPMFTzNFi+pSlRWX6Y2RGi4Q6SNKu3zBq1RSnvCSYz7EklXmyb4TQpJjBOQy80dTpdT5MCK97mBXRkcZVgVYHgQRgj7qyXRm4aC5kt5GyC2jVxzIqakbzeIDPtRN31f4nK2VdrldqKUpSg5SlKCPf2McyFJUDqeRHAjgQeII5EbxVSYrq2+LLXMI+Q5+HQexId0o8GwfaNX1KGM+OkvWjFpDJM/BtYMEcLDisjuMgjmqhjVZtXZiqVur+8EMigiIwaYhHq5DILzHh2WyD82vi7e6t5bhWcQW0krSC5VOuK6wvYYHdDvB7bBl8q8Dd20OZra3lupNwa7m1siA8W60gnQOJ6pSPKtRiltdXV+j27wx5TQyzzpJESjagkqW/ro+VbfqXhnniqrZUAtre2luI2vlEkkcQ3mSGRHkA0wk6GB6tjr9YePLS9GJJGvrh5Jo5ust7dlaFQsar1k40qdRLDnknO/lwquDyC0tzGqs67SnCqzFA36TcDBYA43E8jQxLubi9mRJtS+jHOuOxbVNj9qQNWN+VQK3cTwq+6PQ2gi1WoXQx3su9mYbjrY9ot36t9VcISSV2tyba74yQyDszY5sgOHH61DnvJ4V8Lh5uz+h3pGSrdqK6A8sCYe0MOu7OOBDWUqp2ftnU/Uzr1M/JScrLji0T8HHhuI5gVbVlspSlApSlBH2imYZR3o4+9TVDfNq2I5POyz7+ozWjmXKsO8H/Ks5Yrr2Ig77PHv6jFWJUvYB+HvvF4T99tF/wBquiKzvRaXMtwe+Kzb3NCR/Kan3nSG2jYoZNcn0cQMsn7iAke/FQRbcC0kELf1eVsQk7xC5/sT3Kd+nu3r82qu92cY3W2DaAWL2Ep/sJhkmA+yRnA5qWXkKnbQa6u43iFusUbggtct2scisUZJBB3jLKQRUYSKYZLPaEgEkaqyznEYlVSNE6knCurAZGdxxyNVEq16XwdWBNlLgErJAitJIrrxwiAkqeIbgQRXr/SN7L8TbCJfn3TYPmIUyx8iy1neinSB2lvSIWnmzCCYNISYKmgSh3Kqqtp4ZPA4zVxtDaVwoBnntrNTyz18p8Bq0rnyVquEqSdhu4zd3Ukg5pGfR4h7k7ZH1nNZLad3axSzxW3ViNntMNFg9S6idzL2fW0mNCx+bnNXEUKSEFLe4u2+kvCYosjmI3AA80jqXLsRmmt7i7eCNbcPpSNcKBIhVleVyMrg8AopE/F7si+66FXxpbeHX5jqdLr7iDv5jBqbWK6DTH0i8iQ64E6rRKp1LId4G/mwjEanBOTHnnW1FStS+FKUqK5SlKBSlKDhFdApSgzdjYxQ7Vm6pFTrbZWfSAup1mYaiBzw1VJwsG84C7VJyeA1XJ58vXq9nONqw7uNrNv+rNB/5fjVBfxo1vdKyhl/pOIMrAEMGngyCDxHarUZrX7S2ZFOoEg3jejKSrxt85HG9T5VS36MidXer18GRpnUYkiI4NIqb1I+lT3heNSRs2e3ObVtcf8Ay8rHC/spTkp9Vsr3aam7O2vFKxTekq+tFINMi+On5S+0uR41FUl12YgLgel2hwVmTtSwjkzaN7Y5SJvHMc6kWt9LAivqN1akZWZO3LGve4X45R85e13g8akTbHeJmks2CEkl4Wz1MpO8nA+KY/OX3g1WWoHWv6L+jXPrS20vxc3ewA3b/pY+/tA8KI1Nndxyorxuro3BlIIPvFe1Y2AAzObb9EvOMlvL8Vc44sMbm/apv4ahyqxTpXEvYnSSOccYQjys3tRlAesT2h78GmLrQ0qi9OvpfiYFhU/LuWy3mIIyf4nXyqBtG1t0x/SF40hPCPX1KN4CCLtOPBi1MNW190ktY20GTXJ9HEDLJ+4mSPfioXR8E7IiH93I37j6pABHI152u0BGmLOy0R4zrlC2cQ8SCOs/gr26IdrZsWcb1kB0nI9dxuPMd1EZ6wS1ZtV1Loj9DsDpMrRI5KyjtKpGvgN3jwq9sdpIq6LCzYp87QLWHzy4DN5qpqi6O20sj2piMSt6BZ5kkj61lw0oOgZAB79/duNWV2lkG03VzJdSfRajJ7vRoAF/eU+dWo+bna0jMyS3aq274KwjM8ozyLkNjz0LUKGyX07Z7NbSqC0w13cgmkkPUsw7JZtI7OeXkKvra5n0hbWzWFORnKwgeUMYZj5HTULaNrcLdbNkmnD/AA7LoSNY0XVbzbxklid2N7Y8KCp6WWcpvpGgyJf0RRiSSISRn0gvESh3BurAB5GvbYcyRyK1lbrKLgOy62VJLeWIqs0ckrAtgEjdvIOeVevSORk2gWRC7AWJCghS/wANcLgE7ge1zqXsrY0x2ibvquojZHDxtIGLyNpHWaEyqEhQD2jnAoZ6sRZX0nxs6Qg/Jtk1MP8ArS5B9yCvWHozaghnQzON+qdjMQe8a8hfcBVxSstY4qgDAr6rldopSlKDlKUoFKUoFKUoKK+3bTsz3wXQ/jtz+VUd98XtEfN2hat97WbfnV5tQD+kNnnnouh/DGf5ao9pjsba8Li2by+DtTn+GrErc1C2lsuKcASLvXejKSrxnvRxvU+VTaVFZ25v7izUtPmeAf2qgCWMbgOsj3CQbx2lwfZ51H2rDc3i6RbLEAcrLcP8LGeTxpEcqfNx4irrb2zvSLaaENoLrgNjVpOQQcc+FZeXZd7J2Z42nccWe56m1PisUShm+q6nzPGrGa8dq7ThiMdtfyJccNE0O65hfGAzRRkspzuDp3gEczEXbN7DdqXiZk6iQJNcDq2WMSRlpJo49RIUlRnC+tkgYJrm2La4to3WUCGLUhjFlCghch1IWZiDIpyOO4Hv5VoOlUf6QntWd+v4QH8jVSKi82o7xmR5bq4j3Z9DjNrb4J9briesdRzKsR4VP2dsxwnWxtaWkbDJkgAnkYHmbmTCn3qa8Nlz6URrYiCQRq0lrcEJFKukZeNhkJ9ZMjf2hmnRCxsrt7ub0ddImGhXCsiMIo9ehQShy+o6hxzRHV/o9myBNtGQc+1coCPE4gTf3Yq66GHNkvZK9u4Gk47Hw8nZ3bt3Ddu3VeKgAAAAA4AcBVL0PbMEnLFxdj/EyVGpGa6N7NinNmsoYqLFOyHdVYrKwIYKRqG/gc1uLKwihXTFGka9yKqj7gKynQ7dJZ/+1uB+5dKB/ma2lKsKo+k/r7PPddR/jHKv51eVR9K/VtD3XVt+L6fzqQqn6SjF8p8LDf5X2P562lY7pYP0tD+qhP7l/bn862NWkKUpUUrtcrtApSlBylKUClKUClKUFHtnde7NPtzr98DH+WqTbWNO3fKBj7oUx/pq62//AFnZh/XuPvtZ/wDtVPt4btu7t/o8TefwUv8A41UbUUr4hOVU94H+VfdRSlKUFN0yz/R95j6GQ/cpNROkYzNa9zRXan7USn+WrHpOubK8HfDN/ttUDahy+zT84yDz1Wshx+AqxEzZ1nFNaWnWxpIBHEwDqrAHQN4BG41aIgAwAAO4bqrui7ZsbM/qYf8AbWrOoFUnRQdi5HddXX4zMfzq7rK7I2zbwNeJJIA/pMx0KGd8NpYHq1BbBzxxVVD6KnE1ln6LaI/dvI621YTorMpubVN4cDaRKOGR1WW5jeMlGAIBU5FbulSFUXTHdBGe64tT/iIx+dXtUnTID0RieUluf3biI1IVVdMgBcRk/wDLynw7FzatWwrH9O17Sn+7Xo/CFv5TWvU1SO0pSopXa5XaBSlKDlKUoFKUoFKUoKLpMPhdmt3XS/xQTr+dVe2hl9tr32UR/guh+VW3Sg/1M911B+JZfzqv2gP0nao77KL/APWKsRpLFsxRHvRf9Ir3qHsVs21ue+KM/wAAqZUUpSlBE2smbecd8cg+9DVHI+Y9jN3un8VnNWiu1zHIO9WH4Gsxbtm02I3tW/420g/OrEq26Jf1G08IkH3DH5VbVUdEz+hweAYfuuw/KrepVhVXtDYkcj9YrPFLuBkhbQzqPktuIYd2RkcsVaUoKqw2BBFJ1oDvLgjrJZJJXAPEAsTgeAq1pSgVS9MzixuD3BT9zqfyq6qk6a/+nXnhE5+4Z/KkKruna50b+MF8Pvt8/wAorUW7ZRD3qP8AKs10yGTbe0t2PvtJD+VaDZbZghPfGh+9RVRJpSlRSu1yu0ClKUHKUpQKUpQKUpQVu39mtPEFSTq3V0dH0hwrRsGGVJ3jdWZfYG0CXIkHXOgRpzLlGQasD0bqcAAsxxkcfWrcUq6liNs216qCGPOdCImcYzpULnHLhUmlKilKUoOMMgisbZj/AIbsg/Nks/8APR+dbOsZA3/DLE/NuLYH3XarViLzoqMWwHdJOPunkFW9VHRf4mQd1xdj/Eyn86t6lIUpSilKUoFVXSqBnsbxFBLNDKABvJOg4AHfmrWlBhNr7bhmS0mVZOpjMvWSshVFDW8sXPteuwHDdvrVdG2zZ2h74Yf9taNsG0MrSmCIyHeXMaFie/JHGrBRjcKtSR2lKVFK7XK7QKUpQcpSlApQ1xAcb8Z8Bj8Mmg7SlKBSlKBSlKBSlKBWHm6K3YOjretiEmuIdY0HUHWZAWVEPXaWORlhwG6txSrKlmq/YWzmghCPIZHyzO5AXW7sWY6RuAyTuqwpSopSlKBSlKBSlKBSlKBSlKBXa5XaBSlKBSlKBSlKBSlKBSlKBSlKBSlKBSlKBSlKBSlKBSlKBSlKBSlKB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8" name="AutoShape 6" descr="data:image/jpeg;base64,/9j/4AAQSkZJRgABAQAAAQABAAD/2wCEAAkGBxETEBAUEhQWFhUXGBUbFhgUFxQUGBIWFhUWGBgYGhUaHCggGB0mHRUVITEhJSkrMS4uFx8zODMsNygwLisBCgoKDg0OGhAQGCwkHCQsLCwsLCwsLCwsLCwsLCwsLCwsLCwsLCwsLCwsLCwsLCwsLCwsLCwsLCwsLCwsLCwsLP/AABEIANYA7AMBIgACEQEDEQH/xAAbAAEAAwEBAQEAAAAAAAAAAAAABAUGAQMCB//EAEoQAAIBAwEEBgQKBggFBQAAAAECAwAEERIFITFBBhMiUWFxFDJigSMzQlJTcoKRocEkY3OSosIVNENkpLGysyVUg9HSNXSUtMT/xAAWAQEBAQAAAAAAAAAAAAAAAAAAAQL/xAAbEQEBAQEBAQEBAAAAAAAAAAAAARExIVFxQf/aAAwDAQACEQMRAD8A/cKUpQKUpQKUpQKUpQKUpQKUpQKUpQKUpQKUqBtXbEFuB1rYLbkRQXkkPcka9pvcKCfVPtvpNa2uetftAZKoC7KvzmVfVXxOBVJtHbE8jBGLwZ3rbwaZLuUd7sDpt18c/aFfUHRWSSF45NNvG+cxQ9tnbk087AmU8Mgbt28kVcZ3418bhgCDkEZBHMHga+qy3QfaBKyW0g0vETgdy6sMo8FbcPZaPvrU1FlKUpRSlKUCu1yu0ClKUHKUpQKUpQKUpQKUpQKUpQKUpQKUr5lkCgliABvJJAAHeSeFB9VGv7+KFC8rqi8MscZJ4Ad5PcKqztiWfdZoCv08gIiH1F3NN7sL7VZ+9QptBIWkPWFFJu5VEhjaVnVIoU+LgJ6tsNg5wBvOKuJqw2l0ilbSFzbo3qGRC9zN+xtRkj6z8Pm187N2DMxZu1bhvWdmEt5MO5pTlYR7KZxyIq+2XsWGAsyAtI3ryyEvI/1nO/HgNw5CrGiZ9QtmbLhgXTEgXO9jvLOe9nO9j4k1NpSo0xvSiM211DdxjcxAkA5sBjH20Gn60cVa+CZXVWUgqwBUjgQRkEe6o+1rFZ4ZIm3BhxHFSN6sPEEAjyrPdB9oEdZay4EkZbAHAANh1HgGII9iRKqcaylKVFKUpQK7XK7QKUpQcpSlApSlApSlApSlApSlApVXtHbsUTGMZklxnq48FgO9ySFjXxYgVm2uLm9JAw6ZwViZktl8JLnAe4PsxgLyJq4lq72j0ljXWIQJWXOttQSGHH0s57K+Qy3hVJHb3F4wY4kXIIeVWS1j7jFb513BHJ3IHMVdbO6MxroMxErJ6i6QkMP7OAdkfWOW8avqJlvWStrlbS7lSWaaVnhiZVOXZ3DyhuqhQYUY0bgMAYz31Hu1d53e8h6qC6SOAdvLxOrO0bSEdlCxkIBBOGC99aPbOz2kCvGQs0ZJiY8M/KRu9GG4+48QK+bWaO7t3V1xnUksbetG3BlPiOII47iKGPLYN8+Xt5z8NFjJ4dfGdySjzxhhyYHwq5rHvDNkRFv0y2Ba3kbd6VDuBVjzyMK/c2luYrR7I2klxEHUEbyrK3rRupwyMO8GlWVNpXzLIqgsxAA3kkgADvJPCqQ7faXdZxGb9ax6uBfHWRmT7APmKhq8YgDfX5/ta9jO0Ulsz1jBXaTQCUZ4V7SCT1WZoy64BO9IyeFaJ9idYC19N1oG8x/FW6+aZ7f2yfIVU7T27B1lq9vvihaUGQIVgVmhdY1D4CtlsDs7t/EVYlrYWtwsiI6HKsAykcwRkGvWsh0B2mWjEUg0MRrVOHVk4MsY3ncC6uvsyr3VryKlWUpSlFK7XK7QKUpQcpSlApSlApSlApUXaO0YYE1yuEHAZ4se5VG9j4DJrM3/AEhnlbq4VeIngAqyXLA8D1Z7FuD86U/Zq4lrRbS2tDAB1jdpvURQXkkPcsY3tWbuNrXNw5jjDLjjHCy9YP29zvSD6ian7q99mdGGOppjo1eskbs0kn7a6OHceyuleWCK0trbJGipGqog4KoCgeQFPE9qhsOiyaQJ9LLnPUoCIdXe+e1O3tSE544FaJUAAAGAOAG7FfVKiyYUpSilUm14Ghc3UKliABPGu8zRj5Sj6ReI7xkd2Ju09rQQAGVwpPqrvZ3PcqLlmPkKrWur6fdEgto/pJhrlI71gBwv2z9mqlSNpWq3UMcsDgOuJLeUbwCRwOOKsOyw7j3is/6W5lintQsc00no91FLkqkyxswcgYJZQmARjUrDwx7+kR7LdFeUvDMxyG0mVJ2JYssaAZRzuwo3NjvOKbpXLP1sV6kT28ayRBy2Hln7RVHFuM4Khm4sCQcYqyM1prnZcEa9dtCcS435mKpCh9mH1fLOo+Nfa7Znm3WcB0cprgGKPHsR/GSfco8ap0ubBJI2Qvf3LY0MSJMEjUMM2IoN2TgYO7gaulsLyffcSiFPorYnV9q4I1fuBfM1BAvbe2Rx6dM11Md6w41DPsWsef3mz517X1ndXsTQtGltbuMMHAkmZfBQdEXLmx8BV5s7ZcEAIijVM8SN7Me9mO9j4k1Mpq4xfSDZxtWtpockL1cZ1Hi6DTEWPtqWiY+2h+TWtsbtZY0kT1XAIzuO/kRyI4EeFcv7RJopI3GVdSp8iOR5HxrN9E7p45ZbaU9oM2D3yDe58nUrKPFpByp2HK1lKUqNFdrldoFKUoOUpSgUrhOKpJNvGRilmnXnODJnTBGeeZMdsj5qZ8cUFvc3CRozuyqqjLMxChR3knhWX2n0rY4W3XGr1XkRmaT9jbDDyfWbSo45NU0jvLdFbmUppk0LPIimMyjikEeTHCwyMPJqY8q2+y9kQwZ0L2m9d3JeRz7TtvPlwFXyM7azmy+js8j9bMzRk8SzB7lgeRkHYt19iIfarU2Gz4oU0RIEXiccSe8nix8TvqTSmrIUpSopSq3aW3IYWCEl5T6sUQMkh8dI9UeLYHjUEw31x67C0jPyIysk7D2pfVj8lDH2qIn7U21BBgSN229WNAZJH+rGuWPnjFQdV9ccMWkZ5tpkuGHgu9I/fqPlUe3u7K2ZorWMzTn1xF8LIT+tnY4X7bV63Uc7KXu51toRxSF9Jx3Pctg+5Avmaqa+F9Cs5CFDS3LDfjM9y/meKr5lVFfcwvJlJkdbOHidJV5tPPMh7EXu1edfFjMdOiwtwiHjNMrRoxPFgvxkx8TgH51So+jquwe6drhhvAfAiU+zAOz721HxoMxtB7RYJfQ4XlJMZkut7KQsiEk3EhzLw4JkeVabpb8VAe65tP8A7CD8670xXGz7rHKMke7B/KudLz+ig901qfuuYjRWZ2bbhY3gmJEFxcXIidQFNpcJcSaACOGSoKn5wI5itXsDaLuHinwLiLAkA3BwfVlUfNbBPgQRyqt2GIJ47+1feVnuNa8CBJMzqwPmdxHArUdTOHwd95ar2TwF/bE/dqJH2XUcmonGxpUfZ94k0aSIcqwyORHeCORByCORFSKjRWX6W2RV47mM6WBRXbkpDfBOfAMxQ+zK3dWoryurdZEdHGVYFWB5gjBFErz2deCWJJFBGobweKsNzKfEEEHyqTWS6MXDwzyW8pySSMn5UirkN/1IwrbvlRy1ratIV2uV2opSlKDlVG2dvpAdAUvJp1aQQqomSNckjdmNcg7ycnBwDVvVBtzo8JZ0uY9BlRQumUaopFDFlyPksCTh9+MncaRKpGiu77GcGM94dbYDwTdJdnxbSh7jX1cxSWFwrrqkWWIIZZ30QwyByRqCjESYOAFUDOBnnWjsdtKziKVTDNyR8YfHONx2ZB5bxzAqzdAQQRkHiDvBHlV1MZNIJbZJhcIt1BMzPKYo98ZcDVmEk64tw3glh3HjXrZ9ZAiyWjelWh39WGDyRD9TIT2wPmMcjkeVSW2XNbZaz7UfE2znC+PUufij7J7P1eNQ7aNJXklsX6i4BHXwSqVVz3SxfJJ5Srx9oUGh2ZtKKdNcTBhwPEMjDirKd6sO476l1kQUmm+VZX+PArOB47luY/uZfZrlr111bJPeXAghZctHC3UjcSDruCdWN3BdPvpi6udodIIY36tdUs30UI1v9rlGPFiBUY2t3Pvmk9Gj+jgbMjD25yOz5IPtVG2ffIE6vZlsGT6QgwwZ+drI1SnxUHPfXjfRxBgt7O1zKd620SkJ/wDHQksPakJHlRHvaX9vHqj2fB1zZ7TR4EervkuW9Y+WpvCvPaMOAG2jdAK3CCAtGjezgfCzH7gfm1NjivJQAAtnEOAXRJMR+McXu1e6p2ztiwQksi5c+tI5MkjecjEnHhwoYq7RrhlCWkCWsI4PMoDY70t1Ix5uQfA1Ns+j8SsJJS08o4PMQ2k+wgASP7IFW9KauFKUqKqely5sL0fqZfwQmo/Sog7Pc8h1LfdJG35VP6QLm0uh3wy/6Gqs2+2dkyt+oDfcob8qsSokNg5NzJDgTw3MxTO4SK6xu8TH5rZG/kQp5VPuEF3FFPbnTNGSY9W4q43SQyDuOCrDkQDyFemwD8NtAf3gH77eA18bSjNtKblBmNsekoB3bhOoHNRuYc1Hs7yIVntBYm69QUglfTcI3G0uc6Sx7gTgMeGdLcCTWqrO7YhWMtcKA8EihbpB2g8ZGBMBzKg7+9fIV6bBujG/ortqGnVbSE566Ddu1c3TIBPMFTzNFi+pSlRWX6Y2RGi4Q6SNKu3zBq1RSnvCSYz7EklXmyb4TQpJjBOQy80dTpdT5MCK97mBXRkcZVgVYHgQRgj7qyXRm4aC5kt5GyC2jVxzIqakbzeIDPtRN31f4nK2VdrldqKUpSg5SlKCPf2McyFJUDqeRHAjgQeII5EbxVSYrq2+LLXMI+Q5+HQexId0o8GwfaNX1KGM+OkvWjFpDJM/BtYMEcLDisjuMgjmqhjVZtXZiqVur+8EMigiIwaYhHq5DILzHh2WyD82vi7e6t5bhWcQW0krSC5VOuK6wvYYHdDvB7bBl8q8Dd20OZra3lupNwa7m1siA8W60gnQOJ6pSPKtRiltdXV+j27wx5TQyzzpJESjagkqW/ro+VbfqXhnniqrZUAtre2luI2vlEkkcQ3mSGRHkA0wk6GB6tjr9YePLS9GJJGvrh5Jo5ust7dlaFQsar1k40qdRLDnknO/lwquDyC0tzGqs67SnCqzFA36TcDBYA43E8jQxLubi9mRJtS+jHOuOxbVNj9qQNWN+VQK3cTwq+6PQ2gi1WoXQx3su9mYbjrY9ot36t9VcISSV2tyba74yQyDszY5sgOHH61DnvJ4V8Lh5uz+h3pGSrdqK6A8sCYe0MOu7OOBDWUqp2ftnU/Uzr1M/JScrLji0T8HHhuI5gVbVlspSlApSlBH2imYZR3o4+9TVDfNq2I5POyz7+ozWjmXKsO8H/Ks5Yrr2Ig77PHv6jFWJUvYB+HvvF4T99tF/wBquiKzvRaXMtwe+Kzb3NCR/Kan3nSG2jYoZNcn0cQMsn7iAke/FQRbcC0kELf1eVsQk7xC5/sT3Kd+nu3r82qu92cY3W2DaAWL2Ep/sJhkmA+yRnA5qWXkKnbQa6u43iFusUbggtct2scisUZJBB3jLKQRUYSKYZLPaEgEkaqyznEYlVSNE6knCurAZGdxxyNVEq16XwdWBNlLgErJAitJIrrxwiAkqeIbgQRXr/SN7L8TbCJfn3TYPmIUyx8iy1neinSB2lvSIWnmzCCYNISYKmgSh3Kqqtp4ZPA4zVxtDaVwoBnntrNTyz18p8Bq0rnyVquEqSdhu4zd3Ukg5pGfR4h7k7ZH1nNZLad3axSzxW3ViNntMNFg9S6idzL2fW0mNCx+bnNXEUKSEFLe4u2+kvCYosjmI3AA80jqXLsRmmt7i7eCNbcPpSNcKBIhVleVyMrg8AopE/F7si+66FXxpbeHX5jqdLr7iDv5jBqbWK6DTH0i8iQ64E6rRKp1LId4G/mwjEanBOTHnnW1FStS+FKUqK5SlKBSlKDhFdApSgzdjYxQ7Vm6pFTrbZWfSAup1mYaiBzw1VJwsG84C7VJyeA1XJ58vXq9nONqw7uNrNv+rNB/5fjVBfxo1vdKyhl/pOIMrAEMGngyCDxHarUZrX7S2ZFOoEg3jejKSrxt85HG9T5VS36MidXer18GRpnUYkiI4NIqb1I+lT3heNSRs2e3ObVtcf8Ay8rHC/spTkp9Vsr3aam7O2vFKxTekq+tFINMi+On5S+0uR41FUl12YgLgel2hwVmTtSwjkzaN7Y5SJvHMc6kWt9LAivqN1akZWZO3LGve4X45R85e13g8akTbHeJmks2CEkl4Wz1MpO8nA+KY/OX3g1WWoHWv6L+jXPrS20vxc3ewA3b/pY+/tA8KI1Nndxyorxuro3BlIIPvFe1Y2AAzObb9EvOMlvL8Vc44sMbm/apv4ahyqxTpXEvYnSSOccYQjys3tRlAesT2h78GmLrQ0qi9OvpfiYFhU/LuWy3mIIyf4nXyqBtG1t0x/SF40hPCPX1KN4CCLtOPBi1MNW190ktY20GTXJ9HEDLJ+4mSPfioXR8E7IiH93I37j6pABHI152u0BGmLOy0R4zrlC2cQ8SCOs/gr26IdrZsWcb1kB0nI9dxuPMd1EZ6wS1ZtV1Loj9DsDpMrRI5KyjtKpGvgN3jwq9sdpIq6LCzYp87QLWHzy4DN5qpqi6O20sj2piMSt6BZ5kkj61lw0oOgZAB79/duNWV2lkG03VzJdSfRajJ7vRoAF/eU+dWo+bna0jMyS3aq274KwjM8ozyLkNjz0LUKGyX07Z7NbSqC0w13cgmkkPUsw7JZtI7OeXkKvra5n0hbWzWFORnKwgeUMYZj5HTULaNrcLdbNkmnD/AA7LoSNY0XVbzbxklid2N7Y8KCp6WWcpvpGgyJf0RRiSSISRn0gvESh3BurAB5GvbYcyRyK1lbrKLgOy62VJLeWIqs0ckrAtgEjdvIOeVevSORk2gWRC7AWJCghS/wANcLgE7ge1zqXsrY0x2ibvquojZHDxtIGLyNpHWaEyqEhQD2jnAoZ6sRZX0nxs6Qg/Jtk1MP8ArS5B9yCvWHozaghnQzON+qdjMQe8a8hfcBVxSstY4qgDAr6rldopSlKDlKUoFKUoFKUoKK+3bTsz3wXQ/jtz+VUd98XtEfN2hat97WbfnV5tQD+kNnnnouh/DGf5ao9pjsba8Li2by+DtTn+GrErc1C2lsuKcASLvXejKSrxnvRxvU+VTaVFZ25v7izUtPmeAf2qgCWMbgOsj3CQbx2lwfZ51H2rDc3i6RbLEAcrLcP8LGeTxpEcqfNx4irrb2zvSLaaENoLrgNjVpOQQcc+FZeXZd7J2Z42nccWe56m1PisUShm+q6nzPGrGa8dq7ThiMdtfyJccNE0O65hfGAzRRkspzuDp3gEczEXbN7DdqXiZk6iQJNcDq2WMSRlpJo49RIUlRnC+tkgYJrm2La4to3WUCGLUhjFlCghch1IWZiDIpyOO4Hv5VoOlUf6QntWd+v4QH8jVSKi82o7xmR5bq4j3Z9DjNrb4J9briesdRzKsR4VP2dsxwnWxtaWkbDJkgAnkYHmbmTCn3qa8Nlz6URrYiCQRq0lrcEJFKukZeNhkJ9ZMjf2hmnRCxsrt7ub0ddImGhXCsiMIo9ehQShy+o6hxzRHV/o9myBNtGQc+1coCPE4gTf3Yq66GHNkvZK9u4Gk47Hw8nZ3bt3Ddu3VeKgAAAAA4AcBVL0PbMEnLFxdj/EyVGpGa6N7NinNmsoYqLFOyHdVYrKwIYKRqG/gc1uLKwihXTFGka9yKqj7gKynQ7dJZ/+1uB+5dKB/ma2lKsKo+k/r7PPddR/jHKv51eVR9K/VtD3XVt+L6fzqQqn6SjF8p8LDf5X2P562lY7pYP0tD+qhP7l/bn862NWkKUpUUrtcrtApSlBylKUClKUClKUFHtnde7NPtzr98DH+WqTbWNO3fKBj7oUx/pq62//AFnZh/XuPvtZ/wDtVPt4btu7t/o8TefwUv8A41UbUUr4hOVU94H+VfdRSlKUFN0yz/R95j6GQ/cpNROkYzNa9zRXan7USn+WrHpOubK8HfDN/ttUDahy+zT84yDz1Wshx+AqxEzZ1nFNaWnWxpIBHEwDqrAHQN4BG41aIgAwAAO4bqrui7ZsbM/qYf8AbWrOoFUnRQdi5HddXX4zMfzq7rK7I2zbwNeJJIA/pMx0KGd8NpYHq1BbBzxxVVD6KnE1ln6LaI/dvI621YTorMpubVN4cDaRKOGR1WW5jeMlGAIBU5FbulSFUXTHdBGe64tT/iIx+dXtUnTID0RieUluf3biI1IVVdMgBcRk/wDLynw7FzatWwrH9O17Sn+7Xo/CFv5TWvU1SO0pSopXa5XaBSlKDlKUoFKUoFKUoKLpMPhdmt3XS/xQTr+dVe2hl9tr32UR/guh+VW3Sg/1M911B+JZfzqv2gP0nao77KL/APWKsRpLFsxRHvRf9Ir3qHsVs21ue+KM/wAAqZUUpSlBE2smbecd8cg+9DVHI+Y9jN3un8VnNWiu1zHIO9WH4Gsxbtm02I3tW/420g/OrEq26Jf1G08IkH3DH5VbVUdEz+hweAYfuuw/KrepVhVXtDYkcj9YrPFLuBkhbQzqPktuIYd2RkcsVaUoKqw2BBFJ1oDvLgjrJZJJXAPEAsTgeAq1pSgVS9MzixuD3BT9zqfyq6qk6a/+nXnhE5+4Z/KkKruna50b+MF8Pvt8/wAorUW7ZRD3qP8AKs10yGTbe0t2PvtJD+VaDZbZghPfGh+9RVRJpSlRSu1yu0ClKUHKUpQKUpQKUpQVu39mtPEFSTq3V0dH0hwrRsGGVJ3jdWZfYG0CXIkHXOgRpzLlGQasD0bqcAAsxxkcfWrcUq6liNs216qCGPOdCImcYzpULnHLhUmlKilKUoOMMgisbZj/AIbsg/Nks/8APR+dbOsZA3/DLE/NuLYH3XarViLzoqMWwHdJOPunkFW9VHRf4mQd1xdj/Eyn86t6lIUpSilKUoFVXSqBnsbxFBLNDKABvJOg4AHfmrWlBhNr7bhmS0mVZOpjMvWSshVFDW8sXPteuwHDdvrVdG2zZ2h74Yf9taNsG0MrSmCIyHeXMaFie/JHGrBRjcKtSR2lKVFK7XK7QKUpQcpSlApQ1xAcb8Z8Bj8Mmg7SlKBSlKBSlKBSlKBWHm6K3YOjretiEmuIdY0HUHWZAWVEPXaWORlhwG6txSrKlmq/YWzmghCPIZHyzO5AXW7sWY6RuAyTuqwpSopSlKBSlKBSlKBSlKBSlKBXa5XaBSlKBSlKBSlKBSlKBSlKBSlKBSlKBSlKBSlKBSlKBSlKBSlKBSlKB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20" name="Picture 8" descr="https://classconnection.s3.amazonaws.com/111/flashcards/445111/jpg/one_way_slab_system1322341854121.jpg"/>
          <p:cNvPicPr>
            <a:picLocks noChangeAspect="1" noChangeArrowheads="1"/>
          </p:cNvPicPr>
          <p:nvPr/>
        </p:nvPicPr>
        <p:blipFill>
          <a:blip r:embed="rId2" cstate="print"/>
          <a:srcRect b="9412"/>
          <a:stretch>
            <a:fillRect/>
          </a:stretch>
        </p:blipFill>
        <p:spPr bwMode="auto">
          <a:xfrm>
            <a:off x="2681436" y="1710035"/>
            <a:ext cx="4914900" cy="2357454"/>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8157"/>
            <a:ext cx="7772401" cy="1022502"/>
          </a:xfrm>
        </p:spPr>
        <p:txBody>
          <a:bodyPr/>
          <a:lstStyle/>
          <a:p>
            <a:pPr algn="ctr"/>
            <a:r>
              <a:rPr lang="ar-EG" dirty="0" smtClean="0">
                <a:solidFill>
                  <a:srgbClr val="C00000"/>
                </a:solidFill>
              </a:rPr>
              <a:t> </a:t>
            </a:r>
            <a:r>
              <a:rPr lang="ar-EG" sz="3200" dirty="0" smtClean="0">
                <a:solidFill>
                  <a:srgbClr val="C00000"/>
                </a:solidFill>
              </a:rPr>
              <a:t>بلاطات مصمته </a:t>
            </a:r>
            <a:r>
              <a:rPr lang="en-US" sz="3200" dirty="0" smtClean="0">
                <a:solidFill>
                  <a:srgbClr val="C00000"/>
                </a:solidFill>
              </a:rPr>
              <a:t>Solid slab</a:t>
            </a:r>
            <a:endParaRPr lang="ar-EG" sz="3200" dirty="0">
              <a:solidFill>
                <a:srgbClr val="C00000"/>
              </a:solidFill>
            </a:endParaRPr>
          </a:p>
        </p:txBody>
      </p:sp>
      <p:sp>
        <p:nvSpPr>
          <p:cNvPr id="3" name="Text Placeholder 2"/>
          <p:cNvSpPr>
            <a:spLocks noGrp="1"/>
          </p:cNvSpPr>
          <p:nvPr>
            <p:ph type="body" idx="1"/>
          </p:nvPr>
        </p:nvSpPr>
        <p:spPr>
          <a:xfrm>
            <a:off x="1331640" y="4662363"/>
            <a:ext cx="7674743" cy="1126182"/>
          </a:xfrm>
        </p:spPr>
        <p:txBody>
          <a:bodyPr/>
          <a:lstStyle/>
          <a:p>
            <a:r>
              <a:rPr lang="ar-EG" sz="2400" b="1" dirty="0" smtClean="0">
                <a:solidFill>
                  <a:srgbClr val="990000"/>
                </a:solidFill>
              </a:rPr>
              <a:t>تعريفه :</a:t>
            </a:r>
          </a:p>
          <a:p>
            <a:r>
              <a:rPr lang="ar-EG" b="1" dirty="0" smtClean="0">
                <a:solidFill>
                  <a:schemeClr val="tx1"/>
                </a:solidFill>
              </a:rPr>
              <a:t>هونظام ينتقل فيه الحمل من السقف الى الكمرة ثم الى العمود مباشرة ومنه الى الاساسات على هيئة حمل مركز ينتقل الى القواعد المسلحة بانواعها سواء كانت منفصلة او مشتركة وتكون وظيفة القاعدة ان تنقل الحمل المركز الى التربة بتوزيع امن.</a:t>
            </a:r>
          </a:p>
          <a:p>
            <a:endParaRPr lang="ar-EG" b="1" dirty="0" smtClean="0">
              <a:solidFill>
                <a:schemeClr val="tx1">
                  <a:lumMod val="75000"/>
                  <a:lumOff val="25000"/>
                </a:schemeClr>
              </a:solidFill>
              <a:latin typeface="Arial" pitchFamily="34" charset="0"/>
              <a:ea typeface="Times New Roman" pitchFamily="18" charset="0"/>
              <a:cs typeface="Arial" pitchFamily="34" charset="0"/>
            </a:endParaRPr>
          </a:p>
          <a:p>
            <a:endParaRPr lang="ar-EG" b="1" dirty="0" smtClean="0">
              <a:solidFill>
                <a:schemeClr val="tx1">
                  <a:lumMod val="75000"/>
                  <a:lumOff val="25000"/>
                </a:schemeClr>
              </a:solidFill>
              <a:latin typeface="Arial" pitchFamily="34" charset="0"/>
              <a:ea typeface="Times New Roman" pitchFamily="18" charset="0"/>
              <a:cs typeface="Arial" pitchFamily="34" charset="0"/>
            </a:endParaRPr>
          </a:p>
          <a:p>
            <a:r>
              <a:rPr lang="ar-EG" sz="2400" b="1" dirty="0" smtClean="0">
                <a:solidFill>
                  <a:srgbClr val="C00000"/>
                </a:solidFill>
                <a:latin typeface="Arial" pitchFamily="34" charset="0"/>
                <a:cs typeface="Arial" pitchFamily="34" charset="0"/>
              </a:rPr>
              <a:t>أنواع بلاطات المصمته:</a:t>
            </a:r>
          </a:p>
          <a:p>
            <a:pPr>
              <a:buFont typeface="Arial" pitchFamily="34" charset="0"/>
              <a:buChar char="•"/>
            </a:pPr>
            <a:r>
              <a:rPr lang="ar-EG" b="1" dirty="0" smtClean="0">
                <a:solidFill>
                  <a:schemeClr val="tx1"/>
                </a:solidFill>
                <a:latin typeface="Arial" pitchFamily="34" charset="0"/>
                <a:cs typeface="Arial" pitchFamily="34" charset="0"/>
              </a:rPr>
              <a:t>ذات أتجاه واحد </a:t>
            </a:r>
          </a:p>
          <a:p>
            <a:pPr>
              <a:buFont typeface="Arial" pitchFamily="34" charset="0"/>
              <a:buChar char="•"/>
            </a:pPr>
            <a:r>
              <a:rPr lang="ar-EG" b="1" dirty="0" smtClean="0">
                <a:solidFill>
                  <a:schemeClr val="tx1"/>
                </a:solidFill>
                <a:latin typeface="Arial" pitchFamily="34" charset="0"/>
                <a:cs typeface="Arial" pitchFamily="34" charset="0"/>
              </a:rPr>
              <a:t>ذات اتجاهين </a:t>
            </a:r>
          </a:p>
          <a:p>
            <a:pPr>
              <a:buFont typeface="Arial" pitchFamily="34" charset="0"/>
              <a:buChar char="•"/>
            </a:pPr>
            <a:r>
              <a:rPr lang="ar-EG" b="1" dirty="0" smtClean="0">
                <a:solidFill>
                  <a:schemeClr val="tx1"/>
                </a:solidFill>
                <a:latin typeface="Arial" pitchFamily="34" charset="0"/>
                <a:cs typeface="Arial" pitchFamily="34" charset="0"/>
              </a:rPr>
              <a:t>الكابولي</a:t>
            </a:r>
          </a:p>
          <a:p>
            <a:endParaRPr lang="en-US" b="1" dirty="0" smtClean="0">
              <a:solidFill>
                <a:schemeClr val="tx1">
                  <a:lumMod val="75000"/>
                  <a:lumOff val="25000"/>
                </a:schemeClr>
              </a:solidFill>
              <a:latin typeface="Arial" pitchFamily="34" charset="0"/>
              <a:cs typeface="Arial" pitchFamily="34" charset="0"/>
            </a:endParaRPr>
          </a:p>
          <a:p>
            <a:endParaRPr lang="ar-EG" b="1" dirty="0" smtClean="0">
              <a:solidFill>
                <a:schemeClr val="tx1">
                  <a:lumMod val="75000"/>
                  <a:lumOff val="25000"/>
                </a:schemeClr>
              </a:solidFill>
              <a:latin typeface="Arial" pitchFamily="34" charset="0"/>
              <a:cs typeface="Arial" pitchFamily="34" charset="0"/>
            </a:endParaRPr>
          </a:p>
          <a:p>
            <a:endParaRPr lang="ar-EG" b="1" dirty="0" smtClean="0">
              <a:solidFill>
                <a:schemeClr val="tx1">
                  <a:lumMod val="75000"/>
                  <a:lumOff val="25000"/>
                </a:schemeClr>
              </a:solidFill>
              <a:latin typeface="Arial" pitchFamily="34" charset="0"/>
              <a:cs typeface="Arial" pitchFamily="34" charset="0"/>
            </a:endParaRPr>
          </a:p>
          <a:p>
            <a:endParaRPr lang="ar-EG" b="1"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18</a:t>
            </a:fld>
            <a:endParaRPr lang="en-US"/>
          </a:p>
        </p:txBody>
      </p:sp>
      <p:pic>
        <p:nvPicPr>
          <p:cNvPr id="5" name="Picture 2"/>
          <p:cNvPicPr>
            <a:picLocks noChangeAspect="1" noChangeArrowheads="1"/>
          </p:cNvPicPr>
          <p:nvPr/>
        </p:nvPicPr>
        <p:blipFill>
          <a:blip r:embed="rId2" cstate="print"/>
          <a:srcRect/>
          <a:stretch>
            <a:fillRect/>
          </a:stretch>
        </p:blipFill>
        <p:spPr bwMode="auto">
          <a:xfrm>
            <a:off x="2000232" y="2142083"/>
            <a:ext cx="3600400" cy="100811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download (1).jpg"/>
          <p:cNvPicPr>
            <a:picLocks noChangeAspect="1"/>
          </p:cNvPicPr>
          <p:nvPr/>
        </p:nvPicPr>
        <p:blipFill>
          <a:blip r:embed="rId3" cstate="print"/>
          <a:stretch>
            <a:fillRect/>
          </a:stretch>
        </p:blipFill>
        <p:spPr>
          <a:xfrm>
            <a:off x="1357290" y="3325283"/>
            <a:ext cx="2247900" cy="16063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descr="images.png"/>
          <p:cNvPicPr>
            <a:picLocks noChangeAspect="1"/>
          </p:cNvPicPr>
          <p:nvPr/>
        </p:nvPicPr>
        <p:blipFill>
          <a:blip r:embed="rId4" cstate="print"/>
          <a:stretch>
            <a:fillRect/>
          </a:stretch>
        </p:blipFill>
        <p:spPr>
          <a:xfrm>
            <a:off x="3857620" y="3331385"/>
            <a:ext cx="2847975" cy="1600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19</a:t>
            </a:fld>
            <a:endParaRPr lang="en-US" dirty="0"/>
          </a:p>
        </p:txBody>
      </p:sp>
      <p:sp>
        <p:nvSpPr>
          <p:cNvPr id="5" name="Text Placeholder 2"/>
          <p:cNvSpPr>
            <a:spLocks noGrp="1"/>
          </p:cNvSpPr>
          <p:nvPr>
            <p:ph type="body" idx="1"/>
          </p:nvPr>
        </p:nvSpPr>
        <p:spPr>
          <a:xfrm>
            <a:off x="1214414" y="1519957"/>
            <a:ext cx="7772401" cy="1126182"/>
          </a:xfrm>
        </p:spPr>
        <p:txBody>
          <a:bodyPr/>
          <a:lstStyle/>
          <a:p>
            <a:pPr marL="650875" indent="-514350">
              <a:buFont typeface="Arial" pitchFamily="34" charset="0"/>
              <a:buChar char="•"/>
            </a:pPr>
            <a:r>
              <a:rPr lang="ar-EG" sz="2400" b="1" dirty="0" smtClean="0">
                <a:solidFill>
                  <a:srgbClr val="C00000"/>
                </a:solidFill>
              </a:rPr>
              <a:t>الأعمدة:</a:t>
            </a:r>
            <a:r>
              <a:rPr lang="ar-EG" b="1" dirty="0" smtClean="0">
                <a:solidFill>
                  <a:srgbClr val="C00000"/>
                </a:solidFill>
              </a:rPr>
              <a:t> </a:t>
            </a:r>
            <a:r>
              <a:rPr lang="ar-EG" b="1" dirty="0" smtClean="0">
                <a:solidFill>
                  <a:schemeClr val="tx1"/>
                </a:solidFill>
              </a:rPr>
              <a:t>هى عناصر انشائية رأسية حاملة للكمرات الأفقية</a:t>
            </a:r>
          </a:p>
          <a:p>
            <a:pPr marL="650875" indent="-514350"/>
            <a:r>
              <a:rPr lang="ar-EG" b="1" dirty="0" smtClean="0">
                <a:solidFill>
                  <a:schemeClr val="tx1"/>
                </a:solidFill>
              </a:rPr>
              <a:t>عنصر خطى يتعرض لأحمال ضغط يقاوم الأحمال بكتلته</a:t>
            </a:r>
          </a:p>
          <a:p>
            <a:pPr marL="650875" indent="-514350"/>
            <a:r>
              <a:rPr lang="ar-EG" b="1" dirty="0" smtClean="0">
                <a:solidFill>
                  <a:srgbClr val="C00000"/>
                </a:solidFill>
              </a:rPr>
              <a:t>مادة الانشاء</a:t>
            </a:r>
          </a:p>
          <a:p>
            <a:pPr marL="650875" indent="-514350"/>
            <a:r>
              <a:rPr lang="ar-EG" b="1" dirty="0">
                <a:solidFill>
                  <a:schemeClr val="tx1"/>
                </a:solidFill>
              </a:rPr>
              <a:t>(حجر-طوب-حديد-خرسانة)</a:t>
            </a:r>
            <a:endParaRPr lang="ar-EG" b="1" dirty="0" smtClean="0">
              <a:solidFill>
                <a:schemeClr val="tx1"/>
              </a:solidFill>
            </a:endParaRPr>
          </a:p>
          <a:p>
            <a:endParaRPr lang="en-US" dirty="0"/>
          </a:p>
        </p:txBody>
      </p:sp>
      <p:sp>
        <p:nvSpPr>
          <p:cNvPr id="6" name="Cube 5"/>
          <p:cNvSpPr/>
          <p:nvPr/>
        </p:nvSpPr>
        <p:spPr>
          <a:xfrm>
            <a:off x="2500298" y="1507220"/>
            <a:ext cx="857250" cy="3429000"/>
          </a:xfrm>
          <a:prstGeom prst="cube">
            <a:avLst>
              <a:gd name="adj" fmla="val 46333"/>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cxnSp>
        <p:nvCxnSpPr>
          <p:cNvPr id="7" name="Straight Connector 6"/>
          <p:cNvCxnSpPr/>
          <p:nvPr/>
        </p:nvCxnSpPr>
        <p:spPr>
          <a:xfrm rot="5400000">
            <a:off x="677054" y="3471751"/>
            <a:ext cx="3073400" cy="1588"/>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2928923" y="1221470"/>
            <a:ext cx="500062"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5400000">
            <a:off x="2250267" y="1328626"/>
            <a:ext cx="500062" cy="428625"/>
          </a:xfrm>
          <a:prstGeom prst="line">
            <a:avLst/>
          </a:prstGeom>
        </p:spPr>
        <p:style>
          <a:lnRef idx="2">
            <a:schemeClr val="dk1"/>
          </a:lnRef>
          <a:fillRef idx="0">
            <a:schemeClr val="dk1"/>
          </a:fillRef>
          <a:effectRef idx="1">
            <a:schemeClr val="dk1"/>
          </a:effectRef>
          <a:fontRef idx="minor">
            <a:schemeClr val="tx1"/>
          </a:fontRef>
        </p:style>
      </p:cxnSp>
      <p:sp>
        <p:nvSpPr>
          <p:cNvPr id="10" name="Freeform 9"/>
          <p:cNvSpPr/>
          <p:nvPr/>
        </p:nvSpPr>
        <p:spPr>
          <a:xfrm>
            <a:off x="3384535" y="1567545"/>
            <a:ext cx="330200" cy="3040063"/>
          </a:xfrm>
          <a:custGeom>
            <a:avLst/>
            <a:gdLst>
              <a:gd name="connsiteX0" fmla="*/ 0 w 520505"/>
              <a:gd name="connsiteY0" fmla="*/ 0 h 3038621"/>
              <a:gd name="connsiteX1" fmla="*/ 337624 w 520505"/>
              <a:gd name="connsiteY1" fmla="*/ 858129 h 3038621"/>
              <a:gd name="connsiteX2" fmla="*/ 464234 w 520505"/>
              <a:gd name="connsiteY2" fmla="*/ 1716258 h 3038621"/>
              <a:gd name="connsiteX3" fmla="*/ 0 w 520505"/>
              <a:gd name="connsiteY3" fmla="*/ 3038621 h 3038621"/>
            </a:gdLst>
            <a:ahLst/>
            <a:cxnLst>
              <a:cxn ang="0">
                <a:pos x="connsiteX0" y="connsiteY0"/>
              </a:cxn>
              <a:cxn ang="0">
                <a:pos x="connsiteX1" y="connsiteY1"/>
              </a:cxn>
              <a:cxn ang="0">
                <a:pos x="connsiteX2" y="connsiteY2"/>
              </a:cxn>
              <a:cxn ang="0">
                <a:pos x="connsiteX3" y="connsiteY3"/>
              </a:cxn>
            </a:cxnLst>
            <a:rect l="l" t="t" r="r" b="b"/>
            <a:pathLst>
              <a:path w="520505" h="3038621">
                <a:moveTo>
                  <a:pt x="0" y="0"/>
                </a:moveTo>
                <a:cubicBezTo>
                  <a:pt x="130126" y="286043"/>
                  <a:pt x="260252" y="572086"/>
                  <a:pt x="337624" y="858129"/>
                </a:cubicBezTo>
                <a:cubicBezTo>
                  <a:pt x="414996" y="1144172"/>
                  <a:pt x="520505" y="1352843"/>
                  <a:pt x="464234" y="1716258"/>
                </a:cubicBezTo>
                <a:cubicBezTo>
                  <a:pt x="407963" y="2079673"/>
                  <a:pt x="42203" y="2776024"/>
                  <a:pt x="0" y="3038621"/>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11" name="TextBox 10"/>
          <p:cNvSpPr txBox="1">
            <a:spLocks noChangeArrowheads="1"/>
          </p:cNvSpPr>
          <p:nvPr/>
        </p:nvSpPr>
        <p:spPr bwMode="auto">
          <a:xfrm>
            <a:off x="1857360" y="1221470"/>
            <a:ext cx="571500" cy="369888"/>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b</a:t>
            </a:r>
            <a:endParaRPr lang="ar-EG" b="1">
              <a:latin typeface="Book Antiqua" pitchFamily="18" charset="0"/>
              <a:cs typeface="Times New Roman" pitchFamily="18" charset="0"/>
            </a:endParaRPr>
          </a:p>
        </p:txBody>
      </p:sp>
      <p:sp>
        <p:nvSpPr>
          <p:cNvPr id="12" name="TextBox 11"/>
          <p:cNvSpPr txBox="1">
            <a:spLocks noChangeArrowheads="1"/>
          </p:cNvSpPr>
          <p:nvPr/>
        </p:nvSpPr>
        <p:spPr bwMode="auto">
          <a:xfrm>
            <a:off x="2857485" y="907145"/>
            <a:ext cx="357188" cy="369888"/>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a</a:t>
            </a:r>
            <a:endParaRPr lang="ar-EG" b="1">
              <a:latin typeface="Book Antiqua" pitchFamily="18" charset="0"/>
              <a:cs typeface="Times New Roman" pitchFamily="18" charset="0"/>
            </a:endParaRPr>
          </a:p>
        </p:txBody>
      </p:sp>
      <p:sp>
        <p:nvSpPr>
          <p:cNvPr id="13" name="Freeform 12"/>
          <p:cNvSpPr/>
          <p:nvPr/>
        </p:nvSpPr>
        <p:spPr>
          <a:xfrm>
            <a:off x="2071673" y="3150283"/>
            <a:ext cx="71437" cy="357187"/>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14" name="TextBox 13"/>
          <p:cNvSpPr txBox="1">
            <a:spLocks noChangeArrowheads="1"/>
          </p:cNvSpPr>
          <p:nvPr/>
        </p:nvSpPr>
        <p:spPr bwMode="auto">
          <a:xfrm>
            <a:off x="3786182" y="2864542"/>
            <a:ext cx="857250" cy="369887"/>
          </a:xfrm>
          <a:prstGeom prst="rect">
            <a:avLst/>
          </a:prstGeom>
          <a:noFill/>
          <a:ln w="9525">
            <a:noFill/>
            <a:miter lim="800000"/>
            <a:headEnd/>
            <a:tailEnd/>
          </a:ln>
        </p:spPr>
        <p:txBody>
          <a:bodyPr>
            <a:spAutoFit/>
          </a:bodyPr>
          <a:lstStyle/>
          <a:p>
            <a:r>
              <a:rPr lang="ar-EG" b="1" dirty="0">
                <a:latin typeface="Book Antiqua" pitchFamily="18" charset="0"/>
                <a:cs typeface="Times New Roman" pitchFamily="18" charset="0"/>
              </a:rPr>
              <a:t>الانبعاج</a:t>
            </a:r>
          </a:p>
        </p:txBody>
      </p:sp>
      <p:sp>
        <p:nvSpPr>
          <p:cNvPr id="15" name="Rectangle 14"/>
          <p:cNvSpPr/>
          <p:nvPr/>
        </p:nvSpPr>
        <p:spPr>
          <a:xfrm>
            <a:off x="4286248" y="2578790"/>
            <a:ext cx="4572000" cy="923330"/>
          </a:xfrm>
          <a:prstGeom prst="rect">
            <a:avLst/>
          </a:prstGeom>
        </p:spPr>
        <p:txBody>
          <a:bodyPr>
            <a:spAutoFit/>
          </a:bodyPr>
          <a:lstStyle/>
          <a:p>
            <a:pPr algn="r" rtl="1"/>
            <a:r>
              <a:rPr lang="ar-SA" b="1" dirty="0" smtClean="0">
                <a:latin typeface="Book Antiqua" pitchFamily="18" charset="0"/>
                <a:cs typeface="Times New Roman" pitchFamily="18" charset="0"/>
              </a:rPr>
              <a:t>مساحة المقطع = </a:t>
            </a:r>
          </a:p>
          <a:p>
            <a:pPr algn="r" rtl="1"/>
            <a:r>
              <a:rPr lang="ar-SA" b="1" dirty="0" smtClean="0">
                <a:latin typeface="Book Antiqua" pitchFamily="18" charset="0"/>
                <a:cs typeface="Times New Roman" pitchFamily="18" charset="0"/>
              </a:rPr>
              <a:t>الأحمال ÷ الاجهاد المسموح به</a:t>
            </a:r>
          </a:p>
          <a:p>
            <a:pPr algn="r" rtl="1"/>
            <a:r>
              <a:rPr lang="ar-SA" b="1" dirty="0" smtClean="0">
                <a:latin typeface="Book Antiqua" pitchFamily="18" charset="0"/>
                <a:cs typeface="Times New Roman" pitchFamily="18" charset="0"/>
              </a:rPr>
              <a:t>لايقل أصغر بعد عن 30 سم </a:t>
            </a:r>
            <a:endParaRPr lang="ar-EG" b="1" dirty="0">
              <a:latin typeface="Book Antiqua" pitchFamily="18" charset="0"/>
              <a:cs typeface="Times New Roman" pitchFamily="18" charset="0"/>
            </a:endParaRPr>
          </a:p>
        </p:txBody>
      </p:sp>
      <p:sp>
        <p:nvSpPr>
          <p:cNvPr id="16" name="TextBox 26"/>
          <p:cNvSpPr txBox="1">
            <a:spLocks noChangeArrowheads="1"/>
          </p:cNvSpPr>
          <p:nvPr/>
        </p:nvSpPr>
        <p:spPr bwMode="auto">
          <a:xfrm>
            <a:off x="5072066" y="3150294"/>
            <a:ext cx="1488665" cy="598716"/>
          </a:xfrm>
          <a:prstGeom prst="rect">
            <a:avLst/>
          </a:prstGeom>
          <a:noFill/>
          <a:ln w="9525">
            <a:noFill/>
            <a:miter lim="800000"/>
            <a:headEnd/>
            <a:tailEnd/>
          </a:ln>
        </p:spPr>
        <p:txBody>
          <a:bodyPr>
            <a:spAutoFit/>
          </a:bodyPr>
          <a:lstStyle/>
          <a:p>
            <a:pPr algn="l"/>
            <a:r>
              <a:rPr lang="en-US" sz="2800" b="1" dirty="0">
                <a:latin typeface="Book Antiqua" pitchFamily="18" charset="0"/>
                <a:cs typeface="Times New Roman" pitchFamily="18" charset="0"/>
              </a:rPr>
              <a:t>&lt; 12 m</a:t>
            </a:r>
            <a:endParaRPr lang="ar-EG" sz="2800" b="1" dirty="0">
              <a:latin typeface="Book Antiqua" pitchFamily="18" charset="0"/>
              <a:cs typeface="Times New Roman" pitchFamily="18" charset="0"/>
            </a:endParaRPr>
          </a:p>
        </p:txBody>
      </p:sp>
      <p:sp>
        <p:nvSpPr>
          <p:cNvPr id="17" name="TextBox 29"/>
          <p:cNvSpPr txBox="1">
            <a:spLocks noChangeArrowheads="1"/>
          </p:cNvSpPr>
          <p:nvPr/>
        </p:nvSpPr>
        <p:spPr bwMode="auto">
          <a:xfrm>
            <a:off x="5531607" y="4085907"/>
            <a:ext cx="1488665" cy="598716"/>
          </a:xfrm>
          <a:prstGeom prst="rect">
            <a:avLst/>
          </a:prstGeom>
          <a:noFill/>
          <a:ln w="9525">
            <a:noFill/>
            <a:miter lim="800000"/>
            <a:headEnd/>
            <a:tailEnd/>
          </a:ln>
        </p:spPr>
        <p:txBody>
          <a:bodyPr>
            <a:spAutoFit/>
          </a:bodyPr>
          <a:lstStyle/>
          <a:p>
            <a:pPr algn="l"/>
            <a:r>
              <a:rPr lang="en-US" sz="2800" b="1" dirty="0">
                <a:latin typeface="Book Antiqua" pitchFamily="18" charset="0"/>
                <a:cs typeface="Times New Roman" pitchFamily="18" charset="0"/>
              </a:rPr>
              <a:t>&lt; 15</a:t>
            </a:r>
            <a:endParaRPr lang="ar-EG" sz="2800" b="1" dirty="0">
              <a:latin typeface="Book Antiqua" pitchFamily="18" charset="0"/>
              <a:cs typeface="Times New Roman" pitchFamily="18" charset="0"/>
            </a:endParaRPr>
          </a:p>
        </p:txBody>
      </p:sp>
      <p:sp>
        <p:nvSpPr>
          <p:cNvPr id="18" name="TextBox 30"/>
          <p:cNvSpPr txBox="1">
            <a:spLocks noChangeArrowheads="1"/>
          </p:cNvSpPr>
          <p:nvPr/>
        </p:nvSpPr>
        <p:spPr bwMode="auto">
          <a:xfrm>
            <a:off x="4591397" y="4085909"/>
            <a:ext cx="1488665" cy="792478"/>
          </a:xfrm>
          <a:prstGeom prst="rect">
            <a:avLst/>
          </a:prstGeom>
          <a:noFill/>
          <a:ln w="9525">
            <a:noFill/>
            <a:miter lim="800000"/>
            <a:headEnd/>
            <a:tailEnd/>
          </a:ln>
        </p:spPr>
        <p:txBody>
          <a:bodyPr>
            <a:spAutoFit/>
          </a:bodyPr>
          <a:lstStyle/>
          <a:p>
            <a:pPr algn="l"/>
            <a:r>
              <a:rPr lang="ar-SA" sz="2800" b="1" dirty="0">
                <a:latin typeface="Book Antiqua" pitchFamily="18" charset="0"/>
                <a:cs typeface="Times New Roman" pitchFamily="18" charset="0"/>
              </a:rPr>
              <a:t>ــــــــ</a:t>
            </a:r>
          </a:p>
          <a:p>
            <a:pPr algn="l"/>
            <a:r>
              <a:rPr lang="en-US" sz="2800" b="1" dirty="0">
                <a:latin typeface="Book Antiqua" pitchFamily="18" charset="0"/>
                <a:cs typeface="Times New Roman" pitchFamily="18" charset="0"/>
              </a:rPr>
              <a:t> a</a:t>
            </a:r>
            <a:endParaRPr lang="ar-EG" sz="2800" b="1" dirty="0">
              <a:latin typeface="Book Antiqua" pitchFamily="18" charset="0"/>
              <a:cs typeface="Times New Roman" pitchFamily="18" charset="0"/>
            </a:endParaRPr>
          </a:p>
        </p:txBody>
      </p:sp>
      <p:sp>
        <p:nvSpPr>
          <p:cNvPr id="19" name="Freeform 18"/>
          <p:cNvSpPr/>
          <p:nvPr/>
        </p:nvSpPr>
        <p:spPr bwMode="auto">
          <a:xfrm>
            <a:off x="4880798" y="3283644"/>
            <a:ext cx="71437" cy="357188"/>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20" name="Freeform 19"/>
          <p:cNvSpPr/>
          <p:nvPr/>
        </p:nvSpPr>
        <p:spPr bwMode="auto">
          <a:xfrm>
            <a:off x="4877147" y="3852862"/>
            <a:ext cx="71438" cy="357188"/>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22" name="Title 1"/>
          <p:cNvSpPr>
            <a:spLocks noGrp="1"/>
          </p:cNvSpPr>
          <p:nvPr>
            <p:ph type="title"/>
          </p:nvPr>
        </p:nvSpPr>
        <p:spPr>
          <a:xfrm>
            <a:off x="1475656" y="53851"/>
            <a:ext cx="7772401" cy="1022502"/>
          </a:xfrm>
        </p:spPr>
        <p:txBody>
          <a:bodyPr/>
          <a:lstStyle/>
          <a:p>
            <a:pPr algn="ctr"/>
            <a:r>
              <a:rPr lang="ar-EG" sz="3200" dirty="0" smtClean="0">
                <a:solidFill>
                  <a:srgbClr val="C00000"/>
                </a:solidFill>
                <a:effectLst>
                  <a:outerShdw blurRad="38100" dist="38100" dir="2700000" algn="tl">
                    <a:srgbClr val="000000">
                      <a:alpha val="43137"/>
                    </a:srgbClr>
                  </a:outerShdw>
                </a:effectLst>
              </a:rPr>
              <a:t> </a:t>
            </a:r>
            <a:r>
              <a:rPr lang="ar-EG" sz="2400" dirty="0" smtClean="0">
                <a:solidFill>
                  <a:srgbClr val="C00000"/>
                </a:solidFill>
                <a:effectLst>
                  <a:outerShdw blurRad="38100" dist="38100" dir="2700000" algn="tl">
                    <a:srgbClr val="000000">
                      <a:alpha val="43137"/>
                    </a:srgbClr>
                  </a:outerShdw>
                </a:effectLst>
              </a:rPr>
              <a:t>مكونات</a:t>
            </a:r>
            <a:r>
              <a:rPr lang="ar-EG" sz="3200" dirty="0" smtClean="0">
                <a:solidFill>
                  <a:srgbClr val="C00000"/>
                </a:solidFill>
                <a:effectLst>
                  <a:outerShdw blurRad="38100" dist="38100" dir="2700000" algn="tl">
                    <a:srgbClr val="000000">
                      <a:alpha val="43137"/>
                    </a:srgbClr>
                  </a:outerShdw>
                </a:effectLst>
              </a:rPr>
              <a:t> </a:t>
            </a:r>
            <a:r>
              <a:rPr lang="ar-EG" sz="2400" dirty="0" smtClean="0">
                <a:solidFill>
                  <a:srgbClr val="C00000"/>
                </a:solidFill>
                <a:effectLst>
                  <a:outerShdw blurRad="38100" dist="38100" dir="2700000" algn="tl">
                    <a:srgbClr val="000000">
                      <a:alpha val="43137"/>
                    </a:srgbClr>
                  </a:outerShdw>
                </a:effectLst>
              </a:rPr>
              <a:t>البلاطات المصمتة </a:t>
            </a:r>
            <a:r>
              <a:rPr lang="en-US" sz="2400" dirty="0" smtClean="0">
                <a:solidFill>
                  <a:srgbClr val="C00000"/>
                </a:solidFill>
                <a:effectLst>
                  <a:outerShdw blurRad="38100" dist="38100" dir="2700000" algn="tl">
                    <a:srgbClr val="000000">
                      <a:alpha val="43137"/>
                    </a:srgbClr>
                  </a:outerShdw>
                </a:effectLst>
              </a:rPr>
              <a:t>Solid slab</a:t>
            </a:r>
            <a:endParaRPr lang="ar-EG" sz="2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11750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
          <p:cNvSpPr>
            <a:spLocks noGrp="1"/>
          </p:cNvSpPr>
          <p:nvPr>
            <p:ph type="title"/>
          </p:nvPr>
        </p:nvSpPr>
        <p:spPr>
          <a:xfrm>
            <a:off x="1403648" y="-90165"/>
            <a:ext cx="7315199" cy="857250"/>
          </a:xfrm>
        </p:spPr>
        <p:txBody>
          <a:bodyPr/>
          <a:lstStyle/>
          <a:p>
            <a:r>
              <a:rPr lang="ar-EG" sz="4000" b="1" dirty="0" smtClean="0">
                <a:solidFill>
                  <a:srgbClr val="C00000"/>
                </a:solidFill>
                <a:latin typeface="Sans Condensed" pitchFamily="34" charset="0"/>
              </a:rPr>
              <a:t>محتويات البحث</a:t>
            </a:r>
            <a:endParaRPr lang="en-US" sz="4000" b="1" dirty="0" smtClean="0">
              <a:solidFill>
                <a:srgbClr val="C00000"/>
              </a:solidFill>
              <a:latin typeface="Sans Condensed" pitchFamily="34" charset="0"/>
            </a:endParaRPr>
          </a:p>
        </p:txBody>
      </p:sp>
      <p:sp>
        <p:nvSpPr>
          <p:cNvPr id="5123" name="Content Placeholder 2"/>
          <p:cNvSpPr>
            <a:spLocks noGrp="1"/>
          </p:cNvSpPr>
          <p:nvPr>
            <p:ph type="body" idx="1"/>
          </p:nvPr>
        </p:nvSpPr>
        <p:spPr>
          <a:xfrm>
            <a:off x="1793305" y="629915"/>
            <a:ext cx="7315199" cy="3657600"/>
          </a:xfrm>
        </p:spPr>
        <p:txBody>
          <a:bodyPr/>
          <a:lstStyle/>
          <a:p>
            <a:r>
              <a:rPr lang="ar-EG" sz="2400" b="1" dirty="0" smtClean="0">
                <a:solidFill>
                  <a:schemeClr val="tx1"/>
                </a:solidFill>
              </a:rPr>
              <a:t>مقدمة عن العمارة والنظام الإنشائى.</a:t>
            </a:r>
          </a:p>
          <a:p>
            <a:r>
              <a:rPr lang="ar-EG" b="1" dirty="0" smtClean="0">
                <a:solidFill>
                  <a:srgbClr val="C00000"/>
                </a:solidFill>
              </a:rPr>
              <a:t>أنواع المبانى:</a:t>
            </a:r>
            <a:endParaRPr lang="ar-EG" sz="2400" b="1" dirty="0">
              <a:solidFill>
                <a:schemeClr val="tx1"/>
              </a:solidFill>
            </a:endParaRPr>
          </a:p>
          <a:p>
            <a:pPr>
              <a:buNone/>
            </a:pPr>
            <a:r>
              <a:rPr lang="ar-EG" sz="2400" b="1" dirty="0">
                <a:solidFill>
                  <a:schemeClr val="tx1"/>
                </a:solidFill>
              </a:rPr>
              <a:t>     1-    الحوائط الحامله </a:t>
            </a:r>
            <a:r>
              <a:rPr lang="en-US" sz="2400" b="1" dirty="0">
                <a:solidFill>
                  <a:schemeClr val="tx1"/>
                </a:solidFill>
              </a:rPr>
              <a:t>WALL BEARING)</a:t>
            </a:r>
            <a:r>
              <a:rPr lang="ar-EG" sz="2400" b="1" dirty="0">
                <a:solidFill>
                  <a:schemeClr val="tx1"/>
                </a:solidFill>
              </a:rPr>
              <a:t>).</a:t>
            </a:r>
          </a:p>
          <a:p>
            <a:pPr>
              <a:buNone/>
            </a:pPr>
            <a:r>
              <a:rPr lang="ar-EG" sz="2400" b="1" dirty="0">
                <a:solidFill>
                  <a:schemeClr val="tx1"/>
                </a:solidFill>
              </a:rPr>
              <a:t>     2-    المباني الهيكليه </a:t>
            </a:r>
            <a:r>
              <a:rPr lang="en-US" sz="2400" b="1" dirty="0" smtClean="0">
                <a:solidFill>
                  <a:schemeClr val="tx1"/>
                </a:solidFill>
              </a:rPr>
              <a:t>.(</a:t>
            </a:r>
            <a:r>
              <a:rPr lang="en-US" sz="2400" b="1" dirty="0">
                <a:solidFill>
                  <a:schemeClr val="tx1"/>
                </a:solidFill>
              </a:rPr>
              <a:t>SKELETON)</a:t>
            </a:r>
            <a:r>
              <a:rPr lang="en-US" sz="2000" b="1" dirty="0" smtClean="0">
                <a:solidFill>
                  <a:schemeClr val="tx1"/>
                </a:solidFill>
              </a:rPr>
              <a:t> </a:t>
            </a:r>
            <a:r>
              <a:rPr lang="ar-EG" sz="2000" b="1" dirty="0" smtClean="0">
                <a:solidFill>
                  <a:schemeClr val="tx1"/>
                </a:solidFill>
              </a:rPr>
              <a:t> </a:t>
            </a:r>
            <a:endParaRPr lang="ar-EG" sz="2000" b="1" dirty="0" smtClean="0">
              <a:solidFill>
                <a:schemeClr val="tx1">
                  <a:lumMod val="75000"/>
                  <a:lumOff val="25000"/>
                </a:schemeClr>
              </a:solidFill>
            </a:endParaRPr>
          </a:p>
          <a:p>
            <a:pPr marL="457200" indent="-457200">
              <a:buNone/>
            </a:pPr>
            <a:r>
              <a:rPr lang="ar-EG" b="1" dirty="0" smtClean="0">
                <a:solidFill>
                  <a:srgbClr val="C00000"/>
                </a:solidFill>
              </a:rPr>
              <a:t> أنواع البلاطات الخرسانية:</a:t>
            </a:r>
          </a:p>
          <a:p>
            <a:pPr marL="0" indent="0">
              <a:buNone/>
            </a:pPr>
            <a:r>
              <a:rPr lang="en-US" sz="2400" b="1" dirty="0" smtClean="0">
                <a:solidFill>
                  <a:schemeClr val="tx1"/>
                </a:solidFill>
              </a:rPr>
              <a:t>01- SOLID </a:t>
            </a:r>
            <a:r>
              <a:rPr lang="en-US" sz="2400" b="1" dirty="0" err="1" smtClean="0">
                <a:solidFill>
                  <a:schemeClr val="tx1"/>
                </a:solidFill>
              </a:rPr>
              <a:t>SLAb</a:t>
            </a:r>
            <a:r>
              <a:rPr lang="en-US" sz="2400" b="1" dirty="0" smtClean="0">
                <a:solidFill>
                  <a:schemeClr val="tx1"/>
                </a:solidFill>
              </a:rPr>
              <a:t>.                     </a:t>
            </a:r>
            <a:br>
              <a:rPr lang="en-US" sz="2400" b="1" dirty="0" smtClean="0">
                <a:solidFill>
                  <a:schemeClr val="tx1"/>
                </a:solidFill>
              </a:rPr>
            </a:br>
            <a:r>
              <a:rPr lang="en-US" sz="2400" b="1" dirty="0" smtClean="0">
                <a:solidFill>
                  <a:schemeClr val="tx1"/>
                </a:solidFill>
              </a:rPr>
              <a:t>02- FLAT </a:t>
            </a:r>
            <a:r>
              <a:rPr lang="en-US" sz="2400" b="1" dirty="0" err="1" smtClean="0">
                <a:solidFill>
                  <a:schemeClr val="tx1"/>
                </a:solidFill>
              </a:rPr>
              <a:t>SLAb</a:t>
            </a:r>
            <a:r>
              <a:rPr lang="en-US" sz="2400" b="1" dirty="0" smtClean="0">
                <a:solidFill>
                  <a:schemeClr val="tx1"/>
                </a:solidFill>
              </a:rPr>
              <a:t>.                        </a:t>
            </a:r>
            <a:r>
              <a:rPr lang="ar-EG" sz="2400" b="1" dirty="0" smtClean="0">
                <a:solidFill>
                  <a:schemeClr val="tx1"/>
                </a:solidFill>
              </a:rPr>
              <a:t> </a:t>
            </a:r>
            <a:endParaRPr lang="en-US" sz="2400" b="1" dirty="0" smtClean="0">
              <a:solidFill>
                <a:schemeClr val="tx1"/>
              </a:solidFill>
            </a:endParaRPr>
          </a:p>
          <a:p>
            <a:pPr marL="0" indent="0">
              <a:buNone/>
            </a:pPr>
            <a:r>
              <a:rPr lang="en-US" sz="2400" b="1" dirty="0" smtClean="0">
                <a:solidFill>
                  <a:schemeClr val="tx1"/>
                </a:solidFill>
              </a:rPr>
              <a:t>03- </a:t>
            </a:r>
            <a:r>
              <a:rPr lang="en-US" sz="2400" b="1" dirty="0">
                <a:solidFill>
                  <a:schemeClr val="tx1"/>
                </a:solidFill>
              </a:rPr>
              <a:t>HOLLOW </a:t>
            </a:r>
            <a:r>
              <a:rPr lang="en-US" sz="2400" b="1" dirty="0" smtClean="0">
                <a:solidFill>
                  <a:schemeClr val="tx1"/>
                </a:solidFill>
              </a:rPr>
              <a:t>BLOCK  </a:t>
            </a:r>
            <a:r>
              <a:rPr lang="en-US" sz="2400" b="1" dirty="0" err="1" smtClean="0">
                <a:solidFill>
                  <a:schemeClr val="tx1"/>
                </a:solidFill>
              </a:rPr>
              <a:t>SLAb</a:t>
            </a:r>
            <a:r>
              <a:rPr lang="en-US" sz="2400" b="1" dirty="0" smtClean="0">
                <a:solidFill>
                  <a:schemeClr val="tx1"/>
                </a:solidFill>
              </a:rPr>
              <a:t>.  </a:t>
            </a:r>
          </a:p>
          <a:p>
            <a:pPr marL="0" indent="0">
              <a:buNone/>
            </a:pPr>
            <a:r>
              <a:rPr lang="en-US" sz="2400" b="1" dirty="0">
                <a:solidFill>
                  <a:schemeClr val="tx1"/>
                </a:solidFill>
              </a:rPr>
              <a:t>04- </a:t>
            </a:r>
            <a:r>
              <a:rPr lang="en-US" sz="2400" b="1" dirty="0" smtClean="0">
                <a:solidFill>
                  <a:schemeClr val="tx1"/>
                </a:solidFill>
              </a:rPr>
              <a:t>WAFFLE </a:t>
            </a:r>
            <a:r>
              <a:rPr lang="en-US" sz="2400" b="1" dirty="0" err="1" smtClean="0">
                <a:solidFill>
                  <a:schemeClr val="tx1"/>
                </a:solidFill>
              </a:rPr>
              <a:t>SLAb</a:t>
            </a:r>
            <a:r>
              <a:rPr lang="en-US" sz="2400" b="1" dirty="0" smtClean="0">
                <a:solidFill>
                  <a:schemeClr val="tx1"/>
                </a:solidFill>
              </a:rPr>
              <a:t>.                  </a:t>
            </a:r>
            <a:endParaRPr lang="en-US" sz="2400" b="1" dirty="0">
              <a:solidFill>
                <a:schemeClr val="tx1"/>
              </a:solidFill>
            </a:endParaRPr>
          </a:p>
          <a:p>
            <a:pPr marL="0" indent="0">
              <a:buNone/>
            </a:pPr>
            <a:r>
              <a:rPr lang="en-US" sz="2400" b="1" dirty="0" smtClean="0">
                <a:solidFill>
                  <a:schemeClr val="tx1"/>
                </a:solidFill>
              </a:rPr>
              <a:t>05- </a:t>
            </a:r>
            <a:r>
              <a:rPr lang="en-US" sz="2400" b="1" dirty="0" err="1" smtClean="0">
                <a:solidFill>
                  <a:schemeClr val="tx1"/>
                </a:solidFill>
              </a:rPr>
              <a:t>Panaled</a:t>
            </a:r>
            <a:r>
              <a:rPr lang="en-US" sz="2400" b="1" dirty="0" smtClean="0">
                <a:solidFill>
                  <a:schemeClr val="tx1"/>
                </a:solidFill>
              </a:rPr>
              <a:t> beam.                </a:t>
            </a:r>
          </a:p>
        </p:txBody>
      </p:sp>
      <p:pic>
        <p:nvPicPr>
          <p:cNvPr id="4" name="Picture 3" descr="images (11).jpg"/>
          <p:cNvPicPr>
            <a:picLocks noChangeAspect="1"/>
          </p:cNvPicPr>
          <p:nvPr/>
        </p:nvPicPr>
        <p:blipFill>
          <a:blip r:embed="rId2" cstate="print"/>
          <a:stretch>
            <a:fillRect/>
          </a:stretch>
        </p:blipFill>
        <p:spPr>
          <a:xfrm>
            <a:off x="1835696" y="701923"/>
            <a:ext cx="2088232" cy="1317501"/>
          </a:xfrm>
          <a:prstGeom prst="parallelogram">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pPr>
              <a:defRPr/>
            </a:pPr>
            <a:fld id="{F10F48D3-83F2-4D50-9A8B-3DF2DDD892C6}" type="slidenum">
              <a:rPr lang="en-US" smtClean="0"/>
              <a:pPr>
                <a:defRPr/>
              </a:pPr>
              <a:t>2</a:t>
            </a:fld>
            <a:endParaRPr lang="en-US" dirty="0"/>
          </a:p>
        </p:txBody>
      </p:sp>
      <p:pic>
        <p:nvPicPr>
          <p:cNvPr id="6" name="Picture 5" descr="18795_565183746849939_1820629059_n.jpg"/>
          <p:cNvPicPr>
            <a:picLocks noChangeAspect="1"/>
          </p:cNvPicPr>
          <p:nvPr/>
        </p:nvPicPr>
        <p:blipFill>
          <a:blip r:embed="rId3" cstate="print"/>
          <a:stretch>
            <a:fillRect/>
          </a:stretch>
        </p:blipFill>
        <p:spPr>
          <a:xfrm>
            <a:off x="3068067" y="3510235"/>
            <a:ext cx="2152005" cy="1355973"/>
          </a:xfrm>
          <a:prstGeom prst="parallelogram">
            <a:avLst/>
          </a:prstGeom>
          <a:ln>
            <a:noFill/>
          </a:ln>
          <a:effectLst>
            <a:outerShdw blurRad="292100" dist="139700" dir="2700000" algn="tl" rotWithShape="0">
              <a:srgbClr val="333333">
                <a:alpha val="65000"/>
              </a:srgbClr>
            </a:outerShdw>
          </a:effectLst>
        </p:spPr>
      </p:pic>
      <p:pic>
        <p:nvPicPr>
          <p:cNvPr id="7" name="Picture 6" descr="images (15).jpg"/>
          <p:cNvPicPr>
            <a:picLocks noChangeAspect="1"/>
          </p:cNvPicPr>
          <p:nvPr/>
        </p:nvPicPr>
        <p:blipFill>
          <a:blip r:embed="rId4" cstate="print"/>
          <a:stretch>
            <a:fillRect/>
          </a:stretch>
        </p:blipFill>
        <p:spPr>
          <a:xfrm>
            <a:off x="1187624" y="3510235"/>
            <a:ext cx="2016224" cy="1355973"/>
          </a:xfrm>
          <a:prstGeom prst="parallelogram">
            <a:avLst/>
          </a:prstGeom>
          <a:ln>
            <a:noFill/>
          </a:ln>
          <a:effectLst>
            <a:outerShdw blurRad="292100" dist="139700" dir="2700000" algn="tl" rotWithShape="0">
              <a:srgbClr val="333333">
                <a:alpha val="65000"/>
              </a:srgbClr>
            </a:outerShdw>
          </a:effectLst>
        </p:spPr>
      </p:pic>
      <p:pic>
        <p:nvPicPr>
          <p:cNvPr id="8" name="Picture 7" descr="images (16).jpg"/>
          <p:cNvPicPr>
            <a:picLocks noChangeAspect="1"/>
          </p:cNvPicPr>
          <p:nvPr/>
        </p:nvPicPr>
        <p:blipFill>
          <a:blip r:embed="rId5" cstate="print"/>
          <a:stretch>
            <a:fillRect/>
          </a:stretch>
        </p:blipFill>
        <p:spPr>
          <a:xfrm>
            <a:off x="1547664" y="2214091"/>
            <a:ext cx="1944216" cy="1080120"/>
          </a:xfrm>
          <a:prstGeom prst="parallelogram">
            <a:avLst/>
          </a:prstGeom>
          <a:ln>
            <a:noFill/>
          </a:ln>
          <a:effectLst>
            <a:outerShdw blurRad="292100" dist="139700" dir="2700000" algn="tl" rotWithShape="0">
              <a:srgbClr val="333333">
                <a:alpha val="65000"/>
              </a:srgbClr>
            </a:outerShdw>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20</a:t>
            </a:fld>
            <a:endParaRPr lang="en-US" dirty="0"/>
          </a:p>
        </p:txBody>
      </p:sp>
      <p:sp>
        <p:nvSpPr>
          <p:cNvPr id="39" name="Text Placeholder 2"/>
          <p:cNvSpPr>
            <a:spLocks noGrp="1"/>
          </p:cNvSpPr>
          <p:nvPr>
            <p:ph type="body" idx="1"/>
          </p:nvPr>
        </p:nvSpPr>
        <p:spPr>
          <a:xfrm>
            <a:off x="1142976" y="1349995"/>
            <a:ext cx="7772401" cy="1126182"/>
          </a:xfrm>
        </p:spPr>
        <p:txBody>
          <a:bodyPr/>
          <a:lstStyle/>
          <a:p>
            <a:pPr marL="650875" indent="-514350"/>
            <a:r>
              <a:rPr lang="ar-EG" sz="2400" b="1" dirty="0">
                <a:solidFill>
                  <a:srgbClr val="C00000"/>
                </a:solidFill>
              </a:rPr>
              <a:t>2- الكمرات: </a:t>
            </a:r>
            <a:r>
              <a:rPr lang="ar-EG" b="1" dirty="0" smtClean="0">
                <a:solidFill>
                  <a:schemeClr val="tx1"/>
                </a:solidFill>
              </a:rPr>
              <a:t>هى عناصر انشائية افقية أو مائلة أو مقوسة حاملة للبلاطات</a:t>
            </a:r>
          </a:p>
          <a:p>
            <a:pPr marL="650875" indent="-514350"/>
            <a:r>
              <a:rPr lang="ar-EG" b="1" dirty="0" smtClean="0">
                <a:solidFill>
                  <a:schemeClr val="tx1"/>
                </a:solidFill>
              </a:rPr>
              <a:t>عنصر خطى ينقل الأحمال بواسطة عزم الانحناء يقاوم الأحمال بالخواص الطبيعية </a:t>
            </a:r>
          </a:p>
          <a:p>
            <a:pPr marL="650875" indent="-514350"/>
            <a:r>
              <a:rPr lang="ar-EG" b="1" dirty="0" smtClean="0">
                <a:solidFill>
                  <a:schemeClr val="tx1"/>
                </a:solidFill>
              </a:rPr>
              <a:t>للمادة المصنوع منها</a:t>
            </a:r>
          </a:p>
          <a:p>
            <a:pPr marL="650875" indent="-514350"/>
            <a:endParaRPr lang="ar-EG" dirty="0" smtClean="0"/>
          </a:p>
          <a:p>
            <a:pPr marL="650875" indent="-514350"/>
            <a:r>
              <a:rPr lang="ar-EG" dirty="0" smtClean="0">
                <a:solidFill>
                  <a:srgbClr val="C00000"/>
                </a:solidFill>
              </a:rPr>
              <a:t>مادة الانشاء </a:t>
            </a:r>
            <a:r>
              <a:rPr lang="ar-EG" b="1" dirty="0" smtClean="0">
                <a:solidFill>
                  <a:schemeClr val="tx1">
                    <a:lumMod val="75000"/>
                    <a:lumOff val="25000"/>
                  </a:schemeClr>
                </a:solidFill>
              </a:rPr>
              <a:t>(</a:t>
            </a:r>
            <a:r>
              <a:rPr lang="ar-EG" b="1" dirty="0">
                <a:solidFill>
                  <a:schemeClr val="tx1"/>
                </a:solidFill>
              </a:rPr>
              <a:t>خشب-حديد-خرسانة</a:t>
            </a:r>
            <a:r>
              <a:rPr lang="ar-EG" b="1" dirty="0" smtClean="0">
                <a:solidFill>
                  <a:schemeClr val="tx1">
                    <a:lumMod val="75000"/>
                    <a:lumOff val="25000"/>
                  </a:schemeClr>
                </a:solidFill>
              </a:rPr>
              <a:t>)</a:t>
            </a:r>
          </a:p>
          <a:p>
            <a:endParaRPr lang="en-US" dirty="0"/>
          </a:p>
        </p:txBody>
      </p:sp>
      <p:grpSp>
        <p:nvGrpSpPr>
          <p:cNvPr id="2" name="Group 54"/>
          <p:cNvGrpSpPr>
            <a:grpSpLocks/>
          </p:cNvGrpSpPr>
          <p:nvPr/>
        </p:nvGrpSpPr>
        <p:grpSpPr bwMode="auto">
          <a:xfrm>
            <a:off x="1500166" y="1349995"/>
            <a:ext cx="4143375" cy="1500188"/>
            <a:chOff x="214282" y="1000108"/>
            <a:chExt cx="4309236" cy="1643074"/>
          </a:xfrm>
        </p:grpSpPr>
        <p:cxnSp>
          <p:nvCxnSpPr>
            <p:cNvPr id="42" name="Straight Connector 41"/>
            <p:cNvCxnSpPr/>
            <p:nvPr/>
          </p:nvCxnSpPr>
          <p:spPr>
            <a:xfrm rot="16200000" flipH="1">
              <a:off x="927879" y="2001169"/>
              <a:ext cx="215599" cy="212986"/>
            </a:xfrm>
            <a:prstGeom prst="line">
              <a:avLst/>
            </a:prstGeom>
          </p:spPr>
          <p:style>
            <a:lnRef idx="2">
              <a:schemeClr val="dk1"/>
            </a:lnRef>
            <a:fillRef idx="0">
              <a:schemeClr val="dk1"/>
            </a:fillRef>
            <a:effectRef idx="1">
              <a:schemeClr val="dk1"/>
            </a:effectRef>
            <a:fontRef idx="minor">
              <a:schemeClr val="tx1"/>
            </a:fontRef>
          </p:style>
        </p:cxnSp>
        <p:grpSp>
          <p:nvGrpSpPr>
            <p:cNvPr id="3" name="Group 53"/>
            <p:cNvGrpSpPr>
              <a:grpSpLocks/>
            </p:cNvGrpSpPr>
            <p:nvPr/>
          </p:nvGrpSpPr>
          <p:grpSpPr bwMode="auto">
            <a:xfrm>
              <a:off x="214282" y="1000108"/>
              <a:ext cx="4309236" cy="1643074"/>
              <a:chOff x="428596" y="2000240"/>
              <a:chExt cx="4309236" cy="1643074"/>
            </a:xfrm>
          </p:grpSpPr>
          <p:sp>
            <p:nvSpPr>
              <p:cNvPr id="44" name="Cube 3"/>
              <p:cNvSpPr/>
              <p:nvPr/>
            </p:nvSpPr>
            <p:spPr>
              <a:xfrm rot="16200000">
                <a:off x="2405000" y="809735"/>
                <a:ext cx="1142328" cy="3523337"/>
              </a:xfrm>
              <a:prstGeom prst="cube">
                <a:avLst>
                  <a:gd name="adj" fmla="val 2065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cxnSp>
            <p:nvCxnSpPr>
              <p:cNvPr id="45" name="Straight Connector 44"/>
              <p:cNvCxnSpPr/>
              <p:nvPr/>
            </p:nvCxnSpPr>
            <p:spPr>
              <a:xfrm>
                <a:off x="1429131" y="3213854"/>
                <a:ext cx="3214590" cy="1739"/>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rot="5400000">
                <a:off x="642219" y="2428874"/>
                <a:ext cx="858919" cy="1652"/>
              </a:xfrm>
              <a:prstGeom prst="line">
                <a:avLst/>
              </a:prstGeom>
            </p:spPr>
            <p:style>
              <a:lnRef idx="2">
                <a:schemeClr val="dk1"/>
              </a:lnRef>
              <a:fillRef idx="0">
                <a:schemeClr val="dk1"/>
              </a:fillRef>
              <a:effectRef idx="1">
                <a:schemeClr val="dk1"/>
              </a:effectRef>
              <a:fontRef idx="minor">
                <a:schemeClr val="tx1"/>
              </a:fontRef>
            </p:style>
          </p:cxnSp>
          <p:sp>
            <p:nvSpPr>
              <p:cNvPr id="47" name="TextBox 20"/>
              <p:cNvSpPr txBox="1">
                <a:spLocks noChangeArrowheads="1"/>
              </p:cNvSpPr>
              <p:nvPr/>
            </p:nvSpPr>
            <p:spPr bwMode="auto">
              <a:xfrm>
                <a:off x="428596" y="2285992"/>
                <a:ext cx="571504" cy="369332"/>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d</a:t>
                </a:r>
                <a:endParaRPr lang="ar-EG" b="1">
                  <a:latin typeface="Book Antiqua" pitchFamily="18" charset="0"/>
                  <a:cs typeface="Times New Roman" pitchFamily="18" charset="0"/>
                </a:endParaRPr>
              </a:p>
            </p:txBody>
          </p:sp>
          <p:sp>
            <p:nvSpPr>
              <p:cNvPr id="48" name="TextBox 21"/>
              <p:cNvSpPr txBox="1">
                <a:spLocks noChangeArrowheads="1"/>
              </p:cNvSpPr>
              <p:nvPr/>
            </p:nvSpPr>
            <p:spPr bwMode="auto">
              <a:xfrm>
                <a:off x="857224" y="2928934"/>
                <a:ext cx="357190" cy="369332"/>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a</a:t>
                </a:r>
                <a:endParaRPr lang="ar-EG" b="1">
                  <a:latin typeface="Book Antiqua" pitchFamily="18" charset="0"/>
                  <a:cs typeface="Times New Roman" pitchFamily="18" charset="0"/>
                </a:endParaRPr>
              </a:p>
            </p:txBody>
          </p:sp>
          <p:sp>
            <p:nvSpPr>
              <p:cNvPr id="49" name="Freeform 48"/>
              <p:cNvSpPr/>
              <p:nvPr/>
            </p:nvSpPr>
            <p:spPr>
              <a:xfrm>
                <a:off x="2571657" y="3286880"/>
                <a:ext cx="70995" cy="356434"/>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grpSp>
      </p:grpSp>
      <p:grpSp>
        <p:nvGrpSpPr>
          <p:cNvPr id="5" name="Group 131"/>
          <p:cNvGrpSpPr>
            <a:grpSpLocks/>
          </p:cNvGrpSpPr>
          <p:nvPr/>
        </p:nvGrpSpPr>
        <p:grpSpPr bwMode="auto">
          <a:xfrm>
            <a:off x="3714744" y="2778755"/>
            <a:ext cx="5000660" cy="639763"/>
            <a:chOff x="0" y="2571744"/>
            <a:chExt cx="5000662" cy="640379"/>
          </a:xfrm>
        </p:grpSpPr>
        <p:sp>
          <p:nvSpPr>
            <p:cNvPr id="51" name="TextBox 55"/>
            <p:cNvSpPr txBox="1">
              <a:spLocks noChangeArrowheads="1"/>
            </p:cNvSpPr>
            <p:nvPr/>
          </p:nvSpPr>
          <p:spPr bwMode="auto">
            <a:xfrm>
              <a:off x="3786216" y="2714758"/>
              <a:ext cx="1214446" cy="369332"/>
            </a:xfrm>
            <a:prstGeom prst="rect">
              <a:avLst/>
            </a:prstGeom>
            <a:noFill/>
            <a:ln w="9525">
              <a:noFill/>
              <a:miter lim="800000"/>
              <a:headEnd/>
              <a:tailEnd/>
            </a:ln>
          </p:spPr>
          <p:txBody>
            <a:bodyPr>
              <a:spAutoFit/>
            </a:bodyPr>
            <a:lstStyle/>
            <a:p>
              <a:r>
                <a:rPr lang="ar-EG" b="1" dirty="0">
                  <a:latin typeface="Book Antiqua" pitchFamily="18" charset="0"/>
                  <a:cs typeface="Times New Roman" pitchFamily="18" charset="0"/>
                </a:rPr>
                <a:t>كمرة بسيطة</a:t>
              </a:r>
            </a:p>
          </p:txBody>
        </p:sp>
        <p:grpSp>
          <p:nvGrpSpPr>
            <p:cNvPr id="6" name="Group 66"/>
            <p:cNvGrpSpPr>
              <a:grpSpLocks/>
            </p:cNvGrpSpPr>
            <p:nvPr/>
          </p:nvGrpSpPr>
          <p:grpSpPr bwMode="auto">
            <a:xfrm>
              <a:off x="0" y="2571744"/>
              <a:ext cx="1263859" cy="369332"/>
              <a:chOff x="0" y="2571744"/>
              <a:chExt cx="1263859" cy="369332"/>
            </a:xfrm>
          </p:grpSpPr>
          <p:sp>
            <p:nvSpPr>
              <p:cNvPr id="59" name="Freeform 58"/>
              <p:cNvSpPr/>
              <p:nvPr/>
            </p:nvSpPr>
            <p:spPr>
              <a:xfrm>
                <a:off x="571500" y="2571744"/>
                <a:ext cx="68263" cy="325751"/>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60" name="TextBox 64"/>
              <p:cNvSpPr txBox="1">
                <a:spLocks noChangeArrowheads="1"/>
              </p:cNvSpPr>
              <p:nvPr/>
            </p:nvSpPr>
            <p:spPr bwMode="auto">
              <a:xfrm>
                <a:off x="0" y="2571744"/>
                <a:ext cx="549511" cy="369332"/>
              </a:xfrm>
              <a:prstGeom prst="rect">
                <a:avLst/>
              </a:prstGeom>
              <a:noFill/>
              <a:ln w="9525">
                <a:noFill/>
                <a:miter lim="800000"/>
                <a:headEnd/>
                <a:tailEnd/>
              </a:ln>
            </p:spPr>
            <p:txBody>
              <a:bodyPr>
                <a:spAutoFit/>
              </a:bodyPr>
              <a:lstStyle/>
              <a:p>
                <a:r>
                  <a:rPr lang="ar-EG" b="1">
                    <a:latin typeface="Book Antiqua" pitchFamily="18" charset="0"/>
                    <a:cs typeface="Times New Roman" pitchFamily="18" charset="0"/>
                  </a:rPr>
                  <a:t>= </a:t>
                </a:r>
                <a:r>
                  <a:rPr lang="en-US" b="1">
                    <a:latin typeface="Book Antiqua" pitchFamily="18" charset="0"/>
                    <a:cs typeface="Times New Roman" pitchFamily="18" charset="0"/>
                  </a:rPr>
                  <a:t>d</a:t>
                </a:r>
                <a:endParaRPr lang="ar-EG" b="1">
                  <a:latin typeface="Book Antiqua" pitchFamily="18" charset="0"/>
                  <a:cs typeface="Times New Roman" pitchFamily="18" charset="0"/>
                </a:endParaRPr>
              </a:p>
            </p:txBody>
          </p:sp>
          <p:sp>
            <p:nvSpPr>
              <p:cNvPr id="61" name="TextBox 65"/>
              <p:cNvSpPr txBox="1">
                <a:spLocks noChangeArrowheads="1"/>
              </p:cNvSpPr>
              <p:nvPr/>
            </p:nvSpPr>
            <p:spPr bwMode="auto">
              <a:xfrm>
                <a:off x="714348" y="2571744"/>
                <a:ext cx="549511" cy="369332"/>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 10</a:t>
                </a:r>
                <a:endParaRPr lang="ar-EG" b="1">
                  <a:latin typeface="Book Antiqua" pitchFamily="18" charset="0"/>
                  <a:cs typeface="Times New Roman" pitchFamily="18" charset="0"/>
                </a:endParaRPr>
              </a:p>
            </p:txBody>
          </p:sp>
        </p:grpSp>
        <p:grpSp>
          <p:nvGrpSpPr>
            <p:cNvPr id="7" name="Group 92"/>
            <p:cNvGrpSpPr>
              <a:grpSpLocks/>
            </p:cNvGrpSpPr>
            <p:nvPr/>
          </p:nvGrpSpPr>
          <p:grpSpPr bwMode="auto">
            <a:xfrm>
              <a:off x="1428751" y="2786263"/>
              <a:ext cx="2286001" cy="425860"/>
              <a:chOff x="1428751" y="2786263"/>
              <a:chExt cx="2286001" cy="425860"/>
            </a:xfrm>
          </p:grpSpPr>
          <p:grpSp>
            <p:nvGrpSpPr>
              <p:cNvPr id="8" name="Group 82"/>
              <p:cNvGrpSpPr>
                <a:grpSpLocks/>
              </p:cNvGrpSpPr>
              <p:nvPr/>
            </p:nvGrpSpPr>
            <p:grpSpPr bwMode="auto">
              <a:xfrm>
                <a:off x="1428751" y="2786263"/>
                <a:ext cx="2286001" cy="286026"/>
                <a:chOff x="1428751" y="2786263"/>
                <a:chExt cx="2286001" cy="286026"/>
              </a:xfrm>
            </p:grpSpPr>
            <p:sp>
              <p:nvSpPr>
                <p:cNvPr id="56" name="Rectangle 55"/>
                <p:cNvSpPr/>
                <p:nvPr/>
              </p:nvSpPr>
              <p:spPr>
                <a:xfrm>
                  <a:off x="1500189" y="2786263"/>
                  <a:ext cx="2143126" cy="143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57" name="Isosceles Triangle 56"/>
                <p:cNvSpPr/>
                <p:nvPr/>
              </p:nvSpPr>
              <p:spPr>
                <a:xfrm>
                  <a:off x="3500440" y="2929276"/>
                  <a:ext cx="214312" cy="143013"/>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58" name="Isosceles Triangle 57"/>
                <p:cNvSpPr/>
                <p:nvPr/>
              </p:nvSpPr>
              <p:spPr>
                <a:xfrm>
                  <a:off x="1428751" y="2929276"/>
                  <a:ext cx="214313" cy="143013"/>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grpSp>
          <p:sp>
            <p:nvSpPr>
              <p:cNvPr id="55" name="Freeform 54"/>
              <p:cNvSpPr/>
              <p:nvPr/>
            </p:nvSpPr>
            <p:spPr>
              <a:xfrm>
                <a:off x="1504951" y="2926098"/>
                <a:ext cx="2068514" cy="286025"/>
              </a:xfrm>
              <a:custGeom>
                <a:avLst/>
                <a:gdLst>
                  <a:gd name="connsiteX0" fmla="*/ 0 w 2067951"/>
                  <a:gd name="connsiteY0" fmla="*/ 0 h 286043"/>
                  <a:gd name="connsiteX1" fmla="*/ 1069145 w 2067951"/>
                  <a:gd name="connsiteY1" fmla="*/ 281354 h 286043"/>
                  <a:gd name="connsiteX2" fmla="*/ 2067951 w 2067951"/>
                  <a:gd name="connsiteY2" fmla="*/ 28135 h 286043"/>
                </a:gdLst>
                <a:ahLst/>
                <a:cxnLst>
                  <a:cxn ang="0">
                    <a:pos x="connsiteX0" y="connsiteY0"/>
                  </a:cxn>
                  <a:cxn ang="0">
                    <a:pos x="connsiteX1" y="connsiteY1"/>
                  </a:cxn>
                  <a:cxn ang="0">
                    <a:pos x="connsiteX2" y="connsiteY2"/>
                  </a:cxn>
                </a:cxnLst>
                <a:rect l="l" t="t" r="r" b="b"/>
                <a:pathLst>
                  <a:path w="2067951" h="286043">
                    <a:moveTo>
                      <a:pt x="0" y="0"/>
                    </a:moveTo>
                    <a:cubicBezTo>
                      <a:pt x="362243" y="138332"/>
                      <a:pt x="724487" y="276665"/>
                      <a:pt x="1069145" y="281354"/>
                    </a:cubicBezTo>
                    <a:cubicBezTo>
                      <a:pt x="1413803" y="286043"/>
                      <a:pt x="1901483" y="70338"/>
                      <a:pt x="2067951" y="28135"/>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grpSp>
      </p:grpSp>
      <p:grpSp>
        <p:nvGrpSpPr>
          <p:cNvPr id="9" name="Group 130"/>
          <p:cNvGrpSpPr>
            <a:grpSpLocks/>
          </p:cNvGrpSpPr>
          <p:nvPr/>
        </p:nvGrpSpPr>
        <p:grpSpPr bwMode="auto">
          <a:xfrm>
            <a:off x="3786182" y="3493136"/>
            <a:ext cx="5100672" cy="1502562"/>
            <a:chOff x="0" y="3377388"/>
            <a:chExt cx="5100674" cy="1503300"/>
          </a:xfrm>
        </p:grpSpPr>
        <p:sp>
          <p:nvSpPr>
            <p:cNvPr id="63" name="TextBox 56"/>
            <p:cNvSpPr txBox="1">
              <a:spLocks noChangeArrowheads="1"/>
            </p:cNvSpPr>
            <p:nvPr/>
          </p:nvSpPr>
          <p:spPr bwMode="auto">
            <a:xfrm>
              <a:off x="3643339" y="3377388"/>
              <a:ext cx="1457335" cy="369332"/>
            </a:xfrm>
            <a:prstGeom prst="rect">
              <a:avLst/>
            </a:prstGeom>
            <a:noFill/>
            <a:ln w="9525">
              <a:noFill/>
              <a:miter lim="800000"/>
              <a:headEnd/>
              <a:tailEnd/>
            </a:ln>
          </p:spPr>
          <p:txBody>
            <a:bodyPr>
              <a:spAutoFit/>
            </a:bodyPr>
            <a:lstStyle/>
            <a:p>
              <a:r>
                <a:rPr lang="ar-EG" b="1" dirty="0">
                  <a:latin typeface="Book Antiqua" pitchFamily="18" charset="0"/>
                  <a:cs typeface="Times New Roman" pitchFamily="18" charset="0"/>
                </a:rPr>
                <a:t>كمرة مستمرة</a:t>
              </a:r>
            </a:p>
          </p:txBody>
        </p:sp>
        <p:grpSp>
          <p:nvGrpSpPr>
            <p:cNvPr id="10" name="Group 67"/>
            <p:cNvGrpSpPr>
              <a:grpSpLocks/>
            </p:cNvGrpSpPr>
            <p:nvPr/>
          </p:nvGrpSpPr>
          <p:grpSpPr bwMode="auto">
            <a:xfrm>
              <a:off x="0" y="3429000"/>
              <a:ext cx="1263859" cy="369332"/>
              <a:chOff x="0" y="2571744"/>
              <a:chExt cx="1263859" cy="369332"/>
            </a:xfrm>
          </p:grpSpPr>
          <p:sp>
            <p:nvSpPr>
              <p:cNvPr id="82" name="Freeform 81"/>
              <p:cNvSpPr/>
              <p:nvPr/>
            </p:nvSpPr>
            <p:spPr>
              <a:xfrm>
                <a:off x="571500" y="2571744"/>
                <a:ext cx="68263" cy="327185"/>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83" name="TextBox 69"/>
              <p:cNvSpPr txBox="1">
                <a:spLocks noChangeArrowheads="1"/>
              </p:cNvSpPr>
              <p:nvPr/>
            </p:nvSpPr>
            <p:spPr bwMode="auto">
              <a:xfrm>
                <a:off x="0" y="2571744"/>
                <a:ext cx="549511" cy="369332"/>
              </a:xfrm>
              <a:prstGeom prst="rect">
                <a:avLst/>
              </a:prstGeom>
              <a:noFill/>
              <a:ln w="9525">
                <a:noFill/>
                <a:miter lim="800000"/>
                <a:headEnd/>
                <a:tailEnd/>
              </a:ln>
            </p:spPr>
            <p:txBody>
              <a:bodyPr>
                <a:spAutoFit/>
              </a:bodyPr>
              <a:lstStyle/>
              <a:p>
                <a:r>
                  <a:rPr lang="ar-EG" b="1">
                    <a:latin typeface="Book Antiqua" pitchFamily="18" charset="0"/>
                    <a:cs typeface="Times New Roman" pitchFamily="18" charset="0"/>
                  </a:rPr>
                  <a:t>= </a:t>
                </a:r>
                <a:r>
                  <a:rPr lang="en-US" b="1">
                    <a:latin typeface="Book Antiqua" pitchFamily="18" charset="0"/>
                    <a:cs typeface="Times New Roman" pitchFamily="18" charset="0"/>
                  </a:rPr>
                  <a:t>d</a:t>
                </a:r>
                <a:endParaRPr lang="ar-EG" b="1">
                  <a:latin typeface="Book Antiqua" pitchFamily="18" charset="0"/>
                  <a:cs typeface="Times New Roman" pitchFamily="18" charset="0"/>
                </a:endParaRPr>
              </a:p>
            </p:txBody>
          </p:sp>
          <p:sp>
            <p:nvSpPr>
              <p:cNvPr id="84" name="TextBox 70"/>
              <p:cNvSpPr txBox="1">
                <a:spLocks noChangeArrowheads="1"/>
              </p:cNvSpPr>
              <p:nvPr/>
            </p:nvSpPr>
            <p:spPr bwMode="auto">
              <a:xfrm>
                <a:off x="714348" y="2571744"/>
                <a:ext cx="549511" cy="369332"/>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 12</a:t>
                </a:r>
                <a:endParaRPr lang="ar-EG" b="1">
                  <a:latin typeface="Book Antiqua" pitchFamily="18" charset="0"/>
                  <a:cs typeface="Times New Roman" pitchFamily="18" charset="0"/>
                </a:endParaRPr>
              </a:p>
            </p:txBody>
          </p:sp>
        </p:grpSp>
        <p:grpSp>
          <p:nvGrpSpPr>
            <p:cNvPr id="11" name="Group 86"/>
            <p:cNvGrpSpPr>
              <a:grpSpLocks/>
            </p:cNvGrpSpPr>
            <p:nvPr/>
          </p:nvGrpSpPr>
          <p:grpSpPr bwMode="auto">
            <a:xfrm>
              <a:off x="1285876" y="3571945"/>
              <a:ext cx="2428876" cy="285890"/>
              <a:chOff x="1285876" y="3571945"/>
              <a:chExt cx="2428876" cy="285890"/>
            </a:xfrm>
          </p:grpSpPr>
          <p:sp>
            <p:nvSpPr>
              <p:cNvPr id="78" name="Rectangle 77"/>
              <p:cNvSpPr/>
              <p:nvPr/>
            </p:nvSpPr>
            <p:spPr>
              <a:xfrm>
                <a:off x="1428751" y="3571945"/>
                <a:ext cx="2214564" cy="142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9" name="Isosceles Triangle 78"/>
              <p:cNvSpPr/>
              <p:nvPr/>
            </p:nvSpPr>
            <p:spPr>
              <a:xfrm>
                <a:off x="3509965" y="3714890"/>
                <a:ext cx="204787" cy="142945"/>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80" name="Isosceles Triangle 79"/>
              <p:cNvSpPr/>
              <p:nvPr/>
            </p:nvSpPr>
            <p:spPr>
              <a:xfrm>
                <a:off x="1285876" y="3714890"/>
                <a:ext cx="204788" cy="142945"/>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81" name="Isosceles Triangle 80"/>
              <p:cNvSpPr/>
              <p:nvPr/>
            </p:nvSpPr>
            <p:spPr>
              <a:xfrm>
                <a:off x="2428876" y="3714890"/>
                <a:ext cx="204788" cy="142945"/>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grpSp>
        <p:grpSp>
          <p:nvGrpSpPr>
            <p:cNvPr id="12" name="Group 129"/>
            <p:cNvGrpSpPr>
              <a:grpSpLocks/>
            </p:cNvGrpSpPr>
            <p:nvPr/>
          </p:nvGrpSpPr>
          <p:grpSpPr bwMode="auto">
            <a:xfrm>
              <a:off x="0" y="4072254"/>
              <a:ext cx="5091150" cy="808434"/>
              <a:chOff x="0" y="4072254"/>
              <a:chExt cx="5091150" cy="808434"/>
            </a:xfrm>
          </p:grpSpPr>
          <p:sp>
            <p:nvSpPr>
              <p:cNvPr id="67" name="TextBox 57"/>
              <p:cNvSpPr txBox="1">
                <a:spLocks noChangeArrowheads="1"/>
              </p:cNvSpPr>
              <p:nvPr/>
            </p:nvSpPr>
            <p:spPr bwMode="auto">
              <a:xfrm>
                <a:off x="3714778" y="4163592"/>
                <a:ext cx="1376372" cy="369332"/>
              </a:xfrm>
              <a:prstGeom prst="rect">
                <a:avLst/>
              </a:prstGeom>
              <a:noFill/>
              <a:ln w="9525">
                <a:noFill/>
                <a:miter lim="800000"/>
                <a:headEnd/>
                <a:tailEnd/>
              </a:ln>
            </p:spPr>
            <p:txBody>
              <a:bodyPr>
                <a:spAutoFit/>
              </a:bodyPr>
              <a:lstStyle/>
              <a:p>
                <a:r>
                  <a:rPr lang="ar-EG" b="1" dirty="0">
                    <a:latin typeface="Book Antiqua" pitchFamily="18" charset="0"/>
                    <a:cs typeface="Times New Roman" pitchFamily="18" charset="0"/>
                  </a:rPr>
                  <a:t>كمرة كابولى</a:t>
                </a:r>
              </a:p>
            </p:txBody>
          </p:sp>
          <p:grpSp>
            <p:nvGrpSpPr>
              <p:cNvPr id="13" name="Group 71"/>
              <p:cNvGrpSpPr>
                <a:grpSpLocks/>
              </p:cNvGrpSpPr>
              <p:nvPr/>
            </p:nvGrpSpPr>
            <p:grpSpPr bwMode="auto">
              <a:xfrm>
                <a:off x="0" y="4214818"/>
                <a:ext cx="1263859" cy="369332"/>
                <a:chOff x="0" y="2571744"/>
                <a:chExt cx="1263859" cy="369332"/>
              </a:xfrm>
            </p:grpSpPr>
            <p:sp>
              <p:nvSpPr>
                <p:cNvPr id="75" name="Freeform 74"/>
                <p:cNvSpPr/>
                <p:nvPr/>
              </p:nvSpPr>
              <p:spPr>
                <a:xfrm>
                  <a:off x="571500" y="2572125"/>
                  <a:ext cx="68263" cy="325597"/>
                </a:xfrm>
                <a:custGeom>
                  <a:avLst/>
                  <a:gdLst>
                    <a:gd name="connsiteX0" fmla="*/ 25790 w 335279"/>
                    <a:gd name="connsiteY0" fmla="*/ 783101 h 1214510"/>
                    <a:gd name="connsiteX1" fmla="*/ 264941 w 335279"/>
                    <a:gd name="connsiteY1" fmla="*/ 487680 h 1214510"/>
                    <a:gd name="connsiteX2" fmla="*/ 307144 w 335279"/>
                    <a:gd name="connsiteY2" fmla="*/ 79717 h 1214510"/>
                    <a:gd name="connsiteX3" fmla="*/ 96128 w 335279"/>
                    <a:gd name="connsiteY3" fmla="*/ 23446 h 1214510"/>
                    <a:gd name="connsiteX4" fmla="*/ 25790 w 335279"/>
                    <a:gd name="connsiteY4" fmla="*/ 220394 h 1214510"/>
                    <a:gd name="connsiteX5" fmla="*/ 39858 w 335279"/>
                    <a:gd name="connsiteY5" fmla="*/ 1064455 h 1214510"/>
                    <a:gd name="connsiteX6" fmla="*/ 264941 w 335279"/>
                    <a:gd name="connsiteY6" fmla="*/ 1120726 h 1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 h="1214510">
                      <a:moveTo>
                        <a:pt x="25790" y="783101"/>
                      </a:moveTo>
                      <a:cubicBezTo>
                        <a:pt x="121919" y="694005"/>
                        <a:pt x="218049" y="604910"/>
                        <a:pt x="264941" y="487680"/>
                      </a:cubicBezTo>
                      <a:cubicBezTo>
                        <a:pt x="311833" y="370450"/>
                        <a:pt x="335279" y="157089"/>
                        <a:pt x="307144" y="79717"/>
                      </a:cubicBezTo>
                      <a:cubicBezTo>
                        <a:pt x="279009" y="2345"/>
                        <a:pt x="143020" y="0"/>
                        <a:pt x="96128" y="23446"/>
                      </a:cubicBezTo>
                      <a:cubicBezTo>
                        <a:pt x="49236" y="46892"/>
                        <a:pt x="35168" y="46893"/>
                        <a:pt x="25790" y="220394"/>
                      </a:cubicBezTo>
                      <a:cubicBezTo>
                        <a:pt x="16412" y="393895"/>
                        <a:pt x="0" y="914400"/>
                        <a:pt x="39858" y="1064455"/>
                      </a:cubicBezTo>
                      <a:cubicBezTo>
                        <a:pt x="79717" y="1214510"/>
                        <a:pt x="255563" y="1144172"/>
                        <a:pt x="264941" y="1120726"/>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76" name="TextBox 73"/>
                <p:cNvSpPr txBox="1">
                  <a:spLocks noChangeArrowheads="1"/>
                </p:cNvSpPr>
                <p:nvPr/>
              </p:nvSpPr>
              <p:spPr bwMode="auto">
                <a:xfrm>
                  <a:off x="0" y="2571744"/>
                  <a:ext cx="549511" cy="369332"/>
                </a:xfrm>
                <a:prstGeom prst="rect">
                  <a:avLst/>
                </a:prstGeom>
                <a:noFill/>
                <a:ln w="9525">
                  <a:noFill/>
                  <a:miter lim="800000"/>
                  <a:headEnd/>
                  <a:tailEnd/>
                </a:ln>
              </p:spPr>
              <p:txBody>
                <a:bodyPr>
                  <a:spAutoFit/>
                </a:bodyPr>
                <a:lstStyle/>
                <a:p>
                  <a:r>
                    <a:rPr lang="ar-EG" b="1">
                      <a:latin typeface="Book Antiqua" pitchFamily="18" charset="0"/>
                      <a:cs typeface="Times New Roman" pitchFamily="18" charset="0"/>
                    </a:rPr>
                    <a:t>= </a:t>
                  </a:r>
                  <a:r>
                    <a:rPr lang="en-US" b="1">
                      <a:latin typeface="Book Antiqua" pitchFamily="18" charset="0"/>
                      <a:cs typeface="Times New Roman" pitchFamily="18" charset="0"/>
                    </a:rPr>
                    <a:t>d</a:t>
                  </a:r>
                  <a:endParaRPr lang="ar-EG" b="1">
                    <a:latin typeface="Book Antiqua" pitchFamily="18" charset="0"/>
                    <a:cs typeface="Times New Roman" pitchFamily="18" charset="0"/>
                  </a:endParaRPr>
                </a:p>
              </p:txBody>
            </p:sp>
            <p:sp>
              <p:nvSpPr>
                <p:cNvPr id="77" name="TextBox 74"/>
                <p:cNvSpPr txBox="1">
                  <a:spLocks noChangeArrowheads="1"/>
                </p:cNvSpPr>
                <p:nvPr/>
              </p:nvSpPr>
              <p:spPr bwMode="auto">
                <a:xfrm>
                  <a:off x="714348" y="2571744"/>
                  <a:ext cx="549511" cy="369332"/>
                </a:xfrm>
                <a:prstGeom prst="rect">
                  <a:avLst/>
                </a:prstGeom>
                <a:noFill/>
                <a:ln w="9525">
                  <a:noFill/>
                  <a:miter lim="800000"/>
                  <a:headEnd/>
                  <a:tailEnd/>
                </a:ln>
              </p:spPr>
              <p:txBody>
                <a:bodyPr>
                  <a:spAutoFit/>
                </a:bodyPr>
                <a:lstStyle/>
                <a:p>
                  <a:r>
                    <a:rPr lang="en-US" b="1">
                      <a:latin typeface="Book Antiqua" pitchFamily="18" charset="0"/>
                      <a:cs typeface="Times New Roman" pitchFamily="18" charset="0"/>
                    </a:rPr>
                    <a:t>/ 8</a:t>
                  </a:r>
                  <a:endParaRPr lang="ar-EG" b="1">
                    <a:latin typeface="Book Antiqua" pitchFamily="18" charset="0"/>
                    <a:cs typeface="Times New Roman" pitchFamily="18" charset="0"/>
                  </a:endParaRPr>
                </a:p>
              </p:txBody>
            </p:sp>
          </p:grpSp>
          <p:grpSp>
            <p:nvGrpSpPr>
              <p:cNvPr id="14" name="Group 106"/>
              <p:cNvGrpSpPr>
                <a:grpSpLocks/>
              </p:cNvGrpSpPr>
              <p:nvPr/>
            </p:nvGrpSpPr>
            <p:grpSpPr bwMode="auto">
              <a:xfrm>
                <a:off x="1428751" y="4072254"/>
                <a:ext cx="2228851" cy="808434"/>
                <a:chOff x="1428751" y="4072254"/>
                <a:chExt cx="2228851" cy="808434"/>
              </a:xfrm>
            </p:grpSpPr>
            <p:sp>
              <p:nvSpPr>
                <p:cNvPr id="70" name="Rectangle 69"/>
                <p:cNvSpPr/>
                <p:nvPr/>
              </p:nvSpPr>
              <p:spPr>
                <a:xfrm>
                  <a:off x="1500189" y="4358144"/>
                  <a:ext cx="2143126" cy="142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1" name="Isosceles Triangle 70"/>
                <p:cNvSpPr/>
                <p:nvPr/>
              </p:nvSpPr>
              <p:spPr>
                <a:xfrm>
                  <a:off x="1428751" y="4501090"/>
                  <a:ext cx="204788" cy="142945"/>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72" name="Isosceles Triangle 71"/>
                <p:cNvSpPr/>
                <p:nvPr/>
              </p:nvSpPr>
              <p:spPr>
                <a:xfrm>
                  <a:off x="2928940" y="4501090"/>
                  <a:ext cx="204787" cy="142945"/>
                </a:xfrm>
                <a:prstGeom prst="triangle">
                  <a:avLst/>
                </a:prstGeom>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defRPr/>
                  </a:pPr>
                  <a:endParaRPr lang="ar-EG"/>
                </a:p>
              </p:txBody>
            </p:sp>
            <p:sp>
              <p:nvSpPr>
                <p:cNvPr id="73" name="Freeform 72"/>
                <p:cNvSpPr/>
                <p:nvPr/>
              </p:nvSpPr>
              <p:spPr>
                <a:xfrm flipH="1">
                  <a:off x="1500189" y="4072254"/>
                  <a:ext cx="1571626" cy="808434"/>
                </a:xfrm>
                <a:custGeom>
                  <a:avLst/>
                  <a:gdLst>
                    <a:gd name="connsiteX0" fmla="*/ 0 w 1111348"/>
                    <a:gd name="connsiteY0" fmla="*/ 0 h 665870"/>
                    <a:gd name="connsiteX1" fmla="*/ 590843 w 1111348"/>
                    <a:gd name="connsiteY1" fmla="*/ 618978 h 665870"/>
                    <a:gd name="connsiteX2" fmla="*/ 1111348 w 1111348"/>
                    <a:gd name="connsiteY2" fmla="*/ 281354 h 665870"/>
                  </a:gdLst>
                  <a:ahLst/>
                  <a:cxnLst>
                    <a:cxn ang="0">
                      <a:pos x="connsiteX0" y="connsiteY0"/>
                    </a:cxn>
                    <a:cxn ang="0">
                      <a:pos x="connsiteX1" y="connsiteY1"/>
                    </a:cxn>
                    <a:cxn ang="0">
                      <a:pos x="connsiteX2" y="connsiteY2"/>
                    </a:cxn>
                  </a:cxnLst>
                  <a:rect l="l" t="t" r="r" b="b"/>
                  <a:pathLst>
                    <a:path w="1111348" h="665870">
                      <a:moveTo>
                        <a:pt x="0" y="0"/>
                      </a:moveTo>
                      <a:cubicBezTo>
                        <a:pt x="202809" y="286043"/>
                        <a:pt x="405618" y="572086"/>
                        <a:pt x="590843" y="618978"/>
                      </a:cubicBezTo>
                      <a:cubicBezTo>
                        <a:pt x="776068" y="665870"/>
                        <a:pt x="1022253" y="332936"/>
                        <a:pt x="1111348" y="281354"/>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sp>
              <p:nvSpPr>
                <p:cNvPr id="74" name="Freeform 73"/>
                <p:cNvSpPr/>
                <p:nvPr/>
              </p:nvSpPr>
              <p:spPr>
                <a:xfrm>
                  <a:off x="3052765" y="4080195"/>
                  <a:ext cx="604837" cy="632135"/>
                </a:xfrm>
                <a:custGeom>
                  <a:avLst/>
                  <a:gdLst>
                    <a:gd name="connsiteX0" fmla="*/ 0 w 604911"/>
                    <a:gd name="connsiteY0" fmla="*/ 0 h 633046"/>
                    <a:gd name="connsiteX1" fmla="*/ 253219 w 604911"/>
                    <a:gd name="connsiteY1" fmla="*/ 562707 h 633046"/>
                    <a:gd name="connsiteX2" fmla="*/ 604911 w 604911"/>
                    <a:gd name="connsiteY2" fmla="*/ 422031 h 633046"/>
                  </a:gdLst>
                  <a:ahLst/>
                  <a:cxnLst>
                    <a:cxn ang="0">
                      <a:pos x="connsiteX0" y="connsiteY0"/>
                    </a:cxn>
                    <a:cxn ang="0">
                      <a:pos x="connsiteX1" y="connsiteY1"/>
                    </a:cxn>
                    <a:cxn ang="0">
                      <a:pos x="connsiteX2" y="connsiteY2"/>
                    </a:cxn>
                  </a:cxnLst>
                  <a:rect l="l" t="t" r="r" b="b"/>
                  <a:pathLst>
                    <a:path w="604911" h="633046">
                      <a:moveTo>
                        <a:pt x="0" y="0"/>
                      </a:moveTo>
                      <a:cubicBezTo>
                        <a:pt x="76200" y="246184"/>
                        <a:pt x="152400" y="492368"/>
                        <a:pt x="253219" y="562707"/>
                      </a:cubicBezTo>
                      <a:cubicBezTo>
                        <a:pt x="354038" y="633046"/>
                        <a:pt x="479474" y="527538"/>
                        <a:pt x="604911" y="422031"/>
                      </a:cubicBezTo>
                    </a:path>
                  </a:pathLst>
                </a:custGeom>
              </p:spPr>
              <p:style>
                <a:lnRef idx="2">
                  <a:schemeClr val="dk1"/>
                </a:lnRef>
                <a:fillRef idx="0">
                  <a:schemeClr val="dk1"/>
                </a:fillRef>
                <a:effectRef idx="1">
                  <a:schemeClr val="dk1"/>
                </a:effectRef>
                <a:fontRef idx="minor">
                  <a:schemeClr val="tx1"/>
                </a:fontRef>
              </p:style>
              <p:txBody>
                <a:bodyPr rtlCol="1" anchor="ctr"/>
                <a:lstStyle/>
                <a:p>
                  <a:pPr algn="ctr" fontAlgn="auto">
                    <a:spcBef>
                      <a:spcPts val="0"/>
                    </a:spcBef>
                    <a:spcAft>
                      <a:spcPts val="0"/>
                    </a:spcAft>
                    <a:defRPr/>
                  </a:pPr>
                  <a:endParaRPr lang="ar-EG"/>
                </a:p>
              </p:txBody>
            </p:sp>
          </p:grpSp>
        </p:grpSp>
      </p:grpSp>
    </p:spTree>
    <p:extLst>
      <p:ext uri="{BB962C8B-B14F-4D97-AF65-F5344CB8AC3E}">
        <p14:creationId xmlns:p14="http://schemas.microsoft.com/office/powerpoint/2010/main" val="23955608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8071" y="2744093"/>
            <a:ext cx="7772401" cy="1126182"/>
          </a:xfrm>
        </p:spPr>
        <p:txBody>
          <a:bodyPr/>
          <a:lstStyle/>
          <a:p>
            <a:r>
              <a:rPr lang="ar-EG" b="1" dirty="0" smtClean="0">
                <a:solidFill>
                  <a:schemeClr val="tx1"/>
                </a:solidFill>
              </a:rPr>
              <a:t>نتيجه للاحمال الواقعه علي البلاطه يحدث لها عزم انحناء و ترخيم .</a:t>
            </a: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r>
              <a:rPr lang="ar-EG" b="1" dirty="0" smtClean="0">
                <a:solidFill>
                  <a:schemeClr val="tx1"/>
                </a:solidFill>
              </a:rPr>
              <a:t>لذا يجب عند التصميم مراعاة عزم الانحناء و الترخيم</a:t>
            </a: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21</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1475656" y="1061963"/>
            <a:ext cx="4104456" cy="1371101"/>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0" y="1782043"/>
            <a:ext cx="4104456" cy="1459559"/>
          </a:xfrm>
          <a:prstGeom prst="rect">
            <a:avLst/>
          </a:prstGeom>
          <a:noFill/>
          <a:ln w="9525">
            <a:noFill/>
            <a:miter lim="800000"/>
            <a:headEnd/>
            <a:tailEnd/>
          </a:ln>
        </p:spPr>
      </p:pic>
      <p:sp>
        <p:nvSpPr>
          <p:cNvPr id="2" name="Rectangle 1"/>
          <p:cNvSpPr/>
          <p:nvPr/>
        </p:nvSpPr>
        <p:spPr>
          <a:xfrm>
            <a:off x="6516216" y="125859"/>
            <a:ext cx="2401619" cy="461665"/>
          </a:xfrm>
          <a:prstGeom prst="rect">
            <a:avLst/>
          </a:prstGeom>
        </p:spPr>
        <p:txBody>
          <a:bodyPr wrap="none">
            <a:spAutoFit/>
          </a:bodyPr>
          <a:lstStyle/>
          <a:p>
            <a:r>
              <a:rPr lang="ar-EG" sz="2400" b="1" dirty="0" smtClean="0">
                <a:solidFill>
                  <a:srgbClr val="C00000"/>
                </a:solidFill>
              </a:rPr>
              <a:t>3- البلاطة الخرسانية:</a:t>
            </a:r>
            <a:endParaRPr lang="ar-EG" sz="2400" dirty="0"/>
          </a:p>
        </p:txBody>
      </p:sp>
      <p:sp>
        <p:nvSpPr>
          <p:cNvPr id="5" name="TextBox 4"/>
          <p:cNvSpPr txBox="1"/>
          <p:nvPr/>
        </p:nvSpPr>
        <p:spPr>
          <a:xfrm>
            <a:off x="5724128" y="3862724"/>
            <a:ext cx="4032448" cy="1015663"/>
          </a:xfrm>
          <a:prstGeom prst="rect">
            <a:avLst/>
          </a:prstGeom>
          <a:noFill/>
        </p:spPr>
        <p:txBody>
          <a:bodyPr wrap="square" rtlCol="1">
            <a:spAutoFit/>
          </a:bodyPr>
          <a:lstStyle/>
          <a:p>
            <a:r>
              <a:rPr lang="ar-EG" sz="2000" b="1" dirty="0" smtClean="0">
                <a:solidFill>
                  <a:srgbClr val="C00000"/>
                </a:solidFill>
              </a:rPr>
              <a:t>* من </a:t>
            </a:r>
            <a:r>
              <a:rPr lang="ar-EG" sz="2000" b="1" dirty="0">
                <a:solidFill>
                  <a:srgbClr val="C00000"/>
                </a:solidFill>
              </a:rPr>
              <a:t>أساليب معالجة الترخيم : </a:t>
            </a:r>
            <a:r>
              <a:rPr lang="ar-EG" sz="2000" b="1" dirty="0" smtClean="0">
                <a:solidFill>
                  <a:srgbClr val="C00000"/>
                </a:solidFill>
              </a:rPr>
              <a:t>     </a:t>
            </a:r>
            <a:endParaRPr lang="ar-EG" sz="2000" b="1" dirty="0">
              <a:solidFill>
                <a:srgbClr val="C00000"/>
              </a:solidFill>
            </a:endParaRPr>
          </a:p>
          <a:p>
            <a:r>
              <a:rPr lang="ar-EG" sz="2000" b="1" dirty="0">
                <a:latin typeface="Calibri"/>
                <a:cs typeface="+mn-cs"/>
              </a:rPr>
              <a:t>1- تعلية الشدة أثناء الصب</a:t>
            </a:r>
            <a:r>
              <a:rPr lang="ar-EG" sz="2000" b="1" dirty="0" smtClean="0">
                <a:latin typeface="Calibri"/>
                <a:cs typeface="+mn-cs"/>
              </a:rPr>
              <a:t>.      </a:t>
            </a:r>
            <a:endParaRPr lang="ar-EG" sz="2000" b="1" dirty="0">
              <a:latin typeface="Calibri"/>
              <a:cs typeface="+mn-cs"/>
            </a:endParaRPr>
          </a:p>
          <a:p>
            <a:r>
              <a:rPr lang="ar-EG" sz="2000" b="1" dirty="0">
                <a:latin typeface="Calibri"/>
                <a:cs typeface="+mn-cs"/>
              </a:rPr>
              <a:t>2-زيادة نسبة </a:t>
            </a:r>
            <a:r>
              <a:rPr lang="ar-EG" sz="2000" b="1" dirty="0" smtClean="0">
                <a:latin typeface="Calibri"/>
                <a:cs typeface="+mn-cs"/>
              </a:rPr>
              <a:t>الحديد فى البلاطة.</a:t>
            </a:r>
            <a:endParaRPr lang="ar-EG" b="1" dirty="0"/>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22</a:t>
            </a:fld>
            <a:endParaRPr lang="en-US" dirty="0"/>
          </a:p>
        </p:txBody>
      </p:sp>
      <p:sp>
        <p:nvSpPr>
          <p:cNvPr id="5" name="Rectangle 4"/>
          <p:cNvSpPr/>
          <p:nvPr/>
        </p:nvSpPr>
        <p:spPr>
          <a:xfrm>
            <a:off x="1979712" y="219347"/>
            <a:ext cx="7020272" cy="4154984"/>
          </a:xfrm>
          <a:prstGeom prst="rect">
            <a:avLst/>
          </a:prstGeom>
        </p:spPr>
        <p:txBody>
          <a:bodyPr wrap="square">
            <a:spAutoFit/>
          </a:bodyPr>
          <a:lstStyle/>
          <a:p>
            <a:pPr algn="r"/>
            <a:r>
              <a:rPr lang="ar-EG" sz="2400" b="1" dirty="0">
                <a:solidFill>
                  <a:srgbClr val="990000"/>
                </a:solidFill>
              </a:rPr>
              <a:t>* مميزاته :-</a:t>
            </a:r>
            <a:r>
              <a:rPr lang="ar-EG" dirty="0"/>
              <a:t/>
            </a:r>
            <a:br>
              <a:rPr lang="ar-EG" dirty="0"/>
            </a:br>
            <a:r>
              <a:rPr lang="ar-EG" dirty="0" smtClean="0"/>
              <a:t>1. </a:t>
            </a:r>
            <a:r>
              <a:rPr lang="ar-EG" sz="2000" b="1" dirty="0" smtClean="0"/>
              <a:t>امكانية التوزيع الرأسي والوصول الى العدد المطلوب من الادوار دون تحديد .</a:t>
            </a:r>
            <a:r>
              <a:rPr lang="ar-EG" sz="2000" b="1" dirty="0"/>
              <a:t/>
            </a:r>
            <a:br>
              <a:rPr lang="ar-EG" sz="2000" b="1" dirty="0"/>
            </a:br>
            <a:r>
              <a:rPr lang="ar-EG" sz="2000" b="1" dirty="0"/>
              <a:t>2. </a:t>
            </a:r>
            <a:r>
              <a:rPr lang="ar-EG" sz="2000" b="1" dirty="0" smtClean="0"/>
              <a:t>امكانية التغير في الفراغات الداخلية حيث ان الحوائط ليس لها اي دور انشائي وانما هي حواجز فراغية .</a:t>
            </a:r>
            <a:r>
              <a:rPr lang="ar-EG" sz="2000" b="1" dirty="0"/>
              <a:t/>
            </a:r>
            <a:br>
              <a:rPr lang="ar-EG" sz="2000" b="1" dirty="0"/>
            </a:br>
            <a:r>
              <a:rPr lang="ar-EG" sz="2000" b="1" dirty="0"/>
              <a:t>3. </a:t>
            </a:r>
            <a:r>
              <a:rPr lang="ar-EG" sz="2000" b="1" dirty="0" smtClean="0"/>
              <a:t>امكانية البدء في احدى مراحل التشطيب دون معوق او اعتماد على اعمال سابقة فيما كان الهيكل جاهز .</a:t>
            </a:r>
            <a:r>
              <a:rPr lang="ar-EG" sz="2000" b="1" dirty="0"/>
              <a:t/>
            </a:r>
            <a:br>
              <a:rPr lang="ar-EG" sz="2000" b="1" dirty="0"/>
            </a:br>
            <a:r>
              <a:rPr lang="ar-EG" sz="2000" b="1" dirty="0" smtClean="0"/>
              <a:t>4. سهولة االتحكم في مقاسات الفتحات .</a:t>
            </a:r>
            <a:br>
              <a:rPr lang="ar-EG" sz="2000" b="1" dirty="0" smtClean="0"/>
            </a:br>
            <a:endParaRPr lang="ar-EG" sz="2000" b="1" dirty="0" smtClean="0"/>
          </a:p>
          <a:p>
            <a:pPr algn="r"/>
            <a:r>
              <a:rPr lang="ar-EG" sz="2400" b="1" dirty="0" smtClean="0">
                <a:solidFill>
                  <a:srgbClr val="990000"/>
                </a:solidFill>
              </a:rPr>
              <a:t>* </a:t>
            </a:r>
            <a:r>
              <a:rPr lang="ar-EG" sz="2400" b="1" dirty="0">
                <a:solidFill>
                  <a:srgbClr val="990000"/>
                </a:solidFill>
              </a:rPr>
              <a:t>عيوبه :-</a:t>
            </a:r>
          </a:p>
          <a:p>
            <a:pPr algn="r"/>
            <a:r>
              <a:rPr lang="ar-EG" sz="2000" b="1" dirty="0" smtClean="0"/>
              <a:t>1. صعوبة التحكم في كبر البحر مقارنة بالانظمة التالية.</a:t>
            </a:r>
          </a:p>
          <a:p>
            <a:pPr algn="r"/>
            <a:r>
              <a:rPr lang="ar-EG" sz="2000" b="1" dirty="0" smtClean="0"/>
              <a:t>2. سقوط الكمرات بين الاعمدة.</a:t>
            </a:r>
          </a:p>
          <a:p>
            <a:pPr algn="r"/>
            <a:r>
              <a:rPr lang="ar-EG" dirty="0" smtClean="0"/>
              <a:t> </a:t>
            </a:r>
            <a:r>
              <a:rPr lang="ar-EG" dirty="0"/>
              <a:t/>
            </a:r>
            <a:br>
              <a:rPr lang="ar-EG" dirty="0"/>
            </a:br>
            <a:endParaRPr lang="ar-EG" dirty="0"/>
          </a:p>
        </p:txBody>
      </p:sp>
    </p:spTree>
    <p:extLst>
      <p:ext uri="{BB962C8B-B14F-4D97-AF65-F5344CB8AC3E}">
        <p14:creationId xmlns:p14="http://schemas.microsoft.com/office/powerpoint/2010/main" val="2631464624"/>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97867"/>
            <a:ext cx="7772401" cy="1022502"/>
          </a:xfrm>
        </p:spPr>
        <p:txBody>
          <a:bodyPr/>
          <a:lstStyle/>
          <a:p>
            <a:pPr algn="ctr"/>
            <a:r>
              <a:rPr lang="ar-EG" sz="28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بلاطة ذات أتجاه واحد</a:t>
            </a:r>
            <a:r>
              <a:rPr lang="en-US" sz="24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One way solid slab   </a:t>
            </a:r>
            <a:endParaRPr lang="ar-EG" sz="2400"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1187624" y="4662363"/>
            <a:ext cx="7772401" cy="1126182"/>
          </a:xfrm>
        </p:spPr>
        <p:txBody>
          <a:bodyPr/>
          <a:lstStyle/>
          <a:p>
            <a:pPr defTabSz="914290" rtl="0" eaLnBrk="0" hangingPunct="0">
              <a:spcBef>
                <a:spcPct val="0"/>
              </a:spcBef>
            </a:pPr>
            <a:r>
              <a:rPr lang="ar-SA" b="1" dirty="0" smtClean="0">
                <a:solidFill>
                  <a:schemeClr val="tx1"/>
                </a:solidFill>
                <a:latin typeface="Arial" pitchFamily="34" charset="0"/>
                <a:ea typeface="Times New Roman" pitchFamily="18" charset="0"/>
                <a:cs typeface="Arial" pitchFamily="34" charset="0"/>
              </a:rPr>
              <a:t>و هي البلاطات المصمتة التي يسير فيها الحمل في إتجاه واحد فقط و</a:t>
            </a:r>
            <a:endParaRPr lang="ar-EG" b="1" dirty="0" smtClean="0">
              <a:solidFill>
                <a:schemeClr val="tx1"/>
              </a:solidFill>
              <a:latin typeface="Arial" pitchFamily="34" charset="0"/>
              <a:ea typeface="Times New Roman" pitchFamily="18" charset="0"/>
              <a:cs typeface="Arial" pitchFamily="34" charset="0"/>
            </a:endParaRPr>
          </a:p>
          <a:p>
            <a:pPr defTabSz="914290" eaLnBrk="0" hangingPunct="0">
              <a:spcBef>
                <a:spcPct val="0"/>
              </a:spcBef>
            </a:pPr>
            <a:r>
              <a:rPr lang="en-US" b="1" dirty="0" smtClean="0">
                <a:solidFill>
                  <a:schemeClr val="tx1"/>
                </a:solidFill>
                <a:latin typeface="Arial" pitchFamily="34" charset="0"/>
                <a:ea typeface="Times New Roman" pitchFamily="18" charset="0"/>
                <a:cs typeface="Arial" pitchFamily="34" charset="0"/>
              </a:rPr>
              <a:t>One way</a:t>
            </a:r>
            <a:r>
              <a:rPr lang="ar-SA" b="1" dirty="0" smtClean="0">
                <a:solidFill>
                  <a:schemeClr val="tx1"/>
                </a:solidFill>
                <a:latin typeface="Arial" pitchFamily="34" charset="0"/>
                <a:ea typeface="Times New Roman" pitchFamily="18" charset="0"/>
                <a:cs typeface="Arial" pitchFamily="34" charset="0"/>
              </a:rPr>
              <a:t> تسمى البلاطات</a:t>
            </a:r>
            <a:r>
              <a:rPr lang="en-US" b="1" dirty="0" smtClean="0">
                <a:solidFill>
                  <a:schemeClr val="tx1"/>
                </a:solidFill>
                <a:latin typeface="Calibri" pitchFamily="34" charset="0"/>
                <a:ea typeface="Times New Roman" pitchFamily="18" charset="0"/>
                <a:cs typeface="Arial" pitchFamily="34" charset="0"/>
              </a:rPr>
              <a:t>:</a:t>
            </a:r>
            <a:r>
              <a:rPr lang="en-US" b="1" dirty="0" smtClean="0">
                <a:solidFill>
                  <a:schemeClr val="tx1"/>
                </a:solidFill>
                <a:latin typeface="Arial" pitchFamily="34" charset="0"/>
                <a:cs typeface="Arial" pitchFamily="34" charset="0"/>
              </a:rPr>
              <a:t> </a:t>
            </a:r>
            <a:endParaRPr lang="ar-EG" b="1" dirty="0" smtClean="0">
              <a:solidFill>
                <a:schemeClr val="tx1"/>
              </a:solidFill>
              <a:latin typeface="Arial" pitchFamily="34" charset="0"/>
              <a:cs typeface="Arial" pitchFamily="34" charset="0"/>
            </a:endParaRPr>
          </a:p>
          <a:p>
            <a:pPr defTabSz="914290" eaLnBrk="0" hangingPunct="0">
              <a:spcBef>
                <a:spcPct val="0"/>
              </a:spcBef>
              <a:buFont typeface="Arial" pitchFamily="34" charset="0"/>
              <a:buChar char="•"/>
            </a:pPr>
            <a:r>
              <a:rPr lang="ar-EG" b="1" dirty="0" smtClean="0">
                <a:solidFill>
                  <a:schemeClr val="tx1"/>
                </a:solidFill>
                <a:latin typeface="Arial" pitchFamily="34" charset="0"/>
                <a:cs typeface="Arial" pitchFamily="34" charset="0"/>
              </a:rPr>
              <a:t>تكون البلاطه محموله علي كمرتين متقابلين فقط</a:t>
            </a:r>
          </a:p>
          <a:p>
            <a:pPr defTabSz="914290" eaLnBrk="0" hangingPunct="0">
              <a:spcBef>
                <a:spcPct val="0"/>
              </a:spcBef>
              <a:buFont typeface="Arial" pitchFamily="34" charset="0"/>
              <a:buChar char="•"/>
            </a:pPr>
            <a:endParaRPr lang="ar-EG" dirty="0" smtClean="0">
              <a:solidFill>
                <a:schemeClr val="accent1">
                  <a:lumMod val="75000"/>
                </a:schemeClr>
              </a:solidFill>
              <a:latin typeface="Arial" pitchFamily="34" charset="0"/>
              <a:cs typeface="Arial" pitchFamily="34" charset="0"/>
            </a:endParaRPr>
          </a:p>
          <a:p>
            <a:pPr defTabSz="914290" eaLnBrk="0" hangingPunct="0">
              <a:spcBef>
                <a:spcPct val="0"/>
              </a:spcBef>
            </a:pPr>
            <a:endParaRPr lang="ar-EG" dirty="0">
              <a:solidFill>
                <a:schemeClr val="accent1">
                  <a:lumMod val="75000"/>
                </a:schemeClr>
              </a:solidFill>
              <a:latin typeface="Arial" pitchFamily="34" charset="0"/>
              <a:cs typeface="Arial" pitchFamily="34" charset="0"/>
            </a:endParaRPr>
          </a:p>
          <a:p>
            <a:pPr defTabSz="914290" eaLnBrk="0" hangingPunct="0">
              <a:spcBef>
                <a:spcPct val="0"/>
              </a:spcBef>
            </a:pPr>
            <a:endParaRPr lang="ar-EG" dirty="0" smtClean="0">
              <a:solidFill>
                <a:schemeClr val="accent1">
                  <a:lumMod val="75000"/>
                </a:schemeClr>
              </a:solidFill>
              <a:latin typeface="Arial" pitchFamily="34" charset="0"/>
              <a:cs typeface="Arial" pitchFamily="34" charset="0"/>
            </a:endParaRPr>
          </a:p>
          <a:p>
            <a:pPr defTabSz="914290" eaLnBrk="0" hangingPunct="0">
              <a:spcBef>
                <a:spcPct val="0"/>
              </a:spcBef>
              <a:buFont typeface="Arial" pitchFamily="34" charset="0"/>
              <a:buChar char="•"/>
            </a:pPr>
            <a:endParaRPr lang="ar-EG" dirty="0" smtClean="0">
              <a:solidFill>
                <a:schemeClr val="accent1">
                  <a:lumMod val="75000"/>
                </a:schemeClr>
              </a:solidFill>
              <a:latin typeface="Arial" pitchFamily="34" charset="0"/>
              <a:cs typeface="Arial" pitchFamily="34" charset="0"/>
            </a:endParaRPr>
          </a:p>
          <a:p>
            <a:pPr defTabSz="914290" eaLnBrk="0" hangingPunct="0">
              <a:spcBef>
                <a:spcPct val="0"/>
              </a:spcBef>
              <a:buFont typeface="Arial" pitchFamily="34" charset="0"/>
              <a:buChar char="•"/>
            </a:pPr>
            <a:r>
              <a:rPr lang="ar-EG" b="1" dirty="0" smtClean="0">
                <a:solidFill>
                  <a:schemeClr val="tx1"/>
                </a:solidFill>
                <a:latin typeface="Arial" pitchFamily="34" charset="0"/>
                <a:cs typeface="Arial" pitchFamily="34" charset="0"/>
              </a:rPr>
              <a:t>في هذه الحاله يسير الحمل في الأتجاه سواء للاقصر او للاطول</a:t>
            </a: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ar-EG" dirty="0" smtClean="0">
              <a:latin typeface="Arial" pitchFamily="34" charset="0"/>
              <a:cs typeface="Arial" pitchFamily="34" charset="0"/>
            </a:endParaRPr>
          </a:p>
          <a:p>
            <a:pPr defTabSz="914290" eaLnBrk="0" hangingPunct="0">
              <a:spcBef>
                <a:spcPct val="0"/>
              </a:spcBef>
            </a:pP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23</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203848" y="1926059"/>
            <a:ext cx="3700463" cy="8572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3"/>
          <p:cNvPicPr>
            <a:picLocks noChangeAspect="1" noChangeArrowheads="1"/>
          </p:cNvPicPr>
          <p:nvPr/>
        </p:nvPicPr>
        <p:blipFill>
          <a:blip r:embed="rId3" cstate="print"/>
          <a:srcRect/>
          <a:stretch>
            <a:fillRect/>
          </a:stretch>
        </p:blipFill>
        <p:spPr bwMode="auto">
          <a:xfrm>
            <a:off x="3843709" y="3654252"/>
            <a:ext cx="3104555" cy="7920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17"/>
          <p:cNvSpPr>
            <a:spLocks noChangeArrowheads="1"/>
          </p:cNvSpPr>
          <p:nvPr/>
        </p:nvSpPr>
        <p:spPr bwMode="auto">
          <a:xfrm>
            <a:off x="3960440" y="3247183"/>
            <a:ext cx="5004048" cy="1631204"/>
          </a:xfrm>
          <a:prstGeom prst="rect">
            <a:avLst/>
          </a:prstGeom>
          <a:noFill/>
          <a:ln w="9525">
            <a:noFill/>
            <a:miter lim="800000"/>
            <a:headEnd/>
            <a:tailEnd/>
          </a:ln>
          <a:effectLst/>
        </p:spPr>
        <p:txBody>
          <a:bodyPr vert="horz" wrap="square" lIns="91428" tIns="45714" rIns="91428" bIns="45714" numCol="1" anchor="ctr" anchorCtr="0" compatLnSpc="1">
            <a:prstTxWarp prst="textNoShape">
              <a:avLst/>
            </a:prstTxWarp>
            <a:spAutoFit/>
          </a:bodyPr>
          <a:lstStyle/>
          <a:p>
            <a:pPr algn="r" defTabSz="914290" rtl="1" fontAlgn="base">
              <a:spcBef>
                <a:spcPct val="0"/>
              </a:spcBef>
              <a:spcAft>
                <a:spcPct val="0"/>
              </a:spcAft>
              <a:buFont typeface="Arial" pitchFamily="34" charset="0"/>
              <a:buChar char="•"/>
            </a:pPr>
            <a:r>
              <a:rPr lang="ar-SA" sz="2000" b="1" dirty="0">
                <a:latin typeface="Arial" pitchFamily="34" charset="0"/>
                <a:ea typeface="Times New Roman" pitchFamily="18" charset="0"/>
                <a:cs typeface="Arial" pitchFamily="34" charset="0"/>
              </a:rPr>
              <a:t>تكون البلاطه محموله على أربع </a:t>
            </a:r>
            <a:r>
              <a:rPr lang="ar-SA" sz="2000" b="1" dirty="0" smtClean="0">
                <a:latin typeface="Arial" pitchFamily="34" charset="0"/>
                <a:ea typeface="Times New Roman" pitchFamily="18" charset="0"/>
                <a:cs typeface="Arial" pitchFamily="34" charset="0"/>
              </a:rPr>
              <a:t>كمرات</a:t>
            </a:r>
            <a:endParaRPr lang="ar-EG" sz="2000" b="1" dirty="0" smtClean="0">
              <a:latin typeface="Arial" pitchFamily="34" charset="0"/>
              <a:ea typeface="Times New Roman" pitchFamily="18" charset="0"/>
              <a:cs typeface="Arial" pitchFamily="34" charset="0"/>
            </a:endParaRPr>
          </a:p>
          <a:p>
            <a:pPr algn="r" defTabSz="914290" rtl="1" fontAlgn="base">
              <a:spcBef>
                <a:spcPct val="0"/>
              </a:spcBef>
              <a:spcAft>
                <a:spcPct val="0"/>
              </a:spcAft>
              <a:buFont typeface="Arial" pitchFamily="34" charset="0"/>
              <a:buChar char="•"/>
            </a:pPr>
            <a:endParaRPr lang="ar-EG" sz="2000" dirty="0">
              <a:solidFill>
                <a:schemeClr val="accent1">
                  <a:lumMod val="75000"/>
                </a:schemeClr>
              </a:solidFill>
              <a:latin typeface="Arial" pitchFamily="34" charset="0"/>
            </a:endParaRPr>
          </a:p>
          <a:p>
            <a:pPr algn="r" defTabSz="914290" rtl="1" fontAlgn="base">
              <a:spcBef>
                <a:spcPct val="0"/>
              </a:spcBef>
              <a:spcAft>
                <a:spcPct val="0"/>
              </a:spcAft>
              <a:buFont typeface="Arial" pitchFamily="34" charset="0"/>
              <a:buChar char="•"/>
            </a:pPr>
            <a:endParaRPr lang="ar-EG" sz="2000" dirty="0" smtClean="0">
              <a:solidFill>
                <a:schemeClr val="accent1">
                  <a:lumMod val="75000"/>
                </a:schemeClr>
              </a:solidFill>
              <a:latin typeface="Arial" pitchFamily="34" charset="0"/>
              <a:cs typeface="Arial" pitchFamily="34" charset="0"/>
            </a:endParaRPr>
          </a:p>
          <a:p>
            <a:pPr algn="r" defTabSz="914290" rtl="1" fontAlgn="base">
              <a:spcBef>
                <a:spcPct val="0"/>
              </a:spcBef>
              <a:spcAft>
                <a:spcPct val="0"/>
              </a:spcAft>
              <a:buFont typeface="Arial" pitchFamily="34" charset="0"/>
              <a:buChar char="•"/>
            </a:pPr>
            <a:endParaRPr lang="ar-EG" sz="2000" dirty="0" smtClean="0">
              <a:solidFill>
                <a:schemeClr val="accent1">
                  <a:lumMod val="75000"/>
                </a:schemeClr>
              </a:solidFill>
              <a:latin typeface="Arial" pitchFamily="34" charset="0"/>
              <a:cs typeface="Arial" pitchFamily="34" charset="0"/>
            </a:endParaRPr>
          </a:p>
          <a:p>
            <a:pPr algn="r" defTabSz="914290" rtl="1" fontAlgn="base">
              <a:spcBef>
                <a:spcPct val="0"/>
              </a:spcBef>
              <a:spcAft>
                <a:spcPct val="0"/>
              </a:spcAft>
              <a:buFont typeface="Arial" pitchFamily="34" charset="0"/>
              <a:buChar char="•"/>
            </a:pPr>
            <a:r>
              <a:rPr lang="ar-EG" sz="2000" b="1" dirty="0" smtClean="0">
                <a:latin typeface="Arial" pitchFamily="34" charset="0"/>
              </a:rPr>
              <a:t>وفي هذه الحاله يسير الحمل في الأتجاه الأقصر فقط</a:t>
            </a:r>
            <a:endParaRPr lang="en-US" sz="2000" b="1" dirty="0">
              <a:latin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430991"/>
            <a:ext cx="7772401" cy="1022502"/>
          </a:xfrm>
        </p:spPr>
        <p:txBody>
          <a:bodyPr/>
          <a:lstStyle/>
          <a:p>
            <a:pPr algn="ctr"/>
            <a:r>
              <a:rPr lang="ar-EG" sz="3200" dirty="0" smtClean="0">
                <a:solidFill>
                  <a:srgbClr val="C00000"/>
                </a:solidFill>
              </a:rPr>
              <a:t>تخانة البلاطه</a:t>
            </a:r>
            <a:br>
              <a:rPr lang="ar-EG" sz="3200" dirty="0" smtClean="0">
                <a:solidFill>
                  <a:srgbClr val="C00000"/>
                </a:solidFill>
              </a:rPr>
            </a:br>
            <a:endParaRPr lang="ar-EG" sz="3200" dirty="0">
              <a:solidFill>
                <a:srgbClr val="C00000"/>
              </a:solidFill>
            </a:endParaRPr>
          </a:p>
        </p:txBody>
      </p:sp>
      <p:sp>
        <p:nvSpPr>
          <p:cNvPr id="3" name="Text Placeholder 2"/>
          <p:cNvSpPr>
            <a:spLocks noGrp="1"/>
          </p:cNvSpPr>
          <p:nvPr>
            <p:ph type="body" idx="1"/>
          </p:nvPr>
        </p:nvSpPr>
        <p:spPr>
          <a:xfrm>
            <a:off x="1187624" y="3366219"/>
            <a:ext cx="7772401" cy="1126182"/>
          </a:xfrm>
        </p:spPr>
        <p:txBody>
          <a:bodyPr/>
          <a:lstStyle/>
          <a:p>
            <a:endParaRPr lang="ar-EG"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24</a:t>
            </a:fld>
            <a:endParaRPr lang="en-US"/>
          </a:p>
        </p:txBody>
      </p:sp>
      <p:grpSp>
        <p:nvGrpSpPr>
          <p:cNvPr id="5" name="Group 4436"/>
          <p:cNvGrpSpPr>
            <a:grpSpLocks/>
          </p:cNvGrpSpPr>
          <p:nvPr/>
        </p:nvGrpSpPr>
        <p:grpSpPr bwMode="auto">
          <a:xfrm>
            <a:off x="3786182" y="2502693"/>
            <a:ext cx="204788" cy="204788"/>
            <a:chOff x="1595" y="13608"/>
            <a:chExt cx="322" cy="321"/>
          </a:xfrm>
        </p:grpSpPr>
        <p:sp>
          <p:nvSpPr>
            <p:cNvPr id="4642" name="Freeform 4437"/>
            <p:cNvSpPr>
              <a:spLocks/>
            </p:cNvSpPr>
            <p:nvPr/>
          </p:nvSpPr>
          <p:spPr bwMode="auto">
            <a:xfrm>
              <a:off x="1823" y="13814"/>
              <a:ext cx="80" cy="79"/>
            </a:xfrm>
            <a:custGeom>
              <a:avLst/>
              <a:gdLst/>
              <a:ahLst/>
              <a:cxnLst>
                <a:cxn ang="0">
                  <a:pos x="71" y="21"/>
                </a:cxn>
                <a:cxn ang="0">
                  <a:pos x="71" y="14"/>
                </a:cxn>
                <a:cxn ang="0">
                  <a:pos x="64" y="14"/>
                </a:cxn>
                <a:cxn ang="0">
                  <a:pos x="64" y="28"/>
                </a:cxn>
                <a:cxn ang="0">
                  <a:pos x="79" y="28"/>
                </a:cxn>
                <a:cxn ang="0">
                  <a:pos x="79" y="14"/>
                </a:cxn>
                <a:cxn ang="0">
                  <a:pos x="71" y="7"/>
                </a:cxn>
                <a:cxn ang="0">
                  <a:pos x="50" y="0"/>
                </a:cxn>
                <a:cxn ang="0">
                  <a:pos x="28" y="0"/>
                </a:cxn>
                <a:cxn ang="0">
                  <a:pos x="7" y="7"/>
                </a:cxn>
                <a:cxn ang="0">
                  <a:pos x="0" y="14"/>
                </a:cxn>
                <a:cxn ang="0">
                  <a:pos x="0" y="28"/>
                </a:cxn>
                <a:cxn ang="0">
                  <a:pos x="7" y="43"/>
                </a:cxn>
                <a:cxn ang="0">
                  <a:pos x="21" y="50"/>
                </a:cxn>
                <a:cxn ang="0">
                  <a:pos x="43" y="57"/>
                </a:cxn>
                <a:cxn ang="0">
                  <a:pos x="57" y="64"/>
                </a:cxn>
                <a:cxn ang="0">
                  <a:pos x="64" y="79"/>
                </a:cxn>
              </a:cxnLst>
              <a:rect l="0" t="0" r="r" b="b"/>
              <a:pathLst>
                <a:path w="80" h="79">
                  <a:moveTo>
                    <a:pt x="71" y="21"/>
                  </a:moveTo>
                  <a:lnTo>
                    <a:pt x="71" y="14"/>
                  </a:lnTo>
                  <a:lnTo>
                    <a:pt x="64" y="14"/>
                  </a:lnTo>
                  <a:lnTo>
                    <a:pt x="64" y="28"/>
                  </a:lnTo>
                  <a:lnTo>
                    <a:pt x="79" y="28"/>
                  </a:lnTo>
                  <a:lnTo>
                    <a:pt x="79" y="14"/>
                  </a:lnTo>
                  <a:lnTo>
                    <a:pt x="71" y="7"/>
                  </a:lnTo>
                  <a:lnTo>
                    <a:pt x="50" y="0"/>
                  </a:lnTo>
                  <a:lnTo>
                    <a:pt x="28" y="0"/>
                  </a:lnTo>
                  <a:lnTo>
                    <a:pt x="7" y="7"/>
                  </a:lnTo>
                  <a:lnTo>
                    <a:pt x="0" y="14"/>
                  </a:lnTo>
                  <a:lnTo>
                    <a:pt x="0" y="28"/>
                  </a:lnTo>
                  <a:lnTo>
                    <a:pt x="7" y="43"/>
                  </a:lnTo>
                  <a:lnTo>
                    <a:pt x="21" y="50"/>
                  </a:lnTo>
                  <a:lnTo>
                    <a:pt x="43" y="57"/>
                  </a:lnTo>
                  <a:lnTo>
                    <a:pt x="57" y="64"/>
                  </a:lnTo>
                  <a:lnTo>
                    <a:pt x="64" y="7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3" name="Freeform 4438"/>
            <p:cNvSpPr>
              <a:spLocks/>
            </p:cNvSpPr>
            <p:nvPr/>
          </p:nvSpPr>
          <p:spPr bwMode="auto">
            <a:xfrm>
              <a:off x="1823" y="13821"/>
              <a:ext cx="8" cy="22"/>
            </a:xfrm>
            <a:custGeom>
              <a:avLst/>
              <a:gdLst/>
              <a:ahLst/>
              <a:cxnLst>
                <a:cxn ang="0">
                  <a:pos x="7" y="0"/>
                </a:cxn>
                <a:cxn ang="0">
                  <a:pos x="0" y="21"/>
                </a:cxn>
              </a:cxnLst>
              <a:rect l="0" t="0" r="r" b="b"/>
              <a:pathLst>
                <a:path w="8" h="22">
                  <a:moveTo>
                    <a:pt x="7"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4" name="Freeform 4439"/>
            <p:cNvSpPr>
              <a:spLocks/>
            </p:cNvSpPr>
            <p:nvPr/>
          </p:nvSpPr>
          <p:spPr bwMode="auto">
            <a:xfrm>
              <a:off x="1831" y="13850"/>
              <a:ext cx="50" cy="22"/>
            </a:xfrm>
            <a:custGeom>
              <a:avLst/>
              <a:gdLst/>
              <a:ahLst/>
              <a:cxnLst>
                <a:cxn ang="0">
                  <a:pos x="0" y="0"/>
                </a:cxn>
                <a:cxn ang="0">
                  <a:pos x="14" y="7"/>
                </a:cxn>
                <a:cxn ang="0">
                  <a:pos x="36" y="14"/>
                </a:cxn>
                <a:cxn ang="0">
                  <a:pos x="50" y="21"/>
                </a:cxn>
              </a:cxnLst>
              <a:rect l="0" t="0" r="r" b="b"/>
              <a:pathLst>
                <a:path w="50" h="22">
                  <a:moveTo>
                    <a:pt x="0" y="0"/>
                  </a:moveTo>
                  <a:lnTo>
                    <a:pt x="14" y="7"/>
                  </a:lnTo>
                  <a:lnTo>
                    <a:pt x="36" y="14"/>
                  </a:lnTo>
                  <a:lnTo>
                    <a:pt x="5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5" name="Freeform 4440"/>
            <p:cNvSpPr>
              <a:spLocks/>
            </p:cNvSpPr>
            <p:nvPr/>
          </p:nvSpPr>
          <p:spPr bwMode="auto">
            <a:xfrm>
              <a:off x="1881" y="13879"/>
              <a:ext cx="7" cy="29"/>
            </a:xfrm>
            <a:custGeom>
              <a:avLst/>
              <a:gdLst/>
              <a:ahLst/>
              <a:cxnLst>
                <a:cxn ang="0">
                  <a:pos x="7" y="0"/>
                </a:cxn>
                <a:cxn ang="0">
                  <a:pos x="0" y="28"/>
                </a:cxn>
              </a:cxnLst>
              <a:rect l="0" t="0" r="r" b="b"/>
              <a:pathLst>
                <a:path w="7" h="29">
                  <a:moveTo>
                    <a:pt x="7"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6" name="Freeform 4441"/>
            <p:cNvSpPr>
              <a:spLocks/>
            </p:cNvSpPr>
            <p:nvPr/>
          </p:nvSpPr>
          <p:spPr bwMode="auto">
            <a:xfrm>
              <a:off x="1807" y="13828"/>
              <a:ext cx="81" cy="87"/>
            </a:xfrm>
            <a:custGeom>
              <a:avLst/>
              <a:gdLst/>
              <a:ahLst/>
              <a:cxnLst>
                <a:cxn ang="0">
                  <a:pos x="16" y="0"/>
                </a:cxn>
                <a:cxn ang="0">
                  <a:pos x="24" y="14"/>
                </a:cxn>
                <a:cxn ang="0">
                  <a:pos x="38" y="21"/>
                </a:cxn>
                <a:cxn ang="0">
                  <a:pos x="60" y="28"/>
                </a:cxn>
                <a:cxn ang="0">
                  <a:pos x="74" y="36"/>
                </a:cxn>
                <a:cxn ang="0">
                  <a:pos x="81" y="50"/>
                </a:cxn>
                <a:cxn ang="0">
                  <a:pos x="81" y="64"/>
                </a:cxn>
                <a:cxn ang="0">
                  <a:pos x="74" y="79"/>
                </a:cxn>
                <a:cxn ang="0">
                  <a:pos x="52" y="86"/>
                </a:cxn>
                <a:cxn ang="0">
                  <a:pos x="31" y="86"/>
                </a:cxn>
                <a:cxn ang="0">
                  <a:pos x="9" y="79"/>
                </a:cxn>
                <a:cxn ang="0">
                  <a:pos x="0" y="72"/>
                </a:cxn>
                <a:cxn ang="0">
                  <a:pos x="0" y="57"/>
                </a:cxn>
                <a:cxn ang="0">
                  <a:pos x="16" y="57"/>
                </a:cxn>
                <a:cxn ang="0">
                  <a:pos x="16" y="72"/>
                </a:cxn>
                <a:cxn ang="0">
                  <a:pos x="9" y="72"/>
                </a:cxn>
                <a:cxn ang="0">
                  <a:pos x="9" y="64"/>
                </a:cxn>
              </a:cxnLst>
              <a:rect l="0" t="0" r="r" b="b"/>
              <a:pathLst>
                <a:path w="81" h="87">
                  <a:moveTo>
                    <a:pt x="16" y="0"/>
                  </a:moveTo>
                  <a:lnTo>
                    <a:pt x="24" y="14"/>
                  </a:lnTo>
                  <a:lnTo>
                    <a:pt x="38" y="21"/>
                  </a:lnTo>
                  <a:lnTo>
                    <a:pt x="60" y="28"/>
                  </a:lnTo>
                  <a:lnTo>
                    <a:pt x="74" y="36"/>
                  </a:lnTo>
                  <a:lnTo>
                    <a:pt x="81" y="50"/>
                  </a:lnTo>
                  <a:lnTo>
                    <a:pt x="81" y="64"/>
                  </a:lnTo>
                  <a:lnTo>
                    <a:pt x="74" y="79"/>
                  </a:lnTo>
                  <a:lnTo>
                    <a:pt x="52" y="86"/>
                  </a:lnTo>
                  <a:lnTo>
                    <a:pt x="31" y="86"/>
                  </a:lnTo>
                  <a:lnTo>
                    <a:pt x="9" y="79"/>
                  </a:lnTo>
                  <a:lnTo>
                    <a:pt x="0" y="72"/>
                  </a:lnTo>
                  <a:lnTo>
                    <a:pt x="0" y="57"/>
                  </a:lnTo>
                  <a:lnTo>
                    <a:pt x="16" y="57"/>
                  </a:lnTo>
                  <a:lnTo>
                    <a:pt x="16" y="72"/>
                  </a:lnTo>
                  <a:lnTo>
                    <a:pt x="9" y="72"/>
                  </a:lnTo>
                  <a:lnTo>
                    <a:pt x="9" y="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7" name="Freeform 4442"/>
            <p:cNvSpPr>
              <a:spLocks/>
            </p:cNvSpPr>
            <p:nvPr/>
          </p:nvSpPr>
          <p:spPr bwMode="auto">
            <a:xfrm>
              <a:off x="1641" y="13622"/>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8" name="Freeform 4443"/>
            <p:cNvSpPr>
              <a:spLocks/>
            </p:cNvSpPr>
            <p:nvPr/>
          </p:nvSpPr>
          <p:spPr bwMode="auto">
            <a:xfrm>
              <a:off x="1651" y="13622"/>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49" name="Freeform 4444"/>
            <p:cNvSpPr>
              <a:spLocks/>
            </p:cNvSpPr>
            <p:nvPr/>
          </p:nvSpPr>
          <p:spPr bwMode="auto">
            <a:xfrm>
              <a:off x="1660" y="13622"/>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0" name="Freeform 4445"/>
            <p:cNvSpPr>
              <a:spLocks/>
            </p:cNvSpPr>
            <p:nvPr/>
          </p:nvSpPr>
          <p:spPr bwMode="auto">
            <a:xfrm>
              <a:off x="1670" y="13622"/>
              <a:ext cx="81" cy="0"/>
            </a:xfrm>
            <a:custGeom>
              <a:avLst/>
              <a:gdLst/>
              <a:ahLst/>
              <a:cxnLst>
                <a:cxn ang="0">
                  <a:pos x="0" y="0"/>
                </a:cxn>
                <a:cxn ang="0">
                  <a:pos x="81" y="0"/>
                </a:cxn>
              </a:cxnLst>
              <a:rect l="0" t="0" r="r" b="b"/>
              <a:pathLst>
                <a:path w="81">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1" name="Freeform 4446"/>
            <p:cNvSpPr>
              <a:spLocks/>
            </p:cNvSpPr>
            <p:nvPr/>
          </p:nvSpPr>
          <p:spPr bwMode="auto">
            <a:xfrm>
              <a:off x="1610" y="13773"/>
              <a:ext cx="170" cy="60"/>
            </a:xfrm>
            <a:custGeom>
              <a:avLst/>
              <a:gdLst/>
              <a:ahLst/>
              <a:cxnLst>
                <a:cxn ang="0">
                  <a:pos x="0" y="60"/>
                </a:cxn>
                <a:cxn ang="0">
                  <a:pos x="151" y="60"/>
                </a:cxn>
                <a:cxn ang="0">
                  <a:pos x="170" y="0"/>
                </a:cxn>
              </a:cxnLst>
              <a:rect l="0" t="0" r="r" b="b"/>
              <a:pathLst>
                <a:path w="170" h="60">
                  <a:moveTo>
                    <a:pt x="0" y="60"/>
                  </a:moveTo>
                  <a:lnTo>
                    <a:pt x="151" y="60"/>
                  </a:lnTo>
                  <a:lnTo>
                    <a:pt x="17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2" name="Freeform 4447"/>
            <p:cNvSpPr>
              <a:spLocks/>
            </p:cNvSpPr>
            <p:nvPr/>
          </p:nvSpPr>
          <p:spPr bwMode="auto">
            <a:xfrm>
              <a:off x="1682" y="13622"/>
              <a:ext cx="29" cy="10"/>
            </a:xfrm>
            <a:custGeom>
              <a:avLst/>
              <a:gdLst/>
              <a:ahLst/>
              <a:cxnLst>
                <a:cxn ang="0">
                  <a:pos x="0" y="0"/>
                </a:cxn>
                <a:cxn ang="0">
                  <a:pos x="28" y="9"/>
                </a:cxn>
              </a:cxnLst>
              <a:rect l="0" t="0" r="r" b="b"/>
              <a:pathLst>
                <a:path w="29" h="10">
                  <a:moveTo>
                    <a:pt x="0" y="0"/>
                  </a:moveTo>
                  <a:lnTo>
                    <a:pt x="28"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3" name="Freeform 4448"/>
            <p:cNvSpPr>
              <a:spLocks/>
            </p:cNvSpPr>
            <p:nvPr/>
          </p:nvSpPr>
          <p:spPr bwMode="auto">
            <a:xfrm>
              <a:off x="1691" y="13622"/>
              <a:ext cx="10" cy="22"/>
            </a:xfrm>
            <a:custGeom>
              <a:avLst/>
              <a:gdLst/>
              <a:ahLst/>
              <a:cxnLst>
                <a:cxn ang="0">
                  <a:pos x="0" y="0"/>
                </a:cxn>
                <a:cxn ang="0">
                  <a:pos x="9" y="21"/>
                </a:cxn>
              </a:cxnLst>
              <a:rect l="0" t="0" r="r" b="b"/>
              <a:pathLst>
                <a:path w="10" h="22">
                  <a:moveTo>
                    <a:pt x="0" y="0"/>
                  </a:moveTo>
                  <a:lnTo>
                    <a:pt x="9"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4" name="Freeform 4449"/>
            <p:cNvSpPr>
              <a:spLocks/>
            </p:cNvSpPr>
            <p:nvPr/>
          </p:nvSpPr>
          <p:spPr bwMode="auto">
            <a:xfrm>
              <a:off x="1711" y="13622"/>
              <a:ext cx="19" cy="22"/>
            </a:xfrm>
            <a:custGeom>
              <a:avLst/>
              <a:gdLst/>
              <a:ahLst/>
              <a:cxnLst>
                <a:cxn ang="0">
                  <a:pos x="19" y="0"/>
                </a:cxn>
                <a:cxn ang="0">
                  <a:pos x="0" y="21"/>
                </a:cxn>
              </a:cxnLst>
              <a:rect l="0" t="0" r="r" b="b"/>
              <a:pathLst>
                <a:path w="19" h="22">
                  <a:moveTo>
                    <a:pt x="19"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5" name="Freeform 4450"/>
            <p:cNvSpPr>
              <a:spLocks/>
            </p:cNvSpPr>
            <p:nvPr/>
          </p:nvSpPr>
          <p:spPr bwMode="auto">
            <a:xfrm>
              <a:off x="1711" y="13622"/>
              <a:ext cx="31" cy="10"/>
            </a:xfrm>
            <a:custGeom>
              <a:avLst/>
              <a:gdLst/>
              <a:ahLst/>
              <a:cxnLst>
                <a:cxn ang="0">
                  <a:pos x="31" y="0"/>
                </a:cxn>
                <a:cxn ang="0">
                  <a:pos x="0" y="9"/>
                </a:cxn>
              </a:cxnLst>
              <a:rect l="0" t="0" r="r" b="b"/>
              <a:pathLst>
                <a:path w="31" h="10">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6" name="Freeform 4451"/>
            <p:cNvSpPr>
              <a:spLocks/>
            </p:cNvSpPr>
            <p:nvPr/>
          </p:nvSpPr>
          <p:spPr bwMode="auto">
            <a:xfrm>
              <a:off x="1619" y="13824"/>
              <a:ext cx="32" cy="9"/>
            </a:xfrm>
            <a:custGeom>
              <a:avLst/>
              <a:gdLst/>
              <a:ahLst/>
              <a:cxnLst>
                <a:cxn ang="0">
                  <a:pos x="31" y="0"/>
                </a:cxn>
                <a:cxn ang="0">
                  <a:pos x="0" y="9"/>
                </a:cxn>
              </a:cxnLst>
              <a:rect l="0" t="0" r="r" b="b"/>
              <a:pathLst>
                <a:path w="32" h="9">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7" name="Freeform 4452"/>
            <p:cNvSpPr>
              <a:spLocks/>
            </p:cNvSpPr>
            <p:nvPr/>
          </p:nvSpPr>
          <p:spPr bwMode="auto">
            <a:xfrm>
              <a:off x="1631" y="13814"/>
              <a:ext cx="20" cy="19"/>
            </a:xfrm>
            <a:custGeom>
              <a:avLst/>
              <a:gdLst/>
              <a:ahLst/>
              <a:cxnLst>
                <a:cxn ang="0">
                  <a:pos x="19" y="0"/>
                </a:cxn>
                <a:cxn ang="0">
                  <a:pos x="0" y="19"/>
                </a:cxn>
              </a:cxnLst>
              <a:rect l="0" t="0" r="r" b="b"/>
              <a:pathLst>
                <a:path w="20" h="19">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8" name="Freeform 4453"/>
            <p:cNvSpPr>
              <a:spLocks/>
            </p:cNvSpPr>
            <p:nvPr/>
          </p:nvSpPr>
          <p:spPr bwMode="auto">
            <a:xfrm>
              <a:off x="1660" y="13814"/>
              <a:ext cx="10" cy="19"/>
            </a:xfrm>
            <a:custGeom>
              <a:avLst/>
              <a:gdLst/>
              <a:ahLst/>
              <a:cxnLst>
                <a:cxn ang="0">
                  <a:pos x="0" y="0"/>
                </a:cxn>
                <a:cxn ang="0">
                  <a:pos x="9" y="19"/>
                </a:cxn>
              </a:cxnLst>
              <a:rect l="0" t="0" r="r" b="b"/>
              <a:pathLst>
                <a:path w="10" h="19">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59" name="Freeform 4454"/>
            <p:cNvSpPr>
              <a:spLocks/>
            </p:cNvSpPr>
            <p:nvPr/>
          </p:nvSpPr>
          <p:spPr bwMode="auto">
            <a:xfrm>
              <a:off x="1651" y="13824"/>
              <a:ext cx="31" cy="9"/>
            </a:xfrm>
            <a:custGeom>
              <a:avLst/>
              <a:gdLst/>
              <a:ahLst/>
              <a:cxnLst>
                <a:cxn ang="0">
                  <a:pos x="0" y="0"/>
                </a:cxn>
                <a:cxn ang="0">
                  <a:pos x="31" y="9"/>
                </a:cxn>
              </a:cxnLst>
              <a:rect l="0" t="0" r="r" b="b"/>
              <a:pathLst>
                <a:path w="31" h="9">
                  <a:moveTo>
                    <a:pt x="0" y="0"/>
                  </a:moveTo>
                  <a:lnTo>
                    <a:pt x="31"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0" name="Freeform 4455"/>
            <p:cNvSpPr>
              <a:spLocks/>
            </p:cNvSpPr>
            <p:nvPr/>
          </p:nvSpPr>
          <p:spPr bwMode="auto">
            <a:xfrm>
              <a:off x="1711" y="13824"/>
              <a:ext cx="50" cy="9"/>
            </a:xfrm>
            <a:custGeom>
              <a:avLst/>
              <a:gdLst/>
              <a:ahLst/>
              <a:cxnLst>
                <a:cxn ang="0">
                  <a:pos x="0" y="9"/>
                </a:cxn>
                <a:cxn ang="0">
                  <a:pos x="50" y="0"/>
                </a:cxn>
              </a:cxnLst>
              <a:rect l="0" t="0" r="r" b="b"/>
              <a:pathLst>
                <a:path w="50" h="9">
                  <a:moveTo>
                    <a:pt x="0" y="9"/>
                  </a:moveTo>
                  <a:lnTo>
                    <a:pt x="5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1" name="Freeform 4456"/>
            <p:cNvSpPr>
              <a:spLocks/>
            </p:cNvSpPr>
            <p:nvPr/>
          </p:nvSpPr>
          <p:spPr bwMode="auto">
            <a:xfrm>
              <a:off x="1730" y="13804"/>
              <a:ext cx="41" cy="29"/>
            </a:xfrm>
            <a:custGeom>
              <a:avLst/>
              <a:gdLst/>
              <a:ahLst/>
              <a:cxnLst>
                <a:cxn ang="0">
                  <a:pos x="0" y="28"/>
                </a:cxn>
                <a:cxn ang="0">
                  <a:pos x="40" y="0"/>
                </a:cxn>
              </a:cxnLst>
              <a:rect l="0" t="0" r="r" b="b"/>
              <a:pathLst>
                <a:path w="41" h="29">
                  <a:moveTo>
                    <a:pt x="0" y="28"/>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2" name="Freeform 4457"/>
            <p:cNvSpPr>
              <a:spLocks/>
            </p:cNvSpPr>
            <p:nvPr/>
          </p:nvSpPr>
          <p:spPr bwMode="auto">
            <a:xfrm>
              <a:off x="1751" y="13773"/>
              <a:ext cx="29" cy="60"/>
            </a:xfrm>
            <a:custGeom>
              <a:avLst/>
              <a:gdLst/>
              <a:ahLst/>
              <a:cxnLst>
                <a:cxn ang="0">
                  <a:pos x="0" y="60"/>
                </a:cxn>
                <a:cxn ang="0">
                  <a:pos x="28" y="0"/>
                </a:cxn>
              </a:cxnLst>
              <a:rect l="0" t="0" r="r" b="b"/>
              <a:pathLst>
                <a:path w="29" h="60">
                  <a:moveTo>
                    <a:pt x="0" y="60"/>
                  </a:moveTo>
                  <a:lnTo>
                    <a:pt x="2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6" name="Group 2"/>
          <p:cNvGrpSpPr>
            <a:grpSpLocks/>
          </p:cNvGrpSpPr>
          <p:nvPr/>
        </p:nvGrpSpPr>
        <p:grpSpPr bwMode="auto">
          <a:xfrm>
            <a:off x="6000760" y="1431123"/>
            <a:ext cx="909637" cy="962025"/>
            <a:chOff x="5852" y="12009"/>
            <a:chExt cx="1432" cy="1515"/>
          </a:xfrm>
        </p:grpSpPr>
        <p:sp>
          <p:nvSpPr>
            <p:cNvPr id="4664" name="Freeform 3"/>
            <p:cNvSpPr>
              <a:spLocks/>
            </p:cNvSpPr>
            <p:nvPr/>
          </p:nvSpPr>
          <p:spPr bwMode="auto">
            <a:xfrm>
              <a:off x="6513" y="12115"/>
              <a:ext cx="0" cy="1245"/>
            </a:xfrm>
            <a:custGeom>
              <a:avLst/>
              <a:gdLst/>
              <a:ahLst/>
              <a:cxnLst>
                <a:cxn ang="0">
                  <a:pos x="0" y="0"/>
                </a:cxn>
                <a:cxn ang="0">
                  <a:pos x="0" y="1245"/>
                </a:cxn>
              </a:cxnLst>
              <a:rect l="0" t="0" r="r" b="b"/>
              <a:pathLst>
                <a:path h="1245">
                  <a:moveTo>
                    <a:pt x="0" y="0"/>
                  </a:moveTo>
                  <a:lnTo>
                    <a:pt x="0" y="124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5" name="Freeform 4"/>
            <p:cNvSpPr>
              <a:spLocks/>
            </p:cNvSpPr>
            <p:nvPr/>
          </p:nvSpPr>
          <p:spPr bwMode="auto">
            <a:xfrm>
              <a:off x="6588" y="12115"/>
              <a:ext cx="0" cy="1245"/>
            </a:xfrm>
            <a:custGeom>
              <a:avLst/>
              <a:gdLst/>
              <a:ahLst/>
              <a:cxnLst>
                <a:cxn ang="0">
                  <a:pos x="0" y="0"/>
                </a:cxn>
                <a:cxn ang="0">
                  <a:pos x="0" y="1245"/>
                </a:cxn>
              </a:cxnLst>
              <a:rect l="0" t="0" r="r" b="b"/>
              <a:pathLst>
                <a:path h="1245">
                  <a:moveTo>
                    <a:pt x="0" y="0"/>
                  </a:moveTo>
                  <a:lnTo>
                    <a:pt x="0" y="124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6" name="Freeform 5"/>
            <p:cNvSpPr>
              <a:spLocks/>
            </p:cNvSpPr>
            <p:nvPr/>
          </p:nvSpPr>
          <p:spPr bwMode="auto">
            <a:xfrm>
              <a:off x="5863" y="12115"/>
              <a:ext cx="0" cy="1245"/>
            </a:xfrm>
            <a:custGeom>
              <a:avLst/>
              <a:gdLst/>
              <a:ahLst/>
              <a:cxnLst>
                <a:cxn ang="0">
                  <a:pos x="0" y="1245"/>
                </a:cxn>
                <a:cxn ang="0">
                  <a:pos x="0" y="0"/>
                </a:cxn>
              </a:cxnLst>
              <a:rect l="0" t="0" r="r" b="b"/>
              <a:pathLst>
                <a:path h="1245">
                  <a:moveTo>
                    <a:pt x="0" y="124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7" name="Freeform 6"/>
            <p:cNvSpPr>
              <a:spLocks/>
            </p:cNvSpPr>
            <p:nvPr/>
          </p:nvSpPr>
          <p:spPr bwMode="auto">
            <a:xfrm>
              <a:off x="5937" y="12115"/>
              <a:ext cx="0" cy="1245"/>
            </a:xfrm>
            <a:custGeom>
              <a:avLst/>
              <a:gdLst/>
              <a:ahLst/>
              <a:cxnLst>
                <a:cxn ang="0">
                  <a:pos x="0" y="1245"/>
                </a:cxn>
                <a:cxn ang="0">
                  <a:pos x="0" y="0"/>
                </a:cxn>
              </a:cxnLst>
              <a:rect l="0" t="0" r="r" b="b"/>
              <a:pathLst>
                <a:path h="1245">
                  <a:moveTo>
                    <a:pt x="0" y="124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8" name="Freeform 7"/>
            <p:cNvSpPr>
              <a:spLocks/>
            </p:cNvSpPr>
            <p:nvPr/>
          </p:nvSpPr>
          <p:spPr bwMode="auto">
            <a:xfrm>
              <a:off x="5863" y="13360"/>
              <a:ext cx="1070" cy="0"/>
            </a:xfrm>
            <a:custGeom>
              <a:avLst/>
              <a:gdLst/>
              <a:ahLst/>
              <a:cxnLst>
                <a:cxn ang="0">
                  <a:pos x="1070" y="0"/>
                </a:cxn>
                <a:cxn ang="0">
                  <a:pos x="0" y="0"/>
                </a:cxn>
              </a:cxnLst>
              <a:rect l="0" t="0" r="r" b="b"/>
              <a:pathLst>
                <a:path w="1070">
                  <a:moveTo>
                    <a:pt x="1070"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69" name="Freeform 8"/>
            <p:cNvSpPr>
              <a:spLocks/>
            </p:cNvSpPr>
            <p:nvPr/>
          </p:nvSpPr>
          <p:spPr bwMode="auto">
            <a:xfrm>
              <a:off x="5863" y="13286"/>
              <a:ext cx="1082" cy="0"/>
            </a:xfrm>
            <a:custGeom>
              <a:avLst/>
              <a:gdLst/>
              <a:ahLst/>
              <a:cxnLst>
                <a:cxn ang="0">
                  <a:pos x="1082" y="0"/>
                </a:cxn>
                <a:cxn ang="0">
                  <a:pos x="0" y="0"/>
                </a:cxn>
              </a:cxnLst>
              <a:rect l="0" t="0" r="r" b="b"/>
              <a:pathLst>
                <a:path w="1082">
                  <a:moveTo>
                    <a:pt x="1082"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0" name="Freeform 9"/>
            <p:cNvSpPr>
              <a:spLocks/>
            </p:cNvSpPr>
            <p:nvPr/>
          </p:nvSpPr>
          <p:spPr bwMode="auto">
            <a:xfrm>
              <a:off x="5863" y="13286"/>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1" name="Freeform 10"/>
            <p:cNvSpPr>
              <a:spLocks/>
            </p:cNvSpPr>
            <p:nvPr/>
          </p:nvSpPr>
          <p:spPr bwMode="auto">
            <a:xfrm>
              <a:off x="5863" y="13286"/>
              <a:ext cx="74" cy="74"/>
            </a:xfrm>
            <a:custGeom>
              <a:avLst/>
              <a:gdLst/>
              <a:ahLst/>
              <a:cxnLst>
                <a:cxn ang="0">
                  <a:pos x="74" y="0"/>
                </a:cxn>
                <a:cxn ang="0">
                  <a:pos x="0" y="0"/>
                </a:cxn>
                <a:cxn ang="0">
                  <a:pos x="74" y="74"/>
                </a:cxn>
                <a:cxn ang="0">
                  <a:pos x="74" y="0"/>
                </a:cxn>
              </a:cxnLst>
              <a:rect l="0" t="0" r="r" b="b"/>
              <a:pathLst>
                <a:path w="74" h="74">
                  <a:moveTo>
                    <a:pt x="74" y="0"/>
                  </a:moveTo>
                  <a:lnTo>
                    <a:pt x="0" y="0"/>
                  </a:lnTo>
                  <a:lnTo>
                    <a:pt x="74" y="74"/>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2" name="Freeform 11"/>
            <p:cNvSpPr>
              <a:spLocks/>
            </p:cNvSpPr>
            <p:nvPr/>
          </p:nvSpPr>
          <p:spPr bwMode="auto">
            <a:xfrm>
              <a:off x="5863" y="13286"/>
              <a:ext cx="74" cy="74"/>
            </a:xfrm>
            <a:custGeom>
              <a:avLst/>
              <a:gdLst/>
              <a:ahLst/>
              <a:cxnLst>
                <a:cxn ang="0">
                  <a:pos x="0" y="0"/>
                </a:cxn>
                <a:cxn ang="0">
                  <a:pos x="0" y="74"/>
                </a:cxn>
                <a:cxn ang="0">
                  <a:pos x="74" y="74"/>
                </a:cxn>
                <a:cxn ang="0">
                  <a:pos x="0" y="0"/>
                </a:cxn>
              </a:cxnLst>
              <a:rect l="0" t="0" r="r" b="b"/>
              <a:pathLst>
                <a:path w="74" h="74">
                  <a:moveTo>
                    <a:pt x="0" y="0"/>
                  </a:moveTo>
                  <a:lnTo>
                    <a:pt x="0" y="74"/>
                  </a:lnTo>
                  <a:lnTo>
                    <a:pt x="74" y="7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3" name="Freeform 12"/>
            <p:cNvSpPr>
              <a:spLocks/>
            </p:cNvSpPr>
            <p:nvPr/>
          </p:nvSpPr>
          <p:spPr bwMode="auto">
            <a:xfrm>
              <a:off x="6513" y="13286"/>
              <a:ext cx="75" cy="74"/>
            </a:xfrm>
            <a:custGeom>
              <a:avLst/>
              <a:gdLst/>
              <a:ahLst/>
              <a:cxnLst>
                <a:cxn ang="0">
                  <a:pos x="74" y="0"/>
                </a:cxn>
                <a:cxn ang="0">
                  <a:pos x="0" y="0"/>
                </a:cxn>
                <a:cxn ang="0">
                  <a:pos x="74" y="74"/>
                </a:cxn>
                <a:cxn ang="0">
                  <a:pos x="74" y="0"/>
                </a:cxn>
              </a:cxnLst>
              <a:rect l="0" t="0" r="r" b="b"/>
              <a:pathLst>
                <a:path w="75" h="74">
                  <a:moveTo>
                    <a:pt x="74" y="0"/>
                  </a:moveTo>
                  <a:lnTo>
                    <a:pt x="0" y="0"/>
                  </a:lnTo>
                  <a:lnTo>
                    <a:pt x="74" y="74"/>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4" name="Freeform 13"/>
            <p:cNvSpPr>
              <a:spLocks/>
            </p:cNvSpPr>
            <p:nvPr/>
          </p:nvSpPr>
          <p:spPr bwMode="auto">
            <a:xfrm>
              <a:off x="6513" y="13286"/>
              <a:ext cx="75" cy="74"/>
            </a:xfrm>
            <a:custGeom>
              <a:avLst/>
              <a:gdLst/>
              <a:ahLst/>
              <a:cxnLst>
                <a:cxn ang="0">
                  <a:pos x="0" y="0"/>
                </a:cxn>
                <a:cxn ang="0">
                  <a:pos x="0" y="74"/>
                </a:cxn>
                <a:cxn ang="0">
                  <a:pos x="74" y="74"/>
                </a:cxn>
                <a:cxn ang="0">
                  <a:pos x="0" y="0"/>
                </a:cxn>
              </a:cxnLst>
              <a:rect l="0" t="0" r="r" b="b"/>
              <a:pathLst>
                <a:path w="75" h="74">
                  <a:moveTo>
                    <a:pt x="0" y="0"/>
                  </a:moveTo>
                  <a:lnTo>
                    <a:pt x="0" y="74"/>
                  </a:lnTo>
                  <a:lnTo>
                    <a:pt x="74" y="7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5" name="Freeform 14"/>
            <p:cNvSpPr>
              <a:spLocks/>
            </p:cNvSpPr>
            <p:nvPr/>
          </p:nvSpPr>
          <p:spPr bwMode="auto">
            <a:xfrm>
              <a:off x="6513" y="13286"/>
              <a:ext cx="75" cy="0"/>
            </a:xfrm>
            <a:custGeom>
              <a:avLst/>
              <a:gdLst/>
              <a:ahLst/>
              <a:cxnLst>
                <a:cxn ang="0">
                  <a:pos x="74" y="0"/>
                </a:cxn>
                <a:cxn ang="0">
                  <a:pos x="0" y="0"/>
                </a:cxn>
              </a:cxnLst>
              <a:rect l="0" t="0" r="r" b="b"/>
              <a:pathLst>
                <a:path w="75">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6" name="Freeform 15"/>
            <p:cNvSpPr>
              <a:spLocks/>
            </p:cNvSpPr>
            <p:nvPr/>
          </p:nvSpPr>
          <p:spPr bwMode="auto">
            <a:xfrm>
              <a:off x="6004" y="12650"/>
              <a:ext cx="466" cy="46"/>
            </a:xfrm>
            <a:custGeom>
              <a:avLst/>
              <a:gdLst/>
              <a:ahLst/>
              <a:cxnLst>
                <a:cxn ang="0">
                  <a:pos x="465" y="45"/>
                </a:cxn>
                <a:cxn ang="0">
                  <a:pos x="0" y="45"/>
                </a:cxn>
                <a:cxn ang="0">
                  <a:pos x="119" y="0"/>
                </a:cxn>
              </a:cxnLst>
              <a:rect l="0" t="0" r="r" b="b"/>
              <a:pathLst>
                <a:path w="466" h="46">
                  <a:moveTo>
                    <a:pt x="465" y="45"/>
                  </a:moveTo>
                  <a:lnTo>
                    <a:pt x="0" y="45"/>
                  </a:lnTo>
                  <a:lnTo>
                    <a:pt x="11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7" name="Freeform 16"/>
            <p:cNvSpPr>
              <a:spLocks/>
            </p:cNvSpPr>
            <p:nvPr/>
          </p:nvSpPr>
          <p:spPr bwMode="auto">
            <a:xfrm>
              <a:off x="6352" y="12696"/>
              <a:ext cx="118" cy="47"/>
            </a:xfrm>
            <a:custGeom>
              <a:avLst/>
              <a:gdLst/>
              <a:ahLst/>
              <a:cxnLst>
                <a:cxn ang="0">
                  <a:pos x="117" y="0"/>
                </a:cxn>
                <a:cxn ang="0">
                  <a:pos x="0" y="48"/>
                </a:cxn>
              </a:cxnLst>
              <a:rect l="0" t="0" r="r" b="b"/>
              <a:pathLst>
                <a:path w="118" h="47">
                  <a:moveTo>
                    <a:pt x="117" y="0"/>
                  </a:moveTo>
                  <a:lnTo>
                    <a:pt x="0" y="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8" name="Freeform 17"/>
            <p:cNvSpPr>
              <a:spLocks/>
            </p:cNvSpPr>
            <p:nvPr/>
          </p:nvSpPr>
          <p:spPr bwMode="auto">
            <a:xfrm>
              <a:off x="5863" y="12192"/>
              <a:ext cx="1274" cy="0"/>
            </a:xfrm>
            <a:custGeom>
              <a:avLst/>
              <a:gdLst/>
              <a:ahLst/>
              <a:cxnLst>
                <a:cxn ang="0">
                  <a:pos x="1274" y="0"/>
                </a:cxn>
                <a:cxn ang="0">
                  <a:pos x="0" y="0"/>
                </a:cxn>
              </a:cxnLst>
              <a:rect l="0" t="0" r="r" b="b"/>
              <a:pathLst>
                <a:path w="1274">
                  <a:moveTo>
                    <a:pt x="1274"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79" name="Freeform 18"/>
            <p:cNvSpPr>
              <a:spLocks/>
            </p:cNvSpPr>
            <p:nvPr/>
          </p:nvSpPr>
          <p:spPr bwMode="auto">
            <a:xfrm>
              <a:off x="5863" y="12115"/>
              <a:ext cx="1289" cy="0"/>
            </a:xfrm>
            <a:custGeom>
              <a:avLst/>
              <a:gdLst/>
              <a:ahLst/>
              <a:cxnLst>
                <a:cxn ang="0">
                  <a:pos x="1288" y="0"/>
                </a:cxn>
                <a:cxn ang="0">
                  <a:pos x="0" y="0"/>
                </a:cxn>
              </a:cxnLst>
              <a:rect l="0" t="0" r="r" b="b"/>
              <a:pathLst>
                <a:path w="1289">
                  <a:moveTo>
                    <a:pt x="1288"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0" name="Freeform 19"/>
            <p:cNvSpPr>
              <a:spLocks/>
            </p:cNvSpPr>
            <p:nvPr/>
          </p:nvSpPr>
          <p:spPr bwMode="auto">
            <a:xfrm>
              <a:off x="5863" y="12192"/>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1" name="Freeform 20"/>
            <p:cNvSpPr>
              <a:spLocks/>
            </p:cNvSpPr>
            <p:nvPr/>
          </p:nvSpPr>
          <p:spPr bwMode="auto">
            <a:xfrm>
              <a:off x="5863" y="12115"/>
              <a:ext cx="74" cy="77"/>
            </a:xfrm>
            <a:custGeom>
              <a:avLst/>
              <a:gdLst/>
              <a:ahLst/>
              <a:cxnLst>
                <a:cxn ang="0">
                  <a:pos x="74" y="0"/>
                </a:cxn>
                <a:cxn ang="0">
                  <a:pos x="0" y="0"/>
                </a:cxn>
                <a:cxn ang="0">
                  <a:pos x="74" y="76"/>
                </a:cxn>
                <a:cxn ang="0">
                  <a:pos x="74" y="0"/>
                </a:cxn>
              </a:cxnLst>
              <a:rect l="0" t="0" r="r" b="b"/>
              <a:pathLst>
                <a:path w="74" h="77">
                  <a:moveTo>
                    <a:pt x="74" y="0"/>
                  </a:moveTo>
                  <a:lnTo>
                    <a:pt x="0" y="0"/>
                  </a:lnTo>
                  <a:lnTo>
                    <a:pt x="74" y="76"/>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2" name="Freeform 21"/>
            <p:cNvSpPr>
              <a:spLocks/>
            </p:cNvSpPr>
            <p:nvPr/>
          </p:nvSpPr>
          <p:spPr bwMode="auto">
            <a:xfrm>
              <a:off x="5863" y="12115"/>
              <a:ext cx="74" cy="77"/>
            </a:xfrm>
            <a:custGeom>
              <a:avLst/>
              <a:gdLst/>
              <a:ahLst/>
              <a:cxnLst>
                <a:cxn ang="0">
                  <a:pos x="0" y="0"/>
                </a:cxn>
                <a:cxn ang="0">
                  <a:pos x="0" y="76"/>
                </a:cxn>
                <a:cxn ang="0">
                  <a:pos x="74" y="76"/>
                </a:cxn>
                <a:cxn ang="0">
                  <a:pos x="0" y="0"/>
                </a:cxn>
              </a:cxnLst>
              <a:rect l="0" t="0" r="r" b="b"/>
              <a:pathLst>
                <a:path w="74" h="77">
                  <a:moveTo>
                    <a:pt x="0" y="0"/>
                  </a:moveTo>
                  <a:lnTo>
                    <a:pt x="0" y="76"/>
                  </a:lnTo>
                  <a:lnTo>
                    <a:pt x="74" y="76"/>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3" name="Freeform 22"/>
            <p:cNvSpPr>
              <a:spLocks/>
            </p:cNvSpPr>
            <p:nvPr/>
          </p:nvSpPr>
          <p:spPr bwMode="auto">
            <a:xfrm>
              <a:off x="6513" y="12115"/>
              <a:ext cx="75" cy="77"/>
            </a:xfrm>
            <a:custGeom>
              <a:avLst/>
              <a:gdLst/>
              <a:ahLst/>
              <a:cxnLst>
                <a:cxn ang="0">
                  <a:pos x="74" y="0"/>
                </a:cxn>
                <a:cxn ang="0">
                  <a:pos x="0" y="0"/>
                </a:cxn>
                <a:cxn ang="0">
                  <a:pos x="74" y="76"/>
                </a:cxn>
                <a:cxn ang="0">
                  <a:pos x="74" y="0"/>
                </a:cxn>
              </a:cxnLst>
              <a:rect l="0" t="0" r="r" b="b"/>
              <a:pathLst>
                <a:path w="75" h="77">
                  <a:moveTo>
                    <a:pt x="74" y="0"/>
                  </a:moveTo>
                  <a:lnTo>
                    <a:pt x="0" y="0"/>
                  </a:lnTo>
                  <a:lnTo>
                    <a:pt x="74" y="76"/>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4" name="Freeform 23"/>
            <p:cNvSpPr>
              <a:spLocks/>
            </p:cNvSpPr>
            <p:nvPr/>
          </p:nvSpPr>
          <p:spPr bwMode="auto">
            <a:xfrm>
              <a:off x="6513" y="12115"/>
              <a:ext cx="75" cy="77"/>
            </a:xfrm>
            <a:custGeom>
              <a:avLst/>
              <a:gdLst/>
              <a:ahLst/>
              <a:cxnLst>
                <a:cxn ang="0">
                  <a:pos x="0" y="0"/>
                </a:cxn>
                <a:cxn ang="0">
                  <a:pos x="0" y="76"/>
                </a:cxn>
                <a:cxn ang="0">
                  <a:pos x="74" y="76"/>
                </a:cxn>
                <a:cxn ang="0">
                  <a:pos x="0" y="0"/>
                </a:cxn>
              </a:cxnLst>
              <a:rect l="0" t="0" r="r" b="b"/>
              <a:pathLst>
                <a:path w="75" h="77">
                  <a:moveTo>
                    <a:pt x="0" y="0"/>
                  </a:moveTo>
                  <a:lnTo>
                    <a:pt x="0" y="76"/>
                  </a:lnTo>
                  <a:lnTo>
                    <a:pt x="74" y="76"/>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5" name="Freeform 24"/>
            <p:cNvSpPr>
              <a:spLocks/>
            </p:cNvSpPr>
            <p:nvPr/>
          </p:nvSpPr>
          <p:spPr bwMode="auto">
            <a:xfrm>
              <a:off x="6513" y="12192"/>
              <a:ext cx="75" cy="0"/>
            </a:xfrm>
            <a:custGeom>
              <a:avLst/>
              <a:gdLst/>
              <a:ahLst/>
              <a:cxnLst>
                <a:cxn ang="0">
                  <a:pos x="74" y="0"/>
                </a:cxn>
                <a:cxn ang="0">
                  <a:pos x="0" y="0"/>
                </a:cxn>
              </a:cxnLst>
              <a:rect l="0" t="0" r="r" b="b"/>
              <a:pathLst>
                <a:path w="75">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6" name="Freeform 25"/>
            <p:cNvSpPr>
              <a:spLocks/>
            </p:cNvSpPr>
            <p:nvPr/>
          </p:nvSpPr>
          <p:spPr bwMode="auto">
            <a:xfrm>
              <a:off x="7130" y="12024"/>
              <a:ext cx="38" cy="211"/>
            </a:xfrm>
            <a:custGeom>
              <a:avLst/>
              <a:gdLst/>
              <a:ahLst/>
              <a:cxnLst>
                <a:cxn ang="0">
                  <a:pos x="38" y="0"/>
                </a:cxn>
                <a:cxn ang="0">
                  <a:pos x="0" y="211"/>
                </a:cxn>
              </a:cxnLst>
              <a:rect l="0" t="0" r="r" b="b"/>
              <a:pathLst>
                <a:path w="38" h="211">
                  <a:moveTo>
                    <a:pt x="38"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7" name="Freeform 26"/>
            <p:cNvSpPr>
              <a:spLocks/>
            </p:cNvSpPr>
            <p:nvPr/>
          </p:nvSpPr>
          <p:spPr bwMode="auto">
            <a:xfrm>
              <a:off x="7106" y="12280"/>
              <a:ext cx="17" cy="96"/>
            </a:xfrm>
            <a:custGeom>
              <a:avLst/>
              <a:gdLst/>
              <a:ahLst/>
              <a:cxnLst>
                <a:cxn ang="0">
                  <a:pos x="16" y="0"/>
                </a:cxn>
                <a:cxn ang="0">
                  <a:pos x="0" y="96"/>
                </a:cxn>
              </a:cxnLst>
              <a:rect l="0" t="0" r="r" b="b"/>
              <a:pathLst>
                <a:path w="17" h="96">
                  <a:moveTo>
                    <a:pt x="16" y="0"/>
                  </a:moveTo>
                  <a:lnTo>
                    <a:pt x="0"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8" name="Freeform 27"/>
            <p:cNvSpPr>
              <a:spLocks/>
            </p:cNvSpPr>
            <p:nvPr/>
          </p:nvSpPr>
          <p:spPr bwMode="auto">
            <a:xfrm>
              <a:off x="7096" y="12424"/>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89" name="Freeform 28"/>
            <p:cNvSpPr>
              <a:spLocks/>
            </p:cNvSpPr>
            <p:nvPr/>
          </p:nvSpPr>
          <p:spPr bwMode="auto">
            <a:xfrm>
              <a:off x="7051" y="12470"/>
              <a:ext cx="218" cy="305"/>
            </a:xfrm>
            <a:custGeom>
              <a:avLst/>
              <a:gdLst/>
              <a:ahLst/>
              <a:cxnLst>
                <a:cxn ang="0">
                  <a:pos x="38" y="0"/>
                </a:cxn>
                <a:cxn ang="0">
                  <a:pos x="0" y="211"/>
                </a:cxn>
                <a:cxn ang="0">
                  <a:pos x="218" y="304"/>
                </a:cxn>
                <a:cxn ang="0">
                  <a:pos x="122" y="302"/>
                </a:cxn>
              </a:cxnLst>
              <a:rect l="0" t="0" r="r" b="b"/>
              <a:pathLst>
                <a:path w="218" h="305">
                  <a:moveTo>
                    <a:pt x="38" y="0"/>
                  </a:moveTo>
                  <a:lnTo>
                    <a:pt x="0" y="211"/>
                  </a:lnTo>
                  <a:lnTo>
                    <a:pt x="218" y="304"/>
                  </a:lnTo>
                  <a:lnTo>
                    <a:pt x="122" y="302"/>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0" name="Freeform 29"/>
            <p:cNvSpPr>
              <a:spLocks/>
            </p:cNvSpPr>
            <p:nvPr/>
          </p:nvSpPr>
          <p:spPr bwMode="auto">
            <a:xfrm>
              <a:off x="7029" y="12770"/>
              <a:ext cx="96" cy="2"/>
            </a:xfrm>
            <a:custGeom>
              <a:avLst/>
              <a:gdLst/>
              <a:ahLst/>
              <a:cxnLst>
                <a:cxn ang="0">
                  <a:pos x="96" y="2"/>
                </a:cxn>
                <a:cxn ang="0">
                  <a:pos x="0" y="0"/>
                </a:cxn>
              </a:cxnLst>
              <a:rect l="0" t="0" r="r" b="b"/>
              <a:pathLst>
                <a:path w="96" h="2">
                  <a:moveTo>
                    <a:pt x="96" y="2"/>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1" name="Freeform 30"/>
            <p:cNvSpPr>
              <a:spLocks/>
            </p:cNvSpPr>
            <p:nvPr/>
          </p:nvSpPr>
          <p:spPr bwMode="auto">
            <a:xfrm>
              <a:off x="6981" y="12770"/>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2" name="Freeform 31"/>
            <p:cNvSpPr>
              <a:spLocks/>
            </p:cNvSpPr>
            <p:nvPr/>
          </p:nvSpPr>
          <p:spPr bwMode="auto">
            <a:xfrm>
              <a:off x="6835" y="12768"/>
              <a:ext cx="187" cy="295"/>
            </a:xfrm>
            <a:custGeom>
              <a:avLst/>
              <a:gdLst/>
              <a:ahLst/>
              <a:cxnLst>
                <a:cxn ang="0">
                  <a:pos x="98" y="0"/>
                </a:cxn>
                <a:cxn ang="0">
                  <a:pos x="0" y="0"/>
                </a:cxn>
                <a:cxn ang="0">
                  <a:pos x="187" y="86"/>
                </a:cxn>
                <a:cxn ang="0">
                  <a:pos x="148" y="295"/>
                </a:cxn>
              </a:cxnLst>
              <a:rect l="0" t="0" r="r" b="b"/>
              <a:pathLst>
                <a:path w="187" h="295">
                  <a:moveTo>
                    <a:pt x="98" y="0"/>
                  </a:moveTo>
                  <a:lnTo>
                    <a:pt x="0" y="0"/>
                  </a:lnTo>
                  <a:lnTo>
                    <a:pt x="187" y="86"/>
                  </a:lnTo>
                  <a:lnTo>
                    <a:pt x="148"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3" name="Freeform 32"/>
            <p:cNvSpPr>
              <a:spLocks/>
            </p:cNvSpPr>
            <p:nvPr/>
          </p:nvSpPr>
          <p:spPr bwMode="auto">
            <a:xfrm>
              <a:off x="6960" y="13111"/>
              <a:ext cx="16" cy="93"/>
            </a:xfrm>
            <a:custGeom>
              <a:avLst/>
              <a:gdLst/>
              <a:ahLst/>
              <a:cxnLst>
                <a:cxn ang="0">
                  <a:pos x="16" y="0"/>
                </a:cxn>
                <a:cxn ang="0">
                  <a:pos x="0" y="93"/>
                </a:cxn>
              </a:cxnLst>
              <a:rect l="0" t="0" r="r" b="b"/>
              <a:pathLst>
                <a:path w="16" h="93">
                  <a:moveTo>
                    <a:pt x="16" y="0"/>
                  </a:moveTo>
                  <a:lnTo>
                    <a:pt x="0" y="9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4" name="Freeform 33"/>
            <p:cNvSpPr>
              <a:spLocks/>
            </p:cNvSpPr>
            <p:nvPr/>
          </p:nvSpPr>
          <p:spPr bwMode="auto">
            <a:xfrm>
              <a:off x="6952" y="13252"/>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5" name="Freeform 34"/>
            <p:cNvSpPr>
              <a:spLocks/>
            </p:cNvSpPr>
            <p:nvPr/>
          </p:nvSpPr>
          <p:spPr bwMode="auto">
            <a:xfrm>
              <a:off x="6907" y="13300"/>
              <a:ext cx="36" cy="209"/>
            </a:xfrm>
            <a:custGeom>
              <a:avLst/>
              <a:gdLst/>
              <a:ahLst/>
              <a:cxnLst>
                <a:cxn ang="0">
                  <a:pos x="36" y="0"/>
                </a:cxn>
                <a:cxn ang="0">
                  <a:pos x="0" y="208"/>
                </a:cxn>
              </a:cxnLst>
              <a:rect l="0" t="0" r="r" b="b"/>
              <a:pathLst>
                <a:path w="36" h="209">
                  <a:moveTo>
                    <a:pt x="36" y="0"/>
                  </a:moveTo>
                  <a:lnTo>
                    <a:pt x="0" y="20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7" name="Group 35"/>
          <p:cNvGrpSpPr>
            <a:grpSpLocks/>
          </p:cNvGrpSpPr>
          <p:nvPr/>
        </p:nvGrpSpPr>
        <p:grpSpPr bwMode="auto">
          <a:xfrm>
            <a:off x="7000892" y="1359685"/>
            <a:ext cx="1933575" cy="307975"/>
            <a:chOff x="7551" y="12355"/>
            <a:chExt cx="3045" cy="486"/>
          </a:xfrm>
        </p:grpSpPr>
        <p:sp>
          <p:nvSpPr>
            <p:cNvPr id="4697" name="Freeform 36"/>
            <p:cNvSpPr>
              <a:spLocks/>
            </p:cNvSpPr>
            <p:nvPr/>
          </p:nvSpPr>
          <p:spPr bwMode="auto">
            <a:xfrm>
              <a:off x="7656" y="12638"/>
              <a:ext cx="2796" cy="0"/>
            </a:xfrm>
            <a:custGeom>
              <a:avLst/>
              <a:gdLst/>
              <a:ahLst/>
              <a:cxnLst>
                <a:cxn ang="0">
                  <a:pos x="0" y="0"/>
                </a:cxn>
                <a:cxn ang="0">
                  <a:pos x="2796" y="0"/>
                </a:cxn>
              </a:cxnLst>
              <a:rect l="0" t="0" r="r" b="b"/>
              <a:pathLst>
                <a:path w="2796">
                  <a:moveTo>
                    <a:pt x="0" y="0"/>
                  </a:moveTo>
                  <a:lnTo>
                    <a:pt x="2796"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8" name="Freeform 37"/>
            <p:cNvSpPr>
              <a:spLocks/>
            </p:cNvSpPr>
            <p:nvPr/>
          </p:nvSpPr>
          <p:spPr bwMode="auto">
            <a:xfrm>
              <a:off x="7656" y="12648"/>
              <a:ext cx="2796" cy="0"/>
            </a:xfrm>
            <a:custGeom>
              <a:avLst/>
              <a:gdLst/>
              <a:ahLst/>
              <a:cxnLst>
                <a:cxn ang="0">
                  <a:pos x="0" y="0"/>
                </a:cxn>
                <a:cxn ang="0">
                  <a:pos x="2796" y="0"/>
                </a:cxn>
              </a:cxnLst>
              <a:rect l="0" t="0" r="r" b="b"/>
              <a:pathLst>
                <a:path w="2796">
                  <a:moveTo>
                    <a:pt x="0" y="0"/>
                  </a:moveTo>
                  <a:lnTo>
                    <a:pt x="2796"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99" name="Freeform 38"/>
            <p:cNvSpPr>
              <a:spLocks/>
            </p:cNvSpPr>
            <p:nvPr/>
          </p:nvSpPr>
          <p:spPr bwMode="auto">
            <a:xfrm>
              <a:off x="7567" y="12638"/>
              <a:ext cx="180" cy="187"/>
            </a:xfrm>
            <a:custGeom>
              <a:avLst/>
              <a:gdLst/>
              <a:ahLst/>
              <a:cxnLst>
                <a:cxn ang="0">
                  <a:pos x="88" y="0"/>
                </a:cxn>
                <a:cxn ang="0">
                  <a:pos x="179" y="187"/>
                </a:cxn>
                <a:cxn ang="0">
                  <a:pos x="0" y="187"/>
                </a:cxn>
                <a:cxn ang="0">
                  <a:pos x="88" y="0"/>
                </a:cxn>
              </a:cxnLst>
              <a:rect l="0" t="0" r="r" b="b"/>
              <a:pathLst>
                <a:path w="180" h="187">
                  <a:moveTo>
                    <a:pt x="88" y="0"/>
                  </a:moveTo>
                  <a:lnTo>
                    <a:pt x="179" y="187"/>
                  </a:lnTo>
                  <a:lnTo>
                    <a:pt x="0" y="187"/>
                  </a:lnTo>
                  <a:lnTo>
                    <a:pt x="88" y="0"/>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0" name="Freeform 39"/>
            <p:cNvSpPr>
              <a:spLocks/>
            </p:cNvSpPr>
            <p:nvPr/>
          </p:nvSpPr>
          <p:spPr bwMode="auto">
            <a:xfrm>
              <a:off x="9362" y="12638"/>
              <a:ext cx="182" cy="187"/>
            </a:xfrm>
            <a:custGeom>
              <a:avLst/>
              <a:gdLst/>
              <a:ahLst/>
              <a:cxnLst>
                <a:cxn ang="0">
                  <a:pos x="0" y="187"/>
                </a:cxn>
                <a:cxn ang="0">
                  <a:pos x="91" y="0"/>
                </a:cxn>
                <a:cxn ang="0">
                  <a:pos x="182" y="187"/>
                </a:cxn>
                <a:cxn ang="0">
                  <a:pos x="0" y="187"/>
                </a:cxn>
              </a:cxnLst>
              <a:rect l="0" t="0" r="r" b="b"/>
              <a:pathLst>
                <a:path w="182" h="187">
                  <a:moveTo>
                    <a:pt x="0" y="187"/>
                  </a:moveTo>
                  <a:lnTo>
                    <a:pt x="91" y="0"/>
                  </a:lnTo>
                  <a:lnTo>
                    <a:pt x="182" y="187"/>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1" name="Freeform 40"/>
            <p:cNvSpPr>
              <a:spLocks/>
            </p:cNvSpPr>
            <p:nvPr/>
          </p:nvSpPr>
          <p:spPr bwMode="auto">
            <a:xfrm>
              <a:off x="10425" y="12614"/>
              <a:ext cx="36" cy="206"/>
            </a:xfrm>
            <a:custGeom>
              <a:avLst/>
              <a:gdLst/>
              <a:ahLst/>
              <a:cxnLst>
                <a:cxn ang="0">
                  <a:pos x="35" y="0"/>
                </a:cxn>
                <a:cxn ang="0">
                  <a:pos x="0" y="206"/>
                </a:cxn>
              </a:cxnLst>
              <a:rect l="0" t="0" r="r" b="b"/>
              <a:pathLst>
                <a:path w="36" h="206">
                  <a:moveTo>
                    <a:pt x="35" y="0"/>
                  </a:moveTo>
                  <a:lnTo>
                    <a:pt x="0" y="206"/>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2" name="Freeform 41"/>
            <p:cNvSpPr>
              <a:spLocks/>
            </p:cNvSpPr>
            <p:nvPr/>
          </p:nvSpPr>
          <p:spPr bwMode="auto">
            <a:xfrm>
              <a:off x="10370" y="12364"/>
              <a:ext cx="216" cy="212"/>
            </a:xfrm>
            <a:custGeom>
              <a:avLst/>
              <a:gdLst/>
              <a:ahLst/>
              <a:cxnLst>
                <a:cxn ang="0">
                  <a:pos x="0" y="206"/>
                </a:cxn>
                <a:cxn ang="0">
                  <a:pos x="216" y="211"/>
                </a:cxn>
                <a:cxn ang="0">
                  <a:pos x="108" y="165"/>
                </a:cxn>
                <a:cxn ang="0">
                  <a:pos x="136" y="0"/>
                </a:cxn>
              </a:cxnLst>
              <a:rect l="0" t="0" r="r" b="b"/>
              <a:pathLst>
                <a:path w="216" h="212">
                  <a:moveTo>
                    <a:pt x="0" y="206"/>
                  </a:moveTo>
                  <a:lnTo>
                    <a:pt x="216" y="211"/>
                  </a:lnTo>
                  <a:lnTo>
                    <a:pt x="108" y="165"/>
                  </a:lnTo>
                  <a:lnTo>
                    <a:pt x="136" y="0"/>
                  </a:lnTo>
                </a:path>
              </a:pathLst>
            </a:custGeom>
            <a:noFill/>
            <a:ln w="1219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3" name="Freeform 42"/>
            <p:cNvSpPr>
              <a:spLocks/>
            </p:cNvSpPr>
            <p:nvPr/>
          </p:nvSpPr>
          <p:spPr bwMode="auto">
            <a:xfrm>
              <a:off x="10370" y="12571"/>
              <a:ext cx="91" cy="43"/>
            </a:xfrm>
            <a:custGeom>
              <a:avLst/>
              <a:gdLst/>
              <a:ahLst/>
              <a:cxnLst>
                <a:cxn ang="0">
                  <a:pos x="0" y="0"/>
                </a:cxn>
                <a:cxn ang="0">
                  <a:pos x="91" y="43"/>
                </a:cxn>
              </a:cxnLst>
              <a:rect l="0" t="0" r="r" b="b"/>
              <a:pathLst>
                <a:path w="91" h="43">
                  <a:moveTo>
                    <a:pt x="0" y="0"/>
                  </a:moveTo>
                  <a:lnTo>
                    <a:pt x="91" y="43"/>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8" name="Group 43"/>
          <p:cNvGrpSpPr>
            <a:grpSpLocks/>
          </p:cNvGrpSpPr>
          <p:nvPr/>
        </p:nvGrpSpPr>
        <p:grpSpPr bwMode="auto">
          <a:xfrm>
            <a:off x="6000760" y="2359817"/>
            <a:ext cx="431800" cy="312738"/>
            <a:chOff x="5883" y="13426"/>
            <a:chExt cx="679" cy="491"/>
          </a:xfrm>
        </p:grpSpPr>
        <p:sp>
          <p:nvSpPr>
            <p:cNvPr id="4705" name="Freeform 44"/>
            <p:cNvSpPr>
              <a:spLocks/>
            </p:cNvSpPr>
            <p:nvPr/>
          </p:nvSpPr>
          <p:spPr bwMode="auto">
            <a:xfrm>
              <a:off x="6552" y="13437"/>
              <a:ext cx="0" cy="130"/>
            </a:xfrm>
            <a:custGeom>
              <a:avLst/>
              <a:gdLst/>
              <a:ahLst/>
              <a:cxnLst>
                <a:cxn ang="0">
                  <a:pos x="0" y="0"/>
                </a:cxn>
                <a:cxn ang="0">
                  <a:pos x="0" y="129"/>
                </a:cxn>
              </a:cxnLst>
              <a:rect l="0" t="0" r="r" b="b"/>
              <a:pathLst>
                <a:path h="130">
                  <a:moveTo>
                    <a:pt x="0" y="0"/>
                  </a:moveTo>
                  <a:lnTo>
                    <a:pt x="0" y="12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6" name="Freeform 45"/>
            <p:cNvSpPr>
              <a:spLocks/>
            </p:cNvSpPr>
            <p:nvPr/>
          </p:nvSpPr>
          <p:spPr bwMode="auto">
            <a:xfrm>
              <a:off x="6052" y="13567"/>
              <a:ext cx="344" cy="0"/>
            </a:xfrm>
            <a:custGeom>
              <a:avLst/>
              <a:gdLst/>
              <a:ahLst/>
              <a:cxnLst>
                <a:cxn ang="0">
                  <a:pos x="343" y="0"/>
                </a:cxn>
                <a:cxn ang="0">
                  <a:pos x="0" y="0"/>
                </a:cxn>
              </a:cxnLst>
              <a:rect l="0" t="0" r="r" b="b"/>
              <a:pathLst>
                <a:path w="344">
                  <a:moveTo>
                    <a:pt x="34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7" name="Freeform 46"/>
            <p:cNvSpPr>
              <a:spLocks/>
            </p:cNvSpPr>
            <p:nvPr/>
          </p:nvSpPr>
          <p:spPr bwMode="auto">
            <a:xfrm>
              <a:off x="6396" y="13540"/>
              <a:ext cx="156" cy="53"/>
            </a:xfrm>
            <a:custGeom>
              <a:avLst/>
              <a:gdLst/>
              <a:ahLst/>
              <a:cxnLst>
                <a:cxn ang="0">
                  <a:pos x="0" y="0"/>
                </a:cxn>
                <a:cxn ang="0">
                  <a:pos x="0" y="52"/>
                </a:cxn>
                <a:cxn ang="0">
                  <a:pos x="156" y="26"/>
                </a:cxn>
                <a:cxn ang="0">
                  <a:pos x="0" y="0"/>
                </a:cxn>
              </a:cxnLst>
              <a:rect l="0" t="0" r="r" b="b"/>
              <a:pathLst>
                <a:path w="156" h="53">
                  <a:moveTo>
                    <a:pt x="0" y="0"/>
                  </a:moveTo>
                  <a:lnTo>
                    <a:pt x="0" y="52"/>
                  </a:lnTo>
                  <a:lnTo>
                    <a:pt x="156"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8" name="Freeform 47"/>
            <p:cNvSpPr>
              <a:spLocks/>
            </p:cNvSpPr>
            <p:nvPr/>
          </p:nvSpPr>
          <p:spPr bwMode="auto">
            <a:xfrm>
              <a:off x="5894" y="13437"/>
              <a:ext cx="0" cy="130"/>
            </a:xfrm>
            <a:custGeom>
              <a:avLst/>
              <a:gdLst/>
              <a:ahLst/>
              <a:cxnLst>
                <a:cxn ang="0">
                  <a:pos x="0" y="0"/>
                </a:cxn>
                <a:cxn ang="0">
                  <a:pos x="0" y="129"/>
                </a:cxn>
              </a:cxnLst>
              <a:rect l="0" t="0" r="r" b="b"/>
              <a:pathLst>
                <a:path h="130">
                  <a:moveTo>
                    <a:pt x="0" y="0"/>
                  </a:moveTo>
                  <a:lnTo>
                    <a:pt x="0" y="12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09" name="Freeform 48"/>
            <p:cNvSpPr>
              <a:spLocks/>
            </p:cNvSpPr>
            <p:nvPr/>
          </p:nvSpPr>
          <p:spPr bwMode="auto">
            <a:xfrm>
              <a:off x="5894" y="13540"/>
              <a:ext cx="158" cy="53"/>
            </a:xfrm>
            <a:custGeom>
              <a:avLst/>
              <a:gdLst/>
              <a:ahLst/>
              <a:cxnLst>
                <a:cxn ang="0">
                  <a:pos x="158" y="0"/>
                </a:cxn>
                <a:cxn ang="0">
                  <a:pos x="158" y="0"/>
                </a:cxn>
                <a:cxn ang="0">
                  <a:pos x="0" y="26"/>
                </a:cxn>
                <a:cxn ang="0">
                  <a:pos x="158" y="52"/>
                </a:cxn>
                <a:cxn ang="0">
                  <a:pos x="158" y="0"/>
                </a:cxn>
              </a:cxnLst>
              <a:rect l="0" t="0" r="r" b="b"/>
              <a:pathLst>
                <a:path w="158" h="53">
                  <a:moveTo>
                    <a:pt x="158" y="0"/>
                  </a:moveTo>
                  <a:lnTo>
                    <a:pt x="158" y="0"/>
                  </a:lnTo>
                  <a:lnTo>
                    <a:pt x="0" y="26"/>
                  </a:lnTo>
                  <a:lnTo>
                    <a:pt x="158" y="52"/>
                  </a:lnTo>
                  <a:lnTo>
                    <a:pt x="158"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0" name="Freeform 49"/>
            <p:cNvSpPr>
              <a:spLocks/>
            </p:cNvSpPr>
            <p:nvPr/>
          </p:nvSpPr>
          <p:spPr bwMode="auto">
            <a:xfrm>
              <a:off x="6163" y="13648"/>
              <a:ext cx="55" cy="192"/>
            </a:xfrm>
            <a:custGeom>
              <a:avLst/>
              <a:gdLst/>
              <a:ahLst/>
              <a:cxnLst>
                <a:cxn ang="0">
                  <a:pos x="55" y="0"/>
                </a:cxn>
                <a:cxn ang="0">
                  <a:pos x="0" y="191"/>
                </a:cxn>
              </a:cxnLst>
              <a:rect l="0" t="0" r="r" b="b"/>
              <a:pathLst>
                <a:path w="55" h="192">
                  <a:moveTo>
                    <a:pt x="55" y="0"/>
                  </a:moveTo>
                  <a:lnTo>
                    <a:pt x="0" y="19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1" name="Freeform 50"/>
            <p:cNvSpPr>
              <a:spLocks/>
            </p:cNvSpPr>
            <p:nvPr/>
          </p:nvSpPr>
          <p:spPr bwMode="auto">
            <a:xfrm>
              <a:off x="6172" y="13648"/>
              <a:ext cx="53" cy="192"/>
            </a:xfrm>
            <a:custGeom>
              <a:avLst/>
              <a:gdLst/>
              <a:ahLst/>
              <a:cxnLst>
                <a:cxn ang="0">
                  <a:pos x="52" y="0"/>
                </a:cxn>
                <a:cxn ang="0">
                  <a:pos x="0" y="191"/>
                </a:cxn>
              </a:cxnLst>
              <a:rect l="0" t="0" r="r" b="b"/>
              <a:pathLst>
                <a:path w="53" h="192">
                  <a:moveTo>
                    <a:pt x="52" y="0"/>
                  </a:moveTo>
                  <a:lnTo>
                    <a:pt x="0" y="19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2" name="Freeform 51"/>
            <p:cNvSpPr>
              <a:spLocks/>
            </p:cNvSpPr>
            <p:nvPr/>
          </p:nvSpPr>
          <p:spPr bwMode="auto">
            <a:xfrm>
              <a:off x="6180" y="13648"/>
              <a:ext cx="55" cy="192"/>
            </a:xfrm>
            <a:custGeom>
              <a:avLst/>
              <a:gdLst/>
              <a:ahLst/>
              <a:cxnLst>
                <a:cxn ang="0">
                  <a:pos x="55" y="0"/>
                </a:cxn>
                <a:cxn ang="0">
                  <a:pos x="0" y="191"/>
                </a:cxn>
              </a:cxnLst>
              <a:rect l="0" t="0" r="r" b="b"/>
              <a:pathLst>
                <a:path w="55" h="192">
                  <a:moveTo>
                    <a:pt x="55" y="0"/>
                  </a:moveTo>
                  <a:lnTo>
                    <a:pt x="0" y="19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3" name="Freeform 52"/>
            <p:cNvSpPr>
              <a:spLocks/>
            </p:cNvSpPr>
            <p:nvPr/>
          </p:nvSpPr>
          <p:spPr bwMode="auto">
            <a:xfrm>
              <a:off x="6189" y="13648"/>
              <a:ext cx="75" cy="0"/>
            </a:xfrm>
            <a:custGeom>
              <a:avLst/>
              <a:gdLst/>
              <a:ahLst/>
              <a:cxnLst>
                <a:cxn ang="0">
                  <a:pos x="0" y="0"/>
                </a:cxn>
                <a:cxn ang="0">
                  <a:pos x="74" y="0"/>
                </a:cxn>
              </a:cxnLst>
              <a:rect l="0" t="0" r="r" b="b"/>
              <a:pathLst>
                <a:path w="75">
                  <a:moveTo>
                    <a:pt x="0" y="0"/>
                  </a:moveTo>
                  <a:lnTo>
                    <a:pt x="7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4" name="Freeform 53"/>
            <p:cNvSpPr>
              <a:spLocks/>
            </p:cNvSpPr>
            <p:nvPr/>
          </p:nvSpPr>
          <p:spPr bwMode="auto">
            <a:xfrm>
              <a:off x="6340" y="13812"/>
              <a:ext cx="72" cy="72"/>
            </a:xfrm>
            <a:custGeom>
              <a:avLst/>
              <a:gdLst/>
              <a:ahLst/>
              <a:cxnLst>
                <a:cxn ang="0">
                  <a:pos x="64" y="19"/>
                </a:cxn>
                <a:cxn ang="0">
                  <a:pos x="64" y="11"/>
                </a:cxn>
                <a:cxn ang="0">
                  <a:pos x="57" y="11"/>
                </a:cxn>
                <a:cxn ang="0">
                  <a:pos x="57" y="26"/>
                </a:cxn>
                <a:cxn ang="0">
                  <a:pos x="72" y="26"/>
                </a:cxn>
                <a:cxn ang="0">
                  <a:pos x="72" y="11"/>
                </a:cxn>
                <a:cxn ang="0">
                  <a:pos x="64" y="4"/>
                </a:cxn>
                <a:cxn ang="0">
                  <a:pos x="45" y="0"/>
                </a:cxn>
                <a:cxn ang="0">
                  <a:pos x="26" y="0"/>
                </a:cxn>
                <a:cxn ang="0">
                  <a:pos x="4" y="4"/>
                </a:cxn>
                <a:cxn ang="0">
                  <a:pos x="0" y="11"/>
                </a:cxn>
                <a:cxn ang="0">
                  <a:pos x="0" y="26"/>
                </a:cxn>
                <a:cxn ang="0">
                  <a:pos x="4" y="38"/>
                </a:cxn>
                <a:cxn ang="0">
                  <a:pos x="19" y="45"/>
                </a:cxn>
                <a:cxn ang="0">
                  <a:pos x="38" y="52"/>
                </a:cxn>
                <a:cxn ang="0">
                  <a:pos x="52" y="57"/>
                </a:cxn>
                <a:cxn ang="0">
                  <a:pos x="57" y="71"/>
                </a:cxn>
              </a:cxnLst>
              <a:rect l="0" t="0" r="r" b="b"/>
              <a:pathLst>
                <a:path w="72" h="72">
                  <a:moveTo>
                    <a:pt x="64" y="19"/>
                  </a:moveTo>
                  <a:lnTo>
                    <a:pt x="64" y="11"/>
                  </a:lnTo>
                  <a:lnTo>
                    <a:pt x="57" y="11"/>
                  </a:lnTo>
                  <a:lnTo>
                    <a:pt x="57" y="26"/>
                  </a:lnTo>
                  <a:lnTo>
                    <a:pt x="72" y="26"/>
                  </a:lnTo>
                  <a:lnTo>
                    <a:pt x="72" y="11"/>
                  </a:lnTo>
                  <a:lnTo>
                    <a:pt x="64" y="4"/>
                  </a:lnTo>
                  <a:lnTo>
                    <a:pt x="45" y="0"/>
                  </a:lnTo>
                  <a:lnTo>
                    <a:pt x="26" y="0"/>
                  </a:lnTo>
                  <a:lnTo>
                    <a:pt x="4" y="4"/>
                  </a:lnTo>
                  <a:lnTo>
                    <a:pt x="0" y="11"/>
                  </a:lnTo>
                  <a:lnTo>
                    <a:pt x="0" y="26"/>
                  </a:lnTo>
                  <a:lnTo>
                    <a:pt x="4" y="38"/>
                  </a:lnTo>
                  <a:lnTo>
                    <a:pt x="19" y="45"/>
                  </a:lnTo>
                  <a:lnTo>
                    <a:pt x="38" y="52"/>
                  </a:lnTo>
                  <a:lnTo>
                    <a:pt x="52" y="57"/>
                  </a:lnTo>
                  <a:lnTo>
                    <a:pt x="57" y="7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5" name="Freeform 54"/>
            <p:cNvSpPr>
              <a:spLocks/>
            </p:cNvSpPr>
            <p:nvPr/>
          </p:nvSpPr>
          <p:spPr bwMode="auto">
            <a:xfrm>
              <a:off x="6340" y="13816"/>
              <a:ext cx="5" cy="22"/>
            </a:xfrm>
            <a:custGeom>
              <a:avLst/>
              <a:gdLst/>
              <a:ahLst/>
              <a:cxnLst>
                <a:cxn ang="0">
                  <a:pos x="4" y="0"/>
                </a:cxn>
                <a:cxn ang="0">
                  <a:pos x="0" y="21"/>
                </a:cxn>
              </a:cxnLst>
              <a:rect l="0" t="0" r="r" b="b"/>
              <a:pathLst>
                <a:path w="5" h="22">
                  <a:moveTo>
                    <a:pt x="4" y="0"/>
                  </a:moveTo>
                  <a:lnTo>
                    <a:pt x="0" y="2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6" name="Freeform 55"/>
            <p:cNvSpPr>
              <a:spLocks/>
            </p:cNvSpPr>
            <p:nvPr/>
          </p:nvSpPr>
          <p:spPr bwMode="auto">
            <a:xfrm>
              <a:off x="6345" y="13843"/>
              <a:ext cx="48" cy="21"/>
            </a:xfrm>
            <a:custGeom>
              <a:avLst/>
              <a:gdLst/>
              <a:ahLst/>
              <a:cxnLst>
                <a:cxn ang="0">
                  <a:pos x="0" y="0"/>
                </a:cxn>
                <a:cxn ang="0">
                  <a:pos x="14" y="7"/>
                </a:cxn>
                <a:cxn ang="0">
                  <a:pos x="33" y="14"/>
                </a:cxn>
                <a:cxn ang="0">
                  <a:pos x="48" y="21"/>
                </a:cxn>
              </a:cxnLst>
              <a:rect l="0" t="0" r="r" b="b"/>
              <a:pathLst>
                <a:path w="48" h="21">
                  <a:moveTo>
                    <a:pt x="0" y="0"/>
                  </a:moveTo>
                  <a:lnTo>
                    <a:pt x="14" y="7"/>
                  </a:lnTo>
                  <a:lnTo>
                    <a:pt x="33" y="14"/>
                  </a:lnTo>
                  <a:lnTo>
                    <a:pt x="48"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7" name="Freeform 56"/>
            <p:cNvSpPr>
              <a:spLocks/>
            </p:cNvSpPr>
            <p:nvPr/>
          </p:nvSpPr>
          <p:spPr bwMode="auto">
            <a:xfrm>
              <a:off x="6393" y="13869"/>
              <a:ext cx="5" cy="27"/>
            </a:xfrm>
            <a:custGeom>
              <a:avLst/>
              <a:gdLst/>
              <a:ahLst/>
              <a:cxnLst>
                <a:cxn ang="0">
                  <a:pos x="4" y="0"/>
                </a:cxn>
                <a:cxn ang="0">
                  <a:pos x="0" y="26"/>
                </a:cxn>
              </a:cxnLst>
              <a:rect l="0" t="0" r="r" b="b"/>
              <a:pathLst>
                <a:path w="5" h="27">
                  <a:moveTo>
                    <a:pt x="4" y="0"/>
                  </a:moveTo>
                  <a:lnTo>
                    <a:pt x="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8" name="Freeform 57"/>
            <p:cNvSpPr>
              <a:spLocks/>
            </p:cNvSpPr>
            <p:nvPr/>
          </p:nvSpPr>
          <p:spPr bwMode="auto">
            <a:xfrm>
              <a:off x="6326" y="13824"/>
              <a:ext cx="72" cy="79"/>
            </a:xfrm>
            <a:custGeom>
              <a:avLst/>
              <a:gdLst/>
              <a:ahLst/>
              <a:cxnLst>
                <a:cxn ang="0">
                  <a:pos x="14" y="0"/>
                </a:cxn>
                <a:cxn ang="0">
                  <a:pos x="19" y="14"/>
                </a:cxn>
                <a:cxn ang="0">
                  <a:pos x="33" y="19"/>
                </a:cxn>
                <a:cxn ang="0">
                  <a:pos x="52" y="26"/>
                </a:cxn>
                <a:cxn ang="0">
                  <a:pos x="67" y="33"/>
                </a:cxn>
                <a:cxn ang="0">
                  <a:pos x="72" y="45"/>
                </a:cxn>
                <a:cxn ang="0">
                  <a:pos x="72" y="59"/>
                </a:cxn>
                <a:cxn ang="0">
                  <a:pos x="67" y="71"/>
                </a:cxn>
                <a:cxn ang="0">
                  <a:pos x="45" y="79"/>
                </a:cxn>
                <a:cxn ang="0">
                  <a:pos x="26" y="79"/>
                </a:cxn>
                <a:cxn ang="0">
                  <a:pos x="7" y="71"/>
                </a:cxn>
                <a:cxn ang="0">
                  <a:pos x="0" y="67"/>
                </a:cxn>
                <a:cxn ang="0">
                  <a:pos x="0" y="52"/>
                </a:cxn>
                <a:cxn ang="0">
                  <a:pos x="14" y="52"/>
                </a:cxn>
                <a:cxn ang="0">
                  <a:pos x="14" y="67"/>
                </a:cxn>
                <a:cxn ang="0">
                  <a:pos x="7" y="67"/>
                </a:cxn>
                <a:cxn ang="0">
                  <a:pos x="7" y="59"/>
                </a:cxn>
              </a:cxnLst>
              <a:rect l="0" t="0" r="r" b="b"/>
              <a:pathLst>
                <a:path w="72" h="79">
                  <a:moveTo>
                    <a:pt x="14" y="0"/>
                  </a:moveTo>
                  <a:lnTo>
                    <a:pt x="19" y="14"/>
                  </a:lnTo>
                  <a:lnTo>
                    <a:pt x="33" y="19"/>
                  </a:lnTo>
                  <a:lnTo>
                    <a:pt x="52" y="26"/>
                  </a:lnTo>
                  <a:lnTo>
                    <a:pt x="67" y="33"/>
                  </a:lnTo>
                  <a:lnTo>
                    <a:pt x="72" y="45"/>
                  </a:lnTo>
                  <a:lnTo>
                    <a:pt x="72" y="59"/>
                  </a:lnTo>
                  <a:lnTo>
                    <a:pt x="67" y="71"/>
                  </a:lnTo>
                  <a:lnTo>
                    <a:pt x="45" y="79"/>
                  </a:lnTo>
                  <a:lnTo>
                    <a:pt x="26" y="79"/>
                  </a:lnTo>
                  <a:lnTo>
                    <a:pt x="7" y="71"/>
                  </a:lnTo>
                  <a:lnTo>
                    <a:pt x="0" y="67"/>
                  </a:lnTo>
                  <a:lnTo>
                    <a:pt x="0" y="52"/>
                  </a:lnTo>
                  <a:lnTo>
                    <a:pt x="14" y="52"/>
                  </a:lnTo>
                  <a:lnTo>
                    <a:pt x="14" y="67"/>
                  </a:lnTo>
                  <a:lnTo>
                    <a:pt x="7" y="67"/>
                  </a:lnTo>
                  <a:lnTo>
                    <a:pt x="7" y="5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19" name="Freeform 58"/>
            <p:cNvSpPr>
              <a:spLocks/>
            </p:cNvSpPr>
            <p:nvPr/>
          </p:nvSpPr>
          <p:spPr bwMode="auto">
            <a:xfrm>
              <a:off x="6134" y="13785"/>
              <a:ext cx="156" cy="55"/>
            </a:xfrm>
            <a:custGeom>
              <a:avLst/>
              <a:gdLst/>
              <a:ahLst/>
              <a:cxnLst>
                <a:cxn ang="0">
                  <a:pos x="0" y="55"/>
                </a:cxn>
                <a:cxn ang="0">
                  <a:pos x="139" y="55"/>
                </a:cxn>
                <a:cxn ang="0">
                  <a:pos x="156" y="0"/>
                </a:cxn>
              </a:cxnLst>
              <a:rect l="0" t="0" r="r" b="b"/>
              <a:pathLst>
                <a:path w="156" h="55">
                  <a:moveTo>
                    <a:pt x="0" y="55"/>
                  </a:moveTo>
                  <a:lnTo>
                    <a:pt x="139" y="55"/>
                  </a:lnTo>
                  <a:lnTo>
                    <a:pt x="15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0" name="Freeform 59"/>
            <p:cNvSpPr>
              <a:spLocks/>
            </p:cNvSpPr>
            <p:nvPr/>
          </p:nvSpPr>
          <p:spPr bwMode="auto">
            <a:xfrm>
              <a:off x="6199" y="13648"/>
              <a:ext cx="26" cy="10"/>
            </a:xfrm>
            <a:custGeom>
              <a:avLst/>
              <a:gdLst/>
              <a:ahLst/>
              <a:cxnLst>
                <a:cxn ang="0">
                  <a:pos x="0" y="0"/>
                </a:cxn>
                <a:cxn ang="0">
                  <a:pos x="26" y="9"/>
                </a:cxn>
              </a:cxnLst>
              <a:rect l="0" t="0" r="r" b="b"/>
              <a:pathLst>
                <a:path w="26" h="10">
                  <a:moveTo>
                    <a:pt x="0" y="0"/>
                  </a:moveTo>
                  <a:lnTo>
                    <a:pt x="26"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1" name="Freeform 60"/>
            <p:cNvSpPr>
              <a:spLocks/>
            </p:cNvSpPr>
            <p:nvPr/>
          </p:nvSpPr>
          <p:spPr bwMode="auto">
            <a:xfrm>
              <a:off x="6208" y="13648"/>
              <a:ext cx="10" cy="20"/>
            </a:xfrm>
            <a:custGeom>
              <a:avLst/>
              <a:gdLst/>
              <a:ahLst/>
              <a:cxnLst>
                <a:cxn ang="0">
                  <a:pos x="0" y="0"/>
                </a:cxn>
                <a:cxn ang="0">
                  <a:pos x="9" y="19"/>
                </a:cxn>
              </a:cxnLst>
              <a:rect l="0" t="0" r="r" b="b"/>
              <a:pathLst>
                <a:path w="10" h="20">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2" name="Freeform 61"/>
            <p:cNvSpPr>
              <a:spLocks/>
            </p:cNvSpPr>
            <p:nvPr/>
          </p:nvSpPr>
          <p:spPr bwMode="auto">
            <a:xfrm>
              <a:off x="6225" y="13648"/>
              <a:ext cx="19" cy="20"/>
            </a:xfrm>
            <a:custGeom>
              <a:avLst/>
              <a:gdLst/>
              <a:ahLst/>
              <a:cxnLst>
                <a:cxn ang="0">
                  <a:pos x="19" y="0"/>
                </a:cxn>
                <a:cxn ang="0">
                  <a:pos x="0" y="19"/>
                </a:cxn>
              </a:cxnLst>
              <a:rect l="0" t="0" r="r" b="b"/>
              <a:pathLst>
                <a:path w="19" h="20">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3" name="Freeform 62"/>
            <p:cNvSpPr>
              <a:spLocks/>
            </p:cNvSpPr>
            <p:nvPr/>
          </p:nvSpPr>
          <p:spPr bwMode="auto">
            <a:xfrm>
              <a:off x="6225" y="13648"/>
              <a:ext cx="29" cy="10"/>
            </a:xfrm>
            <a:custGeom>
              <a:avLst/>
              <a:gdLst/>
              <a:ahLst/>
              <a:cxnLst>
                <a:cxn ang="0">
                  <a:pos x="28" y="0"/>
                </a:cxn>
                <a:cxn ang="0">
                  <a:pos x="0" y="9"/>
                </a:cxn>
              </a:cxnLst>
              <a:rect l="0" t="0" r="r" b="b"/>
              <a:pathLst>
                <a:path w="29" h="10">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4" name="Freeform 63"/>
            <p:cNvSpPr>
              <a:spLocks/>
            </p:cNvSpPr>
            <p:nvPr/>
          </p:nvSpPr>
          <p:spPr bwMode="auto">
            <a:xfrm>
              <a:off x="6144" y="13831"/>
              <a:ext cx="28" cy="9"/>
            </a:xfrm>
            <a:custGeom>
              <a:avLst/>
              <a:gdLst/>
              <a:ahLst/>
              <a:cxnLst>
                <a:cxn ang="0">
                  <a:pos x="28" y="0"/>
                </a:cxn>
                <a:cxn ang="0">
                  <a:pos x="0" y="9"/>
                </a:cxn>
              </a:cxnLst>
              <a:rect l="0" t="0" r="r" b="b"/>
              <a:pathLst>
                <a:path w="28" h="9">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5" name="Freeform 64"/>
            <p:cNvSpPr>
              <a:spLocks/>
            </p:cNvSpPr>
            <p:nvPr/>
          </p:nvSpPr>
          <p:spPr bwMode="auto">
            <a:xfrm>
              <a:off x="6153" y="13821"/>
              <a:ext cx="19" cy="19"/>
            </a:xfrm>
            <a:custGeom>
              <a:avLst/>
              <a:gdLst/>
              <a:ahLst/>
              <a:cxnLst>
                <a:cxn ang="0">
                  <a:pos x="19" y="0"/>
                </a:cxn>
                <a:cxn ang="0">
                  <a:pos x="0" y="19"/>
                </a:cxn>
              </a:cxnLst>
              <a:rect l="0" t="0" r="r" b="b"/>
              <a:pathLst>
                <a:path w="19" h="19">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6" name="Freeform 65"/>
            <p:cNvSpPr>
              <a:spLocks/>
            </p:cNvSpPr>
            <p:nvPr/>
          </p:nvSpPr>
          <p:spPr bwMode="auto">
            <a:xfrm>
              <a:off x="6180" y="13821"/>
              <a:ext cx="9" cy="19"/>
            </a:xfrm>
            <a:custGeom>
              <a:avLst/>
              <a:gdLst/>
              <a:ahLst/>
              <a:cxnLst>
                <a:cxn ang="0">
                  <a:pos x="0" y="0"/>
                </a:cxn>
                <a:cxn ang="0">
                  <a:pos x="9" y="19"/>
                </a:cxn>
              </a:cxnLst>
              <a:rect l="0" t="0" r="r" b="b"/>
              <a:pathLst>
                <a:path w="9" h="19">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7" name="Freeform 66"/>
            <p:cNvSpPr>
              <a:spLocks/>
            </p:cNvSpPr>
            <p:nvPr/>
          </p:nvSpPr>
          <p:spPr bwMode="auto">
            <a:xfrm>
              <a:off x="6172" y="13831"/>
              <a:ext cx="27" cy="9"/>
            </a:xfrm>
            <a:custGeom>
              <a:avLst/>
              <a:gdLst/>
              <a:ahLst/>
              <a:cxnLst>
                <a:cxn ang="0">
                  <a:pos x="0" y="0"/>
                </a:cxn>
                <a:cxn ang="0">
                  <a:pos x="26" y="9"/>
                </a:cxn>
              </a:cxnLst>
              <a:rect l="0" t="0" r="r" b="b"/>
              <a:pathLst>
                <a:path w="27" h="9">
                  <a:moveTo>
                    <a:pt x="0" y="0"/>
                  </a:moveTo>
                  <a:lnTo>
                    <a:pt x="26"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8" name="Freeform 67"/>
            <p:cNvSpPr>
              <a:spLocks/>
            </p:cNvSpPr>
            <p:nvPr/>
          </p:nvSpPr>
          <p:spPr bwMode="auto">
            <a:xfrm>
              <a:off x="6225" y="13831"/>
              <a:ext cx="48" cy="9"/>
            </a:xfrm>
            <a:custGeom>
              <a:avLst/>
              <a:gdLst/>
              <a:ahLst/>
              <a:cxnLst>
                <a:cxn ang="0">
                  <a:pos x="0" y="9"/>
                </a:cxn>
                <a:cxn ang="0">
                  <a:pos x="48" y="0"/>
                </a:cxn>
              </a:cxnLst>
              <a:rect l="0" t="0" r="r" b="b"/>
              <a:pathLst>
                <a:path w="48" h="9">
                  <a:moveTo>
                    <a:pt x="0" y="9"/>
                  </a:moveTo>
                  <a:lnTo>
                    <a:pt x="48"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29" name="Freeform 68"/>
            <p:cNvSpPr>
              <a:spLocks/>
            </p:cNvSpPr>
            <p:nvPr/>
          </p:nvSpPr>
          <p:spPr bwMode="auto">
            <a:xfrm>
              <a:off x="6244" y="13814"/>
              <a:ext cx="36" cy="26"/>
            </a:xfrm>
            <a:custGeom>
              <a:avLst/>
              <a:gdLst/>
              <a:ahLst/>
              <a:cxnLst>
                <a:cxn ang="0">
                  <a:pos x="0" y="26"/>
                </a:cxn>
                <a:cxn ang="0">
                  <a:pos x="36" y="0"/>
                </a:cxn>
              </a:cxnLst>
              <a:rect l="0" t="0" r="r" b="b"/>
              <a:pathLst>
                <a:path w="36" h="26">
                  <a:moveTo>
                    <a:pt x="0" y="26"/>
                  </a:moveTo>
                  <a:lnTo>
                    <a:pt x="3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0" name="Freeform 69"/>
            <p:cNvSpPr>
              <a:spLocks/>
            </p:cNvSpPr>
            <p:nvPr/>
          </p:nvSpPr>
          <p:spPr bwMode="auto">
            <a:xfrm>
              <a:off x="6264" y="13785"/>
              <a:ext cx="26" cy="55"/>
            </a:xfrm>
            <a:custGeom>
              <a:avLst/>
              <a:gdLst/>
              <a:ahLst/>
              <a:cxnLst>
                <a:cxn ang="0">
                  <a:pos x="0" y="55"/>
                </a:cxn>
                <a:cxn ang="0">
                  <a:pos x="26" y="0"/>
                </a:cxn>
              </a:cxnLst>
              <a:rect l="0" t="0" r="r" b="b"/>
              <a:pathLst>
                <a:path w="26" h="55">
                  <a:moveTo>
                    <a:pt x="0" y="55"/>
                  </a:moveTo>
                  <a:lnTo>
                    <a:pt x="2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9" name="Group 70"/>
          <p:cNvGrpSpPr>
            <a:grpSpLocks/>
          </p:cNvGrpSpPr>
          <p:nvPr/>
        </p:nvGrpSpPr>
        <p:grpSpPr bwMode="auto">
          <a:xfrm>
            <a:off x="7072330" y="1716875"/>
            <a:ext cx="1150937" cy="233363"/>
            <a:chOff x="7652" y="12913"/>
            <a:chExt cx="1814" cy="368"/>
          </a:xfrm>
        </p:grpSpPr>
        <p:sp>
          <p:nvSpPr>
            <p:cNvPr id="4732" name="Freeform 71"/>
            <p:cNvSpPr>
              <a:spLocks/>
            </p:cNvSpPr>
            <p:nvPr/>
          </p:nvSpPr>
          <p:spPr bwMode="auto">
            <a:xfrm>
              <a:off x="9456" y="12924"/>
              <a:ext cx="0" cy="220"/>
            </a:xfrm>
            <a:custGeom>
              <a:avLst/>
              <a:gdLst/>
              <a:ahLst/>
              <a:cxnLst>
                <a:cxn ang="0">
                  <a:pos x="0" y="0"/>
                </a:cxn>
                <a:cxn ang="0">
                  <a:pos x="0" y="220"/>
                </a:cxn>
              </a:cxnLst>
              <a:rect l="0" t="0" r="r" b="b"/>
              <a:pathLst>
                <a:path h="220">
                  <a:moveTo>
                    <a:pt x="0" y="0"/>
                  </a:moveTo>
                  <a:lnTo>
                    <a:pt x="0" y="22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3" name="Freeform 72"/>
            <p:cNvSpPr>
              <a:spLocks/>
            </p:cNvSpPr>
            <p:nvPr/>
          </p:nvSpPr>
          <p:spPr bwMode="auto">
            <a:xfrm>
              <a:off x="8740" y="13144"/>
              <a:ext cx="560" cy="0"/>
            </a:xfrm>
            <a:custGeom>
              <a:avLst/>
              <a:gdLst/>
              <a:ahLst/>
              <a:cxnLst>
                <a:cxn ang="0">
                  <a:pos x="559" y="0"/>
                </a:cxn>
                <a:cxn ang="0">
                  <a:pos x="0" y="0"/>
                </a:cxn>
              </a:cxnLst>
              <a:rect l="0" t="0" r="r" b="b"/>
              <a:pathLst>
                <a:path w="560">
                  <a:moveTo>
                    <a:pt x="559"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4" name="Freeform 73"/>
            <p:cNvSpPr>
              <a:spLocks/>
            </p:cNvSpPr>
            <p:nvPr/>
          </p:nvSpPr>
          <p:spPr bwMode="auto">
            <a:xfrm>
              <a:off x="9300" y="13118"/>
              <a:ext cx="156" cy="53"/>
            </a:xfrm>
            <a:custGeom>
              <a:avLst/>
              <a:gdLst/>
              <a:ahLst/>
              <a:cxnLst>
                <a:cxn ang="0">
                  <a:pos x="0" y="0"/>
                </a:cxn>
                <a:cxn ang="0">
                  <a:pos x="0" y="52"/>
                </a:cxn>
                <a:cxn ang="0">
                  <a:pos x="156" y="26"/>
                </a:cxn>
                <a:cxn ang="0">
                  <a:pos x="0" y="0"/>
                </a:cxn>
              </a:cxnLst>
              <a:rect l="0" t="0" r="r" b="b"/>
              <a:pathLst>
                <a:path w="156" h="53">
                  <a:moveTo>
                    <a:pt x="0" y="0"/>
                  </a:moveTo>
                  <a:lnTo>
                    <a:pt x="0" y="52"/>
                  </a:lnTo>
                  <a:lnTo>
                    <a:pt x="156"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5" name="Freeform 74"/>
            <p:cNvSpPr>
              <a:spLocks/>
            </p:cNvSpPr>
            <p:nvPr/>
          </p:nvSpPr>
          <p:spPr bwMode="auto">
            <a:xfrm>
              <a:off x="7663" y="12960"/>
              <a:ext cx="0" cy="184"/>
            </a:xfrm>
            <a:custGeom>
              <a:avLst/>
              <a:gdLst/>
              <a:ahLst/>
              <a:cxnLst>
                <a:cxn ang="0">
                  <a:pos x="0" y="0"/>
                </a:cxn>
                <a:cxn ang="0">
                  <a:pos x="0" y="184"/>
                </a:cxn>
              </a:cxnLst>
              <a:rect l="0" t="0" r="r" b="b"/>
              <a:pathLst>
                <a:path h="184">
                  <a:moveTo>
                    <a:pt x="0" y="0"/>
                  </a:moveTo>
                  <a:lnTo>
                    <a:pt x="0" y="184"/>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6" name="Freeform 75"/>
            <p:cNvSpPr>
              <a:spLocks/>
            </p:cNvSpPr>
            <p:nvPr/>
          </p:nvSpPr>
          <p:spPr bwMode="auto">
            <a:xfrm>
              <a:off x="7819" y="13144"/>
              <a:ext cx="559" cy="0"/>
            </a:xfrm>
            <a:custGeom>
              <a:avLst/>
              <a:gdLst/>
              <a:ahLst/>
              <a:cxnLst>
                <a:cxn ang="0">
                  <a:pos x="0" y="0"/>
                </a:cxn>
                <a:cxn ang="0">
                  <a:pos x="559" y="0"/>
                </a:cxn>
              </a:cxnLst>
              <a:rect l="0" t="0" r="r" b="b"/>
              <a:pathLst>
                <a:path w="559">
                  <a:moveTo>
                    <a:pt x="0" y="0"/>
                  </a:moveTo>
                  <a:lnTo>
                    <a:pt x="55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7" name="Freeform 76"/>
            <p:cNvSpPr>
              <a:spLocks/>
            </p:cNvSpPr>
            <p:nvPr/>
          </p:nvSpPr>
          <p:spPr bwMode="auto">
            <a:xfrm>
              <a:off x="7663" y="13118"/>
              <a:ext cx="156" cy="53"/>
            </a:xfrm>
            <a:custGeom>
              <a:avLst/>
              <a:gdLst/>
              <a:ahLst/>
              <a:cxnLst>
                <a:cxn ang="0">
                  <a:pos x="156" y="0"/>
                </a:cxn>
                <a:cxn ang="0">
                  <a:pos x="156" y="0"/>
                </a:cxn>
                <a:cxn ang="0">
                  <a:pos x="0" y="26"/>
                </a:cxn>
                <a:cxn ang="0">
                  <a:pos x="156" y="52"/>
                </a:cxn>
                <a:cxn ang="0">
                  <a:pos x="156" y="0"/>
                </a:cxn>
              </a:cxnLst>
              <a:rect l="0" t="0" r="r" b="b"/>
              <a:pathLst>
                <a:path w="156" h="53">
                  <a:moveTo>
                    <a:pt x="156" y="0"/>
                  </a:moveTo>
                  <a:lnTo>
                    <a:pt x="156" y="0"/>
                  </a:lnTo>
                  <a:lnTo>
                    <a:pt x="0" y="26"/>
                  </a:lnTo>
                  <a:lnTo>
                    <a:pt x="156" y="52"/>
                  </a:lnTo>
                  <a:lnTo>
                    <a:pt x="15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8" name="Freeform 77"/>
            <p:cNvSpPr>
              <a:spLocks/>
            </p:cNvSpPr>
            <p:nvPr/>
          </p:nvSpPr>
          <p:spPr bwMode="auto">
            <a:xfrm>
              <a:off x="8440" y="12974"/>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39" name="Freeform 78"/>
            <p:cNvSpPr>
              <a:spLocks/>
            </p:cNvSpPr>
            <p:nvPr/>
          </p:nvSpPr>
          <p:spPr bwMode="auto">
            <a:xfrm>
              <a:off x="8450" y="12974"/>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0" name="Freeform 79"/>
            <p:cNvSpPr>
              <a:spLocks/>
            </p:cNvSpPr>
            <p:nvPr/>
          </p:nvSpPr>
          <p:spPr bwMode="auto">
            <a:xfrm>
              <a:off x="8460" y="12974"/>
              <a:ext cx="62" cy="211"/>
            </a:xfrm>
            <a:custGeom>
              <a:avLst/>
              <a:gdLst/>
              <a:ahLst/>
              <a:cxnLst>
                <a:cxn ang="0">
                  <a:pos x="62" y="0"/>
                </a:cxn>
                <a:cxn ang="0">
                  <a:pos x="0" y="211"/>
                </a:cxn>
              </a:cxnLst>
              <a:rect l="0" t="0" r="r" b="b"/>
              <a:pathLst>
                <a:path w="62" h="211">
                  <a:moveTo>
                    <a:pt x="62" y="0"/>
                  </a:moveTo>
                  <a:lnTo>
                    <a:pt x="0" y="21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1" name="Freeform 80"/>
            <p:cNvSpPr>
              <a:spLocks/>
            </p:cNvSpPr>
            <p:nvPr/>
          </p:nvSpPr>
          <p:spPr bwMode="auto">
            <a:xfrm>
              <a:off x="8472" y="12974"/>
              <a:ext cx="79" cy="0"/>
            </a:xfrm>
            <a:custGeom>
              <a:avLst/>
              <a:gdLst/>
              <a:ahLst/>
              <a:cxnLst>
                <a:cxn ang="0">
                  <a:pos x="0" y="0"/>
                </a:cxn>
                <a:cxn ang="0">
                  <a:pos x="79" y="0"/>
                </a:cxn>
              </a:cxnLst>
              <a:rect l="0" t="0" r="r" b="b"/>
              <a:pathLst>
                <a:path w="79">
                  <a:moveTo>
                    <a:pt x="0" y="0"/>
                  </a:moveTo>
                  <a:lnTo>
                    <a:pt x="7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2" name="Freeform 81"/>
            <p:cNvSpPr>
              <a:spLocks/>
            </p:cNvSpPr>
            <p:nvPr/>
          </p:nvSpPr>
          <p:spPr bwMode="auto">
            <a:xfrm>
              <a:off x="8409" y="13125"/>
              <a:ext cx="173" cy="60"/>
            </a:xfrm>
            <a:custGeom>
              <a:avLst/>
              <a:gdLst/>
              <a:ahLst/>
              <a:cxnLst>
                <a:cxn ang="0">
                  <a:pos x="0" y="60"/>
                </a:cxn>
                <a:cxn ang="0">
                  <a:pos x="151" y="60"/>
                </a:cxn>
                <a:cxn ang="0">
                  <a:pos x="172" y="0"/>
                </a:cxn>
              </a:cxnLst>
              <a:rect l="0" t="0" r="r" b="b"/>
              <a:pathLst>
                <a:path w="173" h="60">
                  <a:moveTo>
                    <a:pt x="0" y="60"/>
                  </a:moveTo>
                  <a:lnTo>
                    <a:pt x="151" y="60"/>
                  </a:lnTo>
                  <a:lnTo>
                    <a:pt x="17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3" name="Freeform 82"/>
            <p:cNvSpPr>
              <a:spLocks/>
            </p:cNvSpPr>
            <p:nvPr/>
          </p:nvSpPr>
          <p:spPr bwMode="auto">
            <a:xfrm>
              <a:off x="8481" y="12974"/>
              <a:ext cx="29" cy="10"/>
            </a:xfrm>
            <a:custGeom>
              <a:avLst/>
              <a:gdLst/>
              <a:ahLst/>
              <a:cxnLst>
                <a:cxn ang="0">
                  <a:pos x="0" y="0"/>
                </a:cxn>
                <a:cxn ang="0">
                  <a:pos x="28" y="9"/>
                </a:cxn>
              </a:cxnLst>
              <a:rect l="0" t="0" r="r" b="b"/>
              <a:pathLst>
                <a:path w="29" h="10">
                  <a:moveTo>
                    <a:pt x="0" y="0"/>
                  </a:moveTo>
                  <a:lnTo>
                    <a:pt x="28"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4" name="Freeform 83"/>
            <p:cNvSpPr>
              <a:spLocks/>
            </p:cNvSpPr>
            <p:nvPr/>
          </p:nvSpPr>
          <p:spPr bwMode="auto">
            <a:xfrm>
              <a:off x="8491" y="12974"/>
              <a:ext cx="9" cy="19"/>
            </a:xfrm>
            <a:custGeom>
              <a:avLst/>
              <a:gdLst/>
              <a:ahLst/>
              <a:cxnLst>
                <a:cxn ang="0">
                  <a:pos x="0" y="0"/>
                </a:cxn>
                <a:cxn ang="0">
                  <a:pos x="9" y="19"/>
                </a:cxn>
              </a:cxnLst>
              <a:rect l="0" t="0" r="r" b="b"/>
              <a:pathLst>
                <a:path w="9" h="19">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5" name="Freeform 84"/>
            <p:cNvSpPr>
              <a:spLocks/>
            </p:cNvSpPr>
            <p:nvPr/>
          </p:nvSpPr>
          <p:spPr bwMode="auto">
            <a:xfrm>
              <a:off x="8510" y="12974"/>
              <a:ext cx="22" cy="19"/>
            </a:xfrm>
            <a:custGeom>
              <a:avLst/>
              <a:gdLst/>
              <a:ahLst/>
              <a:cxnLst>
                <a:cxn ang="0">
                  <a:pos x="21" y="0"/>
                </a:cxn>
                <a:cxn ang="0">
                  <a:pos x="0" y="19"/>
                </a:cxn>
              </a:cxnLst>
              <a:rect l="0" t="0" r="r" b="b"/>
              <a:pathLst>
                <a:path w="22" h="19">
                  <a:moveTo>
                    <a:pt x="21"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6" name="Freeform 85"/>
            <p:cNvSpPr>
              <a:spLocks/>
            </p:cNvSpPr>
            <p:nvPr/>
          </p:nvSpPr>
          <p:spPr bwMode="auto">
            <a:xfrm>
              <a:off x="8510" y="12974"/>
              <a:ext cx="31" cy="10"/>
            </a:xfrm>
            <a:custGeom>
              <a:avLst/>
              <a:gdLst/>
              <a:ahLst/>
              <a:cxnLst>
                <a:cxn ang="0">
                  <a:pos x="31" y="0"/>
                </a:cxn>
                <a:cxn ang="0">
                  <a:pos x="0" y="9"/>
                </a:cxn>
              </a:cxnLst>
              <a:rect l="0" t="0" r="r" b="b"/>
              <a:pathLst>
                <a:path w="31" h="10">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7" name="Freeform 86"/>
            <p:cNvSpPr>
              <a:spLocks/>
            </p:cNvSpPr>
            <p:nvPr/>
          </p:nvSpPr>
          <p:spPr bwMode="auto">
            <a:xfrm>
              <a:off x="8421" y="13176"/>
              <a:ext cx="29" cy="9"/>
            </a:xfrm>
            <a:custGeom>
              <a:avLst/>
              <a:gdLst/>
              <a:ahLst/>
              <a:cxnLst>
                <a:cxn ang="0">
                  <a:pos x="28" y="0"/>
                </a:cxn>
                <a:cxn ang="0">
                  <a:pos x="0" y="9"/>
                </a:cxn>
              </a:cxnLst>
              <a:rect l="0" t="0" r="r" b="b"/>
              <a:pathLst>
                <a:path w="29" h="9">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8" name="Freeform 87"/>
            <p:cNvSpPr>
              <a:spLocks/>
            </p:cNvSpPr>
            <p:nvPr/>
          </p:nvSpPr>
          <p:spPr bwMode="auto">
            <a:xfrm>
              <a:off x="8431" y="13164"/>
              <a:ext cx="19" cy="21"/>
            </a:xfrm>
            <a:custGeom>
              <a:avLst/>
              <a:gdLst/>
              <a:ahLst/>
              <a:cxnLst>
                <a:cxn ang="0">
                  <a:pos x="19" y="0"/>
                </a:cxn>
                <a:cxn ang="0">
                  <a:pos x="0" y="21"/>
                </a:cxn>
              </a:cxnLst>
              <a:rect l="0" t="0" r="r" b="b"/>
              <a:pathLst>
                <a:path w="19" h="21">
                  <a:moveTo>
                    <a:pt x="19"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49" name="Freeform 88"/>
            <p:cNvSpPr>
              <a:spLocks/>
            </p:cNvSpPr>
            <p:nvPr/>
          </p:nvSpPr>
          <p:spPr bwMode="auto">
            <a:xfrm>
              <a:off x="8460" y="13164"/>
              <a:ext cx="12" cy="21"/>
            </a:xfrm>
            <a:custGeom>
              <a:avLst/>
              <a:gdLst/>
              <a:ahLst/>
              <a:cxnLst>
                <a:cxn ang="0">
                  <a:pos x="0" y="0"/>
                </a:cxn>
                <a:cxn ang="0">
                  <a:pos x="12" y="21"/>
                </a:cxn>
              </a:cxnLst>
              <a:rect l="0" t="0" r="r" b="b"/>
              <a:pathLst>
                <a:path w="12" h="21">
                  <a:moveTo>
                    <a:pt x="0" y="0"/>
                  </a:moveTo>
                  <a:lnTo>
                    <a:pt x="12" y="2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0" name="Freeform 89"/>
            <p:cNvSpPr>
              <a:spLocks/>
            </p:cNvSpPr>
            <p:nvPr/>
          </p:nvSpPr>
          <p:spPr bwMode="auto">
            <a:xfrm>
              <a:off x="8450" y="13176"/>
              <a:ext cx="31" cy="9"/>
            </a:xfrm>
            <a:custGeom>
              <a:avLst/>
              <a:gdLst/>
              <a:ahLst/>
              <a:cxnLst>
                <a:cxn ang="0">
                  <a:pos x="0" y="0"/>
                </a:cxn>
                <a:cxn ang="0">
                  <a:pos x="31" y="9"/>
                </a:cxn>
              </a:cxnLst>
              <a:rect l="0" t="0" r="r" b="b"/>
              <a:pathLst>
                <a:path w="31" h="9">
                  <a:moveTo>
                    <a:pt x="0" y="0"/>
                  </a:moveTo>
                  <a:lnTo>
                    <a:pt x="31"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1" name="Freeform 90"/>
            <p:cNvSpPr>
              <a:spLocks/>
            </p:cNvSpPr>
            <p:nvPr/>
          </p:nvSpPr>
          <p:spPr bwMode="auto">
            <a:xfrm>
              <a:off x="8510" y="13176"/>
              <a:ext cx="50" cy="9"/>
            </a:xfrm>
            <a:custGeom>
              <a:avLst/>
              <a:gdLst/>
              <a:ahLst/>
              <a:cxnLst>
                <a:cxn ang="0">
                  <a:pos x="0" y="9"/>
                </a:cxn>
                <a:cxn ang="0">
                  <a:pos x="50" y="0"/>
                </a:cxn>
              </a:cxnLst>
              <a:rect l="0" t="0" r="r" b="b"/>
              <a:pathLst>
                <a:path w="50" h="9">
                  <a:moveTo>
                    <a:pt x="0" y="9"/>
                  </a:moveTo>
                  <a:lnTo>
                    <a:pt x="5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2" name="Freeform 91"/>
            <p:cNvSpPr>
              <a:spLocks/>
            </p:cNvSpPr>
            <p:nvPr/>
          </p:nvSpPr>
          <p:spPr bwMode="auto">
            <a:xfrm>
              <a:off x="8532" y="13154"/>
              <a:ext cx="38" cy="31"/>
            </a:xfrm>
            <a:custGeom>
              <a:avLst/>
              <a:gdLst/>
              <a:ahLst/>
              <a:cxnLst>
                <a:cxn ang="0">
                  <a:pos x="0" y="31"/>
                </a:cxn>
                <a:cxn ang="0">
                  <a:pos x="38" y="0"/>
                </a:cxn>
              </a:cxnLst>
              <a:rect l="0" t="0" r="r" b="b"/>
              <a:pathLst>
                <a:path w="38" h="31">
                  <a:moveTo>
                    <a:pt x="0" y="31"/>
                  </a:moveTo>
                  <a:lnTo>
                    <a:pt x="3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3" name="Freeform 92"/>
            <p:cNvSpPr>
              <a:spLocks/>
            </p:cNvSpPr>
            <p:nvPr/>
          </p:nvSpPr>
          <p:spPr bwMode="auto">
            <a:xfrm>
              <a:off x="8551" y="13125"/>
              <a:ext cx="31" cy="60"/>
            </a:xfrm>
            <a:custGeom>
              <a:avLst/>
              <a:gdLst/>
              <a:ahLst/>
              <a:cxnLst>
                <a:cxn ang="0">
                  <a:pos x="0" y="60"/>
                </a:cxn>
                <a:cxn ang="0">
                  <a:pos x="31" y="0"/>
                </a:cxn>
              </a:cxnLst>
              <a:rect l="0" t="0" r="r" b="b"/>
              <a:pathLst>
                <a:path w="31" h="60">
                  <a:moveTo>
                    <a:pt x="0" y="60"/>
                  </a:moveTo>
                  <a:lnTo>
                    <a:pt x="3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4" name="Freeform 93"/>
            <p:cNvSpPr>
              <a:spLocks/>
            </p:cNvSpPr>
            <p:nvPr/>
          </p:nvSpPr>
          <p:spPr bwMode="auto">
            <a:xfrm>
              <a:off x="8623" y="13166"/>
              <a:ext cx="79" cy="79"/>
            </a:xfrm>
            <a:custGeom>
              <a:avLst/>
              <a:gdLst/>
              <a:ahLst/>
              <a:cxnLst>
                <a:cxn ang="0">
                  <a:pos x="72" y="21"/>
                </a:cxn>
                <a:cxn ang="0">
                  <a:pos x="72" y="14"/>
                </a:cxn>
                <a:cxn ang="0">
                  <a:pos x="64" y="14"/>
                </a:cxn>
                <a:cxn ang="0">
                  <a:pos x="64" y="28"/>
                </a:cxn>
                <a:cxn ang="0">
                  <a:pos x="79" y="28"/>
                </a:cxn>
                <a:cxn ang="0">
                  <a:pos x="79" y="14"/>
                </a:cxn>
                <a:cxn ang="0">
                  <a:pos x="72" y="7"/>
                </a:cxn>
                <a:cxn ang="0">
                  <a:pos x="50" y="0"/>
                </a:cxn>
                <a:cxn ang="0">
                  <a:pos x="28" y="0"/>
                </a:cxn>
                <a:cxn ang="0">
                  <a:pos x="7" y="7"/>
                </a:cxn>
                <a:cxn ang="0">
                  <a:pos x="0" y="14"/>
                </a:cxn>
                <a:cxn ang="0">
                  <a:pos x="0" y="28"/>
                </a:cxn>
                <a:cxn ang="0">
                  <a:pos x="7" y="43"/>
                </a:cxn>
                <a:cxn ang="0">
                  <a:pos x="21" y="50"/>
                </a:cxn>
                <a:cxn ang="0">
                  <a:pos x="43" y="57"/>
                </a:cxn>
                <a:cxn ang="0">
                  <a:pos x="57" y="64"/>
                </a:cxn>
                <a:cxn ang="0">
                  <a:pos x="64" y="79"/>
                </a:cxn>
              </a:cxnLst>
              <a:rect l="0" t="0" r="r" b="b"/>
              <a:pathLst>
                <a:path w="79" h="79">
                  <a:moveTo>
                    <a:pt x="72" y="21"/>
                  </a:moveTo>
                  <a:lnTo>
                    <a:pt x="72" y="14"/>
                  </a:lnTo>
                  <a:lnTo>
                    <a:pt x="64" y="14"/>
                  </a:lnTo>
                  <a:lnTo>
                    <a:pt x="64" y="28"/>
                  </a:lnTo>
                  <a:lnTo>
                    <a:pt x="79" y="28"/>
                  </a:lnTo>
                  <a:lnTo>
                    <a:pt x="79" y="14"/>
                  </a:lnTo>
                  <a:lnTo>
                    <a:pt x="72" y="7"/>
                  </a:lnTo>
                  <a:lnTo>
                    <a:pt x="50" y="0"/>
                  </a:lnTo>
                  <a:lnTo>
                    <a:pt x="28" y="0"/>
                  </a:lnTo>
                  <a:lnTo>
                    <a:pt x="7" y="7"/>
                  </a:lnTo>
                  <a:lnTo>
                    <a:pt x="0" y="14"/>
                  </a:lnTo>
                  <a:lnTo>
                    <a:pt x="0" y="28"/>
                  </a:lnTo>
                  <a:lnTo>
                    <a:pt x="7" y="43"/>
                  </a:lnTo>
                  <a:lnTo>
                    <a:pt x="21" y="50"/>
                  </a:lnTo>
                  <a:lnTo>
                    <a:pt x="43" y="57"/>
                  </a:lnTo>
                  <a:lnTo>
                    <a:pt x="57" y="64"/>
                  </a:lnTo>
                  <a:lnTo>
                    <a:pt x="64" y="7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5" name="Freeform 94"/>
            <p:cNvSpPr>
              <a:spLocks/>
            </p:cNvSpPr>
            <p:nvPr/>
          </p:nvSpPr>
          <p:spPr bwMode="auto">
            <a:xfrm>
              <a:off x="8623" y="13173"/>
              <a:ext cx="7" cy="22"/>
            </a:xfrm>
            <a:custGeom>
              <a:avLst/>
              <a:gdLst/>
              <a:ahLst/>
              <a:cxnLst>
                <a:cxn ang="0">
                  <a:pos x="7" y="0"/>
                </a:cxn>
                <a:cxn ang="0">
                  <a:pos x="0" y="21"/>
                </a:cxn>
              </a:cxnLst>
              <a:rect l="0" t="0" r="r" b="b"/>
              <a:pathLst>
                <a:path w="7" h="22">
                  <a:moveTo>
                    <a:pt x="7"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6" name="Freeform 95"/>
            <p:cNvSpPr>
              <a:spLocks/>
            </p:cNvSpPr>
            <p:nvPr/>
          </p:nvSpPr>
          <p:spPr bwMode="auto">
            <a:xfrm>
              <a:off x="8630" y="13202"/>
              <a:ext cx="50" cy="22"/>
            </a:xfrm>
            <a:custGeom>
              <a:avLst/>
              <a:gdLst/>
              <a:ahLst/>
              <a:cxnLst>
                <a:cxn ang="0">
                  <a:pos x="0" y="0"/>
                </a:cxn>
                <a:cxn ang="0">
                  <a:pos x="14" y="7"/>
                </a:cxn>
                <a:cxn ang="0">
                  <a:pos x="36" y="14"/>
                </a:cxn>
                <a:cxn ang="0">
                  <a:pos x="50" y="21"/>
                </a:cxn>
              </a:cxnLst>
              <a:rect l="0" t="0" r="r" b="b"/>
              <a:pathLst>
                <a:path w="50" h="22">
                  <a:moveTo>
                    <a:pt x="0" y="0"/>
                  </a:moveTo>
                  <a:lnTo>
                    <a:pt x="14" y="7"/>
                  </a:lnTo>
                  <a:lnTo>
                    <a:pt x="36" y="14"/>
                  </a:lnTo>
                  <a:lnTo>
                    <a:pt x="5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7" name="Freeform 96"/>
            <p:cNvSpPr>
              <a:spLocks/>
            </p:cNvSpPr>
            <p:nvPr/>
          </p:nvSpPr>
          <p:spPr bwMode="auto">
            <a:xfrm>
              <a:off x="8680" y="13231"/>
              <a:ext cx="8" cy="29"/>
            </a:xfrm>
            <a:custGeom>
              <a:avLst/>
              <a:gdLst/>
              <a:ahLst/>
              <a:cxnLst>
                <a:cxn ang="0">
                  <a:pos x="7" y="0"/>
                </a:cxn>
                <a:cxn ang="0">
                  <a:pos x="0" y="28"/>
                </a:cxn>
              </a:cxnLst>
              <a:rect l="0" t="0" r="r" b="b"/>
              <a:pathLst>
                <a:path w="8" h="29">
                  <a:moveTo>
                    <a:pt x="7"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58" name="Freeform 97"/>
            <p:cNvSpPr>
              <a:spLocks/>
            </p:cNvSpPr>
            <p:nvPr/>
          </p:nvSpPr>
          <p:spPr bwMode="auto">
            <a:xfrm>
              <a:off x="8608" y="13180"/>
              <a:ext cx="80" cy="87"/>
            </a:xfrm>
            <a:custGeom>
              <a:avLst/>
              <a:gdLst/>
              <a:ahLst/>
              <a:cxnLst>
                <a:cxn ang="0">
                  <a:pos x="14" y="0"/>
                </a:cxn>
                <a:cxn ang="0">
                  <a:pos x="21" y="14"/>
                </a:cxn>
                <a:cxn ang="0">
                  <a:pos x="36" y="21"/>
                </a:cxn>
                <a:cxn ang="0">
                  <a:pos x="57" y="28"/>
                </a:cxn>
                <a:cxn ang="0">
                  <a:pos x="72" y="36"/>
                </a:cxn>
                <a:cxn ang="0">
                  <a:pos x="79" y="50"/>
                </a:cxn>
                <a:cxn ang="0">
                  <a:pos x="79" y="64"/>
                </a:cxn>
                <a:cxn ang="0">
                  <a:pos x="72" y="79"/>
                </a:cxn>
                <a:cxn ang="0">
                  <a:pos x="50" y="86"/>
                </a:cxn>
                <a:cxn ang="0">
                  <a:pos x="28" y="86"/>
                </a:cxn>
                <a:cxn ang="0">
                  <a:pos x="7" y="79"/>
                </a:cxn>
                <a:cxn ang="0">
                  <a:pos x="0" y="72"/>
                </a:cxn>
                <a:cxn ang="0">
                  <a:pos x="0" y="57"/>
                </a:cxn>
                <a:cxn ang="0">
                  <a:pos x="14" y="57"/>
                </a:cxn>
                <a:cxn ang="0">
                  <a:pos x="14" y="72"/>
                </a:cxn>
                <a:cxn ang="0">
                  <a:pos x="7" y="72"/>
                </a:cxn>
                <a:cxn ang="0">
                  <a:pos x="7" y="64"/>
                </a:cxn>
              </a:cxnLst>
              <a:rect l="0" t="0" r="r" b="b"/>
              <a:pathLst>
                <a:path w="80" h="87">
                  <a:moveTo>
                    <a:pt x="14" y="0"/>
                  </a:moveTo>
                  <a:lnTo>
                    <a:pt x="21" y="14"/>
                  </a:lnTo>
                  <a:lnTo>
                    <a:pt x="36" y="21"/>
                  </a:lnTo>
                  <a:lnTo>
                    <a:pt x="57" y="28"/>
                  </a:lnTo>
                  <a:lnTo>
                    <a:pt x="72" y="36"/>
                  </a:lnTo>
                  <a:lnTo>
                    <a:pt x="79" y="50"/>
                  </a:lnTo>
                  <a:lnTo>
                    <a:pt x="79" y="64"/>
                  </a:lnTo>
                  <a:lnTo>
                    <a:pt x="72" y="79"/>
                  </a:lnTo>
                  <a:lnTo>
                    <a:pt x="50" y="86"/>
                  </a:lnTo>
                  <a:lnTo>
                    <a:pt x="28" y="86"/>
                  </a:lnTo>
                  <a:lnTo>
                    <a:pt x="7" y="79"/>
                  </a:lnTo>
                  <a:lnTo>
                    <a:pt x="0" y="72"/>
                  </a:lnTo>
                  <a:lnTo>
                    <a:pt x="0" y="57"/>
                  </a:lnTo>
                  <a:lnTo>
                    <a:pt x="14" y="57"/>
                  </a:lnTo>
                  <a:lnTo>
                    <a:pt x="14" y="72"/>
                  </a:lnTo>
                  <a:lnTo>
                    <a:pt x="7" y="72"/>
                  </a:lnTo>
                  <a:lnTo>
                    <a:pt x="7" y="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0" name="Group 4353"/>
          <p:cNvGrpSpPr>
            <a:grpSpLocks/>
          </p:cNvGrpSpPr>
          <p:nvPr/>
        </p:nvGrpSpPr>
        <p:grpSpPr bwMode="auto">
          <a:xfrm>
            <a:off x="4429124" y="1573999"/>
            <a:ext cx="1274762" cy="139700"/>
            <a:chOff x="2732" y="12526"/>
            <a:chExt cx="2009" cy="219"/>
          </a:xfrm>
        </p:grpSpPr>
        <p:sp>
          <p:nvSpPr>
            <p:cNvPr id="4760" name="Freeform 4354"/>
            <p:cNvSpPr>
              <a:spLocks/>
            </p:cNvSpPr>
            <p:nvPr/>
          </p:nvSpPr>
          <p:spPr bwMode="auto">
            <a:xfrm>
              <a:off x="2748" y="12542"/>
              <a:ext cx="182" cy="187"/>
            </a:xfrm>
            <a:custGeom>
              <a:avLst/>
              <a:gdLst/>
              <a:ahLst/>
              <a:cxnLst>
                <a:cxn ang="0">
                  <a:pos x="182" y="187"/>
                </a:cxn>
                <a:cxn ang="0">
                  <a:pos x="0" y="187"/>
                </a:cxn>
                <a:cxn ang="0">
                  <a:pos x="91" y="0"/>
                </a:cxn>
                <a:cxn ang="0">
                  <a:pos x="182" y="187"/>
                </a:cxn>
              </a:cxnLst>
              <a:rect l="0" t="0" r="r" b="b"/>
              <a:pathLst>
                <a:path w="182" h="187">
                  <a:moveTo>
                    <a:pt x="182" y="187"/>
                  </a:moveTo>
                  <a:lnTo>
                    <a:pt x="0" y="187"/>
                  </a:lnTo>
                  <a:lnTo>
                    <a:pt x="91" y="0"/>
                  </a:lnTo>
                  <a:lnTo>
                    <a:pt x="182"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1" name="Freeform 4355"/>
            <p:cNvSpPr>
              <a:spLocks/>
            </p:cNvSpPr>
            <p:nvPr/>
          </p:nvSpPr>
          <p:spPr bwMode="auto">
            <a:xfrm>
              <a:off x="4545" y="12542"/>
              <a:ext cx="180" cy="187"/>
            </a:xfrm>
            <a:custGeom>
              <a:avLst/>
              <a:gdLst/>
              <a:ahLst/>
              <a:cxnLst>
                <a:cxn ang="0">
                  <a:pos x="0" y="187"/>
                </a:cxn>
                <a:cxn ang="0">
                  <a:pos x="180" y="187"/>
                </a:cxn>
                <a:cxn ang="0">
                  <a:pos x="91" y="0"/>
                </a:cxn>
                <a:cxn ang="0">
                  <a:pos x="0" y="187"/>
                </a:cxn>
              </a:cxnLst>
              <a:rect l="0" t="0" r="r" b="b"/>
              <a:pathLst>
                <a:path w="180" h="187">
                  <a:moveTo>
                    <a:pt x="0" y="187"/>
                  </a:moveTo>
                  <a:lnTo>
                    <a:pt x="180" y="187"/>
                  </a:lnTo>
                  <a:lnTo>
                    <a:pt x="91"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2" name="Freeform 4356"/>
            <p:cNvSpPr>
              <a:spLocks/>
            </p:cNvSpPr>
            <p:nvPr/>
          </p:nvSpPr>
          <p:spPr bwMode="auto">
            <a:xfrm>
              <a:off x="2839" y="12542"/>
              <a:ext cx="1797" cy="0"/>
            </a:xfrm>
            <a:custGeom>
              <a:avLst/>
              <a:gdLst/>
              <a:ahLst/>
              <a:cxnLst>
                <a:cxn ang="0">
                  <a:pos x="0" y="0"/>
                </a:cxn>
                <a:cxn ang="0">
                  <a:pos x="1797" y="0"/>
                </a:cxn>
              </a:cxnLst>
              <a:rect l="0" t="0" r="r" b="b"/>
              <a:pathLst>
                <a:path w="1797">
                  <a:moveTo>
                    <a:pt x="0" y="0"/>
                  </a:moveTo>
                  <a:lnTo>
                    <a:pt x="1797"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3" name="Freeform 4357"/>
            <p:cNvSpPr>
              <a:spLocks/>
            </p:cNvSpPr>
            <p:nvPr/>
          </p:nvSpPr>
          <p:spPr bwMode="auto">
            <a:xfrm>
              <a:off x="2839" y="12552"/>
              <a:ext cx="1797" cy="0"/>
            </a:xfrm>
            <a:custGeom>
              <a:avLst/>
              <a:gdLst/>
              <a:ahLst/>
              <a:cxnLst>
                <a:cxn ang="0">
                  <a:pos x="0" y="0"/>
                </a:cxn>
                <a:cxn ang="0">
                  <a:pos x="1797" y="0"/>
                </a:cxn>
              </a:cxnLst>
              <a:rect l="0" t="0" r="r" b="b"/>
              <a:pathLst>
                <a:path w="1797">
                  <a:moveTo>
                    <a:pt x="0" y="0"/>
                  </a:moveTo>
                  <a:lnTo>
                    <a:pt x="1797"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1" name="Group 4358"/>
          <p:cNvGrpSpPr>
            <a:grpSpLocks/>
          </p:cNvGrpSpPr>
          <p:nvPr/>
        </p:nvGrpSpPr>
        <p:grpSpPr bwMode="auto">
          <a:xfrm>
            <a:off x="4500562" y="1788313"/>
            <a:ext cx="1154112" cy="204788"/>
            <a:chOff x="2833" y="12859"/>
            <a:chExt cx="1817" cy="324"/>
          </a:xfrm>
        </p:grpSpPr>
        <p:sp>
          <p:nvSpPr>
            <p:cNvPr id="4765" name="Freeform 4359"/>
            <p:cNvSpPr>
              <a:spLocks/>
            </p:cNvSpPr>
            <p:nvPr/>
          </p:nvSpPr>
          <p:spPr bwMode="auto">
            <a:xfrm>
              <a:off x="4639" y="12914"/>
              <a:ext cx="0" cy="146"/>
            </a:xfrm>
            <a:custGeom>
              <a:avLst/>
              <a:gdLst/>
              <a:ahLst/>
              <a:cxnLst>
                <a:cxn ang="0">
                  <a:pos x="0" y="0"/>
                </a:cxn>
                <a:cxn ang="0">
                  <a:pos x="0" y="146"/>
                </a:cxn>
              </a:cxnLst>
              <a:rect l="0" t="0" r="r" b="b"/>
              <a:pathLst>
                <a:path h="146">
                  <a:moveTo>
                    <a:pt x="0" y="0"/>
                  </a:moveTo>
                  <a:lnTo>
                    <a:pt x="0" y="14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6" name="Freeform 4360"/>
            <p:cNvSpPr>
              <a:spLocks/>
            </p:cNvSpPr>
            <p:nvPr/>
          </p:nvSpPr>
          <p:spPr bwMode="auto">
            <a:xfrm>
              <a:off x="3924" y="13060"/>
              <a:ext cx="556" cy="0"/>
            </a:xfrm>
            <a:custGeom>
              <a:avLst/>
              <a:gdLst/>
              <a:ahLst/>
              <a:cxnLst>
                <a:cxn ang="0">
                  <a:pos x="556" y="0"/>
                </a:cxn>
                <a:cxn ang="0">
                  <a:pos x="0" y="0"/>
                </a:cxn>
              </a:cxnLst>
              <a:rect l="0" t="0" r="r" b="b"/>
              <a:pathLst>
                <a:path w="556">
                  <a:moveTo>
                    <a:pt x="556"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7" name="Freeform 4361"/>
            <p:cNvSpPr>
              <a:spLocks/>
            </p:cNvSpPr>
            <p:nvPr/>
          </p:nvSpPr>
          <p:spPr bwMode="auto">
            <a:xfrm>
              <a:off x="4480" y="13034"/>
              <a:ext cx="159" cy="53"/>
            </a:xfrm>
            <a:custGeom>
              <a:avLst/>
              <a:gdLst/>
              <a:ahLst/>
              <a:cxnLst>
                <a:cxn ang="0">
                  <a:pos x="0" y="0"/>
                </a:cxn>
                <a:cxn ang="0">
                  <a:pos x="0" y="52"/>
                </a:cxn>
                <a:cxn ang="0">
                  <a:pos x="158" y="26"/>
                </a:cxn>
                <a:cxn ang="0">
                  <a:pos x="0" y="0"/>
                </a:cxn>
              </a:cxnLst>
              <a:rect l="0" t="0" r="r" b="b"/>
              <a:pathLst>
                <a:path w="159" h="53">
                  <a:moveTo>
                    <a:pt x="0" y="0"/>
                  </a:moveTo>
                  <a:lnTo>
                    <a:pt x="0" y="52"/>
                  </a:lnTo>
                  <a:lnTo>
                    <a:pt x="158"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8" name="Freeform 4362"/>
            <p:cNvSpPr>
              <a:spLocks/>
            </p:cNvSpPr>
            <p:nvPr/>
          </p:nvSpPr>
          <p:spPr bwMode="auto">
            <a:xfrm>
              <a:off x="3801" y="13065"/>
              <a:ext cx="79" cy="82"/>
            </a:xfrm>
            <a:custGeom>
              <a:avLst/>
              <a:gdLst/>
              <a:ahLst/>
              <a:cxnLst>
                <a:cxn ang="0">
                  <a:pos x="71" y="21"/>
                </a:cxn>
                <a:cxn ang="0">
                  <a:pos x="71" y="14"/>
                </a:cxn>
                <a:cxn ang="0">
                  <a:pos x="64" y="14"/>
                </a:cxn>
                <a:cxn ang="0">
                  <a:pos x="64" y="28"/>
                </a:cxn>
                <a:cxn ang="0">
                  <a:pos x="79" y="28"/>
                </a:cxn>
                <a:cxn ang="0">
                  <a:pos x="79" y="14"/>
                </a:cxn>
                <a:cxn ang="0">
                  <a:pos x="71" y="7"/>
                </a:cxn>
                <a:cxn ang="0">
                  <a:pos x="50" y="0"/>
                </a:cxn>
                <a:cxn ang="0">
                  <a:pos x="28" y="0"/>
                </a:cxn>
                <a:cxn ang="0">
                  <a:pos x="7" y="7"/>
                </a:cxn>
                <a:cxn ang="0">
                  <a:pos x="0" y="14"/>
                </a:cxn>
                <a:cxn ang="0">
                  <a:pos x="0" y="28"/>
                </a:cxn>
                <a:cxn ang="0">
                  <a:pos x="7" y="43"/>
                </a:cxn>
                <a:cxn ang="0">
                  <a:pos x="21" y="50"/>
                </a:cxn>
                <a:cxn ang="0">
                  <a:pos x="43" y="57"/>
                </a:cxn>
                <a:cxn ang="0">
                  <a:pos x="57" y="64"/>
                </a:cxn>
                <a:cxn ang="0">
                  <a:pos x="64" y="81"/>
                </a:cxn>
              </a:cxnLst>
              <a:rect l="0" t="0" r="r" b="b"/>
              <a:pathLst>
                <a:path w="79" h="82">
                  <a:moveTo>
                    <a:pt x="71" y="21"/>
                  </a:moveTo>
                  <a:lnTo>
                    <a:pt x="71" y="14"/>
                  </a:lnTo>
                  <a:lnTo>
                    <a:pt x="64" y="14"/>
                  </a:lnTo>
                  <a:lnTo>
                    <a:pt x="64" y="28"/>
                  </a:lnTo>
                  <a:lnTo>
                    <a:pt x="79" y="28"/>
                  </a:lnTo>
                  <a:lnTo>
                    <a:pt x="79" y="14"/>
                  </a:lnTo>
                  <a:lnTo>
                    <a:pt x="71" y="7"/>
                  </a:lnTo>
                  <a:lnTo>
                    <a:pt x="50" y="0"/>
                  </a:lnTo>
                  <a:lnTo>
                    <a:pt x="28" y="0"/>
                  </a:lnTo>
                  <a:lnTo>
                    <a:pt x="7" y="7"/>
                  </a:lnTo>
                  <a:lnTo>
                    <a:pt x="0" y="14"/>
                  </a:lnTo>
                  <a:lnTo>
                    <a:pt x="0" y="28"/>
                  </a:lnTo>
                  <a:lnTo>
                    <a:pt x="7" y="43"/>
                  </a:lnTo>
                  <a:lnTo>
                    <a:pt x="21" y="50"/>
                  </a:lnTo>
                  <a:lnTo>
                    <a:pt x="43" y="57"/>
                  </a:lnTo>
                  <a:lnTo>
                    <a:pt x="57" y="64"/>
                  </a:lnTo>
                  <a:lnTo>
                    <a:pt x="64" y="8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69" name="Freeform 4363"/>
            <p:cNvSpPr>
              <a:spLocks/>
            </p:cNvSpPr>
            <p:nvPr/>
          </p:nvSpPr>
          <p:spPr bwMode="auto">
            <a:xfrm>
              <a:off x="3801" y="13072"/>
              <a:ext cx="7" cy="22"/>
            </a:xfrm>
            <a:custGeom>
              <a:avLst/>
              <a:gdLst/>
              <a:ahLst/>
              <a:cxnLst>
                <a:cxn ang="0">
                  <a:pos x="7" y="0"/>
                </a:cxn>
                <a:cxn ang="0">
                  <a:pos x="0" y="21"/>
                </a:cxn>
              </a:cxnLst>
              <a:rect l="0" t="0" r="r" b="b"/>
              <a:pathLst>
                <a:path w="7" h="22">
                  <a:moveTo>
                    <a:pt x="7"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0" name="Freeform 4364"/>
            <p:cNvSpPr>
              <a:spLocks/>
            </p:cNvSpPr>
            <p:nvPr/>
          </p:nvSpPr>
          <p:spPr bwMode="auto">
            <a:xfrm>
              <a:off x="3808" y="13101"/>
              <a:ext cx="51" cy="22"/>
            </a:xfrm>
            <a:custGeom>
              <a:avLst/>
              <a:gdLst/>
              <a:ahLst/>
              <a:cxnLst>
                <a:cxn ang="0">
                  <a:pos x="0" y="0"/>
                </a:cxn>
                <a:cxn ang="0">
                  <a:pos x="14" y="7"/>
                </a:cxn>
                <a:cxn ang="0">
                  <a:pos x="36" y="14"/>
                </a:cxn>
                <a:cxn ang="0">
                  <a:pos x="50" y="21"/>
                </a:cxn>
              </a:cxnLst>
              <a:rect l="0" t="0" r="r" b="b"/>
              <a:pathLst>
                <a:path w="51" h="22">
                  <a:moveTo>
                    <a:pt x="0" y="0"/>
                  </a:moveTo>
                  <a:lnTo>
                    <a:pt x="14" y="7"/>
                  </a:lnTo>
                  <a:lnTo>
                    <a:pt x="36" y="14"/>
                  </a:lnTo>
                  <a:lnTo>
                    <a:pt x="5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1" name="Freeform 4365"/>
            <p:cNvSpPr>
              <a:spLocks/>
            </p:cNvSpPr>
            <p:nvPr/>
          </p:nvSpPr>
          <p:spPr bwMode="auto">
            <a:xfrm>
              <a:off x="3859" y="13130"/>
              <a:ext cx="7" cy="31"/>
            </a:xfrm>
            <a:custGeom>
              <a:avLst/>
              <a:gdLst/>
              <a:ahLst/>
              <a:cxnLst>
                <a:cxn ang="0">
                  <a:pos x="7" y="0"/>
                </a:cxn>
                <a:cxn ang="0">
                  <a:pos x="0" y="31"/>
                </a:cxn>
              </a:cxnLst>
              <a:rect l="0" t="0" r="r" b="b"/>
              <a:pathLst>
                <a:path w="7" h="31">
                  <a:moveTo>
                    <a:pt x="7" y="0"/>
                  </a:moveTo>
                  <a:lnTo>
                    <a:pt x="0" y="3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2" name="Freeform 4366"/>
            <p:cNvSpPr>
              <a:spLocks/>
            </p:cNvSpPr>
            <p:nvPr/>
          </p:nvSpPr>
          <p:spPr bwMode="auto">
            <a:xfrm>
              <a:off x="3784" y="13080"/>
              <a:ext cx="82" cy="88"/>
            </a:xfrm>
            <a:custGeom>
              <a:avLst/>
              <a:gdLst/>
              <a:ahLst/>
              <a:cxnLst>
                <a:cxn ang="0">
                  <a:pos x="16" y="0"/>
                </a:cxn>
                <a:cxn ang="0">
                  <a:pos x="24" y="14"/>
                </a:cxn>
                <a:cxn ang="0">
                  <a:pos x="38" y="21"/>
                </a:cxn>
                <a:cxn ang="0">
                  <a:pos x="60" y="28"/>
                </a:cxn>
                <a:cxn ang="0">
                  <a:pos x="74" y="36"/>
                </a:cxn>
                <a:cxn ang="0">
                  <a:pos x="81" y="50"/>
                </a:cxn>
                <a:cxn ang="0">
                  <a:pos x="81" y="67"/>
                </a:cxn>
                <a:cxn ang="0">
                  <a:pos x="74" y="81"/>
                </a:cxn>
                <a:cxn ang="0">
                  <a:pos x="52" y="88"/>
                </a:cxn>
                <a:cxn ang="0">
                  <a:pos x="31" y="88"/>
                </a:cxn>
                <a:cxn ang="0">
                  <a:pos x="7" y="81"/>
                </a:cxn>
                <a:cxn ang="0">
                  <a:pos x="0" y="74"/>
                </a:cxn>
                <a:cxn ang="0">
                  <a:pos x="0" y="57"/>
                </a:cxn>
                <a:cxn ang="0">
                  <a:pos x="16" y="57"/>
                </a:cxn>
                <a:cxn ang="0">
                  <a:pos x="16" y="74"/>
                </a:cxn>
                <a:cxn ang="0">
                  <a:pos x="7" y="74"/>
                </a:cxn>
                <a:cxn ang="0">
                  <a:pos x="7" y="67"/>
                </a:cxn>
              </a:cxnLst>
              <a:rect l="0" t="0" r="r" b="b"/>
              <a:pathLst>
                <a:path w="82" h="88">
                  <a:moveTo>
                    <a:pt x="16" y="0"/>
                  </a:moveTo>
                  <a:lnTo>
                    <a:pt x="24" y="14"/>
                  </a:lnTo>
                  <a:lnTo>
                    <a:pt x="38" y="21"/>
                  </a:lnTo>
                  <a:lnTo>
                    <a:pt x="60" y="28"/>
                  </a:lnTo>
                  <a:lnTo>
                    <a:pt x="74" y="36"/>
                  </a:lnTo>
                  <a:lnTo>
                    <a:pt x="81" y="50"/>
                  </a:lnTo>
                  <a:lnTo>
                    <a:pt x="81" y="67"/>
                  </a:lnTo>
                  <a:lnTo>
                    <a:pt x="74" y="81"/>
                  </a:lnTo>
                  <a:lnTo>
                    <a:pt x="52" y="88"/>
                  </a:lnTo>
                  <a:lnTo>
                    <a:pt x="31" y="88"/>
                  </a:lnTo>
                  <a:lnTo>
                    <a:pt x="7" y="81"/>
                  </a:lnTo>
                  <a:lnTo>
                    <a:pt x="0" y="74"/>
                  </a:lnTo>
                  <a:lnTo>
                    <a:pt x="0" y="57"/>
                  </a:lnTo>
                  <a:lnTo>
                    <a:pt x="16" y="57"/>
                  </a:lnTo>
                  <a:lnTo>
                    <a:pt x="16" y="74"/>
                  </a:lnTo>
                  <a:lnTo>
                    <a:pt x="7" y="74"/>
                  </a:lnTo>
                  <a:lnTo>
                    <a:pt x="7" y="6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3" name="Freeform 4367"/>
            <p:cNvSpPr>
              <a:spLocks/>
            </p:cNvSpPr>
            <p:nvPr/>
          </p:nvSpPr>
          <p:spPr bwMode="auto">
            <a:xfrm>
              <a:off x="2844" y="12948"/>
              <a:ext cx="0" cy="112"/>
            </a:xfrm>
            <a:custGeom>
              <a:avLst/>
              <a:gdLst/>
              <a:ahLst/>
              <a:cxnLst>
                <a:cxn ang="0">
                  <a:pos x="0" y="0"/>
                </a:cxn>
                <a:cxn ang="0">
                  <a:pos x="0" y="112"/>
                </a:cxn>
              </a:cxnLst>
              <a:rect l="0" t="0" r="r" b="b"/>
              <a:pathLst>
                <a:path h="112">
                  <a:moveTo>
                    <a:pt x="0" y="0"/>
                  </a:moveTo>
                  <a:lnTo>
                    <a:pt x="0" y="11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4" name="Freeform 4368"/>
            <p:cNvSpPr>
              <a:spLocks/>
            </p:cNvSpPr>
            <p:nvPr/>
          </p:nvSpPr>
          <p:spPr bwMode="auto">
            <a:xfrm>
              <a:off x="3002" y="13060"/>
              <a:ext cx="559" cy="0"/>
            </a:xfrm>
            <a:custGeom>
              <a:avLst/>
              <a:gdLst/>
              <a:ahLst/>
              <a:cxnLst>
                <a:cxn ang="0">
                  <a:pos x="0" y="0"/>
                </a:cxn>
                <a:cxn ang="0">
                  <a:pos x="559" y="0"/>
                </a:cxn>
              </a:cxnLst>
              <a:rect l="0" t="0" r="r" b="b"/>
              <a:pathLst>
                <a:path w="559">
                  <a:moveTo>
                    <a:pt x="0" y="0"/>
                  </a:moveTo>
                  <a:lnTo>
                    <a:pt x="55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5" name="Freeform 4369"/>
            <p:cNvSpPr>
              <a:spLocks/>
            </p:cNvSpPr>
            <p:nvPr/>
          </p:nvSpPr>
          <p:spPr bwMode="auto">
            <a:xfrm>
              <a:off x="2844" y="13034"/>
              <a:ext cx="158" cy="53"/>
            </a:xfrm>
            <a:custGeom>
              <a:avLst/>
              <a:gdLst/>
              <a:ahLst/>
              <a:cxnLst>
                <a:cxn ang="0">
                  <a:pos x="158" y="0"/>
                </a:cxn>
                <a:cxn ang="0">
                  <a:pos x="158" y="0"/>
                </a:cxn>
                <a:cxn ang="0">
                  <a:pos x="0" y="26"/>
                </a:cxn>
                <a:cxn ang="0">
                  <a:pos x="158" y="52"/>
                </a:cxn>
                <a:cxn ang="0">
                  <a:pos x="158" y="0"/>
                </a:cxn>
              </a:cxnLst>
              <a:rect l="0" t="0" r="r" b="b"/>
              <a:pathLst>
                <a:path w="158" h="53">
                  <a:moveTo>
                    <a:pt x="158" y="0"/>
                  </a:moveTo>
                  <a:lnTo>
                    <a:pt x="158" y="0"/>
                  </a:lnTo>
                  <a:lnTo>
                    <a:pt x="0" y="26"/>
                  </a:lnTo>
                  <a:lnTo>
                    <a:pt x="158" y="52"/>
                  </a:lnTo>
                  <a:lnTo>
                    <a:pt x="158"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6" name="Freeform 4370"/>
            <p:cNvSpPr>
              <a:spLocks/>
            </p:cNvSpPr>
            <p:nvPr/>
          </p:nvSpPr>
          <p:spPr bwMode="auto">
            <a:xfrm>
              <a:off x="3619" y="12873"/>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7" name="Freeform 4371"/>
            <p:cNvSpPr>
              <a:spLocks/>
            </p:cNvSpPr>
            <p:nvPr/>
          </p:nvSpPr>
          <p:spPr bwMode="auto">
            <a:xfrm>
              <a:off x="3628" y="12873"/>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8" name="Freeform 4372"/>
            <p:cNvSpPr>
              <a:spLocks/>
            </p:cNvSpPr>
            <p:nvPr/>
          </p:nvSpPr>
          <p:spPr bwMode="auto">
            <a:xfrm>
              <a:off x="3638" y="12873"/>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79" name="Freeform 4373"/>
            <p:cNvSpPr>
              <a:spLocks/>
            </p:cNvSpPr>
            <p:nvPr/>
          </p:nvSpPr>
          <p:spPr bwMode="auto">
            <a:xfrm>
              <a:off x="3647" y="12873"/>
              <a:ext cx="82" cy="0"/>
            </a:xfrm>
            <a:custGeom>
              <a:avLst/>
              <a:gdLst/>
              <a:ahLst/>
              <a:cxnLst>
                <a:cxn ang="0">
                  <a:pos x="0" y="0"/>
                </a:cxn>
                <a:cxn ang="0">
                  <a:pos x="81" y="0"/>
                </a:cxn>
              </a:cxnLst>
              <a:rect l="0" t="0" r="r" b="b"/>
              <a:pathLst>
                <a:path w="82">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0" name="Freeform 4374"/>
            <p:cNvSpPr>
              <a:spLocks/>
            </p:cNvSpPr>
            <p:nvPr/>
          </p:nvSpPr>
          <p:spPr bwMode="auto">
            <a:xfrm>
              <a:off x="3587" y="13024"/>
              <a:ext cx="171" cy="60"/>
            </a:xfrm>
            <a:custGeom>
              <a:avLst/>
              <a:gdLst/>
              <a:ahLst/>
              <a:cxnLst>
                <a:cxn ang="0">
                  <a:pos x="0" y="60"/>
                </a:cxn>
                <a:cxn ang="0">
                  <a:pos x="151" y="60"/>
                </a:cxn>
                <a:cxn ang="0">
                  <a:pos x="170" y="0"/>
                </a:cxn>
              </a:cxnLst>
              <a:rect l="0" t="0" r="r" b="b"/>
              <a:pathLst>
                <a:path w="171" h="60">
                  <a:moveTo>
                    <a:pt x="0" y="60"/>
                  </a:moveTo>
                  <a:lnTo>
                    <a:pt x="151" y="60"/>
                  </a:lnTo>
                  <a:lnTo>
                    <a:pt x="17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1" name="Freeform 4375"/>
            <p:cNvSpPr>
              <a:spLocks/>
            </p:cNvSpPr>
            <p:nvPr/>
          </p:nvSpPr>
          <p:spPr bwMode="auto">
            <a:xfrm>
              <a:off x="3659" y="12873"/>
              <a:ext cx="29" cy="12"/>
            </a:xfrm>
            <a:custGeom>
              <a:avLst/>
              <a:gdLst/>
              <a:ahLst/>
              <a:cxnLst>
                <a:cxn ang="0">
                  <a:pos x="0" y="0"/>
                </a:cxn>
                <a:cxn ang="0">
                  <a:pos x="28" y="11"/>
                </a:cxn>
              </a:cxnLst>
              <a:rect l="0" t="0" r="r" b="b"/>
              <a:pathLst>
                <a:path w="29" h="12">
                  <a:moveTo>
                    <a:pt x="0" y="0"/>
                  </a:moveTo>
                  <a:lnTo>
                    <a:pt x="28" y="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2" name="Freeform 4376"/>
            <p:cNvSpPr>
              <a:spLocks/>
            </p:cNvSpPr>
            <p:nvPr/>
          </p:nvSpPr>
          <p:spPr bwMode="auto">
            <a:xfrm>
              <a:off x="3669" y="12873"/>
              <a:ext cx="10" cy="22"/>
            </a:xfrm>
            <a:custGeom>
              <a:avLst/>
              <a:gdLst/>
              <a:ahLst/>
              <a:cxnLst>
                <a:cxn ang="0">
                  <a:pos x="0" y="0"/>
                </a:cxn>
                <a:cxn ang="0">
                  <a:pos x="9" y="21"/>
                </a:cxn>
              </a:cxnLst>
              <a:rect l="0" t="0" r="r" b="b"/>
              <a:pathLst>
                <a:path w="10" h="22">
                  <a:moveTo>
                    <a:pt x="0" y="0"/>
                  </a:moveTo>
                  <a:lnTo>
                    <a:pt x="9"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3" name="Freeform 4377"/>
            <p:cNvSpPr>
              <a:spLocks/>
            </p:cNvSpPr>
            <p:nvPr/>
          </p:nvSpPr>
          <p:spPr bwMode="auto">
            <a:xfrm>
              <a:off x="3688" y="12873"/>
              <a:ext cx="19" cy="22"/>
            </a:xfrm>
            <a:custGeom>
              <a:avLst/>
              <a:gdLst/>
              <a:ahLst/>
              <a:cxnLst>
                <a:cxn ang="0">
                  <a:pos x="19" y="0"/>
                </a:cxn>
                <a:cxn ang="0">
                  <a:pos x="0" y="21"/>
                </a:cxn>
              </a:cxnLst>
              <a:rect l="0" t="0" r="r" b="b"/>
              <a:pathLst>
                <a:path w="19" h="22">
                  <a:moveTo>
                    <a:pt x="19"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4" name="Freeform 4378"/>
            <p:cNvSpPr>
              <a:spLocks/>
            </p:cNvSpPr>
            <p:nvPr/>
          </p:nvSpPr>
          <p:spPr bwMode="auto">
            <a:xfrm>
              <a:off x="3688" y="12873"/>
              <a:ext cx="31" cy="12"/>
            </a:xfrm>
            <a:custGeom>
              <a:avLst/>
              <a:gdLst/>
              <a:ahLst/>
              <a:cxnLst>
                <a:cxn ang="0">
                  <a:pos x="31" y="0"/>
                </a:cxn>
                <a:cxn ang="0">
                  <a:pos x="0" y="11"/>
                </a:cxn>
              </a:cxnLst>
              <a:rect l="0" t="0" r="r" b="b"/>
              <a:pathLst>
                <a:path w="31" h="12">
                  <a:moveTo>
                    <a:pt x="31" y="0"/>
                  </a:moveTo>
                  <a:lnTo>
                    <a:pt x="0" y="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5" name="Freeform 4379"/>
            <p:cNvSpPr>
              <a:spLocks/>
            </p:cNvSpPr>
            <p:nvPr/>
          </p:nvSpPr>
          <p:spPr bwMode="auto">
            <a:xfrm>
              <a:off x="3597" y="13075"/>
              <a:ext cx="31" cy="9"/>
            </a:xfrm>
            <a:custGeom>
              <a:avLst/>
              <a:gdLst/>
              <a:ahLst/>
              <a:cxnLst>
                <a:cxn ang="0">
                  <a:pos x="31" y="0"/>
                </a:cxn>
                <a:cxn ang="0">
                  <a:pos x="0" y="9"/>
                </a:cxn>
              </a:cxnLst>
              <a:rect l="0" t="0" r="r" b="b"/>
              <a:pathLst>
                <a:path w="31" h="9">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6" name="Freeform 4380"/>
            <p:cNvSpPr>
              <a:spLocks/>
            </p:cNvSpPr>
            <p:nvPr/>
          </p:nvSpPr>
          <p:spPr bwMode="auto">
            <a:xfrm>
              <a:off x="3609" y="13065"/>
              <a:ext cx="19" cy="19"/>
            </a:xfrm>
            <a:custGeom>
              <a:avLst/>
              <a:gdLst/>
              <a:ahLst/>
              <a:cxnLst>
                <a:cxn ang="0">
                  <a:pos x="19" y="0"/>
                </a:cxn>
                <a:cxn ang="0">
                  <a:pos x="0" y="19"/>
                </a:cxn>
              </a:cxnLst>
              <a:rect l="0" t="0" r="r" b="b"/>
              <a:pathLst>
                <a:path w="19" h="19">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7" name="Freeform 4381"/>
            <p:cNvSpPr>
              <a:spLocks/>
            </p:cNvSpPr>
            <p:nvPr/>
          </p:nvSpPr>
          <p:spPr bwMode="auto">
            <a:xfrm>
              <a:off x="3638" y="13065"/>
              <a:ext cx="9" cy="19"/>
            </a:xfrm>
            <a:custGeom>
              <a:avLst/>
              <a:gdLst/>
              <a:ahLst/>
              <a:cxnLst>
                <a:cxn ang="0">
                  <a:pos x="0" y="0"/>
                </a:cxn>
                <a:cxn ang="0">
                  <a:pos x="9" y="19"/>
                </a:cxn>
              </a:cxnLst>
              <a:rect l="0" t="0" r="r" b="b"/>
              <a:pathLst>
                <a:path w="9" h="19">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8" name="Freeform 4382"/>
            <p:cNvSpPr>
              <a:spLocks/>
            </p:cNvSpPr>
            <p:nvPr/>
          </p:nvSpPr>
          <p:spPr bwMode="auto">
            <a:xfrm>
              <a:off x="3628" y="13075"/>
              <a:ext cx="31" cy="9"/>
            </a:xfrm>
            <a:custGeom>
              <a:avLst/>
              <a:gdLst/>
              <a:ahLst/>
              <a:cxnLst>
                <a:cxn ang="0">
                  <a:pos x="0" y="0"/>
                </a:cxn>
                <a:cxn ang="0">
                  <a:pos x="31" y="9"/>
                </a:cxn>
              </a:cxnLst>
              <a:rect l="0" t="0" r="r" b="b"/>
              <a:pathLst>
                <a:path w="31" h="9">
                  <a:moveTo>
                    <a:pt x="0" y="0"/>
                  </a:moveTo>
                  <a:lnTo>
                    <a:pt x="31"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89" name="Freeform 4383"/>
            <p:cNvSpPr>
              <a:spLocks/>
            </p:cNvSpPr>
            <p:nvPr/>
          </p:nvSpPr>
          <p:spPr bwMode="auto">
            <a:xfrm>
              <a:off x="3688" y="13075"/>
              <a:ext cx="51" cy="9"/>
            </a:xfrm>
            <a:custGeom>
              <a:avLst/>
              <a:gdLst/>
              <a:ahLst/>
              <a:cxnLst>
                <a:cxn ang="0">
                  <a:pos x="0" y="9"/>
                </a:cxn>
                <a:cxn ang="0">
                  <a:pos x="50" y="0"/>
                </a:cxn>
              </a:cxnLst>
              <a:rect l="0" t="0" r="r" b="b"/>
              <a:pathLst>
                <a:path w="51" h="9">
                  <a:moveTo>
                    <a:pt x="0" y="9"/>
                  </a:moveTo>
                  <a:lnTo>
                    <a:pt x="5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0" name="Freeform 4384"/>
            <p:cNvSpPr>
              <a:spLocks/>
            </p:cNvSpPr>
            <p:nvPr/>
          </p:nvSpPr>
          <p:spPr bwMode="auto">
            <a:xfrm>
              <a:off x="3707" y="13056"/>
              <a:ext cx="41" cy="28"/>
            </a:xfrm>
            <a:custGeom>
              <a:avLst/>
              <a:gdLst/>
              <a:ahLst/>
              <a:cxnLst>
                <a:cxn ang="0">
                  <a:pos x="0" y="28"/>
                </a:cxn>
                <a:cxn ang="0">
                  <a:pos x="40" y="0"/>
                </a:cxn>
              </a:cxnLst>
              <a:rect l="0" t="0" r="r" b="b"/>
              <a:pathLst>
                <a:path w="41" h="28">
                  <a:moveTo>
                    <a:pt x="0" y="28"/>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1" name="Freeform 4385"/>
            <p:cNvSpPr>
              <a:spLocks/>
            </p:cNvSpPr>
            <p:nvPr/>
          </p:nvSpPr>
          <p:spPr bwMode="auto">
            <a:xfrm>
              <a:off x="3729" y="13024"/>
              <a:ext cx="29" cy="60"/>
            </a:xfrm>
            <a:custGeom>
              <a:avLst/>
              <a:gdLst/>
              <a:ahLst/>
              <a:cxnLst>
                <a:cxn ang="0">
                  <a:pos x="0" y="60"/>
                </a:cxn>
                <a:cxn ang="0">
                  <a:pos x="28" y="0"/>
                </a:cxn>
              </a:cxnLst>
              <a:rect l="0" t="0" r="r" b="b"/>
              <a:pathLst>
                <a:path w="29" h="60">
                  <a:moveTo>
                    <a:pt x="0" y="60"/>
                  </a:moveTo>
                  <a:lnTo>
                    <a:pt x="2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2" name="Group 4386"/>
          <p:cNvGrpSpPr>
            <a:grpSpLocks/>
          </p:cNvGrpSpPr>
          <p:nvPr/>
        </p:nvGrpSpPr>
        <p:grpSpPr bwMode="auto">
          <a:xfrm>
            <a:off x="3643306" y="1502561"/>
            <a:ext cx="666750" cy="804863"/>
            <a:chOff x="1369" y="12008"/>
            <a:chExt cx="1052" cy="1267"/>
          </a:xfrm>
        </p:grpSpPr>
        <p:sp>
          <p:nvSpPr>
            <p:cNvPr id="4793" name="Freeform 4387"/>
            <p:cNvSpPr>
              <a:spLocks/>
            </p:cNvSpPr>
            <p:nvPr/>
          </p:nvSpPr>
          <p:spPr bwMode="auto">
            <a:xfrm>
              <a:off x="1380" y="13190"/>
              <a:ext cx="724" cy="0"/>
            </a:xfrm>
            <a:custGeom>
              <a:avLst/>
              <a:gdLst/>
              <a:ahLst/>
              <a:cxnLst>
                <a:cxn ang="0">
                  <a:pos x="724" y="0"/>
                </a:cxn>
                <a:cxn ang="0">
                  <a:pos x="0" y="0"/>
                </a:cxn>
              </a:cxnLst>
              <a:rect l="0" t="0" r="r" b="b"/>
              <a:pathLst>
                <a:path w="724">
                  <a:moveTo>
                    <a:pt x="724"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4" name="Freeform 4388"/>
            <p:cNvSpPr>
              <a:spLocks/>
            </p:cNvSpPr>
            <p:nvPr/>
          </p:nvSpPr>
          <p:spPr bwMode="auto">
            <a:xfrm>
              <a:off x="1380" y="12096"/>
              <a:ext cx="724" cy="0"/>
            </a:xfrm>
            <a:custGeom>
              <a:avLst/>
              <a:gdLst/>
              <a:ahLst/>
              <a:cxnLst>
                <a:cxn ang="0">
                  <a:pos x="724" y="0"/>
                </a:cxn>
                <a:cxn ang="0">
                  <a:pos x="0" y="0"/>
                </a:cxn>
              </a:cxnLst>
              <a:rect l="0" t="0" r="r" b="b"/>
              <a:pathLst>
                <a:path w="724">
                  <a:moveTo>
                    <a:pt x="724"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5" name="Freeform 4389"/>
            <p:cNvSpPr>
              <a:spLocks/>
            </p:cNvSpPr>
            <p:nvPr/>
          </p:nvSpPr>
          <p:spPr bwMode="auto">
            <a:xfrm>
              <a:off x="1521" y="12600"/>
              <a:ext cx="466" cy="48"/>
            </a:xfrm>
            <a:custGeom>
              <a:avLst/>
              <a:gdLst/>
              <a:ahLst/>
              <a:cxnLst>
                <a:cxn ang="0">
                  <a:pos x="347" y="48"/>
                </a:cxn>
                <a:cxn ang="0">
                  <a:pos x="465" y="0"/>
                </a:cxn>
                <a:cxn ang="0">
                  <a:pos x="0" y="0"/>
                </a:cxn>
              </a:cxnLst>
              <a:rect l="0" t="0" r="r" b="b"/>
              <a:pathLst>
                <a:path w="466" h="48">
                  <a:moveTo>
                    <a:pt x="347" y="48"/>
                  </a:moveTo>
                  <a:lnTo>
                    <a:pt x="465" y="0"/>
                  </a:lnTo>
                  <a:lnTo>
                    <a:pt x="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6" name="Freeform 4390"/>
            <p:cNvSpPr>
              <a:spLocks/>
            </p:cNvSpPr>
            <p:nvPr/>
          </p:nvSpPr>
          <p:spPr bwMode="auto">
            <a:xfrm>
              <a:off x="1380" y="13264"/>
              <a:ext cx="724" cy="0"/>
            </a:xfrm>
            <a:custGeom>
              <a:avLst/>
              <a:gdLst/>
              <a:ahLst/>
              <a:cxnLst>
                <a:cxn ang="0">
                  <a:pos x="724" y="0"/>
                </a:cxn>
                <a:cxn ang="0">
                  <a:pos x="0" y="0"/>
                </a:cxn>
              </a:cxnLst>
              <a:rect l="0" t="0" r="r" b="b"/>
              <a:pathLst>
                <a:path w="724">
                  <a:moveTo>
                    <a:pt x="724"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7" name="Freeform 4391"/>
            <p:cNvSpPr>
              <a:spLocks/>
            </p:cNvSpPr>
            <p:nvPr/>
          </p:nvSpPr>
          <p:spPr bwMode="auto">
            <a:xfrm>
              <a:off x="1380" y="12019"/>
              <a:ext cx="724" cy="1245"/>
            </a:xfrm>
            <a:custGeom>
              <a:avLst/>
              <a:gdLst/>
              <a:ahLst/>
              <a:cxnLst>
                <a:cxn ang="0">
                  <a:pos x="724" y="0"/>
                </a:cxn>
                <a:cxn ang="0">
                  <a:pos x="0" y="0"/>
                </a:cxn>
                <a:cxn ang="0">
                  <a:pos x="0" y="1245"/>
                </a:cxn>
              </a:cxnLst>
              <a:rect l="0" t="0" r="r" b="b"/>
              <a:pathLst>
                <a:path w="724" h="1245">
                  <a:moveTo>
                    <a:pt x="724" y="0"/>
                  </a:moveTo>
                  <a:lnTo>
                    <a:pt x="0" y="0"/>
                  </a:lnTo>
                  <a:lnTo>
                    <a:pt x="0" y="1245"/>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8" name="Freeform 4392"/>
            <p:cNvSpPr>
              <a:spLocks/>
            </p:cNvSpPr>
            <p:nvPr/>
          </p:nvSpPr>
          <p:spPr bwMode="auto">
            <a:xfrm>
              <a:off x="1454" y="12019"/>
              <a:ext cx="0" cy="1245"/>
            </a:xfrm>
            <a:custGeom>
              <a:avLst/>
              <a:gdLst/>
              <a:ahLst/>
              <a:cxnLst>
                <a:cxn ang="0">
                  <a:pos x="0" y="1245"/>
                </a:cxn>
                <a:cxn ang="0">
                  <a:pos x="0" y="0"/>
                </a:cxn>
              </a:cxnLst>
              <a:rect l="0" t="0" r="r" b="b"/>
              <a:pathLst>
                <a:path h="1245">
                  <a:moveTo>
                    <a:pt x="0" y="124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99" name="Freeform 4393"/>
            <p:cNvSpPr>
              <a:spLocks/>
            </p:cNvSpPr>
            <p:nvPr/>
          </p:nvSpPr>
          <p:spPr bwMode="auto">
            <a:xfrm>
              <a:off x="1380" y="12096"/>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0" name="Freeform 4394"/>
            <p:cNvSpPr>
              <a:spLocks/>
            </p:cNvSpPr>
            <p:nvPr/>
          </p:nvSpPr>
          <p:spPr bwMode="auto">
            <a:xfrm>
              <a:off x="1380" y="12019"/>
              <a:ext cx="74" cy="77"/>
            </a:xfrm>
            <a:custGeom>
              <a:avLst/>
              <a:gdLst/>
              <a:ahLst/>
              <a:cxnLst>
                <a:cxn ang="0">
                  <a:pos x="74" y="0"/>
                </a:cxn>
                <a:cxn ang="0">
                  <a:pos x="0" y="0"/>
                </a:cxn>
                <a:cxn ang="0">
                  <a:pos x="74" y="76"/>
                </a:cxn>
                <a:cxn ang="0">
                  <a:pos x="74" y="0"/>
                </a:cxn>
              </a:cxnLst>
              <a:rect l="0" t="0" r="r" b="b"/>
              <a:pathLst>
                <a:path w="74" h="77">
                  <a:moveTo>
                    <a:pt x="74" y="0"/>
                  </a:moveTo>
                  <a:lnTo>
                    <a:pt x="0" y="0"/>
                  </a:lnTo>
                  <a:lnTo>
                    <a:pt x="74" y="76"/>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1" name="Freeform 4395"/>
            <p:cNvSpPr>
              <a:spLocks/>
            </p:cNvSpPr>
            <p:nvPr/>
          </p:nvSpPr>
          <p:spPr bwMode="auto">
            <a:xfrm>
              <a:off x="1380" y="12019"/>
              <a:ext cx="74" cy="77"/>
            </a:xfrm>
            <a:custGeom>
              <a:avLst/>
              <a:gdLst/>
              <a:ahLst/>
              <a:cxnLst>
                <a:cxn ang="0">
                  <a:pos x="0" y="0"/>
                </a:cxn>
                <a:cxn ang="0">
                  <a:pos x="0" y="76"/>
                </a:cxn>
                <a:cxn ang="0">
                  <a:pos x="74" y="76"/>
                </a:cxn>
                <a:cxn ang="0">
                  <a:pos x="0" y="0"/>
                </a:cxn>
              </a:cxnLst>
              <a:rect l="0" t="0" r="r" b="b"/>
              <a:pathLst>
                <a:path w="74" h="77">
                  <a:moveTo>
                    <a:pt x="0" y="0"/>
                  </a:moveTo>
                  <a:lnTo>
                    <a:pt x="0" y="76"/>
                  </a:lnTo>
                  <a:lnTo>
                    <a:pt x="74" y="76"/>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2" name="Freeform 4396"/>
            <p:cNvSpPr>
              <a:spLocks/>
            </p:cNvSpPr>
            <p:nvPr/>
          </p:nvSpPr>
          <p:spPr bwMode="auto">
            <a:xfrm>
              <a:off x="1521" y="12554"/>
              <a:ext cx="120" cy="46"/>
            </a:xfrm>
            <a:custGeom>
              <a:avLst/>
              <a:gdLst/>
              <a:ahLst/>
              <a:cxnLst>
                <a:cxn ang="0">
                  <a:pos x="0" y="45"/>
                </a:cxn>
                <a:cxn ang="0">
                  <a:pos x="120" y="0"/>
                </a:cxn>
              </a:cxnLst>
              <a:rect l="0" t="0" r="r" b="b"/>
              <a:pathLst>
                <a:path w="120" h="46">
                  <a:moveTo>
                    <a:pt x="0" y="45"/>
                  </a:moveTo>
                  <a:lnTo>
                    <a:pt x="12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3" name="Freeform 4397"/>
            <p:cNvSpPr>
              <a:spLocks/>
            </p:cNvSpPr>
            <p:nvPr/>
          </p:nvSpPr>
          <p:spPr bwMode="auto">
            <a:xfrm>
              <a:off x="1380" y="13190"/>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4" name="Freeform 4398"/>
            <p:cNvSpPr>
              <a:spLocks/>
            </p:cNvSpPr>
            <p:nvPr/>
          </p:nvSpPr>
          <p:spPr bwMode="auto">
            <a:xfrm>
              <a:off x="1380" y="13190"/>
              <a:ext cx="74" cy="74"/>
            </a:xfrm>
            <a:custGeom>
              <a:avLst/>
              <a:gdLst/>
              <a:ahLst/>
              <a:cxnLst>
                <a:cxn ang="0">
                  <a:pos x="74" y="0"/>
                </a:cxn>
                <a:cxn ang="0">
                  <a:pos x="0" y="0"/>
                </a:cxn>
                <a:cxn ang="0">
                  <a:pos x="74" y="74"/>
                </a:cxn>
                <a:cxn ang="0">
                  <a:pos x="74" y="0"/>
                </a:cxn>
              </a:cxnLst>
              <a:rect l="0" t="0" r="r" b="b"/>
              <a:pathLst>
                <a:path w="74" h="74">
                  <a:moveTo>
                    <a:pt x="74" y="0"/>
                  </a:moveTo>
                  <a:lnTo>
                    <a:pt x="0" y="0"/>
                  </a:lnTo>
                  <a:lnTo>
                    <a:pt x="74" y="74"/>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5" name="Freeform 4399"/>
            <p:cNvSpPr>
              <a:spLocks/>
            </p:cNvSpPr>
            <p:nvPr/>
          </p:nvSpPr>
          <p:spPr bwMode="auto">
            <a:xfrm>
              <a:off x="1380" y="13190"/>
              <a:ext cx="74" cy="74"/>
            </a:xfrm>
            <a:custGeom>
              <a:avLst/>
              <a:gdLst/>
              <a:ahLst/>
              <a:cxnLst>
                <a:cxn ang="0">
                  <a:pos x="0" y="0"/>
                </a:cxn>
                <a:cxn ang="0">
                  <a:pos x="0" y="74"/>
                </a:cxn>
                <a:cxn ang="0">
                  <a:pos x="74" y="74"/>
                </a:cxn>
                <a:cxn ang="0">
                  <a:pos x="0" y="0"/>
                </a:cxn>
              </a:cxnLst>
              <a:rect l="0" t="0" r="r" b="b"/>
              <a:pathLst>
                <a:path w="74" h="74">
                  <a:moveTo>
                    <a:pt x="0" y="0"/>
                  </a:moveTo>
                  <a:lnTo>
                    <a:pt x="0" y="74"/>
                  </a:lnTo>
                  <a:lnTo>
                    <a:pt x="74" y="7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6" name="Freeform 4400"/>
            <p:cNvSpPr>
              <a:spLocks/>
            </p:cNvSpPr>
            <p:nvPr/>
          </p:nvSpPr>
          <p:spPr bwMode="auto">
            <a:xfrm>
              <a:off x="2172" y="12057"/>
              <a:ext cx="187" cy="0"/>
            </a:xfrm>
            <a:custGeom>
              <a:avLst/>
              <a:gdLst/>
              <a:ahLst/>
              <a:cxnLst>
                <a:cxn ang="0">
                  <a:pos x="0" y="0"/>
                </a:cxn>
                <a:cxn ang="0">
                  <a:pos x="187" y="0"/>
                </a:cxn>
              </a:cxnLst>
              <a:rect l="0" t="0" r="r" b="b"/>
              <a:pathLst>
                <a:path w="187">
                  <a:moveTo>
                    <a:pt x="0" y="0"/>
                  </a:moveTo>
                  <a:lnTo>
                    <a:pt x="18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7" name="Freeform 4401"/>
            <p:cNvSpPr>
              <a:spLocks/>
            </p:cNvSpPr>
            <p:nvPr/>
          </p:nvSpPr>
          <p:spPr bwMode="auto">
            <a:xfrm>
              <a:off x="2172" y="13228"/>
              <a:ext cx="187" cy="0"/>
            </a:xfrm>
            <a:custGeom>
              <a:avLst/>
              <a:gdLst/>
              <a:ahLst/>
              <a:cxnLst>
                <a:cxn ang="0">
                  <a:pos x="0" y="0"/>
                </a:cxn>
                <a:cxn ang="0">
                  <a:pos x="187" y="0"/>
                </a:cxn>
              </a:cxnLst>
              <a:rect l="0" t="0" r="r" b="b"/>
              <a:pathLst>
                <a:path w="187">
                  <a:moveTo>
                    <a:pt x="0" y="0"/>
                  </a:moveTo>
                  <a:lnTo>
                    <a:pt x="18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8" name="Freeform 4402"/>
            <p:cNvSpPr>
              <a:spLocks/>
            </p:cNvSpPr>
            <p:nvPr/>
          </p:nvSpPr>
          <p:spPr bwMode="auto">
            <a:xfrm>
              <a:off x="2359" y="12213"/>
              <a:ext cx="0" cy="247"/>
            </a:xfrm>
            <a:custGeom>
              <a:avLst/>
              <a:gdLst/>
              <a:ahLst/>
              <a:cxnLst>
                <a:cxn ang="0">
                  <a:pos x="0" y="0"/>
                </a:cxn>
                <a:cxn ang="0">
                  <a:pos x="0" y="247"/>
                </a:cxn>
              </a:cxnLst>
              <a:rect l="0" t="0" r="r" b="b"/>
              <a:pathLst>
                <a:path h="247">
                  <a:moveTo>
                    <a:pt x="0" y="0"/>
                  </a:moveTo>
                  <a:lnTo>
                    <a:pt x="0" y="247"/>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09" name="Freeform 4403"/>
            <p:cNvSpPr>
              <a:spLocks/>
            </p:cNvSpPr>
            <p:nvPr/>
          </p:nvSpPr>
          <p:spPr bwMode="auto">
            <a:xfrm>
              <a:off x="2359" y="12823"/>
              <a:ext cx="0" cy="247"/>
            </a:xfrm>
            <a:custGeom>
              <a:avLst/>
              <a:gdLst/>
              <a:ahLst/>
              <a:cxnLst>
                <a:cxn ang="0">
                  <a:pos x="0" y="247"/>
                </a:cxn>
                <a:cxn ang="0">
                  <a:pos x="0" y="0"/>
                </a:cxn>
              </a:cxnLst>
              <a:rect l="0" t="0" r="r" b="b"/>
              <a:pathLst>
                <a:path h="247">
                  <a:moveTo>
                    <a:pt x="0" y="24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0" name="Freeform 4404"/>
            <p:cNvSpPr>
              <a:spLocks/>
            </p:cNvSpPr>
            <p:nvPr/>
          </p:nvSpPr>
          <p:spPr bwMode="auto">
            <a:xfrm>
              <a:off x="2332" y="12057"/>
              <a:ext cx="53" cy="156"/>
            </a:xfrm>
            <a:custGeom>
              <a:avLst/>
              <a:gdLst/>
              <a:ahLst/>
              <a:cxnLst>
                <a:cxn ang="0">
                  <a:pos x="0" y="156"/>
                </a:cxn>
                <a:cxn ang="0">
                  <a:pos x="52" y="156"/>
                </a:cxn>
                <a:cxn ang="0">
                  <a:pos x="26" y="0"/>
                </a:cxn>
                <a:cxn ang="0">
                  <a:pos x="0" y="156"/>
                </a:cxn>
              </a:cxnLst>
              <a:rect l="0" t="0" r="r" b="b"/>
              <a:pathLst>
                <a:path w="53" h="156">
                  <a:moveTo>
                    <a:pt x="0" y="156"/>
                  </a:moveTo>
                  <a:lnTo>
                    <a:pt x="52" y="156"/>
                  </a:lnTo>
                  <a:lnTo>
                    <a:pt x="26" y="0"/>
                  </a:lnTo>
                  <a:lnTo>
                    <a:pt x="0" y="15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1" name="Freeform 4405"/>
            <p:cNvSpPr>
              <a:spLocks/>
            </p:cNvSpPr>
            <p:nvPr/>
          </p:nvSpPr>
          <p:spPr bwMode="auto">
            <a:xfrm>
              <a:off x="2332" y="13070"/>
              <a:ext cx="53" cy="158"/>
            </a:xfrm>
            <a:custGeom>
              <a:avLst/>
              <a:gdLst/>
              <a:ahLst/>
              <a:cxnLst>
                <a:cxn ang="0">
                  <a:pos x="0" y="0"/>
                </a:cxn>
                <a:cxn ang="0">
                  <a:pos x="0" y="0"/>
                </a:cxn>
                <a:cxn ang="0">
                  <a:pos x="26" y="158"/>
                </a:cxn>
                <a:cxn ang="0">
                  <a:pos x="52" y="0"/>
                </a:cxn>
                <a:cxn ang="0">
                  <a:pos x="0" y="0"/>
                </a:cxn>
              </a:cxnLst>
              <a:rect l="0" t="0" r="r" b="b"/>
              <a:pathLst>
                <a:path w="53" h="158">
                  <a:moveTo>
                    <a:pt x="0" y="0"/>
                  </a:moveTo>
                  <a:lnTo>
                    <a:pt x="0" y="0"/>
                  </a:lnTo>
                  <a:lnTo>
                    <a:pt x="26" y="158"/>
                  </a:lnTo>
                  <a:lnTo>
                    <a:pt x="52"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2" name="Freeform 4406"/>
            <p:cNvSpPr>
              <a:spLocks/>
            </p:cNvSpPr>
            <p:nvPr/>
          </p:nvSpPr>
          <p:spPr bwMode="auto">
            <a:xfrm>
              <a:off x="2104" y="12019"/>
              <a:ext cx="0" cy="1245"/>
            </a:xfrm>
            <a:custGeom>
              <a:avLst/>
              <a:gdLst/>
              <a:ahLst/>
              <a:cxnLst>
                <a:cxn ang="0">
                  <a:pos x="0" y="0"/>
                </a:cxn>
                <a:cxn ang="0">
                  <a:pos x="0" y="1245"/>
                </a:cxn>
              </a:cxnLst>
              <a:rect l="0" t="0" r="r" b="b"/>
              <a:pathLst>
                <a:path h="1245">
                  <a:moveTo>
                    <a:pt x="0" y="0"/>
                  </a:moveTo>
                  <a:lnTo>
                    <a:pt x="0" y="124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3" name="Freeform 4407"/>
            <p:cNvSpPr>
              <a:spLocks/>
            </p:cNvSpPr>
            <p:nvPr/>
          </p:nvSpPr>
          <p:spPr bwMode="auto">
            <a:xfrm>
              <a:off x="2030" y="12019"/>
              <a:ext cx="0" cy="1245"/>
            </a:xfrm>
            <a:custGeom>
              <a:avLst/>
              <a:gdLst/>
              <a:ahLst/>
              <a:cxnLst>
                <a:cxn ang="0">
                  <a:pos x="0" y="0"/>
                </a:cxn>
                <a:cxn ang="0">
                  <a:pos x="0" y="1245"/>
                </a:cxn>
              </a:cxnLst>
              <a:rect l="0" t="0" r="r" b="b"/>
              <a:pathLst>
                <a:path h="1245">
                  <a:moveTo>
                    <a:pt x="0" y="0"/>
                  </a:moveTo>
                  <a:lnTo>
                    <a:pt x="0" y="124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4" name="Freeform 4408"/>
            <p:cNvSpPr>
              <a:spLocks/>
            </p:cNvSpPr>
            <p:nvPr/>
          </p:nvSpPr>
          <p:spPr bwMode="auto">
            <a:xfrm>
              <a:off x="2030" y="12096"/>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5" name="Freeform 4409"/>
            <p:cNvSpPr>
              <a:spLocks/>
            </p:cNvSpPr>
            <p:nvPr/>
          </p:nvSpPr>
          <p:spPr bwMode="auto">
            <a:xfrm>
              <a:off x="2030" y="12019"/>
              <a:ext cx="74" cy="77"/>
            </a:xfrm>
            <a:custGeom>
              <a:avLst/>
              <a:gdLst/>
              <a:ahLst/>
              <a:cxnLst>
                <a:cxn ang="0">
                  <a:pos x="74" y="0"/>
                </a:cxn>
                <a:cxn ang="0">
                  <a:pos x="0" y="0"/>
                </a:cxn>
                <a:cxn ang="0">
                  <a:pos x="74" y="76"/>
                </a:cxn>
                <a:cxn ang="0">
                  <a:pos x="74" y="0"/>
                </a:cxn>
              </a:cxnLst>
              <a:rect l="0" t="0" r="r" b="b"/>
              <a:pathLst>
                <a:path w="74" h="77">
                  <a:moveTo>
                    <a:pt x="74" y="0"/>
                  </a:moveTo>
                  <a:lnTo>
                    <a:pt x="0" y="0"/>
                  </a:lnTo>
                  <a:lnTo>
                    <a:pt x="74" y="76"/>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6" name="Freeform 4410"/>
            <p:cNvSpPr>
              <a:spLocks/>
            </p:cNvSpPr>
            <p:nvPr/>
          </p:nvSpPr>
          <p:spPr bwMode="auto">
            <a:xfrm>
              <a:off x="2030" y="12019"/>
              <a:ext cx="74" cy="77"/>
            </a:xfrm>
            <a:custGeom>
              <a:avLst/>
              <a:gdLst/>
              <a:ahLst/>
              <a:cxnLst>
                <a:cxn ang="0">
                  <a:pos x="0" y="0"/>
                </a:cxn>
                <a:cxn ang="0">
                  <a:pos x="0" y="76"/>
                </a:cxn>
                <a:cxn ang="0">
                  <a:pos x="74" y="76"/>
                </a:cxn>
                <a:cxn ang="0">
                  <a:pos x="0" y="0"/>
                </a:cxn>
              </a:cxnLst>
              <a:rect l="0" t="0" r="r" b="b"/>
              <a:pathLst>
                <a:path w="74" h="77">
                  <a:moveTo>
                    <a:pt x="0" y="0"/>
                  </a:moveTo>
                  <a:lnTo>
                    <a:pt x="0" y="76"/>
                  </a:lnTo>
                  <a:lnTo>
                    <a:pt x="74" y="76"/>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7" name="Freeform 4411"/>
            <p:cNvSpPr>
              <a:spLocks/>
            </p:cNvSpPr>
            <p:nvPr/>
          </p:nvSpPr>
          <p:spPr bwMode="auto">
            <a:xfrm>
              <a:off x="2277" y="12520"/>
              <a:ext cx="55" cy="192"/>
            </a:xfrm>
            <a:custGeom>
              <a:avLst/>
              <a:gdLst/>
              <a:ahLst/>
              <a:cxnLst>
                <a:cxn ang="0">
                  <a:pos x="55" y="0"/>
                </a:cxn>
                <a:cxn ang="0">
                  <a:pos x="0" y="192"/>
                </a:cxn>
              </a:cxnLst>
              <a:rect l="0" t="0" r="r" b="b"/>
              <a:pathLst>
                <a:path w="55" h="192">
                  <a:moveTo>
                    <a:pt x="55" y="0"/>
                  </a:moveTo>
                  <a:lnTo>
                    <a:pt x="0" y="19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8" name="Freeform 4412"/>
            <p:cNvSpPr>
              <a:spLocks/>
            </p:cNvSpPr>
            <p:nvPr/>
          </p:nvSpPr>
          <p:spPr bwMode="auto">
            <a:xfrm>
              <a:off x="2287" y="12520"/>
              <a:ext cx="55" cy="192"/>
            </a:xfrm>
            <a:custGeom>
              <a:avLst/>
              <a:gdLst/>
              <a:ahLst/>
              <a:cxnLst>
                <a:cxn ang="0">
                  <a:pos x="55" y="0"/>
                </a:cxn>
                <a:cxn ang="0">
                  <a:pos x="0" y="192"/>
                </a:cxn>
              </a:cxnLst>
              <a:rect l="0" t="0" r="r" b="b"/>
              <a:pathLst>
                <a:path w="55" h="192">
                  <a:moveTo>
                    <a:pt x="55" y="0"/>
                  </a:moveTo>
                  <a:lnTo>
                    <a:pt x="0" y="19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19" name="Freeform 4413"/>
            <p:cNvSpPr>
              <a:spLocks/>
            </p:cNvSpPr>
            <p:nvPr/>
          </p:nvSpPr>
          <p:spPr bwMode="auto">
            <a:xfrm>
              <a:off x="2296" y="12520"/>
              <a:ext cx="56" cy="192"/>
            </a:xfrm>
            <a:custGeom>
              <a:avLst/>
              <a:gdLst/>
              <a:ahLst/>
              <a:cxnLst>
                <a:cxn ang="0">
                  <a:pos x="55" y="0"/>
                </a:cxn>
                <a:cxn ang="0">
                  <a:pos x="0" y="192"/>
                </a:cxn>
              </a:cxnLst>
              <a:rect l="0" t="0" r="r" b="b"/>
              <a:pathLst>
                <a:path w="56" h="192">
                  <a:moveTo>
                    <a:pt x="55" y="0"/>
                  </a:moveTo>
                  <a:lnTo>
                    <a:pt x="0" y="19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0" name="Freeform 4414"/>
            <p:cNvSpPr>
              <a:spLocks/>
            </p:cNvSpPr>
            <p:nvPr/>
          </p:nvSpPr>
          <p:spPr bwMode="auto">
            <a:xfrm>
              <a:off x="2306" y="12520"/>
              <a:ext cx="72" cy="0"/>
            </a:xfrm>
            <a:custGeom>
              <a:avLst/>
              <a:gdLst/>
              <a:ahLst/>
              <a:cxnLst>
                <a:cxn ang="0">
                  <a:pos x="0" y="0"/>
                </a:cxn>
                <a:cxn ang="0">
                  <a:pos x="72" y="0"/>
                </a:cxn>
              </a:cxnLst>
              <a:rect l="0" t="0" r="r" b="b"/>
              <a:pathLst>
                <a:path w="72">
                  <a:moveTo>
                    <a:pt x="0" y="0"/>
                  </a:moveTo>
                  <a:lnTo>
                    <a:pt x="7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1" name="Freeform 4415"/>
            <p:cNvSpPr>
              <a:spLocks/>
            </p:cNvSpPr>
            <p:nvPr/>
          </p:nvSpPr>
          <p:spPr bwMode="auto">
            <a:xfrm>
              <a:off x="2251" y="12657"/>
              <a:ext cx="156" cy="55"/>
            </a:xfrm>
            <a:custGeom>
              <a:avLst/>
              <a:gdLst/>
              <a:ahLst/>
              <a:cxnLst>
                <a:cxn ang="0">
                  <a:pos x="0" y="55"/>
                </a:cxn>
                <a:cxn ang="0">
                  <a:pos x="136" y="55"/>
                </a:cxn>
                <a:cxn ang="0">
                  <a:pos x="156" y="0"/>
                </a:cxn>
              </a:cxnLst>
              <a:rect l="0" t="0" r="r" b="b"/>
              <a:pathLst>
                <a:path w="156" h="55">
                  <a:moveTo>
                    <a:pt x="0" y="55"/>
                  </a:moveTo>
                  <a:lnTo>
                    <a:pt x="136" y="55"/>
                  </a:lnTo>
                  <a:lnTo>
                    <a:pt x="15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2" name="Freeform 4416"/>
            <p:cNvSpPr>
              <a:spLocks/>
            </p:cNvSpPr>
            <p:nvPr/>
          </p:nvSpPr>
          <p:spPr bwMode="auto">
            <a:xfrm>
              <a:off x="2316" y="12520"/>
              <a:ext cx="26" cy="10"/>
            </a:xfrm>
            <a:custGeom>
              <a:avLst/>
              <a:gdLst/>
              <a:ahLst/>
              <a:cxnLst>
                <a:cxn ang="0">
                  <a:pos x="0" y="0"/>
                </a:cxn>
                <a:cxn ang="0">
                  <a:pos x="26" y="9"/>
                </a:cxn>
              </a:cxnLst>
              <a:rect l="0" t="0" r="r" b="b"/>
              <a:pathLst>
                <a:path w="26" h="10">
                  <a:moveTo>
                    <a:pt x="0" y="0"/>
                  </a:moveTo>
                  <a:lnTo>
                    <a:pt x="26"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3" name="Freeform 4417"/>
            <p:cNvSpPr>
              <a:spLocks/>
            </p:cNvSpPr>
            <p:nvPr/>
          </p:nvSpPr>
          <p:spPr bwMode="auto">
            <a:xfrm>
              <a:off x="2323" y="12520"/>
              <a:ext cx="9" cy="20"/>
            </a:xfrm>
            <a:custGeom>
              <a:avLst/>
              <a:gdLst/>
              <a:ahLst/>
              <a:cxnLst>
                <a:cxn ang="0">
                  <a:pos x="0" y="0"/>
                </a:cxn>
                <a:cxn ang="0">
                  <a:pos x="9" y="19"/>
                </a:cxn>
              </a:cxnLst>
              <a:rect l="0" t="0" r="r" b="b"/>
              <a:pathLst>
                <a:path w="9" h="20">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4" name="Freeform 4418"/>
            <p:cNvSpPr>
              <a:spLocks/>
            </p:cNvSpPr>
            <p:nvPr/>
          </p:nvSpPr>
          <p:spPr bwMode="auto">
            <a:xfrm>
              <a:off x="2342" y="12520"/>
              <a:ext cx="19" cy="20"/>
            </a:xfrm>
            <a:custGeom>
              <a:avLst/>
              <a:gdLst/>
              <a:ahLst/>
              <a:cxnLst>
                <a:cxn ang="0">
                  <a:pos x="19" y="0"/>
                </a:cxn>
                <a:cxn ang="0">
                  <a:pos x="0" y="19"/>
                </a:cxn>
              </a:cxnLst>
              <a:rect l="0" t="0" r="r" b="b"/>
              <a:pathLst>
                <a:path w="19" h="20">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5" name="Freeform 4419"/>
            <p:cNvSpPr>
              <a:spLocks/>
            </p:cNvSpPr>
            <p:nvPr/>
          </p:nvSpPr>
          <p:spPr bwMode="auto">
            <a:xfrm>
              <a:off x="2342" y="12520"/>
              <a:ext cx="29" cy="10"/>
            </a:xfrm>
            <a:custGeom>
              <a:avLst/>
              <a:gdLst/>
              <a:ahLst/>
              <a:cxnLst>
                <a:cxn ang="0">
                  <a:pos x="28" y="0"/>
                </a:cxn>
                <a:cxn ang="0">
                  <a:pos x="0" y="9"/>
                </a:cxn>
              </a:cxnLst>
              <a:rect l="0" t="0" r="r" b="b"/>
              <a:pathLst>
                <a:path w="29" h="10">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6" name="Freeform 4420"/>
            <p:cNvSpPr>
              <a:spLocks/>
            </p:cNvSpPr>
            <p:nvPr/>
          </p:nvSpPr>
          <p:spPr bwMode="auto">
            <a:xfrm>
              <a:off x="2260" y="12705"/>
              <a:ext cx="27" cy="7"/>
            </a:xfrm>
            <a:custGeom>
              <a:avLst/>
              <a:gdLst/>
              <a:ahLst/>
              <a:cxnLst>
                <a:cxn ang="0">
                  <a:pos x="26" y="0"/>
                </a:cxn>
                <a:cxn ang="0">
                  <a:pos x="0" y="7"/>
                </a:cxn>
              </a:cxnLst>
              <a:rect l="0" t="0" r="r" b="b"/>
              <a:pathLst>
                <a:path w="27" h="7">
                  <a:moveTo>
                    <a:pt x="26" y="0"/>
                  </a:moveTo>
                  <a:lnTo>
                    <a:pt x="0"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7" name="Freeform 4421"/>
            <p:cNvSpPr>
              <a:spLocks/>
            </p:cNvSpPr>
            <p:nvPr/>
          </p:nvSpPr>
          <p:spPr bwMode="auto">
            <a:xfrm>
              <a:off x="2270" y="12696"/>
              <a:ext cx="17" cy="16"/>
            </a:xfrm>
            <a:custGeom>
              <a:avLst/>
              <a:gdLst/>
              <a:ahLst/>
              <a:cxnLst>
                <a:cxn ang="0">
                  <a:pos x="16" y="0"/>
                </a:cxn>
                <a:cxn ang="0">
                  <a:pos x="0" y="16"/>
                </a:cxn>
              </a:cxnLst>
              <a:rect l="0" t="0" r="r" b="b"/>
              <a:pathLst>
                <a:path w="17" h="16">
                  <a:moveTo>
                    <a:pt x="16" y="0"/>
                  </a:moveTo>
                  <a:lnTo>
                    <a:pt x="0"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8" name="Freeform 4422"/>
            <p:cNvSpPr>
              <a:spLocks/>
            </p:cNvSpPr>
            <p:nvPr/>
          </p:nvSpPr>
          <p:spPr bwMode="auto">
            <a:xfrm>
              <a:off x="2296" y="12696"/>
              <a:ext cx="10" cy="16"/>
            </a:xfrm>
            <a:custGeom>
              <a:avLst/>
              <a:gdLst/>
              <a:ahLst/>
              <a:cxnLst>
                <a:cxn ang="0">
                  <a:pos x="0" y="0"/>
                </a:cxn>
                <a:cxn ang="0">
                  <a:pos x="9" y="16"/>
                </a:cxn>
              </a:cxnLst>
              <a:rect l="0" t="0" r="r" b="b"/>
              <a:pathLst>
                <a:path w="10" h="16">
                  <a:moveTo>
                    <a:pt x="0" y="0"/>
                  </a:moveTo>
                  <a:lnTo>
                    <a:pt x="9"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29" name="Freeform 4423"/>
            <p:cNvSpPr>
              <a:spLocks/>
            </p:cNvSpPr>
            <p:nvPr/>
          </p:nvSpPr>
          <p:spPr bwMode="auto">
            <a:xfrm>
              <a:off x="2287" y="12705"/>
              <a:ext cx="29" cy="7"/>
            </a:xfrm>
            <a:custGeom>
              <a:avLst/>
              <a:gdLst/>
              <a:ahLst/>
              <a:cxnLst>
                <a:cxn ang="0">
                  <a:pos x="0" y="0"/>
                </a:cxn>
                <a:cxn ang="0">
                  <a:pos x="28" y="7"/>
                </a:cxn>
              </a:cxnLst>
              <a:rect l="0" t="0" r="r" b="b"/>
              <a:pathLst>
                <a:path w="29" h="7">
                  <a:moveTo>
                    <a:pt x="0" y="0"/>
                  </a:moveTo>
                  <a:lnTo>
                    <a:pt x="28"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0" name="Freeform 4424"/>
            <p:cNvSpPr>
              <a:spLocks/>
            </p:cNvSpPr>
            <p:nvPr/>
          </p:nvSpPr>
          <p:spPr bwMode="auto">
            <a:xfrm>
              <a:off x="2342" y="12705"/>
              <a:ext cx="46" cy="7"/>
            </a:xfrm>
            <a:custGeom>
              <a:avLst/>
              <a:gdLst/>
              <a:ahLst/>
              <a:cxnLst>
                <a:cxn ang="0">
                  <a:pos x="0" y="7"/>
                </a:cxn>
                <a:cxn ang="0">
                  <a:pos x="45" y="0"/>
                </a:cxn>
              </a:cxnLst>
              <a:rect l="0" t="0" r="r" b="b"/>
              <a:pathLst>
                <a:path w="46" h="7">
                  <a:moveTo>
                    <a:pt x="0" y="7"/>
                  </a:moveTo>
                  <a:lnTo>
                    <a:pt x="45"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1" name="Freeform 4425"/>
            <p:cNvSpPr>
              <a:spLocks/>
            </p:cNvSpPr>
            <p:nvPr/>
          </p:nvSpPr>
          <p:spPr bwMode="auto">
            <a:xfrm>
              <a:off x="2361" y="12686"/>
              <a:ext cx="36" cy="26"/>
            </a:xfrm>
            <a:custGeom>
              <a:avLst/>
              <a:gdLst/>
              <a:ahLst/>
              <a:cxnLst>
                <a:cxn ang="0">
                  <a:pos x="0" y="26"/>
                </a:cxn>
                <a:cxn ang="0">
                  <a:pos x="36" y="0"/>
                </a:cxn>
              </a:cxnLst>
              <a:rect l="0" t="0" r="r" b="b"/>
              <a:pathLst>
                <a:path w="36" h="26">
                  <a:moveTo>
                    <a:pt x="0" y="26"/>
                  </a:moveTo>
                  <a:lnTo>
                    <a:pt x="3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2" name="Freeform 4426"/>
            <p:cNvSpPr>
              <a:spLocks/>
            </p:cNvSpPr>
            <p:nvPr/>
          </p:nvSpPr>
          <p:spPr bwMode="auto">
            <a:xfrm>
              <a:off x="2378" y="12657"/>
              <a:ext cx="29" cy="55"/>
            </a:xfrm>
            <a:custGeom>
              <a:avLst/>
              <a:gdLst/>
              <a:ahLst/>
              <a:cxnLst>
                <a:cxn ang="0">
                  <a:pos x="0" y="55"/>
                </a:cxn>
                <a:cxn ang="0">
                  <a:pos x="28" y="0"/>
                </a:cxn>
              </a:cxnLst>
              <a:rect l="0" t="0" r="r" b="b"/>
              <a:pathLst>
                <a:path w="29" h="55">
                  <a:moveTo>
                    <a:pt x="0" y="55"/>
                  </a:moveTo>
                  <a:lnTo>
                    <a:pt x="2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3" name="Freeform 4427"/>
            <p:cNvSpPr>
              <a:spLocks/>
            </p:cNvSpPr>
            <p:nvPr/>
          </p:nvSpPr>
          <p:spPr bwMode="auto">
            <a:xfrm>
              <a:off x="2030" y="13190"/>
              <a:ext cx="74" cy="0"/>
            </a:xfrm>
            <a:custGeom>
              <a:avLst/>
              <a:gdLst/>
              <a:ahLst/>
              <a:cxnLst>
                <a:cxn ang="0">
                  <a:pos x="74" y="0"/>
                </a:cxn>
                <a:cxn ang="0">
                  <a:pos x="0" y="0"/>
                </a:cxn>
              </a:cxnLst>
              <a:rect l="0" t="0" r="r" b="b"/>
              <a:pathLst>
                <a:path w="74">
                  <a:moveTo>
                    <a:pt x="7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4" name="Freeform 4428"/>
            <p:cNvSpPr>
              <a:spLocks/>
            </p:cNvSpPr>
            <p:nvPr/>
          </p:nvSpPr>
          <p:spPr bwMode="auto">
            <a:xfrm>
              <a:off x="2030" y="13190"/>
              <a:ext cx="74" cy="74"/>
            </a:xfrm>
            <a:custGeom>
              <a:avLst/>
              <a:gdLst/>
              <a:ahLst/>
              <a:cxnLst>
                <a:cxn ang="0">
                  <a:pos x="74" y="0"/>
                </a:cxn>
                <a:cxn ang="0">
                  <a:pos x="0" y="0"/>
                </a:cxn>
                <a:cxn ang="0">
                  <a:pos x="74" y="74"/>
                </a:cxn>
                <a:cxn ang="0">
                  <a:pos x="74" y="0"/>
                </a:cxn>
              </a:cxnLst>
              <a:rect l="0" t="0" r="r" b="b"/>
              <a:pathLst>
                <a:path w="74" h="74">
                  <a:moveTo>
                    <a:pt x="74" y="0"/>
                  </a:moveTo>
                  <a:lnTo>
                    <a:pt x="0" y="0"/>
                  </a:lnTo>
                  <a:lnTo>
                    <a:pt x="74" y="74"/>
                  </a:lnTo>
                  <a:lnTo>
                    <a:pt x="7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5" name="Freeform 4429"/>
            <p:cNvSpPr>
              <a:spLocks/>
            </p:cNvSpPr>
            <p:nvPr/>
          </p:nvSpPr>
          <p:spPr bwMode="auto">
            <a:xfrm>
              <a:off x="2030" y="13190"/>
              <a:ext cx="74" cy="74"/>
            </a:xfrm>
            <a:custGeom>
              <a:avLst/>
              <a:gdLst/>
              <a:ahLst/>
              <a:cxnLst>
                <a:cxn ang="0">
                  <a:pos x="0" y="0"/>
                </a:cxn>
                <a:cxn ang="0">
                  <a:pos x="0" y="74"/>
                </a:cxn>
                <a:cxn ang="0">
                  <a:pos x="74" y="74"/>
                </a:cxn>
                <a:cxn ang="0">
                  <a:pos x="0" y="0"/>
                </a:cxn>
              </a:cxnLst>
              <a:rect l="0" t="0" r="r" b="b"/>
              <a:pathLst>
                <a:path w="74" h="74">
                  <a:moveTo>
                    <a:pt x="0" y="0"/>
                  </a:moveTo>
                  <a:lnTo>
                    <a:pt x="0" y="74"/>
                  </a:lnTo>
                  <a:lnTo>
                    <a:pt x="74" y="74"/>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3" name="Group 4430"/>
          <p:cNvGrpSpPr>
            <a:grpSpLocks/>
          </p:cNvGrpSpPr>
          <p:nvPr/>
        </p:nvGrpSpPr>
        <p:grpSpPr bwMode="auto">
          <a:xfrm>
            <a:off x="3643306" y="2359817"/>
            <a:ext cx="431800" cy="106363"/>
            <a:chOff x="1402" y="13383"/>
            <a:chExt cx="680" cy="168"/>
          </a:xfrm>
        </p:grpSpPr>
        <p:sp>
          <p:nvSpPr>
            <p:cNvPr id="4837" name="Freeform 4431"/>
            <p:cNvSpPr>
              <a:spLocks/>
            </p:cNvSpPr>
            <p:nvPr/>
          </p:nvSpPr>
          <p:spPr bwMode="auto">
            <a:xfrm>
              <a:off x="2071" y="13394"/>
              <a:ext cx="0" cy="120"/>
            </a:xfrm>
            <a:custGeom>
              <a:avLst/>
              <a:gdLst/>
              <a:ahLst/>
              <a:cxnLst>
                <a:cxn ang="0">
                  <a:pos x="0" y="0"/>
                </a:cxn>
                <a:cxn ang="0">
                  <a:pos x="0" y="119"/>
                </a:cxn>
              </a:cxnLst>
              <a:rect l="0" t="0" r="r" b="b"/>
              <a:pathLst>
                <a:path h="120">
                  <a:moveTo>
                    <a:pt x="0" y="0"/>
                  </a:moveTo>
                  <a:lnTo>
                    <a:pt x="0" y="11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8" name="Freeform 4432"/>
            <p:cNvSpPr>
              <a:spLocks/>
            </p:cNvSpPr>
            <p:nvPr/>
          </p:nvSpPr>
          <p:spPr bwMode="auto">
            <a:xfrm>
              <a:off x="1569" y="13514"/>
              <a:ext cx="343" cy="0"/>
            </a:xfrm>
            <a:custGeom>
              <a:avLst/>
              <a:gdLst/>
              <a:ahLst/>
              <a:cxnLst>
                <a:cxn ang="0">
                  <a:pos x="343" y="0"/>
                </a:cxn>
                <a:cxn ang="0">
                  <a:pos x="0" y="0"/>
                </a:cxn>
              </a:cxnLst>
              <a:rect l="0" t="0" r="r" b="b"/>
              <a:pathLst>
                <a:path w="343">
                  <a:moveTo>
                    <a:pt x="34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39" name="Freeform 4433"/>
            <p:cNvSpPr>
              <a:spLocks/>
            </p:cNvSpPr>
            <p:nvPr/>
          </p:nvSpPr>
          <p:spPr bwMode="auto">
            <a:xfrm>
              <a:off x="1912" y="13488"/>
              <a:ext cx="159" cy="52"/>
            </a:xfrm>
            <a:custGeom>
              <a:avLst/>
              <a:gdLst/>
              <a:ahLst/>
              <a:cxnLst>
                <a:cxn ang="0">
                  <a:pos x="0" y="0"/>
                </a:cxn>
                <a:cxn ang="0">
                  <a:pos x="0" y="52"/>
                </a:cxn>
                <a:cxn ang="0">
                  <a:pos x="158" y="26"/>
                </a:cxn>
                <a:cxn ang="0">
                  <a:pos x="0" y="0"/>
                </a:cxn>
              </a:cxnLst>
              <a:rect l="0" t="0" r="r" b="b"/>
              <a:pathLst>
                <a:path w="159" h="52">
                  <a:moveTo>
                    <a:pt x="0" y="0"/>
                  </a:moveTo>
                  <a:lnTo>
                    <a:pt x="0" y="52"/>
                  </a:lnTo>
                  <a:lnTo>
                    <a:pt x="158"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40" name="Freeform 4434"/>
            <p:cNvSpPr>
              <a:spLocks/>
            </p:cNvSpPr>
            <p:nvPr/>
          </p:nvSpPr>
          <p:spPr bwMode="auto">
            <a:xfrm>
              <a:off x="1413" y="13394"/>
              <a:ext cx="0" cy="120"/>
            </a:xfrm>
            <a:custGeom>
              <a:avLst/>
              <a:gdLst/>
              <a:ahLst/>
              <a:cxnLst>
                <a:cxn ang="0">
                  <a:pos x="0" y="0"/>
                </a:cxn>
                <a:cxn ang="0">
                  <a:pos x="0" y="119"/>
                </a:cxn>
              </a:cxnLst>
              <a:rect l="0" t="0" r="r" b="b"/>
              <a:pathLst>
                <a:path h="120">
                  <a:moveTo>
                    <a:pt x="0" y="0"/>
                  </a:moveTo>
                  <a:lnTo>
                    <a:pt x="0" y="11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41" name="Freeform 4435"/>
            <p:cNvSpPr>
              <a:spLocks/>
            </p:cNvSpPr>
            <p:nvPr/>
          </p:nvSpPr>
          <p:spPr bwMode="auto">
            <a:xfrm>
              <a:off x="1413" y="13488"/>
              <a:ext cx="156" cy="52"/>
            </a:xfrm>
            <a:custGeom>
              <a:avLst/>
              <a:gdLst/>
              <a:ahLst/>
              <a:cxnLst>
                <a:cxn ang="0">
                  <a:pos x="155" y="0"/>
                </a:cxn>
                <a:cxn ang="0">
                  <a:pos x="155" y="0"/>
                </a:cxn>
                <a:cxn ang="0">
                  <a:pos x="0" y="26"/>
                </a:cxn>
                <a:cxn ang="0">
                  <a:pos x="155" y="52"/>
                </a:cxn>
                <a:cxn ang="0">
                  <a:pos x="155" y="0"/>
                </a:cxn>
              </a:cxnLst>
              <a:rect l="0" t="0" r="r" b="b"/>
              <a:pathLst>
                <a:path w="156" h="52">
                  <a:moveTo>
                    <a:pt x="155" y="0"/>
                  </a:moveTo>
                  <a:lnTo>
                    <a:pt x="155" y="0"/>
                  </a:lnTo>
                  <a:lnTo>
                    <a:pt x="0" y="26"/>
                  </a:lnTo>
                  <a:lnTo>
                    <a:pt x="155" y="52"/>
                  </a:lnTo>
                  <a:lnTo>
                    <a:pt x="15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4" name="Group 4460"/>
          <p:cNvGrpSpPr>
            <a:grpSpLocks/>
          </p:cNvGrpSpPr>
          <p:nvPr/>
        </p:nvGrpSpPr>
        <p:grpSpPr bwMode="auto">
          <a:xfrm>
            <a:off x="1500166" y="1431123"/>
            <a:ext cx="2071702" cy="549275"/>
            <a:chOff x="5500" y="14090"/>
            <a:chExt cx="3720" cy="866"/>
          </a:xfrm>
        </p:grpSpPr>
        <p:sp>
          <p:nvSpPr>
            <p:cNvPr id="13677" name="Freeform 4461"/>
            <p:cNvSpPr>
              <a:spLocks/>
            </p:cNvSpPr>
            <p:nvPr/>
          </p:nvSpPr>
          <p:spPr bwMode="auto">
            <a:xfrm>
              <a:off x="5596" y="14376"/>
              <a:ext cx="3476" cy="0"/>
            </a:xfrm>
            <a:custGeom>
              <a:avLst/>
              <a:gdLst/>
              <a:ahLst/>
              <a:cxnLst>
                <a:cxn ang="0">
                  <a:pos x="0" y="0"/>
                </a:cxn>
                <a:cxn ang="0">
                  <a:pos x="3475" y="0"/>
                </a:cxn>
              </a:cxnLst>
              <a:rect l="0" t="0" r="r" b="b"/>
              <a:pathLst>
                <a:path w="3476">
                  <a:moveTo>
                    <a:pt x="0" y="0"/>
                  </a:moveTo>
                  <a:lnTo>
                    <a:pt x="3475"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78" name="Freeform 4462"/>
            <p:cNvSpPr>
              <a:spLocks/>
            </p:cNvSpPr>
            <p:nvPr/>
          </p:nvSpPr>
          <p:spPr bwMode="auto">
            <a:xfrm>
              <a:off x="5596" y="14388"/>
              <a:ext cx="3476" cy="0"/>
            </a:xfrm>
            <a:custGeom>
              <a:avLst/>
              <a:gdLst/>
              <a:ahLst/>
              <a:cxnLst>
                <a:cxn ang="0">
                  <a:pos x="0" y="0"/>
                </a:cxn>
                <a:cxn ang="0">
                  <a:pos x="3475" y="0"/>
                </a:cxn>
              </a:cxnLst>
              <a:rect l="0" t="0" r="r" b="b"/>
              <a:pathLst>
                <a:path w="3476">
                  <a:moveTo>
                    <a:pt x="0" y="0"/>
                  </a:moveTo>
                  <a:lnTo>
                    <a:pt x="3475"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79" name="Freeform 4463"/>
            <p:cNvSpPr>
              <a:spLocks/>
            </p:cNvSpPr>
            <p:nvPr/>
          </p:nvSpPr>
          <p:spPr bwMode="auto">
            <a:xfrm>
              <a:off x="8076" y="14611"/>
              <a:ext cx="0" cy="235"/>
            </a:xfrm>
            <a:custGeom>
              <a:avLst/>
              <a:gdLst/>
              <a:ahLst/>
              <a:cxnLst>
                <a:cxn ang="0">
                  <a:pos x="0" y="0"/>
                </a:cxn>
                <a:cxn ang="0">
                  <a:pos x="0" y="235"/>
                </a:cxn>
              </a:cxnLst>
              <a:rect l="0" t="0" r="r" b="b"/>
              <a:pathLst>
                <a:path h="235">
                  <a:moveTo>
                    <a:pt x="0" y="0"/>
                  </a:moveTo>
                  <a:lnTo>
                    <a:pt x="0" y="23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0" name="Freeform 4464"/>
            <p:cNvSpPr>
              <a:spLocks/>
            </p:cNvSpPr>
            <p:nvPr/>
          </p:nvSpPr>
          <p:spPr bwMode="auto">
            <a:xfrm>
              <a:off x="7360" y="14846"/>
              <a:ext cx="560" cy="0"/>
            </a:xfrm>
            <a:custGeom>
              <a:avLst/>
              <a:gdLst/>
              <a:ahLst/>
              <a:cxnLst>
                <a:cxn ang="0">
                  <a:pos x="559" y="0"/>
                </a:cxn>
                <a:cxn ang="0">
                  <a:pos x="0" y="0"/>
                </a:cxn>
              </a:cxnLst>
              <a:rect l="0" t="0" r="r" b="b"/>
              <a:pathLst>
                <a:path w="560">
                  <a:moveTo>
                    <a:pt x="559"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1" name="Freeform 4465"/>
            <p:cNvSpPr>
              <a:spLocks/>
            </p:cNvSpPr>
            <p:nvPr/>
          </p:nvSpPr>
          <p:spPr bwMode="auto">
            <a:xfrm>
              <a:off x="7920" y="14820"/>
              <a:ext cx="156" cy="52"/>
            </a:xfrm>
            <a:custGeom>
              <a:avLst/>
              <a:gdLst/>
              <a:ahLst/>
              <a:cxnLst>
                <a:cxn ang="0">
                  <a:pos x="0" y="0"/>
                </a:cxn>
                <a:cxn ang="0">
                  <a:pos x="0" y="52"/>
                </a:cxn>
                <a:cxn ang="0">
                  <a:pos x="156" y="26"/>
                </a:cxn>
                <a:cxn ang="0">
                  <a:pos x="0" y="0"/>
                </a:cxn>
              </a:cxnLst>
              <a:rect l="0" t="0" r="r" b="b"/>
              <a:pathLst>
                <a:path w="156" h="52">
                  <a:moveTo>
                    <a:pt x="0" y="0"/>
                  </a:moveTo>
                  <a:lnTo>
                    <a:pt x="0" y="52"/>
                  </a:lnTo>
                  <a:lnTo>
                    <a:pt x="156"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2" name="Freeform 4466"/>
            <p:cNvSpPr>
              <a:spLocks/>
            </p:cNvSpPr>
            <p:nvPr/>
          </p:nvSpPr>
          <p:spPr bwMode="auto">
            <a:xfrm>
              <a:off x="6283" y="14647"/>
              <a:ext cx="0" cy="199"/>
            </a:xfrm>
            <a:custGeom>
              <a:avLst/>
              <a:gdLst/>
              <a:ahLst/>
              <a:cxnLst>
                <a:cxn ang="0">
                  <a:pos x="0" y="0"/>
                </a:cxn>
                <a:cxn ang="0">
                  <a:pos x="0" y="199"/>
                </a:cxn>
              </a:cxnLst>
              <a:rect l="0" t="0" r="r" b="b"/>
              <a:pathLst>
                <a:path h="199">
                  <a:moveTo>
                    <a:pt x="0" y="0"/>
                  </a:moveTo>
                  <a:lnTo>
                    <a:pt x="0" y="19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3" name="Freeform 4467"/>
            <p:cNvSpPr>
              <a:spLocks/>
            </p:cNvSpPr>
            <p:nvPr/>
          </p:nvSpPr>
          <p:spPr bwMode="auto">
            <a:xfrm>
              <a:off x="6439" y="14846"/>
              <a:ext cx="559" cy="0"/>
            </a:xfrm>
            <a:custGeom>
              <a:avLst/>
              <a:gdLst/>
              <a:ahLst/>
              <a:cxnLst>
                <a:cxn ang="0">
                  <a:pos x="0" y="0"/>
                </a:cxn>
                <a:cxn ang="0">
                  <a:pos x="559" y="0"/>
                </a:cxn>
              </a:cxnLst>
              <a:rect l="0" t="0" r="r" b="b"/>
              <a:pathLst>
                <a:path w="559">
                  <a:moveTo>
                    <a:pt x="0" y="0"/>
                  </a:moveTo>
                  <a:lnTo>
                    <a:pt x="55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4" name="Freeform 4468"/>
            <p:cNvSpPr>
              <a:spLocks/>
            </p:cNvSpPr>
            <p:nvPr/>
          </p:nvSpPr>
          <p:spPr bwMode="auto">
            <a:xfrm>
              <a:off x="6283" y="14820"/>
              <a:ext cx="156" cy="52"/>
            </a:xfrm>
            <a:custGeom>
              <a:avLst/>
              <a:gdLst/>
              <a:ahLst/>
              <a:cxnLst>
                <a:cxn ang="0">
                  <a:pos x="156" y="0"/>
                </a:cxn>
                <a:cxn ang="0">
                  <a:pos x="156" y="0"/>
                </a:cxn>
                <a:cxn ang="0">
                  <a:pos x="0" y="26"/>
                </a:cxn>
                <a:cxn ang="0">
                  <a:pos x="156" y="52"/>
                </a:cxn>
                <a:cxn ang="0">
                  <a:pos x="156" y="0"/>
                </a:cxn>
              </a:cxnLst>
              <a:rect l="0" t="0" r="r" b="b"/>
              <a:pathLst>
                <a:path w="156" h="52">
                  <a:moveTo>
                    <a:pt x="156" y="0"/>
                  </a:moveTo>
                  <a:lnTo>
                    <a:pt x="156" y="0"/>
                  </a:lnTo>
                  <a:lnTo>
                    <a:pt x="0" y="26"/>
                  </a:lnTo>
                  <a:lnTo>
                    <a:pt x="156" y="52"/>
                  </a:lnTo>
                  <a:lnTo>
                    <a:pt x="15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5" name="Freeform 4469"/>
            <p:cNvSpPr>
              <a:spLocks/>
            </p:cNvSpPr>
            <p:nvPr/>
          </p:nvSpPr>
          <p:spPr bwMode="auto">
            <a:xfrm>
              <a:off x="706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6" name="Freeform 4470"/>
            <p:cNvSpPr>
              <a:spLocks/>
            </p:cNvSpPr>
            <p:nvPr/>
          </p:nvSpPr>
          <p:spPr bwMode="auto">
            <a:xfrm>
              <a:off x="707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7" name="Freeform 4471"/>
            <p:cNvSpPr>
              <a:spLocks/>
            </p:cNvSpPr>
            <p:nvPr/>
          </p:nvSpPr>
          <p:spPr bwMode="auto">
            <a:xfrm>
              <a:off x="708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8" name="Freeform 4472"/>
            <p:cNvSpPr>
              <a:spLocks/>
            </p:cNvSpPr>
            <p:nvPr/>
          </p:nvSpPr>
          <p:spPr bwMode="auto">
            <a:xfrm>
              <a:off x="7089" y="14649"/>
              <a:ext cx="82" cy="0"/>
            </a:xfrm>
            <a:custGeom>
              <a:avLst/>
              <a:gdLst/>
              <a:ahLst/>
              <a:cxnLst>
                <a:cxn ang="0">
                  <a:pos x="0" y="0"/>
                </a:cxn>
                <a:cxn ang="0">
                  <a:pos x="81" y="0"/>
                </a:cxn>
              </a:cxnLst>
              <a:rect l="0" t="0" r="r" b="b"/>
              <a:pathLst>
                <a:path w="82">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89" name="Freeform 4473"/>
            <p:cNvSpPr>
              <a:spLocks/>
            </p:cNvSpPr>
            <p:nvPr/>
          </p:nvSpPr>
          <p:spPr bwMode="auto">
            <a:xfrm>
              <a:off x="7029" y="14800"/>
              <a:ext cx="171" cy="60"/>
            </a:xfrm>
            <a:custGeom>
              <a:avLst/>
              <a:gdLst/>
              <a:ahLst/>
              <a:cxnLst>
                <a:cxn ang="0">
                  <a:pos x="0" y="60"/>
                </a:cxn>
                <a:cxn ang="0">
                  <a:pos x="151" y="60"/>
                </a:cxn>
                <a:cxn ang="0">
                  <a:pos x="170" y="0"/>
                </a:cxn>
              </a:cxnLst>
              <a:rect l="0" t="0" r="r" b="b"/>
              <a:pathLst>
                <a:path w="171" h="60">
                  <a:moveTo>
                    <a:pt x="0" y="60"/>
                  </a:moveTo>
                  <a:lnTo>
                    <a:pt x="151" y="60"/>
                  </a:lnTo>
                  <a:lnTo>
                    <a:pt x="17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0" name="Freeform 4474"/>
            <p:cNvSpPr>
              <a:spLocks/>
            </p:cNvSpPr>
            <p:nvPr/>
          </p:nvSpPr>
          <p:spPr bwMode="auto">
            <a:xfrm>
              <a:off x="7099" y="14649"/>
              <a:ext cx="31" cy="10"/>
            </a:xfrm>
            <a:custGeom>
              <a:avLst/>
              <a:gdLst/>
              <a:ahLst/>
              <a:cxnLst>
                <a:cxn ang="0">
                  <a:pos x="0" y="0"/>
                </a:cxn>
                <a:cxn ang="0">
                  <a:pos x="31" y="9"/>
                </a:cxn>
              </a:cxnLst>
              <a:rect l="0" t="0" r="r" b="b"/>
              <a:pathLst>
                <a:path w="31" h="10">
                  <a:moveTo>
                    <a:pt x="0" y="0"/>
                  </a:moveTo>
                  <a:lnTo>
                    <a:pt x="31"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1" name="Freeform 4475"/>
            <p:cNvSpPr>
              <a:spLocks/>
            </p:cNvSpPr>
            <p:nvPr/>
          </p:nvSpPr>
          <p:spPr bwMode="auto">
            <a:xfrm>
              <a:off x="7108" y="14649"/>
              <a:ext cx="12" cy="19"/>
            </a:xfrm>
            <a:custGeom>
              <a:avLst/>
              <a:gdLst/>
              <a:ahLst/>
              <a:cxnLst>
                <a:cxn ang="0">
                  <a:pos x="0" y="0"/>
                </a:cxn>
                <a:cxn ang="0">
                  <a:pos x="12" y="19"/>
                </a:cxn>
              </a:cxnLst>
              <a:rect l="0" t="0" r="r" b="b"/>
              <a:pathLst>
                <a:path w="12" h="19">
                  <a:moveTo>
                    <a:pt x="0" y="0"/>
                  </a:moveTo>
                  <a:lnTo>
                    <a:pt x="12"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2" name="Freeform 4476"/>
            <p:cNvSpPr>
              <a:spLocks/>
            </p:cNvSpPr>
            <p:nvPr/>
          </p:nvSpPr>
          <p:spPr bwMode="auto">
            <a:xfrm>
              <a:off x="7130" y="14649"/>
              <a:ext cx="19" cy="19"/>
            </a:xfrm>
            <a:custGeom>
              <a:avLst/>
              <a:gdLst/>
              <a:ahLst/>
              <a:cxnLst>
                <a:cxn ang="0">
                  <a:pos x="19" y="0"/>
                </a:cxn>
                <a:cxn ang="0">
                  <a:pos x="0" y="19"/>
                </a:cxn>
              </a:cxnLst>
              <a:rect l="0" t="0" r="r" b="b"/>
              <a:pathLst>
                <a:path w="19" h="19">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3" name="Freeform 4477"/>
            <p:cNvSpPr>
              <a:spLocks/>
            </p:cNvSpPr>
            <p:nvPr/>
          </p:nvSpPr>
          <p:spPr bwMode="auto">
            <a:xfrm>
              <a:off x="7130" y="14649"/>
              <a:ext cx="29" cy="10"/>
            </a:xfrm>
            <a:custGeom>
              <a:avLst/>
              <a:gdLst/>
              <a:ahLst/>
              <a:cxnLst>
                <a:cxn ang="0">
                  <a:pos x="28" y="0"/>
                </a:cxn>
                <a:cxn ang="0">
                  <a:pos x="0" y="9"/>
                </a:cxn>
              </a:cxnLst>
              <a:rect l="0" t="0" r="r" b="b"/>
              <a:pathLst>
                <a:path w="29" h="10">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4" name="Freeform 4478"/>
            <p:cNvSpPr>
              <a:spLocks/>
            </p:cNvSpPr>
            <p:nvPr/>
          </p:nvSpPr>
          <p:spPr bwMode="auto">
            <a:xfrm>
              <a:off x="7039" y="14851"/>
              <a:ext cx="31" cy="9"/>
            </a:xfrm>
            <a:custGeom>
              <a:avLst/>
              <a:gdLst/>
              <a:ahLst/>
              <a:cxnLst>
                <a:cxn ang="0">
                  <a:pos x="31" y="0"/>
                </a:cxn>
                <a:cxn ang="0">
                  <a:pos x="0" y="9"/>
                </a:cxn>
              </a:cxnLst>
              <a:rect l="0" t="0" r="r" b="b"/>
              <a:pathLst>
                <a:path w="31" h="9">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5" name="Freeform 4479"/>
            <p:cNvSpPr>
              <a:spLocks/>
            </p:cNvSpPr>
            <p:nvPr/>
          </p:nvSpPr>
          <p:spPr bwMode="auto">
            <a:xfrm>
              <a:off x="7048" y="14839"/>
              <a:ext cx="22" cy="21"/>
            </a:xfrm>
            <a:custGeom>
              <a:avLst/>
              <a:gdLst/>
              <a:ahLst/>
              <a:cxnLst>
                <a:cxn ang="0">
                  <a:pos x="21" y="0"/>
                </a:cxn>
                <a:cxn ang="0">
                  <a:pos x="0" y="21"/>
                </a:cxn>
              </a:cxnLst>
              <a:rect l="0" t="0" r="r" b="b"/>
              <a:pathLst>
                <a:path w="22" h="21">
                  <a:moveTo>
                    <a:pt x="21"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6" name="Freeform 4480"/>
            <p:cNvSpPr>
              <a:spLocks/>
            </p:cNvSpPr>
            <p:nvPr/>
          </p:nvSpPr>
          <p:spPr bwMode="auto">
            <a:xfrm>
              <a:off x="7080" y="14839"/>
              <a:ext cx="9" cy="21"/>
            </a:xfrm>
            <a:custGeom>
              <a:avLst/>
              <a:gdLst/>
              <a:ahLst/>
              <a:cxnLst>
                <a:cxn ang="0">
                  <a:pos x="0" y="0"/>
                </a:cxn>
                <a:cxn ang="0">
                  <a:pos x="9" y="21"/>
                </a:cxn>
              </a:cxnLst>
              <a:rect l="0" t="0" r="r" b="b"/>
              <a:pathLst>
                <a:path w="9" h="21">
                  <a:moveTo>
                    <a:pt x="0" y="0"/>
                  </a:moveTo>
                  <a:lnTo>
                    <a:pt x="9"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7" name="Freeform 4481"/>
            <p:cNvSpPr>
              <a:spLocks/>
            </p:cNvSpPr>
            <p:nvPr/>
          </p:nvSpPr>
          <p:spPr bwMode="auto">
            <a:xfrm>
              <a:off x="7070" y="14851"/>
              <a:ext cx="29" cy="9"/>
            </a:xfrm>
            <a:custGeom>
              <a:avLst/>
              <a:gdLst/>
              <a:ahLst/>
              <a:cxnLst>
                <a:cxn ang="0">
                  <a:pos x="0" y="0"/>
                </a:cxn>
                <a:cxn ang="0">
                  <a:pos x="28" y="9"/>
                </a:cxn>
              </a:cxnLst>
              <a:rect l="0" t="0" r="r" b="b"/>
              <a:pathLst>
                <a:path w="29" h="9">
                  <a:moveTo>
                    <a:pt x="0" y="0"/>
                  </a:moveTo>
                  <a:lnTo>
                    <a:pt x="28"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8" name="Freeform 4482"/>
            <p:cNvSpPr>
              <a:spLocks/>
            </p:cNvSpPr>
            <p:nvPr/>
          </p:nvSpPr>
          <p:spPr bwMode="auto">
            <a:xfrm>
              <a:off x="7130" y="14851"/>
              <a:ext cx="50" cy="9"/>
            </a:xfrm>
            <a:custGeom>
              <a:avLst/>
              <a:gdLst/>
              <a:ahLst/>
              <a:cxnLst>
                <a:cxn ang="0">
                  <a:pos x="0" y="9"/>
                </a:cxn>
                <a:cxn ang="0">
                  <a:pos x="50" y="0"/>
                </a:cxn>
              </a:cxnLst>
              <a:rect l="0" t="0" r="r" b="b"/>
              <a:pathLst>
                <a:path w="50" h="9">
                  <a:moveTo>
                    <a:pt x="0" y="9"/>
                  </a:moveTo>
                  <a:lnTo>
                    <a:pt x="5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699" name="Freeform 4483"/>
            <p:cNvSpPr>
              <a:spLocks/>
            </p:cNvSpPr>
            <p:nvPr/>
          </p:nvSpPr>
          <p:spPr bwMode="auto">
            <a:xfrm>
              <a:off x="7149" y="14829"/>
              <a:ext cx="41" cy="31"/>
            </a:xfrm>
            <a:custGeom>
              <a:avLst/>
              <a:gdLst/>
              <a:ahLst/>
              <a:cxnLst>
                <a:cxn ang="0">
                  <a:pos x="0" y="31"/>
                </a:cxn>
                <a:cxn ang="0">
                  <a:pos x="40" y="0"/>
                </a:cxn>
              </a:cxnLst>
              <a:rect l="0" t="0" r="r" b="b"/>
              <a:pathLst>
                <a:path w="41" h="31">
                  <a:moveTo>
                    <a:pt x="0" y="31"/>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0" name="Freeform 4484"/>
            <p:cNvSpPr>
              <a:spLocks/>
            </p:cNvSpPr>
            <p:nvPr/>
          </p:nvSpPr>
          <p:spPr bwMode="auto">
            <a:xfrm>
              <a:off x="7171" y="14800"/>
              <a:ext cx="29" cy="60"/>
            </a:xfrm>
            <a:custGeom>
              <a:avLst/>
              <a:gdLst/>
              <a:ahLst/>
              <a:cxnLst>
                <a:cxn ang="0">
                  <a:pos x="0" y="60"/>
                </a:cxn>
                <a:cxn ang="0">
                  <a:pos x="28" y="0"/>
                </a:cxn>
              </a:cxnLst>
              <a:rect l="0" t="0" r="r" b="b"/>
              <a:pathLst>
                <a:path w="29" h="60">
                  <a:moveTo>
                    <a:pt x="0" y="60"/>
                  </a:moveTo>
                  <a:lnTo>
                    <a:pt x="2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1" name="Freeform 4485"/>
            <p:cNvSpPr>
              <a:spLocks/>
            </p:cNvSpPr>
            <p:nvPr/>
          </p:nvSpPr>
          <p:spPr bwMode="auto">
            <a:xfrm>
              <a:off x="7240" y="14841"/>
              <a:ext cx="80" cy="79"/>
            </a:xfrm>
            <a:custGeom>
              <a:avLst/>
              <a:gdLst/>
              <a:ahLst/>
              <a:cxnLst>
                <a:cxn ang="0">
                  <a:pos x="72" y="21"/>
                </a:cxn>
                <a:cxn ang="0">
                  <a:pos x="72" y="14"/>
                </a:cxn>
                <a:cxn ang="0">
                  <a:pos x="64" y="14"/>
                </a:cxn>
                <a:cxn ang="0">
                  <a:pos x="64" y="28"/>
                </a:cxn>
                <a:cxn ang="0">
                  <a:pos x="79" y="28"/>
                </a:cxn>
                <a:cxn ang="0">
                  <a:pos x="79" y="14"/>
                </a:cxn>
                <a:cxn ang="0">
                  <a:pos x="72" y="7"/>
                </a:cxn>
                <a:cxn ang="0">
                  <a:pos x="50" y="0"/>
                </a:cxn>
                <a:cxn ang="0">
                  <a:pos x="28" y="0"/>
                </a:cxn>
                <a:cxn ang="0">
                  <a:pos x="7" y="7"/>
                </a:cxn>
                <a:cxn ang="0">
                  <a:pos x="0" y="14"/>
                </a:cxn>
                <a:cxn ang="0">
                  <a:pos x="0" y="28"/>
                </a:cxn>
                <a:cxn ang="0">
                  <a:pos x="7" y="43"/>
                </a:cxn>
                <a:cxn ang="0">
                  <a:pos x="21" y="50"/>
                </a:cxn>
                <a:cxn ang="0">
                  <a:pos x="43" y="57"/>
                </a:cxn>
                <a:cxn ang="0">
                  <a:pos x="57" y="64"/>
                </a:cxn>
                <a:cxn ang="0">
                  <a:pos x="64" y="79"/>
                </a:cxn>
              </a:cxnLst>
              <a:rect l="0" t="0" r="r" b="b"/>
              <a:pathLst>
                <a:path w="80" h="79">
                  <a:moveTo>
                    <a:pt x="72" y="21"/>
                  </a:moveTo>
                  <a:lnTo>
                    <a:pt x="72" y="14"/>
                  </a:lnTo>
                  <a:lnTo>
                    <a:pt x="64" y="14"/>
                  </a:lnTo>
                  <a:lnTo>
                    <a:pt x="64" y="28"/>
                  </a:lnTo>
                  <a:lnTo>
                    <a:pt x="79" y="28"/>
                  </a:lnTo>
                  <a:lnTo>
                    <a:pt x="79" y="14"/>
                  </a:lnTo>
                  <a:lnTo>
                    <a:pt x="72" y="7"/>
                  </a:lnTo>
                  <a:lnTo>
                    <a:pt x="50" y="0"/>
                  </a:lnTo>
                  <a:lnTo>
                    <a:pt x="28" y="0"/>
                  </a:lnTo>
                  <a:lnTo>
                    <a:pt x="7" y="7"/>
                  </a:lnTo>
                  <a:lnTo>
                    <a:pt x="0" y="14"/>
                  </a:lnTo>
                  <a:lnTo>
                    <a:pt x="0" y="28"/>
                  </a:lnTo>
                  <a:lnTo>
                    <a:pt x="7" y="43"/>
                  </a:lnTo>
                  <a:lnTo>
                    <a:pt x="21" y="50"/>
                  </a:lnTo>
                  <a:lnTo>
                    <a:pt x="43" y="57"/>
                  </a:lnTo>
                  <a:lnTo>
                    <a:pt x="57" y="64"/>
                  </a:lnTo>
                  <a:lnTo>
                    <a:pt x="64" y="7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2" name="Freeform 4486"/>
            <p:cNvSpPr>
              <a:spLocks/>
            </p:cNvSpPr>
            <p:nvPr/>
          </p:nvSpPr>
          <p:spPr bwMode="auto">
            <a:xfrm>
              <a:off x="7240" y="14848"/>
              <a:ext cx="8" cy="22"/>
            </a:xfrm>
            <a:custGeom>
              <a:avLst/>
              <a:gdLst/>
              <a:ahLst/>
              <a:cxnLst>
                <a:cxn ang="0">
                  <a:pos x="7" y="0"/>
                </a:cxn>
                <a:cxn ang="0">
                  <a:pos x="0" y="21"/>
                </a:cxn>
              </a:cxnLst>
              <a:rect l="0" t="0" r="r" b="b"/>
              <a:pathLst>
                <a:path w="8" h="22">
                  <a:moveTo>
                    <a:pt x="7"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3" name="Freeform 4487"/>
            <p:cNvSpPr>
              <a:spLocks/>
            </p:cNvSpPr>
            <p:nvPr/>
          </p:nvSpPr>
          <p:spPr bwMode="auto">
            <a:xfrm>
              <a:off x="7248" y="14877"/>
              <a:ext cx="50" cy="22"/>
            </a:xfrm>
            <a:custGeom>
              <a:avLst/>
              <a:gdLst/>
              <a:ahLst/>
              <a:cxnLst>
                <a:cxn ang="0">
                  <a:pos x="0" y="0"/>
                </a:cxn>
                <a:cxn ang="0">
                  <a:pos x="14" y="7"/>
                </a:cxn>
                <a:cxn ang="0">
                  <a:pos x="36" y="14"/>
                </a:cxn>
                <a:cxn ang="0">
                  <a:pos x="50" y="21"/>
                </a:cxn>
              </a:cxnLst>
              <a:rect l="0" t="0" r="r" b="b"/>
              <a:pathLst>
                <a:path w="50" h="22">
                  <a:moveTo>
                    <a:pt x="0" y="0"/>
                  </a:moveTo>
                  <a:lnTo>
                    <a:pt x="14" y="7"/>
                  </a:lnTo>
                  <a:lnTo>
                    <a:pt x="36" y="14"/>
                  </a:lnTo>
                  <a:lnTo>
                    <a:pt x="5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4" name="Freeform 4488"/>
            <p:cNvSpPr>
              <a:spLocks/>
            </p:cNvSpPr>
            <p:nvPr/>
          </p:nvSpPr>
          <p:spPr bwMode="auto">
            <a:xfrm>
              <a:off x="7298" y="14906"/>
              <a:ext cx="7" cy="29"/>
            </a:xfrm>
            <a:custGeom>
              <a:avLst/>
              <a:gdLst/>
              <a:ahLst/>
              <a:cxnLst>
                <a:cxn ang="0">
                  <a:pos x="7" y="0"/>
                </a:cxn>
                <a:cxn ang="0">
                  <a:pos x="0" y="28"/>
                </a:cxn>
              </a:cxnLst>
              <a:rect l="0" t="0" r="r" b="b"/>
              <a:pathLst>
                <a:path w="7" h="29">
                  <a:moveTo>
                    <a:pt x="7"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5" name="Freeform 4489"/>
            <p:cNvSpPr>
              <a:spLocks/>
            </p:cNvSpPr>
            <p:nvPr/>
          </p:nvSpPr>
          <p:spPr bwMode="auto">
            <a:xfrm>
              <a:off x="7226" y="14856"/>
              <a:ext cx="79" cy="86"/>
            </a:xfrm>
            <a:custGeom>
              <a:avLst/>
              <a:gdLst/>
              <a:ahLst/>
              <a:cxnLst>
                <a:cxn ang="0">
                  <a:pos x="14" y="0"/>
                </a:cxn>
                <a:cxn ang="0">
                  <a:pos x="21" y="14"/>
                </a:cxn>
                <a:cxn ang="0">
                  <a:pos x="36" y="21"/>
                </a:cxn>
                <a:cxn ang="0">
                  <a:pos x="57" y="28"/>
                </a:cxn>
                <a:cxn ang="0">
                  <a:pos x="72" y="36"/>
                </a:cxn>
                <a:cxn ang="0">
                  <a:pos x="79" y="50"/>
                </a:cxn>
                <a:cxn ang="0">
                  <a:pos x="79" y="64"/>
                </a:cxn>
                <a:cxn ang="0">
                  <a:pos x="72" y="79"/>
                </a:cxn>
                <a:cxn ang="0">
                  <a:pos x="50" y="86"/>
                </a:cxn>
                <a:cxn ang="0">
                  <a:pos x="28" y="86"/>
                </a:cxn>
                <a:cxn ang="0">
                  <a:pos x="7" y="79"/>
                </a:cxn>
                <a:cxn ang="0">
                  <a:pos x="0" y="72"/>
                </a:cxn>
                <a:cxn ang="0">
                  <a:pos x="0" y="57"/>
                </a:cxn>
                <a:cxn ang="0">
                  <a:pos x="14" y="57"/>
                </a:cxn>
                <a:cxn ang="0">
                  <a:pos x="14" y="72"/>
                </a:cxn>
                <a:cxn ang="0">
                  <a:pos x="7" y="72"/>
                </a:cxn>
                <a:cxn ang="0">
                  <a:pos x="7" y="64"/>
                </a:cxn>
              </a:cxnLst>
              <a:rect l="0" t="0" r="r" b="b"/>
              <a:pathLst>
                <a:path w="79" h="86">
                  <a:moveTo>
                    <a:pt x="14" y="0"/>
                  </a:moveTo>
                  <a:lnTo>
                    <a:pt x="21" y="14"/>
                  </a:lnTo>
                  <a:lnTo>
                    <a:pt x="36" y="21"/>
                  </a:lnTo>
                  <a:lnTo>
                    <a:pt x="57" y="28"/>
                  </a:lnTo>
                  <a:lnTo>
                    <a:pt x="72" y="36"/>
                  </a:lnTo>
                  <a:lnTo>
                    <a:pt x="79" y="50"/>
                  </a:lnTo>
                  <a:lnTo>
                    <a:pt x="79" y="64"/>
                  </a:lnTo>
                  <a:lnTo>
                    <a:pt x="72" y="79"/>
                  </a:lnTo>
                  <a:lnTo>
                    <a:pt x="50" y="86"/>
                  </a:lnTo>
                  <a:lnTo>
                    <a:pt x="28" y="86"/>
                  </a:lnTo>
                  <a:lnTo>
                    <a:pt x="7" y="79"/>
                  </a:lnTo>
                  <a:lnTo>
                    <a:pt x="0" y="72"/>
                  </a:lnTo>
                  <a:lnTo>
                    <a:pt x="0" y="57"/>
                  </a:lnTo>
                  <a:lnTo>
                    <a:pt x="14" y="57"/>
                  </a:lnTo>
                  <a:lnTo>
                    <a:pt x="14" y="72"/>
                  </a:lnTo>
                  <a:lnTo>
                    <a:pt x="7" y="72"/>
                  </a:lnTo>
                  <a:lnTo>
                    <a:pt x="7" y="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6" name="Freeform 4490"/>
            <p:cNvSpPr>
              <a:spLocks/>
            </p:cNvSpPr>
            <p:nvPr/>
          </p:nvSpPr>
          <p:spPr bwMode="auto">
            <a:xfrm>
              <a:off x="6187" y="14376"/>
              <a:ext cx="180" cy="187"/>
            </a:xfrm>
            <a:custGeom>
              <a:avLst/>
              <a:gdLst/>
              <a:ahLst/>
              <a:cxnLst>
                <a:cxn ang="0">
                  <a:pos x="0" y="187"/>
                </a:cxn>
                <a:cxn ang="0">
                  <a:pos x="180" y="187"/>
                </a:cxn>
                <a:cxn ang="0">
                  <a:pos x="88" y="0"/>
                </a:cxn>
                <a:cxn ang="0">
                  <a:pos x="0" y="187"/>
                </a:cxn>
              </a:cxnLst>
              <a:rect l="0" t="0" r="r" b="b"/>
              <a:pathLst>
                <a:path w="180" h="187">
                  <a:moveTo>
                    <a:pt x="0" y="187"/>
                  </a:moveTo>
                  <a:lnTo>
                    <a:pt x="180" y="187"/>
                  </a:lnTo>
                  <a:lnTo>
                    <a:pt x="88"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7" name="Freeform 4491"/>
            <p:cNvSpPr>
              <a:spLocks/>
            </p:cNvSpPr>
            <p:nvPr/>
          </p:nvSpPr>
          <p:spPr bwMode="auto">
            <a:xfrm>
              <a:off x="8990" y="14311"/>
              <a:ext cx="91" cy="43"/>
            </a:xfrm>
            <a:custGeom>
              <a:avLst/>
              <a:gdLst/>
              <a:ahLst/>
              <a:cxnLst>
                <a:cxn ang="0">
                  <a:pos x="0" y="0"/>
                </a:cxn>
                <a:cxn ang="0">
                  <a:pos x="91" y="43"/>
                </a:cxn>
              </a:cxnLst>
              <a:rect l="0" t="0" r="r" b="b"/>
              <a:pathLst>
                <a:path w="91" h="43">
                  <a:moveTo>
                    <a:pt x="0" y="0"/>
                  </a:moveTo>
                  <a:lnTo>
                    <a:pt x="91" y="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8" name="Freeform 4492"/>
            <p:cNvSpPr>
              <a:spLocks/>
            </p:cNvSpPr>
            <p:nvPr/>
          </p:nvSpPr>
          <p:spPr bwMode="auto">
            <a:xfrm>
              <a:off x="8990" y="14268"/>
              <a:ext cx="216" cy="45"/>
            </a:xfrm>
            <a:custGeom>
              <a:avLst/>
              <a:gdLst/>
              <a:ahLst/>
              <a:cxnLst>
                <a:cxn ang="0">
                  <a:pos x="107" y="0"/>
                </a:cxn>
                <a:cxn ang="0">
                  <a:pos x="215" y="45"/>
                </a:cxn>
                <a:cxn ang="0">
                  <a:pos x="0" y="43"/>
                </a:cxn>
              </a:cxnLst>
              <a:rect l="0" t="0" r="r" b="b"/>
              <a:pathLst>
                <a:path w="216" h="45">
                  <a:moveTo>
                    <a:pt x="107" y="0"/>
                  </a:moveTo>
                  <a:lnTo>
                    <a:pt x="215" y="45"/>
                  </a:lnTo>
                  <a:lnTo>
                    <a:pt x="0" y="43"/>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09" name="Freeform 4493"/>
            <p:cNvSpPr>
              <a:spLocks/>
            </p:cNvSpPr>
            <p:nvPr/>
          </p:nvSpPr>
          <p:spPr bwMode="auto">
            <a:xfrm>
              <a:off x="9098" y="14104"/>
              <a:ext cx="29" cy="164"/>
            </a:xfrm>
            <a:custGeom>
              <a:avLst/>
              <a:gdLst/>
              <a:ahLst/>
              <a:cxnLst>
                <a:cxn ang="0">
                  <a:pos x="28" y="0"/>
                </a:cxn>
                <a:cxn ang="0">
                  <a:pos x="0" y="163"/>
                </a:cxn>
              </a:cxnLst>
              <a:rect l="0" t="0" r="r" b="b"/>
              <a:pathLst>
                <a:path w="29" h="164">
                  <a:moveTo>
                    <a:pt x="28" y="0"/>
                  </a:moveTo>
                  <a:lnTo>
                    <a:pt x="0" y="16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0" name="Freeform 4494"/>
            <p:cNvSpPr>
              <a:spLocks/>
            </p:cNvSpPr>
            <p:nvPr/>
          </p:nvSpPr>
          <p:spPr bwMode="auto">
            <a:xfrm>
              <a:off x="9045" y="14354"/>
              <a:ext cx="36" cy="206"/>
            </a:xfrm>
            <a:custGeom>
              <a:avLst/>
              <a:gdLst/>
              <a:ahLst/>
              <a:cxnLst>
                <a:cxn ang="0">
                  <a:pos x="36" y="0"/>
                </a:cxn>
                <a:cxn ang="0">
                  <a:pos x="0" y="206"/>
                </a:cxn>
              </a:cxnLst>
              <a:rect l="0" t="0" r="r" b="b"/>
              <a:pathLst>
                <a:path w="36" h="206">
                  <a:moveTo>
                    <a:pt x="36" y="0"/>
                  </a:moveTo>
                  <a:lnTo>
                    <a:pt x="0"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1" name="Freeform 4495"/>
            <p:cNvSpPr>
              <a:spLocks/>
            </p:cNvSpPr>
            <p:nvPr/>
          </p:nvSpPr>
          <p:spPr bwMode="auto">
            <a:xfrm>
              <a:off x="7982" y="14376"/>
              <a:ext cx="182" cy="187"/>
            </a:xfrm>
            <a:custGeom>
              <a:avLst/>
              <a:gdLst/>
              <a:ahLst/>
              <a:cxnLst>
                <a:cxn ang="0">
                  <a:pos x="0" y="187"/>
                </a:cxn>
                <a:cxn ang="0">
                  <a:pos x="182" y="187"/>
                </a:cxn>
                <a:cxn ang="0">
                  <a:pos x="91" y="0"/>
                </a:cxn>
                <a:cxn ang="0">
                  <a:pos x="0" y="187"/>
                </a:cxn>
              </a:cxnLst>
              <a:rect l="0" t="0" r="r" b="b"/>
              <a:pathLst>
                <a:path w="182" h="187">
                  <a:moveTo>
                    <a:pt x="0" y="187"/>
                  </a:moveTo>
                  <a:lnTo>
                    <a:pt x="182" y="187"/>
                  </a:lnTo>
                  <a:lnTo>
                    <a:pt x="91"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2" name="Freeform 4496"/>
            <p:cNvSpPr>
              <a:spLocks/>
            </p:cNvSpPr>
            <p:nvPr/>
          </p:nvSpPr>
          <p:spPr bwMode="auto">
            <a:xfrm>
              <a:off x="5570" y="14354"/>
              <a:ext cx="36" cy="206"/>
            </a:xfrm>
            <a:custGeom>
              <a:avLst/>
              <a:gdLst/>
              <a:ahLst/>
              <a:cxnLst>
                <a:cxn ang="0">
                  <a:pos x="36" y="0"/>
                </a:cxn>
                <a:cxn ang="0">
                  <a:pos x="0" y="206"/>
                </a:cxn>
              </a:cxnLst>
              <a:rect l="0" t="0" r="r" b="b"/>
              <a:pathLst>
                <a:path w="36" h="206">
                  <a:moveTo>
                    <a:pt x="36" y="0"/>
                  </a:moveTo>
                  <a:lnTo>
                    <a:pt x="0"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3" name="Freeform 4497"/>
            <p:cNvSpPr>
              <a:spLocks/>
            </p:cNvSpPr>
            <p:nvPr/>
          </p:nvSpPr>
          <p:spPr bwMode="auto">
            <a:xfrm>
              <a:off x="5623" y="14104"/>
              <a:ext cx="28" cy="164"/>
            </a:xfrm>
            <a:custGeom>
              <a:avLst/>
              <a:gdLst/>
              <a:ahLst/>
              <a:cxnLst>
                <a:cxn ang="0">
                  <a:pos x="28" y="0"/>
                </a:cxn>
                <a:cxn ang="0">
                  <a:pos x="0" y="163"/>
                </a:cxn>
              </a:cxnLst>
              <a:rect l="0" t="0" r="r" b="b"/>
              <a:pathLst>
                <a:path w="28" h="164">
                  <a:moveTo>
                    <a:pt x="28" y="0"/>
                  </a:moveTo>
                  <a:lnTo>
                    <a:pt x="0" y="16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4" name="Freeform 4498"/>
            <p:cNvSpPr>
              <a:spLocks/>
            </p:cNvSpPr>
            <p:nvPr/>
          </p:nvSpPr>
          <p:spPr bwMode="auto">
            <a:xfrm>
              <a:off x="5515" y="14268"/>
              <a:ext cx="216" cy="45"/>
            </a:xfrm>
            <a:custGeom>
              <a:avLst/>
              <a:gdLst/>
              <a:ahLst/>
              <a:cxnLst>
                <a:cxn ang="0">
                  <a:pos x="0" y="43"/>
                </a:cxn>
                <a:cxn ang="0">
                  <a:pos x="216" y="45"/>
                </a:cxn>
                <a:cxn ang="0">
                  <a:pos x="108" y="0"/>
                </a:cxn>
              </a:cxnLst>
              <a:rect l="0" t="0" r="r" b="b"/>
              <a:pathLst>
                <a:path w="216" h="45">
                  <a:moveTo>
                    <a:pt x="0" y="43"/>
                  </a:moveTo>
                  <a:lnTo>
                    <a:pt x="216" y="45"/>
                  </a:lnTo>
                  <a:lnTo>
                    <a:pt x="108"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715" name="Freeform 4499"/>
            <p:cNvSpPr>
              <a:spLocks/>
            </p:cNvSpPr>
            <p:nvPr/>
          </p:nvSpPr>
          <p:spPr bwMode="auto">
            <a:xfrm>
              <a:off x="5515" y="14311"/>
              <a:ext cx="91" cy="43"/>
            </a:xfrm>
            <a:custGeom>
              <a:avLst/>
              <a:gdLst/>
              <a:ahLst/>
              <a:cxnLst>
                <a:cxn ang="0">
                  <a:pos x="0" y="0"/>
                </a:cxn>
                <a:cxn ang="0">
                  <a:pos x="91" y="43"/>
                </a:cxn>
              </a:cxnLst>
              <a:rect l="0" t="0" r="r" b="b"/>
              <a:pathLst>
                <a:path w="91" h="43">
                  <a:moveTo>
                    <a:pt x="0" y="0"/>
                  </a:moveTo>
                  <a:lnTo>
                    <a:pt x="91" y="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aphicFrame>
        <p:nvGraphicFramePr>
          <p:cNvPr id="5063" name="Table 5062"/>
          <p:cNvGraphicFramePr>
            <a:graphicFrameLocks noGrp="1"/>
          </p:cNvGraphicFramePr>
          <p:nvPr>
            <p:extLst>
              <p:ext uri="{D42A27DB-BD31-4B8C-83A1-F6EECF244321}">
                <p14:modId xmlns:p14="http://schemas.microsoft.com/office/powerpoint/2010/main" val="387935425"/>
              </p:ext>
            </p:extLst>
          </p:nvPr>
        </p:nvGraphicFramePr>
        <p:xfrm>
          <a:off x="1331640" y="2788445"/>
          <a:ext cx="7776000" cy="1851664"/>
        </p:xfrm>
        <a:graphic>
          <a:graphicData uri="http://schemas.openxmlformats.org/drawingml/2006/table">
            <a:tbl>
              <a:tblPr rtl="1" firstRow="1" bandRow="1">
                <a:tableStyleId>{5C22544A-7EE6-4342-B048-85BDC9FD1C3A}</a:tableStyleId>
              </a:tblPr>
              <a:tblGrid>
                <a:gridCol w="1944000"/>
                <a:gridCol w="1944000"/>
                <a:gridCol w="1944000"/>
                <a:gridCol w="1944000"/>
              </a:tblGrid>
              <a:tr h="571504">
                <a:tc>
                  <a:txBody>
                    <a:bodyPr/>
                    <a:lstStyle/>
                    <a:p>
                      <a:pPr rtl="1"/>
                      <a:endParaRPr lang="ar-EG" dirty="0"/>
                    </a:p>
                  </a:txBody>
                  <a:tcPr/>
                </a:tc>
                <a:tc>
                  <a:txBody>
                    <a:bodyPr/>
                    <a:lstStyle/>
                    <a:p>
                      <a:pPr rtl="1"/>
                      <a:endParaRPr lang="ar-EG" dirty="0"/>
                    </a:p>
                  </a:txBody>
                  <a:tcPr/>
                </a:tc>
                <a:tc>
                  <a:txBody>
                    <a:bodyPr/>
                    <a:lstStyle/>
                    <a:p>
                      <a:pPr rtl="1"/>
                      <a:endParaRPr lang="ar-EG" dirty="0"/>
                    </a:p>
                  </a:txBody>
                  <a:tcPr/>
                </a:tc>
                <a:tc>
                  <a:txBody>
                    <a:bodyPr/>
                    <a:lstStyle/>
                    <a:p>
                      <a:pPr rtl="1"/>
                      <a:endParaRPr lang="en-US" dirty="0" smtClean="0"/>
                    </a:p>
                  </a:txBody>
                  <a:tcPr/>
                </a:tc>
              </a:tr>
              <a:tr h="370840">
                <a:tc>
                  <a:txBody>
                    <a:bodyPr/>
                    <a:lstStyle/>
                    <a:p>
                      <a:pPr algn="ctr" rtl="1"/>
                      <a:r>
                        <a:rPr lang="en-US" dirty="0" smtClean="0"/>
                        <a:t>L/36</a:t>
                      </a:r>
                      <a:endParaRPr lang="ar-EG" dirty="0"/>
                    </a:p>
                  </a:txBody>
                  <a:tcPr/>
                </a:tc>
                <a:tc>
                  <a:txBody>
                    <a:bodyPr/>
                    <a:lstStyle/>
                    <a:p>
                      <a:pPr algn="ctr" rtl="1"/>
                      <a:r>
                        <a:rPr lang="en-US" dirty="0" smtClean="0"/>
                        <a:t>L/30</a:t>
                      </a:r>
                      <a:endParaRPr lang="ar-EG" dirty="0" smtClean="0"/>
                    </a:p>
                    <a:p>
                      <a:pPr rtl="1"/>
                      <a:endParaRPr lang="ar-EG" dirty="0"/>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smtClean="0"/>
                        <a:t>L/25</a:t>
                      </a:r>
                      <a:endParaRPr lang="ar-EG" dirty="0" smtClean="0"/>
                    </a:p>
                    <a:p>
                      <a:pPr algn="ctr" rtl="1"/>
                      <a:endParaRPr lang="ar-EG" dirty="0" smtClean="0"/>
                    </a:p>
                  </a:txBody>
                  <a:tcPr/>
                </a:tc>
                <a:tc>
                  <a:txBody>
                    <a:bodyPr/>
                    <a:lstStyle/>
                    <a:p>
                      <a:pPr algn="ctr" rtl="1"/>
                      <a:r>
                        <a:rPr lang="en-US" dirty="0" smtClean="0"/>
                        <a:t>Sp</a:t>
                      </a:r>
                    </a:p>
                    <a:p>
                      <a:pPr algn="ctr" rtl="1"/>
                      <a:r>
                        <a:rPr lang="en-US" dirty="0" smtClean="0"/>
                        <a:t>360/520</a:t>
                      </a:r>
                      <a:endParaRPr lang="ar-EG" dirty="0"/>
                    </a:p>
                  </a:txBody>
                  <a:tcPr/>
                </a:tc>
              </a:tr>
              <a:tr h="370840">
                <a:tc>
                  <a:txBody>
                    <a:bodyPr/>
                    <a:lstStyle/>
                    <a:p>
                      <a:pPr algn="ctr" rtl="1"/>
                      <a:r>
                        <a:rPr lang="en-US" dirty="0" smtClean="0"/>
                        <a:t>L/36*1.25</a:t>
                      </a:r>
                      <a:endParaRPr lang="ar-EG" dirty="0"/>
                    </a:p>
                  </a:txBody>
                  <a:tcPr/>
                </a:tc>
                <a:tc>
                  <a:txBody>
                    <a:bodyPr/>
                    <a:lstStyle/>
                    <a:p>
                      <a:pPr algn="ctr" rtl="1"/>
                      <a:r>
                        <a:rPr lang="en-US" dirty="0" smtClean="0"/>
                        <a:t>L/30*1.25</a:t>
                      </a:r>
                      <a:endParaRPr lang="ar-EG" dirty="0"/>
                    </a:p>
                  </a:txBody>
                  <a:tcPr/>
                </a:tc>
                <a:tc>
                  <a:txBody>
                    <a:bodyPr/>
                    <a:lstStyle/>
                    <a:p>
                      <a:pPr algn="ctr" rtl="1"/>
                      <a:r>
                        <a:rPr lang="en-US" dirty="0" smtClean="0"/>
                        <a:t>L/25*1.25</a:t>
                      </a:r>
                      <a:endParaRPr lang="ar-EG" dirty="0"/>
                    </a:p>
                  </a:txBody>
                  <a:tcPr/>
                </a:tc>
                <a:tc>
                  <a:txBody>
                    <a:bodyPr/>
                    <a:lstStyle/>
                    <a:p>
                      <a:pPr algn="ctr" rtl="1"/>
                      <a:r>
                        <a:rPr lang="en-US" dirty="0" smtClean="0"/>
                        <a:t>Sp</a:t>
                      </a:r>
                    </a:p>
                    <a:p>
                      <a:pPr algn="ctr" rtl="1"/>
                      <a:r>
                        <a:rPr lang="en-US" dirty="0" smtClean="0"/>
                        <a:t>240/350</a:t>
                      </a:r>
                      <a:endParaRPr lang="ar-EG" dirty="0"/>
                    </a:p>
                  </a:txBody>
                  <a:tcPr/>
                </a:tc>
              </a:tr>
            </a:tbl>
          </a:graphicData>
        </a:graphic>
      </p:graphicFrame>
      <p:grpSp>
        <p:nvGrpSpPr>
          <p:cNvPr id="15" name="Group 35"/>
          <p:cNvGrpSpPr>
            <a:grpSpLocks/>
          </p:cNvGrpSpPr>
          <p:nvPr/>
        </p:nvGrpSpPr>
        <p:grpSpPr bwMode="auto">
          <a:xfrm>
            <a:off x="7343800" y="2859883"/>
            <a:ext cx="1800200" cy="307975"/>
            <a:chOff x="7551" y="12355"/>
            <a:chExt cx="3045" cy="486"/>
          </a:xfrm>
        </p:grpSpPr>
        <p:sp>
          <p:nvSpPr>
            <p:cNvPr id="5081" name="Freeform 36"/>
            <p:cNvSpPr>
              <a:spLocks/>
            </p:cNvSpPr>
            <p:nvPr/>
          </p:nvSpPr>
          <p:spPr bwMode="auto">
            <a:xfrm>
              <a:off x="7656" y="12638"/>
              <a:ext cx="2796" cy="0"/>
            </a:xfrm>
            <a:custGeom>
              <a:avLst/>
              <a:gdLst/>
              <a:ahLst/>
              <a:cxnLst>
                <a:cxn ang="0">
                  <a:pos x="0" y="0"/>
                </a:cxn>
                <a:cxn ang="0">
                  <a:pos x="2796" y="0"/>
                </a:cxn>
              </a:cxnLst>
              <a:rect l="0" t="0" r="r" b="b"/>
              <a:pathLst>
                <a:path w="2796">
                  <a:moveTo>
                    <a:pt x="0" y="0"/>
                  </a:moveTo>
                  <a:lnTo>
                    <a:pt x="2796"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2" name="Freeform 37"/>
            <p:cNvSpPr>
              <a:spLocks/>
            </p:cNvSpPr>
            <p:nvPr/>
          </p:nvSpPr>
          <p:spPr bwMode="auto">
            <a:xfrm>
              <a:off x="7656" y="12648"/>
              <a:ext cx="2796" cy="0"/>
            </a:xfrm>
            <a:custGeom>
              <a:avLst/>
              <a:gdLst/>
              <a:ahLst/>
              <a:cxnLst>
                <a:cxn ang="0">
                  <a:pos x="0" y="0"/>
                </a:cxn>
                <a:cxn ang="0">
                  <a:pos x="2796" y="0"/>
                </a:cxn>
              </a:cxnLst>
              <a:rect l="0" t="0" r="r" b="b"/>
              <a:pathLst>
                <a:path w="2796">
                  <a:moveTo>
                    <a:pt x="0" y="0"/>
                  </a:moveTo>
                  <a:lnTo>
                    <a:pt x="2796"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3" name="Freeform 38"/>
            <p:cNvSpPr>
              <a:spLocks/>
            </p:cNvSpPr>
            <p:nvPr/>
          </p:nvSpPr>
          <p:spPr bwMode="auto">
            <a:xfrm>
              <a:off x="7567" y="12638"/>
              <a:ext cx="180" cy="187"/>
            </a:xfrm>
            <a:custGeom>
              <a:avLst/>
              <a:gdLst/>
              <a:ahLst/>
              <a:cxnLst>
                <a:cxn ang="0">
                  <a:pos x="88" y="0"/>
                </a:cxn>
                <a:cxn ang="0">
                  <a:pos x="179" y="187"/>
                </a:cxn>
                <a:cxn ang="0">
                  <a:pos x="0" y="187"/>
                </a:cxn>
                <a:cxn ang="0">
                  <a:pos x="88" y="0"/>
                </a:cxn>
              </a:cxnLst>
              <a:rect l="0" t="0" r="r" b="b"/>
              <a:pathLst>
                <a:path w="180" h="187">
                  <a:moveTo>
                    <a:pt x="88" y="0"/>
                  </a:moveTo>
                  <a:lnTo>
                    <a:pt x="179" y="187"/>
                  </a:lnTo>
                  <a:lnTo>
                    <a:pt x="0" y="187"/>
                  </a:lnTo>
                  <a:lnTo>
                    <a:pt x="88" y="0"/>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4" name="Freeform 39"/>
            <p:cNvSpPr>
              <a:spLocks/>
            </p:cNvSpPr>
            <p:nvPr/>
          </p:nvSpPr>
          <p:spPr bwMode="auto">
            <a:xfrm>
              <a:off x="9362" y="12638"/>
              <a:ext cx="182" cy="187"/>
            </a:xfrm>
            <a:custGeom>
              <a:avLst/>
              <a:gdLst/>
              <a:ahLst/>
              <a:cxnLst>
                <a:cxn ang="0">
                  <a:pos x="0" y="187"/>
                </a:cxn>
                <a:cxn ang="0">
                  <a:pos x="91" y="0"/>
                </a:cxn>
                <a:cxn ang="0">
                  <a:pos x="182" y="187"/>
                </a:cxn>
                <a:cxn ang="0">
                  <a:pos x="0" y="187"/>
                </a:cxn>
              </a:cxnLst>
              <a:rect l="0" t="0" r="r" b="b"/>
              <a:pathLst>
                <a:path w="182" h="187">
                  <a:moveTo>
                    <a:pt x="0" y="187"/>
                  </a:moveTo>
                  <a:lnTo>
                    <a:pt x="91" y="0"/>
                  </a:lnTo>
                  <a:lnTo>
                    <a:pt x="182" y="187"/>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5" name="Freeform 40"/>
            <p:cNvSpPr>
              <a:spLocks/>
            </p:cNvSpPr>
            <p:nvPr/>
          </p:nvSpPr>
          <p:spPr bwMode="auto">
            <a:xfrm>
              <a:off x="10425" y="12614"/>
              <a:ext cx="36" cy="206"/>
            </a:xfrm>
            <a:custGeom>
              <a:avLst/>
              <a:gdLst/>
              <a:ahLst/>
              <a:cxnLst>
                <a:cxn ang="0">
                  <a:pos x="35" y="0"/>
                </a:cxn>
                <a:cxn ang="0">
                  <a:pos x="0" y="206"/>
                </a:cxn>
              </a:cxnLst>
              <a:rect l="0" t="0" r="r" b="b"/>
              <a:pathLst>
                <a:path w="36" h="206">
                  <a:moveTo>
                    <a:pt x="35" y="0"/>
                  </a:moveTo>
                  <a:lnTo>
                    <a:pt x="0" y="206"/>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6" name="Freeform 41"/>
            <p:cNvSpPr>
              <a:spLocks/>
            </p:cNvSpPr>
            <p:nvPr/>
          </p:nvSpPr>
          <p:spPr bwMode="auto">
            <a:xfrm>
              <a:off x="10370" y="12364"/>
              <a:ext cx="216" cy="212"/>
            </a:xfrm>
            <a:custGeom>
              <a:avLst/>
              <a:gdLst/>
              <a:ahLst/>
              <a:cxnLst>
                <a:cxn ang="0">
                  <a:pos x="0" y="206"/>
                </a:cxn>
                <a:cxn ang="0">
                  <a:pos x="216" y="211"/>
                </a:cxn>
                <a:cxn ang="0">
                  <a:pos x="108" y="165"/>
                </a:cxn>
                <a:cxn ang="0">
                  <a:pos x="136" y="0"/>
                </a:cxn>
              </a:cxnLst>
              <a:rect l="0" t="0" r="r" b="b"/>
              <a:pathLst>
                <a:path w="216" h="212">
                  <a:moveTo>
                    <a:pt x="0" y="206"/>
                  </a:moveTo>
                  <a:lnTo>
                    <a:pt x="216" y="211"/>
                  </a:lnTo>
                  <a:lnTo>
                    <a:pt x="108" y="165"/>
                  </a:lnTo>
                  <a:lnTo>
                    <a:pt x="136" y="0"/>
                  </a:lnTo>
                </a:path>
              </a:pathLst>
            </a:custGeom>
            <a:noFill/>
            <a:ln w="1219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87" name="Freeform 42"/>
            <p:cNvSpPr>
              <a:spLocks/>
            </p:cNvSpPr>
            <p:nvPr/>
          </p:nvSpPr>
          <p:spPr bwMode="auto">
            <a:xfrm>
              <a:off x="10370" y="12571"/>
              <a:ext cx="91" cy="43"/>
            </a:xfrm>
            <a:custGeom>
              <a:avLst/>
              <a:gdLst/>
              <a:ahLst/>
              <a:cxnLst>
                <a:cxn ang="0">
                  <a:pos x="0" y="0"/>
                </a:cxn>
                <a:cxn ang="0">
                  <a:pos x="91" y="43"/>
                </a:cxn>
              </a:cxnLst>
              <a:rect l="0" t="0" r="r" b="b"/>
              <a:pathLst>
                <a:path w="91" h="43">
                  <a:moveTo>
                    <a:pt x="0" y="0"/>
                  </a:moveTo>
                  <a:lnTo>
                    <a:pt x="91" y="43"/>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6" name="Group 4353"/>
          <p:cNvGrpSpPr>
            <a:grpSpLocks/>
          </p:cNvGrpSpPr>
          <p:nvPr/>
        </p:nvGrpSpPr>
        <p:grpSpPr bwMode="auto">
          <a:xfrm>
            <a:off x="5500694" y="3002759"/>
            <a:ext cx="1274762" cy="139700"/>
            <a:chOff x="2732" y="12526"/>
            <a:chExt cx="2009" cy="219"/>
          </a:xfrm>
        </p:grpSpPr>
        <p:sp>
          <p:nvSpPr>
            <p:cNvPr id="5089" name="Freeform 4354"/>
            <p:cNvSpPr>
              <a:spLocks/>
            </p:cNvSpPr>
            <p:nvPr/>
          </p:nvSpPr>
          <p:spPr bwMode="auto">
            <a:xfrm>
              <a:off x="2748" y="12542"/>
              <a:ext cx="182" cy="187"/>
            </a:xfrm>
            <a:custGeom>
              <a:avLst/>
              <a:gdLst/>
              <a:ahLst/>
              <a:cxnLst>
                <a:cxn ang="0">
                  <a:pos x="182" y="187"/>
                </a:cxn>
                <a:cxn ang="0">
                  <a:pos x="0" y="187"/>
                </a:cxn>
                <a:cxn ang="0">
                  <a:pos x="91" y="0"/>
                </a:cxn>
                <a:cxn ang="0">
                  <a:pos x="182" y="187"/>
                </a:cxn>
              </a:cxnLst>
              <a:rect l="0" t="0" r="r" b="b"/>
              <a:pathLst>
                <a:path w="182" h="187">
                  <a:moveTo>
                    <a:pt x="182" y="187"/>
                  </a:moveTo>
                  <a:lnTo>
                    <a:pt x="0" y="187"/>
                  </a:lnTo>
                  <a:lnTo>
                    <a:pt x="91" y="0"/>
                  </a:lnTo>
                  <a:lnTo>
                    <a:pt x="182"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0" name="Freeform 4355"/>
            <p:cNvSpPr>
              <a:spLocks/>
            </p:cNvSpPr>
            <p:nvPr/>
          </p:nvSpPr>
          <p:spPr bwMode="auto">
            <a:xfrm>
              <a:off x="4545" y="12542"/>
              <a:ext cx="180" cy="187"/>
            </a:xfrm>
            <a:custGeom>
              <a:avLst/>
              <a:gdLst/>
              <a:ahLst/>
              <a:cxnLst>
                <a:cxn ang="0">
                  <a:pos x="0" y="187"/>
                </a:cxn>
                <a:cxn ang="0">
                  <a:pos x="180" y="187"/>
                </a:cxn>
                <a:cxn ang="0">
                  <a:pos x="91" y="0"/>
                </a:cxn>
                <a:cxn ang="0">
                  <a:pos x="0" y="187"/>
                </a:cxn>
              </a:cxnLst>
              <a:rect l="0" t="0" r="r" b="b"/>
              <a:pathLst>
                <a:path w="180" h="187">
                  <a:moveTo>
                    <a:pt x="0" y="187"/>
                  </a:moveTo>
                  <a:lnTo>
                    <a:pt x="180" y="187"/>
                  </a:lnTo>
                  <a:lnTo>
                    <a:pt x="91"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1" name="Freeform 4356"/>
            <p:cNvSpPr>
              <a:spLocks/>
            </p:cNvSpPr>
            <p:nvPr/>
          </p:nvSpPr>
          <p:spPr bwMode="auto">
            <a:xfrm>
              <a:off x="2839" y="12542"/>
              <a:ext cx="1797" cy="0"/>
            </a:xfrm>
            <a:custGeom>
              <a:avLst/>
              <a:gdLst/>
              <a:ahLst/>
              <a:cxnLst>
                <a:cxn ang="0">
                  <a:pos x="0" y="0"/>
                </a:cxn>
                <a:cxn ang="0">
                  <a:pos x="1797" y="0"/>
                </a:cxn>
              </a:cxnLst>
              <a:rect l="0" t="0" r="r" b="b"/>
              <a:pathLst>
                <a:path w="1797">
                  <a:moveTo>
                    <a:pt x="0" y="0"/>
                  </a:moveTo>
                  <a:lnTo>
                    <a:pt x="1797"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2" name="Freeform 4357"/>
            <p:cNvSpPr>
              <a:spLocks/>
            </p:cNvSpPr>
            <p:nvPr/>
          </p:nvSpPr>
          <p:spPr bwMode="auto">
            <a:xfrm>
              <a:off x="2839" y="12552"/>
              <a:ext cx="1797" cy="0"/>
            </a:xfrm>
            <a:custGeom>
              <a:avLst/>
              <a:gdLst/>
              <a:ahLst/>
              <a:cxnLst>
                <a:cxn ang="0">
                  <a:pos x="0" y="0"/>
                </a:cxn>
                <a:cxn ang="0">
                  <a:pos x="1797" y="0"/>
                </a:cxn>
              </a:cxnLst>
              <a:rect l="0" t="0" r="r" b="b"/>
              <a:pathLst>
                <a:path w="1797">
                  <a:moveTo>
                    <a:pt x="0" y="0"/>
                  </a:moveTo>
                  <a:lnTo>
                    <a:pt x="1797"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7" name="Group 4460"/>
          <p:cNvGrpSpPr>
            <a:grpSpLocks/>
          </p:cNvGrpSpPr>
          <p:nvPr/>
        </p:nvGrpSpPr>
        <p:grpSpPr bwMode="auto">
          <a:xfrm>
            <a:off x="3357554" y="2788445"/>
            <a:ext cx="1800200" cy="549275"/>
            <a:chOff x="5500" y="14090"/>
            <a:chExt cx="3720" cy="866"/>
          </a:xfrm>
        </p:grpSpPr>
        <p:sp>
          <p:nvSpPr>
            <p:cNvPr id="5094" name="Freeform 4461"/>
            <p:cNvSpPr>
              <a:spLocks/>
            </p:cNvSpPr>
            <p:nvPr/>
          </p:nvSpPr>
          <p:spPr bwMode="auto">
            <a:xfrm>
              <a:off x="5596" y="14376"/>
              <a:ext cx="3476" cy="0"/>
            </a:xfrm>
            <a:custGeom>
              <a:avLst/>
              <a:gdLst/>
              <a:ahLst/>
              <a:cxnLst>
                <a:cxn ang="0">
                  <a:pos x="0" y="0"/>
                </a:cxn>
                <a:cxn ang="0">
                  <a:pos x="3475" y="0"/>
                </a:cxn>
              </a:cxnLst>
              <a:rect l="0" t="0" r="r" b="b"/>
              <a:pathLst>
                <a:path w="3476">
                  <a:moveTo>
                    <a:pt x="0" y="0"/>
                  </a:moveTo>
                  <a:lnTo>
                    <a:pt x="3475"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5" name="Freeform 4462"/>
            <p:cNvSpPr>
              <a:spLocks/>
            </p:cNvSpPr>
            <p:nvPr/>
          </p:nvSpPr>
          <p:spPr bwMode="auto">
            <a:xfrm>
              <a:off x="5596" y="14388"/>
              <a:ext cx="3476" cy="0"/>
            </a:xfrm>
            <a:custGeom>
              <a:avLst/>
              <a:gdLst/>
              <a:ahLst/>
              <a:cxnLst>
                <a:cxn ang="0">
                  <a:pos x="0" y="0"/>
                </a:cxn>
                <a:cxn ang="0">
                  <a:pos x="3475" y="0"/>
                </a:cxn>
              </a:cxnLst>
              <a:rect l="0" t="0" r="r" b="b"/>
              <a:pathLst>
                <a:path w="3476">
                  <a:moveTo>
                    <a:pt x="0" y="0"/>
                  </a:moveTo>
                  <a:lnTo>
                    <a:pt x="3475" y="0"/>
                  </a:lnTo>
                </a:path>
              </a:pathLst>
            </a:custGeom>
            <a:noFill/>
            <a:ln w="1981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6" name="Freeform 4463"/>
            <p:cNvSpPr>
              <a:spLocks/>
            </p:cNvSpPr>
            <p:nvPr/>
          </p:nvSpPr>
          <p:spPr bwMode="auto">
            <a:xfrm>
              <a:off x="8076" y="14611"/>
              <a:ext cx="0" cy="235"/>
            </a:xfrm>
            <a:custGeom>
              <a:avLst/>
              <a:gdLst/>
              <a:ahLst/>
              <a:cxnLst>
                <a:cxn ang="0">
                  <a:pos x="0" y="0"/>
                </a:cxn>
                <a:cxn ang="0">
                  <a:pos x="0" y="235"/>
                </a:cxn>
              </a:cxnLst>
              <a:rect l="0" t="0" r="r" b="b"/>
              <a:pathLst>
                <a:path h="235">
                  <a:moveTo>
                    <a:pt x="0" y="0"/>
                  </a:moveTo>
                  <a:lnTo>
                    <a:pt x="0" y="23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7" name="Freeform 4464"/>
            <p:cNvSpPr>
              <a:spLocks/>
            </p:cNvSpPr>
            <p:nvPr/>
          </p:nvSpPr>
          <p:spPr bwMode="auto">
            <a:xfrm>
              <a:off x="7360" y="14846"/>
              <a:ext cx="560" cy="0"/>
            </a:xfrm>
            <a:custGeom>
              <a:avLst/>
              <a:gdLst/>
              <a:ahLst/>
              <a:cxnLst>
                <a:cxn ang="0">
                  <a:pos x="559" y="0"/>
                </a:cxn>
                <a:cxn ang="0">
                  <a:pos x="0" y="0"/>
                </a:cxn>
              </a:cxnLst>
              <a:rect l="0" t="0" r="r" b="b"/>
              <a:pathLst>
                <a:path w="560">
                  <a:moveTo>
                    <a:pt x="559"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8" name="Freeform 4465"/>
            <p:cNvSpPr>
              <a:spLocks/>
            </p:cNvSpPr>
            <p:nvPr/>
          </p:nvSpPr>
          <p:spPr bwMode="auto">
            <a:xfrm>
              <a:off x="7920" y="14820"/>
              <a:ext cx="156" cy="52"/>
            </a:xfrm>
            <a:custGeom>
              <a:avLst/>
              <a:gdLst/>
              <a:ahLst/>
              <a:cxnLst>
                <a:cxn ang="0">
                  <a:pos x="0" y="0"/>
                </a:cxn>
                <a:cxn ang="0">
                  <a:pos x="0" y="52"/>
                </a:cxn>
                <a:cxn ang="0">
                  <a:pos x="156" y="26"/>
                </a:cxn>
                <a:cxn ang="0">
                  <a:pos x="0" y="0"/>
                </a:cxn>
              </a:cxnLst>
              <a:rect l="0" t="0" r="r" b="b"/>
              <a:pathLst>
                <a:path w="156" h="52">
                  <a:moveTo>
                    <a:pt x="0" y="0"/>
                  </a:moveTo>
                  <a:lnTo>
                    <a:pt x="0" y="52"/>
                  </a:lnTo>
                  <a:lnTo>
                    <a:pt x="156"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99" name="Freeform 4466"/>
            <p:cNvSpPr>
              <a:spLocks/>
            </p:cNvSpPr>
            <p:nvPr/>
          </p:nvSpPr>
          <p:spPr bwMode="auto">
            <a:xfrm>
              <a:off x="6283" y="14647"/>
              <a:ext cx="0" cy="199"/>
            </a:xfrm>
            <a:custGeom>
              <a:avLst/>
              <a:gdLst/>
              <a:ahLst/>
              <a:cxnLst>
                <a:cxn ang="0">
                  <a:pos x="0" y="0"/>
                </a:cxn>
                <a:cxn ang="0">
                  <a:pos x="0" y="199"/>
                </a:cxn>
              </a:cxnLst>
              <a:rect l="0" t="0" r="r" b="b"/>
              <a:pathLst>
                <a:path h="199">
                  <a:moveTo>
                    <a:pt x="0" y="0"/>
                  </a:moveTo>
                  <a:lnTo>
                    <a:pt x="0" y="199"/>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0" name="Freeform 4467"/>
            <p:cNvSpPr>
              <a:spLocks/>
            </p:cNvSpPr>
            <p:nvPr/>
          </p:nvSpPr>
          <p:spPr bwMode="auto">
            <a:xfrm>
              <a:off x="6439" y="14846"/>
              <a:ext cx="559" cy="0"/>
            </a:xfrm>
            <a:custGeom>
              <a:avLst/>
              <a:gdLst/>
              <a:ahLst/>
              <a:cxnLst>
                <a:cxn ang="0">
                  <a:pos x="0" y="0"/>
                </a:cxn>
                <a:cxn ang="0">
                  <a:pos x="559" y="0"/>
                </a:cxn>
              </a:cxnLst>
              <a:rect l="0" t="0" r="r" b="b"/>
              <a:pathLst>
                <a:path w="559">
                  <a:moveTo>
                    <a:pt x="0" y="0"/>
                  </a:moveTo>
                  <a:lnTo>
                    <a:pt x="55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1" name="Freeform 4468"/>
            <p:cNvSpPr>
              <a:spLocks/>
            </p:cNvSpPr>
            <p:nvPr/>
          </p:nvSpPr>
          <p:spPr bwMode="auto">
            <a:xfrm>
              <a:off x="6283" y="14820"/>
              <a:ext cx="156" cy="52"/>
            </a:xfrm>
            <a:custGeom>
              <a:avLst/>
              <a:gdLst/>
              <a:ahLst/>
              <a:cxnLst>
                <a:cxn ang="0">
                  <a:pos x="156" y="0"/>
                </a:cxn>
                <a:cxn ang="0">
                  <a:pos x="156" y="0"/>
                </a:cxn>
                <a:cxn ang="0">
                  <a:pos x="0" y="26"/>
                </a:cxn>
                <a:cxn ang="0">
                  <a:pos x="156" y="52"/>
                </a:cxn>
                <a:cxn ang="0">
                  <a:pos x="156" y="0"/>
                </a:cxn>
              </a:cxnLst>
              <a:rect l="0" t="0" r="r" b="b"/>
              <a:pathLst>
                <a:path w="156" h="52">
                  <a:moveTo>
                    <a:pt x="156" y="0"/>
                  </a:moveTo>
                  <a:lnTo>
                    <a:pt x="156" y="0"/>
                  </a:lnTo>
                  <a:lnTo>
                    <a:pt x="0" y="26"/>
                  </a:lnTo>
                  <a:lnTo>
                    <a:pt x="156" y="52"/>
                  </a:lnTo>
                  <a:lnTo>
                    <a:pt x="156"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2" name="Freeform 4469"/>
            <p:cNvSpPr>
              <a:spLocks/>
            </p:cNvSpPr>
            <p:nvPr/>
          </p:nvSpPr>
          <p:spPr bwMode="auto">
            <a:xfrm>
              <a:off x="706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3" name="Freeform 4470"/>
            <p:cNvSpPr>
              <a:spLocks/>
            </p:cNvSpPr>
            <p:nvPr/>
          </p:nvSpPr>
          <p:spPr bwMode="auto">
            <a:xfrm>
              <a:off x="707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4" name="Freeform 4471"/>
            <p:cNvSpPr>
              <a:spLocks/>
            </p:cNvSpPr>
            <p:nvPr/>
          </p:nvSpPr>
          <p:spPr bwMode="auto">
            <a:xfrm>
              <a:off x="7080" y="14649"/>
              <a:ext cx="60" cy="211"/>
            </a:xfrm>
            <a:custGeom>
              <a:avLst/>
              <a:gdLst/>
              <a:ahLst/>
              <a:cxnLst>
                <a:cxn ang="0">
                  <a:pos x="60" y="0"/>
                </a:cxn>
                <a:cxn ang="0">
                  <a:pos x="0" y="211"/>
                </a:cxn>
              </a:cxnLst>
              <a:rect l="0" t="0" r="r" b="b"/>
              <a:pathLst>
                <a:path w="60" h="211">
                  <a:moveTo>
                    <a:pt x="6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5" name="Freeform 4472"/>
            <p:cNvSpPr>
              <a:spLocks/>
            </p:cNvSpPr>
            <p:nvPr/>
          </p:nvSpPr>
          <p:spPr bwMode="auto">
            <a:xfrm>
              <a:off x="7089" y="14649"/>
              <a:ext cx="82" cy="0"/>
            </a:xfrm>
            <a:custGeom>
              <a:avLst/>
              <a:gdLst/>
              <a:ahLst/>
              <a:cxnLst>
                <a:cxn ang="0">
                  <a:pos x="0" y="0"/>
                </a:cxn>
                <a:cxn ang="0">
                  <a:pos x="81" y="0"/>
                </a:cxn>
              </a:cxnLst>
              <a:rect l="0" t="0" r="r" b="b"/>
              <a:pathLst>
                <a:path w="82">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6" name="Freeform 4473"/>
            <p:cNvSpPr>
              <a:spLocks/>
            </p:cNvSpPr>
            <p:nvPr/>
          </p:nvSpPr>
          <p:spPr bwMode="auto">
            <a:xfrm>
              <a:off x="7029" y="14800"/>
              <a:ext cx="171" cy="60"/>
            </a:xfrm>
            <a:custGeom>
              <a:avLst/>
              <a:gdLst/>
              <a:ahLst/>
              <a:cxnLst>
                <a:cxn ang="0">
                  <a:pos x="0" y="60"/>
                </a:cxn>
                <a:cxn ang="0">
                  <a:pos x="151" y="60"/>
                </a:cxn>
                <a:cxn ang="0">
                  <a:pos x="170" y="0"/>
                </a:cxn>
              </a:cxnLst>
              <a:rect l="0" t="0" r="r" b="b"/>
              <a:pathLst>
                <a:path w="171" h="60">
                  <a:moveTo>
                    <a:pt x="0" y="60"/>
                  </a:moveTo>
                  <a:lnTo>
                    <a:pt x="151" y="60"/>
                  </a:lnTo>
                  <a:lnTo>
                    <a:pt x="17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7" name="Freeform 4474"/>
            <p:cNvSpPr>
              <a:spLocks/>
            </p:cNvSpPr>
            <p:nvPr/>
          </p:nvSpPr>
          <p:spPr bwMode="auto">
            <a:xfrm>
              <a:off x="7099" y="14649"/>
              <a:ext cx="31" cy="10"/>
            </a:xfrm>
            <a:custGeom>
              <a:avLst/>
              <a:gdLst/>
              <a:ahLst/>
              <a:cxnLst>
                <a:cxn ang="0">
                  <a:pos x="0" y="0"/>
                </a:cxn>
                <a:cxn ang="0">
                  <a:pos x="31" y="9"/>
                </a:cxn>
              </a:cxnLst>
              <a:rect l="0" t="0" r="r" b="b"/>
              <a:pathLst>
                <a:path w="31" h="10">
                  <a:moveTo>
                    <a:pt x="0" y="0"/>
                  </a:moveTo>
                  <a:lnTo>
                    <a:pt x="31"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8" name="Freeform 4475"/>
            <p:cNvSpPr>
              <a:spLocks/>
            </p:cNvSpPr>
            <p:nvPr/>
          </p:nvSpPr>
          <p:spPr bwMode="auto">
            <a:xfrm>
              <a:off x="7108" y="14649"/>
              <a:ext cx="12" cy="19"/>
            </a:xfrm>
            <a:custGeom>
              <a:avLst/>
              <a:gdLst/>
              <a:ahLst/>
              <a:cxnLst>
                <a:cxn ang="0">
                  <a:pos x="0" y="0"/>
                </a:cxn>
                <a:cxn ang="0">
                  <a:pos x="12" y="19"/>
                </a:cxn>
              </a:cxnLst>
              <a:rect l="0" t="0" r="r" b="b"/>
              <a:pathLst>
                <a:path w="12" h="19">
                  <a:moveTo>
                    <a:pt x="0" y="0"/>
                  </a:moveTo>
                  <a:lnTo>
                    <a:pt x="12"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09" name="Freeform 4476"/>
            <p:cNvSpPr>
              <a:spLocks/>
            </p:cNvSpPr>
            <p:nvPr/>
          </p:nvSpPr>
          <p:spPr bwMode="auto">
            <a:xfrm>
              <a:off x="7130" y="14649"/>
              <a:ext cx="19" cy="19"/>
            </a:xfrm>
            <a:custGeom>
              <a:avLst/>
              <a:gdLst/>
              <a:ahLst/>
              <a:cxnLst>
                <a:cxn ang="0">
                  <a:pos x="19" y="0"/>
                </a:cxn>
                <a:cxn ang="0">
                  <a:pos x="0" y="19"/>
                </a:cxn>
              </a:cxnLst>
              <a:rect l="0" t="0" r="r" b="b"/>
              <a:pathLst>
                <a:path w="19" h="19">
                  <a:moveTo>
                    <a:pt x="19" y="0"/>
                  </a:move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0" name="Freeform 4477"/>
            <p:cNvSpPr>
              <a:spLocks/>
            </p:cNvSpPr>
            <p:nvPr/>
          </p:nvSpPr>
          <p:spPr bwMode="auto">
            <a:xfrm>
              <a:off x="7130" y="14649"/>
              <a:ext cx="29" cy="10"/>
            </a:xfrm>
            <a:custGeom>
              <a:avLst/>
              <a:gdLst/>
              <a:ahLst/>
              <a:cxnLst>
                <a:cxn ang="0">
                  <a:pos x="28" y="0"/>
                </a:cxn>
                <a:cxn ang="0">
                  <a:pos x="0" y="9"/>
                </a:cxn>
              </a:cxnLst>
              <a:rect l="0" t="0" r="r" b="b"/>
              <a:pathLst>
                <a:path w="29" h="10">
                  <a:moveTo>
                    <a:pt x="28"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1" name="Freeform 4478"/>
            <p:cNvSpPr>
              <a:spLocks/>
            </p:cNvSpPr>
            <p:nvPr/>
          </p:nvSpPr>
          <p:spPr bwMode="auto">
            <a:xfrm>
              <a:off x="7039" y="14851"/>
              <a:ext cx="31" cy="9"/>
            </a:xfrm>
            <a:custGeom>
              <a:avLst/>
              <a:gdLst/>
              <a:ahLst/>
              <a:cxnLst>
                <a:cxn ang="0">
                  <a:pos x="31" y="0"/>
                </a:cxn>
                <a:cxn ang="0">
                  <a:pos x="0" y="9"/>
                </a:cxn>
              </a:cxnLst>
              <a:rect l="0" t="0" r="r" b="b"/>
              <a:pathLst>
                <a:path w="31" h="9">
                  <a:moveTo>
                    <a:pt x="31" y="0"/>
                  </a:moveTo>
                  <a:lnTo>
                    <a:pt x="0"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2" name="Freeform 4479"/>
            <p:cNvSpPr>
              <a:spLocks/>
            </p:cNvSpPr>
            <p:nvPr/>
          </p:nvSpPr>
          <p:spPr bwMode="auto">
            <a:xfrm>
              <a:off x="7048" y="14839"/>
              <a:ext cx="22" cy="21"/>
            </a:xfrm>
            <a:custGeom>
              <a:avLst/>
              <a:gdLst/>
              <a:ahLst/>
              <a:cxnLst>
                <a:cxn ang="0">
                  <a:pos x="21" y="0"/>
                </a:cxn>
                <a:cxn ang="0">
                  <a:pos x="0" y="21"/>
                </a:cxn>
              </a:cxnLst>
              <a:rect l="0" t="0" r="r" b="b"/>
              <a:pathLst>
                <a:path w="22" h="21">
                  <a:moveTo>
                    <a:pt x="21"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3" name="Freeform 4480"/>
            <p:cNvSpPr>
              <a:spLocks/>
            </p:cNvSpPr>
            <p:nvPr/>
          </p:nvSpPr>
          <p:spPr bwMode="auto">
            <a:xfrm>
              <a:off x="7080" y="14839"/>
              <a:ext cx="9" cy="21"/>
            </a:xfrm>
            <a:custGeom>
              <a:avLst/>
              <a:gdLst/>
              <a:ahLst/>
              <a:cxnLst>
                <a:cxn ang="0">
                  <a:pos x="0" y="0"/>
                </a:cxn>
                <a:cxn ang="0">
                  <a:pos x="9" y="21"/>
                </a:cxn>
              </a:cxnLst>
              <a:rect l="0" t="0" r="r" b="b"/>
              <a:pathLst>
                <a:path w="9" h="21">
                  <a:moveTo>
                    <a:pt x="0" y="0"/>
                  </a:moveTo>
                  <a:lnTo>
                    <a:pt x="9"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4" name="Freeform 4481"/>
            <p:cNvSpPr>
              <a:spLocks/>
            </p:cNvSpPr>
            <p:nvPr/>
          </p:nvSpPr>
          <p:spPr bwMode="auto">
            <a:xfrm>
              <a:off x="7070" y="14851"/>
              <a:ext cx="29" cy="9"/>
            </a:xfrm>
            <a:custGeom>
              <a:avLst/>
              <a:gdLst/>
              <a:ahLst/>
              <a:cxnLst>
                <a:cxn ang="0">
                  <a:pos x="0" y="0"/>
                </a:cxn>
                <a:cxn ang="0">
                  <a:pos x="28" y="9"/>
                </a:cxn>
              </a:cxnLst>
              <a:rect l="0" t="0" r="r" b="b"/>
              <a:pathLst>
                <a:path w="29" h="9">
                  <a:moveTo>
                    <a:pt x="0" y="0"/>
                  </a:moveTo>
                  <a:lnTo>
                    <a:pt x="28"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5" name="Freeform 4482"/>
            <p:cNvSpPr>
              <a:spLocks/>
            </p:cNvSpPr>
            <p:nvPr/>
          </p:nvSpPr>
          <p:spPr bwMode="auto">
            <a:xfrm>
              <a:off x="7130" y="14851"/>
              <a:ext cx="50" cy="9"/>
            </a:xfrm>
            <a:custGeom>
              <a:avLst/>
              <a:gdLst/>
              <a:ahLst/>
              <a:cxnLst>
                <a:cxn ang="0">
                  <a:pos x="0" y="9"/>
                </a:cxn>
                <a:cxn ang="0">
                  <a:pos x="50" y="0"/>
                </a:cxn>
              </a:cxnLst>
              <a:rect l="0" t="0" r="r" b="b"/>
              <a:pathLst>
                <a:path w="50" h="9">
                  <a:moveTo>
                    <a:pt x="0" y="9"/>
                  </a:moveTo>
                  <a:lnTo>
                    <a:pt x="5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6" name="Freeform 4483"/>
            <p:cNvSpPr>
              <a:spLocks/>
            </p:cNvSpPr>
            <p:nvPr/>
          </p:nvSpPr>
          <p:spPr bwMode="auto">
            <a:xfrm>
              <a:off x="7149" y="14829"/>
              <a:ext cx="41" cy="31"/>
            </a:xfrm>
            <a:custGeom>
              <a:avLst/>
              <a:gdLst/>
              <a:ahLst/>
              <a:cxnLst>
                <a:cxn ang="0">
                  <a:pos x="0" y="31"/>
                </a:cxn>
                <a:cxn ang="0">
                  <a:pos x="40" y="0"/>
                </a:cxn>
              </a:cxnLst>
              <a:rect l="0" t="0" r="r" b="b"/>
              <a:pathLst>
                <a:path w="41" h="31">
                  <a:moveTo>
                    <a:pt x="0" y="31"/>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7" name="Freeform 4484"/>
            <p:cNvSpPr>
              <a:spLocks/>
            </p:cNvSpPr>
            <p:nvPr/>
          </p:nvSpPr>
          <p:spPr bwMode="auto">
            <a:xfrm>
              <a:off x="7171" y="14800"/>
              <a:ext cx="29" cy="60"/>
            </a:xfrm>
            <a:custGeom>
              <a:avLst/>
              <a:gdLst/>
              <a:ahLst/>
              <a:cxnLst>
                <a:cxn ang="0">
                  <a:pos x="0" y="60"/>
                </a:cxn>
                <a:cxn ang="0">
                  <a:pos x="28" y="0"/>
                </a:cxn>
              </a:cxnLst>
              <a:rect l="0" t="0" r="r" b="b"/>
              <a:pathLst>
                <a:path w="29" h="60">
                  <a:moveTo>
                    <a:pt x="0" y="60"/>
                  </a:moveTo>
                  <a:lnTo>
                    <a:pt x="2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8" name="Freeform 4485"/>
            <p:cNvSpPr>
              <a:spLocks/>
            </p:cNvSpPr>
            <p:nvPr/>
          </p:nvSpPr>
          <p:spPr bwMode="auto">
            <a:xfrm>
              <a:off x="7240" y="14841"/>
              <a:ext cx="80" cy="79"/>
            </a:xfrm>
            <a:custGeom>
              <a:avLst/>
              <a:gdLst/>
              <a:ahLst/>
              <a:cxnLst>
                <a:cxn ang="0">
                  <a:pos x="72" y="21"/>
                </a:cxn>
                <a:cxn ang="0">
                  <a:pos x="72" y="14"/>
                </a:cxn>
                <a:cxn ang="0">
                  <a:pos x="64" y="14"/>
                </a:cxn>
                <a:cxn ang="0">
                  <a:pos x="64" y="28"/>
                </a:cxn>
                <a:cxn ang="0">
                  <a:pos x="79" y="28"/>
                </a:cxn>
                <a:cxn ang="0">
                  <a:pos x="79" y="14"/>
                </a:cxn>
                <a:cxn ang="0">
                  <a:pos x="72" y="7"/>
                </a:cxn>
                <a:cxn ang="0">
                  <a:pos x="50" y="0"/>
                </a:cxn>
                <a:cxn ang="0">
                  <a:pos x="28" y="0"/>
                </a:cxn>
                <a:cxn ang="0">
                  <a:pos x="7" y="7"/>
                </a:cxn>
                <a:cxn ang="0">
                  <a:pos x="0" y="14"/>
                </a:cxn>
                <a:cxn ang="0">
                  <a:pos x="0" y="28"/>
                </a:cxn>
                <a:cxn ang="0">
                  <a:pos x="7" y="43"/>
                </a:cxn>
                <a:cxn ang="0">
                  <a:pos x="21" y="50"/>
                </a:cxn>
                <a:cxn ang="0">
                  <a:pos x="43" y="57"/>
                </a:cxn>
                <a:cxn ang="0">
                  <a:pos x="57" y="64"/>
                </a:cxn>
                <a:cxn ang="0">
                  <a:pos x="64" y="79"/>
                </a:cxn>
              </a:cxnLst>
              <a:rect l="0" t="0" r="r" b="b"/>
              <a:pathLst>
                <a:path w="80" h="79">
                  <a:moveTo>
                    <a:pt x="72" y="21"/>
                  </a:moveTo>
                  <a:lnTo>
                    <a:pt x="72" y="14"/>
                  </a:lnTo>
                  <a:lnTo>
                    <a:pt x="64" y="14"/>
                  </a:lnTo>
                  <a:lnTo>
                    <a:pt x="64" y="28"/>
                  </a:lnTo>
                  <a:lnTo>
                    <a:pt x="79" y="28"/>
                  </a:lnTo>
                  <a:lnTo>
                    <a:pt x="79" y="14"/>
                  </a:lnTo>
                  <a:lnTo>
                    <a:pt x="72" y="7"/>
                  </a:lnTo>
                  <a:lnTo>
                    <a:pt x="50" y="0"/>
                  </a:lnTo>
                  <a:lnTo>
                    <a:pt x="28" y="0"/>
                  </a:lnTo>
                  <a:lnTo>
                    <a:pt x="7" y="7"/>
                  </a:lnTo>
                  <a:lnTo>
                    <a:pt x="0" y="14"/>
                  </a:lnTo>
                  <a:lnTo>
                    <a:pt x="0" y="28"/>
                  </a:lnTo>
                  <a:lnTo>
                    <a:pt x="7" y="43"/>
                  </a:lnTo>
                  <a:lnTo>
                    <a:pt x="21" y="50"/>
                  </a:lnTo>
                  <a:lnTo>
                    <a:pt x="43" y="57"/>
                  </a:lnTo>
                  <a:lnTo>
                    <a:pt x="57" y="64"/>
                  </a:lnTo>
                  <a:lnTo>
                    <a:pt x="64" y="7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19" name="Freeform 4486"/>
            <p:cNvSpPr>
              <a:spLocks/>
            </p:cNvSpPr>
            <p:nvPr/>
          </p:nvSpPr>
          <p:spPr bwMode="auto">
            <a:xfrm>
              <a:off x="7240" y="14848"/>
              <a:ext cx="8" cy="22"/>
            </a:xfrm>
            <a:custGeom>
              <a:avLst/>
              <a:gdLst/>
              <a:ahLst/>
              <a:cxnLst>
                <a:cxn ang="0">
                  <a:pos x="7" y="0"/>
                </a:cxn>
                <a:cxn ang="0">
                  <a:pos x="0" y="21"/>
                </a:cxn>
              </a:cxnLst>
              <a:rect l="0" t="0" r="r" b="b"/>
              <a:pathLst>
                <a:path w="8" h="22">
                  <a:moveTo>
                    <a:pt x="7" y="0"/>
                  </a:moveTo>
                  <a:lnTo>
                    <a:pt x="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0" name="Freeform 4487"/>
            <p:cNvSpPr>
              <a:spLocks/>
            </p:cNvSpPr>
            <p:nvPr/>
          </p:nvSpPr>
          <p:spPr bwMode="auto">
            <a:xfrm>
              <a:off x="7248" y="14877"/>
              <a:ext cx="50" cy="22"/>
            </a:xfrm>
            <a:custGeom>
              <a:avLst/>
              <a:gdLst/>
              <a:ahLst/>
              <a:cxnLst>
                <a:cxn ang="0">
                  <a:pos x="0" y="0"/>
                </a:cxn>
                <a:cxn ang="0">
                  <a:pos x="14" y="7"/>
                </a:cxn>
                <a:cxn ang="0">
                  <a:pos x="36" y="14"/>
                </a:cxn>
                <a:cxn ang="0">
                  <a:pos x="50" y="21"/>
                </a:cxn>
              </a:cxnLst>
              <a:rect l="0" t="0" r="r" b="b"/>
              <a:pathLst>
                <a:path w="50" h="22">
                  <a:moveTo>
                    <a:pt x="0" y="0"/>
                  </a:moveTo>
                  <a:lnTo>
                    <a:pt x="14" y="7"/>
                  </a:lnTo>
                  <a:lnTo>
                    <a:pt x="36" y="14"/>
                  </a:lnTo>
                  <a:lnTo>
                    <a:pt x="50" y="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1" name="Freeform 4488"/>
            <p:cNvSpPr>
              <a:spLocks/>
            </p:cNvSpPr>
            <p:nvPr/>
          </p:nvSpPr>
          <p:spPr bwMode="auto">
            <a:xfrm>
              <a:off x="7298" y="14906"/>
              <a:ext cx="7" cy="29"/>
            </a:xfrm>
            <a:custGeom>
              <a:avLst/>
              <a:gdLst/>
              <a:ahLst/>
              <a:cxnLst>
                <a:cxn ang="0">
                  <a:pos x="7" y="0"/>
                </a:cxn>
                <a:cxn ang="0">
                  <a:pos x="0" y="28"/>
                </a:cxn>
              </a:cxnLst>
              <a:rect l="0" t="0" r="r" b="b"/>
              <a:pathLst>
                <a:path w="7" h="29">
                  <a:moveTo>
                    <a:pt x="7"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2" name="Freeform 4489"/>
            <p:cNvSpPr>
              <a:spLocks/>
            </p:cNvSpPr>
            <p:nvPr/>
          </p:nvSpPr>
          <p:spPr bwMode="auto">
            <a:xfrm>
              <a:off x="7226" y="14856"/>
              <a:ext cx="79" cy="86"/>
            </a:xfrm>
            <a:custGeom>
              <a:avLst/>
              <a:gdLst/>
              <a:ahLst/>
              <a:cxnLst>
                <a:cxn ang="0">
                  <a:pos x="14" y="0"/>
                </a:cxn>
                <a:cxn ang="0">
                  <a:pos x="21" y="14"/>
                </a:cxn>
                <a:cxn ang="0">
                  <a:pos x="36" y="21"/>
                </a:cxn>
                <a:cxn ang="0">
                  <a:pos x="57" y="28"/>
                </a:cxn>
                <a:cxn ang="0">
                  <a:pos x="72" y="36"/>
                </a:cxn>
                <a:cxn ang="0">
                  <a:pos x="79" y="50"/>
                </a:cxn>
                <a:cxn ang="0">
                  <a:pos x="79" y="64"/>
                </a:cxn>
                <a:cxn ang="0">
                  <a:pos x="72" y="79"/>
                </a:cxn>
                <a:cxn ang="0">
                  <a:pos x="50" y="86"/>
                </a:cxn>
                <a:cxn ang="0">
                  <a:pos x="28" y="86"/>
                </a:cxn>
                <a:cxn ang="0">
                  <a:pos x="7" y="79"/>
                </a:cxn>
                <a:cxn ang="0">
                  <a:pos x="0" y="72"/>
                </a:cxn>
                <a:cxn ang="0">
                  <a:pos x="0" y="57"/>
                </a:cxn>
                <a:cxn ang="0">
                  <a:pos x="14" y="57"/>
                </a:cxn>
                <a:cxn ang="0">
                  <a:pos x="14" y="72"/>
                </a:cxn>
                <a:cxn ang="0">
                  <a:pos x="7" y="72"/>
                </a:cxn>
                <a:cxn ang="0">
                  <a:pos x="7" y="64"/>
                </a:cxn>
              </a:cxnLst>
              <a:rect l="0" t="0" r="r" b="b"/>
              <a:pathLst>
                <a:path w="79" h="86">
                  <a:moveTo>
                    <a:pt x="14" y="0"/>
                  </a:moveTo>
                  <a:lnTo>
                    <a:pt x="21" y="14"/>
                  </a:lnTo>
                  <a:lnTo>
                    <a:pt x="36" y="21"/>
                  </a:lnTo>
                  <a:lnTo>
                    <a:pt x="57" y="28"/>
                  </a:lnTo>
                  <a:lnTo>
                    <a:pt x="72" y="36"/>
                  </a:lnTo>
                  <a:lnTo>
                    <a:pt x="79" y="50"/>
                  </a:lnTo>
                  <a:lnTo>
                    <a:pt x="79" y="64"/>
                  </a:lnTo>
                  <a:lnTo>
                    <a:pt x="72" y="79"/>
                  </a:lnTo>
                  <a:lnTo>
                    <a:pt x="50" y="86"/>
                  </a:lnTo>
                  <a:lnTo>
                    <a:pt x="28" y="86"/>
                  </a:lnTo>
                  <a:lnTo>
                    <a:pt x="7" y="79"/>
                  </a:lnTo>
                  <a:lnTo>
                    <a:pt x="0" y="72"/>
                  </a:lnTo>
                  <a:lnTo>
                    <a:pt x="0" y="57"/>
                  </a:lnTo>
                  <a:lnTo>
                    <a:pt x="14" y="57"/>
                  </a:lnTo>
                  <a:lnTo>
                    <a:pt x="14" y="72"/>
                  </a:lnTo>
                  <a:lnTo>
                    <a:pt x="7" y="72"/>
                  </a:lnTo>
                  <a:lnTo>
                    <a:pt x="7" y="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3" name="Freeform 4490"/>
            <p:cNvSpPr>
              <a:spLocks/>
            </p:cNvSpPr>
            <p:nvPr/>
          </p:nvSpPr>
          <p:spPr bwMode="auto">
            <a:xfrm>
              <a:off x="6187" y="14376"/>
              <a:ext cx="180" cy="187"/>
            </a:xfrm>
            <a:custGeom>
              <a:avLst/>
              <a:gdLst/>
              <a:ahLst/>
              <a:cxnLst>
                <a:cxn ang="0">
                  <a:pos x="0" y="187"/>
                </a:cxn>
                <a:cxn ang="0">
                  <a:pos x="180" y="187"/>
                </a:cxn>
                <a:cxn ang="0">
                  <a:pos x="88" y="0"/>
                </a:cxn>
                <a:cxn ang="0">
                  <a:pos x="0" y="187"/>
                </a:cxn>
              </a:cxnLst>
              <a:rect l="0" t="0" r="r" b="b"/>
              <a:pathLst>
                <a:path w="180" h="187">
                  <a:moveTo>
                    <a:pt x="0" y="187"/>
                  </a:moveTo>
                  <a:lnTo>
                    <a:pt x="180" y="187"/>
                  </a:lnTo>
                  <a:lnTo>
                    <a:pt x="88"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4" name="Freeform 4491"/>
            <p:cNvSpPr>
              <a:spLocks/>
            </p:cNvSpPr>
            <p:nvPr/>
          </p:nvSpPr>
          <p:spPr bwMode="auto">
            <a:xfrm>
              <a:off x="8990" y="14311"/>
              <a:ext cx="91" cy="43"/>
            </a:xfrm>
            <a:custGeom>
              <a:avLst/>
              <a:gdLst/>
              <a:ahLst/>
              <a:cxnLst>
                <a:cxn ang="0">
                  <a:pos x="0" y="0"/>
                </a:cxn>
                <a:cxn ang="0">
                  <a:pos x="91" y="43"/>
                </a:cxn>
              </a:cxnLst>
              <a:rect l="0" t="0" r="r" b="b"/>
              <a:pathLst>
                <a:path w="91" h="43">
                  <a:moveTo>
                    <a:pt x="0" y="0"/>
                  </a:moveTo>
                  <a:lnTo>
                    <a:pt x="91" y="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5" name="Freeform 4492"/>
            <p:cNvSpPr>
              <a:spLocks/>
            </p:cNvSpPr>
            <p:nvPr/>
          </p:nvSpPr>
          <p:spPr bwMode="auto">
            <a:xfrm>
              <a:off x="8990" y="14268"/>
              <a:ext cx="216" cy="45"/>
            </a:xfrm>
            <a:custGeom>
              <a:avLst/>
              <a:gdLst/>
              <a:ahLst/>
              <a:cxnLst>
                <a:cxn ang="0">
                  <a:pos x="107" y="0"/>
                </a:cxn>
                <a:cxn ang="0">
                  <a:pos x="215" y="45"/>
                </a:cxn>
                <a:cxn ang="0">
                  <a:pos x="0" y="43"/>
                </a:cxn>
              </a:cxnLst>
              <a:rect l="0" t="0" r="r" b="b"/>
              <a:pathLst>
                <a:path w="216" h="45">
                  <a:moveTo>
                    <a:pt x="107" y="0"/>
                  </a:moveTo>
                  <a:lnTo>
                    <a:pt x="215" y="45"/>
                  </a:lnTo>
                  <a:lnTo>
                    <a:pt x="0" y="43"/>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6" name="Freeform 4493"/>
            <p:cNvSpPr>
              <a:spLocks/>
            </p:cNvSpPr>
            <p:nvPr/>
          </p:nvSpPr>
          <p:spPr bwMode="auto">
            <a:xfrm>
              <a:off x="9098" y="14104"/>
              <a:ext cx="29" cy="164"/>
            </a:xfrm>
            <a:custGeom>
              <a:avLst/>
              <a:gdLst/>
              <a:ahLst/>
              <a:cxnLst>
                <a:cxn ang="0">
                  <a:pos x="28" y="0"/>
                </a:cxn>
                <a:cxn ang="0">
                  <a:pos x="0" y="163"/>
                </a:cxn>
              </a:cxnLst>
              <a:rect l="0" t="0" r="r" b="b"/>
              <a:pathLst>
                <a:path w="29" h="164">
                  <a:moveTo>
                    <a:pt x="28" y="0"/>
                  </a:moveTo>
                  <a:lnTo>
                    <a:pt x="0" y="16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7" name="Freeform 4494"/>
            <p:cNvSpPr>
              <a:spLocks/>
            </p:cNvSpPr>
            <p:nvPr/>
          </p:nvSpPr>
          <p:spPr bwMode="auto">
            <a:xfrm>
              <a:off x="9045" y="14354"/>
              <a:ext cx="36" cy="206"/>
            </a:xfrm>
            <a:custGeom>
              <a:avLst/>
              <a:gdLst/>
              <a:ahLst/>
              <a:cxnLst>
                <a:cxn ang="0">
                  <a:pos x="36" y="0"/>
                </a:cxn>
                <a:cxn ang="0">
                  <a:pos x="0" y="206"/>
                </a:cxn>
              </a:cxnLst>
              <a:rect l="0" t="0" r="r" b="b"/>
              <a:pathLst>
                <a:path w="36" h="206">
                  <a:moveTo>
                    <a:pt x="36" y="0"/>
                  </a:moveTo>
                  <a:lnTo>
                    <a:pt x="0"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8" name="Freeform 4495"/>
            <p:cNvSpPr>
              <a:spLocks/>
            </p:cNvSpPr>
            <p:nvPr/>
          </p:nvSpPr>
          <p:spPr bwMode="auto">
            <a:xfrm>
              <a:off x="7982" y="14376"/>
              <a:ext cx="182" cy="187"/>
            </a:xfrm>
            <a:custGeom>
              <a:avLst/>
              <a:gdLst/>
              <a:ahLst/>
              <a:cxnLst>
                <a:cxn ang="0">
                  <a:pos x="0" y="187"/>
                </a:cxn>
                <a:cxn ang="0">
                  <a:pos x="182" y="187"/>
                </a:cxn>
                <a:cxn ang="0">
                  <a:pos x="91" y="0"/>
                </a:cxn>
                <a:cxn ang="0">
                  <a:pos x="0" y="187"/>
                </a:cxn>
              </a:cxnLst>
              <a:rect l="0" t="0" r="r" b="b"/>
              <a:pathLst>
                <a:path w="182" h="187">
                  <a:moveTo>
                    <a:pt x="0" y="187"/>
                  </a:moveTo>
                  <a:lnTo>
                    <a:pt x="182" y="187"/>
                  </a:lnTo>
                  <a:lnTo>
                    <a:pt x="91" y="0"/>
                  </a:lnTo>
                  <a:lnTo>
                    <a:pt x="0" y="187"/>
                  </a:lnTo>
                  <a:close/>
                </a:path>
              </a:pathLst>
            </a:custGeom>
            <a:noFill/>
            <a:ln w="1981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29" name="Freeform 4496"/>
            <p:cNvSpPr>
              <a:spLocks/>
            </p:cNvSpPr>
            <p:nvPr/>
          </p:nvSpPr>
          <p:spPr bwMode="auto">
            <a:xfrm>
              <a:off x="5570" y="14354"/>
              <a:ext cx="36" cy="206"/>
            </a:xfrm>
            <a:custGeom>
              <a:avLst/>
              <a:gdLst/>
              <a:ahLst/>
              <a:cxnLst>
                <a:cxn ang="0">
                  <a:pos x="36" y="0"/>
                </a:cxn>
                <a:cxn ang="0">
                  <a:pos x="0" y="206"/>
                </a:cxn>
              </a:cxnLst>
              <a:rect l="0" t="0" r="r" b="b"/>
              <a:pathLst>
                <a:path w="36" h="206">
                  <a:moveTo>
                    <a:pt x="36" y="0"/>
                  </a:moveTo>
                  <a:lnTo>
                    <a:pt x="0"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30" name="Freeform 4497"/>
            <p:cNvSpPr>
              <a:spLocks/>
            </p:cNvSpPr>
            <p:nvPr/>
          </p:nvSpPr>
          <p:spPr bwMode="auto">
            <a:xfrm>
              <a:off x="5623" y="14104"/>
              <a:ext cx="28" cy="164"/>
            </a:xfrm>
            <a:custGeom>
              <a:avLst/>
              <a:gdLst/>
              <a:ahLst/>
              <a:cxnLst>
                <a:cxn ang="0">
                  <a:pos x="28" y="0"/>
                </a:cxn>
                <a:cxn ang="0">
                  <a:pos x="0" y="163"/>
                </a:cxn>
              </a:cxnLst>
              <a:rect l="0" t="0" r="r" b="b"/>
              <a:pathLst>
                <a:path w="28" h="164">
                  <a:moveTo>
                    <a:pt x="28" y="0"/>
                  </a:moveTo>
                  <a:lnTo>
                    <a:pt x="0" y="16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31" name="Freeform 4498"/>
            <p:cNvSpPr>
              <a:spLocks/>
            </p:cNvSpPr>
            <p:nvPr/>
          </p:nvSpPr>
          <p:spPr bwMode="auto">
            <a:xfrm>
              <a:off x="5515" y="14268"/>
              <a:ext cx="216" cy="45"/>
            </a:xfrm>
            <a:custGeom>
              <a:avLst/>
              <a:gdLst/>
              <a:ahLst/>
              <a:cxnLst>
                <a:cxn ang="0">
                  <a:pos x="0" y="43"/>
                </a:cxn>
                <a:cxn ang="0">
                  <a:pos x="216" y="45"/>
                </a:cxn>
                <a:cxn ang="0">
                  <a:pos x="108" y="0"/>
                </a:cxn>
              </a:cxnLst>
              <a:rect l="0" t="0" r="r" b="b"/>
              <a:pathLst>
                <a:path w="216" h="45">
                  <a:moveTo>
                    <a:pt x="0" y="43"/>
                  </a:moveTo>
                  <a:lnTo>
                    <a:pt x="216" y="45"/>
                  </a:lnTo>
                  <a:lnTo>
                    <a:pt x="108"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32" name="Freeform 4499"/>
            <p:cNvSpPr>
              <a:spLocks/>
            </p:cNvSpPr>
            <p:nvPr/>
          </p:nvSpPr>
          <p:spPr bwMode="auto">
            <a:xfrm>
              <a:off x="5515" y="14311"/>
              <a:ext cx="91" cy="43"/>
            </a:xfrm>
            <a:custGeom>
              <a:avLst/>
              <a:gdLst/>
              <a:ahLst/>
              <a:cxnLst>
                <a:cxn ang="0">
                  <a:pos x="0" y="0"/>
                </a:cxn>
                <a:cxn ang="0">
                  <a:pos x="91" y="43"/>
                </a:cxn>
              </a:cxnLst>
              <a:rect l="0" t="0" r="r" b="b"/>
              <a:pathLst>
                <a:path w="91" h="43">
                  <a:moveTo>
                    <a:pt x="0" y="0"/>
                  </a:moveTo>
                  <a:lnTo>
                    <a:pt x="91" y="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31640" y="247203"/>
            <a:ext cx="7772401" cy="1022502"/>
          </a:xfrm>
        </p:spPr>
        <p:txBody>
          <a:bodyPr/>
          <a:lstStyle/>
          <a:p>
            <a:pPr algn="ctr"/>
            <a:r>
              <a:rPr lang="ar-EG" sz="24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بلاطة ذات </a:t>
            </a:r>
            <a:r>
              <a:rPr lang="ar-EG" sz="2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الاتجاهين </a:t>
            </a:r>
            <a:r>
              <a:rPr lang="en-US" sz="2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two way solid slab</a:t>
            </a:r>
            <a:endParaRPr lang="ar-EG" sz="2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
        <p:nvSpPr>
          <p:cNvPr id="6" name="Text Placeholder 2"/>
          <p:cNvSpPr>
            <a:spLocks noGrp="1"/>
          </p:cNvSpPr>
          <p:nvPr>
            <p:ph type="body" idx="1"/>
          </p:nvPr>
        </p:nvSpPr>
        <p:spPr>
          <a:xfrm>
            <a:off x="1115616" y="3559571"/>
            <a:ext cx="7772401" cy="1126182"/>
          </a:xfrm>
        </p:spPr>
        <p:txBody>
          <a:bodyPr/>
          <a:lstStyle/>
          <a:p>
            <a:r>
              <a:rPr lang="ar-EG" b="1" dirty="0" smtClean="0">
                <a:solidFill>
                  <a:schemeClr val="tx1"/>
                </a:solidFill>
              </a:rPr>
              <a:t>تكون البلاطه (</a:t>
            </a:r>
            <a:r>
              <a:rPr lang="en-US" b="1" dirty="0" smtClean="0">
                <a:solidFill>
                  <a:schemeClr val="tx1"/>
                </a:solidFill>
              </a:rPr>
              <a:t>two way</a:t>
            </a:r>
            <a:r>
              <a:rPr lang="ar-EG" b="1" dirty="0" smtClean="0">
                <a:solidFill>
                  <a:schemeClr val="tx1"/>
                </a:solidFill>
              </a:rPr>
              <a:t>) عندما تكون محموله علي 4 كمرات و يكون</a:t>
            </a:r>
          </a:p>
          <a:p>
            <a:r>
              <a:rPr lang="ar-EG" b="1" dirty="0" smtClean="0">
                <a:solidFill>
                  <a:schemeClr val="tx1"/>
                </a:solidFill>
              </a:rPr>
              <a:t>في البلاطه </a:t>
            </a:r>
            <a:r>
              <a:rPr lang="en-US" b="1" dirty="0" smtClean="0">
                <a:solidFill>
                  <a:schemeClr val="tx1"/>
                </a:solidFill>
              </a:rPr>
              <a:t>(two way)</a:t>
            </a:r>
            <a:r>
              <a:rPr lang="ar-EG" b="1" dirty="0" smtClean="0">
                <a:solidFill>
                  <a:schemeClr val="tx1"/>
                </a:solidFill>
              </a:rPr>
              <a:t> يسيرالحمل في اتجاهين و ليس في اتجاه واحد</a:t>
            </a: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endParaRPr lang="ar-EG" dirty="0" smtClean="0">
              <a:solidFill>
                <a:schemeClr val="tx1">
                  <a:lumMod val="75000"/>
                  <a:lumOff val="25000"/>
                </a:schemeClr>
              </a:solidFill>
            </a:endParaRPr>
          </a:p>
          <a:p>
            <a:r>
              <a:rPr lang="ar-EG" b="1" dirty="0" smtClean="0">
                <a:solidFill>
                  <a:schemeClr val="tx1"/>
                </a:solidFill>
              </a:rPr>
              <a:t>أي عند وضع أي حمل علي البلاطه ال (</a:t>
            </a:r>
            <a:r>
              <a:rPr lang="en-US" b="1" dirty="0" smtClean="0">
                <a:solidFill>
                  <a:schemeClr val="tx1"/>
                </a:solidFill>
              </a:rPr>
              <a:t>(two way</a:t>
            </a:r>
            <a:r>
              <a:rPr lang="ar-EG" b="1" dirty="0" smtClean="0">
                <a:solidFill>
                  <a:schemeClr val="tx1"/>
                </a:solidFill>
              </a:rPr>
              <a:t>يتوزع جزء من الحمل في الاتجاه القصير و جزء في الاتجاه الطويل</a:t>
            </a:r>
          </a:p>
          <a:p>
            <a:r>
              <a:rPr lang="ar-EG" b="1" dirty="0" smtClean="0">
                <a:solidFill>
                  <a:schemeClr val="tx1"/>
                </a:solidFill>
              </a:rPr>
              <a:t>ويعتمد الجزء المنقول من الحمل في اي اتجاه علي طول هذا الاتجاه و علي وجود بلاطات مجاوره لهذا الاتجاه</a:t>
            </a:r>
            <a:endParaRPr lang="ar-EG" b="1" dirty="0">
              <a:solidFill>
                <a:schemeClr val="tx1"/>
              </a:solidFill>
            </a:endParaRPr>
          </a:p>
        </p:txBody>
      </p:sp>
      <p:sp>
        <p:nvSpPr>
          <p:cNvPr id="7" name="Slide Number Placeholder 3"/>
          <p:cNvSpPr txBox="1">
            <a:spLocks/>
          </p:cNvSpPr>
          <p:nvPr/>
        </p:nvSpPr>
        <p:spPr>
          <a:xfrm>
            <a:off x="6553202" y="4749353"/>
            <a:ext cx="2133599" cy="27305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Calibri"/>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fld id="{F2CEEA79-2B32-4041-AD38-F65E7F335478}" type="slidenum">
              <a:rPr lang="en-US" smtClean="0"/>
              <a:pPr>
                <a:defRPr/>
              </a:pPr>
              <a:t>25</a:t>
            </a:fld>
            <a:endParaRPr lang="en-US" dirty="0"/>
          </a:p>
        </p:txBody>
      </p:sp>
      <p:pic>
        <p:nvPicPr>
          <p:cNvPr id="8" name="Picture 10"/>
          <p:cNvPicPr>
            <a:picLocks noChangeAspect="1" noChangeArrowheads="1"/>
          </p:cNvPicPr>
          <p:nvPr/>
        </p:nvPicPr>
        <p:blipFill>
          <a:blip r:embed="rId2" cstate="print"/>
          <a:srcRect l="26169" t="19155" b="49719"/>
          <a:stretch>
            <a:fillRect/>
          </a:stretch>
        </p:blipFill>
        <p:spPr bwMode="auto">
          <a:xfrm>
            <a:off x="1835696" y="1759371"/>
            <a:ext cx="2232248" cy="129614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2" name="Group 1"/>
          <p:cNvGrpSpPr>
            <a:grpSpLocks/>
          </p:cNvGrpSpPr>
          <p:nvPr/>
        </p:nvGrpSpPr>
        <p:grpSpPr bwMode="auto">
          <a:xfrm>
            <a:off x="1829966" y="989955"/>
            <a:ext cx="1085850" cy="420687"/>
            <a:chOff x="476" y="2022"/>
            <a:chExt cx="1709" cy="662"/>
          </a:xfrm>
        </p:grpSpPr>
        <p:sp>
          <p:nvSpPr>
            <p:cNvPr id="10" name="Freeform 2"/>
            <p:cNvSpPr>
              <a:spLocks/>
            </p:cNvSpPr>
            <p:nvPr/>
          </p:nvSpPr>
          <p:spPr bwMode="auto">
            <a:xfrm>
              <a:off x="1718" y="2176"/>
              <a:ext cx="84" cy="300"/>
            </a:xfrm>
            <a:custGeom>
              <a:avLst/>
              <a:gdLst/>
              <a:ahLst/>
              <a:cxnLst>
                <a:cxn ang="0">
                  <a:pos x="84" y="0"/>
                </a:cxn>
                <a:cxn ang="0">
                  <a:pos x="0" y="300"/>
                </a:cxn>
              </a:cxnLst>
              <a:rect l="0" t="0" r="r" b="b"/>
              <a:pathLst>
                <a:path w="84" h="300">
                  <a:moveTo>
                    <a:pt x="84"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1" name="Freeform 3"/>
            <p:cNvSpPr>
              <a:spLocks/>
            </p:cNvSpPr>
            <p:nvPr/>
          </p:nvSpPr>
          <p:spPr bwMode="auto">
            <a:xfrm>
              <a:off x="1732" y="2176"/>
              <a:ext cx="84" cy="300"/>
            </a:xfrm>
            <a:custGeom>
              <a:avLst/>
              <a:gdLst/>
              <a:ahLst/>
              <a:cxnLst>
                <a:cxn ang="0">
                  <a:pos x="84" y="0"/>
                </a:cxn>
                <a:cxn ang="0">
                  <a:pos x="0" y="300"/>
                </a:cxn>
              </a:cxnLst>
              <a:rect l="0" t="0" r="r" b="b"/>
              <a:pathLst>
                <a:path w="84" h="300">
                  <a:moveTo>
                    <a:pt x="84"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2" name="Freeform 4"/>
            <p:cNvSpPr>
              <a:spLocks/>
            </p:cNvSpPr>
            <p:nvPr/>
          </p:nvSpPr>
          <p:spPr bwMode="auto">
            <a:xfrm>
              <a:off x="1747" y="2176"/>
              <a:ext cx="84" cy="300"/>
            </a:xfrm>
            <a:custGeom>
              <a:avLst/>
              <a:gdLst/>
              <a:ahLst/>
              <a:cxnLst>
                <a:cxn ang="0">
                  <a:pos x="84" y="0"/>
                </a:cxn>
                <a:cxn ang="0">
                  <a:pos x="0" y="300"/>
                </a:cxn>
              </a:cxnLst>
              <a:rect l="0" t="0" r="r" b="b"/>
              <a:pathLst>
                <a:path w="84" h="300">
                  <a:moveTo>
                    <a:pt x="84"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3" name="Freeform 5"/>
            <p:cNvSpPr>
              <a:spLocks/>
            </p:cNvSpPr>
            <p:nvPr/>
          </p:nvSpPr>
          <p:spPr bwMode="auto">
            <a:xfrm>
              <a:off x="1761" y="2176"/>
              <a:ext cx="113" cy="0"/>
            </a:xfrm>
            <a:custGeom>
              <a:avLst/>
              <a:gdLst/>
              <a:ahLst/>
              <a:cxnLst>
                <a:cxn ang="0">
                  <a:pos x="0" y="0"/>
                </a:cxn>
                <a:cxn ang="0">
                  <a:pos x="112" y="0"/>
                </a:cxn>
              </a:cxnLst>
              <a:rect l="0" t="0" r="r" b="b"/>
              <a:pathLst>
                <a:path w="113">
                  <a:moveTo>
                    <a:pt x="0" y="0"/>
                  </a:moveTo>
                  <a:lnTo>
                    <a:pt x="11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4" name="Freeform 6"/>
            <p:cNvSpPr>
              <a:spLocks/>
            </p:cNvSpPr>
            <p:nvPr/>
          </p:nvSpPr>
          <p:spPr bwMode="auto">
            <a:xfrm>
              <a:off x="1675" y="2392"/>
              <a:ext cx="242" cy="84"/>
            </a:xfrm>
            <a:custGeom>
              <a:avLst/>
              <a:gdLst/>
              <a:ahLst/>
              <a:cxnLst>
                <a:cxn ang="0">
                  <a:pos x="0" y="84"/>
                </a:cxn>
                <a:cxn ang="0">
                  <a:pos x="213" y="84"/>
                </a:cxn>
                <a:cxn ang="0">
                  <a:pos x="242" y="0"/>
                </a:cxn>
              </a:cxnLst>
              <a:rect l="0" t="0" r="r" b="b"/>
              <a:pathLst>
                <a:path w="242" h="84">
                  <a:moveTo>
                    <a:pt x="0" y="84"/>
                  </a:moveTo>
                  <a:lnTo>
                    <a:pt x="213" y="84"/>
                  </a:lnTo>
                  <a:lnTo>
                    <a:pt x="24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5" name="Freeform 7"/>
            <p:cNvSpPr>
              <a:spLocks/>
            </p:cNvSpPr>
            <p:nvPr/>
          </p:nvSpPr>
          <p:spPr bwMode="auto">
            <a:xfrm>
              <a:off x="1775" y="2176"/>
              <a:ext cx="41" cy="15"/>
            </a:xfrm>
            <a:custGeom>
              <a:avLst/>
              <a:gdLst/>
              <a:ahLst/>
              <a:cxnLst>
                <a:cxn ang="0">
                  <a:pos x="0" y="0"/>
                </a:cxn>
                <a:cxn ang="0">
                  <a:pos x="40" y="14"/>
                </a:cxn>
              </a:cxnLst>
              <a:rect l="0" t="0" r="r" b="b"/>
              <a:pathLst>
                <a:path w="41" h="15">
                  <a:moveTo>
                    <a:pt x="0" y="0"/>
                  </a:moveTo>
                  <a:lnTo>
                    <a:pt x="40"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6" name="Freeform 8"/>
            <p:cNvSpPr>
              <a:spLocks/>
            </p:cNvSpPr>
            <p:nvPr/>
          </p:nvSpPr>
          <p:spPr bwMode="auto">
            <a:xfrm>
              <a:off x="1787" y="2176"/>
              <a:ext cx="15" cy="29"/>
            </a:xfrm>
            <a:custGeom>
              <a:avLst/>
              <a:gdLst/>
              <a:ahLst/>
              <a:cxnLst>
                <a:cxn ang="0">
                  <a:pos x="0" y="0"/>
                </a:cxn>
                <a:cxn ang="0">
                  <a:pos x="14" y="28"/>
                </a:cxn>
              </a:cxnLst>
              <a:rect l="0" t="0" r="r" b="b"/>
              <a:pathLst>
                <a:path w="15" h="29">
                  <a:moveTo>
                    <a:pt x="0" y="0"/>
                  </a:moveTo>
                  <a:lnTo>
                    <a:pt x="14"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7" name="Freeform 9"/>
            <p:cNvSpPr>
              <a:spLocks/>
            </p:cNvSpPr>
            <p:nvPr/>
          </p:nvSpPr>
          <p:spPr bwMode="auto">
            <a:xfrm>
              <a:off x="1816" y="2176"/>
              <a:ext cx="29" cy="29"/>
            </a:xfrm>
            <a:custGeom>
              <a:avLst/>
              <a:gdLst/>
              <a:ahLst/>
              <a:cxnLst>
                <a:cxn ang="0">
                  <a:pos x="28" y="0"/>
                </a:cxn>
                <a:cxn ang="0">
                  <a:pos x="0" y="28"/>
                </a:cxn>
              </a:cxnLst>
              <a:rect l="0" t="0" r="r" b="b"/>
              <a:pathLst>
                <a:path w="29" h="29">
                  <a:moveTo>
                    <a:pt x="28" y="0"/>
                  </a:moveTo>
                  <a:lnTo>
                    <a:pt x="0"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8" name="Freeform 10"/>
            <p:cNvSpPr>
              <a:spLocks/>
            </p:cNvSpPr>
            <p:nvPr/>
          </p:nvSpPr>
          <p:spPr bwMode="auto">
            <a:xfrm>
              <a:off x="1816" y="2176"/>
              <a:ext cx="43" cy="15"/>
            </a:xfrm>
            <a:custGeom>
              <a:avLst/>
              <a:gdLst/>
              <a:ahLst/>
              <a:cxnLst>
                <a:cxn ang="0">
                  <a:pos x="43" y="0"/>
                </a:cxn>
                <a:cxn ang="0">
                  <a:pos x="0" y="14"/>
                </a:cxn>
              </a:cxnLst>
              <a:rect l="0" t="0" r="r" b="b"/>
              <a:pathLst>
                <a:path w="43" h="15">
                  <a:moveTo>
                    <a:pt x="43" y="0"/>
                  </a:moveTo>
                  <a:lnTo>
                    <a:pt x="0"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19" name="Freeform 11"/>
            <p:cNvSpPr>
              <a:spLocks/>
            </p:cNvSpPr>
            <p:nvPr/>
          </p:nvSpPr>
          <p:spPr bwMode="auto">
            <a:xfrm>
              <a:off x="1689" y="2462"/>
              <a:ext cx="43" cy="14"/>
            </a:xfrm>
            <a:custGeom>
              <a:avLst/>
              <a:gdLst/>
              <a:ahLst/>
              <a:cxnLst>
                <a:cxn ang="0">
                  <a:pos x="43" y="0"/>
                </a:cxn>
                <a:cxn ang="0">
                  <a:pos x="0" y="14"/>
                </a:cxn>
              </a:cxnLst>
              <a:rect l="0" t="0" r="r" b="b"/>
              <a:pathLst>
                <a:path w="43" h="14">
                  <a:moveTo>
                    <a:pt x="43" y="0"/>
                  </a:moveTo>
                  <a:lnTo>
                    <a:pt x="0"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 name="Freeform 12"/>
            <p:cNvSpPr>
              <a:spLocks/>
            </p:cNvSpPr>
            <p:nvPr/>
          </p:nvSpPr>
          <p:spPr bwMode="auto">
            <a:xfrm>
              <a:off x="1703" y="2447"/>
              <a:ext cx="29" cy="29"/>
            </a:xfrm>
            <a:custGeom>
              <a:avLst/>
              <a:gdLst/>
              <a:ahLst/>
              <a:cxnLst>
                <a:cxn ang="0">
                  <a:pos x="28" y="0"/>
                </a:cxn>
                <a:cxn ang="0">
                  <a:pos x="0" y="28"/>
                </a:cxn>
              </a:cxnLst>
              <a:rect l="0" t="0" r="r" b="b"/>
              <a:pathLst>
                <a:path w="29" h="29">
                  <a:moveTo>
                    <a:pt x="28" y="0"/>
                  </a:moveTo>
                  <a:lnTo>
                    <a:pt x="0"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 name="Freeform 13"/>
            <p:cNvSpPr>
              <a:spLocks/>
            </p:cNvSpPr>
            <p:nvPr/>
          </p:nvSpPr>
          <p:spPr bwMode="auto">
            <a:xfrm>
              <a:off x="1747" y="2447"/>
              <a:ext cx="14" cy="29"/>
            </a:xfrm>
            <a:custGeom>
              <a:avLst/>
              <a:gdLst/>
              <a:ahLst/>
              <a:cxnLst>
                <a:cxn ang="0">
                  <a:pos x="0" y="0"/>
                </a:cxn>
                <a:cxn ang="0">
                  <a:pos x="14" y="28"/>
                </a:cxn>
              </a:cxnLst>
              <a:rect l="0" t="0" r="r" b="b"/>
              <a:pathLst>
                <a:path w="14" h="29">
                  <a:moveTo>
                    <a:pt x="0" y="0"/>
                  </a:moveTo>
                  <a:lnTo>
                    <a:pt x="14"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 name="Freeform 14"/>
            <p:cNvSpPr>
              <a:spLocks/>
            </p:cNvSpPr>
            <p:nvPr/>
          </p:nvSpPr>
          <p:spPr bwMode="auto">
            <a:xfrm>
              <a:off x="1732" y="2462"/>
              <a:ext cx="43" cy="14"/>
            </a:xfrm>
            <a:custGeom>
              <a:avLst/>
              <a:gdLst/>
              <a:ahLst/>
              <a:cxnLst>
                <a:cxn ang="0">
                  <a:pos x="0" y="0"/>
                </a:cxn>
                <a:cxn ang="0">
                  <a:pos x="43" y="14"/>
                </a:cxn>
              </a:cxnLst>
              <a:rect l="0" t="0" r="r" b="b"/>
              <a:pathLst>
                <a:path w="43" h="14">
                  <a:moveTo>
                    <a:pt x="0" y="0"/>
                  </a:moveTo>
                  <a:lnTo>
                    <a:pt x="43"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3" name="Freeform 15"/>
            <p:cNvSpPr>
              <a:spLocks/>
            </p:cNvSpPr>
            <p:nvPr/>
          </p:nvSpPr>
          <p:spPr bwMode="auto">
            <a:xfrm>
              <a:off x="1816" y="2462"/>
              <a:ext cx="72" cy="14"/>
            </a:xfrm>
            <a:custGeom>
              <a:avLst/>
              <a:gdLst/>
              <a:ahLst/>
              <a:cxnLst>
                <a:cxn ang="0">
                  <a:pos x="0" y="14"/>
                </a:cxn>
                <a:cxn ang="0">
                  <a:pos x="72" y="0"/>
                </a:cxn>
              </a:cxnLst>
              <a:rect l="0" t="0" r="r" b="b"/>
              <a:pathLst>
                <a:path w="72" h="14">
                  <a:moveTo>
                    <a:pt x="0" y="14"/>
                  </a:moveTo>
                  <a:lnTo>
                    <a:pt x="7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4" name="Freeform 16"/>
            <p:cNvSpPr>
              <a:spLocks/>
            </p:cNvSpPr>
            <p:nvPr/>
          </p:nvSpPr>
          <p:spPr bwMode="auto">
            <a:xfrm>
              <a:off x="1845" y="2433"/>
              <a:ext cx="58" cy="43"/>
            </a:xfrm>
            <a:custGeom>
              <a:avLst/>
              <a:gdLst/>
              <a:ahLst/>
              <a:cxnLst>
                <a:cxn ang="0">
                  <a:pos x="0" y="43"/>
                </a:cxn>
                <a:cxn ang="0">
                  <a:pos x="57" y="0"/>
                </a:cxn>
              </a:cxnLst>
              <a:rect l="0" t="0" r="r" b="b"/>
              <a:pathLst>
                <a:path w="58" h="43">
                  <a:moveTo>
                    <a:pt x="0" y="43"/>
                  </a:moveTo>
                  <a:lnTo>
                    <a:pt x="5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5" name="Freeform 17"/>
            <p:cNvSpPr>
              <a:spLocks/>
            </p:cNvSpPr>
            <p:nvPr/>
          </p:nvSpPr>
          <p:spPr bwMode="auto">
            <a:xfrm>
              <a:off x="1874" y="2392"/>
              <a:ext cx="43" cy="84"/>
            </a:xfrm>
            <a:custGeom>
              <a:avLst/>
              <a:gdLst/>
              <a:ahLst/>
              <a:cxnLst>
                <a:cxn ang="0">
                  <a:pos x="0" y="84"/>
                </a:cxn>
                <a:cxn ang="0">
                  <a:pos x="43" y="0"/>
                </a:cxn>
              </a:cxnLst>
              <a:rect l="0" t="0" r="r" b="b"/>
              <a:pathLst>
                <a:path w="43" h="84">
                  <a:moveTo>
                    <a:pt x="0" y="84"/>
                  </a:moveTo>
                  <a:lnTo>
                    <a:pt x="43"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6" name="Freeform 18"/>
            <p:cNvSpPr>
              <a:spLocks/>
            </p:cNvSpPr>
            <p:nvPr/>
          </p:nvSpPr>
          <p:spPr bwMode="auto">
            <a:xfrm>
              <a:off x="1982" y="2419"/>
              <a:ext cx="113" cy="113"/>
            </a:xfrm>
            <a:custGeom>
              <a:avLst/>
              <a:gdLst/>
              <a:ahLst/>
              <a:cxnLst>
                <a:cxn ang="0">
                  <a:pos x="103" y="31"/>
                </a:cxn>
                <a:cxn ang="0">
                  <a:pos x="103" y="19"/>
                </a:cxn>
                <a:cxn ang="0">
                  <a:pos x="93" y="19"/>
                </a:cxn>
                <a:cxn ang="0">
                  <a:pos x="93" y="40"/>
                </a:cxn>
                <a:cxn ang="0">
                  <a:pos x="112" y="40"/>
                </a:cxn>
                <a:cxn ang="0">
                  <a:pos x="112" y="19"/>
                </a:cxn>
                <a:cxn ang="0">
                  <a:pos x="103" y="9"/>
                </a:cxn>
                <a:cxn ang="0">
                  <a:pos x="71" y="0"/>
                </a:cxn>
                <a:cxn ang="0">
                  <a:pos x="40" y="0"/>
                </a:cxn>
                <a:cxn ang="0">
                  <a:pos x="9" y="9"/>
                </a:cxn>
                <a:cxn ang="0">
                  <a:pos x="0" y="19"/>
                </a:cxn>
                <a:cxn ang="0">
                  <a:pos x="0" y="40"/>
                </a:cxn>
                <a:cxn ang="0">
                  <a:pos x="9" y="62"/>
                </a:cxn>
                <a:cxn ang="0">
                  <a:pos x="31" y="71"/>
                </a:cxn>
                <a:cxn ang="0">
                  <a:pos x="62" y="81"/>
                </a:cxn>
                <a:cxn ang="0">
                  <a:pos x="81" y="91"/>
                </a:cxn>
                <a:cxn ang="0">
                  <a:pos x="93" y="112"/>
                </a:cxn>
              </a:cxnLst>
              <a:rect l="0" t="0" r="r" b="b"/>
              <a:pathLst>
                <a:path w="113" h="113">
                  <a:moveTo>
                    <a:pt x="103" y="31"/>
                  </a:moveTo>
                  <a:lnTo>
                    <a:pt x="103" y="19"/>
                  </a:lnTo>
                  <a:lnTo>
                    <a:pt x="93" y="19"/>
                  </a:lnTo>
                  <a:lnTo>
                    <a:pt x="93" y="40"/>
                  </a:lnTo>
                  <a:lnTo>
                    <a:pt x="112" y="40"/>
                  </a:lnTo>
                  <a:lnTo>
                    <a:pt x="112" y="19"/>
                  </a:lnTo>
                  <a:lnTo>
                    <a:pt x="103" y="9"/>
                  </a:lnTo>
                  <a:lnTo>
                    <a:pt x="71" y="0"/>
                  </a:lnTo>
                  <a:lnTo>
                    <a:pt x="40" y="0"/>
                  </a:lnTo>
                  <a:lnTo>
                    <a:pt x="9" y="9"/>
                  </a:lnTo>
                  <a:lnTo>
                    <a:pt x="0" y="19"/>
                  </a:lnTo>
                  <a:lnTo>
                    <a:pt x="0" y="40"/>
                  </a:lnTo>
                  <a:lnTo>
                    <a:pt x="9" y="62"/>
                  </a:lnTo>
                  <a:lnTo>
                    <a:pt x="31" y="71"/>
                  </a:lnTo>
                  <a:lnTo>
                    <a:pt x="62" y="81"/>
                  </a:lnTo>
                  <a:lnTo>
                    <a:pt x="81" y="91"/>
                  </a:lnTo>
                  <a:lnTo>
                    <a:pt x="93"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7" name="Freeform 19"/>
            <p:cNvSpPr>
              <a:spLocks/>
            </p:cNvSpPr>
            <p:nvPr/>
          </p:nvSpPr>
          <p:spPr bwMode="auto">
            <a:xfrm>
              <a:off x="1982" y="2428"/>
              <a:ext cx="9" cy="31"/>
            </a:xfrm>
            <a:custGeom>
              <a:avLst/>
              <a:gdLst/>
              <a:ahLst/>
              <a:cxnLst>
                <a:cxn ang="0">
                  <a:pos x="9" y="0"/>
                </a:cxn>
                <a:cxn ang="0">
                  <a:pos x="0" y="31"/>
                </a:cxn>
              </a:cxnLst>
              <a:rect l="0" t="0" r="r" b="b"/>
              <a:pathLst>
                <a:path w="9" h="31">
                  <a:moveTo>
                    <a:pt x="9" y="0"/>
                  </a:moveTo>
                  <a:lnTo>
                    <a:pt x="0" y="3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8" name="Freeform 20"/>
            <p:cNvSpPr>
              <a:spLocks/>
            </p:cNvSpPr>
            <p:nvPr/>
          </p:nvSpPr>
          <p:spPr bwMode="auto">
            <a:xfrm>
              <a:off x="1992" y="2469"/>
              <a:ext cx="72" cy="31"/>
            </a:xfrm>
            <a:custGeom>
              <a:avLst/>
              <a:gdLst/>
              <a:ahLst/>
              <a:cxnLst>
                <a:cxn ang="0">
                  <a:pos x="0" y="0"/>
                </a:cxn>
                <a:cxn ang="0">
                  <a:pos x="21" y="12"/>
                </a:cxn>
                <a:cxn ang="0">
                  <a:pos x="52" y="21"/>
                </a:cxn>
                <a:cxn ang="0">
                  <a:pos x="72" y="31"/>
                </a:cxn>
              </a:cxnLst>
              <a:rect l="0" t="0" r="r" b="b"/>
              <a:pathLst>
                <a:path w="72" h="31">
                  <a:moveTo>
                    <a:pt x="0" y="0"/>
                  </a:moveTo>
                  <a:lnTo>
                    <a:pt x="21" y="12"/>
                  </a:lnTo>
                  <a:lnTo>
                    <a:pt x="52" y="21"/>
                  </a:lnTo>
                  <a:lnTo>
                    <a:pt x="72" y="3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9" name="Freeform 21"/>
            <p:cNvSpPr>
              <a:spLocks/>
            </p:cNvSpPr>
            <p:nvPr/>
          </p:nvSpPr>
          <p:spPr bwMode="auto">
            <a:xfrm>
              <a:off x="2064" y="2510"/>
              <a:ext cx="11" cy="43"/>
            </a:xfrm>
            <a:custGeom>
              <a:avLst/>
              <a:gdLst/>
              <a:ahLst/>
              <a:cxnLst>
                <a:cxn ang="0">
                  <a:pos x="11" y="0"/>
                </a:cxn>
                <a:cxn ang="0">
                  <a:pos x="0" y="43"/>
                </a:cxn>
              </a:cxnLst>
              <a:rect l="0" t="0" r="r" b="b"/>
              <a:pathLst>
                <a:path w="11" h="43">
                  <a:moveTo>
                    <a:pt x="11" y="0"/>
                  </a:moveTo>
                  <a:lnTo>
                    <a:pt x="0" y="4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0" name="Freeform 22"/>
            <p:cNvSpPr>
              <a:spLocks/>
            </p:cNvSpPr>
            <p:nvPr/>
          </p:nvSpPr>
          <p:spPr bwMode="auto">
            <a:xfrm>
              <a:off x="1960" y="2438"/>
              <a:ext cx="116" cy="125"/>
            </a:xfrm>
            <a:custGeom>
              <a:avLst/>
              <a:gdLst/>
              <a:ahLst/>
              <a:cxnLst>
                <a:cxn ang="0">
                  <a:pos x="21" y="0"/>
                </a:cxn>
                <a:cxn ang="0">
                  <a:pos x="31" y="21"/>
                </a:cxn>
                <a:cxn ang="0">
                  <a:pos x="52" y="31"/>
                </a:cxn>
                <a:cxn ang="0">
                  <a:pos x="83" y="43"/>
                </a:cxn>
                <a:cxn ang="0">
                  <a:pos x="103" y="52"/>
                </a:cxn>
                <a:cxn ang="0">
                  <a:pos x="115" y="72"/>
                </a:cxn>
                <a:cxn ang="0">
                  <a:pos x="115" y="93"/>
                </a:cxn>
                <a:cxn ang="0">
                  <a:pos x="103" y="115"/>
                </a:cxn>
                <a:cxn ang="0">
                  <a:pos x="71" y="124"/>
                </a:cxn>
                <a:cxn ang="0">
                  <a:pos x="43" y="124"/>
                </a:cxn>
                <a:cxn ang="0">
                  <a:pos x="11" y="115"/>
                </a:cxn>
                <a:cxn ang="0">
                  <a:pos x="0" y="103"/>
                </a:cxn>
                <a:cxn ang="0">
                  <a:pos x="0" y="84"/>
                </a:cxn>
                <a:cxn ang="0">
                  <a:pos x="21" y="84"/>
                </a:cxn>
                <a:cxn ang="0">
                  <a:pos x="21" y="103"/>
                </a:cxn>
                <a:cxn ang="0">
                  <a:pos x="11" y="103"/>
                </a:cxn>
                <a:cxn ang="0">
                  <a:pos x="11" y="93"/>
                </a:cxn>
              </a:cxnLst>
              <a:rect l="0" t="0" r="r" b="b"/>
              <a:pathLst>
                <a:path w="116" h="125">
                  <a:moveTo>
                    <a:pt x="21" y="0"/>
                  </a:moveTo>
                  <a:lnTo>
                    <a:pt x="31" y="21"/>
                  </a:lnTo>
                  <a:lnTo>
                    <a:pt x="52" y="31"/>
                  </a:lnTo>
                  <a:lnTo>
                    <a:pt x="83" y="43"/>
                  </a:lnTo>
                  <a:lnTo>
                    <a:pt x="103" y="52"/>
                  </a:lnTo>
                  <a:lnTo>
                    <a:pt x="115" y="72"/>
                  </a:lnTo>
                  <a:lnTo>
                    <a:pt x="115" y="93"/>
                  </a:lnTo>
                  <a:lnTo>
                    <a:pt x="103" y="115"/>
                  </a:lnTo>
                  <a:lnTo>
                    <a:pt x="71" y="124"/>
                  </a:lnTo>
                  <a:lnTo>
                    <a:pt x="43" y="124"/>
                  </a:lnTo>
                  <a:lnTo>
                    <a:pt x="11" y="115"/>
                  </a:lnTo>
                  <a:lnTo>
                    <a:pt x="0" y="103"/>
                  </a:lnTo>
                  <a:lnTo>
                    <a:pt x="0" y="84"/>
                  </a:lnTo>
                  <a:lnTo>
                    <a:pt x="21" y="84"/>
                  </a:lnTo>
                  <a:lnTo>
                    <a:pt x="21" y="103"/>
                  </a:lnTo>
                  <a:lnTo>
                    <a:pt x="11" y="103"/>
                  </a:lnTo>
                  <a:lnTo>
                    <a:pt x="11"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1" name="Freeform 23"/>
            <p:cNvSpPr>
              <a:spLocks/>
            </p:cNvSpPr>
            <p:nvPr/>
          </p:nvSpPr>
          <p:spPr bwMode="auto">
            <a:xfrm>
              <a:off x="1394" y="2234"/>
              <a:ext cx="194" cy="240"/>
            </a:xfrm>
            <a:custGeom>
              <a:avLst/>
              <a:gdLst/>
              <a:ahLst/>
              <a:cxnLst>
                <a:cxn ang="0">
                  <a:pos x="69" y="57"/>
                </a:cxn>
                <a:cxn ang="0">
                  <a:pos x="69" y="45"/>
                </a:cxn>
                <a:cxn ang="0">
                  <a:pos x="81" y="45"/>
                </a:cxn>
                <a:cxn ang="0">
                  <a:pos x="81" y="69"/>
                </a:cxn>
                <a:cxn ang="0">
                  <a:pos x="57" y="69"/>
                </a:cxn>
                <a:cxn ang="0">
                  <a:pos x="57" y="45"/>
                </a:cxn>
                <a:cxn ang="0">
                  <a:pos x="69" y="23"/>
                </a:cxn>
                <a:cxn ang="0">
                  <a:pos x="81" y="11"/>
                </a:cxn>
                <a:cxn ang="0">
                  <a:pos x="115" y="0"/>
                </a:cxn>
                <a:cxn ang="0">
                  <a:pos x="148" y="0"/>
                </a:cxn>
                <a:cxn ang="0">
                  <a:pos x="182" y="11"/>
                </a:cxn>
                <a:cxn ang="0">
                  <a:pos x="194" y="33"/>
                </a:cxn>
                <a:cxn ang="0">
                  <a:pos x="194" y="57"/>
                </a:cxn>
                <a:cxn ang="0">
                  <a:pos x="182" y="79"/>
                </a:cxn>
                <a:cxn ang="0">
                  <a:pos x="160" y="103"/>
                </a:cxn>
                <a:cxn ang="0">
                  <a:pos x="45" y="170"/>
                </a:cxn>
                <a:cxn ang="0">
                  <a:pos x="24" y="194"/>
                </a:cxn>
                <a:cxn ang="0">
                  <a:pos x="0" y="239"/>
                </a:cxn>
              </a:cxnLst>
              <a:rect l="0" t="0" r="r" b="b"/>
              <a:pathLst>
                <a:path w="194" h="240">
                  <a:moveTo>
                    <a:pt x="69" y="57"/>
                  </a:moveTo>
                  <a:lnTo>
                    <a:pt x="69" y="45"/>
                  </a:lnTo>
                  <a:lnTo>
                    <a:pt x="81" y="45"/>
                  </a:lnTo>
                  <a:lnTo>
                    <a:pt x="81" y="69"/>
                  </a:lnTo>
                  <a:lnTo>
                    <a:pt x="57" y="69"/>
                  </a:lnTo>
                  <a:lnTo>
                    <a:pt x="57" y="45"/>
                  </a:lnTo>
                  <a:lnTo>
                    <a:pt x="69" y="23"/>
                  </a:lnTo>
                  <a:lnTo>
                    <a:pt x="81" y="11"/>
                  </a:lnTo>
                  <a:lnTo>
                    <a:pt x="115" y="0"/>
                  </a:lnTo>
                  <a:lnTo>
                    <a:pt x="148" y="0"/>
                  </a:lnTo>
                  <a:lnTo>
                    <a:pt x="182" y="11"/>
                  </a:lnTo>
                  <a:lnTo>
                    <a:pt x="194" y="33"/>
                  </a:lnTo>
                  <a:lnTo>
                    <a:pt x="194" y="57"/>
                  </a:lnTo>
                  <a:lnTo>
                    <a:pt x="182" y="79"/>
                  </a:lnTo>
                  <a:lnTo>
                    <a:pt x="160" y="103"/>
                  </a:lnTo>
                  <a:lnTo>
                    <a:pt x="45" y="170"/>
                  </a:lnTo>
                  <a:lnTo>
                    <a:pt x="24" y="194"/>
                  </a:lnTo>
                  <a:lnTo>
                    <a:pt x="0" y="23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2" name="Freeform 24"/>
            <p:cNvSpPr>
              <a:spLocks/>
            </p:cNvSpPr>
            <p:nvPr/>
          </p:nvSpPr>
          <p:spPr bwMode="auto">
            <a:xfrm>
              <a:off x="1509" y="2246"/>
              <a:ext cx="67" cy="113"/>
            </a:xfrm>
            <a:custGeom>
              <a:avLst/>
              <a:gdLst/>
              <a:ahLst/>
              <a:cxnLst>
                <a:cxn ang="0">
                  <a:pos x="57" y="0"/>
                </a:cxn>
                <a:cxn ang="0">
                  <a:pos x="67" y="21"/>
                </a:cxn>
                <a:cxn ang="0">
                  <a:pos x="67" y="45"/>
                </a:cxn>
                <a:cxn ang="0">
                  <a:pos x="57" y="67"/>
                </a:cxn>
                <a:cxn ang="0">
                  <a:pos x="33" y="91"/>
                </a:cxn>
                <a:cxn ang="0">
                  <a:pos x="0" y="112"/>
                </a:cxn>
              </a:cxnLst>
              <a:rect l="0" t="0" r="r" b="b"/>
              <a:pathLst>
                <a:path w="67" h="113">
                  <a:moveTo>
                    <a:pt x="57" y="0"/>
                  </a:moveTo>
                  <a:lnTo>
                    <a:pt x="67" y="21"/>
                  </a:lnTo>
                  <a:lnTo>
                    <a:pt x="67" y="45"/>
                  </a:lnTo>
                  <a:lnTo>
                    <a:pt x="57" y="67"/>
                  </a:lnTo>
                  <a:lnTo>
                    <a:pt x="33" y="91"/>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3" name="Freeform 25"/>
            <p:cNvSpPr>
              <a:spLocks/>
            </p:cNvSpPr>
            <p:nvPr/>
          </p:nvSpPr>
          <p:spPr bwMode="auto">
            <a:xfrm>
              <a:off x="1439" y="2234"/>
              <a:ext cx="128" cy="170"/>
            </a:xfrm>
            <a:custGeom>
              <a:avLst/>
              <a:gdLst/>
              <a:ahLst/>
              <a:cxnLst>
                <a:cxn ang="0">
                  <a:pos x="103" y="0"/>
                </a:cxn>
                <a:cxn ang="0">
                  <a:pos x="115" y="12"/>
                </a:cxn>
                <a:cxn ang="0">
                  <a:pos x="127" y="33"/>
                </a:cxn>
                <a:cxn ang="0">
                  <a:pos x="127" y="57"/>
                </a:cxn>
                <a:cxn ang="0">
                  <a:pos x="115" y="79"/>
                </a:cxn>
                <a:cxn ang="0">
                  <a:pos x="91" y="103"/>
                </a:cxn>
                <a:cxn ang="0">
                  <a:pos x="0" y="170"/>
                </a:cxn>
              </a:cxnLst>
              <a:rect l="0" t="0" r="r" b="b"/>
              <a:pathLst>
                <a:path w="128" h="170">
                  <a:moveTo>
                    <a:pt x="103" y="0"/>
                  </a:moveTo>
                  <a:lnTo>
                    <a:pt x="115" y="12"/>
                  </a:lnTo>
                  <a:lnTo>
                    <a:pt x="127" y="33"/>
                  </a:lnTo>
                  <a:lnTo>
                    <a:pt x="127" y="57"/>
                  </a:lnTo>
                  <a:lnTo>
                    <a:pt x="115" y="79"/>
                  </a:lnTo>
                  <a:lnTo>
                    <a:pt x="91" y="103"/>
                  </a:lnTo>
                  <a:lnTo>
                    <a:pt x="0" y="17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4" name="Freeform 26"/>
            <p:cNvSpPr>
              <a:spLocks/>
            </p:cNvSpPr>
            <p:nvPr/>
          </p:nvSpPr>
          <p:spPr bwMode="auto">
            <a:xfrm>
              <a:off x="1406" y="2440"/>
              <a:ext cx="161" cy="12"/>
            </a:xfrm>
            <a:custGeom>
              <a:avLst/>
              <a:gdLst/>
              <a:ahLst/>
              <a:cxnLst>
                <a:cxn ang="0">
                  <a:pos x="0" y="12"/>
                </a:cxn>
                <a:cxn ang="0">
                  <a:pos x="12" y="0"/>
                </a:cxn>
                <a:cxn ang="0">
                  <a:pos x="33" y="0"/>
                </a:cxn>
                <a:cxn ang="0">
                  <a:pos x="91" y="12"/>
                </a:cxn>
                <a:cxn ang="0">
                  <a:pos x="148" y="12"/>
                </a:cxn>
                <a:cxn ang="0">
                  <a:pos x="160" y="0"/>
                </a:cxn>
              </a:cxnLst>
              <a:rect l="0" t="0" r="r" b="b"/>
              <a:pathLst>
                <a:path w="161" h="12">
                  <a:moveTo>
                    <a:pt x="0" y="12"/>
                  </a:moveTo>
                  <a:lnTo>
                    <a:pt x="12" y="0"/>
                  </a:lnTo>
                  <a:lnTo>
                    <a:pt x="33" y="0"/>
                  </a:lnTo>
                  <a:lnTo>
                    <a:pt x="91" y="12"/>
                  </a:lnTo>
                  <a:lnTo>
                    <a:pt x="148" y="12"/>
                  </a:lnTo>
                  <a:lnTo>
                    <a:pt x="16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5" name="Freeform 27"/>
            <p:cNvSpPr>
              <a:spLocks/>
            </p:cNvSpPr>
            <p:nvPr/>
          </p:nvSpPr>
          <p:spPr bwMode="auto">
            <a:xfrm>
              <a:off x="1439" y="2440"/>
              <a:ext cx="116" cy="22"/>
            </a:xfrm>
            <a:custGeom>
              <a:avLst/>
              <a:gdLst/>
              <a:ahLst/>
              <a:cxnLst>
                <a:cxn ang="0">
                  <a:pos x="0" y="0"/>
                </a:cxn>
                <a:cxn ang="0">
                  <a:pos x="57" y="21"/>
                </a:cxn>
                <a:cxn ang="0">
                  <a:pos x="115" y="21"/>
                </a:cxn>
              </a:cxnLst>
              <a:rect l="0" t="0" r="r" b="b"/>
              <a:pathLst>
                <a:path w="116" h="22">
                  <a:moveTo>
                    <a:pt x="0" y="0"/>
                  </a:moveTo>
                  <a:lnTo>
                    <a:pt x="57" y="21"/>
                  </a:lnTo>
                  <a:lnTo>
                    <a:pt x="115" y="2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6" name="Freeform 28"/>
            <p:cNvSpPr>
              <a:spLocks/>
            </p:cNvSpPr>
            <p:nvPr/>
          </p:nvSpPr>
          <p:spPr bwMode="auto">
            <a:xfrm>
              <a:off x="1439" y="2428"/>
              <a:ext cx="128" cy="46"/>
            </a:xfrm>
            <a:custGeom>
              <a:avLst/>
              <a:gdLst/>
              <a:ahLst/>
              <a:cxnLst>
                <a:cxn ang="0">
                  <a:pos x="0" y="12"/>
                </a:cxn>
                <a:cxn ang="0">
                  <a:pos x="57" y="45"/>
                </a:cxn>
                <a:cxn ang="0">
                  <a:pos x="91" y="45"/>
                </a:cxn>
                <a:cxn ang="0">
                  <a:pos x="115" y="33"/>
                </a:cxn>
                <a:cxn ang="0">
                  <a:pos x="127" y="12"/>
                </a:cxn>
                <a:cxn ang="0">
                  <a:pos x="127" y="0"/>
                </a:cxn>
              </a:cxnLst>
              <a:rect l="0" t="0" r="r" b="b"/>
              <a:pathLst>
                <a:path w="128" h="46">
                  <a:moveTo>
                    <a:pt x="0" y="12"/>
                  </a:moveTo>
                  <a:lnTo>
                    <a:pt x="57" y="45"/>
                  </a:lnTo>
                  <a:lnTo>
                    <a:pt x="91" y="45"/>
                  </a:lnTo>
                  <a:lnTo>
                    <a:pt x="115" y="33"/>
                  </a:lnTo>
                  <a:lnTo>
                    <a:pt x="127" y="12"/>
                  </a:lnTo>
                  <a:lnTo>
                    <a:pt x="12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7" name="Freeform 29"/>
            <p:cNvSpPr>
              <a:spLocks/>
            </p:cNvSpPr>
            <p:nvPr/>
          </p:nvSpPr>
          <p:spPr bwMode="auto">
            <a:xfrm>
              <a:off x="955" y="2140"/>
              <a:ext cx="379" cy="360"/>
            </a:xfrm>
            <a:custGeom>
              <a:avLst/>
              <a:gdLst/>
              <a:ahLst/>
              <a:cxnLst>
                <a:cxn ang="0">
                  <a:pos x="379" y="0"/>
                </a:cxn>
                <a:cxn ang="0">
                  <a:pos x="0" y="180"/>
                </a:cxn>
                <a:cxn ang="0">
                  <a:pos x="319" y="360"/>
                </a:cxn>
              </a:cxnLst>
              <a:rect l="0" t="0" r="r" b="b"/>
              <a:pathLst>
                <a:path w="379" h="360">
                  <a:moveTo>
                    <a:pt x="379" y="0"/>
                  </a:moveTo>
                  <a:lnTo>
                    <a:pt x="0" y="180"/>
                  </a:lnTo>
                  <a:lnTo>
                    <a:pt x="319" y="36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8" name="Freeform 30"/>
            <p:cNvSpPr>
              <a:spLocks/>
            </p:cNvSpPr>
            <p:nvPr/>
          </p:nvSpPr>
          <p:spPr bwMode="auto">
            <a:xfrm>
              <a:off x="976" y="2140"/>
              <a:ext cx="358" cy="180"/>
            </a:xfrm>
            <a:custGeom>
              <a:avLst/>
              <a:gdLst/>
              <a:ahLst/>
              <a:cxnLst>
                <a:cxn ang="0">
                  <a:pos x="0" y="180"/>
                </a:cxn>
                <a:cxn ang="0">
                  <a:pos x="19" y="180"/>
                </a:cxn>
                <a:cxn ang="0">
                  <a:pos x="357" y="0"/>
                </a:cxn>
              </a:cxnLst>
              <a:rect l="0" t="0" r="r" b="b"/>
              <a:pathLst>
                <a:path w="358" h="180">
                  <a:moveTo>
                    <a:pt x="0" y="180"/>
                  </a:moveTo>
                  <a:lnTo>
                    <a:pt x="19" y="180"/>
                  </a:lnTo>
                  <a:lnTo>
                    <a:pt x="35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39" name="Freeform 31"/>
            <p:cNvSpPr>
              <a:spLocks/>
            </p:cNvSpPr>
            <p:nvPr/>
          </p:nvSpPr>
          <p:spPr bwMode="auto">
            <a:xfrm>
              <a:off x="996" y="2320"/>
              <a:ext cx="278" cy="180"/>
            </a:xfrm>
            <a:custGeom>
              <a:avLst/>
              <a:gdLst/>
              <a:ahLst/>
              <a:cxnLst>
                <a:cxn ang="0">
                  <a:pos x="0" y="0"/>
                </a:cxn>
                <a:cxn ang="0">
                  <a:pos x="278" y="180"/>
                </a:cxn>
              </a:cxnLst>
              <a:rect l="0" t="0" r="r" b="b"/>
              <a:pathLst>
                <a:path w="278" h="180">
                  <a:moveTo>
                    <a:pt x="0" y="0"/>
                  </a:moveTo>
                  <a:lnTo>
                    <a:pt x="278" y="18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0" name="Freeform 32"/>
            <p:cNvSpPr>
              <a:spLocks/>
            </p:cNvSpPr>
            <p:nvPr/>
          </p:nvSpPr>
          <p:spPr bwMode="auto">
            <a:xfrm>
              <a:off x="612" y="2167"/>
              <a:ext cx="86" cy="300"/>
            </a:xfrm>
            <a:custGeom>
              <a:avLst/>
              <a:gdLst/>
              <a:ahLst/>
              <a:cxnLst>
                <a:cxn ang="0">
                  <a:pos x="86" y="0"/>
                </a:cxn>
                <a:cxn ang="0">
                  <a:pos x="0" y="300"/>
                </a:cxn>
              </a:cxnLst>
              <a:rect l="0" t="0" r="r" b="b"/>
              <a:pathLst>
                <a:path w="86" h="300">
                  <a:moveTo>
                    <a:pt x="86"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1" name="Freeform 33"/>
            <p:cNvSpPr>
              <a:spLocks/>
            </p:cNvSpPr>
            <p:nvPr/>
          </p:nvSpPr>
          <p:spPr bwMode="auto">
            <a:xfrm>
              <a:off x="626" y="2167"/>
              <a:ext cx="86" cy="300"/>
            </a:xfrm>
            <a:custGeom>
              <a:avLst/>
              <a:gdLst/>
              <a:ahLst/>
              <a:cxnLst>
                <a:cxn ang="0">
                  <a:pos x="86" y="0"/>
                </a:cxn>
                <a:cxn ang="0">
                  <a:pos x="0" y="300"/>
                </a:cxn>
              </a:cxnLst>
              <a:rect l="0" t="0" r="r" b="b"/>
              <a:pathLst>
                <a:path w="86" h="300">
                  <a:moveTo>
                    <a:pt x="86"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2" name="Freeform 34"/>
            <p:cNvSpPr>
              <a:spLocks/>
            </p:cNvSpPr>
            <p:nvPr/>
          </p:nvSpPr>
          <p:spPr bwMode="auto">
            <a:xfrm>
              <a:off x="640" y="2167"/>
              <a:ext cx="87" cy="300"/>
            </a:xfrm>
            <a:custGeom>
              <a:avLst/>
              <a:gdLst/>
              <a:ahLst/>
              <a:cxnLst>
                <a:cxn ang="0">
                  <a:pos x="86" y="0"/>
                </a:cxn>
                <a:cxn ang="0">
                  <a:pos x="0" y="300"/>
                </a:cxn>
              </a:cxnLst>
              <a:rect l="0" t="0" r="r" b="b"/>
              <a:pathLst>
                <a:path w="87" h="300">
                  <a:moveTo>
                    <a:pt x="86" y="0"/>
                  </a:moveTo>
                  <a:lnTo>
                    <a:pt x="0" y="30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3" name="Freeform 35"/>
            <p:cNvSpPr>
              <a:spLocks/>
            </p:cNvSpPr>
            <p:nvPr/>
          </p:nvSpPr>
          <p:spPr bwMode="auto">
            <a:xfrm>
              <a:off x="655" y="2167"/>
              <a:ext cx="113" cy="0"/>
            </a:xfrm>
            <a:custGeom>
              <a:avLst/>
              <a:gdLst/>
              <a:ahLst/>
              <a:cxnLst>
                <a:cxn ang="0">
                  <a:pos x="0" y="0"/>
                </a:cxn>
                <a:cxn ang="0">
                  <a:pos x="112" y="0"/>
                </a:cxn>
              </a:cxnLst>
              <a:rect l="0" t="0" r="r" b="b"/>
              <a:pathLst>
                <a:path w="113">
                  <a:moveTo>
                    <a:pt x="0" y="0"/>
                  </a:moveTo>
                  <a:lnTo>
                    <a:pt x="11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4" name="Freeform 36"/>
            <p:cNvSpPr>
              <a:spLocks/>
            </p:cNvSpPr>
            <p:nvPr/>
          </p:nvSpPr>
          <p:spPr bwMode="auto">
            <a:xfrm>
              <a:off x="568" y="2380"/>
              <a:ext cx="243" cy="87"/>
            </a:xfrm>
            <a:custGeom>
              <a:avLst/>
              <a:gdLst/>
              <a:ahLst/>
              <a:cxnLst>
                <a:cxn ang="0">
                  <a:pos x="0" y="86"/>
                </a:cxn>
                <a:cxn ang="0">
                  <a:pos x="213" y="86"/>
                </a:cxn>
                <a:cxn ang="0">
                  <a:pos x="242" y="0"/>
                </a:cxn>
              </a:cxnLst>
              <a:rect l="0" t="0" r="r" b="b"/>
              <a:pathLst>
                <a:path w="243" h="87">
                  <a:moveTo>
                    <a:pt x="0" y="86"/>
                  </a:moveTo>
                  <a:lnTo>
                    <a:pt x="213" y="86"/>
                  </a:lnTo>
                  <a:lnTo>
                    <a:pt x="24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5" name="Freeform 37"/>
            <p:cNvSpPr>
              <a:spLocks/>
            </p:cNvSpPr>
            <p:nvPr/>
          </p:nvSpPr>
          <p:spPr bwMode="auto">
            <a:xfrm>
              <a:off x="669" y="2167"/>
              <a:ext cx="43" cy="14"/>
            </a:xfrm>
            <a:custGeom>
              <a:avLst/>
              <a:gdLst/>
              <a:ahLst/>
              <a:cxnLst>
                <a:cxn ang="0">
                  <a:pos x="0" y="0"/>
                </a:cxn>
                <a:cxn ang="0">
                  <a:pos x="43" y="14"/>
                </a:cxn>
              </a:cxnLst>
              <a:rect l="0" t="0" r="r" b="b"/>
              <a:pathLst>
                <a:path w="43" h="14">
                  <a:moveTo>
                    <a:pt x="0" y="0"/>
                  </a:moveTo>
                  <a:lnTo>
                    <a:pt x="43"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6" name="Freeform 38"/>
            <p:cNvSpPr>
              <a:spLocks/>
            </p:cNvSpPr>
            <p:nvPr/>
          </p:nvSpPr>
          <p:spPr bwMode="auto">
            <a:xfrm>
              <a:off x="683" y="2167"/>
              <a:ext cx="15" cy="28"/>
            </a:xfrm>
            <a:custGeom>
              <a:avLst/>
              <a:gdLst/>
              <a:ahLst/>
              <a:cxnLst>
                <a:cxn ang="0">
                  <a:pos x="0" y="0"/>
                </a:cxn>
                <a:cxn ang="0">
                  <a:pos x="14" y="28"/>
                </a:cxn>
              </a:cxnLst>
              <a:rect l="0" t="0" r="r" b="b"/>
              <a:pathLst>
                <a:path w="15" h="28">
                  <a:moveTo>
                    <a:pt x="0" y="0"/>
                  </a:moveTo>
                  <a:lnTo>
                    <a:pt x="14"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7" name="Freeform 39"/>
            <p:cNvSpPr>
              <a:spLocks/>
            </p:cNvSpPr>
            <p:nvPr/>
          </p:nvSpPr>
          <p:spPr bwMode="auto">
            <a:xfrm>
              <a:off x="712" y="2167"/>
              <a:ext cx="29" cy="28"/>
            </a:xfrm>
            <a:custGeom>
              <a:avLst/>
              <a:gdLst/>
              <a:ahLst/>
              <a:cxnLst>
                <a:cxn ang="0">
                  <a:pos x="28" y="0"/>
                </a:cxn>
                <a:cxn ang="0">
                  <a:pos x="0" y="28"/>
                </a:cxn>
              </a:cxnLst>
              <a:rect l="0" t="0" r="r" b="b"/>
              <a:pathLst>
                <a:path w="29" h="28">
                  <a:moveTo>
                    <a:pt x="28" y="0"/>
                  </a:moveTo>
                  <a:lnTo>
                    <a:pt x="0"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8" name="Freeform 40"/>
            <p:cNvSpPr>
              <a:spLocks/>
            </p:cNvSpPr>
            <p:nvPr/>
          </p:nvSpPr>
          <p:spPr bwMode="auto">
            <a:xfrm>
              <a:off x="712" y="2167"/>
              <a:ext cx="44" cy="14"/>
            </a:xfrm>
            <a:custGeom>
              <a:avLst/>
              <a:gdLst/>
              <a:ahLst/>
              <a:cxnLst>
                <a:cxn ang="0">
                  <a:pos x="43" y="0"/>
                </a:cxn>
                <a:cxn ang="0">
                  <a:pos x="0" y="14"/>
                </a:cxn>
              </a:cxnLst>
              <a:rect l="0" t="0" r="r" b="b"/>
              <a:pathLst>
                <a:path w="44" h="14">
                  <a:moveTo>
                    <a:pt x="43" y="0"/>
                  </a:moveTo>
                  <a:lnTo>
                    <a:pt x="0"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49" name="Freeform 41"/>
            <p:cNvSpPr>
              <a:spLocks/>
            </p:cNvSpPr>
            <p:nvPr/>
          </p:nvSpPr>
          <p:spPr bwMode="auto">
            <a:xfrm>
              <a:off x="583" y="2452"/>
              <a:ext cx="43" cy="15"/>
            </a:xfrm>
            <a:custGeom>
              <a:avLst/>
              <a:gdLst/>
              <a:ahLst/>
              <a:cxnLst>
                <a:cxn ang="0">
                  <a:pos x="43" y="0"/>
                </a:cxn>
                <a:cxn ang="0">
                  <a:pos x="0" y="14"/>
                </a:cxn>
              </a:cxnLst>
              <a:rect l="0" t="0" r="r" b="b"/>
              <a:pathLst>
                <a:path w="43" h="15">
                  <a:moveTo>
                    <a:pt x="43" y="0"/>
                  </a:moveTo>
                  <a:lnTo>
                    <a:pt x="0" y="14"/>
                  </a:lnTo>
                </a:path>
              </a:pathLst>
            </a:custGeom>
            <a:noFill/>
            <a:ln w="21335">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0" name="Freeform 42"/>
            <p:cNvSpPr>
              <a:spLocks/>
            </p:cNvSpPr>
            <p:nvPr/>
          </p:nvSpPr>
          <p:spPr bwMode="auto">
            <a:xfrm>
              <a:off x="597" y="2438"/>
              <a:ext cx="29" cy="29"/>
            </a:xfrm>
            <a:custGeom>
              <a:avLst/>
              <a:gdLst/>
              <a:ahLst/>
              <a:cxnLst>
                <a:cxn ang="0">
                  <a:pos x="28" y="0"/>
                </a:cxn>
                <a:cxn ang="0">
                  <a:pos x="0" y="28"/>
                </a:cxn>
              </a:cxnLst>
              <a:rect l="0" t="0" r="r" b="b"/>
              <a:pathLst>
                <a:path w="29" h="29">
                  <a:moveTo>
                    <a:pt x="28" y="0"/>
                  </a:moveTo>
                  <a:lnTo>
                    <a:pt x="0" y="28"/>
                  </a:lnTo>
                </a:path>
              </a:pathLst>
            </a:custGeom>
            <a:noFill/>
            <a:ln w="21335">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1" name="Freeform 43"/>
            <p:cNvSpPr>
              <a:spLocks/>
            </p:cNvSpPr>
            <p:nvPr/>
          </p:nvSpPr>
          <p:spPr bwMode="auto">
            <a:xfrm>
              <a:off x="640" y="2438"/>
              <a:ext cx="15" cy="29"/>
            </a:xfrm>
            <a:custGeom>
              <a:avLst/>
              <a:gdLst/>
              <a:ahLst/>
              <a:cxnLst>
                <a:cxn ang="0">
                  <a:pos x="0" y="0"/>
                </a:cxn>
                <a:cxn ang="0">
                  <a:pos x="14" y="28"/>
                </a:cxn>
              </a:cxnLst>
              <a:rect l="0" t="0" r="r" b="b"/>
              <a:pathLst>
                <a:path w="15" h="29">
                  <a:moveTo>
                    <a:pt x="0" y="0"/>
                  </a:moveTo>
                  <a:lnTo>
                    <a:pt x="14" y="2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2" name="Freeform 44"/>
            <p:cNvSpPr>
              <a:spLocks/>
            </p:cNvSpPr>
            <p:nvPr/>
          </p:nvSpPr>
          <p:spPr bwMode="auto">
            <a:xfrm>
              <a:off x="626" y="2452"/>
              <a:ext cx="43" cy="15"/>
            </a:xfrm>
            <a:custGeom>
              <a:avLst/>
              <a:gdLst/>
              <a:ahLst/>
              <a:cxnLst>
                <a:cxn ang="0">
                  <a:pos x="0" y="0"/>
                </a:cxn>
                <a:cxn ang="0">
                  <a:pos x="43" y="14"/>
                </a:cxn>
              </a:cxnLst>
              <a:rect l="0" t="0" r="r" b="b"/>
              <a:pathLst>
                <a:path w="43" h="15">
                  <a:moveTo>
                    <a:pt x="0" y="0"/>
                  </a:moveTo>
                  <a:lnTo>
                    <a:pt x="43" y="1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3" name="Freeform 45"/>
            <p:cNvSpPr>
              <a:spLocks/>
            </p:cNvSpPr>
            <p:nvPr/>
          </p:nvSpPr>
          <p:spPr bwMode="auto">
            <a:xfrm>
              <a:off x="712" y="2452"/>
              <a:ext cx="70" cy="15"/>
            </a:xfrm>
            <a:custGeom>
              <a:avLst/>
              <a:gdLst/>
              <a:ahLst/>
              <a:cxnLst>
                <a:cxn ang="0">
                  <a:pos x="0" y="14"/>
                </a:cxn>
                <a:cxn ang="0">
                  <a:pos x="69" y="0"/>
                </a:cxn>
              </a:cxnLst>
              <a:rect l="0" t="0" r="r" b="b"/>
              <a:pathLst>
                <a:path w="70" h="15">
                  <a:moveTo>
                    <a:pt x="0" y="14"/>
                  </a:moveTo>
                  <a:lnTo>
                    <a:pt x="6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4" name="Freeform 46"/>
            <p:cNvSpPr>
              <a:spLocks/>
            </p:cNvSpPr>
            <p:nvPr/>
          </p:nvSpPr>
          <p:spPr bwMode="auto">
            <a:xfrm>
              <a:off x="741" y="2423"/>
              <a:ext cx="55" cy="44"/>
            </a:xfrm>
            <a:custGeom>
              <a:avLst/>
              <a:gdLst/>
              <a:ahLst/>
              <a:cxnLst>
                <a:cxn ang="0">
                  <a:pos x="0" y="43"/>
                </a:cxn>
                <a:cxn ang="0">
                  <a:pos x="55" y="0"/>
                </a:cxn>
              </a:cxnLst>
              <a:rect l="0" t="0" r="r" b="b"/>
              <a:pathLst>
                <a:path w="55" h="44">
                  <a:moveTo>
                    <a:pt x="0" y="43"/>
                  </a:moveTo>
                  <a:lnTo>
                    <a:pt x="55"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5" name="Freeform 47"/>
            <p:cNvSpPr>
              <a:spLocks/>
            </p:cNvSpPr>
            <p:nvPr/>
          </p:nvSpPr>
          <p:spPr bwMode="auto">
            <a:xfrm>
              <a:off x="768" y="2380"/>
              <a:ext cx="43" cy="87"/>
            </a:xfrm>
            <a:custGeom>
              <a:avLst/>
              <a:gdLst/>
              <a:ahLst/>
              <a:cxnLst>
                <a:cxn ang="0">
                  <a:pos x="0" y="86"/>
                </a:cxn>
                <a:cxn ang="0">
                  <a:pos x="43" y="0"/>
                </a:cxn>
              </a:cxnLst>
              <a:rect l="0" t="0" r="r" b="b"/>
              <a:pathLst>
                <a:path w="43" h="87">
                  <a:moveTo>
                    <a:pt x="0" y="86"/>
                  </a:moveTo>
                  <a:lnTo>
                    <a:pt x="43"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6" name="Rectangle 48"/>
            <p:cNvSpPr>
              <a:spLocks/>
            </p:cNvSpPr>
            <p:nvPr/>
          </p:nvSpPr>
          <p:spPr bwMode="auto">
            <a:xfrm>
              <a:off x="487" y="2032"/>
              <a:ext cx="1687" cy="640"/>
            </a:xfrm>
            <a:prstGeom prst="rect">
              <a:avLst/>
            </a:prstGeom>
            <a:noFill/>
            <a:ln w="13716">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ar-EG"/>
            </a:p>
          </p:txBody>
        </p:sp>
        <p:sp>
          <p:nvSpPr>
            <p:cNvPr id="57" name="Freeform 49"/>
            <p:cNvSpPr>
              <a:spLocks/>
            </p:cNvSpPr>
            <p:nvPr/>
          </p:nvSpPr>
          <p:spPr bwMode="auto">
            <a:xfrm>
              <a:off x="960" y="2407"/>
              <a:ext cx="290" cy="185"/>
            </a:xfrm>
            <a:custGeom>
              <a:avLst/>
              <a:gdLst/>
              <a:ahLst/>
              <a:cxnLst>
                <a:cxn ang="0">
                  <a:pos x="0" y="0"/>
                </a:cxn>
                <a:cxn ang="0">
                  <a:pos x="290" y="184"/>
                </a:cxn>
              </a:cxnLst>
              <a:rect l="0" t="0" r="r" b="b"/>
              <a:pathLst>
                <a:path w="290" h="185">
                  <a:moveTo>
                    <a:pt x="0" y="0"/>
                  </a:moveTo>
                  <a:lnTo>
                    <a:pt x="290" y="18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58" name="Freeform 50"/>
            <p:cNvSpPr>
              <a:spLocks/>
            </p:cNvSpPr>
            <p:nvPr/>
          </p:nvSpPr>
          <p:spPr bwMode="auto">
            <a:xfrm>
              <a:off x="960" y="2414"/>
              <a:ext cx="290" cy="185"/>
            </a:xfrm>
            <a:custGeom>
              <a:avLst/>
              <a:gdLst/>
              <a:ahLst/>
              <a:cxnLst>
                <a:cxn ang="0">
                  <a:pos x="0" y="0"/>
                </a:cxn>
                <a:cxn ang="0">
                  <a:pos x="290" y="184"/>
                </a:cxn>
              </a:cxnLst>
              <a:rect l="0" t="0" r="r" b="b"/>
              <a:pathLst>
                <a:path w="290" h="185">
                  <a:moveTo>
                    <a:pt x="0" y="0"/>
                  </a:moveTo>
                  <a:lnTo>
                    <a:pt x="290" y="18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pic>
        <p:nvPicPr>
          <p:cNvPr id="59" name="Picture 10"/>
          <p:cNvPicPr>
            <a:picLocks noChangeAspect="1" noChangeArrowheads="1"/>
          </p:cNvPicPr>
          <p:nvPr/>
        </p:nvPicPr>
        <p:blipFill>
          <a:blip r:embed="rId2" cstate="print"/>
          <a:srcRect l="9709" t="61836" r="23415"/>
          <a:stretch>
            <a:fillRect/>
          </a:stretch>
        </p:blipFill>
        <p:spPr bwMode="auto">
          <a:xfrm>
            <a:off x="5580112" y="1759371"/>
            <a:ext cx="2520280" cy="129614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323272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41883"/>
            <a:ext cx="7772401" cy="1022502"/>
          </a:xfrm>
        </p:spPr>
        <p:txBody>
          <a:bodyPr/>
          <a:lstStyle/>
          <a:p>
            <a:pPr algn="ctr"/>
            <a:r>
              <a:rPr lang="ar-EG" sz="32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الكابولي</a:t>
            </a:r>
            <a:endParaRPr lang="ar-EG" sz="28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
        <p:nvSpPr>
          <p:cNvPr id="3" name="Text Placeholder 2"/>
          <p:cNvSpPr>
            <a:spLocks noGrp="1"/>
          </p:cNvSpPr>
          <p:nvPr>
            <p:ph type="body" idx="1"/>
          </p:nvPr>
        </p:nvSpPr>
        <p:spPr>
          <a:xfrm>
            <a:off x="611560" y="1638027"/>
            <a:ext cx="8243193" cy="1126182"/>
          </a:xfrm>
        </p:spPr>
        <p:txBody>
          <a:bodyPr/>
          <a:lstStyle/>
          <a:p>
            <a:pPr defTabSz="914290">
              <a:spcBef>
                <a:spcPct val="0"/>
              </a:spcBef>
            </a:pPr>
            <a:r>
              <a:rPr lang="ar-SA" b="1" dirty="0" smtClean="0">
                <a:solidFill>
                  <a:schemeClr val="tx1"/>
                </a:solidFill>
                <a:latin typeface="Arial" pitchFamily="34" charset="0"/>
                <a:ea typeface="Times New Roman" pitchFamily="18" charset="0"/>
                <a:cs typeface="Arial" pitchFamily="34" charset="0"/>
              </a:rPr>
              <a:t>البلاطات المصمته الكابوليه</a:t>
            </a:r>
            <a:r>
              <a:rPr lang="en-US" b="1" dirty="0" smtClean="0">
                <a:solidFill>
                  <a:schemeClr val="tx1"/>
                </a:solidFill>
                <a:latin typeface="Arial" pitchFamily="34" charset="0"/>
                <a:ea typeface="Times New Roman" pitchFamily="18" charset="0"/>
                <a:cs typeface="Arial" pitchFamily="34" charset="0"/>
              </a:rPr>
              <a:t> .</a:t>
            </a:r>
          </a:p>
          <a:p>
            <a:pPr defTabSz="914290" eaLnBrk="0" hangingPunct="0">
              <a:spcBef>
                <a:spcPct val="0"/>
              </a:spcBef>
            </a:pPr>
            <a:r>
              <a:rPr lang="ar-SA" b="1" dirty="0" smtClean="0">
                <a:solidFill>
                  <a:schemeClr val="tx1"/>
                </a:solidFill>
                <a:latin typeface="Arial" pitchFamily="34" charset="0"/>
                <a:ea typeface="Times New Roman" pitchFamily="18" charset="0"/>
                <a:cs typeface="Arial" pitchFamily="34" charset="0"/>
              </a:rPr>
              <a:t>هي بلاطه محموله على كمره واحده فقط</a:t>
            </a:r>
            <a:endParaRPr lang="en-US" b="1" dirty="0" smtClean="0">
              <a:solidFill>
                <a:schemeClr val="tx1"/>
              </a:solidFill>
              <a:latin typeface="Arial" pitchFamily="34" charset="0"/>
              <a:ea typeface="Times New Roman" pitchFamily="18" charset="0"/>
              <a:cs typeface="Arial" pitchFamily="34" charset="0"/>
            </a:endParaRPr>
          </a:p>
          <a:p>
            <a:pPr defTabSz="914290" eaLnBrk="0" hangingPunct="0">
              <a:spcBef>
                <a:spcPct val="0"/>
              </a:spcBef>
            </a:pPr>
            <a:r>
              <a:rPr lang="ar-SA" b="1" dirty="0" smtClean="0">
                <a:solidFill>
                  <a:schemeClr val="tx1"/>
                </a:solidFill>
                <a:latin typeface="Arial" pitchFamily="34" charset="0"/>
                <a:ea typeface="Times New Roman" pitchFamily="18" charset="0"/>
                <a:cs typeface="Arial" pitchFamily="34" charset="0"/>
              </a:rPr>
              <a:t>و بالطبع يسير الحمل في اتجاه الكمره</a:t>
            </a:r>
            <a:endParaRPr lang="en-US" b="1" dirty="0" smtClean="0">
              <a:solidFill>
                <a:schemeClr val="tx1"/>
              </a:solidFill>
              <a:latin typeface="Arial" pitchFamily="34" charset="0"/>
              <a:ea typeface="Times New Roman" pitchFamily="18" charset="0"/>
              <a:cs typeface="Arial" pitchFamily="34" charset="0"/>
            </a:endParaRPr>
          </a:p>
          <a:p>
            <a:pPr defTabSz="914290" eaLnBrk="0" hangingPunct="0">
              <a:spcBef>
                <a:spcPct val="0"/>
              </a:spcBef>
            </a:pPr>
            <a:r>
              <a:rPr lang="en-US" b="1" i="1" dirty="0" smtClean="0">
                <a:solidFill>
                  <a:schemeClr val="tx1"/>
                </a:solidFill>
                <a:latin typeface="Arial" pitchFamily="34" charset="0"/>
                <a:ea typeface="Times New Roman" pitchFamily="18" charset="0"/>
                <a:cs typeface="Arial" pitchFamily="34" charset="0"/>
              </a:rPr>
              <a:t>LC </a:t>
            </a:r>
            <a:r>
              <a:rPr lang="en-US" b="1" dirty="0" smtClean="0">
                <a:solidFill>
                  <a:schemeClr val="tx1"/>
                </a:solidFill>
                <a:latin typeface="Arial" pitchFamily="34" charset="0"/>
                <a:ea typeface="Times New Roman" pitchFamily="18" charset="0"/>
                <a:cs typeface="Arial" pitchFamily="34" charset="0"/>
              </a:rPr>
              <a:t> </a:t>
            </a:r>
            <a:r>
              <a:rPr lang="ar-SA" b="1" dirty="0" smtClean="0">
                <a:solidFill>
                  <a:schemeClr val="tx1"/>
                </a:solidFill>
                <a:latin typeface="Arial" pitchFamily="34" charset="0"/>
                <a:ea typeface="Times New Roman" pitchFamily="18" charset="0"/>
                <a:cs typeface="Arial" pitchFamily="34" charset="0"/>
              </a:rPr>
              <a:t>هو طول الذي يسير في اتجاهه الحمل</a:t>
            </a:r>
            <a:endParaRPr lang="en-US" b="1" dirty="0" smtClean="0">
              <a:solidFill>
                <a:schemeClr val="tx1"/>
              </a:solidFill>
              <a:latin typeface="Arial" pitchFamily="34" charset="0"/>
              <a:ea typeface="Times New Roman" pitchFamily="18" charset="0"/>
              <a:cs typeface="Arial" pitchFamily="34" charset="0"/>
            </a:endParaRPr>
          </a:p>
          <a:p>
            <a:endParaRPr lang="ar-EG"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26</a:t>
            </a:fld>
            <a:endParaRPr lang="en-US"/>
          </a:p>
        </p:txBody>
      </p:sp>
      <p:pic>
        <p:nvPicPr>
          <p:cNvPr id="5" name="Picture 7"/>
          <p:cNvPicPr>
            <a:picLocks noChangeAspect="1" noChangeArrowheads="1"/>
          </p:cNvPicPr>
          <p:nvPr/>
        </p:nvPicPr>
        <p:blipFill>
          <a:blip r:embed="rId2" cstate="print"/>
          <a:srcRect/>
          <a:stretch>
            <a:fillRect/>
          </a:stretch>
        </p:blipFill>
        <p:spPr bwMode="auto">
          <a:xfrm>
            <a:off x="1928794" y="1177881"/>
            <a:ext cx="2571768" cy="26106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6" name="Group 1"/>
          <p:cNvGrpSpPr>
            <a:grpSpLocks/>
          </p:cNvGrpSpPr>
          <p:nvPr/>
        </p:nvGrpSpPr>
        <p:grpSpPr bwMode="auto">
          <a:xfrm>
            <a:off x="6072198" y="2788445"/>
            <a:ext cx="1481138" cy="912813"/>
            <a:chOff x="6920" y="6555"/>
            <a:chExt cx="2333" cy="1438"/>
          </a:xfrm>
        </p:grpSpPr>
        <p:sp>
          <p:nvSpPr>
            <p:cNvPr id="9218" name="Freeform 2"/>
            <p:cNvSpPr>
              <a:spLocks/>
            </p:cNvSpPr>
            <p:nvPr/>
          </p:nvSpPr>
          <p:spPr bwMode="auto">
            <a:xfrm>
              <a:off x="8270" y="7351"/>
              <a:ext cx="773" cy="0"/>
            </a:xfrm>
            <a:custGeom>
              <a:avLst/>
              <a:gdLst/>
              <a:ahLst/>
              <a:cxnLst>
                <a:cxn ang="0">
                  <a:pos x="0" y="0"/>
                </a:cxn>
                <a:cxn ang="0">
                  <a:pos x="772" y="0"/>
                </a:cxn>
              </a:cxnLst>
              <a:rect l="0" t="0" r="r" b="b"/>
              <a:pathLst>
                <a:path w="773">
                  <a:moveTo>
                    <a:pt x="0" y="0"/>
                  </a:moveTo>
                  <a:lnTo>
                    <a:pt x="77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19" name="Freeform 3"/>
            <p:cNvSpPr>
              <a:spLocks/>
            </p:cNvSpPr>
            <p:nvPr/>
          </p:nvSpPr>
          <p:spPr bwMode="auto">
            <a:xfrm>
              <a:off x="8270" y="7332"/>
              <a:ext cx="773" cy="0"/>
            </a:xfrm>
            <a:custGeom>
              <a:avLst/>
              <a:gdLst/>
              <a:ahLst/>
              <a:cxnLst>
                <a:cxn ang="0">
                  <a:pos x="0" y="0"/>
                </a:cxn>
                <a:cxn ang="0">
                  <a:pos x="772" y="0"/>
                </a:cxn>
              </a:cxnLst>
              <a:rect l="0" t="0" r="r" b="b"/>
              <a:pathLst>
                <a:path w="773">
                  <a:moveTo>
                    <a:pt x="0" y="0"/>
                  </a:moveTo>
                  <a:lnTo>
                    <a:pt x="77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0" name="Freeform 4"/>
            <p:cNvSpPr>
              <a:spLocks/>
            </p:cNvSpPr>
            <p:nvPr/>
          </p:nvSpPr>
          <p:spPr bwMode="auto">
            <a:xfrm>
              <a:off x="7516" y="7401"/>
              <a:ext cx="185" cy="187"/>
            </a:xfrm>
            <a:custGeom>
              <a:avLst/>
              <a:gdLst/>
              <a:ahLst/>
              <a:cxnLst>
                <a:cxn ang="0">
                  <a:pos x="167" y="50"/>
                </a:cxn>
                <a:cxn ang="0">
                  <a:pos x="167" y="33"/>
                </a:cxn>
                <a:cxn ang="0">
                  <a:pos x="151" y="33"/>
                </a:cxn>
                <a:cxn ang="0">
                  <a:pos x="151" y="67"/>
                </a:cxn>
                <a:cxn ang="0">
                  <a:pos x="184" y="67"/>
                </a:cxn>
                <a:cxn ang="0">
                  <a:pos x="184" y="33"/>
                </a:cxn>
                <a:cxn ang="0">
                  <a:pos x="167" y="16"/>
                </a:cxn>
                <a:cxn ang="0">
                  <a:pos x="117" y="0"/>
                </a:cxn>
                <a:cxn ang="0">
                  <a:pos x="67" y="0"/>
                </a:cxn>
                <a:cxn ang="0">
                  <a:pos x="16" y="16"/>
                </a:cxn>
                <a:cxn ang="0">
                  <a:pos x="0" y="33"/>
                </a:cxn>
                <a:cxn ang="0">
                  <a:pos x="0" y="67"/>
                </a:cxn>
                <a:cxn ang="0">
                  <a:pos x="16" y="103"/>
                </a:cxn>
                <a:cxn ang="0">
                  <a:pos x="50" y="119"/>
                </a:cxn>
                <a:cxn ang="0">
                  <a:pos x="100" y="136"/>
                </a:cxn>
                <a:cxn ang="0">
                  <a:pos x="134" y="153"/>
                </a:cxn>
                <a:cxn ang="0">
                  <a:pos x="151" y="187"/>
                </a:cxn>
              </a:cxnLst>
              <a:rect l="0" t="0" r="r" b="b"/>
              <a:pathLst>
                <a:path w="185" h="187">
                  <a:moveTo>
                    <a:pt x="167" y="50"/>
                  </a:moveTo>
                  <a:lnTo>
                    <a:pt x="167" y="33"/>
                  </a:lnTo>
                  <a:lnTo>
                    <a:pt x="151" y="33"/>
                  </a:lnTo>
                  <a:lnTo>
                    <a:pt x="151" y="67"/>
                  </a:lnTo>
                  <a:lnTo>
                    <a:pt x="184" y="67"/>
                  </a:lnTo>
                  <a:lnTo>
                    <a:pt x="184" y="33"/>
                  </a:lnTo>
                  <a:lnTo>
                    <a:pt x="167" y="16"/>
                  </a:lnTo>
                  <a:lnTo>
                    <a:pt x="117" y="0"/>
                  </a:lnTo>
                  <a:lnTo>
                    <a:pt x="67" y="0"/>
                  </a:lnTo>
                  <a:lnTo>
                    <a:pt x="16" y="16"/>
                  </a:lnTo>
                  <a:lnTo>
                    <a:pt x="0" y="33"/>
                  </a:lnTo>
                  <a:lnTo>
                    <a:pt x="0" y="67"/>
                  </a:lnTo>
                  <a:lnTo>
                    <a:pt x="16" y="103"/>
                  </a:lnTo>
                  <a:lnTo>
                    <a:pt x="50" y="119"/>
                  </a:lnTo>
                  <a:lnTo>
                    <a:pt x="100" y="136"/>
                  </a:lnTo>
                  <a:lnTo>
                    <a:pt x="134" y="153"/>
                  </a:lnTo>
                  <a:lnTo>
                    <a:pt x="151" y="18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1" name="Freeform 5"/>
            <p:cNvSpPr>
              <a:spLocks/>
            </p:cNvSpPr>
            <p:nvPr/>
          </p:nvSpPr>
          <p:spPr bwMode="auto">
            <a:xfrm>
              <a:off x="7516" y="7418"/>
              <a:ext cx="17" cy="50"/>
            </a:xfrm>
            <a:custGeom>
              <a:avLst/>
              <a:gdLst/>
              <a:ahLst/>
              <a:cxnLst>
                <a:cxn ang="0">
                  <a:pos x="16" y="0"/>
                </a:cxn>
                <a:cxn ang="0">
                  <a:pos x="0" y="50"/>
                </a:cxn>
              </a:cxnLst>
              <a:rect l="0" t="0" r="r" b="b"/>
              <a:pathLst>
                <a:path w="17" h="50">
                  <a:moveTo>
                    <a:pt x="16" y="0"/>
                  </a:moveTo>
                  <a:lnTo>
                    <a:pt x="0" y="5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2" name="Freeform 6"/>
            <p:cNvSpPr>
              <a:spLocks/>
            </p:cNvSpPr>
            <p:nvPr/>
          </p:nvSpPr>
          <p:spPr bwMode="auto">
            <a:xfrm>
              <a:off x="7533" y="7488"/>
              <a:ext cx="118" cy="50"/>
            </a:xfrm>
            <a:custGeom>
              <a:avLst/>
              <a:gdLst/>
              <a:ahLst/>
              <a:cxnLst>
                <a:cxn ang="0">
                  <a:pos x="0" y="0"/>
                </a:cxn>
                <a:cxn ang="0">
                  <a:pos x="33" y="16"/>
                </a:cxn>
                <a:cxn ang="0">
                  <a:pos x="84" y="33"/>
                </a:cxn>
                <a:cxn ang="0">
                  <a:pos x="117" y="50"/>
                </a:cxn>
              </a:cxnLst>
              <a:rect l="0" t="0" r="r" b="b"/>
              <a:pathLst>
                <a:path w="118" h="50">
                  <a:moveTo>
                    <a:pt x="0" y="0"/>
                  </a:moveTo>
                  <a:lnTo>
                    <a:pt x="33" y="16"/>
                  </a:lnTo>
                  <a:lnTo>
                    <a:pt x="84" y="33"/>
                  </a:lnTo>
                  <a:lnTo>
                    <a:pt x="117" y="5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3" name="Freeform 7"/>
            <p:cNvSpPr>
              <a:spLocks/>
            </p:cNvSpPr>
            <p:nvPr/>
          </p:nvSpPr>
          <p:spPr bwMode="auto">
            <a:xfrm>
              <a:off x="7651" y="7555"/>
              <a:ext cx="17" cy="67"/>
            </a:xfrm>
            <a:custGeom>
              <a:avLst/>
              <a:gdLst/>
              <a:ahLst/>
              <a:cxnLst>
                <a:cxn ang="0">
                  <a:pos x="16" y="0"/>
                </a:cxn>
                <a:cxn ang="0">
                  <a:pos x="0" y="67"/>
                </a:cxn>
              </a:cxnLst>
              <a:rect l="0" t="0" r="r" b="b"/>
              <a:pathLst>
                <a:path w="17" h="67">
                  <a:moveTo>
                    <a:pt x="16" y="0"/>
                  </a:moveTo>
                  <a:lnTo>
                    <a:pt x="0" y="6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4" name="Freeform 8"/>
            <p:cNvSpPr>
              <a:spLocks/>
            </p:cNvSpPr>
            <p:nvPr/>
          </p:nvSpPr>
          <p:spPr bwMode="auto">
            <a:xfrm>
              <a:off x="7483" y="7435"/>
              <a:ext cx="185" cy="204"/>
            </a:xfrm>
            <a:custGeom>
              <a:avLst/>
              <a:gdLst/>
              <a:ahLst/>
              <a:cxnLst>
                <a:cxn ang="0">
                  <a:pos x="33" y="0"/>
                </a:cxn>
                <a:cxn ang="0">
                  <a:pos x="50" y="33"/>
                </a:cxn>
                <a:cxn ang="0">
                  <a:pos x="84" y="52"/>
                </a:cxn>
                <a:cxn ang="0">
                  <a:pos x="134" y="69"/>
                </a:cxn>
                <a:cxn ang="0">
                  <a:pos x="168" y="86"/>
                </a:cxn>
                <a:cxn ang="0">
                  <a:pos x="184" y="120"/>
                </a:cxn>
                <a:cxn ang="0">
                  <a:pos x="184" y="153"/>
                </a:cxn>
                <a:cxn ang="0">
                  <a:pos x="168" y="187"/>
                </a:cxn>
                <a:cxn ang="0">
                  <a:pos x="117" y="204"/>
                </a:cxn>
                <a:cxn ang="0">
                  <a:pos x="67" y="204"/>
                </a:cxn>
                <a:cxn ang="0">
                  <a:pos x="16" y="187"/>
                </a:cxn>
                <a:cxn ang="0">
                  <a:pos x="0" y="170"/>
                </a:cxn>
                <a:cxn ang="0">
                  <a:pos x="0" y="136"/>
                </a:cxn>
                <a:cxn ang="0">
                  <a:pos x="33" y="136"/>
                </a:cxn>
                <a:cxn ang="0">
                  <a:pos x="33" y="170"/>
                </a:cxn>
                <a:cxn ang="0">
                  <a:pos x="16" y="170"/>
                </a:cxn>
                <a:cxn ang="0">
                  <a:pos x="16" y="153"/>
                </a:cxn>
              </a:cxnLst>
              <a:rect l="0" t="0" r="r" b="b"/>
              <a:pathLst>
                <a:path w="185" h="204">
                  <a:moveTo>
                    <a:pt x="33" y="0"/>
                  </a:moveTo>
                  <a:lnTo>
                    <a:pt x="50" y="33"/>
                  </a:lnTo>
                  <a:lnTo>
                    <a:pt x="84" y="52"/>
                  </a:lnTo>
                  <a:lnTo>
                    <a:pt x="134" y="69"/>
                  </a:lnTo>
                  <a:lnTo>
                    <a:pt x="168" y="86"/>
                  </a:lnTo>
                  <a:lnTo>
                    <a:pt x="184" y="120"/>
                  </a:lnTo>
                  <a:lnTo>
                    <a:pt x="184" y="153"/>
                  </a:lnTo>
                  <a:lnTo>
                    <a:pt x="168" y="187"/>
                  </a:lnTo>
                  <a:lnTo>
                    <a:pt x="117" y="204"/>
                  </a:lnTo>
                  <a:lnTo>
                    <a:pt x="67" y="204"/>
                  </a:lnTo>
                  <a:lnTo>
                    <a:pt x="16" y="187"/>
                  </a:lnTo>
                  <a:lnTo>
                    <a:pt x="0" y="170"/>
                  </a:lnTo>
                  <a:lnTo>
                    <a:pt x="0" y="136"/>
                  </a:lnTo>
                  <a:lnTo>
                    <a:pt x="33" y="136"/>
                  </a:lnTo>
                  <a:lnTo>
                    <a:pt x="33" y="170"/>
                  </a:lnTo>
                  <a:lnTo>
                    <a:pt x="16" y="170"/>
                  </a:lnTo>
                  <a:lnTo>
                    <a:pt x="16" y="15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5" name="Freeform 9"/>
            <p:cNvSpPr>
              <a:spLocks/>
            </p:cNvSpPr>
            <p:nvPr/>
          </p:nvSpPr>
          <p:spPr bwMode="auto">
            <a:xfrm>
              <a:off x="7245" y="6880"/>
              <a:ext cx="197" cy="588"/>
            </a:xfrm>
            <a:custGeom>
              <a:avLst/>
              <a:gdLst/>
              <a:ahLst/>
              <a:cxnLst>
                <a:cxn ang="0">
                  <a:pos x="112" y="0"/>
                </a:cxn>
                <a:cxn ang="0">
                  <a:pos x="28" y="307"/>
                </a:cxn>
                <a:cxn ang="0">
                  <a:pos x="0" y="420"/>
                </a:cxn>
                <a:cxn ang="0">
                  <a:pos x="0" y="504"/>
                </a:cxn>
                <a:cxn ang="0">
                  <a:pos x="28" y="559"/>
                </a:cxn>
                <a:cxn ang="0">
                  <a:pos x="57" y="588"/>
                </a:cxn>
                <a:cxn ang="0">
                  <a:pos x="112" y="588"/>
                </a:cxn>
                <a:cxn ang="0">
                  <a:pos x="167" y="532"/>
                </a:cxn>
                <a:cxn ang="0">
                  <a:pos x="196" y="475"/>
                </a:cxn>
              </a:cxnLst>
              <a:rect l="0" t="0" r="r" b="b"/>
              <a:pathLst>
                <a:path w="197" h="588">
                  <a:moveTo>
                    <a:pt x="112" y="0"/>
                  </a:moveTo>
                  <a:lnTo>
                    <a:pt x="28" y="307"/>
                  </a:lnTo>
                  <a:lnTo>
                    <a:pt x="0" y="420"/>
                  </a:lnTo>
                  <a:lnTo>
                    <a:pt x="0" y="504"/>
                  </a:lnTo>
                  <a:lnTo>
                    <a:pt x="28" y="559"/>
                  </a:lnTo>
                  <a:lnTo>
                    <a:pt x="57" y="588"/>
                  </a:lnTo>
                  <a:lnTo>
                    <a:pt x="112" y="588"/>
                  </a:lnTo>
                  <a:lnTo>
                    <a:pt x="167" y="532"/>
                  </a:lnTo>
                  <a:lnTo>
                    <a:pt x="196" y="4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6" name="Freeform 10"/>
            <p:cNvSpPr>
              <a:spLocks/>
            </p:cNvSpPr>
            <p:nvPr/>
          </p:nvSpPr>
          <p:spPr bwMode="auto">
            <a:xfrm>
              <a:off x="7274" y="6880"/>
              <a:ext cx="113" cy="560"/>
            </a:xfrm>
            <a:custGeom>
              <a:avLst/>
              <a:gdLst/>
              <a:ahLst/>
              <a:cxnLst>
                <a:cxn ang="0">
                  <a:pos x="112" y="0"/>
                </a:cxn>
                <a:cxn ang="0">
                  <a:pos x="28" y="307"/>
                </a:cxn>
                <a:cxn ang="0">
                  <a:pos x="0" y="420"/>
                </a:cxn>
                <a:cxn ang="0">
                  <a:pos x="0" y="559"/>
                </a:cxn>
              </a:cxnLst>
              <a:rect l="0" t="0" r="r" b="b"/>
              <a:pathLst>
                <a:path w="113" h="560">
                  <a:moveTo>
                    <a:pt x="112" y="0"/>
                  </a:moveTo>
                  <a:lnTo>
                    <a:pt x="28" y="307"/>
                  </a:lnTo>
                  <a:lnTo>
                    <a:pt x="0" y="420"/>
                  </a:lnTo>
                  <a:lnTo>
                    <a:pt x="0" y="55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7" name="Freeform 11"/>
            <p:cNvSpPr>
              <a:spLocks/>
            </p:cNvSpPr>
            <p:nvPr/>
          </p:nvSpPr>
          <p:spPr bwMode="auto">
            <a:xfrm>
              <a:off x="7274" y="6880"/>
              <a:ext cx="139" cy="504"/>
            </a:xfrm>
            <a:custGeom>
              <a:avLst/>
              <a:gdLst/>
              <a:ahLst/>
              <a:cxnLst>
                <a:cxn ang="0">
                  <a:pos x="83" y="0"/>
                </a:cxn>
                <a:cxn ang="0">
                  <a:pos x="139" y="0"/>
                </a:cxn>
                <a:cxn ang="0">
                  <a:pos x="28" y="391"/>
                </a:cxn>
                <a:cxn ang="0">
                  <a:pos x="0" y="504"/>
                </a:cxn>
              </a:cxnLst>
              <a:rect l="0" t="0" r="r" b="b"/>
              <a:pathLst>
                <a:path w="139" h="504">
                  <a:moveTo>
                    <a:pt x="83" y="0"/>
                  </a:moveTo>
                  <a:lnTo>
                    <a:pt x="139" y="0"/>
                  </a:lnTo>
                  <a:lnTo>
                    <a:pt x="28" y="391"/>
                  </a:lnTo>
                  <a:lnTo>
                    <a:pt x="0" y="50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8" name="Freeform 12"/>
            <p:cNvSpPr>
              <a:spLocks/>
            </p:cNvSpPr>
            <p:nvPr/>
          </p:nvSpPr>
          <p:spPr bwMode="auto">
            <a:xfrm>
              <a:off x="7190" y="7075"/>
              <a:ext cx="281" cy="0"/>
            </a:xfrm>
            <a:custGeom>
              <a:avLst/>
              <a:gdLst/>
              <a:ahLst/>
              <a:cxnLst>
                <a:cxn ang="0">
                  <a:pos x="0" y="0"/>
                </a:cxn>
                <a:cxn ang="0">
                  <a:pos x="280" y="0"/>
                </a:cxn>
              </a:cxnLst>
              <a:rect l="0" t="0" r="r" b="b"/>
              <a:pathLst>
                <a:path w="281">
                  <a:moveTo>
                    <a:pt x="0" y="0"/>
                  </a:moveTo>
                  <a:lnTo>
                    <a:pt x="28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29" name="Freeform 13"/>
            <p:cNvSpPr>
              <a:spLocks/>
            </p:cNvSpPr>
            <p:nvPr/>
          </p:nvSpPr>
          <p:spPr bwMode="auto">
            <a:xfrm>
              <a:off x="7838" y="7260"/>
              <a:ext cx="252" cy="14"/>
            </a:xfrm>
            <a:custGeom>
              <a:avLst/>
              <a:gdLst/>
              <a:ahLst/>
              <a:cxnLst>
                <a:cxn ang="0">
                  <a:pos x="252" y="7"/>
                </a:cxn>
                <a:cxn ang="0">
                  <a:pos x="7" y="0"/>
                </a:cxn>
                <a:cxn ang="0">
                  <a:pos x="0" y="14"/>
                </a:cxn>
                <a:cxn ang="0">
                  <a:pos x="252" y="7"/>
                </a:cxn>
              </a:cxnLst>
              <a:rect l="0" t="0" r="r" b="b"/>
              <a:pathLst>
                <a:path w="252" h="14">
                  <a:moveTo>
                    <a:pt x="252" y="7"/>
                  </a:moveTo>
                  <a:lnTo>
                    <a:pt x="7" y="0"/>
                  </a:lnTo>
                  <a:lnTo>
                    <a:pt x="0" y="14"/>
                  </a:lnTo>
                  <a:lnTo>
                    <a:pt x="252" y="7"/>
                  </a:lnTo>
                  <a:close/>
                </a:path>
              </a:pathLst>
            </a:custGeom>
            <a:noFill/>
            <a:ln w="12191">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0" name="Freeform 14"/>
            <p:cNvSpPr>
              <a:spLocks/>
            </p:cNvSpPr>
            <p:nvPr/>
          </p:nvSpPr>
          <p:spPr bwMode="auto">
            <a:xfrm>
              <a:off x="7795" y="7344"/>
              <a:ext cx="254" cy="14"/>
            </a:xfrm>
            <a:custGeom>
              <a:avLst/>
              <a:gdLst/>
              <a:ahLst/>
              <a:cxnLst>
                <a:cxn ang="0">
                  <a:pos x="254" y="7"/>
                </a:cxn>
                <a:cxn ang="0">
                  <a:pos x="7" y="0"/>
                </a:cxn>
                <a:cxn ang="0">
                  <a:pos x="0" y="14"/>
                </a:cxn>
                <a:cxn ang="0">
                  <a:pos x="254" y="7"/>
                </a:cxn>
              </a:cxnLst>
              <a:rect l="0" t="0" r="r" b="b"/>
              <a:pathLst>
                <a:path w="254" h="14">
                  <a:moveTo>
                    <a:pt x="254" y="7"/>
                  </a:moveTo>
                  <a:lnTo>
                    <a:pt x="7" y="0"/>
                  </a:lnTo>
                  <a:lnTo>
                    <a:pt x="0" y="14"/>
                  </a:lnTo>
                  <a:lnTo>
                    <a:pt x="254" y="7"/>
                  </a:lnTo>
                  <a:close/>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1" name="Freeform 15"/>
            <p:cNvSpPr>
              <a:spLocks/>
            </p:cNvSpPr>
            <p:nvPr/>
          </p:nvSpPr>
          <p:spPr bwMode="auto">
            <a:xfrm>
              <a:off x="8457" y="7526"/>
              <a:ext cx="63" cy="216"/>
            </a:xfrm>
            <a:custGeom>
              <a:avLst/>
              <a:gdLst/>
              <a:ahLst/>
              <a:cxnLst>
                <a:cxn ang="0">
                  <a:pos x="62" y="0"/>
                </a:cxn>
                <a:cxn ang="0">
                  <a:pos x="0" y="216"/>
                </a:cxn>
                <a:cxn ang="0">
                  <a:pos x="24" y="216"/>
                </a:cxn>
              </a:cxnLst>
              <a:rect l="0" t="0" r="r" b="b"/>
              <a:pathLst>
                <a:path w="63" h="216">
                  <a:moveTo>
                    <a:pt x="62" y="0"/>
                  </a:moveTo>
                  <a:lnTo>
                    <a:pt x="0" y="216"/>
                  </a:lnTo>
                  <a:lnTo>
                    <a:pt x="24" y="2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2" name="Freeform 16"/>
            <p:cNvSpPr>
              <a:spLocks/>
            </p:cNvSpPr>
            <p:nvPr/>
          </p:nvSpPr>
          <p:spPr bwMode="auto">
            <a:xfrm>
              <a:off x="8469" y="7476"/>
              <a:ext cx="89" cy="266"/>
            </a:xfrm>
            <a:custGeom>
              <a:avLst/>
              <a:gdLst/>
              <a:ahLst/>
              <a:cxnLst>
                <a:cxn ang="0">
                  <a:pos x="88" y="0"/>
                </a:cxn>
                <a:cxn ang="0">
                  <a:pos x="62" y="50"/>
                </a:cxn>
                <a:cxn ang="0">
                  <a:pos x="0" y="266"/>
                </a:cxn>
              </a:cxnLst>
              <a:rect l="0" t="0" r="r" b="b"/>
              <a:pathLst>
                <a:path w="89" h="266">
                  <a:moveTo>
                    <a:pt x="88" y="0"/>
                  </a:moveTo>
                  <a:lnTo>
                    <a:pt x="62" y="50"/>
                  </a:lnTo>
                  <a:lnTo>
                    <a:pt x="0" y="26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3" name="Freeform 17"/>
            <p:cNvSpPr>
              <a:spLocks/>
            </p:cNvSpPr>
            <p:nvPr/>
          </p:nvSpPr>
          <p:spPr bwMode="auto">
            <a:xfrm>
              <a:off x="8457" y="7476"/>
              <a:ext cx="101" cy="266"/>
            </a:xfrm>
            <a:custGeom>
              <a:avLst/>
              <a:gdLst/>
              <a:ahLst/>
              <a:cxnLst>
                <a:cxn ang="0">
                  <a:pos x="23" y="266"/>
                </a:cxn>
                <a:cxn ang="0">
                  <a:pos x="100" y="0"/>
                </a:cxn>
                <a:cxn ang="0">
                  <a:pos x="62" y="38"/>
                </a:cxn>
                <a:cxn ang="0">
                  <a:pos x="23" y="64"/>
                </a:cxn>
                <a:cxn ang="0">
                  <a:pos x="0" y="76"/>
                </a:cxn>
              </a:cxnLst>
              <a:rect l="0" t="0" r="r" b="b"/>
              <a:pathLst>
                <a:path w="101" h="266">
                  <a:moveTo>
                    <a:pt x="23" y="266"/>
                  </a:moveTo>
                  <a:lnTo>
                    <a:pt x="100" y="0"/>
                  </a:lnTo>
                  <a:lnTo>
                    <a:pt x="62" y="38"/>
                  </a:lnTo>
                  <a:lnTo>
                    <a:pt x="23" y="64"/>
                  </a:lnTo>
                  <a:lnTo>
                    <a:pt x="0" y="7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4" name="Freeform 18"/>
            <p:cNvSpPr>
              <a:spLocks/>
            </p:cNvSpPr>
            <p:nvPr/>
          </p:nvSpPr>
          <p:spPr bwMode="auto">
            <a:xfrm>
              <a:off x="8457" y="7526"/>
              <a:ext cx="63" cy="26"/>
            </a:xfrm>
            <a:custGeom>
              <a:avLst/>
              <a:gdLst/>
              <a:ahLst/>
              <a:cxnLst>
                <a:cxn ang="0">
                  <a:pos x="62" y="0"/>
                </a:cxn>
                <a:cxn ang="0">
                  <a:pos x="38" y="14"/>
                </a:cxn>
                <a:cxn ang="0">
                  <a:pos x="0" y="26"/>
                </a:cxn>
              </a:cxnLst>
              <a:rect l="0" t="0" r="r" b="b"/>
              <a:pathLst>
                <a:path w="63" h="26">
                  <a:moveTo>
                    <a:pt x="62" y="0"/>
                  </a:moveTo>
                  <a:lnTo>
                    <a:pt x="38" y="14"/>
                  </a:lnTo>
                  <a:lnTo>
                    <a:pt x="0" y="2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5" name="Freeform 19"/>
            <p:cNvSpPr>
              <a:spLocks/>
            </p:cNvSpPr>
            <p:nvPr/>
          </p:nvSpPr>
          <p:spPr bwMode="auto">
            <a:xfrm>
              <a:off x="8670" y="7476"/>
              <a:ext cx="190" cy="266"/>
            </a:xfrm>
            <a:custGeom>
              <a:avLst/>
              <a:gdLst/>
              <a:ahLst/>
              <a:cxnLst>
                <a:cxn ang="0">
                  <a:pos x="116" y="0"/>
                </a:cxn>
                <a:cxn ang="0">
                  <a:pos x="77" y="14"/>
                </a:cxn>
                <a:cxn ang="0">
                  <a:pos x="51" y="38"/>
                </a:cxn>
                <a:cxn ang="0">
                  <a:pos x="43" y="51"/>
                </a:cxn>
                <a:cxn ang="0">
                  <a:pos x="35" y="65"/>
                </a:cxn>
                <a:cxn ang="0">
                  <a:pos x="27" y="81"/>
                </a:cxn>
                <a:cxn ang="0">
                  <a:pos x="19" y="98"/>
                </a:cxn>
                <a:cxn ang="0">
                  <a:pos x="12" y="116"/>
                </a:cxn>
                <a:cxn ang="0">
                  <a:pos x="7" y="134"/>
                </a:cxn>
                <a:cxn ang="0">
                  <a:pos x="2" y="153"/>
                </a:cxn>
                <a:cxn ang="0">
                  <a:pos x="0" y="171"/>
                </a:cxn>
                <a:cxn ang="0">
                  <a:pos x="0" y="189"/>
                </a:cxn>
                <a:cxn ang="0">
                  <a:pos x="1" y="206"/>
                </a:cxn>
                <a:cxn ang="0">
                  <a:pos x="6" y="222"/>
                </a:cxn>
                <a:cxn ang="0">
                  <a:pos x="13" y="237"/>
                </a:cxn>
                <a:cxn ang="0">
                  <a:pos x="24" y="249"/>
                </a:cxn>
                <a:cxn ang="0">
                  <a:pos x="38" y="260"/>
                </a:cxn>
                <a:cxn ang="0">
                  <a:pos x="51" y="266"/>
                </a:cxn>
                <a:cxn ang="0">
                  <a:pos x="77" y="266"/>
                </a:cxn>
                <a:cxn ang="0">
                  <a:pos x="116" y="252"/>
                </a:cxn>
                <a:cxn ang="0">
                  <a:pos x="140" y="228"/>
                </a:cxn>
                <a:cxn ang="0">
                  <a:pos x="166" y="189"/>
                </a:cxn>
                <a:cxn ang="0">
                  <a:pos x="178" y="151"/>
                </a:cxn>
                <a:cxn ang="0">
                  <a:pos x="190" y="100"/>
                </a:cxn>
                <a:cxn ang="0">
                  <a:pos x="190" y="64"/>
                </a:cxn>
                <a:cxn ang="0">
                  <a:pos x="178" y="26"/>
                </a:cxn>
                <a:cxn ang="0">
                  <a:pos x="166" y="14"/>
                </a:cxn>
                <a:cxn ang="0">
                  <a:pos x="140" y="0"/>
                </a:cxn>
                <a:cxn ang="0">
                  <a:pos x="116" y="0"/>
                </a:cxn>
              </a:cxnLst>
              <a:rect l="0" t="0" r="r" b="b"/>
              <a:pathLst>
                <a:path w="190" h="266">
                  <a:moveTo>
                    <a:pt x="116" y="0"/>
                  </a:moveTo>
                  <a:lnTo>
                    <a:pt x="77" y="14"/>
                  </a:lnTo>
                  <a:lnTo>
                    <a:pt x="51" y="38"/>
                  </a:lnTo>
                  <a:lnTo>
                    <a:pt x="43" y="51"/>
                  </a:lnTo>
                  <a:lnTo>
                    <a:pt x="35" y="65"/>
                  </a:lnTo>
                  <a:lnTo>
                    <a:pt x="27" y="81"/>
                  </a:lnTo>
                  <a:lnTo>
                    <a:pt x="19" y="98"/>
                  </a:lnTo>
                  <a:lnTo>
                    <a:pt x="12" y="116"/>
                  </a:lnTo>
                  <a:lnTo>
                    <a:pt x="7" y="134"/>
                  </a:lnTo>
                  <a:lnTo>
                    <a:pt x="2" y="153"/>
                  </a:lnTo>
                  <a:lnTo>
                    <a:pt x="0" y="171"/>
                  </a:lnTo>
                  <a:lnTo>
                    <a:pt x="0" y="189"/>
                  </a:lnTo>
                  <a:lnTo>
                    <a:pt x="1" y="206"/>
                  </a:lnTo>
                  <a:lnTo>
                    <a:pt x="6" y="222"/>
                  </a:lnTo>
                  <a:lnTo>
                    <a:pt x="13" y="237"/>
                  </a:lnTo>
                  <a:lnTo>
                    <a:pt x="24" y="249"/>
                  </a:lnTo>
                  <a:lnTo>
                    <a:pt x="38" y="260"/>
                  </a:lnTo>
                  <a:lnTo>
                    <a:pt x="51" y="266"/>
                  </a:lnTo>
                  <a:lnTo>
                    <a:pt x="77" y="266"/>
                  </a:lnTo>
                  <a:lnTo>
                    <a:pt x="116" y="252"/>
                  </a:lnTo>
                  <a:lnTo>
                    <a:pt x="140" y="228"/>
                  </a:lnTo>
                  <a:lnTo>
                    <a:pt x="166" y="189"/>
                  </a:lnTo>
                  <a:lnTo>
                    <a:pt x="178" y="151"/>
                  </a:lnTo>
                  <a:lnTo>
                    <a:pt x="190" y="100"/>
                  </a:lnTo>
                  <a:lnTo>
                    <a:pt x="190" y="64"/>
                  </a:lnTo>
                  <a:lnTo>
                    <a:pt x="178" y="26"/>
                  </a:lnTo>
                  <a:lnTo>
                    <a:pt x="166" y="14"/>
                  </a:lnTo>
                  <a:lnTo>
                    <a:pt x="140" y="0"/>
                  </a:lnTo>
                  <a:lnTo>
                    <a:pt x="116"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6" name="Freeform 20"/>
            <p:cNvSpPr>
              <a:spLocks/>
            </p:cNvSpPr>
            <p:nvPr/>
          </p:nvSpPr>
          <p:spPr bwMode="auto">
            <a:xfrm>
              <a:off x="8685" y="7502"/>
              <a:ext cx="63" cy="214"/>
            </a:xfrm>
            <a:custGeom>
              <a:avLst/>
              <a:gdLst/>
              <a:ahLst/>
              <a:cxnLst>
                <a:cxn ang="0">
                  <a:pos x="62" y="0"/>
                </a:cxn>
                <a:cxn ang="0">
                  <a:pos x="36" y="24"/>
                </a:cxn>
                <a:cxn ang="0">
                  <a:pos x="24" y="50"/>
                </a:cxn>
                <a:cxn ang="0">
                  <a:pos x="12" y="88"/>
                </a:cxn>
                <a:cxn ang="0">
                  <a:pos x="0" y="139"/>
                </a:cxn>
                <a:cxn ang="0">
                  <a:pos x="0" y="189"/>
                </a:cxn>
                <a:cxn ang="0">
                  <a:pos x="12" y="213"/>
                </a:cxn>
              </a:cxnLst>
              <a:rect l="0" t="0" r="r" b="b"/>
              <a:pathLst>
                <a:path w="63" h="214">
                  <a:moveTo>
                    <a:pt x="62" y="0"/>
                  </a:moveTo>
                  <a:lnTo>
                    <a:pt x="36" y="24"/>
                  </a:lnTo>
                  <a:lnTo>
                    <a:pt x="24" y="50"/>
                  </a:lnTo>
                  <a:lnTo>
                    <a:pt x="12" y="88"/>
                  </a:lnTo>
                  <a:lnTo>
                    <a:pt x="0" y="139"/>
                  </a:lnTo>
                  <a:lnTo>
                    <a:pt x="0" y="189"/>
                  </a:lnTo>
                  <a:lnTo>
                    <a:pt x="12" y="21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7" name="Freeform 21"/>
            <p:cNvSpPr>
              <a:spLocks/>
            </p:cNvSpPr>
            <p:nvPr/>
          </p:nvSpPr>
          <p:spPr bwMode="auto">
            <a:xfrm>
              <a:off x="8786" y="7502"/>
              <a:ext cx="62" cy="214"/>
            </a:xfrm>
            <a:custGeom>
              <a:avLst/>
              <a:gdLst/>
              <a:ahLst/>
              <a:cxnLst>
                <a:cxn ang="0">
                  <a:pos x="0" y="213"/>
                </a:cxn>
                <a:cxn ang="0">
                  <a:pos x="24" y="189"/>
                </a:cxn>
                <a:cxn ang="0">
                  <a:pos x="38" y="163"/>
                </a:cxn>
                <a:cxn ang="0">
                  <a:pos x="50" y="124"/>
                </a:cxn>
                <a:cxn ang="0">
                  <a:pos x="62" y="74"/>
                </a:cxn>
                <a:cxn ang="0">
                  <a:pos x="62" y="24"/>
                </a:cxn>
                <a:cxn ang="0">
                  <a:pos x="50" y="0"/>
                </a:cxn>
              </a:cxnLst>
              <a:rect l="0" t="0" r="r" b="b"/>
              <a:pathLst>
                <a:path w="62" h="214">
                  <a:moveTo>
                    <a:pt x="0" y="213"/>
                  </a:moveTo>
                  <a:lnTo>
                    <a:pt x="24" y="189"/>
                  </a:lnTo>
                  <a:lnTo>
                    <a:pt x="38" y="163"/>
                  </a:lnTo>
                  <a:lnTo>
                    <a:pt x="50" y="124"/>
                  </a:lnTo>
                  <a:lnTo>
                    <a:pt x="62" y="74"/>
                  </a:lnTo>
                  <a:lnTo>
                    <a:pt x="62" y="24"/>
                  </a:lnTo>
                  <a:lnTo>
                    <a:pt x="5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8" name="Freeform 22"/>
            <p:cNvSpPr>
              <a:spLocks/>
            </p:cNvSpPr>
            <p:nvPr/>
          </p:nvSpPr>
          <p:spPr bwMode="auto">
            <a:xfrm>
              <a:off x="8697" y="7476"/>
              <a:ext cx="89" cy="266"/>
            </a:xfrm>
            <a:custGeom>
              <a:avLst/>
              <a:gdLst/>
              <a:ahLst/>
              <a:cxnLst>
                <a:cxn ang="0">
                  <a:pos x="88" y="0"/>
                </a:cxn>
                <a:cxn ang="0">
                  <a:pos x="62" y="14"/>
                </a:cxn>
                <a:cxn ang="0">
                  <a:pos x="38" y="50"/>
                </a:cxn>
                <a:cxn ang="0">
                  <a:pos x="23" y="76"/>
                </a:cxn>
                <a:cxn ang="0">
                  <a:pos x="11" y="115"/>
                </a:cxn>
                <a:cxn ang="0">
                  <a:pos x="0" y="165"/>
                </a:cxn>
                <a:cxn ang="0">
                  <a:pos x="0" y="228"/>
                </a:cxn>
                <a:cxn ang="0">
                  <a:pos x="11" y="252"/>
                </a:cxn>
                <a:cxn ang="0">
                  <a:pos x="23" y="266"/>
                </a:cxn>
              </a:cxnLst>
              <a:rect l="0" t="0" r="r" b="b"/>
              <a:pathLst>
                <a:path w="89" h="266">
                  <a:moveTo>
                    <a:pt x="88" y="0"/>
                  </a:moveTo>
                  <a:lnTo>
                    <a:pt x="62" y="14"/>
                  </a:lnTo>
                  <a:lnTo>
                    <a:pt x="38" y="50"/>
                  </a:lnTo>
                  <a:lnTo>
                    <a:pt x="23" y="76"/>
                  </a:lnTo>
                  <a:lnTo>
                    <a:pt x="11" y="115"/>
                  </a:lnTo>
                  <a:lnTo>
                    <a:pt x="0" y="165"/>
                  </a:lnTo>
                  <a:lnTo>
                    <a:pt x="0" y="228"/>
                  </a:lnTo>
                  <a:lnTo>
                    <a:pt x="11" y="252"/>
                  </a:lnTo>
                  <a:lnTo>
                    <a:pt x="23" y="26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39" name="Freeform 23"/>
            <p:cNvSpPr>
              <a:spLocks/>
            </p:cNvSpPr>
            <p:nvPr/>
          </p:nvSpPr>
          <p:spPr bwMode="auto">
            <a:xfrm>
              <a:off x="8748" y="7476"/>
              <a:ext cx="88" cy="266"/>
            </a:xfrm>
            <a:custGeom>
              <a:avLst/>
              <a:gdLst/>
              <a:ahLst/>
              <a:cxnLst>
                <a:cxn ang="0">
                  <a:pos x="0" y="266"/>
                </a:cxn>
                <a:cxn ang="0">
                  <a:pos x="24" y="251"/>
                </a:cxn>
                <a:cxn ang="0">
                  <a:pos x="50" y="215"/>
                </a:cxn>
                <a:cxn ang="0">
                  <a:pos x="62" y="189"/>
                </a:cxn>
                <a:cxn ang="0">
                  <a:pos x="76" y="151"/>
                </a:cxn>
                <a:cxn ang="0">
                  <a:pos x="88" y="100"/>
                </a:cxn>
                <a:cxn ang="0">
                  <a:pos x="88" y="38"/>
                </a:cxn>
                <a:cxn ang="0">
                  <a:pos x="76" y="14"/>
                </a:cxn>
                <a:cxn ang="0">
                  <a:pos x="62" y="0"/>
                </a:cxn>
              </a:cxnLst>
              <a:rect l="0" t="0" r="r" b="b"/>
              <a:pathLst>
                <a:path w="88" h="266">
                  <a:moveTo>
                    <a:pt x="0" y="266"/>
                  </a:moveTo>
                  <a:lnTo>
                    <a:pt x="24" y="251"/>
                  </a:lnTo>
                  <a:lnTo>
                    <a:pt x="50" y="215"/>
                  </a:lnTo>
                  <a:lnTo>
                    <a:pt x="62" y="189"/>
                  </a:lnTo>
                  <a:lnTo>
                    <a:pt x="76" y="151"/>
                  </a:lnTo>
                  <a:lnTo>
                    <a:pt x="88" y="100"/>
                  </a:lnTo>
                  <a:lnTo>
                    <a:pt x="88" y="38"/>
                  </a:lnTo>
                  <a:lnTo>
                    <a:pt x="76" y="14"/>
                  </a:ln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0" name="Freeform 24"/>
            <p:cNvSpPr>
              <a:spLocks/>
            </p:cNvSpPr>
            <p:nvPr/>
          </p:nvSpPr>
          <p:spPr bwMode="auto">
            <a:xfrm>
              <a:off x="8786" y="7053"/>
              <a:ext cx="168" cy="195"/>
            </a:xfrm>
            <a:custGeom>
              <a:avLst/>
              <a:gdLst/>
              <a:ahLst/>
              <a:cxnLst>
                <a:cxn ang="0">
                  <a:pos x="153" y="55"/>
                </a:cxn>
                <a:cxn ang="0">
                  <a:pos x="153" y="40"/>
                </a:cxn>
                <a:cxn ang="0">
                  <a:pos x="141" y="40"/>
                </a:cxn>
                <a:cxn ang="0">
                  <a:pos x="141" y="69"/>
                </a:cxn>
                <a:cxn ang="0">
                  <a:pos x="168" y="69"/>
                </a:cxn>
                <a:cxn ang="0">
                  <a:pos x="168" y="40"/>
                </a:cxn>
                <a:cxn ang="0">
                  <a:pos x="153" y="11"/>
                </a:cxn>
                <a:cxn ang="0">
                  <a:pos x="127" y="0"/>
                </a:cxn>
                <a:cxn ang="0">
                  <a:pos x="84" y="0"/>
                </a:cxn>
                <a:cxn ang="0">
                  <a:pos x="43" y="11"/>
                </a:cxn>
                <a:cxn ang="0">
                  <a:pos x="14" y="55"/>
                </a:cxn>
                <a:cxn ang="0">
                  <a:pos x="0" y="98"/>
                </a:cxn>
                <a:cxn ang="0">
                  <a:pos x="0" y="124"/>
                </a:cxn>
                <a:cxn ang="0">
                  <a:pos x="14" y="167"/>
                </a:cxn>
                <a:cxn ang="0">
                  <a:pos x="28" y="182"/>
                </a:cxn>
                <a:cxn ang="0">
                  <a:pos x="57" y="194"/>
                </a:cxn>
                <a:cxn ang="0">
                  <a:pos x="84" y="194"/>
                </a:cxn>
                <a:cxn ang="0">
                  <a:pos x="127" y="182"/>
                </a:cxn>
                <a:cxn ang="0">
                  <a:pos x="153" y="139"/>
                </a:cxn>
              </a:cxnLst>
              <a:rect l="0" t="0" r="r" b="b"/>
              <a:pathLst>
                <a:path w="168" h="195">
                  <a:moveTo>
                    <a:pt x="153" y="55"/>
                  </a:moveTo>
                  <a:lnTo>
                    <a:pt x="153" y="40"/>
                  </a:lnTo>
                  <a:lnTo>
                    <a:pt x="141" y="40"/>
                  </a:lnTo>
                  <a:lnTo>
                    <a:pt x="141" y="69"/>
                  </a:lnTo>
                  <a:lnTo>
                    <a:pt x="168" y="69"/>
                  </a:lnTo>
                  <a:lnTo>
                    <a:pt x="168" y="40"/>
                  </a:lnTo>
                  <a:lnTo>
                    <a:pt x="153" y="11"/>
                  </a:lnTo>
                  <a:lnTo>
                    <a:pt x="127" y="0"/>
                  </a:lnTo>
                  <a:lnTo>
                    <a:pt x="84" y="0"/>
                  </a:lnTo>
                  <a:lnTo>
                    <a:pt x="43" y="11"/>
                  </a:lnTo>
                  <a:lnTo>
                    <a:pt x="14" y="55"/>
                  </a:lnTo>
                  <a:lnTo>
                    <a:pt x="0" y="98"/>
                  </a:lnTo>
                  <a:lnTo>
                    <a:pt x="0" y="124"/>
                  </a:lnTo>
                  <a:lnTo>
                    <a:pt x="14" y="167"/>
                  </a:lnTo>
                  <a:lnTo>
                    <a:pt x="28" y="182"/>
                  </a:lnTo>
                  <a:lnTo>
                    <a:pt x="57" y="194"/>
                  </a:lnTo>
                  <a:lnTo>
                    <a:pt x="84" y="194"/>
                  </a:lnTo>
                  <a:lnTo>
                    <a:pt x="127" y="182"/>
                  </a:lnTo>
                  <a:lnTo>
                    <a:pt x="153" y="13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1" name="Freeform 25"/>
            <p:cNvSpPr>
              <a:spLocks/>
            </p:cNvSpPr>
            <p:nvPr/>
          </p:nvSpPr>
          <p:spPr bwMode="auto">
            <a:xfrm>
              <a:off x="8800" y="7080"/>
              <a:ext cx="29" cy="141"/>
            </a:xfrm>
            <a:custGeom>
              <a:avLst/>
              <a:gdLst/>
              <a:ahLst/>
              <a:cxnLst>
                <a:cxn ang="0">
                  <a:pos x="28" y="0"/>
                </a:cxn>
                <a:cxn ang="0">
                  <a:pos x="14" y="28"/>
                </a:cxn>
                <a:cxn ang="0">
                  <a:pos x="0" y="72"/>
                </a:cxn>
                <a:cxn ang="0">
                  <a:pos x="0" y="112"/>
                </a:cxn>
                <a:cxn ang="0">
                  <a:pos x="14" y="141"/>
                </a:cxn>
              </a:cxnLst>
              <a:rect l="0" t="0" r="r" b="b"/>
              <a:pathLst>
                <a:path w="29" h="141">
                  <a:moveTo>
                    <a:pt x="28" y="0"/>
                  </a:moveTo>
                  <a:lnTo>
                    <a:pt x="14" y="28"/>
                  </a:lnTo>
                  <a:lnTo>
                    <a:pt x="0" y="72"/>
                  </a:lnTo>
                  <a:lnTo>
                    <a:pt x="0" y="112"/>
                  </a:lnTo>
                  <a:lnTo>
                    <a:pt x="14" y="14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2" name="Freeform 26"/>
            <p:cNvSpPr>
              <a:spLocks/>
            </p:cNvSpPr>
            <p:nvPr/>
          </p:nvSpPr>
          <p:spPr bwMode="auto">
            <a:xfrm>
              <a:off x="8815" y="7053"/>
              <a:ext cx="55" cy="195"/>
            </a:xfrm>
            <a:custGeom>
              <a:avLst/>
              <a:gdLst/>
              <a:ahLst/>
              <a:cxnLst>
                <a:cxn ang="0">
                  <a:pos x="55" y="0"/>
                </a:cxn>
                <a:cxn ang="0">
                  <a:pos x="28" y="26"/>
                </a:cxn>
                <a:cxn ang="0">
                  <a:pos x="14" y="55"/>
                </a:cxn>
                <a:cxn ang="0">
                  <a:pos x="0" y="98"/>
                </a:cxn>
                <a:cxn ang="0">
                  <a:pos x="0" y="139"/>
                </a:cxn>
                <a:cxn ang="0">
                  <a:pos x="14" y="182"/>
                </a:cxn>
                <a:cxn ang="0">
                  <a:pos x="28" y="194"/>
                </a:cxn>
              </a:cxnLst>
              <a:rect l="0" t="0" r="r" b="b"/>
              <a:pathLst>
                <a:path w="55" h="195">
                  <a:moveTo>
                    <a:pt x="55" y="0"/>
                  </a:moveTo>
                  <a:lnTo>
                    <a:pt x="28" y="26"/>
                  </a:lnTo>
                  <a:lnTo>
                    <a:pt x="14" y="55"/>
                  </a:lnTo>
                  <a:lnTo>
                    <a:pt x="0" y="98"/>
                  </a:lnTo>
                  <a:lnTo>
                    <a:pt x="0" y="139"/>
                  </a:lnTo>
                  <a:lnTo>
                    <a:pt x="14" y="182"/>
                  </a:lnTo>
                  <a:lnTo>
                    <a:pt x="28" y="19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3" name="Freeform 27"/>
            <p:cNvSpPr>
              <a:spLocks/>
            </p:cNvSpPr>
            <p:nvPr/>
          </p:nvSpPr>
          <p:spPr bwMode="auto">
            <a:xfrm>
              <a:off x="8445" y="6768"/>
              <a:ext cx="111" cy="386"/>
            </a:xfrm>
            <a:custGeom>
              <a:avLst/>
              <a:gdLst/>
              <a:ahLst/>
              <a:cxnLst>
                <a:cxn ang="0">
                  <a:pos x="110" y="0"/>
                </a:cxn>
                <a:cxn ang="0">
                  <a:pos x="0" y="386"/>
                </a:cxn>
              </a:cxnLst>
              <a:rect l="0" t="0" r="r" b="b"/>
              <a:pathLst>
                <a:path w="111" h="386">
                  <a:moveTo>
                    <a:pt x="110" y="0"/>
                  </a:moveTo>
                  <a:lnTo>
                    <a:pt x="0" y="3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4" name="Freeform 28"/>
            <p:cNvSpPr>
              <a:spLocks/>
            </p:cNvSpPr>
            <p:nvPr/>
          </p:nvSpPr>
          <p:spPr bwMode="auto">
            <a:xfrm>
              <a:off x="8464" y="6768"/>
              <a:ext cx="111" cy="386"/>
            </a:xfrm>
            <a:custGeom>
              <a:avLst/>
              <a:gdLst/>
              <a:ahLst/>
              <a:cxnLst>
                <a:cxn ang="0">
                  <a:pos x="110" y="0"/>
                </a:cxn>
                <a:cxn ang="0">
                  <a:pos x="0" y="386"/>
                </a:cxn>
              </a:cxnLst>
              <a:rect l="0" t="0" r="r" b="b"/>
              <a:pathLst>
                <a:path w="111" h="386">
                  <a:moveTo>
                    <a:pt x="110" y="0"/>
                  </a:moveTo>
                  <a:lnTo>
                    <a:pt x="0" y="3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5" name="Freeform 29"/>
            <p:cNvSpPr>
              <a:spLocks/>
            </p:cNvSpPr>
            <p:nvPr/>
          </p:nvSpPr>
          <p:spPr bwMode="auto">
            <a:xfrm>
              <a:off x="8484" y="6768"/>
              <a:ext cx="110" cy="386"/>
            </a:xfrm>
            <a:custGeom>
              <a:avLst/>
              <a:gdLst/>
              <a:ahLst/>
              <a:cxnLst>
                <a:cxn ang="0">
                  <a:pos x="110" y="0"/>
                </a:cxn>
                <a:cxn ang="0">
                  <a:pos x="0" y="386"/>
                </a:cxn>
              </a:cxnLst>
              <a:rect l="0" t="0" r="r" b="b"/>
              <a:pathLst>
                <a:path w="110" h="386">
                  <a:moveTo>
                    <a:pt x="110" y="0"/>
                  </a:moveTo>
                  <a:lnTo>
                    <a:pt x="0" y="3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6" name="Freeform 30"/>
            <p:cNvSpPr>
              <a:spLocks/>
            </p:cNvSpPr>
            <p:nvPr/>
          </p:nvSpPr>
          <p:spPr bwMode="auto">
            <a:xfrm>
              <a:off x="8500" y="6768"/>
              <a:ext cx="147" cy="0"/>
            </a:xfrm>
            <a:custGeom>
              <a:avLst/>
              <a:gdLst/>
              <a:ahLst/>
              <a:cxnLst>
                <a:cxn ang="0">
                  <a:pos x="0" y="0"/>
                </a:cxn>
                <a:cxn ang="0">
                  <a:pos x="146" y="0"/>
                </a:cxn>
              </a:cxnLst>
              <a:rect l="0" t="0" r="r" b="b"/>
              <a:pathLst>
                <a:path w="147">
                  <a:moveTo>
                    <a:pt x="0" y="0"/>
                  </a:moveTo>
                  <a:lnTo>
                    <a:pt x="146"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7" name="Freeform 31"/>
            <p:cNvSpPr>
              <a:spLocks/>
            </p:cNvSpPr>
            <p:nvPr/>
          </p:nvSpPr>
          <p:spPr bwMode="auto">
            <a:xfrm>
              <a:off x="8390" y="7044"/>
              <a:ext cx="312" cy="110"/>
            </a:xfrm>
            <a:custGeom>
              <a:avLst/>
              <a:gdLst/>
              <a:ahLst/>
              <a:cxnLst>
                <a:cxn ang="0">
                  <a:pos x="0" y="110"/>
                </a:cxn>
                <a:cxn ang="0">
                  <a:pos x="276" y="110"/>
                </a:cxn>
                <a:cxn ang="0">
                  <a:pos x="312" y="0"/>
                </a:cxn>
              </a:cxnLst>
              <a:rect l="0" t="0" r="r" b="b"/>
              <a:pathLst>
                <a:path w="312" h="110">
                  <a:moveTo>
                    <a:pt x="0" y="110"/>
                  </a:moveTo>
                  <a:lnTo>
                    <a:pt x="276" y="110"/>
                  </a:lnTo>
                  <a:lnTo>
                    <a:pt x="31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8" name="Freeform 32"/>
            <p:cNvSpPr>
              <a:spLocks/>
            </p:cNvSpPr>
            <p:nvPr/>
          </p:nvSpPr>
          <p:spPr bwMode="auto">
            <a:xfrm>
              <a:off x="8520" y="6768"/>
              <a:ext cx="55" cy="19"/>
            </a:xfrm>
            <a:custGeom>
              <a:avLst/>
              <a:gdLst/>
              <a:ahLst/>
              <a:cxnLst>
                <a:cxn ang="0">
                  <a:pos x="0" y="0"/>
                </a:cxn>
                <a:cxn ang="0">
                  <a:pos x="55" y="19"/>
                </a:cxn>
              </a:cxnLst>
              <a:rect l="0" t="0" r="r" b="b"/>
              <a:pathLst>
                <a:path w="55" h="19">
                  <a:moveTo>
                    <a:pt x="0" y="0"/>
                  </a:moveTo>
                  <a:lnTo>
                    <a:pt x="55"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49" name="Freeform 33"/>
            <p:cNvSpPr>
              <a:spLocks/>
            </p:cNvSpPr>
            <p:nvPr/>
          </p:nvSpPr>
          <p:spPr bwMode="auto">
            <a:xfrm>
              <a:off x="8539" y="6768"/>
              <a:ext cx="17" cy="36"/>
            </a:xfrm>
            <a:custGeom>
              <a:avLst/>
              <a:gdLst/>
              <a:ahLst/>
              <a:cxnLst>
                <a:cxn ang="0">
                  <a:pos x="0" y="0"/>
                </a:cxn>
                <a:cxn ang="0">
                  <a:pos x="16" y="36"/>
                </a:cxn>
              </a:cxnLst>
              <a:rect l="0" t="0" r="r" b="b"/>
              <a:pathLst>
                <a:path w="17" h="36">
                  <a:moveTo>
                    <a:pt x="0" y="0"/>
                  </a:moveTo>
                  <a:lnTo>
                    <a:pt x="16" y="3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0" name="Freeform 34"/>
            <p:cNvSpPr>
              <a:spLocks/>
            </p:cNvSpPr>
            <p:nvPr/>
          </p:nvSpPr>
          <p:spPr bwMode="auto">
            <a:xfrm>
              <a:off x="8575" y="6768"/>
              <a:ext cx="36" cy="36"/>
            </a:xfrm>
            <a:custGeom>
              <a:avLst/>
              <a:gdLst/>
              <a:ahLst/>
              <a:cxnLst>
                <a:cxn ang="0">
                  <a:pos x="36" y="0"/>
                </a:cxn>
                <a:cxn ang="0">
                  <a:pos x="0" y="36"/>
                </a:cxn>
              </a:cxnLst>
              <a:rect l="0" t="0" r="r" b="b"/>
              <a:pathLst>
                <a:path w="36" h="36">
                  <a:moveTo>
                    <a:pt x="36" y="0"/>
                  </a:moveTo>
                  <a:lnTo>
                    <a:pt x="0" y="3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1" name="Freeform 35"/>
            <p:cNvSpPr>
              <a:spLocks/>
            </p:cNvSpPr>
            <p:nvPr/>
          </p:nvSpPr>
          <p:spPr bwMode="auto">
            <a:xfrm>
              <a:off x="8575" y="6768"/>
              <a:ext cx="55" cy="19"/>
            </a:xfrm>
            <a:custGeom>
              <a:avLst/>
              <a:gdLst/>
              <a:ahLst/>
              <a:cxnLst>
                <a:cxn ang="0">
                  <a:pos x="55" y="0"/>
                </a:cxn>
                <a:cxn ang="0">
                  <a:pos x="0" y="19"/>
                </a:cxn>
              </a:cxnLst>
              <a:rect l="0" t="0" r="r" b="b"/>
              <a:pathLst>
                <a:path w="55" h="19">
                  <a:moveTo>
                    <a:pt x="55"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2" name="Freeform 36"/>
            <p:cNvSpPr>
              <a:spLocks/>
            </p:cNvSpPr>
            <p:nvPr/>
          </p:nvSpPr>
          <p:spPr bwMode="auto">
            <a:xfrm>
              <a:off x="8409" y="7135"/>
              <a:ext cx="55" cy="19"/>
            </a:xfrm>
            <a:custGeom>
              <a:avLst/>
              <a:gdLst/>
              <a:ahLst/>
              <a:cxnLst>
                <a:cxn ang="0">
                  <a:pos x="55" y="0"/>
                </a:cxn>
                <a:cxn ang="0">
                  <a:pos x="0" y="19"/>
                </a:cxn>
              </a:cxnLst>
              <a:rect l="0" t="0" r="r" b="b"/>
              <a:pathLst>
                <a:path w="55" h="19">
                  <a:moveTo>
                    <a:pt x="55"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3" name="Freeform 37"/>
            <p:cNvSpPr>
              <a:spLocks/>
            </p:cNvSpPr>
            <p:nvPr/>
          </p:nvSpPr>
          <p:spPr bwMode="auto">
            <a:xfrm>
              <a:off x="8428" y="7118"/>
              <a:ext cx="36" cy="36"/>
            </a:xfrm>
            <a:custGeom>
              <a:avLst/>
              <a:gdLst/>
              <a:ahLst/>
              <a:cxnLst>
                <a:cxn ang="0">
                  <a:pos x="36" y="0"/>
                </a:cxn>
                <a:cxn ang="0">
                  <a:pos x="0" y="36"/>
                </a:cxn>
              </a:cxnLst>
              <a:rect l="0" t="0" r="r" b="b"/>
              <a:pathLst>
                <a:path w="36" h="36">
                  <a:moveTo>
                    <a:pt x="36" y="0"/>
                  </a:moveTo>
                  <a:lnTo>
                    <a:pt x="0" y="3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4" name="Freeform 38"/>
            <p:cNvSpPr>
              <a:spLocks/>
            </p:cNvSpPr>
            <p:nvPr/>
          </p:nvSpPr>
          <p:spPr bwMode="auto">
            <a:xfrm>
              <a:off x="8484" y="7118"/>
              <a:ext cx="16" cy="36"/>
            </a:xfrm>
            <a:custGeom>
              <a:avLst/>
              <a:gdLst/>
              <a:ahLst/>
              <a:cxnLst>
                <a:cxn ang="0">
                  <a:pos x="0" y="0"/>
                </a:cxn>
                <a:cxn ang="0">
                  <a:pos x="16" y="36"/>
                </a:cxn>
              </a:cxnLst>
              <a:rect l="0" t="0" r="r" b="b"/>
              <a:pathLst>
                <a:path w="16" h="36">
                  <a:moveTo>
                    <a:pt x="0" y="0"/>
                  </a:moveTo>
                  <a:lnTo>
                    <a:pt x="16" y="3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5" name="Freeform 39"/>
            <p:cNvSpPr>
              <a:spLocks/>
            </p:cNvSpPr>
            <p:nvPr/>
          </p:nvSpPr>
          <p:spPr bwMode="auto">
            <a:xfrm>
              <a:off x="8464" y="7135"/>
              <a:ext cx="56" cy="19"/>
            </a:xfrm>
            <a:custGeom>
              <a:avLst/>
              <a:gdLst/>
              <a:ahLst/>
              <a:cxnLst>
                <a:cxn ang="0">
                  <a:pos x="0" y="0"/>
                </a:cxn>
                <a:cxn ang="0">
                  <a:pos x="55" y="19"/>
                </a:cxn>
              </a:cxnLst>
              <a:rect l="0" t="0" r="r" b="b"/>
              <a:pathLst>
                <a:path w="56" h="19">
                  <a:moveTo>
                    <a:pt x="0" y="0"/>
                  </a:moveTo>
                  <a:lnTo>
                    <a:pt x="55"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6" name="Freeform 40"/>
            <p:cNvSpPr>
              <a:spLocks/>
            </p:cNvSpPr>
            <p:nvPr/>
          </p:nvSpPr>
          <p:spPr bwMode="auto">
            <a:xfrm>
              <a:off x="8575" y="7135"/>
              <a:ext cx="91" cy="19"/>
            </a:xfrm>
            <a:custGeom>
              <a:avLst/>
              <a:gdLst/>
              <a:ahLst/>
              <a:cxnLst>
                <a:cxn ang="0">
                  <a:pos x="0" y="19"/>
                </a:cxn>
                <a:cxn ang="0">
                  <a:pos x="91" y="0"/>
                </a:cxn>
              </a:cxnLst>
              <a:rect l="0" t="0" r="r" b="b"/>
              <a:pathLst>
                <a:path w="91" h="19">
                  <a:moveTo>
                    <a:pt x="0" y="19"/>
                  </a:moveTo>
                  <a:lnTo>
                    <a:pt x="91"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7" name="Freeform 41"/>
            <p:cNvSpPr>
              <a:spLocks/>
            </p:cNvSpPr>
            <p:nvPr/>
          </p:nvSpPr>
          <p:spPr bwMode="auto">
            <a:xfrm>
              <a:off x="8611" y="7099"/>
              <a:ext cx="74" cy="55"/>
            </a:xfrm>
            <a:custGeom>
              <a:avLst/>
              <a:gdLst/>
              <a:ahLst/>
              <a:cxnLst>
                <a:cxn ang="0">
                  <a:pos x="0" y="55"/>
                </a:cxn>
                <a:cxn ang="0">
                  <a:pos x="74" y="0"/>
                </a:cxn>
              </a:cxnLst>
              <a:rect l="0" t="0" r="r" b="b"/>
              <a:pathLst>
                <a:path w="74" h="55">
                  <a:moveTo>
                    <a:pt x="0" y="55"/>
                  </a:moveTo>
                  <a:lnTo>
                    <a:pt x="74"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8" name="Freeform 42"/>
            <p:cNvSpPr>
              <a:spLocks/>
            </p:cNvSpPr>
            <p:nvPr/>
          </p:nvSpPr>
          <p:spPr bwMode="auto">
            <a:xfrm>
              <a:off x="8647" y="7044"/>
              <a:ext cx="55" cy="110"/>
            </a:xfrm>
            <a:custGeom>
              <a:avLst/>
              <a:gdLst/>
              <a:ahLst/>
              <a:cxnLst>
                <a:cxn ang="0">
                  <a:pos x="0" y="110"/>
                </a:cxn>
                <a:cxn ang="0">
                  <a:pos x="55" y="0"/>
                </a:cxn>
              </a:cxnLst>
              <a:rect l="0" t="0" r="r" b="b"/>
              <a:pathLst>
                <a:path w="55" h="110">
                  <a:moveTo>
                    <a:pt x="0" y="110"/>
                  </a:moveTo>
                  <a:lnTo>
                    <a:pt x="55"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9259" name="Rectangle 43"/>
            <p:cNvSpPr>
              <a:spLocks/>
            </p:cNvSpPr>
            <p:nvPr/>
          </p:nvSpPr>
          <p:spPr bwMode="auto">
            <a:xfrm>
              <a:off x="7017" y="6652"/>
              <a:ext cx="2140" cy="1245"/>
            </a:xfrm>
            <a:prstGeom prst="rect">
              <a:avLst/>
            </a:prstGeom>
            <a:noFill/>
            <a:ln w="13716">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ar-EG"/>
            </a:p>
          </p:txBody>
        </p:sp>
        <p:sp>
          <p:nvSpPr>
            <p:cNvPr id="9260" name="Rectangle 44"/>
            <p:cNvSpPr>
              <a:spLocks/>
            </p:cNvSpPr>
            <p:nvPr/>
          </p:nvSpPr>
          <p:spPr bwMode="auto">
            <a:xfrm>
              <a:off x="6931" y="6566"/>
              <a:ext cx="2311" cy="1416"/>
            </a:xfrm>
            <a:prstGeom prst="rect">
              <a:avLst/>
            </a:prstGeom>
            <a:noFill/>
            <a:ln w="13716">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ar-EG"/>
            </a:p>
          </p:txBody>
        </p:sp>
      </p:grpSp>
      <p:sp>
        <p:nvSpPr>
          <p:cNvPr id="6145" name="Rectangle 1"/>
          <p:cNvSpPr>
            <a:spLocks noChangeArrowheads="1"/>
          </p:cNvSpPr>
          <p:nvPr/>
        </p:nvSpPr>
        <p:spPr bwMode="auto">
          <a:xfrm>
            <a:off x="0" y="0"/>
            <a:ext cx="31290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6152" name="AutoShape 8" descr="data:image/jpeg;base64,/9j/4AAQSkZJRgABAQAAAQABAAD/2wCEAAkGBxQSEhUUEBQUFBQUFBQUFBQUFBUVFBQUFRUXFhUUFRQYHCggGBolHBUUIjEhJSkrLi4uFx8zODMsNygtMCsBCgoKDg0OFA8PFyscFBwtLCwrLCwsLCwsLCwsLCwsLCwsLCwsLCwsLCwsLCssLCwsKywsLDcsLDcrLCs3KysrK//AABEIAMkA+wMBIgACEQEDEQH/xAAcAAABBQEBAQAAAAAAAAAAAAACAAEDBAYFBwj/xABIEAABAwIDBQMGCQoEBwAAAAABAAIDBBEFEiEGEzFBUSJhgRRUcZGSsQcWIzJSobLB0RUkQmJjcpPC0vBTgqKjM0NEc3TT4f/EABcBAQEBAQAAAAAAAAAAAAAAAAABAgP/xAAiEQEAAwACAgEFAQAAAAAAAAAAARESAiExQVETMkJhcQP/2gAMAwEAAhEDEQA/APIS5DmUZf1SutIIlDmSuhKIkzpZ1FdPdUS50+dRptEsSB6cPUaV1RIH/wB+9MT/AH4oAU4UB5v78Us33odUtVARP3pyUJCeyoX98k/98UxakAikCUkgnRDG6YlPmCYub3KAQU4P9+CRkHcm3wQFZOR/fvUe/CbfpYlsmIUW+Tb1LVOnCg3pS3hUsWAUSrhykupZSByDMjcoyoDa5PcKIplqxLcJswUaZLEoeEt4FEkliXepb1RJJYl3yW/7lEkliXflNvj3KNJLB70pb09UCdQEZD1KbMepTJIHumSSQJOmSQOkmToEkkkECThMnCgdEEKIIDCMFRhSBBE5RlSOUZQMUycpkCTJ0yoSSSSBJJJIEkkkgSSSSBJ0kkCSSSQJJJOgZJOmQOkkkgSQSSQJOEydQOiCFEEBBSBAEYQROUZUjlGUDFMnKSoZMnSQMkklZAkkkkCSSToGTpJIEkkkgSSSSBJ0kkCSSSQJJJJAkkkkCThJJA6IJgiCgIIwgRhBE5AVI9RlAKSdMqEmT2SsgayeyeyNrUANZdWJcPka1rnMe1r/AJjnNcGv/dcRZ3gtPsLs0KqRz5rtpoAHzvGhP0YWH6b7W7hc8l7ZtLXxxmljfHGIn0uUsLA+NgdlygRn5zW5LW0NibEFS1fMpjQlq96n2PwyTMJotxKcpaY5jHCWOt22ON2W4kXaOnELOVXwTGUSOop77s2kiqo3QSR6X1kbdjwRqHN7JHApY8oslZajFdiK2nGaSmkycRJGBLGR9LeRlzQPTZZ90CqK6SkMaHKgFJFlTWQMknslZAySeySBkk6ZAkk6SBJwkkgcIghRBASMIEYUEb0BUjkBQClZFZKyoGyVkdk4agEBdTAMHkqpmQwtu95sOjR+k9x5NaLknoFThhJIABJJAAAuSToABzK9lwHZCalopW04Ya6VlpA5wDgMufySLkXhtnv4XNhew0SrPbSVkcbIsMoXfJhwbJJzllkIa6R3puLDk2w6rd7f18MFWZJWB4p4mGJp1aJhrGS39K2YkDqGrzv4ONnJKquY992MgmjfM54sTI2S7YbHXO5zSCOQDiu98LbHzVLmRtL3PqGsa1ouXOEeUNA63CzQs7ETeX0tW6refkpmPidqd1vQ7OCBqWEgEjrd3Fa3ZescxlVSMbkiooIooXSvddxlDrOLwbZXWBDm2ABAFgFw9kKGGlp6qkYWvqBCJKmRpu3edobpn6jLWvzJJ6K9s3SSDDqgVD8rJajLTvdY2jzZg1x4iPeGS1+FyeCg6FDi4ZKIG2jq91vJY8wJIFrh0oGUygOF8wuR+lcFWZ8GpqwNNVTxPc6KVwL2Na8ljo2g54zntqeDjoeJ0vkdiqeWWZz69hjqKdz6aOV1munDmF3k7vp5BlLZAfmuAubgrt4BXvEVXZh3jCQ5rruaTkZ293yIs647idLlFcDFPgto3guhdNT8MpBFRC/M4NBa42PFzdC+/HTmcviXwS1jQXU7oapo0+TfkfxsbsksPAOJXomz208dVHM8EtDRGJY32IY4SNax2YNLy1wGhdn4EEttrp4ZWyQnIWlt7NyFpBa1zQA1zSRe5Atxv0VtHy/ieDTU7stRFJE7kJGOZe30cw7Q7wqJiX1K2cytym0kbtDHI0Sa3sWljrh1rkEgu8OCy+L7DUE1yIDG67gXUji3LYDjC+7b68AAVbKfP5Ymyr1HGPgtyvLaeriJuQGVDXQk2NtJBmYSeXDisziuwlfALyUspbyfEBMw9+aLNYemyqMnZMQrJi6eKAxoILJWUuRMWqiNJHZNZAKdOkoEE4CSIIHARAJNUwQQEIcqsiPROIkiBWDUYjVtkCnZTK0KDYUbYVs/g/wmKevgjnYHxuL8zTcA2jcRwPUBael2ZozUFkkYyhz/APm7oHJfS5cGi9gPFSZpXC2QwxlHD+UakdrXyONw4uGnlBaeIB0Z1OvIFdHCDU1lHmhcROcUD2vzWEVqdpLy48GtAJJ9PG61uLbHQ1ZD6muiZYANjgMe7jaBZrGg8miwHj1XQwjZujp6d0EVW8tc9z3uaWl5zMDC0WbYCzQbWKyq7s/iEFVUjcSN3kBeZ2ZAzfOfGGeUtA56AcyAbac+Nh8bZauVwLN8ZSYg51ju3SEVBiPJ4jNgeIBNrLq7MbOUNM+V1I+R8roXh28LjdpIJNi0C9wFjsMnpxUxuqbjdFr4yBIX578ix4A4a5gQfWpI0GycUNTLWSti3MrBLSSZGhsMwY75N7QNBIGtAcB1B5qtNM0Ycxlz253uktqQGtA0B4aFun4rSRbQ0V94OyRmGpjj+ebvNswuXEAk8TZVY8YoG/NgZYHN2jGQCeYJJ6BSZ/a05kWGCWogjv2aQ7qLduc4wfI28mqg4m+Zpa5svM3HMBXHzSSQysu1swm3bXXyve5pa5oJ+nlZYHnYc11KbaKJxcY4WAnUuue36XMYb+KKPaYuNt01tr2N3OB+oEJcfJTI4OLyTMgifEWMJljdTljamV0sJM7RbLqGuaWcg4ZdL27LMJIpN3DBJE2VshkaWCRzXOmY49iRpDwflCA4WI0K7EWOzOdltGL8LFriTyFjI0qnX4zVslY0uhY09pwc0B+XMAS0F579e5LgqUuGUsz3WmhLMtg1+jg5jHhzC7N2g6w4G4BvoLI6jBZXG9iTmfkcX2cwdmzc4JOQ5eBzDhdttBXrNoXty5XPfc65N32R9I/JnqPUVBVY9leAakguIGUh3MgD5sTbcRqU1BUulU4E98wcWRFtwc2ZzZWFpuLgAiRviLdCqdPsY+KofLBLuhJJneIy5ocDK17g5g7LnENILuOqidijS7Lv3B3Tevb4gGRt/BRPkDzbNJfqM5Ht70gq6hKXvigZgBiXktWAwAvdTbubNfVwla8ZQRyAGvNZvFPgkw1zszJ5IBzaJI3DwMgJHiSrr6RpNiHfvOYAD4gFQeThugBt9LM0ge026aKcXFPg9oaanldTTunmLQ1rHPicCC9pd2Wt42aVgKrZxp0LTE70H62nkvWCxrTdpFuZEjG6+i4BP1oKyFhF3DOP13Oy+sPKsckp4jV4BI0nLZ4H0ePqP3LlviINiCCOIIsR4L2yswOF13Muw/5i33E/WuHXbNueODJW2uDcX8M1j6ldFPLcqVlq6/ZjKdMzCeAcCQfRfVcWqwqRnLMOrdfq4q2jnWTgIy1KyoZoU4UYClCgublSMgV0QqeKBaFSOnVmOmV2KnVuOnVoS7LVbaWoZO5jn7u5a1pDe0QW6kg6WJU2N17J5CWtewOcXAHK6xPHUWvqShjpV1IcPaaZ7yO02WMA87OBus8uMUsSrxYg1rLEnQW4FDh1W4DtyFw4tu52ngeCsYfhwe8NdwcHD/SbKvT0vZHj71n6cXRrprPg+xBzqidnYczcPeHcXNcCwZePzTe/A8BqsXNNnkDntFyb3Ycobztl17K2nwf0W7q5R1pi72zGVkBSXeD1abf5SL+9Zz4hb9nr3NIDbO7R0IsbEdVGZ7tyG4JGW9hbu5q1T0JE0LjwLi33fihlp9S3obepZnhXSxIYKgsaGF1n5TbnfjqoYa05CC/5TWxva55WSfTv3ovwyXb3a2KHcdrTjm0UnhMLdrNPicjYycxLwOGl79OCaprnFjXPAeHEA3a3S/U2XPjjdu3G3znHMOQ7WUkIYqbTTpqkcJuILdd1a1rgwAhxaT2Tl0HHgjOLEh3bkAZcEudexHEgnwXDnY4Ob2jztrwSkDwx3eNbga6K4m5g07D8ZbcFzgXtGjnXzWPeOWqB2OxXcS6+YW4u7GgALVw205cAXcbW8BwQGlW4/wA4mGdNKMcYW5WuY4g8Xa3GpA48eA8FLJtDbk4sOjAGm5PIFpuAFkHUyjERHzSR6CQr9M017tsWtBD2E5dD8mzsnppbqqvx4itYxydLgMHuIt4LMvkeRZxuD1A96pviSOBMtWdu2htgyX2m/cVA7b05bCJ17WvvLe4X+tZcwoTAtRwhLaGbbhxFtw08u1IXXHf2dVy6zaTPwgY09Q53uXPdAgMCuYLVaqTO4uta/LwUOVXTAgMKUitZGFLuk+7UoaVsStQwoo4lehiW4gBFCrsUCkiiV6KFVFeOnXUiitTSDrLF/MmihV0stC7/ALsX8yzz8EIMMgtKz0/cqdLT9nxd9oruUUPbb+8PeoKCC7P8z/tFPyPTp7Kx2q3/APiMH2fwWTpILiHvjlP+40LZYE4MqpXOIAFKwknTQan3LO4ZFrTj9hKf90Ln7hr0EQWfAP2pPqaFTqae1W9vRzvcu3Ux2lg/eefUxV62G2Ivb1zH6rpPmCPCjLTdtg/Zv+21cmGP84y/rFauSD5dg/YvP+41cSKn/PgO959TXJy9f0hCabsSH9aT7RVDCIcxcOg+9aJ0X5vI79aX7ZXM2RizGXuyfWXfgn5cT1LnYzBlLD3u9wU09L8mf3P5Ve2ugsxh6PP1j/4rD6a7Lfqj3LUfdKeoZ+ghvG0opKbuV3AoLwNPp+oq4+mWuPiCfLPvpu5QOpFoXUyhfTKozz6TuULqNaJ1IonUiKzxpUBpVoTRoTRpQzxpVG6lWhdSKN1IrQzxpkDqZd80iifSpQ4Jp0twuy6lQeSqDrRMV6Fi9YZgEP0G+pWG4JD9AK9I8shYpKXEqcOc2aXdZHBurHOBJzcMt7fN524r1NuDxfRCrSbKUji4ugYd4QX3B7RGgJ17yszy+FiGFjxrDh/1ZPohkH8qujFsOcwsFURdzHX3cn6N7D5vetN8RcP80h9lSN2KoBwpYvUfxWZ78yrPR4zhzSPzhxIN/wDhS2HT/l6+tRU+O4WxtvKnnUn/AIM3Mk8o+9akbIUXm0XqTfE6h81i9lOvIz1PtPhjHukbUOJewRkPgmLLDu3YPPqqtFiuFt3f5zIXRsdGPkZQCC7MTbd8dOq1g2RofNYfZRfFOi82h9gKVxO2Zkx3C3Pa7fvuy9vkpbaix/Q6KObGcMdPvzUS57ZbCKTL6bbu9/FasbKUXmsPsBL4q0Xm0PsBKguWYGPYaXB5mkzBpbcRyWykg2tk7goBXYVvd8Jpc4vrkktqLHTJ3rXDZWj82h9gJfFaj82h9gK1CdsuMUwvKWb2TK69xu5dbm5/Q6qOhq8HhzbuSQZrZuzOb2vbi3vK1h2Vo/NofYCH4pUXm0XspXFe2Zq8QweQWkkc4DWxbP8Ac1EMYwj/ABXexUf0LSfFGi83j9R/FCdj6HzaP1H8U6O2bixXBmCzXlo5ARzgfYRflzB/8Q/wp/6FoDsbQ+bR/wCr8Uzti6DzdnrcPvUqDtnzjuD/AOIf4U//AK1GdocHHGUeMcw/kXfdsNQH/p2+3J/Uqz/g8w3nAP4kn9SVA5Ix/CDwkb/Dl/oSnxzCm27TdbW7EmoJ46t4Lon4O8N5REeiaX+pQTfB1hp/QeLdJpPxTKsdiu2sDZHsgpYpWtPZeXuAeLDWwGh14LkzbZTn5tHSsPK4kd9WZb9/wc4de95v4pPvCmbsNhw4se796WQ+5y1lHlU20tYeVMz9yBp+0SoGYhWScJT6I4Yh7mL2aDZygj+bDH4jMfWbq82GBo7LWgdwstRxR4iMGrZeJqD6ex+C7eDbMTtaRLxJuMzsxGmutyvUXGLuUTpIu5apGBOzj+5D8Wn9Qt46aPoFGaiPoFR2xVhSCrCyYr0X5QVyzbWirHVGKsLIjEe9EMR70xC6a4VYT+VhZH8pd6f8pd6ziDTW+VhI1YWS/KSRxA9UxBprfLAmNaFkfLyl5d3piF01vloQmvCyXl3emNemINNacQCA4isma9Aa/vTEJprDiaB2KrJur0Dq5Mwaat2LKM4seqyjq3vUTq5XMGmrdi/eonYseqyrq5RvrlcpbUOxc9VCcXPVZh1eonVqVBbTuxU9VE7FD1WadWKB1arRbTuxXvUTsU71mHViidWINM7FO9QPxQ9VmnVZURqz1ToaV2KHqojix6rOOq0BqeinStG7FD1UZxPvWdNSgNSlpTVeVp/K1xBMpWzLVs07Aqe9F5T3rjidP5QqOyKpEKpcYTp98ljseUJxULj75P5QorrmqTeVrkGoQ79QdjypCalcnyhNvkKdQ1SE1C5m/Q+UJZTp79Aahc01CAzpZTpOqEDqlc4zIDMllOg6o71G6dUDMhMyWtLhnQOmVMyoDMpZS26dRGVVnSIDIirJlUZlVZ8qAvUKWHSoDIoC5AZEVO6RAZFXdIonSKWLJmQ79VS5NdFd7fp/KFVanCrK2J0YmVEKQKoutlRb1VWp0KWTMkJVURhClnept6oElFpPvEJkUSFqCYyIHSoDzUZQSh6F0iFA5BIZULpVEUJRUhkTGRRlM5AWdCZFGmUBl6HOhQIoi9CZEDkCgMyIC9CUxQMXJiUihKB7psyYpk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27</a:t>
            </a:fld>
            <a:endParaRPr lang="en-US" dirty="0"/>
          </a:p>
        </p:txBody>
      </p:sp>
      <p:sp>
        <p:nvSpPr>
          <p:cNvPr id="5" name="TextBox 4"/>
          <p:cNvSpPr txBox="1"/>
          <p:nvPr/>
        </p:nvSpPr>
        <p:spPr>
          <a:xfrm>
            <a:off x="4644008" y="269875"/>
            <a:ext cx="4320480" cy="892552"/>
          </a:xfrm>
          <a:prstGeom prst="rect">
            <a:avLst/>
          </a:prstGeom>
          <a:noFill/>
        </p:spPr>
        <p:txBody>
          <a:bodyPr wrap="square" rtlCol="0">
            <a:spAutoFit/>
          </a:bodyPr>
          <a:lstStyle/>
          <a:p>
            <a:pPr algn="r"/>
            <a:r>
              <a:rPr lang="ar-EG" sz="2800" b="1" dirty="0" smtClean="0">
                <a:solidFill>
                  <a:srgbClr val="990000"/>
                </a:solidFill>
              </a:rPr>
              <a:t>* امثلة :-</a:t>
            </a:r>
          </a:p>
          <a:p>
            <a:pPr algn="r"/>
            <a:r>
              <a:rPr lang="ar-EG" sz="2400" b="1" dirty="0" smtClean="0">
                <a:solidFill>
                  <a:srgbClr val="990000"/>
                </a:solidFill>
              </a:rPr>
              <a:t>  </a:t>
            </a:r>
            <a:r>
              <a:rPr lang="ar-EG" sz="2000" b="1" dirty="0" smtClean="0"/>
              <a:t>مسكن اوزنفانت- المعماري لوكوربيزيه</a:t>
            </a:r>
            <a:endParaRPr lang="en-US" sz="24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2" y="1431123"/>
            <a:ext cx="3026672" cy="271464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46613"/>
          <a:stretch/>
        </p:blipFill>
        <p:spPr>
          <a:xfrm>
            <a:off x="1857356" y="2574131"/>
            <a:ext cx="3429024" cy="2191882"/>
          </a:xfrm>
          <a:prstGeom prst="rect">
            <a:avLst/>
          </a:prstGeom>
        </p:spPr>
      </p:pic>
      <p:pic>
        <p:nvPicPr>
          <p:cNvPr id="8" name="Picture 7"/>
          <p:cNvPicPr>
            <a:picLocks noChangeAspect="1"/>
          </p:cNvPicPr>
          <p:nvPr/>
        </p:nvPicPr>
        <p:blipFill rotWithShape="1">
          <a:blip r:embed="rId4"/>
          <a:srcRect t="52212"/>
          <a:stretch/>
        </p:blipFill>
        <p:spPr>
          <a:xfrm>
            <a:off x="1857356" y="430991"/>
            <a:ext cx="3442461" cy="1967148"/>
          </a:xfrm>
          <a:prstGeom prst="rect">
            <a:avLst/>
          </a:prstGeom>
        </p:spPr>
      </p:pic>
    </p:spTree>
    <p:extLst>
      <p:ext uri="{BB962C8B-B14F-4D97-AF65-F5344CB8AC3E}">
        <p14:creationId xmlns:p14="http://schemas.microsoft.com/office/powerpoint/2010/main" val="2438125748"/>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629915"/>
            <a:ext cx="7772401" cy="102250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نظام البلاطات المسطحة</a:t>
            </a:r>
            <a:r>
              <a:rPr lang="en-US"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Flat Slabs :</a:t>
            </a:r>
            <a:endParaRPr lang="en-US"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28</a:t>
            </a:fld>
            <a:endParaRPr lang="en-US" dirty="0"/>
          </a:p>
        </p:txBody>
      </p:sp>
      <p:sp>
        <p:nvSpPr>
          <p:cNvPr id="62466" name="AutoShape 2" descr="data:image/jpeg;base64,/9j/4AAQSkZJRgABAQAAAQABAAD/2wCEAAkGBxQSEhUUEhQUFhUVFxwUGBQXFx0cHBcdHBwYGBcYFBccHCggHBwlHBgcIjEhJikrLi4uHB8zODQsNygtLiwBCgoKDg0OGxAQGiwkICQsLDQsLDQtNCwsLCwsLDQsNCwsLCwsLCw0LDQsLCwsLCwsLCwsLCwsLCwsLCwsLCwsLP/AABEIALABHgMBIgACEQEDEQH/xAAbAAACAgMBAAAAAAAAAAAAAAACBgAFAQMEB//EAE0QAAIBAwIDBQIICggDCAMAAAECAwAEERIhBTFBBhMiUWEycTNCUnOBkaGxBxQjJDRigqKysxVDcnSDksHRFsLwNVNjk6PD4fElVJT/xAAZAQADAQEBAAAAAAAAAAAAAAAAAgMBBAX/xAAwEQACAgEDAwAJBAIDAAAAAAAAAQIRAxIhMQRBURMiMmGRobHR8CNxgcFy4RQzUv/aAAwDAQACEQMRAD8A8k01NNHiurhfDnuJVijxqfONTBQAAWYsx2ACgnPpVTguzi01NNMX9B2yfD8QhPXTbRyTE+mohEB+nFFE3DwdMcF5dP8AJeRYgfULErv9Gayx9L7i3ittnZvKcRRvIfKNSxHvC5p3tba7xqt+FW9so372eMkj9ZZLx9JHuBFYurq5ZcXPGYET5FvIz/uWqBCPTVWWMoeSkTsVeYzLEsC9XuJEiA94dg32VgcBtk3n4hB6LbJJOT6atKIPfqIo2ThqHJa9uW90cKt72JkfB9wNQcdgT4Dh9sp853kuD9TMqZ/Zo3D1UYhbhqsBHDfXL8gjvHEG/ZiDv+9TJwCznM0JXhFvBAZE7yWeNiQmoayJLl8Z059kZ9KW5O2F6QVWcxqdtMKJCPo7pVP21S3EjSNmRmdj1dixP0kk0UHpEuBt472fS4mmW2i7i6jdg9idhKoJxJZ555Az3XlupI2pLKY2IwRsQeh6g+tMnDuNJKiQXpfTHtBdJkzWuOQ23kiB+JnK81I5VbcZshOwS7aOO5ddUPEFP5veryHfMBpV+Q7wD0ccjRwa0pboRdNTTXVf2MkEjRSoySIcMrDBHkfUHmCNiNxWjFMRsDTU00eKmKAsDFTTR4qYoCwNNTTR4qYoCwNNTTVlwjhD3BcI0aCNO8eSVwiIuVXLMf1mAwATvVh/RFnH8Nfhj8m2heT6pJO7WgZJvcXdNQimW3exJ0wWd3dN/wCJLpx/hwITj9qrmKC+VdUVjaWKD+tmjRGA9XvGZseuKyxlD3iVYcMmn2gill6fk0Zvr0g1bHsZcqMziG2Hnczxx/RpLF8/s1cX08rjF5xlCvLu7dpZh7isSrF9uKqc8Nj3CXlw36zRwKffpEj/AG1ls2kuQBwe0j+HvkY/ItYXlz7pJO7TP11stnsM6YLS8un+TJKF+kRwIW+jUawO0EafAWNpGflSB52HqDKxUH9mu234lxa6GiJrnSekKCFfrjVFFG5qcexfdn7C5Mni4TaQxFJMCSHxO3dv3Sap5DI2qTSML59KV+I8CSZXmslcd3n8YsnyZbcj2inWSIHO+NS/GHWtsvYi81AyhVYkDLyZbJO2Sucb9c11x8SLyhLx2tr6AhYr/cbj2UvMe0uNhMM7Hxahmg17rdCWBU0068V4OLmRozGttxAbmHIWG8zyktm9lXbnpHhf4pByKT5YipKspVlOGVgQVI5hgdwR5GtW5KScTVpqaaPFTFaLYGmsFa2YqEUBYWKtey/EEtrqOWRWZF1K4UgNpdGjYrnbIDZ+iqzFTFaIpU7HHjDRWgV7WytXgk+DuZDJOGx8Vldgsco6oV+sDNVMva+9I0rOYl+TAqwj6O6Va5+C8Ye3LDSskMmBLbvukgHmOjD4rjdT9VdfEuCo0bXNkWkgG8kbfC2xPISj4yeUoGPPBparkq5OW8fgUdxK0hzIzOfNmLH6zk0GKdb7sxAvDUuF1CXuklJ1ZBLSBCMcgMNnbypLxWrcSaceTGKmKzipitEsHFNn4MF/P1+bl/galXFNn4MB+fr81L/A1Y+CmP20cnb2ILdeEAZijY4GMkruT61x8H40YlMMyd9aucvAxxg8u8hfnHIPMbHkQelj+EEfnS/Mx/dSzihcGzk1N0O1zHG0CiZ2uLHOiC9Vfy9kTuIriPmy5+ITgjdCNlpY41waS2YB8MjjVFMhzHKvyo2+9TuOoqcH4rJbOWjIIYaHjcao5V6pKh2ZftHTBpqsZEeJ2tozNbHx3PDXYl4OeZ7R+ZA+Uu4GA4I3GcDWpr3iJipirvi3BAiC4t3M1qxwJMYaJjyjuE+K4+V7Lc1O+KpsUxFprkxisYosVMUGWYxWMUWKmKAsvex3ELeKSVLsOYLiLuXKE5TxpIG2BJGUAON8Hau/i90bJgsdjZIGAeObxXIkX5cMkrFSP2duoFKeKuOD8a7tDBOnfWrHUYicFG5d5bv/AFcn2NyNY0VjPajNz2svXXT+MyIvyYiIlHppiCjHpXNZcFubpvycUshPxiD/ABtt9tdHGeB92gmgfvrVzpWYDBU/93OnNJB67NzGRTV2R7RgqsYbu5FGB+tjqpPXblWPbgaK1OpMopewt0gzKEj9C+T9S5H21S8W4XJbSmKVcMOvRh0ZT1Br16SMvGJHdifGSWOfYKef9o0udpOIW0tu8cro0iKWhYEFg2NlyM+E8v8ArbFJ2UnhilsecCvTezPaISLiNtEgG6bZ96nqK8zxRxSFSGUlSORBwR7iKZqyGPJoZ7LdxkosjOSSus6jy8ZXY9KVO2t1bzwEsyG4jwEZWGWBIDK4HPA338vfmz7RnPCkJ3Jt4iSd8/lVyTXl+KWK7l82SvVovOF8aUxrbXgaS3Hwbr8LbH5UDHmvnGdj0wauuK2qyrGt7IpLjFtxVASkoHKO8HPI5Fj4066hvSTVzwHiEsIZe6M1vJvLAwYo+PjAj2JABs43GBzG1a0ShO9mV/FOGS20himQq4wfMMDyZGGzKehG1cmKesRG3Ht3PDhsDt+M8OZunqn/AKb4+Kea3xrgj2+lwwlgk+CuE9iTHMY5o45FGwQQeY3rUxZwrdFTipiixUxWk7DxWcUWKmK0SwMV1cMv5LeRZYWKOvUdQeasOTKeoOxrRipiigUqPVLy3e64cqxRrrkttSxRDCjEyuVjXPIAHC+4V5SV/wBq9Pu2I4ShBIItVIIOCCJkIII3B9aWBcx8Q2nKRXnJbg4WO4O2FucezJ5SAYPJsc6SJ1ZlbXmhXxUxXTfWUkMjRSoUkQ4ZG5j/AOOoI2I3rp4DwlrqdIFYKXPtHOBgE8h7qc5km3RWYpr/AAZD8+X5qX+BqpuNcJa2k0MQ2VDgjqDnGR0Oxq5/Bu4W+UkgDu5RknHxGwKx8FMdrIkzV+ED9KX5iL7jSzimft/+kr8zH9xpaJH+n+gojwZl9tmMV0p31tIrjvIZUOpTgoy+ozvVnwzs3dsVcW02hWDFyhVQAQSdTYHKnf8ACDYJMPHNDCFmJ1SaySDGmQgRGJPXGwrG96Ghjbi5C/wi/wDxhzJb93DesNMluQPxe/BzlSh8KyHJyhIVjuuk1U9oOHRd2LiFXiBlMEts+dUEoGsqrHdkI5Z8Q5HNEbbhybNNdTnn+SiSJfdqlYt+5W/tN2o/GoYoViKrG2rvZJNcsmF0L3rBFyQu2dzy3oS32Gclp9bkWMVMUeKmKY57BxUxRYqYoCwMVnFFipigLOzg/FZLZiyaWVxpkicao5V6rKnxh9o6YqyvOExzI1xY6sINctsTmS3/AF0POSLyYbrtq86ocVus7p4ZFkidkkQ6ldTgg+n+3I1lDqfZnotuxbhAJJJNvcEknOfY5k868xxXrdtrurBdKL3k0U+EjAUFm0bKM4GT08zSh2Qhh1Mk0amVWPgkXfbAIweoIORzFJF0dOSOpxV9hWhhZzhFZj5KCfsFFcWzJgOrKSMgEYyNx94Ne0G/eRCiJGiooJAHPLBfdzYVU3nDoriPuJhpIJ0SDnGx558wTzH/ANjdZj6bbk5u0A//ABSf3aL+ateaQgal1csjPu616l2ngMfDtBwSkCISOR0yhTj02ry3FbDgTqHUkeo9nfxeJVkjhhfI2fSCfrIJqyu5HLLIQuwVwByGrJXP1V5XwjiskLYi8Wr+rO+o9CFG+fdXpvHoJ3t1Fv8ACd3ATllUAaW1Es5AFI40zox5FKNpC52hs/xVhfWTd2SdEsWMr4s5BXk0bY3U7Vp4XKsqyNZxqwYarnhT5KOBzlszzyBuAPGh5ahtXFccLJ/SuI2wHVVkeZv8sSlc+9hWiMcPiYESX0rodSvGscAyN1Ksxdxg+gNNWxFy9bwjj49w2OPupYGZoZ1Z0DjDppYo6SY2JDD2hzHlVSRTD2t7R/jzRnuliEalQAdRcsdTO5CqNRO5wOeaoSKZcEJtatg8VMUVSnI2DipiiqUBZ6Pe/wDZK/3QfzkrzbFW7doZjB3BKlNPd8t9OQwAPvAqqpIqi2bIpVXgvLHiySxrb3uooo0xXCjMlv6Ef1kXmh3HxT0q77H9nLiC+hkKa4ckrcx5aJwykKVk5bnpzB5ikimT8HrH8fgGTgFts7ey3IUSWwYp3JWWXa7hKySxu9zbwqIVGly5k2LbrGiEke8jO9Uqw8PjO893MRyMUaRD6GkZm/drq7f/AA8XzC/xPSzRFbG5ZpTexdnjFspzFYxk/KnmklJ9SoKL9BBrP/GF2NonSBfkwRRx/vKur62qjqVulE/SyOr8bkmljaWR5DrXd2LEbjkWJp4/Cl7I+fP8taQrP4RP7a/eKf8A8KA8A/vB/lrSv2kXxu8UjznFTFFUqhy2DipiiqUBYOKmKKpQFg4qYoqlAWDUxRVKAs9Hs/8AslfmLj/kpah4lHeBUu37u4UAR3vQ49lLvG5A5CUeIbZyM1oh7Syrb/i+FK6XQHqA+NX07Df0qkpFE6MmZOq8bnqPZuG6QTLdxlSFQK2NpB3keWVh4XHLddt6oOM2hM0hl4jBGmtsIjPI6jJwDHGuAR1BbIrf+DliUucknCxgb8h3ibD0pW7Q/pU/zr/xGlS3K5Mn6aY0XXaWzNuIG/GZ8II9QVIQQrBhuWdtyNziqL+m4E+BsLcHzmaSc/UzBP3apKlOoo5pZpMun7X3mCqTGJTtphRIhjy/JqCfpJps7c72Q/sWxP8AlfevODXpHbT9D/wrX7npZLdFsMm4SvwebYqYoqlUOWwcVMUVSgLCxUxR4qYrSdgYrOKLFTFAWDisYo8V0cOszNLHECAZHWME8gWIAJ9N6DbOTFMf4PR+fw+9v4TW247FT5CxYkcuY9BBibIVGJ/LacjxjHnW/gHCbi2vY9MayukQnKLIg0q6j2izAAjWBgkHy2waRtNF8eOcZptdzm7ffDx/ML/E9LOKeeM8DnvZYWiQBO6hVnLL4O8OVLJnUcd4oJAIpT4jw6SB9Eq6WIDDDKwIPJlZSQR7jRHigzp6nLscWKziixUxTnPYVrs6E8gynP0inj8I10kkY0MGzPqGD07sDOPLIpFxUxSuNuysM2mDj5BxWMUeKmKYlYOKxijxUxQFgYrOKLFTFAWBipijxUxQFgYqYrqt7KSQM0ccjhfaZUZgvXxEDA2HWtbQsCVIIZc5XByMc8jpjFYbuacVnFbI4yxwoJOCcAZ2AyT7gN6ndHTqwdOdOrG2cZxnlnG+KAHP8HI8Fz7o/wCYlK/aEfnU/wA6/wDEat+x/GVg7xGViZdIXSMnIZTjA3JOMVVcaJeaSUK4R5CQWUjnuB5ZxvikS9ZnTOSeGKRW4rOK2CMkFsHSCATjYE5wCeQJwfqPlQ05zAYpv7Q9oYZ7bQurXohXBHLu85yeXWlOpiscbHhlcU0u4GKmK292dOrB0k6dWNieZAPLO429aHFMJYOKwRR4qEUGWHipiixUxWiWDipiixUoCwcVttZ2jdZEOGRg6nngg5BwfWgxUxQFlnwrtDcWwxC4QFmbGhTu2jUdweqKforMPaO4SUTK6iQKEDd2nIeznK8xgYPPAAqrrBNZpQ/pJ8Wy9h7YXiqFEuw0ndEO66cblc/EX6qquIXzzsGkIJChAAoUKo5KqqAAPcOtdNlwK5mGYreZxz1BGx79WMY+mi4rwC4tlVpoiqvkKwKspI5jUpIB9OdZtYzeRx3uirxUxRVKYlYOKmKLFSgLBxUxRYqYoCwcVMUVSgLBxUxRVKAsHFTFFUoCy24dxruraSELlpJVcseQUI6nTgjxeIeY2plk7aW2hwkMivIZiZNEZbEol6k77tHt+qdztSJipilcUysM8o8DVw7tJbx28UTQMXRZFLqqDIkSRDlictnWvQez8arHiXbO0kR0S2ZQynwd3EFZtEiKX3JXGpGyu/gA5UiYqYocExo9TOKpDdwntVbxQRI9tqlQrmUKu4VsHGf/AAiR/awfWtl/2xikgaIxudURTxJHhWEXdxlDzGGAbOx6dBShBCznSiszfJUEn6hvVzbdj72TGLaQZ3AfCE9fCHIJ+iscV3Gjly1SXyLOz7WQx2oiWJhII8DwRFBIsc6LLk+JiWlViGBxpOPXttu1VngsYShVVwoiiJPjh1RR5XBTCOSz+LEjY3xlFliKsVYFWU4KkYII5gjoaGjQuRV1E1sNvDOO2sdtpki1s80jGIIhCoWgZMu658IVwoGx31bV13PbG0Yn80BVjqZTHGNRAgA3ySBmJzt8oc96R6lGhB/yZpVsPq9trXWSbbwEsdIiTB1LEpOkuQHIjIJydiNjkikFue3LoKzUrVFIXJmlPkHFTFFUpiVhgVMUWKbpOHJGyxw2D3L91E5kYysuXjSQ/k4woAGrG5PKhughByE41Y2nAbmX4O3mYfKEbafpYjA+umj8+j//AE7EH5mNv+aXr9tVt4I3/SeJSTHqsaSSD3BpGRce7NLqK+iS5v5L6nIezLr8NPaQkc1edSw96R62+yobOxT27maX0hh0j/PKw/hNZ/GrFPYtppfWWbQP8kS/89ZHaJl+BgtYemVhDt/nl1nPrRuF414+b+yN9oIX2tuHTT/rO8j596whB9pFWWb6PB/M7EcwD3ETe8atU2ftpdveO3M3wk8rD5Oshf8AIML9lVuKNIemS4/pfQY74Rv+l8SkmOfZiSSUfstKUWrKxu1kjSOyLSd2hjksrgL+dIWaQmPScF1LEgDDADIJ3B19nuxSzxGR5WAAzpVR/ET/AKVycT7MskYmgLEITqHxl0ts6kfR7ufuW4vazo0ZYrVp+e5xcR4OjI09pqaJfhIm+Ftz1Dj40edhIPcQDVJimzh/Fu/cOZBb3q7Lc7BJ+mi5GNIY/LOx5MOtBf8ABxOzCOLuLtPhLMjAfG5e1z58+7381yKZOuTnlBSWqH5/v3fAVsVMUZXBwRgjbHl55rGKc57BxUxRYrOKAsDFTFFipigLBxUxRYq17PWcbtKZUaRYoTII1bSXIZFA1aTgeLOw6Vj2NitToqMVst7dpDhFZz5KCx+oCm+2t5yM2/DIol595MjP9Ie4YJ9mKzPc3OMTcShhX5ED5I/YtlwR9NLqLrD5+n9uikj7K3RGp4u6X5U7LCB/5hBx9FF/QcKfDXtuPSEPMfd4VC/vUbpZA5eW6uG9EWIH3u7O2PXFYHF4E+CsYs+c0jzfZlF/do3Csa5r439PuYX8QU4Vbu4bkASkSt7godvtq0tLac72/C44x/3kyO/0h52Ef1Cqtu1N1jCSCJeWIY0i+1FB+2qu5uXkOZHdz5uxY/WSaNLD0sVx9EvnuxrlubrTibidvEvVIZBn6EtU059MiuXhV3ZW86ytNdTsNQLCJVHjVkLeNyzYDE4wPfWOEdlFkwZZ1jX0XP2kj7qsLrs3aoQEZ5N9yT068gKTVE6Y4szd18XZo4hbrIqLdSKwYabfiS7q4Gwjuxz22BJ8afrCljiXDpIHMcq4PMHmrA8mRuTKRyIphuoJLBmwBPaTe0jey46BsbpIOjjfy6iugd2YDjVcWOd12/GLFmPMfqZ6+w3o1MnRKcNTp7Nfn8r3/ETMVMVZ8W4Q0Ol1YSQyfBzqPC3ow5o46odx9tV2Kfk5JJxdMHFTFFipitMsHFYIo8VMUBYeKZbTjpnhW2uZpIwg0xThm0r5JPGDhk/X9pfUbUuVKGrCGRw4OjiXDZLdyki4ONQI3VweTIw2ZT5imHsn2TS6BZ5GUAZwoGfrP+1VvDeLKE7i5UyQZyMe3CTzeBjy9UPhbHTnVzYRPC0SBhLbzOFjnTIB33RxzVgOancdMipzckjq6eOKU7e6+j/O5qveyIKOYNRaN8aWI8QwDsfPnSkVr0DivExZuCoY6mcac7YVyoBPuxSJK2WJ8yT9ZzW422tw62OOMlo57o1YqYoqlUOKxs7H8QMsiQPnHocAgA8wOvrXTxDjQtvyeGbvIgxG2BrUjIPvqp7C/pkfub7jQdrvhY/mI/uNQcFro9NdRNdNq73RQ4q8sOLK6LDdFtKfBXK5MtueYx1eMH4mcj4pHKqWrqw7K3MqF1QBB8ZmA+zc/ZVZV3OHFrb9RWWfE7MTMq3LIk7jMN6p/I3Q5DvWGwfkO859GHWle9s3hdo5VKOpwVP/AFuPUVdxvJaKI50EtrLuUztnkXib+rlHn165Fd86RmFRKzTWfsxXSj8taHpFMvVf1eR5oelKnRacNV3s/wA5+/x8idipirDivCnt2AbDI41RyqcpIvmh+8HcdRXDVFucsk4umDipiiqUGWDiu7gvFZbWUSwthgCD5MDzVsdD6YPUYIrjqUUapNO0X/ErMXatPbtI5UapbeRy8kXm6M28keevtDqOtUVvDrYKOvWjtbh4nV42KOpyrKcEH0NXyol8cxBYbzn3a4WOc+cXSOU/J9k8xg7UvBZNZHffx5/b8/Y7OF9k4CMzzkfqqAP9z9lE3ALUtpGoKQRrJOQfinHLn6Vu7KX/AOU/OBgxnSyld8jPtJ0PT6Kuppo3nJIIRlwMjHMgg+nLnXPKUr3Z62LDhcbjHk854twt7eQo49VYcmHmv+3SuLFXHGeLtMFQjAjY43yd9se7aqmumN1ueNl0KbUOBg7O8RZmWNzkDfJ54HQ+f/xTpxO6hYxd2AFVgW8GAcc9sb15YpwcjYjrT5ayluHBmOWMdwc+oxg/ZUckKdo9Lo+pcouMuUir7TcW0GW3RcodO5OeYV8qMfRS7w6+kgcSRMVYbeYYHmrg7MpHMHY1p51acO7OXE5Ajj59WIA+05qiSiqOGeTJmnqSfu9xc8MmWUM1qiksMz8NbdJQNy9t1yOYUeJOhI2qn4hwhShntSzwjGtD8JAT0lHVfKQbHrg13HspNE6gyKr6hgqWyp6HOBjfqK7Irtmm8bC2v08PenAjuP1Zx7IZvl+y3xsc6VNdi0oScUsir8/Nu/YTcVMUz33BxOzCGMw3SZ72yO2cblrbPMY37vn8nIpaIqidnJODgwcVMUVTFaJYeKmKPFTFaTsDFXPZa+kjmVFbwSuodCMhsEEHB5EHcHmKqcV38BH5zD84v3ilktmWwSayxryhg7Z8Pkde9RdSxtLrxzUGQ4Yrz09M8qTcU5dqbySGWKSJirhpsEfOHIIOxBHMEYqueyjuwWtlEc4GXtRyk82tc/yuY6ZpMbqO509XFSzS08+PO3b7FTw7hkk7BY1BPqQPvqzuuyM8ZKnQXCl9KkkkAjIG3PflWvs7xEQSZOxzsTyBHyhTfc3bgid3X2VJzgDDk7fuUs5yTK9N02HJjtvfv7hU7ELi8j/a+6g7WD8rH8xH9xq54dcRycTV48YZcnHytJzn19aru0Vq8ssQjR3PcR7KpY/G6AVqdzv3GThp6ZxW/rC5in3s/wAZMkRijIXwszAjJ8Kk7e/HOl0dmLgDMirCOWZ5Fi+x2B+yrXs3w9YpWInhkYwygrFrbA0HcuVC+mBmtyU0L0TyQnTWzOzi14iQSwSlMhSUHrjUu3nuMH1pP4XxF7dtUZHiGlkYZSReqyLyZf8AoYph7QzWq3DmSKaWTC5HehI/YTTjCljtjqN81WjjoT4G2to/JihlYeuZWYfZRCNRM6rIpZLuq8cl5wK3juA6wYNuyu89o5yYHCMUlgbmV1ALqHiA2bI3pIAq2u+0F1Kul55NPLQp0L6jQmBj0xVZinjFo5s2WMkkuwGKmKPFSmIWBipijxUxQFgYqYo8VMUBZfW3FFuMLcPomA0x3fmOQS6xuy8hr5jrkVbdtB+QH+D/ACqTFG9P/HXiEZE6MyFYFJU4ZD3ezp0JHyTsQTy51GaqSPT6ebnhmm+whWlv3jBeWfSm7h3ZyzCkzPIzdFGw+wZ+2l/iXC2g0urB4n3jnTOlsdD1Vx1U7j1pk7H8WAbXLuV2wMZ9DgnajI3Vp7GdHHG5OE4+sajwe2ZmXToUrhW6qcgq255YBruNk0Nl3b4ysdxuOR2BBH0V1T3K65TINOsbB9sEZIz5HxCuOGcyWOs82inGOgAAAAqSbZ6EoY4t0qdP4CCNjTjwDifelUUsh5MFJ+sGqC04Dcy7pBKR8rQQv0sdh9dWFnwh4Gy9xaxH4yNMGb3FIgxB+qrZEmveeX0mTJjlx6r5G3ifDkSZEVmIbOokgn2WI+0ClntTdxshjfDTRtpVgDyz4lY1czd0sSyEsV7tnLR7FvyoVSoflseo5etLlzxi3LFxaB2JyXnlZsnzKR6Fz9dTxxd2d3WZoqGm1v8AT+DXZcWSRUiuiw0bQ3K/CQY9kHq8QO+OY+KeldXbO0dVt5JdBllD65UxpmVSvdy7bElW3O2cb75rm/4nnX4LuoR5QxIv72kt9tVl5dyStqld5G83Yt9WTsKsou7PMlmjocbtnLioRR4qYpzmsLFTFHipWiWBiu/gQ/OYfnF++uPFHDIUYMpwQcg+RrGrQ+Oemak+zQwdteaf25v5lLSMQQQSCDkEHBBHIgjka7L6/ebGs5xkj6dz9ZrlrIRqNMp1OVZMrnEunvobkZui0cw5zxoG70eUsepRrHRwd+vnTDxOSNbUGRDKgig8OopnxSBSSMn1wPrpExTpx39C/wAKD+J6nNbo7OlyOWPI3zXx55KEce0fAW8EPkwDM/8A5juT9VaZ+O3DKF711QDGhGKrj1AO/wBNV+KmKppRwvqMjVXsCd9+tXvY34Z/mZf4TVJV72P+Gf5mX+E1mT2WU6N/rxObtYPzuT3J/LSqjFXPan9Jb+zH/LSqnFbD2UJ1H/dL939QMVMUeKlMRsDFTFHipQFgYqYo8VMUBYGKmKPFSgLBUbinPtcPyP8A/P8AyjSctNvae4RofCwOe5xg/JjIb6jUp+0j0Olf6OX9hf4VxRodSkCSJ/hIW9l/9VYdHGCPsrtVLJW1JLc7+zGEUac/FeQv4gD5LuPKqWjh9pfePvp5RObFlaaXP9Dr2quljyXhjlPe+HWXwp7uPfCsNXuNYs+KZtQ6lI5FWdgsY0hDgaNI6HbNae3Hs/43/tJSdUoQ1RR6HU9S8OeW3Y23d9LKcyySP/bct95rnxR4qVejyXJvkcph+YJ/dm/mrSVinab9AT+7N/NWkzFSxdzv6/mH+IGKmKPFSqnn2BipijxUxQFhYrIWs1ldjmmEs7brgk8edSeyQpCsrEFtWAQrEg+BtvSuaWykXRqRhrGpNvaGSMge8GmC37XyLLJIyBtbhwC2NAAlAVTjf4XqOlBN2qZriO47vDJ3g06zgh2dsDI2xrI5HOBtU05+DqlHB2k/x/YonspAFJRsMuse4sVyfLxKRv5VJ7N0dkZGDLkEY5YOD9GetMh7ZHEg7hfyilDhzsC0zdQesvv2574Gq47Wu1wk4jHgDjQXLau8LMwZjvpBbYchgUXLwY4Ya9vx2KW34VNICUjYgZzy2xgHIO+MkDNNfHoGFqUKnUI4FK43yHkBG3PlXI/bR2LZjGGGMK5GMhc8h1dSx/tEetbpO25bJMZJZChxIQcFnbKvzBAfGfQVOam2nR14J9PCE46+V4FSCyd/ZQnZjyxsoLNufIA7UItn+Q3+U+7y8x9lMY7Xvo092ORXJdiMEShSAxOG/KnLc2wM1sftm+Toi0ZLEgSHct35O+PlTlsfqj31S5eDl0YP/fyFd4GAyVYDlkg4z5Zqz4cZLWZtcbZ7tlIxnAZcFttjjNdXFu07zxvGUwrjlrJGdfeasY59K7E7byDUNAOoEDLZ05CAAZHsjRnHXPSh6muBsbxQnqU+O9f0U18r3M40RvqcIFXHPACg55YJHPlVYVpw/wCOmyp7kAKAABIw9k6huBkrucqc52ydt1Fjk5rY3xRPO4N6lK23vtQGKmKLFSmOewcVkLWcV0cPmEcsbnOEdXOOeFYE49dqAXJpkgZfaVl94I++gK032vaiEsxuImYd7rVQodcaWUalkc7+I8iB5eVav6ftzcpI0RaJYu60GKM6cHw6RqwfDgZJ2yedJqfg6Xix8qYrd2dhg5PIY5+WPOhxTradpbRQpaGQsgQISkZKhGDDS2oEHny235CuAcathcd53GtO60lWjRdThtasUU6QNgpxuRnzxRqfgHhxpbTQuCInkCc8tufTb6SProNNO0Paq3Q4jidEDqwASMnCPCwB8XtERtk55kc+ldb8agFwJWiwO6VTpijOJAwJdYyQm4BGdiM5oUn4B4sfaaFtlwcHYjbFFCPEvvH302TdorVpZGaDKtgj8lFqJzIZA5ztqLL4wSRp2rNxxK0N3DpVe6R2LP3SqpUqNKhAPGAwJywzlqNT8DLDBNNTXK+pjtt7P+N/7SUoqpJwBknoK9H4n2hstJLR95mVXA0IeSxgtgkYBCMMb8/Wqey7SWqaD+LjWHjdnESA5UR6ihDjRur7AYOrpvSY21Hg6ethCWa9aE/FZCE5wM43Pp6mmfg3GbWKEJLAXk1l9RjjYc9gCxBxjYggisycet+5kRYikkkWhisUYDMRDliwOVGpH8IGDqzgU+p+DjWKFW5o6ZR+Yp/dm/mrScy45jFN9r2kgVUVkfSI0Qr3URAwYy6jLeMPpfdtxq2rEXH7QkNJA5K6AF0Iw0hbcEambO3dOBtuH6ZNJBON7HV1Lx5tLUkqVChis6TjONuWf9Ka/wDiG20j83XWFAB7iLGrSAxI5cxkbfVWiz43AgmUwlo5JXkVCq4ClHVADnwEMV3XkBzPKqW/By+ihftoWsVlkO23Pl6+6nKXtBYnvPzX2gAoESAYGSPjkqd8EjmANhVN2l4lHO0fdBgqIVwURObu4wqEgABgPXFCbfYJ4oxTam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68" name="AutoShape 4" descr="data:image/jpeg;base64,/9j/4AAQSkZJRgABAQAAAQABAAD/2wCEAAkGBxQSEhUUEhQUFhUVFxwUGBQXFx0cHBcdHBwYGBcYFBccHCggHBwlHBgcIjEhJikrLi4uHB8zODQsNygtLiwBCgoKDg0OGxAQGiwkICQsLDQsLDQtNCwsLCwsLDQsNCwsLCwsLCw0LDQsLCwsLCwsLCwsLCwsLCwsLCwsLCwsLP/AABEIALABHgMBIgACEQEDEQH/xAAbAAACAgMBAAAAAAAAAAAAAAACBgAFAQMEB//EAE0QAAIBAwIDBQIICggDCAMAAAECAwAEERIhBTFBBhMiUWEycTNCUnOBkaGxBxQjJDRigqKysxVDcnSDksHRFsLwNVNjk6PD4fElVJT/xAAZAQADAQEBAAAAAAAAAAAAAAAAAgMBBAX/xAAwEQACAgEDAwAJBAIDAAAAAAAAAQIRAxIhMQRBURMiMmGRobHR8CNxgcFy4RQzUv/aAAwDAQACEQMRAD8A8k01NNHiurhfDnuJVijxqfONTBQAAWYsx2ACgnPpVTguzi01NNMX9B2yfD8QhPXTbRyTE+mohEB+nFFE3DwdMcF5dP8AJeRYgfULErv9Gayx9L7i3ittnZvKcRRvIfKNSxHvC5p3tba7xqt+FW9so372eMkj9ZZLx9JHuBFYurq5ZcXPGYET5FvIz/uWqBCPTVWWMoeSkTsVeYzLEsC9XuJEiA94dg32VgcBtk3n4hB6LbJJOT6atKIPfqIo2ThqHJa9uW90cKt72JkfB9wNQcdgT4Dh9sp853kuD9TMqZ/Zo3D1UYhbhqsBHDfXL8gjvHEG/ZiDv+9TJwCznM0JXhFvBAZE7yWeNiQmoayJLl8Z059kZ9KW5O2F6QVWcxqdtMKJCPo7pVP21S3EjSNmRmdj1dixP0kk0UHpEuBt472fS4mmW2i7i6jdg9idhKoJxJZ555Az3XlupI2pLKY2IwRsQeh6g+tMnDuNJKiQXpfTHtBdJkzWuOQ23kiB+JnK81I5VbcZshOwS7aOO5ddUPEFP5veryHfMBpV+Q7wD0ccjRwa0pboRdNTTXVf2MkEjRSoySIcMrDBHkfUHmCNiNxWjFMRsDTU00eKmKAsDFTTR4qYoCwNNTTR4qYoCwNNTTVlwjhD3BcI0aCNO8eSVwiIuVXLMf1mAwATvVh/RFnH8Nfhj8m2heT6pJO7WgZJvcXdNQimW3exJ0wWd3dN/wCJLpx/hwITj9qrmKC+VdUVjaWKD+tmjRGA9XvGZseuKyxlD3iVYcMmn2gill6fk0Zvr0g1bHsZcqMziG2Hnczxx/RpLF8/s1cX08rjF5xlCvLu7dpZh7isSrF9uKqc8Nj3CXlw36zRwKffpEj/AG1ls2kuQBwe0j+HvkY/ItYXlz7pJO7TP11stnsM6YLS8un+TJKF+kRwIW+jUawO0EafAWNpGflSB52HqDKxUH9mu234lxa6GiJrnSekKCFfrjVFFG5qcexfdn7C5Mni4TaQxFJMCSHxO3dv3Sap5DI2qTSML59KV+I8CSZXmslcd3n8YsnyZbcj2inWSIHO+NS/GHWtsvYi81AyhVYkDLyZbJO2Sucb9c11x8SLyhLx2tr6AhYr/cbj2UvMe0uNhMM7Hxahmg17rdCWBU0068V4OLmRozGttxAbmHIWG8zyktm9lXbnpHhf4pByKT5YipKspVlOGVgQVI5hgdwR5GtW5KScTVpqaaPFTFaLYGmsFa2YqEUBYWKtey/EEtrqOWRWZF1K4UgNpdGjYrnbIDZ+iqzFTFaIpU7HHjDRWgV7WytXgk+DuZDJOGx8Vldgsco6oV+sDNVMva+9I0rOYl+TAqwj6O6Va5+C8Ye3LDSskMmBLbvukgHmOjD4rjdT9VdfEuCo0bXNkWkgG8kbfC2xPISj4yeUoGPPBparkq5OW8fgUdxK0hzIzOfNmLH6zk0GKdb7sxAvDUuF1CXuklJ1ZBLSBCMcgMNnbypLxWrcSaceTGKmKzipitEsHFNn4MF/P1+bl/galXFNn4MB+fr81L/A1Y+CmP20cnb2ILdeEAZijY4GMkruT61x8H40YlMMyd9aucvAxxg8u8hfnHIPMbHkQelj+EEfnS/Mx/dSzihcGzk1N0O1zHG0CiZ2uLHOiC9Vfy9kTuIriPmy5+ITgjdCNlpY41waS2YB8MjjVFMhzHKvyo2+9TuOoqcH4rJbOWjIIYaHjcao5V6pKh2ZftHTBpqsZEeJ2tozNbHx3PDXYl4OeZ7R+ZA+Uu4GA4I3GcDWpr3iJipirvi3BAiC4t3M1qxwJMYaJjyjuE+K4+V7Lc1O+KpsUxFprkxisYosVMUGWYxWMUWKmKAsvex3ELeKSVLsOYLiLuXKE5TxpIG2BJGUAON8Hau/i90bJgsdjZIGAeObxXIkX5cMkrFSP2duoFKeKuOD8a7tDBOnfWrHUYicFG5d5bv/AFcn2NyNY0VjPajNz2svXXT+MyIvyYiIlHppiCjHpXNZcFubpvycUshPxiD/ABtt9tdHGeB92gmgfvrVzpWYDBU/93OnNJB67NzGRTV2R7RgqsYbu5FGB+tjqpPXblWPbgaK1OpMopewt0gzKEj9C+T9S5H21S8W4XJbSmKVcMOvRh0ZT1Br16SMvGJHdifGSWOfYKef9o0udpOIW0tu8cro0iKWhYEFg2NlyM+E8v8ArbFJ2UnhilsecCvTezPaISLiNtEgG6bZ96nqK8zxRxSFSGUlSORBwR7iKZqyGPJoZ7LdxkosjOSSus6jy8ZXY9KVO2t1bzwEsyG4jwEZWGWBIDK4HPA338vfmz7RnPCkJ3Jt4iSd8/lVyTXl+KWK7l82SvVovOF8aUxrbXgaS3Hwbr8LbH5UDHmvnGdj0wauuK2qyrGt7IpLjFtxVASkoHKO8HPI5Fj4066hvSTVzwHiEsIZe6M1vJvLAwYo+PjAj2JABs43GBzG1a0ShO9mV/FOGS20himQq4wfMMDyZGGzKehG1cmKesRG3Ht3PDhsDt+M8OZunqn/AKb4+Kea3xrgj2+lwwlgk+CuE9iTHMY5o45FGwQQeY3rUxZwrdFTipiixUxWk7DxWcUWKmK0SwMV1cMv5LeRZYWKOvUdQeasOTKeoOxrRipiigUqPVLy3e64cqxRrrkttSxRDCjEyuVjXPIAHC+4V5SV/wBq9Pu2I4ShBIItVIIOCCJkIII3B9aWBcx8Q2nKRXnJbg4WO4O2FucezJ5SAYPJsc6SJ1ZlbXmhXxUxXTfWUkMjRSoUkQ4ZG5j/AOOoI2I3rp4DwlrqdIFYKXPtHOBgE8h7qc5km3RWYpr/AAZD8+X5qX+BqpuNcJa2k0MQ2VDgjqDnGR0Oxq5/Bu4W+UkgDu5RknHxGwKx8FMdrIkzV+ED9KX5iL7jSzimft/+kr8zH9xpaJH+n+gojwZl9tmMV0p31tIrjvIZUOpTgoy+ozvVnwzs3dsVcW02hWDFyhVQAQSdTYHKnf8ACDYJMPHNDCFmJ1SaySDGmQgRGJPXGwrG96Ghjbi5C/wi/wDxhzJb93DesNMluQPxe/BzlSh8KyHJyhIVjuuk1U9oOHRd2LiFXiBlMEts+dUEoGsqrHdkI5Z8Q5HNEbbhybNNdTnn+SiSJfdqlYt+5W/tN2o/GoYoViKrG2rvZJNcsmF0L3rBFyQu2dzy3oS32Gclp9bkWMVMUeKmKY57BxUxRYqYoCwMVnFFipigLOzg/FZLZiyaWVxpkicao5V6rKnxh9o6YqyvOExzI1xY6sINctsTmS3/AF0POSLyYbrtq86ocVus7p4ZFkidkkQ6ldTgg+n+3I1lDqfZnotuxbhAJJJNvcEknOfY5k868xxXrdtrurBdKL3k0U+EjAUFm0bKM4GT08zSh2Qhh1Mk0amVWPgkXfbAIweoIORzFJF0dOSOpxV9hWhhZzhFZj5KCfsFFcWzJgOrKSMgEYyNx94Ne0G/eRCiJGiooJAHPLBfdzYVU3nDoriPuJhpIJ0SDnGx558wTzH/ANjdZj6bbk5u0A//ABSf3aL+ateaQgal1csjPu616l2ngMfDtBwSkCISOR0yhTj02ry3FbDgTqHUkeo9nfxeJVkjhhfI2fSCfrIJqyu5HLLIQuwVwByGrJXP1V5XwjiskLYi8Wr+rO+o9CFG+fdXpvHoJ3t1Fv8ACd3ATllUAaW1Es5AFI40zox5FKNpC52hs/xVhfWTd2SdEsWMr4s5BXk0bY3U7Vp4XKsqyNZxqwYarnhT5KOBzlszzyBuAPGh5ahtXFccLJ/SuI2wHVVkeZv8sSlc+9hWiMcPiYESX0rodSvGscAyN1Ksxdxg+gNNWxFy9bwjj49w2OPupYGZoZ1Z0DjDppYo6SY2JDD2hzHlVSRTD2t7R/jzRnuliEalQAdRcsdTO5CqNRO5wOeaoSKZcEJtatg8VMUVSnI2DipiiqUBZ6Pe/wDZK/3QfzkrzbFW7doZjB3BKlNPd8t9OQwAPvAqqpIqi2bIpVXgvLHiySxrb3uooo0xXCjMlv6Ef1kXmh3HxT0q77H9nLiC+hkKa4ckrcx5aJwykKVk5bnpzB5ikimT8HrH8fgGTgFts7ey3IUSWwYp3JWWXa7hKySxu9zbwqIVGly5k2LbrGiEke8jO9Uqw8PjO893MRyMUaRD6GkZm/drq7f/AA8XzC/xPSzRFbG5ZpTexdnjFspzFYxk/KnmklJ9SoKL9BBrP/GF2NonSBfkwRRx/vKur62qjqVulE/SyOr8bkmljaWR5DrXd2LEbjkWJp4/Cl7I+fP8taQrP4RP7a/eKf8A8KA8A/vB/lrSv2kXxu8UjznFTFFUqhy2DipiiqUBYOKmKKpQFg4qYoqlAWDUxRVKAs9Hs/8AslfmLj/kpah4lHeBUu37u4UAR3vQ49lLvG5A5CUeIbZyM1oh7Syrb/i+FK6XQHqA+NX07Df0qkpFE6MmZOq8bnqPZuG6QTLdxlSFQK2NpB3keWVh4XHLddt6oOM2hM0hl4jBGmtsIjPI6jJwDHGuAR1BbIrf+DliUucknCxgb8h3ibD0pW7Q/pU/zr/xGlS3K5Mn6aY0XXaWzNuIG/GZ8II9QVIQQrBhuWdtyNziqL+m4E+BsLcHzmaSc/UzBP3apKlOoo5pZpMun7X3mCqTGJTtphRIhjy/JqCfpJps7c72Q/sWxP8AlfevODXpHbT9D/wrX7npZLdFsMm4SvwebYqYoqlUOWwcVMUVSgLCxUxR4qYrSdgYrOKLFTFAWDisYo8V0cOszNLHECAZHWME8gWIAJ9N6DbOTFMf4PR+fw+9v4TW247FT5CxYkcuY9BBibIVGJ/LacjxjHnW/gHCbi2vY9MayukQnKLIg0q6j2izAAjWBgkHy2waRtNF8eOcZptdzm7ffDx/ML/E9LOKeeM8DnvZYWiQBO6hVnLL4O8OVLJnUcd4oJAIpT4jw6SB9Eq6WIDDDKwIPJlZSQR7jRHigzp6nLscWKziixUxTnPYVrs6E8gynP0inj8I10kkY0MGzPqGD07sDOPLIpFxUxSuNuysM2mDj5BxWMUeKmKYlYOKxijxUxQFgYrOKLFTFAWBipijxUxQFgYqYrqt7KSQM0ccjhfaZUZgvXxEDA2HWtbQsCVIIZc5XByMc8jpjFYbuacVnFbI4yxwoJOCcAZ2AyT7gN6ndHTqwdOdOrG2cZxnlnG+KAHP8HI8Fz7o/wCYlK/aEfnU/wA6/wDEat+x/GVg7xGViZdIXSMnIZTjA3JOMVVcaJeaSUK4R5CQWUjnuB5ZxvikS9ZnTOSeGKRW4rOK2CMkFsHSCATjYE5wCeQJwfqPlQ05zAYpv7Q9oYZ7bQurXohXBHLu85yeXWlOpiscbHhlcU0u4GKmK292dOrB0k6dWNieZAPLO429aHFMJYOKwRR4qEUGWHipiixUxWiWDipiixUoCwcVttZ2jdZEOGRg6nngg5BwfWgxUxQFlnwrtDcWwxC4QFmbGhTu2jUdweqKforMPaO4SUTK6iQKEDd2nIeznK8xgYPPAAqrrBNZpQ/pJ8Wy9h7YXiqFEuw0ndEO66cblc/EX6qquIXzzsGkIJChAAoUKo5KqqAAPcOtdNlwK5mGYreZxz1BGx79WMY+mi4rwC4tlVpoiqvkKwKspI5jUpIB9OdZtYzeRx3uirxUxRVKYlYOKmKLFSgLBxUxRYqYoCwcVMUVSgLBxUxRVKAsHFTFFUoCy24dxruraSELlpJVcseQUI6nTgjxeIeY2plk7aW2hwkMivIZiZNEZbEol6k77tHt+qdztSJipilcUysM8o8DVw7tJbx28UTQMXRZFLqqDIkSRDlictnWvQez8arHiXbO0kR0S2ZQynwd3EFZtEiKX3JXGpGyu/gA5UiYqYocExo9TOKpDdwntVbxQRI9tqlQrmUKu4VsHGf/AAiR/awfWtl/2xikgaIxudURTxJHhWEXdxlDzGGAbOx6dBShBCznSiszfJUEn6hvVzbdj72TGLaQZ3AfCE9fCHIJ+iscV3Gjly1SXyLOz7WQx2oiWJhII8DwRFBIsc6LLk+JiWlViGBxpOPXttu1VngsYShVVwoiiJPjh1RR5XBTCOSz+LEjY3xlFliKsVYFWU4KkYII5gjoaGjQuRV1E1sNvDOO2sdtpki1s80jGIIhCoWgZMu658IVwoGx31bV13PbG0Yn80BVjqZTHGNRAgA3ySBmJzt8oc96R6lGhB/yZpVsPq9trXWSbbwEsdIiTB1LEpOkuQHIjIJydiNjkikFue3LoKzUrVFIXJmlPkHFTFFUpiVhgVMUWKbpOHJGyxw2D3L91E5kYysuXjSQ/k4woAGrG5PKhughByE41Y2nAbmX4O3mYfKEbafpYjA+umj8+j//AE7EH5mNv+aXr9tVt4I3/SeJSTHqsaSSD3BpGRce7NLqK+iS5v5L6nIezLr8NPaQkc1edSw96R62+yobOxT27maX0hh0j/PKw/hNZ/GrFPYtppfWWbQP8kS/89ZHaJl+BgtYemVhDt/nl1nPrRuF414+b+yN9oIX2tuHTT/rO8j596whB9pFWWb6PB/M7EcwD3ETe8atU2ftpdveO3M3wk8rD5Oshf8AIML9lVuKNIemS4/pfQY74Rv+l8SkmOfZiSSUfstKUWrKxu1kjSOyLSd2hjksrgL+dIWaQmPScF1LEgDDADIJ3B19nuxSzxGR5WAAzpVR/ET/AKVycT7MskYmgLEITqHxl0ts6kfR7ufuW4vazo0ZYrVp+e5xcR4OjI09pqaJfhIm+Ftz1Dj40edhIPcQDVJimzh/Fu/cOZBb3q7Lc7BJ+mi5GNIY/LOx5MOtBf8ABxOzCOLuLtPhLMjAfG5e1z58+7381yKZOuTnlBSWqH5/v3fAVsVMUZXBwRgjbHl55rGKc57BxUxRYrOKAsDFTFFipigLBxUxRYq17PWcbtKZUaRYoTII1bSXIZFA1aTgeLOw6Vj2NitToqMVst7dpDhFZz5KCx+oCm+2t5yM2/DIol595MjP9Ie4YJ9mKzPc3OMTcShhX5ED5I/YtlwR9NLqLrD5+n9uikj7K3RGp4u6X5U7LCB/5hBx9FF/QcKfDXtuPSEPMfd4VC/vUbpZA5eW6uG9EWIH3u7O2PXFYHF4E+CsYs+c0jzfZlF/do3Csa5r439PuYX8QU4Vbu4bkASkSt7godvtq0tLac72/C44x/3kyO/0h52Ef1Cqtu1N1jCSCJeWIY0i+1FB+2qu5uXkOZHdz5uxY/WSaNLD0sVx9EvnuxrlubrTibidvEvVIZBn6EtU059MiuXhV3ZW86ytNdTsNQLCJVHjVkLeNyzYDE4wPfWOEdlFkwZZ1jX0XP2kj7qsLrs3aoQEZ5N9yT068gKTVE6Y4szd18XZo4hbrIqLdSKwYabfiS7q4Gwjuxz22BJ8afrCljiXDpIHMcq4PMHmrA8mRuTKRyIphuoJLBmwBPaTe0jey46BsbpIOjjfy6iugd2YDjVcWOd12/GLFmPMfqZ6+w3o1MnRKcNTp7Nfn8r3/ETMVMVZ8W4Q0Ol1YSQyfBzqPC3ow5o46odx9tV2Kfk5JJxdMHFTFFipitMsHFYIo8VMUBYeKZbTjpnhW2uZpIwg0xThm0r5JPGDhk/X9pfUbUuVKGrCGRw4OjiXDZLdyki4ONQI3VweTIw2ZT5imHsn2TS6BZ5GUAZwoGfrP+1VvDeLKE7i5UyQZyMe3CTzeBjy9UPhbHTnVzYRPC0SBhLbzOFjnTIB33RxzVgOancdMipzckjq6eOKU7e6+j/O5qveyIKOYNRaN8aWI8QwDsfPnSkVr0DivExZuCoY6mcac7YVyoBPuxSJK2WJ8yT9ZzW422tw62OOMlo57o1YqYoqlUOKxs7H8QMsiQPnHocAgA8wOvrXTxDjQtvyeGbvIgxG2BrUjIPvqp7C/pkfub7jQdrvhY/mI/uNQcFro9NdRNdNq73RQ4q8sOLK6LDdFtKfBXK5MtueYx1eMH4mcj4pHKqWrqw7K3MqF1QBB8ZmA+zc/ZVZV3OHFrb9RWWfE7MTMq3LIk7jMN6p/I3Q5DvWGwfkO859GHWle9s3hdo5VKOpwVP/AFuPUVdxvJaKI50EtrLuUztnkXib+rlHn165Fd86RmFRKzTWfsxXSj8taHpFMvVf1eR5oelKnRacNV3s/wA5+/x8idipirDivCnt2AbDI41RyqcpIvmh+8HcdRXDVFucsk4umDipiiqUGWDiu7gvFZbWUSwthgCD5MDzVsdD6YPUYIrjqUUapNO0X/ErMXatPbtI5UapbeRy8kXm6M28keevtDqOtUVvDrYKOvWjtbh4nV42KOpyrKcEH0NXyol8cxBYbzn3a4WOc+cXSOU/J9k8xg7UvBZNZHffx5/b8/Y7OF9k4CMzzkfqqAP9z9lE3ALUtpGoKQRrJOQfinHLn6Vu7KX/AOU/OBgxnSyld8jPtJ0PT6Kuppo3nJIIRlwMjHMgg+nLnXPKUr3Z62LDhcbjHk854twt7eQo49VYcmHmv+3SuLFXHGeLtMFQjAjY43yd9se7aqmumN1ueNl0KbUOBg7O8RZmWNzkDfJ54HQ+f/xTpxO6hYxd2AFVgW8GAcc9sb15YpwcjYjrT5ayluHBmOWMdwc+oxg/ZUckKdo9Lo+pcouMuUir7TcW0GW3RcodO5OeYV8qMfRS7w6+kgcSRMVYbeYYHmrg7MpHMHY1p51acO7OXE5Ajj59WIA+05qiSiqOGeTJmnqSfu9xc8MmWUM1qiksMz8NbdJQNy9t1yOYUeJOhI2qn4hwhShntSzwjGtD8JAT0lHVfKQbHrg13HspNE6gyKr6hgqWyp6HOBjfqK7Irtmm8bC2v08PenAjuP1Zx7IZvl+y3xsc6VNdi0oScUsir8/Nu/YTcVMUz33BxOzCGMw3SZ72yO2cblrbPMY37vn8nIpaIqidnJODgwcVMUVTFaJYeKmKPFTFaTsDFXPZa+kjmVFbwSuodCMhsEEHB5EHcHmKqcV38BH5zD84v3ilktmWwSayxryhg7Z8Pkde9RdSxtLrxzUGQ4Yrz09M8qTcU5dqbySGWKSJirhpsEfOHIIOxBHMEYqueyjuwWtlEc4GXtRyk82tc/yuY6ZpMbqO509XFSzS08+PO3b7FTw7hkk7BY1BPqQPvqzuuyM8ZKnQXCl9KkkkAjIG3PflWvs7xEQSZOxzsTyBHyhTfc3bgid3X2VJzgDDk7fuUs5yTK9N02HJjtvfv7hU7ELi8j/a+6g7WD8rH8xH9xq54dcRycTV48YZcnHytJzn19aru0Vq8ssQjR3PcR7KpY/G6AVqdzv3GThp6ZxW/rC5in3s/wAZMkRijIXwszAjJ8Kk7e/HOl0dmLgDMirCOWZ5Fi+x2B+yrXs3w9YpWInhkYwygrFrbA0HcuVC+mBmtyU0L0TyQnTWzOzi14iQSwSlMhSUHrjUu3nuMH1pP4XxF7dtUZHiGlkYZSReqyLyZf8AoYph7QzWq3DmSKaWTC5HehI/YTTjCljtjqN81WjjoT4G2to/JihlYeuZWYfZRCNRM6rIpZLuq8cl5wK3juA6wYNuyu89o5yYHCMUlgbmV1ALqHiA2bI3pIAq2u+0F1Kul55NPLQp0L6jQmBj0xVZinjFo5s2WMkkuwGKmKPFSmIWBipijxUxQFgYqYo8VMUBZfW3FFuMLcPomA0x3fmOQS6xuy8hr5jrkVbdtB+QH+D/ACqTFG9P/HXiEZE6MyFYFJU4ZD3ezp0JHyTsQTy51GaqSPT6ebnhmm+whWlv3jBeWfSm7h3ZyzCkzPIzdFGw+wZ+2l/iXC2g0urB4n3jnTOlsdD1Vx1U7j1pk7H8WAbXLuV2wMZ9DgnajI3Vp7GdHHG5OE4+sajwe2ZmXToUrhW6qcgq255YBruNk0Nl3b4ysdxuOR2BBH0V1T3K65TINOsbB9sEZIz5HxCuOGcyWOs82inGOgAAAAqSbZ6EoY4t0qdP4CCNjTjwDifelUUsh5MFJ+sGqC04Dcy7pBKR8rQQv0sdh9dWFnwh4Gy9xaxH4yNMGb3FIgxB+qrZEmveeX0mTJjlx6r5G3ifDkSZEVmIbOokgn2WI+0ClntTdxshjfDTRtpVgDyz4lY1czd0sSyEsV7tnLR7FvyoVSoflseo5etLlzxi3LFxaB2JyXnlZsnzKR6Fz9dTxxd2d3WZoqGm1v8AT+DXZcWSRUiuiw0bQ3K/CQY9kHq8QO+OY+KeldXbO0dVt5JdBllD65UxpmVSvdy7bElW3O2cb75rm/4nnX4LuoR5QxIv72kt9tVl5dyStqld5G83Yt9WTsKsou7PMlmjocbtnLioRR4qYpzmsLFTFHipWiWBiu/gQ/OYfnF++uPFHDIUYMpwQcg+RrGrQ+Oemak+zQwdteaf25v5lLSMQQQSCDkEHBBHIgjka7L6/ebGs5xkj6dz9ZrlrIRqNMp1OVZMrnEunvobkZui0cw5zxoG70eUsepRrHRwd+vnTDxOSNbUGRDKgig8OopnxSBSSMn1wPrpExTpx39C/wAKD+J6nNbo7OlyOWPI3zXx55KEce0fAW8EPkwDM/8A5juT9VaZ+O3DKF711QDGhGKrj1AO/wBNV+KmKppRwvqMjVXsCd9+tXvY34Z/mZf4TVJV72P+Gf5mX+E1mT2WU6N/rxObtYPzuT3J/LSqjFXPan9Jb+zH/LSqnFbD2UJ1H/dL939QMVMUeKlMRsDFTFHipQFgYqYo8VMUBYGKmKPFSgLBUbinPtcPyP8A/P8AyjSctNvae4RofCwOe5xg/JjIb6jUp+0j0Olf6OX9hf4VxRodSkCSJ/hIW9l/9VYdHGCPsrtVLJW1JLc7+zGEUac/FeQv4gD5LuPKqWjh9pfePvp5RObFlaaXP9Dr2quljyXhjlPe+HWXwp7uPfCsNXuNYs+KZtQ6lI5FWdgsY0hDgaNI6HbNae3Hs/43/tJSdUoQ1RR6HU9S8OeW3Y23d9LKcyySP/bct95rnxR4qVejyXJvkcph+YJ/dm/mrSVinab9AT+7N/NWkzFSxdzv6/mH+IGKmKPFSqnn2BipijxUxQFhYrIWs1ldjmmEs7brgk8edSeyQpCsrEFtWAQrEg+BtvSuaWykXRqRhrGpNvaGSMge8GmC37XyLLJIyBtbhwC2NAAlAVTjf4XqOlBN2qZriO47vDJ3g06zgh2dsDI2xrI5HOBtU05+DqlHB2k/x/YonspAFJRsMuse4sVyfLxKRv5VJ7N0dkZGDLkEY5YOD9GetMh7ZHEg7hfyilDhzsC0zdQesvv2574Gq47Wu1wk4jHgDjQXLau8LMwZjvpBbYchgUXLwY4Ya9vx2KW34VNICUjYgZzy2xgHIO+MkDNNfHoGFqUKnUI4FK43yHkBG3PlXI/bR2LZjGGGMK5GMhc8h1dSx/tEetbpO25bJMZJZChxIQcFnbKvzBAfGfQVOam2nR14J9PCE46+V4FSCyd/ZQnZjyxsoLNufIA7UItn+Q3+U+7y8x9lMY7Xvo092ORXJdiMEShSAxOG/KnLc2wM1sftm+Toi0ZLEgSHct35O+PlTlsfqj31S5eDl0YP/fyFd4GAyVYDlkg4z5Zqz4cZLWZtcbZ7tlIxnAZcFttjjNdXFu07zxvGUwrjlrJGdfeasY59K7E7byDUNAOoEDLZ05CAAZHsjRnHXPSh6muBsbxQnqU+O9f0U18r3M40RvqcIFXHPACg55YJHPlVYVpw/wCOmyp7kAKAABIw9k6huBkrucqc52ydt1Fjk5rY3xRPO4N6lK23vtQGKmKLFSmOewcVkLWcV0cPmEcsbnOEdXOOeFYE49dqAXJpkgZfaVl94I++gK032vaiEsxuImYd7rVQodcaWUalkc7+I8iB5eVav6ftzcpI0RaJYu60GKM6cHw6RqwfDgZJ2yedJqfg6Xix8qYrd2dhg5PIY5+WPOhxTradpbRQpaGQsgQISkZKhGDDS2oEHny235CuAcathcd53GtO60lWjRdThtasUU6QNgpxuRnzxRqfgHhxpbTQuCInkCc8tufTb6SProNNO0Paq3Q4jidEDqwASMnCPCwB8XtERtk55kc+ldb8agFwJWiwO6VTpijOJAwJdYyQm4BGdiM5oUn4B4sfaaFtlwcHYjbFFCPEvvH302TdorVpZGaDKtgj8lFqJzIZA5ztqLL4wSRp2rNxxK0N3DpVe6R2LP3SqpUqNKhAPGAwJywzlqNT8DLDBNNTXK+pjtt7P+N/7SUoqpJwBknoK9H4n2hstJLR95mVXA0IeSxgtgkYBCMMb8/Wqey7SWqaD+LjWHjdnESA5UR6ihDjRur7AYOrpvSY21Hg6ethCWa9aE/FZCE5wM43Pp6mmfg3GbWKEJLAXk1l9RjjYc9gCxBxjYggisycet+5kRYikkkWhisUYDMRDliwOVGpH8IGDqzgU+p+DjWKFW5o6ZR+Yp/dm/mrScy45jFN9r2kgVUVkfSI0Qr3URAwYy6jLeMPpfdtxq2rEXH7QkNJA5K6AF0Iw0hbcEambO3dOBtuH6ZNJBON7HV1Lx5tLUkqVChis6TjONuWf9Ka/wDiG20j83XWFAB7iLGrSAxI5cxkbfVWiz43AgmUwlo5JXkVCq4ClHVADnwEMV3XkBzPKqW/By+ihftoWsVlkO23Pl6+6nKXtBYnvPzX2gAoESAYGSPjkqd8EjmANhVN2l4lHO0fdBgqIVwURObu4wqEgABgPXFCbfYJ4oxTam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0" name="AutoShape 6" descr="data:image/jpeg;base64,/9j/4AAQSkZJRgABAQAAAQABAAD/2wCEAAkGBxQSEhUUEhQUFhUVFxwUGBQXFx0cHBcdHBwYGBcYFBccHCggHBwlHBgcIjEhJikrLi4uHB8zODQsNygtLiwBCgoKDg0OGxAQGiwkICQsLDQsLDQtNCwsLCwsLDQsNCwsLCwsLCw0LDQsLCwsLCwsLCwsLCwsLCwsLCwsLCwsLP/AABEIALABHgMBIgACEQEDEQH/xAAbAAACAgMBAAAAAAAAAAAAAAACBgAFAQMEB//EAE0QAAIBAwIDBQIICggDCAMAAAECAwAEERIhBTFBBhMiUWEycTNCUnOBkaGxBxQjJDRigqKysxVDcnSDksHRFsLwNVNjk6PD4fElVJT/xAAZAQADAQEBAAAAAAAAAAAAAAAAAgMBBAX/xAAwEQACAgEDAwAJBAIDAAAAAAAAAQIRAxIhMQRBURMiMmGRobHR8CNxgcFy4RQzUv/aAAwDAQACEQMRAD8A8k01NNHiurhfDnuJVijxqfONTBQAAWYsx2ACgnPpVTguzi01NNMX9B2yfD8QhPXTbRyTE+mohEB+nFFE3DwdMcF5dP8AJeRYgfULErv9Gayx9L7i3ittnZvKcRRvIfKNSxHvC5p3tba7xqt+FW9so372eMkj9ZZLx9JHuBFYurq5ZcXPGYET5FvIz/uWqBCPTVWWMoeSkTsVeYzLEsC9XuJEiA94dg32VgcBtk3n4hB6LbJJOT6atKIPfqIo2ThqHJa9uW90cKt72JkfB9wNQcdgT4Dh9sp853kuD9TMqZ/Zo3D1UYhbhqsBHDfXL8gjvHEG/ZiDv+9TJwCznM0JXhFvBAZE7yWeNiQmoayJLl8Z059kZ9KW5O2F6QVWcxqdtMKJCPo7pVP21S3EjSNmRmdj1dixP0kk0UHpEuBt472fS4mmW2i7i6jdg9idhKoJxJZ555Az3XlupI2pLKY2IwRsQeh6g+tMnDuNJKiQXpfTHtBdJkzWuOQ23kiB+JnK81I5VbcZshOwS7aOO5ddUPEFP5veryHfMBpV+Q7wD0ccjRwa0pboRdNTTXVf2MkEjRSoySIcMrDBHkfUHmCNiNxWjFMRsDTU00eKmKAsDFTTR4qYoCwNNTTR4qYoCwNNTTVlwjhD3BcI0aCNO8eSVwiIuVXLMf1mAwATvVh/RFnH8Nfhj8m2heT6pJO7WgZJvcXdNQimW3exJ0wWd3dN/wCJLpx/hwITj9qrmKC+VdUVjaWKD+tmjRGA9XvGZseuKyxlD3iVYcMmn2gill6fk0Zvr0g1bHsZcqMziG2Hnczxx/RpLF8/s1cX08rjF5xlCvLu7dpZh7isSrF9uKqc8Nj3CXlw36zRwKffpEj/AG1ls2kuQBwe0j+HvkY/ItYXlz7pJO7TP11stnsM6YLS8un+TJKF+kRwIW+jUawO0EafAWNpGflSB52HqDKxUH9mu234lxa6GiJrnSekKCFfrjVFFG5qcexfdn7C5Mni4TaQxFJMCSHxO3dv3Sap5DI2qTSML59KV+I8CSZXmslcd3n8YsnyZbcj2inWSIHO+NS/GHWtsvYi81AyhVYkDLyZbJO2Sucb9c11x8SLyhLx2tr6AhYr/cbj2UvMe0uNhMM7Hxahmg17rdCWBU0068V4OLmRozGttxAbmHIWG8zyktm9lXbnpHhf4pByKT5YipKspVlOGVgQVI5hgdwR5GtW5KScTVpqaaPFTFaLYGmsFa2YqEUBYWKtey/EEtrqOWRWZF1K4UgNpdGjYrnbIDZ+iqzFTFaIpU7HHjDRWgV7WytXgk+DuZDJOGx8Vldgsco6oV+sDNVMva+9I0rOYl+TAqwj6O6Va5+C8Ye3LDSskMmBLbvukgHmOjD4rjdT9VdfEuCo0bXNkWkgG8kbfC2xPISj4yeUoGPPBparkq5OW8fgUdxK0hzIzOfNmLH6zk0GKdb7sxAvDUuF1CXuklJ1ZBLSBCMcgMNnbypLxWrcSaceTGKmKzipitEsHFNn4MF/P1+bl/galXFNn4MB+fr81L/A1Y+CmP20cnb2ILdeEAZijY4GMkruT61x8H40YlMMyd9aucvAxxg8u8hfnHIPMbHkQelj+EEfnS/Mx/dSzihcGzk1N0O1zHG0CiZ2uLHOiC9Vfy9kTuIriPmy5+ITgjdCNlpY41waS2YB8MjjVFMhzHKvyo2+9TuOoqcH4rJbOWjIIYaHjcao5V6pKh2ZftHTBpqsZEeJ2tozNbHx3PDXYl4OeZ7R+ZA+Uu4GA4I3GcDWpr3iJipirvi3BAiC4t3M1qxwJMYaJjyjuE+K4+V7Lc1O+KpsUxFprkxisYosVMUGWYxWMUWKmKAsvex3ELeKSVLsOYLiLuXKE5TxpIG2BJGUAON8Hau/i90bJgsdjZIGAeObxXIkX5cMkrFSP2duoFKeKuOD8a7tDBOnfWrHUYicFG5d5bv/AFcn2NyNY0VjPajNz2svXXT+MyIvyYiIlHppiCjHpXNZcFubpvycUshPxiD/ABtt9tdHGeB92gmgfvrVzpWYDBU/93OnNJB67NzGRTV2R7RgqsYbu5FGB+tjqpPXblWPbgaK1OpMopewt0gzKEj9C+T9S5H21S8W4XJbSmKVcMOvRh0ZT1Br16SMvGJHdifGSWOfYKef9o0udpOIW0tu8cro0iKWhYEFg2NlyM+E8v8ArbFJ2UnhilsecCvTezPaISLiNtEgG6bZ96nqK8zxRxSFSGUlSORBwR7iKZqyGPJoZ7LdxkosjOSSus6jy8ZXY9KVO2t1bzwEsyG4jwEZWGWBIDK4HPA338vfmz7RnPCkJ3Jt4iSd8/lVyTXl+KWK7l82SvVovOF8aUxrbXgaS3Hwbr8LbH5UDHmvnGdj0wauuK2qyrGt7IpLjFtxVASkoHKO8HPI5Fj4066hvSTVzwHiEsIZe6M1vJvLAwYo+PjAj2JABs43GBzG1a0ShO9mV/FOGS20himQq4wfMMDyZGGzKehG1cmKesRG3Ht3PDhsDt+M8OZunqn/AKb4+Kea3xrgj2+lwwlgk+CuE9iTHMY5o45FGwQQeY3rUxZwrdFTipiixUxWk7DxWcUWKmK0SwMV1cMv5LeRZYWKOvUdQeasOTKeoOxrRipiigUqPVLy3e64cqxRrrkttSxRDCjEyuVjXPIAHC+4V5SV/wBq9Pu2I4ShBIItVIIOCCJkIII3B9aWBcx8Q2nKRXnJbg4WO4O2FucezJ5SAYPJsc6SJ1ZlbXmhXxUxXTfWUkMjRSoUkQ4ZG5j/AOOoI2I3rp4DwlrqdIFYKXPtHOBgE8h7qc5km3RWYpr/AAZD8+X5qX+BqpuNcJa2k0MQ2VDgjqDnGR0Oxq5/Bu4W+UkgDu5RknHxGwKx8FMdrIkzV+ED9KX5iL7jSzimft/+kr8zH9xpaJH+n+gojwZl9tmMV0p31tIrjvIZUOpTgoy+ozvVnwzs3dsVcW02hWDFyhVQAQSdTYHKnf8ACDYJMPHNDCFmJ1SaySDGmQgRGJPXGwrG96Ghjbi5C/wi/wDxhzJb93DesNMluQPxe/BzlSh8KyHJyhIVjuuk1U9oOHRd2LiFXiBlMEts+dUEoGsqrHdkI5Z8Q5HNEbbhybNNdTnn+SiSJfdqlYt+5W/tN2o/GoYoViKrG2rvZJNcsmF0L3rBFyQu2dzy3oS32Gclp9bkWMVMUeKmKY57BxUxRYqYoCwMVnFFipigLOzg/FZLZiyaWVxpkicao5V6rKnxh9o6YqyvOExzI1xY6sINctsTmS3/AF0POSLyYbrtq86ocVus7p4ZFkidkkQ6ldTgg+n+3I1lDqfZnotuxbhAJJJNvcEknOfY5k868xxXrdtrurBdKL3k0U+EjAUFm0bKM4GT08zSh2Qhh1Mk0amVWPgkXfbAIweoIORzFJF0dOSOpxV9hWhhZzhFZj5KCfsFFcWzJgOrKSMgEYyNx94Ne0G/eRCiJGiooJAHPLBfdzYVU3nDoriPuJhpIJ0SDnGx558wTzH/ANjdZj6bbk5u0A//ABSf3aL+ateaQgal1csjPu616l2ngMfDtBwSkCISOR0yhTj02ry3FbDgTqHUkeo9nfxeJVkjhhfI2fSCfrIJqyu5HLLIQuwVwByGrJXP1V5XwjiskLYi8Wr+rO+o9CFG+fdXpvHoJ3t1Fv8ACd3ATllUAaW1Es5AFI40zox5FKNpC52hs/xVhfWTd2SdEsWMr4s5BXk0bY3U7Vp4XKsqyNZxqwYarnhT5KOBzlszzyBuAPGh5ahtXFccLJ/SuI2wHVVkeZv8sSlc+9hWiMcPiYESX0rodSvGscAyN1Ksxdxg+gNNWxFy9bwjj49w2OPupYGZoZ1Z0DjDppYo6SY2JDD2hzHlVSRTD2t7R/jzRnuliEalQAdRcsdTO5CqNRO5wOeaoSKZcEJtatg8VMUVSnI2DipiiqUBZ6Pe/wDZK/3QfzkrzbFW7doZjB3BKlNPd8t9OQwAPvAqqpIqi2bIpVXgvLHiySxrb3uooo0xXCjMlv6Ef1kXmh3HxT0q77H9nLiC+hkKa4ckrcx5aJwykKVk5bnpzB5ikimT8HrH8fgGTgFts7ey3IUSWwYp3JWWXa7hKySxu9zbwqIVGly5k2LbrGiEke8jO9Uqw8PjO893MRyMUaRD6GkZm/drq7f/AA8XzC/xPSzRFbG5ZpTexdnjFspzFYxk/KnmklJ9SoKL9BBrP/GF2NonSBfkwRRx/vKur62qjqVulE/SyOr8bkmljaWR5DrXd2LEbjkWJp4/Cl7I+fP8taQrP4RP7a/eKf8A8KA8A/vB/lrSv2kXxu8UjznFTFFUqhy2DipiiqUBYOKmKKpQFg4qYoqlAWDUxRVKAs9Hs/8AslfmLj/kpah4lHeBUu37u4UAR3vQ49lLvG5A5CUeIbZyM1oh7Syrb/i+FK6XQHqA+NX07Df0qkpFE6MmZOq8bnqPZuG6QTLdxlSFQK2NpB3keWVh4XHLddt6oOM2hM0hl4jBGmtsIjPI6jJwDHGuAR1BbIrf+DliUucknCxgb8h3ibD0pW7Q/pU/zr/xGlS3K5Mn6aY0XXaWzNuIG/GZ8II9QVIQQrBhuWdtyNziqL+m4E+BsLcHzmaSc/UzBP3apKlOoo5pZpMun7X3mCqTGJTtphRIhjy/JqCfpJps7c72Q/sWxP8AlfevODXpHbT9D/wrX7npZLdFsMm4SvwebYqYoqlUOWwcVMUVSgLCxUxR4qYrSdgYrOKLFTFAWDisYo8V0cOszNLHECAZHWME8gWIAJ9N6DbOTFMf4PR+fw+9v4TW247FT5CxYkcuY9BBibIVGJ/LacjxjHnW/gHCbi2vY9MayukQnKLIg0q6j2izAAjWBgkHy2waRtNF8eOcZptdzm7ffDx/ML/E9LOKeeM8DnvZYWiQBO6hVnLL4O8OVLJnUcd4oJAIpT4jw6SB9Eq6WIDDDKwIPJlZSQR7jRHigzp6nLscWKziixUxTnPYVrs6E8gynP0inj8I10kkY0MGzPqGD07sDOPLIpFxUxSuNuysM2mDj5BxWMUeKmKYlYOKxijxUxQFgYrOKLFTFAWBipijxUxQFgYqYrqt7KSQM0ccjhfaZUZgvXxEDA2HWtbQsCVIIZc5XByMc8jpjFYbuacVnFbI4yxwoJOCcAZ2AyT7gN6ndHTqwdOdOrG2cZxnlnG+KAHP8HI8Fz7o/wCYlK/aEfnU/wA6/wDEat+x/GVg7xGViZdIXSMnIZTjA3JOMVVcaJeaSUK4R5CQWUjnuB5ZxvikS9ZnTOSeGKRW4rOK2CMkFsHSCATjYE5wCeQJwfqPlQ05zAYpv7Q9oYZ7bQurXohXBHLu85yeXWlOpiscbHhlcU0u4GKmK292dOrB0k6dWNieZAPLO429aHFMJYOKwRR4qEUGWHipiixUxWiWDipiixUoCwcVttZ2jdZEOGRg6nngg5BwfWgxUxQFlnwrtDcWwxC4QFmbGhTu2jUdweqKforMPaO4SUTK6iQKEDd2nIeznK8xgYPPAAqrrBNZpQ/pJ8Wy9h7YXiqFEuw0ndEO66cblc/EX6qquIXzzsGkIJChAAoUKo5KqqAAPcOtdNlwK5mGYreZxz1BGx79WMY+mi4rwC4tlVpoiqvkKwKspI5jUpIB9OdZtYzeRx3uirxUxRVKYlYOKmKLFSgLBxUxRYqYoCwcVMUVSgLBxUxRVKAsHFTFFUoCy24dxruraSELlpJVcseQUI6nTgjxeIeY2plk7aW2hwkMivIZiZNEZbEol6k77tHt+qdztSJipilcUysM8o8DVw7tJbx28UTQMXRZFLqqDIkSRDlictnWvQez8arHiXbO0kR0S2ZQynwd3EFZtEiKX3JXGpGyu/gA5UiYqYocExo9TOKpDdwntVbxQRI9tqlQrmUKu4VsHGf/AAiR/awfWtl/2xikgaIxudURTxJHhWEXdxlDzGGAbOx6dBShBCznSiszfJUEn6hvVzbdj72TGLaQZ3AfCE9fCHIJ+iscV3Gjly1SXyLOz7WQx2oiWJhII8DwRFBIsc6LLk+JiWlViGBxpOPXttu1VngsYShVVwoiiJPjh1RR5XBTCOSz+LEjY3xlFliKsVYFWU4KkYII5gjoaGjQuRV1E1sNvDOO2sdtpki1s80jGIIhCoWgZMu658IVwoGx31bV13PbG0Yn80BVjqZTHGNRAgA3ySBmJzt8oc96R6lGhB/yZpVsPq9trXWSbbwEsdIiTB1LEpOkuQHIjIJydiNjkikFue3LoKzUrVFIXJmlPkHFTFFUpiVhgVMUWKbpOHJGyxw2D3L91E5kYysuXjSQ/k4woAGrG5PKhughByE41Y2nAbmX4O3mYfKEbafpYjA+umj8+j//AE7EH5mNv+aXr9tVt4I3/SeJSTHqsaSSD3BpGRce7NLqK+iS5v5L6nIezLr8NPaQkc1edSw96R62+yobOxT27maX0hh0j/PKw/hNZ/GrFPYtppfWWbQP8kS/89ZHaJl+BgtYemVhDt/nl1nPrRuF414+b+yN9oIX2tuHTT/rO8j596whB9pFWWb6PB/M7EcwD3ETe8atU2ftpdveO3M3wk8rD5Oshf8AIML9lVuKNIemS4/pfQY74Rv+l8SkmOfZiSSUfstKUWrKxu1kjSOyLSd2hjksrgL+dIWaQmPScF1LEgDDADIJ3B19nuxSzxGR5WAAzpVR/ET/AKVycT7MskYmgLEITqHxl0ts6kfR7ufuW4vazo0ZYrVp+e5xcR4OjI09pqaJfhIm+Ftz1Dj40edhIPcQDVJimzh/Fu/cOZBb3q7Lc7BJ+mi5GNIY/LOx5MOtBf8ABxOzCOLuLtPhLMjAfG5e1z58+7381yKZOuTnlBSWqH5/v3fAVsVMUZXBwRgjbHl55rGKc57BxUxRYrOKAsDFTFFipigLBxUxRYq17PWcbtKZUaRYoTII1bSXIZFA1aTgeLOw6Vj2NitToqMVst7dpDhFZz5KCx+oCm+2t5yM2/DIol595MjP9Ie4YJ9mKzPc3OMTcShhX5ED5I/YtlwR9NLqLrD5+n9uikj7K3RGp4u6X5U7LCB/5hBx9FF/QcKfDXtuPSEPMfd4VC/vUbpZA5eW6uG9EWIH3u7O2PXFYHF4E+CsYs+c0jzfZlF/do3Csa5r439PuYX8QU4Vbu4bkASkSt7godvtq0tLac72/C44x/3kyO/0h52Ef1Cqtu1N1jCSCJeWIY0i+1FB+2qu5uXkOZHdz5uxY/WSaNLD0sVx9EvnuxrlubrTibidvEvVIZBn6EtU059MiuXhV3ZW86ytNdTsNQLCJVHjVkLeNyzYDE4wPfWOEdlFkwZZ1jX0XP2kj7qsLrs3aoQEZ5N9yT068gKTVE6Y4szd18XZo4hbrIqLdSKwYabfiS7q4Gwjuxz22BJ8afrCljiXDpIHMcq4PMHmrA8mRuTKRyIphuoJLBmwBPaTe0jey46BsbpIOjjfy6iugd2YDjVcWOd12/GLFmPMfqZ6+w3o1MnRKcNTp7Nfn8r3/ETMVMVZ8W4Q0Ol1YSQyfBzqPC3ow5o46odx9tV2Kfk5JJxdMHFTFFipitMsHFYIo8VMUBYeKZbTjpnhW2uZpIwg0xThm0r5JPGDhk/X9pfUbUuVKGrCGRw4OjiXDZLdyki4ONQI3VweTIw2ZT5imHsn2TS6BZ5GUAZwoGfrP+1VvDeLKE7i5UyQZyMe3CTzeBjy9UPhbHTnVzYRPC0SBhLbzOFjnTIB33RxzVgOancdMipzckjq6eOKU7e6+j/O5qveyIKOYNRaN8aWI8QwDsfPnSkVr0DivExZuCoY6mcac7YVyoBPuxSJK2WJ8yT9ZzW422tw62OOMlo57o1YqYoqlUOKxs7H8QMsiQPnHocAgA8wOvrXTxDjQtvyeGbvIgxG2BrUjIPvqp7C/pkfub7jQdrvhY/mI/uNQcFro9NdRNdNq73RQ4q8sOLK6LDdFtKfBXK5MtueYx1eMH4mcj4pHKqWrqw7K3MqF1QBB8ZmA+zc/ZVZV3OHFrb9RWWfE7MTMq3LIk7jMN6p/I3Q5DvWGwfkO859GHWle9s3hdo5VKOpwVP/AFuPUVdxvJaKI50EtrLuUztnkXib+rlHn165Fd86RmFRKzTWfsxXSj8taHpFMvVf1eR5oelKnRacNV3s/wA5+/x8idipirDivCnt2AbDI41RyqcpIvmh+8HcdRXDVFucsk4umDipiiqUGWDiu7gvFZbWUSwthgCD5MDzVsdD6YPUYIrjqUUapNO0X/ErMXatPbtI5UapbeRy8kXm6M28keevtDqOtUVvDrYKOvWjtbh4nV42KOpyrKcEH0NXyol8cxBYbzn3a4WOc+cXSOU/J9k8xg7UvBZNZHffx5/b8/Y7OF9k4CMzzkfqqAP9z9lE3ALUtpGoKQRrJOQfinHLn6Vu7KX/AOU/OBgxnSyld8jPtJ0PT6Kuppo3nJIIRlwMjHMgg+nLnXPKUr3Z62LDhcbjHk854twt7eQo49VYcmHmv+3SuLFXHGeLtMFQjAjY43yd9se7aqmumN1ueNl0KbUOBg7O8RZmWNzkDfJ54HQ+f/xTpxO6hYxd2AFVgW8GAcc9sb15YpwcjYjrT5ayluHBmOWMdwc+oxg/ZUckKdo9Lo+pcouMuUir7TcW0GW3RcodO5OeYV8qMfRS7w6+kgcSRMVYbeYYHmrg7MpHMHY1p51acO7OXE5Ajj59WIA+05qiSiqOGeTJmnqSfu9xc8MmWUM1qiksMz8NbdJQNy9t1yOYUeJOhI2qn4hwhShntSzwjGtD8JAT0lHVfKQbHrg13HspNE6gyKr6hgqWyp6HOBjfqK7Irtmm8bC2v08PenAjuP1Zx7IZvl+y3xsc6VNdi0oScUsir8/Nu/YTcVMUz33BxOzCGMw3SZ72yO2cblrbPMY37vn8nIpaIqidnJODgwcVMUVTFaJYeKmKPFTFaTsDFXPZa+kjmVFbwSuodCMhsEEHB5EHcHmKqcV38BH5zD84v3ilktmWwSayxryhg7Z8Pkde9RdSxtLrxzUGQ4Yrz09M8qTcU5dqbySGWKSJirhpsEfOHIIOxBHMEYqueyjuwWtlEc4GXtRyk82tc/yuY6ZpMbqO509XFSzS08+PO3b7FTw7hkk7BY1BPqQPvqzuuyM8ZKnQXCl9KkkkAjIG3PflWvs7xEQSZOxzsTyBHyhTfc3bgid3X2VJzgDDk7fuUs5yTK9N02HJjtvfv7hU7ELi8j/a+6g7WD8rH8xH9xq54dcRycTV48YZcnHytJzn19aru0Vq8ssQjR3PcR7KpY/G6AVqdzv3GThp6ZxW/rC5in3s/wAZMkRijIXwszAjJ8Kk7e/HOl0dmLgDMirCOWZ5Fi+x2B+yrXs3w9YpWInhkYwygrFrbA0HcuVC+mBmtyU0L0TyQnTWzOzi14iQSwSlMhSUHrjUu3nuMH1pP4XxF7dtUZHiGlkYZSReqyLyZf8AoYph7QzWq3DmSKaWTC5HehI/YTTjCljtjqN81WjjoT4G2to/JihlYeuZWYfZRCNRM6rIpZLuq8cl5wK3juA6wYNuyu89o5yYHCMUlgbmV1ALqHiA2bI3pIAq2u+0F1Kul55NPLQp0L6jQmBj0xVZinjFo5s2WMkkuwGKmKPFSmIWBipijxUxQFgYqYo8VMUBZfW3FFuMLcPomA0x3fmOQS6xuy8hr5jrkVbdtB+QH+D/ACqTFG9P/HXiEZE6MyFYFJU4ZD3ezp0JHyTsQTy51GaqSPT6ebnhmm+whWlv3jBeWfSm7h3ZyzCkzPIzdFGw+wZ+2l/iXC2g0urB4n3jnTOlsdD1Vx1U7j1pk7H8WAbXLuV2wMZ9DgnajI3Vp7GdHHG5OE4+sajwe2ZmXToUrhW6qcgq255YBruNk0Nl3b4ysdxuOR2BBH0V1T3K65TINOsbB9sEZIz5HxCuOGcyWOs82inGOgAAAAqSbZ6EoY4t0qdP4CCNjTjwDifelUUsh5MFJ+sGqC04Dcy7pBKR8rQQv0sdh9dWFnwh4Gy9xaxH4yNMGb3FIgxB+qrZEmveeX0mTJjlx6r5G3ifDkSZEVmIbOokgn2WI+0ClntTdxshjfDTRtpVgDyz4lY1czd0sSyEsV7tnLR7FvyoVSoflseo5etLlzxi3LFxaB2JyXnlZsnzKR6Fz9dTxxd2d3WZoqGm1v8AT+DXZcWSRUiuiw0bQ3K/CQY9kHq8QO+OY+KeldXbO0dVt5JdBllD65UxpmVSvdy7bElW3O2cb75rm/4nnX4LuoR5QxIv72kt9tVl5dyStqld5G83Yt9WTsKsou7PMlmjocbtnLioRR4qYpzmsLFTFHipWiWBiu/gQ/OYfnF++uPFHDIUYMpwQcg+RrGrQ+Oemak+zQwdteaf25v5lLSMQQQSCDkEHBBHIgjka7L6/ebGs5xkj6dz9ZrlrIRqNMp1OVZMrnEunvobkZui0cw5zxoG70eUsepRrHRwd+vnTDxOSNbUGRDKgig8OopnxSBSSMn1wPrpExTpx39C/wAKD+J6nNbo7OlyOWPI3zXx55KEce0fAW8EPkwDM/8A5juT9VaZ+O3DKF711QDGhGKrj1AO/wBNV+KmKppRwvqMjVXsCd9+tXvY34Z/mZf4TVJV72P+Gf5mX+E1mT2WU6N/rxObtYPzuT3J/LSqjFXPan9Jb+zH/LSqnFbD2UJ1H/dL939QMVMUeKlMRsDFTFHipQFgYqYo8VMUBYGKmKPFSgLBUbinPtcPyP8A/P8AyjSctNvae4RofCwOe5xg/JjIb6jUp+0j0Olf6OX9hf4VxRodSkCSJ/hIW9l/9VYdHGCPsrtVLJW1JLc7+zGEUac/FeQv4gD5LuPKqWjh9pfePvp5RObFlaaXP9Dr2quljyXhjlPe+HWXwp7uPfCsNXuNYs+KZtQ6lI5FWdgsY0hDgaNI6HbNae3Hs/43/tJSdUoQ1RR6HU9S8OeW3Y23d9LKcyySP/bct95rnxR4qVejyXJvkcph+YJ/dm/mrSVinab9AT+7N/NWkzFSxdzv6/mH+IGKmKPFSqnn2BipijxUxQFhYrIWs1ldjmmEs7brgk8edSeyQpCsrEFtWAQrEg+BtvSuaWykXRqRhrGpNvaGSMge8GmC37XyLLJIyBtbhwC2NAAlAVTjf4XqOlBN2qZriO47vDJ3g06zgh2dsDI2xrI5HOBtU05+DqlHB2k/x/YonspAFJRsMuse4sVyfLxKRv5VJ7N0dkZGDLkEY5YOD9GetMh7ZHEg7hfyilDhzsC0zdQesvv2574Gq47Wu1wk4jHgDjQXLau8LMwZjvpBbYchgUXLwY4Ya9vx2KW34VNICUjYgZzy2xgHIO+MkDNNfHoGFqUKnUI4FK43yHkBG3PlXI/bR2LZjGGGMK5GMhc8h1dSx/tEetbpO25bJMZJZChxIQcFnbKvzBAfGfQVOam2nR14J9PCE46+V4FSCyd/ZQnZjyxsoLNufIA7UItn+Q3+U+7y8x9lMY7Xvo092ORXJdiMEShSAxOG/KnLc2wM1sftm+Toi0ZLEgSHct35O+PlTlsfqj31S5eDl0YP/fyFd4GAyVYDlkg4z5Zqz4cZLWZtcbZ7tlIxnAZcFttjjNdXFu07zxvGUwrjlrJGdfeasY59K7E7byDUNAOoEDLZ05CAAZHsjRnHXPSh6muBsbxQnqU+O9f0U18r3M40RvqcIFXHPACg55YJHPlVYVpw/wCOmyp7kAKAABIw9k6huBkrucqc52ydt1Fjk5rY3xRPO4N6lK23vtQGKmKLFSmOewcVkLWcV0cPmEcsbnOEdXOOeFYE49dqAXJpkgZfaVl94I++gK032vaiEsxuImYd7rVQodcaWUalkc7+I8iB5eVav6ftzcpI0RaJYu60GKM6cHw6RqwfDgZJ2yedJqfg6Xix8qYrd2dhg5PIY5+WPOhxTradpbRQpaGQsgQISkZKhGDDS2oEHny235CuAcathcd53GtO60lWjRdThtasUU6QNgpxuRnzxRqfgHhxpbTQuCInkCc8tufTb6SProNNO0Paq3Q4jidEDqwASMnCPCwB8XtERtk55kc+ldb8agFwJWiwO6VTpijOJAwJdYyQm4BGdiM5oUn4B4sfaaFtlwcHYjbFFCPEvvH302TdorVpZGaDKtgj8lFqJzIZA5ztqLL4wSRp2rNxxK0N3DpVe6R2LP3SqpUqNKhAPGAwJywzlqNT8DLDBNNTXK+pjtt7P+N/7SUoqpJwBknoK9H4n2hstJLR95mVXA0IeSxgtgkYBCMMb8/Wqey7SWqaD+LjWHjdnESA5UR6ihDjRur7AYOrpvSY21Hg6ethCWa9aE/FZCE5wM43Pp6mmfg3GbWKEJLAXk1l9RjjYc9gCxBxjYggisycet+5kRYikkkWhisUYDMRDliwOVGpH8IGDqzgU+p+DjWKFW5o6ZR+Yp/dm/mrScy45jFN9r2kgVUVkfSI0Qr3URAwYy6jLeMPpfdtxq2rEXH7QkNJA5K6AF0Iw0hbcEambO3dOBtuH6ZNJBON7HV1Lx5tLUkqVChis6TjONuWf9Ka/wDiG20j83XWFAB7iLGrSAxI5cxkbfVWiz43AgmUwlo5JXkVCq4ClHVADnwEMV3XkBzPKqW/By+ihftoWsVlkO23Pl6+6nKXtBYnvPzX2gAoESAYGSPjkqd8EjmANhVN2l4lHO0fdBgqIVwURObu4wqEgABgPXFCbfYJ4oxTam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72" name="Picture 8" descr="http://civildigital.com/wp-content/uploads/2014/07/flat-slab.gif"/>
          <p:cNvPicPr>
            <a:picLocks noChangeAspect="1" noChangeArrowheads="1"/>
          </p:cNvPicPr>
          <p:nvPr/>
        </p:nvPicPr>
        <p:blipFill>
          <a:blip r:embed="rId2" cstate="print"/>
          <a:srcRect/>
          <a:stretch>
            <a:fillRect/>
          </a:stretch>
        </p:blipFill>
        <p:spPr bwMode="auto">
          <a:xfrm>
            <a:off x="2714612" y="1710035"/>
            <a:ext cx="4362450" cy="2686051"/>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bwMode="auto">
          <a:xfrm>
            <a:off x="1264095" y="269875"/>
            <a:ext cx="7772401" cy="10225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1" eaLnBrk="1" fontAlgn="base" hangingPunct="1">
              <a:spcBef>
                <a:spcPct val="0"/>
              </a:spcBef>
              <a:spcAft>
                <a:spcPct val="0"/>
              </a:spcAft>
              <a:defRPr sz="4000" b="1" kern="1200" cap="all">
                <a:solidFill>
                  <a:schemeClr val="tx2"/>
                </a:solidFill>
                <a:latin typeface="Sans Condensed"/>
                <a:ea typeface="+mj-ea"/>
                <a:cs typeface="+mj-cs"/>
              </a:defRPr>
            </a:lvl1pPr>
            <a:lvl2pPr algn="ctr" rtl="1" eaLnBrk="1" fontAlgn="base" hangingPunct="1">
              <a:spcBef>
                <a:spcPct val="0"/>
              </a:spcBef>
              <a:spcAft>
                <a:spcPct val="0"/>
              </a:spcAft>
              <a:defRPr sz="4400">
                <a:solidFill>
                  <a:schemeClr val="tx2"/>
                </a:solidFill>
                <a:latin typeface="Sans Condensed" pitchFamily="34" charset="0"/>
              </a:defRPr>
            </a:lvl2pPr>
            <a:lvl3pPr algn="ctr" rtl="1" eaLnBrk="1" fontAlgn="base" hangingPunct="1">
              <a:spcBef>
                <a:spcPct val="0"/>
              </a:spcBef>
              <a:spcAft>
                <a:spcPct val="0"/>
              </a:spcAft>
              <a:defRPr sz="4400">
                <a:solidFill>
                  <a:schemeClr val="tx2"/>
                </a:solidFill>
                <a:latin typeface="Sans Condensed" pitchFamily="34" charset="0"/>
              </a:defRPr>
            </a:lvl3pPr>
            <a:lvl4pPr algn="ctr" rtl="1" eaLnBrk="1" fontAlgn="base" hangingPunct="1">
              <a:spcBef>
                <a:spcPct val="0"/>
              </a:spcBef>
              <a:spcAft>
                <a:spcPct val="0"/>
              </a:spcAft>
              <a:defRPr sz="4400">
                <a:solidFill>
                  <a:schemeClr val="tx2"/>
                </a:solidFill>
                <a:latin typeface="Sans Condensed" pitchFamily="34" charset="0"/>
              </a:defRPr>
            </a:lvl4pPr>
            <a:lvl5pPr algn="ctr" rtl="1" eaLnBrk="1" fontAlgn="base" hangingPunct="1">
              <a:spcBef>
                <a:spcPct val="0"/>
              </a:spcBef>
              <a:spcAft>
                <a:spcPct val="0"/>
              </a:spcAft>
              <a:defRPr sz="4400">
                <a:solidFill>
                  <a:schemeClr val="tx2"/>
                </a:solidFill>
                <a:latin typeface="Sans Condensed" pitchFamily="34" charset="0"/>
              </a:defRPr>
            </a:lvl5pPr>
            <a:lvl6pPr marL="457200" algn="ctr" rtl="1" eaLnBrk="1" fontAlgn="base" hangingPunct="1">
              <a:spcBef>
                <a:spcPct val="0"/>
              </a:spcBef>
              <a:spcAft>
                <a:spcPct val="0"/>
              </a:spcAft>
              <a:defRPr sz="4400">
                <a:solidFill>
                  <a:schemeClr val="tx2"/>
                </a:solidFill>
                <a:latin typeface="Sans Condensed" pitchFamily="34" charset="0"/>
              </a:defRPr>
            </a:lvl6pPr>
            <a:lvl7pPr marL="914400" algn="ctr" rtl="1" eaLnBrk="1" fontAlgn="base" hangingPunct="1">
              <a:spcBef>
                <a:spcPct val="0"/>
              </a:spcBef>
              <a:spcAft>
                <a:spcPct val="0"/>
              </a:spcAft>
              <a:defRPr sz="4400">
                <a:solidFill>
                  <a:schemeClr val="tx2"/>
                </a:solidFill>
                <a:latin typeface="Sans Condensed" pitchFamily="34" charset="0"/>
              </a:defRPr>
            </a:lvl7pPr>
            <a:lvl8pPr marL="1371600" algn="ctr" rtl="1" eaLnBrk="1" fontAlgn="base" hangingPunct="1">
              <a:spcBef>
                <a:spcPct val="0"/>
              </a:spcBef>
              <a:spcAft>
                <a:spcPct val="0"/>
              </a:spcAft>
              <a:defRPr sz="4400">
                <a:solidFill>
                  <a:schemeClr val="tx2"/>
                </a:solidFill>
                <a:latin typeface="Sans Condensed" pitchFamily="34" charset="0"/>
              </a:defRPr>
            </a:lvl8pPr>
            <a:lvl9pPr marL="1828800" algn="ctr" rtl="1" eaLnBrk="1" fontAlgn="base" hangingPunct="1">
              <a:spcBef>
                <a:spcPct val="0"/>
              </a:spcBef>
              <a:spcAft>
                <a:spcPct val="0"/>
              </a:spcAft>
              <a:defRPr sz="4400">
                <a:solidFill>
                  <a:schemeClr val="tx2"/>
                </a:solidFill>
                <a:latin typeface="Sans Condensed" pitchFamily="34" charset="0"/>
              </a:defRPr>
            </a:lvl9pPr>
          </a:lstStyle>
          <a:p>
            <a:pPr algn="r"/>
            <a:endParaRPr lang="ar-EG" dirty="0"/>
          </a:p>
        </p:txBody>
      </p:sp>
      <p:sp>
        <p:nvSpPr>
          <p:cNvPr id="9" name="Text Placeholder 2"/>
          <p:cNvSpPr>
            <a:spLocks noGrp="1"/>
          </p:cNvSpPr>
          <p:nvPr/>
        </p:nvSpPr>
        <p:spPr bwMode="auto">
          <a:xfrm>
            <a:off x="3784375" y="3078187"/>
            <a:ext cx="5180112" cy="112618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r" rtl="1" eaLnBrk="1" fontAlgn="base" hangingPunct="1">
              <a:spcBef>
                <a:spcPct val="20000"/>
              </a:spcBef>
              <a:spcAft>
                <a:spcPct val="0"/>
              </a:spcAft>
              <a:buFont typeface="Arial" pitchFamily="34" charset="0"/>
              <a:buNone/>
              <a:defRPr sz="2000" kern="1200">
                <a:solidFill>
                  <a:schemeClr val="tx1">
                    <a:tint val="75000"/>
                  </a:schemeClr>
                </a:solidFill>
                <a:latin typeface="Calibri"/>
                <a:ea typeface="+mn-ea"/>
                <a:cs typeface="+mn-cs"/>
              </a:defRPr>
            </a:lvl1pPr>
            <a:lvl2pPr marL="457200" indent="0" algn="r" rtl="1" eaLnBrk="1" fontAlgn="base" hangingPunct="1">
              <a:spcBef>
                <a:spcPct val="20000"/>
              </a:spcBef>
              <a:spcAft>
                <a:spcPct val="0"/>
              </a:spcAft>
              <a:buFont typeface="Arial" pitchFamily="34" charset="0"/>
              <a:buNone/>
              <a:defRPr sz="1800" kern="1200">
                <a:solidFill>
                  <a:schemeClr val="tx1">
                    <a:tint val="75000"/>
                  </a:schemeClr>
                </a:solidFill>
                <a:latin typeface="Calibri"/>
                <a:ea typeface="+mn-ea"/>
                <a:cs typeface="+mn-cs"/>
              </a:defRPr>
            </a:lvl2pPr>
            <a:lvl3pPr marL="914400" indent="0" algn="r" rtl="1" eaLnBrk="1" fontAlgn="base" hangingPunct="1">
              <a:spcBef>
                <a:spcPct val="20000"/>
              </a:spcBef>
              <a:spcAft>
                <a:spcPct val="0"/>
              </a:spcAft>
              <a:buFont typeface="Arial" pitchFamily="34" charset="0"/>
              <a:buNone/>
              <a:defRPr sz="1600" kern="1200">
                <a:solidFill>
                  <a:schemeClr val="tx1">
                    <a:tint val="75000"/>
                  </a:schemeClr>
                </a:solidFill>
                <a:latin typeface="Calibri"/>
                <a:ea typeface="+mn-ea"/>
                <a:cs typeface="+mn-cs"/>
              </a:defRPr>
            </a:lvl3pPr>
            <a:lvl4pPr marL="1371600" indent="0" algn="r" rtl="1" eaLnBrk="1" fontAlgn="base" hangingPunct="1">
              <a:spcBef>
                <a:spcPct val="20000"/>
              </a:spcBef>
              <a:spcAft>
                <a:spcPct val="0"/>
              </a:spcAft>
              <a:buFont typeface="Arial" pitchFamily="34" charset="0"/>
              <a:buNone/>
              <a:defRPr sz="1400" kern="1200">
                <a:solidFill>
                  <a:schemeClr val="tx1">
                    <a:tint val="75000"/>
                  </a:schemeClr>
                </a:solidFill>
                <a:latin typeface="Calibri"/>
                <a:ea typeface="+mn-ea"/>
                <a:cs typeface="+mn-cs"/>
              </a:defRPr>
            </a:lvl4pPr>
            <a:lvl5pPr marL="1828800" indent="0" algn="r" rtl="1" eaLnBrk="1" fontAlgn="base" hangingPunct="1">
              <a:spcBef>
                <a:spcPct val="20000"/>
              </a:spcBef>
              <a:spcAft>
                <a:spcPct val="0"/>
              </a:spcAft>
              <a:buFont typeface="Arial" pitchFamily="34" charset="0"/>
              <a:buNone/>
              <a:defRPr sz="1400" kern="1200">
                <a:solidFill>
                  <a:schemeClr val="tx1">
                    <a:tint val="75000"/>
                  </a:schemeClr>
                </a:solidFill>
                <a:latin typeface="Calibri"/>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ar-EG" sz="1800" b="1" dirty="0" smtClean="0">
              <a:solidFill>
                <a:schemeClr val="tx1">
                  <a:lumMod val="75000"/>
                  <a:lumOff val="25000"/>
                </a:schemeClr>
              </a:solidFill>
            </a:endParaRPr>
          </a:p>
        </p:txBody>
      </p:sp>
      <p:sp>
        <p:nvSpPr>
          <p:cNvPr id="2" name="TextBox 1"/>
          <p:cNvSpPr txBox="1"/>
          <p:nvPr/>
        </p:nvSpPr>
        <p:spPr>
          <a:xfrm>
            <a:off x="1691680" y="197867"/>
            <a:ext cx="7272807" cy="2800767"/>
          </a:xfrm>
          <a:prstGeom prst="rect">
            <a:avLst/>
          </a:prstGeom>
          <a:noFill/>
        </p:spPr>
        <p:txBody>
          <a:bodyPr wrap="square" rtlCol="0">
            <a:spAutoFit/>
          </a:bodyPr>
          <a:lstStyle/>
          <a:p>
            <a:pPr algn="ctr"/>
            <a:r>
              <a:rPr lang="ar-EG" sz="2800" b="1" dirty="0" smtClean="0">
                <a:solidFill>
                  <a:srgbClr val="990000"/>
                </a:solidFill>
              </a:rPr>
              <a:t>2. نظام البلاطات المسطحة اللاكمرية</a:t>
            </a:r>
          </a:p>
          <a:p>
            <a:pPr algn="ctr"/>
            <a:r>
              <a:rPr lang="ar-EG" sz="2800" b="1" dirty="0" smtClean="0">
                <a:solidFill>
                  <a:srgbClr val="990000"/>
                </a:solidFill>
                <a:effectLst>
                  <a:outerShdw blurRad="38100" dist="38100" dir="2700000" algn="tl">
                    <a:srgbClr val="000000">
                      <a:alpha val="43137"/>
                    </a:srgbClr>
                  </a:outerShdw>
                </a:effectLst>
              </a:rPr>
              <a:t>)</a:t>
            </a:r>
            <a:r>
              <a:rPr lang="en-US" sz="2800" b="1" dirty="0" smtClean="0">
                <a:solidFill>
                  <a:srgbClr val="990000"/>
                </a:solidFill>
                <a:effectLst>
                  <a:outerShdw blurRad="38100" dist="38100" dir="2700000" algn="tl">
                    <a:srgbClr val="000000">
                      <a:alpha val="43137"/>
                    </a:srgbClr>
                  </a:outerShdw>
                </a:effectLst>
              </a:rPr>
              <a:t>Flat Slab</a:t>
            </a:r>
            <a:r>
              <a:rPr lang="ar-EG" sz="2800" b="1" dirty="0" smtClean="0">
                <a:solidFill>
                  <a:srgbClr val="990000"/>
                </a:solidFill>
                <a:effectLst>
                  <a:outerShdw blurRad="38100" dist="38100" dir="2700000" algn="tl">
                    <a:srgbClr val="000000">
                      <a:alpha val="43137"/>
                    </a:srgbClr>
                  </a:outerShdw>
                </a:effectLst>
              </a:rPr>
              <a:t>(</a:t>
            </a:r>
          </a:p>
          <a:p>
            <a:pPr algn="r"/>
            <a:r>
              <a:rPr lang="ar-EG" sz="2400" b="1" dirty="0" smtClean="0">
                <a:solidFill>
                  <a:srgbClr val="990000"/>
                </a:solidFill>
              </a:rPr>
              <a:t>* تعريفه :</a:t>
            </a:r>
          </a:p>
          <a:p>
            <a:pPr algn="r"/>
            <a:r>
              <a:rPr lang="ar-EG" sz="2000" b="1" dirty="0" smtClean="0"/>
              <a:t>هو نظام أنشائي يتكون من عنصرين اساسين هما البلاطات والاعمدة .</a:t>
            </a:r>
          </a:p>
          <a:p>
            <a:pPr algn="r"/>
            <a:r>
              <a:rPr lang="ar-EG" sz="2000" b="1" dirty="0" smtClean="0"/>
              <a:t>ويتكون السقف من طبقتين من الحديد احدهما سفلية والاخرى علوية على شكل شبكي (فرش وغطاء) سفلي و (فرش وغطاء ) علوي .</a:t>
            </a:r>
          </a:p>
          <a:p>
            <a:pPr algn="r"/>
            <a:endParaRPr lang="ar-EG" dirty="0"/>
          </a:p>
          <a:p>
            <a:pPr algn="r"/>
            <a:endParaRPr lang="ar-EG" b="1" dirty="0">
              <a:solidFill>
                <a:srgbClr val="990000"/>
              </a:solidFill>
            </a:endParaRPr>
          </a:p>
        </p:txBody>
      </p:sp>
      <p:pic>
        <p:nvPicPr>
          <p:cNvPr id="7" name="Picture 2"/>
          <p:cNvPicPr>
            <a:picLocks noChangeAspect="1" noChangeArrowheads="1"/>
          </p:cNvPicPr>
          <p:nvPr/>
        </p:nvPicPr>
        <p:blipFill>
          <a:blip r:embed="rId2" cstate="print"/>
          <a:srcRect/>
          <a:stretch>
            <a:fillRect/>
          </a:stretch>
        </p:blipFill>
        <p:spPr bwMode="auto">
          <a:xfrm>
            <a:off x="1619672" y="2286099"/>
            <a:ext cx="3143272" cy="242889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5004049" y="2790155"/>
            <a:ext cx="4104455" cy="1015663"/>
          </a:xfrm>
          <a:prstGeom prst="rect">
            <a:avLst/>
          </a:prstGeom>
        </p:spPr>
        <p:txBody>
          <a:bodyPr wrap="square">
            <a:spAutoFit/>
          </a:bodyPr>
          <a:lstStyle/>
          <a:p>
            <a:r>
              <a:rPr lang="ar-EG" sz="2000" b="1" dirty="0" smtClean="0"/>
              <a:t>والبلاطة مفضله </a:t>
            </a:r>
            <a:r>
              <a:rPr lang="ar-EG" sz="2000" b="1" dirty="0"/>
              <a:t>معماريا لعدم و جود كمرات بها و لإمكانية وضع الحوائط  في أي مكان داخل المبني و لسهولة و سرعة تنفيذ شدتها الخشبيه </a:t>
            </a:r>
            <a:endParaRPr lang="ar-EG" sz="2000" dirty="0"/>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9672" y="1998067"/>
            <a:ext cx="7340353" cy="1126182"/>
          </a:xfrm>
        </p:spPr>
        <p:txBody>
          <a:bodyPr/>
          <a:lstStyle/>
          <a:p>
            <a:r>
              <a:rPr lang="ar-EG" sz="2400" b="1" dirty="0">
                <a:solidFill>
                  <a:srgbClr val="C00000"/>
                </a:solidFill>
              </a:rPr>
              <a:t>العمارة والنظام الانشائى:</a:t>
            </a:r>
          </a:p>
          <a:p>
            <a:r>
              <a:rPr lang="ar-EG" b="1" dirty="0" smtClean="0">
                <a:solidFill>
                  <a:schemeClr val="tx1"/>
                </a:solidFill>
              </a:rPr>
              <a:t>يمكن تعريف العمارة بانها هى تطويع نظم الانشاء للتشكيل الفراغى الذى يتناسب مع الوظائف المختلفة للمكونات المعمارية</a:t>
            </a:r>
          </a:p>
          <a:p>
            <a:r>
              <a:rPr lang="ar-SA" b="1" dirty="0" smtClean="0">
                <a:solidFill>
                  <a:schemeClr val="tx1"/>
                </a:solidFill>
              </a:rPr>
              <a:t>بعد أن يقوم المعماري برسم الخريطة المعمارية التي تلبي متطلبات المالك أو المستخدم يقوم المصمم باختيار النظام الانشائي المناسب من وجهة نظر انشائية بحتة </a:t>
            </a:r>
            <a:r>
              <a:rPr lang="ar-EG" sz="2400" b="1" dirty="0" smtClean="0">
                <a:solidFill>
                  <a:schemeClr val="tx1"/>
                </a:solidFill>
              </a:rPr>
              <a:t>.</a:t>
            </a:r>
            <a:endParaRPr lang="en-US" sz="2400" b="1" dirty="0" smtClean="0">
              <a:solidFill>
                <a:schemeClr val="tx1"/>
              </a:solidFill>
            </a:endParaRPr>
          </a:p>
          <a:p>
            <a:endParaRPr lang="ar-EG" dirty="0">
              <a:solidFill>
                <a:schemeClr val="tx1"/>
              </a:solidFill>
            </a:endParaRPr>
          </a:p>
        </p:txBody>
      </p:sp>
      <p:pic>
        <p:nvPicPr>
          <p:cNvPr id="4" name="Picture 2"/>
          <p:cNvPicPr>
            <a:picLocks noChangeAspect="1" noChangeArrowheads="1"/>
          </p:cNvPicPr>
          <p:nvPr/>
        </p:nvPicPr>
        <p:blipFill>
          <a:blip r:embed="rId2" cstate="print"/>
          <a:srcRect/>
          <a:stretch>
            <a:fillRect/>
          </a:stretch>
        </p:blipFill>
        <p:spPr bwMode="auto">
          <a:xfrm>
            <a:off x="3453645" y="2790155"/>
            <a:ext cx="3553942" cy="21602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Slide Number Placeholder 4"/>
          <p:cNvSpPr>
            <a:spLocks noGrp="1"/>
          </p:cNvSpPr>
          <p:nvPr>
            <p:ph type="sldNum" sz="quarter" idx="12"/>
          </p:nvPr>
        </p:nvSpPr>
        <p:spPr/>
        <p:txBody>
          <a:bodyPr/>
          <a:lstStyle/>
          <a:p>
            <a:pPr>
              <a:defRPr/>
            </a:pPr>
            <a:fld id="{F2CEEA79-2B32-4041-AD38-F65E7F335478}" type="slidenum">
              <a:rPr lang="en-US" smtClean="0"/>
              <a:pPr>
                <a:defRPr/>
              </a:pPr>
              <a:t>3</a:t>
            </a:fld>
            <a:endParaRPr lang="en-US"/>
          </a:p>
        </p:txBody>
      </p:sp>
      <p:sp>
        <p:nvSpPr>
          <p:cNvPr id="6" name="Rounded Rectangle 5"/>
          <p:cNvSpPr/>
          <p:nvPr/>
        </p:nvSpPr>
        <p:spPr>
          <a:xfrm>
            <a:off x="2555776" y="125859"/>
            <a:ext cx="5400600"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ar-EG" sz="4000" b="1" dirty="0" smtClean="0">
                <a:ln w="9525">
                  <a:solidFill>
                    <a:schemeClr val="bg1"/>
                  </a:solidFill>
                  <a:prstDash val="solid"/>
                </a:ln>
                <a:solidFill>
                  <a:srgbClr val="990000"/>
                </a:solidFill>
                <a:effectLst>
                  <a:outerShdw blurRad="12700" dist="38100" dir="2700000" algn="tl" rotWithShape="0">
                    <a:schemeClr val="bg1">
                      <a:lumMod val="50000"/>
                    </a:schemeClr>
                  </a:outerShdw>
                </a:effectLst>
              </a:rPr>
              <a:t>المقدمة</a:t>
            </a:r>
            <a:endParaRPr lang="en-US" b="1" dirty="0">
              <a:solidFill>
                <a:srgbClr val="99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341883"/>
            <a:ext cx="7772401" cy="1022502"/>
          </a:xfrm>
        </p:spPr>
        <p:txBody>
          <a:bodyPr/>
          <a:lstStyle/>
          <a:p>
            <a:pPr algn="ctr"/>
            <a:r>
              <a:rPr lang="ar-EG" sz="3200" dirty="0" smtClean="0">
                <a:solidFill>
                  <a:srgbClr val="C00000"/>
                </a:solidFill>
                <a:effectLst>
                  <a:outerShdw blurRad="38100" dist="38100" dir="2700000" algn="tl">
                    <a:srgbClr val="000000">
                      <a:alpha val="43137"/>
                    </a:srgbClr>
                  </a:outerShdw>
                </a:effectLst>
              </a:rPr>
              <a:t>أنواع البلاطه المسطحه </a:t>
            </a:r>
            <a:r>
              <a:rPr lang="en-US" sz="3200" dirty="0" smtClean="0">
                <a:solidFill>
                  <a:srgbClr val="C00000"/>
                </a:solidFill>
                <a:effectLst>
                  <a:outerShdw blurRad="38100" dist="38100" dir="2700000" algn="tl">
                    <a:srgbClr val="000000">
                      <a:alpha val="43137"/>
                    </a:srgbClr>
                  </a:outerShdw>
                </a:effectLst>
              </a:rPr>
              <a:t>Flat slab</a:t>
            </a:r>
            <a:endParaRPr lang="en-US" sz="32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1187624" y="2142083"/>
            <a:ext cx="7772401" cy="1126182"/>
          </a:xfrm>
        </p:spPr>
        <p:txBody>
          <a:bodyPr/>
          <a:lstStyle/>
          <a:p>
            <a:pPr marL="457200" indent="-457200">
              <a:buFont typeface="+mj-lt"/>
              <a:buAutoNum type="arabicPeriod"/>
            </a:pPr>
            <a:r>
              <a:rPr lang="ar-EG" sz="2400" b="1" dirty="0" smtClean="0">
                <a:solidFill>
                  <a:schemeClr val="tx1"/>
                </a:solidFill>
              </a:rPr>
              <a:t>بلاطه مسطحه لا كمريه </a:t>
            </a:r>
            <a:r>
              <a:rPr lang="en-US" sz="2400" b="1" dirty="0" smtClean="0">
                <a:solidFill>
                  <a:schemeClr val="tx1"/>
                </a:solidFill>
              </a:rPr>
              <a:t>ordinary flat slab</a:t>
            </a:r>
            <a:endParaRPr lang="ar-EG" sz="2400" b="1" dirty="0" smtClean="0">
              <a:solidFill>
                <a:schemeClr val="tx1"/>
              </a:solidFill>
            </a:endParaRPr>
          </a:p>
          <a:p>
            <a:pPr marL="457200" indent="-457200">
              <a:buFont typeface="+mj-lt"/>
              <a:buAutoNum type="arabicPeriod"/>
            </a:pPr>
            <a:r>
              <a:rPr lang="ar-EG" sz="2400" b="1" dirty="0" smtClean="0">
                <a:solidFill>
                  <a:schemeClr val="tx1"/>
                </a:solidFill>
              </a:rPr>
              <a:t>بلاطه بسقوط</a:t>
            </a:r>
            <a:r>
              <a:rPr lang="en-US" sz="2400" b="1" dirty="0" smtClean="0">
                <a:solidFill>
                  <a:schemeClr val="tx1"/>
                </a:solidFill>
              </a:rPr>
              <a:t> Flat slab with Drop panel only  </a:t>
            </a:r>
          </a:p>
          <a:p>
            <a:pPr marL="457200" indent="-457200">
              <a:buFont typeface="+mj-lt"/>
              <a:buAutoNum type="arabicPeriod"/>
            </a:pPr>
            <a:r>
              <a:rPr lang="ar-EG" sz="2400" b="1" dirty="0" smtClean="0">
                <a:solidFill>
                  <a:schemeClr val="tx1"/>
                </a:solidFill>
              </a:rPr>
              <a:t>بلاطه بتيجان </a:t>
            </a:r>
            <a:r>
              <a:rPr lang="en-US" sz="2400" b="1" dirty="0" smtClean="0">
                <a:solidFill>
                  <a:schemeClr val="tx1"/>
                </a:solidFill>
              </a:rPr>
              <a:t>Flat slab with Column Head only </a:t>
            </a:r>
          </a:p>
          <a:p>
            <a:pPr marL="457200" indent="-457200">
              <a:buFont typeface="+mj-lt"/>
              <a:buAutoNum type="arabicPeriod"/>
            </a:pPr>
            <a:r>
              <a:rPr lang="ar-EG" sz="2400" b="1" dirty="0" smtClean="0">
                <a:solidFill>
                  <a:schemeClr val="tx1"/>
                </a:solidFill>
              </a:rPr>
              <a:t>بلاطه بسقوط وتيجان </a:t>
            </a:r>
            <a:r>
              <a:rPr lang="en-US" sz="2400" b="1" dirty="0" smtClean="0">
                <a:solidFill>
                  <a:schemeClr val="tx1"/>
                </a:solidFill>
              </a:rPr>
              <a:t>Flat slab with Drop panel &amp; Column Head </a:t>
            </a: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30</a:t>
            </a:fld>
            <a:endParaRPr lang="en-US"/>
          </a:p>
        </p:txBody>
      </p:sp>
    </p:spTree>
    <p:extLst>
      <p:ext uri="{BB962C8B-B14F-4D97-AF65-F5344CB8AC3E}">
        <p14:creationId xmlns:p14="http://schemas.microsoft.com/office/powerpoint/2010/main" val="1431078944"/>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31</a:t>
            </a:fld>
            <a:endParaRPr lang="en-US" dirty="0"/>
          </a:p>
        </p:txBody>
      </p:sp>
      <p:sp>
        <p:nvSpPr>
          <p:cNvPr id="5" name="Rectangle 4"/>
          <p:cNvSpPr/>
          <p:nvPr/>
        </p:nvSpPr>
        <p:spPr>
          <a:xfrm>
            <a:off x="2088232" y="125859"/>
            <a:ext cx="6948264" cy="2123658"/>
          </a:xfrm>
          <a:prstGeom prst="rect">
            <a:avLst/>
          </a:prstGeom>
        </p:spPr>
        <p:txBody>
          <a:bodyPr wrap="square">
            <a:spAutoFit/>
          </a:bodyPr>
          <a:lstStyle/>
          <a:p>
            <a:pPr algn="ctr"/>
            <a:r>
              <a:rPr lang="ar-EG" sz="3200" b="1" dirty="0" smtClean="0">
                <a:solidFill>
                  <a:srgbClr val="990000"/>
                </a:solidFill>
              </a:rPr>
              <a:t>1- البلاطات </a:t>
            </a:r>
            <a:r>
              <a:rPr lang="ar-EG" sz="3200" b="1" dirty="0">
                <a:solidFill>
                  <a:srgbClr val="990000"/>
                </a:solidFill>
              </a:rPr>
              <a:t>المسطحة العادية </a:t>
            </a:r>
            <a:endParaRPr lang="ar-EG" sz="2800" b="1" dirty="0" smtClean="0"/>
          </a:p>
          <a:p>
            <a:pPr algn="r"/>
            <a:r>
              <a:rPr lang="ar-EG" sz="2000" b="1" dirty="0" smtClean="0"/>
              <a:t>هنا </a:t>
            </a:r>
            <a:r>
              <a:rPr lang="ar-EG" sz="2000" b="1" dirty="0"/>
              <a:t>يرتكز الحمل مباشرة على العمود</a:t>
            </a:r>
          </a:p>
          <a:p>
            <a:pPr algn="r"/>
            <a:r>
              <a:rPr lang="ar-EG" sz="2000" b="1" dirty="0"/>
              <a:t>      </a:t>
            </a:r>
            <a:r>
              <a:rPr lang="ar-EG" sz="2000" b="1" dirty="0">
                <a:solidFill>
                  <a:srgbClr val="990000"/>
                </a:solidFill>
              </a:rPr>
              <a:t>*</a:t>
            </a:r>
            <a:r>
              <a:rPr lang="ar-EG" sz="2000" b="1" dirty="0"/>
              <a:t> </a:t>
            </a:r>
            <a:r>
              <a:rPr lang="ar-EG" sz="2000" b="1" dirty="0">
                <a:solidFill>
                  <a:srgbClr val="990000"/>
                </a:solidFill>
              </a:rPr>
              <a:t>شروط استخدامه:</a:t>
            </a:r>
          </a:p>
          <a:p>
            <a:pPr algn="r"/>
            <a:r>
              <a:rPr lang="ar-EG" b="1" dirty="0">
                <a:solidFill>
                  <a:srgbClr val="990000"/>
                </a:solidFill>
              </a:rPr>
              <a:t>       </a:t>
            </a:r>
            <a:r>
              <a:rPr lang="ar-EG" b="1" dirty="0" smtClean="0">
                <a:solidFill>
                  <a:srgbClr val="990000"/>
                </a:solidFill>
              </a:rPr>
              <a:t> </a:t>
            </a:r>
            <a:r>
              <a:rPr lang="ar-EG" b="1" dirty="0">
                <a:solidFill>
                  <a:srgbClr val="990000"/>
                </a:solidFill>
              </a:rPr>
              <a:t>- </a:t>
            </a:r>
            <a:r>
              <a:rPr lang="ar-EG" sz="2000" b="1" dirty="0"/>
              <a:t>عندما يكون الحمل الحي اقل من 500 كجم/سم2</a:t>
            </a:r>
            <a:endParaRPr lang="en-US" sz="2000" b="1" dirty="0"/>
          </a:p>
          <a:p>
            <a:pPr algn="r"/>
            <a:r>
              <a:rPr lang="ar-EG" sz="2000" b="1" dirty="0"/>
              <a:t>     </a:t>
            </a:r>
            <a:r>
              <a:rPr lang="ar-EG" sz="2000" b="1" dirty="0" smtClean="0"/>
              <a:t>  </a:t>
            </a:r>
            <a:r>
              <a:rPr lang="ar-EG" sz="2000" b="1" dirty="0">
                <a:solidFill>
                  <a:srgbClr val="990000"/>
                </a:solidFill>
              </a:rPr>
              <a:t>-</a:t>
            </a:r>
            <a:r>
              <a:rPr lang="ar-EG" sz="2000" b="1" dirty="0"/>
              <a:t> لا تقل سماكة البلاطة عن 15سم</a:t>
            </a:r>
            <a:endParaRPr lang="en-US" sz="2000" b="1" dirty="0"/>
          </a:p>
          <a:p>
            <a:pPr algn="r"/>
            <a:r>
              <a:rPr lang="ar-EG" sz="2000" b="1" dirty="0"/>
              <a:t>    </a:t>
            </a:r>
            <a:r>
              <a:rPr lang="ar-EG" sz="2000" b="1" dirty="0" smtClean="0"/>
              <a:t>   </a:t>
            </a:r>
            <a:r>
              <a:rPr lang="ar-EG" sz="2000" b="1" dirty="0">
                <a:solidFill>
                  <a:srgbClr val="990000"/>
                </a:solidFill>
              </a:rPr>
              <a:t>-</a:t>
            </a:r>
            <a:r>
              <a:rPr lang="ar-EG" sz="2000" b="1" dirty="0"/>
              <a:t> عندما يكون أقصى بحر بين الاعمدة 5 متر</a:t>
            </a:r>
            <a:endParaRPr lang="en-US" b="1" dirty="0"/>
          </a:p>
        </p:txBody>
      </p:sp>
      <p:pic>
        <p:nvPicPr>
          <p:cNvPr id="6" name="Picture 8" descr="http://civildigital.com/wp-content/uploads/2014/07/flat-slab.gif"/>
          <p:cNvPicPr>
            <a:picLocks noChangeAspect="1" noChangeArrowheads="1"/>
          </p:cNvPicPr>
          <p:nvPr/>
        </p:nvPicPr>
        <p:blipFill rotWithShape="1">
          <a:blip r:embed="rId2" cstate="print"/>
          <a:srcRect r="50675" b="50277"/>
          <a:stretch/>
        </p:blipFill>
        <p:spPr bwMode="auto">
          <a:xfrm>
            <a:off x="1763688" y="773932"/>
            <a:ext cx="2377335" cy="1475586"/>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7" name="Group 184"/>
          <p:cNvGrpSpPr>
            <a:grpSpLocks/>
          </p:cNvGrpSpPr>
          <p:nvPr/>
        </p:nvGrpSpPr>
        <p:grpSpPr bwMode="auto">
          <a:xfrm>
            <a:off x="5080958" y="2529163"/>
            <a:ext cx="2887445" cy="2401984"/>
            <a:chOff x="6244" y="1682"/>
            <a:chExt cx="5004" cy="4164"/>
          </a:xfrm>
        </p:grpSpPr>
        <p:sp>
          <p:nvSpPr>
            <p:cNvPr id="8" name="Freeform 185"/>
            <p:cNvSpPr>
              <a:spLocks/>
            </p:cNvSpPr>
            <p:nvPr/>
          </p:nvSpPr>
          <p:spPr bwMode="auto">
            <a:xfrm>
              <a:off x="6244" y="1682"/>
              <a:ext cx="132" cy="182"/>
            </a:xfrm>
            <a:custGeom>
              <a:avLst/>
              <a:gdLst/>
              <a:ahLst/>
              <a:cxnLst>
                <a:cxn ang="0">
                  <a:pos x="117" y="16"/>
                </a:cxn>
                <a:cxn ang="0">
                  <a:pos x="124" y="16"/>
                </a:cxn>
                <a:cxn ang="0">
                  <a:pos x="131" y="0"/>
                </a:cxn>
                <a:cxn ang="0">
                  <a:pos x="124" y="52"/>
                </a:cxn>
                <a:cxn ang="0">
                  <a:pos x="124" y="33"/>
                </a:cxn>
                <a:cxn ang="0">
                  <a:pos x="117" y="16"/>
                </a:cxn>
                <a:cxn ang="0">
                  <a:pos x="110" y="9"/>
                </a:cxn>
                <a:cxn ang="0">
                  <a:pos x="93" y="0"/>
                </a:cxn>
                <a:cxn ang="0">
                  <a:pos x="71" y="0"/>
                </a:cxn>
                <a:cxn ang="0">
                  <a:pos x="47" y="9"/>
                </a:cxn>
                <a:cxn ang="0">
                  <a:pos x="31" y="26"/>
                </a:cxn>
                <a:cxn ang="0">
                  <a:pos x="16" y="52"/>
                </a:cxn>
                <a:cxn ang="0">
                  <a:pos x="9" y="76"/>
                </a:cxn>
                <a:cxn ang="0">
                  <a:pos x="0" y="112"/>
                </a:cxn>
                <a:cxn ang="0">
                  <a:pos x="0" y="139"/>
                </a:cxn>
                <a:cxn ang="0">
                  <a:pos x="9" y="165"/>
                </a:cxn>
                <a:cxn ang="0">
                  <a:pos x="16" y="172"/>
                </a:cxn>
                <a:cxn ang="0">
                  <a:pos x="40" y="182"/>
                </a:cxn>
                <a:cxn ang="0">
                  <a:pos x="62" y="182"/>
                </a:cxn>
                <a:cxn ang="0">
                  <a:pos x="79" y="172"/>
                </a:cxn>
                <a:cxn ang="0">
                  <a:pos x="93" y="156"/>
                </a:cxn>
                <a:cxn ang="0">
                  <a:pos x="100" y="139"/>
                </a:cxn>
              </a:cxnLst>
              <a:rect l="0" t="0" r="r" b="b"/>
              <a:pathLst>
                <a:path w="132" h="182">
                  <a:moveTo>
                    <a:pt x="117" y="16"/>
                  </a:moveTo>
                  <a:lnTo>
                    <a:pt x="124" y="16"/>
                  </a:lnTo>
                  <a:lnTo>
                    <a:pt x="131" y="0"/>
                  </a:lnTo>
                  <a:lnTo>
                    <a:pt x="124" y="52"/>
                  </a:lnTo>
                  <a:lnTo>
                    <a:pt x="124" y="33"/>
                  </a:lnTo>
                  <a:lnTo>
                    <a:pt x="117" y="16"/>
                  </a:lnTo>
                  <a:lnTo>
                    <a:pt x="110" y="9"/>
                  </a:lnTo>
                  <a:lnTo>
                    <a:pt x="93" y="0"/>
                  </a:lnTo>
                  <a:lnTo>
                    <a:pt x="71" y="0"/>
                  </a:lnTo>
                  <a:lnTo>
                    <a:pt x="47" y="9"/>
                  </a:lnTo>
                  <a:lnTo>
                    <a:pt x="31" y="26"/>
                  </a:lnTo>
                  <a:lnTo>
                    <a:pt x="16" y="52"/>
                  </a:lnTo>
                  <a:lnTo>
                    <a:pt x="9" y="76"/>
                  </a:lnTo>
                  <a:lnTo>
                    <a:pt x="0" y="112"/>
                  </a:lnTo>
                  <a:lnTo>
                    <a:pt x="0" y="139"/>
                  </a:lnTo>
                  <a:lnTo>
                    <a:pt x="9" y="165"/>
                  </a:lnTo>
                  <a:lnTo>
                    <a:pt x="16" y="172"/>
                  </a:lnTo>
                  <a:lnTo>
                    <a:pt x="40" y="182"/>
                  </a:lnTo>
                  <a:lnTo>
                    <a:pt x="62" y="182"/>
                  </a:lnTo>
                  <a:lnTo>
                    <a:pt x="79" y="172"/>
                  </a:lnTo>
                  <a:lnTo>
                    <a:pt x="93" y="156"/>
                  </a:lnTo>
                  <a:lnTo>
                    <a:pt x="100" y="13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86"/>
            <p:cNvSpPr>
              <a:spLocks/>
            </p:cNvSpPr>
            <p:nvPr/>
          </p:nvSpPr>
          <p:spPr bwMode="auto">
            <a:xfrm>
              <a:off x="6254" y="1699"/>
              <a:ext cx="38" cy="148"/>
            </a:xfrm>
            <a:custGeom>
              <a:avLst/>
              <a:gdLst/>
              <a:ahLst/>
              <a:cxnLst>
                <a:cxn ang="0">
                  <a:pos x="38" y="0"/>
                </a:cxn>
                <a:cxn ang="0">
                  <a:pos x="21" y="16"/>
                </a:cxn>
                <a:cxn ang="0">
                  <a:pos x="14" y="36"/>
                </a:cxn>
                <a:cxn ang="0">
                  <a:pos x="7" y="60"/>
                </a:cxn>
                <a:cxn ang="0">
                  <a:pos x="0" y="96"/>
                </a:cxn>
                <a:cxn ang="0">
                  <a:pos x="0" y="129"/>
                </a:cxn>
                <a:cxn ang="0">
                  <a:pos x="7" y="148"/>
                </a:cxn>
              </a:cxnLst>
              <a:rect l="0" t="0" r="r" b="b"/>
              <a:pathLst>
                <a:path w="38" h="148">
                  <a:moveTo>
                    <a:pt x="38" y="0"/>
                  </a:moveTo>
                  <a:lnTo>
                    <a:pt x="21" y="16"/>
                  </a:lnTo>
                  <a:lnTo>
                    <a:pt x="14" y="36"/>
                  </a:lnTo>
                  <a:lnTo>
                    <a:pt x="7" y="60"/>
                  </a:lnTo>
                  <a:lnTo>
                    <a:pt x="0" y="96"/>
                  </a:lnTo>
                  <a:lnTo>
                    <a:pt x="0" y="129"/>
                  </a:lnTo>
                  <a:lnTo>
                    <a:pt x="7" y="14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7"/>
            <p:cNvSpPr>
              <a:spLocks/>
            </p:cNvSpPr>
            <p:nvPr/>
          </p:nvSpPr>
          <p:spPr bwMode="auto">
            <a:xfrm>
              <a:off x="6261" y="1682"/>
              <a:ext cx="55" cy="182"/>
            </a:xfrm>
            <a:custGeom>
              <a:avLst/>
              <a:gdLst/>
              <a:ahLst/>
              <a:cxnLst>
                <a:cxn ang="0">
                  <a:pos x="55" y="0"/>
                </a:cxn>
                <a:cxn ang="0">
                  <a:pos x="38" y="9"/>
                </a:cxn>
                <a:cxn ang="0">
                  <a:pos x="23" y="33"/>
                </a:cxn>
                <a:cxn ang="0">
                  <a:pos x="14" y="52"/>
                </a:cxn>
                <a:cxn ang="0">
                  <a:pos x="7" y="76"/>
                </a:cxn>
                <a:cxn ang="0">
                  <a:pos x="0" y="112"/>
                </a:cxn>
                <a:cxn ang="0">
                  <a:pos x="0" y="156"/>
                </a:cxn>
                <a:cxn ang="0">
                  <a:pos x="7" y="172"/>
                </a:cxn>
                <a:cxn ang="0">
                  <a:pos x="23" y="182"/>
                </a:cxn>
              </a:cxnLst>
              <a:rect l="0" t="0" r="r" b="b"/>
              <a:pathLst>
                <a:path w="55" h="182">
                  <a:moveTo>
                    <a:pt x="55" y="0"/>
                  </a:moveTo>
                  <a:lnTo>
                    <a:pt x="38" y="9"/>
                  </a:lnTo>
                  <a:lnTo>
                    <a:pt x="23" y="33"/>
                  </a:lnTo>
                  <a:lnTo>
                    <a:pt x="14" y="52"/>
                  </a:lnTo>
                  <a:lnTo>
                    <a:pt x="7" y="76"/>
                  </a:lnTo>
                  <a:lnTo>
                    <a:pt x="0" y="112"/>
                  </a:lnTo>
                  <a:lnTo>
                    <a:pt x="0" y="156"/>
                  </a:lnTo>
                  <a:lnTo>
                    <a:pt x="7" y="172"/>
                  </a:lnTo>
                  <a:lnTo>
                    <a:pt x="23" y="18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8"/>
            <p:cNvSpPr>
              <a:spLocks/>
            </p:cNvSpPr>
            <p:nvPr/>
          </p:nvSpPr>
          <p:spPr bwMode="auto">
            <a:xfrm>
              <a:off x="6407" y="1742"/>
              <a:ext cx="111" cy="122"/>
            </a:xfrm>
            <a:custGeom>
              <a:avLst/>
              <a:gdLst/>
              <a:ahLst/>
              <a:cxnLst>
                <a:cxn ang="0">
                  <a:pos x="47" y="0"/>
                </a:cxn>
                <a:cxn ang="0">
                  <a:pos x="23" y="9"/>
                </a:cxn>
                <a:cxn ang="0">
                  <a:pos x="9" y="36"/>
                </a:cxn>
                <a:cxn ang="0">
                  <a:pos x="0" y="60"/>
                </a:cxn>
                <a:cxn ang="0">
                  <a:pos x="0" y="79"/>
                </a:cxn>
                <a:cxn ang="0">
                  <a:pos x="9" y="105"/>
                </a:cxn>
                <a:cxn ang="0">
                  <a:pos x="16" y="112"/>
                </a:cxn>
                <a:cxn ang="0">
                  <a:pos x="40" y="122"/>
                </a:cxn>
                <a:cxn ang="0">
                  <a:pos x="62" y="122"/>
                </a:cxn>
                <a:cxn ang="0">
                  <a:pos x="86" y="112"/>
                </a:cxn>
                <a:cxn ang="0">
                  <a:pos x="103" y="86"/>
                </a:cxn>
                <a:cxn ang="0">
                  <a:pos x="110" y="60"/>
                </a:cxn>
                <a:cxn ang="0">
                  <a:pos x="110" y="43"/>
                </a:cxn>
                <a:cxn ang="0">
                  <a:pos x="103" y="16"/>
                </a:cxn>
                <a:cxn ang="0">
                  <a:pos x="93" y="9"/>
                </a:cxn>
                <a:cxn ang="0">
                  <a:pos x="71" y="0"/>
                </a:cxn>
                <a:cxn ang="0">
                  <a:pos x="47" y="0"/>
                </a:cxn>
              </a:cxnLst>
              <a:rect l="0" t="0" r="r" b="b"/>
              <a:pathLst>
                <a:path w="111" h="122">
                  <a:moveTo>
                    <a:pt x="47" y="0"/>
                  </a:moveTo>
                  <a:lnTo>
                    <a:pt x="23" y="9"/>
                  </a:lnTo>
                  <a:lnTo>
                    <a:pt x="9" y="36"/>
                  </a:lnTo>
                  <a:lnTo>
                    <a:pt x="0" y="60"/>
                  </a:lnTo>
                  <a:lnTo>
                    <a:pt x="0" y="79"/>
                  </a:lnTo>
                  <a:lnTo>
                    <a:pt x="9" y="105"/>
                  </a:lnTo>
                  <a:lnTo>
                    <a:pt x="16" y="112"/>
                  </a:lnTo>
                  <a:lnTo>
                    <a:pt x="40" y="122"/>
                  </a:lnTo>
                  <a:lnTo>
                    <a:pt x="62" y="122"/>
                  </a:lnTo>
                  <a:lnTo>
                    <a:pt x="86" y="112"/>
                  </a:lnTo>
                  <a:lnTo>
                    <a:pt x="103" y="86"/>
                  </a:lnTo>
                  <a:lnTo>
                    <a:pt x="110" y="60"/>
                  </a:lnTo>
                  <a:lnTo>
                    <a:pt x="110" y="43"/>
                  </a:lnTo>
                  <a:lnTo>
                    <a:pt x="103" y="16"/>
                  </a:lnTo>
                  <a:lnTo>
                    <a:pt x="93" y="9"/>
                  </a:lnTo>
                  <a:lnTo>
                    <a:pt x="71" y="0"/>
                  </a:lnTo>
                  <a:lnTo>
                    <a:pt x="47" y="0"/>
                  </a:lnTo>
                  <a:close/>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9"/>
            <p:cNvSpPr>
              <a:spLocks/>
            </p:cNvSpPr>
            <p:nvPr/>
          </p:nvSpPr>
          <p:spPr bwMode="auto">
            <a:xfrm>
              <a:off x="6417" y="1759"/>
              <a:ext cx="14" cy="88"/>
            </a:xfrm>
            <a:custGeom>
              <a:avLst/>
              <a:gdLst/>
              <a:ahLst/>
              <a:cxnLst>
                <a:cxn ang="0">
                  <a:pos x="14" y="0"/>
                </a:cxn>
                <a:cxn ang="0">
                  <a:pos x="7" y="19"/>
                </a:cxn>
                <a:cxn ang="0">
                  <a:pos x="0" y="43"/>
                </a:cxn>
                <a:cxn ang="0">
                  <a:pos x="0" y="69"/>
                </a:cxn>
                <a:cxn ang="0">
                  <a:pos x="7" y="88"/>
                </a:cxn>
              </a:cxnLst>
              <a:rect l="0" t="0" r="r" b="b"/>
              <a:pathLst>
                <a:path w="14" h="88">
                  <a:moveTo>
                    <a:pt x="14" y="0"/>
                  </a:moveTo>
                  <a:lnTo>
                    <a:pt x="7" y="19"/>
                  </a:lnTo>
                  <a:lnTo>
                    <a:pt x="0" y="43"/>
                  </a:lnTo>
                  <a:lnTo>
                    <a:pt x="0" y="69"/>
                  </a:lnTo>
                  <a:lnTo>
                    <a:pt x="7" y="8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90"/>
            <p:cNvSpPr>
              <a:spLocks/>
            </p:cNvSpPr>
            <p:nvPr/>
          </p:nvSpPr>
          <p:spPr bwMode="auto">
            <a:xfrm>
              <a:off x="6494" y="1759"/>
              <a:ext cx="17" cy="88"/>
            </a:xfrm>
            <a:custGeom>
              <a:avLst/>
              <a:gdLst/>
              <a:ahLst/>
              <a:cxnLst>
                <a:cxn ang="0">
                  <a:pos x="0" y="88"/>
                </a:cxn>
                <a:cxn ang="0">
                  <a:pos x="7" y="69"/>
                </a:cxn>
                <a:cxn ang="0">
                  <a:pos x="16" y="43"/>
                </a:cxn>
                <a:cxn ang="0">
                  <a:pos x="16" y="19"/>
                </a:cxn>
                <a:cxn ang="0">
                  <a:pos x="7" y="0"/>
                </a:cxn>
              </a:cxnLst>
              <a:rect l="0" t="0" r="r" b="b"/>
              <a:pathLst>
                <a:path w="17" h="88">
                  <a:moveTo>
                    <a:pt x="0" y="88"/>
                  </a:moveTo>
                  <a:lnTo>
                    <a:pt x="7" y="69"/>
                  </a:lnTo>
                  <a:lnTo>
                    <a:pt x="16" y="43"/>
                  </a:lnTo>
                  <a:lnTo>
                    <a:pt x="16" y="19"/>
                  </a:lnTo>
                  <a:lnTo>
                    <a:pt x="7"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91"/>
            <p:cNvSpPr>
              <a:spLocks/>
            </p:cNvSpPr>
            <p:nvPr/>
          </p:nvSpPr>
          <p:spPr bwMode="auto">
            <a:xfrm>
              <a:off x="6424" y="1742"/>
              <a:ext cx="31" cy="122"/>
            </a:xfrm>
            <a:custGeom>
              <a:avLst/>
              <a:gdLst/>
              <a:ahLst/>
              <a:cxnLst>
                <a:cxn ang="0">
                  <a:pos x="31" y="0"/>
                </a:cxn>
                <a:cxn ang="0">
                  <a:pos x="14" y="16"/>
                </a:cxn>
                <a:cxn ang="0">
                  <a:pos x="7" y="36"/>
                </a:cxn>
                <a:cxn ang="0">
                  <a:pos x="0" y="60"/>
                </a:cxn>
                <a:cxn ang="0">
                  <a:pos x="0" y="86"/>
                </a:cxn>
                <a:cxn ang="0">
                  <a:pos x="7" y="112"/>
                </a:cxn>
                <a:cxn ang="0">
                  <a:pos x="24" y="122"/>
                </a:cxn>
              </a:cxnLst>
              <a:rect l="0" t="0" r="r" b="b"/>
              <a:pathLst>
                <a:path w="31" h="122">
                  <a:moveTo>
                    <a:pt x="31" y="0"/>
                  </a:moveTo>
                  <a:lnTo>
                    <a:pt x="14" y="16"/>
                  </a:lnTo>
                  <a:lnTo>
                    <a:pt x="7" y="36"/>
                  </a:lnTo>
                  <a:lnTo>
                    <a:pt x="0" y="60"/>
                  </a:lnTo>
                  <a:lnTo>
                    <a:pt x="0" y="86"/>
                  </a:lnTo>
                  <a:lnTo>
                    <a:pt x="7" y="112"/>
                  </a:lnTo>
                  <a:lnTo>
                    <a:pt x="24" y="12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92"/>
            <p:cNvSpPr>
              <a:spLocks/>
            </p:cNvSpPr>
            <p:nvPr/>
          </p:nvSpPr>
          <p:spPr bwMode="auto">
            <a:xfrm>
              <a:off x="6470" y="1742"/>
              <a:ext cx="31" cy="122"/>
            </a:xfrm>
            <a:custGeom>
              <a:avLst/>
              <a:gdLst/>
              <a:ahLst/>
              <a:cxnLst>
                <a:cxn ang="0">
                  <a:pos x="0" y="122"/>
                </a:cxn>
                <a:cxn ang="0">
                  <a:pos x="16" y="105"/>
                </a:cxn>
                <a:cxn ang="0">
                  <a:pos x="24" y="86"/>
                </a:cxn>
                <a:cxn ang="0">
                  <a:pos x="31" y="60"/>
                </a:cxn>
                <a:cxn ang="0">
                  <a:pos x="31" y="36"/>
                </a:cxn>
                <a:cxn ang="0">
                  <a:pos x="24" y="9"/>
                </a:cxn>
                <a:cxn ang="0">
                  <a:pos x="9" y="0"/>
                </a:cxn>
              </a:cxnLst>
              <a:rect l="0" t="0" r="r" b="b"/>
              <a:pathLst>
                <a:path w="31" h="122">
                  <a:moveTo>
                    <a:pt x="0" y="122"/>
                  </a:moveTo>
                  <a:lnTo>
                    <a:pt x="16" y="105"/>
                  </a:lnTo>
                  <a:lnTo>
                    <a:pt x="24" y="86"/>
                  </a:lnTo>
                  <a:lnTo>
                    <a:pt x="31" y="60"/>
                  </a:lnTo>
                  <a:lnTo>
                    <a:pt x="31" y="36"/>
                  </a:lnTo>
                  <a:lnTo>
                    <a:pt x="24" y="9"/>
                  </a:lnTo>
                  <a:lnTo>
                    <a:pt x="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93"/>
            <p:cNvSpPr>
              <a:spLocks/>
            </p:cNvSpPr>
            <p:nvPr/>
          </p:nvSpPr>
          <p:spPr bwMode="auto">
            <a:xfrm>
              <a:off x="6573" y="1682"/>
              <a:ext cx="53" cy="182"/>
            </a:xfrm>
            <a:custGeom>
              <a:avLst/>
              <a:gdLst/>
              <a:ahLst/>
              <a:cxnLst>
                <a:cxn ang="0">
                  <a:pos x="31" y="0"/>
                </a:cxn>
                <a:cxn ang="0">
                  <a:pos x="7" y="96"/>
                </a:cxn>
                <a:cxn ang="0">
                  <a:pos x="0" y="129"/>
                </a:cxn>
                <a:cxn ang="0">
                  <a:pos x="0" y="156"/>
                </a:cxn>
                <a:cxn ang="0">
                  <a:pos x="7" y="172"/>
                </a:cxn>
                <a:cxn ang="0">
                  <a:pos x="14" y="182"/>
                </a:cxn>
                <a:cxn ang="0">
                  <a:pos x="31" y="182"/>
                </a:cxn>
                <a:cxn ang="0">
                  <a:pos x="45" y="165"/>
                </a:cxn>
                <a:cxn ang="0">
                  <a:pos x="52" y="146"/>
                </a:cxn>
              </a:cxnLst>
              <a:rect l="0" t="0" r="r" b="b"/>
              <a:pathLst>
                <a:path w="53" h="182">
                  <a:moveTo>
                    <a:pt x="31" y="0"/>
                  </a:moveTo>
                  <a:lnTo>
                    <a:pt x="7" y="96"/>
                  </a:lnTo>
                  <a:lnTo>
                    <a:pt x="0" y="129"/>
                  </a:lnTo>
                  <a:lnTo>
                    <a:pt x="0" y="156"/>
                  </a:lnTo>
                  <a:lnTo>
                    <a:pt x="7" y="172"/>
                  </a:lnTo>
                  <a:lnTo>
                    <a:pt x="14" y="182"/>
                  </a:lnTo>
                  <a:lnTo>
                    <a:pt x="31" y="182"/>
                  </a:lnTo>
                  <a:lnTo>
                    <a:pt x="45" y="165"/>
                  </a:lnTo>
                  <a:lnTo>
                    <a:pt x="52" y="14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4"/>
            <p:cNvSpPr>
              <a:spLocks/>
            </p:cNvSpPr>
            <p:nvPr/>
          </p:nvSpPr>
          <p:spPr bwMode="auto">
            <a:xfrm>
              <a:off x="6580" y="1682"/>
              <a:ext cx="31" cy="173"/>
            </a:xfrm>
            <a:custGeom>
              <a:avLst/>
              <a:gdLst/>
              <a:ahLst/>
              <a:cxnLst>
                <a:cxn ang="0">
                  <a:pos x="31" y="0"/>
                </a:cxn>
                <a:cxn ang="0">
                  <a:pos x="7" y="96"/>
                </a:cxn>
                <a:cxn ang="0">
                  <a:pos x="0" y="129"/>
                </a:cxn>
                <a:cxn ang="0">
                  <a:pos x="0" y="172"/>
                </a:cxn>
              </a:cxnLst>
              <a:rect l="0" t="0" r="r" b="b"/>
              <a:pathLst>
                <a:path w="31" h="173">
                  <a:moveTo>
                    <a:pt x="31" y="0"/>
                  </a:moveTo>
                  <a:lnTo>
                    <a:pt x="7" y="96"/>
                  </a:lnTo>
                  <a:lnTo>
                    <a:pt x="0" y="129"/>
                  </a:lnTo>
                  <a:lnTo>
                    <a:pt x="0" y="17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95"/>
            <p:cNvSpPr>
              <a:spLocks/>
            </p:cNvSpPr>
            <p:nvPr/>
          </p:nvSpPr>
          <p:spPr bwMode="auto">
            <a:xfrm>
              <a:off x="6580" y="1682"/>
              <a:ext cx="39" cy="156"/>
            </a:xfrm>
            <a:custGeom>
              <a:avLst/>
              <a:gdLst/>
              <a:ahLst/>
              <a:cxnLst>
                <a:cxn ang="0">
                  <a:pos x="0" y="0"/>
                </a:cxn>
                <a:cxn ang="0">
                  <a:pos x="38" y="0"/>
                </a:cxn>
                <a:cxn ang="0">
                  <a:pos x="7" y="120"/>
                </a:cxn>
                <a:cxn ang="0">
                  <a:pos x="0" y="156"/>
                </a:cxn>
              </a:cxnLst>
              <a:rect l="0" t="0" r="r" b="b"/>
              <a:pathLst>
                <a:path w="39" h="156">
                  <a:moveTo>
                    <a:pt x="0" y="0"/>
                  </a:moveTo>
                  <a:lnTo>
                    <a:pt x="38" y="0"/>
                  </a:lnTo>
                  <a:lnTo>
                    <a:pt x="7" y="120"/>
                  </a:lnTo>
                  <a:lnTo>
                    <a:pt x="0" y="1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96"/>
            <p:cNvSpPr>
              <a:spLocks/>
            </p:cNvSpPr>
            <p:nvPr/>
          </p:nvSpPr>
          <p:spPr bwMode="auto">
            <a:xfrm>
              <a:off x="6588" y="1682"/>
              <a:ext cx="23" cy="9"/>
            </a:xfrm>
            <a:custGeom>
              <a:avLst/>
              <a:gdLst/>
              <a:ahLst/>
              <a:cxnLst>
                <a:cxn ang="0">
                  <a:pos x="0" y="0"/>
                </a:cxn>
                <a:cxn ang="0">
                  <a:pos x="24" y="9"/>
                </a:cxn>
              </a:cxnLst>
              <a:rect l="0" t="0" r="r" b="b"/>
              <a:pathLst>
                <a:path w="23" h="9">
                  <a:moveTo>
                    <a:pt x="0" y="0"/>
                  </a:moveTo>
                  <a:lnTo>
                    <a:pt x="24"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7"/>
            <p:cNvSpPr>
              <a:spLocks/>
            </p:cNvSpPr>
            <p:nvPr/>
          </p:nvSpPr>
          <p:spPr bwMode="auto">
            <a:xfrm>
              <a:off x="6595" y="1682"/>
              <a:ext cx="9" cy="17"/>
            </a:xfrm>
            <a:custGeom>
              <a:avLst/>
              <a:gdLst/>
              <a:ahLst/>
              <a:cxnLst>
                <a:cxn ang="0">
                  <a:pos x="0" y="0"/>
                </a:cxn>
                <a:cxn ang="0">
                  <a:pos x="9" y="16"/>
                </a:cxn>
              </a:cxnLst>
              <a:rect l="0" t="0" r="r" b="b"/>
              <a:pathLst>
                <a:path w="9" h="17">
                  <a:moveTo>
                    <a:pt x="0" y="0"/>
                  </a:moveTo>
                  <a:lnTo>
                    <a:pt x="9"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8"/>
            <p:cNvSpPr>
              <a:spLocks/>
            </p:cNvSpPr>
            <p:nvPr/>
          </p:nvSpPr>
          <p:spPr bwMode="auto">
            <a:xfrm>
              <a:off x="6643" y="1742"/>
              <a:ext cx="55" cy="96"/>
            </a:xfrm>
            <a:custGeom>
              <a:avLst/>
              <a:gdLst/>
              <a:ahLst/>
              <a:cxnLst>
                <a:cxn ang="0">
                  <a:pos x="0" y="35"/>
                </a:cxn>
                <a:cxn ang="0">
                  <a:pos x="7" y="16"/>
                </a:cxn>
                <a:cxn ang="0">
                  <a:pos x="24" y="0"/>
                </a:cxn>
                <a:cxn ang="0">
                  <a:pos x="38" y="0"/>
                </a:cxn>
                <a:cxn ang="0">
                  <a:pos x="45" y="9"/>
                </a:cxn>
                <a:cxn ang="0">
                  <a:pos x="55" y="26"/>
                </a:cxn>
                <a:cxn ang="0">
                  <a:pos x="55" y="52"/>
                </a:cxn>
                <a:cxn ang="0">
                  <a:pos x="38" y="95"/>
                </a:cxn>
              </a:cxnLst>
              <a:rect l="0" t="0" r="r" b="b"/>
              <a:pathLst>
                <a:path w="55" h="96">
                  <a:moveTo>
                    <a:pt x="0" y="35"/>
                  </a:moveTo>
                  <a:lnTo>
                    <a:pt x="7" y="16"/>
                  </a:lnTo>
                  <a:lnTo>
                    <a:pt x="24" y="0"/>
                  </a:lnTo>
                  <a:lnTo>
                    <a:pt x="38" y="0"/>
                  </a:lnTo>
                  <a:lnTo>
                    <a:pt x="45" y="9"/>
                  </a:lnTo>
                  <a:lnTo>
                    <a:pt x="55" y="26"/>
                  </a:lnTo>
                  <a:lnTo>
                    <a:pt x="55" y="52"/>
                  </a:lnTo>
                  <a:lnTo>
                    <a:pt x="38" y="95"/>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99"/>
            <p:cNvSpPr>
              <a:spLocks/>
            </p:cNvSpPr>
            <p:nvPr/>
          </p:nvSpPr>
          <p:spPr bwMode="auto">
            <a:xfrm>
              <a:off x="6681" y="1751"/>
              <a:ext cx="7" cy="104"/>
            </a:xfrm>
            <a:custGeom>
              <a:avLst/>
              <a:gdLst/>
              <a:ahLst/>
              <a:cxnLst>
                <a:cxn ang="0">
                  <a:pos x="7" y="0"/>
                </a:cxn>
                <a:cxn ang="0">
                  <a:pos x="7" y="33"/>
                </a:cxn>
                <a:cxn ang="0">
                  <a:pos x="0" y="69"/>
                </a:cxn>
                <a:cxn ang="0">
                  <a:pos x="0" y="103"/>
                </a:cxn>
              </a:cxnLst>
              <a:rect l="0" t="0" r="r" b="b"/>
              <a:pathLst>
                <a:path w="7" h="104">
                  <a:moveTo>
                    <a:pt x="7" y="0"/>
                  </a:moveTo>
                  <a:lnTo>
                    <a:pt x="7" y="33"/>
                  </a:lnTo>
                  <a:lnTo>
                    <a:pt x="0" y="69"/>
                  </a:lnTo>
                  <a:lnTo>
                    <a:pt x="0"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00"/>
            <p:cNvSpPr>
              <a:spLocks/>
            </p:cNvSpPr>
            <p:nvPr/>
          </p:nvSpPr>
          <p:spPr bwMode="auto">
            <a:xfrm>
              <a:off x="6674" y="1742"/>
              <a:ext cx="101" cy="123"/>
            </a:xfrm>
            <a:custGeom>
              <a:avLst/>
              <a:gdLst/>
              <a:ahLst/>
              <a:cxnLst>
                <a:cxn ang="0">
                  <a:pos x="14" y="26"/>
                </a:cxn>
                <a:cxn ang="0">
                  <a:pos x="0" y="69"/>
                </a:cxn>
                <a:cxn ang="0">
                  <a:pos x="0" y="91"/>
                </a:cxn>
                <a:cxn ang="0">
                  <a:pos x="4" y="107"/>
                </a:cxn>
                <a:cxn ang="0">
                  <a:pos x="11" y="117"/>
                </a:cxn>
                <a:cxn ang="0">
                  <a:pos x="22" y="122"/>
                </a:cxn>
                <a:cxn ang="0">
                  <a:pos x="34" y="122"/>
                </a:cxn>
                <a:cxn ang="0">
                  <a:pos x="47" y="117"/>
                </a:cxn>
                <a:cxn ang="0">
                  <a:pos x="60" y="107"/>
                </a:cxn>
                <a:cxn ang="0">
                  <a:pos x="72" y="93"/>
                </a:cxn>
                <a:cxn ang="0">
                  <a:pos x="83" y="75"/>
                </a:cxn>
                <a:cxn ang="0">
                  <a:pos x="86" y="69"/>
                </a:cxn>
                <a:cxn ang="0">
                  <a:pos x="100" y="0"/>
                </a:cxn>
              </a:cxnLst>
              <a:rect l="0" t="0" r="r" b="b"/>
              <a:pathLst>
                <a:path w="101" h="123">
                  <a:moveTo>
                    <a:pt x="14" y="26"/>
                  </a:moveTo>
                  <a:lnTo>
                    <a:pt x="0" y="69"/>
                  </a:lnTo>
                  <a:lnTo>
                    <a:pt x="0" y="91"/>
                  </a:lnTo>
                  <a:lnTo>
                    <a:pt x="4" y="107"/>
                  </a:lnTo>
                  <a:lnTo>
                    <a:pt x="11" y="117"/>
                  </a:lnTo>
                  <a:lnTo>
                    <a:pt x="22" y="122"/>
                  </a:lnTo>
                  <a:lnTo>
                    <a:pt x="34" y="122"/>
                  </a:lnTo>
                  <a:lnTo>
                    <a:pt x="47" y="117"/>
                  </a:lnTo>
                  <a:lnTo>
                    <a:pt x="60" y="107"/>
                  </a:lnTo>
                  <a:lnTo>
                    <a:pt x="72" y="93"/>
                  </a:lnTo>
                  <a:lnTo>
                    <a:pt x="83" y="75"/>
                  </a:lnTo>
                  <a:lnTo>
                    <a:pt x="86" y="69"/>
                  </a:ln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1"/>
            <p:cNvSpPr>
              <a:spLocks/>
            </p:cNvSpPr>
            <p:nvPr/>
          </p:nvSpPr>
          <p:spPr bwMode="auto">
            <a:xfrm>
              <a:off x="6760" y="1811"/>
              <a:ext cx="53" cy="53"/>
            </a:xfrm>
            <a:custGeom>
              <a:avLst/>
              <a:gdLst/>
              <a:ahLst/>
              <a:cxnLst>
                <a:cxn ang="0">
                  <a:pos x="0" y="0"/>
                </a:cxn>
                <a:cxn ang="0">
                  <a:pos x="0" y="26"/>
                </a:cxn>
                <a:cxn ang="0">
                  <a:pos x="7" y="43"/>
                </a:cxn>
                <a:cxn ang="0">
                  <a:pos x="14" y="52"/>
                </a:cxn>
                <a:cxn ang="0">
                  <a:pos x="31" y="52"/>
                </a:cxn>
                <a:cxn ang="0">
                  <a:pos x="45" y="36"/>
                </a:cxn>
                <a:cxn ang="0">
                  <a:pos x="52" y="16"/>
                </a:cxn>
              </a:cxnLst>
              <a:rect l="0" t="0" r="r" b="b"/>
              <a:pathLst>
                <a:path w="53" h="53">
                  <a:moveTo>
                    <a:pt x="0" y="0"/>
                  </a:moveTo>
                  <a:lnTo>
                    <a:pt x="0" y="26"/>
                  </a:lnTo>
                  <a:lnTo>
                    <a:pt x="7" y="43"/>
                  </a:lnTo>
                  <a:lnTo>
                    <a:pt x="14" y="52"/>
                  </a:lnTo>
                  <a:lnTo>
                    <a:pt x="31" y="52"/>
                  </a:lnTo>
                  <a:lnTo>
                    <a:pt x="45" y="36"/>
                  </a:lnTo>
                  <a:lnTo>
                    <a:pt x="52"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02"/>
            <p:cNvSpPr>
              <a:spLocks/>
            </p:cNvSpPr>
            <p:nvPr/>
          </p:nvSpPr>
          <p:spPr bwMode="auto">
            <a:xfrm>
              <a:off x="6767" y="1742"/>
              <a:ext cx="15" cy="113"/>
            </a:xfrm>
            <a:custGeom>
              <a:avLst/>
              <a:gdLst/>
              <a:ahLst/>
              <a:cxnLst>
                <a:cxn ang="0">
                  <a:pos x="14" y="0"/>
                </a:cxn>
                <a:cxn ang="0">
                  <a:pos x="0" y="69"/>
                </a:cxn>
                <a:cxn ang="0">
                  <a:pos x="0" y="112"/>
                </a:cxn>
              </a:cxnLst>
              <a:rect l="0" t="0" r="r" b="b"/>
              <a:pathLst>
                <a:path w="15" h="113">
                  <a:moveTo>
                    <a:pt x="14" y="0"/>
                  </a:moveTo>
                  <a:lnTo>
                    <a:pt x="0" y="69"/>
                  </a:lnTo>
                  <a:lnTo>
                    <a:pt x="0" y="1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03"/>
            <p:cNvSpPr>
              <a:spLocks/>
            </p:cNvSpPr>
            <p:nvPr/>
          </p:nvSpPr>
          <p:spPr bwMode="auto">
            <a:xfrm>
              <a:off x="6767" y="1742"/>
              <a:ext cx="24" cy="96"/>
            </a:xfrm>
            <a:custGeom>
              <a:avLst/>
              <a:gdLst/>
              <a:ahLst/>
              <a:cxnLst>
                <a:cxn ang="0">
                  <a:pos x="7" y="0"/>
                </a:cxn>
                <a:cxn ang="0">
                  <a:pos x="24" y="0"/>
                </a:cxn>
                <a:cxn ang="0">
                  <a:pos x="7" y="60"/>
                </a:cxn>
                <a:cxn ang="0">
                  <a:pos x="0" y="96"/>
                </a:cxn>
              </a:cxnLst>
              <a:rect l="0" t="0" r="r" b="b"/>
              <a:pathLst>
                <a:path w="24" h="96">
                  <a:moveTo>
                    <a:pt x="7" y="0"/>
                  </a:moveTo>
                  <a:lnTo>
                    <a:pt x="24" y="0"/>
                  </a:lnTo>
                  <a:lnTo>
                    <a:pt x="7" y="60"/>
                  </a:lnTo>
                  <a:lnTo>
                    <a:pt x="0"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04"/>
            <p:cNvSpPr>
              <a:spLocks/>
            </p:cNvSpPr>
            <p:nvPr/>
          </p:nvSpPr>
          <p:spPr bwMode="auto">
            <a:xfrm>
              <a:off x="6830" y="1742"/>
              <a:ext cx="53" cy="122"/>
            </a:xfrm>
            <a:custGeom>
              <a:avLst/>
              <a:gdLst/>
              <a:ahLst/>
              <a:cxnLst>
                <a:cxn ang="0">
                  <a:pos x="0" y="35"/>
                </a:cxn>
                <a:cxn ang="0">
                  <a:pos x="7" y="16"/>
                </a:cxn>
                <a:cxn ang="0">
                  <a:pos x="21" y="0"/>
                </a:cxn>
                <a:cxn ang="0">
                  <a:pos x="38" y="0"/>
                </a:cxn>
                <a:cxn ang="0">
                  <a:pos x="45" y="9"/>
                </a:cxn>
                <a:cxn ang="0">
                  <a:pos x="52" y="26"/>
                </a:cxn>
                <a:cxn ang="0">
                  <a:pos x="52" y="52"/>
                </a:cxn>
                <a:cxn ang="0">
                  <a:pos x="38" y="122"/>
                </a:cxn>
              </a:cxnLst>
              <a:rect l="0" t="0" r="r" b="b"/>
              <a:pathLst>
                <a:path w="53" h="122">
                  <a:moveTo>
                    <a:pt x="0" y="35"/>
                  </a:moveTo>
                  <a:lnTo>
                    <a:pt x="7" y="16"/>
                  </a:lnTo>
                  <a:lnTo>
                    <a:pt x="21" y="0"/>
                  </a:lnTo>
                  <a:lnTo>
                    <a:pt x="38" y="0"/>
                  </a:lnTo>
                  <a:lnTo>
                    <a:pt x="45" y="9"/>
                  </a:lnTo>
                  <a:lnTo>
                    <a:pt x="52" y="26"/>
                  </a:lnTo>
                  <a:lnTo>
                    <a:pt x="52" y="52"/>
                  </a:lnTo>
                  <a:lnTo>
                    <a:pt x="38" y="12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05"/>
            <p:cNvSpPr>
              <a:spLocks/>
            </p:cNvSpPr>
            <p:nvPr/>
          </p:nvSpPr>
          <p:spPr bwMode="auto">
            <a:xfrm>
              <a:off x="6861" y="1751"/>
              <a:ext cx="14" cy="113"/>
            </a:xfrm>
            <a:custGeom>
              <a:avLst/>
              <a:gdLst/>
              <a:ahLst/>
              <a:cxnLst>
                <a:cxn ang="0">
                  <a:pos x="14" y="0"/>
                </a:cxn>
                <a:cxn ang="0">
                  <a:pos x="14" y="43"/>
                </a:cxn>
                <a:cxn ang="0">
                  <a:pos x="0" y="112"/>
                </a:cxn>
              </a:cxnLst>
              <a:rect l="0" t="0" r="r" b="b"/>
              <a:pathLst>
                <a:path w="14" h="113">
                  <a:moveTo>
                    <a:pt x="14" y="0"/>
                  </a:moveTo>
                  <a:lnTo>
                    <a:pt x="14" y="43"/>
                  </a:lnTo>
                  <a:lnTo>
                    <a:pt x="0" y="1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06"/>
            <p:cNvSpPr>
              <a:spLocks/>
            </p:cNvSpPr>
            <p:nvPr/>
          </p:nvSpPr>
          <p:spPr bwMode="auto">
            <a:xfrm>
              <a:off x="6851" y="1768"/>
              <a:ext cx="24" cy="96"/>
            </a:xfrm>
            <a:custGeom>
              <a:avLst/>
              <a:gdLst/>
              <a:ahLst/>
              <a:cxnLst>
                <a:cxn ang="0">
                  <a:pos x="23" y="0"/>
                </a:cxn>
                <a:cxn ang="0">
                  <a:pos x="16" y="33"/>
                </a:cxn>
                <a:cxn ang="0">
                  <a:pos x="0" y="96"/>
                </a:cxn>
                <a:cxn ang="0">
                  <a:pos x="16" y="96"/>
                </a:cxn>
              </a:cxnLst>
              <a:rect l="0" t="0" r="r" b="b"/>
              <a:pathLst>
                <a:path w="24" h="96">
                  <a:moveTo>
                    <a:pt x="23" y="0"/>
                  </a:moveTo>
                  <a:lnTo>
                    <a:pt x="16" y="33"/>
                  </a:lnTo>
                  <a:lnTo>
                    <a:pt x="0" y="96"/>
                  </a:lnTo>
                  <a:lnTo>
                    <a:pt x="16"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07"/>
            <p:cNvSpPr>
              <a:spLocks/>
            </p:cNvSpPr>
            <p:nvPr/>
          </p:nvSpPr>
          <p:spPr bwMode="auto">
            <a:xfrm>
              <a:off x="6883" y="1742"/>
              <a:ext cx="86" cy="122"/>
            </a:xfrm>
            <a:custGeom>
              <a:avLst/>
              <a:gdLst/>
              <a:ahLst/>
              <a:cxnLst>
                <a:cxn ang="0">
                  <a:pos x="0" y="52"/>
                </a:cxn>
                <a:cxn ang="0">
                  <a:pos x="16" y="26"/>
                </a:cxn>
                <a:cxn ang="0">
                  <a:pos x="31" y="9"/>
                </a:cxn>
                <a:cxn ang="0">
                  <a:pos x="48" y="0"/>
                </a:cxn>
                <a:cxn ang="0">
                  <a:pos x="62" y="0"/>
                </a:cxn>
                <a:cxn ang="0">
                  <a:pos x="79" y="9"/>
                </a:cxn>
                <a:cxn ang="0">
                  <a:pos x="86" y="26"/>
                </a:cxn>
                <a:cxn ang="0">
                  <a:pos x="86" y="52"/>
                </a:cxn>
                <a:cxn ang="0">
                  <a:pos x="72" y="122"/>
                </a:cxn>
              </a:cxnLst>
              <a:rect l="0" t="0" r="r" b="b"/>
              <a:pathLst>
                <a:path w="86" h="122">
                  <a:moveTo>
                    <a:pt x="0" y="52"/>
                  </a:moveTo>
                  <a:lnTo>
                    <a:pt x="16" y="26"/>
                  </a:lnTo>
                  <a:lnTo>
                    <a:pt x="31" y="9"/>
                  </a:lnTo>
                  <a:lnTo>
                    <a:pt x="48" y="0"/>
                  </a:lnTo>
                  <a:lnTo>
                    <a:pt x="62" y="0"/>
                  </a:lnTo>
                  <a:lnTo>
                    <a:pt x="79" y="9"/>
                  </a:lnTo>
                  <a:lnTo>
                    <a:pt x="86" y="26"/>
                  </a:lnTo>
                  <a:lnTo>
                    <a:pt x="86" y="52"/>
                  </a:lnTo>
                  <a:lnTo>
                    <a:pt x="72" y="12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08"/>
            <p:cNvSpPr>
              <a:spLocks/>
            </p:cNvSpPr>
            <p:nvPr/>
          </p:nvSpPr>
          <p:spPr bwMode="auto">
            <a:xfrm>
              <a:off x="6945" y="1751"/>
              <a:ext cx="17" cy="113"/>
            </a:xfrm>
            <a:custGeom>
              <a:avLst/>
              <a:gdLst/>
              <a:ahLst/>
              <a:cxnLst>
                <a:cxn ang="0">
                  <a:pos x="16" y="0"/>
                </a:cxn>
                <a:cxn ang="0">
                  <a:pos x="16" y="43"/>
                </a:cxn>
                <a:cxn ang="0">
                  <a:pos x="0" y="112"/>
                </a:cxn>
              </a:cxnLst>
              <a:rect l="0" t="0" r="r" b="b"/>
              <a:pathLst>
                <a:path w="17" h="113">
                  <a:moveTo>
                    <a:pt x="16" y="0"/>
                  </a:moveTo>
                  <a:lnTo>
                    <a:pt x="16" y="43"/>
                  </a:lnTo>
                  <a:lnTo>
                    <a:pt x="0" y="1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09"/>
            <p:cNvSpPr>
              <a:spLocks/>
            </p:cNvSpPr>
            <p:nvPr/>
          </p:nvSpPr>
          <p:spPr bwMode="auto">
            <a:xfrm>
              <a:off x="6938" y="1768"/>
              <a:ext cx="24" cy="96"/>
            </a:xfrm>
            <a:custGeom>
              <a:avLst/>
              <a:gdLst/>
              <a:ahLst/>
              <a:cxnLst>
                <a:cxn ang="0">
                  <a:pos x="23" y="0"/>
                </a:cxn>
                <a:cxn ang="0">
                  <a:pos x="16" y="33"/>
                </a:cxn>
                <a:cxn ang="0">
                  <a:pos x="0" y="96"/>
                </a:cxn>
                <a:cxn ang="0">
                  <a:pos x="16" y="96"/>
                </a:cxn>
              </a:cxnLst>
              <a:rect l="0" t="0" r="r" b="b"/>
              <a:pathLst>
                <a:path w="24" h="96">
                  <a:moveTo>
                    <a:pt x="23" y="0"/>
                  </a:moveTo>
                  <a:lnTo>
                    <a:pt x="16" y="33"/>
                  </a:lnTo>
                  <a:lnTo>
                    <a:pt x="0" y="96"/>
                  </a:lnTo>
                  <a:lnTo>
                    <a:pt x="16"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10"/>
            <p:cNvSpPr>
              <a:spLocks/>
            </p:cNvSpPr>
            <p:nvPr/>
          </p:nvSpPr>
          <p:spPr bwMode="auto">
            <a:xfrm>
              <a:off x="6969" y="1742"/>
              <a:ext cx="86" cy="96"/>
            </a:xfrm>
            <a:custGeom>
              <a:avLst/>
              <a:gdLst/>
              <a:ahLst/>
              <a:cxnLst>
                <a:cxn ang="0">
                  <a:pos x="0" y="52"/>
                </a:cxn>
                <a:cxn ang="0">
                  <a:pos x="16" y="26"/>
                </a:cxn>
                <a:cxn ang="0">
                  <a:pos x="31" y="9"/>
                </a:cxn>
                <a:cxn ang="0">
                  <a:pos x="48" y="0"/>
                </a:cxn>
                <a:cxn ang="0">
                  <a:pos x="62" y="0"/>
                </a:cxn>
                <a:cxn ang="0">
                  <a:pos x="79" y="9"/>
                </a:cxn>
                <a:cxn ang="0">
                  <a:pos x="86" y="26"/>
                </a:cxn>
                <a:cxn ang="0">
                  <a:pos x="86" y="52"/>
                </a:cxn>
                <a:cxn ang="0">
                  <a:pos x="69" y="95"/>
                </a:cxn>
              </a:cxnLst>
              <a:rect l="0" t="0" r="r" b="b"/>
              <a:pathLst>
                <a:path w="86" h="96">
                  <a:moveTo>
                    <a:pt x="0" y="52"/>
                  </a:moveTo>
                  <a:lnTo>
                    <a:pt x="16" y="26"/>
                  </a:lnTo>
                  <a:lnTo>
                    <a:pt x="31" y="9"/>
                  </a:lnTo>
                  <a:lnTo>
                    <a:pt x="48" y="0"/>
                  </a:lnTo>
                  <a:lnTo>
                    <a:pt x="62" y="0"/>
                  </a:lnTo>
                  <a:lnTo>
                    <a:pt x="79" y="9"/>
                  </a:lnTo>
                  <a:lnTo>
                    <a:pt x="86" y="26"/>
                  </a:lnTo>
                  <a:lnTo>
                    <a:pt x="86" y="52"/>
                  </a:lnTo>
                  <a:lnTo>
                    <a:pt x="69" y="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11"/>
            <p:cNvSpPr>
              <a:spLocks/>
            </p:cNvSpPr>
            <p:nvPr/>
          </p:nvSpPr>
          <p:spPr bwMode="auto">
            <a:xfrm>
              <a:off x="7039" y="1751"/>
              <a:ext cx="9" cy="104"/>
            </a:xfrm>
            <a:custGeom>
              <a:avLst/>
              <a:gdLst/>
              <a:ahLst/>
              <a:cxnLst>
                <a:cxn ang="0">
                  <a:pos x="9" y="0"/>
                </a:cxn>
                <a:cxn ang="0">
                  <a:pos x="9" y="33"/>
                </a:cxn>
                <a:cxn ang="0">
                  <a:pos x="0" y="69"/>
                </a:cxn>
                <a:cxn ang="0">
                  <a:pos x="0" y="103"/>
                </a:cxn>
              </a:cxnLst>
              <a:rect l="0" t="0" r="r" b="b"/>
              <a:pathLst>
                <a:path w="9" h="104">
                  <a:moveTo>
                    <a:pt x="9" y="0"/>
                  </a:moveTo>
                  <a:lnTo>
                    <a:pt x="9" y="33"/>
                  </a:lnTo>
                  <a:lnTo>
                    <a:pt x="0" y="69"/>
                  </a:lnTo>
                  <a:lnTo>
                    <a:pt x="0"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12"/>
            <p:cNvSpPr>
              <a:spLocks/>
            </p:cNvSpPr>
            <p:nvPr/>
          </p:nvSpPr>
          <p:spPr bwMode="auto">
            <a:xfrm>
              <a:off x="7031" y="1768"/>
              <a:ext cx="56" cy="96"/>
            </a:xfrm>
            <a:custGeom>
              <a:avLst/>
              <a:gdLst/>
              <a:ahLst/>
              <a:cxnLst>
                <a:cxn ang="0">
                  <a:pos x="16" y="0"/>
                </a:cxn>
                <a:cxn ang="0">
                  <a:pos x="0" y="43"/>
                </a:cxn>
                <a:cxn ang="0">
                  <a:pos x="0" y="69"/>
                </a:cxn>
                <a:cxn ang="0">
                  <a:pos x="7" y="86"/>
                </a:cxn>
                <a:cxn ang="0">
                  <a:pos x="16" y="96"/>
                </a:cxn>
                <a:cxn ang="0">
                  <a:pos x="31" y="96"/>
                </a:cxn>
                <a:cxn ang="0">
                  <a:pos x="47" y="79"/>
                </a:cxn>
                <a:cxn ang="0">
                  <a:pos x="55" y="60"/>
                </a:cxn>
              </a:cxnLst>
              <a:rect l="0" t="0" r="r" b="b"/>
              <a:pathLst>
                <a:path w="56" h="96">
                  <a:moveTo>
                    <a:pt x="16" y="0"/>
                  </a:moveTo>
                  <a:lnTo>
                    <a:pt x="0" y="43"/>
                  </a:lnTo>
                  <a:lnTo>
                    <a:pt x="0" y="69"/>
                  </a:lnTo>
                  <a:lnTo>
                    <a:pt x="7" y="86"/>
                  </a:lnTo>
                  <a:lnTo>
                    <a:pt x="16" y="96"/>
                  </a:lnTo>
                  <a:lnTo>
                    <a:pt x="31" y="96"/>
                  </a:lnTo>
                  <a:lnTo>
                    <a:pt x="47" y="79"/>
                  </a:lnTo>
                  <a:lnTo>
                    <a:pt x="55" y="6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13"/>
            <p:cNvSpPr>
              <a:spLocks/>
            </p:cNvSpPr>
            <p:nvPr/>
          </p:nvSpPr>
          <p:spPr bwMode="auto">
            <a:xfrm>
              <a:off x="7101" y="1742"/>
              <a:ext cx="55" cy="122"/>
            </a:xfrm>
            <a:custGeom>
              <a:avLst/>
              <a:gdLst/>
              <a:ahLst/>
              <a:cxnLst>
                <a:cxn ang="0">
                  <a:pos x="0" y="35"/>
                </a:cxn>
                <a:cxn ang="0">
                  <a:pos x="9" y="16"/>
                </a:cxn>
                <a:cxn ang="0">
                  <a:pos x="24" y="0"/>
                </a:cxn>
                <a:cxn ang="0">
                  <a:pos x="40" y="0"/>
                </a:cxn>
                <a:cxn ang="0">
                  <a:pos x="48" y="9"/>
                </a:cxn>
                <a:cxn ang="0">
                  <a:pos x="55" y="26"/>
                </a:cxn>
                <a:cxn ang="0">
                  <a:pos x="55" y="52"/>
                </a:cxn>
                <a:cxn ang="0">
                  <a:pos x="40" y="122"/>
                </a:cxn>
              </a:cxnLst>
              <a:rect l="0" t="0" r="r" b="b"/>
              <a:pathLst>
                <a:path w="55" h="122">
                  <a:moveTo>
                    <a:pt x="0" y="35"/>
                  </a:moveTo>
                  <a:lnTo>
                    <a:pt x="9" y="16"/>
                  </a:lnTo>
                  <a:lnTo>
                    <a:pt x="24" y="0"/>
                  </a:lnTo>
                  <a:lnTo>
                    <a:pt x="40" y="0"/>
                  </a:lnTo>
                  <a:lnTo>
                    <a:pt x="48" y="9"/>
                  </a:lnTo>
                  <a:lnTo>
                    <a:pt x="55" y="26"/>
                  </a:lnTo>
                  <a:lnTo>
                    <a:pt x="55" y="52"/>
                  </a:lnTo>
                  <a:lnTo>
                    <a:pt x="40" y="12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14"/>
            <p:cNvSpPr>
              <a:spLocks/>
            </p:cNvSpPr>
            <p:nvPr/>
          </p:nvSpPr>
          <p:spPr bwMode="auto">
            <a:xfrm>
              <a:off x="7132" y="1751"/>
              <a:ext cx="17" cy="113"/>
            </a:xfrm>
            <a:custGeom>
              <a:avLst/>
              <a:gdLst/>
              <a:ahLst/>
              <a:cxnLst>
                <a:cxn ang="0">
                  <a:pos x="16" y="0"/>
                </a:cxn>
                <a:cxn ang="0">
                  <a:pos x="16" y="43"/>
                </a:cxn>
                <a:cxn ang="0">
                  <a:pos x="0" y="112"/>
                </a:cxn>
              </a:cxnLst>
              <a:rect l="0" t="0" r="r" b="b"/>
              <a:pathLst>
                <a:path w="17" h="113">
                  <a:moveTo>
                    <a:pt x="16" y="0"/>
                  </a:moveTo>
                  <a:lnTo>
                    <a:pt x="16" y="43"/>
                  </a:lnTo>
                  <a:lnTo>
                    <a:pt x="0" y="1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15"/>
            <p:cNvSpPr>
              <a:spLocks/>
            </p:cNvSpPr>
            <p:nvPr/>
          </p:nvSpPr>
          <p:spPr bwMode="auto">
            <a:xfrm>
              <a:off x="7125" y="1768"/>
              <a:ext cx="24" cy="96"/>
            </a:xfrm>
            <a:custGeom>
              <a:avLst/>
              <a:gdLst/>
              <a:ahLst/>
              <a:cxnLst>
                <a:cxn ang="0">
                  <a:pos x="23" y="0"/>
                </a:cxn>
                <a:cxn ang="0">
                  <a:pos x="16" y="33"/>
                </a:cxn>
                <a:cxn ang="0">
                  <a:pos x="0" y="96"/>
                </a:cxn>
                <a:cxn ang="0">
                  <a:pos x="16" y="96"/>
                </a:cxn>
              </a:cxnLst>
              <a:rect l="0" t="0" r="r" b="b"/>
              <a:pathLst>
                <a:path w="24" h="96">
                  <a:moveTo>
                    <a:pt x="23" y="0"/>
                  </a:moveTo>
                  <a:lnTo>
                    <a:pt x="16" y="33"/>
                  </a:lnTo>
                  <a:lnTo>
                    <a:pt x="0" y="96"/>
                  </a:lnTo>
                  <a:lnTo>
                    <a:pt x="16"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16"/>
            <p:cNvSpPr>
              <a:spLocks/>
            </p:cNvSpPr>
            <p:nvPr/>
          </p:nvSpPr>
          <p:spPr bwMode="auto">
            <a:xfrm>
              <a:off x="7156" y="1742"/>
              <a:ext cx="87" cy="96"/>
            </a:xfrm>
            <a:custGeom>
              <a:avLst/>
              <a:gdLst/>
              <a:ahLst/>
              <a:cxnLst>
                <a:cxn ang="0">
                  <a:pos x="0" y="52"/>
                </a:cxn>
                <a:cxn ang="0">
                  <a:pos x="16" y="26"/>
                </a:cxn>
                <a:cxn ang="0">
                  <a:pos x="31" y="9"/>
                </a:cxn>
                <a:cxn ang="0">
                  <a:pos x="48" y="0"/>
                </a:cxn>
                <a:cxn ang="0">
                  <a:pos x="62" y="0"/>
                </a:cxn>
                <a:cxn ang="0">
                  <a:pos x="79" y="9"/>
                </a:cxn>
                <a:cxn ang="0">
                  <a:pos x="86" y="26"/>
                </a:cxn>
                <a:cxn ang="0">
                  <a:pos x="86" y="52"/>
                </a:cxn>
                <a:cxn ang="0">
                  <a:pos x="69" y="95"/>
                </a:cxn>
              </a:cxnLst>
              <a:rect l="0" t="0" r="r" b="b"/>
              <a:pathLst>
                <a:path w="87" h="96">
                  <a:moveTo>
                    <a:pt x="0" y="52"/>
                  </a:moveTo>
                  <a:lnTo>
                    <a:pt x="16" y="26"/>
                  </a:lnTo>
                  <a:lnTo>
                    <a:pt x="31" y="9"/>
                  </a:lnTo>
                  <a:lnTo>
                    <a:pt x="48" y="0"/>
                  </a:lnTo>
                  <a:lnTo>
                    <a:pt x="62" y="0"/>
                  </a:lnTo>
                  <a:lnTo>
                    <a:pt x="79" y="9"/>
                  </a:lnTo>
                  <a:lnTo>
                    <a:pt x="86" y="26"/>
                  </a:lnTo>
                  <a:lnTo>
                    <a:pt x="86" y="52"/>
                  </a:lnTo>
                  <a:lnTo>
                    <a:pt x="69" y="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17"/>
            <p:cNvSpPr>
              <a:spLocks/>
            </p:cNvSpPr>
            <p:nvPr/>
          </p:nvSpPr>
          <p:spPr bwMode="auto">
            <a:xfrm>
              <a:off x="7226" y="1752"/>
              <a:ext cx="9" cy="103"/>
            </a:xfrm>
            <a:custGeom>
              <a:avLst/>
              <a:gdLst/>
              <a:ahLst/>
              <a:cxnLst>
                <a:cxn ang="0">
                  <a:pos x="9" y="0"/>
                </a:cxn>
                <a:cxn ang="0">
                  <a:pos x="9" y="33"/>
                </a:cxn>
                <a:cxn ang="0">
                  <a:pos x="0" y="69"/>
                </a:cxn>
                <a:cxn ang="0">
                  <a:pos x="0" y="103"/>
                </a:cxn>
              </a:cxnLst>
              <a:rect l="0" t="0" r="r" b="b"/>
              <a:pathLst>
                <a:path w="9" h="103">
                  <a:moveTo>
                    <a:pt x="9" y="0"/>
                  </a:moveTo>
                  <a:lnTo>
                    <a:pt x="9" y="33"/>
                  </a:lnTo>
                  <a:lnTo>
                    <a:pt x="0" y="69"/>
                  </a:lnTo>
                  <a:lnTo>
                    <a:pt x="0"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18"/>
            <p:cNvSpPr>
              <a:spLocks/>
            </p:cNvSpPr>
            <p:nvPr/>
          </p:nvSpPr>
          <p:spPr bwMode="auto">
            <a:xfrm>
              <a:off x="7219" y="1768"/>
              <a:ext cx="55" cy="96"/>
            </a:xfrm>
            <a:custGeom>
              <a:avLst/>
              <a:gdLst/>
              <a:ahLst/>
              <a:cxnLst>
                <a:cxn ang="0">
                  <a:pos x="16" y="0"/>
                </a:cxn>
                <a:cxn ang="0">
                  <a:pos x="0" y="43"/>
                </a:cxn>
                <a:cxn ang="0">
                  <a:pos x="0" y="69"/>
                </a:cxn>
                <a:cxn ang="0">
                  <a:pos x="7" y="86"/>
                </a:cxn>
                <a:cxn ang="0">
                  <a:pos x="16" y="96"/>
                </a:cxn>
                <a:cxn ang="0">
                  <a:pos x="31" y="96"/>
                </a:cxn>
                <a:cxn ang="0">
                  <a:pos x="47" y="79"/>
                </a:cxn>
                <a:cxn ang="0">
                  <a:pos x="55" y="60"/>
                </a:cxn>
              </a:cxnLst>
              <a:rect l="0" t="0" r="r" b="b"/>
              <a:pathLst>
                <a:path w="55" h="96">
                  <a:moveTo>
                    <a:pt x="16" y="0"/>
                  </a:moveTo>
                  <a:lnTo>
                    <a:pt x="0" y="43"/>
                  </a:lnTo>
                  <a:lnTo>
                    <a:pt x="0" y="69"/>
                  </a:lnTo>
                  <a:lnTo>
                    <a:pt x="7" y="86"/>
                  </a:lnTo>
                  <a:lnTo>
                    <a:pt x="16" y="96"/>
                  </a:lnTo>
                  <a:lnTo>
                    <a:pt x="31" y="96"/>
                  </a:lnTo>
                  <a:lnTo>
                    <a:pt x="47" y="79"/>
                  </a:lnTo>
                  <a:lnTo>
                    <a:pt x="55" y="6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25"/>
            <p:cNvSpPr>
              <a:spLocks/>
            </p:cNvSpPr>
            <p:nvPr/>
          </p:nvSpPr>
          <p:spPr bwMode="auto">
            <a:xfrm>
              <a:off x="7492" y="1682"/>
              <a:ext cx="63" cy="0"/>
            </a:xfrm>
            <a:custGeom>
              <a:avLst/>
              <a:gdLst/>
              <a:ahLst/>
              <a:cxnLst>
                <a:cxn ang="0">
                  <a:pos x="0" y="0"/>
                </a:cxn>
                <a:cxn ang="0">
                  <a:pos x="62" y="0"/>
                </a:cxn>
              </a:cxnLst>
              <a:rect l="0" t="0" r="r" b="b"/>
              <a:pathLst>
                <a:path w="63">
                  <a:moveTo>
                    <a:pt x="0" y="0"/>
                  </a:moveTo>
                  <a:lnTo>
                    <a:pt x="6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26"/>
            <p:cNvSpPr>
              <a:spLocks/>
            </p:cNvSpPr>
            <p:nvPr/>
          </p:nvSpPr>
          <p:spPr bwMode="auto">
            <a:xfrm>
              <a:off x="7586" y="1682"/>
              <a:ext cx="62" cy="0"/>
            </a:xfrm>
            <a:custGeom>
              <a:avLst/>
              <a:gdLst/>
              <a:ahLst/>
              <a:cxnLst>
                <a:cxn ang="0">
                  <a:pos x="0" y="0"/>
                </a:cxn>
                <a:cxn ang="0">
                  <a:pos x="62" y="0"/>
                </a:cxn>
              </a:cxnLst>
              <a:rect l="0" t="0" r="r" b="b"/>
              <a:pathLst>
                <a:path w="62">
                  <a:moveTo>
                    <a:pt x="0" y="0"/>
                  </a:moveTo>
                  <a:lnTo>
                    <a:pt x="6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31"/>
            <p:cNvSpPr>
              <a:spLocks/>
            </p:cNvSpPr>
            <p:nvPr/>
          </p:nvSpPr>
          <p:spPr bwMode="auto">
            <a:xfrm>
              <a:off x="7507" y="1682"/>
              <a:ext cx="7" cy="17"/>
            </a:xfrm>
            <a:custGeom>
              <a:avLst/>
              <a:gdLst/>
              <a:ahLst/>
              <a:cxnLst>
                <a:cxn ang="0">
                  <a:pos x="0" y="0"/>
                </a:cxn>
                <a:cxn ang="0">
                  <a:pos x="7" y="16"/>
                </a:cxn>
              </a:cxnLst>
              <a:rect l="0" t="0" r="r" b="b"/>
              <a:pathLst>
                <a:path w="7" h="17">
                  <a:moveTo>
                    <a:pt x="0" y="0"/>
                  </a:moveTo>
                  <a:lnTo>
                    <a:pt x="7" y="1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34"/>
            <p:cNvSpPr>
              <a:spLocks/>
            </p:cNvSpPr>
            <p:nvPr/>
          </p:nvSpPr>
          <p:spPr bwMode="auto">
            <a:xfrm>
              <a:off x="7593" y="1682"/>
              <a:ext cx="24" cy="10"/>
            </a:xfrm>
            <a:custGeom>
              <a:avLst/>
              <a:gdLst/>
              <a:ahLst/>
              <a:cxnLst>
                <a:cxn ang="0">
                  <a:pos x="0" y="0"/>
                </a:cxn>
                <a:cxn ang="0">
                  <a:pos x="24" y="9"/>
                </a:cxn>
              </a:cxnLst>
              <a:rect l="0" t="0" r="r" b="b"/>
              <a:pathLst>
                <a:path w="24" h="10">
                  <a:moveTo>
                    <a:pt x="0" y="0"/>
                  </a:moveTo>
                  <a:lnTo>
                    <a:pt x="24"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36"/>
            <p:cNvSpPr>
              <a:spLocks/>
            </p:cNvSpPr>
            <p:nvPr/>
          </p:nvSpPr>
          <p:spPr bwMode="auto">
            <a:xfrm>
              <a:off x="7617" y="1682"/>
              <a:ext cx="14" cy="17"/>
            </a:xfrm>
            <a:custGeom>
              <a:avLst/>
              <a:gdLst/>
              <a:ahLst/>
              <a:cxnLst>
                <a:cxn ang="0">
                  <a:pos x="14" y="0"/>
                </a:cxn>
                <a:cxn ang="0">
                  <a:pos x="0" y="16"/>
                </a:cxn>
              </a:cxnLst>
              <a:rect l="0" t="0" r="r" b="b"/>
              <a:pathLst>
                <a:path w="14" h="17">
                  <a:moveTo>
                    <a:pt x="14" y="0"/>
                  </a:moveTo>
                  <a:lnTo>
                    <a:pt x="0"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61"/>
            <p:cNvSpPr>
              <a:spLocks/>
            </p:cNvSpPr>
            <p:nvPr/>
          </p:nvSpPr>
          <p:spPr bwMode="auto">
            <a:xfrm>
              <a:off x="8083" y="1682"/>
              <a:ext cx="24" cy="10"/>
            </a:xfrm>
            <a:custGeom>
              <a:avLst/>
              <a:gdLst/>
              <a:ahLst/>
              <a:cxnLst>
                <a:cxn ang="0">
                  <a:pos x="0" y="0"/>
                </a:cxn>
                <a:cxn ang="0">
                  <a:pos x="24" y="9"/>
                </a:cxn>
              </a:cxnLst>
              <a:rect l="0" t="0" r="r" b="b"/>
              <a:pathLst>
                <a:path w="24" h="10">
                  <a:moveTo>
                    <a:pt x="0" y="0"/>
                  </a:moveTo>
                  <a:lnTo>
                    <a:pt x="24"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67"/>
            <p:cNvSpPr>
              <a:spLocks/>
            </p:cNvSpPr>
            <p:nvPr/>
          </p:nvSpPr>
          <p:spPr bwMode="auto">
            <a:xfrm>
              <a:off x="7178" y="2020"/>
              <a:ext cx="4070" cy="2350"/>
            </a:xfrm>
            <a:custGeom>
              <a:avLst/>
              <a:gdLst/>
              <a:ahLst/>
              <a:cxnLst>
                <a:cxn ang="0">
                  <a:pos x="0" y="1646"/>
                </a:cxn>
                <a:cxn ang="0">
                  <a:pos x="2301" y="0"/>
                </a:cxn>
                <a:cxn ang="0">
                  <a:pos x="4070" y="1262"/>
                </a:cxn>
                <a:cxn ang="0">
                  <a:pos x="2548" y="2349"/>
                </a:cxn>
              </a:cxnLst>
              <a:rect l="0" t="0" r="r" b="b"/>
              <a:pathLst>
                <a:path w="4070" h="2350">
                  <a:moveTo>
                    <a:pt x="0" y="1646"/>
                  </a:moveTo>
                  <a:lnTo>
                    <a:pt x="2301" y="0"/>
                  </a:lnTo>
                  <a:lnTo>
                    <a:pt x="4070" y="1262"/>
                  </a:lnTo>
                  <a:lnTo>
                    <a:pt x="2548" y="234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68"/>
            <p:cNvSpPr>
              <a:spLocks/>
            </p:cNvSpPr>
            <p:nvPr/>
          </p:nvSpPr>
          <p:spPr bwMode="auto">
            <a:xfrm>
              <a:off x="7178" y="3667"/>
              <a:ext cx="1541" cy="1099"/>
            </a:xfrm>
            <a:custGeom>
              <a:avLst/>
              <a:gdLst/>
              <a:ahLst/>
              <a:cxnLst>
                <a:cxn ang="0">
                  <a:pos x="0" y="0"/>
                </a:cxn>
                <a:cxn ang="0">
                  <a:pos x="1540" y="1099"/>
                </a:cxn>
              </a:cxnLst>
              <a:rect l="0" t="0" r="r" b="b"/>
              <a:pathLst>
                <a:path w="1541" h="1099">
                  <a:moveTo>
                    <a:pt x="0" y="0"/>
                  </a:moveTo>
                  <a:lnTo>
                    <a:pt x="1540" y="109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69"/>
            <p:cNvSpPr>
              <a:spLocks/>
            </p:cNvSpPr>
            <p:nvPr/>
          </p:nvSpPr>
          <p:spPr bwMode="auto">
            <a:xfrm>
              <a:off x="8719" y="3107"/>
              <a:ext cx="1008" cy="425"/>
            </a:xfrm>
            <a:custGeom>
              <a:avLst/>
              <a:gdLst/>
              <a:ahLst/>
              <a:cxnLst>
                <a:cxn ang="0">
                  <a:pos x="1007" y="295"/>
                </a:cxn>
                <a:cxn ang="0">
                  <a:pos x="595" y="0"/>
                </a:cxn>
                <a:cxn ang="0">
                  <a:pos x="0" y="424"/>
                </a:cxn>
              </a:cxnLst>
              <a:rect l="0" t="0" r="r" b="b"/>
              <a:pathLst>
                <a:path w="1008" h="425">
                  <a:moveTo>
                    <a:pt x="1007" y="295"/>
                  </a:moveTo>
                  <a:lnTo>
                    <a:pt x="595" y="0"/>
                  </a:lnTo>
                  <a:lnTo>
                    <a:pt x="0" y="42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70"/>
            <p:cNvSpPr>
              <a:spLocks/>
            </p:cNvSpPr>
            <p:nvPr/>
          </p:nvSpPr>
          <p:spPr bwMode="auto">
            <a:xfrm>
              <a:off x="9480" y="1725"/>
              <a:ext cx="1768" cy="1262"/>
            </a:xfrm>
            <a:custGeom>
              <a:avLst/>
              <a:gdLst/>
              <a:ahLst/>
              <a:cxnLst>
                <a:cxn ang="0">
                  <a:pos x="0" y="295"/>
                </a:cxn>
                <a:cxn ang="0">
                  <a:pos x="0" y="0"/>
                </a:cxn>
                <a:cxn ang="0">
                  <a:pos x="1768" y="1262"/>
                </a:cxn>
              </a:cxnLst>
              <a:rect l="0" t="0" r="r" b="b"/>
              <a:pathLst>
                <a:path w="1768" h="1262">
                  <a:moveTo>
                    <a:pt x="0" y="295"/>
                  </a:moveTo>
                  <a:lnTo>
                    <a:pt x="0" y="0"/>
                  </a:lnTo>
                  <a:lnTo>
                    <a:pt x="1768" y="126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1"/>
            <p:cNvSpPr>
              <a:spLocks/>
            </p:cNvSpPr>
            <p:nvPr/>
          </p:nvSpPr>
          <p:spPr bwMode="auto">
            <a:xfrm>
              <a:off x="7178" y="1725"/>
              <a:ext cx="2302" cy="1942"/>
            </a:xfrm>
            <a:custGeom>
              <a:avLst/>
              <a:gdLst/>
              <a:ahLst/>
              <a:cxnLst>
                <a:cxn ang="0">
                  <a:pos x="2301" y="0"/>
                </a:cxn>
                <a:cxn ang="0">
                  <a:pos x="0" y="1646"/>
                </a:cxn>
                <a:cxn ang="0">
                  <a:pos x="0" y="1941"/>
                </a:cxn>
              </a:cxnLst>
              <a:rect l="0" t="0" r="r" b="b"/>
              <a:pathLst>
                <a:path w="2302" h="1942">
                  <a:moveTo>
                    <a:pt x="2301" y="0"/>
                  </a:moveTo>
                  <a:lnTo>
                    <a:pt x="0" y="1646"/>
                  </a:lnTo>
                  <a:lnTo>
                    <a:pt x="0" y="194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72"/>
            <p:cNvSpPr>
              <a:spLocks/>
            </p:cNvSpPr>
            <p:nvPr/>
          </p:nvSpPr>
          <p:spPr bwMode="auto">
            <a:xfrm>
              <a:off x="11248" y="2987"/>
              <a:ext cx="0" cy="296"/>
            </a:xfrm>
            <a:custGeom>
              <a:avLst/>
              <a:gdLst/>
              <a:ahLst/>
              <a:cxnLst>
                <a:cxn ang="0">
                  <a:pos x="0" y="295"/>
                </a:cxn>
                <a:cxn ang="0">
                  <a:pos x="0" y="0"/>
                </a:cxn>
              </a:cxnLst>
              <a:rect l="0" t="0" r="r" b="b"/>
              <a:pathLst>
                <a:path h="296">
                  <a:moveTo>
                    <a:pt x="0" y="29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73"/>
            <p:cNvSpPr>
              <a:spLocks/>
            </p:cNvSpPr>
            <p:nvPr/>
          </p:nvSpPr>
          <p:spPr bwMode="auto">
            <a:xfrm>
              <a:off x="9727" y="3403"/>
              <a:ext cx="0" cy="1653"/>
            </a:xfrm>
            <a:custGeom>
              <a:avLst/>
              <a:gdLst/>
              <a:ahLst/>
              <a:cxnLst>
                <a:cxn ang="0">
                  <a:pos x="0" y="0"/>
                </a:cxn>
                <a:cxn ang="0">
                  <a:pos x="0" y="1653"/>
                </a:cxn>
              </a:cxnLst>
              <a:rect l="0" t="0" r="r" b="b"/>
              <a:pathLst>
                <a:path h="1653">
                  <a:moveTo>
                    <a:pt x="0" y="0"/>
                  </a:moveTo>
                  <a:lnTo>
                    <a:pt x="0" y="165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74"/>
            <p:cNvSpPr>
              <a:spLocks/>
            </p:cNvSpPr>
            <p:nvPr/>
          </p:nvSpPr>
          <p:spPr bwMode="auto">
            <a:xfrm>
              <a:off x="8719" y="5056"/>
              <a:ext cx="1008" cy="423"/>
            </a:xfrm>
            <a:custGeom>
              <a:avLst/>
              <a:gdLst/>
              <a:ahLst/>
              <a:cxnLst>
                <a:cxn ang="0">
                  <a:pos x="0" y="129"/>
                </a:cxn>
                <a:cxn ang="0">
                  <a:pos x="412" y="422"/>
                </a:cxn>
                <a:cxn ang="0">
                  <a:pos x="1008" y="0"/>
                </a:cxn>
              </a:cxnLst>
              <a:rect l="0" t="0" r="r" b="b"/>
              <a:pathLst>
                <a:path w="1008" h="423">
                  <a:moveTo>
                    <a:pt x="0" y="129"/>
                  </a:moveTo>
                  <a:lnTo>
                    <a:pt x="412" y="422"/>
                  </a:lnTo>
                  <a:lnTo>
                    <a:pt x="1008"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75"/>
            <p:cNvSpPr>
              <a:spLocks/>
            </p:cNvSpPr>
            <p:nvPr/>
          </p:nvSpPr>
          <p:spPr bwMode="auto">
            <a:xfrm>
              <a:off x="8719" y="3532"/>
              <a:ext cx="0" cy="1654"/>
            </a:xfrm>
            <a:custGeom>
              <a:avLst/>
              <a:gdLst/>
              <a:ahLst/>
              <a:cxnLst>
                <a:cxn ang="0">
                  <a:pos x="0" y="0"/>
                </a:cxn>
                <a:cxn ang="0">
                  <a:pos x="0" y="1653"/>
                </a:cxn>
              </a:cxnLst>
              <a:rect l="0" t="0" r="r" b="b"/>
              <a:pathLst>
                <a:path h="1654">
                  <a:moveTo>
                    <a:pt x="0" y="0"/>
                  </a:moveTo>
                  <a:lnTo>
                    <a:pt x="0" y="165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76"/>
            <p:cNvSpPr>
              <a:spLocks/>
            </p:cNvSpPr>
            <p:nvPr/>
          </p:nvSpPr>
          <p:spPr bwMode="auto">
            <a:xfrm>
              <a:off x="8719" y="4761"/>
              <a:ext cx="1008" cy="425"/>
            </a:xfrm>
            <a:custGeom>
              <a:avLst/>
              <a:gdLst/>
              <a:ahLst/>
              <a:cxnLst>
                <a:cxn ang="0">
                  <a:pos x="1007" y="295"/>
                </a:cxn>
                <a:cxn ang="0">
                  <a:pos x="595" y="0"/>
                </a:cxn>
                <a:cxn ang="0">
                  <a:pos x="0" y="424"/>
                </a:cxn>
              </a:cxnLst>
              <a:rect l="0" t="0" r="r" b="b"/>
              <a:pathLst>
                <a:path w="1008" h="425">
                  <a:moveTo>
                    <a:pt x="1007" y="295"/>
                  </a:moveTo>
                  <a:lnTo>
                    <a:pt x="595" y="0"/>
                  </a:lnTo>
                  <a:lnTo>
                    <a:pt x="0" y="42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77"/>
            <p:cNvSpPr>
              <a:spLocks/>
            </p:cNvSpPr>
            <p:nvPr/>
          </p:nvSpPr>
          <p:spPr bwMode="auto">
            <a:xfrm>
              <a:off x="9314" y="3107"/>
              <a:ext cx="0" cy="1654"/>
            </a:xfrm>
            <a:custGeom>
              <a:avLst/>
              <a:gdLst/>
              <a:ahLst/>
              <a:cxnLst>
                <a:cxn ang="0">
                  <a:pos x="0" y="0"/>
                </a:cxn>
                <a:cxn ang="0">
                  <a:pos x="0" y="1653"/>
                </a:cxn>
              </a:cxnLst>
              <a:rect l="0" t="0" r="r" b="b"/>
              <a:pathLst>
                <a:path h="1654">
                  <a:moveTo>
                    <a:pt x="0" y="0"/>
                  </a:moveTo>
                  <a:lnTo>
                    <a:pt x="0" y="165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78"/>
            <p:cNvSpPr>
              <a:spLocks/>
            </p:cNvSpPr>
            <p:nvPr/>
          </p:nvSpPr>
          <p:spPr bwMode="auto">
            <a:xfrm>
              <a:off x="9480" y="1744"/>
              <a:ext cx="26" cy="10"/>
            </a:xfrm>
            <a:custGeom>
              <a:avLst/>
              <a:gdLst/>
              <a:ahLst/>
              <a:cxnLst>
                <a:cxn ang="0">
                  <a:pos x="0" y="9"/>
                </a:cxn>
                <a:cxn ang="0">
                  <a:pos x="26" y="0"/>
                </a:cxn>
              </a:cxnLst>
              <a:rect l="0" t="0" r="r" b="b"/>
              <a:pathLst>
                <a:path w="26" h="10">
                  <a:moveTo>
                    <a:pt x="0" y="9"/>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79"/>
            <p:cNvSpPr>
              <a:spLocks/>
            </p:cNvSpPr>
            <p:nvPr/>
          </p:nvSpPr>
          <p:spPr bwMode="auto">
            <a:xfrm>
              <a:off x="9480" y="1778"/>
              <a:ext cx="72" cy="24"/>
            </a:xfrm>
            <a:custGeom>
              <a:avLst/>
              <a:gdLst/>
              <a:ahLst/>
              <a:cxnLst>
                <a:cxn ang="0">
                  <a:pos x="0" y="24"/>
                </a:cxn>
                <a:cxn ang="0">
                  <a:pos x="72" y="0"/>
                </a:cxn>
              </a:cxnLst>
              <a:rect l="0" t="0" r="r" b="b"/>
              <a:pathLst>
                <a:path w="72" h="24">
                  <a:moveTo>
                    <a:pt x="0" y="24"/>
                  </a:moveTo>
                  <a:lnTo>
                    <a:pt x="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80"/>
            <p:cNvSpPr>
              <a:spLocks/>
            </p:cNvSpPr>
            <p:nvPr/>
          </p:nvSpPr>
          <p:spPr bwMode="auto">
            <a:xfrm>
              <a:off x="9480" y="1809"/>
              <a:ext cx="115" cy="41"/>
            </a:xfrm>
            <a:custGeom>
              <a:avLst/>
              <a:gdLst/>
              <a:ahLst/>
              <a:cxnLst>
                <a:cxn ang="0">
                  <a:pos x="0" y="40"/>
                </a:cxn>
                <a:cxn ang="0">
                  <a:pos x="115" y="0"/>
                </a:cxn>
              </a:cxnLst>
              <a:rect l="0" t="0" r="r" b="b"/>
              <a:pathLst>
                <a:path w="115" h="41">
                  <a:moveTo>
                    <a:pt x="0" y="40"/>
                  </a:moveTo>
                  <a:lnTo>
                    <a:pt x="11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81"/>
            <p:cNvSpPr>
              <a:spLocks/>
            </p:cNvSpPr>
            <p:nvPr/>
          </p:nvSpPr>
          <p:spPr bwMode="auto">
            <a:xfrm>
              <a:off x="9480" y="1840"/>
              <a:ext cx="160" cy="60"/>
            </a:xfrm>
            <a:custGeom>
              <a:avLst/>
              <a:gdLst/>
              <a:ahLst/>
              <a:cxnLst>
                <a:cxn ang="0">
                  <a:pos x="0" y="60"/>
                </a:cxn>
                <a:cxn ang="0">
                  <a:pos x="160" y="0"/>
                </a:cxn>
              </a:cxnLst>
              <a:rect l="0" t="0" r="r" b="b"/>
              <a:pathLst>
                <a:path w="160" h="60">
                  <a:moveTo>
                    <a:pt x="0" y="60"/>
                  </a:moveTo>
                  <a:lnTo>
                    <a:pt x="1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82"/>
            <p:cNvSpPr>
              <a:spLocks/>
            </p:cNvSpPr>
            <p:nvPr/>
          </p:nvSpPr>
          <p:spPr bwMode="auto">
            <a:xfrm>
              <a:off x="9480" y="1874"/>
              <a:ext cx="206" cy="74"/>
            </a:xfrm>
            <a:custGeom>
              <a:avLst/>
              <a:gdLst/>
              <a:ahLst/>
              <a:cxnLst>
                <a:cxn ang="0">
                  <a:pos x="0" y="74"/>
                </a:cxn>
                <a:cxn ang="0">
                  <a:pos x="206" y="0"/>
                </a:cxn>
              </a:cxnLst>
              <a:rect l="0" t="0" r="r" b="b"/>
              <a:pathLst>
                <a:path w="206" h="74">
                  <a:moveTo>
                    <a:pt x="0" y="74"/>
                  </a:moveTo>
                  <a:lnTo>
                    <a:pt x="20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83"/>
            <p:cNvSpPr>
              <a:spLocks/>
            </p:cNvSpPr>
            <p:nvPr/>
          </p:nvSpPr>
          <p:spPr bwMode="auto">
            <a:xfrm>
              <a:off x="9480" y="1905"/>
              <a:ext cx="249" cy="91"/>
            </a:xfrm>
            <a:custGeom>
              <a:avLst/>
              <a:gdLst/>
              <a:ahLst/>
              <a:cxnLst>
                <a:cxn ang="0">
                  <a:pos x="0" y="91"/>
                </a:cxn>
                <a:cxn ang="0">
                  <a:pos x="249" y="0"/>
                </a:cxn>
              </a:cxnLst>
              <a:rect l="0" t="0" r="r" b="b"/>
              <a:pathLst>
                <a:path w="249" h="91">
                  <a:moveTo>
                    <a:pt x="0" y="91"/>
                  </a:moveTo>
                  <a:lnTo>
                    <a:pt x="24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84"/>
            <p:cNvSpPr>
              <a:spLocks/>
            </p:cNvSpPr>
            <p:nvPr/>
          </p:nvSpPr>
          <p:spPr bwMode="auto">
            <a:xfrm>
              <a:off x="9501" y="1936"/>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85"/>
            <p:cNvSpPr>
              <a:spLocks/>
            </p:cNvSpPr>
            <p:nvPr/>
          </p:nvSpPr>
          <p:spPr bwMode="auto">
            <a:xfrm>
              <a:off x="9547" y="1970"/>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86"/>
            <p:cNvSpPr>
              <a:spLocks/>
            </p:cNvSpPr>
            <p:nvPr/>
          </p:nvSpPr>
          <p:spPr bwMode="auto">
            <a:xfrm>
              <a:off x="9592" y="2001"/>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87"/>
            <p:cNvSpPr>
              <a:spLocks/>
            </p:cNvSpPr>
            <p:nvPr/>
          </p:nvSpPr>
          <p:spPr bwMode="auto">
            <a:xfrm>
              <a:off x="9636" y="2032"/>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88"/>
            <p:cNvSpPr>
              <a:spLocks/>
            </p:cNvSpPr>
            <p:nvPr/>
          </p:nvSpPr>
          <p:spPr bwMode="auto">
            <a:xfrm>
              <a:off x="9681" y="2066"/>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89"/>
            <p:cNvSpPr>
              <a:spLocks/>
            </p:cNvSpPr>
            <p:nvPr/>
          </p:nvSpPr>
          <p:spPr bwMode="auto">
            <a:xfrm>
              <a:off x="9727" y="2097"/>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90"/>
            <p:cNvSpPr>
              <a:spLocks/>
            </p:cNvSpPr>
            <p:nvPr/>
          </p:nvSpPr>
          <p:spPr bwMode="auto">
            <a:xfrm>
              <a:off x="9770" y="2128"/>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91"/>
            <p:cNvSpPr>
              <a:spLocks/>
            </p:cNvSpPr>
            <p:nvPr/>
          </p:nvSpPr>
          <p:spPr bwMode="auto">
            <a:xfrm>
              <a:off x="9815" y="2162"/>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292"/>
            <p:cNvSpPr>
              <a:spLocks/>
            </p:cNvSpPr>
            <p:nvPr/>
          </p:nvSpPr>
          <p:spPr bwMode="auto">
            <a:xfrm>
              <a:off x="9861" y="2193"/>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93"/>
            <p:cNvSpPr>
              <a:spLocks/>
            </p:cNvSpPr>
            <p:nvPr/>
          </p:nvSpPr>
          <p:spPr bwMode="auto">
            <a:xfrm>
              <a:off x="9907" y="2224"/>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94"/>
            <p:cNvSpPr>
              <a:spLocks/>
            </p:cNvSpPr>
            <p:nvPr/>
          </p:nvSpPr>
          <p:spPr bwMode="auto">
            <a:xfrm>
              <a:off x="9950" y="2258"/>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295"/>
            <p:cNvSpPr>
              <a:spLocks/>
            </p:cNvSpPr>
            <p:nvPr/>
          </p:nvSpPr>
          <p:spPr bwMode="auto">
            <a:xfrm>
              <a:off x="9995" y="2289"/>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96"/>
            <p:cNvSpPr>
              <a:spLocks/>
            </p:cNvSpPr>
            <p:nvPr/>
          </p:nvSpPr>
          <p:spPr bwMode="auto">
            <a:xfrm>
              <a:off x="10041" y="2320"/>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297"/>
            <p:cNvSpPr>
              <a:spLocks/>
            </p:cNvSpPr>
            <p:nvPr/>
          </p:nvSpPr>
          <p:spPr bwMode="auto">
            <a:xfrm>
              <a:off x="10084" y="2354"/>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98"/>
            <p:cNvSpPr>
              <a:spLocks/>
            </p:cNvSpPr>
            <p:nvPr/>
          </p:nvSpPr>
          <p:spPr bwMode="auto">
            <a:xfrm>
              <a:off x="10130" y="2385"/>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99"/>
            <p:cNvSpPr>
              <a:spLocks/>
            </p:cNvSpPr>
            <p:nvPr/>
          </p:nvSpPr>
          <p:spPr bwMode="auto">
            <a:xfrm>
              <a:off x="10175" y="2416"/>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300"/>
            <p:cNvSpPr>
              <a:spLocks/>
            </p:cNvSpPr>
            <p:nvPr/>
          </p:nvSpPr>
          <p:spPr bwMode="auto">
            <a:xfrm>
              <a:off x="10221" y="2450"/>
              <a:ext cx="271" cy="98"/>
            </a:xfrm>
            <a:custGeom>
              <a:avLst/>
              <a:gdLst/>
              <a:ahLst/>
              <a:cxnLst>
                <a:cxn ang="0">
                  <a:pos x="0" y="98"/>
                </a:cxn>
                <a:cxn ang="0">
                  <a:pos x="271" y="0"/>
                </a:cxn>
              </a:cxnLst>
              <a:rect l="0" t="0" r="r" b="b"/>
              <a:pathLst>
                <a:path w="271" h="98">
                  <a:moveTo>
                    <a:pt x="0" y="98"/>
                  </a:moveTo>
                  <a:lnTo>
                    <a:pt x="271"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301"/>
            <p:cNvSpPr>
              <a:spLocks/>
            </p:cNvSpPr>
            <p:nvPr/>
          </p:nvSpPr>
          <p:spPr bwMode="auto">
            <a:xfrm>
              <a:off x="10264" y="2481"/>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302"/>
            <p:cNvSpPr>
              <a:spLocks/>
            </p:cNvSpPr>
            <p:nvPr/>
          </p:nvSpPr>
          <p:spPr bwMode="auto">
            <a:xfrm>
              <a:off x="10310" y="2512"/>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03"/>
            <p:cNvSpPr>
              <a:spLocks/>
            </p:cNvSpPr>
            <p:nvPr/>
          </p:nvSpPr>
          <p:spPr bwMode="auto">
            <a:xfrm>
              <a:off x="10355" y="2546"/>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304"/>
            <p:cNvSpPr>
              <a:spLocks/>
            </p:cNvSpPr>
            <p:nvPr/>
          </p:nvSpPr>
          <p:spPr bwMode="auto">
            <a:xfrm>
              <a:off x="10399" y="2577"/>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05"/>
            <p:cNvSpPr>
              <a:spLocks/>
            </p:cNvSpPr>
            <p:nvPr/>
          </p:nvSpPr>
          <p:spPr bwMode="auto">
            <a:xfrm>
              <a:off x="10444" y="2611"/>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06"/>
            <p:cNvSpPr>
              <a:spLocks/>
            </p:cNvSpPr>
            <p:nvPr/>
          </p:nvSpPr>
          <p:spPr bwMode="auto">
            <a:xfrm>
              <a:off x="10490" y="2642"/>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07"/>
            <p:cNvSpPr>
              <a:spLocks/>
            </p:cNvSpPr>
            <p:nvPr/>
          </p:nvSpPr>
          <p:spPr bwMode="auto">
            <a:xfrm>
              <a:off x="10533" y="2673"/>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08"/>
            <p:cNvSpPr>
              <a:spLocks/>
            </p:cNvSpPr>
            <p:nvPr/>
          </p:nvSpPr>
          <p:spPr bwMode="auto">
            <a:xfrm>
              <a:off x="10579" y="2707"/>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09"/>
            <p:cNvSpPr>
              <a:spLocks/>
            </p:cNvSpPr>
            <p:nvPr/>
          </p:nvSpPr>
          <p:spPr bwMode="auto">
            <a:xfrm>
              <a:off x="10624" y="2738"/>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10"/>
            <p:cNvSpPr>
              <a:spLocks/>
            </p:cNvSpPr>
            <p:nvPr/>
          </p:nvSpPr>
          <p:spPr bwMode="auto">
            <a:xfrm>
              <a:off x="10670" y="2769"/>
              <a:ext cx="271" cy="101"/>
            </a:xfrm>
            <a:custGeom>
              <a:avLst/>
              <a:gdLst/>
              <a:ahLst/>
              <a:cxnLst>
                <a:cxn ang="0">
                  <a:pos x="0" y="100"/>
                </a:cxn>
                <a:cxn ang="0">
                  <a:pos x="271" y="0"/>
                </a:cxn>
              </a:cxnLst>
              <a:rect l="0" t="0" r="r" b="b"/>
              <a:pathLst>
                <a:path w="271" h="101">
                  <a:moveTo>
                    <a:pt x="0" y="100"/>
                  </a:moveTo>
                  <a:lnTo>
                    <a:pt x="27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11"/>
            <p:cNvSpPr>
              <a:spLocks/>
            </p:cNvSpPr>
            <p:nvPr/>
          </p:nvSpPr>
          <p:spPr bwMode="auto">
            <a:xfrm>
              <a:off x="10713" y="2803"/>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12"/>
            <p:cNvSpPr>
              <a:spLocks/>
            </p:cNvSpPr>
            <p:nvPr/>
          </p:nvSpPr>
          <p:spPr bwMode="auto">
            <a:xfrm>
              <a:off x="10759" y="2834"/>
              <a:ext cx="273" cy="98"/>
            </a:xfrm>
            <a:custGeom>
              <a:avLst/>
              <a:gdLst/>
              <a:ahLst/>
              <a:cxnLst>
                <a:cxn ang="0">
                  <a:pos x="0" y="98"/>
                </a:cxn>
                <a:cxn ang="0">
                  <a:pos x="273" y="0"/>
                </a:cxn>
              </a:cxnLst>
              <a:rect l="0" t="0" r="r" b="b"/>
              <a:pathLst>
                <a:path w="273"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13"/>
            <p:cNvSpPr>
              <a:spLocks/>
            </p:cNvSpPr>
            <p:nvPr/>
          </p:nvSpPr>
          <p:spPr bwMode="auto">
            <a:xfrm>
              <a:off x="10804" y="2865"/>
              <a:ext cx="274" cy="101"/>
            </a:xfrm>
            <a:custGeom>
              <a:avLst/>
              <a:gdLst/>
              <a:ahLst/>
              <a:cxnLst>
                <a:cxn ang="0">
                  <a:pos x="0" y="100"/>
                </a:cxn>
                <a:cxn ang="0">
                  <a:pos x="273" y="0"/>
                </a:cxn>
              </a:cxnLst>
              <a:rect l="0" t="0" r="r" b="b"/>
              <a:pathLst>
                <a:path w="274"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14"/>
            <p:cNvSpPr>
              <a:spLocks/>
            </p:cNvSpPr>
            <p:nvPr/>
          </p:nvSpPr>
          <p:spPr bwMode="auto">
            <a:xfrm>
              <a:off x="10847" y="2899"/>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15"/>
            <p:cNvSpPr>
              <a:spLocks/>
            </p:cNvSpPr>
            <p:nvPr/>
          </p:nvSpPr>
          <p:spPr bwMode="auto">
            <a:xfrm>
              <a:off x="10893" y="2930"/>
              <a:ext cx="274" cy="98"/>
            </a:xfrm>
            <a:custGeom>
              <a:avLst/>
              <a:gdLst/>
              <a:ahLst/>
              <a:cxnLst>
                <a:cxn ang="0">
                  <a:pos x="0" y="98"/>
                </a:cxn>
                <a:cxn ang="0">
                  <a:pos x="273" y="0"/>
                </a:cxn>
              </a:cxnLst>
              <a:rect l="0" t="0" r="r" b="b"/>
              <a:pathLst>
                <a:path w="274" h="98">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316"/>
            <p:cNvSpPr>
              <a:spLocks/>
            </p:cNvSpPr>
            <p:nvPr/>
          </p:nvSpPr>
          <p:spPr bwMode="auto">
            <a:xfrm>
              <a:off x="10939" y="2961"/>
              <a:ext cx="273" cy="101"/>
            </a:xfrm>
            <a:custGeom>
              <a:avLst/>
              <a:gdLst/>
              <a:ahLst/>
              <a:cxnLst>
                <a:cxn ang="0">
                  <a:pos x="0" y="100"/>
                </a:cxn>
                <a:cxn ang="0">
                  <a:pos x="273" y="0"/>
                </a:cxn>
              </a:cxnLst>
              <a:rect l="0" t="0" r="r" b="b"/>
              <a:pathLst>
                <a:path w="273" h="101">
                  <a:moveTo>
                    <a:pt x="0" y="100"/>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317"/>
            <p:cNvSpPr>
              <a:spLocks/>
            </p:cNvSpPr>
            <p:nvPr/>
          </p:nvSpPr>
          <p:spPr bwMode="auto">
            <a:xfrm>
              <a:off x="10982" y="2997"/>
              <a:ext cx="266" cy="96"/>
            </a:xfrm>
            <a:custGeom>
              <a:avLst/>
              <a:gdLst/>
              <a:ahLst/>
              <a:cxnLst>
                <a:cxn ang="0">
                  <a:pos x="0" y="95"/>
                </a:cxn>
                <a:cxn ang="0">
                  <a:pos x="266" y="0"/>
                </a:cxn>
              </a:cxnLst>
              <a:rect l="0" t="0" r="r" b="b"/>
              <a:pathLst>
                <a:path w="266" h="96">
                  <a:moveTo>
                    <a:pt x="0" y="95"/>
                  </a:moveTo>
                  <a:lnTo>
                    <a:pt x="26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318"/>
            <p:cNvSpPr>
              <a:spLocks/>
            </p:cNvSpPr>
            <p:nvPr/>
          </p:nvSpPr>
          <p:spPr bwMode="auto">
            <a:xfrm>
              <a:off x="11027" y="3045"/>
              <a:ext cx="221" cy="79"/>
            </a:xfrm>
            <a:custGeom>
              <a:avLst/>
              <a:gdLst/>
              <a:ahLst/>
              <a:cxnLst>
                <a:cxn ang="0">
                  <a:pos x="0" y="79"/>
                </a:cxn>
                <a:cxn ang="0">
                  <a:pos x="220" y="0"/>
                </a:cxn>
              </a:cxnLst>
              <a:rect l="0" t="0" r="r" b="b"/>
              <a:pathLst>
                <a:path w="221" h="79">
                  <a:moveTo>
                    <a:pt x="0" y="79"/>
                  </a:moveTo>
                  <a:lnTo>
                    <a:pt x="2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19"/>
            <p:cNvSpPr>
              <a:spLocks/>
            </p:cNvSpPr>
            <p:nvPr/>
          </p:nvSpPr>
          <p:spPr bwMode="auto">
            <a:xfrm>
              <a:off x="11073" y="3093"/>
              <a:ext cx="175" cy="65"/>
            </a:xfrm>
            <a:custGeom>
              <a:avLst/>
              <a:gdLst/>
              <a:ahLst/>
              <a:cxnLst>
                <a:cxn ang="0">
                  <a:pos x="0" y="64"/>
                </a:cxn>
                <a:cxn ang="0">
                  <a:pos x="175" y="0"/>
                </a:cxn>
              </a:cxnLst>
              <a:rect l="0" t="0" r="r" b="b"/>
              <a:pathLst>
                <a:path w="175" h="65">
                  <a:moveTo>
                    <a:pt x="0" y="64"/>
                  </a:moveTo>
                  <a:lnTo>
                    <a:pt x="17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320"/>
            <p:cNvSpPr>
              <a:spLocks/>
            </p:cNvSpPr>
            <p:nvPr/>
          </p:nvSpPr>
          <p:spPr bwMode="auto">
            <a:xfrm>
              <a:off x="11119" y="3143"/>
              <a:ext cx="129" cy="46"/>
            </a:xfrm>
            <a:custGeom>
              <a:avLst/>
              <a:gdLst/>
              <a:ahLst/>
              <a:cxnLst>
                <a:cxn ang="0">
                  <a:pos x="0" y="45"/>
                </a:cxn>
                <a:cxn ang="0">
                  <a:pos x="129" y="0"/>
                </a:cxn>
              </a:cxnLst>
              <a:rect l="0" t="0" r="r" b="b"/>
              <a:pathLst>
                <a:path w="129" h="46">
                  <a:moveTo>
                    <a:pt x="0" y="45"/>
                  </a:moveTo>
                  <a:lnTo>
                    <a:pt x="12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321"/>
            <p:cNvSpPr>
              <a:spLocks/>
            </p:cNvSpPr>
            <p:nvPr/>
          </p:nvSpPr>
          <p:spPr bwMode="auto">
            <a:xfrm>
              <a:off x="11162" y="3191"/>
              <a:ext cx="86" cy="32"/>
            </a:xfrm>
            <a:custGeom>
              <a:avLst/>
              <a:gdLst/>
              <a:ahLst/>
              <a:cxnLst>
                <a:cxn ang="0">
                  <a:pos x="0" y="31"/>
                </a:cxn>
                <a:cxn ang="0">
                  <a:pos x="86" y="0"/>
                </a:cxn>
              </a:cxnLst>
              <a:rect l="0" t="0" r="r" b="b"/>
              <a:pathLst>
                <a:path w="86" h="32">
                  <a:moveTo>
                    <a:pt x="0" y="31"/>
                  </a:moveTo>
                  <a:lnTo>
                    <a:pt x="8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22"/>
            <p:cNvSpPr>
              <a:spLocks/>
            </p:cNvSpPr>
            <p:nvPr/>
          </p:nvSpPr>
          <p:spPr bwMode="auto">
            <a:xfrm>
              <a:off x="11207" y="3239"/>
              <a:ext cx="41" cy="15"/>
            </a:xfrm>
            <a:custGeom>
              <a:avLst/>
              <a:gdLst/>
              <a:ahLst/>
              <a:cxnLst>
                <a:cxn ang="0">
                  <a:pos x="0" y="14"/>
                </a:cxn>
                <a:cxn ang="0">
                  <a:pos x="40" y="0"/>
                </a:cxn>
              </a:cxnLst>
              <a:rect l="0" t="0" r="r" b="b"/>
              <a:pathLst>
                <a:path w="41" h="15">
                  <a:moveTo>
                    <a:pt x="0" y="14"/>
                  </a:moveTo>
                  <a:lnTo>
                    <a:pt x="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23"/>
            <p:cNvSpPr>
              <a:spLocks/>
            </p:cNvSpPr>
            <p:nvPr/>
          </p:nvSpPr>
          <p:spPr bwMode="auto">
            <a:xfrm>
              <a:off x="9465" y="1737"/>
              <a:ext cx="14" cy="5"/>
            </a:xfrm>
            <a:custGeom>
              <a:avLst/>
              <a:gdLst/>
              <a:ahLst/>
              <a:cxnLst>
                <a:cxn ang="0">
                  <a:pos x="0" y="0"/>
                </a:cxn>
                <a:cxn ang="0">
                  <a:pos x="14" y="4"/>
                </a:cxn>
              </a:cxnLst>
              <a:rect l="0" t="0" r="r" b="b"/>
              <a:pathLst>
                <a:path w="14" h="5">
                  <a:moveTo>
                    <a:pt x="0" y="0"/>
                  </a:moveTo>
                  <a:lnTo>
                    <a:pt x="14" y="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24"/>
            <p:cNvSpPr>
              <a:spLocks/>
            </p:cNvSpPr>
            <p:nvPr/>
          </p:nvSpPr>
          <p:spPr bwMode="auto">
            <a:xfrm>
              <a:off x="9417" y="1771"/>
              <a:ext cx="62" cy="16"/>
            </a:xfrm>
            <a:custGeom>
              <a:avLst/>
              <a:gdLst/>
              <a:ahLst/>
              <a:cxnLst>
                <a:cxn ang="0">
                  <a:pos x="0" y="0"/>
                </a:cxn>
                <a:cxn ang="0">
                  <a:pos x="62" y="16"/>
                </a:cxn>
              </a:cxnLst>
              <a:rect l="0" t="0" r="r" b="b"/>
              <a:pathLst>
                <a:path w="62" h="16">
                  <a:moveTo>
                    <a:pt x="0" y="0"/>
                  </a:moveTo>
                  <a:lnTo>
                    <a:pt x="62" y="1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25"/>
            <p:cNvSpPr>
              <a:spLocks/>
            </p:cNvSpPr>
            <p:nvPr/>
          </p:nvSpPr>
          <p:spPr bwMode="auto">
            <a:xfrm>
              <a:off x="9369" y="1804"/>
              <a:ext cx="110" cy="31"/>
            </a:xfrm>
            <a:custGeom>
              <a:avLst/>
              <a:gdLst/>
              <a:ahLst/>
              <a:cxnLst>
                <a:cxn ang="0">
                  <a:pos x="0" y="0"/>
                </a:cxn>
                <a:cxn ang="0">
                  <a:pos x="110" y="31"/>
                </a:cxn>
              </a:cxnLst>
              <a:rect l="0" t="0" r="r" b="b"/>
              <a:pathLst>
                <a:path w="110" h="31">
                  <a:moveTo>
                    <a:pt x="0" y="0"/>
                  </a:moveTo>
                  <a:lnTo>
                    <a:pt x="110" y="3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26"/>
            <p:cNvSpPr>
              <a:spLocks/>
            </p:cNvSpPr>
            <p:nvPr/>
          </p:nvSpPr>
          <p:spPr bwMode="auto">
            <a:xfrm>
              <a:off x="9321" y="1840"/>
              <a:ext cx="158" cy="41"/>
            </a:xfrm>
            <a:custGeom>
              <a:avLst/>
              <a:gdLst/>
              <a:ahLst/>
              <a:cxnLst>
                <a:cxn ang="0">
                  <a:pos x="0" y="0"/>
                </a:cxn>
                <a:cxn ang="0">
                  <a:pos x="158" y="40"/>
                </a:cxn>
              </a:cxnLst>
              <a:rect l="0" t="0" r="r" b="b"/>
              <a:pathLst>
                <a:path w="158" h="41">
                  <a:moveTo>
                    <a:pt x="0" y="0"/>
                  </a:moveTo>
                  <a:lnTo>
                    <a:pt x="158" y="4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27"/>
            <p:cNvSpPr>
              <a:spLocks/>
            </p:cNvSpPr>
            <p:nvPr/>
          </p:nvSpPr>
          <p:spPr bwMode="auto">
            <a:xfrm>
              <a:off x="9273" y="1874"/>
              <a:ext cx="206" cy="55"/>
            </a:xfrm>
            <a:custGeom>
              <a:avLst/>
              <a:gdLst/>
              <a:ahLst/>
              <a:cxnLst>
                <a:cxn ang="0">
                  <a:pos x="0" y="0"/>
                </a:cxn>
                <a:cxn ang="0">
                  <a:pos x="206" y="55"/>
                </a:cxn>
              </a:cxnLst>
              <a:rect l="0" t="0" r="r" b="b"/>
              <a:pathLst>
                <a:path w="206" h="55">
                  <a:moveTo>
                    <a:pt x="0" y="0"/>
                  </a:moveTo>
                  <a:lnTo>
                    <a:pt x="206" y="55"/>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28"/>
            <p:cNvSpPr>
              <a:spLocks/>
            </p:cNvSpPr>
            <p:nvPr/>
          </p:nvSpPr>
          <p:spPr bwMode="auto">
            <a:xfrm>
              <a:off x="9225" y="1907"/>
              <a:ext cx="254" cy="70"/>
            </a:xfrm>
            <a:custGeom>
              <a:avLst/>
              <a:gdLst/>
              <a:ahLst/>
              <a:cxnLst>
                <a:cxn ang="0">
                  <a:pos x="0" y="0"/>
                </a:cxn>
                <a:cxn ang="0">
                  <a:pos x="254" y="69"/>
                </a:cxn>
              </a:cxnLst>
              <a:rect l="0" t="0" r="r" b="b"/>
              <a:pathLst>
                <a:path w="254" h="70">
                  <a:moveTo>
                    <a:pt x="0" y="0"/>
                  </a:moveTo>
                  <a:lnTo>
                    <a:pt x="25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29"/>
            <p:cNvSpPr>
              <a:spLocks/>
            </p:cNvSpPr>
            <p:nvPr/>
          </p:nvSpPr>
          <p:spPr bwMode="auto">
            <a:xfrm>
              <a:off x="9177" y="1941"/>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30"/>
            <p:cNvSpPr>
              <a:spLocks/>
            </p:cNvSpPr>
            <p:nvPr/>
          </p:nvSpPr>
          <p:spPr bwMode="auto">
            <a:xfrm>
              <a:off x="9129" y="1977"/>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331"/>
            <p:cNvSpPr>
              <a:spLocks/>
            </p:cNvSpPr>
            <p:nvPr/>
          </p:nvSpPr>
          <p:spPr bwMode="auto">
            <a:xfrm>
              <a:off x="9081" y="2011"/>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32"/>
            <p:cNvSpPr>
              <a:spLocks/>
            </p:cNvSpPr>
            <p:nvPr/>
          </p:nvSpPr>
          <p:spPr bwMode="auto">
            <a:xfrm>
              <a:off x="9033" y="2044"/>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333"/>
            <p:cNvSpPr>
              <a:spLocks/>
            </p:cNvSpPr>
            <p:nvPr/>
          </p:nvSpPr>
          <p:spPr bwMode="auto">
            <a:xfrm>
              <a:off x="8985" y="2078"/>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34"/>
            <p:cNvSpPr>
              <a:spLocks/>
            </p:cNvSpPr>
            <p:nvPr/>
          </p:nvSpPr>
          <p:spPr bwMode="auto">
            <a:xfrm>
              <a:off x="8937" y="2114"/>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335"/>
            <p:cNvSpPr>
              <a:spLocks/>
            </p:cNvSpPr>
            <p:nvPr/>
          </p:nvSpPr>
          <p:spPr bwMode="auto">
            <a:xfrm>
              <a:off x="8889" y="2147"/>
              <a:ext cx="300" cy="80"/>
            </a:xfrm>
            <a:custGeom>
              <a:avLst/>
              <a:gdLst/>
              <a:ahLst/>
              <a:cxnLst>
                <a:cxn ang="0">
                  <a:pos x="0" y="0"/>
                </a:cxn>
                <a:cxn ang="0">
                  <a:pos x="300" y="79"/>
                </a:cxn>
              </a:cxnLst>
              <a:rect l="0" t="0" r="r" b="b"/>
              <a:pathLst>
                <a:path w="300" h="80">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336"/>
            <p:cNvSpPr>
              <a:spLocks/>
            </p:cNvSpPr>
            <p:nvPr/>
          </p:nvSpPr>
          <p:spPr bwMode="auto">
            <a:xfrm>
              <a:off x="8841" y="2181"/>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337"/>
            <p:cNvSpPr>
              <a:spLocks/>
            </p:cNvSpPr>
            <p:nvPr/>
          </p:nvSpPr>
          <p:spPr bwMode="auto">
            <a:xfrm>
              <a:off x="8795" y="2217"/>
              <a:ext cx="298" cy="79"/>
            </a:xfrm>
            <a:custGeom>
              <a:avLst/>
              <a:gdLst/>
              <a:ahLst/>
              <a:cxnLst>
                <a:cxn ang="0">
                  <a:pos x="0" y="0"/>
                </a:cxn>
                <a:cxn ang="0">
                  <a:pos x="297" y="79"/>
                </a:cxn>
              </a:cxnLst>
              <a:rect l="0" t="0" r="r" b="b"/>
              <a:pathLst>
                <a:path w="298" h="79">
                  <a:moveTo>
                    <a:pt x="0" y="0"/>
                  </a:moveTo>
                  <a:lnTo>
                    <a:pt x="297"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338"/>
            <p:cNvSpPr>
              <a:spLocks/>
            </p:cNvSpPr>
            <p:nvPr/>
          </p:nvSpPr>
          <p:spPr bwMode="auto">
            <a:xfrm>
              <a:off x="8747" y="2251"/>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339"/>
            <p:cNvSpPr>
              <a:spLocks/>
            </p:cNvSpPr>
            <p:nvPr/>
          </p:nvSpPr>
          <p:spPr bwMode="auto">
            <a:xfrm>
              <a:off x="8699" y="2284"/>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340"/>
            <p:cNvSpPr>
              <a:spLocks/>
            </p:cNvSpPr>
            <p:nvPr/>
          </p:nvSpPr>
          <p:spPr bwMode="auto">
            <a:xfrm>
              <a:off x="8651" y="2318"/>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341"/>
            <p:cNvSpPr>
              <a:spLocks/>
            </p:cNvSpPr>
            <p:nvPr/>
          </p:nvSpPr>
          <p:spPr bwMode="auto">
            <a:xfrm>
              <a:off x="8603" y="2354"/>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342"/>
            <p:cNvSpPr>
              <a:spLocks/>
            </p:cNvSpPr>
            <p:nvPr/>
          </p:nvSpPr>
          <p:spPr bwMode="auto">
            <a:xfrm>
              <a:off x="8555" y="2387"/>
              <a:ext cx="300" cy="80"/>
            </a:xfrm>
            <a:custGeom>
              <a:avLst/>
              <a:gdLst/>
              <a:ahLst/>
              <a:cxnLst>
                <a:cxn ang="0">
                  <a:pos x="0" y="0"/>
                </a:cxn>
                <a:cxn ang="0">
                  <a:pos x="300" y="79"/>
                </a:cxn>
              </a:cxnLst>
              <a:rect l="0" t="0" r="r" b="b"/>
              <a:pathLst>
                <a:path w="300" h="80">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343"/>
            <p:cNvSpPr>
              <a:spLocks/>
            </p:cNvSpPr>
            <p:nvPr/>
          </p:nvSpPr>
          <p:spPr bwMode="auto">
            <a:xfrm>
              <a:off x="8507" y="2421"/>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44"/>
            <p:cNvSpPr>
              <a:spLocks/>
            </p:cNvSpPr>
            <p:nvPr/>
          </p:nvSpPr>
          <p:spPr bwMode="auto">
            <a:xfrm>
              <a:off x="8459" y="2455"/>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345"/>
            <p:cNvSpPr>
              <a:spLocks/>
            </p:cNvSpPr>
            <p:nvPr/>
          </p:nvSpPr>
          <p:spPr bwMode="auto">
            <a:xfrm>
              <a:off x="8411" y="2491"/>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346"/>
            <p:cNvSpPr>
              <a:spLocks/>
            </p:cNvSpPr>
            <p:nvPr/>
          </p:nvSpPr>
          <p:spPr bwMode="auto">
            <a:xfrm>
              <a:off x="8363" y="2524"/>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347"/>
            <p:cNvSpPr>
              <a:spLocks/>
            </p:cNvSpPr>
            <p:nvPr/>
          </p:nvSpPr>
          <p:spPr bwMode="auto">
            <a:xfrm>
              <a:off x="8315" y="2558"/>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348"/>
            <p:cNvSpPr>
              <a:spLocks/>
            </p:cNvSpPr>
            <p:nvPr/>
          </p:nvSpPr>
          <p:spPr bwMode="auto">
            <a:xfrm>
              <a:off x="8267" y="2591"/>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349"/>
            <p:cNvSpPr>
              <a:spLocks/>
            </p:cNvSpPr>
            <p:nvPr/>
          </p:nvSpPr>
          <p:spPr bwMode="auto">
            <a:xfrm>
              <a:off x="8219" y="2627"/>
              <a:ext cx="300" cy="80"/>
            </a:xfrm>
            <a:custGeom>
              <a:avLst/>
              <a:gdLst/>
              <a:ahLst/>
              <a:cxnLst>
                <a:cxn ang="0">
                  <a:pos x="0" y="0"/>
                </a:cxn>
                <a:cxn ang="0">
                  <a:pos x="300" y="79"/>
                </a:cxn>
              </a:cxnLst>
              <a:rect l="0" t="0" r="r" b="b"/>
              <a:pathLst>
                <a:path w="300" h="80">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350"/>
            <p:cNvSpPr>
              <a:spLocks/>
            </p:cNvSpPr>
            <p:nvPr/>
          </p:nvSpPr>
          <p:spPr bwMode="auto">
            <a:xfrm>
              <a:off x="8171" y="2661"/>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351"/>
            <p:cNvSpPr>
              <a:spLocks/>
            </p:cNvSpPr>
            <p:nvPr/>
          </p:nvSpPr>
          <p:spPr bwMode="auto">
            <a:xfrm>
              <a:off x="8123" y="2695"/>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352"/>
            <p:cNvSpPr>
              <a:spLocks/>
            </p:cNvSpPr>
            <p:nvPr/>
          </p:nvSpPr>
          <p:spPr bwMode="auto">
            <a:xfrm>
              <a:off x="8075" y="2728"/>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353"/>
            <p:cNvSpPr>
              <a:spLocks/>
            </p:cNvSpPr>
            <p:nvPr/>
          </p:nvSpPr>
          <p:spPr bwMode="auto">
            <a:xfrm>
              <a:off x="8027" y="2764"/>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354"/>
            <p:cNvSpPr>
              <a:spLocks/>
            </p:cNvSpPr>
            <p:nvPr/>
          </p:nvSpPr>
          <p:spPr bwMode="auto">
            <a:xfrm>
              <a:off x="7979" y="2798"/>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355"/>
            <p:cNvSpPr>
              <a:spLocks/>
            </p:cNvSpPr>
            <p:nvPr/>
          </p:nvSpPr>
          <p:spPr bwMode="auto">
            <a:xfrm>
              <a:off x="7931" y="2831"/>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356"/>
            <p:cNvSpPr>
              <a:spLocks/>
            </p:cNvSpPr>
            <p:nvPr/>
          </p:nvSpPr>
          <p:spPr bwMode="auto">
            <a:xfrm>
              <a:off x="7883" y="2865"/>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357"/>
            <p:cNvSpPr>
              <a:spLocks/>
            </p:cNvSpPr>
            <p:nvPr/>
          </p:nvSpPr>
          <p:spPr bwMode="auto">
            <a:xfrm>
              <a:off x="7838" y="2901"/>
              <a:ext cx="297" cy="79"/>
            </a:xfrm>
            <a:custGeom>
              <a:avLst/>
              <a:gdLst/>
              <a:ahLst/>
              <a:cxnLst>
                <a:cxn ang="0">
                  <a:pos x="0" y="0"/>
                </a:cxn>
                <a:cxn ang="0">
                  <a:pos x="297" y="79"/>
                </a:cxn>
              </a:cxnLst>
              <a:rect l="0" t="0" r="r" b="b"/>
              <a:pathLst>
                <a:path w="297" h="79">
                  <a:moveTo>
                    <a:pt x="0" y="0"/>
                  </a:moveTo>
                  <a:lnTo>
                    <a:pt x="297"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358"/>
            <p:cNvSpPr>
              <a:spLocks/>
            </p:cNvSpPr>
            <p:nvPr/>
          </p:nvSpPr>
          <p:spPr bwMode="auto">
            <a:xfrm>
              <a:off x="7790" y="2935"/>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359"/>
            <p:cNvSpPr>
              <a:spLocks/>
            </p:cNvSpPr>
            <p:nvPr/>
          </p:nvSpPr>
          <p:spPr bwMode="auto">
            <a:xfrm>
              <a:off x="7742" y="2968"/>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60"/>
            <p:cNvSpPr>
              <a:spLocks/>
            </p:cNvSpPr>
            <p:nvPr/>
          </p:nvSpPr>
          <p:spPr bwMode="auto">
            <a:xfrm>
              <a:off x="7694" y="3002"/>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61"/>
            <p:cNvSpPr>
              <a:spLocks/>
            </p:cNvSpPr>
            <p:nvPr/>
          </p:nvSpPr>
          <p:spPr bwMode="auto">
            <a:xfrm>
              <a:off x="7646" y="3038"/>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62"/>
            <p:cNvSpPr>
              <a:spLocks/>
            </p:cNvSpPr>
            <p:nvPr/>
          </p:nvSpPr>
          <p:spPr bwMode="auto">
            <a:xfrm>
              <a:off x="7598" y="3071"/>
              <a:ext cx="300" cy="80"/>
            </a:xfrm>
            <a:custGeom>
              <a:avLst/>
              <a:gdLst/>
              <a:ahLst/>
              <a:cxnLst>
                <a:cxn ang="0">
                  <a:pos x="0" y="0"/>
                </a:cxn>
                <a:cxn ang="0">
                  <a:pos x="300" y="79"/>
                </a:cxn>
              </a:cxnLst>
              <a:rect l="0" t="0" r="r" b="b"/>
              <a:pathLst>
                <a:path w="300" h="80">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63"/>
            <p:cNvSpPr>
              <a:spLocks/>
            </p:cNvSpPr>
            <p:nvPr/>
          </p:nvSpPr>
          <p:spPr bwMode="auto">
            <a:xfrm>
              <a:off x="7550" y="3105"/>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64"/>
            <p:cNvSpPr>
              <a:spLocks/>
            </p:cNvSpPr>
            <p:nvPr/>
          </p:nvSpPr>
          <p:spPr bwMode="auto">
            <a:xfrm>
              <a:off x="7502" y="3141"/>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65"/>
            <p:cNvSpPr>
              <a:spLocks/>
            </p:cNvSpPr>
            <p:nvPr/>
          </p:nvSpPr>
          <p:spPr bwMode="auto">
            <a:xfrm>
              <a:off x="7454" y="3175"/>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66"/>
            <p:cNvSpPr>
              <a:spLocks/>
            </p:cNvSpPr>
            <p:nvPr/>
          </p:nvSpPr>
          <p:spPr bwMode="auto">
            <a:xfrm>
              <a:off x="7406" y="3208"/>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67"/>
            <p:cNvSpPr>
              <a:spLocks/>
            </p:cNvSpPr>
            <p:nvPr/>
          </p:nvSpPr>
          <p:spPr bwMode="auto">
            <a:xfrm>
              <a:off x="7358" y="3242"/>
              <a:ext cx="300" cy="81"/>
            </a:xfrm>
            <a:custGeom>
              <a:avLst/>
              <a:gdLst/>
              <a:ahLst/>
              <a:cxnLst>
                <a:cxn ang="0">
                  <a:pos x="0" y="0"/>
                </a:cxn>
                <a:cxn ang="0">
                  <a:pos x="300" y="81"/>
                </a:cxn>
              </a:cxnLst>
              <a:rect l="0" t="0" r="r" b="b"/>
              <a:pathLst>
                <a:path w="300" h="81">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68"/>
            <p:cNvSpPr>
              <a:spLocks/>
            </p:cNvSpPr>
            <p:nvPr/>
          </p:nvSpPr>
          <p:spPr bwMode="auto">
            <a:xfrm>
              <a:off x="7310" y="3278"/>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69"/>
            <p:cNvSpPr>
              <a:spLocks/>
            </p:cNvSpPr>
            <p:nvPr/>
          </p:nvSpPr>
          <p:spPr bwMode="auto">
            <a:xfrm>
              <a:off x="7262" y="3311"/>
              <a:ext cx="300" cy="80"/>
            </a:xfrm>
            <a:custGeom>
              <a:avLst/>
              <a:gdLst/>
              <a:ahLst/>
              <a:cxnLst>
                <a:cxn ang="0">
                  <a:pos x="0" y="0"/>
                </a:cxn>
                <a:cxn ang="0">
                  <a:pos x="300" y="79"/>
                </a:cxn>
              </a:cxnLst>
              <a:rect l="0" t="0" r="r" b="b"/>
              <a:pathLst>
                <a:path w="300" h="80">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70"/>
            <p:cNvSpPr>
              <a:spLocks/>
            </p:cNvSpPr>
            <p:nvPr/>
          </p:nvSpPr>
          <p:spPr bwMode="auto">
            <a:xfrm>
              <a:off x="7214" y="3345"/>
              <a:ext cx="300" cy="82"/>
            </a:xfrm>
            <a:custGeom>
              <a:avLst/>
              <a:gdLst/>
              <a:ahLst/>
              <a:cxnLst>
                <a:cxn ang="0">
                  <a:pos x="0" y="0"/>
                </a:cxn>
                <a:cxn ang="0">
                  <a:pos x="300" y="81"/>
                </a:cxn>
              </a:cxnLst>
              <a:rect l="0" t="0" r="r" b="b"/>
              <a:pathLst>
                <a:path w="300" h="82">
                  <a:moveTo>
                    <a:pt x="0" y="0"/>
                  </a:moveTo>
                  <a:lnTo>
                    <a:pt x="300"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71"/>
            <p:cNvSpPr>
              <a:spLocks/>
            </p:cNvSpPr>
            <p:nvPr/>
          </p:nvSpPr>
          <p:spPr bwMode="auto">
            <a:xfrm>
              <a:off x="7178" y="3383"/>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72"/>
            <p:cNvSpPr>
              <a:spLocks/>
            </p:cNvSpPr>
            <p:nvPr/>
          </p:nvSpPr>
          <p:spPr bwMode="auto">
            <a:xfrm>
              <a:off x="7178" y="3429"/>
              <a:ext cx="240" cy="65"/>
            </a:xfrm>
            <a:custGeom>
              <a:avLst/>
              <a:gdLst/>
              <a:ahLst/>
              <a:cxnLst>
                <a:cxn ang="0">
                  <a:pos x="0" y="0"/>
                </a:cxn>
                <a:cxn ang="0">
                  <a:pos x="240" y="64"/>
                </a:cxn>
              </a:cxnLst>
              <a:rect l="0" t="0" r="r" b="b"/>
              <a:pathLst>
                <a:path w="240" h="65">
                  <a:moveTo>
                    <a:pt x="0" y="0"/>
                  </a:moveTo>
                  <a:lnTo>
                    <a:pt x="240" y="6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73"/>
            <p:cNvSpPr>
              <a:spLocks/>
            </p:cNvSpPr>
            <p:nvPr/>
          </p:nvSpPr>
          <p:spPr bwMode="auto">
            <a:xfrm>
              <a:off x="7178" y="3477"/>
              <a:ext cx="192" cy="50"/>
            </a:xfrm>
            <a:custGeom>
              <a:avLst/>
              <a:gdLst/>
              <a:ahLst/>
              <a:cxnLst>
                <a:cxn ang="0">
                  <a:pos x="0" y="0"/>
                </a:cxn>
                <a:cxn ang="0">
                  <a:pos x="192" y="50"/>
                </a:cxn>
              </a:cxnLst>
              <a:rect l="0" t="0" r="r" b="b"/>
              <a:pathLst>
                <a:path w="192" h="50">
                  <a:moveTo>
                    <a:pt x="0" y="0"/>
                  </a:moveTo>
                  <a:lnTo>
                    <a:pt x="192" y="5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74"/>
            <p:cNvSpPr>
              <a:spLocks/>
            </p:cNvSpPr>
            <p:nvPr/>
          </p:nvSpPr>
          <p:spPr bwMode="auto">
            <a:xfrm>
              <a:off x="7178" y="3523"/>
              <a:ext cx="144" cy="40"/>
            </a:xfrm>
            <a:custGeom>
              <a:avLst/>
              <a:gdLst/>
              <a:ahLst/>
              <a:cxnLst>
                <a:cxn ang="0">
                  <a:pos x="0" y="0"/>
                </a:cxn>
                <a:cxn ang="0">
                  <a:pos x="144" y="40"/>
                </a:cxn>
              </a:cxnLst>
              <a:rect l="0" t="0" r="r" b="b"/>
              <a:pathLst>
                <a:path w="144" h="40">
                  <a:moveTo>
                    <a:pt x="0" y="0"/>
                  </a:moveTo>
                  <a:lnTo>
                    <a:pt x="144" y="4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75"/>
            <p:cNvSpPr>
              <a:spLocks/>
            </p:cNvSpPr>
            <p:nvPr/>
          </p:nvSpPr>
          <p:spPr bwMode="auto">
            <a:xfrm>
              <a:off x="7178" y="3571"/>
              <a:ext cx="96" cy="26"/>
            </a:xfrm>
            <a:custGeom>
              <a:avLst/>
              <a:gdLst/>
              <a:ahLst/>
              <a:cxnLst>
                <a:cxn ang="0">
                  <a:pos x="0" y="0"/>
                </a:cxn>
                <a:cxn ang="0">
                  <a:pos x="96" y="26"/>
                </a:cxn>
              </a:cxnLst>
              <a:rect l="0" t="0" r="r" b="b"/>
              <a:pathLst>
                <a:path w="96" h="26">
                  <a:moveTo>
                    <a:pt x="0" y="0"/>
                  </a:moveTo>
                  <a:lnTo>
                    <a:pt x="96" y="2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76"/>
            <p:cNvSpPr>
              <a:spLocks/>
            </p:cNvSpPr>
            <p:nvPr/>
          </p:nvSpPr>
          <p:spPr bwMode="auto">
            <a:xfrm>
              <a:off x="7178" y="3619"/>
              <a:ext cx="48" cy="12"/>
            </a:xfrm>
            <a:custGeom>
              <a:avLst/>
              <a:gdLst/>
              <a:ahLst/>
              <a:cxnLst>
                <a:cxn ang="0">
                  <a:pos x="0" y="0"/>
                </a:cxn>
                <a:cxn ang="0">
                  <a:pos x="48" y="12"/>
                </a:cxn>
              </a:cxnLst>
              <a:rect l="0" t="0" r="r" b="b"/>
              <a:pathLst>
                <a:path w="48" h="12">
                  <a:moveTo>
                    <a:pt x="0" y="0"/>
                  </a:moveTo>
                  <a:lnTo>
                    <a:pt x="48" y="1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77"/>
            <p:cNvSpPr>
              <a:spLocks/>
            </p:cNvSpPr>
            <p:nvPr/>
          </p:nvSpPr>
          <p:spPr bwMode="auto">
            <a:xfrm>
              <a:off x="7178" y="3664"/>
              <a:ext cx="2" cy="0"/>
            </a:xfrm>
            <a:custGeom>
              <a:avLst/>
              <a:gdLst/>
              <a:ahLst/>
              <a:cxnLst>
                <a:cxn ang="0">
                  <a:pos x="0" y="0"/>
                </a:cxn>
                <a:cxn ang="0">
                  <a:pos x="2" y="0"/>
                </a:cxn>
              </a:cxnLst>
              <a:rect l="0" t="0" r="r" b="b"/>
              <a:pathLst>
                <a:path w="2">
                  <a:moveTo>
                    <a:pt x="0" y="0"/>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78"/>
            <p:cNvSpPr>
              <a:spLocks/>
            </p:cNvSpPr>
            <p:nvPr/>
          </p:nvSpPr>
          <p:spPr bwMode="auto">
            <a:xfrm>
              <a:off x="8724" y="5181"/>
              <a:ext cx="0" cy="7"/>
            </a:xfrm>
            <a:custGeom>
              <a:avLst/>
              <a:gdLst/>
              <a:ahLst/>
              <a:cxnLst>
                <a:cxn ang="0">
                  <a:pos x="0" y="7"/>
                </a:cxn>
                <a:cxn ang="0">
                  <a:pos x="0" y="0"/>
                </a:cxn>
              </a:cxnLst>
              <a:rect l="0" t="0" r="r" b="b"/>
              <a:pathLst>
                <a:path h="7">
                  <a:moveTo>
                    <a:pt x="0" y="7"/>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379"/>
            <p:cNvSpPr>
              <a:spLocks/>
            </p:cNvSpPr>
            <p:nvPr/>
          </p:nvSpPr>
          <p:spPr bwMode="auto">
            <a:xfrm>
              <a:off x="8764" y="5143"/>
              <a:ext cx="12" cy="74"/>
            </a:xfrm>
            <a:custGeom>
              <a:avLst/>
              <a:gdLst/>
              <a:ahLst/>
              <a:cxnLst>
                <a:cxn ang="0">
                  <a:pos x="0" y="74"/>
                </a:cxn>
                <a:cxn ang="0">
                  <a:pos x="12" y="0"/>
                </a:cxn>
              </a:cxnLst>
              <a:rect l="0" t="0" r="r" b="b"/>
              <a:pathLst>
                <a:path w="12" h="74">
                  <a:moveTo>
                    <a:pt x="0" y="74"/>
                  </a:moveTo>
                  <a:lnTo>
                    <a:pt x="1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80"/>
            <p:cNvSpPr>
              <a:spLocks/>
            </p:cNvSpPr>
            <p:nvPr/>
          </p:nvSpPr>
          <p:spPr bwMode="auto">
            <a:xfrm>
              <a:off x="8805" y="5107"/>
              <a:ext cx="24" cy="139"/>
            </a:xfrm>
            <a:custGeom>
              <a:avLst/>
              <a:gdLst/>
              <a:ahLst/>
              <a:cxnLst>
                <a:cxn ang="0">
                  <a:pos x="0" y="139"/>
                </a:cxn>
                <a:cxn ang="0">
                  <a:pos x="24" y="0"/>
                </a:cxn>
              </a:cxnLst>
              <a:rect l="0" t="0" r="r" b="b"/>
              <a:pathLst>
                <a:path w="24" h="139">
                  <a:moveTo>
                    <a:pt x="0" y="139"/>
                  </a:moveTo>
                  <a:lnTo>
                    <a:pt x="2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81"/>
            <p:cNvSpPr>
              <a:spLocks/>
            </p:cNvSpPr>
            <p:nvPr/>
          </p:nvSpPr>
          <p:spPr bwMode="auto">
            <a:xfrm>
              <a:off x="8846" y="5068"/>
              <a:ext cx="36" cy="207"/>
            </a:xfrm>
            <a:custGeom>
              <a:avLst/>
              <a:gdLst/>
              <a:ahLst/>
              <a:cxnLst>
                <a:cxn ang="0">
                  <a:pos x="0" y="206"/>
                </a:cxn>
                <a:cxn ang="0">
                  <a:pos x="36" y="0"/>
                </a:cxn>
              </a:cxnLst>
              <a:rect l="0" t="0" r="r" b="b"/>
              <a:pathLst>
                <a:path w="36" h="207">
                  <a:moveTo>
                    <a:pt x="0" y="206"/>
                  </a:moveTo>
                  <a:lnTo>
                    <a:pt x="3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82"/>
            <p:cNvSpPr>
              <a:spLocks/>
            </p:cNvSpPr>
            <p:nvPr/>
          </p:nvSpPr>
          <p:spPr bwMode="auto">
            <a:xfrm>
              <a:off x="8887" y="5030"/>
              <a:ext cx="48" cy="273"/>
            </a:xfrm>
            <a:custGeom>
              <a:avLst/>
              <a:gdLst/>
              <a:ahLst/>
              <a:cxnLst>
                <a:cxn ang="0">
                  <a:pos x="0" y="273"/>
                </a:cxn>
                <a:cxn ang="0">
                  <a:pos x="48" y="0"/>
                </a:cxn>
              </a:cxnLst>
              <a:rect l="0" t="0" r="r" b="b"/>
              <a:pathLst>
                <a:path w="48" h="273">
                  <a:moveTo>
                    <a:pt x="0" y="273"/>
                  </a:moveTo>
                  <a:lnTo>
                    <a:pt x="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383"/>
            <p:cNvSpPr>
              <a:spLocks/>
            </p:cNvSpPr>
            <p:nvPr/>
          </p:nvSpPr>
          <p:spPr bwMode="auto">
            <a:xfrm>
              <a:off x="8928" y="4991"/>
              <a:ext cx="60" cy="344"/>
            </a:xfrm>
            <a:custGeom>
              <a:avLst/>
              <a:gdLst/>
              <a:ahLst/>
              <a:cxnLst>
                <a:cxn ang="0">
                  <a:pos x="0" y="343"/>
                </a:cxn>
                <a:cxn ang="0">
                  <a:pos x="60" y="0"/>
                </a:cxn>
              </a:cxnLst>
              <a:rect l="0" t="0" r="r" b="b"/>
              <a:pathLst>
                <a:path w="60" h="344">
                  <a:moveTo>
                    <a:pt x="0" y="343"/>
                  </a:moveTo>
                  <a:lnTo>
                    <a:pt x="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384"/>
            <p:cNvSpPr>
              <a:spLocks/>
            </p:cNvSpPr>
            <p:nvPr/>
          </p:nvSpPr>
          <p:spPr bwMode="auto">
            <a:xfrm>
              <a:off x="8968" y="4955"/>
              <a:ext cx="72" cy="408"/>
            </a:xfrm>
            <a:custGeom>
              <a:avLst/>
              <a:gdLst/>
              <a:ahLst/>
              <a:cxnLst>
                <a:cxn ang="0">
                  <a:pos x="0" y="407"/>
                </a:cxn>
                <a:cxn ang="0">
                  <a:pos x="72" y="0"/>
                </a:cxn>
              </a:cxnLst>
              <a:rect l="0" t="0" r="r" b="b"/>
              <a:pathLst>
                <a:path w="72" h="408">
                  <a:moveTo>
                    <a:pt x="0" y="407"/>
                  </a:moveTo>
                  <a:lnTo>
                    <a:pt x="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85"/>
            <p:cNvSpPr>
              <a:spLocks/>
            </p:cNvSpPr>
            <p:nvPr/>
          </p:nvSpPr>
          <p:spPr bwMode="auto">
            <a:xfrm>
              <a:off x="9012" y="4917"/>
              <a:ext cx="81" cy="475"/>
            </a:xfrm>
            <a:custGeom>
              <a:avLst/>
              <a:gdLst/>
              <a:ahLst/>
              <a:cxnLst>
                <a:cxn ang="0">
                  <a:pos x="0" y="475"/>
                </a:cxn>
                <a:cxn ang="0">
                  <a:pos x="81" y="0"/>
                </a:cxn>
              </a:cxnLst>
              <a:rect l="0" t="0" r="r" b="b"/>
              <a:pathLst>
                <a:path w="81" h="475">
                  <a:moveTo>
                    <a:pt x="0" y="475"/>
                  </a:moveTo>
                  <a:lnTo>
                    <a:pt x="8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86"/>
            <p:cNvSpPr>
              <a:spLocks/>
            </p:cNvSpPr>
            <p:nvPr/>
          </p:nvSpPr>
          <p:spPr bwMode="auto">
            <a:xfrm>
              <a:off x="9052" y="4879"/>
              <a:ext cx="94" cy="542"/>
            </a:xfrm>
            <a:custGeom>
              <a:avLst/>
              <a:gdLst/>
              <a:ahLst/>
              <a:cxnLst>
                <a:cxn ang="0">
                  <a:pos x="0" y="542"/>
                </a:cxn>
                <a:cxn ang="0">
                  <a:pos x="93" y="0"/>
                </a:cxn>
              </a:cxnLst>
              <a:rect l="0" t="0" r="r" b="b"/>
              <a:pathLst>
                <a:path w="94" h="542">
                  <a:moveTo>
                    <a:pt x="0" y="542"/>
                  </a:moveTo>
                  <a:lnTo>
                    <a:pt x="9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387"/>
            <p:cNvSpPr>
              <a:spLocks/>
            </p:cNvSpPr>
            <p:nvPr/>
          </p:nvSpPr>
          <p:spPr bwMode="auto">
            <a:xfrm>
              <a:off x="9093" y="4843"/>
              <a:ext cx="106" cy="607"/>
            </a:xfrm>
            <a:custGeom>
              <a:avLst/>
              <a:gdLst/>
              <a:ahLst/>
              <a:cxnLst>
                <a:cxn ang="0">
                  <a:pos x="0" y="607"/>
                </a:cxn>
                <a:cxn ang="0">
                  <a:pos x="105" y="0"/>
                </a:cxn>
              </a:cxnLst>
              <a:rect l="0" t="0" r="r" b="b"/>
              <a:pathLst>
                <a:path w="106" h="607">
                  <a:moveTo>
                    <a:pt x="0" y="607"/>
                  </a:moveTo>
                  <a:lnTo>
                    <a:pt x="10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388"/>
            <p:cNvSpPr>
              <a:spLocks/>
            </p:cNvSpPr>
            <p:nvPr/>
          </p:nvSpPr>
          <p:spPr bwMode="auto">
            <a:xfrm>
              <a:off x="9134" y="4804"/>
              <a:ext cx="118" cy="675"/>
            </a:xfrm>
            <a:custGeom>
              <a:avLst/>
              <a:gdLst/>
              <a:ahLst/>
              <a:cxnLst>
                <a:cxn ang="0">
                  <a:pos x="0" y="674"/>
                </a:cxn>
                <a:cxn ang="0">
                  <a:pos x="117" y="0"/>
                </a:cxn>
              </a:cxnLst>
              <a:rect l="0" t="0" r="r" b="b"/>
              <a:pathLst>
                <a:path w="118" h="675">
                  <a:moveTo>
                    <a:pt x="0" y="674"/>
                  </a:moveTo>
                  <a:lnTo>
                    <a:pt x="11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389"/>
            <p:cNvSpPr>
              <a:spLocks/>
            </p:cNvSpPr>
            <p:nvPr/>
          </p:nvSpPr>
          <p:spPr bwMode="auto">
            <a:xfrm>
              <a:off x="9187" y="4766"/>
              <a:ext cx="117" cy="674"/>
            </a:xfrm>
            <a:custGeom>
              <a:avLst/>
              <a:gdLst/>
              <a:ahLst/>
              <a:cxnLst>
                <a:cxn ang="0">
                  <a:pos x="0" y="674"/>
                </a:cxn>
                <a:cxn ang="0">
                  <a:pos x="117" y="0"/>
                </a:cxn>
              </a:cxnLst>
              <a:rect l="0" t="0" r="r" b="b"/>
              <a:pathLst>
                <a:path w="117" h="674">
                  <a:moveTo>
                    <a:pt x="0" y="674"/>
                  </a:moveTo>
                  <a:lnTo>
                    <a:pt x="11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390"/>
            <p:cNvSpPr>
              <a:spLocks/>
            </p:cNvSpPr>
            <p:nvPr/>
          </p:nvSpPr>
          <p:spPr bwMode="auto">
            <a:xfrm>
              <a:off x="9240" y="4785"/>
              <a:ext cx="108" cy="619"/>
            </a:xfrm>
            <a:custGeom>
              <a:avLst/>
              <a:gdLst/>
              <a:ahLst/>
              <a:cxnLst>
                <a:cxn ang="0">
                  <a:pos x="0" y="619"/>
                </a:cxn>
                <a:cxn ang="0">
                  <a:pos x="108" y="0"/>
                </a:cxn>
              </a:cxnLst>
              <a:rect l="0" t="0" r="r" b="b"/>
              <a:pathLst>
                <a:path w="108" h="619">
                  <a:moveTo>
                    <a:pt x="0" y="619"/>
                  </a:moveTo>
                  <a:lnTo>
                    <a:pt x="10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391"/>
            <p:cNvSpPr>
              <a:spLocks/>
            </p:cNvSpPr>
            <p:nvPr/>
          </p:nvSpPr>
          <p:spPr bwMode="auto">
            <a:xfrm>
              <a:off x="9292" y="4814"/>
              <a:ext cx="96" cy="552"/>
            </a:xfrm>
            <a:custGeom>
              <a:avLst/>
              <a:gdLst/>
              <a:ahLst/>
              <a:cxnLst>
                <a:cxn ang="0">
                  <a:pos x="0" y="552"/>
                </a:cxn>
                <a:cxn ang="0">
                  <a:pos x="96" y="0"/>
                </a:cxn>
              </a:cxnLst>
              <a:rect l="0" t="0" r="r" b="b"/>
              <a:pathLst>
                <a:path w="96" h="552">
                  <a:moveTo>
                    <a:pt x="0" y="552"/>
                  </a:moveTo>
                  <a:lnTo>
                    <a:pt x="9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392"/>
            <p:cNvSpPr>
              <a:spLocks/>
            </p:cNvSpPr>
            <p:nvPr/>
          </p:nvSpPr>
          <p:spPr bwMode="auto">
            <a:xfrm>
              <a:off x="9345" y="4845"/>
              <a:ext cx="84" cy="482"/>
            </a:xfrm>
            <a:custGeom>
              <a:avLst/>
              <a:gdLst/>
              <a:ahLst/>
              <a:cxnLst>
                <a:cxn ang="0">
                  <a:pos x="0" y="482"/>
                </a:cxn>
                <a:cxn ang="0">
                  <a:pos x="84" y="0"/>
                </a:cxn>
              </a:cxnLst>
              <a:rect l="0" t="0" r="r" b="b"/>
              <a:pathLst>
                <a:path w="84" h="482">
                  <a:moveTo>
                    <a:pt x="0" y="482"/>
                  </a:moveTo>
                  <a:lnTo>
                    <a:pt x="8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393"/>
            <p:cNvSpPr>
              <a:spLocks/>
            </p:cNvSpPr>
            <p:nvPr/>
          </p:nvSpPr>
          <p:spPr bwMode="auto">
            <a:xfrm>
              <a:off x="9398" y="4874"/>
              <a:ext cx="74" cy="415"/>
            </a:xfrm>
            <a:custGeom>
              <a:avLst/>
              <a:gdLst/>
              <a:ahLst/>
              <a:cxnLst>
                <a:cxn ang="0">
                  <a:pos x="0" y="415"/>
                </a:cxn>
                <a:cxn ang="0">
                  <a:pos x="74" y="0"/>
                </a:cxn>
              </a:cxnLst>
              <a:rect l="0" t="0" r="r" b="b"/>
              <a:pathLst>
                <a:path w="74" h="415">
                  <a:moveTo>
                    <a:pt x="0" y="415"/>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394"/>
            <p:cNvSpPr>
              <a:spLocks/>
            </p:cNvSpPr>
            <p:nvPr/>
          </p:nvSpPr>
          <p:spPr bwMode="auto">
            <a:xfrm>
              <a:off x="9451" y="4903"/>
              <a:ext cx="62" cy="350"/>
            </a:xfrm>
            <a:custGeom>
              <a:avLst/>
              <a:gdLst/>
              <a:ahLst/>
              <a:cxnLst>
                <a:cxn ang="0">
                  <a:pos x="0" y="350"/>
                </a:cxn>
                <a:cxn ang="0">
                  <a:pos x="62" y="0"/>
                </a:cxn>
              </a:cxnLst>
              <a:rect l="0" t="0" r="r" b="b"/>
              <a:pathLst>
                <a:path w="62" h="350">
                  <a:moveTo>
                    <a:pt x="0" y="350"/>
                  </a:moveTo>
                  <a:lnTo>
                    <a:pt x="6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395"/>
            <p:cNvSpPr>
              <a:spLocks/>
            </p:cNvSpPr>
            <p:nvPr/>
          </p:nvSpPr>
          <p:spPr bwMode="auto">
            <a:xfrm>
              <a:off x="9504" y="4931"/>
              <a:ext cx="50" cy="284"/>
            </a:xfrm>
            <a:custGeom>
              <a:avLst/>
              <a:gdLst/>
              <a:ahLst/>
              <a:cxnLst>
                <a:cxn ang="0">
                  <a:pos x="0" y="283"/>
                </a:cxn>
                <a:cxn ang="0">
                  <a:pos x="50" y="0"/>
                </a:cxn>
              </a:cxnLst>
              <a:rect l="0" t="0" r="r" b="b"/>
              <a:pathLst>
                <a:path w="50" h="284">
                  <a:moveTo>
                    <a:pt x="0" y="283"/>
                  </a:moveTo>
                  <a:lnTo>
                    <a:pt x="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396"/>
            <p:cNvSpPr>
              <a:spLocks/>
            </p:cNvSpPr>
            <p:nvPr/>
          </p:nvSpPr>
          <p:spPr bwMode="auto">
            <a:xfrm>
              <a:off x="9556" y="4960"/>
              <a:ext cx="39" cy="216"/>
            </a:xfrm>
            <a:custGeom>
              <a:avLst/>
              <a:gdLst/>
              <a:ahLst/>
              <a:cxnLst>
                <a:cxn ang="0">
                  <a:pos x="0" y="215"/>
                </a:cxn>
                <a:cxn ang="0">
                  <a:pos x="38" y="0"/>
                </a:cxn>
              </a:cxnLst>
              <a:rect l="0" t="0" r="r" b="b"/>
              <a:pathLst>
                <a:path w="39" h="216">
                  <a:moveTo>
                    <a:pt x="0" y="215"/>
                  </a:moveTo>
                  <a:lnTo>
                    <a:pt x="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397"/>
            <p:cNvSpPr>
              <a:spLocks/>
            </p:cNvSpPr>
            <p:nvPr/>
          </p:nvSpPr>
          <p:spPr bwMode="auto">
            <a:xfrm>
              <a:off x="9609" y="4989"/>
              <a:ext cx="27" cy="149"/>
            </a:xfrm>
            <a:custGeom>
              <a:avLst/>
              <a:gdLst/>
              <a:ahLst/>
              <a:cxnLst>
                <a:cxn ang="0">
                  <a:pos x="0" y="148"/>
                </a:cxn>
                <a:cxn ang="0">
                  <a:pos x="26" y="0"/>
                </a:cxn>
              </a:cxnLst>
              <a:rect l="0" t="0" r="r" b="b"/>
              <a:pathLst>
                <a:path w="27" h="149">
                  <a:moveTo>
                    <a:pt x="0" y="148"/>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398"/>
            <p:cNvSpPr>
              <a:spLocks/>
            </p:cNvSpPr>
            <p:nvPr/>
          </p:nvSpPr>
          <p:spPr bwMode="auto">
            <a:xfrm>
              <a:off x="9662" y="5020"/>
              <a:ext cx="14" cy="82"/>
            </a:xfrm>
            <a:custGeom>
              <a:avLst/>
              <a:gdLst/>
              <a:ahLst/>
              <a:cxnLst>
                <a:cxn ang="0">
                  <a:pos x="0" y="81"/>
                </a:cxn>
                <a:cxn ang="0">
                  <a:pos x="14" y="0"/>
                </a:cxn>
              </a:cxnLst>
              <a:rect l="0" t="0" r="r" b="b"/>
              <a:pathLst>
                <a:path w="14" h="82">
                  <a:moveTo>
                    <a:pt x="0" y="81"/>
                  </a:moveTo>
                  <a:lnTo>
                    <a:pt x="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399"/>
            <p:cNvSpPr>
              <a:spLocks/>
            </p:cNvSpPr>
            <p:nvPr/>
          </p:nvSpPr>
          <p:spPr bwMode="auto">
            <a:xfrm>
              <a:off x="9715" y="5049"/>
              <a:ext cx="2" cy="14"/>
            </a:xfrm>
            <a:custGeom>
              <a:avLst/>
              <a:gdLst/>
              <a:ahLst/>
              <a:cxnLst>
                <a:cxn ang="0">
                  <a:pos x="0" y="14"/>
                </a:cxn>
                <a:cxn ang="0">
                  <a:pos x="2" y="0"/>
                </a:cxn>
              </a:cxnLst>
              <a:rect l="0" t="0" r="r" b="b"/>
              <a:pathLst>
                <a:path w="2" h="14">
                  <a:moveTo>
                    <a:pt x="0" y="14"/>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400"/>
            <p:cNvSpPr>
              <a:spLocks/>
            </p:cNvSpPr>
            <p:nvPr/>
          </p:nvSpPr>
          <p:spPr bwMode="auto">
            <a:xfrm>
              <a:off x="8400" y="5253"/>
              <a:ext cx="412" cy="456"/>
            </a:xfrm>
            <a:custGeom>
              <a:avLst/>
              <a:gdLst/>
              <a:ahLst/>
              <a:cxnLst>
                <a:cxn ang="0">
                  <a:pos x="225" y="0"/>
                </a:cxn>
                <a:cxn ang="0">
                  <a:pos x="0" y="160"/>
                </a:cxn>
                <a:cxn ang="0">
                  <a:pos x="412" y="456"/>
                </a:cxn>
              </a:cxnLst>
              <a:rect l="0" t="0" r="r" b="b"/>
              <a:pathLst>
                <a:path w="412" h="456">
                  <a:moveTo>
                    <a:pt x="225" y="0"/>
                  </a:moveTo>
                  <a:lnTo>
                    <a:pt x="0" y="160"/>
                  </a:lnTo>
                  <a:lnTo>
                    <a:pt x="412" y="45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401"/>
            <p:cNvSpPr>
              <a:spLocks/>
            </p:cNvSpPr>
            <p:nvPr/>
          </p:nvSpPr>
          <p:spPr bwMode="auto">
            <a:xfrm>
              <a:off x="8400" y="5414"/>
              <a:ext cx="98" cy="72"/>
            </a:xfrm>
            <a:custGeom>
              <a:avLst/>
              <a:gdLst/>
              <a:ahLst/>
              <a:cxnLst>
                <a:cxn ang="0">
                  <a:pos x="0" y="0"/>
                </a:cxn>
                <a:cxn ang="0">
                  <a:pos x="31" y="72"/>
                </a:cxn>
                <a:cxn ang="0">
                  <a:pos x="98" y="21"/>
                </a:cxn>
                <a:cxn ang="0">
                  <a:pos x="0" y="0"/>
                </a:cxn>
              </a:cxnLst>
              <a:rect l="0" t="0" r="r" b="b"/>
              <a:pathLst>
                <a:path w="98" h="72">
                  <a:moveTo>
                    <a:pt x="0" y="0"/>
                  </a:moveTo>
                  <a:lnTo>
                    <a:pt x="31" y="72"/>
                  </a:lnTo>
                  <a:lnTo>
                    <a:pt x="98" y="21"/>
                  </a:lnTo>
                  <a:lnTo>
                    <a:pt x="0" y="0"/>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402"/>
            <p:cNvSpPr>
              <a:spLocks/>
            </p:cNvSpPr>
            <p:nvPr/>
          </p:nvSpPr>
          <p:spPr bwMode="auto">
            <a:xfrm>
              <a:off x="8400" y="5414"/>
              <a:ext cx="98" cy="72"/>
            </a:xfrm>
            <a:custGeom>
              <a:avLst/>
              <a:gdLst/>
              <a:ahLst/>
              <a:cxnLst>
                <a:cxn ang="0">
                  <a:pos x="0" y="0"/>
                </a:cxn>
                <a:cxn ang="0">
                  <a:pos x="0" y="0"/>
                </a:cxn>
                <a:cxn ang="0">
                  <a:pos x="31" y="72"/>
                </a:cxn>
                <a:cxn ang="0">
                  <a:pos x="98" y="21"/>
                </a:cxn>
                <a:cxn ang="0">
                  <a:pos x="0" y="0"/>
                </a:cxn>
              </a:cxnLst>
              <a:rect l="0" t="0" r="r" b="b"/>
              <a:pathLst>
                <a:path w="98" h="72">
                  <a:moveTo>
                    <a:pt x="0" y="0"/>
                  </a:moveTo>
                  <a:lnTo>
                    <a:pt x="0" y="0"/>
                  </a:lnTo>
                  <a:lnTo>
                    <a:pt x="31" y="72"/>
                  </a:lnTo>
                  <a:lnTo>
                    <a:pt x="98" y="21"/>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403"/>
            <p:cNvSpPr>
              <a:spLocks/>
            </p:cNvSpPr>
            <p:nvPr/>
          </p:nvSpPr>
          <p:spPr bwMode="auto">
            <a:xfrm>
              <a:off x="8712" y="5637"/>
              <a:ext cx="100" cy="72"/>
            </a:xfrm>
            <a:custGeom>
              <a:avLst/>
              <a:gdLst/>
              <a:ahLst/>
              <a:cxnLst>
                <a:cxn ang="0">
                  <a:pos x="100" y="72"/>
                </a:cxn>
                <a:cxn ang="0">
                  <a:pos x="100" y="72"/>
                </a:cxn>
                <a:cxn ang="0">
                  <a:pos x="69" y="0"/>
                </a:cxn>
                <a:cxn ang="0">
                  <a:pos x="0" y="50"/>
                </a:cxn>
                <a:cxn ang="0">
                  <a:pos x="100" y="72"/>
                </a:cxn>
              </a:cxnLst>
              <a:rect l="0" t="0" r="r" b="b"/>
              <a:pathLst>
                <a:path w="100" h="72">
                  <a:moveTo>
                    <a:pt x="100" y="72"/>
                  </a:moveTo>
                  <a:lnTo>
                    <a:pt x="100" y="72"/>
                  </a:lnTo>
                  <a:lnTo>
                    <a:pt x="69" y="0"/>
                  </a:lnTo>
                  <a:lnTo>
                    <a:pt x="0" y="50"/>
                  </a:lnTo>
                  <a:lnTo>
                    <a:pt x="100" y="7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404"/>
            <p:cNvSpPr>
              <a:spLocks/>
            </p:cNvSpPr>
            <p:nvPr/>
          </p:nvSpPr>
          <p:spPr bwMode="auto">
            <a:xfrm>
              <a:off x="8812" y="5546"/>
              <a:ext cx="226" cy="163"/>
            </a:xfrm>
            <a:custGeom>
              <a:avLst/>
              <a:gdLst/>
              <a:ahLst/>
              <a:cxnLst>
                <a:cxn ang="0">
                  <a:pos x="0" y="163"/>
                </a:cxn>
                <a:cxn ang="0">
                  <a:pos x="225" y="0"/>
                </a:cxn>
              </a:cxnLst>
              <a:rect l="0" t="0" r="r" b="b"/>
              <a:pathLst>
                <a:path w="226" h="163">
                  <a:moveTo>
                    <a:pt x="0" y="163"/>
                  </a:moveTo>
                  <a:lnTo>
                    <a:pt x="225"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405"/>
            <p:cNvSpPr>
              <a:spLocks/>
            </p:cNvSpPr>
            <p:nvPr/>
          </p:nvSpPr>
          <p:spPr bwMode="auto">
            <a:xfrm>
              <a:off x="8719" y="5186"/>
              <a:ext cx="2" cy="0"/>
            </a:xfrm>
            <a:custGeom>
              <a:avLst/>
              <a:gdLst/>
              <a:ahLst/>
              <a:cxnLst>
                <a:cxn ang="0">
                  <a:pos x="0" y="0"/>
                </a:cxn>
                <a:cxn ang="0">
                  <a:pos x="2" y="0"/>
                </a:cxn>
              </a:cxnLst>
              <a:rect l="0" t="0" r="r" b="b"/>
              <a:pathLst>
                <a:path w="2">
                  <a:moveTo>
                    <a:pt x="0" y="0"/>
                  </a:moveTo>
                  <a:lnTo>
                    <a:pt x="2"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406"/>
            <p:cNvSpPr>
              <a:spLocks/>
            </p:cNvSpPr>
            <p:nvPr/>
          </p:nvSpPr>
          <p:spPr bwMode="auto">
            <a:xfrm>
              <a:off x="9856" y="5148"/>
              <a:ext cx="226" cy="163"/>
            </a:xfrm>
            <a:custGeom>
              <a:avLst/>
              <a:gdLst/>
              <a:ahLst/>
              <a:cxnLst>
                <a:cxn ang="0">
                  <a:pos x="225" y="163"/>
                </a:cxn>
                <a:cxn ang="0">
                  <a:pos x="0" y="0"/>
                </a:cxn>
              </a:cxnLst>
              <a:rect l="0" t="0" r="r" b="b"/>
              <a:pathLst>
                <a:path w="226" h="163">
                  <a:moveTo>
                    <a:pt x="225" y="163"/>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407"/>
            <p:cNvSpPr>
              <a:spLocks/>
            </p:cNvSpPr>
            <p:nvPr/>
          </p:nvSpPr>
          <p:spPr bwMode="auto">
            <a:xfrm>
              <a:off x="9984" y="5311"/>
              <a:ext cx="98" cy="72"/>
            </a:xfrm>
            <a:custGeom>
              <a:avLst/>
              <a:gdLst/>
              <a:ahLst/>
              <a:cxnLst>
                <a:cxn ang="0">
                  <a:pos x="98" y="0"/>
                </a:cxn>
                <a:cxn ang="0">
                  <a:pos x="0" y="21"/>
                </a:cxn>
                <a:cxn ang="0">
                  <a:pos x="67" y="72"/>
                </a:cxn>
                <a:cxn ang="0">
                  <a:pos x="98" y="0"/>
                </a:cxn>
              </a:cxnLst>
              <a:rect l="0" t="0" r="r" b="b"/>
              <a:pathLst>
                <a:path w="98" h="72">
                  <a:moveTo>
                    <a:pt x="98" y="0"/>
                  </a:moveTo>
                  <a:lnTo>
                    <a:pt x="0" y="21"/>
                  </a:lnTo>
                  <a:lnTo>
                    <a:pt x="67" y="72"/>
                  </a:lnTo>
                  <a:lnTo>
                    <a:pt x="98"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408"/>
            <p:cNvSpPr>
              <a:spLocks/>
            </p:cNvSpPr>
            <p:nvPr/>
          </p:nvSpPr>
          <p:spPr bwMode="auto">
            <a:xfrm>
              <a:off x="9984" y="5311"/>
              <a:ext cx="98" cy="72"/>
            </a:xfrm>
            <a:custGeom>
              <a:avLst/>
              <a:gdLst/>
              <a:ahLst/>
              <a:cxnLst>
                <a:cxn ang="0">
                  <a:pos x="0" y="21"/>
                </a:cxn>
                <a:cxn ang="0">
                  <a:pos x="98" y="0"/>
                </a:cxn>
                <a:cxn ang="0">
                  <a:pos x="67" y="72"/>
                </a:cxn>
                <a:cxn ang="0">
                  <a:pos x="0" y="21"/>
                </a:cxn>
              </a:cxnLst>
              <a:rect l="0" t="0" r="r" b="b"/>
              <a:pathLst>
                <a:path w="98" h="72">
                  <a:moveTo>
                    <a:pt x="0" y="21"/>
                  </a:moveTo>
                  <a:lnTo>
                    <a:pt x="98" y="0"/>
                  </a:lnTo>
                  <a:lnTo>
                    <a:pt x="67" y="72"/>
                  </a:lnTo>
                  <a:lnTo>
                    <a:pt x="0" y="21"/>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409"/>
            <p:cNvSpPr>
              <a:spLocks/>
            </p:cNvSpPr>
            <p:nvPr/>
          </p:nvSpPr>
          <p:spPr bwMode="auto">
            <a:xfrm>
              <a:off x="9264" y="5572"/>
              <a:ext cx="225" cy="161"/>
            </a:xfrm>
            <a:custGeom>
              <a:avLst/>
              <a:gdLst/>
              <a:ahLst/>
              <a:cxnLst>
                <a:cxn ang="0">
                  <a:pos x="225" y="160"/>
                </a:cxn>
                <a:cxn ang="0">
                  <a:pos x="0" y="0"/>
                </a:cxn>
              </a:cxnLst>
              <a:rect l="0" t="0" r="r" b="b"/>
              <a:pathLst>
                <a:path w="225" h="161">
                  <a:moveTo>
                    <a:pt x="225" y="16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410"/>
            <p:cNvSpPr>
              <a:spLocks/>
            </p:cNvSpPr>
            <p:nvPr/>
          </p:nvSpPr>
          <p:spPr bwMode="auto">
            <a:xfrm>
              <a:off x="9489" y="5663"/>
              <a:ext cx="101" cy="70"/>
            </a:xfrm>
            <a:custGeom>
              <a:avLst/>
              <a:gdLst/>
              <a:ahLst/>
              <a:cxnLst>
                <a:cxn ang="0">
                  <a:pos x="0" y="69"/>
                </a:cxn>
                <a:cxn ang="0">
                  <a:pos x="100" y="48"/>
                </a:cxn>
                <a:cxn ang="0">
                  <a:pos x="31" y="0"/>
                </a:cxn>
                <a:cxn ang="0">
                  <a:pos x="0" y="69"/>
                </a:cxn>
              </a:cxnLst>
              <a:rect l="0" t="0" r="r" b="b"/>
              <a:pathLst>
                <a:path w="101" h="70">
                  <a:moveTo>
                    <a:pt x="0" y="69"/>
                  </a:moveTo>
                  <a:lnTo>
                    <a:pt x="100" y="48"/>
                  </a:lnTo>
                  <a:lnTo>
                    <a:pt x="31" y="0"/>
                  </a:lnTo>
                  <a:lnTo>
                    <a:pt x="0" y="6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411"/>
            <p:cNvSpPr>
              <a:spLocks/>
            </p:cNvSpPr>
            <p:nvPr/>
          </p:nvSpPr>
          <p:spPr bwMode="auto">
            <a:xfrm>
              <a:off x="9489" y="5311"/>
              <a:ext cx="593" cy="422"/>
            </a:xfrm>
            <a:custGeom>
              <a:avLst/>
              <a:gdLst/>
              <a:ahLst/>
              <a:cxnLst>
                <a:cxn ang="0">
                  <a:pos x="0" y="422"/>
                </a:cxn>
                <a:cxn ang="0">
                  <a:pos x="592" y="0"/>
                </a:cxn>
              </a:cxnLst>
              <a:rect l="0" t="0" r="r" b="b"/>
              <a:pathLst>
                <a:path w="593" h="422">
                  <a:moveTo>
                    <a:pt x="0" y="422"/>
                  </a:moveTo>
                  <a:lnTo>
                    <a:pt x="59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412"/>
            <p:cNvSpPr>
              <a:spLocks/>
            </p:cNvSpPr>
            <p:nvPr/>
          </p:nvSpPr>
          <p:spPr bwMode="auto">
            <a:xfrm>
              <a:off x="8301" y="5598"/>
              <a:ext cx="264" cy="186"/>
            </a:xfrm>
            <a:custGeom>
              <a:avLst/>
              <a:gdLst/>
              <a:ahLst/>
              <a:cxnLst>
                <a:cxn ang="0">
                  <a:pos x="0" y="15"/>
                </a:cxn>
                <a:cxn ang="0">
                  <a:pos x="60" y="92"/>
                </a:cxn>
                <a:cxn ang="0">
                  <a:pos x="117" y="149"/>
                </a:cxn>
                <a:cxn ang="0">
                  <a:pos x="160" y="180"/>
                </a:cxn>
                <a:cxn ang="0">
                  <a:pos x="192" y="185"/>
                </a:cxn>
                <a:cxn ang="0">
                  <a:pos x="208" y="183"/>
                </a:cxn>
                <a:cxn ang="0">
                  <a:pos x="235" y="168"/>
                </a:cxn>
                <a:cxn ang="0">
                  <a:pos x="252" y="147"/>
                </a:cxn>
                <a:cxn ang="0">
                  <a:pos x="264" y="108"/>
                </a:cxn>
                <a:cxn ang="0">
                  <a:pos x="247" y="63"/>
                </a:cxn>
                <a:cxn ang="0">
                  <a:pos x="237" y="46"/>
                </a:cxn>
                <a:cxn ang="0">
                  <a:pos x="227" y="32"/>
                </a:cxn>
                <a:cxn ang="0">
                  <a:pos x="215" y="21"/>
                </a:cxn>
                <a:cxn ang="0">
                  <a:pos x="203" y="12"/>
                </a:cxn>
                <a:cxn ang="0">
                  <a:pos x="191" y="6"/>
                </a:cxn>
                <a:cxn ang="0">
                  <a:pos x="178" y="1"/>
                </a:cxn>
                <a:cxn ang="0">
                  <a:pos x="166" y="0"/>
                </a:cxn>
                <a:cxn ang="0">
                  <a:pos x="153" y="0"/>
                </a:cxn>
                <a:cxn ang="0">
                  <a:pos x="142" y="2"/>
                </a:cxn>
                <a:cxn ang="0">
                  <a:pos x="131" y="5"/>
                </a:cxn>
                <a:cxn ang="0">
                  <a:pos x="121" y="11"/>
                </a:cxn>
                <a:cxn ang="0">
                  <a:pos x="112" y="18"/>
                </a:cxn>
                <a:cxn ang="0">
                  <a:pos x="105" y="27"/>
                </a:cxn>
                <a:cxn ang="0">
                  <a:pos x="100" y="36"/>
                </a:cxn>
                <a:cxn ang="0">
                  <a:pos x="96" y="48"/>
                </a:cxn>
                <a:cxn ang="0">
                  <a:pos x="95" y="60"/>
                </a:cxn>
                <a:cxn ang="0">
                  <a:pos x="96" y="73"/>
                </a:cxn>
                <a:cxn ang="0">
                  <a:pos x="99" y="87"/>
                </a:cxn>
                <a:cxn ang="0">
                  <a:pos x="106" y="102"/>
                </a:cxn>
                <a:cxn ang="0">
                  <a:pos x="112" y="113"/>
                </a:cxn>
                <a:cxn ang="0">
                  <a:pos x="136" y="147"/>
                </a:cxn>
              </a:cxnLst>
              <a:rect l="0" t="0" r="r" b="b"/>
              <a:pathLst>
                <a:path w="264" h="186">
                  <a:moveTo>
                    <a:pt x="0" y="15"/>
                  </a:moveTo>
                  <a:lnTo>
                    <a:pt x="60" y="92"/>
                  </a:lnTo>
                  <a:lnTo>
                    <a:pt x="117" y="149"/>
                  </a:lnTo>
                  <a:lnTo>
                    <a:pt x="160" y="180"/>
                  </a:lnTo>
                  <a:lnTo>
                    <a:pt x="192" y="185"/>
                  </a:lnTo>
                  <a:lnTo>
                    <a:pt x="208" y="183"/>
                  </a:lnTo>
                  <a:lnTo>
                    <a:pt x="235" y="168"/>
                  </a:lnTo>
                  <a:lnTo>
                    <a:pt x="252" y="147"/>
                  </a:lnTo>
                  <a:lnTo>
                    <a:pt x="264" y="108"/>
                  </a:lnTo>
                  <a:lnTo>
                    <a:pt x="247" y="63"/>
                  </a:lnTo>
                  <a:lnTo>
                    <a:pt x="237" y="46"/>
                  </a:lnTo>
                  <a:lnTo>
                    <a:pt x="227" y="32"/>
                  </a:lnTo>
                  <a:lnTo>
                    <a:pt x="215" y="21"/>
                  </a:lnTo>
                  <a:lnTo>
                    <a:pt x="203" y="12"/>
                  </a:lnTo>
                  <a:lnTo>
                    <a:pt x="191" y="6"/>
                  </a:lnTo>
                  <a:lnTo>
                    <a:pt x="178" y="1"/>
                  </a:lnTo>
                  <a:lnTo>
                    <a:pt x="166" y="0"/>
                  </a:lnTo>
                  <a:lnTo>
                    <a:pt x="153" y="0"/>
                  </a:lnTo>
                  <a:lnTo>
                    <a:pt x="142" y="2"/>
                  </a:lnTo>
                  <a:lnTo>
                    <a:pt x="131" y="5"/>
                  </a:lnTo>
                  <a:lnTo>
                    <a:pt x="121" y="11"/>
                  </a:lnTo>
                  <a:lnTo>
                    <a:pt x="112" y="18"/>
                  </a:lnTo>
                  <a:lnTo>
                    <a:pt x="105" y="27"/>
                  </a:lnTo>
                  <a:lnTo>
                    <a:pt x="100" y="36"/>
                  </a:lnTo>
                  <a:lnTo>
                    <a:pt x="96" y="48"/>
                  </a:lnTo>
                  <a:lnTo>
                    <a:pt x="95" y="60"/>
                  </a:lnTo>
                  <a:lnTo>
                    <a:pt x="96" y="73"/>
                  </a:lnTo>
                  <a:lnTo>
                    <a:pt x="99" y="87"/>
                  </a:lnTo>
                  <a:lnTo>
                    <a:pt x="106" y="102"/>
                  </a:lnTo>
                  <a:lnTo>
                    <a:pt x="112" y="113"/>
                  </a:lnTo>
                  <a:lnTo>
                    <a:pt x="136" y="1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413"/>
            <p:cNvSpPr>
              <a:spLocks/>
            </p:cNvSpPr>
            <p:nvPr/>
          </p:nvSpPr>
          <p:spPr bwMode="auto">
            <a:xfrm>
              <a:off x="8311" y="5601"/>
              <a:ext cx="199" cy="180"/>
            </a:xfrm>
            <a:custGeom>
              <a:avLst/>
              <a:gdLst/>
              <a:ahLst/>
              <a:cxnLst>
                <a:cxn ang="0">
                  <a:pos x="0" y="0"/>
                </a:cxn>
                <a:cxn ang="0">
                  <a:pos x="60" y="76"/>
                </a:cxn>
                <a:cxn ang="0">
                  <a:pos x="93" y="120"/>
                </a:cxn>
                <a:cxn ang="0">
                  <a:pos x="158" y="168"/>
                </a:cxn>
                <a:cxn ang="0">
                  <a:pos x="199" y="180"/>
                </a:cxn>
              </a:cxnLst>
              <a:rect l="0" t="0" r="r" b="b"/>
              <a:pathLst>
                <a:path w="199" h="180">
                  <a:moveTo>
                    <a:pt x="0" y="0"/>
                  </a:moveTo>
                  <a:lnTo>
                    <a:pt x="60" y="76"/>
                  </a:lnTo>
                  <a:lnTo>
                    <a:pt x="93" y="120"/>
                  </a:lnTo>
                  <a:lnTo>
                    <a:pt x="158" y="168"/>
                  </a:lnTo>
                  <a:lnTo>
                    <a:pt x="199" y="18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414"/>
            <p:cNvSpPr>
              <a:spLocks/>
            </p:cNvSpPr>
            <p:nvPr/>
          </p:nvSpPr>
          <p:spPr bwMode="auto">
            <a:xfrm>
              <a:off x="8455" y="5608"/>
              <a:ext cx="101" cy="89"/>
            </a:xfrm>
            <a:custGeom>
              <a:avLst/>
              <a:gdLst/>
              <a:ahLst/>
              <a:cxnLst>
                <a:cxn ang="0">
                  <a:pos x="100" y="88"/>
                </a:cxn>
                <a:cxn ang="0">
                  <a:pos x="86" y="62"/>
                </a:cxn>
                <a:cxn ang="0">
                  <a:pos x="62" y="28"/>
                </a:cxn>
                <a:cxn ang="0">
                  <a:pos x="28" y="4"/>
                </a:cxn>
                <a:cxn ang="0">
                  <a:pos x="0" y="0"/>
                </a:cxn>
              </a:cxnLst>
              <a:rect l="0" t="0" r="r" b="b"/>
              <a:pathLst>
                <a:path w="101" h="89">
                  <a:moveTo>
                    <a:pt x="100" y="88"/>
                  </a:moveTo>
                  <a:lnTo>
                    <a:pt x="86" y="62"/>
                  </a:lnTo>
                  <a:lnTo>
                    <a:pt x="62" y="28"/>
                  </a:lnTo>
                  <a:lnTo>
                    <a:pt x="28" y="4"/>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415"/>
            <p:cNvSpPr>
              <a:spLocks/>
            </p:cNvSpPr>
            <p:nvPr/>
          </p:nvSpPr>
          <p:spPr bwMode="auto">
            <a:xfrm>
              <a:off x="8277" y="5591"/>
              <a:ext cx="161" cy="154"/>
            </a:xfrm>
            <a:custGeom>
              <a:avLst/>
              <a:gdLst/>
              <a:ahLst/>
              <a:cxnLst>
                <a:cxn ang="0">
                  <a:pos x="0" y="52"/>
                </a:cxn>
                <a:cxn ang="0">
                  <a:pos x="40" y="0"/>
                </a:cxn>
                <a:cxn ang="0">
                  <a:pos x="160" y="153"/>
                </a:cxn>
              </a:cxnLst>
              <a:rect l="0" t="0" r="r" b="b"/>
              <a:pathLst>
                <a:path w="161" h="154">
                  <a:moveTo>
                    <a:pt x="0" y="52"/>
                  </a:moveTo>
                  <a:lnTo>
                    <a:pt x="40" y="0"/>
                  </a:lnTo>
                  <a:lnTo>
                    <a:pt x="160" y="15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416"/>
            <p:cNvSpPr>
              <a:spLocks/>
            </p:cNvSpPr>
            <p:nvPr/>
          </p:nvSpPr>
          <p:spPr bwMode="auto">
            <a:xfrm>
              <a:off x="8416" y="5611"/>
              <a:ext cx="137" cy="134"/>
            </a:xfrm>
            <a:custGeom>
              <a:avLst/>
              <a:gdLst/>
              <a:ahLst/>
              <a:cxnLst>
                <a:cxn ang="0">
                  <a:pos x="136" y="134"/>
                </a:cxn>
                <a:cxn ang="0">
                  <a:pos x="131" y="98"/>
                </a:cxn>
                <a:cxn ang="0">
                  <a:pos x="117" y="72"/>
                </a:cxn>
                <a:cxn ang="0">
                  <a:pos x="93" y="36"/>
                </a:cxn>
                <a:cxn ang="0">
                  <a:pos x="59" y="12"/>
                </a:cxn>
                <a:cxn ang="0">
                  <a:pos x="19" y="0"/>
                </a:cxn>
                <a:cxn ang="0">
                  <a:pos x="0" y="2"/>
                </a:cxn>
              </a:cxnLst>
              <a:rect l="0" t="0" r="r" b="b"/>
              <a:pathLst>
                <a:path w="137" h="134">
                  <a:moveTo>
                    <a:pt x="136" y="134"/>
                  </a:moveTo>
                  <a:lnTo>
                    <a:pt x="131" y="98"/>
                  </a:lnTo>
                  <a:lnTo>
                    <a:pt x="117" y="72"/>
                  </a:lnTo>
                  <a:lnTo>
                    <a:pt x="93" y="36"/>
                  </a:lnTo>
                  <a:lnTo>
                    <a:pt x="59" y="12"/>
                  </a:lnTo>
                  <a:lnTo>
                    <a:pt x="19" y="0"/>
                  </a:lnTo>
                  <a:lnTo>
                    <a:pt x="0" y="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417"/>
            <p:cNvSpPr>
              <a:spLocks/>
            </p:cNvSpPr>
            <p:nvPr/>
          </p:nvSpPr>
          <p:spPr bwMode="auto">
            <a:xfrm>
              <a:off x="8287" y="5611"/>
              <a:ext cx="33" cy="24"/>
            </a:xfrm>
            <a:custGeom>
              <a:avLst/>
              <a:gdLst/>
              <a:ahLst/>
              <a:cxnLst>
                <a:cxn ang="0">
                  <a:pos x="0" y="24"/>
                </a:cxn>
                <a:cxn ang="0">
                  <a:pos x="33" y="0"/>
                </a:cxn>
              </a:cxnLst>
              <a:rect l="0" t="0" r="r" b="b"/>
              <a:pathLst>
                <a:path w="33" h="24">
                  <a:moveTo>
                    <a:pt x="0" y="24"/>
                  </a:moveTo>
                  <a:lnTo>
                    <a:pt x="33"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418"/>
            <p:cNvSpPr>
              <a:spLocks/>
            </p:cNvSpPr>
            <p:nvPr/>
          </p:nvSpPr>
          <p:spPr bwMode="auto">
            <a:xfrm>
              <a:off x="8294" y="5623"/>
              <a:ext cx="29" cy="7"/>
            </a:xfrm>
            <a:custGeom>
              <a:avLst/>
              <a:gdLst/>
              <a:ahLst/>
              <a:cxnLst>
                <a:cxn ang="0">
                  <a:pos x="0" y="0"/>
                </a:cxn>
                <a:cxn ang="0">
                  <a:pos x="28" y="7"/>
                </a:cxn>
              </a:cxnLst>
              <a:rect l="0" t="0" r="r" b="b"/>
              <a:pathLst>
                <a:path w="29" h="7">
                  <a:moveTo>
                    <a:pt x="0" y="0"/>
                  </a:moveTo>
                  <a:lnTo>
                    <a:pt x="28"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419"/>
            <p:cNvSpPr>
              <a:spLocks/>
            </p:cNvSpPr>
            <p:nvPr/>
          </p:nvSpPr>
          <p:spPr bwMode="auto">
            <a:xfrm>
              <a:off x="9789" y="5639"/>
              <a:ext cx="216" cy="207"/>
            </a:xfrm>
            <a:custGeom>
              <a:avLst/>
              <a:gdLst/>
              <a:ahLst/>
              <a:cxnLst>
                <a:cxn ang="0">
                  <a:pos x="0" y="0"/>
                </a:cxn>
                <a:cxn ang="0">
                  <a:pos x="86" y="127"/>
                </a:cxn>
                <a:cxn ang="0">
                  <a:pos x="120" y="172"/>
                </a:cxn>
                <a:cxn ang="0">
                  <a:pos x="148" y="199"/>
                </a:cxn>
                <a:cxn ang="0">
                  <a:pos x="180" y="206"/>
                </a:cxn>
                <a:cxn ang="0">
                  <a:pos x="196" y="204"/>
                </a:cxn>
                <a:cxn ang="0">
                  <a:pos x="216" y="184"/>
                </a:cxn>
                <a:cxn ang="0">
                  <a:pos x="211" y="146"/>
                </a:cxn>
                <a:cxn ang="0">
                  <a:pos x="199" y="117"/>
                </a:cxn>
              </a:cxnLst>
              <a:rect l="0" t="0" r="r" b="b"/>
              <a:pathLst>
                <a:path w="216" h="207">
                  <a:moveTo>
                    <a:pt x="0" y="0"/>
                  </a:moveTo>
                  <a:lnTo>
                    <a:pt x="86" y="127"/>
                  </a:lnTo>
                  <a:lnTo>
                    <a:pt x="120" y="172"/>
                  </a:lnTo>
                  <a:lnTo>
                    <a:pt x="148" y="199"/>
                  </a:lnTo>
                  <a:lnTo>
                    <a:pt x="180" y="206"/>
                  </a:lnTo>
                  <a:lnTo>
                    <a:pt x="196" y="204"/>
                  </a:lnTo>
                  <a:lnTo>
                    <a:pt x="216" y="184"/>
                  </a:lnTo>
                  <a:lnTo>
                    <a:pt x="211" y="146"/>
                  </a:lnTo>
                  <a:lnTo>
                    <a:pt x="199" y="11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420"/>
            <p:cNvSpPr>
              <a:spLocks/>
            </p:cNvSpPr>
            <p:nvPr/>
          </p:nvSpPr>
          <p:spPr bwMode="auto">
            <a:xfrm>
              <a:off x="9799" y="5630"/>
              <a:ext cx="170" cy="216"/>
            </a:xfrm>
            <a:custGeom>
              <a:avLst/>
              <a:gdLst/>
              <a:ahLst/>
              <a:cxnLst>
                <a:cxn ang="0">
                  <a:pos x="0" y="0"/>
                </a:cxn>
                <a:cxn ang="0">
                  <a:pos x="86" y="127"/>
                </a:cxn>
                <a:cxn ang="0">
                  <a:pos x="117" y="172"/>
                </a:cxn>
                <a:cxn ang="0">
                  <a:pos x="170" y="216"/>
                </a:cxn>
              </a:cxnLst>
              <a:rect l="0" t="0" r="r" b="b"/>
              <a:pathLst>
                <a:path w="170" h="216">
                  <a:moveTo>
                    <a:pt x="0" y="0"/>
                  </a:moveTo>
                  <a:lnTo>
                    <a:pt x="86" y="127"/>
                  </a:lnTo>
                  <a:lnTo>
                    <a:pt x="117" y="172"/>
                  </a:lnTo>
                  <a:lnTo>
                    <a:pt x="170" y="2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421"/>
            <p:cNvSpPr>
              <a:spLocks/>
            </p:cNvSpPr>
            <p:nvPr/>
          </p:nvSpPr>
          <p:spPr bwMode="auto">
            <a:xfrm>
              <a:off x="9789" y="5620"/>
              <a:ext cx="159" cy="207"/>
            </a:xfrm>
            <a:custGeom>
              <a:avLst/>
              <a:gdLst/>
              <a:ahLst/>
              <a:cxnLst>
                <a:cxn ang="0">
                  <a:pos x="0" y="19"/>
                </a:cxn>
                <a:cxn ang="0">
                  <a:pos x="19" y="0"/>
                </a:cxn>
                <a:cxn ang="0">
                  <a:pos x="127" y="163"/>
                </a:cxn>
                <a:cxn ang="0">
                  <a:pos x="158" y="206"/>
                </a:cxn>
              </a:cxnLst>
              <a:rect l="0" t="0" r="r" b="b"/>
              <a:pathLst>
                <a:path w="159" h="207">
                  <a:moveTo>
                    <a:pt x="0" y="19"/>
                  </a:moveTo>
                  <a:lnTo>
                    <a:pt x="19" y="0"/>
                  </a:lnTo>
                  <a:lnTo>
                    <a:pt x="127" y="163"/>
                  </a:lnTo>
                  <a:lnTo>
                    <a:pt x="158"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422"/>
            <p:cNvSpPr>
              <a:spLocks/>
            </p:cNvSpPr>
            <p:nvPr/>
          </p:nvSpPr>
          <p:spPr bwMode="auto">
            <a:xfrm>
              <a:off x="9808" y="5661"/>
              <a:ext cx="89" cy="101"/>
            </a:xfrm>
            <a:custGeom>
              <a:avLst/>
              <a:gdLst/>
              <a:ahLst/>
              <a:cxnLst>
                <a:cxn ang="0">
                  <a:pos x="0" y="100"/>
                </a:cxn>
                <a:cxn ang="0">
                  <a:pos x="88" y="0"/>
                </a:cxn>
              </a:cxnLst>
              <a:rect l="0" t="0" r="r" b="b"/>
              <a:pathLst>
                <a:path w="89" h="101">
                  <a:moveTo>
                    <a:pt x="0" y="100"/>
                  </a:moveTo>
                  <a:lnTo>
                    <a:pt x="8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423"/>
            <p:cNvSpPr>
              <a:spLocks/>
            </p:cNvSpPr>
            <p:nvPr/>
          </p:nvSpPr>
          <p:spPr bwMode="auto">
            <a:xfrm>
              <a:off x="10224" y="2210"/>
              <a:ext cx="21" cy="48"/>
            </a:xfrm>
            <a:custGeom>
              <a:avLst/>
              <a:gdLst/>
              <a:ahLst/>
              <a:cxnLst>
                <a:cxn ang="0">
                  <a:pos x="0" y="47"/>
                </a:cxn>
                <a:cxn ang="0">
                  <a:pos x="21" y="0"/>
                </a:cxn>
              </a:cxnLst>
              <a:rect l="0" t="0" r="r" b="b"/>
              <a:pathLst>
                <a:path w="21" h="48">
                  <a:moveTo>
                    <a:pt x="0" y="47"/>
                  </a:moveTo>
                  <a:lnTo>
                    <a:pt x="21"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424"/>
            <p:cNvSpPr>
              <a:spLocks/>
            </p:cNvSpPr>
            <p:nvPr/>
          </p:nvSpPr>
          <p:spPr bwMode="auto">
            <a:xfrm>
              <a:off x="10267" y="2078"/>
              <a:ext cx="38" cy="86"/>
            </a:xfrm>
            <a:custGeom>
              <a:avLst/>
              <a:gdLst/>
              <a:ahLst/>
              <a:cxnLst>
                <a:cxn ang="0">
                  <a:pos x="0" y="86"/>
                </a:cxn>
                <a:cxn ang="0">
                  <a:pos x="38" y="0"/>
                </a:cxn>
              </a:cxnLst>
              <a:rect l="0" t="0" r="r" b="b"/>
              <a:pathLst>
                <a:path w="38" h="86">
                  <a:moveTo>
                    <a:pt x="0" y="86"/>
                  </a:moveTo>
                  <a:lnTo>
                    <a:pt x="3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425"/>
            <p:cNvSpPr>
              <a:spLocks/>
            </p:cNvSpPr>
            <p:nvPr/>
          </p:nvSpPr>
          <p:spPr bwMode="auto">
            <a:xfrm>
              <a:off x="10324" y="1946"/>
              <a:ext cx="41" cy="89"/>
            </a:xfrm>
            <a:custGeom>
              <a:avLst/>
              <a:gdLst/>
              <a:ahLst/>
              <a:cxnLst>
                <a:cxn ang="0">
                  <a:pos x="0" y="88"/>
                </a:cxn>
                <a:cxn ang="0">
                  <a:pos x="40" y="0"/>
                </a:cxn>
              </a:cxnLst>
              <a:rect l="0" t="0" r="r" b="b"/>
              <a:pathLst>
                <a:path w="41" h="89">
                  <a:moveTo>
                    <a:pt x="0" y="88"/>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426"/>
            <p:cNvSpPr>
              <a:spLocks/>
            </p:cNvSpPr>
            <p:nvPr/>
          </p:nvSpPr>
          <p:spPr bwMode="auto">
            <a:xfrm>
              <a:off x="10384" y="1814"/>
              <a:ext cx="41" cy="89"/>
            </a:xfrm>
            <a:custGeom>
              <a:avLst/>
              <a:gdLst/>
              <a:ahLst/>
              <a:cxnLst>
                <a:cxn ang="0">
                  <a:pos x="0" y="88"/>
                </a:cxn>
                <a:cxn ang="0">
                  <a:pos x="40" y="0"/>
                </a:cxn>
              </a:cxnLst>
              <a:rect l="0" t="0" r="r" b="b"/>
              <a:pathLst>
                <a:path w="41" h="89">
                  <a:moveTo>
                    <a:pt x="0" y="88"/>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427"/>
            <p:cNvSpPr>
              <a:spLocks/>
            </p:cNvSpPr>
            <p:nvPr/>
          </p:nvSpPr>
          <p:spPr bwMode="auto">
            <a:xfrm>
              <a:off x="10444" y="1723"/>
              <a:ext cx="106" cy="48"/>
            </a:xfrm>
            <a:custGeom>
              <a:avLst/>
              <a:gdLst/>
              <a:ahLst/>
              <a:cxnLst>
                <a:cxn ang="0">
                  <a:pos x="0" y="47"/>
                </a:cxn>
                <a:cxn ang="0">
                  <a:pos x="21" y="0"/>
                </a:cxn>
                <a:cxn ang="0">
                  <a:pos x="105" y="0"/>
                </a:cxn>
              </a:cxnLst>
              <a:rect l="0" t="0" r="r" b="b"/>
              <a:pathLst>
                <a:path w="106" h="48">
                  <a:moveTo>
                    <a:pt x="0" y="47"/>
                  </a:moveTo>
                  <a:lnTo>
                    <a:pt x="21" y="0"/>
                  </a:lnTo>
                  <a:lnTo>
                    <a:pt x="105"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428"/>
            <p:cNvSpPr>
              <a:spLocks/>
            </p:cNvSpPr>
            <p:nvPr/>
          </p:nvSpPr>
          <p:spPr bwMode="auto">
            <a:xfrm>
              <a:off x="10598" y="1723"/>
              <a:ext cx="98" cy="0"/>
            </a:xfrm>
            <a:custGeom>
              <a:avLst/>
              <a:gdLst/>
              <a:ahLst/>
              <a:cxnLst>
                <a:cxn ang="0">
                  <a:pos x="0" y="0"/>
                </a:cxn>
                <a:cxn ang="0">
                  <a:pos x="98" y="0"/>
                </a:cxn>
              </a:cxnLst>
              <a:rect l="0" t="0" r="r" b="b"/>
              <a:pathLst>
                <a:path w="98">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429"/>
            <p:cNvSpPr>
              <a:spLocks/>
            </p:cNvSpPr>
            <p:nvPr/>
          </p:nvSpPr>
          <p:spPr bwMode="auto">
            <a:xfrm>
              <a:off x="10744" y="1723"/>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430"/>
            <p:cNvSpPr>
              <a:spLocks/>
            </p:cNvSpPr>
            <p:nvPr/>
          </p:nvSpPr>
          <p:spPr bwMode="auto">
            <a:xfrm>
              <a:off x="10888" y="1723"/>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431"/>
            <p:cNvSpPr>
              <a:spLocks/>
            </p:cNvSpPr>
            <p:nvPr/>
          </p:nvSpPr>
          <p:spPr bwMode="auto">
            <a:xfrm>
              <a:off x="11032" y="1723"/>
              <a:ext cx="84" cy="0"/>
            </a:xfrm>
            <a:custGeom>
              <a:avLst/>
              <a:gdLst/>
              <a:ahLst/>
              <a:cxnLst>
                <a:cxn ang="0">
                  <a:pos x="0" y="0"/>
                </a:cxn>
                <a:cxn ang="0">
                  <a:pos x="84" y="0"/>
                </a:cxn>
              </a:cxnLst>
              <a:rect l="0" t="0" r="r" b="b"/>
              <a:pathLst>
                <a:path w="84">
                  <a:moveTo>
                    <a:pt x="0" y="0"/>
                  </a:moveTo>
                  <a:lnTo>
                    <a:pt x="8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432"/>
            <p:cNvSpPr>
              <a:spLocks/>
            </p:cNvSpPr>
            <p:nvPr/>
          </p:nvSpPr>
          <p:spPr bwMode="auto">
            <a:xfrm>
              <a:off x="6952" y="4804"/>
              <a:ext cx="132" cy="183"/>
            </a:xfrm>
            <a:custGeom>
              <a:avLst/>
              <a:gdLst/>
              <a:ahLst/>
              <a:cxnLst>
                <a:cxn ang="0">
                  <a:pos x="117" y="19"/>
                </a:cxn>
                <a:cxn ang="0">
                  <a:pos x="124" y="19"/>
                </a:cxn>
                <a:cxn ang="0">
                  <a:pos x="131" y="0"/>
                </a:cxn>
                <a:cxn ang="0">
                  <a:pos x="124" y="52"/>
                </a:cxn>
                <a:cxn ang="0">
                  <a:pos x="124" y="36"/>
                </a:cxn>
                <a:cxn ang="0">
                  <a:pos x="117" y="19"/>
                </a:cxn>
                <a:cxn ang="0">
                  <a:pos x="110" y="9"/>
                </a:cxn>
                <a:cxn ang="0">
                  <a:pos x="93" y="0"/>
                </a:cxn>
                <a:cxn ang="0">
                  <a:pos x="69" y="0"/>
                </a:cxn>
                <a:cxn ang="0">
                  <a:pos x="47" y="9"/>
                </a:cxn>
                <a:cxn ang="0">
                  <a:pos x="31" y="26"/>
                </a:cxn>
                <a:cxn ang="0">
                  <a:pos x="16" y="52"/>
                </a:cxn>
                <a:cxn ang="0">
                  <a:pos x="9" y="79"/>
                </a:cxn>
                <a:cxn ang="0">
                  <a:pos x="0" y="112"/>
                </a:cxn>
                <a:cxn ang="0">
                  <a:pos x="0" y="139"/>
                </a:cxn>
                <a:cxn ang="0">
                  <a:pos x="9" y="165"/>
                </a:cxn>
                <a:cxn ang="0">
                  <a:pos x="16" y="172"/>
                </a:cxn>
                <a:cxn ang="0">
                  <a:pos x="40" y="182"/>
                </a:cxn>
                <a:cxn ang="0">
                  <a:pos x="62" y="182"/>
                </a:cxn>
                <a:cxn ang="0">
                  <a:pos x="79" y="172"/>
                </a:cxn>
                <a:cxn ang="0">
                  <a:pos x="93" y="156"/>
                </a:cxn>
                <a:cxn ang="0">
                  <a:pos x="100" y="139"/>
                </a:cxn>
              </a:cxnLst>
              <a:rect l="0" t="0" r="r" b="b"/>
              <a:pathLst>
                <a:path w="132" h="183">
                  <a:moveTo>
                    <a:pt x="117" y="19"/>
                  </a:moveTo>
                  <a:lnTo>
                    <a:pt x="124" y="19"/>
                  </a:lnTo>
                  <a:lnTo>
                    <a:pt x="131" y="0"/>
                  </a:lnTo>
                  <a:lnTo>
                    <a:pt x="124" y="52"/>
                  </a:lnTo>
                  <a:lnTo>
                    <a:pt x="124" y="36"/>
                  </a:lnTo>
                  <a:lnTo>
                    <a:pt x="117" y="19"/>
                  </a:lnTo>
                  <a:lnTo>
                    <a:pt x="110" y="9"/>
                  </a:lnTo>
                  <a:lnTo>
                    <a:pt x="93" y="0"/>
                  </a:lnTo>
                  <a:lnTo>
                    <a:pt x="69" y="0"/>
                  </a:lnTo>
                  <a:lnTo>
                    <a:pt x="47" y="9"/>
                  </a:lnTo>
                  <a:lnTo>
                    <a:pt x="31" y="26"/>
                  </a:lnTo>
                  <a:lnTo>
                    <a:pt x="16" y="52"/>
                  </a:lnTo>
                  <a:lnTo>
                    <a:pt x="9" y="79"/>
                  </a:lnTo>
                  <a:lnTo>
                    <a:pt x="0" y="112"/>
                  </a:lnTo>
                  <a:lnTo>
                    <a:pt x="0" y="139"/>
                  </a:lnTo>
                  <a:lnTo>
                    <a:pt x="9" y="165"/>
                  </a:lnTo>
                  <a:lnTo>
                    <a:pt x="16" y="172"/>
                  </a:lnTo>
                  <a:lnTo>
                    <a:pt x="40" y="182"/>
                  </a:lnTo>
                  <a:lnTo>
                    <a:pt x="62" y="182"/>
                  </a:lnTo>
                  <a:lnTo>
                    <a:pt x="79" y="172"/>
                  </a:lnTo>
                  <a:lnTo>
                    <a:pt x="93" y="156"/>
                  </a:lnTo>
                  <a:lnTo>
                    <a:pt x="100" y="13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433"/>
            <p:cNvSpPr>
              <a:spLocks/>
            </p:cNvSpPr>
            <p:nvPr/>
          </p:nvSpPr>
          <p:spPr bwMode="auto">
            <a:xfrm>
              <a:off x="6962" y="4824"/>
              <a:ext cx="38" cy="146"/>
            </a:xfrm>
            <a:custGeom>
              <a:avLst/>
              <a:gdLst/>
              <a:ahLst/>
              <a:cxnLst>
                <a:cxn ang="0">
                  <a:pos x="38" y="0"/>
                </a:cxn>
                <a:cxn ang="0">
                  <a:pos x="21" y="16"/>
                </a:cxn>
                <a:cxn ang="0">
                  <a:pos x="14" y="33"/>
                </a:cxn>
                <a:cxn ang="0">
                  <a:pos x="7" y="60"/>
                </a:cxn>
                <a:cxn ang="0">
                  <a:pos x="0" y="93"/>
                </a:cxn>
                <a:cxn ang="0">
                  <a:pos x="0" y="129"/>
                </a:cxn>
                <a:cxn ang="0">
                  <a:pos x="7" y="146"/>
                </a:cxn>
              </a:cxnLst>
              <a:rect l="0" t="0" r="r" b="b"/>
              <a:pathLst>
                <a:path w="38" h="146">
                  <a:moveTo>
                    <a:pt x="38" y="0"/>
                  </a:moveTo>
                  <a:lnTo>
                    <a:pt x="21" y="16"/>
                  </a:lnTo>
                  <a:lnTo>
                    <a:pt x="14" y="33"/>
                  </a:lnTo>
                  <a:lnTo>
                    <a:pt x="7" y="60"/>
                  </a:lnTo>
                  <a:lnTo>
                    <a:pt x="0" y="93"/>
                  </a:lnTo>
                  <a:lnTo>
                    <a:pt x="0" y="129"/>
                  </a:lnTo>
                  <a:lnTo>
                    <a:pt x="7"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434"/>
            <p:cNvSpPr>
              <a:spLocks/>
            </p:cNvSpPr>
            <p:nvPr/>
          </p:nvSpPr>
          <p:spPr bwMode="auto">
            <a:xfrm>
              <a:off x="6969" y="4804"/>
              <a:ext cx="53" cy="183"/>
            </a:xfrm>
            <a:custGeom>
              <a:avLst/>
              <a:gdLst/>
              <a:ahLst/>
              <a:cxnLst>
                <a:cxn ang="0">
                  <a:pos x="52" y="0"/>
                </a:cxn>
                <a:cxn ang="0">
                  <a:pos x="38" y="9"/>
                </a:cxn>
                <a:cxn ang="0">
                  <a:pos x="23" y="36"/>
                </a:cxn>
                <a:cxn ang="0">
                  <a:pos x="14" y="52"/>
                </a:cxn>
                <a:cxn ang="0">
                  <a:pos x="7" y="79"/>
                </a:cxn>
                <a:cxn ang="0">
                  <a:pos x="0" y="112"/>
                </a:cxn>
                <a:cxn ang="0">
                  <a:pos x="0" y="156"/>
                </a:cxn>
                <a:cxn ang="0">
                  <a:pos x="7" y="172"/>
                </a:cxn>
                <a:cxn ang="0">
                  <a:pos x="23" y="182"/>
                </a:cxn>
              </a:cxnLst>
              <a:rect l="0" t="0" r="r" b="b"/>
              <a:pathLst>
                <a:path w="53" h="183">
                  <a:moveTo>
                    <a:pt x="52" y="0"/>
                  </a:moveTo>
                  <a:lnTo>
                    <a:pt x="38" y="9"/>
                  </a:lnTo>
                  <a:lnTo>
                    <a:pt x="23" y="36"/>
                  </a:lnTo>
                  <a:lnTo>
                    <a:pt x="14" y="52"/>
                  </a:lnTo>
                  <a:lnTo>
                    <a:pt x="7" y="79"/>
                  </a:lnTo>
                  <a:lnTo>
                    <a:pt x="0" y="112"/>
                  </a:lnTo>
                  <a:lnTo>
                    <a:pt x="0" y="156"/>
                  </a:lnTo>
                  <a:lnTo>
                    <a:pt x="7" y="172"/>
                  </a:lnTo>
                  <a:lnTo>
                    <a:pt x="23"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435"/>
            <p:cNvSpPr>
              <a:spLocks/>
            </p:cNvSpPr>
            <p:nvPr/>
          </p:nvSpPr>
          <p:spPr bwMode="auto">
            <a:xfrm>
              <a:off x="7115" y="4867"/>
              <a:ext cx="111" cy="120"/>
            </a:xfrm>
            <a:custGeom>
              <a:avLst/>
              <a:gdLst/>
              <a:ahLst/>
              <a:cxnLst>
                <a:cxn ang="0">
                  <a:pos x="47" y="0"/>
                </a:cxn>
                <a:cxn ang="0">
                  <a:pos x="23" y="7"/>
                </a:cxn>
                <a:cxn ang="0">
                  <a:pos x="9" y="33"/>
                </a:cxn>
                <a:cxn ang="0">
                  <a:pos x="0" y="60"/>
                </a:cxn>
                <a:cxn ang="0">
                  <a:pos x="0" y="76"/>
                </a:cxn>
                <a:cxn ang="0">
                  <a:pos x="9" y="103"/>
                </a:cxn>
                <a:cxn ang="0">
                  <a:pos x="16" y="110"/>
                </a:cxn>
                <a:cxn ang="0">
                  <a:pos x="40" y="120"/>
                </a:cxn>
                <a:cxn ang="0">
                  <a:pos x="62" y="120"/>
                </a:cxn>
                <a:cxn ang="0">
                  <a:pos x="86" y="110"/>
                </a:cxn>
                <a:cxn ang="0">
                  <a:pos x="103" y="86"/>
                </a:cxn>
                <a:cxn ang="0">
                  <a:pos x="110" y="60"/>
                </a:cxn>
                <a:cxn ang="0">
                  <a:pos x="110" y="43"/>
                </a:cxn>
                <a:cxn ang="0">
                  <a:pos x="103" y="16"/>
                </a:cxn>
                <a:cxn ang="0">
                  <a:pos x="93" y="7"/>
                </a:cxn>
                <a:cxn ang="0">
                  <a:pos x="71" y="0"/>
                </a:cxn>
                <a:cxn ang="0">
                  <a:pos x="47" y="0"/>
                </a:cxn>
              </a:cxnLst>
              <a:rect l="0" t="0" r="r" b="b"/>
              <a:pathLst>
                <a:path w="111" h="120">
                  <a:moveTo>
                    <a:pt x="47" y="0"/>
                  </a:moveTo>
                  <a:lnTo>
                    <a:pt x="23" y="7"/>
                  </a:lnTo>
                  <a:lnTo>
                    <a:pt x="9" y="33"/>
                  </a:lnTo>
                  <a:lnTo>
                    <a:pt x="0" y="60"/>
                  </a:lnTo>
                  <a:lnTo>
                    <a:pt x="0" y="76"/>
                  </a:lnTo>
                  <a:lnTo>
                    <a:pt x="9" y="103"/>
                  </a:lnTo>
                  <a:lnTo>
                    <a:pt x="16" y="110"/>
                  </a:lnTo>
                  <a:lnTo>
                    <a:pt x="40" y="120"/>
                  </a:lnTo>
                  <a:lnTo>
                    <a:pt x="62" y="120"/>
                  </a:lnTo>
                  <a:lnTo>
                    <a:pt x="86" y="110"/>
                  </a:lnTo>
                  <a:lnTo>
                    <a:pt x="103" y="86"/>
                  </a:lnTo>
                  <a:lnTo>
                    <a:pt x="110" y="60"/>
                  </a:lnTo>
                  <a:lnTo>
                    <a:pt x="110" y="43"/>
                  </a:lnTo>
                  <a:lnTo>
                    <a:pt x="103" y="16"/>
                  </a:lnTo>
                  <a:lnTo>
                    <a:pt x="93" y="7"/>
                  </a:lnTo>
                  <a:lnTo>
                    <a:pt x="71" y="0"/>
                  </a:lnTo>
                  <a:lnTo>
                    <a:pt x="47"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436"/>
            <p:cNvSpPr>
              <a:spLocks/>
            </p:cNvSpPr>
            <p:nvPr/>
          </p:nvSpPr>
          <p:spPr bwMode="auto">
            <a:xfrm>
              <a:off x="7125" y="4884"/>
              <a:ext cx="14" cy="86"/>
            </a:xfrm>
            <a:custGeom>
              <a:avLst/>
              <a:gdLst/>
              <a:ahLst/>
              <a:cxnLst>
                <a:cxn ang="0">
                  <a:pos x="14" y="0"/>
                </a:cxn>
                <a:cxn ang="0">
                  <a:pos x="7" y="16"/>
                </a:cxn>
                <a:cxn ang="0">
                  <a:pos x="0" y="43"/>
                </a:cxn>
                <a:cxn ang="0">
                  <a:pos x="0" y="69"/>
                </a:cxn>
                <a:cxn ang="0">
                  <a:pos x="7" y="86"/>
                </a:cxn>
              </a:cxnLst>
              <a:rect l="0" t="0" r="r" b="b"/>
              <a:pathLst>
                <a:path w="14" h="86">
                  <a:moveTo>
                    <a:pt x="14"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437"/>
            <p:cNvSpPr>
              <a:spLocks/>
            </p:cNvSpPr>
            <p:nvPr/>
          </p:nvSpPr>
          <p:spPr bwMode="auto">
            <a:xfrm>
              <a:off x="7202" y="4884"/>
              <a:ext cx="17" cy="86"/>
            </a:xfrm>
            <a:custGeom>
              <a:avLst/>
              <a:gdLst/>
              <a:ahLst/>
              <a:cxnLst>
                <a:cxn ang="0">
                  <a:pos x="0" y="86"/>
                </a:cxn>
                <a:cxn ang="0">
                  <a:pos x="7" y="69"/>
                </a:cxn>
                <a:cxn ang="0">
                  <a:pos x="16" y="43"/>
                </a:cxn>
                <a:cxn ang="0">
                  <a:pos x="16" y="16"/>
                </a:cxn>
                <a:cxn ang="0">
                  <a:pos x="7" y="0"/>
                </a:cxn>
              </a:cxnLst>
              <a:rect l="0" t="0" r="r" b="b"/>
              <a:pathLst>
                <a:path w="17" h="86">
                  <a:moveTo>
                    <a:pt x="0" y="86"/>
                  </a:moveTo>
                  <a:lnTo>
                    <a:pt x="7" y="69"/>
                  </a:lnTo>
                  <a:lnTo>
                    <a:pt x="16" y="43"/>
                  </a:lnTo>
                  <a:lnTo>
                    <a:pt x="16"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438"/>
            <p:cNvSpPr>
              <a:spLocks/>
            </p:cNvSpPr>
            <p:nvPr/>
          </p:nvSpPr>
          <p:spPr bwMode="auto">
            <a:xfrm>
              <a:off x="7132" y="4867"/>
              <a:ext cx="31" cy="120"/>
            </a:xfrm>
            <a:custGeom>
              <a:avLst/>
              <a:gdLst/>
              <a:ahLst/>
              <a:cxnLst>
                <a:cxn ang="0">
                  <a:pos x="31" y="0"/>
                </a:cxn>
                <a:cxn ang="0">
                  <a:pos x="14" y="16"/>
                </a:cxn>
                <a:cxn ang="0">
                  <a:pos x="7" y="33"/>
                </a:cxn>
                <a:cxn ang="0">
                  <a:pos x="0" y="60"/>
                </a:cxn>
                <a:cxn ang="0">
                  <a:pos x="0" y="86"/>
                </a:cxn>
                <a:cxn ang="0">
                  <a:pos x="7" y="110"/>
                </a:cxn>
                <a:cxn ang="0">
                  <a:pos x="24" y="120"/>
                </a:cxn>
              </a:cxnLst>
              <a:rect l="0" t="0" r="r" b="b"/>
              <a:pathLst>
                <a:path w="31" h="120">
                  <a:moveTo>
                    <a:pt x="31" y="0"/>
                  </a:moveTo>
                  <a:lnTo>
                    <a:pt x="14" y="16"/>
                  </a:lnTo>
                  <a:lnTo>
                    <a:pt x="7" y="33"/>
                  </a:lnTo>
                  <a:lnTo>
                    <a:pt x="0" y="60"/>
                  </a:lnTo>
                  <a:lnTo>
                    <a:pt x="0" y="86"/>
                  </a:lnTo>
                  <a:lnTo>
                    <a:pt x="7" y="110"/>
                  </a:lnTo>
                  <a:lnTo>
                    <a:pt x="24"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439"/>
            <p:cNvSpPr>
              <a:spLocks/>
            </p:cNvSpPr>
            <p:nvPr/>
          </p:nvSpPr>
          <p:spPr bwMode="auto">
            <a:xfrm>
              <a:off x="7178" y="4867"/>
              <a:ext cx="31" cy="120"/>
            </a:xfrm>
            <a:custGeom>
              <a:avLst/>
              <a:gdLst/>
              <a:ahLst/>
              <a:cxnLst>
                <a:cxn ang="0">
                  <a:pos x="0" y="120"/>
                </a:cxn>
                <a:cxn ang="0">
                  <a:pos x="16" y="103"/>
                </a:cxn>
                <a:cxn ang="0">
                  <a:pos x="24" y="86"/>
                </a:cxn>
                <a:cxn ang="0">
                  <a:pos x="31" y="60"/>
                </a:cxn>
                <a:cxn ang="0">
                  <a:pos x="31" y="33"/>
                </a:cxn>
                <a:cxn ang="0">
                  <a:pos x="24" y="7"/>
                </a:cxn>
                <a:cxn ang="0">
                  <a:pos x="9" y="0"/>
                </a:cxn>
              </a:cxnLst>
              <a:rect l="0" t="0" r="r" b="b"/>
              <a:pathLst>
                <a:path w="31" h="120">
                  <a:moveTo>
                    <a:pt x="0" y="120"/>
                  </a:moveTo>
                  <a:lnTo>
                    <a:pt x="16" y="103"/>
                  </a:lnTo>
                  <a:lnTo>
                    <a:pt x="24" y="86"/>
                  </a:lnTo>
                  <a:lnTo>
                    <a:pt x="31" y="60"/>
                  </a:lnTo>
                  <a:lnTo>
                    <a:pt x="31" y="33"/>
                  </a:lnTo>
                  <a:lnTo>
                    <a:pt x="24" y="7"/>
                  </a:lnTo>
                  <a:lnTo>
                    <a:pt x="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440"/>
            <p:cNvSpPr>
              <a:spLocks/>
            </p:cNvSpPr>
            <p:nvPr/>
          </p:nvSpPr>
          <p:spPr bwMode="auto">
            <a:xfrm>
              <a:off x="7281" y="4804"/>
              <a:ext cx="53" cy="183"/>
            </a:xfrm>
            <a:custGeom>
              <a:avLst/>
              <a:gdLst/>
              <a:ahLst/>
              <a:cxnLst>
                <a:cxn ang="0">
                  <a:pos x="31" y="0"/>
                </a:cxn>
                <a:cxn ang="0">
                  <a:pos x="7" y="96"/>
                </a:cxn>
                <a:cxn ang="0">
                  <a:pos x="0" y="129"/>
                </a:cxn>
                <a:cxn ang="0">
                  <a:pos x="0" y="156"/>
                </a:cxn>
                <a:cxn ang="0">
                  <a:pos x="7" y="172"/>
                </a:cxn>
                <a:cxn ang="0">
                  <a:pos x="14" y="182"/>
                </a:cxn>
                <a:cxn ang="0">
                  <a:pos x="31" y="182"/>
                </a:cxn>
                <a:cxn ang="0">
                  <a:pos x="45" y="165"/>
                </a:cxn>
                <a:cxn ang="0">
                  <a:pos x="52" y="148"/>
                </a:cxn>
              </a:cxnLst>
              <a:rect l="0" t="0" r="r" b="b"/>
              <a:pathLst>
                <a:path w="53" h="183">
                  <a:moveTo>
                    <a:pt x="31" y="0"/>
                  </a:moveTo>
                  <a:lnTo>
                    <a:pt x="7" y="96"/>
                  </a:lnTo>
                  <a:lnTo>
                    <a:pt x="0" y="129"/>
                  </a:lnTo>
                  <a:lnTo>
                    <a:pt x="0" y="156"/>
                  </a:lnTo>
                  <a:lnTo>
                    <a:pt x="7" y="172"/>
                  </a:lnTo>
                  <a:lnTo>
                    <a:pt x="14" y="182"/>
                  </a:lnTo>
                  <a:lnTo>
                    <a:pt x="31" y="182"/>
                  </a:lnTo>
                  <a:lnTo>
                    <a:pt x="45" y="165"/>
                  </a:lnTo>
                  <a:lnTo>
                    <a:pt x="52"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441"/>
            <p:cNvSpPr>
              <a:spLocks/>
            </p:cNvSpPr>
            <p:nvPr/>
          </p:nvSpPr>
          <p:spPr bwMode="auto">
            <a:xfrm>
              <a:off x="7288" y="4804"/>
              <a:ext cx="32" cy="173"/>
            </a:xfrm>
            <a:custGeom>
              <a:avLst/>
              <a:gdLst/>
              <a:ahLst/>
              <a:cxnLst>
                <a:cxn ang="0">
                  <a:pos x="31" y="0"/>
                </a:cxn>
                <a:cxn ang="0">
                  <a:pos x="7" y="96"/>
                </a:cxn>
                <a:cxn ang="0">
                  <a:pos x="0" y="129"/>
                </a:cxn>
                <a:cxn ang="0">
                  <a:pos x="0" y="172"/>
                </a:cxn>
              </a:cxnLst>
              <a:rect l="0" t="0" r="r" b="b"/>
              <a:pathLst>
                <a:path w="32" h="173">
                  <a:moveTo>
                    <a:pt x="31" y="0"/>
                  </a:moveTo>
                  <a:lnTo>
                    <a:pt x="7" y="96"/>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442"/>
            <p:cNvSpPr>
              <a:spLocks/>
            </p:cNvSpPr>
            <p:nvPr/>
          </p:nvSpPr>
          <p:spPr bwMode="auto">
            <a:xfrm>
              <a:off x="7288" y="4804"/>
              <a:ext cx="39" cy="156"/>
            </a:xfrm>
            <a:custGeom>
              <a:avLst/>
              <a:gdLst/>
              <a:ahLst/>
              <a:cxnLst>
                <a:cxn ang="0">
                  <a:pos x="0" y="0"/>
                </a:cxn>
                <a:cxn ang="0">
                  <a:pos x="38" y="0"/>
                </a:cxn>
                <a:cxn ang="0">
                  <a:pos x="7" y="122"/>
                </a:cxn>
                <a:cxn ang="0">
                  <a:pos x="0" y="156"/>
                </a:cxn>
              </a:cxnLst>
              <a:rect l="0" t="0" r="r" b="b"/>
              <a:pathLst>
                <a:path w="39" h="156">
                  <a:moveTo>
                    <a:pt x="0" y="0"/>
                  </a:moveTo>
                  <a:lnTo>
                    <a:pt x="38" y="0"/>
                  </a:lnTo>
                  <a:lnTo>
                    <a:pt x="7" y="122"/>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443"/>
            <p:cNvSpPr>
              <a:spLocks/>
            </p:cNvSpPr>
            <p:nvPr/>
          </p:nvSpPr>
          <p:spPr bwMode="auto">
            <a:xfrm>
              <a:off x="7296" y="4804"/>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444"/>
            <p:cNvSpPr>
              <a:spLocks/>
            </p:cNvSpPr>
            <p:nvPr/>
          </p:nvSpPr>
          <p:spPr bwMode="auto">
            <a:xfrm>
              <a:off x="7303" y="4804"/>
              <a:ext cx="9" cy="20"/>
            </a:xfrm>
            <a:custGeom>
              <a:avLst/>
              <a:gdLst/>
              <a:ahLst/>
              <a:cxnLst>
                <a:cxn ang="0">
                  <a:pos x="0" y="0"/>
                </a:cxn>
                <a:cxn ang="0">
                  <a:pos x="9" y="19"/>
                </a:cxn>
              </a:cxnLst>
              <a:rect l="0" t="0" r="r" b="b"/>
              <a:pathLst>
                <a:path w="9" h="20">
                  <a:moveTo>
                    <a:pt x="0" y="0"/>
                  </a:moveTo>
                  <a:lnTo>
                    <a:pt x="9"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445"/>
            <p:cNvSpPr>
              <a:spLocks/>
            </p:cNvSpPr>
            <p:nvPr/>
          </p:nvSpPr>
          <p:spPr bwMode="auto">
            <a:xfrm>
              <a:off x="7351" y="4867"/>
              <a:ext cx="55" cy="93"/>
            </a:xfrm>
            <a:custGeom>
              <a:avLst/>
              <a:gdLst/>
              <a:ahLst/>
              <a:cxnLst>
                <a:cxn ang="0">
                  <a:pos x="0" y="33"/>
                </a:cxn>
                <a:cxn ang="0">
                  <a:pos x="7" y="16"/>
                </a:cxn>
                <a:cxn ang="0">
                  <a:pos x="24" y="0"/>
                </a:cxn>
                <a:cxn ang="0">
                  <a:pos x="38" y="0"/>
                </a:cxn>
                <a:cxn ang="0">
                  <a:pos x="45" y="7"/>
                </a:cxn>
                <a:cxn ang="0">
                  <a:pos x="55" y="23"/>
                </a:cxn>
                <a:cxn ang="0">
                  <a:pos x="55" y="50"/>
                </a:cxn>
                <a:cxn ang="0">
                  <a:pos x="38" y="93"/>
                </a:cxn>
              </a:cxnLst>
              <a:rect l="0" t="0" r="r" b="b"/>
              <a:pathLst>
                <a:path w="55" h="93">
                  <a:moveTo>
                    <a:pt x="0" y="33"/>
                  </a:moveTo>
                  <a:lnTo>
                    <a:pt x="7" y="16"/>
                  </a:lnTo>
                  <a:lnTo>
                    <a:pt x="24" y="0"/>
                  </a:lnTo>
                  <a:lnTo>
                    <a:pt x="38" y="0"/>
                  </a:lnTo>
                  <a:lnTo>
                    <a:pt x="45" y="7"/>
                  </a:lnTo>
                  <a:lnTo>
                    <a:pt x="55" y="23"/>
                  </a:lnTo>
                  <a:lnTo>
                    <a:pt x="55" y="50"/>
                  </a:lnTo>
                  <a:lnTo>
                    <a:pt x="38"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446"/>
            <p:cNvSpPr>
              <a:spLocks/>
            </p:cNvSpPr>
            <p:nvPr/>
          </p:nvSpPr>
          <p:spPr bwMode="auto">
            <a:xfrm>
              <a:off x="7389" y="4874"/>
              <a:ext cx="7" cy="103"/>
            </a:xfrm>
            <a:custGeom>
              <a:avLst/>
              <a:gdLst/>
              <a:ahLst/>
              <a:cxnLst>
                <a:cxn ang="0">
                  <a:pos x="7" y="0"/>
                </a:cxn>
                <a:cxn ang="0">
                  <a:pos x="7" y="36"/>
                </a:cxn>
                <a:cxn ang="0">
                  <a:pos x="0" y="69"/>
                </a:cxn>
                <a:cxn ang="0">
                  <a:pos x="0" y="103"/>
                </a:cxn>
              </a:cxnLst>
              <a:rect l="0" t="0" r="r" b="b"/>
              <a:pathLst>
                <a:path w="7" h="103">
                  <a:moveTo>
                    <a:pt x="7" y="0"/>
                  </a:moveTo>
                  <a:lnTo>
                    <a:pt x="7"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447"/>
            <p:cNvSpPr>
              <a:spLocks/>
            </p:cNvSpPr>
            <p:nvPr/>
          </p:nvSpPr>
          <p:spPr bwMode="auto">
            <a:xfrm>
              <a:off x="7382" y="4867"/>
              <a:ext cx="101" cy="120"/>
            </a:xfrm>
            <a:custGeom>
              <a:avLst/>
              <a:gdLst/>
              <a:ahLst/>
              <a:cxnLst>
                <a:cxn ang="0">
                  <a:pos x="14" y="24"/>
                </a:cxn>
                <a:cxn ang="0">
                  <a:pos x="0" y="67"/>
                </a:cxn>
                <a:cxn ang="0">
                  <a:pos x="0" y="89"/>
                </a:cxn>
                <a:cxn ang="0">
                  <a:pos x="4" y="105"/>
                </a:cxn>
                <a:cxn ang="0">
                  <a:pos x="11" y="115"/>
                </a:cxn>
                <a:cxn ang="0">
                  <a:pos x="22" y="120"/>
                </a:cxn>
                <a:cxn ang="0">
                  <a:pos x="34" y="120"/>
                </a:cxn>
                <a:cxn ang="0">
                  <a:pos x="47" y="115"/>
                </a:cxn>
                <a:cxn ang="0">
                  <a:pos x="60" y="105"/>
                </a:cxn>
                <a:cxn ang="0">
                  <a:pos x="72" y="91"/>
                </a:cxn>
                <a:cxn ang="0">
                  <a:pos x="83" y="73"/>
                </a:cxn>
                <a:cxn ang="0">
                  <a:pos x="86" y="67"/>
                </a:cxn>
                <a:cxn ang="0">
                  <a:pos x="100" y="0"/>
                </a:cxn>
              </a:cxnLst>
              <a:rect l="0" t="0" r="r" b="b"/>
              <a:pathLst>
                <a:path w="101" h="120">
                  <a:moveTo>
                    <a:pt x="14" y="24"/>
                  </a:moveTo>
                  <a:lnTo>
                    <a:pt x="0" y="67"/>
                  </a:lnTo>
                  <a:lnTo>
                    <a:pt x="0" y="89"/>
                  </a:lnTo>
                  <a:lnTo>
                    <a:pt x="4" y="105"/>
                  </a:lnTo>
                  <a:lnTo>
                    <a:pt x="11" y="115"/>
                  </a:lnTo>
                  <a:lnTo>
                    <a:pt x="22" y="120"/>
                  </a:lnTo>
                  <a:lnTo>
                    <a:pt x="34" y="120"/>
                  </a:lnTo>
                  <a:lnTo>
                    <a:pt x="47" y="115"/>
                  </a:lnTo>
                  <a:lnTo>
                    <a:pt x="60" y="105"/>
                  </a:lnTo>
                  <a:lnTo>
                    <a:pt x="72" y="91"/>
                  </a:lnTo>
                  <a:lnTo>
                    <a:pt x="83" y="73"/>
                  </a:lnTo>
                  <a:lnTo>
                    <a:pt x="86" y="67"/>
                  </a:lnTo>
                  <a:lnTo>
                    <a:pt x="10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448"/>
            <p:cNvSpPr>
              <a:spLocks/>
            </p:cNvSpPr>
            <p:nvPr/>
          </p:nvSpPr>
          <p:spPr bwMode="auto">
            <a:xfrm>
              <a:off x="7468" y="4934"/>
              <a:ext cx="53" cy="53"/>
            </a:xfrm>
            <a:custGeom>
              <a:avLst/>
              <a:gdLst/>
              <a:ahLst/>
              <a:cxnLst>
                <a:cxn ang="0">
                  <a:pos x="0" y="0"/>
                </a:cxn>
                <a:cxn ang="0">
                  <a:pos x="0" y="26"/>
                </a:cxn>
                <a:cxn ang="0">
                  <a:pos x="7" y="43"/>
                </a:cxn>
                <a:cxn ang="0">
                  <a:pos x="14" y="52"/>
                </a:cxn>
                <a:cxn ang="0">
                  <a:pos x="31" y="52"/>
                </a:cxn>
                <a:cxn ang="0">
                  <a:pos x="45" y="36"/>
                </a:cxn>
                <a:cxn ang="0">
                  <a:pos x="52" y="19"/>
                </a:cxn>
              </a:cxnLst>
              <a:rect l="0" t="0" r="r" b="b"/>
              <a:pathLst>
                <a:path w="53" h="53">
                  <a:moveTo>
                    <a:pt x="0" y="0"/>
                  </a:moveTo>
                  <a:lnTo>
                    <a:pt x="0" y="26"/>
                  </a:lnTo>
                  <a:lnTo>
                    <a:pt x="7" y="43"/>
                  </a:lnTo>
                  <a:lnTo>
                    <a:pt x="14" y="52"/>
                  </a:lnTo>
                  <a:lnTo>
                    <a:pt x="31" y="52"/>
                  </a:lnTo>
                  <a:lnTo>
                    <a:pt x="45" y="36"/>
                  </a:lnTo>
                  <a:lnTo>
                    <a:pt x="52"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449"/>
            <p:cNvSpPr>
              <a:spLocks/>
            </p:cNvSpPr>
            <p:nvPr/>
          </p:nvSpPr>
          <p:spPr bwMode="auto">
            <a:xfrm>
              <a:off x="7475" y="4867"/>
              <a:ext cx="15" cy="110"/>
            </a:xfrm>
            <a:custGeom>
              <a:avLst/>
              <a:gdLst/>
              <a:ahLst/>
              <a:cxnLst>
                <a:cxn ang="0">
                  <a:pos x="14" y="0"/>
                </a:cxn>
                <a:cxn ang="0">
                  <a:pos x="0" y="67"/>
                </a:cxn>
                <a:cxn ang="0">
                  <a:pos x="0" y="110"/>
                </a:cxn>
              </a:cxnLst>
              <a:rect l="0" t="0" r="r" b="b"/>
              <a:pathLst>
                <a:path w="15" h="110">
                  <a:moveTo>
                    <a:pt x="14" y="0"/>
                  </a:moveTo>
                  <a:lnTo>
                    <a:pt x="0" y="67"/>
                  </a:lnTo>
                  <a:lnTo>
                    <a:pt x="0"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450"/>
            <p:cNvSpPr>
              <a:spLocks/>
            </p:cNvSpPr>
            <p:nvPr/>
          </p:nvSpPr>
          <p:spPr bwMode="auto">
            <a:xfrm>
              <a:off x="7475" y="4867"/>
              <a:ext cx="24" cy="93"/>
            </a:xfrm>
            <a:custGeom>
              <a:avLst/>
              <a:gdLst/>
              <a:ahLst/>
              <a:cxnLst>
                <a:cxn ang="0">
                  <a:pos x="7" y="0"/>
                </a:cxn>
                <a:cxn ang="0">
                  <a:pos x="24" y="0"/>
                </a:cxn>
                <a:cxn ang="0">
                  <a:pos x="7" y="60"/>
                </a:cxn>
                <a:cxn ang="0">
                  <a:pos x="0" y="93"/>
                </a:cxn>
              </a:cxnLst>
              <a:rect l="0" t="0" r="r" b="b"/>
              <a:pathLst>
                <a:path w="24" h="93">
                  <a:moveTo>
                    <a:pt x="7" y="0"/>
                  </a:moveTo>
                  <a:lnTo>
                    <a:pt x="24" y="0"/>
                  </a:lnTo>
                  <a:lnTo>
                    <a:pt x="7" y="60"/>
                  </a:lnTo>
                  <a:lnTo>
                    <a:pt x="0"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451"/>
            <p:cNvSpPr>
              <a:spLocks/>
            </p:cNvSpPr>
            <p:nvPr/>
          </p:nvSpPr>
          <p:spPr bwMode="auto">
            <a:xfrm>
              <a:off x="7538" y="4867"/>
              <a:ext cx="53" cy="120"/>
            </a:xfrm>
            <a:custGeom>
              <a:avLst/>
              <a:gdLst/>
              <a:ahLst/>
              <a:cxnLst>
                <a:cxn ang="0">
                  <a:pos x="0" y="33"/>
                </a:cxn>
                <a:cxn ang="0">
                  <a:pos x="7" y="16"/>
                </a:cxn>
                <a:cxn ang="0">
                  <a:pos x="21" y="0"/>
                </a:cxn>
                <a:cxn ang="0">
                  <a:pos x="38" y="0"/>
                </a:cxn>
                <a:cxn ang="0">
                  <a:pos x="45" y="7"/>
                </a:cxn>
                <a:cxn ang="0">
                  <a:pos x="52" y="23"/>
                </a:cxn>
                <a:cxn ang="0">
                  <a:pos x="52" y="50"/>
                </a:cxn>
                <a:cxn ang="0">
                  <a:pos x="38" y="119"/>
                </a:cxn>
              </a:cxnLst>
              <a:rect l="0" t="0" r="r" b="b"/>
              <a:pathLst>
                <a:path w="53" h="120">
                  <a:moveTo>
                    <a:pt x="0" y="33"/>
                  </a:moveTo>
                  <a:lnTo>
                    <a:pt x="7" y="16"/>
                  </a:lnTo>
                  <a:lnTo>
                    <a:pt x="21" y="0"/>
                  </a:lnTo>
                  <a:lnTo>
                    <a:pt x="38" y="0"/>
                  </a:lnTo>
                  <a:lnTo>
                    <a:pt x="45" y="7"/>
                  </a:lnTo>
                  <a:lnTo>
                    <a:pt x="52" y="23"/>
                  </a:lnTo>
                  <a:lnTo>
                    <a:pt x="52" y="50"/>
                  </a:lnTo>
                  <a:lnTo>
                    <a:pt x="38"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452"/>
            <p:cNvSpPr>
              <a:spLocks/>
            </p:cNvSpPr>
            <p:nvPr/>
          </p:nvSpPr>
          <p:spPr bwMode="auto">
            <a:xfrm>
              <a:off x="7569" y="4874"/>
              <a:ext cx="14" cy="113"/>
            </a:xfrm>
            <a:custGeom>
              <a:avLst/>
              <a:gdLst/>
              <a:ahLst/>
              <a:cxnLst>
                <a:cxn ang="0">
                  <a:pos x="14" y="0"/>
                </a:cxn>
                <a:cxn ang="0">
                  <a:pos x="14" y="43"/>
                </a:cxn>
                <a:cxn ang="0">
                  <a:pos x="0" y="112"/>
                </a:cxn>
              </a:cxnLst>
              <a:rect l="0" t="0" r="r" b="b"/>
              <a:pathLst>
                <a:path w="14" h="113">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453"/>
            <p:cNvSpPr>
              <a:spLocks/>
            </p:cNvSpPr>
            <p:nvPr/>
          </p:nvSpPr>
          <p:spPr bwMode="auto">
            <a:xfrm>
              <a:off x="7559" y="4891"/>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454"/>
            <p:cNvSpPr>
              <a:spLocks/>
            </p:cNvSpPr>
            <p:nvPr/>
          </p:nvSpPr>
          <p:spPr bwMode="auto">
            <a:xfrm>
              <a:off x="7591" y="4867"/>
              <a:ext cx="86" cy="120"/>
            </a:xfrm>
            <a:custGeom>
              <a:avLst/>
              <a:gdLst/>
              <a:ahLst/>
              <a:cxnLst>
                <a:cxn ang="0">
                  <a:pos x="0" y="50"/>
                </a:cxn>
                <a:cxn ang="0">
                  <a:pos x="16" y="23"/>
                </a:cxn>
                <a:cxn ang="0">
                  <a:pos x="31" y="7"/>
                </a:cxn>
                <a:cxn ang="0">
                  <a:pos x="48" y="0"/>
                </a:cxn>
                <a:cxn ang="0">
                  <a:pos x="62" y="0"/>
                </a:cxn>
                <a:cxn ang="0">
                  <a:pos x="79" y="7"/>
                </a:cxn>
                <a:cxn ang="0">
                  <a:pos x="86" y="23"/>
                </a:cxn>
                <a:cxn ang="0">
                  <a:pos x="86" y="50"/>
                </a:cxn>
                <a:cxn ang="0">
                  <a:pos x="72" y="119"/>
                </a:cxn>
              </a:cxnLst>
              <a:rect l="0" t="0" r="r" b="b"/>
              <a:pathLst>
                <a:path w="86" h="120">
                  <a:moveTo>
                    <a:pt x="0" y="50"/>
                  </a:moveTo>
                  <a:lnTo>
                    <a:pt x="16" y="23"/>
                  </a:lnTo>
                  <a:lnTo>
                    <a:pt x="31" y="7"/>
                  </a:lnTo>
                  <a:lnTo>
                    <a:pt x="48" y="0"/>
                  </a:lnTo>
                  <a:lnTo>
                    <a:pt x="62" y="0"/>
                  </a:lnTo>
                  <a:lnTo>
                    <a:pt x="79" y="7"/>
                  </a:lnTo>
                  <a:lnTo>
                    <a:pt x="86" y="23"/>
                  </a:lnTo>
                  <a:lnTo>
                    <a:pt x="86" y="50"/>
                  </a:lnTo>
                  <a:lnTo>
                    <a:pt x="72"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455"/>
            <p:cNvSpPr>
              <a:spLocks/>
            </p:cNvSpPr>
            <p:nvPr/>
          </p:nvSpPr>
          <p:spPr bwMode="auto">
            <a:xfrm>
              <a:off x="7653" y="4874"/>
              <a:ext cx="17" cy="113"/>
            </a:xfrm>
            <a:custGeom>
              <a:avLst/>
              <a:gdLst/>
              <a:ahLst/>
              <a:cxnLst>
                <a:cxn ang="0">
                  <a:pos x="16" y="0"/>
                </a:cxn>
                <a:cxn ang="0">
                  <a:pos x="16" y="43"/>
                </a:cxn>
                <a:cxn ang="0">
                  <a:pos x="0" y="112"/>
                </a:cxn>
              </a:cxnLst>
              <a:rect l="0" t="0" r="r" b="b"/>
              <a:pathLst>
                <a:path w="17" h="113">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456"/>
            <p:cNvSpPr>
              <a:spLocks/>
            </p:cNvSpPr>
            <p:nvPr/>
          </p:nvSpPr>
          <p:spPr bwMode="auto">
            <a:xfrm>
              <a:off x="7646" y="4891"/>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457"/>
            <p:cNvSpPr>
              <a:spLocks/>
            </p:cNvSpPr>
            <p:nvPr/>
          </p:nvSpPr>
          <p:spPr bwMode="auto">
            <a:xfrm>
              <a:off x="7677" y="4867"/>
              <a:ext cx="86" cy="93"/>
            </a:xfrm>
            <a:custGeom>
              <a:avLst/>
              <a:gdLst/>
              <a:ahLst/>
              <a:cxnLst>
                <a:cxn ang="0">
                  <a:pos x="0" y="50"/>
                </a:cxn>
                <a:cxn ang="0">
                  <a:pos x="16" y="23"/>
                </a:cxn>
                <a:cxn ang="0">
                  <a:pos x="31" y="7"/>
                </a:cxn>
                <a:cxn ang="0">
                  <a:pos x="48" y="0"/>
                </a:cxn>
                <a:cxn ang="0">
                  <a:pos x="62" y="0"/>
                </a:cxn>
                <a:cxn ang="0">
                  <a:pos x="79" y="7"/>
                </a:cxn>
                <a:cxn ang="0">
                  <a:pos x="86" y="23"/>
                </a:cxn>
                <a:cxn ang="0">
                  <a:pos x="86" y="50"/>
                </a:cxn>
                <a:cxn ang="0">
                  <a:pos x="69" y="93"/>
                </a:cxn>
              </a:cxnLst>
              <a:rect l="0" t="0" r="r" b="b"/>
              <a:pathLst>
                <a:path w="86" h="93">
                  <a:moveTo>
                    <a:pt x="0" y="50"/>
                  </a:moveTo>
                  <a:lnTo>
                    <a:pt x="16" y="23"/>
                  </a:lnTo>
                  <a:lnTo>
                    <a:pt x="31" y="7"/>
                  </a:lnTo>
                  <a:lnTo>
                    <a:pt x="48" y="0"/>
                  </a:lnTo>
                  <a:lnTo>
                    <a:pt x="62" y="0"/>
                  </a:lnTo>
                  <a:lnTo>
                    <a:pt x="79" y="7"/>
                  </a:lnTo>
                  <a:lnTo>
                    <a:pt x="86" y="23"/>
                  </a:lnTo>
                  <a:lnTo>
                    <a:pt x="86" y="50"/>
                  </a:lnTo>
                  <a:lnTo>
                    <a:pt x="69"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458"/>
            <p:cNvSpPr>
              <a:spLocks/>
            </p:cNvSpPr>
            <p:nvPr/>
          </p:nvSpPr>
          <p:spPr bwMode="auto">
            <a:xfrm>
              <a:off x="7747" y="4874"/>
              <a:ext cx="9" cy="103"/>
            </a:xfrm>
            <a:custGeom>
              <a:avLst/>
              <a:gdLst/>
              <a:ahLst/>
              <a:cxnLst>
                <a:cxn ang="0">
                  <a:pos x="9" y="0"/>
                </a:cxn>
                <a:cxn ang="0">
                  <a:pos x="9" y="36"/>
                </a:cxn>
                <a:cxn ang="0">
                  <a:pos x="0" y="69"/>
                </a:cxn>
                <a:cxn ang="0">
                  <a:pos x="0" y="103"/>
                </a:cxn>
              </a:cxnLst>
              <a:rect l="0" t="0" r="r" b="b"/>
              <a:pathLst>
                <a:path w="9" h="103">
                  <a:moveTo>
                    <a:pt x="9" y="0"/>
                  </a:moveTo>
                  <a:lnTo>
                    <a:pt x="9"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459"/>
            <p:cNvSpPr>
              <a:spLocks/>
            </p:cNvSpPr>
            <p:nvPr/>
          </p:nvSpPr>
          <p:spPr bwMode="auto">
            <a:xfrm>
              <a:off x="7739" y="4891"/>
              <a:ext cx="56" cy="96"/>
            </a:xfrm>
            <a:custGeom>
              <a:avLst/>
              <a:gdLst/>
              <a:ahLst/>
              <a:cxnLst>
                <a:cxn ang="0">
                  <a:pos x="16" y="0"/>
                </a:cxn>
                <a:cxn ang="0">
                  <a:pos x="0" y="43"/>
                </a:cxn>
                <a:cxn ang="0">
                  <a:pos x="0" y="69"/>
                </a:cxn>
                <a:cxn ang="0">
                  <a:pos x="7" y="86"/>
                </a:cxn>
                <a:cxn ang="0">
                  <a:pos x="16" y="96"/>
                </a:cxn>
                <a:cxn ang="0">
                  <a:pos x="31" y="96"/>
                </a:cxn>
                <a:cxn ang="0">
                  <a:pos x="47" y="79"/>
                </a:cxn>
                <a:cxn ang="0">
                  <a:pos x="55" y="62"/>
                </a:cxn>
              </a:cxnLst>
              <a:rect l="0" t="0" r="r" b="b"/>
              <a:pathLst>
                <a:path w="56" h="96">
                  <a:moveTo>
                    <a:pt x="16" y="0"/>
                  </a:moveTo>
                  <a:lnTo>
                    <a:pt x="0" y="43"/>
                  </a:lnTo>
                  <a:lnTo>
                    <a:pt x="0" y="69"/>
                  </a:lnTo>
                  <a:lnTo>
                    <a:pt x="7" y="86"/>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460"/>
            <p:cNvSpPr>
              <a:spLocks/>
            </p:cNvSpPr>
            <p:nvPr/>
          </p:nvSpPr>
          <p:spPr bwMode="auto">
            <a:xfrm>
              <a:off x="7809" y="4867"/>
              <a:ext cx="55" cy="120"/>
            </a:xfrm>
            <a:custGeom>
              <a:avLst/>
              <a:gdLst/>
              <a:ahLst/>
              <a:cxnLst>
                <a:cxn ang="0">
                  <a:pos x="0" y="33"/>
                </a:cxn>
                <a:cxn ang="0">
                  <a:pos x="9" y="16"/>
                </a:cxn>
                <a:cxn ang="0">
                  <a:pos x="24" y="0"/>
                </a:cxn>
                <a:cxn ang="0">
                  <a:pos x="40" y="0"/>
                </a:cxn>
                <a:cxn ang="0">
                  <a:pos x="48" y="7"/>
                </a:cxn>
                <a:cxn ang="0">
                  <a:pos x="55" y="23"/>
                </a:cxn>
                <a:cxn ang="0">
                  <a:pos x="55" y="50"/>
                </a:cxn>
                <a:cxn ang="0">
                  <a:pos x="40" y="119"/>
                </a:cxn>
              </a:cxnLst>
              <a:rect l="0" t="0" r="r" b="b"/>
              <a:pathLst>
                <a:path w="55" h="120">
                  <a:moveTo>
                    <a:pt x="0" y="33"/>
                  </a:moveTo>
                  <a:lnTo>
                    <a:pt x="9" y="16"/>
                  </a:lnTo>
                  <a:lnTo>
                    <a:pt x="24" y="0"/>
                  </a:lnTo>
                  <a:lnTo>
                    <a:pt x="40" y="0"/>
                  </a:lnTo>
                  <a:lnTo>
                    <a:pt x="48" y="7"/>
                  </a:lnTo>
                  <a:lnTo>
                    <a:pt x="55" y="23"/>
                  </a:lnTo>
                  <a:lnTo>
                    <a:pt x="55" y="50"/>
                  </a:lnTo>
                  <a:lnTo>
                    <a:pt x="40"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461"/>
            <p:cNvSpPr>
              <a:spLocks/>
            </p:cNvSpPr>
            <p:nvPr/>
          </p:nvSpPr>
          <p:spPr bwMode="auto">
            <a:xfrm>
              <a:off x="7840" y="4874"/>
              <a:ext cx="17" cy="113"/>
            </a:xfrm>
            <a:custGeom>
              <a:avLst/>
              <a:gdLst/>
              <a:ahLst/>
              <a:cxnLst>
                <a:cxn ang="0">
                  <a:pos x="16" y="0"/>
                </a:cxn>
                <a:cxn ang="0">
                  <a:pos x="16" y="43"/>
                </a:cxn>
                <a:cxn ang="0">
                  <a:pos x="0" y="112"/>
                </a:cxn>
              </a:cxnLst>
              <a:rect l="0" t="0" r="r" b="b"/>
              <a:pathLst>
                <a:path w="17" h="113">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462"/>
            <p:cNvSpPr>
              <a:spLocks/>
            </p:cNvSpPr>
            <p:nvPr/>
          </p:nvSpPr>
          <p:spPr bwMode="auto">
            <a:xfrm>
              <a:off x="7833" y="4891"/>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63"/>
            <p:cNvSpPr>
              <a:spLocks/>
            </p:cNvSpPr>
            <p:nvPr/>
          </p:nvSpPr>
          <p:spPr bwMode="auto">
            <a:xfrm>
              <a:off x="7864" y="4867"/>
              <a:ext cx="87" cy="93"/>
            </a:xfrm>
            <a:custGeom>
              <a:avLst/>
              <a:gdLst/>
              <a:ahLst/>
              <a:cxnLst>
                <a:cxn ang="0">
                  <a:pos x="0" y="50"/>
                </a:cxn>
                <a:cxn ang="0">
                  <a:pos x="16" y="23"/>
                </a:cxn>
                <a:cxn ang="0">
                  <a:pos x="31" y="7"/>
                </a:cxn>
                <a:cxn ang="0">
                  <a:pos x="48" y="0"/>
                </a:cxn>
                <a:cxn ang="0">
                  <a:pos x="62" y="0"/>
                </a:cxn>
                <a:cxn ang="0">
                  <a:pos x="79" y="7"/>
                </a:cxn>
                <a:cxn ang="0">
                  <a:pos x="86" y="23"/>
                </a:cxn>
                <a:cxn ang="0">
                  <a:pos x="86" y="50"/>
                </a:cxn>
                <a:cxn ang="0">
                  <a:pos x="69" y="93"/>
                </a:cxn>
              </a:cxnLst>
              <a:rect l="0" t="0" r="r" b="b"/>
              <a:pathLst>
                <a:path w="87" h="93">
                  <a:moveTo>
                    <a:pt x="0" y="50"/>
                  </a:moveTo>
                  <a:lnTo>
                    <a:pt x="16" y="23"/>
                  </a:lnTo>
                  <a:lnTo>
                    <a:pt x="31" y="7"/>
                  </a:lnTo>
                  <a:lnTo>
                    <a:pt x="48" y="0"/>
                  </a:lnTo>
                  <a:lnTo>
                    <a:pt x="62" y="0"/>
                  </a:lnTo>
                  <a:lnTo>
                    <a:pt x="79" y="7"/>
                  </a:lnTo>
                  <a:lnTo>
                    <a:pt x="86" y="23"/>
                  </a:lnTo>
                  <a:lnTo>
                    <a:pt x="86" y="50"/>
                  </a:lnTo>
                  <a:lnTo>
                    <a:pt x="69"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64"/>
            <p:cNvSpPr>
              <a:spLocks/>
            </p:cNvSpPr>
            <p:nvPr/>
          </p:nvSpPr>
          <p:spPr bwMode="auto">
            <a:xfrm>
              <a:off x="7934" y="4874"/>
              <a:ext cx="9" cy="103"/>
            </a:xfrm>
            <a:custGeom>
              <a:avLst/>
              <a:gdLst/>
              <a:ahLst/>
              <a:cxnLst>
                <a:cxn ang="0">
                  <a:pos x="9" y="0"/>
                </a:cxn>
                <a:cxn ang="0">
                  <a:pos x="9" y="36"/>
                </a:cxn>
                <a:cxn ang="0">
                  <a:pos x="0" y="69"/>
                </a:cxn>
                <a:cxn ang="0">
                  <a:pos x="0" y="103"/>
                </a:cxn>
              </a:cxnLst>
              <a:rect l="0" t="0" r="r" b="b"/>
              <a:pathLst>
                <a:path w="9" h="103">
                  <a:moveTo>
                    <a:pt x="9" y="0"/>
                  </a:moveTo>
                  <a:lnTo>
                    <a:pt x="9"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65"/>
            <p:cNvSpPr>
              <a:spLocks/>
            </p:cNvSpPr>
            <p:nvPr/>
          </p:nvSpPr>
          <p:spPr bwMode="auto">
            <a:xfrm>
              <a:off x="7927" y="4891"/>
              <a:ext cx="55" cy="96"/>
            </a:xfrm>
            <a:custGeom>
              <a:avLst/>
              <a:gdLst/>
              <a:ahLst/>
              <a:cxnLst>
                <a:cxn ang="0">
                  <a:pos x="16" y="0"/>
                </a:cxn>
                <a:cxn ang="0">
                  <a:pos x="0" y="43"/>
                </a:cxn>
                <a:cxn ang="0">
                  <a:pos x="0" y="69"/>
                </a:cxn>
                <a:cxn ang="0">
                  <a:pos x="7" y="86"/>
                </a:cxn>
                <a:cxn ang="0">
                  <a:pos x="16" y="96"/>
                </a:cxn>
                <a:cxn ang="0">
                  <a:pos x="31" y="96"/>
                </a:cxn>
                <a:cxn ang="0">
                  <a:pos x="47" y="79"/>
                </a:cxn>
                <a:cxn ang="0">
                  <a:pos x="55" y="62"/>
                </a:cxn>
              </a:cxnLst>
              <a:rect l="0" t="0" r="r" b="b"/>
              <a:pathLst>
                <a:path w="55" h="96">
                  <a:moveTo>
                    <a:pt x="16" y="0"/>
                  </a:moveTo>
                  <a:lnTo>
                    <a:pt x="0" y="43"/>
                  </a:lnTo>
                  <a:lnTo>
                    <a:pt x="0" y="69"/>
                  </a:lnTo>
                  <a:lnTo>
                    <a:pt x="7" y="86"/>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66"/>
            <p:cNvSpPr>
              <a:spLocks/>
            </p:cNvSpPr>
            <p:nvPr/>
          </p:nvSpPr>
          <p:spPr bwMode="auto">
            <a:xfrm>
              <a:off x="8232" y="4792"/>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67"/>
            <p:cNvSpPr>
              <a:spLocks/>
            </p:cNvSpPr>
            <p:nvPr/>
          </p:nvSpPr>
          <p:spPr bwMode="auto">
            <a:xfrm>
              <a:off x="8328" y="4684"/>
              <a:ext cx="64" cy="72"/>
            </a:xfrm>
            <a:custGeom>
              <a:avLst/>
              <a:gdLst/>
              <a:ahLst/>
              <a:cxnLst>
                <a:cxn ang="0">
                  <a:pos x="0" y="72"/>
                </a:cxn>
                <a:cxn ang="0">
                  <a:pos x="64" y="0"/>
                </a:cxn>
              </a:cxnLst>
              <a:rect l="0" t="0" r="r" b="b"/>
              <a:pathLst>
                <a:path w="64" h="72">
                  <a:moveTo>
                    <a:pt x="0" y="72"/>
                  </a:moveTo>
                  <a:lnTo>
                    <a:pt x="6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68"/>
            <p:cNvSpPr>
              <a:spLocks/>
            </p:cNvSpPr>
            <p:nvPr/>
          </p:nvSpPr>
          <p:spPr bwMode="auto">
            <a:xfrm>
              <a:off x="8424" y="4579"/>
              <a:ext cx="64" cy="69"/>
            </a:xfrm>
            <a:custGeom>
              <a:avLst/>
              <a:gdLst/>
              <a:ahLst/>
              <a:cxnLst>
                <a:cxn ang="0">
                  <a:pos x="0" y="69"/>
                </a:cxn>
                <a:cxn ang="0">
                  <a:pos x="64" y="0"/>
                </a:cxn>
              </a:cxnLst>
              <a:rect l="0" t="0" r="r" b="b"/>
              <a:pathLst>
                <a:path w="64" h="69">
                  <a:moveTo>
                    <a:pt x="0" y="69"/>
                  </a:moveTo>
                  <a:lnTo>
                    <a:pt x="64"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9"/>
            <p:cNvSpPr>
              <a:spLocks/>
            </p:cNvSpPr>
            <p:nvPr/>
          </p:nvSpPr>
          <p:spPr bwMode="auto">
            <a:xfrm>
              <a:off x="8520" y="4471"/>
              <a:ext cx="64" cy="72"/>
            </a:xfrm>
            <a:custGeom>
              <a:avLst/>
              <a:gdLst/>
              <a:ahLst/>
              <a:cxnLst>
                <a:cxn ang="0">
                  <a:pos x="0" y="72"/>
                </a:cxn>
                <a:cxn ang="0">
                  <a:pos x="64" y="0"/>
                </a:cxn>
              </a:cxnLst>
              <a:rect l="0" t="0" r="r" b="b"/>
              <a:pathLst>
                <a:path w="64" h="72">
                  <a:moveTo>
                    <a:pt x="0" y="72"/>
                  </a:moveTo>
                  <a:lnTo>
                    <a:pt x="6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0"/>
            <p:cNvSpPr>
              <a:spLocks/>
            </p:cNvSpPr>
            <p:nvPr/>
          </p:nvSpPr>
          <p:spPr bwMode="auto">
            <a:xfrm>
              <a:off x="8616" y="4363"/>
              <a:ext cx="64" cy="72"/>
            </a:xfrm>
            <a:custGeom>
              <a:avLst/>
              <a:gdLst/>
              <a:ahLst/>
              <a:cxnLst>
                <a:cxn ang="0">
                  <a:pos x="0" y="72"/>
                </a:cxn>
                <a:cxn ang="0">
                  <a:pos x="64" y="0"/>
                </a:cxn>
              </a:cxnLst>
              <a:rect l="0" t="0" r="r" b="b"/>
              <a:pathLst>
                <a:path w="64" h="72">
                  <a:moveTo>
                    <a:pt x="0" y="72"/>
                  </a:moveTo>
                  <a:lnTo>
                    <a:pt x="6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71"/>
            <p:cNvSpPr>
              <a:spLocks/>
            </p:cNvSpPr>
            <p:nvPr/>
          </p:nvSpPr>
          <p:spPr bwMode="auto">
            <a:xfrm>
              <a:off x="8714" y="4255"/>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72"/>
            <p:cNvSpPr>
              <a:spLocks/>
            </p:cNvSpPr>
            <p:nvPr/>
          </p:nvSpPr>
          <p:spPr bwMode="auto">
            <a:xfrm>
              <a:off x="8810" y="4168"/>
              <a:ext cx="46" cy="53"/>
            </a:xfrm>
            <a:custGeom>
              <a:avLst/>
              <a:gdLst/>
              <a:ahLst/>
              <a:cxnLst>
                <a:cxn ang="0">
                  <a:pos x="0" y="52"/>
                </a:cxn>
                <a:cxn ang="0">
                  <a:pos x="45" y="0"/>
                </a:cxn>
              </a:cxnLst>
              <a:rect l="0" t="0" r="r" b="b"/>
              <a:pathLst>
                <a:path w="46" h="53">
                  <a:moveTo>
                    <a:pt x="0" y="52"/>
                  </a:moveTo>
                  <a:lnTo>
                    <a:pt x="45"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4" name="Group 2"/>
          <p:cNvGrpSpPr>
            <a:grpSpLocks/>
          </p:cNvGrpSpPr>
          <p:nvPr/>
        </p:nvGrpSpPr>
        <p:grpSpPr bwMode="auto">
          <a:xfrm>
            <a:off x="1835696" y="2739794"/>
            <a:ext cx="2311400" cy="1182687"/>
            <a:chOff x="2256" y="2227"/>
            <a:chExt cx="3639" cy="1862"/>
          </a:xfrm>
        </p:grpSpPr>
        <p:sp>
          <p:nvSpPr>
            <p:cNvPr id="255" name="Freeform 3"/>
            <p:cNvSpPr>
              <a:spLocks/>
            </p:cNvSpPr>
            <p:nvPr/>
          </p:nvSpPr>
          <p:spPr bwMode="auto">
            <a:xfrm>
              <a:off x="2354" y="2344"/>
              <a:ext cx="3230" cy="0"/>
            </a:xfrm>
            <a:custGeom>
              <a:avLst/>
              <a:gdLst/>
              <a:ahLst/>
              <a:cxnLst>
                <a:cxn ang="0">
                  <a:pos x="0" y="0"/>
                </a:cxn>
                <a:cxn ang="0">
                  <a:pos x="3230" y="0"/>
                </a:cxn>
              </a:cxnLst>
              <a:rect l="0" t="0" r="r" b="b"/>
              <a:pathLst>
                <a:path w="3230">
                  <a:moveTo>
                    <a:pt x="0" y="0"/>
                  </a:moveTo>
                  <a:lnTo>
                    <a:pt x="323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4"/>
            <p:cNvSpPr>
              <a:spLocks/>
            </p:cNvSpPr>
            <p:nvPr/>
          </p:nvSpPr>
          <p:spPr bwMode="auto">
            <a:xfrm>
              <a:off x="2354" y="2642"/>
              <a:ext cx="3230" cy="0"/>
            </a:xfrm>
            <a:custGeom>
              <a:avLst/>
              <a:gdLst/>
              <a:ahLst/>
              <a:cxnLst>
                <a:cxn ang="0">
                  <a:pos x="0" y="0"/>
                </a:cxn>
                <a:cxn ang="0">
                  <a:pos x="3230" y="0"/>
                </a:cxn>
              </a:cxnLst>
              <a:rect l="0" t="0" r="r" b="b"/>
              <a:pathLst>
                <a:path w="3230">
                  <a:moveTo>
                    <a:pt x="0" y="0"/>
                  </a:moveTo>
                  <a:lnTo>
                    <a:pt x="323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
            <p:cNvSpPr>
              <a:spLocks/>
            </p:cNvSpPr>
            <p:nvPr/>
          </p:nvSpPr>
          <p:spPr bwMode="auto">
            <a:xfrm>
              <a:off x="2270" y="2241"/>
              <a:ext cx="168" cy="603"/>
            </a:xfrm>
            <a:custGeom>
              <a:avLst/>
              <a:gdLst/>
              <a:ahLst/>
              <a:cxnLst>
                <a:cxn ang="0">
                  <a:pos x="84" y="0"/>
                </a:cxn>
                <a:cxn ang="0">
                  <a:pos x="84" y="271"/>
                </a:cxn>
                <a:cxn ang="0">
                  <a:pos x="168" y="278"/>
                </a:cxn>
                <a:cxn ang="0">
                  <a:pos x="0" y="338"/>
                </a:cxn>
                <a:cxn ang="0">
                  <a:pos x="84" y="345"/>
                </a:cxn>
                <a:cxn ang="0">
                  <a:pos x="84" y="602"/>
                </a:cxn>
              </a:cxnLst>
              <a:rect l="0" t="0" r="r" b="b"/>
              <a:pathLst>
                <a:path w="168" h="603">
                  <a:moveTo>
                    <a:pt x="84" y="0"/>
                  </a:moveTo>
                  <a:lnTo>
                    <a:pt x="84" y="271"/>
                  </a:lnTo>
                  <a:lnTo>
                    <a:pt x="168" y="278"/>
                  </a:lnTo>
                  <a:lnTo>
                    <a:pt x="0" y="338"/>
                  </a:lnTo>
                  <a:lnTo>
                    <a:pt x="84" y="345"/>
                  </a:lnTo>
                  <a:lnTo>
                    <a:pt x="84" y="60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6"/>
            <p:cNvSpPr>
              <a:spLocks/>
            </p:cNvSpPr>
            <p:nvPr/>
          </p:nvSpPr>
          <p:spPr bwMode="auto">
            <a:xfrm>
              <a:off x="5584" y="2587"/>
              <a:ext cx="0" cy="257"/>
            </a:xfrm>
            <a:custGeom>
              <a:avLst/>
              <a:gdLst/>
              <a:ahLst/>
              <a:cxnLst>
                <a:cxn ang="0">
                  <a:pos x="0" y="0"/>
                </a:cxn>
                <a:cxn ang="0">
                  <a:pos x="0" y="256"/>
                </a:cxn>
              </a:cxnLst>
              <a:rect l="0" t="0" r="r" b="b"/>
              <a:pathLst>
                <a:path h="257">
                  <a:moveTo>
                    <a:pt x="0"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7"/>
            <p:cNvSpPr>
              <a:spLocks/>
            </p:cNvSpPr>
            <p:nvPr/>
          </p:nvSpPr>
          <p:spPr bwMode="auto">
            <a:xfrm>
              <a:off x="5584" y="2241"/>
              <a:ext cx="0" cy="271"/>
            </a:xfrm>
            <a:custGeom>
              <a:avLst/>
              <a:gdLst/>
              <a:ahLst/>
              <a:cxnLst>
                <a:cxn ang="0">
                  <a:pos x="0" y="0"/>
                </a:cxn>
                <a:cxn ang="0">
                  <a:pos x="0" y="271"/>
                </a:cxn>
              </a:cxnLst>
              <a:rect l="0" t="0" r="r" b="b"/>
              <a:pathLst>
                <a:path h="271">
                  <a:moveTo>
                    <a:pt x="0" y="0"/>
                  </a:moveTo>
                  <a:lnTo>
                    <a:pt x="0" y="27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8"/>
            <p:cNvSpPr>
              <a:spLocks/>
            </p:cNvSpPr>
            <p:nvPr/>
          </p:nvSpPr>
          <p:spPr bwMode="auto">
            <a:xfrm>
              <a:off x="5498" y="2512"/>
              <a:ext cx="170" cy="75"/>
            </a:xfrm>
            <a:custGeom>
              <a:avLst/>
              <a:gdLst/>
              <a:ahLst/>
              <a:cxnLst>
                <a:cxn ang="0">
                  <a:pos x="86" y="74"/>
                </a:cxn>
                <a:cxn ang="0">
                  <a:pos x="0" y="67"/>
                </a:cxn>
                <a:cxn ang="0">
                  <a:pos x="170" y="7"/>
                </a:cxn>
                <a:cxn ang="0">
                  <a:pos x="86" y="0"/>
                </a:cxn>
              </a:cxnLst>
              <a:rect l="0" t="0" r="r" b="b"/>
              <a:pathLst>
                <a:path w="170" h="75">
                  <a:moveTo>
                    <a:pt x="86" y="74"/>
                  </a:moveTo>
                  <a:lnTo>
                    <a:pt x="0" y="67"/>
                  </a:lnTo>
                  <a:lnTo>
                    <a:pt x="170" y="7"/>
                  </a:lnTo>
                  <a:lnTo>
                    <a:pt x="8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9"/>
            <p:cNvSpPr>
              <a:spLocks/>
            </p:cNvSpPr>
            <p:nvPr/>
          </p:nvSpPr>
          <p:spPr bwMode="auto">
            <a:xfrm>
              <a:off x="3575" y="4075"/>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10"/>
            <p:cNvSpPr>
              <a:spLocks/>
            </p:cNvSpPr>
            <p:nvPr/>
          </p:nvSpPr>
          <p:spPr bwMode="auto">
            <a:xfrm>
              <a:off x="3436" y="4075"/>
              <a:ext cx="77" cy="0"/>
            </a:xfrm>
            <a:custGeom>
              <a:avLst/>
              <a:gdLst/>
              <a:ahLst/>
              <a:cxnLst>
                <a:cxn ang="0">
                  <a:pos x="76" y="0"/>
                </a:cxn>
                <a:cxn ang="0">
                  <a:pos x="0" y="0"/>
                </a:cxn>
              </a:cxnLst>
              <a:rect l="0" t="0" r="r" b="b"/>
              <a:pathLst>
                <a:path w="77">
                  <a:moveTo>
                    <a:pt x="76"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11"/>
            <p:cNvSpPr>
              <a:spLocks/>
            </p:cNvSpPr>
            <p:nvPr/>
          </p:nvSpPr>
          <p:spPr bwMode="auto">
            <a:xfrm>
              <a:off x="3573" y="3453"/>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2"/>
            <p:cNvSpPr>
              <a:spLocks/>
            </p:cNvSpPr>
            <p:nvPr/>
          </p:nvSpPr>
          <p:spPr bwMode="auto">
            <a:xfrm>
              <a:off x="3739" y="3453"/>
              <a:ext cx="98" cy="0"/>
            </a:xfrm>
            <a:custGeom>
              <a:avLst/>
              <a:gdLst/>
              <a:ahLst/>
              <a:cxnLst>
                <a:cxn ang="0">
                  <a:pos x="0" y="0"/>
                </a:cxn>
                <a:cxn ang="0">
                  <a:pos x="98" y="0"/>
                </a:cxn>
              </a:cxnLst>
              <a:rect l="0" t="0" r="r" b="b"/>
              <a:pathLst>
                <a:path w="98">
                  <a:moveTo>
                    <a:pt x="0" y="0"/>
                  </a:moveTo>
                  <a:lnTo>
                    <a:pt x="98"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13"/>
            <p:cNvSpPr>
              <a:spLocks/>
            </p:cNvSpPr>
            <p:nvPr/>
          </p:nvSpPr>
          <p:spPr bwMode="auto">
            <a:xfrm>
              <a:off x="3573" y="3424"/>
              <a:ext cx="166" cy="56"/>
            </a:xfrm>
            <a:custGeom>
              <a:avLst/>
              <a:gdLst/>
              <a:ahLst/>
              <a:cxnLst>
                <a:cxn ang="0">
                  <a:pos x="165" y="0"/>
                </a:cxn>
                <a:cxn ang="0">
                  <a:pos x="165" y="0"/>
                </a:cxn>
                <a:cxn ang="0">
                  <a:pos x="0" y="28"/>
                </a:cxn>
                <a:cxn ang="0">
                  <a:pos x="165" y="55"/>
                </a:cxn>
                <a:cxn ang="0">
                  <a:pos x="165" y="0"/>
                </a:cxn>
              </a:cxnLst>
              <a:rect l="0" t="0" r="r" b="b"/>
              <a:pathLst>
                <a:path w="166" h="56">
                  <a:moveTo>
                    <a:pt x="165" y="0"/>
                  </a:moveTo>
                  <a:lnTo>
                    <a:pt x="165" y="0"/>
                  </a:lnTo>
                  <a:lnTo>
                    <a:pt x="0" y="28"/>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14"/>
            <p:cNvSpPr>
              <a:spLocks/>
            </p:cNvSpPr>
            <p:nvPr/>
          </p:nvSpPr>
          <p:spPr bwMode="auto">
            <a:xfrm>
              <a:off x="3897" y="3124"/>
              <a:ext cx="127" cy="375"/>
            </a:xfrm>
            <a:custGeom>
              <a:avLst/>
              <a:gdLst/>
              <a:ahLst/>
              <a:cxnLst>
                <a:cxn ang="0">
                  <a:pos x="64" y="0"/>
                </a:cxn>
                <a:cxn ang="0">
                  <a:pos x="16" y="196"/>
                </a:cxn>
                <a:cxn ang="0">
                  <a:pos x="0" y="268"/>
                </a:cxn>
                <a:cxn ang="0">
                  <a:pos x="2" y="321"/>
                </a:cxn>
                <a:cxn ang="0">
                  <a:pos x="21" y="357"/>
                </a:cxn>
                <a:cxn ang="0">
                  <a:pos x="38" y="374"/>
                </a:cxn>
                <a:cxn ang="0">
                  <a:pos x="74" y="372"/>
                </a:cxn>
                <a:cxn ang="0">
                  <a:pos x="110" y="336"/>
                </a:cxn>
                <a:cxn ang="0">
                  <a:pos x="127" y="300"/>
                </a:cxn>
              </a:cxnLst>
              <a:rect l="0" t="0" r="r" b="b"/>
              <a:pathLst>
                <a:path w="127" h="375">
                  <a:moveTo>
                    <a:pt x="64" y="0"/>
                  </a:moveTo>
                  <a:lnTo>
                    <a:pt x="16" y="196"/>
                  </a:lnTo>
                  <a:lnTo>
                    <a:pt x="0" y="268"/>
                  </a:lnTo>
                  <a:lnTo>
                    <a:pt x="2" y="321"/>
                  </a:lnTo>
                  <a:lnTo>
                    <a:pt x="21" y="357"/>
                  </a:lnTo>
                  <a:lnTo>
                    <a:pt x="38" y="374"/>
                  </a:lnTo>
                  <a:lnTo>
                    <a:pt x="74" y="372"/>
                  </a:lnTo>
                  <a:lnTo>
                    <a:pt x="110" y="336"/>
                  </a:lnTo>
                  <a:lnTo>
                    <a:pt x="127" y="3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5"/>
            <p:cNvSpPr>
              <a:spLocks/>
            </p:cNvSpPr>
            <p:nvPr/>
          </p:nvSpPr>
          <p:spPr bwMode="auto">
            <a:xfrm>
              <a:off x="3916" y="3124"/>
              <a:ext cx="63" cy="358"/>
            </a:xfrm>
            <a:custGeom>
              <a:avLst/>
              <a:gdLst/>
              <a:ahLst/>
              <a:cxnLst>
                <a:cxn ang="0">
                  <a:pos x="62" y="0"/>
                </a:cxn>
                <a:cxn ang="0">
                  <a:pos x="14" y="196"/>
                </a:cxn>
                <a:cxn ang="0">
                  <a:pos x="0" y="268"/>
                </a:cxn>
                <a:cxn ang="0">
                  <a:pos x="2" y="357"/>
                </a:cxn>
              </a:cxnLst>
              <a:rect l="0" t="0" r="r" b="b"/>
              <a:pathLst>
                <a:path w="63" h="358">
                  <a:moveTo>
                    <a:pt x="62" y="0"/>
                  </a:moveTo>
                  <a:lnTo>
                    <a:pt x="14" y="196"/>
                  </a:lnTo>
                  <a:lnTo>
                    <a:pt x="0" y="268"/>
                  </a:lnTo>
                  <a:lnTo>
                    <a:pt x="2" y="35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16"/>
            <p:cNvSpPr>
              <a:spLocks/>
            </p:cNvSpPr>
            <p:nvPr/>
          </p:nvSpPr>
          <p:spPr bwMode="auto">
            <a:xfrm>
              <a:off x="3916" y="3122"/>
              <a:ext cx="80" cy="324"/>
            </a:xfrm>
            <a:custGeom>
              <a:avLst/>
              <a:gdLst/>
              <a:ahLst/>
              <a:cxnLst>
                <a:cxn ang="0">
                  <a:pos x="45" y="2"/>
                </a:cxn>
                <a:cxn ang="0">
                  <a:pos x="79" y="0"/>
                </a:cxn>
                <a:cxn ang="0">
                  <a:pos x="16" y="252"/>
                </a:cxn>
                <a:cxn ang="0">
                  <a:pos x="0" y="324"/>
                </a:cxn>
              </a:cxnLst>
              <a:rect l="0" t="0" r="r" b="b"/>
              <a:pathLst>
                <a:path w="80" h="324">
                  <a:moveTo>
                    <a:pt x="45" y="2"/>
                  </a:moveTo>
                  <a:lnTo>
                    <a:pt x="79" y="0"/>
                  </a:lnTo>
                  <a:lnTo>
                    <a:pt x="16" y="252"/>
                  </a:lnTo>
                  <a:lnTo>
                    <a:pt x="0" y="3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7"/>
            <p:cNvSpPr>
              <a:spLocks/>
            </p:cNvSpPr>
            <p:nvPr/>
          </p:nvSpPr>
          <p:spPr bwMode="auto">
            <a:xfrm>
              <a:off x="3859" y="3247"/>
              <a:ext cx="177" cy="5"/>
            </a:xfrm>
            <a:custGeom>
              <a:avLst/>
              <a:gdLst/>
              <a:ahLst/>
              <a:cxnLst>
                <a:cxn ang="0">
                  <a:pos x="0" y="4"/>
                </a:cxn>
                <a:cxn ang="0">
                  <a:pos x="177" y="0"/>
                </a:cxn>
              </a:cxnLst>
              <a:rect l="0" t="0" r="r" b="b"/>
              <a:pathLst>
                <a:path w="177" h="5">
                  <a:moveTo>
                    <a:pt x="0" y="4"/>
                  </a:moveTo>
                  <a:lnTo>
                    <a:pt x="17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8"/>
            <p:cNvSpPr>
              <a:spLocks/>
            </p:cNvSpPr>
            <p:nvPr/>
          </p:nvSpPr>
          <p:spPr bwMode="auto">
            <a:xfrm>
              <a:off x="3573" y="2642"/>
              <a:ext cx="0" cy="1433"/>
            </a:xfrm>
            <a:custGeom>
              <a:avLst/>
              <a:gdLst/>
              <a:ahLst/>
              <a:cxnLst>
                <a:cxn ang="0">
                  <a:pos x="0" y="1432"/>
                </a:cxn>
                <a:cxn ang="0">
                  <a:pos x="0" y="0"/>
                </a:cxn>
              </a:cxnLst>
              <a:rect l="0" t="0" r="r" b="b"/>
              <a:pathLst>
                <a:path h="1433">
                  <a:moveTo>
                    <a:pt x="0" y="1432"/>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19"/>
            <p:cNvSpPr>
              <a:spLocks/>
            </p:cNvSpPr>
            <p:nvPr/>
          </p:nvSpPr>
          <p:spPr bwMode="auto">
            <a:xfrm>
              <a:off x="4437" y="4075"/>
              <a:ext cx="91" cy="0"/>
            </a:xfrm>
            <a:custGeom>
              <a:avLst/>
              <a:gdLst/>
              <a:ahLst/>
              <a:cxnLst>
                <a:cxn ang="0">
                  <a:pos x="91" y="0"/>
                </a:cxn>
                <a:cxn ang="0">
                  <a:pos x="0" y="0"/>
                </a:cxn>
              </a:cxnLst>
              <a:rect l="0" t="0" r="r" b="b"/>
              <a:pathLst>
                <a:path w="91">
                  <a:moveTo>
                    <a:pt x="91"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0"/>
            <p:cNvSpPr>
              <a:spLocks/>
            </p:cNvSpPr>
            <p:nvPr/>
          </p:nvSpPr>
          <p:spPr bwMode="auto">
            <a:xfrm>
              <a:off x="4252" y="4075"/>
              <a:ext cx="123" cy="0"/>
            </a:xfrm>
            <a:custGeom>
              <a:avLst/>
              <a:gdLst/>
              <a:ahLst/>
              <a:cxnLst>
                <a:cxn ang="0">
                  <a:pos x="122" y="0"/>
                </a:cxn>
                <a:cxn ang="0">
                  <a:pos x="0" y="0"/>
                </a:cxn>
              </a:cxnLst>
              <a:rect l="0" t="0" r="r" b="b"/>
              <a:pathLst>
                <a:path w="123">
                  <a:moveTo>
                    <a:pt x="122"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1"/>
            <p:cNvSpPr>
              <a:spLocks/>
            </p:cNvSpPr>
            <p:nvPr/>
          </p:nvSpPr>
          <p:spPr bwMode="auto">
            <a:xfrm>
              <a:off x="4365" y="3453"/>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2"/>
            <p:cNvSpPr>
              <a:spLocks/>
            </p:cNvSpPr>
            <p:nvPr/>
          </p:nvSpPr>
          <p:spPr bwMode="auto">
            <a:xfrm>
              <a:off x="4101" y="3453"/>
              <a:ext cx="99" cy="0"/>
            </a:xfrm>
            <a:custGeom>
              <a:avLst/>
              <a:gdLst/>
              <a:ahLst/>
              <a:cxnLst>
                <a:cxn ang="0">
                  <a:pos x="98" y="0"/>
                </a:cxn>
                <a:cxn ang="0">
                  <a:pos x="0" y="0"/>
                </a:cxn>
              </a:cxnLst>
              <a:rect l="0" t="0" r="r" b="b"/>
              <a:pathLst>
                <a:path w="99">
                  <a:moveTo>
                    <a:pt x="98"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3"/>
            <p:cNvSpPr>
              <a:spLocks/>
            </p:cNvSpPr>
            <p:nvPr/>
          </p:nvSpPr>
          <p:spPr bwMode="auto">
            <a:xfrm>
              <a:off x="4200" y="3424"/>
              <a:ext cx="165" cy="56"/>
            </a:xfrm>
            <a:custGeom>
              <a:avLst/>
              <a:gdLst/>
              <a:ahLst/>
              <a:cxnLst>
                <a:cxn ang="0">
                  <a:pos x="0" y="0"/>
                </a:cxn>
                <a:cxn ang="0">
                  <a:pos x="0" y="55"/>
                </a:cxn>
                <a:cxn ang="0">
                  <a:pos x="165" y="28"/>
                </a:cxn>
                <a:cxn ang="0">
                  <a:pos x="0" y="0"/>
                </a:cxn>
              </a:cxnLst>
              <a:rect l="0" t="0" r="r" b="b"/>
              <a:pathLst>
                <a:path w="165" h="56">
                  <a:moveTo>
                    <a:pt x="0" y="0"/>
                  </a:moveTo>
                  <a:lnTo>
                    <a:pt x="0" y="55"/>
                  </a:lnTo>
                  <a:lnTo>
                    <a:pt x="165"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4"/>
            <p:cNvSpPr>
              <a:spLocks/>
            </p:cNvSpPr>
            <p:nvPr/>
          </p:nvSpPr>
          <p:spPr bwMode="auto">
            <a:xfrm>
              <a:off x="4365" y="2642"/>
              <a:ext cx="0" cy="1433"/>
            </a:xfrm>
            <a:custGeom>
              <a:avLst/>
              <a:gdLst/>
              <a:ahLst/>
              <a:cxnLst>
                <a:cxn ang="0">
                  <a:pos x="0" y="1432"/>
                </a:cxn>
                <a:cxn ang="0">
                  <a:pos x="0" y="0"/>
                </a:cxn>
              </a:cxnLst>
              <a:rect l="0" t="0" r="r" b="b"/>
              <a:pathLst>
                <a:path h="1433">
                  <a:moveTo>
                    <a:pt x="0" y="1432"/>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5"/>
            <p:cNvSpPr>
              <a:spLocks/>
            </p:cNvSpPr>
            <p:nvPr/>
          </p:nvSpPr>
          <p:spPr bwMode="auto">
            <a:xfrm>
              <a:off x="5649" y="2344"/>
              <a:ext cx="216" cy="0"/>
            </a:xfrm>
            <a:custGeom>
              <a:avLst/>
              <a:gdLst/>
              <a:ahLst/>
              <a:cxnLst>
                <a:cxn ang="0">
                  <a:pos x="0" y="0"/>
                </a:cxn>
                <a:cxn ang="0">
                  <a:pos x="216" y="0"/>
                </a:cxn>
              </a:cxnLst>
              <a:rect l="0" t="0" r="r" b="b"/>
              <a:pathLst>
                <a:path w="216">
                  <a:moveTo>
                    <a:pt x="0" y="0"/>
                  </a:moveTo>
                  <a:lnTo>
                    <a:pt x="216"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6"/>
            <p:cNvSpPr>
              <a:spLocks/>
            </p:cNvSpPr>
            <p:nvPr/>
          </p:nvSpPr>
          <p:spPr bwMode="auto">
            <a:xfrm>
              <a:off x="5649" y="2642"/>
              <a:ext cx="216" cy="0"/>
            </a:xfrm>
            <a:custGeom>
              <a:avLst/>
              <a:gdLst/>
              <a:ahLst/>
              <a:cxnLst>
                <a:cxn ang="0">
                  <a:pos x="0" y="0"/>
                </a:cxn>
                <a:cxn ang="0">
                  <a:pos x="216" y="0"/>
                </a:cxn>
              </a:cxnLst>
              <a:rect l="0" t="0" r="r" b="b"/>
              <a:pathLst>
                <a:path w="216">
                  <a:moveTo>
                    <a:pt x="0" y="0"/>
                  </a:moveTo>
                  <a:lnTo>
                    <a:pt x="216"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7"/>
            <p:cNvSpPr>
              <a:spLocks/>
            </p:cNvSpPr>
            <p:nvPr/>
          </p:nvSpPr>
          <p:spPr bwMode="auto">
            <a:xfrm>
              <a:off x="5865" y="2455"/>
              <a:ext cx="0" cy="77"/>
            </a:xfrm>
            <a:custGeom>
              <a:avLst/>
              <a:gdLst/>
              <a:ahLst/>
              <a:cxnLst>
                <a:cxn ang="0">
                  <a:pos x="0" y="0"/>
                </a:cxn>
                <a:cxn ang="0">
                  <a:pos x="0" y="76"/>
                </a:cxn>
              </a:cxnLst>
              <a:rect l="0" t="0" r="r" b="b"/>
              <a:pathLst>
                <a:path h="77">
                  <a:moveTo>
                    <a:pt x="0" y="0"/>
                  </a:moveTo>
                  <a:lnTo>
                    <a:pt x="0" y="7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8"/>
            <p:cNvSpPr>
              <a:spLocks/>
            </p:cNvSpPr>
            <p:nvPr/>
          </p:nvSpPr>
          <p:spPr bwMode="auto">
            <a:xfrm>
              <a:off x="5848" y="2344"/>
              <a:ext cx="36" cy="111"/>
            </a:xfrm>
            <a:custGeom>
              <a:avLst/>
              <a:gdLst/>
              <a:ahLst/>
              <a:cxnLst>
                <a:cxn ang="0">
                  <a:pos x="0" y="110"/>
                </a:cxn>
                <a:cxn ang="0">
                  <a:pos x="36" y="110"/>
                </a:cxn>
                <a:cxn ang="0">
                  <a:pos x="16" y="0"/>
                </a:cxn>
                <a:cxn ang="0">
                  <a:pos x="0" y="110"/>
                </a:cxn>
              </a:cxnLst>
              <a:rect l="0" t="0" r="r" b="b"/>
              <a:pathLst>
                <a:path w="36" h="111">
                  <a:moveTo>
                    <a:pt x="0" y="110"/>
                  </a:moveTo>
                  <a:lnTo>
                    <a:pt x="36" y="110"/>
                  </a:lnTo>
                  <a:lnTo>
                    <a:pt x="16" y="0"/>
                  </a:lnTo>
                  <a:lnTo>
                    <a:pt x="0"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9"/>
            <p:cNvSpPr>
              <a:spLocks/>
            </p:cNvSpPr>
            <p:nvPr/>
          </p:nvSpPr>
          <p:spPr bwMode="auto">
            <a:xfrm>
              <a:off x="5848" y="2532"/>
              <a:ext cx="36" cy="110"/>
            </a:xfrm>
            <a:custGeom>
              <a:avLst/>
              <a:gdLst/>
              <a:ahLst/>
              <a:cxnLst>
                <a:cxn ang="0">
                  <a:pos x="0" y="0"/>
                </a:cxn>
                <a:cxn ang="0">
                  <a:pos x="0" y="0"/>
                </a:cxn>
                <a:cxn ang="0">
                  <a:pos x="16" y="110"/>
                </a:cxn>
                <a:cxn ang="0">
                  <a:pos x="36" y="0"/>
                </a:cxn>
                <a:cxn ang="0">
                  <a:pos x="0" y="0"/>
                </a:cxn>
              </a:cxnLst>
              <a:rect l="0" t="0" r="r" b="b"/>
              <a:pathLst>
                <a:path w="36" h="110">
                  <a:moveTo>
                    <a:pt x="0" y="0"/>
                  </a:moveTo>
                  <a:lnTo>
                    <a:pt x="0" y="0"/>
                  </a:lnTo>
                  <a:lnTo>
                    <a:pt x="16" y="110"/>
                  </a:lnTo>
                  <a:lnTo>
                    <a:pt x="36"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0"/>
            <p:cNvSpPr>
              <a:spLocks/>
            </p:cNvSpPr>
            <p:nvPr/>
          </p:nvSpPr>
          <p:spPr bwMode="auto">
            <a:xfrm>
              <a:off x="2354" y="2344"/>
              <a:ext cx="14" cy="15"/>
            </a:xfrm>
            <a:custGeom>
              <a:avLst/>
              <a:gdLst/>
              <a:ahLst/>
              <a:cxnLst>
                <a:cxn ang="0">
                  <a:pos x="0" y="14"/>
                </a:cxn>
                <a:cxn ang="0">
                  <a:pos x="14" y="0"/>
                </a:cxn>
              </a:cxnLst>
              <a:rect l="0" t="0" r="r" b="b"/>
              <a:pathLst>
                <a:path w="14" h="15">
                  <a:moveTo>
                    <a:pt x="0" y="14"/>
                  </a:moveTo>
                  <a:lnTo>
                    <a:pt x="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1"/>
            <p:cNvSpPr>
              <a:spLocks/>
            </p:cNvSpPr>
            <p:nvPr/>
          </p:nvSpPr>
          <p:spPr bwMode="auto">
            <a:xfrm>
              <a:off x="2354" y="2344"/>
              <a:ext cx="77" cy="80"/>
            </a:xfrm>
            <a:custGeom>
              <a:avLst/>
              <a:gdLst/>
              <a:ahLst/>
              <a:cxnLst>
                <a:cxn ang="0">
                  <a:pos x="0" y="79"/>
                </a:cxn>
                <a:cxn ang="0">
                  <a:pos x="76" y="0"/>
                </a:cxn>
              </a:cxnLst>
              <a:rect l="0" t="0" r="r" b="b"/>
              <a:pathLst>
                <a:path w="77" h="80">
                  <a:moveTo>
                    <a:pt x="0" y="79"/>
                  </a:moveTo>
                  <a:lnTo>
                    <a:pt x="7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32"/>
            <p:cNvSpPr>
              <a:spLocks/>
            </p:cNvSpPr>
            <p:nvPr/>
          </p:nvSpPr>
          <p:spPr bwMode="auto">
            <a:xfrm>
              <a:off x="2354" y="2344"/>
              <a:ext cx="142" cy="144"/>
            </a:xfrm>
            <a:custGeom>
              <a:avLst/>
              <a:gdLst/>
              <a:ahLst/>
              <a:cxnLst>
                <a:cxn ang="0">
                  <a:pos x="0" y="144"/>
                </a:cxn>
                <a:cxn ang="0">
                  <a:pos x="141" y="0"/>
                </a:cxn>
              </a:cxnLst>
              <a:rect l="0" t="0" r="r" b="b"/>
              <a:pathLst>
                <a:path w="142" h="144">
                  <a:moveTo>
                    <a:pt x="0" y="144"/>
                  </a:moveTo>
                  <a:lnTo>
                    <a:pt x="14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33"/>
            <p:cNvSpPr>
              <a:spLocks/>
            </p:cNvSpPr>
            <p:nvPr/>
          </p:nvSpPr>
          <p:spPr bwMode="auto">
            <a:xfrm>
              <a:off x="2320" y="2548"/>
              <a:ext cx="39" cy="36"/>
            </a:xfrm>
            <a:custGeom>
              <a:avLst/>
              <a:gdLst/>
              <a:ahLst/>
              <a:cxnLst>
                <a:cxn ang="0">
                  <a:pos x="0" y="35"/>
                </a:cxn>
                <a:cxn ang="0">
                  <a:pos x="38" y="0"/>
                </a:cxn>
              </a:cxnLst>
              <a:rect l="0" t="0" r="r" b="b"/>
              <a:pathLst>
                <a:path w="39" h="36">
                  <a:moveTo>
                    <a:pt x="0" y="35"/>
                  </a:moveTo>
                  <a:lnTo>
                    <a:pt x="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34"/>
            <p:cNvSpPr>
              <a:spLocks/>
            </p:cNvSpPr>
            <p:nvPr/>
          </p:nvSpPr>
          <p:spPr bwMode="auto">
            <a:xfrm>
              <a:off x="2392" y="2344"/>
              <a:ext cx="168" cy="171"/>
            </a:xfrm>
            <a:custGeom>
              <a:avLst/>
              <a:gdLst/>
              <a:ahLst/>
              <a:cxnLst>
                <a:cxn ang="0">
                  <a:pos x="0" y="170"/>
                </a:cxn>
                <a:cxn ang="0">
                  <a:pos x="168" y="0"/>
                </a:cxn>
              </a:cxnLst>
              <a:rect l="0" t="0" r="r" b="b"/>
              <a:pathLst>
                <a:path w="168" h="171">
                  <a:moveTo>
                    <a:pt x="0" y="170"/>
                  </a:moveTo>
                  <a:lnTo>
                    <a:pt x="16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35"/>
            <p:cNvSpPr>
              <a:spLocks/>
            </p:cNvSpPr>
            <p:nvPr/>
          </p:nvSpPr>
          <p:spPr bwMode="auto">
            <a:xfrm>
              <a:off x="2354" y="2344"/>
              <a:ext cx="271" cy="272"/>
            </a:xfrm>
            <a:custGeom>
              <a:avLst/>
              <a:gdLst/>
              <a:ahLst/>
              <a:cxnLst>
                <a:cxn ang="0">
                  <a:pos x="0" y="271"/>
                </a:cxn>
                <a:cxn ang="0">
                  <a:pos x="271" y="0"/>
                </a:cxn>
              </a:cxnLst>
              <a:rect l="0" t="0" r="r" b="b"/>
              <a:pathLst>
                <a:path w="271" h="272">
                  <a:moveTo>
                    <a:pt x="0" y="271"/>
                  </a:moveTo>
                  <a:lnTo>
                    <a:pt x="27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36"/>
            <p:cNvSpPr>
              <a:spLocks/>
            </p:cNvSpPr>
            <p:nvPr/>
          </p:nvSpPr>
          <p:spPr bwMode="auto">
            <a:xfrm>
              <a:off x="2392"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37"/>
            <p:cNvSpPr>
              <a:spLocks/>
            </p:cNvSpPr>
            <p:nvPr/>
          </p:nvSpPr>
          <p:spPr bwMode="auto">
            <a:xfrm>
              <a:off x="2457"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38"/>
            <p:cNvSpPr>
              <a:spLocks/>
            </p:cNvSpPr>
            <p:nvPr/>
          </p:nvSpPr>
          <p:spPr bwMode="auto">
            <a:xfrm>
              <a:off x="2522"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39"/>
            <p:cNvSpPr>
              <a:spLocks/>
            </p:cNvSpPr>
            <p:nvPr/>
          </p:nvSpPr>
          <p:spPr bwMode="auto">
            <a:xfrm>
              <a:off x="2584"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40"/>
            <p:cNvSpPr>
              <a:spLocks/>
            </p:cNvSpPr>
            <p:nvPr/>
          </p:nvSpPr>
          <p:spPr bwMode="auto">
            <a:xfrm>
              <a:off x="2649"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41"/>
            <p:cNvSpPr>
              <a:spLocks/>
            </p:cNvSpPr>
            <p:nvPr/>
          </p:nvSpPr>
          <p:spPr bwMode="auto">
            <a:xfrm>
              <a:off x="2714"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42"/>
            <p:cNvSpPr>
              <a:spLocks/>
            </p:cNvSpPr>
            <p:nvPr/>
          </p:nvSpPr>
          <p:spPr bwMode="auto">
            <a:xfrm>
              <a:off x="2779"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43"/>
            <p:cNvSpPr>
              <a:spLocks/>
            </p:cNvSpPr>
            <p:nvPr/>
          </p:nvSpPr>
          <p:spPr bwMode="auto">
            <a:xfrm>
              <a:off x="2844"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44"/>
            <p:cNvSpPr>
              <a:spLocks/>
            </p:cNvSpPr>
            <p:nvPr/>
          </p:nvSpPr>
          <p:spPr bwMode="auto">
            <a:xfrm>
              <a:off x="2906"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45"/>
            <p:cNvSpPr>
              <a:spLocks/>
            </p:cNvSpPr>
            <p:nvPr/>
          </p:nvSpPr>
          <p:spPr bwMode="auto">
            <a:xfrm>
              <a:off x="2971"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46"/>
            <p:cNvSpPr>
              <a:spLocks/>
            </p:cNvSpPr>
            <p:nvPr/>
          </p:nvSpPr>
          <p:spPr bwMode="auto">
            <a:xfrm>
              <a:off x="3036"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47"/>
            <p:cNvSpPr>
              <a:spLocks/>
            </p:cNvSpPr>
            <p:nvPr/>
          </p:nvSpPr>
          <p:spPr bwMode="auto">
            <a:xfrm>
              <a:off x="3100" y="2344"/>
              <a:ext cx="296" cy="298"/>
            </a:xfrm>
            <a:custGeom>
              <a:avLst/>
              <a:gdLst/>
              <a:ahLst/>
              <a:cxnLst>
                <a:cxn ang="0">
                  <a:pos x="0" y="297"/>
                </a:cxn>
                <a:cxn ang="0">
                  <a:pos x="295" y="0"/>
                </a:cxn>
              </a:cxnLst>
              <a:rect l="0" t="0" r="r" b="b"/>
              <a:pathLst>
                <a:path w="296"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48"/>
            <p:cNvSpPr>
              <a:spLocks/>
            </p:cNvSpPr>
            <p:nvPr/>
          </p:nvSpPr>
          <p:spPr bwMode="auto">
            <a:xfrm>
              <a:off x="3163"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49"/>
            <p:cNvSpPr>
              <a:spLocks/>
            </p:cNvSpPr>
            <p:nvPr/>
          </p:nvSpPr>
          <p:spPr bwMode="auto">
            <a:xfrm>
              <a:off x="3228"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50"/>
            <p:cNvSpPr>
              <a:spLocks/>
            </p:cNvSpPr>
            <p:nvPr/>
          </p:nvSpPr>
          <p:spPr bwMode="auto">
            <a:xfrm>
              <a:off x="3292" y="2344"/>
              <a:ext cx="296" cy="298"/>
            </a:xfrm>
            <a:custGeom>
              <a:avLst/>
              <a:gdLst/>
              <a:ahLst/>
              <a:cxnLst>
                <a:cxn ang="0">
                  <a:pos x="0" y="297"/>
                </a:cxn>
                <a:cxn ang="0">
                  <a:pos x="295" y="0"/>
                </a:cxn>
              </a:cxnLst>
              <a:rect l="0" t="0" r="r" b="b"/>
              <a:pathLst>
                <a:path w="296"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51"/>
            <p:cNvSpPr>
              <a:spLocks/>
            </p:cNvSpPr>
            <p:nvPr/>
          </p:nvSpPr>
          <p:spPr bwMode="auto">
            <a:xfrm>
              <a:off x="3357"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52"/>
            <p:cNvSpPr>
              <a:spLocks/>
            </p:cNvSpPr>
            <p:nvPr/>
          </p:nvSpPr>
          <p:spPr bwMode="auto">
            <a:xfrm>
              <a:off x="3422"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53"/>
            <p:cNvSpPr>
              <a:spLocks/>
            </p:cNvSpPr>
            <p:nvPr/>
          </p:nvSpPr>
          <p:spPr bwMode="auto">
            <a:xfrm>
              <a:off x="3484"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54"/>
            <p:cNvSpPr>
              <a:spLocks/>
            </p:cNvSpPr>
            <p:nvPr/>
          </p:nvSpPr>
          <p:spPr bwMode="auto">
            <a:xfrm>
              <a:off x="3549"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55"/>
            <p:cNvSpPr>
              <a:spLocks/>
            </p:cNvSpPr>
            <p:nvPr/>
          </p:nvSpPr>
          <p:spPr bwMode="auto">
            <a:xfrm>
              <a:off x="3614"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56"/>
            <p:cNvSpPr>
              <a:spLocks/>
            </p:cNvSpPr>
            <p:nvPr/>
          </p:nvSpPr>
          <p:spPr bwMode="auto">
            <a:xfrm>
              <a:off x="3679"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57"/>
            <p:cNvSpPr>
              <a:spLocks/>
            </p:cNvSpPr>
            <p:nvPr/>
          </p:nvSpPr>
          <p:spPr bwMode="auto">
            <a:xfrm>
              <a:off x="3741"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58"/>
            <p:cNvSpPr>
              <a:spLocks/>
            </p:cNvSpPr>
            <p:nvPr/>
          </p:nvSpPr>
          <p:spPr bwMode="auto">
            <a:xfrm>
              <a:off x="3806"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59"/>
            <p:cNvSpPr>
              <a:spLocks/>
            </p:cNvSpPr>
            <p:nvPr/>
          </p:nvSpPr>
          <p:spPr bwMode="auto">
            <a:xfrm>
              <a:off x="3871"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60"/>
            <p:cNvSpPr>
              <a:spLocks/>
            </p:cNvSpPr>
            <p:nvPr/>
          </p:nvSpPr>
          <p:spPr bwMode="auto">
            <a:xfrm>
              <a:off x="3936"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61"/>
            <p:cNvSpPr>
              <a:spLocks/>
            </p:cNvSpPr>
            <p:nvPr/>
          </p:nvSpPr>
          <p:spPr bwMode="auto">
            <a:xfrm>
              <a:off x="4000" y="2344"/>
              <a:ext cx="296" cy="298"/>
            </a:xfrm>
            <a:custGeom>
              <a:avLst/>
              <a:gdLst/>
              <a:ahLst/>
              <a:cxnLst>
                <a:cxn ang="0">
                  <a:pos x="0" y="297"/>
                </a:cxn>
                <a:cxn ang="0">
                  <a:pos x="295" y="0"/>
                </a:cxn>
              </a:cxnLst>
              <a:rect l="0" t="0" r="r" b="b"/>
              <a:pathLst>
                <a:path w="296"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62"/>
            <p:cNvSpPr>
              <a:spLocks/>
            </p:cNvSpPr>
            <p:nvPr/>
          </p:nvSpPr>
          <p:spPr bwMode="auto">
            <a:xfrm>
              <a:off x="4063"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63"/>
            <p:cNvSpPr>
              <a:spLocks/>
            </p:cNvSpPr>
            <p:nvPr/>
          </p:nvSpPr>
          <p:spPr bwMode="auto">
            <a:xfrm>
              <a:off x="4128"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64"/>
            <p:cNvSpPr>
              <a:spLocks/>
            </p:cNvSpPr>
            <p:nvPr/>
          </p:nvSpPr>
          <p:spPr bwMode="auto">
            <a:xfrm>
              <a:off x="4192" y="2344"/>
              <a:ext cx="296" cy="298"/>
            </a:xfrm>
            <a:custGeom>
              <a:avLst/>
              <a:gdLst/>
              <a:ahLst/>
              <a:cxnLst>
                <a:cxn ang="0">
                  <a:pos x="0" y="297"/>
                </a:cxn>
                <a:cxn ang="0">
                  <a:pos x="295" y="0"/>
                </a:cxn>
              </a:cxnLst>
              <a:rect l="0" t="0" r="r" b="b"/>
              <a:pathLst>
                <a:path w="296"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65"/>
            <p:cNvSpPr>
              <a:spLocks/>
            </p:cNvSpPr>
            <p:nvPr/>
          </p:nvSpPr>
          <p:spPr bwMode="auto">
            <a:xfrm>
              <a:off x="4257"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66"/>
            <p:cNvSpPr>
              <a:spLocks/>
            </p:cNvSpPr>
            <p:nvPr/>
          </p:nvSpPr>
          <p:spPr bwMode="auto">
            <a:xfrm>
              <a:off x="4320"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67"/>
            <p:cNvSpPr>
              <a:spLocks/>
            </p:cNvSpPr>
            <p:nvPr/>
          </p:nvSpPr>
          <p:spPr bwMode="auto">
            <a:xfrm>
              <a:off x="4384"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68"/>
            <p:cNvSpPr>
              <a:spLocks/>
            </p:cNvSpPr>
            <p:nvPr/>
          </p:nvSpPr>
          <p:spPr bwMode="auto">
            <a:xfrm>
              <a:off x="4449"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69"/>
            <p:cNvSpPr>
              <a:spLocks/>
            </p:cNvSpPr>
            <p:nvPr/>
          </p:nvSpPr>
          <p:spPr bwMode="auto">
            <a:xfrm>
              <a:off x="4514"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70"/>
            <p:cNvSpPr>
              <a:spLocks/>
            </p:cNvSpPr>
            <p:nvPr/>
          </p:nvSpPr>
          <p:spPr bwMode="auto">
            <a:xfrm>
              <a:off x="4579"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71"/>
            <p:cNvSpPr>
              <a:spLocks/>
            </p:cNvSpPr>
            <p:nvPr/>
          </p:nvSpPr>
          <p:spPr bwMode="auto">
            <a:xfrm>
              <a:off x="4641"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72"/>
            <p:cNvSpPr>
              <a:spLocks/>
            </p:cNvSpPr>
            <p:nvPr/>
          </p:nvSpPr>
          <p:spPr bwMode="auto">
            <a:xfrm>
              <a:off x="4706"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73"/>
            <p:cNvSpPr>
              <a:spLocks/>
            </p:cNvSpPr>
            <p:nvPr/>
          </p:nvSpPr>
          <p:spPr bwMode="auto">
            <a:xfrm>
              <a:off x="4771"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74"/>
            <p:cNvSpPr>
              <a:spLocks/>
            </p:cNvSpPr>
            <p:nvPr/>
          </p:nvSpPr>
          <p:spPr bwMode="auto">
            <a:xfrm>
              <a:off x="4836"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75"/>
            <p:cNvSpPr>
              <a:spLocks/>
            </p:cNvSpPr>
            <p:nvPr/>
          </p:nvSpPr>
          <p:spPr bwMode="auto">
            <a:xfrm>
              <a:off x="4898"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76"/>
            <p:cNvSpPr>
              <a:spLocks/>
            </p:cNvSpPr>
            <p:nvPr/>
          </p:nvSpPr>
          <p:spPr bwMode="auto">
            <a:xfrm>
              <a:off x="4963"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77"/>
            <p:cNvSpPr>
              <a:spLocks/>
            </p:cNvSpPr>
            <p:nvPr/>
          </p:nvSpPr>
          <p:spPr bwMode="auto">
            <a:xfrm>
              <a:off x="5028"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78"/>
            <p:cNvSpPr>
              <a:spLocks/>
            </p:cNvSpPr>
            <p:nvPr/>
          </p:nvSpPr>
          <p:spPr bwMode="auto">
            <a:xfrm>
              <a:off x="5092" y="2344"/>
              <a:ext cx="296" cy="298"/>
            </a:xfrm>
            <a:custGeom>
              <a:avLst/>
              <a:gdLst/>
              <a:ahLst/>
              <a:cxnLst>
                <a:cxn ang="0">
                  <a:pos x="0" y="297"/>
                </a:cxn>
                <a:cxn ang="0">
                  <a:pos x="295" y="0"/>
                </a:cxn>
              </a:cxnLst>
              <a:rect l="0" t="0" r="r" b="b"/>
              <a:pathLst>
                <a:path w="296"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79"/>
            <p:cNvSpPr>
              <a:spLocks/>
            </p:cNvSpPr>
            <p:nvPr/>
          </p:nvSpPr>
          <p:spPr bwMode="auto">
            <a:xfrm>
              <a:off x="5157" y="2344"/>
              <a:ext cx="295" cy="298"/>
            </a:xfrm>
            <a:custGeom>
              <a:avLst/>
              <a:gdLst/>
              <a:ahLst/>
              <a:cxnLst>
                <a:cxn ang="0">
                  <a:pos x="0" y="297"/>
                </a:cxn>
                <a:cxn ang="0">
                  <a:pos x="295" y="0"/>
                </a:cxn>
              </a:cxnLst>
              <a:rect l="0" t="0" r="r" b="b"/>
              <a:pathLst>
                <a:path w="295" h="298">
                  <a:moveTo>
                    <a:pt x="0" y="297"/>
                  </a:moveTo>
                  <a:lnTo>
                    <a:pt x="29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80"/>
            <p:cNvSpPr>
              <a:spLocks/>
            </p:cNvSpPr>
            <p:nvPr/>
          </p:nvSpPr>
          <p:spPr bwMode="auto">
            <a:xfrm>
              <a:off x="5220" y="2344"/>
              <a:ext cx="297" cy="298"/>
            </a:xfrm>
            <a:custGeom>
              <a:avLst/>
              <a:gdLst/>
              <a:ahLst/>
              <a:cxnLst>
                <a:cxn ang="0">
                  <a:pos x="0" y="297"/>
                </a:cxn>
                <a:cxn ang="0">
                  <a:pos x="297" y="0"/>
                </a:cxn>
              </a:cxnLst>
              <a:rect l="0" t="0" r="r" b="b"/>
              <a:pathLst>
                <a:path w="297"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81"/>
            <p:cNvSpPr>
              <a:spLocks/>
            </p:cNvSpPr>
            <p:nvPr/>
          </p:nvSpPr>
          <p:spPr bwMode="auto">
            <a:xfrm>
              <a:off x="5284" y="2344"/>
              <a:ext cx="298" cy="298"/>
            </a:xfrm>
            <a:custGeom>
              <a:avLst/>
              <a:gdLst/>
              <a:ahLst/>
              <a:cxnLst>
                <a:cxn ang="0">
                  <a:pos x="0" y="297"/>
                </a:cxn>
                <a:cxn ang="0">
                  <a:pos x="297" y="0"/>
                </a:cxn>
              </a:cxnLst>
              <a:rect l="0" t="0" r="r" b="b"/>
              <a:pathLst>
                <a:path w="298" h="298">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82"/>
            <p:cNvSpPr>
              <a:spLocks/>
            </p:cNvSpPr>
            <p:nvPr/>
          </p:nvSpPr>
          <p:spPr bwMode="auto">
            <a:xfrm>
              <a:off x="5349" y="2407"/>
              <a:ext cx="235" cy="235"/>
            </a:xfrm>
            <a:custGeom>
              <a:avLst/>
              <a:gdLst/>
              <a:ahLst/>
              <a:cxnLst>
                <a:cxn ang="0">
                  <a:pos x="0" y="235"/>
                </a:cxn>
                <a:cxn ang="0">
                  <a:pos x="235" y="0"/>
                </a:cxn>
              </a:cxnLst>
              <a:rect l="0" t="0" r="r" b="b"/>
              <a:pathLst>
                <a:path w="235" h="235">
                  <a:moveTo>
                    <a:pt x="0" y="235"/>
                  </a:moveTo>
                  <a:lnTo>
                    <a:pt x="23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83"/>
            <p:cNvSpPr>
              <a:spLocks/>
            </p:cNvSpPr>
            <p:nvPr/>
          </p:nvSpPr>
          <p:spPr bwMode="auto">
            <a:xfrm>
              <a:off x="5414" y="2472"/>
              <a:ext cx="170" cy="170"/>
            </a:xfrm>
            <a:custGeom>
              <a:avLst/>
              <a:gdLst/>
              <a:ahLst/>
              <a:cxnLst>
                <a:cxn ang="0">
                  <a:pos x="0" y="170"/>
                </a:cxn>
                <a:cxn ang="0">
                  <a:pos x="170" y="0"/>
                </a:cxn>
              </a:cxnLst>
              <a:rect l="0" t="0" r="r" b="b"/>
              <a:pathLst>
                <a:path w="170" h="170">
                  <a:moveTo>
                    <a:pt x="0" y="170"/>
                  </a:moveTo>
                  <a:lnTo>
                    <a:pt x="17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84"/>
            <p:cNvSpPr>
              <a:spLocks/>
            </p:cNvSpPr>
            <p:nvPr/>
          </p:nvSpPr>
          <p:spPr bwMode="auto">
            <a:xfrm>
              <a:off x="5476" y="2584"/>
              <a:ext cx="60" cy="58"/>
            </a:xfrm>
            <a:custGeom>
              <a:avLst/>
              <a:gdLst/>
              <a:ahLst/>
              <a:cxnLst>
                <a:cxn ang="0">
                  <a:pos x="0" y="57"/>
                </a:cxn>
                <a:cxn ang="0">
                  <a:pos x="60" y="0"/>
                </a:cxn>
              </a:cxnLst>
              <a:rect l="0" t="0" r="r" b="b"/>
              <a:pathLst>
                <a:path w="60" h="58">
                  <a:moveTo>
                    <a:pt x="0" y="57"/>
                  </a:moveTo>
                  <a:lnTo>
                    <a:pt x="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85"/>
            <p:cNvSpPr>
              <a:spLocks/>
            </p:cNvSpPr>
            <p:nvPr/>
          </p:nvSpPr>
          <p:spPr bwMode="auto">
            <a:xfrm>
              <a:off x="5563" y="2512"/>
              <a:ext cx="43" cy="46"/>
            </a:xfrm>
            <a:custGeom>
              <a:avLst/>
              <a:gdLst/>
              <a:ahLst/>
              <a:cxnLst>
                <a:cxn ang="0">
                  <a:pos x="0" y="45"/>
                </a:cxn>
                <a:cxn ang="0">
                  <a:pos x="43" y="0"/>
                </a:cxn>
              </a:cxnLst>
              <a:rect l="0" t="0" r="r" b="b"/>
              <a:pathLst>
                <a:path w="43" h="46">
                  <a:moveTo>
                    <a:pt x="0" y="45"/>
                  </a:moveTo>
                  <a:lnTo>
                    <a:pt x="4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86"/>
            <p:cNvSpPr>
              <a:spLocks/>
            </p:cNvSpPr>
            <p:nvPr/>
          </p:nvSpPr>
          <p:spPr bwMode="auto">
            <a:xfrm>
              <a:off x="5541" y="2601"/>
              <a:ext cx="43" cy="41"/>
            </a:xfrm>
            <a:custGeom>
              <a:avLst/>
              <a:gdLst/>
              <a:ahLst/>
              <a:cxnLst>
                <a:cxn ang="0">
                  <a:pos x="0" y="40"/>
                </a:cxn>
                <a:cxn ang="0">
                  <a:pos x="43" y="0"/>
                </a:cxn>
              </a:cxnLst>
              <a:rect l="0" t="0" r="r" b="b"/>
              <a:pathLst>
                <a:path w="43" h="41">
                  <a:moveTo>
                    <a:pt x="0" y="40"/>
                  </a:moveTo>
                  <a:lnTo>
                    <a:pt x="4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87"/>
            <p:cNvSpPr>
              <a:spLocks/>
            </p:cNvSpPr>
            <p:nvPr/>
          </p:nvSpPr>
          <p:spPr bwMode="auto">
            <a:xfrm>
              <a:off x="5664" y="2517"/>
              <a:ext cx="2" cy="3"/>
            </a:xfrm>
            <a:custGeom>
              <a:avLst/>
              <a:gdLst/>
              <a:ahLst/>
              <a:cxnLst>
                <a:cxn ang="0">
                  <a:pos x="0" y="2"/>
                </a:cxn>
                <a:cxn ang="0">
                  <a:pos x="2" y="0"/>
                </a:cxn>
              </a:cxnLst>
              <a:rect l="0" t="0" r="r" b="b"/>
              <a:pathLst>
                <a:path w="2" h="3">
                  <a:moveTo>
                    <a:pt x="0" y="2"/>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0" name="Group 174"/>
          <p:cNvGrpSpPr>
            <a:grpSpLocks/>
          </p:cNvGrpSpPr>
          <p:nvPr/>
        </p:nvGrpSpPr>
        <p:grpSpPr bwMode="auto">
          <a:xfrm>
            <a:off x="4193150" y="2811232"/>
            <a:ext cx="230188" cy="250825"/>
            <a:chOff x="6050" y="2217"/>
            <a:chExt cx="362" cy="396"/>
          </a:xfrm>
        </p:grpSpPr>
        <p:sp>
          <p:nvSpPr>
            <p:cNvPr id="341" name="Freeform 175"/>
            <p:cNvSpPr>
              <a:spLocks/>
            </p:cNvSpPr>
            <p:nvPr/>
          </p:nvSpPr>
          <p:spPr bwMode="auto">
            <a:xfrm>
              <a:off x="6098" y="2232"/>
              <a:ext cx="122" cy="367"/>
            </a:xfrm>
            <a:custGeom>
              <a:avLst/>
              <a:gdLst/>
              <a:ahLst/>
              <a:cxnLst>
                <a:cxn ang="0">
                  <a:pos x="69" y="0"/>
                </a:cxn>
                <a:cxn ang="0">
                  <a:pos x="19" y="192"/>
                </a:cxn>
                <a:cxn ang="0">
                  <a:pos x="0" y="261"/>
                </a:cxn>
                <a:cxn ang="0">
                  <a:pos x="0" y="314"/>
                </a:cxn>
                <a:cxn ang="0">
                  <a:pos x="19" y="348"/>
                </a:cxn>
                <a:cxn ang="0">
                  <a:pos x="36" y="367"/>
                </a:cxn>
                <a:cxn ang="0">
                  <a:pos x="69" y="367"/>
                </a:cxn>
                <a:cxn ang="0">
                  <a:pos x="105" y="331"/>
                </a:cxn>
                <a:cxn ang="0">
                  <a:pos x="122" y="297"/>
                </a:cxn>
              </a:cxnLst>
              <a:rect l="0" t="0" r="r" b="b"/>
              <a:pathLst>
                <a:path w="122" h="367">
                  <a:moveTo>
                    <a:pt x="69" y="0"/>
                  </a:moveTo>
                  <a:lnTo>
                    <a:pt x="19" y="192"/>
                  </a:lnTo>
                  <a:lnTo>
                    <a:pt x="0" y="261"/>
                  </a:lnTo>
                  <a:lnTo>
                    <a:pt x="0" y="314"/>
                  </a:lnTo>
                  <a:lnTo>
                    <a:pt x="19" y="348"/>
                  </a:lnTo>
                  <a:lnTo>
                    <a:pt x="36" y="367"/>
                  </a:lnTo>
                  <a:lnTo>
                    <a:pt x="69" y="367"/>
                  </a:lnTo>
                  <a:lnTo>
                    <a:pt x="105" y="331"/>
                  </a:lnTo>
                  <a:lnTo>
                    <a:pt x="122" y="29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76"/>
            <p:cNvSpPr>
              <a:spLocks/>
            </p:cNvSpPr>
            <p:nvPr/>
          </p:nvSpPr>
          <p:spPr bwMode="auto">
            <a:xfrm>
              <a:off x="6117" y="2232"/>
              <a:ext cx="70" cy="348"/>
            </a:xfrm>
            <a:custGeom>
              <a:avLst/>
              <a:gdLst/>
              <a:ahLst/>
              <a:cxnLst>
                <a:cxn ang="0">
                  <a:pos x="69" y="0"/>
                </a:cxn>
                <a:cxn ang="0">
                  <a:pos x="16" y="192"/>
                </a:cxn>
                <a:cxn ang="0">
                  <a:pos x="0" y="261"/>
                </a:cxn>
                <a:cxn ang="0">
                  <a:pos x="0" y="348"/>
                </a:cxn>
              </a:cxnLst>
              <a:rect l="0" t="0" r="r" b="b"/>
              <a:pathLst>
                <a:path w="70" h="348">
                  <a:moveTo>
                    <a:pt x="69" y="0"/>
                  </a:moveTo>
                  <a:lnTo>
                    <a:pt x="16" y="192"/>
                  </a:lnTo>
                  <a:lnTo>
                    <a:pt x="0" y="261"/>
                  </a:lnTo>
                  <a:lnTo>
                    <a:pt x="0" y="348"/>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77"/>
            <p:cNvSpPr>
              <a:spLocks/>
            </p:cNvSpPr>
            <p:nvPr/>
          </p:nvSpPr>
          <p:spPr bwMode="auto">
            <a:xfrm>
              <a:off x="6117" y="2232"/>
              <a:ext cx="87" cy="314"/>
            </a:xfrm>
            <a:custGeom>
              <a:avLst/>
              <a:gdLst/>
              <a:ahLst/>
              <a:cxnLst>
                <a:cxn ang="0">
                  <a:pos x="50" y="0"/>
                </a:cxn>
                <a:cxn ang="0">
                  <a:pos x="86" y="0"/>
                </a:cxn>
                <a:cxn ang="0">
                  <a:pos x="16" y="244"/>
                </a:cxn>
                <a:cxn ang="0">
                  <a:pos x="0" y="314"/>
                </a:cxn>
              </a:cxnLst>
              <a:rect l="0" t="0" r="r" b="b"/>
              <a:pathLst>
                <a:path w="87" h="314">
                  <a:moveTo>
                    <a:pt x="50" y="0"/>
                  </a:moveTo>
                  <a:lnTo>
                    <a:pt x="86" y="0"/>
                  </a:lnTo>
                  <a:lnTo>
                    <a:pt x="16" y="244"/>
                  </a:lnTo>
                  <a:lnTo>
                    <a:pt x="0" y="3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78"/>
            <p:cNvSpPr>
              <a:spLocks/>
            </p:cNvSpPr>
            <p:nvPr/>
          </p:nvSpPr>
          <p:spPr bwMode="auto">
            <a:xfrm>
              <a:off x="6064" y="2354"/>
              <a:ext cx="173" cy="0"/>
            </a:xfrm>
            <a:custGeom>
              <a:avLst/>
              <a:gdLst/>
              <a:ahLst/>
              <a:cxnLst>
                <a:cxn ang="0">
                  <a:pos x="0" y="0"/>
                </a:cxn>
                <a:cxn ang="0">
                  <a:pos x="172" y="0"/>
                </a:cxn>
              </a:cxnLst>
              <a:rect l="0" t="0" r="r" b="b"/>
              <a:pathLst>
                <a:path w="173">
                  <a:moveTo>
                    <a:pt x="0" y="0"/>
                  </a:moveTo>
                  <a:lnTo>
                    <a:pt x="17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79"/>
            <p:cNvSpPr>
              <a:spLocks/>
            </p:cNvSpPr>
            <p:nvPr/>
          </p:nvSpPr>
          <p:spPr bwMode="auto">
            <a:xfrm>
              <a:off x="6295" y="2455"/>
              <a:ext cx="103" cy="103"/>
            </a:xfrm>
            <a:custGeom>
              <a:avLst/>
              <a:gdLst/>
              <a:ahLst/>
              <a:cxnLst>
                <a:cxn ang="0">
                  <a:pos x="93" y="28"/>
                </a:cxn>
                <a:cxn ang="0">
                  <a:pos x="93" y="19"/>
                </a:cxn>
                <a:cxn ang="0">
                  <a:pos x="84" y="19"/>
                </a:cxn>
                <a:cxn ang="0">
                  <a:pos x="84" y="36"/>
                </a:cxn>
                <a:cxn ang="0">
                  <a:pos x="103" y="36"/>
                </a:cxn>
                <a:cxn ang="0">
                  <a:pos x="103" y="19"/>
                </a:cxn>
                <a:cxn ang="0">
                  <a:pos x="93" y="9"/>
                </a:cxn>
                <a:cxn ang="0">
                  <a:pos x="64" y="0"/>
                </a:cxn>
                <a:cxn ang="0">
                  <a:pos x="36" y="0"/>
                </a:cxn>
                <a:cxn ang="0">
                  <a:pos x="9" y="9"/>
                </a:cxn>
                <a:cxn ang="0">
                  <a:pos x="0" y="19"/>
                </a:cxn>
                <a:cxn ang="0">
                  <a:pos x="0" y="36"/>
                </a:cxn>
                <a:cxn ang="0">
                  <a:pos x="9" y="55"/>
                </a:cxn>
                <a:cxn ang="0">
                  <a:pos x="28" y="64"/>
                </a:cxn>
                <a:cxn ang="0">
                  <a:pos x="55" y="74"/>
                </a:cxn>
                <a:cxn ang="0">
                  <a:pos x="74" y="84"/>
                </a:cxn>
                <a:cxn ang="0">
                  <a:pos x="84" y="103"/>
                </a:cxn>
              </a:cxnLst>
              <a:rect l="0" t="0" r="r" b="b"/>
              <a:pathLst>
                <a:path w="103" h="103">
                  <a:moveTo>
                    <a:pt x="93" y="28"/>
                  </a:moveTo>
                  <a:lnTo>
                    <a:pt x="93" y="19"/>
                  </a:lnTo>
                  <a:lnTo>
                    <a:pt x="84" y="19"/>
                  </a:lnTo>
                  <a:lnTo>
                    <a:pt x="84" y="36"/>
                  </a:lnTo>
                  <a:lnTo>
                    <a:pt x="103" y="36"/>
                  </a:lnTo>
                  <a:lnTo>
                    <a:pt x="103" y="19"/>
                  </a:lnTo>
                  <a:lnTo>
                    <a:pt x="93" y="9"/>
                  </a:lnTo>
                  <a:lnTo>
                    <a:pt x="64" y="0"/>
                  </a:lnTo>
                  <a:lnTo>
                    <a:pt x="36" y="0"/>
                  </a:lnTo>
                  <a:lnTo>
                    <a:pt x="9" y="9"/>
                  </a:lnTo>
                  <a:lnTo>
                    <a:pt x="0" y="19"/>
                  </a:lnTo>
                  <a:lnTo>
                    <a:pt x="0" y="36"/>
                  </a:lnTo>
                  <a:lnTo>
                    <a:pt x="9" y="55"/>
                  </a:lnTo>
                  <a:lnTo>
                    <a:pt x="28" y="64"/>
                  </a:lnTo>
                  <a:lnTo>
                    <a:pt x="55" y="74"/>
                  </a:lnTo>
                  <a:lnTo>
                    <a:pt x="74" y="84"/>
                  </a:lnTo>
                  <a:lnTo>
                    <a:pt x="84"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80"/>
            <p:cNvSpPr>
              <a:spLocks/>
            </p:cNvSpPr>
            <p:nvPr/>
          </p:nvSpPr>
          <p:spPr bwMode="auto">
            <a:xfrm>
              <a:off x="6295" y="2464"/>
              <a:ext cx="9" cy="27"/>
            </a:xfrm>
            <a:custGeom>
              <a:avLst/>
              <a:gdLst/>
              <a:ahLst/>
              <a:cxnLst>
                <a:cxn ang="0">
                  <a:pos x="9" y="0"/>
                </a:cxn>
                <a:cxn ang="0">
                  <a:pos x="0" y="26"/>
                </a:cxn>
              </a:cxnLst>
              <a:rect l="0" t="0" r="r" b="b"/>
              <a:pathLst>
                <a:path w="9" h="27">
                  <a:moveTo>
                    <a:pt x="9" y="0"/>
                  </a:moveTo>
                  <a:lnTo>
                    <a:pt x="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81"/>
            <p:cNvSpPr>
              <a:spLocks/>
            </p:cNvSpPr>
            <p:nvPr/>
          </p:nvSpPr>
          <p:spPr bwMode="auto">
            <a:xfrm>
              <a:off x="6304" y="2500"/>
              <a:ext cx="65" cy="29"/>
            </a:xfrm>
            <a:custGeom>
              <a:avLst/>
              <a:gdLst/>
              <a:ahLst/>
              <a:cxnLst>
                <a:cxn ang="0">
                  <a:pos x="0" y="0"/>
                </a:cxn>
                <a:cxn ang="0">
                  <a:pos x="19" y="9"/>
                </a:cxn>
                <a:cxn ang="0">
                  <a:pos x="45" y="19"/>
                </a:cxn>
                <a:cxn ang="0">
                  <a:pos x="64" y="28"/>
                </a:cxn>
              </a:cxnLst>
              <a:rect l="0" t="0" r="r" b="b"/>
              <a:pathLst>
                <a:path w="65" h="29">
                  <a:moveTo>
                    <a:pt x="0" y="0"/>
                  </a:moveTo>
                  <a:lnTo>
                    <a:pt x="19" y="9"/>
                  </a:lnTo>
                  <a:lnTo>
                    <a:pt x="45" y="19"/>
                  </a:lnTo>
                  <a:lnTo>
                    <a:pt x="64"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82"/>
            <p:cNvSpPr>
              <a:spLocks/>
            </p:cNvSpPr>
            <p:nvPr/>
          </p:nvSpPr>
          <p:spPr bwMode="auto">
            <a:xfrm>
              <a:off x="6369" y="2539"/>
              <a:ext cx="10" cy="38"/>
            </a:xfrm>
            <a:custGeom>
              <a:avLst/>
              <a:gdLst/>
              <a:ahLst/>
              <a:cxnLst>
                <a:cxn ang="0">
                  <a:pos x="9" y="0"/>
                </a:cxn>
                <a:cxn ang="0">
                  <a:pos x="0" y="38"/>
                </a:cxn>
              </a:cxnLst>
              <a:rect l="0" t="0" r="r" b="b"/>
              <a:pathLst>
                <a:path w="10" h="38">
                  <a:moveTo>
                    <a:pt x="9" y="0"/>
                  </a:moveTo>
                  <a:lnTo>
                    <a:pt x="0" y="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83"/>
            <p:cNvSpPr>
              <a:spLocks/>
            </p:cNvSpPr>
            <p:nvPr/>
          </p:nvSpPr>
          <p:spPr bwMode="auto">
            <a:xfrm>
              <a:off x="6276" y="2474"/>
              <a:ext cx="104" cy="113"/>
            </a:xfrm>
            <a:custGeom>
              <a:avLst/>
              <a:gdLst/>
              <a:ahLst/>
              <a:cxnLst>
                <a:cxn ang="0">
                  <a:pos x="19" y="0"/>
                </a:cxn>
                <a:cxn ang="0">
                  <a:pos x="28" y="16"/>
                </a:cxn>
                <a:cxn ang="0">
                  <a:pos x="44" y="25"/>
                </a:cxn>
                <a:cxn ang="0">
                  <a:pos x="62" y="31"/>
                </a:cxn>
                <a:cxn ang="0">
                  <a:pos x="78" y="37"/>
                </a:cxn>
                <a:cxn ang="0">
                  <a:pos x="92" y="44"/>
                </a:cxn>
                <a:cxn ang="0">
                  <a:pos x="101" y="56"/>
                </a:cxn>
                <a:cxn ang="0">
                  <a:pos x="104" y="75"/>
                </a:cxn>
                <a:cxn ang="0">
                  <a:pos x="103" y="84"/>
                </a:cxn>
                <a:cxn ang="0">
                  <a:pos x="93" y="103"/>
                </a:cxn>
                <a:cxn ang="0">
                  <a:pos x="64" y="112"/>
                </a:cxn>
                <a:cxn ang="0">
                  <a:pos x="38" y="112"/>
                </a:cxn>
                <a:cxn ang="0">
                  <a:pos x="9" y="103"/>
                </a:cxn>
                <a:cxn ang="0">
                  <a:pos x="0" y="93"/>
                </a:cxn>
                <a:cxn ang="0">
                  <a:pos x="0" y="74"/>
                </a:cxn>
                <a:cxn ang="0">
                  <a:pos x="19" y="74"/>
                </a:cxn>
                <a:cxn ang="0">
                  <a:pos x="19" y="93"/>
                </a:cxn>
                <a:cxn ang="0">
                  <a:pos x="9" y="93"/>
                </a:cxn>
                <a:cxn ang="0">
                  <a:pos x="9" y="84"/>
                </a:cxn>
              </a:cxnLst>
              <a:rect l="0" t="0" r="r" b="b"/>
              <a:pathLst>
                <a:path w="104" h="113">
                  <a:moveTo>
                    <a:pt x="19" y="0"/>
                  </a:moveTo>
                  <a:lnTo>
                    <a:pt x="28" y="16"/>
                  </a:lnTo>
                  <a:lnTo>
                    <a:pt x="44" y="25"/>
                  </a:lnTo>
                  <a:lnTo>
                    <a:pt x="62" y="31"/>
                  </a:lnTo>
                  <a:lnTo>
                    <a:pt x="78" y="37"/>
                  </a:lnTo>
                  <a:lnTo>
                    <a:pt x="92" y="44"/>
                  </a:lnTo>
                  <a:lnTo>
                    <a:pt x="101" y="56"/>
                  </a:lnTo>
                  <a:lnTo>
                    <a:pt x="104" y="75"/>
                  </a:lnTo>
                  <a:lnTo>
                    <a:pt x="103" y="84"/>
                  </a:lnTo>
                  <a:lnTo>
                    <a:pt x="93" y="103"/>
                  </a:lnTo>
                  <a:lnTo>
                    <a:pt x="64" y="112"/>
                  </a:lnTo>
                  <a:lnTo>
                    <a:pt x="38" y="112"/>
                  </a:lnTo>
                  <a:lnTo>
                    <a:pt x="9" y="103"/>
                  </a:lnTo>
                  <a:lnTo>
                    <a:pt x="0" y="93"/>
                  </a:lnTo>
                  <a:lnTo>
                    <a:pt x="0" y="74"/>
                  </a:lnTo>
                  <a:lnTo>
                    <a:pt x="19" y="74"/>
                  </a:lnTo>
                  <a:lnTo>
                    <a:pt x="19" y="93"/>
                  </a:lnTo>
                  <a:lnTo>
                    <a:pt x="9" y="93"/>
                  </a:lnTo>
                  <a:lnTo>
                    <a:pt x="9" y="84"/>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0" name="Group 473"/>
          <p:cNvGrpSpPr>
            <a:grpSpLocks/>
          </p:cNvGrpSpPr>
          <p:nvPr/>
        </p:nvGrpSpPr>
        <p:grpSpPr bwMode="auto">
          <a:xfrm>
            <a:off x="7524328" y="2358107"/>
            <a:ext cx="373063" cy="138113"/>
            <a:chOff x="10521" y="1401"/>
            <a:chExt cx="586" cy="216"/>
          </a:xfrm>
        </p:grpSpPr>
        <p:sp>
          <p:nvSpPr>
            <p:cNvPr id="351" name="Freeform 474"/>
            <p:cNvSpPr>
              <a:spLocks/>
            </p:cNvSpPr>
            <p:nvPr/>
          </p:nvSpPr>
          <p:spPr bwMode="auto">
            <a:xfrm>
              <a:off x="10569" y="1418"/>
              <a:ext cx="115" cy="173"/>
            </a:xfrm>
            <a:custGeom>
              <a:avLst/>
              <a:gdLst/>
              <a:ahLst/>
              <a:cxnLst>
                <a:cxn ang="0">
                  <a:pos x="100" y="16"/>
                </a:cxn>
                <a:cxn ang="0">
                  <a:pos x="107" y="16"/>
                </a:cxn>
                <a:cxn ang="0">
                  <a:pos x="115" y="0"/>
                </a:cxn>
                <a:cxn ang="0">
                  <a:pos x="107" y="50"/>
                </a:cxn>
                <a:cxn ang="0">
                  <a:pos x="107" y="33"/>
                </a:cxn>
                <a:cxn ang="0">
                  <a:pos x="100" y="16"/>
                </a:cxn>
                <a:cxn ang="0">
                  <a:pos x="93" y="7"/>
                </a:cxn>
                <a:cxn ang="0">
                  <a:pos x="69" y="0"/>
                </a:cxn>
                <a:cxn ang="0">
                  <a:pos x="38" y="0"/>
                </a:cxn>
                <a:cxn ang="0">
                  <a:pos x="14" y="7"/>
                </a:cxn>
                <a:cxn ang="0">
                  <a:pos x="0" y="26"/>
                </a:cxn>
                <a:cxn ang="0">
                  <a:pos x="0" y="50"/>
                </a:cxn>
                <a:cxn ang="0">
                  <a:pos x="7" y="69"/>
                </a:cxn>
                <a:cxn ang="0">
                  <a:pos x="21" y="86"/>
                </a:cxn>
                <a:cxn ang="0">
                  <a:pos x="69" y="112"/>
                </a:cxn>
                <a:cxn ang="0">
                  <a:pos x="76" y="129"/>
                </a:cxn>
                <a:cxn ang="0">
                  <a:pos x="76" y="156"/>
                </a:cxn>
                <a:cxn ang="0">
                  <a:pos x="69" y="172"/>
                </a:cxn>
              </a:cxnLst>
              <a:rect l="0" t="0" r="r" b="b"/>
              <a:pathLst>
                <a:path w="115" h="173">
                  <a:moveTo>
                    <a:pt x="100" y="16"/>
                  </a:moveTo>
                  <a:lnTo>
                    <a:pt x="107" y="16"/>
                  </a:lnTo>
                  <a:lnTo>
                    <a:pt x="115" y="0"/>
                  </a:lnTo>
                  <a:lnTo>
                    <a:pt x="107" y="50"/>
                  </a:lnTo>
                  <a:lnTo>
                    <a:pt x="107" y="33"/>
                  </a:lnTo>
                  <a:lnTo>
                    <a:pt x="100" y="16"/>
                  </a:lnTo>
                  <a:lnTo>
                    <a:pt x="93" y="7"/>
                  </a:lnTo>
                  <a:lnTo>
                    <a:pt x="69" y="0"/>
                  </a:lnTo>
                  <a:lnTo>
                    <a:pt x="38" y="0"/>
                  </a:lnTo>
                  <a:lnTo>
                    <a:pt x="14" y="7"/>
                  </a:lnTo>
                  <a:lnTo>
                    <a:pt x="0" y="26"/>
                  </a:lnTo>
                  <a:lnTo>
                    <a:pt x="0" y="50"/>
                  </a:lnTo>
                  <a:lnTo>
                    <a:pt x="7" y="69"/>
                  </a:lnTo>
                  <a:lnTo>
                    <a:pt x="21" y="86"/>
                  </a:lnTo>
                  <a:lnTo>
                    <a:pt x="69" y="112"/>
                  </a:lnTo>
                  <a:lnTo>
                    <a:pt x="76" y="129"/>
                  </a:lnTo>
                  <a:lnTo>
                    <a:pt x="76" y="156"/>
                  </a:lnTo>
                  <a:lnTo>
                    <a:pt x="69"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475"/>
            <p:cNvSpPr>
              <a:spLocks/>
            </p:cNvSpPr>
            <p:nvPr/>
          </p:nvSpPr>
          <p:spPr bwMode="auto">
            <a:xfrm>
              <a:off x="10576" y="1468"/>
              <a:ext cx="70" cy="70"/>
            </a:xfrm>
            <a:custGeom>
              <a:avLst/>
              <a:gdLst/>
              <a:ahLst/>
              <a:cxnLst>
                <a:cxn ang="0">
                  <a:pos x="0" y="0"/>
                </a:cxn>
                <a:cxn ang="0">
                  <a:pos x="7" y="19"/>
                </a:cxn>
                <a:cxn ang="0">
                  <a:pos x="62" y="52"/>
                </a:cxn>
                <a:cxn ang="0">
                  <a:pos x="69" y="69"/>
                </a:cxn>
              </a:cxnLst>
              <a:rect l="0" t="0" r="r" b="b"/>
              <a:pathLst>
                <a:path w="70" h="70">
                  <a:moveTo>
                    <a:pt x="0" y="0"/>
                  </a:moveTo>
                  <a:lnTo>
                    <a:pt x="7" y="19"/>
                  </a:lnTo>
                  <a:lnTo>
                    <a:pt x="62" y="52"/>
                  </a:lnTo>
                  <a:lnTo>
                    <a:pt x="69" y="6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476"/>
            <p:cNvSpPr>
              <a:spLocks/>
            </p:cNvSpPr>
            <p:nvPr/>
          </p:nvSpPr>
          <p:spPr bwMode="auto">
            <a:xfrm>
              <a:off x="10538" y="1425"/>
              <a:ext cx="115" cy="175"/>
            </a:xfrm>
            <a:custGeom>
              <a:avLst/>
              <a:gdLst/>
              <a:ahLst/>
              <a:cxnLst>
                <a:cxn ang="0">
                  <a:pos x="45" y="0"/>
                </a:cxn>
                <a:cxn ang="0">
                  <a:pos x="38" y="19"/>
                </a:cxn>
                <a:cxn ang="0">
                  <a:pos x="38" y="36"/>
                </a:cxn>
                <a:cxn ang="0">
                  <a:pos x="45" y="52"/>
                </a:cxn>
                <a:cxn ang="0">
                  <a:pos x="93" y="79"/>
                </a:cxn>
                <a:cxn ang="0">
                  <a:pos x="107" y="96"/>
                </a:cxn>
                <a:cxn ang="0">
                  <a:pos x="115" y="112"/>
                </a:cxn>
                <a:cxn ang="0">
                  <a:pos x="115" y="139"/>
                </a:cxn>
                <a:cxn ang="0">
                  <a:pos x="107" y="156"/>
                </a:cxn>
                <a:cxn ang="0">
                  <a:pos x="100" y="165"/>
                </a:cxn>
                <a:cxn ang="0">
                  <a:pos x="76" y="175"/>
                </a:cxn>
                <a:cxn ang="0">
                  <a:pos x="45" y="175"/>
                </a:cxn>
                <a:cxn ang="0">
                  <a:pos x="21" y="165"/>
                </a:cxn>
                <a:cxn ang="0">
                  <a:pos x="14" y="156"/>
                </a:cxn>
                <a:cxn ang="0">
                  <a:pos x="7" y="139"/>
                </a:cxn>
                <a:cxn ang="0">
                  <a:pos x="7" y="122"/>
                </a:cxn>
                <a:cxn ang="0">
                  <a:pos x="0" y="175"/>
                </a:cxn>
                <a:cxn ang="0">
                  <a:pos x="7" y="156"/>
                </a:cxn>
                <a:cxn ang="0">
                  <a:pos x="14" y="156"/>
                </a:cxn>
              </a:cxnLst>
              <a:rect l="0" t="0" r="r" b="b"/>
              <a:pathLst>
                <a:path w="115" h="175">
                  <a:moveTo>
                    <a:pt x="45" y="0"/>
                  </a:moveTo>
                  <a:lnTo>
                    <a:pt x="38" y="19"/>
                  </a:lnTo>
                  <a:lnTo>
                    <a:pt x="38" y="36"/>
                  </a:lnTo>
                  <a:lnTo>
                    <a:pt x="45" y="52"/>
                  </a:lnTo>
                  <a:lnTo>
                    <a:pt x="93" y="79"/>
                  </a:lnTo>
                  <a:lnTo>
                    <a:pt x="107" y="96"/>
                  </a:lnTo>
                  <a:lnTo>
                    <a:pt x="115" y="112"/>
                  </a:lnTo>
                  <a:lnTo>
                    <a:pt x="115" y="139"/>
                  </a:lnTo>
                  <a:lnTo>
                    <a:pt x="107" y="156"/>
                  </a:lnTo>
                  <a:lnTo>
                    <a:pt x="100" y="165"/>
                  </a:lnTo>
                  <a:lnTo>
                    <a:pt x="76" y="175"/>
                  </a:lnTo>
                  <a:lnTo>
                    <a:pt x="45" y="175"/>
                  </a:lnTo>
                  <a:lnTo>
                    <a:pt x="21" y="165"/>
                  </a:lnTo>
                  <a:lnTo>
                    <a:pt x="14" y="156"/>
                  </a:lnTo>
                  <a:lnTo>
                    <a:pt x="7" y="139"/>
                  </a:lnTo>
                  <a:lnTo>
                    <a:pt x="7" y="122"/>
                  </a:lnTo>
                  <a:lnTo>
                    <a:pt x="0" y="175"/>
                  </a:lnTo>
                  <a:lnTo>
                    <a:pt x="7" y="156"/>
                  </a:lnTo>
                  <a:lnTo>
                    <a:pt x="14"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477"/>
            <p:cNvSpPr>
              <a:spLocks/>
            </p:cNvSpPr>
            <p:nvPr/>
          </p:nvSpPr>
          <p:spPr bwMode="auto">
            <a:xfrm>
              <a:off x="10732" y="1418"/>
              <a:ext cx="56" cy="182"/>
            </a:xfrm>
            <a:custGeom>
              <a:avLst/>
              <a:gdLst/>
              <a:ahLst/>
              <a:cxnLst>
                <a:cxn ang="0">
                  <a:pos x="31" y="0"/>
                </a:cxn>
                <a:cxn ang="0">
                  <a:pos x="7" y="96"/>
                </a:cxn>
                <a:cxn ang="0">
                  <a:pos x="0" y="129"/>
                </a:cxn>
                <a:cxn ang="0">
                  <a:pos x="0" y="156"/>
                </a:cxn>
                <a:cxn ang="0">
                  <a:pos x="7" y="172"/>
                </a:cxn>
                <a:cxn ang="0">
                  <a:pos x="14" y="182"/>
                </a:cxn>
                <a:cxn ang="0">
                  <a:pos x="31" y="182"/>
                </a:cxn>
                <a:cxn ang="0">
                  <a:pos x="45" y="163"/>
                </a:cxn>
                <a:cxn ang="0">
                  <a:pos x="55" y="146"/>
                </a:cxn>
              </a:cxnLst>
              <a:rect l="0" t="0" r="r" b="b"/>
              <a:pathLst>
                <a:path w="56" h="182">
                  <a:moveTo>
                    <a:pt x="31" y="0"/>
                  </a:moveTo>
                  <a:lnTo>
                    <a:pt x="7" y="96"/>
                  </a:lnTo>
                  <a:lnTo>
                    <a:pt x="0" y="129"/>
                  </a:lnTo>
                  <a:lnTo>
                    <a:pt x="0" y="156"/>
                  </a:lnTo>
                  <a:lnTo>
                    <a:pt x="7" y="172"/>
                  </a:lnTo>
                  <a:lnTo>
                    <a:pt x="14" y="182"/>
                  </a:lnTo>
                  <a:lnTo>
                    <a:pt x="31" y="182"/>
                  </a:lnTo>
                  <a:lnTo>
                    <a:pt x="45" y="163"/>
                  </a:lnTo>
                  <a:lnTo>
                    <a:pt x="55"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478"/>
            <p:cNvSpPr>
              <a:spLocks/>
            </p:cNvSpPr>
            <p:nvPr/>
          </p:nvSpPr>
          <p:spPr bwMode="auto">
            <a:xfrm>
              <a:off x="10740" y="1418"/>
              <a:ext cx="31" cy="173"/>
            </a:xfrm>
            <a:custGeom>
              <a:avLst/>
              <a:gdLst/>
              <a:ahLst/>
              <a:cxnLst>
                <a:cxn ang="0">
                  <a:pos x="31" y="0"/>
                </a:cxn>
                <a:cxn ang="0">
                  <a:pos x="7" y="96"/>
                </a:cxn>
                <a:cxn ang="0">
                  <a:pos x="0" y="129"/>
                </a:cxn>
                <a:cxn ang="0">
                  <a:pos x="0" y="172"/>
                </a:cxn>
              </a:cxnLst>
              <a:rect l="0" t="0" r="r" b="b"/>
              <a:pathLst>
                <a:path w="31" h="173">
                  <a:moveTo>
                    <a:pt x="31" y="0"/>
                  </a:moveTo>
                  <a:lnTo>
                    <a:pt x="7" y="96"/>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479"/>
            <p:cNvSpPr>
              <a:spLocks/>
            </p:cNvSpPr>
            <p:nvPr/>
          </p:nvSpPr>
          <p:spPr bwMode="auto">
            <a:xfrm>
              <a:off x="10740" y="1418"/>
              <a:ext cx="38" cy="156"/>
            </a:xfrm>
            <a:custGeom>
              <a:avLst/>
              <a:gdLst/>
              <a:ahLst/>
              <a:cxnLst>
                <a:cxn ang="0">
                  <a:pos x="0" y="0"/>
                </a:cxn>
                <a:cxn ang="0">
                  <a:pos x="38" y="0"/>
                </a:cxn>
                <a:cxn ang="0">
                  <a:pos x="7" y="120"/>
                </a:cxn>
                <a:cxn ang="0">
                  <a:pos x="0" y="156"/>
                </a:cxn>
              </a:cxnLst>
              <a:rect l="0" t="0" r="r" b="b"/>
              <a:pathLst>
                <a:path w="38" h="156">
                  <a:moveTo>
                    <a:pt x="0" y="0"/>
                  </a:moveTo>
                  <a:lnTo>
                    <a:pt x="38" y="0"/>
                  </a:lnTo>
                  <a:lnTo>
                    <a:pt x="7" y="120"/>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480"/>
            <p:cNvSpPr>
              <a:spLocks/>
            </p:cNvSpPr>
            <p:nvPr/>
          </p:nvSpPr>
          <p:spPr bwMode="auto">
            <a:xfrm>
              <a:off x="10747" y="1418"/>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481"/>
            <p:cNvSpPr>
              <a:spLocks/>
            </p:cNvSpPr>
            <p:nvPr/>
          </p:nvSpPr>
          <p:spPr bwMode="auto">
            <a:xfrm>
              <a:off x="10756" y="1418"/>
              <a:ext cx="8" cy="17"/>
            </a:xfrm>
            <a:custGeom>
              <a:avLst/>
              <a:gdLst/>
              <a:ahLst/>
              <a:cxnLst>
                <a:cxn ang="0">
                  <a:pos x="0" y="0"/>
                </a:cxn>
                <a:cxn ang="0">
                  <a:pos x="7" y="16"/>
                </a:cxn>
              </a:cxnLst>
              <a:rect l="0" t="0" r="r" b="b"/>
              <a:pathLst>
                <a:path w="8"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482"/>
            <p:cNvSpPr>
              <a:spLocks/>
            </p:cNvSpPr>
            <p:nvPr/>
          </p:nvSpPr>
          <p:spPr bwMode="auto">
            <a:xfrm>
              <a:off x="10903" y="1478"/>
              <a:ext cx="55" cy="122"/>
            </a:xfrm>
            <a:custGeom>
              <a:avLst/>
              <a:gdLst/>
              <a:ahLst/>
              <a:cxnLst>
                <a:cxn ang="0">
                  <a:pos x="16" y="0"/>
                </a:cxn>
                <a:cxn ang="0">
                  <a:pos x="0" y="60"/>
                </a:cxn>
                <a:cxn ang="0">
                  <a:pos x="0" y="96"/>
                </a:cxn>
                <a:cxn ang="0">
                  <a:pos x="7" y="112"/>
                </a:cxn>
                <a:cxn ang="0">
                  <a:pos x="16" y="122"/>
                </a:cxn>
                <a:cxn ang="0">
                  <a:pos x="31" y="122"/>
                </a:cxn>
                <a:cxn ang="0">
                  <a:pos x="48" y="103"/>
                </a:cxn>
                <a:cxn ang="0">
                  <a:pos x="55" y="86"/>
                </a:cxn>
              </a:cxnLst>
              <a:rect l="0" t="0" r="r" b="b"/>
              <a:pathLst>
                <a:path w="55" h="122">
                  <a:moveTo>
                    <a:pt x="16" y="0"/>
                  </a:moveTo>
                  <a:lnTo>
                    <a:pt x="0" y="60"/>
                  </a:lnTo>
                  <a:lnTo>
                    <a:pt x="0" y="96"/>
                  </a:lnTo>
                  <a:lnTo>
                    <a:pt x="7" y="112"/>
                  </a:lnTo>
                  <a:lnTo>
                    <a:pt x="16" y="122"/>
                  </a:lnTo>
                  <a:lnTo>
                    <a:pt x="31" y="122"/>
                  </a:lnTo>
                  <a:lnTo>
                    <a:pt x="48" y="103"/>
                  </a:lnTo>
                  <a:lnTo>
                    <a:pt x="55"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483"/>
            <p:cNvSpPr>
              <a:spLocks/>
            </p:cNvSpPr>
            <p:nvPr/>
          </p:nvSpPr>
          <p:spPr bwMode="auto">
            <a:xfrm>
              <a:off x="10910" y="1478"/>
              <a:ext cx="17" cy="113"/>
            </a:xfrm>
            <a:custGeom>
              <a:avLst/>
              <a:gdLst/>
              <a:ahLst/>
              <a:cxnLst>
                <a:cxn ang="0">
                  <a:pos x="16" y="0"/>
                </a:cxn>
                <a:cxn ang="0">
                  <a:pos x="0" y="60"/>
                </a:cxn>
                <a:cxn ang="0">
                  <a:pos x="0" y="112"/>
                </a:cxn>
              </a:cxnLst>
              <a:rect l="0" t="0" r="r" b="b"/>
              <a:pathLst>
                <a:path w="17" h="113">
                  <a:moveTo>
                    <a:pt x="16" y="0"/>
                  </a:moveTo>
                  <a:lnTo>
                    <a:pt x="0" y="60"/>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484"/>
            <p:cNvSpPr>
              <a:spLocks/>
            </p:cNvSpPr>
            <p:nvPr/>
          </p:nvSpPr>
          <p:spPr bwMode="auto">
            <a:xfrm>
              <a:off x="10910" y="1478"/>
              <a:ext cx="24" cy="96"/>
            </a:xfrm>
            <a:custGeom>
              <a:avLst/>
              <a:gdLst/>
              <a:ahLst/>
              <a:cxnLst>
                <a:cxn ang="0">
                  <a:pos x="9" y="0"/>
                </a:cxn>
                <a:cxn ang="0">
                  <a:pos x="24" y="0"/>
                </a:cxn>
                <a:cxn ang="0">
                  <a:pos x="9" y="60"/>
                </a:cxn>
                <a:cxn ang="0">
                  <a:pos x="0" y="96"/>
                </a:cxn>
              </a:cxnLst>
              <a:rect l="0" t="0" r="r" b="b"/>
              <a:pathLst>
                <a:path w="24" h="96">
                  <a:moveTo>
                    <a:pt x="9" y="0"/>
                  </a:moveTo>
                  <a:lnTo>
                    <a:pt x="24" y="0"/>
                  </a:lnTo>
                  <a:lnTo>
                    <a:pt x="9"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485"/>
            <p:cNvSpPr>
              <a:spLocks/>
            </p:cNvSpPr>
            <p:nvPr/>
          </p:nvSpPr>
          <p:spPr bwMode="auto">
            <a:xfrm>
              <a:off x="10816" y="1478"/>
              <a:ext cx="87" cy="122"/>
            </a:xfrm>
            <a:custGeom>
              <a:avLst/>
              <a:gdLst/>
              <a:ahLst/>
              <a:cxnLst>
                <a:cxn ang="0">
                  <a:pos x="86" y="60"/>
                </a:cxn>
                <a:cxn ang="0">
                  <a:pos x="86" y="36"/>
                </a:cxn>
                <a:cxn ang="0">
                  <a:pos x="79" y="9"/>
                </a:cxn>
                <a:cxn ang="0">
                  <a:pos x="62" y="0"/>
                </a:cxn>
                <a:cxn ang="0">
                  <a:pos x="48" y="0"/>
                </a:cxn>
                <a:cxn ang="0">
                  <a:pos x="24" y="9"/>
                </a:cxn>
                <a:cxn ang="0">
                  <a:pos x="9" y="36"/>
                </a:cxn>
                <a:cxn ang="0">
                  <a:pos x="0" y="60"/>
                </a:cxn>
                <a:cxn ang="0">
                  <a:pos x="0" y="79"/>
                </a:cxn>
                <a:cxn ang="0">
                  <a:pos x="9" y="103"/>
                </a:cxn>
                <a:cxn ang="0">
                  <a:pos x="16" y="112"/>
                </a:cxn>
                <a:cxn ang="0">
                  <a:pos x="31" y="122"/>
                </a:cxn>
                <a:cxn ang="0">
                  <a:pos x="48" y="122"/>
                </a:cxn>
                <a:cxn ang="0">
                  <a:pos x="62" y="112"/>
                </a:cxn>
                <a:cxn ang="0">
                  <a:pos x="72" y="103"/>
                </a:cxn>
                <a:cxn ang="0">
                  <a:pos x="79" y="86"/>
                </a:cxn>
                <a:cxn ang="0">
                  <a:pos x="86" y="60"/>
                </a:cxn>
              </a:cxnLst>
              <a:rect l="0" t="0" r="r" b="b"/>
              <a:pathLst>
                <a:path w="87" h="122">
                  <a:moveTo>
                    <a:pt x="86" y="60"/>
                  </a:moveTo>
                  <a:lnTo>
                    <a:pt x="86" y="36"/>
                  </a:lnTo>
                  <a:lnTo>
                    <a:pt x="79" y="9"/>
                  </a:lnTo>
                  <a:lnTo>
                    <a:pt x="62" y="0"/>
                  </a:lnTo>
                  <a:lnTo>
                    <a:pt x="48" y="0"/>
                  </a:lnTo>
                  <a:lnTo>
                    <a:pt x="24" y="9"/>
                  </a:lnTo>
                  <a:lnTo>
                    <a:pt x="9" y="36"/>
                  </a:lnTo>
                  <a:lnTo>
                    <a:pt x="0" y="60"/>
                  </a:lnTo>
                  <a:lnTo>
                    <a:pt x="0" y="79"/>
                  </a:lnTo>
                  <a:lnTo>
                    <a:pt x="9" y="103"/>
                  </a:lnTo>
                  <a:lnTo>
                    <a:pt x="16" y="112"/>
                  </a:lnTo>
                  <a:lnTo>
                    <a:pt x="31" y="122"/>
                  </a:lnTo>
                  <a:lnTo>
                    <a:pt x="48" y="122"/>
                  </a:lnTo>
                  <a:lnTo>
                    <a:pt x="62" y="112"/>
                  </a:lnTo>
                  <a:lnTo>
                    <a:pt x="72" y="103"/>
                  </a:lnTo>
                  <a:lnTo>
                    <a:pt x="79" y="86"/>
                  </a:lnTo>
                  <a:lnTo>
                    <a:pt x="86"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486"/>
            <p:cNvSpPr>
              <a:spLocks/>
            </p:cNvSpPr>
            <p:nvPr/>
          </p:nvSpPr>
          <p:spPr bwMode="auto">
            <a:xfrm>
              <a:off x="10826" y="1487"/>
              <a:ext cx="22" cy="94"/>
            </a:xfrm>
            <a:custGeom>
              <a:avLst/>
              <a:gdLst/>
              <a:ahLst/>
              <a:cxnLst>
                <a:cxn ang="0">
                  <a:pos x="21" y="0"/>
                </a:cxn>
                <a:cxn ang="0">
                  <a:pos x="7" y="26"/>
                </a:cxn>
                <a:cxn ang="0">
                  <a:pos x="0" y="50"/>
                </a:cxn>
                <a:cxn ang="0">
                  <a:pos x="0" y="76"/>
                </a:cxn>
                <a:cxn ang="0">
                  <a:pos x="7" y="93"/>
                </a:cxn>
              </a:cxnLst>
              <a:rect l="0" t="0" r="r" b="b"/>
              <a:pathLst>
                <a:path w="22" h="94">
                  <a:moveTo>
                    <a:pt x="21" y="0"/>
                  </a:moveTo>
                  <a:lnTo>
                    <a:pt x="7" y="26"/>
                  </a:lnTo>
                  <a:lnTo>
                    <a:pt x="0" y="50"/>
                  </a:lnTo>
                  <a:lnTo>
                    <a:pt x="0" y="76"/>
                  </a:lnTo>
                  <a:lnTo>
                    <a:pt x="7"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487"/>
            <p:cNvSpPr>
              <a:spLocks/>
            </p:cNvSpPr>
            <p:nvPr/>
          </p:nvSpPr>
          <p:spPr bwMode="auto">
            <a:xfrm>
              <a:off x="10833" y="1478"/>
              <a:ext cx="31" cy="122"/>
            </a:xfrm>
            <a:custGeom>
              <a:avLst/>
              <a:gdLst/>
              <a:ahLst/>
              <a:cxnLst>
                <a:cxn ang="0">
                  <a:pos x="31" y="0"/>
                </a:cxn>
                <a:cxn ang="0">
                  <a:pos x="14" y="16"/>
                </a:cxn>
                <a:cxn ang="0">
                  <a:pos x="7" y="36"/>
                </a:cxn>
                <a:cxn ang="0">
                  <a:pos x="0" y="60"/>
                </a:cxn>
                <a:cxn ang="0">
                  <a:pos x="0" y="86"/>
                </a:cxn>
                <a:cxn ang="0">
                  <a:pos x="7" y="112"/>
                </a:cxn>
                <a:cxn ang="0">
                  <a:pos x="14" y="122"/>
                </a:cxn>
              </a:cxnLst>
              <a:rect l="0" t="0" r="r" b="b"/>
              <a:pathLst>
                <a:path w="31" h="122">
                  <a:moveTo>
                    <a:pt x="31" y="0"/>
                  </a:moveTo>
                  <a:lnTo>
                    <a:pt x="14" y="16"/>
                  </a:lnTo>
                  <a:lnTo>
                    <a:pt x="7" y="36"/>
                  </a:lnTo>
                  <a:lnTo>
                    <a:pt x="0" y="60"/>
                  </a:lnTo>
                  <a:lnTo>
                    <a:pt x="0" y="86"/>
                  </a:lnTo>
                  <a:lnTo>
                    <a:pt x="7" y="112"/>
                  </a:lnTo>
                  <a:lnTo>
                    <a:pt x="1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488"/>
            <p:cNvSpPr>
              <a:spLocks/>
            </p:cNvSpPr>
            <p:nvPr/>
          </p:nvSpPr>
          <p:spPr bwMode="auto">
            <a:xfrm>
              <a:off x="10996" y="1418"/>
              <a:ext cx="94" cy="182"/>
            </a:xfrm>
            <a:custGeom>
              <a:avLst/>
              <a:gdLst/>
              <a:ahLst/>
              <a:cxnLst>
                <a:cxn ang="0">
                  <a:pos x="24" y="0"/>
                </a:cxn>
                <a:cxn ang="0">
                  <a:pos x="7" y="60"/>
                </a:cxn>
                <a:cxn ang="0">
                  <a:pos x="0" y="112"/>
                </a:cxn>
                <a:cxn ang="0">
                  <a:pos x="0" y="146"/>
                </a:cxn>
                <a:cxn ang="0">
                  <a:pos x="7" y="163"/>
                </a:cxn>
                <a:cxn ang="0">
                  <a:pos x="16" y="172"/>
                </a:cxn>
                <a:cxn ang="0">
                  <a:pos x="31" y="182"/>
                </a:cxn>
                <a:cxn ang="0">
                  <a:pos x="48" y="182"/>
                </a:cxn>
                <a:cxn ang="0">
                  <a:pos x="69" y="172"/>
                </a:cxn>
                <a:cxn ang="0">
                  <a:pos x="86" y="146"/>
                </a:cxn>
                <a:cxn ang="0">
                  <a:pos x="93" y="120"/>
                </a:cxn>
                <a:cxn ang="0">
                  <a:pos x="93" y="100"/>
                </a:cxn>
                <a:cxn ang="0">
                  <a:pos x="89" y="84"/>
                </a:cxn>
                <a:cxn ang="0">
                  <a:pos x="81" y="71"/>
                </a:cxn>
                <a:cxn ang="0">
                  <a:pos x="70" y="62"/>
                </a:cxn>
                <a:cxn ang="0">
                  <a:pos x="57" y="59"/>
                </a:cxn>
                <a:cxn ang="0">
                  <a:pos x="43" y="61"/>
                </a:cxn>
                <a:cxn ang="0">
                  <a:pos x="29" y="70"/>
                </a:cxn>
                <a:cxn ang="0">
                  <a:pos x="24" y="76"/>
                </a:cxn>
                <a:cxn ang="0">
                  <a:pos x="16" y="96"/>
                </a:cxn>
                <a:cxn ang="0">
                  <a:pos x="7" y="120"/>
                </a:cxn>
              </a:cxnLst>
              <a:rect l="0" t="0" r="r" b="b"/>
              <a:pathLst>
                <a:path w="94" h="182">
                  <a:moveTo>
                    <a:pt x="24" y="0"/>
                  </a:moveTo>
                  <a:lnTo>
                    <a:pt x="7" y="60"/>
                  </a:lnTo>
                  <a:lnTo>
                    <a:pt x="0" y="112"/>
                  </a:lnTo>
                  <a:lnTo>
                    <a:pt x="0" y="146"/>
                  </a:lnTo>
                  <a:lnTo>
                    <a:pt x="7" y="163"/>
                  </a:lnTo>
                  <a:lnTo>
                    <a:pt x="16" y="172"/>
                  </a:lnTo>
                  <a:lnTo>
                    <a:pt x="31" y="182"/>
                  </a:lnTo>
                  <a:lnTo>
                    <a:pt x="48" y="182"/>
                  </a:lnTo>
                  <a:lnTo>
                    <a:pt x="69" y="172"/>
                  </a:lnTo>
                  <a:lnTo>
                    <a:pt x="86" y="146"/>
                  </a:lnTo>
                  <a:lnTo>
                    <a:pt x="93" y="120"/>
                  </a:lnTo>
                  <a:lnTo>
                    <a:pt x="93" y="100"/>
                  </a:lnTo>
                  <a:lnTo>
                    <a:pt x="89" y="84"/>
                  </a:lnTo>
                  <a:lnTo>
                    <a:pt x="81" y="71"/>
                  </a:lnTo>
                  <a:lnTo>
                    <a:pt x="70" y="62"/>
                  </a:lnTo>
                  <a:lnTo>
                    <a:pt x="57" y="59"/>
                  </a:lnTo>
                  <a:lnTo>
                    <a:pt x="43" y="61"/>
                  </a:lnTo>
                  <a:lnTo>
                    <a:pt x="29" y="70"/>
                  </a:lnTo>
                  <a:lnTo>
                    <a:pt x="24" y="76"/>
                  </a:lnTo>
                  <a:lnTo>
                    <a:pt x="16" y="96"/>
                  </a:lnTo>
                  <a:lnTo>
                    <a:pt x="7"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489"/>
            <p:cNvSpPr>
              <a:spLocks/>
            </p:cNvSpPr>
            <p:nvPr/>
          </p:nvSpPr>
          <p:spPr bwMode="auto">
            <a:xfrm>
              <a:off x="11004" y="1418"/>
              <a:ext cx="24" cy="173"/>
            </a:xfrm>
            <a:custGeom>
              <a:avLst/>
              <a:gdLst/>
              <a:ahLst/>
              <a:cxnLst>
                <a:cxn ang="0">
                  <a:pos x="24" y="0"/>
                </a:cxn>
                <a:cxn ang="0">
                  <a:pos x="9" y="60"/>
                </a:cxn>
                <a:cxn ang="0">
                  <a:pos x="0" y="96"/>
                </a:cxn>
                <a:cxn ang="0">
                  <a:pos x="0" y="146"/>
                </a:cxn>
                <a:cxn ang="0">
                  <a:pos x="9" y="172"/>
                </a:cxn>
              </a:cxnLst>
              <a:rect l="0" t="0" r="r" b="b"/>
              <a:pathLst>
                <a:path w="24" h="173">
                  <a:moveTo>
                    <a:pt x="24" y="0"/>
                  </a:moveTo>
                  <a:lnTo>
                    <a:pt x="9" y="60"/>
                  </a:lnTo>
                  <a:lnTo>
                    <a:pt x="0" y="96"/>
                  </a:lnTo>
                  <a:lnTo>
                    <a:pt x="0" y="146"/>
                  </a:lnTo>
                  <a:lnTo>
                    <a:pt x="9"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490"/>
            <p:cNvSpPr>
              <a:spLocks/>
            </p:cNvSpPr>
            <p:nvPr/>
          </p:nvSpPr>
          <p:spPr bwMode="auto">
            <a:xfrm>
              <a:off x="11066" y="1495"/>
              <a:ext cx="17" cy="86"/>
            </a:xfrm>
            <a:custGeom>
              <a:avLst/>
              <a:gdLst/>
              <a:ahLst/>
              <a:cxnLst>
                <a:cxn ang="0">
                  <a:pos x="0" y="86"/>
                </a:cxn>
                <a:cxn ang="0">
                  <a:pos x="9" y="69"/>
                </a:cxn>
                <a:cxn ang="0">
                  <a:pos x="16" y="43"/>
                </a:cxn>
                <a:cxn ang="0">
                  <a:pos x="16" y="19"/>
                </a:cxn>
                <a:cxn ang="0">
                  <a:pos x="9" y="0"/>
                </a:cxn>
              </a:cxnLst>
              <a:rect l="0" t="0" r="r" b="b"/>
              <a:pathLst>
                <a:path w="17" h="86">
                  <a:moveTo>
                    <a:pt x="0" y="86"/>
                  </a:moveTo>
                  <a:lnTo>
                    <a:pt x="9" y="69"/>
                  </a:lnTo>
                  <a:lnTo>
                    <a:pt x="16" y="43"/>
                  </a:lnTo>
                  <a:lnTo>
                    <a:pt x="16" y="19"/>
                  </a:lnTo>
                  <a:lnTo>
                    <a:pt x="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491"/>
            <p:cNvSpPr>
              <a:spLocks/>
            </p:cNvSpPr>
            <p:nvPr/>
          </p:nvSpPr>
          <p:spPr bwMode="auto">
            <a:xfrm>
              <a:off x="10996" y="1418"/>
              <a:ext cx="39" cy="120"/>
            </a:xfrm>
            <a:custGeom>
              <a:avLst/>
              <a:gdLst/>
              <a:ahLst/>
              <a:cxnLst>
                <a:cxn ang="0">
                  <a:pos x="0" y="0"/>
                </a:cxn>
                <a:cxn ang="0">
                  <a:pos x="38" y="0"/>
                </a:cxn>
                <a:cxn ang="0">
                  <a:pos x="24" y="60"/>
                </a:cxn>
                <a:cxn ang="0">
                  <a:pos x="7" y="120"/>
                </a:cxn>
              </a:cxnLst>
              <a:rect l="0" t="0" r="r" b="b"/>
              <a:pathLst>
                <a:path w="39" h="120">
                  <a:moveTo>
                    <a:pt x="0" y="0"/>
                  </a:moveTo>
                  <a:lnTo>
                    <a:pt x="38" y="0"/>
                  </a:lnTo>
                  <a:lnTo>
                    <a:pt x="24" y="60"/>
                  </a:lnTo>
                  <a:lnTo>
                    <a:pt x="7"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492"/>
            <p:cNvSpPr>
              <a:spLocks/>
            </p:cNvSpPr>
            <p:nvPr/>
          </p:nvSpPr>
          <p:spPr bwMode="auto">
            <a:xfrm>
              <a:off x="11044" y="1478"/>
              <a:ext cx="32" cy="122"/>
            </a:xfrm>
            <a:custGeom>
              <a:avLst/>
              <a:gdLst/>
              <a:ahLst/>
              <a:cxnLst>
                <a:cxn ang="0">
                  <a:pos x="0" y="122"/>
                </a:cxn>
                <a:cxn ang="0">
                  <a:pos x="14" y="103"/>
                </a:cxn>
                <a:cxn ang="0">
                  <a:pos x="21" y="86"/>
                </a:cxn>
                <a:cxn ang="0">
                  <a:pos x="31" y="60"/>
                </a:cxn>
                <a:cxn ang="0">
                  <a:pos x="31" y="36"/>
                </a:cxn>
                <a:cxn ang="0">
                  <a:pos x="21" y="9"/>
                </a:cxn>
                <a:cxn ang="0">
                  <a:pos x="14" y="0"/>
                </a:cxn>
              </a:cxnLst>
              <a:rect l="0" t="0" r="r" b="b"/>
              <a:pathLst>
                <a:path w="32" h="122">
                  <a:moveTo>
                    <a:pt x="0" y="122"/>
                  </a:moveTo>
                  <a:lnTo>
                    <a:pt x="14" y="103"/>
                  </a:lnTo>
                  <a:lnTo>
                    <a:pt x="21" y="86"/>
                  </a:lnTo>
                  <a:lnTo>
                    <a:pt x="31" y="60"/>
                  </a:lnTo>
                  <a:lnTo>
                    <a:pt x="31" y="36"/>
                  </a:lnTo>
                  <a:lnTo>
                    <a:pt x="21" y="9"/>
                  </a:lnTo>
                  <a:lnTo>
                    <a:pt x="14"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493"/>
            <p:cNvSpPr>
              <a:spLocks/>
            </p:cNvSpPr>
            <p:nvPr/>
          </p:nvSpPr>
          <p:spPr bwMode="auto">
            <a:xfrm>
              <a:off x="11004" y="1418"/>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494"/>
            <p:cNvSpPr>
              <a:spLocks/>
            </p:cNvSpPr>
            <p:nvPr/>
          </p:nvSpPr>
          <p:spPr bwMode="auto">
            <a:xfrm>
              <a:off x="11013" y="141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2" name="Group 510"/>
          <p:cNvGrpSpPr>
            <a:grpSpLocks/>
          </p:cNvGrpSpPr>
          <p:nvPr/>
        </p:nvGrpSpPr>
        <p:grpSpPr bwMode="auto">
          <a:xfrm>
            <a:off x="2695526" y="4414912"/>
            <a:ext cx="515937" cy="352425"/>
            <a:chOff x="3562" y="5518"/>
            <a:chExt cx="814" cy="555"/>
          </a:xfrm>
        </p:grpSpPr>
        <p:sp>
          <p:nvSpPr>
            <p:cNvPr id="373" name="Freeform 511"/>
            <p:cNvSpPr>
              <a:spLocks/>
            </p:cNvSpPr>
            <p:nvPr/>
          </p:nvSpPr>
          <p:spPr bwMode="auto">
            <a:xfrm>
              <a:off x="3573" y="5529"/>
              <a:ext cx="792" cy="0"/>
            </a:xfrm>
            <a:custGeom>
              <a:avLst/>
              <a:gdLst/>
              <a:ahLst/>
              <a:cxnLst>
                <a:cxn ang="0">
                  <a:pos x="0" y="0"/>
                </a:cxn>
                <a:cxn ang="0">
                  <a:pos x="792" y="0"/>
                </a:cxn>
              </a:cxnLst>
              <a:rect l="0" t="0" r="r" b="b"/>
              <a:pathLst>
                <a:path w="792">
                  <a:moveTo>
                    <a:pt x="0" y="0"/>
                  </a:moveTo>
                  <a:lnTo>
                    <a:pt x="792"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512"/>
            <p:cNvSpPr>
              <a:spLocks/>
            </p:cNvSpPr>
            <p:nvPr/>
          </p:nvSpPr>
          <p:spPr bwMode="auto">
            <a:xfrm>
              <a:off x="3573" y="5529"/>
              <a:ext cx="792" cy="533"/>
            </a:xfrm>
            <a:custGeom>
              <a:avLst/>
              <a:gdLst/>
              <a:ahLst/>
              <a:cxnLst>
                <a:cxn ang="0">
                  <a:pos x="0" y="532"/>
                </a:cxn>
                <a:cxn ang="0">
                  <a:pos x="792" y="532"/>
                </a:cxn>
                <a:cxn ang="0">
                  <a:pos x="792" y="0"/>
                </a:cxn>
              </a:cxnLst>
              <a:rect l="0" t="0" r="r" b="b"/>
              <a:pathLst>
                <a:path w="792" h="533">
                  <a:moveTo>
                    <a:pt x="0" y="532"/>
                  </a:moveTo>
                  <a:lnTo>
                    <a:pt x="792" y="532"/>
                  </a:lnTo>
                  <a:lnTo>
                    <a:pt x="792"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513"/>
            <p:cNvSpPr>
              <a:spLocks/>
            </p:cNvSpPr>
            <p:nvPr/>
          </p:nvSpPr>
          <p:spPr bwMode="auto">
            <a:xfrm>
              <a:off x="3573" y="5529"/>
              <a:ext cx="0" cy="533"/>
            </a:xfrm>
            <a:custGeom>
              <a:avLst/>
              <a:gdLst/>
              <a:ahLst/>
              <a:cxnLst>
                <a:cxn ang="0">
                  <a:pos x="0" y="0"/>
                </a:cxn>
                <a:cxn ang="0">
                  <a:pos x="0" y="532"/>
                </a:cxn>
              </a:cxnLst>
              <a:rect l="0" t="0" r="r" b="b"/>
              <a:pathLst>
                <a:path h="533">
                  <a:moveTo>
                    <a:pt x="0" y="0"/>
                  </a:moveTo>
                  <a:lnTo>
                    <a:pt x="0" y="53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514"/>
            <p:cNvSpPr>
              <a:spLocks/>
            </p:cNvSpPr>
            <p:nvPr/>
          </p:nvSpPr>
          <p:spPr bwMode="auto">
            <a:xfrm>
              <a:off x="3573" y="5529"/>
              <a:ext cx="46" cy="46"/>
            </a:xfrm>
            <a:custGeom>
              <a:avLst/>
              <a:gdLst/>
              <a:ahLst/>
              <a:cxnLst>
                <a:cxn ang="0">
                  <a:pos x="0" y="45"/>
                </a:cxn>
                <a:cxn ang="0">
                  <a:pos x="45" y="0"/>
                </a:cxn>
              </a:cxnLst>
              <a:rect l="0" t="0" r="r" b="b"/>
              <a:pathLst>
                <a:path w="46" h="46">
                  <a:moveTo>
                    <a:pt x="0" y="45"/>
                  </a:moveTo>
                  <a:lnTo>
                    <a:pt x="4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515"/>
            <p:cNvSpPr>
              <a:spLocks/>
            </p:cNvSpPr>
            <p:nvPr/>
          </p:nvSpPr>
          <p:spPr bwMode="auto">
            <a:xfrm>
              <a:off x="3573" y="5529"/>
              <a:ext cx="111" cy="111"/>
            </a:xfrm>
            <a:custGeom>
              <a:avLst/>
              <a:gdLst/>
              <a:ahLst/>
              <a:cxnLst>
                <a:cxn ang="0">
                  <a:pos x="0" y="110"/>
                </a:cxn>
                <a:cxn ang="0">
                  <a:pos x="110" y="0"/>
                </a:cxn>
              </a:cxnLst>
              <a:rect l="0" t="0" r="r" b="b"/>
              <a:pathLst>
                <a:path w="111" h="111">
                  <a:moveTo>
                    <a:pt x="0" y="110"/>
                  </a:moveTo>
                  <a:lnTo>
                    <a:pt x="11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516"/>
            <p:cNvSpPr>
              <a:spLocks/>
            </p:cNvSpPr>
            <p:nvPr/>
          </p:nvSpPr>
          <p:spPr bwMode="auto">
            <a:xfrm>
              <a:off x="3573" y="5529"/>
              <a:ext cx="173" cy="175"/>
            </a:xfrm>
            <a:custGeom>
              <a:avLst/>
              <a:gdLst/>
              <a:ahLst/>
              <a:cxnLst>
                <a:cxn ang="0">
                  <a:pos x="0" y="175"/>
                </a:cxn>
                <a:cxn ang="0">
                  <a:pos x="172" y="0"/>
                </a:cxn>
              </a:cxnLst>
              <a:rect l="0" t="0" r="r" b="b"/>
              <a:pathLst>
                <a:path w="173" h="175">
                  <a:moveTo>
                    <a:pt x="0" y="175"/>
                  </a:moveTo>
                  <a:lnTo>
                    <a:pt x="1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517"/>
            <p:cNvSpPr>
              <a:spLocks/>
            </p:cNvSpPr>
            <p:nvPr/>
          </p:nvSpPr>
          <p:spPr bwMode="auto">
            <a:xfrm>
              <a:off x="3573" y="5529"/>
              <a:ext cx="238" cy="240"/>
            </a:xfrm>
            <a:custGeom>
              <a:avLst/>
              <a:gdLst/>
              <a:ahLst/>
              <a:cxnLst>
                <a:cxn ang="0">
                  <a:pos x="0" y="240"/>
                </a:cxn>
                <a:cxn ang="0">
                  <a:pos x="237" y="0"/>
                </a:cxn>
              </a:cxnLst>
              <a:rect l="0" t="0" r="r" b="b"/>
              <a:pathLst>
                <a:path w="238" h="240">
                  <a:moveTo>
                    <a:pt x="0" y="240"/>
                  </a:moveTo>
                  <a:lnTo>
                    <a:pt x="23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518"/>
            <p:cNvSpPr>
              <a:spLocks/>
            </p:cNvSpPr>
            <p:nvPr/>
          </p:nvSpPr>
          <p:spPr bwMode="auto">
            <a:xfrm>
              <a:off x="3573" y="5529"/>
              <a:ext cx="303" cy="303"/>
            </a:xfrm>
            <a:custGeom>
              <a:avLst/>
              <a:gdLst/>
              <a:ahLst/>
              <a:cxnLst>
                <a:cxn ang="0">
                  <a:pos x="0" y="302"/>
                </a:cxn>
                <a:cxn ang="0">
                  <a:pos x="302" y="0"/>
                </a:cxn>
              </a:cxnLst>
              <a:rect l="0" t="0" r="r" b="b"/>
              <a:pathLst>
                <a:path w="303" h="303">
                  <a:moveTo>
                    <a:pt x="0" y="302"/>
                  </a:moveTo>
                  <a:lnTo>
                    <a:pt x="30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519"/>
            <p:cNvSpPr>
              <a:spLocks/>
            </p:cNvSpPr>
            <p:nvPr/>
          </p:nvSpPr>
          <p:spPr bwMode="auto">
            <a:xfrm>
              <a:off x="3573" y="5529"/>
              <a:ext cx="367" cy="367"/>
            </a:xfrm>
            <a:custGeom>
              <a:avLst/>
              <a:gdLst/>
              <a:ahLst/>
              <a:cxnLst>
                <a:cxn ang="0">
                  <a:pos x="0" y="367"/>
                </a:cxn>
                <a:cxn ang="0">
                  <a:pos x="367" y="0"/>
                </a:cxn>
              </a:cxnLst>
              <a:rect l="0" t="0" r="r" b="b"/>
              <a:pathLst>
                <a:path w="367" h="367">
                  <a:moveTo>
                    <a:pt x="0" y="367"/>
                  </a:moveTo>
                  <a:lnTo>
                    <a:pt x="36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520"/>
            <p:cNvSpPr>
              <a:spLocks/>
            </p:cNvSpPr>
            <p:nvPr/>
          </p:nvSpPr>
          <p:spPr bwMode="auto">
            <a:xfrm>
              <a:off x="3573" y="5529"/>
              <a:ext cx="432" cy="432"/>
            </a:xfrm>
            <a:custGeom>
              <a:avLst/>
              <a:gdLst/>
              <a:ahLst/>
              <a:cxnLst>
                <a:cxn ang="0">
                  <a:pos x="0" y="432"/>
                </a:cxn>
                <a:cxn ang="0">
                  <a:pos x="432" y="0"/>
                </a:cxn>
              </a:cxnLst>
              <a:rect l="0" t="0" r="r" b="b"/>
              <a:pathLst>
                <a:path w="432" h="432">
                  <a:moveTo>
                    <a:pt x="0" y="432"/>
                  </a:moveTo>
                  <a:lnTo>
                    <a:pt x="4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521"/>
            <p:cNvSpPr>
              <a:spLocks/>
            </p:cNvSpPr>
            <p:nvPr/>
          </p:nvSpPr>
          <p:spPr bwMode="auto">
            <a:xfrm>
              <a:off x="3573" y="5529"/>
              <a:ext cx="495" cy="497"/>
            </a:xfrm>
            <a:custGeom>
              <a:avLst/>
              <a:gdLst/>
              <a:ahLst/>
              <a:cxnLst>
                <a:cxn ang="0">
                  <a:pos x="0" y="496"/>
                </a:cxn>
                <a:cxn ang="0">
                  <a:pos x="494" y="0"/>
                </a:cxn>
              </a:cxnLst>
              <a:rect l="0" t="0" r="r" b="b"/>
              <a:pathLst>
                <a:path w="495" h="497">
                  <a:moveTo>
                    <a:pt x="0" y="496"/>
                  </a:moveTo>
                  <a:lnTo>
                    <a:pt x="49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522"/>
            <p:cNvSpPr>
              <a:spLocks/>
            </p:cNvSpPr>
            <p:nvPr/>
          </p:nvSpPr>
          <p:spPr bwMode="auto">
            <a:xfrm>
              <a:off x="3600" y="5529"/>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523"/>
            <p:cNvSpPr>
              <a:spLocks/>
            </p:cNvSpPr>
            <p:nvPr/>
          </p:nvSpPr>
          <p:spPr bwMode="auto">
            <a:xfrm>
              <a:off x="3664" y="5529"/>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524"/>
            <p:cNvSpPr>
              <a:spLocks/>
            </p:cNvSpPr>
            <p:nvPr/>
          </p:nvSpPr>
          <p:spPr bwMode="auto">
            <a:xfrm>
              <a:off x="3729" y="5529"/>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525"/>
            <p:cNvSpPr>
              <a:spLocks/>
            </p:cNvSpPr>
            <p:nvPr/>
          </p:nvSpPr>
          <p:spPr bwMode="auto">
            <a:xfrm>
              <a:off x="3794" y="5529"/>
              <a:ext cx="530" cy="533"/>
            </a:xfrm>
            <a:custGeom>
              <a:avLst/>
              <a:gdLst/>
              <a:ahLst/>
              <a:cxnLst>
                <a:cxn ang="0">
                  <a:pos x="0" y="532"/>
                </a:cxn>
                <a:cxn ang="0">
                  <a:pos x="530" y="0"/>
                </a:cxn>
              </a:cxnLst>
              <a:rect l="0" t="0" r="r" b="b"/>
              <a:pathLst>
                <a:path w="530" h="533">
                  <a:moveTo>
                    <a:pt x="0" y="532"/>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526"/>
            <p:cNvSpPr>
              <a:spLocks/>
            </p:cNvSpPr>
            <p:nvPr/>
          </p:nvSpPr>
          <p:spPr bwMode="auto">
            <a:xfrm>
              <a:off x="3859" y="5555"/>
              <a:ext cx="506" cy="507"/>
            </a:xfrm>
            <a:custGeom>
              <a:avLst/>
              <a:gdLst/>
              <a:ahLst/>
              <a:cxnLst>
                <a:cxn ang="0">
                  <a:pos x="0" y="506"/>
                </a:cxn>
                <a:cxn ang="0">
                  <a:pos x="506" y="0"/>
                </a:cxn>
              </a:cxnLst>
              <a:rect l="0" t="0" r="r" b="b"/>
              <a:pathLst>
                <a:path w="506" h="507">
                  <a:moveTo>
                    <a:pt x="0" y="506"/>
                  </a:moveTo>
                  <a:lnTo>
                    <a:pt x="50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527"/>
            <p:cNvSpPr>
              <a:spLocks/>
            </p:cNvSpPr>
            <p:nvPr/>
          </p:nvSpPr>
          <p:spPr bwMode="auto">
            <a:xfrm>
              <a:off x="3921" y="5620"/>
              <a:ext cx="444" cy="442"/>
            </a:xfrm>
            <a:custGeom>
              <a:avLst/>
              <a:gdLst/>
              <a:ahLst/>
              <a:cxnLst>
                <a:cxn ang="0">
                  <a:pos x="0" y="441"/>
                </a:cxn>
                <a:cxn ang="0">
                  <a:pos x="444" y="0"/>
                </a:cxn>
              </a:cxnLst>
              <a:rect l="0" t="0" r="r" b="b"/>
              <a:pathLst>
                <a:path w="444" h="442">
                  <a:moveTo>
                    <a:pt x="0" y="441"/>
                  </a:moveTo>
                  <a:lnTo>
                    <a:pt x="44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528"/>
            <p:cNvSpPr>
              <a:spLocks/>
            </p:cNvSpPr>
            <p:nvPr/>
          </p:nvSpPr>
          <p:spPr bwMode="auto">
            <a:xfrm>
              <a:off x="3986" y="5683"/>
              <a:ext cx="379" cy="379"/>
            </a:xfrm>
            <a:custGeom>
              <a:avLst/>
              <a:gdLst/>
              <a:ahLst/>
              <a:cxnLst>
                <a:cxn ang="0">
                  <a:pos x="0" y="379"/>
                </a:cxn>
                <a:cxn ang="0">
                  <a:pos x="379" y="0"/>
                </a:cxn>
              </a:cxnLst>
              <a:rect l="0" t="0" r="r" b="b"/>
              <a:pathLst>
                <a:path w="379" h="379">
                  <a:moveTo>
                    <a:pt x="0" y="379"/>
                  </a:moveTo>
                  <a:lnTo>
                    <a:pt x="37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529"/>
            <p:cNvSpPr>
              <a:spLocks/>
            </p:cNvSpPr>
            <p:nvPr/>
          </p:nvSpPr>
          <p:spPr bwMode="auto">
            <a:xfrm>
              <a:off x="4051" y="5748"/>
              <a:ext cx="314" cy="314"/>
            </a:xfrm>
            <a:custGeom>
              <a:avLst/>
              <a:gdLst/>
              <a:ahLst/>
              <a:cxnLst>
                <a:cxn ang="0">
                  <a:pos x="0" y="314"/>
                </a:cxn>
                <a:cxn ang="0">
                  <a:pos x="314" y="0"/>
                </a:cxn>
              </a:cxnLst>
              <a:rect l="0" t="0" r="r" b="b"/>
              <a:pathLst>
                <a:path w="314" h="314">
                  <a:moveTo>
                    <a:pt x="0" y="314"/>
                  </a:moveTo>
                  <a:lnTo>
                    <a:pt x="3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530"/>
            <p:cNvSpPr>
              <a:spLocks/>
            </p:cNvSpPr>
            <p:nvPr/>
          </p:nvSpPr>
          <p:spPr bwMode="auto">
            <a:xfrm>
              <a:off x="4116" y="5812"/>
              <a:ext cx="249" cy="250"/>
            </a:xfrm>
            <a:custGeom>
              <a:avLst/>
              <a:gdLst/>
              <a:ahLst/>
              <a:cxnLst>
                <a:cxn ang="0">
                  <a:pos x="0" y="249"/>
                </a:cxn>
                <a:cxn ang="0">
                  <a:pos x="249" y="0"/>
                </a:cxn>
              </a:cxnLst>
              <a:rect l="0" t="0" r="r" b="b"/>
              <a:pathLst>
                <a:path w="249" h="250">
                  <a:moveTo>
                    <a:pt x="0" y="249"/>
                  </a:moveTo>
                  <a:lnTo>
                    <a:pt x="24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531"/>
            <p:cNvSpPr>
              <a:spLocks/>
            </p:cNvSpPr>
            <p:nvPr/>
          </p:nvSpPr>
          <p:spPr bwMode="auto">
            <a:xfrm>
              <a:off x="4178" y="5877"/>
              <a:ext cx="187" cy="185"/>
            </a:xfrm>
            <a:custGeom>
              <a:avLst/>
              <a:gdLst/>
              <a:ahLst/>
              <a:cxnLst>
                <a:cxn ang="0">
                  <a:pos x="0" y="184"/>
                </a:cxn>
                <a:cxn ang="0">
                  <a:pos x="187" y="0"/>
                </a:cxn>
              </a:cxnLst>
              <a:rect l="0" t="0" r="r" b="b"/>
              <a:pathLst>
                <a:path w="187" h="185">
                  <a:moveTo>
                    <a:pt x="0" y="184"/>
                  </a:moveTo>
                  <a:lnTo>
                    <a:pt x="18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532"/>
            <p:cNvSpPr>
              <a:spLocks/>
            </p:cNvSpPr>
            <p:nvPr/>
          </p:nvSpPr>
          <p:spPr bwMode="auto">
            <a:xfrm>
              <a:off x="4243" y="5942"/>
              <a:ext cx="122" cy="120"/>
            </a:xfrm>
            <a:custGeom>
              <a:avLst/>
              <a:gdLst/>
              <a:ahLst/>
              <a:cxnLst>
                <a:cxn ang="0">
                  <a:pos x="0" y="120"/>
                </a:cxn>
                <a:cxn ang="0">
                  <a:pos x="122" y="0"/>
                </a:cxn>
              </a:cxnLst>
              <a:rect l="0" t="0" r="r" b="b"/>
              <a:pathLst>
                <a:path w="122" h="120">
                  <a:moveTo>
                    <a:pt x="0" y="120"/>
                  </a:moveTo>
                  <a:lnTo>
                    <a:pt x="12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533"/>
            <p:cNvSpPr>
              <a:spLocks/>
            </p:cNvSpPr>
            <p:nvPr/>
          </p:nvSpPr>
          <p:spPr bwMode="auto">
            <a:xfrm>
              <a:off x="4308" y="6004"/>
              <a:ext cx="57" cy="58"/>
            </a:xfrm>
            <a:custGeom>
              <a:avLst/>
              <a:gdLst/>
              <a:ahLst/>
              <a:cxnLst>
                <a:cxn ang="0">
                  <a:pos x="0" y="57"/>
                </a:cxn>
                <a:cxn ang="0">
                  <a:pos x="57" y="0"/>
                </a:cxn>
              </a:cxnLst>
              <a:rect l="0" t="0" r="r" b="b"/>
              <a:pathLst>
                <a:path w="57" h="58">
                  <a:moveTo>
                    <a:pt x="0" y="57"/>
                  </a:moveTo>
                  <a:lnTo>
                    <a:pt x="5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96" name="Group 534"/>
          <p:cNvGrpSpPr>
            <a:grpSpLocks/>
          </p:cNvGrpSpPr>
          <p:nvPr/>
        </p:nvGrpSpPr>
        <p:grpSpPr bwMode="auto">
          <a:xfrm>
            <a:off x="2695526" y="4240287"/>
            <a:ext cx="173037" cy="125412"/>
            <a:chOff x="3562" y="5242"/>
            <a:chExt cx="272" cy="199"/>
          </a:xfrm>
        </p:grpSpPr>
        <p:sp>
          <p:nvSpPr>
            <p:cNvPr id="397" name="Freeform 535"/>
            <p:cNvSpPr>
              <a:spLocks/>
            </p:cNvSpPr>
            <p:nvPr/>
          </p:nvSpPr>
          <p:spPr bwMode="auto">
            <a:xfrm>
              <a:off x="3573" y="5282"/>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536"/>
            <p:cNvSpPr>
              <a:spLocks/>
            </p:cNvSpPr>
            <p:nvPr/>
          </p:nvSpPr>
          <p:spPr bwMode="auto">
            <a:xfrm>
              <a:off x="3739" y="5282"/>
              <a:ext cx="84" cy="0"/>
            </a:xfrm>
            <a:custGeom>
              <a:avLst/>
              <a:gdLst/>
              <a:ahLst/>
              <a:cxnLst>
                <a:cxn ang="0">
                  <a:pos x="0" y="0"/>
                </a:cxn>
                <a:cxn ang="0">
                  <a:pos x="84" y="0"/>
                </a:cxn>
              </a:cxnLst>
              <a:rect l="0" t="0" r="r" b="b"/>
              <a:pathLst>
                <a:path w="84">
                  <a:moveTo>
                    <a:pt x="0" y="0"/>
                  </a:moveTo>
                  <a:lnTo>
                    <a:pt x="84"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537"/>
            <p:cNvSpPr>
              <a:spLocks/>
            </p:cNvSpPr>
            <p:nvPr/>
          </p:nvSpPr>
          <p:spPr bwMode="auto">
            <a:xfrm>
              <a:off x="3573" y="5253"/>
              <a:ext cx="166" cy="55"/>
            </a:xfrm>
            <a:custGeom>
              <a:avLst/>
              <a:gdLst/>
              <a:ahLst/>
              <a:cxnLst>
                <a:cxn ang="0">
                  <a:pos x="165" y="0"/>
                </a:cxn>
                <a:cxn ang="0">
                  <a:pos x="165" y="0"/>
                </a:cxn>
                <a:cxn ang="0">
                  <a:pos x="0" y="28"/>
                </a:cxn>
                <a:cxn ang="0">
                  <a:pos x="165" y="55"/>
                </a:cxn>
                <a:cxn ang="0">
                  <a:pos x="165" y="0"/>
                </a:cxn>
              </a:cxnLst>
              <a:rect l="0" t="0" r="r" b="b"/>
              <a:pathLst>
                <a:path w="166" h="55">
                  <a:moveTo>
                    <a:pt x="165" y="0"/>
                  </a:moveTo>
                  <a:lnTo>
                    <a:pt x="165" y="0"/>
                  </a:lnTo>
                  <a:lnTo>
                    <a:pt x="0" y="28"/>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0" name="Group 538"/>
          <p:cNvGrpSpPr>
            <a:grpSpLocks/>
          </p:cNvGrpSpPr>
          <p:nvPr/>
        </p:nvGrpSpPr>
        <p:grpSpPr bwMode="auto">
          <a:xfrm>
            <a:off x="3038426" y="4240287"/>
            <a:ext cx="173037" cy="125412"/>
            <a:chOff x="4102" y="5242"/>
            <a:chExt cx="274" cy="199"/>
          </a:xfrm>
        </p:grpSpPr>
        <p:sp>
          <p:nvSpPr>
            <p:cNvPr id="401" name="Freeform 539"/>
            <p:cNvSpPr>
              <a:spLocks/>
            </p:cNvSpPr>
            <p:nvPr/>
          </p:nvSpPr>
          <p:spPr bwMode="auto">
            <a:xfrm>
              <a:off x="4365" y="5282"/>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540"/>
            <p:cNvSpPr>
              <a:spLocks/>
            </p:cNvSpPr>
            <p:nvPr/>
          </p:nvSpPr>
          <p:spPr bwMode="auto">
            <a:xfrm>
              <a:off x="4113" y="5282"/>
              <a:ext cx="87" cy="0"/>
            </a:xfrm>
            <a:custGeom>
              <a:avLst/>
              <a:gdLst/>
              <a:ahLst/>
              <a:cxnLst>
                <a:cxn ang="0">
                  <a:pos x="86" y="0"/>
                </a:cxn>
                <a:cxn ang="0">
                  <a:pos x="0" y="0"/>
                </a:cxn>
              </a:cxnLst>
              <a:rect l="0" t="0" r="r" b="b"/>
              <a:pathLst>
                <a:path w="87">
                  <a:moveTo>
                    <a:pt x="86"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541"/>
            <p:cNvSpPr>
              <a:spLocks/>
            </p:cNvSpPr>
            <p:nvPr/>
          </p:nvSpPr>
          <p:spPr bwMode="auto">
            <a:xfrm>
              <a:off x="4200" y="5253"/>
              <a:ext cx="165" cy="55"/>
            </a:xfrm>
            <a:custGeom>
              <a:avLst/>
              <a:gdLst/>
              <a:ahLst/>
              <a:cxnLst>
                <a:cxn ang="0">
                  <a:pos x="0" y="0"/>
                </a:cxn>
                <a:cxn ang="0">
                  <a:pos x="0" y="55"/>
                </a:cxn>
                <a:cxn ang="0">
                  <a:pos x="165" y="28"/>
                </a:cxn>
                <a:cxn ang="0">
                  <a:pos x="0" y="0"/>
                </a:cxn>
              </a:cxnLst>
              <a:rect l="0" t="0" r="r" b="b"/>
              <a:pathLst>
                <a:path w="165" h="55">
                  <a:moveTo>
                    <a:pt x="0" y="0"/>
                  </a:moveTo>
                  <a:lnTo>
                    <a:pt x="0" y="55"/>
                  </a:lnTo>
                  <a:lnTo>
                    <a:pt x="165"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4" name="Group 542"/>
          <p:cNvGrpSpPr>
            <a:grpSpLocks/>
          </p:cNvGrpSpPr>
          <p:nvPr/>
        </p:nvGrpSpPr>
        <p:grpSpPr bwMode="auto">
          <a:xfrm>
            <a:off x="3260676" y="4414912"/>
            <a:ext cx="115887" cy="352425"/>
            <a:chOff x="4453" y="5518"/>
            <a:chExt cx="182" cy="555"/>
          </a:xfrm>
        </p:grpSpPr>
        <p:sp>
          <p:nvSpPr>
            <p:cNvPr id="405" name="Freeform 543"/>
            <p:cNvSpPr>
              <a:spLocks/>
            </p:cNvSpPr>
            <p:nvPr/>
          </p:nvSpPr>
          <p:spPr bwMode="auto">
            <a:xfrm>
              <a:off x="4464" y="5529"/>
              <a:ext cx="132" cy="0"/>
            </a:xfrm>
            <a:custGeom>
              <a:avLst/>
              <a:gdLst/>
              <a:ahLst/>
              <a:cxnLst>
                <a:cxn ang="0">
                  <a:pos x="0" y="0"/>
                </a:cxn>
                <a:cxn ang="0">
                  <a:pos x="132" y="0"/>
                </a:cxn>
              </a:cxnLst>
              <a:rect l="0" t="0" r="r" b="b"/>
              <a:pathLst>
                <a:path w="132">
                  <a:moveTo>
                    <a:pt x="0" y="0"/>
                  </a:moveTo>
                  <a:lnTo>
                    <a:pt x="13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544"/>
            <p:cNvSpPr>
              <a:spLocks/>
            </p:cNvSpPr>
            <p:nvPr/>
          </p:nvSpPr>
          <p:spPr bwMode="auto">
            <a:xfrm>
              <a:off x="4596" y="5695"/>
              <a:ext cx="0" cy="201"/>
            </a:xfrm>
            <a:custGeom>
              <a:avLst/>
              <a:gdLst/>
              <a:ahLst/>
              <a:cxnLst>
                <a:cxn ang="0">
                  <a:pos x="0" y="0"/>
                </a:cxn>
                <a:cxn ang="0">
                  <a:pos x="0" y="201"/>
                </a:cxn>
              </a:cxnLst>
              <a:rect l="0" t="0" r="r" b="b"/>
              <a:pathLst>
                <a:path h="201">
                  <a:moveTo>
                    <a:pt x="0" y="0"/>
                  </a:moveTo>
                  <a:lnTo>
                    <a:pt x="0" y="201"/>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545"/>
            <p:cNvSpPr>
              <a:spLocks/>
            </p:cNvSpPr>
            <p:nvPr/>
          </p:nvSpPr>
          <p:spPr bwMode="auto">
            <a:xfrm>
              <a:off x="4569" y="5529"/>
              <a:ext cx="55" cy="166"/>
            </a:xfrm>
            <a:custGeom>
              <a:avLst/>
              <a:gdLst/>
              <a:ahLst/>
              <a:cxnLst>
                <a:cxn ang="0">
                  <a:pos x="0" y="165"/>
                </a:cxn>
                <a:cxn ang="0">
                  <a:pos x="55" y="165"/>
                </a:cxn>
                <a:cxn ang="0">
                  <a:pos x="26" y="0"/>
                </a:cxn>
                <a:cxn ang="0">
                  <a:pos x="0" y="165"/>
                </a:cxn>
              </a:cxnLst>
              <a:rect l="0" t="0" r="r" b="b"/>
              <a:pathLst>
                <a:path w="55" h="166">
                  <a:moveTo>
                    <a:pt x="0" y="165"/>
                  </a:moveTo>
                  <a:lnTo>
                    <a:pt x="55" y="165"/>
                  </a:lnTo>
                  <a:lnTo>
                    <a:pt x="26" y="0"/>
                  </a:lnTo>
                  <a:lnTo>
                    <a:pt x="0" y="16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546"/>
            <p:cNvSpPr>
              <a:spLocks/>
            </p:cNvSpPr>
            <p:nvPr/>
          </p:nvSpPr>
          <p:spPr bwMode="auto">
            <a:xfrm>
              <a:off x="4464" y="6062"/>
              <a:ext cx="132" cy="0"/>
            </a:xfrm>
            <a:custGeom>
              <a:avLst/>
              <a:gdLst/>
              <a:ahLst/>
              <a:cxnLst>
                <a:cxn ang="0">
                  <a:pos x="0" y="0"/>
                </a:cxn>
                <a:cxn ang="0">
                  <a:pos x="132" y="0"/>
                </a:cxn>
              </a:cxnLst>
              <a:rect l="0" t="0" r="r" b="b"/>
              <a:pathLst>
                <a:path w="132">
                  <a:moveTo>
                    <a:pt x="0" y="0"/>
                  </a:moveTo>
                  <a:lnTo>
                    <a:pt x="13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547"/>
            <p:cNvSpPr>
              <a:spLocks/>
            </p:cNvSpPr>
            <p:nvPr/>
          </p:nvSpPr>
          <p:spPr bwMode="auto">
            <a:xfrm>
              <a:off x="4569" y="5896"/>
              <a:ext cx="55" cy="166"/>
            </a:xfrm>
            <a:custGeom>
              <a:avLst/>
              <a:gdLst/>
              <a:ahLst/>
              <a:cxnLst>
                <a:cxn ang="0">
                  <a:pos x="0" y="0"/>
                </a:cxn>
                <a:cxn ang="0">
                  <a:pos x="0" y="0"/>
                </a:cxn>
                <a:cxn ang="0">
                  <a:pos x="26" y="165"/>
                </a:cxn>
                <a:cxn ang="0">
                  <a:pos x="55" y="0"/>
                </a:cxn>
                <a:cxn ang="0">
                  <a:pos x="0" y="0"/>
                </a:cxn>
              </a:cxnLst>
              <a:rect l="0" t="0" r="r" b="b"/>
              <a:pathLst>
                <a:path w="55" h="166">
                  <a:moveTo>
                    <a:pt x="0" y="0"/>
                  </a:moveTo>
                  <a:lnTo>
                    <a:pt x="0" y="0"/>
                  </a:lnTo>
                  <a:lnTo>
                    <a:pt x="26" y="165"/>
                  </a:lnTo>
                  <a:lnTo>
                    <a:pt x="5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0" name="Group 548"/>
          <p:cNvGrpSpPr>
            <a:grpSpLocks/>
          </p:cNvGrpSpPr>
          <p:nvPr/>
        </p:nvGrpSpPr>
        <p:grpSpPr bwMode="auto">
          <a:xfrm>
            <a:off x="2895551" y="4086299"/>
            <a:ext cx="114300" cy="220663"/>
            <a:chOff x="3878" y="4999"/>
            <a:chExt cx="180" cy="348"/>
          </a:xfrm>
        </p:grpSpPr>
        <p:sp>
          <p:nvSpPr>
            <p:cNvPr id="411" name="Freeform 549"/>
            <p:cNvSpPr>
              <a:spLocks/>
            </p:cNvSpPr>
            <p:nvPr/>
          </p:nvSpPr>
          <p:spPr bwMode="auto">
            <a:xfrm>
              <a:off x="3926" y="5016"/>
              <a:ext cx="106" cy="316"/>
            </a:xfrm>
            <a:custGeom>
              <a:avLst/>
              <a:gdLst/>
              <a:ahLst/>
              <a:cxnLst>
                <a:cxn ang="0">
                  <a:pos x="52" y="0"/>
                </a:cxn>
                <a:cxn ang="0">
                  <a:pos x="14" y="168"/>
                </a:cxn>
                <a:cxn ang="0">
                  <a:pos x="0" y="228"/>
                </a:cxn>
                <a:cxn ang="0">
                  <a:pos x="2" y="273"/>
                </a:cxn>
                <a:cxn ang="0">
                  <a:pos x="16" y="302"/>
                </a:cxn>
                <a:cxn ang="0">
                  <a:pos x="33" y="316"/>
                </a:cxn>
                <a:cxn ang="0">
                  <a:pos x="62" y="316"/>
                </a:cxn>
                <a:cxn ang="0">
                  <a:pos x="91" y="285"/>
                </a:cxn>
                <a:cxn ang="0">
                  <a:pos x="105" y="254"/>
                </a:cxn>
              </a:cxnLst>
              <a:rect l="0" t="0" r="r" b="b"/>
              <a:pathLst>
                <a:path w="106" h="316">
                  <a:moveTo>
                    <a:pt x="52" y="0"/>
                  </a:moveTo>
                  <a:lnTo>
                    <a:pt x="14" y="168"/>
                  </a:lnTo>
                  <a:lnTo>
                    <a:pt x="0" y="228"/>
                  </a:lnTo>
                  <a:lnTo>
                    <a:pt x="2" y="273"/>
                  </a:lnTo>
                  <a:lnTo>
                    <a:pt x="16" y="302"/>
                  </a:lnTo>
                  <a:lnTo>
                    <a:pt x="33" y="316"/>
                  </a:lnTo>
                  <a:lnTo>
                    <a:pt x="62" y="316"/>
                  </a:lnTo>
                  <a:lnTo>
                    <a:pt x="91" y="285"/>
                  </a:lnTo>
                  <a:lnTo>
                    <a:pt x="105" y="25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550"/>
            <p:cNvSpPr>
              <a:spLocks/>
            </p:cNvSpPr>
            <p:nvPr/>
          </p:nvSpPr>
          <p:spPr bwMode="auto">
            <a:xfrm>
              <a:off x="3940" y="5016"/>
              <a:ext cx="56" cy="302"/>
            </a:xfrm>
            <a:custGeom>
              <a:avLst/>
              <a:gdLst/>
              <a:ahLst/>
              <a:cxnLst>
                <a:cxn ang="0">
                  <a:pos x="55" y="0"/>
                </a:cxn>
                <a:cxn ang="0">
                  <a:pos x="14" y="165"/>
                </a:cxn>
                <a:cxn ang="0">
                  <a:pos x="0" y="228"/>
                </a:cxn>
                <a:cxn ang="0">
                  <a:pos x="2" y="302"/>
                </a:cxn>
              </a:cxnLst>
              <a:rect l="0" t="0" r="r" b="b"/>
              <a:pathLst>
                <a:path w="56" h="302">
                  <a:moveTo>
                    <a:pt x="55" y="0"/>
                  </a:moveTo>
                  <a:lnTo>
                    <a:pt x="14" y="165"/>
                  </a:lnTo>
                  <a:lnTo>
                    <a:pt x="0" y="228"/>
                  </a:lnTo>
                  <a:lnTo>
                    <a:pt x="2" y="302"/>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551"/>
            <p:cNvSpPr>
              <a:spLocks/>
            </p:cNvSpPr>
            <p:nvPr/>
          </p:nvSpPr>
          <p:spPr bwMode="auto">
            <a:xfrm>
              <a:off x="3943" y="5013"/>
              <a:ext cx="67" cy="276"/>
            </a:xfrm>
            <a:custGeom>
              <a:avLst/>
              <a:gdLst/>
              <a:ahLst/>
              <a:cxnLst>
                <a:cxn ang="0">
                  <a:pos x="36" y="2"/>
                </a:cxn>
                <a:cxn ang="0">
                  <a:pos x="67" y="0"/>
                </a:cxn>
                <a:cxn ang="0">
                  <a:pos x="12" y="213"/>
                </a:cxn>
                <a:cxn ang="0">
                  <a:pos x="0" y="276"/>
                </a:cxn>
              </a:cxnLst>
              <a:rect l="0" t="0" r="r" b="b"/>
              <a:pathLst>
                <a:path w="67" h="276">
                  <a:moveTo>
                    <a:pt x="36" y="2"/>
                  </a:moveTo>
                  <a:lnTo>
                    <a:pt x="67" y="0"/>
                  </a:lnTo>
                  <a:lnTo>
                    <a:pt x="12" y="213"/>
                  </a:lnTo>
                  <a:lnTo>
                    <a:pt x="0" y="2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552"/>
            <p:cNvSpPr>
              <a:spLocks/>
            </p:cNvSpPr>
            <p:nvPr/>
          </p:nvSpPr>
          <p:spPr bwMode="auto">
            <a:xfrm>
              <a:off x="3892" y="5119"/>
              <a:ext cx="152" cy="5"/>
            </a:xfrm>
            <a:custGeom>
              <a:avLst/>
              <a:gdLst/>
              <a:ahLst/>
              <a:cxnLst>
                <a:cxn ang="0">
                  <a:pos x="0" y="4"/>
                </a:cxn>
                <a:cxn ang="0">
                  <a:pos x="151" y="0"/>
                </a:cxn>
              </a:cxnLst>
              <a:rect l="0" t="0" r="r" b="b"/>
              <a:pathLst>
                <a:path w="152" h="5">
                  <a:moveTo>
                    <a:pt x="0" y="4"/>
                  </a:moveTo>
                  <a:lnTo>
                    <a:pt x="15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5" name="Group 553"/>
          <p:cNvGrpSpPr>
            <a:grpSpLocks/>
          </p:cNvGrpSpPr>
          <p:nvPr/>
        </p:nvGrpSpPr>
        <p:grpSpPr bwMode="auto">
          <a:xfrm>
            <a:off x="3438476" y="4483174"/>
            <a:ext cx="125412" cy="200025"/>
            <a:chOff x="4732" y="5625"/>
            <a:chExt cx="199" cy="315"/>
          </a:xfrm>
        </p:grpSpPr>
        <p:sp>
          <p:nvSpPr>
            <p:cNvPr id="416" name="Freeform 554"/>
            <p:cNvSpPr>
              <a:spLocks/>
            </p:cNvSpPr>
            <p:nvPr/>
          </p:nvSpPr>
          <p:spPr bwMode="auto">
            <a:xfrm>
              <a:off x="4752" y="5640"/>
              <a:ext cx="165" cy="285"/>
            </a:xfrm>
            <a:custGeom>
              <a:avLst/>
              <a:gdLst/>
              <a:ahLst/>
              <a:cxnLst>
                <a:cxn ang="0">
                  <a:pos x="36" y="0"/>
                </a:cxn>
                <a:cxn ang="0">
                  <a:pos x="12" y="96"/>
                </a:cxn>
                <a:cxn ang="0">
                  <a:pos x="0" y="177"/>
                </a:cxn>
                <a:cxn ang="0">
                  <a:pos x="2" y="232"/>
                </a:cxn>
                <a:cxn ang="0">
                  <a:pos x="16" y="259"/>
                </a:cxn>
                <a:cxn ang="0">
                  <a:pos x="31" y="271"/>
                </a:cxn>
                <a:cxn ang="0">
                  <a:pos x="57" y="285"/>
                </a:cxn>
                <a:cxn ang="0">
                  <a:pos x="86" y="283"/>
                </a:cxn>
                <a:cxn ang="0">
                  <a:pos x="127" y="268"/>
                </a:cxn>
                <a:cxn ang="0">
                  <a:pos x="151" y="228"/>
                </a:cxn>
                <a:cxn ang="0">
                  <a:pos x="158" y="211"/>
                </a:cxn>
                <a:cxn ang="0">
                  <a:pos x="163" y="196"/>
                </a:cxn>
                <a:cxn ang="0">
                  <a:pos x="165" y="180"/>
                </a:cxn>
                <a:cxn ang="0">
                  <a:pos x="165" y="166"/>
                </a:cxn>
                <a:cxn ang="0">
                  <a:pos x="163" y="152"/>
                </a:cxn>
                <a:cxn ang="0">
                  <a:pos x="159" y="140"/>
                </a:cxn>
                <a:cxn ang="0">
                  <a:pos x="153" y="128"/>
                </a:cxn>
                <a:cxn ang="0">
                  <a:pos x="146" y="118"/>
                </a:cxn>
                <a:cxn ang="0">
                  <a:pos x="138" y="109"/>
                </a:cxn>
                <a:cxn ang="0">
                  <a:pos x="129" y="102"/>
                </a:cxn>
                <a:cxn ang="0">
                  <a:pos x="119" y="96"/>
                </a:cxn>
                <a:cxn ang="0">
                  <a:pos x="108" y="93"/>
                </a:cxn>
                <a:cxn ang="0">
                  <a:pos x="97" y="91"/>
                </a:cxn>
                <a:cxn ang="0">
                  <a:pos x="86" y="92"/>
                </a:cxn>
                <a:cxn ang="0">
                  <a:pos x="74" y="94"/>
                </a:cxn>
                <a:cxn ang="0">
                  <a:pos x="63" y="100"/>
                </a:cxn>
                <a:cxn ang="0">
                  <a:pos x="53" y="108"/>
                </a:cxn>
                <a:cxn ang="0">
                  <a:pos x="43" y="118"/>
                </a:cxn>
                <a:cxn ang="0">
                  <a:pos x="34" y="132"/>
                </a:cxn>
                <a:cxn ang="0">
                  <a:pos x="26" y="148"/>
                </a:cxn>
                <a:cxn ang="0">
                  <a:pos x="14" y="192"/>
                </a:cxn>
              </a:cxnLst>
              <a:rect l="0" t="0" r="r" b="b"/>
              <a:pathLst>
                <a:path w="165" h="285">
                  <a:moveTo>
                    <a:pt x="36" y="0"/>
                  </a:moveTo>
                  <a:lnTo>
                    <a:pt x="12" y="96"/>
                  </a:lnTo>
                  <a:lnTo>
                    <a:pt x="0" y="177"/>
                  </a:lnTo>
                  <a:lnTo>
                    <a:pt x="2" y="232"/>
                  </a:lnTo>
                  <a:lnTo>
                    <a:pt x="16" y="259"/>
                  </a:lnTo>
                  <a:lnTo>
                    <a:pt x="31" y="271"/>
                  </a:lnTo>
                  <a:lnTo>
                    <a:pt x="57" y="285"/>
                  </a:lnTo>
                  <a:lnTo>
                    <a:pt x="86" y="283"/>
                  </a:lnTo>
                  <a:lnTo>
                    <a:pt x="127" y="268"/>
                  </a:lnTo>
                  <a:lnTo>
                    <a:pt x="151" y="228"/>
                  </a:lnTo>
                  <a:lnTo>
                    <a:pt x="158" y="211"/>
                  </a:lnTo>
                  <a:lnTo>
                    <a:pt x="163" y="196"/>
                  </a:lnTo>
                  <a:lnTo>
                    <a:pt x="165" y="180"/>
                  </a:lnTo>
                  <a:lnTo>
                    <a:pt x="165" y="166"/>
                  </a:lnTo>
                  <a:lnTo>
                    <a:pt x="163" y="152"/>
                  </a:lnTo>
                  <a:lnTo>
                    <a:pt x="159" y="140"/>
                  </a:lnTo>
                  <a:lnTo>
                    <a:pt x="153" y="128"/>
                  </a:lnTo>
                  <a:lnTo>
                    <a:pt x="146" y="118"/>
                  </a:lnTo>
                  <a:lnTo>
                    <a:pt x="138" y="109"/>
                  </a:lnTo>
                  <a:lnTo>
                    <a:pt x="129" y="102"/>
                  </a:lnTo>
                  <a:lnTo>
                    <a:pt x="119" y="96"/>
                  </a:lnTo>
                  <a:lnTo>
                    <a:pt x="108" y="93"/>
                  </a:lnTo>
                  <a:lnTo>
                    <a:pt x="97" y="91"/>
                  </a:lnTo>
                  <a:lnTo>
                    <a:pt x="86" y="92"/>
                  </a:lnTo>
                  <a:lnTo>
                    <a:pt x="74" y="94"/>
                  </a:lnTo>
                  <a:lnTo>
                    <a:pt x="63" y="100"/>
                  </a:lnTo>
                  <a:lnTo>
                    <a:pt x="53" y="108"/>
                  </a:lnTo>
                  <a:lnTo>
                    <a:pt x="43" y="118"/>
                  </a:lnTo>
                  <a:lnTo>
                    <a:pt x="34" y="132"/>
                  </a:lnTo>
                  <a:lnTo>
                    <a:pt x="26" y="148"/>
                  </a:lnTo>
                  <a:lnTo>
                    <a:pt x="14" y="192"/>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555"/>
            <p:cNvSpPr>
              <a:spLocks/>
            </p:cNvSpPr>
            <p:nvPr/>
          </p:nvSpPr>
          <p:spPr bwMode="auto">
            <a:xfrm>
              <a:off x="4766" y="5640"/>
              <a:ext cx="36" cy="271"/>
            </a:xfrm>
            <a:custGeom>
              <a:avLst/>
              <a:gdLst/>
              <a:ahLst/>
              <a:cxnLst>
                <a:cxn ang="0">
                  <a:pos x="36" y="0"/>
                </a:cxn>
                <a:cxn ang="0">
                  <a:pos x="12" y="96"/>
                </a:cxn>
                <a:cxn ang="0">
                  <a:pos x="0" y="151"/>
                </a:cxn>
                <a:cxn ang="0">
                  <a:pos x="2" y="232"/>
                </a:cxn>
                <a:cxn ang="0">
                  <a:pos x="16" y="271"/>
                </a:cxn>
              </a:cxnLst>
              <a:rect l="0" t="0" r="r" b="b"/>
              <a:pathLst>
                <a:path w="36" h="271">
                  <a:moveTo>
                    <a:pt x="36" y="0"/>
                  </a:moveTo>
                  <a:lnTo>
                    <a:pt x="12" y="96"/>
                  </a:lnTo>
                  <a:lnTo>
                    <a:pt x="0" y="151"/>
                  </a:lnTo>
                  <a:lnTo>
                    <a:pt x="2" y="232"/>
                  </a:lnTo>
                  <a:lnTo>
                    <a:pt x="16" y="27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556"/>
            <p:cNvSpPr>
              <a:spLocks/>
            </p:cNvSpPr>
            <p:nvPr/>
          </p:nvSpPr>
          <p:spPr bwMode="auto">
            <a:xfrm>
              <a:off x="4876" y="5760"/>
              <a:ext cx="27" cy="136"/>
            </a:xfrm>
            <a:custGeom>
              <a:avLst/>
              <a:gdLst/>
              <a:ahLst/>
              <a:cxnLst>
                <a:cxn ang="0">
                  <a:pos x="0" y="136"/>
                </a:cxn>
                <a:cxn ang="0">
                  <a:pos x="14" y="108"/>
                </a:cxn>
                <a:cxn ang="0">
                  <a:pos x="26" y="67"/>
                </a:cxn>
                <a:cxn ang="0">
                  <a:pos x="24" y="26"/>
                </a:cxn>
                <a:cxn ang="0">
                  <a:pos x="9" y="0"/>
                </a:cxn>
              </a:cxnLst>
              <a:rect l="0" t="0" r="r" b="b"/>
              <a:pathLst>
                <a:path w="27" h="136">
                  <a:moveTo>
                    <a:pt x="0" y="136"/>
                  </a:moveTo>
                  <a:lnTo>
                    <a:pt x="14" y="108"/>
                  </a:lnTo>
                  <a:lnTo>
                    <a:pt x="26" y="67"/>
                  </a:lnTo>
                  <a:lnTo>
                    <a:pt x="24" y="26"/>
                  </a:lnTo>
                  <a:lnTo>
                    <a:pt x="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557"/>
            <p:cNvSpPr>
              <a:spLocks/>
            </p:cNvSpPr>
            <p:nvPr/>
          </p:nvSpPr>
          <p:spPr bwMode="auto">
            <a:xfrm>
              <a:off x="4747" y="5640"/>
              <a:ext cx="69" cy="192"/>
            </a:xfrm>
            <a:custGeom>
              <a:avLst/>
              <a:gdLst/>
              <a:ahLst/>
              <a:cxnLst>
                <a:cxn ang="0">
                  <a:pos x="0" y="0"/>
                </a:cxn>
                <a:cxn ang="0">
                  <a:pos x="69" y="0"/>
                </a:cxn>
                <a:cxn ang="0">
                  <a:pos x="43" y="96"/>
                </a:cxn>
                <a:cxn ang="0">
                  <a:pos x="19" y="192"/>
                </a:cxn>
              </a:cxnLst>
              <a:rect l="0" t="0" r="r" b="b"/>
              <a:pathLst>
                <a:path w="69" h="192">
                  <a:moveTo>
                    <a:pt x="0" y="0"/>
                  </a:moveTo>
                  <a:lnTo>
                    <a:pt x="69" y="0"/>
                  </a:lnTo>
                  <a:lnTo>
                    <a:pt x="43" y="96"/>
                  </a:lnTo>
                  <a:lnTo>
                    <a:pt x="19" y="19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558"/>
            <p:cNvSpPr>
              <a:spLocks/>
            </p:cNvSpPr>
            <p:nvPr/>
          </p:nvSpPr>
          <p:spPr bwMode="auto">
            <a:xfrm>
              <a:off x="4838" y="5733"/>
              <a:ext cx="50" cy="190"/>
            </a:xfrm>
            <a:custGeom>
              <a:avLst/>
              <a:gdLst/>
              <a:ahLst/>
              <a:cxnLst>
                <a:cxn ang="0">
                  <a:pos x="0" y="189"/>
                </a:cxn>
                <a:cxn ang="0">
                  <a:pos x="26" y="163"/>
                </a:cxn>
                <a:cxn ang="0">
                  <a:pos x="38" y="134"/>
                </a:cxn>
                <a:cxn ang="0">
                  <a:pos x="50" y="93"/>
                </a:cxn>
                <a:cxn ang="0">
                  <a:pos x="50" y="52"/>
                </a:cxn>
                <a:cxn ang="0">
                  <a:pos x="36" y="12"/>
                </a:cxn>
                <a:cxn ang="0">
                  <a:pos x="21" y="0"/>
                </a:cxn>
              </a:cxnLst>
              <a:rect l="0" t="0" r="r" b="b"/>
              <a:pathLst>
                <a:path w="50" h="190">
                  <a:moveTo>
                    <a:pt x="0" y="189"/>
                  </a:moveTo>
                  <a:lnTo>
                    <a:pt x="26" y="163"/>
                  </a:lnTo>
                  <a:lnTo>
                    <a:pt x="38" y="134"/>
                  </a:lnTo>
                  <a:lnTo>
                    <a:pt x="50" y="93"/>
                  </a:lnTo>
                  <a:lnTo>
                    <a:pt x="50" y="52"/>
                  </a:lnTo>
                  <a:lnTo>
                    <a:pt x="36" y="12"/>
                  </a:lnTo>
                  <a:lnTo>
                    <a:pt x="2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559"/>
            <p:cNvSpPr>
              <a:spLocks/>
            </p:cNvSpPr>
            <p:nvPr/>
          </p:nvSpPr>
          <p:spPr bwMode="auto">
            <a:xfrm>
              <a:off x="4761" y="5640"/>
              <a:ext cx="41" cy="12"/>
            </a:xfrm>
            <a:custGeom>
              <a:avLst/>
              <a:gdLst/>
              <a:ahLst/>
              <a:cxnLst>
                <a:cxn ang="0">
                  <a:pos x="0" y="0"/>
                </a:cxn>
                <a:cxn ang="0">
                  <a:pos x="40" y="12"/>
                </a:cxn>
              </a:cxnLst>
              <a:rect l="0" t="0" r="r" b="b"/>
              <a:pathLst>
                <a:path w="41" h="12">
                  <a:moveTo>
                    <a:pt x="0" y="0"/>
                  </a:moveTo>
                  <a:lnTo>
                    <a:pt x="40" y="12"/>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560"/>
            <p:cNvSpPr>
              <a:spLocks/>
            </p:cNvSpPr>
            <p:nvPr/>
          </p:nvSpPr>
          <p:spPr bwMode="auto">
            <a:xfrm>
              <a:off x="4776" y="5640"/>
              <a:ext cx="14" cy="26"/>
            </a:xfrm>
            <a:custGeom>
              <a:avLst/>
              <a:gdLst/>
              <a:ahLst/>
              <a:cxnLst>
                <a:cxn ang="0">
                  <a:pos x="0" y="0"/>
                </a:cxn>
                <a:cxn ang="0">
                  <a:pos x="14" y="26"/>
                </a:cxn>
              </a:cxnLst>
              <a:rect l="0" t="0" r="r" b="b"/>
              <a:pathLst>
                <a:path w="14" h="26">
                  <a:moveTo>
                    <a:pt x="0" y="0"/>
                  </a:moveTo>
                  <a:lnTo>
                    <a:pt x="14"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3" name="Group 495"/>
          <p:cNvGrpSpPr>
            <a:grpSpLocks/>
          </p:cNvGrpSpPr>
          <p:nvPr/>
        </p:nvGrpSpPr>
        <p:grpSpPr bwMode="auto">
          <a:xfrm>
            <a:off x="5357818" y="3510235"/>
            <a:ext cx="220663" cy="333375"/>
            <a:chOff x="6736" y="3659"/>
            <a:chExt cx="347" cy="525"/>
          </a:xfrm>
        </p:grpSpPr>
        <p:sp>
          <p:nvSpPr>
            <p:cNvPr id="424" name="Freeform 496"/>
            <p:cNvSpPr>
              <a:spLocks/>
            </p:cNvSpPr>
            <p:nvPr/>
          </p:nvSpPr>
          <p:spPr bwMode="auto">
            <a:xfrm>
              <a:off x="6866" y="3741"/>
              <a:ext cx="206" cy="149"/>
            </a:xfrm>
            <a:custGeom>
              <a:avLst/>
              <a:gdLst/>
              <a:ahLst/>
              <a:cxnLst>
                <a:cxn ang="0">
                  <a:pos x="0" y="148"/>
                </a:cxn>
                <a:cxn ang="0">
                  <a:pos x="206" y="0"/>
                </a:cxn>
              </a:cxnLst>
              <a:rect l="0" t="0" r="r" b="b"/>
              <a:pathLst>
                <a:path w="206" h="149">
                  <a:moveTo>
                    <a:pt x="0" y="148"/>
                  </a:moveTo>
                  <a:lnTo>
                    <a:pt x="206" y="0"/>
                  </a:lnTo>
                </a:path>
              </a:pathLst>
            </a:custGeom>
            <a:noFill/>
            <a:ln w="1371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97"/>
            <p:cNvSpPr>
              <a:spLocks/>
            </p:cNvSpPr>
            <p:nvPr/>
          </p:nvSpPr>
          <p:spPr bwMode="auto">
            <a:xfrm>
              <a:off x="6864" y="3887"/>
              <a:ext cx="0" cy="286"/>
            </a:xfrm>
            <a:custGeom>
              <a:avLst/>
              <a:gdLst/>
              <a:ahLst/>
              <a:cxnLst>
                <a:cxn ang="0">
                  <a:pos x="0" y="0"/>
                </a:cxn>
                <a:cxn ang="0">
                  <a:pos x="0" y="285"/>
                </a:cxn>
              </a:cxnLst>
              <a:rect l="0" t="0" r="r" b="b"/>
              <a:pathLst>
                <a:path h="286">
                  <a:moveTo>
                    <a:pt x="0" y="0"/>
                  </a:moveTo>
                  <a:lnTo>
                    <a:pt x="0" y="28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98"/>
            <p:cNvSpPr>
              <a:spLocks/>
            </p:cNvSpPr>
            <p:nvPr/>
          </p:nvSpPr>
          <p:spPr bwMode="auto">
            <a:xfrm>
              <a:off x="6832" y="3887"/>
              <a:ext cx="63" cy="128"/>
            </a:xfrm>
            <a:custGeom>
              <a:avLst/>
              <a:gdLst/>
              <a:ahLst/>
              <a:cxnLst>
                <a:cxn ang="0">
                  <a:pos x="62" y="84"/>
                </a:cxn>
                <a:cxn ang="0">
                  <a:pos x="62" y="84"/>
                </a:cxn>
                <a:cxn ang="0">
                  <a:pos x="31" y="0"/>
                </a:cxn>
                <a:cxn ang="0">
                  <a:pos x="0" y="127"/>
                </a:cxn>
                <a:cxn ang="0">
                  <a:pos x="62" y="84"/>
                </a:cxn>
              </a:cxnLst>
              <a:rect l="0" t="0" r="r" b="b"/>
              <a:pathLst>
                <a:path w="63" h="128">
                  <a:moveTo>
                    <a:pt x="62" y="84"/>
                  </a:moveTo>
                  <a:lnTo>
                    <a:pt x="62" y="84"/>
                  </a:lnTo>
                  <a:lnTo>
                    <a:pt x="31" y="0"/>
                  </a:lnTo>
                  <a:lnTo>
                    <a:pt x="0" y="127"/>
                  </a:lnTo>
                  <a:lnTo>
                    <a:pt x="62" y="8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99"/>
            <p:cNvSpPr>
              <a:spLocks/>
            </p:cNvSpPr>
            <p:nvPr/>
          </p:nvSpPr>
          <p:spPr bwMode="auto">
            <a:xfrm>
              <a:off x="6832" y="3887"/>
              <a:ext cx="63" cy="128"/>
            </a:xfrm>
            <a:custGeom>
              <a:avLst/>
              <a:gdLst/>
              <a:ahLst/>
              <a:cxnLst>
                <a:cxn ang="0">
                  <a:pos x="0" y="127"/>
                </a:cxn>
                <a:cxn ang="0">
                  <a:pos x="31" y="0"/>
                </a:cxn>
                <a:cxn ang="0">
                  <a:pos x="62" y="84"/>
                </a:cxn>
                <a:cxn ang="0">
                  <a:pos x="0" y="127"/>
                </a:cxn>
              </a:cxnLst>
              <a:rect l="0" t="0" r="r" b="b"/>
              <a:pathLst>
                <a:path w="63" h="128">
                  <a:moveTo>
                    <a:pt x="0" y="127"/>
                  </a:moveTo>
                  <a:lnTo>
                    <a:pt x="31" y="0"/>
                  </a:lnTo>
                  <a:lnTo>
                    <a:pt x="62" y="84"/>
                  </a:lnTo>
                  <a:lnTo>
                    <a:pt x="0" y="127"/>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500"/>
            <p:cNvSpPr>
              <a:spLocks/>
            </p:cNvSpPr>
            <p:nvPr/>
          </p:nvSpPr>
          <p:spPr bwMode="auto">
            <a:xfrm>
              <a:off x="6751" y="3674"/>
              <a:ext cx="117" cy="86"/>
            </a:xfrm>
            <a:custGeom>
              <a:avLst/>
              <a:gdLst/>
              <a:ahLst/>
              <a:cxnLst>
                <a:cxn ang="0">
                  <a:pos x="81" y="14"/>
                </a:cxn>
                <a:cxn ang="0">
                  <a:pos x="74" y="7"/>
                </a:cxn>
                <a:cxn ang="0">
                  <a:pos x="67" y="12"/>
                </a:cxn>
                <a:cxn ang="0">
                  <a:pos x="79" y="28"/>
                </a:cxn>
                <a:cxn ang="0">
                  <a:pos x="93" y="16"/>
                </a:cxn>
                <a:cxn ang="0">
                  <a:pos x="83" y="2"/>
                </a:cxn>
                <a:cxn ang="0">
                  <a:pos x="69" y="0"/>
                </a:cxn>
                <a:cxn ang="0">
                  <a:pos x="40" y="9"/>
                </a:cxn>
                <a:cxn ang="0">
                  <a:pos x="19" y="24"/>
                </a:cxn>
                <a:cxn ang="0">
                  <a:pos x="0" y="48"/>
                </a:cxn>
                <a:cxn ang="0">
                  <a:pos x="0" y="62"/>
                </a:cxn>
                <a:cxn ang="0">
                  <a:pos x="9" y="76"/>
                </a:cxn>
                <a:cxn ang="0">
                  <a:pos x="28" y="86"/>
                </a:cxn>
                <a:cxn ang="0">
                  <a:pos x="47" y="84"/>
                </a:cxn>
                <a:cxn ang="0">
                  <a:pos x="76" y="74"/>
                </a:cxn>
                <a:cxn ang="0">
                  <a:pos x="98" y="72"/>
                </a:cxn>
                <a:cxn ang="0">
                  <a:pos x="117" y="81"/>
                </a:cxn>
              </a:cxnLst>
              <a:rect l="0" t="0" r="r" b="b"/>
              <a:pathLst>
                <a:path w="117" h="86">
                  <a:moveTo>
                    <a:pt x="81" y="14"/>
                  </a:moveTo>
                  <a:lnTo>
                    <a:pt x="74" y="7"/>
                  </a:lnTo>
                  <a:lnTo>
                    <a:pt x="67" y="12"/>
                  </a:lnTo>
                  <a:lnTo>
                    <a:pt x="79" y="28"/>
                  </a:lnTo>
                  <a:lnTo>
                    <a:pt x="93" y="16"/>
                  </a:lnTo>
                  <a:lnTo>
                    <a:pt x="83" y="2"/>
                  </a:lnTo>
                  <a:lnTo>
                    <a:pt x="69" y="0"/>
                  </a:lnTo>
                  <a:lnTo>
                    <a:pt x="40" y="9"/>
                  </a:lnTo>
                  <a:lnTo>
                    <a:pt x="19" y="24"/>
                  </a:lnTo>
                  <a:lnTo>
                    <a:pt x="0" y="48"/>
                  </a:lnTo>
                  <a:lnTo>
                    <a:pt x="0" y="62"/>
                  </a:lnTo>
                  <a:lnTo>
                    <a:pt x="9" y="76"/>
                  </a:lnTo>
                  <a:lnTo>
                    <a:pt x="28" y="86"/>
                  </a:lnTo>
                  <a:lnTo>
                    <a:pt x="47" y="84"/>
                  </a:lnTo>
                  <a:lnTo>
                    <a:pt x="76" y="74"/>
                  </a:lnTo>
                  <a:lnTo>
                    <a:pt x="98" y="72"/>
                  </a:lnTo>
                  <a:lnTo>
                    <a:pt x="117" y="8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501"/>
            <p:cNvSpPr>
              <a:spLocks/>
            </p:cNvSpPr>
            <p:nvPr/>
          </p:nvSpPr>
          <p:spPr bwMode="auto">
            <a:xfrm>
              <a:off x="6751" y="3722"/>
              <a:ext cx="9" cy="29"/>
            </a:xfrm>
            <a:custGeom>
              <a:avLst/>
              <a:gdLst/>
              <a:ahLst/>
              <a:cxnLst>
                <a:cxn ang="0">
                  <a:pos x="0" y="0"/>
                </a:cxn>
                <a:cxn ang="0">
                  <a:pos x="9" y="28"/>
                </a:cxn>
              </a:cxnLst>
              <a:rect l="0" t="0" r="r" b="b"/>
              <a:pathLst>
                <a:path w="9" h="29">
                  <a:moveTo>
                    <a:pt x="0" y="0"/>
                  </a:moveTo>
                  <a:lnTo>
                    <a:pt x="9"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502"/>
            <p:cNvSpPr>
              <a:spLocks/>
            </p:cNvSpPr>
            <p:nvPr/>
          </p:nvSpPr>
          <p:spPr bwMode="auto">
            <a:xfrm>
              <a:off x="6775" y="3739"/>
              <a:ext cx="69" cy="14"/>
            </a:xfrm>
            <a:custGeom>
              <a:avLst/>
              <a:gdLst/>
              <a:ahLst/>
              <a:cxnLst>
                <a:cxn ang="0">
                  <a:pos x="0" y="14"/>
                </a:cxn>
                <a:cxn ang="0">
                  <a:pos x="19" y="12"/>
                </a:cxn>
                <a:cxn ang="0">
                  <a:pos x="48" y="2"/>
                </a:cxn>
                <a:cxn ang="0">
                  <a:pos x="69" y="0"/>
                </a:cxn>
              </a:cxnLst>
              <a:rect l="0" t="0" r="r" b="b"/>
              <a:pathLst>
                <a:path w="69" h="14">
                  <a:moveTo>
                    <a:pt x="0" y="14"/>
                  </a:moveTo>
                  <a:lnTo>
                    <a:pt x="19" y="12"/>
                  </a:lnTo>
                  <a:lnTo>
                    <a:pt x="48" y="2"/>
                  </a:lnTo>
                  <a:lnTo>
                    <a:pt x="6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503"/>
            <p:cNvSpPr>
              <a:spLocks/>
            </p:cNvSpPr>
            <p:nvPr/>
          </p:nvSpPr>
          <p:spPr bwMode="auto">
            <a:xfrm>
              <a:off x="6856" y="3741"/>
              <a:ext cx="15" cy="36"/>
            </a:xfrm>
            <a:custGeom>
              <a:avLst/>
              <a:gdLst/>
              <a:ahLst/>
              <a:cxnLst>
                <a:cxn ang="0">
                  <a:pos x="0" y="0"/>
                </a:cxn>
                <a:cxn ang="0">
                  <a:pos x="14" y="36"/>
                </a:cxn>
              </a:cxnLst>
              <a:rect l="0" t="0" r="r" b="b"/>
              <a:pathLst>
                <a:path w="15" h="36">
                  <a:moveTo>
                    <a:pt x="0" y="0"/>
                  </a:moveTo>
                  <a:lnTo>
                    <a:pt x="14" y="3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504"/>
            <p:cNvSpPr>
              <a:spLocks/>
            </p:cNvSpPr>
            <p:nvPr/>
          </p:nvSpPr>
          <p:spPr bwMode="auto">
            <a:xfrm>
              <a:off x="6751" y="3731"/>
              <a:ext cx="120" cy="94"/>
            </a:xfrm>
            <a:custGeom>
              <a:avLst/>
              <a:gdLst/>
              <a:ahLst/>
              <a:cxnLst>
                <a:cxn ang="0">
                  <a:pos x="0" y="4"/>
                </a:cxn>
                <a:cxn ang="0">
                  <a:pos x="16" y="14"/>
                </a:cxn>
                <a:cxn ang="0">
                  <a:pos x="34" y="12"/>
                </a:cxn>
                <a:cxn ang="0">
                  <a:pos x="50" y="8"/>
                </a:cxn>
                <a:cxn ang="0">
                  <a:pos x="64" y="3"/>
                </a:cxn>
                <a:cxn ang="0">
                  <a:pos x="78" y="0"/>
                </a:cxn>
                <a:cxn ang="0">
                  <a:pos x="91" y="1"/>
                </a:cxn>
                <a:cxn ang="0">
                  <a:pos x="105" y="9"/>
                </a:cxn>
                <a:cxn ang="0">
                  <a:pos x="117" y="24"/>
                </a:cxn>
                <a:cxn ang="0">
                  <a:pos x="120" y="45"/>
                </a:cxn>
                <a:cxn ang="0">
                  <a:pos x="103" y="69"/>
                </a:cxn>
                <a:cxn ang="0">
                  <a:pos x="79" y="86"/>
                </a:cxn>
                <a:cxn ang="0">
                  <a:pos x="50" y="93"/>
                </a:cxn>
                <a:cxn ang="0">
                  <a:pos x="38" y="91"/>
                </a:cxn>
                <a:cxn ang="0">
                  <a:pos x="26" y="76"/>
                </a:cxn>
                <a:cxn ang="0">
                  <a:pos x="43" y="64"/>
                </a:cxn>
                <a:cxn ang="0">
                  <a:pos x="52" y="81"/>
                </a:cxn>
                <a:cxn ang="0">
                  <a:pos x="45" y="86"/>
                </a:cxn>
                <a:cxn ang="0">
                  <a:pos x="40" y="79"/>
                </a:cxn>
              </a:cxnLst>
              <a:rect l="0" t="0" r="r" b="b"/>
              <a:pathLst>
                <a:path w="120" h="94">
                  <a:moveTo>
                    <a:pt x="0" y="4"/>
                  </a:moveTo>
                  <a:lnTo>
                    <a:pt x="16" y="14"/>
                  </a:lnTo>
                  <a:lnTo>
                    <a:pt x="34" y="12"/>
                  </a:lnTo>
                  <a:lnTo>
                    <a:pt x="50" y="8"/>
                  </a:lnTo>
                  <a:lnTo>
                    <a:pt x="64" y="3"/>
                  </a:lnTo>
                  <a:lnTo>
                    <a:pt x="78" y="0"/>
                  </a:lnTo>
                  <a:lnTo>
                    <a:pt x="91" y="1"/>
                  </a:lnTo>
                  <a:lnTo>
                    <a:pt x="105" y="9"/>
                  </a:lnTo>
                  <a:lnTo>
                    <a:pt x="117" y="24"/>
                  </a:lnTo>
                  <a:lnTo>
                    <a:pt x="120" y="45"/>
                  </a:lnTo>
                  <a:lnTo>
                    <a:pt x="103" y="69"/>
                  </a:lnTo>
                  <a:lnTo>
                    <a:pt x="79" y="86"/>
                  </a:lnTo>
                  <a:lnTo>
                    <a:pt x="50" y="93"/>
                  </a:lnTo>
                  <a:lnTo>
                    <a:pt x="38" y="91"/>
                  </a:lnTo>
                  <a:lnTo>
                    <a:pt x="26" y="76"/>
                  </a:lnTo>
                  <a:lnTo>
                    <a:pt x="43" y="64"/>
                  </a:lnTo>
                  <a:lnTo>
                    <a:pt x="52" y="81"/>
                  </a:lnTo>
                  <a:lnTo>
                    <a:pt x="45" y="86"/>
                  </a:lnTo>
                  <a:lnTo>
                    <a:pt x="40" y="7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3" name="Group 505"/>
          <p:cNvGrpSpPr>
            <a:grpSpLocks/>
          </p:cNvGrpSpPr>
          <p:nvPr/>
        </p:nvGrpSpPr>
        <p:grpSpPr bwMode="auto">
          <a:xfrm>
            <a:off x="5167318" y="3438227"/>
            <a:ext cx="166688" cy="233362"/>
            <a:chOff x="6434" y="3573"/>
            <a:chExt cx="264" cy="367"/>
          </a:xfrm>
        </p:grpSpPr>
        <p:sp>
          <p:nvSpPr>
            <p:cNvPr id="434" name="Freeform 506"/>
            <p:cNvSpPr>
              <a:spLocks/>
            </p:cNvSpPr>
            <p:nvPr/>
          </p:nvSpPr>
          <p:spPr bwMode="auto">
            <a:xfrm>
              <a:off x="6463" y="3607"/>
              <a:ext cx="221" cy="319"/>
            </a:xfrm>
            <a:custGeom>
              <a:avLst/>
              <a:gdLst/>
              <a:ahLst/>
              <a:cxnLst>
                <a:cxn ang="0">
                  <a:pos x="0" y="0"/>
                </a:cxn>
                <a:cxn ang="0">
                  <a:pos x="69" y="187"/>
                </a:cxn>
                <a:cxn ang="0">
                  <a:pos x="96" y="254"/>
                </a:cxn>
                <a:cxn ang="0">
                  <a:pos x="127" y="295"/>
                </a:cxn>
                <a:cxn ang="0">
                  <a:pos x="160" y="314"/>
                </a:cxn>
                <a:cxn ang="0">
                  <a:pos x="184" y="319"/>
                </a:cxn>
                <a:cxn ang="0">
                  <a:pos x="213" y="297"/>
                </a:cxn>
                <a:cxn ang="0">
                  <a:pos x="220" y="249"/>
                </a:cxn>
                <a:cxn ang="0">
                  <a:pos x="216" y="211"/>
                </a:cxn>
              </a:cxnLst>
              <a:rect l="0" t="0" r="r" b="b"/>
              <a:pathLst>
                <a:path w="221" h="319">
                  <a:moveTo>
                    <a:pt x="0" y="0"/>
                  </a:moveTo>
                  <a:lnTo>
                    <a:pt x="69" y="187"/>
                  </a:lnTo>
                  <a:lnTo>
                    <a:pt x="96" y="254"/>
                  </a:lnTo>
                  <a:lnTo>
                    <a:pt x="127" y="295"/>
                  </a:lnTo>
                  <a:lnTo>
                    <a:pt x="160" y="314"/>
                  </a:lnTo>
                  <a:lnTo>
                    <a:pt x="184" y="319"/>
                  </a:lnTo>
                  <a:lnTo>
                    <a:pt x="213" y="297"/>
                  </a:lnTo>
                  <a:lnTo>
                    <a:pt x="220" y="249"/>
                  </a:lnTo>
                  <a:lnTo>
                    <a:pt x="216"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507"/>
            <p:cNvSpPr>
              <a:spLocks/>
            </p:cNvSpPr>
            <p:nvPr/>
          </p:nvSpPr>
          <p:spPr bwMode="auto">
            <a:xfrm>
              <a:off x="6477" y="3597"/>
              <a:ext cx="147" cy="324"/>
            </a:xfrm>
            <a:custGeom>
              <a:avLst/>
              <a:gdLst/>
              <a:ahLst/>
              <a:cxnLst>
                <a:cxn ang="0">
                  <a:pos x="0" y="0"/>
                </a:cxn>
                <a:cxn ang="0">
                  <a:pos x="69" y="187"/>
                </a:cxn>
                <a:cxn ang="0">
                  <a:pos x="96" y="252"/>
                </a:cxn>
                <a:cxn ang="0">
                  <a:pos x="146" y="324"/>
                </a:cxn>
              </a:cxnLst>
              <a:rect l="0" t="0" r="r" b="b"/>
              <a:pathLst>
                <a:path w="147" h="324">
                  <a:moveTo>
                    <a:pt x="0" y="0"/>
                  </a:moveTo>
                  <a:lnTo>
                    <a:pt x="69" y="187"/>
                  </a:lnTo>
                  <a:lnTo>
                    <a:pt x="96" y="252"/>
                  </a:lnTo>
                  <a:lnTo>
                    <a:pt x="146" y="3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08"/>
            <p:cNvSpPr>
              <a:spLocks/>
            </p:cNvSpPr>
            <p:nvPr/>
          </p:nvSpPr>
          <p:spPr bwMode="auto">
            <a:xfrm>
              <a:off x="6463" y="3587"/>
              <a:ext cx="141" cy="305"/>
            </a:xfrm>
            <a:custGeom>
              <a:avLst/>
              <a:gdLst/>
              <a:ahLst/>
              <a:cxnLst>
                <a:cxn ang="0">
                  <a:pos x="0" y="19"/>
                </a:cxn>
                <a:cxn ang="0">
                  <a:pos x="28" y="0"/>
                </a:cxn>
                <a:cxn ang="0">
                  <a:pos x="115" y="237"/>
                </a:cxn>
                <a:cxn ang="0">
                  <a:pos x="141" y="304"/>
                </a:cxn>
              </a:cxnLst>
              <a:rect l="0" t="0" r="r" b="b"/>
              <a:pathLst>
                <a:path w="141" h="305">
                  <a:moveTo>
                    <a:pt x="0" y="19"/>
                  </a:moveTo>
                  <a:lnTo>
                    <a:pt x="28" y="0"/>
                  </a:lnTo>
                  <a:lnTo>
                    <a:pt x="115" y="237"/>
                  </a:lnTo>
                  <a:lnTo>
                    <a:pt x="141" y="30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509"/>
            <p:cNvSpPr>
              <a:spLocks/>
            </p:cNvSpPr>
            <p:nvPr/>
          </p:nvSpPr>
          <p:spPr bwMode="auto">
            <a:xfrm>
              <a:off x="6448" y="3667"/>
              <a:ext cx="142" cy="100"/>
            </a:xfrm>
            <a:custGeom>
              <a:avLst/>
              <a:gdLst/>
              <a:ahLst/>
              <a:cxnLst>
                <a:cxn ang="0">
                  <a:pos x="0" y="100"/>
                </a:cxn>
                <a:cxn ang="0">
                  <a:pos x="141" y="0"/>
                </a:cxn>
              </a:cxnLst>
              <a:rect l="0" t="0" r="r" b="b"/>
              <a:pathLst>
                <a:path w="142" h="100">
                  <a:moveTo>
                    <a:pt x="0" y="100"/>
                  </a:moveTo>
                  <a:lnTo>
                    <a:pt x="14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04793707"/>
      </p:ext>
    </p:extLst>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pSp>
        <p:nvGrpSpPr>
          <p:cNvPr id="6" name="Group 168"/>
          <p:cNvGrpSpPr>
            <a:grpSpLocks/>
          </p:cNvGrpSpPr>
          <p:nvPr/>
        </p:nvGrpSpPr>
        <p:grpSpPr bwMode="auto">
          <a:xfrm>
            <a:off x="4533464" y="2672161"/>
            <a:ext cx="2774840" cy="2422250"/>
            <a:chOff x="5978" y="8950"/>
            <a:chExt cx="5291" cy="4619"/>
          </a:xfrm>
        </p:grpSpPr>
        <p:sp>
          <p:nvSpPr>
            <p:cNvPr id="7" name="Freeform 169"/>
            <p:cNvSpPr>
              <a:spLocks/>
            </p:cNvSpPr>
            <p:nvPr/>
          </p:nvSpPr>
          <p:spPr bwMode="auto">
            <a:xfrm>
              <a:off x="9388" y="10994"/>
              <a:ext cx="0" cy="1774"/>
            </a:xfrm>
            <a:custGeom>
              <a:avLst/>
              <a:gdLst/>
              <a:ahLst/>
              <a:cxnLst>
                <a:cxn ang="0">
                  <a:pos x="0" y="0"/>
                </a:cxn>
                <a:cxn ang="0">
                  <a:pos x="0" y="1773"/>
                </a:cxn>
              </a:cxnLst>
              <a:rect l="0" t="0" r="r" b="b"/>
              <a:pathLst>
                <a:path h="1774">
                  <a:moveTo>
                    <a:pt x="0" y="0"/>
                  </a:moveTo>
                  <a:lnTo>
                    <a:pt x="0" y="177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70"/>
            <p:cNvSpPr>
              <a:spLocks/>
            </p:cNvSpPr>
            <p:nvPr/>
          </p:nvSpPr>
          <p:spPr bwMode="auto">
            <a:xfrm>
              <a:off x="6751" y="9242"/>
              <a:ext cx="2251" cy="1610"/>
            </a:xfrm>
            <a:custGeom>
              <a:avLst/>
              <a:gdLst/>
              <a:ahLst/>
              <a:cxnLst>
                <a:cxn ang="0">
                  <a:pos x="0" y="1610"/>
                </a:cxn>
                <a:cxn ang="0">
                  <a:pos x="2251" y="0"/>
                </a:cxn>
              </a:cxnLst>
              <a:rect l="0" t="0" r="r" b="b"/>
              <a:pathLst>
                <a:path w="2251" h="1610">
                  <a:moveTo>
                    <a:pt x="0" y="1610"/>
                  </a:moveTo>
                  <a:lnTo>
                    <a:pt x="2251"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71"/>
            <p:cNvSpPr>
              <a:spLocks/>
            </p:cNvSpPr>
            <p:nvPr/>
          </p:nvSpPr>
          <p:spPr bwMode="auto">
            <a:xfrm>
              <a:off x="6751" y="10569"/>
              <a:ext cx="0" cy="283"/>
            </a:xfrm>
            <a:custGeom>
              <a:avLst/>
              <a:gdLst/>
              <a:ahLst/>
              <a:cxnLst>
                <a:cxn ang="0">
                  <a:pos x="0" y="283"/>
                </a:cxn>
                <a:cxn ang="0">
                  <a:pos x="0" y="0"/>
                </a:cxn>
              </a:cxnLst>
              <a:rect l="0" t="0" r="r" b="b"/>
              <a:pathLst>
                <a:path h="283">
                  <a:moveTo>
                    <a:pt x="0" y="283"/>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72"/>
            <p:cNvSpPr>
              <a:spLocks/>
            </p:cNvSpPr>
            <p:nvPr/>
          </p:nvSpPr>
          <p:spPr bwMode="auto">
            <a:xfrm>
              <a:off x="9002" y="9242"/>
              <a:ext cx="2256" cy="1610"/>
            </a:xfrm>
            <a:custGeom>
              <a:avLst/>
              <a:gdLst/>
              <a:ahLst/>
              <a:cxnLst>
                <a:cxn ang="0">
                  <a:pos x="2256" y="1327"/>
                </a:cxn>
                <a:cxn ang="0">
                  <a:pos x="2256" y="1610"/>
                </a:cxn>
                <a:cxn ang="0">
                  <a:pos x="0" y="0"/>
                </a:cxn>
              </a:cxnLst>
              <a:rect l="0" t="0" r="r" b="b"/>
              <a:pathLst>
                <a:path w="2256" h="1610">
                  <a:moveTo>
                    <a:pt x="2256" y="1327"/>
                  </a:moveTo>
                  <a:lnTo>
                    <a:pt x="2256" y="1610"/>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73"/>
            <p:cNvSpPr>
              <a:spLocks/>
            </p:cNvSpPr>
            <p:nvPr/>
          </p:nvSpPr>
          <p:spPr bwMode="auto">
            <a:xfrm>
              <a:off x="9055" y="10756"/>
              <a:ext cx="333" cy="1774"/>
            </a:xfrm>
            <a:custGeom>
              <a:avLst/>
              <a:gdLst/>
              <a:ahLst/>
              <a:cxnLst>
                <a:cxn ang="0">
                  <a:pos x="333" y="237"/>
                </a:cxn>
                <a:cxn ang="0">
                  <a:pos x="0" y="0"/>
                </a:cxn>
                <a:cxn ang="0">
                  <a:pos x="0" y="1773"/>
                </a:cxn>
              </a:cxnLst>
              <a:rect l="0" t="0" r="r" b="b"/>
              <a:pathLst>
                <a:path w="333" h="1774">
                  <a:moveTo>
                    <a:pt x="333" y="237"/>
                  </a:moveTo>
                  <a:lnTo>
                    <a:pt x="0" y="0"/>
                  </a:lnTo>
                  <a:lnTo>
                    <a:pt x="0" y="177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74"/>
            <p:cNvSpPr>
              <a:spLocks/>
            </p:cNvSpPr>
            <p:nvPr/>
          </p:nvSpPr>
          <p:spPr bwMode="auto">
            <a:xfrm>
              <a:off x="8620" y="11068"/>
              <a:ext cx="0" cy="1774"/>
            </a:xfrm>
            <a:custGeom>
              <a:avLst/>
              <a:gdLst/>
              <a:ahLst/>
              <a:cxnLst>
                <a:cxn ang="0">
                  <a:pos x="0" y="0"/>
                </a:cxn>
                <a:cxn ang="0">
                  <a:pos x="0" y="1773"/>
                </a:cxn>
              </a:cxnLst>
              <a:rect l="0" t="0" r="r" b="b"/>
              <a:pathLst>
                <a:path h="1774">
                  <a:moveTo>
                    <a:pt x="0" y="0"/>
                  </a:moveTo>
                  <a:lnTo>
                    <a:pt x="0" y="177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75"/>
            <p:cNvSpPr>
              <a:spLocks/>
            </p:cNvSpPr>
            <p:nvPr/>
          </p:nvSpPr>
          <p:spPr bwMode="auto">
            <a:xfrm>
              <a:off x="8620" y="10756"/>
              <a:ext cx="435" cy="312"/>
            </a:xfrm>
            <a:custGeom>
              <a:avLst/>
              <a:gdLst/>
              <a:ahLst/>
              <a:cxnLst>
                <a:cxn ang="0">
                  <a:pos x="0" y="312"/>
                </a:cxn>
                <a:cxn ang="0">
                  <a:pos x="434" y="0"/>
                </a:cxn>
              </a:cxnLst>
              <a:rect l="0" t="0" r="r" b="b"/>
              <a:pathLst>
                <a:path w="435" h="312">
                  <a:moveTo>
                    <a:pt x="0" y="312"/>
                  </a:moveTo>
                  <a:lnTo>
                    <a:pt x="434"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76"/>
            <p:cNvSpPr>
              <a:spLocks/>
            </p:cNvSpPr>
            <p:nvPr/>
          </p:nvSpPr>
          <p:spPr bwMode="auto">
            <a:xfrm>
              <a:off x="9002" y="8961"/>
              <a:ext cx="0" cy="281"/>
            </a:xfrm>
            <a:custGeom>
              <a:avLst/>
              <a:gdLst/>
              <a:ahLst/>
              <a:cxnLst>
                <a:cxn ang="0">
                  <a:pos x="0" y="280"/>
                </a:cxn>
                <a:cxn ang="0">
                  <a:pos x="0" y="0"/>
                </a:cxn>
              </a:cxnLst>
              <a:rect l="0" t="0" r="r" b="b"/>
              <a:pathLst>
                <a:path h="281">
                  <a:moveTo>
                    <a:pt x="0" y="28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77"/>
            <p:cNvSpPr>
              <a:spLocks/>
            </p:cNvSpPr>
            <p:nvPr/>
          </p:nvSpPr>
          <p:spPr bwMode="auto">
            <a:xfrm>
              <a:off x="9398" y="10852"/>
              <a:ext cx="1860" cy="1328"/>
            </a:xfrm>
            <a:custGeom>
              <a:avLst/>
              <a:gdLst/>
              <a:ahLst/>
              <a:cxnLst>
                <a:cxn ang="0">
                  <a:pos x="0" y="1327"/>
                </a:cxn>
                <a:cxn ang="0">
                  <a:pos x="1860" y="0"/>
                </a:cxn>
              </a:cxnLst>
              <a:rect l="0" t="0" r="r" b="b"/>
              <a:pathLst>
                <a:path w="1860" h="1328">
                  <a:moveTo>
                    <a:pt x="0" y="1327"/>
                  </a:moveTo>
                  <a:lnTo>
                    <a:pt x="1860" y="0"/>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78"/>
            <p:cNvSpPr>
              <a:spLocks/>
            </p:cNvSpPr>
            <p:nvPr/>
          </p:nvSpPr>
          <p:spPr bwMode="auto">
            <a:xfrm>
              <a:off x="6751" y="10852"/>
              <a:ext cx="1869" cy="1332"/>
            </a:xfrm>
            <a:custGeom>
              <a:avLst/>
              <a:gdLst/>
              <a:ahLst/>
              <a:cxnLst>
                <a:cxn ang="0">
                  <a:pos x="0" y="0"/>
                </a:cxn>
                <a:cxn ang="0">
                  <a:pos x="1869" y="1332"/>
                </a:cxn>
              </a:cxnLst>
              <a:rect l="0" t="0" r="r" b="b"/>
              <a:pathLst>
                <a:path w="1869" h="1332">
                  <a:moveTo>
                    <a:pt x="0" y="0"/>
                  </a:moveTo>
                  <a:lnTo>
                    <a:pt x="1869" y="133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79"/>
            <p:cNvSpPr>
              <a:spLocks/>
            </p:cNvSpPr>
            <p:nvPr/>
          </p:nvSpPr>
          <p:spPr bwMode="auto">
            <a:xfrm>
              <a:off x="6751" y="8961"/>
              <a:ext cx="4507" cy="1608"/>
            </a:xfrm>
            <a:custGeom>
              <a:avLst/>
              <a:gdLst/>
              <a:ahLst/>
              <a:cxnLst>
                <a:cxn ang="0">
                  <a:pos x="0" y="1608"/>
                </a:cxn>
                <a:cxn ang="0">
                  <a:pos x="2251" y="0"/>
                </a:cxn>
                <a:cxn ang="0">
                  <a:pos x="4507" y="1608"/>
                </a:cxn>
              </a:cxnLst>
              <a:rect l="0" t="0" r="r" b="b"/>
              <a:pathLst>
                <a:path w="4507" h="1608">
                  <a:moveTo>
                    <a:pt x="0" y="1608"/>
                  </a:moveTo>
                  <a:lnTo>
                    <a:pt x="2251" y="0"/>
                  </a:lnTo>
                  <a:lnTo>
                    <a:pt x="4507" y="1608"/>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0"/>
            <p:cNvSpPr>
              <a:spLocks/>
            </p:cNvSpPr>
            <p:nvPr/>
          </p:nvSpPr>
          <p:spPr bwMode="auto">
            <a:xfrm>
              <a:off x="7600" y="10029"/>
              <a:ext cx="2808" cy="1714"/>
            </a:xfrm>
            <a:custGeom>
              <a:avLst/>
              <a:gdLst/>
              <a:ahLst/>
              <a:cxnLst>
                <a:cxn ang="0">
                  <a:pos x="2807" y="1000"/>
                </a:cxn>
                <a:cxn ang="0">
                  <a:pos x="1403" y="0"/>
                </a:cxn>
                <a:cxn ang="0">
                  <a:pos x="0" y="1000"/>
                </a:cxn>
                <a:cxn ang="0">
                  <a:pos x="995" y="1713"/>
                </a:cxn>
              </a:cxnLst>
              <a:rect l="0" t="0" r="r" b="b"/>
              <a:pathLst>
                <a:path w="2808" h="1714">
                  <a:moveTo>
                    <a:pt x="2807" y="1000"/>
                  </a:moveTo>
                  <a:lnTo>
                    <a:pt x="1403" y="0"/>
                  </a:lnTo>
                  <a:lnTo>
                    <a:pt x="0" y="1000"/>
                  </a:lnTo>
                  <a:lnTo>
                    <a:pt x="995" y="171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1"/>
            <p:cNvSpPr>
              <a:spLocks/>
            </p:cNvSpPr>
            <p:nvPr/>
          </p:nvSpPr>
          <p:spPr bwMode="auto">
            <a:xfrm>
              <a:off x="9388" y="11030"/>
              <a:ext cx="1020" cy="730"/>
            </a:xfrm>
            <a:custGeom>
              <a:avLst/>
              <a:gdLst/>
              <a:ahLst/>
              <a:cxnLst>
                <a:cxn ang="0">
                  <a:pos x="0" y="729"/>
                </a:cxn>
                <a:cxn ang="0">
                  <a:pos x="1020" y="0"/>
                </a:cxn>
              </a:cxnLst>
              <a:rect l="0" t="0" r="r" b="b"/>
              <a:pathLst>
                <a:path w="1020" h="730">
                  <a:moveTo>
                    <a:pt x="0" y="729"/>
                  </a:moveTo>
                  <a:lnTo>
                    <a:pt x="102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82"/>
            <p:cNvSpPr>
              <a:spLocks/>
            </p:cNvSpPr>
            <p:nvPr/>
          </p:nvSpPr>
          <p:spPr bwMode="auto">
            <a:xfrm>
              <a:off x="7600" y="9739"/>
              <a:ext cx="2808" cy="1003"/>
            </a:xfrm>
            <a:custGeom>
              <a:avLst/>
              <a:gdLst/>
              <a:ahLst/>
              <a:cxnLst>
                <a:cxn ang="0">
                  <a:pos x="0" y="1003"/>
                </a:cxn>
                <a:cxn ang="0">
                  <a:pos x="1404" y="0"/>
                </a:cxn>
                <a:cxn ang="0">
                  <a:pos x="2808" y="1003"/>
                </a:cxn>
              </a:cxnLst>
              <a:rect l="0" t="0" r="r" b="b"/>
              <a:pathLst>
                <a:path w="2808" h="1003">
                  <a:moveTo>
                    <a:pt x="0" y="1003"/>
                  </a:moveTo>
                  <a:lnTo>
                    <a:pt x="1404" y="0"/>
                  </a:lnTo>
                  <a:lnTo>
                    <a:pt x="2808" y="100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3"/>
            <p:cNvSpPr>
              <a:spLocks/>
            </p:cNvSpPr>
            <p:nvPr/>
          </p:nvSpPr>
          <p:spPr bwMode="auto">
            <a:xfrm>
              <a:off x="9004" y="9739"/>
              <a:ext cx="0" cy="290"/>
            </a:xfrm>
            <a:custGeom>
              <a:avLst/>
              <a:gdLst/>
              <a:ahLst/>
              <a:cxnLst>
                <a:cxn ang="0">
                  <a:pos x="0" y="0"/>
                </a:cxn>
                <a:cxn ang="0">
                  <a:pos x="0" y="290"/>
                </a:cxn>
              </a:cxnLst>
              <a:rect l="0" t="0" r="r" b="b"/>
              <a:pathLst>
                <a:path h="290">
                  <a:moveTo>
                    <a:pt x="0" y="0"/>
                  </a:moveTo>
                  <a:lnTo>
                    <a:pt x="0" y="29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4"/>
            <p:cNvSpPr>
              <a:spLocks/>
            </p:cNvSpPr>
            <p:nvPr/>
          </p:nvSpPr>
          <p:spPr bwMode="auto">
            <a:xfrm>
              <a:off x="7600" y="10742"/>
              <a:ext cx="0" cy="288"/>
            </a:xfrm>
            <a:custGeom>
              <a:avLst/>
              <a:gdLst/>
              <a:ahLst/>
              <a:cxnLst>
                <a:cxn ang="0">
                  <a:pos x="0" y="0"/>
                </a:cxn>
                <a:cxn ang="0">
                  <a:pos x="0" y="288"/>
                </a:cxn>
              </a:cxnLst>
              <a:rect l="0" t="0" r="r" b="b"/>
              <a:pathLst>
                <a:path h="288">
                  <a:moveTo>
                    <a:pt x="0" y="0"/>
                  </a:moveTo>
                  <a:lnTo>
                    <a:pt x="0" y="288"/>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5"/>
            <p:cNvSpPr>
              <a:spLocks/>
            </p:cNvSpPr>
            <p:nvPr/>
          </p:nvSpPr>
          <p:spPr bwMode="auto">
            <a:xfrm>
              <a:off x="10408" y="10742"/>
              <a:ext cx="0" cy="276"/>
            </a:xfrm>
            <a:custGeom>
              <a:avLst/>
              <a:gdLst/>
              <a:ahLst/>
              <a:cxnLst>
                <a:cxn ang="0">
                  <a:pos x="0" y="0"/>
                </a:cxn>
                <a:cxn ang="0">
                  <a:pos x="0" y="276"/>
                </a:cxn>
              </a:cxnLst>
              <a:rect l="0" t="0" r="r" b="b"/>
              <a:pathLst>
                <a:path h="276">
                  <a:moveTo>
                    <a:pt x="0" y="0"/>
                  </a:moveTo>
                  <a:lnTo>
                    <a:pt x="0" y="27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86"/>
            <p:cNvSpPr>
              <a:spLocks/>
            </p:cNvSpPr>
            <p:nvPr/>
          </p:nvSpPr>
          <p:spPr bwMode="auto">
            <a:xfrm>
              <a:off x="9002" y="8976"/>
              <a:ext cx="22" cy="7"/>
            </a:xfrm>
            <a:custGeom>
              <a:avLst/>
              <a:gdLst/>
              <a:ahLst/>
              <a:cxnLst>
                <a:cxn ang="0">
                  <a:pos x="0" y="7"/>
                </a:cxn>
                <a:cxn ang="0">
                  <a:pos x="21" y="0"/>
                </a:cxn>
              </a:cxnLst>
              <a:rect l="0" t="0" r="r" b="b"/>
              <a:pathLst>
                <a:path w="22" h="7">
                  <a:moveTo>
                    <a:pt x="0" y="7"/>
                  </a:moveTo>
                  <a:lnTo>
                    <a:pt x="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87"/>
            <p:cNvSpPr>
              <a:spLocks/>
            </p:cNvSpPr>
            <p:nvPr/>
          </p:nvSpPr>
          <p:spPr bwMode="auto">
            <a:xfrm>
              <a:off x="9002" y="9007"/>
              <a:ext cx="65" cy="24"/>
            </a:xfrm>
            <a:custGeom>
              <a:avLst/>
              <a:gdLst/>
              <a:ahLst/>
              <a:cxnLst>
                <a:cxn ang="0">
                  <a:pos x="0" y="23"/>
                </a:cxn>
                <a:cxn ang="0">
                  <a:pos x="64" y="0"/>
                </a:cxn>
              </a:cxnLst>
              <a:rect l="0" t="0" r="r" b="b"/>
              <a:pathLst>
                <a:path w="65" h="24">
                  <a:moveTo>
                    <a:pt x="0" y="23"/>
                  </a:moveTo>
                  <a:lnTo>
                    <a:pt x="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8"/>
            <p:cNvSpPr>
              <a:spLocks/>
            </p:cNvSpPr>
            <p:nvPr/>
          </p:nvSpPr>
          <p:spPr bwMode="auto">
            <a:xfrm>
              <a:off x="9002" y="9038"/>
              <a:ext cx="110" cy="41"/>
            </a:xfrm>
            <a:custGeom>
              <a:avLst/>
              <a:gdLst/>
              <a:ahLst/>
              <a:cxnLst>
                <a:cxn ang="0">
                  <a:pos x="0" y="40"/>
                </a:cxn>
                <a:cxn ang="0">
                  <a:pos x="110" y="0"/>
                </a:cxn>
              </a:cxnLst>
              <a:rect l="0" t="0" r="r" b="b"/>
              <a:pathLst>
                <a:path w="110" h="41">
                  <a:moveTo>
                    <a:pt x="0" y="40"/>
                  </a:moveTo>
                  <a:lnTo>
                    <a:pt x="11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89"/>
            <p:cNvSpPr>
              <a:spLocks/>
            </p:cNvSpPr>
            <p:nvPr/>
          </p:nvSpPr>
          <p:spPr bwMode="auto">
            <a:xfrm>
              <a:off x="9002" y="9071"/>
              <a:ext cx="156" cy="56"/>
            </a:xfrm>
            <a:custGeom>
              <a:avLst/>
              <a:gdLst/>
              <a:ahLst/>
              <a:cxnLst>
                <a:cxn ang="0">
                  <a:pos x="0" y="55"/>
                </a:cxn>
                <a:cxn ang="0">
                  <a:pos x="156" y="0"/>
                </a:cxn>
              </a:cxnLst>
              <a:rect l="0" t="0" r="r" b="b"/>
              <a:pathLst>
                <a:path w="156" h="56">
                  <a:moveTo>
                    <a:pt x="0" y="55"/>
                  </a:moveTo>
                  <a:lnTo>
                    <a:pt x="15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90"/>
            <p:cNvSpPr>
              <a:spLocks/>
            </p:cNvSpPr>
            <p:nvPr/>
          </p:nvSpPr>
          <p:spPr bwMode="auto">
            <a:xfrm>
              <a:off x="9002" y="9103"/>
              <a:ext cx="202" cy="72"/>
            </a:xfrm>
            <a:custGeom>
              <a:avLst/>
              <a:gdLst/>
              <a:ahLst/>
              <a:cxnLst>
                <a:cxn ang="0">
                  <a:pos x="0" y="72"/>
                </a:cxn>
                <a:cxn ang="0">
                  <a:pos x="201" y="0"/>
                </a:cxn>
              </a:cxnLst>
              <a:rect l="0" t="0" r="r" b="b"/>
              <a:pathLst>
                <a:path w="202" h="72">
                  <a:moveTo>
                    <a:pt x="0" y="72"/>
                  </a:moveTo>
                  <a:lnTo>
                    <a:pt x="20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91"/>
            <p:cNvSpPr>
              <a:spLocks/>
            </p:cNvSpPr>
            <p:nvPr/>
          </p:nvSpPr>
          <p:spPr bwMode="auto">
            <a:xfrm>
              <a:off x="9002" y="9134"/>
              <a:ext cx="245" cy="89"/>
            </a:xfrm>
            <a:custGeom>
              <a:avLst/>
              <a:gdLst/>
              <a:ahLst/>
              <a:cxnLst>
                <a:cxn ang="0">
                  <a:pos x="0" y="88"/>
                </a:cxn>
                <a:cxn ang="0">
                  <a:pos x="244" y="0"/>
                </a:cxn>
              </a:cxnLst>
              <a:rect l="0" t="0" r="r" b="b"/>
              <a:pathLst>
                <a:path w="245" h="89">
                  <a:moveTo>
                    <a:pt x="0" y="88"/>
                  </a:moveTo>
                  <a:lnTo>
                    <a:pt x="24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92"/>
            <p:cNvSpPr>
              <a:spLocks/>
            </p:cNvSpPr>
            <p:nvPr/>
          </p:nvSpPr>
          <p:spPr bwMode="auto">
            <a:xfrm>
              <a:off x="9031" y="9167"/>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93"/>
            <p:cNvSpPr>
              <a:spLocks/>
            </p:cNvSpPr>
            <p:nvPr/>
          </p:nvSpPr>
          <p:spPr bwMode="auto">
            <a:xfrm>
              <a:off x="9076" y="9199"/>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94"/>
            <p:cNvSpPr>
              <a:spLocks/>
            </p:cNvSpPr>
            <p:nvPr/>
          </p:nvSpPr>
          <p:spPr bwMode="auto">
            <a:xfrm>
              <a:off x="9122" y="9230"/>
              <a:ext cx="259" cy="96"/>
            </a:xfrm>
            <a:custGeom>
              <a:avLst/>
              <a:gdLst/>
              <a:ahLst/>
              <a:cxnLst>
                <a:cxn ang="0">
                  <a:pos x="0" y="96"/>
                </a:cxn>
                <a:cxn ang="0">
                  <a:pos x="259" y="0"/>
                </a:cxn>
              </a:cxnLst>
              <a:rect l="0" t="0" r="r" b="b"/>
              <a:pathLst>
                <a:path w="259" h="96">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95"/>
            <p:cNvSpPr>
              <a:spLocks/>
            </p:cNvSpPr>
            <p:nvPr/>
          </p:nvSpPr>
          <p:spPr bwMode="auto">
            <a:xfrm>
              <a:off x="9165" y="9263"/>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96"/>
            <p:cNvSpPr>
              <a:spLocks/>
            </p:cNvSpPr>
            <p:nvPr/>
          </p:nvSpPr>
          <p:spPr bwMode="auto">
            <a:xfrm>
              <a:off x="9211" y="9295"/>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97"/>
            <p:cNvSpPr>
              <a:spLocks/>
            </p:cNvSpPr>
            <p:nvPr/>
          </p:nvSpPr>
          <p:spPr bwMode="auto">
            <a:xfrm>
              <a:off x="9256" y="9326"/>
              <a:ext cx="260" cy="96"/>
            </a:xfrm>
            <a:custGeom>
              <a:avLst/>
              <a:gdLst/>
              <a:ahLst/>
              <a:cxnLst>
                <a:cxn ang="0">
                  <a:pos x="0" y="96"/>
                </a:cxn>
                <a:cxn ang="0">
                  <a:pos x="259" y="0"/>
                </a:cxn>
              </a:cxnLst>
              <a:rect l="0" t="0" r="r" b="b"/>
              <a:pathLst>
                <a:path w="260" h="96">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98"/>
            <p:cNvSpPr>
              <a:spLocks/>
            </p:cNvSpPr>
            <p:nvPr/>
          </p:nvSpPr>
          <p:spPr bwMode="auto">
            <a:xfrm>
              <a:off x="9300" y="9359"/>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99"/>
            <p:cNvSpPr>
              <a:spLocks/>
            </p:cNvSpPr>
            <p:nvPr/>
          </p:nvSpPr>
          <p:spPr bwMode="auto">
            <a:xfrm>
              <a:off x="9345" y="9391"/>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00"/>
            <p:cNvSpPr>
              <a:spLocks/>
            </p:cNvSpPr>
            <p:nvPr/>
          </p:nvSpPr>
          <p:spPr bwMode="auto">
            <a:xfrm>
              <a:off x="9391" y="9422"/>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01"/>
            <p:cNvSpPr>
              <a:spLocks/>
            </p:cNvSpPr>
            <p:nvPr/>
          </p:nvSpPr>
          <p:spPr bwMode="auto">
            <a:xfrm>
              <a:off x="9434" y="9455"/>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02"/>
            <p:cNvSpPr>
              <a:spLocks/>
            </p:cNvSpPr>
            <p:nvPr/>
          </p:nvSpPr>
          <p:spPr bwMode="auto">
            <a:xfrm>
              <a:off x="9480" y="9487"/>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03"/>
            <p:cNvSpPr>
              <a:spLocks/>
            </p:cNvSpPr>
            <p:nvPr/>
          </p:nvSpPr>
          <p:spPr bwMode="auto">
            <a:xfrm>
              <a:off x="9525" y="9518"/>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04"/>
            <p:cNvSpPr>
              <a:spLocks/>
            </p:cNvSpPr>
            <p:nvPr/>
          </p:nvSpPr>
          <p:spPr bwMode="auto">
            <a:xfrm>
              <a:off x="9571" y="9551"/>
              <a:ext cx="259" cy="94"/>
            </a:xfrm>
            <a:custGeom>
              <a:avLst/>
              <a:gdLst/>
              <a:ahLst/>
              <a:cxnLst>
                <a:cxn ang="0">
                  <a:pos x="0" y="93"/>
                </a:cxn>
                <a:cxn ang="0">
                  <a:pos x="259" y="0"/>
                </a:cxn>
              </a:cxnLst>
              <a:rect l="0" t="0" r="r" b="b"/>
              <a:pathLst>
                <a:path w="259" h="94">
                  <a:moveTo>
                    <a:pt x="0" y="93"/>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05"/>
            <p:cNvSpPr>
              <a:spLocks/>
            </p:cNvSpPr>
            <p:nvPr/>
          </p:nvSpPr>
          <p:spPr bwMode="auto">
            <a:xfrm>
              <a:off x="9614" y="9583"/>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06"/>
            <p:cNvSpPr>
              <a:spLocks/>
            </p:cNvSpPr>
            <p:nvPr/>
          </p:nvSpPr>
          <p:spPr bwMode="auto">
            <a:xfrm>
              <a:off x="9660" y="9616"/>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7"/>
            <p:cNvSpPr>
              <a:spLocks/>
            </p:cNvSpPr>
            <p:nvPr/>
          </p:nvSpPr>
          <p:spPr bwMode="auto">
            <a:xfrm>
              <a:off x="9705" y="9647"/>
              <a:ext cx="259" cy="94"/>
            </a:xfrm>
            <a:custGeom>
              <a:avLst/>
              <a:gdLst/>
              <a:ahLst/>
              <a:cxnLst>
                <a:cxn ang="0">
                  <a:pos x="0" y="93"/>
                </a:cxn>
                <a:cxn ang="0">
                  <a:pos x="259" y="0"/>
                </a:cxn>
              </a:cxnLst>
              <a:rect l="0" t="0" r="r" b="b"/>
              <a:pathLst>
                <a:path w="259" h="94">
                  <a:moveTo>
                    <a:pt x="0" y="93"/>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08"/>
            <p:cNvSpPr>
              <a:spLocks/>
            </p:cNvSpPr>
            <p:nvPr/>
          </p:nvSpPr>
          <p:spPr bwMode="auto">
            <a:xfrm>
              <a:off x="9748" y="9679"/>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09"/>
            <p:cNvSpPr>
              <a:spLocks/>
            </p:cNvSpPr>
            <p:nvPr/>
          </p:nvSpPr>
          <p:spPr bwMode="auto">
            <a:xfrm>
              <a:off x="9794" y="9712"/>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10"/>
            <p:cNvSpPr>
              <a:spLocks/>
            </p:cNvSpPr>
            <p:nvPr/>
          </p:nvSpPr>
          <p:spPr bwMode="auto">
            <a:xfrm>
              <a:off x="9840" y="9743"/>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11"/>
            <p:cNvSpPr>
              <a:spLocks/>
            </p:cNvSpPr>
            <p:nvPr/>
          </p:nvSpPr>
          <p:spPr bwMode="auto">
            <a:xfrm>
              <a:off x="9885" y="9775"/>
              <a:ext cx="259" cy="96"/>
            </a:xfrm>
            <a:custGeom>
              <a:avLst/>
              <a:gdLst/>
              <a:ahLst/>
              <a:cxnLst>
                <a:cxn ang="0">
                  <a:pos x="0" y="96"/>
                </a:cxn>
                <a:cxn ang="0">
                  <a:pos x="259" y="0"/>
                </a:cxn>
              </a:cxnLst>
              <a:rect l="0" t="0" r="r" b="b"/>
              <a:pathLst>
                <a:path w="259" h="96">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12"/>
            <p:cNvSpPr>
              <a:spLocks/>
            </p:cNvSpPr>
            <p:nvPr/>
          </p:nvSpPr>
          <p:spPr bwMode="auto">
            <a:xfrm>
              <a:off x="9928" y="9808"/>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13"/>
            <p:cNvSpPr>
              <a:spLocks/>
            </p:cNvSpPr>
            <p:nvPr/>
          </p:nvSpPr>
          <p:spPr bwMode="auto">
            <a:xfrm>
              <a:off x="9974" y="9839"/>
              <a:ext cx="262" cy="97"/>
            </a:xfrm>
            <a:custGeom>
              <a:avLst/>
              <a:gdLst/>
              <a:ahLst/>
              <a:cxnLst>
                <a:cxn ang="0">
                  <a:pos x="0" y="96"/>
                </a:cxn>
                <a:cxn ang="0">
                  <a:pos x="261" y="0"/>
                </a:cxn>
              </a:cxnLst>
              <a:rect l="0" t="0" r="r" b="b"/>
              <a:pathLst>
                <a:path w="262" h="97">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14"/>
            <p:cNvSpPr>
              <a:spLocks/>
            </p:cNvSpPr>
            <p:nvPr/>
          </p:nvSpPr>
          <p:spPr bwMode="auto">
            <a:xfrm>
              <a:off x="10020" y="9871"/>
              <a:ext cx="259" cy="96"/>
            </a:xfrm>
            <a:custGeom>
              <a:avLst/>
              <a:gdLst/>
              <a:ahLst/>
              <a:cxnLst>
                <a:cxn ang="0">
                  <a:pos x="0" y="96"/>
                </a:cxn>
                <a:cxn ang="0">
                  <a:pos x="259" y="0"/>
                </a:cxn>
              </a:cxnLst>
              <a:rect l="0" t="0" r="r" b="b"/>
              <a:pathLst>
                <a:path w="259" h="96">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15"/>
            <p:cNvSpPr>
              <a:spLocks/>
            </p:cNvSpPr>
            <p:nvPr/>
          </p:nvSpPr>
          <p:spPr bwMode="auto">
            <a:xfrm>
              <a:off x="10063" y="9904"/>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16"/>
            <p:cNvSpPr>
              <a:spLocks/>
            </p:cNvSpPr>
            <p:nvPr/>
          </p:nvSpPr>
          <p:spPr bwMode="auto">
            <a:xfrm>
              <a:off x="10108" y="9936"/>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17"/>
            <p:cNvSpPr>
              <a:spLocks/>
            </p:cNvSpPr>
            <p:nvPr/>
          </p:nvSpPr>
          <p:spPr bwMode="auto">
            <a:xfrm>
              <a:off x="10154" y="9967"/>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8"/>
            <p:cNvSpPr>
              <a:spLocks/>
            </p:cNvSpPr>
            <p:nvPr/>
          </p:nvSpPr>
          <p:spPr bwMode="auto">
            <a:xfrm>
              <a:off x="10197" y="10000"/>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19"/>
            <p:cNvSpPr>
              <a:spLocks/>
            </p:cNvSpPr>
            <p:nvPr/>
          </p:nvSpPr>
          <p:spPr bwMode="auto">
            <a:xfrm>
              <a:off x="10243" y="10032"/>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20"/>
            <p:cNvSpPr>
              <a:spLocks/>
            </p:cNvSpPr>
            <p:nvPr/>
          </p:nvSpPr>
          <p:spPr bwMode="auto">
            <a:xfrm>
              <a:off x="10288" y="10063"/>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21"/>
            <p:cNvSpPr>
              <a:spLocks/>
            </p:cNvSpPr>
            <p:nvPr/>
          </p:nvSpPr>
          <p:spPr bwMode="auto">
            <a:xfrm>
              <a:off x="10334" y="10096"/>
              <a:ext cx="259" cy="94"/>
            </a:xfrm>
            <a:custGeom>
              <a:avLst/>
              <a:gdLst/>
              <a:ahLst/>
              <a:cxnLst>
                <a:cxn ang="0">
                  <a:pos x="0" y="93"/>
                </a:cxn>
                <a:cxn ang="0">
                  <a:pos x="259" y="0"/>
                </a:cxn>
              </a:cxnLst>
              <a:rect l="0" t="0" r="r" b="b"/>
              <a:pathLst>
                <a:path w="259" h="94">
                  <a:moveTo>
                    <a:pt x="0" y="93"/>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22"/>
            <p:cNvSpPr>
              <a:spLocks/>
            </p:cNvSpPr>
            <p:nvPr/>
          </p:nvSpPr>
          <p:spPr bwMode="auto">
            <a:xfrm>
              <a:off x="10377" y="10128"/>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23"/>
            <p:cNvSpPr>
              <a:spLocks/>
            </p:cNvSpPr>
            <p:nvPr/>
          </p:nvSpPr>
          <p:spPr bwMode="auto">
            <a:xfrm>
              <a:off x="10423" y="10159"/>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24"/>
            <p:cNvSpPr>
              <a:spLocks/>
            </p:cNvSpPr>
            <p:nvPr/>
          </p:nvSpPr>
          <p:spPr bwMode="auto">
            <a:xfrm>
              <a:off x="10468" y="10192"/>
              <a:ext cx="260" cy="94"/>
            </a:xfrm>
            <a:custGeom>
              <a:avLst/>
              <a:gdLst/>
              <a:ahLst/>
              <a:cxnLst>
                <a:cxn ang="0">
                  <a:pos x="0" y="93"/>
                </a:cxn>
                <a:cxn ang="0">
                  <a:pos x="259" y="0"/>
                </a:cxn>
              </a:cxnLst>
              <a:rect l="0" t="0" r="r" b="b"/>
              <a:pathLst>
                <a:path w="260" h="94">
                  <a:moveTo>
                    <a:pt x="0" y="93"/>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25"/>
            <p:cNvSpPr>
              <a:spLocks/>
            </p:cNvSpPr>
            <p:nvPr/>
          </p:nvSpPr>
          <p:spPr bwMode="auto">
            <a:xfrm>
              <a:off x="10512" y="10224"/>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26"/>
            <p:cNvSpPr>
              <a:spLocks/>
            </p:cNvSpPr>
            <p:nvPr/>
          </p:nvSpPr>
          <p:spPr bwMode="auto">
            <a:xfrm>
              <a:off x="10557" y="10255"/>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27"/>
            <p:cNvSpPr>
              <a:spLocks/>
            </p:cNvSpPr>
            <p:nvPr/>
          </p:nvSpPr>
          <p:spPr bwMode="auto">
            <a:xfrm>
              <a:off x="10603" y="10288"/>
              <a:ext cx="261" cy="94"/>
            </a:xfrm>
            <a:custGeom>
              <a:avLst/>
              <a:gdLst/>
              <a:ahLst/>
              <a:cxnLst>
                <a:cxn ang="0">
                  <a:pos x="0" y="93"/>
                </a:cxn>
                <a:cxn ang="0">
                  <a:pos x="261" y="0"/>
                </a:cxn>
              </a:cxnLst>
              <a:rect l="0" t="0" r="r" b="b"/>
              <a:pathLst>
                <a:path w="261"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28"/>
            <p:cNvSpPr>
              <a:spLocks/>
            </p:cNvSpPr>
            <p:nvPr/>
          </p:nvSpPr>
          <p:spPr bwMode="auto">
            <a:xfrm>
              <a:off x="10646" y="10320"/>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29"/>
            <p:cNvSpPr>
              <a:spLocks/>
            </p:cNvSpPr>
            <p:nvPr/>
          </p:nvSpPr>
          <p:spPr bwMode="auto">
            <a:xfrm>
              <a:off x="10691" y="10351"/>
              <a:ext cx="262" cy="96"/>
            </a:xfrm>
            <a:custGeom>
              <a:avLst/>
              <a:gdLst/>
              <a:ahLst/>
              <a:cxnLst>
                <a:cxn ang="0">
                  <a:pos x="0" y="96"/>
                </a:cxn>
                <a:cxn ang="0">
                  <a:pos x="261" y="0"/>
                </a:cxn>
              </a:cxnLst>
              <a:rect l="0" t="0" r="r" b="b"/>
              <a:pathLst>
                <a:path w="262"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30"/>
            <p:cNvSpPr>
              <a:spLocks/>
            </p:cNvSpPr>
            <p:nvPr/>
          </p:nvSpPr>
          <p:spPr bwMode="auto">
            <a:xfrm>
              <a:off x="10737" y="10384"/>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31"/>
            <p:cNvSpPr>
              <a:spLocks/>
            </p:cNvSpPr>
            <p:nvPr/>
          </p:nvSpPr>
          <p:spPr bwMode="auto">
            <a:xfrm>
              <a:off x="10783" y="10416"/>
              <a:ext cx="259" cy="95"/>
            </a:xfrm>
            <a:custGeom>
              <a:avLst/>
              <a:gdLst/>
              <a:ahLst/>
              <a:cxnLst>
                <a:cxn ang="0">
                  <a:pos x="0" y="96"/>
                </a:cxn>
                <a:cxn ang="0">
                  <a:pos x="259" y="0"/>
                </a:cxn>
              </a:cxnLst>
              <a:rect l="0" t="0" r="r" b="b"/>
              <a:pathLst>
                <a:path w="259" h="95">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32"/>
            <p:cNvSpPr>
              <a:spLocks/>
            </p:cNvSpPr>
            <p:nvPr/>
          </p:nvSpPr>
          <p:spPr bwMode="auto">
            <a:xfrm>
              <a:off x="10826" y="10447"/>
              <a:ext cx="261" cy="96"/>
            </a:xfrm>
            <a:custGeom>
              <a:avLst/>
              <a:gdLst/>
              <a:ahLst/>
              <a:cxnLst>
                <a:cxn ang="0">
                  <a:pos x="0" y="96"/>
                </a:cxn>
                <a:cxn ang="0">
                  <a:pos x="261" y="0"/>
                </a:cxn>
              </a:cxnLst>
              <a:rect l="0" t="0" r="r" b="b"/>
              <a:pathLst>
                <a:path w="261" h="96">
                  <a:moveTo>
                    <a:pt x="0" y="96"/>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33"/>
            <p:cNvSpPr>
              <a:spLocks/>
            </p:cNvSpPr>
            <p:nvPr/>
          </p:nvSpPr>
          <p:spPr bwMode="auto">
            <a:xfrm>
              <a:off x="10871" y="10480"/>
              <a:ext cx="262" cy="94"/>
            </a:xfrm>
            <a:custGeom>
              <a:avLst/>
              <a:gdLst/>
              <a:ahLst/>
              <a:cxnLst>
                <a:cxn ang="0">
                  <a:pos x="0" y="93"/>
                </a:cxn>
                <a:cxn ang="0">
                  <a:pos x="261" y="0"/>
                </a:cxn>
              </a:cxnLst>
              <a:rect l="0" t="0" r="r" b="b"/>
              <a:pathLst>
                <a:path w="262" h="94">
                  <a:moveTo>
                    <a:pt x="0" y="93"/>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234"/>
            <p:cNvSpPr>
              <a:spLocks/>
            </p:cNvSpPr>
            <p:nvPr/>
          </p:nvSpPr>
          <p:spPr bwMode="auto">
            <a:xfrm>
              <a:off x="10917" y="10512"/>
              <a:ext cx="259" cy="96"/>
            </a:xfrm>
            <a:custGeom>
              <a:avLst/>
              <a:gdLst/>
              <a:ahLst/>
              <a:cxnLst>
                <a:cxn ang="0">
                  <a:pos x="0" y="96"/>
                </a:cxn>
                <a:cxn ang="0">
                  <a:pos x="259" y="0"/>
                </a:cxn>
              </a:cxnLst>
              <a:rect l="0" t="0" r="r" b="b"/>
              <a:pathLst>
                <a:path w="259" h="96">
                  <a:moveTo>
                    <a:pt x="0" y="96"/>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235"/>
            <p:cNvSpPr>
              <a:spLocks/>
            </p:cNvSpPr>
            <p:nvPr/>
          </p:nvSpPr>
          <p:spPr bwMode="auto">
            <a:xfrm>
              <a:off x="10960" y="10543"/>
              <a:ext cx="262" cy="96"/>
            </a:xfrm>
            <a:custGeom>
              <a:avLst/>
              <a:gdLst/>
              <a:ahLst/>
              <a:cxnLst>
                <a:cxn ang="0">
                  <a:pos x="0" y="95"/>
                </a:cxn>
                <a:cxn ang="0">
                  <a:pos x="261" y="0"/>
                </a:cxn>
              </a:cxnLst>
              <a:rect l="0" t="0" r="r" b="b"/>
              <a:pathLst>
                <a:path w="262" h="96">
                  <a:moveTo>
                    <a:pt x="0" y="95"/>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36"/>
            <p:cNvSpPr>
              <a:spLocks/>
            </p:cNvSpPr>
            <p:nvPr/>
          </p:nvSpPr>
          <p:spPr bwMode="auto">
            <a:xfrm>
              <a:off x="11006" y="10579"/>
              <a:ext cx="252" cy="91"/>
            </a:xfrm>
            <a:custGeom>
              <a:avLst/>
              <a:gdLst/>
              <a:ahLst/>
              <a:cxnLst>
                <a:cxn ang="0">
                  <a:pos x="0" y="91"/>
                </a:cxn>
                <a:cxn ang="0">
                  <a:pos x="252" y="0"/>
                </a:cxn>
              </a:cxnLst>
              <a:rect l="0" t="0" r="r" b="b"/>
              <a:pathLst>
                <a:path w="252" h="91">
                  <a:moveTo>
                    <a:pt x="0" y="91"/>
                  </a:moveTo>
                  <a:lnTo>
                    <a:pt x="25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237"/>
            <p:cNvSpPr>
              <a:spLocks/>
            </p:cNvSpPr>
            <p:nvPr/>
          </p:nvSpPr>
          <p:spPr bwMode="auto">
            <a:xfrm>
              <a:off x="11051" y="10627"/>
              <a:ext cx="207" cy="77"/>
            </a:xfrm>
            <a:custGeom>
              <a:avLst/>
              <a:gdLst/>
              <a:ahLst/>
              <a:cxnLst>
                <a:cxn ang="0">
                  <a:pos x="0" y="76"/>
                </a:cxn>
                <a:cxn ang="0">
                  <a:pos x="206" y="0"/>
                </a:cxn>
              </a:cxnLst>
              <a:rect l="0" t="0" r="r" b="b"/>
              <a:pathLst>
                <a:path w="207" h="77">
                  <a:moveTo>
                    <a:pt x="0" y="76"/>
                  </a:moveTo>
                  <a:lnTo>
                    <a:pt x="20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238"/>
            <p:cNvSpPr>
              <a:spLocks/>
            </p:cNvSpPr>
            <p:nvPr/>
          </p:nvSpPr>
          <p:spPr bwMode="auto">
            <a:xfrm>
              <a:off x="11097" y="10675"/>
              <a:ext cx="161" cy="60"/>
            </a:xfrm>
            <a:custGeom>
              <a:avLst/>
              <a:gdLst/>
              <a:ahLst/>
              <a:cxnLst>
                <a:cxn ang="0">
                  <a:pos x="0" y="60"/>
                </a:cxn>
                <a:cxn ang="0">
                  <a:pos x="160" y="0"/>
                </a:cxn>
              </a:cxnLst>
              <a:rect l="0" t="0" r="r" b="b"/>
              <a:pathLst>
                <a:path w="161" h="60">
                  <a:moveTo>
                    <a:pt x="0" y="60"/>
                  </a:moveTo>
                  <a:lnTo>
                    <a:pt x="1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39"/>
            <p:cNvSpPr>
              <a:spLocks/>
            </p:cNvSpPr>
            <p:nvPr/>
          </p:nvSpPr>
          <p:spPr bwMode="auto">
            <a:xfrm>
              <a:off x="11140" y="10725"/>
              <a:ext cx="118" cy="41"/>
            </a:xfrm>
            <a:custGeom>
              <a:avLst/>
              <a:gdLst/>
              <a:ahLst/>
              <a:cxnLst>
                <a:cxn ang="0">
                  <a:pos x="0" y="40"/>
                </a:cxn>
                <a:cxn ang="0">
                  <a:pos x="117" y="0"/>
                </a:cxn>
              </a:cxnLst>
              <a:rect l="0" t="0" r="r" b="b"/>
              <a:pathLst>
                <a:path w="118" h="41">
                  <a:moveTo>
                    <a:pt x="0" y="40"/>
                  </a:moveTo>
                  <a:lnTo>
                    <a:pt x="11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240"/>
            <p:cNvSpPr>
              <a:spLocks/>
            </p:cNvSpPr>
            <p:nvPr/>
          </p:nvSpPr>
          <p:spPr bwMode="auto">
            <a:xfrm>
              <a:off x="11186" y="10773"/>
              <a:ext cx="72" cy="27"/>
            </a:xfrm>
            <a:custGeom>
              <a:avLst/>
              <a:gdLst/>
              <a:ahLst/>
              <a:cxnLst>
                <a:cxn ang="0">
                  <a:pos x="0" y="26"/>
                </a:cxn>
                <a:cxn ang="0">
                  <a:pos x="72" y="0"/>
                </a:cxn>
              </a:cxnLst>
              <a:rect l="0" t="0" r="r" b="b"/>
              <a:pathLst>
                <a:path w="72" h="27">
                  <a:moveTo>
                    <a:pt x="0" y="26"/>
                  </a:moveTo>
                  <a:lnTo>
                    <a:pt x="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241"/>
            <p:cNvSpPr>
              <a:spLocks/>
            </p:cNvSpPr>
            <p:nvPr/>
          </p:nvSpPr>
          <p:spPr bwMode="auto">
            <a:xfrm>
              <a:off x="11231" y="10821"/>
              <a:ext cx="27" cy="10"/>
            </a:xfrm>
            <a:custGeom>
              <a:avLst/>
              <a:gdLst/>
              <a:ahLst/>
              <a:cxnLst>
                <a:cxn ang="0">
                  <a:pos x="0" y="9"/>
                </a:cxn>
                <a:cxn ang="0">
                  <a:pos x="26" y="0"/>
                </a:cxn>
              </a:cxnLst>
              <a:rect l="0" t="0" r="r" b="b"/>
              <a:pathLst>
                <a:path w="27" h="10">
                  <a:moveTo>
                    <a:pt x="0" y="9"/>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42"/>
            <p:cNvSpPr>
              <a:spLocks/>
            </p:cNvSpPr>
            <p:nvPr/>
          </p:nvSpPr>
          <p:spPr bwMode="auto">
            <a:xfrm>
              <a:off x="8961" y="8990"/>
              <a:ext cx="41" cy="12"/>
            </a:xfrm>
            <a:custGeom>
              <a:avLst/>
              <a:gdLst/>
              <a:ahLst/>
              <a:cxnLst>
                <a:cxn ang="0">
                  <a:pos x="0" y="0"/>
                </a:cxn>
                <a:cxn ang="0">
                  <a:pos x="40" y="12"/>
                </a:cxn>
              </a:cxnLst>
              <a:rect l="0" t="0" r="r" b="b"/>
              <a:pathLst>
                <a:path w="41" h="12">
                  <a:moveTo>
                    <a:pt x="0" y="0"/>
                  </a:moveTo>
                  <a:lnTo>
                    <a:pt x="40" y="1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43"/>
            <p:cNvSpPr>
              <a:spLocks/>
            </p:cNvSpPr>
            <p:nvPr/>
          </p:nvSpPr>
          <p:spPr bwMode="auto">
            <a:xfrm>
              <a:off x="8913" y="9024"/>
              <a:ext cx="89" cy="24"/>
            </a:xfrm>
            <a:custGeom>
              <a:avLst/>
              <a:gdLst/>
              <a:ahLst/>
              <a:cxnLst>
                <a:cxn ang="0">
                  <a:pos x="0" y="0"/>
                </a:cxn>
                <a:cxn ang="0">
                  <a:pos x="88" y="24"/>
                </a:cxn>
              </a:cxnLst>
              <a:rect l="0" t="0" r="r" b="b"/>
              <a:pathLst>
                <a:path w="89" h="24">
                  <a:moveTo>
                    <a:pt x="0" y="0"/>
                  </a:moveTo>
                  <a:lnTo>
                    <a:pt x="88" y="2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44"/>
            <p:cNvSpPr>
              <a:spLocks/>
            </p:cNvSpPr>
            <p:nvPr/>
          </p:nvSpPr>
          <p:spPr bwMode="auto">
            <a:xfrm>
              <a:off x="8867" y="9057"/>
              <a:ext cx="135" cy="39"/>
            </a:xfrm>
            <a:custGeom>
              <a:avLst/>
              <a:gdLst/>
              <a:ahLst/>
              <a:cxnLst>
                <a:cxn ang="0">
                  <a:pos x="0" y="0"/>
                </a:cxn>
                <a:cxn ang="0">
                  <a:pos x="134" y="38"/>
                </a:cxn>
              </a:cxnLst>
              <a:rect l="0" t="0" r="r" b="b"/>
              <a:pathLst>
                <a:path w="135" h="39">
                  <a:moveTo>
                    <a:pt x="0" y="0"/>
                  </a:moveTo>
                  <a:lnTo>
                    <a:pt x="134" y="3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45"/>
            <p:cNvSpPr>
              <a:spLocks/>
            </p:cNvSpPr>
            <p:nvPr/>
          </p:nvSpPr>
          <p:spPr bwMode="auto">
            <a:xfrm>
              <a:off x="8819" y="9093"/>
              <a:ext cx="183" cy="48"/>
            </a:xfrm>
            <a:custGeom>
              <a:avLst/>
              <a:gdLst/>
              <a:ahLst/>
              <a:cxnLst>
                <a:cxn ang="0">
                  <a:pos x="0" y="0"/>
                </a:cxn>
                <a:cxn ang="0">
                  <a:pos x="182" y="48"/>
                </a:cxn>
              </a:cxnLst>
              <a:rect l="0" t="0" r="r" b="b"/>
              <a:pathLst>
                <a:path w="183" h="48">
                  <a:moveTo>
                    <a:pt x="0" y="0"/>
                  </a:moveTo>
                  <a:lnTo>
                    <a:pt x="182" y="4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46"/>
            <p:cNvSpPr>
              <a:spLocks/>
            </p:cNvSpPr>
            <p:nvPr/>
          </p:nvSpPr>
          <p:spPr bwMode="auto">
            <a:xfrm>
              <a:off x="8771" y="9127"/>
              <a:ext cx="231" cy="62"/>
            </a:xfrm>
            <a:custGeom>
              <a:avLst/>
              <a:gdLst/>
              <a:ahLst/>
              <a:cxnLst>
                <a:cxn ang="0">
                  <a:pos x="0" y="0"/>
                </a:cxn>
                <a:cxn ang="0">
                  <a:pos x="230" y="62"/>
                </a:cxn>
              </a:cxnLst>
              <a:rect l="0" t="0" r="r" b="b"/>
              <a:pathLst>
                <a:path w="231" h="62">
                  <a:moveTo>
                    <a:pt x="0" y="0"/>
                  </a:moveTo>
                  <a:lnTo>
                    <a:pt x="230" y="6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47"/>
            <p:cNvSpPr>
              <a:spLocks/>
            </p:cNvSpPr>
            <p:nvPr/>
          </p:nvSpPr>
          <p:spPr bwMode="auto">
            <a:xfrm>
              <a:off x="8723" y="9160"/>
              <a:ext cx="279" cy="77"/>
            </a:xfrm>
            <a:custGeom>
              <a:avLst/>
              <a:gdLst/>
              <a:ahLst/>
              <a:cxnLst>
                <a:cxn ang="0">
                  <a:pos x="0" y="0"/>
                </a:cxn>
                <a:cxn ang="0">
                  <a:pos x="278" y="76"/>
                </a:cxn>
              </a:cxnLst>
              <a:rect l="0" t="0" r="r" b="b"/>
              <a:pathLst>
                <a:path w="279" h="77">
                  <a:moveTo>
                    <a:pt x="0" y="0"/>
                  </a:moveTo>
                  <a:lnTo>
                    <a:pt x="27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48"/>
            <p:cNvSpPr>
              <a:spLocks/>
            </p:cNvSpPr>
            <p:nvPr/>
          </p:nvSpPr>
          <p:spPr bwMode="auto">
            <a:xfrm>
              <a:off x="8675" y="9196"/>
              <a:ext cx="286" cy="75"/>
            </a:xfrm>
            <a:custGeom>
              <a:avLst/>
              <a:gdLst/>
              <a:ahLst/>
              <a:cxnLst>
                <a:cxn ang="0">
                  <a:pos x="0" y="0"/>
                </a:cxn>
                <a:cxn ang="0">
                  <a:pos x="285" y="74"/>
                </a:cxn>
              </a:cxnLst>
              <a:rect l="0" t="0" r="r" b="b"/>
              <a:pathLst>
                <a:path w="286" h="75">
                  <a:moveTo>
                    <a:pt x="0" y="0"/>
                  </a:moveTo>
                  <a:lnTo>
                    <a:pt x="285" y="7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49"/>
            <p:cNvSpPr>
              <a:spLocks/>
            </p:cNvSpPr>
            <p:nvPr/>
          </p:nvSpPr>
          <p:spPr bwMode="auto">
            <a:xfrm>
              <a:off x="8627" y="9230"/>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50"/>
            <p:cNvSpPr>
              <a:spLocks/>
            </p:cNvSpPr>
            <p:nvPr/>
          </p:nvSpPr>
          <p:spPr bwMode="auto">
            <a:xfrm>
              <a:off x="8579" y="9264"/>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51"/>
            <p:cNvSpPr>
              <a:spLocks/>
            </p:cNvSpPr>
            <p:nvPr/>
          </p:nvSpPr>
          <p:spPr bwMode="auto">
            <a:xfrm>
              <a:off x="8531" y="9297"/>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52"/>
            <p:cNvSpPr>
              <a:spLocks/>
            </p:cNvSpPr>
            <p:nvPr/>
          </p:nvSpPr>
          <p:spPr bwMode="auto">
            <a:xfrm>
              <a:off x="8483" y="9333"/>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253"/>
            <p:cNvSpPr>
              <a:spLocks/>
            </p:cNvSpPr>
            <p:nvPr/>
          </p:nvSpPr>
          <p:spPr bwMode="auto">
            <a:xfrm>
              <a:off x="8435" y="9367"/>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54"/>
            <p:cNvSpPr>
              <a:spLocks/>
            </p:cNvSpPr>
            <p:nvPr/>
          </p:nvSpPr>
          <p:spPr bwMode="auto">
            <a:xfrm>
              <a:off x="8387" y="9400"/>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55"/>
            <p:cNvSpPr>
              <a:spLocks/>
            </p:cNvSpPr>
            <p:nvPr/>
          </p:nvSpPr>
          <p:spPr bwMode="auto">
            <a:xfrm>
              <a:off x="8339" y="943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56"/>
            <p:cNvSpPr>
              <a:spLocks/>
            </p:cNvSpPr>
            <p:nvPr/>
          </p:nvSpPr>
          <p:spPr bwMode="auto">
            <a:xfrm>
              <a:off x="8291" y="9470"/>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57"/>
            <p:cNvSpPr>
              <a:spLocks/>
            </p:cNvSpPr>
            <p:nvPr/>
          </p:nvSpPr>
          <p:spPr bwMode="auto">
            <a:xfrm>
              <a:off x="8243" y="9504"/>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58"/>
            <p:cNvSpPr>
              <a:spLocks/>
            </p:cNvSpPr>
            <p:nvPr/>
          </p:nvSpPr>
          <p:spPr bwMode="auto">
            <a:xfrm>
              <a:off x="8196" y="9537"/>
              <a:ext cx="287" cy="77"/>
            </a:xfrm>
            <a:custGeom>
              <a:avLst/>
              <a:gdLst/>
              <a:ahLst/>
              <a:cxnLst>
                <a:cxn ang="0">
                  <a:pos x="0" y="0"/>
                </a:cxn>
                <a:cxn ang="0">
                  <a:pos x="288" y="76"/>
                </a:cxn>
              </a:cxnLst>
              <a:rect l="0" t="0" r="r" b="b"/>
              <a:pathLst>
                <a:path w="287"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59"/>
            <p:cNvSpPr>
              <a:spLocks/>
            </p:cNvSpPr>
            <p:nvPr/>
          </p:nvSpPr>
          <p:spPr bwMode="auto">
            <a:xfrm>
              <a:off x="8148" y="9571"/>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60"/>
            <p:cNvSpPr>
              <a:spLocks/>
            </p:cNvSpPr>
            <p:nvPr/>
          </p:nvSpPr>
          <p:spPr bwMode="auto">
            <a:xfrm>
              <a:off x="8100" y="9607"/>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61"/>
            <p:cNvSpPr>
              <a:spLocks/>
            </p:cNvSpPr>
            <p:nvPr/>
          </p:nvSpPr>
          <p:spPr bwMode="auto">
            <a:xfrm>
              <a:off x="8052" y="9640"/>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62"/>
            <p:cNvSpPr>
              <a:spLocks/>
            </p:cNvSpPr>
            <p:nvPr/>
          </p:nvSpPr>
          <p:spPr bwMode="auto">
            <a:xfrm>
              <a:off x="8004" y="9674"/>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63"/>
            <p:cNvSpPr>
              <a:spLocks/>
            </p:cNvSpPr>
            <p:nvPr/>
          </p:nvSpPr>
          <p:spPr bwMode="auto">
            <a:xfrm>
              <a:off x="7956" y="9708"/>
              <a:ext cx="288" cy="76"/>
            </a:xfrm>
            <a:custGeom>
              <a:avLst/>
              <a:gdLst/>
              <a:ahLst/>
              <a:cxnLst>
                <a:cxn ang="0">
                  <a:pos x="0" y="0"/>
                </a:cxn>
                <a:cxn ang="0">
                  <a:pos x="288" y="76"/>
                </a:cxn>
              </a:cxnLst>
              <a:rect l="0" t="0" r="r" b="b"/>
              <a:pathLst>
                <a:path w="288" h="76">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64"/>
            <p:cNvSpPr>
              <a:spLocks/>
            </p:cNvSpPr>
            <p:nvPr/>
          </p:nvSpPr>
          <p:spPr bwMode="auto">
            <a:xfrm>
              <a:off x="7910" y="9744"/>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65"/>
            <p:cNvSpPr>
              <a:spLocks/>
            </p:cNvSpPr>
            <p:nvPr/>
          </p:nvSpPr>
          <p:spPr bwMode="auto">
            <a:xfrm>
              <a:off x="7862" y="9777"/>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66"/>
            <p:cNvSpPr>
              <a:spLocks/>
            </p:cNvSpPr>
            <p:nvPr/>
          </p:nvSpPr>
          <p:spPr bwMode="auto">
            <a:xfrm>
              <a:off x="7814" y="9811"/>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67"/>
            <p:cNvSpPr>
              <a:spLocks/>
            </p:cNvSpPr>
            <p:nvPr/>
          </p:nvSpPr>
          <p:spPr bwMode="auto">
            <a:xfrm>
              <a:off x="7766" y="984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68"/>
            <p:cNvSpPr>
              <a:spLocks/>
            </p:cNvSpPr>
            <p:nvPr/>
          </p:nvSpPr>
          <p:spPr bwMode="auto">
            <a:xfrm>
              <a:off x="7718" y="9880"/>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69"/>
            <p:cNvSpPr>
              <a:spLocks/>
            </p:cNvSpPr>
            <p:nvPr/>
          </p:nvSpPr>
          <p:spPr bwMode="auto">
            <a:xfrm>
              <a:off x="7670" y="991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70"/>
            <p:cNvSpPr>
              <a:spLocks/>
            </p:cNvSpPr>
            <p:nvPr/>
          </p:nvSpPr>
          <p:spPr bwMode="auto">
            <a:xfrm>
              <a:off x="7622" y="9948"/>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271"/>
            <p:cNvSpPr>
              <a:spLocks/>
            </p:cNvSpPr>
            <p:nvPr/>
          </p:nvSpPr>
          <p:spPr bwMode="auto">
            <a:xfrm>
              <a:off x="7574" y="9981"/>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272"/>
            <p:cNvSpPr>
              <a:spLocks/>
            </p:cNvSpPr>
            <p:nvPr/>
          </p:nvSpPr>
          <p:spPr bwMode="auto">
            <a:xfrm>
              <a:off x="7526" y="10017"/>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273"/>
            <p:cNvSpPr>
              <a:spLocks/>
            </p:cNvSpPr>
            <p:nvPr/>
          </p:nvSpPr>
          <p:spPr bwMode="auto">
            <a:xfrm>
              <a:off x="7478" y="10051"/>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274"/>
            <p:cNvSpPr>
              <a:spLocks/>
            </p:cNvSpPr>
            <p:nvPr/>
          </p:nvSpPr>
          <p:spPr bwMode="auto">
            <a:xfrm>
              <a:off x="7430" y="1008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275"/>
            <p:cNvSpPr>
              <a:spLocks/>
            </p:cNvSpPr>
            <p:nvPr/>
          </p:nvSpPr>
          <p:spPr bwMode="auto">
            <a:xfrm>
              <a:off x="7382" y="10120"/>
              <a:ext cx="286" cy="75"/>
            </a:xfrm>
            <a:custGeom>
              <a:avLst/>
              <a:gdLst/>
              <a:ahLst/>
              <a:cxnLst>
                <a:cxn ang="0">
                  <a:pos x="0" y="0"/>
                </a:cxn>
                <a:cxn ang="0">
                  <a:pos x="285" y="74"/>
                </a:cxn>
              </a:cxnLst>
              <a:rect l="0" t="0" r="r" b="b"/>
              <a:pathLst>
                <a:path w="286" h="75">
                  <a:moveTo>
                    <a:pt x="0" y="0"/>
                  </a:moveTo>
                  <a:lnTo>
                    <a:pt x="285" y="7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276"/>
            <p:cNvSpPr>
              <a:spLocks/>
            </p:cNvSpPr>
            <p:nvPr/>
          </p:nvSpPr>
          <p:spPr bwMode="auto">
            <a:xfrm>
              <a:off x="7334" y="1015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277"/>
            <p:cNvSpPr>
              <a:spLocks/>
            </p:cNvSpPr>
            <p:nvPr/>
          </p:nvSpPr>
          <p:spPr bwMode="auto">
            <a:xfrm>
              <a:off x="7286" y="10188"/>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78"/>
            <p:cNvSpPr>
              <a:spLocks/>
            </p:cNvSpPr>
            <p:nvPr/>
          </p:nvSpPr>
          <p:spPr bwMode="auto">
            <a:xfrm>
              <a:off x="7238" y="10221"/>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279"/>
            <p:cNvSpPr>
              <a:spLocks/>
            </p:cNvSpPr>
            <p:nvPr/>
          </p:nvSpPr>
          <p:spPr bwMode="auto">
            <a:xfrm>
              <a:off x="7190" y="10257"/>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280"/>
            <p:cNvSpPr>
              <a:spLocks/>
            </p:cNvSpPr>
            <p:nvPr/>
          </p:nvSpPr>
          <p:spPr bwMode="auto">
            <a:xfrm>
              <a:off x="7142" y="10291"/>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281"/>
            <p:cNvSpPr>
              <a:spLocks/>
            </p:cNvSpPr>
            <p:nvPr/>
          </p:nvSpPr>
          <p:spPr bwMode="auto">
            <a:xfrm>
              <a:off x="7094" y="10324"/>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282"/>
            <p:cNvSpPr>
              <a:spLocks/>
            </p:cNvSpPr>
            <p:nvPr/>
          </p:nvSpPr>
          <p:spPr bwMode="auto">
            <a:xfrm>
              <a:off x="7046" y="10358"/>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83"/>
            <p:cNvSpPr>
              <a:spLocks/>
            </p:cNvSpPr>
            <p:nvPr/>
          </p:nvSpPr>
          <p:spPr bwMode="auto">
            <a:xfrm>
              <a:off x="6998" y="10394"/>
              <a:ext cx="288" cy="77"/>
            </a:xfrm>
            <a:custGeom>
              <a:avLst/>
              <a:gdLst/>
              <a:ahLst/>
              <a:cxnLst>
                <a:cxn ang="0">
                  <a:pos x="0" y="0"/>
                </a:cxn>
                <a:cxn ang="0">
                  <a:pos x="288" y="76"/>
                </a:cxn>
              </a:cxnLst>
              <a:rect l="0" t="0" r="r" b="b"/>
              <a:pathLst>
                <a:path w="288" h="77">
                  <a:moveTo>
                    <a:pt x="0" y="0"/>
                  </a:moveTo>
                  <a:lnTo>
                    <a:pt x="288"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84"/>
            <p:cNvSpPr>
              <a:spLocks/>
            </p:cNvSpPr>
            <p:nvPr/>
          </p:nvSpPr>
          <p:spPr bwMode="auto">
            <a:xfrm>
              <a:off x="6952" y="10428"/>
              <a:ext cx="286" cy="76"/>
            </a:xfrm>
            <a:custGeom>
              <a:avLst/>
              <a:gdLst/>
              <a:ahLst/>
              <a:cxnLst>
                <a:cxn ang="0">
                  <a:pos x="0" y="0"/>
                </a:cxn>
                <a:cxn ang="0">
                  <a:pos x="285" y="76"/>
                </a:cxn>
              </a:cxnLst>
              <a:rect l="0" t="0" r="r" b="b"/>
              <a:pathLst>
                <a:path w="286" h="76">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285"/>
            <p:cNvSpPr>
              <a:spLocks/>
            </p:cNvSpPr>
            <p:nvPr/>
          </p:nvSpPr>
          <p:spPr bwMode="auto">
            <a:xfrm>
              <a:off x="6904" y="10461"/>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286"/>
            <p:cNvSpPr>
              <a:spLocks/>
            </p:cNvSpPr>
            <p:nvPr/>
          </p:nvSpPr>
          <p:spPr bwMode="auto">
            <a:xfrm>
              <a:off x="6856" y="10495"/>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287"/>
            <p:cNvSpPr>
              <a:spLocks/>
            </p:cNvSpPr>
            <p:nvPr/>
          </p:nvSpPr>
          <p:spPr bwMode="auto">
            <a:xfrm>
              <a:off x="6808" y="10531"/>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88"/>
            <p:cNvSpPr>
              <a:spLocks/>
            </p:cNvSpPr>
            <p:nvPr/>
          </p:nvSpPr>
          <p:spPr bwMode="auto">
            <a:xfrm>
              <a:off x="6760" y="10564"/>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89"/>
            <p:cNvSpPr>
              <a:spLocks/>
            </p:cNvSpPr>
            <p:nvPr/>
          </p:nvSpPr>
          <p:spPr bwMode="auto">
            <a:xfrm>
              <a:off x="6751" y="10610"/>
              <a:ext cx="247" cy="65"/>
            </a:xfrm>
            <a:custGeom>
              <a:avLst/>
              <a:gdLst/>
              <a:ahLst/>
              <a:cxnLst>
                <a:cxn ang="0">
                  <a:pos x="0" y="0"/>
                </a:cxn>
                <a:cxn ang="0">
                  <a:pos x="247" y="64"/>
                </a:cxn>
              </a:cxnLst>
              <a:rect l="0" t="0" r="r" b="b"/>
              <a:pathLst>
                <a:path w="247" h="65">
                  <a:moveTo>
                    <a:pt x="0" y="0"/>
                  </a:moveTo>
                  <a:lnTo>
                    <a:pt x="247" y="6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90"/>
            <p:cNvSpPr>
              <a:spLocks/>
            </p:cNvSpPr>
            <p:nvPr/>
          </p:nvSpPr>
          <p:spPr bwMode="auto">
            <a:xfrm>
              <a:off x="6751" y="10656"/>
              <a:ext cx="199" cy="52"/>
            </a:xfrm>
            <a:custGeom>
              <a:avLst/>
              <a:gdLst/>
              <a:ahLst/>
              <a:cxnLst>
                <a:cxn ang="0">
                  <a:pos x="0" y="0"/>
                </a:cxn>
                <a:cxn ang="0">
                  <a:pos x="199" y="52"/>
                </a:cxn>
              </a:cxnLst>
              <a:rect l="0" t="0" r="r" b="b"/>
              <a:pathLst>
                <a:path w="199" h="52">
                  <a:moveTo>
                    <a:pt x="0" y="0"/>
                  </a:moveTo>
                  <a:lnTo>
                    <a:pt x="199" y="5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91"/>
            <p:cNvSpPr>
              <a:spLocks/>
            </p:cNvSpPr>
            <p:nvPr/>
          </p:nvSpPr>
          <p:spPr bwMode="auto">
            <a:xfrm>
              <a:off x="6751" y="10704"/>
              <a:ext cx="151" cy="40"/>
            </a:xfrm>
            <a:custGeom>
              <a:avLst/>
              <a:gdLst/>
              <a:ahLst/>
              <a:cxnLst>
                <a:cxn ang="0">
                  <a:pos x="0" y="0"/>
                </a:cxn>
                <a:cxn ang="0">
                  <a:pos x="151" y="40"/>
                </a:cxn>
              </a:cxnLst>
              <a:rect l="0" t="0" r="r" b="b"/>
              <a:pathLst>
                <a:path w="151" h="40">
                  <a:moveTo>
                    <a:pt x="0" y="0"/>
                  </a:moveTo>
                  <a:lnTo>
                    <a:pt x="151" y="4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92"/>
            <p:cNvSpPr>
              <a:spLocks/>
            </p:cNvSpPr>
            <p:nvPr/>
          </p:nvSpPr>
          <p:spPr bwMode="auto">
            <a:xfrm>
              <a:off x="6751" y="10749"/>
              <a:ext cx="103" cy="29"/>
            </a:xfrm>
            <a:custGeom>
              <a:avLst/>
              <a:gdLst/>
              <a:ahLst/>
              <a:cxnLst>
                <a:cxn ang="0">
                  <a:pos x="0" y="0"/>
                </a:cxn>
                <a:cxn ang="0">
                  <a:pos x="103" y="28"/>
                </a:cxn>
              </a:cxnLst>
              <a:rect l="0" t="0" r="r" b="b"/>
              <a:pathLst>
                <a:path w="103" h="29">
                  <a:moveTo>
                    <a:pt x="0" y="0"/>
                  </a:moveTo>
                  <a:lnTo>
                    <a:pt x="103" y="2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93"/>
            <p:cNvSpPr>
              <a:spLocks/>
            </p:cNvSpPr>
            <p:nvPr/>
          </p:nvSpPr>
          <p:spPr bwMode="auto">
            <a:xfrm>
              <a:off x="6751" y="10797"/>
              <a:ext cx="55" cy="15"/>
            </a:xfrm>
            <a:custGeom>
              <a:avLst/>
              <a:gdLst/>
              <a:ahLst/>
              <a:cxnLst>
                <a:cxn ang="0">
                  <a:pos x="0" y="0"/>
                </a:cxn>
                <a:cxn ang="0">
                  <a:pos x="55" y="14"/>
                </a:cxn>
              </a:cxnLst>
              <a:rect l="0" t="0" r="r" b="b"/>
              <a:pathLst>
                <a:path w="55" h="15">
                  <a:moveTo>
                    <a:pt x="0" y="0"/>
                  </a:moveTo>
                  <a:lnTo>
                    <a:pt x="55" y="1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94"/>
            <p:cNvSpPr>
              <a:spLocks/>
            </p:cNvSpPr>
            <p:nvPr/>
          </p:nvSpPr>
          <p:spPr bwMode="auto">
            <a:xfrm>
              <a:off x="6751" y="10845"/>
              <a:ext cx="7" cy="0"/>
            </a:xfrm>
            <a:custGeom>
              <a:avLst/>
              <a:gdLst/>
              <a:ahLst/>
              <a:cxnLst>
                <a:cxn ang="0">
                  <a:pos x="0" y="0"/>
                </a:cxn>
                <a:cxn ang="0">
                  <a:pos x="7" y="0"/>
                </a:cxn>
              </a:cxnLst>
              <a:rect l="0" t="0" r="r" b="b"/>
              <a:pathLst>
                <a:path w="7">
                  <a:moveTo>
                    <a:pt x="0" y="0"/>
                  </a:moveTo>
                  <a:lnTo>
                    <a:pt x="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95"/>
            <p:cNvSpPr>
              <a:spLocks/>
            </p:cNvSpPr>
            <p:nvPr/>
          </p:nvSpPr>
          <p:spPr bwMode="auto">
            <a:xfrm>
              <a:off x="9100" y="13104"/>
              <a:ext cx="735" cy="309"/>
            </a:xfrm>
            <a:custGeom>
              <a:avLst/>
              <a:gdLst/>
              <a:ahLst/>
              <a:cxnLst>
                <a:cxn ang="0">
                  <a:pos x="734" y="0"/>
                </a:cxn>
                <a:cxn ang="0">
                  <a:pos x="300" y="309"/>
                </a:cxn>
                <a:cxn ang="0">
                  <a:pos x="0" y="95"/>
                </a:cxn>
              </a:cxnLst>
              <a:rect l="0" t="0" r="r" b="b"/>
              <a:pathLst>
                <a:path w="735" h="309">
                  <a:moveTo>
                    <a:pt x="734" y="0"/>
                  </a:moveTo>
                  <a:lnTo>
                    <a:pt x="300" y="309"/>
                  </a:lnTo>
                  <a:lnTo>
                    <a:pt x="0" y="9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96"/>
            <p:cNvSpPr>
              <a:spLocks/>
            </p:cNvSpPr>
            <p:nvPr/>
          </p:nvSpPr>
          <p:spPr bwMode="auto">
            <a:xfrm>
              <a:off x="9400" y="13320"/>
              <a:ext cx="132" cy="93"/>
            </a:xfrm>
            <a:custGeom>
              <a:avLst/>
              <a:gdLst/>
              <a:ahLst/>
              <a:cxnLst>
                <a:cxn ang="0">
                  <a:pos x="0" y="93"/>
                </a:cxn>
                <a:cxn ang="0">
                  <a:pos x="132" y="64"/>
                </a:cxn>
                <a:cxn ang="0">
                  <a:pos x="40" y="0"/>
                </a:cxn>
                <a:cxn ang="0">
                  <a:pos x="0" y="93"/>
                </a:cxn>
              </a:cxnLst>
              <a:rect l="0" t="0" r="r" b="b"/>
              <a:pathLst>
                <a:path w="132" h="93">
                  <a:moveTo>
                    <a:pt x="0" y="93"/>
                  </a:moveTo>
                  <a:lnTo>
                    <a:pt x="132" y="64"/>
                  </a:lnTo>
                  <a:lnTo>
                    <a:pt x="40" y="0"/>
                  </a:lnTo>
                  <a:lnTo>
                    <a:pt x="0" y="9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97"/>
            <p:cNvSpPr>
              <a:spLocks/>
            </p:cNvSpPr>
            <p:nvPr/>
          </p:nvSpPr>
          <p:spPr bwMode="auto">
            <a:xfrm>
              <a:off x="9535" y="12890"/>
              <a:ext cx="300" cy="213"/>
            </a:xfrm>
            <a:custGeom>
              <a:avLst/>
              <a:gdLst/>
              <a:ahLst/>
              <a:cxnLst>
                <a:cxn ang="0">
                  <a:pos x="300" y="213"/>
                </a:cxn>
                <a:cxn ang="0">
                  <a:pos x="0" y="0"/>
                </a:cxn>
              </a:cxnLst>
              <a:rect l="0" t="0" r="r" b="b"/>
              <a:pathLst>
                <a:path w="300" h="213">
                  <a:moveTo>
                    <a:pt x="300" y="213"/>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98"/>
            <p:cNvSpPr>
              <a:spLocks/>
            </p:cNvSpPr>
            <p:nvPr/>
          </p:nvSpPr>
          <p:spPr bwMode="auto">
            <a:xfrm>
              <a:off x="9703" y="13104"/>
              <a:ext cx="132" cy="93"/>
            </a:xfrm>
            <a:custGeom>
              <a:avLst/>
              <a:gdLst/>
              <a:ahLst/>
              <a:cxnLst>
                <a:cxn ang="0">
                  <a:pos x="132" y="0"/>
                </a:cxn>
                <a:cxn ang="0">
                  <a:pos x="0" y="28"/>
                </a:cxn>
                <a:cxn ang="0">
                  <a:pos x="91" y="93"/>
                </a:cxn>
                <a:cxn ang="0">
                  <a:pos x="132" y="0"/>
                </a:cxn>
              </a:cxnLst>
              <a:rect l="0" t="0" r="r" b="b"/>
              <a:pathLst>
                <a:path w="132" h="93">
                  <a:moveTo>
                    <a:pt x="132" y="0"/>
                  </a:moveTo>
                  <a:lnTo>
                    <a:pt x="0" y="28"/>
                  </a:lnTo>
                  <a:lnTo>
                    <a:pt x="91" y="93"/>
                  </a:lnTo>
                  <a:lnTo>
                    <a:pt x="132"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99"/>
            <p:cNvSpPr>
              <a:spLocks/>
            </p:cNvSpPr>
            <p:nvPr/>
          </p:nvSpPr>
          <p:spPr bwMode="auto">
            <a:xfrm>
              <a:off x="9703" y="13104"/>
              <a:ext cx="132" cy="93"/>
            </a:xfrm>
            <a:custGeom>
              <a:avLst/>
              <a:gdLst/>
              <a:ahLst/>
              <a:cxnLst>
                <a:cxn ang="0">
                  <a:pos x="0" y="28"/>
                </a:cxn>
                <a:cxn ang="0">
                  <a:pos x="132" y="0"/>
                </a:cxn>
                <a:cxn ang="0">
                  <a:pos x="91" y="93"/>
                </a:cxn>
                <a:cxn ang="0">
                  <a:pos x="0" y="28"/>
                </a:cxn>
              </a:cxnLst>
              <a:rect l="0" t="0" r="r" b="b"/>
              <a:pathLst>
                <a:path w="132" h="93">
                  <a:moveTo>
                    <a:pt x="0" y="28"/>
                  </a:moveTo>
                  <a:lnTo>
                    <a:pt x="132" y="0"/>
                  </a:lnTo>
                  <a:lnTo>
                    <a:pt x="91" y="93"/>
                  </a:lnTo>
                  <a:lnTo>
                    <a:pt x="0" y="28"/>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300"/>
            <p:cNvSpPr>
              <a:spLocks/>
            </p:cNvSpPr>
            <p:nvPr/>
          </p:nvSpPr>
          <p:spPr bwMode="auto">
            <a:xfrm>
              <a:off x="8397" y="13288"/>
              <a:ext cx="132" cy="94"/>
            </a:xfrm>
            <a:custGeom>
              <a:avLst/>
              <a:gdLst/>
              <a:ahLst/>
              <a:cxnLst>
                <a:cxn ang="0">
                  <a:pos x="132" y="93"/>
                </a:cxn>
                <a:cxn ang="0">
                  <a:pos x="132" y="93"/>
                </a:cxn>
                <a:cxn ang="0">
                  <a:pos x="91" y="0"/>
                </a:cxn>
                <a:cxn ang="0">
                  <a:pos x="0" y="64"/>
                </a:cxn>
                <a:cxn ang="0">
                  <a:pos x="132" y="93"/>
                </a:cxn>
              </a:cxnLst>
              <a:rect l="0" t="0" r="r" b="b"/>
              <a:pathLst>
                <a:path w="132" h="94">
                  <a:moveTo>
                    <a:pt x="132" y="93"/>
                  </a:moveTo>
                  <a:lnTo>
                    <a:pt x="132" y="93"/>
                  </a:lnTo>
                  <a:lnTo>
                    <a:pt x="91" y="0"/>
                  </a:lnTo>
                  <a:lnTo>
                    <a:pt x="0" y="64"/>
                  </a:lnTo>
                  <a:lnTo>
                    <a:pt x="132" y="9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301"/>
            <p:cNvSpPr>
              <a:spLocks/>
            </p:cNvSpPr>
            <p:nvPr/>
          </p:nvSpPr>
          <p:spPr bwMode="auto">
            <a:xfrm>
              <a:off x="8529" y="13168"/>
              <a:ext cx="300" cy="214"/>
            </a:xfrm>
            <a:custGeom>
              <a:avLst/>
              <a:gdLst/>
              <a:ahLst/>
              <a:cxnLst>
                <a:cxn ang="0">
                  <a:pos x="0" y="213"/>
                </a:cxn>
                <a:cxn ang="0">
                  <a:pos x="300" y="0"/>
                </a:cxn>
              </a:cxnLst>
              <a:rect l="0" t="0" r="r" b="b"/>
              <a:pathLst>
                <a:path w="300" h="214">
                  <a:moveTo>
                    <a:pt x="0" y="213"/>
                  </a:moveTo>
                  <a:lnTo>
                    <a:pt x="30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302"/>
            <p:cNvSpPr>
              <a:spLocks/>
            </p:cNvSpPr>
            <p:nvPr/>
          </p:nvSpPr>
          <p:spPr bwMode="auto">
            <a:xfrm>
              <a:off x="8196" y="12931"/>
              <a:ext cx="300" cy="309"/>
            </a:xfrm>
            <a:custGeom>
              <a:avLst/>
              <a:gdLst/>
              <a:ahLst/>
              <a:cxnLst>
                <a:cxn ang="0">
                  <a:pos x="300" y="0"/>
                </a:cxn>
                <a:cxn ang="0">
                  <a:pos x="0" y="213"/>
                </a:cxn>
                <a:cxn ang="0">
                  <a:pos x="40" y="309"/>
                </a:cxn>
                <a:cxn ang="0">
                  <a:pos x="134" y="242"/>
                </a:cxn>
                <a:cxn ang="0">
                  <a:pos x="0" y="213"/>
                </a:cxn>
              </a:cxnLst>
              <a:rect l="0" t="0" r="r" b="b"/>
              <a:pathLst>
                <a:path w="300" h="309">
                  <a:moveTo>
                    <a:pt x="300" y="0"/>
                  </a:moveTo>
                  <a:lnTo>
                    <a:pt x="0" y="213"/>
                  </a:lnTo>
                  <a:lnTo>
                    <a:pt x="40" y="309"/>
                  </a:lnTo>
                  <a:lnTo>
                    <a:pt x="134" y="242"/>
                  </a:lnTo>
                  <a:lnTo>
                    <a:pt x="0" y="213"/>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03"/>
            <p:cNvSpPr>
              <a:spLocks/>
            </p:cNvSpPr>
            <p:nvPr/>
          </p:nvSpPr>
          <p:spPr bwMode="auto">
            <a:xfrm>
              <a:off x="8196" y="13144"/>
              <a:ext cx="134" cy="96"/>
            </a:xfrm>
            <a:custGeom>
              <a:avLst/>
              <a:gdLst/>
              <a:ahLst/>
              <a:cxnLst>
                <a:cxn ang="0">
                  <a:pos x="0" y="0"/>
                </a:cxn>
                <a:cxn ang="0">
                  <a:pos x="0" y="0"/>
                </a:cxn>
                <a:cxn ang="0">
                  <a:pos x="40" y="96"/>
                </a:cxn>
                <a:cxn ang="0">
                  <a:pos x="134" y="28"/>
                </a:cxn>
                <a:cxn ang="0">
                  <a:pos x="0" y="0"/>
                </a:cxn>
              </a:cxnLst>
              <a:rect l="0" t="0" r="r" b="b"/>
              <a:pathLst>
                <a:path w="134" h="96">
                  <a:moveTo>
                    <a:pt x="0" y="0"/>
                  </a:moveTo>
                  <a:lnTo>
                    <a:pt x="0" y="0"/>
                  </a:lnTo>
                  <a:lnTo>
                    <a:pt x="40" y="96"/>
                  </a:lnTo>
                  <a:lnTo>
                    <a:pt x="134"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04"/>
            <p:cNvSpPr>
              <a:spLocks/>
            </p:cNvSpPr>
            <p:nvPr/>
          </p:nvSpPr>
          <p:spPr bwMode="auto">
            <a:xfrm>
              <a:off x="8191" y="13142"/>
              <a:ext cx="338" cy="240"/>
            </a:xfrm>
            <a:custGeom>
              <a:avLst/>
              <a:gdLst/>
              <a:ahLst/>
              <a:cxnLst>
                <a:cxn ang="0">
                  <a:pos x="0" y="0"/>
                </a:cxn>
                <a:cxn ang="0">
                  <a:pos x="338" y="240"/>
                </a:cxn>
              </a:cxnLst>
              <a:rect l="0" t="0" r="r" b="b"/>
              <a:pathLst>
                <a:path w="338" h="240">
                  <a:moveTo>
                    <a:pt x="0" y="0"/>
                  </a:moveTo>
                  <a:lnTo>
                    <a:pt x="338" y="24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5"/>
            <p:cNvSpPr>
              <a:spLocks/>
            </p:cNvSpPr>
            <p:nvPr/>
          </p:nvSpPr>
          <p:spPr bwMode="auto">
            <a:xfrm>
              <a:off x="8620" y="12768"/>
              <a:ext cx="768" cy="312"/>
            </a:xfrm>
            <a:custGeom>
              <a:avLst/>
              <a:gdLst/>
              <a:ahLst/>
              <a:cxnLst>
                <a:cxn ang="0">
                  <a:pos x="767" y="0"/>
                </a:cxn>
                <a:cxn ang="0">
                  <a:pos x="333" y="312"/>
                </a:cxn>
                <a:cxn ang="0">
                  <a:pos x="0" y="74"/>
                </a:cxn>
              </a:cxnLst>
              <a:rect l="0" t="0" r="r" b="b"/>
              <a:pathLst>
                <a:path w="768" h="312">
                  <a:moveTo>
                    <a:pt x="767" y="0"/>
                  </a:moveTo>
                  <a:lnTo>
                    <a:pt x="333" y="312"/>
                  </a:lnTo>
                  <a:lnTo>
                    <a:pt x="0" y="7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06"/>
            <p:cNvSpPr>
              <a:spLocks/>
            </p:cNvSpPr>
            <p:nvPr/>
          </p:nvSpPr>
          <p:spPr bwMode="auto">
            <a:xfrm>
              <a:off x="8620" y="12530"/>
              <a:ext cx="768" cy="312"/>
            </a:xfrm>
            <a:custGeom>
              <a:avLst/>
              <a:gdLst/>
              <a:ahLst/>
              <a:cxnLst>
                <a:cxn ang="0">
                  <a:pos x="767" y="237"/>
                </a:cxn>
                <a:cxn ang="0">
                  <a:pos x="434" y="0"/>
                </a:cxn>
                <a:cxn ang="0">
                  <a:pos x="0" y="312"/>
                </a:cxn>
              </a:cxnLst>
              <a:rect l="0" t="0" r="r" b="b"/>
              <a:pathLst>
                <a:path w="768" h="312">
                  <a:moveTo>
                    <a:pt x="767" y="237"/>
                  </a:moveTo>
                  <a:lnTo>
                    <a:pt x="434" y="0"/>
                  </a:lnTo>
                  <a:lnTo>
                    <a:pt x="0" y="31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07"/>
            <p:cNvSpPr>
              <a:spLocks/>
            </p:cNvSpPr>
            <p:nvPr/>
          </p:nvSpPr>
          <p:spPr bwMode="auto">
            <a:xfrm>
              <a:off x="8661" y="12804"/>
              <a:ext cx="12" cy="67"/>
            </a:xfrm>
            <a:custGeom>
              <a:avLst/>
              <a:gdLst/>
              <a:ahLst/>
              <a:cxnLst>
                <a:cxn ang="0">
                  <a:pos x="0" y="67"/>
                </a:cxn>
                <a:cxn ang="0">
                  <a:pos x="12" y="0"/>
                </a:cxn>
              </a:cxnLst>
              <a:rect l="0" t="0" r="r" b="b"/>
              <a:pathLst>
                <a:path w="12" h="67">
                  <a:moveTo>
                    <a:pt x="0" y="67"/>
                  </a:moveTo>
                  <a:lnTo>
                    <a:pt x="1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08"/>
            <p:cNvSpPr>
              <a:spLocks/>
            </p:cNvSpPr>
            <p:nvPr/>
          </p:nvSpPr>
          <p:spPr bwMode="auto">
            <a:xfrm>
              <a:off x="8702" y="12768"/>
              <a:ext cx="24" cy="132"/>
            </a:xfrm>
            <a:custGeom>
              <a:avLst/>
              <a:gdLst/>
              <a:ahLst/>
              <a:cxnLst>
                <a:cxn ang="0">
                  <a:pos x="0" y="132"/>
                </a:cxn>
                <a:cxn ang="0">
                  <a:pos x="24" y="0"/>
                </a:cxn>
              </a:cxnLst>
              <a:rect l="0" t="0" r="r" b="b"/>
              <a:pathLst>
                <a:path w="24" h="132">
                  <a:moveTo>
                    <a:pt x="0" y="132"/>
                  </a:moveTo>
                  <a:lnTo>
                    <a:pt x="2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09"/>
            <p:cNvSpPr>
              <a:spLocks/>
            </p:cNvSpPr>
            <p:nvPr/>
          </p:nvSpPr>
          <p:spPr bwMode="auto">
            <a:xfrm>
              <a:off x="8743" y="12729"/>
              <a:ext cx="36" cy="199"/>
            </a:xfrm>
            <a:custGeom>
              <a:avLst/>
              <a:gdLst/>
              <a:ahLst/>
              <a:cxnLst>
                <a:cxn ang="0">
                  <a:pos x="0" y="199"/>
                </a:cxn>
                <a:cxn ang="0">
                  <a:pos x="36" y="0"/>
                </a:cxn>
              </a:cxnLst>
              <a:rect l="0" t="0" r="r" b="b"/>
              <a:pathLst>
                <a:path w="36" h="199">
                  <a:moveTo>
                    <a:pt x="0" y="199"/>
                  </a:moveTo>
                  <a:lnTo>
                    <a:pt x="3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10"/>
            <p:cNvSpPr>
              <a:spLocks/>
            </p:cNvSpPr>
            <p:nvPr/>
          </p:nvSpPr>
          <p:spPr bwMode="auto">
            <a:xfrm>
              <a:off x="8784" y="12691"/>
              <a:ext cx="48" cy="269"/>
            </a:xfrm>
            <a:custGeom>
              <a:avLst/>
              <a:gdLst/>
              <a:ahLst/>
              <a:cxnLst>
                <a:cxn ang="0">
                  <a:pos x="0" y="268"/>
                </a:cxn>
                <a:cxn ang="0">
                  <a:pos x="48" y="0"/>
                </a:cxn>
              </a:cxnLst>
              <a:rect l="0" t="0" r="r" b="b"/>
              <a:pathLst>
                <a:path w="48" h="269">
                  <a:moveTo>
                    <a:pt x="0" y="268"/>
                  </a:moveTo>
                  <a:lnTo>
                    <a:pt x="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11"/>
            <p:cNvSpPr>
              <a:spLocks/>
            </p:cNvSpPr>
            <p:nvPr/>
          </p:nvSpPr>
          <p:spPr bwMode="auto">
            <a:xfrm>
              <a:off x="8824" y="12652"/>
              <a:ext cx="60" cy="336"/>
            </a:xfrm>
            <a:custGeom>
              <a:avLst/>
              <a:gdLst/>
              <a:ahLst/>
              <a:cxnLst>
                <a:cxn ang="0">
                  <a:pos x="0" y="336"/>
                </a:cxn>
                <a:cxn ang="0">
                  <a:pos x="60" y="0"/>
                </a:cxn>
              </a:cxnLst>
              <a:rect l="0" t="0" r="r" b="b"/>
              <a:pathLst>
                <a:path w="60" h="336">
                  <a:moveTo>
                    <a:pt x="0" y="336"/>
                  </a:moveTo>
                  <a:lnTo>
                    <a:pt x="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12"/>
            <p:cNvSpPr>
              <a:spLocks/>
            </p:cNvSpPr>
            <p:nvPr/>
          </p:nvSpPr>
          <p:spPr bwMode="auto">
            <a:xfrm>
              <a:off x="8865" y="12616"/>
              <a:ext cx="72" cy="401"/>
            </a:xfrm>
            <a:custGeom>
              <a:avLst/>
              <a:gdLst/>
              <a:ahLst/>
              <a:cxnLst>
                <a:cxn ang="0">
                  <a:pos x="0" y="400"/>
                </a:cxn>
                <a:cxn ang="0">
                  <a:pos x="72" y="0"/>
                </a:cxn>
              </a:cxnLst>
              <a:rect l="0" t="0" r="r" b="b"/>
              <a:pathLst>
                <a:path w="72" h="401">
                  <a:moveTo>
                    <a:pt x="0" y="400"/>
                  </a:moveTo>
                  <a:lnTo>
                    <a:pt x="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13"/>
            <p:cNvSpPr>
              <a:spLocks/>
            </p:cNvSpPr>
            <p:nvPr/>
          </p:nvSpPr>
          <p:spPr bwMode="auto">
            <a:xfrm>
              <a:off x="8906" y="12578"/>
              <a:ext cx="84" cy="468"/>
            </a:xfrm>
            <a:custGeom>
              <a:avLst/>
              <a:gdLst/>
              <a:ahLst/>
              <a:cxnLst>
                <a:cxn ang="0">
                  <a:pos x="0" y="468"/>
                </a:cxn>
                <a:cxn ang="0">
                  <a:pos x="84" y="0"/>
                </a:cxn>
              </a:cxnLst>
              <a:rect l="0" t="0" r="r" b="b"/>
              <a:pathLst>
                <a:path w="84" h="468">
                  <a:moveTo>
                    <a:pt x="0" y="468"/>
                  </a:moveTo>
                  <a:lnTo>
                    <a:pt x="8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14"/>
            <p:cNvSpPr>
              <a:spLocks/>
            </p:cNvSpPr>
            <p:nvPr/>
          </p:nvSpPr>
          <p:spPr bwMode="auto">
            <a:xfrm>
              <a:off x="8947" y="12540"/>
              <a:ext cx="96" cy="535"/>
            </a:xfrm>
            <a:custGeom>
              <a:avLst/>
              <a:gdLst/>
              <a:ahLst/>
              <a:cxnLst>
                <a:cxn ang="0">
                  <a:pos x="0" y="535"/>
                </a:cxn>
                <a:cxn ang="0">
                  <a:pos x="96" y="0"/>
                </a:cxn>
              </a:cxnLst>
              <a:rect l="0" t="0" r="r" b="b"/>
              <a:pathLst>
                <a:path w="96" h="535">
                  <a:moveTo>
                    <a:pt x="0" y="535"/>
                  </a:moveTo>
                  <a:lnTo>
                    <a:pt x="9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15"/>
            <p:cNvSpPr>
              <a:spLocks/>
            </p:cNvSpPr>
            <p:nvPr/>
          </p:nvSpPr>
          <p:spPr bwMode="auto">
            <a:xfrm>
              <a:off x="9000" y="12552"/>
              <a:ext cx="86" cy="496"/>
            </a:xfrm>
            <a:custGeom>
              <a:avLst/>
              <a:gdLst/>
              <a:ahLst/>
              <a:cxnLst>
                <a:cxn ang="0">
                  <a:pos x="0" y="496"/>
                </a:cxn>
                <a:cxn ang="0">
                  <a:pos x="86" y="0"/>
                </a:cxn>
              </a:cxnLst>
              <a:rect l="0" t="0" r="r" b="b"/>
              <a:pathLst>
                <a:path w="86" h="496">
                  <a:moveTo>
                    <a:pt x="0" y="496"/>
                  </a:moveTo>
                  <a:lnTo>
                    <a:pt x="8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16"/>
            <p:cNvSpPr>
              <a:spLocks/>
            </p:cNvSpPr>
            <p:nvPr/>
          </p:nvSpPr>
          <p:spPr bwMode="auto">
            <a:xfrm>
              <a:off x="9052" y="12583"/>
              <a:ext cx="75" cy="427"/>
            </a:xfrm>
            <a:custGeom>
              <a:avLst/>
              <a:gdLst/>
              <a:ahLst/>
              <a:cxnLst>
                <a:cxn ang="0">
                  <a:pos x="0" y="427"/>
                </a:cxn>
                <a:cxn ang="0">
                  <a:pos x="74" y="0"/>
                </a:cxn>
              </a:cxnLst>
              <a:rect l="0" t="0" r="r" b="b"/>
              <a:pathLst>
                <a:path w="75" h="427">
                  <a:moveTo>
                    <a:pt x="0" y="427"/>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7"/>
            <p:cNvSpPr>
              <a:spLocks/>
            </p:cNvSpPr>
            <p:nvPr/>
          </p:nvSpPr>
          <p:spPr bwMode="auto">
            <a:xfrm>
              <a:off x="9105" y="12612"/>
              <a:ext cx="63" cy="360"/>
            </a:xfrm>
            <a:custGeom>
              <a:avLst/>
              <a:gdLst/>
              <a:ahLst/>
              <a:cxnLst>
                <a:cxn ang="0">
                  <a:pos x="0" y="360"/>
                </a:cxn>
                <a:cxn ang="0">
                  <a:pos x="62" y="0"/>
                </a:cxn>
              </a:cxnLst>
              <a:rect l="0" t="0" r="r" b="b"/>
              <a:pathLst>
                <a:path w="63" h="360">
                  <a:moveTo>
                    <a:pt x="0" y="360"/>
                  </a:moveTo>
                  <a:lnTo>
                    <a:pt x="6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18"/>
            <p:cNvSpPr>
              <a:spLocks/>
            </p:cNvSpPr>
            <p:nvPr/>
          </p:nvSpPr>
          <p:spPr bwMode="auto">
            <a:xfrm>
              <a:off x="9158" y="12640"/>
              <a:ext cx="50" cy="293"/>
            </a:xfrm>
            <a:custGeom>
              <a:avLst/>
              <a:gdLst/>
              <a:ahLst/>
              <a:cxnLst>
                <a:cxn ang="0">
                  <a:pos x="0" y="292"/>
                </a:cxn>
                <a:cxn ang="0">
                  <a:pos x="50" y="0"/>
                </a:cxn>
              </a:cxnLst>
              <a:rect l="0" t="0" r="r" b="b"/>
              <a:pathLst>
                <a:path w="50" h="293">
                  <a:moveTo>
                    <a:pt x="0" y="292"/>
                  </a:moveTo>
                  <a:lnTo>
                    <a:pt x="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19"/>
            <p:cNvSpPr>
              <a:spLocks/>
            </p:cNvSpPr>
            <p:nvPr/>
          </p:nvSpPr>
          <p:spPr bwMode="auto">
            <a:xfrm>
              <a:off x="9211" y="12669"/>
              <a:ext cx="38" cy="228"/>
            </a:xfrm>
            <a:custGeom>
              <a:avLst/>
              <a:gdLst/>
              <a:ahLst/>
              <a:cxnLst>
                <a:cxn ang="0">
                  <a:pos x="0" y="228"/>
                </a:cxn>
                <a:cxn ang="0">
                  <a:pos x="38" y="0"/>
                </a:cxn>
              </a:cxnLst>
              <a:rect l="0" t="0" r="r" b="b"/>
              <a:pathLst>
                <a:path w="38" h="228">
                  <a:moveTo>
                    <a:pt x="0" y="228"/>
                  </a:moveTo>
                  <a:lnTo>
                    <a:pt x="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20"/>
            <p:cNvSpPr>
              <a:spLocks/>
            </p:cNvSpPr>
            <p:nvPr/>
          </p:nvSpPr>
          <p:spPr bwMode="auto">
            <a:xfrm>
              <a:off x="9264" y="12698"/>
              <a:ext cx="28" cy="161"/>
            </a:xfrm>
            <a:custGeom>
              <a:avLst/>
              <a:gdLst/>
              <a:ahLst/>
              <a:cxnLst>
                <a:cxn ang="0">
                  <a:pos x="0" y="160"/>
                </a:cxn>
                <a:cxn ang="0">
                  <a:pos x="28" y="0"/>
                </a:cxn>
              </a:cxnLst>
              <a:rect l="0" t="0" r="r" b="b"/>
              <a:pathLst>
                <a:path w="28" h="161">
                  <a:moveTo>
                    <a:pt x="0" y="160"/>
                  </a:moveTo>
                  <a:lnTo>
                    <a:pt x="2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21"/>
            <p:cNvSpPr>
              <a:spLocks/>
            </p:cNvSpPr>
            <p:nvPr/>
          </p:nvSpPr>
          <p:spPr bwMode="auto">
            <a:xfrm>
              <a:off x="9316" y="12729"/>
              <a:ext cx="17" cy="91"/>
            </a:xfrm>
            <a:custGeom>
              <a:avLst/>
              <a:gdLst/>
              <a:ahLst/>
              <a:cxnLst>
                <a:cxn ang="0">
                  <a:pos x="0" y="91"/>
                </a:cxn>
                <a:cxn ang="0">
                  <a:pos x="16" y="0"/>
                </a:cxn>
              </a:cxnLst>
              <a:rect l="0" t="0" r="r" b="b"/>
              <a:pathLst>
                <a:path w="17" h="91">
                  <a:moveTo>
                    <a:pt x="0" y="91"/>
                  </a:moveTo>
                  <a:lnTo>
                    <a:pt x="1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322"/>
            <p:cNvSpPr>
              <a:spLocks/>
            </p:cNvSpPr>
            <p:nvPr/>
          </p:nvSpPr>
          <p:spPr bwMode="auto">
            <a:xfrm>
              <a:off x="9369" y="12758"/>
              <a:ext cx="5" cy="26"/>
            </a:xfrm>
            <a:custGeom>
              <a:avLst/>
              <a:gdLst/>
              <a:ahLst/>
              <a:cxnLst>
                <a:cxn ang="0">
                  <a:pos x="0" y="26"/>
                </a:cxn>
                <a:cxn ang="0">
                  <a:pos x="4" y="0"/>
                </a:cxn>
              </a:cxnLst>
              <a:rect l="0" t="0" r="r" b="b"/>
              <a:pathLst>
                <a:path w="5" h="26">
                  <a:moveTo>
                    <a:pt x="0" y="26"/>
                  </a:moveTo>
                  <a:lnTo>
                    <a:pt x="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23"/>
            <p:cNvSpPr>
              <a:spLocks/>
            </p:cNvSpPr>
            <p:nvPr/>
          </p:nvSpPr>
          <p:spPr bwMode="auto">
            <a:xfrm>
              <a:off x="6436" y="10879"/>
              <a:ext cx="274" cy="197"/>
            </a:xfrm>
            <a:custGeom>
              <a:avLst/>
              <a:gdLst/>
              <a:ahLst/>
              <a:cxnLst>
                <a:cxn ang="0">
                  <a:pos x="0" y="196"/>
                </a:cxn>
                <a:cxn ang="0">
                  <a:pos x="273" y="0"/>
                </a:cxn>
              </a:cxnLst>
              <a:rect l="0" t="0" r="r" b="b"/>
              <a:pathLst>
                <a:path w="274" h="197">
                  <a:moveTo>
                    <a:pt x="0" y="196"/>
                  </a:moveTo>
                  <a:lnTo>
                    <a:pt x="27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24"/>
            <p:cNvSpPr>
              <a:spLocks/>
            </p:cNvSpPr>
            <p:nvPr/>
          </p:nvSpPr>
          <p:spPr bwMode="auto">
            <a:xfrm>
              <a:off x="6436" y="10408"/>
              <a:ext cx="0" cy="377"/>
            </a:xfrm>
            <a:custGeom>
              <a:avLst/>
              <a:gdLst/>
              <a:ahLst/>
              <a:cxnLst>
                <a:cxn ang="0">
                  <a:pos x="0" y="376"/>
                </a:cxn>
                <a:cxn ang="0">
                  <a:pos x="0" y="0"/>
                </a:cxn>
              </a:cxnLst>
              <a:rect l="0" t="0" r="r" b="b"/>
              <a:pathLst>
                <a:path h="377">
                  <a:moveTo>
                    <a:pt x="0" y="37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25"/>
            <p:cNvSpPr>
              <a:spLocks/>
            </p:cNvSpPr>
            <p:nvPr/>
          </p:nvSpPr>
          <p:spPr bwMode="auto">
            <a:xfrm>
              <a:off x="6436" y="10591"/>
              <a:ext cx="274" cy="197"/>
            </a:xfrm>
            <a:custGeom>
              <a:avLst/>
              <a:gdLst/>
              <a:ahLst/>
              <a:cxnLst>
                <a:cxn ang="0">
                  <a:pos x="0" y="196"/>
                </a:cxn>
                <a:cxn ang="0">
                  <a:pos x="273" y="0"/>
                </a:cxn>
              </a:cxnLst>
              <a:rect l="0" t="0" r="r" b="b"/>
              <a:pathLst>
                <a:path w="274" h="197">
                  <a:moveTo>
                    <a:pt x="0" y="196"/>
                  </a:moveTo>
                  <a:lnTo>
                    <a:pt x="27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326"/>
            <p:cNvSpPr>
              <a:spLocks/>
            </p:cNvSpPr>
            <p:nvPr/>
          </p:nvSpPr>
          <p:spPr bwMode="auto">
            <a:xfrm>
              <a:off x="6395" y="10617"/>
              <a:ext cx="82" cy="168"/>
            </a:xfrm>
            <a:custGeom>
              <a:avLst/>
              <a:gdLst/>
              <a:ahLst/>
              <a:cxnLst>
                <a:cxn ang="0">
                  <a:pos x="0" y="60"/>
                </a:cxn>
                <a:cxn ang="0">
                  <a:pos x="81" y="0"/>
                </a:cxn>
                <a:cxn ang="0">
                  <a:pos x="40" y="168"/>
                </a:cxn>
                <a:cxn ang="0">
                  <a:pos x="0" y="60"/>
                </a:cxn>
              </a:cxnLst>
              <a:rect l="0" t="0" r="r" b="b"/>
              <a:pathLst>
                <a:path w="82" h="168">
                  <a:moveTo>
                    <a:pt x="0" y="60"/>
                  </a:moveTo>
                  <a:lnTo>
                    <a:pt x="81" y="0"/>
                  </a:lnTo>
                  <a:lnTo>
                    <a:pt x="40" y="168"/>
                  </a:lnTo>
                  <a:lnTo>
                    <a:pt x="0" y="60"/>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327"/>
            <p:cNvSpPr>
              <a:spLocks/>
            </p:cNvSpPr>
            <p:nvPr/>
          </p:nvSpPr>
          <p:spPr bwMode="auto">
            <a:xfrm>
              <a:off x="6396" y="10617"/>
              <a:ext cx="81" cy="168"/>
            </a:xfrm>
            <a:custGeom>
              <a:avLst/>
              <a:gdLst/>
              <a:ahLst/>
              <a:cxnLst>
                <a:cxn ang="0">
                  <a:pos x="0" y="60"/>
                </a:cxn>
                <a:cxn ang="0">
                  <a:pos x="0" y="60"/>
                </a:cxn>
                <a:cxn ang="0">
                  <a:pos x="40" y="168"/>
                </a:cxn>
                <a:cxn ang="0">
                  <a:pos x="81" y="0"/>
                </a:cxn>
                <a:cxn ang="0">
                  <a:pos x="0" y="60"/>
                </a:cxn>
              </a:cxnLst>
              <a:rect l="0" t="0" r="r" b="b"/>
              <a:pathLst>
                <a:path w="81" h="168">
                  <a:moveTo>
                    <a:pt x="0" y="60"/>
                  </a:moveTo>
                  <a:lnTo>
                    <a:pt x="0" y="60"/>
                  </a:lnTo>
                  <a:lnTo>
                    <a:pt x="40" y="168"/>
                  </a:lnTo>
                  <a:lnTo>
                    <a:pt x="81" y="0"/>
                  </a:lnTo>
                  <a:lnTo>
                    <a:pt x="0" y="6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28"/>
            <p:cNvSpPr>
              <a:spLocks/>
            </p:cNvSpPr>
            <p:nvPr/>
          </p:nvSpPr>
          <p:spPr bwMode="auto">
            <a:xfrm>
              <a:off x="6434" y="11073"/>
              <a:ext cx="0" cy="377"/>
            </a:xfrm>
            <a:custGeom>
              <a:avLst/>
              <a:gdLst/>
              <a:ahLst/>
              <a:cxnLst>
                <a:cxn ang="0">
                  <a:pos x="0" y="0"/>
                </a:cxn>
                <a:cxn ang="0">
                  <a:pos x="0" y="376"/>
                </a:cxn>
              </a:cxnLst>
              <a:rect l="0" t="0" r="r" b="b"/>
              <a:pathLst>
                <a:path h="377">
                  <a:moveTo>
                    <a:pt x="0" y="0"/>
                  </a:moveTo>
                  <a:lnTo>
                    <a:pt x="0" y="37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29"/>
            <p:cNvSpPr>
              <a:spLocks/>
            </p:cNvSpPr>
            <p:nvPr/>
          </p:nvSpPr>
          <p:spPr bwMode="auto">
            <a:xfrm>
              <a:off x="6393" y="11073"/>
              <a:ext cx="84" cy="168"/>
            </a:xfrm>
            <a:custGeom>
              <a:avLst/>
              <a:gdLst/>
              <a:ahLst/>
              <a:cxnLst>
                <a:cxn ang="0">
                  <a:pos x="83" y="107"/>
                </a:cxn>
                <a:cxn ang="0">
                  <a:pos x="83" y="107"/>
                </a:cxn>
                <a:cxn ang="0">
                  <a:pos x="40" y="0"/>
                </a:cxn>
                <a:cxn ang="0">
                  <a:pos x="0" y="167"/>
                </a:cxn>
                <a:cxn ang="0">
                  <a:pos x="83" y="107"/>
                </a:cxn>
              </a:cxnLst>
              <a:rect l="0" t="0" r="r" b="b"/>
              <a:pathLst>
                <a:path w="84" h="168">
                  <a:moveTo>
                    <a:pt x="83" y="107"/>
                  </a:moveTo>
                  <a:lnTo>
                    <a:pt x="83" y="107"/>
                  </a:lnTo>
                  <a:lnTo>
                    <a:pt x="40" y="0"/>
                  </a:lnTo>
                  <a:lnTo>
                    <a:pt x="0" y="167"/>
                  </a:lnTo>
                  <a:lnTo>
                    <a:pt x="83" y="10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330"/>
            <p:cNvSpPr>
              <a:spLocks/>
            </p:cNvSpPr>
            <p:nvPr/>
          </p:nvSpPr>
          <p:spPr bwMode="auto">
            <a:xfrm>
              <a:off x="6393" y="11073"/>
              <a:ext cx="84" cy="168"/>
            </a:xfrm>
            <a:custGeom>
              <a:avLst/>
              <a:gdLst/>
              <a:ahLst/>
              <a:cxnLst>
                <a:cxn ang="0">
                  <a:pos x="0" y="167"/>
                </a:cxn>
                <a:cxn ang="0">
                  <a:pos x="40" y="0"/>
                </a:cxn>
                <a:cxn ang="0">
                  <a:pos x="84" y="107"/>
                </a:cxn>
              </a:cxnLst>
              <a:rect l="0" t="0" r="r" b="b"/>
              <a:pathLst>
                <a:path w="84" h="168">
                  <a:moveTo>
                    <a:pt x="0" y="167"/>
                  </a:moveTo>
                  <a:lnTo>
                    <a:pt x="40" y="0"/>
                  </a:lnTo>
                  <a:lnTo>
                    <a:pt x="84" y="107"/>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331"/>
            <p:cNvSpPr>
              <a:spLocks/>
            </p:cNvSpPr>
            <p:nvPr/>
          </p:nvSpPr>
          <p:spPr bwMode="auto">
            <a:xfrm>
              <a:off x="6321" y="10833"/>
              <a:ext cx="137" cy="103"/>
            </a:xfrm>
            <a:custGeom>
              <a:avLst/>
              <a:gdLst/>
              <a:ahLst/>
              <a:cxnLst>
                <a:cxn ang="0">
                  <a:pos x="93" y="19"/>
                </a:cxn>
                <a:cxn ang="0">
                  <a:pos x="88" y="9"/>
                </a:cxn>
                <a:cxn ang="0">
                  <a:pos x="79" y="16"/>
                </a:cxn>
                <a:cxn ang="0">
                  <a:pos x="91" y="33"/>
                </a:cxn>
                <a:cxn ang="0">
                  <a:pos x="110" y="21"/>
                </a:cxn>
                <a:cxn ang="0">
                  <a:pos x="98" y="4"/>
                </a:cxn>
                <a:cxn ang="0">
                  <a:pos x="81" y="0"/>
                </a:cxn>
                <a:cxn ang="0">
                  <a:pos x="48" y="11"/>
                </a:cxn>
                <a:cxn ang="0">
                  <a:pos x="21" y="31"/>
                </a:cxn>
                <a:cxn ang="0">
                  <a:pos x="2" y="57"/>
                </a:cxn>
                <a:cxn ang="0">
                  <a:pos x="0" y="74"/>
                </a:cxn>
                <a:cxn ang="0">
                  <a:pos x="12" y="91"/>
                </a:cxn>
                <a:cxn ang="0">
                  <a:pos x="33" y="103"/>
                </a:cxn>
                <a:cxn ang="0">
                  <a:pos x="57" y="98"/>
                </a:cxn>
                <a:cxn ang="0">
                  <a:pos x="91" y="88"/>
                </a:cxn>
                <a:cxn ang="0">
                  <a:pos x="115" y="83"/>
                </a:cxn>
                <a:cxn ang="0">
                  <a:pos x="136" y="95"/>
                </a:cxn>
              </a:cxnLst>
              <a:rect l="0" t="0" r="r" b="b"/>
              <a:pathLst>
                <a:path w="137" h="103">
                  <a:moveTo>
                    <a:pt x="93" y="19"/>
                  </a:moveTo>
                  <a:lnTo>
                    <a:pt x="88" y="9"/>
                  </a:lnTo>
                  <a:lnTo>
                    <a:pt x="79" y="16"/>
                  </a:lnTo>
                  <a:lnTo>
                    <a:pt x="91" y="33"/>
                  </a:lnTo>
                  <a:lnTo>
                    <a:pt x="110" y="21"/>
                  </a:lnTo>
                  <a:lnTo>
                    <a:pt x="98" y="4"/>
                  </a:lnTo>
                  <a:lnTo>
                    <a:pt x="81" y="0"/>
                  </a:lnTo>
                  <a:lnTo>
                    <a:pt x="48" y="11"/>
                  </a:lnTo>
                  <a:lnTo>
                    <a:pt x="21" y="31"/>
                  </a:lnTo>
                  <a:lnTo>
                    <a:pt x="2" y="57"/>
                  </a:lnTo>
                  <a:lnTo>
                    <a:pt x="0" y="74"/>
                  </a:lnTo>
                  <a:lnTo>
                    <a:pt x="12" y="91"/>
                  </a:lnTo>
                  <a:lnTo>
                    <a:pt x="33" y="103"/>
                  </a:lnTo>
                  <a:lnTo>
                    <a:pt x="57" y="98"/>
                  </a:lnTo>
                  <a:lnTo>
                    <a:pt x="91" y="88"/>
                  </a:lnTo>
                  <a:lnTo>
                    <a:pt x="115" y="83"/>
                  </a:lnTo>
                  <a:lnTo>
                    <a:pt x="136" y="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332"/>
            <p:cNvSpPr>
              <a:spLocks/>
            </p:cNvSpPr>
            <p:nvPr/>
          </p:nvSpPr>
          <p:spPr bwMode="auto">
            <a:xfrm>
              <a:off x="6324" y="10891"/>
              <a:ext cx="9" cy="33"/>
            </a:xfrm>
            <a:custGeom>
              <a:avLst/>
              <a:gdLst/>
              <a:ahLst/>
              <a:cxnLst>
                <a:cxn ang="0">
                  <a:pos x="0" y="0"/>
                </a:cxn>
                <a:cxn ang="0">
                  <a:pos x="9" y="33"/>
                </a:cxn>
              </a:cxnLst>
              <a:rect l="0" t="0" r="r" b="b"/>
              <a:pathLst>
                <a:path w="9" h="33">
                  <a:moveTo>
                    <a:pt x="0" y="0"/>
                  </a:moveTo>
                  <a:lnTo>
                    <a:pt x="9" y="3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333"/>
            <p:cNvSpPr>
              <a:spLocks/>
            </p:cNvSpPr>
            <p:nvPr/>
          </p:nvSpPr>
          <p:spPr bwMode="auto">
            <a:xfrm>
              <a:off x="6348" y="10910"/>
              <a:ext cx="81" cy="17"/>
            </a:xfrm>
            <a:custGeom>
              <a:avLst/>
              <a:gdLst/>
              <a:ahLst/>
              <a:cxnLst>
                <a:cxn ang="0">
                  <a:pos x="0" y="16"/>
                </a:cxn>
                <a:cxn ang="0">
                  <a:pos x="26" y="12"/>
                </a:cxn>
                <a:cxn ang="0">
                  <a:pos x="57" y="2"/>
                </a:cxn>
                <a:cxn ang="0">
                  <a:pos x="81" y="0"/>
                </a:cxn>
              </a:cxnLst>
              <a:rect l="0" t="0" r="r" b="b"/>
              <a:pathLst>
                <a:path w="81" h="17">
                  <a:moveTo>
                    <a:pt x="0" y="16"/>
                  </a:moveTo>
                  <a:lnTo>
                    <a:pt x="26" y="12"/>
                  </a:lnTo>
                  <a:lnTo>
                    <a:pt x="57" y="2"/>
                  </a:lnTo>
                  <a:lnTo>
                    <a:pt x="81"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334"/>
            <p:cNvSpPr>
              <a:spLocks/>
            </p:cNvSpPr>
            <p:nvPr/>
          </p:nvSpPr>
          <p:spPr bwMode="auto">
            <a:xfrm>
              <a:off x="6446" y="10912"/>
              <a:ext cx="17" cy="41"/>
            </a:xfrm>
            <a:custGeom>
              <a:avLst/>
              <a:gdLst/>
              <a:ahLst/>
              <a:cxnLst>
                <a:cxn ang="0">
                  <a:pos x="0" y="0"/>
                </a:cxn>
                <a:cxn ang="0">
                  <a:pos x="16" y="40"/>
                </a:cxn>
              </a:cxnLst>
              <a:rect l="0" t="0" r="r" b="b"/>
              <a:pathLst>
                <a:path w="17" h="41">
                  <a:moveTo>
                    <a:pt x="0" y="0"/>
                  </a:moveTo>
                  <a:lnTo>
                    <a:pt x="16" y="4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335"/>
            <p:cNvSpPr>
              <a:spLocks/>
            </p:cNvSpPr>
            <p:nvPr/>
          </p:nvSpPr>
          <p:spPr bwMode="auto">
            <a:xfrm>
              <a:off x="6321" y="10900"/>
              <a:ext cx="142" cy="111"/>
            </a:xfrm>
            <a:custGeom>
              <a:avLst/>
              <a:gdLst/>
              <a:ahLst/>
              <a:cxnLst>
                <a:cxn ang="0">
                  <a:pos x="0" y="7"/>
                </a:cxn>
                <a:cxn ang="0">
                  <a:pos x="21" y="16"/>
                </a:cxn>
                <a:cxn ang="0">
                  <a:pos x="45" y="14"/>
                </a:cxn>
                <a:cxn ang="0">
                  <a:pos x="79" y="4"/>
                </a:cxn>
                <a:cxn ang="0">
                  <a:pos x="103" y="0"/>
                </a:cxn>
                <a:cxn ang="0">
                  <a:pos x="124" y="12"/>
                </a:cxn>
                <a:cxn ang="0">
                  <a:pos x="136" y="28"/>
                </a:cxn>
                <a:cxn ang="0">
                  <a:pos x="141" y="52"/>
                </a:cxn>
                <a:cxn ang="0">
                  <a:pos x="120" y="81"/>
                </a:cxn>
                <a:cxn ang="0">
                  <a:pos x="93" y="100"/>
                </a:cxn>
                <a:cxn ang="0">
                  <a:pos x="60" y="110"/>
                </a:cxn>
                <a:cxn ang="0">
                  <a:pos x="45" y="108"/>
                </a:cxn>
                <a:cxn ang="0">
                  <a:pos x="33" y="88"/>
                </a:cxn>
                <a:cxn ang="0">
                  <a:pos x="50" y="76"/>
                </a:cxn>
                <a:cxn ang="0">
                  <a:pos x="62" y="96"/>
                </a:cxn>
                <a:cxn ang="0">
                  <a:pos x="55" y="100"/>
                </a:cxn>
                <a:cxn ang="0">
                  <a:pos x="48" y="93"/>
                </a:cxn>
              </a:cxnLst>
              <a:rect l="0" t="0" r="r" b="b"/>
              <a:pathLst>
                <a:path w="142" h="111">
                  <a:moveTo>
                    <a:pt x="0" y="7"/>
                  </a:moveTo>
                  <a:lnTo>
                    <a:pt x="21" y="16"/>
                  </a:lnTo>
                  <a:lnTo>
                    <a:pt x="45" y="14"/>
                  </a:lnTo>
                  <a:lnTo>
                    <a:pt x="79" y="4"/>
                  </a:lnTo>
                  <a:lnTo>
                    <a:pt x="103" y="0"/>
                  </a:lnTo>
                  <a:lnTo>
                    <a:pt x="124" y="12"/>
                  </a:lnTo>
                  <a:lnTo>
                    <a:pt x="136" y="28"/>
                  </a:lnTo>
                  <a:lnTo>
                    <a:pt x="141" y="52"/>
                  </a:lnTo>
                  <a:lnTo>
                    <a:pt x="120" y="81"/>
                  </a:lnTo>
                  <a:lnTo>
                    <a:pt x="93" y="100"/>
                  </a:lnTo>
                  <a:lnTo>
                    <a:pt x="60" y="110"/>
                  </a:lnTo>
                  <a:lnTo>
                    <a:pt x="45" y="108"/>
                  </a:lnTo>
                  <a:lnTo>
                    <a:pt x="33" y="88"/>
                  </a:lnTo>
                  <a:lnTo>
                    <a:pt x="50" y="76"/>
                  </a:lnTo>
                  <a:lnTo>
                    <a:pt x="62" y="96"/>
                  </a:lnTo>
                  <a:lnTo>
                    <a:pt x="55" y="100"/>
                  </a:lnTo>
                  <a:lnTo>
                    <a:pt x="48" y="9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336"/>
            <p:cNvSpPr>
              <a:spLocks/>
            </p:cNvSpPr>
            <p:nvPr/>
          </p:nvSpPr>
          <p:spPr bwMode="auto">
            <a:xfrm>
              <a:off x="6009" y="10754"/>
              <a:ext cx="257" cy="370"/>
            </a:xfrm>
            <a:custGeom>
              <a:avLst/>
              <a:gdLst/>
              <a:ahLst/>
              <a:cxnLst>
                <a:cxn ang="0">
                  <a:pos x="0" y="0"/>
                </a:cxn>
                <a:cxn ang="0">
                  <a:pos x="81" y="215"/>
                </a:cxn>
                <a:cxn ang="0">
                  <a:pos x="110" y="295"/>
                </a:cxn>
                <a:cxn ang="0">
                  <a:pos x="146" y="343"/>
                </a:cxn>
                <a:cxn ang="0">
                  <a:pos x="187" y="364"/>
                </a:cxn>
                <a:cxn ang="0">
                  <a:pos x="213" y="369"/>
                </a:cxn>
                <a:cxn ang="0">
                  <a:pos x="247" y="345"/>
                </a:cxn>
                <a:cxn ang="0">
                  <a:pos x="256" y="290"/>
                </a:cxn>
                <a:cxn ang="0">
                  <a:pos x="249" y="244"/>
                </a:cxn>
              </a:cxnLst>
              <a:rect l="0" t="0" r="r" b="b"/>
              <a:pathLst>
                <a:path w="257" h="370">
                  <a:moveTo>
                    <a:pt x="0" y="0"/>
                  </a:moveTo>
                  <a:lnTo>
                    <a:pt x="81" y="215"/>
                  </a:lnTo>
                  <a:lnTo>
                    <a:pt x="110" y="295"/>
                  </a:lnTo>
                  <a:lnTo>
                    <a:pt x="146" y="343"/>
                  </a:lnTo>
                  <a:lnTo>
                    <a:pt x="187" y="364"/>
                  </a:lnTo>
                  <a:lnTo>
                    <a:pt x="213" y="369"/>
                  </a:lnTo>
                  <a:lnTo>
                    <a:pt x="247" y="345"/>
                  </a:lnTo>
                  <a:lnTo>
                    <a:pt x="256" y="290"/>
                  </a:lnTo>
                  <a:lnTo>
                    <a:pt x="249" y="2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337"/>
            <p:cNvSpPr>
              <a:spLocks/>
            </p:cNvSpPr>
            <p:nvPr/>
          </p:nvSpPr>
          <p:spPr bwMode="auto">
            <a:xfrm>
              <a:off x="6026" y="10742"/>
              <a:ext cx="170" cy="377"/>
            </a:xfrm>
            <a:custGeom>
              <a:avLst/>
              <a:gdLst/>
              <a:ahLst/>
              <a:cxnLst>
                <a:cxn ang="0">
                  <a:pos x="0" y="0"/>
                </a:cxn>
                <a:cxn ang="0">
                  <a:pos x="79" y="216"/>
                </a:cxn>
                <a:cxn ang="0">
                  <a:pos x="110" y="295"/>
                </a:cxn>
                <a:cxn ang="0">
                  <a:pos x="170" y="376"/>
                </a:cxn>
              </a:cxnLst>
              <a:rect l="0" t="0" r="r" b="b"/>
              <a:pathLst>
                <a:path w="170" h="377">
                  <a:moveTo>
                    <a:pt x="0" y="0"/>
                  </a:moveTo>
                  <a:lnTo>
                    <a:pt x="79" y="216"/>
                  </a:lnTo>
                  <a:lnTo>
                    <a:pt x="110" y="295"/>
                  </a:lnTo>
                  <a:lnTo>
                    <a:pt x="170" y="3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338"/>
            <p:cNvSpPr>
              <a:spLocks/>
            </p:cNvSpPr>
            <p:nvPr/>
          </p:nvSpPr>
          <p:spPr bwMode="auto">
            <a:xfrm>
              <a:off x="6009" y="10730"/>
              <a:ext cx="163" cy="355"/>
            </a:xfrm>
            <a:custGeom>
              <a:avLst/>
              <a:gdLst/>
              <a:ahLst/>
              <a:cxnLst>
                <a:cxn ang="0">
                  <a:pos x="0" y="23"/>
                </a:cxn>
                <a:cxn ang="0">
                  <a:pos x="33" y="0"/>
                </a:cxn>
                <a:cxn ang="0">
                  <a:pos x="132" y="278"/>
                </a:cxn>
                <a:cxn ang="0">
                  <a:pos x="163" y="355"/>
                </a:cxn>
              </a:cxnLst>
              <a:rect l="0" t="0" r="r" b="b"/>
              <a:pathLst>
                <a:path w="163" h="355">
                  <a:moveTo>
                    <a:pt x="0" y="23"/>
                  </a:moveTo>
                  <a:lnTo>
                    <a:pt x="33" y="0"/>
                  </a:lnTo>
                  <a:lnTo>
                    <a:pt x="132" y="278"/>
                  </a:lnTo>
                  <a:lnTo>
                    <a:pt x="163" y="35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339"/>
            <p:cNvSpPr>
              <a:spLocks/>
            </p:cNvSpPr>
            <p:nvPr/>
          </p:nvSpPr>
          <p:spPr bwMode="auto">
            <a:xfrm>
              <a:off x="5992" y="10821"/>
              <a:ext cx="166" cy="118"/>
            </a:xfrm>
            <a:custGeom>
              <a:avLst/>
              <a:gdLst/>
              <a:ahLst/>
              <a:cxnLst>
                <a:cxn ang="0">
                  <a:pos x="0" y="117"/>
                </a:cxn>
                <a:cxn ang="0">
                  <a:pos x="165" y="0"/>
                </a:cxn>
              </a:cxnLst>
              <a:rect l="0" t="0" r="r" b="b"/>
              <a:pathLst>
                <a:path w="166" h="118">
                  <a:moveTo>
                    <a:pt x="0" y="117"/>
                  </a:moveTo>
                  <a:lnTo>
                    <a:pt x="165"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340"/>
            <p:cNvSpPr>
              <a:spLocks/>
            </p:cNvSpPr>
            <p:nvPr/>
          </p:nvSpPr>
          <p:spPr bwMode="auto">
            <a:xfrm>
              <a:off x="7423" y="11107"/>
              <a:ext cx="84" cy="168"/>
            </a:xfrm>
            <a:custGeom>
              <a:avLst/>
              <a:gdLst/>
              <a:ahLst/>
              <a:cxnLst>
                <a:cxn ang="0">
                  <a:pos x="83" y="110"/>
                </a:cxn>
                <a:cxn ang="0">
                  <a:pos x="40" y="0"/>
                </a:cxn>
                <a:cxn ang="0">
                  <a:pos x="0" y="167"/>
                </a:cxn>
              </a:cxnLst>
              <a:rect l="0" t="0" r="r" b="b"/>
              <a:pathLst>
                <a:path w="84" h="168">
                  <a:moveTo>
                    <a:pt x="83" y="110"/>
                  </a:moveTo>
                  <a:lnTo>
                    <a:pt x="40" y="0"/>
                  </a:lnTo>
                  <a:lnTo>
                    <a:pt x="0" y="167"/>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341"/>
            <p:cNvSpPr>
              <a:spLocks/>
            </p:cNvSpPr>
            <p:nvPr/>
          </p:nvSpPr>
          <p:spPr bwMode="auto">
            <a:xfrm>
              <a:off x="7423" y="11107"/>
              <a:ext cx="84" cy="168"/>
            </a:xfrm>
            <a:custGeom>
              <a:avLst/>
              <a:gdLst/>
              <a:ahLst/>
              <a:cxnLst>
                <a:cxn ang="0">
                  <a:pos x="83" y="110"/>
                </a:cxn>
                <a:cxn ang="0">
                  <a:pos x="83" y="110"/>
                </a:cxn>
                <a:cxn ang="0">
                  <a:pos x="40" y="0"/>
                </a:cxn>
                <a:cxn ang="0">
                  <a:pos x="0" y="167"/>
                </a:cxn>
                <a:cxn ang="0">
                  <a:pos x="83" y="110"/>
                </a:cxn>
              </a:cxnLst>
              <a:rect l="0" t="0" r="r" b="b"/>
              <a:pathLst>
                <a:path w="84" h="168">
                  <a:moveTo>
                    <a:pt x="83" y="110"/>
                  </a:moveTo>
                  <a:lnTo>
                    <a:pt x="83" y="110"/>
                  </a:lnTo>
                  <a:lnTo>
                    <a:pt x="40" y="0"/>
                  </a:lnTo>
                  <a:lnTo>
                    <a:pt x="0" y="167"/>
                  </a:lnTo>
                  <a:lnTo>
                    <a:pt x="83"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342"/>
            <p:cNvSpPr>
              <a:spLocks/>
            </p:cNvSpPr>
            <p:nvPr/>
          </p:nvSpPr>
          <p:spPr bwMode="auto">
            <a:xfrm>
              <a:off x="7464" y="11107"/>
              <a:ext cx="0" cy="377"/>
            </a:xfrm>
            <a:custGeom>
              <a:avLst/>
              <a:gdLst/>
              <a:ahLst/>
              <a:cxnLst>
                <a:cxn ang="0">
                  <a:pos x="0" y="0"/>
                </a:cxn>
                <a:cxn ang="0">
                  <a:pos x="0" y="376"/>
                </a:cxn>
              </a:cxnLst>
              <a:rect l="0" t="0" r="r" b="b"/>
              <a:pathLst>
                <a:path h="377">
                  <a:moveTo>
                    <a:pt x="0" y="0"/>
                  </a:moveTo>
                  <a:lnTo>
                    <a:pt x="0" y="37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343"/>
            <p:cNvSpPr>
              <a:spLocks/>
            </p:cNvSpPr>
            <p:nvPr/>
          </p:nvSpPr>
          <p:spPr bwMode="auto">
            <a:xfrm>
              <a:off x="7464" y="10437"/>
              <a:ext cx="74" cy="377"/>
            </a:xfrm>
            <a:custGeom>
              <a:avLst/>
              <a:gdLst/>
              <a:ahLst/>
              <a:cxnLst>
                <a:cxn ang="0">
                  <a:pos x="0" y="0"/>
                </a:cxn>
                <a:cxn ang="0">
                  <a:pos x="0" y="376"/>
                </a:cxn>
                <a:cxn ang="0">
                  <a:pos x="74" y="324"/>
                </a:cxn>
              </a:cxnLst>
              <a:rect l="0" t="0" r="r" b="b"/>
              <a:pathLst>
                <a:path w="74" h="377">
                  <a:moveTo>
                    <a:pt x="0" y="0"/>
                  </a:moveTo>
                  <a:lnTo>
                    <a:pt x="0" y="376"/>
                  </a:lnTo>
                  <a:lnTo>
                    <a:pt x="74" y="324"/>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344"/>
            <p:cNvSpPr>
              <a:spLocks/>
            </p:cNvSpPr>
            <p:nvPr/>
          </p:nvSpPr>
          <p:spPr bwMode="auto">
            <a:xfrm>
              <a:off x="7464" y="10644"/>
              <a:ext cx="43" cy="170"/>
            </a:xfrm>
            <a:custGeom>
              <a:avLst/>
              <a:gdLst/>
              <a:ahLst/>
              <a:cxnLst>
                <a:cxn ang="0">
                  <a:pos x="0" y="170"/>
                </a:cxn>
                <a:cxn ang="0">
                  <a:pos x="43" y="0"/>
                </a:cxn>
              </a:cxnLst>
              <a:rect l="0" t="0" r="r" b="b"/>
              <a:pathLst>
                <a:path w="43" h="170">
                  <a:moveTo>
                    <a:pt x="0" y="170"/>
                  </a:moveTo>
                  <a:lnTo>
                    <a:pt x="4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345"/>
            <p:cNvSpPr>
              <a:spLocks/>
            </p:cNvSpPr>
            <p:nvPr/>
          </p:nvSpPr>
          <p:spPr bwMode="auto">
            <a:xfrm>
              <a:off x="7423" y="10644"/>
              <a:ext cx="84" cy="170"/>
            </a:xfrm>
            <a:custGeom>
              <a:avLst/>
              <a:gdLst/>
              <a:ahLst/>
              <a:cxnLst>
                <a:cxn ang="0">
                  <a:pos x="0" y="59"/>
                </a:cxn>
                <a:cxn ang="0">
                  <a:pos x="0" y="59"/>
                </a:cxn>
                <a:cxn ang="0">
                  <a:pos x="40" y="170"/>
                </a:cxn>
                <a:cxn ang="0">
                  <a:pos x="84" y="0"/>
                </a:cxn>
                <a:cxn ang="0">
                  <a:pos x="0" y="59"/>
                </a:cxn>
              </a:cxnLst>
              <a:rect l="0" t="0" r="r" b="b"/>
              <a:pathLst>
                <a:path w="84" h="170">
                  <a:moveTo>
                    <a:pt x="0" y="59"/>
                  </a:moveTo>
                  <a:lnTo>
                    <a:pt x="0" y="59"/>
                  </a:lnTo>
                  <a:lnTo>
                    <a:pt x="40" y="170"/>
                  </a:lnTo>
                  <a:lnTo>
                    <a:pt x="84" y="0"/>
                  </a:lnTo>
                  <a:lnTo>
                    <a:pt x="0" y="5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346"/>
            <p:cNvSpPr>
              <a:spLocks/>
            </p:cNvSpPr>
            <p:nvPr/>
          </p:nvSpPr>
          <p:spPr bwMode="auto">
            <a:xfrm>
              <a:off x="7051" y="10716"/>
              <a:ext cx="257" cy="369"/>
            </a:xfrm>
            <a:custGeom>
              <a:avLst/>
              <a:gdLst/>
              <a:ahLst/>
              <a:cxnLst>
                <a:cxn ang="0">
                  <a:pos x="0" y="0"/>
                </a:cxn>
                <a:cxn ang="0">
                  <a:pos x="81" y="216"/>
                </a:cxn>
                <a:cxn ang="0">
                  <a:pos x="110" y="295"/>
                </a:cxn>
                <a:cxn ang="0">
                  <a:pos x="146" y="343"/>
                </a:cxn>
                <a:cxn ang="0">
                  <a:pos x="187" y="364"/>
                </a:cxn>
                <a:cxn ang="0">
                  <a:pos x="213" y="369"/>
                </a:cxn>
                <a:cxn ang="0">
                  <a:pos x="247" y="345"/>
                </a:cxn>
                <a:cxn ang="0">
                  <a:pos x="256" y="290"/>
                </a:cxn>
                <a:cxn ang="0">
                  <a:pos x="249" y="244"/>
                </a:cxn>
              </a:cxnLst>
              <a:rect l="0" t="0" r="r" b="b"/>
              <a:pathLst>
                <a:path w="257" h="369">
                  <a:moveTo>
                    <a:pt x="0" y="0"/>
                  </a:moveTo>
                  <a:lnTo>
                    <a:pt x="81" y="216"/>
                  </a:lnTo>
                  <a:lnTo>
                    <a:pt x="110" y="295"/>
                  </a:lnTo>
                  <a:lnTo>
                    <a:pt x="146" y="343"/>
                  </a:lnTo>
                  <a:lnTo>
                    <a:pt x="187" y="364"/>
                  </a:lnTo>
                  <a:lnTo>
                    <a:pt x="213" y="369"/>
                  </a:lnTo>
                  <a:lnTo>
                    <a:pt x="247" y="345"/>
                  </a:lnTo>
                  <a:lnTo>
                    <a:pt x="256" y="290"/>
                  </a:lnTo>
                  <a:lnTo>
                    <a:pt x="249" y="2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347"/>
            <p:cNvSpPr>
              <a:spLocks/>
            </p:cNvSpPr>
            <p:nvPr/>
          </p:nvSpPr>
          <p:spPr bwMode="auto">
            <a:xfrm>
              <a:off x="7068" y="10704"/>
              <a:ext cx="170" cy="376"/>
            </a:xfrm>
            <a:custGeom>
              <a:avLst/>
              <a:gdLst/>
              <a:ahLst/>
              <a:cxnLst>
                <a:cxn ang="0">
                  <a:pos x="0" y="0"/>
                </a:cxn>
                <a:cxn ang="0">
                  <a:pos x="79" y="215"/>
                </a:cxn>
                <a:cxn ang="0">
                  <a:pos x="110" y="295"/>
                </a:cxn>
                <a:cxn ang="0">
                  <a:pos x="170" y="376"/>
                </a:cxn>
              </a:cxnLst>
              <a:rect l="0" t="0" r="r" b="b"/>
              <a:pathLst>
                <a:path w="170" h="376">
                  <a:moveTo>
                    <a:pt x="0" y="0"/>
                  </a:moveTo>
                  <a:lnTo>
                    <a:pt x="79" y="215"/>
                  </a:lnTo>
                  <a:lnTo>
                    <a:pt x="110" y="295"/>
                  </a:lnTo>
                  <a:lnTo>
                    <a:pt x="170" y="3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348"/>
            <p:cNvSpPr>
              <a:spLocks/>
            </p:cNvSpPr>
            <p:nvPr/>
          </p:nvSpPr>
          <p:spPr bwMode="auto">
            <a:xfrm>
              <a:off x="7051" y="10692"/>
              <a:ext cx="163" cy="355"/>
            </a:xfrm>
            <a:custGeom>
              <a:avLst/>
              <a:gdLst/>
              <a:ahLst/>
              <a:cxnLst>
                <a:cxn ang="0">
                  <a:pos x="0" y="23"/>
                </a:cxn>
                <a:cxn ang="0">
                  <a:pos x="33" y="0"/>
                </a:cxn>
                <a:cxn ang="0">
                  <a:pos x="132" y="278"/>
                </a:cxn>
                <a:cxn ang="0">
                  <a:pos x="163" y="355"/>
                </a:cxn>
              </a:cxnLst>
              <a:rect l="0" t="0" r="r" b="b"/>
              <a:pathLst>
                <a:path w="163" h="355">
                  <a:moveTo>
                    <a:pt x="0" y="23"/>
                  </a:moveTo>
                  <a:lnTo>
                    <a:pt x="33" y="0"/>
                  </a:lnTo>
                  <a:lnTo>
                    <a:pt x="132" y="278"/>
                  </a:lnTo>
                  <a:lnTo>
                    <a:pt x="163" y="35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349"/>
            <p:cNvSpPr>
              <a:spLocks/>
            </p:cNvSpPr>
            <p:nvPr/>
          </p:nvSpPr>
          <p:spPr bwMode="auto">
            <a:xfrm>
              <a:off x="7034" y="10785"/>
              <a:ext cx="166" cy="118"/>
            </a:xfrm>
            <a:custGeom>
              <a:avLst/>
              <a:gdLst/>
              <a:ahLst/>
              <a:cxnLst>
                <a:cxn ang="0">
                  <a:pos x="0" y="117"/>
                </a:cxn>
                <a:cxn ang="0">
                  <a:pos x="165" y="0"/>
                </a:cxn>
              </a:cxnLst>
              <a:rect l="0" t="0" r="r" b="b"/>
              <a:pathLst>
                <a:path w="166" h="118">
                  <a:moveTo>
                    <a:pt x="0" y="117"/>
                  </a:moveTo>
                  <a:lnTo>
                    <a:pt x="165"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50"/>
            <p:cNvSpPr>
              <a:spLocks/>
            </p:cNvSpPr>
            <p:nvPr/>
          </p:nvSpPr>
          <p:spPr bwMode="auto">
            <a:xfrm>
              <a:off x="7380" y="10804"/>
              <a:ext cx="105" cy="152"/>
            </a:xfrm>
            <a:custGeom>
              <a:avLst/>
              <a:gdLst/>
              <a:ahLst/>
              <a:cxnLst>
                <a:cxn ang="0">
                  <a:pos x="0" y="0"/>
                </a:cxn>
                <a:cxn ang="0">
                  <a:pos x="33" y="88"/>
                </a:cxn>
                <a:cxn ang="0">
                  <a:pos x="45" y="120"/>
                </a:cxn>
                <a:cxn ang="0">
                  <a:pos x="60" y="139"/>
                </a:cxn>
                <a:cxn ang="0">
                  <a:pos x="76" y="148"/>
                </a:cxn>
                <a:cxn ang="0">
                  <a:pos x="86" y="151"/>
                </a:cxn>
                <a:cxn ang="0">
                  <a:pos x="100" y="141"/>
                </a:cxn>
                <a:cxn ang="0">
                  <a:pos x="105" y="117"/>
                </a:cxn>
                <a:cxn ang="0">
                  <a:pos x="100" y="100"/>
                </a:cxn>
              </a:cxnLst>
              <a:rect l="0" t="0" r="r" b="b"/>
              <a:pathLst>
                <a:path w="105" h="152">
                  <a:moveTo>
                    <a:pt x="0" y="0"/>
                  </a:moveTo>
                  <a:lnTo>
                    <a:pt x="33" y="88"/>
                  </a:lnTo>
                  <a:lnTo>
                    <a:pt x="45" y="120"/>
                  </a:lnTo>
                  <a:lnTo>
                    <a:pt x="60" y="139"/>
                  </a:lnTo>
                  <a:lnTo>
                    <a:pt x="76" y="148"/>
                  </a:lnTo>
                  <a:lnTo>
                    <a:pt x="86" y="151"/>
                  </a:lnTo>
                  <a:lnTo>
                    <a:pt x="100" y="141"/>
                  </a:lnTo>
                  <a:lnTo>
                    <a:pt x="105" y="117"/>
                  </a:lnTo>
                  <a:lnTo>
                    <a:pt x="100" y="1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351"/>
            <p:cNvSpPr>
              <a:spLocks/>
            </p:cNvSpPr>
            <p:nvPr/>
          </p:nvSpPr>
          <p:spPr bwMode="auto">
            <a:xfrm>
              <a:off x="7387" y="10800"/>
              <a:ext cx="69" cy="153"/>
            </a:xfrm>
            <a:custGeom>
              <a:avLst/>
              <a:gdLst/>
              <a:ahLst/>
              <a:cxnLst>
                <a:cxn ang="0">
                  <a:pos x="0" y="0"/>
                </a:cxn>
                <a:cxn ang="0">
                  <a:pos x="33" y="88"/>
                </a:cxn>
                <a:cxn ang="0">
                  <a:pos x="45" y="120"/>
                </a:cxn>
                <a:cxn ang="0">
                  <a:pos x="69" y="153"/>
                </a:cxn>
              </a:cxnLst>
              <a:rect l="0" t="0" r="r" b="b"/>
              <a:pathLst>
                <a:path w="69" h="153">
                  <a:moveTo>
                    <a:pt x="0" y="0"/>
                  </a:moveTo>
                  <a:lnTo>
                    <a:pt x="33" y="88"/>
                  </a:lnTo>
                  <a:lnTo>
                    <a:pt x="45" y="120"/>
                  </a:lnTo>
                  <a:lnTo>
                    <a:pt x="69" y="15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52"/>
            <p:cNvSpPr>
              <a:spLocks/>
            </p:cNvSpPr>
            <p:nvPr/>
          </p:nvSpPr>
          <p:spPr bwMode="auto">
            <a:xfrm>
              <a:off x="7360" y="10795"/>
              <a:ext cx="87" cy="144"/>
            </a:xfrm>
            <a:custGeom>
              <a:avLst/>
              <a:gdLst/>
              <a:ahLst/>
              <a:cxnLst>
                <a:cxn ang="0">
                  <a:pos x="0" y="23"/>
                </a:cxn>
                <a:cxn ang="0">
                  <a:pos x="33" y="0"/>
                </a:cxn>
                <a:cxn ang="0">
                  <a:pos x="74" y="112"/>
                </a:cxn>
                <a:cxn ang="0">
                  <a:pos x="86" y="143"/>
                </a:cxn>
              </a:cxnLst>
              <a:rect l="0" t="0" r="r" b="b"/>
              <a:pathLst>
                <a:path w="87" h="144">
                  <a:moveTo>
                    <a:pt x="0" y="23"/>
                  </a:moveTo>
                  <a:lnTo>
                    <a:pt x="33" y="0"/>
                  </a:lnTo>
                  <a:lnTo>
                    <a:pt x="74" y="112"/>
                  </a:lnTo>
                  <a:lnTo>
                    <a:pt x="86" y="1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353"/>
            <p:cNvSpPr>
              <a:spLocks/>
            </p:cNvSpPr>
            <p:nvPr/>
          </p:nvSpPr>
          <p:spPr bwMode="auto">
            <a:xfrm>
              <a:off x="7339" y="10881"/>
              <a:ext cx="91" cy="120"/>
            </a:xfrm>
            <a:custGeom>
              <a:avLst/>
              <a:gdLst/>
              <a:ahLst/>
              <a:cxnLst>
                <a:cxn ang="0">
                  <a:pos x="81" y="36"/>
                </a:cxn>
                <a:cxn ang="0">
                  <a:pos x="67" y="16"/>
                </a:cxn>
                <a:cxn ang="0">
                  <a:pos x="45" y="0"/>
                </a:cxn>
                <a:cxn ang="0">
                  <a:pos x="28" y="4"/>
                </a:cxn>
                <a:cxn ang="0">
                  <a:pos x="14" y="14"/>
                </a:cxn>
                <a:cxn ang="0">
                  <a:pos x="0" y="33"/>
                </a:cxn>
                <a:cxn ang="0">
                  <a:pos x="0" y="64"/>
                </a:cxn>
                <a:cxn ang="0">
                  <a:pos x="9" y="88"/>
                </a:cxn>
                <a:cxn ang="0">
                  <a:pos x="19" y="100"/>
                </a:cxn>
                <a:cxn ang="0">
                  <a:pos x="38" y="117"/>
                </a:cxn>
                <a:cxn ang="0">
                  <a:pos x="50" y="120"/>
                </a:cxn>
                <a:cxn ang="0">
                  <a:pos x="69" y="115"/>
                </a:cxn>
                <a:cxn ang="0">
                  <a:pos x="81" y="105"/>
                </a:cxn>
                <a:cxn ang="0">
                  <a:pos x="91" y="91"/>
                </a:cxn>
                <a:cxn ang="0">
                  <a:pos x="91" y="79"/>
                </a:cxn>
                <a:cxn ang="0">
                  <a:pos x="88" y="60"/>
                </a:cxn>
                <a:cxn ang="0">
                  <a:pos x="81" y="36"/>
                </a:cxn>
              </a:cxnLst>
              <a:rect l="0" t="0" r="r" b="b"/>
              <a:pathLst>
                <a:path w="91" h="120">
                  <a:moveTo>
                    <a:pt x="81" y="36"/>
                  </a:moveTo>
                  <a:lnTo>
                    <a:pt x="67" y="16"/>
                  </a:lnTo>
                  <a:lnTo>
                    <a:pt x="45" y="0"/>
                  </a:lnTo>
                  <a:lnTo>
                    <a:pt x="28" y="4"/>
                  </a:lnTo>
                  <a:lnTo>
                    <a:pt x="14" y="14"/>
                  </a:lnTo>
                  <a:lnTo>
                    <a:pt x="0" y="33"/>
                  </a:lnTo>
                  <a:lnTo>
                    <a:pt x="0" y="64"/>
                  </a:lnTo>
                  <a:lnTo>
                    <a:pt x="9" y="88"/>
                  </a:lnTo>
                  <a:lnTo>
                    <a:pt x="19" y="100"/>
                  </a:lnTo>
                  <a:lnTo>
                    <a:pt x="38" y="117"/>
                  </a:lnTo>
                  <a:lnTo>
                    <a:pt x="50" y="120"/>
                  </a:lnTo>
                  <a:lnTo>
                    <a:pt x="69" y="115"/>
                  </a:lnTo>
                  <a:lnTo>
                    <a:pt x="81" y="105"/>
                  </a:lnTo>
                  <a:lnTo>
                    <a:pt x="91" y="91"/>
                  </a:lnTo>
                  <a:lnTo>
                    <a:pt x="91" y="79"/>
                  </a:lnTo>
                  <a:lnTo>
                    <a:pt x="88" y="60"/>
                  </a:lnTo>
                  <a:lnTo>
                    <a:pt x="81" y="36"/>
                  </a:lnTo>
                  <a:close/>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54"/>
            <p:cNvSpPr>
              <a:spLocks/>
            </p:cNvSpPr>
            <p:nvPr/>
          </p:nvSpPr>
          <p:spPr bwMode="auto">
            <a:xfrm>
              <a:off x="7344" y="10922"/>
              <a:ext cx="40" cy="72"/>
            </a:xfrm>
            <a:custGeom>
              <a:avLst/>
              <a:gdLst/>
              <a:ahLst/>
              <a:cxnLst>
                <a:cxn ang="0">
                  <a:pos x="0" y="0"/>
                </a:cxn>
                <a:cxn ang="0">
                  <a:pos x="2" y="19"/>
                </a:cxn>
                <a:cxn ang="0">
                  <a:pos x="9" y="43"/>
                </a:cxn>
                <a:cxn ang="0">
                  <a:pos x="24" y="62"/>
                </a:cxn>
                <a:cxn ang="0">
                  <a:pos x="40" y="72"/>
                </a:cxn>
              </a:cxnLst>
              <a:rect l="0" t="0" r="r" b="b"/>
              <a:pathLst>
                <a:path w="40" h="72">
                  <a:moveTo>
                    <a:pt x="0" y="0"/>
                  </a:moveTo>
                  <a:lnTo>
                    <a:pt x="2" y="19"/>
                  </a:lnTo>
                  <a:lnTo>
                    <a:pt x="9" y="43"/>
                  </a:lnTo>
                  <a:lnTo>
                    <a:pt x="24" y="62"/>
                  </a:lnTo>
                  <a:lnTo>
                    <a:pt x="40" y="7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355"/>
            <p:cNvSpPr>
              <a:spLocks/>
            </p:cNvSpPr>
            <p:nvPr/>
          </p:nvSpPr>
          <p:spPr bwMode="auto">
            <a:xfrm>
              <a:off x="7351" y="10896"/>
              <a:ext cx="57" cy="100"/>
            </a:xfrm>
            <a:custGeom>
              <a:avLst/>
              <a:gdLst/>
              <a:ahLst/>
              <a:cxnLst>
                <a:cxn ang="0">
                  <a:pos x="2" y="0"/>
                </a:cxn>
                <a:cxn ang="0">
                  <a:pos x="0" y="21"/>
                </a:cxn>
                <a:cxn ang="0">
                  <a:pos x="2" y="40"/>
                </a:cxn>
                <a:cxn ang="0">
                  <a:pos x="9" y="64"/>
                </a:cxn>
                <a:cxn ang="0">
                  <a:pos x="24" y="84"/>
                </a:cxn>
                <a:cxn ang="0">
                  <a:pos x="45" y="100"/>
                </a:cxn>
                <a:cxn ang="0">
                  <a:pos x="57" y="100"/>
                </a:cxn>
              </a:cxnLst>
              <a:rect l="0" t="0" r="r" b="b"/>
              <a:pathLst>
                <a:path w="57" h="100">
                  <a:moveTo>
                    <a:pt x="2" y="0"/>
                  </a:moveTo>
                  <a:lnTo>
                    <a:pt x="0" y="21"/>
                  </a:lnTo>
                  <a:lnTo>
                    <a:pt x="2" y="40"/>
                  </a:lnTo>
                  <a:lnTo>
                    <a:pt x="9" y="64"/>
                  </a:lnTo>
                  <a:lnTo>
                    <a:pt x="24" y="84"/>
                  </a:lnTo>
                  <a:lnTo>
                    <a:pt x="45" y="100"/>
                  </a:lnTo>
                  <a:lnTo>
                    <a:pt x="57" y="1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356"/>
            <p:cNvSpPr>
              <a:spLocks/>
            </p:cNvSpPr>
            <p:nvPr/>
          </p:nvSpPr>
          <p:spPr bwMode="auto">
            <a:xfrm>
              <a:off x="7368" y="10807"/>
              <a:ext cx="24" cy="7"/>
            </a:xfrm>
            <a:custGeom>
              <a:avLst/>
              <a:gdLst/>
              <a:ahLst/>
              <a:cxnLst>
                <a:cxn ang="0">
                  <a:pos x="0" y="7"/>
                </a:cxn>
                <a:cxn ang="0">
                  <a:pos x="24" y="0"/>
                </a:cxn>
              </a:cxnLst>
              <a:rect l="0" t="0" r="r" b="b"/>
              <a:pathLst>
                <a:path w="24" h="7">
                  <a:moveTo>
                    <a:pt x="0" y="7"/>
                  </a:moveTo>
                  <a:lnTo>
                    <a:pt x="2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357"/>
            <p:cNvSpPr>
              <a:spLocks/>
            </p:cNvSpPr>
            <p:nvPr/>
          </p:nvSpPr>
          <p:spPr bwMode="auto">
            <a:xfrm>
              <a:off x="7375" y="10809"/>
              <a:ext cx="14" cy="10"/>
            </a:xfrm>
            <a:custGeom>
              <a:avLst/>
              <a:gdLst/>
              <a:ahLst/>
              <a:cxnLst>
                <a:cxn ang="0">
                  <a:pos x="0" y="0"/>
                </a:cxn>
                <a:cxn ang="0">
                  <a:pos x="14" y="9"/>
                </a:cxn>
              </a:cxnLst>
              <a:rect l="0" t="0" r="r" b="b"/>
              <a:pathLst>
                <a:path w="14" h="10">
                  <a:moveTo>
                    <a:pt x="0" y="0"/>
                  </a:moveTo>
                  <a:lnTo>
                    <a:pt x="14"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358"/>
            <p:cNvSpPr>
              <a:spLocks/>
            </p:cNvSpPr>
            <p:nvPr/>
          </p:nvSpPr>
          <p:spPr bwMode="auto">
            <a:xfrm>
              <a:off x="7464" y="11056"/>
              <a:ext cx="74" cy="53"/>
            </a:xfrm>
            <a:custGeom>
              <a:avLst/>
              <a:gdLst/>
              <a:ahLst/>
              <a:cxnLst>
                <a:cxn ang="0">
                  <a:pos x="0" y="52"/>
                </a:cxn>
                <a:cxn ang="0">
                  <a:pos x="74" y="0"/>
                </a:cxn>
              </a:cxnLst>
              <a:rect l="0" t="0" r="r" b="b"/>
              <a:pathLst>
                <a:path w="74" h="53">
                  <a:moveTo>
                    <a:pt x="0" y="52"/>
                  </a:moveTo>
                  <a:lnTo>
                    <a:pt x="74"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359"/>
            <p:cNvSpPr>
              <a:spLocks/>
            </p:cNvSpPr>
            <p:nvPr/>
          </p:nvSpPr>
          <p:spPr bwMode="auto">
            <a:xfrm>
              <a:off x="9033" y="9662"/>
              <a:ext cx="238" cy="168"/>
            </a:xfrm>
            <a:custGeom>
              <a:avLst/>
              <a:gdLst/>
              <a:ahLst/>
              <a:cxnLst>
                <a:cxn ang="0">
                  <a:pos x="0" y="167"/>
                </a:cxn>
                <a:cxn ang="0">
                  <a:pos x="237" y="0"/>
                </a:cxn>
              </a:cxnLst>
              <a:rect l="0" t="0" r="r" b="b"/>
              <a:pathLst>
                <a:path w="238" h="168">
                  <a:moveTo>
                    <a:pt x="0" y="167"/>
                  </a:moveTo>
                  <a:lnTo>
                    <a:pt x="23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360"/>
            <p:cNvSpPr>
              <a:spLocks/>
            </p:cNvSpPr>
            <p:nvPr/>
          </p:nvSpPr>
          <p:spPr bwMode="auto">
            <a:xfrm>
              <a:off x="10440" y="10668"/>
              <a:ext cx="230" cy="165"/>
            </a:xfrm>
            <a:custGeom>
              <a:avLst/>
              <a:gdLst/>
              <a:ahLst/>
              <a:cxnLst>
                <a:cxn ang="0">
                  <a:pos x="0" y="165"/>
                </a:cxn>
                <a:cxn ang="0">
                  <a:pos x="230" y="0"/>
                </a:cxn>
              </a:cxnLst>
              <a:rect l="0" t="0" r="r" b="b"/>
              <a:pathLst>
                <a:path w="230" h="165">
                  <a:moveTo>
                    <a:pt x="0" y="165"/>
                  </a:moveTo>
                  <a:lnTo>
                    <a:pt x="23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361"/>
            <p:cNvSpPr>
              <a:spLocks/>
            </p:cNvSpPr>
            <p:nvPr/>
          </p:nvSpPr>
          <p:spPr bwMode="auto">
            <a:xfrm>
              <a:off x="9266" y="9664"/>
              <a:ext cx="163" cy="113"/>
            </a:xfrm>
            <a:custGeom>
              <a:avLst/>
              <a:gdLst/>
              <a:ahLst/>
              <a:cxnLst>
                <a:cxn ang="0">
                  <a:pos x="0" y="0"/>
                </a:cxn>
                <a:cxn ang="0">
                  <a:pos x="0" y="0"/>
                </a:cxn>
                <a:cxn ang="0">
                  <a:pos x="74" y="112"/>
                </a:cxn>
                <a:cxn ang="0">
                  <a:pos x="163" y="48"/>
                </a:cxn>
                <a:cxn ang="0">
                  <a:pos x="0" y="0"/>
                </a:cxn>
              </a:cxnLst>
              <a:rect l="0" t="0" r="r" b="b"/>
              <a:pathLst>
                <a:path w="163" h="113">
                  <a:moveTo>
                    <a:pt x="0" y="0"/>
                  </a:moveTo>
                  <a:lnTo>
                    <a:pt x="0" y="0"/>
                  </a:lnTo>
                  <a:lnTo>
                    <a:pt x="74" y="112"/>
                  </a:lnTo>
                  <a:lnTo>
                    <a:pt x="163" y="4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62"/>
            <p:cNvSpPr>
              <a:spLocks/>
            </p:cNvSpPr>
            <p:nvPr/>
          </p:nvSpPr>
          <p:spPr bwMode="auto">
            <a:xfrm>
              <a:off x="9266" y="9664"/>
              <a:ext cx="538" cy="384"/>
            </a:xfrm>
            <a:custGeom>
              <a:avLst/>
              <a:gdLst/>
              <a:ahLst/>
              <a:cxnLst>
                <a:cxn ang="0">
                  <a:pos x="0" y="0"/>
                </a:cxn>
                <a:cxn ang="0">
                  <a:pos x="537" y="384"/>
                </a:cxn>
              </a:cxnLst>
              <a:rect l="0" t="0" r="r" b="b"/>
              <a:pathLst>
                <a:path w="538" h="384">
                  <a:moveTo>
                    <a:pt x="0" y="0"/>
                  </a:moveTo>
                  <a:lnTo>
                    <a:pt x="537" y="384"/>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63"/>
            <p:cNvSpPr>
              <a:spLocks/>
            </p:cNvSpPr>
            <p:nvPr/>
          </p:nvSpPr>
          <p:spPr bwMode="auto">
            <a:xfrm>
              <a:off x="10507" y="10557"/>
              <a:ext cx="163" cy="111"/>
            </a:xfrm>
            <a:custGeom>
              <a:avLst/>
              <a:gdLst/>
              <a:ahLst/>
              <a:cxnLst>
                <a:cxn ang="0">
                  <a:pos x="163" y="110"/>
                </a:cxn>
                <a:cxn ang="0">
                  <a:pos x="163" y="110"/>
                </a:cxn>
                <a:cxn ang="0">
                  <a:pos x="88" y="0"/>
                </a:cxn>
                <a:cxn ang="0">
                  <a:pos x="0" y="62"/>
                </a:cxn>
                <a:cxn ang="0">
                  <a:pos x="163" y="110"/>
                </a:cxn>
              </a:cxnLst>
              <a:rect l="0" t="0" r="r" b="b"/>
              <a:pathLst>
                <a:path w="163" h="111">
                  <a:moveTo>
                    <a:pt x="163" y="110"/>
                  </a:moveTo>
                  <a:lnTo>
                    <a:pt x="163" y="110"/>
                  </a:lnTo>
                  <a:lnTo>
                    <a:pt x="88" y="0"/>
                  </a:lnTo>
                  <a:lnTo>
                    <a:pt x="0" y="62"/>
                  </a:lnTo>
                  <a:lnTo>
                    <a:pt x="163"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64"/>
            <p:cNvSpPr>
              <a:spLocks/>
            </p:cNvSpPr>
            <p:nvPr/>
          </p:nvSpPr>
          <p:spPr bwMode="auto">
            <a:xfrm>
              <a:off x="9890" y="10008"/>
              <a:ext cx="82" cy="249"/>
            </a:xfrm>
            <a:custGeom>
              <a:avLst/>
              <a:gdLst/>
              <a:ahLst/>
              <a:cxnLst>
                <a:cxn ang="0">
                  <a:pos x="81" y="0"/>
                </a:cxn>
                <a:cxn ang="0">
                  <a:pos x="0" y="249"/>
                </a:cxn>
              </a:cxnLst>
              <a:rect l="0" t="0" r="r" b="b"/>
              <a:pathLst>
                <a:path w="82" h="249">
                  <a:moveTo>
                    <a:pt x="81" y="0"/>
                  </a:moveTo>
                  <a:lnTo>
                    <a:pt x="0" y="24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65"/>
            <p:cNvSpPr>
              <a:spLocks/>
            </p:cNvSpPr>
            <p:nvPr/>
          </p:nvSpPr>
          <p:spPr bwMode="auto">
            <a:xfrm>
              <a:off x="9900" y="10015"/>
              <a:ext cx="81" cy="247"/>
            </a:xfrm>
            <a:custGeom>
              <a:avLst/>
              <a:gdLst/>
              <a:ahLst/>
              <a:cxnLst>
                <a:cxn ang="0">
                  <a:pos x="81" y="0"/>
                </a:cxn>
                <a:cxn ang="0">
                  <a:pos x="0" y="247"/>
                </a:cxn>
              </a:cxnLst>
              <a:rect l="0" t="0" r="r" b="b"/>
              <a:pathLst>
                <a:path w="81" h="247">
                  <a:moveTo>
                    <a:pt x="81" y="0"/>
                  </a:moveTo>
                  <a:lnTo>
                    <a:pt x="0" y="2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366"/>
            <p:cNvSpPr>
              <a:spLocks/>
            </p:cNvSpPr>
            <p:nvPr/>
          </p:nvSpPr>
          <p:spPr bwMode="auto">
            <a:xfrm>
              <a:off x="9909" y="10022"/>
              <a:ext cx="82" cy="247"/>
            </a:xfrm>
            <a:custGeom>
              <a:avLst/>
              <a:gdLst/>
              <a:ahLst/>
              <a:cxnLst>
                <a:cxn ang="0">
                  <a:pos x="81" y="0"/>
                </a:cxn>
                <a:cxn ang="0">
                  <a:pos x="0" y="247"/>
                </a:cxn>
              </a:cxnLst>
              <a:rect l="0" t="0" r="r" b="b"/>
              <a:pathLst>
                <a:path w="82" h="247">
                  <a:moveTo>
                    <a:pt x="81" y="0"/>
                  </a:moveTo>
                  <a:lnTo>
                    <a:pt x="0" y="2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367"/>
            <p:cNvSpPr>
              <a:spLocks/>
            </p:cNvSpPr>
            <p:nvPr/>
          </p:nvSpPr>
          <p:spPr bwMode="auto">
            <a:xfrm>
              <a:off x="9787" y="10106"/>
              <a:ext cx="305" cy="67"/>
            </a:xfrm>
            <a:custGeom>
              <a:avLst/>
              <a:gdLst/>
              <a:ahLst/>
              <a:cxnLst>
                <a:cxn ang="0">
                  <a:pos x="304" y="0"/>
                </a:cxn>
                <a:cxn ang="0">
                  <a:pos x="0" y="67"/>
                </a:cxn>
              </a:cxnLst>
              <a:rect l="0" t="0" r="r" b="b"/>
              <a:pathLst>
                <a:path w="305" h="67">
                  <a:moveTo>
                    <a:pt x="304" y="0"/>
                  </a:moveTo>
                  <a:lnTo>
                    <a:pt x="0" y="6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68"/>
            <p:cNvSpPr>
              <a:spLocks/>
            </p:cNvSpPr>
            <p:nvPr/>
          </p:nvSpPr>
          <p:spPr bwMode="auto">
            <a:xfrm>
              <a:off x="9950" y="9996"/>
              <a:ext cx="70" cy="45"/>
            </a:xfrm>
            <a:custGeom>
              <a:avLst/>
              <a:gdLst/>
              <a:ahLst/>
              <a:cxnLst>
                <a:cxn ang="0">
                  <a:pos x="0" y="0"/>
                </a:cxn>
                <a:cxn ang="0">
                  <a:pos x="69" y="45"/>
                </a:cxn>
              </a:cxnLst>
              <a:rect l="0" t="0" r="r" b="b"/>
              <a:pathLst>
                <a:path w="70" h="45">
                  <a:moveTo>
                    <a:pt x="0" y="0"/>
                  </a:moveTo>
                  <a:lnTo>
                    <a:pt x="69" y="4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369"/>
            <p:cNvSpPr>
              <a:spLocks/>
            </p:cNvSpPr>
            <p:nvPr/>
          </p:nvSpPr>
          <p:spPr bwMode="auto">
            <a:xfrm>
              <a:off x="10070" y="10075"/>
              <a:ext cx="60" cy="41"/>
            </a:xfrm>
            <a:custGeom>
              <a:avLst/>
              <a:gdLst/>
              <a:ahLst/>
              <a:cxnLst>
                <a:cxn ang="0">
                  <a:pos x="0" y="0"/>
                </a:cxn>
                <a:cxn ang="0">
                  <a:pos x="60" y="40"/>
                </a:cxn>
              </a:cxnLst>
              <a:rect l="0" t="0" r="r" b="b"/>
              <a:pathLst>
                <a:path w="60" h="41">
                  <a:moveTo>
                    <a:pt x="0" y="0"/>
                  </a:moveTo>
                  <a:lnTo>
                    <a:pt x="60" y="4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370"/>
            <p:cNvSpPr>
              <a:spLocks/>
            </p:cNvSpPr>
            <p:nvPr/>
          </p:nvSpPr>
          <p:spPr bwMode="auto">
            <a:xfrm>
              <a:off x="9751" y="10164"/>
              <a:ext cx="60" cy="38"/>
            </a:xfrm>
            <a:custGeom>
              <a:avLst/>
              <a:gdLst/>
              <a:ahLst/>
              <a:cxnLst>
                <a:cxn ang="0">
                  <a:pos x="0" y="0"/>
                </a:cxn>
                <a:cxn ang="0">
                  <a:pos x="60" y="38"/>
                </a:cxn>
              </a:cxnLst>
              <a:rect l="0" t="0" r="r" b="b"/>
              <a:pathLst>
                <a:path w="60" h="38">
                  <a:moveTo>
                    <a:pt x="0" y="0"/>
                  </a:moveTo>
                  <a:lnTo>
                    <a:pt x="60" y="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371"/>
            <p:cNvSpPr>
              <a:spLocks/>
            </p:cNvSpPr>
            <p:nvPr/>
          </p:nvSpPr>
          <p:spPr bwMode="auto">
            <a:xfrm>
              <a:off x="9859" y="10236"/>
              <a:ext cx="69" cy="48"/>
            </a:xfrm>
            <a:custGeom>
              <a:avLst/>
              <a:gdLst/>
              <a:ahLst/>
              <a:cxnLst>
                <a:cxn ang="0">
                  <a:pos x="0" y="0"/>
                </a:cxn>
                <a:cxn ang="0">
                  <a:pos x="69" y="48"/>
                </a:cxn>
              </a:cxnLst>
              <a:rect l="0" t="0" r="r" b="b"/>
              <a:pathLst>
                <a:path w="69" h="48">
                  <a:moveTo>
                    <a:pt x="0" y="0"/>
                  </a:moveTo>
                  <a:lnTo>
                    <a:pt x="69" y="4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372"/>
            <p:cNvSpPr>
              <a:spLocks/>
            </p:cNvSpPr>
            <p:nvPr/>
          </p:nvSpPr>
          <p:spPr bwMode="auto">
            <a:xfrm>
              <a:off x="9962" y="10003"/>
              <a:ext cx="5" cy="31"/>
            </a:xfrm>
            <a:custGeom>
              <a:avLst/>
              <a:gdLst/>
              <a:ahLst/>
              <a:cxnLst>
                <a:cxn ang="0">
                  <a:pos x="0" y="0"/>
                </a:cxn>
                <a:cxn ang="0">
                  <a:pos x="4" y="31"/>
                </a:cxn>
              </a:cxnLst>
              <a:rect l="0" t="0" r="r" b="b"/>
              <a:pathLst>
                <a:path w="5" h="31">
                  <a:moveTo>
                    <a:pt x="0" y="0"/>
                  </a:moveTo>
                  <a:lnTo>
                    <a:pt x="4" y="3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373"/>
            <p:cNvSpPr>
              <a:spLocks/>
            </p:cNvSpPr>
            <p:nvPr/>
          </p:nvSpPr>
          <p:spPr bwMode="auto">
            <a:xfrm>
              <a:off x="9976" y="10029"/>
              <a:ext cx="24" cy="12"/>
            </a:xfrm>
            <a:custGeom>
              <a:avLst/>
              <a:gdLst/>
              <a:ahLst/>
              <a:cxnLst>
                <a:cxn ang="0">
                  <a:pos x="23" y="0"/>
                </a:cxn>
                <a:cxn ang="0">
                  <a:pos x="0" y="12"/>
                </a:cxn>
              </a:cxnLst>
              <a:rect l="0" t="0" r="r" b="b"/>
              <a:pathLst>
                <a:path w="24" h="12">
                  <a:moveTo>
                    <a:pt x="23"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374"/>
            <p:cNvSpPr>
              <a:spLocks/>
            </p:cNvSpPr>
            <p:nvPr/>
          </p:nvSpPr>
          <p:spPr bwMode="auto">
            <a:xfrm>
              <a:off x="9984" y="10032"/>
              <a:ext cx="26" cy="2"/>
            </a:xfrm>
            <a:custGeom>
              <a:avLst/>
              <a:gdLst/>
              <a:ahLst/>
              <a:cxnLst>
                <a:cxn ang="0">
                  <a:pos x="26" y="2"/>
                </a:cxn>
                <a:cxn ang="0">
                  <a:pos x="0" y="0"/>
                </a:cxn>
              </a:cxnLst>
              <a:rect l="0" t="0" r="r" b="b"/>
              <a:pathLst>
                <a:path w="26" h="2">
                  <a:moveTo>
                    <a:pt x="26" y="2"/>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375"/>
            <p:cNvSpPr>
              <a:spLocks/>
            </p:cNvSpPr>
            <p:nvPr/>
          </p:nvSpPr>
          <p:spPr bwMode="auto">
            <a:xfrm>
              <a:off x="10080" y="10082"/>
              <a:ext cx="40" cy="26"/>
            </a:xfrm>
            <a:custGeom>
              <a:avLst/>
              <a:gdLst/>
              <a:ahLst/>
              <a:cxnLst>
                <a:cxn ang="0">
                  <a:pos x="0" y="0"/>
                </a:cxn>
                <a:cxn ang="0">
                  <a:pos x="12" y="24"/>
                </a:cxn>
                <a:cxn ang="0">
                  <a:pos x="40" y="26"/>
                </a:cxn>
              </a:cxnLst>
              <a:rect l="0" t="0" r="r" b="b"/>
              <a:pathLst>
                <a:path w="40" h="26">
                  <a:moveTo>
                    <a:pt x="0" y="0"/>
                  </a:moveTo>
                  <a:lnTo>
                    <a:pt x="12" y="24"/>
                  </a:lnTo>
                  <a:lnTo>
                    <a:pt x="4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376"/>
            <p:cNvSpPr>
              <a:spLocks/>
            </p:cNvSpPr>
            <p:nvPr/>
          </p:nvSpPr>
          <p:spPr bwMode="auto">
            <a:xfrm>
              <a:off x="9760" y="10168"/>
              <a:ext cx="41" cy="27"/>
            </a:xfrm>
            <a:custGeom>
              <a:avLst/>
              <a:gdLst/>
              <a:ahLst/>
              <a:cxnLst>
                <a:cxn ang="0">
                  <a:pos x="0" y="0"/>
                </a:cxn>
                <a:cxn ang="0">
                  <a:pos x="26" y="4"/>
                </a:cxn>
                <a:cxn ang="0">
                  <a:pos x="40" y="26"/>
                </a:cxn>
              </a:cxnLst>
              <a:rect l="0" t="0" r="r" b="b"/>
              <a:pathLst>
                <a:path w="41" h="27">
                  <a:moveTo>
                    <a:pt x="0" y="0"/>
                  </a:moveTo>
                  <a:lnTo>
                    <a:pt x="26" y="4"/>
                  </a:lnTo>
                  <a:lnTo>
                    <a:pt x="4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377"/>
            <p:cNvSpPr>
              <a:spLocks/>
            </p:cNvSpPr>
            <p:nvPr/>
          </p:nvSpPr>
          <p:spPr bwMode="auto">
            <a:xfrm>
              <a:off x="9871" y="10243"/>
              <a:ext cx="26" cy="5"/>
            </a:xfrm>
            <a:custGeom>
              <a:avLst/>
              <a:gdLst/>
              <a:ahLst/>
              <a:cxnLst>
                <a:cxn ang="0">
                  <a:pos x="26" y="4"/>
                </a:cxn>
                <a:cxn ang="0">
                  <a:pos x="0" y="0"/>
                </a:cxn>
              </a:cxnLst>
              <a:rect l="0" t="0" r="r" b="b"/>
              <a:pathLst>
                <a:path w="26" h="5">
                  <a:moveTo>
                    <a:pt x="26" y="4"/>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78"/>
            <p:cNvSpPr>
              <a:spLocks/>
            </p:cNvSpPr>
            <p:nvPr/>
          </p:nvSpPr>
          <p:spPr bwMode="auto">
            <a:xfrm>
              <a:off x="9880" y="10236"/>
              <a:ext cx="22" cy="14"/>
            </a:xfrm>
            <a:custGeom>
              <a:avLst/>
              <a:gdLst/>
              <a:ahLst/>
              <a:cxnLst>
                <a:cxn ang="0">
                  <a:pos x="21" y="0"/>
                </a:cxn>
                <a:cxn ang="0">
                  <a:pos x="0" y="14"/>
                </a:cxn>
              </a:cxnLst>
              <a:rect l="0" t="0" r="r" b="b"/>
              <a:pathLst>
                <a:path w="22" h="14">
                  <a:moveTo>
                    <a:pt x="21"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379"/>
            <p:cNvSpPr>
              <a:spLocks/>
            </p:cNvSpPr>
            <p:nvPr/>
          </p:nvSpPr>
          <p:spPr bwMode="auto">
            <a:xfrm>
              <a:off x="9912" y="10243"/>
              <a:ext cx="7" cy="33"/>
            </a:xfrm>
            <a:custGeom>
              <a:avLst/>
              <a:gdLst/>
              <a:ahLst/>
              <a:cxnLst>
                <a:cxn ang="0">
                  <a:pos x="0" y="0"/>
                </a:cxn>
                <a:cxn ang="0">
                  <a:pos x="7" y="33"/>
                </a:cxn>
              </a:cxnLst>
              <a:rect l="0" t="0" r="r" b="b"/>
              <a:pathLst>
                <a:path w="7" h="33">
                  <a:moveTo>
                    <a:pt x="0" y="0"/>
                  </a:moveTo>
                  <a:lnTo>
                    <a:pt x="7" y="3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380"/>
            <p:cNvSpPr>
              <a:spLocks/>
            </p:cNvSpPr>
            <p:nvPr/>
          </p:nvSpPr>
          <p:spPr bwMode="auto">
            <a:xfrm>
              <a:off x="10082" y="10248"/>
              <a:ext cx="588" cy="420"/>
            </a:xfrm>
            <a:custGeom>
              <a:avLst/>
              <a:gdLst/>
              <a:ahLst/>
              <a:cxnLst>
                <a:cxn ang="0">
                  <a:pos x="0" y="0"/>
                </a:cxn>
                <a:cxn ang="0">
                  <a:pos x="588" y="420"/>
                </a:cxn>
              </a:cxnLst>
              <a:rect l="0" t="0" r="r" b="b"/>
              <a:pathLst>
                <a:path w="588" h="420">
                  <a:moveTo>
                    <a:pt x="0" y="0"/>
                  </a:moveTo>
                  <a:lnTo>
                    <a:pt x="588" y="42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381"/>
            <p:cNvSpPr>
              <a:spLocks/>
            </p:cNvSpPr>
            <p:nvPr/>
          </p:nvSpPr>
          <p:spPr bwMode="auto">
            <a:xfrm>
              <a:off x="10236" y="9780"/>
              <a:ext cx="21" cy="48"/>
            </a:xfrm>
            <a:custGeom>
              <a:avLst/>
              <a:gdLst/>
              <a:ahLst/>
              <a:cxnLst>
                <a:cxn ang="0">
                  <a:pos x="0" y="47"/>
                </a:cxn>
                <a:cxn ang="0">
                  <a:pos x="21" y="0"/>
                </a:cxn>
              </a:cxnLst>
              <a:rect l="0" t="0" r="r" b="b"/>
              <a:pathLst>
                <a:path w="21" h="48">
                  <a:moveTo>
                    <a:pt x="0" y="47"/>
                  </a:moveTo>
                  <a:lnTo>
                    <a:pt x="21"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382"/>
            <p:cNvSpPr>
              <a:spLocks/>
            </p:cNvSpPr>
            <p:nvPr/>
          </p:nvSpPr>
          <p:spPr bwMode="auto">
            <a:xfrm>
              <a:off x="10276" y="9648"/>
              <a:ext cx="41" cy="86"/>
            </a:xfrm>
            <a:custGeom>
              <a:avLst/>
              <a:gdLst/>
              <a:ahLst/>
              <a:cxnLst>
                <a:cxn ang="0">
                  <a:pos x="0" y="86"/>
                </a:cxn>
                <a:cxn ang="0">
                  <a:pos x="40" y="0"/>
                </a:cxn>
              </a:cxnLst>
              <a:rect l="0" t="0" r="r" b="b"/>
              <a:pathLst>
                <a:path w="41" h="86">
                  <a:moveTo>
                    <a:pt x="0" y="86"/>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383"/>
            <p:cNvSpPr>
              <a:spLocks/>
            </p:cNvSpPr>
            <p:nvPr/>
          </p:nvSpPr>
          <p:spPr bwMode="auto">
            <a:xfrm>
              <a:off x="10336" y="9516"/>
              <a:ext cx="41" cy="88"/>
            </a:xfrm>
            <a:custGeom>
              <a:avLst/>
              <a:gdLst/>
              <a:ahLst/>
              <a:cxnLst>
                <a:cxn ang="0">
                  <a:pos x="0" y="88"/>
                </a:cxn>
                <a:cxn ang="0">
                  <a:pos x="40" y="0"/>
                </a:cxn>
              </a:cxnLst>
              <a:rect l="0" t="0" r="r" b="b"/>
              <a:pathLst>
                <a:path w="41" h="88">
                  <a:moveTo>
                    <a:pt x="0" y="88"/>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384"/>
            <p:cNvSpPr>
              <a:spLocks/>
            </p:cNvSpPr>
            <p:nvPr/>
          </p:nvSpPr>
          <p:spPr bwMode="auto">
            <a:xfrm>
              <a:off x="10396" y="9383"/>
              <a:ext cx="41" cy="89"/>
            </a:xfrm>
            <a:custGeom>
              <a:avLst/>
              <a:gdLst/>
              <a:ahLst/>
              <a:cxnLst>
                <a:cxn ang="0">
                  <a:pos x="0" y="88"/>
                </a:cxn>
                <a:cxn ang="0">
                  <a:pos x="40" y="0"/>
                </a:cxn>
              </a:cxnLst>
              <a:rect l="0" t="0" r="r" b="b"/>
              <a:pathLst>
                <a:path w="41" h="89">
                  <a:moveTo>
                    <a:pt x="0" y="88"/>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385"/>
            <p:cNvSpPr>
              <a:spLocks/>
            </p:cNvSpPr>
            <p:nvPr/>
          </p:nvSpPr>
          <p:spPr bwMode="auto">
            <a:xfrm>
              <a:off x="10456" y="9292"/>
              <a:ext cx="106" cy="48"/>
            </a:xfrm>
            <a:custGeom>
              <a:avLst/>
              <a:gdLst/>
              <a:ahLst/>
              <a:cxnLst>
                <a:cxn ang="0">
                  <a:pos x="0" y="47"/>
                </a:cxn>
                <a:cxn ang="0">
                  <a:pos x="21" y="0"/>
                </a:cxn>
                <a:cxn ang="0">
                  <a:pos x="105" y="0"/>
                </a:cxn>
              </a:cxnLst>
              <a:rect l="0" t="0" r="r" b="b"/>
              <a:pathLst>
                <a:path w="106" h="48">
                  <a:moveTo>
                    <a:pt x="0" y="47"/>
                  </a:moveTo>
                  <a:lnTo>
                    <a:pt x="21" y="0"/>
                  </a:lnTo>
                  <a:lnTo>
                    <a:pt x="105"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386"/>
            <p:cNvSpPr>
              <a:spLocks/>
            </p:cNvSpPr>
            <p:nvPr/>
          </p:nvSpPr>
          <p:spPr bwMode="auto">
            <a:xfrm>
              <a:off x="10610" y="929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387"/>
            <p:cNvSpPr>
              <a:spLocks/>
            </p:cNvSpPr>
            <p:nvPr/>
          </p:nvSpPr>
          <p:spPr bwMode="auto">
            <a:xfrm>
              <a:off x="10754" y="9292"/>
              <a:ext cx="98" cy="0"/>
            </a:xfrm>
            <a:custGeom>
              <a:avLst/>
              <a:gdLst/>
              <a:ahLst/>
              <a:cxnLst>
                <a:cxn ang="0">
                  <a:pos x="0" y="0"/>
                </a:cxn>
                <a:cxn ang="0">
                  <a:pos x="98" y="0"/>
                </a:cxn>
              </a:cxnLst>
              <a:rect l="0" t="0" r="r" b="b"/>
              <a:pathLst>
                <a:path w="98">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388"/>
            <p:cNvSpPr>
              <a:spLocks/>
            </p:cNvSpPr>
            <p:nvPr/>
          </p:nvSpPr>
          <p:spPr bwMode="auto">
            <a:xfrm>
              <a:off x="10900" y="929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389"/>
            <p:cNvSpPr>
              <a:spLocks/>
            </p:cNvSpPr>
            <p:nvPr/>
          </p:nvSpPr>
          <p:spPr bwMode="auto">
            <a:xfrm>
              <a:off x="11044" y="9292"/>
              <a:ext cx="84" cy="0"/>
            </a:xfrm>
            <a:custGeom>
              <a:avLst/>
              <a:gdLst/>
              <a:ahLst/>
              <a:cxnLst>
                <a:cxn ang="0">
                  <a:pos x="0" y="0"/>
                </a:cxn>
                <a:cxn ang="0">
                  <a:pos x="84" y="0"/>
                </a:cxn>
              </a:cxnLst>
              <a:rect l="0" t="0" r="r" b="b"/>
              <a:pathLst>
                <a:path w="84">
                  <a:moveTo>
                    <a:pt x="0" y="0"/>
                  </a:moveTo>
                  <a:lnTo>
                    <a:pt x="8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390"/>
            <p:cNvSpPr>
              <a:spLocks/>
            </p:cNvSpPr>
            <p:nvPr/>
          </p:nvSpPr>
          <p:spPr bwMode="auto">
            <a:xfrm>
              <a:off x="10579" y="8988"/>
              <a:ext cx="117" cy="172"/>
            </a:xfrm>
            <a:custGeom>
              <a:avLst/>
              <a:gdLst/>
              <a:ahLst/>
              <a:cxnLst>
                <a:cxn ang="0">
                  <a:pos x="103" y="16"/>
                </a:cxn>
                <a:cxn ang="0">
                  <a:pos x="110" y="16"/>
                </a:cxn>
                <a:cxn ang="0">
                  <a:pos x="117" y="0"/>
                </a:cxn>
                <a:cxn ang="0">
                  <a:pos x="110" y="50"/>
                </a:cxn>
                <a:cxn ang="0">
                  <a:pos x="110" y="33"/>
                </a:cxn>
                <a:cxn ang="0">
                  <a:pos x="103" y="16"/>
                </a:cxn>
                <a:cxn ang="0">
                  <a:pos x="93" y="7"/>
                </a:cxn>
                <a:cxn ang="0">
                  <a:pos x="71" y="0"/>
                </a:cxn>
                <a:cxn ang="0">
                  <a:pos x="40" y="0"/>
                </a:cxn>
                <a:cxn ang="0">
                  <a:pos x="16" y="7"/>
                </a:cxn>
                <a:cxn ang="0">
                  <a:pos x="0" y="26"/>
                </a:cxn>
                <a:cxn ang="0">
                  <a:pos x="0" y="50"/>
                </a:cxn>
                <a:cxn ang="0">
                  <a:pos x="9" y="69"/>
                </a:cxn>
                <a:cxn ang="0">
                  <a:pos x="23" y="86"/>
                </a:cxn>
                <a:cxn ang="0">
                  <a:pos x="71" y="112"/>
                </a:cxn>
                <a:cxn ang="0">
                  <a:pos x="79" y="129"/>
                </a:cxn>
                <a:cxn ang="0">
                  <a:pos x="79" y="155"/>
                </a:cxn>
                <a:cxn ang="0">
                  <a:pos x="71" y="172"/>
                </a:cxn>
              </a:cxnLst>
              <a:rect l="0" t="0" r="r" b="b"/>
              <a:pathLst>
                <a:path w="117" h="172">
                  <a:moveTo>
                    <a:pt x="103" y="16"/>
                  </a:moveTo>
                  <a:lnTo>
                    <a:pt x="110" y="16"/>
                  </a:lnTo>
                  <a:lnTo>
                    <a:pt x="117" y="0"/>
                  </a:lnTo>
                  <a:lnTo>
                    <a:pt x="110" y="50"/>
                  </a:lnTo>
                  <a:lnTo>
                    <a:pt x="110" y="33"/>
                  </a:lnTo>
                  <a:lnTo>
                    <a:pt x="103" y="16"/>
                  </a:lnTo>
                  <a:lnTo>
                    <a:pt x="93" y="7"/>
                  </a:lnTo>
                  <a:lnTo>
                    <a:pt x="71" y="0"/>
                  </a:lnTo>
                  <a:lnTo>
                    <a:pt x="40" y="0"/>
                  </a:lnTo>
                  <a:lnTo>
                    <a:pt x="16" y="7"/>
                  </a:lnTo>
                  <a:lnTo>
                    <a:pt x="0" y="26"/>
                  </a:lnTo>
                  <a:lnTo>
                    <a:pt x="0" y="50"/>
                  </a:lnTo>
                  <a:lnTo>
                    <a:pt x="9" y="69"/>
                  </a:lnTo>
                  <a:lnTo>
                    <a:pt x="23" y="86"/>
                  </a:lnTo>
                  <a:lnTo>
                    <a:pt x="71" y="112"/>
                  </a:lnTo>
                  <a:lnTo>
                    <a:pt x="79" y="129"/>
                  </a:lnTo>
                  <a:lnTo>
                    <a:pt x="79" y="155"/>
                  </a:lnTo>
                  <a:lnTo>
                    <a:pt x="71"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391"/>
            <p:cNvSpPr>
              <a:spLocks/>
            </p:cNvSpPr>
            <p:nvPr/>
          </p:nvSpPr>
          <p:spPr bwMode="auto">
            <a:xfrm>
              <a:off x="10588" y="9038"/>
              <a:ext cx="70" cy="70"/>
            </a:xfrm>
            <a:custGeom>
              <a:avLst/>
              <a:gdLst/>
              <a:ahLst/>
              <a:cxnLst>
                <a:cxn ang="0">
                  <a:pos x="0" y="0"/>
                </a:cxn>
                <a:cxn ang="0">
                  <a:pos x="7" y="19"/>
                </a:cxn>
                <a:cxn ang="0">
                  <a:pos x="62" y="52"/>
                </a:cxn>
                <a:cxn ang="0">
                  <a:pos x="69" y="69"/>
                </a:cxn>
              </a:cxnLst>
              <a:rect l="0" t="0" r="r" b="b"/>
              <a:pathLst>
                <a:path w="70" h="70">
                  <a:moveTo>
                    <a:pt x="0" y="0"/>
                  </a:moveTo>
                  <a:lnTo>
                    <a:pt x="7" y="19"/>
                  </a:lnTo>
                  <a:lnTo>
                    <a:pt x="62" y="52"/>
                  </a:lnTo>
                  <a:lnTo>
                    <a:pt x="69" y="6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392"/>
            <p:cNvSpPr>
              <a:spLocks/>
            </p:cNvSpPr>
            <p:nvPr/>
          </p:nvSpPr>
          <p:spPr bwMode="auto">
            <a:xfrm>
              <a:off x="10548" y="8995"/>
              <a:ext cx="117" cy="175"/>
            </a:xfrm>
            <a:custGeom>
              <a:avLst/>
              <a:gdLst/>
              <a:ahLst/>
              <a:cxnLst>
                <a:cxn ang="0">
                  <a:pos x="47" y="0"/>
                </a:cxn>
                <a:cxn ang="0">
                  <a:pos x="40" y="19"/>
                </a:cxn>
                <a:cxn ang="0">
                  <a:pos x="40" y="36"/>
                </a:cxn>
                <a:cxn ang="0">
                  <a:pos x="47" y="52"/>
                </a:cxn>
                <a:cxn ang="0">
                  <a:pos x="93" y="79"/>
                </a:cxn>
                <a:cxn ang="0">
                  <a:pos x="110" y="96"/>
                </a:cxn>
                <a:cxn ang="0">
                  <a:pos x="117" y="112"/>
                </a:cxn>
                <a:cxn ang="0">
                  <a:pos x="117" y="139"/>
                </a:cxn>
                <a:cxn ang="0">
                  <a:pos x="110" y="156"/>
                </a:cxn>
                <a:cxn ang="0">
                  <a:pos x="103" y="165"/>
                </a:cxn>
                <a:cxn ang="0">
                  <a:pos x="79" y="175"/>
                </a:cxn>
                <a:cxn ang="0">
                  <a:pos x="47" y="175"/>
                </a:cxn>
                <a:cxn ang="0">
                  <a:pos x="23" y="165"/>
                </a:cxn>
                <a:cxn ang="0">
                  <a:pos x="16" y="156"/>
                </a:cxn>
                <a:cxn ang="0">
                  <a:pos x="9" y="139"/>
                </a:cxn>
                <a:cxn ang="0">
                  <a:pos x="9" y="122"/>
                </a:cxn>
                <a:cxn ang="0">
                  <a:pos x="0" y="175"/>
                </a:cxn>
                <a:cxn ang="0">
                  <a:pos x="9" y="156"/>
                </a:cxn>
                <a:cxn ang="0">
                  <a:pos x="16" y="156"/>
                </a:cxn>
              </a:cxnLst>
              <a:rect l="0" t="0" r="r" b="b"/>
              <a:pathLst>
                <a:path w="117" h="175">
                  <a:moveTo>
                    <a:pt x="47" y="0"/>
                  </a:moveTo>
                  <a:lnTo>
                    <a:pt x="40" y="19"/>
                  </a:lnTo>
                  <a:lnTo>
                    <a:pt x="40" y="36"/>
                  </a:lnTo>
                  <a:lnTo>
                    <a:pt x="47" y="52"/>
                  </a:lnTo>
                  <a:lnTo>
                    <a:pt x="93" y="79"/>
                  </a:lnTo>
                  <a:lnTo>
                    <a:pt x="110" y="96"/>
                  </a:lnTo>
                  <a:lnTo>
                    <a:pt x="117" y="112"/>
                  </a:lnTo>
                  <a:lnTo>
                    <a:pt x="117" y="139"/>
                  </a:lnTo>
                  <a:lnTo>
                    <a:pt x="110" y="156"/>
                  </a:lnTo>
                  <a:lnTo>
                    <a:pt x="103" y="165"/>
                  </a:lnTo>
                  <a:lnTo>
                    <a:pt x="79" y="175"/>
                  </a:lnTo>
                  <a:lnTo>
                    <a:pt x="47" y="175"/>
                  </a:lnTo>
                  <a:lnTo>
                    <a:pt x="23" y="165"/>
                  </a:lnTo>
                  <a:lnTo>
                    <a:pt x="16" y="156"/>
                  </a:lnTo>
                  <a:lnTo>
                    <a:pt x="9" y="139"/>
                  </a:lnTo>
                  <a:lnTo>
                    <a:pt x="9" y="122"/>
                  </a:lnTo>
                  <a:lnTo>
                    <a:pt x="0" y="175"/>
                  </a:lnTo>
                  <a:lnTo>
                    <a:pt x="9" y="156"/>
                  </a:lnTo>
                  <a:lnTo>
                    <a:pt x="16"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393"/>
            <p:cNvSpPr>
              <a:spLocks/>
            </p:cNvSpPr>
            <p:nvPr/>
          </p:nvSpPr>
          <p:spPr bwMode="auto">
            <a:xfrm>
              <a:off x="10744" y="8988"/>
              <a:ext cx="53" cy="182"/>
            </a:xfrm>
            <a:custGeom>
              <a:avLst/>
              <a:gdLst/>
              <a:ahLst/>
              <a:cxnLst>
                <a:cxn ang="0">
                  <a:pos x="31" y="0"/>
                </a:cxn>
                <a:cxn ang="0">
                  <a:pos x="7" y="93"/>
                </a:cxn>
                <a:cxn ang="0">
                  <a:pos x="0" y="129"/>
                </a:cxn>
                <a:cxn ang="0">
                  <a:pos x="0" y="156"/>
                </a:cxn>
                <a:cxn ang="0">
                  <a:pos x="7" y="172"/>
                </a:cxn>
                <a:cxn ang="0">
                  <a:pos x="14" y="182"/>
                </a:cxn>
                <a:cxn ang="0">
                  <a:pos x="31" y="182"/>
                </a:cxn>
                <a:cxn ang="0">
                  <a:pos x="45" y="163"/>
                </a:cxn>
                <a:cxn ang="0">
                  <a:pos x="52" y="146"/>
                </a:cxn>
              </a:cxnLst>
              <a:rect l="0" t="0" r="r" b="b"/>
              <a:pathLst>
                <a:path w="53" h="182">
                  <a:moveTo>
                    <a:pt x="31" y="0"/>
                  </a:moveTo>
                  <a:lnTo>
                    <a:pt x="7" y="93"/>
                  </a:lnTo>
                  <a:lnTo>
                    <a:pt x="0" y="129"/>
                  </a:lnTo>
                  <a:lnTo>
                    <a:pt x="0" y="156"/>
                  </a:lnTo>
                  <a:lnTo>
                    <a:pt x="7" y="172"/>
                  </a:lnTo>
                  <a:lnTo>
                    <a:pt x="14" y="182"/>
                  </a:lnTo>
                  <a:lnTo>
                    <a:pt x="31" y="182"/>
                  </a:lnTo>
                  <a:lnTo>
                    <a:pt x="45" y="163"/>
                  </a:lnTo>
                  <a:lnTo>
                    <a:pt x="52"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394"/>
            <p:cNvSpPr>
              <a:spLocks/>
            </p:cNvSpPr>
            <p:nvPr/>
          </p:nvSpPr>
          <p:spPr bwMode="auto">
            <a:xfrm>
              <a:off x="10752" y="8988"/>
              <a:ext cx="31" cy="172"/>
            </a:xfrm>
            <a:custGeom>
              <a:avLst/>
              <a:gdLst/>
              <a:ahLst/>
              <a:cxnLst>
                <a:cxn ang="0">
                  <a:pos x="31" y="0"/>
                </a:cxn>
                <a:cxn ang="0">
                  <a:pos x="7" y="93"/>
                </a:cxn>
                <a:cxn ang="0">
                  <a:pos x="0" y="129"/>
                </a:cxn>
                <a:cxn ang="0">
                  <a:pos x="0" y="172"/>
                </a:cxn>
              </a:cxnLst>
              <a:rect l="0" t="0" r="r" b="b"/>
              <a:pathLst>
                <a:path w="31" h="172">
                  <a:moveTo>
                    <a:pt x="31" y="0"/>
                  </a:moveTo>
                  <a:lnTo>
                    <a:pt x="7" y="93"/>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395"/>
            <p:cNvSpPr>
              <a:spLocks/>
            </p:cNvSpPr>
            <p:nvPr/>
          </p:nvSpPr>
          <p:spPr bwMode="auto">
            <a:xfrm>
              <a:off x="10752" y="8988"/>
              <a:ext cx="38" cy="156"/>
            </a:xfrm>
            <a:custGeom>
              <a:avLst/>
              <a:gdLst/>
              <a:ahLst/>
              <a:cxnLst>
                <a:cxn ang="0">
                  <a:pos x="0" y="0"/>
                </a:cxn>
                <a:cxn ang="0">
                  <a:pos x="38" y="0"/>
                </a:cxn>
                <a:cxn ang="0">
                  <a:pos x="7" y="120"/>
                </a:cxn>
                <a:cxn ang="0">
                  <a:pos x="0" y="156"/>
                </a:cxn>
              </a:cxnLst>
              <a:rect l="0" t="0" r="r" b="b"/>
              <a:pathLst>
                <a:path w="38" h="156">
                  <a:moveTo>
                    <a:pt x="0" y="0"/>
                  </a:moveTo>
                  <a:lnTo>
                    <a:pt x="38" y="0"/>
                  </a:lnTo>
                  <a:lnTo>
                    <a:pt x="7" y="120"/>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96"/>
            <p:cNvSpPr>
              <a:spLocks/>
            </p:cNvSpPr>
            <p:nvPr/>
          </p:nvSpPr>
          <p:spPr bwMode="auto">
            <a:xfrm>
              <a:off x="10759" y="8988"/>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97"/>
            <p:cNvSpPr>
              <a:spLocks/>
            </p:cNvSpPr>
            <p:nvPr/>
          </p:nvSpPr>
          <p:spPr bwMode="auto">
            <a:xfrm>
              <a:off x="10766" y="8988"/>
              <a:ext cx="10" cy="16"/>
            </a:xfrm>
            <a:custGeom>
              <a:avLst/>
              <a:gdLst/>
              <a:ahLst/>
              <a:cxnLst>
                <a:cxn ang="0">
                  <a:pos x="0" y="0"/>
                </a:cxn>
                <a:cxn ang="0">
                  <a:pos x="9" y="16"/>
                </a:cxn>
              </a:cxnLst>
              <a:rect l="0" t="0" r="r" b="b"/>
              <a:pathLst>
                <a:path w="10" h="16">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98"/>
            <p:cNvSpPr>
              <a:spLocks/>
            </p:cNvSpPr>
            <p:nvPr/>
          </p:nvSpPr>
          <p:spPr bwMode="auto">
            <a:xfrm>
              <a:off x="10915" y="9048"/>
              <a:ext cx="55" cy="122"/>
            </a:xfrm>
            <a:custGeom>
              <a:avLst/>
              <a:gdLst/>
              <a:ahLst/>
              <a:cxnLst>
                <a:cxn ang="0">
                  <a:pos x="16" y="0"/>
                </a:cxn>
                <a:cxn ang="0">
                  <a:pos x="0" y="60"/>
                </a:cxn>
                <a:cxn ang="0">
                  <a:pos x="0" y="96"/>
                </a:cxn>
                <a:cxn ang="0">
                  <a:pos x="7" y="112"/>
                </a:cxn>
                <a:cxn ang="0">
                  <a:pos x="16" y="122"/>
                </a:cxn>
                <a:cxn ang="0">
                  <a:pos x="31" y="122"/>
                </a:cxn>
                <a:cxn ang="0">
                  <a:pos x="48" y="103"/>
                </a:cxn>
                <a:cxn ang="0">
                  <a:pos x="55" y="86"/>
                </a:cxn>
              </a:cxnLst>
              <a:rect l="0" t="0" r="r" b="b"/>
              <a:pathLst>
                <a:path w="55" h="122">
                  <a:moveTo>
                    <a:pt x="16" y="0"/>
                  </a:moveTo>
                  <a:lnTo>
                    <a:pt x="0" y="60"/>
                  </a:lnTo>
                  <a:lnTo>
                    <a:pt x="0" y="96"/>
                  </a:lnTo>
                  <a:lnTo>
                    <a:pt x="7" y="112"/>
                  </a:lnTo>
                  <a:lnTo>
                    <a:pt x="16" y="122"/>
                  </a:lnTo>
                  <a:lnTo>
                    <a:pt x="31" y="122"/>
                  </a:lnTo>
                  <a:lnTo>
                    <a:pt x="48" y="103"/>
                  </a:lnTo>
                  <a:lnTo>
                    <a:pt x="55"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99"/>
            <p:cNvSpPr>
              <a:spLocks/>
            </p:cNvSpPr>
            <p:nvPr/>
          </p:nvSpPr>
          <p:spPr bwMode="auto">
            <a:xfrm>
              <a:off x="10922" y="9048"/>
              <a:ext cx="17" cy="112"/>
            </a:xfrm>
            <a:custGeom>
              <a:avLst/>
              <a:gdLst/>
              <a:ahLst/>
              <a:cxnLst>
                <a:cxn ang="0">
                  <a:pos x="16" y="0"/>
                </a:cxn>
                <a:cxn ang="0">
                  <a:pos x="0" y="60"/>
                </a:cxn>
                <a:cxn ang="0">
                  <a:pos x="0" y="112"/>
                </a:cxn>
              </a:cxnLst>
              <a:rect l="0" t="0" r="r" b="b"/>
              <a:pathLst>
                <a:path w="17" h="112">
                  <a:moveTo>
                    <a:pt x="16" y="0"/>
                  </a:moveTo>
                  <a:lnTo>
                    <a:pt x="0" y="60"/>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400"/>
            <p:cNvSpPr>
              <a:spLocks/>
            </p:cNvSpPr>
            <p:nvPr/>
          </p:nvSpPr>
          <p:spPr bwMode="auto">
            <a:xfrm>
              <a:off x="10922" y="9048"/>
              <a:ext cx="24" cy="96"/>
            </a:xfrm>
            <a:custGeom>
              <a:avLst/>
              <a:gdLst/>
              <a:ahLst/>
              <a:cxnLst>
                <a:cxn ang="0">
                  <a:pos x="9" y="0"/>
                </a:cxn>
                <a:cxn ang="0">
                  <a:pos x="24" y="0"/>
                </a:cxn>
                <a:cxn ang="0">
                  <a:pos x="9" y="60"/>
                </a:cxn>
                <a:cxn ang="0">
                  <a:pos x="0" y="96"/>
                </a:cxn>
              </a:cxnLst>
              <a:rect l="0" t="0" r="r" b="b"/>
              <a:pathLst>
                <a:path w="24" h="96">
                  <a:moveTo>
                    <a:pt x="9" y="0"/>
                  </a:moveTo>
                  <a:lnTo>
                    <a:pt x="24" y="0"/>
                  </a:lnTo>
                  <a:lnTo>
                    <a:pt x="9"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401"/>
            <p:cNvSpPr>
              <a:spLocks/>
            </p:cNvSpPr>
            <p:nvPr/>
          </p:nvSpPr>
          <p:spPr bwMode="auto">
            <a:xfrm>
              <a:off x="10828" y="9048"/>
              <a:ext cx="87" cy="122"/>
            </a:xfrm>
            <a:custGeom>
              <a:avLst/>
              <a:gdLst/>
              <a:ahLst/>
              <a:cxnLst>
                <a:cxn ang="0">
                  <a:pos x="86" y="60"/>
                </a:cxn>
                <a:cxn ang="0">
                  <a:pos x="86" y="33"/>
                </a:cxn>
                <a:cxn ang="0">
                  <a:pos x="79" y="9"/>
                </a:cxn>
                <a:cxn ang="0">
                  <a:pos x="62" y="0"/>
                </a:cxn>
                <a:cxn ang="0">
                  <a:pos x="48" y="0"/>
                </a:cxn>
                <a:cxn ang="0">
                  <a:pos x="24" y="9"/>
                </a:cxn>
                <a:cxn ang="0">
                  <a:pos x="9" y="33"/>
                </a:cxn>
                <a:cxn ang="0">
                  <a:pos x="0" y="60"/>
                </a:cxn>
                <a:cxn ang="0">
                  <a:pos x="0" y="76"/>
                </a:cxn>
                <a:cxn ang="0">
                  <a:pos x="9" y="103"/>
                </a:cxn>
                <a:cxn ang="0">
                  <a:pos x="16" y="112"/>
                </a:cxn>
                <a:cxn ang="0">
                  <a:pos x="31" y="122"/>
                </a:cxn>
                <a:cxn ang="0">
                  <a:pos x="48" y="122"/>
                </a:cxn>
                <a:cxn ang="0">
                  <a:pos x="62" y="112"/>
                </a:cxn>
                <a:cxn ang="0">
                  <a:pos x="72" y="103"/>
                </a:cxn>
                <a:cxn ang="0">
                  <a:pos x="79" y="86"/>
                </a:cxn>
                <a:cxn ang="0">
                  <a:pos x="86" y="60"/>
                </a:cxn>
              </a:cxnLst>
              <a:rect l="0" t="0" r="r" b="b"/>
              <a:pathLst>
                <a:path w="87" h="122">
                  <a:moveTo>
                    <a:pt x="86" y="60"/>
                  </a:moveTo>
                  <a:lnTo>
                    <a:pt x="86" y="33"/>
                  </a:lnTo>
                  <a:lnTo>
                    <a:pt x="79" y="9"/>
                  </a:lnTo>
                  <a:lnTo>
                    <a:pt x="62" y="0"/>
                  </a:lnTo>
                  <a:lnTo>
                    <a:pt x="48" y="0"/>
                  </a:lnTo>
                  <a:lnTo>
                    <a:pt x="24" y="9"/>
                  </a:lnTo>
                  <a:lnTo>
                    <a:pt x="9" y="33"/>
                  </a:lnTo>
                  <a:lnTo>
                    <a:pt x="0" y="60"/>
                  </a:lnTo>
                  <a:lnTo>
                    <a:pt x="0" y="76"/>
                  </a:lnTo>
                  <a:lnTo>
                    <a:pt x="9" y="103"/>
                  </a:lnTo>
                  <a:lnTo>
                    <a:pt x="16" y="112"/>
                  </a:lnTo>
                  <a:lnTo>
                    <a:pt x="31" y="122"/>
                  </a:lnTo>
                  <a:lnTo>
                    <a:pt x="48" y="122"/>
                  </a:lnTo>
                  <a:lnTo>
                    <a:pt x="62" y="112"/>
                  </a:lnTo>
                  <a:lnTo>
                    <a:pt x="72" y="103"/>
                  </a:lnTo>
                  <a:lnTo>
                    <a:pt x="79" y="86"/>
                  </a:lnTo>
                  <a:lnTo>
                    <a:pt x="86"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402"/>
            <p:cNvSpPr>
              <a:spLocks/>
            </p:cNvSpPr>
            <p:nvPr/>
          </p:nvSpPr>
          <p:spPr bwMode="auto">
            <a:xfrm>
              <a:off x="10838" y="9057"/>
              <a:ext cx="22" cy="94"/>
            </a:xfrm>
            <a:custGeom>
              <a:avLst/>
              <a:gdLst/>
              <a:ahLst/>
              <a:cxnLst>
                <a:cxn ang="0">
                  <a:pos x="21" y="0"/>
                </a:cxn>
                <a:cxn ang="0">
                  <a:pos x="7" y="24"/>
                </a:cxn>
                <a:cxn ang="0">
                  <a:pos x="0" y="50"/>
                </a:cxn>
                <a:cxn ang="0">
                  <a:pos x="0" y="76"/>
                </a:cxn>
                <a:cxn ang="0">
                  <a:pos x="7" y="93"/>
                </a:cxn>
              </a:cxnLst>
              <a:rect l="0" t="0" r="r" b="b"/>
              <a:pathLst>
                <a:path w="22" h="94">
                  <a:moveTo>
                    <a:pt x="21" y="0"/>
                  </a:moveTo>
                  <a:lnTo>
                    <a:pt x="7" y="24"/>
                  </a:lnTo>
                  <a:lnTo>
                    <a:pt x="0" y="50"/>
                  </a:lnTo>
                  <a:lnTo>
                    <a:pt x="0" y="76"/>
                  </a:lnTo>
                  <a:lnTo>
                    <a:pt x="7"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403"/>
            <p:cNvSpPr>
              <a:spLocks/>
            </p:cNvSpPr>
            <p:nvPr/>
          </p:nvSpPr>
          <p:spPr bwMode="auto">
            <a:xfrm>
              <a:off x="10845" y="9048"/>
              <a:ext cx="31" cy="122"/>
            </a:xfrm>
            <a:custGeom>
              <a:avLst/>
              <a:gdLst/>
              <a:ahLst/>
              <a:cxnLst>
                <a:cxn ang="0">
                  <a:pos x="31" y="0"/>
                </a:cxn>
                <a:cxn ang="0">
                  <a:pos x="14" y="16"/>
                </a:cxn>
                <a:cxn ang="0">
                  <a:pos x="7" y="33"/>
                </a:cxn>
                <a:cxn ang="0">
                  <a:pos x="0" y="60"/>
                </a:cxn>
                <a:cxn ang="0">
                  <a:pos x="0" y="86"/>
                </a:cxn>
                <a:cxn ang="0">
                  <a:pos x="7" y="112"/>
                </a:cxn>
                <a:cxn ang="0">
                  <a:pos x="14" y="122"/>
                </a:cxn>
              </a:cxnLst>
              <a:rect l="0" t="0" r="r" b="b"/>
              <a:pathLst>
                <a:path w="31" h="122">
                  <a:moveTo>
                    <a:pt x="31" y="0"/>
                  </a:moveTo>
                  <a:lnTo>
                    <a:pt x="14" y="16"/>
                  </a:lnTo>
                  <a:lnTo>
                    <a:pt x="7" y="33"/>
                  </a:lnTo>
                  <a:lnTo>
                    <a:pt x="0" y="60"/>
                  </a:lnTo>
                  <a:lnTo>
                    <a:pt x="0" y="86"/>
                  </a:lnTo>
                  <a:lnTo>
                    <a:pt x="7" y="112"/>
                  </a:lnTo>
                  <a:lnTo>
                    <a:pt x="1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404"/>
            <p:cNvSpPr>
              <a:spLocks/>
            </p:cNvSpPr>
            <p:nvPr/>
          </p:nvSpPr>
          <p:spPr bwMode="auto">
            <a:xfrm>
              <a:off x="11007" y="8988"/>
              <a:ext cx="95" cy="182"/>
            </a:xfrm>
            <a:custGeom>
              <a:avLst/>
              <a:gdLst/>
              <a:ahLst/>
              <a:cxnLst>
                <a:cxn ang="0">
                  <a:pos x="24" y="0"/>
                </a:cxn>
                <a:cxn ang="0">
                  <a:pos x="8" y="60"/>
                </a:cxn>
                <a:cxn ang="0">
                  <a:pos x="4" y="76"/>
                </a:cxn>
                <a:cxn ang="0">
                  <a:pos x="1" y="96"/>
                </a:cxn>
                <a:cxn ang="0">
                  <a:pos x="0" y="117"/>
                </a:cxn>
                <a:cxn ang="0">
                  <a:pos x="0" y="138"/>
                </a:cxn>
                <a:cxn ang="0">
                  <a:pos x="5" y="156"/>
                </a:cxn>
                <a:cxn ang="0">
                  <a:pos x="14" y="171"/>
                </a:cxn>
                <a:cxn ang="0">
                  <a:pos x="29" y="180"/>
                </a:cxn>
                <a:cxn ang="0">
                  <a:pos x="46" y="182"/>
                </a:cxn>
                <a:cxn ang="0">
                  <a:pos x="70" y="172"/>
                </a:cxn>
                <a:cxn ang="0">
                  <a:pos x="87" y="146"/>
                </a:cxn>
                <a:cxn ang="0">
                  <a:pos x="94" y="120"/>
                </a:cxn>
                <a:cxn ang="0">
                  <a:pos x="94" y="103"/>
                </a:cxn>
                <a:cxn ang="0">
                  <a:pos x="87" y="76"/>
                </a:cxn>
                <a:cxn ang="0">
                  <a:pos x="77" y="69"/>
                </a:cxn>
                <a:cxn ang="0">
                  <a:pos x="63" y="60"/>
                </a:cxn>
                <a:cxn ang="0">
                  <a:pos x="46" y="60"/>
                </a:cxn>
                <a:cxn ang="0">
                  <a:pos x="32" y="69"/>
                </a:cxn>
                <a:cxn ang="0">
                  <a:pos x="24" y="76"/>
                </a:cxn>
                <a:cxn ang="0">
                  <a:pos x="17" y="93"/>
                </a:cxn>
                <a:cxn ang="0">
                  <a:pos x="8" y="120"/>
                </a:cxn>
              </a:cxnLst>
              <a:rect l="0" t="0" r="r" b="b"/>
              <a:pathLst>
                <a:path w="95" h="182">
                  <a:moveTo>
                    <a:pt x="24" y="0"/>
                  </a:moveTo>
                  <a:lnTo>
                    <a:pt x="8" y="60"/>
                  </a:lnTo>
                  <a:lnTo>
                    <a:pt x="4" y="76"/>
                  </a:lnTo>
                  <a:lnTo>
                    <a:pt x="1" y="96"/>
                  </a:lnTo>
                  <a:lnTo>
                    <a:pt x="0" y="117"/>
                  </a:lnTo>
                  <a:lnTo>
                    <a:pt x="0" y="138"/>
                  </a:lnTo>
                  <a:lnTo>
                    <a:pt x="5" y="156"/>
                  </a:lnTo>
                  <a:lnTo>
                    <a:pt x="14" y="171"/>
                  </a:lnTo>
                  <a:lnTo>
                    <a:pt x="29" y="180"/>
                  </a:lnTo>
                  <a:lnTo>
                    <a:pt x="46" y="182"/>
                  </a:lnTo>
                  <a:lnTo>
                    <a:pt x="70" y="172"/>
                  </a:lnTo>
                  <a:lnTo>
                    <a:pt x="87" y="146"/>
                  </a:lnTo>
                  <a:lnTo>
                    <a:pt x="94" y="120"/>
                  </a:lnTo>
                  <a:lnTo>
                    <a:pt x="94" y="103"/>
                  </a:lnTo>
                  <a:lnTo>
                    <a:pt x="87" y="76"/>
                  </a:lnTo>
                  <a:lnTo>
                    <a:pt x="77" y="69"/>
                  </a:lnTo>
                  <a:lnTo>
                    <a:pt x="63" y="60"/>
                  </a:lnTo>
                  <a:lnTo>
                    <a:pt x="46" y="60"/>
                  </a:lnTo>
                  <a:lnTo>
                    <a:pt x="32" y="69"/>
                  </a:lnTo>
                  <a:lnTo>
                    <a:pt x="24" y="76"/>
                  </a:lnTo>
                  <a:lnTo>
                    <a:pt x="17" y="93"/>
                  </a:lnTo>
                  <a:lnTo>
                    <a:pt x="8"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405"/>
            <p:cNvSpPr>
              <a:spLocks/>
            </p:cNvSpPr>
            <p:nvPr/>
          </p:nvSpPr>
          <p:spPr bwMode="auto">
            <a:xfrm>
              <a:off x="11016" y="8988"/>
              <a:ext cx="24" cy="172"/>
            </a:xfrm>
            <a:custGeom>
              <a:avLst/>
              <a:gdLst/>
              <a:ahLst/>
              <a:cxnLst>
                <a:cxn ang="0">
                  <a:pos x="24" y="0"/>
                </a:cxn>
                <a:cxn ang="0">
                  <a:pos x="9" y="60"/>
                </a:cxn>
                <a:cxn ang="0">
                  <a:pos x="0" y="93"/>
                </a:cxn>
                <a:cxn ang="0">
                  <a:pos x="0" y="146"/>
                </a:cxn>
                <a:cxn ang="0">
                  <a:pos x="9" y="172"/>
                </a:cxn>
              </a:cxnLst>
              <a:rect l="0" t="0" r="r" b="b"/>
              <a:pathLst>
                <a:path w="24" h="172">
                  <a:moveTo>
                    <a:pt x="24" y="0"/>
                  </a:moveTo>
                  <a:lnTo>
                    <a:pt x="9" y="60"/>
                  </a:lnTo>
                  <a:lnTo>
                    <a:pt x="0" y="93"/>
                  </a:lnTo>
                  <a:lnTo>
                    <a:pt x="0" y="146"/>
                  </a:lnTo>
                  <a:lnTo>
                    <a:pt x="9"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6"/>
            <p:cNvSpPr>
              <a:spLocks/>
            </p:cNvSpPr>
            <p:nvPr/>
          </p:nvSpPr>
          <p:spPr bwMode="auto">
            <a:xfrm>
              <a:off x="11078" y="9064"/>
              <a:ext cx="17" cy="87"/>
            </a:xfrm>
            <a:custGeom>
              <a:avLst/>
              <a:gdLst/>
              <a:ahLst/>
              <a:cxnLst>
                <a:cxn ang="0">
                  <a:pos x="0" y="86"/>
                </a:cxn>
                <a:cxn ang="0">
                  <a:pos x="7" y="69"/>
                </a:cxn>
                <a:cxn ang="0">
                  <a:pos x="16" y="43"/>
                </a:cxn>
                <a:cxn ang="0">
                  <a:pos x="16" y="16"/>
                </a:cxn>
                <a:cxn ang="0">
                  <a:pos x="7" y="0"/>
                </a:cxn>
              </a:cxnLst>
              <a:rect l="0" t="0" r="r" b="b"/>
              <a:pathLst>
                <a:path w="17" h="87">
                  <a:moveTo>
                    <a:pt x="0" y="86"/>
                  </a:moveTo>
                  <a:lnTo>
                    <a:pt x="7" y="69"/>
                  </a:lnTo>
                  <a:lnTo>
                    <a:pt x="16" y="43"/>
                  </a:lnTo>
                  <a:lnTo>
                    <a:pt x="16"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07"/>
            <p:cNvSpPr>
              <a:spLocks/>
            </p:cNvSpPr>
            <p:nvPr/>
          </p:nvSpPr>
          <p:spPr bwMode="auto">
            <a:xfrm>
              <a:off x="11008" y="8988"/>
              <a:ext cx="39" cy="120"/>
            </a:xfrm>
            <a:custGeom>
              <a:avLst/>
              <a:gdLst/>
              <a:ahLst/>
              <a:cxnLst>
                <a:cxn ang="0">
                  <a:pos x="0" y="0"/>
                </a:cxn>
                <a:cxn ang="0">
                  <a:pos x="38" y="0"/>
                </a:cxn>
                <a:cxn ang="0">
                  <a:pos x="24" y="60"/>
                </a:cxn>
                <a:cxn ang="0">
                  <a:pos x="7" y="120"/>
                </a:cxn>
              </a:cxnLst>
              <a:rect l="0" t="0" r="r" b="b"/>
              <a:pathLst>
                <a:path w="39" h="120">
                  <a:moveTo>
                    <a:pt x="0" y="0"/>
                  </a:moveTo>
                  <a:lnTo>
                    <a:pt x="38" y="0"/>
                  </a:lnTo>
                  <a:lnTo>
                    <a:pt x="24" y="60"/>
                  </a:lnTo>
                  <a:lnTo>
                    <a:pt x="7"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08"/>
            <p:cNvSpPr>
              <a:spLocks/>
            </p:cNvSpPr>
            <p:nvPr/>
          </p:nvSpPr>
          <p:spPr bwMode="auto">
            <a:xfrm>
              <a:off x="11054" y="9048"/>
              <a:ext cx="31" cy="122"/>
            </a:xfrm>
            <a:custGeom>
              <a:avLst/>
              <a:gdLst/>
              <a:ahLst/>
              <a:cxnLst>
                <a:cxn ang="0">
                  <a:pos x="0" y="122"/>
                </a:cxn>
                <a:cxn ang="0">
                  <a:pos x="16" y="103"/>
                </a:cxn>
                <a:cxn ang="0">
                  <a:pos x="24" y="86"/>
                </a:cxn>
                <a:cxn ang="0">
                  <a:pos x="31" y="60"/>
                </a:cxn>
                <a:cxn ang="0">
                  <a:pos x="31" y="33"/>
                </a:cxn>
                <a:cxn ang="0">
                  <a:pos x="24" y="9"/>
                </a:cxn>
                <a:cxn ang="0">
                  <a:pos x="16" y="0"/>
                </a:cxn>
              </a:cxnLst>
              <a:rect l="0" t="0" r="r" b="b"/>
              <a:pathLst>
                <a:path w="31" h="122">
                  <a:moveTo>
                    <a:pt x="0" y="122"/>
                  </a:moveTo>
                  <a:lnTo>
                    <a:pt x="16" y="103"/>
                  </a:lnTo>
                  <a:lnTo>
                    <a:pt x="24" y="86"/>
                  </a:lnTo>
                  <a:lnTo>
                    <a:pt x="31" y="60"/>
                  </a:lnTo>
                  <a:lnTo>
                    <a:pt x="31" y="33"/>
                  </a:lnTo>
                  <a:lnTo>
                    <a:pt x="24" y="9"/>
                  </a:lnTo>
                  <a:lnTo>
                    <a:pt x="16"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09"/>
            <p:cNvSpPr>
              <a:spLocks/>
            </p:cNvSpPr>
            <p:nvPr/>
          </p:nvSpPr>
          <p:spPr bwMode="auto">
            <a:xfrm>
              <a:off x="11016" y="8988"/>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10"/>
            <p:cNvSpPr>
              <a:spLocks/>
            </p:cNvSpPr>
            <p:nvPr/>
          </p:nvSpPr>
          <p:spPr bwMode="auto">
            <a:xfrm>
              <a:off x="11025" y="8988"/>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11"/>
            <p:cNvSpPr>
              <a:spLocks/>
            </p:cNvSpPr>
            <p:nvPr/>
          </p:nvSpPr>
          <p:spPr bwMode="auto">
            <a:xfrm>
              <a:off x="7862" y="12715"/>
              <a:ext cx="48" cy="21"/>
            </a:xfrm>
            <a:custGeom>
              <a:avLst/>
              <a:gdLst/>
              <a:ahLst/>
              <a:cxnLst>
                <a:cxn ang="0">
                  <a:pos x="0" y="21"/>
                </a:cxn>
                <a:cxn ang="0">
                  <a:pos x="48" y="0"/>
                </a:cxn>
              </a:cxnLst>
              <a:rect l="0" t="0" r="r" b="b"/>
              <a:pathLst>
                <a:path w="48" h="21">
                  <a:moveTo>
                    <a:pt x="0" y="21"/>
                  </a:moveTo>
                  <a:lnTo>
                    <a:pt x="4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12"/>
            <p:cNvSpPr>
              <a:spLocks/>
            </p:cNvSpPr>
            <p:nvPr/>
          </p:nvSpPr>
          <p:spPr bwMode="auto">
            <a:xfrm>
              <a:off x="7953" y="12657"/>
              <a:ext cx="89" cy="39"/>
            </a:xfrm>
            <a:custGeom>
              <a:avLst/>
              <a:gdLst/>
              <a:ahLst/>
              <a:cxnLst>
                <a:cxn ang="0">
                  <a:pos x="0" y="38"/>
                </a:cxn>
                <a:cxn ang="0">
                  <a:pos x="88" y="0"/>
                </a:cxn>
              </a:cxnLst>
              <a:rect l="0" t="0" r="r" b="b"/>
              <a:pathLst>
                <a:path w="89" h="39">
                  <a:moveTo>
                    <a:pt x="0" y="38"/>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13"/>
            <p:cNvSpPr>
              <a:spLocks/>
            </p:cNvSpPr>
            <p:nvPr/>
          </p:nvSpPr>
          <p:spPr bwMode="auto">
            <a:xfrm>
              <a:off x="8085" y="12600"/>
              <a:ext cx="89" cy="38"/>
            </a:xfrm>
            <a:custGeom>
              <a:avLst/>
              <a:gdLst/>
              <a:ahLst/>
              <a:cxnLst>
                <a:cxn ang="0">
                  <a:pos x="0" y="38"/>
                </a:cxn>
                <a:cxn ang="0">
                  <a:pos x="88" y="0"/>
                </a:cxn>
              </a:cxnLst>
              <a:rect l="0" t="0" r="r" b="b"/>
              <a:pathLst>
                <a:path w="89" h="38">
                  <a:moveTo>
                    <a:pt x="0" y="38"/>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14"/>
            <p:cNvSpPr>
              <a:spLocks/>
            </p:cNvSpPr>
            <p:nvPr/>
          </p:nvSpPr>
          <p:spPr bwMode="auto">
            <a:xfrm>
              <a:off x="8217" y="12542"/>
              <a:ext cx="89" cy="38"/>
            </a:xfrm>
            <a:custGeom>
              <a:avLst/>
              <a:gdLst/>
              <a:ahLst/>
              <a:cxnLst>
                <a:cxn ang="0">
                  <a:pos x="0" y="38"/>
                </a:cxn>
                <a:cxn ang="0">
                  <a:pos x="88" y="0"/>
                </a:cxn>
              </a:cxnLst>
              <a:rect l="0" t="0" r="r" b="b"/>
              <a:pathLst>
                <a:path w="89" h="38">
                  <a:moveTo>
                    <a:pt x="0" y="38"/>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15"/>
            <p:cNvSpPr>
              <a:spLocks/>
            </p:cNvSpPr>
            <p:nvPr/>
          </p:nvSpPr>
          <p:spPr bwMode="auto">
            <a:xfrm>
              <a:off x="8349" y="12484"/>
              <a:ext cx="89" cy="39"/>
            </a:xfrm>
            <a:custGeom>
              <a:avLst/>
              <a:gdLst/>
              <a:ahLst/>
              <a:cxnLst>
                <a:cxn ang="0">
                  <a:pos x="0" y="38"/>
                </a:cxn>
                <a:cxn ang="0">
                  <a:pos x="88" y="0"/>
                </a:cxn>
              </a:cxnLst>
              <a:rect l="0" t="0" r="r" b="b"/>
              <a:pathLst>
                <a:path w="89" h="39">
                  <a:moveTo>
                    <a:pt x="0" y="38"/>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416"/>
            <p:cNvSpPr>
              <a:spLocks/>
            </p:cNvSpPr>
            <p:nvPr/>
          </p:nvSpPr>
          <p:spPr bwMode="auto">
            <a:xfrm>
              <a:off x="8481" y="12427"/>
              <a:ext cx="89" cy="38"/>
            </a:xfrm>
            <a:custGeom>
              <a:avLst/>
              <a:gdLst/>
              <a:ahLst/>
              <a:cxnLst>
                <a:cxn ang="0">
                  <a:pos x="0" y="38"/>
                </a:cxn>
                <a:cxn ang="0">
                  <a:pos x="88" y="0"/>
                </a:cxn>
              </a:cxnLst>
              <a:rect l="0" t="0" r="r" b="b"/>
              <a:pathLst>
                <a:path w="89" h="38">
                  <a:moveTo>
                    <a:pt x="0" y="38"/>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417"/>
            <p:cNvSpPr>
              <a:spLocks/>
            </p:cNvSpPr>
            <p:nvPr/>
          </p:nvSpPr>
          <p:spPr bwMode="auto">
            <a:xfrm>
              <a:off x="8613" y="12386"/>
              <a:ext cx="48" cy="22"/>
            </a:xfrm>
            <a:custGeom>
              <a:avLst/>
              <a:gdLst/>
              <a:ahLst/>
              <a:cxnLst>
                <a:cxn ang="0">
                  <a:pos x="0" y="21"/>
                </a:cxn>
                <a:cxn ang="0">
                  <a:pos x="48" y="0"/>
                </a:cxn>
              </a:cxnLst>
              <a:rect l="0" t="0" r="r" b="b"/>
              <a:pathLst>
                <a:path w="48" h="22">
                  <a:moveTo>
                    <a:pt x="0" y="21"/>
                  </a:moveTo>
                  <a:lnTo>
                    <a:pt x="4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418"/>
            <p:cNvSpPr>
              <a:spLocks/>
            </p:cNvSpPr>
            <p:nvPr/>
          </p:nvSpPr>
          <p:spPr bwMode="auto">
            <a:xfrm>
              <a:off x="6883" y="12480"/>
              <a:ext cx="132" cy="184"/>
            </a:xfrm>
            <a:custGeom>
              <a:avLst/>
              <a:gdLst/>
              <a:ahLst/>
              <a:cxnLst>
                <a:cxn ang="0">
                  <a:pos x="115" y="18"/>
                </a:cxn>
                <a:cxn ang="0">
                  <a:pos x="124" y="18"/>
                </a:cxn>
                <a:cxn ang="0">
                  <a:pos x="131" y="1"/>
                </a:cxn>
                <a:cxn ang="0">
                  <a:pos x="124" y="54"/>
                </a:cxn>
                <a:cxn ang="0">
                  <a:pos x="124" y="37"/>
                </a:cxn>
                <a:cxn ang="0">
                  <a:pos x="115" y="18"/>
                </a:cxn>
                <a:cxn ang="0">
                  <a:pos x="101" y="5"/>
                </a:cxn>
                <a:cxn ang="0">
                  <a:pos x="86" y="0"/>
                </a:cxn>
                <a:cxn ang="0">
                  <a:pos x="71" y="0"/>
                </a:cxn>
                <a:cxn ang="0">
                  <a:pos x="57" y="5"/>
                </a:cxn>
                <a:cxn ang="0">
                  <a:pos x="43" y="14"/>
                </a:cxn>
                <a:cxn ang="0">
                  <a:pos x="31" y="26"/>
                </a:cxn>
                <a:cxn ang="0">
                  <a:pos x="21" y="40"/>
                </a:cxn>
                <a:cxn ang="0">
                  <a:pos x="14" y="54"/>
                </a:cxn>
                <a:cxn ang="0">
                  <a:pos x="7" y="80"/>
                </a:cxn>
                <a:cxn ang="0">
                  <a:pos x="0" y="114"/>
                </a:cxn>
                <a:cxn ang="0">
                  <a:pos x="0" y="140"/>
                </a:cxn>
                <a:cxn ang="0">
                  <a:pos x="7" y="167"/>
                </a:cxn>
                <a:cxn ang="0">
                  <a:pos x="14" y="174"/>
                </a:cxn>
                <a:cxn ang="0">
                  <a:pos x="38" y="183"/>
                </a:cxn>
                <a:cxn ang="0">
                  <a:pos x="62" y="183"/>
                </a:cxn>
                <a:cxn ang="0">
                  <a:pos x="76" y="174"/>
                </a:cxn>
                <a:cxn ang="0">
                  <a:pos x="93" y="157"/>
                </a:cxn>
                <a:cxn ang="0">
                  <a:pos x="100" y="140"/>
                </a:cxn>
              </a:cxnLst>
              <a:rect l="0" t="0" r="r" b="b"/>
              <a:pathLst>
                <a:path w="132" h="184">
                  <a:moveTo>
                    <a:pt x="115" y="18"/>
                  </a:moveTo>
                  <a:lnTo>
                    <a:pt x="124" y="18"/>
                  </a:lnTo>
                  <a:lnTo>
                    <a:pt x="131" y="1"/>
                  </a:lnTo>
                  <a:lnTo>
                    <a:pt x="124" y="54"/>
                  </a:lnTo>
                  <a:lnTo>
                    <a:pt x="124" y="37"/>
                  </a:lnTo>
                  <a:lnTo>
                    <a:pt x="115" y="18"/>
                  </a:lnTo>
                  <a:lnTo>
                    <a:pt x="101" y="5"/>
                  </a:lnTo>
                  <a:lnTo>
                    <a:pt x="86" y="0"/>
                  </a:lnTo>
                  <a:lnTo>
                    <a:pt x="71" y="0"/>
                  </a:lnTo>
                  <a:lnTo>
                    <a:pt x="57" y="5"/>
                  </a:lnTo>
                  <a:lnTo>
                    <a:pt x="43" y="14"/>
                  </a:lnTo>
                  <a:lnTo>
                    <a:pt x="31" y="26"/>
                  </a:lnTo>
                  <a:lnTo>
                    <a:pt x="21" y="40"/>
                  </a:lnTo>
                  <a:lnTo>
                    <a:pt x="14" y="54"/>
                  </a:lnTo>
                  <a:lnTo>
                    <a:pt x="7" y="80"/>
                  </a:lnTo>
                  <a:lnTo>
                    <a:pt x="0" y="114"/>
                  </a:lnTo>
                  <a:lnTo>
                    <a:pt x="0" y="140"/>
                  </a:lnTo>
                  <a:lnTo>
                    <a:pt x="7" y="167"/>
                  </a:lnTo>
                  <a:lnTo>
                    <a:pt x="14" y="174"/>
                  </a:lnTo>
                  <a:lnTo>
                    <a:pt x="38" y="183"/>
                  </a:lnTo>
                  <a:lnTo>
                    <a:pt x="62" y="183"/>
                  </a:lnTo>
                  <a:lnTo>
                    <a:pt x="76" y="174"/>
                  </a:lnTo>
                  <a:lnTo>
                    <a:pt x="93" y="157"/>
                  </a:lnTo>
                  <a:lnTo>
                    <a:pt x="100" y="14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419"/>
            <p:cNvSpPr>
              <a:spLocks/>
            </p:cNvSpPr>
            <p:nvPr/>
          </p:nvSpPr>
          <p:spPr bwMode="auto">
            <a:xfrm>
              <a:off x="6890" y="12499"/>
              <a:ext cx="38" cy="149"/>
            </a:xfrm>
            <a:custGeom>
              <a:avLst/>
              <a:gdLst/>
              <a:ahLst/>
              <a:cxnLst>
                <a:cxn ang="0">
                  <a:pos x="38" y="0"/>
                </a:cxn>
                <a:cxn ang="0">
                  <a:pos x="24" y="19"/>
                </a:cxn>
                <a:cxn ang="0">
                  <a:pos x="14" y="35"/>
                </a:cxn>
                <a:cxn ang="0">
                  <a:pos x="7" y="62"/>
                </a:cxn>
                <a:cxn ang="0">
                  <a:pos x="0" y="95"/>
                </a:cxn>
                <a:cxn ang="0">
                  <a:pos x="0" y="131"/>
                </a:cxn>
                <a:cxn ang="0">
                  <a:pos x="7" y="148"/>
                </a:cxn>
              </a:cxnLst>
              <a:rect l="0" t="0" r="r" b="b"/>
              <a:pathLst>
                <a:path w="38" h="149">
                  <a:moveTo>
                    <a:pt x="38" y="0"/>
                  </a:moveTo>
                  <a:lnTo>
                    <a:pt x="24" y="19"/>
                  </a:lnTo>
                  <a:lnTo>
                    <a:pt x="14" y="35"/>
                  </a:lnTo>
                  <a:lnTo>
                    <a:pt x="7" y="62"/>
                  </a:lnTo>
                  <a:lnTo>
                    <a:pt x="0" y="95"/>
                  </a:lnTo>
                  <a:lnTo>
                    <a:pt x="0" y="131"/>
                  </a:lnTo>
                  <a:lnTo>
                    <a:pt x="7"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420"/>
            <p:cNvSpPr>
              <a:spLocks/>
            </p:cNvSpPr>
            <p:nvPr/>
          </p:nvSpPr>
          <p:spPr bwMode="auto">
            <a:xfrm>
              <a:off x="6897" y="12482"/>
              <a:ext cx="55" cy="182"/>
            </a:xfrm>
            <a:custGeom>
              <a:avLst/>
              <a:gdLst/>
              <a:ahLst/>
              <a:cxnLst>
                <a:cxn ang="0">
                  <a:pos x="55" y="0"/>
                </a:cxn>
                <a:cxn ang="0">
                  <a:pos x="38" y="9"/>
                </a:cxn>
                <a:cxn ang="0">
                  <a:pos x="23" y="36"/>
                </a:cxn>
                <a:cxn ang="0">
                  <a:pos x="16" y="52"/>
                </a:cxn>
                <a:cxn ang="0">
                  <a:pos x="7" y="79"/>
                </a:cxn>
                <a:cxn ang="0">
                  <a:pos x="0" y="112"/>
                </a:cxn>
                <a:cxn ang="0">
                  <a:pos x="0" y="156"/>
                </a:cxn>
                <a:cxn ang="0">
                  <a:pos x="7" y="172"/>
                </a:cxn>
                <a:cxn ang="0">
                  <a:pos x="23" y="182"/>
                </a:cxn>
              </a:cxnLst>
              <a:rect l="0" t="0" r="r" b="b"/>
              <a:pathLst>
                <a:path w="55" h="182">
                  <a:moveTo>
                    <a:pt x="55" y="0"/>
                  </a:moveTo>
                  <a:lnTo>
                    <a:pt x="38" y="9"/>
                  </a:lnTo>
                  <a:lnTo>
                    <a:pt x="23" y="36"/>
                  </a:lnTo>
                  <a:lnTo>
                    <a:pt x="16" y="52"/>
                  </a:lnTo>
                  <a:lnTo>
                    <a:pt x="7" y="79"/>
                  </a:lnTo>
                  <a:lnTo>
                    <a:pt x="0" y="112"/>
                  </a:lnTo>
                  <a:lnTo>
                    <a:pt x="0" y="156"/>
                  </a:lnTo>
                  <a:lnTo>
                    <a:pt x="7" y="172"/>
                  </a:lnTo>
                  <a:lnTo>
                    <a:pt x="23"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421"/>
            <p:cNvSpPr>
              <a:spLocks/>
            </p:cNvSpPr>
            <p:nvPr/>
          </p:nvSpPr>
          <p:spPr bwMode="auto">
            <a:xfrm>
              <a:off x="7046" y="12542"/>
              <a:ext cx="108" cy="122"/>
            </a:xfrm>
            <a:custGeom>
              <a:avLst/>
              <a:gdLst/>
              <a:ahLst/>
              <a:cxnLst>
                <a:cxn ang="0">
                  <a:pos x="45" y="0"/>
                </a:cxn>
                <a:cxn ang="0">
                  <a:pos x="23" y="9"/>
                </a:cxn>
                <a:cxn ang="0">
                  <a:pos x="7" y="36"/>
                </a:cxn>
                <a:cxn ang="0">
                  <a:pos x="0" y="62"/>
                </a:cxn>
                <a:cxn ang="0">
                  <a:pos x="0" y="79"/>
                </a:cxn>
                <a:cxn ang="0">
                  <a:pos x="7" y="105"/>
                </a:cxn>
                <a:cxn ang="0">
                  <a:pos x="14" y="112"/>
                </a:cxn>
                <a:cxn ang="0">
                  <a:pos x="38" y="122"/>
                </a:cxn>
                <a:cxn ang="0">
                  <a:pos x="62" y="122"/>
                </a:cxn>
                <a:cxn ang="0">
                  <a:pos x="86" y="112"/>
                </a:cxn>
                <a:cxn ang="0">
                  <a:pos x="100" y="88"/>
                </a:cxn>
                <a:cxn ang="0">
                  <a:pos x="107" y="62"/>
                </a:cxn>
                <a:cxn ang="0">
                  <a:pos x="107" y="45"/>
                </a:cxn>
                <a:cxn ang="0">
                  <a:pos x="100" y="19"/>
                </a:cxn>
                <a:cxn ang="0">
                  <a:pos x="93" y="9"/>
                </a:cxn>
                <a:cxn ang="0">
                  <a:pos x="69" y="0"/>
                </a:cxn>
                <a:cxn ang="0">
                  <a:pos x="45" y="0"/>
                </a:cxn>
              </a:cxnLst>
              <a:rect l="0" t="0" r="r" b="b"/>
              <a:pathLst>
                <a:path w="108" h="122">
                  <a:moveTo>
                    <a:pt x="45" y="0"/>
                  </a:moveTo>
                  <a:lnTo>
                    <a:pt x="23" y="9"/>
                  </a:lnTo>
                  <a:lnTo>
                    <a:pt x="7" y="36"/>
                  </a:lnTo>
                  <a:lnTo>
                    <a:pt x="0" y="62"/>
                  </a:lnTo>
                  <a:lnTo>
                    <a:pt x="0" y="79"/>
                  </a:lnTo>
                  <a:lnTo>
                    <a:pt x="7" y="105"/>
                  </a:lnTo>
                  <a:lnTo>
                    <a:pt x="14" y="112"/>
                  </a:lnTo>
                  <a:lnTo>
                    <a:pt x="38" y="122"/>
                  </a:lnTo>
                  <a:lnTo>
                    <a:pt x="62" y="122"/>
                  </a:lnTo>
                  <a:lnTo>
                    <a:pt x="86" y="112"/>
                  </a:lnTo>
                  <a:lnTo>
                    <a:pt x="100" y="88"/>
                  </a:lnTo>
                  <a:lnTo>
                    <a:pt x="107" y="62"/>
                  </a:lnTo>
                  <a:lnTo>
                    <a:pt x="107" y="45"/>
                  </a:lnTo>
                  <a:lnTo>
                    <a:pt x="100" y="19"/>
                  </a:lnTo>
                  <a:lnTo>
                    <a:pt x="93" y="9"/>
                  </a:lnTo>
                  <a:lnTo>
                    <a:pt x="69" y="0"/>
                  </a:lnTo>
                  <a:lnTo>
                    <a:pt x="45"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422"/>
            <p:cNvSpPr>
              <a:spLocks/>
            </p:cNvSpPr>
            <p:nvPr/>
          </p:nvSpPr>
          <p:spPr bwMode="auto">
            <a:xfrm>
              <a:off x="7053" y="12561"/>
              <a:ext cx="17" cy="87"/>
            </a:xfrm>
            <a:custGeom>
              <a:avLst/>
              <a:gdLst/>
              <a:ahLst/>
              <a:cxnLst>
                <a:cxn ang="0">
                  <a:pos x="16" y="0"/>
                </a:cxn>
                <a:cxn ang="0">
                  <a:pos x="7" y="16"/>
                </a:cxn>
                <a:cxn ang="0">
                  <a:pos x="0" y="43"/>
                </a:cxn>
                <a:cxn ang="0">
                  <a:pos x="0" y="69"/>
                </a:cxn>
                <a:cxn ang="0">
                  <a:pos x="7" y="86"/>
                </a:cxn>
              </a:cxnLst>
              <a:rect l="0" t="0" r="r" b="b"/>
              <a:pathLst>
                <a:path w="17" h="87">
                  <a:moveTo>
                    <a:pt x="16"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423"/>
            <p:cNvSpPr>
              <a:spLocks/>
            </p:cNvSpPr>
            <p:nvPr/>
          </p:nvSpPr>
          <p:spPr bwMode="auto">
            <a:xfrm>
              <a:off x="7132" y="12561"/>
              <a:ext cx="15" cy="87"/>
            </a:xfrm>
            <a:custGeom>
              <a:avLst/>
              <a:gdLst/>
              <a:ahLst/>
              <a:cxnLst>
                <a:cxn ang="0">
                  <a:pos x="0" y="86"/>
                </a:cxn>
                <a:cxn ang="0">
                  <a:pos x="7" y="69"/>
                </a:cxn>
                <a:cxn ang="0">
                  <a:pos x="14" y="43"/>
                </a:cxn>
                <a:cxn ang="0">
                  <a:pos x="14" y="16"/>
                </a:cxn>
                <a:cxn ang="0">
                  <a:pos x="7" y="0"/>
                </a:cxn>
              </a:cxnLst>
              <a:rect l="0" t="0" r="r" b="b"/>
              <a:pathLst>
                <a:path w="15" h="87">
                  <a:moveTo>
                    <a:pt x="0" y="86"/>
                  </a:moveTo>
                  <a:lnTo>
                    <a:pt x="7" y="69"/>
                  </a:lnTo>
                  <a:lnTo>
                    <a:pt x="14" y="43"/>
                  </a:lnTo>
                  <a:lnTo>
                    <a:pt x="14"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424"/>
            <p:cNvSpPr>
              <a:spLocks/>
            </p:cNvSpPr>
            <p:nvPr/>
          </p:nvSpPr>
          <p:spPr bwMode="auto">
            <a:xfrm>
              <a:off x="7060" y="12542"/>
              <a:ext cx="31" cy="122"/>
            </a:xfrm>
            <a:custGeom>
              <a:avLst/>
              <a:gdLst/>
              <a:ahLst/>
              <a:cxnLst>
                <a:cxn ang="0">
                  <a:pos x="31" y="0"/>
                </a:cxn>
                <a:cxn ang="0">
                  <a:pos x="16" y="19"/>
                </a:cxn>
                <a:cxn ang="0">
                  <a:pos x="9" y="36"/>
                </a:cxn>
                <a:cxn ang="0">
                  <a:pos x="0" y="62"/>
                </a:cxn>
                <a:cxn ang="0">
                  <a:pos x="0" y="88"/>
                </a:cxn>
                <a:cxn ang="0">
                  <a:pos x="9" y="112"/>
                </a:cxn>
                <a:cxn ang="0">
                  <a:pos x="24" y="122"/>
                </a:cxn>
              </a:cxnLst>
              <a:rect l="0" t="0" r="r" b="b"/>
              <a:pathLst>
                <a:path w="31" h="122">
                  <a:moveTo>
                    <a:pt x="31" y="0"/>
                  </a:moveTo>
                  <a:lnTo>
                    <a:pt x="16" y="19"/>
                  </a:lnTo>
                  <a:lnTo>
                    <a:pt x="9" y="36"/>
                  </a:lnTo>
                  <a:lnTo>
                    <a:pt x="0" y="62"/>
                  </a:lnTo>
                  <a:lnTo>
                    <a:pt x="0" y="88"/>
                  </a:lnTo>
                  <a:lnTo>
                    <a:pt x="9" y="112"/>
                  </a:lnTo>
                  <a:lnTo>
                    <a:pt x="2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425"/>
            <p:cNvSpPr>
              <a:spLocks/>
            </p:cNvSpPr>
            <p:nvPr/>
          </p:nvSpPr>
          <p:spPr bwMode="auto">
            <a:xfrm>
              <a:off x="7108" y="12542"/>
              <a:ext cx="31" cy="122"/>
            </a:xfrm>
            <a:custGeom>
              <a:avLst/>
              <a:gdLst/>
              <a:ahLst/>
              <a:cxnLst>
                <a:cxn ang="0">
                  <a:pos x="0" y="122"/>
                </a:cxn>
                <a:cxn ang="0">
                  <a:pos x="14" y="105"/>
                </a:cxn>
                <a:cxn ang="0">
                  <a:pos x="24" y="88"/>
                </a:cxn>
                <a:cxn ang="0">
                  <a:pos x="31" y="62"/>
                </a:cxn>
                <a:cxn ang="0">
                  <a:pos x="31" y="36"/>
                </a:cxn>
                <a:cxn ang="0">
                  <a:pos x="24" y="9"/>
                </a:cxn>
                <a:cxn ang="0">
                  <a:pos x="7" y="0"/>
                </a:cxn>
              </a:cxnLst>
              <a:rect l="0" t="0" r="r" b="b"/>
              <a:pathLst>
                <a:path w="31" h="122">
                  <a:moveTo>
                    <a:pt x="0" y="122"/>
                  </a:moveTo>
                  <a:lnTo>
                    <a:pt x="14" y="105"/>
                  </a:lnTo>
                  <a:lnTo>
                    <a:pt x="24" y="88"/>
                  </a:lnTo>
                  <a:lnTo>
                    <a:pt x="31" y="62"/>
                  </a:lnTo>
                  <a:lnTo>
                    <a:pt x="31" y="36"/>
                  </a:lnTo>
                  <a:lnTo>
                    <a:pt x="24" y="9"/>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426"/>
            <p:cNvSpPr>
              <a:spLocks/>
            </p:cNvSpPr>
            <p:nvPr/>
          </p:nvSpPr>
          <p:spPr bwMode="auto">
            <a:xfrm>
              <a:off x="7209" y="12482"/>
              <a:ext cx="55" cy="182"/>
            </a:xfrm>
            <a:custGeom>
              <a:avLst/>
              <a:gdLst/>
              <a:ahLst/>
              <a:cxnLst>
                <a:cxn ang="0">
                  <a:pos x="31" y="0"/>
                </a:cxn>
                <a:cxn ang="0">
                  <a:pos x="7" y="96"/>
                </a:cxn>
                <a:cxn ang="0">
                  <a:pos x="0" y="129"/>
                </a:cxn>
                <a:cxn ang="0">
                  <a:pos x="0" y="156"/>
                </a:cxn>
                <a:cxn ang="0">
                  <a:pos x="7" y="172"/>
                </a:cxn>
                <a:cxn ang="0">
                  <a:pos x="14" y="182"/>
                </a:cxn>
                <a:cxn ang="0">
                  <a:pos x="31" y="182"/>
                </a:cxn>
                <a:cxn ang="0">
                  <a:pos x="45" y="165"/>
                </a:cxn>
                <a:cxn ang="0">
                  <a:pos x="55" y="148"/>
                </a:cxn>
              </a:cxnLst>
              <a:rect l="0" t="0" r="r" b="b"/>
              <a:pathLst>
                <a:path w="55" h="182">
                  <a:moveTo>
                    <a:pt x="31" y="0"/>
                  </a:moveTo>
                  <a:lnTo>
                    <a:pt x="7" y="96"/>
                  </a:lnTo>
                  <a:lnTo>
                    <a:pt x="0" y="129"/>
                  </a:lnTo>
                  <a:lnTo>
                    <a:pt x="0" y="156"/>
                  </a:lnTo>
                  <a:lnTo>
                    <a:pt x="7" y="172"/>
                  </a:lnTo>
                  <a:lnTo>
                    <a:pt x="14" y="182"/>
                  </a:lnTo>
                  <a:lnTo>
                    <a:pt x="31" y="182"/>
                  </a:lnTo>
                  <a:lnTo>
                    <a:pt x="45" y="165"/>
                  </a:lnTo>
                  <a:lnTo>
                    <a:pt x="55"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427"/>
            <p:cNvSpPr>
              <a:spLocks/>
            </p:cNvSpPr>
            <p:nvPr/>
          </p:nvSpPr>
          <p:spPr bwMode="auto">
            <a:xfrm>
              <a:off x="7216" y="12482"/>
              <a:ext cx="32" cy="173"/>
            </a:xfrm>
            <a:custGeom>
              <a:avLst/>
              <a:gdLst/>
              <a:ahLst/>
              <a:cxnLst>
                <a:cxn ang="0">
                  <a:pos x="31" y="0"/>
                </a:cxn>
                <a:cxn ang="0">
                  <a:pos x="7" y="96"/>
                </a:cxn>
                <a:cxn ang="0">
                  <a:pos x="0" y="129"/>
                </a:cxn>
                <a:cxn ang="0">
                  <a:pos x="0" y="172"/>
                </a:cxn>
              </a:cxnLst>
              <a:rect l="0" t="0" r="r" b="b"/>
              <a:pathLst>
                <a:path w="32" h="173">
                  <a:moveTo>
                    <a:pt x="31" y="0"/>
                  </a:moveTo>
                  <a:lnTo>
                    <a:pt x="7" y="96"/>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428"/>
            <p:cNvSpPr>
              <a:spLocks/>
            </p:cNvSpPr>
            <p:nvPr/>
          </p:nvSpPr>
          <p:spPr bwMode="auto">
            <a:xfrm>
              <a:off x="7216" y="12482"/>
              <a:ext cx="39" cy="156"/>
            </a:xfrm>
            <a:custGeom>
              <a:avLst/>
              <a:gdLst/>
              <a:ahLst/>
              <a:cxnLst>
                <a:cxn ang="0">
                  <a:pos x="0" y="0"/>
                </a:cxn>
                <a:cxn ang="0">
                  <a:pos x="38" y="0"/>
                </a:cxn>
                <a:cxn ang="0">
                  <a:pos x="7" y="122"/>
                </a:cxn>
                <a:cxn ang="0">
                  <a:pos x="0" y="156"/>
                </a:cxn>
              </a:cxnLst>
              <a:rect l="0" t="0" r="r" b="b"/>
              <a:pathLst>
                <a:path w="39" h="156">
                  <a:moveTo>
                    <a:pt x="0" y="0"/>
                  </a:moveTo>
                  <a:lnTo>
                    <a:pt x="38" y="0"/>
                  </a:lnTo>
                  <a:lnTo>
                    <a:pt x="7" y="122"/>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429"/>
            <p:cNvSpPr>
              <a:spLocks/>
            </p:cNvSpPr>
            <p:nvPr/>
          </p:nvSpPr>
          <p:spPr bwMode="auto">
            <a:xfrm>
              <a:off x="7224" y="1248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430"/>
            <p:cNvSpPr>
              <a:spLocks/>
            </p:cNvSpPr>
            <p:nvPr/>
          </p:nvSpPr>
          <p:spPr bwMode="auto">
            <a:xfrm>
              <a:off x="7233" y="12482"/>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431"/>
            <p:cNvSpPr>
              <a:spLocks/>
            </p:cNvSpPr>
            <p:nvPr/>
          </p:nvSpPr>
          <p:spPr bwMode="auto">
            <a:xfrm>
              <a:off x="7279" y="12542"/>
              <a:ext cx="55" cy="96"/>
            </a:xfrm>
            <a:custGeom>
              <a:avLst/>
              <a:gdLst/>
              <a:ahLst/>
              <a:cxnLst>
                <a:cxn ang="0">
                  <a:pos x="0" y="36"/>
                </a:cxn>
                <a:cxn ang="0">
                  <a:pos x="7" y="19"/>
                </a:cxn>
                <a:cxn ang="0">
                  <a:pos x="24" y="0"/>
                </a:cxn>
                <a:cxn ang="0">
                  <a:pos x="38" y="0"/>
                </a:cxn>
                <a:cxn ang="0">
                  <a:pos x="48" y="9"/>
                </a:cxn>
                <a:cxn ang="0">
                  <a:pos x="55" y="26"/>
                </a:cxn>
                <a:cxn ang="0">
                  <a:pos x="55" y="52"/>
                </a:cxn>
                <a:cxn ang="0">
                  <a:pos x="38" y="96"/>
                </a:cxn>
              </a:cxnLst>
              <a:rect l="0" t="0" r="r" b="b"/>
              <a:pathLst>
                <a:path w="55" h="96">
                  <a:moveTo>
                    <a:pt x="0" y="36"/>
                  </a:moveTo>
                  <a:lnTo>
                    <a:pt x="7" y="19"/>
                  </a:lnTo>
                  <a:lnTo>
                    <a:pt x="24" y="0"/>
                  </a:lnTo>
                  <a:lnTo>
                    <a:pt x="38" y="0"/>
                  </a:lnTo>
                  <a:lnTo>
                    <a:pt x="48" y="9"/>
                  </a:lnTo>
                  <a:lnTo>
                    <a:pt x="55" y="26"/>
                  </a:lnTo>
                  <a:lnTo>
                    <a:pt x="55" y="52"/>
                  </a:lnTo>
                  <a:lnTo>
                    <a:pt x="38"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432"/>
            <p:cNvSpPr>
              <a:spLocks/>
            </p:cNvSpPr>
            <p:nvPr/>
          </p:nvSpPr>
          <p:spPr bwMode="auto">
            <a:xfrm>
              <a:off x="7317" y="12552"/>
              <a:ext cx="10" cy="103"/>
            </a:xfrm>
            <a:custGeom>
              <a:avLst/>
              <a:gdLst/>
              <a:ahLst/>
              <a:cxnLst>
                <a:cxn ang="0">
                  <a:pos x="9" y="0"/>
                </a:cxn>
                <a:cxn ang="0">
                  <a:pos x="9" y="36"/>
                </a:cxn>
                <a:cxn ang="0">
                  <a:pos x="0" y="69"/>
                </a:cxn>
                <a:cxn ang="0">
                  <a:pos x="0" y="103"/>
                </a:cxn>
              </a:cxnLst>
              <a:rect l="0" t="0" r="r" b="b"/>
              <a:pathLst>
                <a:path w="10" h="103">
                  <a:moveTo>
                    <a:pt x="9" y="0"/>
                  </a:moveTo>
                  <a:lnTo>
                    <a:pt x="9"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433"/>
            <p:cNvSpPr>
              <a:spLocks/>
            </p:cNvSpPr>
            <p:nvPr/>
          </p:nvSpPr>
          <p:spPr bwMode="auto">
            <a:xfrm>
              <a:off x="7310" y="12542"/>
              <a:ext cx="101" cy="123"/>
            </a:xfrm>
            <a:custGeom>
              <a:avLst/>
              <a:gdLst/>
              <a:ahLst/>
              <a:cxnLst>
                <a:cxn ang="0">
                  <a:pos x="16" y="26"/>
                </a:cxn>
                <a:cxn ang="0">
                  <a:pos x="0" y="69"/>
                </a:cxn>
                <a:cxn ang="0">
                  <a:pos x="0" y="91"/>
                </a:cxn>
                <a:cxn ang="0">
                  <a:pos x="4" y="107"/>
                </a:cxn>
                <a:cxn ang="0">
                  <a:pos x="11" y="117"/>
                </a:cxn>
                <a:cxn ang="0">
                  <a:pos x="22" y="122"/>
                </a:cxn>
                <a:cxn ang="0">
                  <a:pos x="34" y="122"/>
                </a:cxn>
                <a:cxn ang="0">
                  <a:pos x="47" y="117"/>
                </a:cxn>
                <a:cxn ang="0">
                  <a:pos x="60" y="107"/>
                </a:cxn>
                <a:cxn ang="0">
                  <a:pos x="72" y="93"/>
                </a:cxn>
                <a:cxn ang="0">
                  <a:pos x="83" y="75"/>
                </a:cxn>
                <a:cxn ang="0">
                  <a:pos x="86" y="69"/>
                </a:cxn>
                <a:cxn ang="0">
                  <a:pos x="100" y="0"/>
                </a:cxn>
              </a:cxnLst>
              <a:rect l="0" t="0" r="r" b="b"/>
              <a:pathLst>
                <a:path w="101" h="123">
                  <a:moveTo>
                    <a:pt x="16" y="26"/>
                  </a:moveTo>
                  <a:lnTo>
                    <a:pt x="0" y="69"/>
                  </a:lnTo>
                  <a:lnTo>
                    <a:pt x="0" y="91"/>
                  </a:lnTo>
                  <a:lnTo>
                    <a:pt x="4" y="107"/>
                  </a:lnTo>
                  <a:lnTo>
                    <a:pt x="11" y="117"/>
                  </a:lnTo>
                  <a:lnTo>
                    <a:pt x="22" y="122"/>
                  </a:lnTo>
                  <a:lnTo>
                    <a:pt x="34" y="122"/>
                  </a:lnTo>
                  <a:lnTo>
                    <a:pt x="47" y="117"/>
                  </a:lnTo>
                  <a:lnTo>
                    <a:pt x="60" y="107"/>
                  </a:lnTo>
                  <a:lnTo>
                    <a:pt x="72" y="93"/>
                  </a:lnTo>
                  <a:lnTo>
                    <a:pt x="83" y="75"/>
                  </a:lnTo>
                  <a:lnTo>
                    <a:pt x="86" y="69"/>
                  </a:lnTo>
                  <a:lnTo>
                    <a:pt x="10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434"/>
            <p:cNvSpPr>
              <a:spLocks/>
            </p:cNvSpPr>
            <p:nvPr/>
          </p:nvSpPr>
          <p:spPr bwMode="auto">
            <a:xfrm>
              <a:off x="7396" y="12612"/>
              <a:ext cx="55" cy="52"/>
            </a:xfrm>
            <a:custGeom>
              <a:avLst/>
              <a:gdLst/>
              <a:ahLst/>
              <a:cxnLst>
                <a:cxn ang="0">
                  <a:pos x="0" y="0"/>
                </a:cxn>
                <a:cxn ang="0">
                  <a:pos x="0" y="26"/>
                </a:cxn>
                <a:cxn ang="0">
                  <a:pos x="7" y="43"/>
                </a:cxn>
                <a:cxn ang="0">
                  <a:pos x="14" y="52"/>
                </a:cxn>
                <a:cxn ang="0">
                  <a:pos x="31" y="52"/>
                </a:cxn>
                <a:cxn ang="0">
                  <a:pos x="45" y="36"/>
                </a:cxn>
                <a:cxn ang="0">
                  <a:pos x="55" y="19"/>
                </a:cxn>
              </a:cxnLst>
              <a:rect l="0" t="0" r="r" b="b"/>
              <a:pathLst>
                <a:path w="55" h="52">
                  <a:moveTo>
                    <a:pt x="0" y="0"/>
                  </a:moveTo>
                  <a:lnTo>
                    <a:pt x="0" y="26"/>
                  </a:lnTo>
                  <a:lnTo>
                    <a:pt x="7" y="43"/>
                  </a:lnTo>
                  <a:lnTo>
                    <a:pt x="14" y="52"/>
                  </a:lnTo>
                  <a:lnTo>
                    <a:pt x="31" y="52"/>
                  </a:lnTo>
                  <a:lnTo>
                    <a:pt x="45" y="36"/>
                  </a:lnTo>
                  <a:lnTo>
                    <a:pt x="55"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435"/>
            <p:cNvSpPr>
              <a:spLocks/>
            </p:cNvSpPr>
            <p:nvPr/>
          </p:nvSpPr>
          <p:spPr bwMode="auto">
            <a:xfrm>
              <a:off x="7404" y="12542"/>
              <a:ext cx="16" cy="113"/>
            </a:xfrm>
            <a:custGeom>
              <a:avLst/>
              <a:gdLst/>
              <a:ahLst/>
              <a:cxnLst>
                <a:cxn ang="0">
                  <a:pos x="16" y="0"/>
                </a:cxn>
                <a:cxn ang="0">
                  <a:pos x="0" y="69"/>
                </a:cxn>
                <a:cxn ang="0">
                  <a:pos x="0" y="112"/>
                </a:cxn>
              </a:cxnLst>
              <a:rect l="0" t="0" r="r" b="b"/>
              <a:pathLst>
                <a:path w="16" h="113">
                  <a:moveTo>
                    <a:pt x="16" y="0"/>
                  </a:moveTo>
                  <a:lnTo>
                    <a:pt x="0" y="69"/>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436"/>
            <p:cNvSpPr>
              <a:spLocks/>
            </p:cNvSpPr>
            <p:nvPr/>
          </p:nvSpPr>
          <p:spPr bwMode="auto">
            <a:xfrm>
              <a:off x="7403" y="12542"/>
              <a:ext cx="24" cy="96"/>
            </a:xfrm>
            <a:custGeom>
              <a:avLst/>
              <a:gdLst/>
              <a:ahLst/>
              <a:cxnLst>
                <a:cxn ang="0">
                  <a:pos x="7" y="0"/>
                </a:cxn>
                <a:cxn ang="0">
                  <a:pos x="24" y="0"/>
                </a:cxn>
                <a:cxn ang="0">
                  <a:pos x="7" y="62"/>
                </a:cxn>
                <a:cxn ang="0">
                  <a:pos x="0" y="96"/>
                </a:cxn>
              </a:cxnLst>
              <a:rect l="0" t="0" r="r" b="b"/>
              <a:pathLst>
                <a:path w="24" h="96">
                  <a:moveTo>
                    <a:pt x="7" y="0"/>
                  </a:moveTo>
                  <a:lnTo>
                    <a:pt x="24" y="0"/>
                  </a:lnTo>
                  <a:lnTo>
                    <a:pt x="7"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437"/>
            <p:cNvSpPr>
              <a:spLocks/>
            </p:cNvSpPr>
            <p:nvPr/>
          </p:nvSpPr>
          <p:spPr bwMode="auto">
            <a:xfrm>
              <a:off x="7466" y="12542"/>
              <a:ext cx="55" cy="122"/>
            </a:xfrm>
            <a:custGeom>
              <a:avLst/>
              <a:gdLst/>
              <a:ahLst/>
              <a:cxnLst>
                <a:cxn ang="0">
                  <a:pos x="0" y="36"/>
                </a:cxn>
                <a:cxn ang="0">
                  <a:pos x="7" y="19"/>
                </a:cxn>
                <a:cxn ang="0">
                  <a:pos x="24" y="0"/>
                </a:cxn>
                <a:cxn ang="0">
                  <a:pos x="38" y="0"/>
                </a:cxn>
                <a:cxn ang="0">
                  <a:pos x="48" y="9"/>
                </a:cxn>
                <a:cxn ang="0">
                  <a:pos x="55" y="26"/>
                </a:cxn>
                <a:cxn ang="0">
                  <a:pos x="55" y="52"/>
                </a:cxn>
                <a:cxn ang="0">
                  <a:pos x="38" y="122"/>
                </a:cxn>
              </a:cxnLst>
              <a:rect l="0" t="0" r="r" b="b"/>
              <a:pathLst>
                <a:path w="55" h="122">
                  <a:moveTo>
                    <a:pt x="0" y="36"/>
                  </a:moveTo>
                  <a:lnTo>
                    <a:pt x="7" y="19"/>
                  </a:lnTo>
                  <a:lnTo>
                    <a:pt x="24" y="0"/>
                  </a:lnTo>
                  <a:lnTo>
                    <a:pt x="38" y="0"/>
                  </a:lnTo>
                  <a:lnTo>
                    <a:pt x="48" y="9"/>
                  </a:lnTo>
                  <a:lnTo>
                    <a:pt x="55" y="26"/>
                  </a:lnTo>
                  <a:lnTo>
                    <a:pt x="55" y="52"/>
                  </a:lnTo>
                  <a:lnTo>
                    <a:pt x="38"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438"/>
            <p:cNvSpPr>
              <a:spLocks/>
            </p:cNvSpPr>
            <p:nvPr/>
          </p:nvSpPr>
          <p:spPr bwMode="auto">
            <a:xfrm>
              <a:off x="7497" y="12552"/>
              <a:ext cx="17" cy="112"/>
            </a:xfrm>
            <a:custGeom>
              <a:avLst/>
              <a:gdLst/>
              <a:ahLst/>
              <a:cxnLst>
                <a:cxn ang="0">
                  <a:pos x="16" y="0"/>
                </a:cxn>
                <a:cxn ang="0">
                  <a:pos x="16" y="43"/>
                </a:cxn>
                <a:cxn ang="0">
                  <a:pos x="0" y="112"/>
                </a:cxn>
              </a:cxnLst>
              <a:rect l="0" t="0" r="r" b="b"/>
              <a:pathLst>
                <a:path w="17" h="112">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439"/>
            <p:cNvSpPr>
              <a:spLocks/>
            </p:cNvSpPr>
            <p:nvPr/>
          </p:nvSpPr>
          <p:spPr bwMode="auto">
            <a:xfrm>
              <a:off x="7490" y="12568"/>
              <a:ext cx="24" cy="96"/>
            </a:xfrm>
            <a:custGeom>
              <a:avLst/>
              <a:gdLst/>
              <a:ahLst/>
              <a:cxnLst>
                <a:cxn ang="0">
                  <a:pos x="23" y="0"/>
                </a:cxn>
                <a:cxn ang="0">
                  <a:pos x="14" y="36"/>
                </a:cxn>
                <a:cxn ang="0">
                  <a:pos x="0" y="96"/>
                </a:cxn>
                <a:cxn ang="0">
                  <a:pos x="14" y="96"/>
                </a:cxn>
              </a:cxnLst>
              <a:rect l="0" t="0" r="r" b="b"/>
              <a:pathLst>
                <a:path w="24" h="96">
                  <a:moveTo>
                    <a:pt x="23" y="0"/>
                  </a:moveTo>
                  <a:lnTo>
                    <a:pt x="14" y="36"/>
                  </a:lnTo>
                  <a:lnTo>
                    <a:pt x="0" y="96"/>
                  </a:lnTo>
                  <a:lnTo>
                    <a:pt x="14"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440"/>
            <p:cNvSpPr>
              <a:spLocks/>
            </p:cNvSpPr>
            <p:nvPr/>
          </p:nvSpPr>
          <p:spPr bwMode="auto">
            <a:xfrm>
              <a:off x="7521" y="12542"/>
              <a:ext cx="86" cy="122"/>
            </a:xfrm>
            <a:custGeom>
              <a:avLst/>
              <a:gdLst/>
              <a:ahLst/>
              <a:cxnLst>
                <a:cxn ang="0">
                  <a:pos x="0" y="52"/>
                </a:cxn>
                <a:cxn ang="0">
                  <a:pos x="14" y="26"/>
                </a:cxn>
                <a:cxn ang="0">
                  <a:pos x="31" y="9"/>
                </a:cxn>
                <a:cxn ang="0">
                  <a:pos x="45" y="0"/>
                </a:cxn>
                <a:cxn ang="0">
                  <a:pos x="62" y="0"/>
                </a:cxn>
                <a:cxn ang="0">
                  <a:pos x="76" y="9"/>
                </a:cxn>
                <a:cxn ang="0">
                  <a:pos x="86" y="26"/>
                </a:cxn>
                <a:cxn ang="0">
                  <a:pos x="86" y="52"/>
                </a:cxn>
                <a:cxn ang="0">
                  <a:pos x="69" y="122"/>
                </a:cxn>
              </a:cxnLst>
              <a:rect l="0" t="0" r="r" b="b"/>
              <a:pathLst>
                <a:path w="86" h="122">
                  <a:moveTo>
                    <a:pt x="0" y="52"/>
                  </a:moveTo>
                  <a:lnTo>
                    <a:pt x="14" y="26"/>
                  </a:lnTo>
                  <a:lnTo>
                    <a:pt x="31" y="9"/>
                  </a:lnTo>
                  <a:lnTo>
                    <a:pt x="45" y="0"/>
                  </a:lnTo>
                  <a:lnTo>
                    <a:pt x="62" y="0"/>
                  </a:lnTo>
                  <a:lnTo>
                    <a:pt x="76" y="9"/>
                  </a:lnTo>
                  <a:lnTo>
                    <a:pt x="86" y="26"/>
                  </a:lnTo>
                  <a:lnTo>
                    <a:pt x="86" y="52"/>
                  </a:lnTo>
                  <a:lnTo>
                    <a:pt x="69"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441"/>
            <p:cNvSpPr>
              <a:spLocks/>
            </p:cNvSpPr>
            <p:nvPr/>
          </p:nvSpPr>
          <p:spPr bwMode="auto">
            <a:xfrm>
              <a:off x="7583" y="12552"/>
              <a:ext cx="15" cy="112"/>
            </a:xfrm>
            <a:custGeom>
              <a:avLst/>
              <a:gdLst/>
              <a:ahLst/>
              <a:cxnLst>
                <a:cxn ang="0">
                  <a:pos x="14" y="0"/>
                </a:cxn>
                <a:cxn ang="0">
                  <a:pos x="14" y="43"/>
                </a:cxn>
                <a:cxn ang="0">
                  <a:pos x="0" y="112"/>
                </a:cxn>
              </a:cxnLst>
              <a:rect l="0" t="0" r="r" b="b"/>
              <a:pathLst>
                <a:path w="15" h="112">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442"/>
            <p:cNvSpPr>
              <a:spLocks/>
            </p:cNvSpPr>
            <p:nvPr/>
          </p:nvSpPr>
          <p:spPr bwMode="auto">
            <a:xfrm>
              <a:off x="7576" y="12568"/>
              <a:ext cx="22" cy="96"/>
            </a:xfrm>
            <a:custGeom>
              <a:avLst/>
              <a:gdLst/>
              <a:ahLst/>
              <a:cxnLst>
                <a:cxn ang="0">
                  <a:pos x="21" y="0"/>
                </a:cxn>
                <a:cxn ang="0">
                  <a:pos x="14" y="36"/>
                </a:cxn>
                <a:cxn ang="0">
                  <a:pos x="0" y="96"/>
                </a:cxn>
                <a:cxn ang="0">
                  <a:pos x="14" y="96"/>
                </a:cxn>
              </a:cxnLst>
              <a:rect l="0" t="0" r="r" b="b"/>
              <a:pathLst>
                <a:path w="22" h="96">
                  <a:moveTo>
                    <a:pt x="21" y="0"/>
                  </a:moveTo>
                  <a:lnTo>
                    <a:pt x="14" y="36"/>
                  </a:lnTo>
                  <a:lnTo>
                    <a:pt x="0" y="96"/>
                  </a:lnTo>
                  <a:lnTo>
                    <a:pt x="14"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443"/>
            <p:cNvSpPr>
              <a:spLocks/>
            </p:cNvSpPr>
            <p:nvPr/>
          </p:nvSpPr>
          <p:spPr bwMode="auto">
            <a:xfrm>
              <a:off x="7607" y="12541"/>
              <a:ext cx="86" cy="97"/>
            </a:xfrm>
            <a:custGeom>
              <a:avLst/>
              <a:gdLst/>
              <a:ahLst/>
              <a:cxnLst>
                <a:cxn ang="0">
                  <a:pos x="0" y="53"/>
                </a:cxn>
                <a:cxn ang="0">
                  <a:pos x="14" y="27"/>
                </a:cxn>
                <a:cxn ang="0">
                  <a:pos x="28" y="11"/>
                </a:cxn>
                <a:cxn ang="0">
                  <a:pos x="42" y="2"/>
                </a:cxn>
                <a:cxn ang="0">
                  <a:pos x="56" y="0"/>
                </a:cxn>
                <a:cxn ang="0">
                  <a:pos x="68" y="3"/>
                </a:cxn>
                <a:cxn ang="0">
                  <a:pos x="77" y="11"/>
                </a:cxn>
                <a:cxn ang="0">
                  <a:pos x="83" y="25"/>
                </a:cxn>
                <a:cxn ang="0">
                  <a:pos x="85" y="43"/>
                </a:cxn>
                <a:cxn ang="0">
                  <a:pos x="84" y="53"/>
                </a:cxn>
                <a:cxn ang="0">
                  <a:pos x="69" y="96"/>
                </a:cxn>
              </a:cxnLst>
              <a:rect l="0" t="0" r="r" b="b"/>
              <a:pathLst>
                <a:path w="86" h="97">
                  <a:moveTo>
                    <a:pt x="0" y="53"/>
                  </a:moveTo>
                  <a:lnTo>
                    <a:pt x="14" y="27"/>
                  </a:lnTo>
                  <a:lnTo>
                    <a:pt x="28" y="11"/>
                  </a:lnTo>
                  <a:lnTo>
                    <a:pt x="42" y="2"/>
                  </a:lnTo>
                  <a:lnTo>
                    <a:pt x="56" y="0"/>
                  </a:lnTo>
                  <a:lnTo>
                    <a:pt x="68" y="3"/>
                  </a:lnTo>
                  <a:lnTo>
                    <a:pt x="77" y="11"/>
                  </a:lnTo>
                  <a:lnTo>
                    <a:pt x="83" y="25"/>
                  </a:lnTo>
                  <a:lnTo>
                    <a:pt x="85" y="43"/>
                  </a:lnTo>
                  <a:lnTo>
                    <a:pt x="84" y="53"/>
                  </a:lnTo>
                  <a:lnTo>
                    <a:pt x="69"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444"/>
            <p:cNvSpPr>
              <a:spLocks/>
            </p:cNvSpPr>
            <p:nvPr/>
          </p:nvSpPr>
          <p:spPr bwMode="auto">
            <a:xfrm>
              <a:off x="7677" y="12552"/>
              <a:ext cx="7" cy="103"/>
            </a:xfrm>
            <a:custGeom>
              <a:avLst/>
              <a:gdLst/>
              <a:ahLst/>
              <a:cxnLst>
                <a:cxn ang="0">
                  <a:pos x="7" y="0"/>
                </a:cxn>
                <a:cxn ang="0">
                  <a:pos x="7" y="36"/>
                </a:cxn>
                <a:cxn ang="0">
                  <a:pos x="0" y="69"/>
                </a:cxn>
                <a:cxn ang="0">
                  <a:pos x="0" y="103"/>
                </a:cxn>
              </a:cxnLst>
              <a:rect l="0" t="0" r="r" b="b"/>
              <a:pathLst>
                <a:path w="7" h="103">
                  <a:moveTo>
                    <a:pt x="7" y="0"/>
                  </a:moveTo>
                  <a:lnTo>
                    <a:pt x="7"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445"/>
            <p:cNvSpPr>
              <a:spLocks/>
            </p:cNvSpPr>
            <p:nvPr/>
          </p:nvSpPr>
          <p:spPr bwMode="auto">
            <a:xfrm>
              <a:off x="7667" y="12568"/>
              <a:ext cx="56" cy="96"/>
            </a:xfrm>
            <a:custGeom>
              <a:avLst/>
              <a:gdLst/>
              <a:ahLst/>
              <a:cxnLst>
                <a:cxn ang="0">
                  <a:pos x="16" y="0"/>
                </a:cxn>
                <a:cxn ang="0">
                  <a:pos x="0" y="43"/>
                </a:cxn>
                <a:cxn ang="0">
                  <a:pos x="0" y="69"/>
                </a:cxn>
                <a:cxn ang="0">
                  <a:pos x="9" y="86"/>
                </a:cxn>
                <a:cxn ang="0">
                  <a:pos x="16" y="96"/>
                </a:cxn>
                <a:cxn ang="0">
                  <a:pos x="31" y="96"/>
                </a:cxn>
                <a:cxn ang="0">
                  <a:pos x="47" y="79"/>
                </a:cxn>
                <a:cxn ang="0">
                  <a:pos x="55" y="62"/>
                </a:cxn>
              </a:cxnLst>
              <a:rect l="0" t="0" r="r" b="b"/>
              <a:pathLst>
                <a:path w="56" h="96">
                  <a:moveTo>
                    <a:pt x="16" y="0"/>
                  </a:moveTo>
                  <a:lnTo>
                    <a:pt x="0" y="43"/>
                  </a:lnTo>
                  <a:lnTo>
                    <a:pt x="0" y="69"/>
                  </a:lnTo>
                  <a:lnTo>
                    <a:pt x="9" y="86"/>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446"/>
            <p:cNvSpPr>
              <a:spLocks/>
            </p:cNvSpPr>
            <p:nvPr/>
          </p:nvSpPr>
          <p:spPr bwMode="auto">
            <a:xfrm>
              <a:off x="7739" y="12542"/>
              <a:ext cx="53" cy="122"/>
            </a:xfrm>
            <a:custGeom>
              <a:avLst/>
              <a:gdLst/>
              <a:ahLst/>
              <a:cxnLst>
                <a:cxn ang="0">
                  <a:pos x="0" y="36"/>
                </a:cxn>
                <a:cxn ang="0">
                  <a:pos x="7" y="19"/>
                </a:cxn>
                <a:cxn ang="0">
                  <a:pos x="21" y="0"/>
                </a:cxn>
                <a:cxn ang="0">
                  <a:pos x="38" y="0"/>
                </a:cxn>
                <a:cxn ang="0">
                  <a:pos x="45" y="9"/>
                </a:cxn>
                <a:cxn ang="0">
                  <a:pos x="52" y="26"/>
                </a:cxn>
                <a:cxn ang="0">
                  <a:pos x="52" y="52"/>
                </a:cxn>
                <a:cxn ang="0">
                  <a:pos x="38" y="122"/>
                </a:cxn>
              </a:cxnLst>
              <a:rect l="0" t="0" r="r" b="b"/>
              <a:pathLst>
                <a:path w="53" h="122">
                  <a:moveTo>
                    <a:pt x="0" y="36"/>
                  </a:moveTo>
                  <a:lnTo>
                    <a:pt x="7" y="19"/>
                  </a:lnTo>
                  <a:lnTo>
                    <a:pt x="21" y="0"/>
                  </a:lnTo>
                  <a:lnTo>
                    <a:pt x="38" y="0"/>
                  </a:lnTo>
                  <a:lnTo>
                    <a:pt x="45" y="9"/>
                  </a:lnTo>
                  <a:lnTo>
                    <a:pt x="52" y="26"/>
                  </a:lnTo>
                  <a:lnTo>
                    <a:pt x="52" y="52"/>
                  </a:lnTo>
                  <a:lnTo>
                    <a:pt x="38"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447"/>
            <p:cNvSpPr>
              <a:spLocks/>
            </p:cNvSpPr>
            <p:nvPr/>
          </p:nvSpPr>
          <p:spPr bwMode="auto">
            <a:xfrm>
              <a:off x="7771" y="12552"/>
              <a:ext cx="14" cy="112"/>
            </a:xfrm>
            <a:custGeom>
              <a:avLst/>
              <a:gdLst/>
              <a:ahLst/>
              <a:cxnLst>
                <a:cxn ang="0">
                  <a:pos x="14" y="0"/>
                </a:cxn>
                <a:cxn ang="0">
                  <a:pos x="14" y="43"/>
                </a:cxn>
                <a:cxn ang="0">
                  <a:pos x="0" y="112"/>
                </a:cxn>
              </a:cxnLst>
              <a:rect l="0" t="0" r="r" b="b"/>
              <a:pathLst>
                <a:path w="14" h="112">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448"/>
            <p:cNvSpPr>
              <a:spLocks/>
            </p:cNvSpPr>
            <p:nvPr/>
          </p:nvSpPr>
          <p:spPr bwMode="auto">
            <a:xfrm>
              <a:off x="7761" y="12568"/>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449"/>
            <p:cNvSpPr>
              <a:spLocks/>
            </p:cNvSpPr>
            <p:nvPr/>
          </p:nvSpPr>
          <p:spPr bwMode="auto">
            <a:xfrm>
              <a:off x="7792" y="12542"/>
              <a:ext cx="87" cy="96"/>
            </a:xfrm>
            <a:custGeom>
              <a:avLst/>
              <a:gdLst/>
              <a:ahLst/>
              <a:cxnLst>
                <a:cxn ang="0">
                  <a:pos x="0" y="52"/>
                </a:cxn>
                <a:cxn ang="0">
                  <a:pos x="16" y="26"/>
                </a:cxn>
                <a:cxn ang="0">
                  <a:pos x="31" y="9"/>
                </a:cxn>
                <a:cxn ang="0">
                  <a:pos x="48" y="0"/>
                </a:cxn>
                <a:cxn ang="0">
                  <a:pos x="62" y="0"/>
                </a:cxn>
                <a:cxn ang="0">
                  <a:pos x="79" y="9"/>
                </a:cxn>
                <a:cxn ang="0">
                  <a:pos x="86" y="26"/>
                </a:cxn>
                <a:cxn ang="0">
                  <a:pos x="86" y="52"/>
                </a:cxn>
                <a:cxn ang="0">
                  <a:pos x="72" y="95"/>
                </a:cxn>
              </a:cxnLst>
              <a:rect l="0" t="0" r="r" b="b"/>
              <a:pathLst>
                <a:path w="87" h="96">
                  <a:moveTo>
                    <a:pt x="0" y="52"/>
                  </a:moveTo>
                  <a:lnTo>
                    <a:pt x="16" y="26"/>
                  </a:lnTo>
                  <a:lnTo>
                    <a:pt x="31" y="9"/>
                  </a:lnTo>
                  <a:lnTo>
                    <a:pt x="48" y="0"/>
                  </a:lnTo>
                  <a:lnTo>
                    <a:pt x="62" y="0"/>
                  </a:lnTo>
                  <a:lnTo>
                    <a:pt x="79" y="9"/>
                  </a:lnTo>
                  <a:lnTo>
                    <a:pt x="86" y="26"/>
                  </a:lnTo>
                  <a:lnTo>
                    <a:pt x="86" y="52"/>
                  </a:lnTo>
                  <a:lnTo>
                    <a:pt x="72"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450"/>
            <p:cNvSpPr>
              <a:spLocks/>
            </p:cNvSpPr>
            <p:nvPr/>
          </p:nvSpPr>
          <p:spPr bwMode="auto">
            <a:xfrm>
              <a:off x="7864" y="12552"/>
              <a:ext cx="7" cy="103"/>
            </a:xfrm>
            <a:custGeom>
              <a:avLst/>
              <a:gdLst/>
              <a:ahLst/>
              <a:cxnLst>
                <a:cxn ang="0">
                  <a:pos x="7" y="0"/>
                </a:cxn>
                <a:cxn ang="0">
                  <a:pos x="7" y="36"/>
                </a:cxn>
                <a:cxn ang="0">
                  <a:pos x="0" y="69"/>
                </a:cxn>
                <a:cxn ang="0">
                  <a:pos x="0" y="103"/>
                </a:cxn>
              </a:cxnLst>
              <a:rect l="0" t="0" r="r" b="b"/>
              <a:pathLst>
                <a:path w="7" h="103">
                  <a:moveTo>
                    <a:pt x="7" y="0"/>
                  </a:moveTo>
                  <a:lnTo>
                    <a:pt x="7" y="36"/>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451"/>
            <p:cNvSpPr>
              <a:spLocks/>
            </p:cNvSpPr>
            <p:nvPr/>
          </p:nvSpPr>
          <p:spPr bwMode="auto">
            <a:xfrm>
              <a:off x="7855" y="12568"/>
              <a:ext cx="55" cy="96"/>
            </a:xfrm>
            <a:custGeom>
              <a:avLst/>
              <a:gdLst/>
              <a:ahLst/>
              <a:cxnLst>
                <a:cxn ang="0">
                  <a:pos x="16" y="0"/>
                </a:cxn>
                <a:cxn ang="0">
                  <a:pos x="0" y="43"/>
                </a:cxn>
                <a:cxn ang="0">
                  <a:pos x="0" y="69"/>
                </a:cxn>
                <a:cxn ang="0">
                  <a:pos x="9" y="86"/>
                </a:cxn>
                <a:cxn ang="0">
                  <a:pos x="16" y="96"/>
                </a:cxn>
                <a:cxn ang="0">
                  <a:pos x="31" y="96"/>
                </a:cxn>
                <a:cxn ang="0">
                  <a:pos x="47" y="79"/>
                </a:cxn>
                <a:cxn ang="0">
                  <a:pos x="55" y="62"/>
                </a:cxn>
              </a:cxnLst>
              <a:rect l="0" t="0" r="r" b="b"/>
              <a:pathLst>
                <a:path w="55" h="96">
                  <a:moveTo>
                    <a:pt x="16" y="0"/>
                  </a:moveTo>
                  <a:lnTo>
                    <a:pt x="0" y="43"/>
                  </a:lnTo>
                  <a:lnTo>
                    <a:pt x="0" y="69"/>
                  </a:lnTo>
                  <a:lnTo>
                    <a:pt x="9" y="86"/>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452"/>
            <p:cNvSpPr>
              <a:spLocks/>
            </p:cNvSpPr>
            <p:nvPr/>
          </p:nvSpPr>
          <p:spPr bwMode="auto">
            <a:xfrm>
              <a:off x="7012" y="12736"/>
              <a:ext cx="113" cy="0"/>
            </a:xfrm>
            <a:custGeom>
              <a:avLst/>
              <a:gdLst/>
              <a:ahLst/>
              <a:cxnLst>
                <a:cxn ang="0">
                  <a:pos x="0" y="0"/>
                </a:cxn>
                <a:cxn ang="0">
                  <a:pos x="112" y="0"/>
                </a:cxn>
              </a:cxnLst>
              <a:rect l="0" t="0" r="r" b="b"/>
              <a:pathLst>
                <a:path w="113">
                  <a:moveTo>
                    <a:pt x="0" y="0"/>
                  </a:moveTo>
                  <a:lnTo>
                    <a:pt x="11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453"/>
            <p:cNvSpPr>
              <a:spLocks/>
            </p:cNvSpPr>
            <p:nvPr/>
          </p:nvSpPr>
          <p:spPr bwMode="auto">
            <a:xfrm>
              <a:off x="7173" y="1273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454"/>
            <p:cNvSpPr>
              <a:spLocks/>
            </p:cNvSpPr>
            <p:nvPr/>
          </p:nvSpPr>
          <p:spPr bwMode="auto">
            <a:xfrm>
              <a:off x="7317" y="1273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455"/>
            <p:cNvSpPr>
              <a:spLocks/>
            </p:cNvSpPr>
            <p:nvPr/>
          </p:nvSpPr>
          <p:spPr bwMode="auto">
            <a:xfrm>
              <a:off x="7461" y="1273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456"/>
            <p:cNvSpPr>
              <a:spLocks/>
            </p:cNvSpPr>
            <p:nvPr/>
          </p:nvSpPr>
          <p:spPr bwMode="auto">
            <a:xfrm>
              <a:off x="7605" y="1273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457"/>
            <p:cNvSpPr>
              <a:spLocks/>
            </p:cNvSpPr>
            <p:nvPr/>
          </p:nvSpPr>
          <p:spPr bwMode="auto">
            <a:xfrm>
              <a:off x="7749" y="12736"/>
              <a:ext cx="113" cy="0"/>
            </a:xfrm>
            <a:custGeom>
              <a:avLst/>
              <a:gdLst/>
              <a:ahLst/>
              <a:cxnLst>
                <a:cxn ang="0">
                  <a:pos x="0" y="0"/>
                </a:cxn>
                <a:cxn ang="0">
                  <a:pos x="112" y="0"/>
                </a:cxn>
              </a:cxnLst>
              <a:rect l="0" t="0" r="r" b="b"/>
              <a:pathLst>
                <a:path w="113">
                  <a:moveTo>
                    <a:pt x="0" y="0"/>
                  </a:moveTo>
                  <a:lnTo>
                    <a:pt x="11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458"/>
            <p:cNvSpPr>
              <a:spLocks/>
            </p:cNvSpPr>
            <p:nvPr/>
          </p:nvSpPr>
          <p:spPr bwMode="auto">
            <a:xfrm>
              <a:off x="6681" y="12218"/>
              <a:ext cx="65" cy="0"/>
            </a:xfrm>
            <a:custGeom>
              <a:avLst/>
              <a:gdLst/>
              <a:ahLst/>
              <a:cxnLst>
                <a:cxn ang="0">
                  <a:pos x="0" y="0"/>
                </a:cxn>
                <a:cxn ang="0">
                  <a:pos x="64" y="0"/>
                </a:cxn>
              </a:cxnLst>
              <a:rect l="0" t="0" r="r" b="b"/>
              <a:pathLst>
                <a:path w="65">
                  <a:moveTo>
                    <a:pt x="0" y="0"/>
                  </a:moveTo>
                  <a:lnTo>
                    <a:pt x="6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459"/>
            <p:cNvSpPr>
              <a:spLocks/>
            </p:cNvSpPr>
            <p:nvPr/>
          </p:nvSpPr>
          <p:spPr bwMode="auto">
            <a:xfrm>
              <a:off x="6796"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460"/>
            <p:cNvSpPr>
              <a:spLocks/>
            </p:cNvSpPr>
            <p:nvPr/>
          </p:nvSpPr>
          <p:spPr bwMode="auto">
            <a:xfrm>
              <a:off x="6940"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461"/>
            <p:cNvSpPr>
              <a:spLocks/>
            </p:cNvSpPr>
            <p:nvPr/>
          </p:nvSpPr>
          <p:spPr bwMode="auto">
            <a:xfrm>
              <a:off x="7084"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462"/>
            <p:cNvSpPr>
              <a:spLocks/>
            </p:cNvSpPr>
            <p:nvPr/>
          </p:nvSpPr>
          <p:spPr bwMode="auto">
            <a:xfrm>
              <a:off x="7228"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463"/>
            <p:cNvSpPr>
              <a:spLocks/>
            </p:cNvSpPr>
            <p:nvPr/>
          </p:nvSpPr>
          <p:spPr bwMode="auto">
            <a:xfrm>
              <a:off x="7372"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464"/>
            <p:cNvSpPr>
              <a:spLocks/>
            </p:cNvSpPr>
            <p:nvPr/>
          </p:nvSpPr>
          <p:spPr bwMode="auto">
            <a:xfrm>
              <a:off x="7516"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465"/>
            <p:cNvSpPr>
              <a:spLocks/>
            </p:cNvSpPr>
            <p:nvPr/>
          </p:nvSpPr>
          <p:spPr bwMode="auto">
            <a:xfrm>
              <a:off x="7660"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466"/>
            <p:cNvSpPr>
              <a:spLocks/>
            </p:cNvSpPr>
            <p:nvPr/>
          </p:nvSpPr>
          <p:spPr bwMode="auto">
            <a:xfrm>
              <a:off x="7804" y="12218"/>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467"/>
            <p:cNvSpPr>
              <a:spLocks/>
            </p:cNvSpPr>
            <p:nvPr/>
          </p:nvSpPr>
          <p:spPr bwMode="auto">
            <a:xfrm>
              <a:off x="7948" y="12218"/>
              <a:ext cx="67" cy="0"/>
            </a:xfrm>
            <a:custGeom>
              <a:avLst/>
              <a:gdLst/>
              <a:ahLst/>
              <a:cxnLst>
                <a:cxn ang="0">
                  <a:pos x="0" y="0"/>
                </a:cxn>
                <a:cxn ang="0">
                  <a:pos x="67" y="0"/>
                </a:cxn>
              </a:cxnLst>
              <a:rect l="0" t="0" r="r" b="b"/>
              <a:pathLst>
                <a:path w="67">
                  <a:moveTo>
                    <a:pt x="0" y="0"/>
                  </a:moveTo>
                  <a:lnTo>
                    <a:pt x="6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468"/>
            <p:cNvSpPr>
              <a:spLocks/>
            </p:cNvSpPr>
            <p:nvPr/>
          </p:nvSpPr>
          <p:spPr bwMode="auto">
            <a:xfrm>
              <a:off x="6384" y="11932"/>
              <a:ext cx="45" cy="183"/>
            </a:xfrm>
            <a:custGeom>
              <a:avLst/>
              <a:gdLst/>
              <a:ahLst/>
              <a:cxnLst>
                <a:cxn ang="0">
                  <a:pos x="45" y="0"/>
                </a:cxn>
                <a:cxn ang="0">
                  <a:pos x="0" y="182"/>
                </a:cxn>
              </a:cxnLst>
              <a:rect l="0" t="0" r="r" b="b"/>
              <a:pathLst>
                <a:path w="45" h="183">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469"/>
            <p:cNvSpPr>
              <a:spLocks/>
            </p:cNvSpPr>
            <p:nvPr/>
          </p:nvSpPr>
          <p:spPr bwMode="auto">
            <a:xfrm>
              <a:off x="6391" y="11932"/>
              <a:ext cx="45" cy="183"/>
            </a:xfrm>
            <a:custGeom>
              <a:avLst/>
              <a:gdLst/>
              <a:ahLst/>
              <a:cxnLst>
                <a:cxn ang="0">
                  <a:pos x="45" y="0"/>
                </a:cxn>
                <a:cxn ang="0">
                  <a:pos x="0" y="182"/>
                </a:cxn>
              </a:cxnLst>
              <a:rect l="0" t="0" r="r" b="b"/>
              <a:pathLst>
                <a:path w="45" h="183">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470"/>
            <p:cNvSpPr>
              <a:spLocks/>
            </p:cNvSpPr>
            <p:nvPr/>
          </p:nvSpPr>
          <p:spPr bwMode="auto">
            <a:xfrm>
              <a:off x="6398" y="11932"/>
              <a:ext cx="48" cy="183"/>
            </a:xfrm>
            <a:custGeom>
              <a:avLst/>
              <a:gdLst/>
              <a:ahLst/>
              <a:cxnLst>
                <a:cxn ang="0">
                  <a:pos x="47" y="0"/>
                </a:cxn>
                <a:cxn ang="0">
                  <a:pos x="0" y="182"/>
                </a:cxn>
              </a:cxnLst>
              <a:rect l="0" t="0" r="r" b="b"/>
              <a:pathLst>
                <a:path w="48" h="183">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471"/>
            <p:cNvSpPr>
              <a:spLocks/>
            </p:cNvSpPr>
            <p:nvPr/>
          </p:nvSpPr>
          <p:spPr bwMode="auto">
            <a:xfrm>
              <a:off x="6360" y="11932"/>
              <a:ext cx="156" cy="183"/>
            </a:xfrm>
            <a:custGeom>
              <a:avLst/>
              <a:gdLst/>
              <a:ahLst/>
              <a:cxnLst>
                <a:cxn ang="0">
                  <a:pos x="45" y="0"/>
                </a:cxn>
                <a:cxn ang="0">
                  <a:pos x="117" y="0"/>
                </a:cxn>
                <a:cxn ang="0">
                  <a:pos x="139" y="9"/>
                </a:cxn>
                <a:cxn ang="0">
                  <a:pos x="148" y="16"/>
                </a:cxn>
                <a:cxn ang="0">
                  <a:pos x="155" y="43"/>
                </a:cxn>
                <a:cxn ang="0">
                  <a:pos x="155" y="79"/>
                </a:cxn>
                <a:cxn ang="0">
                  <a:pos x="148" y="112"/>
                </a:cxn>
                <a:cxn ang="0">
                  <a:pos x="131" y="146"/>
                </a:cxn>
                <a:cxn ang="0">
                  <a:pos x="117" y="165"/>
                </a:cxn>
                <a:cxn ang="0">
                  <a:pos x="100" y="172"/>
                </a:cxn>
                <a:cxn ang="0">
                  <a:pos x="69" y="182"/>
                </a:cxn>
                <a:cxn ang="0">
                  <a:pos x="0" y="182"/>
                </a:cxn>
              </a:cxnLst>
              <a:rect l="0" t="0" r="r" b="b"/>
              <a:pathLst>
                <a:path w="156" h="183">
                  <a:moveTo>
                    <a:pt x="45" y="0"/>
                  </a:moveTo>
                  <a:lnTo>
                    <a:pt x="117" y="0"/>
                  </a:lnTo>
                  <a:lnTo>
                    <a:pt x="139" y="9"/>
                  </a:lnTo>
                  <a:lnTo>
                    <a:pt x="148" y="16"/>
                  </a:lnTo>
                  <a:lnTo>
                    <a:pt x="155" y="43"/>
                  </a:lnTo>
                  <a:lnTo>
                    <a:pt x="155" y="79"/>
                  </a:lnTo>
                  <a:lnTo>
                    <a:pt x="148" y="112"/>
                  </a:lnTo>
                  <a:lnTo>
                    <a:pt x="131" y="146"/>
                  </a:lnTo>
                  <a:lnTo>
                    <a:pt x="117" y="165"/>
                  </a:lnTo>
                  <a:lnTo>
                    <a:pt x="100" y="172"/>
                  </a:lnTo>
                  <a:lnTo>
                    <a:pt x="69" y="182"/>
                  </a:ln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472"/>
            <p:cNvSpPr>
              <a:spLocks/>
            </p:cNvSpPr>
            <p:nvPr/>
          </p:nvSpPr>
          <p:spPr bwMode="auto">
            <a:xfrm>
              <a:off x="6468" y="11942"/>
              <a:ext cx="40" cy="156"/>
            </a:xfrm>
            <a:custGeom>
              <a:avLst/>
              <a:gdLst/>
              <a:ahLst/>
              <a:cxnLst>
                <a:cxn ang="0">
                  <a:pos x="23" y="0"/>
                </a:cxn>
                <a:cxn ang="0">
                  <a:pos x="31" y="7"/>
                </a:cxn>
                <a:cxn ang="0">
                  <a:pos x="40" y="33"/>
                </a:cxn>
                <a:cxn ang="0">
                  <a:pos x="40" y="69"/>
                </a:cxn>
                <a:cxn ang="0">
                  <a:pos x="31" y="103"/>
                </a:cxn>
                <a:cxn ang="0">
                  <a:pos x="16" y="136"/>
                </a:cxn>
                <a:cxn ang="0">
                  <a:pos x="0" y="155"/>
                </a:cxn>
              </a:cxnLst>
              <a:rect l="0" t="0" r="r" b="b"/>
              <a:pathLst>
                <a:path w="40" h="156">
                  <a:moveTo>
                    <a:pt x="23" y="0"/>
                  </a:moveTo>
                  <a:lnTo>
                    <a:pt x="31" y="7"/>
                  </a:lnTo>
                  <a:lnTo>
                    <a:pt x="40" y="33"/>
                  </a:lnTo>
                  <a:lnTo>
                    <a:pt x="40" y="69"/>
                  </a:lnTo>
                  <a:lnTo>
                    <a:pt x="31" y="103"/>
                  </a:lnTo>
                  <a:lnTo>
                    <a:pt x="16" y="136"/>
                  </a:lnTo>
                  <a:lnTo>
                    <a:pt x="0" y="1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473"/>
            <p:cNvSpPr>
              <a:spLocks/>
            </p:cNvSpPr>
            <p:nvPr/>
          </p:nvSpPr>
          <p:spPr bwMode="auto">
            <a:xfrm>
              <a:off x="6429" y="11932"/>
              <a:ext cx="70" cy="183"/>
            </a:xfrm>
            <a:custGeom>
              <a:avLst/>
              <a:gdLst/>
              <a:ahLst/>
              <a:cxnLst>
                <a:cxn ang="0">
                  <a:pos x="47" y="0"/>
                </a:cxn>
                <a:cxn ang="0">
                  <a:pos x="62" y="16"/>
                </a:cxn>
                <a:cxn ang="0">
                  <a:pos x="69" y="43"/>
                </a:cxn>
                <a:cxn ang="0">
                  <a:pos x="69" y="79"/>
                </a:cxn>
                <a:cxn ang="0">
                  <a:pos x="62" y="112"/>
                </a:cxn>
                <a:cxn ang="0">
                  <a:pos x="47" y="146"/>
                </a:cxn>
                <a:cxn ang="0">
                  <a:pos x="23" y="172"/>
                </a:cxn>
                <a:cxn ang="0">
                  <a:pos x="0" y="182"/>
                </a:cxn>
              </a:cxnLst>
              <a:rect l="0" t="0" r="r" b="b"/>
              <a:pathLst>
                <a:path w="70" h="183">
                  <a:moveTo>
                    <a:pt x="47" y="0"/>
                  </a:moveTo>
                  <a:lnTo>
                    <a:pt x="62" y="16"/>
                  </a:lnTo>
                  <a:lnTo>
                    <a:pt x="69" y="43"/>
                  </a:lnTo>
                  <a:lnTo>
                    <a:pt x="69" y="79"/>
                  </a:lnTo>
                  <a:lnTo>
                    <a:pt x="62" y="112"/>
                  </a:lnTo>
                  <a:lnTo>
                    <a:pt x="47" y="146"/>
                  </a:lnTo>
                  <a:lnTo>
                    <a:pt x="23" y="172"/>
                  </a:ln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474"/>
            <p:cNvSpPr>
              <a:spLocks/>
            </p:cNvSpPr>
            <p:nvPr/>
          </p:nvSpPr>
          <p:spPr bwMode="auto">
            <a:xfrm>
              <a:off x="6415" y="11932"/>
              <a:ext cx="21" cy="10"/>
            </a:xfrm>
            <a:custGeom>
              <a:avLst/>
              <a:gdLst/>
              <a:ahLst/>
              <a:cxnLst>
                <a:cxn ang="0">
                  <a:pos x="0" y="0"/>
                </a:cxn>
                <a:cxn ang="0">
                  <a:pos x="21" y="9"/>
                </a:cxn>
              </a:cxnLst>
              <a:rect l="0" t="0" r="r" b="b"/>
              <a:pathLst>
                <a:path w="21" h="10">
                  <a:moveTo>
                    <a:pt x="0" y="0"/>
                  </a:moveTo>
                  <a:lnTo>
                    <a:pt x="21"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475"/>
            <p:cNvSpPr>
              <a:spLocks/>
            </p:cNvSpPr>
            <p:nvPr/>
          </p:nvSpPr>
          <p:spPr bwMode="auto">
            <a:xfrm>
              <a:off x="6422" y="11932"/>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476"/>
            <p:cNvSpPr>
              <a:spLocks/>
            </p:cNvSpPr>
            <p:nvPr/>
          </p:nvSpPr>
          <p:spPr bwMode="auto">
            <a:xfrm>
              <a:off x="6436" y="11932"/>
              <a:ext cx="17" cy="17"/>
            </a:xfrm>
            <a:custGeom>
              <a:avLst/>
              <a:gdLst/>
              <a:ahLst/>
              <a:cxnLst>
                <a:cxn ang="0">
                  <a:pos x="16" y="0"/>
                </a:cxn>
                <a:cxn ang="0">
                  <a:pos x="0" y="16"/>
                </a:cxn>
              </a:cxnLst>
              <a:rect l="0" t="0" r="r" b="b"/>
              <a:pathLst>
                <a:path w="17" h="17">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477"/>
            <p:cNvSpPr>
              <a:spLocks/>
            </p:cNvSpPr>
            <p:nvPr/>
          </p:nvSpPr>
          <p:spPr bwMode="auto">
            <a:xfrm>
              <a:off x="6436" y="11932"/>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478"/>
            <p:cNvSpPr>
              <a:spLocks/>
            </p:cNvSpPr>
            <p:nvPr/>
          </p:nvSpPr>
          <p:spPr bwMode="auto">
            <a:xfrm>
              <a:off x="6367" y="12105"/>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479"/>
            <p:cNvSpPr>
              <a:spLocks/>
            </p:cNvSpPr>
            <p:nvPr/>
          </p:nvSpPr>
          <p:spPr bwMode="auto">
            <a:xfrm>
              <a:off x="6374" y="12098"/>
              <a:ext cx="17" cy="17"/>
            </a:xfrm>
            <a:custGeom>
              <a:avLst/>
              <a:gdLst/>
              <a:ahLst/>
              <a:cxnLst>
                <a:cxn ang="0">
                  <a:pos x="16" y="0"/>
                </a:cxn>
                <a:cxn ang="0">
                  <a:pos x="0" y="16"/>
                </a:cxn>
              </a:cxnLst>
              <a:rect l="0" t="0" r="r" b="b"/>
              <a:pathLst>
                <a:path w="17" h="17">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480"/>
            <p:cNvSpPr>
              <a:spLocks/>
            </p:cNvSpPr>
            <p:nvPr/>
          </p:nvSpPr>
          <p:spPr bwMode="auto">
            <a:xfrm>
              <a:off x="6398" y="1209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481"/>
            <p:cNvSpPr>
              <a:spLocks/>
            </p:cNvSpPr>
            <p:nvPr/>
          </p:nvSpPr>
          <p:spPr bwMode="auto">
            <a:xfrm>
              <a:off x="6391" y="12105"/>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482"/>
            <p:cNvSpPr>
              <a:spLocks/>
            </p:cNvSpPr>
            <p:nvPr/>
          </p:nvSpPr>
          <p:spPr bwMode="auto">
            <a:xfrm>
              <a:off x="6547" y="11992"/>
              <a:ext cx="55" cy="123"/>
            </a:xfrm>
            <a:custGeom>
              <a:avLst/>
              <a:gdLst/>
              <a:ahLst/>
              <a:cxnLst>
                <a:cxn ang="0">
                  <a:pos x="0" y="35"/>
                </a:cxn>
                <a:cxn ang="0">
                  <a:pos x="7" y="19"/>
                </a:cxn>
                <a:cxn ang="0">
                  <a:pos x="24" y="0"/>
                </a:cxn>
                <a:cxn ang="0">
                  <a:pos x="38" y="0"/>
                </a:cxn>
                <a:cxn ang="0">
                  <a:pos x="45" y="9"/>
                </a:cxn>
                <a:cxn ang="0">
                  <a:pos x="55" y="26"/>
                </a:cxn>
                <a:cxn ang="0">
                  <a:pos x="55" y="62"/>
                </a:cxn>
                <a:cxn ang="0">
                  <a:pos x="38" y="122"/>
                </a:cxn>
              </a:cxnLst>
              <a:rect l="0" t="0" r="r" b="b"/>
              <a:pathLst>
                <a:path w="55" h="123">
                  <a:moveTo>
                    <a:pt x="0" y="35"/>
                  </a:moveTo>
                  <a:lnTo>
                    <a:pt x="7" y="19"/>
                  </a:lnTo>
                  <a:lnTo>
                    <a:pt x="24" y="0"/>
                  </a:lnTo>
                  <a:lnTo>
                    <a:pt x="38" y="0"/>
                  </a:lnTo>
                  <a:lnTo>
                    <a:pt x="45" y="9"/>
                  </a:lnTo>
                  <a:lnTo>
                    <a:pt x="55" y="26"/>
                  </a:lnTo>
                  <a:lnTo>
                    <a:pt x="55" y="62"/>
                  </a:lnTo>
                  <a:lnTo>
                    <a:pt x="38"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483"/>
            <p:cNvSpPr>
              <a:spLocks/>
            </p:cNvSpPr>
            <p:nvPr/>
          </p:nvSpPr>
          <p:spPr bwMode="auto">
            <a:xfrm>
              <a:off x="6578" y="12002"/>
              <a:ext cx="14" cy="113"/>
            </a:xfrm>
            <a:custGeom>
              <a:avLst/>
              <a:gdLst/>
              <a:ahLst/>
              <a:cxnLst>
                <a:cxn ang="0">
                  <a:pos x="14" y="0"/>
                </a:cxn>
                <a:cxn ang="0">
                  <a:pos x="14" y="52"/>
                </a:cxn>
                <a:cxn ang="0">
                  <a:pos x="0" y="112"/>
                </a:cxn>
              </a:cxnLst>
              <a:rect l="0" t="0" r="r" b="b"/>
              <a:pathLst>
                <a:path w="14" h="113">
                  <a:moveTo>
                    <a:pt x="14" y="0"/>
                  </a:moveTo>
                  <a:lnTo>
                    <a:pt x="14" y="52"/>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484"/>
            <p:cNvSpPr>
              <a:spLocks/>
            </p:cNvSpPr>
            <p:nvPr/>
          </p:nvSpPr>
          <p:spPr bwMode="auto">
            <a:xfrm>
              <a:off x="6571" y="12019"/>
              <a:ext cx="21" cy="96"/>
            </a:xfrm>
            <a:custGeom>
              <a:avLst/>
              <a:gdLst/>
              <a:ahLst/>
              <a:cxnLst>
                <a:cxn ang="0">
                  <a:pos x="21" y="0"/>
                </a:cxn>
                <a:cxn ang="0">
                  <a:pos x="14" y="35"/>
                </a:cxn>
                <a:cxn ang="0">
                  <a:pos x="0" y="95"/>
                </a:cxn>
                <a:cxn ang="0">
                  <a:pos x="14" y="95"/>
                </a:cxn>
              </a:cxnLst>
              <a:rect l="0" t="0" r="r" b="b"/>
              <a:pathLst>
                <a:path w="21" h="96">
                  <a:moveTo>
                    <a:pt x="21" y="0"/>
                  </a:moveTo>
                  <a:lnTo>
                    <a:pt x="14" y="35"/>
                  </a:lnTo>
                  <a:lnTo>
                    <a:pt x="0" y="95"/>
                  </a:lnTo>
                  <a:lnTo>
                    <a:pt x="14"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485"/>
            <p:cNvSpPr>
              <a:spLocks/>
            </p:cNvSpPr>
            <p:nvPr/>
          </p:nvSpPr>
          <p:spPr bwMode="auto">
            <a:xfrm>
              <a:off x="6602" y="11992"/>
              <a:ext cx="70" cy="63"/>
            </a:xfrm>
            <a:custGeom>
              <a:avLst/>
              <a:gdLst/>
              <a:ahLst/>
              <a:cxnLst>
                <a:cxn ang="0">
                  <a:pos x="62" y="19"/>
                </a:cxn>
                <a:cxn ang="0">
                  <a:pos x="62" y="9"/>
                </a:cxn>
                <a:cxn ang="0">
                  <a:pos x="52" y="9"/>
                </a:cxn>
                <a:cxn ang="0">
                  <a:pos x="52" y="26"/>
                </a:cxn>
                <a:cxn ang="0">
                  <a:pos x="69" y="26"/>
                </a:cxn>
                <a:cxn ang="0">
                  <a:pos x="69" y="9"/>
                </a:cxn>
                <a:cxn ang="0">
                  <a:pos x="62" y="0"/>
                </a:cxn>
                <a:cxn ang="0">
                  <a:pos x="45" y="0"/>
                </a:cxn>
                <a:cxn ang="0">
                  <a:pos x="31" y="9"/>
                </a:cxn>
                <a:cxn ang="0">
                  <a:pos x="14" y="26"/>
                </a:cxn>
                <a:cxn ang="0">
                  <a:pos x="0" y="62"/>
                </a:cxn>
              </a:cxnLst>
              <a:rect l="0" t="0" r="r" b="b"/>
              <a:pathLst>
                <a:path w="70" h="63">
                  <a:moveTo>
                    <a:pt x="62" y="19"/>
                  </a:moveTo>
                  <a:lnTo>
                    <a:pt x="62" y="9"/>
                  </a:lnTo>
                  <a:lnTo>
                    <a:pt x="52" y="9"/>
                  </a:lnTo>
                  <a:lnTo>
                    <a:pt x="52" y="26"/>
                  </a:lnTo>
                  <a:lnTo>
                    <a:pt x="69" y="26"/>
                  </a:lnTo>
                  <a:lnTo>
                    <a:pt x="69" y="9"/>
                  </a:lnTo>
                  <a:lnTo>
                    <a:pt x="62" y="0"/>
                  </a:lnTo>
                  <a:lnTo>
                    <a:pt x="45" y="0"/>
                  </a:lnTo>
                  <a:lnTo>
                    <a:pt x="31" y="9"/>
                  </a:lnTo>
                  <a:lnTo>
                    <a:pt x="14" y="26"/>
                  </a:lnTo>
                  <a:lnTo>
                    <a:pt x="0"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486"/>
            <p:cNvSpPr>
              <a:spLocks/>
            </p:cNvSpPr>
            <p:nvPr/>
          </p:nvSpPr>
          <p:spPr bwMode="auto">
            <a:xfrm>
              <a:off x="6703" y="11992"/>
              <a:ext cx="108" cy="123"/>
            </a:xfrm>
            <a:custGeom>
              <a:avLst/>
              <a:gdLst/>
              <a:ahLst/>
              <a:cxnLst>
                <a:cxn ang="0">
                  <a:pos x="45" y="0"/>
                </a:cxn>
                <a:cxn ang="0">
                  <a:pos x="21" y="9"/>
                </a:cxn>
                <a:cxn ang="0">
                  <a:pos x="7" y="35"/>
                </a:cxn>
                <a:cxn ang="0">
                  <a:pos x="0" y="62"/>
                </a:cxn>
                <a:cxn ang="0">
                  <a:pos x="0" y="79"/>
                </a:cxn>
                <a:cxn ang="0">
                  <a:pos x="7" y="105"/>
                </a:cxn>
                <a:cxn ang="0">
                  <a:pos x="14" y="112"/>
                </a:cxn>
                <a:cxn ang="0">
                  <a:pos x="38" y="122"/>
                </a:cxn>
                <a:cxn ang="0">
                  <a:pos x="62" y="122"/>
                </a:cxn>
                <a:cxn ang="0">
                  <a:pos x="83" y="112"/>
                </a:cxn>
                <a:cxn ang="0">
                  <a:pos x="94" y="98"/>
                </a:cxn>
                <a:cxn ang="0">
                  <a:pos x="103" y="80"/>
                </a:cxn>
                <a:cxn ang="0">
                  <a:pos x="107" y="62"/>
                </a:cxn>
                <a:cxn ang="0">
                  <a:pos x="108" y="43"/>
                </a:cxn>
                <a:cxn ang="0">
                  <a:pos x="103" y="26"/>
                </a:cxn>
                <a:cxn ang="0">
                  <a:pos x="94" y="10"/>
                </a:cxn>
                <a:cxn ang="0">
                  <a:pos x="93" y="9"/>
                </a:cxn>
                <a:cxn ang="0">
                  <a:pos x="69" y="0"/>
                </a:cxn>
                <a:cxn ang="0">
                  <a:pos x="45" y="0"/>
                </a:cxn>
              </a:cxnLst>
              <a:rect l="0" t="0" r="r" b="b"/>
              <a:pathLst>
                <a:path w="108" h="123">
                  <a:moveTo>
                    <a:pt x="45" y="0"/>
                  </a:moveTo>
                  <a:lnTo>
                    <a:pt x="21" y="9"/>
                  </a:lnTo>
                  <a:lnTo>
                    <a:pt x="7" y="35"/>
                  </a:lnTo>
                  <a:lnTo>
                    <a:pt x="0" y="62"/>
                  </a:lnTo>
                  <a:lnTo>
                    <a:pt x="0" y="79"/>
                  </a:lnTo>
                  <a:lnTo>
                    <a:pt x="7" y="105"/>
                  </a:lnTo>
                  <a:lnTo>
                    <a:pt x="14" y="112"/>
                  </a:lnTo>
                  <a:lnTo>
                    <a:pt x="38" y="122"/>
                  </a:lnTo>
                  <a:lnTo>
                    <a:pt x="62" y="122"/>
                  </a:lnTo>
                  <a:lnTo>
                    <a:pt x="83" y="112"/>
                  </a:lnTo>
                  <a:lnTo>
                    <a:pt x="94" y="98"/>
                  </a:lnTo>
                  <a:lnTo>
                    <a:pt x="103" y="80"/>
                  </a:lnTo>
                  <a:lnTo>
                    <a:pt x="107" y="62"/>
                  </a:lnTo>
                  <a:lnTo>
                    <a:pt x="108" y="43"/>
                  </a:lnTo>
                  <a:lnTo>
                    <a:pt x="103" y="26"/>
                  </a:lnTo>
                  <a:lnTo>
                    <a:pt x="94" y="10"/>
                  </a:lnTo>
                  <a:lnTo>
                    <a:pt x="93" y="9"/>
                  </a:lnTo>
                  <a:lnTo>
                    <a:pt x="69" y="0"/>
                  </a:lnTo>
                  <a:lnTo>
                    <a:pt x="45"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487"/>
            <p:cNvSpPr>
              <a:spLocks/>
            </p:cNvSpPr>
            <p:nvPr/>
          </p:nvSpPr>
          <p:spPr bwMode="auto">
            <a:xfrm>
              <a:off x="6710" y="12011"/>
              <a:ext cx="14" cy="87"/>
            </a:xfrm>
            <a:custGeom>
              <a:avLst/>
              <a:gdLst/>
              <a:ahLst/>
              <a:cxnLst>
                <a:cxn ang="0">
                  <a:pos x="14" y="0"/>
                </a:cxn>
                <a:cxn ang="0">
                  <a:pos x="7" y="16"/>
                </a:cxn>
                <a:cxn ang="0">
                  <a:pos x="0" y="43"/>
                </a:cxn>
                <a:cxn ang="0">
                  <a:pos x="0" y="67"/>
                </a:cxn>
                <a:cxn ang="0">
                  <a:pos x="7" y="86"/>
                </a:cxn>
              </a:cxnLst>
              <a:rect l="0" t="0" r="r" b="b"/>
              <a:pathLst>
                <a:path w="14" h="87">
                  <a:moveTo>
                    <a:pt x="14" y="0"/>
                  </a:moveTo>
                  <a:lnTo>
                    <a:pt x="7" y="16"/>
                  </a:lnTo>
                  <a:lnTo>
                    <a:pt x="0" y="43"/>
                  </a:lnTo>
                  <a:lnTo>
                    <a:pt x="0" y="67"/>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488"/>
            <p:cNvSpPr>
              <a:spLocks/>
            </p:cNvSpPr>
            <p:nvPr/>
          </p:nvSpPr>
          <p:spPr bwMode="auto">
            <a:xfrm>
              <a:off x="6787" y="12011"/>
              <a:ext cx="17" cy="87"/>
            </a:xfrm>
            <a:custGeom>
              <a:avLst/>
              <a:gdLst/>
              <a:ahLst/>
              <a:cxnLst>
                <a:cxn ang="0">
                  <a:pos x="0" y="86"/>
                </a:cxn>
                <a:cxn ang="0">
                  <a:pos x="9" y="67"/>
                </a:cxn>
                <a:cxn ang="0">
                  <a:pos x="16" y="43"/>
                </a:cxn>
                <a:cxn ang="0">
                  <a:pos x="16" y="16"/>
                </a:cxn>
                <a:cxn ang="0">
                  <a:pos x="9" y="0"/>
                </a:cxn>
              </a:cxnLst>
              <a:rect l="0" t="0" r="r" b="b"/>
              <a:pathLst>
                <a:path w="17" h="87">
                  <a:moveTo>
                    <a:pt x="0" y="86"/>
                  </a:moveTo>
                  <a:lnTo>
                    <a:pt x="9" y="67"/>
                  </a:lnTo>
                  <a:lnTo>
                    <a:pt x="16" y="43"/>
                  </a:lnTo>
                  <a:lnTo>
                    <a:pt x="16" y="16"/>
                  </a:lnTo>
                  <a:lnTo>
                    <a:pt x="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489"/>
            <p:cNvSpPr>
              <a:spLocks/>
            </p:cNvSpPr>
            <p:nvPr/>
          </p:nvSpPr>
          <p:spPr bwMode="auto">
            <a:xfrm>
              <a:off x="6717" y="11992"/>
              <a:ext cx="31" cy="123"/>
            </a:xfrm>
            <a:custGeom>
              <a:avLst/>
              <a:gdLst/>
              <a:ahLst/>
              <a:cxnLst>
                <a:cxn ang="0">
                  <a:pos x="31" y="0"/>
                </a:cxn>
                <a:cxn ang="0">
                  <a:pos x="16" y="19"/>
                </a:cxn>
                <a:cxn ang="0">
                  <a:pos x="7" y="35"/>
                </a:cxn>
                <a:cxn ang="0">
                  <a:pos x="0" y="62"/>
                </a:cxn>
                <a:cxn ang="0">
                  <a:pos x="0" y="86"/>
                </a:cxn>
                <a:cxn ang="0">
                  <a:pos x="7" y="112"/>
                </a:cxn>
                <a:cxn ang="0">
                  <a:pos x="24" y="122"/>
                </a:cxn>
              </a:cxnLst>
              <a:rect l="0" t="0" r="r" b="b"/>
              <a:pathLst>
                <a:path w="31" h="123">
                  <a:moveTo>
                    <a:pt x="31" y="0"/>
                  </a:moveTo>
                  <a:lnTo>
                    <a:pt x="16" y="19"/>
                  </a:lnTo>
                  <a:lnTo>
                    <a:pt x="7" y="35"/>
                  </a:lnTo>
                  <a:lnTo>
                    <a:pt x="0" y="62"/>
                  </a:lnTo>
                  <a:lnTo>
                    <a:pt x="0" y="86"/>
                  </a:lnTo>
                  <a:lnTo>
                    <a:pt x="7" y="112"/>
                  </a:lnTo>
                  <a:lnTo>
                    <a:pt x="2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490"/>
            <p:cNvSpPr>
              <a:spLocks/>
            </p:cNvSpPr>
            <p:nvPr/>
          </p:nvSpPr>
          <p:spPr bwMode="auto">
            <a:xfrm>
              <a:off x="6765" y="11992"/>
              <a:ext cx="31" cy="123"/>
            </a:xfrm>
            <a:custGeom>
              <a:avLst/>
              <a:gdLst/>
              <a:ahLst/>
              <a:cxnLst>
                <a:cxn ang="0">
                  <a:pos x="0" y="122"/>
                </a:cxn>
                <a:cxn ang="0">
                  <a:pos x="14" y="105"/>
                </a:cxn>
                <a:cxn ang="0">
                  <a:pos x="21" y="86"/>
                </a:cxn>
                <a:cxn ang="0">
                  <a:pos x="31" y="62"/>
                </a:cxn>
                <a:cxn ang="0">
                  <a:pos x="31" y="35"/>
                </a:cxn>
                <a:cxn ang="0">
                  <a:pos x="21" y="9"/>
                </a:cxn>
                <a:cxn ang="0">
                  <a:pos x="7" y="0"/>
                </a:cxn>
              </a:cxnLst>
              <a:rect l="0" t="0" r="r" b="b"/>
              <a:pathLst>
                <a:path w="31" h="123">
                  <a:moveTo>
                    <a:pt x="0" y="122"/>
                  </a:moveTo>
                  <a:lnTo>
                    <a:pt x="14" y="105"/>
                  </a:lnTo>
                  <a:lnTo>
                    <a:pt x="21" y="86"/>
                  </a:lnTo>
                  <a:lnTo>
                    <a:pt x="31" y="62"/>
                  </a:lnTo>
                  <a:lnTo>
                    <a:pt x="31" y="35"/>
                  </a:lnTo>
                  <a:lnTo>
                    <a:pt x="21" y="9"/>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491"/>
            <p:cNvSpPr>
              <a:spLocks/>
            </p:cNvSpPr>
            <p:nvPr/>
          </p:nvSpPr>
          <p:spPr bwMode="auto">
            <a:xfrm>
              <a:off x="6842" y="11992"/>
              <a:ext cx="55" cy="183"/>
            </a:xfrm>
            <a:custGeom>
              <a:avLst/>
              <a:gdLst/>
              <a:ahLst/>
              <a:cxnLst>
                <a:cxn ang="0">
                  <a:pos x="0" y="35"/>
                </a:cxn>
                <a:cxn ang="0">
                  <a:pos x="7" y="19"/>
                </a:cxn>
                <a:cxn ang="0">
                  <a:pos x="24" y="0"/>
                </a:cxn>
                <a:cxn ang="0">
                  <a:pos x="38" y="0"/>
                </a:cxn>
                <a:cxn ang="0">
                  <a:pos x="48" y="9"/>
                </a:cxn>
                <a:cxn ang="0">
                  <a:pos x="55" y="26"/>
                </a:cxn>
                <a:cxn ang="0">
                  <a:pos x="55" y="52"/>
                </a:cxn>
                <a:cxn ang="0">
                  <a:pos x="48" y="86"/>
                </a:cxn>
                <a:cxn ang="0">
                  <a:pos x="24" y="182"/>
                </a:cxn>
              </a:cxnLst>
              <a:rect l="0" t="0" r="r" b="b"/>
              <a:pathLst>
                <a:path w="55" h="183">
                  <a:moveTo>
                    <a:pt x="0" y="35"/>
                  </a:moveTo>
                  <a:lnTo>
                    <a:pt x="7" y="19"/>
                  </a:lnTo>
                  <a:lnTo>
                    <a:pt x="24" y="0"/>
                  </a:lnTo>
                  <a:lnTo>
                    <a:pt x="38" y="0"/>
                  </a:lnTo>
                  <a:lnTo>
                    <a:pt x="48" y="9"/>
                  </a:lnTo>
                  <a:lnTo>
                    <a:pt x="55" y="26"/>
                  </a:lnTo>
                  <a:lnTo>
                    <a:pt x="55" y="52"/>
                  </a:lnTo>
                  <a:lnTo>
                    <a:pt x="48" y="86"/>
                  </a:lnTo>
                  <a:lnTo>
                    <a:pt x="24"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492"/>
            <p:cNvSpPr>
              <a:spLocks/>
            </p:cNvSpPr>
            <p:nvPr/>
          </p:nvSpPr>
          <p:spPr bwMode="auto">
            <a:xfrm>
              <a:off x="6859" y="12002"/>
              <a:ext cx="31" cy="173"/>
            </a:xfrm>
            <a:custGeom>
              <a:avLst/>
              <a:gdLst/>
              <a:ahLst/>
              <a:cxnLst>
                <a:cxn ang="0">
                  <a:pos x="31" y="0"/>
                </a:cxn>
                <a:cxn ang="0">
                  <a:pos x="31" y="43"/>
                </a:cxn>
                <a:cxn ang="0">
                  <a:pos x="21" y="76"/>
                </a:cxn>
                <a:cxn ang="0">
                  <a:pos x="0" y="172"/>
                </a:cxn>
              </a:cxnLst>
              <a:rect l="0" t="0" r="r" b="b"/>
              <a:pathLst>
                <a:path w="31" h="173">
                  <a:moveTo>
                    <a:pt x="31" y="0"/>
                  </a:moveTo>
                  <a:lnTo>
                    <a:pt x="31" y="43"/>
                  </a:lnTo>
                  <a:lnTo>
                    <a:pt x="21" y="76"/>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493"/>
            <p:cNvSpPr>
              <a:spLocks/>
            </p:cNvSpPr>
            <p:nvPr/>
          </p:nvSpPr>
          <p:spPr bwMode="auto">
            <a:xfrm>
              <a:off x="6849" y="12019"/>
              <a:ext cx="41" cy="156"/>
            </a:xfrm>
            <a:custGeom>
              <a:avLst/>
              <a:gdLst/>
              <a:ahLst/>
              <a:cxnLst>
                <a:cxn ang="0">
                  <a:pos x="40" y="0"/>
                </a:cxn>
                <a:cxn ang="0">
                  <a:pos x="31" y="35"/>
                </a:cxn>
                <a:cxn ang="0">
                  <a:pos x="0" y="155"/>
                </a:cxn>
              </a:cxnLst>
              <a:rect l="0" t="0" r="r" b="b"/>
              <a:pathLst>
                <a:path w="41" h="156">
                  <a:moveTo>
                    <a:pt x="40" y="0"/>
                  </a:moveTo>
                  <a:lnTo>
                    <a:pt x="31" y="35"/>
                  </a:lnTo>
                  <a:lnTo>
                    <a:pt x="0" y="1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494"/>
            <p:cNvSpPr>
              <a:spLocks/>
            </p:cNvSpPr>
            <p:nvPr/>
          </p:nvSpPr>
          <p:spPr bwMode="auto">
            <a:xfrm>
              <a:off x="6897" y="11992"/>
              <a:ext cx="86" cy="123"/>
            </a:xfrm>
            <a:custGeom>
              <a:avLst/>
              <a:gdLst/>
              <a:ahLst/>
              <a:cxnLst>
                <a:cxn ang="0">
                  <a:pos x="0" y="62"/>
                </a:cxn>
                <a:cxn ang="0">
                  <a:pos x="7" y="36"/>
                </a:cxn>
                <a:cxn ang="0">
                  <a:pos x="14" y="19"/>
                </a:cxn>
                <a:cxn ang="0">
                  <a:pos x="24" y="9"/>
                </a:cxn>
                <a:cxn ang="0">
                  <a:pos x="38" y="0"/>
                </a:cxn>
                <a:cxn ang="0">
                  <a:pos x="55" y="0"/>
                </a:cxn>
                <a:cxn ang="0">
                  <a:pos x="69" y="9"/>
                </a:cxn>
                <a:cxn ang="0">
                  <a:pos x="76" y="19"/>
                </a:cxn>
                <a:cxn ang="0">
                  <a:pos x="86" y="43"/>
                </a:cxn>
                <a:cxn ang="0">
                  <a:pos x="86" y="62"/>
                </a:cxn>
                <a:cxn ang="0">
                  <a:pos x="76" y="86"/>
                </a:cxn>
                <a:cxn ang="0">
                  <a:pos x="62" y="112"/>
                </a:cxn>
                <a:cxn ang="0">
                  <a:pos x="38" y="122"/>
                </a:cxn>
                <a:cxn ang="0">
                  <a:pos x="24" y="122"/>
                </a:cxn>
                <a:cxn ang="0">
                  <a:pos x="7" y="112"/>
                </a:cxn>
                <a:cxn ang="0">
                  <a:pos x="0" y="86"/>
                </a:cxn>
                <a:cxn ang="0">
                  <a:pos x="0" y="62"/>
                </a:cxn>
              </a:cxnLst>
              <a:rect l="0" t="0" r="r" b="b"/>
              <a:pathLst>
                <a:path w="86" h="123">
                  <a:moveTo>
                    <a:pt x="0" y="62"/>
                  </a:moveTo>
                  <a:lnTo>
                    <a:pt x="7" y="36"/>
                  </a:lnTo>
                  <a:lnTo>
                    <a:pt x="14" y="19"/>
                  </a:lnTo>
                  <a:lnTo>
                    <a:pt x="24" y="9"/>
                  </a:lnTo>
                  <a:lnTo>
                    <a:pt x="38" y="0"/>
                  </a:lnTo>
                  <a:lnTo>
                    <a:pt x="55" y="0"/>
                  </a:lnTo>
                  <a:lnTo>
                    <a:pt x="69" y="9"/>
                  </a:lnTo>
                  <a:lnTo>
                    <a:pt x="76" y="19"/>
                  </a:lnTo>
                  <a:lnTo>
                    <a:pt x="86" y="43"/>
                  </a:lnTo>
                  <a:lnTo>
                    <a:pt x="86" y="62"/>
                  </a:lnTo>
                  <a:lnTo>
                    <a:pt x="76" y="86"/>
                  </a:lnTo>
                  <a:lnTo>
                    <a:pt x="62" y="112"/>
                  </a:lnTo>
                  <a:lnTo>
                    <a:pt x="38" y="122"/>
                  </a:lnTo>
                  <a:lnTo>
                    <a:pt x="24" y="122"/>
                  </a:lnTo>
                  <a:lnTo>
                    <a:pt x="7" y="112"/>
                  </a:lnTo>
                  <a:lnTo>
                    <a:pt x="0" y="86"/>
                  </a:lnTo>
                  <a:lnTo>
                    <a:pt x="0" y="62"/>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495"/>
            <p:cNvSpPr>
              <a:spLocks/>
            </p:cNvSpPr>
            <p:nvPr/>
          </p:nvSpPr>
          <p:spPr bwMode="auto">
            <a:xfrm>
              <a:off x="6959" y="12012"/>
              <a:ext cx="15" cy="86"/>
            </a:xfrm>
            <a:custGeom>
              <a:avLst/>
              <a:gdLst/>
              <a:ahLst/>
              <a:cxnLst>
                <a:cxn ang="0">
                  <a:pos x="7" y="0"/>
                </a:cxn>
                <a:cxn ang="0">
                  <a:pos x="14" y="16"/>
                </a:cxn>
                <a:cxn ang="0">
                  <a:pos x="14" y="43"/>
                </a:cxn>
                <a:cxn ang="0">
                  <a:pos x="7" y="67"/>
                </a:cxn>
                <a:cxn ang="0">
                  <a:pos x="0" y="86"/>
                </a:cxn>
              </a:cxnLst>
              <a:rect l="0" t="0" r="r" b="b"/>
              <a:pathLst>
                <a:path w="15" h="86">
                  <a:moveTo>
                    <a:pt x="7" y="0"/>
                  </a:moveTo>
                  <a:lnTo>
                    <a:pt x="14" y="16"/>
                  </a:lnTo>
                  <a:lnTo>
                    <a:pt x="14" y="43"/>
                  </a:lnTo>
                  <a:lnTo>
                    <a:pt x="7" y="67"/>
                  </a:lnTo>
                  <a:lnTo>
                    <a:pt x="0"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496"/>
            <p:cNvSpPr>
              <a:spLocks/>
            </p:cNvSpPr>
            <p:nvPr/>
          </p:nvSpPr>
          <p:spPr bwMode="auto">
            <a:xfrm>
              <a:off x="6935" y="11992"/>
              <a:ext cx="32" cy="123"/>
            </a:xfrm>
            <a:custGeom>
              <a:avLst/>
              <a:gdLst/>
              <a:ahLst/>
              <a:cxnLst>
                <a:cxn ang="0">
                  <a:pos x="16" y="0"/>
                </a:cxn>
                <a:cxn ang="0">
                  <a:pos x="23" y="9"/>
                </a:cxn>
                <a:cxn ang="0">
                  <a:pos x="31" y="36"/>
                </a:cxn>
                <a:cxn ang="0">
                  <a:pos x="31" y="62"/>
                </a:cxn>
                <a:cxn ang="0">
                  <a:pos x="23" y="86"/>
                </a:cxn>
                <a:cxn ang="0">
                  <a:pos x="16" y="105"/>
                </a:cxn>
                <a:cxn ang="0">
                  <a:pos x="0" y="122"/>
                </a:cxn>
              </a:cxnLst>
              <a:rect l="0" t="0" r="r" b="b"/>
              <a:pathLst>
                <a:path w="32" h="123">
                  <a:moveTo>
                    <a:pt x="16" y="0"/>
                  </a:moveTo>
                  <a:lnTo>
                    <a:pt x="23" y="9"/>
                  </a:lnTo>
                  <a:lnTo>
                    <a:pt x="31" y="36"/>
                  </a:lnTo>
                  <a:lnTo>
                    <a:pt x="31" y="62"/>
                  </a:lnTo>
                  <a:lnTo>
                    <a:pt x="23" y="86"/>
                  </a:lnTo>
                  <a:lnTo>
                    <a:pt x="16" y="105"/>
                  </a:lnTo>
                  <a:lnTo>
                    <a:pt x="0"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497"/>
            <p:cNvSpPr>
              <a:spLocks/>
            </p:cNvSpPr>
            <p:nvPr/>
          </p:nvSpPr>
          <p:spPr bwMode="auto">
            <a:xfrm>
              <a:off x="6827" y="12175"/>
              <a:ext cx="63" cy="0"/>
            </a:xfrm>
            <a:custGeom>
              <a:avLst/>
              <a:gdLst/>
              <a:ahLst/>
              <a:cxnLst>
                <a:cxn ang="0">
                  <a:pos x="0" y="0"/>
                </a:cxn>
                <a:cxn ang="0">
                  <a:pos x="62" y="0"/>
                </a:cxn>
              </a:cxnLst>
              <a:rect l="0" t="0" r="r" b="b"/>
              <a:pathLst>
                <a:path w="63">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498"/>
            <p:cNvSpPr>
              <a:spLocks/>
            </p:cNvSpPr>
            <p:nvPr/>
          </p:nvSpPr>
          <p:spPr bwMode="auto">
            <a:xfrm>
              <a:off x="6835" y="12165"/>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499"/>
            <p:cNvSpPr>
              <a:spLocks/>
            </p:cNvSpPr>
            <p:nvPr/>
          </p:nvSpPr>
          <p:spPr bwMode="auto">
            <a:xfrm>
              <a:off x="6842" y="12158"/>
              <a:ext cx="17" cy="17"/>
            </a:xfrm>
            <a:custGeom>
              <a:avLst/>
              <a:gdLst/>
              <a:ahLst/>
              <a:cxnLst>
                <a:cxn ang="0">
                  <a:pos x="16" y="0"/>
                </a:cxn>
                <a:cxn ang="0">
                  <a:pos x="0" y="16"/>
                </a:cxn>
              </a:cxnLst>
              <a:rect l="0" t="0" r="r" b="b"/>
              <a:pathLst>
                <a:path w="17" h="17">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500"/>
            <p:cNvSpPr>
              <a:spLocks/>
            </p:cNvSpPr>
            <p:nvPr/>
          </p:nvSpPr>
          <p:spPr bwMode="auto">
            <a:xfrm>
              <a:off x="6866" y="1215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501"/>
            <p:cNvSpPr>
              <a:spLocks/>
            </p:cNvSpPr>
            <p:nvPr/>
          </p:nvSpPr>
          <p:spPr bwMode="auto">
            <a:xfrm>
              <a:off x="6859" y="12165"/>
              <a:ext cx="21" cy="10"/>
            </a:xfrm>
            <a:custGeom>
              <a:avLst/>
              <a:gdLst/>
              <a:ahLst/>
              <a:cxnLst>
                <a:cxn ang="0">
                  <a:pos x="0" y="0"/>
                </a:cxn>
                <a:cxn ang="0">
                  <a:pos x="21" y="9"/>
                </a:cxn>
              </a:cxnLst>
              <a:rect l="0" t="0" r="r" b="b"/>
              <a:pathLst>
                <a:path w="21" h="10">
                  <a:moveTo>
                    <a:pt x="0" y="0"/>
                  </a:moveTo>
                  <a:lnTo>
                    <a:pt x="21"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502"/>
            <p:cNvSpPr>
              <a:spLocks/>
            </p:cNvSpPr>
            <p:nvPr/>
          </p:nvSpPr>
          <p:spPr bwMode="auto">
            <a:xfrm>
              <a:off x="7192" y="11932"/>
              <a:ext cx="48" cy="183"/>
            </a:xfrm>
            <a:custGeom>
              <a:avLst/>
              <a:gdLst/>
              <a:ahLst/>
              <a:cxnLst>
                <a:cxn ang="0">
                  <a:pos x="47" y="0"/>
                </a:cxn>
                <a:cxn ang="0">
                  <a:pos x="0" y="182"/>
                </a:cxn>
              </a:cxnLst>
              <a:rect l="0" t="0" r="r" b="b"/>
              <a:pathLst>
                <a:path w="48" h="183">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503"/>
            <p:cNvSpPr>
              <a:spLocks/>
            </p:cNvSpPr>
            <p:nvPr/>
          </p:nvSpPr>
          <p:spPr bwMode="auto">
            <a:xfrm>
              <a:off x="7199" y="11932"/>
              <a:ext cx="48" cy="183"/>
            </a:xfrm>
            <a:custGeom>
              <a:avLst/>
              <a:gdLst/>
              <a:ahLst/>
              <a:cxnLst>
                <a:cxn ang="0">
                  <a:pos x="47" y="0"/>
                </a:cxn>
                <a:cxn ang="0">
                  <a:pos x="0" y="182"/>
                </a:cxn>
              </a:cxnLst>
              <a:rect l="0" t="0" r="r" b="b"/>
              <a:pathLst>
                <a:path w="48" h="183">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504"/>
            <p:cNvSpPr>
              <a:spLocks/>
            </p:cNvSpPr>
            <p:nvPr/>
          </p:nvSpPr>
          <p:spPr bwMode="auto">
            <a:xfrm>
              <a:off x="7209" y="11932"/>
              <a:ext cx="46" cy="183"/>
            </a:xfrm>
            <a:custGeom>
              <a:avLst/>
              <a:gdLst/>
              <a:ahLst/>
              <a:cxnLst>
                <a:cxn ang="0">
                  <a:pos x="45" y="0"/>
                </a:cxn>
                <a:cxn ang="0">
                  <a:pos x="0" y="182"/>
                </a:cxn>
              </a:cxnLst>
              <a:rect l="0" t="0" r="r" b="b"/>
              <a:pathLst>
                <a:path w="46" h="183">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505"/>
            <p:cNvSpPr>
              <a:spLocks/>
            </p:cNvSpPr>
            <p:nvPr/>
          </p:nvSpPr>
          <p:spPr bwMode="auto">
            <a:xfrm>
              <a:off x="7216" y="11932"/>
              <a:ext cx="125" cy="96"/>
            </a:xfrm>
            <a:custGeom>
              <a:avLst/>
              <a:gdLst/>
              <a:ahLst/>
              <a:cxnLst>
                <a:cxn ang="0">
                  <a:pos x="0" y="0"/>
                </a:cxn>
                <a:cxn ang="0">
                  <a:pos x="93" y="0"/>
                </a:cxn>
                <a:cxn ang="0">
                  <a:pos x="117" y="9"/>
                </a:cxn>
                <a:cxn ang="0">
                  <a:pos x="124" y="26"/>
                </a:cxn>
                <a:cxn ang="0">
                  <a:pos x="124" y="43"/>
                </a:cxn>
                <a:cxn ang="0">
                  <a:pos x="117" y="69"/>
                </a:cxn>
                <a:cxn ang="0">
                  <a:pos x="100" y="86"/>
                </a:cxn>
                <a:cxn ang="0">
                  <a:pos x="69" y="96"/>
                </a:cxn>
                <a:cxn ang="0">
                  <a:pos x="7" y="96"/>
                </a:cxn>
              </a:cxnLst>
              <a:rect l="0" t="0" r="r" b="b"/>
              <a:pathLst>
                <a:path w="125" h="96">
                  <a:moveTo>
                    <a:pt x="0" y="0"/>
                  </a:moveTo>
                  <a:lnTo>
                    <a:pt x="93" y="0"/>
                  </a:lnTo>
                  <a:lnTo>
                    <a:pt x="117" y="9"/>
                  </a:lnTo>
                  <a:lnTo>
                    <a:pt x="124" y="26"/>
                  </a:lnTo>
                  <a:lnTo>
                    <a:pt x="124" y="43"/>
                  </a:lnTo>
                  <a:lnTo>
                    <a:pt x="117" y="69"/>
                  </a:lnTo>
                  <a:lnTo>
                    <a:pt x="100" y="86"/>
                  </a:lnTo>
                  <a:lnTo>
                    <a:pt x="69" y="96"/>
                  </a:lnTo>
                  <a:lnTo>
                    <a:pt x="7"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506"/>
            <p:cNvSpPr>
              <a:spLocks/>
            </p:cNvSpPr>
            <p:nvPr/>
          </p:nvSpPr>
          <p:spPr bwMode="auto">
            <a:xfrm>
              <a:off x="7310" y="11942"/>
              <a:ext cx="24" cy="77"/>
            </a:xfrm>
            <a:custGeom>
              <a:avLst/>
              <a:gdLst/>
              <a:ahLst/>
              <a:cxnLst>
                <a:cxn ang="0">
                  <a:pos x="14" y="0"/>
                </a:cxn>
                <a:cxn ang="0">
                  <a:pos x="24" y="16"/>
                </a:cxn>
                <a:cxn ang="0">
                  <a:pos x="24" y="33"/>
                </a:cxn>
                <a:cxn ang="0">
                  <a:pos x="14" y="59"/>
                </a:cxn>
                <a:cxn ang="0">
                  <a:pos x="0" y="76"/>
                </a:cxn>
              </a:cxnLst>
              <a:rect l="0" t="0" r="r" b="b"/>
              <a:pathLst>
                <a:path w="24" h="77">
                  <a:moveTo>
                    <a:pt x="14" y="0"/>
                  </a:moveTo>
                  <a:lnTo>
                    <a:pt x="24" y="16"/>
                  </a:lnTo>
                  <a:lnTo>
                    <a:pt x="24" y="33"/>
                  </a:lnTo>
                  <a:lnTo>
                    <a:pt x="14" y="59"/>
                  </a:lnTo>
                  <a:lnTo>
                    <a:pt x="0" y="7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507"/>
            <p:cNvSpPr>
              <a:spLocks/>
            </p:cNvSpPr>
            <p:nvPr/>
          </p:nvSpPr>
          <p:spPr bwMode="auto">
            <a:xfrm>
              <a:off x="7286" y="11932"/>
              <a:ext cx="38" cy="96"/>
            </a:xfrm>
            <a:custGeom>
              <a:avLst/>
              <a:gdLst/>
              <a:ahLst/>
              <a:cxnLst>
                <a:cxn ang="0">
                  <a:pos x="23" y="0"/>
                </a:cxn>
                <a:cxn ang="0">
                  <a:pos x="31" y="9"/>
                </a:cxn>
                <a:cxn ang="0">
                  <a:pos x="38" y="26"/>
                </a:cxn>
                <a:cxn ang="0">
                  <a:pos x="38" y="43"/>
                </a:cxn>
                <a:cxn ang="0">
                  <a:pos x="31" y="69"/>
                </a:cxn>
                <a:cxn ang="0">
                  <a:pos x="16" y="86"/>
                </a:cxn>
                <a:cxn ang="0">
                  <a:pos x="0" y="96"/>
                </a:cxn>
              </a:cxnLst>
              <a:rect l="0" t="0" r="r" b="b"/>
              <a:pathLst>
                <a:path w="38" h="96">
                  <a:moveTo>
                    <a:pt x="23" y="0"/>
                  </a:moveTo>
                  <a:lnTo>
                    <a:pt x="31" y="9"/>
                  </a:lnTo>
                  <a:lnTo>
                    <a:pt x="38" y="26"/>
                  </a:lnTo>
                  <a:lnTo>
                    <a:pt x="38" y="43"/>
                  </a:lnTo>
                  <a:lnTo>
                    <a:pt x="31" y="69"/>
                  </a:lnTo>
                  <a:lnTo>
                    <a:pt x="16" y="86"/>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508"/>
            <p:cNvSpPr>
              <a:spLocks/>
            </p:cNvSpPr>
            <p:nvPr/>
          </p:nvSpPr>
          <p:spPr bwMode="auto">
            <a:xfrm>
              <a:off x="7168" y="12115"/>
              <a:ext cx="63" cy="0"/>
            </a:xfrm>
            <a:custGeom>
              <a:avLst/>
              <a:gdLst/>
              <a:ahLst/>
              <a:cxnLst>
                <a:cxn ang="0">
                  <a:pos x="0" y="0"/>
                </a:cxn>
                <a:cxn ang="0">
                  <a:pos x="62" y="0"/>
                </a:cxn>
              </a:cxnLst>
              <a:rect l="0" t="0" r="r" b="b"/>
              <a:pathLst>
                <a:path w="63">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509"/>
            <p:cNvSpPr>
              <a:spLocks/>
            </p:cNvSpPr>
            <p:nvPr/>
          </p:nvSpPr>
          <p:spPr bwMode="auto">
            <a:xfrm>
              <a:off x="7223" y="1193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510"/>
            <p:cNvSpPr>
              <a:spLocks/>
            </p:cNvSpPr>
            <p:nvPr/>
          </p:nvSpPr>
          <p:spPr bwMode="auto">
            <a:xfrm>
              <a:off x="7231" y="11932"/>
              <a:ext cx="9" cy="17"/>
            </a:xfrm>
            <a:custGeom>
              <a:avLst/>
              <a:gdLst/>
              <a:ahLst/>
              <a:cxnLst>
                <a:cxn ang="0">
                  <a:pos x="0" y="0"/>
                </a:cxn>
                <a:cxn ang="0">
                  <a:pos x="9" y="16"/>
                </a:cxn>
              </a:cxnLst>
              <a:rect l="0" t="0" r="r" b="b"/>
              <a:pathLst>
                <a:path w="9" h="17">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511"/>
            <p:cNvSpPr>
              <a:spLocks/>
            </p:cNvSpPr>
            <p:nvPr/>
          </p:nvSpPr>
          <p:spPr bwMode="auto">
            <a:xfrm>
              <a:off x="7247" y="11932"/>
              <a:ext cx="15" cy="17"/>
            </a:xfrm>
            <a:custGeom>
              <a:avLst/>
              <a:gdLst/>
              <a:ahLst/>
              <a:cxnLst>
                <a:cxn ang="0">
                  <a:pos x="14" y="0"/>
                </a:cxn>
                <a:cxn ang="0">
                  <a:pos x="0" y="16"/>
                </a:cxn>
              </a:cxnLst>
              <a:rect l="0" t="0" r="r" b="b"/>
              <a:pathLst>
                <a:path w="15" h="17">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512"/>
            <p:cNvSpPr>
              <a:spLocks/>
            </p:cNvSpPr>
            <p:nvPr/>
          </p:nvSpPr>
          <p:spPr bwMode="auto">
            <a:xfrm>
              <a:off x="7247" y="11932"/>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513"/>
            <p:cNvSpPr>
              <a:spLocks/>
            </p:cNvSpPr>
            <p:nvPr/>
          </p:nvSpPr>
          <p:spPr bwMode="auto">
            <a:xfrm>
              <a:off x="7178" y="12105"/>
              <a:ext cx="21" cy="10"/>
            </a:xfrm>
            <a:custGeom>
              <a:avLst/>
              <a:gdLst/>
              <a:ahLst/>
              <a:cxnLst>
                <a:cxn ang="0">
                  <a:pos x="21" y="0"/>
                </a:cxn>
                <a:cxn ang="0">
                  <a:pos x="0" y="9"/>
                </a:cxn>
              </a:cxnLst>
              <a:rect l="0" t="0" r="r" b="b"/>
              <a:pathLst>
                <a:path w="21" h="10">
                  <a:moveTo>
                    <a:pt x="21"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514"/>
            <p:cNvSpPr>
              <a:spLocks/>
            </p:cNvSpPr>
            <p:nvPr/>
          </p:nvSpPr>
          <p:spPr bwMode="auto">
            <a:xfrm>
              <a:off x="7185" y="12098"/>
              <a:ext cx="14" cy="17"/>
            </a:xfrm>
            <a:custGeom>
              <a:avLst/>
              <a:gdLst/>
              <a:ahLst/>
              <a:cxnLst>
                <a:cxn ang="0">
                  <a:pos x="14" y="0"/>
                </a:cxn>
                <a:cxn ang="0">
                  <a:pos x="0" y="16"/>
                </a:cxn>
              </a:cxnLst>
              <a:rect l="0" t="0" r="r" b="b"/>
              <a:pathLst>
                <a:path w="14" h="17">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515"/>
            <p:cNvSpPr>
              <a:spLocks/>
            </p:cNvSpPr>
            <p:nvPr/>
          </p:nvSpPr>
          <p:spPr bwMode="auto">
            <a:xfrm>
              <a:off x="7209" y="1209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516"/>
            <p:cNvSpPr>
              <a:spLocks/>
            </p:cNvSpPr>
            <p:nvPr/>
          </p:nvSpPr>
          <p:spPr bwMode="auto">
            <a:xfrm>
              <a:off x="7199" y="12105"/>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517"/>
            <p:cNvSpPr>
              <a:spLocks/>
            </p:cNvSpPr>
            <p:nvPr/>
          </p:nvSpPr>
          <p:spPr bwMode="auto">
            <a:xfrm>
              <a:off x="7459" y="11992"/>
              <a:ext cx="52" cy="123"/>
            </a:xfrm>
            <a:custGeom>
              <a:avLst/>
              <a:gdLst/>
              <a:ahLst/>
              <a:cxnLst>
                <a:cxn ang="0">
                  <a:pos x="14" y="0"/>
                </a:cxn>
                <a:cxn ang="0">
                  <a:pos x="0" y="62"/>
                </a:cxn>
                <a:cxn ang="0">
                  <a:pos x="0" y="96"/>
                </a:cxn>
                <a:cxn ang="0">
                  <a:pos x="7" y="112"/>
                </a:cxn>
                <a:cxn ang="0">
                  <a:pos x="14" y="122"/>
                </a:cxn>
                <a:cxn ang="0">
                  <a:pos x="31" y="122"/>
                </a:cxn>
                <a:cxn ang="0">
                  <a:pos x="45" y="105"/>
                </a:cxn>
                <a:cxn ang="0">
                  <a:pos x="52" y="86"/>
                </a:cxn>
              </a:cxnLst>
              <a:rect l="0" t="0" r="r" b="b"/>
              <a:pathLst>
                <a:path w="52" h="123">
                  <a:moveTo>
                    <a:pt x="14" y="0"/>
                  </a:moveTo>
                  <a:lnTo>
                    <a:pt x="0" y="62"/>
                  </a:lnTo>
                  <a:lnTo>
                    <a:pt x="0" y="96"/>
                  </a:lnTo>
                  <a:lnTo>
                    <a:pt x="7" y="112"/>
                  </a:lnTo>
                  <a:lnTo>
                    <a:pt x="14" y="122"/>
                  </a:lnTo>
                  <a:lnTo>
                    <a:pt x="31" y="122"/>
                  </a:lnTo>
                  <a:lnTo>
                    <a:pt x="45" y="105"/>
                  </a:lnTo>
                  <a:lnTo>
                    <a:pt x="52"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518"/>
            <p:cNvSpPr>
              <a:spLocks/>
            </p:cNvSpPr>
            <p:nvPr/>
          </p:nvSpPr>
          <p:spPr bwMode="auto">
            <a:xfrm>
              <a:off x="7466" y="11992"/>
              <a:ext cx="14" cy="113"/>
            </a:xfrm>
            <a:custGeom>
              <a:avLst/>
              <a:gdLst/>
              <a:ahLst/>
              <a:cxnLst>
                <a:cxn ang="0">
                  <a:pos x="14" y="0"/>
                </a:cxn>
                <a:cxn ang="0">
                  <a:pos x="0" y="62"/>
                </a:cxn>
                <a:cxn ang="0">
                  <a:pos x="0" y="112"/>
                </a:cxn>
              </a:cxnLst>
              <a:rect l="0" t="0" r="r" b="b"/>
              <a:pathLst>
                <a:path w="14" h="113">
                  <a:moveTo>
                    <a:pt x="14" y="0"/>
                  </a:moveTo>
                  <a:lnTo>
                    <a:pt x="0" y="62"/>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519"/>
            <p:cNvSpPr>
              <a:spLocks/>
            </p:cNvSpPr>
            <p:nvPr/>
          </p:nvSpPr>
          <p:spPr bwMode="auto">
            <a:xfrm>
              <a:off x="7466" y="11992"/>
              <a:ext cx="24" cy="96"/>
            </a:xfrm>
            <a:custGeom>
              <a:avLst/>
              <a:gdLst/>
              <a:ahLst/>
              <a:cxnLst>
                <a:cxn ang="0">
                  <a:pos x="7" y="0"/>
                </a:cxn>
                <a:cxn ang="0">
                  <a:pos x="24" y="0"/>
                </a:cxn>
                <a:cxn ang="0">
                  <a:pos x="7" y="62"/>
                </a:cxn>
                <a:cxn ang="0">
                  <a:pos x="0" y="96"/>
                </a:cxn>
              </a:cxnLst>
              <a:rect l="0" t="0" r="r" b="b"/>
              <a:pathLst>
                <a:path w="24" h="96">
                  <a:moveTo>
                    <a:pt x="7" y="0"/>
                  </a:moveTo>
                  <a:lnTo>
                    <a:pt x="24" y="0"/>
                  </a:lnTo>
                  <a:lnTo>
                    <a:pt x="7"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520"/>
            <p:cNvSpPr>
              <a:spLocks/>
            </p:cNvSpPr>
            <p:nvPr/>
          </p:nvSpPr>
          <p:spPr bwMode="auto">
            <a:xfrm>
              <a:off x="7372" y="11992"/>
              <a:ext cx="87" cy="124"/>
            </a:xfrm>
            <a:custGeom>
              <a:avLst/>
              <a:gdLst/>
              <a:ahLst/>
              <a:cxnLst>
                <a:cxn ang="0">
                  <a:pos x="86" y="62"/>
                </a:cxn>
                <a:cxn ang="0">
                  <a:pos x="86" y="36"/>
                </a:cxn>
                <a:cxn ang="0">
                  <a:pos x="76" y="9"/>
                </a:cxn>
                <a:cxn ang="0">
                  <a:pos x="62" y="0"/>
                </a:cxn>
                <a:cxn ang="0">
                  <a:pos x="45" y="0"/>
                </a:cxn>
                <a:cxn ang="0">
                  <a:pos x="23" y="9"/>
                </a:cxn>
                <a:cxn ang="0">
                  <a:pos x="7" y="36"/>
                </a:cxn>
                <a:cxn ang="0">
                  <a:pos x="0" y="62"/>
                </a:cxn>
                <a:cxn ang="0">
                  <a:pos x="0" y="79"/>
                </a:cxn>
                <a:cxn ang="0">
                  <a:pos x="7" y="105"/>
                </a:cxn>
                <a:cxn ang="0">
                  <a:pos x="23" y="119"/>
                </a:cxn>
                <a:cxn ang="0">
                  <a:pos x="39" y="123"/>
                </a:cxn>
                <a:cxn ang="0">
                  <a:pos x="54" y="118"/>
                </a:cxn>
                <a:cxn ang="0">
                  <a:pos x="69" y="105"/>
                </a:cxn>
                <a:cxn ang="0">
                  <a:pos x="76" y="86"/>
                </a:cxn>
                <a:cxn ang="0">
                  <a:pos x="86" y="62"/>
                </a:cxn>
              </a:cxnLst>
              <a:rect l="0" t="0" r="r" b="b"/>
              <a:pathLst>
                <a:path w="87" h="124">
                  <a:moveTo>
                    <a:pt x="86" y="62"/>
                  </a:moveTo>
                  <a:lnTo>
                    <a:pt x="86" y="36"/>
                  </a:lnTo>
                  <a:lnTo>
                    <a:pt x="76" y="9"/>
                  </a:lnTo>
                  <a:lnTo>
                    <a:pt x="62" y="0"/>
                  </a:lnTo>
                  <a:lnTo>
                    <a:pt x="45" y="0"/>
                  </a:lnTo>
                  <a:lnTo>
                    <a:pt x="23" y="9"/>
                  </a:lnTo>
                  <a:lnTo>
                    <a:pt x="7" y="36"/>
                  </a:lnTo>
                  <a:lnTo>
                    <a:pt x="0" y="62"/>
                  </a:lnTo>
                  <a:lnTo>
                    <a:pt x="0" y="79"/>
                  </a:lnTo>
                  <a:lnTo>
                    <a:pt x="7" y="105"/>
                  </a:lnTo>
                  <a:lnTo>
                    <a:pt x="23" y="119"/>
                  </a:lnTo>
                  <a:lnTo>
                    <a:pt x="39" y="123"/>
                  </a:lnTo>
                  <a:lnTo>
                    <a:pt x="54" y="118"/>
                  </a:lnTo>
                  <a:lnTo>
                    <a:pt x="69" y="105"/>
                  </a:lnTo>
                  <a:lnTo>
                    <a:pt x="76" y="86"/>
                  </a:lnTo>
                  <a:lnTo>
                    <a:pt x="86" y="62"/>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521"/>
            <p:cNvSpPr>
              <a:spLocks/>
            </p:cNvSpPr>
            <p:nvPr/>
          </p:nvSpPr>
          <p:spPr bwMode="auto">
            <a:xfrm>
              <a:off x="7379" y="12002"/>
              <a:ext cx="24" cy="96"/>
            </a:xfrm>
            <a:custGeom>
              <a:avLst/>
              <a:gdLst/>
              <a:ahLst/>
              <a:cxnLst>
                <a:cxn ang="0">
                  <a:pos x="23" y="0"/>
                </a:cxn>
                <a:cxn ang="0">
                  <a:pos x="7" y="26"/>
                </a:cxn>
                <a:cxn ang="0">
                  <a:pos x="0" y="52"/>
                </a:cxn>
                <a:cxn ang="0">
                  <a:pos x="0" y="76"/>
                </a:cxn>
                <a:cxn ang="0">
                  <a:pos x="7" y="96"/>
                </a:cxn>
              </a:cxnLst>
              <a:rect l="0" t="0" r="r" b="b"/>
              <a:pathLst>
                <a:path w="24" h="96">
                  <a:moveTo>
                    <a:pt x="23" y="0"/>
                  </a:moveTo>
                  <a:lnTo>
                    <a:pt x="7" y="26"/>
                  </a:lnTo>
                  <a:lnTo>
                    <a:pt x="0" y="52"/>
                  </a:lnTo>
                  <a:lnTo>
                    <a:pt x="0" y="76"/>
                  </a:lnTo>
                  <a:lnTo>
                    <a:pt x="7"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522"/>
            <p:cNvSpPr>
              <a:spLocks/>
            </p:cNvSpPr>
            <p:nvPr/>
          </p:nvSpPr>
          <p:spPr bwMode="auto">
            <a:xfrm>
              <a:off x="7387" y="11992"/>
              <a:ext cx="31" cy="123"/>
            </a:xfrm>
            <a:custGeom>
              <a:avLst/>
              <a:gdLst/>
              <a:ahLst/>
              <a:cxnLst>
                <a:cxn ang="0">
                  <a:pos x="31" y="0"/>
                </a:cxn>
                <a:cxn ang="0">
                  <a:pos x="16" y="19"/>
                </a:cxn>
                <a:cxn ang="0">
                  <a:pos x="9" y="36"/>
                </a:cxn>
                <a:cxn ang="0">
                  <a:pos x="0" y="62"/>
                </a:cxn>
                <a:cxn ang="0">
                  <a:pos x="0" y="86"/>
                </a:cxn>
                <a:cxn ang="0">
                  <a:pos x="9" y="112"/>
                </a:cxn>
                <a:cxn ang="0">
                  <a:pos x="16" y="122"/>
                </a:cxn>
              </a:cxnLst>
              <a:rect l="0" t="0" r="r" b="b"/>
              <a:pathLst>
                <a:path w="31" h="123">
                  <a:moveTo>
                    <a:pt x="31" y="0"/>
                  </a:moveTo>
                  <a:lnTo>
                    <a:pt x="16" y="19"/>
                  </a:lnTo>
                  <a:lnTo>
                    <a:pt x="9" y="36"/>
                  </a:lnTo>
                  <a:lnTo>
                    <a:pt x="0" y="62"/>
                  </a:lnTo>
                  <a:lnTo>
                    <a:pt x="0" y="86"/>
                  </a:lnTo>
                  <a:lnTo>
                    <a:pt x="9" y="112"/>
                  </a:lnTo>
                  <a:lnTo>
                    <a:pt x="16"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523"/>
            <p:cNvSpPr>
              <a:spLocks/>
            </p:cNvSpPr>
            <p:nvPr/>
          </p:nvSpPr>
          <p:spPr bwMode="auto">
            <a:xfrm>
              <a:off x="7528" y="11992"/>
              <a:ext cx="55" cy="123"/>
            </a:xfrm>
            <a:custGeom>
              <a:avLst/>
              <a:gdLst/>
              <a:ahLst/>
              <a:cxnLst>
                <a:cxn ang="0">
                  <a:pos x="0" y="36"/>
                </a:cxn>
                <a:cxn ang="0">
                  <a:pos x="7" y="19"/>
                </a:cxn>
                <a:cxn ang="0">
                  <a:pos x="24" y="0"/>
                </a:cxn>
                <a:cxn ang="0">
                  <a:pos x="38" y="0"/>
                </a:cxn>
                <a:cxn ang="0">
                  <a:pos x="45" y="9"/>
                </a:cxn>
                <a:cxn ang="0">
                  <a:pos x="55" y="26"/>
                </a:cxn>
                <a:cxn ang="0">
                  <a:pos x="55" y="52"/>
                </a:cxn>
                <a:cxn ang="0">
                  <a:pos x="38" y="122"/>
                </a:cxn>
              </a:cxnLst>
              <a:rect l="0" t="0" r="r" b="b"/>
              <a:pathLst>
                <a:path w="55" h="123">
                  <a:moveTo>
                    <a:pt x="0" y="36"/>
                  </a:moveTo>
                  <a:lnTo>
                    <a:pt x="7" y="19"/>
                  </a:lnTo>
                  <a:lnTo>
                    <a:pt x="24" y="0"/>
                  </a:lnTo>
                  <a:lnTo>
                    <a:pt x="38" y="0"/>
                  </a:lnTo>
                  <a:lnTo>
                    <a:pt x="45" y="9"/>
                  </a:lnTo>
                  <a:lnTo>
                    <a:pt x="55" y="26"/>
                  </a:lnTo>
                  <a:lnTo>
                    <a:pt x="55" y="52"/>
                  </a:lnTo>
                  <a:lnTo>
                    <a:pt x="38"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524"/>
            <p:cNvSpPr>
              <a:spLocks/>
            </p:cNvSpPr>
            <p:nvPr/>
          </p:nvSpPr>
          <p:spPr bwMode="auto">
            <a:xfrm>
              <a:off x="7559" y="12002"/>
              <a:ext cx="15" cy="113"/>
            </a:xfrm>
            <a:custGeom>
              <a:avLst/>
              <a:gdLst/>
              <a:ahLst/>
              <a:cxnLst>
                <a:cxn ang="0">
                  <a:pos x="14" y="0"/>
                </a:cxn>
                <a:cxn ang="0">
                  <a:pos x="14" y="43"/>
                </a:cxn>
                <a:cxn ang="0">
                  <a:pos x="0" y="112"/>
                </a:cxn>
              </a:cxnLst>
              <a:rect l="0" t="0" r="r" b="b"/>
              <a:pathLst>
                <a:path w="15" h="113">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525"/>
            <p:cNvSpPr>
              <a:spLocks/>
            </p:cNvSpPr>
            <p:nvPr/>
          </p:nvSpPr>
          <p:spPr bwMode="auto">
            <a:xfrm>
              <a:off x="7552" y="12019"/>
              <a:ext cx="22" cy="96"/>
            </a:xfrm>
            <a:custGeom>
              <a:avLst/>
              <a:gdLst/>
              <a:ahLst/>
              <a:cxnLst>
                <a:cxn ang="0">
                  <a:pos x="21" y="0"/>
                </a:cxn>
                <a:cxn ang="0">
                  <a:pos x="14" y="36"/>
                </a:cxn>
                <a:cxn ang="0">
                  <a:pos x="0" y="96"/>
                </a:cxn>
                <a:cxn ang="0">
                  <a:pos x="14" y="96"/>
                </a:cxn>
              </a:cxnLst>
              <a:rect l="0" t="0" r="r" b="b"/>
              <a:pathLst>
                <a:path w="22" h="96">
                  <a:moveTo>
                    <a:pt x="21" y="0"/>
                  </a:moveTo>
                  <a:lnTo>
                    <a:pt x="14" y="36"/>
                  </a:lnTo>
                  <a:lnTo>
                    <a:pt x="0" y="96"/>
                  </a:lnTo>
                  <a:lnTo>
                    <a:pt x="14"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526"/>
            <p:cNvSpPr>
              <a:spLocks/>
            </p:cNvSpPr>
            <p:nvPr/>
          </p:nvSpPr>
          <p:spPr bwMode="auto">
            <a:xfrm>
              <a:off x="7583" y="11991"/>
              <a:ext cx="86" cy="97"/>
            </a:xfrm>
            <a:custGeom>
              <a:avLst/>
              <a:gdLst/>
              <a:ahLst/>
              <a:cxnLst>
                <a:cxn ang="0">
                  <a:pos x="0" y="53"/>
                </a:cxn>
                <a:cxn ang="0">
                  <a:pos x="14" y="27"/>
                </a:cxn>
                <a:cxn ang="0">
                  <a:pos x="28" y="11"/>
                </a:cxn>
                <a:cxn ang="0">
                  <a:pos x="43" y="2"/>
                </a:cxn>
                <a:cxn ang="0">
                  <a:pos x="56" y="0"/>
                </a:cxn>
                <a:cxn ang="0">
                  <a:pos x="68" y="3"/>
                </a:cxn>
                <a:cxn ang="0">
                  <a:pos x="77" y="11"/>
                </a:cxn>
                <a:cxn ang="0">
                  <a:pos x="83" y="25"/>
                </a:cxn>
                <a:cxn ang="0">
                  <a:pos x="85" y="43"/>
                </a:cxn>
                <a:cxn ang="0">
                  <a:pos x="84" y="53"/>
                </a:cxn>
                <a:cxn ang="0">
                  <a:pos x="69" y="97"/>
                </a:cxn>
              </a:cxnLst>
              <a:rect l="0" t="0" r="r" b="b"/>
              <a:pathLst>
                <a:path w="86" h="97">
                  <a:moveTo>
                    <a:pt x="0" y="53"/>
                  </a:moveTo>
                  <a:lnTo>
                    <a:pt x="14" y="27"/>
                  </a:lnTo>
                  <a:lnTo>
                    <a:pt x="28" y="11"/>
                  </a:lnTo>
                  <a:lnTo>
                    <a:pt x="43" y="2"/>
                  </a:lnTo>
                  <a:lnTo>
                    <a:pt x="56" y="0"/>
                  </a:lnTo>
                  <a:lnTo>
                    <a:pt x="68" y="3"/>
                  </a:lnTo>
                  <a:lnTo>
                    <a:pt x="77" y="11"/>
                  </a:lnTo>
                  <a:lnTo>
                    <a:pt x="83" y="25"/>
                  </a:lnTo>
                  <a:lnTo>
                    <a:pt x="85" y="43"/>
                  </a:lnTo>
                  <a:lnTo>
                    <a:pt x="84" y="53"/>
                  </a:lnTo>
                  <a:lnTo>
                    <a:pt x="69" y="9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527"/>
            <p:cNvSpPr>
              <a:spLocks/>
            </p:cNvSpPr>
            <p:nvPr/>
          </p:nvSpPr>
          <p:spPr bwMode="auto">
            <a:xfrm>
              <a:off x="7653" y="12002"/>
              <a:ext cx="7" cy="103"/>
            </a:xfrm>
            <a:custGeom>
              <a:avLst/>
              <a:gdLst/>
              <a:ahLst/>
              <a:cxnLst>
                <a:cxn ang="0">
                  <a:pos x="7" y="0"/>
                </a:cxn>
                <a:cxn ang="0">
                  <a:pos x="7" y="33"/>
                </a:cxn>
                <a:cxn ang="0">
                  <a:pos x="0" y="69"/>
                </a:cxn>
                <a:cxn ang="0">
                  <a:pos x="0" y="103"/>
                </a:cxn>
              </a:cxnLst>
              <a:rect l="0" t="0" r="r" b="b"/>
              <a:pathLst>
                <a:path w="7" h="103">
                  <a:moveTo>
                    <a:pt x="7" y="0"/>
                  </a:moveTo>
                  <a:lnTo>
                    <a:pt x="7" y="33"/>
                  </a:lnTo>
                  <a:lnTo>
                    <a:pt x="0" y="69"/>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528"/>
            <p:cNvSpPr>
              <a:spLocks/>
            </p:cNvSpPr>
            <p:nvPr/>
          </p:nvSpPr>
          <p:spPr bwMode="auto">
            <a:xfrm>
              <a:off x="7646" y="12019"/>
              <a:ext cx="53" cy="96"/>
            </a:xfrm>
            <a:custGeom>
              <a:avLst/>
              <a:gdLst/>
              <a:ahLst/>
              <a:cxnLst>
                <a:cxn ang="0">
                  <a:pos x="14" y="0"/>
                </a:cxn>
                <a:cxn ang="0">
                  <a:pos x="0" y="43"/>
                </a:cxn>
                <a:cxn ang="0">
                  <a:pos x="0" y="69"/>
                </a:cxn>
                <a:cxn ang="0">
                  <a:pos x="7" y="86"/>
                </a:cxn>
                <a:cxn ang="0">
                  <a:pos x="14" y="96"/>
                </a:cxn>
                <a:cxn ang="0">
                  <a:pos x="28" y="96"/>
                </a:cxn>
                <a:cxn ang="0">
                  <a:pos x="45" y="79"/>
                </a:cxn>
                <a:cxn ang="0">
                  <a:pos x="52" y="60"/>
                </a:cxn>
              </a:cxnLst>
              <a:rect l="0" t="0" r="r" b="b"/>
              <a:pathLst>
                <a:path w="53" h="96">
                  <a:moveTo>
                    <a:pt x="14" y="0"/>
                  </a:moveTo>
                  <a:lnTo>
                    <a:pt x="0" y="43"/>
                  </a:lnTo>
                  <a:lnTo>
                    <a:pt x="0" y="69"/>
                  </a:lnTo>
                  <a:lnTo>
                    <a:pt x="7" y="86"/>
                  </a:lnTo>
                  <a:lnTo>
                    <a:pt x="14" y="96"/>
                  </a:lnTo>
                  <a:lnTo>
                    <a:pt x="28" y="96"/>
                  </a:lnTo>
                  <a:lnTo>
                    <a:pt x="45" y="79"/>
                  </a:lnTo>
                  <a:lnTo>
                    <a:pt x="52"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529"/>
            <p:cNvSpPr>
              <a:spLocks/>
            </p:cNvSpPr>
            <p:nvPr/>
          </p:nvSpPr>
          <p:spPr bwMode="auto">
            <a:xfrm>
              <a:off x="7730" y="11992"/>
              <a:ext cx="93" cy="123"/>
            </a:xfrm>
            <a:custGeom>
              <a:avLst/>
              <a:gdLst/>
              <a:ahLst/>
              <a:cxnLst>
                <a:cxn ang="0">
                  <a:pos x="7" y="79"/>
                </a:cxn>
                <a:cxn ang="0">
                  <a:pos x="38" y="69"/>
                </a:cxn>
                <a:cxn ang="0">
                  <a:pos x="62" y="62"/>
                </a:cxn>
                <a:cxn ang="0">
                  <a:pos x="86" y="43"/>
                </a:cxn>
                <a:cxn ang="0">
                  <a:pos x="93" y="26"/>
                </a:cxn>
                <a:cxn ang="0">
                  <a:pos x="86" y="9"/>
                </a:cxn>
                <a:cxn ang="0">
                  <a:pos x="69" y="0"/>
                </a:cxn>
                <a:cxn ang="0">
                  <a:pos x="48" y="0"/>
                </a:cxn>
                <a:cxn ang="0">
                  <a:pos x="24" y="9"/>
                </a:cxn>
                <a:cxn ang="0">
                  <a:pos x="7" y="36"/>
                </a:cxn>
                <a:cxn ang="0">
                  <a:pos x="0" y="62"/>
                </a:cxn>
                <a:cxn ang="0">
                  <a:pos x="0" y="79"/>
                </a:cxn>
                <a:cxn ang="0">
                  <a:pos x="7" y="105"/>
                </a:cxn>
                <a:cxn ang="0">
                  <a:pos x="16" y="112"/>
                </a:cxn>
                <a:cxn ang="0">
                  <a:pos x="31" y="122"/>
                </a:cxn>
                <a:cxn ang="0">
                  <a:pos x="48" y="122"/>
                </a:cxn>
                <a:cxn ang="0">
                  <a:pos x="69" y="112"/>
                </a:cxn>
                <a:cxn ang="0">
                  <a:pos x="86" y="96"/>
                </a:cxn>
              </a:cxnLst>
              <a:rect l="0" t="0" r="r" b="b"/>
              <a:pathLst>
                <a:path w="93" h="123">
                  <a:moveTo>
                    <a:pt x="7" y="79"/>
                  </a:moveTo>
                  <a:lnTo>
                    <a:pt x="38" y="69"/>
                  </a:lnTo>
                  <a:lnTo>
                    <a:pt x="62" y="62"/>
                  </a:lnTo>
                  <a:lnTo>
                    <a:pt x="86" y="43"/>
                  </a:lnTo>
                  <a:lnTo>
                    <a:pt x="93" y="26"/>
                  </a:lnTo>
                  <a:lnTo>
                    <a:pt x="86" y="9"/>
                  </a:lnTo>
                  <a:lnTo>
                    <a:pt x="69" y="0"/>
                  </a:lnTo>
                  <a:lnTo>
                    <a:pt x="48" y="0"/>
                  </a:lnTo>
                  <a:lnTo>
                    <a:pt x="24" y="9"/>
                  </a:lnTo>
                  <a:lnTo>
                    <a:pt x="7" y="36"/>
                  </a:lnTo>
                  <a:lnTo>
                    <a:pt x="0" y="62"/>
                  </a:lnTo>
                  <a:lnTo>
                    <a:pt x="0" y="79"/>
                  </a:lnTo>
                  <a:lnTo>
                    <a:pt x="7" y="105"/>
                  </a:lnTo>
                  <a:lnTo>
                    <a:pt x="16" y="112"/>
                  </a:lnTo>
                  <a:lnTo>
                    <a:pt x="31" y="122"/>
                  </a:lnTo>
                  <a:lnTo>
                    <a:pt x="48" y="122"/>
                  </a:lnTo>
                  <a:lnTo>
                    <a:pt x="69" y="112"/>
                  </a:lnTo>
                  <a:lnTo>
                    <a:pt x="8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530"/>
            <p:cNvSpPr>
              <a:spLocks/>
            </p:cNvSpPr>
            <p:nvPr/>
          </p:nvSpPr>
          <p:spPr bwMode="auto">
            <a:xfrm>
              <a:off x="7737" y="12012"/>
              <a:ext cx="17" cy="86"/>
            </a:xfrm>
            <a:custGeom>
              <a:avLst/>
              <a:gdLst/>
              <a:ahLst/>
              <a:cxnLst>
                <a:cxn ang="0">
                  <a:pos x="16" y="0"/>
                </a:cxn>
                <a:cxn ang="0">
                  <a:pos x="9" y="16"/>
                </a:cxn>
                <a:cxn ang="0">
                  <a:pos x="0" y="43"/>
                </a:cxn>
                <a:cxn ang="0">
                  <a:pos x="0" y="67"/>
                </a:cxn>
                <a:cxn ang="0">
                  <a:pos x="9" y="86"/>
                </a:cxn>
              </a:cxnLst>
              <a:rect l="0" t="0" r="r" b="b"/>
              <a:pathLst>
                <a:path w="17" h="86">
                  <a:moveTo>
                    <a:pt x="16" y="0"/>
                  </a:moveTo>
                  <a:lnTo>
                    <a:pt x="9" y="16"/>
                  </a:lnTo>
                  <a:lnTo>
                    <a:pt x="0" y="43"/>
                  </a:lnTo>
                  <a:lnTo>
                    <a:pt x="0" y="67"/>
                  </a:lnTo>
                  <a:lnTo>
                    <a:pt x="9"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531"/>
            <p:cNvSpPr>
              <a:spLocks/>
            </p:cNvSpPr>
            <p:nvPr/>
          </p:nvSpPr>
          <p:spPr bwMode="auto">
            <a:xfrm>
              <a:off x="7747" y="11992"/>
              <a:ext cx="31" cy="123"/>
            </a:xfrm>
            <a:custGeom>
              <a:avLst/>
              <a:gdLst/>
              <a:ahLst/>
              <a:cxnLst>
                <a:cxn ang="0">
                  <a:pos x="31" y="0"/>
                </a:cxn>
                <a:cxn ang="0">
                  <a:pos x="14" y="19"/>
                </a:cxn>
                <a:cxn ang="0">
                  <a:pos x="7" y="36"/>
                </a:cxn>
                <a:cxn ang="0">
                  <a:pos x="0" y="62"/>
                </a:cxn>
                <a:cxn ang="0">
                  <a:pos x="0" y="86"/>
                </a:cxn>
                <a:cxn ang="0">
                  <a:pos x="7" y="112"/>
                </a:cxn>
                <a:cxn ang="0">
                  <a:pos x="14" y="122"/>
                </a:cxn>
              </a:cxnLst>
              <a:rect l="0" t="0" r="r" b="b"/>
              <a:pathLst>
                <a:path w="31" h="123">
                  <a:moveTo>
                    <a:pt x="31" y="0"/>
                  </a:moveTo>
                  <a:lnTo>
                    <a:pt x="14" y="19"/>
                  </a:lnTo>
                  <a:lnTo>
                    <a:pt x="7" y="36"/>
                  </a:lnTo>
                  <a:lnTo>
                    <a:pt x="0" y="62"/>
                  </a:lnTo>
                  <a:lnTo>
                    <a:pt x="0" y="86"/>
                  </a:lnTo>
                  <a:lnTo>
                    <a:pt x="7" y="112"/>
                  </a:lnTo>
                  <a:lnTo>
                    <a:pt x="1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532"/>
            <p:cNvSpPr>
              <a:spLocks/>
            </p:cNvSpPr>
            <p:nvPr/>
          </p:nvSpPr>
          <p:spPr bwMode="auto">
            <a:xfrm>
              <a:off x="7879" y="11932"/>
              <a:ext cx="55" cy="183"/>
            </a:xfrm>
            <a:custGeom>
              <a:avLst/>
              <a:gdLst/>
              <a:ahLst/>
              <a:cxnLst>
                <a:cxn ang="0">
                  <a:pos x="31" y="0"/>
                </a:cxn>
                <a:cxn ang="0">
                  <a:pos x="7" y="96"/>
                </a:cxn>
                <a:cxn ang="0">
                  <a:pos x="0" y="129"/>
                </a:cxn>
                <a:cxn ang="0">
                  <a:pos x="0" y="156"/>
                </a:cxn>
                <a:cxn ang="0">
                  <a:pos x="7" y="172"/>
                </a:cxn>
                <a:cxn ang="0">
                  <a:pos x="14" y="182"/>
                </a:cxn>
                <a:cxn ang="0">
                  <a:pos x="31" y="182"/>
                </a:cxn>
                <a:cxn ang="0">
                  <a:pos x="45" y="165"/>
                </a:cxn>
                <a:cxn ang="0">
                  <a:pos x="55" y="146"/>
                </a:cxn>
              </a:cxnLst>
              <a:rect l="0" t="0" r="r" b="b"/>
              <a:pathLst>
                <a:path w="55" h="183">
                  <a:moveTo>
                    <a:pt x="31" y="0"/>
                  </a:moveTo>
                  <a:lnTo>
                    <a:pt x="7" y="96"/>
                  </a:lnTo>
                  <a:lnTo>
                    <a:pt x="0" y="129"/>
                  </a:lnTo>
                  <a:lnTo>
                    <a:pt x="0" y="156"/>
                  </a:lnTo>
                  <a:lnTo>
                    <a:pt x="7" y="172"/>
                  </a:lnTo>
                  <a:lnTo>
                    <a:pt x="14" y="182"/>
                  </a:lnTo>
                  <a:lnTo>
                    <a:pt x="31" y="182"/>
                  </a:lnTo>
                  <a:lnTo>
                    <a:pt x="45" y="165"/>
                  </a:lnTo>
                  <a:lnTo>
                    <a:pt x="55"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533"/>
            <p:cNvSpPr>
              <a:spLocks/>
            </p:cNvSpPr>
            <p:nvPr/>
          </p:nvSpPr>
          <p:spPr bwMode="auto">
            <a:xfrm>
              <a:off x="7886" y="11932"/>
              <a:ext cx="31" cy="173"/>
            </a:xfrm>
            <a:custGeom>
              <a:avLst/>
              <a:gdLst/>
              <a:ahLst/>
              <a:cxnLst>
                <a:cxn ang="0">
                  <a:pos x="31" y="0"/>
                </a:cxn>
                <a:cxn ang="0">
                  <a:pos x="7" y="96"/>
                </a:cxn>
                <a:cxn ang="0">
                  <a:pos x="0" y="129"/>
                </a:cxn>
                <a:cxn ang="0">
                  <a:pos x="0" y="172"/>
                </a:cxn>
              </a:cxnLst>
              <a:rect l="0" t="0" r="r" b="b"/>
              <a:pathLst>
                <a:path w="31" h="173">
                  <a:moveTo>
                    <a:pt x="31" y="0"/>
                  </a:moveTo>
                  <a:lnTo>
                    <a:pt x="7" y="96"/>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534"/>
            <p:cNvSpPr>
              <a:spLocks/>
            </p:cNvSpPr>
            <p:nvPr/>
          </p:nvSpPr>
          <p:spPr bwMode="auto">
            <a:xfrm>
              <a:off x="7886" y="11932"/>
              <a:ext cx="38" cy="156"/>
            </a:xfrm>
            <a:custGeom>
              <a:avLst/>
              <a:gdLst/>
              <a:ahLst/>
              <a:cxnLst>
                <a:cxn ang="0">
                  <a:pos x="0" y="0"/>
                </a:cxn>
                <a:cxn ang="0">
                  <a:pos x="38" y="0"/>
                </a:cxn>
                <a:cxn ang="0">
                  <a:pos x="7" y="122"/>
                </a:cxn>
                <a:cxn ang="0">
                  <a:pos x="0" y="156"/>
                </a:cxn>
              </a:cxnLst>
              <a:rect l="0" t="0" r="r" b="b"/>
              <a:pathLst>
                <a:path w="38" h="156">
                  <a:moveTo>
                    <a:pt x="0" y="0"/>
                  </a:moveTo>
                  <a:lnTo>
                    <a:pt x="38" y="0"/>
                  </a:lnTo>
                  <a:lnTo>
                    <a:pt x="7" y="122"/>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535"/>
            <p:cNvSpPr>
              <a:spLocks/>
            </p:cNvSpPr>
            <p:nvPr/>
          </p:nvSpPr>
          <p:spPr bwMode="auto">
            <a:xfrm>
              <a:off x="7893" y="1193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536"/>
            <p:cNvSpPr>
              <a:spLocks/>
            </p:cNvSpPr>
            <p:nvPr/>
          </p:nvSpPr>
          <p:spPr bwMode="auto">
            <a:xfrm>
              <a:off x="7903" y="11932"/>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537"/>
            <p:cNvSpPr>
              <a:spLocks/>
            </p:cNvSpPr>
            <p:nvPr/>
          </p:nvSpPr>
          <p:spPr bwMode="auto">
            <a:xfrm>
              <a:off x="8016" y="12141"/>
              <a:ext cx="26" cy="77"/>
            </a:xfrm>
            <a:custGeom>
              <a:avLst/>
              <a:gdLst/>
              <a:ahLst/>
              <a:cxnLst>
                <a:cxn ang="0">
                  <a:pos x="0" y="76"/>
                </a:cxn>
                <a:cxn ang="0">
                  <a:pos x="26" y="0"/>
                </a:cxn>
              </a:cxnLst>
              <a:rect l="0" t="0" r="r" b="b"/>
              <a:pathLst>
                <a:path w="26" h="77">
                  <a:moveTo>
                    <a:pt x="0" y="76"/>
                  </a:moveTo>
                  <a:lnTo>
                    <a:pt x="2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538"/>
            <p:cNvSpPr>
              <a:spLocks/>
            </p:cNvSpPr>
            <p:nvPr/>
          </p:nvSpPr>
          <p:spPr bwMode="auto">
            <a:xfrm>
              <a:off x="8059" y="12007"/>
              <a:ext cx="33" cy="91"/>
            </a:xfrm>
            <a:custGeom>
              <a:avLst/>
              <a:gdLst/>
              <a:ahLst/>
              <a:cxnLst>
                <a:cxn ang="0">
                  <a:pos x="0" y="91"/>
                </a:cxn>
                <a:cxn ang="0">
                  <a:pos x="33" y="0"/>
                </a:cxn>
              </a:cxnLst>
              <a:rect l="0" t="0" r="r" b="b"/>
              <a:pathLst>
                <a:path w="33" h="91">
                  <a:moveTo>
                    <a:pt x="0" y="91"/>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539"/>
            <p:cNvSpPr>
              <a:spLocks/>
            </p:cNvSpPr>
            <p:nvPr/>
          </p:nvSpPr>
          <p:spPr bwMode="auto">
            <a:xfrm>
              <a:off x="8109" y="11872"/>
              <a:ext cx="34" cy="89"/>
            </a:xfrm>
            <a:custGeom>
              <a:avLst/>
              <a:gdLst/>
              <a:ahLst/>
              <a:cxnLst>
                <a:cxn ang="0">
                  <a:pos x="0" y="88"/>
                </a:cxn>
                <a:cxn ang="0">
                  <a:pos x="33" y="0"/>
                </a:cxn>
              </a:cxnLst>
              <a:rect l="0" t="0" r="r" b="b"/>
              <a:pathLst>
                <a:path w="34" h="89">
                  <a:moveTo>
                    <a:pt x="0" y="88"/>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540"/>
            <p:cNvSpPr>
              <a:spLocks/>
            </p:cNvSpPr>
            <p:nvPr/>
          </p:nvSpPr>
          <p:spPr bwMode="auto">
            <a:xfrm>
              <a:off x="8160" y="11736"/>
              <a:ext cx="33" cy="91"/>
            </a:xfrm>
            <a:custGeom>
              <a:avLst/>
              <a:gdLst/>
              <a:ahLst/>
              <a:cxnLst>
                <a:cxn ang="0">
                  <a:pos x="0" y="91"/>
                </a:cxn>
                <a:cxn ang="0">
                  <a:pos x="33" y="0"/>
                </a:cxn>
              </a:cxnLst>
              <a:rect l="0" t="0" r="r" b="b"/>
              <a:pathLst>
                <a:path w="33" h="91">
                  <a:moveTo>
                    <a:pt x="0" y="91"/>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541"/>
            <p:cNvSpPr>
              <a:spLocks/>
            </p:cNvSpPr>
            <p:nvPr/>
          </p:nvSpPr>
          <p:spPr bwMode="auto">
            <a:xfrm>
              <a:off x="8210" y="11601"/>
              <a:ext cx="34" cy="89"/>
            </a:xfrm>
            <a:custGeom>
              <a:avLst/>
              <a:gdLst/>
              <a:ahLst/>
              <a:cxnLst>
                <a:cxn ang="0">
                  <a:pos x="0" y="88"/>
                </a:cxn>
                <a:cxn ang="0">
                  <a:pos x="33" y="0"/>
                </a:cxn>
              </a:cxnLst>
              <a:rect l="0" t="0" r="r" b="b"/>
              <a:pathLst>
                <a:path w="34" h="89">
                  <a:moveTo>
                    <a:pt x="0" y="88"/>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542"/>
            <p:cNvSpPr>
              <a:spLocks/>
            </p:cNvSpPr>
            <p:nvPr/>
          </p:nvSpPr>
          <p:spPr bwMode="auto">
            <a:xfrm>
              <a:off x="8260" y="11467"/>
              <a:ext cx="34" cy="89"/>
            </a:xfrm>
            <a:custGeom>
              <a:avLst/>
              <a:gdLst/>
              <a:ahLst/>
              <a:cxnLst>
                <a:cxn ang="0">
                  <a:pos x="0" y="88"/>
                </a:cxn>
                <a:cxn ang="0">
                  <a:pos x="33" y="0"/>
                </a:cxn>
              </a:cxnLst>
              <a:rect l="0" t="0" r="r" b="b"/>
              <a:pathLst>
                <a:path w="34" h="89">
                  <a:moveTo>
                    <a:pt x="0" y="88"/>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543"/>
            <p:cNvSpPr>
              <a:spLocks/>
            </p:cNvSpPr>
            <p:nvPr/>
          </p:nvSpPr>
          <p:spPr bwMode="auto">
            <a:xfrm>
              <a:off x="8311" y="11330"/>
              <a:ext cx="33" cy="91"/>
            </a:xfrm>
            <a:custGeom>
              <a:avLst/>
              <a:gdLst/>
              <a:ahLst/>
              <a:cxnLst>
                <a:cxn ang="0">
                  <a:pos x="0" y="91"/>
                </a:cxn>
                <a:cxn ang="0">
                  <a:pos x="33" y="0"/>
                </a:cxn>
              </a:cxnLst>
              <a:rect l="0" t="0" r="r" b="b"/>
              <a:pathLst>
                <a:path w="33" h="91">
                  <a:moveTo>
                    <a:pt x="0" y="91"/>
                  </a:moveTo>
                  <a:lnTo>
                    <a:pt x="33"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544"/>
            <p:cNvSpPr>
              <a:spLocks/>
            </p:cNvSpPr>
            <p:nvPr/>
          </p:nvSpPr>
          <p:spPr bwMode="auto">
            <a:xfrm>
              <a:off x="8361" y="11208"/>
              <a:ext cx="29" cy="76"/>
            </a:xfrm>
            <a:custGeom>
              <a:avLst/>
              <a:gdLst/>
              <a:ahLst/>
              <a:cxnLst>
                <a:cxn ang="0">
                  <a:pos x="0" y="76"/>
                </a:cxn>
                <a:cxn ang="0">
                  <a:pos x="28" y="0"/>
                </a:cxn>
              </a:cxnLst>
              <a:rect l="0" t="0" r="r" b="b"/>
              <a:pathLst>
                <a:path w="29" h="76">
                  <a:moveTo>
                    <a:pt x="0" y="76"/>
                  </a:moveTo>
                  <a:lnTo>
                    <a:pt x="2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545"/>
            <p:cNvSpPr>
              <a:spLocks/>
            </p:cNvSpPr>
            <p:nvPr/>
          </p:nvSpPr>
          <p:spPr bwMode="auto">
            <a:xfrm>
              <a:off x="8080" y="13339"/>
              <a:ext cx="305" cy="216"/>
            </a:xfrm>
            <a:custGeom>
              <a:avLst/>
              <a:gdLst/>
              <a:ahLst/>
              <a:cxnLst>
                <a:cxn ang="0">
                  <a:pos x="0" y="19"/>
                </a:cxn>
                <a:cxn ang="0">
                  <a:pos x="69" y="107"/>
                </a:cxn>
                <a:cxn ang="0">
                  <a:pos x="136" y="175"/>
                </a:cxn>
                <a:cxn ang="0">
                  <a:pos x="184" y="211"/>
                </a:cxn>
                <a:cxn ang="0">
                  <a:pos x="218" y="215"/>
                </a:cxn>
                <a:cxn ang="0">
                  <a:pos x="240" y="213"/>
                </a:cxn>
                <a:cxn ang="0">
                  <a:pos x="271" y="196"/>
                </a:cxn>
                <a:cxn ang="0">
                  <a:pos x="290" y="172"/>
                </a:cxn>
                <a:cxn ang="0">
                  <a:pos x="304" y="124"/>
                </a:cxn>
                <a:cxn ang="0">
                  <a:pos x="285" y="74"/>
                </a:cxn>
                <a:cxn ang="0">
                  <a:pos x="256" y="33"/>
                </a:cxn>
                <a:cxn ang="0">
                  <a:pos x="232" y="16"/>
                </a:cxn>
                <a:cxn ang="0">
                  <a:pos x="184" y="0"/>
                </a:cxn>
                <a:cxn ang="0">
                  <a:pos x="163" y="4"/>
                </a:cxn>
                <a:cxn ang="0">
                  <a:pos x="134" y="21"/>
                </a:cxn>
                <a:cxn ang="0">
                  <a:pos x="115" y="45"/>
                </a:cxn>
                <a:cxn ang="0">
                  <a:pos x="110" y="79"/>
                </a:cxn>
                <a:cxn ang="0">
                  <a:pos x="112" y="100"/>
                </a:cxn>
                <a:cxn ang="0">
                  <a:pos x="129" y="131"/>
                </a:cxn>
                <a:cxn ang="0">
                  <a:pos x="158" y="170"/>
                </a:cxn>
              </a:cxnLst>
              <a:rect l="0" t="0" r="r" b="b"/>
              <a:pathLst>
                <a:path w="305" h="216">
                  <a:moveTo>
                    <a:pt x="0" y="19"/>
                  </a:moveTo>
                  <a:lnTo>
                    <a:pt x="69" y="107"/>
                  </a:lnTo>
                  <a:lnTo>
                    <a:pt x="136" y="175"/>
                  </a:lnTo>
                  <a:lnTo>
                    <a:pt x="184" y="211"/>
                  </a:lnTo>
                  <a:lnTo>
                    <a:pt x="218" y="215"/>
                  </a:lnTo>
                  <a:lnTo>
                    <a:pt x="240" y="213"/>
                  </a:lnTo>
                  <a:lnTo>
                    <a:pt x="271" y="196"/>
                  </a:lnTo>
                  <a:lnTo>
                    <a:pt x="290" y="172"/>
                  </a:lnTo>
                  <a:lnTo>
                    <a:pt x="304" y="124"/>
                  </a:lnTo>
                  <a:lnTo>
                    <a:pt x="285" y="74"/>
                  </a:lnTo>
                  <a:lnTo>
                    <a:pt x="256" y="33"/>
                  </a:lnTo>
                  <a:lnTo>
                    <a:pt x="232" y="16"/>
                  </a:lnTo>
                  <a:lnTo>
                    <a:pt x="184" y="0"/>
                  </a:lnTo>
                  <a:lnTo>
                    <a:pt x="163" y="4"/>
                  </a:lnTo>
                  <a:lnTo>
                    <a:pt x="134" y="21"/>
                  </a:lnTo>
                  <a:lnTo>
                    <a:pt x="115" y="45"/>
                  </a:lnTo>
                  <a:lnTo>
                    <a:pt x="110" y="79"/>
                  </a:lnTo>
                  <a:lnTo>
                    <a:pt x="112" y="100"/>
                  </a:lnTo>
                  <a:lnTo>
                    <a:pt x="129" y="131"/>
                  </a:lnTo>
                  <a:lnTo>
                    <a:pt x="158" y="17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546"/>
            <p:cNvSpPr>
              <a:spLocks/>
            </p:cNvSpPr>
            <p:nvPr/>
          </p:nvSpPr>
          <p:spPr bwMode="auto">
            <a:xfrm>
              <a:off x="8090" y="13346"/>
              <a:ext cx="230" cy="206"/>
            </a:xfrm>
            <a:custGeom>
              <a:avLst/>
              <a:gdLst/>
              <a:ahLst/>
              <a:cxnLst>
                <a:cxn ang="0">
                  <a:pos x="0" y="0"/>
                </a:cxn>
                <a:cxn ang="0">
                  <a:pos x="69" y="88"/>
                </a:cxn>
                <a:cxn ang="0">
                  <a:pos x="110" y="136"/>
                </a:cxn>
                <a:cxn ang="0">
                  <a:pos x="184" y="192"/>
                </a:cxn>
                <a:cxn ang="0">
                  <a:pos x="230" y="206"/>
                </a:cxn>
              </a:cxnLst>
              <a:rect l="0" t="0" r="r" b="b"/>
              <a:pathLst>
                <a:path w="230" h="206">
                  <a:moveTo>
                    <a:pt x="0" y="0"/>
                  </a:moveTo>
                  <a:lnTo>
                    <a:pt x="69" y="88"/>
                  </a:lnTo>
                  <a:lnTo>
                    <a:pt x="110" y="136"/>
                  </a:lnTo>
                  <a:lnTo>
                    <a:pt x="184" y="192"/>
                  </a:lnTo>
                  <a:lnTo>
                    <a:pt x="230"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547"/>
            <p:cNvSpPr>
              <a:spLocks/>
            </p:cNvSpPr>
            <p:nvPr/>
          </p:nvSpPr>
          <p:spPr bwMode="auto">
            <a:xfrm>
              <a:off x="8258" y="13353"/>
              <a:ext cx="115" cy="103"/>
            </a:xfrm>
            <a:custGeom>
              <a:avLst/>
              <a:gdLst/>
              <a:ahLst/>
              <a:cxnLst>
                <a:cxn ang="0">
                  <a:pos x="115" y="103"/>
                </a:cxn>
                <a:cxn ang="0">
                  <a:pos x="98" y="71"/>
                </a:cxn>
                <a:cxn ang="0">
                  <a:pos x="69" y="31"/>
                </a:cxn>
                <a:cxn ang="0">
                  <a:pos x="33" y="4"/>
                </a:cxn>
                <a:cxn ang="0">
                  <a:pos x="0" y="0"/>
                </a:cxn>
              </a:cxnLst>
              <a:rect l="0" t="0" r="r" b="b"/>
              <a:pathLst>
                <a:path w="115" h="103">
                  <a:moveTo>
                    <a:pt x="115" y="103"/>
                  </a:moveTo>
                  <a:lnTo>
                    <a:pt x="98" y="71"/>
                  </a:lnTo>
                  <a:lnTo>
                    <a:pt x="69" y="31"/>
                  </a:lnTo>
                  <a:lnTo>
                    <a:pt x="33" y="4"/>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548"/>
            <p:cNvSpPr>
              <a:spLocks/>
            </p:cNvSpPr>
            <p:nvPr/>
          </p:nvSpPr>
          <p:spPr bwMode="auto">
            <a:xfrm>
              <a:off x="8054" y="13334"/>
              <a:ext cx="185" cy="175"/>
            </a:xfrm>
            <a:custGeom>
              <a:avLst/>
              <a:gdLst/>
              <a:ahLst/>
              <a:cxnLst>
                <a:cxn ang="0">
                  <a:pos x="0" y="62"/>
                </a:cxn>
                <a:cxn ang="0">
                  <a:pos x="45" y="0"/>
                </a:cxn>
                <a:cxn ang="0">
                  <a:pos x="115" y="86"/>
                </a:cxn>
                <a:cxn ang="0">
                  <a:pos x="184" y="175"/>
                </a:cxn>
              </a:cxnLst>
              <a:rect l="0" t="0" r="r" b="b"/>
              <a:pathLst>
                <a:path w="185" h="175">
                  <a:moveTo>
                    <a:pt x="0" y="62"/>
                  </a:moveTo>
                  <a:lnTo>
                    <a:pt x="45" y="0"/>
                  </a:lnTo>
                  <a:lnTo>
                    <a:pt x="115" y="86"/>
                  </a:lnTo>
                  <a:lnTo>
                    <a:pt x="184" y="17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549"/>
            <p:cNvSpPr>
              <a:spLocks/>
            </p:cNvSpPr>
            <p:nvPr/>
          </p:nvSpPr>
          <p:spPr bwMode="auto">
            <a:xfrm>
              <a:off x="8215" y="13356"/>
              <a:ext cx="156" cy="155"/>
            </a:xfrm>
            <a:custGeom>
              <a:avLst/>
              <a:gdLst/>
              <a:ahLst/>
              <a:cxnLst>
                <a:cxn ang="0">
                  <a:pos x="156" y="156"/>
                </a:cxn>
                <a:cxn ang="0">
                  <a:pos x="148" y="112"/>
                </a:cxn>
                <a:cxn ang="0">
                  <a:pos x="132" y="81"/>
                </a:cxn>
                <a:cxn ang="0">
                  <a:pos x="105" y="43"/>
                </a:cxn>
                <a:cxn ang="0">
                  <a:pos x="67" y="14"/>
                </a:cxn>
                <a:cxn ang="0">
                  <a:pos x="21" y="0"/>
                </a:cxn>
                <a:cxn ang="0">
                  <a:pos x="0" y="4"/>
                </a:cxn>
              </a:cxnLst>
              <a:rect l="0" t="0" r="r" b="b"/>
              <a:pathLst>
                <a:path w="156" h="155">
                  <a:moveTo>
                    <a:pt x="156" y="156"/>
                  </a:moveTo>
                  <a:lnTo>
                    <a:pt x="148" y="112"/>
                  </a:lnTo>
                  <a:lnTo>
                    <a:pt x="132" y="81"/>
                  </a:lnTo>
                  <a:lnTo>
                    <a:pt x="105" y="43"/>
                  </a:lnTo>
                  <a:lnTo>
                    <a:pt x="67" y="14"/>
                  </a:lnTo>
                  <a:lnTo>
                    <a:pt x="21" y="0"/>
                  </a:lnTo>
                  <a:lnTo>
                    <a:pt x="0" y="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550"/>
            <p:cNvSpPr>
              <a:spLocks/>
            </p:cNvSpPr>
            <p:nvPr/>
          </p:nvSpPr>
          <p:spPr bwMode="auto">
            <a:xfrm>
              <a:off x="8064" y="13356"/>
              <a:ext cx="38" cy="26"/>
            </a:xfrm>
            <a:custGeom>
              <a:avLst/>
              <a:gdLst/>
              <a:ahLst/>
              <a:cxnLst>
                <a:cxn ang="0">
                  <a:pos x="0" y="26"/>
                </a:cxn>
                <a:cxn ang="0">
                  <a:pos x="38" y="0"/>
                </a:cxn>
              </a:cxnLst>
              <a:rect l="0" t="0" r="r" b="b"/>
              <a:pathLst>
                <a:path w="38" h="26">
                  <a:moveTo>
                    <a:pt x="0" y="26"/>
                  </a:moveTo>
                  <a:lnTo>
                    <a:pt x="3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551"/>
            <p:cNvSpPr>
              <a:spLocks/>
            </p:cNvSpPr>
            <p:nvPr/>
          </p:nvSpPr>
          <p:spPr bwMode="auto">
            <a:xfrm>
              <a:off x="8073" y="13370"/>
              <a:ext cx="34" cy="7"/>
            </a:xfrm>
            <a:custGeom>
              <a:avLst/>
              <a:gdLst/>
              <a:ahLst/>
              <a:cxnLst>
                <a:cxn ang="0">
                  <a:pos x="0" y="0"/>
                </a:cxn>
                <a:cxn ang="0">
                  <a:pos x="33" y="7"/>
                </a:cxn>
              </a:cxnLst>
              <a:rect l="0" t="0" r="r" b="b"/>
              <a:pathLst>
                <a:path w="34" h="7">
                  <a:moveTo>
                    <a:pt x="0" y="0"/>
                  </a:moveTo>
                  <a:lnTo>
                    <a:pt x="33"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552"/>
            <p:cNvSpPr>
              <a:spLocks/>
            </p:cNvSpPr>
            <p:nvPr/>
          </p:nvSpPr>
          <p:spPr bwMode="auto">
            <a:xfrm>
              <a:off x="9691" y="13293"/>
              <a:ext cx="247" cy="235"/>
            </a:xfrm>
            <a:custGeom>
              <a:avLst/>
              <a:gdLst/>
              <a:ahLst/>
              <a:cxnLst>
                <a:cxn ang="0">
                  <a:pos x="0" y="0"/>
                </a:cxn>
                <a:cxn ang="0">
                  <a:pos x="98" y="146"/>
                </a:cxn>
                <a:cxn ang="0">
                  <a:pos x="136" y="196"/>
                </a:cxn>
                <a:cxn ang="0">
                  <a:pos x="170" y="227"/>
                </a:cxn>
                <a:cxn ang="0">
                  <a:pos x="204" y="235"/>
                </a:cxn>
                <a:cxn ang="0">
                  <a:pos x="225" y="235"/>
                </a:cxn>
                <a:cxn ang="0">
                  <a:pos x="247" y="211"/>
                </a:cxn>
                <a:cxn ang="0">
                  <a:pos x="242" y="167"/>
                </a:cxn>
                <a:cxn ang="0">
                  <a:pos x="230" y="134"/>
                </a:cxn>
              </a:cxnLst>
              <a:rect l="0" t="0" r="r" b="b"/>
              <a:pathLst>
                <a:path w="247" h="235">
                  <a:moveTo>
                    <a:pt x="0" y="0"/>
                  </a:moveTo>
                  <a:lnTo>
                    <a:pt x="98" y="146"/>
                  </a:lnTo>
                  <a:lnTo>
                    <a:pt x="136" y="196"/>
                  </a:lnTo>
                  <a:lnTo>
                    <a:pt x="170" y="227"/>
                  </a:lnTo>
                  <a:lnTo>
                    <a:pt x="204" y="235"/>
                  </a:lnTo>
                  <a:lnTo>
                    <a:pt x="225" y="235"/>
                  </a:lnTo>
                  <a:lnTo>
                    <a:pt x="247" y="211"/>
                  </a:lnTo>
                  <a:lnTo>
                    <a:pt x="242" y="167"/>
                  </a:lnTo>
                  <a:lnTo>
                    <a:pt x="230" y="13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553"/>
            <p:cNvSpPr>
              <a:spLocks/>
            </p:cNvSpPr>
            <p:nvPr/>
          </p:nvSpPr>
          <p:spPr bwMode="auto">
            <a:xfrm>
              <a:off x="9700" y="13281"/>
              <a:ext cx="195" cy="247"/>
            </a:xfrm>
            <a:custGeom>
              <a:avLst/>
              <a:gdLst/>
              <a:ahLst/>
              <a:cxnLst>
                <a:cxn ang="0">
                  <a:pos x="0" y="0"/>
                </a:cxn>
                <a:cxn ang="0">
                  <a:pos x="98" y="146"/>
                </a:cxn>
                <a:cxn ang="0">
                  <a:pos x="136" y="196"/>
                </a:cxn>
                <a:cxn ang="0">
                  <a:pos x="194" y="247"/>
                </a:cxn>
              </a:cxnLst>
              <a:rect l="0" t="0" r="r" b="b"/>
              <a:pathLst>
                <a:path w="195" h="247">
                  <a:moveTo>
                    <a:pt x="0" y="0"/>
                  </a:moveTo>
                  <a:lnTo>
                    <a:pt x="98" y="146"/>
                  </a:lnTo>
                  <a:lnTo>
                    <a:pt x="136" y="196"/>
                  </a:lnTo>
                  <a:lnTo>
                    <a:pt x="194" y="2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554"/>
            <p:cNvSpPr>
              <a:spLocks/>
            </p:cNvSpPr>
            <p:nvPr/>
          </p:nvSpPr>
          <p:spPr bwMode="auto">
            <a:xfrm>
              <a:off x="9691" y="13272"/>
              <a:ext cx="180" cy="237"/>
            </a:xfrm>
            <a:custGeom>
              <a:avLst/>
              <a:gdLst/>
              <a:ahLst/>
              <a:cxnLst>
                <a:cxn ang="0">
                  <a:pos x="0" y="21"/>
                </a:cxn>
                <a:cxn ang="0">
                  <a:pos x="19" y="0"/>
                </a:cxn>
                <a:cxn ang="0">
                  <a:pos x="144" y="184"/>
                </a:cxn>
                <a:cxn ang="0">
                  <a:pos x="180" y="237"/>
                </a:cxn>
              </a:cxnLst>
              <a:rect l="0" t="0" r="r" b="b"/>
              <a:pathLst>
                <a:path w="180" h="237">
                  <a:moveTo>
                    <a:pt x="0" y="21"/>
                  </a:moveTo>
                  <a:lnTo>
                    <a:pt x="19" y="0"/>
                  </a:lnTo>
                  <a:lnTo>
                    <a:pt x="144" y="184"/>
                  </a:lnTo>
                  <a:lnTo>
                    <a:pt x="180" y="23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555"/>
            <p:cNvSpPr>
              <a:spLocks/>
            </p:cNvSpPr>
            <p:nvPr/>
          </p:nvSpPr>
          <p:spPr bwMode="auto">
            <a:xfrm>
              <a:off x="9712" y="13317"/>
              <a:ext cx="101" cy="118"/>
            </a:xfrm>
            <a:custGeom>
              <a:avLst/>
              <a:gdLst/>
              <a:ahLst/>
              <a:cxnLst>
                <a:cxn ang="0">
                  <a:pos x="0" y="117"/>
                </a:cxn>
                <a:cxn ang="0">
                  <a:pos x="100" y="0"/>
                </a:cxn>
              </a:cxnLst>
              <a:rect l="0" t="0" r="r" b="b"/>
              <a:pathLst>
                <a:path w="101" h="118">
                  <a:moveTo>
                    <a:pt x="0" y="117"/>
                  </a:move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94" name="Group 2"/>
          <p:cNvGrpSpPr>
            <a:grpSpLocks/>
          </p:cNvGrpSpPr>
          <p:nvPr/>
        </p:nvGrpSpPr>
        <p:grpSpPr bwMode="auto">
          <a:xfrm>
            <a:off x="1475656" y="2201121"/>
            <a:ext cx="2431325" cy="1147776"/>
            <a:chOff x="1082" y="9554"/>
            <a:chExt cx="4344" cy="2052"/>
          </a:xfrm>
        </p:grpSpPr>
        <p:sp>
          <p:nvSpPr>
            <p:cNvPr id="395" name="Freeform 3"/>
            <p:cNvSpPr>
              <a:spLocks/>
            </p:cNvSpPr>
            <p:nvPr/>
          </p:nvSpPr>
          <p:spPr bwMode="auto">
            <a:xfrm>
              <a:off x="2107" y="9688"/>
              <a:ext cx="3221" cy="0"/>
            </a:xfrm>
            <a:custGeom>
              <a:avLst/>
              <a:gdLst/>
              <a:ahLst/>
              <a:cxnLst>
                <a:cxn ang="0">
                  <a:pos x="0" y="0"/>
                </a:cxn>
                <a:cxn ang="0">
                  <a:pos x="3220" y="0"/>
                </a:cxn>
              </a:cxnLst>
              <a:rect l="0" t="0" r="r" b="b"/>
              <a:pathLst>
                <a:path w="3221">
                  <a:moveTo>
                    <a:pt x="0" y="0"/>
                  </a:moveTo>
                  <a:lnTo>
                    <a:pt x="322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4"/>
            <p:cNvSpPr>
              <a:spLocks/>
            </p:cNvSpPr>
            <p:nvPr/>
          </p:nvSpPr>
          <p:spPr bwMode="auto">
            <a:xfrm>
              <a:off x="2107" y="9568"/>
              <a:ext cx="0" cy="272"/>
            </a:xfrm>
            <a:custGeom>
              <a:avLst/>
              <a:gdLst/>
              <a:ahLst/>
              <a:cxnLst>
                <a:cxn ang="0">
                  <a:pos x="0" y="0"/>
                </a:cxn>
                <a:cxn ang="0">
                  <a:pos x="0" y="271"/>
                </a:cxn>
              </a:cxnLst>
              <a:rect l="0" t="0" r="r" b="b"/>
              <a:pathLst>
                <a:path h="272">
                  <a:moveTo>
                    <a:pt x="0" y="0"/>
                  </a:moveTo>
                  <a:lnTo>
                    <a:pt x="0" y="27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5"/>
            <p:cNvSpPr>
              <a:spLocks/>
            </p:cNvSpPr>
            <p:nvPr/>
          </p:nvSpPr>
          <p:spPr bwMode="auto">
            <a:xfrm>
              <a:off x="2107" y="10010"/>
              <a:ext cx="456" cy="0"/>
            </a:xfrm>
            <a:custGeom>
              <a:avLst/>
              <a:gdLst/>
              <a:ahLst/>
              <a:cxnLst>
                <a:cxn ang="0">
                  <a:pos x="0" y="0"/>
                </a:cxn>
                <a:cxn ang="0">
                  <a:pos x="456" y="0"/>
                </a:cxn>
              </a:cxnLst>
              <a:rect l="0" t="0" r="r" b="b"/>
              <a:pathLst>
                <a:path w="456">
                  <a:moveTo>
                    <a:pt x="0" y="0"/>
                  </a:moveTo>
                  <a:lnTo>
                    <a:pt x="45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6"/>
            <p:cNvSpPr>
              <a:spLocks/>
            </p:cNvSpPr>
            <p:nvPr/>
          </p:nvSpPr>
          <p:spPr bwMode="auto">
            <a:xfrm>
              <a:off x="2107" y="9916"/>
              <a:ext cx="0" cy="212"/>
            </a:xfrm>
            <a:custGeom>
              <a:avLst/>
              <a:gdLst/>
              <a:ahLst/>
              <a:cxnLst>
                <a:cxn ang="0">
                  <a:pos x="0" y="0"/>
                </a:cxn>
                <a:cxn ang="0">
                  <a:pos x="0" y="211"/>
                </a:cxn>
              </a:cxnLst>
              <a:rect l="0" t="0" r="r" b="b"/>
              <a:pathLst>
                <a:path h="212">
                  <a:moveTo>
                    <a:pt x="0" y="0"/>
                  </a:moveTo>
                  <a:lnTo>
                    <a:pt x="0" y="21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7"/>
            <p:cNvSpPr>
              <a:spLocks/>
            </p:cNvSpPr>
            <p:nvPr/>
          </p:nvSpPr>
          <p:spPr bwMode="auto">
            <a:xfrm>
              <a:off x="2023" y="9840"/>
              <a:ext cx="168" cy="76"/>
            </a:xfrm>
            <a:custGeom>
              <a:avLst/>
              <a:gdLst/>
              <a:ahLst/>
              <a:cxnLst>
                <a:cxn ang="0">
                  <a:pos x="84" y="76"/>
                </a:cxn>
                <a:cxn ang="0">
                  <a:pos x="0" y="69"/>
                </a:cxn>
                <a:cxn ang="0">
                  <a:pos x="168" y="7"/>
                </a:cxn>
                <a:cxn ang="0">
                  <a:pos x="84" y="0"/>
                </a:cxn>
              </a:cxnLst>
              <a:rect l="0" t="0" r="r" b="b"/>
              <a:pathLst>
                <a:path w="168" h="76">
                  <a:moveTo>
                    <a:pt x="84" y="76"/>
                  </a:moveTo>
                  <a:lnTo>
                    <a:pt x="0" y="69"/>
                  </a:lnTo>
                  <a:lnTo>
                    <a:pt x="168" y="7"/>
                  </a:lnTo>
                  <a:lnTo>
                    <a:pt x="8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8"/>
            <p:cNvSpPr>
              <a:spLocks/>
            </p:cNvSpPr>
            <p:nvPr/>
          </p:nvSpPr>
          <p:spPr bwMode="auto">
            <a:xfrm>
              <a:off x="5328" y="9590"/>
              <a:ext cx="0" cy="223"/>
            </a:xfrm>
            <a:custGeom>
              <a:avLst/>
              <a:gdLst/>
              <a:ahLst/>
              <a:cxnLst>
                <a:cxn ang="0">
                  <a:pos x="0" y="0"/>
                </a:cxn>
                <a:cxn ang="0">
                  <a:pos x="0" y="223"/>
                </a:cxn>
              </a:cxnLst>
              <a:rect l="0" t="0" r="r" b="b"/>
              <a:pathLst>
                <a:path h="223">
                  <a:moveTo>
                    <a:pt x="0" y="0"/>
                  </a:moveTo>
                  <a:lnTo>
                    <a:pt x="0" y="22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9"/>
            <p:cNvSpPr>
              <a:spLocks/>
            </p:cNvSpPr>
            <p:nvPr/>
          </p:nvSpPr>
          <p:spPr bwMode="auto">
            <a:xfrm>
              <a:off x="5328" y="9890"/>
              <a:ext cx="0" cy="226"/>
            </a:xfrm>
            <a:custGeom>
              <a:avLst/>
              <a:gdLst/>
              <a:ahLst/>
              <a:cxnLst>
                <a:cxn ang="0">
                  <a:pos x="0" y="0"/>
                </a:cxn>
                <a:cxn ang="0">
                  <a:pos x="0" y="225"/>
                </a:cxn>
              </a:cxnLst>
              <a:rect l="0" t="0" r="r" b="b"/>
              <a:pathLst>
                <a:path h="226">
                  <a:moveTo>
                    <a:pt x="0" y="0"/>
                  </a:moveTo>
                  <a:lnTo>
                    <a:pt x="0" y="22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0"/>
            <p:cNvSpPr>
              <a:spLocks/>
            </p:cNvSpPr>
            <p:nvPr/>
          </p:nvSpPr>
          <p:spPr bwMode="auto">
            <a:xfrm>
              <a:off x="5244" y="9813"/>
              <a:ext cx="167" cy="77"/>
            </a:xfrm>
            <a:custGeom>
              <a:avLst/>
              <a:gdLst/>
              <a:ahLst/>
              <a:cxnLst>
                <a:cxn ang="0">
                  <a:pos x="83" y="76"/>
                </a:cxn>
                <a:cxn ang="0">
                  <a:pos x="0" y="69"/>
                </a:cxn>
                <a:cxn ang="0">
                  <a:pos x="167" y="7"/>
                </a:cxn>
                <a:cxn ang="0">
                  <a:pos x="83" y="0"/>
                </a:cxn>
              </a:cxnLst>
              <a:rect l="0" t="0" r="r" b="b"/>
              <a:pathLst>
                <a:path w="167" h="77">
                  <a:moveTo>
                    <a:pt x="83" y="76"/>
                  </a:moveTo>
                  <a:lnTo>
                    <a:pt x="0" y="69"/>
                  </a:lnTo>
                  <a:lnTo>
                    <a:pt x="167" y="7"/>
                  </a:lnTo>
                  <a:lnTo>
                    <a:pt x="83"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1"/>
            <p:cNvSpPr>
              <a:spLocks/>
            </p:cNvSpPr>
            <p:nvPr/>
          </p:nvSpPr>
          <p:spPr bwMode="auto">
            <a:xfrm>
              <a:off x="3662" y="11287"/>
              <a:ext cx="113" cy="305"/>
            </a:xfrm>
            <a:custGeom>
              <a:avLst/>
              <a:gdLst/>
              <a:ahLst/>
              <a:cxnLst>
                <a:cxn ang="0">
                  <a:pos x="112" y="304"/>
                </a:cxn>
                <a:cxn ang="0">
                  <a:pos x="0" y="0"/>
                </a:cxn>
              </a:cxnLst>
              <a:rect l="0" t="0" r="r" b="b"/>
              <a:pathLst>
                <a:path w="113" h="305">
                  <a:moveTo>
                    <a:pt x="112" y="304"/>
                  </a:moveTo>
                  <a:lnTo>
                    <a:pt x="0"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2"/>
            <p:cNvSpPr>
              <a:spLocks/>
            </p:cNvSpPr>
            <p:nvPr/>
          </p:nvSpPr>
          <p:spPr bwMode="auto">
            <a:xfrm>
              <a:off x="3573" y="11440"/>
              <a:ext cx="77" cy="0"/>
            </a:xfrm>
            <a:custGeom>
              <a:avLst/>
              <a:gdLst/>
              <a:ahLst/>
              <a:cxnLst>
                <a:cxn ang="0">
                  <a:pos x="76" y="0"/>
                </a:cxn>
                <a:cxn ang="0">
                  <a:pos x="0" y="0"/>
                </a:cxn>
              </a:cxnLst>
              <a:rect l="0" t="0" r="r" b="b"/>
              <a:pathLst>
                <a:path w="77">
                  <a:moveTo>
                    <a:pt x="76"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3"/>
            <p:cNvSpPr>
              <a:spLocks/>
            </p:cNvSpPr>
            <p:nvPr/>
          </p:nvSpPr>
          <p:spPr bwMode="auto">
            <a:xfrm>
              <a:off x="3650" y="11287"/>
              <a:ext cx="12" cy="153"/>
            </a:xfrm>
            <a:custGeom>
              <a:avLst/>
              <a:gdLst/>
              <a:ahLst/>
              <a:cxnLst>
                <a:cxn ang="0">
                  <a:pos x="11" y="0"/>
                </a:cxn>
                <a:cxn ang="0">
                  <a:pos x="0" y="153"/>
                </a:cxn>
              </a:cxnLst>
              <a:rect l="0" t="0" r="r" b="b"/>
              <a:pathLst>
                <a:path w="12" h="153">
                  <a:moveTo>
                    <a:pt x="11" y="0"/>
                  </a:moveTo>
                  <a:lnTo>
                    <a:pt x="0" y="15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14"/>
            <p:cNvSpPr>
              <a:spLocks/>
            </p:cNvSpPr>
            <p:nvPr/>
          </p:nvSpPr>
          <p:spPr bwMode="auto">
            <a:xfrm>
              <a:off x="3775" y="11440"/>
              <a:ext cx="12" cy="151"/>
            </a:xfrm>
            <a:custGeom>
              <a:avLst/>
              <a:gdLst/>
              <a:ahLst/>
              <a:cxnLst>
                <a:cxn ang="0">
                  <a:pos x="11" y="0"/>
                </a:cxn>
                <a:cxn ang="0">
                  <a:pos x="0" y="151"/>
                </a:cxn>
              </a:cxnLst>
              <a:rect l="0" t="0" r="r" b="b"/>
              <a:pathLst>
                <a:path w="12" h="151">
                  <a:moveTo>
                    <a:pt x="11" y="0"/>
                  </a:moveTo>
                  <a:lnTo>
                    <a:pt x="0" y="15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15"/>
            <p:cNvSpPr>
              <a:spLocks/>
            </p:cNvSpPr>
            <p:nvPr/>
          </p:nvSpPr>
          <p:spPr bwMode="auto">
            <a:xfrm>
              <a:off x="4113" y="10219"/>
              <a:ext cx="0" cy="1221"/>
            </a:xfrm>
            <a:custGeom>
              <a:avLst/>
              <a:gdLst/>
              <a:ahLst/>
              <a:cxnLst>
                <a:cxn ang="0">
                  <a:pos x="0" y="0"/>
                </a:cxn>
                <a:cxn ang="0">
                  <a:pos x="0" y="1221"/>
                </a:cxn>
              </a:cxnLst>
              <a:rect l="0" t="0" r="r" b="b"/>
              <a:pathLst>
                <a:path h="1221">
                  <a:moveTo>
                    <a:pt x="0" y="0"/>
                  </a:moveTo>
                  <a:lnTo>
                    <a:pt x="0" y="122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16"/>
            <p:cNvSpPr>
              <a:spLocks/>
            </p:cNvSpPr>
            <p:nvPr/>
          </p:nvSpPr>
          <p:spPr bwMode="auto">
            <a:xfrm>
              <a:off x="4185" y="11440"/>
              <a:ext cx="91" cy="0"/>
            </a:xfrm>
            <a:custGeom>
              <a:avLst/>
              <a:gdLst/>
              <a:ahLst/>
              <a:cxnLst>
                <a:cxn ang="0">
                  <a:pos x="91" y="0"/>
                </a:cxn>
                <a:cxn ang="0">
                  <a:pos x="0" y="0"/>
                </a:cxn>
              </a:cxnLst>
              <a:rect l="0" t="0" r="r" b="b"/>
              <a:pathLst>
                <a:path w="91">
                  <a:moveTo>
                    <a:pt x="91"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17"/>
            <p:cNvSpPr>
              <a:spLocks/>
            </p:cNvSpPr>
            <p:nvPr/>
          </p:nvSpPr>
          <p:spPr bwMode="auto">
            <a:xfrm>
              <a:off x="4000" y="11440"/>
              <a:ext cx="123" cy="0"/>
            </a:xfrm>
            <a:custGeom>
              <a:avLst/>
              <a:gdLst/>
              <a:ahLst/>
              <a:cxnLst>
                <a:cxn ang="0">
                  <a:pos x="122" y="0"/>
                </a:cxn>
                <a:cxn ang="0">
                  <a:pos x="0" y="0"/>
                </a:cxn>
              </a:cxnLst>
              <a:rect l="0" t="0" r="r" b="b"/>
              <a:pathLst>
                <a:path w="123">
                  <a:moveTo>
                    <a:pt x="122"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8"/>
            <p:cNvSpPr>
              <a:spLocks/>
            </p:cNvSpPr>
            <p:nvPr/>
          </p:nvSpPr>
          <p:spPr bwMode="auto">
            <a:xfrm>
              <a:off x="3938" y="11440"/>
              <a:ext cx="2" cy="0"/>
            </a:xfrm>
            <a:custGeom>
              <a:avLst/>
              <a:gdLst/>
              <a:ahLst/>
              <a:cxnLst>
                <a:cxn ang="0">
                  <a:pos x="0" y="0"/>
                </a:cxn>
                <a:cxn ang="0">
                  <a:pos x="2" y="0"/>
                </a:cxn>
              </a:cxnLst>
              <a:rect l="0" t="0" r="r" b="b"/>
              <a:pathLst>
                <a:path w="2">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9"/>
            <p:cNvSpPr>
              <a:spLocks/>
            </p:cNvSpPr>
            <p:nvPr/>
          </p:nvSpPr>
          <p:spPr bwMode="auto">
            <a:xfrm>
              <a:off x="3787" y="11440"/>
              <a:ext cx="88" cy="0"/>
            </a:xfrm>
            <a:custGeom>
              <a:avLst/>
              <a:gdLst/>
              <a:ahLst/>
              <a:cxnLst>
                <a:cxn ang="0">
                  <a:pos x="88" y="0"/>
                </a:cxn>
                <a:cxn ang="0">
                  <a:pos x="0" y="0"/>
                </a:cxn>
              </a:cxnLst>
              <a:rect l="0" t="0" r="r" b="b"/>
              <a:pathLst>
                <a:path w="88">
                  <a:moveTo>
                    <a:pt x="88"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20"/>
            <p:cNvSpPr>
              <a:spLocks/>
            </p:cNvSpPr>
            <p:nvPr/>
          </p:nvSpPr>
          <p:spPr bwMode="auto">
            <a:xfrm>
              <a:off x="3324" y="10219"/>
              <a:ext cx="0" cy="1221"/>
            </a:xfrm>
            <a:custGeom>
              <a:avLst/>
              <a:gdLst/>
              <a:ahLst/>
              <a:cxnLst>
                <a:cxn ang="0">
                  <a:pos x="0" y="0"/>
                </a:cxn>
                <a:cxn ang="0">
                  <a:pos x="0" y="1221"/>
                </a:cxn>
              </a:cxnLst>
              <a:rect l="0" t="0" r="r" b="b"/>
              <a:pathLst>
                <a:path h="1221">
                  <a:moveTo>
                    <a:pt x="0" y="0"/>
                  </a:moveTo>
                  <a:lnTo>
                    <a:pt x="0" y="122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21"/>
            <p:cNvSpPr>
              <a:spLocks/>
            </p:cNvSpPr>
            <p:nvPr/>
          </p:nvSpPr>
          <p:spPr bwMode="auto">
            <a:xfrm>
              <a:off x="3386" y="11440"/>
              <a:ext cx="125" cy="0"/>
            </a:xfrm>
            <a:custGeom>
              <a:avLst/>
              <a:gdLst/>
              <a:ahLst/>
              <a:cxnLst>
                <a:cxn ang="0">
                  <a:pos x="124" y="0"/>
                </a:cxn>
                <a:cxn ang="0">
                  <a:pos x="0" y="0"/>
                </a:cxn>
              </a:cxnLst>
              <a:rect l="0" t="0" r="r" b="b"/>
              <a:pathLst>
                <a:path w="125">
                  <a:moveTo>
                    <a:pt x="124"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2"/>
            <p:cNvSpPr>
              <a:spLocks/>
            </p:cNvSpPr>
            <p:nvPr/>
          </p:nvSpPr>
          <p:spPr bwMode="auto">
            <a:xfrm>
              <a:off x="3326" y="11440"/>
              <a:ext cx="2" cy="0"/>
            </a:xfrm>
            <a:custGeom>
              <a:avLst/>
              <a:gdLst/>
              <a:ahLst/>
              <a:cxnLst>
                <a:cxn ang="0">
                  <a:pos x="0" y="0"/>
                </a:cxn>
                <a:cxn ang="0">
                  <a:pos x="2" y="0"/>
                </a:cxn>
              </a:cxnLst>
              <a:rect l="0" t="0" r="r" b="b"/>
              <a:pathLst>
                <a:path w="2">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3"/>
            <p:cNvSpPr>
              <a:spLocks/>
            </p:cNvSpPr>
            <p:nvPr/>
          </p:nvSpPr>
          <p:spPr bwMode="auto">
            <a:xfrm>
              <a:off x="2563" y="10010"/>
              <a:ext cx="2309" cy="209"/>
            </a:xfrm>
            <a:custGeom>
              <a:avLst/>
              <a:gdLst/>
              <a:ahLst/>
              <a:cxnLst>
                <a:cxn ang="0">
                  <a:pos x="2308" y="208"/>
                </a:cxn>
                <a:cxn ang="0">
                  <a:pos x="0" y="208"/>
                </a:cxn>
                <a:cxn ang="0">
                  <a:pos x="0" y="0"/>
                </a:cxn>
              </a:cxnLst>
              <a:rect l="0" t="0" r="r" b="b"/>
              <a:pathLst>
                <a:path w="2309" h="209">
                  <a:moveTo>
                    <a:pt x="2308" y="208"/>
                  </a:moveTo>
                  <a:lnTo>
                    <a:pt x="0" y="208"/>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24"/>
            <p:cNvSpPr>
              <a:spLocks/>
            </p:cNvSpPr>
            <p:nvPr/>
          </p:nvSpPr>
          <p:spPr bwMode="auto">
            <a:xfrm>
              <a:off x="4872" y="10010"/>
              <a:ext cx="456" cy="209"/>
            </a:xfrm>
            <a:custGeom>
              <a:avLst/>
              <a:gdLst/>
              <a:ahLst/>
              <a:cxnLst>
                <a:cxn ang="0">
                  <a:pos x="0" y="208"/>
                </a:cxn>
                <a:cxn ang="0">
                  <a:pos x="0" y="0"/>
                </a:cxn>
                <a:cxn ang="0">
                  <a:pos x="456" y="0"/>
                </a:cxn>
              </a:cxnLst>
              <a:rect l="0" t="0" r="r" b="b"/>
              <a:pathLst>
                <a:path w="456" h="209">
                  <a:moveTo>
                    <a:pt x="0" y="208"/>
                  </a:moveTo>
                  <a:lnTo>
                    <a:pt x="0" y="0"/>
                  </a:lnTo>
                  <a:lnTo>
                    <a:pt x="45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25"/>
            <p:cNvSpPr>
              <a:spLocks/>
            </p:cNvSpPr>
            <p:nvPr/>
          </p:nvSpPr>
          <p:spPr bwMode="auto">
            <a:xfrm>
              <a:off x="2107" y="9688"/>
              <a:ext cx="5" cy="5"/>
            </a:xfrm>
            <a:custGeom>
              <a:avLst/>
              <a:gdLst/>
              <a:ahLst/>
              <a:cxnLst>
                <a:cxn ang="0">
                  <a:pos x="0" y="4"/>
                </a:cxn>
                <a:cxn ang="0">
                  <a:pos x="4" y="0"/>
                </a:cxn>
              </a:cxnLst>
              <a:rect l="0" t="0" r="r" b="b"/>
              <a:pathLst>
                <a:path w="5" h="5">
                  <a:moveTo>
                    <a:pt x="0" y="4"/>
                  </a:moveTo>
                  <a:lnTo>
                    <a:pt x="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26"/>
            <p:cNvSpPr>
              <a:spLocks/>
            </p:cNvSpPr>
            <p:nvPr/>
          </p:nvSpPr>
          <p:spPr bwMode="auto">
            <a:xfrm>
              <a:off x="2107" y="9688"/>
              <a:ext cx="69" cy="70"/>
            </a:xfrm>
            <a:custGeom>
              <a:avLst/>
              <a:gdLst/>
              <a:ahLst/>
              <a:cxnLst>
                <a:cxn ang="0">
                  <a:pos x="0" y="69"/>
                </a:cxn>
                <a:cxn ang="0">
                  <a:pos x="69" y="0"/>
                </a:cxn>
              </a:cxnLst>
              <a:rect l="0" t="0" r="r" b="b"/>
              <a:pathLst>
                <a:path w="69" h="70">
                  <a:moveTo>
                    <a:pt x="0" y="69"/>
                  </a:moveTo>
                  <a:lnTo>
                    <a:pt x="6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27"/>
            <p:cNvSpPr>
              <a:spLocks/>
            </p:cNvSpPr>
            <p:nvPr/>
          </p:nvSpPr>
          <p:spPr bwMode="auto">
            <a:xfrm>
              <a:off x="2107" y="9688"/>
              <a:ext cx="134" cy="135"/>
            </a:xfrm>
            <a:custGeom>
              <a:avLst/>
              <a:gdLst/>
              <a:ahLst/>
              <a:cxnLst>
                <a:cxn ang="0">
                  <a:pos x="0" y="134"/>
                </a:cxn>
                <a:cxn ang="0">
                  <a:pos x="134" y="0"/>
                </a:cxn>
              </a:cxnLst>
              <a:rect l="0" t="0" r="r" b="b"/>
              <a:pathLst>
                <a:path w="134" h="135">
                  <a:moveTo>
                    <a:pt x="0" y="134"/>
                  </a:moveTo>
                  <a:lnTo>
                    <a:pt x="13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28"/>
            <p:cNvSpPr>
              <a:spLocks/>
            </p:cNvSpPr>
            <p:nvPr/>
          </p:nvSpPr>
          <p:spPr bwMode="auto">
            <a:xfrm>
              <a:off x="2080" y="9873"/>
              <a:ext cx="41" cy="41"/>
            </a:xfrm>
            <a:custGeom>
              <a:avLst/>
              <a:gdLst/>
              <a:ahLst/>
              <a:cxnLst>
                <a:cxn ang="0">
                  <a:pos x="0" y="40"/>
                </a:cxn>
                <a:cxn ang="0">
                  <a:pos x="40" y="0"/>
                </a:cxn>
              </a:cxnLst>
              <a:rect l="0" t="0" r="r" b="b"/>
              <a:pathLst>
                <a:path w="41" h="41">
                  <a:moveTo>
                    <a:pt x="0" y="40"/>
                  </a:moveTo>
                  <a:lnTo>
                    <a:pt x="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29"/>
            <p:cNvSpPr>
              <a:spLocks/>
            </p:cNvSpPr>
            <p:nvPr/>
          </p:nvSpPr>
          <p:spPr bwMode="auto">
            <a:xfrm>
              <a:off x="2150" y="9688"/>
              <a:ext cx="154" cy="156"/>
            </a:xfrm>
            <a:custGeom>
              <a:avLst/>
              <a:gdLst/>
              <a:ahLst/>
              <a:cxnLst>
                <a:cxn ang="0">
                  <a:pos x="0" y="156"/>
                </a:cxn>
                <a:cxn ang="0">
                  <a:pos x="153" y="0"/>
                </a:cxn>
              </a:cxnLst>
              <a:rect l="0" t="0" r="r" b="b"/>
              <a:pathLst>
                <a:path w="154" h="156">
                  <a:moveTo>
                    <a:pt x="0" y="156"/>
                  </a:moveTo>
                  <a:lnTo>
                    <a:pt x="15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0"/>
            <p:cNvSpPr>
              <a:spLocks/>
            </p:cNvSpPr>
            <p:nvPr/>
          </p:nvSpPr>
          <p:spPr bwMode="auto">
            <a:xfrm>
              <a:off x="2107" y="9688"/>
              <a:ext cx="261" cy="262"/>
            </a:xfrm>
            <a:custGeom>
              <a:avLst/>
              <a:gdLst/>
              <a:ahLst/>
              <a:cxnLst>
                <a:cxn ang="0">
                  <a:pos x="0" y="261"/>
                </a:cxn>
                <a:cxn ang="0">
                  <a:pos x="261" y="0"/>
                </a:cxn>
              </a:cxnLst>
              <a:rect l="0" t="0" r="r" b="b"/>
              <a:pathLst>
                <a:path w="261" h="262">
                  <a:moveTo>
                    <a:pt x="0" y="261"/>
                  </a:moveTo>
                  <a:lnTo>
                    <a:pt x="26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1"/>
            <p:cNvSpPr>
              <a:spLocks/>
            </p:cNvSpPr>
            <p:nvPr/>
          </p:nvSpPr>
          <p:spPr bwMode="auto">
            <a:xfrm>
              <a:off x="2112" y="9688"/>
              <a:ext cx="321" cy="322"/>
            </a:xfrm>
            <a:custGeom>
              <a:avLst/>
              <a:gdLst/>
              <a:ahLst/>
              <a:cxnLst>
                <a:cxn ang="0">
                  <a:pos x="0" y="321"/>
                </a:cxn>
                <a:cxn ang="0">
                  <a:pos x="321" y="0"/>
                </a:cxn>
              </a:cxnLst>
              <a:rect l="0" t="0" r="r" b="b"/>
              <a:pathLst>
                <a:path w="321"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2"/>
            <p:cNvSpPr>
              <a:spLocks/>
            </p:cNvSpPr>
            <p:nvPr/>
          </p:nvSpPr>
          <p:spPr bwMode="auto">
            <a:xfrm>
              <a:off x="2176" y="9688"/>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33"/>
            <p:cNvSpPr>
              <a:spLocks/>
            </p:cNvSpPr>
            <p:nvPr/>
          </p:nvSpPr>
          <p:spPr bwMode="auto">
            <a:xfrm>
              <a:off x="2241" y="9688"/>
              <a:ext cx="319" cy="322"/>
            </a:xfrm>
            <a:custGeom>
              <a:avLst/>
              <a:gdLst/>
              <a:ahLst/>
              <a:cxnLst>
                <a:cxn ang="0">
                  <a:pos x="0" y="321"/>
                </a:cxn>
                <a:cxn ang="0">
                  <a:pos x="319" y="0"/>
                </a:cxn>
              </a:cxnLst>
              <a:rect l="0" t="0" r="r" b="b"/>
              <a:pathLst>
                <a:path w="319"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34"/>
            <p:cNvSpPr>
              <a:spLocks/>
            </p:cNvSpPr>
            <p:nvPr/>
          </p:nvSpPr>
          <p:spPr bwMode="auto">
            <a:xfrm>
              <a:off x="2306" y="9688"/>
              <a:ext cx="319" cy="322"/>
            </a:xfrm>
            <a:custGeom>
              <a:avLst/>
              <a:gdLst/>
              <a:ahLst/>
              <a:cxnLst>
                <a:cxn ang="0">
                  <a:pos x="0" y="321"/>
                </a:cxn>
                <a:cxn ang="0">
                  <a:pos x="319" y="0"/>
                </a:cxn>
              </a:cxnLst>
              <a:rect l="0" t="0" r="r" b="b"/>
              <a:pathLst>
                <a:path w="319"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35"/>
            <p:cNvSpPr>
              <a:spLocks/>
            </p:cNvSpPr>
            <p:nvPr/>
          </p:nvSpPr>
          <p:spPr bwMode="auto">
            <a:xfrm>
              <a:off x="2371" y="9688"/>
              <a:ext cx="319" cy="322"/>
            </a:xfrm>
            <a:custGeom>
              <a:avLst/>
              <a:gdLst/>
              <a:ahLst/>
              <a:cxnLst>
                <a:cxn ang="0">
                  <a:pos x="0" y="321"/>
                </a:cxn>
                <a:cxn ang="0">
                  <a:pos x="319" y="0"/>
                </a:cxn>
              </a:cxnLst>
              <a:rect l="0" t="0" r="r" b="b"/>
              <a:pathLst>
                <a:path w="319"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36"/>
            <p:cNvSpPr>
              <a:spLocks/>
            </p:cNvSpPr>
            <p:nvPr/>
          </p:nvSpPr>
          <p:spPr bwMode="auto">
            <a:xfrm>
              <a:off x="2433" y="9688"/>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37"/>
            <p:cNvSpPr>
              <a:spLocks/>
            </p:cNvSpPr>
            <p:nvPr/>
          </p:nvSpPr>
          <p:spPr bwMode="auto">
            <a:xfrm>
              <a:off x="2498" y="9688"/>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38"/>
            <p:cNvSpPr>
              <a:spLocks/>
            </p:cNvSpPr>
            <p:nvPr/>
          </p:nvSpPr>
          <p:spPr bwMode="auto">
            <a:xfrm>
              <a:off x="2563" y="9688"/>
              <a:ext cx="319" cy="322"/>
            </a:xfrm>
            <a:custGeom>
              <a:avLst/>
              <a:gdLst/>
              <a:ahLst/>
              <a:cxnLst>
                <a:cxn ang="0">
                  <a:pos x="0" y="321"/>
                </a:cxn>
                <a:cxn ang="0">
                  <a:pos x="319" y="0"/>
                </a:cxn>
              </a:cxnLst>
              <a:rect l="0" t="0" r="r" b="b"/>
              <a:pathLst>
                <a:path w="319"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39"/>
            <p:cNvSpPr>
              <a:spLocks/>
            </p:cNvSpPr>
            <p:nvPr/>
          </p:nvSpPr>
          <p:spPr bwMode="auto">
            <a:xfrm>
              <a:off x="2563" y="9688"/>
              <a:ext cx="384" cy="384"/>
            </a:xfrm>
            <a:custGeom>
              <a:avLst/>
              <a:gdLst/>
              <a:ahLst/>
              <a:cxnLst>
                <a:cxn ang="0">
                  <a:pos x="0" y="383"/>
                </a:cxn>
                <a:cxn ang="0">
                  <a:pos x="384" y="0"/>
                </a:cxn>
              </a:cxnLst>
              <a:rect l="0" t="0" r="r" b="b"/>
              <a:pathLst>
                <a:path w="384" h="384">
                  <a:moveTo>
                    <a:pt x="0" y="383"/>
                  </a:moveTo>
                  <a:lnTo>
                    <a:pt x="38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0"/>
            <p:cNvSpPr>
              <a:spLocks/>
            </p:cNvSpPr>
            <p:nvPr/>
          </p:nvSpPr>
          <p:spPr bwMode="auto">
            <a:xfrm>
              <a:off x="2563" y="9688"/>
              <a:ext cx="449" cy="449"/>
            </a:xfrm>
            <a:custGeom>
              <a:avLst/>
              <a:gdLst/>
              <a:ahLst/>
              <a:cxnLst>
                <a:cxn ang="0">
                  <a:pos x="0" y="448"/>
                </a:cxn>
                <a:cxn ang="0">
                  <a:pos x="448" y="0"/>
                </a:cxn>
              </a:cxnLst>
              <a:rect l="0" t="0" r="r" b="b"/>
              <a:pathLst>
                <a:path w="449" h="449">
                  <a:moveTo>
                    <a:pt x="0" y="448"/>
                  </a:moveTo>
                  <a:lnTo>
                    <a:pt x="4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1"/>
            <p:cNvSpPr>
              <a:spLocks/>
            </p:cNvSpPr>
            <p:nvPr/>
          </p:nvSpPr>
          <p:spPr bwMode="auto">
            <a:xfrm>
              <a:off x="2563" y="9688"/>
              <a:ext cx="513" cy="514"/>
            </a:xfrm>
            <a:custGeom>
              <a:avLst/>
              <a:gdLst/>
              <a:ahLst/>
              <a:cxnLst>
                <a:cxn ang="0">
                  <a:pos x="0" y="513"/>
                </a:cxn>
                <a:cxn ang="0">
                  <a:pos x="513" y="0"/>
                </a:cxn>
              </a:cxnLst>
              <a:rect l="0" t="0" r="r" b="b"/>
              <a:pathLst>
                <a:path w="513" h="514">
                  <a:moveTo>
                    <a:pt x="0" y="513"/>
                  </a:moveTo>
                  <a:lnTo>
                    <a:pt x="51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2"/>
            <p:cNvSpPr>
              <a:spLocks/>
            </p:cNvSpPr>
            <p:nvPr/>
          </p:nvSpPr>
          <p:spPr bwMode="auto">
            <a:xfrm>
              <a:off x="2608"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3"/>
            <p:cNvSpPr>
              <a:spLocks/>
            </p:cNvSpPr>
            <p:nvPr/>
          </p:nvSpPr>
          <p:spPr bwMode="auto">
            <a:xfrm>
              <a:off x="2673"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44"/>
            <p:cNvSpPr>
              <a:spLocks/>
            </p:cNvSpPr>
            <p:nvPr/>
          </p:nvSpPr>
          <p:spPr bwMode="auto">
            <a:xfrm>
              <a:off x="2738"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45"/>
            <p:cNvSpPr>
              <a:spLocks/>
            </p:cNvSpPr>
            <p:nvPr/>
          </p:nvSpPr>
          <p:spPr bwMode="auto">
            <a:xfrm>
              <a:off x="2803"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46"/>
            <p:cNvSpPr>
              <a:spLocks/>
            </p:cNvSpPr>
            <p:nvPr/>
          </p:nvSpPr>
          <p:spPr bwMode="auto">
            <a:xfrm>
              <a:off x="2868"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47"/>
            <p:cNvSpPr>
              <a:spLocks/>
            </p:cNvSpPr>
            <p:nvPr/>
          </p:nvSpPr>
          <p:spPr bwMode="auto">
            <a:xfrm>
              <a:off x="2930"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48"/>
            <p:cNvSpPr>
              <a:spLocks/>
            </p:cNvSpPr>
            <p:nvPr/>
          </p:nvSpPr>
          <p:spPr bwMode="auto">
            <a:xfrm>
              <a:off x="2995"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49"/>
            <p:cNvSpPr>
              <a:spLocks/>
            </p:cNvSpPr>
            <p:nvPr/>
          </p:nvSpPr>
          <p:spPr bwMode="auto">
            <a:xfrm>
              <a:off x="3060"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50"/>
            <p:cNvSpPr>
              <a:spLocks/>
            </p:cNvSpPr>
            <p:nvPr/>
          </p:nvSpPr>
          <p:spPr bwMode="auto">
            <a:xfrm>
              <a:off x="3124"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51"/>
            <p:cNvSpPr>
              <a:spLocks/>
            </p:cNvSpPr>
            <p:nvPr/>
          </p:nvSpPr>
          <p:spPr bwMode="auto">
            <a:xfrm>
              <a:off x="3187"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52"/>
            <p:cNvSpPr>
              <a:spLocks/>
            </p:cNvSpPr>
            <p:nvPr/>
          </p:nvSpPr>
          <p:spPr bwMode="auto">
            <a:xfrm>
              <a:off x="3252"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53"/>
            <p:cNvSpPr>
              <a:spLocks/>
            </p:cNvSpPr>
            <p:nvPr/>
          </p:nvSpPr>
          <p:spPr bwMode="auto">
            <a:xfrm>
              <a:off x="3316"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54"/>
            <p:cNvSpPr>
              <a:spLocks/>
            </p:cNvSpPr>
            <p:nvPr/>
          </p:nvSpPr>
          <p:spPr bwMode="auto">
            <a:xfrm>
              <a:off x="3381"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55"/>
            <p:cNvSpPr>
              <a:spLocks/>
            </p:cNvSpPr>
            <p:nvPr/>
          </p:nvSpPr>
          <p:spPr bwMode="auto">
            <a:xfrm>
              <a:off x="3446"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56"/>
            <p:cNvSpPr>
              <a:spLocks/>
            </p:cNvSpPr>
            <p:nvPr/>
          </p:nvSpPr>
          <p:spPr bwMode="auto">
            <a:xfrm>
              <a:off x="3508"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57"/>
            <p:cNvSpPr>
              <a:spLocks/>
            </p:cNvSpPr>
            <p:nvPr/>
          </p:nvSpPr>
          <p:spPr bwMode="auto">
            <a:xfrm>
              <a:off x="3573"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58"/>
            <p:cNvSpPr>
              <a:spLocks/>
            </p:cNvSpPr>
            <p:nvPr/>
          </p:nvSpPr>
          <p:spPr bwMode="auto">
            <a:xfrm>
              <a:off x="3638"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59"/>
            <p:cNvSpPr>
              <a:spLocks/>
            </p:cNvSpPr>
            <p:nvPr/>
          </p:nvSpPr>
          <p:spPr bwMode="auto">
            <a:xfrm>
              <a:off x="3703"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60"/>
            <p:cNvSpPr>
              <a:spLocks/>
            </p:cNvSpPr>
            <p:nvPr/>
          </p:nvSpPr>
          <p:spPr bwMode="auto">
            <a:xfrm>
              <a:off x="3765"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61"/>
            <p:cNvSpPr>
              <a:spLocks/>
            </p:cNvSpPr>
            <p:nvPr/>
          </p:nvSpPr>
          <p:spPr bwMode="auto">
            <a:xfrm>
              <a:off x="3830"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62"/>
            <p:cNvSpPr>
              <a:spLocks/>
            </p:cNvSpPr>
            <p:nvPr/>
          </p:nvSpPr>
          <p:spPr bwMode="auto">
            <a:xfrm>
              <a:off x="3895"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63"/>
            <p:cNvSpPr>
              <a:spLocks/>
            </p:cNvSpPr>
            <p:nvPr/>
          </p:nvSpPr>
          <p:spPr bwMode="auto">
            <a:xfrm>
              <a:off x="3960"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64"/>
            <p:cNvSpPr>
              <a:spLocks/>
            </p:cNvSpPr>
            <p:nvPr/>
          </p:nvSpPr>
          <p:spPr bwMode="auto">
            <a:xfrm>
              <a:off x="4024"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65"/>
            <p:cNvSpPr>
              <a:spLocks/>
            </p:cNvSpPr>
            <p:nvPr/>
          </p:nvSpPr>
          <p:spPr bwMode="auto">
            <a:xfrm>
              <a:off x="4087"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66"/>
            <p:cNvSpPr>
              <a:spLocks/>
            </p:cNvSpPr>
            <p:nvPr/>
          </p:nvSpPr>
          <p:spPr bwMode="auto">
            <a:xfrm>
              <a:off x="4152"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67"/>
            <p:cNvSpPr>
              <a:spLocks/>
            </p:cNvSpPr>
            <p:nvPr/>
          </p:nvSpPr>
          <p:spPr bwMode="auto">
            <a:xfrm>
              <a:off x="4216"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68"/>
            <p:cNvSpPr>
              <a:spLocks/>
            </p:cNvSpPr>
            <p:nvPr/>
          </p:nvSpPr>
          <p:spPr bwMode="auto">
            <a:xfrm>
              <a:off x="4281"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69"/>
            <p:cNvSpPr>
              <a:spLocks/>
            </p:cNvSpPr>
            <p:nvPr/>
          </p:nvSpPr>
          <p:spPr bwMode="auto">
            <a:xfrm>
              <a:off x="4344"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0"/>
            <p:cNvSpPr>
              <a:spLocks/>
            </p:cNvSpPr>
            <p:nvPr/>
          </p:nvSpPr>
          <p:spPr bwMode="auto">
            <a:xfrm>
              <a:off x="4408"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1"/>
            <p:cNvSpPr>
              <a:spLocks/>
            </p:cNvSpPr>
            <p:nvPr/>
          </p:nvSpPr>
          <p:spPr bwMode="auto">
            <a:xfrm>
              <a:off x="4473" y="9688"/>
              <a:ext cx="531" cy="531"/>
            </a:xfrm>
            <a:custGeom>
              <a:avLst/>
              <a:gdLst/>
              <a:ahLst/>
              <a:cxnLst>
                <a:cxn ang="0">
                  <a:pos x="0" y="530"/>
                </a:cxn>
                <a:cxn ang="0">
                  <a:pos x="530" y="0"/>
                </a:cxn>
              </a:cxnLst>
              <a:rect l="0" t="0" r="r" b="b"/>
              <a:pathLst>
                <a:path w="531"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2"/>
            <p:cNvSpPr>
              <a:spLocks/>
            </p:cNvSpPr>
            <p:nvPr/>
          </p:nvSpPr>
          <p:spPr bwMode="auto">
            <a:xfrm>
              <a:off x="4538"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3"/>
            <p:cNvSpPr>
              <a:spLocks/>
            </p:cNvSpPr>
            <p:nvPr/>
          </p:nvSpPr>
          <p:spPr bwMode="auto">
            <a:xfrm>
              <a:off x="4603" y="9688"/>
              <a:ext cx="530" cy="531"/>
            </a:xfrm>
            <a:custGeom>
              <a:avLst/>
              <a:gdLst/>
              <a:ahLst/>
              <a:cxnLst>
                <a:cxn ang="0">
                  <a:pos x="0" y="530"/>
                </a:cxn>
                <a:cxn ang="0">
                  <a:pos x="530" y="0"/>
                </a:cxn>
              </a:cxnLst>
              <a:rect l="0" t="0" r="r" b="b"/>
              <a:pathLst>
                <a:path w="530" h="531">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74"/>
            <p:cNvSpPr>
              <a:spLocks/>
            </p:cNvSpPr>
            <p:nvPr/>
          </p:nvSpPr>
          <p:spPr bwMode="auto">
            <a:xfrm>
              <a:off x="4665" y="10015"/>
              <a:ext cx="207" cy="204"/>
            </a:xfrm>
            <a:custGeom>
              <a:avLst/>
              <a:gdLst/>
              <a:ahLst/>
              <a:cxnLst>
                <a:cxn ang="0">
                  <a:pos x="0" y="203"/>
                </a:cxn>
                <a:cxn ang="0">
                  <a:pos x="206" y="0"/>
                </a:cxn>
              </a:cxnLst>
              <a:rect l="0" t="0" r="r" b="b"/>
              <a:pathLst>
                <a:path w="207" h="204">
                  <a:moveTo>
                    <a:pt x="0" y="203"/>
                  </a:moveTo>
                  <a:lnTo>
                    <a:pt x="20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75"/>
            <p:cNvSpPr>
              <a:spLocks/>
            </p:cNvSpPr>
            <p:nvPr/>
          </p:nvSpPr>
          <p:spPr bwMode="auto">
            <a:xfrm>
              <a:off x="4876" y="9688"/>
              <a:ext cx="320" cy="322"/>
            </a:xfrm>
            <a:custGeom>
              <a:avLst/>
              <a:gdLst/>
              <a:ahLst/>
              <a:cxnLst>
                <a:cxn ang="0">
                  <a:pos x="0" y="321"/>
                </a:cxn>
                <a:cxn ang="0">
                  <a:pos x="319" y="0"/>
                </a:cxn>
              </a:cxnLst>
              <a:rect l="0" t="0" r="r" b="b"/>
              <a:pathLst>
                <a:path w="320"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76"/>
            <p:cNvSpPr>
              <a:spLocks/>
            </p:cNvSpPr>
            <p:nvPr/>
          </p:nvSpPr>
          <p:spPr bwMode="auto">
            <a:xfrm>
              <a:off x="4730" y="10080"/>
              <a:ext cx="142" cy="139"/>
            </a:xfrm>
            <a:custGeom>
              <a:avLst/>
              <a:gdLst/>
              <a:ahLst/>
              <a:cxnLst>
                <a:cxn ang="0">
                  <a:pos x="0" y="139"/>
                </a:cxn>
                <a:cxn ang="0">
                  <a:pos x="141" y="0"/>
                </a:cxn>
              </a:cxnLst>
              <a:rect l="0" t="0" r="r" b="b"/>
              <a:pathLst>
                <a:path w="142" h="139">
                  <a:moveTo>
                    <a:pt x="0" y="139"/>
                  </a:moveTo>
                  <a:lnTo>
                    <a:pt x="14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77"/>
            <p:cNvSpPr>
              <a:spLocks/>
            </p:cNvSpPr>
            <p:nvPr/>
          </p:nvSpPr>
          <p:spPr bwMode="auto">
            <a:xfrm>
              <a:off x="4941" y="9688"/>
              <a:ext cx="319" cy="322"/>
            </a:xfrm>
            <a:custGeom>
              <a:avLst/>
              <a:gdLst/>
              <a:ahLst/>
              <a:cxnLst>
                <a:cxn ang="0">
                  <a:pos x="0" y="321"/>
                </a:cxn>
                <a:cxn ang="0">
                  <a:pos x="319" y="0"/>
                </a:cxn>
              </a:cxnLst>
              <a:rect l="0" t="0" r="r" b="b"/>
              <a:pathLst>
                <a:path w="319" h="322">
                  <a:moveTo>
                    <a:pt x="0" y="321"/>
                  </a:moveTo>
                  <a:lnTo>
                    <a:pt x="319"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78"/>
            <p:cNvSpPr>
              <a:spLocks/>
            </p:cNvSpPr>
            <p:nvPr/>
          </p:nvSpPr>
          <p:spPr bwMode="auto">
            <a:xfrm>
              <a:off x="4795" y="10142"/>
              <a:ext cx="77" cy="77"/>
            </a:xfrm>
            <a:custGeom>
              <a:avLst/>
              <a:gdLst/>
              <a:ahLst/>
              <a:cxnLst>
                <a:cxn ang="0">
                  <a:pos x="0" y="76"/>
                </a:cxn>
                <a:cxn ang="0">
                  <a:pos x="76" y="0"/>
                </a:cxn>
              </a:cxnLst>
              <a:rect l="0" t="0" r="r" b="b"/>
              <a:pathLst>
                <a:path w="77" h="77">
                  <a:moveTo>
                    <a:pt x="0" y="76"/>
                  </a:moveTo>
                  <a:lnTo>
                    <a:pt x="7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79"/>
            <p:cNvSpPr>
              <a:spLocks/>
            </p:cNvSpPr>
            <p:nvPr/>
          </p:nvSpPr>
          <p:spPr bwMode="auto">
            <a:xfrm>
              <a:off x="5004" y="9688"/>
              <a:ext cx="321" cy="322"/>
            </a:xfrm>
            <a:custGeom>
              <a:avLst/>
              <a:gdLst/>
              <a:ahLst/>
              <a:cxnLst>
                <a:cxn ang="0">
                  <a:pos x="0" y="321"/>
                </a:cxn>
                <a:cxn ang="0">
                  <a:pos x="321" y="0"/>
                </a:cxn>
              </a:cxnLst>
              <a:rect l="0" t="0" r="r" b="b"/>
              <a:pathLst>
                <a:path w="321"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80"/>
            <p:cNvSpPr>
              <a:spLocks/>
            </p:cNvSpPr>
            <p:nvPr/>
          </p:nvSpPr>
          <p:spPr bwMode="auto">
            <a:xfrm>
              <a:off x="4860" y="10207"/>
              <a:ext cx="12" cy="12"/>
            </a:xfrm>
            <a:custGeom>
              <a:avLst/>
              <a:gdLst/>
              <a:ahLst/>
              <a:cxnLst>
                <a:cxn ang="0">
                  <a:pos x="0" y="12"/>
                </a:cxn>
                <a:cxn ang="0">
                  <a:pos x="12" y="0"/>
                </a:cxn>
              </a:cxnLst>
              <a:rect l="0" t="0" r="r" b="b"/>
              <a:pathLst>
                <a:path w="12" h="12">
                  <a:moveTo>
                    <a:pt x="0" y="12"/>
                  </a:moveTo>
                  <a:lnTo>
                    <a:pt x="1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81"/>
            <p:cNvSpPr>
              <a:spLocks/>
            </p:cNvSpPr>
            <p:nvPr/>
          </p:nvSpPr>
          <p:spPr bwMode="auto">
            <a:xfrm>
              <a:off x="5068" y="9751"/>
              <a:ext cx="260" cy="259"/>
            </a:xfrm>
            <a:custGeom>
              <a:avLst/>
              <a:gdLst/>
              <a:ahLst/>
              <a:cxnLst>
                <a:cxn ang="0">
                  <a:pos x="0" y="259"/>
                </a:cxn>
                <a:cxn ang="0">
                  <a:pos x="259" y="0"/>
                </a:cxn>
              </a:cxnLst>
              <a:rect l="0" t="0" r="r" b="b"/>
              <a:pathLst>
                <a:path w="260" h="259">
                  <a:moveTo>
                    <a:pt x="0" y="259"/>
                  </a:moveTo>
                  <a:lnTo>
                    <a:pt x="25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82"/>
            <p:cNvSpPr>
              <a:spLocks/>
            </p:cNvSpPr>
            <p:nvPr/>
          </p:nvSpPr>
          <p:spPr bwMode="auto">
            <a:xfrm>
              <a:off x="5133" y="9883"/>
              <a:ext cx="127" cy="127"/>
            </a:xfrm>
            <a:custGeom>
              <a:avLst/>
              <a:gdLst/>
              <a:ahLst/>
              <a:cxnLst>
                <a:cxn ang="0">
                  <a:pos x="0" y="127"/>
                </a:cxn>
                <a:cxn ang="0">
                  <a:pos x="127" y="0"/>
                </a:cxn>
              </a:cxnLst>
              <a:rect l="0" t="0" r="r" b="b"/>
              <a:pathLst>
                <a:path w="127" h="127">
                  <a:moveTo>
                    <a:pt x="0" y="127"/>
                  </a:moveTo>
                  <a:lnTo>
                    <a:pt x="12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83"/>
            <p:cNvSpPr>
              <a:spLocks/>
            </p:cNvSpPr>
            <p:nvPr/>
          </p:nvSpPr>
          <p:spPr bwMode="auto">
            <a:xfrm>
              <a:off x="5270" y="9813"/>
              <a:ext cx="60" cy="60"/>
            </a:xfrm>
            <a:custGeom>
              <a:avLst/>
              <a:gdLst/>
              <a:ahLst/>
              <a:cxnLst>
                <a:cxn ang="0">
                  <a:pos x="0" y="60"/>
                </a:cxn>
                <a:cxn ang="0">
                  <a:pos x="60" y="0"/>
                </a:cxn>
              </a:cxnLst>
              <a:rect l="0" t="0" r="r" b="b"/>
              <a:pathLst>
                <a:path w="60" h="60">
                  <a:moveTo>
                    <a:pt x="0" y="60"/>
                  </a:moveTo>
                  <a:lnTo>
                    <a:pt x="6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84"/>
            <p:cNvSpPr>
              <a:spLocks/>
            </p:cNvSpPr>
            <p:nvPr/>
          </p:nvSpPr>
          <p:spPr bwMode="auto">
            <a:xfrm>
              <a:off x="5198" y="9888"/>
              <a:ext cx="120" cy="122"/>
            </a:xfrm>
            <a:custGeom>
              <a:avLst/>
              <a:gdLst/>
              <a:ahLst/>
              <a:cxnLst>
                <a:cxn ang="0">
                  <a:pos x="0" y="122"/>
                </a:cxn>
                <a:cxn ang="0">
                  <a:pos x="120" y="0"/>
                </a:cxn>
              </a:cxnLst>
              <a:rect l="0" t="0" r="r" b="b"/>
              <a:pathLst>
                <a:path w="120" h="122">
                  <a:moveTo>
                    <a:pt x="0" y="122"/>
                  </a:moveTo>
                  <a:lnTo>
                    <a:pt x="1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85"/>
            <p:cNvSpPr>
              <a:spLocks/>
            </p:cNvSpPr>
            <p:nvPr/>
          </p:nvSpPr>
          <p:spPr bwMode="auto">
            <a:xfrm>
              <a:off x="5373" y="9818"/>
              <a:ext cx="17" cy="17"/>
            </a:xfrm>
            <a:custGeom>
              <a:avLst/>
              <a:gdLst/>
              <a:ahLst/>
              <a:cxnLst>
                <a:cxn ang="0">
                  <a:pos x="0" y="16"/>
                </a:cxn>
                <a:cxn ang="0">
                  <a:pos x="16" y="0"/>
                </a:cxn>
              </a:cxnLst>
              <a:rect l="0" t="0" r="r" b="b"/>
              <a:pathLst>
                <a:path w="17" h="17">
                  <a:moveTo>
                    <a:pt x="0" y="16"/>
                  </a:moveTo>
                  <a:lnTo>
                    <a:pt x="1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86"/>
            <p:cNvSpPr>
              <a:spLocks/>
            </p:cNvSpPr>
            <p:nvPr/>
          </p:nvSpPr>
          <p:spPr bwMode="auto">
            <a:xfrm>
              <a:off x="5263" y="9943"/>
              <a:ext cx="65" cy="67"/>
            </a:xfrm>
            <a:custGeom>
              <a:avLst/>
              <a:gdLst/>
              <a:ahLst/>
              <a:cxnLst>
                <a:cxn ang="0">
                  <a:pos x="0" y="67"/>
                </a:cxn>
                <a:cxn ang="0">
                  <a:pos x="64" y="0"/>
                </a:cxn>
              </a:cxnLst>
              <a:rect l="0" t="0" r="r" b="b"/>
              <a:pathLst>
                <a:path w="65" h="67">
                  <a:moveTo>
                    <a:pt x="0" y="67"/>
                  </a:moveTo>
                  <a:lnTo>
                    <a:pt x="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87"/>
            <p:cNvSpPr>
              <a:spLocks/>
            </p:cNvSpPr>
            <p:nvPr/>
          </p:nvSpPr>
          <p:spPr bwMode="auto">
            <a:xfrm>
              <a:off x="5325" y="10008"/>
              <a:ext cx="3" cy="2"/>
            </a:xfrm>
            <a:custGeom>
              <a:avLst/>
              <a:gdLst/>
              <a:ahLst/>
              <a:cxnLst>
                <a:cxn ang="0">
                  <a:pos x="0" y="2"/>
                </a:cxn>
                <a:cxn ang="0">
                  <a:pos x="2" y="0"/>
                </a:cxn>
              </a:cxnLst>
              <a:rect l="0" t="0" r="r" b="b"/>
              <a:pathLst>
                <a:path w="3" h="2">
                  <a:moveTo>
                    <a:pt x="0" y="2"/>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88"/>
            <p:cNvSpPr>
              <a:spLocks/>
            </p:cNvSpPr>
            <p:nvPr/>
          </p:nvSpPr>
          <p:spPr bwMode="auto">
            <a:xfrm>
              <a:off x="2025" y="10010"/>
              <a:ext cx="82" cy="0"/>
            </a:xfrm>
            <a:custGeom>
              <a:avLst/>
              <a:gdLst/>
              <a:ahLst/>
              <a:cxnLst>
                <a:cxn ang="0">
                  <a:pos x="81" y="0"/>
                </a:cxn>
                <a:cxn ang="0">
                  <a:pos x="0" y="0"/>
                </a:cxn>
              </a:cxnLst>
              <a:rect l="0" t="0" r="r" b="b"/>
              <a:pathLst>
                <a:path w="82">
                  <a:moveTo>
                    <a:pt x="81"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89"/>
            <p:cNvSpPr>
              <a:spLocks/>
            </p:cNvSpPr>
            <p:nvPr/>
          </p:nvSpPr>
          <p:spPr bwMode="auto">
            <a:xfrm>
              <a:off x="1881" y="10010"/>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90"/>
            <p:cNvSpPr>
              <a:spLocks/>
            </p:cNvSpPr>
            <p:nvPr/>
          </p:nvSpPr>
          <p:spPr bwMode="auto">
            <a:xfrm>
              <a:off x="1749" y="10010"/>
              <a:ext cx="84" cy="0"/>
            </a:xfrm>
            <a:custGeom>
              <a:avLst/>
              <a:gdLst/>
              <a:ahLst/>
              <a:cxnLst>
                <a:cxn ang="0">
                  <a:pos x="84" y="0"/>
                </a:cxn>
                <a:cxn ang="0">
                  <a:pos x="0" y="0"/>
                </a:cxn>
              </a:cxnLst>
              <a:rect l="0" t="0" r="r" b="b"/>
              <a:pathLst>
                <a:path w="84">
                  <a:moveTo>
                    <a:pt x="8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91"/>
            <p:cNvSpPr>
              <a:spLocks/>
            </p:cNvSpPr>
            <p:nvPr/>
          </p:nvSpPr>
          <p:spPr bwMode="auto">
            <a:xfrm>
              <a:off x="2025" y="9688"/>
              <a:ext cx="82" cy="0"/>
            </a:xfrm>
            <a:custGeom>
              <a:avLst/>
              <a:gdLst/>
              <a:ahLst/>
              <a:cxnLst>
                <a:cxn ang="0">
                  <a:pos x="81" y="0"/>
                </a:cxn>
                <a:cxn ang="0">
                  <a:pos x="0" y="0"/>
                </a:cxn>
              </a:cxnLst>
              <a:rect l="0" t="0" r="r" b="b"/>
              <a:pathLst>
                <a:path w="82">
                  <a:moveTo>
                    <a:pt x="81"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92"/>
            <p:cNvSpPr>
              <a:spLocks/>
            </p:cNvSpPr>
            <p:nvPr/>
          </p:nvSpPr>
          <p:spPr bwMode="auto">
            <a:xfrm>
              <a:off x="1881" y="9688"/>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93"/>
            <p:cNvSpPr>
              <a:spLocks/>
            </p:cNvSpPr>
            <p:nvPr/>
          </p:nvSpPr>
          <p:spPr bwMode="auto">
            <a:xfrm>
              <a:off x="1749" y="9688"/>
              <a:ext cx="84" cy="0"/>
            </a:xfrm>
            <a:custGeom>
              <a:avLst/>
              <a:gdLst/>
              <a:ahLst/>
              <a:cxnLst>
                <a:cxn ang="0">
                  <a:pos x="84" y="0"/>
                </a:cxn>
                <a:cxn ang="0">
                  <a:pos x="0" y="0"/>
                </a:cxn>
              </a:cxnLst>
              <a:rect l="0" t="0" r="r" b="b"/>
              <a:pathLst>
                <a:path w="84">
                  <a:moveTo>
                    <a:pt x="84"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94"/>
            <p:cNvSpPr>
              <a:spLocks/>
            </p:cNvSpPr>
            <p:nvPr/>
          </p:nvSpPr>
          <p:spPr bwMode="auto">
            <a:xfrm>
              <a:off x="2472" y="10219"/>
              <a:ext cx="98" cy="0"/>
            </a:xfrm>
            <a:custGeom>
              <a:avLst/>
              <a:gdLst/>
              <a:ahLst/>
              <a:cxnLst>
                <a:cxn ang="0">
                  <a:pos x="98" y="0"/>
                </a:cxn>
                <a:cxn ang="0">
                  <a:pos x="0" y="0"/>
                </a:cxn>
              </a:cxnLst>
              <a:rect l="0" t="0" r="r" b="b"/>
              <a:pathLst>
                <a:path w="98">
                  <a:moveTo>
                    <a:pt x="98"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95"/>
            <p:cNvSpPr>
              <a:spLocks/>
            </p:cNvSpPr>
            <p:nvPr/>
          </p:nvSpPr>
          <p:spPr bwMode="auto">
            <a:xfrm>
              <a:off x="2328" y="10219"/>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96"/>
            <p:cNvSpPr>
              <a:spLocks/>
            </p:cNvSpPr>
            <p:nvPr/>
          </p:nvSpPr>
          <p:spPr bwMode="auto">
            <a:xfrm>
              <a:off x="2184" y="10219"/>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97"/>
            <p:cNvSpPr>
              <a:spLocks/>
            </p:cNvSpPr>
            <p:nvPr/>
          </p:nvSpPr>
          <p:spPr bwMode="auto">
            <a:xfrm>
              <a:off x="2040" y="10219"/>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98"/>
            <p:cNvSpPr>
              <a:spLocks/>
            </p:cNvSpPr>
            <p:nvPr/>
          </p:nvSpPr>
          <p:spPr bwMode="auto">
            <a:xfrm>
              <a:off x="1896" y="10219"/>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99"/>
            <p:cNvSpPr>
              <a:spLocks/>
            </p:cNvSpPr>
            <p:nvPr/>
          </p:nvSpPr>
          <p:spPr bwMode="auto">
            <a:xfrm>
              <a:off x="1749" y="10219"/>
              <a:ext cx="99" cy="0"/>
            </a:xfrm>
            <a:custGeom>
              <a:avLst/>
              <a:gdLst/>
              <a:ahLst/>
              <a:cxnLst>
                <a:cxn ang="0">
                  <a:pos x="98" y="0"/>
                </a:cxn>
                <a:cxn ang="0">
                  <a:pos x="0" y="0"/>
                </a:cxn>
              </a:cxnLst>
              <a:rect l="0" t="0" r="r" b="b"/>
              <a:pathLst>
                <a:path w="99">
                  <a:moveTo>
                    <a:pt x="98"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00"/>
            <p:cNvSpPr>
              <a:spLocks/>
            </p:cNvSpPr>
            <p:nvPr/>
          </p:nvSpPr>
          <p:spPr bwMode="auto">
            <a:xfrm>
              <a:off x="1581" y="9688"/>
              <a:ext cx="103" cy="0"/>
            </a:xfrm>
            <a:custGeom>
              <a:avLst/>
              <a:gdLst/>
              <a:ahLst/>
              <a:cxnLst>
                <a:cxn ang="0">
                  <a:pos x="103" y="0"/>
                </a:cxn>
                <a:cxn ang="0">
                  <a:pos x="0" y="0"/>
                </a:cxn>
              </a:cxnLst>
              <a:rect l="0" t="0" r="r" b="b"/>
              <a:pathLst>
                <a:path w="103">
                  <a:moveTo>
                    <a:pt x="10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01"/>
            <p:cNvSpPr>
              <a:spLocks/>
            </p:cNvSpPr>
            <p:nvPr/>
          </p:nvSpPr>
          <p:spPr bwMode="auto">
            <a:xfrm>
              <a:off x="1581" y="10010"/>
              <a:ext cx="103" cy="0"/>
            </a:xfrm>
            <a:custGeom>
              <a:avLst/>
              <a:gdLst/>
              <a:ahLst/>
              <a:cxnLst>
                <a:cxn ang="0">
                  <a:pos x="103" y="0"/>
                </a:cxn>
                <a:cxn ang="0">
                  <a:pos x="0" y="0"/>
                </a:cxn>
              </a:cxnLst>
              <a:rect l="0" t="0" r="r" b="b"/>
              <a:pathLst>
                <a:path w="103">
                  <a:moveTo>
                    <a:pt x="10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02"/>
            <p:cNvSpPr>
              <a:spLocks/>
            </p:cNvSpPr>
            <p:nvPr/>
          </p:nvSpPr>
          <p:spPr bwMode="auto">
            <a:xfrm>
              <a:off x="1581" y="9799"/>
              <a:ext cx="0" cy="101"/>
            </a:xfrm>
            <a:custGeom>
              <a:avLst/>
              <a:gdLst/>
              <a:ahLst/>
              <a:cxnLst>
                <a:cxn ang="0">
                  <a:pos x="0" y="0"/>
                </a:cxn>
                <a:cxn ang="0">
                  <a:pos x="0" y="100"/>
                </a:cxn>
              </a:cxnLst>
              <a:rect l="0" t="0" r="r" b="b"/>
              <a:pathLst>
                <a:path h="101">
                  <a:moveTo>
                    <a:pt x="0" y="0"/>
                  </a:moveTo>
                  <a:lnTo>
                    <a:pt x="0" y="10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03"/>
            <p:cNvSpPr>
              <a:spLocks/>
            </p:cNvSpPr>
            <p:nvPr/>
          </p:nvSpPr>
          <p:spPr bwMode="auto">
            <a:xfrm>
              <a:off x="1562" y="9688"/>
              <a:ext cx="38" cy="111"/>
            </a:xfrm>
            <a:custGeom>
              <a:avLst/>
              <a:gdLst/>
              <a:ahLst/>
              <a:cxnLst>
                <a:cxn ang="0">
                  <a:pos x="0" y="110"/>
                </a:cxn>
                <a:cxn ang="0">
                  <a:pos x="38" y="110"/>
                </a:cxn>
                <a:cxn ang="0">
                  <a:pos x="19" y="0"/>
                </a:cxn>
                <a:cxn ang="0">
                  <a:pos x="0" y="110"/>
                </a:cxn>
              </a:cxnLst>
              <a:rect l="0" t="0" r="r" b="b"/>
              <a:pathLst>
                <a:path w="38" h="111">
                  <a:moveTo>
                    <a:pt x="0" y="110"/>
                  </a:moveTo>
                  <a:lnTo>
                    <a:pt x="38" y="110"/>
                  </a:lnTo>
                  <a:lnTo>
                    <a:pt x="19" y="0"/>
                  </a:lnTo>
                  <a:lnTo>
                    <a:pt x="0"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04"/>
            <p:cNvSpPr>
              <a:spLocks/>
            </p:cNvSpPr>
            <p:nvPr/>
          </p:nvSpPr>
          <p:spPr bwMode="auto">
            <a:xfrm>
              <a:off x="1562" y="9900"/>
              <a:ext cx="38" cy="110"/>
            </a:xfrm>
            <a:custGeom>
              <a:avLst/>
              <a:gdLst/>
              <a:ahLst/>
              <a:cxnLst>
                <a:cxn ang="0">
                  <a:pos x="0" y="0"/>
                </a:cxn>
                <a:cxn ang="0">
                  <a:pos x="0" y="0"/>
                </a:cxn>
                <a:cxn ang="0">
                  <a:pos x="19" y="110"/>
                </a:cxn>
                <a:cxn ang="0">
                  <a:pos x="38" y="0"/>
                </a:cxn>
                <a:cxn ang="0">
                  <a:pos x="0" y="0"/>
                </a:cxn>
              </a:cxnLst>
              <a:rect l="0" t="0" r="r" b="b"/>
              <a:pathLst>
                <a:path w="38" h="110">
                  <a:moveTo>
                    <a:pt x="0" y="0"/>
                  </a:moveTo>
                  <a:lnTo>
                    <a:pt x="0" y="0"/>
                  </a:lnTo>
                  <a:lnTo>
                    <a:pt x="19" y="110"/>
                  </a:lnTo>
                  <a:lnTo>
                    <a:pt x="38"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05"/>
            <p:cNvSpPr>
              <a:spLocks/>
            </p:cNvSpPr>
            <p:nvPr/>
          </p:nvSpPr>
          <p:spPr bwMode="auto">
            <a:xfrm>
              <a:off x="1581" y="10010"/>
              <a:ext cx="103" cy="0"/>
            </a:xfrm>
            <a:custGeom>
              <a:avLst/>
              <a:gdLst/>
              <a:ahLst/>
              <a:cxnLst>
                <a:cxn ang="0">
                  <a:pos x="103" y="0"/>
                </a:cxn>
                <a:cxn ang="0">
                  <a:pos x="0" y="0"/>
                </a:cxn>
              </a:cxnLst>
              <a:rect l="0" t="0" r="r" b="b"/>
              <a:pathLst>
                <a:path w="103">
                  <a:moveTo>
                    <a:pt x="10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06"/>
            <p:cNvSpPr>
              <a:spLocks/>
            </p:cNvSpPr>
            <p:nvPr/>
          </p:nvSpPr>
          <p:spPr bwMode="auto">
            <a:xfrm>
              <a:off x="1581" y="10219"/>
              <a:ext cx="103" cy="0"/>
            </a:xfrm>
            <a:custGeom>
              <a:avLst/>
              <a:gdLst/>
              <a:ahLst/>
              <a:cxnLst>
                <a:cxn ang="0">
                  <a:pos x="103" y="0"/>
                </a:cxn>
                <a:cxn ang="0">
                  <a:pos x="0" y="0"/>
                </a:cxn>
              </a:cxnLst>
              <a:rect l="0" t="0" r="r" b="b"/>
              <a:pathLst>
                <a:path w="103">
                  <a:moveTo>
                    <a:pt x="10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07"/>
            <p:cNvSpPr>
              <a:spLocks/>
            </p:cNvSpPr>
            <p:nvPr/>
          </p:nvSpPr>
          <p:spPr bwMode="auto">
            <a:xfrm>
              <a:off x="1581" y="9789"/>
              <a:ext cx="0" cy="111"/>
            </a:xfrm>
            <a:custGeom>
              <a:avLst/>
              <a:gdLst/>
              <a:ahLst/>
              <a:cxnLst>
                <a:cxn ang="0">
                  <a:pos x="0" y="110"/>
                </a:cxn>
                <a:cxn ang="0">
                  <a:pos x="0" y="0"/>
                </a:cxn>
              </a:cxnLst>
              <a:rect l="0" t="0" r="r" b="b"/>
              <a:pathLst>
                <a:path h="111">
                  <a:moveTo>
                    <a:pt x="0" y="11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08"/>
            <p:cNvSpPr>
              <a:spLocks/>
            </p:cNvSpPr>
            <p:nvPr/>
          </p:nvSpPr>
          <p:spPr bwMode="auto">
            <a:xfrm>
              <a:off x="1581" y="10329"/>
              <a:ext cx="0" cy="111"/>
            </a:xfrm>
            <a:custGeom>
              <a:avLst/>
              <a:gdLst/>
              <a:ahLst/>
              <a:cxnLst>
                <a:cxn ang="0">
                  <a:pos x="0" y="0"/>
                </a:cxn>
                <a:cxn ang="0">
                  <a:pos x="0" y="110"/>
                </a:cxn>
              </a:cxnLst>
              <a:rect l="0" t="0" r="r" b="b"/>
              <a:pathLst>
                <a:path h="111">
                  <a:moveTo>
                    <a:pt x="0" y="0"/>
                  </a:moveTo>
                  <a:lnTo>
                    <a:pt x="0" y="11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09"/>
            <p:cNvSpPr>
              <a:spLocks/>
            </p:cNvSpPr>
            <p:nvPr/>
          </p:nvSpPr>
          <p:spPr bwMode="auto">
            <a:xfrm>
              <a:off x="1562" y="9900"/>
              <a:ext cx="38" cy="110"/>
            </a:xfrm>
            <a:custGeom>
              <a:avLst/>
              <a:gdLst/>
              <a:ahLst/>
              <a:cxnLst>
                <a:cxn ang="0">
                  <a:pos x="0" y="0"/>
                </a:cxn>
                <a:cxn ang="0">
                  <a:pos x="0" y="0"/>
                </a:cxn>
                <a:cxn ang="0">
                  <a:pos x="19" y="110"/>
                </a:cxn>
                <a:cxn ang="0">
                  <a:pos x="38" y="0"/>
                </a:cxn>
                <a:cxn ang="0">
                  <a:pos x="0" y="0"/>
                </a:cxn>
              </a:cxnLst>
              <a:rect l="0" t="0" r="r" b="b"/>
              <a:pathLst>
                <a:path w="38" h="110">
                  <a:moveTo>
                    <a:pt x="0" y="0"/>
                  </a:moveTo>
                  <a:lnTo>
                    <a:pt x="0" y="0"/>
                  </a:lnTo>
                  <a:lnTo>
                    <a:pt x="19" y="110"/>
                  </a:lnTo>
                  <a:lnTo>
                    <a:pt x="38"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10"/>
            <p:cNvSpPr>
              <a:spLocks/>
            </p:cNvSpPr>
            <p:nvPr/>
          </p:nvSpPr>
          <p:spPr bwMode="auto">
            <a:xfrm>
              <a:off x="1562" y="10219"/>
              <a:ext cx="38" cy="110"/>
            </a:xfrm>
            <a:custGeom>
              <a:avLst/>
              <a:gdLst/>
              <a:ahLst/>
              <a:cxnLst>
                <a:cxn ang="0">
                  <a:pos x="0" y="110"/>
                </a:cxn>
                <a:cxn ang="0">
                  <a:pos x="38" y="110"/>
                </a:cxn>
                <a:cxn ang="0">
                  <a:pos x="19" y="0"/>
                </a:cxn>
                <a:cxn ang="0">
                  <a:pos x="0" y="110"/>
                </a:cxn>
              </a:cxnLst>
              <a:rect l="0" t="0" r="r" b="b"/>
              <a:pathLst>
                <a:path w="38" h="110">
                  <a:moveTo>
                    <a:pt x="0" y="110"/>
                  </a:moveTo>
                  <a:lnTo>
                    <a:pt x="38" y="110"/>
                  </a:lnTo>
                  <a:lnTo>
                    <a:pt x="19" y="0"/>
                  </a:lnTo>
                  <a:lnTo>
                    <a:pt x="0"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11"/>
            <p:cNvSpPr>
              <a:spLocks/>
            </p:cNvSpPr>
            <p:nvPr/>
          </p:nvSpPr>
          <p:spPr bwMode="auto">
            <a:xfrm>
              <a:off x="1430" y="10166"/>
              <a:ext cx="70" cy="206"/>
            </a:xfrm>
            <a:custGeom>
              <a:avLst/>
              <a:gdLst/>
              <a:ahLst/>
              <a:cxnLst>
                <a:cxn ang="0">
                  <a:pos x="40" y="0"/>
                </a:cxn>
                <a:cxn ang="0">
                  <a:pos x="12" y="108"/>
                </a:cxn>
                <a:cxn ang="0">
                  <a:pos x="0" y="148"/>
                </a:cxn>
                <a:cxn ang="0">
                  <a:pos x="0" y="177"/>
                </a:cxn>
                <a:cxn ang="0">
                  <a:pos x="12" y="196"/>
                </a:cxn>
                <a:cxn ang="0">
                  <a:pos x="21" y="206"/>
                </a:cxn>
                <a:cxn ang="0">
                  <a:pos x="40" y="206"/>
                </a:cxn>
                <a:cxn ang="0">
                  <a:pos x="60" y="187"/>
                </a:cxn>
                <a:cxn ang="0">
                  <a:pos x="69" y="168"/>
                </a:cxn>
              </a:cxnLst>
              <a:rect l="0" t="0" r="r" b="b"/>
              <a:pathLst>
                <a:path w="70" h="206">
                  <a:moveTo>
                    <a:pt x="40" y="0"/>
                  </a:moveTo>
                  <a:lnTo>
                    <a:pt x="12" y="108"/>
                  </a:lnTo>
                  <a:lnTo>
                    <a:pt x="0" y="148"/>
                  </a:lnTo>
                  <a:lnTo>
                    <a:pt x="0" y="177"/>
                  </a:lnTo>
                  <a:lnTo>
                    <a:pt x="12" y="196"/>
                  </a:lnTo>
                  <a:lnTo>
                    <a:pt x="21" y="206"/>
                  </a:lnTo>
                  <a:lnTo>
                    <a:pt x="40" y="206"/>
                  </a:lnTo>
                  <a:lnTo>
                    <a:pt x="60" y="187"/>
                  </a:lnTo>
                  <a:lnTo>
                    <a:pt x="69" y="16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12"/>
            <p:cNvSpPr>
              <a:spLocks/>
            </p:cNvSpPr>
            <p:nvPr/>
          </p:nvSpPr>
          <p:spPr bwMode="auto">
            <a:xfrm>
              <a:off x="1442" y="10166"/>
              <a:ext cx="38" cy="197"/>
            </a:xfrm>
            <a:custGeom>
              <a:avLst/>
              <a:gdLst/>
              <a:ahLst/>
              <a:cxnLst>
                <a:cxn ang="0">
                  <a:pos x="38" y="0"/>
                </a:cxn>
                <a:cxn ang="0">
                  <a:pos x="9" y="108"/>
                </a:cxn>
                <a:cxn ang="0">
                  <a:pos x="0" y="148"/>
                </a:cxn>
                <a:cxn ang="0">
                  <a:pos x="0" y="196"/>
                </a:cxn>
              </a:cxnLst>
              <a:rect l="0" t="0" r="r" b="b"/>
              <a:pathLst>
                <a:path w="38" h="197">
                  <a:moveTo>
                    <a:pt x="38" y="0"/>
                  </a:moveTo>
                  <a:lnTo>
                    <a:pt x="9" y="108"/>
                  </a:lnTo>
                  <a:lnTo>
                    <a:pt x="0" y="148"/>
                  </a:lnTo>
                  <a:lnTo>
                    <a:pt x="0" y="19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13"/>
            <p:cNvSpPr>
              <a:spLocks/>
            </p:cNvSpPr>
            <p:nvPr/>
          </p:nvSpPr>
          <p:spPr bwMode="auto">
            <a:xfrm>
              <a:off x="1442" y="10166"/>
              <a:ext cx="48" cy="178"/>
            </a:xfrm>
            <a:custGeom>
              <a:avLst/>
              <a:gdLst/>
              <a:ahLst/>
              <a:cxnLst>
                <a:cxn ang="0">
                  <a:pos x="0" y="0"/>
                </a:cxn>
                <a:cxn ang="0">
                  <a:pos x="48" y="0"/>
                </a:cxn>
                <a:cxn ang="0">
                  <a:pos x="9" y="139"/>
                </a:cxn>
                <a:cxn ang="0">
                  <a:pos x="0" y="177"/>
                </a:cxn>
              </a:cxnLst>
              <a:rect l="0" t="0" r="r" b="b"/>
              <a:pathLst>
                <a:path w="48" h="178">
                  <a:moveTo>
                    <a:pt x="0" y="0"/>
                  </a:moveTo>
                  <a:lnTo>
                    <a:pt x="48" y="0"/>
                  </a:lnTo>
                  <a:lnTo>
                    <a:pt x="9" y="139"/>
                  </a:lnTo>
                  <a:lnTo>
                    <a:pt x="0" y="177"/>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14"/>
            <p:cNvSpPr>
              <a:spLocks/>
            </p:cNvSpPr>
            <p:nvPr/>
          </p:nvSpPr>
          <p:spPr bwMode="auto">
            <a:xfrm>
              <a:off x="1322" y="10236"/>
              <a:ext cx="108" cy="136"/>
            </a:xfrm>
            <a:custGeom>
              <a:avLst/>
              <a:gdLst/>
              <a:ahLst/>
              <a:cxnLst>
                <a:cxn ang="0">
                  <a:pos x="108" y="69"/>
                </a:cxn>
                <a:cxn ang="0">
                  <a:pos x="108" y="38"/>
                </a:cxn>
                <a:cxn ang="0">
                  <a:pos x="98" y="9"/>
                </a:cxn>
                <a:cxn ang="0">
                  <a:pos x="79" y="0"/>
                </a:cxn>
                <a:cxn ang="0">
                  <a:pos x="60" y="0"/>
                </a:cxn>
                <a:cxn ang="0">
                  <a:pos x="31" y="9"/>
                </a:cxn>
                <a:cxn ang="0">
                  <a:pos x="9" y="38"/>
                </a:cxn>
                <a:cxn ang="0">
                  <a:pos x="0" y="69"/>
                </a:cxn>
                <a:cxn ang="0">
                  <a:pos x="0" y="88"/>
                </a:cxn>
                <a:cxn ang="0">
                  <a:pos x="9" y="117"/>
                </a:cxn>
                <a:cxn ang="0">
                  <a:pos x="19" y="127"/>
                </a:cxn>
                <a:cxn ang="0">
                  <a:pos x="40" y="136"/>
                </a:cxn>
                <a:cxn ang="0">
                  <a:pos x="60" y="136"/>
                </a:cxn>
                <a:cxn ang="0">
                  <a:pos x="79" y="127"/>
                </a:cxn>
                <a:cxn ang="0">
                  <a:pos x="88" y="117"/>
                </a:cxn>
                <a:cxn ang="0">
                  <a:pos x="98" y="98"/>
                </a:cxn>
                <a:cxn ang="0">
                  <a:pos x="108" y="69"/>
                </a:cxn>
              </a:cxnLst>
              <a:rect l="0" t="0" r="r" b="b"/>
              <a:pathLst>
                <a:path w="108" h="136">
                  <a:moveTo>
                    <a:pt x="108" y="69"/>
                  </a:moveTo>
                  <a:lnTo>
                    <a:pt x="108" y="38"/>
                  </a:lnTo>
                  <a:lnTo>
                    <a:pt x="98" y="9"/>
                  </a:lnTo>
                  <a:lnTo>
                    <a:pt x="79" y="0"/>
                  </a:lnTo>
                  <a:lnTo>
                    <a:pt x="60" y="0"/>
                  </a:lnTo>
                  <a:lnTo>
                    <a:pt x="31" y="9"/>
                  </a:lnTo>
                  <a:lnTo>
                    <a:pt x="9" y="38"/>
                  </a:lnTo>
                  <a:lnTo>
                    <a:pt x="0" y="69"/>
                  </a:lnTo>
                  <a:lnTo>
                    <a:pt x="0" y="88"/>
                  </a:lnTo>
                  <a:lnTo>
                    <a:pt x="9" y="117"/>
                  </a:lnTo>
                  <a:lnTo>
                    <a:pt x="19" y="127"/>
                  </a:lnTo>
                  <a:lnTo>
                    <a:pt x="40" y="136"/>
                  </a:lnTo>
                  <a:lnTo>
                    <a:pt x="60" y="136"/>
                  </a:lnTo>
                  <a:lnTo>
                    <a:pt x="79" y="127"/>
                  </a:lnTo>
                  <a:lnTo>
                    <a:pt x="88" y="117"/>
                  </a:lnTo>
                  <a:lnTo>
                    <a:pt x="98" y="98"/>
                  </a:lnTo>
                  <a:lnTo>
                    <a:pt x="108" y="69"/>
                  </a:lnTo>
                  <a:close/>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15"/>
            <p:cNvSpPr>
              <a:spLocks/>
            </p:cNvSpPr>
            <p:nvPr/>
          </p:nvSpPr>
          <p:spPr bwMode="auto">
            <a:xfrm>
              <a:off x="1332" y="10255"/>
              <a:ext cx="21" cy="98"/>
            </a:xfrm>
            <a:custGeom>
              <a:avLst/>
              <a:gdLst/>
              <a:ahLst/>
              <a:cxnLst>
                <a:cxn ang="0">
                  <a:pos x="21" y="0"/>
                </a:cxn>
                <a:cxn ang="0">
                  <a:pos x="9" y="19"/>
                </a:cxn>
                <a:cxn ang="0">
                  <a:pos x="0" y="50"/>
                </a:cxn>
                <a:cxn ang="0">
                  <a:pos x="0" y="79"/>
                </a:cxn>
                <a:cxn ang="0">
                  <a:pos x="9" y="98"/>
                </a:cxn>
              </a:cxnLst>
              <a:rect l="0" t="0" r="r" b="b"/>
              <a:pathLst>
                <a:path w="21" h="98">
                  <a:moveTo>
                    <a:pt x="21" y="0"/>
                  </a:moveTo>
                  <a:lnTo>
                    <a:pt x="9" y="19"/>
                  </a:lnTo>
                  <a:lnTo>
                    <a:pt x="0" y="50"/>
                  </a:lnTo>
                  <a:lnTo>
                    <a:pt x="0" y="79"/>
                  </a:lnTo>
                  <a:lnTo>
                    <a:pt x="9" y="9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16"/>
            <p:cNvSpPr>
              <a:spLocks/>
            </p:cNvSpPr>
            <p:nvPr/>
          </p:nvSpPr>
          <p:spPr bwMode="auto">
            <a:xfrm>
              <a:off x="1341" y="10236"/>
              <a:ext cx="41" cy="136"/>
            </a:xfrm>
            <a:custGeom>
              <a:avLst/>
              <a:gdLst/>
              <a:ahLst/>
              <a:cxnLst>
                <a:cxn ang="0">
                  <a:pos x="40" y="0"/>
                </a:cxn>
                <a:cxn ang="0">
                  <a:pos x="21" y="19"/>
                </a:cxn>
                <a:cxn ang="0">
                  <a:pos x="12" y="38"/>
                </a:cxn>
                <a:cxn ang="0">
                  <a:pos x="0" y="69"/>
                </a:cxn>
                <a:cxn ang="0">
                  <a:pos x="0" y="98"/>
                </a:cxn>
                <a:cxn ang="0">
                  <a:pos x="12" y="127"/>
                </a:cxn>
                <a:cxn ang="0">
                  <a:pos x="21" y="136"/>
                </a:cxn>
              </a:cxnLst>
              <a:rect l="0" t="0" r="r" b="b"/>
              <a:pathLst>
                <a:path w="41" h="136">
                  <a:moveTo>
                    <a:pt x="40" y="0"/>
                  </a:moveTo>
                  <a:lnTo>
                    <a:pt x="21" y="19"/>
                  </a:lnTo>
                  <a:lnTo>
                    <a:pt x="12" y="38"/>
                  </a:lnTo>
                  <a:lnTo>
                    <a:pt x="0" y="69"/>
                  </a:lnTo>
                  <a:lnTo>
                    <a:pt x="0" y="98"/>
                  </a:lnTo>
                  <a:lnTo>
                    <a:pt x="12" y="127"/>
                  </a:lnTo>
                  <a:lnTo>
                    <a:pt x="21" y="13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17"/>
            <p:cNvSpPr>
              <a:spLocks/>
            </p:cNvSpPr>
            <p:nvPr/>
          </p:nvSpPr>
          <p:spPr bwMode="auto">
            <a:xfrm>
              <a:off x="1452" y="10166"/>
              <a:ext cx="28" cy="10"/>
            </a:xfrm>
            <a:custGeom>
              <a:avLst/>
              <a:gdLst/>
              <a:ahLst/>
              <a:cxnLst>
                <a:cxn ang="0">
                  <a:pos x="0" y="0"/>
                </a:cxn>
                <a:cxn ang="0">
                  <a:pos x="28" y="9"/>
                </a:cxn>
              </a:cxnLst>
              <a:rect l="0" t="0" r="r" b="b"/>
              <a:pathLst>
                <a:path w="28" h="10">
                  <a:moveTo>
                    <a:pt x="0" y="0"/>
                  </a:moveTo>
                  <a:lnTo>
                    <a:pt x="28" y="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18"/>
            <p:cNvSpPr>
              <a:spLocks/>
            </p:cNvSpPr>
            <p:nvPr/>
          </p:nvSpPr>
          <p:spPr bwMode="auto">
            <a:xfrm>
              <a:off x="1461" y="10166"/>
              <a:ext cx="10" cy="19"/>
            </a:xfrm>
            <a:custGeom>
              <a:avLst/>
              <a:gdLst/>
              <a:ahLst/>
              <a:cxnLst>
                <a:cxn ang="0">
                  <a:pos x="0" y="0"/>
                </a:cxn>
                <a:cxn ang="0">
                  <a:pos x="9" y="19"/>
                </a:cxn>
              </a:cxnLst>
              <a:rect l="0" t="0" r="r" b="b"/>
              <a:pathLst>
                <a:path w="10" h="19">
                  <a:moveTo>
                    <a:pt x="0" y="0"/>
                  </a:moveTo>
                  <a:lnTo>
                    <a:pt x="9"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19"/>
            <p:cNvSpPr>
              <a:spLocks/>
            </p:cNvSpPr>
            <p:nvPr/>
          </p:nvSpPr>
          <p:spPr bwMode="auto">
            <a:xfrm>
              <a:off x="1132" y="9984"/>
              <a:ext cx="118" cy="355"/>
            </a:xfrm>
            <a:custGeom>
              <a:avLst/>
              <a:gdLst/>
              <a:ahLst/>
              <a:cxnLst>
                <a:cxn ang="0">
                  <a:pos x="67" y="0"/>
                </a:cxn>
                <a:cxn ang="0">
                  <a:pos x="16" y="187"/>
                </a:cxn>
                <a:cxn ang="0">
                  <a:pos x="0" y="254"/>
                </a:cxn>
                <a:cxn ang="0">
                  <a:pos x="0" y="304"/>
                </a:cxn>
                <a:cxn ang="0">
                  <a:pos x="16" y="338"/>
                </a:cxn>
                <a:cxn ang="0">
                  <a:pos x="33" y="355"/>
                </a:cxn>
                <a:cxn ang="0">
                  <a:pos x="67" y="355"/>
                </a:cxn>
                <a:cxn ang="0">
                  <a:pos x="100" y="321"/>
                </a:cxn>
                <a:cxn ang="0">
                  <a:pos x="117" y="288"/>
                </a:cxn>
              </a:cxnLst>
              <a:rect l="0" t="0" r="r" b="b"/>
              <a:pathLst>
                <a:path w="118" h="355">
                  <a:moveTo>
                    <a:pt x="67" y="0"/>
                  </a:moveTo>
                  <a:lnTo>
                    <a:pt x="16" y="187"/>
                  </a:lnTo>
                  <a:lnTo>
                    <a:pt x="0" y="254"/>
                  </a:lnTo>
                  <a:lnTo>
                    <a:pt x="0" y="304"/>
                  </a:lnTo>
                  <a:lnTo>
                    <a:pt x="16" y="338"/>
                  </a:lnTo>
                  <a:lnTo>
                    <a:pt x="33" y="355"/>
                  </a:lnTo>
                  <a:lnTo>
                    <a:pt x="67" y="355"/>
                  </a:lnTo>
                  <a:lnTo>
                    <a:pt x="100" y="321"/>
                  </a:lnTo>
                  <a:lnTo>
                    <a:pt x="117" y="28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20"/>
            <p:cNvSpPr>
              <a:spLocks/>
            </p:cNvSpPr>
            <p:nvPr/>
          </p:nvSpPr>
          <p:spPr bwMode="auto">
            <a:xfrm>
              <a:off x="1149" y="9984"/>
              <a:ext cx="67" cy="338"/>
            </a:xfrm>
            <a:custGeom>
              <a:avLst/>
              <a:gdLst/>
              <a:ahLst/>
              <a:cxnLst>
                <a:cxn ang="0">
                  <a:pos x="67" y="0"/>
                </a:cxn>
                <a:cxn ang="0">
                  <a:pos x="16" y="187"/>
                </a:cxn>
                <a:cxn ang="0">
                  <a:pos x="0" y="254"/>
                </a:cxn>
                <a:cxn ang="0">
                  <a:pos x="0" y="338"/>
                </a:cxn>
              </a:cxnLst>
              <a:rect l="0" t="0" r="r" b="b"/>
              <a:pathLst>
                <a:path w="67" h="338">
                  <a:moveTo>
                    <a:pt x="67" y="0"/>
                  </a:moveTo>
                  <a:lnTo>
                    <a:pt x="16" y="187"/>
                  </a:lnTo>
                  <a:lnTo>
                    <a:pt x="0" y="254"/>
                  </a:lnTo>
                  <a:lnTo>
                    <a:pt x="0" y="3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21"/>
            <p:cNvSpPr>
              <a:spLocks/>
            </p:cNvSpPr>
            <p:nvPr/>
          </p:nvSpPr>
          <p:spPr bwMode="auto">
            <a:xfrm>
              <a:off x="1149" y="9984"/>
              <a:ext cx="84" cy="304"/>
            </a:xfrm>
            <a:custGeom>
              <a:avLst/>
              <a:gdLst/>
              <a:ahLst/>
              <a:cxnLst>
                <a:cxn ang="0">
                  <a:pos x="50" y="0"/>
                </a:cxn>
                <a:cxn ang="0">
                  <a:pos x="84" y="0"/>
                </a:cxn>
                <a:cxn ang="0">
                  <a:pos x="16" y="237"/>
                </a:cxn>
                <a:cxn ang="0">
                  <a:pos x="0" y="304"/>
                </a:cxn>
              </a:cxnLst>
              <a:rect l="0" t="0" r="r" b="b"/>
              <a:pathLst>
                <a:path w="84" h="304">
                  <a:moveTo>
                    <a:pt x="50" y="0"/>
                  </a:moveTo>
                  <a:lnTo>
                    <a:pt x="84" y="0"/>
                  </a:lnTo>
                  <a:lnTo>
                    <a:pt x="16" y="237"/>
                  </a:lnTo>
                  <a:lnTo>
                    <a:pt x="0" y="30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22"/>
            <p:cNvSpPr>
              <a:spLocks/>
            </p:cNvSpPr>
            <p:nvPr/>
          </p:nvSpPr>
          <p:spPr bwMode="auto">
            <a:xfrm>
              <a:off x="1096" y="10104"/>
              <a:ext cx="171" cy="0"/>
            </a:xfrm>
            <a:custGeom>
              <a:avLst/>
              <a:gdLst/>
              <a:ahLst/>
              <a:cxnLst>
                <a:cxn ang="0">
                  <a:pos x="0" y="0"/>
                </a:cxn>
                <a:cxn ang="0">
                  <a:pos x="170" y="0"/>
                </a:cxn>
              </a:cxnLst>
              <a:rect l="0" t="0" r="r" b="b"/>
              <a:pathLst>
                <a:path w="171">
                  <a:moveTo>
                    <a:pt x="0" y="0"/>
                  </a:moveTo>
                  <a:lnTo>
                    <a:pt x="17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23"/>
            <p:cNvSpPr>
              <a:spLocks/>
            </p:cNvSpPr>
            <p:nvPr/>
          </p:nvSpPr>
          <p:spPr bwMode="auto">
            <a:xfrm>
              <a:off x="3321" y="10816"/>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24"/>
            <p:cNvSpPr>
              <a:spLocks/>
            </p:cNvSpPr>
            <p:nvPr/>
          </p:nvSpPr>
          <p:spPr bwMode="auto">
            <a:xfrm>
              <a:off x="4113" y="10816"/>
              <a:ext cx="0" cy="149"/>
            </a:xfrm>
            <a:custGeom>
              <a:avLst/>
              <a:gdLst/>
              <a:ahLst/>
              <a:cxnLst>
                <a:cxn ang="0">
                  <a:pos x="0" y="148"/>
                </a:cxn>
                <a:cxn ang="0">
                  <a:pos x="0" y="0"/>
                </a:cxn>
              </a:cxnLst>
              <a:rect l="0" t="0" r="r" b="b"/>
              <a:pathLst>
                <a:path h="149">
                  <a:moveTo>
                    <a:pt x="0" y="14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25"/>
            <p:cNvSpPr>
              <a:spLocks/>
            </p:cNvSpPr>
            <p:nvPr/>
          </p:nvSpPr>
          <p:spPr bwMode="auto">
            <a:xfrm>
              <a:off x="3487" y="10816"/>
              <a:ext cx="98" cy="0"/>
            </a:xfrm>
            <a:custGeom>
              <a:avLst/>
              <a:gdLst/>
              <a:ahLst/>
              <a:cxnLst>
                <a:cxn ang="0">
                  <a:pos x="0" y="0"/>
                </a:cxn>
                <a:cxn ang="0">
                  <a:pos x="98" y="0"/>
                </a:cxn>
              </a:cxnLst>
              <a:rect l="0" t="0" r="r" b="b"/>
              <a:pathLst>
                <a:path w="98">
                  <a:moveTo>
                    <a:pt x="0" y="0"/>
                  </a:moveTo>
                  <a:lnTo>
                    <a:pt x="98"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26"/>
            <p:cNvSpPr>
              <a:spLocks/>
            </p:cNvSpPr>
            <p:nvPr/>
          </p:nvSpPr>
          <p:spPr bwMode="auto">
            <a:xfrm>
              <a:off x="3849" y="10816"/>
              <a:ext cx="99" cy="0"/>
            </a:xfrm>
            <a:custGeom>
              <a:avLst/>
              <a:gdLst/>
              <a:ahLst/>
              <a:cxnLst>
                <a:cxn ang="0">
                  <a:pos x="98" y="0"/>
                </a:cxn>
                <a:cxn ang="0">
                  <a:pos x="0" y="0"/>
                </a:cxn>
              </a:cxnLst>
              <a:rect l="0" t="0" r="r" b="b"/>
              <a:pathLst>
                <a:path w="99">
                  <a:moveTo>
                    <a:pt x="98"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27"/>
            <p:cNvSpPr>
              <a:spLocks/>
            </p:cNvSpPr>
            <p:nvPr/>
          </p:nvSpPr>
          <p:spPr bwMode="auto">
            <a:xfrm>
              <a:off x="3321" y="10788"/>
              <a:ext cx="166" cy="55"/>
            </a:xfrm>
            <a:custGeom>
              <a:avLst/>
              <a:gdLst/>
              <a:ahLst/>
              <a:cxnLst>
                <a:cxn ang="0">
                  <a:pos x="165" y="0"/>
                </a:cxn>
                <a:cxn ang="0">
                  <a:pos x="165" y="0"/>
                </a:cxn>
                <a:cxn ang="0">
                  <a:pos x="0" y="28"/>
                </a:cxn>
                <a:cxn ang="0">
                  <a:pos x="165" y="55"/>
                </a:cxn>
                <a:cxn ang="0">
                  <a:pos x="165" y="0"/>
                </a:cxn>
              </a:cxnLst>
              <a:rect l="0" t="0" r="r" b="b"/>
              <a:pathLst>
                <a:path w="166" h="55">
                  <a:moveTo>
                    <a:pt x="165" y="0"/>
                  </a:moveTo>
                  <a:lnTo>
                    <a:pt x="165" y="0"/>
                  </a:lnTo>
                  <a:lnTo>
                    <a:pt x="0" y="28"/>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28"/>
            <p:cNvSpPr>
              <a:spLocks/>
            </p:cNvSpPr>
            <p:nvPr/>
          </p:nvSpPr>
          <p:spPr bwMode="auto">
            <a:xfrm>
              <a:off x="3947" y="10788"/>
              <a:ext cx="166" cy="55"/>
            </a:xfrm>
            <a:custGeom>
              <a:avLst/>
              <a:gdLst/>
              <a:ahLst/>
              <a:cxnLst>
                <a:cxn ang="0">
                  <a:pos x="0" y="0"/>
                </a:cxn>
                <a:cxn ang="0">
                  <a:pos x="0" y="55"/>
                </a:cxn>
                <a:cxn ang="0">
                  <a:pos x="165" y="28"/>
                </a:cxn>
                <a:cxn ang="0">
                  <a:pos x="0" y="0"/>
                </a:cxn>
              </a:cxnLst>
              <a:rect l="0" t="0" r="r" b="b"/>
              <a:pathLst>
                <a:path w="166" h="55">
                  <a:moveTo>
                    <a:pt x="0" y="0"/>
                  </a:moveTo>
                  <a:lnTo>
                    <a:pt x="0" y="55"/>
                  </a:lnTo>
                  <a:lnTo>
                    <a:pt x="165"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29"/>
            <p:cNvSpPr>
              <a:spLocks/>
            </p:cNvSpPr>
            <p:nvPr/>
          </p:nvSpPr>
          <p:spPr bwMode="auto">
            <a:xfrm>
              <a:off x="3645" y="10488"/>
              <a:ext cx="127" cy="374"/>
            </a:xfrm>
            <a:custGeom>
              <a:avLst/>
              <a:gdLst/>
              <a:ahLst/>
              <a:cxnLst>
                <a:cxn ang="0">
                  <a:pos x="64" y="0"/>
                </a:cxn>
                <a:cxn ang="0">
                  <a:pos x="16" y="196"/>
                </a:cxn>
                <a:cxn ang="0">
                  <a:pos x="0" y="268"/>
                </a:cxn>
                <a:cxn ang="0">
                  <a:pos x="2" y="321"/>
                </a:cxn>
                <a:cxn ang="0">
                  <a:pos x="21" y="357"/>
                </a:cxn>
                <a:cxn ang="0">
                  <a:pos x="38" y="374"/>
                </a:cxn>
                <a:cxn ang="0">
                  <a:pos x="74" y="374"/>
                </a:cxn>
                <a:cxn ang="0">
                  <a:pos x="110" y="336"/>
                </a:cxn>
                <a:cxn ang="0">
                  <a:pos x="127" y="300"/>
                </a:cxn>
              </a:cxnLst>
              <a:rect l="0" t="0" r="r" b="b"/>
              <a:pathLst>
                <a:path w="127" h="374">
                  <a:moveTo>
                    <a:pt x="64" y="0"/>
                  </a:moveTo>
                  <a:lnTo>
                    <a:pt x="16" y="196"/>
                  </a:lnTo>
                  <a:lnTo>
                    <a:pt x="0" y="268"/>
                  </a:lnTo>
                  <a:lnTo>
                    <a:pt x="2" y="321"/>
                  </a:lnTo>
                  <a:lnTo>
                    <a:pt x="21" y="357"/>
                  </a:lnTo>
                  <a:lnTo>
                    <a:pt x="38" y="374"/>
                  </a:lnTo>
                  <a:lnTo>
                    <a:pt x="74" y="374"/>
                  </a:lnTo>
                  <a:lnTo>
                    <a:pt x="110" y="336"/>
                  </a:lnTo>
                  <a:lnTo>
                    <a:pt x="127" y="3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30"/>
            <p:cNvSpPr>
              <a:spLocks/>
            </p:cNvSpPr>
            <p:nvPr/>
          </p:nvSpPr>
          <p:spPr bwMode="auto">
            <a:xfrm>
              <a:off x="3664" y="10488"/>
              <a:ext cx="63" cy="357"/>
            </a:xfrm>
            <a:custGeom>
              <a:avLst/>
              <a:gdLst/>
              <a:ahLst/>
              <a:cxnLst>
                <a:cxn ang="0">
                  <a:pos x="62" y="0"/>
                </a:cxn>
                <a:cxn ang="0">
                  <a:pos x="14" y="196"/>
                </a:cxn>
                <a:cxn ang="0">
                  <a:pos x="0" y="268"/>
                </a:cxn>
                <a:cxn ang="0">
                  <a:pos x="2" y="357"/>
                </a:cxn>
              </a:cxnLst>
              <a:rect l="0" t="0" r="r" b="b"/>
              <a:pathLst>
                <a:path w="63" h="357">
                  <a:moveTo>
                    <a:pt x="62" y="0"/>
                  </a:moveTo>
                  <a:lnTo>
                    <a:pt x="14" y="196"/>
                  </a:lnTo>
                  <a:lnTo>
                    <a:pt x="0" y="268"/>
                  </a:lnTo>
                  <a:lnTo>
                    <a:pt x="2" y="35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31"/>
            <p:cNvSpPr>
              <a:spLocks/>
            </p:cNvSpPr>
            <p:nvPr/>
          </p:nvSpPr>
          <p:spPr bwMode="auto">
            <a:xfrm>
              <a:off x="3664" y="10488"/>
              <a:ext cx="80" cy="321"/>
            </a:xfrm>
            <a:custGeom>
              <a:avLst/>
              <a:gdLst/>
              <a:ahLst/>
              <a:cxnLst>
                <a:cxn ang="0">
                  <a:pos x="45" y="0"/>
                </a:cxn>
                <a:cxn ang="0">
                  <a:pos x="79" y="0"/>
                </a:cxn>
                <a:cxn ang="0">
                  <a:pos x="16" y="249"/>
                </a:cxn>
                <a:cxn ang="0">
                  <a:pos x="0" y="321"/>
                </a:cxn>
              </a:cxnLst>
              <a:rect l="0" t="0" r="r" b="b"/>
              <a:pathLst>
                <a:path w="80" h="321">
                  <a:moveTo>
                    <a:pt x="45" y="0"/>
                  </a:moveTo>
                  <a:lnTo>
                    <a:pt x="79" y="0"/>
                  </a:lnTo>
                  <a:lnTo>
                    <a:pt x="16" y="249"/>
                  </a:lnTo>
                  <a:lnTo>
                    <a:pt x="0" y="32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32"/>
            <p:cNvSpPr>
              <a:spLocks/>
            </p:cNvSpPr>
            <p:nvPr/>
          </p:nvSpPr>
          <p:spPr bwMode="auto">
            <a:xfrm>
              <a:off x="3607" y="10610"/>
              <a:ext cx="177" cy="5"/>
            </a:xfrm>
            <a:custGeom>
              <a:avLst/>
              <a:gdLst/>
              <a:ahLst/>
              <a:cxnLst>
                <a:cxn ang="0">
                  <a:pos x="0" y="4"/>
                </a:cxn>
                <a:cxn ang="0">
                  <a:pos x="177" y="0"/>
                </a:cxn>
              </a:cxnLst>
              <a:rect l="0" t="0" r="r" b="b"/>
              <a:pathLst>
                <a:path w="177" h="5">
                  <a:moveTo>
                    <a:pt x="0" y="4"/>
                  </a:moveTo>
                  <a:lnTo>
                    <a:pt x="17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5" name="Group 133"/>
          <p:cNvGrpSpPr>
            <a:grpSpLocks/>
          </p:cNvGrpSpPr>
          <p:nvPr/>
        </p:nvGrpSpPr>
        <p:grpSpPr bwMode="auto">
          <a:xfrm>
            <a:off x="2268310" y="1920419"/>
            <a:ext cx="510899" cy="120377"/>
            <a:chOff x="2552" y="9339"/>
            <a:chExt cx="912" cy="216"/>
          </a:xfrm>
        </p:grpSpPr>
        <p:sp>
          <p:nvSpPr>
            <p:cNvPr id="526" name="Freeform 134"/>
            <p:cNvSpPr>
              <a:spLocks/>
            </p:cNvSpPr>
            <p:nvPr/>
          </p:nvSpPr>
          <p:spPr bwMode="auto">
            <a:xfrm>
              <a:off x="2563" y="9376"/>
              <a:ext cx="0" cy="168"/>
            </a:xfrm>
            <a:custGeom>
              <a:avLst/>
              <a:gdLst/>
              <a:ahLst/>
              <a:cxnLst>
                <a:cxn ang="0">
                  <a:pos x="0" y="167"/>
                </a:cxn>
                <a:cxn ang="0">
                  <a:pos x="0" y="0"/>
                </a:cxn>
              </a:cxnLst>
              <a:rect l="0" t="0" r="r" b="b"/>
              <a:pathLst>
                <a:path h="168">
                  <a:moveTo>
                    <a:pt x="0" y="16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35"/>
            <p:cNvSpPr>
              <a:spLocks/>
            </p:cNvSpPr>
            <p:nvPr/>
          </p:nvSpPr>
          <p:spPr bwMode="auto">
            <a:xfrm>
              <a:off x="2728" y="9376"/>
              <a:ext cx="725" cy="0"/>
            </a:xfrm>
            <a:custGeom>
              <a:avLst/>
              <a:gdLst/>
              <a:ahLst/>
              <a:cxnLst>
                <a:cxn ang="0">
                  <a:pos x="0" y="0"/>
                </a:cxn>
                <a:cxn ang="0">
                  <a:pos x="724" y="0"/>
                </a:cxn>
              </a:cxnLst>
              <a:rect l="0" t="0" r="r" b="b"/>
              <a:pathLst>
                <a:path w="725">
                  <a:moveTo>
                    <a:pt x="0" y="0"/>
                  </a:moveTo>
                  <a:lnTo>
                    <a:pt x="724"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36"/>
            <p:cNvSpPr>
              <a:spLocks/>
            </p:cNvSpPr>
            <p:nvPr/>
          </p:nvSpPr>
          <p:spPr bwMode="auto">
            <a:xfrm>
              <a:off x="2563" y="9350"/>
              <a:ext cx="165" cy="55"/>
            </a:xfrm>
            <a:custGeom>
              <a:avLst/>
              <a:gdLst/>
              <a:ahLst/>
              <a:cxnLst>
                <a:cxn ang="0">
                  <a:pos x="165" y="0"/>
                </a:cxn>
                <a:cxn ang="0">
                  <a:pos x="165" y="0"/>
                </a:cxn>
                <a:cxn ang="0">
                  <a:pos x="0" y="26"/>
                </a:cxn>
                <a:cxn ang="0">
                  <a:pos x="165" y="55"/>
                </a:cxn>
                <a:cxn ang="0">
                  <a:pos x="165" y="0"/>
                </a:cxn>
              </a:cxnLst>
              <a:rect l="0" t="0" r="r" b="b"/>
              <a:pathLst>
                <a:path w="165" h="55">
                  <a:moveTo>
                    <a:pt x="165" y="0"/>
                  </a:moveTo>
                  <a:lnTo>
                    <a:pt x="165" y="0"/>
                  </a:lnTo>
                  <a:lnTo>
                    <a:pt x="0" y="26"/>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9" name="Group 137"/>
          <p:cNvGrpSpPr>
            <a:grpSpLocks/>
          </p:cNvGrpSpPr>
          <p:nvPr/>
        </p:nvGrpSpPr>
        <p:grpSpPr bwMode="auto">
          <a:xfrm>
            <a:off x="3197004" y="1920419"/>
            <a:ext cx="510900" cy="120377"/>
            <a:chOff x="3970" y="9339"/>
            <a:chExt cx="912" cy="216"/>
          </a:xfrm>
        </p:grpSpPr>
        <p:sp>
          <p:nvSpPr>
            <p:cNvPr id="530" name="Freeform 138"/>
            <p:cNvSpPr>
              <a:spLocks/>
            </p:cNvSpPr>
            <p:nvPr/>
          </p:nvSpPr>
          <p:spPr bwMode="auto">
            <a:xfrm>
              <a:off x="4872" y="9376"/>
              <a:ext cx="0" cy="168"/>
            </a:xfrm>
            <a:custGeom>
              <a:avLst/>
              <a:gdLst/>
              <a:ahLst/>
              <a:cxnLst>
                <a:cxn ang="0">
                  <a:pos x="0" y="167"/>
                </a:cxn>
                <a:cxn ang="0">
                  <a:pos x="0" y="0"/>
                </a:cxn>
              </a:cxnLst>
              <a:rect l="0" t="0" r="r" b="b"/>
              <a:pathLst>
                <a:path h="168">
                  <a:moveTo>
                    <a:pt x="0" y="16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39"/>
            <p:cNvSpPr>
              <a:spLocks/>
            </p:cNvSpPr>
            <p:nvPr/>
          </p:nvSpPr>
          <p:spPr bwMode="auto">
            <a:xfrm>
              <a:off x="3981" y="9376"/>
              <a:ext cx="725" cy="0"/>
            </a:xfrm>
            <a:custGeom>
              <a:avLst/>
              <a:gdLst/>
              <a:ahLst/>
              <a:cxnLst>
                <a:cxn ang="0">
                  <a:pos x="724" y="0"/>
                </a:cxn>
                <a:cxn ang="0">
                  <a:pos x="0" y="0"/>
                </a:cxn>
              </a:cxnLst>
              <a:rect l="0" t="0" r="r" b="b"/>
              <a:pathLst>
                <a:path w="725">
                  <a:moveTo>
                    <a:pt x="724"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40"/>
            <p:cNvSpPr>
              <a:spLocks/>
            </p:cNvSpPr>
            <p:nvPr/>
          </p:nvSpPr>
          <p:spPr bwMode="auto">
            <a:xfrm>
              <a:off x="4706" y="9350"/>
              <a:ext cx="166" cy="55"/>
            </a:xfrm>
            <a:custGeom>
              <a:avLst/>
              <a:gdLst/>
              <a:ahLst/>
              <a:cxnLst>
                <a:cxn ang="0">
                  <a:pos x="0" y="0"/>
                </a:cxn>
                <a:cxn ang="0">
                  <a:pos x="0" y="55"/>
                </a:cxn>
                <a:cxn ang="0">
                  <a:pos x="165" y="26"/>
                </a:cxn>
                <a:cxn ang="0">
                  <a:pos x="0" y="0"/>
                </a:cxn>
              </a:cxnLst>
              <a:rect l="0" t="0" r="r" b="b"/>
              <a:pathLst>
                <a:path w="166" h="55">
                  <a:moveTo>
                    <a:pt x="0" y="0"/>
                  </a:moveTo>
                  <a:lnTo>
                    <a:pt x="0" y="55"/>
                  </a:lnTo>
                  <a:lnTo>
                    <a:pt x="165"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3" name="Group 141"/>
          <p:cNvGrpSpPr>
            <a:grpSpLocks/>
          </p:cNvGrpSpPr>
          <p:nvPr/>
        </p:nvGrpSpPr>
        <p:grpSpPr bwMode="auto">
          <a:xfrm>
            <a:off x="2911253" y="1854051"/>
            <a:ext cx="177766" cy="158170"/>
            <a:chOff x="3554" y="9249"/>
            <a:chExt cx="319" cy="283"/>
          </a:xfrm>
        </p:grpSpPr>
        <p:sp>
          <p:nvSpPr>
            <p:cNvPr id="534" name="Freeform 142"/>
            <p:cNvSpPr>
              <a:spLocks/>
            </p:cNvSpPr>
            <p:nvPr/>
          </p:nvSpPr>
          <p:spPr bwMode="auto">
            <a:xfrm>
              <a:off x="3664" y="9264"/>
              <a:ext cx="72" cy="254"/>
            </a:xfrm>
            <a:custGeom>
              <a:avLst/>
              <a:gdLst/>
              <a:ahLst/>
              <a:cxnLst>
                <a:cxn ang="0">
                  <a:pos x="0" y="0"/>
                </a:cxn>
                <a:cxn ang="0">
                  <a:pos x="72" y="254"/>
                </a:cxn>
              </a:cxnLst>
              <a:rect l="0" t="0" r="r" b="b"/>
              <a:pathLst>
                <a:path w="72" h="254">
                  <a:moveTo>
                    <a:pt x="0" y="0"/>
                  </a:moveTo>
                  <a:lnTo>
                    <a:pt x="72" y="25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43"/>
            <p:cNvSpPr>
              <a:spLocks/>
            </p:cNvSpPr>
            <p:nvPr/>
          </p:nvSpPr>
          <p:spPr bwMode="auto">
            <a:xfrm>
              <a:off x="3676" y="9264"/>
              <a:ext cx="72" cy="254"/>
            </a:xfrm>
            <a:custGeom>
              <a:avLst/>
              <a:gdLst/>
              <a:ahLst/>
              <a:cxnLst>
                <a:cxn ang="0">
                  <a:pos x="0" y="0"/>
                </a:cxn>
                <a:cxn ang="0">
                  <a:pos x="72" y="254"/>
                </a:cxn>
              </a:cxnLst>
              <a:rect l="0" t="0" r="r" b="b"/>
              <a:pathLst>
                <a:path w="72" h="254">
                  <a:moveTo>
                    <a:pt x="0" y="0"/>
                  </a:moveTo>
                  <a:lnTo>
                    <a:pt x="72" y="25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44"/>
            <p:cNvSpPr>
              <a:spLocks/>
            </p:cNvSpPr>
            <p:nvPr/>
          </p:nvSpPr>
          <p:spPr bwMode="auto">
            <a:xfrm>
              <a:off x="3688" y="9264"/>
              <a:ext cx="72" cy="254"/>
            </a:xfrm>
            <a:custGeom>
              <a:avLst/>
              <a:gdLst/>
              <a:ahLst/>
              <a:cxnLst>
                <a:cxn ang="0">
                  <a:pos x="0" y="0"/>
                </a:cxn>
                <a:cxn ang="0">
                  <a:pos x="72" y="254"/>
                </a:cxn>
              </a:cxnLst>
              <a:rect l="0" t="0" r="r" b="b"/>
              <a:pathLst>
                <a:path w="72" h="254">
                  <a:moveTo>
                    <a:pt x="0" y="0"/>
                  </a:moveTo>
                  <a:lnTo>
                    <a:pt x="72" y="25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45"/>
            <p:cNvSpPr>
              <a:spLocks/>
            </p:cNvSpPr>
            <p:nvPr/>
          </p:nvSpPr>
          <p:spPr bwMode="auto">
            <a:xfrm>
              <a:off x="3604" y="9276"/>
              <a:ext cx="219" cy="228"/>
            </a:xfrm>
            <a:custGeom>
              <a:avLst/>
              <a:gdLst/>
              <a:ahLst/>
              <a:cxnLst>
                <a:cxn ang="0">
                  <a:pos x="218" y="0"/>
                </a:cxn>
                <a:cxn ang="0">
                  <a:pos x="0" y="228"/>
                </a:cxn>
              </a:cxnLst>
              <a:rect l="0" t="0" r="r" b="b"/>
              <a:pathLst>
                <a:path w="219" h="228">
                  <a:moveTo>
                    <a:pt x="218" y="0"/>
                  </a:moveTo>
                  <a:lnTo>
                    <a:pt x="0" y="2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46"/>
            <p:cNvSpPr>
              <a:spLocks/>
            </p:cNvSpPr>
            <p:nvPr/>
          </p:nvSpPr>
          <p:spPr bwMode="auto">
            <a:xfrm>
              <a:off x="3640" y="9264"/>
              <a:ext cx="84" cy="0"/>
            </a:xfrm>
            <a:custGeom>
              <a:avLst/>
              <a:gdLst/>
              <a:ahLst/>
              <a:cxnLst>
                <a:cxn ang="0">
                  <a:pos x="0" y="0"/>
                </a:cxn>
                <a:cxn ang="0">
                  <a:pos x="84" y="0"/>
                </a:cxn>
              </a:cxnLst>
              <a:rect l="0" t="0" r="r" b="b"/>
              <a:pathLst>
                <a:path w="84">
                  <a:moveTo>
                    <a:pt x="0" y="0"/>
                  </a:moveTo>
                  <a:lnTo>
                    <a:pt x="8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47"/>
            <p:cNvSpPr>
              <a:spLocks/>
            </p:cNvSpPr>
            <p:nvPr/>
          </p:nvSpPr>
          <p:spPr bwMode="auto">
            <a:xfrm>
              <a:off x="3787" y="9264"/>
              <a:ext cx="72" cy="0"/>
            </a:xfrm>
            <a:custGeom>
              <a:avLst/>
              <a:gdLst/>
              <a:ahLst/>
              <a:cxnLst>
                <a:cxn ang="0">
                  <a:pos x="0" y="0"/>
                </a:cxn>
                <a:cxn ang="0">
                  <a:pos x="72" y="0"/>
                </a:cxn>
              </a:cxnLst>
              <a:rect l="0" t="0" r="r" b="b"/>
              <a:pathLst>
                <a:path w="72">
                  <a:moveTo>
                    <a:pt x="0" y="0"/>
                  </a:moveTo>
                  <a:lnTo>
                    <a:pt x="7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48"/>
            <p:cNvSpPr>
              <a:spLocks/>
            </p:cNvSpPr>
            <p:nvPr/>
          </p:nvSpPr>
          <p:spPr bwMode="auto">
            <a:xfrm>
              <a:off x="3568" y="9518"/>
              <a:ext cx="72" cy="0"/>
            </a:xfrm>
            <a:custGeom>
              <a:avLst/>
              <a:gdLst/>
              <a:ahLst/>
              <a:cxnLst>
                <a:cxn ang="0">
                  <a:pos x="0" y="0"/>
                </a:cxn>
                <a:cxn ang="0">
                  <a:pos x="72" y="0"/>
                </a:cxn>
              </a:cxnLst>
              <a:rect l="0" t="0" r="r" b="b"/>
              <a:pathLst>
                <a:path w="72">
                  <a:moveTo>
                    <a:pt x="0" y="0"/>
                  </a:moveTo>
                  <a:lnTo>
                    <a:pt x="7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49"/>
            <p:cNvSpPr>
              <a:spLocks/>
            </p:cNvSpPr>
            <p:nvPr/>
          </p:nvSpPr>
          <p:spPr bwMode="auto">
            <a:xfrm>
              <a:off x="3700" y="9518"/>
              <a:ext cx="87" cy="0"/>
            </a:xfrm>
            <a:custGeom>
              <a:avLst/>
              <a:gdLst/>
              <a:ahLst/>
              <a:cxnLst>
                <a:cxn ang="0">
                  <a:pos x="0" y="0"/>
                </a:cxn>
                <a:cxn ang="0">
                  <a:pos x="86" y="0"/>
                </a:cxn>
              </a:cxnLst>
              <a:rect l="0" t="0" r="r" b="b"/>
              <a:pathLst>
                <a:path w="87">
                  <a:moveTo>
                    <a:pt x="0" y="0"/>
                  </a:moveTo>
                  <a:lnTo>
                    <a:pt x="8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50"/>
            <p:cNvSpPr>
              <a:spLocks/>
            </p:cNvSpPr>
            <p:nvPr/>
          </p:nvSpPr>
          <p:spPr bwMode="auto">
            <a:xfrm>
              <a:off x="3652" y="9264"/>
              <a:ext cx="24" cy="24"/>
            </a:xfrm>
            <a:custGeom>
              <a:avLst/>
              <a:gdLst/>
              <a:ahLst/>
              <a:cxnLst>
                <a:cxn ang="0">
                  <a:pos x="0" y="0"/>
                </a:cxn>
                <a:cxn ang="0">
                  <a:pos x="24" y="24"/>
                </a:cxn>
              </a:cxnLst>
              <a:rect l="0" t="0" r="r" b="b"/>
              <a:pathLst>
                <a:path w="24" h="24">
                  <a:moveTo>
                    <a:pt x="0" y="0"/>
                  </a:moveTo>
                  <a:lnTo>
                    <a:pt x="24"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51"/>
            <p:cNvSpPr>
              <a:spLocks/>
            </p:cNvSpPr>
            <p:nvPr/>
          </p:nvSpPr>
          <p:spPr bwMode="auto">
            <a:xfrm>
              <a:off x="3688" y="9264"/>
              <a:ext cx="12" cy="24"/>
            </a:xfrm>
            <a:custGeom>
              <a:avLst/>
              <a:gdLst/>
              <a:ahLst/>
              <a:cxnLst>
                <a:cxn ang="0">
                  <a:pos x="11" y="0"/>
                </a:cxn>
                <a:cxn ang="0">
                  <a:pos x="0" y="24"/>
                </a:cxn>
              </a:cxnLst>
              <a:rect l="0" t="0" r="r" b="b"/>
              <a:pathLst>
                <a:path w="12" h="24">
                  <a:moveTo>
                    <a:pt x="11"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52"/>
            <p:cNvSpPr>
              <a:spLocks/>
            </p:cNvSpPr>
            <p:nvPr/>
          </p:nvSpPr>
          <p:spPr bwMode="auto">
            <a:xfrm>
              <a:off x="3688" y="9264"/>
              <a:ext cx="24" cy="12"/>
            </a:xfrm>
            <a:custGeom>
              <a:avLst/>
              <a:gdLst/>
              <a:ahLst/>
              <a:cxnLst>
                <a:cxn ang="0">
                  <a:pos x="23" y="0"/>
                </a:cxn>
                <a:cxn ang="0">
                  <a:pos x="0" y="12"/>
                </a:cxn>
              </a:cxnLst>
              <a:rect l="0" t="0" r="r" b="b"/>
              <a:pathLst>
                <a:path w="24" h="12">
                  <a:moveTo>
                    <a:pt x="23"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53"/>
            <p:cNvSpPr>
              <a:spLocks/>
            </p:cNvSpPr>
            <p:nvPr/>
          </p:nvSpPr>
          <p:spPr bwMode="auto">
            <a:xfrm>
              <a:off x="3799" y="9264"/>
              <a:ext cx="48" cy="12"/>
            </a:xfrm>
            <a:custGeom>
              <a:avLst/>
              <a:gdLst/>
              <a:ahLst/>
              <a:cxnLst>
                <a:cxn ang="0">
                  <a:pos x="0" y="0"/>
                </a:cxn>
                <a:cxn ang="0">
                  <a:pos x="24" y="12"/>
                </a:cxn>
                <a:cxn ang="0">
                  <a:pos x="48" y="0"/>
                </a:cxn>
              </a:cxnLst>
              <a:rect l="0" t="0" r="r" b="b"/>
              <a:pathLst>
                <a:path w="48" h="12">
                  <a:moveTo>
                    <a:pt x="0" y="0"/>
                  </a:moveTo>
                  <a:lnTo>
                    <a:pt x="24" y="12"/>
                  </a:lnTo>
                  <a:lnTo>
                    <a:pt x="4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54"/>
            <p:cNvSpPr>
              <a:spLocks/>
            </p:cNvSpPr>
            <p:nvPr/>
          </p:nvSpPr>
          <p:spPr bwMode="auto">
            <a:xfrm>
              <a:off x="3580" y="9504"/>
              <a:ext cx="48" cy="14"/>
            </a:xfrm>
            <a:custGeom>
              <a:avLst/>
              <a:gdLst/>
              <a:ahLst/>
              <a:cxnLst>
                <a:cxn ang="0">
                  <a:pos x="0" y="14"/>
                </a:cxn>
                <a:cxn ang="0">
                  <a:pos x="24" y="0"/>
                </a:cxn>
                <a:cxn ang="0">
                  <a:pos x="48" y="14"/>
                </a:cxn>
              </a:cxnLst>
              <a:rect l="0" t="0" r="r" b="b"/>
              <a:pathLst>
                <a:path w="48" h="14">
                  <a:moveTo>
                    <a:pt x="0" y="14"/>
                  </a:moveTo>
                  <a:lnTo>
                    <a:pt x="24" y="0"/>
                  </a:lnTo>
                  <a:lnTo>
                    <a:pt x="48"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55"/>
            <p:cNvSpPr>
              <a:spLocks/>
            </p:cNvSpPr>
            <p:nvPr/>
          </p:nvSpPr>
          <p:spPr bwMode="auto">
            <a:xfrm>
              <a:off x="3712" y="9504"/>
              <a:ext cx="24" cy="14"/>
            </a:xfrm>
            <a:custGeom>
              <a:avLst/>
              <a:gdLst/>
              <a:ahLst/>
              <a:cxnLst>
                <a:cxn ang="0">
                  <a:pos x="23" y="0"/>
                </a:cxn>
                <a:cxn ang="0">
                  <a:pos x="0" y="14"/>
                </a:cxn>
              </a:cxnLst>
              <a:rect l="0" t="0" r="r" b="b"/>
              <a:pathLst>
                <a:path w="24" h="14">
                  <a:moveTo>
                    <a:pt x="23"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56"/>
            <p:cNvSpPr>
              <a:spLocks/>
            </p:cNvSpPr>
            <p:nvPr/>
          </p:nvSpPr>
          <p:spPr bwMode="auto">
            <a:xfrm>
              <a:off x="3724" y="9492"/>
              <a:ext cx="12" cy="26"/>
            </a:xfrm>
            <a:custGeom>
              <a:avLst/>
              <a:gdLst/>
              <a:ahLst/>
              <a:cxnLst>
                <a:cxn ang="0">
                  <a:pos x="11" y="0"/>
                </a:cxn>
                <a:cxn ang="0">
                  <a:pos x="0" y="26"/>
                </a:cxn>
              </a:cxnLst>
              <a:rect l="0" t="0" r="r" b="b"/>
              <a:pathLst>
                <a:path w="12" h="26">
                  <a:moveTo>
                    <a:pt x="11" y="0"/>
                  </a:moveTo>
                  <a:lnTo>
                    <a:pt x="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57"/>
            <p:cNvSpPr>
              <a:spLocks/>
            </p:cNvSpPr>
            <p:nvPr/>
          </p:nvSpPr>
          <p:spPr bwMode="auto">
            <a:xfrm>
              <a:off x="3748" y="9492"/>
              <a:ext cx="27" cy="26"/>
            </a:xfrm>
            <a:custGeom>
              <a:avLst/>
              <a:gdLst/>
              <a:ahLst/>
              <a:cxnLst>
                <a:cxn ang="0">
                  <a:pos x="0" y="0"/>
                </a:cxn>
                <a:cxn ang="0">
                  <a:pos x="26" y="26"/>
                </a:cxn>
              </a:cxnLst>
              <a:rect l="0" t="0" r="r" b="b"/>
              <a:pathLst>
                <a:path w="27" h="26">
                  <a:moveTo>
                    <a:pt x="0" y="0"/>
                  </a:moveTo>
                  <a:lnTo>
                    <a:pt x="26"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50" name="Group 158"/>
          <p:cNvGrpSpPr>
            <a:grpSpLocks/>
          </p:cNvGrpSpPr>
          <p:nvPr/>
        </p:nvGrpSpPr>
        <p:grpSpPr bwMode="auto">
          <a:xfrm>
            <a:off x="1475656" y="2078881"/>
            <a:ext cx="201560" cy="236553"/>
            <a:chOff x="1101" y="9484"/>
            <a:chExt cx="358" cy="423"/>
          </a:xfrm>
        </p:grpSpPr>
        <p:sp>
          <p:nvSpPr>
            <p:cNvPr id="551" name="Freeform 159"/>
            <p:cNvSpPr>
              <a:spLocks/>
            </p:cNvSpPr>
            <p:nvPr/>
          </p:nvSpPr>
          <p:spPr bwMode="auto">
            <a:xfrm>
              <a:off x="1149" y="9499"/>
              <a:ext cx="118" cy="355"/>
            </a:xfrm>
            <a:custGeom>
              <a:avLst/>
              <a:gdLst/>
              <a:ahLst/>
              <a:cxnLst>
                <a:cxn ang="0">
                  <a:pos x="67" y="0"/>
                </a:cxn>
                <a:cxn ang="0">
                  <a:pos x="16" y="187"/>
                </a:cxn>
                <a:cxn ang="0">
                  <a:pos x="0" y="254"/>
                </a:cxn>
                <a:cxn ang="0">
                  <a:pos x="0" y="304"/>
                </a:cxn>
                <a:cxn ang="0">
                  <a:pos x="16" y="338"/>
                </a:cxn>
                <a:cxn ang="0">
                  <a:pos x="33" y="355"/>
                </a:cxn>
                <a:cxn ang="0">
                  <a:pos x="67" y="355"/>
                </a:cxn>
                <a:cxn ang="0">
                  <a:pos x="100" y="321"/>
                </a:cxn>
                <a:cxn ang="0">
                  <a:pos x="117" y="288"/>
                </a:cxn>
              </a:cxnLst>
              <a:rect l="0" t="0" r="r" b="b"/>
              <a:pathLst>
                <a:path w="118" h="355">
                  <a:moveTo>
                    <a:pt x="67" y="0"/>
                  </a:moveTo>
                  <a:lnTo>
                    <a:pt x="16" y="187"/>
                  </a:lnTo>
                  <a:lnTo>
                    <a:pt x="0" y="254"/>
                  </a:lnTo>
                  <a:lnTo>
                    <a:pt x="0" y="304"/>
                  </a:lnTo>
                  <a:lnTo>
                    <a:pt x="16" y="338"/>
                  </a:lnTo>
                  <a:lnTo>
                    <a:pt x="33" y="355"/>
                  </a:lnTo>
                  <a:lnTo>
                    <a:pt x="67" y="355"/>
                  </a:lnTo>
                  <a:lnTo>
                    <a:pt x="100" y="321"/>
                  </a:lnTo>
                  <a:lnTo>
                    <a:pt x="117" y="28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60"/>
            <p:cNvSpPr>
              <a:spLocks/>
            </p:cNvSpPr>
            <p:nvPr/>
          </p:nvSpPr>
          <p:spPr bwMode="auto">
            <a:xfrm>
              <a:off x="1166" y="9499"/>
              <a:ext cx="67" cy="338"/>
            </a:xfrm>
            <a:custGeom>
              <a:avLst/>
              <a:gdLst/>
              <a:ahLst/>
              <a:cxnLst>
                <a:cxn ang="0">
                  <a:pos x="67" y="0"/>
                </a:cxn>
                <a:cxn ang="0">
                  <a:pos x="16" y="187"/>
                </a:cxn>
                <a:cxn ang="0">
                  <a:pos x="0" y="254"/>
                </a:cxn>
                <a:cxn ang="0">
                  <a:pos x="0" y="338"/>
                </a:cxn>
              </a:cxnLst>
              <a:rect l="0" t="0" r="r" b="b"/>
              <a:pathLst>
                <a:path w="67" h="338">
                  <a:moveTo>
                    <a:pt x="67" y="0"/>
                  </a:moveTo>
                  <a:lnTo>
                    <a:pt x="16" y="187"/>
                  </a:lnTo>
                  <a:lnTo>
                    <a:pt x="0" y="254"/>
                  </a:lnTo>
                  <a:lnTo>
                    <a:pt x="0" y="3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61"/>
            <p:cNvSpPr>
              <a:spLocks/>
            </p:cNvSpPr>
            <p:nvPr/>
          </p:nvSpPr>
          <p:spPr bwMode="auto">
            <a:xfrm>
              <a:off x="1166" y="9499"/>
              <a:ext cx="84" cy="305"/>
            </a:xfrm>
            <a:custGeom>
              <a:avLst/>
              <a:gdLst/>
              <a:ahLst/>
              <a:cxnLst>
                <a:cxn ang="0">
                  <a:pos x="50" y="0"/>
                </a:cxn>
                <a:cxn ang="0">
                  <a:pos x="84" y="0"/>
                </a:cxn>
                <a:cxn ang="0">
                  <a:pos x="16" y="237"/>
                </a:cxn>
                <a:cxn ang="0">
                  <a:pos x="0" y="304"/>
                </a:cxn>
              </a:cxnLst>
              <a:rect l="0" t="0" r="r" b="b"/>
              <a:pathLst>
                <a:path w="84" h="305">
                  <a:moveTo>
                    <a:pt x="50" y="0"/>
                  </a:moveTo>
                  <a:lnTo>
                    <a:pt x="84" y="0"/>
                  </a:lnTo>
                  <a:lnTo>
                    <a:pt x="16" y="237"/>
                  </a:lnTo>
                  <a:lnTo>
                    <a:pt x="0" y="30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62"/>
            <p:cNvSpPr>
              <a:spLocks/>
            </p:cNvSpPr>
            <p:nvPr/>
          </p:nvSpPr>
          <p:spPr bwMode="auto">
            <a:xfrm>
              <a:off x="1116" y="9619"/>
              <a:ext cx="168" cy="0"/>
            </a:xfrm>
            <a:custGeom>
              <a:avLst/>
              <a:gdLst/>
              <a:ahLst/>
              <a:cxnLst>
                <a:cxn ang="0">
                  <a:pos x="0" y="0"/>
                </a:cxn>
                <a:cxn ang="0">
                  <a:pos x="168" y="0"/>
                </a:cxn>
              </a:cxnLst>
              <a:rect l="0" t="0" r="r" b="b"/>
              <a:pathLst>
                <a:path w="168">
                  <a:moveTo>
                    <a:pt x="0" y="0"/>
                  </a:moveTo>
                  <a:lnTo>
                    <a:pt x="16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63"/>
            <p:cNvSpPr>
              <a:spLocks/>
            </p:cNvSpPr>
            <p:nvPr/>
          </p:nvSpPr>
          <p:spPr bwMode="auto">
            <a:xfrm>
              <a:off x="1324" y="9739"/>
              <a:ext cx="120" cy="120"/>
            </a:xfrm>
            <a:custGeom>
              <a:avLst/>
              <a:gdLst/>
              <a:ahLst/>
              <a:cxnLst>
                <a:cxn ang="0">
                  <a:pos x="110" y="33"/>
                </a:cxn>
                <a:cxn ang="0">
                  <a:pos x="110" y="21"/>
                </a:cxn>
                <a:cxn ang="0">
                  <a:pos x="98" y="21"/>
                </a:cxn>
                <a:cxn ang="0">
                  <a:pos x="98" y="45"/>
                </a:cxn>
                <a:cxn ang="0">
                  <a:pos x="119" y="45"/>
                </a:cxn>
                <a:cxn ang="0">
                  <a:pos x="119" y="21"/>
                </a:cxn>
                <a:cxn ang="0">
                  <a:pos x="110" y="12"/>
                </a:cxn>
                <a:cxn ang="0">
                  <a:pos x="76" y="0"/>
                </a:cxn>
                <a:cxn ang="0">
                  <a:pos x="43" y="0"/>
                </a:cxn>
                <a:cxn ang="0">
                  <a:pos x="11" y="12"/>
                </a:cxn>
                <a:cxn ang="0">
                  <a:pos x="0" y="21"/>
                </a:cxn>
                <a:cxn ang="0">
                  <a:pos x="0" y="45"/>
                </a:cxn>
                <a:cxn ang="0">
                  <a:pos x="11" y="67"/>
                </a:cxn>
                <a:cxn ang="0">
                  <a:pos x="33" y="76"/>
                </a:cxn>
                <a:cxn ang="0">
                  <a:pos x="67" y="88"/>
                </a:cxn>
                <a:cxn ang="0">
                  <a:pos x="88" y="98"/>
                </a:cxn>
                <a:cxn ang="0">
                  <a:pos x="98" y="120"/>
                </a:cxn>
              </a:cxnLst>
              <a:rect l="0" t="0" r="r" b="b"/>
              <a:pathLst>
                <a:path w="120" h="120">
                  <a:moveTo>
                    <a:pt x="110" y="33"/>
                  </a:moveTo>
                  <a:lnTo>
                    <a:pt x="110" y="21"/>
                  </a:lnTo>
                  <a:lnTo>
                    <a:pt x="98" y="21"/>
                  </a:lnTo>
                  <a:lnTo>
                    <a:pt x="98" y="45"/>
                  </a:lnTo>
                  <a:lnTo>
                    <a:pt x="119" y="45"/>
                  </a:lnTo>
                  <a:lnTo>
                    <a:pt x="119" y="21"/>
                  </a:lnTo>
                  <a:lnTo>
                    <a:pt x="110" y="12"/>
                  </a:lnTo>
                  <a:lnTo>
                    <a:pt x="76" y="0"/>
                  </a:lnTo>
                  <a:lnTo>
                    <a:pt x="43" y="0"/>
                  </a:lnTo>
                  <a:lnTo>
                    <a:pt x="11" y="12"/>
                  </a:lnTo>
                  <a:lnTo>
                    <a:pt x="0" y="21"/>
                  </a:lnTo>
                  <a:lnTo>
                    <a:pt x="0" y="45"/>
                  </a:lnTo>
                  <a:lnTo>
                    <a:pt x="11" y="67"/>
                  </a:lnTo>
                  <a:lnTo>
                    <a:pt x="33" y="76"/>
                  </a:lnTo>
                  <a:lnTo>
                    <a:pt x="67" y="88"/>
                  </a:lnTo>
                  <a:lnTo>
                    <a:pt x="88" y="98"/>
                  </a:lnTo>
                  <a:lnTo>
                    <a:pt x="98" y="12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64"/>
            <p:cNvSpPr>
              <a:spLocks/>
            </p:cNvSpPr>
            <p:nvPr/>
          </p:nvSpPr>
          <p:spPr bwMode="auto">
            <a:xfrm>
              <a:off x="1324" y="9751"/>
              <a:ext cx="12" cy="33"/>
            </a:xfrm>
            <a:custGeom>
              <a:avLst/>
              <a:gdLst/>
              <a:ahLst/>
              <a:cxnLst>
                <a:cxn ang="0">
                  <a:pos x="11" y="0"/>
                </a:cxn>
                <a:cxn ang="0">
                  <a:pos x="0" y="33"/>
                </a:cxn>
              </a:cxnLst>
              <a:rect l="0" t="0" r="r" b="b"/>
              <a:pathLst>
                <a:path w="12" h="33">
                  <a:moveTo>
                    <a:pt x="11" y="0"/>
                  </a:moveTo>
                  <a:lnTo>
                    <a:pt x="0" y="3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65"/>
            <p:cNvSpPr>
              <a:spLocks/>
            </p:cNvSpPr>
            <p:nvPr/>
          </p:nvSpPr>
          <p:spPr bwMode="auto">
            <a:xfrm>
              <a:off x="1336" y="9794"/>
              <a:ext cx="77" cy="34"/>
            </a:xfrm>
            <a:custGeom>
              <a:avLst/>
              <a:gdLst/>
              <a:ahLst/>
              <a:cxnLst>
                <a:cxn ang="0">
                  <a:pos x="0" y="0"/>
                </a:cxn>
                <a:cxn ang="0">
                  <a:pos x="21" y="12"/>
                </a:cxn>
                <a:cxn ang="0">
                  <a:pos x="55" y="21"/>
                </a:cxn>
                <a:cxn ang="0">
                  <a:pos x="76" y="33"/>
                </a:cxn>
              </a:cxnLst>
              <a:rect l="0" t="0" r="r" b="b"/>
              <a:pathLst>
                <a:path w="77" h="34">
                  <a:moveTo>
                    <a:pt x="0" y="0"/>
                  </a:moveTo>
                  <a:lnTo>
                    <a:pt x="21" y="12"/>
                  </a:lnTo>
                  <a:lnTo>
                    <a:pt x="55" y="21"/>
                  </a:lnTo>
                  <a:lnTo>
                    <a:pt x="76" y="33"/>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66"/>
            <p:cNvSpPr>
              <a:spLocks/>
            </p:cNvSpPr>
            <p:nvPr/>
          </p:nvSpPr>
          <p:spPr bwMode="auto">
            <a:xfrm>
              <a:off x="1413" y="9837"/>
              <a:ext cx="10" cy="46"/>
            </a:xfrm>
            <a:custGeom>
              <a:avLst/>
              <a:gdLst/>
              <a:ahLst/>
              <a:cxnLst>
                <a:cxn ang="0">
                  <a:pos x="9" y="0"/>
                </a:cxn>
                <a:cxn ang="0">
                  <a:pos x="0" y="45"/>
                </a:cxn>
              </a:cxnLst>
              <a:rect l="0" t="0" r="r" b="b"/>
              <a:pathLst>
                <a:path w="10" h="46">
                  <a:moveTo>
                    <a:pt x="9" y="0"/>
                  </a:moveTo>
                  <a:lnTo>
                    <a:pt x="0" y="45"/>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67"/>
            <p:cNvSpPr>
              <a:spLocks/>
            </p:cNvSpPr>
            <p:nvPr/>
          </p:nvSpPr>
          <p:spPr bwMode="auto">
            <a:xfrm>
              <a:off x="1303" y="9760"/>
              <a:ext cx="120" cy="132"/>
            </a:xfrm>
            <a:custGeom>
              <a:avLst/>
              <a:gdLst/>
              <a:ahLst/>
              <a:cxnLst>
                <a:cxn ang="0">
                  <a:pos x="21" y="0"/>
                </a:cxn>
                <a:cxn ang="0">
                  <a:pos x="33" y="24"/>
                </a:cxn>
                <a:cxn ang="0">
                  <a:pos x="55" y="33"/>
                </a:cxn>
                <a:cxn ang="0">
                  <a:pos x="88" y="45"/>
                </a:cxn>
                <a:cxn ang="0">
                  <a:pos x="110" y="55"/>
                </a:cxn>
                <a:cxn ang="0">
                  <a:pos x="119" y="76"/>
                </a:cxn>
                <a:cxn ang="0">
                  <a:pos x="119" y="98"/>
                </a:cxn>
                <a:cxn ang="0">
                  <a:pos x="110" y="122"/>
                </a:cxn>
                <a:cxn ang="0">
                  <a:pos x="76" y="132"/>
                </a:cxn>
                <a:cxn ang="0">
                  <a:pos x="43" y="132"/>
                </a:cxn>
                <a:cxn ang="0">
                  <a:pos x="11" y="122"/>
                </a:cxn>
                <a:cxn ang="0">
                  <a:pos x="0" y="110"/>
                </a:cxn>
                <a:cxn ang="0">
                  <a:pos x="0" y="88"/>
                </a:cxn>
                <a:cxn ang="0">
                  <a:pos x="21" y="88"/>
                </a:cxn>
                <a:cxn ang="0">
                  <a:pos x="21" y="110"/>
                </a:cxn>
                <a:cxn ang="0">
                  <a:pos x="11" y="110"/>
                </a:cxn>
                <a:cxn ang="0">
                  <a:pos x="11" y="98"/>
                </a:cxn>
              </a:cxnLst>
              <a:rect l="0" t="0" r="r" b="b"/>
              <a:pathLst>
                <a:path w="120" h="132">
                  <a:moveTo>
                    <a:pt x="21" y="0"/>
                  </a:moveTo>
                  <a:lnTo>
                    <a:pt x="33" y="24"/>
                  </a:lnTo>
                  <a:lnTo>
                    <a:pt x="55" y="33"/>
                  </a:lnTo>
                  <a:lnTo>
                    <a:pt x="88" y="45"/>
                  </a:lnTo>
                  <a:lnTo>
                    <a:pt x="110" y="55"/>
                  </a:lnTo>
                  <a:lnTo>
                    <a:pt x="119" y="76"/>
                  </a:lnTo>
                  <a:lnTo>
                    <a:pt x="119" y="98"/>
                  </a:lnTo>
                  <a:lnTo>
                    <a:pt x="110" y="122"/>
                  </a:lnTo>
                  <a:lnTo>
                    <a:pt x="76" y="132"/>
                  </a:lnTo>
                  <a:lnTo>
                    <a:pt x="43" y="132"/>
                  </a:lnTo>
                  <a:lnTo>
                    <a:pt x="11" y="122"/>
                  </a:lnTo>
                  <a:lnTo>
                    <a:pt x="0" y="110"/>
                  </a:lnTo>
                  <a:lnTo>
                    <a:pt x="0" y="88"/>
                  </a:lnTo>
                  <a:lnTo>
                    <a:pt x="21" y="88"/>
                  </a:lnTo>
                  <a:lnTo>
                    <a:pt x="21" y="110"/>
                  </a:lnTo>
                  <a:lnTo>
                    <a:pt x="11" y="110"/>
                  </a:lnTo>
                  <a:lnTo>
                    <a:pt x="11" y="9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0" name="Group 556"/>
          <p:cNvGrpSpPr>
            <a:grpSpLocks/>
          </p:cNvGrpSpPr>
          <p:nvPr/>
        </p:nvGrpSpPr>
        <p:grpSpPr bwMode="auto">
          <a:xfrm>
            <a:off x="2022974" y="3366681"/>
            <a:ext cx="1562096" cy="1511706"/>
            <a:chOff x="2092" y="12151"/>
            <a:chExt cx="2790" cy="2699"/>
          </a:xfrm>
        </p:grpSpPr>
        <p:sp>
          <p:nvSpPr>
            <p:cNvPr id="561" name="Freeform 557"/>
            <p:cNvSpPr>
              <a:spLocks/>
            </p:cNvSpPr>
            <p:nvPr/>
          </p:nvSpPr>
          <p:spPr bwMode="auto">
            <a:xfrm>
              <a:off x="2107" y="13600"/>
              <a:ext cx="0" cy="166"/>
            </a:xfrm>
            <a:custGeom>
              <a:avLst/>
              <a:gdLst/>
              <a:ahLst/>
              <a:cxnLst>
                <a:cxn ang="0">
                  <a:pos x="0" y="0"/>
                </a:cxn>
                <a:cxn ang="0">
                  <a:pos x="0" y="165"/>
                </a:cxn>
              </a:cxnLst>
              <a:rect l="0" t="0" r="r" b="b"/>
              <a:pathLst>
                <a:path h="166">
                  <a:moveTo>
                    <a:pt x="0" y="0"/>
                  </a:moveTo>
                  <a:lnTo>
                    <a:pt x="0" y="165"/>
                  </a:lnTo>
                </a:path>
              </a:pathLst>
            </a:custGeom>
            <a:noFill/>
            <a:ln w="18288">
              <a:solidFill>
                <a:srgbClr val="007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558"/>
            <p:cNvSpPr>
              <a:spLocks/>
            </p:cNvSpPr>
            <p:nvPr/>
          </p:nvSpPr>
          <p:spPr bwMode="auto">
            <a:xfrm>
              <a:off x="3324" y="13401"/>
              <a:ext cx="0" cy="564"/>
            </a:xfrm>
            <a:custGeom>
              <a:avLst/>
              <a:gdLst/>
              <a:ahLst/>
              <a:cxnLst>
                <a:cxn ang="0">
                  <a:pos x="0" y="0"/>
                </a:cxn>
                <a:cxn ang="0">
                  <a:pos x="0" y="563"/>
                </a:cxn>
              </a:cxnLst>
              <a:rect l="0" t="0" r="r" b="b"/>
              <a:pathLst>
                <a:path h="564">
                  <a:moveTo>
                    <a:pt x="0" y="0"/>
                  </a:moveTo>
                  <a:lnTo>
                    <a:pt x="0" y="56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559"/>
            <p:cNvSpPr>
              <a:spLocks/>
            </p:cNvSpPr>
            <p:nvPr/>
          </p:nvSpPr>
          <p:spPr bwMode="auto">
            <a:xfrm>
              <a:off x="4113" y="13401"/>
              <a:ext cx="0" cy="564"/>
            </a:xfrm>
            <a:custGeom>
              <a:avLst/>
              <a:gdLst/>
              <a:ahLst/>
              <a:cxnLst>
                <a:cxn ang="0">
                  <a:pos x="0" y="0"/>
                </a:cxn>
                <a:cxn ang="0">
                  <a:pos x="0" y="564"/>
                </a:cxn>
              </a:cxnLst>
              <a:rect l="0" t="0" r="r" b="b"/>
              <a:pathLst>
                <a:path h="564">
                  <a:moveTo>
                    <a:pt x="0" y="0"/>
                  </a:moveTo>
                  <a:lnTo>
                    <a:pt x="0" y="56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560"/>
            <p:cNvSpPr>
              <a:spLocks/>
            </p:cNvSpPr>
            <p:nvPr/>
          </p:nvSpPr>
          <p:spPr bwMode="auto">
            <a:xfrm>
              <a:off x="2563" y="12530"/>
              <a:ext cx="0" cy="2309"/>
            </a:xfrm>
            <a:custGeom>
              <a:avLst/>
              <a:gdLst/>
              <a:ahLst/>
              <a:cxnLst>
                <a:cxn ang="0">
                  <a:pos x="0" y="0"/>
                </a:cxn>
                <a:cxn ang="0">
                  <a:pos x="0" y="2308"/>
                </a:cxn>
              </a:cxnLst>
              <a:rect l="0" t="0" r="r" b="b"/>
              <a:pathLst>
                <a:path h="2309">
                  <a:moveTo>
                    <a:pt x="0" y="0"/>
                  </a:moveTo>
                  <a:lnTo>
                    <a:pt x="0" y="2308"/>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561"/>
            <p:cNvSpPr>
              <a:spLocks/>
            </p:cNvSpPr>
            <p:nvPr/>
          </p:nvSpPr>
          <p:spPr bwMode="auto">
            <a:xfrm>
              <a:off x="2563" y="12530"/>
              <a:ext cx="2309" cy="2309"/>
            </a:xfrm>
            <a:custGeom>
              <a:avLst/>
              <a:gdLst/>
              <a:ahLst/>
              <a:cxnLst>
                <a:cxn ang="0">
                  <a:pos x="2308" y="2308"/>
                </a:cxn>
                <a:cxn ang="0">
                  <a:pos x="2308" y="0"/>
                </a:cxn>
                <a:cxn ang="0">
                  <a:pos x="0" y="0"/>
                </a:cxn>
              </a:cxnLst>
              <a:rect l="0" t="0" r="r" b="b"/>
              <a:pathLst>
                <a:path w="2309" h="2309">
                  <a:moveTo>
                    <a:pt x="2308" y="2308"/>
                  </a:moveTo>
                  <a:lnTo>
                    <a:pt x="2308" y="0"/>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562"/>
            <p:cNvSpPr>
              <a:spLocks/>
            </p:cNvSpPr>
            <p:nvPr/>
          </p:nvSpPr>
          <p:spPr bwMode="auto">
            <a:xfrm>
              <a:off x="2563" y="14839"/>
              <a:ext cx="2309" cy="0"/>
            </a:xfrm>
            <a:custGeom>
              <a:avLst/>
              <a:gdLst/>
              <a:ahLst/>
              <a:cxnLst>
                <a:cxn ang="0">
                  <a:pos x="0" y="0"/>
                </a:cxn>
                <a:cxn ang="0">
                  <a:pos x="2308" y="0"/>
                </a:cxn>
              </a:cxnLst>
              <a:rect l="0" t="0" r="r" b="b"/>
              <a:pathLst>
                <a:path w="2309">
                  <a:moveTo>
                    <a:pt x="0" y="0"/>
                  </a:moveTo>
                  <a:lnTo>
                    <a:pt x="2308"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563"/>
            <p:cNvSpPr>
              <a:spLocks/>
            </p:cNvSpPr>
            <p:nvPr/>
          </p:nvSpPr>
          <p:spPr bwMode="auto">
            <a:xfrm>
              <a:off x="3324" y="13401"/>
              <a:ext cx="789" cy="0"/>
            </a:xfrm>
            <a:custGeom>
              <a:avLst/>
              <a:gdLst/>
              <a:ahLst/>
              <a:cxnLst>
                <a:cxn ang="0">
                  <a:pos x="789" y="0"/>
                </a:cxn>
                <a:cxn ang="0">
                  <a:pos x="0" y="0"/>
                </a:cxn>
              </a:cxnLst>
              <a:rect l="0" t="0" r="r" b="b"/>
              <a:pathLst>
                <a:path w="789">
                  <a:moveTo>
                    <a:pt x="789"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564"/>
            <p:cNvSpPr>
              <a:spLocks/>
            </p:cNvSpPr>
            <p:nvPr/>
          </p:nvSpPr>
          <p:spPr bwMode="auto">
            <a:xfrm>
              <a:off x="3324" y="13965"/>
              <a:ext cx="789" cy="0"/>
            </a:xfrm>
            <a:custGeom>
              <a:avLst/>
              <a:gdLst/>
              <a:ahLst/>
              <a:cxnLst>
                <a:cxn ang="0">
                  <a:pos x="789" y="0"/>
                </a:cxn>
                <a:cxn ang="0">
                  <a:pos x="0" y="0"/>
                </a:cxn>
              </a:cxnLst>
              <a:rect l="0" t="0" r="r" b="b"/>
              <a:pathLst>
                <a:path w="789">
                  <a:moveTo>
                    <a:pt x="789" y="0"/>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565"/>
            <p:cNvSpPr>
              <a:spLocks/>
            </p:cNvSpPr>
            <p:nvPr/>
          </p:nvSpPr>
          <p:spPr bwMode="auto">
            <a:xfrm>
              <a:off x="3324" y="13401"/>
              <a:ext cx="24" cy="27"/>
            </a:xfrm>
            <a:custGeom>
              <a:avLst/>
              <a:gdLst/>
              <a:ahLst/>
              <a:cxnLst>
                <a:cxn ang="0">
                  <a:pos x="0" y="26"/>
                </a:cxn>
                <a:cxn ang="0">
                  <a:pos x="24" y="0"/>
                </a:cxn>
              </a:cxnLst>
              <a:rect l="0" t="0" r="r" b="b"/>
              <a:pathLst>
                <a:path w="24" h="27">
                  <a:moveTo>
                    <a:pt x="0" y="26"/>
                  </a:moveTo>
                  <a:lnTo>
                    <a:pt x="2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566"/>
            <p:cNvSpPr>
              <a:spLocks/>
            </p:cNvSpPr>
            <p:nvPr/>
          </p:nvSpPr>
          <p:spPr bwMode="auto">
            <a:xfrm>
              <a:off x="3324" y="13401"/>
              <a:ext cx="88" cy="89"/>
            </a:xfrm>
            <a:custGeom>
              <a:avLst/>
              <a:gdLst/>
              <a:ahLst/>
              <a:cxnLst>
                <a:cxn ang="0">
                  <a:pos x="0" y="88"/>
                </a:cxn>
                <a:cxn ang="0">
                  <a:pos x="88" y="0"/>
                </a:cxn>
              </a:cxnLst>
              <a:rect l="0" t="0" r="r" b="b"/>
              <a:pathLst>
                <a:path w="88" h="89">
                  <a:moveTo>
                    <a:pt x="0" y="88"/>
                  </a:moveTo>
                  <a:lnTo>
                    <a:pt x="8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567"/>
            <p:cNvSpPr>
              <a:spLocks/>
            </p:cNvSpPr>
            <p:nvPr/>
          </p:nvSpPr>
          <p:spPr bwMode="auto">
            <a:xfrm>
              <a:off x="3324" y="13401"/>
              <a:ext cx="153" cy="154"/>
            </a:xfrm>
            <a:custGeom>
              <a:avLst/>
              <a:gdLst/>
              <a:ahLst/>
              <a:cxnLst>
                <a:cxn ang="0">
                  <a:pos x="0" y="153"/>
                </a:cxn>
                <a:cxn ang="0">
                  <a:pos x="153" y="0"/>
                </a:cxn>
              </a:cxnLst>
              <a:rect l="0" t="0" r="r" b="b"/>
              <a:pathLst>
                <a:path w="153" h="154">
                  <a:moveTo>
                    <a:pt x="0" y="153"/>
                  </a:moveTo>
                  <a:lnTo>
                    <a:pt x="15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568"/>
            <p:cNvSpPr>
              <a:spLocks/>
            </p:cNvSpPr>
            <p:nvPr/>
          </p:nvSpPr>
          <p:spPr bwMode="auto">
            <a:xfrm>
              <a:off x="3324" y="13401"/>
              <a:ext cx="218" cy="219"/>
            </a:xfrm>
            <a:custGeom>
              <a:avLst/>
              <a:gdLst/>
              <a:ahLst/>
              <a:cxnLst>
                <a:cxn ang="0">
                  <a:pos x="0" y="218"/>
                </a:cxn>
                <a:cxn ang="0">
                  <a:pos x="218" y="0"/>
                </a:cxn>
              </a:cxnLst>
              <a:rect l="0" t="0" r="r" b="b"/>
              <a:pathLst>
                <a:path w="218" h="219">
                  <a:moveTo>
                    <a:pt x="0" y="218"/>
                  </a:moveTo>
                  <a:lnTo>
                    <a:pt x="21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569"/>
            <p:cNvSpPr>
              <a:spLocks/>
            </p:cNvSpPr>
            <p:nvPr/>
          </p:nvSpPr>
          <p:spPr bwMode="auto">
            <a:xfrm>
              <a:off x="3324" y="13401"/>
              <a:ext cx="280" cy="283"/>
            </a:xfrm>
            <a:custGeom>
              <a:avLst/>
              <a:gdLst/>
              <a:ahLst/>
              <a:cxnLst>
                <a:cxn ang="0">
                  <a:pos x="0" y="283"/>
                </a:cxn>
                <a:cxn ang="0">
                  <a:pos x="280" y="0"/>
                </a:cxn>
              </a:cxnLst>
              <a:rect l="0" t="0" r="r" b="b"/>
              <a:pathLst>
                <a:path w="280" h="283">
                  <a:moveTo>
                    <a:pt x="0" y="283"/>
                  </a:moveTo>
                  <a:lnTo>
                    <a:pt x="28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570"/>
            <p:cNvSpPr>
              <a:spLocks/>
            </p:cNvSpPr>
            <p:nvPr/>
          </p:nvSpPr>
          <p:spPr bwMode="auto">
            <a:xfrm>
              <a:off x="3324" y="13401"/>
              <a:ext cx="345" cy="348"/>
            </a:xfrm>
            <a:custGeom>
              <a:avLst/>
              <a:gdLst/>
              <a:ahLst/>
              <a:cxnLst>
                <a:cxn ang="0">
                  <a:pos x="0" y="348"/>
                </a:cxn>
                <a:cxn ang="0">
                  <a:pos x="345" y="0"/>
                </a:cxn>
              </a:cxnLst>
              <a:rect l="0" t="0" r="r" b="b"/>
              <a:pathLst>
                <a:path w="345" h="348">
                  <a:moveTo>
                    <a:pt x="0" y="348"/>
                  </a:moveTo>
                  <a:lnTo>
                    <a:pt x="34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571"/>
            <p:cNvSpPr>
              <a:spLocks/>
            </p:cNvSpPr>
            <p:nvPr/>
          </p:nvSpPr>
          <p:spPr bwMode="auto">
            <a:xfrm>
              <a:off x="3324" y="13401"/>
              <a:ext cx="410" cy="411"/>
            </a:xfrm>
            <a:custGeom>
              <a:avLst/>
              <a:gdLst/>
              <a:ahLst/>
              <a:cxnLst>
                <a:cxn ang="0">
                  <a:pos x="0" y="410"/>
                </a:cxn>
                <a:cxn ang="0">
                  <a:pos x="410" y="0"/>
                </a:cxn>
              </a:cxnLst>
              <a:rect l="0" t="0" r="r" b="b"/>
              <a:pathLst>
                <a:path w="410" h="411">
                  <a:moveTo>
                    <a:pt x="0" y="410"/>
                  </a:moveTo>
                  <a:lnTo>
                    <a:pt x="41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572"/>
            <p:cNvSpPr>
              <a:spLocks/>
            </p:cNvSpPr>
            <p:nvPr/>
          </p:nvSpPr>
          <p:spPr bwMode="auto">
            <a:xfrm>
              <a:off x="3324" y="13401"/>
              <a:ext cx="475" cy="475"/>
            </a:xfrm>
            <a:custGeom>
              <a:avLst/>
              <a:gdLst/>
              <a:ahLst/>
              <a:cxnLst>
                <a:cxn ang="0">
                  <a:pos x="0" y="475"/>
                </a:cxn>
                <a:cxn ang="0">
                  <a:pos x="475" y="0"/>
                </a:cxn>
              </a:cxnLst>
              <a:rect l="0" t="0" r="r" b="b"/>
              <a:pathLst>
                <a:path w="475" h="475">
                  <a:moveTo>
                    <a:pt x="0" y="475"/>
                  </a:moveTo>
                  <a:lnTo>
                    <a:pt x="47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573"/>
            <p:cNvSpPr>
              <a:spLocks/>
            </p:cNvSpPr>
            <p:nvPr/>
          </p:nvSpPr>
          <p:spPr bwMode="auto">
            <a:xfrm>
              <a:off x="3324" y="13401"/>
              <a:ext cx="540" cy="540"/>
            </a:xfrm>
            <a:custGeom>
              <a:avLst/>
              <a:gdLst/>
              <a:ahLst/>
              <a:cxnLst>
                <a:cxn ang="0">
                  <a:pos x="0" y="539"/>
                </a:cxn>
                <a:cxn ang="0">
                  <a:pos x="540" y="0"/>
                </a:cxn>
              </a:cxnLst>
              <a:rect l="0" t="0" r="r" b="b"/>
              <a:pathLst>
                <a:path w="540" h="540">
                  <a:moveTo>
                    <a:pt x="0" y="539"/>
                  </a:moveTo>
                  <a:lnTo>
                    <a:pt x="5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574"/>
            <p:cNvSpPr>
              <a:spLocks/>
            </p:cNvSpPr>
            <p:nvPr/>
          </p:nvSpPr>
          <p:spPr bwMode="auto">
            <a:xfrm>
              <a:off x="3362" y="13401"/>
              <a:ext cx="564" cy="564"/>
            </a:xfrm>
            <a:custGeom>
              <a:avLst/>
              <a:gdLst/>
              <a:ahLst/>
              <a:cxnLst>
                <a:cxn ang="0">
                  <a:pos x="0" y="563"/>
                </a:cxn>
                <a:cxn ang="0">
                  <a:pos x="564" y="0"/>
                </a:cxn>
              </a:cxnLst>
              <a:rect l="0" t="0" r="r" b="b"/>
              <a:pathLst>
                <a:path w="564" h="564">
                  <a:moveTo>
                    <a:pt x="0" y="563"/>
                  </a:moveTo>
                  <a:lnTo>
                    <a:pt x="5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575"/>
            <p:cNvSpPr>
              <a:spLocks/>
            </p:cNvSpPr>
            <p:nvPr/>
          </p:nvSpPr>
          <p:spPr bwMode="auto">
            <a:xfrm>
              <a:off x="3427" y="13401"/>
              <a:ext cx="564" cy="564"/>
            </a:xfrm>
            <a:custGeom>
              <a:avLst/>
              <a:gdLst/>
              <a:ahLst/>
              <a:cxnLst>
                <a:cxn ang="0">
                  <a:pos x="0" y="563"/>
                </a:cxn>
                <a:cxn ang="0">
                  <a:pos x="564" y="0"/>
                </a:cxn>
              </a:cxnLst>
              <a:rect l="0" t="0" r="r" b="b"/>
              <a:pathLst>
                <a:path w="564" h="564">
                  <a:moveTo>
                    <a:pt x="0" y="563"/>
                  </a:moveTo>
                  <a:lnTo>
                    <a:pt x="5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576"/>
            <p:cNvSpPr>
              <a:spLocks/>
            </p:cNvSpPr>
            <p:nvPr/>
          </p:nvSpPr>
          <p:spPr bwMode="auto">
            <a:xfrm>
              <a:off x="3492" y="13401"/>
              <a:ext cx="564" cy="564"/>
            </a:xfrm>
            <a:custGeom>
              <a:avLst/>
              <a:gdLst/>
              <a:ahLst/>
              <a:cxnLst>
                <a:cxn ang="0">
                  <a:pos x="0" y="563"/>
                </a:cxn>
                <a:cxn ang="0">
                  <a:pos x="564" y="0"/>
                </a:cxn>
              </a:cxnLst>
              <a:rect l="0" t="0" r="r" b="b"/>
              <a:pathLst>
                <a:path w="564" h="564">
                  <a:moveTo>
                    <a:pt x="0" y="563"/>
                  </a:moveTo>
                  <a:lnTo>
                    <a:pt x="5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577"/>
            <p:cNvSpPr>
              <a:spLocks/>
            </p:cNvSpPr>
            <p:nvPr/>
          </p:nvSpPr>
          <p:spPr bwMode="auto">
            <a:xfrm>
              <a:off x="3556" y="13408"/>
              <a:ext cx="557" cy="557"/>
            </a:xfrm>
            <a:custGeom>
              <a:avLst/>
              <a:gdLst/>
              <a:ahLst/>
              <a:cxnLst>
                <a:cxn ang="0">
                  <a:pos x="0" y="556"/>
                </a:cxn>
                <a:cxn ang="0">
                  <a:pos x="556" y="0"/>
                </a:cxn>
              </a:cxnLst>
              <a:rect l="0" t="0" r="r" b="b"/>
              <a:pathLst>
                <a:path w="557" h="557">
                  <a:moveTo>
                    <a:pt x="0" y="556"/>
                  </a:moveTo>
                  <a:lnTo>
                    <a:pt x="55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578"/>
            <p:cNvSpPr>
              <a:spLocks/>
            </p:cNvSpPr>
            <p:nvPr/>
          </p:nvSpPr>
          <p:spPr bwMode="auto">
            <a:xfrm>
              <a:off x="3619" y="13473"/>
              <a:ext cx="494" cy="492"/>
            </a:xfrm>
            <a:custGeom>
              <a:avLst/>
              <a:gdLst/>
              <a:ahLst/>
              <a:cxnLst>
                <a:cxn ang="0">
                  <a:pos x="0" y="492"/>
                </a:cxn>
                <a:cxn ang="0">
                  <a:pos x="494" y="0"/>
                </a:cxn>
              </a:cxnLst>
              <a:rect l="0" t="0" r="r" b="b"/>
              <a:pathLst>
                <a:path w="494" h="492">
                  <a:moveTo>
                    <a:pt x="0" y="492"/>
                  </a:moveTo>
                  <a:lnTo>
                    <a:pt x="49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579"/>
            <p:cNvSpPr>
              <a:spLocks/>
            </p:cNvSpPr>
            <p:nvPr/>
          </p:nvSpPr>
          <p:spPr bwMode="auto">
            <a:xfrm>
              <a:off x="3684" y="13538"/>
              <a:ext cx="429" cy="427"/>
            </a:xfrm>
            <a:custGeom>
              <a:avLst/>
              <a:gdLst/>
              <a:ahLst/>
              <a:cxnLst>
                <a:cxn ang="0">
                  <a:pos x="0" y="427"/>
                </a:cxn>
                <a:cxn ang="0">
                  <a:pos x="429" y="0"/>
                </a:cxn>
              </a:cxnLst>
              <a:rect l="0" t="0" r="r" b="b"/>
              <a:pathLst>
                <a:path w="429" h="427">
                  <a:moveTo>
                    <a:pt x="0" y="427"/>
                  </a:moveTo>
                  <a:lnTo>
                    <a:pt x="42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580"/>
            <p:cNvSpPr>
              <a:spLocks/>
            </p:cNvSpPr>
            <p:nvPr/>
          </p:nvSpPr>
          <p:spPr bwMode="auto">
            <a:xfrm>
              <a:off x="3748" y="13603"/>
              <a:ext cx="365" cy="362"/>
            </a:xfrm>
            <a:custGeom>
              <a:avLst/>
              <a:gdLst/>
              <a:ahLst/>
              <a:cxnLst>
                <a:cxn ang="0">
                  <a:pos x="0" y="362"/>
                </a:cxn>
                <a:cxn ang="0">
                  <a:pos x="364" y="0"/>
                </a:cxn>
              </a:cxnLst>
              <a:rect l="0" t="0" r="r" b="b"/>
              <a:pathLst>
                <a:path w="365" h="362">
                  <a:moveTo>
                    <a:pt x="0" y="362"/>
                  </a:moveTo>
                  <a:lnTo>
                    <a:pt x="3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581"/>
            <p:cNvSpPr>
              <a:spLocks/>
            </p:cNvSpPr>
            <p:nvPr/>
          </p:nvSpPr>
          <p:spPr bwMode="auto">
            <a:xfrm>
              <a:off x="3813" y="13665"/>
              <a:ext cx="300" cy="300"/>
            </a:xfrm>
            <a:custGeom>
              <a:avLst/>
              <a:gdLst/>
              <a:ahLst/>
              <a:cxnLst>
                <a:cxn ang="0">
                  <a:pos x="0" y="300"/>
                </a:cxn>
                <a:cxn ang="0">
                  <a:pos x="300" y="0"/>
                </a:cxn>
              </a:cxnLst>
              <a:rect l="0" t="0" r="r" b="b"/>
              <a:pathLst>
                <a:path w="300" h="300">
                  <a:moveTo>
                    <a:pt x="0" y="300"/>
                  </a:moveTo>
                  <a:lnTo>
                    <a:pt x="30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582"/>
            <p:cNvSpPr>
              <a:spLocks/>
            </p:cNvSpPr>
            <p:nvPr/>
          </p:nvSpPr>
          <p:spPr bwMode="auto">
            <a:xfrm>
              <a:off x="3876" y="13730"/>
              <a:ext cx="237" cy="235"/>
            </a:xfrm>
            <a:custGeom>
              <a:avLst/>
              <a:gdLst/>
              <a:ahLst/>
              <a:cxnLst>
                <a:cxn ang="0">
                  <a:pos x="0" y="235"/>
                </a:cxn>
                <a:cxn ang="0">
                  <a:pos x="237" y="0"/>
                </a:cxn>
              </a:cxnLst>
              <a:rect l="0" t="0" r="r" b="b"/>
              <a:pathLst>
                <a:path w="237" h="235">
                  <a:moveTo>
                    <a:pt x="0" y="235"/>
                  </a:moveTo>
                  <a:lnTo>
                    <a:pt x="23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583"/>
            <p:cNvSpPr>
              <a:spLocks/>
            </p:cNvSpPr>
            <p:nvPr/>
          </p:nvSpPr>
          <p:spPr bwMode="auto">
            <a:xfrm>
              <a:off x="3940" y="13795"/>
              <a:ext cx="173" cy="170"/>
            </a:xfrm>
            <a:custGeom>
              <a:avLst/>
              <a:gdLst/>
              <a:ahLst/>
              <a:cxnLst>
                <a:cxn ang="0">
                  <a:pos x="0" y="170"/>
                </a:cxn>
                <a:cxn ang="0">
                  <a:pos x="172" y="0"/>
                </a:cxn>
              </a:cxnLst>
              <a:rect l="0" t="0" r="r" b="b"/>
              <a:pathLst>
                <a:path w="173" h="170">
                  <a:moveTo>
                    <a:pt x="0" y="170"/>
                  </a:moveTo>
                  <a:lnTo>
                    <a:pt x="17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584"/>
            <p:cNvSpPr>
              <a:spLocks/>
            </p:cNvSpPr>
            <p:nvPr/>
          </p:nvSpPr>
          <p:spPr bwMode="auto">
            <a:xfrm>
              <a:off x="4005" y="13860"/>
              <a:ext cx="108" cy="105"/>
            </a:xfrm>
            <a:custGeom>
              <a:avLst/>
              <a:gdLst/>
              <a:ahLst/>
              <a:cxnLst>
                <a:cxn ang="0">
                  <a:pos x="0" y="105"/>
                </a:cxn>
                <a:cxn ang="0">
                  <a:pos x="108" y="0"/>
                </a:cxn>
              </a:cxnLst>
              <a:rect l="0" t="0" r="r" b="b"/>
              <a:pathLst>
                <a:path w="108" h="105">
                  <a:moveTo>
                    <a:pt x="0" y="105"/>
                  </a:moveTo>
                  <a:lnTo>
                    <a:pt x="108"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585"/>
            <p:cNvSpPr>
              <a:spLocks/>
            </p:cNvSpPr>
            <p:nvPr/>
          </p:nvSpPr>
          <p:spPr bwMode="auto">
            <a:xfrm>
              <a:off x="4070" y="13924"/>
              <a:ext cx="43" cy="41"/>
            </a:xfrm>
            <a:custGeom>
              <a:avLst/>
              <a:gdLst/>
              <a:ahLst/>
              <a:cxnLst>
                <a:cxn ang="0">
                  <a:pos x="0" y="40"/>
                </a:cxn>
                <a:cxn ang="0">
                  <a:pos x="43" y="0"/>
                </a:cxn>
              </a:cxnLst>
              <a:rect l="0" t="0" r="r" b="b"/>
              <a:pathLst>
                <a:path w="43" h="41">
                  <a:moveTo>
                    <a:pt x="0" y="40"/>
                  </a:moveTo>
                  <a:lnTo>
                    <a:pt x="4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586"/>
            <p:cNvSpPr>
              <a:spLocks/>
            </p:cNvSpPr>
            <p:nvPr/>
          </p:nvSpPr>
          <p:spPr bwMode="auto">
            <a:xfrm>
              <a:off x="2289" y="12530"/>
              <a:ext cx="204" cy="0"/>
            </a:xfrm>
            <a:custGeom>
              <a:avLst/>
              <a:gdLst/>
              <a:ahLst/>
              <a:cxnLst>
                <a:cxn ang="0">
                  <a:pos x="204" y="0"/>
                </a:cxn>
                <a:cxn ang="0">
                  <a:pos x="0" y="0"/>
                </a:cxn>
              </a:cxnLst>
              <a:rect l="0" t="0" r="r" b="b"/>
              <a:pathLst>
                <a:path w="204">
                  <a:moveTo>
                    <a:pt x="204"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587"/>
            <p:cNvSpPr>
              <a:spLocks/>
            </p:cNvSpPr>
            <p:nvPr/>
          </p:nvSpPr>
          <p:spPr bwMode="auto">
            <a:xfrm>
              <a:off x="2289" y="14839"/>
              <a:ext cx="204" cy="0"/>
            </a:xfrm>
            <a:custGeom>
              <a:avLst/>
              <a:gdLst/>
              <a:ahLst/>
              <a:cxnLst>
                <a:cxn ang="0">
                  <a:pos x="204" y="0"/>
                </a:cxn>
                <a:cxn ang="0">
                  <a:pos x="0" y="0"/>
                </a:cxn>
              </a:cxnLst>
              <a:rect l="0" t="0" r="r" b="b"/>
              <a:pathLst>
                <a:path w="204">
                  <a:moveTo>
                    <a:pt x="204"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588"/>
            <p:cNvSpPr>
              <a:spLocks/>
            </p:cNvSpPr>
            <p:nvPr/>
          </p:nvSpPr>
          <p:spPr bwMode="auto">
            <a:xfrm>
              <a:off x="2289" y="12696"/>
              <a:ext cx="0" cy="724"/>
            </a:xfrm>
            <a:custGeom>
              <a:avLst/>
              <a:gdLst/>
              <a:ahLst/>
              <a:cxnLst>
                <a:cxn ang="0">
                  <a:pos x="0" y="0"/>
                </a:cxn>
                <a:cxn ang="0">
                  <a:pos x="0" y="724"/>
                </a:cxn>
              </a:cxnLst>
              <a:rect l="0" t="0" r="r" b="b"/>
              <a:pathLst>
                <a:path h="724">
                  <a:moveTo>
                    <a:pt x="0" y="0"/>
                  </a:moveTo>
                  <a:lnTo>
                    <a:pt x="0" y="724"/>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589"/>
            <p:cNvSpPr>
              <a:spLocks/>
            </p:cNvSpPr>
            <p:nvPr/>
          </p:nvSpPr>
          <p:spPr bwMode="auto">
            <a:xfrm>
              <a:off x="2289" y="13948"/>
              <a:ext cx="0" cy="725"/>
            </a:xfrm>
            <a:custGeom>
              <a:avLst/>
              <a:gdLst/>
              <a:ahLst/>
              <a:cxnLst>
                <a:cxn ang="0">
                  <a:pos x="0" y="724"/>
                </a:cxn>
                <a:cxn ang="0">
                  <a:pos x="0" y="0"/>
                </a:cxn>
              </a:cxnLst>
              <a:rect l="0" t="0" r="r" b="b"/>
              <a:pathLst>
                <a:path h="725">
                  <a:moveTo>
                    <a:pt x="0" y="72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590"/>
            <p:cNvSpPr>
              <a:spLocks/>
            </p:cNvSpPr>
            <p:nvPr/>
          </p:nvSpPr>
          <p:spPr bwMode="auto">
            <a:xfrm>
              <a:off x="2263" y="12530"/>
              <a:ext cx="55" cy="166"/>
            </a:xfrm>
            <a:custGeom>
              <a:avLst/>
              <a:gdLst/>
              <a:ahLst/>
              <a:cxnLst>
                <a:cxn ang="0">
                  <a:pos x="0" y="165"/>
                </a:cxn>
                <a:cxn ang="0">
                  <a:pos x="55" y="165"/>
                </a:cxn>
                <a:cxn ang="0">
                  <a:pos x="26" y="0"/>
                </a:cxn>
                <a:cxn ang="0">
                  <a:pos x="0" y="165"/>
                </a:cxn>
              </a:cxnLst>
              <a:rect l="0" t="0" r="r" b="b"/>
              <a:pathLst>
                <a:path w="55" h="166">
                  <a:moveTo>
                    <a:pt x="0" y="165"/>
                  </a:moveTo>
                  <a:lnTo>
                    <a:pt x="55" y="165"/>
                  </a:lnTo>
                  <a:lnTo>
                    <a:pt x="26" y="0"/>
                  </a:lnTo>
                  <a:lnTo>
                    <a:pt x="0" y="16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591"/>
            <p:cNvSpPr>
              <a:spLocks/>
            </p:cNvSpPr>
            <p:nvPr/>
          </p:nvSpPr>
          <p:spPr bwMode="auto">
            <a:xfrm>
              <a:off x="2263" y="14673"/>
              <a:ext cx="55" cy="166"/>
            </a:xfrm>
            <a:custGeom>
              <a:avLst/>
              <a:gdLst/>
              <a:ahLst/>
              <a:cxnLst>
                <a:cxn ang="0">
                  <a:pos x="0" y="0"/>
                </a:cxn>
                <a:cxn ang="0">
                  <a:pos x="0" y="0"/>
                </a:cxn>
                <a:cxn ang="0">
                  <a:pos x="26" y="165"/>
                </a:cxn>
                <a:cxn ang="0">
                  <a:pos x="55" y="0"/>
                </a:cxn>
                <a:cxn ang="0">
                  <a:pos x="0" y="0"/>
                </a:cxn>
              </a:cxnLst>
              <a:rect l="0" t="0" r="r" b="b"/>
              <a:pathLst>
                <a:path w="55" h="166">
                  <a:moveTo>
                    <a:pt x="0" y="0"/>
                  </a:moveTo>
                  <a:lnTo>
                    <a:pt x="0" y="0"/>
                  </a:lnTo>
                  <a:lnTo>
                    <a:pt x="26" y="165"/>
                  </a:lnTo>
                  <a:lnTo>
                    <a:pt x="5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592"/>
            <p:cNvSpPr>
              <a:spLocks/>
            </p:cNvSpPr>
            <p:nvPr/>
          </p:nvSpPr>
          <p:spPr bwMode="auto">
            <a:xfrm>
              <a:off x="3650" y="12172"/>
              <a:ext cx="94" cy="296"/>
            </a:xfrm>
            <a:custGeom>
              <a:avLst/>
              <a:gdLst/>
              <a:ahLst/>
              <a:cxnLst>
                <a:cxn ang="0">
                  <a:pos x="0" y="0"/>
                </a:cxn>
                <a:cxn ang="0">
                  <a:pos x="93" y="295"/>
                </a:cxn>
              </a:cxnLst>
              <a:rect l="0" t="0" r="r" b="b"/>
              <a:pathLst>
                <a:path w="94" h="296">
                  <a:moveTo>
                    <a:pt x="0" y="0"/>
                  </a:moveTo>
                  <a:lnTo>
                    <a:pt x="93"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593"/>
            <p:cNvSpPr>
              <a:spLocks/>
            </p:cNvSpPr>
            <p:nvPr/>
          </p:nvSpPr>
          <p:spPr bwMode="auto">
            <a:xfrm>
              <a:off x="3664" y="12172"/>
              <a:ext cx="94" cy="296"/>
            </a:xfrm>
            <a:custGeom>
              <a:avLst/>
              <a:gdLst/>
              <a:ahLst/>
              <a:cxnLst>
                <a:cxn ang="0">
                  <a:pos x="0" y="0"/>
                </a:cxn>
                <a:cxn ang="0">
                  <a:pos x="93" y="295"/>
                </a:cxn>
              </a:cxnLst>
              <a:rect l="0" t="0" r="r" b="b"/>
              <a:pathLst>
                <a:path w="94" h="296">
                  <a:moveTo>
                    <a:pt x="0" y="0"/>
                  </a:moveTo>
                  <a:lnTo>
                    <a:pt x="93"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594"/>
            <p:cNvSpPr>
              <a:spLocks/>
            </p:cNvSpPr>
            <p:nvPr/>
          </p:nvSpPr>
          <p:spPr bwMode="auto">
            <a:xfrm>
              <a:off x="3679" y="12172"/>
              <a:ext cx="93" cy="296"/>
            </a:xfrm>
            <a:custGeom>
              <a:avLst/>
              <a:gdLst/>
              <a:ahLst/>
              <a:cxnLst>
                <a:cxn ang="0">
                  <a:pos x="0" y="0"/>
                </a:cxn>
                <a:cxn ang="0">
                  <a:pos x="93" y="295"/>
                </a:cxn>
              </a:cxnLst>
              <a:rect l="0" t="0" r="r" b="b"/>
              <a:pathLst>
                <a:path w="93" h="296">
                  <a:moveTo>
                    <a:pt x="0" y="0"/>
                  </a:moveTo>
                  <a:lnTo>
                    <a:pt x="93"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595"/>
            <p:cNvSpPr>
              <a:spLocks/>
            </p:cNvSpPr>
            <p:nvPr/>
          </p:nvSpPr>
          <p:spPr bwMode="auto">
            <a:xfrm>
              <a:off x="3588" y="12182"/>
              <a:ext cx="247" cy="276"/>
            </a:xfrm>
            <a:custGeom>
              <a:avLst/>
              <a:gdLst/>
              <a:ahLst/>
              <a:cxnLst>
                <a:cxn ang="0">
                  <a:pos x="247" y="0"/>
                </a:cxn>
                <a:cxn ang="0">
                  <a:pos x="0" y="275"/>
                </a:cxn>
              </a:cxnLst>
              <a:rect l="0" t="0" r="r" b="b"/>
              <a:pathLst>
                <a:path w="247" h="276">
                  <a:moveTo>
                    <a:pt x="247" y="0"/>
                  </a:moveTo>
                  <a:lnTo>
                    <a:pt x="0" y="27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596"/>
            <p:cNvSpPr>
              <a:spLocks/>
            </p:cNvSpPr>
            <p:nvPr/>
          </p:nvSpPr>
          <p:spPr bwMode="auto">
            <a:xfrm>
              <a:off x="3621" y="12170"/>
              <a:ext cx="101" cy="2"/>
            </a:xfrm>
            <a:custGeom>
              <a:avLst/>
              <a:gdLst/>
              <a:ahLst/>
              <a:cxnLst>
                <a:cxn ang="0">
                  <a:pos x="0" y="2"/>
                </a:cxn>
                <a:cxn ang="0">
                  <a:pos x="100" y="0"/>
                </a:cxn>
              </a:cxnLst>
              <a:rect l="0" t="0" r="r" b="b"/>
              <a:pathLst>
                <a:path w="101" h="2">
                  <a:moveTo>
                    <a:pt x="0" y="2"/>
                  </a:move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597"/>
            <p:cNvSpPr>
              <a:spLocks/>
            </p:cNvSpPr>
            <p:nvPr/>
          </p:nvSpPr>
          <p:spPr bwMode="auto">
            <a:xfrm>
              <a:off x="3792" y="12165"/>
              <a:ext cx="86" cy="3"/>
            </a:xfrm>
            <a:custGeom>
              <a:avLst/>
              <a:gdLst/>
              <a:ahLst/>
              <a:cxnLst>
                <a:cxn ang="0">
                  <a:pos x="0" y="2"/>
                </a:cxn>
                <a:cxn ang="0">
                  <a:pos x="86" y="0"/>
                </a:cxn>
              </a:cxnLst>
              <a:rect l="0" t="0" r="r" b="b"/>
              <a:pathLst>
                <a:path w="86" h="3">
                  <a:moveTo>
                    <a:pt x="0" y="2"/>
                  </a:moveTo>
                  <a:lnTo>
                    <a:pt x="8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598"/>
            <p:cNvSpPr>
              <a:spLocks/>
            </p:cNvSpPr>
            <p:nvPr/>
          </p:nvSpPr>
          <p:spPr bwMode="auto">
            <a:xfrm>
              <a:off x="3544" y="12472"/>
              <a:ext cx="87" cy="3"/>
            </a:xfrm>
            <a:custGeom>
              <a:avLst/>
              <a:gdLst/>
              <a:ahLst/>
              <a:cxnLst>
                <a:cxn ang="0">
                  <a:pos x="0" y="2"/>
                </a:cxn>
                <a:cxn ang="0">
                  <a:pos x="86" y="0"/>
                </a:cxn>
              </a:cxnLst>
              <a:rect l="0" t="0" r="r" b="b"/>
              <a:pathLst>
                <a:path w="87" h="3">
                  <a:moveTo>
                    <a:pt x="0" y="2"/>
                  </a:moveTo>
                  <a:lnTo>
                    <a:pt x="8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599"/>
            <p:cNvSpPr>
              <a:spLocks/>
            </p:cNvSpPr>
            <p:nvPr/>
          </p:nvSpPr>
          <p:spPr bwMode="auto">
            <a:xfrm>
              <a:off x="3703" y="12468"/>
              <a:ext cx="98" cy="2"/>
            </a:xfrm>
            <a:custGeom>
              <a:avLst/>
              <a:gdLst/>
              <a:ahLst/>
              <a:cxnLst>
                <a:cxn ang="0">
                  <a:pos x="0" y="2"/>
                </a:cxn>
                <a:cxn ang="0">
                  <a:pos x="98" y="0"/>
                </a:cxn>
              </a:cxnLst>
              <a:rect l="0" t="0" r="r" b="b"/>
              <a:pathLst>
                <a:path w="98" h="2">
                  <a:moveTo>
                    <a:pt x="0" y="2"/>
                  </a:moveTo>
                  <a:lnTo>
                    <a:pt x="9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600"/>
            <p:cNvSpPr>
              <a:spLocks/>
            </p:cNvSpPr>
            <p:nvPr/>
          </p:nvSpPr>
          <p:spPr bwMode="auto">
            <a:xfrm>
              <a:off x="3635" y="12172"/>
              <a:ext cx="29" cy="29"/>
            </a:xfrm>
            <a:custGeom>
              <a:avLst/>
              <a:gdLst/>
              <a:ahLst/>
              <a:cxnLst>
                <a:cxn ang="0">
                  <a:pos x="0" y="0"/>
                </a:cxn>
                <a:cxn ang="0">
                  <a:pos x="28" y="28"/>
                </a:cxn>
              </a:cxnLst>
              <a:rect l="0" t="0" r="r" b="b"/>
              <a:pathLst>
                <a:path w="29" h="29">
                  <a:moveTo>
                    <a:pt x="0" y="0"/>
                  </a:moveTo>
                  <a:lnTo>
                    <a:pt x="28"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601"/>
            <p:cNvSpPr>
              <a:spLocks/>
            </p:cNvSpPr>
            <p:nvPr/>
          </p:nvSpPr>
          <p:spPr bwMode="auto">
            <a:xfrm>
              <a:off x="3679" y="12170"/>
              <a:ext cx="14" cy="29"/>
            </a:xfrm>
            <a:custGeom>
              <a:avLst/>
              <a:gdLst/>
              <a:ahLst/>
              <a:cxnLst>
                <a:cxn ang="0">
                  <a:pos x="14" y="0"/>
                </a:cxn>
                <a:cxn ang="0">
                  <a:pos x="0" y="28"/>
                </a:cxn>
              </a:cxnLst>
              <a:rect l="0" t="0" r="r" b="b"/>
              <a:pathLst>
                <a:path w="14" h="29">
                  <a:moveTo>
                    <a:pt x="14"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602"/>
            <p:cNvSpPr>
              <a:spLocks/>
            </p:cNvSpPr>
            <p:nvPr/>
          </p:nvSpPr>
          <p:spPr bwMode="auto">
            <a:xfrm>
              <a:off x="3679" y="12170"/>
              <a:ext cx="28" cy="14"/>
            </a:xfrm>
            <a:custGeom>
              <a:avLst/>
              <a:gdLst/>
              <a:ahLst/>
              <a:cxnLst>
                <a:cxn ang="0">
                  <a:pos x="28" y="0"/>
                </a:cxn>
                <a:cxn ang="0">
                  <a:pos x="0" y="14"/>
                </a:cxn>
              </a:cxnLst>
              <a:rect l="0" t="0" r="r" b="b"/>
              <a:pathLst>
                <a:path w="28" h="14">
                  <a:moveTo>
                    <a:pt x="28"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603"/>
            <p:cNvSpPr>
              <a:spLocks/>
            </p:cNvSpPr>
            <p:nvPr/>
          </p:nvSpPr>
          <p:spPr bwMode="auto">
            <a:xfrm>
              <a:off x="3806" y="12165"/>
              <a:ext cx="57" cy="17"/>
            </a:xfrm>
            <a:custGeom>
              <a:avLst/>
              <a:gdLst/>
              <a:ahLst/>
              <a:cxnLst>
                <a:cxn ang="0">
                  <a:pos x="0" y="2"/>
                </a:cxn>
                <a:cxn ang="0">
                  <a:pos x="28" y="16"/>
                </a:cxn>
                <a:cxn ang="0">
                  <a:pos x="57" y="0"/>
                </a:cxn>
              </a:cxnLst>
              <a:rect l="0" t="0" r="r" b="b"/>
              <a:pathLst>
                <a:path w="57" h="17">
                  <a:moveTo>
                    <a:pt x="0" y="2"/>
                  </a:moveTo>
                  <a:lnTo>
                    <a:pt x="28" y="16"/>
                  </a:lnTo>
                  <a:lnTo>
                    <a:pt x="5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604"/>
            <p:cNvSpPr>
              <a:spLocks/>
            </p:cNvSpPr>
            <p:nvPr/>
          </p:nvSpPr>
          <p:spPr bwMode="auto">
            <a:xfrm>
              <a:off x="3559" y="12458"/>
              <a:ext cx="57" cy="17"/>
            </a:xfrm>
            <a:custGeom>
              <a:avLst/>
              <a:gdLst/>
              <a:ahLst/>
              <a:cxnLst>
                <a:cxn ang="0">
                  <a:pos x="0" y="16"/>
                </a:cxn>
                <a:cxn ang="0">
                  <a:pos x="28" y="0"/>
                </a:cxn>
                <a:cxn ang="0">
                  <a:pos x="57" y="14"/>
                </a:cxn>
              </a:cxnLst>
              <a:rect l="0" t="0" r="r" b="b"/>
              <a:pathLst>
                <a:path w="57" h="17">
                  <a:moveTo>
                    <a:pt x="0" y="16"/>
                  </a:moveTo>
                  <a:lnTo>
                    <a:pt x="28" y="0"/>
                  </a:lnTo>
                  <a:lnTo>
                    <a:pt x="57"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605"/>
            <p:cNvSpPr>
              <a:spLocks/>
            </p:cNvSpPr>
            <p:nvPr/>
          </p:nvSpPr>
          <p:spPr bwMode="auto">
            <a:xfrm>
              <a:off x="3717" y="12453"/>
              <a:ext cx="27" cy="17"/>
            </a:xfrm>
            <a:custGeom>
              <a:avLst/>
              <a:gdLst/>
              <a:ahLst/>
              <a:cxnLst>
                <a:cxn ang="0">
                  <a:pos x="26" y="0"/>
                </a:cxn>
                <a:cxn ang="0">
                  <a:pos x="0" y="16"/>
                </a:cxn>
              </a:cxnLst>
              <a:rect l="0" t="0" r="r" b="b"/>
              <a:pathLst>
                <a:path w="27" h="17">
                  <a:moveTo>
                    <a:pt x="26" y="0"/>
                  </a:moveTo>
                  <a:lnTo>
                    <a:pt x="0"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606"/>
            <p:cNvSpPr>
              <a:spLocks/>
            </p:cNvSpPr>
            <p:nvPr/>
          </p:nvSpPr>
          <p:spPr bwMode="auto">
            <a:xfrm>
              <a:off x="3729" y="12439"/>
              <a:ext cx="15" cy="29"/>
            </a:xfrm>
            <a:custGeom>
              <a:avLst/>
              <a:gdLst/>
              <a:ahLst/>
              <a:cxnLst>
                <a:cxn ang="0">
                  <a:pos x="14" y="0"/>
                </a:cxn>
                <a:cxn ang="0">
                  <a:pos x="0" y="28"/>
                </a:cxn>
              </a:cxnLst>
              <a:rect l="0" t="0" r="r" b="b"/>
              <a:pathLst>
                <a:path w="15" h="29">
                  <a:moveTo>
                    <a:pt x="14"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607"/>
            <p:cNvSpPr>
              <a:spLocks/>
            </p:cNvSpPr>
            <p:nvPr/>
          </p:nvSpPr>
          <p:spPr bwMode="auto">
            <a:xfrm>
              <a:off x="3758" y="12439"/>
              <a:ext cx="29" cy="29"/>
            </a:xfrm>
            <a:custGeom>
              <a:avLst/>
              <a:gdLst/>
              <a:ahLst/>
              <a:cxnLst>
                <a:cxn ang="0">
                  <a:pos x="0" y="0"/>
                </a:cxn>
                <a:cxn ang="0">
                  <a:pos x="28" y="28"/>
                </a:cxn>
              </a:cxnLst>
              <a:rect l="0" t="0" r="r" b="b"/>
              <a:pathLst>
                <a:path w="29" h="29">
                  <a:moveTo>
                    <a:pt x="0" y="0"/>
                  </a:moveTo>
                  <a:lnTo>
                    <a:pt x="28"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608"/>
            <p:cNvSpPr>
              <a:spLocks/>
            </p:cNvSpPr>
            <p:nvPr/>
          </p:nvSpPr>
          <p:spPr bwMode="auto">
            <a:xfrm>
              <a:off x="4185" y="13406"/>
              <a:ext cx="127" cy="0"/>
            </a:xfrm>
            <a:custGeom>
              <a:avLst/>
              <a:gdLst/>
              <a:ahLst/>
              <a:cxnLst>
                <a:cxn ang="0">
                  <a:pos x="0" y="0"/>
                </a:cxn>
                <a:cxn ang="0">
                  <a:pos x="127" y="0"/>
                </a:cxn>
              </a:cxnLst>
              <a:rect l="0" t="0" r="r" b="b"/>
              <a:pathLst>
                <a:path w="127">
                  <a:moveTo>
                    <a:pt x="0" y="0"/>
                  </a:moveTo>
                  <a:lnTo>
                    <a:pt x="12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609"/>
            <p:cNvSpPr>
              <a:spLocks/>
            </p:cNvSpPr>
            <p:nvPr/>
          </p:nvSpPr>
          <p:spPr bwMode="auto">
            <a:xfrm>
              <a:off x="4173" y="13965"/>
              <a:ext cx="139" cy="0"/>
            </a:xfrm>
            <a:custGeom>
              <a:avLst/>
              <a:gdLst/>
              <a:ahLst/>
              <a:cxnLst>
                <a:cxn ang="0">
                  <a:pos x="0" y="0"/>
                </a:cxn>
                <a:cxn ang="0">
                  <a:pos x="139" y="0"/>
                </a:cxn>
              </a:cxnLst>
              <a:rect l="0" t="0" r="r" b="b"/>
              <a:pathLst>
                <a:path w="139">
                  <a:moveTo>
                    <a:pt x="0" y="0"/>
                  </a:moveTo>
                  <a:lnTo>
                    <a:pt x="13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610"/>
            <p:cNvSpPr>
              <a:spLocks/>
            </p:cNvSpPr>
            <p:nvPr/>
          </p:nvSpPr>
          <p:spPr bwMode="auto">
            <a:xfrm>
              <a:off x="4312" y="13569"/>
              <a:ext cx="0" cy="233"/>
            </a:xfrm>
            <a:custGeom>
              <a:avLst/>
              <a:gdLst/>
              <a:ahLst/>
              <a:cxnLst>
                <a:cxn ang="0">
                  <a:pos x="0" y="0"/>
                </a:cxn>
                <a:cxn ang="0">
                  <a:pos x="0" y="232"/>
                </a:cxn>
              </a:cxnLst>
              <a:rect l="0" t="0" r="r" b="b"/>
              <a:pathLst>
                <a:path h="233">
                  <a:moveTo>
                    <a:pt x="0" y="0"/>
                  </a:moveTo>
                  <a:lnTo>
                    <a:pt x="0" y="23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611"/>
            <p:cNvSpPr>
              <a:spLocks/>
            </p:cNvSpPr>
            <p:nvPr/>
          </p:nvSpPr>
          <p:spPr bwMode="auto">
            <a:xfrm>
              <a:off x="4286" y="13406"/>
              <a:ext cx="55" cy="163"/>
            </a:xfrm>
            <a:custGeom>
              <a:avLst/>
              <a:gdLst/>
              <a:ahLst/>
              <a:cxnLst>
                <a:cxn ang="0">
                  <a:pos x="0" y="163"/>
                </a:cxn>
                <a:cxn ang="0">
                  <a:pos x="55" y="163"/>
                </a:cxn>
                <a:cxn ang="0">
                  <a:pos x="26" y="0"/>
                </a:cxn>
                <a:cxn ang="0">
                  <a:pos x="0" y="163"/>
                </a:cxn>
              </a:cxnLst>
              <a:rect l="0" t="0" r="r" b="b"/>
              <a:pathLst>
                <a:path w="55" h="163">
                  <a:moveTo>
                    <a:pt x="0" y="163"/>
                  </a:moveTo>
                  <a:lnTo>
                    <a:pt x="55" y="163"/>
                  </a:lnTo>
                  <a:lnTo>
                    <a:pt x="26" y="0"/>
                  </a:lnTo>
                  <a:lnTo>
                    <a:pt x="0" y="16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612"/>
            <p:cNvSpPr>
              <a:spLocks/>
            </p:cNvSpPr>
            <p:nvPr/>
          </p:nvSpPr>
          <p:spPr bwMode="auto">
            <a:xfrm>
              <a:off x="4286" y="13802"/>
              <a:ext cx="55" cy="163"/>
            </a:xfrm>
            <a:custGeom>
              <a:avLst/>
              <a:gdLst/>
              <a:ahLst/>
              <a:cxnLst>
                <a:cxn ang="0">
                  <a:pos x="0" y="0"/>
                </a:cxn>
                <a:cxn ang="0">
                  <a:pos x="0" y="0"/>
                </a:cxn>
                <a:cxn ang="0">
                  <a:pos x="26" y="163"/>
                </a:cxn>
                <a:cxn ang="0">
                  <a:pos x="55" y="0"/>
                </a:cxn>
                <a:cxn ang="0">
                  <a:pos x="0" y="0"/>
                </a:cxn>
              </a:cxnLst>
              <a:rect l="0" t="0" r="r" b="b"/>
              <a:pathLst>
                <a:path w="55" h="163">
                  <a:moveTo>
                    <a:pt x="0" y="0"/>
                  </a:moveTo>
                  <a:lnTo>
                    <a:pt x="0" y="0"/>
                  </a:lnTo>
                  <a:lnTo>
                    <a:pt x="26" y="163"/>
                  </a:lnTo>
                  <a:lnTo>
                    <a:pt x="5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613"/>
            <p:cNvSpPr>
              <a:spLocks/>
            </p:cNvSpPr>
            <p:nvPr/>
          </p:nvSpPr>
          <p:spPr bwMode="auto">
            <a:xfrm>
              <a:off x="4452" y="13471"/>
              <a:ext cx="213" cy="374"/>
            </a:xfrm>
            <a:custGeom>
              <a:avLst/>
              <a:gdLst/>
              <a:ahLst/>
              <a:cxnLst>
                <a:cxn ang="0">
                  <a:pos x="48" y="0"/>
                </a:cxn>
                <a:cxn ang="0">
                  <a:pos x="14" y="127"/>
                </a:cxn>
                <a:cxn ang="0">
                  <a:pos x="0" y="232"/>
                </a:cxn>
                <a:cxn ang="0">
                  <a:pos x="2" y="304"/>
                </a:cxn>
                <a:cxn ang="0">
                  <a:pos x="21" y="338"/>
                </a:cxn>
                <a:cxn ang="0">
                  <a:pos x="40" y="357"/>
                </a:cxn>
                <a:cxn ang="0">
                  <a:pos x="76" y="374"/>
                </a:cxn>
                <a:cxn ang="0">
                  <a:pos x="112" y="372"/>
                </a:cxn>
                <a:cxn ang="0">
                  <a:pos x="165" y="352"/>
                </a:cxn>
                <a:cxn ang="0">
                  <a:pos x="199" y="297"/>
                </a:cxn>
                <a:cxn ang="0">
                  <a:pos x="213" y="244"/>
                </a:cxn>
                <a:cxn ang="0">
                  <a:pos x="213" y="208"/>
                </a:cxn>
                <a:cxn ang="0">
                  <a:pos x="194" y="156"/>
                </a:cxn>
                <a:cxn ang="0">
                  <a:pos x="175" y="139"/>
                </a:cxn>
                <a:cxn ang="0">
                  <a:pos x="139" y="122"/>
                </a:cxn>
                <a:cxn ang="0">
                  <a:pos x="103" y="122"/>
                </a:cxn>
                <a:cxn ang="0">
                  <a:pos x="69" y="141"/>
                </a:cxn>
                <a:cxn ang="0">
                  <a:pos x="52" y="160"/>
                </a:cxn>
                <a:cxn ang="0">
                  <a:pos x="36" y="196"/>
                </a:cxn>
                <a:cxn ang="0">
                  <a:pos x="19" y="249"/>
                </a:cxn>
              </a:cxnLst>
              <a:rect l="0" t="0" r="r" b="b"/>
              <a:pathLst>
                <a:path w="213" h="374">
                  <a:moveTo>
                    <a:pt x="48" y="0"/>
                  </a:moveTo>
                  <a:lnTo>
                    <a:pt x="14" y="127"/>
                  </a:lnTo>
                  <a:lnTo>
                    <a:pt x="0" y="232"/>
                  </a:lnTo>
                  <a:lnTo>
                    <a:pt x="2" y="304"/>
                  </a:lnTo>
                  <a:lnTo>
                    <a:pt x="21" y="338"/>
                  </a:lnTo>
                  <a:lnTo>
                    <a:pt x="40" y="357"/>
                  </a:lnTo>
                  <a:lnTo>
                    <a:pt x="76" y="374"/>
                  </a:lnTo>
                  <a:lnTo>
                    <a:pt x="112" y="372"/>
                  </a:lnTo>
                  <a:lnTo>
                    <a:pt x="165" y="352"/>
                  </a:lnTo>
                  <a:lnTo>
                    <a:pt x="199" y="297"/>
                  </a:lnTo>
                  <a:lnTo>
                    <a:pt x="213" y="244"/>
                  </a:lnTo>
                  <a:lnTo>
                    <a:pt x="213" y="208"/>
                  </a:lnTo>
                  <a:lnTo>
                    <a:pt x="194" y="156"/>
                  </a:lnTo>
                  <a:lnTo>
                    <a:pt x="175" y="139"/>
                  </a:lnTo>
                  <a:lnTo>
                    <a:pt x="139" y="122"/>
                  </a:lnTo>
                  <a:lnTo>
                    <a:pt x="103" y="122"/>
                  </a:lnTo>
                  <a:lnTo>
                    <a:pt x="69" y="141"/>
                  </a:lnTo>
                  <a:lnTo>
                    <a:pt x="52" y="160"/>
                  </a:lnTo>
                  <a:lnTo>
                    <a:pt x="36" y="196"/>
                  </a:lnTo>
                  <a:lnTo>
                    <a:pt x="19" y="24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614"/>
            <p:cNvSpPr>
              <a:spLocks/>
            </p:cNvSpPr>
            <p:nvPr/>
          </p:nvSpPr>
          <p:spPr bwMode="auto">
            <a:xfrm>
              <a:off x="4468" y="13471"/>
              <a:ext cx="48" cy="357"/>
            </a:xfrm>
            <a:custGeom>
              <a:avLst/>
              <a:gdLst/>
              <a:ahLst/>
              <a:cxnLst>
                <a:cxn ang="0">
                  <a:pos x="48" y="0"/>
                </a:cxn>
                <a:cxn ang="0">
                  <a:pos x="16" y="124"/>
                </a:cxn>
                <a:cxn ang="0">
                  <a:pos x="0" y="196"/>
                </a:cxn>
                <a:cxn ang="0">
                  <a:pos x="4" y="304"/>
                </a:cxn>
                <a:cxn ang="0">
                  <a:pos x="24" y="357"/>
                </a:cxn>
              </a:cxnLst>
              <a:rect l="0" t="0" r="r" b="b"/>
              <a:pathLst>
                <a:path w="48" h="357">
                  <a:moveTo>
                    <a:pt x="48" y="0"/>
                  </a:moveTo>
                  <a:lnTo>
                    <a:pt x="16" y="124"/>
                  </a:lnTo>
                  <a:lnTo>
                    <a:pt x="0" y="196"/>
                  </a:lnTo>
                  <a:lnTo>
                    <a:pt x="4" y="304"/>
                  </a:lnTo>
                  <a:lnTo>
                    <a:pt x="24" y="35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615"/>
            <p:cNvSpPr>
              <a:spLocks/>
            </p:cNvSpPr>
            <p:nvPr/>
          </p:nvSpPr>
          <p:spPr bwMode="auto">
            <a:xfrm>
              <a:off x="4615" y="13627"/>
              <a:ext cx="33" cy="180"/>
            </a:xfrm>
            <a:custGeom>
              <a:avLst/>
              <a:gdLst/>
              <a:ahLst/>
              <a:cxnLst>
                <a:cxn ang="0">
                  <a:pos x="0" y="180"/>
                </a:cxn>
                <a:cxn ang="0">
                  <a:pos x="16" y="144"/>
                </a:cxn>
                <a:cxn ang="0">
                  <a:pos x="33" y="88"/>
                </a:cxn>
                <a:cxn ang="0">
                  <a:pos x="31" y="36"/>
                </a:cxn>
                <a:cxn ang="0">
                  <a:pos x="14" y="0"/>
                </a:cxn>
              </a:cxnLst>
              <a:rect l="0" t="0" r="r" b="b"/>
              <a:pathLst>
                <a:path w="33" h="180">
                  <a:moveTo>
                    <a:pt x="0" y="180"/>
                  </a:moveTo>
                  <a:lnTo>
                    <a:pt x="16" y="144"/>
                  </a:lnTo>
                  <a:lnTo>
                    <a:pt x="33" y="88"/>
                  </a:lnTo>
                  <a:lnTo>
                    <a:pt x="31" y="36"/>
                  </a:lnTo>
                  <a:lnTo>
                    <a:pt x="1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616"/>
            <p:cNvSpPr>
              <a:spLocks/>
            </p:cNvSpPr>
            <p:nvPr/>
          </p:nvSpPr>
          <p:spPr bwMode="auto">
            <a:xfrm>
              <a:off x="4444" y="13471"/>
              <a:ext cx="92" cy="249"/>
            </a:xfrm>
            <a:custGeom>
              <a:avLst/>
              <a:gdLst/>
              <a:ahLst/>
              <a:cxnLst>
                <a:cxn ang="0">
                  <a:pos x="0" y="2"/>
                </a:cxn>
                <a:cxn ang="0">
                  <a:pos x="91" y="0"/>
                </a:cxn>
                <a:cxn ang="0">
                  <a:pos x="57" y="124"/>
                </a:cxn>
                <a:cxn ang="0">
                  <a:pos x="26" y="249"/>
                </a:cxn>
              </a:cxnLst>
              <a:rect l="0" t="0" r="r" b="b"/>
              <a:pathLst>
                <a:path w="92" h="249">
                  <a:moveTo>
                    <a:pt x="0" y="2"/>
                  </a:moveTo>
                  <a:lnTo>
                    <a:pt x="91" y="0"/>
                  </a:lnTo>
                  <a:lnTo>
                    <a:pt x="57" y="124"/>
                  </a:lnTo>
                  <a:lnTo>
                    <a:pt x="26" y="24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617"/>
            <p:cNvSpPr>
              <a:spLocks/>
            </p:cNvSpPr>
            <p:nvPr/>
          </p:nvSpPr>
          <p:spPr bwMode="auto">
            <a:xfrm>
              <a:off x="4564" y="13593"/>
              <a:ext cx="68" cy="250"/>
            </a:xfrm>
            <a:custGeom>
              <a:avLst/>
              <a:gdLst/>
              <a:ahLst/>
              <a:cxnLst>
                <a:cxn ang="0">
                  <a:pos x="0" y="249"/>
                </a:cxn>
                <a:cxn ang="0">
                  <a:pos x="33" y="213"/>
                </a:cxn>
                <a:cxn ang="0">
                  <a:pos x="50" y="177"/>
                </a:cxn>
                <a:cxn ang="0">
                  <a:pos x="67" y="122"/>
                </a:cxn>
                <a:cxn ang="0">
                  <a:pos x="64" y="69"/>
                </a:cxn>
                <a:cxn ang="0">
                  <a:pos x="45" y="16"/>
                </a:cxn>
                <a:cxn ang="0">
                  <a:pos x="26" y="0"/>
                </a:cxn>
              </a:cxnLst>
              <a:rect l="0" t="0" r="r" b="b"/>
              <a:pathLst>
                <a:path w="68" h="250">
                  <a:moveTo>
                    <a:pt x="0" y="249"/>
                  </a:moveTo>
                  <a:lnTo>
                    <a:pt x="33" y="213"/>
                  </a:lnTo>
                  <a:lnTo>
                    <a:pt x="50" y="177"/>
                  </a:lnTo>
                  <a:lnTo>
                    <a:pt x="67" y="122"/>
                  </a:lnTo>
                  <a:lnTo>
                    <a:pt x="64" y="69"/>
                  </a:lnTo>
                  <a:lnTo>
                    <a:pt x="45" y="16"/>
                  </a:lnTo>
                  <a:lnTo>
                    <a:pt x="2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618"/>
            <p:cNvSpPr>
              <a:spLocks/>
            </p:cNvSpPr>
            <p:nvPr/>
          </p:nvSpPr>
          <p:spPr bwMode="auto">
            <a:xfrm>
              <a:off x="4464" y="13473"/>
              <a:ext cx="52" cy="15"/>
            </a:xfrm>
            <a:custGeom>
              <a:avLst/>
              <a:gdLst/>
              <a:ahLst/>
              <a:cxnLst>
                <a:cxn ang="0">
                  <a:pos x="0" y="0"/>
                </a:cxn>
                <a:cxn ang="0">
                  <a:pos x="52" y="14"/>
                </a:cxn>
              </a:cxnLst>
              <a:rect l="0" t="0" r="r" b="b"/>
              <a:pathLst>
                <a:path w="52" h="15">
                  <a:moveTo>
                    <a:pt x="0" y="0"/>
                  </a:moveTo>
                  <a:lnTo>
                    <a:pt x="52"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619"/>
            <p:cNvSpPr>
              <a:spLocks/>
            </p:cNvSpPr>
            <p:nvPr/>
          </p:nvSpPr>
          <p:spPr bwMode="auto">
            <a:xfrm>
              <a:off x="4480" y="13471"/>
              <a:ext cx="20" cy="36"/>
            </a:xfrm>
            <a:custGeom>
              <a:avLst/>
              <a:gdLst/>
              <a:ahLst/>
              <a:cxnLst>
                <a:cxn ang="0">
                  <a:pos x="0" y="0"/>
                </a:cxn>
                <a:cxn ang="0">
                  <a:pos x="19" y="36"/>
                </a:cxn>
              </a:cxnLst>
              <a:rect l="0" t="0" r="r" b="b"/>
              <a:pathLst>
                <a:path w="20" h="36">
                  <a:moveTo>
                    <a:pt x="0" y="0"/>
                  </a:moveTo>
                  <a:lnTo>
                    <a:pt x="19" y="3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620"/>
            <p:cNvSpPr>
              <a:spLocks/>
            </p:cNvSpPr>
            <p:nvPr/>
          </p:nvSpPr>
          <p:spPr bwMode="auto">
            <a:xfrm>
              <a:off x="2241" y="13526"/>
              <a:ext cx="94" cy="295"/>
            </a:xfrm>
            <a:custGeom>
              <a:avLst/>
              <a:gdLst/>
              <a:ahLst/>
              <a:cxnLst>
                <a:cxn ang="0">
                  <a:pos x="0" y="0"/>
                </a:cxn>
                <a:cxn ang="0">
                  <a:pos x="93" y="295"/>
                </a:cxn>
              </a:cxnLst>
              <a:rect l="0" t="0" r="r" b="b"/>
              <a:pathLst>
                <a:path w="94" h="295">
                  <a:moveTo>
                    <a:pt x="0" y="0"/>
                  </a:moveTo>
                  <a:lnTo>
                    <a:pt x="93"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621"/>
            <p:cNvSpPr>
              <a:spLocks/>
            </p:cNvSpPr>
            <p:nvPr/>
          </p:nvSpPr>
          <p:spPr bwMode="auto">
            <a:xfrm>
              <a:off x="2253" y="13526"/>
              <a:ext cx="96" cy="295"/>
            </a:xfrm>
            <a:custGeom>
              <a:avLst/>
              <a:gdLst/>
              <a:ahLst/>
              <a:cxnLst>
                <a:cxn ang="0">
                  <a:pos x="0" y="0"/>
                </a:cxn>
                <a:cxn ang="0">
                  <a:pos x="96" y="295"/>
                </a:cxn>
              </a:cxnLst>
              <a:rect l="0" t="0" r="r" b="b"/>
              <a:pathLst>
                <a:path w="96" h="295">
                  <a:moveTo>
                    <a:pt x="0" y="0"/>
                  </a:moveTo>
                  <a:lnTo>
                    <a:pt x="96"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622"/>
            <p:cNvSpPr>
              <a:spLocks/>
            </p:cNvSpPr>
            <p:nvPr/>
          </p:nvSpPr>
          <p:spPr bwMode="auto">
            <a:xfrm>
              <a:off x="2268" y="13526"/>
              <a:ext cx="96" cy="295"/>
            </a:xfrm>
            <a:custGeom>
              <a:avLst/>
              <a:gdLst/>
              <a:ahLst/>
              <a:cxnLst>
                <a:cxn ang="0">
                  <a:pos x="0" y="0"/>
                </a:cxn>
                <a:cxn ang="0">
                  <a:pos x="96" y="295"/>
                </a:cxn>
              </a:cxnLst>
              <a:rect l="0" t="0" r="r" b="b"/>
              <a:pathLst>
                <a:path w="96" h="295">
                  <a:moveTo>
                    <a:pt x="0" y="0"/>
                  </a:moveTo>
                  <a:lnTo>
                    <a:pt x="96" y="29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623"/>
            <p:cNvSpPr>
              <a:spLocks/>
            </p:cNvSpPr>
            <p:nvPr/>
          </p:nvSpPr>
          <p:spPr bwMode="auto">
            <a:xfrm>
              <a:off x="2176" y="13536"/>
              <a:ext cx="250" cy="275"/>
            </a:xfrm>
            <a:custGeom>
              <a:avLst/>
              <a:gdLst/>
              <a:ahLst/>
              <a:cxnLst>
                <a:cxn ang="0">
                  <a:pos x="249" y="0"/>
                </a:cxn>
                <a:cxn ang="0">
                  <a:pos x="0" y="276"/>
                </a:cxn>
              </a:cxnLst>
              <a:rect l="0" t="0" r="r" b="b"/>
              <a:pathLst>
                <a:path w="250" h="275">
                  <a:moveTo>
                    <a:pt x="249" y="0"/>
                  </a:moveTo>
                  <a:lnTo>
                    <a:pt x="0" y="2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624"/>
            <p:cNvSpPr>
              <a:spLocks/>
            </p:cNvSpPr>
            <p:nvPr/>
          </p:nvSpPr>
          <p:spPr bwMode="auto">
            <a:xfrm>
              <a:off x="2212" y="13524"/>
              <a:ext cx="99" cy="2"/>
            </a:xfrm>
            <a:custGeom>
              <a:avLst/>
              <a:gdLst/>
              <a:ahLst/>
              <a:cxnLst>
                <a:cxn ang="0">
                  <a:pos x="0" y="2"/>
                </a:cxn>
                <a:cxn ang="0">
                  <a:pos x="98" y="0"/>
                </a:cxn>
              </a:cxnLst>
              <a:rect l="0" t="0" r="r" b="b"/>
              <a:pathLst>
                <a:path w="99" h="2">
                  <a:moveTo>
                    <a:pt x="0" y="2"/>
                  </a:moveTo>
                  <a:lnTo>
                    <a:pt x="9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625"/>
            <p:cNvSpPr>
              <a:spLocks/>
            </p:cNvSpPr>
            <p:nvPr/>
          </p:nvSpPr>
          <p:spPr bwMode="auto">
            <a:xfrm>
              <a:off x="2383" y="13519"/>
              <a:ext cx="84" cy="2"/>
            </a:xfrm>
            <a:custGeom>
              <a:avLst/>
              <a:gdLst/>
              <a:ahLst/>
              <a:cxnLst>
                <a:cxn ang="0">
                  <a:pos x="0" y="2"/>
                </a:cxn>
                <a:cxn ang="0">
                  <a:pos x="84" y="0"/>
                </a:cxn>
              </a:cxnLst>
              <a:rect l="0" t="0" r="r" b="b"/>
              <a:pathLst>
                <a:path w="84" h="2">
                  <a:moveTo>
                    <a:pt x="0" y="2"/>
                  </a:moveTo>
                  <a:lnTo>
                    <a:pt x="8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626"/>
            <p:cNvSpPr>
              <a:spLocks/>
            </p:cNvSpPr>
            <p:nvPr/>
          </p:nvSpPr>
          <p:spPr bwMode="auto">
            <a:xfrm>
              <a:off x="2136" y="13826"/>
              <a:ext cx="84" cy="2"/>
            </a:xfrm>
            <a:custGeom>
              <a:avLst/>
              <a:gdLst/>
              <a:ahLst/>
              <a:cxnLst>
                <a:cxn ang="0">
                  <a:pos x="0" y="2"/>
                </a:cxn>
                <a:cxn ang="0">
                  <a:pos x="84" y="0"/>
                </a:cxn>
              </a:cxnLst>
              <a:rect l="0" t="0" r="r" b="b"/>
              <a:pathLst>
                <a:path w="84" h="2">
                  <a:moveTo>
                    <a:pt x="0" y="2"/>
                  </a:moveTo>
                  <a:lnTo>
                    <a:pt x="8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627"/>
            <p:cNvSpPr>
              <a:spLocks/>
            </p:cNvSpPr>
            <p:nvPr/>
          </p:nvSpPr>
          <p:spPr bwMode="auto">
            <a:xfrm>
              <a:off x="2292" y="13821"/>
              <a:ext cx="98" cy="2"/>
            </a:xfrm>
            <a:custGeom>
              <a:avLst/>
              <a:gdLst/>
              <a:ahLst/>
              <a:cxnLst>
                <a:cxn ang="0">
                  <a:pos x="0" y="2"/>
                </a:cxn>
                <a:cxn ang="0">
                  <a:pos x="98" y="0"/>
                </a:cxn>
              </a:cxnLst>
              <a:rect l="0" t="0" r="r" b="b"/>
              <a:pathLst>
                <a:path w="98" h="2">
                  <a:moveTo>
                    <a:pt x="0" y="2"/>
                  </a:moveTo>
                  <a:lnTo>
                    <a:pt x="9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628"/>
            <p:cNvSpPr>
              <a:spLocks/>
            </p:cNvSpPr>
            <p:nvPr/>
          </p:nvSpPr>
          <p:spPr bwMode="auto">
            <a:xfrm>
              <a:off x="2227" y="13526"/>
              <a:ext cx="29" cy="29"/>
            </a:xfrm>
            <a:custGeom>
              <a:avLst/>
              <a:gdLst/>
              <a:ahLst/>
              <a:cxnLst>
                <a:cxn ang="0">
                  <a:pos x="0" y="0"/>
                </a:cxn>
                <a:cxn ang="0">
                  <a:pos x="28" y="28"/>
                </a:cxn>
              </a:cxnLst>
              <a:rect l="0" t="0" r="r" b="b"/>
              <a:pathLst>
                <a:path w="29" h="29">
                  <a:moveTo>
                    <a:pt x="0" y="0"/>
                  </a:moveTo>
                  <a:lnTo>
                    <a:pt x="28"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629"/>
            <p:cNvSpPr>
              <a:spLocks/>
            </p:cNvSpPr>
            <p:nvPr/>
          </p:nvSpPr>
          <p:spPr bwMode="auto">
            <a:xfrm>
              <a:off x="2270" y="13526"/>
              <a:ext cx="12" cy="29"/>
            </a:xfrm>
            <a:custGeom>
              <a:avLst/>
              <a:gdLst/>
              <a:ahLst/>
              <a:cxnLst>
                <a:cxn ang="0">
                  <a:pos x="11" y="0"/>
                </a:cxn>
                <a:cxn ang="0">
                  <a:pos x="0" y="28"/>
                </a:cxn>
              </a:cxnLst>
              <a:rect l="0" t="0" r="r" b="b"/>
              <a:pathLst>
                <a:path w="12" h="29">
                  <a:moveTo>
                    <a:pt x="11"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630"/>
            <p:cNvSpPr>
              <a:spLocks/>
            </p:cNvSpPr>
            <p:nvPr/>
          </p:nvSpPr>
          <p:spPr bwMode="auto">
            <a:xfrm>
              <a:off x="2270" y="13524"/>
              <a:ext cx="26" cy="16"/>
            </a:xfrm>
            <a:custGeom>
              <a:avLst/>
              <a:gdLst/>
              <a:ahLst/>
              <a:cxnLst>
                <a:cxn ang="0">
                  <a:pos x="26" y="0"/>
                </a:cxn>
                <a:cxn ang="0">
                  <a:pos x="0" y="16"/>
                </a:cxn>
              </a:cxnLst>
              <a:rect l="0" t="0" r="r" b="b"/>
              <a:pathLst>
                <a:path w="26" h="16">
                  <a:moveTo>
                    <a:pt x="26" y="0"/>
                  </a:moveTo>
                  <a:lnTo>
                    <a:pt x="0"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631"/>
            <p:cNvSpPr>
              <a:spLocks/>
            </p:cNvSpPr>
            <p:nvPr/>
          </p:nvSpPr>
          <p:spPr bwMode="auto">
            <a:xfrm>
              <a:off x="2397" y="13519"/>
              <a:ext cx="55" cy="17"/>
            </a:xfrm>
            <a:custGeom>
              <a:avLst/>
              <a:gdLst/>
              <a:ahLst/>
              <a:cxnLst>
                <a:cxn ang="0">
                  <a:pos x="0" y="2"/>
                </a:cxn>
                <a:cxn ang="0">
                  <a:pos x="28" y="16"/>
                </a:cxn>
                <a:cxn ang="0">
                  <a:pos x="55" y="0"/>
                </a:cxn>
              </a:cxnLst>
              <a:rect l="0" t="0" r="r" b="b"/>
              <a:pathLst>
                <a:path w="55" h="17">
                  <a:moveTo>
                    <a:pt x="0" y="2"/>
                  </a:moveTo>
                  <a:lnTo>
                    <a:pt x="28" y="16"/>
                  </a:lnTo>
                  <a:lnTo>
                    <a:pt x="55"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632"/>
            <p:cNvSpPr>
              <a:spLocks/>
            </p:cNvSpPr>
            <p:nvPr/>
          </p:nvSpPr>
          <p:spPr bwMode="auto">
            <a:xfrm>
              <a:off x="2150" y="13812"/>
              <a:ext cx="55" cy="16"/>
            </a:xfrm>
            <a:custGeom>
              <a:avLst/>
              <a:gdLst/>
              <a:ahLst/>
              <a:cxnLst>
                <a:cxn ang="0">
                  <a:pos x="0" y="16"/>
                </a:cxn>
                <a:cxn ang="0">
                  <a:pos x="26" y="0"/>
                </a:cxn>
                <a:cxn ang="0">
                  <a:pos x="55" y="14"/>
                </a:cxn>
              </a:cxnLst>
              <a:rect l="0" t="0" r="r" b="b"/>
              <a:pathLst>
                <a:path w="55" h="16">
                  <a:moveTo>
                    <a:pt x="0" y="16"/>
                  </a:moveTo>
                  <a:lnTo>
                    <a:pt x="26" y="0"/>
                  </a:lnTo>
                  <a:lnTo>
                    <a:pt x="55"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633"/>
            <p:cNvSpPr>
              <a:spLocks/>
            </p:cNvSpPr>
            <p:nvPr/>
          </p:nvSpPr>
          <p:spPr bwMode="auto">
            <a:xfrm>
              <a:off x="2306" y="13809"/>
              <a:ext cx="29" cy="15"/>
            </a:xfrm>
            <a:custGeom>
              <a:avLst/>
              <a:gdLst/>
              <a:ahLst/>
              <a:cxnLst>
                <a:cxn ang="0">
                  <a:pos x="28" y="0"/>
                </a:cxn>
                <a:cxn ang="0">
                  <a:pos x="0" y="14"/>
                </a:cxn>
              </a:cxnLst>
              <a:rect l="0" t="0" r="r" b="b"/>
              <a:pathLst>
                <a:path w="29" h="15">
                  <a:moveTo>
                    <a:pt x="28"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634"/>
            <p:cNvSpPr>
              <a:spLocks/>
            </p:cNvSpPr>
            <p:nvPr/>
          </p:nvSpPr>
          <p:spPr bwMode="auto">
            <a:xfrm>
              <a:off x="2320" y="13795"/>
              <a:ext cx="12" cy="29"/>
            </a:xfrm>
            <a:custGeom>
              <a:avLst/>
              <a:gdLst/>
              <a:ahLst/>
              <a:cxnLst>
                <a:cxn ang="0">
                  <a:pos x="11" y="0"/>
                </a:cxn>
                <a:cxn ang="0">
                  <a:pos x="0" y="28"/>
                </a:cxn>
              </a:cxnLst>
              <a:rect l="0" t="0" r="r" b="b"/>
              <a:pathLst>
                <a:path w="12" h="29">
                  <a:moveTo>
                    <a:pt x="11"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635"/>
            <p:cNvSpPr>
              <a:spLocks/>
            </p:cNvSpPr>
            <p:nvPr/>
          </p:nvSpPr>
          <p:spPr bwMode="auto">
            <a:xfrm>
              <a:off x="2347" y="13792"/>
              <a:ext cx="31" cy="29"/>
            </a:xfrm>
            <a:custGeom>
              <a:avLst/>
              <a:gdLst/>
              <a:ahLst/>
              <a:cxnLst>
                <a:cxn ang="0">
                  <a:pos x="0" y="0"/>
                </a:cxn>
                <a:cxn ang="0">
                  <a:pos x="31" y="28"/>
                </a:cxn>
              </a:cxnLst>
              <a:rect l="0" t="0" r="r" b="b"/>
              <a:pathLst>
                <a:path w="31" h="29">
                  <a:moveTo>
                    <a:pt x="0" y="0"/>
                  </a:moveTo>
                  <a:lnTo>
                    <a:pt x="31"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636"/>
            <p:cNvSpPr>
              <a:spLocks/>
            </p:cNvSpPr>
            <p:nvPr/>
          </p:nvSpPr>
          <p:spPr bwMode="auto">
            <a:xfrm>
              <a:off x="3321" y="13147"/>
              <a:ext cx="0" cy="151"/>
            </a:xfrm>
            <a:custGeom>
              <a:avLst/>
              <a:gdLst/>
              <a:ahLst/>
              <a:cxnLst>
                <a:cxn ang="0">
                  <a:pos x="0" y="151"/>
                </a:cxn>
                <a:cxn ang="0">
                  <a:pos x="0" y="0"/>
                </a:cxn>
              </a:cxnLst>
              <a:rect l="0" t="0" r="r" b="b"/>
              <a:pathLst>
                <a:path h="151">
                  <a:moveTo>
                    <a:pt x="0" y="151"/>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637"/>
            <p:cNvSpPr>
              <a:spLocks/>
            </p:cNvSpPr>
            <p:nvPr/>
          </p:nvSpPr>
          <p:spPr bwMode="auto">
            <a:xfrm>
              <a:off x="4113" y="13147"/>
              <a:ext cx="0" cy="151"/>
            </a:xfrm>
            <a:custGeom>
              <a:avLst/>
              <a:gdLst/>
              <a:ahLst/>
              <a:cxnLst>
                <a:cxn ang="0">
                  <a:pos x="0" y="151"/>
                </a:cxn>
                <a:cxn ang="0">
                  <a:pos x="0" y="0"/>
                </a:cxn>
              </a:cxnLst>
              <a:rect l="0" t="0" r="r" b="b"/>
              <a:pathLst>
                <a:path h="151">
                  <a:moveTo>
                    <a:pt x="0" y="151"/>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638"/>
            <p:cNvSpPr>
              <a:spLocks/>
            </p:cNvSpPr>
            <p:nvPr/>
          </p:nvSpPr>
          <p:spPr bwMode="auto">
            <a:xfrm>
              <a:off x="3487" y="13147"/>
              <a:ext cx="98" cy="0"/>
            </a:xfrm>
            <a:custGeom>
              <a:avLst/>
              <a:gdLst/>
              <a:ahLst/>
              <a:cxnLst>
                <a:cxn ang="0">
                  <a:pos x="0" y="0"/>
                </a:cxn>
                <a:cxn ang="0">
                  <a:pos x="98" y="0"/>
                </a:cxn>
              </a:cxnLst>
              <a:rect l="0" t="0" r="r" b="b"/>
              <a:pathLst>
                <a:path w="98">
                  <a:moveTo>
                    <a:pt x="0" y="0"/>
                  </a:moveTo>
                  <a:lnTo>
                    <a:pt x="98"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639"/>
            <p:cNvSpPr>
              <a:spLocks/>
            </p:cNvSpPr>
            <p:nvPr/>
          </p:nvSpPr>
          <p:spPr bwMode="auto">
            <a:xfrm>
              <a:off x="3849" y="13147"/>
              <a:ext cx="99" cy="0"/>
            </a:xfrm>
            <a:custGeom>
              <a:avLst/>
              <a:gdLst/>
              <a:ahLst/>
              <a:cxnLst>
                <a:cxn ang="0">
                  <a:pos x="98" y="0"/>
                </a:cxn>
                <a:cxn ang="0">
                  <a:pos x="0" y="0"/>
                </a:cxn>
              </a:cxnLst>
              <a:rect l="0" t="0" r="r" b="b"/>
              <a:pathLst>
                <a:path w="99">
                  <a:moveTo>
                    <a:pt x="98"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640"/>
            <p:cNvSpPr>
              <a:spLocks/>
            </p:cNvSpPr>
            <p:nvPr/>
          </p:nvSpPr>
          <p:spPr bwMode="auto">
            <a:xfrm>
              <a:off x="3321" y="13120"/>
              <a:ext cx="166" cy="56"/>
            </a:xfrm>
            <a:custGeom>
              <a:avLst/>
              <a:gdLst/>
              <a:ahLst/>
              <a:cxnLst>
                <a:cxn ang="0">
                  <a:pos x="165" y="0"/>
                </a:cxn>
                <a:cxn ang="0">
                  <a:pos x="165" y="0"/>
                </a:cxn>
                <a:cxn ang="0">
                  <a:pos x="0" y="26"/>
                </a:cxn>
                <a:cxn ang="0">
                  <a:pos x="165" y="55"/>
                </a:cxn>
                <a:cxn ang="0">
                  <a:pos x="165" y="0"/>
                </a:cxn>
              </a:cxnLst>
              <a:rect l="0" t="0" r="r" b="b"/>
              <a:pathLst>
                <a:path w="166" h="56">
                  <a:moveTo>
                    <a:pt x="165" y="0"/>
                  </a:moveTo>
                  <a:lnTo>
                    <a:pt x="165" y="0"/>
                  </a:lnTo>
                  <a:lnTo>
                    <a:pt x="0" y="26"/>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641"/>
            <p:cNvSpPr>
              <a:spLocks/>
            </p:cNvSpPr>
            <p:nvPr/>
          </p:nvSpPr>
          <p:spPr bwMode="auto">
            <a:xfrm>
              <a:off x="3948" y="13120"/>
              <a:ext cx="165" cy="56"/>
            </a:xfrm>
            <a:custGeom>
              <a:avLst/>
              <a:gdLst/>
              <a:ahLst/>
              <a:cxnLst>
                <a:cxn ang="0">
                  <a:pos x="0" y="0"/>
                </a:cxn>
                <a:cxn ang="0">
                  <a:pos x="0" y="55"/>
                </a:cxn>
                <a:cxn ang="0">
                  <a:pos x="165" y="26"/>
                </a:cxn>
                <a:cxn ang="0">
                  <a:pos x="0" y="0"/>
                </a:cxn>
              </a:cxnLst>
              <a:rect l="0" t="0" r="r" b="b"/>
              <a:pathLst>
                <a:path w="165" h="56">
                  <a:moveTo>
                    <a:pt x="0" y="0"/>
                  </a:moveTo>
                  <a:lnTo>
                    <a:pt x="0" y="55"/>
                  </a:lnTo>
                  <a:lnTo>
                    <a:pt x="165"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642"/>
            <p:cNvSpPr>
              <a:spLocks/>
            </p:cNvSpPr>
            <p:nvPr/>
          </p:nvSpPr>
          <p:spPr bwMode="auto">
            <a:xfrm>
              <a:off x="3645" y="12820"/>
              <a:ext cx="127" cy="375"/>
            </a:xfrm>
            <a:custGeom>
              <a:avLst/>
              <a:gdLst/>
              <a:ahLst/>
              <a:cxnLst>
                <a:cxn ang="0">
                  <a:pos x="64" y="0"/>
                </a:cxn>
                <a:cxn ang="0">
                  <a:pos x="16" y="196"/>
                </a:cxn>
                <a:cxn ang="0">
                  <a:pos x="0" y="268"/>
                </a:cxn>
                <a:cxn ang="0">
                  <a:pos x="2" y="321"/>
                </a:cxn>
                <a:cxn ang="0">
                  <a:pos x="21" y="357"/>
                </a:cxn>
                <a:cxn ang="0">
                  <a:pos x="38" y="374"/>
                </a:cxn>
                <a:cxn ang="0">
                  <a:pos x="74" y="372"/>
                </a:cxn>
                <a:cxn ang="0">
                  <a:pos x="110" y="336"/>
                </a:cxn>
                <a:cxn ang="0">
                  <a:pos x="127" y="300"/>
                </a:cxn>
              </a:cxnLst>
              <a:rect l="0" t="0" r="r" b="b"/>
              <a:pathLst>
                <a:path w="127" h="375">
                  <a:moveTo>
                    <a:pt x="64" y="0"/>
                  </a:moveTo>
                  <a:lnTo>
                    <a:pt x="16" y="196"/>
                  </a:lnTo>
                  <a:lnTo>
                    <a:pt x="0" y="268"/>
                  </a:lnTo>
                  <a:lnTo>
                    <a:pt x="2" y="321"/>
                  </a:lnTo>
                  <a:lnTo>
                    <a:pt x="21" y="357"/>
                  </a:lnTo>
                  <a:lnTo>
                    <a:pt x="38" y="374"/>
                  </a:lnTo>
                  <a:lnTo>
                    <a:pt x="74" y="372"/>
                  </a:lnTo>
                  <a:lnTo>
                    <a:pt x="110" y="336"/>
                  </a:lnTo>
                  <a:lnTo>
                    <a:pt x="127" y="3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643"/>
            <p:cNvSpPr>
              <a:spLocks/>
            </p:cNvSpPr>
            <p:nvPr/>
          </p:nvSpPr>
          <p:spPr bwMode="auto">
            <a:xfrm>
              <a:off x="3664" y="12820"/>
              <a:ext cx="63" cy="358"/>
            </a:xfrm>
            <a:custGeom>
              <a:avLst/>
              <a:gdLst/>
              <a:ahLst/>
              <a:cxnLst>
                <a:cxn ang="0">
                  <a:pos x="62" y="0"/>
                </a:cxn>
                <a:cxn ang="0">
                  <a:pos x="14" y="196"/>
                </a:cxn>
                <a:cxn ang="0">
                  <a:pos x="0" y="268"/>
                </a:cxn>
                <a:cxn ang="0">
                  <a:pos x="2" y="357"/>
                </a:cxn>
              </a:cxnLst>
              <a:rect l="0" t="0" r="r" b="b"/>
              <a:pathLst>
                <a:path w="63" h="358">
                  <a:moveTo>
                    <a:pt x="62" y="0"/>
                  </a:moveTo>
                  <a:lnTo>
                    <a:pt x="14" y="196"/>
                  </a:lnTo>
                  <a:lnTo>
                    <a:pt x="0" y="268"/>
                  </a:lnTo>
                  <a:lnTo>
                    <a:pt x="2" y="35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644"/>
            <p:cNvSpPr>
              <a:spLocks/>
            </p:cNvSpPr>
            <p:nvPr/>
          </p:nvSpPr>
          <p:spPr bwMode="auto">
            <a:xfrm>
              <a:off x="3664" y="12818"/>
              <a:ext cx="80" cy="324"/>
            </a:xfrm>
            <a:custGeom>
              <a:avLst/>
              <a:gdLst/>
              <a:ahLst/>
              <a:cxnLst>
                <a:cxn ang="0">
                  <a:pos x="45" y="2"/>
                </a:cxn>
                <a:cxn ang="0">
                  <a:pos x="79" y="0"/>
                </a:cxn>
                <a:cxn ang="0">
                  <a:pos x="16" y="252"/>
                </a:cxn>
                <a:cxn ang="0">
                  <a:pos x="0" y="324"/>
                </a:cxn>
              </a:cxnLst>
              <a:rect l="0" t="0" r="r" b="b"/>
              <a:pathLst>
                <a:path w="80" h="324">
                  <a:moveTo>
                    <a:pt x="45" y="2"/>
                  </a:moveTo>
                  <a:lnTo>
                    <a:pt x="79" y="0"/>
                  </a:lnTo>
                  <a:lnTo>
                    <a:pt x="16" y="252"/>
                  </a:lnTo>
                  <a:lnTo>
                    <a:pt x="0" y="3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645"/>
            <p:cNvSpPr>
              <a:spLocks/>
            </p:cNvSpPr>
            <p:nvPr/>
          </p:nvSpPr>
          <p:spPr bwMode="auto">
            <a:xfrm>
              <a:off x="3607" y="12943"/>
              <a:ext cx="177" cy="5"/>
            </a:xfrm>
            <a:custGeom>
              <a:avLst/>
              <a:gdLst/>
              <a:ahLst/>
              <a:cxnLst>
                <a:cxn ang="0">
                  <a:pos x="0" y="4"/>
                </a:cxn>
                <a:cxn ang="0">
                  <a:pos x="177" y="0"/>
                </a:cxn>
              </a:cxnLst>
              <a:rect l="0" t="0" r="r" b="b"/>
              <a:pathLst>
                <a:path w="177" h="5">
                  <a:moveTo>
                    <a:pt x="0" y="4"/>
                  </a:moveTo>
                  <a:lnTo>
                    <a:pt x="17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1" name="Rectangle 650"/>
          <p:cNvSpPr/>
          <p:nvPr/>
        </p:nvSpPr>
        <p:spPr>
          <a:xfrm>
            <a:off x="692402" y="-18157"/>
            <a:ext cx="8488110" cy="2769989"/>
          </a:xfrm>
          <a:prstGeom prst="rect">
            <a:avLst/>
          </a:prstGeom>
        </p:spPr>
        <p:txBody>
          <a:bodyPr wrap="square">
            <a:spAutoFit/>
          </a:bodyPr>
          <a:lstStyle/>
          <a:p>
            <a:pPr algn="ctr"/>
            <a:r>
              <a:rPr lang="ar-EG" sz="2800" b="1" dirty="0">
                <a:solidFill>
                  <a:srgbClr val="990000"/>
                </a:solidFill>
              </a:rPr>
              <a:t>البلاطات المسطحة ذات السقوط</a:t>
            </a:r>
            <a:endParaRPr lang="ar-EG" sz="2800" dirty="0"/>
          </a:p>
          <a:p>
            <a:pPr algn="r"/>
            <a:r>
              <a:rPr lang="ar-EG" sz="2000" dirty="0" smtClean="0"/>
              <a:t> </a:t>
            </a:r>
            <a:r>
              <a:rPr lang="ar-EG" sz="2000" dirty="0">
                <a:solidFill>
                  <a:srgbClr val="990000"/>
                </a:solidFill>
              </a:rPr>
              <a:t>*</a:t>
            </a:r>
            <a:r>
              <a:rPr lang="ar-EG" sz="2000" dirty="0"/>
              <a:t> </a:t>
            </a:r>
            <a:r>
              <a:rPr lang="ar-EG" sz="2000" b="1" dirty="0">
                <a:solidFill>
                  <a:srgbClr val="990000"/>
                </a:solidFill>
              </a:rPr>
              <a:t>شروط استخدامه:</a:t>
            </a:r>
          </a:p>
          <a:p>
            <a:pPr algn="r"/>
            <a:r>
              <a:rPr lang="ar-EG" b="1" dirty="0">
                <a:solidFill>
                  <a:srgbClr val="990000"/>
                </a:solidFill>
              </a:rPr>
              <a:t>  </a:t>
            </a:r>
            <a:r>
              <a:rPr lang="ar-EG" b="1" dirty="0" smtClean="0">
                <a:solidFill>
                  <a:srgbClr val="990000"/>
                </a:solidFill>
              </a:rPr>
              <a:t>  </a:t>
            </a:r>
            <a:r>
              <a:rPr lang="ar-EG" b="1" dirty="0"/>
              <a:t>- عندما يكون الحمل الحي يزيد عن1000كجم/سم2</a:t>
            </a:r>
            <a:endParaRPr lang="en-US" b="1" dirty="0"/>
          </a:p>
          <a:p>
            <a:pPr algn="r"/>
            <a:r>
              <a:rPr lang="ar-EG" b="1" dirty="0" smtClean="0"/>
              <a:t>    </a:t>
            </a:r>
            <a:r>
              <a:rPr lang="ar-EG" b="1" dirty="0"/>
              <a:t>- عمل سقوط لمقاومة العزم السالب المتولد نتيجة الاحمال الحية و مقاومة القص </a:t>
            </a:r>
            <a:r>
              <a:rPr lang="ar-EG" b="1" dirty="0" smtClean="0"/>
              <a:t>الثاقب</a:t>
            </a:r>
          </a:p>
          <a:p>
            <a:pPr algn="r"/>
            <a:r>
              <a:rPr lang="ar-EG" b="1" dirty="0" smtClean="0"/>
              <a:t>    </a:t>
            </a:r>
            <a:r>
              <a:rPr lang="ar-EG" b="1" dirty="0"/>
              <a:t>- اذا زادت قيمة الاحمال عن 1000كجم/سم2 يتطلب فرض زيادة سمك البلاطة فوق راس العمود </a:t>
            </a:r>
            <a:endParaRPr lang="ar-EG" b="1" dirty="0" smtClean="0"/>
          </a:p>
          <a:p>
            <a:pPr algn="r"/>
            <a:r>
              <a:rPr lang="ar-EG" b="1" dirty="0"/>
              <a:t> </a:t>
            </a:r>
            <a:r>
              <a:rPr lang="ar-EG" b="1" dirty="0" smtClean="0"/>
              <a:t> وذلك </a:t>
            </a:r>
            <a:r>
              <a:rPr lang="ar-EG" b="1" dirty="0"/>
              <a:t>لمقاومة حملا من الاجهادات القص الثاقب والاجهادات</a:t>
            </a:r>
          </a:p>
          <a:p>
            <a:pPr algn="r"/>
            <a:r>
              <a:rPr lang="ar-EG" b="1" dirty="0"/>
              <a:t> الناتجة عن عزم الانحناء السالب ويمكن زيادة البحر عن 6 متر في </a:t>
            </a:r>
          </a:p>
          <a:p>
            <a:pPr algn="r"/>
            <a:r>
              <a:rPr lang="ar-EG" b="1" dirty="0"/>
              <a:t>الاتجاهين و سمك السقوط لا يقل عن ربع سماكة البلاطة الأصلية</a:t>
            </a:r>
          </a:p>
          <a:p>
            <a:pPr algn="r"/>
            <a:r>
              <a:rPr lang="ar-EG" b="1" dirty="0"/>
              <a:t> وطول سقوط البلاطة لا يقل عن سدس البحر ولا يزيد عن ربع البحر</a:t>
            </a:r>
          </a:p>
        </p:txBody>
      </p:sp>
    </p:spTree>
    <p:extLst>
      <p:ext uri="{BB962C8B-B14F-4D97-AF65-F5344CB8AC3E}">
        <p14:creationId xmlns:p14="http://schemas.microsoft.com/office/powerpoint/2010/main" val="2303777601"/>
      </p:ext>
    </p:extLst>
  </p:cSld>
  <p:clrMapOvr>
    <a:overrideClrMapping bg1="lt1" tx1="dk1" bg2="lt2" tx2="dk2" accent1="accent1" accent2="accent2" accent3="accent3" accent4="accent4" accent5="accent5" accent6="accent6" hlink="hlink" folHlink="folHlink"/>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33</a:t>
            </a:fld>
            <a:endParaRPr lang="en-US"/>
          </a:p>
        </p:txBody>
      </p:sp>
      <p:grpSp>
        <p:nvGrpSpPr>
          <p:cNvPr id="48130" name="Group 2"/>
          <p:cNvGrpSpPr>
            <a:grpSpLocks/>
          </p:cNvGrpSpPr>
          <p:nvPr/>
        </p:nvGrpSpPr>
        <p:grpSpPr bwMode="auto">
          <a:xfrm>
            <a:off x="2087675" y="2079164"/>
            <a:ext cx="311150" cy="79375"/>
            <a:chOff x="2175" y="2216"/>
            <a:chExt cx="490" cy="125"/>
          </a:xfrm>
        </p:grpSpPr>
        <p:sp>
          <p:nvSpPr>
            <p:cNvPr id="48131" name="Freeform 3"/>
            <p:cNvSpPr>
              <a:spLocks/>
            </p:cNvSpPr>
            <p:nvPr/>
          </p:nvSpPr>
          <p:spPr bwMode="auto">
            <a:xfrm>
              <a:off x="2186" y="2253"/>
              <a:ext cx="0" cy="77"/>
            </a:xfrm>
            <a:custGeom>
              <a:avLst/>
              <a:gdLst/>
              <a:ahLst/>
              <a:cxnLst>
                <a:cxn ang="0">
                  <a:pos x="0" y="76"/>
                </a:cxn>
                <a:cxn ang="0">
                  <a:pos x="0" y="0"/>
                </a:cxn>
              </a:cxnLst>
              <a:rect l="0" t="0" r="r" b="b"/>
              <a:pathLst>
                <a:path h="77">
                  <a:moveTo>
                    <a:pt x="0" y="7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2" name="Freeform 4"/>
            <p:cNvSpPr>
              <a:spLocks/>
            </p:cNvSpPr>
            <p:nvPr/>
          </p:nvSpPr>
          <p:spPr bwMode="auto">
            <a:xfrm>
              <a:off x="2352" y="2253"/>
              <a:ext cx="302" cy="0"/>
            </a:xfrm>
            <a:custGeom>
              <a:avLst/>
              <a:gdLst/>
              <a:ahLst/>
              <a:cxnLst>
                <a:cxn ang="0">
                  <a:pos x="0" y="0"/>
                </a:cxn>
                <a:cxn ang="0">
                  <a:pos x="302" y="0"/>
                </a:cxn>
              </a:cxnLst>
              <a:rect l="0" t="0" r="r" b="b"/>
              <a:pathLst>
                <a:path w="302">
                  <a:moveTo>
                    <a:pt x="0" y="0"/>
                  </a:moveTo>
                  <a:lnTo>
                    <a:pt x="30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3" name="Freeform 5"/>
            <p:cNvSpPr>
              <a:spLocks/>
            </p:cNvSpPr>
            <p:nvPr/>
          </p:nvSpPr>
          <p:spPr bwMode="auto">
            <a:xfrm>
              <a:off x="2186" y="2227"/>
              <a:ext cx="166" cy="55"/>
            </a:xfrm>
            <a:custGeom>
              <a:avLst/>
              <a:gdLst/>
              <a:ahLst/>
              <a:cxnLst>
                <a:cxn ang="0">
                  <a:pos x="165" y="0"/>
                </a:cxn>
                <a:cxn ang="0">
                  <a:pos x="165" y="0"/>
                </a:cxn>
                <a:cxn ang="0">
                  <a:pos x="0" y="26"/>
                </a:cxn>
                <a:cxn ang="0">
                  <a:pos x="165" y="55"/>
                </a:cxn>
                <a:cxn ang="0">
                  <a:pos x="165" y="0"/>
                </a:cxn>
              </a:cxnLst>
              <a:rect l="0" t="0" r="r" b="b"/>
              <a:pathLst>
                <a:path w="166" h="55">
                  <a:moveTo>
                    <a:pt x="165" y="0"/>
                  </a:moveTo>
                  <a:lnTo>
                    <a:pt x="165" y="0"/>
                  </a:lnTo>
                  <a:lnTo>
                    <a:pt x="0" y="26"/>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134" name="Group 6"/>
          <p:cNvGrpSpPr>
            <a:grpSpLocks/>
          </p:cNvGrpSpPr>
          <p:nvPr/>
        </p:nvGrpSpPr>
        <p:grpSpPr bwMode="auto">
          <a:xfrm>
            <a:off x="2454388" y="1968039"/>
            <a:ext cx="173037" cy="180975"/>
            <a:chOff x="2752" y="2040"/>
            <a:chExt cx="274" cy="285"/>
          </a:xfrm>
        </p:grpSpPr>
        <p:sp>
          <p:nvSpPr>
            <p:cNvPr id="48135" name="Freeform 7"/>
            <p:cNvSpPr>
              <a:spLocks/>
            </p:cNvSpPr>
            <p:nvPr/>
          </p:nvSpPr>
          <p:spPr bwMode="auto">
            <a:xfrm>
              <a:off x="2803" y="2054"/>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6" name="Freeform 8"/>
            <p:cNvSpPr>
              <a:spLocks/>
            </p:cNvSpPr>
            <p:nvPr/>
          </p:nvSpPr>
          <p:spPr bwMode="auto">
            <a:xfrm>
              <a:off x="2815" y="2054"/>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7" name="Freeform 9"/>
            <p:cNvSpPr>
              <a:spLocks/>
            </p:cNvSpPr>
            <p:nvPr/>
          </p:nvSpPr>
          <p:spPr bwMode="auto">
            <a:xfrm>
              <a:off x="2829" y="2054"/>
              <a:ext cx="72" cy="257"/>
            </a:xfrm>
            <a:custGeom>
              <a:avLst/>
              <a:gdLst/>
              <a:ahLst/>
              <a:cxnLst>
                <a:cxn ang="0">
                  <a:pos x="71" y="0"/>
                </a:cxn>
                <a:cxn ang="0">
                  <a:pos x="0" y="256"/>
                </a:cxn>
              </a:cxnLst>
              <a:rect l="0" t="0" r="r" b="b"/>
              <a:pathLst>
                <a:path w="72" h="257">
                  <a:moveTo>
                    <a:pt x="71"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8" name="Freeform 10"/>
            <p:cNvSpPr>
              <a:spLocks/>
            </p:cNvSpPr>
            <p:nvPr/>
          </p:nvSpPr>
          <p:spPr bwMode="auto">
            <a:xfrm>
              <a:off x="2767" y="2054"/>
              <a:ext cx="245" cy="257"/>
            </a:xfrm>
            <a:custGeom>
              <a:avLst/>
              <a:gdLst/>
              <a:ahLst/>
              <a:cxnLst>
                <a:cxn ang="0">
                  <a:pos x="74" y="0"/>
                </a:cxn>
                <a:cxn ang="0">
                  <a:pos x="184" y="0"/>
                </a:cxn>
                <a:cxn ang="0">
                  <a:pos x="220" y="12"/>
                </a:cxn>
                <a:cxn ang="0">
                  <a:pos x="232" y="24"/>
                </a:cxn>
                <a:cxn ang="0">
                  <a:pos x="244" y="60"/>
                </a:cxn>
                <a:cxn ang="0">
                  <a:pos x="244" y="110"/>
                </a:cxn>
                <a:cxn ang="0">
                  <a:pos x="232" y="158"/>
                </a:cxn>
                <a:cxn ang="0">
                  <a:pos x="208" y="208"/>
                </a:cxn>
                <a:cxn ang="0">
                  <a:pos x="184" y="232"/>
                </a:cxn>
                <a:cxn ang="0">
                  <a:pos x="158" y="244"/>
                </a:cxn>
                <a:cxn ang="0">
                  <a:pos x="110" y="256"/>
                </a:cxn>
                <a:cxn ang="0">
                  <a:pos x="0" y="256"/>
                </a:cxn>
              </a:cxnLst>
              <a:rect l="0" t="0" r="r" b="b"/>
              <a:pathLst>
                <a:path w="245" h="257">
                  <a:moveTo>
                    <a:pt x="74" y="0"/>
                  </a:moveTo>
                  <a:lnTo>
                    <a:pt x="184" y="0"/>
                  </a:lnTo>
                  <a:lnTo>
                    <a:pt x="220" y="12"/>
                  </a:lnTo>
                  <a:lnTo>
                    <a:pt x="232" y="24"/>
                  </a:lnTo>
                  <a:lnTo>
                    <a:pt x="244" y="60"/>
                  </a:lnTo>
                  <a:lnTo>
                    <a:pt x="244" y="110"/>
                  </a:lnTo>
                  <a:lnTo>
                    <a:pt x="232" y="158"/>
                  </a:lnTo>
                  <a:lnTo>
                    <a:pt x="208" y="208"/>
                  </a:lnTo>
                  <a:lnTo>
                    <a:pt x="184" y="232"/>
                  </a:lnTo>
                  <a:lnTo>
                    <a:pt x="158" y="244"/>
                  </a:lnTo>
                  <a:lnTo>
                    <a:pt x="110" y="256"/>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39" name="Freeform 11"/>
            <p:cNvSpPr>
              <a:spLocks/>
            </p:cNvSpPr>
            <p:nvPr/>
          </p:nvSpPr>
          <p:spPr bwMode="auto">
            <a:xfrm>
              <a:off x="2937" y="2066"/>
              <a:ext cx="63" cy="221"/>
            </a:xfrm>
            <a:custGeom>
              <a:avLst/>
              <a:gdLst/>
              <a:ahLst/>
              <a:cxnLst>
                <a:cxn ang="0">
                  <a:pos x="38" y="0"/>
                </a:cxn>
                <a:cxn ang="0">
                  <a:pos x="50" y="12"/>
                </a:cxn>
                <a:cxn ang="0">
                  <a:pos x="62" y="48"/>
                </a:cxn>
                <a:cxn ang="0">
                  <a:pos x="62" y="98"/>
                </a:cxn>
                <a:cxn ang="0">
                  <a:pos x="50" y="146"/>
                </a:cxn>
                <a:cxn ang="0">
                  <a:pos x="26" y="196"/>
                </a:cxn>
                <a:cxn ang="0">
                  <a:pos x="0" y="220"/>
                </a:cxn>
              </a:cxnLst>
              <a:rect l="0" t="0" r="r" b="b"/>
              <a:pathLst>
                <a:path w="63" h="221">
                  <a:moveTo>
                    <a:pt x="38" y="0"/>
                  </a:moveTo>
                  <a:lnTo>
                    <a:pt x="50" y="12"/>
                  </a:lnTo>
                  <a:lnTo>
                    <a:pt x="62" y="48"/>
                  </a:lnTo>
                  <a:lnTo>
                    <a:pt x="62" y="98"/>
                  </a:lnTo>
                  <a:lnTo>
                    <a:pt x="50" y="146"/>
                  </a:lnTo>
                  <a:lnTo>
                    <a:pt x="26" y="196"/>
                  </a:lnTo>
                  <a:lnTo>
                    <a:pt x="0" y="22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0" name="Freeform 12"/>
            <p:cNvSpPr>
              <a:spLocks/>
            </p:cNvSpPr>
            <p:nvPr/>
          </p:nvSpPr>
          <p:spPr bwMode="auto">
            <a:xfrm>
              <a:off x="2877" y="2054"/>
              <a:ext cx="111" cy="257"/>
            </a:xfrm>
            <a:custGeom>
              <a:avLst/>
              <a:gdLst/>
              <a:ahLst/>
              <a:cxnLst>
                <a:cxn ang="0">
                  <a:pos x="74" y="0"/>
                </a:cxn>
                <a:cxn ang="0">
                  <a:pos x="98" y="24"/>
                </a:cxn>
                <a:cxn ang="0">
                  <a:pos x="110" y="60"/>
                </a:cxn>
                <a:cxn ang="0">
                  <a:pos x="110" y="110"/>
                </a:cxn>
                <a:cxn ang="0">
                  <a:pos x="98" y="158"/>
                </a:cxn>
                <a:cxn ang="0">
                  <a:pos x="74" y="208"/>
                </a:cxn>
                <a:cxn ang="0">
                  <a:pos x="35" y="244"/>
                </a:cxn>
                <a:cxn ang="0">
                  <a:pos x="0" y="256"/>
                </a:cxn>
              </a:cxnLst>
              <a:rect l="0" t="0" r="r" b="b"/>
              <a:pathLst>
                <a:path w="111" h="257">
                  <a:moveTo>
                    <a:pt x="74" y="0"/>
                  </a:moveTo>
                  <a:lnTo>
                    <a:pt x="98" y="24"/>
                  </a:lnTo>
                  <a:lnTo>
                    <a:pt x="110" y="60"/>
                  </a:lnTo>
                  <a:lnTo>
                    <a:pt x="110" y="110"/>
                  </a:lnTo>
                  <a:lnTo>
                    <a:pt x="98" y="158"/>
                  </a:lnTo>
                  <a:lnTo>
                    <a:pt x="74" y="208"/>
                  </a:lnTo>
                  <a:lnTo>
                    <a:pt x="35" y="244"/>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1" name="Freeform 13"/>
            <p:cNvSpPr>
              <a:spLocks/>
            </p:cNvSpPr>
            <p:nvPr/>
          </p:nvSpPr>
          <p:spPr bwMode="auto">
            <a:xfrm>
              <a:off x="2853" y="2054"/>
              <a:ext cx="36" cy="12"/>
            </a:xfrm>
            <a:custGeom>
              <a:avLst/>
              <a:gdLst/>
              <a:ahLst/>
              <a:cxnLst>
                <a:cxn ang="0">
                  <a:pos x="0" y="0"/>
                </a:cxn>
                <a:cxn ang="0">
                  <a:pos x="36" y="12"/>
                </a:cxn>
              </a:cxnLst>
              <a:rect l="0" t="0" r="r" b="b"/>
              <a:pathLst>
                <a:path w="36" h="12">
                  <a:moveTo>
                    <a:pt x="0" y="0"/>
                  </a:moveTo>
                  <a:lnTo>
                    <a:pt x="36"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2" name="Freeform 14"/>
            <p:cNvSpPr>
              <a:spLocks/>
            </p:cNvSpPr>
            <p:nvPr/>
          </p:nvSpPr>
          <p:spPr bwMode="auto">
            <a:xfrm>
              <a:off x="2865" y="2054"/>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3" name="Freeform 15"/>
            <p:cNvSpPr>
              <a:spLocks/>
            </p:cNvSpPr>
            <p:nvPr/>
          </p:nvSpPr>
          <p:spPr bwMode="auto">
            <a:xfrm>
              <a:off x="2889" y="2054"/>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4" name="Freeform 16"/>
            <p:cNvSpPr>
              <a:spLocks/>
            </p:cNvSpPr>
            <p:nvPr/>
          </p:nvSpPr>
          <p:spPr bwMode="auto">
            <a:xfrm>
              <a:off x="2889" y="2054"/>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5" name="Freeform 17"/>
            <p:cNvSpPr>
              <a:spLocks/>
            </p:cNvSpPr>
            <p:nvPr/>
          </p:nvSpPr>
          <p:spPr bwMode="auto">
            <a:xfrm>
              <a:off x="2779" y="2299"/>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6" name="Freeform 18"/>
            <p:cNvSpPr>
              <a:spLocks/>
            </p:cNvSpPr>
            <p:nvPr/>
          </p:nvSpPr>
          <p:spPr bwMode="auto">
            <a:xfrm>
              <a:off x="2791" y="2287"/>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7" name="Freeform 19"/>
            <p:cNvSpPr>
              <a:spLocks/>
            </p:cNvSpPr>
            <p:nvPr/>
          </p:nvSpPr>
          <p:spPr bwMode="auto">
            <a:xfrm>
              <a:off x="2829" y="2287"/>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48" name="Freeform 20"/>
            <p:cNvSpPr>
              <a:spLocks/>
            </p:cNvSpPr>
            <p:nvPr/>
          </p:nvSpPr>
          <p:spPr bwMode="auto">
            <a:xfrm>
              <a:off x="2815" y="2299"/>
              <a:ext cx="38" cy="12"/>
            </a:xfrm>
            <a:custGeom>
              <a:avLst/>
              <a:gdLst/>
              <a:ahLst/>
              <a:cxnLst>
                <a:cxn ang="0">
                  <a:pos x="0" y="0"/>
                </a:cxn>
                <a:cxn ang="0">
                  <a:pos x="38" y="12"/>
                </a:cxn>
              </a:cxnLst>
              <a:rect l="0" t="0" r="r" b="b"/>
              <a:pathLst>
                <a:path w="38"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149" name="Group 21"/>
          <p:cNvGrpSpPr>
            <a:grpSpLocks/>
          </p:cNvGrpSpPr>
          <p:nvPr/>
        </p:nvGrpSpPr>
        <p:grpSpPr bwMode="auto">
          <a:xfrm>
            <a:off x="2670288" y="2023602"/>
            <a:ext cx="65087" cy="144462"/>
            <a:chOff x="3093" y="2128"/>
            <a:chExt cx="103" cy="226"/>
          </a:xfrm>
        </p:grpSpPr>
        <p:sp>
          <p:nvSpPr>
            <p:cNvPr id="48150" name="Freeform 22"/>
            <p:cNvSpPr>
              <a:spLocks/>
            </p:cNvSpPr>
            <p:nvPr/>
          </p:nvSpPr>
          <p:spPr bwMode="auto">
            <a:xfrm>
              <a:off x="3108" y="2181"/>
              <a:ext cx="45" cy="159"/>
            </a:xfrm>
            <a:custGeom>
              <a:avLst/>
              <a:gdLst/>
              <a:ahLst/>
              <a:cxnLst>
                <a:cxn ang="0">
                  <a:pos x="45" y="0"/>
                </a:cxn>
                <a:cxn ang="0">
                  <a:pos x="0" y="158"/>
                </a:cxn>
                <a:cxn ang="0">
                  <a:pos x="19" y="158"/>
                </a:cxn>
              </a:cxnLst>
              <a:rect l="0" t="0" r="r" b="b"/>
              <a:pathLst>
                <a:path w="45" h="159">
                  <a:moveTo>
                    <a:pt x="45" y="0"/>
                  </a:moveTo>
                  <a:lnTo>
                    <a:pt x="0" y="158"/>
                  </a:lnTo>
                  <a:lnTo>
                    <a:pt x="19" y="15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51" name="Freeform 23"/>
            <p:cNvSpPr>
              <a:spLocks/>
            </p:cNvSpPr>
            <p:nvPr/>
          </p:nvSpPr>
          <p:spPr bwMode="auto">
            <a:xfrm>
              <a:off x="3117" y="2143"/>
              <a:ext cx="65" cy="197"/>
            </a:xfrm>
            <a:custGeom>
              <a:avLst/>
              <a:gdLst/>
              <a:ahLst/>
              <a:cxnLst>
                <a:cxn ang="0">
                  <a:pos x="64" y="0"/>
                </a:cxn>
                <a:cxn ang="0">
                  <a:pos x="45" y="38"/>
                </a:cxn>
                <a:cxn ang="0">
                  <a:pos x="0" y="196"/>
                </a:cxn>
              </a:cxnLst>
              <a:rect l="0" t="0" r="r" b="b"/>
              <a:pathLst>
                <a:path w="65" h="197">
                  <a:moveTo>
                    <a:pt x="64" y="0"/>
                  </a:moveTo>
                  <a:lnTo>
                    <a:pt x="45" y="38"/>
                  </a:lnTo>
                  <a:lnTo>
                    <a:pt x="0" y="1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52" name="Freeform 24"/>
            <p:cNvSpPr>
              <a:spLocks/>
            </p:cNvSpPr>
            <p:nvPr/>
          </p:nvSpPr>
          <p:spPr bwMode="auto">
            <a:xfrm>
              <a:off x="3108" y="2143"/>
              <a:ext cx="74" cy="197"/>
            </a:xfrm>
            <a:custGeom>
              <a:avLst/>
              <a:gdLst/>
              <a:ahLst/>
              <a:cxnLst>
                <a:cxn ang="0">
                  <a:pos x="19" y="196"/>
                </a:cxn>
                <a:cxn ang="0">
                  <a:pos x="74" y="0"/>
                </a:cxn>
                <a:cxn ang="0">
                  <a:pos x="45" y="28"/>
                </a:cxn>
                <a:cxn ang="0">
                  <a:pos x="19" y="48"/>
                </a:cxn>
                <a:cxn ang="0">
                  <a:pos x="0" y="57"/>
                </a:cxn>
              </a:cxnLst>
              <a:rect l="0" t="0" r="r" b="b"/>
              <a:pathLst>
                <a:path w="74" h="197">
                  <a:moveTo>
                    <a:pt x="19" y="196"/>
                  </a:moveTo>
                  <a:lnTo>
                    <a:pt x="74" y="0"/>
                  </a:lnTo>
                  <a:lnTo>
                    <a:pt x="45" y="28"/>
                  </a:lnTo>
                  <a:lnTo>
                    <a:pt x="19" y="48"/>
                  </a:lnTo>
                  <a:lnTo>
                    <a:pt x="0" y="5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53" name="Freeform 25"/>
            <p:cNvSpPr>
              <a:spLocks/>
            </p:cNvSpPr>
            <p:nvPr/>
          </p:nvSpPr>
          <p:spPr bwMode="auto">
            <a:xfrm>
              <a:off x="3108" y="2181"/>
              <a:ext cx="45" cy="19"/>
            </a:xfrm>
            <a:custGeom>
              <a:avLst/>
              <a:gdLst/>
              <a:ahLst/>
              <a:cxnLst>
                <a:cxn ang="0">
                  <a:pos x="45" y="0"/>
                </a:cxn>
                <a:cxn ang="0">
                  <a:pos x="26" y="9"/>
                </a:cxn>
                <a:cxn ang="0">
                  <a:pos x="0" y="19"/>
                </a:cxn>
              </a:cxnLst>
              <a:rect l="0" t="0" r="r" b="b"/>
              <a:pathLst>
                <a:path w="45" h="19">
                  <a:moveTo>
                    <a:pt x="45" y="0"/>
                  </a:moveTo>
                  <a:lnTo>
                    <a:pt x="26" y="9"/>
                  </a:ln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154" name="Group 26"/>
          <p:cNvGrpSpPr>
            <a:grpSpLocks/>
          </p:cNvGrpSpPr>
          <p:nvPr/>
        </p:nvGrpSpPr>
        <p:grpSpPr bwMode="auto">
          <a:xfrm>
            <a:off x="2803638" y="2079164"/>
            <a:ext cx="311150" cy="79375"/>
            <a:chOff x="3303" y="2216"/>
            <a:chExt cx="490" cy="125"/>
          </a:xfrm>
        </p:grpSpPr>
        <p:sp>
          <p:nvSpPr>
            <p:cNvPr id="48155" name="Freeform 27"/>
            <p:cNvSpPr>
              <a:spLocks/>
            </p:cNvSpPr>
            <p:nvPr/>
          </p:nvSpPr>
          <p:spPr bwMode="auto">
            <a:xfrm>
              <a:off x="3782" y="2253"/>
              <a:ext cx="0" cy="77"/>
            </a:xfrm>
            <a:custGeom>
              <a:avLst/>
              <a:gdLst/>
              <a:ahLst/>
              <a:cxnLst>
                <a:cxn ang="0">
                  <a:pos x="0" y="76"/>
                </a:cxn>
                <a:cxn ang="0">
                  <a:pos x="0" y="0"/>
                </a:cxn>
              </a:cxnLst>
              <a:rect l="0" t="0" r="r" b="b"/>
              <a:pathLst>
                <a:path h="77">
                  <a:moveTo>
                    <a:pt x="0" y="7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56" name="Freeform 28"/>
            <p:cNvSpPr>
              <a:spLocks/>
            </p:cNvSpPr>
            <p:nvPr/>
          </p:nvSpPr>
          <p:spPr bwMode="auto">
            <a:xfrm>
              <a:off x="3314" y="2253"/>
              <a:ext cx="302" cy="0"/>
            </a:xfrm>
            <a:custGeom>
              <a:avLst/>
              <a:gdLst/>
              <a:ahLst/>
              <a:cxnLst>
                <a:cxn ang="0">
                  <a:pos x="302" y="0"/>
                </a:cxn>
                <a:cxn ang="0">
                  <a:pos x="0" y="0"/>
                </a:cxn>
              </a:cxnLst>
              <a:rect l="0" t="0" r="r" b="b"/>
              <a:pathLst>
                <a:path w="302">
                  <a:moveTo>
                    <a:pt x="302"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57" name="Freeform 29"/>
            <p:cNvSpPr>
              <a:spLocks/>
            </p:cNvSpPr>
            <p:nvPr/>
          </p:nvSpPr>
          <p:spPr bwMode="auto">
            <a:xfrm>
              <a:off x="3616" y="2227"/>
              <a:ext cx="166" cy="55"/>
            </a:xfrm>
            <a:custGeom>
              <a:avLst/>
              <a:gdLst/>
              <a:ahLst/>
              <a:cxnLst>
                <a:cxn ang="0">
                  <a:pos x="0" y="0"/>
                </a:cxn>
                <a:cxn ang="0">
                  <a:pos x="0" y="55"/>
                </a:cxn>
                <a:cxn ang="0">
                  <a:pos x="165" y="26"/>
                </a:cxn>
                <a:cxn ang="0">
                  <a:pos x="0" y="0"/>
                </a:cxn>
              </a:cxnLst>
              <a:rect l="0" t="0" r="r" b="b"/>
              <a:pathLst>
                <a:path w="166" h="55">
                  <a:moveTo>
                    <a:pt x="0" y="0"/>
                  </a:moveTo>
                  <a:lnTo>
                    <a:pt x="0" y="55"/>
                  </a:lnTo>
                  <a:lnTo>
                    <a:pt x="165"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158" name="Group 30"/>
          <p:cNvGrpSpPr>
            <a:grpSpLocks/>
          </p:cNvGrpSpPr>
          <p:nvPr/>
        </p:nvGrpSpPr>
        <p:grpSpPr bwMode="auto">
          <a:xfrm>
            <a:off x="1732068" y="2150602"/>
            <a:ext cx="1749425" cy="1214437"/>
            <a:chOff x="1622" y="2397"/>
            <a:chExt cx="2755" cy="1913"/>
          </a:xfrm>
        </p:grpSpPr>
        <p:sp>
          <p:nvSpPr>
            <p:cNvPr id="48159" name="Freeform 31"/>
            <p:cNvSpPr>
              <a:spLocks/>
            </p:cNvSpPr>
            <p:nvPr/>
          </p:nvSpPr>
          <p:spPr bwMode="auto">
            <a:xfrm>
              <a:off x="1723" y="2558"/>
              <a:ext cx="2553" cy="0"/>
            </a:xfrm>
            <a:custGeom>
              <a:avLst/>
              <a:gdLst/>
              <a:ahLst/>
              <a:cxnLst>
                <a:cxn ang="0">
                  <a:pos x="0" y="0"/>
                </a:cxn>
                <a:cxn ang="0">
                  <a:pos x="2553" y="0"/>
                </a:cxn>
              </a:cxnLst>
              <a:rect l="0" t="0" r="r" b="b"/>
              <a:pathLst>
                <a:path w="2553">
                  <a:moveTo>
                    <a:pt x="0" y="0"/>
                  </a:moveTo>
                  <a:lnTo>
                    <a:pt x="255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0" name="Freeform 32"/>
            <p:cNvSpPr>
              <a:spLocks/>
            </p:cNvSpPr>
            <p:nvPr/>
          </p:nvSpPr>
          <p:spPr bwMode="auto">
            <a:xfrm>
              <a:off x="1723" y="2412"/>
              <a:ext cx="0" cy="273"/>
            </a:xfrm>
            <a:custGeom>
              <a:avLst/>
              <a:gdLst/>
              <a:ahLst/>
              <a:cxnLst>
                <a:cxn ang="0">
                  <a:pos x="0" y="0"/>
                </a:cxn>
                <a:cxn ang="0">
                  <a:pos x="0" y="273"/>
                </a:cxn>
              </a:cxnLst>
              <a:rect l="0" t="0" r="r" b="b"/>
              <a:pathLst>
                <a:path h="273">
                  <a:moveTo>
                    <a:pt x="0" y="0"/>
                  </a:moveTo>
                  <a:lnTo>
                    <a:pt x="0" y="27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1" name="Freeform 33"/>
            <p:cNvSpPr>
              <a:spLocks/>
            </p:cNvSpPr>
            <p:nvPr/>
          </p:nvSpPr>
          <p:spPr bwMode="auto">
            <a:xfrm>
              <a:off x="1723" y="2762"/>
              <a:ext cx="0" cy="257"/>
            </a:xfrm>
            <a:custGeom>
              <a:avLst/>
              <a:gdLst/>
              <a:ahLst/>
              <a:cxnLst>
                <a:cxn ang="0">
                  <a:pos x="0" y="0"/>
                </a:cxn>
                <a:cxn ang="0">
                  <a:pos x="0" y="256"/>
                </a:cxn>
              </a:cxnLst>
              <a:rect l="0" t="0" r="r" b="b"/>
              <a:pathLst>
                <a:path h="257">
                  <a:moveTo>
                    <a:pt x="0"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2" name="Freeform 34"/>
            <p:cNvSpPr>
              <a:spLocks/>
            </p:cNvSpPr>
            <p:nvPr/>
          </p:nvSpPr>
          <p:spPr bwMode="auto">
            <a:xfrm>
              <a:off x="1636" y="2685"/>
              <a:ext cx="171" cy="77"/>
            </a:xfrm>
            <a:custGeom>
              <a:avLst/>
              <a:gdLst/>
              <a:ahLst/>
              <a:cxnLst>
                <a:cxn ang="0">
                  <a:pos x="86" y="76"/>
                </a:cxn>
                <a:cxn ang="0">
                  <a:pos x="0" y="69"/>
                </a:cxn>
                <a:cxn ang="0">
                  <a:pos x="170" y="7"/>
                </a:cxn>
                <a:cxn ang="0">
                  <a:pos x="86" y="0"/>
                </a:cxn>
              </a:cxnLst>
              <a:rect l="0" t="0" r="r" b="b"/>
              <a:pathLst>
                <a:path w="171" h="77">
                  <a:moveTo>
                    <a:pt x="86" y="76"/>
                  </a:moveTo>
                  <a:lnTo>
                    <a:pt x="0" y="69"/>
                  </a:lnTo>
                  <a:lnTo>
                    <a:pt x="170" y="7"/>
                  </a:lnTo>
                  <a:lnTo>
                    <a:pt x="8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3" name="Freeform 35"/>
            <p:cNvSpPr>
              <a:spLocks/>
            </p:cNvSpPr>
            <p:nvPr/>
          </p:nvSpPr>
          <p:spPr bwMode="auto">
            <a:xfrm>
              <a:off x="4276" y="2412"/>
              <a:ext cx="0" cy="273"/>
            </a:xfrm>
            <a:custGeom>
              <a:avLst/>
              <a:gdLst/>
              <a:ahLst/>
              <a:cxnLst>
                <a:cxn ang="0">
                  <a:pos x="0" y="0"/>
                </a:cxn>
                <a:cxn ang="0">
                  <a:pos x="0" y="273"/>
                </a:cxn>
              </a:cxnLst>
              <a:rect l="0" t="0" r="r" b="b"/>
              <a:pathLst>
                <a:path h="273">
                  <a:moveTo>
                    <a:pt x="0" y="0"/>
                  </a:moveTo>
                  <a:lnTo>
                    <a:pt x="0" y="27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4" name="Freeform 36"/>
            <p:cNvSpPr>
              <a:spLocks/>
            </p:cNvSpPr>
            <p:nvPr/>
          </p:nvSpPr>
          <p:spPr bwMode="auto">
            <a:xfrm>
              <a:off x="4276" y="2762"/>
              <a:ext cx="0" cy="257"/>
            </a:xfrm>
            <a:custGeom>
              <a:avLst/>
              <a:gdLst/>
              <a:ahLst/>
              <a:cxnLst>
                <a:cxn ang="0">
                  <a:pos x="0" y="0"/>
                </a:cxn>
                <a:cxn ang="0">
                  <a:pos x="0" y="256"/>
                </a:cxn>
              </a:cxnLst>
              <a:rect l="0" t="0" r="r" b="b"/>
              <a:pathLst>
                <a:path h="257">
                  <a:moveTo>
                    <a:pt x="0"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5" name="Freeform 37"/>
            <p:cNvSpPr>
              <a:spLocks/>
            </p:cNvSpPr>
            <p:nvPr/>
          </p:nvSpPr>
          <p:spPr bwMode="auto">
            <a:xfrm>
              <a:off x="4192" y="2685"/>
              <a:ext cx="171" cy="77"/>
            </a:xfrm>
            <a:custGeom>
              <a:avLst/>
              <a:gdLst/>
              <a:ahLst/>
              <a:cxnLst>
                <a:cxn ang="0">
                  <a:pos x="83" y="76"/>
                </a:cxn>
                <a:cxn ang="0">
                  <a:pos x="0" y="69"/>
                </a:cxn>
                <a:cxn ang="0">
                  <a:pos x="170" y="7"/>
                </a:cxn>
                <a:cxn ang="0">
                  <a:pos x="83" y="0"/>
                </a:cxn>
              </a:cxnLst>
              <a:rect l="0" t="0" r="r" b="b"/>
              <a:pathLst>
                <a:path w="171" h="77">
                  <a:moveTo>
                    <a:pt x="83" y="76"/>
                  </a:moveTo>
                  <a:lnTo>
                    <a:pt x="0" y="69"/>
                  </a:lnTo>
                  <a:lnTo>
                    <a:pt x="170" y="7"/>
                  </a:lnTo>
                  <a:lnTo>
                    <a:pt x="83"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6" name="Freeform 38"/>
            <p:cNvSpPr>
              <a:spLocks/>
            </p:cNvSpPr>
            <p:nvPr/>
          </p:nvSpPr>
          <p:spPr bwMode="auto">
            <a:xfrm>
              <a:off x="2652" y="4295"/>
              <a:ext cx="122" cy="0"/>
            </a:xfrm>
            <a:custGeom>
              <a:avLst/>
              <a:gdLst/>
              <a:ahLst/>
              <a:cxnLst>
                <a:cxn ang="0">
                  <a:pos x="122" y="0"/>
                </a:cxn>
                <a:cxn ang="0">
                  <a:pos x="0" y="0"/>
                </a:cxn>
              </a:cxnLst>
              <a:rect l="0" t="0" r="r" b="b"/>
              <a:pathLst>
                <a:path w="122">
                  <a:moveTo>
                    <a:pt x="122"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7" name="Freeform 39"/>
            <p:cNvSpPr>
              <a:spLocks/>
            </p:cNvSpPr>
            <p:nvPr/>
          </p:nvSpPr>
          <p:spPr bwMode="auto">
            <a:xfrm>
              <a:off x="2589" y="4295"/>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8" name="Freeform 40"/>
            <p:cNvSpPr>
              <a:spLocks/>
            </p:cNvSpPr>
            <p:nvPr/>
          </p:nvSpPr>
          <p:spPr bwMode="auto">
            <a:xfrm>
              <a:off x="3259" y="2855"/>
              <a:ext cx="523" cy="461"/>
            </a:xfrm>
            <a:custGeom>
              <a:avLst/>
              <a:gdLst/>
              <a:ahLst/>
              <a:cxnLst>
                <a:cxn ang="0">
                  <a:pos x="0" y="460"/>
                </a:cxn>
                <a:cxn ang="0">
                  <a:pos x="523" y="0"/>
                </a:cxn>
              </a:cxnLst>
              <a:rect l="0" t="0" r="r" b="b"/>
              <a:pathLst>
                <a:path w="523" h="461">
                  <a:moveTo>
                    <a:pt x="0" y="460"/>
                  </a:moveTo>
                  <a:lnTo>
                    <a:pt x="52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69" name="Freeform 41"/>
            <p:cNvSpPr>
              <a:spLocks/>
            </p:cNvSpPr>
            <p:nvPr/>
          </p:nvSpPr>
          <p:spPr bwMode="auto">
            <a:xfrm>
              <a:off x="2186" y="2855"/>
              <a:ext cx="1073" cy="461"/>
            </a:xfrm>
            <a:custGeom>
              <a:avLst/>
              <a:gdLst/>
              <a:ahLst/>
              <a:cxnLst>
                <a:cxn ang="0">
                  <a:pos x="0" y="0"/>
                </a:cxn>
                <a:cxn ang="0">
                  <a:pos x="523" y="460"/>
                </a:cxn>
                <a:cxn ang="0">
                  <a:pos x="1072" y="460"/>
                </a:cxn>
              </a:cxnLst>
              <a:rect l="0" t="0" r="r" b="b"/>
              <a:pathLst>
                <a:path w="1073" h="461">
                  <a:moveTo>
                    <a:pt x="0" y="0"/>
                  </a:moveTo>
                  <a:lnTo>
                    <a:pt x="523" y="460"/>
                  </a:lnTo>
                  <a:lnTo>
                    <a:pt x="1072" y="46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0" name="Freeform 42"/>
            <p:cNvSpPr>
              <a:spLocks/>
            </p:cNvSpPr>
            <p:nvPr/>
          </p:nvSpPr>
          <p:spPr bwMode="auto">
            <a:xfrm>
              <a:off x="2709" y="3316"/>
              <a:ext cx="0" cy="979"/>
            </a:xfrm>
            <a:custGeom>
              <a:avLst/>
              <a:gdLst/>
              <a:ahLst/>
              <a:cxnLst>
                <a:cxn ang="0">
                  <a:pos x="0" y="0"/>
                </a:cxn>
                <a:cxn ang="0">
                  <a:pos x="0" y="979"/>
                </a:cxn>
              </a:cxnLst>
              <a:rect l="0" t="0" r="r" b="b"/>
              <a:pathLst>
                <a:path h="979">
                  <a:moveTo>
                    <a:pt x="0" y="0"/>
                  </a:moveTo>
                  <a:lnTo>
                    <a:pt x="0" y="97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1" name="Freeform 43"/>
            <p:cNvSpPr>
              <a:spLocks/>
            </p:cNvSpPr>
            <p:nvPr/>
          </p:nvSpPr>
          <p:spPr bwMode="auto">
            <a:xfrm>
              <a:off x="3455" y="4295"/>
              <a:ext cx="92" cy="0"/>
            </a:xfrm>
            <a:custGeom>
              <a:avLst/>
              <a:gdLst/>
              <a:ahLst/>
              <a:cxnLst>
                <a:cxn ang="0">
                  <a:pos x="91" y="0"/>
                </a:cxn>
                <a:cxn ang="0">
                  <a:pos x="0" y="0"/>
                </a:cxn>
              </a:cxnLst>
              <a:rect l="0" t="0" r="r" b="b"/>
              <a:pathLst>
                <a:path w="92">
                  <a:moveTo>
                    <a:pt x="91"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2" name="Freeform 44"/>
            <p:cNvSpPr>
              <a:spLocks/>
            </p:cNvSpPr>
            <p:nvPr/>
          </p:nvSpPr>
          <p:spPr bwMode="auto">
            <a:xfrm>
              <a:off x="3268" y="4295"/>
              <a:ext cx="125" cy="0"/>
            </a:xfrm>
            <a:custGeom>
              <a:avLst/>
              <a:gdLst/>
              <a:ahLst/>
              <a:cxnLst>
                <a:cxn ang="0">
                  <a:pos x="124" y="0"/>
                </a:cxn>
                <a:cxn ang="0">
                  <a:pos x="0" y="0"/>
                </a:cxn>
              </a:cxnLst>
              <a:rect l="0" t="0" r="r" b="b"/>
              <a:pathLst>
                <a:path w="125">
                  <a:moveTo>
                    <a:pt x="124"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3" name="Freeform 45"/>
            <p:cNvSpPr>
              <a:spLocks/>
            </p:cNvSpPr>
            <p:nvPr/>
          </p:nvSpPr>
          <p:spPr bwMode="auto">
            <a:xfrm>
              <a:off x="3208" y="4295"/>
              <a:ext cx="3" cy="0"/>
            </a:xfrm>
            <a:custGeom>
              <a:avLst/>
              <a:gdLst/>
              <a:ahLst/>
              <a:cxnLst>
                <a:cxn ang="0">
                  <a:pos x="0" y="0"/>
                </a:cxn>
                <a:cxn ang="0">
                  <a:pos x="2" y="0"/>
                </a:cxn>
              </a:cxnLst>
              <a:rect l="0" t="0" r="r" b="b"/>
              <a:pathLst>
                <a:path w="3">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4" name="Freeform 46"/>
            <p:cNvSpPr>
              <a:spLocks/>
            </p:cNvSpPr>
            <p:nvPr/>
          </p:nvSpPr>
          <p:spPr bwMode="auto">
            <a:xfrm>
              <a:off x="3259" y="3316"/>
              <a:ext cx="0" cy="979"/>
            </a:xfrm>
            <a:custGeom>
              <a:avLst/>
              <a:gdLst/>
              <a:ahLst/>
              <a:cxnLst>
                <a:cxn ang="0">
                  <a:pos x="0" y="0"/>
                </a:cxn>
                <a:cxn ang="0">
                  <a:pos x="0" y="979"/>
                </a:cxn>
              </a:cxnLst>
              <a:rect l="0" t="0" r="r" b="b"/>
              <a:pathLst>
                <a:path h="979">
                  <a:moveTo>
                    <a:pt x="0" y="0"/>
                  </a:moveTo>
                  <a:lnTo>
                    <a:pt x="0" y="97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5" name="Freeform 47"/>
            <p:cNvSpPr>
              <a:spLocks/>
            </p:cNvSpPr>
            <p:nvPr/>
          </p:nvSpPr>
          <p:spPr bwMode="auto">
            <a:xfrm>
              <a:off x="1723" y="2855"/>
              <a:ext cx="2553" cy="0"/>
            </a:xfrm>
            <a:custGeom>
              <a:avLst/>
              <a:gdLst/>
              <a:ahLst/>
              <a:cxnLst>
                <a:cxn ang="0">
                  <a:pos x="0" y="0"/>
                </a:cxn>
                <a:cxn ang="0">
                  <a:pos x="2553" y="0"/>
                </a:cxn>
              </a:cxnLst>
              <a:rect l="0" t="0" r="r" b="b"/>
              <a:pathLst>
                <a:path w="2553">
                  <a:moveTo>
                    <a:pt x="0" y="0"/>
                  </a:moveTo>
                  <a:lnTo>
                    <a:pt x="255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6" name="Freeform 48"/>
            <p:cNvSpPr>
              <a:spLocks/>
            </p:cNvSpPr>
            <p:nvPr/>
          </p:nvSpPr>
          <p:spPr bwMode="auto">
            <a:xfrm>
              <a:off x="3259" y="3242"/>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7" name="Freeform 49"/>
            <p:cNvSpPr>
              <a:spLocks/>
            </p:cNvSpPr>
            <p:nvPr/>
          </p:nvSpPr>
          <p:spPr bwMode="auto">
            <a:xfrm>
              <a:off x="3259" y="3096"/>
              <a:ext cx="0" cy="98"/>
            </a:xfrm>
            <a:custGeom>
              <a:avLst/>
              <a:gdLst/>
              <a:ahLst/>
              <a:cxnLst>
                <a:cxn ang="0">
                  <a:pos x="0" y="98"/>
                </a:cxn>
                <a:cxn ang="0">
                  <a:pos x="0" y="0"/>
                </a:cxn>
              </a:cxnLst>
              <a:rect l="0" t="0" r="r" b="b"/>
              <a:pathLst>
                <a:path h="98">
                  <a:moveTo>
                    <a:pt x="0" y="9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8" name="Freeform 50"/>
            <p:cNvSpPr>
              <a:spLocks/>
            </p:cNvSpPr>
            <p:nvPr/>
          </p:nvSpPr>
          <p:spPr bwMode="auto">
            <a:xfrm>
              <a:off x="3259" y="2973"/>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79" name="Freeform 51"/>
            <p:cNvSpPr>
              <a:spLocks/>
            </p:cNvSpPr>
            <p:nvPr/>
          </p:nvSpPr>
          <p:spPr bwMode="auto">
            <a:xfrm>
              <a:off x="3259" y="3021"/>
              <a:ext cx="221" cy="101"/>
            </a:xfrm>
            <a:custGeom>
              <a:avLst/>
              <a:gdLst/>
              <a:ahLst/>
              <a:cxnLst>
                <a:cxn ang="0">
                  <a:pos x="220" y="100"/>
                </a:cxn>
                <a:cxn ang="0">
                  <a:pos x="184" y="64"/>
                </a:cxn>
                <a:cxn ang="0">
                  <a:pos x="143" y="38"/>
                </a:cxn>
                <a:cxn ang="0">
                  <a:pos x="98" y="16"/>
                </a:cxn>
                <a:cxn ang="0">
                  <a:pos x="50" y="4"/>
                </a:cxn>
                <a:cxn ang="0">
                  <a:pos x="0" y="0"/>
                </a:cxn>
              </a:cxnLst>
              <a:rect l="0" t="0" r="r" b="b"/>
              <a:pathLst>
                <a:path w="221" h="101">
                  <a:moveTo>
                    <a:pt x="220" y="100"/>
                  </a:moveTo>
                  <a:lnTo>
                    <a:pt x="184" y="64"/>
                  </a:lnTo>
                  <a:lnTo>
                    <a:pt x="143" y="38"/>
                  </a:lnTo>
                  <a:lnTo>
                    <a:pt x="98" y="16"/>
                  </a:lnTo>
                  <a:lnTo>
                    <a:pt x="50" y="4"/>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0" name="Freeform 52"/>
            <p:cNvSpPr>
              <a:spLocks/>
            </p:cNvSpPr>
            <p:nvPr/>
          </p:nvSpPr>
          <p:spPr bwMode="auto">
            <a:xfrm>
              <a:off x="3259" y="3000"/>
              <a:ext cx="237" cy="105"/>
            </a:xfrm>
            <a:custGeom>
              <a:avLst/>
              <a:gdLst/>
              <a:ahLst/>
              <a:cxnLst>
                <a:cxn ang="0">
                  <a:pos x="237" y="105"/>
                </a:cxn>
                <a:cxn ang="0">
                  <a:pos x="199" y="69"/>
                </a:cxn>
                <a:cxn ang="0">
                  <a:pos x="155" y="38"/>
                </a:cxn>
                <a:cxn ang="0">
                  <a:pos x="105" y="16"/>
                </a:cxn>
                <a:cxn ang="0">
                  <a:pos x="55" y="2"/>
                </a:cxn>
                <a:cxn ang="0">
                  <a:pos x="0" y="0"/>
                </a:cxn>
              </a:cxnLst>
              <a:rect l="0" t="0" r="r" b="b"/>
              <a:pathLst>
                <a:path w="237" h="105">
                  <a:moveTo>
                    <a:pt x="237" y="105"/>
                  </a:moveTo>
                  <a:lnTo>
                    <a:pt x="199" y="69"/>
                  </a:lnTo>
                  <a:lnTo>
                    <a:pt x="155" y="38"/>
                  </a:lnTo>
                  <a:lnTo>
                    <a:pt x="105" y="16"/>
                  </a:lnTo>
                  <a:lnTo>
                    <a:pt x="55" y="2"/>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1" name="Freeform 53"/>
            <p:cNvSpPr>
              <a:spLocks/>
            </p:cNvSpPr>
            <p:nvPr/>
          </p:nvSpPr>
          <p:spPr bwMode="auto">
            <a:xfrm>
              <a:off x="3314" y="3095"/>
              <a:ext cx="106" cy="72"/>
            </a:xfrm>
            <a:custGeom>
              <a:avLst/>
              <a:gdLst/>
              <a:ahLst/>
              <a:cxnLst>
                <a:cxn ang="0">
                  <a:pos x="105" y="72"/>
                </a:cxn>
                <a:cxn ang="0">
                  <a:pos x="93" y="48"/>
                </a:cxn>
                <a:cxn ang="0">
                  <a:pos x="74" y="28"/>
                </a:cxn>
                <a:cxn ang="0">
                  <a:pos x="52" y="12"/>
                </a:cxn>
                <a:cxn ang="0">
                  <a:pos x="26" y="2"/>
                </a:cxn>
                <a:cxn ang="0">
                  <a:pos x="0" y="0"/>
                </a:cxn>
              </a:cxnLst>
              <a:rect l="0" t="0" r="r" b="b"/>
              <a:pathLst>
                <a:path w="106" h="72">
                  <a:moveTo>
                    <a:pt x="105" y="72"/>
                  </a:moveTo>
                  <a:lnTo>
                    <a:pt x="93" y="48"/>
                  </a:lnTo>
                  <a:lnTo>
                    <a:pt x="74" y="28"/>
                  </a:lnTo>
                  <a:lnTo>
                    <a:pt x="52" y="12"/>
                  </a:lnTo>
                  <a:lnTo>
                    <a:pt x="26" y="2"/>
                  </a:lnTo>
                  <a:lnTo>
                    <a:pt x="0"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2" name="Freeform 54"/>
            <p:cNvSpPr>
              <a:spLocks/>
            </p:cNvSpPr>
            <p:nvPr/>
          </p:nvSpPr>
          <p:spPr bwMode="auto">
            <a:xfrm>
              <a:off x="3314" y="3098"/>
              <a:ext cx="101" cy="72"/>
            </a:xfrm>
            <a:custGeom>
              <a:avLst/>
              <a:gdLst/>
              <a:ahLst/>
              <a:cxnLst>
                <a:cxn ang="0">
                  <a:pos x="100" y="72"/>
                </a:cxn>
                <a:cxn ang="0">
                  <a:pos x="86" y="43"/>
                </a:cxn>
                <a:cxn ang="0">
                  <a:pos x="62" y="21"/>
                </a:cxn>
                <a:cxn ang="0">
                  <a:pos x="33" y="7"/>
                </a:cxn>
                <a:cxn ang="0">
                  <a:pos x="0" y="0"/>
                </a:cxn>
              </a:cxnLst>
              <a:rect l="0" t="0" r="r" b="b"/>
              <a:pathLst>
                <a:path w="101" h="72">
                  <a:moveTo>
                    <a:pt x="100" y="72"/>
                  </a:moveTo>
                  <a:lnTo>
                    <a:pt x="86" y="43"/>
                  </a:lnTo>
                  <a:lnTo>
                    <a:pt x="62" y="21"/>
                  </a:lnTo>
                  <a:lnTo>
                    <a:pt x="33" y="7"/>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3" name="Freeform 55"/>
            <p:cNvSpPr>
              <a:spLocks/>
            </p:cNvSpPr>
            <p:nvPr/>
          </p:nvSpPr>
          <p:spPr bwMode="auto">
            <a:xfrm>
              <a:off x="3314" y="3103"/>
              <a:ext cx="106" cy="72"/>
            </a:xfrm>
            <a:custGeom>
              <a:avLst/>
              <a:gdLst/>
              <a:ahLst/>
              <a:cxnLst>
                <a:cxn ang="0">
                  <a:pos x="0" y="72"/>
                </a:cxn>
                <a:cxn ang="0">
                  <a:pos x="26" y="69"/>
                </a:cxn>
                <a:cxn ang="0">
                  <a:pos x="52" y="60"/>
                </a:cxn>
                <a:cxn ang="0">
                  <a:pos x="74" y="43"/>
                </a:cxn>
                <a:cxn ang="0">
                  <a:pos x="93" y="24"/>
                </a:cxn>
                <a:cxn ang="0">
                  <a:pos x="105" y="0"/>
                </a:cxn>
              </a:cxnLst>
              <a:rect l="0" t="0" r="r" b="b"/>
              <a:pathLst>
                <a:path w="106" h="72">
                  <a:moveTo>
                    <a:pt x="0" y="72"/>
                  </a:moveTo>
                  <a:lnTo>
                    <a:pt x="26" y="69"/>
                  </a:lnTo>
                  <a:lnTo>
                    <a:pt x="52" y="60"/>
                  </a:lnTo>
                  <a:lnTo>
                    <a:pt x="74" y="43"/>
                  </a:lnTo>
                  <a:lnTo>
                    <a:pt x="93" y="24"/>
                  </a:lnTo>
                  <a:lnTo>
                    <a:pt x="105"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4" name="Freeform 56"/>
            <p:cNvSpPr>
              <a:spLocks/>
            </p:cNvSpPr>
            <p:nvPr/>
          </p:nvSpPr>
          <p:spPr bwMode="auto">
            <a:xfrm>
              <a:off x="3314" y="3100"/>
              <a:ext cx="101" cy="70"/>
            </a:xfrm>
            <a:custGeom>
              <a:avLst/>
              <a:gdLst/>
              <a:ahLst/>
              <a:cxnLst>
                <a:cxn ang="0">
                  <a:pos x="0" y="69"/>
                </a:cxn>
                <a:cxn ang="0">
                  <a:pos x="26" y="67"/>
                </a:cxn>
                <a:cxn ang="0">
                  <a:pos x="50" y="57"/>
                </a:cxn>
                <a:cxn ang="0">
                  <a:pos x="72" y="43"/>
                </a:cxn>
                <a:cxn ang="0">
                  <a:pos x="88" y="24"/>
                </a:cxn>
                <a:cxn ang="0">
                  <a:pos x="100" y="0"/>
                </a:cxn>
              </a:cxnLst>
              <a:rect l="0" t="0" r="r" b="b"/>
              <a:pathLst>
                <a:path w="101" h="70">
                  <a:moveTo>
                    <a:pt x="0" y="69"/>
                  </a:moveTo>
                  <a:lnTo>
                    <a:pt x="26" y="67"/>
                  </a:lnTo>
                  <a:lnTo>
                    <a:pt x="50" y="57"/>
                  </a:lnTo>
                  <a:lnTo>
                    <a:pt x="72" y="43"/>
                  </a:lnTo>
                  <a:lnTo>
                    <a:pt x="88" y="24"/>
                  </a:ln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5" name="Freeform 57"/>
            <p:cNvSpPr>
              <a:spLocks/>
            </p:cNvSpPr>
            <p:nvPr/>
          </p:nvSpPr>
          <p:spPr bwMode="auto">
            <a:xfrm>
              <a:off x="3285" y="3098"/>
              <a:ext cx="29" cy="72"/>
            </a:xfrm>
            <a:custGeom>
              <a:avLst/>
              <a:gdLst/>
              <a:ahLst/>
              <a:cxnLst>
                <a:cxn ang="0">
                  <a:pos x="28" y="0"/>
                </a:cxn>
                <a:cxn ang="0">
                  <a:pos x="11" y="9"/>
                </a:cxn>
                <a:cxn ang="0">
                  <a:pos x="0" y="26"/>
                </a:cxn>
                <a:cxn ang="0">
                  <a:pos x="0" y="45"/>
                </a:cxn>
                <a:cxn ang="0">
                  <a:pos x="11" y="64"/>
                </a:cxn>
                <a:cxn ang="0">
                  <a:pos x="28" y="72"/>
                </a:cxn>
              </a:cxnLst>
              <a:rect l="0" t="0" r="r" b="b"/>
              <a:pathLst>
                <a:path w="29" h="72">
                  <a:moveTo>
                    <a:pt x="28" y="0"/>
                  </a:moveTo>
                  <a:lnTo>
                    <a:pt x="11" y="9"/>
                  </a:lnTo>
                  <a:lnTo>
                    <a:pt x="0" y="26"/>
                  </a:lnTo>
                  <a:lnTo>
                    <a:pt x="0" y="45"/>
                  </a:lnTo>
                  <a:lnTo>
                    <a:pt x="11" y="64"/>
                  </a:lnTo>
                  <a:lnTo>
                    <a:pt x="28" y="7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6" name="Freeform 58"/>
            <p:cNvSpPr>
              <a:spLocks/>
            </p:cNvSpPr>
            <p:nvPr/>
          </p:nvSpPr>
          <p:spPr bwMode="auto">
            <a:xfrm>
              <a:off x="3283" y="3095"/>
              <a:ext cx="31" cy="80"/>
            </a:xfrm>
            <a:custGeom>
              <a:avLst/>
              <a:gdLst/>
              <a:ahLst/>
              <a:cxnLst>
                <a:cxn ang="0">
                  <a:pos x="31" y="0"/>
                </a:cxn>
                <a:cxn ang="0">
                  <a:pos x="12" y="9"/>
                </a:cxn>
                <a:cxn ang="0">
                  <a:pos x="0" y="28"/>
                </a:cxn>
                <a:cxn ang="0">
                  <a:pos x="0" y="50"/>
                </a:cxn>
                <a:cxn ang="0">
                  <a:pos x="12" y="69"/>
                </a:cxn>
                <a:cxn ang="0">
                  <a:pos x="31" y="79"/>
                </a:cxn>
              </a:cxnLst>
              <a:rect l="0" t="0" r="r" b="b"/>
              <a:pathLst>
                <a:path w="31" h="80">
                  <a:moveTo>
                    <a:pt x="31" y="0"/>
                  </a:moveTo>
                  <a:lnTo>
                    <a:pt x="12" y="9"/>
                  </a:lnTo>
                  <a:lnTo>
                    <a:pt x="0" y="28"/>
                  </a:lnTo>
                  <a:lnTo>
                    <a:pt x="0" y="50"/>
                  </a:lnTo>
                  <a:lnTo>
                    <a:pt x="12" y="69"/>
                  </a:lnTo>
                  <a:lnTo>
                    <a:pt x="31" y="7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7" name="Freeform 59"/>
            <p:cNvSpPr>
              <a:spLocks/>
            </p:cNvSpPr>
            <p:nvPr/>
          </p:nvSpPr>
          <p:spPr bwMode="auto">
            <a:xfrm>
              <a:off x="1723" y="2558"/>
              <a:ext cx="55" cy="55"/>
            </a:xfrm>
            <a:custGeom>
              <a:avLst/>
              <a:gdLst/>
              <a:ahLst/>
              <a:cxnLst>
                <a:cxn ang="0">
                  <a:pos x="0" y="55"/>
                </a:cxn>
                <a:cxn ang="0">
                  <a:pos x="55" y="0"/>
                </a:cxn>
              </a:cxnLst>
              <a:rect l="0" t="0" r="r" b="b"/>
              <a:pathLst>
                <a:path w="55" h="55">
                  <a:moveTo>
                    <a:pt x="0" y="55"/>
                  </a:moveTo>
                  <a:lnTo>
                    <a:pt x="5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8" name="Freeform 60"/>
            <p:cNvSpPr>
              <a:spLocks/>
            </p:cNvSpPr>
            <p:nvPr/>
          </p:nvSpPr>
          <p:spPr bwMode="auto">
            <a:xfrm>
              <a:off x="1646" y="2750"/>
              <a:ext cx="5" cy="5"/>
            </a:xfrm>
            <a:custGeom>
              <a:avLst/>
              <a:gdLst/>
              <a:ahLst/>
              <a:cxnLst>
                <a:cxn ang="0">
                  <a:pos x="0" y="4"/>
                </a:cxn>
                <a:cxn ang="0">
                  <a:pos x="4" y="0"/>
                </a:cxn>
              </a:cxnLst>
              <a:rect l="0" t="0" r="r" b="b"/>
              <a:pathLst>
                <a:path w="5" h="5">
                  <a:moveTo>
                    <a:pt x="0" y="4"/>
                  </a:moveTo>
                  <a:lnTo>
                    <a:pt x="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89" name="Freeform 61"/>
            <p:cNvSpPr>
              <a:spLocks/>
            </p:cNvSpPr>
            <p:nvPr/>
          </p:nvSpPr>
          <p:spPr bwMode="auto">
            <a:xfrm>
              <a:off x="1723" y="2558"/>
              <a:ext cx="120" cy="120"/>
            </a:xfrm>
            <a:custGeom>
              <a:avLst/>
              <a:gdLst/>
              <a:ahLst/>
              <a:cxnLst>
                <a:cxn ang="0">
                  <a:pos x="0" y="120"/>
                </a:cxn>
                <a:cxn ang="0">
                  <a:pos x="120" y="0"/>
                </a:cxn>
              </a:cxnLst>
              <a:rect l="0" t="0" r="r" b="b"/>
              <a:pathLst>
                <a:path w="120" h="120">
                  <a:moveTo>
                    <a:pt x="0" y="120"/>
                  </a:moveTo>
                  <a:lnTo>
                    <a:pt x="1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0" name="Freeform 62"/>
            <p:cNvSpPr>
              <a:spLocks/>
            </p:cNvSpPr>
            <p:nvPr/>
          </p:nvSpPr>
          <p:spPr bwMode="auto">
            <a:xfrm>
              <a:off x="1706" y="2711"/>
              <a:ext cx="48" cy="48"/>
            </a:xfrm>
            <a:custGeom>
              <a:avLst/>
              <a:gdLst/>
              <a:ahLst/>
              <a:cxnLst>
                <a:cxn ang="0">
                  <a:pos x="0" y="47"/>
                </a:cxn>
                <a:cxn ang="0">
                  <a:pos x="48" y="0"/>
                </a:cxn>
              </a:cxnLst>
              <a:rect l="0" t="0" r="r" b="b"/>
              <a:pathLst>
                <a:path w="48" h="48">
                  <a:moveTo>
                    <a:pt x="0" y="47"/>
                  </a:moveTo>
                  <a:lnTo>
                    <a:pt x="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1" name="Freeform 63"/>
            <p:cNvSpPr>
              <a:spLocks/>
            </p:cNvSpPr>
            <p:nvPr/>
          </p:nvSpPr>
          <p:spPr bwMode="auto">
            <a:xfrm>
              <a:off x="1776" y="2558"/>
              <a:ext cx="132" cy="132"/>
            </a:xfrm>
            <a:custGeom>
              <a:avLst/>
              <a:gdLst/>
              <a:ahLst/>
              <a:cxnLst>
                <a:cxn ang="0">
                  <a:pos x="0" y="132"/>
                </a:cxn>
                <a:cxn ang="0">
                  <a:pos x="132" y="0"/>
                </a:cxn>
              </a:cxnLst>
              <a:rect l="0" t="0" r="r" b="b"/>
              <a:pathLst>
                <a:path w="132" h="132">
                  <a:moveTo>
                    <a:pt x="0" y="132"/>
                  </a:moveTo>
                  <a:lnTo>
                    <a:pt x="1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2" name="Freeform 64"/>
            <p:cNvSpPr>
              <a:spLocks/>
            </p:cNvSpPr>
            <p:nvPr/>
          </p:nvSpPr>
          <p:spPr bwMode="auto">
            <a:xfrm>
              <a:off x="1723" y="2558"/>
              <a:ext cx="249" cy="249"/>
            </a:xfrm>
            <a:custGeom>
              <a:avLst/>
              <a:gdLst/>
              <a:ahLst/>
              <a:cxnLst>
                <a:cxn ang="0">
                  <a:pos x="0" y="249"/>
                </a:cxn>
                <a:cxn ang="0">
                  <a:pos x="249" y="0"/>
                </a:cxn>
              </a:cxnLst>
              <a:rect l="0" t="0" r="r" b="b"/>
              <a:pathLst>
                <a:path w="249" h="249">
                  <a:moveTo>
                    <a:pt x="0" y="249"/>
                  </a:moveTo>
                  <a:lnTo>
                    <a:pt x="24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3" name="Freeform 65"/>
            <p:cNvSpPr>
              <a:spLocks/>
            </p:cNvSpPr>
            <p:nvPr/>
          </p:nvSpPr>
          <p:spPr bwMode="auto">
            <a:xfrm>
              <a:off x="1740"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4" name="Freeform 66"/>
            <p:cNvSpPr>
              <a:spLocks/>
            </p:cNvSpPr>
            <p:nvPr/>
          </p:nvSpPr>
          <p:spPr bwMode="auto">
            <a:xfrm>
              <a:off x="180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5" name="Freeform 67"/>
            <p:cNvSpPr>
              <a:spLocks/>
            </p:cNvSpPr>
            <p:nvPr/>
          </p:nvSpPr>
          <p:spPr bwMode="auto">
            <a:xfrm>
              <a:off x="1869"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6" name="Freeform 68"/>
            <p:cNvSpPr>
              <a:spLocks/>
            </p:cNvSpPr>
            <p:nvPr/>
          </p:nvSpPr>
          <p:spPr bwMode="auto">
            <a:xfrm>
              <a:off x="193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7" name="Freeform 69"/>
            <p:cNvSpPr>
              <a:spLocks/>
            </p:cNvSpPr>
            <p:nvPr/>
          </p:nvSpPr>
          <p:spPr bwMode="auto">
            <a:xfrm>
              <a:off x="1999"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8" name="Freeform 70"/>
            <p:cNvSpPr>
              <a:spLocks/>
            </p:cNvSpPr>
            <p:nvPr/>
          </p:nvSpPr>
          <p:spPr bwMode="auto">
            <a:xfrm>
              <a:off x="2061" y="2558"/>
              <a:ext cx="300" cy="297"/>
            </a:xfrm>
            <a:custGeom>
              <a:avLst/>
              <a:gdLst/>
              <a:ahLst/>
              <a:cxnLst>
                <a:cxn ang="0">
                  <a:pos x="0" y="297"/>
                </a:cxn>
                <a:cxn ang="0">
                  <a:pos x="300" y="0"/>
                </a:cxn>
              </a:cxnLst>
              <a:rect l="0" t="0" r="r" b="b"/>
              <a:pathLst>
                <a:path w="300" h="297">
                  <a:moveTo>
                    <a:pt x="0" y="297"/>
                  </a:moveTo>
                  <a:lnTo>
                    <a:pt x="30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99" name="Freeform 71"/>
            <p:cNvSpPr>
              <a:spLocks/>
            </p:cNvSpPr>
            <p:nvPr/>
          </p:nvSpPr>
          <p:spPr bwMode="auto">
            <a:xfrm>
              <a:off x="2126"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0" name="Freeform 72"/>
            <p:cNvSpPr>
              <a:spLocks/>
            </p:cNvSpPr>
            <p:nvPr/>
          </p:nvSpPr>
          <p:spPr bwMode="auto">
            <a:xfrm>
              <a:off x="2191"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1" name="Freeform 73"/>
            <p:cNvSpPr>
              <a:spLocks/>
            </p:cNvSpPr>
            <p:nvPr/>
          </p:nvSpPr>
          <p:spPr bwMode="auto">
            <a:xfrm>
              <a:off x="2256"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2" name="Freeform 74"/>
            <p:cNvSpPr>
              <a:spLocks/>
            </p:cNvSpPr>
            <p:nvPr/>
          </p:nvSpPr>
          <p:spPr bwMode="auto">
            <a:xfrm>
              <a:off x="2320"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3" name="Freeform 75"/>
            <p:cNvSpPr>
              <a:spLocks/>
            </p:cNvSpPr>
            <p:nvPr/>
          </p:nvSpPr>
          <p:spPr bwMode="auto">
            <a:xfrm>
              <a:off x="2385"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4" name="Freeform 76"/>
            <p:cNvSpPr>
              <a:spLocks/>
            </p:cNvSpPr>
            <p:nvPr/>
          </p:nvSpPr>
          <p:spPr bwMode="auto">
            <a:xfrm>
              <a:off x="2450"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5" name="Freeform 77"/>
            <p:cNvSpPr>
              <a:spLocks/>
            </p:cNvSpPr>
            <p:nvPr/>
          </p:nvSpPr>
          <p:spPr bwMode="auto">
            <a:xfrm>
              <a:off x="2515"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6" name="Freeform 78"/>
            <p:cNvSpPr>
              <a:spLocks/>
            </p:cNvSpPr>
            <p:nvPr/>
          </p:nvSpPr>
          <p:spPr bwMode="auto">
            <a:xfrm>
              <a:off x="2580"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7" name="Freeform 79"/>
            <p:cNvSpPr>
              <a:spLocks/>
            </p:cNvSpPr>
            <p:nvPr/>
          </p:nvSpPr>
          <p:spPr bwMode="auto">
            <a:xfrm>
              <a:off x="264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8" name="Freeform 80"/>
            <p:cNvSpPr>
              <a:spLocks/>
            </p:cNvSpPr>
            <p:nvPr/>
          </p:nvSpPr>
          <p:spPr bwMode="auto">
            <a:xfrm>
              <a:off x="2709"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09" name="Freeform 81"/>
            <p:cNvSpPr>
              <a:spLocks/>
            </p:cNvSpPr>
            <p:nvPr/>
          </p:nvSpPr>
          <p:spPr bwMode="auto">
            <a:xfrm>
              <a:off x="277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0" name="Freeform 82"/>
            <p:cNvSpPr>
              <a:spLocks/>
            </p:cNvSpPr>
            <p:nvPr/>
          </p:nvSpPr>
          <p:spPr bwMode="auto">
            <a:xfrm>
              <a:off x="2836" y="2558"/>
              <a:ext cx="300" cy="297"/>
            </a:xfrm>
            <a:custGeom>
              <a:avLst/>
              <a:gdLst/>
              <a:ahLst/>
              <a:cxnLst>
                <a:cxn ang="0">
                  <a:pos x="0" y="297"/>
                </a:cxn>
                <a:cxn ang="0">
                  <a:pos x="300" y="0"/>
                </a:cxn>
              </a:cxnLst>
              <a:rect l="0" t="0" r="r" b="b"/>
              <a:pathLst>
                <a:path w="300" h="297">
                  <a:moveTo>
                    <a:pt x="0" y="297"/>
                  </a:moveTo>
                  <a:lnTo>
                    <a:pt x="30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1" name="Freeform 83"/>
            <p:cNvSpPr>
              <a:spLocks/>
            </p:cNvSpPr>
            <p:nvPr/>
          </p:nvSpPr>
          <p:spPr bwMode="auto">
            <a:xfrm>
              <a:off x="2901" y="2558"/>
              <a:ext cx="300" cy="297"/>
            </a:xfrm>
            <a:custGeom>
              <a:avLst/>
              <a:gdLst/>
              <a:ahLst/>
              <a:cxnLst>
                <a:cxn ang="0">
                  <a:pos x="0" y="297"/>
                </a:cxn>
                <a:cxn ang="0">
                  <a:pos x="300" y="0"/>
                </a:cxn>
              </a:cxnLst>
              <a:rect l="0" t="0" r="r" b="b"/>
              <a:pathLst>
                <a:path w="300" h="297">
                  <a:moveTo>
                    <a:pt x="0" y="297"/>
                  </a:moveTo>
                  <a:lnTo>
                    <a:pt x="30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2" name="Freeform 84"/>
            <p:cNvSpPr>
              <a:spLocks/>
            </p:cNvSpPr>
            <p:nvPr/>
          </p:nvSpPr>
          <p:spPr bwMode="auto">
            <a:xfrm>
              <a:off x="2966"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3" name="Freeform 85"/>
            <p:cNvSpPr>
              <a:spLocks/>
            </p:cNvSpPr>
            <p:nvPr/>
          </p:nvSpPr>
          <p:spPr bwMode="auto">
            <a:xfrm>
              <a:off x="3031"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4" name="Freeform 86"/>
            <p:cNvSpPr>
              <a:spLocks/>
            </p:cNvSpPr>
            <p:nvPr/>
          </p:nvSpPr>
          <p:spPr bwMode="auto">
            <a:xfrm>
              <a:off x="3096"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5" name="Freeform 87"/>
            <p:cNvSpPr>
              <a:spLocks/>
            </p:cNvSpPr>
            <p:nvPr/>
          </p:nvSpPr>
          <p:spPr bwMode="auto">
            <a:xfrm>
              <a:off x="3160"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6" name="Freeform 88"/>
            <p:cNvSpPr>
              <a:spLocks/>
            </p:cNvSpPr>
            <p:nvPr/>
          </p:nvSpPr>
          <p:spPr bwMode="auto">
            <a:xfrm>
              <a:off x="3225"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7" name="Freeform 89"/>
            <p:cNvSpPr>
              <a:spLocks/>
            </p:cNvSpPr>
            <p:nvPr/>
          </p:nvSpPr>
          <p:spPr bwMode="auto">
            <a:xfrm>
              <a:off x="3290"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8" name="Freeform 90"/>
            <p:cNvSpPr>
              <a:spLocks/>
            </p:cNvSpPr>
            <p:nvPr/>
          </p:nvSpPr>
          <p:spPr bwMode="auto">
            <a:xfrm>
              <a:off x="3355"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19" name="Freeform 91"/>
            <p:cNvSpPr>
              <a:spLocks/>
            </p:cNvSpPr>
            <p:nvPr/>
          </p:nvSpPr>
          <p:spPr bwMode="auto">
            <a:xfrm>
              <a:off x="3420"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0" name="Freeform 92"/>
            <p:cNvSpPr>
              <a:spLocks/>
            </p:cNvSpPr>
            <p:nvPr/>
          </p:nvSpPr>
          <p:spPr bwMode="auto">
            <a:xfrm>
              <a:off x="348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1" name="Freeform 93"/>
            <p:cNvSpPr>
              <a:spLocks/>
            </p:cNvSpPr>
            <p:nvPr/>
          </p:nvSpPr>
          <p:spPr bwMode="auto">
            <a:xfrm>
              <a:off x="3549"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2" name="Freeform 94"/>
            <p:cNvSpPr>
              <a:spLocks/>
            </p:cNvSpPr>
            <p:nvPr/>
          </p:nvSpPr>
          <p:spPr bwMode="auto">
            <a:xfrm>
              <a:off x="3614"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3" name="Freeform 95"/>
            <p:cNvSpPr>
              <a:spLocks/>
            </p:cNvSpPr>
            <p:nvPr/>
          </p:nvSpPr>
          <p:spPr bwMode="auto">
            <a:xfrm>
              <a:off x="3676" y="2558"/>
              <a:ext cx="300" cy="297"/>
            </a:xfrm>
            <a:custGeom>
              <a:avLst/>
              <a:gdLst/>
              <a:ahLst/>
              <a:cxnLst>
                <a:cxn ang="0">
                  <a:pos x="0" y="297"/>
                </a:cxn>
                <a:cxn ang="0">
                  <a:pos x="300" y="0"/>
                </a:cxn>
              </a:cxnLst>
              <a:rect l="0" t="0" r="r" b="b"/>
              <a:pathLst>
                <a:path w="300" h="297">
                  <a:moveTo>
                    <a:pt x="0" y="297"/>
                  </a:moveTo>
                  <a:lnTo>
                    <a:pt x="30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4" name="Freeform 96"/>
            <p:cNvSpPr>
              <a:spLocks/>
            </p:cNvSpPr>
            <p:nvPr/>
          </p:nvSpPr>
          <p:spPr bwMode="auto">
            <a:xfrm>
              <a:off x="3741"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5" name="Freeform 97"/>
            <p:cNvSpPr>
              <a:spLocks/>
            </p:cNvSpPr>
            <p:nvPr/>
          </p:nvSpPr>
          <p:spPr bwMode="auto">
            <a:xfrm>
              <a:off x="3806" y="2558"/>
              <a:ext cx="298" cy="297"/>
            </a:xfrm>
            <a:custGeom>
              <a:avLst/>
              <a:gdLst/>
              <a:ahLst/>
              <a:cxnLst>
                <a:cxn ang="0">
                  <a:pos x="0" y="297"/>
                </a:cxn>
                <a:cxn ang="0">
                  <a:pos x="297" y="0"/>
                </a:cxn>
              </a:cxnLst>
              <a:rect l="0" t="0" r="r" b="b"/>
              <a:pathLst>
                <a:path w="298"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6" name="Freeform 98"/>
            <p:cNvSpPr>
              <a:spLocks/>
            </p:cNvSpPr>
            <p:nvPr/>
          </p:nvSpPr>
          <p:spPr bwMode="auto">
            <a:xfrm>
              <a:off x="3871"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7" name="Freeform 99"/>
            <p:cNvSpPr>
              <a:spLocks/>
            </p:cNvSpPr>
            <p:nvPr/>
          </p:nvSpPr>
          <p:spPr bwMode="auto">
            <a:xfrm>
              <a:off x="3936" y="2558"/>
              <a:ext cx="297" cy="297"/>
            </a:xfrm>
            <a:custGeom>
              <a:avLst/>
              <a:gdLst/>
              <a:ahLst/>
              <a:cxnLst>
                <a:cxn ang="0">
                  <a:pos x="0" y="297"/>
                </a:cxn>
                <a:cxn ang="0">
                  <a:pos x="297" y="0"/>
                </a:cxn>
              </a:cxnLst>
              <a:rect l="0" t="0" r="r" b="b"/>
              <a:pathLst>
                <a:path w="297" h="297">
                  <a:moveTo>
                    <a:pt x="0" y="297"/>
                  </a:moveTo>
                  <a:lnTo>
                    <a:pt x="29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8" name="Freeform 100"/>
            <p:cNvSpPr>
              <a:spLocks/>
            </p:cNvSpPr>
            <p:nvPr/>
          </p:nvSpPr>
          <p:spPr bwMode="auto">
            <a:xfrm>
              <a:off x="4000" y="2579"/>
              <a:ext cx="276" cy="276"/>
            </a:xfrm>
            <a:custGeom>
              <a:avLst/>
              <a:gdLst/>
              <a:ahLst/>
              <a:cxnLst>
                <a:cxn ang="0">
                  <a:pos x="0" y="275"/>
                </a:cxn>
                <a:cxn ang="0">
                  <a:pos x="276" y="0"/>
                </a:cxn>
              </a:cxnLst>
              <a:rect l="0" t="0" r="r" b="b"/>
              <a:pathLst>
                <a:path w="276" h="276">
                  <a:moveTo>
                    <a:pt x="0" y="275"/>
                  </a:moveTo>
                  <a:lnTo>
                    <a:pt x="27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29" name="Freeform 101"/>
            <p:cNvSpPr>
              <a:spLocks/>
            </p:cNvSpPr>
            <p:nvPr/>
          </p:nvSpPr>
          <p:spPr bwMode="auto">
            <a:xfrm>
              <a:off x="4065" y="2642"/>
              <a:ext cx="211" cy="213"/>
            </a:xfrm>
            <a:custGeom>
              <a:avLst/>
              <a:gdLst/>
              <a:ahLst/>
              <a:cxnLst>
                <a:cxn ang="0">
                  <a:pos x="0" y="213"/>
                </a:cxn>
                <a:cxn ang="0">
                  <a:pos x="211" y="0"/>
                </a:cxn>
              </a:cxnLst>
              <a:rect l="0" t="0" r="r" b="b"/>
              <a:pathLst>
                <a:path w="211" h="213">
                  <a:moveTo>
                    <a:pt x="0" y="213"/>
                  </a:moveTo>
                  <a:lnTo>
                    <a:pt x="21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0" name="Freeform 102"/>
            <p:cNvSpPr>
              <a:spLocks/>
            </p:cNvSpPr>
            <p:nvPr/>
          </p:nvSpPr>
          <p:spPr bwMode="auto">
            <a:xfrm>
              <a:off x="4130" y="2757"/>
              <a:ext cx="98" cy="98"/>
            </a:xfrm>
            <a:custGeom>
              <a:avLst/>
              <a:gdLst/>
              <a:ahLst/>
              <a:cxnLst>
                <a:cxn ang="0">
                  <a:pos x="0" y="98"/>
                </a:cxn>
                <a:cxn ang="0">
                  <a:pos x="98" y="0"/>
                </a:cxn>
              </a:cxnLst>
              <a:rect l="0" t="0" r="r" b="b"/>
              <a:pathLst>
                <a:path w="98" h="98">
                  <a:moveTo>
                    <a:pt x="0" y="98"/>
                  </a:moveTo>
                  <a:lnTo>
                    <a:pt x="9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1" name="Freeform 103"/>
            <p:cNvSpPr>
              <a:spLocks/>
            </p:cNvSpPr>
            <p:nvPr/>
          </p:nvSpPr>
          <p:spPr bwMode="auto">
            <a:xfrm>
              <a:off x="4252" y="2687"/>
              <a:ext cx="46" cy="46"/>
            </a:xfrm>
            <a:custGeom>
              <a:avLst/>
              <a:gdLst/>
              <a:ahLst/>
              <a:cxnLst>
                <a:cxn ang="0">
                  <a:pos x="0" y="45"/>
                </a:cxn>
                <a:cxn ang="0">
                  <a:pos x="45" y="0"/>
                </a:cxn>
              </a:cxnLst>
              <a:rect l="0" t="0" r="r" b="b"/>
              <a:pathLst>
                <a:path w="46" h="46">
                  <a:moveTo>
                    <a:pt x="0" y="45"/>
                  </a:moveTo>
                  <a:lnTo>
                    <a:pt x="4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2" name="Freeform 104"/>
            <p:cNvSpPr>
              <a:spLocks/>
            </p:cNvSpPr>
            <p:nvPr/>
          </p:nvSpPr>
          <p:spPr bwMode="auto">
            <a:xfrm>
              <a:off x="4195" y="2771"/>
              <a:ext cx="81" cy="84"/>
            </a:xfrm>
            <a:custGeom>
              <a:avLst/>
              <a:gdLst/>
              <a:ahLst/>
              <a:cxnLst>
                <a:cxn ang="0">
                  <a:pos x="0" y="84"/>
                </a:cxn>
                <a:cxn ang="0">
                  <a:pos x="81" y="0"/>
                </a:cxn>
              </a:cxnLst>
              <a:rect l="0" t="0" r="r" b="b"/>
              <a:pathLst>
                <a:path w="81" h="84">
                  <a:moveTo>
                    <a:pt x="0" y="84"/>
                  </a:moveTo>
                  <a:lnTo>
                    <a:pt x="8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3" name="Freeform 105"/>
            <p:cNvSpPr>
              <a:spLocks/>
            </p:cNvSpPr>
            <p:nvPr/>
          </p:nvSpPr>
          <p:spPr bwMode="auto">
            <a:xfrm>
              <a:off x="4356" y="2692"/>
              <a:ext cx="2" cy="3"/>
            </a:xfrm>
            <a:custGeom>
              <a:avLst/>
              <a:gdLst/>
              <a:ahLst/>
              <a:cxnLst>
                <a:cxn ang="0">
                  <a:pos x="0" y="2"/>
                </a:cxn>
                <a:cxn ang="0">
                  <a:pos x="2" y="0"/>
                </a:cxn>
              </a:cxnLst>
              <a:rect l="0" t="0" r="r" b="b"/>
              <a:pathLst>
                <a:path w="2" h="3">
                  <a:moveTo>
                    <a:pt x="0" y="2"/>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4" name="Freeform 106"/>
            <p:cNvSpPr>
              <a:spLocks/>
            </p:cNvSpPr>
            <p:nvPr/>
          </p:nvSpPr>
          <p:spPr bwMode="auto">
            <a:xfrm>
              <a:off x="4260" y="2836"/>
              <a:ext cx="16" cy="19"/>
            </a:xfrm>
            <a:custGeom>
              <a:avLst/>
              <a:gdLst/>
              <a:ahLst/>
              <a:cxnLst>
                <a:cxn ang="0">
                  <a:pos x="0" y="19"/>
                </a:cxn>
                <a:cxn ang="0">
                  <a:pos x="16" y="0"/>
                </a:cxn>
              </a:cxnLst>
              <a:rect l="0" t="0" r="r" b="b"/>
              <a:pathLst>
                <a:path w="16" h="19">
                  <a:moveTo>
                    <a:pt x="0" y="19"/>
                  </a:moveTo>
                  <a:lnTo>
                    <a:pt x="1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5" name="Freeform 107"/>
            <p:cNvSpPr>
              <a:spLocks/>
            </p:cNvSpPr>
            <p:nvPr/>
          </p:nvSpPr>
          <p:spPr bwMode="auto">
            <a:xfrm>
              <a:off x="2709" y="3669"/>
              <a:ext cx="0" cy="151"/>
            </a:xfrm>
            <a:custGeom>
              <a:avLst/>
              <a:gdLst/>
              <a:ahLst/>
              <a:cxnLst>
                <a:cxn ang="0">
                  <a:pos x="0" y="151"/>
                </a:cxn>
                <a:cxn ang="0">
                  <a:pos x="0" y="0"/>
                </a:cxn>
              </a:cxnLst>
              <a:rect l="0" t="0" r="r" b="b"/>
              <a:pathLst>
                <a:path h="151">
                  <a:moveTo>
                    <a:pt x="0" y="151"/>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6" name="Freeform 108"/>
            <p:cNvSpPr>
              <a:spLocks/>
            </p:cNvSpPr>
            <p:nvPr/>
          </p:nvSpPr>
          <p:spPr bwMode="auto">
            <a:xfrm>
              <a:off x="3259" y="3669"/>
              <a:ext cx="0" cy="151"/>
            </a:xfrm>
            <a:custGeom>
              <a:avLst/>
              <a:gdLst/>
              <a:ahLst/>
              <a:cxnLst>
                <a:cxn ang="0">
                  <a:pos x="0" y="151"/>
                </a:cxn>
                <a:cxn ang="0">
                  <a:pos x="0" y="0"/>
                </a:cxn>
              </a:cxnLst>
              <a:rect l="0" t="0" r="r" b="b"/>
              <a:pathLst>
                <a:path h="151">
                  <a:moveTo>
                    <a:pt x="0" y="151"/>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7" name="Freeform 109"/>
            <p:cNvSpPr>
              <a:spLocks/>
            </p:cNvSpPr>
            <p:nvPr/>
          </p:nvSpPr>
          <p:spPr bwMode="auto">
            <a:xfrm>
              <a:off x="2872" y="3669"/>
              <a:ext cx="12" cy="0"/>
            </a:xfrm>
            <a:custGeom>
              <a:avLst/>
              <a:gdLst/>
              <a:ahLst/>
              <a:cxnLst>
                <a:cxn ang="0">
                  <a:pos x="0" y="0"/>
                </a:cxn>
                <a:cxn ang="0">
                  <a:pos x="12" y="0"/>
                </a:cxn>
              </a:cxnLst>
              <a:rect l="0" t="0" r="r" b="b"/>
              <a:pathLst>
                <a:path w="12">
                  <a:moveTo>
                    <a:pt x="0" y="0"/>
                  </a:moveTo>
                  <a:lnTo>
                    <a:pt x="1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8" name="Freeform 110"/>
            <p:cNvSpPr>
              <a:spLocks/>
            </p:cNvSpPr>
            <p:nvPr/>
          </p:nvSpPr>
          <p:spPr bwMode="auto">
            <a:xfrm>
              <a:off x="2709" y="3643"/>
              <a:ext cx="163" cy="55"/>
            </a:xfrm>
            <a:custGeom>
              <a:avLst/>
              <a:gdLst/>
              <a:ahLst/>
              <a:cxnLst>
                <a:cxn ang="0">
                  <a:pos x="163" y="0"/>
                </a:cxn>
                <a:cxn ang="0">
                  <a:pos x="163" y="0"/>
                </a:cxn>
                <a:cxn ang="0">
                  <a:pos x="0" y="26"/>
                </a:cxn>
                <a:cxn ang="0">
                  <a:pos x="163" y="55"/>
                </a:cxn>
                <a:cxn ang="0">
                  <a:pos x="163" y="0"/>
                </a:cxn>
              </a:cxnLst>
              <a:rect l="0" t="0" r="r" b="b"/>
              <a:pathLst>
                <a:path w="163" h="55">
                  <a:moveTo>
                    <a:pt x="163" y="0"/>
                  </a:moveTo>
                  <a:lnTo>
                    <a:pt x="163" y="0"/>
                  </a:lnTo>
                  <a:lnTo>
                    <a:pt x="0" y="26"/>
                  </a:lnTo>
                  <a:lnTo>
                    <a:pt x="163" y="55"/>
                  </a:lnTo>
                  <a:lnTo>
                    <a:pt x="163"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39" name="Freeform 111"/>
            <p:cNvSpPr>
              <a:spLocks/>
            </p:cNvSpPr>
            <p:nvPr/>
          </p:nvSpPr>
          <p:spPr bwMode="auto">
            <a:xfrm>
              <a:off x="3084" y="3669"/>
              <a:ext cx="11" cy="0"/>
            </a:xfrm>
            <a:custGeom>
              <a:avLst/>
              <a:gdLst/>
              <a:ahLst/>
              <a:cxnLst>
                <a:cxn ang="0">
                  <a:pos x="11" y="0"/>
                </a:cxn>
                <a:cxn ang="0">
                  <a:pos x="0" y="0"/>
                </a:cxn>
              </a:cxnLst>
              <a:rect l="0" t="0" r="r" b="b"/>
              <a:pathLst>
                <a:path w="11">
                  <a:moveTo>
                    <a:pt x="1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0" name="Freeform 112"/>
            <p:cNvSpPr>
              <a:spLocks/>
            </p:cNvSpPr>
            <p:nvPr/>
          </p:nvSpPr>
          <p:spPr bwMode="auto">
            <a:xfrm>
              <a:off x="3096" y="3643"/>
              <a:ext cx="163" cy="55"/>
            </a:xfrm>
            <a:custGeom>
              <a:avLst/>
              <a:gdLst/>
              <a:ahLst/>
              <a:cxnLst>
                <a:cxn ang="0">
                  <a:pos x="0" y="0"/>
                </a:cxn>
                <a:cxn ang="0">
                  <a:pos x="0" y="55"/>
                </a:cxn>
                <a:cxn ang="0">
                  <a:pos x="163" y="26"/>
                </a:cxn>
                <a:cxn ang="0">
                  <a:pos x="0" y="0"/>
                </a:cxn>
              </a:cxnLst>
              <a:rect l="0" t="0" r="r" b="b"/>
              <a:pathLst>
                <a:path w="163" h="55">
                  <a:moveTo>
                    <a:pt x="0" y="0"/>
                  </a:moveTo>
                  <a:lnTo>
                    <a:pt x="0" y="55"/>
                  </a:lnTo>
                  <a:lnTo>
                    <a:pt x="163"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1" name="Freeform 113"/>
            <p:cNvSpPr>
              <a:spLocks/>
            </p:cNvSpPr>
            <p:nvPr/>
          </p:nvSpPr>
          <p:spPr bwMode="auto">
            <a:xfrm>
              <a:off x="2930" y="3465"/>
              <a:ext cx="127" cy="374"/>
            </a:xfrm>
            <a:custGeom>
              <a:avLst/>
              <a:gdLst/>
              <a:ahLst/>
              <a:cxnLst>
                <a:cxn ang="0">
                  <a:pos x="64" y="0"/>
                </a:cxn>
                <a:cxn ang="0">
                  <a:pos x="16" y="196"/>
                </a:cxn>
                <a:cxn ang="0">
                  <a:pos x="0" y="268"/>
                </a:cxn>
                <a:cxn ang="0">
                  <a:pos x="2" y="321"/>
                </a:cxn>
                <a:cxn ang="0">
                  <a:pos x="21" y="357"/>
                </a:cxn>
                <a:cxn ang="0">
                  <a:pos x="40" y="374"/>
                </a:cxn>
                <a:cxn ang="0">
                  <a:pos x="76" y="374"/>
                </a:cxn>
                <a:cxn ang="0">
                  <a:pos x="110" y="338"/>
                </a:cxn>
                <a:cxn ang="0">
                  <a:pos x="127" y="300"/>
                </a:cxn>
              </a:cxnLst>
              <a:rect l="0" t="0" r="r" b="b"/>
              <a:pathLst>
                <a:path w="127" h="374">
                  <a:moveTo>
                    <a:pt x="64" y="0"/>
                  </a:moveTo>
                  <a:lnTo>
                    <a:pt x="16" y="196"/>
                  </a:lnTo>
                  <a:lnTo>
                    <a:pt x="0" y="268"/>
                  </a:lnTo>
                  <a:lnTo>
                    <a:pt x="2" y="321"/>
                  </a:lnTo>
                  <a:lnTo>
                    <a:pt x="21" y="357"/>
                  </a:lnTo>
                  <a:lnTo>
                    <a:pt x="40" y="374"/>
                  </a:lnTo>
                  <a:lnTo>
                    <a:pt x="76" y="374"/>
                  </a:lnTo>
                  <a:lnTo>
                    <a:pt x="110" y="338"/>
                  </a:lnTo>
                  <a:lnTo>
                    <a:pt x="127" y="30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2" name="Freeform 114"/>
            <p:cNvSpPr>
              <a:spLocks/>
            </p:cNvSpPr>
            <p:nvPr/>
          </p:nvSpPr>
          <p:spPr bwMode="auto">
            <a:xfrm>
              <a:off x="2949" y="3463"/>
              <a:ext cx="63" cy="360"/>
            </a:xfrm>
            <a:custGeom>
              <a:avLst/>
              <a:gdLst/>
              <a:ahLst/>
              <a:cxnLst>
                <a:cxn ang="0">
                  <a:pos x="62" y="0"/>
                </a:cxn>
                <a:cxn ang="0">
                  <a:pos x="14" y="199"/>
                </a:cxn>
                <a:cxn ang="0">
                  <a:pos x="0" y="271"/>
                </a:cxn>
                <a:cxn ang="0">
                  <a:pos x="2" y="360"/>
                </a:cxn>
              </a:cxnLst>
              <a:rect l="0" t="0" r="r" b="b"/>
              <a:pathLst>
                <a:path w="63" h="360">
                  <a:moveTo>
                    <a:pt x="62" y="0"/>
                  </a:moveTo>
                  <a:lnTo>
                    <a:pt x="14" y="199"/>
                  </a:lnTo>
                  <a:lnTo>
                    <a:pt x="0" y="271"/>
                  </a:lnTo>
                  <a:lnTo>
                    <a:pt x="2" y="36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3" name="Freeform 115"/>
            <p:cNvSpPr>
              <a:spLocks/>
            </p:cNvSpPr>
            <p:nvPr/>
          </p:nvSpPr>
          <p:spPr bwMode="auto">
            <a:xfrm>
              <a:off x="2952" y="3463"/>
              <a:ext cx="79" cy="324"/>
            </a:xfrm>
            <a:custGeom>
              <a:avLst/>
              <a:gdLst/>
              <a:ahLst/>
              <a:cxnLst>
                <a:cxn ang="0">
                  <a:pos x="43" y="2"/>
                </a:cxn>
                <a:cxn ang="0">
                  <a:pos x="79" y="0"/>
                </a:cxn>
                <a:cxn ang="0">
                  <a:pos x="14" y="252"/>
                </a:cxn>
                <a:cxn ang="0">
                  <a:pos x="0" y="324"/>
                </a:cxn>
              </a:cxnLst>
              <a:rect l="0" t="0" r="r" b="b"/>
              <a:pathLst>
                <a:path w="79" h="324">
                  <a:moveTo>
                    <a:pt x="43" y="2"/>
                  </a:moveTo>
                  <a:lnTo>
                    <a:pt x="79" y="0"/>
                  </a:lnTo>
                  <a:lnTo>
                    <a:pt x="14" y="252"/>
                  </a:lnTo>
                  <a:lnTo>
                    <a:pt x="0" y="3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4" name="Freeform 116"/>
            <p:cNvSpPr>
              <a:spLocks/>
            </p:cNvSpPr>
            <p:nvPr/>
          </p:nvSpPr>
          <p:spPr bwMode="auto">
            <a:xfrm>
              <a:off x="2892" y="3587"/>
              <a:ext cx="177" cy="5"/>
            </a:xfrm>
            <a:custGeom>
              <a:avLst/>
              <a:gdLst/>
              <a:ahLst/>
              <a:cxnLst>
                <a:cxn ang="0">
                  <a:pos x="0" y="4"/>
                </a:cxn>
                <a:cxn ang="0">
                  <a:pos x="177" y="0"/>
                </a:cxn>
              </a:cxnLst>
              <a:rect l="0" t="0" r="r" b="b"/>
              <a:pathLst>
                <a:path w="177" h="5">
                  <a:moveTo>
                    <a:pt x="0" y="4"/>
                  </a:moveTo>
                  <a:lnTo>
                    <a:pt x="17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245" name="Group 117"/>
          <p:cNvGrpSpPr>
            <a:grpSpLocks/>
          </p:cNvGrpSpPr>
          <p:nvPr/>
        </p:nvGrpSpPr>
        <p:grpSpPr bwMode="auto">
          <a:xfrm>
            <a:off x="3589456" y="2222040"/>
            <a:ext cx="128587" cy="252412"/>
            <a:chOff x="4747" y="2428"/>
            <a:chExt cx="204" cy="396"/>
          </a:xfrm>
        </p:grpSpPr>
        <p:sp>
          <p:nvSpPr>
            <p:cNvPr id="48246" name="Freeform 118"/>
            <p:cNvSpPr>
              <a:spLocks/>
            </p:cNvSpPr>
            <p:nvPr/>
          </p:nvSpPr>
          <p:spPr bwMode="auto">
            <a:xfrm>
              <a:off x="4795" y="2443"/>
              <a:ext cx="122" cy="367"/>
            </a:xfrm>
            <a:custGeom>
              <a:avLst/>
              <a:gdLst/>
              <a:ahLst/>
              <a:cxnLst>
                <a:cxn ang="0">
                  <a:pos x="69" y="0"/>
                </a:cxn>
                <a:cxn ang="0">
                  <a:pos x="19" y="192"/>
                </a:cxn>
                <a:cxn ang="0">
                  <a:pos x="0" y="264"/>
                </a:cxn>
                <a:cxn ang="0">
                  <a:pos x="0" y="314"/>
                </a:cxn>
                <a:cxn ang="0">
                  <a:pos x="19" y="350"/>
                </a:cxn>
                <a:cxn ang="0">
                  <a:pos x="35" y="367"/>
                </a:cxn>
                <a:cxn ang="0">
                  <a:pos x="69" y="367"/>
                </a:cxn>
                <a:cxn ang="0">
                  <a:pos x="105" y="333"/>
                </a:cxn>
                <a:cxn ang="0">
                  <a:pos x="122" y="297"/>
                </a:cxn>
              </a:cxnLst>
              <a:rect l="0" t="0" r="r" b="b"/>
              <a:pathLst>
                <a:path w="122" h="367">
                  <a:moveTo>
                    <a:pt x="69" y="0"/>
                  </a:moveTo>
                  <a:lnTo>
                    <a:pt x="19" y="192"/>
                  </a:lnTo>
                  <a:lnTo>
                    <a:pt x="0" y="264"/>
                  </a:lnTo>
                  <a:lnTo>
                    <a:pt x="0" y="314"/>
                  </a:lnTo>
                  <a:lnTo>
                    <a:pt x="19" y="350"/>
                  </a:lnTo>
                  <a:lnTo>
                    <a:pt x="35" y="367"/>
                  </a:lnTo>
                  <a:lnTo>
                    <a:pt x="69" y="367"/>
                  </a:lnTo>
                  <a:lnTo>
                    <a:pt x="105" y="333"/>
                  </a:lnTo>
                  <a:lnTo>
                    <a:pt x="122" y="29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7" name="Freeform 119"/>
            <p:cNvSpPr>
              <a:spLocks/>
            </p:cNvSpPr>
            <p:nvPr/>
          </p:nvSpPr>
          <p:spPr bwMode="auto">
            <a:xfrm>
              <a:off x="4814" y="2443"/>
              <a:ext cx="70" cy="350"/>
            </a:xfrm>
            <a:custGeom>
              <a:avLst/>
              <a:gdLst/>
              <a:ahLst/>
              <a:cxnLst>
                <a:cxn ang="0">
                  <a:pos x="69" y="0"/>
                </a:cxn>
                <a:cxn ang="0">
                  <a:pos x="16" y="192"/>
                </a:cxn>
                <a:cxn ang="0">
                  <a:pos x="0" y="264"/>
                </a:cxn>
                <a:cxn ang="0">
                  <a:pos x="0" y="350"/>
                </a:cxn>
              </a:cxnLst>
              <a:rect l="0" t="0" r="r" b="b"/>
              <a:pathLst>
                <a:path w="70" h="350">
                  <a:moveTo>
                    <a:pt x="69" y="0"/>
                  </a:moveTo>
                  <a:lnTo>
                    <a:pt x="16" y="192"/>
                  </a:lnTo>
                  <a:lnTo>
                    <a:pt x="0" y="264"/>
                  </a:lnTo>
                  <a:lnTo>
                    <a:pt x="0" y="35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8" name="Freeform 120"/>
            <p:cNvSpPr>
              <a:spLocks/>
            </p:cNvSpPr>
            <p:nvPr/>
          </p:nvSpPr>
          <p:spPr bwMode="auto">
            <a:xfrm>
              <a:off x="4814" y="2443"/>
              <a:ext cx="86" cy="314"/>
            </a:xfrm>
            <a:custGeom>
              <a:avLst/>
              <a:gdLst/>
              <a:ahLst/>
              <a:cxnLst>
                <a:cxn ang="0">
                  <a:pos x="50" y="0"/>
                </a:cxn>
                <a:cxn ang="0">
                  <a:pos x="86" y="0"/>
                </a:cxn>
                <a:cxn ang="0">
                  <a:pos x="16" y="244"/>
                </a:cxn>
                <a:cxn ang="0">
                  <a:pos x="0" y="314"/>
                </a:cxn>
              </a:cxnLst>
              <a:rect l="0" t="0" r="r" b="b"/>
              <a:pathLst>
                <a:path w="86" h="314">
                  <a:moveTo>
                    <a:pt x="50" y="0"/>
                  </a:moveTo>
                  <a:lnTo>
                    <a:pt x="86" y="0"/>
                  </a:lnTo>
                  <a:lnTo>
                    <a:pt x="16" y="244"/>
                  </a:lnTo>
                  <a:lnTo>
                    <a:pt x="0" y="3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49" name="Freeform 121"/>
            <p:cNvSpPr>
              <a:spLocks/>
            </p:cNvSpPr>
            <p:nvPr/>
          </p:nvSpPr>
          <p:spPr bwMode="auto">
            <a:xfrm>
              <a:off x="4761" y="2565"/>
              <a:ext cx="175" cy="0"/>
            </a:xfrm>
            <a:custGeom>
              <a:avLst/>
              <a:gdLst/>
              <a:ahLst/>
              <a:cxnLst>
                <a:cxn ang="0">
                  <a:pos x="0" y="0"/>
                </a:cxn>
                <a:cxn ang="0">
                  <a:pos x="175" y="0"/>
                </a:cxn>
              </a:cxnLst>
              <a:rect l="0" t="0" r="r" b="b"/>
              <a:pathLst>
                <a:path w="175">
                  <a:moveTo>
                    <a:pt x="0" y="0"/>
                  </a:moveTo>
                  <a:lnTo>
                    <a:pt x="175"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250" name="Group 122"/>
          <p:cNvGrpSpPr>
            <a:grpSpLocks/>
          </p:cNvGrpSpPr>
          <p:nvPr/>
        </p:nvGrpSpPr>
        <p:grpSpPr bwMode="auto">
          <a:xfrm>
            <a:off x="3732332" y="2436354"/>
            <a:ext cx="98425" cy="101600"/>
            <a:chOff x="4970" y="2692"/>
            <a:chExt cx="154" cy="161"/>
          </a:xfrm>
        </p:grpSpPr>
        <p:sp>
          <p:nvSpPr>
            <p:cNvPr id="48251" name="Freeform 123"/>
            <p:cNvSpPr>
              <a:spLocks/>
            </p:cNvSpPr>
            <p:nvPr/>
          </p:nvSpPr>
          <p:spPr bwMode="auto">
            <a:xfrm>
              <a:off x="5004" y="2707"/>
              <a:ext cx="105" cy="103"/>
            </a:xfrm>
            <a:custGeom>
              <a:avLst/>
              <a:gdLst/>
              <a:ahLst/>
              <a:cxnLst>
                <a:cxn ang="0">
                  <a:pos x="96" y="26"/>
                </a:cxn>
                <a:cxn ang="0">
                  <a:pos x="96" y="16"/>
                </a:cxn>
                <a:cxn ang="0">
                  <a:pos x="86" y="16"/>
                </a:cxn>
                <a:cxn ang="0">
                  <a:pos x="86" y="36"/>
                </a:cxn>
                <a:cxn ang="0">
                  <a:pos x="105" y="36"/>
                </a:cxn>
                <a:cxn ang="0">
                  <a:pos x="105" y="16"/>
                </a:cxn>
                <a:cxn ang="0">
                  <a:pos x="96" y="7"/>
                </a:cxn>
                <a:cxn ang="0">
                  <a:pos x="67" y="0"/>
                </a:cxn>
                <a:cxn ang="0">
                  <a:pos x="38" y="0"/>
                </a:cxn>
                <a:cxn ang="0">
                  <a:pos x="9" y="7"/>
                </a:cxn>
                <a:cxn ang="0">
                  <a:pos x="0" y="16"/>
                </a:cxn>
                <a:cxn ang="0">
                  <a:pos x="0" y="36"/>
                </a:cxn>
                <a:cxn ang="0">
                  <a:pos x="9" y="55"/>
                </a:cxn>
                <a:cxn ang="0">
                  <a:pos x="28" y="64"/>
                </a:cxn>
                <a:cxn ang="0">
                  <a:pos x="57" y="74"/>
                </a:cxn>
                <a:cxn ang="0">
                  <a:pos x="76" y="84"/>
                </a:cxn>
                <a:cxn ang="0">
                  <a:pos x="86" y="103"/>
                </a:cxn>
              </a:cxnLst>
              <a:rect l="0" t="0" r="r" b="b"/>
              <a:pathLst>
                <a:path w="105" h="103">
                  <a:moveTo>
                    <a:pt x="96" y="26"/>
                  </a:moveTo>
                  <a:lnTo>
                    <a:pt x="96" y="16"/>
                  </a:lnTo>
                  <a:lnTo>
                    <a:pt x="86" y="16"/>
                  </a:lnTo>
                  <a:lnTo>
                    <a:pt x="86" y="36"/>
                  </a:lnTo>
                  <a:lnTo>
                    <a:pt x="105" y="36"/>
                  </a:lnTo>
                  <a:lnTo>
                    <a:pt x="105" y="16"/>
                  </a:lnTo>
                  <a:lnTo>
                    <a:pt x="96" y="7"/>
                  </a:lnTo>
                  <a:lnTo>
                    <a:pt x="67" y="0"/>
                  </a:lnTo>
                  <a:lnTo>
                    <a:pt x="38" y="0"/>
                  </a:lnTo>
                  <a:lnTo>
                    <a:pt x="9" y="7"/>
                  </a:lnTo>
                  <a:lnTo>
                    <a:pt x="0" y="16"/>
                  </a:lnTo>
                  <a:lnTo>
                    <a:pt x="0" y="36"/>
                  </a:lnTo>
                  <a:lnTo>
                    <a:pt x="9" y="55"/>
                  </a:lnTo>
                  <a:lnTo>
                    <a:pt x="28" y="64"/>
                  </a:lnTo>
                  <a:lnTo>
                    <a:pt x="57" y="74"/>
                  </a:lnTo>
                  <a:lnTo>
                    <a:pt x="76" y="84"/>
                  </a:lnTo>
                  <a:lnTo>
                    <a:pt x="86"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2" name="Freeform 124"/>
            <p:cNvSpPr>
              <a:spLocks/>
            </p:cNvSpPr>
            <p:nvPr/>
          </p:nvSpPr>
          <p:spPr bwMode="auto">
            <a:xfrm>
              <a:off x="5004" y="2714"/>
              <a:ext cx="9" cy="29"/>
            </a:xfrm>
            <a:custGeom>
              <a:avLst/>
              <a:gdLst/>
              <a:ahLst/>
              <a:cxnLst>
                <a:cxn ang="0">
                  <a:pos x="9" y="0"/>
                </a:cxn>
                <a:cxn ang="0">
                  <a:pos x="0" y="28"/>
                </a:cxn>
              </a:cxnLst>
              <a:rect l="0" t="0" r="r" b="b"/>
              <a:pathLst>
                <a:path w="9" h="29">
                  <a:moveTo>
                    <a:pt x="9"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3" name="Freeform 125"/>
            <p:cNvSpPr>
              <a:spLocks/>
            </p:cNvSpPr>
            <p:nvPr/>
          </p:nvSpPr>
          <p:spPr bwMode="auto">
            <a:xfrm>
              <a:off x="5013" y="2752"/>
              <a:ext cx="67" cy="29"/>
            </a:xfrm>
            <a:custGeom>
              <a:avLst/>
              <a:gdLst/>
              <a:ahLst/>
              <a:cxnLst>
                <a:cxn ang="0">
                  <a:pos x="0" y="0"/>
                </a:cxn>
                <a:cxn ang="0">
                  <a:pos x="19" y="9"/>
                </a:cxn>
                <a:cxn ang="0">
                  <a:pos x="48" y="19"/>
                </a:cxn>
                <a:cxn ang="0">
                  <a:pos x="67" y="28"/>
                </a:cxn>
              </a:cxnLst>
              <a:rect l="0" t="0" r="r" b="b"/>
              <a:pathLst>
                <a:path w="67" h="29">
                  <a:moveTo>
                    <a:pt x="0" y="0"/>
                  </a:moveTo>
                  <a:lnTo>
                    <a:pt x="19" y="9"/>
                  </a:lnTo>
                  <a:lnTo>
                    <a:pt x="48" y="19"/>
                  </a:lnTo>
                  <a:lnTo>
                    <a:pt x="67" y="28"/>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4" name="Freeform 126"/>
            <p:cNvSpPr>
              <a:spLocks/>
            </p:cNvSpPr>
            <p:nvPr/>
          </p:nvSpPr>
          <p:spPr bwMode="auto">
            <a:xfrm>
              <a:off x="5080" y="2791"/>
              <a:ext cx="10" cy="38"/>
            </a:xfrm>
            <a:custGeom>
              <a:avLst/>
              <a:gdLst/>
              <a:ahLst/>
              <a:cxnLst>
                <a:cxn ang="0">
                  <a:pos x="9" y="0"/>
                </a:cxn>
                <a:cxn ang="0">
                  <a:pos x="0" y="38"/>
                </a:cxn>
              </a:cxnLst>
              <a:rect l="0" t="0" r="r" b="b"/>
              <a:pathLst>
                <a:path w="10" h="38">
                  <a:moveTo>
                    <a:pt x="9" y="0"/>
                  </a:moveTo>
                  <a:lnTo>
                    <a:pt x="0" y="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5" name="Freeform 127"/>
            <p:cNvSpPr>
              <a:spLocks/>
            </p:cNvSpPr>
            <p:nvPr/>
          </p:nvSpPr>
          <p:spPr bwMode="auto">
            <a:xfrm>
              <a:off x="4984" y="2723"/>
              <a:ext cx="107" cy="116"/>
            </a:xfrm>
            <a:custGeom>
              <a:avLst/>
              <a:gdLst/>
              <a:ahLst/>
              <a:cxnLst>
                <a:cxn ang="0">
                  <a:pos x="19" y="0"/>
                </a:cxn>
                <a:cxn ang="0">
                  <a:pos x="28" y="19"/>
                </a:cxn>
                <a:cxn ang="0">
                  <a:pos x="44" y="27"/>
                </a:cxn>
                <a:cxn ang="0">
                  <a:pos x="61" y="33"/>
                </a:cxn>
                <a:cxn ang="0">
                  <a:pos x="77" y="38"/>
                </a:cxn>
                <a:cxn ang="0">
                  <a:pos x="91" y="45"/>
                </a:cxn>
                <a:cxn ang="0">
                  <a:pos x="101" y="55"/>
                </a:cxn>
                <a:cxn ang="0">
                  <a:pos x="106" y="72"/>
                </a:cxn>
                <a:cxn ang="0">
                  <a:pos x="105" y="86"/>
                </a:cxn>
                <a:cxn ang="0">
                  <a:pos x="96" y="105"/>
                </a:cxn>
                <a:cxn ang="0">
                  <a:pos x="67" y="115"/>
                </a:cxn>
                <a:cxn ang="0">
                  <a:pos x="38" y="115"/>
                </a:cxn>
                <a:cxn ang="0">
                  <a:pos x="9" y="105"/>
                </a:cxn>
                <a:cxn ang="0">
                  <a:pos x="0" y="96"/>
                </a:cxn>
                <a:cxn ang="0">
                  <a:pos x="0" y="76"/>
                </a:cxn>
                <a:cxn ang="0">
                  <a:pos x="19" y="76"/>
                </a:cxn>
                <a:cxn ang="0">
                  <a:pos x="19" y="96"/>
                </a:cxn>
                <a:cxn ang="0">
                  <a:pos x="9" y="96"/>
                </a:cxn>
                <a:cxn ang="0">
                  <a:pos x="9" y="86"/>
                </a:cxn>
              </a:cxnLst>
              <a:rect l="0" t="0" r="r" b="b"/>
              <a:pathLst>
                <a:path w="107" h="116">
                  <a:moveTo>
                    <a:pt x="19" y="0"/>
                  </a:moveTo>
                  <a:lnTo>
                    <a:pt x="28" y="19"/>
                  </a:lnTo>
                  <a:lnTo>
                    <a:pt x="44" y="27"/>
                  </a:lnTo>
                  <a:lnTo>
                    <a:pt x="61" y="33"/>
                  </a:lnTo>
                  <a:lnTo>
                    <a:pt x="77" y="38"/>
                  </a:lnTo>
                  <a:lnTo>
                    <a:pt x="91" y="45"/>
                  </a:lnTo>
                  <a:lnTo>
                    <a:pt x="101" y="55"/>
                  </a:lnTo>
                  <a:lnTo>
                    <a:pt x="106" y="72"/>
                  </a:lnTo>
                  <a:lnTo>
                    <a:pt x="105" y="86"/>
                  </a:lnTo>
                  <a:lnTo>
                    <a:pt x="96" y="105"/>
                  </a:lnTo>
                  <a:lnTo>
                    <a:pt x="67" y="115"/>
                  </a:lnTo>
                  <a:lnTo>
                    <a:pt x="38" y="115"/>
                  </a:lnTo>
                  <a:lnTo>
                    <a:pt x="9" y="105"/>
                  </a:lnTo>
                  <a:lnTo>
                    <a:pt x="0" y="96"/>
                  </a:lnTo>
                  <a:lnTo>
                    <a:pt x="0" y="76"/>
                  </a:lnTo>
                  <a:lnTo>
                    <a:pt x="19" y="76"/>
                  </a:lnTo>
                  <a:lnTo>
                    <a:pt x="19" y="96"/>
                  </a:lnTo>
                  <a:lnTo>
                    <a:pt x="9" y="96"/>
                  </a:lnTo>
                  <a:lnTo>
                    <a:pt x="9" y="8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256" name="Group 128"/>
          <p:cNvGrpSpPr>
            <a:grpSpLocks/>
          </p:cNvGrpSpPr>
          <p:nvPr/>
        </p:nvGrpSpPr>
        <p:grpSpPr bwMode="auto">
          <a:xfrm>
            <a:off x="4283968" y="2304517"/>
            <a:ext cx="3380475" cy="2789894"/>
            <a:chOff x="5194" y="1881"/>
            <a:chExt cx="6327" cy="5218"/>
          </a:xfrm>
        </p:grpSpPr>
        <p:sp>
          <p:nvSpPr>
            <p:cNvPr id="48257" name="Freeform 129"/>
            <p:cNvSpPr>
              <a:spLocks/>
            </p:cNvSpPr>
            <p:nvPr/>
          </p:nvSpPr>
          <p:spPr bwMode="auto">
            <a:xfrm>
              <a:off x="8988" y="4370"/>
              <a:ext cx="499" cy="1848"/>
            </a:xfrm>
            <a:custGeom>
              <a:avLst/>
              <a:gdLst/>
              <a:ahLst/>
              <a:cxnLst>
                <a:cxn ang="0">
                  <a:pos x="499" y="0"/>
                </a:cxn>
                <a:cxn ang="0">
                  <a:pos x="499" y="1848"/>
                </a:cxn>
                <a:cxn ang="0">
                  <a:pos x="0" y="1492"/>
                </a:cxn>
              </a:cxnLst>
              <a:rect l="0" t="0" r="r" b="b"/>
              <a:pathLst>
                <a:path w="499" h="1848">
                  <a:moveTo>
                    <a:pt x="499" y="0"/>
                  </a:moveTo>
                  <a:lnTo>
                    <a:pt x="499" y="1848"/>
                  </a:lnTo>
                  <a:lnTo>
                    <a:pt x="0" y="149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8" name="Freeform 130"/>
            <p:cNvSpPr>
              <a:spLocks/>
            </p:cNvSpPr>
            <p:nvPr/>
          </p:nvSpPr>
          <p:spPr bwMode="auto">
            <a:xfrm>
              <a:off x="8359" y="4463"/>
              <a:ext cx="0" cy="1848"/>
            </a:xfrm>
            <a:custGeom>
              <a:avLst/>
              <a:gdLst/>
              <a:ahLst/>
              <a:cxnLst>
                <a:cxn ang="0">
                  <a:pos x="0" y="0"/>
                </a:cxn>
                <a:cxn ang="0">
                  <a:pos x="0" y="1848"/>
                </a:cxn>
              </a:cxnLst>
              <a:rect l="0" t="0" r="r" b="b"/>
              <a:pathLst>
                <a:path h="1848">
                  <a:moveTo>
                    <a:pt x="0" y="0"/>
                  </a:moveTo>
                  <a:lnTo>
                    <a:pt x="0" y="1848"/>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59" name="Freeform 131"/>
            <p:cNvSpPr>
              <a:spLocks/>
            </p:cNvSpPr>
            <p:nvPr/>
          </p:nvSpPr>
          <p:spPr bwMode="auto">
            <a:xfrm>
              <a:off x="8361" y="5863"/>
              <a:ext cx="627" cy="448"/>
            </a:xfrm>
            <a:custGeom>
              <a:avLst/>
              <a:gdLst/>
              <a:ahLst/>
              <a:cxnLst>
                <a:cxn ang="0">
                  <a:pos x="0" y="448"/>
                </a:cxn>
                <a:cxn ang="0">
                  <a:pos x="626" y="0"/>
                </a:cxn>
              </a:cxnLst>
              <a:rect l="0" t="0" r="r" b="b"/>
              <a:pathLst>
                <a:path w="627" h="448">
                  <a:moveTo>
                    <a:pt x="0" y="448"/>
                  </a:moveTo>
                  <a:lnTo>
                    <a:pt x="62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0" name="Freeform 132"/>
            <p:cNvSpPr>
              <a:spLocks/>
            </p:cNvSpPr>
            <p:nvPr/>
          </p:nvSpPr>
          <p:spPr bwMode="auto">
            <a:xfrm>
              <a:off x="8361" y="6218"/>
              <a:ext cx="1126" cy="449"/>
            </a:xfrm>
            <a:custGeom>
              <a:avLst/>
              <a:gdLst/>
              <a:ahLst/>
              <a:cxnLst>
                <a:cxn ang="0">
                  <a:pos x="1125" y="0"/>
                </a:cxn>
                <a:cxn ang="0">
                  <a:pos x="496" y="448"/>
                </a:cxn>
                <a:cxn ang="0">
                  <a:pos x="0" y="93"/>
                </a:cxn>
              </a:cxnLst>
              <a:rect l="0" t="0" r="r" b="b"/>
              <a:pathLst>
                <a:path w="1126" h="449">
                  <a:moveTo>
                    <a:pt x="1125" y="0"/>
                  </a:moveTo>
                  <a:lnTo>
                    <a:pt x="496" y="448"/>
                  </a:lnTo>
                  <a:lnTo>
                    <a:pt x="0" y="93"/>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1" name="Freeform 133"/>
            <p:cNvSpPr>
              <a:spLocks/>
            </p:cNvSpPr>
            <p:nvPr/>
          </p:nvSpPr>
          <p:spPr bwMode="auto">
            <a:xfrm>
              <a:off x="6412" y="4240"/>
              <a:ext cx="1944" cy="1385"/>
            </a:xfrm>
            <a:custGeom>
              <a:avLst/>
              <a:gdLst/>
              <a:ahLst/>
              <a:cxnLst>
                <a:cxn ang="0">
                  <a:pos x="0" y="0"/>
                </a:cxn>
                <a:cxn ang="0">
                  <a:pos x="1944" y="1384"/>
                </a:cxn>
              </a:cxnLst>
              <a:rect l="0" t="0" r="r" b="b"/>
              <a:pathLst>
                <a:path w="1944" h="1385">
                  <a:moveTo>
                    <a:pt x="0" y="0"/>
                  </a:moveTo>
                  <a:lnTo>
                    <a:pt x="1944" y="138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2" name="Freeform 134"/>
            <p:cNvSpPr>
              <a:spLocks/>
            </p:cNvSpPr>
            <p:nvPr/>
          </p:nvSpPr>
          <p:spPr bwMode="auto">
            <a:xfrm>
              <a:off x="6412" y="1948"/>
              <a:ext cx="2777" cy="1985"/>
            </a:xfrm>
            <a:custGeom>
              <a:avLst/>
              <a:gdLst/>
              <a:ahLst/>
              <a:cxnLst>
                <a:cxn ang="0">
                  <a:pos x="0" y="1984"/>
                </a:cxn>
                <a:cxn ang="0">
                  <a:pos x="2776" y="0"/>
                </a:cxn>
              </a:cxnLst>
              <a:rect l="0" t="0" r="r" b="b"/>
              <a:pathLst>
                <a:path w="2777" h="1985">
                  <a:moveTo>
                    <a:pt x="0" y="1984"/>
                  </a:moveTo>
                  <a:lnTo>
                    <a:pt x="2776" y="0"/>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3" name="Freeform 135"/>
            <p:cNvSpPr>
              <a:spLocks/>
            </p:cNvSpPr>
            <p:nvPr/>
          </p:nvSpPr>
          <p:spPr bwMode="auto">
            <a:xfrm>
              <a:off x="6412" y="2256"/>
              <a:ext cx="2777" cy="1984"/>
            </a:xfrm>
            <a:custGeom>
              <a:avLst/>
              <a:gdLst/>
              <a:ahLst/>
              <a:cxnLst>
                <a:cxn ang="0">
                  <a:pos x="0" y="1984"/>
                </a:cxn>
                <a:cxn ang="0">
                  <a:pos x="2776" y="0"/>
                </a:cxn>
              </a:cxnLst>
              <a:rect l="0" t="0" r="r" b="b"/>
              <a:pathLst>
                <a:path w="2777" h="1984">
                  <a:moveTo>
                    <a:pt x="0" y="1984"/>
                  </a:moveTo>
                  <a:lnTo>
                    <a:pt x="2776" y="0"/>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4" name="Freeform 136"/>
            <p:cNvSpPr>
              <a:spLocks/>
            </p:cNvSpPr>
            <p:nvPr/>
          </p:nvSpPr>
          <p:spPr bwMode="auto">
            <a:xfrm>
              <a:off x="6412" y="3933"/>
              <a:ext cx="0" cy="307"/>
            </a:xfrm>
            <a:custGeom>
              <a:avLst/>
              <a:gdLst/>
              <a:ahLst/>
              <a:cxnLst>
                <a:cxn ang="0">
                  <a:pos x="0" y="307"/>
                </a:cxn>
                <a:cxn ang="0">
                  <a:pos x="0" y="0"/>
                </a:cxn>
              </a:cxnLst>
              <a:rect l="0" t="0" r="r" b="b"/>
              <a:pathLst>
                <a:path h="307">
                  <a:moveTo>
                    <a:pt x="0" y="307"/>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5" name="Freeform 137"/>
            <p:cNvSpPr>
              <a:spLocks/>
            </p:cNvSpPr>
            <p:nvPr/>
          </p:nvSpPr>
          <p:spPr bwMode="auto">
            <a:xfrm>
              <a:off x="9189" y="2255"/>
              <a:ext cx="2321" cy="1656"/>
            </a:xfrm>
            <a:custGeom>
              <a:avLst/>
              <a:gdLst/>
              <a:ahLst/>
              <a:cxnLst>
                <a:cxn ang="0">
                  <a:pos x="2320" y="1348"/>
                </a:cxn>
                <a:cxn ang="0">
                  <a:pos x="2320" y="1656"/>
                </a:cxn>
                <a:cxn ang="0">
                  <a:pos x="0" y="0"/>
                </a:cxn>
              </a:cxnLst>
              <a:rect l="0" t="0" r="r" b="b"/>
              <a:pathLst>
                <a:path w="2321" h="1656">
                  <a:moveTo>
                    <a:pt x="2320" y="1348"/>
                  </a:moveTo>
                  <a:lnTo>
                    <a:pt x="2320" y="1656"/>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6" name="Freeform 138"/>
            <p:cNvSpPr>
              <a:spLocks/>
            </p:cNvSpPr>
            <p:nvPr/>
          </p:nvSpPr>
          <p:spPr bwMode="auto">
            <a:xfrm>
              <a:off x="8988" y="4015"/>
              <a:ext cx="499" cy="1848"/>
            </a:xfrm>
            <a:custGeom>
              <a:avLst/>
              <a:gdLst/>
              <a:ahLst/>
              <a:cxnLst>
                <a:cxn ang="0">
                  <a:pos x="499" y="355"/>
                </a:cxn>
                <a:cxn ang="0">
                  <a:pos x="0" y="0"/>
                </a:cxn>
                <a:cxn ang="0">
                  <a:pos x="0" y="1847"/>
                </a:cxn>
              </a:cxnLst>
              <a:rect l="0" t="0" r="r" b="b"/>
              <a:pathLst>
                <a:path w="499" h="1848">
                  <a:moveTo>
                    <a:pt x="499" y="355"/>
                  </a:moveTo>
                  <a:lnTo>
                    <a:pt x="0" y="0"/>
                  </a:lnTo>
                  <a:lnTo>
                    <a:pt x="0" y="184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7" name="Freeform 139"/>
            <p:cNvSpPr>
              <a:spLocks/>
            </p:cNvSpPr>
            <p:nvPr/>
          </p:nvSpPr>
          <p:spPr bwMode="auto">
            <a:xfrm>
              <a:off x="8359" y="4015"/>
              <a:ext cx="629" cy="448"/>
            </a:xfrm>
            <a:custGeom>
              <a:avLst/>
              <a:gdLst/>
              <a:ahLst/>
              <a:cxnLst>
                <a:cxn ang="0">
                  <a:pos x="0" y="448"/>
                </a:cxn>
                <a:cxn ang="0">
                  <a:pos x="628" y="0"/>
                </a:cxn>
              </a:cxnLst>
              <a:rect l="0" t="0" r="r" b="b"/>
              <a:pathLst>
                <a:path w="629" h="448">
                  <a:moveTo>
                    <a:pt x="0" y="448"/>
                  </a:moveTo>
                  <a:lnTo>
                    <a:pt x="628"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8" name="Freeform 140"/>
            <p:cNvSpPr>
              <a:spLocks/>
            </p:cNvSpPr>
            <p:nvPr/>
          </p:nvSpPr>
          <p:spPr bwMode="auto">
            <a:xfrm>
              <a:off x="9189" y="1948"/>
              <a:ext cx="2321" cy="1656"/>
            </a:xfrm>
            <a:custGeom>
              <a:avLst/>
              <a:gdLst/>
              <a:ahLst/>
              <a:cxnLst>
                <a:cxn ang="0">
                  <a:pos x="2320" y="1655"/>
                </a:cxn>
                <a:cxn ang="0">
                  <a:pos x="0" y="0"/>
                </a:cxn>
                <a:cxn ang="0">
                  <a:pos x="0" y="307"/>
                </a:cxn>
              </a:cxnLst>
              <a:rect l="0" t="0" r="r" b="b"/>
              <a:pathLst>
                <a:path w="2321" h="1656">
                  <a:moveTo>
                    <a:pt x="2320" y="1655"/>
                  </a:moveTo>
                  <a:lnTo>
                    <a:pt x="0" y="0"/>
                  </a:lnTo>
                  <a:lnTo>
                    <a:pt x="0" y="30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69" name="Freeform 141"/>
            <p:cNvSpPr>
              <a:spLocks/>
            </p:cNvSpPr>
            <p:nvPr/>
          </p:nvSpPr>
          <p:spPr bwMode="auto">
            <a:xfrm>
              <a:off x="7168" y="2793"/>
              <a:ext cx="3586" cy="2297"/>
            </a:xfrm>
            <a:custGeom>
              <a:avLst/>
              <a:gdLst/>
              <a:ahLst/>
              <a:cxnLst>
                <a:cxn ang="0">
                  <a:pos x="3585" y="1118"/>
                </a:cxn>
                <a:cxn ang="0">
                  <a:pos x="2020" y="0"/>
                </a:cxn>
                <a:cxn ang="0">
                  <a:pos x="0" y="1444"/>
                </a:cxn>
                <a:cxn ang="0">
                  <a:pos x="1190" y="2296"/>
                </a:cxn>
              </a:cxnLst>
              <a:rect l="0" t="0" r="r" b="b"/>
              <a:pathLst>
                <a:path w="3586" h="2297">
                  <a:moveTo>
                    <a:pt x="3585" y="1118"/>
                  </a:moveTo>
                  <a:lnTo>
                    <a:pt x="2020" y="0"/>
                  </a:lnTo>
                  <a:lnTo>
                    <a:pt x="0" y="1444"/>
                  </a:lnTo>
                  <a:lnTo>
                    <a:pt x="1190" y="229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0" name="Freeform 142"/>
            <p:cNvSpPr>
              <a:spLocks/>
            </p:cNvSpPr>
            <p:nvPr/>
          </p:nvSpPr>
          <p:spPr bwMode="auto">
            <a:xfrm>
              <a:off x="9487" y="3911"/>
              <a:ext cx="1267" cy="905"/>
            </a:xfrm>
            <a:custGeom>
              <a:avLst/>
              <a:gdLst/>
              <a:ahLst/>
              <a:cxnLst>
                <a:cxn ang="0">
                  <a:pos x="0" y="904"/>
                </a:cxn>
                <a:cxn ang="0">
                  <a:pos x="1267" y="0"/>
                </a:cxn>
              </a:cxnLst>
              <a:rect l="0" t="0" r="r" b="b"/>
              <a:pathLst>
                <a:path w="1267" h="905">
                  <a:moveTo>
                    <a:pt x="0" y="904"/>
                  </a:moveTo>
                  <a:lnTo>
                    <a:pt x="1267"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1" name="Freeform 143"/>
            <p:cNvSpPr>
              <a:spLocks/>
            </p:cNvSpPr>
            <p:nvPr/>
          </p:nvSpPr>
          <p:spPr bwMode="auto">
            <a:xfrm>
              <a:off x="7168" y="4238"/>
              <a:ext cx="1191" cy="225"/>
            </a:xfrm>
            <a:custGeom>
              <a:avLst/>
              <a:gdLst/>
              <a:ahLst/>
              <a:cxnLst>
                <a:cxn ang="0">
                  <a:pos x="1190" y="225"/>
                </a:cxn>
                <a:cxn ang="0">
                  <a:pos x="0" y="0"/>
                </a:cxn>
              </a:cxnLst>
              <a:rect l="0" t="0" r="r" b="b"/>
              <a:pathLst>
                <a:path w="1191" h="225">
                  <a:moveTo>
                    <a:pt x="1190" y="22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2" name="Freeform 144"/>
            <p:cNvSpPr>
              <a:spLocks/>
            </p:cNvSpPr>
            <p:nvPr/>
          </p:nvSpPr>
          <p:spPr bwMode="auto">
            <a:xfrm>
              <a:off x="8988" y="2793"/>
              <a:ext cx="201" cy="1222"/>
            </a:xfrm>
            <a:custGeom>
              <a:avLst/>
              <a:gdLst/>
              <a:ahLst/>
              <a:cxnLst>
                <a:cxn ang="0">
                  <a:pos x="0" y="1221"/>
                </a:cxn>
                <a:cxn ang="0">
                  <a:pos x="201" y="0"/>
                </a:cxn>
              </a:cxnLst>
              <a:rect l="0" t="0" r="r" b="b"/>
              <a:pathLst>
                <a:path w="201" h="1222">
                  <a:moveTo>
                    <a:pt x="0" y="1221"/>
                  </a:moveTo>
                  <a:lnTo>
                    <a:pt x="201"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3" name="Freeform 145"/>
            <p:cNvSpPr>
              <a:spLocks/>
            </p:cNvSpPr>
            <p:nvPr/>
          </p:nvSpPr>
          <p:spPr bwMode="auto">
            <a:xfrm>
              <a:off x="9487" y="3911"/>
              <a:ext cx="1267" cy="459"/>
            </a:xfrm>
            <a:custGeom>
              <a:avLst/>
              <a:gdLst/>
              <a:ahLst/>
              <a:cxnLst>
                <a:cxn ang="0">
                  <a:pos x="0" y="458"/>
                </a:cxn>
                <a:cxn ang="0">
                  <a:pos x="1267" y="0"/>
                </a:cxn>
              </a:cxnLst>
              <a:rect l="0" t="0" r="r" b="b"/>
              <a:pathLst>
                <a:path w="1267" h="459">
                  <a:moveTo>
                    <a:pt x="0" y="458"/>
                  </a:moveTo>
                  <a:lnTo>
                    <a:pt x="1267"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4" name="Freeform 146"/>
            <p:cNvSpPr>
              <a:spLocks/>
            </p:cNvSpPr>
            <p:nvPr/>
          </p:nvSpPr>
          <p:spPr bwMode="auto">
            <a:xfrm>
              <a:off x="9487" y="3911"/>
              <a:ext cx="2023" cy="1445"/>
            </a:xfrm>
            <a:custGeom>
              <a:avLst/>
              <a:gdLst/>
              <a:ahLst/>
              <a:cxnLst>
                <a:cxn ang="0">
                  <a:pos x="0" y="1444"/>
                </a:cxn>
                <a:cxn ang="0">
                  <a:pos x="2023" y="0"/>
                </a:cxn>
              </a:cxnLst>
              <a:rect l="0" t="0" r="r" b="b"/>
              <a:pathLst>
                <a:path w="2023" h="1445">
                  <a:moveTo>
                    <a:pt x="0" y="1444"/>
                  </a:moveTo>
                  <a:lnTo>
                    <a:pt x="202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5" name="Freeform 147"/>
            <p:cNvSpPr>
              <a:spLocks/>
            </p:cNvSpPr>
            <p:nvPr/>
          </p:nvSpPr>
          <p:spPr bwMode="auto">
            <a:xfrm>
              <a:off x="9177" y="1958"/>
              <a:ext cx="12" cy="2"/>
            </a:xfrm>
            <a:custGeom>
              <a:avLst/>
              <a:gdLst/>
              <a:ahLst/>
              <a:cxnLst>
                <a:cxn ang="0">
                  <a:pos x="0" y="0"/>
                </a:cxn>
                <a:cxn ang="0">
                  <a:pos x="12" y="2"/>
                </a:cxn>
              </a:cxnLst>
              <a:rect l="0" t="0" r="r" b="b"/>
              <a:pathLst>
                <a:path w="12" h="2">
                  <a:moveTo>
                    <a:pt x="0" y="0"/>
                  </a:moveTo>
                  <a:lnTo>
                    <a:pt x="12" y="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6" name="Freeform 148"/>
            <p:cNvSpPr>
              <a:spLocks/>
            </p:cNvSpPr>
            <p:nvPr/>
          </p:nvSpPr>
          <p:spPr bwMode="auto">
            <a:xfrm>
              <a:off x="9129" y="1991"/>
              <a:ext cx="60" cy="17"/>
            </a:xfrm>
            <a:custGeom>
              <a:avLst/>
              <a:gdLst/>
              <a:ahLst/>
              <a:cxnLst>
                <a:cxn ang="0">
                  <a:pos x="0" y="0"/>
                </a:cxn>
                <a:cxn ang="0">
                  <a:pos x="60" y="16"/>
                </a:cxn>
              </a:cxnLst>
              <a:rect l="0" t="0" r="r" b="b"/>
              <a:pathLst>
                <a:path w="60" h="17">
                  <a:moveTo>
                    <a:pt x="0" y="0"/>
                  </a:moveTo>
                  <a:lnTo>
                    <a:pt x="60" y="1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7" name="Freeform 149"/>
            <p:cNvSpPr>
              <a:spLocks/>
            </p:cNvSpPr>
            <p:nvPr/>
          </p:nvSpPr>
          <p:spPr bwMode="auto">
            <a:xfrm>
              <a:off x="9081" y="2027"/>
              <a:ext cx="108" cy="29"/>
            </a:xfrm>
            <a:custGeom>
              <a:avLst/>
              <a:gdLst/>
              <a:ahLst/>
              <a:cxnLst>
                <a:cxn ang="0">
                  <a:pos x="0" y="0"/>
                </a:cxn>
                <a:cxn ang="0">
                  <a:pos x="108" y="28"/>
                </a:cxn>
              </a:cxnLst>
              <a:rect l="0" t="0" r="r" b="b"/>
              <a:pathLst>
                <a:path w="108" h="29">
                  <a:moveTo>
                    <a:pt x="0" y="0"/>
                  </a:moveTo>
                  <a:lnTo>
                    <a:pt x="108" y="2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8" name="Freeform 150"/>
            <p:cNvSpPr>
              <a:spLocks/>
            </p:cNvSpPr>
            <p:nvPr/>
          </p:nvSpPr>
          <p:spPr bwMode="auto">
            <a:xfrm>
              <a:off x="9033" y="2061"/>
              <a:ext cx="156" cy="41"/>
            </a:xfrm>
            <a:custGeom>
              <a:avLst/>
              <a:gdLst/>
              <a:ahLst/>
              <a:cxnLst>
                <a:cxn ang="0">
                  <a:pos x="0" y="0"/>
                </a:cxn>
                <a:cxn ang="0">
                  <a:pos x="156" y="40"/>
                </a:cxn>
              </a:cxnLst>
              <a:rect l="0" t="0" r="r" b="b"/>
              <a:pathLst>
                <a:path w="156" h="41">
                  <a:moveTo>
                    <a:pt x="0" y="0"/>
                  </a:moveTo>
                  <a:lnTo>
                    <a:pt x="156" y="4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79" name="Freeform 151"/>
            <p:cNvSpPr>
              <a:spLocks/>
            </p:cNvSpPr>
            <p:nvPr/>
          </p:nvSpPr>
          <p:spPr bwMode="auto">
            <a:xfrm>
              <a:off x="8985" y="2095"/>
              <a:ext cx="204" cy="55"/>
            </a:xfrm>
            <a:custGeom>
              <a:avLst/>
              <a:gdLst/>
              <a:ahLst/>
              <a:cxnLst>
                <a:cxn ang="0">
                  <a:pos x="0" y="0"/>
                </a:cxn>
                <a:cxn ang="0">
                  <a:pos x="204" y="55"/>
                </a:cxn>
              </a:cxnLst>
              <a:rect l="0" t="0" r="r" b="b"/>
              <a:pathLst>
                <a:path w="204" h="55">
                  <a:moveTo>
                    <a:pt x="0" y="0"/>
                  </a:moveTo>
                  <a:lnTo>
                    <a:pt x="204" y="55"/>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0" name="Freeform 152"/>
            <p:cNvSpPr>
              <a:spLocks/>
            </p:cNvSpPr>
            <p:nvPr/>
          </p:nvSpPr>
          <p:spPr bwMode="auto">
            <a:xfrm>
              <a:off x="8937" y="2131"/>
              <a:ext cx="252" cy="67"/>
            </a:xfrm>
            <a:custGeom>
              <a:avLst/>
              <a:gdLst/>
              <a:ahLst/>
              <a:cxnLst>
                <a:cxn ang="0">
                  <a:pos x="0" y="0"/>
                </a:cxn>
                <a:cxn ang="0">
                  <a:pos x="252" y="67"/>
                </a:cxn>
              </a:cxnLst>
              <a:rect l="0" t="0" r="r" b="b"/>
              <a:pathLst>
                <a:path w="252" h="67">
                  <a:moveTo>
                    <a:pt x="0" y="0"/>
                  </a:moveTo>
                  <a:lnTo>
                    <a:pt x="252" y="67"/>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1" name="Freeform 153"/>
            <p:cNvSpPr>
              <a:spLocks/>
            </p:cNvSpPr>
            <p:nvPr/>
          </p:nvSpPr>
          <p:spPr bwMode="auto">
            <a:xfrm>
              <a:off x="8889" y="2164"/>
              <a:ext cx="300" cy="79"/>
            </a:xfrm>
            <a:custGeom>
              <a:avLst/>
              <a:gdLst/>
              <a:ahLst/>
              <a:cxnLst>
                <a:cxn ang="0">
                  <a:pos x="0" y="0"/>
                </a:cxn>
                <a:cxn ang="0">
                  <a:pos x="300" y="79"/>
                </a:cxn>
              </a:cxnLst>
              <a:rect l="0" t="0" r="r" b="b"/>
              <a:pathLst>
                <a:path w="300" h="79">
                  <a:moveTo>
                    <a:pt x="0" y="0"/>
                  </a:moveTo>
                  <a:lnTo>
                    <a:pt x="300" y="7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2" name="Freeform 154"/>
            <p:cNvSpPr>
              <a:spLocks/>
            </p:cNvSpPr>
            <p:nvPr/>
          </p:nvSpPr>
          <p:spPr bwMode="auto">
            <a:xfrm>
              <a:off x="8841" y="2198"/>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3" name="Freeform 155"/>
            <p:cNvSpPr>
              <a:spLocks/>
            </p:cNvSpPr>
            <p:nvPr/>
          </p:nvSpPr>
          <p:spPr bwMode="auto">
            <a:xfrm>
              <a:off x="8793" y="2234"/>
              <a:ext cx="310" cy="81"/>
            </a:xfrm>
            <a:custGeom>
              <a:avLst/>
              <a:gdLst/>
              <a:ahLst/>
              <a:cxnLst>
                <a:cxn ang="0">
                  <a:pos x="0" y="0"/>
                </a:cxn>
                <a:cxn ang="0">
                  <a:pos x="309" y="81"/>
                </a:cxn>
              </a:cxnLst>
              <a:rect l="0" t="0" r="r" b="b"/>
              <a:pathLst>
                <a:path w="310" h="81">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4" name="Freeform 156"/>
            <p:cNvSpPr>
              <a:spLocks/>
            </p:cNvSpPr>
            <p:nvPr/>
          </p:nvSpPr>
          <p:spPr bwMode="auto">
            <a:xfrm>
              <a:off x="8745" y="2267"/>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5" name="Freeform 157"/>
            <p:cNvSpPr>
              <a:spLocks/>
            </p:cNvSpPr>
            <p:nvPr/>
          </p:nvSpPr>
          <p:spPr bwMode="auto">
            <a:xfrm>
              <a:off x="8697" y="2301"/>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6" name="Freeform 158"/>
            <p:cNvSpPr>
              <a:spLocks/>
            </p:cNvSpPr>
            <p:nvPr/>
          </p:nvSpPr>
          <p:spPr bwMode="auto">
            <a:xfrm>
              <a:off x="8649" y="2337"/>
              <a:ext cx="310" cy="82"/>
            </a:xfrm>
            <a:custGeom>
              <a:avLst/>
              <a:gdLst/>
              <a:ahLst/>
              <a:cxnLst>
                <a:cxn ang="0">
                  <a:pos x="0" y="0"/>
                </a:cxn>
                <a:cxn ang="0">
                  <a:pos x="309" y="81"/>
                </a:cxn>
              </a:cxnLst>
              <a:rect l="0" t="0" r="r" b="b"/>
              <a:pathLst>
                <a:path w="310"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7" name="Freeform 159"/>
            <p:cNvSpPr>
              <a:spLocks/>
            </p:cNvSpPr>
            <p:nvPr/>
          </p:nvSpPr>
          <p:spPr bwMode="auto">
            <a:xfrm>
              <a:off x="8601" y="2371"/>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8" name="Freeform 160"/>
            <p:cNvSpPr>
              <a:spLocks/>
            </p:cNvSpPr>
            <p:nvPr/>
          </p:nvSpPr>
          <p:spPr bwMode="auto">
            <a:xfrm>
              <a:off x="8551" y="2404"/>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89" name="Freeform 161"/>
            <p:cNvSpPr>
              <a:spLocks/>
            </p:cNvSpPr>
            <p:nvPr/>
          </p:nvSpPr>
          <p:spPr bwMode="auto">
            <a:xfrm>
              <a:off x="8503" y="2440"/>
              <a:ext cx="312" cy="82"/>
            </a:xfrm>
            <a:custGeom>
              <a:avLst/>
              <a:gdLst/>
              <a:ahLst/>
              <a:cxnLst>
                <a:cxn ang="0">
                  <a:pos x="0" y="0"/>
                </a:cxn>
                <a:cxn ang="0">
                  <a:pos x="312" y="81"/>
                </a:cxn>
              </a:cxnLst>
              <a:rect l="0" t="0" r="r" b="b"/>
              <a:pathLst>
                <a:path w="312" h="82">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0" name="Freeform 162"/>
            <p:cNvSpPr>
              <a:spLocks/>
            </p:cNvSpPr>
            <p:nvPr/>
          </p:nvSpPr>
          <p:spPr bwMode="auto">
            <a:xfrm>
              <a:off x="8455" y="2474"/>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1" name="Freeform 163"/>
            <p:cNvSpPr>
              <a:spLocks/>
            </p:cNvSpPr>
            <p:nvPr/>
          </p:nvSpPr>
          <p:spPr bwMode="auto">
            <a:xfrm>
              <a:off x="8407" y="2507"/>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2" name="Freeform 164"/>
            <p:cNvSpPr>
              <a:spLocks/>
            </p:cNvSpPr>
            <p:nvPr/>
          </p:nvSpPr>
          <p:spPr bwMode="auto">
            <a:xfrm>
              <a:off x="8359" y="2543"/>
              <a:ext cx="312" cy="82"/>
            </a:xfrm>
            <a:custGeom>
              <a:avLst/>
              <a:gdLst/>
              <a:ahLst/>
              <a:cxnLst>
                <a:cxn ang="0">
                  <a:pos x="0" y="0"/>
                </a:cxn>
                <a:cxn ang="0">
                  <a:pos x="312" y="81"/>
                </a:cxn>
              </a:cxnLst>
              <a:rect l="0" t="0" r="r" b="b"/>
              <a:pathLst>
                <a:path w="312" h="82">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3" name="Freeform 165"/>
            <p:cNvSpPr>
              <a:spLocks/>
            </p:cNvSpPr>
            <p:nvPr/>
          </p:nvSpPr>
          <p:spPr bwMode="auto">
            <a:xfrm>
              <a:off x="8311" y="2577"/>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4" name="Freeform 166"/>
            <p:cNvSpPr>
              <a:spLocks/>
            </p:cNvSpPr>
            <p:nvPr/>
          </p:nvSpPr>
          <p:spPr bwMode="auto">
            <a:xfrm>
              <a:off x="8263" y="2611"/>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5" name="Freeform 167"/>
            <p:cNvSpPr>
              <a:spLocks/>
            </p:cNvSpPr>
            <p:nvPr/>
          </p:nvSpPr>
          <p:spPr bwMode="auto">
            <a:xfrm>
              <a:off x="8215" y="2647"/>
              <a:ext cx="312" cy="81"/>
            </a:xfrm>
            <a:custGeom>
              <a:avLst/>
              <a:gdLst/>
              <a:ahLst/>
              <a:cxnLst>
                <a:cxn ang="0">
                  <a:pos x="0" y="0"/>
                </a:cxn>
                <a:cxn ang="0">
                  <a:pos x="312" y="81"/>
                </a:cxn>
              </a:cxnLst>
              <a:rect l="0" t="0" r="r" b="b"/>
              <a:pathLst>
                <a:path w="312" h="81">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6" name="Freeform 168"/>
            <p:cNvSpPr>
              <a:spLocks/>
            </p:cNvSpPr>
            <p:nvPr/>
          </p:nvSpPr>
          <p:spPr bwMode="auto">
            <a:xfrm>
              <a:off x="8167" y="2680"/>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7" name="Freeform 169"/>
            <p:cNvSpPr>
              <a:spLocks/>
            </p:cNvSpPr>
            <p:nvPr/>
          </p:nvSpPr>
          <p:spPr bwMode="auto">
            <a:xfrm>
              <a:off x="8119" y="2714"/>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8" name="Freeform 170"/>
            <p:cNvSpPr>
              <a:spLocks/>
            </p:cNvSpPr>
            <p:nvPr/>
          </p:nvSpPr>
          <p:spPr bwMode="auto">
            <a:xfrm>
              <a:off x="8071" y="2750"/>
              <a:ext cx="309" cy="81"/>
            </a:xfrm>
            <a:custGeom>
              <a:avLst/>
              <a:gdLst/>
              <a:ahLst/>
              <a:cxnLst>
                <a:cxn ang="0">
                  <a:pos x="0" y="0"/>
                </a:cxn>
                <a:cxn ang="0">
                  <a:pos x="309" y="81"/>
                </a:cxn>
              </a:cxnLst>
              <a:rect l="0" t="0" r="r" b="b"/>
              <a:pathLst>
                <a:path w="309" h="81">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99" name="Freeform 171"/>
            <p:cNvSpPr>
              <a:spLocks/>
            </p:cNvSpPr>
            <p:nvPr/>
          </p:nvSpPr>
          <p:spPr bwMode="auto">
            <a:xfrm>
              <a:off x="8023" y="2783"/>
              <a:ext cx="309" cy="84"/>
            </a:xfrm>
            <a:custGeom>
              <a:avLst/>
              <a:gdLst/>
              <a:ahLst/>
              <a:cxnLst>
                <a:cxn ang="0">
                  <a:pos x="0" y="0"/>
                </a:cxn>
                <a:cxn ang="0">
                  <a:pos x="309" y="84"/>
                </a:cxn>
              </a:cxnLst>
              <a:rect l="0" t="0" r="r" b="b"/>
              <a:pathLst>
                <a:path w="309"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0" name="Freeform 172"/>
            <p:cNvSpPr>
              <a:spLocks/>
            </p:cNvSpPr>
            <p:nvPr/>
          </p:nvSpPr>
          <p:spPr bwMode="auto">
            <a:xfrm>
              <a:off x="7975" y="2817"/>
              <a:ext cx="309" cy="84"/>
            </a:xfrm>
            <a:custGeom>
              <a:avLst/>
              <a:gdLst/>
              <a:ahLst/>
              <a:cxnLst>
                <a:cxn ang="0">
                  <a:pos x="0" y="0"/>
                </a:cxn>
                <a:cxn ang="0">
                  <a:pos x="309" y="84"/>
                </a:cxn>
              </a:cxnLst>
              <a:rect l="0" t="0" r="r" b="b"/>
              <a:pathLst>
                <a:path w="309"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1" name="Freeform 173"/>
            <p:cNvSpPr>
              <a:spLocks/>
            </p:cNvSpPr>
            <p:nvPr/>
          </p:nvSpPr>
          <p:spPr bwMode="auto">
            <a:xfrm>
              <a:off x="7927" y="2853"/>
              <a:ext cx="309" cy="82"/>
            </a:xfrm>
            <a:custGeom>
              <a:avLst/>
              <a:gdLst/>
              <a:ahLst/>
              <a:cxnLst>
                <a:cxn ang="0">
                  <a:pos x="0" y="0"/>
                </a:cxn>
                <a:cxn ang="0">
                  <a:pos x="309" y="81"/>
                </a:cxn>
              </a:cxnLst>
              <a:rect l="0" t="0" r="r" b="b"/>
              <a:pathLst>
                <a:path w="309"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2" name="Freeform 174"/>
            <p:cNvSpPr>
              <a:spLocks/>
            </p:cNvSpPr>
            <p:nvPr/>
          </p:nvSpPr>
          <p:spPr bwMode="auto">
            <a:xfrm>
              <a:off x="7879" y="2887"/>
              <a:ext cx="309" cy="84"/>
            </a:xfrm>
            <a:custGeom>
              <a:avLst/>
              <a:gdLst/>
              <a:ahLst/>
              <a:cxnLst>
                <a:cxn ang="0">
                  <a:pos x="0" y="0"/>
                </a:cxn>
                <a:cxn ang="0">
                  <a:pos x="309" y="84"/>
                </a:cxn>
              </a:cxnLst>
              <a:rect l="0" t="0" r="r" b="b"/>
              <a:pathLst>
                <a:path w="309"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3" name="Freeform 175"/>
            <p:cNvSpPr>
              <a:spLocks/>
            </p:cNvSpPr>
            <p:nvPr/>
          </p:nvSpPr>
          <p:spPr bwMode="auto">
            <a:xfrm>
              <a:off x="7831" y="2920"/>
              <a:ext cx="309" cy="84"/>
            </a:xfrm>
            <a:custGeom>
              <a:avLst/>
              <a:gdLst/>
              <a:ahLst/>
              <a:cxnLst>
                <a:cxn ang="0">
                  <a:pos x="0" y="0"/>
                </a:cxn>
                <a:cxn ang="0">
                  <a:pos x="309" y="84"/>
                </a:cxn>
              </a:cxnLst>
              <a:rect l="0" t="0" r="r" b="b"/>
              <a:pathLst>
                <a:path w="309"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4" name="Freeform 176"/>
            <p:cNvSpPr>
              <a:spLocks/>
            </p:cNvSpPr>
            <p:nvPr/>
          </p:nvSpPr>
          <p:spPr bwMode="auto">
            <a:xfrm>
              <a:off x="7783" y="2956"/>
              <a:ext cx="309" cy="82"/>
            </a:xfrm>
            <a:custGeom>
              <a:avLst/>
              <a:gdLst/>
              <a:ahLst/>
              <a:cxnLst>
                <a:cxn ang="0">
                  <a:pos x="0" y="0"/>
                </a:cxn>
                <a:cxn ang="0">
                  <a:pos x="309" y="81"/>
                </a:cxn>
              </a:cxnLst>
              <a:rect l="0" t="0" r="r" b="b"/>
              <a:pathLst>
                <a:path w="309"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5" name="Freeform 177"/>
            <p:cNvSpPr>
              <a:spLocks/>
            </p:cNvSpPr>
            <p:nvPr/>
          </p:nvSpPr>
          <p:spPr bwMode="auto">
            <a:xfrm>
              <a:off x="7735" y="2990"/>
              <a:ext cx="309" cy="84"/>
            </a:xfrm>
            <a:custGeom>
              <a:avLst/>
              <a:gdLst/>
              <a:ahLst/>
              <a:cxnLst>
                <a:cxn ang="0">
                  <a:pos x="0" y="0"/>
                </a:cxn>
                <a:cxn ang="0">
                  <a:pos x="309" y="84"/>
                </a:cxn>
              </a:cxnLst>
              <a:rect l="0" t="0" r="r" b="b"/>
              <a:pathLst>
                <a:path w="309"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6" name="Freeform 178"/>
            <p:cNvSpPr>
              <a:spLocks/>
            </p:cNvSpPr>
            <p:nvPr/>
          </p:nvSpPr>
          <p:spPr bwMode="auto">
            <a:xfrm>
              <a:off x="7684" y="3023"/>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7" name="Freeform 179"/>
            <p:cNvSpPr>
              <a:spLocks/>
            </p:cNvSpPr>
            <p:nvPr/>
          </p:nvSpPr>
          <p:spPr bwMode="auto">
            <a:xfrm>
              <a:off x="7636" y="3059"/>
              <a:ext cx="312" cy="82"/>
            </a:xfrm>
            <a:custGeom>
              <a:avLst/>
              <a:gdLst/>
              <a:ahLst/>
              <a:cxnLst>
                <a:cxn ang="0">
                  <a:pos x="0" y="0"/>
                </a:cxn>
                <a:cxn ang="0">
                  <a:pos x="312" y="81"/>
                </a:cxn>
              </a:cxnLst>
              <a:rect l="0" t="0" r="r" b="b"/>
              <a:pathLst>
                <a:path w="312" h="82">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8" name="Freeform 180"/>
            <p:cNvSpPr>
              <a:spLocks/>
            </p:cNvSpPr>
            <p:nvPr/>
          </p:nvSpPr>
          <p:spPr bwMode="auto">
            <a:xfrm>
              <a:off x="7588" y="3093"/>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09" name="Freeform 181"/>
            <p:cNvSpPr>
              <a:spLocks/>
            </p:cNvSpPr>
            <p:nvPr/>
          </p:nvSpPr>
          <p:spPr bwMode="auto">
            <a:xfrm>
              <a:off x="7540" y="3127"/>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0" name="Freeform 182"/>
            <p:cNvSpPr>
              <a:spLocks/>
            </p:cNvSpPr>
            <p:nvPr/>
          </p:nvSpPr>
          <p:spPr bwMode="auto">
            <a:xfrm>
              <a:off x="7492" y="3163"/>
              <a:ext cx="312" cy="81"/>
            </a:xfrm>
            <a:custGeom>
              <a:avLst/>
              <a:gdLst/>
              <a:ahLst/>
              <a:cxnLst>
                <a:cxn ang="0">
                  <a:pos x="0" y="0"/>
                </a:cxn>
                <a:cxn ang="0">
                  <a:pos x="312" y="81"/>
                </a:cxn>
              </a:cxnLst>
              <a:rect l="0" t="0" r="r" b="b"/>
              <a:pathLst>
                <a:path w="312" h="81">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1" name="Freeform 183"/>
            <p:cNvSpPr>
              <a:spLocks/>
            </p:cNvSpPr>
            <p:nvPr/>
          </p:nvSpPr>
          <p:spPr bwMode="auto">
            <a:xfrm>
              <a:off x="7444" y="3196"/>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2" name="Freeform 184"/>
            <p:cNvSpPr>
              <a:spLocks/>
            </p:cNvSpPr>
            <p:nvPr/>
          </p:nvSpPr>
          <p:spPr bwMode="auto">
            <a:xfrm>
              <a:off x="7396" y="3230"/>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3" name="Freeform 185"/>
            <p:cNvSpPr>
              <a:spLocks/>
            </p:cNvSpPr>
            <p:nvPr/>
          </p:nvSpPr>
          <p:spPr bwMode="auto">
            <a:xfrm>
              <a:off x="7348" y="3266"/>
              <a:ext cx="312" cy="81"/>
            </a:xfrm>
            <a:custGeom>
              <a:avLst/>
              <a:gdLst/>
              <a:ahLst/>
              <a:cxnLst>
                <a:cxn ang="0">
                  <a:pos x="0" y="0"/>
                </a:cxn>
                <a:cxn ang="0">
                  <a:pos x="312" y="81"/>
                </a:cxn>
              </a:cxnLst>
              <a:rect l="0" t="0" r="r" b="b"/>
              <a:pathLst>
                <a:path w="312" h="81">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4" name="Freeform 186"/>
            <p:cNvSpPr>
              <a:spLocks/>
            </p:cNvSpPr>
            <p:nvPr/>
          </p:nvSpPr>
          <p:spPr bwMode="auto">
            <a:xfrm>
              <a:off x="7300" y="3299"/>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5" name="Freeform 187"/>
            <p:cNvSpPr>
              <a:spLocks/>
            </p:cNvSpPr>
            <p:nvPr/>
          </p:nvSpPr>
          <p:spPr bwMode="auto">
            <a:xfrm>
              <a:off x="7252" y="3333"/>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6" name="Freeform 188"/>
            <p:cNvSpPr>
              <a:spLocks/>
            </p:cNvSpPr>
            <p:nvPr/>
          </p:nvSpPr>
          <p:spPr bwMode="auto">
            <a:xfrm>
              <a:off x="7204" y="3369"/>
              <a:ext cx="310" cy="82"/>
            </a:xfrm>
            <a:custGeom>
              <a:avLst/>
              <a:gdLst/>
              <a:ahLst/>
              <a:cxnLst>
                <a:cxn ang="0">
                  <a:pos x="0" y="0"/>
                </a:cxn>
                <a:cxn ang="0">
                  <a:pos x="309" y="81"/>
                </a:cxn>
              </a:cxnLst>
              <a:rect l="0" t="0" r="r" b="b"/>
              <a:pathLst>
                <a:path w="310"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7" name="Freeform 189"/>
            <p:cNvSpPr>
              <a:spLocks/>
            </p:cNvSpPr>
            <p:nvPr/>
          </p:nvSpPr>
          <p:spPr bwMode="auto">
            <a:xfrm>
              <a:off x="7156" y="3403"/>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8" name="Freeform 190"/>
            <p:cNvSpPr>
              <a:spLocks/>
            </p:cNvSpPr>
            <p:nvPr/>
          </p:nvSpPr>
          <p:spPr bwMode="auto">
            <a:xfrm>
              <a:off x="7108" y="3436"/>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19" name="Freeform 191"/>
            <p:cNvSpPr>
              <a:spLocks/>
            </p:cNvSpPr>
            <p:nvPr/>
          </p:nvSpPr>
          <p:spPr bwMode="auto">
            <a:xfrm>
              <a:off x="7060" y="3472"/>
              <a:ext cx="310" cy="82"/>
            </a:xfrm>
            <a:custGeom>
              <a:avLst/>
              <a:gdLst/>
              <a:ahLst/>
              <a:cxnLst>
                <a:cxn ang="0">
                  <a:pos x="0" y="0"/>
                </a:cxn>
                <a:cxn ang="0">
                  <a:pos x="309" y="81"/>
                </a:cxn>
              </a:cxnLst>
              <a:rect l="0" t="0" r="r" b="b"/>
              <a:pathLst>
                <a:path w="310"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0" name="Freeform 192"/>
            <p:cNvSpPr>
              <a:spLocks/>
            </p:cNvSpPr>
            <p:nvPr/>
          </p:nvSpPr>
          <p:spPr bwMode="auto">
            <a:xfrm>
              <a:off x="7012" y="3506"/>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1" name="Freeform 193"/>
            <p:cNvSpPr>
              <a:spLocks/>
            </p:cNvSpPr>
            <p:nvPr/>
          </p:nvSpPr>
          <p:spPr bwMode="auto">
            <a:xfrm>
              <a:off x="6964" y="3539"/>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2" name="Freeform 194"/>
            <p:cNvSpPr>
              <a:spLocks/>
            </p:cNvSpPr>
            <p:nvPr/>
          </p:nvSpPr>
          <p:spPr bwMode="auto">
            <a:xfrm>
              <a:off x="6916" y="3575"/>
              <a:ext cx="310" cy="82"/>
            </a:xfrm>
            <a:custGeom>
              <a:avLst/>
              <a:gdLst/>
              <a:ahLst/>
              <a:cxnLst>
                <a:cxn ang="0">
                  <a:pos x="0" y="0"/>
                </a:cxn>
                <a:cxn ang="0">
                  <a:pos x="309" y="81"/>
                </a:cxn>
              </a:cxnLst>
              <a:rect l="0" t="0" r="r" b="b"/>
              <a:pathLst>
                <a:path w="310" h="82">
                  <a:moveTo>
                    <a:pt x="0" y="0"/>
                  </a:moveTo>
                  <a:lnTo>
                    <a:pt x="309"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3" name="Freeform 195"/>
            <p:cNvSpPr>
              <a:spLocks/>
            </p:cNvSpPr>
            <p:nvPr/>
          </p:nvSpPr>
          <p:spPr bwMode="auto">
            <a:xfrm>
              <a:off x="6868" y="3609"/>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4" name="Freeform 196"/>
            <p:cNvSpPr>
              <a:spLocks/>
            </p:cNvSpPr>
            <p:nvPr/>
          </p:nvSpPr>
          <p:spPr bwMode="auto">
            <a:xfrm>
              <a:off x="6820" y="3643"/>
              <a:ext cx="310" cy="84"/>
            </a:xfrm>
            <a:custGeom>
              <a:avLst/>
              <a:gdLst/>
              <a:ahLst/>
              <a:cxnLst>
                <a:cxn ang="0">
                  <a:pos x="0" y="0"/>
                </a:cxn>
                <a:cxn ang="0">
                  <a:pos x="309" y="84"/>
                </a:cxn>
              </a:cxnLst>
              <a:rect l="0" t="0" r="r" b="b"/>
              <a:pathLst>
                <a:path w="310" h="84">
                  <a:moveTo>
                    <a:pt x="0" y="0"/>
                  </a:moveTo>
                  <a:lnTo>
                    <a:pt x="309" y="8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5" name="Freeform 197"/>
            <p:cNvSpPr>
              <a:spLocks/>
            </p:cNvSpPr>
            <p:nvPr/>
          </p:nvSpPr>
          <p:spPr bwMode="auto">
            <a:xfrm>
              <a:off x="6770" y="3679"/>
              <a:ext cx="312" cy="81"/>
            </a:xfrm>
            <a:custGeom>
              <a:avLst/>
              <a:gdLst/>
              <a:ahLst/>
              <a:cxnLst>
                <a:cxn ang="0">
                  <a:pos x="0" y="0"/>
                </a:cxn>
                <a:cxn ang="0">
                  <a:pos x="312" y="81"/>
                </a:cxn>
              </a:cxnLst>
              <a:rect l="0" t="0" r="r" b="b"/>
              <a:pathLst>
                <a:path w="312" h="81">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6" name="Freeform 198"/>
            <p:cNvSpPr>
              <a:spLocks/>
            </p:cNvSpPr>
            <p:nvPr/>
          </p:nvSpPr>
          <p:spPr bwMode="auto">
            <a:xfrm>
              <a:off x="6722" y="3712"/>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7" name="Freeform 199"/>
            <p:cNvSpPr>
              <a:spLocks/>
            </p:cNvSpPr>
            <p:nvPr/>
          </p:nvSpPr>
          <p:spPr bwMode="auto">
            <a:xfrm>
              <a:off x="6674" y="3746"/>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8" name="Freeform 200"/>
            <p:cNvSpPr>
              <a:spLocks/>
            </p:cNvSpPr>
            <p:nvPr/>
          </p:nvSpPr>
          <p:spPr bwMode="auto">
            <a:xfrm>
              <a:off x="6626" y="3782"/>
              <a:ext cx="312" cy="81"/>
            </a:xfrm>
            <a:custGeom>
              <a:avLst/>
              <a:gdLst/>
              <a:ahLst/>
              <a:cxnLst>
                <a:cxn ang="0">
                  <a:pos x="0" y="0"/>
                </a:cxn>
                <a:cxn ang="0">
                  <a:pos x="312" y="81"/>
                </a:cxn>
              </a:cxnLst>
              <a:rect l="0" t="0" r="r" b="b"/>
              <a:pathLst>
                <a:path w="312" h="81">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29" name="Freeform 201"/>
            <p:cNvSpPr>
              <a:spLocks/>
            </p:cNvSpPr>
            <p:nvPr/>
          </p:nvSpPr>
          <p:spPr bwMode="auto">
            <a:xfrm>
              <a:off x="6578" y="3815"/>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0" name="Freeform 202"/>
            <p:cNvSpPr>
              <a:spLocks/>
            </p:cNvSpPr>
            <p:nvPr/>
          </p:nvSpPr>
          <p:spPr bwMode="auto">
            <a:xfrm>
              <a:off x="6530" y="3849"/>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1" name="Freeform 203"/>
            <p:cNvSpPr>
              <a:spLocks/>
            </p:cNvSpPr>
            <p:nvPr/>
          </p:nvSpPr>
          <p:spPr bwMode="auto">
            <a:xfrm>
              <a:off x="6482" y="3885"/>
              <a:ext cx="312" cy="82"/>
            </a:xfrm>
            <a:custGeom>
              <a:avLst/>
              <a:gdLst/>
              <a:ahLst/>
              <a:cxnLst>
                <a:cxn ang="0">
                  <a:pos x="0" y="0"/>
                </a:cxn>
                <a:cxn ang="0">
                  <a:pos x="312" y="81"/>
                </a:cxn>
              </a:cxnLst>
              <a:rect l="0" t="0" r="r" b="b"/>
              <a:pathLst>
                <a:path w="312" h="82">
                  <a:moveTo>
                    <a:pt x="0" y="0"/>
                  </a:moveTo>
                  <a:lnTo>
                    <a:pt x="312" y="8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2" name="Freeform 204"/>
            <p:cNvSpPr>
              <a:spLocks/>
            </p:cNvSpPr>
            <p:nvPr/>
          </p:nvSpPr>
          <p:spPr bwMode="auto">
            <a:xfrm>
              <a:off x="6434" y="3919"/>
              <a:ext cx="312" cy="84"/>
            </a:xfrm>
            <a:custGeom>
              <a:avLst/>
              <a:gdLst/>
              <a:ahLst/>
              <a:cxnLst>
                <a:cxn ang="0">
                  <a:pos x="0" y="0"/>
                </a:cxn>
                <a:cxn ang="0">
                  <a:pos x="312" y="84"/>
                </a:cxn>
              </a:cxnLst>
              <a:rect l="0" t="0" r="r" b="b"/>
              <a:pathLst>
                <a:path w="312" h="84">
                  <a:moveTo>
                    <a:pt x="0" y="0"/>
                  </a:moveTo>
                  <a:lnTo>
                    <a:pt x="312" y="84"/>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3" name="Freeform 205"/>
            <p:cNvSpPr>
              <a:spLocks/>
            </p:cNvSpPr>
            <p:nvPr/>
          </p:nvSpPr>
          <p:spPr bwMode="auto">
            <a:xfrm>
              <a:off x="6412" y="3959"/>
              <a:ext cx="286" cy="77"/>
            </a:xfrm>
            <a:custGeom>
              <a:avLst/>
              <a:gdLst/>
              <a:ahLst/>
              <a:cxnLst>
                <a:cxn ang="0">
                  <a:pos x="0" y="0"/>
                </a:cxn>
                <a:cxn ang="0">
                  <a:pos x="285" y="76"/>
                </a:cxn>
              </a:cxnLst>
              <a:rect l="0" t="0" r="r" b="b"/>
              <a:pathLst>
                <a:path w="286" h="77">
                  <a:moveTo>
                    <a:pt x="0" y="0"/>
                  </a:moveTo>
                  <a:lnTo>
                    <a:pt x="285" y="76"/>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4" name="Freeform 206"/>
            <p:cNvSpPr>
              <a:spLocks/>
            </p:cNvSpPr>
            <p:nvPr/>
          </p:nvSpPr>
          <p:spPr bwMode="auto">
            <a:xfrm>
              <a:off x="6412" y="4007"/>
              <a:ext cx="236" cy="63"/>
            </a:xfrm>
            <a:custGeom>
              <a:avLst/>
              <a:gdLst/>
              <a:ahLst/>
              <a:cxnLst>
                <a:cxn ang="0">
                  <a:pos x="0" y="0"/>
                </a:cxn>
                <a:cxn ang="0">
                  <a:pos x="235" y="62"/>
                </a:cxn>
              </a:cxnLst>
              <a:rect l="0" t="0" r="r" b="b"/>
              <a:pathLst>
                <a:path w="236" h="63">
                  <a:moveTo>
                    <a:pt x="0" y="0"/>
                  </a:moveTo>
                  <a:lnTo>
                    <a:pt x="235" y="6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5" name="Freeform 207"/>
            <p:cNvSpPr>
              <a:spLocks/>
            </p:cNvSpPr>
            <p:nvPr/>
          </p:nvSpPr>
          <p:spPr bwMode="auto">
            <a:xfrm>
              <a:off x="6412" y="4055"/>
              <a:ext cx="188" cy="51"/>
            </a:xfrm>
            <a:custGeom>
              <a:avLst/>
              <a:gdLst/>
              <a:ahLst/>
              <a:cxnLst>
                <a:cxn ang="0">
                  <a:pos x="0" y="0"/>
                </a:cxn>
                <a:cxn ang="0">
                  <a:pos x="187" y="50"/>
                </a:cxn>
              </a:cxnLst>
              <a:rect l="0" t="0" r="r" b="b"/>
              <a:pathLst>
                <a:path w="188" h="51">
                  <a:moveTo>
                    <a:pt x="0" y="0"/>
                  </a:moveTo>
                  <a:lnTo>
                    <a:pt x="187" y="5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6" name="Freeform 208"/>
            <p:cNvSpPr>
              <a:spLocks/>
            </p:cNvSpPr>
            <p:nvPr/>
          </p:nvSpPr>
          <p:spPr bwMode="auto">
            <a:xfrm>
              <a:off x="6412" y="4101"/>
              <a:ext cx="140" cy="38"/>
            </a:xfrm>
            <a:custGeom>
              <a:avLst/>
              <a:gdLst/>
              <a:ahLst/>
              <a:cxnLst>
                <a:cxn ang="0">
                  <a:pos x="0" y="0"/>
                </a:cxn>
                <a:cxn ang="0">
                  <a:pos x="139" y="38"/>
                </a:cxn>
              </a:cxnLst>
              <a:rect l="0" t="0" r="r" b="b"/>
              <a:pathLst>
                <a:path w="140" h="38">
                  <a:moveTo>
                    <a:pt x="0" y="0"/>
                  </a:moveTo>
                  <a:lnTo>
                    <a:pt x="139" y="3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7" name="Freeform 209"/>
            <p:cNvSpPr>
              <a:spLocks/>
            </p:cNvSpPr>
            <p:nvPr/>
          </p:nvSpPr>
          <p:spPr bwMode="auto">
            <a:xfrm>
              <a:off x="6412" y="4149"/>
              <a:ext cx="92" cy="24"/>
            </a:xfrm>
            <a:custGeom>
              <a:avLst/>
              <a:gdLst/>
              <a:ahLst/>
              <a:cxnLst>
                <a:cxn ang="0">
                  <a:pos x="0" y="0"/>
                </a:cxn>
                <a:cxn ang="0">
                  <a:pos x="91" y="24"/>
                </a:cxn>
              </a:cxnLst>
              <a:rect l="0" t="0" r="r" b="b"/>
              <a:pathLst>
                <a:path w="92" h="24">
                  <a:moveTo>
                    <a:pt x="0" y="0"/>
                  </a:moveTo>
                  <a:lnTo>
                    <a:pt x="91" y="2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8" name="Freeform 210"/>
            <p:cNvSpPr>
              <a:spLocks/>
            </p:cNvSpPr>
            <p:nvPr/>
          </p:nvSpPr>
          <p:spPr bwMode="auto">
            <a:xfrm>
              <a:off x="6412" y="4197"/>
              <a:ext cx="44" cy="12"/>
            </a:xfrm>
            <a:custGeom>
              <a:avLst/>
              <a:gdLst/>
              <a:ahLst/>
              <a:cxnLst>
                <a:cxn ang="0">
                  <a:pos x="0" y="0"/>
                </a:cxn>
                <a:cxn ang="0">
                  <a:pos x="43" y="12"/>
                </a:cxn>
              </a:cxnLst>
              <a:rect l="0" t="0" r="r" b="b"/>
              <a:pathLst>
                <a:path w="44" h="12">
                  <a:moveTo>
                    <a:pt x="0" y="0"/>
                  </a:moveTo>
                  <a:lnTo>
                    <a:pt x="43" y="1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39" name="Freeform 211"/>
            <p:cNvSpPr>
              <a:spLocks/>
            </p:cNvSpPr>
            <p:nvPr/>
          </p:nvSpPr>
          <p:spPr bwMode="auto">
            <a:xfrm>
              <a:off x="9189" y="1970"/>
              <a:ext cx="29" cy="12"/>
            </a:xfrm>
            <a:custGeom>
              <a:avLst/>
              <a:gdLst/>
              <a:ahLst/>
              <a:cxnLst>
                <a:cxn ang="0">
                  <a:pos x="0" y="12"/>
                </a:cxn>
                <a:cxn ang="0">
                  <a:pos x="28" y="0"/>
                </a:cxn>
              </a:cxnLst>
              <a:rect l="0" t="0" r="r" b="b"/>
              <a:pathLst>
                <a:path w="29" h="12">
                  <a:moveTo>
                    <a:pt x="0" y="12"/>
                  </a:moveTo>
                  <a:lnTo>
                    <a:pt x="2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0" name="Freeform 212"/>
            <p:cNvSpPr>
              <a:spLocks/>
            </p:cNvSpPr>
            <p:nvPr/>
          </p:nvSpPr>
          <p:spPr bwMode="auto">
            <a:xfrm>
              <a:off x="9189" y="2003"/>
              <a:ext cx="75" cy="27"/>
            </a:xfrm>
            <a:custGeom>
              <a:avLst/>
              <a:gdLst/>
              <a:ahLst/>
              <a:cxnLst>
                <a:cxn ang="0">
                  <a:pos x="0" y="26"/>
                </a:cxn>
                <a:cxn ang="0">
                  <a:pos x="74" y="0"/>
                </a:cxn>
              </a:cxnLst>
              <a:rect l="0" t="0" r="r" b="b"/>
              <a:pathLst>
                <a:path w="75" h="27">
                  <a:moveTo>
                    <a:pt x="0" y="26"/>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1" name="Freeform 213"/>
            <p:cNvSpPr>
              <a:spLocks/>
            </p:cNvSpPr>
            <p:nvPr/>
          </p:nvSpPr>
          <p:spPr bwMode="auto">
            <a:xfrm>
              <a:off x="9189" y="2035"/>
              <a:ext cx="120" cy="43"/>
            </a:xfrm>
            <a:custGeom>
              <a:avLst/>
              <a:gdLst/>
              <a:ahLst/>
              <a:cxnLst>
                <a:cxn ang="0">
                  <a:pos x="0" y="43"/>
                </a:cxn>
                <a:cxn ang="0">
                  <a:pos x="120" y="0"/>
                </a:cxn>
              </a:cxnLst>
              <a:rect l="0" t="0" r="r" b="b"/>
              <a:pathLst>
                <a:path w="120" h="43">
                  <a:moveTo>
                    <a:pt x="0" y="43"/>
                  </a:moveTo>
                  <a:lnTo>
                    <a:pt x="1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2" name="Freeform 214"/>
            <p:cNvSpPr>
              <a:spLocks/>
            </p:cNvSpPr>
            <p:nvPr/>
          </p:nvSpPr>
          <p:spPr bwMode="auto">
            <a:xfrm>
              <a:off x="9189" y="2068"/>
              <a:ext cx="166" cy="60"/>
            </a:xfrm>
            <a:custGeom>
              <a:avLst/>
              <a:gdLst/>
              <a:ahLst/>
              <a:cxnLst>
                <a:cxn ang="0">
                  <a:pos x="0" y="60"/>
                </a:cxn>
                <a:cxn ang="0">
                  <a:pos x="165" y="0"/>
                </a:cxn>
              </a:cxnLst>
              <a:rect l="0" t="0" r="r" b="b"/>
              <a:pathLst>
                <a:path w="166" h="60">
                  <a:moveTo>
                    <a:pt x="0" y="60"/>
                  </a:moveTo>
                  <a:lnTo>
                    <a:pt x="16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3" name="Freeform 215"/>
            <p:cNvSpPr>
              <a:spLocks/>
            </p:cNvSpPr>
            <p:nvPr/>
          </p:nvSpPr>
          <p:spPr bwMode="auto">
            <a:xfrm>
              <a:off x="9189" y="2099"/>
              <a:ext cx="211" cy="77"/>
            </a:xfrm>
            <a:custGeom>
              <a:avLst/>
              <a:gdLst/>
              <a:ahLst/>
              <a:cxnLst>
                <a:cxn ang="0">
                  <a:pos x="0" y="76"/>
                </a:cxn>
                <a:cxn ang="0">
                  <a:pos x="211" y="0"/>
                </a:cxn>
              </a:cxnLst>
              <a:rect l="0" t="0" r="r" b="b"/>
              <a:pathLst>
                <a:path w="211" h="77">
                  <a:moveTo>
                    <a:pt x="0" y="76"/>
                  </a:moveTo>
                  <a:lnTo>
                    <a:pt x="21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4" name="Freeform 216"/>
            <p:cNvSpPr>
              <a:spLocks/>
            </p:cNvSpPr>
            <p:nvPr/>
          </p:nvSpPr>
          <p:spPr bwMode="auto">
            <a:xfrm>
              <a:off x="9189" y="2131"/>
              <a:ext cx="255" cy="93"/>
            </a:xfrm>
            <a:custGeom>
              <a:avLst/>
              <a:gdLst/>
              <a:ahLst/>
              <a:cxnLst>
                <a:cxn ang="0">
                  <a:pos x="0" y="93"/>
                </a:cxn>
                <a:cxn ang="0">
                  <a:pos x="254" y="0"/>
                </a:cxn>
              </a:cxnLst>
              <a:rect l="0" t="0" r="r" b="b"/>
              <a:pathLst>
                <a:path w="255" h="93">
                  <a:moveTo>
                    <a:pt x="0" y="93"/>
                  </a:moveTo>
                  <a:lnTo>
                    <a:pt x="25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5" name="Freeform 217"/>
            <p:cNvSpPr>
              <a:spLocks/>
            </p:cNvSpPr>
            <p:nvPr/>
          </p:nvSpPr>
          <p:spPr bwMode="auto">
            <a:xfrm>
              <a:off x="9206" y="2164"/>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6" name="Freeform 218"/>
            <p:cNvSpPr>
              <a:spLocks/>
            </p:cNvSpPr>
            <p:nvPr/>
          </p:nvSpPr>
          <p:spPr bwMode="auto">
            <a:xfrm>
              <a:off x="9252" y="2195"/>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7" name="Freeform 219"/>
            <p:cNvSpPr>
              <a:spLocks/>
            </p:cNvSpPr>
            <p:nvPr/>
          </p:nvSpPr>
          <p:spPr bwMode="auto">
            <a:xfrm>
              <a:off x="9297" y="2229"/>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8" name="Freeform 220"/>
            <p:cNvSpPr>
              <a:spLocks/>
            </p:cNvSpPr>
            <p:nvPr/>
          </p:nvSpPr>
          <p:spPr bwMode="auto">
            <a:xfrm>
              <a:off x="9340" y="2260"/>
              <a:ext cx="286" cy="103"/>
            </a:xfrm>
            <a:custGeom>
              <a:avLst/>
              <a:gdLst/>
              <a:ahLst/>
              <a:cxnLst>
                <a:cxn ang="0">
                  <a:pos x="0" y="103"/>
                </a:cxn>
                <a:cxn ang="0">
                  <a:pos x="285" y="0"/>
                </a:cxn>
              </a:cxnLst>
              <a:rect l="0" t="0" r="r" b="b"/>
              <a:pathLst>
                <a:path w="286" h="103">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49" name="Freeform 221"/>
            <p:cNvSpPr>
              <a:spLocks/>
            </p:cNvSpPr>
            <p:nvPr/>
          </p:nvSpPr>
          <p:spPr bwMode="auto">
            <a:xfrm>
              <a:off x="9386" y="2291"/>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0" name="Freeform 222"/>
            <p:cNvSpPr>
              <a:spLocks/>
            </p:cNvSpPr>
            <p:nvPr/>
          </p:nvSpPr>
          <p:spPr bwMode="auto">
            <a:xfrm>
              <a:off x="9432" y="2325"/>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1" name="Freeform 223"/>
            <p:cNvSpPr>
              <a:spLocks/>
            </p:cNvSpPr>
            <p:nvPr/>
          </p:nvSpPr>
          <p:spPr bwMode="auto">
            <a:xfrm>
              <a:off x="9477" y="2356"/>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2" name="Freeform 224"/>
            <p:cNvSpPr>
              <a:spLocks/>
            </p:cNvSpPr>
            <p:nvPr/>
          </p:nvSpPr>
          <p:spPr bwMode="auto">
            <a:xfrm>
              <a:off x="9523" y="2390"/>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3" name="Freeform 225"/>
            <p:cNvSpPr>
              <a:spLocks/>
            </p:cNvSpPr>
            <p:nvPr/>
          </p:nvSpPr>
          <p:spPr bwMode="auto">
            <a:xfrm>
              <a:off x="9566" y="2421"/>
              <a:ext cx="286" cy="103"/>
            </a:xfrm>
            <a:custGeom>
              <a:avLst/>
              <a:gdLst/>
              <a:ahLst/>
              <a:cxnLst>
                <a:cxn ang="0">
                  <a:pos x="0" y="103"/>
                </a:cxn>
                <a:cxn ang="0">
                  <a:pos x="285" y="0"/>
                </a:cxn>
              </a:cxnLst>
              <a:rect l="0" t="0" r="r" b="b"/>
              <a:pathLst>
                <a:path w="286" h="103">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4" name="Freeform 226"/>
            <p:cNvSpPr>
              <a:spLocks/>
            </p:cNvSpPr>
            <p:nvPr/>
          </p:nvSpPr>
          <p:spPr bwMode="auto">
            <a:xfrm>
              <a:off x="9612" y="2455"/>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5" name="Freeform 227"/>
            <p:cNvSpPr>
              <a:spLocks/>
            </p:cNvSpPr>
            <p:nvPr/>
          </p:nvSpPr>
          <p:spPr bwMode="auto">
            <a:xfrm>
              <a:off x="9657" y="2486"/>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6" name="Freeform 228"/>
            <p:cNvSpPr>
              <a:spLocks/>
            </p:cNvSpPr>
            <p:nvPr/>
          </p:nvSpPr>
          <p:spPr bwMode="auto">
            <a:xfrm>
              <a:off x="9703" y="2517"/>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7" name="Freeform 229"/>
            <p:cNvSpPr>
              <a:spLocks/>
            </p:cNvSpPr>
            <p:nvPr/>
          </p:nvSpPr>
          <p:spPr bwMode="auto">
            <a:xfrm>
              <a:off x="9748" y="2551"/>
              <a:ext cx="284" cy="103"/>
            </a:xfrm>
            <a:custGeom>
              <a:avLst/>
              <a:gdLst/>
              <a:ahLst/>
              <a:cxnLst>
                <a:cxn ang="0">
                  <a:pos x="0" y="103"/>
                </a:cxn>
                <a:cxn ang="0">
                  <a:pos x="283" y="0"/>
                </a:cxn>
              </a:cxnLst>
              <a:rect l="0" t="0" r="r" b="b"/>
              <a:pathLst>
                <a:path w="284"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8" name="Freeform 230"/>
            <p:cNvSpPr>
              <a:spLocks/>
            </p:cNvSpPr>
            <p:nvPr/>
          </p:nvSpPr>
          <p:spPr bwMode="auto">
            <a:xfrm>
              <a:off x="9792" y="2582"/>
              <a:ext cx="285" cy="103"/>
            </a:xfrm>
            <a:custGeom>
              <a:avLst/>
              <a:gdLst/>
              <a:ahLst/>
              <a:cxnLst>
                <a:cxn ang="0">
                  <a:pos x="0" y="103"/>
                </a:cxn>
                <a:cxn ang="0">
                  <a:pos x="285" y="0"/>
                </a:cxn>
              </a:cxnLst>
              <a:rect l="0" t="0" r="r" b="b"/>
              <a:pathLst>
                <a:path w="285" h="103">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59" name="Freeform 231"/>
            <p:cNvSpPr>
              <a:spLocks/>
            </p:cNvSpPr>
            <p:nvPr/>
          </p:nvSpPr>
          <p:spPr bwMode="auto">
            <a:xfrm>
              <a:off x="9837" y="2615"/>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0" name="Freeform 232"/>
            <p:cNvSpPr>
              <a:spLocks/>
            </p:cNvSpPr>
            <p:nvPr/>
          </p:nvSpPr>
          <p:spPr bwMode="auto">
            <a:xfrm>
              <a:off x="9883" y="2647"/>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1" name="Freeform 233"/>
            <p:cNvSpPr>
              <a:spLocks/>
            </p:cNvSpPr>
            <p:nvPr/>
          </p:nvSpPr>
          <p:spPr bwMode="auto">
            <a:xfrm>
              <a:off x="9928" y="2678"/>
              <a:ext cx="284" cy="103"/>
            </a:xfrm>
            <a:custGeom>
              <a:avLst/>
              <a:gdLst/>
              <a:ahLst/>
              <a:cxnLst>
                <a:cxn ang="0">
                  <a:pos x="0" y="103"/>
                </a:cxn>
                <a:cxn ang="0">
                  <a:pos x="283" y="0"/>
                </a:cxn>
              </a:cxnLst>
              <a:rect l="0" t="0" r="r" b="b"/>
              <a:pathLst>
                <a:path w="284"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2" name="Freeform 234"/>
            <p:cNvSpPr>
              <a:spLocks/>
            </p:cNvSpPr>
            <p:nvPr/>
          </p:nvSpPr>
          <p:spPr bwMode="auto">
            <a:xfrm>
              <a:off x="9974" y="2711"/>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3" name="Freeform 235"/>
            <p:cNvSpPr>
              <a:spLocks/>
            </p:cNvSpPr>
            <p:nvPr/>
          </p:nvSpPr>
          <p:spPr bwMode="auto">
            <a:xfrm>
              <a:off x="10017" y="2743"/>
              <a:ext cx="286" cy="103"/>
            </a:xfrm>
            <a:custGeom>
              <a:avLst/>
              <a:gdLst/>
              <a:ahLst/>
              <a:cxnLst>
                <a:cxn ang="0">
                  <a:pos x="0" y="103"/>
                </a:cxn>
                <a:cxn ang="0">
                  <a:pos x="285" y="0"/>
                </a:cxn>
              </a:cxnLst>
              <a:rect l="0" t="0" r="r" b="b"/>
              <a:pathLst>
                <a:path w="286" h="103">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4" name="Freeform 236"/>
            <p:cNvSpPr>
              <a:spLocks/>
            </p:cNvSpPr>
            <p:nvPr/>
          </p:nvSpPr>
          <p:spPr bwMode="auto">
            <a:xfrm>
              <a:off x="10063" y="2776"/>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5" name="Freeform 237"/>
            <p:cNvSpPr>
              <a:spLocks/>
            </p:cNvSpPr>
            <p:nvPr/>
          </p:nvSpPr>
          <p:spPr bwMode="auto">
            <a:xfrm>
              <a:off x="10108" y="2807"/>
              <a:ext cx="284" cy="104"/>
            </a:xfrm>
            <a:custGeom>
              <a:avLst/>
              <a:gdLst/>
              <a:ahLst/>
              <a:cxnLst>
                <a:cxn ang="0">
                  <a:pos x="0" y="103"/>
                </a:cxn>
                <a:cxn ang="0">
                  <a:pos x="283" y="0"/>
                </a:cxn>
              </a:cxnLst>
              <a:rect l="0" t="0" r="r" b="b"/>
              <a:pathLst>
                <a:path w="284"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6" name="Freeform 238"/>
            <p:cNvSpPr>
              <a:spLocks/>
            </p:cNvSpPr>
            <p:nvPr/>
          </p:nvSpPr>
          <p:spPr bwMode="auto">
            <a:xfrm>
              <a:off x="10154" y="2841"/>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7" name="Freeform 239"/>
            <p:cNvSpPr>
              <a:spLocks/>
            </p:cNvSpPr>
            <p:nvPr/>
          </p:nvSpPr>
          <p:spPr bwMode="auto">
            <a:xfrm>
              <a:off x="10200" y="2872"/>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8" name="Freeform 240"/>
            <p:cNvSpPr>
              <a:spLocks/>
            </p:cNvSpPr>
            <p:nvPr/>
          </p:nvSpPr>
          <p:spPr bwMode="auto">
            <a:xfrm>
              <a:off x="10243" y="2903"/>
              <a:ext cx="285" cy="104"/>
            </a:xfrm>
            <a:custGeom>
              <a:avLst/>
              <a:gdLst/>
              <a:ahLst/>
              <a:cxnLst>
                <a:cxn ang="0">
                  <a:pos x="0" y="103"/>
                </a:cxn>
                <a:cxn ang="0">
                  <a:pos x="285" y="0"/>
                </a:cxn>
              </a:cxnLst>
              <a:rect l="0" t="0" r="r" b="b"/>
              <a:pathLst>
                <a:path w="285" h="104">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69" name="Freeform 241"/>
            <p:cNvSpPr>
              <a:spLocks/>
            </p:cNvSpPr>
            <p:nvPr/>
          </p:nvSpPr>
          <p:spPr bwMode="auto">
            <a:xfrm>
              <a:off x="10288" y="2937"/>
              <a:ext cx="284" cy="103"/>
            </a:xfrm>
            <a:custGeom>
              <a:avLst/>
              <a:gdLst/>
              <a:ahLst/>
              <a:cxnLst>
                <a:cxn ang="0">
                  <a:pos x="0" y="103"/>
                </a:cxn>
                <a:cxn ang="0">
                  <a:pos x="283" y="0"/>
                </a:cxn>
              </a:cxnLst>
              <a:rect l="0" t="0" r="r" b="b"/>
              <a:pathLst>
                <a:path w="284"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0" name="Freeform 242"/>
            <p:cNvSpPr>
              <a:spLocks/>
            </p:cNvSpPr>
            <p:nvPr/>
          </p:nvSpPr>
          <p:spPr bwMode="auto">
            <a:xfrm>
              <a:off x="10334" y="2968"/>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1" name="Freeform 243"/>
            <p:cNvSpPr>
              <a:spLocks/>
            </p:cNvSpPr>
            <p:nvPr/>
          </p:nvSpPr>
          <p:spPr bwMode="auto">
            <a:xfrm>
              <a:off x="10380" y="3002"/>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2" name="Freeform 244"/>
            <p:cNvSpPr>
              <a:spLocks/>
            </p:cNvSpPr>
            <p:nvPr/>
          </p:nvSpPr>
          <p:spPr bwMode="auto">
            <a:xfrm>
              <a:off x="10425" y="3033"/>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3" name="Freeform 245"/>
            <p:cNvSpPr>
              <a:spLocks/>
            </p:cNvSpPr>
            <p:nvPr/>
          </p:nvSpPr>
          <p:spPr bwMode="auto">
            <a:xfrm>
              <a:off x="10468" y="3064"/>
              <a:ext cx="286" cy="103"/>
            </a:xfrm>
            <a:custGeom>
              <a:avLst/>
              <a:gdLst/>
              <a:ahLst/>
              <a:cxnLst>
                <a:cxn ang="0">
                  <a:pos x="0" y="103"/>
                </a:cxn>
                <a:cxn ang="0">
                  <a:pos x="285" y="0"/>
                </a:cxn>
              </a:cxnLst>
              <a:rect l="0" t="0" r="r" b="b"/>
              <a:pathLst>
                <a:path w="286" h="103">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4" name="Freeform 246"/>
            <p:cNvSpPr>
              <a:spLocks/>
            </p:cNvSpPr>
            <p:nvPr/>
          </p:nvSpPr>
          <p:spPr bwMode="auto">
            <a:xfrm>
              <a:off x="10514" y="3098"/>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5" name="Freeform 247"/>
            <p:cNvSpPr>
              <a:spLocks/>
            </p:cNvSpPr>
            <p:nvPr/>
          </p:nvSpPr>
          <p:spPr bwMode="auto">
            <a:xfrm>
              <a:off x="10560" y="3129"/>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6" name="Freeform 248"/>
            <p:cNvSpPr>
              <a:spLocks/>
            </p:cNvSpPr>
            <p:nvPr/>
          </p:nvSpPr>
          <p:spPr bwMode="auto">
            <a:xfrm>
              <a:off x="10605" y="3163"/>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7" name="Freeform 249"/>
            <p:cNvSpPr>
              <a:spLocks/>
            </p:cNvSpPr>
            <p:nvPr/>
          </p:nvSpPr>
          <p:spPr bwMode="auto">
            <a:xfrm>
              <a:off x="10651" y="3194"/>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8" name="Freeform 250"/>
            <p:cNvSpPr>
              <a:spLocks/>
            </p:cNvSpPr>
            <p:nvPr/>
          </p:nvSpPr>
          <p:spPr bwMode="auto">
            <a:xfrm>
              <a:off x="10694" y="3227"/>
              <a:ext cx="286" cy="104"/>
            </a:xfrm>
            <a:custGeom>
              <a:avLst/>
              <a:gdLst/>
              <a:ahLst/>
              <a:cxnLst>
                <a:cxn ang="0">
                  <a:pos x="0" y="103"/>
                </a:cxn>
                <a:cxn ang="0">
                  <a:pos x="285" y="0"/>
                </a:cxn>
              </a:cxnLst>
              <a:rect l="0" t="0" r="r" b="b"/>
              <a:pathLst>
                <a:path w="286" h="104">
                  <a:moveTo>
                    <a:pt x="0" y="103"/>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79" name="Freeform 251"/>
            <p:cNvSpPr>
              <a:spLocks/>
            </p:cNvSpPr>
            <p:nvPr/>
          </p:nvSpPr>
          <p:spPr bwMode="auto">
            <a:xfrm>
              <a:off x="10740" y="3259"/>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0" name="Freeform 252"/>
            <p:cNvSpPr>
              <a:spLocks/>
            </p:cNvSpPr>
            <p:nvPr/>
          </p:nvSpPr>
          <p:spPr bwMode="auto">
            <a:xfrm>
              <a:off x="10785" y="3290"/>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1" name="Freeform 253"/>
            <p:cNvSpPr>
              <a:spLocks/>
            </p:cNvSpPr>
            <p:nvPr/>
          </p:nvSpPr>
          <p:spPr bwMode="auto">
            <a:xfrm>
              <a:off x="10831" y="3323"/>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2" name="Freeform 254"/>
            <p:cNvSpPr>
              <a:spLocks/>
            </p:cNvSpPr>
            <p:nvPr/>
          </p:nvSpPr>
          <p:spPr bwMode="auto">
            <a:xfrm>
              <a:off x="10876" y="3355"/>
              <a:ext cx="284" cy="103"/>
            </a:xfrm>
            <a:custGeom>
              <a:avLst/>
              <a:gdLst/>
              <a:ahLst/>
              <a:cxnLst>
                <a:cxn ang="0">
                  <a:pos x="0" y="103"/>
                </a:cxn>
                <a:cxn ang="0">
                  <a:pos x="283" y="0"/>
                </a:cxn>
              </a:cxnLst>
              <a:rect l="0" t="0" r="r" b="b"/>
              <a:pathLst>
                <a:path w="284"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3" name="Freeform 255"/>
            <p:cNvSpPr>
              <a:spLocks/>
            </p:cNvSpPr>
            <p:nvPr/>
          </p:nvSpPr>
          <p:spPr bwMode="auto">
            <a:xfrm>
              <a:off x="10922" y="3388"/>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4" name="Freeform 256"/>
            <p:cNvSpPr>
              <a:spLocks/>
            </p:cNvSpPr>
            <p:nvPr/>
          </p:nvSpPr>
          <p:spPr bwMode="auto">
            <a:xfrm>
              <a:off x="10965" y="3419"/>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5" name="Freeform 257"/>
            <p:cNvSpPr>
              <a:spLocks/>
            </p:cNvSpPr>
            <p:nvPr/>
          </p:nvSpPr>
          <p:spPr bwMode="auto">
            <a:xfrm>
              <a:off x="11011" y="3451"/>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6" name="Freeform 258"/>
            <p:cNvSpPr>
              <a:spLocks/>
            </p:cNvSpPr>
            <p:nvPr/>
          </p:nvSpPr>
          <p:spPr bwMode="auto">
            <a:xfrm>
              <a:off x="11056" y="3484"/>
              <a:ext cx="284" cy="103"/>
            </a:xfrm>
            <a:custGeom>
              <a:avLst/>
              <a:gdLst/>
              <a:ahLst/>
              <a:cxnLst>
                <a:cxn ang="0">
                  <a:pos x="0" y="103"/>
                </a:cxn>
                <a:cxn ang="0">
                  <a:pos x="283" y="0"/>
                </a:cxn>
              </a:cxnLst>
              <a:rect l="0" t="0" r="r" b="b"/>
              <a:pathLst>
                <a:path w="284"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7" name="Freeform 259"/>
            <p:cNvSpPr>
              <a:spLocks/>
            </p:cNvSpPr>
            <p:nvPr/>
          </p:nvSpPr>
          <p:spPr bwMode="auto">
            <a:xfrm>
              <a:off x="11102" y="3515"/>
              <a:ext cx="283" cy="104"/>
            </a:xfrm>
            <a:custGeom>
              <a:avLst/>
              <a:gdLst/>
              <a:ahLst/>
              <a:cxnLst>
                <a:cxn ang="0">
                  <a:pos x="0" y="103"/>
                </a:cxn>
                <a:cxn ang="0">
                  <a:pos x="283" y="0"/>
                </a:cxn>
              </a:cxnLst>
              <a:rect l="0" t="0" r="r" b="b"/>
              <a:pathLst>
                <a:path w="283" h="104">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8" name="Freeform 260"/>
            <p:cNvSpPr>
              <a:spLocks/>
            </p:cNvSpPr>
            <p:nvPr/>
          </p:nvSpPr>
          <p:spPr bwMode="auto">
            <a:xfrm>
              <a:off x="11148" y="3549"/>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89" name="Freeform 261"/>
            <p:cNvSpPr>
              <a:spLocks/>
            </p:cNvSpPr>
            <p:nvPr/>
          </p:nvSpPr>
          <p:spPr bwMode="auto">
            <a:xfrm>
              <a:off x="11191" y="3580"/>
              <a:ext cx="283" cy="103"/>
            </a:xfrm>
            <a:custGeom>
              <a:avLst/>
              <a:gdLst/>
              <a:ahLst/>
              <a:cxnLst>
                <a:cxn ang="0">
                  <a:pos x="0" y="103"/>
                </a:cxn>
                <a:cxn ang="0">
                  <a:pos x="283" y="0"/>
                </a:cxn>
              </a:cxnLst>
              <a:rect l="0" t="0" r="r" b="b"/>
              <a:pathLst>
                <a:path w="283" h="103">
                  <a:moveTo>
                    <a:pt x="0" y="103"/>
                  </a:moveTo>
                  <a:lnTo>
                    <a:pt x="28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0" name="Freeform 262"/>
            <p:cNvSpPr>
              <a:spLocks/>
            </p:cNvSpPr>
            <p:nvPr/>
          </p:nvSpPr>
          <p:spPr bwMode="auto">
            <a:xfrm>
              <a:off x="11236" y="3616"/>
              <a:ext cx="274" cy="99"/>
            </a:xfrm>
            <a:custGeom>
              <a:avLst/>
              <a:gdLst/>
              <a:ahLst/>
              <a:cxnLst>
                <a:cxn ang="0">
                  <a:pos x="0" y="98"/>
                </a:cxn>
                <a:cxn ang="0">
                  <a:pos x="273" y="0"/>
                </a:cxn>
              </a:cxnLst>
              <a:rect l="0" t="0" r="r" b="b"/>
              <a:pathLst>
                <a:path w="274" h="99">
                  <a:moveTo>
                    <a:pt x="0" y="98"/>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1" name="Freeform 263"/>
            <p:cNvSpPr>
              <a:spLocks/>
            </p:cNvSpPr>
            <p:nvPr/>
          </p:nvSpPr>
          <p:spPr bwMode="auto">
            <a:xfrm>
              <a:off x="11282" y="3664"/>
              <a:ext cx="228" cy="84"/>
            </a:xfrm>
            <a:custGeom>
              <a:avLst/>
              <a:gdLst/>
              <a:ahLst/>
              <a:cxnLst>
                <a:cxn ang="0">
                  <a:pos x="0" y="84"/>
                </a:cxn>
                <a:cxn ang="0">
                  <a:pos x="228" y="0"/>
                </a:cxn>
              </a:cxnLst>
              <a:rect l="0" t="0" r="r" b="b"/>
              <a:pathLst>
                <a:path w="228" h="84">
                  <a:moveTo>
                    <a:pt x="0" y="84"/>
                  </a:moveTo>
                  <a:lnTo>
                    <a:pt x="228"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2" name="Freeform 264"/>
            <p:cNvSpPr>
              <a:spLocks/>
            </p:cNvSpPr>
            <p:nvPr/>
          </p:nvSpPr>
          <p:spPr bwMode="auto">
            <a:xfrm>
              <a:off x="11328" y="3715"/>
              <a:ext cx="182" cy="64"/>
            </a:xfrm>
            <a:custGeom>
              <a:avLst/>
              <a:gdLst/>
              <a:ahLst/>
              <a:cxnLst>
                <a:cxn ang="0">
                  <a:pos x="0" y="64"/>
                </a:cxn>
                <a:cxn ang="0">
                  <a:pos x="182" y="0"/>
                </a:cxn>
              </a:cxnLst>
              <a:rect l="0" t="0" r="r" b="b"/>
              <a:pathLst>
                <a:path w="182" h="64">
                  <a:moveTo>
                    <a:pt x="0" y="64"/>
                  </a:moveTo>
                  <a:lnTo>
                    <a:pt x="18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3" name="Freeform 265"/>
            <p:cNvSpPr>
              <a:spLocks/>
            </p:cNvSpPr>
            <p:nvPr/>
          </p:nvSpPr>
          <p:spPr bwMode="auto">
            <a:xfrm>
              <a:off x="11373" y="3763"/>
              <a:ext cx="137" cy="50"/>
            </a:xfrm>
            <a:custGeom>
              <a:avLst/>
              <a:gdLst/>
              <a:ahLst/>
              <a:cxnLst>
                <a:cxn ang="0">
                  <a:pos x="0" y="50"/>
                </a:cxn>
                <a:cxn ang="0">
                  <a:pos x="136" y="0"/>
                </a:cxn>
              </a:cxnLst>
              <a:rect l="0" t="0" r="r" b="b"/>
              <a:pathLst>
                <a:path w="137" h="50">
                  <a:moveTo>
                    <a:pt x="0" y="50"/>
                  </a:moveTo>
                  <a:lnTo>
                    <a:pt x="13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4" name="Freeform 266"/>
            <p:cNvSpPr>
              <a:spLocks/>
            </p:cNvSpPr>
            <p:nvPr/>
          </p:nvSpPr>
          <p:spPr bwMode="auto">
            <a:xfrm>
              <a:off x="11416" y="3811"/>
              <a:ext cx="94" cy="33"/>
            </a:xfrm>
            <a:custGeom>
              <a:avLst/>
              <a:gdLst/>
              <a:ahLst/>
              <a:cxnLst>
                <a:cxn ang="0">
                  <a:pos x="0" y="33"/>
                </a:cxn>
                <a:cxn ang="0">
                  <a:pos x="93" y="0"/>
                </a:cxn>
              </a:cxnLst>
              <a:rect l="0" t="0" r="r" b="b"/>
              <a:pathLst>
                <a:path w="94" h="33">
                  <a:moveTo>
                    <a:pt x="0" y="33"/>
                  </a:moveTo>
                  <a:lnTo>
                    <a:pt x="93"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5" name="Freeform 267"/>
            <p:cNvSpPr>
              <a:spLocks/>
            </p:cNvSpPr>
            <p:nvPr/>
          </p:nvSpPr>
          <p:spPr bwMode="auto">
            <a:xfrm>
              <a:off x="11462" y="3859"/>
              <a:ext cx="48" cy="19"/>
            </a:xfrm>
            <a:custGeom>
              <a:avLst/>
              <a:gdLst/>
              <a:ahLst/>
              <a:cxnLst>
                <a:cxn ang="0">
                  <a:pos x="0" y="19"/>
                </a:cxn>
                <a:cxn ang="0">
                  <a:pos x="48" y="0"/>
                </a:cxn>
              </a:cxnLst>
              <a:rect l="0" t="0" r="r" b="b"/>
              <a:pathLst>
                <a:path w="48" h="19">
                  <a:moveTo>
                    <a:pt x="0" y="19"/>
                  </a:moveTo>
                  <a:lnTo>
                    <a:pt x="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6" name="Freeform 268"/>
            <p:cNvSpPr>
              <a:spLocks/>
            </p:cNvSpPr>
            <p:nvPr/>
          </p:nvSpPr>
          <p:spPr bwMode="auto">
            <a:xfrm>
              <a:off x="11508" y="3909"/>
              <a:ext cx="2" cy="0"/>
            </a:xfrm>
            <a:custGeom>
              <a:avLst/>
              <a:gdLst/>
              <a:ahLst/>
              <a:cxnLst>
                <a:cxn ang="0">
                  <a:pos x="0" y="0"/>
                </a:cxn>
                <a:cxn ang="0">
                  <a:pos x="2" y="0"/>
                </a:cxn>
              </a:cxnLst>
              <a:rect l="0" t="0" r="r" b="b"/>
              <a:pathLst>
                <a:path w="2">
                  <a:moveTo>
                    <a:pt x="0" y="0"/>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7" name="Freeform 269"/>
            <p:cNvSpPr>
              <a:spLocks/>
            </p:cNvSpPr>
            <p:nvPr/>
          </p:nvSpPr>
          <p:spPr bwMode="auto">
            <a:xfrm>
              <a:off x="8388" y="6287"/>
              <a:ext cx="7" cy="44"/>
            </a:xfrm>
            <a:custGeom>
              <a:avLst/>
              <a:gdLst/>
              <a:ahLst/>
              <a:cxnLst>
                <a:cxn ang="0">
                  <a:pos x="0" y="43"/>
                </a:cxn>
                <a:cxn ang="0">
                  <a:pos x="7" y="0"/>
                </a:cxn>
              </a:cxnLst>
              <a:rect l="0" t="0" r="r" b="b"/>
              <a:pathLst>
                <a:path w="7" h="44">
                  <a:moveTo>
                    <a:pt x="0" y="43"/>
                  </a:moveTo>
                  <a:lnTo>
                    <a:pt x="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8" name="Freeform 270"/>
            <p:cNvSpPr>
              <a:spLocks/>
            </p:cNvSpPr>
            <p:nvPr/>
          </p:nvSpPr>
          <p:spPr bwMode="auto">
            <a:xfrm>
              <a:off x="8428" y="6249"/>
              <a:ext cx="20" cy="110"/>
            </a:xfrm>
            <a:custGeom>
              <a:avLst/>
              <a:gdLst/>
              <a:ahLst/>
              <a:cxnLst>
                <a:cxn ang="0">
                  <a:pos x="0" y="110"/>
                </a:cxn>
                <a:cxn ang="0">
                  <a:pos x="19" y="0"/>
                </a:cxn>
              </a:cxnLst>
              <a:rect l="0" t="0" r="r" b="b"/>
              <a:pathLst>
                <a:path w="20" h="110">
                  <a:moveTo>
                    <a:pt x="0" y="110"/>
                  </a:moveTo>
                  <a:lnTo>
                    <a:pt x="1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99" name="Freeform 271"/>
            <p:cNvSpPr>
              <a:spLocks/>
            </p:cNvSpPr>
            <p:nvPr/>
          </p:nvSpPr>
          <p:spPr bwMode="auto">
            <a:xfrm>
              <a:off x="8469" y="6211"/>
              <a:ext cx="31" cy="177"/>
            </a:xfrm>
            <a:custGeom>
              <a:avLst/>
              <a:gdLst/>
              <a:ahLst/>
              <a:cxnLst>
                <a:cxn ang="0">
                  <a:pos x="0" y="177"/>
                </a:cxn>
                <a:cxn ang="0">
                  <a:pos x="31" y="0"/>
                </a:cxn>
              </a:cxnLst>
              <a:rect l="0" t="0" r="r" b="b"/>
              <a:pathLst>
                <a:path w="31" h="177">
                  <a:moveTo>
                    <a:pt x="0" y="177"/>
                  </a:moveTo>
                  <a:lnTo>
                    <a:pt x="3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0" name="Freeform 272"/>
            <p:cNvSpPr>
              <a:spLocks/>
            </p:cNvSpPr>
            <p:nvPr/>
          </p:nvSpPr>
          <p:spPr bwMode="auto">
            <a:xfrm>
              <a:off x="8510" y="6172"/>
              <a:ext cx="43" cy="247"/>
            </a:xfrm>
            <a:custGeom>
              <a:avLst/>
              <a:gdLst/>
              <a:ahLst/>
              <a:cxnLst>
                <a:cxn ang="0">
                  <a:pos x="0" y="247"/>
                </a:cxn>
                <a:cxn ang="0">
                  <a:pos x="43" y="0"/>
                </a:cxn>
              </a:cxnLst>
              <a:rect l="0" t="0" r="r" b="b"/>
              <a:pathLst>
                <a:path w="43" h="247">
                  <a:moveTo>
                    <a:pt x="0" y="247"/>
                  </a:moveTo>
                  <a:lnTo>
                    <a:pt x="43"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1" name="Freeform 273"/>
            <p:cNvSpPr>
              <a:spLocks/>
            </p:cNvSpPr>
            <p:nvPr/>
          </p:nvSpPr>
          <p:spPr bwMode="auto">
            <a:xfrm>
              <a:off x="8551" y="6134"/>
              <a:ext cx="55" cy="314"/>
            </a:xfrm>
            <a:custGeom>
              <a:avLst/>
              <a:gdLst/>
              <a:ahLst/>
              <a:cxnLst>
                <a:cxn ang="0">
                  <a:pos x="0" y="314"/>
                </a:cxn>
                <a:cxn ang="0">
                  <a:pos x="55" y="0"/>
                </a:cxn>
              </a:cxnLst>
              <a:rect l="0" t="0" r="r" b="b"/>
              <a:pathLst>
                <a:path w="55" h="314">
                  <a:moveTo>
                    <a:pt x="0" y="314"/>
                  </a:moveTo>
                  <a:lnTo>
                    <a:pt x="5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2" name="Freeform 274"/>
            <p:cNvSpPr>
              <a:spLocks/>
            </p:cNvSpPr>
            <p:nvPr/>
          </p:nvSpPr>
          <p:spPr bwMode="auto">
            <a:xfrm>
              <a:off x="8594" y="6098"/>
              <a:ext cx="65" cy="379"/>
            </a:xfrm>
            <a:custGeom>
              <a:avLst/>
              <a:gdLst/>
              <a:ahLst/>
              <a:cxnLst>
                <a:cxn ang="0">
                  <a:pos x="0" y="379"/>
                </a:cxn>
                <a:cxn ang="0">
                  <a:pos x="64" y="0"/>
                </a:cxn>
              </a:cxnLst>
              <a:rect l="0" t="0" r="r" b="b"/>
              <a:pathLst>
                <a:path w="65" h="379">
                  <a:moveTo>
                    <a:pt x="0" y="379"/>
                  </a:moveTo>
                  <a:lnTo>
                    <a:pt x="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3" name="Freeform 275"/>
            <p:cNvSpPr>
              <a:spLocks/>
            </p:cNvSpPr>
            <p:nvPr/>
          </p:nvSpPr>
          <p:spPr bwMode="auto">
            <a:xfrm>
              <a:off x="8635" y="6059"/>
              <a:ext cx="79" cy="447"/>
            </a:xfrm>
            <a:custGeom>
              <a:avLst/>
              <a:gdLst/>
              <a:ahLst/>
              <a:cxnLst>
                <a:cxn ang="0">
                  <a:pos x="0" y="446"/>
                </a:cxn>
                <a:cxn ang="0">
                  <a:pos x="79" y="0"/>
                </a:cxn>
              </a:cxnLst>
              <a:rect l="0" t="0" r="r" b="b"/>
              <a:pathLst>
                <a:path w="79" h="447">
                  <a:moveTo>
                    <a:pt x="0" y="446"/>
                  </a:moveTo>
                  <a:lnTo>
                    <a:pt x="7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4" name="Freeform 276"/>
            <p:cNvSpPr>
              <a:spLocks/>
            </p:cNvSpPr>
            <p:nvPr/>
          </p:nvSpPr>
          <p:spPr bwMode="auto">
            <a:xfrm>
              <a:off x="8676" y="6021"/>
              <a:ext cx="91" cy="516"/>
            </a:xfrm>
            <a:custGeom>
              <a:avLst/>
              <a:gdLst/>
              <a:ahLst/>
              <a:cxnLst>
                <a:cxn ang="0">
                  <a:pos x="0" y="515"/>
                </a:cxn>
                <a:cxn ang="0">
                  <a:pos x="91" y="0"/>
                </a:cxn>
              </a:cxnLst>
              <a:rect l="0" t="0" r="r" b="b"/>
              <a:pathLst>
                <a:path w="91" h="516">
                  <a:moveTo>
                    <a:pt x="0" y="515"/>
                  </a:moveTo>
                  <a:lnTo>
                    <a:pt x="9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5" name="Freeform 277"/>
            <p:cNvSpPr>
              <a:spLocks/>
            </p:cNvSpPr>
            <p:nvPr/>
          </p:nvSpPr>
          <p:spPr bwMode="auto">
            <a:xfrm>
              <a:off x="8716" y="5983"/>
              <a:ext cx="104" cy="583"/>
            </a:xfrm>
            <a:custGeom>
              <a:avLst/>
              <a:gdLst/>
              <a:ahLst/>
              <a:cxnLst>
                <a:cxn ang="0">
                  <a:pos x="0" y="583"/>
                </a:cxn>
                <a:cxn ang="0">
                  <a:pos x="103" y="0"/>
                </a:cxn>
              </a:cxnLst>
              <a:rect l="0" t="0" r="r" b="b"/>
              <a:pathLst>
                <a:path w="104" h="583">
                  <a:moveTo>
                    <a:pt x="0" y="583"/>
                  </a:moveTo>
                  <a:lnTo>
                    <a:pt x="10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6" name="Freeform 278"/>
            <p:cNvSpPr>
              <a:spLocks/>
            </p:cNvSpPr>
            <p:nvPr/>
          </p:nvSpPr>
          <p:spPr bwMode="auto">
            <a:xfrm>
              <a:off x="8757" y="5944"/>
              <a:ext cx="115" cy="651"/>
            </a:xfrm>
            <a:custGeom>
              <a:avLst/>
              <a:gdLst/>
              <a:ahLst/>
              <a:cxnLst>
                <a:cxn ang="0">
                  <a:pos x="0" y="650"/>
                </a:cxn>
                <a:cxn ang="0">
                  <a:pos x="115" y="0"/>
                </a:cxn>
              </a:cxnLst>
              <a:rect l="0" t="0" r="r" b="b"/>
              <a:pathLst>
                <a:path w="115" h="651">
                  <a:moveTo>
                    <a:pt x="0" y="650"/>
                  </a:moveTo>
                  <a:lnTo>
                    <a:pt x="11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7" name="Freeform 279"/>
            <p:cNvSpPr>
              <a:spLocks/>
            </p:cNvSpPr>
            <p:nvPr/>
          </p:nvSpPr>
          <p:spPr bwMode="auto">
            <a:xfrm>
              <a:off x="8798" y="5908"/>
              <a:ext cx="127" cy="715"/>
            </a:xfrm>
            <a:custGeom>
              <a:avLst/>
              <a:gdLst/>
              <a:ahLst/>
              <a:cxnLst>
                <a:cxn ang="0">
                  <a:pos x="0" y="715"/>
                </a:cxn>
                <a:cxn ang="0">
                  <a:pos x="127" y="0"/>
                </a:cxn>
              </a:cxnLst>
              <a:rect l="0" t="0" r="r" b="b"/>
              <a:pathLst>
                <a:path w="127" h="715">
                  <a:moveTo>
                    <a:pt x="0" y="715"/>
                  </a:moveTo>
                  <a:lnTo>
                    <a:pt x="12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8" name="Freeform 280"/>
            <p:cNvSpPr>
              <a:spLocks/>
            </p:cNvSpPr>
            <p:nvPr/>
          </p:nvSpPr>
          <p:spPr bwMode="auto">
            <a:xfrm>
              <a:off x="8841" y="5870"/>
              <a:ext cx="137" cy="785"/>
            </a:xfrm>
            <a:custGeom>
              <a:avLst/>
              <a:gdLst/>
              <a:ahLst/>
              <a:cxnLst>
                <a:cxn ang="0">
                  <a:pos x="0" y="784"/>
                </a:cxn>
                <a:cxn ang="0">
                  <a:pos x="136" y="0"/>
                </a:cxn>
              </a:cxnLst>
              <a:rect l="0" t="0" r="r" b="b"/>
              <a:pathLst>
                <a:path w="137" h="785">
                  <a:moveTo>
                    <a:pt x="0" y="784"/>
                  </a:moveTo>
                  <a:lnTo>
                    <a:pt x="13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09" name="Freeform 281"/>
            <p:cNvSpPr>
              <a:spLocks/>
            </p:cNvSpPr>
            <p:nvPr/>
          </p:nvSpPr>
          <p:spPr bwMode="auto">
            <a:xfrm>
              <a:off x="8887" y="5887"/>
              <a:ext cx="134" cy="758"/>
            </a:xfrm>
            <a:custGeom>
              <a:avLst/>
              <a:gdLst/>
              <a:ahLst/>
              <a:cxnLst>
                <a:cxn ang="0">
                  <a:pos x="0" y="758"/>
                </a:cxn>
                <a:cxn ang="0">
                  <a:pos x="134" y="0"/>
                </a:cxn>
              </a:cxnLst>
              <a:rect l="0" t="0" r="r" b="b"/>
              <a:pathLst>
                <a:path w="134" h="758">
                  <a:moveTo>
                    <a:pt x="0" y="758"/>
                  </a:moveTo>
                  <a:lnTo>
                    <a:pt x="13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0" name="Freeform 282"/>
            <p:cNvSpPr>
              <a:spLocks/>
            </p:cNvSpPr>
            <p:nvPr/>
          </p:nvSpPr>
          <p:spPr bwMode="auto">
            <a:xfrm>
              <a:off x="8942" y="5915"/>
              <a:ext cx="120" cy="692"/>
            </a:xfrm>
            <a:custGeom>
              <a:avLst/>
              <a:gdLst/>
              <a:ahLst/>
              <a:cxnLst>
                <a:cxn ang="0">
                  <a:pos x="0" y="691"/>
                </a:cxn>
                <a:cxn ang="0">
                  <a:pos x="120" y="0"/>
                </a:cxn>
              </a:cxnLst>
              <a:rect l="0" t="0" r="r" b="b"/>
              <a:pathLst>
                <a:path w="120" h="692">
                  <a:moveTo>
                    <a:pt x="0" y="691"/>
                  </a:moveTo>
                  <a:lnTo>
                    <a:pt x="1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1" name="Freeform 283"/>
            <p:cNvSpPr>
              <a:spLocks/>
            </p:cNvSpPr>
            <p:nvPr/>
          </p:nvSpPr>
          <p:spPr bwMode="auto">
            <a:xfrm>
              <a:off x="8995" y="5944"/>
              <a:ext cx="110" cy="624"/>
            </a:xfrm>
            <a:custGeom>
              <a:avLst/>
              <a:gdLst/>
              <a:ahLst/>
              <a:cxnLst>
                <a:cxn ang="0">
                  <a:pos x="0" y="624"/>
                </a:cxn>
                <a:cxn ang="0">
                  <a:pos x="110" y="0"/>
                </a:cxn>
              </a:cxnLst>
              <a:rect l="0" t="0" r="r" b="b"/>
              <a:pathLst>
                <a:path w="110" h="624">
                  <a:moveTo>
                    <a:pt x="0" y="624"/>
                  </a:moveTo>
                  <a:lnTo>
                    <a:pt x="11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2" name="Freeform 284"/>
            <p:cNvSpPr>
              <a:spLocks/>
            </p:cNvSpPr>
            <p:nvPr/>
          </p:nvSpPr>
          <p:spPr bwMode="auto">
            <a:xfrm>
              <a:off x="9048" y="5973"/>
              <a:ext cx="98" cy="559"/>
            </a:xfrm>
            <a:custGeom>
              <a:avLst/>
              <a:gdLst/>
              <a:ahLst/>
              <a:cxnLst>
                <a:cxn ang="0">
                  <a:pos x="0" y="559"/>
                </a:cxn>
                <a:cxn ang="0">
                  <a:pos x="98" y="0"/>
                </a:cxn>
              </a:cxnLst>
              <a:rect l="0" t="0" r="r" b="b"/>
              <a:pathLst>
                <a:path w="98" h="559">
                  <a:moveTo>
                    <a:pt x="0" y="559"/>
                  </a:moveTo>
                  <a:lnTo>
                    <a:pt x="9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3" name="Freeform 285"/>
            <p:cNvSpPr>
              <a:spLocks/>
            </p:cNvSpPr>
            <p:nvPr/>
          </p:nvSpPr>
          <p:spPr bwMode="auto">
            <a:xfrm>
              <a:off x="9100" y="6004"/>
              <a:ext cx="87" cy="490"/>
            </a:xfrm>
            <a:custGeom>
              <a:avLst/>
              <a:gdLst/>
              <a:ahLst/>
              <a:cxnLst>
                <a:cxn ang="0">
                  <a:pos x="0" y="489"/>
                </a:cxn>
                <a:cxn ang="0">
                  <a:pos x="86" y="0"/>
                </a:cxn>
              </a:cxnLst>
              <a:rect l="0" t="0" r="r" b="b"/>
              <a:pathLst>
                <a:path w="87" h="490">
                  <a:moveTo>
                    <a:pt x="0" y="489"/>
                  </a:moveTo>
                  <a:lnTo>
                    <a:pt x="8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4" name="Freeform 286"/>
            <p:cNvSpPr>
              <a:spLocks/>
            </p:cNvSpPr>
            <p:nvPr/>
          </p:nvSpPr>
          <p:spPr bwMode="auto">
            <a:xfrm>
              <a:off x="9153" y="6033"/>
              <a:ext cx="75" cy="422"/>
            </a:xfrm>
            <a:custGeom>
              <a:avLst/>
              <a:gdLst/>
              <a:ahLst/>
              <a:cxnLst>
                <a:cxn ang="0">
                  <a:pos x="0" y="422"/>
                </a:cxn>
                <a:cxn ang="0">
                  <a:pos x="74" y="0"/>
                </a:cxn>
              </a:cxnLst>
              <a:rect l="0" t="0" r="r" b="b"/>
              <a:pathLst>
                <a:path w="75" h="422">
                  <a:moveTo>
                    <a:pt x="0" y="422"/>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5" name="Freeform 287"/>
            <p:cNvSpPr>
              <a:spLocks/>
            </p:cNvSpPr>
            <p:nvPr/>
          </p:nvSpPr>
          <p:spPr bwMode="auto">
            <a:xfrm>
              <a:off x="9206" y="6062"/>
              <a:ext cx="62" cy="355"/>
            </a:xfrm>
            <a:custGeom>
              <a:avLst/>
              <a:gdLst/>
              <a:ahLst/>
              <a:cxnLst>
                <a:cxn ang="0">
                  <a:pos x="0" y="355"/>
                </a:cxn>
                <a:cxn ang="0">
                  <a:pos x="62" y="0"/>
                </a:cxn>
              </a:cxnLst>
              <a:rect l="0" t="0" r="r" b="b"/>
              <a:pathLst>
                <a:path w="62" h="355">
                  <a:moveTo>
                    <a:pt x="0" y="355"/>
                  </a:moveTo>
                  <a:lnTo>
                    <a:pt x="6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6" name="Freeform 288"/>
            <p:cNvSpPr>
              <a:spLocks/>
            </p:cNvSpPr>
            <p:nvPr/>
          </p:nvSpPr>
          <p:spPr bwMode="auto">
            <a:xfrm>
              <a:off x="9259" y="6091"/>
              <a:ext cx="50" cy="288"/>
            </a:xfrm>
            <a:custGeom>
              <a:avLst/>
              <a:gdLst/>
              <a:ahLst/>
              <a:cxnLst>
                <a:cxn ang="0">
                  <a:pos x="0" y="287"/>
                </a:cxn>
                <a:cxn ang="0">
                  <a:pos x="50" y="0"/>
                </a:cxn>
              </a:cxnLst>
              <a:rect l="0" t="0" r="r" b="b"/>
              <a:pathLst>
                <a:path w="50" h="288">
                  <a:moveTo>
                    <a:pt x="0" y="287"/>
                  </a:moveTo>
                  <a:lnTo>
                    <a:pt x="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7" name="Freeform 289"/>
            <p:cNvSpPr>
              <a:spLocks/>
            </p:cNvSpPr>
            <p:nvPr/>
          </p:nvSpPr>
          <p:spPr bwMode="auto">
            <a:xfrm>
              <a:off x="9312" y="6122"/>
              <a:ext cx="40" cy="221"/>
            </a:xfrm>
            <a:custGeom>
              <a:avLst/>
              <a:gdLst/>
              <a:ahLst/>
              <a:cxnLst>
                <a:cxn ang="0">
                  <a:pos x="0" y="220"/>
                </a:cxn>
                <a:cxn ang="0">
                  <a:pos x="40" y="0"/>
                </a:cxn>
              </a:cxnLst>
              <a:rect l="0" t="0" r="r" b="b"/>
              <a:pathLst>
                <a:path w="40" h="221">
                  <a:moveTo>
                    <a:pt x="0" y="220"/>
                  </a:moveTo>
                  <a:lnTo>
                    <a:pt x="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8" name="Freeform 290"/>
            <p:cNvSpPr>
              <a:spLocks/>
            </p:cNvSpPr>
            <p:nvPr/>
          </p:nvSpPr>
          <p:spPr bwMode="auto">
            <a:xfrm>
              <a:off x="9367" y="6151"/>
              <a:ext cx="26" cy="153"/>
            </a:xfrm>
            <a:custGeom>
              <a:avLst/>
              <a:gdLst/>
              <a:ahLst/>
              <a:cxnLst>
                <a:cxn ang="0">
                  <a:pos x="0" y="153"/>
                </a:cxn>
                <a:cxn ang="0">
                  <a:pos x="26" y="0"/>
                </a:cxn>
              </a:cxnLst>
              <a:rect l="0" t="0" r="r" b="b"/>
              <a:pathLst>
                <a:path w="26" h="153">
                  <a:moveTo>
                    <a:pt x="0" y="153"/>
                  </a:moveTo>
                  <a:lnTo>
                    <a:pt x="2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19" name="Freeform 291"/>
            <p:cNvSpPr>
              <a:spLocks/>
            </p:cNvSpPr>
            <p:nvPr/>
          </p:nvSpPr>
          <p:spPr bwMode="auto">
            <a:xfrm>
              <a:off x="9420" y="6179"/>
              <a:ext cx="14" cy="87"/>
            </a:xfrm>
            <a:custGeom>
              <a:avLst/>
              <a:gdLst/>
              <a:ahLst/>
              <a:cxnLst>
                <a:cxn ang="0">
                  <a:pos x="0" y="86"/>
                </a:cxn>
                <a:cxn ang="0">
                  <a:pos x="14" y="0"/>
                </a:cxn>
              </a:cxnLst>
              <a:rect l="0" t="0" r="r" b="b"/>
              <a:pathLst>
                <a:path w="14" h="87">
                  <a:moveTo>
                    <a:pt x="0" y="86"/>
                  </a:moveTo>
                  <a:lnTo>
                    <a:pt x="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0" name="Freeform 292"/>
            <p:cNvSpPr>
              <a:spLocks/>
            </p:cNvSpPr>
            <p:nvPr/>
          </p:nvSpPr>
          <p:spPr bwMode="auto">
            <a:xfrm>
              <a:off x="9472" y="6208"/>
              <a:ext cx="3" cy="19"/>
            </a:xfrm>
            <a:custGeom>
              <a:avLst/>
              <a:gdLst/>
              <a:ahLst/>
              <a:cxnLst>
                <a:cxn ang="0">
                  <a:pos x="0" y="19"/>
                </a:cxn>
                <a:cxn ang="0">
                  <a:pos x="2" y="0"/>
                </a:cxn>
              </a:cxnLst>
              <a:rect l="0" t="0" r="r" b="b"/>
              <a:pathLst>
                <a:path w="3" h="19">
                  <a:moveTo>
                    <a:pt x="0" y="19"/>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1" name="Freeform 293"/>
            <p:cNvSpPr>
              <a:spLocks/>
            </p:cNvSpPr>
            <p:nvPr/>
          </p:nvSpPr>
          <p:spPr bwMode="auto">
            <a:xfrm>
              <a:off x="9288" y="6525"/>
              <a:ext cx="628" cy="449"/>
            </a:xfrm>
            <a:custGeom>
              <a:avLst/>
              <a:gdLst/>
              <a:ahLst/>
              <a:cxnLst>
                <a:cxn ang="0">
                  <a:pos x="0" y="448"/>
                </a:cxn>
                <a:cxn ang="0">
                  <a:pos x="628" y="0"/>
                </a:cxn>
              </a:cxnLst>
              <a:rect l="0" t="0" r="r" b="b"/>
              <a:pathLst>
                <a:path w="628" h="449">
                  <a:moveTo>
                    <a:pt x="0" y="448"/>
                  </a:moveTo>
                  <a:lnTo>
                    <a:pt x="628"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2" name="Freeform 294"/>
            <p:cNvSpPr>
              <a:spLocks/>
            </p:cNvSpPr>
            <p:nvPr/>
          </p:nvSpPr>
          <p:spPr bwMode="auto">
            <a:xfrm>
              <a:off x="9288" y="6888"/>
              <a:ext cx="122" cy="86"/>
            </a:xfrm>
            <a:custGeom>
              <a:avLst/>
              <a:gdLst/>
              <a:ahLst/>
              <a:cxnLst>
                <a:cxn ang="0">
                  <a:pos x="0" y="86"/>
                </a:cxn>
                <a:cxn ang="0">
                  <a:pos x="122" y="59"/>
                </a:cxn>
                <a:cxn ang="0">
                  <a:pos x="38" y="0"/>
                </a:cxn>
                <a:cxn ang="0">
                  <a:pos x="0" y="86"/>
                </a:cxn>
              </a:cxnLst>
              <a:rect l="0" t="0" r="r" b="b"/>
              <a:pathLst>
                <a:path w="122" h="86">
                  <a:moveTo>
                    <a:pt x="0" y="86"/>
                  </a:moveTo>
                  <a:lnTo>
                    <a:pt x="122" y="59"/>
                  </a:lnTo>
                  <a:lnTo>
                    <a:pt x="38" y="0"/>
                  </a:lnTo>
                  <a:lnTo>
                    <a:pt x="0" y="8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3" name="Freeform 295"/>
            <p:cNvSpPr>
              <a:spLocks/>
            </p:cNvSpPr>
            <p:nvPr/>
          </p:nvSpPr>
          <p:spPr bwMode="auto">
            <a:xfrm>
              <a:off x="9014" y="6777"/>
              <a:ext cx="274" cy="197"/>
            </a:xfrm>
            <a:custGeom>
              <a:avLst/>
              <a:gdLst/>
              <a:ahLst/>
              <a:cxnLst>
                <a:cxn ang="0">
                  <a:pos x="273" y="196"/>
                </a:cxn>
                <a:cxn ang="0">
                  <a:pos x="0" y="0"/>
                </a:cxn>
              </a:cxnLst>
              <a:rect l="0" t="0" r="r" b="b"/>
              <a:pathLst>
                <a:path w="274" h="197">
                  <a:moveTo>
                    <a:pt x="273" y="19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4" name="Freeform 296"/>
            <p:cNvSpPr>
              <a:spLocks/>
            </p:cNvSpPr>
            <p:nvPr/>
          </p:nvSpPr>
          <p:spPr bwMode="auto">
            <a:xfrm>
              <a:off x="9643" y="6328"/>
              <a:ext cx="273" cy="197"/>
            </a:xfrm>
            <a:custGeom>
              <a:avLst/>
              <a:gdLst/>
              <a:ahLst/>
              <a:cxnLst>
                <a:cxn ang="0">
                  <a:pos x="273" y="196"/>
                </a:cxn>
                <a:cxn ang="0">
                  <a:pos x="0" y="0"/>
                </a:cxn>
              </a:cxnLst>
              <a:rect l="0" t="0" r="r" b="b"/>
              <a:pathLst>
                <a:path w="273" h="197">
                  <a:moveTo>
                    <a:pt x="273" y="19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5" name="Freeform 297"/>
            <p:cNvSpPr>
              <a:spLocks/>
            </p:cNvSpPr>
            <p:nvPr/>
          </p:nvSpPr>
          <p:spPr bwMode="auto">
            <a:xfrm>
              <a:off x="9796" y="6525"/>
              <a:ext cx="120" cy="86"/>
            </a:xfrm>
            <a:custGeom>
              <a:avLst/>
              <a:gdLst/>
              <a:ahLst/>
              <a:cxnLst>
                <a:cxn ang="0">
                  <a:pos x="0" y="26"/>
                </a:cxn>
                <a:cxn ang="0">
                  <a:pos x="81" y="86"/>
                </a:cxn>
                <a:cxn ang="0">
                  <a:pos x="120" y="0"/>
                </a:cxn>
                <a:cxn ang="0">
                  <a:pos x="0" y="26"/>
                </a:cxn>
              </a:cxnLst>
              <a:rect l="0" t="0" r="r" b="b"/>
              <a:pathLst>
                <a:path w="120" h="86">
                  <a:moveTo>
                    <a:pt x="0" y="26"/>
                  </a:moveTo>
                  <a:lnTo>
                    <a:pt x="81" y="86"/>
                  </a:lnTo>
                  <a:lnTo>
                    <a:pt x="120" y="0"/>
                  </a:lnTo>
                  <a:lnTo>
                    <a:pt x="0" y="26"/>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6" name="Freeform 298"/>
            <p:cNvSpPr>
              <a:spLocks/>
            </p:cNvSpPr>
            <p:nvPr/>
          </p:nvSpPr>
          <p:spPr bwMode="auto">
            <a:xfrm>
              <a:off x="9796" y="6525"/>
              <a:ext cx="120" cy="86"/>
            </a:xfrm>
            <a:custGeom>
              <a:avLst/>
              <a:gdLst/>
              <a:ahLst/>
              <a:cxnLst>
                <a:cxn ang="0">
                  <a:pos x="120" y="0"/>
                </a:cxn>
                <a:cxn ang="0">
                  <a:pos x="0" y="26"/>
                </a:cxn>
                <a:cxn ang="0">
                  <a:pos x="81" y="86"/>
                </a:cxn>
                <a:cxn ang="0">
                  <a:pos x="120" y="0"/>
                </a:cxn>
              </a:cxnLst>
              <a:rect l="0" t="0" r="r" b="b"/>
              <a:pathLst>
                <a:path w="120" h="86">
                  <a:moveTo>
                    <a:pt x="120" y="0"/>
                  </a:moveTo>
                  <a:lnTo>
                    <a:pt x="0" y="26"/>
                  </a:lnTo>
                  <a:lnTo>
                    <a:pt x="81" y="86"/>
                  </a:lnTo>
                  <a:lnTo>
                    <a:pt x="12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7" name="Freeform 299"/>
            <p:cNvSpPr>
              <a:spLocks/>
            </p:cNvSpPr>
            <p:nvPr/>
          </p:nvSpPr>
          <p:spPr bwMode="auto">
            <a:xfrm>
              <a:off x="8383" y="6811"/>
              <a:ext cx="273" cy="194"/>
            </a:xfrm>
            <a:custGeom>
              <a:avLst/>
              <a:gdLst/>
              <a:ahLst/>
              <a:cxnLst>
                <a:cxn ang="0">
                  <a:pos x="0" y="194"/>
                </a:cxn>
                <a:cxn ang="0">
                  <a:pos x="273" y="0"/>
                </a:cxn>
              </a:cxnLst>
              <a:rect l="0" t="0" r="r" b="b"/>
              <a:pathLst>
                <a:path w="273" h="194">
                  <a:moveTo>
                    <a:pt x="0" y="194"/>
                  </a:moveTo>
                  <a:lnTo>
                    <a:pt x="27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8" name="Freeform 300"/>
            <p:cNvSpPr>
              <a:spLocks/>
            </p:cNvSpPr>
            <p:nvPr/>
          </p:nvSpPr>
          <p:spPr bwMode="auto">
            <a:xfrm>
              <a:off x="8263" y="6919"/>
              <a:ext cx="120" cy="86"/>
            </a:xfrm>
            <a:custGeom>
              <a:avLst/>
              <a:gdLst/>
              <a:ahLst/>
              <a:cxnLst>
                <a:cxn ang="0">
                  <a:pos x="120" y="86"/>
                </a:cxn>
                <a:cxn ang="0">
                  <a:pos x="120" y="86"/>
                </a:cxn>
                <a:cxn ang="0">
                  <a:pos x="81" y="0"/>
                </a:cxn>
                <a:cxn ang="0">
                  <a:pos x="0" y="59"/>
                </a:cxn>
                <a:cxn ang="0">
                  <a:pos x="120" y="86"/>
                </a:cxn>
              </a:cxnLst>
              <a:rect l="0" t="0" r="r" b="b"/>
              <a:pathLst>
                <a:path w="120" h="86">
                  <a:moveTo>
                    <a:pt x="120" y="86"/>
                  </a:moveTo>
                  <a:lnTo>
                    <a:pt x="120" y="86"/>
                  </a:lnTo>
                  <a:lnTo>
                    <a:pt x="81" y="0"/>
                  </a:lnTo>
                  <a:lnTo>
                    <a:pt x="0" y="59"/>
                  </a:lnTo>
                  <a:lnTo>
                    <a:pt x="120" y="8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29" name="Freeform 301"/>
            <p:cNvSpPr>
              <a:spLocks/>
            </p:cNvSpPr>
            <p:nvPr/>
          </p:nvSpPr>
          <p:spPr bwMode="auto">
            <a:xfrm>
              <a:off x="7884" y="6455"/>
              <a:ext cx="499" cy="550"/>
            </a:xfrm>
            <a:custGeom>
              <a:avLst/>
              <a:gdLst/>
              <a:ahLst/>
              <a:cxnLst>
                <a:cxn ang="0">
                  <a:pos x="499" y="549"/>
                </a:cxn>
                <a:cxn ang="0">
                  <a:pos x="0" y="194"/>
                </a:cxn>
                <a:cxn ang="0">
                  <a:pos x="273" y="0"/>
                </a:cxn>
              </a:cxnLst>
              <a:rect l="0" t="0" r="r" b="b"/>
              <a:pathLst>
                <a:path w="499" h="550">
                  <a:moveTo>
                    <a:pt x="499" y="549"/>
                  </a:moveTo>
                  <a:lnTo>
                    <a:pt x="0" y="194"/>
                  </a:lnTo>
                  <a:lnTo>
                    <a:pt x="27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0" name="Freeform 302"/>
            <p:cNvSpPr>
              <a:spLocks/>
            </p:cNvSpPr>
            <p:nvPr/>
          </p:nvSpPr>
          <p:spPr bwMode="auto">
            <a:xfrm>
              <a:off x="7884" y="6650"/>
              <a:ext cx="122" cy="86"/>
            </a:xfrm>
            <a:custGeom>
              <a:avLst/>
              <a:gdLst/>
              <a:ahLst/>
              <a:cxnLst>
                <a:cxn ang="0">
                  <a:pos x="0" y="0"/>
                </a:cxn>
                <a:cxn ang="0">
                  <a:pos x="0" y="0"/>
                </a:cxn>
                <a:cxn ang="0">
                  <a:pos x="38" y="86"/>
                </a:cxn>
                <a:cxn ang="0">
                  <a:pos x="122" y="28"/>
                </a:cxn>
                <a:cxn ang="0">
                  <a:pos x="0" y="0"/>
                </a:cxn>
              </a:cxnLst>
              <a:rect l="0" t="0" r="r" b="b"/>
              <a:pathLst>
                <a:path w="122" h="86">
                  <a:moveTo>
                    <a:pt x="0" y="0"/>
                  </a:moveTo>
                  <a:lnTo>
                    <a:pt x="0" y="0"/>
                  </a:lnTo>
                  <a:lnTo>
                    <a:pt x="38" y="86"/>
                  </a:lnTo>
                  <a:lnTo>
                    <a:pt x="122"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1" name="Freeform 303"/>
            <p:cNvSpPr>
              <a:spLocks/>
            </p:cNvSpPr>
            <p:nvPr/>
          </p:nvSpPr>
          <p:spPr bwMode="auto">
            <a:xfrm>
              <a:off x="7884" y="6650"/>
              <a:ext cx="122" cy="86"/>
            </a:xfrm>
            <a:custGeom>
              <a:avLst/>
              <a:gdLst/>
              <a:ahLst/>
              <a:cxnLst>
                <a:cxn ang="0">
                  <a:pos x="0" y="0"/>
                </a:cxn>
                <a:cxn ang="0">
                  <a:pos x="122" y="28"/>
                </a:cxn>
                <a:cxn ang="0">
                  <a:pos x="38" y="86"/>
                </a:cxn>
                <a:cxn ang="0">
                  <a:pos x="0" y="0"/>
                </a:cxn>
              </a:cxnLst>
              <a:rect l="0" t="0" r="r" b="b"/>
              <a:pathLst>
                <a:path w="122" h="86">
                  <a:moveTo>
                    <a:pt x="0" y="0"/>
                  </a:moveTo>
                  <a:lnTo>
                    <a:pt x="122" y="28"/>
                  </a:lnTo>
                  <a:lnTo>
                    <a:pt x="38" y="86"/>
                  </a:lnTo>
                  <a:lnTo>
                    <a:pt x="0" y="0"/>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2" name="Freeform 304"/>
            <p:cNvSpPr>
              <a:spLocks/>
            </p:cNvSpPr>
            <p:nvPr/>
          </p:nvSpPr>
          <p:spPr bwMode="auto">
            <a:xfrm>
              <a:off x="10267" y="2589"/>
              <a:ext cx="36" cy="79"/>
            </a:xfrm>
            <a:custGeom>
              <a:avLst/>
              <a:gdLst/>
              <a:ahLst/>
              <a:cxnLst>
                <a:cxn ang="0">
                  <a:pos x="0" y="79"/>
                </a:cxn>
                <a:cxn ang="0">
                  <a:pos x="36" y="0"/>
                </a:cxn>
              </a:cxnLst>
              <a:rect l="0" t="0" r="r" b="b"/>
              <a:pathLst>
                <a:path w="36" h="79">
                  <a:moveTo>
                    <a:pt x="0" y="79"/>
                  </a:moveTo>
                  <a:lnTo>
                    <a:pt x="3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3" name="Freeform 305"/>
            <p:cNvSpPr>
              <a:spLocks/>
            </p:cNvSpPr>
            <p:nvPr/>
          </p:nvSpPr>
          <p:spPr bwMode="auto">
            <a:xfrm>
              <a:off x="10322" y="2460"/>
              <a:ext cx="41" cy="86"/>
            </a:xfrm>
            <a:custGeom>
              <a:avLst/>
              <a:gdLst/>
              <a:ahLst/>
              <a:cxnLst>
                <a:cxn ang="0">
                  <a:pos x="0" y="86"/>
                </a:cxn>
                <a:cxn ang="0">
                  <a:pos x="40" y="0"/>
                </a:cxn>
              </a:cxnLst>
              <a:rect l="0" t="0" r="r" b="b"/>
              <a:pathLst>
                <a:path w="41" h="86">
                  <a:moveTo>
                    <a:pt x="0" y="86"/>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4" name="Freeform 306"/>
            <p:cNvSpPr>
              <a:spLocks/>
            </p:cNvSpPr>
            <p:nvPr/>
          </p:nvSpPr>
          <p:spPr bwMode="auto">
            <a:xfrm>
              <a:off x="10382" y="2327"/>
              <a:ext cx="41" cy="87"/>
            </a:xfrm>
            <a:custGeom>
              <a:avLst/>
              <a:gdLst/>
              <a:ahLst/>
              <a:cxnLst>
                <a:cxn ang="0">
                  <a:pos x="0" y="86"/>
                </a:cxn>
                <a:cxn ang="0">
                  <a:pos x="40" y="0"/>
                </a:cxn>
              </a:cxnLst>
              <a:rect l="0" t="0" r="r" b="b"/>
              <a:pathLst>
                <a:path w="41" h="87">
                  <a:moveTo>
                    <a:pt x="0" y="86"/>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5" name="Freeform 307"/>
            <p:cNvSpPr>
              <a:spLocks/>
            </p:cNvSpPr>
            <p:nvPr/>
          </p:nvSpPr>
          <p:spPr bwMode="auto">
            <a:xfrm>
              <a:off x="10442" y="2205"/>
              <a:ext cx="122" cy="79"/>
            </a:xfrm>
            <a:custGeom>
              <a:avLst/>
              <a:gdLst/>
              <a:ahLst/>
              <a:cxnLst>
                <a:cxn ang="0">
                  <a:pos x="0" y="79"/>
                </a:cxn>
                <a:cxn ang="0">
                  <a:pos x="36" y="0"/>
                </a:cxn>
                <a:cxn ang="0">
                  <a:pos x="122" y="0"/>
                </a:cxn>
              </a:cxnLst>
              <a:rect l="0" t="0" r="r" b="b"/>
              <a:pathLst>
                <a:path w="122" h="79">
                  <a:moveTo>
                    <a:pt x="0" y="79"/>
                  </a:moveTo>
                  <a:lnTo>
                    <a:pt x="36" y="0"/>
                  </a:lnTo>
                  <a:lnTo>
                    <a:pt x="12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6" name="Freeform 308"/>
            <p:cNvSpPr>
              <a:spLocks/>
            </p:cNvSpPr>
            <p:nvPr/>
          </p:nvSpPr>
          <p:spPr bwMode="auto">
            <a:xfrm>
              <a:off x="10612" y="2205"/>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7" name="Freeform 309"/>
            <p:cNvSpPr>
              <a:spLocks/>
            </p:cNvSpPr>
            <p:nvPr/>
          </p:nvSpPr>
          <p:spPr bwMode="auto">
            <a:xfrm>
              <a:off x="10756" y="2205"/>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8" name="Freeform 310"/>
            <p:cNvSpPr>
              <a:spLocks/>
            </p:cNvSpPr>
            <p:nvPr/>
          </p:nvSpPr>
          <p:spPr bwMode="auto">
            <a:xfrm>
              <a:off x="10900" y="2205"/>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39" name="Freeform 311"/>
            <p:cNvSpPr>
              <a:spLocks/>
            </p:cNvSpPr>
            <p:nvPr/>
          </p:nvSpPr>
          <p:spPr bwMode="auto">
            <a:xfrm>
              <a:off x="11044" y="2205"/>
              <a:ext cx="87" cy="0"/>
            </a:xfrm>
            <a:custGeom>
              <a:avLst/>
              <a:gdLst/>
              <a:ahLst/>
              <a:cxnLst>
                <a:cxn ang="0">
                  <a:pos x="0" y="0"/>
                </a:cxn>
                <a:cxn ang="0">
                  <a:pos x="86" y="0"/>
                </a:cxn>
              </a:cxnLst>
              <a:rect l="0" t="0" r="r" b="b"/>
              <a:pathLst>
                <a:path w="87">
                  <a:moveTo>
                    <a:pt x="0" y="0"/>
                  </a:moveTo>
                  <a:lnTo>
                    <a:pt x="8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0" name="Freeform 312"/>
            <p:cNvSpPr>
              <a:spLocks/>
            </p:cNvSpPr>
            <p:nvPr/>
          </p:nvSpPr>
          <p:spPr bwMode="auto">
            <a:xfrm>
              <a:off x="10579" y="1898"/>
              <a:ext cx="117" cy="175"/>
            </a:xfrm>
            <a:custGeom>
              <a:avLst/>
              <a:gdLst/>
              <a:ahLst/>
              <a:cxnLst>
                <a:cxn ang="0">
                  <a:pos x="103" y="16"/>
                </a:cxn>
                <a:cxn ang="0">
                  <a:pos x="110" y="16"/>
                </a:cxn>
                <a:cxn ang="0">
                  <a:pos x="117" y="0"/>
                </a:cxn>
                <a:cxn ang="0">
                  <a:pos x="110" y="52"/>
                </a:cxn>
                <a:cxn ang="0">
                  <a:pos x="110" y="36"/>
                </a:cxn>
                <a:cxn ang="0">
                  <a:pos x="103" y="16"/>
                </a:cxn>
                <a:cxn ang="0">
                  <a:pos x="95" y="9"/>
                </a:cxn>
                <a:cxn ang="0">
                  <a:pos x="71" y="0"/>
                </a:cxn>
                <a:cxn ang="0">
                  <a:pos x="40" y="0"/>
                </a:cxn>
                <a:cxn ang="0">
                  <a:pos x="16" y="9"/>
                </a:cxn>
                <a:cxn ang="0">
                  <a:pos x="0" y="26"/>
                </a:cxn>
                <a:cxn ang="0">
                  <a:pos x="0" y="52"/>
                </a:cxn>
                <a:cxn ang="0">
                  <a:pos x="9" y="69"/>
                </a:cxn>
                <a:cxn ang="0">
                  <a:pos x="23" y="86"/>
                </a:cxn>
                <a:cxn ang="0">
                  <a:pos x="71" y="112"/>
                </a:cxn>
                <a:cxn ang="0">
                  <a:pos x="79" y="129"/>
                </a:cxn>
                <a:cxn ang="0">
                  <a:pos x="79" y="156"/>
                </a:cxn>
                <a:cxn ang="0">
                  <a:pos x="71" y="175"/>
                </a:cxn>
              </a:cxnLst>
              <a:rect l="0" t="0" r="r" b="b"/>
              <a:pathLst>
                <a:path w="117" h="175">
                  <a:moveTo>
                    <a:pt x="103" y="16"/>
                  </a:moveTo>
                  <a:lnTo>
                    <a:pt x="110" y="16"/>
                  </a:lnTo>
                  <a:lnTo>
                    <a:pt x="117" y="0"/>
                  </a:lnTo>
                  <a:lnTo>
                    <a:pt x="110" y="52"/>
                  </a:lnTo>
                  <a:lnTo>
                    <a:pt x="110" y="36"/>
                  </a:lnTo>
                  <a:lnTo>
                    <a:pt x="103" y="16"/>
                  </a:lnTo>
                  <a:lnTo>
                    <a:pt x="95" y="9"/>
                  </a:lnTo>
                  <a:lnTo>
                    <a:pt x="71" y="0"/>
                  </a:lnTo>
                  <a:lnTo>
                    <a:pt x="40" y="0"/>
                  </a:lnTo>
                  <a:lnTo>
                    <a:pt x="16" y="9"/>
                  </a:lnTo>
                  <a:lnTo>
                    <a:pt x="0" y="26"/>
                  </a:lnTo>
                  <a:lnTo>
                    <a:pt x="0" y="52"/>
                  </a:lnTo>
                  <a:lnTo>
                    <a:pt x="9" y="69"/>
                  </a:lnTo>
                  <a:lnTo>
                    <a:pt x="23" y="86"/>
                  </a:lnTo>
                  <a:lnTo>
                    <a:pt x="71" y="112"/>
                  </a:lnTo>
                  <a:lnTo>
                    <a:pt x="79" y="129"/>
                  </a:lnTo>
                  <a:lnTo>
                    <a:pt x="79" y="156"/>
                  </a:lnTo>
                  <a:lnTo>
                    <a:pt x="71"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1" name="Freeform 313"/>
            <p:cNvSpPr>
              <a:spLocks/>
            </p:cNvSpPr>
            <p:nvPr/>
          </p:nvSpPr>
          <p:spPr bwMode="auto">
            <a:xfrm>
              <a:off x="10588" y="1951"/>
              <a:ext cx="70" cy="69"/>
            </a:xfrm>
            <a:custGeom>
              <a:avLst/>
              <a:gdLst/>
              <a:ahLst/>
              <a:cxnLst>
                <a:cxn ang="0">
                  <a:pos x="0" y="0"/>
                </a:cxn>
                <a:cxn ang="0">
                  <a:pos x="7" y="16"/>
                </a:cxn>
                <a:cxn ang="0">
                  <a:pos x="62" y="52"/>
                </a:cxn>
                <a:cxn ang="0">
                  <a:pos x="69" y="69"/>
                </a:cxn>
              </a:cxnLst>
              <a:rect l="0" t="0" r="r" b="b"/>
              <a:pathLst>
                <a:path w="70" h="69">
                  <a:moveTo>
                    <a:pt x="0" y="0"/>
                  </a:moveTo>
                  <a:lnTo>
                    <a:pt x="7" y="16"/>
                  </a:lnTo>
                  <a:lnTo>
                    <a:pt x="62" y="52"/>
                  </a:lnTo>
                  <a:lnTo>
                    <a:pt x="69" y="6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2" name="Freeform 314"/>
            <p:cNvSpPr>
              <a:spLocks/>
            </p:cNvSpPr>
            <p:nvPr/>
          </p:nvSpPr>
          <p:spPr bwMode="auto">
            <a:xfrm>
              <a:off x="10548" y="1907"/>
              <a:ext cx="117" cy="173"/>
            </a:xfrm>
            <a:custGeom>
              <a:avLst/>
              <a:gdLst/>
              <a:ahLst/>
              <a:cxnLst>
                <a:cxn ang="0">
                  <a:pos x="47" y="0"/>
                </a:cxn>
                <a:cxn ang="0">
                  <a:pos x="40" y="16"/>
                </a:cxn>
                <a:cxn ang="0">
                  <a:pos x="40" y="33"/>
                </a:cxn>
                <a:cxn ang="0">
                  <a:pos x="47" y="50"/>
                </a:cxn>
                <a:cxn ang="0">
                  <a:pos x="95" y="76"/>
                </a:cxn>
                <a:cxn ang="0">
                  <a:pos x="110" y="96"/>
                </a:cxn>
                <a:cxn ang="0">
                  <a:pos x="117" y="112"/>
                </a:cxn>
                <a:cxn ang="0">
                  <a:pos x="117" y="139"/>
                </a:cxn>
                <a:cxn ang="0">
                  <a:pos x="110" y="156"/>
                </a:cxn>
                <a:cxn ang="0">
                  <a:pos x="103" y="165"/>
                </a:cxn>
                <a:cxn ang="0">
                  <a:pos x="79" y="172"/>
                </a:cxn>
                <a:cxn ang="0">
                  <a:pos x="47" y="172"/>
                </a:cxn>
                <a:cxn ang="0">
                  <a:pos x="23" y="165"/>
                </a:cxn>
                <a:cxn ang="0">
                  <a:pos x="16" y="156"/>
                </a:cxn>
                <a:cxn ang="0">
                  <a:pos x="9" y="139"/>
                </a:cxn>
                <a:cxn ang="0">
                  <a:pos x="9" y="120"/>
                </a:cxn>
                <a:cxn ang="0">
                  <a:pos x="0" y="172"/>
                </a:cxn>
                <a:cxn ang="0">
                  <a:pos x="9" y="156"/>
                </a:cxn>
                <a:cxn ang="0">
                  <a:pos x="16" y="156"/>
                </a:cxn>
              </a:cxnLst>
              <a:rect l="0" t="0" r="r" b="b"/>
              <a:pathLst>
                <a:path w="117" h="173">
                  <a:moveTo>
                    <a:pt x="47" y="0"/>
                  </a:moveTo>
                  <a:lnTo>
                    <a:pt x="40" y="16"/>
                  </a:lnTo>
                  <a:lnTo>
                    <a:pt x="40" y="33"/>
                  </a:lnTo>
                  <a:lnTo>
                    <a:pt x="47" y="50"/>
                  </a:lnTo>
                  <a:lnTo>
                    <a:pt x="95" y="76"/>
                  </a:lnTo>
                  <a:lnTo>
                    <a:pt x="110" y="96"/>
                  </a:lnTo>
                  <a:lnTo>
                    <a:pt x="117" y="112"/>
                  </a:lnTo>
                  <a:lnTo>
                    <a:pt x="117" y="139"/>
                  </a:lnTo>
                  <a:lnTo>
                    <a:pt x="110" y="156"/>
                  </a:lnTo>
                  <a:lnTo>
                    <a:pt x="103" y="165"/>
                  </a:lnTo>
                  <a:lnTo>
                    <a:pt x="79" y="172"/>
                  </a:lnTo>
                  <a:lnTo>
                    <a:pt x="47" y="172"/>
                  </a:lnTo>
                  <a:lnTo>
                    <a:pt x="23" y="165"/>
                  </a:lnTo>
                  <a:lnTo>
                    <a:pt x="16" y="156"/>
                  </a:lnTo>
                  <a:lnTo>
                    <a:pt x="9" y="139"/>
                  </a:lnTo>
                  <a:lnTo>
                    <a:pt x="9" y="120"/>
                  </a:lnTo>
                  <a:lnTo>
                    <a:pt x="0" y="172"/>
                  </a:lnTo>
                  <a:lnTo>
                    <a:pt x="9" y="156"/>
                  </a:lnTo>
                  <a:lnTo>
                    <a:pt x="16"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3" name="Freeform 315"/>
            <p:cNvSpPr>
              <a:spLocks/>
            </p:cNvSpPr>
            <p:nvPr/>
          </p:nvSpPr>
          <p:spPr bwMode="auto">
            <a:xfrm>
              <a:off x="10744" y="1898"/>
              <a:ext cx="56" cy="182"/>
            </a:xfrm>
            <a:custGeom>
              <a:avLst/>
              <a:gdLst/>
              <a:ahLst/>
              <a:cxnLst>
                <a:cxn ang="0">
                  <a:pos x="31" y="0"/>
                </a:cxn>
                <a:cxn ang="0">
                  <a:pos x="7" y="96"/>
                </a:cxn>
                <a:cxn ang="0">
                  <a:pos x="0" y="129"/>
                </a:cxn>
                <a:cxn ang="0">
                  <a:pos x="0" y="156"/>
                </a:cxn>
                <a:cxn ang="0">
                  <a:pos x="7" y="175"/>
                </a:cxn>
                <a:cxn ang="0">
                  <a:pos x="14" y="182"/>
                </a:cxn>
                <a:cxn ang="0">
                  <a:pos x="31" y="182"/>
                </a:cxn>
                <a:cxn ang="0">
                  <a:pos x="47" y="165"/>
                </a:cxn>
                <a:cxn ang="0">
                  <a:pos x="55" y="148"/>
                </a:cxn>
              </a:cxnLst>
              <a:rect l="0" t="0" r="r" b="b"/>
              <a:pathLst>
                <a:path w="56" h="182">
                  <a:moveTo>
                    <a:pt x="31" y="0"/>
                  </a:moveTo>
                  <a:lnTo>
                    <a:pt x="7" y="96"/>
                  </a:lnTo>
                  <a:lnTo>
                    <a:pt x="0" y="129"/>
                  </a:lnTo>
                  <a:lnTo>
                    <a:pt x="0" y="156"/>
                  </a:lnTo>
                  <a:lnTo>
                    <a:pt x="7" y="175"/>
                  </a:lnTo>
                  <a:lnTo>
                    <a:pt x="14" y="182"/>
                  </a:lnTo>
                  <a:lnTo>
                    <a:pt x="31" y="182"/>
                  </a:lnTo>
                  <a:lnTo>
                    <a:pt x="47" y="165"/>
                  </a:lnTo>
                  <a:lnTo>
                    <a:pt x="55"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4" name="Freeform 316"/>
            <p:cNvSpPr>
              <a:spLocks/>
            </p:cNvSpPr>
            <p:nvPr/>
          </p:nvSpPr>
          <p:spPr bwMode="auto">
            <a:xfrm>
              <a:off x="10752" y="1898"/>
              <a:ext cx="31" cy="175"/>
            </a:xfrm>
            <a:custGeom>
              <a:avLst/>
              <a:gdLst/>
              <a:ahLst/>
              <a:cxnLst>
                <a:cxn ang="0">
                  <a:pos x="31" y="0"/>
                </a:cxn>
                <a:cxn ang="0">
                  <a:pos x="7" y="96"/>
                </a:cxn>
                <a:cxn ang="0">
                  <a:pos x="0" y="129"/>
                </a:cxn>
                <a:cxn ang="0">
                  <a:pos x="0" y="175"/>
                </a:cxn>
              </a:cxnLst>
              <a:rect l="0" t="0" r="r" b="b"/>
              <a:pathLst>
                <a:path w="31" h="175">
                  <a:moveTo>
                    <a:pt x="31" y="0"/>
                  </a:moveTo>
                  <a:lnTo>
                    <a:pt x="7" y="96"/>
                  </a:lnTo>
                  <a:lnTo>
                    <a:pt x="0" y="129"/>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5" name="Freeform 317"/>
            <p:cNvSpPr>
              <a:spLocks/>
            </p:cNvSpPr>
            <p:nvPr/>
          </p:nvSpPr>
          <p:spPr bwMode="auto">
            <a:xfrm>
              <a:off x="10752" y="1898"/>
              <a:ext cx="40" cy="156"/>
            </a:xfrm>
            <a:custGeom>
              <a:avLst/>
              <a:gdLst/>
              <a:ahLst/>
              <a:cxnLst>
                <a:cxn ang="0">
                  <a:pos x="0" y="0"/>
                </a:cxn>
                <a:cxn ang="0">
                  <a:pos x="40" y="0"/>
                </a:cxn>
                <a:cxn ang="0">
                  <a:pos x="7" y="122"/>
                </a:cxn>
                <a:cxn ang="0">
                  <a:pos x="0" y="156"/>
                </a:cxn>
              </a:cxnLst>
              <a:rect l="0" t="0" r="r" b="b"/>
              <a:pathLst>
                <a:path w="40" h="156">
                  <a:moveTo>
                    <a:pt x="0" y="0"/>
                  </a:moveTo>
                  <a:lnTo>
                    <a:pt x="40" y="0"/>
                  </a:lnTo>
                  <a:lnTo>
                    <a:pt x="7" y="122"/>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6" name="Freeform 318"/>
            <p:cNvSpPr>
              <a:spLocks/>
            </p:cNvSpPr>
            <p:nvPr/>
          </p:nvSpPr>
          <p:spPr bwMode="auto">
            <a:xfrm>
              <a:off x="10759" y="1898"/>
              <a:ext cx="24" cy="9"/>
            </a:xfrm>
            <a:custGeom>
              <a:avLst/>
              <a:gdLst/>
              <a:ahLst/>
              <a:cxnLst>
                <a:cxn ang="0">
                  <a:pos x="0" y="0"/>
                </a:cxn>
                <a:cxn ang="0">
                  <a:pos x="24" y="9"/>
                </a:cxn>
              </a:cxnLst>
              <a:rect l="0" t="0" r="r" b="b"/>
              <a:pathLst>
                <a:path w="24" h="9">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7" name="Freeform 319"/>
            <p:cNvSpPr>
              <a:spLocks/>
            </p:cNvSpPr>
            <p:nvPr/>
          </p:nvSpPr>
          <p:spPr bwMode="auto">
            <a:xfrm>
              <a:off x="10768" y="1898"/>
              <a:ext cx="8" cy="17"/>
            </a:xfrm>
            <a:custGeom>
              <a:avLst/>
              <a:gdLst/>
              <a:ahLst/>
              <a:cxnLst>
                <a:cxn ang="0">
                  <a:pos x="0" y="0"/>
                </a:cxn>
                <a:cxn ang="0">
                  <a:pos x="7" y="16"/>
                </a:cxn>
              </a:cxnLst>
              <a:rect l="0" t="0" r="r" b="b"/>
              <a:pathLst>
                <a:path w="8"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8" name="Freeform 320"/>
            <p:cNvSpPr>
              <a:spLocks/>
            </p:cNvSpPr>
            <p:nvPr/>
          </p:nvSpPr>
          <p:spPr bwMode="auto">
            <a:xfrm>
              <a:off x="10917" y="1958"/>
              <a:ext cx="55" cy="122"/>
            </a:xfrm>
            <a:custGeom>
              <a:avLst/>
              <a:gdLst/>
              <a:ahLst/>
              <a:cxnLst>
                <a:cxn ang="0">
                  <a:pos x="14" y="0"/>
                </a:cxn>
                <a:cxn ang="0">
                  <a:pos x="0" y="62"/>
                </a:cxn>
                <a:cxn ang="0">
                  <a:pos x="0" y="96"/>
                </a:cxn>
                <a:cxn ang="0">
                  <a:pos x="7" y="115"/>
                </a:cxn>
                <a:cxn ang="0">
                  <a:pos x="14" y="122"/>
                </a:cxn>
                <a:cxn ang="0">
                  <a:pos x="31" y="122"/>
                </a:cxn>
                <a:cxn ang="0">
                  <a:pos x="45" y="105"/>
                </a:cxn>
                <a:cxn ang="0">
                  <a:pos x="55" y="88"/>
                </a:cxn>
              </a:cxnLst>
              <a:rect l="0" t="0" r="r" b="b"/>
              <a:pathLst>
                <a:path w="55" h="122">
                  <a:moveTo>
                    <a:pt x="14" y="0"/>
                  </a:moveTo>
                  <a:lnTo>
                    <a:pt x="0" y="62"/>
                  </a:lnTo>
                  <a:lnTo>
                    <a:pt x="0" y="96"/>
                  </a:lnTo>
                  <a:lnTo>
                    <a:pt x="7" y="115"/>
                  </a:lnTo>
                  <a:lnTo>
                    <a:pt x="14" y="122"/>
                  </a:lnTo>
                  <a:lnTo>
                    <a:pt x="31" y="122"/>
                  </a:lnTo>
                  <a:lnTo>
                    <a:pt x="45" y="105"/>
                  </a:lnTo>
                  <a:lnTo>
                    <a:pt x="55" y="8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49" name="Freeform 321"/>
            <p:cNvSpPr>
              <a:spLocks/>
            </p:cNvSpPr>
            <p:nvPr/>
          </p:nvSpPr>
          <p:spPr bwMode="auto">
            <a:xfrm>
              <a:off x="10924" y="1958"/>
              <a:ext cx="17" cy="115"/>
            </a:xfrm>
            <a:custGeom>
              <a:avLst/>
              <a:gdLst/>
              <a:ahLst/>
              <a:cxnLst>
                <a:cxn ang="0">
                  <a:pos x="16" y="0"/>
                </a:cxn>
                <a:cxn ang="0">
                  <a:pos x="0" y="62"/>
                </a:cxn>
                <a:cxn ang="0">
                  <a:pos x="0" y="115"/>
                </a:cxn>
              </a:cxnLst>
              <a:rect l="0" t="0" r="r" b="b"/>
              <a:pathLst>
                <a:path w="17" h="115">
                  <a:moveTo>
                    <a:pt x="16" y="0"/>
                  </a:moveTo>
                  <a:lnTo>
                    <a:pt x="0" y="62"/>
                  </a:lnTo>
                  <a:lnTo>
                    <a:pt x="0" y="11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0" name="Freeform 322"/>
            <p:cNvSpPr>
              <a:spLocks/>
            </p:cNvSpPr>
            <p:nvPr/>
          </p:nvSpPr>
          <p:spPr bwMode="auto">
            <a:xfrm>
              <a:off x="10924" y="1958"/>
              <a:ext cx="24" cy="96"/>
            </a:xfrm>
            <a:custGeom>
              <a:avLst/>
              <a:gdLst/>
              <a:ahLst/>
              <a:cxnLst>
                <a:cxn ang="0">
                  <a:pos x="7" y="0"/>
                </a:cxn>
                <a:cxn ang="0">
                  <a:pos x="24" y="0"/>
                </a:cxn>
                <a:cxn ang="0">
                  <a:pos x="7" y="62"/>
                </a:cxn>
                <a:cxn ang="0">
                  <a:pos x="0" y="96"/>
                </a:cxn>
              </a:cxnLst>
              <a:rect l="0" t="0" r="r" b="b"/>
              <a:pathLst>
                <a:path w="24" h="96">
                  <a:moveTo>
                    <a:pt x="7" y="0"/>
                  </a:moveTo>
                  <a:lnTo>
                    <a:pt x="24" y="0"/>
                  </a:lnTo>
                  <a:lnTo>
                    <a:pt x="7"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1" name="Freeform 323"/>
            <p:cNvSpPr>
              <a:spLocks/>
            </p:cNvSpPr>
            <p:nvPr/>
          </p:nvSpPr>
          <p:spPr bwMode="auto">
            <a:xfrm>
              <a:off x="10831" y="1958"/>
              <a:ext cx="86" cy="122"/>
            </a:xfrm>
            <a:custGeom>
              <a:avLst/>
              <a:gdLst/>
              <a:ahLst/>
              <a:cxnLst>
                <a:cxn ang="0">
                  <a:pos x="86" y="62"/>
                </a:cxn>
                <a:cxn ang="0">
                  <a:pos x="86" y="36"/>
                </a:cxn>
                <a:cxn ang="0">
                  <a:pos x="76" y="9"/>
                </a:cxn>
                <a:cxn ang="0">
                  <a:pos x="62" y="0"/>
                </a:cxn>
                <a:cxn ang="0">
                  <a:pos x="45" y="0"/>
                </a:cxn>
                <a:cxn ang="0">
                  <a:pos x="24" y="9"/>
                </a:cxn>
                <a:cxn ang="0">
                  <a:pos x="7" y="36"/>
                </a:cxn>
                <a:cxn ang="0">
                  <a:pos x="0" y="62"/>
                </a:cxn>
                <a:cxn ang="0">
                  <a:pos x="0" y="79"/>
                </a:cxn>
                <a:cxn ang="0">
                  <a:pos x="7" y="105"/>
                </a:cxn>
                <a:cxn ang="0">
                  <a:pos x="14" y="115"/>
                </a:cxn>
                <a:cxn ang="0">
                  <a:pos x="31" y="122"/>
                </a:cxn>
                <a:cxn ang="0">
                  <a:pos x="45" y="122"/>
                </a:cxn>
                <a:cxn ang="0">
                  <a:pos x="62" y="115"/>
                </a:cxn>
                <a:cxn ang="0">
                  <a:pos x="69" y="105"/>
                </a:cxn>
                <a:cxn ang="0">
                  <a:pos x="76" y="88"/>
                </a:cxn>
                <a:cxn ang="0">
                  <a:pos x="86" y="62"/>
                </a:cxn>
              </a:cxnLst>
              <a:rect l="0" t="0" r="r" b="b"/>
              <a:pathLst>
                <a:path w="86" h="122">
                  <a:moveTo>
                    <a:pt x="86" y="62"/>
                  </a:moveTo>
                  <a:lnTo>
                    <a:pt x="86" y="36"/>
                  </a:lnTo>
                  <a:lnTo>
                    <a:pt x="76" y="9"/>
                  </a:lnTo>
                  <a:lnTo>
                    <a:pt x="62" y="0"/>
                  </a:lnTo>
                  <a:lnTo>
                    <a:pt x="45" y="0"/>
                  </a:lnTo>
                  <a:lnTo>
                    <a:pt x="24" y="9"/>
                  </a:lnTo>
                  <a:lnTo>
                    <a:pt x="7" y="36"/>
                  </a:lnTo>
                  <a:lnTo>
                    <a:pt x="0" y="62"/>
                  </a:lnTo>
                  <a:lnTo>
                    <a:pt x="0" y="79"/>
                  </a:lnTo>
                  <a:lnTo>
                    <a:pt x="7" y="105"/>
                  </a:lnTo>
                  <a:lnTo>
                    <a:pt x="14" y="115"/>
                  </a:lnTo>
                  <a:lnTo>
                    <a:pt x="31" y="122"/>
                  </a:lnTo>
                  <a:lnTo>
                    <a:pt x="45" y="122"/>
                  </a:lnTo>
                  <a:lnTo>
                    <a:pt x="62" y="115"/>
                  </a:lnTo>
                  <a:lnTo>
                    <a:pt x="69" y="105"/>
                  </a:lnTo>
                  <a:lnTo>
                    <a:pt x="76" y="88"/>
                  </a:lnTo>
                  <a:lnTo>
                    <a:pt x="86" y="62"/>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2" name="Freeform 324"/>
            <p:cNvSpPr>
              <a:spLocks/>
            </p:cNvSpPr>
            <p:nvPr/>
          </p:nvSpPr>
          <p:spPr bwMode="auto">
            <a:xfrm>
              <a:off x="10838" y="1967"/>
              <a:ext cx="24" cy="96"/>
            </a:xfrm>
            <a:custGeom>
              <a:avLst/>
              <a:gdLst/>
              <a:ahLst/>
              <a:cxnLst>
                <a:cxn ang="0">
                  <a:pos x="24" y="0"/>
                </a:cxn>
                <a:cxn ang="0">
                  <a:pos x="7" y="26"/>
                </a:cxn>
                <a:cxn ang="0">
                  <a:pos x="0" y="52"/>
                </a:cxn>
                <a:cxn ang="0">
                  <a:pos x="0" y="79"/>
                </a:cxn>
                <a:cxn ang="0">
                  <a:pos x="7" y="96"/>
                </a:cxn>
              </a:cxnLst>
              <a:rect l="0" t="0" r="r" b="b"/>
              <a:pathLst>
                <a:path w="24" h="96">
                  <a:moveTo>
                    <a:pt x="24" y="0"/>
                  </a:moveTo>
                  <a:lnTo>
                    <a:pt x="7" y="26"/>
                  </a:lnTo>
                  <a:lnTo>
                    <a:pt x="0" y="52"/>
                  </a:lnTo>
                  <a:lnTo>
                    <a:pt x="0" y="79"/>
                  </a:lnTo>
                  <a:lnTo>
                    <a:pt x="7"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3" name="Freeform 325"/>
            <p:cNvSpPr>
              <a:spLocks/>
            </p:cNvSpPr>
            <p:nvPr/>
          </p:nvSpPr>
          <p:spPr bwMode="auto">
            <a:xfrm>
              <a:off x="10845" y="1958"/>
              <a:ext cx="31" cy="122"/>
            </a:xfrm>
            <a:custGeom>
              <a:avLst/>
              <a:gdLst/>
              <a:ahLst/>
              <a:cxnLst>
                <a:cxn ang="0">
                  <a:pos x="31" y="0"/>
                </a:cxn>
                <a:cxn ang="0">
                  <a:pos x="16" y="19"/>
                </a:cxn>
                <a:cxn ang="0">
                  <a:pos x="9" y="36"/>
                </a:cxn>
                <a:cxn ang="0">
                  <a:pos x="0" y="62"/>
                </a:cxn>
                <a:cxn ang="0">
                  <a:pos x="0" y="88"/>
                </a:cxn>
                <a:cxn ang="0">
                  <a:pos x="9" y="115"/>
                </a:cxn>
                <a:cxn ang="0">
                  <a:pos x="16" y="122"/>
                </a:cxn>
              </a:cxnLst>
              <a:rect l="0" t="0" r="r" b="b"/>
              <a:pathLst>
                <a:path w="31" h="122">
                  <a:moveTo>
                    <a:pt x="31" y="0"/>
                  </a:moveTo>
                  <a:lnTo>
                    <a:pt x="16" y="19"/>
                  </a:lnTo>
                  <a:lnTo>
                    <a:pt x="9" y="36"/>
                  </a:lnTo>
                  <a:lnTo>
                    <a:pt x="0" y="62"/>
                  </a:lnTo>
                  <a:lnTo>
                    <a:pt x="0" y="88"/>
                  </a:lnTo>
                  <a:lnTo>
                    <a:pt x="9" y="115"/>
                  </a:lnTo>
                  <a:lnTo>
                    <a:pt x="16"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4" name="Freeform 326"/>
            <p:cNvSpPr>
              <a:spLocks/>
            </p:cNvSpPr>
            <p:nvPr/>
          </p:nvSpPr>
          <p:spPr bwMode="auto">
            <a:xfrm>
              <a:off x="11010" y="1898"/>
              <a:ext cx="94" cy="183"/>
            </a:xfrm>
            <a:custGeom>
              <a:avLst/>
              <a:gdLst/>
              <a:ahLst/>
              <a:cxnLst>
                <a:cxn ang="0">
                  <a:pos x="24" y="0"/>
                </a:cxn>
                <a:cxn ang="0">
                  <a:pos x="8" y="60"/>
                </a:cxn>
                <a:cxn ang="0">
                  <a:pos x="5" y="75"/>
                </a:cxn>
                <a:cxn ang="0">
                  <a:pos x="2" y="93"/>
                </a:cxn>
                <a:cxn ang="0">
                  <a:pos x="0" y="113"/>
                </a:cxn>
                <a:cxn ang="0">
                  <a:pos x="0" y="133"/>
                </a:cxn>
                <a:cxn ang="0">
                  <a:pos x="2" y="152"/>
                </a:cxn>
                <a:cxn ang="0">
                  <a:pos x="8" y="167"/>
                </a:cxn>
                <a:cxn ang="0">
                  <a:pos x="20" y="178"/>
                </a:cxn>
                <a:cxn ang="0">
                  <a:pos x="38" y="182"/>
                </a:cxn>
                <a:cxn ang="0">
                  <a:pos x="46" y="182"/>
                </a:cxn>
                <a:cxn ang="0">
                  <a:pos x="70" y="175"/>
                </a:cxn>
                <a:cxn ang="0">
                  <a:pos x="87" y="148"/>
                </a:cxn>
                <a:cxn ang="0">
                  <a:pos x="94" y="122"/>
                </a:cxn>
                <a:cxn ang="0">
                  <a:pos x="94" y="105"/>
                </a:cxn>
                <a:cxn ang="0">
                  <a:pos x="87" y="79"/>
                </a:cxn>
                <a:cxn ang="0">
                  <a:pos x="80" y="69"/>
                </a:cxn>
                <a:cxn ang="0">
                  <a:pos x="63" y="60"/>
                </a:cxn>
                <a:cxn ang="0">
                  <a:pos x="46" y="60"/>
                </a:cxn>
                <a:cxn ang="0">
                  <a:pos x="32" y="69"/>
                </a:cxn>
                <a:cxn ang="0">
                  <a:pos x="24" y="79"/>
                </a:cxn>
                <a:cxn ang="0">
                  <a:pos x="15" y="96"/>
                </a:cxn>
                <a:cxn ang="0">
                  <a:pos x="8" y="122"/>
                </a:cxn>
              </a:cxnLst>
              <a:rect l="0" t="0" r="r" b="b"/>
              <a:pathLst>
                <a:path w="94" h="183">
                  <a:moveTo>
                    <a:pt x="24" y="0"/>
                  </a:moveTo>
                  <a:lnTo>
                    <a:pt x="8" y="60"/>
                  </a:lnTo>
                  <a:lnTo>
                    <a:pt x="5" y="75"/>
                  </a:lnTo>
                  <a:lnTo>
                    <a:pt x="2" y="93"/>
                  </a:lnTo>
                  <a:lnTo>
                    <a:pt x="0" y="113"/>
                  </a:lnTo>
                  <a:lnTo>
                    <a:pt x="0" y="133"/>
                  </a:lnTo>
                  <a:lnTo>
                    <a:pt x="2" y="152"/>
                  </a:lnTo>
                  <a:lnTo>
                    <a:pt x="8" y="167"/>
                  </a:lnTo>
                  <a:lnTo>
                    <a:pt x="20" y="178"/>
                  </a:lnTo>
                  <a:lnTo>
                    <a:pt x="38" y="182"/>
                  </a:lnTo>
                  <a:lnTo>
                    <a:pt x="46" y="182"/>
                  </a:lnTo>
                  <a:lnTo>
                    <a:pt x="70" y="175"/>
                  </a:lnTo>
                  <a:lnTo>
                    <a:pt x="87" y="148"/>
                  </a:lnTo>
                  <a:lnTo>
                    <a:pt x="94" y="122"/>
                  </a:lnTo>
                  <a:lnTo>
                    <a:pt x="94" y="105"/>
                  </a:lnTo>
                  <a:lnTo>
                    <a:pt x="87" y="79"/>
                  </a:lnTo>
                  <a:lnTo>
                    <a:pt x="80" y="69"/>
                  </a:lnTo>
                  <a:lnTo>
                    <a:pt x="63" y="60"/>
                  </a:lnTo>
                  <a:lnTo>
                    <a:pt x="46" y="60"/>
                  </a:lnTo>
                  <a:lnTo>
                    <a:pt x="32" y="69"/>
                  </a:lnTo>
                  <a:lnTo>
                    <a:pt x="24" y="79"/>
                  </a:lnTo>
                  <a:lnTo>
                    <a:pt x="15" y="96"/>
                  </a:lnTo>
                  <a:lnTo>
                    <a:pt x="8"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5" name="Freeform 327"/>
            <p:cNvSpPr>
              <a:spLocks/>
            </p:cNvSpPr>
            <p:nvPr/>
          </p:nvSpPr>
          <p:spPr bwMode="auto">
            <a:xfrm>
              <a:off x="11018" y="1898"/>
              <a:ext cx="24" cy="175"/>
            </a:xfrm>
            <a:custGeom>
              <a:avLst/>
              <a:gdLst/>
              <a:ahLst/>
              <a:cxnLst>
                <a:cxn ang="0">
                  <a:pos x="24" y="0"/>
                </a:cxn>
                <a:cxn ang="0">
                  <a:pos x="7" y="60"/>
                </a:cxn>
                <a:cxn ang="0">
                  <a:pos x="0" y="96"/>
                </a:cxn>
                <a:cxn ang="0">
                  <a:pos x="0" y="148"/>
                </a:cxn>
                <a:cxn ang="0">
                  <a:pos x="7" y="175"/>
                </a:cxn>
              </a:cxnLst>
              <a:rect l="0" t="0" r="r" b="b"/>
              <a:pathLst>
                <a:path w="24" h="175">
                  <a:moveTo>
                    <a:pt x="24" y="0"/>
                  </a:moveTo>
                  <a:lnTo>
                    <a:pt x="7" y="60"/>
                  </a:lnTo>
                  <a:lnTo>
                    <a:pt x="0" y="96"/>
                  </a:lnTo>
                  <a:lnTo>
                    <a:pt x="0" y="148"/>
                  </a:lnTo>
                  <a:lnTo>
                    <a:pt x="7"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6" name="Freeform 328"/>
            <p:cNvSpPr>
              <a:spLocks/>
            </p:cNvSpPr>
            <p:nvPr/>
          </p:nvSpPr>
          <p:spPr bwMode="auto">
            <a:xfrm>
              <a:off x="11080" y="1977"/>
              <a:ext cx="17" cy="86"/>
            </a:xfrm>
            <a:custGeom>
              <a:avLst/>
              <a:gdLst/>
              <a:ahLst/>
              <a:cxnLst>
                <a:cxn ang="0">
                  <a:pos x="0" y="86"/>
                </a:cxn>
                <a:cxn ang="0">
                  <a:pos x="9" y="69"/>
                </a:cxn>
                <a:cxn ang="0">
                  <a:pos x="16" y="43"/>
                </a:cxn>
                <a:cxn ang="0">
                  <a:pos x="16" y="16"/>
                </a:cxn>
                <a:cxn ang="0">
                  <a:pos x="9" y="0"/>
                </a:cxn>
              </a:cxnLst>
              <a:rect l="0" t="0" r="r" b="b"/>
              <a:pathLst>
                <a:path w="17" h="86">
                  <a:moveTo>
                    <a:pt x="0" y="86"/>
                  </a:moveTo>
                  <a:lnTo>
                    <a:pt x="9" y="69"/>
                  </a:lnTo>
                  <a:lnTo>
                    <a:pt x="16" y="43"/>
                  </a:lnTo>
                  <a:lnTo>
                    <a:pt x="16" y="16"/>
                  </a:lnTo>
                  <a:lnTo>
                    <a:pt x="9"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7" name="Freeform 329"/>
            <p:cNvSpPr>
              <a:spLocks/>
            </p:cNvSpPr>
            <p:nvPr/>
          </p:nvSpPr>
          <p:spPr bwMode="auto">
            <a:xfrm>
              <a:off x="11011" y="1898"/>
              <a:ext cx="38" cy="122"/>
            </a:xfrm>
            <a:custGeom>
              <a:avLst/>
              <a:gdLst/>
              <a:ahLst/>
              <a:cxnLst>
                <a:cxn ang="0">
                  <a:pos x="0" y="0"/>
                </a:cxn>
                <a:cxn ang="0">
                  <a:pos x="38" y="0"/>
                </a:cxn>
                <a:cxn ang="0">
                  <a:pos x="24" y="60"/>
                </a:cxn>
                <a:cxn ang="0">
                  <a:pos x="7" y="122"/>
                </a:cxn>
              </a:cxnLst>
              <a:rect l="0" t="0" r="r" b="b"/>
              <a:pathLst>
                <a:path w="38" h="122">
                  <a:moveTo>
                    <a:pt x="0" y="0"/>
                  </a:moveTo>
                  <a:lnTo>
                    <a:pt x="38" y="0"/>
                  </a:lnTo>
                  <a:lnTo>
                    <a:pt x="24" y="60"/>
                  </a:lnTo>
                  <a:lnTo>
                    <a:pt x="7"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8" name="Freeform 330"/>
            <p:cNvSpPr>
              <a:spLocks/>
            </p:cNvSpPr>
            <p:nvPr/>
          </p:nvSpPr>
          <p:spPr bwMode="auto">
            <a:xfrm>
              <a:off x="11056" y="1958"/>
              <a:ext cx="34" cy="122"/>
            </a:xfrm>
            <a:custGeom>
              <a:avLst/>
              <a:gdLst/>
              <a:ahLst/>
              <a:cxnLst>
                <a:cxn ang="0">
                  <a:pos x="0" y="122"/>
                </a:cxn>
                <a:cxn ang="0">
                  <a:pos x="16" y="105"/>
                </a:cxn>
                <a:cxn ang="0">
                  <a:pos x="24" y="88"/>
                </a:cxn>
                <a:cxn ang="0">
                  <a:pos x="33" y="62"/>
                </a:cxn>
                <a:cxn ang="0">
                  <a:pos x="33" y="36"/>
                </a:cxn>
                <a:cxn ang="0">
                  <a:pos x="24" y="9"/>
                </a:cxn>
                <a:cxn ang="0">
                  <a:pos x="16" y="0"/>
                </a:cxn>
              </a:cxnLst>
              <a:rect l="0" t="0" r="r" b="b"/>
              <a:pathLst>
                <a:path w="34" h="122">
                  <a:moveTo>
                    <a:pt x="0" y="122"/>
                  </a:moveTo>
                  <a:lnTo>
                    <a:pt x="16" y="105"/>
                  </a:lnTo>
                  <a:lnTo>
                    <a:pt x="24" y="88"/>
                  </a:lnTo>
                  <a:lnTo>
                    <a:pt x="33" y="62"/>
                  </a:lnTo>
                  <a:lnTo>
                    <a:pt x="33" y="36"/>
                  </a:lnTo>
                  <a:lnTo>
                    <a:pt x="24" y="9"/>
                  </a:lnTo>
                  <a:lnTo>
                    <a:pt x="16"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59" name="Freeform 331"/>
            <p:cNvSpPr>
              <a:spLocks/>
            </p:cNvSpPr>
            <p:nvPr/>
          </p:nvSpPr>
          <p:spPr bwMode="auto">
            <a:xfrm>
              <a:off x="11018" y="1898"/>
              <a:ext cx="24" cy="9"/>
            </a:xfrm>
            <a:custGeom>
              <a:avLst/>
              <a:gdLst/>
              <a:ahLst/>
              <a:cxnLst>
                <a:cxn ang="0">
                  <a:pos x="0" y="0"/>
                </a:cxn>
                <a:cxn ang="0">
                  <a:pos x="24" y="9"/>
                </a:cxn>
              </a:cxnLst>
              <a:rect l="0" t="0" r="r" b="b"/>
              <a:pathLst>
                <a:path w="24" h="9">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0" name="Freeform 332"/>
            <p:cNvSpPr>
              <a:spLocks/>
            </p:cNvSpPr>
            <p:nvPr/>
          </p:nvSpPr>
          <p:spPr bwMode="auto">
            <a:xfrm>
              <a:off x="11025" y="1898"/>
              <a:ext cx="10" cy="17"/>
            </a:xfrm>
            <a:custGeom>
              <a:avLst/>
              <a:gdLst/>
              <a:ahLst/>
              <a:cxnLst>
                <a:cxn ang="0">
                  <a:pos x="0" y="0"/>
                </a:cxn>
                <a:cxn ang="0">
                  <a:pos x="9" y="16"/>
                </a:cxn>
              </a:cxnLst>
              <a:rect l="0" t="0" r="r" b="b"/>
              <a:pathLst>
                <a:path w="10" h="17">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1" name="Freeform 333"/>
            <p:cNvSpPr>
              <a:spLocks/>
            </p:cNvSpPr>
            <p:nvPr/>
          </p:nvSpPr>
          <p:spPr bwMode="auto">
            <a:xfrm>
              <a:off x="8037" y="6228"/>
              <a:ext cx="53" cy="38"/>
            </a:xfrm>
            <a:custGeom>
              <a:avLst/>
              <a:gdLst/>
              <a:ahLst/>
              <a:cxnLst>
                <a:cxn ang="0">
                  <a:pos x="0" y="38"/>
                </a:cxn>
                <a:cxn ang="0">
                  <a:pos x="52" y="0"/>
                </a:cxn>
              </a:cxnLst>
              <a:rect l="0" t="0" r="r" b="b"/>
              <a:pathLst>
                <a:path w="53" h="38">
                  <a:moveTo>
                    <a:pt x="0" y="38"/>
                  </a:moveTo>
                  <a:lnTo>
                    <a:pt x="5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2" name="Freeform 334"/>
            <p:cNvSpPr>
              <a:spLocks/>
            </p:cNvSpPr>
            <p:nvPr/>
          </p:nvSpPr>
          <p:spPr bwMode="auto">
            <a:xfrm>
              <a:off x="8126" y="6139"/>
              <a:ext cx="77" cy="57"/>
            </a:xfrm>
            <a:custGeom>
              <a:avLst/>
              <a:gdLst/>
              <a:ahLst/>
              <a:cxnLst>
                <a:cxn ang="0">
                  <a:pos x="0" y="57"/>
                </a:cxn>
                <a:cxn ang="0">
                  <a:pos x="76" y="0"/>
                </a:cxn>
              </a:cxnLst>
              <a:rect l="0" t="0" r="r" b="b"/>
              <a:pathLst>
                <a:path w="77" h="57">
                  <a:moveTo>
                    <a:pt x="0" y="57"/>
                  </a:moveTo>
                  <a:lnTo>
                    <a:pt x="7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3" name="Freeform 335"/>
            <p:cNvSpPr>
              <a:spLocks/>
            </p:cNvSpPr>
            <p:nvPr/>
          </p:nvSpPr>
          <p:spPr bwMode="auto">
            <a:xfrm>
              <a:off x="8241" y="6050"/>
              <a:ext cx="75" cy="58"/>
            </a:xfrm>
            <a:custGeom>
              <a:avLst/>
              <a:gdLst/>
              <a:ahLst/>
              <a:cxnLst>
                <a:cxn ang="0">
                  <a:pos x="0" y="57"/>
                </a:cxn>
                <a:cxn ang="0">
                  <a:pos x="74" y="0"/>
                </a:cxn>
              </a:cxnLst>
              <a:rect l="0" t="0" r="r" b="b"/>
              <a:pathLst>
                <a:path w="75" h="58">
                  <a:moveTo>
                    <a:pt x="0" y="57"/>
                  </a:moveTo>
                  <a:lnTo>
                    <a:pt x="7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4" name="Freeform 336"/>
            <p:cNvSpPr>
              <a:spLocks/>
            </p:cNvSpPr>
            <p:nvPr/>
          </p:nvSpPr>
          <p:spPr bwMode="auto">
            <a:xfrm>
              <a:off x="8354" y="5961"/>
              <a:ext cx="77" cy="58"/>
            </a:xfrm>
            <a:custGeom>
              <a:avLst/>
              <a:gdLst/>
              <a:ahLst/>
              <a:cxnLst>
                <a:cxn ang="0">
                  <a:pos x="0" y="57"/>
                </a:cxn>
                <a:cxn ang="0">
                  <a:pos x="76" y="0"/>
                </a:cxn>
              </a:cxnLst>
              <a:rect l="0" t="0" r="r" b="b"/>
              <a:pathLst>
                <a:path w="77" h="58">
                  <a:moveTo>
                    <a:pt x="0" y="57"/>
                  </a:moveTo>
                  <a:lnTo>
                    <a:pt x="7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5" name="Freeform 337"/>
            <p:cNvSpPr>
              <a:spLocks/>
            </p:cNvSpPr>
            <p:nvPr/>
          </p:nvSpPr>
          <p:spPr bwMode="auto">
            <a:xfrm>
              <a:off x="8467" y="5891"/>
              <a:ext cx="52" cy="39"/>
            </a:xfrm>
            <a:custGeom>
              <a:avLst/>
              <a:gdLst/>
              <a:ahLst/>
              <a:cxnLst>
                <a:cxn ang="0">
                  <a:pos x="0" y="38"/>
                </a:cxn>
                <a:cxn ang="0">
                  <a:pos x="52" y="0"/>
                </a:cxn>
              </a:cxnLst>
              <a:rect l="0" t="0" r="r" b="b"/>
              <a:pathLst>
                <a:path w="52" h="39">
                  <a:moveTo>
                    <a:pt x="0" y="38"/>
                  </a:moveTo>
                  <a:lnTo>
                    <a:pt x="5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6" name="Freeform 338"/>
            <p:cNvSpPr>
              <a:spLocks/>
            </p:cNvSpPr>
            <p:nvPr/>
          </p:nvSpPr>
          <p:spPr bwMode="auto">
            <a:xfrm>
              <a:off x="7151" y="6266"/>
              <a:ext cx="58" cy="0"/>
            </a:xfrm>
            <a:custGeom>
              <a:avLst/>
              <a:gdLst/>
              <a:ahLst/>
              <a:cxnLst>
                <a:cxn ang="0">
                  <a:pos x="0" y="0"/>
                </a:cxn>
                <a:cxn ang="0">
                  <a:pos x="57" y="0"/>
                </a:cxn>
              </a:cxnLst>
              <a:rect l="0" t="0" r="r" b="b"/>
              <a:pathLst>
                <a:path w="58">
                  <a:moveTo>
                    <a:pt x="0" y="0"/>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7" name="Freeform 339"/>
            <p:cNvSpPr>
              <a:spLocks/>
            </p:cNvSpPr>
            <p:nvPr/>
          </p:nvSpPr>
          <p:spPr bwMode="auto">
            <a:xfrm>
              <a:off x="7257" y="626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8" name="Freeform 340"/>
            <p:cNvSpPr>
              <a:spLocks/>
            </p:cNvSpPr>
            <p:nvPr/>
          </p:nvSpPr>
          <p:spPr bwMode="auto">
            <a:xfrm>
              <a:off x="7401" y="626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69" name="Freeform 341"/>
            <p:cNvSpPr>
              <a:spLocks/>
            </p:cNvSpPr>
            <p:nvPr/>
          </p:nvSpPr>
          <p:spPr bwMode="auto">
            <a:xfrm>
              <a:off x="7545" y="626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0" name="Freeform 342"/>
            <p:cNvSpPr>
              <a:spLocks/>
            </p:cNvSpPr>
            <p:nvPr/>
          </p:nvSpPr>
          <p:spPr bwMode="auto">
            <a:xfrm>
              <a:off x="7689" y="6266"/>
              <a:ext cx="98" cy="0"/>
            </a:xfrm>
            <a:custGeom>
              <a:avLst/>
              <a:gdLst/>
              <a:ahLst/>
              <a:cxnLst>
                <a:cxn ang="0">
                  <a:pos x="0" y="0"/>
                </a:cxn>
                <a:cxn ang="0">
                  <a:pos x="98" y="0"/>
                </a:cxn>
              </a:cxnLst>
              <a:rect l="0" t="0" r="r" b="b"/>
              <a:pathLst>
                <a:path w="98">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1" name="Freeform 343"/>
            <p:cNvSpPr>
              <a:spLocks/>
            </p:cNvSpPr>
            <p:nvPr/>
          </p:nvSpPr>
          <p:spPr bwMode="auto">
            <a:xfrm>
              <a:off x="7835" y="6266"/>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2" name="Freeform 344"/>
            <p:cNvSpPr>
              <a:spLocks/>
            </p:cNvSpPr>
            <p:nvPr/>
          </p:nvSpPr>
          <p:spPr bwMode="auto">
            <a:xfrm>
              <a:off x="7979" y="6266"/>
              <a:ext cx="58" cy="0"/>
            </a:xfrm>
            <a:custGeom>
              <a:avLst/>
              <a:gdLst/>
              <a:ahLst/>
              <a:cxnLst>
                <a:cxn ang="0">
                  <a:pos x="0" y="0"/>
                </a:cxn>
                <a:cxn ang="0">
                  <a:pos x="57" y="0"/>
                </a:cxn>
              </a:cxnLst>
              <a:rect l="0" t="0" r="r" b="b"/>
              <a:pathLst>
                <a:path w="58">
                  <a:moveTo>
                    <a:pt x="0" y="0"/>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3" name="Freeform 345"/>
            <p:cNvSpPr>
              <a:spLocks/>
            </p:cNvSpPr>
            <p:nvPr/>
          </p:nvSpPr>
          <p:spPr bwMode="auto">
            <a:xfrm>
              <a:off x="6981" y="6011"/>
              <a:ext cx="135" cy="185"/>
            </a:xfrm>
            <a:custGeom>
              <a:avLst/>
              <a:gdLst/>
              <a:ahLst/>
              <a:cxnLst>
                <a:cxn ang="0">
                  <a:pos x="117" y="19"/>
                </a:cxn>
                <a:cxn ang="0">
                  <a:pos x="127" y="19"/>
                </a:cxn>
                <a:cxn ang="0">
                  <a:pos x="134" y="0"/>
                </a:cxn>
                <a:cxn ang="0">
                  <a:pos x="127" y="52"/>
                </a:cxn>
                <a:cxn ang="0">
                  <a:pos x="127" y="36"/>
                </a:cxn>
                <a:cxn ang="0">
                  <a:pos x="117" y="19"/>
                </a:cxn>
                <a:cxn ang="0">
                  <a:pos x="110" y="9"/>
                </a:cxn>
                <a:cxn ang="0">
                  <a:pos x="95" y="0"/>
                </a:cxn>
                <a:cxn ang="0">
                  <a:pos x="71" y="0"/>
                </a:cxn>
                <a:cxn ang="0">
                  <a:pos x="47" y="9"/>
                </a:cxn>
                <a:cxn ang="0">
                  <a:pos x="31" y="26"/>
                </a:cxn>
                <a:cxn ang="0">
                  <a:pos x="16" y="52"/>
                </a:cxn>
                <a:cxn ang="0">
                  <a:pos x="9" y="79"/>
                </a:cxn>
                <a:cxn ang="0">
                  <a:pos x="0" y="115"/>
                </a:cxn>
                <a:cxn ang="0">
                  <a:pos x="0" y="139"/>
                </a:cxn>
                <a:cxn ang="0">
                  <a:pos x="9" y="165"/>
                </a:cxn>
                <a:cxn ang="0">
                  <a:pos x="16" y="175"/>
                </a:cxn>
                <a:cxn ang="0">
                  <a:pos x="40" y="184"/>
                </a:cxn>
                <a:cxn ang="0">
                  <a:pos x="64" y="184"/>
                </a:cxn>
                <a:cxn ang="0">
                  <a:pos x="79" y="175"/>
                </a:cxn>
                <a:cxn ang="0">
                  <a:pos x="95" y="158"/>
                </a:cxn>
                <a:cxn ang="0">
                  <a:pos x="103" y="139"/>
                </a:cxn>
              </a:cxnLst>
              <a:rect l="0" t="0" r="r" b="b"/>
              <a:pathLst>
                <a:path w="135" h="185">
                  <a:moveTo>
                    <a:pt x="117" y="19"/>
                  </a:moveTo>
                  <a:lnTo>
                    <a:pt x="127" y="19"/>
                  </a:lnTo>
                  <a:lnTo>
                    <a:pt x="134" y="0"/>
                  </a:lnTo>
                  <a:lnTo>
                    <a:pt x="127" y="52"/>
                  </a:lnTo>
                  <a:lnTo>
                    <a:pt x="127" y="36"/>
                  </a:lnTo>
                  <a:lnTo>
                    <a:pt x="117" y="19"/>
                  </a:lnTo>
                  <a:lnTo>
                    <a:pt x="110" y="9"/>
                  </a:lnTo>
                  <a:lnTo>
                    <a:pt x="95" y="0"/>
                  </a:lnTo>
                  <a:lnTo>
                    <a:pt x="71" y="0"/>
                  </a:lnTo>
                  <a:lnTo>
                    <a:pt x="47" y="9"/>
                  </a:lnTo>
                  <a:lnTo>
                    <a:pt x="31" y="26"/>
                  </a:lnTo>
                  <a:lnTo>
                    <a:pt x="16" y="52"/>
                  </a:lnTo>
                  <a:lnTo>
                    <a:pt x="9" y="79"/>
                  </a:lnTo>
                  <a:lnTo>
                    <a:pt x="0" y="115"/>
                  </a:lnTo>
                  <a:lnTo>
                    <a:pt x="0" y="139"/>
                  </a:lnTo>
                  <a:lnTo>
                    <a:pt x="9" y="165"/>
                  </a:lnTo>
                  <a:lnTo>
                    <a:pt x="16" y="175"/>
                  </a:lnTo>
                  <a:lnTo>
                    <a:pt x="40" y="184"/>
                  </a:lnTo>
                  <a:lnTo>
                    <a:pt x="64" y="184"/>
                  </a:lnTo>
                  <a:lnTo>
                    <a:pt x="79" y="175"/>
                  </a:lnTo>
                  <a:lnTo>
                    <a:pt x="95" y="158"/>
                  </a:lnTo>
                  <a:lnTo>
                    <a:pt x="103" y="13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4" name="Freeform 346"/>
            <p:cNvSpPr>
              <a:spLocks/>
            </p:cNvSpPr>
            <p:nvPr/>
          </p:nvSpPr>
          <p:spPr bwMode="auto">
            <a:xfrm>
              <a:off x="6991" y="6031"/>
              <a:ext cx="38" cy="146"/>
            </a:xfrm>
            <a:custGeom>
              <a:avLst/>
              <a:gdLst/>
              <a:ahLst/>
              <a:cxnLst>
                <a:cxn ang="0">
                  <a:pos x="38" y="0"/>
                </a:cxn>
                <a:cxn ang="0">
                  <a:pos x="21" y="16"/>
                </a:cxn>
                <a:cxn ang="0">
                  <a:pos x="14" y="33"/>
                </a:cxn>
                <a:cxn ang="0">
                  <a:pos x="7" y="60"/>
                </a:cxn>
                <a:cxn ang="0">
                  <a:pos x="0" y="96"/>
                </a:cxn>
                <a:cxn ang="0">
                  <a:pos x="0" y="129"/>
                </a:cxn>
                <a:cxn ang="0">
                  <a:pos x="7" y="146"/>
                </a:cxn>
              </a:cxnLst>
              <a:rect l="0" t="0" r="r" b="b"/>
              <a:pathLst>
                <a:path w="38" h="146">
                  <a:moveTo>
                    <a:pt x="38" y="0"/>
                  </a:moveTo>
                  <a:lnTo>
                    <a:pt x="21" y="16"/>
                  </a:lnTo>
                  <a:lnTo>
                    <a:pt x="14" y="33"/>
                  </a:lnTo>
                  <a:lnTo>
                    <a:pt x="7" y="60"/>
                  </a:lnTo>
                  <a:lnTo>
                    <a:pt x="0" y="96"/>
                  </a:lnTo>
                  <a:lnTo>
                    <a:pt x="0" y="129"/>
                  </a:lnTo>
                  <a:lnTo>
                    <a:pt x="7"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5" name="Freeform 347"/>
            <p:cNvSpPr>
              <a:spLocks/>
            </p:cNvSpPr>
            <p:nvPr/>
          </p:nvSpPr>
          <p:spPr bwMode="auto">
            <a:xfrm>
              <a:off x="6998" y="6011"/>
              <a:ext cx="55" cy="185"/>
            </a:xfrm>
            <a:custGeom>
              <a:avLst/>
              <a:gdLst/>
              <a:ahLst/>
              <a:cxnLst>
                <a:cxn ang="0">
                  <a:pos x="55" y="0"/>
                </a:cxn>
                <a:cxn ang="0">
                  <a:pos x="38" y="9"/>
                </a:cxn>
                <a:cxn ang="0">
                  <a:pos x="23" y="36"/>
                </a:cxn>
                <a:cxn ang="0">
                  <a:pos x="14" y="52"/>
                </a:cxn>
                <a:cxn ang="0">
                  <a:pos x="7" y="79"/>
                </a:cxn>
                <a:cxn ang="0">
                  <a:pos x="0" y="115"/>
                </a:cxn>
                <a:cxn ang="0">
                  <a:pos x="0" y="158"/>
                </a:cxn>
                <a:cxn ang="0">
                  <a:pos x="7" y="175"/>
                </a:cxn>
                <a:cxn ang="0">
                  <a:pos x="23" y="184"/>
                </a:cxn>
              </a:cxnLst>
              <a:rect l="0" t="0" r="r" b="b"/>
              <a:pathLst>
                <a:path w="55" h="185">
                  <a:moveTo>
                    <a:pt x="55" y="0"/>
                  </a:moveTo>
                  <a:lnTo>
                    <a:pt x="38" y="9"/>
                  </a:lnTo>
                  <a:lnTo>
                    <a:pt x="23" y="36"/>
                  </a:lnTo>
                  <a:lnTo>
                    <a:pt x="14" y="52"/>
                  </a:lnTo>
                  <a:lnTo>
                    <a:pt x="7" y="79"/>
                  </a:lnTo>
                  <a:lnTo>
                    <a:pt x="0" y="115"/>
                  </a:lnTo>
                  <a:lnTo>
                    <a:pt x="0" y="158"/>
                  </a:lnTo>
                  <a:lnTo>
                    <a:pt x="7" y="175"/>
                  </a:lnTo>
                  <a:lnTo>
                    <a:pt x="23" y="18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6" name="Freeform 348"/>
            <p:cNvSpPr>
              <a:spLocks/>
            </p:cNvSpPr>
            <p:nvPr/>
          </p:nvSpPr>
          <p:spPr bwMode="auto">
            <a:xfrm>
              <a:off x="7146" y="6074"/>
              <a:ext cx="111" cy="123"/>
            </a:xfrm>
            <a:custGeom>
              <a:avLst/>
              <a:gdLst/>
              <a:ahLst/>
              <a:cxnLst>
                <a:cxn ang="0">
                  <a:pos x="48" y="0"/>
                </a:cxn>
                <a:cxn ang="0">
                  <a:pos x="24" y="7"/>
                </a:cxn>
                <a:cxn ang="0">
                  <a:pos x="7" y="33"/>
                </a:cxn>
                <a:cxn ang="0">
                  <a:pos x="1" y="53"/>
                </a:cxn>
                <a:cxn ang="0">
                  <a:pos x="0" y="73"/>
                </a:cxn>
                <a:cxn ang="0">
                  <a:pos x="2" y="91"/>
                </a:cxn>
                <a:cxn ang="0">
                  <a:pos x="9" y="106"/>
                </a:cxn>
                <a:cxn ang="0">
                  <a:pos x="21" y="117"/>
                </a:cxn>
                <a:cxn ang="0">
                  <a:pos x="39" y="122"/>
                </a:cxn>
                <a:cxn ang="0">
                  <a:pos x="62" y="122"/>
                </a:cxn>
                <a:cxn ang="0">
                  <a:pos x="86" y="112"/>
                </a:cxn>
                <a:cxn ang="0">
                  <a:pos x="101" y="86"/>
                </a:cxn>
                <a:cxn ang="0">
                  <a:pos x="110" y="60"/>
                </a:cxn>
                <a:cxn ang="0">
                  <a:pos x="110" y="43"/>
                </a:cxn>
                <a:cxn ang="0">
                  <a:pos x="101" y="16"/>
                </a:cxn>
                <a:cxn ang="0">
                  <a:pos x="94" y="7"/>
                </a:cxn>
                <a:cxn ang="0">
                  <a:pos x="70" y="0"/>
                </a:cxn>
                <a:cxn ang="0">
                  <a:pos x="48" y="0"/>
                </a:cxn>
              </a:cxnLst>
              <a:rect l="0" t="0" r="r" b="b"/>
              <a:pathLst>
                <a:path w="111" h="123">
                  <a:moveTo>
                    <a:pt x="48" y="0"/>
                  </a:moveTo>
                  <a:lnTo>
                    <a:pt x="24" y="7"/>
                  </a:lnTo>
                  <a:lnTo>
                    <a:pt x="7" y="33"/>
                  </a:lnTo>
                  <a:lnTo>
                    <a:pt x="1" y="53"/>
                  </a:lnTo>
                  <a:lnTo>
                    <a:pt x="0" y="73"/>
                  </a:lnTo>
                  <a:lnTo>
                    <a:pt x="2" y="91"/>
                  </a:lnTo>
                  <a:lnTo>
                    <a:pt x="9" y="106"/>
                  </a:lnTo>
                  <a:lnTo>
                    <a:pt x="21" y="117"/>
                  </a:lnTo>
                  <a:lnTo>
                    <a:pt x="39" y="122"/>
                  </a:lnTo>
                  <a:lnTo>
                    <a:pt x="62" y="122"/>
                  </a:lnTo>
                  <a:lnTo>
                    <a:pt x="86" y="112"/>
                  </a:lnTo>
                  <a:lnTo>
                    <a:pt x="101" y="86"/>
                  </a:lnTo>
                  <a:lnTo>
                    <a:pt x="110" y="60"/>
                  </a:lnTo>
                  <a:lnTo>
                    <a:pt x="110" y="43"/>
                  </a:lnTo>
                  <a:lnTo>
                    <a:pt x="101" y="16"/>
                  </a:lnTo>
                  <a:lnTo>
                    <a:pt x="94" y="7"/>
                  </a:lnTo>
                  <a:lnTo>
                    <a:pt x="70" y="0"/>
                  </a:lnTo>
                  <a:lnTo>
                    <a:pt x="48"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7" name="Freeform 349"/>
            <p:cNvSpPr>
              <a:spLocks/>
            </p:cNvSpPr>
            <p:nvPr/>
          </p:nvSpPr>
          <p:spPr bwMode="auto">
            <a:xfrm>
              <a:off x="7154" y="6091"/>
              <a:ext cx="17" cy="86"/>
            </a:xfrm>
            <a:custGeom>
              <a:avLst/>
              <a:gdLst/>
              <a:ahLst/>
              <a:cxnLst>
                <a:cxn ang="0">
                  <a:pos x="16" y="0"/>
                </a:cxn>
                <a:cxn ang="0">
                  <a:pos x="7" y="16"/>
                </a:cxn>
                <a:cxn ang="0">
                  <a:pos x="0" y="43"/>
                </a:cxn>
                <a:cxn ang="0">
                  <a:pos x="0" y="69"/>
                </a:cxn>
                <a:cxn ang="0">
                  <a:pos x="7" y="86"/>
                </a:cxn>
              </a:cxnLst>
              <a:rect l="0" t="0" r="r" b="b"/>
              <a:pathLst>
                <a:path w="17" h="86">
                  <a:moveTo>
                    <a:pt x="16"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8" name="Freeform 350"/>
            <p:cNvSpPr>
              <a:spLocks/>
            </p:cNvSpPr>
            <p:nvPr/>
          </p:nvSpPr>
          <p:spPr bwMode="auto">
            <a:xfrm>
              <a:off x="7233" y="6091"/>
              <a:ext cx="15" cy="86"/>
            </a:xfrm>
            <a:custGeom>
              <a:avLst/>
              <a:gdLst/>
              <a:ahLst/>
              <a:cxnLst>
                <a:cxn ang="0">
                  <a:pos x="0" y="86"/>
                </a:cxn>
                <a:cxn ang="0">
                  <a:pos x="7" y="69"/>
                </a:cxn>
                <a:cxn ang="0">
                  <a:pos x="14" y="43"/>
                </a:cxn>
                <a:cxn ang="0">
                  <a:pos x="14" y="16"/>
                </a:cxn>
                <a:cxn ang="0">
                  <a:pos x="7" y="0"/>
                </a:cxn>
              </a:cxnLst>
              <a:rect l="0" t="0" r="r" b="b"/>
              <a:pathLst>
                <a:path w="15" h="86">
                  <a:moveTo>
                    <a:pt x="0" y="86"/>
                  </a:moveTo>
                  <a:lnTo>
                    <a:pt x="7" y="69"/>
                  </a:lnTo>
                  <a:lnTo>
                    <a:pt x="14" y="43"/>
                  </a:lnTo>
                  <a:lnTo>
                    <a:pt x="14"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79" name="Freeform 351"/>
            <p:cNvSpPr>
              <a:spLocks/>
            </p:cNvSpPr>
            <p:nvPr/>
          </p:nvSpPr>
          <p:spPr bwMode="auto">
            <a:xfrm>
              <a:off x="7161" y="6074"/>
              <a:ext cx="34" cy="122"/>
            </a:xfrm>
            <a:custGeom>
              <a:avLst/>
              <a:gdLst/>
              <a:ahLst/>
              <a:cxnLst>
                <a:cxn ang="0">
                  <a:pos x="33" y="0"/>
                </a:cxn>
                <a:cxn ang="0">
                  <a:pos x="16" y="16"/>
                </a:cxn>
                <a:cxn ang="0">
                  <a:pos x="9" y="33"/>
                </a:cxn>
                <a:cxn ang="0">
                  <a:pos x="0" y="60"/>
                </a:cxn>
                <a:cxn ang="0">
                  <a:pos x="0" y="86"/>
                </a:cxn>
                <a:cxn ang="0">
                  <a:pos x="9" y="112"/>
                </a:cxn>
                <a:cxn ang="0">
                  <a:pos x="24" y="122"/>
                </a:cxn>
              </a:cxnLst>
              <a:rect l="0" t="0" r="r" b="b"/>
              <a:pathLst>
                <a:path w="34" h="122">
                  <a:moveTo>
                    <a:pt x="33" y="0"/>
                  </a:moveTo>
                  <a:lnTo>
                    <a:pt x="16" y="16"/>
                  </a:lnTo>
                  <a:lnTo>
                    <a:pt x="9" y="33"/>
                  </a:lnTo>
                  <a:lnTo>
                    <a:pt x="0" y="60"/>
                  </a:lnTo>
                  <a:lnTo>
                    <a:pt x="0" y="86"/>
                  </a:lnTo>
                  <a:lnTo>
                    <a:pt x="9" y="112"/>
                  </a:lnTo>
                  <a:lnTo>
                    <a:pt x="2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0" name="Freeform 352"/>
            <p:cNvSpPr>
              <a:spLocks/>
            </p:cNvSpPr>
            <p:nvPr/>
          </p:nvSpPr>
          <p:spPr bwMode="auto">
            <a:xfrm>
              <a:off x="7209" y="6074"/>
              <a:ext cx="31" cy="122"/>
            </a:xfrm>
            <a:custGeom>
              <a:avLst/>
              <a:gdLst/>
              <a:ahLst/>
              <a:cxnLst>
                <a:cxn ang="0">
                  <a:pos x="0" y="122"/>
                </a:cxn>
                <a:cxn ang="0">
                  <a:pos x="16" y="103"/>
                </a:cxn>
                <a:cxn ang="0">
                  <a:pos x="24" y="86"/>
                </a:cxn>
                <a:cxn ang="0">
                  <a:pos x="31" y="60"/>
                </a:cxn>
                <a:cxn ang="0">
                  <a:pos x="31" y="33"/>
                </a:cxn>
                <a:cxn ang="0">
                  <a:pos x="24" y="7"/>
                </a:cxn>
                <a:cxn ang="0">
                  <a:pos x="7" y="0"/>
                </a:cxn>
              </a:cxnLst>
              <a:rect l="0" t="0" r="r" b="b"/>
              <a:pathLst>
                <a:path w="31" h="122">
                  <a:moveTo>
                    <a:pt x="0" y="122"/>
                  </a:moveTo>
                  <a:lnTo>
                    <a:pt x="16" y="103"/>
                  </a:lnTo>
                  <a:lnTo>
                    <a:pt x="24" y="86"/>
                  </a:lnTo>
                  <a:lnTo>
                    <a:pt x="31" y="60"/>
                  </a:lnTo>
                  <a:lnTo>
                    <a:pt x="31" y="33"/>
                  </a:lnTo>
                  <a:lnTo>
                    <a:pt x="24" y="7"/>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1" name="Freeform 353"/>
            <p:cNvSpPr>
              <a:spLocks/>
            </p:cNvSpPr>
            <p:nvPr/>
          </p:nvSpPr>
          <p:spPr bwMode="auto">
            <a:xfrm>
              <a:off x="7310" y="6012"/>
              <a:ext cx="55" cy="184"/>
            </a:xfrm>
            <a:custGeom>
              <a:avLst/>
              <a:gdLst/>
              <a:ahLst/>
              <a:cxnLst>
                <a:cxn ang="0">
                  <a:pos x="33" y="0"/>
                </a:cxn>
                <a:cxn ang="0">
                  <a:pos x="9" y="96"/>
                </a:cxn>
                <a:cxn ang="0">
                  <a:pos x="0" y="132"/>
                </a:cxn>
                <a:cxn ang="0">
                  <a:pos x="0" y="158"/>
                </a:cxn>
                <a:cxn ang="0">
                  <a:pos x="9" y="175"/>
                </a:cxn>
                <a:cxn ang="0">
                  <a:pos x="16" y="184"/>
                </a:cxn>
                <a:cxn ang="0">
                  <a:pos x="33" y="184"/>
                </a:cxn>
                <a:cxn ang="0">
                  <a:pos x="48" y="165"/>
                </a:cxn>
                <a:cxn ang="0">
                  <a:pos x="55" y="148"/>
                </a:cxn>
              </a:cxnLst>
              <a:rect l="0" t="0" r="r" b="b"/>
              <a:pathLst>
                <a:path w="55" h="184">
                  <a:moveTo>
                    <a:pt x="33" y="0"/>
                  </a:moveTo>
                  <a:lnTo>
                    <a:pt x="9" y="96"/>
                  </a:lnTo>
                  <a:lnTo>
                    <a:pt x="0" y="132"/>
                  </a:lnTo>
                  <a:lnTo>
                    <a:pt x="0" y="158"/>
                  </a:lnTo>
                  <a:lnTo>
                    <a:pt x="9" y="175"/>
                  </a:lnTo>
                  <a:lnTo>
                    <a:pt x="16" y="184"/>
                  </a:lnTo>
                  <a:lnTo>
                    <a:pt x="33" y="184"/>
                  </a:lnTo>
                  <a:lnTo>
                    <a:pt x="48" y="165"/>
                  </a:lnTo>
                  <a:lnTo>
                    <a:pt x="55"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2" name="Freeform 354"/>
            <p:cNvSpPr>
              <a:spLocks/>
            </p:cNvSpPr>
            <p:nvPr/>
          </p:nvSpPr>
          <p:spPr bwMode="auto">
            <a:xfrm>
              <a:off x="7320" y="6012"/>
              <a:ext cx="31" cy="175"/>
            </a:xfrm>
            <a:custGeom>
              <a:avLst/>
              <a:gdLst/>
              <a:ahLst/>
              <a:cxnLst>
                <a:cxn ang="0">
                  <a:pos x="31" y="0"/>
                </a:cxn>
                <a:cxn ang="0">
                  <a:pos x="7" y="96"/>
                </a:cxn>
                <a:cxn ang="0">
                  <a:pos x="0" y="132"/>
                </a:cxn>
                <a:cxn ang="0">
                  <a:pos x="0" y="175"/>
                </a:cxn>
              </a:cxnLst>
              <a:rect l="0" t="0" r="r" b="b"/>
              <a:pathLst>
                <a:path w="31" h="175">
                  <a:moveTo>
                    <a:pt x="31" y="0"/>
                  </a:moveTo>
                  <a:lnTo>
                    <a:pt x="7" y="96"/>
                  </a:lnTo>
                  <a:lnTo>
                    <a:pt x="0" y="132"/>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3" name="Freeform 355"/>
            <p:cNvSpPr>
              <a:spLocks/>
            </p:cNvSpPr>
            <p:nvPr/>
          </p:nvSpPr>
          <p:spPr bwMode="auto">
            <a:xfrm>
              <a:off x="7320" y="6012"/>
              <a:ext cx="38" cy="158"/>
            </a:xfrm>
            <a:custGeom>
              <a:avLst/>
              <a:gdLst/>
              <a:ahLst/>
              <a:cxnLst>
                <a:cxn ang="0">
                  <a:pos x="0" y="0"/>
                </a:cxn>
                <a:cxn ang="0">
                  <a:pos x="38" y="0"/>
                </a:cxn>
                <a:cxn ang="0">
                  <a:pos x="7" y="122"/>
                </a:cxn>
                <a:cxn ang="0">
                  <a:pos x="0" y="158"/>
                </a:cxn>
              </a:cxnLst>
              <a:rect l="0" t="0" r="r" b="b"/>
              <a:pathLst>
                <a:path w="38" h="158">
                  <a:moveTo>
                    <a:pt x="0" y="0"/>
                  </a:moveTo>
                  <a:lnTo>
                    <a:pt x="38" y="0"/>
                  </a:lnTo>
                  <a:lnTo>
                    <a:pt x="7" y="122"/>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4" name="Freeform 356"/>
            <p:cNvSpPr>
              <a:spLocks/>
            </p:cNvSpPr>
            <p:nvPr/>
          </p:nvSpPr>
          <p:spPr bwMode="auto">
            <a:xfrm>
              <a:off x="7327" y="6012"/>
              <a:ext cx="24" cy="9"/>
            </a:xfrm>
            <a:custGeom>
              <a:avLst/>
              <a:gdLst/>
              <a:ahLst/>
              <a:cxnLst>
                <a:cxn ang="0">
                  <a:pos x="0" y="0"/>
                </a:cxn>
                <a:cxn ang="0">
                  <a:pos x="24" y="9"/>
                </a:cxn>
              </a:cxnLst>
              <a:rect l="0" t="0" r="r" b="b"/>
              <a:pathLst>
                <a:path w="24" h="9">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5" name="Freeform 357"/>
            <p:cNvSpPr>
              <a:spLocks/>
            </p:cNvSpPr>
            <p:nvPr/>
          </p:nvSpPr>
          <p:spPr bwMode="auto">
            <a:xfrm>
              <a:off x="7334" y="6012"/>
              <a:ext cx="10" cy="19"/>
            </a:xfrm>
            <a:custGeom>
              <a:avLst/>
              <a:gdLst/>
              <a:ahLst/>
              <a:cxnLst>
                <a:cxn ang="0">
                  <a:pos x="0" y="0"/>
                </a:cxn>
                <a:cxn ang="0">
                  <a:pos x="9" y="19"/>
                </a:cxn>
              </a:cxnLst>
              <a:rect l="0" t="0" r="r" b="b"/>
              <a:pathLst>
                <a:path w="10" h="19">
                  <a:moveTo>
                    <a:pt x="0" y="0"/>
                  </a:moveTo>
                  <a:lnTo>
                    <a:pt x="9"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6" name="Freeform 358"/>
            <p:cNvSpPr>
              <a:spLocks/>
            </p:cNvSpPr>
            <p:nvPr/>
          </p:nvSpPr>
          <p:spPr bwMode="auto">
            <a:xfrm>
              <a:off x="7382" y="6074"/>
              <a:ext cx="55" cy="96"/>
            </a:xfrm>
            <a:custGeom>
              <a:avLst/>
              <a:gdLst/>
              <a:ahLst/>
              <a:cxnLst>
                <a:cxn ang="0">
                  <a:pos x="0" y="33"/>
                </a:cxn>
                <a:cxn ang="0">
                  <a:pos x="7" y="16"/>
                </a:cxn>
                <a:cxn ang="0">
                  <a:pos x="24" y="0"/>
                </a:cxn>
                <a:cxn ang="0">
                  <a:pos x="38" y="0"/>
                </a:cxn>
                <a:cxn ang="0">
                  <a:pos x="45" y="7"/>
                </a:cxn>
                <a:cxn ang="0">
                  <a:pos x="55" y="26"/>
                </a:cxn>
                <a:cxn ang="0">
                  <a:pos x="55" y="52"/>
                </a:cxn>
                <a:cxn ang="0">
                  <a:pos x="38" y="95"/>
                </a:cxn>
              </a:cxnLst>
              <a:rect l="0" t="0" r="r" b="b"/>
              <a:pathLst>
                <a:path w="55" h="96">
                  <a:moveTo>
                    <a:pt x="0" y="33"/>
                  </a:moveTo>
                  <a:lnTo>
                    <a:pt x="7" y="16"/>
                  </a:lnTo>
                  <a:lnTo>
                    <a:pt x="24" y="0"/>
                  </a:lnTo>
                  <a:lnTo>
                    <a:pt x="38" y="0"/>
                  </a:lnTo>
                  <a:lnTo>
                    <a:pt x="45" y="7"/>
                  </a:lnTo>
                  <a:lnTo>
                    <a:pt x="55" y="26"/>
                  </a:lnTo>
                  <a:lnTo>
                    <a:pt x="55" y="52"/>
                  </a:lnTo>
                  <a:lnTo>
                    <a:pt x="38"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7" name="Freeform 359"/>
            <p:cNvSpPr>
              <a:spLocks/>
            </p:cNvSpPr>
            <p:nvPr/>
          </p:nvSpPr>
          <p:spPr bwMode="auto">
            <a:xfrm>
              <a:off x="7420" y="6081"/>
              <a:ext cx="8" cy="106"/>
            </a:xfrm>
            <a:custGeom>
              <a:avLst/>
              <a:gdLst/>
              <a:ahLst/>
              <a:cxnLst>
                <a:cxn ang="0">
                  <a:pos x="7" y="0"/>
                </a:cxn>
                <a:cxn ang="0">
                  <a:pos x="7" y="36"/>
                </a:cxn>
                <a:cxn ang="0">
                  <a:pos x="0" y="69"/>
                </a:cxn>
                <a:cxn ang="0">
                  <a:pos x="0" y="105"/>
                </a:cxn>
              </a:cxnLst>
              <a:rect l="0" t="0" r="r" b="b"/>
              <a:pathLst>
                <a:path w="8" h="106">
                  <a:moveTo>
                    <a:pt x="7" y="0"/>
                  </a:moveTo>
                  <a:lnTo>
                    <a:pt x="7"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8" name="Freeform 360"/>
            <p:cNvSpPr>
              <a:spLocks/>
            </p:cNvSpPr>
            <p:nvPr/>
          </p:nvSpPr>
          <p:spPr bwMode="auto">
            <a:xfrm>
              <a:off x="7413" y="6074"/>
              <a:ext cx="101" cy="123"/>
            </a:xfrm>
            <a:custGeom>
              <a:avLst/>
              <a:gdLst/>
              <a:ahLst/>
              <a:cxnLst>
                <a:cxn ang="0">
                  <a:pos x="14" y="26"/>
                </a:cxn>
                <a:cxn ang="0">
                  <a:pos x="0" y="69"/>
                </a:cxn>
                <a:cxn ang="0">
                  <a:pos x="0" y="91"/>
                </a:cxn>
                <a:cxn ang="0">
                  <a:pos x="4" y="107"/>
                </a:cxn>
                <a:cxn ang="0">
                  <a:pos x="11" y="117"/>
                </a:cxn>
                <a:cxn ang="0">
                  <a:pos x="22" y="122"/>
                </a:cxn>
                <a:cxn ang="0">
                  <a:pos x="34" y="122"/>
                </a:cxn>
                <a:cxn ang="0">
                  <a:pos x="47" y="117"/>
                </a:cxn>
                <a:cxn ang="0">
                  <a:pos x="60" y="107"/>
                </a:cxn>
                <a:cxn ang="0">
                  <a:pos x="72" y="93"/>
                </a:cxn>
                <a:cxn ang="0">
                  <a:pos x="83" y="75"/>
                </a:cxn>
                <a:cxn ang="0">
                  <a:pos x="86" y="69"/>
                </a:cxn>
                <a:cxn ang="0">
                  <a:pos x="100" y="0"/>
                </a:cxn>
              </a:cxnLst>
              <a:rect l="0" t="0" r="r" b="b"/>
              <a:pathLst>
                <a:path w="101" h="123">
                  <a:moveTo>
                    <a:pt x="14" y="26"/>
                  </a:moveTo>
                  <a:lnTo>
                    <a:pt x="0" y="69"/>
                  </a:lnTo>
                  <a:lnTo>
                    <a:pt x="0" y="91"/>
                  </a:lnTo>
                  <a:lnTo>
                    <a:pt x="4" y="107"/>
                  </a:lnTo>
                  <a:lnTo>
                    <a:pt x="11" y="117"/>
                  </a:lnTo>
                  <a:lnTo>
                    <a:pt x="22" y="122"/>
                  </a:lnTo>
                  <a:lnTo>
                    <a:pt x="34" y="122"/>
                  </a:lnTo>
                  <a:lnTo>
                    <a:pt x="47" y="117"/>
                  </a:lnTo>
                  <a:lnTo>
                    <a:pt x="60" y="107"/>
                  </a:lnTo>
                  <a:lnTo>
                    <a:pt x="72" y="93"/>
                  </a:lnTo>
                  <a:lnTo>
                    <a:pt x="83" y="75"/>
                  </a:lnTo>
                  <a:lnTo>
                    <a:pt x="86" y="69"/>
                  </a:lnTo>
                  <a:lnTo>
                    <a:pt x="10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89" name="Freeform 361"/>
            <p:cNvSpPr>
              <a:spLocks/>
            </p:cNvSpPr>
            <p:nvPr/>
          </p:nvSpPr>
          <p:spPr bwMode="auto">
            <a:xfrm>
              <a:off x="7500" y="6143"/>
              <a:ext cx="55" cy="53"/>
            </a:xfrm>
            <a:custGeom>
              <a:avLst/>
              <a:gdLst/>
              <a:ahLst/>
              <a:cxnLst>
                <a:cxn ang="0">
                  <a:pos x="0" y="0"/>
                </a:cxn>
                <a:cxn ang="0">
                  <a:pos x="0" y="26"/>
                </a:cxn>
                <a:cxn ang="0">
                  <a:pos x="7" y="43"/>
                </a:cxn>
                <a:cxn ang="0">
                  <a:pos x="14" y="52"/>
                </a:cxn>
                <a:cxn ang="0">
                  <a:pos x="31" y="52"/>
                </a:cxn>
                <a:cxn ang="0">
                  <a:pos x="45" y="33"/>
                </a:cxn>
                <a:cxn ang="0">
                  <a:pos x="55" y="16"/>
                </a:cxn>
              </a:cxnLst>
              <a:rect l="0" t="0" r="r" b="b"/>
              <a:pathLst>
                <a:path w="55" h="53">
                  <a:moveTo>
                    <a:pt x="0" y="0"/>
                  </a:moveTo>
                  <a:lnTo>
                    <a:pt x="0" y="26"/>
                  </a:lnTo>
                  <a:lnTo>
                    <a:pt x="7" y="43"/>
                  </a:lnTo>
                  <a:lnTo>
                    <a:pt x="14" y="52"/>
                  </a:lnTo>
                  <a:lnTo>
                    <a:pt x="31" y="52"/>
                  </a:lnTo>
                  <a:lnTo>
                    <a:pt x="45" y="33"/>
                  </a:lnTo>
                  <a:lnTo>
                    <a:pt x="55"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0" name="Freeform 362"/>
            <p:cNvSpPr>
              <a:spLocks/>
            </p:cNvSpPr>
            <p:nvPr/>
          </p:nvSpPr>
          <p:spPr bwMode="auto">
            <a:xfrm>
              <a:off x="7507" y="6074"/>
              <a:ext cx="17" cy="113"/>
            </a:xfrm>
            <a:custGeom>
              <a:avLst/>
              <a:gdLst/>
              <a:ahLst/>
              <a:cxnLst>
                <a:cxn ang="0">
                  <a:pos x="16" y="0"/>
                </a:cxn>
                <a:cxn ang="0">
                  <a:pos x="0" y="69"/>
                </a:cxn>
                <a:cxn ang="0">
                  <a:pos x="0" y="112"/>
                </a:cxn>
              </a:cxnLst>
              <a:rect l="0" t="0" r="r" b="b"/>
              <a:pathLst>
                <a:path w="17" h="113">
                  <a:moveTo>
                    <a:pt x="16" y="0"/>
                  </a:moveTo>
                  <a:lnTo>
                    <a:pt x="0" y="69"/>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1" name="Freeform 363"/>
            <p:cNvSpPr>
              <a:spLocks/>
            </p:cNvSpPr>
            <p:nvPr/>
          </p:nvSpPr>
          <p:spPr bwMode="auto">
            <a:xfrm>
              <a:off x="7507" y="6074"/>
              <a:ext cx="24" cy="96"/>
            </a:xfrm>
            <a:custGeom>
              <a:avLst/>
              <a:gdLst/>
              <a:ahLst/>
              <a:cxnLst>
                <a:cxn ang="0">
                  <a:pos x="7" y="0"/>
                </a:cxn>
                <a:cxn ang="0">
                  <a:pos x="24" y="0"/>
                </a:cxn>
                <a:cxn ang="0">
                  <a:pos x="7" y="60"/>
                </a:cxn>
                <a:cxn ang="0">
                  <a:pos x="0" y="96"/>
                </a:cxn>
              </a:cxnLst>
              <a:rect l="0" t="0" r="r" b="b"/>
              <a:pathLst>
                <a:path w="24" h="96">
                  <a:moveTo>
                    <a:pt x="7" y="0"/>
                  </a:moveTo>
                  <a:lnTo>
                    <a:pt x="24" y="0"/>
                  </a:lnTo>
                  <a:lnTo>
                    <a:pt x="7"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2" name="Freeform 364"/>
            <p:cNvSpPr>
              <a:spLocks/>
            </p:cNvSpPr>
            <p:nvPr/>
          </p:nvSpPr>
          <p:spPr bwMode="auto">
            <a:xfrm>
              <a:off x="7569" y="6074"/>
              <a:ext cx="55" cy="122"/>
            </a:xfrm>
            <a:custGeom>
              <a:avLst/>
              <a:gdLst/>
              <a:ahLst/>
              <a:cxnLst>
                <a:cxn ang="0">
                  <a:pos x="0" y="33"/>
                </a:cxn>
                <a:cxn ang="0">
                  <a:pos x="7" y="16"/>
                </a:cxn>
                <a:cxn ang="0">
                  <a:pos x="24" y="0"/>
                </a:cxn>
                <a:cxn ang="0">
                  <a:pos x="40" y="0"/>
                </a:cxn>
                <a:cxn ang="0">
                  <a:pos x="48" y="7"/>
                </a:cxn>
                <a:cxn ang="0">
                  <a:pos x="55" y="26"/>
                </a:cxn>
                <a:cxn ang="0">
                  <a:pos x="55" y="52"/>
                </a:cxn>
                <a:cxn ang="0">
                  <a:pos x="40" y="122"/>
                </a:cxn>
              </a:cxnLst>
              <a:rect l="0" t="0" r="r" b="b"/>
              <a:pathLst>
                <a:path w="55" h="122">
                  <a:moveTo>
                    <a:pt x="0" y="33"/>
                  </a:moveTo>
                  <a:lnTo>
                    <a:pt x="7" y="16"/>
                  </a:lnTo>
                  <a:lnTo>
                    <a:pt x="24" y="0"/>
                  </a:lnTo>
                  <a:lnTo>
                    <a:pt x="40" y="0"/>
                  </a:lnTo>
                  <a:lnTo>
                    <a:pt x="48" y="7"/>
                  </a:lnTo>
                  <a:lnTo>
                    <a:pt x="55" y="26"/>
                  </a:lnTo>
                  <a:lnTo>
                    <a:pt x="55" y="52"/>
                  </a:lnTo>
                  <a:lnTo>
                    <a:pt x="40"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3" name="Freeform 365"/>
            <p:cNvSpPr>
              <a:spLocks/>
            </p:cNvSpPr>
            <p:nvPr/>
          </p:nvSpPr>
          <p:spPr bwMode="auto">
            <a:xfrm>
              <a:off x="7600" y="6081"/>
              <a:ext cx="17" cy="115"/>
            </a:xfrm>
            <a:custGeom>
              <a:avLst/>
              <a:gdLst/>
              <a:ahLst/>
              <a:cxnLst>
                <a:cxn ang="0">
                  <a:pos x="16" y="0"/>
                </a:cxn>
                <a:cxn ang="0">
                  <a:pos x="16" y="45"/>
                </a:cxn>
                <a:cxn ang="0">
                  <a:pos x="0" y="115"/>
                </a:cxn>
              </a:cxnLst>
              <a:rect l="0" t="0" r="r" b="b"/>
              <a:pathLst>
                <a:path w="17" h="115">
                  <a:moveTo>
                    <a:pt x="16" y="0"/>
                  </a:moveTo>
                  <a:lnTo>
                    <a:pt x="16" y="45"/>
                  </a:lnTo>
                  <a:lnTo>
                    <a:pt x="0" y="11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4" name="Freeform 366"/>
            <p:cNvSpPr>
              <a:spLocks/>
            </p:cNvSpPr>
            <p:nvPr/>
          </p:nvSpPr>
          <p:spPr bwMode="auto">
            <a:xfrm>
              <a:off x="7593" y="6100"/>
              <a:ext cx="24" cy="96"/>
            </a:xfrm>
            <a:custGeom>
              <a:avLst/>
              <a:gdLst/>
              <a:ahLst/>
              <a:cxnLst>
                <a:cxn ang="0">
                  <a:pos x="23" y="0"/>
                </a:cxn>
                <a:cxn ang="0">
                  <a:pos x="16" y="33"/>
                </a:cxn>
                <a:cxn ang="0">
                  <a:pos x="0" y="96"/>
                </a:cxn>
                <a:cxn ang="0">
                  <a:pos x="16" y="96"/>
                </a:cxn>
              </a:cxnLst>
              <a:rect l="0" t="0" r="r" b="b"/>
              <a:pathLst>
                <a:path w="24" h="96">
                  <a:moveTo>
                    <a:pt x="23" y="0"/>
                  </a:moveTo>
                  <a:lnTo>
                    <a:pt x="16" y="33"/>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5" name="Freeform 367"/>
            <p:cNvSpPr>
              <a:spLocks/>
            </p:cNvSpPr>
            <p:nvPr/>
          </p:nvSpPr>
          <p:spPr bwMode="auto">
            <a:xfrm>
              <a:off x="7624" y="6074"/>
              <a:ext cx="87" cy="122"/>
            </a:xfrm>
            <a:custGeom>
              <a:avLst/>
              <a:gdLst/>
              <a:ahLst/>
              <a:cxnLst>
                <a:cxn ang="0">
                  <a:pos x="0" y="52"/>
                </a:cxn>
                <a:cxn ang="0">
                  <a:pos x="16" y="26"/>
                </a:cxn>
                <a:cxn ang="0">
                  <a:pos x="31" y="7"/>
                </a:cxn>
                <a:cxn ang="0">
                  <a:pos x="48" y="0"/>
                </a:cxn>
                <a:cxn ang="0">
                  <a:pos x="62" y="0"/>
                </a:cxn>
                <a:cxn ang="0">
                  <a:pos x="79" y="7"/>
                </a:cxn>
                <a:cxn ang="0">
                  <a:pos x="86" y="26"/>
                </a:cxn>
                <a:cxn ang="0">
                  <a:pos x="86" y="52"/>
                </a:cxn>
                <a:cxn ang="0">
                  <a:pos x="69" y="122"/>
                </a:cxn>
              </a:cxnLst>
              <a:rect l="0" t="0" r="r" b="b"/>
              <a:pathLst>
                <a:path w="87" h="122">
                  <a:moveTo>
                    <a:pt x="0" y="52"/>
                  </a:moveTo>
                  <a:lnTo>
                    <a:pt x="16" y="26"/>
                  </a:lnTo>
                  <a:lnTo>
                    <a:pt x="31" y="7"/>
                  </a:lnTo>
                  <a:lnTo>
                    <a:pt x="48" y="0"/>
                  </a:lnTo>
                  <a:lnTo>
                    <a:pt x="62" y="0"/>
                  </a:lnTo>
                  <a:lnTo>
                    <a:pt x="79" y="7"/>
                  </a:lnTo>
                  <a:lnTo>
                    <a:pt x="86" y="26"/>
                  </a:lnTo>
                  <a:lnTo>
                    <a:pt x="86" y="52"/>
                  </a:lnTo>
                  <a:lnTo>
                    <a:pt x="69"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6" name="Freeform 368"/>
            <p:cNvSpPr>
              <a:spLocks/>
            </p:cNvSpPr>
            <p:nvPr/>
          </p:nvSpPr>
          <p:spPr bwMode="auto">
            <a:xfrm>
              <a:off x="7687" y="6081"/>
              <a:ext cx="16" cy="115"/>
            </a:xfrm>
            <a:custGeom>
              <a:avLst/>
              <a:gdLst/>
              <a:ahLst/>
              <a:cxnLst>
                <a:cxn ang="0">
                  <a:pos x="16" y="0"/>
                </a:cxn>
                <a:cxn ang="0">
                  <a:pos x="16" y="45"/>
                </a:cxn>
                <a:cxn ang="0">
                  <a:pos x="0" y="115"/>
                </a:cxn>
              </a:cxnLst>
              <a:rect l="0" t="0" r="r" b="b"/>
              <a:pathLst>
                <a:path w="16" h="115">
                  <a:moveTo>
                    <a:pt x="16" y="0"/>
                  </a:moveTo>
                  <a:lnTo>
                    <a:pt x="16" y="45"/>
                  </a:lnTo>
                  <a:lnTo>
                    <a:pt x="0" y="11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7" name="Freeform 369"/>
            <p:cNvSpPr>
              <a:spLocks/>
            </p:cNvSpPr>
            <p:nvPr/>
          </p:nvSpPr>
          <p:spPr bwMode="auto">
            <a:xfrm>
              <a:off x="7679" y="6100"/>
              <a:ext cx="24" cy="96"/>
            </a:xfrm>
            <a:custGeom>
              <a:avLst/>
              <a:gdLst/>
              <a:ahLst/>
              <a:cxnLst>
                <a:cxn ang="0">
                  <a:pos x="23" y="0"/>
                </a:cxn>
                <a:cxn ang="0">
                  <a:pos x="14" y="33"/>
                </a:cxn>
                <a:cxn ang="0">
                  <a:pos x="0" y="96"/>
                </a:cxn>
                <a:cxn ang="0">
                  <a:pos x="14" y="96"/>
                </a:cxn>
              </a:cxnLst>
              <a:rect l="0" t="0" r="r" b="b"/>
              <a:pathLst>
                <a:path w="24" h="96">
                  <a:moveTo>
                    <a:pt x="23" y="0"/>
                  </a:moveTo>
                  <a:lnTo>
                    <a:pt x="14" y="33"/>
                  </a:lnTo>
                  <a:lnTo>
                    <a:pt x="0" y="96"/>
                  </a:lnTo>
                  <a:lnTo>
                    <a:pt x="14"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8" name="Freeform 370"/>
            <p:cNvSpPr>
              <a:spLocks/>
            </p:cNvSpPr>
            <p:nvPr/>
          </p:nvSpPr>
          <p:spPr bwMode="auto">
            <a:xfrm>
              <a:off x="7711" y="6074"/>
              <a:ext cx="86" cy="96"/>
            </a:xfrm>
            <a:custGeom>
              <a:avLst/>
              <a:gdLst/>
              <a:ahLst/>
              <a:cxnLst>
                <a:cxn ang="0">
                  <a:pos x="0" y="52"/>
                </a:cxn>
                <a:cxn ang="0">
                  <a:pos x="14" y="26"/>
                </a:cxn>
                <a:cxn ang="0">
                  <a:pos x="31" y="7"/>
                </a:cxn>
                <a:cxn ang="0">
                  <a:pos x="48" y="0"/>
                </a:cxn>
                <a:cxn ang="0">
                  <a:pos x="62" y="0"/>
                </a:cxn>
                <a:cxn ang="0">
                  <a:pos x="79" y="7"/>
                </a:cxn>
                <a:cxn ang="0">
                  <a:pos x="86" y="26"/>
                </a:cxn>
                <a:cxn ang="0">
                  <a:pos x="86" y="52"/>
                </a:cxn>
                <a:cxn ang="0">
                  <a:pos x="69" y="95"/>
                </a:cxn>
              </a:cxnLst>
              <a:rect l="0" t="0" r="r" b="b"/>
              <a:pathLst>
                <a:path w="86" h="96">
                  <a:moveTo>
                    <a:pt x="0" y="52"/>
                  </a:moveTo>
                  <a:lnTo>
                    <a:pt x="14" y="26"/>
                  </a:lnTo>
                  <a:lnTo>
                    <a:pt x="31" y="7"/>
                  </a:lnTo>
                  <a:lnTo>
                    <a:pt x="48" y="0"/>
                  </a:lnTo>
                  <a:lnTo>
                    <a:pt x="62" y="0"/>
                  </a:lnTo>
                  <a:lnTo>
                    <a:pt x="79" y="7"/>
                  </a:lnTo>
                  <a:lnTo>
                    <a:pt x="86" y="26"/>
                  </a:lnTo>
                  <a:lnTo>
                    <a:pt x="86" y="52"/>
                  </a:lnTo>
                  <a:lnTo>
                    <a:pt x="69"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99" name="Freeform 371"/>
            <p:cNvSpPr>
              <a:spLocks/>
            </p:cNvSpPr>
            <p:nvPr/>
          </p:nvSpPr>
          <p:spPr bwMode="auto">
            <a:xfrm>
              <a:off x="7780" y="6081"/>
              <a:ext cx="10" cy="106"/>
            </a:xfrm>
            <a:custGeom>
              <a:avLst/>
              <a:gdLst/>
              <a:ahLst/>
              <a:cxnLst>
                <a:cxn ang="0">
                  <a:pos x="9" y="0"/>
                </a:cxn>
                <a:cxn ang="0">
                  <a:pos x="9" y="36"/>
                </a:cxn>
                <a:cxn ang="0">
                  <a:pos x="0" y="69"/>
                </a:cxn>
                <a:cxn ang="0">
                  <a:pos x="0" y="105"/>
                </a:cxn>
              </a:cxnLst>
              <a:rect l="0" t="0" r="r" b="b"/>
              <a:pathLst>
                <a:path w="10" h="106">
                  <a:moveTo>
                    <a:pt x="9" y="0"/>
                  </a:moveTo>
                  <a:lnTo>
                    <a:pt x="9"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0" name="Freeform 372"/>
            <p:cNvSpPr>
              <a:spLocks/>
            </p:cNvSpPr>
            <p:nvPr/>
          </p:nvSpPr>
          <p:spPr bwMode="auto">
            <a:xfrm>
              <a:off x="7773" y="6100"/>
              <a:ext cx="55" cy="96"/>
            </a:xfrm>
            <a:custGeom>
              <a:avLst/>
              <a:gdLst/>
              <a:ahLst/>
              <a:cxnLst>
                <a:cxn ang="0">
                  <a:pos x="16" y="0"/>
                </a:cxn>
                <a:cxn ang="0">
                  <a:pos x="0" y="43"/>
                </a:cxn>
                <a:cxn ang="0">
                  <a:pos x="0" y="69"/>
                </a:cxn>
                <a:cxn ang="0">
                  <a:pos x="7" y="86"/>
                </a:cxn>
                <a:cxn ang="0">
                  <a:pos x="16" y="96"/>
                </a:cxn>
                <a:cxn ang="0">
                  <a:pos x="31" y="96"/>
                </a:cxn>
                <a:cxn ang="0">
                  <a:pos x="47" y="76"/>
                </a:cxn>
                <a:cxn ang="0">
                  <a:pos x="55" y="60"/>
                </a:cxn>
              </a:cxnLst>
              <a:rect l="0" t="0" r="r" b="b"/>
              <a:pathLst>
                <a:path w="55" h="96">
                  <a:moveTo>
                    <a:pt x="16" y="0"/>
                  </a:moveTo>
                  <a:lnTo>
                    <a:pt x="0" y="43"/>
                  </a:lnTo>
                  <a:lnTo>
                    <a:pt x="0" y="69"/>
                  </a:lnTo>
                  <a:lnTo>
                    <a:pt x="7" y="86"/>
                  </a:lnTo>
                  <a:lnTo>
                    <a:pt x="16" y="96"/>
                  </a:lnTo>
                  <a:lnTo>
                    <a:pt x="31" y="96"/>
                  </a:lnTo>
                  <a:lnTo>
                    <a:pt x="47" y="76"/>
                  </a:lnTo>
                  <a:lnTo>
                    <a:pt x="55"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1" name="Freeform 373"/>
            <p:cNvSpPr>
              <a:spLocks/>
            </p:cNvSpPr>
            <p:nvPr/>
          </p:nvSpPr>
          <p:spPr bwMode="auto">
            <a:xfrm>
              <a:off x="7843" y="6074"/>
              <a:ext cx="55" cy="122"/>
            </a:xfrm>
            <a:custGeom>
              <a:avLst/>
              <a:gdLst/>
              <a:ahLst/>
              <a:cxnLst>
                <a:cxn ang="0">
                  <a:pos x="0" y="33"/>
                </a:cxn>
                <a:cxn ang="0">
                  <a:pos x="9" y="16"/>
                </a:cxn>
                <a:cxn ang="0">
                  <a:pos x="24" y="0"/>
                </a:cxn>
                <a:cxn ang="0">
                  <a:pos x="40" y="0"/>
                </a:cxn>
                <a:cxn ang="0">
                  <a:pos x="48" y="7"/>
                </a:cxn>
                <a:cxn ang="0">
                  <a:pos x="55" y="26"/>
                </a:cxn>
                <a:cxn ang="0">
                  <a:pos x="55" y="52"/>
                </a:cxn>
                <a:cxn ang="0">
                  <a:pos x="40" y="122"/>
                </a:cxn>
              </a:cxnLst>
              <a:rect l="0" t="0" r="r" b="b"/>
              <a:pathLst>
                <a:path w="55" h="122">
                  <a:moveTo>
                    <a:pt x="0" y="33"/>
                  </a:moveTo>
                  <a:lnTo>
                    <a:pt x="9" y="16"/>
                  </a:lnTo>
                  <a:lnTo>
                    <a:pt x="24" y="0"/>
                  </a:lnTo>
                  <a:lnTo>
                    <a:pt x="40" y="0"/>
                  </a:lnTo>
                  <a:lnTo>
                    <a:pt x="48" y="7"/>
                  </a:lnTo>
                  <a:lnTo>
                    <a:pt x="55" y="26"/>
                  </a:lnTo>
                  <a:lnTo>
                    <a:pt x="55" y="52"/>
                  </a:lnTo>
                  <a:lnTo>
                    <a:pt x="40"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2" name="Freeform 374"/>
            <p:cNvSpPr>
              <a:spLocks/>
            </p:cNvSpPr>
            <p:nvPr/>
          </p:nvSpPr>
          <p:spPr bwMode="auto">
            <a:xfrm>
              <a:off x="7874" y="6081"/>
              <a:ext cx="17" cy="115"/>
            </a:xfrm>
            <a:custGeom>
              <a:avLst/>
              <a:gdLst/>
              <a:ahLst/>
              <a:cxnLst>
                <a:cxn ang="0">
                  <a:pos x="16" y="0"/>
                </a:cxn>
                <a:cxn ang="0">
                  <a:pos x="16" y="45"/>
                </a:cxn>
                <a:cxn ang="0">
                  <a:pos x="0" y="115"/>
                </a:cxn>
              </a:cxnLst>
              <a:rect l="0" t="0" r="r" b="b"/>
              <a:pathLst>
                <a:path w="17" h="115">
                  <a:moveTo>
                    <a:pt x="16" y="0"/>
                  </a:moveTo>
                  <a:lnTo>
                    <a:pt x="16" y="45"/>
                  </a:lnTo>
                  <a:lnTo>
                    <a:pt x="0" y="11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3" name="Freeform 375"/>
            <p:cNvSpPr>
              <a:spLocks/>
            </p:cNvSpPr>
            <p:nvPr/>
          </p:nvSpPr>
          <p:spPr bwMode="auto">
            <a:xfrm>
              <a:off x="7867" y="6100"/>
              <a:ext cx="24" cy="96"/>
            </a:xfrm>
            <a:custGeom>
              <a:avLst/>
              <a:gdLst/>
              <a:ahLst/>
              <a:cxnLst>
                <a:cxn ang="0">
                  <a:pos x="23" y="0"/>
                </a:cxn>
                <a:cxn ang="0">
                  <a:pos x="16" y="33"/>
                </a:cxn>
                <a:cxn ang="0">
                  <a:pos x="0" y="96"/>
                </a:cxn>
                <a:cxn ang="0">
                  <a:pos x="16" y="96"/>
                </a:cxn>
              </a:cxnLst>
              <a:rect l="0" t="0" r="r" b="b"/>
              <a:pathLst>
                <a:path w="24" h="96">
                  <a:moveTo>
                    <a:pt x="23" y="0"/>
                  </a:moveTo>
                  <a:lnTo>
                    <a:pt x="16" y="33"/>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4" name="Freeform 376"/>
            <p:cNvSpPr>
              <a:spLocks/>
            </p:cNvSpPr>
            <p:nvPr/>
          </p:nvSpPr>
          <p:spPr bwMode="auto">
            <a:xfrm>
              <a:off x="7898" y="6074"/>
              <a:ext cx="86" cy="96"/>
            </a:xfrm>
            <a:custGeom>
              <a:avLst/>
              <a:gdLst/>
              <a:ahLst/>
              <a:cxnLst>
                <a:cxn ang="0">
                  <a:pos x="0" y="52"/>
                </a:cxn>
                <a:cxn ang="0">
                  <a:pos x="16" y="26"/>
                </a:cxn>
                <a:cxn ang="0">
                  <a:pos x="31" y="7"/>
                </a:cxn>
                <a:cxn ang="0">
                  <a:pos x="48" y="0"/>
                </a:cxn>
                <a:cxn ang="0">
                  <a:pos x="62" y="0"/>
                </a:cxn>
                <a:cxn ang="0">
                  <a:pos x="79" y="7"/>
                </a:cxn>
                <a:cxn ang="0">
                  <a:pos x="86" y="26"/>
                </a:cxn>
                <a:cxn ang="0">
                  <a:pos x="86" y="52"/>
                </a:cxn>
                <a:cxn ang="0">
                  <a:pos x="72" y="95"/>
                </a:cxn>
              </a:cxnLst>
              <a:rect l="0" t="0" r="r" b="b"/>
              <a:pathLst>
                <a:path w="86" h="96">
                  <a:moveTo>
                    <a:pt x="0" y="52"/>
                  </a:moveTo>
                  <a:lnTo>
                    <a:pt x="16" y="26"/>
                  </a:lnTo>
                  <a:lnTo>
                    <a:pt x="31" y="7"/>
                  </a:lnTo>
                  <a:lnTo>
                    <a:pt x="48" y="0"/>
                  </a:lnTo>
                  <a:lnTo>
                    <a:pt x="62" y="0"/>
                  </a:lnTo>
                  <a:lnTo>
                    <a:pt x="79" y="7"/>
                  </a:lnTo>
                  <a:lnTo>
                    <a:pt x="86" y="26"/>
                  </a:lnTo>
                  <a:lnTo>
                    <a:pt x="86" y="52"/>
                  </a:lnTo>
                  <a:lnTo>
                    <a:pt x="72"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5" name="Freeform 377"/>
            <p:cNvSpPr>
              <a:spLocks/>
            </p:cNvSpPr>
            <p:nvPr/>
          </p:nvSpPr>
          <p:spPr bwMode="auto">
            <a:xfrm>
              <a:off x="7970" y="6081"/>
              <a:ext cx="7" cy="106"/>
            </a:xfrm>
            <a:custGeom>
              <a:avLst/>
              <a:gdLst/>
              <a:ahLst/>
              <a:cxnLst>
                <a:cxn ang="0">
                  <a:pos x="7" y="0"/>
                </a:cxn>
                <a:cxn ang="0">
                  <a:pos x="7" y="36"/>
                </a:cxn>
                <a:cxn ang="0">
                  <a:pos x="0" y="69"/>
                </a:cxn>
                <a:cxn ang="0">
                  <a:pos x="0" y="105"/>
                </a:cxn>
              </a:cxnLst>
              <a:rect l="0" t="0" r="r" b="b"/>
              <a:pathLst>
                <a:path w="7" h="106">
                  <a:moveTo>
                    <a:pt x="7" y="0"/>
                  </a:moveTo>
                  <a:lnTo>
                    <a:pt x="7"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6" name="Freeform 378"/>
            <p:cNvSpPr>
              <a:spLocks/>
            </p:cNvSpPr>
            <p:nvPr/>
          </p:nvSpPr>
          <p:spPr bwMode="auto">
            <a:xfrm>
              <a:off x="7960" y="6100"/>
              <a:ext cx="55" cy="96"/>
            </a:xfrm>
            <a:custGeom>
              <a:avLst/>
              <a:gdLst/>
              <a:ahLst/>
              <a:cxnLst>
                <a:cxn ang="0">
                  <a:pos x="16" y="0"/>
                </a:cxn>
                <a:cxn ang="0">
                  <a:pos x="0" y="43"/>
                </a:cxn>
                <a:cxn ang="0">
                  <a:pos x="0" y="69"/>
                </a:cxn>
                <a:cxn ang="0">
                  <a:pos x="9" y="86"/>
                </a:cxn>
                <a:cxn ang="0">
                  <a:pos x="16" y="96"/>
                </a:cxn>
                <a:cxn ang="0">
                  <a:pos x="31" y="96"/>
                </a:cxn>
                <a:cxn ang="0">
                  <a:pos x="47" y="76"/>
                </a:cxn>
                <a:cxn ang="0">
                  <a:pos x="55" y="60"/>
                </a:cxn>
              </a:cxnLst>
              <a:rect l="0" t="0" r="r" b="b"/>
              <a:pathLst>
                <a:path w="55" h="96">
                  <a:moveTo>
                    <a:pt x="16" y="0"/>
                  </a:moveTo>
                  <a:lnTo>
                    <a:pt x="0" y="43"/>
                  </a:lnTo>
                  <a:lnTo>
                    <a:pt x="0" y="69"/>
                  </a:lnTo>
                  <a:lnTo>
                    <a:pt x="9" y="86"/>
                  </a:lnTo>
                  <a:lnTo>
                    <a:pt x="16" y="96"/>
                  </a:lnTo>
                  <a:lnTo>
                    <a:pt x="31" y="96"/>
                  </a:lnTo>
                  <a:lnTo>
                    <a:pt x="47" y="76"/>
                  </a:lnTo>
                  <a:lnTo>
                    <a:pt x="55"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7" name="Freeform 379"/>
            <p:cNvSpPr>
              <a:spLocks/>
            </p:cNvSpPr>
            <p:nvPr/>
          </p:nvSpPr>
          <p:spPr bwMode="auto">
            <a:xfrm>
              <a:off x="5620" y="5551"/>
              <a:ext cx="120" cy="0"/>
            </a:xfrm>
            <a:custGeom>
              <a:avLst/>
              <a:gdLst/>
              <a:ahLst/>
              <a:cxnLst>
                <a:cxn ang="0">
                  <a:pos x="0" y="0"/>
                </a:cxn>
                <a:cxn ang="0">
                  <a:pos x="120" y="0"/>
                </a:cxn>
              </a:cxnLst>
              <a:rect l="0" t="0" r="r" b="b"/>
              <a:pathLst>
                <a:path w="120">
                  <a:moveTo>
                    <a:pt x="0" y="0"/>
                  </a:moveTo>
                  <a:lnTo>
                    <a:pt x="12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8" name="Freeform 380"/>
            <p:cNvSpPr>
              <a:spLocks/>
            </p:cNvSpPr>
            <p:nvPr/>
          </p:nvSpPr>
          <p:spPr bwMode="auto">
            <a:xfrm>
              <a:off x="5788"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09" name="Freeform 381"/>
            <p:cNvSpPr>
              <a:spLocks/>
            </p:cNvSpPr>
            <p:nvPr/>
          </p:nvSpPr>
          <p:spPr bwMode="auto">
            <a:xfrm>
              <a:off x="5932"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0" name="Freeform 382"/>
            <p:cNvSpPr>
              <a:spLocks/>
            </p:cNvSpPr>
            <p:nvPr/>
          </p:nvSpPr>
          <p:spPr bwMode="auto">
            <a:xfrm>
              <a:off x="6076"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1" name="Freeform 383"/>
            <p:cNvSpPr>
              <a:spLocks/>
            </p:cNvSpPr>
            <p:nvPr/>
          </p:nvSpPr>
          <p:spPr bwMode="auto">
            <a:xfrm>
              <a:off x="6220"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2" name="Freeform 384"/>
            <p:cNvSpPr>
              <a:spLocks/>
            </p:cNvSpPr>
            <p:nvPr/>
          </p:nvSpPr>
          <p:spPr bwMode="auto">
            <a:xfrm>
              <a:off x="6364"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3" name="Freeform 385"/>
            <p:cNvSpPr>
              <a:spLocks/>
            </p:cNvSpPr>
            <p:nvPr/>
          </p:nvSpPr>
          <p:spPr bwMode="auto">
            <a:xfrm>
              <a:off x="6508"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4" name="Freeform 386"/>
            <p:cNvSpPr>
              <a:spLocks/>
            </p:cNvSpPr>
            <p:nvPr/>
          </p:nvSpPr>
          <p:spPr bwMode="auto">
            <a:xfrm>
              <a:off x="6652"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5" name="Freeform 387"/>
            <p:cNvSpPr>
              <a:spLocks/>
            </p:cNvSpPr>
            <p:nvPr/>
          </p:nvSpPr>
          <p:spPr bwMode="auto">
            <a:xfrm>
              <a:off x="6796" y="555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6" name="Freeform 388"/>
            <p:cNvSpPr>
              <a:spLocks/>
            </p:cNvSpPr>
            <p:nvPr/>
          </p:nvSpPr>
          <p:spPr bwMode="auto">
            <a:xfrm>
              <a:off x="6940" y="5551"/>
              <a:ext cx="99" cy="0"/>
            </a:xfrm>
            <a:custGeom>
              <a:avLst/>
              <a:gdLst/>
              <a:ahLst/>
              <a:cxnLst>
                <a:cxn ang="0">
                  <a:pos x="0" y="0"/>
                </a:cxn>
                <a:cxn ang="0">
                  <a:pos x="98" y="0"/>
                </a:cxn>
              </a:cxnLst>
              <a:rect l="0" t="0" r="r" b="b"/>
              <a:pathLst>
                <a:path w="99">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7" name="Freeform 389"/>
            <p:cNvSpPr>
              <a:spLocks/>
            </p:cNvSpPr>
            <p:nvPr/>
          </p:nvSpPr>
          <p:spPr bwMode="auto">
            <a:xfrm>
              <a:off x="7087" y="5551"/>
              <a:ext cx="117" cy="0"/>
            </a:xfrm>
            <a:custGeom>
              <a:avLst/>
              <a:gdLst/>
              <a:ahLst/>
              <a:cxnLst>
                <a:cxn ang="0">
                  <a:pos x="0" y="0"/>
                </a:cxn>
                <a:cxn ang="0">
                  <a:pos x="117" y="0"/>
                </a:cxn>
              </a:cxnLst>
              <a:rect l="0" t="0" r="r" b="b"/>
              <a:pathLst>
                <a:path w="117">
                  <a:moveTo>
                    <a:pt x="0" y="0"/>
                  </a:moveTo>
                  <a:lnTo>
                    <a:pt x="11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8" name="Freeform 390"/>
            <p:cNvSpPr>
              <a:spLocks/>
            </p:cNvSpPr>
            <p:nvPr/>
          </p:nvSpPr>
          <p:spPr bwMode="auto">
            <a:xfrm>
              <a:off x="5211" y="5280"/>
              <a:ext cx="136" cy="183"/>
            </a:xfrm>
            <a:custGeom>
              <a:avLst/>
              <a:gdLst/>
              <a:ahLst/>
              <a:cxnLst>
                <a:cxn ang="0">
                  <a:pos x="118" y="19"/>
                </a:cxn>
                <a:cxn ang="0">
                  <a:pos x="126" y="19"/>
                </a:cxn>
                <a:cxn ang="0">
                  <a:pos x="135" y="0"/>
                </a:cxn>
                <a:cxn ang="0">
                  <a:pos x="126" y="52"/>
                </a:cxn>
                <a:cxn ang="0">
                  <a:pos x="126" y="36"/>
                </a:cxn>
                <a:cxn ang="0">
                  <a:pos x="118" y="19"/>
                </a:cxn>
                <a:cxn ang="0">
                  <a:pos x="111" y="9"/>
                </a:cxn>
                <a:cxn ang="0">
                  <a:pos x="94" y="0"/>
                </a:cxn>
                <a:cxn ang="0">
                  <a:pos x="73" y="0"/>
                </a:cxn>
                <a:cxn ang="0">
                  <a:pos x="49" y="9"/>
                </a:cxn>
                <a:cxn ang="0">
                  <a:pos x="32" y="26"/>
                </a:cxn>
                <a:cxn ang="0">
                  <a:pos x="18" y="52"/>
                </a:cxn>
                <a:cxn ang="0">
                  <a:pos x="8" y="79"/>
                </a:cxn>
                <a:cxn ang="0">
                  <a:pos x="1" y="112"/>
                </a:cxn>
                <a:cxn ang="0">
                  <a:pos x="0" y="134"/>
                </a:cxn>
                <a:cxn ang="0">
                  <a:pos x="3" y="152"/>
                </a:cxn>
                <a:cxn ang="0">
                  <a:pos x="10" y="167"/>
                </a:cxn>
                <a:cxn ang="0">
                  <a:pos x="21" y="177"/>
                </a:cxn>
                <a:cxn ang="0">
                  <a:pos x="35" y="182"/>
                </a:cxn>
                <a:cxn ang="0">
                  <a:pos x="53" y="183"/>
                </a:cxn>
                <a:cxn ang="0">
                  <a:pos x="72" y="178"/>
                </a:cxn>
                <a:cxn ang="0">
                  <a:pos x="80" y="175"/>
                </a:cxn>
                <a:cxn ang="0">
                  <a:pos x="94" y="158"/>
                </a:cxn>
                <a:cxn ang="0">
                  <a:pos x="104" y="139"/>
                </a:cxn>
              </a:cxnLst>
              <a:rect l="0" t="0" r="r" b="b"/>
              <a:pathLst>
                <a:path w="136" h="183">
                  <a:moveTo>
                    <a:pt x="118" y="19"/>
                  </a:moveTo>
                  <a:lnTo>
                    <a:pt x="126" y="19"/>
                  </a:lnTo>
                  <a:lnTo>
                    <a:pt x="135" y="0"/>
                  </a:lnTo>
                  <a:lnTo>
                    <a:pt x="126" y="52"/>
                  </a:lnTo>
                  <a:lnTo>
                    <a:pt x="126" y="36"/>
                  </a:lnTo>
                  <a:lnTo>
                    <a:pt x="118" y="19"/>
                  </a:lnTo>
                  <a:lnTo>
                    <a:pt x="111" y="9"/>
                  </a:lnTo>
                  <a:lnTo>
                    <a:pt x="94" y="0"/>
                  </a:lnTo>
                  <a:lnTo>
                    <a:pt x="73" y="0"/>
                  </a:lnTo>
                  <a:lnTo>
                    <a:pt x="49" y="9"/>
                  </a:lnTo>
                  <a:lnTo>
                    <a:pt x="32" y="26"/>
                  </a:lnTo>
                  <a:lnTo>
                    <a:pt x="18" y="52"/>
                  </a:lnTo>
                  <a:lnTo>
                    <a:pt x="8" y="79"/>
                  </a:lnTo>
                  <a:lnTo>
                    <a:pt x="1" y="112"/>
                  </a:lnTo>
                  <a:lnTo>
                    <a:pt x="0" y="134"/>
                  </a:lnTo>
                  <a:lnTo>
                    <a:pt x="3" y="152"/>
                  </a:lnTo>
                  <a:lnTo>
                    <a:pt x="10" y="167"/>
                  </a:lnTo>
                  <a:lnTo>
                    <a:pt x="21" y="177"/>
                  </a:lnTo>
                  <a:lnTo>
                    <a:pt x="35" y="182"/>
                  </a:lnTo>
                  <a:lnTo>
                    <a:pt x="53" y="183"/>
                  </a:lnTo>
                  <a:lnTo>
                    <a:pt x="72" y="178"/>
                  </a:lnTo>
                  <a:lnTo>
                    <a:pt x="80" y="175"/>
                  </a:lnTo>
                  <a:lnTo>
                    <a:pt x="94" y="158"/>
                  </a:lnTo>
                  <a:lnTo>
                    <a:pt x="104" y="13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19" name="Freeform 391"/>
            <p:cNvSpPr>
              <a:spLocks/>
            </p:cNvSpPr>
            <p:nvPr/>
          </p:nvSpPr>
          <p:spPr bwMode="auto">
            <a:xfrm>
              <a:off x="5219" y="5299"/>
              <a:ext cx="41" cy="146"/>
            </a:xfrm>
            <a:custGeom>
              <a:avLst/>
              <a:gdLst/>
              <a:ahLst/>
              <a:cxnLst>
                <a:cxn ang="0">
                  <a:pos x="40" y="0"/>
                </a:cxn>
                <a:cxn ang="0">
                  <a:pos x="24" y="16"/>
                </a:cxn>
                <a:cxn ang="0">
                  <a:pos x="16" y="33"/>
                </a:cxn>
                <a:cxn ang="0">
                  <a:pos x="9" y="60"/>
                </a:cxn>
                <a:cxn ang="0">
                  <a:pos x="0" y="93"/>
                </a:cxn>
                <a:cxn ang="0">
                  <a:pos x="0" y="129"/>
                </a:cxn>
                <a:cxn ang="0">
                  <a:pos x="9" y="146"/>
                </a:cxn>
              </a:cxnLst>
              <a:rect l="0" t="0" r="r" b="b"/>
              <a:pathLst>
                <a:path w="41" h="146">
                  <a:moveTo>
                    <a:pt x="40" y="0"/>
                  </a:moveTo>
                  <a:lnTo>
                    <a:pt x="24" y="16"/>
                  </a:lnTo>
                  <a:lnTo>
                    <a:pt x="16" y="33"/>
                  </a:lnTo>
                  <a:lnTo>
                    <a:pt x="9" y="60"/>
                  </a:lnTo>
                  <a:lnTo>
                    <a:pt x="0" y="93"/>
                  </a:lnTo>
                  <a:lnTo>
                    <a:pt x="0" y="129"/>
                  </a:lnTo>
                  <a:lnTo>
                    <a:pt x="9"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0" name="Freeform 392"/>
            <p:cNvSpPr>
              <a:spLocks/>
            </p:cNvSpPr>
            <p:nvPr/>
          </p:nvSpPr>
          <p:spPr bwMode="auto">
            <a:xfrm>
              <a:off x="5229" y="5280"/>
              <a:ext cx="55" cy="182"/>
            </a:xfrm>
            <a:custGeom>
              <a:avLst/>
              <a:gdLst/>
              <a:ahLst/>
              <a:cxnLst>
                <a:cxn ang="0">
                  <a:pos x="55" y="0"/>
                </a:cxn>
                <a:cxn ang="0">
                  <a:pos x="38" y="9"/>
                </a:cxn>
                <a:cxn ang="0">
                  <a:pos x="21" y="36"/>
                </a:cxn>
                <a:cxn ang="0">
                  <a:pos x="14" y="52"/>
                </a:cxn>
                <a:cxn ang="0">
                  <a:pos x="7" y="79"/>
                </a:cxn>
                <a:cxn ang="0">
                  <a:pos x="0" y="112"/>
                </a:cxn>
                <a:cxn ang="0">
                  <a:pos x="0" y="158"/>
                </a:cxn>
                <a:cxn ang="0">
                  <a:pos x="7" y="175"/>
                </a:cxn>
                <a:cxn ang="0">
                  <a:pos x="21" y="182"/>
                </a:cxn>
              </a:cxnLst>
              <a:rect l="0" t="0" r="r" b="b"/>
              <a:pathLst>
                <a:path w="55" h="182">
                  <a:moveTo>
                    <a:pt x="55" y="0"/>
                  </a:moveTo>
                  <a:lnTo>
                    <a:pt x="38" y="9"/>
                  </a:lnTo>
                  <a:lnTo>
                    <a:pt x="21" y="36"/>
                  </a:lnTo>
                  <a:lnTo>
                    <a:pt x="14" y="52"/>
                  </a:lnTo>
                  <a:lnTo>
                    <a:pt x="7" y="79"/>
                  </a:lnTo>
                  <a:lnTo>
                    <a:pt x="0" y="112"/>
                  </a:lnTo>
                  <a:lnTo>
                    <a:pt x="0" y="158"/>
                  </a:lnTo>
                  <a:lnTo>
                    <a:pt x="7" y="175"/>
                  </a:lnTo>
                  <a:lnTo>
                    <a:pt x="21"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1" name="Freeform 393"/>
            <p:cNvSpPr>
              <a:spLocks/>
            </p:cNvSpPr>
            <p:nvPr/>
          </p:nvSpPr>
          <p:spPr bwMode="auto">
            <a:xfrm>
              <a:off x="5378" y="5342"/>
              <a:ext cx="108" cy="120"/>
            </a:xfrm>
            <a:custGeom>
              <a:avLst/>
              <a:gdLst/>
              <a:ahLst/>
              <a:cxnLst>
                <a:cxn ang="0">
                  <a:pos x="45" y="0"/>
                </a:cxn>
                <a:cxn ang="0">
                  <a:pos x="21" y="7"/>
                </a:cxn>
                <a:cxn ang="0">
                  <a:pos x="7" y="33"/>
                </a:cxn>
                <a:cxn ang="0">
                  <a:pos x="0" y="60"/>
                </a:cxn>
                <a:cxn ang="0">
                  <a:pos x="0" y="76"/>
                </a:cxn>
                <a:cxn ang="0">
                  <a:pos x="7" y="103"/>
                </a:cxn>
                <a:cxn ang="0">
                  <a:pos x="14" y="112"/>
                </a:cxn>
                <a:cxn ang="0">
                  <a:pos x="38" y="120"/>
                </a:cxn>
                <a:cxn ang="0">
                  <a:pos x="62" y="120"/>
                </a:cxn>
                <a:cxn ang="0">
                  <a:pos x="86" y="112"/>
                </a:cxn>
                <a:cxn ang="0">
                  <a:pos x="100" y="86"/>
                </a:cxn>
                <a:cxn ang="0">
                  <a:pos x="107" y="60"/>
                </a:cxn>
                <a:cxn ang="0">
                  <a:pos x="107" y="43"/>
                </a:cxn>
                <a:cxn ang="0">
                  <a:pos x="100" y="16"/>
                </a:cxn>
                <a:cxn ang="0">
                  <a:pos x="93" y="7"/>
                </a:cxn>
                <a:cxn ang="0">
                  <a:pos x="69" y="0"/>
                </a:cxn>
                <a:cxn ang="0">
                  <a:pos x="45" y="0"/>
                </a:cxn>
              </a:cxnLst>
              <a:rect l="0" t="0" r="r" b="b"/>
              <a:pathLst>
                <a:path w="108" h="120">
                  <a:moveTo>
                    <a:pt x="45" y="0"/>
                  </a:moveTo>
                  <a:lnTo>
                    <a:pt x="21" y="7"/>
                  </a:lnTo>
                  <a:lnTo>
                    <a:pt x="7" y="33"/>
                  </a:lnTo>
                  <a:lnTo>
                    <a:pt x="0" y="60"/>
                  </a:lnTo>
                  <a:lnTo>
                    <a:pt x="0" y="76"/>
                  </a:lnTo>
                  <a:lnTo>
                    <a:pt x="7" y="103"/>
                  </a:lnTo>
                  <a:lnTo>
                    <a:pt x="14" y="112"/>
                  </a:lnTo>
                  <a:lnTo>
                    <a:pt x="38" y="120"/>
                  </a:lnTo>
                  <a:lnTo>
                    <a:pt x="62" y="120"/>
                  </a:lnTo>
                  <a:lnTo>
                    <a:pt x="86" y="112"/>
                  </a:lnTo>
                  <a:lnTo>
                    <a:pt x="100" y="86"/>
                  </a:lnTo>
                  <a:lnTo>
                    <a:pt x="107" y="60"/>
                  </a:lnTo>
                  <a:lnTo>
                    <a:pt x="107" y="43"/>
                  </a:lnTo>
                  <a:lnTo>
                    <a:pt x="100" y="16"/>
                  </a:lnTo>
                  <a:lnTo>
                    <a:pt x="93" y="7"/>
                  </a:lnTo>
                  <a:lnTo>
                    <a:pt x="69" y="0"/>
                  </a:lnTo>
                  <a:lnTo>
                    <a:pt x="45"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2" name="Freeform 394"/>
            <p:cNvSpPr>
              <a:spLocks/>
            </p:cNvSpPr>
            <p:nvPr/>
          </p:nvSpPr>
          <p:spPr bwMode="auto">
            <a:xfrm>
              <a:off x="5385" y="5359"/>
              <a:ext cx="14" cy="86"/>
            </a:xfrm>
            <a:custGeom>
              <a:avLst/>
              <a:gdLst/>
              <a:ahLst/>
              <a:cxnLst>
                <a:cxn ang="0">
                  <a:pos x="14" y="0"/>
                </a:cxn>
                <a:cxn ang="0">
                  <a:pos x="7" y="16"/>
                </a:cxn>
                <a:cxn ang="0">
                  <a:pos x="0" y="43"/>
                </a:cxn>
                <a:cxn ang="0">
                  <a:pos x="0" y="69"/>
                </a:cxn>
                <a:cxn ang="0">
                  <a:pos x="7" y="86"/>
                </a:cxn>
              </a:cxnLst>
              <a:rect l="0" t="0" r="r" b="b"/>
              <a:pathLst>
                <a:path w="14" h="86">
                  <a:moveTo>
                    <a:pt x="14"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3" name="Freeform 395"/>
            <p:cNvSpPr>
              <a:spLocks/>
            </p:cNvSpPr>
            <p:nvPr/>
          </p:nvSpPr>
          <p:spPr bwMode="auto">
            <a:xfrm>
              <a:off x="5464" y="5359"/>
              <a:ext cx="15" cy="86"/>
            </a:xfrm>
            <a:custGeom>
              <a:avLst/>
              <a:gdLst/>
              <a:ahLst/>
              <a:cxnLst>
                <a:cxn ang="0">
                  <a:pos x="0" y="86"/>
                </a:cxn>
                <a:cxn ang="0">
                  <a:pos x="7" y="69"/>
                </a:cxn>
                <a:cxn ang="0">
                  <a:pos x="14" y="43"/>
                </a:cxn>
                <a:cxn ang="0">
                  <a:pos x="14" y="16"/>
                </a:cxn>
                <a:cxn ang="0">
                  <a:pos x="7" y="0"/>
                </a:cxn>
              </a:cxnLst>
              <a:rect l="0" t="0" r="r" b="b"/>
              <a:pathLst>
                <a:path w="15" h="86">
                  <a:moveTo>
                    <a:pt x="0" y="86"/>
                  </a:moveTo>
                  <a:lnTo>
                    <a:pt x="7" y="69"/>
                  </a:lnTo>
                  <a:lnTo>
                    <a:pt x="14" y="43"/>
                  </a:lnTo>
                  <a:lnTo>
                    <a:pt x="14"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4" name="Freeform 396"/>
            <p:cNvSpPr>
              <a:spLocks/>
            </p:cNvSpPr>
            <p:nvPr/>
          </p:nvSpPr>
          <p:spPr bwMode="auto">
            <a:xfrm>
              <a:off x="5392" y="5342"/>
              <a:ext cx="31" cy="120"/>
            </a:xfrm>
            <a:custGeom>
              <a:avLst/>
              <a:gdLst/>
              <a:ahLst/>
              <a:cxnLst>
                <a:cxn ang="0">
                  <a:pos x="31" y="0"/>
                </a:cxn>
                <a:cxn ang="0">
                  <a:pos x="16" y="16"/>
                </a:cxn>
                <a:cxn ang="0">
                  <a:pos x="7" y="33"/>
                </a:cxn>
                <a:cxn ang="0">
                  <a:pos x="0" y="60"/>
                </a:cxn>
                <a:cxn ang="0">
                  <a:pos x="0" y="86"/>
                </a:cxn>
                <a:cxn ang="0">
                  <a:pos x="7" y="112"/>
                </a:cxn>
                <a:cxn ang="0">
                  <a:pos x="24" y="120"/>
                </a:cxn>
              </a:cxnLst>
              <a:rect l="0" t="0" r="r" b="b"/>
              <a:pathLst>
                <a:path w="31" h="120">
                  <a:moveTo>
                    <a:pt x="31" y="0"/>
                  </a:moveTo>
                  <a:lnTo>
                    <a:pt x="16" y="16"/>
                  </a:lnTo>
                  <a:lnTo>
                    <a:pt x="7" y="33"/>
                  </a:lnTo>
                  <a:lnTo>
                    <a:pt x="0" y="60"/>
                  </a:lnTo>
                  <a:lnTo>
                    <a:pt x="0" y="86"/>
                  </a:lnTo>
                  <a:lnTo>
                    <a:pt x="7" y="112"/>
                  </a:lnTo>
                  <a:lnTo>
                    <a:pt x="24"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5" name="Freeform 397"/>
            <p:cNvSpPr>
              <a:spLocks/>
            </p:cNvSpPr>
            <p:nvPr/>
          </p:nvSpPr>
          <p:spPr bwMode="auto">
            <a:xfrm>
              <a:off x="5440" y="5342"/>
              <a:ext cx="31" cy="120"/>
            </a:xfrm>
            <a:custGeom>
              <a:avLst/>
              <a:gdLst/>
              <a:ahLst/>
              <a:cxnLst>
                <a:cxn ang="0">
                  <a:pos x="0" y="120"/>
                </a:cxn>
                <a:cxn ang="0">
                  <a:pos x="14" y="103"/>
                </a:cxn>
                <a:cxn ang="0">
                  <a:pos x="24" y="86"/>
                </a:cxn>
                <a:cxn ang="0">
                  <a:pos x="31" y="60"/>
                </a:cxn>
                <a:cxn ang="0">
                  <a:pos x="31" y="33"/>
                </a:cxn>
                <a:cxn ang="0">
                  <a:pos x="24" y="7"/>
                </a:cxn>
                <a:cxn ang="0">
                  <a:pos x="7" y="0"/>
                </a:cxn>
              </a:cxnLst>
              <a:rect l="0" t="0" r="r" b="b"/>
              <a:pathLst>
                <a:path w="31" h="120">
                  <a:moveTo>
                    <a:pt x="0" y="120"/>
                  </a:moveTo>
                  <a:lnTo>
                    <a:pt x="14" y="103"/>
                  </a:lnTo>
                  <a:lnTo>
                    <a:pt x="24" y="86"/>
                  </a:lnTo>
                  <a:lnTo>
                    <a:pt x="31" y="60"/>
                  </a:lnTo>
                  <a:lnTo>
                    <a:pt x="31" y="33"/>
                  </a:lnTo>
                  <a:lnTo>
                    <a:pt x="24" y="7"/>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6" name="Freeform 398"/>
            <p:cNvSpPr>
              <a:spLocks/>
            </p:cNvSpPr>
            <p:nvPr/>
          </p:nvSpPr>
          <p:spPr bwMode="auto">
            <a:xfrm>
              <a:off x="5541" y="5280"/>
              <a:ext cx="55" cy="182"/>
            </a:xfrm>
            <a:custGeom>
              <a:avLst/>
              <a:gdLst/>
              <a:ahLst/>
              <a:cxnLst>
                <a:cxn ang="0">
                  <a:pos x="31" y="0"/>
                </a:cxn>
                <a:cxn ang="0">
                  <a:pos x="7" y="96"/>
                </a:cxn>
                <a:cxn ang="0">
                  <a:pos x="0" y="132"/>
                </a:cxn>
                <a:cxn ang="0">
                  <a:pos x="0" y="158"/>
                </a:cxn>
                <a:cxn ang="0">
                  <a:pos x="7" y="175"/>
                </a:cxn>
                <a:cxn ang="0">
                  <a:pos x="16" y="182"/>
                </a:cxn>
                <a:cxn ang="0">
                  <a:pos x="31" y="182"/>
                </a:cxn>
                <a:cxn ang="0">
                  <a:pos x="48" y="165"/>
                </a:cxn>
                <a:cxn ang="0">
                  <a:pos x="55" y="148"/>
                </a:cxn>
              </a:cxnLst>
              <a:rect l="0" t="0" r="r" b="b"/>
              <a:pathLst>
                <a:path w="55" h="182">
                  <a:moveTo>
                    <a:pt x="31" y="0"/>
                  </a:moveTo>
                  <a:lnTo>
                    <a:pt x="7" y="96"/>
                  </a:lnTo>
                  <a:lnTo>
                    <a:pt x="0" y="132"/>
                  </a:lnTo>
                  <a:lnTo>
                    <a:pt x="0" y="158"/>
                  </a:lnTo>
                  <a:lnTo>
                    <a:pt x="7" y="175"/>
                  </a:lnTo>
                  <a:lnTo>
                    <a:pt x="16" y="182"/>
                  </a:lnTo>
                  <a:lnTo>
                    <a:pt x="31" y="182"/>
                  </a:lnTo>
                  <a:lnTo>
                    <a:pt x="48" y="165"/>
                  </a:lnTo>
                  <a:lnTo>
                    <a:pt x="55"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7" name="Freeform 399"/>
            <p:cNvSpPr>
              <a:spLocks/>
            </p:cNvSpPr>
            <p:nvPr/>
          </p:nvSpPr>
          <p:spPr bwMode="auto">
            <a:xfrm>
              <a:off x="5548" y="5280"/>
              <a:ext cx="34" cy="175"/>
            </a:xfrm>
            <a:custGeom>
              <a:avLst/>
              <a:gdLst/>
              <a:ahLst/>
              <a:cxnLst>
                <a:cxn ang="0">
                  <a:pos x="33" y="0"/>
                </a:cxn>
                <a:cxn ang="0">
                  <a:pos x="9" y="96"/>
                </a:cxn>
                <a:cxn ang="0">
                  <a:pos x="0" y="132"/>
                </a:cxn>
                <a:cxn ang="0">
                  <a:pos x="0" y="175"/>
                </a:cxn>
              </a:cxnLst>
              <a:rect l="0" t="0" r="r" b="b"/>
              <a:pathLst>
                <a:path w="34" h="175">
                  <a:moveTo>
                    <a:pt x="33" y="0"/>
                  </a:moveTo>
                  <a:lnTo>
                    <a:pt x="9" y="96"/>
                  </a:lnTo>
                  <a:lnTo>
                    <a:pt x="0" y="132"/>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8" name="Freeform 400"/>
            <p:cNvSpPr>
              <a:spLocks/>
            </p:cNvSpPr>
            <p:nvPr/>
          </p:nvSpPr>
          <p:spPr bwMode="auto">
            <a:xfrm>
              <a:off x="5548" y="5280"/>
              <a:ext cx="41" cy="158"/>
            </a:xfrm>
            <a:custGeom>
              <a:avLst/>
              <a:gdLst/>
              <a:ahLst/>
              <a:cxnLst>
                <a:cxn ang="0">
                  <a:pos x="0" y="0"/>
                </a:cxn>
                <a:cxn ang="0">
                  <a:pos x="40" y="0"/>
                </a:cxn>
                <a:cxn ang="0">
                  <a:pos x="9" y="122"/>
                </a:cxn>
                <a:cxn ang="0">
                  <a:pos x="0" y="158"/>
                </a:cxn>
              </a:cxnLst>
              <a:rect l="0" t="0" r="r" b="b"/>
              <a:pathLst>
                <a:path w="41" h="158">
                  <a:moveTo>
                    <a:pt x="0" y="0"/>
                  </a:moveTo>
                  <a:lnTo>
                    <a:pt x="40" y="0"/>
                  </a:lnTo>
                  <a:lnTo>
                    <a:pt x="9" y="122"/>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29" name="Freeform 401"/>
            <p:cNvSpPr>
              <a:spLocks/>
            </p:cNvSpPr>
            <p:nvPr/>
          </p:nvSpPr>
          <p:spPr bwMode="auto">
            <a:xfrm>
              <a:off x="5558" y="5280"/>
              <a:ext cx="24" cy="9"/>
            </a:xfrm>
            <a:custGeom>
              <a:avLst/>
              <a:gdLst/>
              <a:ahLst/>
              <a:cxnLst>
                <a:cxn ang="0">
                  <a:pos x="0" y="0"/>
                </a:cxn>
                <a:cxn ang="0">
                  <a:pos x="24" y="9"/>
                </a:cxn>
              </a:cxnLst>
              <a:rect l="0" t="0" r="r" b="b"/>
              <a:pathLst>
                <a:path w="24" h="9">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0" name="Freeform 402"/>
            <p:cNvSpPr>
              <a:spLocks/>
            </p:cNvSpPr>
            <p:nvPr/>
          </p:nvSpPr>
          <p:spPr bwMode="auto">
            <a:xfrm>
              <a:off x="5565" y="5280"/>
              <a:ext cx="7" cy="19"/>
            </a:xfrm>
            <a:custGeom>
              <a:avLst/>
              <a:gdLst/>
              <a:ahLst/>
              <a:cxnLst>
                <a:cxn ang="0">
                  <a:pos x="0" y="0"/>
                </a:cxn>
                <a:cxn ang="0">
                  <a:pos x="7" y="19"/>
                </a:cxn>
              </a:cxnLst>
              <a:rect l="0" t="0" r="r" b="b"/>
              <a:pathLst>
                <a:path w="7" h="19">
                  <a:moveTo>
                    <a:pt x="0" y="0"/>
                  </a:moveTo>
                  <a:lnTo>
                    <a:pt x="7"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1" name="Freeform 403"/>
            <p:cNvSpPr>
              <a:spLocks/>
            </p:cNvSpPr>
            <p:nvPr/>
          </p:nvSpPr>
          <p:spPr bwMode="auto">
            <a:xfrm>
              <a:off x="5613" y="5342"/>
              <a:ext cx="53" cy="96"/>
            </a:xfrm>
            <a:custGeom>
              <a:avLst/>
              <a:gdLst/>
              <a:ahLst/>
              <a:cxnLst>
                <a:cxn ang="0">
                  <a:pos x="0" y="33"/>
                </a:cxn>
                <a:cxn ang="0">
                  <a:pos x="7" y="16"/>
                </a:cxn>
                <a:cxn ang="0">
                  <a:pos x="21" y="0"/>
                </a:cxn>
                <a:cxn ang="0">
                  <a:pos x="38" y="0"/>
                </a:cxn>
                <a:cxn ang="0">
                  <a:pos x="45" y="7"/>
                </a:cxn>
                <a:cxn ang="0">
                  <a:pos x="52" y="26"/>
                </a:cxn>
                <a:cxn ang="0">
                  <a:pos x="52" y="50"/>
                </a:cxn>
                <a:cxn ang="0">
                  <a:pos x="38" y="95"/>
                </a:cxn>
              </a:cxnLst>
              <a:rect l="0" t="0" r="r" b="b"/>
              <a:pathLst>
                <a:path w="53" h="96">
                  <a:moveTo>
                    <a:pt x="0" y="33"/>
                  </a:moveTo>
                  <a:lnTo>
                    <a:pt x="7" y="16"/>
                  </a:lnTo>
                  <a:lnTo>
                    <a:pt x="21" y="0"/>
                  </a:lnTo>
                  <a:lnTo>
                    <a:pt x="38" y="0"/>
                  </a:lnTo>
                  <a:lnTo>
                    <a:pt x="45" y="7"/>
                  </a:lnTo>
                  <a:lnTo>
                    <a:pt x="52" y="26"/>
                  </a:lnTo>
                  <a:lnTo>
                    <a:pt x="52" y="50"/>
                  </a:lnTo>
                  <a:lnTo>
                    <a:pt x="38"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2" name="Freeform 404"/>
            <p:cNvSpPr>
              <a:spLocks/>
            </p:cNvSpPr>
            <p:nvPr/>
          </p:nvSpPr>
          <p:spPr bwMode="auto">
            <a:xfrm>
              <a:off x="5651" y="5349"/>
              <a:ext cx="8" cy="106"/>
            </a:xfrm>
            <a:custGeom>
              <a:avLst/>
              <a:gdLst/>
              <a:ahLst/>
              <a:cxnLst>
                <a:cxn ang="0">
                  <a:pos x="7" y="0"/>
                </a:cxn>
                <a:cxn ang="0">
                  <a:pos x="7" y="36"/>
                </a:cxn>
                <a:cxn ang="0">
                  <a:pos x="0" y="69"/>
                </a:cxn>
                <a:cxn ang="0">
                  <a:pos x="0" y="105"/>
                </a:cxn>
              </a:cxnLst>
              <a:rect l="0" t="0" r="r" b="b"/>
              <a:pathLst>
                <a:path w="8" h="106">
                  <a:moveTo>
                    <a:pt x="7" y="0"/>
                  </a:moveTo>
                  <a:lnTo>
                    <a:pt x="7"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3" name="Freeform 405"/>
            <p:cNvSpPr>
              <a:spLocks/>
            </p:cNvSpPr>
            <p:nvPr/>
          </p:nvSpPr>
          <p:spPr bwMode="auto">
            <a:xfrm>
              <a:off x="5644" y="5342"/>
              <a:ext cx="101" cy="120"/>
            </a:xfrm>
            <a:custGeom>
              <a:avLst/>
              <a:gdLst/>
              <a:ahLst/>
              <a:cxnLst>
                <a:cxn ang="0">
                  <a:pos x="14" y="26"/>
                </a:cxn>
                <a:cxn ang="0">
                  <a:pos x="0" y="69"/>
                </a:cxn>
                <a:cxn ang="0">
                  <a:pos x="0" y="96"/>
                </a:cxn>
                <a:cxn ang="0">
                  <a:pos x="7" y="112"/>
                </a:cxn>
                <a:cxn ang="0">
                  <a:pos x="21" y="120"/>
                </a:cxn>
                <a:cxn ang="0">
                  <a:pos x="38" y="120"/>
                </a:cxn>
                <a:cxn ang="0">
                  <a:pos x="52" y="112"/>
                </a:cxn>
                <a:cxn ang="0">
                  <a:pos x="69" y="96"/>
                </a:cxn>
                <a:cxn ang="0">
                  <a:pos x="86" y="69"/>
                </a:cxn>
                <a:cxn ang="0">
                  <a:pos x="100" y="0"/>
                </a:cxn>
              </a:cxnLst>
              <a:rect l="0" t="0" r="r" b="b"/>
              <a:pathLst>
                <a:path w="101" h="120">
                  <a:moveTo>
                    <a:pt x="14" y="26"/>
                  </a:moveTo>
                  <a:lnTo>
                    <a:pt x="0" y="69"/>
                  </a:lnTo>
                  <a:lnTo>
                    <a:pt x="0" y="96"/>
                  </a:lnTo>
                  <a:lnTo>
                    <a:pt x="7" y="112"/>
                  </a:lnTo>
                  <a:lnTo>
                    <a:pt x="21" y="120"/>
                  </a:lnTo>
                  <a:lnTo>
                    <a:pt x="38" y="120"/>
                  </a:lnTo>
                  <a:lnTo>
                    <a:pt x="52" y="112"/>
                  </a:lnTo>
                  <a:lnTo>
                    <a:pt x="69" y="96"/>
                  </a:lnTo>
                  <a:lnTo>
                    <a:pt x="86" y="69"/>
                  </a:lnTo>
                  <a:lnTo>
                    <a:pt x="10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4" name="Freeform 406"/>
            <p:cNvSpPr>
              <a:spLocks/>
            </p:cNvSpPr>
            <p:nvPr/>
          </p:nvSpPr>
          <p:spPr bwMode="auto">
            <a:xfrm>
              <a:off x="5731" y="5412"/>
              <a:ext cx="52" cy="50"/>
            </a:xfrm>
            <a:custGeom>
              <a:avLst/>
              <a:gdLst/>
              <a:ahLst/>
              <a:cxnLst>
                <a:cxn ang="0">
                  <a:pos x="0" y="0"/>
                </a:cxn>
                <a:cxn ang="0">
                  <a:pos x="0" y="26"/>
                </a:cxn>
                <a:cxn ang="0">
                  <a:pos x="7" y="43"/>
                </a:cxn>
                <a:cxn ang="0">
                  <a:pos x="14" y="50"/>
                </a:cxn>
                <a:cxn ang="0">
                  <a:pos x="31" y="50"/>
                </a:cxn>
                <a:cxn ang="0">
                  <a:pos x="45" y="33"/>
                </a:cxn>
                <a:cxn ang="0">
                  <a:pos x="52" y="16"/>
                </a:cxn>
              </a:cxnLst>
              <a:rect l="0" t="0" r="r" b="b"/>
              <a:pathLst>
                <a:path w="52" h="50">
                  <a:moveTo>
                    <a:pt x="0" y="0"/>
                  </a:moveTo>
                  <a:lnTo>
                    <a:pt x="0" y="26"/>
                  </a:lnTo>
                  <a:lnTo>
                    <a:pt x="7" y="43"/>
                  </a:lnTo>
                  <a:lnTo>
                    <a:pt x="14" y="50"/>
                  </a:lnTo>
                  <a:lnTo>
                    <a:pt x="31" y="50"/>
                  </a:lnTo>
                  <a:lnTo>
                    <a:pt x="45" y="33"/>
                  </a:lnTo>
                  <a:lnTo>
                    <a:pt x="52"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5" name="Freeform 407"/>
            <p:cNvSpPr>
              <a:spLocks/>
            </p:cNvSpPr>
            <p:nvPr/>
          </p:nvSpPr>
          <p:spPr bwMode="auto">
            <a:xfrm>
              <a:off x="5738" y="5342"/>
              <a:ext cx="14" cy="113"/>
            </a:xfrm>
            <a:custGeom>
              <a:avLst/>
              <a:gdLst/>
              <a:ahLst/>
              <a:cxnLst>
                <a:cxn ang="0">
                  <a:pos x="14" y="0"/>
                </a:cxn>
                <a:cxn ang="0">
                  <a:pos x="0" y="69"/>
                </a:cxn>
                <a:cxn ang="0">
                  <a:pos x="0" y="112"/>
                </a:cxn>
              </a:cxnLst>
              <a:rect l="0" t="0" r="r" b="b"/>
              <a:pathLst>
                <a:path w="14" h="113">
                  <a:moveTo>
                    <a:pt x="14" y="0"/>
                  </a:moveTo>
                  <a:lnTo>
                    <a:pt x="0" y="69"/>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6" name="Freeform 408"/>
            <p:cNvSpPr>
              <a:spLocks/>
            </p:cNvSpPr>
            <p:nvPr/>
          </p:nvSpPr>
          <p:spPr bwMode="auto">
            <a:xfrm>
              <a:off x="5738" y="5342"/>
              <a:ext cx="24" cy="96"/>
            </a:xfrm>
            <a:custGeom>
              <a:avLst/>
              <a:gdLst/>
              <a:ahLst/>
              <a:cxnLst>
                <a:cxn ang="0">
                  <a:pos x="7" y="0"/>
                </a:cxn>
                <a:cxn ang="0">
                  <a:pos x="24" y="0"/>
                </a:cxn>
                <a:cxn ang="0">
                  <a:pos x="7" y="60"/>
                </a:cxn>
                <a:cxn ang="0">
                  <a:pos x="0" y="96"/>
                </a:cxn>
              </a:cxnLst>
              <a:rect l="0" t="0" r="r" b="b"/>
              <a:pathLst>
                <a:path w="24" h="96">
                  <a:moveTo>
                    <a:pt x="7" y="0"/>
                  </a:moveTo>
                  <a:lnTo>
                    <a:pt x="24" y="0"/>
                  </a:lnTo>
                  <a:lnTo>
                    <a:pt x="7"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7" name="Freeform 409"/>
            <p:cNvSpPr>
              <a:spLocks/>
            </p:cNvSpPr>
            <p:nvPr/>
          </p:nvSpPr>
          <p:spPr bwMode="auto">
            <a:xfrm>
              <a:off x="5800" y="5342"/>
              <a:ext cx="55" cy="120"/>
            </a:xfrm>
            <a:custGeom>
              <a:avLst/>
              <a:gdLst/>
              <a:ahLst/>
              <a:cxnLst>
                <a:cxn ang="0">
                  <a:pos x="0" y="33"/>
                </a:cxn>
                <a:cxn ang="0">
                  <a:pos x="7" y="16"/>
                </a:cxn>
                <a:cxn ang="0">
                  <a:pos x="24" y="0"/>
                </a:cxn>
                <a:cxn ang="0">
                  <a:pos x="38" y="0"/>
                </a:cxn>
                <a:cxn ang="0">
                  <a:pos x="45" y="7"/>
                </a:cxn>
                <a:cxn ang="0">
                  <a:pos x="55" y="26"/>
                </a:cxn>
                <a:cxn ang="0">
                  <a:pos x="55" y="50"/>
                </a:cxn>
                <a:cxn ang="0">
                  <a:pos x="38" y="119"/>
                </a:cxn>
              </a:cxnLst>
              <a:rect l="0" t="0" r="r" b="b"/>
              <a:pathLst>
                <a:path w="55" h="120">
                  <a:moveTo>
                    <a:pt x="0" y="33"/>
                  </a:moveTo>
                  <a:lnTo>
                    <a:pt x="7" y="16"/>
                  </a:lnTo>
                  <a:lnTo>
                    <a:pt x="24" y="0"/>
                  </a:lnTo>
                  <a:lnTo>
                    <a:pt x="38" y="0"/>
                  </a:lnTo>
                  <a:lnTo>
                    <a:pt x="45" y="7"/>
                  </a:lnTo>
                  <a:lnTo>
                    <a:pt x="55" y="26"/>
                  </a:lnTo>
                  <a:lnTo>
                    <a:pt x="55" y="50"/>
                  </a:lnTo>
                  <a:lnTo>
                    <a:pt x="38"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8" name="Freeform 410"/>
            <p:cNvSpPr>
              <a:spLocks/>
            </p:cNvSpPr>
            <p:nvPr/>
          </p:nvSpPr>
          <p:spPr bwMode="auto">
            <a:xfrm>
              <a:off x="5831" y="5349"/>
              <a:ext cx="15" cy="113"/>
            </a:xfrm>
            <a:custGeom>
              <a:avLst/>
              <a:gdLst/>
              <a:ahLst/>
              <a:cxnLst>
                <a:cxn ang="0">
                  <a:pos x="14" y="0"/>
                </a:cxn>
                <a:cxn ang="0">
                  <a:pos x="14" y="43"/>
                </a:cxn>
                <a:cxn ang="0">
                  <a:pos x="0" y="112"/>
                </a:cxn>
              </a:cxnLst>
              <a:rect l="0" t="0" r="r" b="b"/>
              <a:pathLst>
                <a:path w="15" h="113">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39" name="Freeform 411"/>
            <p:cNvSpPr>
              <a:spLocks/>
            </p:cNvSpPr>
            <p:nvPr/>
          </p:nvSpPr>
          <p:spPr bwMode="auto">
            <a:xfrm>
              <a:off x="5824" y="5368"/>
              <a:ext cx="22" cy="94"/>
            </a:xfrm>
            <a:custGeom>
              <a:avLst/>
              <a:gdLst/>
              <a:ahLst/>
              <a:cxnLst>
                <a:cxn ang="0">
                  <a:pos x="21" y="0"/>
                </a:cxn>
                <a:cxn ang="0">
                  <a:pos x="14" y="33"/>
                </a:cxn>
                <a:cxn ang="0">
                  <a:pos x="0" y="93"/>
                </a:cxn>
                <a:cxn ang="0">
                  <a:pos x="14" y="93"/>
                </a:cxn>
              </a:cxnLst>
              <a:rect l="0" t="0" r="r" b="b"/>
              <a:pathLst>
                <a:path w="22" h="94">
                  <a:moveTo>
                    <a:pt x="21" y="0"/>
                  </a:moveTo>
                  <a:lnTo>
                    <a:pt x="14" y="33"/>
                  </a:lnTo>
                  <a:lnTo>
                    <a:pt x="0" y="93"/>
                  </a:lnTo>
                  <a:lnTo>
                    <a:pt x="14"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0" name="Freeform 412"/>
            <p:cNvSpPr>
              <a:spLocks/>
            </p:cNvSpPr>
            <p:nvPr/>
          </p:nvSpPr>
          <p:spPr bwMode="auto">
            <a:xfrm>
              <a:off x="5855" y="5342"/>
              <a:ext cx="87" cy="120"/>
            </a:xfrm>
            <a:custGeom>
              <a:avLst/>
              <a:gdLst/>
              <a:ahLst/>
              <a:cxnLst>
                <a:cxn ang="0">
                  <a:pos x="0" y="50"/>
                </a:cxn>
                <a:cxn ang="0">
                  <a:pos x="14" y="26"/>
                </a:cxn>
                <a:cxn ang="0">
                  <a:pos x="31" y="7"/>
                </a:cxn>
                <a:cxn ang="0">
                  <a:pos x="45" y="0"/>
                </a:cxn>
                <a:cxn ang="0">
                  <a:pos x="62" y="0"/>
                </a:cxn>
                <a:cxn ang="0">
                  <a:pos x="76" y="7"/>
                </a:cxn>
                <a:cxn ang="0">
                  <a:pos x="86" y="26"/>
                </a:cxn>
                <a:cxn ang="0">
                  <a:pos x="86" y="50"/>
                </a:cxn>
                <a:cxn ang="0">
                  <a:pos x="69" y="119"/>
                </a:cxn>
              </a:cxnLst>
              <a:rect l="0" t="0" r="r" b="b"/>
              <a:pathLst>
                <a:path w="87" h="120">
                  <a:moveTo>
                    <a:pt x="0" y="50"/>
                  </a:moveTo>
                  <a:lnTo>
                    <a:pt x="14" y="26"/>
                  </a:lnTo>
                  <a:lnTo>
                    <a:pt x="31" y="7"/>
                  </a:lnTo>
                  <a:lnTo>
                    <a:pt x="45" y="0"/>
                  </a:lnTo>
                  <a:lnTo>
                    <a:pt x="62" y="0"/>
                  </a:lnTo>
                  <a:lnTo>
                    <a:pt x="76" y="7"/>
                  </a:lnTo>
                  <a:lnTo>
                    <a:pt x="86" y="26"/>
                  </a:lnTo>
                  <a:lnTo>
                    <a:pt x="86" y="50"/>
                  </a:lnTo>
                  <a:lnTo>
                    <a:pt x="69"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1" name="Freeform 413"/>
            <p:cNvSpPr>
              <a:spLocks/>
            </p:cNvSpPr>
            <p:nvPr/>
          </p:nvSpPr>
          <p:spPr bwMode="auto">
            <a:xfrm>
              <a:off x="5918" y="5349"/>
              <a:ext cx="14" cy="113"/>
            </a:xfrm>
            <a:custGeom>
              <a:avLst/>
              <a:gdLst/>
              <a:ahLst/>
              <a:cxnLst>
                <a:cxn ang="0">
                  <a:pos x="14" y="0"/>
                </a:cxn>
                <a:cxn ang="0">
                  <a:pos x="14" y="43"/>
                </a:cxn>
                <a:cxn ang="0">
                  <a:pos x="0" y="112"/>
                </a:cxn>
              </a:cxnLst>
              <a:rect l="0" t="0" r="r" b="b"/>
              <a:pathLst>
                <a:path w="14" h="113">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2" name="Freeform 414"/>
            <p:cNvSpPr>
              <a:spLocks/>
            </p:cNvSpPr>
            <p:nvPr/>
          </p:nvSpPr>
          <p:spPr bwMode="auto">
            <a:xfrm>
              <a:off x="5911" y="5368"/>
              <a:ext cx="21" cy="94"/>
            </a:xfrm>
            <a:custGeom>
              <a:avLst/>
              <a:gdLst/>
              <a:ahLst/>
              <a:cxnLst>
                <a:cxn ang="0">
                  <a:pos x="21" y="0"/>
                </a:cxn>
                <a:cxn ang="0">
                  <a:pos x="14" y="33"/>
                </a:cxn>
                <a:cxn ang="0">
                  <a:pos x="0" y="93"/>
                </a:cxn>
                <a:cxn ang="0">
                  <a:pos x="14" y="93"/>
                </a:cxn>
              </a:cxnLst>
              <a:rect l="0" t="0" r="r" b="b"/>
              <a:pathLst>
                <a:path w="21" h="94">
                  <a:moveTo>
                    <a:pt x="21" y="0"/>
                  </a:moveTo>
                  <a:lnTo>
                    <a:pt x="14" y="33"/>
                  </a:lnTo>
                  <a:lnTo>
                    <a:pt x="0" y="93"/>
                  </a:lnTo>
                  <a:lnTo>
                    <a:pt x="14"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3" name="Freeform 415"/>
            <p:cNvSpPr>
              <a:spLocks/>
            </p:cNvSpPr>
            <p:nvPr/>
          </p:nvSpPr>
          <p:spPr bwMode="auto">
            <a:xfrm>
              <a:off x="5942" y="5342"/>
              <a:ext cx="86" cy="96"/>
            </a:xfrm>
            <a:custGeom>
              <a:avLst/>
              <a:gdLst/>
              <a:ahLst/>
              <a:cxnLst>
                <a:cxn ang="0">
                  <a:pos x="0" y="50"/>
                </a:cxn>
                <a:cxn ang="0">
                  <a:pos x="14" y="26"/>
                </a:cxn>
                <a:cxn ang="0">
                  <a:pos x="31" y="7"/>
                </a:cxn>
                <a:cxn ang="0">
                  <a:pos x="45" y="0"/>
                </a:cxn>
                <a:cxn ang="0">
                  <a:pos x="62" y="0"/>
                </a:cxn>
                <a:cxn ang="0">
                  <a:pos x="76" y="7"/>
                </a:cxn>
                <a:cxn ang="0">
                  <a:pos x="86" y="26"/>
                </a:cxn>
                <a:cxn ang="0">
                  <a:pos x="86" y="50"/>
                </a:cxn>
                <a:cxn ang="0">
                  <a:pos x="69" y="95"/>
                </a:cxn>
              </a:cxnLst>
              <a:rect l="0" t="0" r="r" b="b"/>
              <a:pathLst>
                <a:path w="86" h="96">
                  <a:moveTo>
                    <a:pt x="0" y="50"/>
                  </a:moveTo>
                  <a:lnTo>
                    <a:pt x="14" y="26"/>
                  </a:lnTo>
                  <a:lnTo>
                    <a:pt x="31" y="7"/>
                  </a:lnTo>
                  <a:lnTo>
                    <a:pt x="45" y="0"/>
                  </a:lnTo>
                  <a:lnTo>
                    <a:pt x="62" y="0"/>
                  </a:lnTo>
                  <a:lnTo>
                    <a:pt x="76" y="7"/>
                  </a:lnTo>
                  <a:lnTo>
                    <a:pt x="86" y="26"/>
                  </a:lnTo>
                  <a:lnTo>
                    <a:pt x="86" y="50"/>
                  </a:lnTo>
                  <a:lnTo>
                    <a:pt x="69"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4" name="Freeform 416"/>
            <p:cNvSpPr>
              <a:spLocks/>
            </p:cNvSpPr>
            <p:nvPr/>
          </p:nvSpPr>
          <p:spPr bwMode="auto">
            <a:xfrm>
              <a:off x="6011" y="5349"/>
              <a:ext cx="8" cy="106"/>
            </a:xfrm>
            <a:custGeom>
              <a:avLst/>
              <a:gdLst/>
              <a:ahLst/>
              <a:cxnLst>
                <a:cxn ang="0">
                  <a:pos x="7" y="0"/>
                </a:cxn>
                <a:cxn ang="0">
                  <a:pos x="7" y="36"/>
                </a:cxn>
                <a:cxn ang="0">
                  <a:pos x="0" y="69"/>
                </a:cxn>
                <a:cxn ang="0">
                  <a:pos x="0" y="105"/>
                </a:cxn>
              </a:cxnLst>
              <a:rect l="0" t="0" r="r" b="b"/>
              <a:pathLst>
                <a:path w="8" h="106">
                  <a:moveTo>
                    <a:pt x="7" y="0"/>
                  </a:moveTo>
                  <a:lnTo>
                    <a:pt x="7"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5" name="Freeform 417"/>
            <p:cNvSpPr>
              <a:spLocks/>
            </p:cNvSpPr>
            <p:nvPr/>
          </p:nvSpPr>
          <p:spPr bwMode="auto">
            <a:xfrm>
              <a:off x="6004" y="5368"/>
              <a:ext cx="55" cy="94"/>
            </a:xfrm>
            <a:custGeom>
              <a:avLst/>
              <a:gdLst/>
              <a:ahLst/>
              <a:cxnLst>
                <a:cxn ang="0">
                  <a:pos x="14" y="0"/>
                </a:cxn>
                <a:cxn ang="0">
                  <a:pos x="0" y="43"/>
                </a:cxn>
                <a:cxn ang="0">
                  <a:pos x="0" y="69"/>
                </a:cxn>
                <a:cxn ang="0">
                  <a:pos x="7" y="86"/>
                </a:cxn>
                <a:cxn ang="0">
                  <a:pos x="14" y="93"/>
                </a:cxn>
                <a:cxn ang="0">
                  <a:pos x="31" y="93"/>
                </a:cxn>
                <a:cxn ang="0">
                  <a:pos x="45" y="76"/>
                </a:cxn>
                <a:cxn ang="0">
                  <a:pos x="55" y="60"/>
                </a:cxn>
              </a:cxnLst>
              <a:rect l="0" t="0" r="r" b="b"/>
              <a:pathLst>
                <a:path w="55" h="94">
                  <a:moveTo>
                    <a:pt x="14" y="0"/>
                  </a:moveTo>
                  <a:lnTo>
                    <a:pt x="0" y="43"/>
                  </a:lnTo>
                  <a:lnTo>
                    <a:pt x="0" y="69"/>
                  </a:lnTo>
                  <a:lnTo>
                    <a:pt x="7" y="86"/>
                  </a:lnTo>
                  <a:lnTo>
                    <a:pt x="14" y="93"/>
                  </a:lnTo>
                  <a:lnTo>
                    <a:pt x="31" y="93"/>
                  </a:lnTo>
                  <a:lnTo>
                    <a:pt x="45" y="76"/>
                  </a:lnTo>
                  <a:lnTo>
                    <a:pt x="55"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6" name="Freeform 418"/>
            <p:cNvSpPr>
              <a:spLocks/>
            </p:cNvSpPr>
            <p:nvPr/>
          </p:nvSpPr>
          <p:spPr bwMode="auto">
            <a:xfrm>
              <a:off x="6074" y="5342"/>
              <a:ext cx="55" cy="120"/>
            </a:xfrm>
            <a:custGeom>
              <a:avLst/>
              <a:gdLst/>
              <a:ahLst/>
              <a:cxnLst>
                <a:cxn ang="0">
                  <a:pos x="0" y="33"/>
                </a:cxn>
                <a:cxn ang="0">
                  <a:pos x="7" y="16"/>
                </a:cxn>
                <a:cxn ang="0">
                  <a:pos x="24" y="0"/>
                </a:cxn>
                <a:cxn ang="0">
                  <a:pos x="38" y="0"/>
                </a:cxn>
                <a:cxn ang="0">
                  <a:pos x="48" y="7"/>
                </a:cxn>
                <a:cxn ang="0">
                  <a:pos x="55" y="26"/>
                </a:cxn>
                <a:cxn ang="0">
                  <a:pos x="55" y="50"/>
                </a:cxn>
                <a:cxn ang="0">
                  <a:pos x="38" y="119"/>
                </a:cxn>
              </a:cxnLst>
              <a:rect l="0" t="0" r="r" b="b"/>
              <a:pathLst>
                <a:path w="55" h="120">
                  <a:moveTo>
                    <a:pt x="0" y="33"/>
                  </a:moveTo>
                  <a:lnTo>
                    <a:pt x="7" y="16"/>
                  </a:lnTo>
                  <a:lnTo>
                    <a:pt x="24" y="0"/>
                  </a:lnTo>
                  <a:lnTo>
                    <a:pt x="38" y="0"/>
                  </a:lnTo>
                  <a:lnTo>
                    <a:pt x="48" y="7"/>
                  </a:lnTo>
                  <a:lnTo>
                    <a:pt x="55" y="26"/>
                  </a:lnTo>
                  <a:lnTo>
                    <a:pt x="55" y="50"/>
                  </a:lnTo>
                  <a:lnTo>
                    <a:pt x="38"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7" name="Freeform 419"/>
            <p:cNvSpPr>
              <a:spLocks/>
            </p:cNvSpPr>
            <p:nvPr/>
          </p:nvSpPr>
          <p:spPr bwMode="auto">
            <a:xfrm>
              <a:off x="6105" y="5349"/>
              <a:ext cx="17" cy="113"/>
            </a:xfrm>
            <a:custGeom>
              <a:avLst/>
              <a:gdLst/>
              <a:ahLst/>
              <a:cxnLst>
                <a:cxn ang="0">
                  <a:pos x="16" y="0"/>
                </a:cxn>
                <a:cxn ang="0">
                  <a:pos x="16" y="43"/>
                </a:cxn>
                <a:cxn ang="0">
                  <a:pos x="0" y="112"/>
                </a:cxn>
              </a:cxnLst>
              <a:rect l="0" t="0" r="r" b="b"/>
              <a:pathLst>
                <a:path w="17" h="113">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8" name="Freeform 420"/>
            <p:cNvSpPr>
              <a:spLocks/>
            </p:cNvSpPr>
            <p:nvPr/>
          </p:nvSpPr>
          <p:spPr bwMode="auto">
            <a:xfrm>
              <a:off x="6098" y="5368"/>
              <a:ext cx="24" cy="94"/>
            </a:xfrm>
            <a:custGeom>
              <a:avLst/>
              <a:gdLst/>
              <a:ahLst/>
              <a:cxnLst>
                <a:cxn ang="0">
                  <a:pos x="23" y="0"/>
                </a:cxn>
                <a:cxn ang="0">
                  <a:pos x="14" y="33"/>
                </a:cxn>
                <a:cxn ang="0">
                  <a:pos x="0" y="93"/>
                </a:cxn>
                <a:cxn ang="0">
                  <a:pos x="14" y="93"/>
                </a:cxn>
              </a:cxnLst>
              <a:rect l="0" t="0" r="r" b="b"/>
              <a:pathLst>
                <a:path w="24" h="94">
                  <a:moveTo>
                    <a:pt x="23" y="0"/>
                  </a:moveTo>
                  <a:lnTo>
                    <a:pt x="14" y="33"/>
                  </a:lnTo>
                  <a:lnTo>
                    <a:pt x="0" y="93"/>
                  </a:lnTo>
                  <a:lnTo>
                    <a:pt x="14"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49" name="Freeform 421"/>
            <p:cNvSpPr>
              <a:spLocks/>
            </p:cNvSpPr>
            <p:nvPr/>
          </p:nvSpPr>
          <p:spPr bwMode="auto">
            <a:xfrm>
              <a:off x="6129" y="5342"/>
              <a:ext cx="86" cy="96"/>
            </a:xfrm>
            <a:custGeom>
              <a:avLst/>
              <a:gdLst/>
              <a:ahLst/>
              <a:cxnLst>
                <a:cxn ang="0">
                  <a:pos x="0" y="50"/>
                </a:cxn>
                <a:cxn ang="0">
                  <a:pos x="14" y="26"/>
                </a:cxn>
                <a:cxn ang="0">
                  <a:pos x="31" y="7"/>
                </a:cxn>
                <a:cxn ang="0">
                  <a:pos x="48" y="0"/>
                </a:cxn>
                <a:cxn ang="0">
                  <a:pos x="62" y="0"/>
                </a:cxn>
                <a:cxn ang="0">
                  <a:pos x="79" y="7"/>
                </a:cxn>
                <a:cxn ang="0">
                  <a:pos x="86" y="26"/>
                </a:cxn>
                <a:cxn ang="0">
                  <a:pos x="86" y="50"/>
                </a:cxn>
                <a:cxn ang="0">
                  <a:pos x="69" y="95"/>
                </a:cxn>
              </a:cxnLst>
              <a:rect l="0" t="0" r="r" b="b"/>
              <a:pathLst>
                <a:path w="86" h="96">
                  <a:moveTo>
                    <a:pt x="0" y="50"/>
                  </a:moveTo>
                  <a:lnTo>
                    <a:pt x="14" y="26"/>
                  </a:lnTo>
                  <a:lnTo>
                    <a:pt x="31" y="7"/>
                  </a:lnTo>
                  <a:lnTo>
                    <a:pt x="48" y="0"/>
                  </a:lnTo>
                  <a:lnTo>
                    <a:pt x="62" y="0"/>
                  </a:lnTo>
                  <a:lnTo>
                    <a:pt x="79" y="7"/>
                  </a:lnTo>
                  <a:lnTo>
                    <a:pt x="86" y="26"/>
                  </a:lnTo>
                  <a:lnTo>
                    <a:pt x="86" y="50"/>
                  </a:lnTo>
                  <a:lnTo>
                    <a:pt x="69"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0" name="Freeform 422"/>
            <p:cNvSpPr>
              <a:spLocks/>
            </p:cNvSpPr>
            <p:nvPr/>
          </p:nvSpPr>
          <p:spPr bwMode="auto">
            <a:xfrm>
              <a:off x="6199" y="5349"/>
              <a:ext cx="9" cy="106"/>
            </a:xfrm>
            <a:custGeom>
              <a:avLst/>
              <a:gdLst/>
              <a:ahLst/>
              <a:cxnLst>
                <a:cxn ang="0">
                  <a:pos x="9" y="0"/>
                </a:cxn>
                <a:cxn ang="0">
                  <a:pos x="9" y="36"/>
                </a:cxn>
                <a:cxn ang="0">
                  <a:pos x="0" y="69"/>
                </a:cxn>
                <a:cxn ang="0">
                  <a:pos x="0" y="105"/>
                </a:cxn>
              </a:cxnLst>
              <a:rect l="0" t="0" r="r" b="b"/>
              <a:pathLst>
                <a:path w="9" h="106">
                  <a:moveTo>
                    <a:pt x="9" y="0"/>
                  </a:moveTo>
                  <a:lnTo>
                    <a:pt x="9"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1" name="Freeform 423"/>
            <p:cNvSpPr>
              <a:spLocks/>
            </p:cNvSpPr>
            <p:nvPr/>
          </p:nvSpPr>
          <p:spPr bwMode="auto">
            <a:xfrm>
              <a:off x="6191" y="5368"/>
              <a:ext cx="56" cy="94"/>
            </a:xfrm>
            <a:custGeom>
              <a:avLst/>
              <a:gdLst/>
              <a:ahLst/>
              <a:cxnLst>
                <a:cxn ang="0">
                  <a:pos x="16" y="0"/>
                </a:cxn>
                <a:cxn ang="0">
                  <a:pos x="0" y="43"/>
                </a:cxn>
                <a:cxn ang="0">
                  <a:pos x="0" y="69"/>
                </a:cxn>
                <a:cxn ang="0">
                  <a:pos x="7" y="86"/>
                </a:cxn>
                <a:cxn ang="0">
                  <a:pos x="16" y="93"/>
                </a:cxn>
                <a:cxn ang="0">
                  <a:pos x="31" y="93"/>
                </a:cxn>
                <a:cxn ang="0">
                  <a:pos x="47" y="76"/>
                </a:cxn>
                <a:cxn ang="0">
                  <a:pos x="55" y="60"/>
                </a:cxn>
              </a:cxnLst>
              <a:rect l="0" t="0" r="r" b="b"/>
              <a:pathLst>
                <a:path w="56" h="94">
                  <a:moveTo>
                    <a:pt x="16" y="0"/>
                  </a:moveTo>
                  <a:lnTo>
                    <a:pt x="0" y="43"/>
                  </a:lnTo>
                  <a:lnTo>
                    <a:pt x="0" y="69"/>
                  </a:lnTo>
                  <a:lnTo>
                    <a:pt x="7" y="86"/>
                  </a:lnTo>
                  <a:lnTo>
                    <a:pt x="16" y="93"/>
                  </a:lnTo>
                  <a:lnTo>
                    <a:pt x="31" y="93"/>
                  </a:lnTo>
                  <a:lnTo>
                    <a:pt x="47" y="76"/>
                  </a:lnTo>
                  <a:lnTo>
                    <a:pt x="55"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2" name="Freeform 424"/>
            <p:cNvSpPr>
              <a:spLocks/>
            </p:cNvSpPr>
            <p:nvPr/>
          </p:nvSpPr>
          <p:spPr bwMode="auto">
            <a:xfrm>
              <a:off x="6441" y="5280"/>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3" name="Freeform 425"/>
            <p:cNvSpPr>
              <a:spLocks/>
            </p:cNvSpPr>
            <p:nvPr/>
          </p:nvSpPr>
          <p:spPr bwMode="auto">
            <a:xfrm>
              <a:off x="6451" y="5280"/>
              <a:ext cx="45" cy="182"/>
            </a:xfrm>
            <a:custGeom>
              <a:avLst/>
              <a:gdLst/>
              <a:ahLst/>
              <a:cxnLst>
                <a:cxn ang="0">
                  <a:pos x="45" y="0"/>
                </a:cxn>
                <a:cxn ang="0">
                  <a:pos x="0" y="182"/>
                </a:cxn>
              </a:cxnLst>
              <a:rect l="0" t="0" r="r" b="b"/>
              <a:pathLst>
                <a:path w="45" h="182">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4" name="Freeform 426"/>
            <p:cNvSpPr>
              <a:spLocks/>
            </p:cNvSpPr>
            <p:nvPr/>
          </p:nvSpPr>
          <p:spPr bwMode="auto">
            <a:xfrm>
              <a:off x="6458" y="5280"/>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5" name="Freeform 427"/>
            <p:cNvSpPr>
              <a:spLocks/>
            </p:cNvSpPr>
            <p:nvPr/>
          </p:nvSpPr>
          <p:spPr bwMode="auto">
            <a:xfrm>
              <a:off x="6537" y="5280"/>
              <a:ext cx="46" cy="182"/>
            </a:xfrm>
            <a:custGeom>
              <a:avLst/>
              <a:gdLst/>
              <a:ahLst/>
              <a:cxnLst>
                <a:cxn ang="0">
                  <a:pos x="45" y="0"/>
                </a:cxn>
                <a:cxn ang="0">
                  <a:pos x="0" y="182"/>
                </a:cxn>
              </a:cxnLst>
              <a:rect l="0" t="0" r="r" b="b"/>
              <a:pathLst>
                <a:path w="46" h="182">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6" name="Freeform 428"/>
            <p:cNvSpPr>
              <a:spLocks/>
            </p:cNvSpPr>
            <p:nvPr/>
          </p:nvSpPr>
          <p:spPr bwMode="auto">
            <a:xfrm>
              <a:off x="6544" y="5280"/>
              <a:ext cx="46" cy="182"/>
            </a:xfrm>
            <a:custGeom>
              <a:avLst/>
              <a:gdLst/>
              <a:ahLst/>
              <a:cxnLst>
                <a:cxn ang="0">
                  <a:pos x="45" y="0"/>
                </a:cxn>
                <a:cxn ang="0">
                  <a:pos x="0" y="182"/>
                </a:cxn>
              </a:cxnLst>
              <a:rect l="0" t="0" r="r" b="b"/>
              <a:pathLst>
                <a:path w="46" h="182">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7" name="Freeform 429"/>
            <p:cNvSpPr>
              <a:spLocks/>
            </p:cNvSpPr>
            <p:nvPr/>
          </p:nvSpPr>
          <p:spPr bwMode="auto">
            <a:xfrm>
              <a:off x="6551" y="5280"/>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8" name="Freeform 430"/>
            <p:cNvSpPr>
              <a:spLocks/>
            </p:cNvSpPr>
            <p:nvPr/>
          </p:nvSpPr>
          <p:spPr bwMode="auto">
            <a:xfrm>
              <a:off x="6465" y="5280"/>
              <a:ext cx="62" cy="0"/>
            </a:xfrm>
            <a:custGeom>
              <a:avLst/>
              <a:gdLst/>
              <a:ahLst/>
              <a:cxnLst>
                <a:cxn ang="0">
                  <a:pos x="0" y="0"/>
                </a:cxn>
                <a:cxn ang="0">
                  <a:pos x="62" y="0"/>
                </a:cxn>
              </a:cxnLst>
              <a:rect l="0" t="0" r="r" b="b"/>
              <a:pathLst>
                <a:path w="62">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59" name="Freeform 431"/>
            <p:cNvSpPr>
              <a:spLocks/>
            </p:cNvSpPr>
            <p:nvPr/>
          </p:nvSpPr>
          <p:spPr bwMode="auto">
            <a:xfrm>
              <a:off x="6559" y="5280"/>
              <a:ext cx="64" cy="0"/>
            </a:xfrm>
            <a:custGeom>
              <a:avLst/>
              <a:gdLst/>
              <a:ahLst/>
              <a:cxnLst>
                <a:cxn ang="0">
                  <a:pos x="0" y="0"/>
                </a:cxn>
                <a:cxn ang="0">
                  <a:pos x="64" y="0"/>
                </a:cxn>
              </a:cxnLst>
              <a:rect l="0" t="0" r="r" b="b"/>
              <a:pathLst>
                <a:path w="64">
                  <a:moveTo>
                    <a:pt x="0" y="0"/>
                  </a:moveTo>
                  <a:lnTo>
                    <a:pt x="64"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0" name="Freeform 432"/>
            <p:cNvSpPr>
              <a:spLocks/>
            </p:cNvSpPr>
            <p:nvPr/>
          </p:nvSpPr>
          <p:spPr bwMode="auto">
            <a:xfrm>
              <a:off x="6475" y="5368"/>
              <a:ext cx="93" cy="0"/>
            </a:xfrm>
            <a:custGeom>
              <a:avLst/>
              <a:gdLst/>
              <a:ahLst/>
              <a:cxnLst>
                <a:cxn ang="0">
                  <a:pos x="0" y="0"/>
                </a:cxn>
                <a:cxn ang="0">
                  <a:pos x="93" y="0"/>
                </a:cxn>
              </a:cxnLst>
              <a:rect l="0" t="0" r="r" b="b"/>
              <a:pathLst>
                <a:path w="93">
                  <a:moveTo>
                    <a:pt x="0" y="0"/>
                  </a:moveTo>
                  <a:lnTo>
                    <a:pt x="93"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1" name="Freeform 433"/>
            <p:cNvSpPr>
              <a:spLocks/>
            </p:cNvSpPr>
            <p:nvPr/>
          </p:nvSpPr>
          <p:spPr bwMode="auto">
            <a:xfrm>
              <a:off x="6419" y="5462"/>
              <a:ext cx="63" cy="0"/>
            </a:xfrm>
            <a:custGeom>
              <a:avLst/>
              <a:gdLst/>
              <a:ahLst/>
              <a:cxnLst>
                <a:cxn ang="0">
                  <a:pos x="0" y="0"/>
                </a:cxn>
                <a:cxn ang="0">
                  <a:pos x="62" y="0"/>
                </a:cxn>
              </a:cxnLst>
              <a:rect l="0" t="0" r="r" b="b"/>
              <a:pathLst>
                <a:path w="63">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2" name="Freeform 434"/>
            <p:cNvSpPr>
              <a:spLocks/>
            </p:cNvSpPr>
            <p:nvPr/>
          </p:nvSpPr>
          <p:spPr bwMode="auto">
            <a:xfrm>
              <a:off x="6513" y="5462"/>
              <a:ext cx="62" cy="0"/>
            </a:xfrm>
            <a:custGeom>
              <a:avLst/>
              <a:gdLst/>
              <a:ahLst/>
              <a:cxnLst>
                <a:cxn ang="0">
                  <a:pos x="0" y="0"/>
                </a:cxn>
                <a:cxn ang="0">
                  <a:pos x="62" y="0"/>
                </a:cxn>
              </a:cxnLst>
              <a:rect l="0" t="0" r="r" b="b"/>
              <a:pathLst>
                <a:path w="62">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3" name="Freeform 435"/>
            <p:cNvSpPr>
              <a:spLocks/>
            </p:cNvSpPr>
            <p:nvPr/>
          </p:nvSpPr>
          <p:spPr bwMode="auto">
            <a:xfrm>
              <a:off x="6475" y="5280"/>
              <a:ext cx="21" cy="9"/>
            </a:xfrm>
            <a:custGeom>
              <a:avLst/>
              <a:gdLst/>
              <a:ahLst/>
              <a:cxnLst>
                <a:cxn ang="0">
                  <a:pos x="0" y="0"/>
                </a:cxn>
                <a:cxn ang="0">
                  <a:pos x="21" y="9"/>
                </a:cxn>
              </a:cxnLst>
              <a:rect l="0" t="0" r="r" b="b"/>
              <a:pathLst>
                <a:path w="21" h="9">
                  <a:moveTo>
                    <a:pt x="0" y="0"/>
                  </a:moveTo>
                  <a:lnTo>
                    <a:pt x="21"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4" name="Freeform 436"/>
            <p:cNvSpPr>
              <a:spLocks/>
            </p:cNvSpPr>
            <p:nvPr/>
          </p:nvSpPr>
          <p:spPr bwMode="auto">
            <a:xfrm>
              <a:off x="6482" y="5280"/>
              <a:ext cx="7" cy="19"/>
            </a:xfrm>
            <a:custGeom>
              <a:avLst/>
              <a:gdLst/>
              <a:ahLst/>
              <a:cxnLst>
                <a:cxn ang="0">
                  <a:pos x="0" y="0"/>
                </a:cxn>
                <a:cxn ang="0">
                  <a:pos x="7" y="19"/>
                </a:cxn>
              </a:cxnLst>
              <a:rect l="0" t="0" r="r" b="b"/>
              <a:pathLst>
                <a:path w="7" h="19">
                  <a:moveTo>
                    <a:pt x="0" y="0"/>
                  </a:moveTo>
                  <a:lnTo>
                    <a:pt x="7"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5" name="Freeform 437"/>
            <p:cNvSpPr>
              <a:spLocks/>
            </p:cNvSpPr>
            <p:nvPr/>
          </p:nvSpPr>
          <p:spPr bwMode="auto">
            <a:xfrm>
              <a:off x="6496" y="5280"/>
              <a:ext cx="17" cy="19"/>
            </a:xfrm>
            <a:custGeom>
              <a:avLst/>
              <a:gdLst/>
              <a:ahLst/>
              <a:cxnLst>
                <a:cxn ang="0">
                  <a:pos x="16" y="0"/>
                </a:cxn>
                <a:cxn ang="0">
                  <a:pos x="0" y="19"/>
                </a:cxn>
              </a:cxnLst>
              <a:rect l="0" t="0" r="r" b="b"/>
              <a:pathLst>
                <a:path w="17" h="19">
                  <a:moveTo>
                    <a:pt x="16"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6" name="Freeform 438"/>
            <p:cNvSpPr>
              <a:spLocks/>
            </p:cNvSpPr>
            <p:nvPr/>
          </p:nvSpPr>
          <p:spPr bwMode="auto">
            <a:xfrm>
              <a:off x="6496" y="5280"/>
              <a:ext cx="24" cy="9"/>
            </a:xfrm>
            <a:custGeom>
              <a:avLst/>
              <a:gdLst/>
              <a:ahLst/>
              <a:cxnLst>
                <a:cxn ang="0">
                  <a:pos x="23" y="0"/>
                </a:cxn>
                <a:cxn ang="0">
                  <a:pos x="0" y="9"/>
                </a:cxn>
              </a:cxnLst>
              <a:rect l="0" t="0" r="r" b="b"/>
              <a:pathLst>
                <a:path w="24" h="9">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7" name="Freeform 439"/>
            <p:cNvSpPr>
              <a:spLocks/>
            </p:cNvSpPr>
            <p:nvPr/>
          </p:nvSpPr>
          <p:spPr bwMode="auto">
            <a:xfrm>
              <a:off x="6568" y="5280"/>
              <a:ext cx="22" cy="9"/>
            </a:xfrm>
            <a:custGeom>
              <a:avLst/>
              <a:gdLst/>
              <a:ahLst/>
              <a:cxnLst>
                <a:cxn ang="0">
                  <a:pos x="0" y="0"/>
                </a:cxn>
                <a:cxn ang="0">
                  <a:pos x="21" y="9"/>
                </a:cxn>
              </a:cxnLst>
              <a:rect l="0" t="0" r="r" b="b"/>
              <a:pathLst>
                <a:path w="22" h="9">
                  <a:moveTo>
                    <a:pt x="0" y="0"/>
                  </a:moveTo>
                  <a:lnTo>
                    <a:pt x="21"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8" name="Freeform 440"/>
            <p:cNvSpPr>
              <a:spLocks/>
            </p:cNvSpPr>
            <p:nvPr/>
          </p:nvSpPr>
          <p:spPr bwMode="auto">
            <a:xfrm>
              <a:off x="6575" y="5280"/>
              <a:ext cx="8" cy="19"/>
            </a:xfrm>
            <a:custGeom>
              <a:avLst/>
              <a:gdLst/>
              <a:ahLst/>
              <a:cxnLst>
                <a:cxn ang="0">
                  <a:pos x="0" y="0"/>
                </a:cxn>
                <a:cxn ang="0">
                  <a:pos x="7" y="19"/>
                </a:cxn>
              </a:cxnLst>
              <a:rect l="0" t="0" r="r" b="b"/>
              <a:pathLst>
                <a:path w="8" h="19">
                  <a:moveTo>
                    <a:pt x="0" y="0"/>
                  </a:moveTo>
                  <a:lnTo>
                    <a:pt x="7"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69" name="Freeform 441"/>
            <p:cNvSpPr>
              <a:spLocks/>
            </p:cNvSpPr>
            <p:nvPr/>
          </p:nvSpPr>
          <p:spPr bwMode="auto">
            <a:xfrm>
              <a:off x="6590" y="5280"/>
              <a:ext cx="17" cy="19"/>
            </a:xfrm>
            <a:custGeom>
              <a:avLst/>
              <a:gdLst/>
              <a:ahLst/>
              <a:cxnLst>
                <a:cxn ang="0">
                  <a:pos x="16" y="0"/>
                </a:cxn>
                <a:cxn ang="0">
                  <a:pos x="0" y="19"/>
                </a:cxn>
              </a:cxnLst>
              <a:rect l="0" t="0" r="r" b="b"/>
              <a:pathLst>
                <a:path w="17" h="19">
                  <a:moveTo>
                    <a:pt x="16"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0" name="Freeform 442"/>
            <p:cNvSpPr>
              <a:spLocks/>
            </p:cNvSpPr>
            <p:nvPr/>
          </p:nvSpPr>
          <p:spPr bwMode="auto">
            <a:xfrm>
              <a:off x="6590" y="5280"/>
              <a:ext cx="24" cy="9"/>
            </a:xfrm>
            <a:custGeom>
              <a:avLst/>
              <a:gdLst/>
              <a:ahLst/>
              <a:cxnLst>
                <a:cxn ang="0">
                  <a:pos x="23" y="0"/>
                </a:cxn>
                <a:cxn ang="0">
                  <a:pos x="0" y="9"/>
                </a:cxn>
              </a:cxnLst>
              <a:rect l="0" t="0" r="r" b="b"/>
              <a:pathLst>
                <a:path w="24" h="9">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1" name="Freeform 443"/>
            <p:cNvSpPr>
              <a:spLocks/>
            </p:cNvSpPr>
            <p:nvPr/>
          </p:nvSpPr>
          <p:spPr bwMode="auto">
            <a:xfrm>
              <a:off x="6427" y="5455"/>
              <a:ext cx="24" cy="7"/>
            </a:xfrm>
            <a:custGeom>
              <a:avLst/>
              <a:gdLst/>
              <a:ahLst/>
              <a:cxnLst>
                <a:cxn ang="0">
                  <a:pos x="23" y="0"/>
                </a:cxn>
                <a:cxn ang="0">
                  <a:pos x="0" y="7"/>
                </a:cxn>
              </a:cxnLst>
              <a:rect l="0" t="0" r="r" b="b"/>
              <a:pathLst>
                <a:path w="24" h="7">
                  <a:moveTo>
                    <a:pt x="23"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2" name="Freeform 444"/>
            <p:cNvSpPr>
              <a:spLocks/>
            </p:cNvSpPr>
            <p:nvPr/>
          </p:nvSpPr>
          <p:spPr bwMode="auto">
            <a:xfrm>
              <a:off x="6434" y="5445"/>
              <a:ext cx="17" cy="17"/>
            </a:xfrm>
            <a:custGeom>
              <a:avLst/>
              <a:gdLst/>
              <a:ahLst/>
              <a:cxnLst>
                <a:cxn ang="0">
                  <a:pos x="16" y="0"/>
                </a:cxn>
                <a:cxn ang="0">
                  <a:pos x="0" y="16"/>
                </a:cxn>
              </a:cxnLst>
              <a:rect l="0" t="0" r="r" b="b"/>
              <a:pathLst>
                <a:path w="17" h="17">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3" name="Freeform 445"/>
            <p:cNvSpPr>
              <a:spLocks/>
            </p:cNvSpPr>
            <p:nvPr/>
          </p:nvSpPr>
          <p:spPr bwMode="auto">
            <a:xfrm>
              <a:off x="6458" y="5445"/>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4" name="Freeform 446"/>
            <p:cNvSpPr>
              <a:spLocks/>
            </p:cNvSpPr>
            <p:nvPr/>
          </p:nvSpPr>
          <p:spPr bwMode="auto">
            <a:xfrm>
              <a:off x="6451" y="5455"/>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5" name="Freeform 447"/>
            <p:cNvSpPr>
              <a:spLocks/>
            </p:cNvSpPr>
            <p:nvPr/>
          </p:nvSpPr>
          <p:spPr bwMode="auto">
            <a:xfrm>
              <a:off x="6520" y="5455"/>
              <a:ext cx="24" cy="7"/>
            </a:xfrm>
            <a:custGeom>
              <a:avLst/>
              <a:gdLst/>
              <a:ahLst/>
              <a:cxnLst>
                <a:cxn ang="0">
                  <a:pos x="23" y="0"/>
                </a:cxn>
                <a:cxn ang="0">
                  <a:pos x="0" y="7"/>
                </a:cxn>
              </a:cxnLst>
              <a:rect l="0" t="0" r="r" b="b"/>
              <a:pathLst>
                <a:path w="24" h="7">
                  <a:moveTo>
                    <a:pt x="23"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6" name="Freeform 448"/>
            <p:cNvSpPr>
              <a:spLocks/>
            </p:cNvSpPr>
            <p:nvPr/>
          </p:nvSpPr>
          <p:spPr bwMode="auto">
            <a:xfrm>
              <a:off x="6527" y="5445"/>
              <a:ext cx="17" cy="17"/>
            </a:xfrm>
            <a:custGeom>
              <a:avLst/>
              <a:gdLst/>
              <a:ahLst/>
              <a:cxnLst>
                <a:cxn ang="0">
                  <a:pos x="16" y="0"/>
                </a:cxn>
                <a:cxn ang="0">
                  <a:pos x="0" y="16"/>
                </a:cxn>
              </a:cxnLst>
              <a:rect l="0" t="0" r="r" b="b"/>
              <a:pathLst>
                <a:path w="17" h="17">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7" name="Freeform 449"/>
            <p:cNvSpPr>
              <a:spLocks/>
            </p:cNvSpPr>
            <p:nvPr/>
          </p:nvSpPr>
          <p:spPr bwMode="auto">
            <a:xfrm>
              <a:off x="6551" y="5445"/>
              <a:ext cx="8" cy="17"/>
            </a:xfrm>
            <a:custGeom>
              <a:avLst/>
              <a:gdLst/>
              <a:ahLst/>
              <a:cxnLst>
                <a:cxn ang="0">
                  <a:pos x="0" y="0"/>
                </a:cxn>
                <a:cxn ang="0">
                  <a:pos x="7" y="16"/>
                </a:cxn>
              </a:cxnLst>
              <a:rect l="0" t="0" r="r" b="b"/>
              <a:pathLst>
                <a:path w="8"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8" name="Freeform 450"/>
            <p:cNvSpPr>
              <a:spLocks/>
            </p:cNvSpPr>
            <p:nvPr/>
          </p:nvSpPr>
          <p:spPr bwMode="auto">
            <a:xfrm>
              <a:off x="6544" y="5455"/>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79" name="Freeform 451"/>
            <p:cNvSpPr>
              <a:spLocks/>
            </p:cNvSpPr>
            <p:nvPr/>
          </p:nvSpPr>
          <p:spPr bwMode="auto">
            <a:xfrm>
              <a:off x="6645" y="5342"/>
              <a:ext cx="94" cy="120"/>
            </a:xfrm>
            <a:custGeom>
              <a:avLst/>
              <a:gdLst/>
              <a:ahLst/>
              <a:cxnLst>
                <a:cxn ang="0">
                  <a:pos x="9" y="76"/>
                </a:cxn>
                <a:cxn ang="0">
                  <a:pos x="40" y="69"/>
                </a:cxn>
                <a:cxn ang="0">
                  <a:pos x="62" y="60"/>
                </a:cxn>
                <a:cxn ang="0">
                  <a:pos x="86" y="43"/>
                </a:cxn>
                <a:cxn ang="0">
                  <a:pos x="93" y="26"/>
                </a:cxn>
                <a:cxn ang="0">
                  <a:pos x="86" y="7"/>
                </a:cxn>
                <a:cxn ang="0">
                  <a:pos x="72" y="0"/>
                </a:cxn>
                <a:cxn ang="0">
                  <a:pos x="48" y="0"/>
                </a:cxn>
                <a:cxn ang="0">
                  <a:pos x="24" y="7"/>
                </a:cxn>
                <a:cxn ang="0">
                  <a:pos x="9" y="33"/>
                </a:cxn>
                <a:cxn ang="0">
                  <a:pos x="0" y="60"/>
                </a:cxn>
                <a:cxn ang="0">
                  <a:pos x="0" y="76"/>
                </a:cxn>
                <a:cxn ang="0">
                  <a:pos x="9" y="103"/>
                </a:cxn>
                <a:cxn ang="0">
                  <a:pos x="16" y="112"/>
                </a:cxn>
                <a:cxn ang="0">
                  <a:pos x="31" y="120"/>
                </a:cxn>
                <a:cxn ang="0">
                  <a:pos x="48" y="120"/>
                </a:cxn>
                <a:cxn ang="0">
                  <a:pos x="72" y="112"/>
                </a:cxn>
                <a:cxn ang="0">
                  <a:pos x="86" y="96"/>
                </a:cxn>
              </a:cxnLst>
              <a:rect l="0" t="0" r="r" b="b"/>
              <a:pathLst>
                <a:path w="94" h="120">
                  <a:moveTo>
                    <a:pt x="9" y="76"/>
                  </a:moveTo>
                  <a:lnTo>
                    <a:pt x="40" y="69"/>
                  </a:lnTo>
                  <a:lnTo>
                    <a:pt x="62" y="60"/>
                  </a:lnTo>
                  <a:lnTo>
                    <a:pt x="86" y="43"/>
                  </a:lnTo>
                  <a:lnTo>
                    <a:pt x="93" y="26"/>
                  </a:lnTo>
                  <a:lnTo>
                    <a:pt x="86" y="7"/>
                  </a:lnTo>
                  <a:lnTo>
                    <a:pt x="72" y="0"/>
                  </a:lnTo>
                  <a:lnTo>
                    <a:pt x="48" y="0"/>
                  </a:lnTo>
                  <a:lnTo>
                    <a:pt x="24" y="7"/>
                  </a:lnTo>
                  <a:lnTo>
                    <a:pt x="9" y="33"/>
                  </a:lnTo>
                  <a:lnTo>
                    <a:pt x="0" y="60"/>
                  </a:lnTo>
                  <a:lnTo>
                    <a:pt x="0" y="76"/>
                  </a:lnTo>
                  <a:lnTo>
                    <a:pt x="9" y="103"/>
                  </a:lnTo>
                  <a:lnTo>
                    <a:pt x="16" y="112"/>
                  </a:lnTo>
                  <a:lnTo>
                    <a:pt x="31" y="120"/>
                  </a:lnTo>
                  <a:lnTo>
                    <a:pt x="48" y="120"/>
                  </a:lnTo>
                  <a:lnTo>
                    <a:pt x="72" y="112"/>
                  </a:lnTo>
                  <a:lnTo>
                    <a:pt x="8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0" name="Freeform 452"/>
            <p:cNvSpPr>
              <a:spLocks/>
            </p:cNvSpPr>
            <p:nvPr/>
          </p:nvSpPr>
          <p:spPr bwMode="auto">
            <a:xfrm>
              <a:off x="6655" y="5359"/>
              <a:ext cx="14" cy="86"/>
            </a:xfrm>
            <a:custGeom>
              <a:avLst/>
              <a:gdLst/>
              <a:ahLst/>
              <a:cxnLst>
                <a:cxn ang="0">
                  <a:pos x="14" y="0"/>
                </a:cxn>
                <a:cxn ang="0">
                  <a:pos x="7" y="16"/>
                </a:cxn>
                <a:cxn ang="0">
                  <a:pos x="0" y="43"/>
                </a:cxn>
                <a:cxn ang="0">
                  <a:pos x="0" y="69"/>
                </a:cxn>
                <a:cxn ang="0">
                  <a:pos x="7" y="86"/>
                </a:cxn>
              </a:cxnLst>
              <a:rect l="0" t="0" r="r" b="b"/>
              <a:pathLst>
                <a:path w="14" h="86">
                  <a:moveTo>
                    <a:pt x="14"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1" name="Freeform 453"/>
            <p:cNvSpPr>
              <a:spLocks/>
            </p:cNvSpPr>
            <p:nvPr/>
          </p:nvSpPr>
          <p:spPr bwMode="auto">
            <a:xfrm>
              <a:off x="6662" y="5342"/>
              <a:ext cx="31" cy="120"/>
            </a:xfrm>
            <a:custGeom>
              <a:avLst/>
              <a:gdLst/>
              <a:ahLst/>
              <a:cxnLst>
                <a:cxn ang="0">
                  <a:pos x="31" y="0"/>
                </a:cxn>
                <a:cxn ang="0">
                  <a:pos x="14" y="16"/>
                </a:cxn>
                <a:cxn ang="0">
                  <a:pos x="7" y="33"/>
                </a:cxn>
                <a:cxn ang="0">
                  <a:pos x="0" y="60"/>
                </a:cxn>
                <a:cxn ang="0">
                  <a:pos x="0" y="86"/>
                </a:cxn>
                <a:cxn ang="0">
                  <a:pos x="7" y="112"/>
                </a:cxn>
                <a:cxn ang="0">
                  <a:pos x="14" y="120"/>
                </a:cxn>
              </a:cxnLst>
              <a:rect l="0" t="0" r="r" b="b"/>
              <a:pathLst>
                <a:path w="31" h="120">
                  <a:moveTo>
                    <a:pt x="31" y="0"/>
                  </a:moveTo>
                  <a:lnTo>
                    <a:pt x="14" y="16"/>
                  </a:lnTo>
                  <a:lnTo>
                    <a:pt x="7" y="33"/>
                  </a:lnTo>
                  <a:lnTo>
                    <a:pt x="0" y="60"/>
                  </a:lnTo>
                  <a:lnTo>
                    <a:pt x="0" y="86"/>
                  </a:lnTo>
                  <a:lnTo>
                    <a:pt x="7" y="112"/>
                  </a:lnTo>
                  <a:lnTo>
                    <a:pt x="14"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2" name="Freeform 454"/>
            <p:cNvSpPr>
              <a:spLocks/>
            </p:cNvSpPr>
            <p:nvPr/>
          </p:nvSpPr>
          <p:spPr bwMode="auto">
            <a:xfrm>
              <a:off x="6873" y="5342"/>
              <a:ext cx="55" cy="120"/>
            </a:xfrm>
            <a:custGeom>
              <a:avLst/>
              <a:gdLst/>
              <a:ahLst/>
              <a:cxnLst>
                <a:cxn ang="0">
                  <a:pos x="14" y="0"/>
                </a:cxn>
                <a:cxn ang="0">
                  <a:pos x="0" y="60"/>
                </a:cxn>
                <a:cxn ang="0">
                  <a:pos x="0" y="96"/>
                </a:cxn>
                <a:cxn ang="0">
                  <a:pos x="7" y="112"/>
                </a:cxn>
                <a:cxn ang="0">
                  <a:pos x="14" y="120"/>
                </a:cxn>
                <a:cxn ang="0">
                  <a:pos x="31" y="120"/>
                </a:cxn>
                <a:cxn ang="0">
                  <a:pos x="48" y="103"/>
                </a:cxn>
                <a:cxn ang="0">
                  <a:pos x="55" y="86"/>
                </a:cxn>
              </a:cxnLst>
              <a:rect l="0" t="0" r="r" b="b"/>
              <a:pathLst>
                <a:path w="55" h="120">
                  <a:moveTo>
                    <a:pt x="14" y="0"/>
                  </a:moveTo>
                  <a:lnTo>
                    <a:pt x="0" y="60"/>
                  </a:lnTo>
                  <a:lnTo>
                    <a:pt x="0" y="96"/>
                  </a:lnTo>
                  <a:lnTo>
                    <a:pt x="7" y="112"/>
                  </a:lnTo>
                  <a:lnTo>
                    <a:pt x="14" y="120"/>
                  </a:lnTo>
                  <a:lnTo>
                    <a:pt x="31" y="120"/>
                  </a:lnTo>
                  <a:lnTo>
                    <a:pt x="48" y="103"/>
                  </a:lnTo>
                  <a:lnTo>
                    <a:pt x="55"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3" name="Freeform 455"/>
            <p:cNvSpPr>
              <a:spLocks/>
            </p:cNvSpPr>
            <p:nvPr/>
          </p:nvSpPr>
          <p:spPr bwMode="auto">
            <a:xfrm>
              <a:off x="6880" y="5342"/>
              <a:ext cx="17" cy="113"/>
            </a:xfrm>
            <a:custGeom>
              <a:avLst/>
              <a:gdLst/>
              <a:ahLst/>
              <a:cxnLst>
                <a:cxn ang="0">
                  <a:pos x="16" y="0"/>
                </a:cxn>
                <a:cxn ang="0">
                  <a:pos x="0" y="60"/>
                </a:cxn>
                <a:cxn ang="0">
                  <a:pos x="0" y="112"/>
                </a:cxn>
              </a:cxnLst>
              <a:rect l="0" t="0" r="r" b="b"/>
              <a:pathLst>
                <a:path w="17" h="113">
                  <a:moveTo>
                    <a:pt x="16" y="0"/>
                  </a:moveTo>
                  <a:lnTo>
                    <a:pt x="0" y="60"/>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4" name="Freeform 456"/>
            <p:cNvSpPr>
              <a:spLocks/>
            </p:cNvSpPr>
            <p:nvPr/>
          </p:nvSpPr>
          <p:spPr bwMode="auto">
            <a:xfrm>
              <a:off x="6880" y="5342"/>
              <a:ext cx="24" cy="96"/>
            </a:xfrm>
            <a:custGeom>
              <a:avLst/>
              <a:gdLst/>
              <a:ahLst/>
              <a:cxnLst>
                <a:cxn ang="0">
                  <a:pos x="7" y="0"/>
                </a:cxn>
                <a:cxn ang="0">
                  <a:pos x="24" y="0"/>
                </a:cxn>
                <a:cxn ang="0">
                  <a:pos x="7" y="60"/>
                </a:cxn>
                <a:cxn ang="0">
                  <a:pos x="0" y="96"/>
                </a:cxn>
              </a:cxnLst>
              <a:rect l="0" t="0" r="r" b="b"/>
              <a:pathLst>
                <a:path w="24" h="96">
                  <a:moveTo>
                    <a:pt x="7" y="0"/>
                  </a:moveTo>
                  <a:lnTo>
                    <a:pt x="24" y="0"/>
                  </a:lnTo>
                  <a:lnTo>
                    <a:pt x="7"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5" name="Freeform 457"/>
            <p:cNvSpPr>
              <a:spLocks/>
            </p:cNvSpPr>
            <p:nvPr/>
          </p:nvSpPr>
          <p:spPr bwMode="auto">
            <a:xfrm>
              <a:off x="6786" y="5342"/>
              <a:ext cx="87" cy="121"/>
            </a:xfrm>
            <a:custGeom>
              <a:avLst/>
              <a:gdLst/>
              <a:ahLst/>
              <a:cxnLst>
                <a:cxn ang="0">
                  <a:pos x="87" y="60"/>
                </a:cxn>
                <a:cxn ang="0">
                  <a:pos x="87" y="33"/>
                </a:cxn>
                <a:cxn ang="0">
                  <a:pos x="80" y="7"/>
                </a:cxn>
                <a:cxn ang="0">
                  <a:pos x="63" y="0"/>
                </a:cxn>
                <a:cxn ang="0">
                  <a:pos x="48" y="0"/>
                </a:cxn>
                <a:cxn ang="0">
                  <a:pos x="24" y="7"/>
                </a:cxn>
                <a:cxn ang="0">
                  <a:pos x="8" y="33"/>
                </a:cxn>
                <a:cxn ang="0">
                  <a:pos x="1" y="52"/>
                </a:cxn>
                <a:cxn ang="0">
                  <a:pos x="0" y="69"/>
                </a:cxn>
                <a:cxn ang="0">
                  <a:pos x="1" y="85"/>
                </a:cxn>
                <a:cxn ang="0">
                  <a:pos x="6" y="98"/>
                </a:cxn>
                <a:cxn ang="0">
                  <a:pos x="12" y="108"/>
                </a:cxn>
                <a:cxn ang="0">
                  <a:pos x="21" y="116"/>
                </a:cxn>
                <a:cxn ang="0">
                  <a:pos x="31" y="120"/>
                </a:cxn>
                <a:cxn ang="0">
                  <a:pos x="42" y="121"/>
                </a:cxn>
                <a:cxn ang="0">
                  <a:pos x="53" y="118"/>
                </a:cxn>
                <a:cxn ang="0">
                  <a:pos x="63" y="111"/>
                </a:cxn>
                <a:cxn ang="0">
                  <a:pos x="73" y="100"/>
                </a:cxn>
                <a:cxn ang="0">
                  <a:pos x="80" y="86"/>
                </a:cxn>
                <a:cxn ang="0">
                  <a:pos x="87" y="60"/>
                </a:cxn>
              </a:cxnLst>
              <a:rect l="0" t="0" r="r" b="b"/>
              <a:pathLst>
                <a:path w="87" h="121">
                  <a:moveTo>
                    <a:pt x="87" y="60"/>
                  </a:moveTo>
                  <a:lnTo>
                    <a:pt x="87" y="33"/>
                  </a:lnTo>
                  <a:lnTo>
                    <a:pt x="80" y="7"/>
                  </a:lnTo>
                  <a:lnTo>
                    <a:pt x="63" y="0"/>
                  </a:lnTo>
                  <a:lnTo>
                    <a:pt x="48" y="0"/>
                  </a:lnTo>
                  <a:lnTo>
                    <a:pt x="24" y="7"/>
                  </a:lnTo>
                  <a:lnTo>
                    <a:pt x="8" y="33"/>
                  </a:lnTo>
                  <a:lnTo>
                    <a:pt x="1" y="52"/>
                  </a:lnTo>
                  <a:lnTo>
                    <a:pt x="0" y="69"/>
                  </a:lnTo>
                  <a:lnTo>
                    <a:pt x="1" y="85"/>
                  </a:lnTo>
                  <a:lnTo>
                    <a:pt x="6" y="98"/>
                  </a:lnTo>
                  <a:lnTo>
                    <a:pt x="12" y="108"/>
                  </a:lnTo>
                  <a:lnTo>
                    <a:pt x="21" y="116"/>
                  </a:lnTo>
                  <a:lnTo>
                    <a:pt x="31" y="120"/>
                  </a:lnTo>
                  <a:lnTo>
                    <a:pt x="42" y="121"/>
                  </a:lnTo>
                  <a:lnTo>
                    <a:pt x="53" y="118"/>
                  </a:lnTo>
                  <a:lnTo>
                    <a:pt x="63" y="111"/>
                  </a:lnTo>
                  <a:lnTo>
                    <a:pt x="73" y="100"/>
                  </a:lnTo>
                  <a:lnTo>
                    <a:pt x="80" y="86"/>
                  </a:lnTo>
                  <a:lnTo>
                    <a:pt x="87"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6" name="Freeform 458"/>
            <p:cNvSpPr>
              <a:spLocks/>
            </p:cNvSpPr>
            <p:nvPr/>
          </p:nvSpPr>
          <p:spPr bwMode="auto">
            <a:xfrm>
              <a:off x="6794" y="5349"/>
              <a:ext cx="24" cy="96"/>
            </a:xfrm>
            <a:custGeom>
              <a:avLst/>
              <a:gdLst/>
              <a:ahLst/>
              <a:cxnLst>
                <a:cxn ang="0">
                  <a:pos x="23" y="0"/>
                </a:cxn>
                <a:cxn ang="0">
                  <a:pos x="9" y="26"/>
                </a:cxn>
                <a:cxn ang="0">
                  <a:pos x="0" y="52"/>
                </a:cxn>
                <a:cxn ang="0">
                  <a:pos x="0" y="79"/>
                </a:cxn>
                <a:cxn ang="0">
                  <a:pos x="9" y="96"/>
                </a:cxn>
              </a:cxnLst>
              <a:rect l="0" t="0" r="r" b="b"/>
              <a:pathLst>
                <a:path w="24" h="96">
                  <a:moveTo>
                    <a:pt x="23" y="0"/>
                  </a:moveTo>
                  <a:lnTo>
                    <a:pt x="9" y="26"/>
                  </a:lnTo>
                  <a:lnTo>
                    <a:pt x="0" y="52"/>
                  </a:lnTo>
                  <a:lnTo>
                    <a:pt x="0" y="79"/>
                  </a:lnTo>
                  <a:lnTo>
                    <a:pt x="9"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7" name="Freeform 459"/>
            <p:cNvSpPr>
              <a:spLocks/>
            </p:cNvSpPr>
            <p:nvPr/>
          </p:nvSpPr>
          <p:spPr bwMode="auto">
            <a:xfrm>
              <a:off x="6803" y="5342"/>
              <a:ext cx="32" cy="120"/>
            </a:xfrm>
            <a:custGeom>
              <a:avLst/>
              <a:gdLst/>
              <a:ahLst/>
              <a:cxnLst>
                <a:cxn ang="0">
                  <a:pos x="31" y="0"/>
                </a:cxn>
                <a:cxn ang="0">
                  <a:pos x="14" y="16"/>
                </a:cxn>
                <a:cxn ang="0">
                  <a:pos x="7" y="33"/>
                </a:cxn>
                <a:cxn ang="0">
                  <a:pos x="0" y="60"/>
                </a:cxn>
                <a:cxn ang="0">
                  <a:pos x="0" y="86"/>
                </a:cxn>
                <a:cxn ang="0">
                  <a:pos x="7" y="112"/>
                </a:cxn>
                <a:cxn ang="0">
                  <a:pos x="14" y="120"/>
                </a:cxn>
              </a:cxnLst>
              <a:rect l="0" t="0" r="r" b="b"/>
              <a:pathLst>
                <a:path w="32" h="120">
                  <a:moveTo>
                    <a:pt x="31" y="0"/>
                  </a:moveTo>
                  <a:lnTo>
                    <a:pt x="14" y="16"/>
                  </a:lnTo>
                  <a:lnTo>
                    <a:pt x="7" y="33"/>
                  </a:lnTo>
                  <a:lnTo>
                    <a:pt x="0" y="60"/>
                  </a:lnTo>
                  <a:lnTo>
                    <a:pt x="0" y="86"/>
                  </a:lnTo>
                  <a:lnTo>
                    <a:pt x="7" y="112"/>
                  </a:lnTo>
                  <a:lnTo>
                    <a:pt x="14"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8" name="Freeform 460"/>
            <p:cNvSpPr>
              <a:spLocks/>
            </p:cNvSpPr>
            <p:nvPr/>
          </p:nvSpPr>
          <p:spPr bwMode="auto">
            <a:xfrm>
              <a:off x="7046" y="5280"/>
              <a:ext cx="55" cy="182"/>
            </a:xfrm>
            <a:custGeom>
              <a:avLst/>
              <a:gdLst/>
              <a:ahLst/>
              <a:cxnLst>
                <a:cxn ang="0">
                  <a:pos x="31" y="0"/>
                </a:cxn>
                <a:cxn ang="0">
                  <a:pos x="7" y="96"/>
                </a:cxn>
                <a:cxn ang="0">
                  <a:pos x="0" y="132"/>
                </a:cxn>
                <a:cxn ang="0">
                  <a:pos x="0" y="158"/>
                </a:cxn>
                <a:cxn ang="0">
                  <a:pos x="7" y="175"/>
                </a:cxn>
                <a:cxn ang="0">
                  <a:pos x="14" y="182"/>
                </a:cxn>
                <a:cxn ang="0">
                  <a:pos x="31" y="182"/>
                </a:cxn>
                <a:cxn ang="0">
                  <a:pos x="45" y="165"/>
                </a:cxn>
                <a:cxn ang="0">
                  <a:pos x="55" y="148"/>
                </a:cxn>
              </a:cxnLst>
              <a:rect l="0" t="0" r="r" b="b"/>
              <a:pathLst>
                <a:path w="55" h="182">
                  <a:moveTo>
                    <a:pt x="31" y="0"/>
                  </a:moveTo>
                  <a:lnTo>
                    <a:pt x="7" y="96"/>
                  </a:lnTo>
                  <a:lnTo>
                    <a:pt x="0" y="132"/>
                  </a:lnTo>
                  <a:lnTo>
                    <a:pt x="0" y="158"/>
                  </a:lnTo>
                  <a:lnTo>
                    <a:pt x="7" y="175"/>
                  </a:lnTo>
                  <a:lnTo>
                    <a:pt x="14" y="182"/>
                  </a:lnTo>
                  <a:lnTo>
                    <a:pt x="31" y="182"/>
                  </a:lnTo>
                  <a:lnTo>
                    <a:pt x="45" y="165"/>
                  </a:lnTo>
                  <a:lnTo>
                    <a:pt x="55"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89" name="Freeform 461"/>
            <p:cNvSpPr>
              <a:spLocks/>
            </p:cNvSpPr>
            <p:nvPr/>
          </p:nvSpPr>
          <p:spPr bwMode="auto">
            <a:xfrm>
              <a:off x="7053" y="5280"/>
              <a:ext cx="31" cy="175"/>
            </a:xfrm>
            <a:custGeom>
              <a:avLst/>
              <a:gdLst/>
              <a:ahLst/>
              <a:cxnLst>
                <a:cxn ang="0">
                  <a:pos x="31" y="0"/>
                </a:cxn>
                <a:cxn ang="0">
                  <a:pos x="7" y="96"/>
                </a:cxn>
                <a:cxn ang="0">
                  <a:pos x="0" y="132"/>
                </a:cxn>
                <a:cxn ang="0">
                  <a:pos x="0" y="175"/>
                </a:cxn>
              </a:cxnLst>
              <a:rect l="0" t="0" r="r" b="b"/>
              <a:pathLst>
                <a:path w="31" h="175">
                  <a:moveTo>
                    <a:pt x="31" y="0"/>
                  </a:moveTo>
                  <a:lnTo>
                    <a:pt x="7" y="96"/>
                  </a:lnTo>
                  <a:lnTo>
                    <a:pt x="0" y="132"/>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0" name="Freeform 462"/>
            <p:cNvSpPr>
              <a:spLocks/>
            </p:cNvSpPr>
            <p:nvPr/>
          </p:nvSpPr>
          <p:spPr bwMode="auto">
            <a:xfrm>
              <a:off x="7053" y="5280"/>
              <a:ext cx="38" cy="158"/>
            </a:xfrm>
            <a:custGeom>
              <a:avLst/>
              <a:gdLst/>
              <a:ahLst/>
              <a:cxnLst>
                <a:cxn ang="0">
                  <a:pos x="0" y="0"/>
                </a:cxn>
                <a:cxn ang="0">
                  <a:pos x="38" y="0"/>
                </a:cxn>
                <a:cxn ang="0">
                  <a:pos x="7" y="122"/>
                </a:cxn>
                <a:cxn ang="0">
                  <a:pos x="0" y="158"/>
                </a:cxn>
              </a:cxnLst>
              <a:rect l="0" t="0" r="r" b="b"/>
              <a:pathLst>
                <a:path w="38" h="158">
                  <a:moveTo>
                    <a:pt x="0" y="0"/>
                  </a:moveTo>
                  <a:lnTo>
                    <a:pt x="38" y="0"/>
                  </a:lnTo>
                  <a:lnTo>
                    <a:pt x="7" y="122"/>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1" name="Freeform 463"/>
            <p:cNvSpPr>
              <a:spLocks/>
            </p:cNvSpPr>
            <p:nvPr/>
          </p:nvSpPr>
          <p:spPr bwMode="auto">
            <a:xfrm>
              <a:off x="6959" y="5342"/>
              <a:ext cx="87" cy="120"/>
            </a:xfrm>
            <a:custGeom>
              <a:avLst/>
              <a:gdLst/>
              <a:ahLst/>
              <a:cxnLst>
                <a:cxn ang="0">
                  <a:pos x="86" y="60"/>
                </a:cxn>
                <a:cxn ang="0">
                  <a:pos x="86" y="33"/>
                </a:cxn>
                <a:cxn ang="0">
                  <a:pos x="76" y="7"/>
                </a:cxn>
                <a:cxn ang="0">
                  <a:pos x="62" y="0"/>
                </a:cxn>
                <a:cxn ang="0">
                  <a:pos x="45" y="0"/>
                </a:cxn>
                <a:cxn ang="0">
                  <a:pos x="23" y="7"/>
                </a:cxn>
                <a:cxn ang="0">
                  <a:pos x="7" y="33"/>
                </a:cxn>
                <a:cxn ang="0">
                  <a:pos x="0" y="60"/>
                </a:cxn>
                <a:cxn ang="0">
                  <a:pos x="0" y="76"/>
                </a:cxn>
                <a:cxn ang="0">
                  <a:pos x="7" y="103"/>
                </a:cxn>
                <a:cxn ang="0">
                  <a:pos x="14" y="112"/>
                </a:cxn>
                <a:cxn ang="0">
                  <a:pos x="31" y="120"/>
                </a:cxn>
                <a:cxn ang="0">
                  <a:pos x="45" y="120"/>
                </a:cxn>
                <a:cxn ang="0">
                  <a:pos x="62" y="112"/>
                </a:cxn>
                <a:cxn ang="0">
                  <a:pos x="69" y="103"/>
                </a:cxn>
                <a:cxn ang="0">
                  <a:pos x="76" y="86"/>
                </a:cxn>
                <a:cxn ang="0">
                  <a:pos x="86" y="60"/>
                </a:cxn>
              </a:cxnLst>
              <a:rect l="0" t="0" r="r" b="b"/>
              <a:pathLst>
                <a:path w="87" h="120">
                  <a:moveTo>
                    <a:pt x="86" y="60"/>
                  </a:moveTo>
                  <a:lnTo>
                    <a:pt x="86" y="33"/>
                  </a:lnTo>
                  <a:lnTo>
                    <a:pt x="76" y="7"/>
                  </a:lnTo>
                  <a:lnTo>
                    <a:pt x="62" y="0"/>
                  </a:lnTo>
                  <a:lnTo>
                    <a:pt x="45" y="0"/>
                  </a:lnTo>
                  <a:lnTo>
                    <a:pt x="23" y="7"/>
                  </a:lnTo>
                  <a:lnTo>
                    <a:pt x="7" y="33"/>
                  </a:lnTo>
                  <a:lnTo>
                    <a:pt x="0" y="60"/>
                  </a:lnTo>
                  <a:lnTo>
                    <a:pt x="0" y="76"/>
                  </a:lnTo>
                  <a:lnTo>
                    <a:pt x="7" y="103"/>
                  </a:lnTo>
                  <a:lnTo>
                    <a:pt x="14" y="112"/>
                  </a:lnTo>
                  <a:lnTo>
                    <a:pt x="31" y="120"/>
                  </a:lnTo>
                  <a:lnTo>
                    <a:pt x="45" y="120"/>
                  </a:lnTo>
                  <a:lnTo>
                    <a:pt x="62" y="112"/>
                  </a:lnTo>
                  <a:lnTo>
                    <a:pt x="69" y="103"/>
                  </a:lnTo>
                  <a:lnTo>
                    <a:pt x="76" y="86"/>
                  </a:lnTo>
                  <a:lnTo>
                    <a:pt x="86"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2" name="Freeform 464"/>
            <p:cNvSpPr>
              <a:spLocks/>
            </p:cNvSpPr>
            <p:nvPr/>
          </p:nvSpPr>
          <p:spPr bwMode="auto">
            <a:xfrm>
              <a:off x="6967" y="5359"/>
              <a:ext cx="16" cy="86"/>
            </a:xfrm>
            <a:custGeom>
              <a:avLst/>
              <a:gdLst/>
              <a:ahLst/>
              <a:cxnLst>
                <a:cxn ang="0">
                  <a:pos x="16" y="0"/>
                </a:cxn>
                <a:cxn ang="0">
                  <a:pos x="7" y="16"/>
                </a:cxn>
                <a:cxn ang="0">
                  <a:pos x="0" y="43"/>
                </a:cxn>
                <a:cxn ang="0">
                  <a:pos x="0" y="69"/>
                </a:cxn>
                <a:cxn ang="0">
                  <a:pos x="7" y="86"/>
                </a:cxn>
              </a:cxnLst>
              <a:rect l="0" t="0" r="r" b="b"/>
              <a:pathLst>
                <a:path w="16" h="86">
                  <a:moveTo>
                    <a:pt x="16"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3" name="Freeform 465"/>
            <p:cNvSpPr>
              <a:spLocks/>
            </p:cNvSpPr>
            <p:nvPr/>
          </p:nvSpPr>
          <p:spPr bwMode="auto">
            <a:xfrm>
              <a:off x="6974" y="5342"/>
              <a:ext cx="31" cy="120"/>
            </a:xfrm>
            <a:custGeom>
              <a:avLst/>
              <a:gdLst/>
              <a:ahLst/>
              <a:cxnLst>
                <a:cxn ang="0">
                  <a:pos x="31" y="0"/>
                </a:cxn>
                <a:cxn ang="0">
                  <a:pos x="16" y="16"/>
                </a:cxn>
                <a:cxn ang="0">
                  <a:pos x="9" y="33"/>
                </a:cxn>
                <a:cxn ang="0">
                  <a:pos x="0" y="60"/>
                </a:cxn>
                <a:cxn ang="0">
                  <a:pos x="0" y="86"/>
                </a:cxn>
                <a:cxn ang="0">
                  <a:pos x="9" y="112"/>
                </a:cxn>
                <a:cxn ang="0">
                  <a:pos x="16" y="120"/>
                </a:cxn>
              </a:cxnLst>
              <a:rect l="0" t="0" r="r" b="b"/>
              <a:pathLst>
                <a:path w="31" h="120">
                  <a:moveTo>
                    <a:pt x="31" y="0"/>
                  </a:moveTo>
                  <a:lnTo>
                    <a:pt x="16" y="16"/>
                  </a:lnTo>
                  <a:lnTo>
                    <a:pt x="9" y="33"/>
                  </a:lnTo>
                  <a:lnTo>
                    <a:pt x="0" y="60"/>
                  </a:lnTo>
                  <a:lnTo>
                    <a:pt x="0" y="86"/>
                  </a:lnTo>
                  <a:lnTo>
                    <a:pt x="9" y="112"/>
                  </a:lnTo>
                  <a:lnTo>
                    <a:pt x="16"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4" name="Freeform 466"/>
            <p:cNvSpPr>
              <a:spLocks/>
            </p:cNvSpPr>
            <p:nvPr/>
          </p:nvSpPr>
          <p:spPr bwMode="auto">
            <a:xfrm>
              <a:off x="7060" y="5280"/>
              <a:ext cx="24" cy="9"/>
            </a:xfrm>
            <a:custGeom>
              <a:avLst/>
              <a:gdLst/>
              <a:ahLst/>
              <a:cxnLst>
                <a:cxn ang="0">
                  <a:pos x="0" y="0"/>
                </a:cxn>
                <a:cxn ang="0">
                  <a:pos x="24" y="9"/>
                </a:cxn>
              </a:cxnLst>
              <a:rect l="0" t="0" r="r" b="b"/>
              <a:pathLst>
                <a:path w="24" h="9">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5" name="Freeform 467"/>
            <p:cNvSpPr>
              <a:spLocks/>
            </p:cNvSpPr>
            <p:nvPr/>
          </p:nvSpPr>
          <p:spPr bwMode="auto">
            <a:xfrm>
              <a:off x="7070" y="5280"/>
              <a:ext cx="7" cy="19"/>
            </a:xfrm>
            <a:custGeom>
              <a:avLst/>
              <a:gdLst/>
              <a:ahLst/>
              <a:cxnLst>
                <a:cxn ang="0">
                  <a:pos x="0" y="0"/>
                </a:cxn>
                <a:cxn ang="0">
                  <a:pos x="7" y="19"/>
                </a:cxn>
              </a:cxnLst>
              <a:rect l="0" t="0" r="r" b="b"/>
              <a:pathLst>
                <a:path w="7" h="19">
                  <a:moveTo>
                    <a:pt x="0" y="0"/>
                  </a:moveTo>
                  <a:lnTo>
                    <a:pt x="7"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6" name="Freeform 468"/>
            <p:cNvSpPr>
              <a:spLocks/>
            </p:cNvSpPr>
            <p:nvPr/>
          </p:nvSpPr>
          <p:spPr bwMode="auto">
            <a:xfrm>
              <a:off x="7204" y="5483"/>
              <a:ext cx="58" cy="68"/>
            </a:xfrm>
            <a:custGeom>
              <a:avLst/>
              <a:gdLst/>
              <a:ahLst/>
              <a:cxnLst>
                <a:cxn ang="0">
                  <a:pos x="0" y="67"/>
                </a:cxn>
                <a:cxn ang="0">
                  <a:pos x="57" y="0"/>
                </a:cxn>
              </a:cxnLst>
              <a:rect l="0" t="0" r="r" b="b"/>
              <a:pathLst>
                <a:path w="58" h="68">
                  <a:moveTo>
                    <a:pt x="0" y="67"/>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7" name="Freeform 469"/>
            <p:cNvSpPr>
              <a:spLocks/>
            </p:cNvSpPr>
            <p:nvPr/>
          </p:nvSpPr>
          <p:spPr bwMode="auto">
            <a:xfrm>
              <a:off x="7293" y="5373"/>
              <a:ext cx="63" cy="75"/>
            </a:xfrm>
            <a:custGeom>
              <a:avLst/>
              <a:gdLst/>
              <a:ahLst/>
              <a:cxnLst>
                <a:cxn ang="0">
                  <a:pos x="0" y="74"/>
                </a:cxn>
                <a:cxn ang="0">
                  <a:pos x="62" y="0"/>
                </a:cxn>
              </a:cxnLst>
              <a:rect l="0" t="0" r="r" b="b"/>
              <a:pathLst>
                <a:path w="63" h="75">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8" name="Freeform 470"/>
            <p:cNvSpPr>
              <a:spLocks/>
            </p:cNvSpPr>
            <p:nvPr/>
          </p:nvSpPr>
          <p:spPr bwMode="auto">
            <a:xfrm>
              <a:off x="7387" y="5265"/>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99" name="Freeform 471"/>
            <p:cNvSpPr>
              <a:spLocks/>
            </p:cNvSpPr>
            <p:nvPr/>
          </p:nvSpPr>
          <p:spPr bwMode="auto">
            <a:xfrm>
              <a:off x="7480" y="5155"/>
              <a:ext cx="63" cy="72"/>
            </a:xfrm>
            <a:custGeom>
              <a:avLst/>
              <a:gdLst/>
              <a:ahLst/>
              <a:cxnLst>
                <a:cxn ang="0">
                  <a:pos x="0" y="72"/>
                </a:cxn>
                <a:cxn ang="0">
                  <a:pos x="62" y="0"/>
                </a:cxn>
              </a:cxnLst>
              <a:rect l="0" t="0" r="r" b="b"/>
              <a:pathLst>
                <a:path w="63"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0" name="Freeform 472"/>
            <p:cNvSpPr>
              <a:spLocks/>
            </p:cNvSpPr>
            <p:nvPr/>
          </p:nvSpPr>
          <p:spPr bwMode="auto">
            <a:xfrm>
              <a:off x="7574" y="5044"/>
              <a:ext cx="62" cy="75"/>
            </a:xfrm>
            <a:custGeom>
              <a:avLst/>
              <a:gdLst/>
              <a:ahLst/>
              <a:cxnLst>
                <a:cxn ang="0">
                  <a:pos x="0" y="74"/>
                </a:cxn>
                <a:cxn ang="0">
                  <a:pos x="62" y="0"/>
                </a:cxn>
              </a:cxnLst>
              <a:rect l="0" t="0" r="r" b="b"/>
              <a:pathLst>
                <a:path w="62" h="75">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1" name="Freeform 473"/>
            <p:cNvSpPr>
              <a:spLocks/>
            </p:cNvSpPr>
            <p:nvPr/>
          </p:nvSpPr>
          <p:spPr bwMode="auto">
            <a:xfrm>
              <a:off x="7668" y="4934"/>
              <a:ext cx="62" cy="74"/>
            </a:xfrm>
            <a:custGeom>
              <a:avLst/>
              <a:gdLst/>
              <a:ahLst/>
              <a:cxnLst>
                <a:cxn ang="0">
                  <a:pos x="0" y="74"/>
                </a:cxn>
                <a:cxn ang="0">
                  <a:pos x="62" y="0"/>
                </a:cxn>
              </a:cxnLst>
              <a:rect l="0" t="0" r="r" b="b"/>
              <a:pathLst>
                <a:path w="62" h="74">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2" name="Freeform 474"/>
            <p:cNvSpPr>
              <a:spLocks/>
            </p:cNvSpPr>
            <p:nvPr/>
          </p:nvSpPr>
          <p:spPr bwMode="auto">
            <a:xfrm>
              <a:off x="7761" y="4826"/>
              <a:ext cx="63" cy="72"/>
            </a:xfrm>
            <a:custGeom>
              <a:avLst/>
              <a:gdLst/>
              <a:ahLst/>
              <a:cxnLst>
                <a:cxn ang="0">
                  <a:pos x="0" y="72"/>
                </a:cxn>
                <a:cxn ang="0">
                  <a:pos x="62" y="0"/>
                </a:cxn>
              </a:cxnLst>
              <a:rect l="0" t="0" r="r" b="b"/>
              <a:pathLst>
                <a:path w="63"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3" name="Freeform 475"/>
            <p:cNvSpPr>
              <a:spLocks/>
            </p:cNvSpPr>
            <p:nvPr/>
          </p:nvSpPr>
          <p:spPr bwMode="auto">
            <a:xfrm>
              <a:off x="7855" y="4716"/>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4" name="Freeform 476"/>
            <p:cNvSpPr>
              <a:spLocks/>
            </p:cNvSpPr>
            <p:nvPr/>
          </p:nvSpPr>
          <p:spPr bwMode="auto">
            <a:xfrm>
              <a:off x="7948" y="4612"/>
              <a:ext cx="56" cy="68"/>
            </a:xfrm>
            <a:custGeom>
              <a:avLst/>
              <a:gdLst/>
              <a:ahLst/>
              <a:cxnLst>
                <a:cxn ang="0">
                  <a:pos x="0" y="67"/>
                </a:cxn>
                <a:cxn ang="0">
                  <a:pos x="55" y="0"/>
                </a:cxn>
              </a:cxnLst>
              <a:rect l="0" t="0" r="r" b="b"/>
              <a:pathLst>
                <a:path w="56" h="68">
                  <a:moveTo>
                    <a:pt x="0" y="67"/>
                  </a:moveTo>
                  <a:lnTo>
                    <a:pt x="55"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5" name="Freeform 477"/>
            <p:cNvSpPr>
              <a:spLocks/>
            </p:cNvSpPr>
            <p:nvPr/>
          </p:nvSpPr>
          <p:spPr bwMode="auto">
            <a:xfrm>
              <a:off x="7819" y="6868"/>
              <a:ext cx="305" cy="216"/>
            </a:xfrm>
            <a:custGeom>
              <a:avLst/>
              <a:gdLst/>
              <a:ahLst/>
              <a:cxnLst>
                <a:cxn ang="0">
                  <a:pos x="0" y="19"/>
                </a:cxn>
                <a:cxn ang="0">
                  <a:pos x="69" y="107"/>
                </a:cxn>
                <a:cxn ang="0">
                  <a:pos x="134" y="175"/>
                </a:cxn>
                <a:cxn ang="0">
                  <a:pos x="184" y="211"/>
                </a:cxn>
                <a:cxn ang="0">
                  <a:pos x="220" y="215"/>
                </a:cxn>
                <a:cxn ang="0">
                  <a:pos x="242" y="213"/>
                </a:cxn>
                <a:cxn ang="0">
                  <a:pos x="271" y="196"/>
                </a:cxn>
                <a:cxn ang="0">
                  <a:pos x="290" y="172"/>
                </a:cxn>
                <a:cxn ang="0">
                  <a:pos x="304" y="124"/>
                </a:cxn>
                <a:cxn ang="0">
                  <a:pos x="285" y="74"/>
                </a:cxn>
                <a:cxn ang="0">
                  <a:pos x="256" y="33"/>
                </a:cxn>
                <a:cxn ang="0">
                  <a:pos x="232" y="14"/>
                </a:cxn>
                <a:cxn ang="0">
                  <a:pos x="184" y="0"/>
                </a:cxn>
                <a:cxn ang="0">
                  <a:pos x="163" y="4"/>
                </a:cxn>
                <a:cxn ang="0">
                  <a:pos x="134" y="19"/>
                </a:cxn>
                <a:cxn ang="0">
                  <a:pos x="115" y="45"/>
                </a:cxn>
                <a:cxn ang="0">
                  <a:pos x="110" y="79"/>
                </a:cxn>
                <a:cxn ang="0">
                  <a:pos x="112" y="100"/>
                </a:cxn>
                <a:cxn ang="0">
                  <a:pos x="129" y="131"/>
                </a:cxn>
                <a:cxn ang="0">
                  <a:pos x="158" y="170"/>
                </a:cxn>
              </a:cxnLst>
              <a:rect l="0" t="0" r="r" b="b"/>
              <a:pathLst>
                <a:path w="305" h="216">
                  <a:moveTo>
                    <a:pt x="0" y="19"/>
                  </a:moveTo>
                  <a:lnTo>
                    <a:pt x="69" y="107"/>
                  </a:lnTo>
                  <a:lnTo>
                    <a:pt x="134" y="175"/>
                  </a:lnTo>
                  <a:lnTo>
                    <a:pt x="184" y="211"/>
                  </a:lnTo>
                  <a:lnTo>
                    <a:pt x="220" y="215"/>
                  </a:lnTo>
                  <a:lnTo>
                    <a:pt x="242" y="213"/>
                  </a:lnTo>
                  <a:lnTo>
                    <a:pt x="271" y="196"/>
                  </a:lnTo>
                  <a:lnTo>
                    <a:pt x="290" y="172"/>
                  </a:lnTo>
                  <a:lnTo>
                    <a:pt x="304" y="124"/>
                  </a:lnTo>
                  <a:lnTo>
                    <a:pt x="285" y="74"/>
                  </a:lnTo>
                  <a:lnTo>
                    <a:pt x="256" y="33"/>
                  </a:lnTo>
                  <a:lnTo>
                    <a:pt x="232" y="14"/>
                  </a:lnTo>
                  <a:lnTo>
                    <a:pt x="184" y="0"/>
                  </a:lnTo>
                  <a:lnTo>
                    <a:pt x="163" y="4"/>
                  </a:lnTo>
                  <a:lnTo>
                    <a:pt x="134" y="19"/>
                  </a:lnTo>
                  <a:lnTo>
                    <a:pt x="115" y="45"/>
                  </a:lnTo>
                  <a:lnTo>
                    <a:pt x="110" y="79"/>
                  </a:lnTo>
                  <a:lnTo>
                    <a:pt x="112" y="100"/>
                  </a:lnTo>
                  <a:lnTo>
                    <a:pt x="129" y="131"/>
                  </a:lnTo>
                  <a:lnTo>
                    <a:pt x="158" y="17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6" name="Freeform 478"/>
            <p:cNvSpPr>
              <a:spLocks/>
            </p:cNvSpPr>
            <p:nvPr/>
          </p:nvSpPr>
          <p:spPr bwMode="auto">
            <a:xfrm>
              <a:off x="7828" y="6875"/>
              <a:ext cx="233" cy="207"/>
            </a:xfrm>
            <a:custGeom>
              <a:avLst/>
              <a:gdLst/>
              <a:ahLst/>
              <a:cxnLst>
                <a:cxn ang="0">
                  <a:pos x="0" y="0"/>
                </a:cxn>
                <a:cxn ang="0">
                  <a:pos x="69" y="88"/>
                </a:cxn>
                <a:cxn ang="0">
                  <a:pos x="110" y="136"/>
                </a:cxn>
                <a:cxn ang="0">
                  <a:pos x="184" y="192"/>
                </a:cxn>
                <a:cxn ang="0">
                  <a:pos x="232" y="206"/>
                </a:cxn>
              </a:cxnLst>
              <a:rect l="0" t="0" r="r" b="b"/>
              <a:pathLst>
                <a:path w="233" h="207">
                  <a:moveTo>
                    <a:pt x="0" y="0"/>
                  </a:moveTo>
                  <a:lnTo>
                    <a:pt x="69" y="88"/>
                  </a:lnTo>
                  <a:lnTo>
                    <a:pt x="110" y="136"/>
                  </a:lnTo>
                  <a:lnTo>
                    <a:pt x="184" y="192"/>
                  </a:lnTo>
                  <a:lnTo>
                    <a:pt x="232"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7" name="Freeform 479"/>
            <p:cNvSpPr>
              <a:spLocks/>
            </p:cNvSpPr>
            <p:nvPr/>
          </p:nvSpPr>
          <p:spPr bwMode="auto">
            <a:xfrm>
              <a:off x="7996" y="6880"/>
              <a:ext cx="116" cy="106"/>
            </a:xfrm>
            <a:custGeom>
              <a:avLst/>
              <a:gdLst/>
              <a:ahLst/>
              <a:cxnLst>
                <a:cxn ang="0">
                  <a:pos x="115" y="105"/>
                </a:cxn>
                <a:cxn ang="0">
                  <a:pos x="98" y="74"/>
                </a:cxn>
                <a:cxn ang="0">
                  <a:pos x="69" y="33"/>
                </a:cxn>
                <a:cxn ang="0">
                  <a:pos x="33" y="7"/>
                </a:cxn>
                <a:cxn ang="0">
                  <a:pos x="0" y="0"/>
                </a:cxn>
              </a:cxnLst>
              <a:rect l="0" t="0" r="r" b="b"/>
              <a:pathLst>
                <a:path w="116" h="106">
                  <a:moveTo>
                    <a:pt x="115" y="105"/>
                  </a:moveTo>
                  <a:lnTo>
                    <a:pt x="98" y="74"/>
                  </a:lnTo>
                  <a:lnTo>
                    <a:pt x="69" y="33"/>
                  </a:lnTo>
                  <a:lnTo>
                    <a:pt x="33" y="7"/>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8" name="Freeform 480"/>
            <p:cNvSpPr>
              <a:spLocks/>
            </p:cNvSpPr>
            <p:nvPr/>
          </p:nvSpPr>
          <p:spPr bwMode="auto">
            <a:xfrm>
              <a:off x="7792" y="6861"/>
              <a:ext cx="185" cy="178"/>
            </a:xfrm>
            <a:custGeom>
              <a:avLst/>
              <a:gdLst/>
              <a:ahLst/>
              <a:cxnLst>
                <a:cxn ang="0">
                  <a:pos x="0" y="64"/>
                </a:cxn>
                <a:cxn ang="0">
                  <a:pos x="45" y="0"/>
                </a:cxn>
                <a:cxn ang="0">
                  <a:pos x="184" y="177"/>
                </a:cxn>
              </a:cxnLst>
              <a:rect l="0" t="0" r="r" b="b"/>
              <a:pathLst>
                <a:path w="185" h="178">
                  <a:moveTo>
                    <a:pt x="0" y="64"/>
                  </a:moveTo>
                  <a:lnTo>
                    <a:pt x="45" y="0"/>
                  </a:lnTo>
                  <a:lnTo>
                    <a:pt x="184" y="17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09" name="Freeform 481"/>
            <p:cNvSpPr>
              <a:spLocks/>
            </p:cNvSpPr>
            <p:nvPr/>
          </p:nvSpPr>
          <p:spPr bwMode="auto">
            <a:xfrm>
              <a:off x="7953" y="6885"/>
              <a:ext cx="156" cy="156"/>
            </a:xfrm>
            <a:custGeom>
              <a:avLst/>
              <a:gdLst/>
              <a:ahLst/>
              <a:cxnLst>
                <a:cxn ang="0">
                  <a:pos x="156" y="156"/>
                </a:cxn>
                <a:cxn ang="0">
                  <a:pos x="148" y="112"/>
                </a:cxn>
                <a:cxn ang="0">
                  <a:pos x="134" y="81"/>
                </a:cxn>
                <a:cxn ang="0">
                  <a:pos x="105" y="40"/>
                </a:cxn>
                <a:cxn ang="0">
                  <a:pos x="67" y="14"/>
                </a:cxn>
                <a:cxn ang="0">
                  <a:pos x="21" y="0"/>
                </a:cxn>
                <a:cxn ang="0">
                  <a:pos x="0" y="2"/>
                </a:cxn>
              </a:cxnLst>
              <a:rect l="0" t="0" r="r" b="b"/>
              <a:pathLst>
                <a:path w="156" h="156">
                  <a:moveTo>
                    <a:pt x="156" y="156"/>
                  </a:moveTo>
                  <a:lnTo>
                    <a:pt x="148" y="112"/>
                  </a:lnTo>
                  <a:lnTo>
                    <a:pt x="134" y="81"/>
                  </a:lnTo>
                  <a:lnTo>
                    <a:pt x="105" y="40"/>
                  </a:lnTo>
                  <a:lnTo>
                    <a:pt x="67" y="14"/>
                  </a:lnTo>
                  <a:lnTo>
                    <a:pt x="21" y="0"/>
                  </a:lnTo>
                  <a:lnTo>
                    <a:pt x="0" y="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0" name="Freeform 482"/>
            <p:cNvSpPr>
              <a:spLocks/>
            </p:cNvSpPr>
            <p:nvPr/>
          </p:nvSpPr>
          <p:spPr bwMode="auto">
            <a:xfrm>
              <a:off x="7800" y="6883"/>
              <a:ext cx="40" cy="28"/>
            </a:xfrm>
            <a:custGeom>
              <a:avLst/>
              <a:gdLst/>
              <a:ahLst/>
              <a:cxnLst>
                <a:cxn ang="0">
                  <a:pos x="0" y="28"/>
                </a:cxn>
                <a:cxn ang="0">
                  <a:pos x="40" y="0"/>
                </a:cxn>
              </a:cxnLst>
              <a:rect l="0" t="0" r="r" b="b"/>
              <a:pathLst>
                <a:path w="40" h="28">
                  <a:moveTo>
                    <a:pt x="0" y="28"/>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1" name="Freeform 483"/>
            <p:cNvSpPr>
              <a:spLocks/>
            </p:cNvSpPr>
            <p:nvPr/>
          </p:nvSpPr>
          <p:spPr bwMode="auto">
            <a:xfrm>
              <a:off x="7809" y="6899"/>
              <a:ext cx="34" cy="5"/>
            </a:xfrm>
            <a:custGeom>
              <a:avLst/>
              <a:gdLst/>
              <a:ahLst/>
              <a:cxnLst>
                <a:cxn ang="0">
                  <a:pos x="0" y="0"/>
                </a:cxn>
                <a:cxn ang="0">
                  <a:pos x="33" y="4"/>
                </a:cxn>
              </a:cxnLst>
              <a:rect l="0" t="0" r="r" b="b"/>
              <a:pathLst>
                <a:path w="34" h="5">
                  <a:moveTo>
                    <a:pt x="0" y="0"/>
                  </a:moveTo>
                  <a:lnTo>
                    <a:pt x="33" y="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2" name="Freeform 484"/>
            <p:cNvSpPr>
              <a:spLocks/>
            </p:cNvSpPr>
            <p:nvPr/>
          </p:nvSpPr>
          <p:spPr bwMode="auto">
            <a:xfrm>
              <a:off x="9660" y="6825"/>
              <a:ext cx="249" cy="235"/>
            </a:xfrm>
            <a:custGeom>
              <a:avLst/>
              <a:gdLst/>
              <a:ahLst/>
              <a:cxnLst>
                <a:cxn ang="0">
                  <a:pos x="0" y="0"/>
                </a:cxn>
                <a:cxn ang="0">
                  <a:pos x="100" y="146"/>
                </a:cxn>
                <a:cxn ang="0">
                  <a:pos x="136" y="196"/>
                </a:cxn>
                <a:cxn ang="0">
                  <a:pos x="172" y="228"/>
                </a:cxn>
                <a:cxn ang="0">
                  <a:pos x="206" y="235"/>
                </a:cxn>
                <a:cxn ang="0">
                  <a:pos x="228" y="235"/>
                </a:cxn>
                <a:cxn ang="0">
                  <a:pos x="249" y="211"/>
                </a:cxn>
                <a:cxn ang="0">
                  <a:pos x="244" y="168"/>
                </a:cxn>
                <a:cxn ang="0">
                  <a:pos x="232" y="134"/>
                </a:cxn>
              </a:cxnLst>
              <a:rect l="0" t="0" r="r" b="b"/>
              <a:pathLst>
                <a:path w="249" h="235">
                  <a:moveTo>
                    <a:pt x="0" y="0"/>
                  </a:moveTo>
                  <a:lnTo>
                    <a:pt x="100" y="146"/>
                  </a:lnTo>
                  <a:lnTo>
                    <a:pt x="136" y="196"/>
                  </a:lnTo>
                  <a:lnTo>
                    <a:pt x="172" y="228"/>
                  </a:lnTo>
                  <a:lnTo>
                    <a:pt x="206" y="235"/>
                  </a:lnTo>
                  <a:lnTo>
                    <a:pt x="228" y="235"/>
                  </a:lnTo>
                  <a:lnTo>
                    <a:pt x="249" y="211"/>
                  </a:lnTo>
                  <a:lnTo>
                    <a:pt x="244" y="168"/>
                  </a:lnTo>
                  <a:lnTo>
                    <a:pt x="232" y="13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3" name="Freeform 485"/>
            <p:cNvSpPr>
              <a:spLocks/>
            </p:cNvSpPr>
            <p:nvPr/>
          </p:nvSpPr>
          <p:spPr bwMode="auto">
            <a:xfrm>
              <a:off x="9672" y="6813"/>
              <a:ext cx="194" cy="247"/>
            </a:xfrm>
            <a:custGeom>
              <a:avLst/>
              <a:gdLst/>
              <a:ahLst/>
              <a:cxnLst>
                <a:cxn ang="0">
                  <a:pos x="0" y="0"/>
                </a:cxn>
                <a:cxn ang="0">
                  <a:pos x="98" y="146"/>
                </a:cxn>
                <a:cxn ang="0">
                  <a:pos x="136" y="196"/>
                </a:cxn>
                <a:cxn ang="0">
                  <a:pos x="194" y="247"/>
                </a:cxn>
              </a:cxnLst>
              <a:rect l="0" t="0" r="r" b="b"/>
              <a:pathLst>
                <a:path w="194" h="247">
                  <a:moveTo>
                    <a:pt x="0" y="0"/>
                  </a:moveTo>
                  <a:lnTo>
                    <a:pt x="98" y="146"/>
                  </a:lnTo>
                  <a:lnTo>
                    <a:pt x="136" y="196"/>
                  </a:lnTo>
                  <a:lnTo>
                    <a:pt x="194" y="2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4" name="Freeform 486"/>
            <p:cNvSpPr>
              <a:spLocks/>
            </p:cNvSpPr>
            <p:nvPr/>
          </p:nvSpPr>
          <p:spPr bwMode="auto">
            <a:xfrm>
              <a:off x="9660" y="6801"/>
              <a:ext cx="182" cy="240"/>
            </a:xfrm>
            <a:custGeom>
              <a:avLst/>
              <a:gdLst/>
              <a:ahLst/>
              <a:cxnLst>
                <a:cxn ang="0">
                  <a:pos x="0" y="23"/>
                </a:cxn>
                <a:cxn ang="0">
                  <a:pos x="21" y="0"/>
                </a:cxn>
                <a:cxn ang="0">
                  <a:pos x="146" y="187"/>
                </a:cxn>
                <a:cxn ang="0">
                  <a:pos x="182" y="239"/>
                </a:cxn>
              </a:cxnLst>
              <a:rect l="0" t="0" r="r" b="b"/>
              <a:pathLst>
                <a:path w="182" h="240">
                  <a:moveTo>
                    <a:pt x="0" y="23"/>
                  </a:moveTo>
                  <a:lnTo>
                    <a:pt x="21" y="0"/>
                  </a:lnTo>
                  <a:lnTo>
                    <a:pt x="146" y="187"/>
                  </a:lnTo>
                  <a:lnTo>
                    <a:pt x="182" y="23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5" name="Freeform 487"/>
            <p:cNvSpPr>
              <a:spLocks/>
            </p:cNvSpPr>
            <p:nvPr/>
          </p:nvSpPr>
          <p:spPr bwMode="auto">
            <a:xfrm>
              <a:off x="9684" y="6849"/>
              <a:ext cx="100" cy="118"/>
            </a:xfrm>
            <a:custGeom>
              <a:avLst/>
              <a:gdLst/>
              <a:ahLst/>
              <a:cxnLst>
                <a:cxn ang="0">
                  <a:pos x="0" y="117"/>
                </a:cxn>
                <a:cxn ang="0">
                  <a:pos x="100" y="0"/>
                </a:cxn>
              </a:cxnLst>
              <a:rect l="0" t="0" r="r" b="b"/>
              <a:pathLst>
                <a:path w="100" h="118">
                  <a:moveTo>
                    <a:pt x="0" y="117"/>
                  </a:move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6" name="Freeform 488"/>
            <p:cNvSpPr>
              <a:spLocks/>
            </p:cNvSpPr>
            <p:nvPr/>
          </p:nvSpPr>
          <p:spPr bwMode="auto">
            <a:xfrm>
              <a:off x="9256" y="2659"/>
              <a:ext cx="123" cy="88"/>
            </a:xfrm>
            <a:custGeom>
              <a:avLst/>
              <a:gdLst/>
              <a:ahLst/>
              <a:cxnLst>
                <a:cxn ang="0">
                  <a:pos x="0" y="88"/>
                </a:cxn>
                <a:cxn ang="0">
                  <a:pos x="122" y="0"/>
                </a:cxn>
              </a:cxnLst>
              <a:rect l="0" t="0" r="r" b="b"/>
              <a:pathLst>
                <a:path w="123" h="88">
                  <a:moveTo>
                    <a:pt x="0" y="88"/>
                  </a:moveTo>
                  <a:lnTo>
                    <a:pt x="12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7" name="Freeform 489"/>
            <p:cNvSpPr>
              <a:spLocks/>
            </p:cNvSpPr>
            <p:nvPr/>
          </p:nvSpPr>
          <p:spPr bwMode="auto">
            <a:xfrm>
              <a:off x="10821" y="3775"/>
              <a:ext cx="122" cy="88"/>
            </a:xfrm>
            <a:custGeom>
              <a:avLst/>
              <a:gdLst/>
              <a:ahLst/>
              <a:cxnLst>
                <a:cxn ang="0">
                  <a:pos x="0" y="88"/>
                </a:cxn>
                <a:cxn ang="0">
                  <a:pos x="122" y="0"/>
                </a:cxn>
              </a:cxnLst>
              <a:rect l="0" t="0" r="r" b="b"/>
              <a:pathLst>
                <a:path w="122" h="88">
                  <a:moveTo>
                    <a:pt x="0" y="88"/>
                  </a:moveTo>
                  <a:lnTo>
                    <a:pt x="12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8" name="Freeform 490"/>
            <p:cNvSpPr>
              <a:spLocks/>
            </p:cNvSpPr>
            <p:nvPr/>
          </p:nvSpPr>
          <p:spPr bwMode="auto">
            <a:xfrm>
              <a:off x="9379" y="2659"/>
              <a:ext cx="492" cy="350"/>
            </a:xfrm>
            <a:custGeom>
              <a:avLst/>
              <a:gdLst/>
              <a:ahLst/>
              <a:cxnLst>
                <a:cxn ang="0">
                  <a:pos x="492" y="350"/>
                </a:cxn>
                <a:cxn ang="0">
                  <a:pos x="0" y="0"/>
                </a:cxn>
                <a:cxn ang="0">
                  <a:pos x="52" y="112"/>
                </a:cxn>
              </a:cxnLst>
              <a:rect l="0" t="0" r="r" b="b"/>
              <a:pathLst>
                <a:path w="492" h="350">
                  <a:moveTo>
                    <a:pt x="492" y="350"/>
                  </a:moveTo>
                  <a:lnTo>
                    <a:pt x="0" y="0"/>
                  </a:lnTo>
                  <a:lnTo>
                    <a:pt x="52" y="11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19" name="Freeform 491"/>
            <p:cNvSpPr>
              <a:spLocks/>
            </p:cNvSpPr>
            <p:nvPr/>
          </p:nvSpPr>
          <p:spPr bwMode="auto">
            <a:xfrm>
              <a:off x="9379" y="2659"/>
              <a:ext cx="161" cy="113"/>
            </a:xfrm>
            <a:custGeom>
              <a:avLst/>
              <a:gdLst/>
              <a:ahLst/>
              <a:cxnLst>
                <a:cxn ang="0">
                  <a:pos x="0" y="0"/>
                </a:cxn>
                <a:cxn ang="0">
                  <a:pos x="52" y="112"/>
                </a:cxn>
                <a:cxn ang="0">
                  <a:pos x="160" y="36"/>
                </a:cxn>
                <a:cxn ang="0">
                  <a:pos x="0" y="0"/>
                </a:cxn>
              </a:cxnLst>
              <a:rect l="0" t="0" r="r" b="b"/>
              <a:pathLst>
                <a:path w="161" h="113">
                  <a:moveTo>
                    <a:pt x="0" y="0"/>
                  </a:moveTo>
                  <a:lnTo>
                    <a:pt x="52" y="112"/>
                  </a:lnTo>
                  <a:lnTo>
                    <a:pt x="160" y="3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0" name="Freeform 492"/>
            <p:cNvSpPr>
              <a:spLocks/>
            </p:cNvSpPr>
            <p:nvPr/>
          </p:nvSpPr>
          <p:spPr bwMode="auto">
            <a:xfrm>
              <a:off x="10785" y="3662"/>
              <a:ext cx="159" cy="113"/>
            </a:xfrm>
            <a:custGeom>
              <a:avLst/>
              <a:gdLst/>
              <a:ahLst/>
              <a:cxnLst>
                <a:cxn ang="0">
                  <a:pos x="158" y="112"/>
                </a:cxn>
                <a:cxn ang="0">
                  <a:pos x="105" y="0"/>
                </a:cxn>
                <a:cxn ang="0">
                  <a:pos x="0" y="76"/>
                </a:cxn>
                <a:cxn ang="0">
                  <a:pos x="158" y="112"/>
                </a:cxn>
              </a:cxnLst>
              <a:rect l="0" t="0" r="r" b="b"/>
              <a:pathLst>
                <a:path w="159" h="113">
                  <a:moveTo>
                    <a:pt x="158" y="112"/>
                  </a:moveTo>
                  <a:lnTo>
                    <a:pt x="105" y="0"/>
                  </a:lnTo>
                  <a:lnTo>
                    <a:pt x="0" y="76"/>
                  </a:lnTo>
                  <a:lnTo>
                    <a:pt x="158" y="11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1" name="Freeform 493"/>
            <p:cNvSpPr>
              <a:spLocks/>
            </p:cNvSpPr>
            <p:nvPr/>
          </p:nvSpPr>
          <p:spPr bwMode="auto">
            <a:xfrm>
              <a:off x="10891" y="3662"/>
              <a:ext cx="53" cy="113"/>
            </a:xfrm>
            <a:custGeom>
              <a:avLst/>
              <a:gdLst/>
              <a:ahLst/>
              <a:cxnLst>
                <a:cxn ang="0">
                  <a:pos x="52" y="112"/>
                </a:cxn>
                <a:cxn ang="0">
                  <a:pos x="0" y="0"/>
                </a:cxn>
              </a:cxnLst>
              <a:rect l="0" t="0" r="r" b="b"/>
              <a:pathLst>
                <a:path w="53" h="113">
                  <a:moveTo>
                    <a:pt x="52" y="112"/>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2" name="Freeform 494"/>
            <p:cNvSpPr>
              <a:spLocks/>
            </p:cNvSpPr>
            <p:nvPr/>
          </p:nvSpPr>
          <p:spPr bwMode="auto">
            <a:xfrm>
              <a:off x="6972" y="3525"/>
              <a:ext cx="806" cy="576"/>
            </a:xfrm>
            <a:custGeom>
              <a:avLst/>
              <a:gdLst/>
              <a:ahLst/>
              <a:cxnLst>
                <a:cxn ang="0">
                  <a:pos x="0" y="575"/>
                </a:cxn>
                <a:cxn ang="0">
                  <a:pos x="806" y="0"/>
                </a:cxn>
              </a:cxnLst>
              <a:rect l="0" t="0" r="r" b="b"/>
              <a:pathLst>
                <a:path w="806" h="576">
                  <a:moveTo>
                    <a:pt x="0" y="575"/>
                  </a:moveTo>
                  <a:lnTo>
                    <a:pt x="806"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3" name="Freeform 495"/>
            <p:cNvSpPr>
              <a:spLocks/>
            </p:cNvSpPr>
            <p:nvPr/>
          </p:nvSpPr>
          <p:spPr bwMode="auto">
            <a:xfrm>
              <a:off x="8995" y="2654"/>
              <a:ext cx="122" cy="89"/>
            </a:xfrm>
            <a:custGeom>
              <a:avLst/>
              <a:gdLst/>
              <a:ahLst/>
              <a:cxnLst>
                <a:cxn ang="0">
                  <a:pos x="0" y="0"/>
                </a:cxn>
                <a:cxn ang="0">
                  <a:pos x="122" y="88"/>
                </a:cxn>
              </a:cxnLst>
              <a:rect l="0" t="0" r="r" b="b"/>
              <a:pathLst>
                <a:path w="122" h="89">
                  <a:moveTo>
                    <a:pt x="0" y="0"/>
                  </a:moveTo>
                  <a:lnTo>
                    <a:pt x="122" y="88"/>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4" name="Freeform 496"/>
            <p:cNvSpPr>
              <a:spLocks/>
            </p:cNvSpPr>
            <p:nvPr/>
          </p:nvSpPr>
          <p:spPr bwMode="auto">
            <a:xfrm>
              <a:off x="6972" y="4101"/>
              <a:ext cx="124" cy="87"/>
            </a:xfrm>
            <a:custGeom>
              <a:avLst/>
              <a:gdLst/>
              <a:ahLst/>
              <a:cxnLst>
                <a:cxn ang="0">
                  <a:pos x="0" y="0"/>
                </a:cxn>
                <a:cxn ang="0">
                  <a:pos x="124" y="86"/>
                </a:cxn>
              </a:cxnLst>
              <a:rect l="0" t="0" r="r" b="b"/>
              <a:pathLst>
                <a:path w="124" h="87">
                  <a:moveTo>
                    <a:pt x="0" y="0"/>
                  </a:moveTo>
                  <a:lnTo>
                    <a:pt x="124" y="86"/>
                  </a:lnTo>
                </a:path>
              </a:pathLst>
            </a:custGeom>
            <a:noFill/>
            <a:ln w="1371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5" name="Freeform 497"/>
            <p:cNvSpPr>
              <a:spLocks/>
            </p:cNvSpPr>
            <p:nvPr/>
          </p:nvSpPr>
          <p:spPr bwMode="auto">
            <a:xfrm>
              <a:off x="8824" y="2654"/>
              <a:ext cx="171" cy="122"/>
            </a:xfrm>
            <a:custGeom>
              <a:avLst/>
              <a:gdLst/>
              <a:ahLst/>
              <a:cxnLst>
                <a:cxn ang="0">
                  <a:pos x="0" y="43"/>
                </a:cxn>
                <a:cxn ang="0">
                  <a:pos x="0" y="43"/>
                </a:cxn>
                <a:cxn ang="0">
                  <a:pos x="110" y="122"/>
                </a:cxn>
                <a:cxn ang="0">
                  <a:pos x="170" y="0"/>
                </a:cxn>
                <a:cxn ang="0">
                  <a:pos x="0" y="43"/>
                </a:cxn>
              </a:cxnLst>
              <a:rect l="0" t="0" r="r" b="b"/>
              <a:pathLst>
                <a:path w="171" h="122">
                  <a:moveTo>
                    <a:pt x="0" y="43"/>
                  </a:moveTo>
                  <a:lnTo>
                    <a:pt x="0" y="43"/>
                  </a:lnTo>
                  <a:lnTo>
                    <a:pt x="110" y="122"/>
                  </a:lnTo>
                  <a:lnTo>
                    <a:pt x="170" y="0"/>
                  </a:lnTo>
                  <a:lnTo>
                    <a:pt x="0" y="4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6" name="Freeform 498"/>
            <p:cNvSpPr>
              <a:spLocks/>
            </p:cNvSpPr>
            <p:nvPr/>
          </p:nvSpPr>
          <p:spPr bwMode="auto">
            <a:xfrm>
              <a:off x="6972" y="3979"/>
              <a:ext cx="170" cy="122"/>
            </a:xfrm>
            <a:custGeom>
              <a:avLst/>
              <a:gdLst/>
              <a:ahLst/>
              <a:cxnLst>
                <a:cxn ang="0">
                  <a:pos x="170" y="79"/>
                </a:cxn>
                <a:cxn ang="0">
                  <a:pos x="170" y="79"/>
                </a:cxn>
                <a:cxn ang="0">
                  <a:pos x="59" y="0"/>
                </a:cxn>
                <a:cxn ang="0">
                  <a:pos x="0" y="122"/>
                </a:cxn>
                <a:cxn ang="0">
                  <a:pos x="170" y="79"/>
                </a:cxn>
              </a:cxnLst>
              <a:rect l="0" t="0" r="r" b="b"/>
              <a:pathLst>
                <a:path w="170" h="122">
                  <a:moveTo>
                    <a:pt x="170" y="79"/>
                  </a:moveTo>
                  <a:lnTo>
                    <a:pt x="170" y="79"/>
                  </a:lnTo>
                  <a:lnTo>
                    <a:pt x="59" y="0"/>
                  </a:lnTo>
                  <a:lnTo>
                    <a:pt x="0" y="122"/>
                  </a:lnTo>
                  <a:lnTo>
                    <a:pt x="170" y="7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7" name="Freeform 499"/>
            <p:cNvSpPr>
              <a:spLocks/>
            </p:cNvSpPr>
            <p:nvPr/>
          </p:nvSpPr>
          <p:spPr bwMode="auto">
            <a:xfrm>
              <a:off x="8169" y="3208"/>
              <a:ext cx="67" cy="156"/>
            </a:xfrm>
            <a:custGeom>
              <a:avLst/>
              <a:gdLst/>
              <a:ahLst/>
              <a:cxnLst>
                <a:cxn ang="0">
                  <a:pos x="0" y="0"/>
                </a:cxn>
                <a:cxn ang="0">
                  <a:pos x="52" y="156"/>
                </a:cxn>
                <a:cxn ang="0">
                  <a:pos x="67" y="144"/>
                </a:cxn>
              </a:cxnLst>
              <a:rect l="0" t="0" r="r" b="b"/>
              <a:pathLst>
                <a:path w="67" h="156">
                  <a:moveTo>
                    <a:pt x="0" y="0"/>
                  </a:moveTo>
                  <a:lnTo>
                    <a:pt x="52" y="156"/>
                  </a:lnTo>
                  <a:lnTo>
                    <a:pt x="67" y="1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8" name="Freeform 500"/>
            <p:cNvSpPr>
              <a:spLocks/>
            </p:cNvSpPr>
            <p:nvPr/>
          </p:nvSpPr>
          <p:spPr bwMode="auto">
            <a:xfrm>
              <a:off x="8169" y="3163"/>
              <a:ext cx="60" cy="194"/>
            </a:xfrm>
            <a:custGeom>
              <a:avLst/>
              <a:gdLst/>
              <a:ahLst/>
              <a:cxnLst>
                <a:cxn ang="0">
                  <a:pos x="0" y="0"/>
                </a:cxn>
                <a:cxn ang="0">
                  <a:pos x="7" y="40"/>
                </a:cxn>
                <a:cxn ang="0">
                  <a:pos x="60" y="194"/>
                </a:cxn>
              </a:cxnLst>
              <a:rect l="0" t="0" r="r" b="b"/>
              <a:pathLst>
                <a:path w="60" h="194">
                  <a:moveTo>
                    <a:pt x="0" y="0"/>
                  </a:moveTo>
                  <a:lnTo>
                    <a:pt x="7" y="40"/>
                  </a:lnTo>
                  <a:lnTo>
                    <a:pt x="60" y="19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29" name="Freeform 501"/>
            <p:cNvSpPr>
              <a:spLocks/>
            </p:cNvSpPr>
            <p:nvPr/>
          </p:nvSpPr>
          <p:spPr bwMode="auto">
            <a:xfrm>
              <a:off x="8140" y="3163"/>
              <a:ext cx="96" cy="189"/>
            </a:xfrm>
            <a:custGeom>
              <a:avLst/>
              <a:gdLst/>
              <a:ahLst/>
              <a:cxnLst>
                <a:cxn ang="0">
                  <a:pos x="96" y="189"/>
                </a:cxn>
                <a:cxn ang="0">
                  <a:pos x="28" y="0"/>
                </a:cxn>
                <a:cxn ang="0">
                  <a:pos x="21" y="38"/>
                </a:cxn>
                <a:cxn ang="0">
                  <a:pos x="9" y="69"/>
                </a:cxn>
                <a:cxn ang="0">
                  <a:pos x="0" y="88"/>
                </a:cxn>
              </a:cxnLst>
              <a:rect l="0" t="0" r="r" b="b"/>
              <a:pathLst>
                <a:path w="96" h="189">
                  <a:moveTo>
                    <a:pt x="96" y="189"/>
                  </a:moveTo>
                  <a:lnTo>
                    <a:pt x="28" y="0"/>
                  </a:lnTo>
                  <a:lnTo>
                    <a:pt x="21" y="38"/>
                  </a:lnTo>
                  <a:lnTo>
                    <a:pt x="9" y="69"/>
                  </a:lnTo>
                  <a:lnTo>
                    <a:pt x="0" y="8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0" name="Freeform 502"/>
            <p:cNvSpPr>
              <a:spLocks/>
            </p:cNvSpPr>
            <p:nvPr/>
          </p:nvSpPr>
          <p:spPr bwMode="auto">
            <a:xfrm>
              <a:off x="8140" y="3208"/>
              <a:ext cx="29" cy="44"/>
            </a:xfrm>
            <a:custGeom>
              <a:avLst/>
              <a:gdLst/>
              <a:ahLst/>
              <a:cxnLst>
                <a:cxn ang="0">
                  <a:pos x="28" y="0"/>
                </a:cxn>
                <a:cxn ang="0">
                  <a:pos x="19" y="19"/>
                </a:cxn>
                <a:cxn ang="0">
                  <a:pos x="0" y="43"/>
                </a:cxn>
              </a:cxnLst>
              <a:rect l="0" t="0" r="r" b="b"/>
              <a:pathLst>
                <a:path w="29" h="44">
                  <a:moveTo>
                    <a:pt x="28" y="0"/>
                  </a:moveTo>
                  <a:lnTo>
                    <a:pt x="19" y="19"/>
                  </a:lnTo>
                  <a:lnTo>
                    <a:pt x="0" y="4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1" name="Freeform 503"/>
            <p:cNvSpPr>
              <a:spLocks/>
            </p:cNvSpPr>
            <p:nvPr/>
          </p:nvSpPr>
          <p:spPr bwMode="auto">
            <a:xfrm>
              <a:off x="7869" y="3266"/>
              <a:ext cx="89" cy="252"/>
            </a:xfrm>
            <a:custGeom>
              <a:avLst/>
              <a:gdLst/>
              <a:ahLst/>
              <a:cxnLst>
                <a:cxn ang="0">
                  <a:pos x="0" y="0"/>
                </a:cxn>
                <a:cxn ang="0">
                  <a:pos x="88" y="252"/>
                </a:cxn>
              </a:cxnLst>
              <a:rect l="0" t="0" r="r" b="b"/>
              <a:pathLst>
                <a:path w="89" h="252">
                  <a:moveTo>
                    <a:pt x="0" y="0"/>
                  </a:moveTo>
                  <a:lnTo>
                    <a:pt x="88" y="25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2" name="Freeform 504"/>
            <p:cNvSpPr>
              <a:spLocks/>
            </p:cNvSpPr>
            <p:nvPr/>
          </p:nvSpPr>
          <p:spPr bwMode="auto">
            <a:xfrm>
              <a:off x="7879" y="3259"/>
              <a:ext cx="91" cy="252"/>
            </a:xfrm>
            <a:custGeom>
              <a:avLst/>
              <a:gdLst/>
              <a:ahLst/>
              <a:cxnLst>
                <a:cxn ang="0">
                  <a:pos x="0" y="0"/>
                </a:cxn>
                <a:cxn ang="0">
                  <a:pos x="91" y="252"/>
                </a:cxn>
              </a:cxnLst>
              <a:rect l="0" t="0" r="r" b="b"/>
              <a:pathLst>
                <a:path w="91" h="252">
                  <a:moveTo>
                    <a:pt x="0" y="0"/>
                  </a:moveTo>
                  <a:lnTo>
                    <a:pt x="91" y="25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3" name="Freeform 505"/>
            <p:cNvSpPr>
              <a:spLocks/>
            </p:cNvSpPr>
            <p:nvPr/>
          </p:nvSpPr>
          <p:spPr bwMode="auto">
            <a:xfrm>
              <a:off x="7888" y="3252"/>
              <a:ext cx="92" cy="252"/>
            </a:xfrm>
            <a:custGeom>
              <a:avLst/>
              <a:gdLst/>
              <a:ahLst/>
              <a:cxnLst>
                <a:cxn ang="0">
                  <a:pos x="0" y="0"/>
                </a:cxn>
                <a:cxn ang="0">
                  <a:pos x="91" y="252"/>
                </a:cxn>
              </a:cxnLst>
              <a:rect l="0" t="0" r="r" b="b"/>
              <a:pathLst>
                <a:path w="92" h="252">
                  <a:moveTo>
                    <a:pt x="0" y="0"/>
                  </a:moveTo>
                  <a:lnTo>
                    <a:pt x="91" y="25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4" name="Freeform 506"/>
            <p:cNvSpPr>
              <a:spLocks/>
            </p:cNvSpPr>
            <p:nvPr/>
          </p:nvSpPr>
          <p:spPr bwMode="auto">
            <a:xfrm>
              <a:off x="7840" y="3211"/>
              <a:ext cx="231" cy="328"/>
            </a:xfrm>
            <a:custGeom>
              <a:avLst/>
              <a:gdLst/>
              <a:ahLst/>
              <a:cxnLst>
                <a:cxn ang="0">
                  <a:pos x="0" y="76"/>
                </a:cxn>
                <a:cxn ang="0">
                  <a:pos x="88" y="12"/>
                </a:cxn>
                <a:cxn ang="0">
                  <a:pos x="124" y="0"/>
                </a:cxn>
                <a:cxn ang="0">
                  <a:pos x="144" y="2"/>
                </a:cxn>
                <a:cxn ang="0">
                  <a:pos x="175" y="26"/>
                </a:cxn>
                <a:cxn ang="0">
                  <a:pos x="201" y="67"/>
                </a:cxn>
                <a:cxn ang="0">
                  <a:pos x="220" y="112"/>
                </a:cxn>
                <a:cxn ang="0">
                  <a:pos x="230" y="168"/>
                </a:cxn>
                <a:cxn ang="0">
                  <a:pos x="223" y="201"/>
                </a:cxn>
                <a:cxn ang="0">
                  <a:pos x="211" y="225"/>
                </a:cxn>
                <a:cxn ang="0">
                  <a:pos x="177" y="264"/>
                </a:cxn>
                <a:cxn ang="0">
                  <a:pos x="88" y="328"/>
                </a:cxn>
              </a:cxnLst>
              <a:rect l="0" t="0" r="r" b="b"/>
              <a:pathLst>
                <a:path w="231" h="328">
                  <a:moveTo>
                    <a:pt x="0" y="76"/>
                  </a:moveTo>
                  <a:lnTo>
                    <a:pt x="88" y="12"/>
                  </a:lnTo>
                  <a:lnTo>
                    <a:pt x="124" y="0"/>
                  </a:lnTo>
                  <a:lnTo>
                    <a:pt x="144" y="2"/>
                  </a:lnTo>
                  <a:lnTo>
                    <a:pt x="175" y="26"/>
                  </a:lnTo>
                  <a:lnTo>
                    <a:pt x="201" y="67"/>
                  </a:lnTo>
                  <a:lnTo>
                    <a:pt x="220" y="112"/>
                  </a:lnTo>
                  <a:lnTo>
                    <a:pt x="230" y="168"/>
                  </a:lnTo>
                  <a:lnTo>
                    <a:pt x="223" y="201"/>
                  </a:lnTo>
                  <a:lnTo>
                    <a:pt x="211" y="225"/>
                  </a:lnTo>
                  <a:lnTo>
                    <a:pt x="177" y="264"/>
                  </a:lnTo>
                  <a:lnTo>
                    <a:pt x="88" y="3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5" name="Freeform 507"/>
            <p:cNvSpPr>
              <a:spLocks/>
            </p:cNvSpPr>
            <p:nvPr/>
          </p:nvSpPr>
          <p:spPr bwMode="auto">
            <a:xfrm>
              <a:off x="7956" y="3218"/>
              <a:ext cx="105" cy="201"/>
            </a:xfrm>
            <a:custGeom>
              <a:avLst/>
              <a:gdLst/>
              <a:ahLst/>
              <a:cxnLst>
                <a:cxn ang="0">
                  <a:pos x="0" y="0"/>
                </a:cxn>
                <a:cxn ang="0">
                  <a:pos x="16" y="2"/>
                </a:cxn>
                <a:cxn ang="0">
                  <a:pos x="48" y="26"/>
                </a:cxn>
                <a:cxn ang="0">
                  <a:pos x="76" y="67"/>
                </a:cxn>
                <a:cxn ang="0">
                  <a:pos x="96" y="112"/>
                </a:cxn>
                <a:cxn ang="0">
                  <a:pos x="105" y="168"/>
                </a:cxn>
                <a:cxn ang="0">
                  <a:pos x="98" y="201"/>
                </a:cxn>
              </a:cxnLst>
              <a:rect l="0" t="0" r="r" b="b"/>
              <a:pathLst>
                <a:path w="105" h="201">
                  <a:moveTo>
                    <a:pt x="0" y="0"/>
                  </a:moveTo>
                  <a:lnTo>
                    <a:pt x="16" y="2"/>
                  </a:lnTo>
                  <a:lnTo>
                    <a:pt x="48" y="26"/>
                  </a:lnTo>
                  <a:lnTo>
                    <a:pt x="76" y="67"/>
                  </a:lnTo>
                  <a:lnTo>
                    <a:pt x="96" y="112"/>
                  </a:lnTo>
                  <a:lnTo>
                    <a:pt x="105" y="168"/>
                  </a:lnTo>
                  <a:lnTo>
                    <a:pt x="98" y="20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6" name="Freeform 508"/>
            <p:cNvSpPr>
              <a:spLocks/>
            </p:cNvSpPr>
            <p:nvPr/>
          </p:nvSpPr>
          <p:spPr bwMode="auto">
            <a:xfrm>
              <a:off x="7929" y="3223"/>
              <a:ext cx="120" cy="252"/>
            </a:xfrm>
            <a:custGeom>
              <a:avLst/>
              <a:gdLst/>
              <a:ahLst/>
              <a:cxnLst>
                <a:cxn ang="0">
                  <a:pos x="0" y="0"/>
                </a:cxn>
                <a:cxn ang="0">
                  <a:pos x="33" y="4"/>
                </a:cxn>
                <a:cxn ang="0">
                  <a:pos x="64" y="28"/>
                </a:cxn>
                <a:cxn ang="0">
                  <a:pos x="93" y="67"/>
                </a:cxn>
                <a:cxn ang="0">
                  <a:pos x="112" y="115"/>
                </a:cxn>
                <a:cxn ang="0">
                  <a:pos x="120" y="170"/>
                </a:cxn>
                <a:cxn ang="0">
                  <a:pos x="112" y="220"/>
                </a:cxn>
                <a:cxn ang="0">
                  <a:pos x="88" y="252"/>
                </a:cxn>
              </a:cxnLst>
              <a:rect l="0" t="0" r="r" b="b"/>
              <a:pathLst>
                <a:path w="120" h="252">
                  <a:moveTo>
                    <a:pt x="0" y="0"/>
                  </a:moveTo>
                  <a:lnTo>
                    <a:pt x="33" y="4"/>
                  </a:lnTo>
                  <a:lnTo>
                    <a:pt x="64" y="28"/>
                  </a:lnTo>
                  <a:lnTo>
                    <a:pt x="93" y="67"/>
                  </a:lnTo>
                  <a:lnTo>
                    <a:pt x="112" y="115"/>
                  </a:lnTo>
                  <a:lnTo>
                    <a:pt x="120" y="170"/>
                  </a:lnTo>
                  <a:lnTo>
                    <a:pt x="112" y="220"/>
                  </a:lnTo>
                  <a:lnTo>
                    <a:pt x="88" y="25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7" name="Freeform 509"/>
            <p:cNvSpPr>
              <a:spLocks/>
            </p:cNvSpPr>
            <p:nvPr/>
          </p:nvSpPr>
          <p:spPr bwMode="auto">
            <a:xfrm>
              <a:off x="7850" y="3268"/>
              <a:ext cx="36" cy="12"/>
            </a:xfrm>
            <a:custGeom>
              <a:avLst/>
              <a:gdLst/>
              <a:ahLst/>
              <a:cxnLst>
                <a:cxn ang="0">
                  <a:pos x="0" y="12"/>
                </a:cxn>
                <a:cxn ang="0">
                  <a:pos x="36" y="0"/>
                </a:cxn>
              </a:cxnLst>
              <a:rect l="0" t="0" r="r" b="b"/>
              <a:pathLst>
                <a:path w="36" h="12">
                  <a:moveTo>
                    <a:pt x="0" y="12"/>
                  </a:moveTo>
                  <a:lnTo>
                    <a:pt x="3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8" name="Freeform 510"/>
            <p:cNvSpPr>
              <a:spLocks/>
            </p:cNvSpPr>
            <p:nvPr/>
          </p:nvSpPr>
          <p:spPr bwMode="auto">
            <a:xfrm>
              <a:off x="7860" y="3273"/>
              <a:ext cx="24" cy="12"/>
            </a:xfrm>
            <a:custGeom>
              <a:avLst/>
              <a:gdLst/>
              <a:ahLst/>
              <a:cxnLst>
                <a:cxn ang="0">
                  <a:pos x="0" y="0"/>
                </a:cxn>
                <a:cxn ang="0">
                  <a:pos x="24" y="12"/>
                </a:cxn>
              </a:cxnLst>
              <a:rect l="0" t="0" r="r" b="b"/>
              <a:pathLst>
                <a:path w="24" h="12">
                  <a:moveTo>
                    <a:pt x="0" y="0"/>
                  </a:moveTo>
                  <a:lnTo>
                    <a:pt x="24"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39" name="Freeform 511"/>
            <p:cNvSpPr>
              <a:spLocks/>
            </p:cNvSpPr>
            <p:nvPr/>
          </p:nvSpPr>
          <p:spPr bwMode="auto">
            <a:xfrm>
              <a:off x="7893" y="3244"/>
              <a:ext cx="7" cy="34"/>
            </a:xfrm>
            <a:custGeom>
              <a:avLst/>
              <a:gdLst/>
              <a:ahLst/>
              <a:cxnLst>
                <a:cxn ang="0">
                  <a:pos x="7" y="0"/>
                </a:cxn>
                <a:cxn ang="0">
                  <a:pos x="0" y="33"/>
                </a:cxn>
              </a:cxnLst>
              <a:rect l="0" t="0" r="r" b="b"/>
              <a:pathLst>
                <a:path w="7" h="34">
                  <a:moveTo>
                    <a:pt x="7" y="0"/>
                  </a:moveTo>
                  <a:lnTo>
                    <a:pt x="0" y="3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0" name="Freeform 512"/>
            <p:cNvSpPr>
              <a:spLocks/>
            </p:cNvSpPr>
            <p:nvPr/>
          </p:nvSpPr>
          <p:spPr bwMode="auto">
            <a:xfrm>
              <a:off x="7886" y="3237"/>
              <a:ext cx="24" cy="31"/>
            </a:xfrm>
            <a:custGeom>
              <a:avLst/>
              <a:gdLst/>
              <a:ahLst/>
              <a:cxnLst>
                <a:cxn ang="0">
                  <a:pos x="23" y="0"/>
                </a:cxn>
                <a:cxn ang="0">
                  <a:pos x="0" y="31"/>
                </a:cxn>
              </a:cxnLst>
              <a:rect l="0" t="0" r="r" b="b"/>
              <a:pathLst>
                <a:path w="24" h="31">
                  <a:moveTo>
                    <a:pt x="23" y="0"/>
                  </a:moveTo>
                  <a:lnTo>
                    <a:pt x="0" y="3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1" name="Freeform 513"/>
            <p:cNvSpPr>
              <a:spLocks/>
            </p:cNvSpPr>
            <p:nvPr/>
          </p:nvSpPr>
          <p:spPr bwMode="auto">
            <a:xfrm>
              <a:off x="7939" y="3501"/>
              <a:ext cx="24" cy="31"/>
            </a:xfrm>
            <a:custGeom>
              <a:avLst/>
              <a:gdLst/>
              <a:ahLst/>
              <a:cxnLst>
                <a:cxn ang="0">
                  <a:pos x="23" y="0"/>
                </a:cxn>
                <a:cxn ang="0">
                  <a:pos x="0" y="31"/>
                </a:cxn>
              </a:cxnLst>
              <a:rect l="0" t="0" r="r" b="b"/>
              <a:pathLst>
                <a:path w="24" h="31">
                  <a:moveTo>
                    <a:pt x="23" y="0"/>
                  </a:moveTo>
                  <a:lnTo>
                    <a:pt x="0" y="3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2" name="Freeform 514"/>
            <p:cNvSpPr>
              <a:spLocks/>
            </p:cNvSpPr>
            <p:nvPr/>
          </p:nvSpPr>
          <p:spPr bwMode="auto">
            <a:xfrm>
              <a:off x="7948" y="3491"/>
              <a:ext cx="8" cy="34"/>
            </a:xfrm>
            <a:custGeom>
              <a:avLst/>
              <a:gdLst/>
              <a:ahLst/>
              <a:cxnLst>
                <a:cxn ang="0">
                  <a:pos x="7" y="0"/>
                </a:cxn>
                <a:cxn ang="0">
                  <a:pos x="0" y="33"/>
                </a:cxn>
              </a:cxnLst>
              <a:rect l="0" t="0" r="r" b="b"/>
              <a:pathLst>
                <a:path w="8" h="34">
                  <a:moveTo>
                    <a:pt x="7" y="0"/>
                  </a:moveTo>
                  <a:lnTo>
                    <a:pt x="0" y="3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3" name="Freeform 515"/>
            <p:cNvSpPr>
              <a:spLocks/>
            </p:cNvSpPr>
            <p:nvPr/>
          </p:nvSpPr>
          <p:spPr bwMode="auto">
            <a:xfrm>
              <a:off x="7965" y="3484"/>
              <a:ext cx="24" cy="12"/>
            </a:xfrm>
            <a:custGeom>
              <a:avLst/>
              <a:gdLst/>
              <a:ahLst/>
              <a:cxnLst>
                <a:cxn ang="0">
                  <a:pos x="0" y="0"/>
                </a:cxn>
                <a:cxn ang="0">
                  <a:pos x="24" y="12"/>
                </a:cxn>
              </a:cxnLst>
              <a:rect l="0" t="0" r="r" b="b"/>
              <a:pathLst>
                <a:path w="24" h="12">
                  <a:moveTo>
                    <a:pt x="0" y="0"/>
                  </a:moveTo>
                  <a:lnTo>
                    <a:pt x="24"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4" name="Freeform 516"/>
            <p:cNvSpPr>
              <a:spLocks/>
            </p:cNvSpPr>
            <p:nvPr/>
          </p:nvSpPr>
          <p:spPr bwMode="auto">
            <a:xfrm>
              <a:off x="7963" y="3489"/>
              <a:ext cx="36" cy="12"/>
            </a:xfrm>
            <a:custGeom>
              <a:avLst/>
              <a:gdLst/>
              <a:ahLst/>
              <a:cxnLst>
                <a:cxn ang="0">
                  <a:pos x="0" y="12"/>
                </a:cxn>
                <a:cxn ang="0">
                  <a:pos x="36" y="0"/>
                </a:cxn>
              </a:cxnLst>
              <a:rect l="0" t="0" r="r" b="b"/>
              <a:pathLst>
                <a:path w="36" h="12">
                  <a:moveTo>
                    <a:pt x="0" y="12"/>
                  </a:moveTo>
                  <a:lnTo>
                    <a:pt x="3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5" name="Freeform 517"/>
            <p:cNvSpPr>
              <a:spLocks/>
            </p:cNvSpPr>
            <p:nvPr/>
          </p:nvSpPr>
          <p:spPr bwMode="auto">
            <a:xfrm>
              <a:off x="9938" y="3040"/>
              <a:ext cx="209" cy="166"/>
            </a:xfrm>
            <a:custGeom>
              <a:avLst/>
              <a:gdLst/>
              <a:ahLst/>
              <a:cxnLst>
                <a:cxn ang="0">
                  <a:pos x="208" y="0"/>
                </a:cxn>
                <a:cxn ang="0">
                  <a:pos x="0" y="165"/>
                </a:cxn>
              </a:cxnLst>
              <a:rect l="0" t="0" r="r" b="b"/>
              <a:pathLst>
                <a:path w="209" h="166">
                  <a:moveTo>
                    <a:pt x="208" y="0"/>
                  </a:move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6" name="Freeform 518"/>
            <p:cNvSpPr>
              <a:spLocks/>
            </p:cNvSpPr>
            <p:nvPr/>
          </p:nvSpPr>
          <p:spPr bwMode="auto">
            <a:xfrm>
              <a:off x="9948" y="3047"/>
              <a:ext cx="208" cy="166"/>
            </a:xfrm>
            <a:custGeom>
              <a:avLst/>
              <a:gdLst/>
              <a:ahLst/>
              <a:cxnLst>
                <a:cxn ang="0">
                  <a:pos x="208" y="0"/>
                </a:cxn>
                <a:cxn ang="0">
                  <a:pos x="0" y="165"/>
                </a:cxn>
              </a:cxnLst>
              <a:rect l="0" t="0" r="r" b="b"/>
              <a:pathLst>
                <a:path w="208" h="166">
                  <a:moveTo>
                    <a:pt x="208" y="0"/>
                  </a:move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7" name="Freeform 519"/>
            <p:cNvSpPr>
              <a:spLocks/>
            </p:cNvSpPr>
            <p:nvPr/>
          </p:nvSpPr>
          <p:spPr bwMode="auto">
            <a:xfrm>
              <a:off x="9957" y="3055"/>
              <a:ext cx="209" cy="165"/>
            </a:xfrm>
            <a:custGeom>
              <a:avLst/>
              <a:gdLst/>
              <a:ahLst/>
              <a:cxnLst>
                <a:cxn ang="0">
                  <a:pos x="208" y="0"/>
                </a:cxn>
                <a:cxn ang="0">
                  <a:pos x="0" y="165"/>
                </a:cxn>
              </a:cxnLst>
              <a:rect l="0" t="0" r="r" b="b"/>
              <a:pathLst>
                <a:path w="209" h="165">
                  <a:moveTo>
                    <a:pt x="208" y="0"/>
                  </a:move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8" name="Freeform 520"/>
            <p:cNvSpPr>
              <a:spLocks/>
            </p:cNvSpPr>
            <p:nvPr/>
          </p:nvSpPr>
          <p:spPr bwMode="auto">
            <a:xfrm>
              <a:off x="9907" y="3019"/>
              <a:ext cx="326" cy="254"/>
            </a:xfrm>
            <a:custGeom>
              <a:avLst/>
              <a:gdLst/>
              <a:ahLst/>
              <a:cxnLst>
                <a:cxn ang="0">
                  <a:pos x="208" y="0"/>
                </a:cxn>
                <a:cxn ang="0">
                  <a:pos x="299" y="64"/>
                </a:cxn>
                <a:cxn ang="0">
                  <a:pos x="321" y="96"/>
                </a:cxn>
                <a:cxn ang="0">
                  <a:pos x="326" y="112"/>
                </a:cxn>
                <a:cxn ang="0">
                  <a:pos x="314" y="148"/>
                </a:cxn>
                <a:cxn ang="0">
                  <a:pos x="285" y="189"/>
                </a:cxn>
                <a:cxn ang="0">
                  <a:pos x="247" y="223"/>
                </a:cxn>
                <a:cxn ang="0">
                  <a:pos x="199" y="247"/>
                </a:cxn>
                <a:cxn ang="0">
                  <a:pos x="165" y="254"/>
                </a:cxn>
                <a:cxn ang="0">
                  <a:pos x="136" y="249"/>
                </a:cxn>
                <a:cxn ang="0">
                  <a:pos x="91" y="230"/>
                </a:cxn>
                <a:cxn ang="0">
                  <a:pos x="0" y="165"/>
                </a:cxn>
              </a:cxnLst>
              <a:rect l="0" t="0" r="r" b="b"/>
              <a:pathLst>
                <a:path w="326" h="254">
                  <a:moveTo>
                    <a:pt x="208" y="0"/>
                  </a:moveTo>
                  <a:lnTo>
                    <a:pt x="299" y="64"/>
                  </a:lnTo>
                  <a:lnTo>
                    <a:pt x="321" y="96"/>
                  </a:lnTo>
                  <a:lnTo>
                    <a:pt x="326" y="112"/>
                  </a:lnTo>
                  <a:lnTo>
                    <a:pt x="314" y="148"/>
                  </a:lnTo>
                  <a:lnTo>
                    <a:pt x="285" y="189"/>
                  </a:lnTo>
                  <a:lnTo>
                    <a:pt x="247" y="223"/>
                  </a:lnTo>
                  <a:lnTo>
                    <a:pt x="199" y="247"/>
                  </a:lnTo>
                  <a:lnTo>
                    <a:pt x="165" y="254"/>
                  </a:lnTo>
                  <a:lnTo>
                    <a:pt x="136" y="249"/>
                  </a:lnTo>
                  <a:lnTo>
                    <a:pt x="91" y="230"/>
                  </a:ln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49" name="Freeform 521"/>
            <p:cNvSpPr>
              <a:spLocks/>
            </p:cNvSpPr>
            <p:nvPr/>
          </p:nvSpPr>
          <p:spPr bwMode="auto">
            <a:xfrm>
              <a:off x="10060" y="3108"/>
              <a:ext cx="161" cy="158"/>
            </a:xfrm>
            <a:custGeom>
              <a:avLst/>
              <a:gdLst/>
              <a:ahLst/>
              <a:cxnLst>
                <a:cxn ang="0">
                  <a:pos x="158" y="0"/>
                </a:cxn>
                <a:cxn ang="0">
                  <a:pos x="160" y="16"/>
                </a:cxn>
                <a:cxn ang="0">
                  <a:pos x="151" y="52"/>
                </a:cxn>
                <a:cxn ang="0">
                  <a:pos x="122" y="93"/>
                </a:cxn>
                <a:cxn ang="0">
                  <a:pos x="84" y="127"/>
                </a:cxn>
                <a:cxn ang="0">
                  <a:pos x="36" y="151"/>
                </a:cxn>
                <a:cxn ang="0">
                  <a:pos x="0" y="158"/>
                </a:cxn>
              </a:cxnLst>
              <a:rect l="0" t="0" r="r" b="b"/>
              <a:pathLst>
                <a:path w="161" h="158">
                  <a:moveTo>
                    <a:pt x="158" y="0"/>
                  </a:moveTo>
                  <a:lnTo>
                    <a:pt x="160" y="16"/>
                  </a:lnTo>
                  <a:lnTo>
                    <a:pt x="151" y="52"/>
                  </a:lnTo>
                  <a:lnTo>
                    <a:pt x="122" y="93"/>
                  </a:lnTo>
                  <a:lnTo>
                    <a:pt x="84" y="127"/>
                  </a:lnTo>
                  <a:lnTo>
                    <a:pt x="36" y="151"/>
                  </a:lnTo>
                  <a:lnTo>
                    <a:pt x="0" y="15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0" name="Freeform 522"/>
            <p:cNvSpPr>
              <a:spLocks/>
            </p:cNvSpPr>
            <p:nvPr/>
          </p:nvSpPr>
          <p:spPr bwMode="auto">
            <a:xfrm>
              <a:off x="9998" y="3084"/>
              <a:ext cx="214" cy="177"/>
            </a:xfrm>
            <a:custGeom>
              <a:avLst/>
              <a:gdLst/>
              <a:ahLst/>
              <a:cxnLst>
                <a:cxn ang="0">
                  <a:pos x="208" y="0"/>
                </a:cxn>
                <a:cxn ang="0">
                  <a:pos x="213" y="33"/>
                </a:cxn>
                <a:cxn ang="0">
                  <a:pos x="203" y="69"/>
                </a:cxn>
                <a:cxn ang="0">
                  <a:pos x="175" y="110"/>
                </a:cxn>
                <a:cxn ang="0">
                  <a:pos x="136" y="144"/>
                </a:cxn>
                <a:cxn ang="0">
                  <a:pos x="86" y="168"/>
                </a:cxn>
                <a:cxn ang="0">
                  <a:pos x="35" y="177"/>
                </a:cxn>
                <a:cxn ang="0">
                  <a:pos x="0" y="165"/>
                </a:cxn>
              </a:cxnLst>
              <a:rect l="0" t="0" r="r" b="b"/>
              <a:pathLst>
                <a:path w="214" h="177">
                  <a:moveTo>
                    <a:pt x="208" y="0"/>
                  </a:moveTo>
                  <a:lnTo>
                    <a:pt x="213" y="33"/>
                  </a:lnTo>
                  <a:lnTo>
                    <a:pt x="203" y="69"/>
                  </a:lnTo>
                  <a:lnTo>
                    <a:pt x="175" y="110"/>
                  </a:lnTo>
                  <a:lnTo>
                    <a:pt x="136" y="144"/>
                  </a:lnTo>
                  <a:lnTo>
                    <a:pt x="86" y="168"/>
                  </a:lnTo>
                  <a:lnTo>
                    <a:pt x="35" y="177"/>
                  </a:ln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1" name="Freeform 523"/>
            <p:cNvSpPr>
              <a:spLocks/>
            </p:cNvSpPr>
            <p:nvPr/>
          </p:nvSpPr>
          <p:spPr bwMode="auto">
            <a:xfrm>
              <a:off x="10128" y="3026"/>
              <a:ext cx="21" cy="31"/>
            </a:xfrm>
            <a:custGeom>
              <a:avLst/>
              <a:gdLst/>
              <a:ahLst/>
              <a:cxnLst>
                <a:cxn ang="0">
                  <a:pos x="0" y="0"/>
                </a:cxn>
                <a:cxn ang="0">
                  <a:pos x="21" y="31"/>
                </a:cxn>
              </a:cxnLst>
              <a:rect l="0" t="0" r="r" b="b"/>
              <a:pathLst>
                <a:path w="21" h="31">
                  <a:moveTo>
                    <a:pt x="0" y="0"/>
                  </a:moveTo>
                  <a:lnTo>
                    <a:pt x="21" y="3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2" name="Freeform 524"/>
            <p:cNvSpPr>
              <a:spLocks/>
            </p:cNvSpPr>
            <p:nvPr/>
          </p:nvSpPr>
          <p:spPr bwMode="auto">
            <a:xfrm>
              <a:off x="10132" y="3033"/>
              <a:ext cx="5" cy="27"/>
            </a:xfrm>
            <a:custGeom>
              <a:avLst/>
              <a:gdLst/>
              <a:ahLst/>
              <a:cxnLst>
                <a:cxn ang="0">
                  <a:pos x="4" y="0"/>
                </a:cxn>
                <a:cxn ang="0">
                  <a:pos x="0" y="26"/>
                </a:cxn>
              </a:cxnLst>
              <a:rect l="0" t="0" r="r" b="b"/>
              <a:pathLst>
                <a:path w="5" h="27">
                  <a:moveTo>
                    <a:pt x="4" y="0"/>
                  </a:moveTo>
                  <a:lnTo>
                    <a:pt x="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3" name="Freeform 525"/>
            <p:cNvSpPr>
              <a:spLocks/>
            </p:cNvSpPr>
            <p:nvPr/>
          </p:nvSpPr>
          <p:spPr bwMode="auto">
            <a:xfrm>
              <a:off x="10142" y="3062"/>
              <a:ext cx="34" cy="5"/>
            </a:xfrm>
            <a:custGeom>
              <a:avLst/>
              <a:gdLst/>
              <a:ahLst/>
              <a:cxnLst>
                <a:cxn ang="0">
                  <a:pos x="33" y="0"/>
                </a:cxn>
                <a:cxn ang="0">
                  <a:pos x="0" y="4"/>
                </a:cxn>
              </a:cxnLst>
              <a:rect l="0" t="0" r="r" b="b"/>
              <a:pathLst>
                <a:path w="34" h="5">
                  <a:moveTo>
                    <a:pt x="33" y="0"/>
                  </a:moveTo>
                  <a:lnTo>
                    <a:pt x="0" y="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4" name="Freeform 526"/>
            <p:cNvSpPr>
              <a:spLocks/>
            </p:cNvSpPr>
            <p:nvPr/>
          </p:nvSpPr>
          <p:spPr bwMode="auto">
            <a:xfrm>
              <a:off x="10149" y="3057"/>
              <a:ext cx="39" cy="12"/>
            </a:xfrm>
            <a:custGeom>
              <a:avLst/>
              <a:gdLst/>
              <a:ahLst/>
              <a:cxnLst>
                <a:cxn ang="0">
                  <a:pos x="38" y="12"/>
                </a:cxn>
                <a:cxn ang="0">
                  <a:pos x="0" y="0"/>
                </a:cxn>
              </a:cxnLst>
              <a:rect l="0" t="0" r="r" b="b"/>
              <a:pathLst>
                <a:path w="39" h="12">
                  <a:moveTo>
                    <a:pt x="38" y="12"/>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5" name="Freeform 527"/>
            <p:cNvSpPr>
              <a:spLocks/>
            </p:cNvSpPr>
            <p:nvPr/>
          </p:nvSpPr>
          <p:spPr bwMode="auto">
            <a:xfrm>
              <a:off x="9916" y="3192"/>
              <a:ext cx="39" cy="12"/>
            </a:xfrm>
            <a:custGeom>
              <a:avLst/>
              <a:gdLst/>
              <a:ahLst/>
              <a:cxnLst>
                <a:cxn ang="0">
                  <a:pos x="38" y="12"/>
                </a:cxn>
                <a:cxn ang="0">
                  <a:pos x="0" y="0"/>
                </a:cxn>
              </a:cxnLst>
              <a:rect l="0" t="0" r="r" b="b"/>
              <a:pathLst>
                <a:path w="39" h="12">
                  <a:moveTo>
                    <a:pt x="38" y="12"/>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6" name="Freeform 528"/>
            <p:cNvSpPr>
              <a:spLocks/>
            </p:cNvSpPr>
            <p:nvPr/>
          </p:nvSpPr>
          <p:spPr bwMode="auto">
            <a:xfrm>
              <a:off x="9928" y="3194"/>
              <a:ext cx="34" cy="5"/>
            </a:xfrm>
            <a:custGeom>
              <a:avLst/>
              <a:gdLst/>
              <a:ahLst/>
              <a:cxnLst>
                <a:cxn ang="0">
                  <a:pos x="33" y="0"/>
                </a:cxn>
                <a:cxn ang="0">
                  <a:pos x="0" y="4"/>
                </a:cxn>
              </a:cxnLst>
              <a:rect l="0" t="0" r="r" b="b"/>
              <a:pathLst>
                <a:path w="34" h="5">
                  <a:moveTo>
                    <a:pt x="33" y="0"/>
                  </a:moveTo>
                  <a:lnTo>
                    <a:pt x="0" y="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7" name="Freeform 529"/>
            <p:cNvSpPr>
              <a:spLocks/>
            </p:cNvSpPr>
            <p:nvPr/>
          </p:nvSpPr>
          <p:spPr bwMode="auto">
            <a:xfrm>
              <a:off x="9967" y="3201"/>
              <a:ext cx="5" cy="27"/>
            </a:xfrm>
            <a:custGeom>
              <a:avLst/>
              <a:gdLst/>
              <a:ahLst/>
              <a:cxnLst>
                <a:cxn ang="0">
                  <a:pos x="4" y="0"/>
                </a:cxn>
                <a:cxn ang="0">
                  <a:pos x="0" y="26"/>
                </a:cxn>
              </a:cxnLst>
              <a:rect l="0" t="0" r="r" b="b"/>
              <a:pathLst>
                <a:path w="5" h="27">
                  <a:moveTo>
                    <a:pt x="4" y="0"/>
                  </a:moveTo>
                  <a:lnTo>
                    <a:pt x="0"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8" name="Freeform 530"/>
            <p:cNvSpPr>
              <a:spLocks/>
            </p:cNvSpPr>
            <p:nvPr/>
          </p:nvSpPr>
          <p:spPr bwMode="auto">
            <a:xfrm>
              <a:off x="9955" y="3204"/>
              <a:ext cx="21" cy="31"/>
            </a:xfrm>
            <a:custGeom>
              <a:avLst/>
              <a:gdLst/>
              <a:ahLst/>
              <a:cxnLst>
                <a:cxn ang="0">
                  <a:pos x="0" y="0"/>
                </a:cxn>
                <a:cxn ang="0">
                  <a:pos x="21" y="31"/>
                </a:cxn>
              </a:cxnLst>
              <a:rect l="0" t="0" r="r" b="b"/>
              <a:pathLst>
                <a:path w="21" h="31">
                  <a:moveTo>
                    <a:pt x="0" y="0"/>
                  </a:moveTo>
                  <a:lnTo>
                    <a:pt x="21" y="31"/>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59" name="Freeform 531"/>
            <p:cNvSpPr>
              <a:spLocks/>
            </p:cNvSpPr>
            <p:nvPr/>
          </p:nvSpPr>
          <p:spPr bwMode="auto">
            <a:xfrm>
              <a:off x="10123" y="3261"/>
              <a:ext cx="228" cy="113"/>
            </a:xfrm>
            <a:custGeom>
              <a:avLst/>
              <a:gdLst/>
              <a:ahLst/>
              <a:cxnLst>
                <a:cxn ang="0">
                  <a:pos x="132" y="24"/>
                </a:cxn>
                <a:cxn ang="0">
                  <a:pos x="136" y="16"/>
                </a:cxn>
                <a:cxn ang="0">
                  <a:pos x="144" y="21"/>
                </a:cxn>
                <a:cxn ang="0">
                  <a:pos x="134" y="36"/>
                </a:cxn>
                <a:cxn ang="0">
                  <a:pos x="120" y="26"/>
                </a:cxn>
                <a:cxn ang="0">
                  <a:pos x="129" y="12"/>
                </a:cxn>
                <a:cxn ang="0">
                  <a:pos x="148" y="0"/>
                </a:cxn>
                <a:cxn ang="0">
                  <a:pos x="160" y="0"/>
                </a:cxn>
                <a:cxn ang="0">
                  <a:pos x="189" y="7"/>
                </a:cxn>
                <a:cxn ang="0">
                  <a:pos x="211" y="24"/>
                </a:cxn>
                <a:cxn ang="0">
                  <a:pos x="228" y="48"/>
                </a:cxn>
                <a:cxn ang="0">
                  <a:pos x="225" y="67"/>
                </a:cxn>
                <a:cxn ang="0">
                  <a:pos x="216" y="84"/>
                </a:cxn>
                <a:cxn ang="0">
                  <a:pos x="196" y="93"/>
                </a:cxn>
                <a:cxn ang="0">
                  <a:pos x="170" y="96"/>
                </a:cxn>
                <a:cxn ang="0">
                  <a:pos x="62" y="88"/>
                </a:cxn>
                <a:cxn ang="0">
                  <a:pos x="36" y="93"/>
                </a:cxn>
                <a:cxn ang="0">
                  <a:pos x="0" y="112"/>
                </a:cxn>
              </a:cxnLst>
              <a:rect l="0" t="0" r="r" b="b"/>
              <a:pathLst>
                <a:path w="228" h="113">
                  <a:moveTo>
                    <a:pt x="132" y="24"/>
                  </a:moveTo>
                  <a:lnTo>
                    <a:pt x="136" y="16"/>
                  </a:lnTo>
                  <a:lnTo>
                    <a:pt x="144" y="21"/>
                  </a:lnTo>
                  <a:lnTo>
                    <a:pt x="134" y="36"/>
                  </a:lnTo>
                  <a:lnTo>
                    <a:pt x="120" y="26"/>
                  </a:lnTo>
                  <a:lnTo>
                    <a:pt x="129" y="12"/>
                  </a:lnTo>
                  <a:lnTo>
                    <a:pt x="148" y="0"/>
                  </a:lnTo>
                  <a:lnTo>
                    <a:pt x="160" y="0"/>
                  </a:lnTo>
                  <a:lnTo>
                    <a:pt x="189" y="7"/>
                  </a:lnTo>
                  <a:lnTo>
                    <a:pt x="211" y="24"/>
                  </a:lnTo>
                  <a:lnTo>
                    <a:pt x="228" y="48"/>
                  </a:lnTo>
                  <a:lnTo>
                    <a:pt x="225" y="67"/>
                  </a:lnTo>
                  <a:lnTo>
                    <a:pt x="216" y="84"/>
                  </a:lnTo>
                  <a:lnTo>
                    <a:pt x="196" y="93"/>
                  </a:lnTo>
                  <a:lnTo>
                    <a:pt x="170" y="96"/>
                  </a:lnTo>
                  <a:lnTo>
                    <a:pt x="62" y="88"/>
                  </a:lnTo>
                  <a:lnTo>
                    <a:pt x="36" y="93"/>
                  </a:lnTo>
                  <a:lnTo>
                    <a:pt x="0" y="1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0" name="Freeform 532"/>
            <p:cNvSpPr>
              <a:spLocks/>
            </p:cNvSpPr>
            <p:nvPr/>
          </p:nvSpPr>
          <p:spPr bwMode="auto">
            <a:xfrm>
              <a:off x="10252" y="3304"/>
              <a:ext cx="92" cy="48"/>
            </a:xfrm>
            <a:custGeom>
              <a:avLst/>
              <a:gdLst/>
              <a:ahLst/>
              <a:cxnLst>
                <a:cxn ang="0">
                  <a:pos x="91" y="0"/>
                </a:cxn>
                <a:cxn ang="0">
                  <a:pos x="88" y="19"/>
                </a:cxn>
                <a:cxn ang="0">
                  <a:pos x="76" y="33"/>
                </a:cxn>
                <a:cxn ang="0">
                  <a:pos x="59" y="43"/>
                </a:cxn>
                <a:cxn ang="0">
                  <a:pos x="33" y="48"/>
                </a:cxn>
                <a:cxn ang="0">
                  <a:pos x="0" y="48"/>
                </a:cxn>
              </a:cxnLst>
              <a:rect l="0" t="0" r="r" b="b"/>
              <a:pathLst>
                <a:path w="92" h="48">
                  <a:moveTo>
                    <a:pt x="91" y="0"/>
                  </a:moveTo>
                  <a:lnTo>
                    <a:pt x="88" y="19"/>
                  </a:lnTo>
                  <a:lnTo>
                    <a:pt x="76" y="33"/>
                  </a:lnTo>
                  <a:lnTo>
                    <a:pt x="59" y="43"/>
                  </a:lnTo>
                  <a:lnTo>
                    <a:pt x="33" y="48"/>
                  </a:lnTo>
                  <a:lnTo>
                    <a:pt x="0" y="4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1" name="Freeform 533"/>
            <p:cNvSpPr>
              <a:spLocks/>
            </p:cNvSpPr>
            <p:nvPr/>
          </p:nvSpPr>
          <p:spPr bwMode="auto">
            <a:xfrm>
              <a:off x="10185" y="3285"/>
              <a:ext cx="151" cy="65"/>
            </a:xfrm>
            <a:custGeom>
              <a:avLst/>
              <a:gdLst/>
              <a:ahLst/>
              <a:cxnLst>
                <a:cxn ang="0">
                  <a:pos x="148" y="0"/>
                </a:cxn>
                <a:cxn ang="0">
                  <a:pos x="151" y="12"/>
                </a:cxn>
                <a:cxn ang="0">
                  <a:pos x="148" y="33"/>
                </a:cxn>
                <a:cxn ang="0">
                  <a:pos x="136" y="48"/>
                </a:cxn>
                <a:cxn ang="0">
                  <a:pos x="119" y="57"/>
                </a:cxn>
                <a:cxn ang="0">
                  <a:pos x="93" y="62"/>
                </a:cxn>
                <a:cxn ang="0">
                  <a:pos x="0" y="64"/>
                </a:cxn>
              </a:cxnLst>
              <a:rect l="0" t="0" r="r" b="b"/>
              <a:pathLst>
                <a:path w="151" h="65">
                  <a:moveTo>
                    <a:pt x="148" y="0"/>
                  </a:moveTo>
                  <a:lnTo>
                    <a:pt x="151" y="12"/>
                  </a:lnTo>
                  <a:lnTo>
                    <a:pt x="148" y="33"/>
                  </a:lnTo>
                  <a:lnTo>
                    <a:pt x="136" y="48"/>
                  </a:lnTo>
                  <a:lnTo>
                    <a:pt x="119" y="57"/>
                  </a:lnTo>
                  <a:lnTo>
                    <a:pt x="93" y="62"/>
                  </a:lnTo>
                  <a:lnTo>
                    <a:pt x="0" y="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2" name="Freeform 534"/>
            <p:cNvSpPr>
              <a:spLocks/>
            </p:cNvSpPr>
            <p:nvPr/>
          </p:nvSpPr>
          <p:spPr bwMode="auto">
            <a:xfrm>
              <a:off x="10142" y="3362"/>
              <a:ext cx="110" cy="72"/>
            </a:xfrm>
            <a:custGeom>
              <a:avLst/>
              <a:gdLst/>
              <a:ahLst/>
              <a:cxnLst>
                <a:cxn ang="0">
                  <a:pos x="0" y="2"/>
                </a:cxn>
                <a:cxn ang="0">
                  <a:pos x="12" y="0"/>
                </a:cxn>
                <a:cxn ang="0">
                  <a:pos x="26" y="9"/>
                </a:cxn>
                <a:cxn ang="0">
                  <a:pos x="60" y="45"/>
                </a:cxn>
                <a:cxn ang="0">
                  <a:pos x="98" y="72"/>
                </a:cxn>
                <a:cxn ang="0">
                  <a:pos x="110" y="69"/>
                </a:cxn>
              </a:cxnLst>
              <a:rect l="0" t="0" r="r" b="b"/>
              <a:pathLst>
                <a:path w="110" h="72">
                  <a:moveTo>
                    <a:pt x="0" y="2"/>
                  </a:moveTo>
                  <a:lnTo>
                    <a:pt x="12" y="0"/>
                  </a:lnTo>
                  <a:lnTo>
                    <a:pt x="26" y="9"/>
                  </a:lnTo>
                  <a:lnTo>
                    <a:pt x="60" y="45"/>
                  </a:lnTo>
                  <a:lnTo>
                    <a:pt x="98" y="72"/>
                  </a:lnTo>
                  <a:lnTo>
                    <a:pt x="110" y="6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3" name="Freeform 535"/>
            <p:cNvSpPr>
              <a:spLocks/>
            </p:cNvSpPr>
            <p:nvPr/>
          </p:nvSpPr>
          <p:spPr bwMode="auto">
            <a:xfrm>
              <a:off x="10168" y="3372"/>
              <a:ext cx="65" cy="69"/>
            </a:xfrm>
            <a:custGeom>
              <a:avLst/>
              <a:gdLst/>
              <a:ahLst/>
              <a:cxnLst>
                <a:cxn ang="0">
                  <a:pos x="0" y="0"/>
                </a:cxn>
                <a:cxn ang="0">
                  <a:pos x="28" y="43"/>
                </a:cxn>
                <a:cxn ang="0">
                  <a:pos x="64" y="69"/>
                </a:cxn>
              </a:cxnLst>
              <a:rect l="0" t="0" r="r" b="b"/>
              <a:pathLst>
                <a:path w="65" h="69">
                  <a:moveTo>
                    <a:pt x="0" y="0"/>
                  </a:moveTo>
                  <a:lnTo>
                    <a:pt x="28" y="43"/>
                  </a:lnTo>
                  <a:lnTo>
                    <a:pt x="64" y="6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4" name="Freeform 536"/>
            <p:cNvSpPr>
              <a:spLocks/>
            </p:cNvSpPr>
            <p:nvPr/>
          </p:nvSpPr>
          <p:spPr bwMode="auto">
            <a:xfrm>
              <a:off x="10168" y="3372"/>
              <a:ext cx="89" cy="69"/>
            </a:xfrm>
            <a:custGeom>
              <a:avLst/>
              <a:gdLst/>
              <a:ahLst/>
              <a:cxnLst>
                <a:cxn ang="0">
                  <a:pos x="0" y="0"/>
                </a:cxn>
                <a:cxn ang="0">
                  <a:pos x="21" y="50"/>
                </a:cxn>
                <a:cxn ang="0">
                  <a:pos x="45" y="67"/>
                </a:cxn>
                <a:cxn ang="0">
                  <a:pos x="64" y="69"/>
                </a:cxn>
                <a:cxn ang="0">
                  <a:pos x="84" y="60"/>
                </a:cxn>
                <a:cxn ang="0">
                  <a:pos x="88" y="52"/>
                </a:cxn>
              </a:cxnLst>
              <a:rect l="0" t="0" r="r" b="b"/>
              <a:pathLst>
                <a:path w="89" h="69">
                  <a:moveTo>
                    <a:pt x="0" y="0"/>
                  </a:moveTo>
                  <a:lnTo>
                    <a:pt x="21" y="50"/>
                  </a:lnTo>
                  <a:lnTo>
                    <a:pt x="45" y="67"/>
                  </a:lnTo>
                  <a:lnTo>
                    <a:pt x="64" y="69"/>
                  </a:lnTo>
                  <a:lnTo>
                    <a:pt x="84" y="60"/>
                  </a:lnTo>
                  <a:lnTo>
                    <a:pt x="88" y="5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5" name="Freeform 537"/>
            <p:cNvSpPr>
              <a:spLocks/>
            </p:cNvSpPr>
            <p:nvPr/>
          </p:nvSpPr>
          <p:spPr bwMode="auto">
            <a:xfrm>
              <a:off x="10380" y="3372"/>
              <a:ext cx="564" cy="403"/>
            </a:xfrm>
            <a:custGeom>
              <a:avLst/>
              <a:gdLst/>
              <a:ahLst/>
              <a:cxnLst>
                <a:cxn ang="0">
                  <a:pos x="0" y="0"/>
                </a:cxn>
                <a:cxn ang="0">
                  <a:pos x="564" y="403"/>
                </a:cxn>
              </a:cxnLst>
              <a:rect l="0" t="0" r="r" b="b"/>
              <a:pathLst>
                <a:path w="564" h="403">
                  <a:moveTo>
                    <a:pt x="0" y="0"/>
                  </a:moveTo>
                  <a:lnTo>
                    <a:pt x="564" y="403"/>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6" name="Freeform 538"/>
            <p:cNvSpPr>
              <a:spLocks/>
            </p:cNvSpPr>
            <p:nvPr/>
          </p:nvSpPr>
          <p:spPr bwMode="auto">
            <a:xfrm>
              <a:off x="8258" y="2654"/>
              <a:ext cx="737" cy="528"/>
            </a:xfrm>
            <a:custGeom>
              <a:avLst/>
              <a:gdLst/>
              <a:ahLst/>
              <a:cxnLst>
                <a:cxn ang="0">
                  <a:pos x="0" y="527"/>
                </a:cxn>
                <a:cxn ang="0">
                  <a:pos x="736" y="0"/>
                </a:cxn>
              </a:cxnLst>
              <a:rect l="0" t="0" r="r" b="b"/>
              <a:pathLst>
                <a:path w="737" h="528">
                  <a:moveTo>
                    <a:pt x="0" y="527"/>
                  </a:moveTo>
                  <a:lnTo>
                    <a:pt x="736" y="0"/>
                  </a:lnTo>
                </a:path>
              </a:pathLst>
            </a:custGeom>
            <a:noFill/>
            <a:ln w="1371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667" name="Group 539"/>
          <p:cNvGrpSpPr>
            <a:grpSpLocks/>
          </p:cNvGrpSpPr>
          <p:nvPr/>
        </p:nvGrpSpPr>
        <p:grpSpPr bwMode="auto">
          <a:xfrm>
            <a:off x="1845330" y="3941771"/>
            <a:ext cx="1286510" cy="929622"/>
            <a:chOff x="1756" y="5171"/>
            <a:chExt cx="2026" cy="1462"/>
          </a:xfrm>
        </p:grpSpPr>
        <p:sp>
          <p:nvSpPr>
            <p:cNvPr id="48668" name="Freeform 540"/>
            <p:cNvSpPr>
              <a:spLocks/>
            </p:cNvSpPr>
            <p:nvPr/>
          </p:nvSpPr>
          <p:spPr bwMode="auto">
            <a:xfrm>
              <a:off x="2649" y="5635"/>
              <a:ext cx="670" cy="0"/>
            </a:xfrm>
            <a:custGeom>
              <a:avLst/>
              <a:gdLst/>
              <a:ahLst/>
              <a:cxnLst>
                <a:cxn ang="0">
                  <a:pos x="0" y="0"/>
                </a:cxn>
                <a:cxn ang="0">
                  <a:pos x="669" y="0"/>
                </a:cxn>
              </a:cxnLst>
              <a:rect l="0" t="0" r="r" b="b"/>
              <a:pathLst>
                <a:path w="670">
                  <a:moveTo>
                    <a:pt x="0" y="0"/>
                  </a:moveTo>
                  <a:lnTo>
                    <a:pt x="66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69" name="Freeform 541"/>
            <p:cNvSpPr>
              <a:spLocks/>
            </p:cNvSpPr>
            <p:nvPr/>
          </p:nvSpPr>
          <p:spPr bwMode="auto">
            <a:xfrm>
              <a:off x="2649" y="6170"/>
              <a:ext cx="670" cy="0"/>
            </a:xfrm>
            <a:custGeom>
              <a:avLst/>
              <a:gdLst/>
              <a:ahLst/>
              <a:cxnLst>
                <a:cxn ang="0">
                  <a:pos x="0" y="0"/>
                </a:cxn>
                <a:cxn ang="0">
                  <a:pos x="669" y="0"/>
                </a:cxn>
              </a:cxnLst>
              <a:rect l="0" t="0" r="r" b="b"/>
              <a:pathLst>
                <a:path w="670">
                  <a:moveTo>
                    <a:pt x="0" y="0"/>
                  </a:moveTo>
                  <a:lnTo>
                    <a:pt x="66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0" name="Freeform 542"/>
            <p:cNvSpPr>
              <a:spLocks/>
            </p:cNvSpPr>
            <p:nvPr/>
          </p:nvSpPr>
          <p:spPr bwMode="auto">
            <a:xfrm>
              <a:off x="2649" y="5635"/>
              <a:ext cx="0" cy="535"/>
            </a:xfrm>
            <a:custGeom>
              <a:avLst/>
              <a:gdLst/>
              <a:ahLst/>
              <a:cxnLst>
                <a:cxn ang="0">
                  <a:pos x="0" y="0"/>
                </a:cxn>
                <a:cxn ang="0">
                  <a:pos x="0" y="535"/>
                </a:cxn>
              </a:cxnLst>
              <a:rect l="0" t="0" r="r" b="b"/>
              <a:pathLst>
                <a:path h="535">
                  <a:moveTo>
                    <a:pt x="0" y="0"/>
                  </a:moveTo>
                  <a:lnTo>
                    <a:pt x="0" y="53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1" name="Freeform 543"/>
            <p:cNvSpPr>
              <a:spLocks/>
            </p:cNvSpPr>
            <p:nvPr/>
          </p:nvSpPr>
          <p:spPr bwMode="auto">
            <a:xfrm>
              <a:off x="3319" y="5635"/>
              <a:ext cx="0" cy="535"/>
            </a:xfrm>
            <a:custGeom>
              <a:avLst/>
              <a:gdLst/>
              <a:ahLst/>
              <a:cxnLst>
                <a:cxn ang="0">
                  <a:pos x="0" y="0"/>
                </a:cxn>
                <a:cxn ang="0">
                  <a:pos x="0" y="535"/>
                </a:cxn>
              </a:cxnLst>
              <a:rect l="0" t="0" r="r" b="b"/>
              <a:pathLst>
                <a:path h="535">
                  <a:moveTo>
                    <a:pt x="0" y="0"/>
                  </a:moveTo>
                  <a:lnTo>
                    <a:pt x="0" y="53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2" name="Freeform 544"/>
            <p:cNvSpPr>
              <a:spLocks/>
            </p:cNvSpPr>
            <p:nvPr/>
          </p:nvSpPr>
          <p:spPr bwMode="auto">
            <a:xfrm>
              <a:off x="3782" y="5171"/>
              <a:ext cx="0" cy="1462"/>
            </a:xfrm>
            <a:custGeom>
              <a:avLst/>
              <a:gdLst/>
              <a:ahLst/>
              <a:cxnLst>
                <a:cxn ang="0">
                  <a:pos x="0" y="0"/>
                </a:cxn>
                <a:cxn ang="0">
                  <a:pos x="0" y="1461"/>
                </a:cxn>
              </a:cxnLst>
              <a:rect l="0" t="0" r="r" b="b"/>
              <a:pathLst>
                <a:path h="1462">
                  <a:moveTo>
                    <a:pt x="0" y="0"/>
                  </a:moveTo>
                  <a:lnTo>
                    <a:pt x="0" y="146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3" name="Freeform 545"/>
            <p:cNvSpPr>
              <a:spLocks/>
            </p:cNvSpPr>
            <p:nvPr/>
          </p:nvSpPr>
          <p:spPr bwMode="auto">
            <a:xfrm>
              <a:off x="2186" y="5171"/>
              <a:ext cx="1596" cy="1462"/>
            </a:xfrm>
            <a:custGeom>
              <a:avLst/>
              <a:gdLst/>
              <a:ahLst/>
              <a:cxnLst>
                <a:cxn ang="0">
                  <a:pos x="0" y="1461"/>
                </a:cxn>
                <a:cxn ang="0">
                  <a:pos x="0" y="0"/>
                </a:cxn>
                <a:cxn ang="0">
                  <a:pos x="1596" y="0"/>
                </a:cxn>
              </a:cxnLst>
              <a:rect l="0" t="0" r="r" b="b"/>
              <a:pathLst>
                <a:path w="1596" h="1462">
                  <a:moveTo>
                    <a:pt x="0" y="1461"/>
                  </a:moveTo>
                  <a:lnTo>
                    <a:pt x="0" y="0"/>
                  </a:lnTo>
                  <a:lnTo>
                    <a:pt x="159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4" name="Freeform 546"/>
            <p:cNvSpPr>
              <a:spLocks/>
            </p:cNvSpPr>
            <p:nvPr/>
          </p:nvSpPr>
          <p:spPr bwMode="auto">
            <a:xfrm>
              <a:off x="2186" y="6633"/>
              <a:ext cx="1596" cy="0"/>
            </a:xfrm>
            <a:custGeom>
              <a:avLst/>
              <a:gdLst/>
              <a:ahLst/>
              <a:cxnLst>
                <a:cxn ang="0">
                  <a:pos x="0" y="0"/>
                </a:cxn>
                <a:cxn ang="0">
                  <a:pos x="1596" y="0"/>
                </a:cxn>
              </a:cxnLst>
              <a:rect l="0" t="0" r="r" b="b"/>
              <a:pathLst>
                <a:path w="1596">
                  <a:moveTo>
                    <a:pt x="0" y="0"/>
                  </a:moveTo>
                  <a:lnTo>
                    <a:pt x="159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5" name="Freeform 547"/>
            <p:cNvSpPr>
              <a:spLocks/>
            </p:cNvSpPr>
            <p:nvPr/>
          </p:nvSpPr>
          <p:spPr bwMode="auto">
            <a:xfrm>
              <a:off x="3319" y="5172"/>
              <a:ext cx="463" cy="463"/>
            </a:xfrm>
            <a:custGeom>
              <a:avLst/>
              <a:gdLst/>
              <a:ahLst/>
              <a:cxnLst>
                <a:cxn ang="0">
                  <a:pos x="0" y="463"/>
                </a:cxn>
                <a:cxn ang="0">
                  <a:pos x="463" y="0"/>
                </a:cxn>
              </a:cxnLst>
              <a:rect l="0" t="0" r="r" b="b"/>
              <a:pathLst>
                <a:path w="463" h="463">
                  <a:moveTo>
                    <a:pt x="0" y="463"/>
                  </a:moveTo>
                  <a:lnTo>
                    <a:pt x="46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6" name="Freeform 548"/>
            <p:cNvSpPr>
              <a:spLocks/>
            </p:cNvSpPr>
            <p:nvPr/>
          </p:nvSpPr>
          <p:spPr bwMode="auto">
            <a:xfrm>
              <a:off x="2186" y="5172"/>
              <a:ext cx="463" cy="463"/>
            </a:xfrm>
            <a:custGeom>
              <a:avLst/>
              <a:gdLst/>
              <a:ahLst/>
              <a:cxnLst>
                <a:cxn ang="0">
                  <a:pos x="463" y="463"/>
                </a:cxn>
                <a:cxn ang="0">
                  <a:pos x="0" y="0"/>
                </a:cxn>
              </a:cxnLst>
              <a:rect l="0" t="0" r="r" b="b"/>
              <a:pathLst>
                <a:path w="463" h="463">
                  <a:moveTo>
                    <a:pt x="463" y="463"/>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7" name="Freeform 549"/>
            <p:cNvSpPr>
              <a:spLocks/>
            </p:cNvSpPr>
            <p:nvPr/>
          </p:nvSpPr>
          <p:spPr bwMode="auto">
            <a:xfrm>
              <a:off x="2186" y="6170"/>
              <a:ext cx="463" cy="463"/>
            </a:xfrm>
            <a:custGeom>
              <a:avLst/>
              <a:gdLst/>
              <a:ahLst/>
              <a:cxnLst>
                <a:cxn ang="0">
                  <a:pos x="463" y="0"/>
                </a:cxn>
                <a:cxn ang="0">
                  <a:pos x="0" y="463"/>
                </a:cxn>
              </a:cxnLst>
              <a:rect l="0" t="0" r="r" b="b"/>
              <a:pathLst>
                <a:path w="463" h="463">
                  <a:moveTo>
                    <a:pt x="463" y="0"/>
                  </a:moveTo>
                  <a:lnTo>
                    <a:pt x="0" y="46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8" name="Freeform 550"/>
            <p:cNvSpPr>
              <a:spLocks/>
            </p:cNvSpPr>
            <p:nvPr/>
          </p:nvSpPr>
          <p:spPr bwMode="auto">
            <a:xfrm>
              <a:off x="3319" y="6170"/>
              <a:ext cx="463" cy="463"/>
            </a:xfrm>
            <a:custGeom>
              <a:avLst/>
              <a:gdLst/>
              <a:ahLst/>
              <a:cxnLst>
                <a:cxn ang="0">
                  <a:pos x="0" y="0"/>
                </a:cxn>
                <a:cxn ang="0">
                  <a:pos x="463" y="463"/>
                </a:cxn>
              </a:cxnLst>
              <a:rect l="0" t="0" r="r" b="b"/>
              <a:pathLst>
                <a:path w="463" h="463">
                  <a:moveTo>
                    <a:pt x="0" y="0"/>
                  </a:moveTo>
                  <a:lnTo>
                    <a:pt x="463" y="46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79" name="Freeform 551"/>
            <p:cNvSpPr>
              <a:spLocks/>
            </p:cNvSpPr>
            <p:nvPr/>
          </p:nvSpPr>
          <p:spPr bwMode="auto">
            <a:xfrm>
              <a:off x="2649" y="5635"/>
              <a:ext cx="15" cy="14"/>
            </a:xfrm>
            <a:custGeom>
              <a:avLst/>
              <a:gdLst/>
              <a:ahLst/>
              <a:cxnLst>
                <a:cxn ang="0">
                  <a:pos x="0" y="14"/>
                </a:cxn>
                <a:cxn ang="0">
                  <a:pos x="14" y="0"/>
                </a:cxn>
              </a:cxnLst>
              <a:rect l="0" t="0" r="r" b="b"/>
              <a:pathLst>
                <a:path w="15" h="14">
                  <a:moveTo>
                    <a:pt x="0" y="14"/>
                  </a:moveTo>
                  <a:lnTo>
                    <a:pt x="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0" name="Freeform 552"/>
            <p:cNvSpPr>
              <a:spLocks/>
            </p:cNvSpPr>
            <p:nvPr/>
          </p:nvSpPr>
          <p:spPr bwMode="auto">
            <a:xfrm>
              <a:off x="2649" y="5635"/>
              <a:ext cx="79" cy="79"/>
            </a:xfrm>
            <a:custGeom>
              <a:avLst/>
              <a:gdLst/>
              <a:ahLst/>
              <a:cxnLst>
                <a:cxn ang="0">
                  <a:pos x="0" y="79"/>
                </a:cxn>
                <a:cxn ang="0">
                  <a:pos x="79" y="0"/>
                </a:cxn>
              </a:cxnLst>
              <a:rect l="0" t="0" r="r" b="b"/>
              <a:pathLst>
                <a:path w="79" h="79">
                  <a:moveTo>
                    <a:pt x="0" y="79"/>
                  </a:moveTo>
                  <a:lnTo>
                    <a:pt x="7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1" name="Freeform 553"/>
            <p:cNvSpPr>
              <a:spLocks/>
            </p:cNvSpPr>
            <p:nvPr/>
          </p:nvSpPr>
          <p:spPr bwMode="auto">
            <a:xfrm>
              <a:off x="2649" y="5635"/>
              <a:ext cx="144" cy="144"/>
            </a:xfrm>
            <a:custGeom>
              <a:avLst/>
              <a:gdLst/>
              <a:ahLst/>
              <a:cxnLst>
                <a:cxn ang="0">
                  <a:pos x="0" y="144"/>
                </a:cxn>
                <a:cxn ang="0">
                  <a:pos x="144" y="0"/>
                </a:cxn>
              </a:cxnLst>
              <a:rect l="0" t="0" r="r" b="b"/>
              <a:pathLst>
                <a:path w="144" h="144">
                  <a:moveTo>
                    <a:pt x="0" y="144"/>
                  </a:moveTo>
                  <a:lnTo>
                    <a:pt x="14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2" name="Freeform 554"/>
            <p:cNvSpPr>
              <a:spLocks/>
            </p:cNvSpPr>
            <p:nvPr/>
          </p:nvSpPr>
          <p:spPr bwMode="auto">
            <a:xfrm>
              <a:off x="2649" y="5635"/>
              <a:ext cx="209" cy="209"/>
            </a:xfrm>
            <a:custGeom>
              <a:avLst/>
              <a:gdLst/>
              <a:ahLst/>
              <a:cxnLst>
                <a:cxn ang="0">
                  <a:pos x="0" y="208"/>
                </a:cxn>
                <a:cxn ang="0">
                  <a:pos x="208" y="0"/>
                </a:cxn>
              </a:cxnLst>
              <a:rect l="0" t="0" r="r" b="b"/>
              <a:pathLst>
                <a:path w="209" h="209">
                  <a:moveTo>
                    <a:pt x="0" y="208"/>
                  </a:moveTo>
                  <a:lnTo>
                    <a:pt x="20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3" name="Freeform 555"/>
            <p:cNvSpPr>
              <a:spLocks/>
            </p:cNvSpPr>
            <p:nvPr/>
          </p:nvSpPr>
          <p:spPr bwMode="auto">
            <a:xfrm>
              <a:off x="2649" y="5635"/>
              <a:ext cx="274" cy="273"/>
            </a:xfrm>
            <a:custGeom>
              <a:avLst/>
              <a:gdLst/>
              <a:ahLst/>
              <a:cxnLst>
                <a:cxn ang="0">
                  <a:pos x="0" y="273"/>
                </a:cxn>
                <a:cxn ang="0">
                  <a:pos x="273" y="0"/>
                </a:cxn>
              </a:cxnLst>
              <a:rect l="0" t="0" r="r" b="b"/>
              <a:pathLst>
                <a:path w="274" h="273">
                  <a:moveTo>
                    <a:pt x="0" y="273"/>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4" name="Freeform 556"/>
            <p:cNvSpPr>
              <a:spLocks/>
            </p:cNvSpPr>
            <p:nvPr/>
          </p:nvSpPr>
          <p:spPr bwMode="auto">
            <a:xfrm>
              <a:off x="2649" y="5635"/>
              <a:ext cx="338" cy="338"/>
            </a:xfrm>
            <a:custGeom>
              <a:avLst/>
              <a:gdLst/>
              <a:ahLst/>
              <a:cxnLst>
                <a:cxn ang="0">
                  <a:pos x="0" y="338"/>
                </a:cxn>
                <a:cxn ang="0">
                  <a:pos x="338" y="0"/>
                </a:cxn>
              </a:cxnLst>
              <a:rect l="0" t="0" r="r" b="b"/>
              <a:pathLst>
                <a:path w="338" h="338">
                  <a:moveTo>
                    <a:pt x="0" y="338"/>
                  </a:moveTo>
                  <a:lnTo>
                    <a:pt x="3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5" name="Freeform 557"/>
            <p:cNvSpPr>
              <a:spLocks/>
            </p:cNvSpPr>
            <p:nvPr/>
          </p:nvSpPr>
          <p:spPr bwMode="auto">
            <a:xfrm>
              <a:off x="2649" y="5635"/>
              <a:ext cx="403" cy="401"/>
            </a:xfrm>
            <a:custGeom>
              <a:avLst/>
              <a:gdLst/>
              <a:ahLst/>
              <a:cxnLst>
                <a:cxn ang="0">
                  <a:pos x="0" y="400"/>
                </a:cxn>
                <a:cxn ang="0">
                  <a:pos x="403" y="0"/>
                </a:cxn>
              </a:cxnLst>
              <a:rect l="0" t="0" r="r" b="b"/>
              <a:pathLst>
                <a:path w="403" h="401">
                  <a:moveTo>
                    <a:pt x="0" y="400"/>
                  </a:moveTo>
                  <a:lnTo>
                    <a:pt x="40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6" name="Freeform 558"/>
            <p:cNvSpPr>
              <a:spLocks/>
            </p:cNvSpPr>
            <p:nvPr/>
          </p:nvSpPr>
          <p:spPr bwMode="auto">
            <a:xfrm>
              <a:off x="2649" y="5635"/>
              <a:ext cx="468" cy="465"/>
            </a:xfrm>
            <a:custGeom>
              <a:avLst/>
              <a:gdLst/>
              <a:ahLst/>
              <a:cxnLst>
                <a:cxn ang="0">
                  <a:pos x="0" y="465"/>
                </a:cxn>
                <a:cxn ang="0">
                  <a:pos x="468" y="0"/>
                </a:cxn>
              </a:cxnLst>
              <a:rect l="0" t="0" r="r" b="b"/>
              <a:pathLst>
                <a:path w="468" h="465">
                  <a:moveTo>
                    <a:pt x="0" y="465"/>
                  </a:moveTo>
                  <a:lnTo>
                    <a:pt x="46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7" name="Freeform 559"/>
            <p:cNvSpPr>
              <a:spLocks/>
            </p:cNvSpPr>
            <p:nvPr/>
          </p:nvSpPr>
          <p:spPr bwMode="auto">
            <a:xfrm>
              <a:off x="2649" y="5635"/>
              <a:ext cx="531" cy="530"/>
            </a:xfrm>
            <a:custGeom>
              <a:avLst/>
              <a:gdLst/>
              <a:ahLst/>
              <a:cxnLst>
                <a:cxn ang="0">
                  <a:pos x="0" y="530"/>
                </a:cxn>
                <a:cxn ang="0">
                  <a:pos x="530" y="0"/>
                </a:cxn>
              </a:cxnLst>
              <a:rect l="0" t="0" r="r" b="b"/>
              <a:pathLst>
                <a:path w="531" h="530">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8" name="Freeform 560"/>
            <p:cNvSpPr>
              <a:spLocks/>
            </p:cNvSpPr>
            <p:nvPr/>
          </p:nvSpPr>
          <p:spPr bwMode="auto">
            <a:xfrm>
              <a:off x="2709" y="5635"/>
              <a:ext cx="535" cy="535"/>
            </a:xfrm>
            <a:custGeom>
              <a:avLst/>
              <a:gdLst/>
              <a:ahLst/>
              <a:cxnLst>
                <a:cxn ang="0">
                  <a:pos x="0" y="535"/>
                </a:cxn>
                <a:cxn ang="0">
                  <a:pos x="535" y="0"/>
                </a:cxn>
              </a:cxnLst>
              <a:rect l="0" t="0" r="r" b="b"/>
              <a:pathLst>
                <a:path w="535" h="535">
                  <a:moveTo>
                    <a:pt x="0" y="535"/>
                  </a:moveTo>
                  <a:lnTo>
                    <a:pt x="53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89" name="Freeform 561"/>
            <p:cNvSpPr>
              <a:spLocks/>
            </p:cNvSpPr>
            <p:nvPr/>
          </p:nvSpPr>
          <p:spPr bwMode="auto">
            <a:xfrm>
              <a:off x="2774" y="5635"/>
              <a:ext cx="535" cy="535"/>
            </a:xfrm>
            <a:custGeom>
              <a:avLst/>
              <a:gdLst/>
              <a:ahLst/>
              <a:cxnLst>
                <a:cxn ang="0">
                  <a:pos x="0" y="535"/>
                </a:cxn>
                <a:cxn ang="0">
                  <a:pos x="535" y="0"/>
                </a:cxn>
              </a:cxnLst>
              <a:rect l="0" t="0" r="r" b="b"/>
              <a:pathLst>
                <a:path w="535" h="535">
                  <a:moveTo>
                    <a:pt x="0" y="535"/>
                  </a:moveTo>
                  <a:lnTo>
                    <a:pt x="53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0" name="Freeform 562"/>
            <p:cNvSpPr>
              <a:spLocks/>
            </p:cNvSpPr>
            <p:nvPr/>
          </p:nvSpPr>
          <p:spPr bwMode="auto">
            <a:xfrm>
              <a:off x="2839" y="5692"/>
              <a:ext cx="480" cy="478"/>
            </a:xfrm>
            <a:custGeom>
              <a:avLst/>
              <a:gdLst/>
              <a:ahLst/>
              <a:cxnLst>
                <a:cxn ang="0">
                  <a:pos x="0" y="477"/>
                </a:cxn>
                <a:cxn ang="0">
                  <a:pos x="480" y="0"/>
                </a:cxn>
              </a:cxnLst>
              <a:rect l="0" t="0" r="r" b="b"/>
              <a:pathLst>
                <a:path w="480" h="478">
                  <a:moveTo>
                    <a:pt x="0" y="477"/>
                  </a:moveTo>
                  <a:lnTo>
                    <a:pt x="48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1" name="Freeform 563"/>
            <p:cNvSpPr>
              <a:spLocks/>
            </p:cNvSpPr>
            <p:nvPr/>
          </p:nvSpPr>
          <p:spPr bwMode="auto">
            <a:xfrm>
              <a:off x="2904" y="5757"/>
              <a:ext cx="415" cy="413"/>
            </a:xfrm>
            <a:custGeom>
              <a:avLst/>
              <a:gdLst/>
              <a:ahLst/>
              <a:cxnLst>
                <a:cxn ang="0">
                  <a:pos x="0" y="412"/>
                </a:cxn>
                <a:cxn ang="0">
                  <a:pos x="415" y="0"/>
                </a:cxn>
              </a:cxnLst>
              <a:rect l="0" t="0" r="r" b="b"/>
              <a:pathLst>
                <a:path w="415" h="413">
                  <a:moveTo>
                    <a:pt x="0" y="412"/>
                  </a:moveTo>
                  <a:lnTo>
                    <a:pt x="41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2" name="Freeform 564"/>
            <p:cNvSpPr>
              <a:spLocks/>
            </p:cNvSpPr>
            <p:nvPr/>
          </p:nvSpPr>
          <p:spPr bwMode="auto">
            <a:xfrm>
              <a:off x="2968" y="5822"/>
              <a:ext cx="351" cy="348"/>
            </a:xfrm>
            <a:custGeom>
              <a:avLst/>
              <a:gdLst/>
              <a:ahLst/>
              <a:cxnLst>
                <a:cxn ang="0">
                  <a:pos x="0" y="347"/>
                </a:cxn>
                <a:cxn ang="0">
                  <a:pos x="350" y="0"/>
                </a:cxn>
              </a:cxnLst>
              <a:rect l="0" t="0" r="r" b="b"/>
              <a:pathLst>
                <a:path w="351" h="348">
                  <a:moveTo>
                    <a:pt x="0" y="347"/>
                  </a:moveTo>
                  <a:lnTo>
                    <a:pt x="3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3" name="Freeform 565"/>
            <p:cNvSpPr>
              <a:spLocks/>
            </p:cNvSpPr>
            <p:nvPr/>
          </p:nvSpPr>
          <p:spPr bwMode="auto">
            <a:xfrm>
              <a:off x="3033" y="5884"/>
              <a:ext cx="286" cy="286"/>
            </a:xfrm>
            <a:custGeom>
              <a:avLst/>
              <a:gdLst/>
              <a:ahLst/>
              <a:cxnLst>
                <a:cxn ang="0">
                  <a:pos x="0" y="285"/>
                </a:cxn>
                <a:cxn ang="0">
                  <a:pos x="285" y="0"/>
                </a:cxn>
              </a:cxnLst>
              <a:rect l="0" t="0" r="r" b="b"/>
              <a:pathLst>
                <a:path w="286" h="286">
                  <a:moveTo>
                    <a:pt x="0" y="285"/>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4" name="Freeform 566"/>
            <p:cNvSpPr>
              <a:spLocks/>
            </p:cNvSpPr>
            <p:nvPr/>
          </p:nvSpPr>
          <p:spPr bwMode="auto">
            <a:xfrm>
              <a:off x="3098" y="5949"/>
              <a:ext cx="221" cy="221"/>
            </a:xfrm>
            <a:custGeom>
              <a:avLst/>
              <a:gdLst/>
              <a:ahLst/>
              <a:cxnLst>
                <a:cxn ang="0">
                  <a:pos x="0" y="220"/>
                </a:cxn>
                <a:cxn ang="0">
                  <a:pos x="220" y="0"/>
                </a:cxn>
              </a:cxnLst>
              <a:rect l="0" t="0" r="r" b="b"/>
              <a:pathLst>
                <a:path w="221" h="221">
                  <a:moveTo>
                    <a:pt x="0" y="220"/>
                  </a:moveTo>
                  <a:lnTo>
                    <a:pt x="2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5" name="Freeform 567"/>
            <p:cNvSpPr>
              <a:spLocks/>
            </p:cNvSpPr>
            <p:nvPr/>
          </p:nvSpPr>
          <p:spPr bwMode="auto">
            <a:xfrm>
              <a:off x="3163" y="6014"/>
              <a:ext cx="156" cy="156"/>
            </a:xfrm>
            <a:custGeom>
              <a:avLst/>
              <a:gdLst/>
              <a:ahLst/>
              <a:cxnLst>
                <a:cxn ang="0">
                  <a:pos x="0" y="155"/>
                </a:cxn>
                <a:cxn ang="0">
                  <a:pos x="156" y="0"/>
                </a:cxn>
              </a:cxnLst>
              <a:rect l="0" t="0" r="r" b="b"/>
              <a:pathLst>
                <a:path w="156" h="156">
                  <a:moveTo>
                    <a:pt x="0" y="155"/>
                  </a:moveTo>
                  <a:lnTo>
                    <a:pt x="15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6" name="Freeform 568"/>
            <p:cNvSpPr>
              <a:spLocks/>
            </p:cNvSpPr>
            <p:nvPr/>
          </p:nvSpPr>
          <p:spPr bwMode="auto">
            <a:xfrm>
              <a:off x="3228" y="6079"/>
              <a:ext cx="91" cy="91"/>
            </a:xfrm>
            <a:custGeom>
              <a:avLst/>
              <a:gdLst/>
              <a:ahLst/>
              <a:cxnLst>
                <a:cxn ang="0">
                  <a:pos x="0" y="91"/>
                </a:cxn>
                <a:cxn ang="0">
                  <a:pos x="91" y="0"/>
                </a:cxn>
              </a:cxnLst>
              <a:rect l="0" t="0" r="r" b="b"/>
              <a:pathLst>
                <a:path w="91" h="91">
                  <a:moveTo>
                    <a:pt x="0" y="91"/>
                  </a:moveTo>
                  <a:lnTo>
                    <a:pt x="9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7" name="Freeform 569"/>
            <p:cNvSpPr>
              <a:spLocks/>
            </p:cNvSpPr>
            <p:nvPr/>
          </p:nvSpPr>
          <p:spPr bwMode="auto">
            <a:xfrm>
              <a:off x="3292" y="6144"/>
              <a:ext cx="27" cy="26"/>
            </a:xfrm>
            <a:custGeom>
              <a:avLst/>
              <a:gdLst/>
              <a:ahLst/>
              <a:cxnLst>
                <a:cxn ang="0">
                  <a:pos x="0" y="26"/>
                </a:cxn>
                <a:cxn ang="0">
                  <a:pos x="26" y="0"/>
                </a:cxn>
              </a:cxnLst>
              <a:rect l="0" t="0" r="r" b="b"/>
              <a:pathLst>
                <a:path w="27" h="26">
                  <a:moveTo>
                    <a:pt x="0" y="26"/>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8" name="Freeform 570"/>
            <p:cNvSpPr>
              <a:spLocks/>
            </p:cNvSpPr>
            <p:nvPr/>
          </p:nvSpPr>
          <p:spPr bwMode="auto">
            <a:xfrm>
              <a:off x="2023" y="5860"/>
              <a:ext cx="158" cy="195"/>
            </a:xfrm>
            <a:custGeom>
              <a:avLst/>
              <a:gdLst/>
              <a:ahLst/>
              <a:cxnLst>
                <a:cxn ang="0">
                  <a:pos x="57" y="45"/>
                </a:cxn>
                <a:cxn ang="0">
                  <a:pos x="57" y="38"/>
                </a:cxn>
                <a:cxn ang="0">
                  <a:pos x="64" y="38"/>
                </a:cxn>
                <a:cxn ang="0">
                  <a:pos x="64" y="55"/>
                </a:cxn>
                <a:cxn ang="0">
                  <a:pos x="47" y="55"/>
                </a:cxn>
                <a:cxn ang="0">
                  <a:pos x="47" y="38"/>
                </a:cxn>
                <a:cxn ang="0">
                  <a:pos x="57" y="19"/>
                </a:cxn>
                <a:cxn ang="0">
                  <a:pos x="64" y="9"/>
                </a:cxn>
                <a:cxn ang="0">
                  <a:pos x="93" y="0"/>
                </a:cxn>
                <a:cxn ang="0">
                  <a:pos x="122" y="0"/>
                </a:cxn>
                <a:cxn ang="0">
                  <a:pos x="148" y="9"/>
                </a:cxn>
                <a:cxn ang="0">
                  <a:pos x="158" y="28"/>
                </a:cxn>
                <a:cxn ang="0">
                  <a:pos x="158" y="45"/>
                </a:cxn>
                <a:cxn ang="0">
                  <a:pos x="148" y="64"/>
                </a:cxn>
                <a:cxn ang="0">
                  <a:pos x="129" y="83"/>
                </a:cxn>
                <a:cxn ang="0">
                  <a:pos x="38" y="139"/>
                </a:cxn>
                <a:cxn ang="0">
                  <a:pos x="19" y="158"/>
                </a:cxn>
                <a:cxn ang="0">
                  <a:pos x="0" y="194"/>
                </a:cxn>
              </a:cxnLst>
              <a:rect l="0" t="0" r="r" b="b"/>
              <a:pathLst>
                <a:path w="158" h="195">
                  <a:moveTo>
                    <a:pt x="57" y="45"/>
                  </a:moveTo>
                  <a:lnTo>
                    <a:pt x="57" y="38"/>
                  </a:lnTo>
                  <a:lnTo>
                    <a:pt x="64" y="38"/>
                  </a:lnTo>
                  <a:lnTo>
                    <a:pt x="64" y="55"/>
                  </a:lnTo>
                  <a:lnTo>
                    <a:pt x="47" y="55"/>
                  </a:lnTo>
                  <a:lnTo>
                    <a:pt x="47" y="38"/>
                  </a:lnTo>
                  <a:lnTo>
                    <a:pt x="57" y="19"/>
                  </a:lnTo>
                  <a:lnTo>
                    <a:pt x="64" y="9"/>
                  </a:lnTo>
                  <a:lnTo>
                    <a:pt x="93" y="0"/>
                  </a:lnTo>
                  <a:lnTo>
                    <a:pt x="122" y="0"/>
                  </a:lnTo>
                  <a:lnTo>
                    <a:pt x="148" y="9"/>
                  </a:lnTo>
                  <a:lnTo>
                    <a:pt x="158" y="28"/>
                  </a:lnTo>
                  <a:lnTo>
                    <a:pt x="158" y="45"/>
                  </a:lnTo>
                  <a:lnTo>
                    <a:pt x="148" y="64"/>
                  </a:lnTo>
                  <a:lnTo>
                    <a:pt x="129" y="83"/>
                  </a:lnTo>
                  <a:lnTo>
                    <a:pt x="38" y="139"/>
                  </a:lnTo>
                  <a:lnTo>
                    <a:pt x="19" y="158"/>
                  </a:lnTo>
                  <a:lnTo>
                    <a:pt x="0" y="19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99" name="Freeform 571"/>
            <p:cNvSpPr>
              <a:spLocks/>
            </p:cNvSpPr>
            <p:nvPr/>
          </p:nvSpPr>
          <p:spPr bwMode="auto">
            <a:xfrm>
              <a:off x="2116" y="5870"/>
              <a:ext cx="56" cy="94"/>
            </a:xfrm>
            <a:custGeom>
              <a:avLst/>
              <a:gdLst/>
              <a:ahLst/>
              <a:cxnLst>
                <a:cxn ang="0">
                  <a:pos x="45" y="0"/>
                </a:cxn>
                <a:cxn ang="0">
                  <a:pos x="55" y="19"/>
                </a:cxn>
                <a:cxn ang="0">
                  <a:pos x="55" y="36"/>
                </a:cxn>
                <a:cxn ang="0">
                  <a:pos x="45" y="55"/>
                </a:cxn>
                <a:cxn ang="0">
                  <a:pos x="28" y="74"/>
                </a:cxn>
                <a:cxn ang="0">
                  <a:pos x="0" y="93"/>
                </a:cxn>
              </a:cxnLst>
              <a:rect l="0" t="0" r="r" b="b"/>
              <a:pathLst>
                <a:path w="56" h="94">
                  <a:moveTo>
                    <a:pt x="45" y="0"/>
                  </a:moveTo>
                  <a:lnTo>
                    <a:pt x="55" y="19"/>
                  </a:lnTo>
                  <a:lnTo>
                    <a:pt x="55" y="36"/>
                  </a:lnTo>
                  <a:lnTo>
                    <a:pt x="45" y="55"/>
                  </a:lnTo>
                  <a:lnTo>
                    <a:pt x="28" y="74"/>
                  </a:lnTo>
                  <a:lnTo>
                    <a:pt x="0" y="9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0" name="Freeform 572"/>
            <p:cNvSpPr>
              <a:spLocks/>
            </p:cNvSpPr>
            <p:nvPr/>
          </p:nvSpPr>
          <p:spPr bwMode="auto">
            <a:xfrm>
              <a:off x="2061" y="5860"/>
              <a:ext cx="101" cy="140"/>
            </a:xfrm>
            <a:custGeom>
              <a:avLst/>
              <a:gdLst/>
              <a:ahLst/>
              <a:cxnLst>
                <a:cxn ang="0">
                  <a:pos x="84" y="0"/>
                </a:cxn>
                <a:cxn ang="0">
                  <a:pos x="91" y="9"/>
                </a:cxn>
                <a:cxn ang="0">
                  <a:pos x="100" y="28"/>
                </a:cxn>
                <a:cxn ang="0">
                  <a:pos x="100" y="45"/>
                </a:cxn>
                <a:cxn ang="0">
                  <a:pos x="91" y="64"/>
                </a:cxn>
                <a:cxn ang="0">
                  <a:pos x="74" y="84"/>
                </a:cxn>
                <a:cxn ang="0">
                  <a:pos x="0" y="139"/>
                </a:cxn>
              </a:cxnLst>
              <a:rect l="0" t="0" r="r" b="b"/>
              <a:pathLst>
                <a:path w="101" h="140">
                  <a:moveTo>
                    <a:pt x="84" y="0"/>
                  </a:moveTo>
                  <a:lnTo>
                    <a:pt x="91" y="9"/>
                  </a:lnTo>
                  <a:lnTo>
                    <a:pt x="100" y="28"/>
                  </a:lnTo>
                  <a:lnTo>
                    <a:pt x="100" y="45"/>
                  </a:lnTo>
                  <a:lnTo>
                    <a:pt x="91" y="64"/>
                  </a:lnTo>
                  <a:lnTo>
                    <a:pt x="74" y="84"/>
                  </a:lnTo>
                  <a:lnTo>
                    <a:pt x="0" y="13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1" name="Freeform 573"/>
            <p:cNvSpPr>
              <a:spLocks/>
            </p:cNvSpPr>
            <p:nvPr/>
          </p:nvSpPr>
          <p:spPr bwMode="auto">
            <a:xfrm>
              <a:off x="2032" y="6028"/>
              <a:ext cx="130" cy="10"/>
            </a:xfrm>
            <a:custGeom>
              <a:avLst/>
              <a:gdLst/>
              <a:ahLst/>
              <a:cxnLst>
                <a:cxn ang="0">
                  <a:pos x="0" y="9"/>
                </a:cxn>
                <a:cxn ang="0">
                  <a:pos x="9" y="0"/>
                </a:cxn>
                <a:cxn ang="0">
                  <a:pos x="28" y="0"/>
                </a:cxn>
                <a:cxn ang="0">
                  <a:pos x="74" y="9"/>
                </a:cxn>
                <a:cxn ang="0">
                  <a:pos x="120" y="9"/>
                </a:cxn>
                <a:cxn ang="0">
                  <a:pos x="129" y="0"/>
                </a:cxn>
              </a:cxnLst>
              <a:rect l="0" t="0" r="r" b="b"/>
              <a:pathLst>
                <a:path w="130" h="10">
                  <a:moveTo>
                    <a:pt x="0" y="9"/>
                  </a:moveTo>
                  <a:lnTo>
                    <a:pt x="9" y="0"/>
                  </a:lnTo>
                  <a:lnTo>
                    <a:pt x="28" y="0"/>
                  </a:lnTo>
                  <a:lnTo>
                    <a:pt x="74" y="9"/>
                  </a:lnTo>
                  <a:lnTo>
                    <a:pt x="120" y="9"/>
                  </a:lnTo>
                  <a:lnTo>
                    <a:pt x="12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2" name="Freeform 574"/>
            <p:cNvSpPr>
              <a:spLocks/>
            </p:cNvSpPr>
            <p:nvPr/>
          </p:nvSpPr>
          <p:spPr bwMode="auto">
            <a:xfrm>
              <a:off x="2061" y="6028"/>
              <a:ext cx="91" cy="17"/>
            </a:xfrm>
            <a:custGeom>
              <a:avLst/>
              <a:gdLst/>
              <a:ahLst/>
              <a:cxnLst>
                <a:cxn ang="0">
                  <a:pos x="0" y="0"/>
                </a:cxn>
                <a:cxn ang="0">
                  <a:pos x="45" y="16"/>
                </a:cxn>
                <a:cxn ang="0">
                  <a:pos x="91" y="16"/>
                </a:cxn>
              </a:cxnLst>
              <a:rect l="0" t="0" r="r" b="b"/>
              <a:pathLst>
                <a:path w="91" h="17">
                  <a:moveTo>
                    <a:pt x="0" y="0"/>
                  </a:moveTo>
                  <a:lnTo>
                    <a:pt x="45" y="16"/>
                  </a:lnTo>
                  <a:lnTo>
                    <a:pt x="91"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3" name="Freeform 575"/>
            <p:cNvSpPr>
              <a:spLocks/>
            </p:cNvSpPr>
            <p:nvPr/>
          </p:nvSpPr>
          <p:spPr bwMode="auto">
            <a:xfrm>
              <a:off x="2061" y="6019"/>
              <a:ext cx="101" cy="36"/>
            </a:xfrm>
            <a:custGeom>
              <a:avLst/>
              <a:gdLst/>
              <a:ahLst/>
              <a:cxnLst>
                <a:cxn ang="0">
                  <a:pos x="0" y="9"/>
                </a:cxn>
                <a:cxn ang="0">
                  <a:pos x="45" y="36"/>
                </a:cxn>
                <a:cxn ang="0">
                  <a:pos x="74" y="36"/>
                </a:cxn>
                <a:cxn ang="0">
                  <a:pos x="91" y="26"/>
                </a:cxn>
                <a:cxn ang="0">
                  <a:pos x="100" y="9"/>
                </a:cxn>
                <a:cxn ang="0">
                  <a:pos x="100" y="0"/>
                </a:cxn>
              </a:cxnLst>
              <a:rect l="0" t="0" r="r" b="b"/>
              <a:pathLst>
                <a:path w="101" h="36">
                  <a:moveTo>
                    <a:pt x="0" y="9"/>
                  </a:moveTo>
                  <a:lnTo>
                    <a:pt x="45" y="36"/>
                  </a:lnTo>
                  <a:lnTo>
                    <a:pt x="74" y="36"/>
                  </a:lnTo>
                  <a:lnTo>
                    <a:pt x="91" y="26"/>
                  </a:lnTo>
                  <a:lnTo>
                    <a:pt x="100" y="9"/>
                  </a:ln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5" name="Freeform 577"/>
            <p:cNvSpPr>
              <a:spLocks/>
            </p:cNvSpPr>
            <p:nvPr/>
          </p:nvSpPr>
          <p:spPr bwMode="auto">
            <a:xfrm>
              <a:off x="1792" y="5769"/>
              <a:ext cx="75" cy="259"/>
            </a:xfrm>
            <a:custGeom>
              <a:avLst/>
              <a:gdLst/>
              <a:ahLst/>
              <a:cxnLst>
                <a:cxn ang="0">
                  <a:pos x="74" y="0"/>
                </a:cxn>
                <a:cxn ang="0">
                  <a:pos x="0" y="259"/>
                </a:cxn>
              </a:cxnLst>
              <a:rect l="0" t="0" r="r" b="b"/>
              <a:pathLst>
                <a:path w="75" h="259">
                  <a:moveTo>
                    <a:pt x="74"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6" name="Freeform 578"/>
            <p:cNvSpPr>
              <a:spLocks/>
            </p:cNvSpPr>
            <p:nvPr/>
          </p:nvSpPr>
          <p:spPr bwMode="auto">
            <a:xfrm>
              <a:off x="1804" y="5769"/>
              <a:ext cx="75" cy="259"/>
            </a:xfrm>
            <a:custGeom>
              <a:avLst/>
              <a:gdLst/>
              <a:ahLst/>
              <a:cxnLst>
                <a:cxn ang="0">
                  <a:pos x="74" y="0"/>
                </a:cxn>
                <a:cxn ang="0">
                  <a:pos x="0" y="259"/>
                </a:cxn>
              </a:cxnLst>
              <a:rect l="0" t="0" r="r" b="b"/>
              <a:pathLst>
                <a:path w="75" h="259">
                  <a:moveTo>
                    <a:pt x="74"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7" name="Freeform 579"/>
            <p:cNvSpPr>
              <a:spLocks/>
            </p:cNvSpPr>
            <p:nvPr/>
          </p:nvSpPr>
          <p:spPr bwMode="auto">
            <a:xfrm>
              <a:off x="1819" y="5769"/>
              <a:ext cx="72" cy="259"/>
            </a:xfrm>
            <a:custGeom>
              <a:avLst/>
              <a:gdLst/>
              <a:ahLst/>
              <a:cxnLst>
                <a:cxn ang="0">
                  <a:pos x="71" y="0"/>
                </a:cxn>
                <a:cxn ang="0">
                  <a:pos x="0" y="259"/>
                </a:cxn>
              </a:cxnLst>
              <a:rect l="0" t="0" r="r" b="b"/>
              <a:pathLst>
                <a:path w="72" h="259">
                  <a:moveTo>
                    <a:pt x="71"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8" name="Freeform 580"/>
            <p:cNvSpPr>
              <a:spLocks/>
            </p:cNvSpPr>
            <p:nvPr/>
          </p:nvSpPr>
          <p:spPr bwMode="auto">
            <a:xfrm>
              <a:off x="1756" y="5769"/>
              <a:ext cx="245" cy="259"/>
            </a:xfrm>
            <a:custGeom>
              <a:avLst/>
              <a:gdLst/>
              <a:ahLst/>
              <a:cxnLst>
                <a:cxn ang="0">
                  <a:pos x="74" y="0"/>
                </a:cxn>
                <a:cxn ang="0">
                  <a:pos x="184" y="0"/>
                </a:cxn>
                <a:cxn ang="0">
                  <a:pos x="220" y="14"/>
                </a:cxn>
                <a:cxn ang="0">
                  <a:pos x="232" y="26"/>
                </a:cxn>
                <a:cxn ang="0">
                  <a:pos x="244" y="62"/>
                </a:cxn>
                <a:cxn ang="0">
                  <a:pos x="244" y="110"/>
                </a:cxn>
                <a:cxn ang="0">
                  <a:pos x="232" y="160"/>
                </a:cxn>
                <a:cxn ang="0">
                  <a:pos x="208" y="208"/>
                </a:cxn>
                <a:cxn ang="0">
                  <a:pos x="184" y="232"/>
                </a:cxn>
                <a:cxn ang="0">
                  <a:pos x="158" y="247"/>
                </a:cxn>
                <a:cxn ang="0">
                  <a:pos x="110" y="259"/>
                </a:cxn>
                <a:cxn ang="0">
                  <a:pos x="0" y="259"/>
                </a:cxn>
              </a:cxnLst>
              <a:rect l="0" t="0" r="r" b="b"/>
              <a:pathLst>
                <a:path w="245" h="259">
                  <a:moveTo>
                    <a:pt x="74" y="0"/>
                  </a:moveTo>
                  <a:lnTo>
                    <a:pt x="184" y="0"/>
                  </a:lnTo>
                  <a:lnTo>
                    <a:pt x="220" y="14"/>
                  </a:lnTo>
                  <a:lnTo>
                    <a:pt x="232" y="26"/>
                  </a:lnTo>
                  <a:lnTo>
                    <a:pt x="244" y="62"/>
                  </a:lnTo>
                  <a:lnTo>
                    <a:pt x="244" y="110"/>
                  </a:lnTo>
                  <a:lnTo>
                    <a:pt x="232" y="160"/>
                  </a:lnTo>
                  <a:lnTo>
                    <a:pt x="208" y="208"/>
                  </a:lnTo>
                  <a:lnTo>
                    <a:pt x="184" y="232"/>
                  </a:lnTo>
                  <a:lnTo>
                    <a:pt x="158" y="247"/>
                  </a:lnTo>
                  <a:lnTo>
                    <a:pt x="110" y="259"/>
                  </a:lnTo>
                  <a:lnTo>
                    <a:pt x="0" y="25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09" name="Freeform 581"/>
            <p:cNvSpPr>
              <a:spLocks/>
            </p:cNvSpPr>
            <p:nvPr/>
          </p:nvSpPr>
          <p:spPr bwMode="auto">
            <a:xfrm>
              <a:off x="1927" y="5784"/>
              <a:ext cx="62" cy="218"/>
            </a:xfrm>
            <a:custGeom>
              <a:avLst/>
              <a:gdLst/>
              <a:ahLst/>
              <a:cxnLst>
                <a:cxn ang="0">
                  <a:pos x="38" y="0"/>
                </a:cxn>
                <a:cxn ang="0">
                  <a:pos x="50" y="12"/>
                </a:cxn>
                <a:cxn ang="0">
                  <a:pos x="62" y="48"/>
                </a:cxn>
                <a:cxn ang="0">
                  <a:pos x="62" y="96"/>
                </a:cxn>
                <a:cxn ang="0">
                  <a:pos x="50" y="146"/>
                </a:cxn>
                <a:cxn ang="0">
                  <a:pos x="26" y="194"/>
                </a:cxn>
                <a:cxn ang="0">
                  <a:pos x="0" y="218"/>
                </a:cxn>
              </a:cxnLst>
              <a:rect l="0" t="0" r="r" b="b"/>
              <a:pathLst>
                <a:path w="62" h="218">
                  <a:moveTo>
                    <a:pt x="38" y="0"/>
                  </a:moveTo>
                  <a:lnTo>
                    <a:pt x="50" y="12"/>
                  </a:lnTo>
                  <a:lnTo>
                    <a:pt x="62" y="48"/>
                  </a:lnTo>
                  <a:lnTo>
                    <a:pt x="62" y="96"/>
                  </a:lnTo>
                  <a:lnTo>
                    <a:pt x="50" y="146"/>
                  </a:lnTo>
                  <a:lnTo>
                    <a:pt x="26" y="194"/>
                  </a:lnTo>
                  <a:lnTo>
                    <a:pt x="0" y="21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0" name="Freeform 582"/>
            <p:cNvSpPr>
              <a:spLocks/>
            </p:cNvSpPr>
            <p:nvPr/>
          </p:nvSpPr>
          <p:spPr bwMode="auto">
            <a:xfrm>
              <a:off x="1867" y="5769"/>
              <a:ext cx="110" cy="259"/>
            </a:xfrm>
            <a:custGeom>
              <a:avLst/>
              <a:gdLst/>
              <a:ahLst/>
              <a:cxnLst>
                <a:cxn ang="0">
                  <a:pos x="74" y="0"/>
                </a:cxn>
                <a:cxn ang="0">
                  <a:pos x="98" y="26"/>
                </a:cxn>
                <a:cxn ang="0">
                  <a:pos x="110" y="62"/>
                </a:cxn>
                <a:cxn ang="0">
                  <a:pos x="110" y="110"/>
                </a:cxn>
                <a:cxn ang="0">
                  <a:pos x="98" y="160"/>
                </a:cxn>
                <a:cxn ang="0">
                  <a:pos x="74" y="208"/>
                </a:cxn>
                <a:cxn ang="0">
                  <a:pos x="35" y="247"/>
                </a:cxn>
                <a:cxn ang="0">
                  <a:pos x="0" y="259"/>
                </a:cxn>
              </a:cxnLst>
              <a:rect l="0" t="0" r="r" b="b"/>
              <a:pathLst>
                <a:path w="110" h="259">
                  <a:moveTo>
                    <a:pt x="74" y="0"/>
                  </a:moveTo>
                  <a:lnTo>
                    <a:pt x="98" y="26"/>
                  </a:lnTo>
                  <a:lnTo>
                    <a:pt x="110" y="62"/>
                  </a:lnTo>
                  <a:lnTo>
                    <a:pt x="110" y="110"/>
                  </a:lnTo>
                  <a:lnTo>
                    <a:pt x="98" y="160"/>
                  </a:lnTo>
                  <a:lnTo>
                    <a:pt x="74" y="208"/>
                  </a:lnTo>
                  <a:lnTo>
                    <a:pt x="35" y="247"/>
                  </a:lnTo>
                  <a:lnTo>
                    <a:pt x="0" y="25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1" name="Freeform 583"/>
            <p:cNvSpPr>
              <a:spLocks/>
            </p:cNvSpPr>
            <p:nvPr/>
          </p:nvSpPr>
          <p:spPr bwMode="auto">
            <a:xfrm>
              <a:off x="1843" y="5769"/>
              <a:ext cx="36" cy="15"/>
            </a:xfrm>
            <a:custGeom>
              <a:avLst/>
              <a:gdLst/>
              <a:ahLst/>
              <a:cxnLst>
                <a:cxn ang="0">
                  <a:pos x="0" y="0"/>
                </a:cxn>
                <a:cxn ang="0">
                  <a:pos x="36" y="14"/>
                </a:cxn>
              </a:cxnLst>
              <a:rect l="0" t="0" r="r" b="b"/>
              <a:pathLst>
                <a:path w="36" h="15">
                  <a:moveTo>
                    <a:pt x="0" y="0"/>
                  </a:moveTo>
                  <a:lnTo>
                    <a:pt x="36"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2" name="Freeform 584"/>
            <p:cNvSpPr>
              <a:spLocks/>
            </p:cNvSpPr>
            <p:nvPr/>
          </p:nvSpPr>
          <p:spPr bwMode="auto">
            <a:xfrm>
              <a:off x="1855" y="5769"/>
              <a:ext cx="12" cy="27"/>
            </a:xfrm>
            <a:custGeom>
              <a:avLst/>
              <a:gdLst/>
              <a:ahLst/>
              <a:cxnLst>
                <a:cxn ang="0">
                  <a:pos x="0" y="0"/>
                </a:cxn>
                <a:cxn ang="0">
                  <a:pos x="12" y="26"/>
                </a:cxn>
              </a:cxnLst>
              <a:rect l="0" t="0" r="r" b="b"/>
              <a:pathLst>
                <a:path w="12" h="27">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3" name="Freeform 585"/>
            <p:cNvSpPr>
              <a:spLocks/>
            </p:cNvSpPr>
            <p:nvPr/>
          </p:nvSpPr>
          <p:spPr bwMode="auto">
            <a:xfrm>
              <a:off x="1879" y="5769"/>
              <a:ext cx="24" cy="27"/>
            </a:xfrm>
            <a:custGeom>
              <a:avLst/>
              <a:gdLst/>
              <a:ahLst/>
              <a:cxnLst>
                <a:cxn ang="0">
                  <a:pos x="24" y="0"/>
                </a:cxn>
                <a:cxn ang="0">
                  <a:pos x="0" y="26"/>
                </a:cxn>
              </a:cxnLst>
              <a:rect l="0" t="0" r="r" b="b"/>
              <a:pathLst>
                <a:path w="24" h="27">
                  <a:moveTo>
                    <a:pt x="24"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4" name="Freeform 586"/>
            <p:cNvSpPr>
              <a:spLocks/>
            </p:cNvSpPr>
            <p:nvPr/>
          </p:nvSpPr>
          <p:spPr bwMode="auto">
            <a:xfrm>
              <a:off x="1879" y="5769"/>
              <a:ext cx="36" cy="15"/>
            </a:xfrm>
            <a:custGeom>
              <a:avLst/>
              <a:gdLst/>
              <a:ahLst/>
              <a:cxnLst>
                <a:cxn ang="0">
                  <a:pos x="35" y="0"/>
                </a:cxn>
                <a:cxn ang="0">
                  <a:pos x="0" y="14"/>
                </a:cxn>
              </a:cxnLst>
              <a:rect l="0" t="0" r="r" b="b"/>
              <a:pathLst>
                <a:path w="36" h="15">
                  <a:moveTo>
                    <a:pt x="35"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5" name="Freeform 587"/>
            <p:cNvSpPr>
              <a:spLocks/>
            </p:cNvSpPr>
            <p:nvPr/>
          </p:nvSpPr>
          <p:spPr bwMode="auto">
            <a:xfrm>
              <a:off x="1768" y="6016"/>
              <a:ext cx="36" cy="12"/>
            </a:xfrm>
            <a:custGeom>
              <a:avLst/>
              <a:gdLst/>
              <a:ahLst/>
              <a:cxnLst>
                <a:cxn ang="0">
                  <a:pos x="35" y="0"/>
                </a:cxn>
                <a:cxn ang="0">
                  <a:pos x="0" y="12"/>
                </a:cxn>
              </a:cxnLst>
              <a:rect l="0" t="0" r="r" b="b"/>
              <a:pathLst>
                <a:path w="36" h="12">
                  <a:moveTo>
                    <a:pt x="35"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6" name="Freeform 588"/>
            <p:cNvSpPr>
              <a:spLocks/>
            </p:cNvSpPr>
            <p:nvPr/>
          </p:nvSpPr>
          <p:spPr bwMode="auto">
            <a:xfrm>
              <a:off x="1780" y="6002"/>
              <a:ext cx="24" cy="26"/>
            </a:xfrm>
            <a:custGeom>
              <a:avLst/>
              <a:gdLst/>
              <a:ahLst/>
              <a:cxnLst>
                <a:cxn ang="0">
                  <a:pos x="24" y="0"/>
                </a:cxn>
                <a:cxn ang="0">
                  <a:pos x="0" y="26"/>
                </a:cxn>
              </a:cxnLst>
              <a:rect l="0" t="0" r="r" b="b"/>
              <a:pathLst>
                <a:path w="24" h="26">
                  <a:moveTo>
                    <a:pt x="24"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7" name="Freeform 589"/>
            <p:cNvSpPr>
              <a:spLocks/>
            </p:cNvSpPr>
            <p:nvPr/>
          </p:nvSpPr>
          <p:spPr bwMode="auto">
            <a:xfrm>
              <a:off x="1819" y="6002"/>
              <a:ext cx="12" cy="26"/>
            </a:xfrm>
            <a:custGeom>
              <a:avLst/>
              <a:gdLst/>
              <a:ahLst/>
              <a:cxnLst>
                <a:cxn ang="0">
                  <a:pos x="0" y="0"/>
                </a:cxn>
                <a:cxn ang="0">
                  <a:pos x="12" y="26"/>
                </a:cxn>
              </a:cxnLst>
              <a:rect l="0" t="0" r="r" b="b"/>
              <a:pathLst>
                <a:path w="12" h="26">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18" name="Freeform 590"/>
            <p:cNvSpPr>
              <a:spLocks/>
            </p:cNvSpPr>
            <p:nvPr/>
          </p:nvSpPr>
          <p:spPr bwMode="auto">
            <a:xfrm>
              <a:off x="1804" y="6016"/>
              <a:ext cx="39" cy="12"/>
            </a:xfrm>
            <a:custGeom>
              <a:avLst/>
              <a:gdLst/>
              <a:ahLst/>
              <a:cxnLst>
                <a:cxn ang="0">
                  <a:pos x="0" y="0"/>
                </a:cxn>
                <a:cxn ang="0">
                  <a:pos x="38" y="12"/>
                </a:cxn>
              </a:cxnLst>
              <a:rect l="0" t="0" r="r" b="b"/>
              <a:pathLst>
                <a:path w="39"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19" name="Group 591"/>
          <p:cNvGrpSpPr>
            <a:grpSpLocks/>
          </p:cNvGrpSpPr>
          <p:nvPr/>
        </p:nvGrpSpPr>
        <p:grpSpPr bwMode="auto">
          <a:xfrm>
            <a:off x="2091079" y="3762372"/>
            <a:ext cx="311150" cy="79375"/>
            <a:chOff x="2175" y="4959"/>
            <a:chExt cx="490" cy="125"/>
          </a:xfrm>
        </p:grpSpPr>
        <p:sp>
          <p:nvSpPr>
            <p:cNvPr id="48720" name="Freeform 592"/>
            <p:cNvSpPr>
              <a:spLocks/>
            </p:cNvSpPr>
            <p:nvPr/>
          </p:nvSpPr>
          <p:spPr bwMode="auto">
            <a:xfrm>
              <a:off x="2186" y="4999"/>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21" name="Freeform 593"/>
            <p:cNvSpPr>
              <a:spLocks/>
            </p:cNvSpPr>
            <p:nvPr/>
          </p:nvSpPr>
          <p:spPr bwMode="auto">
            <a:xfrm>
              <a:off x="2352" y="4999"/>
              <a:ext cx="302" cy="0"/>
            </a:xfrm>
            <a:custGeom>
              <a:avLst/>
              <a:gdLst/>
              <a:ahLst/>
              <a:cxnLst>
                <a:cxn ang="0">
                  <a:pos x="0" y="0"/>
                </a:cxn>
                <a:cxn ang="0">
                  <a:pos x="302" y="0"/>
                </a:cxn>
              </a:cxnLst>
              <a:rect l="0" t="0" r="r" b="b"/>
              <a:pathLst>
                <a:path w="302">
                  <a:moveTo>
                    <a:pt x="0" y="0"/>
                  </a:moveTo>
                  <a:lnTo>
                    <a:pt x="30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22" name="Freeform 594"/>
            <p:cNvSpPr>
              <a:spLocks/>
            </p:cNvSpPr>
            <p:nvPr/>
          </p:nvSpPr>
          <p:spPr bwMode="auto">
            <a:xfrm>
              <a:off x="2186" y="4970"/>
              <a:ext cx="166" cy="55"/>
            </a:xfrm>
            <a:custGeom>
              <a:avLst/>
              <a:gdLst/>
              <a:ahLst/>
              <a:cxnLst>
                <a:cxn ang="0">
                  <a:pos x="165" y="0"/>
                </a:cxn>
                <a:cxn ang="0">
                  <a:pos x="165" y="0"/>
                </a:cxn>
                <a:cxn ang="0">
                  <a:pos x="0" y="28"/>
                </a:cxn>
                <a:cxn ang="0">
                  <a:pos x="165" y="55"/>
                </a:cxn>
                <a:cxn ang="0">
                  <a:pos x="165" y="0"/>
                </a:cxn>
              </a:cxnLst>
              <a:rect l="0" t="0" r="r" b="b"/>
              <a:pathLst>
                <a:path w="166" h="55">
                  <a:moveTo>
                    <a:pt x="165" y="0"/>
                  </a:moveTo>
                  <a:lnTo>
                    <a:pt x="165" y="0"/>
                  </a:lnTo>
                  <a:lnTo>
                    <a:pt x="0" y="28"/>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23" name="Group 595"/>
          <p:cNvGrpSpPr>
            <a:grpSpLocks/>
          </p:cNvGrpSpPr>
          <p:nvPr/>
        </p:nvGrpSpPr>
        <p:grpSpPr bwMode="auto">
          <a:xfrm>
            <a:off x="2807042" y="3762372"/>
            <a:ext cx="311150" cy="79375"/>
            <a:chOff x="3303" y="4959"/>
            <a:chExt cx="490" cy="125"/>
          </a:xfrm>
        </p:grpSpPr>
        <p:sp>
          <p:nvSpPr>
            <p:cNvPr id="48724" name="Freeform 596"/>
            <p:cNvSpPr>
              <a:spLocks/>
            </p:cNvSpPr>
            <p:nvPr/>
          </p:nvSpPr>
          <p:spPr bwMode="auto">
            <a:xfrm>
              <a:off x="3782" y="4999"/>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25" name="Freeform 597"/>
            <p:cNvSpPr>
              <a:spLocks/>
            </p:cNvSpPr>
            <p:nvPr/>
          </p:nvSpPr>
          <p:spPr bwMode="auto">
            <a:xfrm>
              <a:off x="3314" y="4999"/>
              <a:ext cx="302" cy="0"/>
            </a:xfrm>
            <a:custGeom>
              <a:avLst/>
              <a:gdLst/>
              <a:ahLst/>
              <a:cxnLst>
                <a:cxn ang="0">
                  <a:pos x="302" y="0"/>
                </a:cxn>
                <a:cxn ang="0">
                  <a:pos x="0" y="0"/>
                </a:cxn>
              </a:cxnLst>
              <a:rect l="0" t="0" r="r" b="b"/>
              <a:pathLst>
                <a:path w="302">
                  <a:moveTo>
                    <a:pt x="302"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26" name="Freeform 598"/>
            <p:cNvSpPr>
              <a:spLocks/>
            </p:cNvSpPr>
            <p:nvPr/>
          </p:nvSpPr>
          <p:spPr bwMode="auto">
            <a:xfrm>
              <a:off x="3616" y="4970"/>
              <a:ext cx="166" cy="55"/>
            </a:xfrm>
            <a:custGeom>
              <a:avLst/>
              <a:gdLst/>
              <a:ahLst/>
              <a:cxnLst>
                <a:cxn ang="0">
                  <a:pos x="0" y="0"/>
                </a:cxn>
                <a:cxn ang="0">
                  <a:pos x="0" y="55"/>
                </a:cxn>
                <a:cxn ang="0">
                  <a:pos x="165" y="28"/>
                </a:cxn>
                <a:cxn ang="0">
                  <a:pos x="0" y="0"/>
                </a:cxn>
              </a:cxnLst>
              <a:rect l="0" t="0" r="r" b="b"/>
              <a:pathLst>
                <a:path w="166" h="55">
                  <a:moveTo>
                    <a:pt x="0" y="0"/>
                  </a:moveTo>
                  <a:lnTo>
                    <a:pt x="0" y="55"/>
                  </a:lnTo>
                  <a:lnTo>
                    <a:pt x="165"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27" name="Group 599"/>
          <p:cNvGrpSpPr>
            <a:grpSpLocks/>
          </p:cNvGrpSpPr>
          <p:nvPr/>
        </p:nvGrpSpPr>
        <p:grpSpPr bwMode="auto">
          <a:xfrm>
            <a:off x="2457792" y="3649660"/>
            <a:ext cx="173037" cy="180975"/>
            <a:chOff x="2752" y="4783"/>
            <a:chExt cx="274" cy="285"/>
          </a:xfrm>
        </p:grpSpPr>
        <p:sp>
          <p:nvSpPr>
            <p:cNvPr id="48728" name="Freeform 600"/>
            <p:cNvSpPr>
              <a:spLocks/>
            </p:cNvSpPr>
            <p:nvPr/>
          </p:nvSpPr>
          <p:spPr bwMode="auto">
            <a:xfrm>
              <a:off x="2803" y="4797"/>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29" name="Freeform 601"/>
            <p:cNvSpPr>
              <a:spLocks/>
            </p:cNvSpPr>
            <p:nvPr/>
          </p:nvSpPr>
          <p:spPr bwMode="auto">
            <a:xfrm>
              <a:off x="2815" y="4797"/>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0" name="Freeform 602"/>
            <p:cNvSpPr>
              <a:spLocks/>
            </p:cNvSpPr>
            <p:nvPr/>
          </p:nvSpPr>
          <p:spPr bwMode="auto">
            <a:xfrm>
              <a:off x="2829" y="4797"/>
              <a:ext cx="72" cy="257"/>
            </a:xfrm>
            <a:custGeom>
              <a:avLst/>
              <a:gdLst/>
              <a:ahLst/>
              <a:cxnLst>
                <a:cxn ang="0">
                  <a:pos x="71" y="0"/>
                </a:cxn>
                <a:cxn ang="0">
                  <a:pos x="0" y="256"/>
                </a:cxn>
              </a:cxnLst>
              <a:rect l="0" t="0" r="r" b="b"/>
              <a:pathLst>
                <a:path w="72" h="257">
                  <a:moveTo>
                    <a:pt x="71"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1" name="Freeform 603"/>
            <p:cNvSpPr>
              <a:spLocks/>
            </p:cNvSpPr>
            <p:nvPr/>
          </p:nvSpPr>
          <p:spPr bwMode="auto">
            <a:xfrm>
              <a:off x="2767" y="4797"/>
              <a:ext cx="245" cy="257"/>
            </a:xfrm>
            <a:custGeom>
              <a:avLst/>
              <a:gdLst/>
              <a:ahLst/>
              <a:cxnLst>
                <a:cxn ang="0">
                  <a:pos x="74" y="0"/>
                </a:cxn>
                <a:cxn ang="0">
                  <a:pos x="184" y="0"/>
                </a:cxn>
                <a:cxn ang="0">
                  <a:pos x="220" y="12"/>
                </a:cxn>
                <a:cxn ang="0">
                  <a:pos x="232" y="24"/>
                </a:cxn>
                <a:cxn ang="0">
                  <a:pos x="244" y="60"/>
                </a:cxn>
                <a:cxn ang="0">
                  <a:pos x="244" y="110"/>
                </a:cxn>
                <a:cxn ang="0">
                  <a:pos x="232" y="158"/>
                </a:cxn>
                <a:cxn ang="0">
                  <a:pos x="208" y="208"/>
                </a:cxn>
                <a:cxn ang="0">
                  <a:pos x="184" y="232"/>
                </a:cxn>
                <a:cxn ang="0">
                  <a:pos x="158" y="244"/>
                </a:cxn>
                <a:cxn ang="0">
                  <a:pos x="110" y="256"/>
                </a:cxn>
                <a:cxn ang="0">
                  <a:pos x="0" y="256"/>
                </a:cxn>
              </a:cxnLst>
              <a:rect l="0" t="0" r="r" b="b"/>
              <a:pathLst>
                <a:path w="245" h="257">
                  <a:moveTo>
                    <a:pt x="74" y="0"/>
                  </a:moveTo>
                  <a:lnTo>
                    <a:pt x="184" y="0"/>
                  </a:lnTo>
                  <a:lnTo>
                    <a:pt x="220" y="12"/>
                  </a:lnTo>
                  <a:lnTo>
                    <a:pt x="232" y="24"/>
                  </a:lnTo>
                  <a:lnTo>
                    <a:pt x="244" y="60"/>
                  </a:lnTo>
                  <a:lnTo>
                    <a:pt x="244" y="110"/>
                  </a:lnTo>
                  <a:lnTo>
                    <a:pt x="232" y="158"/>
                  </a:lnTo>
                  <a:lnTo>
                    <a:pt x="208" y="208"/>
                  </a:lnTo>
                  <a:lnTo>
                    <a:pt x="184" y="232"/>
                  </a:lnTo>
                  <a:lnTo>
                    <a:pt x="158" y="244"/>
                  </a:lnTo>
                  <a:lnTo>
                    <a:pt x="110" y="256"/>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2" name="Freeform 604"/>
            <p:cNvSpPr>
              <a:spLocks/>
            </p:cNvSpPr>
            <p:nvPr/>
          </p:nvSpPr>
          <p:spPr bwMode="auto">
            <a:xfrm>
              <a:off x="2937" y="4809"/>
              <a:ext cx="63" cy="221"/>
            </a:xfrm>
            <a:custGeom>
              <a:avLst/>
              <a:gdLst/>
              <a:ahLst/>
              <a:cxnLst>
                <a:cxn ang="0">
                  <a:pos x="38" y="0"/>
                </a:cxn>
                <a:cxn ang="0">
                  <a:pos x="50" y="12"/>
                </a:cxn>
                <a:cxn ang="0">
                  <a:pos x="62" y="48"/>
                </a:cxn>
                <a:cxn ang="0">
                  <a:pos x="62" y="98"/>
                </a:cxn>
                <a:cxn ang="0">
                  <a:pos x="50" y="146"/>
                </a:cxn>
                <a:cxn ang="0">
                  <a:pos x="26" y="196"/>
                </a:cxn>
                <a:cxn ang="0">
                  <a:pos x="0" y="220"/>
                </a:cxn>
              </a:cxnLst>
              <a:rect l="0" t="0" r="r" b="b"/>
              <a:pathLst>
                <a:path w="63" h="221">
                  <a:moveTo>
                    <a:pt x="38" y="0"/>
                  </a:moveTo>
                  <a:lnTo>
                    <a:pt x="50" y="12"/>
                  </a:lnTo>
                  <a:lnTo>
                    <a:pt x="62" y="48"/>
                  </a:lnTo>
                  <a:lnTo>
                    <a:pt x="62" y="98"/>
                  </a:lnTo>
                  <a:lnTo>
                    <a:pt x="50" y="146"/>
                  </a:lnTo>
                  <a:lnTo>
                    <a:pt x="26" y="196"/>
                  </a:lnTo>
                  <a:lnTo>
                    <a:pt x="0" y="22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3" name="Freeform 605"/>
            <p:cNvSpPr>
              <a:spLocks/>
            </p:cNvSpPr>
            <p:nvPr/>
          </p:nvSpPr>
          <p:spPr bwMode="auto">
            <a:xfrm>
              <a:off x="2877" y="4797"/>
              <a:ext cx="111" cy="257"/>
            </a:xfrm>
            <a:custGeom>
              <a:avLst/>
              <a:gdLst/>
              <a:ahLst/>
              <a:cxnLst>
                <a:cxn ang="0">
                  <a:pos x="74" y="0"/>
                </a:cxn>
                <a:cxn ang="0">
                  <a:pos x="98" y="24"/>
                </a:cxn>
                <a:cxn ang="0">
                  <a:pos x="110" y="60"/>
                </a:cxn>
                <a:cxn ang="0">
                  <a:pos x="110" y="110"/>
                </a:cxn>
                <a:cxn ang="0">
                  <a:pos x="98" y="158"/>
                </a:cxn>
                <a:cxn ang="0">
                  <a:pos x="74" y="208"/>
                </a:cxn>
                <a:cxn ang="0">
                  <a:pos x="35" y="244"/>
                </a:cxn>
                <a:cxn ang="0">
                  <a:pos x="0" y="256"/>
                </a:cxn>
              </a:cxnLst>
              <a:rect l="0" t="0" r="r" b="b"/>
              <a:pathLst>
                <a:path w="111" h="257">
                  <a:moveTo>
                    <a:pt x="74" y="0"/>
                  </a:moveTo>
                  <a:lnTo>
                    <a:pt x="98" y="24"/>
                  </a:lnTo>
                  <a:lnTo>
                    <a:pt x="110" y="60"/>
                  </a:lnTo>
                  <a:lnTo>
                    <a:pt x="110" y="110"/>
                  </a:lnTo>
                  <a:lnTo>
                    <a:pt x="98" y="158"/>
                  </a:lnTo>
                  <a:lnTo>
                    <a:pt x="74" y="208"/>
                  </a:lnTo>
                  <a:lnTo>
                    <a:pt x="35" y="244"/>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4" name="Freeform 606"/>
            <p:cNvSpPr>
              <a:spLocks/>
            </p:cNvSpPr>
            <p:nvPr/>
          </p:nvSpPr>
          <p:spPr bwMode="auto">
            <a:xfrm>
              <a:off x="2853" y="4797"/>
              <a:ext cx="36" cy="12"/>
            </a:xfrm>
            <a:custGeom>
              <a:avLst/>
              <a:gdLst/>
              <a:ahLst/>
              <a:cxnLst>
                <a:cxn ang="0">
                  <a:pos x="0" y="0"/>
                </a:cxn>
                <a:cxn ang="0">
                  <a:pos x="36" y="12"/>
                </a:cxn>
              </a:cxnLst>
              <a:rect l="0" t="0" r="r" b="b"/>
              <a:pathLst>
                <a:path w="36" h="12">
                  <a:moveTo>
                    <a:pt x="0" y="0"/>
                  </a:moveTo>
                  <a:lnTo>
                    <a:pt x="36"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5" name="Freeform 607"/>
            <p:cNvSpPr>
              <a:spLocks/>
            </p:cNvSpPr>
            <p:nvPr/>
          </p:nvSpPr>
          <p:spPr bwMode="auto">
            <a:xfrm>
              <a:off x="2865" y="4797"/>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6" name="Freeform 608"/>
            <p:cNvSpPr>
              <a:spLocks/>
            </p:cNvSpPr>
            <p:nvPr/>
          </p:nvSpPr>
          <p:spPr bwMode="auto">
            <a:xfrm>
              <a:off x="2889" y="4797"/>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7" name="Freeform 609"/>
            <p:cNvSpPr>
              <a:spLocks/>
            </p:cNvSpPr>
            <p:nvPr/>
          </p:nvSpPr>
          <p:spPr bwMode="auto">
            <a:xfrm>
              <a:off x="2889" y="4797"/>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8" name="Freeform 610"/>
            <p:cNvSpPr>
              <a:spLocks/>
            </p:cNvSpPr>
            <p:nvPr/>
          </p:nvSpPr>
          <p:spPr bwMode="auto">
            <a:xfrm>
              <a:off x="2779" y="5042"/>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39" name="Freeform 611"/>
            <p:cNvSpPr>
              <a:spLocks/>
            </p:cNvSpPr>
            <p:nvPr/>
          </p:nvSpPr>
          <p:spPr bwMode="auto">
            <a:xfrm>
              <a:off x="2791" y="5030"/>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0" name="Freeform 612"/>
            <p:cNvSpPr>
              <a:spLocks/>
            </p:cNvSpPr>
            <p:nvPr/>
          </p:nvSpPr>
          <p:spPr bwMode="auto">
            <a:xfrm>
              <a:off x="2829" y="5030"/>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1" name="Freeform 613"/>
            <p:cNvSpPr>
              <a:spLocks/>
            </p:cNvSpPr>
            <p:nvPr/>
          </p:nvSpPr>
          <p:spPr bwMode="auto">
            <a:xfrm>
              <a:off x="2815" y="5042"/>
              <a:ext cx="38" cy="12"/>
            </a:xfrm>
            <a:custGeom>
              <a:avLst/>
              <a:gdLst/>
              <a:ahLst/>
              <a:cxnLst>
                <a:cxn ang="0">
                  <a:pos x="0" y="0"/>
                </a:cxn>
                <a:cxn ang="0">
                  <a:pos x="38" y="12"/>
                </a:cxn>
              </a:cxnLst>
              <a:rect l="0" t="0" r="r" b="b"/>
              <a:pathLst>
                <a:path w="38"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42" name="Group 614"/>
          <p:cNvGrpSpPr>
            <a:grpSpLocks/>
          </p:cNvGrpSpPr>
          <p:nvPr/>
        </p:nvGrpSpPr>
        <p:grpSpPr bwMode="auto">
          <a:xfrm>
            <a:off x="2673692" y="3708397"/>
            <a:ext cx="65087" cy="141288"/>
            <a:chOff x="3093" y="4874"/>
            <a:chExt cx="103" cy="223"/>
          </a:xfrm>
        </p:grpSpPr>
        <p:sp>
          <p:nvSpPr>
            <p:cNvPr id="48743" name="Freeform 615"/>
            <p:cNvSpPr>
              <a:spLocks/>
            </p:cNvSpPr>
            <p:nvPr/>
          </p:nvSpPr>
          <p:spPr bwMode="auto">
            <a:xfrm>
              <a:off x="3108" y="4924"/>
              <a:ext cx="45" cy="159"/>
            </a:xfrm>
            <a:custGeom>
              <a:avLst/>
              <a:gdLst/>
              <a:ahLst/>
              <a:cxnLst>
                <a:cxn ang="0">
                  <a:pos x="45" y="0"/>
                </a:cxn>
                <a:cxn ang="0">
                  <a:pos x="0" y="158"/>
                </a:cxn>
                <a:cxn ang="0">
                  <a:pos x="19" y="158"/>
                </a:cxn>
              </a:cxnLst>
              <a:rect l="0" t="0" r="r" b="b"/>
              <a:pathLst>
                <a:path w="45" h="159">
                  <a:moveTo>
                    <a:pt x="45" y="0"/>
                  </a:moveTo>
                  <a:lnTo>
                    <a:pt x="0" y="158"/>
                  </a:lnTo>
                  <a:lnTo>
                    <a:pt x="19" y="15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4" name="Freeform 616"/>
            <p:cNvSpPr>
              <a:spLocks/>
            </p:cNvSpPr>
            <p:nvPr/>
          </p:nvSpPr>
          <p:spPr bwMode="auto">
            <a:xfrm>
              <a:off x="3117" y="4888"/>
              <a:ext cx="65" cy="195"/>
            </a:xfrm>
            <a:custGeom>
              <a:avLst/>
              <a:gdLst/>
              <a:ahLst/>
              <a:cxnLst>
                <a:cxn ang="0">
                  <a:pos x="64" y="0"/>
                </a:cxn>
                <a:cxn ang="0">
                  <a:pos x="45" y="36"/>
                </a:cxn>
                <a:cxn ang="0">
                  <a:pos x="0" y="194"/>
                </a:cxn>
              </a:cxnLst>
              <a:rect l="0" t="0" r="r" b="b"/>
              <a:pathLst>
                <a:path w="65" h="195">
                  <a:moveTo>
                    <a:pt x="64" y="0"/>
                  </a:moveTo>
                  <a:lnTo>
                    <a:pt x="45" y="36"/>
                  </a:lnTo>
                  <a:lnTo>
                    <a:pt x="0" y="194"/>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5" name="Freeform 617"/>
            <p:cNvSpPr>
              <a:spLocks/>
            </p:cNvSpPr>
            <p:nvPr/>
          </p:nvSpPr>
          <p:spPr bwMode="auto">
            <a:xfrm>
              <a:off x="3108" y="4888"/>
              <a:ext cx="74" cy="195"/>
            </a:xfrm>
            <a:custGeom>
              <a:avLst/>
              <a:gdLst/>
              <a:ahLst/>
              <a:cxnLst>
                <a:cxn ang="0">
                  <a:pos x="19" y="194"/>
                </a:cxn>
                <a:cxn ang="0">
                  <a:pos x="74" y="0"/>
                </a:cxn>
                <a:cxn ang="0">
                  <a:pos x="45" y="26"/>
                </a:cxn>
                <a:cxn ang="0">
                  <a:pos x="19" y="45"/>
                </a:cxn>
                <a:cxn ang="0">
                  <a:pos x="0" y="55"/>
                </a:cxn>
              </a:cxnLst>
              <a:rect l="0" t="0" r="r" b="b"/>
              <a:pathLst>
                <a:path w="74" h="195">
                  <a:moveTo>
                    <a:pt x="19" y="194"/>
                  </a:moveTo>
                  <a:lnTo>
                    <a:pt x="74" y="0"/>
                  </a:lnTo>
                  <a:lnTo>
                    <a:pt x="45" y="26"/>
                  </a:lnTo>
                  <a:lnTo>
                    <a:pt x="19" y="45"/>
                  </a:lnTo>
                  <a:lnTo>
                    <a:pt x="0" y="5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6" name="Freeform 618"/>
            <p:cNvSpPr>
              <a:spLocks/>
            </p:cNvSpPr>
            <p:nvPr/>
          </p:nvSpPr>
          <p:spPr bwMode="auto">
            <a:xfrm>
              <a:off x="3108" y="4924"/>
              <a:ext cx="45" cy="20"/>
            </a:xfrm>
            <a:custGeom>
              <a:avLst/>
              <a:gdLst/>
              <a:ahLst/>
              <a:cxnLst>
                <a:cxn ang="0">
                  <a:pos x="45" y="0"/>
                </a:cxn>
                <a:cxn ang="0">
                  <a:pos x="26" y="9"/>
                </a:cxn>
                <a:cxn ang="0">
                  <a:pos x="0" y="19"/>
                </a:cxn>
              </a:cxnLst>
              <a:rect l="0" t="0" r="r" b="b"/>
              <a:pathLst>
                <a:path w="45" h="20">
                  <a:moveTo>
                    <a:pt x="45" y="0"/>
                  </a:moveTo>
                  <a:lnTo>
                    <a:pt x="26" y="9"/>
                  </a:ln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47" name="Group 619"/>
          <p:cNvGrpSpPr>
            <a:grpSpLocks/>
          </p:cNvGrpSpPr>
          <p:nvPr/>
        </p:nvGrpSpPr>
        <p:grpSpPr bwMode="auto">
          <a:xfrm>
            <a:off x="1886288" y="3935412"/>
            <a:ext cx="90488" cy="311150"/>
            <a:chOff x="1954" y="5161"/>
            <a:chExt cx="144" cy="489"/>
          </a:xfrm>
        </p:grpSpPr>
        <p:sp>
          <p:nvSpPr>
            <p:cNvPr id="48748" name="Freeform 620"/>
            <p:cNvSpPr>
              <a:spLocks/>
            </p:cNvSpPr>
            <p:nvPr/>
          </p:nvSpPr>
          <p:spPr bwMode="auto">
            <a:xfrm>
              <a:off x="1994" y="5172"/>
              <a:ext cx="94" cy="0"/>
            </a:xfrm>
            <a:custGeom>
              <a:avLst/>
              <a:gdLst/>
              <a:ahLst/>
              <a:cxnLst>
                <a:cxn ang="0">
                  <a:pos x="93" y="0"/>
                </a:cxn>
                <a:cxn ang="0">
                  <a:pos x="0" y="0"/>
                </a:cxn>
              </a:cxnLst>
              <a:rect l="0" t="0" r="r" b="b"/>
              <a:pathLst>
                <a:path w="94">
                  <a:moveTo>
                    <a:pt x="9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49" name="Freeform 621"/>
            <p:cNvSpPr>
              <a:spLocks/>
            </p:cNvSpPr>
            <p:nvPr/>
          </p:nvSpPr>
          <p:spPr bwMode="auto">
            <a:xfrm>
              <a:off x="1994" y="5337"/>
              <a:ext cx="0" cy="303"/>
            </a:xfrm>
            <a:custGeom>
              <a:avLst/>
              <a:gdLst/>
              <a:ahLst/>
              <a:cxnLst>
                <a:cxn ang="0">
                  <a:pos x="0" y="0"/>
                </a:cxn>
                <a:cxn ang="0">
                  <a:pos x="0" y="302"/>
                </a:cxn>
              </a:cxnLst>
              <a:rect l="0" t="0" r="r" b="b"/>
              <a:pathLst>
                <a:path h="303">
                  <a:moveTo>
                    <a:pt x="0" y="0"/>
                  </a:moveTo>
                  <a:lnTo>
                    <a:pt x="0" y="30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50" name="Freeform 622"/>
            <p:cNvSpPr>
              <a:spLocks/>
            </p:cNvSpPr>
            <p:nvPr/>
          </p:nvSpPr>
          <p:spPr bwMode="auto">
            <a:xfrm>
              <a:off x="1965" y="5172"/>
              <a:ext cx="55" cy="165"/>
            </a:xfrm>
            <a:custGeom>
              <a:avLst/>
              <a:gdLst/>
              <a:ahLst/>
              <a:cxnLst>
                <a:cxn ang="0">
                  <a:pos x="0" y="165"/>
                </a:cxn>
                <a:cxn ang="0">
                  <a:pos x="55" y="165"/>
                </a:cxn>
                <a:cxn ang="0">
                  <a:pos x="28" y="0"/>
                </a:cxn>
                <a:cxn ang="0">
                  <a:pos x="0" y="165"/>
                </a:cxn>
              </a:cxnLst>
              <a:rect l="0" t="0" r="r" b="b"/>
              <a:pathLst>
                <a:path w="55" h="165">
                  <a:moveTo>
                    <a:pt x="0" y="165"/>
                  </a:moveTo>
                  <a:lnTo>
                    <a:pt x="55" y="165"/>
                  </a:lnTo>
                  <a:lnTo>
                    <a:pt x="28" y="0"/>
                  </a:lnTo>
                  <a:lnTo>
                    <a:pt x="0" y="16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751" name="Group 623"/>
          <p:cNvGrpSpPr>
            <a:grpSpLocks/>
          </p:cNvGrpSpPr>
          <p:nvPr/>
        </p:nvGrpSpPr>
        <p:grpSpPr bwMode="auto">
          <a:xfrm>
            <a:off x="1886288" y="4568825"/>
            <a:ext cx="90488" cy="309562"/>
            <a:chOff x="1954" y="6157"/>
            <a:chExt cx="144" cy="489"/>
          </a:xfrm>
        </p:grpSpPr>
        <p:sp>
          <p:nvSpPr>
            <p:cNvPr id="48752" name="Freeform 624"/>
            <p:cNvSpPr>
              <a:spLocks/>
            </p:cNvSpPr>
            <p:nvPr/>
          </p:nvSpPr>
          <p:spPr bwMode="auto">
            <a:xfrm>
              <a:off x="1994" y="6636"/>
              <a:ext cx="94" cy="0"/>
            </a:xfrm>
            <a:custGeom>
              <a:avLst/>
              <a:gdLst/>
              <a:ahLst/>
              <a:cxnLst>
                <a:cxn ang="0">
                  <a:pos x="93" y="0"/>
                </a:cxn>
                <a:cxn ang="0">
                  <a:pos x="0" y="0"/>
                </a:cxn>
              </a:cxnLst>
              <a:rect l="0" t="0" r="r" b="b"/>
              <a:pathLst>
                <a:path w="94">
                  <a:moveTo>
                    <a:pt x="9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53" name="Freeform 625"/>
            <p:cNvSpPr>
              <a:spLocks/>
            </p:cNvSpPr>
            <p:nvPr/>
          </p:nvSpPr>
          <p:spPr bwMode="auto">
            <a:xfrm>
              <a:off x="1994" y="6168"/>
              <a:ext cx="0" cy="302"/>
            </a:xfrm>
            <a:custGeom>
              <a:avLst/>
              <a:gdLst/>
              <a:ahLst/>
              <a:cxnLst>
                <a:cxn ang="0">
                  <a:pos x="0" y="302"/>
                </a:cxn>
                <a:cxn ang="0">
                  <a:pos x="0" y="0"/>
                </a:cxn>
              </a:cxnLst>
              <a:rect l="0" t="0" r="r" b="b"/>
              <a:pathLst>
                <a:path h="302">
                  <a:moveTo>
                    <a:pt x="0" y="302"/>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54" name="Freeform 626"/>
            <p:cNvSpPr>
              <a:spLocks/>
            </p:cNvSpPr>
            <p:nvPr/>
          </p:nvSpPr>
          <p:spPr bwMode="auto">
            <a:xfrm>
              <a:off x="1965" y="6470"/>
              <a:ext cx="55" cy="165"/>
            </a:xfrm>
            <a:custGeom>
              <a:avLst/>
              <a:gdLst/>
              <a:ahLst/>
              <a:cxnLst>
                <a:cxn ang="0">
                  <a:pos x="0" y="0"/>
                </a:cxn>
                <a:cxn ang="0">
                  <a:pos x="0" y="0"/>
                </a:cxn>
                <a:cxn ang="0">
                  <a:pos x="28" y="165"/>
                </a:cxn>
                <a:cxn ang="0">
                  <a:pos x="55" y="0"/>
                </a:cxn>
                <a:cxn ang="0">
                  <a:pos x="0" y="0"/>
                </a:cxn>
              </a:cxnLst>
              <a:rect l="0" t="0" r="r" b="b"/>
              <a:pathLst>
                <a:path w="55" h="165">
                  <a:moveTo>
                    <a:pt x="0" y="0"/>
                  </a:moveTo>
                  <a:lnTo>
                    <a:pt x="0" y="0"/>
                  </a:lnTo>
                  <a:lnTo>
                    <a:pt x="28" y="165"/>
                  </a:lnTo>
                  <a:lnTo>
                    <a:pt x="5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43" name="Rectangle 842"/>
          <p:cNvSpPr/>
          <p:nvPr/>
        </p:nvSpPr>
        <p:spPr>
          <a:xfrm>
            <a:off x="1364172" y="29458"/>
            <a:ext cx="7672324" cy="2400657"/>
          </a:xfrm>
          <a:prstGeom prst="rect">
            <a:avLst/>
          </a:prstGeom>
        </p:spPr>
        <p:txBody>
          <a:bodyPr wrap="square">
            <a:spAutoFit/>
          </a:bodyPr>
          <a:lstStyle/>
          <a:p>
            <a:pPr algn="ctr"/>
            <a:r>
              <a:rPr lang="ar-EG" sz="2800" b="1" dirty="0">
                <a:solidFill>
                  <a:srgbClr val="990000"/>
                </a:solidFill>
              </a:rPr>
              <a:t>البلاطات المسطحة ذات التيجان</a:t>
            </a:r>
          </a:p>
          <a:p>
            <a:pPr algn="r"/>
            <a:r>
              <a:rPr lang="ar-EG" sz="2000" b="1" dirty="0" smtClean="0">
                <a:solidFill>
                  <a:srgbClr val="990000"/>
                </a:solidFill>
              </a:rPr>
              <a:t> </a:t>
            </a:r>
            <a:r>
              <a:rPr lang="ar-EG" sz="2000" b="1" dirty="0" smtClean="0"/>
              <a:t>هنا </a:t>
            </a:r>
            <a:r>
              <a:rPr lang="ar-EG" sz="2000" b="1" dirty="0"/>
              <a:t>يتم توزيع الحمل على العمود عن طريق التيجان</a:t>
            </a:r>
          </a:p>
          <a:p>
            <a:pPr algn="r"/>
            <a:r>
              <a:rPr lang="ar-EG" dirty="0"/>
              <a:t> </a:t>
            </a:r>
            <a:r>
              <a:rPr lang="ar-EG" dirty="0" smtClean="0"/>
              <a:t>  </a:t>
            </a:r>
            <a:r>
              <a:rPr lang="ar-EG" dirty="0">
                <a:solidFill>
                  <a:srgbClr val="990000"/>
                </a:solidFill>
              </a:rPr>
              <a:t>*</a:t>
            </a:r>
            <a:r>
              <a:rPr lang="ar-EG" dirty="0"/>
              <a:t> </a:t>
            </a:r>
            <a:r>
              <a:rPr lang="ar-EG" b="1" dirty="0">
                <a:solidFill>
                  <a:srgbClr val="990000"/>
                </a:solidFill>
              </a:rPr>
              <a:t>شروط استخدامه:</a:t>
            </a:r>
          </a:p>
          <a:p>
            <a:pPr algn="r"/>
            <a:r>
              <a:rPr lang="ar-EG" sz="2000" b="1" dirty="0"/>
              <a:t>  </a:t>
            </a:r>
            <a:r>
              <a:rPr lang="ar-EG" sz="2000" b="1" dirty="0" smtClean="0"/>
              <a:t>  </a:t>
            </a:r>
            <a:r>
              <a:rPr lang="ar-EG" sz="2000" b="1" dirty="0"/>
              <a:t>- عندما يكون الحمل الحي يتراوح من 500 كجم/سم2 الى 1000كجم/سم2</a:t>
            </a:r>
            <a:endParaRPr lang="en-US" sz="2000" b="1" dirty="0"/>
          </a:p>
          <a:p>
            <a:pPr algn="r"/>
            <a:r>
              <a:rPr lang="ar-EG" sz="2000" b="1" dirty="0"/>
              <a:t>  </a:t>
            </a:r>
            <a:r>
              <a:rPr lang="ar-EG" sz="2000" b="1" dirty="0" smtClean="0"/>
              <a:t>  </a:t>
            </a:r>
            <a:r>
              <a:rPr lang="ar-EG" sz="2000" b="1" dirty="0"/>
              <a:t>- عندما يكون بحر البلاطة في الاتجاهين في حدود 6متر</a:t>
            </a:r>
            <a:endParaRPr lang="en-US" sz="2000" b="1" dirty="0"/>
          </a:p>
          <a:p>
            <a:pPr algn="r"/>
            <a:r>
              <a:rPr lang="ar-EG" sz="2000" b="1" dirty="0"/>
              <a:t>  </a:t>
            </a:r>
            <a:r>
              <a:rPr lang="ar-EG" sz="2000" b="1" dirty="0" smtClean="0"/>
              <a:t>  </a:t>
            </a:r>
            <a:r>
              <a:rPr lang="ar-EG" sz="2000" b="1" dirty="0"/>
              <a:t>- يجب ان لا تزيد زاوية اقصى ميل للتاج في المحور الرأسي عن 45 درجة كما يجب الا يقل قطر الجزء الفعال عن ربع البحر</a:t>
            </a:r>
          </a:p>
        </p:txBody>
      </p:sp>
    </p:spTree>
    <p:extLst>
      <p:ext uri="{BB962C8B-B14F-4D97-AF65-F5344CB8AC3E}">
        <p14:creationId xmlns:p14="http://schemas.microsoft.com/office/powerpoint/2010/main" val="732763456"/>
      </p:ext>
    </p:ext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49666"/>
            <a:ext cx="7416824" cy="1877437"/>
          </a:xfrm>
          <a:prstGeom prst="rect">
            <a:avLst/>
          </a:prstGeom>
        </p:spPr>
        <p:txBody>
          <a:bodyPr wrap="square">
            <a:spAutoFit/>
          </a:bodyPr>
          <a:lstStyle/>
          <a:p>
            <a:pPr algn="ctr"/>
            <a:r>
              <a:rPr lang="ar-EG" sz="2800" b="1" dirty="0">
                <a:solidFill>
                  <a:srgbClr val="990000"/>
                </a:solidFill>
              </a:rPr>
              <a:t>البلاطات المسطحة ذات السقوط </a:t>
            </a:r>
            <a:r>
              <a:rPr lang="ar-EG" sz="2800" b="1" dirty="0" smtClean="0">
                <a:solidFill>
                  <a:srgbClr val="990000"/>
                </a:solidFill>
              </a:rPr>
              <a:t>والرأس</a:t>
            </a:r>
          </a:p>
          <a:p>
            <a:pPr algn="ctr"/>
            <a:r>
              <a:rPr lang="ar-EG" sz="2800" b="1" dirty="0" smtClean="0">
                <a:solidFill>
                  <a:srgbClr val="990000"/>
                </a:solidFill>
              </a:rPr>
              <a:t> </a:t>
            </a:r>
            <a:endParaRPr lang="ar-EG" sz="2800" b="1" dirty="0">
              <a:solidFill>
                <a:srgbClr val="990000"/>
              </a:solidFill>
            </a:endParaRPr>
          </a:p>
          <a:p>
            <a:pPr algn="r"/>
            <a:r>
              <a:rPr lang="ar-EG" sz="2000" b="1" dirty="0">
                <a:solidFill>
                  <a:srgbClr val="990000"/>
                </a:solidFill>
              </a:rPr>
              <a:t>*</a:t>
            </a:r>
            <a:r>
              <a:rPr lang="ar-EG" sz="2000" b="1" dirty="0"/>
              <a:t> </a:t>
            </a:r>
            <a:r>
              <a:rPr lang="ar-EG" sz="2000" b="1" dirty="0">
                <a:solidFill>
                  <a:srgbClr val="990000"/>
                </a:solidFill>
              </a:rPr>
              <a:t>شروط استخدامه:</a:t>
            </a:r>
          </a:p>
          <a:p>
            <a:pPr algn="r"/>
            <a:r>
              <a:rPr lang="ar-EG" sz="2000" b="1" dirty="0">
                <a:solidFill>
                  <a:srgbClr val="990000"/>
                </a:solidFill>
              </a:rPr>
              <a:t>          - </a:t>
            </a:r>
            <a:r>
              <a:rPr lang="ar-EG" sz="2000" b="1" dirty="0"/>
              <a:t>عندما يكون الحمل الحي اكبر من 1500 كجم/سم2</a:t>
            </a:r>
            <a:endParaRPr lang="en-US" sz="2000" b="1" dirty="0"/>
          </a:p>
          <a:p>
            <a:pPr algn="r"/>
            <a:r>
              <a:rPr lang="ar-EG" sz="2000" b="1" dirty="0"/>
              <a:t>          - عندما يكون بحر البلاطة في الاتجاهين اكبر من6 متر</a:t>
            </a:r>
          </a:p>
        </p:txBody>
      </p:sp>
      <p:sp>
        <p:nvSpPr>
          <p:cNvPr id="9" name="Slide Number Placeholder 3"/>
          <p:cNvSpPr txBox="1">
            <a:spLocks/>
          </p:cNvSpPr>
          <p:nvPr/>
        </p:nvSpPr>
        <p:spPr>
          <a:xfrm>
            <a:off x="6385246" y="5037385"/>
            <a:ext cx="2133599" cy="27305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Calibri"/>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r" defTabSz="914400" rtl="1" eaLnBrk="1" latinLnBrk="0" hangingPunct="1">
              <a:defRPr kern="1200">
                <a:solidFill>
                  <a:schemeClr val="tx1"/>
                </a:solidFill>
                <a:latin typeface="Calibri" pitchFamily="34" charset="0"/>
                <a:ea typeface="+mn-ea"/>
                <a:cs typeface="Arial" pitchFamily="34" charset="0"/>
              </a:defRPr>
            </a:lvl6pPr>
            <a:lvl7pPr marL="2743200" algn="r" defTabSz="914400" rtl="1" eaLnBrk="1" latinLnBrk="0" hangingPunct="1">
              <a:defRPr kern="1200">
                <a:solidFill>
                  <a:schemeClr val="tx1"/>
                </a:solidFill>
                <a:latin typeface="Calibri" pitchFamily="34" charset="0"/>
                <a:ea typeface="+mn-ea"/>
                <a:cs typeface="Arial" pitchFamily="34" charset="0"/>
              </a:defRPr>
            </a:lvl7pPr>
            <a:lvl8pPr marL="3200400" algn="r" defTabSz="914400" rtl="1" eaLnBrk="1" latinLnBrk="0" hangingPunct="1">
              <a:defRPr kern="1200">
                <a:solidFill>
                  <a:schemeClr val="tx1"/>
                </a:solidFill>
                <a:latin typeface="Calibri" pitchFamily="34" charset="0"/>
                <a:ea typeface="+mn-ea"/>
                <a:cs typeface="Arial" pitchFamily="34" charset="0"/>
              </a:defRPr>
            </a:lvl8pPr>
            <a:lvl9pPr marL="3657600" algn="r" defTabSz="914400" rtl="1" eaLnBrk="1" latinLnBrk="0" hangingPunct="1">
              <a:defRPr kern="1200">
                <a:solidFill>
                  <a:schemeClr val="tx1"/>
                </a:solidFill>
                <a:latin typeface="Calibri" pitchFamily="34" charset="0"/>
                <a:ea typeface="+mn-ea"/>
                <a:cs typeface="Arial" pitchFamily="34" charset="0"/>
              </a:defRPr>
            </a:lvl9pPr>
          </a:lstStyle>
          <a:p>
            <a:pPr>
              <a:defRPr/>
            </a:pPr>
            <a:fld id="{F2CEEA79-2B32-4041-AD38-F65E7F335478}" type="slidenum">
              <a:rPr lang="en-US" smtClean="0"/>
              <a:pPr>
                <a:defRPr/>
              </a:pPr>
              <a:t>34</a:t>
            </a:fld>
            <a:endParaRPr lang="en-US"/>
          </a:p>
        </p:txBody>
      </p:sp>
      <p:grpSp>
        <p:nvGrpSpPr>
          <p:cNvPr id="10" name="Group 2"/>
          <p:cNvGrpSpPr>
            <a:grpSpLocks/>
          </p:cNvGrpSpPr>
          <p:nvPr/>
        </p:nvGrpSpPr>
        <p:grpSpPr bwMode="auto">
          <a:xfrm>
            <a:off x="4570860" y="2077854"/>
            <a:ext cx="3189605" cy="2872541"/>
            <a:chOff x="5642" y="8984"/>
            <a:chExt cx="5885" cy="5300"/>
          </a:xfrm>
        </p:grpSpPr>
        <p:sp>
          <p:nvSpPr>
            <p:cNvPr id="12" name="Freeform 3"/>
            <p:cNvSpPr>
              <a:spLocks/>
            </p:cNvSpPr>
            <p:nvPr/>
          </p:nvSpPr>
          <p:spPr bwMode="auto">
            <a:xfrm>
              <a:off x="6321" y="10787"/>
              <a:ext cx="2098" cy="1757"/>
            </a:xfrm>
            <a:custGeom>
              <a:avLst/>
              <a:gdLst/>
              <a:ahLst/>
              <a:cxnLst>
                <a:cxn ang="0">
                  <a:pos x="2097" y="1756"/>
                </a:cxn>
                <a:cxn ang="0">
                  <a:pos x="0" y="259"/>
                </a:cxn>
                <a:cxn ang="0">
                  <a:pos x="0" y="0"/>
                </a:cxn>
              </a:cxnLst>
              <a:rect l="0" t="0" r="r" b="b"/>
              <a:pathLst>
                <a:path w="2098" h="1757">
                  <a:moveTo>
                    <a:pt x="2097" y="1756"/>
                  </a:moveTo>
                  <a:lnTo>
                    <a:pt x="0" y="259"/>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
            <p:cNvSpPr>
              <a:spLocks/>
            </p:cNvSpPr>
            <p:nvPr/>
          </p:nvSpPr>
          <p:spPr bwMode="auto">
            <a:xfrm>
              <a:off x="7128" y="10992"/>
              <a:ext cx="0" cy="307"/>
            </a:xfrm>
            <a:custGeom>
              <a:avLst/>
              <a:gdLst/>
              <a:ahLst/>
              <a:cxnLst>
                <a:cxn ang="0">
                  <a:pos x="0" y="0"/>
                </a:cxn>
                <a:cxn ang="0">
                  <a:pos x="0" y="307"/>
                </a:cxn>
              </a:cxnLst>
              <a:rect l="0" t="0" r="r" b="b"/>
              <a:pathLst>
                <a:path h="307">
                  <a:moveTo>
                    <a:pt x="0" y="0"/>
                  </a:moveTo>
                  <a:lnTo>
                    <a:pt x="0" y="30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a:off x="8800" y="11320"/>
              <a:ext cx="382" cy="274"/>
            </a:xfrm>
            <a:custGeom>
              <a:avLst/>
              <a:gdLst/>
              <a:ahLst/>
              <a:cxnLst>
                <a:cxn ang="0">
                  <a:pos x="0" y="0"/>
                </a:cxn>
                <a:cxn ang="0">
                  <a:pos x="381" y="273"/>
                </a:cxn>
              </a:cxnLst>
              <a:rect l="0" t="0" r="r" b="b"/>
              <a:pathLst>
                <a:path w="382" h="274">
                  <a:moveTo>
                    <a:pt x="0" y="0"/>
                  </a:moveTo>
                  <a:lnTo>
                    <a:pt x="381" y="27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8419" y="11320"/>
              <a:ext cx="381" cy="274"/>
            </a:xfrm>
            <a:custGeom>
              <a:avLst/>
              <a:gdLst/>
              <a:ahLst/>
              <a:cxnLst>
                <a:cxn ang="0">
                  <a:pos x="0" y="273"/>
                </a:cxn>
                <a:cxn ang="0">
                  <a:pos x="381" y="0"/>
                </a:cxn>
              </a:cxnLst>
              <a:rect l="0" t="0" r="r" b="b"/>
              <a:pathLst>
                <a:path w="381" h="274">
                  <a:moveTo>
                    <a:pt x="0" y="273"/>
                  </a:moveTo>
                  <a:lnTo>
                    <a:pt x="381"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7128" y="11299"/>
              <a:ext cx="1291" cy="921"/>
            </a:xfrm>
            <a:custGeom>
              <a:avLst/>
              <a:gdLst/>
              <a:ahLst/>
              <a:cxnLst>
                <a:cxn ang="0">
                  <a:pos x="0" y="0"/>
                </a:cxn>
                <a:cxn ang="0">
                  <a:pos x="1291" y="921"/>
                </a:cxn>
              </a:cxnLst>
              <a:rect l="0" t="0" r="r" b="b"/>
              <a:pathLst>
                <a:path w="1291" h="921">
                  <a:moveTo>
                    <a:pt x="0" y="0"/>
                  </a:moveTo>
                  <a:lnTo>
                    <a:pt x="1291" y="92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p:nvSpPr>
          <p:spPr bwMode="auto">
            <a:xfrm>
              <a:off x="8419" y="11594"/>
              <a:ext cx="0" cy="1918"/>
            </a:xfrm>
            <a:custGeom>
              <a:avLst/>
              <a:gdLst/>
              <a:ahLst/>
              <a:cxnLst>
                <a:cxn ang="0">
                  <a:pos x="0" y="0"/>
                </a:cxn>
                <a:cxn ang="0">
                  <a:pos x="0" y="1917"/>
                </a:cxn>
              </a:cxnLst>
              <a:rect l="0" t="0" r="r" b="b"/>
              <a:pathLst>
                <a:path h="1918">
                  <a:moveTo>
                    <a:pt x="0" y="0"/>
                  </a:moveTo>
                  <a:lnTo>
                    <a:pt x="0" y="191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8800" y="11320"/>
              <a:ext cx="0" cy="1918"/>
            </a:xfrm>
            <a:custGeom>
              <a:avLst/>
              <a:gdLst/>
              <a:ahLst/>
              <a:cxnLst>
                <a:cxn ang="0">
                  <a:pos x="0" y="0"/>
                </a:cxn>
                <a:cxn ang="0">
                  <a:pos x="0" y="1917"/>
                </a:cxn>
              </a:cxnLst>
              <a:rect l="0" t="0" r="r" b="b"/>
              <a:pathLst>
                <a:path h="1918">
                  <a:moveTo>
                    <a:pt x="0" y="0"/>
                  </a:moveTo>
                  <a:lnTo>
                    <a:pt x="0" y="191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p:nvSpPr>
          <p:spPr bwMode="auto">
            <a:xfrm>
              <a:off x="9182" y="10992"/>
              <a:ext cx="1270" cy="1212"/>
            </a:xfrm>
            <a:custGeom>
              <a:avLst/>
              <a:gdLst/>
              <a:ahLst/>
              <a:cxnLst>
                <a:cxn ang="0">
                  <a:pos x="0" y="1212"/>
                </a:cxn>
                <a:cxn ang="0">
                  <a:pos x="1269" y="307"/>
                </a:cxn>
                <a:cxn ang="0">
                  <a:pos x="1269" y="0"/>
                </a:cxn>
              </a:cxnLst>
              <a:rect l="0" t="0" r="r" b="b"/>
              <a:pathLst>
                <a:path w="1270" h="1212">
                  <a:moveTo>
                    <a:pt x="0" y="1212"/>
                  </a:moveTo>
                  <a:lnTo>
                    <a:pt x="1269" y="307"/>
                  </a:lnTo>
                  <a:lnTo>
                    <a:pt x="126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p:nvSpPr>
          <p:spPr bwMode="auto">
            <a:xfrm>
              <a:off x="9182" y="11594"/>
              <a:ext cx="0" cy="1918"/>
            </a:xfrm>
            <a:custGeom>
              <a:avLst/>
              <a:gdLst/>
              <a:ahLst/>
              <a:cxnLst>
                <a:cxn ang="0">
                  <a:pos x="0" y="0"/>
                </a:cxn>
                <a:cxn ang="0">
                  <a:pos x="0" y="1917"/>
                </a:cxn>
              </a:cxnLst>
              <a:rect l="0" t="0" r="r" b="b"/>
              <a:pathLst>
                <a:path h="1918">
                  <a:moveTo>
                    <a:pt x="0" y="0"/>
                  </a:moveTo>
                  <a:lnTo>
                    <a:pt x="0" y="1917"/>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p:nvSpPr>
          <p:spPr bwMode="auto">
            <a:xfrm>
              <a:off x="11335" y="10788"/>
              <a:ext cx="0" cy="259"/>
            </a:xfrm>
            <a:custGeom>
              <a:avLst/>
              <a:gdLst/>
              <a:ahLst/>
              <a:cxnLst>
                <a:cxn ang="0">
                  <a:pos x="0" y="259"/>
                </a:cxn>
                <a:cxn ang="0">
                  <a:pos x="0" y="0"/>
                </a:cxn>
              </a:cxnLst>
              <a:rect l="0" t="0" r="r" b="b"/>
              <a:pathLst>
                <a:path h="259">
                  <a:moveTo>
                    <a:pt x="0" y="259"/>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9182" y="11047"/>
              <a:ext cx="2153" cy="1538"/>
            </a:xfrm>
            <a:custGeom>
              <a:avLst/>
              <a:gdLst/>
              <a:ahLst/>
              <a:cxnLst>
                <a:cxn ang="0">
                  <a:pos x="0" y="1538"/>
                </a:cxn>
                <a:cxn ang="0">
                  <a:pos x="2152" y="0"/>
                </a:cxn>
              </a:cxnLst>
              <a:rect l="0" t="0" r="r" b="b"/>
              <a:pathLst>
                <a:path w="2153" h="1538">
                  <a:moveTo>
                    <a:pt x="0" y="1538"/>
                  </a:moveTo>
                  <a:lnTo>
                    <a:pt x="2152"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8827" y="8995"/>
              <a:ext cx="0" cy="261"/>
            </a:xfrm>
            <a:custGeom>
              <a:avLst/>
              <a:gdLst/>
              <a:ahLst/>
              <a:cxnLst>
                <a:cxn ang="0">
                  <a:pos x="0" y="261"/>
                </a:cxn>
                <a:cxn ang="0">
                  <a:pos x="0" y="0"/>
                </a:cxn>
              </a:cxnLst>
              <a:rect l="0" t="0" r="r" b="b"/>
              <a:pathLst>
                <a:path h="261">
                  <a:moveTo>
                    <a:pt x="0" y="261"/>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8788" y="9806"/>
              <a:ext cx="0" cy="305"/>
            </a:xfrm>
            <a:custGeom>
              <a:avLst/>
              <a:gdLst/>
              <a:ahLst/>
              <a:cxnLst>
                <a:cxn ang="0">
                  <a:pos x="0" y="0"/>
                </a:cxn>
                <a:cxn ang="0">
                  <a:pos x="0" y="304"/>
                </a:cxn>
              </a:cxnLst>
              <a:rect l="0" t="0" r="r" b="b"/>
              <a:pathLst>
                <a:path h="305">
                  <a:moveTo>
                    <a:pt x="0" y="0"/>
                  </a:moveTo>
                  <a:lnTo>
                    <a:pt x="0" y="30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p:nvSpPr>
          <p:spPr bwMode="auto">
            <a:xfrm>
              <a:off x="6321" y="9256"/>
              <a:ext cx="5014" cy="1791"/>
            </a:xfrm>
            <a:custGeom>
              <a:avLst/>
              <a:gdLst/>
              <a:ahLst/>
              <a:cxnLst>
                <a:cxn ang="0">
                  <a:pos x="0" y="1790"/>
                </a:cxn>
                <a:cxn ang="0">
                  <a:pos x="2505" y="0"/>
                </a:cxn>
                <a:cxn ang="0">
                  <a:pos x="5013" y="1790"/>
                </a:cxn>
              </a:cxnLst>
              <a:rect l="0" t="0" r="r" b="b"/>
              <a:pathLst>
                <a:path w="5014" h="1791">
                  <a:moveTo>
                    <a:pt x="0" y="1790"/>
                  </a:moveTo>
                  <a:lnTo>
                    <a:pt x="2505" y="0"/>
                  </a:lnTo>
                  <a:lnTo>
                    <a:pt x="5013" y="179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6321" y="8995"/>
              <a:ext cx="5014" cy="1793"/>
            </a:xfrm>
            <a:custGeom>
              <a:avLst/>
              <a:gdLst/>
              <a:ahLst/>
              <a:cxnLst>
                <a:cxn ang="0">
                  <a:pos x="0" y="1792"/>
                </a:cxn>
                <a:cxn ang="0">
                  <a:pos x="2505" y="0"/>
                </a:cxn>
                <a:cxn ang="0">
                  <a:pos x="5013" y="1792"/>
                </a:cxn>
              </a:cxnLst>
              <a:rect l="0" t="0" r="r" b="b"/>
              <a:pathLst>
                <a:path w="5014" h="1793">
                  <a:moveTo>
                    <a:pt x="0" y="1792"/>
                  </a:moveTo>
                  <a:lnTo>
                    <a:pt x="2505" y="0"/>
                  </a:lnTo>
                  <a:lnTo>
                    <a:pt x="5013" y="179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7128" y="10111"/>
              <a:ext cx="3323" cy="1188"/>
            </a:xfrm>
            <a:custGeom>
              <a:avLst/>
              <a:gdLst/>
              <a:ahLst/>
              <a:cxnLst>
                <a:cxn ang="0">
                  <a:pos x="0" y="1187"/>
                </a:cxn>
                <a:cxn ang="0">
                  <a:pos x="1660" y="0"/>
                </a:cxn>
                <a:cxn ang="0">
                  <a:pos x="3324" y="1187"/>
                </a:cxn>
              </a:cxnLst>
              <a:rect l="0" t="0" r="r" b="b"/>
              <a:pathLst>
                <a:path w="3323" h="1188">
                  <a:moveTo>
                    <a:pt x="0" y="1187"/>
                  </a:moveTo>
                  <a:lnTo>
                    <a:pt x="1660" y="0"/>
                  </a:lnTo>
                  <a:lnTo>
                    <a:pt x="3324" y="1187"/>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7127" y="9806"/>
              <a:ext cx="3324" cy="1185"/>
            </a:xfrm>
            <a:custGeom>
              <a:avLst/>
              <a:gdLst/>
              <a:ahLst/>
              <a:cxnLst>
                <a:cxn ang="0">
                  <a:pos x="3324" y="1185"/>
                </a:cxn>
                <a:cxn ang="0">
                  <a:pos x="1660" y="0"/>
                </a:cxn>
                <a:cxn ang="0">
                  <a:pos x="0" y="1185"/>
                </a:cxn>
              </a:cxnLst>
              <a:rect l="0" t="0" r="r" b="b"/>
              <a:pathLst>
                <a:path w="3324" h="1185">
                  <a:moveTo>
                    <a:pt x="3324" y="1185"/>
                  </a:moveTo>
                  <a:lnTo>
                    <a:pt x="1660" y="0"/>
                  </a:lnTo>
                  <a:lnTo>
                    <a:pt x="0" y="118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p:nvSpPr>
          <p:spPr bwMode="auto">
            <a:xfrm>
              <a:off x="7675" y="10502"/>
              <a:ext cx="2229" cy="1313"/>
            </a:xfrm>
            <a:custGeom>
              <a:avLst/>
              <a:gdLst/>
              <a:ahLst/>
              <a:cxnLst>
                <a:cxn ang="0">
                  <a:pos x="0" y="796"/>
                </a:cxn>
                <a:cxn ang="0">
                  <a:pos x="1113" y="0"/>
                </a:cxn>
                <a:cxn ang="0">
                  <a:pos x="2229" y="796"/>
                </a:cxn>
                <a:cxn ang="0">
                  <a:pos x="1507" y="1312"/>
                </a:cxn>
              </a:cxnLst>
              <a:rect l="0" t="0" r="r" b="b"/>
              <a:pathLst>
                <a:path w="2229" h="1313">
                  <a:moveTo>
                    <a:pt x="0" y="796"/>
                  </a:moveTo>
                  <a:lnTo>
                    <a:pt x="1113" y="0"/>
                  </a:lnTo>
                  <a:lnTo>
                    <a:pt x="2229" y="796"/>
                  </a:lnTo>
                  <a:lnTo>
                    <a:pt x="1507" y="1312"/>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p:nvSpPr>
          <p:spPr bwMode="auto">
            <a:xfrm>
              <a:off x="7675" y="11299"/>
              <a:ext cx="744" cy="530"/>
            </a:xfrm>
            <a:custGeom>
              <a:avLst/>
              <a:gdLst/>
              <a:ahLst/>
              <a:cxnLst>
                <a:cxn ang="0">
                  <a:pos x="0" y="0"/>
                </a:cxn>
                <a:cxn ang="0">
                  <a:pos x="744" y="530"/>
                </a:cxn>
              </a:cxnLst>
              <a:rect l="0" t="0" r="r" b="b"/>
              <a:pathLst>
                <a:path w="744" h="530">
                  <a:moveTo>
                    <a:pt x="0" y="0"/>
                  </a:moveTo>
                  <a:lnTo>
                    <a:pt x="744" y="53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p:nvSpPr>
          <p:spPr bwMode="auto">
            <a:xfrm>
              <a:off x="9182" y="11299"/>
              <a:ext cx="722" cy="309"/>
            </a:xfrm>
            <a:custGeom>
              <a:avLst/>
              <a:gdLst/>
              <a:ahLst/>
              <a:cxnLst>
                <a:cxn ang="0">
                  <a:pos x="722" y="0"/>
                </a:cxn>
                <a:cxn ang="0">
                  <a:pos x="0" y="309"/>
                </a:cxn>
              </a:cxnLst>
              <a:rect l="0" t="0" r="r" b="b"/>
              <a:pathLst>
                <a:path w="722" h="309">
                  <a:moveTo>
                    <a:pt x="722" y="0"/>
                  </a:moveTo>
                  <a:lnTo>
                    <a:pt x="0" y="30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p:nvSpPr>
          <p:spPr bwMode="auto">
            <a:xfrm>
              <a:off x="7675" y="11299"/>
              <a:ext cx="744" cy="295"/>
            </a:xfrm>
            <a:custGeom>
              <a:avLst/>
              <a:gdLst/>
              <a:ahLst/>
              <a:cxnLst>
                <a:cxn ang="0">
                  <a:pos x="743" y="295"/>
                </a:cxn>
                <a:cxn ang="0">
                  <a:pos x="0" y="0"/>
                </a:cxn>
              </a:cxnLst>
              <a:rect l="0" t="0" r="r" b="b"/>
              <a:pathLst>
                <a:path w="744" h="295">
                  <a:moveTo>
                    <a:pt x="743" y="295"/>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p:nvSpPr>
          <p:spPr bwMode="auto">
            <a:xfrm>
              <a:off x="8788" y="10502"/>
              <a:ext cx="12" cy="893"/>
            </a:xfrm>
            <a:custGeom>
              <a:avLst/>
              <a:gdLst/>
              <a:ahLst/>
              <a:cxnLst>
                <a:cxn ang="0">
                  <a:pos x="12" y="892"/>
                </a:cxn>
                <a:cxn ang="0">
                  <a:pos x="0" y="0"/>
                </a:cxn>
              </a:cxnLst>
              <a:rect l="0" t="0" r="r" b="b"/>
              <a:pathLst>
                <a:path w="12" h="893">
                  <a:moveTo>
                    <a:pt x="12" y="892"/>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p:nvSpPr>
          <p:spPr bwMode="auto">
            <a:xfrm>
              <a:off x="8419" y="13238"/>
              <a:ext cx="763" cy="547"/>
            </a:xfrm>
            <a:custGeom>
              <a:avLst/>
              <a:gdLst/>
              <a:ahLst/>
              <a:cxnLst>
                <a:cxn ang="0">
                  <a:pos x="763" y="273"/>
                </a:cxn>
                <a:cxn ang="0">
                  <a:pos x="381" y="0"/>
                </a:cxn>
                <a:cxn ang="0">
                  <a:pos x="0" y="273"/>
                </a:cxn>
                <a:cxn ang="0">
                  <a:pos x="381" y="547"/>
                </a:cxn>
                <a:cxn ang="0">
                  <a:pos x="763" y="273"/>
                </a:cxn>
              </a:cxnLst>
              <a:rect l="0" t="0" r="r" b="b"/>
              <a:pathLst>
                <a:path w="763" h="547">
                  <a:moveTo>
                    <a:pt x="763" y="273"/>
                  </a:moveTo>
                  <a:lnTo>
                    <a:pt x="381" y="0"/>
                  </a:lnTo>
                  <a:lnTo>
                    <a:pt x="0" y="273"/>
                  </a:lnTo>
                  <a:lnTo>
                    <a:pt x="381" y="547"/>
                  </a:lnTo>
                  <a:lnTo>
                    <a:pt x="763" y="273"/>
                  </a:lnTo>
                  <a:close/>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p:nvSpPr>
          <p:spPr bwMode="auto">
            <a:xfrm>
              <a:off x="8779" y="9028"/>
              <a:ext cx="48" cy="15"/>
            </a:xfrm>
            <a:custGeom>
              <a:avLst/>
              <a:gdLst/>
              <a:ahLst/>
              <a:cxnLst>
                <a:cxn ang="0">
                  <a:pos x="0" y="0"/>
                </a:cxn>
                <a:cxn ang="0">
                  <a:pos x="48" y="14"/>
                </a:cxn>
              </a:cxnLst>
              <a:rect l="0" t="0" r="r" b="b"/>
              <a:pathLst>
                <a:path w="48" h="15">
                  <a:moveTo>
                    <a:pt x="0" y="0"/>
                  </a:moveTo>
                  <a:lnTo>
                    <a:pt x="48" y="1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p:nvSpPr>
          <p:spPr bwMode="auto">
            <a:xfrm>
              <a:off x="8731" y="9064"/>
              <a:ext cx="96" cy="24"/>
            </a:xfrm>
            <a:custGeom>
              <a:avLst/>
              <a:gdLst/>
              <a:ahLst/>
              <a:cxnLst>
                <a:cxn ang="0">
                  <a:pos x="0" y="0"/>
                </a:cxn>
                <a:cxn ang="0">
                  <a:pos x="96" y="24"/>
                </a:cxn>
              </a:cxnLst>
              <a:rect l="0" t="0" r="r" b="b"/>
              <a:pathLst>
                <a:path w="96" h="24">
                  <a:moveTo>
                    <a:pt x="0" y="0"/>
                  </a:moveTo>
                  <a:lnTo>
                    <a:pt x="96" y="24"/>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p:nvSpPr>
          <p:spPr bwMode="auto">
            <a:xfrm>
              <a:off x="8683" y="9098"/>
              <a:ext cx="144" cy="38"/>
            </a:xfrm>
            <a:custGeom>
              <a:avLst/>
              <a:gdLst/>
              <a:ahLst/>
              <a:cxnLst>
                <a:cxn ang="0">
                  <a:pos x="0" y="0"/>
                </a:cxn>
                <a:cxn ang="0">
                  <a:pos x="144" y="38"/>
                </a:cxn>
              </a:cxnLst>
              <a:rect l="0" t="0" r="r" b="b"/>
              <a:pathLst>
                <a:path w="144" h="38">
                  <a:moveTo>
                    <a:pt x="0" y="0"/>
                  </a:moveTo>
                  <a:lnTo>
                    <a:pt x="144" y="38"/>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p:cNvSpPr>
            <p:nvPr/>
          </p:nvSpPr>
          <p:spPr bwMode="auto">
            <a:xfrm>
              <a:off x="8635" y="9131"/>
              <a:ext cx="192" cy="53"/>
            </a:xfrm>
            <a:custGeom>
              <a:avLst/>
              <a:gdLst/>
              <a:ahLst/>
              <a:cxnLst>
                <a:cxn ang="0">
                  <a:pos x="0" y="0"/>
                </a:cxn>
                <a:cxn ang="0">
                  <a:pos x="192" y="52"/>
                </a:cxn>
              </a:cxnLst>
              <a:rect l="0" t="0" r="r" b="b"/>
              <a:pathLst>
                <a:path w="192" h="53">
                  <a:moveTo>
                    <a:pt x="0" y="0"/>
                  </a:moveTo>
                  <a:lnTo>
                    <a:pt x="192" y="5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p:cNvSpPr>
            <p:nvPr/>
          </p:nvSpPr>
          <p:spPr bwMode="auto">
            <a:xfrm>
              <a:off x="8587" y="9167"/>
              <a:ext cx="240" cy="63"/>
            </a:xfrm>
            <a:custGeom>
              <a:avLst/>
              <a:gdLst/>
              <a:ahLst/>
              <a:cxnLst>
                <a:cxn ang="0">
                  <a:pos x="0" y="0"/>
                </a:cxn>
                <a:cxn ang="0">
                  <a:pos x="240" y="62"/>
                </a:cxn>
              </a:cxnLst>
              <a:rect l="0" t="0" r="r" b="b"/>
              <a:pathLst>
                <a:path w="240" h="63">
                  <a:moveTo>
                    <a:pt x="0" y="0"/>
                  </a:moveTo>
                  <a:lnTo>
                    <a:pt x="240" y="6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p:nvSpPr>
          <p:spPr bwMode="auto">
            <a:xfrm>
              <a:off x="8539" y="9201"/>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p:nvSpPr>
          <p:spPr bwMode="auto">
            <a:xfrm>
              <a:off x="8491" y="9235"/>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p:cNvSpPr>
            <p:nvPr/>
          </p:nvSpPr>
          <p:spPr bwMode="auto">
            <a:xfrm>
              <a:off x="8443" y="9271"/>
              <a:ext cx="264" cy="69"/>
            </a:xfrm>
            <a:custGeom>
              <a:avLst/>
              <a:gdLst/>
              <a:ahLst/>
              <a:cxnLst>
                <a:cxn ang="0">
                  <a:pos x="0" y="0"/>
                </a:cxn>
                <a:cxn ang="0">
                  <a:pos x="264" y="69"/>
                </a:cxn>
              </a:cxnLst>
              <a:rect l="0" t="0" r="r" b="b"/>
              <a:pathLst>
                <a:path w="264" h="69">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p:nvSpPr>
          <p:spPr bwMode="auto">
            <a:xfrm>
              <a:off x="8395" y="9304"/>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p:cNvSpPr>
            <p:nvPr/>
          </p:nvSpPr>
          <p:spPr bwMode="auto">
            <a:xfrm>
              <a:off x="8347" y="9338"/>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p:nvSpPr>
          <p:spPr bwMode="auto">
            <a:xfrm>
              <a:off x="8299" y="9374"/>
              <a:ext cx="264" cy="69"/>
            </a:xfrm>
            <a:custGeom>
              <a:avLst/>
              <a:gdLst/>
              <a:ahLst/>
              <a:cxnLst>
                <a:cxn ang="0">
                  <a:pos x="0" y="0"/>
                </a:cxn>
                <a:cxn ang="0">
                  <a:pos x="264" y="69"/>
                </a:cxn>
              </a:cxnLst>
              <a:rect l="0" t="0" r="r" b="b"/>
              <a:pathLst>
                <a:path w="264" h="69">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p:cNvSpPr>
            <p:nvPr/>
          </p:nvSpPr>
          <p:spPr bwMode="auto">
            <a:xfrm>
              <a:off x="8251" y="9407"/>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p:cNvSpPr>
            <p:nvPr/>
          </p:nvSpPr>
          <p:spPr bwMode="auto">
            <a:xfrm>
              <a:off x="8203" y="9441"/>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p:nvSpPr>
          <p:spPr bwMode="auto">
            <a:xfrm>
              <a:off x="8152" y="9477"/>
              <a:ext cx="267" cy="70"/>
            </a:xfrm>
            <a:custGeom>
              <a:avLst/>
              <a:gdLst/>
              <a:ahLst/>
              <a:cxnLst>
                <a:cxn ang="0">
                  <a:pos x="0" y="0"/>
                </a:cxn>
                <a:cxn ang="0">
                  <a:pos x="266" y="69"/>
                </a:cxn>
              </a:cxnLst>
              <a:rect l="0" t="0" r="r" b="b"/>
              <a:pathLst>
                <a:path w="267"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p:nvSpPr>
          <p:spPr bwMode="auto">
            <a:xfrm>
              <a:off x="8104" y="9511"/>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p:nvSpPr>
          <p:spPr bwMode="auto">
            <a:xfrm>
              <a:off x="8056" y="9544"/>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2"/>
            <p:cNvSpPr>
              <a:spLocks/>
            </p:cNvSpPr>
            <p:nvPr/>
          </p:nvSpPr>
          <p:spPr bwMode="auto">
            <a:xfrm>
              <a:off x="8008" y="9580"/>
              <a:ext cx="267" cy="70"/>
            </a:xfrm>
            <a:custGeom>
              <a:avLst/>
              <a:gdLst/>
              <a:ahLst/>
              <a:cxnLst>
                <a:cxn ang="0">
                  <a:pos x="0" y="0"/>
                </a:cxn>
                <a:cxn ang="0">
                  <a:pos x="266" y="69"/>
                </a:cxn>
              </a:cxnLst>
              <a:rect l="0" t="0" r="r" b="b"/>
              <a:pathLst>
                <a:path w="267"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3"/>
            <p:cNvSpPr>
              <a:spLocks/>
            </p:cNvSpPr>
            <p:nvPr/>
          </p:nvSpPr>
          <p:spPr bwMode="auto">
            <a:xfrm>
              <a:off x="7960" y="9614"/>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4"/>
            <p:cNvSpPr>
              <a:spLocks/>
            </p:cNvSpPr>
            <p:nvPr/>
          </p:nvSpPr>
          <p:spPr bwMode="auto">
            <a:xfrm>
              <a:off x="7912" y="9647"/>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5"/>
            <p:cNvSpPr>
              <a:spLocks/>
            </p:cNvSpPr>
            <p:nvPr/>
          </p:nvSpPr>
          <p:spPr bwMode="auto">
            <a:xfrm>
              <a:off x="7864" y="9683"/>
              <a:ext cx="267" cy="70"/>
            </a:xfrm>
            <a:custGeom>
              <a:avLst/>
              <a:gdLst/>
              <a:ahLst/>
              <a:cxnLst>
                <a:cxn ang="0">
                  <a:pos x="0" y="0"/>
                </a:cxn>
                <a:cxn ang="0">
                  <a:pos x="266" y="69"/>
                </a:cxn>
              </a:cxnLst>
              <a:rect l="0" t="0" r="r" b="b"/>
              <a:pathLst>
                <a:path w="267"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6"/>
            <p:cNvSpPr>
              <a:spLocks/>
            </p:cNvSpPr>
            <p:nvPr/>
          </p:nvSpPr>
          <p:spPr bwMode="auto">
            <a:xfrm>
              <a:off x="7816" y="9717"/>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7"/>
            <p:cNvSpPr>
              <a:spLocks/>
            </p:cNvSpPr>
            <p:nvPr/>
          </p:nvSpPr>
          <p:spPr bwMode="auto">
            <a:xfrm>
              <a:off x="7768" y="9751"/>
              <a:ext cx="267" cy="72"/>
            </a:xfrm>
            <a:custGeom>
              <a:avLst/>
              <a:gdLst/>
              <a:ahLst/>
              <a:cxnLst>
                <a:cxn ang="0">
                  <a:pos x="0" y="0"/>
                </a:cxn>
                <a:cxn ang="0">
                  <a:pos x="266" y="72"/>
                </a:cxn>
              </a:cxnLst>
              <a:rect l="0" t="0" r="r" b="b"/>
              <a:pathLst>
                <a:path w="267"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8"/>
            <p:cNvSpPr>
              <a:spLocks/>
            </p:cNvSpPr>
            <p:nvPr/>
          </p:nvSpPr>
          <p:spPr bwMode="auto">
            <a:xfrm>
              <a:off x="7720" y="9787"/>
              <a:ext cx="264" cy="69"/>
            </a:xfrm>
            <a:custGeom>
              <a:avLst/>
              <a:gdLst/>
              <a:ahLst/>
              <a:cxnLst>
                <a:cxn ang="0">
                  <a:pos x="0" y="0"/>
                </a:cxn>
                <a:cxn ang="0">
                  <a:pos x="264" y="69"/>
                </a:cxn>
              </a:cxnLst>
              <a:rect l="0" t="0" r="r" b="b"/>
              <a:pathLst>
                <a:path w="264" h="69">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9"/>
            <p:cNvSpPr>
              <a:spLocks/>
            </p:cNvSpPr>
            <p:nvPr/>
          </p:nvSpPr>
          <p:spPr bwMode="auto">
            <a:xfrm>
              <a:off x="7672" y="9820"/>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0"/>
            <p:cNvSpPr>
              <a:spLocks/>
            </p:cNvSpPr>
            <p:nvPr/>
          </p:nvSpPr>
          <p:spPr bwMode="auto">
            <a:xfrm>
              <a:off x="7624" y="9854"/>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1"/>
            <p:cNvSpPr>
              <a:spLocks/>
            </p:cNvSpPr>
            <p:nvPr/>
          </p:nvSpPr>
          <p:spPr bwMode="auto">
            <a:xfrm>
              <a:off x="7576" y="9890"/>
              <a:ext cx="264" cy="69"/>
            </a:xfrm>
            <a:custGeom>
              <a:avLst/>
              <a:gdLst/>
              <a:ahLst/>
              <a:cxnLst>
                <a:cxn ang="0">
                  <a:pos x="0" y="0"/>
                </a:cxn>
                <a:cxn ang="0">
                  <a:pos x="264" y="69"/>
                </a:cxn>
              </a:cxnLst>
              <a:rect l="0" t="0" r="r" b="b"/>
              <a:pathLst>
                <a:path w="264" h="69">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2"/>
            <p:cNvSpPr>
              <a:spLocks/>
            </p:cNvSpPr>
            <p:nvPr/>
          </p:nvSpPr>
          <p:spPr bwMode="auto">
            <a:xfrm>
              <a:off x="7528" y="9923"/>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3"/>
            <p:cNvSpPr>
              <a:spLocks/>
            </p:cNvSpPr>
            <p:nvPr/>
          </p:nvSpPr>
          <p:spPr bwMode="auto">
            <a:xfrm>
              <a:off x="7480" y="9957"/>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4"/>
            <p:cNvSpPr>
              <a:spLocks/>
            </p:cNvSpPr>
            <p:nvPr/>
          </p:nvSpPr>
          <p:spPr bwMode="auto">
            <a:xfrm>
              <a:off x="7432" y="9993"/>
              <a:ext cx="264" cy="70"/>
            </a:xfrm>
            <a:custGeom>
              <a:avLst/>
              <a:gdLst/>
              <a:ahLst/>
              <a:cxnLst>
                <a:cxn ang="0">
                  <a:pos x="0" y="0"/>
                </a:cxn>
                <a:cxn ang="0">
                  <a:pos x="264" y="69"/>
                </a:cxn>
              </a:cxnLst>
              <a:rect l="0" t="0" r="r" b="b"/>
              <a:pathLst>
                <a:path w="264" h="70">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5"/>
            <p:cNvSpPr>
              <a:spLocks/>
            </p:cNvSpPr>
            <p:nvPr/>
          </p:nvSpPr>
          <p:spPr bwMode="auto">
            <a:xfrm>
              <a:off x="7384" y="10027"/>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6"/>
            <p:cNvSpPr>
              <a:spLocks/>
            </p:cNvSpPr>
            <p:nvPr/>
          </p:nvSpPr>
          <p:spPr bwMode="auto">
            <a:xfrm>
              <a:off x="7336" y="10060"/>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7"/>
            <p:cNvSpPr>
              <a:spLocks/>
            </p:cNvSpPr>
            <p:nvPr/>
          </p:nvSpPr>
          <p:spPr bwMode="auto">
            <a:xfrm>
              <a:off x="7286" y="10096"/>
              <a:ext cx="266" cy="70"/>
            </a:xfrm>
            <a:custGeom>
              <a:avLst/>
              <a:gdLst/>
              <a:ahLst/>
              <a:cxnLst>
                <a:cxn ang="0">
                  <a:pos x="0" y="0"/>
                </a:cxn>
                <a:cxn ang="0">
                  <a:pos x="266" y="69"/>
                </a:cxn>
              </a:cxnLst>
              <a:rect l="0" t="0" r="r" b="b"/>
              <a:pathLst>
                <a:path w="266"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8"/>
            <p:cNvSpPr>
              <a:spLocks/>
            </p:cNvSpPr>
            <p:nvPr/>
          </p:nvSpPr>
          <p:spPr bwMode="auto">
            <a:xfrm>
              <a:off x="7238" y="10130"/>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9"/>
            <p:cNvSpPr>
              <a:spLocks/>
            </p:cNvSpPr>
            <p:nvPr/>
          </p:nvSpPr>
          <p:spPr bwMode="auto">
            <a:xfrm>
              <a:off x="7190" y="10163"/>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0"/>
            <p:cNvSpPr>
              <a:spLocks/>
            </p:cNvSpPr>
            <p:nvPr/>
          </p:nvSpPr>
          <p:spPr bwMode="auto">
            <a:xfrm>
              <a:off x="7142" y="10199"/>
              <a:ext cx="266" cy="70"/>
            </a:xfrm>
            <a:custGeom>
              <a:avLst/>
              <a:gdLst/>
              <a:ahLst/>
              <a:cxnLst>
                <a:cxn ang="0">
                  <a:pos x="0" y="0"/>
                </a:cxn>
                <a:cxn ang="0">
                  <a:pos x="266" y="69"/>
                </a:cxn>
              </a:cxnLst>
              <a:rect l="0" t="0" r="r" b="b"/>
              <a:pathLst>
                <a:path w="266"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1"/>
            <p:cNvSpPr>
              <a:spLocks/>
            </p:cNvSpPr>
            <p:nvPr/>
          </p:nvSpPr>
          <p:spPr bwMode="auto">
            <a:xfrm>
              <a:off x="7094" y="10233"/>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2"/>
            <p:cNvSpPr>
              <a:spLocks/>
            </p:cNvSpPr>
            <p:nvPr/>
          </p:nvSpPr>
          <p:spPr bwMode="auto">
            <a:xfrm>
              <a:off x="7046" y="10267"/>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3"/>
            <p:cNvSpPr>
              <a:spLocks/>
            </p:cNvSpPr>
            <p:nvPr/>
          </p:nvSpPr>
          <p:spPr bwMode="auto">
            <a:xfrm>
              <a:off x="6998" y="10303"/>
              <a:ext cx="266" cy="69"/>
            </a:xfrm>
            <a:custGeom>
              <a:avLst/>
              <a:gdLst/>
              <a:ahLst/>
              <a:cxnLst>
                <a:cxn ang="0">
                  <a:pos x="0" y="0"/>
                </a:cxn>
                <a:cxn ang="0">
                  <a:pos x="266" y="69"/>
                </a:cxn>
              </a:cxnLst>
              <a:rect l="0" t="0" r="r" b="b"/>
              <a:pathLst>
                <a:path w="266" h="69">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4"/>
            <p:cNvSpPr>
              <a:spLocks/>
            </p:cNvSpPr>
            <p:nvPr/>
          </p:nvSpPr>
          <p:spPr bwMode="auto">
            <a:xfrm>
              <a:off x="6950" y="10336"/>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5"/>
            <p:cNvSpPr>
              <a:spLocks/>
            </p:cNvSpPr>
            <p:nvPr/>
          </p:nvSpPr>
          <p:spPr bwMode="auto">
            <a:xfrm>
              <a:off x="6902" y="10370"/>
              <a:ext cx="266" cy="72"/>
            </a:xfrm>
            <a:custGeom>
              <a:avLst/>
              <a:gdLst/>
              <a:ahLst/>
              <a:cxnLst>
                <a:cxn ang="0">
                  <a:pos x="0" y="0"/>
                </a:cxn>
                <a:cxn ang="0">
                  <a:pos x="266" y="71"/>
                </a:cxn>
              </a:cxnLst>
              <a:rect l="0" t="0" r="r" b="b"/>
              <a:pathLst>
                <a:path w="266" h="72">
                  <a:moveTo>
                    <a:pt x="0" y="0"/>
                  </a:moveTo>
                  <a:lnTo>
                    <a:pt x="266" y="7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6"/>
            <p:cNvSpPr>
              <a:spLocks/>
            </p:cNvSpPr>
            <p:nvPr/>
          </p:nvSpPr>
          <p:spPr bwMode="auto">
            <a:xfrm>
              <a:off x="6854" y="10406"/>
              <a:ext cx="264" cy="69"/>
            </a:xfrm>
            <a:custGeom>
              <a:avLst/>
              <a:gdLst/>
              <a:ahLst/>
              <a:cxnLst>
                <a:cxn ang="0">
                  <a:pos x="0" y="0"/>
                </a:cxn>
                <a:cxn ang="0">
                  <a:pos x="264" y="69"/>
                </a:cxn>
              </a:cxnLst>
              <a:rect l="0" t="0" r="r" b="b"/>
              <a:pathLst>
                <a:path w="264" h="69">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7"/>
            <p:cNvSpPr>
              <a:spLocks/>
            </p:cNvSpPr>
            <p:nvPr/>
          </p:nvSpPr>
          <p:spPr bwMode="auto">
            <a:xfrm>
              <a:off x="6806" y="10439"/>
              <a:ext cx="264" cy="72"/>
            </a:xfrm>
            <a:custGeom>
              <a:avLst/>
              <a:gdLst/>
              <a:ahLst/>
              <a:cxnLst>
                <a:cxn ang="0">
                  <a:pos x="0" y="0"/>
                </a:cxn>
                <a:cxn ang="0">
                  <a:pos x="264" y="71"/>
                </a:cxn>
              </a:cxnLst>
              <a:rect l="0" t="0" r="r" b="b"/>
              <a:pathLst>
                <a:path w="264" h="72">
                  <a:moveTo>
                    <a:pt x="0" y="0"/>
                  </a:moveTo>
                  <a:lnTo>
                    <a:pt x="264" y="71"/>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8"/>
            <p:cNvSpPr>
              <a:spLocks/>
            </p:cNvSpPr>
            <p:nvPr/>
          </p:nvSpPr>
          <p:spPr bwMode="auto">
            <a:xfrm>
              <a:off x="6758" y="10473"/>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9"/>
            <p:cNvSpPr>
              <a:spLocks/>
            </p:cNvSpPr>
            <p:nvPr/>
          </p:nvSpPr>
          <p:spPr bwMode="auto">
            <a:xfrm>
              <a:off x="6710" y="10509"/>
              <a:ext cx="264" cy="70"/>
            </a:xfrm>
            <a:custGeom>
              <a:avLst/>
              <a:gdLst/>
              <a:ahLst/>
              <a:cxnLst>
                <a:cxn ang="0">
                  <a:pos x="0" y="0"/>
                </a:cxn>
                <a:cxn ang="0">
                  <a:pos x="264" y="69"/>
                </a:cxn>
              </a:cxnLst>
              <a:rect l="0" t="0" r="r" b="b"/>
              <a:pathLst>
                <a:path w="264" h="70">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0"/>
            <p:cNvSpPr>
              <a:spLocks/>
            </p:cNvSpPr>
            <p:nvPr/>
          </p:nvSpPr>
          <p:spPr bwMode="auto">
            <a:xfrm>
              <a:off x="6662" y="10543"/>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1"/>
            <p:cNvSpPr>
              <a:spLocks/>
            </p:cNvSpPr>
            <p:nvPr/>
          </p:nvSpPr>
          <p:spPr bwMode="auto">
            <a:xfrm>
              <a:off x="6614" y="10576"/>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2"/>
            <p:cNvSpPr>
              <a:spLocks/>
            </p:cNvSpPr>
            <p:nvPr/>
          </p:nvSpPr>
          <p:spPr bwMode="auto">
            <a:xfrm>
              <a:off x="6566" y="10612"/>
              <a:ext cx="264" cy="70"/>
            </a:xfrm>
            <a:custGeom>
              <a:avLst/>
              <a:gdLst/>
              <a:ahLst/>
              <a:cxnLst>
                <a:cxn ang="0">
                  <a:pos x="0" y="0"/>
                </a:cxn>
                <a:cxn ang="0">
                  <a:pos x="264" y="69"/>
                </a:cxn>
              </a:cxnLst>
              <a:rect l="0" t="0" r="r" b="b"/>
              <a:pathLst>
                <a:path w="264" h="70">
                  <a:moveTo>
                    <a:pt x="0" y="0"/>
                  </a:moveTo>
                  <a:lnTo>
                    <a:pt x="264"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3"/>
            <p:cNvSpPr>
              <a:spLocks/>
            </p:cNvSpPr>
            <p:nvPr/>
          </p:nvSpPr>
          <p:spPr bwMode="auto">
            <a:xfrm>
              <a:off x="6518" y="10646"/>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4"/>
            <p:cNvSpPr>
              <a:spLocks/>
            </p:cNvSpPr>
            <p:nvPr/>
          </p:nvSpPr>
          <p:spPr bwMode="auto">
            <a:xfrm>
              <a:off x="6470" y="10679"/>
              <a:ext cx="264" cy="72"/>
            </a:xfrm>
            <a:custGeom>
              <a:avLst/>
              <a:gdLst/>
              <a:ahLst/>
              <a:cxnLst>
                <a:cxn ang="0">
                  <a:pos x="0" y="0"/>
                </a:cxn>
                <a:cxn ang="0">
                  <a:pos x="264" y="72"/>
                </a:cxn>
              </a:cxnLst>
              <a:rect l="0" t="0" r="r" b="b"/>
              <a:pathLst>
                <a:path w="264" h="72">
                  <a:moveTo>
                    <a:pt x="0" y="0"/>
                  </a:moveTo>
                  <a:lnTo>
                    <a:pt x="264" y="72"/>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5"/>
            <p:cNvSpPr>
              <a:spLocks/>
            </p:cNvSpPr>
            <p:nvPr/>
          </p:nvSpPr>
          <p:spPr bwMode="auto">
            <a:xfrm>
              <a:off x="6420" y="10715"/>
              <a:ext cx="266" cy="70"/>
            </a:xfrm>
            <a:custGeom>
              <a:avLst/>
              <a:gdLst/>
              <a:ahLst/>
              <a:cxnLst>
                <a:cxn ang="0">
                  <a:pos x="0" y="0"/>
                </a:cxn>
                <a:cxn ang="0">
                  <a:pos x="266" y="69"/>
                </a:cxn>
              </a:cxnLst>
              <a:rect l="0" t="0" r="r" b="b"/>
              <a:pathLst>
                <a:path w="266" h="70">
                  <a:moveTo>
                    <a:pt x="0" y="0"/>
                  </a:moveTo>
                  <a:lnTo>
                    <a:pt x="266" y="6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6"/>
            <p:cNvSpPr>
              <a:spLocks/>
            </p:cNvSpPr>
            <p:nvPr/>
          </p:nvSpPr>
          <p:spPr bwMode="auto">
            <a:xfrm>
              <a:off x="6372" y="10749"/>
              <a:ext cx="266" cy="72"/>
            </a:xfrm>
            <a:custGeom>
              <a:avLst/>
              <a:gdLst/>
              <a:ahLst/>
              <a:cxnLst>
                <a:cxn ang="0">
                  <a:pos x="0" y="0"/>
                </a:cxn>
                <a:cxn ang="0">
                  <a:pos x="266" y="72"/>
                </a:cxn>
              </a:cxnLst>
              <a:rect l="0" t="0" r="r" b="b"/>
              <a:pathLst>
                <a:path w="266" h="72">
                  <a:moveTo>
                    <a:pt x="0" y="0"/>
                  </a:moveTo>
                  <a:lnTo>
                    <a:pt x="266" y="72"/>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7"/>
            <p:cNvSpPr>
              <a:spLocks/>
            </p:cNvSpPr>
            <p:nvPr/>
          </p:nvSpPr>
          <p:spPr bwMode="auto">
            <a:xfrm>
              <a:off x="6324" y="10783"/>
              <a:ext cx="266" cy="72"/>
            </a:xfrm>
            <a:custGeom>
              <a:avLst/>
              <a:gdLst/>
              <a:ahLst/>
              <a:cxnLst>
                <a:cxn ang="0">
                  <a:pos x="0" y="0"/>
                </a:cxn>
                <a:cxn ang="0">
                  <a:pos x="266" y="71"/>
                </a:cxn>
              </a:cxnLst>
              <a:rect l="0" t="0" r="r" b="b"/>
              <a:pathLst>
                <a:path w="266" h="72">
                  <a:moveTo>
                    <a:pt x="0" y="0"/>
                  </a:moveTo>
                  <a:lnTo>
                    <a:pt x="266" y="71"/>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8"/>
            <p:cNvSpPr>
              <a:spLocks/>
            </p:cNvSpPr>
            <p:nvPr/>
          </p:nvSpPr>
          <p:spPr bwMode="auto">
            <a:xfrm>
              <a:off x="6321" y="10831"/>
              <a:ext cx="221" cy="57"/>
            </a:xfrm>
            <a:custGeom>
              <a:avLst/>
              <a:gdLst/>
              <a:ahLst/>
              <a:cxnLst>
                <a:cxn ang="0">
                  <a:pos x="0" y="0"/>
                </a:cxn>
                <a:cxn ang="0">
                  <a:pos x="220" y="57"/>
                </a:cxn>
              </a:cxnLst>
              <a:rect l="0" t="0" r="r" b="b"/>
              <a:pathLst>
                <a:path w="221" h="57">
                  <a:moveTo>
                    <a:pt x="0" y="0"/>
                  </a:moveTo>
                  <a:lnTo>
                    <a:pt x="220" y="57"/>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9"/>
            <p:cNvSpPr>
              <a:spLocks/>
            </p:cNvSpPr>
            <p:nvPr/>
          </p:nvSpPr>
          <p:spPr bwMode="auto">
            <a:xfrm>
              <a:off x="6321" y="10876"/>
              <a:ext cx="173" cy="48"/>
            </a:xfrm>
            <a:custGeom>
              <a:avLst/>
              <a:gdLst/>
              <a:ahLst/>
              <a:cxnLst>
                <a:cxn ang="0">
                  <a:pos x="0" y="0"/>
                </a:cxn>
                <a:cxn ang="0">
                  <a:pos x="172" y="48"/>
                </a:cxn>
              </a:cxnLst>
              <a:rect l="0" t="0" r="r" b="b"/>
              <a:pathLst>
                <a:path w="173" h="48">
                  <a:moveTo>
                    <a:pt x="0" y="0"/>
                  </a:moveTo>
                  <a:lnTo>
                    <a:pt x="172" y="48"/>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0"/>
            <p:cNvSpPr>
              <a:spLocks/>
            </p:cNvSpPr>
            <p:nvPr/>
          </p:nvSpPr>
          <p:spPr bwMode="auto">
            <a:xfrm>
              <a:off x="6321" y="10924"/>
              <a:ext cx="125" cy="34"/>
            </a:xfrm>
            <a:custGeom>
              <a:avLst/>
              <a:gdLst/>
              <a:ahLst/>
              <a:cxnLst>
                <a:cxn ang="0">
                  <a:pos x="0" y="0"/>
                </a:cxn>
                <a:cxn ang="0">
                  <a:pos x="124" y="33"/>
                </a:cxn>
              </a:cxnLst>
              <a:rect l="0" t="0" r="r" b="b"/>
              <a:pathLst>
                <a:path w="125" h="34">
                  <a:moveTo>
                    <a:pt x="0" y="0"/>
                  </a:moveTo>
                  <a:lnTo>
                    <a:pt x="124" y="33"/>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1"/>
            <p:cNvSpPr>
              <a:spLocks/>
            </p:cNvSpPr>
            <p:nvPr/>
          </p:nvSpPr>
          <p:spPr bwMode="auto">
            <a:xfrm>
              <a:off x="6321" y="10972"/>
              <a:ext cx="77" cy="19"/>
            </a:xfrm>
            <a:custGeom>
              <a:avLst/>
              <a:gdLst/>
              <a:ahLst/>
              <a:cxnLst>
                <a:cxn ang="0">
                  <a:pos x="0" y="0"/>
                </a:cxn>
                <a:cxn ang="0">
                  <a:pos x="76" y="19"/>
                </a:cxn>
              </a:cxnLst>
              <a:rect l="0" t="0" r="r" b="b"/>
              <a:pathLst>
                <a:path w="77" h="19">
                  <a:moveTo>
                    <a:pt x="0" y="0"/>
                  </a:moveTo>
                  <a:lnTo>
                    <a:pt x="76" y="1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2"/>
            <p:cNvSpPr>
              <a:spLocks/>
            </p:cNvSpPr>
            <p:nvPr/>
          </p:nvSpPr>
          <p:spPr bwMode="auto">
            <a:xfrm>
              <a:off x="6321" y="11018"/>
              <a:ext cx="29" cy="9"/>
            </a:xfrm>
            <a:custGeom>
              <a:avLst/>
              <a:gdLst/>
              <a:ahLst/>
              <a:cxnLst>
                <a:cxn ang="0">
                  <a:pos x="0" y="0"/>
                </a:cxn>
                <a:cxn ang="0">
                  <a:pos x="28" y="9"/>
                </a:cxn>
              </a:cxnLst>
              <a:rect l="0" t="0" r="r" b="b"/>
              <a:pathLst>
                <a:path w="29" h="9">
                  <a:moveTo>
                    <a:pt x="0" y="0"/>
                  </a:moveTo>
                  <a:lnTo>
                    <a:pt x="28" y="9"/>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3"/>
            <p:cNvSpPr>
              <a:spLocks/>
            </p:cNvSpPr>
            <p:nvPr/>
          </p:nvSpPr>
          <p:spPr bwMode="auto">
            <a:xfrm>
              <a:off x="8827" y="9014"/>
              <a:ext cx="24" cy="9"/>
            </a:xfrm>
            <a:custGeom>
              <a:avLst/>
              <a:gdLst/>
              <a:ahLst/>
              <a:cxnLst>
                <a:cxn ang="0">
                  <a:pos x="0" y="9"/>
                </a:cxn>
                <a:cxn ang="0">
                  <a:pos x="24" y="0"/>
                </a:cxn>
              </a:cxnLst>
              <a:rect l="0" t="0" r="r" b="b"/>
              <a:pathLst>
                <a:path w="24" h="9">
                  <a:moveTo>
                    <a:pt x="0" y="9"/>
                  </a:moveTo>
                  <a:lnTo>
                    <a:pt x="2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4"/>
            <p:cNvSpPr>
              <a:spLocks/>
            </p:cNvSpPr>
            <p:nvPr/>
          </p:nvSpPr>
          <p:spPr bwMode="auto">
            <a:xfrm>
              <a:off x="8827" y="9050"/>
              <a:ext cx="74" cy="26"/>
            </a:xfrm>
            <a:custGeom>
              <a:avLst/>
              <a:gdLst/>
              <a:ahLst/>
              <a:cxnLst>
                <a:cxn ang="0">
                  <a:pos x="0" y="26"/>
                </a:cxn>
                <a:cxn ang="0">
                  <a:pos x="74" y="0"/>
                </a:cxn>
              </a:cxnLst>
              <a:rect l="0" t="0" r="r" b="b"/>
              <a:pathLst>
                <a:path w="74" h="26">
                  <a:moveTo>
                    <a:pt x="0" y="26"/>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85"/>
            <p:cNvSpPr>
              <a:spLocks/>
            </p:cNvSpPr>
            <p:nvPr/>
          </p:nvSpPr>
          <p:spPr bwMode="auto">
            <a:xfrm>
              <a:off x="8827" y="9086"/>
              <a:ext cx="122" cy="43"/>
            </a:xfrm>
            <a:custGeom>
              <a:avLst/>
              <a:gdLst/>
              <a:ahLst/>
              <a:cxnLst>
                <a:cxn ang="0">
                  <a:pos x="0" y="43"/>
                </a:cxn>
                <a:cxn ang="0">
                  <a:pos x="122" y="0"/>
                </a:cxn>
              </a:cxnLst>
              <a:rect l="0" t="0" r="r" b="b"/>
              <a:pathLst>
                <a:path w="122" h="43">
                  <a:moveTo>
                    <a:pt x="0" y="43"/>
                  </a:moveTo>
                  <a:lnTo>
                    <a:pt x="12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86"/>
            <p:cNvSpPr>
              <a:spLocks/>
            </p:cNvSpPr>
            <p:nvPr/>
          </p:nvSpPr>
          <p:spPr bwMode="auto">
            <a:xfrm>
              <a:off x="8827" y="9119"/>
              <a:ext cx="173" cy="65"/>
            </a:xfrm>
            <a:custGeom>
              <a:avLst/>
              <a:gdLst/>
              <a:ahLst/>
              <a:cxnLst>
                <a:cxn ang="0">
                  <a:pos x="0" y="64"/>
                </a:cxn>
                <a:cxn ang="0">
                  <a:pos x="172" y="0"/>
                </a:cxn>
              </a:cxnLst>
              <a:rect l="0" t="0" r="r" b="b"/>
              <a:pathLst>
                <a:path w="173" h="65">
                  <a:moveTo>
                    <a:pt x="0" y="64"/>
                  </a:moveTo>
                  <a:lnTo>
                    <a:pt x="17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7"/>
            <p:cNvSpPr>
              <a:spLocks/>
            </p:cNvSpPr>
            <p:nvPr/>
          </p:nvSpPr>
          <p:spPr bwMode="auto">
            <a:xfrm>
              <a:off x="8827" y="9155"/>
              <a:ext cx="223" cy="82"/>
            </a:xfrm>
            <a:custGeom>
              <a:avLst/>
              <a:gdLst/>
              <a:ahLst/>
              <a:cxnLst>
                <a:cxn ang="0">
                  <a:pos x="0" y="81"/>
                </a:cxn>
                <a:cxn ang="0">
                  <a:pos x="223" y="0"/>
                </a:cxn>
              </a:cxnLst>
              <a:rect l="0" t="0" r="r" b="b"/>
              <a:pathLst>
                <a:path w="223" h="82">
                  <a:moveTo>
                    <a:pt x="0" y="81"/>
                  </a:moveTo>
                  <a:lnTo>
                    <a:pt x="22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8"/>
            <p:cNvSpPr>
              <a:spLocks/>
            </p:cNvSpPr>
            <p:nvPr/>
          </p:nvSpPr>
          <p:spPr bwMode="auto">
            <a:xfrm>
              <a:off x="8858" y="9191"/>
              <a:ext cx="242" cy="87"/>
            </a:xfrm>
            <a:custGeom>
              <a:avLst/>
              <a:gdLst/>
              <a:ahLst/>
              <a:cxnLst>
                <a:cxn ang="0">
                  <a:pos x="0" y="86"/>
                </a:cxn>
                <a:cxn ang="0">
                  <a:pos x="242" y="0"/>
                </a:cxn>
              </a:cxnLst>
              <a:rect l="0" t="0" r="r" b="b"/>
              <a:pathLst>
                <a:path w="242"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9"/>
            <p:cNvSpPr>
              <a:spLocks/>
            </p:cNvSpPr>
            <p:nvPr/>
          </p:nvSpPr>
          <p:spPr bwMode="auto">
            <a:xfrm>
              <a:off x="8906" y="9227"/>
              <a:ext cx="242" cy="87"/>
            </a:xfrm>
            <a:custGeom>
              <a:avLst/>
              <a:gdLst/>
              <a:ahLst/>
              <a:cxnLst>
                <a:cxn ang="0">
                  <a:pos x="0" y="86"/>
                </a:cxn>
                <a:cxn ang="0">
                  <a:pos x="242" y="0"/>
                </a:cxn>
              </a:cxnLst>
              <a:rect l="0" t="0" r="r" b="b"/>
              <a:pathLst>
                <a:path w="242"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90"/>
            <p:cNvSpPr>
              <a:spLocks/>
            </p:cNvSpPr>
            <p:nvPr/>
          </p:nvSpPr>
          <p:spPr bwMode="auto">
            <a:xfrm>
              <a:off x="8956" y="9261"/>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1"/>
            <p:cNvSpPr>
              <a:spLocks/>
            </p:cNvSpPr>
            <p:nvPr/>
          </p:nvSpPr>
          <p:spPr bwMode="auto">
            <a:xfrm>
              <a:off x="9007" y="9297"/>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92"/>
            <p:cNvSpPr>
              <a:spLocks/>
            </p:cNvSpPr>
            <p:nvPr/>
          </p:nvSpPr>
          <p:spPr bwMode="auto">
            <a:xfrm>
              <a:off x="9055" y="9333"/>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93"/>
            <p:cNvSpPr>
              <a:spLocks/>
            </p:cNvSpPr>
            <p:nvPr/>
          </p:nvSpPr>
          <p:spPr bwMode="auto">
            <a:xfrm>
              <a:off x="9105" y="9369"/>
              <a:ext cx="243" cy="86"/>
            </a:xfrm>
            <a:custGeom>
              <a:avLst/>
              <a:gdLst/>
              <a:ahLst/>
              <a:cxnLst>
                <a:cxn ang="0">
                  <a:pos x="0" y="86"/>
                </a:cxn>
                <a:cxn ang="0">
                  <a:pos x="242" y="0"/>
                </a:cxn>
              </a:cxnLst>
              <a:rect l="0" t="0" r="r" b="b"/>
              <a:pathLst>
                <a:path w="243"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94"/>
            <p:cNvSpPr>
              <a:spLocks/>
            </p:cNvSpPr>
            <p:nvPr/>
          </p:nvSpPr>
          <p:spPr bwMode="auto">
            <a:xfrm>
              <a:off x="9156" y="9403"/>
              <a:ext cx="242" cy="88"/>
            </a:xfrm>
            <a:custGeom>
              <a:avLst/>
              <a:gdLst/>
              <a:ahLst/>
              <a:cxnLst>
                <a:cxn ang="0">
                  <a:pos x="0" y="88"/>
                </a:cxn>
                <a:cxn ang="0">
                  <a:pos x="242" y="0"/>
                </a:cxn>
              </a:cxnLst>
              <a:rect l="0" t="0" r="r" b="b"/>
              <a:pathLst>
                <a:path w="242" h="88">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95"/>
            <p:cNvSpPr>
              <a:spLocks/>
            </p:cNvSpPr>
            <p:nvPr/>
          </p:nvSpPr>
          <p:spPr bwMode="auto">
            <a:xfrm>
              <a:off x="9206" y="9439"/>
              <a:ext cx="240" cy="88"/>
            </a:xfrm>
            <a:custGeom>
              <a:avLst/>
              <a:gdLst/>
              <a:ahLst/>
              <a:cxnLst>
                <a:cxn ang="0">
                  <a:pos x="0" y="88"/>
                </a:cxn>
                <a:cxn ang="0">
                  <a:pos x="240" y="0"/>
                </a:cxn>
              </a:cxnLst>
              <a:rect l="0" t="0" r="r" b="b"/>
              <a:pathLst>
                <a:path w="240" h="88">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96"/>
            <p:cNvSpPr>
              <a:spLocks/>
            </p:cNvSpPr>
            <p:nvPr/>
          </p:nvSpPr>
          <p:spPr bwMode="auto">
            <a:xfrm>
              <a:off x="9254" y="9475"/>
              <a:ext cx="242" cy="88"/>
            </a:xfrm>
            <a:custGeom>
              <a:avLst/>
              <a:gdLst/>
              <a:ahLst/>
              <a:cxnLst>
                <a:cxn ang="0">
                  <a:pos x="0" y="88"/>
                </a:cxn>
                <a:cxn ang="0">
                  <a:pos x="242" y="0"/>
                </a:cxn>
              </a:cxnLst>
              <a:rect l="0" t="0" r="r" b="b"/>
              <a:pathLst>
                <a:path w="242" h="88">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97"/>
            <p:cNvSpPr>
              <a:spLocks/>
            </p:cNvSpPr>
            <p:nvPr/>
          </p:nvSpPr>
          <p:spPr bwMode="auto">
            <a:xfrm>
              <a:off x="9304" y="9511"/>
              <a:ext cx="243" cy="86"/>
            </a:xfrm>
            <a:custGeom>
              <a:avLst/>
              <a:gdLst/>
              <a:ahLst/>
              <a:cxnLst>
                <a:cxn ang="0">
                  <a:pos x="0" y="86"/>
                </a:cxn>
                <a:cxn ang="0">
                  <a:pos x="242" y="0"/>
                </a:cxn>
              </a:cxnLst>
              <a:rect l="0" t="0" r="r" b="b"/>
              <a:pathLst>
                <a:path w="243"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98"/>
            <p:cNvSpPr>
              <a:spLocks/>
            </p:cNvSpPr>
            <p:nvPr/>
          </p:nvSpPr>
          <p:spPr bwMode="auto">
            <a:xfrm>
              <a:off x="9355" y="9544"/>
              <a:ext cx="240" cy="89"/>
            </a:xfrm>
            <a:custGeom>
              <a:avLst/>
              <a:gdLst/>
              <a:ahLst/>
              <a:cxnLst>
                <a:cxn ang="0">
                  <a:pos x="0" y="88"/>
                </a:cxn>
                <a:cxn ang="0">
                  <a:pos x="240" y="0"/>
                </a:cxn>
              </a:cxnLst>
              <a:rect l="0" t="0" r="r" b="b"/>
              <a:pathLst>
                <a:path w="240" h="89">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9"/>
            <p:cNvSpPr>
              <a:spLocks/>
            </p:cNvSpPr>
            <p:nvPr/>
          </p:nvSpPr>
          <p:spPr bwMode="auto">
            <a:xfrm>
              <a:off x="9403" y="9580"/>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00"/>
            <p:cNvSpPr>
              <a:spLocks/>
            </p:cNvSpPr>
            <p:nvPr/>
          </p:nvSpPr>
          <p:spPr bwMode="auto">
            <a:xfrm>
              <a:off x="9453" y="9616"/>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01"/>
            <p:cNvSpPr>
              <a:spLocks/>
            </p:cNvSpPr>
            <p:nvPr/>
          </p:nvSpPr>
          <p:spPr bwMode="auto">
            <a:xfrm>
              <a:off x="9504" y="9652"/>
              <a:ext cx="240" cy="87"/>
            </a:xfrm>
            <a:custGeom>
              <a:avLst/>
              <a:gdLst/>
              <a:ahLst/>
              <a:cxnLst>
                <a:cxn ang="0">
                  <a:pos x="0" y="86"/>
                </a:cxn>
                <a:cxn ang="0">
                  <a:pos x="240" y="0"/>
                </a:cxn>
              </a:cxnLst>
              <a:rect l="0" t="0" r="r" b="b"/>
              <a:pathLst>
                <a:path w="240" h="87">
                  <a:moveTo>
                    <a:pt x="0" y="86"/>
                  </a:moveTo>
                  <a:lnTo>
                    <a:pt x="2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02"/>
            <p:cNvSpPr>
              <a:spLocks/>
            </p:cNvSpPr>
            <p:nvPr/>
          </p:nvSpPr>
          <p:spPr bwMode="auto">
            <a:xfrm>
              <a:off x="9552" y="9686"/>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03"/>
            <p:cNvSpPr>
              <a:spLocks/>
            </p:cNvSpPr>
            <p:nvPr/>
          </p:nvSpPr>
          <p:spPr bwMode="auto">
            <a:xfrm>
              <a:off x="9602" y="9722"/>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04"/>
            <p:cNvSpPr>
              <a:spLocks/>
            </p:cNvSpPr>
            <p:nvPr/>
          </p:nvSpPr>
          <p:spPr bwMode="auto">
            <a:xfrm>
              <a:off x="9652" y="9758"/>
              <a:ext cx="240" cy="89"/>
            </a:xfrm>
            <a:custGeom>
              <a:avLst/>
              <a:gdLst/>
              <a:ahLst/>
              <a:cxnLst>
                <a:cxn ang="0">
                  <a:pos x="0" y="88"/>
                </a:cxn>
                <a:cxn ang="0">
                  <a:pos x="240" y="0"/>
                </a:cxn>
              </a:cxnLst>
              <a:rect l="0" t="0" r="r" b="b"/>
              <a:pathLst>
                <a:path w="240" h="89">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05"/>
            <p:cNvSpPr>
              <a:spLocks/>
            </p:cNvSpPr>
            <p:nvPr/>
          </p:nvSpPr>
          <p:spPr bwMode="auto">
            <a:xfrm>
              <a:off x="9700" y="9794"/>
              <a:ext cx="243" cy="86"/>
            </a:xfrm>
            <a:custGeom>
              <a:avLst/>
              <a:gdLst/>
              <a:ahLst/>
              <a:cxnLst>
                <a:cxn ang="0">
                  <a:pos x="0" y="86"/>
                </a:cxn>
                <a:cxn ang="0">
                  <a:pos x="242" y="0"/>
                </a:cxn>
              </a:cxnLst>
              <a:rect l="0" t="0" r="r" b="b"/>
              <a:pathLst>
                <a:path w="243"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06"/>
            <p:cNvSpPr>
              <a:spLocks/>
            </p:cNvSpPr>
            <p:nvPr/>
          </p:nvSpPr>
          <p:spPr bwMode="auto">
            <a:xfrm>
              <a:off x="9751" y="9827"/>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07"/>
            <p:cNvSpPr>
              <a:spLocks/>
            </p:cNvSpPr>
            <p:nvPr/>
          </p:nvSpPr>
          <p:spPr bwMode="auto">
            <a:xfrm>
              <a:off x="9801" y="9863"/>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08"/>
            <p:cNvSpPr>
              <a:spLocks/>
            </p:cNvSpPr>
            <p:nvPr/>
          </p:nvSpPr>
          <p:spPr bwMode="auto">
            <a:xfrm>
              <a:off x="9849" y="9899"/>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09"/>
            <p:cNvSpPr>
              <a:spLocks/>
            </p:cNvSpPr>
            <p:nvPr/>
          </p:nvSpPr>
          <p:spPr bwMode="auto">
            <a:xfrm>
              <a:off x="9900" y="9935"/>
              <a:ext cx="242" cy="87"/>
            </a:xfrm>
            <a:custGeom>
              <a:avLst/>
              <a:gdLst/>
              <a:ahLst/>
              <a:cxnLst>
                <a:cxn ang="0">
                  <a:pos x="0" y="86"/>
                </a:cxn>
                <a:cxn ang="0">
                  <a:pos x="242" y="0"/>
                </a:cxn>
              </a:cxnLst>
              <a:rect l="0" t="0" r="r" b="b"/>
              <a:pathLst>
                <a:path w="242"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0"/>
            <p:cNvSpPr>
              <a:spLocks/>
            </p:cNvSpPr>
            <p:nvPr/>
          </p:nvSpPr>
          <p:spPr bwMode="auto">
            <a:xfrm>
              <a:off x="9950" y="9969"/>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11"/>
            <p:cNvSpPr>
              <a:spLocks/>
            </p:cNvSpPr>
            <p:nvPr/>
          </p:nvSpPr>
          <p:spPr bwMode="auto">
            <a:xfrm>
              <a:off x="9998" y="10005"/>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12"/>
            <p:cNvSpPr>
              <a:spLocks/>
            </p:cNvSpPr>
            <p:nvPr/>
          </p:nvSpPr>
          <p:spPr bwMode="auto">
            <a:xfrm>
              <a:off x="10048" y="10041"/>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13"/>
            <p:cNvSpPr>
              <a:spLocks/>
            </p:cNvSpPr>
            <p:nvPr/>
          </p:nvSpPr>
          <p:spPr bwMode="auto">
            <a:xfrm>
              <a:off x="10099" y="10077"/>
              <a:ext cx="242" cy="86"/>
            </a:xfrm>
            <a:custGeom>
              <a:avLst/>
              <a:gdLst/>
              <a:ahLst/>
              <a:cxnLst>
                <a:cxn ang="0">
                  <a:pos x="0" y="86"/>
                </a:cxn>
                <a:cxn ang="0">
                  <a:pos x="242" y="0"/>
                </a:cxn>
              </a:cxnLst>
              <a:rect l="0" t="0" r="r" b="b"/>
              <a:pathLst>
                <a:path w="242"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14"/>
            <p:cNvSpPr>
              <a:spLocks/>
            </p:cNvSpPr>
            <p:nvPr/>
          </p:nvSpPr>
          <p:spPr bwMode="auto">
            <a:xfrm>
              <a:off x="10149" y="10111"/>
              <a:ext cx="240" cy="88"/>
            </a:xfrm>
            <a:custGeom>
              <a:avLst/>
              <a:gdLst/>
              <a:ahLst/>
              <a:cxnLst>
                <a:cxn ang="0">
                  <a:pos x="0" y="88"/>
                </a:cxn>
                <a:cxn ang="0">
                  <a:pos x="240" y="0"/>
                </a:cxn>
              </a:cxnLst>
              <a:rect l="0" t="0" r="r" b="b"/>
              <a:pathLst>
                <a:path w="240" h="88">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5"/>
            <p:cNvSpPr>
              <a:spLocks/>
            </p:cNvSpPr>
            <p:nvPr/>
          </p:nvSpPr>
          <p:spPr bwMode="auto">
            <a:xfrm>
              <a:off x="10197" y="10147"/>
              <a:ext cx="243" cy="88"/>
            </a:xfrm>
            <a:custGeom>
              <a:avLst/>
              <a:gdLst/>
              <a:ahLst/>
              <a:cxnLst>
                <a:cxn ang="0">
                  <a:pos x="0" y="88"/>
                </a:cxn>
                <a:cxn ang="0">
                  <a:pos x="242" y="0"/>
                </a:cxn>
              </a:cxnLst>
              <a:rect l="0" t="0" r="r" b="b"/>
              <a:pathLst>
                <a:path w="243" h="88">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16"/>
            <p:cNvSpPr>
              <a:spLocks/>
            </p:cNvSpPr>
            <p:nvPr/>
          </p:nvSpPr>
          <p:spPr bwMode="auto">
            <a:xfrm>
              <a:off x="10248" y="10183"/>
              <a:ext cx="242" cy="88"/>
            </a:xfrm>
            <a:custGeom>
              <a:avLst/>
              <a:gdLst/>
              <a:ahLst/>
              <a:cxnLst>
                <a:cxn ang="0">
                  <a:pos x="0" y="88"/>
                </a:cxn>
                <a:cxn ang="0">
                  <a:pos x="242" y="0"/>
                </a:cxn>
              </a:cxnLst>
              <a:rect l="0" t="0" r="r" b="b"/>
              <a:pathLst>
                <a:path w="242" h="88">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17"/>
            <p:cNvSpPr>
              <a:spLocks/>
            </p:cNvSpPr>
            <p:nvPr/>
          </p:nvSpPr>
          <p:spPr bwMode="auto">
            <a:xfrm>
              <a:off x="10298" y="10219"/>
              <a:ext cx="240" cy="86"/>
            </a:xfrm>
            <a:custGeom>
              <a:avLst/>
              <a:gdLst/>
              <a:ahLst/>
              <a:cxnLst>
                <a:cxn ang="0">
                  <a:pos x="0" y="86"/>
                </a:cxn>
                <a:cxn ang="0">
                  <a:pos x="240" y="0"/>
                </a:cxn>
              </a:cxnLst>
              <a:rect l="0" t="0" r="r" b="b"/>
              <a:pathLst>
                <a:path w="240" h="86">
                  <a:moveTo>
                    <a:pt x="0" y="86"/>
                  </a:moveTo>
                  <a:lnTo>
                    <a:pt x="24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18"/>
            <p:cNvSpPr>
              <a:spLocks/>
            </p:cNvSpPr>
            <p:nvPr/>
          </p:nvSpPr>
          <p:spPr bwMode="auto">
            <a:xfrm>
              <a:off x="10346" y="10252"/>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19"/>
            <p:cNvSpPr>
              <a:spLocks/>
            </p:cNvSpPr>
            <p:nvPr/>
          </p:nvSpPr>
          <p:spPr bwMode="auto">
            <a:xfrm>
              <a:off x="10396" y="10288"/>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0"/>
            <p:cNvSpPr>
              <a:spLocks/>
            </p:cNvSpPr>
            <p:nvPr/>
          </p:nvSpPr>
          <p:spPr bwMode="auto">
            <a:xfrm>
              <a:off x="10447" y="10324"/>
              <a:ext cx="240" cy="89"/>
            </a:xfrm>
            <a:custGeom>
              <a:avLst/>
              <a:gdLst/>
              <a:ahLst/>
              <a:cxnLst>
                <a:cxn ang="0">
                  <a:pos x="0" y="88"/>
                </a:cxn>
                <a:cxn ang="0">
                  <a:pos x="240" y="0"/>
                </a:cxn>
              </a:cxnLst>
              <a:rect l="0" t="0" r="r" b="b"/>
              <a:pathLst>
                <a:path w="240" h="89">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1"/>
            <p:cNvSpPr>
              <a:spLocks/>
            </p:cNvSpPr>
            <p:nvPr/>
          </p:nvSpPr>
          <p:spPr bwMode="auto">
            <a:xfrm>
              <a:off x="10495" y="10360"/>
              <a:ext cx="242" cy="87"/>
            </a:xfrm>
            <a:custGeom>
              <a:avLst/>
              <a:gdLst/>
              <a:ahLst/>
              <a:cxnLst>
                <a:cxn ang="0">
                  <a:pos x="0" y="86"/>
                </a:cxn>
                <a:cxn ang="0">
                  <a:pos x="242" y="0"/>
                </a:cxn>
              </a:cxnLst>
              <a:rect l="0" t="0" r="r" b="b"/>
              <a:pathLst>
                <a:path w="242"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22"/>
            <p:cNvSpPr>
              <a:spLocks/>
            </p:cNvSpPr>
            <p:nvPr/>
          </p:nvSpPr>
          <p:spPr bwMode="auto">
            <a:xfrm>
              <a:off x="10545" y="10396"/>
              <a:ext cx="243" cy="87"/>
            </a:xfrm>
            <a:custGeom>
              <a:avLst/>
              <a:gdLst/>
              <a:ahLst/>
              <a:cxnLst>
                <a:cxn ang="0">
                  <a:pos x="0" y="86"/>
                </a:cxn>
                <a:cxn ang="0">
                  <a:pos x="242" y="0"/>
                </a:cxn>
              </a:cxnLst>
              <a:rect l="0" t="0" r="r" b="b"/>
              <a:pathLst>
                <a:path w="243"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3"/>
            <p:cNvSpPr>
              <a:spLocks/>
            </p:cNvSpPr>
            <p:nvPr/>
          </p:nvSpPr>
          <p:spPr bwMode="auto">
            <a:xfrm>
              <a:off x="10596" y="10430"/>
              <a:ext cx="240" cy="89"/>
            </a:xfrm>
            <a:custGeom>
              <a:avLst/>
              <a:gdLst/>
              <a:ahLst/>
              <a:cxnLst>
                <a:cxn ang="0">
                  <a:pos x="0" y="88"/>
                </a:cxn>
                <a:cxn ang="0">
                  <a:pos x="240" y="0"/>
                </a:cxn>
              </a:cxnLst>
              <a:rect l="0" t="0" r="r" b="b"/>
              <a:pathLst>
                <a:path w="240" h="89">
                  <a:moveTo>
                    <a:pt x="0" y="88"/>
                  </a:moveTo>
                  <a:lnTo>
                    <a:pt x="24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24"/>
            <p:cNvSpPr>
              <a:spLocks/>
            </p:cNvSpPr>
            <p:nvPr/>
          </p:nvSpPr>
          <p:spPr bwMode="auto">
            <a:xfrm>
              <a:off x="10644" y="10466"/>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25"/>
            <p:cNvSpPr>
              <a:spLocks/>
            </p:cNvSpPr>
            <p:nvPr/>
          </p:nvSpPr>
          <p:spPr bwMode="auto">
            <a:xfrm>
              <a:off x="10694" y="10502"/>
              <a:ext cx="242" cy="86"/>
            </a:xfrm>
            <a:custGeom>
              <a:avLst/>
              <a:gdLst/>
              <a:ahLst/>
              <a:cxnLst>
                <a:cxn ang="0">
                  <a:pos x="0" y="86"/>
                </a:cxn>
                <a:cxn ang="0">
                  <a:pos x="242" y="0"/>
                </a:cxn>
              </a:cxnLst>
              <a:rect l="0" t="0" r="r" b="b"/>
              <a:pathLst>
                <a:path w="242"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6"/>
            <p:cNvSpPr>
              <a:spLocks/>
            </p:cNvSpPr>
            <p:nvPr/>
          </p:nvSpPr>
          <p:spPr bwMode="auto">
            <a:xfrm>
              <a:off x="10744" y="10538"/>
              <a:ext cx="243" cy="86"/>
            </a:xfrm>
            <a:custGeom>
              <a:avLst/>
              <a:gdLst/>
              <a:ahLst/>
              <a:cxnLst>
                <a:cxn ang="0">
                  <a:pos x="0" y="86"/>
                </a:cxn>
                <a:cxn ang="0">
                  <a:pos x="242" y="0"/>
                </a:cxn>
              </a:cxnLst>
              <a:rect l="0" t="0" r="r" b="b"/>
              <a:pathLst>
                <a:path w="243" h="86">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7"/>
            <p:cNvSpPr>
              <a:spLocks/>
            </p:cNvSpPr>
            <p:nvPr/>
          </p:nvSpPr>
          <p:spPr bwMode="auto">
            <a:xfrm>
              <a:off x="10792" y="10571"/>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28"/>
            <p:cNvSpPr>
              <a:spLocks/>
            </p:cNvSpPr>
            <p:nvPr/>
          </p:nvSpPr>
          <p:spPr bwMode="auto">
            <a:xfrm>
              <a:off x="10843" y="10607"/>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29"/>
            <p:cNvSpPr>
              <a:spLocks/>
            </p:cNvSpPr>
            <p:nvPr/>
          </p:nvSpPr>
          <p:spPr bwMode="auto">
            <a:xfrm>
              <a:off x="10893" y="10643"/>
              <a:ext cx="243" cy="89"/>
            </a:xfrm>
            <a:custGeom>
              <a:avLst/>
              <a:gdLst/>
              <a:ahLst/>
              <a:cxnLst>
                <a:cxn ang="0">
                  <a:pos x="0" y="88"/>
                </a:cxn>
                <a:cxn ang="0">
                  <a:pos x="242" y="0"/>
                </a:cxn>
              </a:cxnLst>
              <a:rect l="0" t="0" r="r" b="b"/>
              <a:pathLst>
                <a:path w="243"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30"/>
            <p:cNvSpPr>
              <a:spLocks/>
            </p:cNvSpPr>
            <p:nvPr/>
          </p:nvSpPr>
          <p:spPr bwMode="auto">
            <a:xfrm>
              <a:off x="10941" y="10679"/>
              <a:ext cx="243" cy="87"/>
            </a:xfrm>
            <a:custGeom>
              <a:avLst/>
              <a:gdLst/>
              <a:ahLst/>
              <a:cxnLst>
                <a:cxn ang="0">
                  <a:pos x="0" y="86"/>
                </a:cxn>
                <a:cxn ang="0">
                  <a:pos x="242" y="0"/>
                </a:cxn>
              </a:cxnLst>
              <a:rect l="0" t="0" r="r" b="b"/>
              <a:pathLst>
                <a:path w="243" h="87">
                  <a:moveTo>
                    <a:pt x="0" y="86"/>
                  </a:moveTo>
                  <a:lnTo>
                    <a:pt x="24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31"/>
            <p:cNvSpPr>
              <a:spLocks/>
            </p:cNvSpPr>
            <p:nvPr/>
          </p:nvSpPr>
          <p:spPr bwMode="auto">
            <a:xfrm>
              <a:off x="10992" y="10713"/>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32"/>
            <p:cNvSpPr>
              <a:spLocks/>
            </p:cNvSpPr>
            <p:nvPr/>
          </p:nvSpPr>
          <p:spPr bwMode="auto">
            <a:xfrm>
              <a:off x="11042" y="10749"/>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33"/>
            <p:cNvSpPr>
              <a:spLocks/>
            </p:cNvSpPr>
            <p:nvPr/>
          </p:nvSpPr>
          <p:spPr bwMode="auto">
            <a:xfrm>
              <a:off x="11090" y="10785"/>
              <a:ext cx="242" cy="89"/>
            </a:xfrm>
            <a:custGeom>
              <a:avLst/>
              <a:gdLst/>
              <a:ahLst/>
              <a:cxnLst>
                <a:cxn ang="0">
                  <a:pos x="0" y="88"/>
                </a:cxn>
                <a:cxn ang="0">
                  <a:pos x="242" y="0"/>
                </a:cxn>
              </a:cxnLst>
              <a:rect l="0" t="0" r="r" b="b"/>
              <a:pathLst>
                <a:path w="242" h="89">
                  <a:moveTo>
                    <a:pt x="0" y="88"/>
                  </a:moveTo>
                  <a:lnTo>
                    <a:pt x="24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34"/>
            <p:cNvSpPr>
              <a:spLocks/>
            </p:cNvSpPr>
            <p:nvPr/>
          </p:nvSpPr>
          <p:spPr bwMode="auto">
            <a:xfrm>
              <a:off x="11140" y="10838"/>
              <a:ext cx="195" cy="69"/>
            </a:xfrm>
            <a:custGeom>
              <a:avLst/>
              <a:gdLst/>
              <a:ahLst/>
              <a:cxnLst>
                <a:cxn ang="0">
                  <a:pos x="0" y="69"/>
                </a:cxn>
                <a:cxn ang="0">
                  <a:pos x="194" y="0"/>
                </a:cxn>
              </a:cxnLst>
              <a:rect l="0" t="0" r="r" b="b"/>
              <a:pathLst>
                <a:path w="195" h="69">
                  <a:moveTo>
                    <a:pt x="0" y="69"/>
                  </a:moveTo>
                  <a:lnTo>
                    <a:pt x="19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35"/>
            <p:cNvSpPr>
              <a:spLocks/>
            </p:cNvSpPr>
            <p:nvPr/>
          </p:nvSpPr>
          <p:spPr bwMode="auto">
            <a:xfrm>
              <a:off x="11191" y="10891"/>
              <a:ext cx="144" cy="52"/>
            </a:xfrm>
            <a:custGeom>
              <a:avLst/>
              <a:gdLst/>
              <a:ahLst/>
              <a:cxnLst>
                <a:cxn ang="0">
                  <a:pos x="0" y="52"/>
                </a:cxn>
                <a:cxn ang="0">
                  <a:pos x="144" y="0"/>
                </a:cxn>
              </a:cxnLst>
              <a:rect l="0" t="0" r="r" b="b"/>
              <a:pathLst>
                <a:path w="144" h="52">
                  <a:moveTo>
                    <a:pt x="0" y="52"/>
                  </a:moveTo>
                  <a:lnTo>
                    <a:pt x="14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36"/>
            <p:cNvSpPr>
              <a:spLocks/>
            </p:cNvSpPr>
            <p:nvPr/>
          </p:nvSpPr>
          <p:spPr bwMode="auto">
            <a:xfrm>
              <a:off x="11241" y="10943"/>
              <a:ext cx="94" cy="36"/>
            </a:xfrm>
            <a:custGeom>
              <a:avLst/>
              <a:gdLst/>
              <a:ahLst/>
              <a:cxnLst>
                <a:cxn ang="0">
                  <a:pos x="0" y="36"/>
                </a:cxn>
                <a:cxn ang="0">
                  <a:pos x="93" y="0"/>
                </a:cxn>
              </a:cxnLst>
              <a:rect l="0" t="0" r="r" b="b"/>
              <a:pathLst>
                <a:path w="94" h="36">
                  <a:moveTo>
                    <a:pt x="0" y="36"/>
                  </a:moveTo>
                  <a:lnTo>
                    <a:pt x="9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37"/>
            <p:cNvSpPr>
              <a:spLocks/>
            </p:cNvSpPr>
            <p:nvPr/>
          </p:nvSpPr>
          <p:spPr bwMode="auto">
            <a:xfrm>
              <a:off x="11289" y="10999"/>
              <a:ext cx="46" cy="16"/>
            </a:xfrm>
            <a:custGeom>
              <a:avLst/>
              <a:gdLst/>
              <a:ahLst/>
              <a:cxnLst>
                <a:cxn ang="0">
                  <a:pos x="0" y="16"/>
                </a:cxn>
                <a:cxn ang="0">
                  <a:pos x="45" y="0"/>
                </a:cxn>
              </a:cxnLst>
              <a:rect l="0" t="0" r="r" b="b"/>
              <a:pathLst>
                <a:path w="46" h="16">
                  <a:moveTo>
                    <a:pt x="0" y="16"/>
                  </a:moveTo>
                  <a:lnTo>
                    <a:pt x="4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38"/>
            <p:cNvSpPr>
              <a:spLocks/>
            </p:cNvSpPr>
            <p:nvPr/>
          </p:nvSpPr>
          <p:spPr bwMode="auto">
            <a:xfrm>
              <a:off x="8424" y="13507"/>
              <a:ext cx="2" cy="9"/>
            </a:xfrm>
            <a:custGeom>
              <a:avLst/>
              <a:gdLst/>
              <a:ahLst/>
              <a:cxnLst>
                <a:cxn ang="0">
                  <a:pos x="0" y="9"/>
                </a:cxn>
                <a:cxn ang="0">
                  <a:pos x="2" y="0"/>
                </a:cxn>
              </a:cxnLst>
              <a:rect l="0" t="0" r="r" b="b"/>
              <a:pathLst>
                <a:path w="2" h="9">
                  <a:moveTo>
                    <a:pt x="0" y="9"/>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39"/>
            <p:cNvSpPr>
              <a:spLocks/>
            </p:cNvSpPr>
            <p:nvPr/>
          </p:nvSpPr>
          <p:spPr bwMode="auto">
            <a:xfrm>
              <a:off x="8467" y="13468"/>
              <a:ext cx="12" cy="77"/>
            </a:xfrm>
            <a:custGeom>
              <a:avLst/>
              <a:gdLst/>
              <a:ahLst/>
              <a:cxnLst>
                <a:cxn ang="0">
                  <a:pos x="0" y="76"/>
                </a:cxn>
                <a:cxn ang="0">
                  <a:pos x="12" y="0"/>
                </a:cxn>
              </a:cxnLst>
              <a:rect l="0" t="0" r="r" b="b"/>
              <a:pathLst>
                <a:path w="12" h="77">
                  <a:moveTo>
                    <a:pt x="0" y="76"/>
                  </a:moveTo>
                  <a:lnTo>
                    <a:pt x="1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0"/>
            <p:cNvSpPr>
              <a:spLocks/>
            </p:cNvSpPr>
            <p:nvPr/>
          </p:nvSpPr>
          <p:spPr bwMode="auto">
            <a:xfrm>
              <a:off x="8508" y="13430"/>
              <a:ext cx="24" cy="146"/>
            </a:xfrm>
            <a:custGeom>
              <a:avLst/>
              <a:gdLst/>
              <a:ahLst/>
              <a:cxnLst>
                <a:cxn ang="0">
                  <a:pos x="0" y="146"/>
                </a:cxn>
                <a:cxn ang="0">
                  <a:pos x="24" y="0"/>
                </a:cxn>
              </a:cxnLst>
              <a:rect l="0" t="0" r="r" b="b"/>
              <a:pathLst>
                <a:path w="24" h="146">
                  <a:moveTo>
                    <a:pt x="0" y="146"/>
                  </a:moveTo>
                  <a:lnTo>
                    <a:pt x="2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1"/>
            <p:cNvSpPr>
              <a:spLocks/>
            </p:cNvSpPr>
            <p:nvPr/>
          </p:nvSpPr>
          <p:spPr bwMode="auto">
            <a:xfrm>
              <a:off x="8548" y="13391"/>
              <a:ext cx="39" cy="214"/>
            </a:xfrm>
            <a:custGeom>
              <a:avLst/>
              <a:gdLst/>
              <a:ahLst/>
              <a:cxnLst>
                <a:cxn ang="0">
                  <a:pos x="0" y="213"/>
                </a:cxn>
                <a:cxn ang="0">
                  <a:pos x="38" y="0"/>
                </a:cxn>
              </a:cxnLst>
              <a:rect l="0" t="0" r="r" b="b"/>
              <a:pathLst>
                <a:path w="39" h="214">
                  <a:moveTo>
                    <a:pt x="0" y="213"/>
                  </a:moveTo>
                  <a:lnTo>
                    <a:pt x="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42"/>
            <p:cNvSpPr>
              <a:spLocks/>
            </p:cNvSpPr>
            <p:nvPr/>
          </p:nvSpPr>
          <p:spPr bwMode="auto">
            <a:xfrm>
              <a:off x="8589" y="13353"/>
              <a:ext cx="51" cy="281"/>
            </a:xfrm>
            <a:custGeom>
              <a:avLst/>
              <a:gdLst/>
              <a:ahLst/>
              <a:cxnLst>
                <a:cxn ang="0">
                  <a:pos x="0" y="280"/>
                </a:cxn>
                <a:cxn ang="0">
                  <a:pos x="50" y="0"/>
                </a:cxn>
              </a:cxnLst>
              <a:rect l="0" t="0" r="r" b="b"/>
              <a:pathLst>
                <a:path w="51" h="281">
                  <a:moveTo>
                    <a:pt x="0" y="280"/>
                  </a:moveTo>
                  <a:lnTo>
                    <a:pt x="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43"/>
            <p:cNvSpPr>
              <a:spLocks/>
            </p:cNvSpPr>
            <p:nvPr/>
          </p:nvSpPr>
          <p:spPr bwMode="auto">
            <a:xfrm>
              <a:off x="8630" y="13317"/>
              <a:ext cx="62" cy="346"/>
            </a:xfrm>
            <a:custGeom>
              <a:avLst/>
              <a:gdLst/>
              <a:ahLst/>
              <a:cxnLst>
                <a:cxn ang="0">
                  <a:pos x="0" y="345"/>
                </a:cxn>
                <a:cxn ang="0">
                  <a:pos x="62" y="0"/>
                </a:cxn>
              </a:cxnLst>
              <a:rect l="0" t="0" r="r" b="b"/>
              <a:pathLst>
                <a:path w="62" h="346">
                  <a:moveTo>
                    <a:pt x="0" y="345"/>
                  </a:moveTo>
                  <a:lnTo>
                    <a:pt x="6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44"/>
            <p:cNvSpPr>
              <a:spLocks/>
            </p:cNvSpPr>
            <p:nvPr/>
          </p:nvSpPr>
          <p:spPr bwMode="auto">
            <a:xfrm>
              <a:off x="8671" y="13279"/>
              <a:ext cx="74" cy="415"/>
            </a:xfrm>
            <a:custGeom>
              <a:avLst/>
              <a:gdLst/>
              <a:ahLst/>
              <a:cxnLst>
                <a:cxn ang="0">
                  <a:pos x="0" y="415"/>
                </a:cxn>
                <a:cxn ang="0">
                  <a:pos x="74" y="0"/>
                </a:cxn>
              </a:cxnLst>
              <a:rect l="0" t="0" r="r" b="b"/>
              <a:pathLst>
                <a:path w="74" h="415">
                  <a:moveTo>
                    <a:pt x="0" y="415"/>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5"/>
            <p:cNvSpPr>
              <a:spLocks/>
            </p:cNvSpPr>
            <p:nvPr/>
          </p:nvSpPr>
          <p:spPr bwMode="auto">
            <a:xfrm>
              <a:off x="8714" y="13240"/>
              <a:ext cx="84" cy="483"/>
            </a:xfrm>
            <a:custGeom>
              <a:avLst/>
              <a:gdLst/>
              <a:ahLst/>
              <a:cxnLst>
                <a:cxn ang="0">
                  <a:pos x="0" y="482"/>
                </a:cxn>
                <a:cxn ang="0">
                  <a:pos x="84" y="0"/>
                </a:cxn>
              </a:cxnLst>
              <a:rect l="0" t="0" r="r" b="b"/>
              <a:pathLst>
                <a:path w="84" h="483">
                  <a:moveTo>
                    <a:pt x="0" y="482"/>
                  </a:moveTo>
                  <a:lnTo>
                    <a:pt x="8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46"/>
            <p:cNvSpPr>
              <a:spLocks/>
            </p:cNvSpPr>
            <p:nvPr/>
          </p:nvSpPr>
          <p:spPr bwMode="auto">
            <a:xfrm>
              <a:off x="8755" y="13267"/>
              <a:ext cx="84" cy="484"/>
            </a:xfrm>
            <a:custGeom>
              <a:avLst/>
              <a:gdLst/>
              <a:ahLst/>
              <a:cxnLst>
                <a:cxn ang="0">
                  <a:pos x="0" y="484"/>
                </a:cxn>
                <a:cxn ang="0">
                  <a:pos x="84" y="0"/>
                </a:cxn>
              </a:cxnLst>
              <a:rect l="0" t="0" r="r" b="b"/>
              <a:pathLst>
                <a:path w="84" h="484">
                  <a:moveTo>
                    <a:pt x="0" y="484"/>
                  </a:moveTo>
                  <a:lnTo>
                    <a:pt x="8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47"/>
            <p:cNvSpPr>
              <a:spLocks/>
            </p:cNvSpPr>
            <p:nvPr/>
          </p:nvSpPr>
          <p:spPr bwMode="auto">
            <a:xfrm>
              <a:off x="8796" y="13295"/>
              <a:ext cx="86" cy="485"/>
            </a:xfrm>
            <a:custGeom>
              <a:avLst/>
              <a:gdLst/>
              <a:ahLst/>
              <a:cxnLst>
                <a:cxn ang="0">
                  <a:pos x="0" y="484"/>
                </a:cxn>
                <a:cxn ang="0">
                  <a:pos x="86" y="0"/>
                </a:cxn>
              </a:cxnLst>
              <a:rect l="0" t="0" r="r" b="b"/>
              <a:pathLst>
                <a:path w="86" h="485">
                  <a:moveTo>
                    <a:pt x="0" y="484"/>
                  </a:moveTo>
                  <a:lnTo>
                    <a:pt x="8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48"/>
            <p:cNvSpPr>
              <a:spLocks/>
            </p:cNvSpPr>
            <p:nvPr/>
          </p:nvSpPr>
          <p:spPr bwMode="auto">
            <a:xfrm>
              <a:off x="8848" y="13327"/>
              <a:ext cx="75" cy="424"/>
            </a:xfrm>
            <a:custGeom>
              <a:avLst/>
              <a:gdLst/>
              <a:ahLst/>
              <a:cxnLst>
                <a:cxn ang="0">
                  <a:pos x="0" y="424"/>
                </a:cxn>
                <a:cxn ang="0">
                  <a:pos x="74" y="0"/>
                </a:cxn>
              </a:cxnLst>
              <a:rect l="0" t="0" r="r" b="b"/>
              <a:pathLst>
                <a:path w="75" h="424">
                  <a:moveTo>
                    <a:pt x="0" y="424"/>
                  </a:moveTo>
                  <a:lnTo>
                    <a:pt x="7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49"/>
            <p:cNvSpPr>
              <a:spLocks/>
            </p:cNvSpPr>
            <p:nvPr/>
          </p:nvSpPr>
          <p:spPr bwMode="auto">
            <a:xfrm>
              <a:off x="8901" y="13355"/>
              <a:ext cx="63" cy="358"/>
            </a:xfrm>
            <a:custGeom>
              <a:avLst/>
              <a:gdLst/>
              <a:ahLst/>
              <a:cxnLst>
                <a:cxn ang="0">
                  <a:pos x="0" y="357"/>
                </a:cxn>
                <a:cxn ang="0">
                  <a:pos x="62" y="0"/>
                </a:cxn>
              </a:cxnLst>
              <a:rect l="0" t="0" r="r" b="b"/>
              <a:pathLst>
                <a:path w="63" h="358">
                  <a:moveTo>
                    <a:pt x="0" y="357"/>
                  </a:moveTo>
                  <a:lnTo>
                    <a:pt x="6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50"/>
            <p:cNvSpPr>
              <a:spLocks/>
            </p:cNvSpPr>
            <p:nvPr/>
          </p:nvSpPr>
          <p:spPr bwMode="auto">
            <a:xfrm>
              <a:off x="8954" y="13384"/>
              <a:ext cx="50" cy="291"/>
            </a:xfrm>
            <a:custGeom>
              <a:avLst/>
              <a:gdLst/>
              <a:ahLst/>
              <a:cxnLst>
                <a:cxn ang="0">
                  <a:pos x="0" y="290"/>
                </a:cxn>
                <a:cxn ang="0">
                  <a:pos x="50" y="0"/>
                </a:cxn>
              </a:cxnLst>
              <a:rect l="0" t="0" r="r" b="b"/>
              <a:pathLst>
                <a:path w="50" h="291">
                  <a:moveTo>
                    <a:pt x="0" y="290"/>
                  </a:moveTo>
                  <a:lnTo>
                    <a:pt x="50"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151"/>
            <p:cNvSpPr>
              <a:spLocks/>
            </p:cNvSpPr>
            <p:nvPr/>
          </p:nvSpPr>
          <p:spPr bwMode="auto">
            <a:xfrm>
              <a:off x="9007" y="13413"/>
              <a:ext cx="38" cy="223"/>
            </a:xfrm>
            <a:custGeom>
              <a:avLst/>
              <a:gdLst/>
              <a:ahLst/>
              <a:cxnLst>
                <a:cxn ang="0">
                  <a:pos x="0" y="223"/>
                </a:cxn>
                <a:cxn ang="0">
                  <a:pos x="38" y="0"/>
                </a:cxn>
              </a:cxnLst>
              <a:rect l="0" t="0" r="r" b="b"/>
              <a:pathLst>
                <a:path w="38" h="223">
                  <a:moveTo>
                    <a:pt x="0" y="223"/>
                  </a:moveTo>
                  <a:lnTo>
                    <a:pt x="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152"/>
            <p:cNvSpPr>
              <a:spLocks/>
            </p:cNvSpPr>
            <p:nvPr/>
          </p:nvSpPr>
          <p:spPr bwMode="auto">
            <a:xfrm>
              <a:off x="9060" y="13444"/>
              <a:ext cx="26" cy="156"/>
            </a:xfrm>
            <a:custGeom>
              <a:avLst/>
              <a:gdLst/>
              <a:ahLst/>
              <a:cxnLst>
                <a:cxn ang="0">
                  <a:pos x="0" y="155"/>
                </a:cxn>
                <a:cxn ang="0">
                  <a:pos x="26" y="0"/>
                </a:cxn>
              </a:cxnLst>
              <a:rect l="0" t="0" r="r" b="b"/>
              <a:pathLst>
                <a:path w="26" h="156">
                  <a:moveTo>
                    <a:pt x="0" y="155"/>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53"/>
            <p:cNvSpPr>
              <a:spLocks/>
            </p:cNvSpPr>
            <p:nvPr/>
          </p:nvSpPr>
          <p:spPr bwMode="auto">
            <a:xfrm>
              <a:off x="9112" y="13473"/>
              <a:ext cx="17" cy="89"/>
            </a:xfrm>
            <a:custGeom>
              <a:avLst/>
              <a:gdLst/>
              <a:ahLst/>
              <a:cxnLst>
                <a:cxn ang="0">
                  <a:pos x="0" y="88"/>
                </a:cxn>
                <a:cxn ang="0">
                  <a:pos x="16" y="0"/>
                </a:cxn>
              </a:cxnLst>
              <a:rect l="0" t="0" r="r" b="b"/>
              <a:pathLst>
                <a:path w="17" h="89">
                  <a:moveTo>
                    <a:pt x="0" y="88"/>
                  </a:moveTo>
                  <a:lnTo>
                    <a:pt x="16"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54"/>
            <p:cNvSpPr>
              <a:spLocks/>
            </p:cNvSpPr>
            <p:nvPr/>
          </p:nvSpPr>
          <p:spPr bwMode="auto">
            <a:xfrm>
              <a:off x="9165" y="13502"/>
              <a:ext cx="5" cy="21"/>
            </a:xfrm>
            <a:custGeom>
              <a:avLst/>
              <a:gdLst/>
              <a:ahLst/>
              <a:cxnLst>
                <a:cxn ang="0">
                  <a:pos x="0" y="21"/>
                </a:cxn>
                <a:cxn ang="0">
                  <a:pos x="4" y="0"/>
                </a:cxn>
              </a:cxnLst>
              <a:rect l="0" t="0" r="r" b="b"/>
              <a:pathLst>
                <a:path w="5" h="21">
                  <a:moveTo>
                    <a:pt x="0" y="21"/>
                  </a:moveTo>
                  <a:lnTo>
                    <a:pt x="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55"/>
            <p:cNvSpPr>
              <a:spLocks/>
            </p:cNvSpPr>
            <p:nvPr/>
          </p:nvSpPr>
          <p:spPr bwMode="auto">
            <a:xfrm>
              <a:off x="7982" y="13824"/>
              <a:ext cx="110" cy="79"/>
            </a:xfrm>
            <a:custGeom>
              <a:avLst/>
              <a:gdLst/>
              <a:ahLst/>
              <a:cxnLst>
                <a:cxn ang="0">
                  <a:pos x="0" y="0"/>
                </a:cxn>
                <a:cxn ang="0">
                  <a:pos x="36" y="79"/>
                </a:cxn>
                <a:cxn ang="0">
                  <a:pos x="110" y="23"/>
                </a:cxn>
              </a:cxnLst>
              <a:rect l="0" t="0" r="r" b="b"/>
              <a:pathLst>
                <a:path w="110" h="79">
                  <a:moveTo>
                    <a:pt x="0" y="0"/>
                  </a:moveTo>
                  <a:lnTo>
                    <a:pt x="36" y="79"/>
                  </a:lnTo>
                  <a:lnTo>
                    <a:pt x="110" y="23"/>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56"/>
            <p:cNvSpPr>
              <a:spLocks/>
            </p:cNvSpPr>
            <p:nvPr/>
          </p:nvSpPr>
          <p:spPr bwMode="auto">
            <a:xfrm>
              <a:off x="7982" y="13824"/>
              <a:ext cx="110" cy="79"/>
            </a:xfrm>
            <a:custGeom>
              <a:avLst/>
              <a:gdLst/>
              <a:ahLst/>
              <a:cxnLst>
                <a:cxn ang="0">
                  <a:pos x="0" y="0"/>
                </a:cxn>
                <a:cxn ang="0">
                  <a:pos x="0" y="0"/>
                </a:cxn>
                <a:cxn ang="0">
                  <a:pos x="36" y="79"/>
                </a:cxn>
                <a:cxn ang="0">
                  <a:pos x="110" y="23"/>
                </a:cxn>
                <a:cxn ang="0">
                  <a:pos x="0" y="0"/>
                </a:cxn>
              </a:cxnLst>
              <a:rect l="0" t="0" r="r" b="b"/>
              <a:pathLst>
                <a:path w="110" h="79">
                  <a:moveTo>
                    <a:pt x="0" y="0"/>
                  </a:moveTo>
                  <a:lnTo>
                    <a:pt x="0" y="0"/>
                  </a:lnTo>
                  <a:lnTo>
                    <a:pt x="36" y="79"/>
                  </a:lnTo>
                  <a:lnTo>
                    <a:pt x="110" y="23"/>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57"/>
            <p:cNvSpPr>
              <a:spLocks/>
            </p:cNvSpPr>
            <p:nvPr/>
          </p:nvSpPr>
          <p:spPr bwMode="auto">
            <a:xfrm>
              <a:off x="7982" y="13644"/>
              <a:ext cx="252" cy="180"/>
            </a:xfrm>
            <a:custGeom>
              <a:avLst/>
              <a:gdLst/>
              <a:ahLst/>
              <a:cxnLst>
                <a:cxn ang="0">
                  <a:pos x="0" y="179"/>
                </a:cxn>
                <a:cxn ang="0">
                  <a:pos x="252" y="0"/>
                </a:cxn>
              </a:cxnLst>
              <a:rect l="0" t="0" r="r" b="b"/>
              <a:pathLst>
                <a:path w="252" h="180">
                  <a:moveTo>
                    <a:pt x="0" y="179"/>
                  </a:moveTo>
                  <a:lnTo>
                    <a:pt x="25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58"/>
            <p:cNvSpPr>
              <a:spLocks/>
            </p:cNvSpPr>
            <p:nvPr/>
          </p:nvSpPr>
          <p:spPr bwMode="auto">
            <a:xfrm>
              <a:off x="9196" y="13792"/>
              <a:ext cx="382" cy="274"/>
            </a:xfrm>
            <a:custGeom>
              <a:avLst/>
              <a:gdLst/>
              <a:ahLst/>
              <a:cxnLst>
                <a:cxn ang="0">
                  <a:pos x="0" y="273"/>
                </a:cxn>
                <a:cxn ang="0">
                  <a:pos x="381" y="0"/>
                </a:cxn>
              </a:cxnLst>
              <a:rect l="0" t="0" r="r" b="b"/>
              <a:pathLst>
                <a:path w="382" h="274">
                  <a:moveTo>
                    <a:pt x="0" y="273"/>
                  </a:moveTo>
                  <a:lnTo>
                    <a:pt x="381"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59"/>
            <p:cNvSpPr>
              <a:spLocks/>
            </p:cNvSpPr>
            <p:nvPr/>
          </p:nvSpPr>
          <p:spPr bwMode="auto">
            <a:xfrm>
              <a:off x="9465" y="13792"/>
              <a:ext cx="113" cy="80"/>
            </a:xfrm>
            <a:custGeom>
              <a:avLst/>
              <a:gdLst/>
              <a:ahLst/>
              <a:cxnLst>
                <a:cxn ang="0">
                  <a:pos x="112" y="0"/>
                </a:cxn>
                <a:cxn ang="0">
                  <a:pos x="0" y="26"/>
                </a:cxn>
                <a:cxn ang="0">
                  <a:pos x="76" y="79"/>
                </a:cxn>
                <a:cxn ang="0">
                  <a:pos x="112" y="0"/>
                </a:cxn>
              </a:cxnLst>
              <a:rect l="0" t="0" r="r" b="b"/>
              <a:pathLst>
                <a:path w="113" h="80">
                  <a:moveTo>
                    <a:pt x="112" y="0"/>
                  </a:moveTo>
                  <a:lnTo>
                    <a:pt x="0" y="26"/>
                  </a:lnTo>
                  <a:lnTo>
                    <a:pt x="76" y="79"/>
                  </a:lnTo>
                  <a:lnTo>
                    <a:pt x="112"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60"/>
            <p:cNvSpPr>
              <a:spLocks/>
            </p:cNvSpPr>
            <p:nvPr/>
          </p:nvSpPr>
          <p:spPr bwMode="auto">
            <a:xfrm>
              <a:off x="9465" y="13792"/>
              <a:ext cx="113" cy="80"/>
            </a:xfrm>
            <a:custGeom>
              <a:avLst/>
              <a:gdLst/>
              <a:ahLst/>
              <a:cxnLst>
                <a:cxn ang="0">
                  <a:pos x="0" y="26"/>
                </a:cxn>
                <a:cxn ang="0">
                  <a:pos x="112" y="0"/>
                </a:cxn>
                <a:cxn ang="0">
                  <a:pos x="76" y="79"/>
                </a:cxn>
                <a:cxn ang="0">
                  <a:pos x="0" y="26"/>
                </a:cxn>
              </a:cxnLst>
              <a:rect l="0" t="0" r="r" b="b"/>
              <a:pathLst>
                <a:path w="113" h="80">
                  <a:moveTo>
                    <a:pt x="0" y="26"/>
                  </a:moveTo>
                  <a:lnTo>
                    <a:pt x="112" y="0"/>
                  </a:lnTo>
                  <a:lnTo>
                    <a:pt x="76" y="79"/>
                  </a:lnTo>
                  <a:lnTo>
                    <a:pt x="0" y="26"/>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61"/>
            <p:cNvSpPr>
              <a:spLocks/>
            </p:cNvSpPr>
            <p:nvPr/>
          </p:nvSpPr>
          <p:spPr bwMode="auto">
            <a:xfrm>
              <a:off x="9326" y="13615"/>
              <a:ext cx="252" cy="177"/>
            </a:xfrm>
            <a:custGeom>
              <a:avLst/>
              <a:gdLst/>
              <a:ahLst/>
              <a:cxnLst>
                <a:cxn ang="0">
                  <a:pos x="252" y="177"/>
                </a:cxn>
                <a:cxn ang="0">
                  <a:pos x="0" y="0"/>
                </a:cxn>
              </a:cxnLst>
              <a:rect l="0" t="0" r="r" b="b"/>
              <a:pathLst>
                <a:path w="252" h="177">
                  <a:moveTo>
                    <a:pt x="252" y="17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62"/>
            <p:cNvSpPr>
              <a:spLocks/>
            </p:cNvSpPr>
            <p:nvPr/>
          </p:nvSpPr>
          <p:spPr bwMode="auto">
            <a:xfrm>
              <a:off x="9196" y="13987"/>
              <a:ext cx="111" cy="79"/>
            </a:xfrm>
            <a:custGeom>
              <a:avLst/>
              <a:gdLst/>
              <a:ahLst/>
              <a:cxnLst>
                <a:cxn ang="0">
                  <a:pos x="0" y="79"/>
                </a:cxn>
                <a:cxn ang="0">
                  <a:pos x="110" y="55"/>
                </a:cxn>
                <a:cxn ang="0">
                  <a:pos x="33" y="0"/>
                </a:cxn>
                <a:cxn ang="0">
                  <a:pos x="0" y="79"/>
                </a:cxn>
              </a:cxnLst>
              <a:rect l="0" t="0" r="r" b="b"/>
              <a:pathLst>
                <a:path w="111" h="79">
                  <a:moveTo>
                    <a:pt x="0" y="79"/>
                  </a:moveTo>
                  <a:lnTo>
                    <a:pt x="110" y="55"/>
                  </a:lnTo>
                  <a:lnTo>
                    <a:pt x="33" y="0"/>
                  </a:lnTo>
                  <a:lnTo>
                    <a:pt x="0" y="7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63"/>
            <p:cNvSpPr>
              <a:spLocks/>
            </p:cNvSpPr>
            <p:nvPr/>
          </p:nvSpPr>
          <p:spPr bwMode="auto">
            <a:xfrm>
              <a:off x="8944" y="13886"/>
              <a:ext cx="252" cy="180"/>
            </a:xfrm>
            <a:custGeom>
              <a:avLst/>
              <a:gdLst/>
              <a:ahLst/>
              <a:cxnLst>
                <a:cxn ang="0">
                  <a:pos x="252" y="180"/>
                </a:cxn>
                <a:cxn ang="0">
                  <a:pos x="0" y="0"/>
                </a:cxn>
              </a:cxnLst>
              <a:rect l="0" t="0" r="r" b="b"/>
              <a:pathLst>
                <a:path w="252" h="180">
                  <a:moveTo>
                    <a:pt x="252" y="18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64"/>
            <p:cNvSpPr>
              <a:spLocks/>
            </p:cNvSpPr>
            <p:nvPr/>
          </p:nvSpPr>
          <p:spPr bwMode="auto">
            <a:xfrm>
              <a:off x="8253" y="14018"/>
              <a:ext cx="113" cy="79"/>
            </a:xfrm>
            <a:custGeom>
              <a:avLst/>
              <a:gdLst/>
              <a:ahLst/>
              <a:cxnLst>
                <a:cxn ang="0">
                  <a:pos x="112" y="79"/>
                </a:cxn>
                <a:cxn ang="0">
                  <a:pos x="112" y="79"/>
                </a:cxn>
                <a:cxn ang="0">
                  <a:pos x="76" y="0"/>
                </a:cxn>
                <a:cxn ang="0">
                  <a:pos x="0" y="52"/>
                </a:cxn>
                <a:cxn ang="0">
                  <a:pos x="112" y="79"/>
                </a:cxn>
              </a:cxnLst>
              <a:rect l="0" t="0" r="r" b="b"/>
              <a:pathLst>
                <a:path w="113" h="79">
                  <a:moveTo>
                    <a:pt x="112" y="79"/>
                  </a:moveTo>
                  <a:lnTo>
                    <a:pt x="112" y="79"/>
                  </a:lnTo>
                  <a:lnTo>
                    <a:pt x="76" y="0"/>
                  </a:lnTo>
                  <a:lnTo>
                    <a:pt x="0" y="52"/>
                  </a:lnTo>
                  <a:lnTo>
                    <a:pt x="112" y="7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65"/>
            <p:cNvSpPr>
              <a:spLocks/>
            </p:cNvSpPr>
            <p:nvPr/>
          </p:nvSpPr>
          <p:spPr bwMode="auto">
            <a:xfrm>
              <a:off x="8366" y="13917"/>
              <a:ext cx="250" cy="180"/>
            </a:xfrm>
            <a:custGeom>
              <a:avLst/>
              <a:gdLst/>
              <a:ahLst/>
              <a:cxnLst>
                <a:cxn ang="0">
                  <a:pos x="0" y="180"/>
                </a:cxn>
                <a:cxn ang="0">
                  <a:pos x="249" y="0"/>
                </a:cxn>
              </a:cxnLst>
              <a:rect l="0" t="0" r="r" b="b"/>
              <a:pathLst>
                <a:path w="250" h="180">
                  <a:moveTo>
                    <a:pt x="0" y="180"/>
                  </a:moveTo>
                  <a:lnTo>
                    <a:pt x="24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66"/>
            <p:cNvSpPr>
              <a:spLocks/>
            </p:cNvSpPr>
            <p:nvPr/>
          </p:nvSpPr>
          <p:spPr bwMode="auto">
            <a:xfrm>
              <a:off x="7982" y="13824"/>
              <a:ext cx="384" cy="273"/>
            </a:xfrm>
            <a:custGeom>
              <a:avLst/>
              <a:gdLst/>
              <a:ahLst/>
              <a:cxnLst>
                <a:cxn ang="0">
                  <a:pos x="0" y="0"/>
                </a:cxn>
                <a:cxn ang="0">
                  <a:pos x="384" y="273"/>
                </a:cxn>
              </a:cxnLst>
              <a:rect l="0" t="0" r="r" b="b"/>
              <a:pathLst>
                <a:path w="384" h="273">
                  <a:moveTo>
                    <a:pt x="0" y="0"/>
                  </a:moveTo>
                  <a:lnTo>
                    <a:pt x="384" y="273"/>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67"/>
            <p:cNvSpPr>
              <a:spLocks/>
            </p:cNvSpPr>
            <p:nvPr/>
          </p:nvSpPr>
          <p:spPr bwMode="auto">
            <a:xfrm>
              <a:off x="8095" y="13392"/>
              <a:ext cx="53" cy="40"/>
            </a:xfrm>
            <a:custGeom>
              <a:avLst/>
              <a:gdLst/>
              <a:ahLst/>
              <a:cxnLst>
                <a:cxn ang="0">
                  <a:pos x="0" y="40"/>
                </a:cxn>
                <a:cxn ang="0">
                  <a:pos x="52" y="0"/>
                </a:cxn>
              </a:cxnLst>
              <a:rect l="0" t="0" r="r" b="b"/>
              <a:pathLst>
                <a:path w="53" h="40">
                  <a:moveTo>
                    <a:pt x="0" y="40"/>
                  </a:moveTo>
                  <a:lnTo>
                    <a:pt x="5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68"/>
            <p:cNvSpPr>
              <a:spLocks/>
            </p:cNvSpPr>
            <p:nvPr/>
          </p:nvSpPr>
          <p:spPr bwMode="auto">
            <a:xfrm>
              <a:off x="8186" y="13303"/>
              <a:ext cx="74" cy="60"/>
            </a:xfrm>
            <a:custGeom>
              <a:avLst/>
              <a:gdLst/>
              <a:ahLst/>
              <a:cxnLst>
                <a:cxn ang="0">
                  <a:pos x="0" y="60"/>
                </a:cxn>
                <a:cxn ang="0">
                  <a:pos x="74" y="0"/>
                </a:cxn>
              </a:cxnLst>
              <a:rect l="0" t="0" r="r" b="b"/>
              <a:pathLst>
                <a:path w="74" h="60">
                  <a:moveTo>
                    <a:pt x="0" y="60"/>
                  </a:moveTo>
                  <a:lnTo>
                    <a:pt x="74"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69"/>
            <p:cNvSpPr>
              <a:spLocks/>
            </p:cNvSpPr>
            <p:nvPr/>
          </p:nvSpPr>
          <p:spPr bwMode="auto">
            <a:xfrm>
              <a:off x="8299" y="13214"/>
              <a:ext cx="77" cy="60"/>
            </a:xfrm>
            <a:custGeom>
              <a:avLst/>
              <a:gdLst/>
              <a:ahLst/>
              <a:cxnLst>
                <a:cxn ang="0">
                  <a:pos x="0" y="59"/>
                </a:cxn>
                <a:cxn ang="0">
                  <a:pos x="76" y="0"/>
                </a:cxn>
              </a:cxnLst>
              <a:rect l="0" t="0" r="r" b="b"/>
              <a:pathLst>
                <a:path w="77" h="60">
                  <a:moveTo>
                    <a:pt x="0" y="59"/>
                  </a:moveTo>
                  <a:lnTo>
                    <a:pt x="7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70"/>
            <p:cNvSpPr>
              <a:spLocks/>
            </p:cNvSpPr>
            <p:nvPr/>
          </p:nvSpPr>
          <p:spPr bwMode="auto">
            <a:xfrm>
              <a:off x="8412" y="13125"/>
              <a:ext cx="76" cy="60"/>
            </a:xfrm>
            <a:custGeom>
              <a:avLst/>
              <a:gdLst/>
              <a:ahLst/>
              <a:cxnLst>
                <a:cxn ang="0">
                  <a:pos x="0" y="60"/>
                </a:cxn>
                <a:cxn ang="0">
                  <a:pos x="76" y="0"/>
                </a:cxn>
              </a:cxnLst>
              <a:rect l="0" t="0" r="r" b="b"/>
              <a:pathLst>
                <a:path w="76" h="60">
                  <a:moveTo>
                    <a:pt x="0" y="60"/>
                  </a:moveTo>
                  <a:lnTo>
                    <a:pt x="7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71"/>
            <p:cNvSpPr>
              <a:spLocks/>
            </p:cNvSpPr>
            <p:nvPr/>
          </p:nvSpPr>
          <p:spPr bwMode="auto">
            <a:xfrm>
              <a:off x="8527" y="13056"/>
              <a:ext cx="50" cy="40"/>
            </a:xfrm>
            <a:custGeom>
              <a:avLst/>
              <a:gdLst/>
              <a:ahLst/>
              <a:cxnLst>
                <a:cxn ang="0">
                  <a:pos x="0" y="40"/>
                </a:cxn>
                <a:cxn ang="0">
                  <a:pos x="50" y="0"/>
                </a:cxn>
              </a:cxnLst>
              <a:rect l="0" t="0" r="r" b="b"/>
              <a:pathLst>
                <a:path w="50" h="40">
                  <a:moveTo>
                    <a:pt x="0" y="40"/>
                  </a:moveTo>
                  <a:lnTo>
                    <a:pt x="5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72"/>
            <p:cNvSpPr>
              <a:spLocks/>
            </p:cNvSpPr>
            <p:nvPr/>
          </p:nvSpPr>
          <p:spPr bwMode="auto">
            <a:xfrm>
              <a:off x="7209" y="13432"/>
              <a:ext cx="58" cy="0"/>
            </a:xfrm>
            <a:custGeom>
              <a:avLst/>
              <a:gdLst/>
              <a:ahLst/>
              <a:cxnLst>
                <a:cxn ang="0">
                  <a:pos x="0" y="0"/>
                </a:cxn>
                <a:cxn ang="0">
                  <a:pos x="57" y="0"/>
                </a:cxn>
              </a:cxnLst>
              <a:rect l="0" t="0" r="r" b="b"/>
              <a:pathLst>
                <a:path w="58">
                  <a:moveTo>
                    <a:pt x="0" y="0"/>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73"/>
            <p:cNvSpPr>
              <a:spLocks/>
            </p:cNvSpPr>
            <p:nvPr/>
          </p:nvSpPr>
          <p:spPr bwMode="auto">
            <a:xfrm>
              <a:off x="7315" y="1343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74"/>
            <p:cNvSpPr>
              <a:spLocks/>
            </p:cNvSpPr>
            <p:nvPr/>
          </p:nvSpPr>
          <p:spPr bwMode="auto">
            <a:xfrm>
              <a:off x="7459" y="13432"/>
              <a:ext cx="98" cy="0"/>
            </a:xfrm>
            <a:custGeom>
              <a:avLst/>
              <a:gdLst/>
              <a:ahLst/>
              <a:cxnLst>
                <a:cxn ang="0">
                  <a:pos x="0" y="0"/>
                </a:cxn>
                <a:cxn ang="0">
                  <a:pos x="98" y="0"/>
                </a:cxn>
              </a:cxnLst>
              <a:rect l="0" t="0" r="r" b="b"/>
              <a:pathLst>
                <a:path w="98">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75"/>
            <p:cNvSpPr>
              <a:spLocks/>
            </p:cNvSpPr>
            <p:nvPr/>
          </p:nvSpPr>
          <p:spPr bwMode="auto">
            <a:xfrm>
              <a:off x="7605" y="1343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76"/>
            <p:cNvSpPr>
              <a:spLocks/>
            </p:cNvSpPr>
            <p:nvPr/>
          </p:nvSpPr>
          <p:spPr bwMode="auto">
            <a:xfrm>
              <a:off x="7749" y="1343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77"/>
            <p:cNvSpPr>
              <a:spLocks/>
            </p:cNvSpPr>
            <p:nvPr/>
          </p:nvSpPr>
          <p:spPr bwMode="auto">
            <a:xfrm>
              <a:off x="7893" y="13432"/>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78"/>
            <p:cNvSpPr>
              <a:spLocks/>
            </p:cNvSpPr>
            <p:nvPr/>
          </p:nvSpPr>
          <p:spPr bwMode="auto">
            <a:xfrm>
              <a:off x="8037" y="13432"/>
              <a:ext cx="58" cy="0"/>
            </a:xfrm>
            <a:custGeom>
              <a:avLst/>
              <a:gdLst/>
              <a:ahLst/>
              <a:cxnLst>
                <a:cxn ang="0">
                  <a:pos x="0" y="0"/>
                </a:cxn>
                <a:cxn ang="0">
                  <a:pos x="57" y="0"/>
                </a:cxn>
              </a:cxnLst>
              <a:rect l="0" t="0" r="r" b="b"/>
              <a:pathLst>
                <a:path w="58">
                  <a:moveTo>
                    <a:pt x="0" y="0"/>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179"/>
            <p:cNvSpPr>
              <a:spLocks/>
            </p:cNvSpPr>
            <p:nvPr/>
          </p:nvSpPr>
          <p:spPr bwMode="auto">
            <a:xfrm>
              <a:off x="7058" y="13176"/>
              <a:ext cx="134" cy="184"/>
            </a:xfrm>
            <a:custGeom>
              <a:avLst/>
              <a:gdLst/>
              <a:ahLst/>
              <a:cxnLst>
                <a:cxn ang="0">
                  <a:pos x="117" y="18"/>
                </a:cxn>
                <a:cxn ang="0">
                  <a:pos x="127" y="18"/>
                </a:cxn>
                <a:cxn ang="0">
                  <a:pos x="134" y="1"/>
                </a:cxn>
                <a:cxn ang="0">
                  <a:pos x="127" y="54"/>
                </a:cxn>
                <a:cxn ang="0">
                  <a:pos x="127" y="37"/>
                </a:cxn>
                <a:cxn ang="0">
                  <a:pos x="117" y="18"/>
                </a:cxn>
                <a:cxn ang="0">
                  <a:pos x="103" y="5"/>
                </a:cxn>
                <a:cxn ang="0">
                  <a:pos x="88" y="0"/>
                </a:cxn>
                <a:cxn ang="0">
                  <a:pos x="74" y="0"/>
                </a:cxn>
                <a:cxn ang="0">
                  <a:pos x="59" y="5"/>
                </a:cxn>
                <a:cxn ang="0">
                  <a:pos x="45" y="14"/>
                </a:cxn>
                <a:cxn ang="0">
                  <a:pos x="33" y="26"/>
                </a:cxn>
                <a:cxn ang="0">
                  <a:pos x="23" y="40"/>
                </a:cxn>
                <a:cxn ang="0">
                  <a:pos x="16" y="54"/>
                </a:cxn>
                <a:cxn ang="0">
                  <a:pos x="9" y="80"/>
                </a:cxn>
                <a:cxn ang="0">
                  <a:pos x="0" y="114"/>
                </a:cxn>
                <a:cxn ang="0">
                  <a:pos x="0" y="140"/>
                </a:cxn>
                <a:cxn ang="0">
                  <a:pos x="9" y="167"/>
                </a:cxn>
                <a:cxn ang="0">
                  <a:pos x="16" y="176"/>
                </a:cxn>
                <a:cxn ang="0">
                  <a:pos x="40" y="183"/>
                </a:cxn>
                <a:cxn ang="0">
                  <a:pos x="64" y="183"/>
                </a:cxn>
                <a:cxn ang="0">
                  <a:pos x="79" y="176"/>
                </a:cxn>
                <a:cxn ang="0">
                  <a:pos x="95" y="157"/>
                </a:cxn>
                <a:cxn ang="0">
                  <a:pos x="103" y="140"/>
                </a:cxn>
              </a:cxnLst>
              <a:rect l="0" t="0" r="r" b="b"/>
              <a:pathLst>
                <a:path w="134" h="184">
                  <a:moveTo>
                    <a:pt x="117" y="18"/>
                  </a:moveTo>
                  <a:lnTo>
                    <a:pt x="127" y="18"/>
                  </a:lnTo>
                  <a:lnTo>
                    <a:pt x="134" y="1"/>
                  </a:lnTo>
                  <a:lnTo>
                    <a:pt x="127" y="54"/>
                  </a:lnTo>
                  <a:lnTo>
                    <a:pt x="127" y="37"/>
                  </a:lnTo>
                  <a:lnTo>
                    <a:pt x="117" y="18"/>
                  </a:lnTo>
                  <a:lnTo>
                    <a:pt x="103" y="5"/>
                  </a:lnTo>
                  <a:lnTo>
                    <a:pt x="88" y="0"/>
                  </a:lnTo>
                  <a:lnTo>
                    <a:pt x="74" y="0"/>
                  </a:lnTo>
                  <a:lnTo>
                    <a:pt x="59" y="5"/>
                  </a:lnTo>
                  <a:lnTo>
                    <a:pt x="45" y="14"/>
                  </a:lnTo>
                  <a:lnTo>
                    <a:pt x="33" y="26"/>
                  </a:lnTo>
                  <a:lnTo>
                    <a:pt x="23" y="40"/>
                  </a:lnTo>
                  <a:lnTo>
                    <a:pt x="16" y="54"/>
                  </a:lnTo>
                  <a:lnTo>
                    <a:pt x="9" y="80"/>
                  </a:lnTo>
                  <a:lnTo>
                    <a:pt x="0" y="114"/>
                  </a:lnTo>
                  <a:lnTo>
                    <a:pt x="0" y="140"/>
                  </a:lnTo>
                  <a:lnTo>
                    <a:pt x="9" y="167"/>
                  </a:lnTo>
                  <a:lnTo>
                    <a:pt x="16" y="176"/>
                  </a:lnTo>
                  <a:lnTo>
                    <a:pt x="40" y="183"/>
                  </a:lnTo>
                  <a:lnTo>
                    <a:pt x="64" y="183"/>
                  </a:lnTo>
                  <a:lnTo>
                    <a:pt x="79" y="176"/>
                  </a:lnTo>
                  <a:lnTo>
                    <a:pt x="95" y="157"/>
                  </a:lnTo>
                  <a:lnTo>
                    <a:pt x="103" y="14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180"/>
            <p:cNvSpPr>
              <a:spLocks/>
            </p:cNvSpPr>
            <p:nvPr/>
          </p:nvSpPr>
          <p:spPr bwMode="auto">
            <a:xfrm>
              <a:off x="7068" y="13195"/>
              <a:ext cx="38" cy="149"/>
            </a:xfrm>
            <a:custGeom>
              <a:avLst/>
              <a:gdLst/>
              <a:ahLst/>
              <a:cxnLst>
                <a:cxn ang="0">
                  <a:pos x="38" y="0"/>
                </a:cxn>
                <a:cxn ang="0">
                  <a:pos x="24" y="19"/>
                </a:cxn>
                <a:cxn ang="0">
                  <a:pos x="14" y="36"/>
                </a:cxn>
                <a:cxn ang="0">
                  <a:pos x="7" y="62"/>
                </a:cxn>
                <a:cxn ang="0">
                  <a:pos x="0" y="96"/>
                </a:cxn>
                <a:cxn ang="0">
                  <a:pos x="0" y="132"/>
                </a:cxn>
                <a:cxn ang="0">
                  <a:pos x="7" y="148"/>
                </a:cxn>
              </a:cxnLst>
              <a:rect l="0" t="0" r="r" b="b"/>
              <a:pathLst>
                <a:path w="38" h="149">
                  <a:moveTo>
                    <a:pt x="38" y="0"/>
                  </a:moveTo>
                  <a:lnTo>
                    <a:pt x="24" y="19"/>
                  </a:lnTo>
                  <a:lnTo>
                    <a:pt x="14" y="36"/>
                  </a:lnTo>
                  <a:lnTo>
                    <a:pt x="7" y="62"/>
                  </a:lnTo>
                  <a:lnTo>
                    <a:pt x="0" y="96"/>
                  </a:lnTo>
                  <a:lnTo>
                    <a:pt x="0" y="132"/>
                  </a:lnTo>
                  <a:lnTo>
                    <a:pt x="7"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81"/>
            <p:cNvSpPr>
              <a:spLocks/>
            </p:cNvSpPr>
            <p:nvPr/>
          </p:nvSpPr>
          <p:spPr bwMode="auto">
            <a:xfrm>
              <a:off x="7073" y="13178"/>
              <a:ext cx="57" cy="182"/>
            </a:xfrm>
            <a:custGeom>
              <a:avLst/>
              <a:gdLst/>
              <a:ahLst/>
              <a:cxnLst>
                <a:cxn ang="0">
                  <a:pos x="57" y="0"/>
                </a:cxn>
                <a:cxn ang="0">
                  <a:pos x="40" y="9"/>
                </a:cxn>
                <a:cxn ang="0">
                  <a:pos x="31" y="24"/>
                </a:cxn>
                <a:cxn ang="0">
                  <a:pos x="23" y="40"/>
                </a:cxn>
                <a:cxn ang="0">
                  <a:pos x="15" y="59"/>
                </a:cxn>
                <a:cxn ang="0">
                  <a:pos x="9" y="79"/>
                </a:cxn>
                <a:cxn ang="0">
                  <a:pos x="4" y="99"/>
                </a:cxn>
                <a:cxn ang="0">
                  <a:pos x="0" y="119"/>
                </a:cxn>
                <a:cxn ang="0">
                  <a:pos x="0" y="138"/>
                </a:cxn>
                <a:cxn ang="0">
                  <a:pos x="2" y="156"/>
                </a:cxn>
                <a:cxn ang="0">
                  <a:pos x="7" y="172"/>
                </a:cxn>
                <a:cxn ang="0">
                  <a:pos x="9" y="175"/>
                </a:cxn>
                <a:cxn ang="0">
                  <a:pos x="25" y="182"/>
                </a:cxn>
              </a:cxnLst>
              <a:rect l="0" t="0" r="r" b="b"/>
              <a:pathLst>
                <a:path w="57" h="182">
                  <a:moveTo>
                    <a:pt x="57" y="0"/>
                  </a:moveTo>
                  <a:lnTo>
                    <a:pt x="40" y="9"/>
                  </a:lnTo>
                  <a:lnTo>
                    <a:pt x="31" y="24"/>
                  </a:lnTo>
                  <a:lnTo>
                    <a:pt x="23" y="40"/>
                  </a:lnTo>
                  <a:lnTo>
                    <a:pt x="15" y="59"/>
                  </a:lnTo>
                  <a:lnTo>
                    <a:pt x="9" y="79"/>
                  </a:lnTo>
                  <a:lnTo>
                    <a:pt x="4" y="99"/>
                  </a:lnTo>
                  <a:lnTo>
                    <a:pt x="0" y="119"/>
                  </a:lnTo>
                  <a:lnTo>
                    <a:pt x="0" y="138"/>
                  </a:lnTo>
                  <a:lnTo>
                    <a:pt x="2" y="156"/>
                  </a:lnTo>
                  <a:lnTo>
                    <a:pt x="7" y="172"/>
                  </a:lnTo>
                  <a:lnTo>
                    <a:pt x="9" y="175"/>
                  </a:lnTo>
                  <a:lnTo>
                    <a:pt x="25"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82"/>
            <p:cNvSpPr>
              <a:spLocks/>
            </p:cNvSpPr>
            <p:nvPr/>
          </p:nvSpPr>
          <p:spPr bwMode="auto">
            <a:xfrm>
              <a:off x="7223" y="13240"/>
              <a:ext cx="111" cy="121"/>
            </a:xfrm>
            <a:custGeom>
              <a:avLst/>
              <a:gdLst/>
              <a:ahLst/>
              <a:cxnLst>
                <a:cxn ang="0">
                  <a:pos x="48" y="0"/>
                </a:cxn>
                <a:cxn ang="0">
                  <a:pos x="24" y="7"/>
                </a:cxn>
                <a:cxn ang="0">
                  <a:pos x="7" y="33"/>
                </a:cxn>
                <a:cxn ang="0">
                  <a:pos x="1" y="54"/>
                </a:cxn>
                <a:cxn ang="0">
                  <a:pos x="0" y="74"/>
                </a:cxn>
                <a:cxn ang="0">
                  <a:pos x="2" y="91"/>
                </a:cxn>
                <a:cxn ang="0">
                  <a:pos x="10" y="105"/>
                </a:cxn>
                <a:cxn ang="0">
                  <a:pos x="22" y="115"/>
                </a:cxn>
                <a:cxn ang="0">
                  <a:pos x="41" y="120"/>
                </a:cxn>
                <a:cxn ang="0">
                  <a:pos x="62" y="120"/>
                </a:cxn>
                <a:cxn ang="0">
                  <a:pos x="86" y="112"/>
                </a:cxn>
                <a:cxn ang="0">
                  <a:pos x="101" y="86"/>
                </a:cxn>
                <a:cxn ang="0">
                  <a:pos x="110" y="60"/>
                </a:cxn>
                <a:cxn ang="0">
                  <a:pos x="110" y="43"/>
                </a:cxn>
                <a:cxn ang="0">
                  <a:pos x="101" y="16"/>
                </a:cxn>
                <a:cxn ang="0">
                  <a:pos x="94" y="7"/>
                </a:cxn>
                <a:cxn ang="0">
                  <a:pos x="70" y="0"/>
                </a:cxn>
                <a:cxn ang="0">
                  <a:pos x="48" y="0"/>
                </a:cxn>
              </a:cxnLst>
              <a:rect l="0" t="0" r="r" b="b"/>
              <a:pathLst>
                <a:path w="111" h="121">
                  <a:moveTo>
                    <a:pt x="48" y="0"/>
                  </a:moveTo>
                  <a:lnTo>
                    <a:pt x="24" y="7"/>
                  </a:lnTo>
                  <a:lnTo>
                    <a:pt x="7" y="33"/>
                  </a:lnTo>
                  <a:lnTo>
                    <a:pt x="1" y="54"/>
                  </a:lnTo>
                  <a:lnTo>
                    <a:pt x="0" y="74"/>
                  </a:lnTo>
                  <a:lnTo>
                    <a:pt x="2" y="91"/>
                  </a:lnTo>
                  <a:lnTo>
                    <a:pt x="10" y="105"/>
                  </a:lnTo>
                  <a:lnTo>
                    <a:pt x="22" y="115"/>
                  </a:lnTo>
                  <a:lnTo>
                    <a:pt x="41" y="120"/>
                  </a:lnTo>
                  <a:lnTo>
                    <a:pt x="62" y="120"/>
                  </a:lnTo>
                  <a:lnTo>
                    <a:pt x="86" y="112"/>
                  </a:lnTo>
                  <a:lnTo>
                    <a:pt x="101" y="86"/>
                  </a:lnTo>
                  <a:lnTo>
                    <a:pt x="110" y="60"/>
                  </a:lnTo>
                  <a:lnTo>
                    <a:pt x="110" y="43"/>
                  </a:lnTo>
                  <a:lnTo>
                    <a:pt x="101" y="16"/>
                  </a:lnTo>
                  <a:lnTo>
                    <a:pt x="94" y="7"/>
                  </a:lnTo>
                  <a:lnTo>
                    <a:pt x="70" y="0"/>
                  </a:lnTo>
                  <a:lnTo>
                    <a:pt x="48"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83"/>
            <p:cNvSpPr>
              <a:spLocks/>
            </p:cNvSpPr>
            <p:nvPr/>
          </p:nvSpPr>
          <p:spPr bwMode="auto">
            <a:xfrm>
              <a:off x="7231" y="13257"/>
              <a:ext cx="17" cy="87"/>
            </a:xfrm>
            <a:custGeom>
              <a:avLst/>
              <a:gdLst/>
              <a:ahLst/>
              <a:cxnLst>
                <a:cxn ang="0">
                  <a:pos x="16" y="0"/>
                </a:cxn>
                <a:cxn ang="0">
                  <a:pos x="9" y="16"/>
                </a:cxn>
                <a:cxn ang="0">
                  <a:pos x="0" y="43"/>
                </a:cxn>
                <a:cxn ang="0">
                  <a:pos x="0" y="69"/>
                </a:cxn>
                <a:cxn ang="0">
                  <a:pos x="9" y="86"/>
                </a:cxn>
              </a:cxnLst>
              <a:rect l="0" t="0" r="r" b="b"/>
              <a:pathLst>
                <a:path w="17" h="87">
                  <a:moveTo>
                    <a:pt x="16" y="0"/>
                  </a:moveTo>
                  <a:lnTo>
                    <a:pt x="9" y="16"/>
                  </a:lnTo>
                  <a:lnTo>
                    <a:pt x="0" y="43"/>
                  </a:lnTo>
                  <a:lnTo>
                    <a:pt x="0" y="69"/>
                  </a:lnTo>
                  <a:lnTo>
                    <a:pt x="9"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84"/>
            <p:cNvSpPr>
              <a:spLocks/>
            </p:cNvSpPr>
            <p:nvPr/>
          </p:nvSpPr>
          <p:spPr bwMode="auto">
            <a:xfrm>
              <a:off x="7310" y="13257"/>
              <a:ext cx="14" cy="87"/>
            </a:xfrm>
            <a:custGeom>
              <a:avLst/>
              <a:gdLst/>
              <a:ahLst/>
              <a:cxnLst>
                <a:cxn ang="0">
                  <a:pos x="0" y="86"/>
                </a:cxn>
                <a:cxn ang="0">
                  <a:pos x="7" y="69"/>
                </a:cxn>
                <a:cxn ang="0">
                  <a:pos x="14" y="43"/>
                </a:cxn>
                <a:cxn ang="0">
                  <a:pos x="14" y="16"/>
                </a:cxn>
                <a:cxn ang="0">
                  <a:pos x="7" y="0"/>
                </a:cxn>
              </a:cxnLst>
              <a:rect l="0" t="0" r="r" b="b"/>
              <a:pathLst>
                <a:path w="14" h="87">
                  <a:moveTo>
                    <a:pt x="0" y="86"/>
                  </a:moveTo>
                  <a:lnTo>
                    <a:pt x="7" y="69"/>
                  </a:lnTo>
                  <a:lnTo>
                    <a:pt x="14" y="43"/>
                  </a:lnTo>
                  <a:lnTo>
                    <a:pt x="14"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85"/>
            <p:cNvSpPr>
              <a:spLocks/>
            </p:cNvSpPr>
            <p:nvPr/>
          </p:nvSpPr>
          <p:spPr bwMode="auto">
            <a:xfrm>
              <a:off x="7240" y="13240"/>
              <a:ext cx="31" cy="120"/>
            </a:xfrm>
            <a:custGeom>
              <a:avLst/>
              <a:gdLst/>
              <a:ahLst/>
              <a:cxnLst>
                <a:cxn ang="0">
                  <a:pos x="31" y="0"/>
                </a:cxn>
                <a:cxn ang="0">
                  <a:pos x="14" y="16"/>
                </a:cxn>
                <a:cxn ang="0">
                  <a:pos x="7" y="33"/>
                </a:cxn>
                <a:cxn ang="0">
                  <a:pos x="0" y="60"/>
                </a:cxn>
                <a:cxn ang="0">
                  <a:pos x="0" y="86"/>
                </a:cxn>
                <a:cxn ang="0">
                  <a:pos x="7" y="112"/>
                </a:cxn>
                <a:cxn ang="0">
                  <a:pos x="21" y="120"/>
                </a:cxn>
              </a:cxnLst>
              <a:rect l="0" t="0" r="r" b="b"/>
              <a:pathLst>
                <a:path w="31" h="120">
                  <a:moveTo>
                    <a:pt x="31" y="0"/>
                  </a:moveTo>
                  <a:lnTo>
                    <a:pt x="14" y="16"/>
                  </a:lnTo>
                  <a:lnTo>
                    <a:pt x="7" y="33"/>
                  </a:lnTo>
                  <a:lnTo>
                    <a:pt x="0" y="60"/>
                  </a:lnTo>
                  <a:lnTo>
                    <a:pt x="0" y="86"/>
                  </a:lnTo>
                  <a:lnTo>
                    <a:pt x="7" y="112"/>
                  </a:lnTo>
                  <a:lnTo>
                    <a:pt x="21"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86"/>
            <p:cNvSpPr>
              <a:spLocks/>
            </p:cNvSpPr>
            <p:nvPr/>
          </p:nvSpPr>
          <p:spPr bwMode="auto">
            <a:xfrm>
              <a:off x="7286" y="13240"/>
              <a:ext cx="31" cy="120"/>
            </a:xfrm>
            <a:custGeom>
              <a:avLst/>
              <a:gdLst/>
              <a:ahLst/>
              <a:cxnLst>
                <a:cxn ang="0">
                  <a:pos x="0" y="120"/>
                </a:cxn>
                <a:cxn ang="0">
                  <a:pos x="16" y="103"/>
                </a:cxn>
                <a:cxn ang="0">
                  <a:pos x="24" y="86"/>
                </a:cxn>
                <a:cxn ang="0">
                  <a:pos x="31" y="60"/>
                </a:cxn>
                <a:cxn ang="0">
                  <a:pos x="31" y="33"/>
                </a:cxn>
                <a:cxn ang="0">
                  <a:pos x="24" y="7"/>
                </a:cxn>
                <a:cxn ang="0">
                  <a:pos x="7" y="0"/>
                </a:cxn>
              </a:cxnLst>
              <a:rect l="0" t="0" r="r" b="b"/>
              <a:pathLst>
                <a:path w="31" h="120">
                  <a:moveTo>
                    <a:pt x="0" y="120"/>
                  </a:moveTo>
                  <a:lnTo>
                    <a:pt x="16" y="103"/>
                  </a:lnTo>
                  <a:lnTo>
                    <a:pt x="24" y="86"/>
                  </a:lnTo>
                  <a:lnTo>
                    <a:pt x="31" y="60"/>
                  </a:lnTo>
                  <a:lnTo>
                    <a:pt x="31" y="33"/>
                  </a:lnTo>
                  <a:lnTo>
                    <a:pt x="24" y="7"/>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87"/>
            <p:cNvSpPr>
              <a:spLocks/>
            </p:cNvSpPr>
            <p:nvPr/>
          </p:nvSpPr>
          <p:spPr bwMode="auto">
            <a:xfrm>
              <a:off x="7389" y="13178"/>
              <a:ext cx="53" cy="182"/>
            </a:xfrm>
            <a:custGeom>
              <a:avLst/>
              <a:gdLst/>
              <a:ahLst/>
              <a:cxnLst>
                <a:cxn ang="0">
                  <a:pos x="31" y="0"/>
                </a:cxn>
                <a:cxn ang="0">
                  <a:pos x="7" y="96"/>
                </a:cxn>
                <a:cxn ang="0">
                  <a:pos x="0" y="132"/>
                </a:cxn>
                <a:cxn ang="0">
                  <a:pos x="0" y="156"/>
                </a:cxn>
                <a:cxn ang="0">
                  <a:pos x="7" y="175"/>
                </a:cxn>
                <a:cxn ang="0">
                  <a:pos x="14" y="182"/>
                </a:cxn>
                <a:cxn ang="0">
                  <a:pos x="31" y="182"/>
                </a:cxn>
                <a:cxn ang="0">
                  <a:pos x="45" y="165"/>
                </a:cxn>
                <a:cxn ang="0">
                  <a:pos x="52" y="148"/>
                </a:cxn>
              </a:cxnLst>
              <a:rect l="0" t="0" r="r" b="b"/>
              <a:pathLst>
                <a:path w="53" h="182">
                  <a:moveTo>
                    <a:pt x="31" y="0"/>
                  </a:moveTo>
                  <a:lnTo>
                    <a:pt x="7" y="96"/>
                  </a:lnTo>
                  <a:lnTo>
                    <a:pt x="0" y="132"/>
                  </a:lnTo>
                  <a:lnTo>
                    <a:pt x="0" y="156"/>
                  </a:lnTo>
                  <a:lnTo>
                    <a:pt x="7" y="175"/>
                  </a:lnTo>
                  <a:lnTo>
                    <a:pt x="14" y="182"/>
                  </a:lnTo>
                  <a:lnTo>
                    <a:pt x="31" y="182"/>
                  </a:lnTo>
                  <a:lnTo>
                    <a:pt x="45" y="165"/>
                  </a:lnTo>
                  <a:lnTo>
                    <a:pt x="52"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88"/>
            <p:cNvSpPr>
              <a:spLocks/>
            </p:cNvSpPr>
            <p:nvPr/>
          </p:nvSpPr>
          <p:spPr bwMode="auto">
            <a:xfrm>
              <a:off x="7396" y="13178"/>
              <a:ext cx="32" cy="175"/>
            </a:xfrm>
            <a:custGeom>
              <a:avLst/>
              <a:gdLst/>
              <a:ahLst/>
              <a:cxnLst>
                <a:cxn ang="0">
                  <a:pos x="31" y="0"/>
                </a:cxn>
                <a:cxn ang="0">
                  <a:pos x="7" y="96"/>
                </a:cxn>
                <a:cxn ang="0">
                  <a:pos x="0" y="132"/>
                </a:cxn>
                <a:cxn ang="0">
                  <a:pos x="0" y="175"/>
                </a:cxn>
              </a:cxnLst>
              <a:rect l="0" t="0" r="r" b="b"/>
              <a:pathLst>
                <a:path w="32" h="175">
                  <a:moveTo>
                    <a:pt x="31" y="0"/>
                  </a:moveTo>
                  <a:lnTo>
                    <a:pt x="7" y="96"/>
                  </a:lnTo>
                  <a:lnTo>
                    <a:pt x="0" y="132"/>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89"/>
            <p:cNvSpPr>
              <a:spLocks/>
            </p:cNvSpPr>
            <p:nvPr/>
          </p:nvSpPr>
          <p:spPr bwMode="auto">
            <a:xfrm>
              <a:off x="7396" y="13178"/>
              <a:ext cx="39" cy="156"/>
            </a:xfrm>
            <a:custGeom>
              <a:avLst/>
              <a:gdLst/>
              <a:ahLst/>
              <a:cxnLst>
                <a:cxn ang="0">
                  <a:pos x="0" y="0"/>
                </a:cxn>
                <a:cxn ang="0">
                  <a:pos x="38" y="0"/>
                </a:cxn>
                <a:cxn ang="0">
                  <a:pos x="7" y="122"/>
                </a:cxn>
                <a:cxn ang="0">
                  <a:pos x="0" y="156"/>
                </a:cxn>
              </a:cxnLst>
              <a:rect l="0" t="0" r="r" b="b"/>
              <a:pathLst>
                <a:path w="39" h="156">
                  <a:moveTo>
                    <a:pt x="0" y="0"/>
                  </a:moveTo>
                  <a:lnTo>
                    <a:pt x="38" y="0"/>
                  </a:lnTo>
                  <a:lnTo>
                    <a:pt x="7" y="122"/>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190"/>
            <p:cNvSpPr>
              <a:spLocks/>
            </p:cNvSpPr>
            <p:nvPr/>
          </p:nvSpPr>
          <p:spPr bwMode="auto">
            <a:xfrm>
              <a:off x="7404" y="13178"/>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191"/>
            <p:cNvSpPr>
              <a:spLocks/>
            </p:cNvSpPr>
            <p:nvPr/>
          </p:nvSpPr>
          <p:spPr bwMode="auto">
            <a:xfrm>
              <a:off x="7411" y="13178"/>
              <a:ext cx="9" cy="17"/>
            </a:xfrm>
            <a:custGeom>
              <a:avLst/>
              <a:gdLst/>
              <a:ahLst/>
              <a:cxnLst>
                <a:cxn ang="0">
                  <a:pos x="0" y="0"/>
                </a:cxn>
                <a:cxn ang="0">
                  <a:pos x="9" y="16"/>
                </a:cxn>
              </a:cxnLst>
              <a:rect l="0" t="0" r="r" b="b"/>
              <a:pathLst>
                <a:path w="9" h="17">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92"/>
            <p:cNvSpPr>
              <a:spLocks/>
            </p:cNvSpPr>
            <p:nvPr/>
          </p:nvSpPr>
          <p:spPr bwMode="auto">
            <a:xfrm>
              <a:off x="7459" y="13240"/>
              <a:ext cx="55" cy="94"/>
            </a:xfrm>
            <a:custGeom>
              <a:avLst/>
              <a:gdLst/>
              <a:ahLst/>
              <a:cxnLst>
                <a:cxn ang="0">
                  <a:pos x="0" y="33"/>
                </a:cxn>
                <a:cxn ang="0">
                  <a:pos x="7" y="16"/>
                </a:cxn>
                <a:cxn ang="0">
                  <a:pos x="24" y="0"/>
                </a:cxn>
                <a:cxn ang="0">
                  <a:pos x="38" y="0"/>
                </a:cxn>
                <a:cxn ang="0">
                  <a:pos x="45" y="7"/>
                </a:cxn>
                <a:cxn ang="0">
                  <a:pos x="55" y="24"/>
                </a:cxn>
                <a:cxn ang="0">
                  <a:pos x="55" y="50"/>
                </a:cxn>
                <a:cxn ang="0">
                  <a:pos x="38" y="93"/>
                </a:cxn>
              </a:cxnLst>
              <a:rect l="0" t="0" r="r" b="b"/>
              <a:pathLst>
                <a:path w="55" h="94">
                  <a:moveTo>
                    <a:pt x="0" y="33"/>
                  </a:moveTo>
                  <a:lnTo>
                    <a:pt x="7" y="16"/>
                  </a:lnTo>
                  <a:lnTo>
                    <a:pt x="24" y="0"/>
                  </a:lnTo>
                  <a:lnTo>
                    <a:pt x="38" y="0"/>
                  </a:lnTo>
                  <a:lnTo>
                    <a:pt x="45" y="7"/>
                  </a:lnTo>
                  <a:lnTo>
                    <a:pt x="55" y="24"/>
                  </a:lnTo>
                  <a:lnTo>
                    <a:pt x="55" y="50"/>
                  </a:lnTo>
                  <a:lnTo>
                    <a:pt x="38"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93"/>
            <p:cNvSpPr>
              <a:spLocks/>
            </p:cNvSpPr>
            <p:nvPr/>
          </p:nvSpPr>
          <p:spPr bwMode="auto">
            <a:xfrm>
              <a:off x="7497" y="13248"/>
              <a:ext cx="7" cy="105"/>
            </a:xfrm>
            <a:custGeom>
              <a:avLst/>
              <a:gdLst/>
              <a:ahLst/>
              <a:cxnLst>
                <a:cxn ang="0">
                  <a:pos x="7" y="0"/>
                </a:cxn>
                <a:cxn ang="0">
                  <a:pos x="7" y="36"/>
                </a:cxn>
                <a:cxn ang="0">
                  <a:pos x="0" y="69"/>
                </a:cxn>
                <a:cxn ang="0">
                  <a:pos x="0" y="105"/>
                </a:cxn>
              </a:cxnLst>
              <a:rect l="0" t="0" r="r" b="b"/>
              <a:pathLst>
                <a:path w="7" h="105">
                  <a:moveTo>
                    <a:pt x="7" y="0"/>
                  </a:moveTo>
                  <a:lnTo>
                    <a:pt x="7" y="36"/>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94"/>
            <p:cNvSpPr>
              <a:spLocks/>
            </p:cNvSpPr>
            <p:nvPr/>
          </p:nvSpPr>
          <p:spPr bwMode="auto">
            <a:xfrm>
              <a:off x="7490" y="13240"/>
              <a:ext cx="101" cy="120"/>
            </a:xfrm>
            <a:custGeom>
              <a:avLst/>
              <a:gdLst/>
              <a:ahLst/>
              <a:cxnLst>
                <a:cxn ang="0">
                  <a:pos x="14" y="24"/>
                </a:cxn>
                <a:cxn ang="0">
                  <a:pos x="0" y="69"/>
                </a:cxn>
                <a:cxn ang="0">
                  <a:pos x="0" y="93"/>
                </a:cxn>
                <a:cxn ang="0">
                  <a:pos x="7" y="112"/>
                </a:cxn>
                <a:cxn ang="0">
                  <a:pos x="24" y="120"/>
                </a:cxn>
                <a:cxn ang="0">
                  <a:pos x="38" y="120"/>
                </a:cxn>
                <a:cxn ang="0">
                  <a:pos x="55" y="112"/>
                </a:cxn>
                <a:cxn ang="0">
                  <a:pos x="69" y="93"/>
                </a:cxn>
                <a:cxn ang="0">
                  <a:pos x="86" y="69"/>
                </a:cxn>
                <a:cxn ang="0">
                  <a:pos x="100" y="0"/>
                </a:cxn>
              </a:cxnLst>
              <a:rect l="0" t="0" r="r" b="b"/>
              <a:pathLst>
                <a:path w="101" h="120">
                  <a:moveTo>
                    <a:pt x="14" y="24"/>
                  </a:moveTo>
                  <a:lnTo>
                    <a:pt x="0" y="69"/>
                  </a:lnTo>
                  <a:lnTo>
                    <a:pt x="0" y="93"/>
                  </a:lnTo>
                  <a:lnTo>
                    <a:pt x="7" y="112"/>
                  </a:lnTo>
                  <a:lnTo>
                    <a:pt x="24" y="120"/>
                  </a:lnTo>
                  <a:lnTo>
                    <a:pt x="38" y="120"/>
                  </a:lnTo>
                  <a:lnTo>
                    <a:pt x="55" y="112"/>
                  </a:lnTo>
                  <a:lnTo>
                    <a:pt x="69" y="93"/>
                  </a:lnTo>
                  <a:lnTo>
                    <a:pt x="86" y="69"/>
                  </a:lnTo>
                  <a:lnTo>
                    <a:pt x="10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95"/>
            <p:cNvSpPr>
              <a:spLocks/>
            </p:cNvSpPr>
            <p:nvPr/>
          </p:nvSpPr>
          <p:spPr bwMode="auto">
            <a:xfrm>
              <a:off x="7576" y="13310"/>
              <a:ext cx="56" cy="50"/>
            </a:xfrm>
            <a:custGeom>
              <a:avLst/>
              <a:gdLst/>
              <a:ahLst/>
              <a:cxnLst>
                <a:cxn ang="0">
                  <a:pos x="0" y="0"/>
                </a:cxn>
                <a:cxn ang="0">
                  <a:pos x="0" y="24"/>
                </a:cxn>
                <a:cxn ang="0">
                  <a:pos x="7" y="43"/>
                </a:cxn>
                <a:cxn ang="0">
                  <a:pos x="14" y="50"/>
                </a:cxn>
                <a:cxn ang="0">
                  <a:pos x="31" y="50"/>
                </a:cxn>
                <a:cxn ang="0">
                  <a:pos x="45" y="33"/>
                </a:cxn>
                <a:cxn ang="0">
                  <a:pos x="55" y="16"/>
                </a:cxn>
              </a:cxnLst>
              <a:rect l="0" t="0" r="r" b="b"/>
              <a:pathLst>
                <a:path w="56" h="50">
                  <a:moveTo>
                    <a:pt x="0" y="0"/>
                  </a:moveTo>
                  <a:lnTo>
                    <a:pt x="0" y="24"/>
                  </a:lnTo>
                  <a:lnTo>
                    <a:pt x="7" y="43"/>
                  </a:lnTo>
                  <a:lnTo>
                    <a:pt x="14" y="50"/>
                  </a:lnTo>
                  <a:lnTo>
                    <a:pt x="31" y="50"/>
                  </a:lnTo>
                  <a:lnTo>
                    <a:pt x="45" y="33"/>
                  </a:lnTo>
                  <a:lnTo>
                    <a:pt x="55"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96"/>
            <p:cNvSpPr>
              <a:spLocks/>
            </p:cNvSpPr>
            <p:nvPr/>
          </p:nvSpPr>
          <p:spPr bwMode="auto">
            <a:xfrm>
              <a:off x="7584" y="13240"/>
              <a:ext cx="16" cy="113"/>
            </a:xfrm>
            <a:custGeom>
              <a:avLst/>
              <a:gdLst/>
              <a:ahLst/>
              <a:cxnLst>
                <a:cxn ang="0">
                  <a:pos x="16" y="0"/>
                </a:cxn>
                <a:cxn ang="0">
                  <a:pos x="0" y="69"/>
                </a:cxn>
                <a:cxn ang="0">
                  <a:pos x="0" y="112"/>
                </a:cxn>
              </a:cxnLst>
              <a:rect l="0" t="0" r="r" b="b"/>
              <a:pathLst>
                <a:path w="16" h="113">
                  <a:moveTo>
                    <a:pt x="16" y="0"/>
                  </a:moveTo>
                  <a:lnTo>
                    <a:pt x="0" y="69"/>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97"/>
            <p:cNvSpPr>
              <a:spLocks/>
            </p:cNvSpPr>
            <p:nvPr/>
          </p:nvSpPr>
          <p:spPr bwMode="auto">
            <a:xfrm>
              <a:off x="7584" y="13240"/>
              <a:ext cx="24" cy="94"/>
            </a:xfrm>
            <a:custGeom>
              <a:avLst/>
              <a:gdLst/>
              <a:ahLst/>
              <a:cxnLst>
                <a:cxn ang="0">
                  <a:pos x="7" y="0"/>
                </a:cxn>
                <a:cxn ang="0">
                  <a:pos x="24" y="0"/>
                </a:cxn>
                <a:cxn ang="0">
                  <a:pos x="7" y="60"/>
                </a:cxn>
                <a:cxn ang="0">
                  <a:pos x="0" y="93"/>
                </a:cxn>
              </a:cxnLst>
              <a:rect l="0" t="0" r="r" b="b"/>
              <a:pathLst>
                <a:path w="24" h="94">
                  <a:moveTo>
                    <a:pt x="7" y="0"/>
                  </a:moveTo>
                  <a:lnTo>
                    <a:pt x="24" y="0"/>
                  </a:lnTo>
                  <a:lnTo>
                    <a:pt x="7" y="60"/>
                  </a:lnTo>
                  <a:lnTo>
                    <a:pt x="0"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98"/>
            <p:cNvSpPr>
              <a:spLocks/>
            </p:cNvSpPr>
            <p:nvPr/>
          </p:nvSpPr>
          <p:spPr bwMode="auto">
            <a:xfrm>
              <a:off x="7646" y="13240"/>
              <a:ext cx="55" cy="120"/>
            </a:xfrm>
            <a:custGeom>
              <a:avLst/>
              <a:gdLst/>
              <a:ahLst/>
              <a:cxnLst>
                <a:cxn ang="0">
                  <a:pos x="0" y="33"/>
                </a:cxn>
                <a:cxn ang="0">
                  <a:pos x="7" y="16"/>
                </a:cxn>
                <a:cxn ang="0">
                  <a:pos x="24" y="0"/>
                </a:cxn>
                <a:cxn ang="0">
                  <a:pos x="40" y="0"/>
                </a:cxn>
                <a:cxn ang="0">
                  <a:pos x="48" y="7"/>
                </a:cxn>
                <a:cxn ang="0">
                  <a:pos x="55" y="24"/>
                </a:cxn>
                <a:cxn ang="0">
                  <a:pos x="55" y="50"/>
                </a:cxn>
                <a:cxn ang="0">
                  <a:pos x="40" y="120"/>
                </a:cxn>
              </a:cxnLst>
              <a:rect l="0" t="0" r="r" b="b"/>
              <a:pathLst>
                <a:path w="55" h="120">
                  <a:moveTo>
                    <a:pt x="0" y="33"/>
                  </a:moveTo>
                  <a:lnTo>
                    <a:pt x="7" y="16"/>
                  </a:lnTo>
                  <a:lnTo>
                    <a:pt x="24" y="0"/>
                  </a:lnTo>
                  <a:lnTo>
                    <a:pt x="40" y="0"/>
                  </a:lnTo>
                  <a:lnTo>
                    <a:pt x="48" y="7"/>
                  </a:lnTo>
                  <a:lnTo>
                    <a:pt x="55" y="24"/>
                  </a:lnTo>
                  <a:lnTo>
                    <a:pt x="55" y="50"/>
                  </a:lnTo>
                  <a:lnTo>
                    <a:pt x="40"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99"/>
            <p:cNvSpPr>
              <a:spLocks/>
            </p:cNvSpPr>
            <p:nvPr/>
          </p:nvSpPr>
          <p:spPr bwMode="auto">
            <a:xfrm>
              <a:off x="7677" y="13248"/>
              <a:ext cx="17" cy="112"/>
            </a:xfrm>
            <a:custGeom>
              <a:avLst/>
              <a:gdLst/>
              <a:ahLst/>
              <a:cxnLst>
                <a:cxn ang="0">
                  <a:pos x="16" y="0"/>
                </a:cxn>
                <a:cxn ang="0">
                  <a:pos x="16" y="43"/>
                </a:cxn>
                <a:cxn ang="0">
                  <a:pos x="0" y="112"/>
                </a:cxn>
              </a:cxnLst>
              <a:rect l="0" t="0" r="r" b="b"/>
              <a:pathLst>
                <a:path w="17" h="112">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200"/>
            <p:cNvSpPr>
              <a:spLocks/>
            </p:cNvSpPr>
            <p:nvPr/>
          </p:nvSpPr>
          <p:spPr bwMode="auto">
            <a:xfrm>
              <a:off x="7670" y="13264"/>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01"/>
            <p:cNvSpPr>
              <a:spLocks/>
            </p:cNvSpPr>
            <p:nvPr/>
          </p:nvSpPr>
          <p:spPr bwMode="auto">
            <a:xfrm>
              <a:off x="7701" y="13240"/>
              <a:ext cx="87" cy="120"/>
            </a:xfrm>
            <a:custGeom>
              <a:avLst/>
              <a:gdLst/>
              <a:ahLst/>
              <a:cxnLst>
                <a:cxn ang="0">
                  <a:pos x="0" y="50"/>
                </a:cxn>
                <a:cxn ang="0">
                  <a:pos x="16" y="24"/>
                </a:cxn>
                <a:cxn ang="0">
                  <a:pos x="31" y="7"/>
                </a:cxn>
                <a:cxn ang="0">
                  <a:pos x="48" y="0"/>
                </a:cxn>
                <a:cxn ang="0">
                  <a:pos x="62" y="0"/>
                </a:cxn>
                <a:cxn ang="0">
                  <a:pos x="79" y="7"/>
                </a:cxn>
                <a:cxn ang="0">
                  <a:pos x="86" y="24"/>
                </a:cxn>
                <a:cxn ang="0">
                  <a:pos x="86" y="50"/>
                </a:cxn>
                <a:cxn ang="0">
                  <a:pos x="69" y="120"/>
                </a:cxn>
              </a:cxnLst>
              <a:rect l="0" t="0" r="r" b="b"/>
              <a:pathLst>
                <a:path w="87" h="120">
                  <a:moveTo>
                    <a:pt x="0" y="50"/>
                  </a:moveTo>
                  <a:lnTo>
                    <a:pt x="16" y="24"/>
                  </a:lnTo>
                  <a:lnTo>
                    <a:pt x="31" y="7"/>
                  </a:lnTo>
                  <a:lnTo>
                    <a:pt x="48" y="0"/>
                  </a:lnTo>
                  <a:lnTo>
                    <a:pt x="62" y="0"/>
                  </a:lnTo>
                  <a:lnTo>
                    <a:pt x="79" y="7"/>
                  </a:lnTo>
                  <a:lnTo>
                    <a:pt x="86" y="24"/>
                  </a:lnTo>
                  <a:lnTo>
                    <a:pt x="86" y="50"/>
                  </a:lnTo>
                  <a:lnTo>
                    <a:pt x="69"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02"/>
            <p:cNvSpPr>
              <a:spLocks/>
            </p:cNvSpPr>
            <p:nvPr/>
          </p:nvSpPr>
          <p:spPr bwMode="auto">
            <a:xfrm>
              <a:off x="7764" y="13248"/>
              <a:ext cx="16" cy="112"/>
            </a:xfrm>
            <a:custGeom>
              <a:avLst/>
              <a:gdLst/>
              <a:ahLst/>
              <a:cxnLst>
                <a:cxn ang="0">
                  <a:pos x="16" y="0"/>
                </a:cxn>
                <a:cxn ang="0">
                  <a:pos x="16" y="43"/>
                </a:cxn>
                <a:cxn ang="0">
                  <a:pos x="0" y="112"/>
                </a:cxn>
              </a:cxnLst>
              <a:rect l="0" t="0" r="r" b="b"/>
              <a:pathLst>
                <a:path w="16" h="112">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203"/>
            <p:cNvSpPr>
              <a:spLocks/>
            </p:cNvSpPr>
            <p:nvPr/>
          </p:nvSpPr>
          <p:spPr bwMode="auto">
            <a:xfrm>
              <a:off x="7756" y="13264"/>
              <a:ext cx="24" cy="96"/>
            </a:xfrm>
            <a:custGeom>
              <a:avLst/>
              <a:gdLst/>
              <a:ahLst/>
              <a:cxnLst>
                <a:cxn ang="0">
                  <a:pos x="23" y="0"/>
                </a:cxn>
                <a:cxn ang="0">
                  <a:pos x="14" y="36"/>
                </a:cxn>
                <a:cxn ang="0">
                  <a:pos x="0" y="96"/>
                </a:cxn>
                <a:cxn ang="0">
                  <a:pos x="14" y="96"/>
                </a:cxn>
              </a:cxnLst>
              <a:rect l="0" t="0" r="r" b="b"/>
              <a:pathLst>
                <a:path w="24" h="96">
                  <a:moveTo>
                    <a:pt x="23" y="0"/>
                  </a:moveTo>
                  <a:lnTo>
                    <a:pt x="14" y="36"/>
                  </a:lnTo>
                  <a:lnTo>
                    <a:pt x="0" y="96"/>
                  </a:lnTo>
                  <a:lnTo>
                    <a:pt x="14"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04"/>
            <p:cNvSpPr>
              <a:spLocks/>
            </p:cNvSpPr>
            <p:nvPr/>
          </p:nvSpPr>
          <p:spPr bwMode="auto">
            <a:xfrm>
              <a:off x="7788" y="13240"/>
              <a:ext cx="86" cy="94"/>
            </a:xfrm>
            <a:custGeom>
              <a:avLst/>
              <a:gdLst/>
              <a:ahLst/>
              <a:cxnLst>
                <a:cxn ang="0">
                  <a:pos x="0" y="50"/>
                </a:cxn>
                <a:cxn ang="0">
                  <a:pos x="14" y="24"/>
                </a:cxn>
                <a:cxn ang="0">
                  <a:pos x="31" y="7"/>
                </a:cxn>
                <a:cxn ang="0">
                  <a:pos x="48" y="0"/>
                </a:cxn>
                <a:cxn ang="0">
                  <a:pos x="62" y="0"/>
                </a:cxn>
                <a:cxn ang="0">
                  <a:pos x="79" y="7"/>
                </a:cxn>
                <a:cxn ang="0">
                  <a:pos x="86" y="24"/>
                </a:cxn>
                <a:cxn ang="0">
                  <a:pos x="86" y="50"/>
                </a:cxn>
                <a:cxn ang="0">
                  <a:pos x="69" y="93"/>
                </a:cxn>
              </a:cxnLst>
              <a:rect l="0" t="0" r="r" b="b"/>
              <a:pathLst>
                <a:path w="86" h="94">
                  <a:moveTo>
                    <a:pt x="0" y="50"/>
                  </a:moveTo>
                  <a:lnTo>
                    <a:pt x="14" y="24"/>
                  </a:lnTo>
                  <a:lnTo>
                    <a:pt x="31" y="7"/>
                  </a:lnTo>
                  <a:lnTo>
                    <a:pt x="48" y="0"/>
                  </a:lnTo>
                  <a:lnTo>
                    <a:pt x="62" y="0"/>
                  </a:lnTo>
                  <a:lnTo>
                    <a:pt x="79" y="7"/>
                  </a:lnTo>
                  <a:lnTo>
                    <a:pt x="86" y="24"/>
                  </a:lnTo>
                  <a:lnTo>
                    <a:pt x="86" y="50"/>
                  </a:lnTo>
                  <a:lnTo>
                    <a:pt x="69"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05"/>
            <p:cNvSpPr>
              <a:spLocks/>
            </p:cNvSpPr>
            <p:nvPr/>
          </p:nvSpPr>
          <p:spPr bwMode="auto">
            <a:xfrm>
              <a:off x="7857" y="13248"/>
              <a:ext cx="10" cy="105"/>
            </a:xfrm>
            <a:custGeom>
              <a:avLst/>
              <a:gdLst/>
              <a:ahLst/>
              <a:cxnLst>
                <a:cxn ang="0">
                  <a:pos x="9" y="0"/>
                </a:cxn>
                <a:cxn ang="0">
                  <a:pos x="9" y="35"/>
                </a:cxn>
                <a:cxn ang="0">
                  <a:pos x="0" y="69"/>
                </a:cxn>
                <a:cxn ang="0">
                  <a:pos x="0" y="105"/>
                </a:cxn>
              </a:cxnLst>
              <a:rect l="0" t="0" r="r" b="b"/>
              <a:pathLst>
                <a:path w="10" h="105">
                  <a:moveTo>
                    <a:pt x="9" y="0"/>
                  </a:moveTo>
                  <a:lnTo>
                    <a:pt x="9" y="35"/>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06"/>
            <p:cNvSpPr>
              <a:spLocks/>
            </p:cNvSpPr>
            <p:nvPr/>
          </p:nvSpPr>
          <p:spPr bwMode="auto">
            <a:xfrm>
              <a:off x="7850" y="13264"/>
              <a:ext cx="55" cy="96"/>
            </a:xfrm>
            <a:custGeom>
              <a:avLst/>
              <a:gdLst/>
              <a:ahLst/>
              <a:cxnLst>
                <a:cxn ang="0">
                  <a:pos x="16" y="0"/>
                </a:cxn>
                <a:cxn ang="0">
                  <a:pos x="0" y="45"/>
                </a:cxn>
                <a:cxn ang="0">
                  <a:pos x="0" y="69"/>
                </a:cxn>
                <a:cxn ang="0">
                  <a:pos x="7" y="88"/>
                </a:cxn>
                <a:cxn ang="0">
                  <a:pos x="16" y="96"/>
                </a:cxn>
                <a:cxn ang="0">
                  <a:pos x="31" y="96"/>
                </a:cxn>
                <a:cxn ang="0">
                  <a:pos x="47" y="79"/>
                </a:cxn>
                <a:cxn ang="0">
                  <a:pos x="55" y="62"/>
                </a:cxn>
              </a:cxnLst>
              <a:rect l="0" t="0" r="r" b="b"/>
              <a:pathLst>
                <a:path w="55" h="96">
                  <a:moveTo>
                    <a:pt x="16" y="0"/>
                  </a:moveTo>
                  <a:lnTo>
                    <a:pt x="0" y="45"/>
                  </a:lnTo>
                  <a:lnTo>
                    <a:pt x="0" y="69"/>
                  </a:lnTo>
                  <a:lnTo>
                    <a:pt x="7" y="88"/>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07"/>
            <p:cNvSpPr>
              <a:spLocks/>
            </p:cNvSpPr>
            <p:nvPr/>
          </p:nvSpPr>
          <p:spPr bwMode="auto">
            <a:xfrm>
              <a:off x="7919" y="13240"/>
              <a:ext cx="56" cy="120"/>
            </a:xfrm>
            <a:custGeom>
              <a:avLst/>
              <a:gdLst/>
              <a:ahLst/>
              <a:cxnLst>
                <a:cxn ang="0">
                  <a:pos x="0" y="33"/>
                </a:cxn>
                <a:cxn ang="0">
                  <a:pos x="9" y="16"/>
                </a:cxn>
                <a:cxn ang="0">
                  <a:pos x="24" y="0"/>
                </a:cxn>
                <a:cxn ang="0">
                  <a:pos x="40" y="0"/>
                </a:cxn>
                <a:cxn ang="0">
                  <a:pos x="48" y="7"/>
                </a:cxn>
                <a:cxn ang="0">
                  <a:pos x="55" y="24"/>
                </a:cxn>
                <a:cxn ang="0">
                  <a:pos x="55" y="50"/>
                </a:cxn>
                <a:cxn ang="0">
                  <a:pos x="40" y="120"/>
                </a:cxn>
              </a:cxnLst>
              <a:rect l="0" t="0" r="r" b="b"/>
              <a:pathLst>
                <a:path w="56" h="120">
                  <a:moveTo>
                    <a:pt x="0" y="33"/>
                  </a:moveTo>
                  <a:lnTo>
                    <a:pt x="9" y="16"/>
                  </a:lnTo>
                  <a:lnTo>
                    <a:pt x="24" y="0"/>
                  </a:lnTo>
                  <a:lnTo>
                    <a:pt x="40" y="0"/>
                  </a:lnTo>
                  <a:lnTo>
                    <a:pt x="48" y="7"/>
                  </a:lnTo>
                  <a:lnTo>
                    <a:pt x="55" y="24"/>
                  </a:lnTo>
                  <a:lnTo>
                    <a:pt x="55" y="50"/>
                  </a:lnTo>
                  <a:lnTo>
                    <a:pt x="40"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08"/>
            <p:cNvSpPr>
              <a:spLocks/>
            </p:cNvSpPr>
            <p:nvPr/>
          </p:nvSpPr>
          <p:spPr bwMode="auto">
            <a:xfrm>
              <a:off x="7951" y="13248"/>
              <a:ext cx="16" cy="112"/>
            </a:xfrm>
            <a:custGeom>
              <a:avLst/>
              <a:gdLst/>
              <a:ahLst/>
              <a:cxnLst>
                <a:cxn ang="0">
                  <a:pos x="16" y="0"/>
                </a:cxn>
                <a:cxn ang="0">
                  <a:pos x="16" y="43"/>
                </a:cxn>
                <a:cxn ang="0">
                  <a:pos x="0" y="112"/>
                </a:cxn>
              </a:cxnLst>
              <a:rect l="0" t="0" r="r" b="b"/>
              <a:pathLst>
                <a:path w="16" h="112">
                  <a:moveTo>
                    <a:pt x="16" y="0"/>
                  </a:moveTo>
                  <a:lnTo>
                    <a:pt x="16"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09"/>
            <p:cNvSpPr>
              <a:spLocks/>
            </p:cNvSpPr>
            <p:nvPr/>
          </p:nvSpPr>
          <p:spPr bwMode="auto">
            <a:xfrm>
              <a:off x="7943" y="13264"/>
              <a:ext cx="24" cy="96"/>
            </a:xfrm>
            <a:custGeom>
              <a:avLst/>
              <a:gdLst/>
              <a:ahLst/>
              <a:cxnLst>
                <a:cxn ang="0">
                  <a:pos x="23" y="0"/>
                </a:cxn>
                <a:cxn ang="0">
                  <a:pos x="16" y="36"/>
                </a:cxn>
                <a:cxn ang="0">
                  <a:pos x="0" y="96"/>
                </a:cxn>
                <a:cxn ang="0">
                  <a:pos x="16" y="96"/>
                </a:cxn>
              </a:cxnLst>
              <a:rect l="0" t="0" r="r" b="b"/>
              <a:pathLst>
                <a:path w="24" h="96">
                  <a:moveTo>
                    <a:pt x="23" y="0"/>
                  </a:moveTo>
                  <a:lnTo>
                    <a:pt x="16" y="36"/>
                  </a:lnTo>
                  <a:lnTo>
                    <a:pt x="0" y="96"/>
                  </a:lnTo>
                  <a:lnTo>
                    <a:pt x="16"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10"/>
            <p:cNvSpPr>
              <a:spLocks/>
            </p:cNvSpPr>
            <p:nvPr/>
          </p:nvSpPr>
          <p:spPr bwMode="auto">
            <a:xfrm>
              <a:off x="7975" y="13240"/>
              <a:ext cx="86" cy="94"/>
            </a:xfrm>
            <a:custGeom>
              <a:avLst/>
              <a:gdLst/>
              <a:ahLst/>
              <a:cxnLst>
                <a:cxn ang="0">
                  <a:pos x="0" y="50"/>
                </a:cxn>
                <a:cxn ang="0">
                  <a:pos x="16" y="24"/>
                </a:cxn>
                <a:cxn ang="0">
                  <a:pos x="31" y="7"/>
                </a:cxn>
                <a:cxn ang="0">
                  <a:pos x="48" y="0"/>
                </a:cxn>
                <a:cxn ang="0">
                  <a:pos x="62" y="0"/>
                </a:cxn>
                <a:cxn ang="0">
                  <a:pos x="79" y="7"/>
                </a:cxn>
                <a:cxn ang="0">
                  <a:pos x="86" y="24"/>
                </a:cxn>
                <a:cxn ang="0">
                  <a:pos x="86" y="50"/>
                </a:cxn>
                <a:cxn ang="0">
                  <a:pos x="72" y="93"/>
                </a:cxn>
              </a:cxnLst>
              <a:rect l="0" t="0" r="r" b="b"/>
              <a:pathLst>
                <a:path w="86" h="94">
                  <a:moveTo>
                    <a:pt x="0" y="50"/>
                  </a:moveTo>
                  <a:lnTo>
                    <a:pt x="16" y="24"/>
                  </a:lnTo>
                  <a:lnTo>
                    <a:pt x="31" y="7"/>
                  </a:lnTo>
                  <a:lnTo>
                    <a:pt x="48" y="0"/>
                  </a:lnTo>
                  <a:lnTo>
                    <a:pt x="62" y="0"/>
                  </a:lnTo>
                  <a:lnTo>
                    <a:pt x="79" y="7"/>
                  </a:lnTo>
                  <a:lnTo>
                    <a:pt x="86" y="24"/>
                  </a:lnTo>
                  <a:lnTo>
                    <a:pt x="86" y="50"/>
                  </a:lnTo>
                  <a:lnTo>
                    <a:pt x="72"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211"/>
            <p:cNvSpPr>
              <a:spLocks/>
            </p:cNvSpPr>
            <p:nvPr/>
          </p:nvSpPr>
          <p:spPr bwMode="auto">
            <a:xfrm>
              <a:off x="8047" y="13248"/>
              <a:ext cx="7" cy="105"/>
            </a:xfrm>
            <a:custGeom>
              <a:avLst/>
              <a:gdLst/>
              <a:ahLst/>
              <a:cxnLst>
                <a:cxn ang="0">
                  <a:pos x="7" y="0"/>
                </a:cxn>
                <a:cxn ang="0">
                  <a:pos x="7" y="35"/>
                </a:cxn>
                <a:cxn ang="0">
                  <a:pos x="0" y="69"/>
                </a:cxn>
                <a:cxn ang="0">
                  <a:pos x="0" y="105"/>
                </a:cxn>
              </a:cxnLst>
              <a:rect l="0" t="0" r="r" b="b"/>
              <a:pathLst>
                <a:path w="7" h="105">
                  <a:moveTo>
                    <a:pt x="7" y="0"/>
                  </a:moveTo>
                  <a:lnTo>
                    <a:pt x="7" y="35"/>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212"/>
            <p:cNvSpPr>
              <a:spLocks/>
            </p:cNvSpPr>
            <p:nvPr/>
          </p:nvSpPr>
          <p:spPr bwMode="auto">
            <a:xfrm>
              <a:off x="8037" y="13264"/>
              <a:ext cx="55" cy="96"/>
            </a:xfrm>
            <a:custGeom>
              <a:avLst/>
              <a:gdLst/>
              <a:ahLst/>
              <a:cxnLst>
                <a:cxn ang="0">
                  <a:pos x="16" y="0"/>
                </a:cxn>
                <a:cxn ang="0">
                  <a:pos x="0" y="45"/>
                </a:cxn>
                <a:cxn ang="0">
                  <a:pos x="0" y="69"/>
                </a:cxn>
                <a:cxn ang="0">
                  <a:pos x="9" y="88"/>
                </a:cxn>
                <a:cxn ang="0">
                  <a:pos x="16" y="96"/>
                </a:cxn>
                <a:cxn ang="0">
                  <a:pos x="31" y="96"/>
                </a:cxn>
                <a:cxn ang="0">
                  <a:pos x="47" y="79"/>
                </a:cxn>
                <a:cxn ang="0">
                  <a:pos x="55" y="62"/>
                </a:cxn>
              </a:cxnLst>
              <a:rect l="0" t="0" r="r" b="b"/>
              <a:pathLst>
                <a:path w="55" h="96">
                  <a:moveTo>
                    <a:pt x="16" y="0"/>
                  </a:moveTo>
                  <a:lnTo>
                    <a:pt x="0" y="45"/>
                  </a:lnTo>
                  <a:lnTo>
                    <a:pt x="0" y="69"/>
                  </a:lnTo>
                  <a:lnTo>
                    <a:pt x="9" y="88"/>
                  </a:lnTo>
                  <a:lnTo>
                    <a:pt x="16" y="96"/>
                  </a:lnTo>
                  <a:lnTo>
                    <a:pt x="31" y="96"/>
                  </a:lnTo>
                  <a:lnTo>
                    <a:pt x="47" y="79"/>
                  </a:lnTo>
                  <a:lnTo>
                    <a:pt x="55" y="6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213"/>
            <p:cNvSpPr>
              <a:spLocks/>
            </p:cNvSpPr>
            <p:nvPr/>
          </p:nvSpPr>
          <p:spPr bwMode="auto">
            <a:xfrm>
              <a:off x="5882" y="12717"/>
              <a:ext cx="89" cy="0"/>
            </a:xfrm>
            <a:custGeom>
              <a:avLst/>
              <a:gdLst/>
              <a:ahLst/>
              <a:cxnLst>
                <a:cxn ang="0">
                  <a:pos x="0" y="0"/>
                </a:cxn>
                <a:cxn ang="0">
                  <a:pos x="88" y="0"/>
                </a:cxn>
              </a:cxnLst>
              <a:rect l="0" t="0" r="r" b="b"/>
              <a:pathLst>
                <a:path w="89">
                  <a:moveTo>
                    <a:pt x="0" y="0"/>
                  </a:moveTo>
                  <a:lnTo>
                    <a:pt x="8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214"/>
            <p:cNvSpPr>
              <a:spLocks/>
            </p:cNvSpPr>
            <p:nvPr/>
          </p:nvSpPr>
          <p:spPr bwMode="auto">
            <a:xfrm>
              <a:off x="6019"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15"/>
            <p:cNvSpPr>
              <a:spLocks/>
            </p:cNvSpPr>
            <p:nvPr/>
          </p:nvSpPr>
          <p:spPr bwMode="auto">
            <a:xfrm>
              <a:off x="6163"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6"/>
            <p:cNvSpPr>
              <a:spLocks/>
            </p:cNvSpPr>
            <p:nvPr/>
          </p:nvSpPr>
          <p:spPr bwMode="auto">
            <a:xfrm>
              <a:off x="6307" y="12717"/>
              <a:ext cx="98" cy="0"/>
            </a:xfrm>
            <a:custGeom>
              <a:avLst/>
              <a:gdLst/>
              <a:ahLst/>
              <a:cxnLst>
                <a:cxn ang="0">
                  <a:pos x="0" y="0"/>
                </a:cxn>
                <a:cxn ang="0">
                  <a:pos x="98" y="0"/>
                </a:cxn>
              </a:cxnLst>
              <a:rect l="0" t="0" r="r" b="b"/>
              <a:pathLst>
                <a:path w="98">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17"/>
            <p:cNvSpPr>
              <a:spLocks/>
            </p:cNvSpPr>
            <p:nvPr/>
          </p:nvSpPr>
          <p:spPr bwMode="auto">
            <a:xfrm>
              <a:off x="6453"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18"/>
            <p:cNvSpPr>
              <a:spLocks/>
            </p:cNvSpPr>
            <p:nvPr/>
          </p:nvSpPr>
          <p:spPr bwMode="auto">
            <a:xfrm>
              <a:off x="6597"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19"/>
            <p:cNvSpPr>
              <a:spLocks/>
            </p:cNvSpPr>
            <p:nvPr/>
          </p:nvSpPr>
          <p:spPr bwMode="auto">
            <a:xfrm>
              <a:off x="6741"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20"/>
            <p:cNvSpPr>
              <a:spLocks/>
            </p:cNvSpPr>
            <p:nvPr/>
          </p:nvSpPr>
          <p:spPr bwMode="auto">
            <a:xfrm>
              <a:off x="6885"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21"/>
            <p:cNvSpPr>
              <a:spLocks/>
            </p:cNvSpPr>
            <p:nvPr/>
          </p:nvSpPr>
          <p:spPr bwMode="auto">
            <a:xfrm>
              <a:off x="7029" y="12717"/>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22"/>
            <p:cNvSpPr>
              <a:spLocks/>
            </p:cNvSpPr>
            <p:nvPr/>
          </p:nvSpPr>
          <p:spPr bwMode="auto">
            <a:xfrm>
              <a:off x="7173" y="12717"/>
              <a:ext cx="91" cy="0"/>
            </a:xfrm>
            <a:custGeom>
              <a:avLst/>
              <a:gdLst/>
              <a:ahLst/>
              <a:cxnLst>
                <a:cxn ang="0">
                  <a:pos x="0" y="0"/>
                </a:cxn>
                <a:cxn ang="0">
                  <a:pos x="91" y="0"/>
                </a:cxn>
              </a:cxnLst>
              <a:rect l="0" t="0" r="r" b="b"/>
              <a:pathLst>
                <a:path w="91">
                  <a:moveTo>
                    <a:pt x="0" y="0"/>
                  </a:moveTo>
                  <a:lnTo>
                    <a:pt x="91"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23"/>
            <p:cNvSpPr>
              <a:spLocks/>
            </p:cNvSpPr>
            <p:nvPr/>
          </p:nvSpPr>
          <p:spPr bwMode="auto">
            <a:xfrm>
              <a:off x="5683" y="12422"/>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24"/>
            <p:cNvSpPr>
              <a:spLocks/>
            </p:cNvSpPr>
            <p:nvPr/>
          </p:nvSpPr>
          <p:spPr bwMode="auto">
            <a:xfrm>
              <a:off x="5690" y="12422"/>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225"/>
            <p:cNvSpPr>
              <a:spLocks/>
            </p:cNvSpPr>
            <p:nvPr/>
          </p:nvSpPr>
          <p:spPr bwMode="auto">
            <a:xfrm>
              <a:off x="5700" y="12422"/>
              <a:ext cx="45" cy="182"/>
            </a:xfrm>
            <a:custGeom>
              <a:avLst/>
              <a:gdLst/>
              <a:ahLst/>
              <a:cxnLst>
                <a:cxn ang="0">
                  <a:pos x="45" y="0"/>
                </a:cxn>
                <a:cxn ang="0">
                  <a:pos x="0" y="182"/>
                </a:cxn>
              </a:cxnLst>
              <a:rect l="0" t="0" r="r" b="b"/>
              <a:pathLst>
                <a:path w="45" h="182">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226"/>
            <p:cNvSpPr>
              <a:spLocks/>
            </p:cNvSpPr>
            <p:nvPr/>
          </p:nvSpPr>
          <p:spPr bwMode="auto">
            <a:xfrm>
              <a:off x="5659" y="12422"/>
              <a:ext cx="158" cy="182"/>
            </a:xfrm>
            <a:custGeom>
              <a:avLst/>
              <a:gdLst/>
              <a:ahLst/>
              <a:cxnLst>
                <a:cxn ang="0">
                  <a:pos x="47" y="0"/>
                </a:cxn>
                <a:cxn ang="0">
                  <a:pos x="117" y="0"/>
                </a:cxn>
                <a:cxn ang="0">
                  <a:pos x="141" y="9"/>
                </a:cxn>
                <a:cxn ang="0">
                  <a:pos x="148" y="19"/>
                </a:cxn>
                <a:cxn ang="0">
                  <a:pos x="158" y="43"/>
                </a:cxn>
                <a:cxn ang="0">
                  <a:pos x="158" y="79"/>
                </a:cxn>
                <a:cxn ang="0">
                  <a:pos x="148" y="112"/>
                </a:cxn>
                <a:cxn ang="0">
                  <a:pos x="134" y="148"/>
                </a:cxn>
                <a:cxn ang="0">
                  <a:pos x="117" y="165"/>
                </a:cxn>
                <a:cxn ang="0">
                  <a:pos x="103" y="175"/>
                </a:cxn>
                <a:cxn ang="0">
                  <a:pos x="71" y="182"/>
                </a:cxn>
                <a:cxn ang="0">
                  <a:pos x="0" y="182"/>
                </a:cxn>
              </a:cxnLst>
              <a:rect l="0" t="0" r="r" b="b"/>
              <a:pathLst>
                <a:path w="158" h="182">
                  <a:moveTo>
                    <a:pt x="47" y="0"/>
                  </a:moveTo>
                  <a:lnTo>
                    <a:pt x="117" y="0"/>
                  </a:lnTo>
                  <a:lnTo>
                    <a:pt x="141" y="9"/>
                  </a:lnTo>
                  <a:lnTo>
                    <a:pt x="148" y="19"/>
                  </a:lnTo>
                  <a:lnTo>
                    <a:pt x="158" y="43"/>
                  </a:lnTo>
                  <a:lnTo>
                    <a:pt x="158" y="79"/>
                  </a:lnTo>
                  <a:lnTo>
                    <a:pt x="148" y="112"/>
                  </a:lnTo>
                  <a:lnTo>
                    <a:pt x="134" y="148"/>
                  </a:lnTo>
                  <a:lnTo>
                    <a:pt x="117" y="165"/>
                  </a:lnTo>
                  <a:lnTo>
                    <a:pt x="103" y="175"/>
                  </a:lnTo>
                  <a:lnTo>
                    <a:pt x="71" y="182"/>
                  </a:ln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227"/>
            <p:cNvSpPr>
              <a:spLocks/>
            </p:cNvSpPr>
            <p:nvPr/>
          </p:nvSpPr>
          <p:spPr bwMode="auto">
            <a:xfrm>
              <a:off x="5769" y="12432"/>
              <a:ext cx="39" cy="156"/>
            </a:xfrm>
            <a:custGeom>
              <a:avLst/>
              <a:gdLst/>
              <a:ahLst/>
              <a:cxnLst>
                <a:cxn ang="0">
                  <a:pos x="23" y="0"/>
                </a:cxn>
                <a:cxn ang="0">
                  <a:pos x="31" y="9"/>
                </a:cxn>
                <a:cxn ang="0">
                  <a:pos x="38" y="33"/>
                </a:cxn>
                <a:cxn ang="0">
                  <a:pos x="38" y="69"/>
                </a:cxn>
                <a:cxn ang="0">
                  <a:pos x="31" y="103"/>
                </a:cxn>
                <a:cxn ang="0">
                  <a:pos x="14" y="139"/>
                </a:cxn>
                <a:cxn ang="0">
                  <a:pos x="0" y="155"/>
                </a:cxn>
              </a:cxnLst>
              <a:rect l="0" t="0" r="r" b="b"/>
              <a:pathLst>
                <a:path w="39" h="156">
                  <a:moveTo>
                    <a:pt x="23" y="0"/>
                  </a:moveTo>
                  <a:lnTo>
                    <a:pt x="31" y="9"/>
                  </a:lnTo>
                  <a:lnTo>
                    <a:pt x="38" y="33"/>
                  </a:lnTo>
                  <a:lnTo>
                    <a:pt x="38" y="69"/>
                  </a:lnTo>
                  <a:lnTo>
                    <a:pt x="31" y="103"/>
                  </a:lnTo>
                  <a:lnTo>
                    <a:pt x="14" y="139"/>
                  </a:lnTo>
                  <a:lnTo>
                    <a:pt x="0" y="1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228"/>
            <p:cNvSpPr>
              <a:spLocks/>
            </p:cNvSpPr>
            <p:nvPr/>
          </p:nvSpPr>
          <p:spPr bwMode="auto">
            <a:xfrm>
              <a:off x="5731" y="12422"/>
              <a:ext cx="69" cy="182"/>
            </a:xfrm>
            <a:custGeom>
              <a:avLst/>
              <a:gdLst/>
              <a:ahLst/>
              <a:cxnLst>
                <a:cxn ang="0">
                  <a:pos x="45" y="0"/>
                </a:cxn>
                <a:cxn ang="0">
                  <a:pos x="62" y="19"/>
                </a:cxn>
                <a:cxn ang="0">
                  <a:pos x="69" y="43"/>
                </a:cxn>
                <a:cxn ang="0">
                  <a:pos x="69" y="79"/>
                </a:cxn>
                <a:cxn ang="0">
                  <a:pos x="62" y="112"/>
                </a:cxn>
                <a:cxn ang="0">
                  <a:pos x="45" y="148"/>
                </a:cxn>
                <a:cxn ang="0">
                  <a:pos x="21" y="175"/>
                </a:cxn>
                <a:cxn ang="0">
                  <a:pos x="0" y="182"/>
                </a:cxn>
              </a:cxnLst>
              <a:rect l="0" t="0" r="r" b="b"/>
              <a:pathLst>
                <a:path w="69" h="182">
                  <a:moveTo>
                    <a:pt x="45" y="0"/>
                  </a:moveTo>
                  <a:lnTo>
                    <a:pt x="62" y="19"/>
                  </a:lnTo>
                  <a:lnTo>
                    <a:pt x="69" y="43"/>
                  </a:lnTo>
                  <a:lnTo>
                    <a:pt x="69" y="79"/>
                  </a:lnTo>
                  <a:lnTo>
                    <a:pt x="62" y="112"/>
                  </a:lnTo>
                  <a:lnTo>
                    <a:pt x="45" y="148"/>
                  </a:lnTo>
                  <a:lnTo>
                    <a:pt x="21" y="175"/>
                  </a:ln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229"/>
            <p:cNvSpPr>
              <a:spLocks/>
            </p:cNvSpPr>
            <p:nvPr/>
          </p:nvSpPr>
          <p:spPr bwMode="auto">
            <a:xfrm>
              <a:off x="5714" y="1242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230"/>
            <p:cNvSpPr>
              <a:spLocks/>
            </p:cNvSpPr>
            <p:nvPr/>
          </p:nvSpPr>
          <p:spPr bwMode="auto">
            <a:xfrm>
              <a:off x="5721" y="12422"/>
              <a:ext cx="10" cy="19"/>
            </a:xfrm>
            <a:custGeom>
              <a:avLst/>
              <a:gdLst/>
              <a:ahLst/>
              <a:cxnLst>
                <a:cxn ang="0">
                  <a:pos x="0" y="0"/>
                </a:cxn>
                <a:cxn ang="0">
                  <a:pos x="9" y="19"/>
                </a:cxn>
              </a:cxnLst>
              <a:rect l="0" t="0" r="r" b="b"/>
              <a:pathLst>
                <a:path w="10" h="19">
                  <a:moveTo>
                    <a:pt x="0" y="0"/>
                  </a:moveTo>
                  <a:lnTo>
                    <a:pt x="9"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231"/>
            <p:cNvSpPr>
              <a:spLocks/>
            </p:cNvSpPr>
            <p:nvPr/>
          </p:nvSpPr>
          <p:spPr bwMode="auto">
            <a:xfrm>
              <a:off x="5738" y="12422"/>
              <a:ext cx="14" cy="19"/>
            </a:xfrm>
            <a:custGeom>
              <a:avLst/>
              <a:gdLst/>
              <a:ahLst/>
              <a:cxnLst>
                <a:cxn ang="0">
                  <a:pos x="14" y="0"/>
                </a:cxn>
                <a:cxn ang="0">
                  <a:pos x="0" y="19"/>
                </a:cxn>
              </a:cxnLst>
              <a:rect l="0" t="0" r="r" b="b"/>
              <a:pathLst>
                <a:path w="14" h="19">
                  <a:moveTo>
                    <a:pt x="14"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232"/>
            <p:cNvSpPr>
              <a:spLocks/>
            </p:cNvSpPr>
            <p:nvPr/>
          </p:nvSpPr>
          <p:spPr bwMode="auto">
            <a:xfrm>
              <a:off x="5738" y="12422"/>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233"/>
            <p:cNvSpPr>
              <a:spLocks/>
            </p:cNvSpPr>
            <p:nvPr/>
          </p:nvSpPr>
          <p:spPr bwMode="auto">
            <a:xfrm>
              <a:off x="5668" y="12597"/>
              <a:ext cx="22" cy="7"/>
            </a:xfrm>
            <a:custGeom>
              <a:avLst/>
              <a:gdLst/>
              <a:ahLst/>
              <a:cxnLst>
                <a:cxn ang="0">
                  <a:pos x="21" y="0"/>
                </a:cxn>
                <a:cxn ang="0">
                  <a:pos x="0" y="7"/>
                </a:cxn>
              </a:cxnLst>
              <a:rect l="0" t="0" r="r" b="b"/>
              <a:pathLst>
                <a:path w="22" h="7">
                  <a:moveTo>
                    <a:pt x="21"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234"/>
            <p:cNvSpPr>
              <a:spLocks/>
            </p:cNvSpPr>
            <p:nvPr/>
          </p:nvSpPr>
          <p:spPr bwMode="auto">
            <a:xfrm>
              <a:off x="5676" y="12588"/>
              <a:ext cx="14" cy="16"/>
            </a:xfrm>
            <a:custGeom>
              <a:avLst/>
              <a:gdLst/>
              <a:ahLst/>
              <a:cxnLst>
                <a:cxn ang="0">
                  <a:pos x="14" y="0"/>
                </a:cxn>
                <a:cxn ang="0">
                  <a:pos x="0" y="16"/>
                </a:cxn>
              </a:cxnLst>
              <a:rect l="0" t="0" r="r" b="b"/>
              <a:pathLst>
                <a:path w="14" h="16">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235"/>
            <p:cNvSpPr>
              <a:spLocks/>
            </p:cNvSpPr>
            <p:nvPr/>
          </p:nvSpPr>
          <p:spPr bwMode="auto">
            <a:xfrm>
              <a:off x="5700" y="12588"/>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236"/>
            <p:cNvSpPr>
              <a:spLocks/>
            </p:cNvSpPr>
            <p:nvPr/>
          </p:nvSpPr>
          <p:spPr bwMode="auto">
            <a:xfrm>
              <a:off x="5690" y="12597"/>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237"/>
            <p:cNvSpPr>
              <a:spLocks/>
            </p:cNvSpPr>
            <p:nvPr/>
          </p:nvSpPr>
          <p:spPr bwMode="auto">
            <a:xfrm>
              <a:off x="5848" y="12484"/>
              <a:ext cx="53" cy="120"/>
            </a:xfrm>
            <a:custGeom>
              <a:avLst/>
              <a:gdLst/>
              <a:ahLst/>
              <a:cxnLst>
                <a:cxn ang="0">
                  <a:pos x="0" y="33"/>
                </a:cxn>
                <a:cxn ang="0">
                  <a:pos x="7" y="16"/>
                </a:cxn>
                <a:cxn ang="0">
                  <a:pos x="21" y="0"/>
                </a:cxn>
                <a:cxn ang="0">
                  <a:pos x="38" y="0"/>
                </a:cxn>
                <a:cxn ang="0">
                  <a:pos x="45" y="7"/>
                </a:cxn>
                <a:cxn ang="0">
                  <a:pos x="52" y="26"/>
                </a:cxn>
                <a:cxn ang="0">
                  <a:pos x="52" y="59"/>
                </a:cxn>
                <a:cxn ang="0">
                  <a:pos x="38" y="119"/>
                </a:cxn>
              </a:cxnLst>
              <a:rect l="0" t="0" r="r" b="b"/>
              <a:pathLst>
                <a:path w="53" h="120">
                  <a:moveTo>
                    <a:pt x="0" y="33"/>
                  </a:moveTo>
                  <a:lnTo>
                    <a:pt x="7" y="16"/>
                  </a:lnTo>
                  <a:lnTo>
                    <a:pt x="21" y="0"/>
                  </a:lnTo>
                  <a:lnTo>
                    <a:pt x="38" y="0"/>
                  </a:lnTo>
                  <a:lnTo>
                    <a:pt x="45" y="7"/>
                  </a:lnTo>
                  <a:lnTo>
                    <a:pt x="52" y="26"/>
                  </a:lnTo>
                  <a:lnTo>
                    <a:pt x="52" y="59"/>
                  </a:lnTo>
                  <a:lnTo>
                    <a:pt x="38"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238"/>
            <p:cNvSpPr>
              <a:spLocks/>
            </p:cNvSpPr>
            <p:nvPr/>
          </p:nvSpPr>
          <p:spPr bwMode="auto">
            <a:xfrm>
              <a:off x="5880" y="12492"/>
              <a:ext cx="14" cy="112"/>
            </a:xfrm>
            <a:custGeom>
              <a:avLst/>
              <a:gdLst/>
              <a:ahLst/>
              <a:cxnLst>
                <a:cxn ang="0">
                  <a:pos x="14" y="0"/>
                </a:cxn>
                <a:cxn ang="0">
                  <a:pos x="14" y="52"/>
                </a:cxn>
                <a:cxn ang="0">
                  <a:pos x="0" y="112"/>
                </a:cxn>
              </a:cxnLst>
              <a:rect l="0" t="0" r="r" b="b"/>
              <a:pathLst>
                <a:path w="14" h="112">
                  <a:moveTo>
                    <a:pt x="14" y="0"/>
                  </a:moveTo>
                  <a:lnTo>
                    <a:pt x="14" y="52"/>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239"/>
            <p:cNvSpPr>
              <a:spLocks/>
            </p:cNvSpPr>
            <p:nvPr/>
          </p:nvSpPr>
          <p:spPr bwMode="auto">
            <a:xfrm>
              <a:off x="5870" y="12511"/>
              <a:ext cx="24" cy="93"/>
            </a:xfrm>
            <a:custGeom>
              <a:avLst/>
              <a:gdLst/>
              <a:ahLst/>
              <a:cxnLst>
                <a:cxn ang="0">
                  <a:pos x="23" y="0"/>
                </a:cxn>
                <a:cxn ang="0">
                  <a:pos x="16" y="33"/>
                </a:cxn>
                <a:cxn ang="0">
                  <a:pos x="0" y="93"/>
                </a:cxn>
                <a:cxn ang="0">
                  <a:pos x="16" y="93"/>
                </a:cxn>
              </a:cxnLst>
              <a:rect l="0" t="0" r="r" b="b"/>
              <a:pathLst>
                <a:path w="24" h="93">
                  <a:moveTo>
                    <a:pt x="23" y="0"/>
                  </a:moveTo>
                  <a:lnTo>
                    <a:pt x="16" y="33"/>
                  </a:lnTo>
                  <a:lnTo>
                    <a:pt x="0" y="93"/>
                  </a:lnTo>
                  <a:lnTo>
                    <a:pt x="16"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240"/>
            <p:cNvSpPr>
              <a:spLocks/>
            </p:cNvSpPr>
            <p:nvPr/>
          </p:nvSpPr>
          <p:spPr bwMode="auto">
            <a:xfrm>
              <a:off x="5901" y="12484"/>
              <a:ext cx="72" cy="60"/>
            </a:xfrm>
            <a:custGeom>
              <a:avLst/>
              <a:gdLst/>
              <a:ahLst/>
              <a:cxnLst>
                <a:cxn ang="0">
                  <a:pos x="64" y="16"/>
                </a:cxn>
                <a:cxn ang="0">
                  <a:pos x="64" y="7"/>
                </a:cxn>
                <a:cxn ang="0">
                  <a:pos x="55" y="7"/>
                </a:cxn>
                <a:cxn ang="0">
                  <a:pos x="55" y="26"/>
                </a:cxn>
                <a:cxn ang="0">
                  <a:pos x="72" y="26"/>
                </a:cxn>
                <a:cxn ang="0">
                  <a:pos x="72" y="7"/>
                </a:cxn>
                <a:cxn ang="0">
                  <a:pos x="64" y="0"/>
                </a:cxn>
                <a:cxn ang="0">
                  <a:pos x="48" y="0"/>
                </a:cxn>
                <a:cxn ang="0">
                  <a:pos x="31" y="7"/>
                </a:cxn>
                <a:cxn ang="0">
                  <a:pos x="16" y="26"/>
                </a:cxn>
                <a:cxn ang="0">
                  <a:pos x="0" y="60"/>
                </a:cxn>
              </a:cxnLst>
              <a:rect l="0" t="0" r="r" b="b"/>
              <a:pathLst>
                <a:path w="72" h="60">
                  <a:moveTo>
                    <a:pt x="64" y="16"/>
                  </a:moveTo>
                  <a:lnTo>
                    <a:pt x="64" y="7"/>
                  </a:lnTo>
                  <a:lnTo>
                    <a:pt x="55" y="7"/>
                  </a:lnTo>
                  <a:lnTo>
                    <a:pt x="55" y="26"/>
                  </a:lnTo>
                  <a:lnTo>
                    <a:pt x="72" y="26"/>
                  </a:lnTo>
                  <a:lnTo>
                    <a:pt x="72" y="7"/>
                  </a:lnTo>
                  <a:lnTo>
                    <a:pt x="64" y="0"/>
                  </a:lnTo>
                  <a:lnTo>
                    <a:pt x="48" y="0"/>
                  </a:lnTo>
                  <a:lnTo>
                    <a:pt x="31" y="7"/>
                  </a:lnTo>
                  <a:lnTo>
                    <a:pt x="16" y="26"/>
                  </a:lnTo>
                  <a:lnTo>
                    <a:pt x="0"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241"/>
            <p:cNvSpPr>
              <a:spLocks/>
            </p:cNvSpPr>
            <p:nvPr/>
          </p:nvSpPr>
          <p:spPr bwMode="auto">
            <a:xfrm>
              <a:off x="6004" y="12484"/>
              <a:ext cx="111" cy="120"/>
            </a:xfrm>
            <a:custGeom>
              <a:avLst/>
              <a:gdLst/>
              <a:ahLst/>
              <a:cxnLst>
                <a:cxn ang="0">
                  <a:pos x="45" y="0"/>
                </a:cxn>
                <a:cxn ang="0">
                  <a:pos x="23" y="7"/>
                </a:cxn>
                <a:cxn ang="0">
                  <a:pos x="7" y="33"/>
                </a:cxn>
                <a:cxn ang="0">
                  <a:pos x="0" y="60"/>
                </a:cxn>
                <a:cxn ang="0">
                  <a:pos x="0" y="76"/>
                </a:cxn>
                <a:cxn ang="0">
                  <a:pos x="7" y="103"/>
                </a:cxn>
                <a:cxn ang="0">
                  <a:pos x="14" y="112"/>
                </a:cxn>
                <a:cxn ang="0">
                  <a:pos x="38" y="120"/>
                </a:cxn>
                <a:cxn ang="0">
                  <a:pos x="62" y="120"/>
                </a:cxn>
                <a:cxn ang="0">
                  <a:pos x="86" y="112"/>
                </a:cxn>
                <a:cxn ang="0">
                  <a:pos x="100" y="86"/>
                </a:cxn>
                <a:cxn ang="0">
                  <a:pos x="110" y="60"/>
                </a:cxn>
                <a:cxn ang="0">
                  <a:pos x="110" y="43"/>
                </a:cxn>
                <a:cxn ang="0">
                  <a:pos x="100" y="16"/>
                </a:cxn>
                <a:cxn ang="0">
                  <a:pos x="93" y="7"/>
                </a:cxn>
                <a:cxn ang="0">
                  <a:pos x="69" y="0"/>
                </a:cxn>
                <a:cxn ang="0">
                  <a:pos x="45" y="0"/>
                </a:cxn>
              </a:cxnLst>
              <a:rect l="0" t="0" r="r" b="b"/>
              <a:pathLst>
                <a:path w="111" h="120">
                  <a:moveTo>
                    <a:pt x="45" y="0"/>
                  </a:moveTo>
                  <a:lnTo>
                    <a:pt x="23" y="7"/>
                  </a:lnTo>
                  <a:lnTo>
                    <a:pt x="7" y="33"/>
                  </a:lnTo>
                  <a:lnTo>
                    <a:pt x="0" y="60"/>
                  </a:lnTo>
                  <a:lnTo>
                    <a:pt x="0" y="76"/>
                  </a:lnTo>
                  <a:lnTo>
                    <a:pt x="7" y="103"/>
                  </a:lnTo>
                  <a:lnTo>
                    <a:pt x="14" y="112"/>
                  </a:lnTo>
                  <a:lnTo>
                    <a:pt x="38" y="120"/>
                  </a:lnTo>
                  <a:lnTo>
                    <a:pt x="62" y="120"/>
                  </a:lnTo>
                  <a:lnTo>
                    <a:pt x="86" y="112"/>
                  </a:lnTo>
                  <a:lnTo>
                    <a:pt x="100" y="86"/>
                  </a:lnTo>
                  <a:lnTo>
                    <a:pt x="110" y="60"/>
                  </a:lnTo>
                  <a:lnTo>
                    <a:pt x="110" y="43"/>
                  </a:lnTo>
                  <a:lnTo>
                    <a:pt x="100" y="16"/>
                  </a:lnTo>
                  <a:lnTo>
                    <a:pt x="93" y="7"/>
                  </a:lnTo>
                  <a:lnTo>
                    <a:pt x="69" y="0"/>
                  </a:lnTo>
                  <a:lnTo>
                    <a:pt x="45"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242"/>
            <p:cNvSpPr>
              <a:spLocks/>
            </p:cNvSpPr>
            <p:nvPr/>
          </p:nvSpPr>
          <p:spPr bwMode="auto">
            <a:xfrm>
              <a:off x="6012" y="12501"/>
              <a:ext cx="16" cy="87"/>
            </a:xfrm>
            <a:custGeom>
              <a:avLst/>
              <a:gdLst/>
              <a:ahLst/>
              <a:cxnLst>
                <a:cxn ang="0">
                  <a:pos x="16" y="0"/>
                </a:cxn>
                <a:cxn ang="0">
                  <a:pos x="7" y="16"/>
                </a:cxn>
                <a:cxn ang="0">
                  <a:pos x="0" y="43"/>
                </a:cxn>
                <a:cxn ang="0">
                  <a:pos x="0" y="69"/>
                </a:cxn>
                <a:cxn ang="0">
                  <a:pos x="7" y="86"/>
                </a:cxn>
              </a:cxnLst>
              <a:rect l="0" t="0" r="r" b="b"/>
              <a:pathLst>
                <a:path w="16" h="87">
                  <a:moveTo>
                    <a:pt x="16"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243"/>
            <p:cNvSpPr>
              <a:spLocks/>
            </p:cNvSpPr>
            <p:nvPr/>
          </p:nvSpPr>
          <p:spPr bwMode="auto">
            <a:xfrm>
              <a:off x="6091" y="12501"/>
              <a:ext cx="14" cy="87"/>
            </a:xfrm>
            <a:custGeom>
              <a:avLst/>
              <a:gdLst/>
              <a:ahLst/>
              <a:cxnLst>
                <a:cxn ang="0">
                  <a:pos x="0" y="86"/>
                </a:cxn>
                <a:cxn ang="0">
                  <a:pos x="7" y="69"/>
                </a:cxn>
                <a:cxn ang="0">
                  <a:pos x="14" y="43"/>
                </a:cxn>
                <a:cxn ang="0">
                  <a:pos x="14" y="16"/>
                </a:cxn>
                <a:cxn ang="0">
                  <a:pos x="7" y="0"/>
                </a:cxn>
              </a:cxnLst>
              <a:rect l="0" t="0" r="r" b="b"/>
              <a:pathLst>
                <a:path w="14" h="87">
                  <a:moveTo>
                    <a:pt x="0" y="86"/>
                  </a:moveTo>
                  <a:lnTo>
                    <a:pt x="7" y="69"/>
                  </a:lnTo>
                  <a:lnTo>
                    <a:pt x="14" y="43"/>
                  </a:lnTo>
                  <a:lnTo>
                    <a:pt x="14" y="16"/>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244"/>
            <p:cNvSpPr>
              <a:spLocks/>
            </p:cNvSpPr>
            <p:nvPr/>
          </p:nvSpPr>
          <p:spPr bwMode="auto">
            <a:xfrm>
              <a:off x="6019" y="12484"/>
              <a:ext cx="31" cy="120"/>
            </a:xfrm>
            <a:custGeom>
              <a:avLst/>
              <a:gdLst/>
              <a:ahLst/>
              <a:cxnLst>
                <a:cxn ang="0">
                  <a:pos x="31" y="0"/>
                </a:cxn>
                <a:cxn ang="0">
                  <a:pos x="16" y="16"/>
                </a:cxn>
                <a:cxn ang="0">
                  <a:pos x="9" y="33"/>
                </a:cxn>
                <a:cxn ang="0">
                  <a:pos x="0" y="60"/>
                </a:cxn>
                <a:cxn ang="0">
                  <a:pos x="0" y="86"/>
                </a:cxn>
                <a:cxn ang="0">
                  <a:pos x="9" y="112"/>
                </a:cxn>
                <a:cxn ang="0">
                  <a:pos x="24" y="120"/>
                </a:cxn>
              </a:cxnLst>
              <a:rect l="0" t="0" r="r" b="b"/>
              <a:pathLst>
                <a:path w="31" h="120">
                  <a:moveTo>
                    <a:pt x="31" y="0"/>
                  </a:moveTo>
                  <a:lnTo>
                    <a:pt x="16" y="16"/>
                  </a:lnTo>
                  <a:lnTo>
                    <a:pt x="9" y="33"/>
                  </a:lnTo>
                  <a:lnTo>
                    <a:pt x="0" y="60"/>
                  </a:lnTo>
                  <a:lnTo>
                    <a:pt x="0" y="86"/>
                  </a:lnTo>
                  <a:lnTo>
                    <a:pt x="9" y="112"/>
                  </a:lnTo>
                  <a:lnTo>
                    <a:pt x="24"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245"/>
            <p:cNvSpPr>
              <a:spLocks/>
            </p:cNvSpPr>
            <p:nvPr/>
          </p:nvSpPr>
          <p:spPr bwMode="auto">
            <a:xfrm>
              <a:off x="6067" y="12484"/>
              <a:ext cx="31" cy="120"/>
            </a:xfrm>
            <a:custGeom>
              <a:avLst/>
              <a:gdLst/>
              <a:ahLst/>
              <a:cxnLst>
                <a:cxn ang="0">
                  <a:pos x="0" y="120"/>
                </a:cxn>
                <a:cxn ang="0">
                  <a:pos x="14" y="103"/>
                </a:cxn>
                <a:cxn ang="0">
                  <a:pos x="24" y="86"/>
                </a:cxn>
                <a:cxn ang="0">
                  <a:pos x="31" y="60"/>
                </a:cxn>
                <a:cxn ang="0">
                  <a:pos x="31" y="33"/>
                </a:cxn>
                <a:cxn ang="0">
                  <a:pos x="24" y="7"/>
                </a:cxn>
                <a:cxn ang="0">
                  <a:pos x="7" y="0"/>
                </a:cxn>
              </a:cxnLst>
              <a:rect l="0" t="0" r="r" b="b"/>
              <a:pathLst>
                <a:path w="31" h="120">
                  <a:moveTo>
                    <a:pt x="0" y="120"/>
                  </a:moveTo>
                  <a:lnTo>
                    <a:pt x="14" y="103"/>
                  </a:lnTo>
                  <a:lnTo>
                    <a:pt x="24" y="86"/>
                  </a:lnTo>
                  <a:lnTo>
                    <a:pt x="31" y="60"/>
                  </a:lnTo>
                  <a:lnTo>
                    <a:pt x="31" y="33"/>
                  </a:lnTo>
                  <a:lnTo>
                    <a:pt x="24" y="7"/>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246"/>
            <p:cNvSpPr>
              <a:spLocks/>
            </p:cNvSpPr>
            <p:nvPr/>
          </p:nvSpPr>
          <p:spPr bwMode="auto">
            <a:xfrm>
              <a:off x="6146" y="12484"/>
              <a:ext cx="53" cy="183"/>
            </a:xfrm>
            <a:custGeom>
              <a:avLst/>
              <a:gdLst/>
              <a:ahLst/>
              <a:cxnLst>
                <a:cxn ang="0">
                  <a:pos x="0" y="33"/>
                </a:cxn>
                <a:cxn ang="0">
                  <a:pos x="7" y="16"/>
                </a:cxn>
                <a:cxn ang="0">
                  <a:pos x="21" y="0"/>
                </a:cxn>
                <a:cxn ang="0">
                  <a:pos x="38" y="0"/>
                </a:cxn>
                <a:cxn ang="0">
                  <a:pos x="45" y="7"/>
                </a:cxn>
                <a:cxn ang="0">
                  <a:pos x="52" y="26"/>
                </a:cxn>
                <a:cxn ang="0">
                  <a:pos x="52" y="50"/>
                </a:cxn>
                <a:cxn ang="0">
                  <a:pos x="45" y="86"/>
                </a:cxn>
                <a:cxn ang="0">
                  <a:pos x="21" y="182"/>
                </a:cxn>
              </a:cxnLst>
              <a:rect l="0" t="0" r="r" b="b"/>
              <a:pathLst>
                <a:path w="53" h="183">
                  <a:moveTo>
                    <a:pt x="0" y="33"/>
                  </a:moveTo>
                  <a:lnTo>
                    <a:pt x="7" y="16"/>
                  </a:lnTo>
                  <a:lnTo>
                    <a:pt x="21" y="0"/>
                  </a:lnTo>
                  <a:lnTo>
                    <a:pt x="38" y="0"/>
                  </a:lnTo>
                  <a:lnTo>
                    <a:pt x="45" y="7"/>
                  </a:lnTo>
                  <a:lnTo>
                    <a:pt x="52" y="26"/>
                  </a:lnTo>
                  <a:lnTo>
                    <a:pt x="52" y="50"/>
                  </a:lnTo>
                  <a:lnTo>
                    <a:pt x="45" y="86"/>
                  </a:lnTo>
                  <a:lnTo>
                    <a:pt x="21"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47"/>
            <p:cNvSpPr>
              <a:spLocks/>
            </p:cNvSpPr>
            <p:nvPr/>
          </p:nvSpPr>
          <p:spPr bwMode="auto">
            <a:xfrm>
              <a:off x="6160" y="12492"/>
              <a:ext cx="31" cy="175"/>
            </a:xfrm>
            <a:custGeom>
              <a:avLst/>
              <a:gdLst/>
              <a:ahLst/>
              <a:cxnLst>
                <a:cxn ang="0">
                  <a:pos x="31" y="0"/>
                </a:cxn>
                <a:cxn ang="0">
                  <a:pos x="31" y="43"/>
                </a:cxn>
                <a:cxn ang="0">
                  <a:pos x="24" y="79"/>
                </a:cxn>
                <a:cxn ang="0">
                  <a:pos x="0" y="175"/>
                </a:cxn>
              </a:cxnLst>
              <a:rect l="0" t="0" r="r" b="b"/>
              <a:pathLst>
                <a:path w="31" h="175">
                  <a:moveTo>
                    <a:pt x="31" y="0"/>
                  </a:moveTo>
                  <a:lnTo>
                    <a:pt x="31" y="43"/>
                  </a:lnTo>
                  <a:lnTo>
                    <a:pt x="24" y="79"/>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48"/>
            <p:cNvSpPr>
              <a:spLocks/>
            </p:cNvSpPr>
            <p:nvPr/>
          </p:nvSpPr>
          <p:spPr bwMode="auto">
            <a:xfrm>
              <a:off x="6153" y="12511"/>
              <a:ext cx="38" cy="156"/>
            </a:xfrm>
            <a:custGeom>
              <a:avLst/>
              <a:gdLst/>
              <a:ahLst/>
              <a:cxnLst>
                <a:cxn ang="0">
                  <a:pos x="38" y="0"/>
                </a:cxn>
                <a:cxn ang="0">
                  <a:pos x="31" y="33"/>
                </a:cxn>
                <a:cxn ang="0">
                  <a:pos x="0" y="155"/>
                </a:cxn>
              </a:cxnLst>
              <a:rect l="0" t="0" r="r" b="b"/>
              <a:pathLst>
                <a:path w="38" h="156">
                  <a:moveTo>
                    <a:pt x="38" y="0"/>
                  </a:moveTo>
                  <a:lnTo>
                    <a:pt x="31" y="33"/>
                  </a:lnTo>
                  <a:lnTo>
                    <a:pt x="0" y="1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49"/>
            <p:cNvSpPr>
              <a:spLocks/>
            </p:cNvSpPr>
            <p:nvPr/>
          </p:nvSpPr>
          <p:spPr bwMode="auto">
            <a:xfrm>
              <a:off x="6199" y="12484"/>
              <a:ext cx="86" cy="120"/>
            </a:xfrm>
            <a:custGeom>
              <a:avLst/>
              <a:gdLst/>
              <a:ahLst/>
              <a:cxnLst>
                <a:cxn ang="0">
                  <a:pos x="0" y="60"/>
                </a:cxn>
                <a:cxn ang="0">
                  <a:pos x="9" y="33"/>
                </a:cxn>
                <a:cxn ang="0">
                  <a:pos x="16" y="16"/>
                </a:cxn>
                <a:cxn ang="0">
                  <a:pos x="24" y="7"/>
                </a:cxn>
                <a:cxn ang="0">
                  <a:pos x="40" y="0"/>
                </a:cxn>
                <a:cxn ang="0">
                  <a:pos x="55" y="0"/>
                </a:cxn>
                <a:cxn ang="0">
                  <a:pos x="72" y="7"/>
                </a:cxn>
                <a:cxn ang="0">
                  <a:pos x="79" y="16"/>
                </a:cxn>
                <a:cxn ang="0">
                  <a:pos x="86" y="43"/>
                </a:cxn>
                <a:cxn ang="0">
                  <a:pos x="86" y="60"/>
                </a:cxn>
                <a:cxn ang="0">
                  <a:pos x="79" y="86"/>
                </a:cxn>
                <a:cxn ang="0">
                  <a:pos x="64" y="112"/>
                </a:cxn>
                <a:cxn ang="0">
                  <a:pos x="40" y="120"/>
                </a:cxn>
                <a:cxn ang="0">
                  <a:pos x="24" y="120"/>
                </a:cxn>
                <a:cxn ang="0">
                  <a:pos x="9" y="112"/>
                </a:cxn>
                <a:cxn ang="0">
                  <a:pos x="0" y="86"/>
                </a:cxn>
                <a:cxn ang="0">
                  <a:pos x="0" y="60"/>
                </a:cxn>
              </a:cxnLst>
              <a:rect l="0" t="0" r="r" b="b"/>
              <a:pathLst>
                <a:path w="86" h="120">
                  <a:moveTo>
                    <a:pt x="0" y="60"/>
                  </a:moveTo>
                  <a:lnTo>
                    <a:pt x="9" y="33"/>
                  </a:lnTo>
                  <a:lnTo>
                    <a:pt x="16" y="16"/>
                  </a:lnTo>
                  <a:lnTo>
                    <a:pt x="24" y="7"/>
                  </a:lnTo>
                  <a:lnTo>
                    <a:pt x="40" y="0"/>
                  </a:lnTo>
                  <a:lnTo>
                    <a:pt x="55" y="0"/>
                  </a:lnTo>
                  <a:lnTo>
                    <a:pt x="72" y="7"/>
                  </a:lnTo>
                  <a:lnTo>
                    <a:pt x="79" y="16"/>
                  </a:lnTo>
                  <a:lnTo>
                    <a:pt x="86" y="43"/>
                  </a:lnTo>
                  <a:lnTo>
                    <a:pt x="86" y="60"/>
                  </a:lnTo>
                  <a:lnTo>
                    <a:pt x="79" y="86"/>
                  </a:lnTo>
                  <a:lnTo>
                    <a:pt x="64" y="112"/>
                  </a:lnTo>
                  <a:lnTo>
                    <a:pt x="40" y="120"/>
                  </a:lnTo>
                  <a:lnTo>
                    <a:pt x="24" y="120"/>
                  </a:lnTo>
                  <a:lnTo>
                    <a:pt x="9" y="112"/>
                  </a:lnTo>
                  <a:lnTo>
                    <a:pt x="0" y="86"/>
                  </a:lnTo>
                  <a:lnTo>
                    <a:pt x="0"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250"/>
            <p:cNvSpPr>
              <a:spLocks/>
            </p:cNvSpPr>
            <p:nvPr/>
          </p:nvSpPr>
          <p:spPr bwMode="auto">
            <a:xfrm>
              <a:off x="6264" y="12501"/>
              <a:ext cx="14" cy="87"/>
            </a:xfrm>
            <a:custGeom>
              <a:avLst/>
              <a:gdLst/>
              <a:ahLst/>
              <a:cxnLst>
                <a:cxn ang="0">
                  <a:pos x="7" y="0"/>
                </a:cxn>
                <a:cxn ang="0">
                  <a:pos x="14" y="16"/>
                </a:cxn>
                <a:cxn ang="0">
                  <a:pos x="14" y="43"/>
                </a:cxn>
                <a:cxn ang="0">
                  <a:pos x="7" y="69"/>
                </a:cxn>
                <a:cxn ang="0">
                  <a:pos x="0" y="86"/>
                </a:cxn>
              </a:cxnLst>
              <a:rect l="0" t="0" r="r" b="b"/>
              <a:pathLst>
                <a:path w="14" h="87">
                  <a:moveTo>
                    <a:pt x="7" y="0"/>
                  </a:moveTo>
                  <a:lnTo>
                    <a:pt x="14" y="16"/>
                  </a:lnTo>
                  <a:lnTo>
                    <a:pt x="14" y="43"/>
                  </a:lnTo>
                  <a:lnTo>
                    <a:pt x="7" y="69"/>
                  </a:lnTo>
                  <a:lnTo>
                    <a:pt x="0"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251"/>
            <p:cNvSpPr>
              <a:spLocks/>
            </p:cNvSpPr>
            <p:nvPr/>
          </p:nvSpPr>
          <p:spPr bwMode="auto">
            <a:xfrm>
              <a:off x="6240" y="12484"/>
              <a:ext cx="31" cy="120"/>
            </a:xfrm>
            <a:custGeom>
              <a:avLst/>
              <a:gdLst/>
              <a:ahLst/>
              <a:cxnLst>
                <a:cxn ang="0">
                  <a:pos x="14" y="0"/>
                </a:cxn>
                <a:cxn ang="0">
                  <a:pos x="24" y="7"/>
                </a:cxn>
                <a:cxn ang="0">
                  <a:pos x="31" y="33"/>
                </a:cxn>
                <a:cxn ang="0">
                  <a:pos x="31" y="60"/>
                </a:cxn>
                <a:cxn ang="0">
                  <a:pos x="24" y="86"/>
                </a:cxn>
                <a:cxn ang="0">
                  <a:pos x="14" y="103"/>
                </a:cxn>
                <a:cxn ang="0">
                  <a:pos x="0" y="120"/>
                </a:cxn>
              </a:cxnLst>
              <a:rect l="0" t="0" r="r" b="b"/>
              <a:pathLst>
                <a:path w="31" h="120">
                  <a:moveTo>
                    <a:pt x="14" y="0"/>
                  </a:moveTo>
                  <a:lnTo>
                    <a:pt x="24" y="7"/>
                  </a:lnTo>
                  <a:lnTo>
                    <a:pt x="31" y="33"/>
                  </a:lnTo>
                  <a:lnTo>
                    <a:pt x="31" y="60"/>
                  </a:lnTo>
                  <a:lnTo>
                    <a:pt x="24" y="86"/>
                  </a:lnTo>
                  <a:lnTo>
                    <a:pt x="14" y="103"/>
                  </a:lnTo>
                  <a:lnTo>
                    <a:pt x="0"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252"/>
            <p:cNvSpPr>
              <a:spLocks/>
            </p:cNvSpPr>
            <p:nvPr/>
          </p:nvSpPr>
          <p:spPr bwMode="auto">
            <a:xfrm>
              <a:off x="6129" y="12667"/>
              <a:ext cx="63" cy="0"/>
            </a:xfrm>
            <a:custGeom>
              <a:avLst/>
              <a:gdLst/>
              <a:ahLst/>
              <a:cxnLst>
                <a:cxn ang="0">
                  <a:pos x="0" y="0"/>
                </a:cxn>
                <a:cxn ang="0">
                  <a:pos x="62" y="0"/>
                </a:cxn>
              </a:cxnLst>
              <a:rect l="0" t="0" r="r" b="b"/>
              <a:pathLst>
                <a:path w="63">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253"/>
            <p:cNvSpPr>
              <a:spLocks/>
            </p:cNvSpPr>
            <p:nvPr/>
          </p:nvSpPr>
          <p:spPr bwMode="auto">
            <a:xfrm>
              <a:off x="6136" y="12657"/>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254"/>
            <p:cNvSpPr>
              <a:spLocks/>
            </p:cNvSpPr>
            <p:nvPr/>
          </p:nvSpPr>
          <p:spPr bwMode="auto">
            <a:xfrm>
              <a:off x="6146" y="12650"/>
              <a:ext cx="14" cy="17"/>
            </a:xfrm>
            <a:custGeom>
              <a:avLst/>
              <a:gdLst/>
              <a:ahLst/>
              <a:cxnLst>
                <a:cxn ang="0">
                  <a:pos x="14" y="0"/>
                </a:cxn>
                <a:cxn ang="0">
                  <a:pos x="0" y="16"/>
                </a:cxn>
              </a:cxnLst>
              <a:rect l="0" t="0" r="r" b="b"/>
              <a:pathLst>
                <a:path w="14" h="17">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255"/>
            <p:cNvSpPr>
              <a:spLocks/>
            </p:cNvSpPr>
            <p:nvPr/>
          </p:nvSpPr>
          <p:spPr bwMode="auto">
            <a:xfrm>
              <a:off x="6168" y="12650"/>
              <a:ext cx="9" cy="17"/>
            </a:xfrm>
            <a:custGeom>
              <a:avLst/>
              <a:gdLst/>
              <a:ahLst/>
              <a:cxnLst>
                <a:cxn ang="0">
                  <a:pos x="0" y="0"/>
                </a:cxn>
                <a:cxn ang="0">
                  <a:pos x="9" y="16"/>
                </a:cxn>
              </a:cxnLst>
              <a:rect l="0" t="0" r="r" b="b"/>
              <a:pathLst>
                <a:path w="9" h="17">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256"/>
            <p:cNvSpPr>
              <a:spLocks/>
            </p:cNvSpPr>
            <p:nvPr/>
          </p:nvSpPr>
          <p:spPr bwMode="auto">
            <a:xfrm>
              <a:off x="6160" y="12657"/>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257"/>
            <p:cNvSpPr>
              <a:spLocks/>
            </p:cNvSpPr>
            <p:nvPr/>
          </p:nvSpPr>
          <p:spPr bwMode="auto">
            <a:xfrm>
              <a:off x="6496" y="12422"/>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58"/>
            <p:cNvSpPr>
              <a:spLocks/>
            </p:cNvSpPr>
            <p:nvPr/>
          </p:nvSpPr>
          <p:spPr bwMode="auto">
            <a:xfrm>
              <a:off x="6506" y="12422"/>
              <a:ext cx="46" cy="182"/>
            </a:xfrm>
            <a:custGeom>
              <a:avLst/>
              <a:gdLst/>
              <a:ahLst/>
              <a:cxnLst>
                <a:cxn ang="0">
                  <a:pos x="45" y="0"/>
                </a:cxn>
                <a:cxn ang="0">
                  <a:pos x="0" y="182"/>
                </a:cxn>
              </a:cxnLst>
              <a:rect l="0" t="0" r="r" b="b"/>
              <a:pathLst>
                <a:path w="46" h="182">
                  <a:moveTo>
                    <a:pt x="45"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59"/>
            <p:cNvSpPr>
              <a:spLocks/>
            </p:cNvSpPr>
            <p:nvPr/>
          </p:nvSpPr>
          <p:spPr bwMode="auto">
            <a:xfrm>
              <a:off x="6513" y="12422"/>
              <a:ext cx="48" cy="182"/>
            </a:xfrm>
            <a:custGeom>
              <a:avLst/>
              <a:gdLst/>
              <a:ahLst/>
              <a:cxnLst>
                <a:cxn ang="0">
                  <a:pos x="47" y="0"/>
                </a:cxn>
                <a:cxn ang="0">
                  <a:pos x="0" y="182"/>
                </a:cxn>
              </a:cxnLst>
              <a:rect l="0" t="0" r="r" b="b"/>
              <a:pathLst>
                <a:path w="48" h="182">
                  <a:moveTo>
                    <a:pt x="47" y="0"/>
                  </a:moveTo>
                  <a:lnTo>
                    <a:pt x="0" y="18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260"/>
            <p:cNvSpPr>
              <a:spLocks/>
            </p:cNvSpPr>
            <p:nvPr/>
          </p:nvSpPr>
          <p:spPr bwMode="auto">
            <a:xfrm>
              <a:off x="6520" y="12422"/>
              <a:ext cx="125" cy="96"/>
            </a:xfrm>
            <a:custGeom>
              <a:avLst/>
              <a:gdLst/>
              <a:ahLst/>
              <a:cxnLst>
                <a:cxn ang="0">
                  <a:pos x="0" y="0"/>
                </a:cxn>
                <a:cxn ang="0">
                  <a:pos x="93" y="0"/>
                </a:cxn>
                <a:cxn ang="0">
                  <a:pos x="117" y="9"/>
                </a:cxn>
                <a:cxn ang="0">
                  <a:pos x="124" y="26"/>
                </a:cxn>
                <a:cxn ang="0">
                  <a:pos x="124" y="43"/>
                </a:cxn>
                <a:cxn ang="0">
                  <a:pos x="117" y="69"/>
                </a:cxn>
                <a:cxn ang="0">
                  <a:pos x="103" y="88"/>
                </a:cxn>
                <a:cxn ang="0">
                  <a:pos x="72" y="95"/>
                </a:cxn>
                <a:cxn ang="0">
                  <a:pos x="7" y="95"/>
                </a:cxn>
              </a:cxnLst>
              <a:rect l="0" t="0" r="r" b="b"/>
              <a:pathLst>
                <a:path w="125" h="96">
                  <a:moveTo>
                    <a:pt x="0" y="0"/>
                  </a:moveTo>
                  <a:lnTo>
                    <a:pt x="93" y="0"/>
                  </a:lnTo>
                  <a:lnTo>
                    <a:pt x="117" y="9"/>
                  </a:lnTo>
                  <a:lnTo>
                    <a:pt x="124" y="26"/>
                  </a:lnTo>
                  <a:lnTo>
                    <a:pt x="124" y="43"/>
                  </a:lnTo>
                  <a:lnTo>
                    <a:pt x="117" y="69"/>
                  </a:lnTo>
                  <a:lnTo>
                    <a:pt x="103" y="88"/>
                  </a:lnTo>
                  <a:lnTo>
                    <a:pt x="72" y="95"/>
                  </a:lnTo>
                  <a:lnTo>
                    <a:pt x="7"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61"/>
            <p:cNvSpPr>
              <a:spLocks/>
            </p:cNvSpPr>
            <p:nvPr/>
          </p:nvSpPr>
          <p:spPr bwMode="auto">
            <a:xfrm>
              <a:off x="6614" y="12432"/>
              <a:ext cx="24" cy="79"/>
            </a:xfrm>
            <a:custGeom>
              <a:avLst/>
              <a:gdLst/>
              <a:ahLst/>
              <a:cxnLst>
                <a:cxn ang="0">
                  <a:pos x="16" y="0"/>
                </a:cxn>
                <a:cxn ang="0">
                  <a:pos x="23" y="16"/>
                </a:cxn>
                <a:cxn ang="0">
                  <a:pos x="23" y="33"/>
                </a:cxn>
                <a:cxn ang="0">
                  <a:pos x="16" y="60"/>
                </a:cxn>
                <a:cxn ang="0">
                  <a:pos x="0" y="79"/>
                </a:cxn>
              </a:cxnLst>
              <a:rect l="0" t="0" r="r" b="b"/>
              <a:pathLst>
                <a:path w="24" h="79">
                  <a:moveTo>
                    <a:pt x="16" y="0"/>
                  </a:moveTo>
                  <a:lnTo>
                    <a:pt x="23" y="16"/>
                  </a:lnTo>
                  <a:lnTo>
                    <a:pt x="23" y="33"/>
                  </a:lnTo>
                  <a:lnTo>
                    <a:pt x="16" y="60"/>
                  </a:lnTo>
                  <a:lnTo>
                    <a:pt x="0" y="7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62"/>
            <p:cNvSpPr>
              <a:spLocks/>
            </p:cNvSpPr>
            <p:nvPr/>
          </p:nvSpPr>
          <p:spPr bwMode="auto">
            <a:xfrm>
              <a:off x="6592" y="12422"/>
              <a:ext cx="39" cy="96"/>
            </a:xfrm>
            <a:custGeom>
              <a:avLst/>
              <a:gdLst/>
              <a:ahLst/>
              <a:cxnLst>
                <a:cxn ang="0">
                  <a:pos x="21" y="0"/>
                </a:cxn>
                <a:cxn ang="0">
                  <a:pos x="31" y="9"/>
                </a:cxn>
                <a:cxn ang="0">
                  <a:pos x="38" y="26"/>
                </a:cxn>
                <a:cxn ang="0">
                  <a:pos x="38" y="43"/>
                </a:cxn>
                <a:cxn ang="0">
                  <a:pos x="31" y="69"/>
                </a:cxn>
                <a:cxn ang="0">
                  <a:pos x="14" y="88"/>
                </a:cxn>
                <a:cxn ang="0">
                  <a:pos x="0" y="95"/>
                </a:cxn>
              </a:cxnLst>
              <a:rect l="0" t="0" r="r" b="b"/>
              <a:pathLst>
                <a:path w="39" h="96">
                  <a:moveTo>
                    <a:pt x="21" y="0"/>
                  </a:moveTo>
                  <a:lnTo>
                    <a:pt x="31" y="9"/>
                  </a:lnTo>
                  <a:lnTo>
                    <a:pt x="38" y="26"/>
                  </a:lnTo>
                  <a:lnTo>
                    <a:pt x="38" y="43"/>
                  </a:lnTo>
                  <a:lnTo>
                    <a:pt x="31" y="69"/>
                  </a:lnTo>
                  <a:lnTo>
                    <a:pt x="14" y="88"/>
                  </a:lnTo>
                  <a:lnTo>
                    <a:pt x="0"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263"/>
            <p:cNvSpPr>
              <a:spLocks/>
            </p:cNvSpPr>
            <p:nvPr/>
          </p:nvSpPr>
          <p:spPr bwMode="auto">
            <a:xfrm>
              <a:off x="6475" y="12604"/>
              <a:ext cx="62" cy="0"/>
            </a:xfrm>
            <a:custGeom>
              <a:avLst/>
              <a:gdLst/>
              <a:ahLst/>
              <a:cxnLst>
                <a:cxn ang="0">
                  <a:pos x="0" y="0"/>
                </a:cxn>
                <a:cxn ang="0">
                  <a:pos x="62" y="0"/>
                </a:cxn>
              </a:cxnLst>
              <a:rect l="0" t="0" r="r" b="b"/>
              <a:pathLst>
                <a:path w="62">
                  <a:moveTo>
                    <a:pt x="0" y="0"/>
                  </a:moveTo>
                  <a:lnTo>
                    <a:pt x="62"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264"/>
            <p:cNvSpPr>
              <a:spLocks/>
            </p:cNvSpPr>
            <p:nvPr/>
          </p:nvSpPr>
          <p:spPr bwMode="auto">
            <a:xfrm>
              <a:off x="6528" y="1242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265"/>
            <p:cNvSpPr>
              <a:spLocks/>
            </p:cNvSpPr>
            <p:nvPr/>
          </p:nvSpPr>
          <p:spPr bwMode="auto">
            <a:xfrm>
              <a:off x="6537" y="12422"/>
              <a:ext cx="7" cy="19"/>
            </a:xfrm>
            <a:custGeom>
              <a:avLst/>
              <a:gdLst/>
              <a:ahLst/>
              <a:cxnLst>
                <a:cxn ang="0">
                  <a:pos x="0" y="0"/>
                </a:cxn>
                <a:cxn ang="0">
                  <a:pos x="7" y="19"/>
                </a:cxn>
              </a:cxnLst>
              <a:rect l="0" t="0" r="r" b="b"/>
              <a:pathLst>
                <a:path w="7" h="19">
                  <a:moveTo>
                    <a:pt x="0" y="0"/>
                  </a:moveTo>
                  <a:lnTo>
                    <a:pt x="7"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266"/>
            <p:cNvSpPr>
              <a:spLocks/>
            </p:cNvSpPr>
            <p:nvPr/>
          </p:nvSpPr>
          <p:spPr bwMode="auto">
            <a:xfrm>
              <a:off x="6552" y="12422"/>
              <a:ext cx="16" cy="19"/>
            </a:xfrm>
            <a:custGeom>
              <a:avLst/>
              <a:gdLst/>
              <a:ahLst/>
              <a:cxnLst>
                <a:cxn ang="0">
                  <a:pos x="16" y="0"/>
                </a:cxn>
                <a:cxn ang="0">
                  <a:pos x="0" y="19"/>
                </a:cxn>
              </a:cxnLst>
              <a:rect l="0" t="0" r="r" b="b"/>
              <a:pathLst>
                <a:path w="16" h="19">
                  <a:moveTo>
                    <a:pt x="16" y="0"/>
                  </a:moveTo>
                  <a:lnTo>
                    <a:pt x="0"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267"/>
            <p:cNvSpPr>
              <a:spLocks/>
            </p:cNvSpPr>
            <p:nvPr/>
          </p:nvSpPr>
          <p:spPr bwMode="auto">
            <a:xfrm>
              <a:off x="6552" y="12422"/>
              <a:ext cx="24" cy="10"/>
            </a:xfrm>
            <a:custGeom>
              <a:avLst/>
              <a:gdLst/>
              <a:ahLst/>
              <a:cxnLst>
                <a:cxn ang="0">
                  <a:pos x="23" y="0"/>
                </a:cxn>
                <a:cxn ang="0">
                  <a:pos x="0" y="9"/>
                </a:cxn>
              </a:cxnLst>
              <a:rect l="0" t="0" r="r" b="b"/>
              <a:pathLst>
                <a:path w="24" h="10">
                  <a:moveTo>
                    <a:pt x="23" y="0"/>
                  </a:moveTo>
                  <a:lnTo>
                    <a:pt x="0"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268"/>
            <p:cNvSpPr>
              <a:spLocks/>
            </p:cNvSpPr>
            <p:nvPr/>
          </p:nvSpPr>
          <p:spPr bwMode="auto">
            <a:xfrm>
              <a:off x="6482" y="12597"/>
              <a:ext cx="24" cy="7"/>
            </a:xfrm>
            <a:custGeom>
              <a:avLst/>
              <a:gdLst/>
              <a:ahLst/>
              <a:cxnLst>
                <a:cxn ang="0">
                  <a:pos x="23" y="0"/>
                </a:cxn>
                <a:cxn ang="0">
                  <a:pos x="0" y="7"/>
                </a:cxn>
              </a:cxnLst>
              <a:rect l="0" t="0" r="r" b="b"/>
              <a:pathLst>
                <a:path w="24" h="7">
                  <a:moveTo>
                    <a:pt x="23"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269"/>
            <p:cNvSpPr>
              <a:spLocks/>
            </p:cNvSpPr>
            <p:nvPr/>
          </p:nvSpPr>
          <p:spPr bwMode="auto">
            <a:xfrm>
              <a:off x="6489" y="12588"/>
              <a:ext cx="17" cy="16"/>
            </a:xfrm>
            <a:custGeom>
              <a:avLst/>
              <a:gdLst/>
              <a:ahLst/>
              <a:cxnLst>
                <a:cxn ang="0">
                  <a:pos x="16" y="0"/>
                </a:cxn>
                <a:cxn ang="0">
                  <a:pos x="0" y="16"/>
                </a:cxn>
              </a:cxnLst>
              <a:rect l="0" t="0" r="r" b="b"/>
              <a:pathLst>
                <a:path w="17" h="16">
                  <a:moveTo>
                    <a:pt x="16"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270"/>
            <p:cNvSpPr>
              <a:spLocks/>
            </p:cNvSpPr>
            <p:nvPr/>
          </p:nvSpPr>
          <p:spPr bwMode="auto">
            <a:xfrm>
              <a:off x="6513" y="12588"/>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271"/>
            <p:cNvSpPr>
              <a:spLocks/>
            </p:cNvSpPr>
            <p:nvPr/>
          </p:nvSpPr>
          <p:spPr bwMode="auto">
            <a:xfrm>
              <a:off x="6506" y="12597"/>
              <a:ext cx="22" cy="7"/>
            </a:xfrm>
            <a:custGeom>
              <a:avLst/>
              <a:gdLst/>
              <a:ahLst/>
              <a:cxnLst>
                <a:cxn ang="0">
                  <a:pos x="0" y="0"/>
                </a:cxn>
                <a:cxn ang="0">
                  <a:pos x="21" y="7"/>
                </a:cxn>
              </a:cxnLst>
              <a:rect l="0" t="0" r="r" b="b"/>
              <a:pathLst>
                <a:path w="22" h="7">
                  <a:moveTo>
                    <a:pt x="0" y="0"/>
                  </a:moveTo>
                  <a:lnTo>
                    <a:pt x="21"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272"/>
            <p:cNvSpPr>
              <a:spLocks/>
            </p:cNvSpPr>
            <p:nvPr/>
          </p:nvSpPr>
          <p:spPr bwMode="auto">
            <a:xfrm>
              <a:off x="6763" y="12484"/>
              <a:ext cx="55" cy="120"/>
            </a:xfrm>
            <a:custGeom>
              <a:avLst/>
              <a:gdLst/>
              <a:ahLst/>
              <a:cxnLst>
                <a:cxn ang="0">
                  <a:pos x="16" y="0"/>
                </a:cxn>
                <a:cxn ang="0">
                  <a:pos x="0" y="60"/>
                </a:cxn>
                <a:cxn ang="0">
                  <a:pos x="0" y="96"/>
                </a:cxn>
                <a:cxn ang="0">
                  <a:pos x="9" y="112"/>
                </a:cxn>
                <a:cxn ang="0">
                  <a:pos x="16" y="120"/>
                </a:cxn>
                <a:cxn ang="0">
                  <a:pos x="31" y="120"/>
                </a:cxn>
                <a:cxn ang="0">
                  <a:pos x="47" y="103"/>
                </a:cxn>
                <a:cxn ang="0">
                  <a:pos x="55" y="86"/>
                </a:cxn>
              </a:cxnLst>
              <a:rect l="0" t="0" r="r" b="b"/>
              <a:pathLst>
                <a:path w="55" h="120">
                  <a:moveTo>
                    <a:pt x="16" y="0"/>
                  </a:moveTo>
                  <a:lnTo>
                    <a:pt x="0" y="60"/>
                  </a:lnTo>
                  <a:lnTo>
                    <a:pt x="0" y="96"/>
                  </a:lnTo>
                  <a:lnTo>
                    <a:pt x="9" y="112"/>
                  </a:lnTo>
                  <a:lnTo>
                    <a:pt x="16" y="120"/>
                  </a:lnTo>
                  <a:lnTo>
                    <a:pt x="31" y="120"/>
                  </a:lnTo>
                  <a:lnTo>
                    <a:pt x="47" y="103"/>
                  </a:lnTo>
                  <a:lnTo>
                    <a:pt x="55"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273"/>
            <p:cNvSpPr>
              <a:spLocks/>
            </p:cNvSpPr>
            <p:nvPr/>
          </p:nvSpPr>
          <p:spPr bwMode="auto">
            <a:xfrm>
              <a:off x="6772" y="12484"/>
              <a:ext cx="15" cy="113"/>
            </a:xfrm>
            <a:custGeom>
              <a:avLst/>
              <a:gdLst/>
              <a:ahLst/>
              <a:cxnLst>
                <a:cxn ang="0">
                  <a:pos x="14" y="0"/>
                </a:cxn>
                <a:cxn ang="0">
                  <a:pos x="0" y="60"/>
                </a:cxn>
                <a:cxn ang="0">
                  <a:pos x="0" y="112"/>
                </a:cxn>
              </a:cxnLst>
              <a:rect l="0" t="0" r="r" b="b"/>
              <a:pathLst>
                <a:path w="15" h="113">
                  <a:moveTo>
                    <a:pt x="14" y="0"/>
                  </a:moveTo>
                  <a:lnTo>
                    <a:pt x="0" y="60"/>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274"/>
            <p:cNvSpPr>
              <a:spLocks/>
            </p:cNvSpPr>
            <p:nvPr/>
          </p:nvSpPr>
          <p:spPr bwMode="auto">
            <a:xfrm>
              <a:off x="6772" y="12484"/>
              <a:ext cx="22" cy="96"/>
            </a:xfrm>
            <a:custGeom>
              <a:avLst/>
              <a:gdLst/>
              <a:ahLst/>
              <a:cxnLst>
                <a:cxn ang="0">
                  <a:pos x="7" y="0"/>
                </a:cxn>
                <a:cxn ang="0">
                  <a:pos x="21" y="0"/>
                </a:cxn>
                <a:cxn ang="0">
                  <a:pos x="7" y="60"/>
                </a:cxn>
                <a:cxn ang="0">
                  <a:pos x="0" y="96"/>
                </a:cxn>
              </a:cxnLst>
              <a:rect l="0" t="0" r="r" b="b"/>
              <a:pathLst>
                <a:path w="22" h="96">
                  <a:moveTo>
                    <a:pt x="7" y="0"/>
                  </a:moveTo>
                  <a:lnTo>
                    <a:pt x="21" y="0"/>
                  </a:lnTo>
                  <a:lnTo>
                    <a:pt x="7"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275"/>
            <p:cNvSpPr>
              <a:spLocks/>
            </p:cNvSpPr>
            <p:nvPr/>
          </p:nvSpPr>
          <p:spPr bwMode="auto">
            <a:xfrm>
              <a:off x="6676" y="12484"/>
              <a:ext cx="87" cy="120"/>
            </a:xfrm>
            <a:custGeom>
              <a:avLst/>
              <a:gdLst/>
              <a:ahLst/>
              <a:cxnLst>
                <a:cxn ang="0">
                  <a:pos x="86" y="60"/>
                </a:cxn>
                <a:cxn ang="0">
                  <a:pos x="86" y="33"/>
                </a:cxn>
                <a:cxn ang="0">
                  <a:pos x="79" y="7"/>
                </a:cxn>
                <a:cxn ang="0">
                  <a:pos x="64" y="0"/>
                </a:cxn>
                <a:cxn ang="0">
                  <a:pos x="47" y="0"/>
                </a:cxn>
                <a:cxn ang="0">
                  <a:pos x="23" y="7"/>
                </a:cxn>
                <a:cxn ang="0">
                  <a:pos x="9" y="33"/>
                </a:cxn>
                <a:cxn ang="0">
                  <a:pos x="0" y="60"/>
                </a:cxn>
                <a:cxn ang="0">
                  <a:pos x="0" y="76"/>
                </a:cxn>
                <a:cxn ang="0">
                  <a:pos x="9" y="103"/>
                </a:cxn>
                <a:cxn ang="0">
                  <a:pos x="16" y="112"/>
                </a:cxn>
                <a:cxn ang="0">
                  <a:pos x="33" y="120"/>
                </a:cxn>
                <a:cxn ang="0">
                  <a:pos x="47" y="120"/>
                </a:cxn>
                <a:cxn ang="0">
                  <a:pos x="64" y="112"/>
                </a:cxn>
                <a:cxn ang="0">
                  <a:pos x="71" y="103"/>
                </a:cxn>
                <a:cxn ang="0">
                  <a:pos x="79" y="86"/>
                </a:cxn>
                <a:cxn ang="0">
                  <a:pos x="86" y="60"/>
                </a:cxn>
              </a:cxnLst>
              <a:rect l="0" t="0" r="r" b="b"/>
              <a:pathLst>
                <a:path w="87" h="120">
                  <a:moveTo>
                    <a:pt x="86" y="60"/>
                  </a:moveTo>
                  <a:lnTo>
                    <a:pt x="86" y="33"/>
                  </a:lnTo>
                  <a:lnTo>
                    <a:pt x="79" y="7"/>
                  </a:lnTo>
                  <a:lnTo>
                    <a:pt x="64" y="0"/>
                  </a:lnTo>
                  <a:lnTo>
                    <a:pt x="47" y="0"/>
                  </a:lnTo>
                  <a:lnTo>
                    <a:pt x="23" y="7"/>
                  </a:lnTo>
                  <a:lnTo>
                    <a:pt x="9" y="33"/>
                  </a:lnTo>
                  <a:lnTo>
                    <a:pt x="0" y="60"/>
                  </a:lnTo>
                  <a:lnTo>
                    <a:pt x="0" y="76"/>
                  </a:lnTo>
                  <a:lnTo>
                    <a:pt x="9" y="103"/>
                  </a:lnTo>
                  <a:lnTo>
                    <a:pt x="16" y="112"/>
                  </a:lnTo>
                  <a:lnTo>
                    <a:pt x="33" y="120"/>
                  </a:lnTo>
                  <a:lnTo>
                    <a:pt x="47" y="120"/>
                  </a:lnTo>
                  <a:lnTo>
                    <a:pt x="64" y="112"/>
                  </a:lnTo>
                  <a:lnTo>
                    <a:pt x="71" y="103"/>
                  </a:lnTo>
                  <a:lnTo>
                    <a:pt x="79" y="86"/>
                  </a:lnTo>
                  <a:lnTo>
                    <a:pt x="86"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276"/>
            <p:cNvSpPr>
              <a:spLocks/>
            </p:cNvSpPr>
            <p:nvPr/>
          </p:nvSpPr>
          <p:spPr bwMode="auto">
            <a:xfrm>
              <a:off x="6686" y="12492"/>
              <a:ext cx="24" cy="96"/>
            </a:xfrm>
            <a:custGeom>
              <a:avLst/>
              <a:gdLst/>
              <a:ahLst/>
              <a:cxnLst>
                <a:cxn ang="0">
                  <a:pos x="23" y="0"/>
                </a:cxn>
                <a:cxn ang="0">
                  <a:pos x="7" y="26"/>
                </a:cxn>
                <a:cxn ang="0">
                  <a:pos x="0" y="52"/>
                </a:cxn>
                <a:cxn ang="0">
                  <a:pos x="0" y="79"/>
                </a:cxn>
                <a:cxn ang="0">
                  <a:pos x="7" y="95"/>
                </a:cxn>
              </a:cxnLst>
              <a:rect l="0" t="0" r="r" b="b"/>
              <a:pathLst>
                <a:path w="24" h="96">
                  <a:moveTo>
                    <a:pt x="23" y="0"/>
                  </a:moveTo>
                  <a:lnTo>
                    <a:pt x="7" y="26"/>
                  </a:lnTo>
                  <a:lnTo>
                    <a:pt x="0" y="52"/>
                  </a:lnTo>
                  <a:lnTo>
                    <a:pt x="0" y="79"/>
                  </a:lnTo>
                  <a:lnTo>
                    <a:pt x="7"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277"/>
            <p:cNvSpPr>
              <a:spLocks/>
            </p:cNvSpPr>
            <p:nvPr/>
          </p:nvSpPr>
          <p:spPr bwMode="auto">
            <a:xfrm>
              <a:off x="6693" y="12484"/>
              <a:ext cx="31" cy="120"/>
            </a:xfrm>
            <a:custGeom>
              <a:avLst/>
              <a:gdLst/>
              <a:ahLst/>
              <a:cxnLst>
                <a:cxn ang="0">
                  <a:pos x="31" y="0"/>
                </a:cxn>
                <a:cxn ang="0">
                  <a:pos x="16" y="16"/>
                </a:cxn>
                <a:cxn ang="0">
                  <a:pos x="7" y="33"/>
                </a:cxn>
                <a:cxn ang="0">
                  <a:pos x="0" y="60"/>
                </a:cxn>
                <a:cxn ang="0">
                  <a:pos x="0" y="86"/>
                </a:cxn>
                <a:cxn ang="0">
                  <a:pos x="7" y="112"/>
                </a:cxn>
                <a:cxn ang="0">
                  <a:pos x="16" y="120"/>
                </a:cxn>
              </a:cxnLst>
              <a:rect l="0" t="0" r="r" b="b"/>
              <a:pathLst>
                <a:path w="31" h="120">
                  <a:moveTo>
                    <a:pt x="31" y="0"/>
                  </a:moveTo>
                  <a:lnTo>
                    <a:pt x="16" y="16"/>
                  </a:lnTo>
                  <a:lnTo>
                    <a:pt x="7" y="33"/>
                  </a:lnTo>
                  <a:lnTo>
                    <a:pt x="0" y="60"/>
                  </a:lnTo>
                  <a:lnTo>
                    <a:pt x="0" y="86"/>
                  </a:lnTo>
                  <a:lnTo>
                    <a:pt x="7" y="112"/>
                  </a:lnTo>
                  <a:lnTo>
                    <a:pt x="16"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278"/>
            <p:cNvSpPr>
              <a:spLocks/>
            </p:cNvSpPr>
            <p:nvPr/>
          </p:nvSpPr>
          <p:spPr bwMode="auto">
            <a:xfrm>
              <a:off x="6835" y="12484"/>
              <a:ext cx="55" cy="120"/>
            </a:xfrm>
            <a:custGeom>
              <a:avLst/>
              <a:gdLst/>
              <a:ahLst/>
              <a:cxnLst>
                <a:cxn ang="0">
                  <a:pos x="0" y="33"/>
                </a:cxn>
                <a:cxn ang="0">
                  <a:pos x="7" y="16"/>
                </a:cxn>
                <a:cxn ang="0">
                  <a:pos x="24" y="0"/>
                </a:cxn>
                <a:cxn ang="0">
                  <a:pos x="38" y="0"/>
                </a:cxn>
                <a:cxn ang="0">
                  <a:pos x="45" y="7"/>
                </a:cxn>
                <a:cxn ang="0">
                  <a:pos x="55" y="26"/>
                </a:cxn>
                <a:cxn ang="0">
                  <a:pos x="55" y="50"/>
                </a:cxn>
                <a:cxn ang="0">
                  <a:pos x="38" y="120"/>
                </a:cxn>
              </a:cxnLst>
              <a:rect l="0" t="0" r="r" b="b"/>
              <a:pathLst>
                <a:path w="55" h="120">
                  <a:moveTo>
                    <a:pt x="0" y="33"/>
                  </a:moveTo>
                  <a:lnTo>
                    <a:pt x="7" y="16"/>
                  </a:lnTo>
                  <a:lnTo>
                    <a:pt x="24" y="0"/>
                  </a:lnTo>
                  <a:lnTo>
                    <a:pt x="38" y="0"/>
                  </a:lnTo>
                  <a:lnTo>
                    <a:pt x="45" y="7"/>
                  </a:lnTo>
                  <a:lnTo>
                    <a:pt x="55" y="26"/>
                  </a:lnTo>
                  <a:lnTo>
                    <a:pt x="55" y="50"/>
                  </a:lnTo>
                  <a:lnTo>
                    <a:pt x="38"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279"/>
            <p:cNvSpPr>
              <a:spLocks/>
            </p:cNvSpPr>
            <p:nvPr/>
          </p:nvSpPr>
          <p:spPr bwMode="auto">
            <a:xfrm>
              <a:off x="6866" y="12492"/>
              <a:ext cx="14" cy="112"/>
            </a:xfrm>
            <a:custGeom>
              <a:avLst/>
              <a:gdLst/>
              <a:ahLst/>
              <a:cxnLst>
                <a:cxn ang="0">
                  <a:pos x="14" y="0"/>
                </a:cxn>
                <a:cxn ang="0">
                  <a:pos x="14" y="43"/>
                </a:cxn>
                <a:cxn ang="0">
                  <a:pos x="0" y="112"/>
                </a:cxn>
              </a:cxnLst>
              <a:rect l="0" t="0" r="r" b="b"/>
              <a:pathLst>
                <a:path w="14" h="112">
                  <a:moveTo>
                    <a:pt x="14" y="0"/>
                  </a:moveTo>
                  <a:lnTo>
                    <a:pt x="14" y="43"/>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280"/>
            <p:cNvSpPr>
              <a:spLocks/>
            </p:cNvSpPr>
            <p:nvPr/>
          </p:nvSpPr>
          <p:spPr bwMode="auto">
            <a:xfrm>
              <a:off x="6859" y="12511"/>
              <a:ext cx="21" cy="93"/>
            </a:xfrm>
            <a:custGeom>
              <a:avLst/>
              <a:gdLst/>
              <a:ahLst/>
              <a:cxnLst>
                <a:cxn ang="0">
                  <a:pos x="21" y="0"/>
                </a:cxn>
                <a:cxn ang="0">
                  <a:pos x="14" y="33"/>
                </a:cxn>
                <a:cxn ang="0">
                  <a:pos x="0" y="93"/>
                </a:cxn>
                <a:cxn ang="0">
                  <a:pos x="14" y="93"/>
                </a:cxn>
              </a:cxnLst>
              <a:rect l="0" t="0" r="r" b="b"/>
              <a:pathLst>
                <a:path w="21" h="93">
                  <a:moveTo>
                    <a:pt x="21" y="0"/>
                  </a:moveTo>
                  <a:lnTo>
                    <a:pt x="14" y="33"/>
                  </a:lnTo>
                  <a:lnTo>
                    <a:pt x="0" y="93"/>
                  </a:lnTo>
                  <a:lnTo>
                    <a:pt x="14" y="9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81"/>
            <p:cNvSpPr>
              <a:spLocks/>
            </p:cNvSpPr>
            <p:nvPr/>
          </p:nvSpPr>
          <p:spPr bwMode="auto">
            <a:xfrm>
              <a:off x="6890" y="12484"/>
              <a:ext cx="84" cy="96"/>
            </a:xfrm>
            <a:custGeom>
              <a:avLst/>
              <a:gdLst/>
              <a:ahLst/>
              <a:cxnLst>
                <a:cxn ang="0">
                  <a:pos x="0" y="50"/>
                </a:cxn>
                <a:cxn ang="0">
                  <a:pos x="14" y="26"/>
                </a:cxn>
                <a:cxn ang="0">
                  <a:pos x="31" y="7"/>
                </a:cxn>
                <a:cxn ang="0">
                  <a:pos x="45" y="0"/>
                </a:cxn>
                <a:cxn ang="0">
                  <a:pos x="62" y="0"/>
                </a:cxn>
                <a:cxn ang="0">
                  <a:pos x="76" y="7"/>
                </a:cxn>
                <a:cxn ang="0">
                  <a:pos x="84" y="26"/>
                </a:cxn>
                <a:cxn ang="0">
                  <a:pos x="84" y="50"/>
                </a:cxn>
                <a:cxn ang="0">
                  <a:pos x="69" y="96"/>
                </a:cxn>
              </a:cxnLst>
              <a:rect l="0" t="0" r="r" b="b"/>
              <a:pathLst>
                <a:path w="84" h="96">
                  <a:moveTo>
                    <a:pt x="0" y="50"/>
                  </a:moveTo>
                  <a:lnTo>
                    <a:pt x="14" y="26"/>
                  </a:lnTo>
                  <a:lnTo>
                    <a:pt x="31" y="7"/>
                  </a:lnTo>
                  <a:lnTo>
                    <a:pt x="45" y="0"/>
                  </a:lnTo>
                  <a:lnTo>
                    <a:pt x="62" y="0"/>
                  </a:lnTo>
                  <a:lnTo>
                    <a:pt x="76" y="7"/>
                  </a:lnTo>
                  <a:lnTo>
                    <a:pt x="84" y="26"/>
                  </a:lnTo>
                  <a:lnTo>
                    <a:pt x="84" y="50"/>
                  </a:lnTo>
                  <a:lnTo>
                    <a:pt x="69"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282"/>
            <p:cNvSpPr>
              <a:spLocks/>
            </p:cNvSpPr>
            <p:nvPr/>
          </p:nvSpPr>
          <p:spPr bwMode="auto">
            <a:xfrm>
              <a:off x="6960" y="12492"/>
              <a:ext cx="7" cy="105"/>
            </a:xfrm>
            <a:custGeom>
              <a:avLst/>
              <a:gdLst/>
              <a:ahLst/>
              <a:cxnLst>
                <a:cxn ang="0">
                  <a:pos x="7" y="0"/>
                </a:cxn>
                <a:cxn ang="0">
                  <a:pos x="7" y="35"/>
                </a:cxn>
                <a:cxn ang="0">
                  <a:pos x="0" y="69"/>
                </a:cxn>
                <a:cxn ang="0">
                  <a:pos x="0" y="105"/>
                </a:cxn>
              </a:cxnLst>
              <a:rect l="0" t="0" r="r" b="b"/>
              <a:pathLst>
                <a:path w="7" h="105">
                  <a:moveTo>
                    <a:pt x="7" y="0"/>
                  </a:moveTo>
                  <a:lnTo>
                    <a:pt x="7" y="35"/>
                  </a:lnTo>
                  <a:lnTo>
                    <a:pt x="0" y="69"/>
                  </a:lnTo>
                  <a:lnTo>
                    <a:pt x="0" y="10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83"/>
            <p:cNvSpPr>
              <a:spLocks/>
            </p:cNvSpPr>
            <p:nvPr/>
          </p:nvSpPr>
          <p:spPr bwMode="auto">
            <a:xfrm>
              <a:off x="6952" y="12511"/>
              <a:ext cx="56" cy="93"/>
            </a:xfrm>
            <a:custGeom>
              <a:avLst/>
              <a:gdLst/>
              <a:ahLst/>
              <a:cxnLst>
                <a:cxn ang="0">
                  <a:pos x="14" y="0"/>
                </a:cxn>
                <a:cxn ang="0">
                  <a:pos x="0" y="43"/>
                </a:cxn>
                <a:cxn ang="0">
                  <a:pos x="0" y="69"/>
                </a:cxn>
                <a:cxn ang="0">
                  <a:pos x="7" y="86"/>
                </a:cxn>
                <a:cxn ang="0">
                  <a:pos x="14" y="93"/>
                </a:cxn>
                <a:cxn ang="0">
                  <a:pos x="31" y="93"/>
                </a:cxn>
                <a:cxn ang="0">
                  <a:pos x="45" y="76"/>
                </a:cxn>
                <a:cxn ang="0">
                  <a:pos x="55" y="60"/>
                </a:cxn>
              </a:cxnLst>
              <a:rect l="0" t="0" r="r" b="b"/>
              <a:pathLst>
                <a:path w="56" h="93">
                  <a:moveTo>
                    <a:pt x="14" y="0"/>
                  </a:moveTo>
                  <a:lnTo>
                    <a:pt x="0" y="43"/>
                  </a:lnTo>
                  <a:lnTo>
                    <a:pt x="0" y="69"/>
                  </a:lnTo>
                  <a:lnTo>
                    <a:pt x="7" y="86"/>
                  </a:lnTo>
                  <a:lnTo>
                    <a:pt x="14" y="93"/>
                  </a:lnTo>
                  <a:lnTo>
                    <a:pt x="31" y="93"/>
                  </a:lnTo>
                  <a:lnTo>
                    <a:pt x="45" y="76"/>
                  </a:lnTo>
                  <a:lnTo>
                    <a:pt x="55" y="6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84"/>
            <p:cNvSpPr>
              <a:spLocks/>
            </p:cNvSpPr>
            <p:nvPr/>
          </p:nvSpPr>
          <p:spPr bwMode="auto">
            <a:xfrm>
              <a:off x="7038" y="12484"/>
              <a:ext cx="94" cy="121"/>
            </a:xfrm>
            <a:custGeom>
              <a:avLst/>
              <a:gdLst/>
              <a:ahLst/>
              <a:cxnLst>
                <a:cxn ang="0">
                  <a:pos x="7" y="76"/>
                </a:cxn>
                <a:cxn ang="0">
                  <a:pos x="38" y="69"/>
                </a:cxn>
                <a:cxn ang="0">
                  <a:pos x="62" y="59"/>
                </a:cxn>
                <a:cxn ang="0">
                  <a:pos x="84" y="43"/>
                </a:cxn>
                <a:cxn ang="0">
                  <a:pos x="93" y="26"/>
                </a:cxn>
                <a:cxn ang="0">
                  <a:pos x="84" y="7"/>
                </a:cxn>
                <a:cxn ang="0">
                  <a:pos x="69" y="0"/>
                </a:cxn>
                <a:cxn ang="0">
                  <a:pos x="45" y="0"/>
                </a:cxn>
                <a:cxn ang="0">
                  <a:pos x="21" y="7"/>
                </a:cxn>
                <a:cxn ang="0">
                  <a:pos x="7" y="33"/>
                </a:cxn>
                <a:cxn ang="0">
                  <a:pos x="2" y="51"/>
                </a:cxn>
                <a:cxn ang="0">
                  <a:pos x="0" y="69"/>
                </a:cxn>
                <a:cxn ang="0">
                  <a:pos x="1" y="85"/>
                </a:cxn>
                <a:cxn ang="0">
                  <a:pos x="5" y="99"/>
                </a:cxn>
                <a:cxn ang="0">
                  <a:pos x="13" y="110"/>
                </a:cxn>
                <a:cxn ang="0">
                  <a:pos x="24" y="118"/>
                </a:cxn>
                <a:cxn ang="0">
                  <a:pos x="39" y="120"/>
                </a:cxn>
                <a:cxn ang="0">
                  <a:pos x="58" y="117"/>
                </a:cxn>
                <a:cxn ang="0">
                  <a:pos x="69" y="112"/>
                </a:cxn>
                <a:cxn ang="0">
                  <a:pos x="84" y="95"/>
                </a:cxn>
              </a:cxnLst>
              <a:rect l="0" t="0" r="r" b="b"/>
              <a:pathLst>
                <a:path w="94" h="121">
                  <a:moveTo>
                    <a:pt x="7" y="76"/>
                  </a:moveTo>
                  <a:lnTo>
                    <a:pt x="38" y="69"/>
                  </a:lnTo>
                  <a:lnTo>
                    <a:pt x="62" y="59"/>
                  </a:lnTo>
                  <a:lnTo>
                    <a:pt x="84" y="43"/>
                  </a:lnTo>
                  <a:lnTo>
                    <a:pt x="93" y="26"/>
                  </a:lnTo>
                  <a:lnTo>
                    <a:pt x="84" y="7"/>
                  </a:lnTo>
                  <a:lnTo>
                    <a:pt x="69" y="0"/>
                  </a:lnTo>
                  <a:lnTo>
                    <a:pt x="45" y="0"/>
                  </a:lnTo>
                  <a:lnTo>
                    <a:pt x="21" y="7"/>
                  </a:lnTo>
                  <a:lnTo>
                    <a:pt x="7" y="33"/>
                  </a:lnTo>
                  <a:lnTo>
                    <a:pt x="2" y="51"/>
                  </a:lnTo>
                  <a:lnTo>
                    <a:pt x="0" y="69"/>
                  </a:lnTo>
                  <a:lnTo>
                    <a:pt x="1" y="85"/>
                  </a:lnTo>
                  <a:lnTo>
                    <a:pt x="5" y="99"/>
                  </a:lnTo>
                  <a:lnTo>
                    <a:pt x="13" y="110"/>
                  </a:lnTo>
                  <a:lnTo>
                    <a:pt x="24" y="118"/>
                  </a:lnTo>
                  <a:lnTo>
                    <a:pt x="39" y="120"/>
                  </a:lnTo>
                  <a:lnTo>
                    <a:pt x="58" y="117"/>
                  </a:lnTo>
                  <a:lnTo>
                    <a:pt x="69" y="112"/>
                  </a:lnTo>
                  <a:lnTo>
                    <a:pt x="84" y="9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85"/>
            <p:cNvSpPr>
              <a:spLocks/>
            </p:cNvSpPr>
            <p:nvPr/>
          </p:nvSpPr>
          <p:spPr bwMode="auto">
            <a:xfrm>
              <a:off x="7046" y="12501"/>
              <a:ext cx="14" cy="87"/>
            </a:xfrm>
            <a:custGeom>
              <a:avLst/>
              <a:gdLst/>
              <a:ahLst/>
              <a:cxnLst>
                <a:cxn ang="0">
                  <a:pos x="14" y="0"/>
                </a:cxn>
                <a:cxn ang="0">
                  <a:pos x="7" y="16"/>
                </a:cxn>
                <a:cxn ang="0">
                  <a:pos x="0" y="43"/>
                </a:cxn>
                <a:cxn ang="0">
                  <a:pos x="0" y="69"/>
                </a:cxn>
                <a:cxn ang="0">
                  <a:pos x="7" y="86"/>
                </a:cxn>
              </a:cxnLst>
              <a:rect l="0" t="0" r="r" b="b"/>
              <a:pathLst>
                <a:path w="14" h="87">
                  <a:moveTo>
                    <a:pt x="14" y="0"/>
                  </a:moveTo>
                  <a:lnTo>
                    <a:pt x="7" y="16"/>
                  </a:lnTo>
                  <a:lnTo>
                    <a:pt x="0" y="43"/>
                  </a:lnTo>
                  <a:lnTo>
                    <a:pt x="0" y="69"/>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86"/>
            <p:cNvSpPr>
              <a:spLocks/>
            </p:cNvSpPr>
            <p:nvPr/>
          </p:nvSpPr>
          <p:spPr bwMode="auto">
            <a:xfrm>
              <a:off x="7053" y="12484"/>
              <a:ext cx="31" cy="120"/>
            </a:xfrm>
            <a:custGeom>
              <a:avLst/>
              <a:gdLst/>
              <a:ahLst/>
              <a:cxnLst>
                <a:cxn ang="0">
                  <a:pos x="31" y="0"/>
                </a:cxn>
                <a:cxn ang="0">
                  <a:pos x="16" y="16"/>
                </a:cxn>
                <a:cxn ang="0">
                  <a:pos x="7" y="33"/>
                </a:cxn>
                <a:cxn ang="0">
                  <a:pos x="0" y="59"/>
                </a:cxn>
                <a:cxn ang="0">
                  <a:pos x="0" y="86"/>
                </a:cxn>
                <a:cxn ang="0">
                  <a:pos x="7" y="112"/>
                </a:cxn>
                <a:cxn ang="0">
                  <a:pos x="16" y="119"/>
                </a:cxn>
              </a:cxnLst>
              <a:rect l="0" t="0" r="r" b="b"/>
              <a:pathLst>
                <a:path w="31" h="120">
                  <a:moveTo>
                    <a:pt x="31" y="0"/>
                  </a:moveTo>
                  <a:lnTo>
                    <a:pt x="16" y="16"/>
                  </a:lnTo>
                  <a:lnTo>
                    <a:pt x="7" y="33"/>
                  </a:lnTo>
                  <a:lnTo>
                    <a:pt x="0" y="59"/>
                  </a:lnTo>
                  <a:lnTo>
                    <a:pt x="0" y="86"/>
                  </a:lnTo>
                  <a:lnTo>
                    <a:pt x="7" y="112"/>
                  </a:lnTo>
                  <a:lnTo>
                    <a:pt x="16" y="1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87"/>
            <p:cNvSpPr>
              <a:spLocks/>
            </p:cNvSpPr>
            <p:nvPr/>
          </p:nvSpPr>
          <p:spPr bwMode="auto">
            <a:xfrm>
              <a:off x="7188" y="12422"/>
              <a:ext cx="52" cy="182"/>
            </a:xfrm>
            <a:custGeom>
              <a:avLst/>
              <a:gdLst/>
              <a:ahLst/>
              <a:cxnLst>
                <a:cxn ang="0">
                  <a:pos x="31" y="0"/>
                </a:cxn>
                <a:cxn ang="0">
                  <a:pos x="7" y="95"/>
                </a:cxn>
                <a:cxn ang="0">
                  <a:pos x="0" y="131"/>
                </a:cxn>
                <a:cxn ang="0">
                  <a:pos x="0" y="158"/>
                </a:cxn>
                <a:cxn ang="0">
                  <a:pos x="7" y="175"/>
                </a:cxn>
                <a:cxn ang="0">
                  <a:pos x="14" y="182"/>
                </a:cxn>
                <a:cxn ang="0">
                  <a:pos x="31" y="182"/>
                </a:cxn>
                <a:cxn ang="0">
                  <a:pos x="45" y="165"/>
                </a:cxn>
                <a:cxn ang="0">
                  <a:pos x="52" y="148"/>
                </a:cxn>
              </a:cxnLst>
              <a:rect l="0" t="0" r="r" b="b"/>
              <a:pathLst>
                <a:path w="52" h="182">
                  <a:moveTo>
                    <a:pt x="31" y="0"/>
                  </a:moveTo>
                  <a:lnTo>
                    <a:pt x="7" y="95"/>
                  </a:lnTo>
                  <a:lnTo>
                    <a:pt x="0" y="131"/>
                  </a:lnTo>
                  <a:lnTo>
                    <a:pt x="0" y="158"/>
                  </a:lnTo>
                  <a:lnTo>
                    <a:pt x="7" y="175"/>
                  </a:lnTo>
                  <a:lnTo>
                    <a:pt x="14" y="182"/>
                  </a:lnTo>
                  <a:lnTo>
                    <a:pt x="31" y="182"/>
                  </a:lnTo>
                  <a:lnTo>
                    <a:pt x="45" y="165"/>
                  </a:lnTo>
                  <a:lnTo>
                    <a:pt x="52" y="14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88"/>
            <p:cNvSpPr>
              <a:spLocks/>
            </p:cNvSpPr>
            <p:nvPr/>
          </p:nvSpPr>
          <p:spPr bwMode="auto">
            <a:xfrm>
              <a:off x="7195" y="12422"/>
              <a:ext cx="31" cy="175"/>
            </a:xfrm>
            <a:custGeom>
              <a:avLst/>
              <a:gdLst/>
              <a:ahLst/>
              <a:cxnLst>
                <a:cxn ang="0">
                  <a:pos x="31" y="0"/>
                </a:cxn>
                <a:cxn ang="0">
                  <a:pos x="7" y="95"/>
                </a:cxn>
                <a:cxn ang="0">
                  <a:pos x="0" y="131"/>
                </a:cxn>
                <a:cxn ang="0">
                  <a:pos x="0" y="175"/>
                </a:cxn>
              </a:cxnLst>
              <a:rect l="0" t="0" r="r" b="b"/>
              <a:pathLst>
                <a:path w="31" h="175">
                  <a:moveTo>
                    <a:pt x="31" y="0"/>
                  </a:moveTo>
                  <a:lnTo>
                    <a:pt x="7" y="95"/>
                  </a:lnTo>
                  <a:lnTo>
                    <a:pt x="0" y="131"/>
                  </a:lnTo>
                  <a:lnTo>
                    <a:pt x="0" y="17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89"/>
            <p:cNvSpPr>
              <a:spLocks/>
            </p:cNvSpPr>
            <p:nvPr/>
          </p:nvSpPr>
          <p:spPr bwMode="auto">
            <a:xfrm>
              <a:off x="7195" y="12422"/>
              <a:ext cx="38" cy="158"/>
            </a:xfrm>
            <a:custGeom>
              <a:avLst/>
              <a:gdLst/>
              <a:ahLst/>
              <a:cxnLst>
                <a:cxn ang="0">
                  <a:pos x="0" y="0"/>
                </a:cxn>
                <a:cxn ang="0">
                  <a:pos x="38" y="0"/>
                </a:cxn>
                <a:cxn ang="0">
                  <a:pos x="7" y="122"/>
                </a:cxn>
                <a:cxn ang="0">
                  <a:pos x="0" y="158"/>
                </a:cxn>
              </a:cxnLst>
              <a:rect l="0" t="0" r="r" b="b"/>
              <a:pathLst>
                <a:path w="38" h="158">
                  <a:moveTo>
                    <a:pt x="0" y="0"/>
                  </a:moveTo>
                  <a:lnTo>
                    <a:pt x="38" y="0"/>
                  </a:lnTo>
                  <a:lnTo>
                    <a:pt x="7" y="122"/>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90"/>
            <p:cNvSpPr>
              <a:spLocks/>
            </p:cNvSpPr>
            <p:nvPr/>
          </p:nvSpPr>
          <p:spPr bwMode="auto">
            <a:xfrm>
              <a:off x="7202" y="12422"/>
              <a:ext cx="24" cy="10"/>
            </a:xfrm>
            <a:custGeom>
              <a:avLst/>
              <a:gdLst/>
              <a:ahLst/>
              <a:cxnLst>
                <a:cxn ang="0">
                  <a:pos x="0" y="0"/>
                </a:cxn>
                <a:cxn ang="0">
                  <a:pos x="24" y="9"/>
                </a:cxn>
              </a:cxnLst>
              <a:rect l="0" t="0" r="r" b="b"/>
              <a:pathLst>
                <a:path w="24" h="10">
                  <a:moveTo>
                    <a:pt x="0" y="0"/>
                  </a:moveTo>
                  <a:lnTo>
                    <a:pt x="24" y="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91"/>
            <p:cNvSpPr>
              <a:spLocks/>
            </p:cNvSpPr>
            <p:nvPr/>
          </p:nvSpPr>
          <p:spPr bwMode="auto">
            <a:xfrm>
              <a:off x="7209" y="12422"/>
              <a:ext cx="10" cy="19"/>
            </a:xfrm>
            <a:custGeom>
              <a:avLst/>
              <a:gdLst/>
              <a:ahLst/>
              <a:cxnLst>
                <a:cxn ang="0">
                  <a:pos x="0" y="0"/>
                </a:cxn>
                <a:cxn ang="0">
                  <a:pos x="9" y="19"/>
                </a:cxn>
              </a:cxnLst>
              <a:rect l="0" t="0" r="r" b="b"/>
              <a:pathLst>
                <a:path w="10" h="19">
                  <a:moveTo>
                    <a:pt x="0" y="0"/>
                  </a:moveTo>
                  <a:lnTo>
                    <a:pt x="9" y="1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92"/>
            <p:cNvSpPr>
              <a:spLocks/>
            </p:cNvSpPr>
            <p:nvPr/>
          </p:nvSpPr>
          <p:spPr bwMode="auto">
            <a:xfrm>
              <a:off x="7264" y="12650"/>
              <a:ext cx="56" cy="67"/>
            </a:xfrm>
            <a:custGeom>
              <a:avLst/>
              <a:gdLst/>
              <a:ahLst/>
              <a:cxnLst>
                <a:cxn ang="0">
                  <a:pos x="0" y="67"/>
                </a:cxn>
                <a:cxn ang="0">
                  <a:pos x="55" y="0"/>
                </a:cxn>
              </a:cxnLst>
              <a:rect l="0" t="0" r="r" b="b"/>
              <a:pathLst>
                <a:path w="56" h="67">
                  <a:moveTo>
                    <a:pt x="0" y="67"/>
                  </a:moveTo>
                  <a:lnTo>
                    <a:pt x="55"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293"/>
            <p:cNvSpPr>
              <a:spLocks/>
            </p:cNvSpPr>
            <p:nvPr/>
          </p:nvSpPr>
          <p:spPr bwMode="auto">
            <a:xfrm>
              <a:off x="7351" y="12540"/>
              <a:ext cx="62" cy="74"/>
            </a:xfrm>
            <a:custGeom>
              <a:avLst/>
              <a:gdLst/>
              <a:ahLst/>
              <a:cxnLst>
                <a:cxn ang="0">
                  <a:pos x="0" y="74"/>
                </a:cxn>
                <a:cxn ang="0">
                  <a:pos x="62" y="0"/>
                </a:cxn>
              </a:cxnLst>
              <a:rect l="0" t="0" r="r" b="b"/>
              <a:pathLst>
                <a:path w="62" h="74">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294"/>
            <p:cNvSpPr>
              <a:spLocks/>
            </p:cNvSpPr>
            <p:nvPr/>
          </p:nvSpPr>
          <p:spPr bwMode="auto">
            <a:xfrm>
              <a:off x="7444" y="12429"/>
              <a:ext cx="63" cy="75"/>
            </a:xfrm>
            <a:custGeom>
              <a:avLst/>
              <a:gdLst/>
              <a:ahLst/>
              <a:cxnLst>
                <a:cxn ang="0">
                  <a:pos x="0" y="74"/>
                </a:cxn>
                <a:cxn ang="0">
                  <a:pos x="62" y="0"/>
                </a:cxn>
              </a:cxnLst>
              <a:rect l="0" t="0" r="r" b="b"/>
              <a:pathLst>
                <a:path w="63" h="75">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95"/>
            <p:cNvSpPr>
              <a:spLocks/>
            </p:cNvSpPr>
            <p:nvPr/>
          </p:nvSpPr>
          <p:spPr bwMode="auto">
            <a:xfrm>
              <a:off x="7538" y="12321"/>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296"/>
            <p:cNvSpPr>
              <a:spLocks/>
            </p:cNvSpPr>
            <p:nvPr/>
          </p:nvSpPr>
          <p:spPr bwMode="auto">
            <a:xfrm>
              <a:off x="7632" y="12211"/>
              <a:ext cx="62" cy="72"/>
            </a:xfrm>
            <a:custGeom>
              <a:avLst/>
              <a:gdLst/>
              <a:ahLst/>
              <a:cxnLst>
                <a:cxn ang="0">
                  <a:pos x="0" y="72"/>
                </a:cxn>
                <a:cxn ang="0">
                  <a:pos x="62" y="0"/>
                </a:cxn>
              </a:cxnLst>
              <a:rect l="0" t="0" r="r" b="b"/>
              <a:pathLst>
                <a:path w="62"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297"/>
            <p:cNvSpPr>
              <a:spLocks/>
            </p:cNvSpPr>
            <p:nvPr/>
          </p:nvSpPr>
          <p:spPr bwMode="auto">
            <a:xfrm>
              <a:off x="7725" y="12100"/>
              <a:ext cx="63" cy="75"/>
            </a:xfrm>
            <a:custGeom>
              <a:avLst/>
              <a:gdLst/>
              <a:ahLst/>
              <a:cxnLst>
                <a:cxn ang="0">
                  <a:pos x="0" y="74"/>
                </a:cxn>
                <a:cxn ang="0">
                  <a:pos x="62" y="0"/>
                </a:cxn>
              </a:cxnLst>
              <a:rect l="0" t="0" r="r" b="b"/>
              <a:pathLst>
                <a:path w="63" h="75">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298"/>
            <p:cNvSpPr>
              <a:spLocks/>
            </p:cNvSpPr>
            <p:nvPr/>
          </p:nvSpPr>
          <p:spPr bwMode="auto">
            <a:xfrm>
              <a:off x="7819" y="11990"/>
              <a:ext cx="62" cy="74"/>
            </a:xfrm>
            <a:custGeom>
              <a:avLst/>
              <a:gdLst/>
              <a:ahLst/>
              <a:cxnLst>
                <a:cxn ang="0">
                  <a:pos x="0" y="74"/>
                </a:cxn>
                <a:cxn ang="0">
                  <a:pos x="62" y="0"/>
                </a:cxn>
              </a:cxnLst>
              <a:rect l="0" t="0" r="r" b="b"/>
              <a:pathLst>
                <a:path w="62" h="74">
                  <a:moveTo>
                    <a:pt x="0" y="74"/>
                  </a:moveTo>
                  <a:lnTo>
                    <a:pt x="62" y="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299"/>
            <p:cNvSpPr>
              <a:spLocks/>
            </p:cNvSpPr>
            <p:nvPr/>
          </p:nvSpPr>
          <p:spPr bwMode="auto">
            <a:xfrm>
              <a:off x="7912" y="11882"/>
              <a:ext cx="63" cy="72"/>
            </a:xfrm>
            <a:custGeom>
              <a:avLst/>
              <a:gdLst/>
              <a:ahLst/>
              <a:cxnLst>
                <a:cxn ang="0">
                  <a:pos x="0" y="72"/>
                </a:cxn>
                <a:cxn ang="0">
                  <a:pos x="62" y="0"/>
                </a:cxn>
              </a:cxnLst>
              <a:rect l="0" t="0" r="r" b="b"/>
              <a:pathLst>
                <a:path w="63" h="72">
                  <a:moveTo>
                    <a:pt x="0" y="72"/>
                  </a:moveTo>
                  <a:lnTo>
                    <a:pt x="6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00"/>
            <p:cNvSpPr>
              <a:spLocks/>
            </p:cNvSpPr>
            <p:nvPr/>
          </p:nvSpPr>
          <p:spPr bwMode="auto">
            <a:xfrm>
              <a:off x="8006" y="11776"/>
              <a:ext cx="58" cy="67"/>
            </a:xfrm>
            <a:custGeom>
              <a:avLst/>
              <a:gdLst/>
              <a:ahLst/>
              <a:cxnLst>
                <a:cxn ang="0">
                  <a:pos x="0" y="67"/>
                </a:cxn>
                <a:cxn ang="0">
                  <a:pos x="57" y="0"/>
                </a:cxn>
              </a:cxnLst>
              <a:rect l="0" t="0" r="r" b="b"/>
              <a:pathLst>
                <a:path w="58" h="67">
                  <a:moveTo>
                    <a:pt x="0" y="67"/>
                  </a:move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01"/>
            <p:cNvSpPr>
              <a:spLocks/>
            </p:cNvSpPr>
            <p:nvPr/>
          </p:nvSpPr>
          <p:spPr bwMode="auto">
            <a:xfrm>
              <a:off x="9806" y="12600"/>
              <a:ext cx="120" cy="165"/>
            </a:xfrm>
            <a:custGeom>
              <a:avLst/>
              <a:gdLst/>
              <a:ahLst/>
              <a:cxnLst>
                <a:cxn ang="0">
                  <a:pos x="105" y="16"/>
                </a:cxn>
                <a:cxn ang="0">
                  <a:pos x="112" y="16"/>
                </a:cxn>
                <a:cxn ang="0">
                  <a:pos x="119" y="0"/>
                </a:cxn>
                <a:cxn ang="0">
                  <a:pos x="112" y="48"/>
                </a:cxn>
                <a:cxn ang="0">
                  <a:pos x="112" y="31"/>
                </a:cxn>
                <a:cxn ang="0">
                  <a:pos x="105" y="16"/>
                </a:cxn>
                <a:cxn ang="0">
                  <a:pos x="98" y="7"/>
                </a:cxn>
                <a:cxn ang="0">
                  <a:pos x="83" y="0"/>
                </a:cxn>
                <a:cxn ang="0">
                  <a:pos x="62" y="0"/>
                </a:cxn>
                <a:cxn ang="0">
                  <a:pos x="43" y="7"/>
                </a:cxn>
                <a:cxn ang="0">
                  <a:pos x="28" y="24"/>
                </a:cxn>
                <a:cxn ang="0">
                  <a:pos x="14" y="48"/>
                </a:cxn>
                <a:cxn ang="0">
                  <a:pos x="7" y="72"/>
                </a:cxn>
                <a:cxn ang="0">
                  <a:pos x="0" y="103"/>
                </a:cxn>
                <a:cxn ang="0">
                  <a:pos x="0" y="124"/>
                </a:cxn>
                <a:cxn ang="0">
                  <a:pos x="7" y="148"/>
                </a:cxn>
                <a:cxn ang="0">
                  <a:pos x="14" y="158"/>
                </a:cxn>
                <a:cxn ang="0">
                  <a:pos x="35" y="165"/>
                </a:cxn>
                <a:cxn ang="0">
                  <a:pos x="57" y="165"/>
                </a:cxn>
                <a:cxn ang="0">
                  <a:pos x="69" y="158"/>
                </a:cxn>
                <a:cxn ang="0">
                  <a:pos x="83" y="141"/>
                </a:cxn>
                <a:cxn ang="0">
                  <a:pos x="91" y="124"/>
                </a:cxn>
              </a:cxnLst>
              <a:rect l="0" t="0" r="r" b="b"/>
              <a:pathLst>
                <a:path w="120" h="165">
                  <a:moveTo>
                    <a:pt x="105" y="16"/>
                  </a:moveTo>
                  <a:lnTo>
                    <a:pt x="112" y="16"/>
                  </a:lnTo>
                  <a:lnTo>
                    <a:pt x="119" y="0"/>
                  </a:lnTo>
                  <a:lnTo>
                    <a:pt x="112" y="48"/>
                  </a:lnTo>
                  <a:lnTo>
                    <a:pt x="112" y="31"/>
                  </a:lnTo>
                  <a:lnTo>
                    <a:pt x="105" y="16"/>
                  </a:lnTo>
                  <a:lnTo>
                    <a:pt x="98" y="7"/>
                  </a:lnTo>
                  <a:lnTo>
                    <a:pt x="83" y="0"/>
                  </a:lnTo>
                  <a:lnTo>
                    <a:pt x="62" y="0"/>
                  </a:lnTo>
                  <a:lnTo>
                    <a:pt x="43" y="7"/>
                  </a:lnTo>
                  <a:lnTo>
                    <a:pt x="28" y="24"/>
                  </a:lnTo>
                  <a:lnTo>
                    <a:pt x="14" y="48"/>
                  </a:lnTo>
                  <a:lnTo>
                    <a:pt x="7" y="72"/>
                  </a:lnTo>
                  <a:lnTo>
                    <a:pt x="0" y="103"/>
                  </a:lnTo>
                  <a:lnTo>
                    <a:pt x="0" y="124"/>
                  </a:lnTo>
                  <a:lnTo>
                    <a:pt x="7" y="148"/>
                  </a:lnTo>
                  <a:lnTo>
                    <a:pt x="14" y="158"/>
                  </a:lnTo>
                  <a:lnTo>
                    <a:pt x="35" y="165"/>
                  </a:lnTo>
                  <a:lnTo>
                    <a:pt x="57" y="165"/>
                  </a:lnTo>
                  <a:lnTo>
                    <a:pt x="69" y="158"/>
                  </a:lnTo>
                  <a:lnTo>
                    <a:pt x="83" y="141"/>
                  </a:lnTo>
                  <a:lnTo>
                    <a:pt x="91" y="12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302"/>
            <p:cNvSpPr>
              <a:spLocks/>
            </p:cNvSpPr>
            <p:nvPr/>
          </p:nvSpPr>
          <p:spPr bwMode="auto">
            <a:xfrm>
              <a:off x="9813" y="12616"/>
              <a:ext cx="36" cy="132"/>
            </a:xfrm>
            <a:custGeom>
              <a:avLst/>
              <a:gdLst/>
              <a:ahLst/>
              <a:cxnLst>
                <a:cxn ang="0">
                  <a:pos x="36" y="0"/>
                </a:cxn>
                <a:cxn ang="0">
                  <a:pos x="21" y="14"/>
                </a:cxn>
                <a:cxn ang="0">
                  <a:pos x="14" y="31"/>
                </a:cxn>
                <a:cxn ang="0">
                  <a:pos x="7" y="55"/>
                </a:cxn>
                <a:cxn ang="0">
                  <a:pos x="0" y="86"/>
                </a:cxn>
                <a:cxn ang="0">
                  <a:pos x="0" y="117"/>
                </a:cxn>
                <a:cxn ang="0">
                  <a:pos x="7" y="131"/>
                </a:cxn>
              </a:cxnLst>
              <a:rect l="0" t="0" r="r" b="b"/>
              <a:pathLst>
                <a:path w="36" h="132">
                  <a:moveTo>
                    <a:pt x="36" y="0"/>
                  </a:moveTo>
                  <a:lnTo>
                    <a:pt x="21" y="14"/>
                  </a:lnTo>
                  <a:lnTo>
                    <a:pt x="14" y="31"/>
                  </a:lnTo>
                  <a:lnTo>
                    <a:pt x="7" y="55"/>
                  </a:lnTo>
                  <a:lnTo>
                    <a:pt x="0" y="86"/>
                  </a:lnTo>
                  <a:lnTo>
                    <a:pt x="0" y="117"/>
                  </a:lnTo>
                  <a:lnTo>
                    <a:pt x="7" y="13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303"/>
            <p:cNvSpPr>
              <a:spLocks/>
            </p:cNvSpPr>
            <p:nvPr/>
          </p:nvSpPr>
          <p:spPr bwMode="auto">
            <a:xfrm>
              <a:off x="9820" y="12600"/>
              <a:ext cx="48" cy="165"/>
            </a:xfrm>
            <a:custGeom>
              <a:avLst/>
              <a:gdLst/>
              <a:ahLst/>
              <a:cxnLst>
                <a:cxn ang="0">
                  <a:pos x="47" y="0"/>
                </a:cxn>
                <a:cxn ang="0">
                  <a:pos x="35" y="7"/>
                </a:cxn>
                <a:cxn ang="0">
                  <a:pos x="21" y="31"/>
                </a:cxn>
                <a:cxn ang="0">
                  <a:pos x="14" y="48"/>
                </a:cxn>
                <a:cxn ang="0">
                  <a:pos x="7" y="72"/>
                </a:cxn>
                <a:cxn ang="0">
                  <a:pos x="0" y="103"/>
                </a:cxn>
                <a:cxn ang="0">
                  <a:pos x="0" y="141"/>
                </a:cxn>
                <a:cxn ang="0">
                  <a:pos x="7" y="158"/>
                </a:cxn>
                <a:cxn ang="0">
                  <a:pos x="21" y="165"/>
                </a:cxn>
              </a:cxnLst>
              <a:rect l="0" t="0" r="r" b="b"/>
              <a:pathLst>
                <a:path w="48" h="165">
                  <a:moveTo>
                    <a:pt x="47" y="0"/>
                  </a:moveTo>
                  <a:lnTo>
                    <a:pt x="35" y="7"/>
                  </a:lnTo>
                  <a:lnTo>
                    <a:pt x="21" y="31"/>
                  </a:lnTo>
                  <a:lnTo>
                    <a:pt x="14" y="48"/>
                  </a:lnTo>
                  <a:lnTo>
                    <a:pt x="7" y="72"/>
                  </a:lnTo>
                  <a:lnTo>
                    <a:pt x="0" y="103"/>
                  </a:lnTo>
                  <a:lnTo>
                    <a:pt x="0" y="141"/>
                  </a:lnTo>
                  <a:lnTo>
                    <a:pt x="7" y="158"/>
                  </a:lnTo>
                  <a:lnTo>
                    <a:pt x="21"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04"/>
            <p:cNvSpPr>
              <a:spLocks/>
            </p:cNvSpPr>
            <p:nvPr/>
          </p:nvSpPr>
          <p:spPr bwMode="auto">
            <a:xfrm>
              <a:off x="9955" y="12655"/>
              <a:ext cx="98" cy="110"/>
            </a:xfrm>
            <a:custGeom>
              <a:avLst/>
              <a:gdLst/>
              <a:ahLst/>
              <a:cxnLst>
                <a:cxn ang="0">
                  <a:pos x="40" y="0"/>
                </a:cxn>
                <a:cxn ang="0">
                  <a:pos x="21" y="7"/>
                </a:cxn>
                <a:cxn ang="0">
                  <a:pos x="7" y="31"/>
                </a:cxn>
                <a:cxn ang="0">
                  <a:pos x="0" y="55"/>
                </a:cxn>
                <a:cxn ang="0">
                  <a:pos x="0" y="69"/>
                </a:cxn>
                <a:cxn ang="0">
                  <a:pos x="7" y="93"/>
                </a:cxn>
                <a:cxn ang="0">
                  <a:pos x="14" y="103"/>
                </a:cxn>
                <a:cxn ang="0">
                  <a:pos x="36" y="110"/>
                </a:cxn>
                <a:cxn ang="0">
                  <a:pos x="55" y="110"/>
                </a:cxn>
                <a:cxn ang="0">
                  <a:pos x="76" y="103"/>
                </a:cxn>
                <a:cxn ang="0">
                  <a:pos x="91" y="79"/>
                </a:cxn>
                <a:cxn ang="0">
                  <a:pos x="98" y="55"/>
                </a:cxn>
                <a:cxn ang="0">
                  <a:pos x="98" y="38"/>
                </a:cxn>
                <a:cxn ang="0">
                  <a:pos x="91" y="16"/>
                </a:cxn>
                <a:cxn ang="0">
                  <a:pos x="84" y="7"/>
                </a:cxn>
                <a:cxn ang="0">
                  <a:pos x="62" y="0"/>
                </a:cxn>
                <a:cxn ang="0">
                  <a:pos x="40" y="0"/>
                </a:cxn>
              </a:cxnLst>
              <a:rect l="0" t="0" r="r" b="b"/>
              <a:pathLst>
                <a:path w="98" h="110">
                  <a:moveTo>
                    <a:pt x="40" y="0"/>
                  </a:moveTo>
                  <a:lnTo>
                    <a:pt x="21" y="7"/>
                  </a:lnTo>
                  <a:lnTo>
                    <a:pt x="7" y="31"/>
                  </a:lnTo>
                  <a:lnTo>
                    <a:pt x="0" y="55"/>
                  </a:lnTo>
                  <a:lnTo>
                    <a:pt x="0" y="69"/>
                  </a:lnTo>
                  <a:lnTo>
                    <a:pt x="7" y="93"/>
                  </a:lnTo>
                  <a:lnTo>
                    <a:pt x="14" y="103"/>
                  </a:lnTo>
                  <a:lnTo>
                    <a:pt x="36" y="110"/>
                  </a:lnTo>
                  <a:lnTo>
                    <a:pt x="55" y="110"/>
                  </a:lnTo>
                  <a:lnTo>
                    <a:pt x="76" y="103"/>
                  </a:lnTo>
                  <a:lnTo>
                    <a:pt x="91" y="79"/>
                  </a:lnTo>
                  <a:lnTo>
                    <a:pt x="98" y="55"/>
                  </a:lnTo>
                  <a:lnTo>
                    <a:pt x="98" y="38"/>
                  </a:lnTo>
                  <a:lnTo>
                    <a:pt x="91" y="16"/>
                  </a:lnTo>
                  <a:lnTo>
                    <a:pt x="84" y="7"/>
                  </a:lnTo>
                  <a:lnTo>
                    <a:pt x="62" y="0"/>
                  </a:lnTo>
                  <a:lnTo>
                    <a:pt x="40" y="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305"/>
            <p:cNvSpPr>
              <a:spLocks/>
            </p:cNvSpPr>
            <p:nvPr/>
          </p:nvSpPr>
          <p:spPr bwMode="auto">
            <a:xfrm>
              <a:off x="9962" y="12672"/>
              <a:ext cx="14" cy="76"/>
            </a:xfrm>
            <a:custGeom>
              <a:avLst/>
              <a:gdLst/>
              <a:ahLst/>
              <a:cxnLst>
                <a:cxn ang="0">
                  <a:pos x="14" y="0"/>
                </a:cxn>
                <a:cxn ang="0">
                  <a:pos x="7" y="14"/>
                </a:cxn>
                <a:cxn ang="0">
                  <a:pos x="0" y="38"/>
                </a:cxn>
                <a:cxn ang="0">
                  <a:pos x="0" y="62"/>
                </a:cxn>
                <a:cxn ang="0">
                  <a:pos x="7" y="76"/>
                </a:cxn>
              </a:cxnLst>
              <a:rect l="0" t="0" r="r" b="b"/>
              <a:pathLst>
                <a:path w="14" h="76">
                  <a:moveTo>
                    <a:pt x="14" y="0"/>
                  </a:moveTo>
                  <a:lnTo>
                    <a:pt x="7" y="14"/>
                  </a:lnTo>
                  <a:lnTo>
                    <a:pt x="0" y="38"/>
                  </a:lnTo>
                  <a:lnTo>
                    <a:pt x="0" y="62"/>
                  </a:lnTo>
                  <a:lnTo>
                    <a:pt x="7" y="7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06"/>
            <p:cNvSpPr>
              <a:spLocks/>
            </p:cNvSpPr>
            <p:nvPr/>
          </p:nvSpPr>
          <p:spPr bwMode="auto">
            <a:xfrm>
              <a:off x="10032" y="12672"/>
              <a:ext cx="14" cy="76"/>
            </a:xfrm>
            <a:custGeom>
              <a:avLst/>
              <a:gdLst/>
              <a:ahLst/>
              <a:cxnLst>
                <a:cxn ang="0">
                  <a:pos x="0" y="76"/>
                </a:cxn>
                <a:cxn ang="0">
                  <a:pos x="7" y="62"/>
                </a:cxn>
                <a:cxn ang="0">
                  <a:pos x="14" y="38"/>
                </a:cxn>
                <a:cxn ang="0">
                  <a:pos x="14" y="14"/>
                </a:cxn>
                <a:cxn ang="0">
                  <a:pos x="7" y="0"/>
                </a:cxn>
              </a:cxnLst>
              <a:rect l="0" t="0" r="r" b="b"/>
              <a:pathLst>
                <a:path w="14" h="76">
                  <a:moveTo>
                    <a:pt x="0" y="76"/>
                  </a:moveTo>
                  <a:lnTo>
                    <a:pt x="7" y="62"/>
                  </a:lnTo>
                  <a:lnTo>
                    <a:pt x="14" y="38"/>
                  </a:lnTo>
                  <a:lnTo>
                    <a:pt x="14" y="14"/>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307"/>
            <p:cNvSpPr>
              <a:spLocks/>
            </p:cNvSpPr>
            <p:nvPr/>
          </p:nvSpPr>
          <p:spPr bwMode="auto">
            <a:xfrm>
              <a:off x="9969" y="12655"/>
              <a:ext cx="27" cy="110"/>
            </a:xfrm>
            <a:custGeom>
              <a:avLst/>
              <a:gdLst/>
              <a:ahLst/>
              <a:cxnLst>
                <a:cxn ang="0">
                  <a:pos x="26" y="0"/>
                </a:cxn>
                <a:cxn ang="0">
                  <a:pos x="14" y="16"/>
                </a:cxn>
                <a:cxn ang="0">
                  <a:pos x="7" y="31"/>
                </a:cxn>
                <a:cxn ang="0">
                  <a:pos x="0" y="55"/>
                </a:cxn>
                <a:cxn ang="0">
                  <a:pos x="0" y="79"/>
                </a:cxn>
                <a:cxn ang="0">
                  <a:pos x="7" y="103"/>
                </a:cxn>
                <a:cxn ang="0">
                  <a:pos x="21" y="110"/>
                </a:cxn>
              </a:cxnLst>
              <a:rect l="0" t="0" r="r" b="b"/>
              <a:pathLst>
                <a:path w="27" h="110">
                  <a:moveTo>
                    <a:pt x="26" y="0"/>
                  </a:moveTo>
                  <a:lnTo>
                    <a:pt x="14" y="16"/>
                  </a:lnTo>
                  <a:lnTo>
                    <a:pt x="7" y="31"/>
                  </a:lnTo>
                  <a:lnTo>
                    <a:pt x="0" y="55"/>
                  </a:lnTo>
                  <a:lnTo>
                    <a:pt x="0" y="79"/>
                  </a:lnTo>
                  <a:lnTo>
                    <a:pt x="7" y="103"/>
                  </a:lnTo>
                  <a:lnTo>
                    <a:pt x="21"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308"/>
            <p:cNvSpPr>
              <a:spLocks/>
            </p:cNvSpPr>
            <p:nvPr/>
          </p:nvSpPr>
          <p:spPr bwMode="auto">
            <a:xfrm>
              <a:off x="10010" y="12655"/>
              <a:ext cx="29" cy="110"/>
            </a:xfrm>
            <a:custGeom>
              <a:avLst/>
              <a:gdLst/>
              <a:ahLst/>
              <a:cxnLst>
                <a:cxn ang="0">
                  <a:pos x="0" y="110"/>
                </a:cxn>
                <a:cxn ang="0">
                  <a:pos x="14" y="93"/>
                </a:cxn>
                <a:cxn ang="0">
                  <a:pos x="21" y="79"/>
                </a:cxn>
                <a:cxn ang="0">
                  <a:pos x="28" y="55"/>
                </a:cxn>
                <a:cxn ang="0">
                  <a:pos x="28" y="31"/>
                </a:cxn>
                <a:cxn ang="0">
                  <a:pos x="21" y="7"/>
                </a:cxn>
                <a:cxn ang="0">
                  <a:pos x="7" y="0"/>
                </a:cxn>
              </a:cxnLst>
              <a:rect l="0" t="0" r="r" b="b"/>
              <a:pathLst>
                <a:path w="29" h="110">
                  <a:moveTo>
                    <a:pt x="0" y="110"/>
                  </a:moveTo>
                  <a:lnTo>
                    <a:pt x="14" y="93"/>
                  </a:lnTo>
                  <a:lnTo>
                    <a:pt x="21" y="79"/>
                  </a:lnTo>
                  <a:lnTo>
                    <a:pt x="28" y="55"/>
                  </a:lnTo>
                  <a:lnTo>
                    <a:pt x="28" y="31"/>
                  </a:lnTo>
                  <a:lnTo>
                    <a:pt x="21" y="7"/>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309"/>
            <p:cNvSpPr>
              <a:spLocks/>
            </p:cNvSpPr>
            <p:nvPr/>
          </p:nvSpPr>
          <p:spPr bwMode="auto">
            <a:xfrm>
              <a:off x="10104" y="12600"/>
              <a:ext cx="48" cy="165"/>
            </a:xfrm>
            <a:custGeom>
              <a:avLst/>
              <a:gdLst/>
              <a:ahLst/>
              <a:cxnLst>
                <a:cxn ang="0">
                  <a:pos x="26" y="0"/>
                </a:cxn>
                <a:cxn ang="0">
                  <a:pos x="7" y="86"/>
                </a:cxn>
                <a:cxn ang="0">
                  <a:pos x="0" y="117"/>
                </a:cxn>
                <a:cxn ang="0">
                  <a:pos x="0" y="141"/>
                </a:cxn>
                <a:cxn ang="0">
                  <a:pos x="7" y="158"/>
                </a:cxn>
                <a:cxn ang="0">
                  <a:pos x="14" y="165"/>
                </a:cxn>
                <a:cxn ang="0">
                  <a:pos x="26" y="165"/>
                </a:cxn>
                <a:cxn ang="0">
                  <a:pos x="40" y="148"/>
                </a:cxn>
                <a:cxn ang="0">
                  <a:pos x="47" y="134"/>
                </a:cxn>
              </a:cxnLst>
              <a:rect l="0" t="0" r="r" b="b"/>
              <a:pathLst>
                <a:path w="48" h="165">
                  <a:moveTo>
                    <a:pt x="26" y="0"/>
                  </a:moveTo>
                  <a:lnTo>
                    <a:pt x="7" y="86"/>
                  </a:lnTo>
                  <a:lnTo>
                    <a:pt x="0" y="117"/>
                  </a:lnTo>
                  <a:lnTo>
                    <a:pt x="0" y="141"/>
                  </a:lnTo>
                  <a:lnTo>
                    <a:pt x="7" y="158"/>
                  </a:lnTo>
                  <a:lnTo>
                    <a:pt x="14" y="165"/>
                  </a:lnTo>
                  <a:lnTo>
                    <a:pt x="26" y="165"/>
                  </a:lnTo>
                  <a:lnTo>
                    <a:pt x="40" y="148"/>
                  </a:lnTo>
                  <a:lnTo>
                    <a:pt x="47" y="13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310"/>
            <p:cNvSpPr>
              <a:spLocks/>
            </p:cNvSpPr>
            <p:nvPr/>
          </p:nvSpPr>
          <p:spPr bwMode="auto">
            <a:xfrm>
              <a:off x="10111" y="12600"/>
              <a:ext cx="26" cy="158"/>
            </a:xfrm>
            <a:custGeom>
              <a:avLst/>
              <a:gdLst/>
              <a:ahLst/>
              <a:cxnLst>
                <a:cxn ang="0">
                  <a:pos x="26" y="0"/>
                </a:cxn>
                <a:cxn ang="0">
                  <a:pos x="7" y="86"/>
                </a:cxn>
                <a:cxn ang="0">
                  <a:pos x="0" y="117"/>
                </a:cxn>
                <a:cxn ang="0">
                  <a:pos x="0" y="158"/>
                </a:cxn>
              </a:cxnLst>
              <a:rect l="0" t="0" r="r" b="b"/>
              <a:pathLst>
                <a:path w="26" h="158">
                  <a:moveTo>
                    <a:pt x="26" y="0"/>
                  </a:moveTo>
                  <a:lnTo>
                    <a:pt x="7" y="86"/>
                  </a:lnTo>
                  <a:lnTo>
                    <a:pt x="0" y="117"/>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311"/>
            <p:cNvSpPr>
              <a:spLocks/>
            </p:cNvSpPr>
            <p:nvPr/>
          </p:nvSpPr>
          <p:spPr bwMode="auto">
            <a:xfrm>
              <a:off x="10111" y="12600"/>
              <a:ext cx="33" cy="141"/>
            </a:xfrm>
            <a:custGeom>
              <a:avLst/>
              <a:gdLst/>
              <a:ahLst/>
              <a:cxnLst>
                <a:cxn ang="0">
                  <a:pos x="0" y="0"/>
                </a:cxn>
                <a:cxn ang="0">
                  <a:pos x="33" y="0"/>
                </a:cxn>
                <a:cxn ang="0">
                  <a:pos x="7" y="110"/>
                </a:cxn>
                <a:cxn ang="0">
                  <a:pos x="0" y="141"/>
                </a:cxn>
              </a:cxnLst>
              <a:rect l="0" t="0" r="r" b="b"/>
              <a:pathLst>
                <a:path w="33" h="141">
                  <a:moveTo>
                    <a:pt x="0" y="0"/>
                  </a:moveTo>
                  <a:lnTo>
                    <a:pt x="33" y="0"/>
                  </a:lnTo>
                  <a:lnTo>
                    <a:pt x="7" y="110"/>
                  </a:lnTo>
                  <a:lnTo>
                    <a:pt x="0" y="14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12"/>
            <p:cNvSpPr>
              <a:spLocks/>
            </p:cNvSpPr>
            <p:nvPr/>
          </p:nvSpPr>
          <p:spPr bwMode="auto">
            <a:xfrm>
              <a:off x="10118" y="12600"/>
              <a:ext cx="19" cy="7"/>
            </a:xfrm>
            <a:custGeom>
              <a:avLst/>
              <a:gdLst/>
              <a:ahLst/>
              <a:cxnLst>
                <a:cxn ang="0">
                  <a:pos x="0" y="0"/>
                </a:cxn>
                <a:cxn ang="0">
                  <a:pos x="19" y="7"/>
                </a:cxn>
              </a:cxnLst>
              <a:rect l="0" t="0" r="r" b="b"/>
              <a:pathLst>
                <a:path w="19" h="7">
                  <a:moveTo>
                    <a:pt x="0" y="0"/>
                  </a:moveTo>
                  <a:lnTo>
                    <a:pt x="19"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13"/>
            <p:cNvSpPr>
              <a:spLocks/>
            </p:cNvSpPr>
            <p:nvPr/>
          </p:nvSpPr>
          <p:spPr bwMode="auto">
            <a:xfrm>
              <a:off x="10123" y="12600"/>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14"/>
            <p:cNvSpPr>
              <a:spLocks/>
            </p:cNvSpPr>
            <p:nvPr/>
          </p:nvSpPr>
          <p:spPr bwMode="auto">
            <a:xfrm>
              <a:off x="10166" y="12655"/>
              <a:ext cx="50" cy="86"/>
            </a:xfrm>
            <a:custGeom>
              <a:avLst/>
              <a:gdLst/>
              <a:ahLst/>
              <a:cxnLst>
                <a:cxn ang="0">
                  <a:pos x="0" y="31"/>
                </a:cxn>
                <a:cxn ang="0">
                  <a:pos x="7" y="16"/>
                </a:cxn>
                <a:cxn ang="0">
                  <a:pos x="21" y="0"/>
                </a:cxn>
                <a:cxn ang="0">
                  <a:pos x="36" y="0"/>
                </a:cxn>
                <a:cxn ang="0">
                  <a:pos x="43" y="7"/>
                </a:cxn>
                <a:cxn ang="0">
                  <a:pos x="50" y="24"/>
                </a:cxn>
                <a:cxn ang="0">
                  <a:pos x="50" y="48"/>
                </a:cxn>
                <a:cxn ang="0">
                  <a:pos x="36" y="86"/>
                </a:cxn>
              </a:cxnLst>
              <a:rect l="0" t="0" r="r" b="b"/>
              <a:pathLst>
                <a:path w="50" h="86">
                  <a:moveTo>
                    <a:pt x="0" y="31"/>
                  </a:moveTo>
                  <a:lnTo>
                    <a:pt x="7" y="16"/>
                  </a:lnTo>
                  <a:lnTo>
                    <a:pt x="21" y="0"/>
                  </a:lnTo>
                  <a:lnTo>
                    <a:pt x="36" y="0"/>
                  </a:lnTo>
                  <a:lnTo>
                    <a:pt x="43" y="7"/>
                  </a:lnTo>
                  <a:lnTo>
                    <a:pt x="50" y="24"/>
                  </a:lnTo>
                  <a:lnTo>
                    <a:pt x="50" y="48"/>
                  </a:lnTo>
                  <a:lnTo>
                    <a:pt x="36"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15"/>
            <p:cNvSpPr>
              <a:spLocks/>
            </p:cNvSpPr>
            <p:nvPr/>
          </p:nvSpPr>
          <p:spPr bwMode="auto">
            <a:xfrm>
              <a:off x="10202" y="12662"/>
              <a:ext cx="7" cy="96"/>
            </a:xfrm>
            <a:custGeom>
              <a:avLst/>
              <a:gdLst/>
              <a:ahLst/>
              <a:cxnLst>
                <a:cxn ang="0">
                  <a:pos x="7" y="0"/>
                </a:cxn>
                <a:cxn ang="0">
                  <a:pos x="7" y="31"/>
                </a:cxn>
                <a:cxn ang="0">
                  <a:pos x="0" y="62"/>
                </a:cxn>
                <a:cxn ang="0">
                  <a:pos x="0" y="96"/>
                </a:cxn>
              </a:cxnLst>
              <a:rect l="0" t="0" r="r" b="b"/>
              <a:pathLst>
                <a:path w="7" h="96">
                  <a:moveTo>
                    <a:pt x="7" y="0"/>
                  </a:moveTo>
                  <a:lnTo>
                    <a:pt x="7" y="31"/>
                  </a:lnTo>
                  <a:lnTo>
                    <a:pt x="0"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16"/>
            <p:cNvSpPr>
              <a:spLocks/>
            </p:cNvSpPr>
            <p:nvPr/>
          </p:nvSpPr>
          <p:spPr bwMode="auto">
            <a:xfrm>
              <a:off x="10195" y="12655"/>
              <a:ext cx="91" cy="110"/>
            </a:xfrm>
            <a:custGeom>
              <a:avLst/>
              <a:gdLst/>
              <a:ahLst/>
              <a:cxnLst>
                <a:cxn ang="0">
                  <a:pos x="14" y="24"/>
                </a:cxn>
                <a:cxn ang="0">
                  <a:pos x="0" y="62"/>
                </a:cxn>
                <a:cxn ang="0">
                  <a:pos x="0" y="86"/>
                </a:cxn>
                <a:cxn ang="0">
                  <a:pos x="7" y="103"/>
                </a:cxn>
                <a:cxn ang="0">
                  <a:pos x="21" y="110"/>
                </a:cxn>
                <a:cxn ang="0">
                  <a:pos x="36" y="110"/>
                </a:cxn>
                <a:cxn ang="0">
                  <a:pos x="50" y="103"/>
                </a:cxn>
                <a:cxn ang="0">
                  <a:pos x="62" y="86"/>
                </a:cxn>
                <a:cxn ang="0">
                  <a:pos x="76" y="62"/>
                </a:cxn>
                <a:cxn ang="0">
                  <a:pos x="91" y="0"/>
                </a:cxn>
              </a:cxnLst>
              <a:rect l="0" t="0" r="r" b="b"/>
              <a:pathLst>
                <a:path w="91" h="110">
                  <a:moveTo>
                    <a:pt x="14" y="24"/>
                  </a:moveTo>
                  <a:lnTo>
                    <a:pt x="0" y="62"/>
                  </a:lnTo>
                  <a:lnTo>
                    <a:pt x="0" y="86"/>
                  </a:lnTo>
                  <a:lnTo>
                    <a:pt x="7" y="103"/>
                  </a:lnTo>
                  <a:lnTo>
                    <a:pt x="21" y="110"/>
                  </a:lnTo>
                  <a:lnTo>
                    <a:pt x="36" y="110"/>
                  </a:lnTo>
                  <a:lnTo>
                    <a:pt x="50" y="103"/>
                  </a:lnTo>
                  <a:lnTo>
                    <a:pt x="62" y="86"/>
                  </a:lnTo>
                  <a:lnTo>
                    <a:pt x="76" y="62"/>
                  </a:lnTo>
                  <a:lnTo>
                    <a:pt x="91"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17"/>
            <p:cNvSpPr>
              <a:spLocks/>
            </p:cNvSpPr>
            <p:nvPr/>
          </p:nvSpPr>
          <p:spPr bwMode="auto">
            <a:xfrm>
              <a:off x="10272" y="12717"/>
              <a:ext cx="50" cy="48"/>
            </a:xfrm>
            <a:custGeom>
              <a:avLst/>
              <a:gdLst/>
              <a:ahLst/>
              <a:cxnLst>
                <a:cxn ang="0">
                  <a:pos x="0" y="0"/>
                </a:cxn>
                <a:cxn ang="0">
                  <a:pos x="0" y="24"/>
                </a:cxn>
                <a:cxn ang="0">
                  <a:pos x="7" y="40"/>
                </a:cxn>
                <a:cxn ang="0">
                  <a:pos x="14" y="48"/>
                </a:cxn>
                <a:cxn ang="0">
                  <a:pos x="28" y="48"/>
                </a:cxn>
                <a:cxn ang="0">
                  <a:pos x="43" y="31"/>
                </a:cxn>
                <a:cxn ang="0">
                  <a:pos x="50" y="16"/>
                </a:cxn>
              </a:cxnLst>
              <a:rect l="0" t="0" r="r" b="b"/>
              <a:pathLst>
                <a:path w="50" h="48">
                  <a:moveTo>
                    <a:pt x="0" y="0"/>
                  </a:moveTo>
                  <a:lnTo>
                    <a:pt x="0" y="24"/>
                  </a:lnTo>
                  <a:lnTo>
                    <a:pt x="7" y="40"/>
                  </a:lnTo>
                  <a:lnTo>
                    <a:pt x="14" y="48"/>
                  </a:lnTo>
                  <a:lnTo>
                    <a:pt x="28" y="48"/>
                  </a:lnTo>
                  <a:lnTo>
                    <a:pt x="43" y="31"/>
                  </a:lnTo>
                  <a:lnTo>
                    <a:pt x="5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18"/>
            <p:cNvSpPr>
              <a:spLocks/>
            </p:cNvSpPr>
            <p:nvPr/>
          </p:nvSpPr>
          <p:spPr bwMode="auto">
            <a:xfrm>
              <a:off x="10279" y="12655"/>
              <a:ext cx="14" cy="103"/>
            </a:xfrm>
            <a:custGeom>
              <a:avLst/>
              <a:gdLst/>
              <a:ahLst/>
              <a:cxnLst>
                <a:cxn ang="0">
                  <a:pos x="14" y="0"/>
                </a:cxn>
                <a:cxn ang="0">
                  <a:pos x="0" y="62"/>
                </a:cxn>
                <a:cxn ang="0">
                  <a:pos x="0" y="103"/>
                </a:cxn>
              </a:cxnLst>
              <a:rect l="0" t="0" r="r" b="b"/>
              <a:pathLst>
                <a:path w="14" h="103">
                  <a:moveTo>
                    <a:pt x="14" y="0"/>
                  </a:moveTo>
                  <a:lnTo>
                    <a:pt x="0" y="62"/>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19"/>
            <p:cNvSpPr>
              <a:spLocks/>
            </p:cNvSpPr>
            <p:nvPr/>
          </p:nvSpPr>
          <p:spPr bwMode="auto">
            <a:xfrm>
              <a:off x="10279" y="12655"/>
              <a:ext cx="21" cy="86"/>
            </a:xfrm>
            <a:custGeom>
              <a:avLst/>
              <a:gdLst/>
              <a:ahLst/>
              <a:cxnLst>
                <a:cxn ang="0">
                  <a:pos x="7" y="0"/>
                </a:cxn>
                <a:cxn ang="0">
                  <a:pos x="21" y="0"/>
                </a:cxn>
                <a:cxn ang="0">
                  <a:pos x="7" y="55"/>
                </a:cxn>
                <a:cxn ang="0">
                  <a:pos x="0" y="86"/>
                </a:cxn>
              </a:cxnLst>
              <a:rect l="0" t="0" r="r" b="b"/>
              <a:pathLst>
                <a:path w="21" h="86">
                  <a:moveTo>
                    <a:pt x="7" y="0"/>
                  </a:moveTo>
                  <a:lnTo>
                    <a:pt x="21" y="0"/>
                  </a:lnTo>
                  <a:lnTo>
                    <a:pt x="7" y="55"/>
                  </a:lnTo>
                  <a:lnTo>
                    <a:pt x="0"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20"/>
            <p:cNvSpPr>
              <a:spLocks/>
            </p:cNvSpPr>
            <p:nvPr/>
          </p:nvSpPr>
          <p:spPr bwMode="auto">
            <a:xfrm>
              <a:off x="10336" y="12655"/>
              <a:ext cx="48" cy="110"/>
            </a:xfrm>
            <a:custGeom>
              <a:avLst/>
              <a:gdLst/>
              <a:ahLst/>
              <a:cxnLst>
                <a:cxn ang="0">
                  <a:pos x="0" y="31"/>
                </a:cxn>
                <a:cxn ang="0">
                  <a:pos x="7" y="16"/>
                </a:cxn>
                <a:cxn ang="0">
                  <a:pos x="21" y="0"/>
                </a:cxn>
                <a:cxn ang="0">
                  <a:pos x="36" y="0"/>
                </a:cxn>
                <a:cxn ang="0">
                  <a:pos x="43" y="7"/>
                </a:cxn>
                <a:cxn ang="0">
                  <a:pos x="48" y="24"/>
                </a:cxn>
                <a:cxn ang="0">
                  <a:pos x="48" y="48"/>
                </a:cxn>
                <a:cxn ang="0">
                  <a:pos x="36" y="110"/>
                </a:cxn>
              </a:cxnLst>
              <a:rect l="0" t="0" r="r" b="b"/>
              <a:pathLst>
                <a:path w="48" h="110">
                  <a:moveTo>
                    <a:pt x="0" y="31"/>
                  </a:moveTo>
                  <a:lnTo>
                    <a:pt x="7" y="16"/>
                  </a:lnTo>
                  <a:lnTo>
                    <a:pt x="21" y="0"/>
                  </a:lnTo>
                  <a:lnTo>
                    <a:pt x="36" y="0"/>
                  </a:lnTo>
                  <a:lnTo>
                    <a:pt x="43" y="7"/>
                  </a:lnTo>
                  <a:lnTo>
                    <a:pt x="48" y="24"/>
                  </a:lnTo>
                  <a:lnTo>
                    <a:pt x="48" y="48"/>
                  </a:lnTo>
                  <a:lnTo>
                    <a:pt x="36"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21"/>
            <p:cNvSpPr>
              <a:spLocks/>
            </p:cNvSpPr>
            <p:nvPr/>
          </p:nvSpPr>
          <p:spPr bwMode="auto">
            <a:xfrm>
              <a:off x="10365" y="12662"/>
              <a:ext cx="15" cy="103"/>
            </a:xfrm>
            <a:custGeom>
              <a:avLst/>
              <a:gdLst/>
              <a:ahLst/>
              <a:cxnLst>
                <a:cxn ang="0">
                  <a:pos x="14" y="0"/>
                </a:cxn>
                <a:cxn ang="0">
                  <a:pos x="14" y="40"/>
                </a:cxn>
                <a:cxn ang="0">
                  <a:pos x="0" y="103"/>
                </a:cxn>
              </a:cxnLst>
              <a:rect l="0" t="0" r="r" b="b"/>
              <a:pathLst>
                <a:path w="15" h="103">
                  <a:moveTo>
                    <a:pt x="14" y="0"/>
                  </a:moveTo>
                  <a:lnTo>
                    <a:pt x="14" y="40"/>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22"/>
            <p:cNvSpPr>
              <a:spLocks/>
            </p:cNvSpPr>
            <p:nvPr/>
          </p:nvSpPr>
          <p:spPr bwMode="auto">
            <a:xfrm>
              <a:off x="10358" y="12679"/>
              <a:ext cx="22" cy="86"/>
            </a:xfrm>
            <a:custGeom>
              <a:avLst/>
              <a:gdLst/>
              <a:ahLst/>
              <a:cxnLst>
                <a:cxn ang="0">
                  <a:pos x="21" y="0"/>
                </a:cxn>
                <a:cxn ang="0">
                  <a:pos x="14" y="31"/>
                </a:cxn>
                <a:cxn ang="0">
                  <a:pos x="0" y="86"/>
                </a:cxn>
                <a:cxn ang="0">
                  <a:pos x="14" y="86"/>
                </a:cxn>
              </a:cxnLst>
              <a:rect l="0" t="0" r="r" b="b"/>
              <a:pathLst>
                <a:path w="22" h="86">
                  <a:moveTo>
                    <a:pt x="21" y="0"/>
                  </a:moveTo>
                  <a:lnTo>
                    <a:pt x="14" y="31"/>
                  </a:lnTo>
                  <a:lnTo>
                    <a:pt x="0" y="86"/>
                  </a:lnTo>
                  <a:lnTo>
                    <a:pt x="14"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23"/>
            <p:cNvSpPr>
              <a:spLocks/>
            </p:cNvSpPr>
            <p:nvPr/>
          </p:nvSpPr>
          <p:spPr bwMode="auto">
            <a:xfrm>
              <a:off x="10384" y="12655"/>
              <a:ext cx="80" cy="110"/>
            </a:xfrm>
            <a:custGeom>
              <a:avLst/>
              <a:gdLst/>
              <a:ahLst/>
              <a:cxnLst>
                <a:cxn ang="0">
                  <a:pos x="0" y="48"/>
                </a:cxn>
                <a:cxn ang="0">
                  <a:pos x="14" y="24"/>
                </a:cxn>
                <a:cxn ang="0">
                  <a:pos x="28" y="7"/>
                </a:cxn>
                <a:cxn ang="0">
                  <a:pos x="43" y="0"/>
                </a:cxn>
                <a:cxn ang="0">
                  <a:pos x="57" y="0"/>
                </a:cxn>
                <a:cxn ang="0">
                  <a:pos x="72" y="7"/>
                </a:cxn>
                <a:cxn ang="0">
                  <a:pos x="79" y="24"/>
                </a:cxn>
                <a:cxn ang="0">
                  <a:pos x="79" y="48"/>
                </a:cxn>
                <a:cxn ang="0">
                  <a:pos x="64" y="110"/>
                </a:cxn>
              </a:cxnLst>
              <a:rect l="0" t="0" r="r" b="b"/>
              <a:pathLst>
                <a:path w="80" h="110">
                  <a:moveTo>
                    <a:pt x="0" y="48"/>
                  </a:moveTo>
                  <a:lnTo>
                    <a:pt x="14" y="24"/>
                  </a:lnTo>
                  <a:lnTo>
                    <a:pt x="28" y="7"/>
                  </a:lnTo>
                  <a:lnTo>
                    <a:pt x="43" y="0"/>
                  </a:lnTo>
                  <a:lnTo>
                    <a:pt x="57" y="0"/>
                  </a:lnTo>
                  <a:lnTo>
                    <a:pt x="72" y="7"/>
                  </a:lnTo>
                  <a:lnTo>
                    <a:pt x="79" y="24"/>
                  </a:lnTo>
                  <a:lnTo>
                    <a:pt x="79" y="48"/>
                  </a:lnTo>
                  <a:lnTo>
                    <a:pt x="64"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24"/>
            <p:cNvSpPr>
              <a:spLocks/>
            </p:cNvSpPr>
            <p:nvPr/>
          </p:nvSpPr>
          <p:spPr bwMode="auto">
            <a:xfrm>
              <a:off x="10442" y="12662"/>
              <a:ext cx="14" cy="103"/>
            </a:xfrm>
            <a:custGeom>
              <a:avLst/>
              <a:gdLst/>
              <a:ahLst/>
              <a:cxnLst>
                <a:cxn ang="0">
                  <a:pos x="14" y="0"/>
                </a:cxn>
                <a:cxn ang="0">
                  <a:pos x="14" y="40"/>
                </a:cxn>
                <a:cxn ang="0">
                  <a:pos x="0" y="103"/>
                </a:cxn>
              </a:cxnLst>
              <a:rect l="0" t="0" r="r" b="b"/>
              <a:pathLst>
                <a:path w="14" h="103">
                  <a:moveTo>
                    <a:pt x="14" y="0"/>
                  </a:moveTo>
                  <a:lnTo>
                    <a:pt x="14" y="40"/>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25"/>
            <p:cNvSpPr>
              <a:spLocks/>
            </p:cNvSpPr>
            <p:nvPr/>
          </p:nvSpPr>
          <p:spPr bwMode="auto">
            <a:xfrm>
              <a:off x="10435" y="12679"/>
              <a:ext cx="21" cy="86"/>
            </a:xfrm>
            <a:custGeom>
              <a:avLst/>
              <a:gdLst/>
              <a:ahLst/>
              <a:cxnLst>
                <a:cxn ang="0">
                  <a:pos x="21" y="0"/>
                </a:cxn>
                <a:cxn ang="0">
                  <a:pos x="14" y="31"/>
                </a:cxn>
                <a:cxn ang="0">
                  <a:pos x="0" y="86"/>
                </a:cxn>
                <a:cxn ang="0">
                  <a:pos x="14" y="86"/>
                </a:cxn>
              </a:cxnLst>
              <a:rect l="0" t="0" r="r" b="b"/>
              <a:pathLst>
                <a:path w="21" h="86">
                  <a:moveTo>
                    <a:pt x="21" y="0"/>
                  </a:moveTo>
                  <a:lnTo>
                    <a:pt x="14" y="31"/>
                  </a:lnTo>
                  <a:lnTo>
                    <a:pt x="0" y="86"/>
                  </a:lnTo>
                  <a:lnTo>
                    <a:pt x="14"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26"/>
            <p:cNvSpPr>
              <a:spLocks/>
            </p:cNvSpPr>
            <p:nvPr/>
          </p:nvSpPr>
          <p:spPr bwMode="auto">
            <a:xfrm>
              <a:off x="10464" y="12655"/>
              <a:ext cx="76" cy="86"/>
            </a:xfrm>
            <a:custGeom>
              <a:avLst/>
              <a:gdLst/>
              <a:ahLst/>
              <a:cxnLst>
                <a:cxn ang="0">
                  <a:pos x="0" y="48"/>
                </a:cxn>
                <a:cxn ang="0">
                  <a:pos x="14" y="24"/>
                </a:cxn>
                <a:cxn ang="0">
                  <a:pos x="28" y="7"/>
                </a:cxn>
                <a:cxn ang="0">
                  <a:pos x="43" y="0"/>
                </a:cxn>
                <a:cxn ang="0">
                  <a:pos x="55" y="0"/>
                </a:cxn>
                <a:cxn ang="0">
                  <a:pos x="69" y="7"/>
                </a:cxn>
                <a:cxn ang="0">
                  <a:pos x="76" y="24"/>
                </a:cxn>
                <a:cxn ang="0">
                  <a:pos x="76" y="48"/>
                </a:cxn>
                <a:cxn ang="0">
                  <a:pos x="62" y="86"/>
                </a:cxn>
              </a:cxnLst>
              <a:rect l="0" t="0" r="r" b="b"/>
              <a:pathLst>
                <a:path w="76" h="86">
                  <a:moveTo>
                    <a:pt x="0" y="48"/>
                  </a:moveTo>
                  <a:lnTo>
                    <a:pt x="14" y="24"/>
                  </a:lnTo>
                  <a:lnTo>
                    <a:pt x="28" y="7"/>
                  </a:lnTo>
                  <a:lnTo>
                    <a:pt x="43" y="0"/>
                  </a:lnTo>
                  <a:lnTo>
                    <a:pt x="55" y="0"/>
                  </a:lnTo>
                  <a:lnTo>
                    <a:pt x="69" y="7"/>
                  </a:lnTo>
                  <a:lnTo>
                    <a:pt x="76" y="24"/>
                  </a:lnTo>
                  <a:lnTo>
                    <a:pt x="76" y="48"/>
                  </a:lnTo>
                  <a:lnTo>
                    <a:pt x="62"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327"/>
            <p:cNvSpPr>
              <a:spLocks/>
            </p:cNvSpPr>
            <p:nvPr/>
          </p:nvSpPr>
          <p:spPr bwMode="auto">
            <a:xfrm>
              <a:off x="10526" y="12662"/>
              <a:ext cx="7" cy="96"/>
            </a:xfrm>
            <a:custGeom>
              <a:avLst/>
              <a:gdLst/>
              <a:ahLst/>
              <a:cxnLst>
                <a:cxn ang="0">
                  <a:pos x="7" y="0"/>
                </a:cxn>
                <a:cxn ang="0">
                  <a:pos x="7" y="31"/>
                </a:cxn>
                <a:cxn ang="0">
                  <a:pos x="0" y="62"/>
                </a:cxn>
                <a:cxn ang="0">
                  <a:pos x="0" y="96"/>
                </a:cxn>
              </a:cxnLst>
              <a:rect l="0" t="0" r="r" b="b"/>
              <a:pathLst>
                <a:path w="7" h="96">
                  <a:moveTo>
                    <a:pt x="7" y="0"/>
                  </a:moveTo>
                  <a:lnTo>
                    <a:pt x="7" y="31"/>
                  </a:lnTo>
                  <a:lnTo>
                    <a:pt x="0"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28"/>
            <p:cNvSpPr>
              <a:spLocks/>
            </p:cNvSpPr>
            <p:nvPr/>
          </p:nvSpPr>
          <p:spPr bwMode="auto">
            <a:xfrm>
              <a:off x="10519" y="12679"/>
              <a:ext cx="50" cy="86"/>
            </a:xfrm>
            <a:custGeom>
              <a:avLst/>
              <a:gdLst/>
              <a:ahLst/>
              <a:cxnLst>
                <a:cxn ang="0">
                  <a:pos x="14" y="0"/>
                </a:cxn>
                <a:cxn ang="0">
                  <a:pos x="0" y="38"/>
                </a:cxn>
                <a:cxn ang="0">
                  <a:pos x="0" y="62"/>
                </a:cxn>
                <a:cxn ang="0">
                  <a:pos x="7" y="79"/>
                </a:cxn>
                <a:cxn ang="0">
                  <a:pos x="14" y="86"/>
                </a:cxn>
                <a:cxn ang="0">
                  <a:pos x="28" y="86"/>
                </a:cxn>
                <a:cxn ang="0">
                  <a:pos x="43" y="69"/>
                </a:cxn>
                <a:cxn ang="0">
                  <a:pos x="50" y="55"/>
                </a:cxn>
              </a:cxnLst>
              <a:rect l="0" t="0" r="r" b="b"/>
              <a:pathLst>
                <a:path w="50" h="86">
                  <a:moveTo>
                    <a:pt x="14" y="0"/>
                  </a:moveTo>
                  <a:lnTo>
                    <a:pt x="0" y="38"/>
                  </a:lnTo>
                  <a:lnTo>
                    <a:pt x="0" y="62"/>
                  </a:lnTo>
                  <a:lnTo>
                    <a:pt x="7" y="79"/>
                  </a:lnTo>
                  <a:lnTo>
                    <a:pt x="14" y="86"/>
                  </a:lnTo>
                  <a:lnTo>
                    <a:pt x="28" y="86"/>
                  </a:lnTo>
                  <a:lnTo>
                    <a:pt x="43" y="69"/>
                  </a:lnTo>
                  <a:lnTo>
                    <a:pt x="50" y="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29"/>
            <p:cNvSpPr>
              <a:spLocks/>
            </p:cNvSpPr>
            <p:nvPr/>
          </p:nvSpPr>
          <p:spPr bwMode="auto">
            <a:xfrm>
              <a:off x="10584" y="12655"/>
              <a:ext cx="50" cy="110"/>
            </a:xfrm>
            <a:custGeom>
              <a:avLst/>
              <a:gdLst/>
              <a:ahLst/>
              <a:cxnLst>
                <a:cxn ang="0">
                  <a:pos x="0" y="31"/>
                </a:cxn>
                <a:cxn ang="0">
                  <a:pos x="7" y="16"/>
                </a:cxn>
                <a:cxn ang="0">
                  <a:pos x="21" y="0"/>
                </a:cxn>
                <a:cxn ang="0">
                  <a:pos x="36" y="0"/>
                </a:cxn>
                <a:cxn ang="0">
                  <a:pos x="43" y="7"/>
                </a:cxn>
                <a:cxn ang="0">
                  <a:pos x="50" y="24"/>
                </a:cxn>
                <a:cxn ang="0">
                  <a:pos x="50" y="48"/>
                </a:cxn>
                <a:cxn ang="0">
                  <a:pos x="36" y="110"/>
                </a:cxn>
              </a:cxnLst>
              <a:rect l="0" t="0" r="r" b="b"/>
              <a:pathLst>
                <a:path w="50" h="110">
                  <a:moveTo>
                    <a:pt x="0" y="31"/>
                  </a:moveTo>
                  <a:lnTo>
                    <a:pt x="7" y="16"/>
                  </a:lnTo>
                  <a:lnTo>
                    <a:pt x="21" y="0"/>
                  </a:lnTo>
                  <a:lnTo>
                    <a:pt x="36" y="0"/>
                  </a:lnTo>
                  <a:lnTo>
                    <a:pt x="43" y="7"/>
                  </a:lnTo>
                  <a:lnTo>
                    <a:pt x="50" y="24"/>
                  </a:lnTo>
                  <a:lnTo>
                    <a:pt x="50" y="48"/>
                  </a:lnTo>
                  <a:lnTo>
                    <a:pt x="36"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30"/>
            <p:cNvSpPr>
              <a:spLocks/>
            </p:cNvSpPr>
            <p:nvPr/>
          </p:nvSpPr>
          <p:spPr bwMode="auto">
            <a:xfrm>
              <a:off x="10612" y="12662"/>
              <a:ext cx="15" cy="103"/>
            </a:xfrm>
            <a:custGeom>
              <a:avLst/>
              <a:gdLst/>
              <a:ahLst/>
              <a:cxnLst>
                <a:cxn ang="0">
                  <a:pos x="14" y="0"/>
                </a:cxn>
                <a:cxn ang="0">
                  <a:pos x="14" y="40"/>
                </a:cxn>
                <a:cxn ang="0">
                  <a:pos x="0" y="103"/>
                </a:cxn>
              </a:cxnLst>
              <a:rect l="0" t="0" r="r" b="b"/>
              <a:pathLst>
                <a:path w="15" h="103">
                  <a:moveTo>
                    <a:pt x="14" y="0"/>
                  </a:moveTo>
                  <a:lnTo>
                    <a:pt x="14" y="40"/>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331"/>
            <p:cNvSpPr>
              <a:spLocks/>
            </p:cNvSpPr>
            <p:nvPr/>
          </p:nvSpPr>
          <p:spPr bwMode="auto">
            <a:xfrm>
              <a:off x="10605" y="12679"/>
              <a:ext cx="22" cy="86"/>
            </a:xfrm>
            <a:custGeom>
              <a:avLst/>
              <a:gdLst/>
              <a:ahLst/>
              <a:cxnLst>
                <a:cxn ang="0">
                  <a:pos x="21" y="0"/>
                </a:cxn>
                <a:cxn ang="0">
                  <a:pos x="14" y="31"/>
                </a:cxn>
                <a:cxn ang="0">
                  <a:pos x="0" y="86"/>
                </a:cxn>
                <a:cxn ang="0">
                  <a:pos x="14" y="86"/>
                </a:cxn>
              </a:cxnLst>
              <a:rect l="0" t="0" r="r" b="b"/>
              <a:pathLst>
                <a:path w="22" h="86">
                  <a:moveTo>
                    <a:pt x="21" y="0"/>
                  </a:moveTo>
                  <a:lnTo>
                    <a:pt x="14" y="31"/>
                  </a:lnTo>
                  <a:lnTo>
                    <a:pt x="0" y="86"/>
                  </a:lnTo>
                  <a:lnTo>
                    <a:pt x="14"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32"/>
            <p:cNvSpPr>
              <a:spLocks/>
            </p:cNvSpPr>
            <p:nvPr/>
          </p:nvSpPr>
          <p:spPr bwMode="auto">
            <a:xfrm>
              <a:off x="10634" y="12655"/>
              <a:ext cx="77" cy="86"/>
            </a:xfrm>
            <a:custGeom>
              <a:avLst/>
              <a:gdLst/>
              <a:ahLst/>
              <a:cxnLst>
                <a:cxn ang="0">
                  <a:pos x="0" y="48"/>
                </a:cxn>
                <a:cxn ang="0">
                  <a:pos x="12" y="24"/>
                </a:cxn>
                <a:cxn ang="0">
                  <a:pos x="26" y="7"/>
                </a:cxn>
                <a:cxn ang="0">
                  <a:pos x="40" y="0"/>
                </a:cxn>
                <a:cxn ang="0">
                  <a:pos x="55" y="0"/>
                </a:cxn>
                <a:cxn ang="0">
                  <a:pos x="69" y="7"/>
                </a:cxn>
                <a:cxn ang="0">
                  <a:pos x="76" y="24"/>
                </a:cxn>
                <a:cxn ang="0">
                  <a:pos x="76" y="48"/>
                </a:cxn>
                <a:cxn ang="0">
                  <a:pos x="62" y="86"/>
                </a:cxn>
              </a:cxnLst>
              <a:rect l="0" t="0" r="r" b="b"/>
              <a:pathLst>
                <a:path w="77" h="86">
                  <a:moveTo>
                    <a:pt x="0" y="48"/>
                  </a:moveTo>
                  <a:lnTo>
                    <a:pt x="12" y="24"/>
                  </a:lnTo>
                  <a:lnTo>
                    <a:pt x="26" y="7"/>
                  </a:lnTo>
                  <a:lnTo>
                    <a:pt x="40" y="0"/>
                  </a:lnTo>
                  <a:lnTo>
                    <a:pt x="55" y="0"/>
                  </a:lnTo>
                  <a:lnTo>
                    <a:pt x="69" y="7"/>
                  </a:lnTo>
                  <a:lnTo>
                    <a:pt x="76" y="24"/>
                  </a:lnTo>
                  <a:lnTo>
                    <a:pt x="76" y="48"/>
                  </a:lnTo>
                  <a:lnTo>
                    <a:pt x="62"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33"/>
            <p:cNvSpPr>
              <a:spLocks/>
            </p:cNvSpPr>
            <p:nvPr/>
          </p:nvSpPr>
          <p:spPr bwMode="auto">
            <a:xfrm>
              <a:off x="10696" y="12662"/>
              <a:ext cx="8" cy="96"/>
            </a:xfrm>
            <a:custGeom>
              <a:avLst/>
              <a:gdLst/>
              <a:ahLst/>
              <a:cxnLst>
                <a:cxn ang="0">
                  <a:pos x="7" y="0"/>
                </a:cxn>
                <a:cxn ang="0">
                  <a:pos x="7" y="31"/>
                </a:cxn>
                <a:cxn ang="0">
                  <a:pos x="0" y="62"/>
                </a:cxn>
                <a:cxn ang="0">
                  <a:pos x="0" y="96"/>
                </a:cxn>
              </a:cxnLst>
              <a:rect l="0" t="0" r="r" b="b"/>
              <a:pathLst>
                <a:path w="8" h="96">
                  <a:moveTo>
                    <a:pt x="7" y="0"/>
                  </a:moveTo>
                  <a:lnTo>
                    <a:pt x="7" y="31"/>
                  </a:lnTo>
                  <a:lnTo>
                    <a:pt x="0" y="62"/>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34"/>
            <p:cNvSpPr>
              <a:spLocks/>
            </p:cNvSpPr>
            <p:nvPr/>
          </p:nvSpPr>
          <p:spPr bwMode="auto">
            <a:xfrm>
              <a:off x="10689" y="12679"/>
              <a:ext cx="51" cy="86"/>
            </a:xfrm>
            <a:custGeom>
              <a:avLst/>
              <a:gdLst/>
              <a:ahLst/>
              <a:cxnLst>
                <a:cxn ang="0">
                  <a:pos x="14" y="0"/>
                </a:cxn>
                <a:cxn ang="0">
                  <a:pos x="0" y="38"/>
                </a:cxn>
                <a:cxn ang="0">
                  <a:pos x="0" y="62"/>
                </a:cxn>
                <a:cxn ang="0">
                  <a:pos x="7" y="79"/>
                </a:cxn>
                <a:cxn ang="0">
                  <a:pos x="14" y="86"/>
                </a:cxn>
                <a:cxn ang="0">
                  <a:pos x="28" y="86"/>
                </a:cxn>
                <a:cxn ang="0">
                  <a:pos x="43" y="69"/>
                </a:cxn>
                <a:cxn ang="0">
                  <a:pos x="50" y="55"/>
                </a:cxn>
              </a:cxnLst>
              <a:rect l="0" t="0" r="r" b="b"/>
              <a:pathLst>
                <a:path w="51" h="86">
                  <a:moveTo>
                    <a:pt x="14" y="0"/>
                  </a:moveTo>
                  <a:lnTo>
                    <a:pt x="0" y="38"/>
                  </a:lnTo>
                  <a:lnTo>
                    <a:pt x="0" y="62"/>
                  </a:lnTo>
                  <a:lnTo>
                    <a:pt x="7" y="79"/>
                  </a:lnTo>
                  <a:lnTo>
                    <a:pt x="14" y="86"/>
                  </a:lnTo>
                  <a:lnTo>
                    <a:pt x="28" y="86"/>
                  </a:lnTo>
                  <a:lnTo>
                    <a:pt x="43" y="69"/>
                  </a:lnTo>
                  <a:lnTo>
                    <a:pt x="50" y="5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35"/>
            <p:cNvSpPr>
              <a:spLocks/>
            </p:cNvSpPr>
            <p:nvPr/>
          </p:nvSpPr>
          <p:spPr bwMode="auto">
            <a:xfrm>
              <a:off x="10915" y="12600"/>
              <a:ext cx="43" cy="165"/>
            </a:xfrm>
            <a:custGeom>
              <a:avLst/>
              <a:gdLst/>
              <a:ahLst/>
              <a:cxnLst>
                <a:cxn ang="0">
                  <a:pos x="43" y="0"/>
                </a:cxn>
                <a:cxn ang="0">
                  <a:pos x="0" y="165"/>
                </a:cxn>
              </a:cxnLst>
              <a:rect l="0" t="0" r="r" b="b"/>
              <a:pathLst>
                <a:path w="43" h="165">
                  <a:moveTo>
                    <a:pt x="43"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36"/>
            <p:cNvSpPr>
              <a:spLocks/>
            </p:cNvSpPr>
            <p:nvPr/>
          </p:nvSpPr>
          <p:spPr bwMode="auto">
            <a:xfrm>
              <a:off x="10922" y="12600"/>
              <a:ext cx="43" cy="165"/>
            </a:xfrm>
            <a:custGeom>
              <a:avLst/>
              <a:gdLst/>
              <a:ahLst/>
              <a:cxnLst>
                <a:cxn ang="0">
                  <a:pos x="43" y="0"/>
                </a:cxn>
                <a:cxn ang="0">
                  <a:pos x="0" y="165"/>
                </a:cxn>
              </a:cxnLst>
              <a:rect l="0" t="0" r="r" b="b"/>
              <a:pathLst>
                <a:path w="43" h="165">
                  <a:moveTo>
                    <a:pt x="43"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37"/>
            <p:cNvSpPr>
              <a:spLocks/>
            </p:cNvSpPr>
            <p:nvPr/>
          </p:nvSpPr>
          <p:spPr bwMode="auto">
            <a:xfrm>
              <a:off x="10929" y="12600"/>
              <a:ext cx="43" cy="165"/>
            </a:xfrm>
            <a:custGeom>
              <a:avLst/>
              <a:gdLst/>
              <a:ahLst/>
              <a:cxnLst>
                <a:cxn ang="0">
                  <a:pos x="43" y="0"/>
                </a:cxn>
                <a:cxn ang="0">
                  <a:pos x="0" y="165"/>
                </a:cxn>
              </a:cxnLst>
              <a:rect l="0" t="0" r="r" b="b"/>
              <a:pathLst>
                <a:path w="43" h="165">
                  <a:moveTo>
                    <a:pt x="43"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38"/>
            <p:cNvSpPr>
              <a:spLocks/>
            </p:cNvSpPr>
            <p:nvPr/>
          </p:nvSpPr>
          <p:spPr bwMode="auto">
            <a:xfrm>
              <a:off x="11001" y="12600"/>
              <a:ext cx="41" cy="165"/>
            </a:xfrm>
            <a:custGeom>
              <a:avLst/>
              <a:gdLst/>
              <a:ahLst/>
              <a:cxnLst>
                <a:cxn ang="0">
                  <a:pos x="40" y="0"/>
                </a:cxn>
                <a:cxn ang="0">
                  <a:pos x="0" y="165"/>
                </a:cxn>
              </a:cxnLst>
              <a:rect l="0" t="0" r="r" b="b"/>
              <a:pathLst>
                <a:path w="41" h="165">
                  <a:moveTo>
                    <a:pt x="40"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39"/>
            <p:cNvSpPr>
              <a:spLocks/>
            </p:cNvSpPr>
            <p:nvPr/>
          </p:nvSpPr>
          <p:spPr bwMode="auto">
            <a:xfrm>
              <a:off x="11008" y="12600"/>
              <a:ext cx="41" cy="165"/>
            </a:xfrm>
            <a:custGeom>
              <a:avLst/>
              <a:gdLst/>
              <a:ahLst/>
              <a:cxnLst>
                <a:cxn ang="0">
                  <a:pos x="40" y="0"/>
                </a:cxn>
                <a:cxn ang="0">
                  <a:pos x="0" y="165"/>
                </a:cxn>
              </a:cxnLst>
              <a:rect l="0" t="0" r="r" b="b"/>
              <a:pathLst>
                <a:path w="41" h="165">
                  <a:moveTo>
                    <a:pt x="40"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40"/>
            <p:cNvSpPr>
              <a:spLocks/>
            </p:cNvSpPr>
            <p:nvPr/>
          </p:nvSpPr>
          <p:spPr bwMode="auto">
            <a:xfrm>
              <a:off x="11016" y="12600"/>
              <a:ext cx="40" cy="165"/>
            </a:xfrm>
            <a:custGeom>
              <a:avLst/>
              <a:gdLst/>
              <a:ahLst/>
              <a:cxnLst>
                <a:cxn ang="0">
                  <a:pos x="40" y="0"/>
                </a:cxn>
                <a:cxn ang="0">
                  <a:pos x="0" y="165"/>
                </a:cxn>
              </a:cxnLst>
              <a:rect l="0" t="0" r="r" b="b"/>
              <a:pathLst>
                <a:path w="40" h="165">
                  <a:moveTo>
                    <a:pt x="40" y="0"/>
                  </a:moveTo>
                  <a:lnTo>
                    <a:pt x="0" y="165"/>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41"/>
            <p:cNvSpPr>
              <a:spLocks/>
            </p:cNvSpPr>
            <p:nvPr/>
          </p:nvSpPr>
          <p:spPr bwMode="auto">
            <a:xfrm>
              <a:off x="10936" y="12600"/>
              <a:ext cx="58" cy="0"/>
            </a:xfrm>
            <a:custGeom>
              <a:avLst/>
              <a:gdLst/>
              <a:ahLst/>
              <a:cxnLst>
                <a:cxn ang="0">
                  <a:pos x="0" y="0"/>
                </a:cxn>
                <a:cxn ang="0">
                  <a:pos x="57" y="0"/>
                </a:cxn>
              </a:cxnLst>
              <a:rect l="0" t="0" r="r" b="b"/>
              <a:pathLst>
                <a:path w="58">
                  <a:moveTo>
                    <a:pt x="0" y="0"/>
                  </a:moveTo>
                  <a:lnTo>
                    <a:pt x="5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342"/>
            <p:cNvSpPr>
              <a:spLocks/>
            </p:cNvSpPr>
            <p:nvPr/>
          </p:nvSpPr>
          <p:spPr bwMode="auto">
            <a:xfrm>
              <a:off x="11023" y="12600"/>
              <a:ext cx="55" cy="0"/>
            </a:xfrm>
            <a:custGeom>
              <a:avLst/>
              <a:gdLst/>
              <a:ahLst/>
              <a:cxnLst>
                <a:cxn ang="0">
                  <a:pos x="0" y="0"/>
                </a:cxn>
                <a:cxn ang="0">
                  <a:pos x="55" y="0"/>
                </a:cxn>
              </a:cxnLst>
              <a:rect l="0" t="0" r="r" b="b"/>
              <a:pathLst>
                <a:path w="55">
                  <a:moveTo>
                    <a:pt x="0" y="0"/>
                  </a:moveTo>
                  <a:lnTo>
                    <a:pt x="55"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43"/>
            <p:cNvSpPr>
              <a:spLocks/>
            </p:cNvSpPr>
            <p:nvPr/>
          </p:nvSpPr>
          <p:spPr bwMode="auto">
            <a:xfrm>
              <a:off x="10944" y="12679"/>
              <a:ext cx="84" cy="0"/>
            </a:xfrm>
            <a:custGeom>
              <a:avLst/>
              <a:gdLst/>
              <a:ahLst/>
              <a:cxnLst>
                <a:cxn ang="0">
                  <a:pos x="0" y="0"/>
                </a:cxn>
                <a:cxn ang="0">
                  <a:pos x="84" y="0"/>
                </a:cxn>
              </a:cxnLst>
              <a:rect l="0" t="0" r="r" b="b"/>
              <a:pathLst>
                <a:path w="84">
                  <a:moveTo>
                    <a:pt x="0" y="0"/>
                  </a:moveTo>
                  <a:lnTo>
                    <a:pt x="84"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44"/>
            <p:cNvSpPr>
              <a:spLocks/>
            </p:cNvSpPr>
            <p:nvPr/>
          </p:nvSpPr>
          <p:spPr bwMode="auto">
            <a:xfrm>
              <a:off x="10896" y="12765"/>
              <a:ext cx="55" cy="0"/>
            </a:xfrm>
            <a:custGeom>
              <a:avLst/>
              <a:gdLst/>
              <a:ahLst/>
              <a:cxnLst>
                <a:cxn ang="0">
                  <a:pos x="0" y="0"/>
                </a:cxn>
                <a:cxn ang="0">
                  <a:pos x="55" y="0"/>
                </a:cxn>
              </a:cxnLst>
              <a:rect l="0" t="0" r="r" b="b"/>
              <a:pathLst>
                <a:path w="55">
                  <a:moveTo>
                    <a:pt x="0" y="0"/>
                  </a:moveTo>
                  <a:lnTo>
                    <a:pt x="55"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45"/>
            <p:cNvSpPr>
              <a:spLocks/>
            </p:cNvSpPr>
            <p:nvPr/>
          </p:nvSpPr>
          <p:spPr bwMode="auto">
            <a:xfrm>
              <a:off x="10980" y="12765"/>
              <a:ext cx="55" cy="0"/>
            </a:xfrm>
            <a:custGeom>
              <a:avLst/>
              <a:gdLst/>
              <a:ahLst/>
              <a:cxnLst>
                <a:cxn ang="0">
                  <a:pos x="0" y="0"/>
                </a:cxn>
                <a:cxn ang="0">
                  <a:pos x="55" y="0"/>
                </a:cxn>
              </a:cxnLst>
              <a:rect l="0" t="0" r="r" b="b"/>
              <a:pathLst>
                <a:path w="55">
                  <a:moveTo>
                    <a:pt x="0" y="0"/>
                  </a:moveTo>
                  <a:lnTo>
                    <a:pt x="55"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46"/>
            <p:cNvSpPr>
              <a:spLocks/>
            </p:cNvSpPr>
            <p:nvPr/>
          </p:nvSpPr>
          <p:spPr bwMode="auto">
            <a:xfrm>
              <a:off x="10944" y="12600"/>
              <a:ext cx="21" cy="7"/>
            </a:xfrm>
            <a:custGeom>
              <a:avLst/>
              <a:gdLst/>
              <a:ahLst/>
              <a:cxnLst>
                <a:cxn ang="0">
                  <a:pos x="0" y="0"/>
                </a:cxn>
                <a:cxn ang="0">
                  <a:pos x="21" y="7"/>
                </a:cxn>
              </a:cxnLst>
              <a:rect l="0" t="0" r="r" b="b"/>
              <a:pathLst>
                <a:path w="21" h="7">
                  <a:moveTo>
                    <a:pt x="0" y="0"/>
                  </a:moveTo>
                  <a:lnTo>
                    <a:pt x="21"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47"/>
            <p:cNvSpPr>
              <a:spLocks/>
            </p:cNvSpPr>
            <p:nvPr/>
          </p:nvSpPr>
          <p:spPr bwMode="auto">
            <a:xfrm>
              <a:off x="10951" y="12600"/>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48"/>
            <p:cNvSpPr>
              <a:spLocks/>
            </p:cNvSpPr>
            <p:nvPr/>
          </p:nvSpPr>
          <p:spPr bwMode="auto">
            <a:xfrm>
              <a:off x="10965" y="12600"/>
              <a:ext cx="15" cy="16"/>
            </a:xfrm>
            <a:custGeom>
              <a:avLst/>
              <a:gdLst/>
              <a:ahLst/>
              <a:cxnLst>
                <a:cxn ang="0">
                  <a:pos x="14" y="0"/>
                </a:cxn>
                <a:cxn ang="0">
                  <a:pos x="0" y="16"/>
                </a:cxn>
              </a:cxnLst>
              <a:rect l="0" t="0" r="r" b="b"/>
              <a:pathLst>
                <a:path w="15" h="16">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49"/>
            <p:cNvSpPr>
              <a:spLocks/>
            </p:cNvSpPr>
            <p:nvPr/>
          </p:nvSpPr>
          <p:spPr bwMode="auto">
            <a:xfrm>
              <a:off x="10965" y="12600"/>
              <a:ext cx="22" cy="7"/>
            </a:xfrm>
            <a:custGeom>
              <a:avLst/>
              <a:gdLst/>
              <a:ahLst/>
              <a:cxnLst>
                <a:cxn ang="0">
                  <a:pos x="21" y="0"/>
                </a:cxn>
                <a:cxn ang="0">
                  <a:pos x="0" y="7"/>
                </a:cxn>
              </a:cxnLst>
              <a:rect l="0" t="0" r="r" b="b"/>
              <a:pathLst>
                <a:path w="22" h="7">
                  <a:moveTo>
                    <a:pt x="21"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50"/>
            <p:cNvSpPr>
              <a:spLocks/>
            </p:cNvSpPr>
            <p:nvPr/>
          </p:nvSpPr>
          <p:spPr bwMode="auto">
            <a:xfrm>
              <a:off x="11028" y="12600"/>
              <a:ext cx="21" cy="7"/>
            </a:xfrm>
            <a:custGeom>
              <a:avLst/>
              <a:gdLst/>
              <a:ahLst/>
              <a:cxnLst>
                <a:cxn ang="0">
                  <a:pos x="0" y="0"/>
                </a:cxn>
                <a:cxn ang="0">
                  <a:pos x="21" y="7"/>
                </a:cxn>
              </a:cxnLst>
              <a:rect l="0" t="0" r="r" b="b"/>
              <a:pathLst>
                <a:path w="21" h="7">
                  <a:moveTo>
                    <a:pt x="0" y="0"/>
                  </a:moveTo>
                  <a:lnTo>
                    <a:pt x="21"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51"/>
            <p:cNvSpPr>
              <a:spLocks/>
            </p:cNvSpPr>
            <p:nvPr/>
          </p:nvSpPr>
          <p:spPr bwMode="auto">
            <a:xfrm>
              <a:off x="11035" y="12600"/>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352"/>
            <p:cNvSpPr>
              <a:spLocks/>
            </p:cNvSpPr>
            <p:nvPr/>
          </p:nvSpPr>
          <p:spPr bwMode="auto">
            <a:xfrm>
              <a:off x="11049" y="12600"/>
              <a:ext cx="15" cy="16"/>
            </a:xfrm>
            <a:custGeom>
              <a:avLst/>
              <a:gdLst/>
              <a:ahLst/>
              <a:cxnLst>
                <a:cxn ang="0">
                  <a:pos x="14" y="0"/>
                </a:cxn>
                <a:cxn ang="0">
                  <a:pos x="0" y="16"/>
                </a:cxn>
              </a:cxnLst>
              <a:rect l="0" t="0" r="r" b="b"/>
              <a:pathLst>
                <a:path w="15" h="16">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353"/>
            <p:cNvSpPr>
              <a:spLocks/>
            </p:cNvSpPr>
            <p:nvPr/>
          </p:nvSpPr>
          <p:spPr bwMode="auto">
            <a:xfrm>
              <a:off x="11049" y="12600"/>
              <a:ext cx="22" cy="7"/>
            </a:xfrm>
            <a:custGeom>
              <a:avLst/>
              <a:gdLst/>
              <a:ahLst/>
              <a:cxnLst>
                <a:cxn ang="0">
                  <a:pos x="21" y="0"/>
                </a:cxn>
                <a:cxn ang="0">
                  <a:pos x="0" y="7"/>
                </a:cxn>
              </a:cxnLst>
              <a:rect l="0" t="0" r="r" b="b"/>
              <a:pathLst>
                <a:path w="22" h="7">
                  <a:moveTo>
                    <a:pt x="21"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54"/>
            <p:cNvSpPr>
              <a:spLocks/>
            </p:cNvSpPr>
            <p:nvPr/>
          </p:nvSpPr>
          <p:spPr bwMode="auto">
            <a:xfrm>
              <a:off x="10900" y="12758"/>
              <a:ext cx="22" cy="7"/>
            </a:xfrm>
            <a:custGeom>
              <a:avLst/>
              <a:gdLst/>
              <a:ahLst/>
              <a:cxnLst>
                <a:cxn ang="0">
                  <a:pos x="21" y="0"/>
                </a:cxn>
                <a:cxn ang="0">
                  <a:pos x="0" y="7"/>
                </a:cxn>
              </a:cxnLst>
              <a:rect l="0" t="0" r="r" b="b"/>
              <a:pathLst>
                <a:path w="22" h="7">
                  <a:moveTo>
                    <a:pt x="21"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355"/>
            <p:cNvSpPr>
              <a:spLocks/>
            </p:cNvSpPr>
            <p:nvPr/>
          </p:nvSpPr>
          <p:spPr bwMode="auto">
            <a:xfrm>
              <a:off x="10908" y="12748"/>
              <a:ext cx="14" cy="17"/>
            </a:xfrm>
            <a:custGeom>
              <a:avLst/>
              <a:gdLst/>
              <a:ahLst/>
              <a:cxnLst>
                <a:cxn ang="0">
                  <a:pos x="14" y="0"/>
                </a:cxn>
                <a:cxn ang="0">
                  <a:pos x="0" y="16"/>
                </a:cxn>
              </a:cxnLst>
              <a:rect l="0" t="0" r="r" b="b"/>
              <a:pathLst>
                <a:path w="14" h="17">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56"/>
            <p:cNvSpPr>
              <a:spLocks/>
            </p:cNvSpPr>
            <p:nvPr/>
          </p:nvSpPr>
          <p:spPr bwMode="auto">
            <a:xfrm>
              <a:off x="10929" y="1274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57"/>
            <p:cNvSpPr>
              <a:spLocks/>
            </p:cNvSpPr>
            <p:nvPr/>
          </p:nvSpPr>
          <p:spPr bwMode="auto">
            <a:xfrm>
              <a:off x="10922" y="12758"/>
              <a:ext cx="22" cy="7"/>
            </a:xfrm>
            <a:custGeom>
              <a:avLst/>
              <a:gdLst/>
              <a:ahLst/>
              <a:cxnLst>
                <a:cxn ang="0">
                  <a:pos x="0" y="0"/>
                </a:cxn>
                <a:cxn ang="0">
                  <a:pos x="21" y="7"/>
                </a:cxn>
              </a:cxnLst>
              <a:rect l="0" t="0" r="r" b="b"/>
              <a:pathLst>
                <a:path w="22" h="7">
                  <a:moveTo>
                    <a:pt x="0" y="0"/>
                  </a:moveTo>
                  <a:lnTo>
                    <a:pt x="21"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58"/>
            <p:cNvSpPr>
              <a:spLocks/>
            </p:cNvSpPr>
            <p:nvPr/>
          </p:nvSpPr>
          <p:spPr bwMode="auto">
            <a:xfrm>
              <a:off x="10987" y="12758"/>
              <a:ext cx="21" cy="7"/>
            </a:xfrm>
            <a:custGeom>
              <a:avLst/>
              <a:gdLst/>
              <a:ahLst/>
              <a:cxnLst>
                <a:cxn ang="0">
                  <a:pos x="21" y="0"/>
                </a:cxn>
                <a:cxn ang="0">
                  <a:pos x="0" y="7"/>
                </a:cxn>
              </a:cxnLst>
              <a:rect l="0" t="0" r="r" b="b"/>
              <a:pathLst>
                <a:path w="21" h="7">
                  <a:moveTo>
                    <a:pt x="21" y="0"/>
                  </a:moveTo>
                  <a:lnTo>
                    <a:pt x="0"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59"/>
            <p:cNvSpPr>
              <a:spLocks/>
            </p:cNvSpPr>
            <p:nvPr/>
          </p:nvSpPr>
          <p:spPr bwMode="auto">
            <a:xfrm>
              <a:off x="10994" y="12748"/>
              <a:ext cx="14" cy="17"/>
            </a:xfrm>
            <a:custGeom>
              <a:avLst/>
              <a:gdLst/>
              <a:ahLst/>
              <a:cxnLst>
                <a:cxn ang="0">
                  <a:pos x="14" y="0"/>
                </a:cxn>
                <a:cxn ang="0">
                  <a:pos x="0" y="16"/>
                </a:cxn>
              </a:cxnLst>
              <a:rect l="0" t="0" r="r" b="b"/>
              <a:pathLst>
                <a:path w="14" h="17">
                  <a:moveTo>
                    <a:pt x="14" y="0"/>
                  </a:moveTo>
                  <a:lnTo>
                    <a:pt x="0"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360"/>
            <p:cNvSpPr>
              <a:spLocks/>
            </p:cNvSpPr>
            <p:nvPr/>
          </p:nvSpPr>
          <p:spPr bwMode="auto">
            <a:xfrm>
              <a:off x="11016" y="12748"/>
              <a:ext cx="7" cy="17"/>
            </a:xfrm>
            <a:custGeom>
              <a:avLst/>
              <a:gdLst/>
              <a:ahLst/>
              <a:cxnLst>
                <a:cxn ang="0">
                  <a:pos x="0" y="0"/>
                </a:cxn>
                <a:cxn ang="0">
                  <a:pos x="7" y="16"/>
                </a:cxn>
              </a:cxnLst>
              <a:rect l="0" t="0" r="r" b="b"/>
              <a:pathLst>
                <a:path w="7" h="17">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61"/>
            <p:cNvSpPr>
              <a:spLocks/>
            </p:cNvSpPr>
            <p:nvPr/>
          </p:nvSpPr>
          <p:spPr bwMode="auto">
            <a:xfrm>
              <a:off x="11008" y="12758"/>
              <a:ext cx="20" cy="7"/>
            </a:xfrm>
            <a:custGeom>
              <a:avLst/>
              <a:gdLst/>
              <a:ahLst/>
              <a:cxnLst>
                <a:cxn ang="0">
                  <a:pos x="0" y="0"/>
                </a:cxn>
                <a:cxn ang="0">
                  <a:pos x="19" y="7"/>
                </a:cxn>
              </a:cxnLst>
              <a:rect l="0" t="0" r="r" b="b"/>
              <a:pathLst>
                <a:path w="20" h="7">
                  <a:moveTo>
                    <a:pt x="0" y="0"/>
                  </a:moveTo>
                  <a:lnTo>
                    <a:pt x="19"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362"/>
            <p:cNvSpPr>
              <a:spLocks/>
            </p:cNvSpPr>
            <p:nvPr/>
          </p:nvSpPr>
          <p:spPr bwMode="auto">
            <a:xfrm>
              <a:off x="11100" y="12655"/>
              <a:ext cx="84" cy="110"/>
            </a:xfrm>
            <a:custGeom>
              <a:avLst/>
              <a:gdLst/>
              <a:ahLst/>
              <a:cxnLst>
                <a:cxn ang="0">
                  <a:pos x="7" y="69"/>
                </a:cxn>
                <a:cxn ang="0">
                  <a:pos x="36" y="62"/>
                </a:cxn>
                <a:cxn ang="0">
                  <a:pos x="55" y="55"/>
                </a:cxn>
                <a:cxn ang="0">
                  <a:pos x="76" y="38"/>
                </a:cxn>
                <a:cxn ang="0">
                  <a:pos x="84" y="24"/>
                </a:cxn>
                <a:cxn ang="0">
                  <a:pos x="76" y="7"/>
                </a:cxn>
                <a:cxn ang="0">
                  <a:pos x="62" y="0"/>
                </a:cxn>
                <a:cxn ang="0">
                  <a:pos x="43" y="0"/>
                </a:cxn>
                <a:cxn ang="0">
                  <a:pos x="21" y="7"/>
                </a:cxn>
                <a:cxn ang="0">
                  <a:pos x="7" y="31"/>
                </a:cxn>
                <a:cxn ang="0">
                  <a:pos x="0" y="55"/>
                </a:cxn>
                <a:cxn ang="0">
                  <a:pos x="0" y="69"/>
                </a:cxn>
                <a:cxn ang="0">
                  <a:pos x="7" y="93"/>
                </a:cxn>
                <a:cxn ang="0">
                  <a:pos x="14" y="103"/>
                </a:cxn>
                <a:cxn ang="0">
                  <a:pos x="28" y="110"/>
                </a:cxn>
                <a:cxn ang="0">
                  <a:pos x="43" y="110"/>
                </a:cxn>
                <a:cxn ang="0">
                  <a:pos x="62" y="103"/>
                </a:cxn>
                <a:cxn ang="0">
                  <a:pos x="76" y="86"/>
                </a:cxn>
              </a:cxnLst>
              <a:rect l="0" t="0" r="r" b="b"/>
              <a:pathLst>
                <a:path w="84" h="110">
                  <a:moveTo>
                    <a:pt x="7" y="69"/>
                  </a:moveTo>
                  <a:lnTo>
                    <a:pt x="36" y="62"/>
                  </a:lnTo>
                  <a:lnTo>
                    <a:pt x="55" y="55"/>
                  </a:lnTo>
                  <a:lnTo>
                    <a:pt x="76" y="38"/>
                  </a:lnTo>
                  <a:lnTo>
                    <a:pt x="84" y="24"/>
                  </a:lnTo>
                  <a:lnTo>
                    <a:pt x="76" y="7"/>
                  </a:lnTo>
                  <a:lnTo>
                    <a:pt x="62" y="0"/>
                  </a:lnTo>
                  <a:lnTo>
                    <a:pt x="43" y="0"/>
                  </a:lnTo>
                  <a:lnTo>
                    <a:pt x="21" y="7"/>
                  </a:lnTo>
                  <a:lnTo>
                    <a:pt x="7" y="31"/>
                  </a:lnTo>
                  <a:lnTo>
                    <a:pt x="0" y="55"/>
                  </a:lnTo>
                  <a:lnTo>
                    <a:pt x="0" y="69"/>
                  </a:lnTo>
                  <a:lnTo>
                    <a:pt x="7" y="93"/>
                  </a:lnTo>
                  <a:lnTo>
                    <a:pt x="14" y="103"/>
                  </a:lnTo>
                  <a:lnTo>
                    <a:pt x="28" y="110"/>
                  </a:lnTo>
                  <a:lnTo>
                    <a:pt x="43" y="110"/>
                  </a:lnTo>
                  <a:lnTo>
                    <a:pt x="62" y="103"/>
                  </a:lnTo>
                  <a:lnTo>
                    <a:pt x="76"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63"/>
            <p:cNvSpPr>
              <a:spLocks/>
            </p:cNvSpPr>
            <p:nvPr/>
          </p:nvSpPr>
          <p:spPr bwMode="auto">
            <a:xfrm>
              <a:off x="11107" y="12672"/>
              <a:ext cx="14" cy="76"/>
            </a:xfrm>
            <a:custGeom>
              <a:avLst/>
              <a:gdLst/>
              <a:ahLst/>
              <a:cxnLst>
                <a:cxn ang="0">
                  <a:pos x="14" y="0"/>
                </a:cxn>
                <a:cxn ang="0">
                  <a:pos x="7" y="14"/>
                </a:cxn>
                <a:cxn ang="0">
                  <a:pos x="0" y="38"/>
                </a:cxn>
                <a:cxn ang="0">
                  <a:pos x="0" y="62"/>
                </a:cxn>
                <a:cxn ang="0">
                  <a:pos x="7" y="76"/>
                </a:cxn>
              </a:cxnLst>
              <a:rect l="0" t="0" r="r" b="b"/>
              <a:pathLst>
                <a:path w="14" h="76">
                  <a:moveTo>
                    <a:pt x="14" y="0"/>
                  </a:moveTo>
                  <a:lnTo>
                    <a:pt x="7" y="14"/>
                  </a:lnTo>
                  <a:lnTo>
                    <a:pt x="0" y="38"/>
                  </a:lnTo>
                  <a:lnTo>
                    <a:pt x="0" y="62"/>
                  </a:lnTo>
                  <a:lnTo>
                    <a:pt x="7" y="7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364"/>
            <p:cNvSpPr>
              <a:spLocks/>
            </p:cNvSpPr>
            <p:nvPr/>
          </p:nvSpPr>
          <p:spPr bwMode="auto">
            <a:xfrm>
              <a:off x="11114" y="12655"/>
              <a:ext cx="29" cy="110"/>
            </a:xfrm>
            <a:custGeom>
              <a:avLst/>
              <a:gdLst/>
              <a:ahLst/>
              <a:cxnLst>
                <a:cxn ang="0">
                  <a:pos x="28" y="0"/>
                </a:cxn>
                <a:cxn ang="0">
                  <a:pos x="14" y="16"/>
                </a:cxn>
                <a:cxn ang="0">
                  <a:pos x="7" y="31"/>
                </a:cxn>
                <a:cxn ang="0">
                  <a:pos x="0" y="55"/>
                </a:cxn>
                <a:cxn ang="0">
                  <a:pos x="0" y="79"/>
                </a:cxn>
                <a:cxn ang="0">
                  <a:pos x="7" y="103"/>
                </a:cxn>
                <a:cxn ang="0">
                  <a:pos x="14" y="110"/>
                </a:cxn>
              </a:cxnLst>
              <a:rect l="0" t="0" r="r" b="b"/>
              <a:pathLst>
                <a:path w="29" h="110">
                  <a:moveTo>
                    <a:pt x="28" y="0"/>
                  </a:moveTo>
                  <a:lnTo>
                    <a:pt x="14" y="16"/>
                  </a:lnTo>
                  <a:lnTo>
                    <a:pt x="7" y="31"/>
                  </a:lnTo>
                  <a:lnTo>
                    <a:pt x="0" y="55"/>
                  </a:lnTo>
                  <a:lnTo>
                    <a:pt x="0" y="79"/>
                  </a:lnTo>
                  <a:lnTo>
                    <a:pt x="7" y="103"/>
                  </a:lnTo>
                  <a:lnTo>
                    <a:pt x="14"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365"/>
            <p:cNvSpPr>
              <a:spLocks/>
            </p:cNvSpPr>
            <p:nvPr/>
          </p:nvSpPr>
          <p:spPr bwMode="auto">
            <a:xfrm>
              <a:off x="11304" y="12655"/>
              <a:ext cx="50" cy="110"/>
            </a:xfrm>
            <a:custGeom>
              <a:avLst/>
              <a:gdLst/>
              <a:ahLst/>
              <a:cxnLst>
                <a:cxn ang="0">
                  <a:pos x="14" y="0"/>
                </a:cxn>
                <a:cxn ang="0">
                  <a:pos x="0" y="55"/>
                </a:cxn>
                <a:cxn ang="0">
                  <a:pos x="0" y="86"/>
                </a:cxn>
                <a:cxn ang="0">
                  <a:pos x="7" y="103"/>
                </a:cxn>
                <a:cxn ang="0">
                  <a:pos x="14" y="110"/>
                </a:cxn>
                <a:cxn ang="0">
                  <a:pos x="28" y="110"/>
                </a:cxn>
                <a:cxn ang="0">
                  <a:pos x="43" y="93"/>
                </a:cxn>
                <a:cxn ang="0">
                  <a:pos x="50" y="79"/>
                </a:cxn>
              </a:cxnLst>
              <a:rect l="0" t="0" r="r" b="b"/>
              <a:pathLst>
                <a:path w="50" h="110">
                  <a:moveTo>
                    <a:pt x="14" y="0"/>
                  </a:moveTo>
                  <a:lnTo>
                    <a:pt x="0" y="55"/>
                  </a:lnTo>
                  <a:lnTo>
                    <a:pt x="0" y="86"/>
                  </a:lnTo>
                  <a:lnTo>
                    <a:pt x="7" y="103"/>
                  </a:lnTo>
                  <a:lnTo>
                    <a:pt x="14" y="110"/>
                  </a:lnTo>
                  <a:lnTo>
                    <a:pt x="28" y="110"/>
                  </a:lnTo>
                  <a:lnTo>
                    <a:pt x="43" y="93"/>
                  </a:lnTo>
                  <a:lnTo>
                    <a:pt x="50" y="7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366"/>
            <p:cNvSpPr>
              <a:spLocks/>
            </p:cNvSpPr>
            <p:nvPr/>
          </p:nvSpPr>
          <p:spPr bwMode="auto">
            <a:xfrm>
              <a:off x="11311" y="12655"/>
              <a:ext cx="14" cy="103"/>
            </a:xfrm>
            <a:custGeom>
              <a:avLst/>
              <a:gdLst/>
              <a:ahLst/>
              <a:cxnLst>
                <a:cxn ang="0">
                  <a:pos x="14" y="0"/>
                </a:cxn>
                <a:cxn ang="0">
                  <a:pos x="0" y="55"/>
                </a:cxn>
                <a:cxn ang="0">
                  <a:pos x="0" y="103"/>
                </a:cxn>
              </a:cxnLst>
              <a:rect l="0" t="0" r="r" b="b"/>
              <a:pathLst>
                <a:path w="14" h="103">
                  <a:moveTo>
                    <a:pt x="14" y="0"/>
                  </a:moveTo>
                  <a:lnTo>
                    <a:pt x="0" y="55"/>
                  </a:lnTo>
                  <a:lnTo>
                    <a:pt x="0" y="103"/>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367"/>
            <p:cNvSpPr>
              <a:spLocks/>
            </p:cNvSpPr>
            <p:nvPr/>
          </p:nvSpPr>
          <p:spPr bwMode="auto">
            <a:xfrm>
              <a:off x="11311" y="12655"/>
              <a:ext cx="21" cy="86"/>
            </a:xfrm>
            <a:custGeom>
              <a:avLst/>
              <a:gdLst/>
              <a:ahLst/>
              <a:cxnLst>
                <a:cxn ang="0">
                  <a:pos x="7" y="0"/>
                </a:cxn>
                <a:cxn ang="0">
                  <a:pos x="21" y="0"/>
                </a:cxn>
                <a:cxn ang="0">
                  <a:pos x="7" y="55"/>
                </a:cxn>
                <a:cxn ang="0">
                  <a:pos x="0" y="86"/>
                </a:cxn>
              </a:cxnLst>
              <a:rect l="0" t="0" r="r" b="b"/>
              <a:pathLst>
                <a:path w="21" h="86">
                  <a:moveTo>
                    <a:pt x="7" y="0"/>
                  </a:moveTo>
                  <a:lnTo>
                    <a:pt x="21" y="0"/>
                  </a:lnTo>
                  <a:lnTo>
                    <a:pt x="7" y="55"/>
                  </a:lnTo>
                  <a:lnTo>
                    <a:pt x="0"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368"/>
            <p:cNvSpPr>
              <a:spLocks/>
            </p:cNvSpPr>
            <p:nvPr/>
          </p:nvSpPr>
          <p:spPr bwMode="auto">
            <a:xfrm>
              <a:off x="11227" y="12655"/>
              <a:ext cx="77" cy="110"/>
            </a:xfrm>
            <a:custGeom>
              <a:avLst/>
              <a:gdLst/>
              <a:ahLst/>
              <a:cxnLst>
                <a:cxn ang="0">
                  <a:pos x="76" y="55"/>
                </a:cxn>
                <a:cxn ang="0">
                  <a:pos x="76" y="31"/>
                </a:cxn>
                <a:cxn ang="0">
                  <a:pos x="69" y="7"/>
                </a:cxn>
                <a:cxn ang="0">
                  <a:pos x="55" y="0"/>
                </a:cxn>
                <a:cxn ang="0">
                  <a:pos x="43" y="0"/>
                </a:cxn>
                <a:cxn ang="0">
                  <a:pos x="21" y="7"/>
                </a:cxn>
                <a:cxn ang="0">
                  <a:pos x="7" y="31"/>
                </a:cxn>
                <a:cxn ang="0">
                  <a:pos x="0" y="55"/>
                </a:cxn>
                <a:cxn ang="0">
                  <a:pos x="0" y="69"/>
                </a:cxn>
                <a:cxn ang="0">
                  <a:pos x="7" y="93"/>
                </a:cxn>
                <a:cxn ang="0">
                  <a:pos x="14" y="103"/>
                </a:cxn>
                <a:cxn ang="0">
                  <a:pos x="28" y="110"/>
                </a:cxn>
                <a:cxn ang="0">
                  <a:pos x="43" y="110"/>
                </a:cxn>
                <a:cxn ang="0">
                  <a:pos x="55" y="103"/>
                </a:cxn>
                <a:cxn ang="0">
                  <a:pos x="62" y="93"/>
                </a:cxn>
                <a:cxn ang="0">
                  <a:pos x="69" y="79"/>
                </a:cxn>
                <a:cxn ang="0">
                  <a:pos x="76" y="55"/>
                </a:cxn>
              </a:cxnLst>
              <a:rect l="0" t="0" r="r" b="b"/>
              <a:pathLst>
                <a:path w="77" h="110">
                  <a:moveTo>
                    <a:pt x="76" y="55"/>
                  </a:moveTo>
                  <a:lnTo>
                    <a:pt x="76" y="31"/>
                  </a:lnTo>
                  <a:lnTo>
                    <a:pt x="69" y="7"/>
                  </a:lnTo>
                  <a:lnTo>
                    <a:pt x="55" y="0"/>
                  </a:lnTo>
                  <a:lnTo>
                    <a:pt x="43" y="0"/>
                  </a:lnTo>
                  <a:lnTo>
                    <a:pt x="21" y="7"/>
                  </a:lnTo>
                  <a:lnTo>
                    <a:pt x="7" y="31"/>
                  </a:lnTo>
                  <a:lnTo>
                    <a:pt x="0" y="55"/>
                  </a:lnTo>
                  <a:lnTo>
                    <a:pt x="0" y="69"/>
                  </a:lnTo>
                  <a:lnTo>
                    <a:pt x="7" y="93"/>
                  </a:lnTo>
                  <a:lnTo>
                    <a:pt x="14" y="103"/>
                  </a:lnTo>
                  <a:lnTo>
                    <a:pt x="28" y="110"/>
                  </a:lnTo>
                  <a:lnTo>
                    <a:pt x="43" y="110"/>
                  </a:lnTo>
                  <a:lnTo>
                    <a:pt x="55" y="103"/>
                  </a:lnTo>
                  <a:lnTo>
                    <a:pt x="62" y="93"/>
                  </a:lnTo>
                  <a:lnTo>
                    <a:pt x="69" y="79"/>
                  </a:lnTo>
                  <a:lnTo>
                    <a:pt x="76" y="55"/>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369"/>
            <p:cNvSpPr>
              <a:spLocks/>
            </p:cNvSpPr>
            <p:nvPr/>
          </p:nvSpPr>
          <p:spPr bwMode="auto">
            <a:xfrm>
              <a:off x="11234" y="12662"/>
              <a:ext cx="22" cy="86"/>
            </a:xfrm>
            <a:custGeom>
              <a:avLst/>
              <a:gdLst/>
              <a:ahLst/>
              <a:cxnLst>
                <a:cxn ang="0">
                  <a:pos x="21" y="0"/>
                </a:cxn>
                <a:cxn ang="0">
                  <a:pos x="7" y="24"/>
                </a:cxn>
                <a:cxn ang="0">
                  <a:pos x="0" y="48"/>
                </a:cxn>
                <a:cxn ang="0">
                  <a:pos x="0" y="72"/>
                </a:cxn>
                <a:cxn ang="0">
                  <a:pos x="7" y="86"/>
                </a:cxn>
              </a:cxnLst>
              <a:rect l="0" t="0" r="r" b="b"/>
              <a:pathLst>
                <a:path w="22" h="86">
                  <a:moveTo>
                    <a:pt x="21" y="0"/>
                  </a:moveTo>
                  <a:lnTo>
                    <a:pt x="7" y="24"/>
                  </a:lnTo>
                  <a:lnTo>
                    <a:pt x="0" y="48"/>
                  </a:lnTo>
                  <a:lnTo>
                    <a:pt x="0" y="72"/>
                  </a:lnTo>
                  <a:lnTo>
                    <a:pt x="7"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370"/>
            <p:cNvSpPr>
              <a:spLocks/>
            </p:cNvSpPr>
            <p:nvPr/>
          </p:nvSpPr>
          <p:spPr bwMode="auto">
            <a:xfrm>
              <a:off x="11241" y="12655"/>
              <a:ext cx="29" cy="110"/>
            </a:xfrm>
            <a:custGeom>
              <a:avLst/>
              <a:gdLst/>
              <a:ahLst/>
              <a:cxnLst>
                <a:cxn ang="0">
                  <a:pos x="28" y="0"/>
                </a:cxn>
                <a:cxn ang="0">
                  <a:pos x="14" y="16"/>
                </a:cxn>
                <a:cxn ang="0">
                  <a:pos x="7" y="31"/>
                </a:cxn>
                <a:cxn ang="0">
                  <a:pos x="0" y="55"/>
                </a:cxn>
                <a:cxn ang="0">
                  <a:pos x="0" y="79"/>
                </a:cxn>
                <a:cxn ang="0">
                  <a:pos x="7" y="103"/>
                </a:cxn>
                <a:cxn ang="0">
                  <a:pos x="14" y="110"/>
                </a:cxn>
              </a:cxnLst>
              <a:rect l="0" t="0" r="r" b="b"/>
              <a:pathLst>
                <a:path w="29" h="110">
                  <a:moveTo>
                    <a:pt x="28" y="0"/>
                  </a:moveTo>
                  <a:lnTo>
                    <a:pt x="14" y="16"/>
                  </a:lnTo>
                  <a:lnTo>
                    <a:pt x="7" y="31"/>
                  </a:lnTo>
                  <a:lnTo>
                    <a:pt x="0" y="55"/>
                  </a:lnTo>
                  <a:lnTo>
                    <a:pt x="0" y="79"/>
                  </a:lnTo>
                  <a:lnTo>
                    <a:pt x="7" y="103"/>
                  </a:lnTo>
                  <a:lnTo>
                    <a:pt x="14"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371"/>
            <p:cNvSpPr>
              <a:spLocks/>
            </p:cNvSpPr>
            <p:nvPr/>
          </p:nvSpPr>
          <p:spPr bwMode="auto">
            <a:xfrm>
              <a:off x="11460" y="12600"/>
              <a:ext cx="50" cy="165"/>
            </a:xfrm>
            <a:custGeom>
              <a:avLst/>
              <a:gdLst/>
              <a:ahLst/>
              <a:cxnLst>
                <a:cxn ang="0">
                  <a:pos x="28" y="0"/>
                </a:cxn>
                <a:cxn ang="0">
                  <a:pos x="7" y="86"/>
                </a:cxn>
                <a:cxn ang="0">
                  <a:pos x="0" y="117"/>
                </a:cxn>
                <a:cxn ang="0">
                  <a:pos x="0" y="141"/>
                </a:cxn>
                <a:cxn ang="0">
                  <a:pos x="7" y="158"/>
                </a:cxn>
                <a:cxn ang="0">
                  <a:pos x="14" y="165"/>
                </a:cxn>
                <a:cxn ang="0">
                  <a:pos x="28" y="165"/>
                </a:cxn>
                <a:cxn ang="0">
                  <a:pos x="43" y="148"/>
                </a:cxn>
                <a:cxn ang="0">
                  <a:pos x="50" y="134"/>
                </a:cxn>
              </a:cxnLst>
              <a:rect l="0" t="0" r="r" b="b"/>
              <a:pathLst>
                <a:path w="50" h="165">
                  <a:moveTo>
                    <a:pt x="28" y="0"/>
                  </a:moveTo>
                  <a:lnTo>
                    <a:pt x="7" y="86"/>
                  </a:lnTo>
                  <a:lnTo>
                    <a:pt x="0" y="117"/>
                  </a:lnTo>
                  <a:lnTo>
                    <a:pt x="0" y="141"/>
                  </a:lnTo>
                  <a:lnTo>
                    <a:pt x="7" y="158"/>
                  </a:lnTo>
                  <a:lnTo>
                    <a:pt x="14" y="165"/>
                  </a:lnTo>
                  <a:lnTo>
                    <a:pt x="28" y="165"/>
                  </a:lnTo>
                  <a:lnTo>
                    <a:pt x="43" y="148"/>
                  </a:lnTo>
                  <a:lnTo>
                    <a:pt x="50" y="134"/>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372"/>
            <p:cNvSpPr>
              <a:spLocks/>
            </p:cNvSpPr>
            <p:nvPr/>
          </p:nvSpPr>
          <p:spPr bwMode="auto">
            <a:xfrm>
              <a:off x="11467" y="12600"/>
              <a:ext cx="29" cy="158"/>
            </a:xfrm>
            <a:custGeom>
              <a:avLst/>
              <a:gdLst/>
              <a:ahLst/>
              <a:cxnLst>
                <a:cxn ang="0">
                  <a:pos x="28" y="0"/>
                </a:cxn>
                <a:cxn ang="0">
                  <a:pos x="7" y="86"/>
                </a:cxn>
                <a:cxn ang="0">
                  <a:pos x="0" y="117"/>
                </a:cxn>
                <a:cxn ang="0">
                  <a:pos x="0" y="158"/>
                </a:cxn>
              </a:cxnLst>
              <a:rect l="0" t="0" r="r" b="b"/>
              <a:pathLst>
                <a:path w="29" h="158">
                  <a:moveTo>
                    <a:pt x="28" y="0"/>
                  </a:moveTo>
                  <a:lnTo>
                    <a:pt x="7" y="86"/>
                  </a:lnTo>
                  <a:lnTo>
                    <a:pt x="0" y="117"/>
                  </a:lnTo>
                  <a:lnTo>
                    <a:pt x="0"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373"/>
            <p:cNvSpPr>
              <a:spLocks/>
            </p:cNvSpPr>
            <p:nvPr/>
          </p:nvSpPr>
          <p:spPr bwMode="auto">
            <a:xfrm>
              <a:off x="11467" y="12600"/>
              <a:ext cx="36" cy="141"/>
            </a:xfrm>
            <a:custGeom>
              <a:avLst/>
              <a:gdLst/>
              <a:ahLst/>
              <a:cxnLst>
                <a:cxn ang="0">
                  <a:pos x="0" y="0"/>
                </a:cxn>
                <a:cxn ang="0">
                  <a:pos x="36" y="0"/>
                </a:cxn>
                <a:cxn ang="0">
                  <a:pos x="7" y="110"/>
                </a:cxn>
                <a:cxn ang="0">
                  <a:pos x="0" y="141"/>
                </a:cxn>
              </a:cxnLst>
              <a:rect l="0" t="0" r="r" b="b"/>
              <a:pathLst>
                <a:path w="36" h="141">
                  <a:moveTo>
                    <a:pt x="0" y="0"/>
                  </a:moveTo>
                  <a:lnTo>
                    <a:pt x="36" y="0"/>
                  </a:lnTo>
                  <a:lnTo>
                    <a:pt x="7" y="110"/>
                  </a:lnTo>
                  <a:lnTo>
                    <a:pt x="0" y="141"/>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374"/>
            <p:cNvSpPr>
              <a:spLocks/>
            </p:cNvSpPr>
            <p:nvPr/>
          </p:nvSpPr>
          <p:spPr bwMode="auto">
            <a:xfrm>
              <a:off x="11383" y="12654"/>
              <a:ext cx="77" cy="111"/>
            </a:xfrm>
            <a:custGeom>
              <a:avLst/>
              <a:gdLst/>
              <a:ahLst/>
              <a:cxnLst>
                <a:cxn ang="0">
                  <a:pos x="76" y="55"/>
                </a:cxn>
                <a:cxn ang="0">
                  <a:pos x="76" y="31"/>
                </a:cxn>
                <a:cxn ang="0">
                  <a:pos x="69" y="7"/>
                </a:cxn>
                <a:cxn ang="0">
                  <a:pos x="50" y="0"/>
                </a:cxn>
                <a:cxn ang="0">
                  <a:pos x="34" y="0"/>
                </a:cxn>
                <a:cxn ang="0">
                  <a:pos x="21" y="8"/>
                </a:cxn>
                <a:cxn ang="0">
                  <a:pos x="11" y="21"/>
                </a:cxn>
                <a:cxn ang="0">
                  <a:pos x="4" y="37"/>
                </a:cxn>
                <a:cxn ang="0">
                  <a:pos x="0" y="55"/>
                </a:cxn>
                <a:cxn ang="0">
                  <a:pos x="0" y="69"/>
                </a:cxn>
                <a:cxn ang="0">
                  <a:pos x="7" y="93"/>
                </a:cxn>
                <a:cxn ang="0">
                  <a:pos x="14" y="103"/>
                </a:cxn>
                <a:cxn ang="0">
                  <a:pos x="28" y="110"/>
                </a:cxn>
                <a:cxn ang="0">
                  <a:pos x="40" y="110"/>
                </a:cxn>
                <a:cxn ang="0">
                  <a:pos x="55" y="103"/>
                </a:cxn>
                <a:cxn ang="0">
                  <a:pos x="62" y="93"/>
                </a:cxn>
                <a:cxn ang="0">
                  <a:pos x="69" y="79"/>
                </a:cxn>
                <a:cxn ang="0">
                  <a:pos x="76" y="55"/>
                </a:cxn>
              </a:cxnLst>
              <a:rect l="0" t="0" r="r" b="b"/>
              <a:pathLst>
                <a:path w="77" h="111">
                  <a:moveTo>
                    <a:pt x="76" y="55"/>
                  </a:moveTo>
                  <a:lnTo>
                    <a:pt x="76" y="31"/>
                  </a:lnTo>
                  <a:lnTo>
                    <a:pt x="69" y="7"/>
                  </a:lnTo>
                  <a:lnTo>
                    <a:pt x="50" y="0"/>
                  </a:lnTo>
                  <a:lnTo>
                    <a:pt x="34" y="0"/>
                  </a:lnTo>
                  <a:lnTo>
                    <a:pt x="21" y="8"/>
                  </a:lnTo>
                  <a:lnTo>
                    <a:pt x="11" y="21"/>
                  </a:lnTo>
                  <a:lnTo>
                    <a:pt x="4" y="37"/>
                  </a:lnTo>
                  <a:lnTo>
                    <a:pt x="0" y="55"/>
                  </a:lnTo>
                  <a:lnTo>
                    <a:pt x="0" y="69"/>
                  </a:lnTo>
                  <a:lnTo>
                    <a:pt x="7" y="93"/>
                  </a:lnTo>
                  <a:lnTo>
                    <a:pt x="14" y="103"/>
                  </a:lnTo>
                  <a:lnTo>
                    <a:pt x="28" y="110"/>
                  </a:lnTo>
                  <a:lnTo>
                    <a:pt x="40" y="110"/>
                  </a:lnTo>
                  <a:lnTo>
                    <a:pt x="55" y="103"/>
                  </a:lnTo>
                  <a:lnTo>
                    <a:pt x="62" y="93"/>
                  </a:lnTo>
                  <a:lnTo>
                    <a:pt x="69" y="79"/>
                  </a:lnTo>
                  <a:lnTo>
                    <a:pt x="76" y="55"/>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375"/>
            <p:cNvSpPr>
              <a:spLocks/>
            </p:cNvSpPr>
            <p:nvPr/>
          </p:nvSpPr>
          <p:spPr bwMode="auto">
            <a:xfrm>
              <a:off x="11390" y="12672"/>
              <a:ext cx="14" cy="76"/>
            </a:xfrm>
            <a:custGeom>
              <a:avLst/>
              <a:gdLst/>
              <a:ahLst/>
              <a:cxnLst>
                <a:cxn ang="0">
                  <a:pos x="14" y="0"/>
                </a:cxn>
                <a:cxn ang="0">
                  <a:pos x="7" y="14"/>
                </a:cxn>
                <a:cxn ang="0">
                  <a:pos x="0" y="38"/>
                </a:cxn>
                <a:cxn ang="0">
                  <a:pos x="0" y="62"/>
                </a:cxn>
                <a:cxn ang="0">
                  <a:pos x="7" y="76"/>
                </a:cxn>
              </a:cxnLst>
              <a:rect l="0" t="0" r="r" b="b"/>
              <a:pathLst>
                <a:path w="14" h="76">
                  <a:moveTo>
                    <a:pt x="14" y="0"/>
                  </a:moveTo>
                  <a:lnTo>
                    <a:pt x="7" y="14"/>
                  </a:lnTo>
                  <a:lnTo>
                    <a:pt x="0" y="38"/>
                  </a:lnTo>
                  <a:lnTo>
                    <a:pt x="0" y="62"/>
                  </a:lnTo>
                  <a:lnTo>
                    <a:pt x="7" y="7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376"/>
            <p:cNvSpPr>
              <a:spLocks/>
            </p:cNvSpPr>
            <p:nvPr/>
          </p:nvSpPr>
          <p:spPr bwMode="auto">
            <a:xfrm>
              <a:off x="11397" y="12655"/>
              <a:ext cx="27" cy="110"/>
            </a:xfrm>
            <a:custGeom>
              <a:avLst/>
              <a:gdLst/>
              <a:ahLst/>
              <a:cxnLst>
                <a:cxn ang="0">
                  <a:pos x="26" y="0"/>
                </a:cxn>
                <a:cxn ang="0">
                  <a:pos x="14" y="16"/>
                </a:cxn>
                <a:cxn ang="0">
                  <a:pos x="7" y="31"/>
                </a:cxn>
                <a:cxn ang="0">
                  <a:pos x="0" y="55"/>
                </a:cxn>
                <a:cxn ang="0">
                  <a:pos x="0" y="79"/>
                </a:cxn>
                <a:cxn ang="0">
                  <a:pos x="7" y="103"/>
                </a:cxn>
                <a:cxn ang="0">
                  <a:pos x="14" y="110"/>
                </a:cxn>
              </a:cxnLst>
              <a:rect l="0" t="0" r="r" b="b"/>
              <a:pathLst>
                <a:path w="27" h="110">
                  <a:moveTo>
                    <a:pt x="26" y="0"/>
                  </a:moveTo>
                  <a:lnTo>
                    <a:pt x="14" y="16"/>
                  </a:lnTo>
                  <a:lnTo>
                    <a:pt x="7" y="31"/>
                  </a:lnTo>
                  <a:lnTo>
                    <a:pt x="0" y="55"/>
                  </a:lnTo>
                  <a:lnTo>
                    <a:pt x="0" y="79"/>
                  </a:lnTo>
                  <a:lnTo>
                    <a:pt x="7" y="103"/>
                  </a:lnTo>
                  <a:lnTo>
                    <a:pt x="14" y="11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377"/>
            <p:cNvSpPr>
              <a:spLocks/>
            </p:cNvSpPr>
            <p:nvPr/>
          </p:nvSpPr>
          <p:spPr bwMode="auto">
            <a:xfrm>
              <a:off x="11474" y="12600"/>
              <a:ext cx="22" cy="7"/>
            </a:xfrm>
            <a:custGeom>
              <a:avLst/>
              <a:gdLst/>
              <a:ahLst/>
              <a:cxnLst>
                <a:cxn ang="0">
                  <a:pos x="0" y="0"/>
                </a:cxn>
                <a:cxn ang="0">
                  <a:pos x="21" y="7"/>
                </a:cxn>
              </a:cxnLst>
              <a:rect l="0" t="0" r="r" b="b"/>
              <a:pathLst>
                <a:path w="22" h="7">
                  <a:moveTo>
                    <a:pt x="0" y="0"/>
                  </a:moveTo>
                  <a:lnTo>
                    <a:pt x="21"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378"/>
            <p:cNvSpPr>
              <a:spLocks/>
            </p:cNvSpPr>
            <p:nvPr/>
          </p:nvSpPr>
          <p:spPr bwMode="auto">
            <a:xfrm>
              <a:off x="11481" y="12600"/>
              <a:ext cx="7" cy="16"/>
            </a:xfrm>
            <a:custGeom>
              <a:avLst/>
              <a:gdLst/>
              <a:ahLst/>
              <a:cxnLst>
                <a:cxn ang="0">
                  <a:pos x="0" y="0"/>
                </a:cxn>
                <a:cxn ang="0">
                  <a:pos x="7" y="16"/>
                </a:cxn>
              </a:cxnLst>
              <a:rect l="0" t="0" r="r" b="b"/>
              <a:pathLst>
                <a:path w="7"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379"/>
            <p:cNvSpPr>
              <a:spLocks/>
            </p:cNvSpPr>
            <p:nvPr/>
          </p:nvSpPr>
          <p:spPr bwMode="auto">
            <a:xfrm>
              <a:off x="9792" y="12861"/>
              <a:ext cx="120" cy="0"/>
            </a:xfrm>
            <a:custGeom>
              <a:avLst/>
              <a:gdLst/>
              <a:ahLst/>
              <a:cxnLst>
                <a:cxn ang="0">
                  <a:pos x="0" y="0"/>
                </a:cxn>
                <a:cxn ang="0">
                  <a:pos x="120" y="0"/>
                </a:cxn>
              </a:cxnLst>
              <a:rect l="0" t="0" r="r" b="b"/>
              <a:pathLst>
                <a:path w="120">
                  <a:moveTo>
                    <a:pt x="0" y="0"/>
                  </a:moveTo>
                  <a:lnTo>
                    <a:pt x="12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380"/>
            <p:cNvSpPr>
              <a:spLocks/>
            </p:cNvSpPr>
            <p:nvPr/>
          </p:nvSpPr>
          <p:spPr bwMode="auto">
            <a:xfrm>
              <a:off x="9960"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381"/>
            <p:cNvSpPr>
              <a:spLocks/>
            </p:cNvSpPr>
            <p:nvPr/>
          </p:nvSpPr>
          <p:spPr bwMode="auto">
            <a:xfrm>
              <a:off x="10104"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382"/>
            <p:cNvSpPr>
              <a:spLocks/>
            </p:cNvSpPr>
            <p:nvPr/>
          </p:nvSpPr>
          <p:spPr bwMode="auto">
            <a:xfrm>
              <a:off x="10248" y="12861"/>
              <a:ext cx="95" cy="0"/>
            </a:xfrm>
            <a:custGeom>
              <a:avLst/>
              <a:gdLst/>
              <a:ahLst/>
              <a:cxnLst>
                <a:cxn ang="0">
                  <a:pos x="0" y="0"/>
                </a:cxn>
                <a:cxn ang="0">
                  <a:pos x="96" y="0"/>
                </a:cxn>
              </a:cxnLst>
              <a:rect l="0" t="0" r="r" b="b"/>
              <a:pathLst>
                <a:path w="95">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383"/>
            <p:cNvSpPr>
              <a:spLocks/>
            </p:cNvSpPr>
            <p:nvPr/>
          </p:nvSpPr>
          <p:spPr bwMode="auto">
            <a:xfrm>
              <a:off x="10392"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384"/>
            <p:cNvSpPr>
              <a:spLocks/>
            </p:cNvSpPr>
            <p:nvPr/>
          </p:nvSpPr>
          <p:spPr bwMode="auto">
            <a:xfrm>
              <a:off x="10536"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385"/>
            <p:cNvSpPr>
              <a:spLocks/>
            </p:cNvSpPr>
            <p:nvPr/>
          </p:nvSpPr>
          <p:spPr bwMode="auto">
            <a:xfrm>
              <a:off x="10680"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386"/>
            <p:cNvSpPr>
              <a:spLocks/>
            </p:cNvSpPr>
            <p:nvPr/>
          </p:nvSpPr>
          <p:spPr bwMode="auto">
            <a:xfrm>
              <a:off x="10824"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387"/>
            <p:cNvSpPr>
              <a:spLocks/>
            </p:cNvSpPr>
            <p:nvPr/>
          </p:nvSpPr>
          <p:spPr bwMode="auto">
            <a:xfrm>
              <a:off x="10970"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388"/>
            <p:cNvSpPr>
              <a:spLocks/>
            </p:cNvSpPr>
            <p:nvPr/>
          </p:nvSpPr>
          <p:spPr bwMode="auto">
            <a:xfrm>
              <a:off x="11114" y="12861"/>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389"/>
            <p:cNvSpPr>
              <a:spLocks/>
            </p:cNvSpPr>
            <p:nvPr/>
          </p:nvSpPr>
          <p:spPr bwMode="auto">
            <a:xfrm>
              <a:off x="11258" y="12861"/>
              <a:ext cx="118" cy="0"/>
            </a:xfrm>
            <a:custGeom>
              <a:avLst/>
              <a:gdLst/>
              <a:ahLst/>
              <a:cxnLst>
                <a:cxn ang="0">
                  <a:pos x="0" y="0"/>
                </a:cxn>
                <a:cxn ang="0">
                  <a:pos x="117" y="0"/>
                </a:cxn>
              </a:cxnLst>
              <a:rect l="0" t="0" r="r" b="b"/>
              <a:pathLst>
                <a:path w="118">
                  <a:moveTo>
                    <a:pt x="0" y="0"/>
                  </a:moveTo>
                  <a:lnTo>
                    <a:pt x="11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390"/>
            <p:cNvSpPr>
              <a:spLocks/>
            </p:cNvSpPr>
            <p:nvPr/>
          </p:nvSpPr>
          <p:spPr bwMode="auto">
            <a:xfrm>
              <a:off x="9756" y="12765"/>
              <a:ext cx="36" cy="96"/>
            </a:xfrm>
            <a:custGeom>
              <a:avLst/>
              <a:gdLst/>
              <a:ahLst/>
              <a:cxnLst>
                <a:cxn ang="0">
                  <a:pos x="36" y="96"/>
                </a:cxn>
                <a:cxn ang="0">
                  <a:pos x="0" y="0"/>
                </a:cxn>
              </a:cxnLst>
              <a:rect l="0" t="0" r="r" b="b"/>
              <a:pathLst>
                <a:path w="36" h="96">
                  <a:moveTo>
                    <a:pt x="36" y="96"/>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391"/>
            <p:cNvSpPr>
              <a:spLocks/>
            </p:cNvSpPr>
            <p:nvPr/>
          </p:nvSpPr>
          <p:spPr bwMode="auto">
            <a:xfrm>
              <a:off x="9705" y="12631"/>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392"/>
            <p:cNvSpPr>
              <a:spLocks/>
            </p:cNvSpPr>
            <p:nvPr/>
          </p:nvSpPr>
          <p:spPr bwMode="auto">
            <a:xfrm>
              <a:off x="9655" y="12496"/>
              <a:ext cx="33" cy="89"/>
            </a:xfrm>
            <a:custGeom>
              <a:avLst/>
              <a:gdLst/>
              <a:ahLst/>
              <a:cxnLst>
                <a:cxn ang="0">
                  <a:pos x="33" y="88"/>
                </a:cxn>
                <a:cxn ang="0">
                  <a:pos x="0" y="0"/>
                </a:cxn>
              </a:cxnLst>
              <a:rect l="0" t="0" r="r" b="b"/>
              <a:pathLst>
                <a:path w="33" h="89">
                  <a:moveTo>
                    <a:pt x="33" y="88"/>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393"/>
            <p:cNvSpPr>
              <a:spLocks/>
            </p:cNvSpPr>
            <p:nvPr/>
          </p:nvSpPr>
          <p:spPr bwMode="auto">
            <a:xfrm>
              <a:off x="9604" y="12360"/>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394"/>
            <p:cNvSpPr>
              <a:spLocks/>
            </p:cNvSpPr>
            <p:nvPr/>
          </p:nvSpPr>
          <p:spPr bwMode="auto">
            <a:xfrm>
              <a:off x="9554" y="12225"/>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395"/>
            <p:cNvSpPr>
              <a:spLocks/>
            </p:cNvSpPr>
            <p:nvPr/>
          </p:nvSpPr>
          <p:spPr bwMode="auto">
            <a:xfrm>
              <a:off x="9504" y="12091"/>
              <a:ext cx="33" cy="89"/>
            </a:xfrm>
            <a:custGeom>
              <a:avLst/>
              <a:gdLst/>
              <a:ahLst/>
              <a:cxnLst>
                <a:cxn ang="0">
                  <a:pos x="33" y="88"/>
                </a:cxn>
                <a:cxn ang="0">
                  <a:pos x="0" y="0"/>
                </a:cxn>
              </a:cxnLst>
              <a:rect l="0" t="0" r="r" b="b"/>
              <a:pathLst>
                <a:path w="33" h="89">
                  <a:moveTo>
                    <a:pt x="33" y="88"/>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396"/>
            <p:cNvSpPr>
              <a:spLocks/>
            </p:cNvSpPr>
            <p:nvPr/>
          </p:nvSpPr>
          <p:spPr bwMode="auto">
            <a:xfrm>
              <a:off x="9451" y="11956"/>
              <a:ext cx="33" cy="89"/>
            </a:xfrm>
            <a:custGeom>
              <a:avLst/>
              <a:gdLst/>
              <a:ahLst/>
              <a:cxnLst>
                <a:cxn ang="0">
                  <a:pos x="33" y="88"/>
                </a:cxn>
                <a:cxn ang="0">
                  <a:pos x="0" y="0"/>
                </a:cxn>
              </a:cxnLst>
              <a:rect l="0" t="0" r="r" b="b"/>
              <a:pathLst>
                <a:path w="33" h="89">
                  <a:moveTo>
                    <a:pt x="33" y="88"/>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397"/>
            <p:cNvSpPr>
              <a:spLocks/>
            </p:cNvSpPr>
            <p:nvPr/>
          </p:nvSpPr>
          <p:spPr bwMode="auto">
            <a:xfrm>
              <a:off x="9400" y="11820"/>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398"/>
            <p:cNvSpPr>
              <a:spLocks/>
            </p:cNvSpPr>
            <p:nvPr/>
          </p:nvSpPr>
          <p:spPr bwMode="auto">
            <a:xfrm>
              <a:off x="9350" y="11685"/>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399"/>
            <p:cNvSpPr>
              <a:spLocks/>
            </p:cNvSpPr>
            <p:nvPr/>
          </p:nvSpPr>
          <p:spPr bwMode="auto">
            <a:xfrm>
              <a:off x="9300" y="11551"/>
              <a:ext cx="33" cy="89"/>
            </a:xfrm>
            <a:custGeom>
              <a:avLst/>
              <a:gdLst/>
              <a:ahLst/>
              <a:cxnLst>
                <a:cxn ang="0">
                  <a:pos x="33" y="88"/>
                </a:cxn>
                <a:cxn ang="0">
                  <a:pos x="0" y="0"/>
                </a:cxn>
              </a:cxnLst>
              <a:rect l="0" t="0" r="r" b="b"/>
              <a:pathLst>
                <a:path w="33" h="89">
                  <a:moveTo>
                    <a:pt x="33" y="88"/>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400"/>
            <p:cNvSpPr>
              <a:spLocks/>
            </p:cNvSpPr>
            <p:nvPr/>
          </p:nvSpPr>
          <p:spPr bwMode="auto">
            <a:xfrm>
              <a:off x="9249" y="11414"/>
              <a:ext cx="34" cy="91"/>
            </a:xfrm>
            <a:custGeom>
              <a:avLst/>
              <a:gdLst/>
              <a:ahLst/>
              <a:cxnLst>
                <a:cxn ang="0">
                  <a:pos x="33" y="91"/>
                </a:cxn>
                <a:cxn ang="0">
                  <a:pos x="0" y="0"/>
                </a:cxn>
              </a:cxnLst>
              <a:rect l="0" t="0" r="r" b="b"/>
              <a:pathLst>
                <a:path w="34" h="91">
                  <a:moveTo>
                    <a:pt x="33" y="91"/>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401"/>
            <p:cNvSpPr>
              <a:spLocks/>
            </p:cNvSpPr>
            <p:nvPr/>
          </p:nvSpPr>
          <p:spPr bwMode="auto">
            <a:xfrm>
              <a:off x="9196" y="11275"/>
              <a:ext cx="36" cy="96"/>
            </a:xfrm>
            <a:custGeom>
              <a:avLst/>
              <a:gdLst/>
              <a:ahLst/>
              <a:cxnLst>
                <a:cxn ang="0">
                  <a:pos x="36" y="95"/>
                </a:cxn>
                <a:cxn ang="0">
                  <a:pos x="0" y="0"/>
                </a:cxn>
              </a:cxnLst>
              <a:rect l="0" t="0" r="r" b="b"/>
              <a:pathLst>
                <a:path w="36" h="96">
                  <a:moveTo>
                    <a:pt x="36" y="95"/>
                  </a:moveTo>
                  <a:lnTo>
                    <a:pt x="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402"/>
            <p:cNvSpPr>
              <a:spLocks/>
            </p:cNvSpPr>
            <p:nvPr/>
          </p:nvSpPr>
          <p:spPr bwMode="auto">
            <a:xfrm>
              <a:off x="10406" y="9036"/>
              <a:ext cx="118" cy="172"/>
            </a:xfrm>
            <a:custGeom>
              <a:avLst/>
              <a:gdLst/>
              <a:ahLst/>
              <a:cxnLst>
                <a:cxn ang="0">
                  <a:pos x="100" y="16"/>
                </a:cxn>
                <a:cxn ang="0">
                  <a:pos x="110" y="16"/>
                </a:cxn>
                <a:cxn ang="0">
                  <a:pos x="117" y="0"/>
                </a:cxn>
                <a:cxn ang="0">
                  <a:pos x="110" y="50"/>
                </a:cxn>
                <a:cxn ang="0">
                  <a:pos x="110" y="33"/>
                </a:cxn>
                <a:cxn ang="0">
                  <a:pos x="100" y="16"/>
                </a:cxn>
                <a:cxn ang="0">
                  <a:pos x="93" y="7"/>
                </a:cxn>
                <a:cxn ang="0">
                  <a:pos x="69" y="0"/>
                </a:cxn>
                <a:cxn ang="0">
                  <a:pos x="38" y="0"/>
                </a:cxn>
                <a:cxn ang="0">
                  <a:pos x="16" y="7"/>
                </a:cxn>
                <a:cxn ang="0">
                  <a:pos x="0" y="26"/>
                </a:cxn>
                <a:cxn ang="0">
                  <a:pos x="0" y="50"/>
                </a:cxn>
                <a:cxn ang="0">
                  <a:pos x="7" y="69"/>
                </a:cxn>
                <a:cxn ang="0">
                  <a:pos x="23" y="86"/>
                </a:cxn>
                <a:cxn ang="0">
                  <a:pos x="69" y="112"/>
                </a:cxn>
                <a:cxn ang="0">
                  <a:pos x="79" y="129"/>
                </a:cxn>
                <a:cxn ang="0">
                  <a:pos x="79" y="155"/>
                </a:cxn>
                <a:cxn ang="0">
                  <a:pos x="69" y="172"/>
                </a:cxn>
              </a:cxnLst>
              <a:rect l="0" t="0" r="r" b="b"/>
              <a:pathLst>
                <a:path w="118" h="172">
                  <a:moveTo>
                    <a:pt x="100" y="16"/>
                  </a:moveTo>
                  <a:lnTo>
                    <a:pt x="110" y="16"/>
                  </a:lnTo>
                  <a:lnTo>
                    <a:pt x="117" y="0"/>
                  </a:lnTo>
                  <a:lnTo>
                    <a:pt x="110" y="50"/>
                  </a:lnTo>
                  <a:lnTo>
                    <a:pt x="110" y="33"/>
                  </a:lnTo>
                  <a:lnTo>
                    <a:pt x="100" y="16"/>
                  </a:lnTo>
                  <a:lnTo>
                    <a:pt x="93" y="7"/>
                  </a:lnTo>
                  <a:lnTo>
                    <a:pt x="69" y="0"/>
                  </a:lnTo>
                  <a:lnTo>
                    <a:pt x="38" y="0"/>
                  </a:lnTo>
                  <a:lnTo>
                    <a:pt x="16" y="7"/>
                  </a:lnTo>
                  <a:lnTo>
                    <a:pt x="0" y="26"/>
                  </a:lnTo>
                  <a:lnTo>
                    <a:pt x="0" y="50"/>
                  </a:lnTo>
                  <a:lnTo>
                    <a:pt x="7" y="69"/>
                  </a:lnTo>
                  <a:lnTo>
                    <a:pt x="23" y="86"/>
                  </a:lnTo>
                  <a:lnTo>
                    <a:pt x="69" y="112"/>
                  </a:lnTo>
                  <a:lnTo>
                    <a:pt x="79" y="129"/>
                  </a:lnTo>
                  <a:lnTo>
                    <a:pt x="79" y="155"/>
                  </a:lnTo>
                  <a:lnTo>
                    <a:pt x="69"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403"/>
            <p:cNvSpPr>
              <a:spLocks/>
            </p:cNvSpPr>
            <p:nvPr/>
          </p:nvSpPr>
          <p:spPr bwMode="auto">
            <a:xfrm>
              <a:off x="10413" y="9086"/>
              <a:ext cx="72" cy="70"/>
            </a:xfrm>
            <a:custGeom>
              <a:avLst/>
              <a:gdLst/>
              <a:ahLst/>
              <a:cxnLst>
                <a:cxn ang="0">
                  <a:pos x="0" y="0"/>
                </a:cxn>
                <a:cxn ang="0">
                  <a:pos x="9" y="19"/>
                </a:cxn>
                <a:cxn ang="0">
                  <a:pos x="62" y="52"/>
                </a:cxn>
                <a:cxn ang="0">
                  <a:pos x="72" y="69"/>
                </a:cxn>
              </a:cxnLst>
              <a:rect l="0" t="0" r="r" b="b"/>
              <a:pathLst>
                <a:path w="72" h="70">
                  <a:moveTo>
                    <a:pt x="0" y="0"/>
                  </a:moveTo>
                  <a:lnTo>
                    <a:pt x="9" y="19"/>
                  </a:lnTo>
                  <a:lnTo>
                    <a:pt x="62" y="52"/>
                  </a:lnTo>
                  <a:lnTo>
                    <a:pt x="72" y="69"/>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404"/>
            <p:cNvSpPr>
              <a:spLocks/>
            </p:cNvSpPr>
            <p:nvPr/>
          </p:nvSpPr>
          <p:spPr bwMode="auto">
            <a:xfrm>
              <a:off x="10375" y="9043"/>
              <a:ext cx="117" cy="176"/>
            </a:xfrm>
            <a:custGeom>
              <a:avLst/>
              <a:gdLst/>
              <a:ahLst/>
              <a:cxnLst>
                <a:cxn ang="0">
                  <a:pos x="47" y="0"/>
                </a:cxn>
                <a:cxn ang="0">
                  <a:pos x="38" y="19"/>
                </a:cxn>
                <a:cxn ang="0">
                  <a:pos x="38" y="36"/>
                </a:cxn>
                <a:cxn ang="0">
                  <a:pos x="47" y="52"/>
                </a:cxn>
                <a:cxn ang="0">
                  <a:pos x="93" y="79"/>
                </a:cxn>
                <a:cxn ang="0">
                  <a:pos x="110" y="96"/>
                </a:cxn>
                <a:cxn ang="0">
                  <a:pos x="117" y="112"/>
                </a:cxn>
                <a:cxn ang="0">
                  <a:pos x="117" y="139"/>
                </a:cxn>
                <a:cxn ang="0">
                  <a:pos x="110" y="158"/>
                </a:cxn>
                <a:cxn ang="0">
                  <a:pos x="93" y="169"/>
                </a:cxn>
                <a:cxn ang="0">
                  <a:pos x="75" y="175"/>
                </a:cxn>
                <a:cxn ang="0">
                  <a:pos x="57" y="176"/>
                </a:cxn>
                <a:cxn ang="0">
                  <a:pos x="38" y="172"/>
                </a:cxn>
                <a:cxn ang="0">
                  <a:pos x="21" y="163"/>
                </a:cxn>
                <a:cxn ang="0">
                  <a:pos x="14" y="158"/>
                </a:cxn>
                <a:cxn ang="0">
                  <a:pos x="7" y="139"/>
                </a:cxn>
                <a:cxn ang="0">
                  <a:pos x="7" y="122"/>
                </a:cxn>
                <a:cxn ang="0">
                  <a:pos x="0" y="175"/>
                </a:cxn>
                <a:cxn ang="0">
                  <a:pos x="7" y="158"/>
                </a:cxn>
                <a:cxn ang="0">
                  <a:pos x="14" y="158"/>
                </a:cxn>
              </a:cxnLst>
              <a:rect l="0" t="0" r="r" b="b"/>
              <a:pathLst>
                <a:path w="117" h="176">
                  <a:moveTo>
                    <a:pt x="47" y="0"/>
                  </a:moveTo>
                  <a:lnTo>
                    <a:pt x="38" y="19"/>
                  </a:lnTo>
                  <a:lnTo>
                    <a:pt x="38" y="36"/>
                  </a:lnTo>
                  <a:lnTo>
                    <a:pt x="47" y="52"/>
                  </a:lnTo>
                  <a:lnTo>
                    <a:pt x="93" y="79"/>
                  </a:lnTo>
                  <a:lnTo>
                    <a:pt x="110" y="96"/>
                  </a:lnTo>
                  <a:lnTo>
                    <a:pt x="117" y="112"/>
                  </a:lnTo>
                  <a:lnTo>
                    <a:pt x="117" y="139"/>
                  </a:lnTo>
                  <a:lnTo>
                    <a:pt x="110" y="158"/>
                  </a:lnTo>
                  <a:lnTo>
                    <a:pt x="93" y="169"/>
                  </a:lnTo>
                  <a:lnTo>
                    <a:pt x="75" y="175"/>
                  </a:lnTo>
                  <a:lnTo>
                    <a:pt x="57" y="176"/>
                  </a:lnTo>
                  <a:lnTo>
                    <a:pt x="38" y="172"/>
                  </a:lnTo>
                  <a:lnTo>
                    <a:pt x="21" y="163"/>
                  </a:lnTo>
                  <a:lnTo>
                    <a:pt x="14" y="158"/>
                  </a:lnTo>
                  <a:lnTo>
                    <a:pt x="7" y="139"/>
                  </a:lnTo>
                  <a:lnTo>
                    <a:pt x="7" y="122"/>
                  </a:lnTo>
                  <a:lnTo>
                    <a:pt x="0" y="175"/>
                  </a:lnTo>
                  <a:lnTo>
                    <a:pt x="7" y="158"/>
                  </a:lnTo>
                  <a:lnTo>
                    <a:pt x="14" y="158"/>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405"/>
            <p:cNvSpPr>
              <a:spLocks/>
            </p:cNvSpPr>
            <p:nvPr/>
          </p:nvSpPr>
          <p:spPr bwMode="auto">
            <a:xfrm>
              <a:off x="10572" y="9036"/>
              <a:ext cx="52" cy="182"/>
            </a:xfrm>
            <a:custGeom>
              <a:avLst/>
              <a:gdLst/>
              <a:ahLst/>
              <a:cxnLst>
                <a:cxn ang="0">
                  <a:pos x="31" y="0"/>
                </a:cxn>
                <a:cxn ang="0">
                  <a:pos x="7" y="96"/>
                </a:cxn>
                <a:cxn ang="0">
                  <a:pos x="0" y="129"/>
                </a:cxn>
                <a:cxn ang="0">
                  <a:pos x="0" y="156"/>
                </a:cxn>
                <a:cxn ang="0">
                  <a:pos x="7" y="172"/>
                </a:cxn>
                <a:cxn ang="0">
                  <a:pos x="14" y="182"/>
                </a:cxn>
                <a:cxn ang="0">
                  <a:pos x="31" y="182"/>
                </a:cxn>
                <a:cxn ang="0">
                  <a:pos x="45" y="165"/>
                </a:cxn>
                <a:cxn ang="0">
                  <a:pos x="52" y="146"/>
                </a:cxn>
              </a:cxnLst>
              <a:rect l="0" t="0" r="r" b="b"/>
              <a:pathLst>
                <a:path w="52" h="182">
                  <a:moveTo>
                    <a:pt x="31" y="0"/>
                  </a:moveTo>
                  <a:lnTo>
                    <a:pt x="7" y="96"/>
                  </a:lnTo>
                  <a:lnTo>
                    <a:pt x="0" y="129"/>
                  </a:lnTo>
                  <a:lnTo>
                    <a:pt x="0" y="156"/>
                  </a:lnTo>
                  <a:lnTo>
                    <a:pt x="7" y="172"/>
                  </a:lnTo>
                  <a:lnTo>
                    <a:pt x="14" y="182"/>
                  </a:lnTo>
                  <a:lnTo>
                    <a:pt x="31" y="182"/>
                  </a:lnTo>
                  <a:lnTo>
                    <a:pt x="45" y="165"/>
                  </a:lnTo>
                  <a:lnTo>
                    <a:pt x="52" y="14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406"/>
            <p:cNvSpPr>
              <a:spLocks/>
            </p:cNvSpPr>
            <p:nvPr/>
          </p:nvSpPr>
          <p:spPr bwMode="auto">
            <a:xfrm>
              <a:off x="10579" y="9036"/>
              <a:ext cx="31" cy="172"/>
            </a:xfrm>
            <a:custGeom>
              <a:avLst/>
              <a:gdLst/>
              <a:ahLst/>
              <a:cxnLst>
                <a:cxn ang="0">
                  <a:pos x="31" y="0"/>
                </a:cxn>
                <a:cxn ang="0">
                  <a:pos x="7" y="96"/>
                </a:cxn>
                <a:cxn ang="0">
                  <a:pos x="0" y="129"/>
                </a:cxn>
                <a:cxn ang="0">
                  <a:pos x="0" y="172"/>
                </a:cxn>
              </a:cxnLst>
              <a:rect l="0" t="0" r="r" b="b"/>
              <a:pathLst>
                <a:path w="31" h="172">
                  <a:moveTo>
                    <a:pt x="31" y="0"/>
                  </a:moveTo>
                  <a:lnTo>
                    <a:pt x="7" y="96"/>
                  </a:lnTo>
                  <a:lnTo>
                    <a:pt x="0" y="129"/>
                  </a:lnTo>
                  <a:lnTo>
                    <a:pt x="0"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407"/>
            <p:cNvSpPr>
              <a:spLocks/>
            </p:cNvSpPr>
            <p:nvPr/>
          </p:nvSpPr>
          <p:spPr bwMode="auto">
            <a:xfrm>
              <a:off x="10579" y="9036"/>
              <a:ext cx="38" cy="156"/>
            </a:xfrm>
            <a:custGeom>
              <a:avLst/>
              <a:gdLst/>
              <a:ahLst/>
              <a:cxnLst>
                <a:cxn ang="0">
                  <a:pos x="0" y="0"/>
                </a:cxn>
                <a:cxn ang="0">
                  <a:pos x="38" y="0"/>
                </a:cxn>
                <a:cxn ang="0">
                  <a:pos x="7" y="120"/>
                </a:cxn>
                <a:cxn ang="0">
                  <a:pos x="0" y="156"/>
                </a:cxn>
              </a:cxnLst>
              <a:rect l="0" t="0" r="r" b="b"/>
              <a:pathLst>
                <a:path w="38" h="156">
                  <a:moveTo>
                    <a:pt x="0" y="0"/>
                  </a:moveTo>
                  <a:lnTo>
                    <a:pt x="38" y="0"/>
                  </a:lnTo>
                  <a:lnTo>
                    <a:pt x="7" y="120"/>
                  </a:lnTo>
                  <a:lnTo>
                    <a:pt x="0" y="15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408"/>
            <p:cNvSpPr>
              <a:spLocks/>
            </p:cNvSpPr>
            <p:nvPr/>
          </p:nvSpPr>
          <p:spPr bwMode="auto">
            <a:xfrm>
              <a:off x="10586" y="9036"/>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409"/>
            <p:cNvSpPr>
              <a:spLocks/>
            </p:cNvSpPr>
            <p:nvPr/>
          </p:nvSpPr>
          <p:spPr bwMode="auto">
            <a:xfrm>
              <a:off x="10593" y="9036"/>
              <a:ext cx="10" cy="16"/>
            </a:xfrm>
            <a:custGeom>
              <a:avLst/>
              <a:gdLst/>
              <a:ahLst/>
              <a:cxnLst>
                <a:cxn ang="0">
                  <a:pos x="0" y="0"/>
                </a:cxn>
                <a:cxn ang="0">
                  <a:pos x="9" y="16"/>
                </a:cxn>
              </a:cxnLst>
              <a:rect l="0" t="0" r="r" b="b"/>
              <a:pathLst>
                <a:path w="10" h="16">
                  <a:moveTo>
                    <a:pt x="0" y="0"/>
                  </a:moveTo>
                  <a:lnTo>
                    <a:pt x="9"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410"/>
            <p:cNvSpPr>
              <a:spLocks/>
            </p:cNvSpPr>
            <p:nvPr/>
          </p:nvSpPr>
          <p:spPr bwMode="auto">
            <a:xfrm>
              <a:off x="10742" y="9096"/>
              <a:ext cx="55" cy="122"/>
            </a:xfrm>
            <a:custGeom>
              <a:avLst/>
              <a:gdLst/>
              <a:ahLst/>
              <a:cxnLst>
                <a:cxn ang="0">
                  <a:pos x="16" y="0"/>
                </a:cxn>
                <a:cxn ang="0">
                  <a:pos x="0" y="60"/>
                </a:cxn>
                <a:cxn ang="0">
                  <a:pos x="0" y="96"/>
                </a:cxn>
                <a:cxn ang="0">
                  <a:pos x="9" y="112"/>
                </a:cxn>
                <a:cxn ang="0">
                  <a:pos x="16" y="122"/>
                </a:cxn>
                <a:cxn ang="0">
                  <a:pos x="31" y="122"/>
                </a:cxn>
                <a:cxn ang="0">
                  <a:pos x="48" y="105"/>
                </a:cxn>
                <a:cxn ang="0">
                  <a:pos x="55" y="86"/>
                </a:cxn>
              </a:cxnLst>
              <a:rect l="0" t="0" r="r" b="b"/>
              <a:pathLst>
                <a:path w="55" h="122">
                  <a:moveTo>
                    <a:pt x="16" y="0"/>
                  </a:moveTo>
                  <a:lnTo>
                    <a:pt x="0" y="60"/>
                  </a:lnTo>
                  <a:lnTo>
                    <a:pt x="0" y="96"/>
                  </a:lnTo>
                  <a:lnTo>
                    <a:pt x="9" y="112"/>
                  </a:lnTo>
                  <a:lnTo>
                    <a:pt x="16" y="122"/>
                  </a:lnTo>
                  <a:lnTo>
                    <a:pt x="31" y="122"/>
                  </a:lnTo>
                  <a:lnTo>
                    <a:pt x="48" y="105"/>
                  </a:lnTo>
                  <a:lnTo>
                    <a:pt x="55" y="8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411"/>
            <p:cNvSpPr>
              <a:spLocks/>
            </p:cNvSpPr>
            <p:nvPr/>
          </p:nvSpPr>
          <p:spPr bwMode="auto">
            <a:xfrm>
              <a:off x="10752" y="9096"/>
              <a:ext cx="14" cy="112"/>
            </a:xfrm>
            <a:custGeom>
              <a:avLst/>
              <a:gdLst/>
              <a:ahLst/>
              <a:cxnLst>
                <a:cxn ang="0">
                  <a:pos x="14" y="0"/>
                </a:cxn>
                <a:cxn ang="0">
                  <a:pos x="0" y="60"/>
                </a:cxn>
                <a:cxn ang="0">
                  <a:pos x="0" y="112"/>
                </a:cxn>
              </a:cxnLst>
              <a:rect l="0" t="0" r="r" b="b"/>
              <a:pathLst>
                <a:path w="14" h="112">
                  <a:moveTo>
                    <a:pt x="14" y="0"/>
                  </a:moveTo>
                  <a:lnTo>
                    <a:pt x="0" y="60"/>
                  </a:lnTo>
                  <a:lnTo>
                    <a:pt x="0" y="11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412"/>
            <p:cNvSpPr>
              <a:spLocks/>
            </p:cNvSpPr>
            <p:nvPr/>
          </p:nvSpPr>
          <p:spPr bwMode="auto">
            <a:xfrm>
              <a:off x="10752" y="9096"/>
              <a:ext cx="21" cy="96"/>
            </a:xfrm>
            <a:custGeom>
              <a:avLst/>
              <a:gdLst/>
              <a:ahLst/>
              <a:cxnLst>
                <a:cxn ang="0">
                  <a:pos x="7" y="0"/>
                </a:cxn>
                <a:cxn ang="0">
                  <a:pos x="21" y="0"/>
                </a:cxn>
                <a:cxn ang="0">
                  <a:pos x="7" y="60"/>
                </a:cxn>
                <a:cxn ang="0">
                  <a:pos x="0" y="96"/>
                </a:cxn>
              </a:cxnLst>
              <a:rect l="0" t="0" r="r" b="b"/>
              <a:pathLst>
                <a:path w="21" h="96">
                  <a:moveTo>
                    <a:pt x="7" y="0"/>
                  </a:moveTo>
                  <a:lnTo>
                    <a:pt x="21" y="0"/>
                  </a:lnTo>
                  <a:lnTo>
                    <a:pt x="7" y="60"/>
                  </a:lnTo>
                  <a:lnTo>
                    <a:pt x="0"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413"/>
            <p:cNvSpPr>
              <a:spLocks/>
            </p:cNvSpPr>
            <p:nvPr/>
          </p:nvSpPr>
          <p:spPr bwMode="auto">
            <a:xfrm>
              <a:off x="10656" y="9096"/>
              <a:ext cx="86" cy="122"/>
            </a:xfrm>
            <a:custGeom>
              <a:avLst/>
              <a:gdLst/>
              <a:ahLst/>
              <a:cxnLst>
                <a:cxn ang="0">
                  <a:pos x="86" y="60"/>
                </a:cxn>
                <a:cxn ang="0">
                  <a:pos x="86" y="36"/>
                </a:cxn>
                <a:cxn ang="0">
                  <a:pos x="79" y="9"/>
                </a:cxn>
                <a:cxn ang="0">
                  <a:pos x="64" y="0"/>
                </a:cxn>
                <a:cxn ang="0">
                  <a:pos x="48" y="0"/>
                </a:cxn>
                <a:cxn ang="0">
                  <a:pos x="24" y="9"/>
                </a:cxn>
                <a:cxn ang="0">
                  <a:pos x="9" y="36"/>
                </a:cxn>
                <a:cxn ang="0">
                  <a:pos x="0" y="60"/>
                </a:cxn>
                <a:cxn ang="0">
                  <a:pos x="0" y="79"/>
                </a:cxn>
                <a:cxn ang="0">
                  <a:pos x="9" y="105"/>
                </a:cxn>
                <a:cxn ang="0">
                  <a:pos x="16" y="112"/>
                </a:cxn>
                <a:cxn ang="0">
                  <a:pos x="31" y="122"/>
                </a:cxn>
                <a:cxn ang="0">
                  <a:pos x="48" y="122"/>
                </a:cxn>
                <a:cxn ang="0">
                  <a:pos x="64" y="112"/>
                </a:cxn>
                <a:cxn ang="0">
                  <a:pos x="72" y="105"/>
                </a:cxn>
                <a:cxn ang="0">
                  <a:pos x="79" y="86"/>
                </a:cxn>
                <a:cxn ang="0">
                  <a:pos x="86" y="60"/>
                </a:cxn>
              </a:cxnLst>
              <a:rect l="0" t="0" r="r" b="b"/>
              <a:pathLst>
                <a:path w="86" h="122">
                  <a:moveTo>
                    <a:pt x="86" y="60"/>
                  </a:moveTo>
                  <a:lnTo>
                    <a:pt x="86" y="36"/>
                  </a:lnTo>
                  <a:lnTo>
                    <a:pt x="79" y="9"/>
                  </a:lnTo>
                  <a:lnTo>
                    <a:pt x="64" y="0"/>
                  </a:lnTo>
                  <a:lnTo>
                    <a:pt x="48" y="0"/>
                  </a:lnTo>
                  <a:lnTo>
                    <a:pt x="24" y="9"/>
                  </a:lnTo>
                  <a:lnTo>
                    <a:pt x="9" y="36"/>
                  </a:lnTo>
                  <a:lnTo>
                    <a:pt x="0" y="60"/>
                  </a:lnTo>
                  <a:lnTo>
                    <a:pt x="0" y="79"/>
                  </a:lnTo>
                  <a:lnTo>
                    <a:pt x="9" y="105"/>
                  </a:lnTo>
                  <a:lnTo>
                    <a:pt x="16" y="112"/>
                  </a:lnTo>
                  <a:lnTo>
                    <a:pt x="31" y="122"/>
                  </a:lnTo>
                  <a:lnTo>
                    <a:pt x="48" y="122"/>
                  </a:lnTo>
                  <a:lnTo>
                    <a:pt x="64" y="112"/>
                  </a:lnTo>
                  <a:lnTo>
                    <a:pt x="72" y="105"/>
                  </a:lnTo>
                  <a:lnTo>
                    <a:pt x="79" y="86"/>
                  </a:lnTo>
                  <a:lnTo>
                    <a:pt x="86" y="60"/>
                  </a:lnTo>
                  <a:close/>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414"/>
            <p:cNvSpPr>
              <a:spLocks/>
            </p:cNvSpPr>
            <p:nvPr/>
          </p:nvSpPr>
          <p:spPr bwMode="auto">
            <a:xfrm>
              <a:off x="10665" y="9105"/>
              <a:ext cx="22" cy="96"/>
            </a:xfrm>
            <a:custGeom>
              <a:avLst/>
              <a:gdLst/>
              <a:ahLst/>
              <a:cxnLst>
                <a:cxn ang="0">
                  <a:pos x="21" y="0"/>
                </a:cxn>
                <a:cxn ang="0">
                  <a:pos x="7" y="26"/>
                </a:cxn>
                <a:cxn ang="0">
                  <a:pos x="0" y="50"/>
                </a:cxn>
                <a:cxn ang="0">
                  <a:pos x="0" y="76"/>
                </a:cxn>
                <a:cxn ang="0">
                  <a:pos x="7" y="96"/>
                </a:cxn>
              </a:cxnLst>
              <a:rect l="0" t="0" r="r" b="b"/>
              <a:pathLst>
                <a:path w="22" h="96">
                  <a:moveTo>
                    <a:pt x="21" y="0"/>
                  </a:moveTo>
                  <a:lnTo>
                    <a:pt x="7" y="26"/>
                  </a:lnTo>
                  <a:lnTo>
                    <a:pt x="0" y="50"/>
                  </a:lnTo>
                  <a:lnTo>
                    <a:pt x="0" y="76"/>
                  </a:lnTo>
                  <a:lnTo>
                    <a:pt x="7" y="9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415"/>
            <p:cNvSpPr>
              <a:spLocks/>
            </p:cNvSpPr>
            <p:nvPr/>
          </p:nvSpPr>
          <p:spPr bwMode="auto">
            <a:xfrm>
              <a:off x="10672" y="9096"/>
              <a:ext cx="32" cy="122"/>
            </a:xfrm>
            <a:custGeom>
              <a:avLst/>
              <a:gdLst/>
              <a:ahLst/>
              <a:cxnLst>
                <a:cxn ang="0">
                  <a:pos x="31" y="0"/>
                </a:cxn>
                <a:cxn ang="0">
                  <a:pos x="14" y="16"/>
                </a:cxn>
                <a:cxn ang="0">
                  <a:pos x="7" y="36"/>
                </a:cxn>
                <a:cxn ang="0">
                  <a:pos x="0" y="60"/>
                </a:cxn>
                <a:cxn ang="0">
                  <a:pos x="0" y="86"/>
                </a:cxn>
                <a:cxn ang="0">
                  <a:pos x="7" y="112"/>
                </a:cxn>
                <a:cxn ang="0">
                  <a:pos x="14" y="122"/>
                </a:cxn>
              </a:cxnLst>
              <a:rect l="0" t="0" r="r" b="b"/>
              <a:pathLst>
                <a:path w="32" h="122">
                  <a:moveTo>
                    <a:pt x="31" y="0"/>
                  </a:moveTo>
                  <a:lnTo>
                    <a:pt x="14" y="16"/>
                  </a:lnTo>
                  <a:lnTo>
                    <a:pt x="7" y="36"/>
                  </a:lnTo>
                  <a:lnTo>
                    <a:pt x="0" y="60"/>
                  </a:lnTo>
                  <a:lnTo>
                    <a:pt x="0" y="86"/>
                  </a:lnTo>
                  <a:lnTo>
                    <a:pt x="7" y="112"/>
                  </a:lnTo>
                  <a:lnTo>
                    <a:pt x="14" y="12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16"/>
            <p:cNvSpPr>
              <a:spLocks/>
            </p:cNvSpPr>
            <p:nvPr/>
          </p:nvSpPr>
          <p:spPr bwMode="auto">
            <a:xfrm>
              <a:off x="10835" y="9036"/>
              <a:ext cx="97" cy="182"/>
            </a:xfrm>
            <a:custGeom>
              <a:avLst/>
              <a:gdLst/>
              <a:ahLst/>
              <a:cxnLst>
                <a:cxn ang="0">
                  <a:pos x="24" y="0"/>
                </a:cxn>
                <a:cxn ang="0">
                  <a:pos x="10" y="60"/>
                </a:cxn>
                <a:cxn ang="0">
                  <a:pos x="6" y="77"/>
                </a:cxn>
                <a:cxn ang="0">
                  <a:pos x="2" y="97"/>
                </a:cxn>
                <a:cxn ang="0">
                  <a:pos x="0" y="117"/>
                </a:cxn>
                <a:cxn ang="0">
                  <a:pos x="0" y="138"/>
                </a:cxn>
                <a:cxn ang="0">
                  <a:pos x="4" y="156"/>
                </a:cxn>
                <a:cxn ang="0">
                  <a:pos x="14" y="170"/>
                </a:cxn>
                <a:cxn ang="0">
                  <a:pos x="29" y="179"/>
                </a:cxn>
                <a:cxn ang="0">
                  <a:pos x="48" y="182"/>
                </a:cxn>
                <a:cxn ang="0">
                  <a:pos x="72" y="172"/>
                </a:cxn>
                <a:cxn ang="0">
                  <a:pos x="87" y="146"/>
                </a:cxn>
                <a:cxn ang="0">
                  <a:pos x="96" y="120"/>
                </a:cxn>
                <a:cxn ang="0">
                  <a:pos x="96" y="103"/>
                </a:cxn>
                <a:cxn ang="0">
                  <a:pos x="87" y="76"/>
                </a:cxn>
                <a:cxn ang="0">
                  <a:pos x="80" y="69"/>
                </a:cxn>
                <a:cxn ang="0">
                  <a:pos x="65" y="60"/>
                </a:cxn>
                <a:cxn ang="0">
                  <a:pos x="48" y="60"/>
                </a:cxn>
                <a:cxn ang="0">
                  <a:pos x="34" y="69"/>
                </a:cxn>
                <a:cxn ang="0">
                  <a:pos x="24" y="76"/>
                </a:cxn>
                <a:cxn ang="0">
                  <a:pos x="17" y="96"/>
                </a:cxn>
                <a:cxn ang="0">
                  <a:pos x="10" y="120"/>
                </a:cxn>
              </a:cxnLst>
              <a:rect l="0" t="0" r="r" b="b"/>
              <a:pathLst>
                <a:path w="97" h="182">
                  <a:moveTo>
                    <a:pt x="24" y="0"/>
                  </a:moveTo>
                  <a:lnTo>
                    <a:pt x="10" y="60"/>
                  </a:lnTo>
                  <a:lnTo>
                    <a:pt x="6" y="77"/>
                  </a:lnTo>
                  <a:lnTo>
                    <a:pt x="2" y="97"/>
                  </a:lnTo>
                  <a:lnTo>
                    <a:pt x="0" y="117"/>
                  </a:lnTo>
                  <a:lnTo>
                    <a:pt x="0" y="138"/>
                  </a:lnTo>
                  <a:lnTo>
                    <a:pt x="4" y="156"/>
                  </a:lnTo>
                  <a:lnTo>
                    <a:pt x="14" y="170"/>
                  </a:lnTo>
                  <a:lnTo>
                    <a:pt x="29" y="179"/>
                  </a:lnTo>
                  <a:lnTo>
                    <a:pt x="48" y="182"/>
                  </a:lnTo>
                  <a:lnTo>
                    <a:pt x="72" y="172"/>
                  </a:lnTo>
                  <a:lnTo>
                    <a:pt x="87" y="146"/>
                  </a:lnTo>
                  <a:lnTo>
                    <a:pt x="96" y="120"/>
                  </a:lnTo>
                  <a:lnTo>
                    <a:pt x="96" y="103"/>
                  </a:lnTo>
                  <a:lnTo>
                    <a:pt x="87" y="76"/>
                  </a:lnTo>
                  <a:lnTo>
                    <a:pt x="80" y="69"/>
                  </a:lnTo>
                  <a:lnTo>
                    <a:pt x="65" y="60"/>
                  </a:lnTo>
                  <a:lnTo>
                    <a:pt x="48" y="60"/>
                  </a:lnTo>
                  <a:lnTo>
                    <a:pt x="34" y="69"/>
                  </a:lnTo>
                  <a:lnTo>
                    <a:pt x="24" y="76"/>
                  </a:lnTo>
                  <a:lnTo>
                    <a:pt x="17" y="96"/>
                  </a:lnTo>
                  <a:lnTo>
                    <a:pt x="10"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17"/>
            <p:cNvSpPr>
              <a:spLocks/>
            </p:cNvSpPr>
            <p:nvPr/>
          </p:nvSpPr>
          <p:spPr bwMode="auto">
            <a:xfrm>
              <a:off x="10845" y="9036"/>
              <a:ext cx="24" cy="172"/>
            </a:xfrm>
            <a:custGeom>
              <a:avLst/>
              <a:gdLst/>
              <a:ahLst/>
              <a:cxnLst>
                <a:cxn ang="0">
                  <a:pos x="24" y="0"/>
                </a:cxn>
                <a:cxn ang="0">
                  <a:pos x="7" y="60"/>
                </a:cxn>
                <a:cxn ang="0">
                  <a:pos x="0" y="96"/>
                </a:cxn>
                <a:cxn ang="0">
                  <a:pos x="0" y="146"/>
                </a:cxn>
                <a:cxn ang="0">
                  <a:pos x="7" y="172"/>
                </a:cxn>
              </a:cxnLst>
              <a:rect l="0" t="0" r="r" b="b"/>
              <a:pathLst>
                <a:path w="24" h="172">
                  <a:moveTo>
                    <a:pt x="24" y="0"/>
                  </a:moveTo>
                  <a:lnTo>
                    <a:pt x="7" y="60"/>
                  </a:lnTo>
                  <a:lnTo>
                    <a:pt x="0" y="96"/>
                  </a:lnTo>
                  <a:lnTo>
                    <a:pt x="0" y="146"/>
                  </a:lnTo>
                  <a:lnTo>
                    <a:pt x="7" y="172"/>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18"/>
            <p:cNvSpPr>
              <a:spLocks/>
            </p:cNvSpPr>
            <p:nvPr/>
          </p:nvSpPr>
          <p:spPr bwMode="auto">
            <a:xfrm>
              <a:off x="10908" y="9112"/>
              <a:ext cx="14" cy="89"/>
            </a:xfrm>
            <a:custGeom>
              <a:avLst/>
              <a:gdLst/>
              <a:ahLst/>
              <a:cxnLst>
                <a:cxn ang="0">
                  <a:pos x="0" y="88"/>
                </a:cxn>
                <a:cxn ang="0">
                  <a:pos x="7" y="69"/>
                </a:cxn>
                <a:cxn ang="0">
                  <a:pos x="14" y="43"/>
                </a:cxn>
                <a:cxn ang="0">
                  <a:pos x="14" y="19"/>
                </a:cxn>
                <a:cxn ang="0">
                  <a:pos x="7" y="0"/>
                </a:cxn>
              </a:cxnLst>
              <a:rect l="0" t="0" r="r" b="b"/>
              <a:pathLst>
                <a:path w="14" h="89">
                  <a:moveTo>
                    <a:pt x="0" y="88"/>
                  </a:moveTo>
                  <a:lnTo>
                    <a:pt x="7" y="69"/>
                  </a:lnTo>
                  <a:lnTo>
                    <a:pt x="14" y="43"/>
                  </a:lnTo>
                  <a:lnTo>
                    <a:pt x="14" y="19"/>
                  </a:lnTo>
                  <a:lnTo>
                    <a:pt x="7"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19"/>
            <p:cNvSpPr>
              <a:spLocks/>
            </p:cNvSpPr>
            <p:nvPr/>
          </p:nvSpPr>
          <p:spPr bwMode="auto">
            <a:xfrm>
              <a:off x="10836" y="9036"/>
              <a:ext cx="40" cy="120"/>
            </a:xfrm>
            <a:custGeom>
              <a:avLst/>
              <a:gdLst/>
              <a:ahLst/>
              <a:cxnLst>
                <a:cxn ang="0">
                  <a:pos x="0" y="0"/>
                </a:cxn>
                <a:cxn ang="0">
                  <a:pos x="40" y="0"/>
                </a:cxn>
                <a:cxn ang="0">
                  <a:pos x="24" y="60"/>
                </a:cxn>
                <a:cxn ang="0">
                  <a:pos x="9" y="120"/>
                </a:cxn>
              </a:cxnLst>
              <a:rect l="0" t="0" r="r" b="b"/>
              <a:pathLst>
                <a:path w="40" h="120">
                  <a:moveTo>
                    <a:pt x="0" y="0"/>
                  </a:moveTo>
                  <a:lnTo>
                    <a:pt x="40" y="0"/>
                  </a:lnTo>
                  <a:lnTo>
                    <a:pt x="24" y="60"/>
                  </a:lnTo>
                  <a:lnTo>
                    <a:pt x="9" y="12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20"/>
            <p:cNvSpPr>
              <a:spLocks/>
            </p:cNvSpPr>
            <p:nvPr/>
          </p:nvSpPr>
          <p:spPr bwMode="auto">
            <a:xfrm>
              <a:off x="10884" y="9096"/>
              <a:ext cx="31" cy="122"/>
            </a:xfrm>
            <a:custGeom>
              <a:avLst/>
              <a:gdLst/>
              <a:ahLst/>
              <a:cxnLst>
                <a:cxn ang="0">
                  <a:pos x="0" y="122"/>
                </a:cxn>
                <a:cxn ang="0">
                  <a:pos x="16" y="105"/>
                </a:cxn>
                <a:cxn ang="0">
                  <a:pos x="24" y="86"/>
                </a:cxn>
                <a:cxn ang="0">
                  <a:pos x="31" y="60"/>
                </a:cxn>
                <a:cxn ang="0">
                  <a:pos x="31" y="36"/>
                </a:cxn>
                <a:cxn ang="0">
                  <a:pos x="24" y="9"/>
                </a:cxn>
                <a:cxn ang="0">
                  <a:pos x="16" y="0"/>
                </a:cxn>
              </a:cxnLst>
              <a:rect l="0" t="0" r="r" b="b"/>
              <a:pathLst>
                <a:path w="31" h="122">
                  <a:moveTo>
                    <a:pt x="0" y="122"/>
                  </a:moveTo>
                  <a:lnTo>
                    <a:pt x="16" y="105"/>
                  </a:lnTo>
                  <a:lnTo>
                    <a:pt x="24" y="86"/>
                  </a:lnTo>
                  <a:lnTo>
                    <a:pt x="31" y="60"/>
                  </a:lnTo>
                  <a:lnTo>
                    <a:pt x="31" y="36"/>
                  </a:lnTo>
                  <a:lnTo>
                    <a:pt x="24" y="9"/>
                  </a:lnTo>
                  <a:lnTo>
                    <a:pt x="16"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21"/>
            <p:cNvSpPr>
              <a:spLocks/>
            </p:cNvSpPr>
            <p:nvPr/>
          </p:nvSpPr>
          <p:spPr bwMode="auto">
            <a:xfrm>
              <a:off x="10845" y="9036"/>
              <a:ext cx="24" cy="7"/>
            </a:xfrm>
            <a:custGeom>
              <a:avLst/>
              <a:gdLst/>
              <a:ahLst/>
              <a:cxnLst>
                <a:cxn ang="0">
                  <a:pos x="0" y="0"/>
                </a:cxn>
                <a:cxn ang="0">
                  <a:pos x="24" y="7"/>
                </a:cxn>
              </a:cxnLst>
              <a:rect l="0" t="0" r="r" b="b"/>
              <a:pathLst>
                <a:path w="24" h="7">
                  <a:moveTo>
                    <a:pt x="0" y="0"/>
                  </a:moveTo>
                  <a:lnTo>
                    <a:pt x="24" y="7"/>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22"/>
            <p:cNvSpPr>
              <a:spLocks/>
            </p:cNvSpPr>
            <p:nvPr/>
          </p:nvSpPr>
          <p:spPr bwMode="auto">
            <a:xfrm>
              <a:off x="10852" y="9036"/>
              <a:ext cx="8" cy="16"/>
            </a:xfrm>
            <a:custGeom>
              <a:avLst/>
              <a:gdLst/>
              <a:ahLst/>
              <a:cxnLst>
                <a:cxn ang="0">
                  <a:pos x="0" y="0"/>
                </a:cxn>
                <a:cxn ang="0">
                  <a:pos x="7" y="16"/>
                </a:cxn>
              </a:cxnLst>
              <a:rect l="0" t="0" r="r" b="b"/>
              <a:pathLst>
                <a:path w="8" h="16">
                  <a:moveTo>
                    <a:pt x="0" y="0"/>
                  </a:moveTo>
                  <a:lnTo>
                    <a:pt x="7" y="16"/>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23"/>
            <p:cNvSpPr>
              <a:spLocks/>
            </p:cNvSpPr>
            <p:nvPr/>
          </p:nvSpPr>
          <p:spPr bwMode="auto">
            <a:xfrm>
              <a:off x="10303" y="9343"/>
              <a:ext cx="86" cy="0"/>
            </a:xfrm>
            <a:custGeom>
              <a:avLst/>
              <a:gdLst/>
              <a:ahLst/>
              <a:cxnLst>
                <a:cxn ang="0">
                  <a:pos x="0" y="0"/>
                </a:cxn>
                <a:cxn ang="0">
                  <a:pos x="86" y="0"/>
                </a:cxn>
              </a:cxnLst>
              <a:rect l="0" t="0" r="r" b="b"/>
              <a:pathLst>
                <a:path w="86">
                  <a:moveTo>
                    <a:pt x="0" y="0"/>
                  </a:moveTo>
                  <a:lnTo>
                    <a:pt x="8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24"/>
            <p:cNvSpPr>
              <a:spLocks/>
            </p:cNvSpPr>
            <p:nvPr/>
          </p:nvSpPr>
          <p:spPr bwMode="auto">
            <a:xfrm>
              <a:off x="10437" y="9343"/>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25"/>
            <p:cNvSpPr>
              <a:spLocks/>
            </p:cNvSpPr>
            <p:nvPr/>
          </p:nvSpPr>
          <p:spPr bwMode="auto">
            <a:xfrm>
              <a:off x="10581" y="9343"/>
              <a:ext cx="99" cy="0"/>
            </a:xfrm>
            <a:custGeom>
              <a:avLst/>
              <a:gdLst/>
              <a:ahLst/>
              <a:cxnLst>
                <a:cxn ang="0">
                  <a:pos x="0" y="0"/>
                </a:cxn>
                <a:cxn ang="0">
                  <a:pos x="98" y="0"/>
                </a:cxn>
              </a:cxnLst>
              <a:rect l="0" t="0" r="r" b="b"/>
              <a:pathLst>
                <a:path w="99">
                  <a:moveTo>
                    <a:pt x="0" y="0"/>
                  </a:moveTo>
                  <a:lnTo>
                    <a:pt x="9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26"/>
            <p:cNvSpPr>
              <a:spLocks/>
            </p:cNvSpPr>
            <p:nvPr/>
          </p:nvSpPr>
          <p:spPr bwMode="auto">
            <a:xfrm>
              <a:off x="10728" y="9343"/>
              <a:ext cx="96" cy="0"/>
            </a:xfrm>
            <a:custGeom>
              <a:avLst/>
              <a:gdLst/>
              <a:ahLst/>
              <a:cxnLst>
                <a:cxn ang="0">
                  <a:pos x="0" y="0"/>
                </a:cxn>
                <a:cxn ang="0">
                  <a:pos x="96" y="0"/>
                </a:cxn>
              </a:cxnLst>
              <a:rect l="0" t="0" r="r" b="b"/>
              <a:pathLst>
                <a:path w="96">
                  <a:moveTo>
                    <a:pt x="0" y="0"/>
                  </a:moveTo>
                  <a:lnTo>
                    <a:pt x="9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427"/>
            <p:cNvSpPr>
              <a:spLocks/>
            </p:cNvSpPr>
            <p:nvPr/>
          </p:nvSpPr>
          <p:spPr bwMode="auto">
            <a:xfrm>
              <a:off x="10872" y="9343"/>
              <a:ext cx="86" cy="0"/>
            </a:xfrm>
            <a:custGeom>
              <a:avLst/>
              <a:gdLst/>
              <a:ahLst/>
              <a:cxnLst>
                <a:cxn ang="0">
                  <a:pos x="0" y="0"/>
                </a:cxn>
                <a:cxn ang="0">
                  <a:pos x="86" y="0"/>
                </a:cxn>
              </a:cxnLst>
              <a:rect l="0" t="0" r="r" b="b"/>
              <a:pathLst>
                <a:path w="86">
                  <a:moveTo>
                    <a:pt x="0" y="0"/>
                  </a:moveTo>
                  <a:lnTo>
                    <a:pt x="8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428"/>
            <p:cNvSpPr>
              <a:spLocks/>
            </p:cNvSpPr>
            <p:nvPr/>
          </p:nvSpPr>
          <p:spPr bwMode="auto">
            <a:xfrm>
              <a:off x="10060" y="9828"/>
              <a:ext cx="22" cy="50"/>
            </a:xfrm>
            <a:custGeom>
              <a:avLst/>
              <a:gdLst/>
              <a:ahLst/>
              <a:cxnLst>
                <a:cxn ang="0">
                  <a:pos x="0" y="50"/>
                </a:cxn>
                <a:cxn ang="0">
                  <a:pos x="21" y="0"/>
                </a:cxn>
              </a:cxnLst>
              <a:rect l="0" t="0" r="r" b="b"/>
              <a:pathLst>
                <a:path w="22" h="50">
                  <a:moveTo>
                    <a:pt x="0" y="50"/>
                  </a:moveTo>
                  <a:lnTo>
                    <a:pt x="21"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429"/>
            <p:cNvSpPr>
              <a:spLocks/>
            </p:cNvSpPr>
            <p:nvPr/>
          </p:nvSpPr>
          <p:spPr bwMode="auto">
            <a:xfrm>
              <a:off x="10104" y="9698"/>
              <a:ext cx="38" cy="86"/>
            </a:xfrm>
            <a:custGeom>
              <a:avLst/>
              <a:gdLst/>
              <a:ahLst/>
              <a:cxnLst>
                <a:cxn ang="0">
                  <a:pos x="0" y="86"/>
                </a:cxn>
                <a:cxn ang="0">
                  <a:pos x="38" y="0"/>
                </a:cxn>
              </a:cxnLst>
              <a:rect l="0" t="0" r="r" b="b"/>
              <a:pathLst>
                <a:path w="38" h="86">
                  <a:moveTo>
                    <a:pt x="0" y="86"/>
                  </a:moveTo>
                  <a:lnTo>
                    <a:pt x="3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430"/>
            <p:cNvSpPr>
              <a:spLocks/>
            </p:cNvSpPr>
            <p:nvPr/>
          </p:nvSpPr>
          <p:spPr bwMode="auto">
            <a:xfrm>
              <a:off x="10164" y="9566"/>
              <a:ext cx="38" cy="86"/>
            </a:xfrm>
            <a:custGeom>
              <a:avLst/>
              <a:gdLst/>
              <a:ahLst/>
              <a:cxnLst>
                <a:cxn ang="0">
                  <a:pos x="0" y="86"/>
                </a:cxn>
                <a:cxn ang="0">
                  <a:pos x="38" y="0"/>
                </a:cxn>
              </a:cxnLst>
              <a:rect l="0" t="0" r="r" b="b"/>
              <a:pathLst>
                <a:path w="38" h="86">
                  <a:moveTo>
                    <a:pt x="0" y="86"/>
                  </a:moveTo>
                  <a:lnTo>
                    <a:pt x="38"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431"/>
            <p:cNvSpPr>
              <a:spLocks/>
            </p:cNvSpPr>
            <p:nvPr/>
          </p:nvSpPr>
          <p:spPr bwMode="auto">
            <a:xfrm>
              <a:off x="10221" y="9434"/>
              <a:ext cx="41" cy="89"/>
            </a:xfrm>
            <a:custGeom>
              <a:avLst/>
              <a:gdLst/>
              <a:ahLst/>
              <a:cxnLst>
                <a:cxn ang="0">
                  <a:pos x="0" y="88"/>
                </a:cxn>
                <a:cxn ang="0">
                  <a:pos x="40" y="0"/>
                </a:cxn>
              </a:cxnLst>
              <a:rect l="0" t="0" r="r" b="b"/>
              <a:pathLst>
                <a:path w="41" h="89">
                  <a:moveTo>
                    <a:pt x="0" y="88"/>
                  </a:moveTo>
                  <a:lnTo>
                    <a:pt x="4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432"/>
            <p:cNvSpPr>
              <a:spLocks/>
            </p:cNvSpPr>
            <p:nvPr/>
          </p:nvSpPr>
          <p:spPr bwMode="auto">
            <a:xfrm>
              <a:off x="10281" y="9343"/>
              <a:ext cx="22" cy="48"/>
            </a:xfrm>
            <a:custGeom>
              <a:avLst/>
              <a:gdLst/>
              <a:ahLst/>
              <a:cxnLst>
                <a:cxn ang="0">
                  <a:pos x="0" y="47"/>
                </a:cxn>
                <a:cxn ang="0">
                  <a:pos x="21" y="0"/>
                </a:cxn>
              </a:cxnLst>
              <a:rect l="0" t="0" r="r" b="b"/>
              <a:pathLst>
                <a:path w="22" h="48">
                  <a:moveTo>
                    <a:pt x="0" y="47"/>
                  </a:moveTo>
                  <a:lnTo>
                    <a:pt x="21"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433"/>
            <p:cNvSpPr>
              <a:spLocks/>
            </p:cNvSpPr>
            <p:nvPr/>
          </p:nvSpPr>
          <p:spPr bwMode="auto">
            <a:xfrm>
              <a:off x="9424" y="14035"/>
              <a:ext cx="250" cy="235"/>
            </a:xfrm>
            <a:custGeom>
              <a:avLst/>
              <a:gdLst/>
              <a:ahLst/>
              <a:cxnLst>
                <a:cxn ang="0">
                  <a:pos x="0" y="0"/>
                </a:cxn>
                <a:cxn ang="0">
                  <a:pos x="100" y="144"/>
                </a:cxn>
                <a:cxn ang="0">
                  <a:pos x="136" y="196"/>
                </a:cxn>
                <a:cxn ang="0">
                  <a:pos x="172" y="228"/>
                </a:cxn>
                <a:cxn ang="0">
                  <a:pos x="206" y="235"/>
                </a:cxn>
                <a:cxn ang="0">
                  <a:pos x="228" y="232"/>
                </a:cxn>
                <a:cxn ang="0">
                  <a:pos x="249" y="211"/>
                </a:cxn>
                <a:cxn ang="0">
                  <a:pos x="244" y="165"/>
                </a:cxn>
                <a:cxn ang="0">
                  <a:pos x="232" y="134"/>
                </a:cxn>
              </a:cxnLst>
              <a:rect l="0" t="0" r="r" b="b"/>
              <a:pathLst>
                <a:path w="250" h="235">
                  <a:moveTo>
                    <a:pt x="0" y="0"/>
                  </a:moveTo>
                  <a:lnTo>
                    <a:pt x="100" y="144"/>
                  </a:lnTo>
                  <a:lnTo>
                    <a:pt x="136" y="196"/>
                  </a:lnTo>
                  <a:lnTo>
                    <a:pt x="172" y="228"/>
                  </a:lnTo>
                  <a:lnTo>
                    <a:pt x="206" y="235"/>
                  </a:lnTo>
                  <a:lnTo>
                    <a:pt x="228" y="232"/>
                  </a:lnTo>
                  <a:lnTo>
                    <a:pt x="249" y="211"/>
                  </a:lnTo>
                  <a:lnTo>
                    <a:pt x="244" y="165"/>
                  </a:lnTo>
                  <a:lnTo>
                    <a:pt x="232" y="13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434"/>
            <p:cNvSpPr>
              <a:spLocks/>
            </p:cNvSpPr>
            <p:nvPr/>
          </p:nvSpPr>
          <p:spPr bwMode="auto">
            <a:xfrm>
              <a:off x="9436" y="14023"/>
              <a:ext cx="195" cy="247"/>
            </a:xfrm>
            <a:custGeom>
              <a:avLst/>
              <a:gdLst/>
              <a:ahLst/>
              <a:cxnLst>
                <a:cxn ang="0">
                  <a:pos x="0" y="0"/>
                </a:cxn>
                <a:cxn ang="0">
                  <a:pos x="98" y="143"/>
                </a:cxn>
                <a:cxn ang="0">
                  <a:pos x="136" y="196"/>
                </a:cxn>
                <a:cxn ang="0">
                  <a:pos x="194" y="247"/>
                </a:cxn>
              </a:cxnLst>
              <a:rect l="0" t="0" r="r" b="b"/>
              <a:pathLst>
                <a:path w="195" h="247">
                  <a:moveTo>
                    <a:pt x="0" y="0"/>
                  </a:moveTo>
                  <a:lnTo>
                    <a:pt x="98" y="143"/>
                  </a:lnTo>
                  <a:lnTo>
                    <a:pt x="136" y="196"/>
                  </a:lnTo>
                  <a:lnTo>
                    <a:pt x="194" y="24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435"/>
            <p:cNvSpPr>
              <a:spLocks/>
            </p:cNvSpPr>
            <p:nvPr/>
          </p:nvSpPr>
          <p:spPr bwMode="auto">
            <a:xfrm>
              <a:off x="9424" y="14011"/>
              <a:ext cx="183" cy="240"/>
            </a:xfrm>
            <a:custGeom>
              <a:avLst/>
              <a:gdLst/>
              <a:ahLst/>
              <a:cxnLst>
                <a:cxn ang="0">
                  <a:pos x="0" y="23"/>
                </a:cxn>
                <a:cxn ang="0">
                  <a:pos x="21" y="0"/>
                </a:cxn>
                <a:cxn ang="0">
                  <a:pos x="146" y="187"/>
                </a:cxn>
                <a:cxn ang="0">
                  <a:pos x="182" y="239"/>
                </a:cxn>
              </a:cxnLst>
              <a:rect l="0" t="0" r="r" b="b"/>
              <a:pathLst>
                <a:path w="183" h="240">
                  <a:moveTo>
                    <a:pt x="0" y="23"/>
                  </a:moveTo>
                  <a:lnTo>
                    <a:pt x="21" y="0"/>
                  </a:lnTo>
                  <a:lnTo>
                    <a:pt x="146" y="187"/>
                  </a:lnTo>
                  <a:lnTo>
                    <a:pt x="182" y="23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436"/>
            <p:cNvSpPr>
              <a:spLocks/>
            </p:cNvSpPr>
            <p:nvPr/>
          </p:nvSpPr>
          <p:spPr bwMode="auto">
            <a:xfrm>
              <a:off x="9448" y="14056"/>
              <a:ext cx="101" cy="118"/>
            </a:xfrm>
            <a:custGeom>
              <a:avLst/>
              <a:gdLst/>
              <a:ahLst/>
              <a:cxnLst>
                <a:cxn ang="0">
                  <a:pos x="0" y="117"/>
                </a:cxn>
                <a:cxn ang="0">
                  <a:pos x="100" y="0"/>
                </a:cxn>
              </a:cxnLst>
              <a:rect l="0" t="0" r="r" b="b"/>
              <a:pathLst>
                <a:path w="101" h="118">
                  <a:moveTo>
                    <a:pt x="0" y="117"/>
                  </a:move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437"/>
            <p:cNvSpPr>
              <a:spLocks/>
            </p:cNvSpPr>
            <p:nvPr/>
          </p:nvSpPr>
          <p:spPr bwMode="auto">
            <a:xfrm>
              <a:off x="7802" y="13996"/>
              <a:ext cx="305" cy="216"/>
            </a:xfrm>
            <a:custGeom>
              <a:avLst/>
              <a:gdLst/>
              <a:ahLst/>
              <a:cxnLst>
                <a:cxn ang="0">
                  <a:pos x="0" y="16"/>
                </a:cxn>
                <a:cxn ang="0">
                  <a:pos x="69" y="105"/>
                </a:cxn>
                <a:cxn ang="0">
                  <a:pos x="134" y="172"/>
                </a:cxn>
                <a:cxn ang="0">
                  <a:pos x="184" y="208"/>
                </a:cxn>
                <a:cxn ang="0">
                  <a:pos x="218" y="216"/>
                </a:cxn>
                <a:cxn ang="0">
                  <a:pos x="240" y="211"/>
                </a:cxn>
                <a:cxn ang="0">
                  <a:pos x="271" y="196"/>
                </a:cxn>
                <a:cxn ang="0">
                  <a:pos x="290" y="170"/>
                </a:cxn>
                <a:cxn ang="0">
                  <a:pos x="304" y="124"/>
                </a:cxn>
                <a:cxn ang="0">
                  <a:pos x="285" y="72"/>
                </a:cxn>
                <a:cxn ang="0">
                  <a:pos x="256" y="31"/>
                </a:cxn>
                <a:cxn ang="0">
                  <a:pos x="232" y="14"/>
                </a:cxn>
                <a:cxn ang="0">
                  <a:pos x="184" y="0"/>
                </a:cxn>
                <a:cxn ang="0">
                  <a:pos x="163" y="2"/>
                </a:cxn>
                <a:cxn ang="0">
                  <a:pos x="132" y="19"/>
                </a:cxn>
                <a:cxn ang="0">
                  <a:pos x="115" y="43"/>
                </a:cxn>
                <a:cxn ang="0">
                  <a:pos x="108" y="76"/>
                </a:cxn>
                <a:cxn ang="0">
                  <a:pos x="112" y="98"/>
                </a:cxn>
                <a:cxn ang="0">
                  <a:pos x="127" y="129"/>
                </a:cxn>
                <a:cxn ang="0">
                  <a:pos x="156" y="170"/>
                </a:cxn>
              </a:cxnLst>
              <a:rect l="0" t="0" r="r" b="b"/>
              <a:pathLst>
                <a:path w="305" h="216">
                  <a:moveTo>
                    <a:pt x="0" y="16"/>
                  </a:moveTo>
                  <a:lnTo>
                    <a:pt x="69" y="105"/>
                  </a:lnTo>
                  <a:lnTo>
                    <a:pt x="134" y="172"/>
                  </a:lnTo>
                  <a:lnTo>
                    <a:pt x="184" y="208"/>
                  </a:lnTo>
                  <a:lnTo>
                    <a:pt x="218" y="216"/>
                  </a:lnTo>
                  <a:lnTo>
                    <a:pt x="240" y="211"/>
                  </a:lnTo>
                  <a:lnTo>
                    <a:pt x="271" y="196"/>
                  </a:lnTo>
                  <a:lnTo>
                    <a:pt x="290" y="170"/>
                  </a:lnTo>
                  <a:lnTo>
                    <a:pt x="304" y="124"/>
                  </a:lnTo>
                  <a:lnTo>
                    <a:pt x="285" y="72"/>
                  </a:lnTo>
                  <a:lnTo>
                    <a:pt x="256" y="31"/>
                  </a:lnTo>
                  <a:lnTo>
                    <a:pt x="232" y="14"/>
                  </a:lnTo>
                  <a:lnTo>
                    <a:pt x="184" y="0"/>
                  </a:lnTo>
                  <a:lnTo>
                    <a:pt x="163" y="2"/>
                  </a:lnTo>
                  <a:lnTo>
                    <a:pt x="132" y="19"/>
                  </a:lnTo>
                  <a:lnTo>
                    <a:pt x="115" y="43"/>
                  </a:lnTo>
                  <a:lnTo>
                    <a:pt x="108" y="76"/>
                  </a:lnTo>
                  <a:lnTo>
                    <a:pt x="112" y="98"/>
                  </a:lnTo>
                  <a:lnTo>
                    <a:pt x="127" y="129"/>
                  </a:lnTo>
                  <a:lnTo>
                    <a:pt x="156" y="17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438"/>
            <p:cNvSpPr>
              <a:spLocks/>
            </p:cNvSpPr>
            <p:nvPr/>
          </p:nvSpPr>
          <p:spPr bwMode="auto">
            <a:xfrm>
              <a:off x="7809" y="14001"/>
              <a:ext cx="233" cy="206"/>
            </a:xfrm>
            <a:custGeom>
              <a:avLst/>
              <a:gdLst/>
              <a:ahLst/>
              <a:cxnLst>
                <a:cxn ang="0">
                  <a:pos x="0" y="0"/>
                </a:cxn>
                <a:cxn ang="0">
                  <a:pos x="69" y="88"/>
                </a:cxn>
                <a:cxn ang="0">
                  <a:pos x="112" y="136"/>
                </a:cxn>
                <a:cxn ang="0">
                  <a:pos x="187" y="192"/>
                </a:cxn>
                <a:cxn ang="0">
                  <a:pos x="232" y="206"/>
                </a:cxn>
              </a:cxnLst>
              <a:rect l="0" t="0" r="r" b="b"/>
              <a:pathLst>
                <a:path w="233" h="206">
                  <a:moveTo>
                    <a:pt x="0" y="0"/>
                  </a:moveTo>
                  <a:lnTo>
                    <a:pt x="69" y="88"/>
                  </a:lnTo>
                  <a:lnTo>
                    <a:pt x="112" y="136"/>
                  </a:lnTo>
                  <a:lnTo>
                    <a:pt x="187" y="192"/>
                  </a:lnTo>
                  <a:lnTo>
                    <a:pt x="232" y="20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439"/>
            <p:cNvSpPr>
              <a:spLocks/>
            </p:cNvSpPr>
            <p:nvPr/>
          </p:nvSpPr>
          <p:spPr bwMode="auto">
            <a:xfrm>
              <a:off x="7977" y="14008"/>
              <a:ext cx="118" cy="103"/>
            </a:xfrm>
            <a:custGeom>
              <a:avLst/>
              <a:gdLst/>
              <a:ahLst/>
              <a:cxnLst>
                <a:cxn ang="0">
                  <a:pos x="117" y="103"/>
                </a:cxn>
                <a:cxn ang="0">
                  <a:pos x="100" y="72"/>
                </a:cxn>
                <a:cxn ang="0">
                  <a:pos x="71" y="33"/>
                </a:cxn>
                <a:cxn ang="0">
                  <a:pos x="33" y="4"/>
                </a:cxn>
                <a:cxn ang="0">
                  <a:pos x="0" y="0"/>
                </a:cxn>
              </a:cxnLst>
              <a:rect l="0" t="0" r="r" b="b"/>
              <a:pathLst>
                <a:path w="118" h="103">
                  <a:moveTo>
                    <a:pt x="117" y="103"/>
                  </a:moveTo>
                  <a:lnTo>
                    <a:pt x="100" y="72"/>
                  </a:lnTo>
                  <a:lnTo>
                    <a:pt x="71" y="33"/>
                  </a:lnTo>
                  <a:lnTo>
                    <a:pt x="33" y="4"/>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440"/>
            <p:cNvSpPr>
              <a:spLocks/>
            </p:cNvSpPr>
            <p:nvPr/>
          </p:nvSpPr>
          <p:spPr bwMode="auto">
            <a:xfrm>
              <a:off x="7773" y="13989"/>
              <a:ext cx="185" cy="178"/>
            </a:xfrm>
            <a:custGeom>
              <a:avLst/>
              <a:gdLst/>
              <a:ahLst/>
              <a:cxnLst>
                <a:cxn ang="0">
                  <a:pos x="0" y="62"/>
                </a:cxn>
                <a:cxn ang="0">
                  <a:pos x="45" y="0"/>
                </a:cxn>
                <a:cxn ang="0">
                  <a:pos x="184" y="177"/>
                </a:cxn>
              </a:cxnLst>
              <a:rect l="0" t="0" r="r" b="b"/>
              <a:pathLst>
                <a:path w="185" h="178">
                  <a:moveTo>
                    <a:pt x="0" y="62"/>
                  </a:moveTo>
                  <a:lnTo>
                    <a:pt x="45" y="0"/>
                  </a:lnTo>
                  <a:lnTo>
                    <a:pt x="184" y="17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441"/>
            <p:cNvSpPr>
              <a:spLocks/>
            </p:cNvSpPr>
            <p:nvPr/>
          </p:nvSpPr>
          <p:spPr bwMode="auto">
            <a:xfrm>
              <a:off x="7934" y="14011"/>
              <a:ext cx="158" cy="156"/>
            </a:xfrm>
            <a:custGeom>
              <a:avLst/>
              <a:gdLst/>
              <a:ahLst/>
              <a:cxnLst>
                <a:cxn ang="0">
                  <a:pos x="158" y="156"/>
                </a:cxn>
                <a:cxn ang="0">
                  <a:pos x="151" y="112"/>
                </a:cxn>
                <a:cxn ang="0">
                  <a:pos x="134" y="81"/>
                </a:cxn>
                <a:cxn ang="0">
                  <a:pos x="105" y="43"/>
                </a:cxn>
                <a:cxn ang="0">
                  <a:pos x="69" y="14"/>
                </a:cxn>
                <a:cxn ang="0">
                  <a:pos x="21" y="0"/>
                </a:cxn>
                <a:cxn ang="0">
                  <a:pos x="0" y="4"/>
                </a:cxn>
              </a:cxnLst>
              <a:rect l="0" t="0" r="r" b="b"/>
              <a:pathLst>
                <a:path w="158" h="156">
                  <a:moveTo>
                    <a:pt x="158" y="156"/>
                  </a:moveTo>
                  <a:lnTo>
                    <a:pt x="151" y="112"/>
                  </a:lnTo>
                  <a:lnTo>
                    <a:pt x="134" y="81"/>
                  </a:lnTo>
                  <a:lnTo>
                    <a:pt x="105" y="43"/>
                  </a:lnTo>
                  <a:lnTo>
                    <a:pt x="69" y="14"/>
                  </a:lnTo>
                  <a:lnTo>
                    <a:pt x="21" y="0"/>
                  </a:lnTo>
                  <a:lnTo>
                    <a:pt x="0" y="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442"/>
            <p:cNvSpPr>
              <a:spLocks/>
            </p:cNvSpPr>
            <p:nvPr/>
          </p:nvSpPr>
          <p:spPr bwMode="auto">
            <a:xfrm>
              <a:off x="7783" y="14011"/>
              <a:ext cx="41" cy="28"/>
            </a:xfrm>
            <a:custGeom>
              <a:avLst/>
              <a:gdLst/>
              <a:ahLst/>
              <a:cxnLst>
                <a:cxn ang="0">
                  <a:pos x="0" y="28"/>
                </a:cxn>
                <a:cxn ang="0">
                  <a:pos x="40" y="0"/>
                </a:cxn>
              </a:cxnLst>
              <a:rect l="0" t="0" r="r" b="b"/>
              <a:pathLst>
                <a:path w="41" h="28">
                  <a:moveTo>
                    <a:pt x="0" y="28"/>
                  </a:moveTo>
                  <a:lnTo>
                    <a:pt x="4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443"/>
            <p:cNvSpPr>
              <a:spLocks/>
            </p:cNvSpPr>
            <p:nvPr/>
          </p:nvSpPr>
          <p:spPr bwMode="auto">
            <a:xfrm>
              <a:off x="7792" y="14025"/>
              <a:ext cx="34" cy="7"/>
            </a:xfrm>
            <a:custGeom>
              <a:avLst/>
              <a:gdLst/>
              <a:ahLst/>
              <a:cxnLst>
                <a:cxn ang="0">
                  <a:pos x="0" y="0"/>
                </a:cxn>
                <a:cxn ang="0">
                  <a:pos x="33" y="7"/>
                </a:cxn>
              </a:cxnLst>
              <a:rect l="0" t="0" r="r" b="b"/>
              <a:pathLst>
                <a:path w="34" h="7">
                  <a:moveTo>
                    <a:pt x="0" y="0"/>
                  </a:moveTo>
                  <a:lnTo>
                    <a:pt x="33"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3" name="Group 444"/>
          <p:cNvGrpSpPr>
            <a:grpSpLocks/>
          </p:cNvGrpSpPr>
          <p:nvPr/>
        </p:nvGrpSpPr>
        <p:grpSpPr bwMode="auto">
          <a:xfrm>
            <a:off x="1634184" y="2473974"/>
            <a:ext cx="2217736" cy="1112990"/>
            <a:chOff x="1128" y="9796"/>
            <a:chExt cx="4034" cy="2024"/>
          </a:xfrm>
        </p:grpSpPr>
        <p:sp>
          <p:nvSpPr>
            <p:cNvPr id="454" name="Freeform 445"/>
            <p:cNvSpPr>
              <a:spLocks/>
            </p:cNvSpPr>
            <p:nvPr/>
          </p:nvSpPr>
          <p:spPr bwMode="auto">
            <a:xfrm>
              <a:off x="2284" y="10425"/>
              <a:ext cx="2321" cy="0"/>
            </a:xfrm>
            <a:custGeom>
              <a:avLst/>
              <a:gdLst/>
              <a:ahLst/>
              <a:cxnLst>
                <a:cxn ang="0">
                  <a:pos x="0" y="0"/>
                </a:cxn>
                <a:cxn ang="0">
                  <a:pos x="2320" y="0"/>
                </a:cxn>
              </a:cxnLst>
              <a:rect l="0" t="0" r="r" b="b"/>
              <a:pathLst>
                <a:path w="2321">
                  <a:moveTo>
                    <a:pt x="0" y="0"/>
                  </a:moveTo>
                  <a:lnTo>
                    <a:pt x="232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446"/>
            <p:cNvSpPr>
              <a:spLocks/>
            </p:cNvSpPr>
            <p:nvPr/>
          </p:nvSpPr>
          <p:spPr bwMode="auto">
            <a:xfrm>
              <a:off x="2284" y="10214"/>
              <a:ext cx="0" cy="211"/>
            </a:xfrm>
            <a:custGeom>
              <a:avLst/>
              <a:gdLst/>
              <a:ahLst/>
              <a:cxnLst>
                <a:cxn ang="0">
                  <a:pos x="0" y="0"/>
                </a:cxn>
                <a:cxn ang="0">
                  <a:pos x="0" y="211"/>
                </a:cxn>
              </a:cxnLst>
              <a:rect l="0" t="0" r="r" b="b"/>
              <a:pathLst>
                <a:path h="211">
                  <a:moveTo>
                    <a:pt x="0" y="0"/>
                  </a:moveTo>
                  <a:lnTo>
                    <a:pt x="0" y="21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447"/>
            <p:cNvSpPr>
              <a:spLocks/>
            </p:cNvSpPr>
            <p:nvPr/>
          </p:nvSpPr>
          <p:spPr bwMode="auto">
            <a:xfrm>
              <a:off x="1826" y="10161"/>
              <a:ext cx="0" cy="257"/>
            </a:xfrm>
            <a:custGeom>
              <a:avLst/>
              <a:gdLst/>
              <a:ahLst/>
              <a:cxnLst>
                <a:cxn ang="0">
                  <a:pos x="0" y="0"/>
                </a:cxn>
                <a:cxn ang="0">
                  <a:pos x="0" y="256"/>
                </a:cxn>
              </a:cxnLst>
              <a:rect l="0" t="0" r="r" b="b"/>
              <a:pathLst>
                <a:path h="257">
                  <a:moveTo>
                    <a:pt x="0"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448"/>
            <p:cNvSpPr>
              <a:spLocks/>
            </p:cNvSpPr>
            <p:nvPr/>
          </p:nvSpPr>
          <p:spPr bwMode="auto">
            <a:xfrm>
              <a:off x="1826" y="10214"/>
              <a:ext cx="458" cy="0"/>
            </a:xfrm>
            <a:custGeom>
              <a:avLst/>
              <a:gdLst/>
              <a:ahLst/>
              <a:cxnLst>
                <a:cxn ang="0">
                  <a:pos x="0" y="0"/>
                </a:cxn>
                <a:cxn ang="0">
                  <a:pos x="458" y="0"/>
                </a:cxn>
              </a:cxnLst>
              <a:rect l="0" t="0" r="r" b="b"/>
              <a:pathLst>
                <a:path w="458">
                  <a:moveTo>
                    <a:pt x="0" y="0"/>
                  </a:moveTo>
                  <a:lnTo>
                    <a:pt x="458"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449"/>
            <p:cNvSpPr>
              <a:spLocks/>
            </p:cNvSpPr>
            <p:nvPr/>
          </p:nvSpPr>
          <p:spPr bwMode="auto">
            <a:xfrm>
              <a:off x="1740" y="10084"/>
              <a:ext cx="170" cy="77"/>
            </a:xfrm>
            <a:custGeom>
              <a:avLst/>
              <a:gdLst/>
              <a:ahLst/>
              <a:cxnLst>
                <a:cxn ang="0">
                  <a:pos x="86" y="0"/>
                </a:cxn>
                <a:cxn ang="0">
                  <a:pos x="170" y="7"/>
                </a:cxn>
                <a:cxn ang="0">
                  <a:pos x="0" y="69"/>
                </a:cxn>
                <a:cxn ang="0">
                  <a:pos x="86" y="76"/>
                </a:cxn>
              </a:cxnLst>
              <a:rect l="0" t="0" r="r" b="b"/>
              <a:pathLst>
                <a:path w="170" h="77">
                  <a:moveTo>
                    <a:pt x="86" y="0"/>
                  </a:moveTo>
                  <a:lnTo>
                    <a:pt x="170" y="7"/>
                  </a:lnTo>
                  <a:lnTo>
                    <a:pt x="0" y="69"/>
                  </a:lnTo>
                  <a:lnTo>
                    <a:pt x="86" y="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450"/>
            <p:cNvSpPr>
              <a:spLocks/>
            </p:cNvSpPr>
            <p:nvPr/>
          </p:nvSpPr>
          <p:spPr bwMode="auto">
            <a:xfrm>
              <a:off x="1826" y="9892"/>
              <a:ext cx="3238" cy="0"/>
            </a:xfrm>
            <a:custGeom>
              <a:avLst/>
              <a:gdLst/>
              <a:ahLst/>
              <a:cxnLst>
                <a:cxn ang="0">
                  <a:pos x="0" y="0"/>
                </a:cxn>
                <a:cxn ang="0">
                  <a:pos x="3237" y="0"/>
                </a:cxn>
              </a:cxnLst>
              <a:rect l="0" t="0" r="r" b="b"/>
              <a:pathLst>
                <a:path w="3238">
                  <a:moveTo>
                    <a:pt x="0" y="0"/>
                  </a:moveTo>
                  <a:lnTo>
                    <a:pt x="3237"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451"/>
            <p:cNvSpPr>
              <a:spLocks/>
            </p:cNvSpPr>
            <p:nvPr/>
          </p:nvSpPr>
          <p:spPr bwMode="auto">
            <a:xfrm>
              <a:off x="1826" y="9811"/>
              <a:ext cx="0" cy="273"/>
            </a:xfrm>
            <a:custGeom>
              <a:avLst/>
              <a:gdLst/>
              <a:ahLst/>
              <a:cxnLst>
                <a:cxn ang="0">
                  <a:pos x="0" y="0"/>
                </a:cxn>
                <a:cxn ang="0">
                  <a:pos x="0" y="273"/>
                </a:cxn>
              </a:cxnLst>
              <a:rect l="0" t="0" r="r" b="b"/>
              <a:pathLst>
                <a:path h="273">
                  <a:moveTo>
                    <a:pt x="0" y="0"/>
                  </a:moveTo>
                  <a:lnTo>
                    <a:pt x="0" y="27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452"/>
            <p:cNvSpPr>
              <a:spLocks/>
            </p:cNvSpPr>
            <p:nvPr/>
          </p:nvSpPr>
          <p:spPr bwMode="auto">
            <a:xfrm>
              <a:off x="4605" y="10214"/>
              <a:ext cx="0" cy="211"/>
            </a:xfrm>
            <a:custGeom>
              <a:avLst/>
              <a:gdLst/>
              <a:ahLst/>
              <a:cxnLst>
                <a:cxn ang="0">
                  <a:pos x="0" y="0"/>
                </a:cxn>
                <a:cxn ang="0">
                  <a:pos x="0" y="211"/>
                </a:cxn>
              </a:cxnLst>
              <a:rect l="0" t="0" r="r" b="b"/>
              <a:pathLst>
                <a:path h="211">
                  <a:moveTo>
                    <a:pt x="0" y="0"/>
                  </a:moveTo>
                  <a:lnTo>
                    <a:pt x="0" y="21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453"/>
            <p:cNvSpPr>
              <a:spLocks/>
            </p:cNvSpPr>
            <p:nvPr/>
          </p:nvSpPr>
          <p:spPr bwMode="auto">
            <a:xfrm>
              <a:off x="5064" y="10161"/>
              <a:ext cx="0" cy="257"/>
            </a:xfrm>
            <a:custGeom>
              <a:avLst/>
              <a:gdLst/>
              <a:ahLst/>
              <a:cxnLst>
                <a:cxn ang="0">
                  <a:pos x="0" y="0"/>
                </a:cxn>
                <a:cxn ang="0">
                  <a:pos x="0" y="256"/>
                </a:cxn>
              </a:cxnLst>
              <a:rect l="0" t="0" r="r" b="b"/>
              <a:pathLst>
                <a:path h="257">
                  <a:moveTo>
                    <a:pt x="0"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454"/>
            <p:cNvSpPr>
              <a:spLocks/>
            </p:cNvSpPr>
            <p:nvPr/>
          </p:nvSpPr>
          <p:spPr bwMode="auto">
            <a:xfrm>
              <a:off x="4605" y="10214"/>
              <a:ext cx="459" cy="0"/>
            </a:xfrm>
            <a:custGeom>
              <a:avLst/>
              <a:gdLst/>
              <a:ahLst/>
              <a:cxnLst>
                <a:cxn ang="0">
                  <a:pos x="0" y="0"/>
                </a:cxn>
                <a:cxn ang="0">
                  <a:pos x="458" y="0"/>
                </a:cxn>
              </a:cxnLst>
              <a:rect l="0" t="0" r="r" b="b"/>
              <a:pathLst>
                <a:path w="459">
                  <a:moveTo>
                    <a:pt x="0" y="0"/>
                  </a:moveTo>
                  <a:lnTo>
                    <a:pt x="458"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455"/>
            <p:cNvSpPr>
              <a:spLocks/>
            </p:cNvSpPr>
            <p:nvPr/>
          </p:nvSpPr>
          <p:spPr bwMode="auto">
            <a:xfrm>
              <a:off x="4977" y="10084"/>
              <a:ext cx="171" cy="77"/>
            </a:xfrm>
            <a:custGeom>
              <a:avLst/>
              <a:gdLst/>
              <a:ahLst/>
              <a:cxnLst>
                <a:cxn ang="0">
                  <a:pos x="86" y="0"/>
                </a:cxn>
                <a:cxn ang="0">
                  <a:pos x="170" y="7"/>
                </a:cxn>
                <a:cxn ang="0">
                  <a:pos x="0" y="69"/>
                </a:cxn>
                <a:cxn ang="0">
                  <a:pos x="86" y="76"/>
                </a:cxn>
              </a:cxnLst>
              <a:rect l="0" t="0" r="r" b="b"/>
              <a:pathLst>
                <a:path w="171" h="77">
                  <a:moveTo>
                    <a:pt x="86" y="0"/>
                  </a:moveTo>
                  <a:lnTo>
                    <a:pt x="170" y="7"/>
                  </a:lnTo>
                  <a:lnTo>
                    <a:pt x="0" y="69"/>
                  </a:lnTo>
                  <a:lnTo>
                    <a:pt x="86" y="7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456"/>
            <p:cNvSpPr>
              <a:spLocks/>
            </p:cNvSpPr>
            <p:nvPr/>
          </p:nvSpPr>
          <p:spPr bwMode="auto">
            <a:xfrm>
              <a:off x="5064" y="9811"/>
              <a:ext cx="0" cy="273"/>
            </a:xfrm>
            <a:custGeom>
              <a:avLst/>
              <a:gdLst/>
              <a:ahLst/>
              <a:cxnLst>
                <a:cxn ang="0">
                  <a:pos x="0" y="0"/>
                </a:cxn>
                <a:cxn ang="0">
                  <a:pos x="0" y="273"/>
                </a:cxn>
              </a:cxnLst>
              <a:rect l="0" t="0" r="r" b="b"/>
              <a:pathLst>
                <a:path h="273">
                  <a:moveTo>
                    <a:pt x="0" y="0"/>
                  </a:moveTo>
                  <a:lnTo>
                    <a:pt x="0" y="27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457"/>
            <p:cNvSpPr>
              <a:spLocks/>
            </p:cNvSpPr>
            <p:nvPr/>
          </p:nvSpPr>
          <p:spPr bwMode="auto">
            <a:xfrm>
              <a:off x="3172" y="10896"/>
              <a:ext cx="0" cy="755"/>
            </a:xfrm>
            <a:custGeom>
              <a:avLst/>
              <a:gdLst/>
              <a:ahLst/>
              <a:cxnLst>
                <a:cxn ang="0">
                  <a:pos x="0" y="0"/>
                </a:cxn>
                <a:cxn ang="0">
                  <a:pos x="0" y="756"/>
                </a:cxn>
              </a:cxnLst>
              <a:rect l="0" t="0" r="r" b="b"/>
              <a:pathLst>
                <a:path h="755">
                  <a:moveTo>
                    <a:pt x="0" y="0"/>
                  </a:moveTo>
                  <a:lnTo>
                    <a:pt x="0" y="75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458"/>
            <p:cNvSpPr>
              <a:spLocks/>
            </p:cNvSpPr>
            <p:nvPr/>
          </p:nvSpPr>
          <p:spPr bwMode="auto">
            <a:xfrm>
              <a:off x="3297" y="11498"/>
              <a:ext cx="91" cy="154"/>
            </a:xfrm>
            <a:custGeom>
              <a:avLst/>
              <a:gdLst/>
              <a:ahLst/>
              <a:cxnLst>
                <a:cxn ang="0">
                  <a:pos x="91" y="0"/>
                </a:cxn>
                <a:cxn ang="0">
                  <a:pos x="76" y="153"/>
                </a:cxn>
                <a:cxn ang="0">
                  <a:pos x="0" y="153"/>
                </a:cxn>
              </a:cxnLst>
              <a:rect l="0" t="0" r="r" b="b"/>
              <a:pathLst>
                <a:path w="91" h="154">
                  <a:moveTo>
                    <a:pt x="91" y="0"/>
                  </a:moveTo>
                  <a:lnTo>
                    <a:pt x="76" y="153"/>
                  </a:lnTo>
                  <a:lnTo>
                    <a:pt x="0" y="153"/>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459"/>
            <p:cNvSpPr>
              <a:spLocks/>
            </p:cNvSpPr>
            <p:nvPr/>
          </p:nvSpPr>
          <p:spPr bwMode="auto">
            <a:xfrm>
              <a:off x="3112" y="11652"/>
              <a:ext cx="123" cy="0"/>
            </a:xfrm>
            <a:custGeom>
              <a:avLst/>
              <a:gdLst/>
              <a:ahLst/>
              <a:cxnLst>
                <a:cxn ang="0">
                  <a:pos x="122" y="0"/>
                </a:cxn>
                <a:cxn ang="0">
                  <a:pos x="0" y="0"/>
                </a:cxn>
              </a:cxnLst>
              <a:rect l="0" t="0" r="r" b="b"/>
              <a:pathLst>
                <a:path w="123">
                  <a:moveTo>
                    <a:pt x="122"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460"/>
            <p:cNvSpPr>
              <a:spLocks/>
            </p:cNvSpPr>
            <p:nvPr/>
          </p:nvSpPr>
          <p:spPr bwMode="auto">
            <a:xfrm>
              <a:off x="3050" y="11652"/>
              <a:ext cx="2" cy="0"/>
            </a:xfrm>
            <a:custGeom>
              <a:avLst/>
              <a:gdLst/>
              <a:ahLst/>
              <a:cxnLst>
                <a:cxn ang="0">
                  <a:pos x="0" y="0"/>
                </a:cxn>
                <a:cxn ang="0">
                  <a:pos x="2" y="0"/>
                </a:cxn>
              </a:cxnLst>
              <a:rect l="0" t="0" r="r" b="b"/>
              <a:pathLst>
                <a:path w="2">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461"/>
            <p:cNvSpPr>
              <a:spLocks/>
            </p:cNvSpPr>
            <p:nvPr/>
          </p:nvSpPr>
          <p:spPr bwMode="auto">
            <a:xfrm>
              <a:off x="2911" y="11652"/>
              <a:ext cx="76" cy="0"/>
            </a:xfrm>
            <a:custGeom>
              <a:avLst/>
              <a:gdLst/>
              <a:ahLst/>
              <a:cxnLst>
                <a:cxn ang="0">
                  <a:pos x="76" y="0"/>
                </a:cxn>
                <a:cxn ang="0">
                  <a:pos x="0" y="0"/>
                </a:cxn>
              </a:cxnLst>
              <a:rect l="0" t="0" r="r" b="b"/>
              <a:pathLst>
                <a:path w="76">
                  <a:moveTo>
                    <a:pt x="76"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462"/>
            <p:cNvSpPr>
              <a:spLocks/>
            </p:cNvSpPr>
            <p:nvPr/>
          </p:nvSpPr>
          <p:spPr bwMode="auto">
            <a:xfrm>
              <a:off x="3388" y="11498"/>
              <a:ext cx="125" cy="307"/>
            </a:xfrm>
            <a:custGeom>
              <a:avLst/>
              <a:gdLst/>
              <a:ahLst/>
              <a:cxnLst>
                <a:cxn ang="0">
                  <a:pos x="124" y="153"/>
                </a:cxn>
                <a:cxn ang="0">
                  <a:pos x="112" y="307"/>
                </a:cxn>
                <a:cxn ang="0">
                  <a:pos x="0" y="0"/>
                </a:cxn>
              </a:cxnLst>
              <a:rect l="0" t="0" r="r" b="b"/>
              <a:pathLst>
                <a:path w="125" h="307">
                  <a:moveTo>
                    <a:pt x="124" y="153"/>
                  </a:moveTo>
                  <a:lnTo>
                    <a:pt x="112" y="307"/>
                  </a:lnTo>
                  <a:lnTo>
                    <a:pt x="0" y="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463"/>
            <p:cNvSpPr>
              <a:spLocks/>
            </p:cNvSpPr>
            <p:nvPr/>
          </p:nvSpPr>
          <p:spPr bwMode="auto">
            <a:xfrm>
              <a:off x="3715" y="10896"/>
              <a:ext cx="0" cy="755"/>
            </a:xfrm>
            <a:custGeom>
              <a:avLst/>
              <a:gdLst/>
              <a:ahLst/>
              <a:cxnLst>
                <a:cxn ang="0">
                  <a:pos x="0" y="0"/>
                </a:cxn>
                <a:cxn ang="0">
                  <a:pos x="0" y="756"/>
                </a:cxn>
              </a:cxnLst>
              <a:rect l="0" t="0" r="r" b="b"/>
              <a:pathLst>
                <a:path h="755">
                  <a:moveTo>
                    <a:pt x="0" y="0"/>
                  </a:moveTo>
                  <a:lnTo>
                    <a:pt x="0" y="75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464"/>
            <p:cNvSpPr>
              <a:spLocks/>
            </p:cNvSpPr>
            <p:nvPr/>
          </p:nvSpPr>
          <p:spPr bwMode="auto">
            <a:xfrm>
              <a:off x="3914" y="11652"/>
              <a:ext cx="91" cy="0"/>
            </a:xfrm>
            <a:custGeom>
              <a:avLst/>
              <a:gdLst/>
              <a:ahLst/>
              <a:cxnLst>
                <a:cxn ang="0">
                  <a:pos x="91" y="0"/>
                </a:cxn>
                <a:cxn ang="0">
                  <a:pos x="0" y="0"/>
                </a:cxn>
              </a:cxnLst>
              <a:rect l="0" t="0" r="r" b="b"/>
              <a:pathLst>
                <a:path w="91">
                  <a:moveTo>
                    <a:pt x="91"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465"/>
            <p:cNvSpPr>
              <a:spLocks/>
            </p:cNvSpPr>
            <p:nvPr/>
          </p:nvSpPr>
          <p:spPr bwMode="auto">
            <a:xfrm>
              <a:off x="3729" y="11652"/>
              <a:ext cx="123" cy="0"/>
            </a:xfrm>
            <a:custGeom>
              <a:avLst/>
              <a:gdLst/>
              <a:ahLst/>
              <a:cxnLst>
                <a:cxn ang="0">
                  <a:pos x="122" y="0"/>
                </a:cxn>
                <a:cxn ang="0">
                  <a:pos x="0" y="0"/>
                </a:cxn>
              </a:cxnLst>
              <a:rect l="0" t="0" r="r" b="b"/>
              <a:pathLst>
                <a:path w="123">
                  <a:moveTo>
                    <a:pt x="122"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466"/>
            <p:cNvSpPr>
              <a:spLocks/>
            </p:cNvSpPr>
            <p:nvPr/>
          </p:nvSpPr>
          <p:spPr bwMode="auto">
            <a:xfrm>
              <a:off x="3667" y="11652"/>
              <a:ext cx="2" cy="0"/>
            </a:xfrm>
            <a:custGeom>
              <a:avLst/>
              <a:gdLst/>
              <a:ahLst/>
              <a:cxnLst>
                <a:cxn ang="0">
                  <a:pos x="0" y="0"/>
                </a:cxn>
                <a:cxn ang="0">
                  <a:pos x="2" y="0"/>
                </a:cxn>
              </a:cxnLst>
              <a:rect l="0" t="0" r="r" b="b"/>
              <a:pathLst>
                <a:path w="2">
                  <a:moveTo>
                    <a:pt x="0" y="0"/>
                  </a:moveTo>
                  <a:lnTo>
                    <a:pt x="2"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467"/>
            <p:cNvSpPr>
              <a:spLocks/>
            </p:cNvSpPr>
            <p:nvPr/>
          </p:nvSpPr>
          <p:spPr bwMode="auto">
            <a:xfrm>
              <a:off x="3513" y="11652"/>
              <a:ext cx="91" cy="0"/>
            </a:xfrm>
            <a:custGeom>
              <a:avLst/>
              <a:gdLst/>
              <a:ahLst/>
              <a:cxnLst>
                <a:cxn ang="0">
                  <a:pos x="91" y="0"/>
                </a:cxn>
                <a:cxn ang="0">
                  <a:pos x="0" y="0"/>
                </a:cxn>
              </a:cxnLst>
              <a:rect l="0" t="0" r="r" b="b"/>
              <a:pathLst>
                <a:path w="91">
                  <a:moveTo>
                    <a:pt x="91" y="0"/>
                  </a:move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468"/>
            <p:cNvSpPr>
              <a:spLocks/>
            </p:cNvSpPr>
            <p:nvPr/>
          </p:nvSpPr>
          <p:spPr bwMode="auto">
            <a:xfrm>
              <a:off x="2639" y="10425"/>
              <a:ext cx="533" cy="471"/>
            </a:xfrm>
            <a:custGeom>
              <a:avLst/>
              <a:gdLst/>
              <a:ahLst/>
              <a:cxnLst>
                <a:cxn ang="0">
                  <a:pos x="532" y="470"/>
                </a:cxn>
                <a:cxn ang="0">
                  <a:pos x="0" y="0"/>
                </a:cxn>
              </a:cxnLst>
              <a:rect l="0" t="0" r="r" b="b"/>
              <a:pathLst>
                <a:path w="533" h="471">
                  <a:moveTo>
                    <a:pt x="532" y="470"/>
                  </a:moveTo>
                  <a:lnTo>
                    <a:pt x="0" y="0"/>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469"/>
            <p:cNvSpPr>
              <a:spLocks/>
            </p:cNvSpPr>
            <p:nvPr/>
          </p:nvSpPr>
          <p:spPr bwMode="auto">
            <a:xfrm>
              <a:off x="3172" y="10425"/>
              <a:ext cx="1075" cy="471"/>
            </a:xfrm>
            <a:custGeom>
              <a:avLst/>
              <a:gdLst/>
              <a:ahLst/>
              <a:cxnLst>
                <a:cxn ang="0">
                  <a:pos x="1075" y="0"/>
                </a:cxn>
                <a:cxn ang="0">
                  <a:pos x="542" y="470"/>
                </a:cxn>
                <a:cxn ang="0">
                  <a:pos x="0" y="470"/>
                </a:cxn>
              </a:cxnLst>
              <a:rect l="0" t="0" r="r" b="b"/>
              <a:pathLst>
                <a:path w="1075" h="471">
                  <a:moveTo>
                    <a:pt x="1075" y="0"/>
                  </a:moveTo>
                  <a:lnTo>
                    <a:pt x="542" y="470"/>
                  </a:lnTo>
                  <a:lnTo>
                    <a:pt x="0" y="47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470"/>
            <p:cNvSpPr>
              <a:spLocks/>
            </p:cNvSpPr>
            <p:nvPr/>
          </p:nvSpPr>
          <p:spPr bwMode="auto">
            <a:xfrm>
              <a:off x="1826" y="9892"/>
              <a:ext cx="48" cy="51"/>
            </a:xfrm>
            <a:custGeom>
              <a:avLst/>
              <a:gdLst/>
              <a:ahLst/>
              <a:cxnLst>
                <a:cxn ang="0">
                  <a:pos x="0" y="50"/>
                </a:cxn>
                <a:cxn ang="0">
                  <a:pos x="48" y="0"/>
                </a:cxn>
              </a:cxnLst>
              <a:rect l="0" t="0" r="r" b="b"/>
              <a:pathLst>
                <a:path w="48" h="51">
                  <a:moveTo>
                    <a:pt x="0" y="50"/>
                  </a:moveTo>
                  <a:lnTo>
                    <a:pt x="4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471"/>
            <p:cNvSpPr>
              <a:spLocks/>
            </p:cNvSpPr>
            <p:nvPr/>
          </p:nvSpPr>
          <p:spPr bwMode="auto">
            <a:xfrm>
              <a:off x="1826" y="9892"/>
              <a:ext cx="113" cy="115"/>
            </a:xfrm>
            <a:custGeom>
              <a:avLst/>
              <a:gdLst/>
              <a:ahLst/>
              <a:cxnLst>
                <a:cxn ang="0">
                  <a:pos x="0" y="115"/>
                </a:cxn>
                <a:cxn ang="0">
                  <a:pos x="112" y="0"/>
                </a:cxn>
              </a:cxnLst>
              <a:rect l="0" t="0" r="r" b="b"/>
              <a:pathLst>
                <a:path w="113" h="115">
                  <a:moveTo>
                    <a:pt x="0" y="115"/>
                  </a:moveTo>
                  <a:lnTo>
                    <a:pt x="112"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472"/>
            <p:cNvSpPr>
              <a:spLocks/>
            </p:cNvSpPr>
            <p:nvPr/>
          </p:nvSpPr>
          <p:spPr bwMode="auto">
            <a:xfrm>
              <a:off x="1742" y="10151"/>
              <a:ext cx="2" cy="3"/>
            </a:xfrm>
            <a:custGeom>
              <a:avLst/>
              <a:gdLst/>
              <a:ahLst/>
              <a:cxnLst>
                <a:cxn ang="0">
                  <a:pos x="0" y="2"/>
                </a:cxn>
                <a:cxn ang="0">
                  <a:pos x="2" y="0"/>
                </a:cxn>
              </a:cxnLst>
              <a:rect l="0" t="0" r="r" b="b"/>
              <a:pathLst>
                <a:path w="2" h="3">
                  <a:moveTo>
                    <a:pt x="0" y="2"/>
                  </a:moveTo>
                  <a:lnTo>
                    <a:pt x="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473"/>
            <p:cNvSpPr>
              <a:spLocks/>
            </p:cNvSpPr>
            <p:nvPr/>
          </p:nvSpPr>
          <p:spPr bwMode="auto">
            <a:xfrm>
              <a:off x="1826" y="9892"/>
              <a:ext cx="178" cy="178"/>
            </a:xfrm>
            <a:custGeom>
              <a:avLst/>
              <a:gdLst/>
              <a:ahLst/>
              <a:cxnLst>
                <a:cxn ang="0">
                  <a:pos x="0" y="177"/>
                </a:cxn>
                <a:cxn ang="0">
                  <a:pos x="177" y="0"/>
                </a:cxn>
              </a:cxnLst>
              <a:rect l="0" t="0" r="r" b="b"/>
              <a:pathLst>
                <a:path w="178" h="178">
                  <a:moveTo>
                    <a:pt x="0" y="177"/>
                  </a:moveTo>
                  <a:lnTo>
                    <a:pt x="17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474"/>
            <p:cNvSpPr>
              <a:spLocks/>
            </p:cNvSpPr>
            <p:nvPr/>
          </p:nvSpPr>
          <p:spPr bwMode="auto">
            <a:xfrm>
              <a:off x="1802" y="10113"/>
              <a:ext cx="46" cy="46"/>
            </a:xfrm>
            <a:custGeom>
              <a:avLst/>
              <a:gdLst/>
              <a:ahLst/>
              <a:cxnLst>
                <a:cxn ang="0">
                  <a:pos x="0" y="45"/>
                </a:cxn>
                <a:cxn ang="0">
                  <a:pos x="45" y="0"/>
                </a:cxn>
              </a:cxnLst>
              <a:rect l="0" t="0" r="r" b="b"/>
              <a:pathLst>
                <a:path w="46" h="46">
                  <a:moveTo>
                    <a:pt x="0" y="45"/>
                  </a:moveTo>
                  <a:lnTo>
                    <a:pt x="4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475"/>
            <p:cNvSpPr>
              <a:spLocks/>
            </p:cNvSpPr>
            <p:nvPr/>
          </p:nvSpPr>
          <p:spPr bwMode="auto">
            <a:xfrm>
              <a:off x="1874" y="9892"/>
              <a:ext cx="194" cy="195"/>
            </a:xfrm>
            <a:custGeom>
              <a:avLst/>
              <a:gdLst/>
              <a:ahLst/>
              <a:cxnLst>
                <a:cxn ang="0">
                  <a:pos x="0" y="194"/>
                </a:cxn>
                <a:cxn ang="0">
                  <a:pos x="194" y="0"/>
                </a:cxn>
              </a:cxnLst>
              <a:rect l="0" t="0" r="r" b="b"/>
              <a:pathLst>
                <a:path w="194" h="195">
                  <a:moveTo>
                    <a:pt x="0" y="194"/>
                  </a:moveTo>
                  <a:lnTo>
                    <a:pt x="19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476"/>
            <p:cNvSpPr>
              <a:spLocks/>
            </p:cNvSpPr>
            <p:nvPr/>
          </p:nvSpPr>
          <p:spPr bwMode="auto">
            <a:xfrm>
              <a:off x="1826" y="9892"/>
              <a:ext cx="307" cy="307"/>
            </a:xfrm>
            <a:custGeom>
              <a:avLst/>
              <a:gdLst/>
              <a:ahLst/>
              <a:cxnLst>
                <a:cxn ang="0">
                  <a:pos x="0" y="307"/>
                </a:cxn>
                <a:cxn ang="0">
                  <a:pos x="307" y="0"/>
                </a:cxn>
              </a:cxnLst>
              <a:rect l="0" t="0" r="r" b="b"/>
              <a:pathLst>
                <a:path w="307" h="307">
                  <a:moveTo>
                    <a:pt x="0" y="307"/>
                  </a:moveTo>
                  <a:lnTo>
                    <a:pt x="30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477"/>
            <p:cNvSpPr>
              <a:spLocks/>
            </p:cNvSpPr>
            <p:nvPr/>
          </p:nvSpPr>
          <p:spPr bwMode="auto">
            <a:xfrm>
              <a:off x="1876" y="9892"/>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478"/>
            <p:cNvSpPr>
              <a:spLocks/>
            </p:cNvSpPr>
            <p:nvPr/>
          </p:nvSpPr>
          <p:spPr bwMode="auto">
            <a:xfrm>
              <a:off x="1941" y="9892"/>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479"/>
            <p:cNvSpPr>
              <a:spLocks/>
            </p:cNvSpPr>
            <p:nvPr/>
          </p:nvSpPr>
          <p:spPr bwMode="auto">
            <a:xfrm>
              <a:off x="2006" y="9892"/>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480"/>
            <p:cNvSpPr>
              <a:spLocks/>
            </p:cNvSpPr>
            <p:nvPr/>
          </p:nvSpPr>
          <p:spPr bwMode="auto">
            <a:xfrm>
              <a:off x="2071" y="9892"/>
              <a:ext cx="321" cy="322"/>
            </a:xfrm>
            <a:custGeom>
              <a:avLst/>
              <a:gdLst/>
              <a:ahLst/>
              <a:cxnLst>
                <a:cxn ang="0">
                  <a:pos x="0" y="321"/>
                </a:cxn>
                <a:cxn ang="0">
                  <a:pos x="321" y="0"/>
                </a:cxn>
              </a:cxnLst>
              <a:rect l="0" t="0" r="r" b="b"/>
              <a:pathLst>
                <a:path w="321"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481"/>
            <p:cNvSpPr>
              <a:spLocks/>
            </p:cNvSpPr>
            <p:nvPr/>
          </p:nvSpPr>
          <p:spPr bwMode="auto">
            <a:xfrm>
              <a:off x="2133" y="9892"/>
              <a:ext cx="324" cy="322"/>
            </a:xfrm>
            <a:custGeom>
              <a:avLst/>
              <a:gdLst/>
              <a:ahLst/>
              <a:cxnLst>
                <a:cxn ang="0">
                  <a:pos x="0" y="321"/>
                </a:cxn>
                <a:cxn ang="0">
                  <a:pos x="324" y="0"/>
                </a:cxn>
              </a:cxnLst>
              <a:rect l="0" t="0" r="r" b="b"/>
              <a:pathLst>
                <a:path w="324" h="322">
                  <a:moveTo>
                    <a:pt x="0" y="321"/>
                  </a:moveTo>
                  <a:lnTo>
                    <a:pt x="32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482"/>
            <p:cNvSpPr>
              <a:spLocks/>
            </p:cNvSpPr>
            <p:nvPr/>
          </p:nvSpPr>
          <p:spPr bwMode="auto">
            <a:xfrm>
              <a:off x="2198" y="9892"/>
              <a:ext cx="324" cy="322"/>
            </a:xfrm>
            <a:custGeom>
              <a:avLst/>
              <a:gdLst/>
              <a:ahLst/>
              <a:cxnLst>
                <a:cxn ang="0">
                  <a:pos x="0" y="321"/>
                </a:cxn>
                <a:cxn ang="0">
                  <a:pos x="324" y="0"/>
                </a:cxn>
              </a:cxnLst>
              <a:rect l="0" t="0" r="r" b="b"/>
              <a:pathLst>
                <a:path w="324" h="322">
                  <a:moveTo>
                    <a:pt x="0" y="321"/>
                  </a:moveTo>
                  <a:lnTo>
                    <a:pt x="32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483"/>
            <p:cNvSpPr>
              <a:spLocks/>
            </p:cNvSpPr>
            <p:nvPr/>
          </p:nvSpPr>
          <p:spPr bwMode="auto">
            <a:xfrm>
              <a:off x="2263" y="9892"/>
              <a:ext cx="321" cy="322"/>
            </a:xfrm>
            <a:custGeom>
              <a:avLst/>
              <a:gdLst/>
              <a:ahLst/>
              <a:cxnLst>
                <a:cxn ang="0">
                  <a:pos x="0" y="321"/>
                </a:cxn>
                <a:cxn ang="0">
                  <a:pos x="321" y="0"/>
                </a:cxn>
              </a:cxnLst>
              <a:rect l="0" t="0" r="r" b="b"/>
              <a:pathLst>
                <a:path w="321"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484"/>
            <p:cNvSpPr>
              <a:spLocks/>
            </p:cNvSpPr>
            <p:nvPr/>
          </p:nvSpPr>
          <p:spPr bwMode="auto">
            <a:xfrm>
              <a:off x="2284" y="9892"/>
              <a:ext cx="365" cy="367"/>
            </a:xfrm>
            <a:custGeom>
              <a:avLst/>
              <a:gdLst/>
              <a:ahLst/>
              <a:cxnLst>
                <a:cxn ang="0">
                  <a:pos x="0" y="367"/>
                </a:cxn>
                <a:cxn ang="0">
                  <a:pos x="364" y="0"/>
                </a:cxn>
              </a:cxnLst>
              <a:rect l="0" t="0" r="r" b="b"/>
              <a:pathLst>
                <a:path w="365" h="367">
                  <a:moveTo>
                    <a:pt x="0" y="367"/>
                  </a:moveTo>
                  <a:lnTo>
                    <a:pt x="36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485"/>
            <p:cNvSpPr>
              <a:spLocks/>
            </p:cNvSpPr>
            <p:nvPr/>
          </p:nvSpPr>
          <p:spPr bwMode="auto">
            <a:xfrm>
              <a:off x="2284" y="9892"/>
              <a:ext cx="430" cy="432"/>
            </a:xfrm>
            <a:custGeom>
              <a:avLst/>
              <a:gdLst/>
              <a:ahLst/>
              <a:cxnLst>
                <a:cxn ang="0">
                  <a:pos x="0" y="432"/>
                </a:cxn>
                <a:cxn ang="0">
                  <a:pos x="429" y="0"/>
                </a:cxn>
              </a:cxnLst>
              <a:rect l="0" t="0" r="r" b="b"/>
              <a:pathLst>
                <a:path w="430" h="432">
                  <a:moveTo>
                    <a:pt x="0" y="432"/>
                  </a:moveTo>
                  <a:lnTo>
                    <a:pt x="42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486"/>
            <p:cNvSpPr>
              <a:spLocks/>
            </p:cNvSpPr>
            <p:nvPr/>
          </p:nvSpPr>
          <p:spPr bwMode="auto">
            <a:xfrm>
              <a:off x="2284" y="9892"/>
              <a:ext cx="495" cy="495"/>
            </a:xfrm>
            <a:custGeom>
              <a:avLst/>
              <a:gdLst/>
              <a:ahLst/>
              <a:cxnLst>
                <a:cxn ang="0">
                  <a:pos x="0" y="494"/>
                </a:cxn>
                <a:cxn ang="0">
                  <a:pos x="494" y="0"/>
                </a:cxn>
              </a:cxnLst>
              <a:rect l="0" t="0" r="r" b="b"/>
              <a:pathLst>
                <a:path w="495" h="495">
                  <a:moveTo>
                    <a:pt x="0" y="494"/>
                  </a:moveTo>
                  <a:lnTo>
                    <a:pt x="49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487"/>
            <p:cNvSpPr>
              <a:spLocks/>
            </p:cNvSpPr>
            <p:nvPr/>
          </p:nvSpPr>
          <p:spPr bwMode="auto">
            <a:xfrm>
              <a:off x="2311"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488"/>
            <p:cNvSpPr>
              <a:spLocks/>
            </p:cNvSpPr>
            <p:nvPr/>
          </p:nvSpPr>
          <p:spPr bwMode="auto">
            <a:xfrm>
              <a:off x="2376"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489"/>
            <p:cNvSpPr>
              <a:spLocks/>
            </p:cNvSpPr>
            <p:nvPr/>
          </p:nvSpPr>
          <p:spPr bwMode="auto">
            <a:xfrm>
              <a:off x="244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490"/>
            <p:cNvSpPr>
              <a:spLocks/>
            </p:cNvSpPr>
            <p:nvPr/>
          </p:nvSpPr>
          <p:spPr bwMode="auto">
            <a:xfrm>
              <a:off x="250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491"/>
            <p:cNvSpPr>
              <a:spLocks/>
            </p:cNvSpPr>
            <p:nvPr/>
          </p:nvSpPr>
          <p:spPr bwMode="auto">
            <a:xfrm>
              <a:off x="257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492"/>
            <p:cNvSpPr>
              <a:spLocks/>
            </p:cNvSpPr>
            <p:nvPr/>
          </p:nvSpPr>
          <p:spPr bwMode="auto">
            <a:xfrm>
              <a:off x="263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493"/>
            <p:cNvSpPr>
              <a:spLocks/>
            </p:cNvSpPr>
            <p:nvPr/>
          </p:nvSpPr>
          <p:spPr bwMode="auto">
            <a:xfrm>
              <a:off x="2700"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494"/>
            <p:cNvSpPr>
              <a:spLocks/>
            </p:cNvSpPr>
            <p:nvPr/>
          </p:nvSpPr>
          <p:spPr bwMode="auto">
            <a:xfrm>
              <a:off x="2762" y="9892"/>
              <a:ext cx="535" cy="533"/>
            </a:xfrm>
            <a:custGeom>
              <a:avLst/>
              <a:gdLst/>
              <a:ahLst/>
              <a:cxnLst>
                <a:cxn ang="0">
                  <a:pos x="0" y="532"/>
                </a:cxn>
                <a:cxn ang="0">
                  <a:pos x="535" y="0"/>
                </a:cxn>
              </a:cxnLst>
              <a:rect l="0" t="0" r="r" b="b"/>
              <a:pathLst>
                <a:path w="535" h="533">
                  <a:moveTo>
                    <a:pt x="0" y="532"/>
                  </a:moveTo>
                  <a:lnTo>
                    <a:pt x="535"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495"/>
            <p:cNvSpPr>
              <a:spLocks/>
            </p:cNvSpPr>
            <p:nvPr/>
          </p:nvSpPr>
          <p:spPr bwMode="auto">
            <a:xfrm>
              <a:off x="2827" y="9892"/>
              <a:ext cx="535" cy="533"/>
            </a:xfrm>
            <a:custGeom>
              <a:avLst/>
              <a:gdLst/>
              <a:ahLst/>
              <a:cxnLst>
                <a:cxn ang="0">
                  <a:pos x="0" y="532"/>
                </a:cxn>
                <a:cxn ang="0">
                  <a:pos x="535" y="0"/>
                </a:cxn>
              </a:cxnLst>
              <a:rect l="0" t="0" r="r" b="b"/>
              <a:pathLst>
                <a:path w="535" h="533">
                  <a:moveTo>
                    <a:pt x="0" y="532"/>
                  </a:moveTo>
                  <a:lnTo>
                    <a:pt x="535"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496"/>
            <p:cNvSpPr>
              <a:spLocks/>
            </p:cNvSpPr>
            <p:nvPr/>
          </p:nvSpPr>
          <p:spPr bwMode="auto">
            <a:xfrm>
              <a:off x="2892"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497"/>
            <p:cNvSpPr>
              <a:spLocks/>
            </p:cNvSpPr>
            <p:nvPr/>
          </p:nvSpPr>
          <p:spPr bwMode="auto">
            <a:xfrm>
              <a:off x="2956"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498"/>
            <p:cNvSpPr>
              <a:spLocks/>
            </p:cNvSpPr>
            <p:nvPr/>
          </p:nvSpPr>
          <p:spPr bwMode="auto">
            <a:xfrm>
              <a:off x="3021"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499"/>
            <p:cNvSpPr>
              <a:spLocks/>
            </p:cNvSpPr>
            <p:nvPr/>
          </p:nvSpPr>
          <p:spPr bwMode="auto">
            <a:xfrm>
              <a:off x="3086"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500"/>
            <p:cNvSpPr>
              <a:spLocks/>
            </p:cNvSpPr>
            <p:nvPr/>
          </p:nvSpPr>
          <p:spPr bwMode="auto">
            <a:xfrm>
              <a:off x="3151"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501"/>
            <p:cNvSpPr>
              <a:spLocks/>
            </p:cNvSpPr>
            <p:nvPr/>
          </p:nvSpPr>
          <p:spPr bwMode="auto">
            <a:xfrm>
              <a:off x="3216"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502"/>
            <p:cNvSpPr>
              <a:spLocks/>
            </p:cNvSpPr>
            <p:nvPr/>
          </p:nvSpPr>
          <p:spPr bwMode="auto">
            <a:xfrm>
              <a:off x="328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503"/>
            <p:cNvSpPr>
              <a:spLocks/>
            </p:cNvSpPr>
            <p:nvPr/>
          </p:nvSpPr>
          <p:spPr bwMode="auto">
            <a:xfrm>
              <a:off x="334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504"/>
            <p:cNvSpPr>
              <a:spLocks/>
            </p:cNvSpPr>
            <p:nvPr/>
          </p:nvSpPr>
          <p:spPr bwMode="auto">
            <a:xfrm>
              <a:off x="341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505"/>
            <p:cNvSpPr>
              <a:spLocks/>
            </p:cNvSpPr>
            <p:nvPr/>
          </p:nvSpPr>
          <p:spPr bwMode="auto">
            <a:xfrm>
              <a:off x="347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506"/>
            <p:cNvSpPr>
              <a:spLocks/>
            </p:cNvSpPr>
            <p:nvPr/>
          </p:nvSpPr>
          <p:spPr bwMode="auto">
            <a:xfrm>
              <a:off x="3540"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507"/>
            <p:cNvSpPr>
              <a:spLocks/>
            </p:cNvSpPr>
            <p:nvPr/>
          </p:nvSpPr>
          <p:spPr bwMode="auto">
            <a:xfrm>
              <a:off x="3602" y="9892"/>
              <a:ext cx="535" cy="533"/>
            </a:xfrm>
            <a:custGeom>
              <a:avLst/>
              <a:gdLst/>
              <a:ahLst/>
              <a:cxnLst>
                <a:cxn ang="0">
                  <a:pos x="0" y="532"/>
                </a:cxn>
                <a:cxn ang="0">
                  <a:pos x="535" y="0"/>
                </a:cxn>
              </a:cxnLst>
              <a:rect l="0" t="0" r="r" b="b"/>
              <a:pathLst>
                <a:path w="535" h="533">
                  <a:moveTo>
                    <a:pt x="0" y="532"/>
                  </a:moveTo>
                  <a:lnTo>
                    <a:pt x="535"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508"/>
            <p:cNvSpPr>
              <a:spLocks/>
            </p:cNvSpPr>
            <p:nvPr/>
          </p:nvSpPr>
          <p:spPr bwMode="auto">
            <a:xfrm>
              <a:off x="3667" y="9892"/>
              <a:ext cx="535" cy="533"/>
            </a:xfrm>
            <a:custGeom>
              <a:avLst/>
              <a:gdLst/>
              <a:ahLst/>
              <a:cxnLst>
                <a:cxn ang="0">
                  <a:pos x="0" y="532"/>
                </a:cxn>
                <a:cxn ang="0">
                  <a:pos x="535" y="0"/>
                </a:cxn>
              </a:cxnLst>
              <a:rect l="0" t="0" r="r" b="b"/>
              <a:pathLst>
                <a:path w="535" h="533">
                  <a:moveTo>
                    <a:pt x="0" y="532"/>
                  </a:moveTo>
                  <a:lnTo>
                    <a:pt x="535"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509"/>
            <p:cNvSpPr>
              <a:spLocks/>
            </p:cNvSpPr>
            <p:nvPr/>
          </p:nvSpPr>
          <p:spPr bwMode="auto">
            <a:xfrm>
              <a:off x="3732"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510"/>
            <p:cNvSpPr>
              <a:spLocks/>
            </p:cNvSpPr>
            <p:nvPr/>
          </p:nvSpPr>
          <p:spPr bwMode="auto">
            <a:xfrm>
              <a:off x="3796"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511"/>
            <p:cNvSpPr>
              <a:spLocks/>
            </p:cNvSpPr>
            <p:nvPr/>
          </p:nvSpPr>
          <p:spPr bwMode="auto">
            <a:xfrm>
              <a:off x="3861"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512"/>
            <p:cNvSpPr>
              <a:spLocks/>
            </p:cNvSpPr>
            <p:nvPr/>
          </p:nvSpPr>
          <p:spPr bwMode="auto">
            <a:xfrm>
              <a:off x="3926"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513"/>
            <p:cNvSpPr>
              <a:spLocks/>
            </p:cNvSpPr>
            <p:nvPr/>
          </p:nvSpPr>
          <p:spPr bwMode="auto">
            <a:xfrm>
              <a:off x="3991"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514"/>
            <p:cNvSpPr>
              <a:spLocks/>
            </p:cNvSpPr>
            <p:nvPr/>
          </p:nvSpPr>
          <p:spPr bwMode="auto">
            <a:xfrm>
              <a:off x="4056" y="9892"/>
              <a:ext cx="532" cy="533"/>
            </a:xfrm>
            <a:custGeom>
              <a:avLst/>
              <a:gdLst/>
              <a:ahLst/>
              <a:cxnLst>
                <a:cxn ang="0">
                  <a:pos x="0" y="532"/>
                </a:cxn>
                <a:cxn ang="0">
                  <a:pos x="532" y="0"/>
                </a:cxn>
              </a:cxnLst>
              <a:rect l="0" t="0" r="r" b="b"/>
              <a:pathLst>
                <a:path w="532"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515"/>
            <p:cNvSpPr>
              <a:spLocks/>
            </p:cNvSpPr>
            <p:nvPr/>
          </p:nvSpPr>
          <p:spPr bwMode="auto">
            <a:xfrm>
              <a:off x="412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516"/>
            <p:cNvSpPr>
              <a:spLocks/>
            </p:cNvSpPr>
            <p:nvPr/>
          </p:nvSpPr>
          <p:spPr bwMode="auto">
            <a:xfrm>
              <a:off x="418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517"/>
            <p:cNvSpPr>
              <a:spLocks/>
            </p:cNvSpPr>
            <p:nvPr/>
          </p:nvSpPr>
          <p:spPr bwMode="auto">
            <a:xfrm>
              <a:off x="4250"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518"/>
            <p:cNvSpPr>
              <a:spLocks/>
            </p:cNvSpPr>
            <p:nvPr/>
          </p:nvSpPr>
          <p:spPr bwMode="auto">
            <a:xfrm>
              <a:off x="4315" y="9892"/>
              <a:ext cx="533" cy="533"/>
            </a:xfrm>
            <a:custGeom>
              <a:avLst/>
              <a:gdLst/>
              <a:ahLst/>
              <a:cxnLst>
                <a:cxn ang="0">
                  <a:pos x="0" y="532"/>
                </a:cxn>
                <a:cxn ang="0">
                  <a:pos x="532" y="0"/>
                </a:cxn>
              </a:cxnLst>
              <a:rect l="0" t="0" r="r" b="b"/>
              <a:pathLst>
                <a:path w="533" h="533">
                  <a:moveTo>
                    <a:pt x="0" y="532"/>
                  </a:moveTo>
                  <a:lnTo>
                    <a:pt x="532"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519"/>
            <p:cNvSpPr>
              <a:spLocks/>
            </p:cNvSpPr>
            <p:nvPr/>
          </p:nvSpPr>
          <p:spPr bwMode="auto">
            <a:xfrm>
              <a:off x="4377" y="9892"/>
              <a:ext cx="535" cy="533"/>
            </a:xfrm>
            <a:custGeom>
              <a:avLst/>
              <a:gdLst/>
              <a:ahLst/>
              <a:cxnLst>
                <a:cxn ang="0">
                  <a:pos x="0" y="532"/>
                </a:cxn>
                <a:cxn ang="0">
                  <a:pos x="535" y="0"/>
                </a:cxn>
              </a:cxnLst>
              <a:rect l="0" t="0" r="r" b="b"/>
              <a:pathLst>
                <a:path w="535" h="533">
                  <a:moveTo>
                    <a:pt x="0" y="532"/>
                  </a:moveTo>
                  <a:lnTo>
                    <a:pt x="535"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520"/>
            <p:cNvSpPr>
              <a:spLocks/>
            </p:cNvSpPr>
            <p:nvPr/>
          </p:nvSpPr>
          <p:spPr bwMode="auto">
            <a:xfrm>
              <a:off x="4442" y="10264"/>
              <a:ext cx="163" cy="161"/>
            </a:xfrm>
            <a:custGeom>
              <a:avLst/>
              <a:gdLst/>
              <a:ahLst/>
              <a:cxnLst>
                <a:cxn ang="0">
                  <a:pos x="0" y="160"/>
                </a:cxn>
                <a:cxn ang="0">
                  <a:pos x="163" y="0"/>
                </a:cxn>
              </a:cxnLst>
              <a:rect l="0" t="0" r="r" b="b"/>
              <a:pathLst>
                <a:path w="163" h="161">
                  <a:moveTo>
                    <a:pt x="0" y="160"/>
                  </a:moveTo>
                  <a:lnTo>
                    <a:pt x="16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521"/>
            <p:cNvSpPr>
              <a:spLocks/>
            </p:cNvSpPr>
            <p:nvPr/>
          </p:nvSpPr>
          <p:spPr bwMode="auto">
            <a:xfrm>
              <a:off x="4653" y="9892"/>
              <a:ext cx="324" cy="322"/>
            </a:xfrm>
            <a:custGeom>
              <a:avLst/>
              <a:gdLst/>
              <a:ahLst/>
              <a:cxnLst>
                <a:cxn ang="0">
                  <a:pos x="0" y="321"/>
                </a:cxn>
                <a:cxn ang="0">
                  <a:pos x="324" y="0"/>
                </a:cxn>
              </a:cxnLst>
              <a:rect l="0" t="0" r="r" b="b"/>
              <a:pathLst>
                <a:path w="324" h="322">
                  <a:moveTo>
                    <a:pt x="0" y="321"/>
                  </a:moveTo>
                  <a:lnTo>
                    <a:pt x="324" y="0"/>
                  </a:lnTo>
                </a:path>
              </a:pathLst>
            </a:custGeom>
            <a:noFill/>
            <a:ln w="7619">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522"/>
            <p:cNvSpPr>
              <a:spLocks/>
            </p:cNvSpPr>
            <p:nvPr/>
          </p:nvSpPr>
          <p:spPr bwMode="auto">
            <a:xfrm>
              <a:off x="4507" y="10329"/>
              <a:ext cx="98" cy="96"/>
            </a:xfrm>
            <a:custGeom>
              <a:avLst/>
              <a:gdLst/>
              <a:ahLst/>
              <a:cxnLst>
                <a:cxn ang="0">
                  <a:pos x="0" y="96"/>
                </a:cxn>
                <a:cxn ang="0">
                  <a:pos x="98" y="0"/>
                </a:cxn>
              </a:cxnLst>
              <a:rect l="0" t="0" r="r" b="b"/>
              <a:pathLst>
                <a:path w="98" h="96">
                  <a:moveTo>
                    <a:pt x="0" y="96"/>
                  </a:moveTo>
                  <a:lnTo>
                    <a:pt x="9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523"/>
            <p:cNvSpPr>
              <a:spLocks/>
            </p:cNvSpPr>
            <p:nvPr/>
          </p:nvSpPr>
          <p:spPr bwMode="auto">
            <a:xfrm>
              <a:off x="4718" y="9892"/>
              <a:ext cx="322" cy="322"/>
            </a:xfrm>
            <a:custGeom>
              <a:avLst/>
              <a:gdLst/>
              <a:ahLst/>
              <a:cxnLst>
                <a:cxn ang="0">
                  <a:pos x="0" y="321"/>
                </a:cxn>
                <a:cxn ang="0">
                  <a:pos x="321" y="0"/>
                </a:cxn>
              </a:cxnLst>
              <a:rect l="0" t="0" r="r" b="b"/>
              <a:pathLst>
                <a:path w="322" h="322">
                  <a:moveTo>
                    <a:pt x="0" y="321"/>
                  </a:moveTo>
                  <a:lnTo>
                    <a:pt x="3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524"/>
            <p:cNvSpPr>
              <a:spLocks/>
            </p:cNvSpPr>
            <p:nvPr/>
          </p:nvSpPr>
          <p:spPr bwMode="auto">
            <a:xfrm>
              <a:off x="4572" y="10394"/>
              <a:ext cx="33" cy="31"/>
            </a:xfrm>
            <a:custGeom>
              <a:avLst/>
              <a:gdLst/>
              <a:ahLst/>
              <a:cxnLst>
                <a:cxn ang="0">
                  <a:pos x="0" y="31"/>
                </a:cxn>
                <a:cxn ang="0">
                  <a:pos x="33" y="0"/>
                </a:cxn>
              </a:cxnLst>
              <a:rect l="0" t="0" r="r" b="b"/>
              <a:pathLst>
                <a:path w="33" h="31">
                  <a:moveTo>
                    <a:pt x="0" y="31"/>
                  </a:moveTo>
                  <a:lnTo>
                    <a:pt x="3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525"/>
            <p:cNvSpPr>
              <a:spLocks/>
            </p:cNvSpPr>
            <p:nvPr/>
          </p:nvSpPr>
          <p:spPr bwMode="auto">
            <a:xfrm>
              <a:off x="4783" y="9935"/>
              <a:ext cx="281" cy="279"/>
            </a:xfrm>
            <a:custGeom>
              <a:avLst/>
              <a:gdLst/>
              <a:ahLst/>
              <a:cxnLst>
                <a:cxn ang="0">
                  <a:pos x="0" y="278"/>
                </a:cxn>
                <a:cxn ang="0">
                  <a:pos x="280" y="0"/>
                </a:cxn>
              </a:cxnLst>
              <a:rect l="0" t="0" r="r" b="b"/>
              <a:pathLst>
                <a:path w="281" h="279">
                  <a:moveTo>
                    <a:pt x="0" y="278"/>
                  </a:moveTo>
                  <a:lnTo>
                    <a:pt x="28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526"/>
            <p:cNvSpPr>
              <a:spLocks/>
            </p:cNvSpPr>
            <p:nvPr/>
          </p:nvSpPr>
          <p:spPr bwMode="auto">
            <a:xfrm>
              <a:off x="4848" y="10000"/>
              <a:ext cx="216" cy="214"/>
            </a:xfrm>
            <a:custGeom>
              <a:avLst/>
              <a:gdLst/>
              <a:ahLst/>
              <a:cxnLst>
                <a:cxn ang="0">
                  <a:pos x="0" y="213"/>
                </a:cxn>
                <a:cxn ang="0">
                  <a:pos x="216" y="0"/>
                </a:cxn>
              </a:cxnLst>
              <a:rect l="0" t="0" r="r" b="b"/>
              <a:pathLst>
                <a:path w="216" h="214">
                  <a:moveTo>
                    <a:pt x="0" y="213"/>
                  </a:moveTo>
                  <a:lnTo>
                    <a:pt x="21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527"/>
            <p:cNvSpPr>
              <a:spLocks/>
            </p:cNvSpPr>
            <p:nvPr/>
          </p:nvSpPr>
          <p:spPr bwMode="auto">
            <a:xfrm>
              <a:off x="4912" y="10065"/>
              <a:ext cx="152" cy="149"/>
            </a:xfrm>
            <a:custGeom>
              <a:avLst/>
              <a:gdLst/>
              <a:ahLst/>
              <a:cxnLst>
                <a:cxn ang="0">
                  <a:pos x="0" y="148"/>
                </a:cxn>
                <a:cxn ang="0">
                  <a:pos x="151" y="0"/>
                </a:cxn>
              </a:cxnLst>
              <a:rect l="0" t="0" r="r" b="b"/>
              <a:pathLst>
                <a:path w="152" h="149">
                  <a:moveTo>
                    <a:pt x="0" y="148"/>
                  </a:moveTo>
                  <a:lnTo>
                    <a:pt x="15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528"/>
            <p:cNvSpPr>
              <a:spLocks/>
            </p:cNvSpPr>
            <p:nvPr/>
          </p:nvSpPr>
          <p:spPr bwMode="auto">
            <a:xfrm>
              <a:off x="4977" y="10159"/>
              <a:ext cx="58" cy="55"/>
            </a:xfrm>
            <a:custGeom>
              <a:avLst/>
              <a:gdLst/>
              <a:ahLst/>
              <a:cxnLst>
                <a:cxn ang="0">
                  <a:pos x="0" y="55"/>
                </a:cxn>
                <a:cxn ang="0">
                  <a:pos x="57" y="0"/>
                </a:cxn>
              </a:cxnLst>
              <a:rect l="0" t="0" r="r" b="b"/>
              <a:pathLst>
                <a:path w="58" h="55">
                  <a:moveTo>
                    <a:pt x="0" y="55"/>
                  </a:moveTo>
                  <a:lnTo>
                    <a:pt x="57"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529"/>
            <p:cNvSpPr>
              <a:spLocks/>
            </p:cNvSpPr>
            <p:nvPr/>
          </p:nvSpPr>
          <p:spPr bwMode="auto">
            <a:xfrm>
              <a:off x="5073" y="10087"/>
              <a:ext cx="31" cy="31"/>
            </a:xfrm>
            <a:custGeom>
              <a:avLst/>
              <a:gdLst/>
              <a:ahLst/>
              <a:cxnLst>
                <a:cxn ang="0">
                  <a:pos x="0" y="31"/>
                </a:cxn>
                <a:cxn ang="0">
                  <a:pos x="31" y="0"/>
                </a:cxn>
              </a:cxnLst>
              <a:rect l="0" t="0" r="r" b="b"/>
              <a:pathLst>
                <a:path w="31" h="31">
                  <a:moveTo>
                    <a:pt x="0" y="31"/>
                  </a:moveTo>
                  <a:lnTo>
                    <a:pt x="3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530"/>
            <p:cNvSpPr>
              <a:spLocks/>
            </p:cNvSpPr>
            <p:nvPr/>
          </p:nvSpPr>
          <p:spPr bwMode="auto">
            <a:xfrm>
              <a:off x="5042" y="10195"/>
              <a:ext cx="22" cy="19"/>
            </a:xfrm>
            <a:custGeom>
              <a:avLst/>
              <a:gdLst/>
              <a:ahLst/>
              <a:cxnLst>
                <a:cxn ang="0">
                  <a:pos x="0" y="19"/>
                </a:cxn>
                <a:cxn ang="0">
                  <a:pos x="21" y="0"/>
                </a:cxn>
              </a:cxnLst>
              <a:rect l="0" t="0" r="r" b="b"/>
              <a:pathLst>
                <a:path w="22" h="19">
                  <a:moveTo>
                    <a:pt x="0" y="19"/>
                  </a:moveTo>
                  <a:lnTo>
                    <a:pt x="2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531"/>
            <p:cNvSpPr>
              <a:spLocks/>
            </p:cNvSpPr>
            <p:nvPr/>
          </p:nvSpPr>
          <p:spPr bwMode="auto">
            <a:xfrm>
              <a:off x="3715" y="10788"/>
              <a:ext cx="0" cy="108"/>
            </a:xfrm>
            <a:custGeom>
              <a:avLst/>
              <a:gdLst/>
              <a:ahLst/>
              <a:cxnLst>
                <a:cxn ang="0">
                  <a:pos x="0" y="107"/>
                </a:cxn>
                <a:cxn ang="0">
                  <a:pos x="0" y="0"/>
                </a:cxn>
              </a:cxnLst>
              <a:rect l="0" t="0" r="r" b="b"/>
              <a:pathLst>
                <a:path h="108">
                  <a:moveTo>
                    <a:pt x="0" y="10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532"/>
            <p:cNvSpPr>
              <a:spLocks/>
            </p:cNvSpPr>
            <p:nvPr/>
          </p:nvSpPr>
          <p:spPr bwMode="auto">
            <a:xfrm>
              <a:off x="3715" y="10644"/>
              <a:ext cx="0" cy="96"/>
            </a:xfrm>
            <a:custGeom>
              <a:avLst/>
              <a:gdLst/>
              <a:ahLst/>
              <a:cxnLst>
                <a:cxn ang="0">
                  <a:pos x="0" y="95"/>
                </a:cxn>
                <a:cxn ang="0">
                  <a:pos x="0" y="0"/>
                </a:cxn>
              </a:cxnLst>
              <a:rect l="0" t="0" r="r" b="b"/>
              <a:pathLst>
                <a:path h="96">
                  <a:moveTo>
                    <a:pt x="0" y="95"/>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533"/>
            <p:cNvSpPr>
              <a:spLocks/>
            </p:cNvSpPr>
            <p:nvPr/>
          </p:nvSpPr>
          <p:spPr bwMode="auto">
            <a:xfrm>
              <a:off x="3715" y="10485"/>
              <a:ext cx="0" cy="111"/>
            </a:xfrm>
            <a:custGeom>
              <a:avLst/>
              <a:gdLst/>
              <a:ahLst/>
              <a:cxnLst>
                <a:cxn ang="0">
                  <a:pos x="0" y="110"/>
                </a:cxn>
                <a:cxn ang="0">
                  <a:pos x="0" y="0"/>
                </a:cxn>
              </a:cxnLst>
              <a:rect l="0" t="0" r="r" b="b"/>
              <a:pathLst>
                <a:path h="111">
                  <a:moveTo>
                    <a:pt x="0" y="11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534"/>
            <p:cNvSpPr>
              <a:spLocks/>
            </p:cNvSpPr>
            <p:nvPr/>
          </p:nvSpPr>
          <p:spPr bwMode="auto">
            <a:xfrm>
              <a:off x="3715" y="10516"/>
              <a:ext cx="285" cy="127"/>
            </a:xfrm>
            <a:custGeom>
              <a:avLst/>
              <a:gdLst/>
              <a:ahLst/>
              <a:cxnLst>
                <a:cxn ang="0">
                  <a:pos x="285" y="127"/>
                </a:cxn>
                <a:cxn ang="0">
                  <a:pos x="237" y="84"/>
                </a:cxn>
                <a:cxn ang="0">
                  <a:pos x="184" y="48"/>
                </a:cxn>
                <a:cxn ang="0">
                  <a:pos x="127" y="21"/>
                </a:cxn>
                <a:cxn ang="0">
                  <a:pos x="64" y="4"/>
                </a:cxn>
                <a:cxn ang="0">
                  <a:pos x="0" y="0"/>
                </a:cxn>
              </a:cxnLst>
              <a:rect l="0" t="0" r="r" b="b"/>
              <a:pathLst>
                <a:path w="285" h="127">
                  <a:moveTo>
                    <a:pt x="285" y="127"/>
                  </a:moveTo>
                  <a:lnTo>
                    <a:pt x="237" y="84"/>
                  </a:lnTo>
                  <a:lnTo>
                    <a:pt x="184" y="48"/>
                  </a:lnTo>
                  <a:lnTo>
                    <a:pt x="127" y="21"/>
                  </a:lnTo>
                  <a:lnTo>
                    <a:pt x="64" y="4"/>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535"/>
            <p:cNvSpPr>
              <a:spLocks/>
            </p:cNvSpPr>
            <p:nvPr/>
          </p:nvSpPr>
          <p:spPr bwMode="auto">
            <a:xfrm>
              <a:off x="3715" y="10543"/>
              <a:ext cx="264" cy="120"/>
            </a:xfrm>
            <a:custGeom>
              <a:avLst/>
              <a:gdLst/>
              <a:ahLst/>
              <a:cxnLst>
                <a:cxn ang="0">
                  <a:pos x="263" y="120"/>
                </a:cxn>
                <a:cxn ang="0">
                  <a:pos x="220" y="79"/>
                </a:cxn>
                <a:cxn ang="0">
                  <a:pos x="172" y="45"/>
                </a:cxn>
                <a:cxn ang="0">
                  <a:pos x="117" y="21"/>
                </a:cxn>
                <a:cxn ang="0">
                  <a:pos x="59" y="4"/>
                </a:cxn>
                <a:cxn ang="0">
                  <a:pos x="0" y="0"/>
                </a:cxn>
              </a:cxnLst>
              <a:rect l="0" t="0" r="r" b="b"/>
              <a:pathLst>
                <a:path w="264" h="120">
                  <a:moveTo>
                    <a:pt x="263" y="120"/>
                  </a:moveTo>
                  <a:lnTo>
                    <a:pt x="220" y="79"/>
                  </a:lnTo>
                  <a:lnTo>
                    <a:pt x="172" y="45"/>
                  </a:lnTo>
                  <a:lnTo>
                    <a:pt x="117" y="21"/>
                  </a:lnTo>
                  <a:lnTo>
                    <a:pt x="59" y="4"/>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536"/>
            <p:cNvSpPr>
              <a:spLocks/>
            </p:cNvSpPr>
            <p:nvPr/>
          </p:nvSpPr>
          <p:spPr bwMode="auto">
            <a:xfrm>
              <a:off x="3780" y="10632"/>
              <a:ext cx="127" cy="86"/>
            </a:xfrm>
            <a:custGeom>
              <a:avLst/>
              <a:gdLst/>
              <a:ahLst/>
              <a:cxnLst>
                <a:cxn ang="0">
                  <a:pos x="127" y="86"/>
                </a:cxn>
                <a:cxn ang="0">
                  <a:pos x="112" y="57"/>
                </a:cxn>
                <a:cxn ang="0">
                  <a:pos x="88" y="33"/>
                </a:cxn>
                <a:cxn ang="0">
                  <a:pos x="62" y="14"/>
                </a:cxn>
                <a:cxn ang="0">
                  <a:pos x="33" y="2"/>
                </a:cxn>
                <a:cxn ang="0">
                  <a:pos x="0" y="0"/>
                </a:cxn>
              </a:cxnLst>
              <a:rect l="0" t="0" r="r" b="b"/>
              <a:pathLst>
                <a:path w="127" h="86">
                  <a:moveTo>
                    <a:pt x="127" y="86"/>
                  </a:moveTo>
                  <a:lnTo>
                    <a:pt x="112" y="57"/>
                  </a:lnTo>
                  <a:lnTo>
                    <a:pt x="88" y="33"/>
                  </a:lnTo>
                  <a:lnTo>
                    <a:pt x="62" y="14"/>
                  </a:lnTo>
                  <a:lnTo>
                    <a:pt x="33" y="2"/>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537"/>
            <p:cNvSpPr>
              <a:spLocks/>
            </p:cNvSpPr>
            <p:nvPr/>
          </p:nvSpPr>
          <p:spPr bwMode="auto">
            <a:xfrm>
              <a:off x="3782" y="10636"/>
              <a:ext cx="120" cy="84"/>
            </a:xfrm>
            <a:custGeom>
              <a:avLst/>
              <a:gdLst/>
              <a:ahLst/>
              <a:cxnLst>
                <a:cxn ang="0">
                  <a:pos x="120" y="83"/>
                </a:cxn>
                <a:cxn ang="0">
                  <a:pos x="100" y="50"/>
                </a:cxn>
                <a:cxn ang="0">
                  <a:pos x="72" y="23"/>
                </a:cxn>
                <a:cxn ang="0">
                  <a:pos x="36" y="7"/>
                </a:cxn>
                <a:cxn ang="0">
                  <a:pos x="0" y="0"/>
                </a:cxn>
              </a:cxnLst>
              <a:rect l="0" t="0" r="r" b="b"/>
              <a:pathLst>
                <a:path w="120" h="84">
                  <a:moveTo>
                    <a:pt x="120" y="83"/>
                  </a:moveTo>
                  <a:lnTo>
                    <a:pt x="100" y="50"/>
                  </a:lnTo>
                  <a:lnTo>
                    <a:pt x="72" y="23"/>
                  </a:lnTo>
                  <a:lnTo>
                    <a:pt x="36" y="7"/>
                  </a:lnTo>
                  <a:lnTo>
                    <a:pt x="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538"/>
            <p:cNvSpPr>
              <a:spLocks/>
            </p:cNvSpPr>
            <p:nvPr/>
          </p:nvSpPr>
          <p:spPr bwMode="auto">
            <a:xfrm>
              <a:off x="3780" y="10639"/>
              <a:ext cx="127" cy="89"/>
            </a:xfrm>
            <a:custGeom>
              <a:avLst/>
              <a:gdLst/>
              <a:ahLst/>
              <a:cxnLst>
                <a:cxn ang="0">
                  <a:pos x="0" y="88"/>
                </a:cxn>
                <a:cxn ang="0">
                  <a:pos x="33" y="83"/>
                </a:cxn>
                <a:cxn ang="0">
                  <a:pos x="62" y="71"/>
                </a:cxn>
                <a:cxn ang="0">
                  <a:pos x="91" y="55"/>
                </a:cxn>
                <a:cxn ang="0">
                  <a:pos x="112" y="28"/>
                </a:cxn>
                <a:cxn ang="0">
                  <a:pos x="127" y="0"/>
                </a:cxn>
              </a:cxnLst>
              <a:rect l="0" t="0" r="r" b="b"/>
              <a:pathLst>
                <a:path w="127" h="89">
                  <a:moveTo>
                    <a:pt x="0" y="88"/>
                  </a:moveTo>
                  <a:lnTo>
                    <a:pt x="33" y="83"/>
                  </a:lnTo>
                  <a:lnTo>
                    <a:pt x="62" y="71"/>
                  </a:lnTo>
                  <a:lnTo>
                    <a:pt x="91" y="55"/>
                  </a:lnTo>
                  <a:lnTo>
                    <a:pt x="112" y="28"/>
                  </a:lnTo>
                  <a:lnTo>
                    <a:pt x="12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539"/>
            <p:cNvSpPr>
              <a:spLocks/>
            </p:cNvSpPr>
            <p:nvPr/>
          </p:nvSpPr>
          <p:spPr bwMode="auto">
            <a:xfrm>
              <a:off x="3782" y="10639"/>
              <a:ext cx="120" cy="84"/>
            </a:xfrm>
            <a:custGeom>
              <a:avLst/>
              <a:gdLst/>
              <a:ahLst/>
              <a:cxnLst>
                <a:cxn ang="0">
                  <a:pos x="0" y="83"/>
                </a:cxn>
                <a:cxn ang="0">
                  <a:pos x="28" y="79"/>
                </a:cxn>
                <a:cxn ang="0">
                  <a:pos x="60" y="67"/>
                </a:cxn>
                <a:cxn ang="0">
                  <a:pos x="84" y="50"/>
                </a:cxn>
                <a:cxn ang="0">
                  <a:pos x="105" y="26"/>
                </a:cxn>
                <a:cxn ang="0">
                  <a:pos x="120" y="0"/>
                </a:cxn>
              </a:cxnLst>
              <a:rect l="0" t="0" r="r" b="b"/>
              <a:pathLst>
                <a:path w="120" h="84">
                  <a:moveTo>
                    <a:pt x="0" y="83"/>
                  </a:moveTo>
                  <a:lnTo>
                    <a:pt x="28" y="79"/>
                  </a:lnTo>
                  <a:lnTo>
                    <a:pt x="60" y="67"/>
                  </a:lnTo>
                  <a:lnTo>
                    <a:pt x="84" y="50"/>
                  </a:lnTo>
                  <a:lnTo>
                    <a:pt x="105" y="26"/>
                  </a:lnTo>
                  <a:lnTo>
                    <a:pt x="12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540"/>
            <p:cNvSpPr>
              <a:spLocks/>
            </p:cNvSpPr>
            <p:nvPr/>
          </p:nvSpPr>
          <p:spPr bwMode="auto">
            <a:xfrm>
              <a:off x="3745" y="10636"/>
              <a:ext cx="37" cy="87"/>
            </a:xfrm>
            <a:custGeom>
              <a:avLst/>
              <a:gdLst/>
              <a:ahLst/>
              <a:cxnLst>
                <a:cxn ang="0">
                  <a:pos x="36" y="0"/>
                </a:cxn>
                <a:cxn ang="0">
                  <a:pos x="19" y="7"/>
                </a:cxn>
                <a:cxn ang="0">
                  <a:pos x="5" y="22"/>
                </a:cxn>
                <a:cxn ang="0">
                  <a:pos x="0" y="38"/>
                </a:cxn>
                <a:cxn ang="0">
                  <a:pos x="2" y="55"/>
                </a:cxn>
                <a:cxn ang="0">
                  <a:pos x="11" y="71"/>
                </a:cxn>
                <a:cxn ang="0">
                  <a:pos x="19" y="79"/>
                </a:cxn>
                <a:cxn ang="0">
                  <a:pos x="36" y="86"/>
                </a:cxn>
              </a:cxnLst>
              <a:rect l="0" t="0" r="r" b="b"/>
              <a:pathLst>
                <a:path w="37" h="87">
                  <a:moveTo>
                    <a:pt x="36" y="0"/>
                  </a:moveTo>
                  <a:lnTo>
                    <a:pt x="19" y="7"/>
                  </a:lnTo>
                  <a:lnTo>
                    <a:pt x="5" y="22"/>
                  </a:lnTo>
                  <a:lnTo>
                    <a:pt x="0" y="38"/>
                  </a:lnTo>
                  <a:lnTo>
                    <a:pt x="2" y="55"/>
                  </a:lnTo>
                  <a:lnTo>
                    <a:pt x="11" y="71"/>
                  </a:lnTo>
                  <a:lnTo>
                    <a:pt x="19" y="79"/>
                  </a:lnTo>
                  <a:lnTo>
                    <a:pt x="36" y="8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541"/>
            <p:cNvSpPr>
              <a:spLocks/>
            </p:cNvSpPr>
            <p:nvPr/>
          </p:nvSpPr>
          <p:spPr bwMode="auto">
            <a:xfrm>
              <a:off x="3741" y="10632"/>
              <a:ext cx="39" cy="96"/>
            </a:xfrm>
            <a:custGeom>
              <a:avLst/>
              <a:gdLst/>
              <a:ahLst/>
              <a:cxnLst>
                <a:cxn ang="0">
                  <a:pos x="38" y="0"/>
                </a:cxn>
                <a:cxn ang="0">
                  <a:pos x="21" y="7"/>
                </a:cxn>
                <a:cxn ang="0">
                  <a:pos x="7" y="19"/>
                </a:cxn>
                <a:cxn ang="0">
                  <a:pos x="0" y="38"/>
                </a:cxn>
                <a:cxn ang="0">
                  <a:pos x="0" y="57"/>
                </a:cxn>
                <a:cxn ang="0">
                  <a:pos x="7" y="74"/>
                </a:cxn>
                <a:cxn ang="0">
                  <a:pos x="21" y="88"/>
                </a:cxn>
                <a:cxn ang="0">
                  <a:pos x="38" y="96"/>
                </a:cxn>
              </a:cxnLst>
              <a:rect l="0" t="0" r="r" b="b"/>
              <a:pathLst>
                <a:path w="39" h="96">
                  <a:moveTo>
                    <a:pt x="38" y="0"/>
                  </a:moveTo>
                  <a:lnTo>
                    <a:pt x="21" y="7"/>
                  </a:lnTo>
                  <a:lnTo>
                    <a:pt x="7" y="19"/>
                  </a:lnTo>
                  <a:lnTo>
                    <a:pt x="0" y="38"/>
                  </a:lnTo>
                  <a:lnTo>
                    <a:pt x="0" y="57"/>
                  </a:lnTo>
                  <a:lnTo>
                    <a:pt x="7" y="74"/>
                  </a:lnTo>
                  <a:lnTo>
                    <a:pt x="21" y="88"/>
                  </a:lnTo>
                  <a:lnTo>
                    <a:pt x="38" y="9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542"/>
            <p:cNvSpPr>
              <a:spLocks/>
            </p:cNvSpPr>
            <p:nvPr/>
          </p:nvSpPr>
          <p:spPr bwMode="auto">
            <a:xfrm>
              <a:off x="2112" y="10418"/>
              <a:ext cx="117" cy="0"/>
            </a:xfrm>
            <a:custGeom>
              <a:avLst/>
              <a:gdLst/>
              <a:ahLst/>
              <a:cxnLst>
                <a:cxn ang="0">
                  <a:pos x="117" y="0"/>
                </a:cxn>
                <a:cxn ang="0">
                  <a:pos x="0" y="0"/>
                </a:cxn>
              </a:cxnLst>
              <a:rect l="0" t="0" r="r" b="b"/>
              <a:pathLst>
                <a:path w="117">
                  <a:moveTo>
                    <a:pt x="117"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543"/>
            <p:cNvSpPr>
              <a:spLocks/>
            </p:cNvSpPr>
            <p:nvPr/>
          </p:nvSpPr>
          <p:spPr bwMode="auto">
            <a:xfrm>
              <a:off x="1968" y="10418"/>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544"/>
            <p:cNvSpPr>
              <a:spLocks/>
            </p:cNvSpPr>
            <p:nvPr/>
          </p:nvSpPr>
          <p:spPr bwMode="auto">
            <a:xfrm>
              <a:off x="1824" y="10418"/>
              <a:ext cx="96" cy="0"/>
            </a:xfrm>
            <a:custGeom>
              <a:avLst/>
              <a:gdLst/>
              <a:ahLst/>
              <a:cxnLst>
                <a:cxn ang="0">
                  <a:pos x="95" y="0"/>
                </a:cxn>
                <a:cxn ang="0">
                  <a:pos x="0" y="0"/>
                </a:cxn>
              </a:cxnLst>
              <a:rect l="0" t="0" r="r" b="b"/>
              <a:pathLst>
                <a:path w="96">
                  <a:moveTo>
                    <a:pt x="95"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545"/>
            <p:cNvSpPr>
              <a:spLocks/>
            </p:cNvSpPr>
            <p:nvPr/>
          </p:nvSpPr>
          <p:spPr bwMode="auto">
            <a:xfrm>
              <a:off x="1677" y="10418"/>
              <a:ext cx="99" cy="0"/>
            </a:xfrm>
            <a:custGeom>
              <a:avLst/>
              <a:gdLst/>
              <a:ahLst/>
              <a:cxnLst>
                <a:cxn ang="0">
                  <a:pos x="98" y="0"/>
                </a:cxn>
                <a:cxn ang="0">
                  <a:pos x="0" y="0"/>
                </a:cxn>
              </a:cxnLst>
              <a:rect l="0" t="0" r="r" b="b"/>
              <a:pathLst>
                <a:path w="99">
                  <a:moveTo>
                    <a:pt x="98"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546"/>
            <p:cNvSpPr>
              <a:spLocks/>
            </p:cNvSpPr>
            <p:nvPr/>
          </p:nvSpPr>
          <p:spPr bwMode="auto">
            <a:xfrm>
              <a:off x="1512" y="10418"/>
              <a:ext cx="117" cy="0"/>
            </a:xfrm>
            <a:custGeom>
              <a:avLst/>
              <a:gdLst/>
              <a:ahLst/>
              <a:cxnLst>
                <a:cxn ang="0">
                  <a:pos x="117" y="0"/>
                </a:cxn>
                <a:cxn ang="0">
                  <a:pos x="0" y="0"/>
                </a:cxn>
              </a:cxnLst>
              <a:rect l="0" t="0" r="r" b="b"/>
              <a:pathLst>
                <a:path w="117">
                  <a:moveTo>
                    <a:pt x="117"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547"/>
            <p:cNvSpPr>
              <a:spLocks/>
            </p:cNvSpPr>
            <p:nvPr/>
          </p:nvSpPr>
          <p:spPr bwMode="auto">
            <a:xfrm>
              <a:off x="1365" y="10214"/>
              <a:ext cx="82" cy="0"/>
            </a:xfrm>
            <a:custGeom>
              <a:avLst/>
              <a:gdLst/>
              <a:ahLst/>
              <a:cxnLst>
                <a:cxn ang="0">
                  <a:pos x="81" y="0"/>
                </a:cxn>
                <a:cxn ang="0">
                  <a:pos x="0" y="0"/>
                </a:cxn>
              </a:cxnLst>
              <a:rect l="0" t="0" r="r" b="b"/>
              <a:pathLst>
                <a:path w="82">
                  <a:moveTo>
                    <a:pt x="8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548"/>
            <p:cNvSpPr>
              <a:spLocks/>
            </p:cNvSpPr>
            <p:nvPr/>
          </p:nvSpPr>
          <p:spPr bwMode="auto">
            <a:xfrm>
              <a:off x="1365" y="10418"/>
              <a:ext cx="82" cy="0"/>
            </a:xfrm>
            <a:custGeom>
              <a:avLst/>
              <a:gdLst/>
              <a:ahLst/>
              <a:cxnLst>
                <a:cxn ang="0">
                  <a:pos x="81" y="0"/>
                </a:cxn>
                <a:cxn ang="0">
                  <a:pos x="0" y="0"/>
                </a:cxn>
              </a:cxnLst>
              <a:rect l="0" t="0" r="r" b="b"/>
              <a:pathLst>
                <a:path w="82">
                  <a:moveTo>
                    <a:pt x="8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549"/>
            <p:cNvSpPr>
              <a:spLocks/>
            </p:cNvSpPr>
            <p:nvPr/>
          </p:nvSpPr>
          <p:spPr bwMode="auto">
            <a:xfrm>
              <a:off x="1365" y="9996"/>
              <a:ext cx="0" cy="108"/>
            </a:xfrm>
            <a:custGeom>
              <a:avLst/>
              <a:gdLst/>
              <a:ahLst/>
              <a:cxnLst>
                <a:cxn ang="0">
                  <a:pos x="0" y="107"/>
                </a:cxn>
                <a:cxn ang="0">
                  <a:pos x="0" y="0"/>
                </a:cxn>
              </a:cxnLst>
              <a:rect l="0" t="0" r="r" b="b"/>
              <a:pathLst>
                <a:path h="108">
                  <a:moveTo>
                    <a:pt x="0" y="107"/>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550"/>
            <p:cNvSpPr>
              <a:spLocks/>
            </p:cNvSpPr>
            <p:nvPr/>
          </p:nvSpPr>
          <p:spPr bwMode="auto">
            <a:xfrm>
              <a:off x="1365" y="10528"/>
              <a:ext cx="0" cy="111"/>
            </a:xfrm>
            <a:custGeom>
              <a:avLst/>
              <a:gdLst/>
              <a:ahLst/>
              <a:cxnLst>
                <a:cxn ang="0">
                  <a:pos x="0" y="0"/>
                </a:cxn>
                <a:cxn ang="0">
                  <a:pos x="0" y="110"/>
                </a:cxn>
              </a:cxnLst>
              <a:rect l="0" t="0" r="r" b="b"/>
              <a:pathLst>
                <a:path h="111">
                  <a:moveTo>
                    <a:pt x="0" y="0"/>
                  </a:moveTo>
                  <a:lnTo>
                    <a:pt x="0" y="11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551"/>
            <p:cNvSpPr>
              <a:spLocks/>
            </p:cNvSpPr>
            <p:nvPr/>
          </p:nvSpPr>
          <p:spPr bwMode="auto">
            <a:xfrm>
              <a:off x="1346" y="10104"/>
              <a:ext cx="38" cy="110"/>
            </a:xfrm>
            <a:custGeom>
              <a:avLst/>
              <a:gdLst/>
              <a:ahLst/>
              <a:cxnLst>
                <a:cxn ang="0">
                  <a:pos x="0" y="0"/>
                </a:cxn>
                <a:cxn ang="0">
                  <a:pos x="0" y="0"/>
                </a:cxn>
                <a:cxn ang="0">
                  <a:pos x="19" y="110"/>
                </a:cxn>
                <a:cxn ang="0">
                  <a:pos x="38" y="0"/>
                </a:cxn>
                <a:cxn ang="0">
                  <a:pos x="0" y="0"/>
                </a:cxn>
              </a:cxnLst>
              <a:rect l="0" t="0" r="r" b="b"/>
              <a:pathLst>
                <a:path w="38" h="110">
                  <a:moveTo>
                    <a:pt x="0" y="0"/>
                  </a:moveTo>
                  <a:lnTo>
                    <a:pt x="0" y="0"/>
                  </a:lnTo>
                  <a:lnTo>
                    <a:pt x="19" y="110"/>
                  </a:lnTo>
                  <a:lnTo>
                    <a:pt x="38"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552"/>
            <p:cNvSpPr>
              <a:spLocks/>
            </p:cNvSpPr>
            <p:nvPr/>
          </p:nvSpPr>
          <p:spPr bwMode="auto">
            <a:xfrm>
              <a:off x="1233" y="10312"/>
              <a:ext cx="58" cy="176"/>
            </a:xfrm>
            <a:custGeom>
              <a:avLst/>
              <a:gdLst/>
              <a:ahLst/>
              <a:cxnLst>
                <a:cxn ang="0">
                  <a:pos x="33" y="0"/>
                </a:cxn>
                <a:cxn ang="0">
                  <a:pos x="9" y="91"/>
                </a:cxn>
                <a:cxn ang="0">
                  <a:pos x="0" y="124"/>
                </a:cxn>
                <a:cxn ang="0">
                  <a:pos x="0" y="148"/>
                </a:cxn>
                <a:cxn ang="0">
                  <a:pos x="9" y="165"/>
                </a:cxn>
                <a:cxn ang="0">
                  <a:pos x="16" y="175"/>
                </a:cxn>
                <a:cxn ang="0">
                  <a:pos x="33" y="175"/>
                </a:cxn>
                <a:cxn ang="0">
                  <a:pos x="50" y="158"/>
                </a:cxn>
                <a:cxn ang="0">
                  <a:pos x="57" y="141"/>
                </a:cxn>
              </a:cxnLst>
              <a:rect l="0" t="0" r="r" b="b"/>
              <a:pathLst>
                <a:path w="58" h="176">
                  <a:moveTo>
                    <a:pt x="33" y="0"/>
                  </a:moveTo>
                  <a:lnTo>
                    <a:pt x="9" y="91"/>
                  </a:lnTo>
                  <a:lnTo>
                    <a:pt x="0" y="124"/>
                  </a:lnTo>
                  <a:lnTo>
                    <a:pt x="0" y="148"/>
                  </a:lnTo>
                  <a:lnTo>
                    <a:pt x="9" y="165"/>
                  </a:lnTo>
                  <a:lnTo>
                    <a:pt x="16" y="175"/>
                  </a:lnTo>
                  <a:lnTo>
                    <a:pt x="33" y="175"/>
                  </a:lnTo>
                  <a:lnTo>
                    <a:pt x="50" y="158"/>
                  </a:lnTo>
                  <a:lnTo>
                    <a:pt x="57" y="14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553"/>
            <p:cNvSpPr>
              <a:spLocks/>
            </p:cNvSpPr>
            <p:nvPr/>
          </p:nvSpPr>
          <p:spPr bwMode="auto">
            <a:xfrm>
              <a:off x="1243" y="10312"/>
              <a:ext cx="33" cy="166"/>
            </a:xfrm>
            <a:custGeom>
              <a:avLst/>
              <a:gdLst/>
              <a:ahLst/>
              <a:cxnLst>
                <a:cxn ang="0">
                  <a:pos x="33" y="0"/>
                </a:cxn>
                <a:cxn ang="0">
                  <a:pos x="7" y="91"/>
                </a:cxn>
                <a:cxn ang="0">
                  <a:pos x="0" y="124"/>
                </a:cxn>
                <a:cxn ang="0">
                  <a:pos x="0" y="165"/>
                </a:cxn>
              </a:cxnLst>
              <a:rect l="0" t="0" r="r" b="b"/>
              <a:pathLst>
                <a:path w="33" h="166">
                  <a:moveTo>
                    <a:pt x="33" y="0"/>
                  </a:moveTo>
                  <a:lnTo>
                    <a:pt x="7" y="91"/>
                  </a:lnTo>
                  <a:lnTo>
                    <a:pt x="0" y="124"/>
                  </a:lnTo>
                  <a:lnTo>
                    <a:pt x="0" y="16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554"/>
            <p:cNvSpPr>
              <a:spLocks/>
            </p:cNvSpPr>
            <p:nvPr/>
          </p:nvSpPr>
          <p:spPr bwMode="auto">
            <a:xfrm>
              <a:off x="1243" y="10312"/>
              <a:ext cx="41" cy="149"/>
            </a:xfrm>
            <a:custGeom>
              <a:avLst/>
              <a:gdLst/>
              <a:ahLst/>
              <a:cxnLst>
                <a:cxn ang="0">
                  <a:pos x="0" y="0"/>
                </a:cxn>
                <a:cxn ang="0">
                  <a:pos x="40" y="0"/>
                </a:cxn>
                <a:cxn ang="0">
                  <a:pos x="7" y="115"/>
                </a:cxn>
                <a:cxn ang="0">
                  <a:pos x="0" y="148"/>
                </a:cxn>
              </a:cxnLst>
              <a:rect l="0" t="0" r="r" b="b"/>
              <a:pathLst>
                <a:path w="41" h="149">
                  <a:moveTo>
                    <a:pt x="0" y="0"/>
                  </a:moveTo>
                  <a:lnTo>
                    <a:pt x="40" y="0"/>
                  </a:lnTo>
                  <a:lnTo>
                    <a:pt x="7" y="115"/>
                  </a:lnTo>
                  <a:lnTo>
                    <a:pt x="0" y="14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555"/>
            <p:cNvSpPr>
              <a:spLocks/>
            </p:cNvSpPr>
            <p:nvPr/>
          </p:nvSpPr>
          <p:spPr bwMode="auto">
            <a:xfrm>
              <a:off x="1142" y="10370"/>
              <a:ext cx="91" cy="118"/>
            </a:xfrm>
            <a:custGeom>
              <a:avLst/>
              <a:gdLst/>
              <a:ahLst/>
              <a:cxnLst>
                <a:cxn ang="0">
                  <a:pos x="91" y="57"/>
                </a:cxn>
                <a:cxn ang="0">
                  <a:pos x="91" y="33"/>
                </a:cxn>
                <a:cxn ang="0">
                  <a:pos x="84" y="9"/>
                </a:cxn>
                <a:cxn ang="0">
                  <a:pos x="67" y="0"/>
                </a:cxn>
                <a:cxn ang="0">
                  <a:pos x="50" y="0"/>
                </a:cxn>
                <a:cxn ang="0">
                  <a:pos x="24" y="9"/>
                </a:cxn>
                <a:cxn ang="0">
                  <a:pos x="9" y="33"/>
                </a:cxn>
                <a:cxn ang="0">
                  <a:pos x="0" y="57"/>
                </a:cxn>
                <a:cxn ang="0">
                  <a:pos x="0" y="74"/>
                </a:cxn>
                <a:cxn ang="0">
                  <a:pos x="9" y="100"/>
                </a:cxn>
                <a:cxn ang="0">
                  <a:pos x="16" y="108"/>
                </a:cxn>
                <a:cxn ang="0">
                  <a:pos x="33" y="117"/>
                </a:cxn>
                <a:cxn ang="0">
                  <a:pos x="50" y="117"/>
                </a:cxn>
                <a:cxn ang="0">
                  <a:pos x="67" y="108"/>
                </a:cxn>
                <a:cxn ang="0">
                  <a:pos x="74" y="100"/>
                </a:cxn>
                <a:cxn ang="0">
                  <a:pos x="84" y="84"/>
                </a:cxn>
                <a:cxn ang="0">
                  <a:pos x="91" y="57"/>
                </a:cxn>
              </a:cxnLst>
              <a:rect l="0" t="0" r="r" b="b"/>
              <a:pathLst>
                <a:path w="91" h="118">
                  <a:moveTo>
                    <a:pt x="91" y="57"/>
                  </a:moveTo>
                  <a:lnTo>
                    <a:pt x="91" y="33"/>
                  </a:lnTo>
                  <a:lnTo>
                    <a:pt x="84" y="9"/>
                  </a:lnTo>
                  <a:lnTo>
                    <a:pt x="67" y="0"/>
                  </a:lnTo>
                  <a:lnTo>
                    <a:pt x="50" y="0"/>
                  </a:lnTo>
                  <a:lnTo>
                    <a:pt x="24" y="9"/>
                  </a:lnTo>
                  <a:lnTo>
                    <a:pt x="9" y="33"/>
                  </a:lnTo>
                  <a:lnTo>
                    <a:pt x="0" y="57"/>
                  </a:lnTo>
                  <a:lnTo>
                    <a:pt x="0" y="74"/>
                  </a:lnTo>
                  <a:lnTo>
                    <a:pt x="9" y="100"/>
                  </a:lnTo>
                  <a:lnTo>
                    <a:pt x="16" y="108"/>
                  </a:lnTo>
                  <a:lnTo>
                    <a:pt x="33" y="117"/>
                  </a:lnTo>
                  <a:lnTo>
                    <a:pt x="50" y="117"/>
                  </a:lnTo>
                  <a:lnTo>
                    <a:pt x="67" y="108"/>
                  </a:lnTo>
                  <a:lnTo>
                    <a:pt x="74" y="100"/>
                  </a:lnTo>
                  <a:lnTo>
                    <a:pt x="84" y="84"/>
                  </a:lnTo>
                  <a:lnTo>
                    <a:pt x="91" y="57"/>
                  </a:lnTo>
                  <a:close/>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556"/>
            <p:cNvSpPr>
              <a:spLocks/>
            </p:cNvSpPr>
            <p:nvPr/>
          </p:nvSpPr>
          <p:spPr bwMode="auto">
            <a:xfrm>
              <a:off x="1152" y="10387"/>
              <a:ext cx="14" cy="84"/>
            </a:xfrm>
            <a:custGeom>
              <a:avLst/>
              <a:gdLst/>
              <a:ahLst/>
              <a:cxnLst>
                <a:cxn ang="0">
                  <a:pos x="14" y="0"/>
                </a:cxn>
                <a:cxn ang="0">
                  <a:pos x="7" y="16"/>
                </a:cxn>
                <a:cxn ang="0">
                  <a:pos x="0" y="40"/>
                </a:cxn>
                <a:cxn ang="0">
                  <a:pos x="0" y="67"/>
                </a:cxn>
                <a:cxn ang="0">
                  <a:pos x="7" y="84"/>
                </a:cxn>
              </a:cxnLst>
              <a:rect l="0" t="0" r="r" b="b"/>
              <a:pathLst>
                <a:path w="14" h="84">
                  <a:moveTo>
                    <a:pt x="14" y="0"/>
                  </a:moveTo>
                  <a:lnTo>
                    <a:pt x="7" y="16"/>
                  </a:lnTo>
                  <a:lnTo>
                    <a:pt x="0" y="40"/>
                  </a:lnTo>
                  <a:lnTo>
                    <a:pt x="0" y="67"/>
                  </a:lnTo>
                  <a:lnTo>
                    <a:pt x="7" y="8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557"/>
            <p:cNvSpPr>
              <a:spLocks/>
            </p:cNvSpPr>
            <p:nvPr/>
          </p:nvSpPr>
          <p:spPr bwMode="auto">
            <a:xfrm>
              <a:off x="1159" y="10370"/>
              <a:ext cx="33" cy="118"/>
            </a:xfrm>
            <a:custGeom>
              <a:avLst/>
              <a:gdLst/>
              <a:ahLst/>
              <a:cxnLst>
                <a:cxn ang="0">
                  <a:pos x="33" y="0"/>
                </a:cxn>
                <a:cxn ang="0">
                  <a:pos x="16" y="16"/>
                </a:cxn>
                <a:cxn ang="0">
                  <a:pos x="7" y="33"/>
                </a:cxn>
                <a:cxn ang="0">
                  <a:pos x="0" y="57"/>
                </a:cxn>
                <a:cxn ang="0">
                  <a:pos x="0" y="84"/>
                </a:cxn>
                <a:cxn ang="0">
                  <a:pos x="7" y="108"/>
                </a:cxn>
                <a:cxn ang="0">
                  <a:pos x="16" y="117"/>
                </a:cxn>
              </a:cxnLst>
              <a:rect l="0" t="0" r="r" b="b"/>
              <a:pathLst>
                <a:path w="33" h="118">
                  <a:moveTo>
                    <a:pt x="33" y="0"/>
                  </a:moveTo>
                  <a:lnTo>
                    <a:pt x="16" y="16"/>
                  </a:lnTo>
                  <a:lnTo>
                    <a:pt x="7" y="33"/>
                  </a:lnTo>
                  <a:lnTo>
                    <a:pt x="0" y="57"/>
                  </a:lnTo>
                  <a:lnTo>
                    <a:pt x="0" y="84"/>
                  </a:lnTo>
                  <a:lnTo>
                    <a:pt x="7" y="108"/>
                  </a:lnTo>
                  <a:lnTo>
                    <a:pt x="16" y="117"/>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558"/>
            <p:cNvSpPr>
              <a:spLocks/>
            </p:cNvSpPr>
            <p:nvPr/>
          </p:nvSpPr>
          <p:spPr bwMode="auto">
            <a:xfrm>
              <a:off x="1250" y="10312"/>
              <a:ext cx="26" cy="8"/>
            </a:xfrm>
            <a:custGeom>
              <a:avLst/>
              <a:gdLst/>
              <a:ahLst/>
              <a:cxnLst>
                <a:cxn ang="0">
                  <a:pos x="0" y="0"/>
                </a:cxn>
                <a:cxn ang="0">
                  <a:pos x="26" y="7"/>
                </a:cxn>
              </a:cxnLst>
              <a:rect l="0" t="0" r="r" b="b"/>
              <a:pathLst>
                <a:path w="26" h="8">
                  <a:moveTo>
                    <a:pt x="0" y="0"/>
                  </a:moveTo>
                  <a:lnTo>
                    <a:pt x="26" y="7"/>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559"/>
            <p:cNvSpPr>
              <a:spLocks/>
            </p:cNvSpPr>
            <p:nvPr/>
          </p:nvSpPr>
          <p:spPr bwMode="auto">
            <a:xfrm>
              <a:off x="1260" y="10312"/>
              <a:ext cx="7" cy="17"/>
            </a:xfrm>
            <a:custGeom>
              <a:avLst/>
              <a:gdLst/>
              <a:ahLst/>
              <a:cxnLst>
                <a:cxn ang="0">
                  <a:pos x="0" y="0"/>
                </a:cxn>
                <a:cxn ang="0">
                  <a:pos x="7" y="16"/>
                </a:cxn>
              </a:cxnLst>
              <a:rect l="0" t="0" r="r" b="b"/>
              <a:pathLst>
                <a:path w="7" h="17">
                  <a:moveTo>
                    <a:pt x="0" y="0"/>
                  </a:moveTo>
                  <a:lnTo>
                    <a:pt x="7" y="1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560"/>
            <p:cNvSpPr>
              <a:spLocks/>
            </p:cNvSpPr>
            <p:nvPr/>
          </p:nvSpPr>
          <p:spPr bwMode="auto">
            <a:xfrm>
              <a:off x="1346" y="10418"/>
              <a:ext cx="38" cy="110"/>
            </a:xfrm>
            <a:custGeom>
              <a:avLst/>
              <a:gdLst/>
              <a:ahLst/>
              <a:cxnLst>
                <a:cxn ang="0">
                  <a:pos x="0" y="110"/>
                </a:cxn>
                <a:cxn ang="0">
                  <a:pos x="38" y="110"/>
                </a:cxn>
                <a:cxn ang="0">
                  <a:pos x="19" y="0"/>
                </a:cxn>
                <a:cxn ang="0">
                  <a:pos x="0" y="110"/>
                </a:cxn>
              </a:cxnLst>
              <a:rect l="0" t="0" r="r" b="b"/>
              <a:pathLst>
                <a:path w="38" h="110">
                  <a:moveTo>
                    <a:pt x="0" y="110"/>
                  </a:moveTo>
                  <a:lnTo>
                    <a:pt x="38" y="110"/>
                  </a:lnTo>
                  <a:lnTo>
                    <a:pt x="19" y="0"/>
                  </a:lnTo>
                  <a:lnTo>
                    <a:pt x="0"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561"/>
            <p:cNvSpPr>
              <a:spLocks/>
            </p:cNvSpPr>
            <p:nvPr/>
          </p:nvSpPr>
          <p:spPr bwMode="auto">
            <a:xfrm>
              <a:off x="1365" y="9892"/>
              <a:ext cx="82" cy="0"/>
            </a:xfrm>
            <a:custGeom>
              <a:avLst/>
              <a:gdLst/>
              <a:ahLst/>
              <a:cxnLst>
                <a:cxn ang="0">
                  <a:pos x="81" y="0"/>
                </a:cxn>
                <a:cxn ang="0">
                  <a:pos x="0" y="0"/>
                </a:cxn>
              </a:cxnLst>
              <a:rect l="0" t="0" r="r" b="b"/>
              <a:pathLst>
                <a:path w="82">
                  <a:moveTo>
                    <a:pt x="8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562"/>
            <p:cNvSpPr>
              <a:spLocks/>
            </p:cNvSpPr>
            <p:nvPr/>
          </p:nvSpPr>
          <p:spPr bwMode="auto">
            <a:xfrm>
              <a:off x="1365" y="10214"/>
              <a:ext cx="82" cy="0"/>
            </a:xfrm>
            <a:custGeom>
              <a:avLst/>
              <a:gdLst/>
              <a:ahLst/>
              <a:cxnLst>
                <a:cxn ang="0">
                  <a:pos x="81" y="0"/>
                </a:cxn>
                <a:cxn ang="0">
                  <a:pos x="0" y="0"/>
                </a:cxn>
              </a:cxnLst>
              <a:rect l="0" t="0" r="r" b="b"/>
              <a:pathLst>
                <a:path w="82">
                  <a:moveTo>
                    <a:pt x="8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563"/>
            <p:cNvSpPr>
              <a:spLocks/>
            </p:cNvSpPr>
            <p:nvPr/>
          </p:nvSpPr>
          <p:spPr bwMode="auto">
            <a:xfrm>
              <a:off x="1365" y="10003"/>
              <a:ext cx="0" cy="101"/>
            </a:xfrm>
            <a:custGeom>
              <a:avLst/>
              <a:gdLst/>
              <a:ahLst/>
              <a:cxnLst>
                <a:cxn ang="0">
                  <a:pos x="0" y="0"/>
                </a:cxn>
                <a:cxn ang="0">
                  <a:pos x="0" y="100"/>
                </a:cxn>
              </a:cxnLst>
              <a:rect l="0" t="0" r="r" b="b"/>
              <a:pathLst>
                <a:path h="101">
                  <a:moveTo>
                    <a:pt x="0" y="0"/>
                  </a:moveTo>
                  <a:lnTo>
                    <a:pt x="0" y="10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564"/>
            <p:cNvSpPr>
              <a:spLocks/>
            </p:cNvSpPr>
            <p:nvPr/>
          </p:nvSpPr>
          <p:spPr bwMode="auto">
            <a:xfrm>
              <a:off x="1346" y="9892"/>
              <a:ext cx="38" cy="111"/>
            </a:xfrm>
            <a:custGeom>
              <a:avLst/>
              <a:gdLst/>
              <a:ahLst/>
              <a:cxnLst>
                <a:cxn ang="0">
                  <a:pos x="0" y="110"/>
                </a:cxn>
                <a:cxn ang="0">
                  <a:pos x="38" y="110"/>
                </a:cxn>
                <a:cxn ang="0">
                  <a:pos x="19" y="0"/>
                </a:cxn>
                <a:cxn ang="0">
                  <a:pos x="0" y="110"/>
                </a:cxn>
              </a:cxnLst>
              <a:rect l="0" t="0" r="r" b="b"/>
              <a:pathLst>
                <a:path w="38" h="111">
                  <a:moveTo>
                    <a:pt x="0" y="110"/>
                  </a:moveTo>
                  <a:lnTo>
                    <a:pt x="38" y="110"/>
                  </a:lnTo>
                  <a:lnTo>
                    <a:pt x="19" y="0"/>
                  </a:lnTo>
                  <a:lnTo>
                    <a:pt x="0" y="11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565"/>
            <p:cNvSpPr>
              <a:spLocks/>
            </p:cNvSpPr>
            <p:nvPr/>
          </p:nvSpPr>
          <p:spPr bwMode="auto">
            <a:xfrm>
              <a:off x="1346" y="10104"/>
              <a:ext cx="38" cy="110"/>
            </a:xfrm>
            <a:custGeom>
              <a:avLst/>
              <a:gdLst/>
              <a:ahLst/>
              <a:cxnLst>
                <a:cxn ang="0">
                  <a:pos x="0" y="0"/>
                </a:cxn>
                <a:cxn ang="0">
                  <a:pos x="0" y="0"/>
                </a:cxn>
                <a:cxn ang="0">
                  <a:pos x="19" y="110"/>
                </a:cxn>
                <a:cxn ang="0">
                  <a:pos x="38" y="0"/>
                </a:cxn>
                <a:cxn ang="0">
                  <a:pos x="0" y="0"/>
                </a:cxn>
              </a:cxnLst>
              <a:rect l="0" t="0" r="r" b="b"/>
              <a:pathLst>
                <a:path w="38" h="110">
                  <a:moveTo>
                    <a:pt x="0" y="0"/>
                  </a:moveTo>
                  <a:lnTo>
                    <a:pt x="0" y="0"/>
                  </a:lnTo>
                  <a:lnTo>
                    <a:pt x="19" y="110"/>
                  </a:lnTo>
                  <a:lnTo>
                    <a:pt x="38"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566"/>
            <p:cNvSpPr>
              <a:spLocks/>
            </p:cNvSpPr>
            <p:nvPr/>
          </p:nvSpPr>
          <p:spPr bwMode="auto">
            <a:xfrm>
              <a:off x="1766" y="9892"/>
              <a:ext cx="60" cy="0"/>
            </a:xfrm>
            <a:custGeom>
              <a:avLst/>
              <a:gdLst/>
              <a:ahLst/>
              <a:cxnLst>
                <a:cxn ang="0">
                  <a:pos x="60" y="0"/>
                </a:cxn>
                <a:cxn ang="0">
                  <a:pos x="0" y="0"/>
                </a:cxn>
              </a:cxnLst>
              <a:rect l="0" t="0" r="r" b="b"/>
              <a:pathLst>
                <a:path w="60">
                  <a:moveTo>
                    <a:pt x="60"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567"/>
            <p:cNvSpPr>
              <a:spLocks/>
            </p:cNvSpPr>
            <p:nvPr/>
          </p:nvSpPr>
          <p:spPr bwMode="auto">
            <a:xfrm>
              <a:off x="1619" y="9892"/>
              <a:ext cx="99" cy="0"/>
            </a:xfrm>
            <a:custGeom>
              <a:avLst/>
              <a:gdLst/>
              <a:ahLst/>
              <a:cxnLst>
                <a:cxn ang="0">
                  <a:pos x="98" y="0"/>
                </a:cxn>
                <a:cxn ang="0">
                  <a:pos x="0" y="0"/>
                </a:cxn>
              </a:cxnLst>
              <a:rect l="0" t="0" r="r" b="b"/>
              <a:pathLst>
                <a:path w="99">
                  <a:moveTo>
                    <a:pt x="98"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568"/>
            <p:cNvSpPr>
              <a:spLocks/>
            </p:cNvSpPr>
            <p:nvPr/>
          </p:nvSpPr>
          <p:spPr bwMode="auto">
            <a:xfrm>
              <a:off x="1512" y="9892"/>
              <a:ext cx="60" cy="0"/>
            </a:xfrm>
            <a:custGeom>
              <a:avLst/>
              <a:gdLst/>
              <a:ahLst/>
              <a:cxnLst>
                <a:cxn ang="0">
                  <a:pos x="60" y="0"/>
                </a:cxn>
                <a:cxn ang="0">
                  <a:pos x="0" y="0"/>
                </a:cxn>
              </a:cxnLst>
              <a:rect l="0" t="0" r="r" b="b"/>
              <a:pathLst>
                <a:path w="60">
                  <a:moveTo>
                    <a:pt x="60"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569"/>
            <p:cNvSpPr>
              <a:spLocks/>
            </p:cNvSpPr>
            <p:nvPr/>
          </p:nvSpPr>
          <p:spPr bwMode="auto">
            <a:xfrm>
              <a:off x="1766" y="10214"/>
              <a:ext cx="60" cy="0"/>
            </a:xfrm>
            <a:custGeom>
              <a:avLst/>
              <a:gdLst/>
              <a:ahLst/>
              <a:cxnLst>
                <a:cxn ang="0">
                  <a:pos x="60" y="0"/>
                </a:cxn>
                <a:cxn ang="0">
                  <a:pos x="0" y="0"/>
                </a:cxn>
              </a:cxnLst>
              <a:rect l="0" t="0" r="r" b="b"/>
              <a:pathLst>
                <a:path w="60">
                  <a:moveTo>
                    <a:pt x="60"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570"/>
            <p:cNvSpPr>
              <a:spLocks/>
            </p:cNvSpPr>
            <p:nvPr/>
          </p:nvSpPr>
          <p:spPr bwMode="auto">
            <a:xfrm>
              <a:off x="1619" y="10214"/>
              <a:ext cx="99" cy="0"/>
            </a:xfrm>
            <a:custGeom>
              <a:avLst/>
              <a:gdLst/>
              <a:ahLst/>
              <a:cxnLst>
                <a:cxn ang="0">
                  <a:pos x="98" y="0"/>
                </a:cxn>
                <a:cxn ang="0">
                  <a:pos x="0" y="0"/>
                </a:cxn>
              </a:cxnLst>
              <a:rect l="0" t="0" r="r" b="b"/>
              <a:pathLst>
                <a:path w="99">
                  <a:moveTo>
                    <a:pt x="98"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571"/>
            <p:cNvSpPr>
              <a:spLocks/>
            </p:cNvSpPr>
            <p:nvPr/>
          </p:nvSpPr>
          <p:spPr bwMode="auto">
            <a:xfrm>
              <a:off x="1512" y="10214"/>
              <a:ext cx="60" cy="0"/>
            </a:xfrm>
            <a:custGeom>
              <a:avLst/>
              <a:gdLst/>
              <a:ahLst/>
              <a:cxnLst>
                <a:cxn ang="0">
                  <a:pos x="60" y="0"/>
                </a:cxn>
                <a:cxn ang="0">
                  <a:pos x="0" y="0"/>
                </a:cxn>
              </a:cxnLst>
              <a:rect l="0" t="0" r="r" b="b"/>
              <a:pathLst>
                <a:path w="60">
                  <a:moveTo>
                    <a:pt x="60" y="0"/>
                  </a:moveTo>
                  <a:lnTo>
                    <a:pt x="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572"/>
            <p:cNvSpPr>
              <a:spLocks/>
            </p:cNvSpPr>
            <p:nvPr/>
          </p:nvSpPr>
          <p:spPr bwMode="auto">
            <a:xfrm>
              <a:off x="3172" y="11349"/>
              <a:ext cx="0" cy="204"/>
            </a:xfrm>
            <a:custGeom>
              <a:avLst/>
              <a:gdLst/>
              <a:ahLst/>
              <a:cxnLst>
                <a:cxn ang="0">
                  <a:pos x="0" y="203"/>
                </a:cxn>
                <a:cxn ang="0">
                  <a:pos x="0" y="0"/>
                </a:cxn>
              </a:cxnLst>
              <a:rect l="0" t="0" r="r" b="b"/>
              <a:pathLst>
                <a:path h="204">
                  <a:moveTo>
                    <a:pt x="0" y="203"/>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573"/>
            <p:cNvSpPr>
              <a:spLocks/>
            </p:cNvSpPr>
            <p:nvPr/>
          </p:nvSpPr>
          <p:spPr bwMode="auto">
            <a:xfrm>
              <a:off x="3715" y="11349"/>
              <a:ext cx="0" cy="204"/>
            </a:xfrm>
            <a:custGeom>
              <a:avLst/>
              <a:gdLst/>
              <a:ahLst/>
              <a:cxnLst>
                <a:cxn ang="0">
                  <a:pos x="0" y="203"/>
                </a:cxn>
                <a:cxn ang="0">
                  <a:pos x="0" y="0"/>
                </a:cxn>
              </a:cxnLst>
              <a:rect l="0" t="0" r="r" b="b"/>
              <a:pathLst>
                <a:path h="204">
                  <a:moveTo>
                    <a:pt x="0" y="203"/>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574"/>
            <p:cNvSpPr>
              <a:spLocks/>
            </p:cNvSpPr>
            <p:nvPr/>
          </p:nvSpPr>
          <p:spPr bwMode="auto">
            <a:xfrm>
              <a:off x="3338" y="11349"/>
              <a:ext cx="7" cy="0"/>
            </a:xfrm>
            <a:custGeom>
              <a:avLst/>
              <a:gdLst/>
              <a:ahLst/>
              <a:cxnLst>
                <a:cxn ang="0">
                  <a:pos x="0" y="0"/>
                </a:cxn>
                <a:cxn ang="0">
                  <a:pos x="7" y="0"/>
                </a:cxn>
              </a:cxnLst>
              <a:rect l="0" t="0" r="r" b="b"/>
              <a:pathLst>
                <a:path w="7">
                  <a:moveTo>
                    <a:pt x="0" y="0"/>
                  </a:moveTo>
                  <a:lnTo>
                    <a:pt x="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575"/>
            <p:cNvSpPr>
              <a:spLocks/>
            </p:cNvSpPr>
            <p:nvPr/>
          </p:nvSpPr>
          <p:spPr bwMode="auto">
            <a:xfrm>
              <a:off x="3542" y="11349"/>
              <a:ext cx="7" cy="0"/>
            </a:xfrm>
            <a:custGeom>
              <a:avLst/>
              <a:gdLst/>
              <a:ahLst/>
              <a:cxnLst>
                <a:cxn ang="0">
                  <a:pos x="7" y="0"/>
                </a:cxn>
                <a:cxn ang="0">
                  <a:pos x="0" y="0"/>
                </a:cxn>
              </a:cxnLst>
              <a:rect l="0" t="0" r="r" b="b"/>
              <a:pathLst>
                <a:path w="7">
                  <a:moveTo>
                    <a:pt x="7"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576"/>
            <p:cNvSpPr>
              <a:spLocks/>
            </p:cNvSpPr>
            <p:nvPr/>
          </p:nvSpPr>
          <p:spPr bwMode="auto">
            <a:xfrm>
              <a:off x="3172" y="11323"/>
              <a:ext cx="166" cy="55"/>
            </a:xfrm>
            <a:custGeom>
              <a:avLst/>
              <a:gdLst/>
              <a:ahLst/>
              <a:cxnLst>
                <a:cxn ang="0">
                  <a:pos x="165" y="0"/>
                </a:cxn>
                <a:cxn ang="0">
                  <a:pos x="165" y="0"/>
                </a:cxn>
                <a:cxn ang="0">
                  <a:pos x="0" y="26"/>
                </a:cxn>
                <a:cxn ang="0">
                  <a:pos x="165" y="55"/>
                </a:cxn>
                <a:cxn ang="0">
                  <a:pos x="165" y="0"/>
                </a:cxn>
              </a:cxnLst>
              <a:rect l="0" t="0" r="r" b="b"/>
              <a:pathLst>
                <a:path w="166" h="55">
                  <a:moveTo>
                    <a:pt x="165" y="0"/>
                  </a:moveTo>
                  <a:lnTo>
                    <a:pt x="165" y="0"/>
                  </a:lnTo>
                  <a:lnTo>
                    <a:pt x="0" y="26"/>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577"/>
            <p:cNvSpPr>
              <a:spLocks/>
            </p:cNvSpPr>
            <p:nvPr/>
          </p:nvSpPr>
          <p:spPr bwMode="auto">
            <a:xfrm>
              <a:off x="3549" y="11323"/>
              <a:ext cx="166" cy="55"/>
            </a:xfrm>
            <a:custGeom>
              <a:avLst/>
              <a:gdLst/>
              <a:ahLst/>
              <a:cxnLst>
                <a:cxn ang="0">
                  <a:pos x="0" y="0"/>
                </a:cxn>
                <a:cxn ang="0">
                  <a:pos x="0" y="55"/>
                </a:cxn>
                <a:cxn ang="0">
                  <a:pos x="165" y="26"/>
                </a:cxn>
                <a:cxn ang="0">
                  <a:pos x="0" y="0"/>
                </a:cxn>
              </a:cxnLst>
              <a:rect l="0" t="0" r="r" b="b"/>
              <a:pathLst>
                <a:path w="166" h="55">
                  <a:moveTo>
                    <a:pt x="0" y="0"/>
                  </a:moveTo>
                  <a:lnTo>
                    <a:pt x="0" y="55"/>
                  </a:lnTo>
                  <a:lnTo>
                    <a:pt x="165"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578"/>
            <p:cNvSpPr>
              <a:spLocks/>
            </p:cNvSpPr>
            <p:nvPr/>
          </p:nvSpPr>
          <p:spPr bwMode="auto">
            <a:xfrm>
              <a:off x="3395" y="11073"/>
              <a:ext cx="128" cy="377"/>
            </a:xfrm>
            <a:custGeom>
              <a:avLst/>
              <a:gdLst/>
              <a:ahLst/>
              <a:cxnLst>
                <a:cxn ang="0">
                  <a:pos x="64" y="0"/>
                </a:cxn>
                <a:cxn ang="0">
                  <a:pos x="16" y="199"/>
                </a:cxn>
                <a:cxn ang="0">
                  <a:pos x="0" y="271"/>
                </a:cxn>
                <a:cxn ang="0">
                  <a:pos x="2" y="324"/>
                </a:cxn>
                <a:cxn ang="0">
                  <a:pos x="21" y="360"/>
                </a:cxn>
                <a:cxn ang="0">
                  <a:pos x="38" y="376"/>
                </a:cxn>
                <a:cxn ang="0">
                  <a:pos x="74" y="376"/>
                </a:cxn>
                <a:cxn ang="0">
                  <a:pos x="110" y="338"/>
                </a:cxn>
                <a:cxn ang="0">
                  <a:pos x="127" y="302"/>
                </a:cxn>
              </a:cxnLst>
              <a:rect l="0" t="0" r="r" b="b"/>
              <a:pathLst>
                <a:path w="128" h="377">
                  <a:moveTo>
                    <a:pt x="64" y="0"/>
                  </a:moveTo>
                  <a:lnTo>
                    <a:pt x="16" y="199"/>
                  </a:lnTo>
                  <a:lnTo>
                    <a:pt x="0" y="271"/>
                  </a:lnTo>
                  <a:lnTo>
                    <a:pt x="2" y="324"/>
                  </a:lnTo>
                  <a:lnTo>
                    <a:pt x="21" y="360"/>
                  </a:lnTo>
                  <a:lnTo>
                    <a:pt x="38" y="376"/>
                  </a:lnTo>
                  <a:lnTo>
                    <a:pt x="74" y="376"/>
                  </a:lnTo>
                  <a:lnTo>
                    <a:pt x="110" y="338"/>
                  </a:lnTo>
                  <a:lnTo>
                    <a:pt x="127" y="30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579"/>
            <p:cNvSpPr>
              <a:spLocks/>
            </p:cNvSpPr>
            <p:nvPr/>
          </p:nvSpPr>
          <p:spPr bwMode="auto">
            <a:xfrm>
              <a:off x="3415" y="11073"/>
              <a:ext cx="62" cy="360"/>
            </a:xfrm>
            <a:custGeom>
              <a:avLst/>
              <a:gdLst/>
              <a:ahLst/>
              <a:cxnLst>
                <a:cxn ang="0">
                  <a:pos x="62" y="0"/>
                </a:cxn>
                <a:cxn ang="0">
                  <a:pos x="14" y="199"/>
                </a:cxn>
                <a:cxn ang="0">
                  <a:pos x="0" y="271"/>
                </a:cxn>
                <a:cxn ang="0">
                  <a:pos x="2" y="360"/>
                </a:cxn>
              </a:cxnLst>
              <a:rect l="0" t="0" r="r" b="b"/>
              <a:pathLst>
                <a:path w="62" h="360">
                  <a:moveTo>
                    <a:pt x="62" y="0"/>
                  </a:moveTo>
                  <a:lnTo>
                    <a:pt x="14" y="199"/>
                  </a:lnTo>
                  <a:lnTo>
                    <a:pt x="0" y="271"/>
                  </a:lnTo>
                  <a:lnTo>
                    <a:pt x="2" y="36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580"/>
            <p:cNvSpPr>
              <a:spLocks/>
            </p:cNvSpPr>
            <p:nvPr/>
          </p:nvSpPr>
          <p:spPr bwMode="auto">
            <a:xfrm>
              <a:off x="3415" y="11073"/>
              <a:ext cx="81" cy="324"/>
            </a:xfrm>
            <a:custGeom>
              <a:avLst/>
              <a:gdLst/>
              <a:ahLst/>
              <a:cxnLst>
                <a:cxn ang="0">
                  <a:pos x="45" y="0"/>
                </a:cxn>
                <a:cxn ang="0">
                  <a:pos x="81" y="0"/>
                </a:cxn>
                <a:cxn ang="0">
                  <a:pos x="16" y="252"/>
                </a:cxn>
                <a:cxn ang="0">
                  <a:pos x="0" y="324"/>
                </a:cxn>
              </a:cxnLst>
              <a:rect l="0" t="0" r="r" b="b"/>
              <a:pathLst>
                <a:path w="81" h="324">
                  <a:moveTo>
                    <a:pt x="45" y="0"/>
                  </a:moveTo>
                  <a:lnTo>
                    <a:pt x="81" y="0"/>
                  </a:lnTo>
                  <a:lnTo>
                    <a:pt x="16" y="252"/>
                  </a:lnTo>
                  <a:lnTo>
                    <a:pt x="0" y="324"/>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581"/>
            <p:cNvSpPr>
              <a:spLocks/>
            </p:cNvSpPr>
            <p:nvPr/>
          </p:nvSpPr>
          <p:spPr bwMode="auto">
            <a:xfrm>
              <a:off x="3357" y="11196"/>
              <a:ext cx="178" cy="7"/>
            </a:xfrm>
            <a:custGeom>
              <a:avLst/>
              <a:gdLst/>
              <a:ahLst/>
              <a:cxnLst>
                <a:cxn ang="0">
                  <a:pos x="0" y="7"/>
                </a:cxn>
                <a:cxn ang="0">
                  <a:pos x="177" y="0"/>
                </a:cxn>
              </a:cxnLst>
              <a:rect l="0" t="0" r="r" b="b"/>
              <a:pathLst>
                <a:path w="178" h="7">
                  <a:moveTo>
                    <a:pt x="0" y="7"/>
                  </a:moveTo>
                  <a:lnTo>
                    <a:pt x="177"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1" name="Group 582"/>
          <p:cNvGrpSpPr>
            <a:grpSpLocks/>
          </p:cNvGrpSpPr>
          <p:nvPr/>
        </p:nvGrpSpPr>
        <p:grpSpPr bwMode="auto">
          <a:xfrm>
            <a:off x="2367190" y="2169033"/>
            <a:ext cx="298172" cy="100306"/>
            <a:chOff x="2538" y="9562"/>
            <a:chExt cx="542" cy="183"/>
          </a:xfrm>
        </p:grpSpPr>
        <p:sp>
          <p:nvSpPr>
            <p:cNvPr id="592" name="Freeform 583"/>
            <p:cNvSpPr>
              <a:spLocks/>
            </p:cNvSpPr>
            <p:nvPr/>
          </p:nvSpPr>
          <p:spPr bwMode="auto">
            <a:xfrm>
              <a:off x="2548" y="9600"/>
              <a:ext cx="0" cy="134"/>
            </a:xfrm>
            <a:custGeom>
              <a:avLst/>
              <a:gdLst/>
              <a:ahLst/>
              <a:cxnLst>
                <a:cxn ang="0">
                  <a:pos x="0" y="134"/>
                </a:cxn>
                <a:cxn ang="0">
                  <a:pos x="0" y="0"/>
                </a:cxn>
              </a:cxnLst>
              <a:rect l="0" t="0" r="r" b="b"/>
              <a:pathLst>
                <a:path h="134">
                  <a:moveTo>
                    <a:pt x="0" y="13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584"/>
            <p:cNvSpPr>
              <a:spLocks/>
            </p:cNvSpPr>
            <p:nvPr/>
          </p:nvSpPr>
          <p:spPr bwMode="auto">
            <a:xfrm>
              <a:off x="2711" y="9600"/>
              <a:ext cx="358" cy="0"/>
            </a:xfrm>
            <a:custGeom>
              <a:avLst/>
              <a:gdLst/>
              <a:ahLst/>
              <a:cxnLst>
                <a:cxn ang="0">
                  <a:pos x="0" y="0"/>
                </a:cxn>
                <a:cxn ang="0">
                  <a:pos x="357" y="0"/>
                </a:cxn>
              </a:cxnLst>
              <a:rect l="0" t="0" r="r" b="b"/>
              <a:pathLst>
                <a:path w="358">
                  <a:moveTo>
                    <a:pt x="0" y="0"/>
                  </a:moveTo>
                  <a:lnTo>
                    <a:pt x="35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585"/>
            <p:cNvSpPr>
              <a:spLocks/>
            </p:cNvSpPr>
            <p:nvPr/>
          </p:nvSpPr>
          <p:spPr bwMode="auto">
            <a:xfrm>
              <a:off x="2548" y="9573"/>
              <a:ext cx="164" cy="55"/>
            </a:xfrm>
            <a:custGeom>
              <a:avLst/>
              <a:gdLst/>
              <a:ahLst/>
              <a:cxnLst>
                <a:cxn ang="0">
                  <a:pos x="163" y="0"/>
                </a:cxn>
                <a:cxn ang="0">
                  <a:pos x="163" y="0"/>
                </a:cxn>
                <a:cxn ang="0">
                  <a:pos x="0" y="26"/>
                </a:cxn>
                <a:cxn ang="0">
                  <a:pos x="163" y="55"/>
                </a:cxn>
                <a:cxn ang="0">
                  <a:pos x="163" y="0"/>
                </a:cxn>
              </a:cxnLst>
              <a:rect l="0" t="0" r="r" b="b"/>
              <a:pathLst>
                <a:path w="164" h="55">
                  <a:moveTo>
                    <a:pt x="163" y="0"/>
                  </a:moveTo>
                  <a:lnTo>
                    <a:pt x="163" y="0"/>
                  </a:lnTo>
                  <a:lnTo>
                    <a:pt x="0" y="26"/>
                  </a:lnTo>
                  <a:lnTo>
                    <a:pt x="163" y="55"/>
                  </a:lnTo>
                  <a:lnTo>
                    <a:pt x="163"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5" name="Group 586"/>
          <p:cNvGrpSpPr>
            <a:grpSpLocks/>
          </p:cNvGrpSpPr>
          <p:nvPr/>
        </p:nvGrpSpPr>
        <p:grpSpPr bwMode="auto">
          <a:xfrm>
            <a:off x="3114902" y="2169033"/>
            <a:ext cx="298172" cy="100306"/>
            <a:chOff x="3716" y="9562"/>
            <a:chExt cx="542" cy="183"/>
          </a:xfrm>
        </p:grpSpPr>
        <p:sp>
          <p:nvSpPr>
            <p:cNvPr id="596" name="Freeform 587"/>
            <p:cNvSpPr>
              <a:spLocks/>
            </p:cNvSpPr>
            <p:nvPr/>
          </p:nvSpPr>
          <p:spPr bwMode="auto">
            <a:xfrm>
              <a:off x="4248" y="9600"/>
              <a:ext cx="0" cy="134"/>
            </a:xfrm>
            <a:custGeom>
              <a:avLst/>
              <a:gdLst/>
              <a:ahLst/>
              <a:cxnLst>
                <a:cxn ang="0">
                  <a:pos x="0" y="134"/>
                </a:cxn>
                <a:cxn ang="0">
                  <a:pos x="0" y="0"/>
                </a:cxn>
              </a:cxnLst>
              <a:rect l="0" t="0" r="r" b="b"/>
              <a:pathLst>
                <a:path h="134">
                  <a:moveTo>
                    <a:pt x="0" y="13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588"/>
            <p:cNvSpPr>
              <a:spLocks/>
            </p:cNvSpPr>
            <p:nvPr/>
          </p:nvSpPr>
          <p:spPr bwMode="auto">
            <a:xfrm>
              <a:off x="3727" y="9600"/>
              <a:ext cx="357" cy="0"/>
            </a:xfrm>
            <a:custGeom>
              <a:avLst/>
              <a:gdLst/>
              <a:ahLst/>
              <a:cxnLst>
                <a:cxn ang="0">
                  <a:pos x="357" y="0"/>
                </a:cxn>
                <a:cxn ang="0">
                  <a:pos x="0" y="0"/>
                </a:cxn>
              </a:cxnLst>
              <a:rect l="0" t="0" r="r" b="b"/>
              <a:pathLst>
                <a:path w="357">
                  <a:moveTo>
                    <a:pt x="357"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589"/>
            <p:cNvSpPr>
              <a:spLocks/>
            </p:cNvSpPr>
            <p:nvPr/>
          </p:nvSpPr>
          <p:spPr bwMode="auto">
            <a:xfrm>
              <a:off x="4084" y="9573"/>
              <a:ext cx="164" cy="55"/>
            </a:xfrm>
            <a:custGeom>
              <a:avLst/>
              <a:gdLst/>
              <a:ahLst/>
              <a:cxnLst>
                <a:cxn ang="0">
                  <a:pos x="0" y="0"/>
                </a:cxn>
                <a:cxn ang="0">
                  <a:pos x="0" y="55"/>
                </a:cxn>
                <a:cxn ang="0">
                  <a:pos x="163" y="26"/>
                </a:cxn>
                <a:cxn ang="0">
                  <a:pos x="0" y="0"/>
                </a:cxn>
              </a:cxnLst>
              <a:rect l="0" t="0" r="r" b="b"/>
              <a:pathLst>
                <a:path w="164" h="55">
                  <a:moveTo>
                    <a:pt x="0" y="0"/>
                  </a:moveTo>
                  <a:lnTo>
                    <a:pt x="0" y="55"/>
                  </a:lnTo>
                  <a:lnTo>
                    <a:pt x="163"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9" name="Group 590"/>
          <p:cNvGrpSpPr>
            <a:grpSpLocks/>
          </p:cNvGrpSpPr>
          <p:nvPr/>
        </p:nvGrpSpPr>
        <p:grpSpPr bwMode="auto">
          <a:xfrm>
            <a:off x="2767239" y="2107199"/>
            <a:ext cx="152521" cy="162140"/>
            <a:chOff x="3167" y="9451"/>
            <a:chExt cx="279" cy="293"/>
          </a:xfrm>
        </p:grpSpPr>
        <p:sp>
          <p:nvSpPr>
            <p:cNvPr id="600" name="Freeform 591"/>
            <p:cNvSpPr>
              <a:spLocks/>
            </p:cNvSpPr>
            <p:nvPr/>
          </p:nvSpPr>
          <p:spPr bwMode="auto">
            <a:xfrm>
              <a:off x="3218" y="9465"/>
              <a:ext cx="74" cy="264"/>
            </a:xfrm>
            <a:custGeom>
              <a:avLst/>
              <a:gdLst/>
              <a:ahLst/>
              <a:cxnLst>
                <a:cxn ang="0">
                  <a:pos x="74" y="0"/>
                </a:cxn>
                <a:cxn ang="0">
                  <a:pos x="0" y="264"/>
                </a:cxn>
              </a:cxnLst>
              <a:rect l="0" t="0" r="r" b="b"/>
              <a:pathLst>
                <a:path w="74" h="264">
                  <a:moveTo>
                    <a:pt x="74" y="0"/>
                  </a:moveTo>
                  <a:lnTo>
                    <a:pt x="0" y="2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592"/>
            <p:cNvSpPr>
              <a:spLocks/>
            </p:cNvSpPr>
            <p:nvPr/>
          </p:nvSpPr>
          <p:spPr bwMode="auto">
            <a:xfrm>
              <a:off x="3230" y="9465"/>
              <a:ext cx="77" cy="264"/>
            </a:xfrm>
            <a:custGeom>
              <a:avLst/>
              <a:gdLst/>
              <a:ahLst/>
              <a:cxnLst>
                <a:cxn ang="0">
                  <a:pos x="76" y="0"/>
                </a:cxn>
                <a:cxn ang="0">
                  <a:pos x="0" y="264"/>
                </a:cxn>
              </a:cxnLst>
              <a:rect l="0" t="0" r="r" b="b"/>
              <a:pathLst>
                <a:path w="77" h="264">
                  <a:moveTo>
                    <a:pt x="76" y="0"/>
                  </a:moveTo>
                  <a:lnTo>
                    <a:pt x="0" y="2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593"/>
            <p:cNvSpPr>
              <a:spLocks/>
            </p:cNvSpPr>
            <p:nvPr/>
          </p:nvSpPr>
          <p:spPr bwMode="auto">
            <a:xfrm>
              <a:off x="3244" y="9465"/>
              <a:ext cx="75" cy="264"/>
            </a:xfrm>
            <a:custGeom>
              <a:avLst/>
              <a:gdLst/>
              <a:ahLst/>
              <a:cxnLst>
                <a:cxn ang="0">
                  <a:pos x="74" y="0"/>
                </a:cxn>
                <a:cxn ang="0">
                  <a:pos x="0" y="264"/>
                </a:cxn>
              </a:cxnLst>
              <a:rect l="0" t="0" r="r" b="b"/>
              <a:pathLst>
                <a:path w="75" h="264">
                  <a:moveTo>
                    <a:pt x="74" y="0"/>
                  </a:moveTo>
                  <a:lnTo>
                    <a:pt x="0" y="2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594"/>
            <p:cNvSpPr>
              <a:spLocks/>
            </p:cNvSpPr>
            <p:nvPr/>
          </p:nvSpPr>
          <p:spPr bwMode="auto">
            <a:xfrm>
              <a:off x="3182" y="9465"/>
              <a:ext cx="249" cy="264"/>
            </a:xfrm>
            <a:custGeom>
              <a:avLst/>
              <a:gdLst/>
              <a:ahLst/>
              <a:cxnLst>
                <a:cxn ang="0">
                  <a:pos x="74" y="0"/>
                </a:cxn>
                <a:cxn ang="0">
                  <a:pos x="187" y="0"/>
                </a:cxn>
                <a:cxn ang="0">
                  <a:pos x="223" y="14"/>
                </a:cxn>
                <a:cxn ang="0">
                  <a:pos x="235" y="26"/>
                </a:cxn>
                <a:cxn ang="0">
                  <a:pos x="249" y="64"/>
                </a:cxn>
                <a:cxn ang="0">
                  <a:pos x="249" y="112"/>
                </a:cxn>
                <a:cxn ang="0">
                  <a:pos x="235" y="163"/>
                </a:cxn>
                <a:cxn ang="0">
                  <a:pos x="211" y="213"/>
                </a:cxn>
                <a:cxn ang="0">
                  <a:pos x="187" y="237"/>
                </a:cxn>
                <a:cxn ang="0">
                  <a:pos x="160" y="252"/>
                </a:cxn>
                <a:cxn ang="0">
                  <a:pos x="110" y="264"/>
                </a:cxn>
                <a:cxn ang="0">
                  <a:pos x="0" y="264"/>
                </a:cxn>
              </a:cxnLst>
              <a:rect l="0" t="0" r="r" b="b"/>
              <a:pathLst>
                <a:path w="249" h="264">
                  <a:moveTo>
                    <a:pt x="74" y="0"/>
                  </a:moveTo>
                  <a:lnTo>
                    <a:pt x="187" y="0"/>
                  </a:lnTo>
                  <a:lnTo>
                    <a:pt x="223" y="14"/>
                  </a:lnTo>
                  <a:lnTo>
                    <a:pt x="235" y="26"/>
                  </a:lnTo>
                  <a:lnTo>
                    <a:pt x="249" y="64"/>
                  </a:lnTo>
                  <a:lnTo>
                    <a:pt x="249" y="112"/>
                  </a:lnTo>
                  <a:lnTo>
                    <a:pt x="235" y="163"/>
                  </a:lnTo>
                  <a:lnTo>
                    <a:pt x="211" y="213"/>
                  </a:lnTo>
                  <a:lnTo>
                    <a:pt x="187" y="237"/>
                  </a:lnTo>
                  <a:lnTo>
                    <a:pt x="160" y="252"/>
                  </a:lnTo>
                  <a:lnTo>
                    <a:pt x="110" y="264"/>
                  </a:lnTo>
                  <a:lnTo>
                    <a:pt x="0" y="264"/>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595"/>
            <p:cNvSpPr>
              <a:spLocks/>
            </p:cNvSpPr>
            <p:nvPr/>
          </p:nvSpPr>
          <p:spPr bwMode="auto">
            <a:xfrm>
              <a:off x="3355" y="9480"/>
              <a:ext cx="62" cy="223"/>
            </a:xfrm>
            <a:custGeom>
              <a:avLst/>
              <a:gdLst/>
              <a:ahLst/>
              <a:cxnLst>
                <a:cxn ang="0">
                  <a:pos x="38" y="0"/>
                </a:cxn>
                <a:cxn ang="0">
                  <a:pos x="50" y="12"/>
                </a:cxn>
                <a:cxn ang="0">
                  <a:pos x="62" y="50"/>
                </a:cxn>
                <a:cxn ang="0">
                  <a:pos x="62" y="98"/>
                </a:cxn>
                <a:cxn ang="0">
                  <a:pos x="50" y="148"/>
                </a:cxn>
                <a:cxn ang="0">
                  <a:pos x="26" y="199"/>
                </a:cxn>
                <a:cxn ang="0">
                  <a:pos x="0" y="223"/>
                </a:cxn>
              </a:cxnLst>
              <a:rect l="0" t="0" r="r" b="b"/>
              <a:pathLst>
                <a:path w="62" h="223">
                  <a:moveTo>
                    <a:pt x="38" y="0"/>
                  </a:moveTo>
                  <a:lnTo>
                    <a:pt x="50" y="12"/>
                  </a:lnTo>
                  <a:lnTo>
                    <a:pt x="62" y="50"/>
                  </a:lnTo>
                  <a:lnTo>
                    <a:pt x="62" y="98"/>
                  </a:lnTo>
                  <a:lnTo>
                    <a:pt x="50" y="148"/>
                  </a:lnTo>
                  <a:lnTo>
                    <a:pt x="26" y="199"/>
                  </a:lnTo>
                  <a:lnTo>
                    <a:pt x="0" y="22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596"/>
            <p:cNvSpPr>
              <a:spLocks/>
            </p:cNvSpPr>
            <p:nvPr/>
          </p:nvSpPr>
          <p:spPr bwMode="auto">
            <a:xfrm>
              <a:off x="3292" y="9465"/>
              <a:ext cx="113" cy="264"/>
            </a:xfrm>
            <a:custGeom>
              <a:avLst/>
              <a:gdLst/>
              <a:ahLst/>
              <a:cxnLst>
                <a:cxn ang="0">
                  <a:pos x="76" y="0"/>
                </a:cxn>
                <a:cxn ang="0">
                  <a:pos x="100" y="26"/>
                </a:cxn>
                <a:cxn ang="0">
                  <a:pos x="112" y="64"/>
                </a:cxn>
                <a:cxn ang="0">
                  <a:pos x="112" y="112"/>
                </a:cxn>
                <a:cxn ang="0">
                  <a:pos x="100" y="163"/>
                </a:cxn>
                <a:cxn ang="0">
                  <a:pos x="76" y="213"/>
                </a:cxn>
                <a:cxn ang="0">
                  <a:pos x="38" y="252"/>
                </a:cxn>
                <a:cxn ang="0">
                  <a:pos x="0" y="264"/>
                </a:cxn>
              </a:cxnLst>
              <a:rect l="0" t="0" r="r" b="b"/>
              <a:pathLst>
                <a:path w="113" h="264">
                  <a:moveTo>
                    <a:pt x="76" y="0"/>
                  </a:moveTo>
                  <a:lnTo>
                    <a:pt x="100" y="26"/>
                  </a:lnTo>
                  <a:lnTo>
                    <a:pt x="112" y="64"/>
                  </a:lnTo>
                  <a:lnTo>
                    <a:pt x="112" y="112"/>
                  </a:lnTo>
                  <a:lnTo>
                    <a:pt x="100" y="163"/>
                  </a:lnTo>
                  <a:lnTo>
                    <a:pt x="76" y="213"/>
                  </a:lnTo>
                  <a:lnTo>
                    <a:pt x="38" y="252"/>
                  </a:lnTo>
                  <a:lnTo>
                    <a:pt x="0" y="26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597"/>
            <p:cNvSpPr>
              <a:spLocks/>
            </p:cNvSpPr>
            <p:nvPr/>
          </p:nvSpPr>
          <p:spPr bwMode="auto">
            <a:xfrm>
              <a:off x="3268" y="9465"/>
              <a:ext cx="39" cy="15"/>
            </a:xfrm>
            <a:custGeom>
              <a:avLst/>
              <a:gdLst/>
              <a:ahLst/>
              <a:cxnLst>
                <a:cxn ang="0">
                  <a:pos x="0" y="0"/>
                </a:cxn>
                <a:cxn ang="0">
                  <a:pos x="38" y="14"/>
                </a:cxn>
              </a:cxnLst>
              <a:rect l="0" t="0" r="r" b="b"/>
              <a:pathLst>
                <a:path w="39" h="15">
                  <a:moveTo>
                    <a:pt x="0" y="0"/>
                  </a:moveTo>
                  <a:lnTo>
                    <a:pt x="38"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598"/>
            <p:cNvSpPr>
              <a:spLocks/>
            </p:cNvSpPr>
            <p:nvPr/>
          </p:nvSpPr>
          <p:spPr bwMode="auto">
            <a:xfrm>
              <a:off x="3280" y="9465"/>
              <a:ext cx="12" cy="27"/>
            </a:xfrm>
            <a:custGeom>
              <a:avLst/>
              <a:gdLst/>
              <a:ahLst/>
              <a:cxnLst>
                <a:cxn ang="0">
                  <a:pos x="0" y="0"/>
                </a:cxn>
                <a:cxn ang="0">
                  <a:pos x="12" y="26"/>
                </a:cxn>
              </a:cxnLst>
              <a:rect l="0" t="0" r="r" b="b"/>
              <a:pathLst>
                <a:path w="12" h="27">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599"/>
            <p:cNvSpPr>
              <a:spLocks/>
            </p:cNvSpPr>
            <p:nvPr/>
          </p:nvSpPr>
          <p:spPr bwMode="auto">
            <a:xfrm>
              <a:off x="3307" y="9465"/>
              <a:ext cx="24" cy="27"/>
            </a:xfrm>
            <a:custGeom>
              <a:avLst/>
              <a:gdLst/>
              <a:ahLst/>
              <a:cxnLst>
                <a:cxn ang="0">
                  <a:pos x="23" y="0"/>
                </a:cxn>
                <a:cxn ang="0">
                  <a:pos x="0" y="26"/>
                </a:cxn>
              </a:cxnLst>
              <a:rect l="0" t="0" r="r" b="b"/>
              <a:pathLst>
                <a:path w="24" h="27">
                  <a:moveTo>
                    <a:pt x="23"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600"/>
            <p:cNvSpPr>
              <a:spLocks/>
            </p:cNvSpPr>
            <p:nvPr/>
          </p:nvSpPr>
          <p:spPr bwMode="auto">
            <a:xfrm>
              <a:off x="3307" y="9465"/>
              <a:ext cx="36" cy="15"/>
            </a:xfrm>
            <a:custGeom>
              <a:avLst/>
              <a:gdLst/>
              <a:ahLst/>
              <a:cxnLst>
                <a:cxn ang="0">
                  <a:pos x="36" y="0"/>
                </a:cxn>
                <a:cxn ang="0">
                  <a:pos x="0" y="14"/>
                </a:cxn>
              </a:cxnLst>
              <a:rect l="0" t="0" r="r" b="b"/>
              <a:pathLst>
                <a:path w="36" h="15">
                  <a:moveTo>
                    <a:pt x="36"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601"/>
            <p:cNvSpPr>
              <a:spLocks/>
            </p:cNvSpPr>
            <p:nvPr/>
          </p:nvSpPr>
          <p:spPr bwMode="auto">
            <a:xfrm>
              <a:off x="3194" y="9717"/>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602"/>
            <p:cNvSpPr>
              <a:spLocks/>
            </p:cNvSpPr>
            <p:nvPr/>
          </p:nvSpPr>
          <p:spPr bwMode="auto">
            <a:xfrm>
              <a:off x="3206" y="9703"/>
              <a:ext cx="24" cy="26"/>
            </a:xfrm>
            <a:custGeom>
              <a:avLst/>
              <a:gdLst/>
              <a:ahLst/>
              <a:cxnLst>
                <a:cxn ang="0">
                  <a:pos x="23" y="0"/>
                </a:cxn>
                <a:cxn ang="0">
                  <a:pos x="0" y="26"/>
                </a:cxn>
              </a:cxnLst>
              <a:rect l="0" t="0" r="r" b="b"/>
              <a:pathLst>
                <a:path w="24" h="26">
                  <a:moveTo>
                    <a:pt x="23"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603"/>
            <p:cNvSpPr>
              <a:spLocks/>
            </p:cNvSpPr>
            <p:nvPr/>
          </p:nvSpPr>
          <p:spPr bwMode="auto">
            <a:xfrm>
              <a:off x="3244" y="9703"/>
              <a:ext cx="12" cy="26"/>
            </a:xfrm>
            <a:custGeom>
              <a:avLst/>
              <a:gdLst/>
              <a:ahLst/>
              <a:cxnLst>
                <a:cxn ang="0">
                  <a:pos x="0" y="0"/>
                </a:cxn>
                <a:cxn ang="0">
                  <a:pos x="12" y="26"/>
                </a:cxn>
              </a:cxnLst>
              <a:rect l="0" t="0" r="r" b="b"/>
              <a:pathLst>
                <a:path w="12" h="26">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604"/>
            <p:cNvSpPr>
              <a:spLocks/>
            </p:cNvSpPr>
            <p:nvPr/>
          </p:nvSpPr>
          <p:spPr bwMode="auto">
            <a:xfrm>
              <a:off x="3230" y="9717"/>
              <a:ext cx="38" cy="12"/>
            </a:xfrm>
            <a:custGeom>
              <a:avLst/>
              <a:gdLst/>
              <a:ahLst/>
              <a:cxnLst>
                <a:cxn ang="0">
                  <a:pos x="0" y="0"/>
                </a:cxn>
                <a:cxn ang="0">
                  <a:pos x="38" y="12"/>
                </a:cxn>
              </a:cxnLst>
              <a:rect l="0" t="0" r="r" b="b"/>
              <a:pathLst>
                <a:path w="38"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4" name="Group 605"/>
          <p:cNvGrpSpPr>
            <a:grpSpLocks/>
          </p:cNvGrpSpPr>
          <p:nvPr/>
        </p:nvGrpSpPr>
        <p:grpSpPr bwMode="auto">
          <a:xfrm>
            <a:off x="2986314" y="2161761"/>
            <a:ext cx="59085" cy="125041"/>
            <a:chOff x="3513" y="9544"/>
            <a:chExt cx="106" cy="228"/>
          </a:xfrm>
        </p:grpSpPr>
        <p:sp>
          <p:nvSpPr>
            <p:cNvPr id="615" name="Freeform 606"/>
            <p:cNvSpPr>
              <a:spLocks/>
            </p:cNvSpPr>
            <p:nvPr/>
          </p:nvSpPr>
          <p:spPr bwMode="auto">
            <a:xfrm>
              <a:off x="3528" y="9597"/>
              <a:ext cx="48" cy="161"/>
            </a:xfrm>
            <a:custGeom>
              <a:avLst/>
              <a:gdLst/>
              <a:ahLst/>
              <a:cxnLst>
                <a:cxn ang="0">
                  <a:pos x="48" y="0"/>
                </a:cxn>
                <a:cxn ang="0">
                  <a:pos x="0" y="160"/>
                </a:cxn>
                <a:cxn ang="0">
                  <a:pos x="19" y="160"/>
                </a:cxn>
              </a:cxnLst>
              <a:rect l="0" t="0" r="r" b="b"/>
              <a:pathLst>
                <a:path w="48" h="161">
                  <a:moveTo>
                    <a:pt x="48" y="0"/>
                  </a:moveTo>
                  <a:lnTo>
                    <a:pt x="0" y="160"/>
                  </a:lnTo>
                  <a:lnTo>
                    <a:pt x="19" y="160"/>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607"/>
            <p:cNvSpPr>
              <a:spLocks/>
            </p:cNvSpPr>
            <p:nvPr/>
          </p:nvSpPr>
          <p:spPr bwMode="auto">
            <a:xfrm>
              <a:off x="3537" y="9559"/>
              <a:ext cx="67" cy="199"/>
            </a:xfrm>
            <a:custGeom>
              <a:avLst/>
              <a:gdLst/>
              <a:ahLst/>
              <a:cxnLst>
                <a:cxn ang="0">
                  <a:pos x="67" y="0"/>
                </a:cxn>
                <a:cxn ang="0">
                  <a:pos x="48" y="38"/>
                </a:cxn>
                <a:cxn ang="0">
                  <a:pos x="0" y="199"/>
                </a:cxn>
              </a:cxnLst>
              <a:rect l="0" t="0" r="r" b="b"/>
              <a:pathLst>
                <a:path w="67" h="199">
                  <a:moveTo>
                    <a:pt x="67" y="0"/>
                  </a:moveTo>
                  <a:lnTo>
                    <a:pt x="48" y="38"/>
                  </a:lnTo>
                  <a:lnTo>
                    <a:pt x="0" y="19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608"/>
            <p:cNvSpPr>
              <a:spLocks/>
            </p:cNvSpPr>
            <p:nvPr/>
          </p:nvSpPr>
          <p:spPr bwMode="auto">
            <a:xfrm>
              <a:off x="3528" y="9559"/>
              <a:ext cx="76" cy="199"/>
            </a:xfrm>
            <a:custGeom>
              <a:avLst/>
              <a:gdLst/>
              <a:ahLst/>
              <a:cxnLst>
                <a:cxn ang="0">
                  <a:pos x="19" y="199"/>
                </a:cxn>
                <a:cxn ang="0">
                  <a:pos x="76" y="0"/>
                </a:cxn>
                <a:cxn ang="0">
                  <a:pos x="48" y="28"/>
                </a:cxn>
                <a:cxn ang="0">
                  <a:pos x="19" y="47"/>
                </a:cxn>
                <a:cxn ang="0">
                  <a:pos x="0" y="55"/>
                </a:cxn>
              </a:cxnLst>
              <a:rect l="0" t="0" r="r" b="b"/>
              <a:pathLst>
                <a:path w="76" h="199">
                  <a:moveTo>
                    <a:pt x="19" y="199"/>
                  </a:moveTo>
                  <a:lnTo>
                    <a:pt x="76" y="0"/>
                  </a:lnTo>
                  <a:lnTo>
                    <a:pt x="48" y="28"/>
                  </a:lnTo>
                  <a:lnTo>
                    <a:pt x="19" y="47"/>
                  </a:lnTo>
                  <a:lnTo>
                    <a:pt x="0" y="5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609"/>
            <p:cNvSpPr>
              <a:spLocks/>
            </p:cNvSpPr>
            <p:nvPr/>
          </p:nvSpPr>
          <p:spPr bwMode="auto">
            <a:xfrm>
              <a:off x="3528" y="9597"/>
              <a:ext cx="48" cy="17"/>
            </a:xfrm>
            <a:custGeom>
              <a:avLst/>
              <a:gdLst/>
              <a:ahLst/>
              <a:cxnLst>
                <a:cxn ang="0">
                  <a:pos x="48" y="0"/>
                </a:cxn>
                <a:cxn ang="0">
                  <a:pos x="28" y="9"/>
                </a:cxn>
                <a:cxn ang="0">
                  <a:pos x="0" y="16"/>
                </a:cxn>
              </a:cxnLst>
              <a:rect l="0" t="0" r="r" b="b"/>
              <a:pathLst>
                <a:path w="48" h="17">
                  <a:moveTo>
                    <a:pt x="48" y="0"/>
                  </a:moveTo>
                  <a:lnTo>
                    <a:pt x="28" y="9"/>
                  </a:lnTo>
                  <a:lnTo>
                    <a:pt x="0"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9" name="Group 610"/>
          <p:cNvGrpSpPr>
            <a:grpSpLocks/>
          </p:cNvGrpSpPr>
          <p:nvPr/>
        </p:nvGrpSpPr>
        <p:grpSpPr bwMode="auto">
          <a:xfrm>
            <a:off x="2195736" y="1891390"/>
            <a:ext cx="1299864" cy="152521"/>
            <a:chOff x="2249" y="9052"/>
            <a:chExt cx="2367" cy="278"/>
          </a:xfrm>
        </p:grpSpPr>
        <p:sp>
          <p:nvSpPr>
            <p:cNvPr id="620" name="Freeform 611"/>
            <p:cNvSpPr>
              <a:spLocks/>
            </p:cNvSpPr>
            <p:nvPr/>
          </p:nvSpPr>
          <p:spPr bwMode="auto">
            <a:xfrm>
              <a:off x="2260" y="9184"/>
              <a:ext cx="0" cy="135"/>
            </a:xfrm>
            <a:custGeom>
              <a:avLst/>
              <a:gdLst/>
              <a:ahLst/>
              <a:cxnLst>
                <a:cxn ang="0">
                  <a:pos x="0" y="134"/>
                </a:cxn>
                <a:cxn ang="0">
                  <a:pos x="0" y="0"/>
                </a:cxn>
              </a:cxnLst>
              <a:rect l="0" t="0" r="r" b="b"/>
              <a:pathLst>
                <a:path h="135">
                  <a:moveTo>
                    <a:pt x="0" y="13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612"/>
            <p:cNvSpPr>
              <a:spLocks/>
            </p:cNvSpPr>
            <p:nvPr/>
          </p:nvSpPr>
          <p:spPr bwMode="auto">
            <a:xfrm>
              <a:off x="2426" y="9184"/>
              <a:ext cx="874" cy="0"/>
            </a:xfrm>
            <a:custGeom>
              <a:avLst/>
              <a:gdLst/>
              <a:ahLst/>
              <a:cxnLst>
                <a:cxn ang="0">
                  <a:pos x="0" y="0"/>
                </a:cxn>
                <a:cxn ang="0">
                  <a:pos x="873" y="0"/>
                </a:cxn>
              </a:cxnLst>
              <a:rect l="0" t="0" r="r" b="b"/>
              <a:pathLst>
                <a:path w="874">
                  <a:moveTo>
                    <a:pt x="0" y="0"/>
                  </a:moveTo>
                  <a:lnTo>
                    <a:pt x="873"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613"/>
            <p:cNvSpPr>
              <a:spLocks/>
            </p:cNvSpPr>
            <p:nvPr/>
          </p:nvSpPr>
          <p:spPr bwMode="auto">
            <a:xfrm>
              <a:off x="2260" y="9158"/>
              <a:ext cx="166" cy="55"/>
            </a:xfrm>
            <a:custGeom>
              <a:avLst/>
              <a:gdLst/>
              <a:ahLst/>
              <a:cxnLst>
                <a:cxn ang="0">
                  <a:pos x="165" y="0"/>
                </a:cxn>
                <a:cxn ang="0">
                  <a:pos x="165" y="0"/>
                </a:cxn>
                <a:cxn ang="0">
                  <a:pos x="0" y="26"/>
                </a:cxn>
                <a:cxn ang="0">
                  <a:pos x="165" y="55"/>
                </a:cxn>
                <a:cxn ang="0">
                  <a:pos x="165" y="0"/>
                </a:cxn>
              </a:cxnLst>
              <a:rect l="0" t="0" r="r" b="b"/>
              <a:pathLst>
                <a:path w="166" h="55">
                  <a:moveTo>
                    <a:pt x="165" y="0"/>
                  </a:moveTo>
                  <a:lnTo>
                    <a:pt x="165" y="0"/>
                  </a:lnTo>
                  <a:lnTo>
                    <a:pt x="0" y="26"/>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614"/>
            <p:cNvSpPr>
              <a:spLocks/>
            </p:cNvSpPr>
            <p:nvPr/>
          </p:nvSpPr>
          <p:spPr bwMode="auto">
            <a:xfrm>
              <a:off x="4605" y="9184"/>
              <a:ext cx="0" cy="135"/>
            </a:xfrm>
            <a:custGeom>
              <a:avLst/>
              <a:gdLst/>
              <a:ahLst/>
              <a:cxnLst>
                <a:cxn ang="0">
                  <a:pos x="0" y="134"/>
                </a:cxn>
                <a:cxn ang="0">
                  <a:pos x="0" y="0"/>
                </a:cxn>
              </a:cxnLst>
              <a:rect l="0" t="0" r="r" b="b"/>
              <a:pathLst>
                <a:path h="135">
                  <a:moveTo>
                    <a:pt x="0" y="13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615"/>
            <p:cNvSpPr>
              <a:spLocks/>
            </p:cNvSpPr>
            <p:nvPr/>
          </p:nvSpPr>
          <p:spPr bwMode="auto">
            <a:xfrm>
              <a:off x="3564" y="9184"/>
              <a:ext cx="876" cy="0"/>
            </a:xfrm>
            <a:custGeom>
              <a:avLst/>
              <a:gdLst/>
              <a:ahLst/>
              <a:cxnLst>
                <a:cxn ang="0">
                  <a:pos x="876" y="0"/>
                </a:cxn>
                <a:cxn ang="0">
                  <a:pos x="0" y="0"/>
                </a:cxn>
              </a:cxnLst>
              <a:rect l="0" t="0" r="r" b="b"/>
              <a:pathLst>
                <a:path w="876">
                  <a:moveTo>
                    <a:pt x="876"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616"/>
            <p:cNvSpPr>
              <a:spLocks/>
            </p:cNvSpPr>
            <p:nvPr/>
          </p:nvSpPr>
          <p:spPr bwMode="auto">
            <a:xfrm>
              <a:off x="4440" y="9158"/>
              <a:ext cx="165" cy="55"/>
            </a:xfrm>
            <a:custGeom>
              <a:avLst/>
              <a:gdLst/>
              <a:ahLst/>
              <a:cxnLst>
                <a:cxn ang="0">
                  <a:pos x="0" y="0"/>
                </a:cxn>
                <a:cxn ang="0">
                  <a:pos x="0" y="55"/>
                </a:cxn>
                <a:cxn ang="0">
                  <a:pos x="165" y="26"/>
                </a:cxn>
                <a:cxn ang="0">
                  <a:pos x="0" y="0"/>
                </a:cxn>
              </a:cxnLst>
              <a:rect l="0" t="0" r="r" b="b"/>
              <a:pathLst>
                <a:path w="165" h="55">
                  <a:moveTo>
                    <a:pt x="0" y="0"/>
                  </a:moveTo>
                  <a:lnTo>
                    <a:pt x="0" y="55"/>
                  </a:lnTo>
                  <a:lnTo>
                    <a:pt x="165" y="26"/>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617"/>
            <p:cNvSpPr>
              <a:spLocks/>
            </p:cNvSpPr>
            <p:nvPr/>
          </p:nvSpPr>
          <p:spPr bwMode="auto">
            <a:xfrm>
              <a:off x="3400" y="9067"/>
              <a:ext cx="70" cy="245"/>
            </a:xfrm>
            <a:custGeom>
              <a:avLst/>
              <a:gdLst/>
              <a:ahLst/>
              <a:cxnLst>
                <a:cxn ang="0">
                  <a:pos x="0" y="0"/>
                </a:cxn>
                <a:cxn ang="0">
                  <a:pos x="69" y="244"/>
                </a:cxn>
              </a:cxnLst>
              <a:rect l="0" t="0" r="r" b="b"/>
              <a:pathLst>
                <a:path w="70" h="245">
                  <a:moveTo>
                    <a:pt x="0" y="0"/>
                  </a:moveTo>
                  <a:lnTo>
                    <a:pt x="69" y="2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618"/>
            <p:cNvSpPr>
              <a:spLocks/>
            </p:cNvSpPr>
            <p:nvPr/>
          </p:nvSpPr>
          <p:spPr bwMode="auto">
            <a:xfrm>
              <a:off x="3412" y="9067"/>
              <a:ext cx="70" cy="245"/>
            </a:xfrm>
            <a:custGeom>
              <a:avLst/>
              <a:gdLst/>
              <a:ahLst/>
              <a:cxnLst>
                <a:cxn ang="0">
                  <a:pos x="0" y="0"/>
                </a:cxn>
                <a:cxn ang="0">
                  <a:pos x="69" y="244"/>
                </a:cxn>
              </a:cxnLst>
              <a:rect l="0" t="0" r="r" b="b"/>
              <a:pathLst>
                <a:path w="70" h="245">
                  <a:moveTo>
                    <a:pt x="0" y="0"/>
                  </a:moveTo>
                  <a:lnTo>
                    <a:pt x="69" y="2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619"/>
            <p:cNvSpPr>
              <a:spLocks/>
            </p:cNvSpPr>
            <p:nvPr/>
          </p:nvSpPr>
          <p:spPr bwMode="auto">
            <a:xfrm>
              <a:off x="3424" y="9067"/>
              <a:ext cx="70" cy="245"/>
            </a:xfrm>
            <a:custGeom>
              <a:avLst/>
              <a:gdLst/>
              <a:ahLst/>
              <a:cxnLst>
                <a:cxn ang="0">
                  <a:pos x="0" y="0"/>
                </a:cxn>
                <a:cxn ang="0">
                  <a:pos x="69" y="244"/>
                </a:cxn>
              </a:cxnLst>
              <a:rect l="0" t="0" r="r" b="b"/>
              <a:pathLst>
                <a:path w="70" h="245">
                  <a:moveTo>
                    <a:pt x="0" y="0"/>
                  </a:moveTo>
                  <a:lnTo>
                    <a:pt x="69" y="24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Freeform 620"/>
            <p:cNvSpPr>
              <a:spLocks/>
            </p:cNvSpPr>
            <p:nvPr/>
          </p:nvSpPr>
          <p:spPr bwMode="auto">
            <a:xfrm>
              <a:off x="3343" y="9079"/>
              <a:ext cx="209" cy="221"/>
            </a:xfrm>
            <a:custGeom>
              <a:avLst/>
              <a:gdLst/>
              <a:ahLst/>
              <a:cxnLst>
                <a:cxn ang="0">
                  <a:pos x="208" y="0"/>
                </a:cxn>
                <a:cxn ang="0">
                  <a:pos x="0" y="220"/>
                </a:cxn>
              </a:cxnLst>
              <a:rect l="0" t="0" r="r" b="b"/>
              <a:pathLst>
                <a:path w="209" h="221">
                  <a:moveTo>
                    <a:pt x="208" y="0"/>
                  </a:moveTo>
                  <a:lnTo>
                    <a:pt x="0" y="22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621"/>
            <p:cNvSpPr>
              <a:spLocks/>
            </p:cNvSpPr>
            <p:nvPr/>
          </p:nvSpPr>
          <p:spPr bwMode="auto">
            <a:xfrm>
              <a:off x="3376" y="9067"/>
              <a:ext cx="82" cy="0"/>
            </a:xfrm>
            <a:custGeom>
              <a:avLst/>
              <a:gdLst/>
              <a:ahLst/>
              <a:cxnLst>
                <a:cxn ang="0">
                  <a:pos x="0" y="0"/>
                </a:cxn>
                <a:cxn ang="0">
                  <a:pos x="81" y="0"/>
                </a:cxn>
              </a:cxnLst>
              <a:rect l="0" t="0" r="r" b="b"/>
              <a:pathLst>
                <a:path w="82">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622"/>
            <p:cNvSpPr>
              <a:spLocks/>
            </p:cNvSpPr>
            <p:nvPr/>
          </p:nvSpPr>
          <p:spPr bwMode="auto">
            <a:xfrm>
              <a:off x="3516" y="9067"/>
              <a:ext cx="69" cy="0"/>
            </a:xfrm>
            <a:custGeom>
              <a:avLst/>
              <a:gdLst/>
              <a:ahLst/>
              <a:cxnLst>
                <a:cxn ang="0">
                  <a:pos x="0" y="0"/>
                </a:cxn>
                <a:cxn ang="0">
                  <a:pos x="69" y="0"/>
                </a:cxn>
              </a:cxnLst>
              <a:rect l="0" t="0" r="r" b="b"/>
              <a:pathLst>
                <a:path w="69">
                  <a:moveTo>
                    <a:pt x="0" y="0"/>
                  </a:moveTo>
                  <a:lnTo>
                    <a:pt x="6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623"/>
            <p:cNvSpPr>
              <a:spLocks/>
            </p:cNvSpPr>
            <p:nvPr/>
          </p:nvSpPr>
          <p:spPr bwMode="auto">
            <a:xfrm>
              <a:off x="3307" y="9312"/>
              <a:ext cx="69" cy="0"/>
            </a:xfrm>
            <a:custGeom>
              <a:avLst/>
              <a:gdLst/>
              <a:ahLst/>
              <a:cxnLst>
                <a:cxn ang="0">
                  <a:pos x="0" y="0"/>
                </a:cxn>
                <a:cxn ang="0">
                  <a:pos x="69" y="0"/>
                </a:cxn>
              </a:cxnLst>
              <a:rect l="0" t="0" r="r" b="b"/>
              <a:pathLst>
                <a:path w="69">
                  <a:moveTo>
                    <a:pt x="0" y="0"/>
                  </a:moveTo>
                  <a:lnTo>
                    <a:pt x="6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624"/>
            <p:cNvSpPr>
              <a:spLocks/>
            </p:cNvSpPr>
            <p:nvPr/>
          </p:nvSpPr>
          <p:spPr bwMode="auto">
            <a:xfrm>
              <a:off x="3434" y="9312"/>
              <a:ext cx="82" cy="0"/>
            </a:xfrm>
            <a:custGeom>
              <a:avLst/>
              <a:gdLst/>
              <a:ahLst/>
              <a:cxnLst>
                <a:cxn ang="0">
                  <a:pos x="0" y="0"/>
                </a:cxn>
                <a:cxn ang="0">
                  <a:pos x="81" y="0"/>
                </a:cxn>
              </a:cxnLst>
              <a:rect l="0" t="0" r="r" b="b"/>
              <a:pathLst>
                <a:path w="82">
                  <a:moveTo>
                    <a:pt x="0" y="0"/>
                  </a:moveTo>
                  <a:lnTo>
                    <a:pt x="8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625"/>
            <p:cNvSpPr>
              <a:spLocks/>
            </p:cNvSpPr>
            <p:nvPr/>
          </p:nvSpPr>
          <p:spPr bwMode="auto">
            <a:xfrm>
              <a:off x="3388" y="9067"/>
              <a:ext cx="24" cy="24"/>
            </a:xfrm>
            <a:custGeom>
              <a:avLst/>
              <a:gdLst/>
              <a:ahLst/>
              <a:cxnLst>
                <a:cxn ang="0">
                  <a:pos x="0" y="0"/>
                </a:cxn>
                <a:cxn ang="0">
                  <a:pos x="24" y="24"/>
                </a:cxn>
              </a:cxnLst>
              <a:rect l="0" t="0" r="r" b="b"/>
              <a:pathLst>
                <a:path w="24" h="24">
                  <a:moveTo>
                    <a:pt x="0" y="0"/>
                  </a:moveTo>
                  <a:lnTo>
                    <a:pt x="24"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626"/>
            <p:cNvSpPr>
              <a:spLocks/>
            </p:cNvSpPr>
            <p:nvPr/>
          </p:nvSpPr>
          <p:spPr bwMode="auto">
            <a:xfrm>
              <a:off x="3424" y="9067"/>
              <a:ext cx="10" cy="24"/>
            </a:xfrm>
            <a:custGeom>
              <a:avLst/>
              <a:gdLst/>
              <a:ahLst/>
              <a:cxnLst>
                <a:cxn ang="0">
                  <a:pos x="9" y="0"/>
                </a:cxn>
                <a:cxn ang="0">
                  <a:pos x="0" y="24"/>
                </a:cxn>
              </a:cxnLst>
              <a:rect l="0" t="0" r="r" b="b"/>
              <a:pathLst>
                <a:path w="10" h="24">
                  <a:moveTo>
                    <a:pt x="9"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627"/>
            <p:cNvSpPr>
              <a:spLocks/>
            </p:cNvSpPr>
            <p:nvPr/>
          </p:nvSpPr>
          <p:spPr bwMode="auto">
            <a:xfrm>
              <a:off x="3424" y="9067"/>
              <a:ext cx="22" cy="12"/>
            </a:xfrm>
            <a:custGeom>
              <a:avLst/>
              <a:gdLst/>
              <a:ahLst/>
              <a:cxnLst>
                <a:cxn ang="0">
                  <a:pos x="21" y="0"/>
                </a:cxn>
                <a:cxn ang="0">
                  <a:pos x="0" y="12"/>
                </a:cxn>
              </a:cxnLst>
              <a:rect l="0" t="0" r="r" b="b"/>
              <a:pathLst>
                <a:path w="22" h="12">
                  <a:moveTo>
                    <a:pt x="21" y="0"/>
                  </a:moveTo>
                  <a:lnTo>
                    <a:pt x="0" y="12"/>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628"/>
            <p:cNvSpPr>
              <a:spLocks/>
            </p:cNvSpPr>
            <p:nvPr/>
          </p:nvSpPr>
          <p:spPr bwMode="auto">
            <a:xfrm>
              <a:off x="3528" y="9067"/>
              <a:ext cx="48" cy="12"/>
            </a:xfrm>
            <a:custGeom>
              <a:avLst/>
              <a:gdLst/>
              <a:ahLst/>
              <a:cxnLst>
                <a:cxn ang="0">
                  <a:pos x="0" y="0"/>
                </a:cxn>
                <a:cxn ang="0">
                  <a:pos x="24" y="12"/>
                </a:cxn>
                <a:cxn ang="0">
                  <a:pos x="48" y="0"/>
                </a:cxn>
              </a:cxnLst>
              <a:rect l="0" t="0" r="r" b="b"/>
              <a:pathLst>
                <a:path w="48" h="12">
                  <a:moveTo>
                    <a:pt x="0" y="0"/>
                  </a:moveTo>
                  <a:lnTo>
                    <a:pt x="24" y="12"/>
                  </a:lnTo>
                  <a:lnTo>
                    <a:pt x="4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629"/>
            <p:cNvSpPr>
              <a:spLocks/>
            </p:cNvSpPr>
            <p:nvPr/>
          </p:nvSpPr>
          <p:spPr bwMode="auto">
            <a:xfrm>
              <a:off x="3319" y="9300"/>
              <a:ext cx="45" cy="12"/>
            </a:xfrm>
            <a:custGeom>
              <a:avLst/>
              <a:gdLst/>
              <a:ahLst/>
              <a:cxnLst>
                <a:cxn ang="0">
                  <a:pos x="0" y="12"/>
                </a:cxn>
                <a:cxn ang="0">
                  <a:pos x="24" y="0"/>
                </a:cxn>
                <a:cxn ang="0">
                  <a:pos x="45" y="12"/>
                </a:cxn>
              </a:cxnLst>
              <a:rect l="0" t="0" r="r" b="b"/>
              <a:pathLst>
                <a:path w="45" h="12">
                  <a:moveTo>
                    <a:pt x="0" y="12"/>
                  </a:moveTo>
                  <a:lnTo>
                    <a:pt x="24" y="0"/>
                  </a:lnTo>
                  <a:lnTo>
                    <a:pt x="45"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630"/>
            <p:cNvSpPr>
              <a:spLocks/>
            </p:cNvSpPr>
            <p:nvPr/>
          </p:nvSpPr>
          <p:spPr bwMode="auto">
            <a:xfrm>
              <a:off x="3446" y="9300"/>
              <a:ext cx="24" cy="12"/>
            </a:xfrm>
            <a:custGeom>
              <a:avLst/>
              <a:gdLst/>
              <a:ahLst/>
              <a:cxnLst>
                <a:cxn ang="0">
                  <a:pos x="23" y="0"/>
                </a:cxn>
                <a:cxn ang="0">
                  <a:pos x="0" y="12"/>
                </a:cxn>
              </a:cxnLst>
              <a:rect l="0" t="0" r="r" b="b"/>
              <a:pathLst>
                <a:path w="24" h="12">
                  <a:moveTo>
                    <a:pt x="23"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631"/>
            <p:cNvSpPr>
              <a:spLocks/>
            </p:cNvSpPr>
            <p:nvPr/>
          </p:nvSpPr>
          <p:spPr bwMode="auto">
            <a:xfrm>
              <a:off x="3458" y="9288"/>
              <a:ext cx="12" cy="24"/>
            </a:xfrm>
            <a:custGeom>
              <a:avLst/>
              <a:gdLst/>
              <a:ahLst/>
              <a:cxnLst>
                <a:cxn ang="0">
                  <a:pos x="11" y="0"/>
                </a:cxn>
                <a:cxn ang="0">
                  <a:pos x="0" y="24"/>
                </a:cxn>
              </a:cxnLst>
              <a:rect l="0" t="0" r="r" b="b"/>
              <a:pathLst>
                <a:path w="12" h="24">
                  <a:moveTo>
                    <a:pt x="11"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632"/>
            <p:cNvSpPr>
              <a:spLocks/>
            </p:cNvSpPr>
            <p:nvPr/>
          </p:nvSpPr>
          <p:spPr bwMode="auto">
            <a:xfrm>
              <a:off x="3482" y="9288"/>
              <a:ext cx="24" cy="24"/>
            </a:xfrm>
            <a:custGeom>
              <a:avLst/>
              <a:gdLst/>
              <a:ahLst/>
              <a:cxnLst>
                <a:cxn ang="0">
                  <a:pos x="0" y="0"/>
                </a:cxn>
                <a:cxn ang="0">
                  <a:pos x="24" y="24"/>
                </a:cxn>
              </a:cxnLst>
              <a:rect l="0" t="0" r="r" b="b"/>
              <a:pathLst>
                <a:path w="24" h="24">
                  <a:moveTo>
                    <a:pt x="0" y="0"/>
                  </a:moveTo>
                  <a:lnTo>
                    <a:pt x="24"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2" name="Group 633"/>
          <p:cNvGrpSpPr>
            <a:grpSpLocks/>
          </p:cNvGrpSpPr>
          <p:nvPr/>
        </p:nvGrpSpPr>
        <p:grpSpPr bwMode="auto">
          <a:xfrm>
            <a:off x="1500823" y="2255410"/>
            <a:ext cx="170384" cy="196491"/>
            <a:chOff x="940" y="9734"/>
            <a:chExt cx="310" cy="358"/>
          </a:xfrm>
        </p:grpSpPr>
        <p:sp>
          <p:nvSpPr>
            <p:cNvPr id="643" name="Freeform 634"/>
            <p:cNvSpPr>
              <a:spLocks/>
            </p:cNvSpPr>
            <p:nvPr/>
          </p:nvSpPr>
          <p:spPr bwMode="auto">
            <a:xfrm>
              <a:off x="1135" y="9948"/>
              <a:ext cx="101" cy="103"/>
            </a:xfrm>
            <a:custGeom>
              <a:avLst/>
              <a:gdLst/>
              <a:ahLst/>
              <a:cxnLst>
                <a:cxn ang="0">
                  <a:pos x="91" y="28"/>
                </a:cxn>
                <a:cxn ang="0">
                  <a:pos x="91" y="19"/>
                </a:cxn>
                <a:cxn ang="0">
                  <a:pos x="81" y="19"/>
                </a:cxn>
                <a:cxn ang="0">
                  <a:pos x="81" y="38"/>
                </a:cxn>
                <a:cxn ang="0">
                  <a:pos x="100" y="38"/>
                </a:cxn>
                <a:cxn ang="0">
                  <a:pos x="100" y="19"/>
                </a:cxn>
                <a:cxn ang="0">
                  <a:pos x="91" y="9"/>
                </a:cxn>
                <a:cxn ang="0">
                  <a:pos x="64" y="0"/>
                </a:cxn>
                <a:cxn ang="0">
                  <a:pos x="36" y="0"/>
                </a:cxn>
                <a:cxn ang="0">
                  <a:pos x="9" y="9"/>
                </a:cxn>
                <a:cxn ang="0">
                  <a:pos x="0" y="19"/>
                </a:cxn>
                <a:cxn ang="0">
                  <a:pos x="0" y="38"/>
                </a:cxn>
                <a:cxn ang="0">
                  <a:pos x="9" y="55"/>
                </a:cxn>
                <a:cxn ang="0">
                  <a:pos x="26" y="64"/>
                </a:cxn>
                <a:cxn ang="0">
                  <a:pos x="55" y="74"/>
                </a:cxn>
                <a:cxn ang="0">
                  <a:pos x="74" y="83"/>
                </a:cxn>
                <a:cxn ang="0">
                  <a:pos x="81" y="103"/>
                </a:cxn>
              </a:cxnLst>
              <a:rect l="0" t="0" r="r" b="b"/>
              <a:pathLst>
                <a:path w="101" h="103">
                  <a:moveTo>
                    <a:pt x="91" y="28"/>
                  </a:moveTo>
                  <a:lnTo>
                    <a:pt x="91" y="19"/>
                  </a:lnTo>
                  <a:lnTo>
                    <a:pt x="81" y="19"/>
                  </a:lnTo>
                  <a:lnTo>
                    <a:pt x="81" y="38"/>
                  </a:lnTo>
                  <a:lnTo>
                    <a:pt x="100" y="38"/>
                  </a:lnTo>
                  <a:lnTo>
                    <a:pt x="100" y="19"/>
                  </a:lnTo>
                  <a:lnTo>
                    <a:pt x="91" y="9"/>
                  </a:lnTo>
                  <a:lnTo>
                    <a:pt x="64" y="0"/>
                  </a:lnTo>
                  <a:lnTo>
                    <a:pt x="36" y="0"/>
                  </a:lnTo>
                  <a:lnTo>
                    <a:pt x="9" y="9"/>
                  </a:lnTo>
                  <a:lnTo>
                    <a:pt x="0" y="19"/>
                  </a:lnTo>
                  <a:lnTo>
                    <a:pt x="0" y="38"/>
                  </a:lnTo>
                  <a:lnTo>
                    <a:pt x="9" y="55"/>
                  </a:lnTo>
                  <a:lnTo>
                    <a:pt x="26" y="64"/>
                  </a:lnTo>
                  <a:lnTo>
                    <a:pt x="55" y="74"/>
                  </a:lnTo>
                  <a:lnTo>
                    <a:pt x="74" y="83"/>
                  </a:lnTo>
                  <a:lnTo>
                    <a:pt x="81" y="10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635"/>
            <p:cNvSpPr>
              <a:spLocks/>
            </p:cNvSpPr>
            <p:nvPr/>
          </p:nvSpPr>
          <p:spPr bwMode="auto">
            <a:xfrm>
              <a:off x="1135" y="9957"/>
              <a:ext cx="9" cy="29"/>
            </a:xfrm>
            <a:custGeom>
              <a:avLst/>
              <a:gdLst/>
              <a:ahLst/>
              <a:cxnLst>
                <a:cxn ang="0">
                  <a:pos x="9" y="0"/>
                </a:cxn>
                <a:cxn ang="0">
                  <a:pos x="0" y="28"/>
                </a:cxn>
              </a:cxnLst>
              <a:rect l="0" t="0" r="r" b="b"/>
              <a:pathLst>
                <a:path w="9" h="29">
                  <a:moveTo>
                    <a:pt x="9" y="0"/>
                  </a:moveTo>
                  <a:lnTo>
                    <a:pt x="0"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636"/>
            <p:cNvSpPr>
              <a:spLocks/>
            </p:cNvSpPr>
            <p:nvPr/>
          </p:nvSpPr>
          <p:spPr bwMode="auto">
            <a:xfrm>
              <a:off x="1144" y="9993"/>
              <a:ext cx="65" cy="29"/>
            </a:xfrm>
            <a:custGeom>
              <a:avLst/>
              <a:gdLst/>
              <a:ahLst/>
              <a:cxnLst>
                <a:cxn ang="0">
                  <a:pos x="0" y="0"/>
                </a:cxn>
                <a:cxn ang="0">
                  <a:pos x="16" y="9"/>
                </a:cxn>
                <a:cxn ang="0">
                  <a:pos x="45" y="19"/>
                </a:cxn>
                <a:cxn ang="0">
                  <a:pos x="64" y="28"/>
                </a:cxn>
              </a:cxnLst>
              <a:rect l="0" t="0" r="r" b="b"/>
              <a:pathLst>
                <a:path w="65" h="29">
                  <a:moveTo>
                    <a:pt x="0" y="0"/>
                  </a:moveTo>
                  <a:lnTo>
                    <a:pt x="16" y="9"/>
                  </a:lnTo>
                  <a:lnTo>
                    <a:pt x="45" y="19"/>
                  </a:lnTo>
                  <a:lnTo>
                    <a:pt x="64" y="2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637"/>
            <p:cNvSpPr>
              <a:spLocks/>
            </p:cNvSpPr>
            <p:nvPr/>
          </p:nvSpPr>
          <p:spPr bwMode="auto">
            <a:xfrm>
              <a:off x="1209" y="10032"/>
              <a:ext cx="7" cy="36"/>
            </a:xfrm>
            <a:custGeom>
              <a:avLst/>
              <a:gdLst/>
              <a:ahLst/>
              <a:cxnLst>
                <a:cxn ang="0">
                  <a:pos x="7" y="0"/>
                </a:cxn>
                <a:cxn ang="0">
                  <a:pos x="0" y="36"/>
                </a:cxn>
              </a:cxnLst>
              <a:rect l="0" t="0" r="r" b="b"/>
              <a:pathLst>
                <a:path w="7" h="36">
                  <a:moveTo>
                    <a:pt x="7" y="0"/>
                  </a:moveTo>
                  <a:lnTo>
                    <a:pt x="0" y="3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638"/>
            <p:cNvSpPr>
              <a:spLocks/>
            </p:cNvSpPr>
            <p:nvPr/>
          </p:nvSpPr>
          <p:spPr bwMode="auto">
            <a:xfrm>
              <a:off x="1116" y="9967"/>
              <a:ext cx="101" cy="110"/>
            </a:xfrm>
            <a:custGeom>
              <a:avLst/>
              <a:gdLst/>
              <a:ahLst/>
              <a:cxnLst>
                <a:cxn ang="0">
                  <a:pos x="19" y="0"/>
                </a:cxn>
                <a:cxn ang="0">
                  <a:pos x="28" y="19"/>
                </a:cxn>
                <a:cxn ang="0">
                  <a:pos x="46" y="27"/>
                </a:cxn>
                <a:cxn ang="0">
                  <a:pos x="63" y="32"/>
                </a:cxn>
                <a:cxn ang="0">
                  <a:pos x="78" y="36"/>
                </a:cxn>
                <a:cxn ang="0">
                  <a:pos x="90" y="43"/>
                </a:cxn>
                <a:cxn ang="0">
                  <a:pos x="99" y="55"/>
                </a:cxn>
                <a:cxn ang="0">
                  <a:pos x="101" y="74"/>
                </a:cxn>
                <a:cxn ang="0">
                  <a:pos x="100" y="84"/>
                </a:cxn>
                <a:cxn ang="0">
                  <a:pos x="93" y="100"/>
                </a:cxn>
                <a:cxn ang="0">
                  <a:pos x="64" y="110"/>
                </a:cxn>
                <a:cxn ang="0">
                  <a:pos x="36" y="110"/>
                </a:cxn>
                <a:cxn ang="0">
                  <a:pos x="9" y="100"/>
                </a:cxn>
                <a:cxn ang="0">
                  <a:pos x="0" y="91"/>
                </a:cxn>
                <a:cxn ang="0">
                  <a:pos x="0" y="74"/>
                </a:cxn>
                <a:cxn ang="0">
                  <a:pos x="19" y="74"/>
                </a:cxn>
                <a:cxn ang="0">
                  <a:pos x="19" y="91"/>
                </a:cxn>
                <a:cxn ang="0">
                  <a:pos x="9" y="91"/>
                </a:cxn>
                <a:cxn ang="0">
                  <a:pos x="9" y="84"/>
                </a:cxn>
              </a:cxnLst>
              <a:rect l="0" t="0" r="r" b="b"/>
              <a:pathLst>
                <a:path w="101" h="110">
                  <a:moveTo>
                    <a:pt x="19" y="0"/>
                  </a:moveTo>
                  <a:lnTo>
                    <a:pt x="28" y="19"/>
                  </a:lnTo>
                  <a:lnTo>
                    <a:pt x="46" y="27"/>
                  </a:lnTo>
                  <a:lnTo>
                    <a:pt x="63" y="32"/>
                  </a:lnTo>
                  <a:lnTo>
                    <a:pt x="78" y="36"/>
                  </a:lnTo>
                  <a:lnTo>
                    <a:pt x="90" y="43"/>
                  </a:lnTo>
                  <a:lnTo>
                    <a:pt x="99" y="55"/>
                  </a:lnTo>
                  <a:lnTo>
                    <a:pt x="101" y="74"/>
                  </a:lnTo>
                  <a:lnTo>
                    <a:pt x="100" y="84"/>
                  </a:lnTo>
                  <a:lnTo>
                    <a:pt x="93" y="100"/>
                  </a:lnTo>
                  <a:lnTo>
                    <a:pt x="64" y="110"/>
                  </a:lnTo>
                  <a:lnTo>
                    <a:pt x="36" y="110"/>
                  </a:lnTo>
                  <a:lnTo>
                    <a:pt x="9" y="100"/>
                  </a:lnTo>
                  <a:lnTo>
                    <a:pt x="0" y="91"/>
                  </a:lnTo>
                  <a:lnTo>
                    <a:pt x="0" y="74"/>
                  </a:lnTo>
                  <a:lnTo>
                    <a:pt x="19" y="74"/>
                  </a:lnTo>
                  <a:lnTo>
                    <a:pt x="19" y="91"/>
                  </a:lnTo>
                  <a:lnTo>
                    <a:pt x="9" y="91"/>
                  </a:lnTo>
                  <a:lnTo>
                    <a:pt x="9" y="8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639"/>
            <p:cNvSpPr>
              <a:spLocks/>
            </p:cNvSpPr>
            <p:nvPr/>
          </p:nvSpPr>
          <p:spPr bwMode="auto">
            <a:xfrm>
              <a:off x="984" y="9748"/>
              <a:ext cx="100" cy="300"/>
            </a:xfrm>
            <a:custGeom>
              <a:avLst/>
              <a:gdLst/>
              <a:ahLst/>
              <a:cxnLst>
                <a:cxn ang="0">
                  <a:pos x="57" y="0"/>
                </a:cxn>
                <a:cxn ang="0">
                  <a:pos x="14" y="156"/>
                </a:cxn>
                <a:cxn ang="0">
                  <a:pos x="0" y="213"/>
                </a:cxn>
                <a:cxn ang="0">
                  <a:pos x="0" y="256"/>
                </a:cxn>
                <a:cxn ang="0">
                  <a:pos x="14" y="285"/>
                </a:cxn>
                <a:cxn ang="0">
                  <a:pos x="28" y="300"/>
                </a:cxn>
                <a:cxn ang="0">
                  <a:pos x="57" y="300"/>
                </a:cxn>
                <a:cxn ang="0">
                  <a:pos x="86" y="271"/>
                </a:cxn>
                <a:cxn ang="0">
                  <a:pos x="100" y="242"/>
                </a:cxn>
              </a:cxnLst>
              <a:rect l="0" t="0" r="r" b="b"/>
              <a:pathLst>
                <a:path w="100" h="300">
                  <a:moveTo>
                    <a:pt x="57" y="0"/>
                  </a:moveTo>
                  <a:lnTo>
                    <a:pt x="14" y="156"/>
                  </a:lnTo>
                  <a:lnTo>
                    <a:pt x="0" y="213"/>
                  </a:lnTo>
                  <a:lnTo>
                    <a:pt x="0" y="256"/>
                  </a:lnTo>
                  <a:lnTo>
                    <a:pt x="14" y="285"/>
                  </a:lnTo>
                  <a:lnTo>
                    <a:pt x="28" y="300"/>
                  </a:lnTo>
                  <a:lnTo>
                    <a:pt x="57" y="300"/>
                  </a:lnTo>
                  <a:lnTo>
                    <a:pt x="86" y="271"/>
                  </a:lnTo>
                  <a:lnTo>
                    <a:pt x="100" y="24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640"/>
            <p:cNvSpPr>
              <a:spLocks/>
            </p:cNvSpPr>
            <p:nvPr/>
          </p:nvSpPr>
          <p:spPr bwMode="auto">
            <a:xfrm>
              <a:off x="998" y="9748"/>
              <a:ext cx="58" cy="286"/>
            </a:xfrm>
            <a:custGeom>
              <a:avLst/>
              <a:gdLst/>
              <a:ahLst/>
              <a:cxnLst>
                <a:cxn ang="0">
                  <a:pos x="57" y="0"/>
                </a:cxn>
                <a:cxn ang="0">
                  <a:pos x="14" y="156"/>
                </a:cxn>
                <a:cxn ang="0">
                  <a:pos x="0" y="213"/>
                </a:cxn>
                <a:cxn ang="0">
                  <a:pos x="0" y="285"/>
                </a:cxn>
              </a:cxnLst>
              <a:rect l="0" t="0" r="r" b="b"/>
              <a:pathLst>
                <a:path w="58" h="286">
                  <a:moveTo>
                    <a:pt x="57" y="0"/>
                  </a:moveTo>
                  <a:lnTo>
                    <a:pt x="14" y="156"/>
                  </a:lnTo>
                  <a:lnTo>
                    <a:pt x="0" y="213"/>
                  </a:lnTo>
                  <a:lnTo>
                    <a:pt x="0" y="28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641"/>
            <p:cNvSpPr>
              <a:spLocks/>
            </p:cNvSpPr>
            <p:nvPr/>
          </p:nvSpPr>
          <p:spPr bwMode="auto">
            <a:xfrm>
              <a:off x="998" y="9748"/>
              <a:ext cx="72" cy="257"/>
            </a:xfrm>
            <a:custGeom>
              <a:avLst/>
              <a:gdLst/>
              <a:ahLst/>
              <a:cxnLst>
                <a:cxn ang="0">
                  <a:pos x="43" y="0"/>
                </a:cxn>
                <a:cxn ang="0">
                  <a:pos x="72" y="0"/>
                </a:cxn>
                <a:cxn ang="0">
                  <a:pos x="14" y="199"/>
                </a:cxn>
                <a:cxn ang="0">
                  <a:pos x="0" y="256"/>
                </a:cxn>
              </a:cxnLst>
              <a:rect l="0" t="0" r="r" b="b"/>
              <a:pathLst>
                <a:path w="72" h="257">
                  <a:moveTo>
                    <a:pt x="43" y="0"/>
                  </a:moveTo>
                  <a:lnTo>
                    <a:pt x="72" y="0"/>
                  </a:lnTo>
                  <a:lnTo>
                    <a:pt x="14" y="199"/>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642"/>
            <p:cNvSpPr>
              <a:spLocks/>
            </p:cNvSpPr>
            <p:nvPr/>
          </p:nvSpPr>
          <p:spPr bwMode="auto">
            <a:xfrm>
              <a:off x="955" y="9849"/>
              <a:ext cx="144" cy="0"/>
            </a:xfrm>
            <a:custGeom>
              <a:avLst/>
              <a:gdLst/>
              <a:ahLst/>
              <a:cxnLst>
                <a:cxn ang="0">
                  <a:pos x="0" y="0"/>
                </a:cxn>
                <a:cxn ang="0">
                  <a:pos x="144" y="0"/>
                </a:cxn>
              </a:cxnLst>
              <a:rect l="0" t="0" r="r" b="b"/>
              <a:pathLst>
                <a:path w="144">
                  <a:moveTo>
                    <a:pt x="0" y="0"/>
                  </a:moveTo>
                  <a:lnTo>
                    <a:pt x="144"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2" name="Group 643"/>
          <p:cNvGrpSpPr>
            <a:grpSpLocks/>
          </p:cNvGrpSpPr>
          <p:nvPr/>
        </p:nvGrpSpPr>
        <p:grpSpPr bwMode="auto">
          <a:xfrm>
            <a:off x="1500824" y="2610040"/>
            <a:ext cx="94810" cy="180002"/>
            <a:chOff x="933" y="10164"/>
            <a:chExt cx="171" cy="328"/>
          </a:xfrm>
        </p:grpSpPr>
        <p:sp>
          <p:nvSpPr>
            <p:cNvPr id="653" name="Freeform 644"/>
            <p:cNvSpPr>
              <a:spLocks/>
            </p:cNvSpPr>
            <p:nvPr/>
          </p:nvSpPr>
          <p:spPr bwMode="auto">
            <a:xfrm>
              <a:off x="976" y="10178"/>
              <a:ext cx="99" cy="300"/>
            </a:xfrm>
            <a:custGeom>
              <a:avLst/>
              <a:gdLst/>
              <a:ahLst/>
              <a:cxnLst>
                <a:cxn ang="0">
                  <a:pos x="55" y="0"/>
                </a:cxn>
                <a:cxn ang="0">
                  <a:pos x="14" y="156"/>
                </a:cxn>
                <a:cxn ang="0">
                  <a:pos x="0" y="213"/>
                </a:cxn>
                <a:cxn ang="0">
                  <a:pos x="0" y="256"/>
                </a:cxn>
                <a:cxn ang="0">
                  <a:pos x="14" y="285"/>
                </a:cxn>
                <a:cxn ang="0">
                  <a:pos x="28" y="300"/>
                </a:cxn>
                <a:cxn ang="0">
                  <a:pos x="55" y="300"/>
                </a:cxn>
                <a:cxn ang="0">
                  <a:pos x="83" y="271"/>
                </a:cxn>
                <a:cxn ang="0">
                  <a:pos x="98" y="242"/>
                </a:cxn>
              </a:cxnLst>
              <a:rect l="0" t="0" r="r" b="b"/>
              <a:pathLst>
                <a:path w="99" h="300">
                  <a:moveTo>
                    <a:pt x="55" y="0"/>
                  </a:moveTo>
                  <a:lnTo>
                    <a:pt x="14" y="156"/>
                  </a:lnTo>
                  <a:lnTo>
                    <a:pt x="0" y="213"/>
                  </a:lnTo>
                  <a:lnTo>
                    <a:pt x="0" y="256"/>
                  </a:lnTo>
                  <a:lnTo>
                    <a:pt x="14" y="285"/>
                  </a:lnTo>
                  <a:lnTo>
                    <a:pt x="28" y="300"/>
                  </a:lnTo>
                  <a:lnTo>
                    <a:pt x="55" y="300"/>
                  </a:lnTo>
                  <a:lnTo>
                    <a:pt x="83" y="271"/>
                  </a:lnTo>
                  <a:lnTo>
                    <a:pt x="98" y="24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645"/>
            <p:cNvSpPr>
              <a:spLocks/>
            </p:cNvSpPr>
            <p:nvPr/>
          </p:nvSpPr>
          <p:spPr bwMode="auto">
            <a:xfrm>
              <a:off x="991" y="10178"/>
              <a:ext cx="55" cy="286"/>
            </a:xfrm>
            <a:custGeom>
              <a:avLst/>
              <a:gdLst/>
              <a:ahLst/>
              <a:cxnLst>
                <a:cxn ang="0">
                  <a:pos x="55" y="0"/>
                </a:cxn>
                <a:cxn ang="0">
                  <a:pos x="14" y="156"/>
                </a:cxn>
                <a:cxn ang="0">
                  <a:pos x="0" y="213"/>
                </a:cxn>
                <a:cxn ang="0">
                  <a:pos x="0" y="285"/>
                </a:cxn>
              </a:cxnLst>
              <a:rect l="0" t="0" r="r" b="b"/>
              <a:pathLst>
                <a:path w="55" h="286">
                  <a:moveTo>
                    <a:pt x="55" y="0"/>
                  </a:moveTo>
                  <a:lnTo>
                    <a:pt x="14" y="156"/>
                  </a:lnTo>
                  <a:lnTo>
                    <a:pt x="0" y="213"/>
                  </a:lnTo>
                  <a:lnTo>
                    <a:pt x="0" y="285"/>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646"/>
            <p:cNvSpPr>
              <a:spLocks/>
            </p:cNvSpPr>
            <p:nvPr/>
          </p:nvSpPr>
          <p:spPr bwMode="auto">
            <a:xfrm>
              <a:off x="991" y="10178"/>
              <a:ext cx="69" cy="257"/>
            </a:xfrm>
            <a:custGeom>
              <a:avLst/>
              <a:gdLst/>
              <a:ahLst/>
              <a:cxnLst>
                <a:cxn ang="0">
                  <a:pos x="40" y="0"/>
                </a:cxn>
                <a:cxn ang="0">
                  <a:pos x="69" y="0"/>
                </a:cxn>
                <a:cxn ang="0">
                  <a:pos x="14" y="199"/>
                </a:cxn>
                <a:cxn ang="0">
                  <a:pos x="0" y="256"/>
                </a:cxn>
              </a:cxnLst>
              <a:rect l="0" t="0" r="r" b="b"/>
              <a:pathLst>
                <a:path w="69" h="257">
                  <a:moveTo>
                    <a:pt x="40" y="0"/>
                  </a:moveTo>
                  <a:lnTo>
                    <a:pt x="69" y="0"/>
                  </a:lnTo>
                  <a:lnTo>
                    <a:pt x="14" y="199"/>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647"/>
            <p:cNvSpPr>
              <a:spLocks/>
            </p:cNvSpPr>
            <p:nvPr/>
          </p:nvSpPr>
          <p:spPr bwMode="auto">
            <a:xfrm>
              <a:off x="948" y="10279"/>
              <a:ext cx="141" cy="0"/>
            </a:xfrm>
            <a:custGeom>
              <a:avLst/>
              <a:gdLst/>
              <a:ahLst/>
              <a:cxnLst>
                <a:cxn ang="0">
                  <a:pos x="0" y="0"/>
                </a:cxn>
                <a:cxn ang="0">
                  <a:pos x="141" y="0"/>
                </a:cxn>
              </a:cxnLst>
              <a:rect l="0" t="0" r="r" b="b"/>
              <a:pathLst>
                <a:path w="141">
                  <a:moveTo>
                    <a:pt x="0" y="0"/>
                  </a:moveTo>
                  <a:lnTo>
                    <a:pt x="141"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7" name="Group 648"/>
          <p:cNvGrpSpPr>
            <a:grpSpLocks/>
          </p:cNvGrpSpPr>
          <p:nvPr/>
        </p:nvGrpSpPr>
        <p:grpSpPr bwMode="auto">
          <a:xfrm>
            <a:off x="4427984" y="2739479"/>
            <a:ext cx="379392" cy="483724"/>
            <a:chOff x="5515" y="10707"/>
            <a:chExt cx="699" cy="893"/>
          </a:xfrm>
        </p:grpSpPr>
        <p:sp>
          <p:nvSpPr>
            <p:cNvPr id="658" name="Freeform 649"/>
            <p:cNvSpPr>
              <a:spLocks/>
            </p:cNvSpPr>
            <p:nvPr/>
          </p:nvSpPr>
          <p:spPr bwMode="auto">
            <a:xfrm>
              <a:off x="5973" y="11109"/>
              <a:ext cx="231" cy="166"/>
            </a:xfrm>
            <a:custGeom>
              <a:avLst/>
              <a:gdLst/>
              <a:ahLst/>
              <a:cxnLst>
                <a:cxn ang="0">
                  <a:pos x="0" y="165"/>
                </a:cxn>
                <a:cxn ang="0">
                  <a:pos x="230" y="0"/>
                </a:cxn>
              </a:cxnLst>
              <a:rect l="0" t="0" r="r" b="b"/>
              <a:pathLst>
                <a:path w="231" h="166">
                  <a:moveTo>
                    <a:pt x="0" y="165"/>
                  </a:moveTo>
                  <a:lnTo>
                    <a:pt x="23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650"/>
            <p:cNvSpPr>
              <a:spLocks/>
            </p:cNvSpPr>
            <p:nvPr/>
          </p:nvSpPr>
          <p:spPr bwMode="auto">
            <a:xfrm>
              <a:off x="5976" y="11272"/>
              <a:ext cx="0" cy="317"/>
            </a:xfrm>
            <a:custGeom>
              <a:avLst/>
              <a:gdLst/>
              <a:ahLst/>
              <a:cxnLst>
                <a:cxn ang="0">
                  <a:pos x="0" y="0"/>
                </a:cxn>
                <a:cxn ang="0">
                  <a:pos x="0" y="316"/>
                </a:cxn>
              </a:cxnLst>
              <a:rect l="0" t="0" r="r" b="b"/>
              <a:pathLst>
                <a:path h="317">
                  <a:moveTo>
                    <a:pt x="0" y="0"/>
                  </a:moveTo>
                  <a:lnTo>
                    <a:pt x="0" y="31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651"/>
            <p:cNvSpPr>
              <a:spLocks/>
            </p:cNvSpPr>
            <p:nvPr/>
          </p:nvSpPr>
          <p:spPr bwMode="auto">
            <a:xfrm>
              <a:off x="5937" y="11272"/>
              <a:ext cx="70" cy="142"/>
            </a:xfrm>
            <a:custGeom>
              <a:avLst/>
              <a:gdLst/>
              <a:ahLst/>
              <a:cxnLst>
                <a:cxn ang="0">
                  <a:pos x="69" y="91"/>
                </a:cxn>
                <a:cxn ang="0">
                  <a:pos x="69" y="91"/>
                </a:cxn>
                <a:cxn ang="0">
                  <a:pos x="36" y="0"/>
                </a:cxn>
                <a:cxn ang="0">
                  <a:pos x="0" y="141"/>
                </a:cxn>
                <a:cxn ang="0">
                  <a:pos x="69" y="91"/>
                </a:cxn>
              </a:cxnLst>
              <a:rect l="0" t="0" r="r" b="b"/>
              <a:pathLst>
                <a:path w="70" h="142">
                  <a:moveTo>
                    <a:pt x="69" y="91"/>
                  </a:moveTo>
                  <a:lnTo>
                    <a:pt x="69" y="91"/>
                  </a:lnTo>
                  <a:lnTo>
                    <a:pt x="36" y="0"/>
                  </a:lnTo>
                  <a:lnTo>
                    <a:pt x="0" y="141"/>
                  </a:lnTo>
                  <a:lnTo>
                    <a:pt x="69" y="91"/>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652"/>
            <p:cNvSpPr>
              <a:spLocks/>
            </p:cNvSpPr>
            <p:nvPr/>
          </p:nvSpPr>
          <p:spPr bwMode="auto">
            <a:xfrm>
              <a:off x="5937" y="11272"/>
              <a:ext cx="70" cy="142"/>
            </a:xfrm>
            <a:custGeom>
              <a:avLst/>
              <a:gdLst/>
              <a:ahLst/>
              <a:cxnLst>
                <a:cxn ang="0">
                  <a:pos x="0" y="141"/>
                </a:cxn>
                <a:cxn ang="0">
                  <a:pos x="36" y="0"/>
                </a:cxn>
                <a:cxn ang="0">
                  <a:pos x="69" y="91"/>
                </a:cxn>
                <a:cxn ang="0">
                  <a:pos x="0" y="141"/>
                </a:cxn>
              </a:cxnLst>
              <a:rect l="0" t="0" r="r" b="b"/>
              <a:pathLst>
                <a:path w="70" h="142">
                  <a:moveTo>
                    <a:pt x="0" y="141"/>
                  </a:moveTo>
                  <a:lnTo>
                    <a:pt x="36" y="0"/>
                  </a:lnTo>
                  <a:lnTo>
                    <a:pt x="69" y="91"/>
                  </a:lnTo>
                  <a:lnTo>
                    <a:pt x="0" y="141"/>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653"/>
            <p:cNvSpPr>
              <a:spLocks/>
            </p:cNvSpPr>
            <p:nvPr/>
          </p:nvSpPr>
          <p:spPr bwMode="auto">
            <a:xfrm>
              <a:off x="5973" y="10869"/>
              <a:ext cx="231" cy="166"/>
            </a:xfrm>
            <a:custGeom>
              <a:avLst/>
              <a:gdLst/>
              <a:ahLst/>
              <a:cxnLst>
                <a:cxn ang="0">
                  <a:pos x="0" y="165"/>
                </a:cxn>
                <a:cxn ang="0">
                  <a:pos x="230" y="0"/>
                </a:cxn>
              </a:cxnLst>
              <a:rect l="0" t="0" r="r" b="b"/>
              <a:pathLst>
                <a:path w="231" h="166">
                  <a:moveTo>
                    <a:pt x="0" y="165"/>
                  </a:moveTo>
                  <a:lnTo>
                    <a:pt x="23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654"/>
            <p:cNvSpPr>
              <a:spLocks/>
            </p:cNvSpPr>
            <p:nvPr/>
          </p:nvSpPr>
          <p:spPr bwMode="auto">
            <a:xfrm>
              <a:off x="5940" y="10893"/>
              <a:ext cx="69" cy="142"/>
            </a:xfrm>
            <a:custGeom>
              <a:avLst/>
              <a:gdLst/>
              <a:ahLst/>
              <a:cxnLst>
                <a:cxn ang="0">
                  <a:pos x="0" y="47"/>
                </a:cxn>
                <a:cxn ang="0">
                  <a:pos x="69" y="0"/>
                </a:cxn>
                <a:cxn ang="0">
                  <a:pos x="36" y="141"/>
                </a:cxn>
                <a:cxn ang="0">
                  <a:pos x="0" y="47"/>
                </a:cxn>
              </a:cxnLst>
              <a:rect l="0" t="0" r="r" b="b"/>
              <a:pathLst>
                <a:path w="69" h="142">
                  <a:moveTo>
                    <a:pt x="0" y="47"/>
                  </a:moveTo>
                  <a:lnTo>
                    <a:pt x="69" y="0"/>
                  </a:lnTo>
                  <a:lnTo>
                    <a:pt x="36" y="141"/>
                  </a:lnTo>
                  <a:lnTo>
                    <a:pt x="0" y="47"/>
                  </a:lnTo>
                  <a:close/>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655"/>
            <p:cNvSpPr>
              <a:spLocks/>
            </p:cNvSpPr>
            <p:nvPr/>
          </p:nvSpPr>
          <p:spPr bwMode="auto">
            <a:xfrm>
              <a:off x="5940" y="10893"/>
              <a:ext cx="69" cy="142"/>
            </a:xfrm>
            <a:custGeom>
              <a:avLst/>
              <a:gdLst/>
              <a:ahLst/>
              <a:cxnLst>
                <a:cxn ang="0">
                  <a:pos x="0" y="47"/>
                </a:cxn>
                <a:cxn ang="0">
                  <a:pos x="0" y="47"/>
                </a:cxn>
                <a:cxn ang="0">
                  <a:pos x="36" y="141"/>
                </a:cxn>
                <a:cxn ang="0">
                  <a:pos x="69" y="0"/>
                </a:cxn>
                <a:cxn ang="0">
                  <a:pos x="0" y="47"/>
                </a:cxn>
              </a:cxnLst>
              <a:rect l="0" t="0" r="r" b="b"/>
              <a:pathLst>
                <a:path w="69" h="142">
                  <a:moveTo>
                    <a:pt x="0" y="47"/>
                  </a:moveTo>
                  <a:lnTo>
                    <a:pt x="0" y="47"/>
                  </a:lnTo>
                  <a:lnTo>
                    <a:pt x="36" y="141"/>
                  </a:lnTo>
                  <a:lnTo>
                    <a:pt x="69" y="0"/>
                  </a:lnTo>
                  <a:lnTo>
                    <a:pt x="0" y="47"/>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656"/>
            <p:cNvSpPr>
              <a:spLocks/>
            </p:cNvSpPr>
            <p:nvPr/>
          </p:nvSpPr>
          <p:spPr bwMode="auto">
            <a:xfrm>
              <a:off x="5846" y="11056"/>
              <a:ext cx="130" cy="96"/>
            </a:xfrm>
            <a:custGeom>
              <a:avLst/>
              <a:gdLst/>
              <a:ahLst/>
              <a:cxnLst>
                <a:cxn ang="0">
                  <a:pos x="91" y="16"/>
                </a:cxn>
                <a:cxn ang="0">
                  <a:pos x="84" y="7"/>
                </a:cxn>
                <a:cxn ang="0">
                  <a:pos x="76" y="14"/>
                </a:cxn>
                <a:cxn ang="0">
                  <a:pos x="88" y="31"/>
                </a:cxn>
                <a:cxn ang="0">
                  <a:pos x="105" y="19"/>
                </a:cxn>
                <a:cxn ang="0">
                  <a:pos x="93" y="2"/>
                </a:cxn>
                <a:cxn ang="0">
                  <a:pos x="79" y="0"/>
                </a:cxn>
                <a:cxn ang="0">
                  <a:pos x="48" y="9"/>
                </a:cxn>
                <a:cxn ang="0">
                  <a:pos x="21" y="26"/>
                </a:cxn>
                <a:cxn ang="0">
                  <a:pos x="2" y="52"/>
                </a:cxn>
                <a:cxn ang="0">
                  <a:pos x="0" y="67"/>
                </a:cxn>
                <a:cxn ang="0">
                  <a:pos x="12" y="83"/>
                </a:cxn>
                <a:cxn ang="0">
                  <a:pos x="33" y="95"/>
                </a:cxn>
                <a:cxn ang="0">
                  <a:pos x="55" y="91"/>
                </a:cxn>
                <a:cxn ang="0">
                  <a:pos x="86" y="81"/>
                </a:cxn>
                <a:cxn ang="0">
                  <a:pos x="110" y="79"/>
                </a:cxn>
                <a:cxn ang="0">
                  <a:pos x="129" y="88"/>
                </a:cxn>
              </a:cxnLst>
              <a:rect l="0" t="0" r="r" b="b"/>
              <a:pathLst>
                <a:path w="130" h="96">
                  <a:moveTo>
                    <a:pt x="91" y="16"/>
                  </a:moveTo>
                  <a:lnTo>
                    <a:pt x="84" y="7"/>
                  </a:lnTo>
                  <a:lnTo>
                    <a:pt x="76" y="14"/>
                  </a:lnTo>
                  <a:lnTo>
                    <a:pt x="88" y="31"/>
                  </a:lnTo>
                  <a:lnTo>
                    <a:pt x="105" y="19"/>
                  </a:lnTo>
                  <a:lnTo>
                    <a:pt x="93" y="2"/>
                  </a:lnTo>
                  <a:lnTo>
                    <a:pt x="79" y="0"/>
                  </a:lnTo>
                  <a:lnTo>
                    <a:pt x="48" y="9"/>
                  </a:lnTo>
                  <a:lnTo>
                    <a:pt x="21" y="26"/>
                  </a:lnTo>
                  <a:lnTo>
                    <a:pt x="2" y="52"/>
                  </a:lnTo>
                  <a:lnTo>
                    <a:pt x="0" y="67"/>
                  </a:lnTo>
                  <a:lnTo>
                    <a:pt x="12" y="83"/>
                  </a:lnTo>
                  <a:lnTo>
                    <a:pt x="33" y="95"/>
                  </a:lnTo>
                  <a:lnTo>
                    <a:pt x="55" y="91"/>
                  </a:lnTo>
                  <a:lnTo>
                    <a:pt x="86" y="81"/>
                  </a:lnTo>
                  <a:lnTo>
                    <a:pt x="110" y="79"/>
                  </a:lnTo>
                  <a:lnTo>
                    <a:pt x="129" y="88"/>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657"/>
            <p:cNvSpPr>
              <a:spLocks/>
            </p:cNvSpPr>
            <p:nvPr/>
          </p:nvSpPr>
          <p:spPr bwMode="auto">
            <a:xfrm>
              <a:off x="5848" y="11109"/>
              <a:ext cx="10" cy="31"/>
            </a:xfrm>
            <a:custGeom>
              <a:avLst/>
              <a:gdLst/>
              <a:ahLst/>
              <a:cxnLst>
                <a:cxn ang="0">
                  <a:pos x="0" y="0"/>
                </a:cxn>
                <a:cxn ang="0">
                  <a:pos x="9" y="31"/>
                </a:cxn>
              </a:cxnLst>
              <a:rect l="0" t="0" r="r" b="b"/>
              <a:pathLst>
                <a:path w="10" h="31">
                  <a:moveTo>
                    <a:pt x="0" y="0"/>
                  </a:moveTo>
                  <a:lnTo>
                    <a:pt x="9" y="31"/>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658"/>
            <p:cNvSpPr>
              <a:spLocks/>
            </p:cNvSpPr>
            <p:nvPr/>
          </p:nvSpPr>
          <p:spPr bwMode="auto">
            <a:xfrm>
              <a:off x="5872" y="11126"/>
              <a:ext cx="77" cy="17"/>
            </a:xfrm>
            <a:custGeom>
              <a:avLst/>
              <a:gdLst/>
              <a:ahLst/>
              <a:cxnLst>
                <a:cxn ang="0">
                  <a:pos x="0" y="16"/>
                </a:cxn>
                <a:cxn ang="0">
                  <a:pos x="24" y="14"/>
                </a:cxn>
                <a:cxn ang="0">
                  <a:pos x="55" y="4"/>
                </a:cxn>
                <a:cxn ang="0">
                  <a:pos x="76" y="0"/>
                </a:cxn>
              </a:cxnLst>
              <a:rect l="0" t="0" r="r" b="b"/>
              <a:pathLst>
                <a:path w="77" h="17">
                  <a:moveTo>
                    <a:pt x="0" y="16"/>
                  </a:moveTo>
                  <a:lnTo>
                    <a:pt x="24" y="14"/>
                  </a:lnTo>
                  <a:lnTo>
                    <a:pt x="55" y="4"/>
                  </a:lnTo>
                  <a:lnTo>
                    <a:pt x="76"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659"/>
            <p:cNvSpPr>
              <a:spLocks/>
            </p:cNvSpPr>
            <p:nvPr/>
          </p:nvSpPr>
          <p:spPr bwMode="auto">
            <a:xfrm>
              <a:off x="5964" y="11128"/>
              <a:ext cx="16" cy="41"/>
            </a:xfrm>
            <a:custGeom>
              <a:avLst/>
              <a:gdLst/>
              <a:ahLst/>
              <a:cxnLst>
                <a:cxn ang="0">
                  <a:pos x="0" y="0"/>
                </a:cxn>
                <a:cxn ang="0">
                  <a:pos x="16" y="40"/>
                </a:cxn>
              </a:cxnLst>
              <a:rect l="0" t="0" r="r" b="b"/>
              <a:pathLst>
                <a:path w="16" h="41">
                  <a:moveTo>
                    <a:pt x="0" y="0"/>
                  </a:moveTo>
                  <a:lnTo>
                    <a:pt x="16" y="4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660"/>
            <p:cNvSpPr>
              <a:spLocks/>
            </p:cNvSpPr>
            <p:nvPr/>
          </p:nvSpPr>
          <p:spPr bwMode="auto">
            <a:xfrm>
              <a:off x="5846" y="11119"/>
              <a:ext cx="134" cy="105"/>
            </a:xfrm>
            <a:custGeom>
              <a:avLst/>
              <a:gdLst/>
              <a:ahLst/>
              <a:cxnLst>
                <a:cxn ang="0">
                  <a:pos x="0" y="4"/>
                </a:cxn>
                <a:cxn ang="0">
                  <a:pos x="21" y="16"/>
                </a:cxn>
                <a:cxn ang="0">
                  <a:pos x="43" y="11"/>
                </a:cxn>
                <a:cxn ang="0">
                  <a:pos x="74" y="2"/>
                </a:cxn>
                <a:cxn ang="0">
                  <a:pos x="98" y="0"/>
                </a:cxn>
                <a:cxn ang="0">
                  <a:pos x="117" y="9"/>
                </a:cxn>
                <a:cxn ang="0">
                  <a:pos x="129" y="26"/>
                </a:cxn>
                <a:cxn ang="0">
                  <a:pos x="134" y="50"/>
                </a:cxn>
                <a:cxn ang="0">
                  <a:pos x="115" y="76"/>
                </a:cxn>
                <a:cxn ang="0">
                  <a:pos x="88" y="95"/>
                </a:cxn>
                <a:cxn ang="0">
                  <a:pos x="57" y="105"/>
                </a:cxn>
                <a:cxn ang="0">
                  <a:pos x="43" y="103"/>
                </a:cxn>
                <a:cxn ang="0">
                  <a:pos x="31" y="86"/>
                </a:cxn>
                <a:cxn ang="0">
                  <a:pos x="48" y="74"/>
                </a:cxn>
                <a:cxn ang="0">
                  <a:pos x="60" y="91"/>
                </a:cxn>
                <a:cxn ang="0">
                  <a:pos x="52" y="95"/>
                </a:cxn>
                <a:cxn ang="0">
                  <a:pos x="45" y="88"/>
                </a:cxn>
              </a:cxnLst>
              <a:rect l="0" t="0" r="r" b="b"/>
              <a:pathLst>
                <a:path w="134" h="105">
                  <a:moveTo>
                    <a:pt x="0" y="4"/>
                  </a:moveTo>
                  <a:lnTo>
                    <a:pt x="21" y="16"/>
                  </a:lnTo>
                  <a:lnTo>
                    <a:pt x="43" y="11"/>
                  </a:lnTo>
                  <a:lnTo>
                    <a:pt x="74" y="2"/>
                  </a:lnTo>
                  <a:lnTo>
                    <a:pt x="98" y="0"/>
                  </a:lnTo>
                  <a:lnTo>
                    <a:pt x="117" y="9"/>
                  </a:lnTo>
                  <a:lnTo>
                    <a:pt x="129" y="26"/>
                  </a:lnTo>
                  <a:lnTo>
                    <a:pt x="134" y="50"/>
                  </a:lnTo>
                  <a:lnTo>
                    <a:pt x="115" y="76"/>
                  </a:lnTo>
                  <a:lnTo>
                    <a:pt x="88" y="95"/>
                  </a:lnTo>
                  <a:lnTo>
                    <a:pt x="57" y="105"/>
                  </a:lnTo>
                  <a:lnTo>
                    <a:pt x="43" y="103"/>
                  </a:lnTo>
                  <a:lnTo>
                    <a:pt x="31" y="86"/>
                  </a:lnTo>
                  <a:lnTo>
                    <a:pt x="48" y="74"/>
                  </a:lnTo>
                  <a:lnTo>
                    <a:pt x="60" y="91"/>
                  </a:lnTo>
                  <a:lnTo>
                    <a:pt x="52" y="95"/>
                  </a:lnTo>
                  <a:lnTo>
                    <a:pt x="45" y="8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661"/>
            <p:cNvSpPr>
              <a:spLocks/>
            </p:cNvSpPr>
            <p:nvPr/>
          </p:nvSpPr>
          <p:spPr bwMode="auto">
            <a:xfrm>
              <a:off x="5546" y="10972"/>
              <a:ext cx="245" cy="353"/>
            </a:xfrm>
            <a:custGeom>
              <a:avLst/>
              <a:gdLst/>
              <a:ahLst/>
              <a:cxnLst>
                <a:cxn ang="0">
                  <a:pos x="0" y="0"/>
                </a:cxn>
                <a:cxn ang="0">
                  <a:pos x="76" y="206"/>
                </a:cxn>
                <a:cxn ang="0">
                  <a:pos x="105" y="280"/>
                </a:cxn>
                <a:cxn ang="0">
                  <a:pos x="139" y="326"/>
                </a:cxn>
                <a:cxn ang="0">
                  <a:pos x="177" y="348"/>
                </a:cxn>
                <a:cxn ang="0">
                  <a:pos x="204" y="352"/>
                </a:cxn>
                <a:cxn ang="0">
                  <a:pos x="235" y="328"/>
                </a:cxn>
                <a:cxn ang="0">
                  <a:pos x="244" y="276"/>
                </a:cxn>
                <a:cxn ang="0">
                  <a:pos x="237" y="232"/>
                </a:cxn>
              </a:cxnLst>
              <a:rect l="0" t="0" r="r" b="b"/>
              <a:pathLst>
                <a:path w="245" h="353">
                  <a:moveTo>
                    <a:pt x="0" y="0"/>
                  </a:moveTo>
                  <a:lnTo>
                    <a:pt x="76" y="206"/>
                  </a:lnTo>
                  <a:lnTo>
                    <a:pt x="105" y="280"/>
                  </a:lnTo>
                  <a:lnTo>
                    <a:pt x="139" y="326"/>
                  </a:lnTo>
                  <a:lnTo>
                    <a:pt x="177" y="348"/>
                  </a:lnTo>
                  <a:lnTo>
                    <a:pt x="204" y="352"/>
                  </a:lnTo>
                  <a:lnTo>
                    <a:pt x="235" y="328"/>
                  </a:lnTo>
                  <a:lnTo>
                    <a:pt x="244" y="276"/>
                  </a:lnTo>
                  <a:lnTo>
                    <a:pt x="237" y="23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662"/>
            <p:cNvSpPr>
              <a:spLocks/>
            </p:cNvSpPr>
            <p:nvPr/>
          </p:nvSpPr>
          <p:spPr bwMode="auto">
            <a:xfrm>
              <a:off x="5560" y="10960"/>
              <a:ext cx="164" cy="360"/>
            </a:xfrm>
            <a:custGeom>
              <a:avLst/>
              <a:gdLst/>
              <a:ahLst/>
              <a:cxnLst>
                <a:cxn ang="0">
                  <a:pos x="0" y="0"/>
                </a:cxn>
                <a:cxn ang="0">
                  <a:pos x="76" y="206"/>
                </a:cxn>
                <a:cxn ang="0">
                  <a:pos x="105" y="280"/>
                </a:cxn>
                <a:cxn ang="0">
                  <a:pos x="163" y="360"/>
                </a:cxn>
              </a:cxnLst>
              <a:rect l="0" t="0" r="r" b="b"/>
              <a:pathLst>
                <a:path w="164" h="360">
                  <a:moveTo>
                    <a:pt x="0" y="0"/>
                  </a:moveTo>
                  <a:lnTo>
                    <a:pt x="76" y="206"/>
                  </a:lnTo>
                  <a:lnTo>
                    <a:pt x="105" y="280"/>
                  </a:lnTo>
                  <a:lnTo>
                    <a:pt x="163" y="36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663"/>
            <p:cNvSpPr>
              <a:spLocks/>
            </p:cNvSpPr>
            <p:nvPr/>
          </p:nvSpPr>
          <p:spPr bwMode="auto">
            <a:xfrm>
              <a:off x="5546" y="10951"/>
              <a:ext cx="154" cy="338"/>
            </a:xfrm>
            <a:custGeom>
              <a:avLst/>
              <a:gdLst/>
              <a:ahLst/>
              <a:cxnLst>
                <a:cxn ang="0">
                  <a:pos x="0" y="21"/>
                </a:cxn>
                <a:cxn ang="0">
                  <a:pos x="31" y="0"/>
                </a:cxn>
                <a:cxn ang="0">
                  <a:pos x="124" y="264"/>
                </a:cxn>
                <a:cxn ang="0">
                  <a:pos x="153" y="338"/>
                </a:cxn>
              </a:cxnLst>
              <a:rect l="0" t="0" r="r" b="b"/>
              <a:pathLst>
                <a:path w="154" h="338">
                  <a:moveTo>
                    <a:pt x="0" y="21"/>
                  </a:moveTo>
                  <a:lnTo>
                    <a:pt x="31" y="0"/>
                  </a:lnTo>
                  <a:lnTo>
                    <a:pt x="124" y="264"/>
                  </a:lnTo>
                  <a:lnTo>
                    <a:pt x="153" y="33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664"/>
            <p:cNvSpPr>
              <a:spLocks/>
            </p:cNvSpPr>
            <p:nvPr/>
          </p:nvSpPr>
          <p:spPr bwMode="auto">
            <a:xfrm>
              <a:off x="5529" y="11037"/>
              <a:ext cx="159" cy="113"/>
            </a:xfrm>
            <a:custGeom>
              <a:avLst/>
              <a:gdLst/>
              <a:ahLst/>
              <a:cxnLst>
                <a:cxn ang="0">
                  <a:pos x="0" y="112"/>
                </a:cxn>
                <a:cxn ang="0">
                  <a:pos x="158" y="0"/>
                </a:cxn>
              </a:cxnLst>
              <a:rect l="0" t="0" r="r" b="b"/>
              <a:pathLst>
                <a:path w="159" h="113">
                  <a:moveTo>
                    <a:pt x="0" y="112"/>
                  </a:moveTo>
                  <a:lnTo>
                    <a:pt x="158"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665"/>
            <p:cNvSpPr>
              <a:spLocks/>
            </p:cNvSpPr>
            <p:nvPr/>
          </p:nvSpPr>
          <p:spPr bwMode="auto">
            <a:xfrm>
              <a:off x="5976" y="10718"/>
              <a:ext cx="0" cy="317"/>
            </a:xfrm>
            <a:custGeom>
              <a:avLst/>
              <a:gdLst/>
              <a:ahLst/>
              <a:cxnLst>
                <a:cxn ang="0">
                  <a:pos x="0" y="316"/>
                </a:cxn>
                <a:cxn ang="0">
                  <a:pos x="0" y="0"/>
                </a:cxn>
              </a:cxnLst>
              <a:rect l="0" t="0" r="r" b="b"/>
              <a:pathLst>
                <a:path h="317">
                  <a:moveTo>
                    <a:pt x="0" y="31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75" name="Group 666"/>
          <p:cNvGrpSpPr>
            <a:grpSpLocks/>
          </p:cNvGrpSpPr>
          <p:nvPr/>
        </p:nvGrpSpPr>
        <p:grpSpPr bwMode="auto">
          <a:xfrm>
            <a:off x="2158366" y="4186470"/>
            <a:ext cx="1145968" cy="816193"/>
            <a:chOff x="1708" y="5161"/>
            <a:chExt cx="2085" cy="1483"/>
          </a:xfrm>
        </p:grpSpPr>
        <p:sp>
          <p:nvSpPr>
            <p:cNvPr id="676" name="Freeform 667"/>
            <p:cNvSpPr>
              <a:spLocks/>
            </p:cNvSpPr>
            <p:nvPr/>
          </p:nvSpPr>
          <p:spPr bwMode="auto">
            <a:xfrm>
              <a:off x="2649" y="5635"/>
              <a:ext cx="670" cy="0"/>
            </a:xfrm>
            <a:custGeom>
              <a:avLst/>
              <a:gdLst/>
              <a:ahLst/>
              <a:cxnLst>
                <a:cxn ang="0">
                  <a:pos x="0" y="0"/>
                </a:cxn>
                <a:cxn ang="0">
                  <a:pos x="669" y="0"/>
                </a:cxn>
              </a:cxnLst>
              <a:rect l="0" t="0" r="r" b="b"/>
              <a:pathLst>
                <a:path w="670">
                  <a:moveTo>
                    <a:pt x="0" y="0"/>
                  </a:moveTo>
                  <a:lnTo>
                    <a:pt x="66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668"/>
            <p:cNvSpPr>
              <a:spLocks/>
            </p:cNvSpPr>
            <p:nvPr/>
          </p:nvSpPr>
          <p:spPr bwMode="auto">
            <a:xfrm>
              <a:off x="2649" y="6170"/>
              <a:ext cx="670" cy="0"/>
            </a:xfrm>
            <a:custGeom>
              <a:avLst/>
              <a:gdLst/>
              <a:ahLst/>
              <a:cxnLst>
                <a:cxn ang="0">
                  <a:pos x="0" y="0"/>
                </a:cxn>
                <a:cxn ang="0">
                  <a:pos x="669" y="0"/>
                </a:cxn>
              </a:cxnLst>
              <a:rect l="0" t="0" r="r" b="b"/>
              <a:pathLst>
                <a:path w="670">
                  <a:moveTo>
                    <a:pt x="0" y="0"/>
                  </a:moveTo>
                  <a:lnTo>
                    <a:pt x="66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669"/>
            <p:cNvSpPr>
              <a:spLocks/>
            </p:cNvSpPr>
            <p:nvPr/>
          </p:nvSpPr>
          <p:spPr bwMode="auto">
            <a:xfrm>
              <a:off x="2649" y="5635"/>
              <a:ext cx="0" cy="535"/>
            </a:xfrm>
            <a:custGeom>
              <a:avLst/>
              <a:gdLst/>
              <a:ahLst/>
              <a:cxnLst>
                <a:cxn ang="0">
                  <a:pos x="0" y="0"/>
                </a:cxn>
                <a:cxn ang="0">
                  <a:pos x="0" y="535"/>
                </a:cxn>
              </a:cxnLst>
              <a:rect l="0" t="0" r="r" b="b"/>
              <a:pathLst>
                <a:path h="535">
                  <a:moveTo>
                    <a:pt x="0" y="0"/>
                  </a:moveTo>
                  <a:lnTo>
                    <a:pt x="0" y="53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670"/>
            <p:cNvSpPr>
              <a:spLocks/>
            </p:cNvSpPr>
            <p:nvPr/>
          </p:nvSpPr>
          <p:spPr bwMode="auto">
            <a:xfrm>
              <a:off x="3319" y="5635"/>
              <a:ext cx="0" cy="535"/>
            </a:xfrm>
            <a:custGeom>
              <a:avLst/>
              <a:gdLst/>
              <a:ahLst/>
              <a:cxnLst>
                <a:cxn ang="0">
                  <a:pos x="0" y="0"/>
                </a:cxn>
                <a:cxn ang="0">
                  <a:pos x="0" y="535"/>
                </a:cxn>
              </a:cxnLst>
              <a:rect l="0" t="0" r="r" b="b"/>
              <a:pathLst>
                <a:path h="535">
                  <a:moveTo>
                    <a:pt x="0" y="0"/>
                  </a:moveTo>
                  <a:lnTo>
                    <a:pt x="0" y="535"/>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671"/>
            <p:cNvSpPr>
              <a:spLocks/>
            </p:cNvSpPr>
            <p:nvPr/>
          </p:nvSpPr>
          <p:spPr bwMode="auto">
            <a:xfrm>
              <a:off x="3782" y="5171"/>
              <a:ext cx="0" cy="1462"/>
            </a:xfrm>
            <a:custGeom>
              <a:avLst/>
              <a:gdLst/>
              <a:ahLst/>
              <a:cxnLst>
                <a:cxn ang="0">
                  <a:pos x="0" y="0"/>
                </a:cxn>
                <a:cxn ang="0">
                  <a:pos x="0" y="1461"/>
                </a:cxn>
              </a:cxnLst>
              <a:rect l="0" t="0" r="r" b="b"/>
              <a:pathLst>
                <a:path h="1462">
                  <a:moveTo>
                    <a:pt x="0" y="0"/>
                  </a:moveTo>
                  <a:lnTo>
                    <a:pt x="0" y="1461"/>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672"/>
            <p:cNvSpPr>
              <a:spLocks/>
            </p:cNvSpPr>
            <p:nvPr/>
          </p:nvSpPr>
          <p:spPr bwMode="auto">
            <a:xfrm>
              <a:off x="2186" y="5171"/>
              <a:ext cx="1596" cy="1462"/>
            </a:xfrm>
            <a:custGeom>
              <a:avLst/>
              <a:gdLst/>
              <a:ahLst/>
              <a:cxnLst>
                <a:cxn ang="0">
                  <a:pos x="0" y="1461"/>
                </a:cxn>
                <a:cxn ang="0">
                  <a:pos x="0" y="0"/>
                </a:cxn>
                <a:cxn ang="0">
                  <a:pos x="1596" y="0"/>
                </a:cxn>
              </a:cxnLst>
              <a:rect l="0" t="0" r="r" b="b"/>
              <a:pathLst>
                <a:path w="1596" h="1462">
                  <a:moveTo>
                    <a:pt x="0" y="1461"/>
                  </a:moveTo>
                  <a:lnTo>
                    <a:pt x="0" y="0"/>
                  </a:lnTo>
                  <a:lnTo>
                    <a:pt x="159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673"/>
            <p:cNvSpPr>
              <a:spLocks/>
            </p:cNvSpPr>
            <p:nvPr/>
          </p:nvSpPr>
          <p:spPr bwMode="auto">
            <a:xfrm>
              <a:off x="2186" y="6633"/>
              <a:ext cx="1596" cy="0"/>
            </a:xfrm>
            <a:custGeom>
              <a:avLst/>
              <a:gdLst/>
              <a:ahLst/>
              <a:cxnLst>
                <a:cxn ang="0">
                  <a:pos x="0" y="0"/>
                </a:cxn>
                <a:cxn ang="0">
                  <a:pos x="1596" y="0"/>
                </a:cxn>
              </a:cxnLst>
              <a:rect l="0" t="0" r="r" b="b"/>
              <a:pathLst>
                <a:path w="1596">
                  <a:moveTo>
                    <a:pt x="0" y="0"/>
                  </a:moveTo>
                  <a:lnTo>
                    <a:pt x="1596"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674"/>
            <p:cNvSpPr>
              <a:spLocks/>
            </p:cNvSpPr>
            <p:nvPr/>
          </p:nvSpPr>
          <p:spPr bwMode="auto">
            <a:xfrm>
              <a:off x="3319" y="5172"/>
              <a:ext cx="463" cy="463"/>
            </a:xfrm>
            <a:custGeom>
              <a:avLst/>
              <a:gdLst/>
              <a:ahLst/>
              <a:cxnLst>
                <a:cxn ang="0">
                  <a:pos x="0" y="463"/>
                </a:cxn>
                <a:cxn ang="0">
                  <a:pos x="463" y="0"/>
                </a:cxn>
              </a:cxnLst>
              <a:rect l="0" t="0" r="r" b="b"/>
              <a:pathLst>
                <a:path w="463" h="463">
                  <a:moveTo>
                    <a:pt x="0" y="463"/>
                  </a:moveTo>
                  <a:lnTo>
                    <a:pt x="463"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675"/>
            <p:cNvSpPr>
              <a:spLocks/>
            </p:cNvSpPr>
            <p:nvPr/>
          </p:nvSpPr>
          <p:spPr bwMode="auto">
            <a:xfrm>
              <a:off x="2186" y="5172"/>
              <a:ext cx="463" cy="463"/>
            </a:xfrm>
            <a:custGeom>
              <a:avLst/>
              <a:gdLst/>
              <a:ahLst/>
              <a:cxnLst>
                <a:cxn ang="0">
                  <a:pos x="463" y="463"/>
                </a:cxn>
                <a:cxn ang="0">
                  <a:pos x="0" y="0"/>
                </a:cxn>
              </a:cxnLst>
              <a:rect l="0" t="0" r="r" b="b"/>
              <a:pathLst>
                <a:path w="463" h="463">
                  <a:moveTo>
                    <a:pt x="463" y="463"/>
                  </a:move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676"/>
            <p:cNvSpPr>
              <a:spLocks/>
            </p:cNvSpPr>
            <p:nvPr/>
          </p:nvSpPr>
          <p:spPr bwMode="auto">
            <a:xfrm>
              <a:off x="2186" y="6170"/>
              <a:ext cx="463" cy="463"/>
            </a:xfrm>
            <a:custGeom>
              <a:avLst/>
              <a:gdLst/>
              <a:ahLst/>
              <a:cxnLst>
                <a:cxn ang="0">
                  <a:pos x="463" y="0"/>
                </a:cxn>
                <a:cxn ang="0">
                  <a:pos x="0" y="463"/>
                </a:cxn>
              </a:cxnLst>
              <a:rect l="0" t="0" r="r" b="b"/>
              <a:pathLst>
                <a:path w="463" h="463">
                  <a:moveTo>
                    <a:pt x="463" y="0"/>
                  </a:moveTo>
                  <a:lnTo>
                    <a:pt x="0" y="46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677"/>
            <p:cNvSpPr>
              <a:spLocks/>
            </p:cNvSpPr>
            <p:nvPr/>
          </p:nvSpPr>
          <p:spPr bwMode="auto">
            <a:xfrm>
              <a:off x="3319" y="6170"/>
              <a:ext cx="463" cy="463"/>
            </a:xfrm>
            <a:custGeom>
              <a:avLst/>
              <a:gdLst/>
              <a:ahLst/>
              <a:cxnLst>
                <a:cxn ang="0">
                  <a:pos x="0" y="0"/>
                </a:cxn>
                <a:cxn ang="0">
                  <a:pos x="463" y="463"/>
                </a:cxn>
              </a:cxnLst>
              <a:rect l="0" t="0" r="r" b="b"/>
              <a:pathLst>
                <a:path w="463" h="463">
                  <a:moveTo>
                    <a:pt x="0" y="0"/>
                  </a:moveTo>
                  <a:lnTo>
                    <a:pt x="463" y="463"/>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Freeform 678"/>
            <p:cNvSpPr>
              <a:spLocks/>
            </p:cNvSpPr>
            <p:nvPr/>
          </p:nvSpPr>
          <p:spPr bwMode="auto">
            <a:xfrm>
              <a:off x="2649" y="5635"/>
              <a:ext cx="15" cy="14"/>
            </a:xfrm>
            <a:custGeom>
              <a:avLst/>
              <a:gdLst/>
              <a:ahLst/>
              <a:cxnLst>
                <a:cxn ang="0">
                  <a:pos x="0" y="14"/>
                </a:cxn>
                <a:cxn ang="0">
                  <a:pos x="14" y="0"/>
                </a:cxn>
              </a:cxnLst>
              <a:rect l="0" t="0" r="r" b="b"/>
              <a:pathLst>
                <a:path w="15" h="14">
                  <a:moveTo>
                    <a:pt x="0" y="14"/>
                  </a:moveTo>
                  <a:lnTo>
                    <a:pt x="1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679"/>
            <p:cNvSpPr>
              <a:spLocks/>
            </p:cNvSpPr>
            <p:nvPr/>
          </p:nvSpPr>
          <p:spPr bwMode="auto">
            <a:xfrm>
              <a:off x="2649" y="5635"/>
              <a:ext cx="79" cy="79"/>
            </a:xfrm>
            <a:custGeom>
              <a:avLst/>
              <a:gdLst/>
              <a:ahLst/>
              <a:cxnLst>
                <a:cxn ang="0">
                  <a:pos x="0" y="79"/>
                </a:cxn>
                <a:cxn ang="0">
                  <a:pos x="79" y="0"/>
                </a:cxn>
              </a:cxnLst>
              <a:rect l="0" t="0" r="r" b="b"/>
              <a:pathLst>
                <a:path w="79" h="79">
                  <a:moveTo>
                    <a:pt x="0" y="79"/>
                  </a:moveTo>
                  <a:lnTo>
                    <a:pt x="79"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680"/>
            <p:cNvSpPr>
              <a:spLocks/>
            </p:cNvSpPr>
            <p:nvPr/>
          </p:nvSpPr>
          <p:spPr bwMode="auto">
            <a:xfrm>
              <a:off x="2649" y="5635"/>
              <a:ext cx="144" cy="144"/>
            </a:xfrm>
            <a:custGeom>
              <a:avLst/>
              <a:gdLst/>
              <a:ahLst/>
              <a:cxnLst>
                <a:cxn ang="0">
                  <a:pos x="0" y="144"/>
                </a:cxn>
                <a:cxn ang="0">
                  <a:pos x="144" y="0"/>
                </a:cxn>
              </a:cxnLst>
              <a:rect l="0" t="0" r="r" b="b"/>
              <a:pathLst>
                <a:path w="144" h="144">
                  <a:moveTo>
                    <a:pt x="0" y="144"/>
                  </a:moveTo>
                  <a:lnTo>
                    <a:pt x="144"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681"/>
            <p:cNvSpPr>
              <a:spLocks/>
            </p:cNvSpPr>
            <p:nvPr/>
          </p:nvSpPr>
          <p:spPr bwMode="auto">
            <a:xfrm>
              <a:off x="2649" y="5635"/>
              <a:ext cx="209" cy="209"/>
            </a:xfrm>
            <a:custGeom>
              <a:avLst/>
              <a:gdLst/>
              <a:ahLst/>
              <a:cxnLst>
                <a:cxn ang="0">
                  <a:pos x="0" y="208"/>
                </a:cxn>
                <a:cxn ang="0">
                  <a:pos x="208" y="0"/>
                </a:cxn>
              </a:cxnLst>
              <a:rect l="0" t="0" r="r" b="b"/>
              <a:pathLst>
                <a:path w="209" h="209">
                  <a:moveTo>
                    <a:pt x="0" y="208"/>
                  </a:moveTo>
                  <a:lnTo>
                    <a:pt x="20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682"/>
            <p:cNvSpPr>
              <a:spLocks/>
            </p:cNvSpPr>
            <p:nvPr/>
          </p:nvSpPr>
          <p:spPr bwMode="auto">
            <a:xfrm>
              <a:off x="2649" y="5635"/>
              <a:ext cx="274" cy="273"/>
            </a:xfrm>
            <a:custGeom>
              <a:avLst/>
              <a:gdLst/>
              <a:ahLst/>
              <a:cxnLst>
                <a:cxn ang="0">
                  <a:pos x="0" y="273"/>
                </a:cxn>
                <a:cxn ang="0">
                  <a:pos x="273" y="0"/>
                </a:cxn>
              </a:cxnLst>
              <a:rect l="0" t="0" r="r" b="b"/>
              <a:pathLst>
                <a:path w="274" h="273">
                  <a:moveTo>
                    <a:pt x="0" y="273"/>
                  </a:moveTo>
                  <a:lnTo>
                    <a:pt x="27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683"/>
            <p:cNvSpPr>
              <a:spLocks/>
            </p:cNvSpPr>
            <p:nvPr/>
          </p:nvSpPr>
          <p:spPr bwMode="auto">
            <a:xfrm>
              <a:off x="2649" y="5635"/>
              <a:ext cx="338" cy="338"/>
            </a:xfrm>
            <a:custGeom>
              <a:avLst/>
              <a:gdLst/>
              <a:ahLst/>
              <a:cxnLst>
                <a:cxn ang="0">
                  <a:pos x="0" y="338"/>
                </a:cxn>
                <a:cxn ang="0">
                  <a:pos x="338" y="0"/>
                </a:cxn>
              </a:cxnLst>
              <a:rect l="0" t="0" r="r" b="b"/>
              <a:pathLst>
                <a:path w="338" h="338">
                  <a:moveTo>
                    <a:pt x="0" y="338"/>
                  </a:moveTo>
                  <a:lnTo>
                    <a:pt x="33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684"/>
            <p:cNvSpPr>
              <a:spLocks/>
            </p:cNvSpPr>
            <p:nvPr/>
          </p:nvSpPr>
          <p:spPr bwMode="auto">
            <a:xfrm>
              <a:off x="2649" y="5635"/>
              <a:ext cx="403" cy="401"/>
            </a:xfrm>
            <a:custGeom>
              <a:avLst/>
              <a:gdLst/>
              <a:ahLst/>
              <a:cxnLst>
                <a:cxn ang="0">
                  <a:pos x="0" y="400"/>
                </a:cxn>
                <a:cxn ang="0">
                  <a:pos x="403" y="0"/>
                </a:cxn>
              </a:cxnLst>
              <a:rect l="0" t="0" r="r" b="b"/>
              <a:pathLst>
                <a:path w="403" h="401">
                  <a:moveTo>
                    <a:pt x="0" y="400"/>
                  </a:moveTo>
                  <a:lnTo>
                    <a:pt x="403"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685"/>
            <p:cNvSpPr>
              <a:spLocks/>
            </p:cNvSpPr>
            <p:nvPr/>
          </p:nvSpPr>
          <p:spPr bwMode="auto">
            <a:xfrm>
              <a:off x="2649" y="5635"/>
              <a:ext cx="468" cy="465"/>
            </a:xfrm>
            <a:custGeom>
              <a:avLst/>
              <a:gdLst/>
              <a:ahLst/>
              <a:cxnLst>
                <a:cxn ang="0">
                  <a:pos x="0" y="465"/>
                </a:cxn>
                <a:cxn ang="0">
                  <a:pos x="468" y="0"/>
                </a:cxn>
              </a:cxnLst>
              <a:rect l="0" t="0" r="r" b="b"/>
              <a:pathLst>
                <a:path w="468" h="465">
                  <a:moveTo>
                    <a:pt x="0" y="465"/>
                  </a:moveTo>
                  <a:lnTo>
                    <a:pt x="468"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686"/>
            <p:cNvSpPr>
              <a:spLocks/>
            </p:cNvSpPr>
            <p:nvPr/>
          </p:nvSpPr>
          <p:spPr bwMode="auto">
            <a:xfrm>
              <a:off x="2649" y="5635"/>
              <a:ext cx="531" cy="530"/>
            </a:xfrm>
            <a:custGeom>
              <a:avLst/>
              <a:gdLst/>
              <a:ahLst/>
              <a:cxnLst>
                <a:cxn ang="0">
                  <a:pos x="0" y="530"/>
                </a:cxn>
                <a:cxn ang="0">
                  <a:pos x="530" y="0"/>
                </a:cxn>
              </a:cxnLst>
              <a:rect l="0" t="0" r="r" b="b"/>
              <a:pathLst>
                <a:path w="531" h="530">
                  <a:moveTo>
                    <a:pt x="0" y="530"/>
                  </a:moveTo>
                  <a:lnTo>
                    <a:pt x="53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687"/>
            <p:cNvSpPr>
              <a:spLocks/>
            </p:cNvSpPr>
            <p:nvPr/>
          </p:nvSpPr>
          <p:spPr bwMode="auto">
            <a:xfrm>
              <a:off x="2709" y="5635"/>
              <a:ext cx="535" cy="535"/>
            </a:xfrm>
            <a:custGeom>
              <a:avLst/>
              <a:gdLst/>
              <a:ahLst/>
              <a:cxnLst>
                <a:cxn ang="0">
                  <a:pos x="0" y="535"/>
                </a:cxn>
                <a:cxn ang="0">
                  <a:pos x="535" y="0"/>
                </a:cxn>
              </a:cxnLst>
              <a:rect l="0" t="0" r="r" b="b"/>
              <a:pathLst>
                <a:path w="535" h="535">
                  <a:moveTo>
                    <a:pt x="0" y="535"/>
                  </a:moveTo>
                  <a:lnTo>
                    <a:pt x="53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688"/>
            <p:cNvSpPr>
              <a:spLocks/>
            </p:cNvSpPr>
            <p:nvPr/>
          </p:nvSpPr>
          <p:spPr bwMode="auto">
            <a:xfrm>
              <a:off x="2774" y="5635"/>
              <a:ext cx="535" cy="535"/>
            </a:xfrm>
            <a:custGeom>
              <a:avLst/>
              <a:gdLst/>
              <a:ahLst/>
              <a:cxnLst>
                <a:cxn ang="0">
                  <a:pos x="0" y="535"/>
                </a:cxn>
                <a:cxn ang="0">
                  <a:pos x="535" y="0"/>
                </a:cxn>
              </a:cxnLst>
              <a:rect l="0" t="0" r="r" b="b"/>
              <a:pathLst>
                <a:path w="535" h="535">
                  <a:moveTo>
                    <a:pt x="0" y="535"/>
                  </a:moveTo>
                  <a:lnTo>
                    <a:pt x="53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689"/>
            <p:cNvSpPr>
              <a:spLocks/>
            </p:cNvSpPr>
            <p:nvPr/>
          </p:nvSpPr>
          <p:spPr bwMode="auto">
            <a:xfrm>
              <a:off x="2839" y="5692"/>
              <a:ext cx="480" cy="478"/>
            </a:xfrm>
            <a:custGeom>
              <a:avLst/>
              <a:gdLst/>
              <a:ahLst/>
              <a:cxnLst>
                <a:cxn ang="0">
                  <a:pos x="0" y="477"/>
                </a:cxn>
                <a:cxn ang="0">
                  <a:pos x="480" y="0"/>
                </a:cxn>
              </a:cxnLst>
              <a:rect l="0" t="0" r="r" b="b"/>
              <a:pathLst>
                <a:path w="480" h="478">
                  <a:moveTo>
                    <a:pt x="0" y="477"/>
                  </a:moveTo>
                  <a:lnTo>
                    <a:pt x="48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690"/>
            <p:cNvSpPr>
              <a:spLocks/>
            </p:cNvSpPr>
            <p:nvPr/>
          </p:nvSpPr>
          <p:spPr bwMode="auto">
            <a:xfrm>
              <a:off x="2904" y="5757"/>
              <a:ext cx="415" cy="413"/>
            </a:xfrm>
            <a:custGeom>
              <a:avLst/>
              <a:gdLst/>
              <a:ahLst/>
              <a:cxnLst>
                <a:cxn ang="0">
                  <a:pos x="0" y="412"/>
                </a:cxn>
                <a:cxn ang="0">
                  <a:pos x="415" y="0"/>
                </a:cxn>
              </a:cxnLst>
              <a:rect l="0" t="0" r="r" b="b"/>
              <a:pathLst>
                <a:path w="415" h="413">
                  <a:moveTo>
                    <a:pt x="0" y="412"/>
                  </a:moveTo>
                  <a:lnTo>
                    <a:pt x="41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691"/>
            <p:cNvSpPr>
              <a:spLocks/>
            </p:cNvSpPr>
            <p:nvPr/>
          </p:nvSpPr>
          <p:spPr bwMode="auto">
            <a:xfrm>
              <a:off x="2968" y="5822"/>
              <a:ext cx="351" cy="348"/>
            </a:xfrm>
            <a:custGeom>
              <a:avLst/>
              <a:gdLst/>
              <a:ahLst/>
              <a:cxnLst>
                <a:cxn ang="0">
                  <a:pos x="0" y="347"/>
                </a:cxn>
                <a:cxn ang="0">
                  <a:pos x="350" y="0"/>
                </a:cxn>
              </a:cxnLst>
              <a:rect l="0" t="0" r="r" b="b"/>
              <a:pathLst>
                <a:path w="351" h="348">
                  <a:moveTo>
                    <a:pt x="0" y="347"/>
                  </a:moveTo>
                  <a:lnTo>
                    <a:pt x="35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692"/>
            <p:cNvSpPr>
              <a:spLocks/>
            </p:cNvSpPr>
            <p:nvPr/>
          </p:nvSpPr>
          <p:spPr bwMode="auto">
            <a:xfrm>
              <a:off x="3033" y="5884"/>
              <a:ext cx="286" cy="286"/>
            </a:xfrm>
            <a:custGeom>
              <a:avLst/>
              <a:gdLst/>
              <a:ahLst/>
              <a:cxnLst>
                <a:cxn ang="0">
                  <a:pos x="0" y="285"/>
                </a:cxn>
                <a:cxn ang="0">
                  <a:pos x="285" y="0"/>
                </a:cxn>
              </a:cxnLst>
              <a:rect l="0" t="0" r="r" b="b"/>
              <a:pathLst>
                <a:path w="286" h="286">
                  <a:moveTo>
                    <a:pt x="0" y="285"/>
                  </a:moveTo>
                  <a:lnTo>
                    <a:pt x="285"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Freeform 693"/>
            <p:cNvSpPr>
              <a:spLocks/>
            </p:cNvSpPr>
            <p:nvPr/>
          </p:nvSpPr>
          <p:spPr bwMode="auto">
            <a:xfrm>
              <a:off x="3098" y="5949"/>
              <a:ext cx="221" cy="221"/>
            </a:xfrm>
            <a:custGeom>
              <a:avLst/>
              <a:gdLst/>
              <a:ahLst/>
              <a:cxnLst>
                <a:cxn ang="0">
                  <a:pos x="0" y="220"/>
                </a:cxn>
                <a:cxn ang="0">
                  <a:pos x="220" y="0"/>
                </a:cxn>
              </a:cxnLst>
              <a:rect l="0" t="0" r="r" b="b"/>
              <a:pathLst>
                <a:path w="221" h="221">
                  <a:moveTo>
                    <a:pt x="0" y="220"/>
                  </a:moveTo>
                  <a:lnTo>
                    <a:pt x="220"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694"/>
            <p:cNvSpPr>
              <a:spLocks/>
            </p:cNvSpPr>
            <p:nvPr/>
          </p:nvSpPr>
          <p:spPr bwMode="auto">
            <a:xfrm>
              <a:off x="3163" y="6014"/>
              <a:ext cx="156" cy="156"/>
            </a:xfrm>
            <a:custGeom>
              <a:avLst/>
              <a:gdLst/>
              <a:ahLst/>
              <a:cxnLst>
                <a:cxn ang="0">
                  <a:pos x="0" y="155"/>
                </a:cxn>
                <a:cxn ang="0">
                  <a:pos x="156" y="0"/>
                </a:cxn>
              </a:cxnLst>
              <a:rect l="0" t="0" r="r" b="b"/>
              <a:pathLst>
                <a:path w="156" h="156">
                  <a:moveTo>
                    <a:pt x="0" y="155"/>
                  </a:moveTo>
                  <a:lnTo>
                    <a:pt x="15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695"/>
            <p:cNvSpPr>
              <a:spLocks/>
            </p:cNvSpPr>
            <p:nvPr/>
          </p:nvSpPr>
          <p:spPr bwMode="auto">
            <a:xfrm>
              <a:off x="3228" y="6079"/>
              <a:ext cx="91" cy="91"/>
            </a:xfrm>
            <a:custGeom>
              <a:avLst/>
              <a:gdLst/>
              <a:ahLst/>
              <a:cxnLst>
                <a:cxn ang="0">
                  <a:pos x="0" y="91"/>
                </a:cxn>
                <a:cxn ang="0">
                  <a:pos x="91" y="0"/>
                </a:cxn>
              </a:cxnLst>
              <a:rect l="0" t="0" r="r" b="b"/>
              <a:pathLst>
                <a:path w="91" h="91">
                  <a:moveTo>
                    <a:pt x="0" y="91"/>
                  </a:moveTo>
                  <a:lnTo>
                    <a:pt x="91"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Freeform 696"/>
            <p:cNvSpPr>
              <a:spLocks/>
            </p:cNvSpPr>
            <p:nvPr/>
          </p:nvSpPr>
          <p:spPr bwMode="auto">
            <a:xfrm>
              <a:off x="3292" y="6144"/>
              <a:ext cx="27" cy="26"/>
            </a:xfrm>
            <a:custGeom>
              <a:avLst/>
              <a:gdLst/>
              <a:ahLst/>
              <a:cxnLst>
                <a:cxn ang="0">
                  <a:pos x="0" y="26"/>
                </a:cxn>
                <a:cxn ang="0">
                  <a:pos x="26" y="0"/>
                </a:cxn>
              </a:cxnLst>
              <a:rect l="0" t="0" r="r" b="b"/>
              <a:pathLst>
                <a:path w="27" h="26">
                  <a:moveTo>
                    <a:pt x="0" y="26"/>
                  </a:moveTo>
                  <a:lnTo>
                    <a:pt x="26" y="0"/>
                  </a:lnTo>
                </a:path>
              </a:pathLst>
            </a:custGeom>
            <a:noFill/>
            <a:ln w="762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697"/>
            <p:cNvSpPr>
              <a:spLocks/>
            </p:cNvSpPr>
            <p:nvPr/>
          </p:nvSpPr>
          <p:spPr bwMode="auto">
            <a:xfrm>
              <a:off x="2023" y="5860"/>
              <a:ext cx="158" cy="195"/>
            </a:xfrm>
            <a:custGeom>
              <a:avLst/>
              <a:gdLst/>
              <a:ahLst/>
              <a:cxnLst>
                <a:cxn ang="0">
                  <a:pos x="57" y="45"/>
                </a:cxn>
                <a:cxn ang="0">
                  <a:pos x="57" y="38"/>
                </a:cxn>
                <a:cxn ang="0">
                  <a:pos x="64" y="38"/>
                </a:cxn>
                <a:cxn ang="0">
                  <a:pos x="64" y="55"/>
                </a:cxn>
                <a:cxn ang="0">
                  <a:pos x="47" y="55"/>
                </a:cxn>
                <a:cxn ang="0">
                  <a:pos x="47" y="38"/>
                </a:cxn>
                <a:cxn ang="0">
                  <a:pos x="57" y="19"/>
                </a:cxn>
                <a:cxn ang="0">
                  <a:pos x="64" y="9"/>
                </a:cxn>
                <a:cxn ang="0">
                  <a:pos x="93" y="0"/>
                </a:cxn>
                <a:cxn ang="0">
                  <a:pos x="122" y="0"/>
                </a:cxn>
                <a:cxn ang="0">
                  <a:pos x="148" y="9"/>
                </a:cxn>
                <a:cxn ang="0">
                  <a:pos x="158" y="28"/>
                </a:cxn>
                <a:cxn ang="0">
                  <a:pos x="158" y="45"/>
                </a:cxn>
                <a:cxn ang="0">
                  <a:pos x="148" y="64"/>
                </a:cxn>
                <a:cxn ang="0">
                  <a:pos x="129" y="83"/>
                </a:cxn>
                <a:cxn ang="0">
                  <a:pos x="38" y="139"/>
                </a:cxn>
                <a:cxn ang="0">
                  <a:pos x="19" y="158"/>
                </a:cxn>
                <a:cxn ang="0">
                  <a:pos x="0" y="194"/>
                </a:cxn>
              </a:cxnLst>
              <a:rect l="0" t="0" r="r" b="b"/>
              <a:pathLst>
                <a:path w="158" h="195">
                  <a:moveTo>
                    <a:pt x="57" y="45"/>
                  </a:moveTo>
                  <a:lnTo>
                    <a:pt x="57" y="38"/>
                  </a:lnTo>
                  <a:lnTo>
                    <a:pt x="64" y="38"/>
                  </a:lnTo>
                  <a:lnTo>
                    <a:pt x="64" y="55"/>
                  </a:lnTo>
                  <a:lnTo>
                    <a:pt x="47" y="55"/>
                  </a:lnTo>
                  <a:lnTo>
                    <a:pt x="47" y="38"/>
                  </a:lnTo>
                  <a:lnTo>
                    <a:pt x="57" y="19"/>
                  </a:lnTo>
                  <a:lnTo>
                    <a:pt x="64" y="9"/>
                  </a:lnTo>
                  <a:lnTo>
                    <a:pt x="93" y="0"/>
                  </a:lnTo>
                  <a:lnTo>
                    <a:pt x="122" y="0"/>
                  </a:lnTo>
                  <a:lnTo>
                    <a:pt x="148" y="9"/>
                  </a:lnTo>
                  <a:lnTo>
                    <a:pt x="158" y="28"/>
                  </a:lnTo>
                  <a:lnTo>
                    <a:pt x="158" y="45"/>
                  </a:lnTo>
                  <a:lnTo>
                    <a:pt x="148" y="64"/>
                  </a:lnTo>
                  <a:lnTo>
                    <a:pt x="129" y="83"/>
                  </a:lnTo>
                  <a:lnTo>
                    <a:pt x="38" y="139"/>
                  </a:lnTo>
                  <a:lnTo>
                    <a:pt x="19" y="158"/>
                  </a:lnTo>
                  <a:lnTo>
                    <a:pt x="0" y="19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698"/>
            <p:cNvSpPr>
              <a:spLocks/>
            </p:cNvSpPr>
            <p:nvPr/>
          </p:nvSpPr>
          <p:spPr bwMode="auto">
            <a:xfrm>
              <a:off x="2116" y="5870"/>
              <a:ext cx="56" cy="94"/>
            </a:xfrm>
            <a:custGeom>
              <a:avLst/>
              <a:gdLst/>
              <a:ahLst/>
              <a:cxnLst>
                <a:cxn ang="0">
                  <a:pos x="45" y="0"/>
                </a:cxn>
                <a:cxn ang="0">
                  <a:pos x="55" y="19"/>
                </a:cxn>
                <a:cxn ang="0">
                  <a:pos x="55" y="36"/>
                </a:cxn>
                <a:cxn ang="0">
                  <a:pos x="45" y="55"/>
                </a:cxn>
                <a:cxn ang="0">
                  <a:pos x="28" y="74"/>
                </a:cxn>
                <a:cxn ang="0">
                  <a:pos x="0" y="93"/>
                </a:cxn>
              </a:cxnLst>
              <a:rect l="0" t="0" r="r" b="b"/>
              <a:pathLst>
                <a:path w="56" h="94">
                  <a:moveTo>
                    <a:pt x="45" y="0"/>
                  </a:moveTo>
                  <a:lnTo>
                    <a:pt x="55" y="19"/>
                  </a:lnTo>
                  <a:lnTo>
                    <a:pt x="55" y="36"/>
                  </a:lnTo>
                  <a:lnTo>
                    <a:pt x="45" y="55"/>
                  </a:lnTo>
                  <a:lnTo>
                    <a:pt x="28" y="74"/>
                  </a:lnTo>
                  <a:lnTo>
                    <a:pt x="0" y="93"/>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699"/>
            <p:cNvSpPr>
              <a:spLocks/>
            </p:cNvSpPr>
            <p:nvPr/>
          </p:nvSpPr>
          <p:spPr bwMode="auto">
            <a:xfrm>
              <a:off x="2061" y="5860"/>
              <a:ext cx="101" cy="140"/>
            </a:xfrm>
            <a:custGeom>
              <a:avLst/>
              <a:gdLst/>
              <a:ahLst/>
              <a:cxnLst>
                <a:cxn ang="0">
                  <a:pos x="84" y="0"/>
                </a:cxn>
                <a:cxn ang="0">
                  <a:pos x="91" y="9"/>
                </a:cxn>
                <a:cxn ang="0">
                  <a:pos x="100" y="28"/>
                </a:cxn>
                <a:cxn ang="0">
                  <a:pos x="100" y="45"/>
                </a:cxn>
                <a:cxn ang="0">
                  <a:pos x="91" y="64"/>
                </a:cxn>
                <a:cxn ang="0">
                  <a:pos x="74" y="84"/>
                </a:cxn>
                <a:cxn ang="0">
                  <a:pos x="0" y="139"/>
                </a:cxn>
              </a:cxnLst>
              <a:rect l="0" t="0" r="r" b="b"/>
              <a:pathLst>
                <a:path w="101" h="140">
                  <a:moveTo>
                    <a:pt x="84" y="0"/>
                  </a:moveTo>
                  <a:lnTo>
                    <a:pt x="91" y="9"/>
                  </a:lnTo>
                  <a:lnTo>
                    <a:pt x="100" y="28"/>
                  </a:lnTo>
                  <a:lnTo>
                    <a:pt x="100" y="45"/>
                  </a:lnTo>
                  <a:lnTo>
                    <a:pt x="91" y="64"/>
                  </a:lnTo>
                  <a:lnTo>
                    <a:pt x="74" y="84"/>
                  </a:lnTo>
                  <a:lnTo>
                    <a:pt x="0" y="13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700"/>
            <p:cNvSpPr>
              <a:spLocks/>
            </p:cNvSpPr>
            <p:nvPr/>
          </p:nvSpPr>
          <p:spPr bwMode="auto">
            <a:xfrm>
              <a:off x="2032" y="6028"/>
              <a:ext cx="130" cy="10"/>
            </a:xfrm>
            <a:custGeom>
              <a:avLst/>
              <a:gdLst/>
              <a:ahLst/>
              <a:cxnLst>
                <a:cxn ang="0">
                  <a:pos x="0" y="9"/>
                </a:cxn>
                <a:cxn ang="0">
                  <a:pos x="9" y="0"/>
                </a:cxn>
                <a:cxn ang="0">
                  <a:pos x="28" y="0"/>
                </a:cxn>
                <a:cxn ang="0">
                  <a:pos x="74" y="9"/>
                </a:cxn>
                <a:cxn ang="0">
                  <a:pos x="120" y="9"/>
                </a:cxn>
                <a:cxn ang="0">
                  <a:pos x="129" y="0"/>
                </a:cxn>
              </a:cxnLst>
              <a:rect l="0" t="0" r="r" b="b"/>
              <a:pathLst>
                <a:path w="130" h="10">
                  <a:moveTo>
                    <a:pt x="0" y="9"/>
                  </a:moveTo>
                  <a:lnTo>
                    <a:pt x="9" y="0"/>
                  </a:lnTo>
                  <a:lnTo>
                    <a:pt x="28" y="0"/>
                  </a:lnTo>
                  <a:lnTo>
                    <a:pt x="74" y="9"/>
                  </a:lnTo>
                  <a:lnTo>
                    <a:pt x="120" y="9"/>
                  </a:lnTo>
                  <a:lnTo>
                    <a:pt x="129"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701"/>
            <p:cNvSpPr>
              <a:spLocks/>
            </p:cNvSpPr>
            <p:nvPr/>
          </p:nvSpPr>
          <p:spPr bwMode="auto">
            <a:xfrm>
              <a:off x="2061" y="6028"/>
              <a:ext cx="91" cy="17"/>
            </a:xfrm>
            <a:custGeom>
              <a:avLst/>
              <a:gdLst/>
              <a:ahLst/>
              <a:cxnLst>
                <a:cxn ang="0">
                  <a:pos x="0" y="0"/>
                </a:cxn>
                <a:cxn ang="0">
                  <a:pos x="45" y="16"/>
                </a:cxn>
                <a:cxn ang="0">
                  <a:pos x="91" y="16"/>
                </a:cxn>
              </a:cxnLst>
              <a:rect l="0" t="0" r="r" b="b"/>
              <a:pathLst>
                <a:path w="91" h="17">
                  <a:moveTo>
                    <a:pt x="0" y="0"/>
                  </a:moveTo>
                  <a:lnTo>
                    <a:pt x="45" y="16"/>
                  </a:lnTo>
                  <a:lnTo>
                    <a:pt x="91" y="1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702"/>
            <p:cNvSpPr>
              <a:spLocks/>
            </p:cNvSpPr>
            <p:nvPr/>
          </p:nvSpPr>
          <p:spPr bwMode="auto">
            <a:xfrm>
              <a:off x="2061" y="6019"/>
              <a:ext cx="101" cy="36"/>
            </a:xfrm>
            <a:custGeom>
              <a:avLst/>
              <a:gdLst/>
              <a:ahLst/>
              <a:cxnLst>
                <a:cxn ang="0">
                  <a:pos x="0" y="9"/>
                </a:cxn>
                <a:cxn ang="0">
                  <a:pos x="45" y="36"/>
                </a:cxn>
                <a:cxn ang="0">
                  <a:pos x="74" y="36"/>
                </a:cxn>
                <a:cxn ang="0">
                  <a:pos x="91" y="26"/>
                </a:cxn>
                <a:cxn ang="0">
                  <a:pos x="100" y="9"/>
                </a:cxn>
                <a:cxn ang="0">
                  <a:pos x="100" y="0"/>
                </a:cxn>
              </a:cxnLst>
              <a:rect l="0" t="0" r="r" b="b"/>
              <a:pathLst>
                <a:path w="101" h="36">
                  <a:moveTo>
                    <a:pt x="0" y="9"/>
                  </a:moveTo>
                  <a:lnTo>
                    <a:pt x="45" y="36"/>
                  </a:lnTo>
                  <a:lnTo>
                    <a:pt x="74" y="36"/>
                  </a:lnTo>
                  <a:lnTo>
                    <a:pt x="91" y="26"/>
                  </a:lnTo>
                  <a:lnTo>
                    <a:pt x="100" y="9"/>
                  </a:lnTo>
                  <a:lnTo>
                    <a:pt x="100" y="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703"/>
            <p:cNvSpPr>
              <a:spLocks/>
            </p:cNvSpPr>
            <p:nvPr/>
          </p:nvSpPr>
          <p:spPr bwMode="auto">
            <a:xfrm>
              <a:off x="1723" y="5820"/>
              <a:ext cx="0" cy="165"/>
            </a:xfrm>
            <a:custGeom>
              <a:avLst/>
              <a:gdLst/>
              <a:ahLst/>
              <a:cxnLst>
                <a:cxn ang="0">
                  <a:pos x="0" y="0"/>
                </a:cxn>
                <a:cxn ang="0">
                  <a:pos x="0" y="165"/>
                </a:cxn>
              </a:cxnLst>
              <a:rect l="0" t="0" r="r" b="b"/>
              <a:pathLst>
                <a:path h="165">
                  <a:moveTo>
                    <a:pt x="0" y="0"/>
                  </a:moveTo>
                  <a:lnTo>
                    <a:pt x="0" y="165"/>
                  </a:lnTo>
                </a:path>
              </a:pathLst>
            </a:custGeom>
            <a:noFill/>
            <a:ln w="18288">
              <a:solidFill>
                <a:srgbClr val="007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704"/>
            <p:cNvSpPr>
              <a:spLocks/>
            </p:cNvSpPr>
            <p:nvPr/>
          </p:nvSpPr>
          <p:spPr bwMode="auto">
            <a:xfrm>
              <a:off x="1792" y="5769"/>
              <a:ext cx="75" cy="259"/>
            </a:xfrm>
            <a:custGeom>
              <a:avLst/>
              <a:gdLst/>
              <a:ahLst/>
              <a:cxnLst>
                <a:cxn ang="0">
                  <a:pos x="74" y="0"/>
                </a:cxn>
                <a:cxn ang="0">
                  <a:pos x="0" y="259"/>
                </a:cxn>
              </a:cxnLst>
              <a:rect l="0" t="0" r="r" b="b"/>
              <a:pathLst>
                <a:path w="75" h="259">
                  <a:moveTo>
                    <a:pt x="74"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705"/>
            <p:cNvSpPr>
              <a:spLocks/>
            </p:cNvSpPr>
            <p:nvPr/>
          </p:nvSpPr>
          <p:spPr bwMode="auto">
            <a:xfrm>
              <a:off x="1804" y="5769"/>
              <a:ext cx="75" cy="259"/>
            </a:xfrm>
            <a:custGeom>
              <a:avLst/>
              <a:gdLst/>
              <a:ahLst/>
              <a:cxnLst>
                <a:cxn ang="0">
                  <a:pos x="74" y="0"/>
                </a:cxn>
                <a:cxn ang="0">
                  <a:pos x="0" y="259"/>
                </a:cxn>
              </a:cxnLst>
              <a:rect l="0" t="0" r="r" b="b"/>
              <a:pathLst>
                <a:path w="75" h="259">
                  <a:moveTo>
                    <a:pt x="74"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706"/>
            <p:cNvSpPr>
              <a:spLocks/>
            </p:cNvSpPr>
            <p:nvPr/>
          </p:nvSpPr>
          <p:spPr bwMode="auto">
            <a:xfrm>
              <a:off x="1819" y="5769"/>
              <a:ext cx="72" cy="259"/>
            </a:xfrm>
            <a:custGeom>
              <a:avLst/>
              <a:gdLst/>
              <a:ahLst/>
              <a:cxnLst>
                <a:cxn ang="0">
                  <a:pos x="71" y="0"/>
                </a:cxn>
                <a:cxn ang="0">
                  <a:pos x="0" y="259"/>
                </a:cxn>
              </a:cxnLst>
              <a:rect l="0" t="0" r="r" b="b"/>
              <a:pathLst>
                <a:path w="72" h="259">
                  <a:moveTo>
                    <a:pt x="71" y="0"/>
                  </a:moveTo>
                  <a:lnTo>
                    <a:pt x="0" y="259"/>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707"/>
            <p:cNvSpPr>
              <a:spLocks/>
            </p:cNvSpPr>
            <p:nvPr/>
          </p:nvSpPr>
          <p:spPr bwMode="auto">
            <a:xfrm>
              <a:off x="1756" y="5769"/>
              <a:ext cx="245" cy="259"/>
            </a:xfrm>
            <a:custGeom>
              <a:avLst/>
              <a:gdLst/>
              <a:ahLst/>
              <a:cxnLst>
                <a:cxn ang="0">
                  <a:pos x="74" y="0"/>
                </a:cxn>
                <a:cxn ang="0">
                  <a:pos x="184" y="0"/>
                </a:cxn>
                <a:cxn ang="0">
                  <a:pos x="220" y="14"/>
                </a:cxn>
                <a:cxn ang="0">
                  <a:pos x="232" y="26"/>
                </a:cxn>
                <a:cxn ang="0">
                  <a:pos x="244" y="62"/>
                </a:cxn>
                <a:cxn ang="0">
                  <a:pos x="244" y="110"/>
                </a:cxn>
                <a:cxn ang="0">
                  <a:pos x="232" y="160"/>
                </a:cxn>
                <a:cxn ang="0">
                  <a:pos x="208" y="208"/>
                </a:cxn>
                <a:cxn ang="0">
                  <a:pos x="184" y="232"/>
                </a:cxn>
                <a:cxn ang="0">
                  <a:pos x="158" y="247"/>
                </a:cxn>
                <a:cxn ang="0">
                  <a:pos x="110" y="259"/>
                </a:cxn>
                <a:cxn ang="0">
                  <a:pos x="0" y="259"/>
                </a:cxn>
              </a:cxnLst>
              <a:rect l="0" t="0" r="r" b="b"/>
              <a:pathLst>
                <a:path w="245" h="259">
                  <a:moveTo>
                    <a:pt x="74" y="0"/>
                  </a:moveTo>
                  <a:lnTo>
                    <a:pt x="184" y="0"/>
                  </a:lnTo>
                  <a:lnTo>
                    <a:pt x="220" y="14"/>
                  </a:lnTo>
                  <a:lnTo>
                    <a:pt x="232" y="26"/>
                  </a:lnTo>
                  <a:lnTo>
                    <a:pt x="244" y="62"/>
                  </a:lnTo>
                  <a:lnTo>
                    <a:pt x="244" y="110"/>
                  </a:lnTo>
                  <a:lnTo>
                    <a:pt x="232" y="160"/>
                  </a:lnTo>
                  <a:lnTo>
                    <a:pt x="208" y="208"/>
                  </a:lnTo>
                  <a:lnTo>
                    <a:pt x="184" y="232"/>
                  </a:lnTo>
                  <a:lnTo>
                    <a:pt x="158" y="247"/>
                  </a:lnTo>
                  <a:lnTo>
                    <a:pt x="110" y="259"/>
                  </a:lnTo>
                  <a:lnTo>
                    <a:pt x="0" y="25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708"/>
            <p:cNvSpPr>
              <a:spLocks/>
            </p:cNvSpPr>
            <p:nvPr/>
          </p:nvSpPr>
          <p:spPr bwMode="auto">
            <a:xfrm>
              <a:off x="1927" y="5784"/>
              <a:ext cx="62" cy="218"/>
            </a:xfrm>
            <a:custGeom>
              <a:avLst/>
              <a:gdLst/>
              <a:ahLst/>
              <a:cxnLst>
                <a:cxn ang="0">
                  <a:pos x="38" y="0"/>
                </a:cxn>
                <a:cxn ang="0">
                  <a:pos x="50" y="12"/>
                </a:cxn>
                <a:cxn ang="0">
                  <a:pos x="62" y="48"/>
                </a:cxn>
                <a:cxn ang="0">
                  <a:pos x="62" y="96"/>
                </a:cxn>
                <a:cxn ang="0">
                  <a:pos x="50" y="146"/>
                </a:cxn>
                <a:cxn ang="0">
                  <a:pos x="26" y="194"/>
                </a:cxn>
                <a:cxn ang="0">
                  <a:pos x="0" y="218"/>
                </a:cxn>
              </a:cxnLst>
              <a:rect l="0" t="0" r="r" b="b"/>
              <a:pathLst>
                <a:path w="62" h="218">
                  <a:moveTo>
                    <a:pt x="38" y="0"/>
                  </a:moveTo>
                  <a:lnTo>
                    <a:pt x="50" y="12"/>
                  </a:lnTo>
                  <a:lnTo>
                    <a:pt x="62" y="48"/>
                  </a:lnTo>
                  <a:lnTo>
                    <a:pt x="62" y="96"/>
                  </a:lnTo>
                  <a:lnTo>
                    <a:pt x="50" y="146"/>
                  </a:lnTo>
                  <a:lnTo>
                    <a:pt x="26" y="194"/>
                  </a:lnTo>
                  <a:lnTo>
                    <a:pt x="0" y="21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709"/>
            <p:cNvSpPr>
              <a:spLocks/>
            </p:cNvSpPr>
            <p:nvPr/>
          </p:nvSpPr>
          <p:spPr bwMode="auto">
            <a:xfrm>
              <a:off x="1867" y="5769"/>
              <a:ext cx="110" cy="259"/>
            </a:xfrm>
            <a:custGeom>
              <a:avLst/>
              <a:gdLst/>
              <a:ahLst/>
              <a:cxnLst>
                <a:cxn ang="0">
                  <a:pos x="74" y="0"/>
                </a:cxn>
                <a:cxn ang="0">
                  <a:pos x="98" y="26"/>
                </a:cxn>
                <a:cxn ang="0">
                  <a:pos x="110" y="62"/>
                </a:cxn>
                <a:cxn ang="0">
                  <a:pos x="110" y="110"/>
                </a:cxn>
                <a:cxn ang="0">
                  <a:pos x="98" y="160"/>
                </a:cxn>
                <a:cxn ang="0">
                  <a:pos x="74" y="208"/>
                </a:cxn>
                <a:cxn ang="0">
                  <a:pos x="35" y="247"/>
                </a:cxn>
                <a:cxn ang="0">
                  <a:pos x="0" y="259"/>
                </a:cxn>
              </a:cxnLst>
              <a:rect l="0" t="0" r="r" b="b"/>
              <a:pathLst>
                <a:path w="110" h="259">
                  <a:moveTo>
                    <a:pt x="74" y="0"/>
                  </a:moveTo>
                  <a:lnTo>
                    <a:pt x="98" y="26"/>
                  </a:lnTo>
                  <a:lnTo>
                    <a:pt x="110" y="62"/>
                  </a:lnTo>
                  <a:lnTo>
                    <a:pt x="110" y="110"/>
                  </a:lnTo>
                  <a:lnTo>
                    <a:pt x="98" y="160"/>
                  </a:lnTo>
                  <a:lnTo>
                    <a:pt x="74" y="208"/>
                  </a:lnTo>
                  <a:lnTo>
                    <a:pt x="35" y="247"/>
                  </a:lnTo>
                  <a:lnTo>
                    <a:pt x="0" y="25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710"/>
            <p:cNvSpPr>
              <a:spLocks/>
            </p:cNvSpPr>
            <p:nvPr/>
          </p:nvSpPr>
          <p:spPr bwMode="auto">
            <a:xfrm>
              <a:off x="1843" y="5769"/>
              <a:ext cx="36" cy="15"/>
            </a:xfrm>
            <a:custGeom>
              <a:avLst/>
              <a:gdLst/>
              <a:ahLst/>
              <a:cxnLst>
                <a:cxn ang="0">
                  <a:pos x="0" y="0"/>
                </a:cxn>
                <a:cxn ang="0">
                  <a:pos x="36" y="14"/>
                </a:cxn>
              </a:cxnLst>
              <a:rect l="0" t="0" r="r" b="b"/>
              <a:pathLst>
                <a:path w="36" h="15">
                  <a:moveTo>
                    <a:pt x="0" y="0"/>
                  </a:moveTo>
                  <a:lnTo>
                    <a:pt x="36"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711"/>
            <p:cNvSpPr>
              <a:spLocks/>
            </p:cNvSpPr>
            <p:nvPr/>
          </p:nvSpPr>
          <p:spPr bwMode="auto">
            <a:xfrm>
              <a:off x="1855" y="5769"/>
              <a:ext cx="12" cy="27"/>
            </a:xfrm>
            <a:custGeom>
              <a:avLst/>
              <a:gdLst/>
              <a:ahLst/>
              <a:cxnLst>
                <a:cxn ang="0">
                  <a:pos x="0" y="0"/>
                </a:cxn>
                <a:cxn ang="0">
                  <a:pos x="12" y="26"/>
                </a:cxn>
              </a:cxnLst>
              <a:rect l="0" t="0" r="r" b="b"/>
              <a:pathLst>
                <a:path w="12" h="27">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712"/>
            <p:cNvSpPr>
              <a:spLocks/>
            </p:cNvSpPr>
            <p:nvPr/>
          </p:nvSpPr>
          <p:spPr bwMode="auto">
            <a:xfrm>
              <a:off x="1879" y="5769"/>
              <a:ext cx="24" cy="27"/>
            </a:xfrm>
            <a:custGeom>
              <a:avLst/>
              <a:gdLst/>
              <a:ahLst/>
              <a:cxnLst>
                <a:cxn ang="0">
                  <a:pos x="24" y="0"/>
                </a:cxn>
                <a:cxn ang="0">
                  <a:pos x="0" y="26"/>
                </a:cxn>
              </a:cxnLst>
              <a:rect l="0" t="0" r="r" b="b"/>
              <a:pathLst>
                <a:path w="24" h="27">
                  <a:moveTo>
                    <a:pt x="24"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713"/>
            <p:cNvSpPr>
              <a:spLocks/>
            </p:cNvSpPr>
            <p:nvPr/>
          </p:nvSpPr>
          <p:spPr bwMode="auto">
            <a:xfrm>
              <a:off x="1879" y="5769"/>
              <a:ext cx="36" cy="15"/>
            </a:xfrm>
            <a:custGeom>
              <a:avLst/>
              <a:gdLst/>
              <a:ahLst/>
              <a:cxnLst>
                <a:cxn ang="0">
                  <a:pos x="35" y="0"/>
                </a:cxn>
                <a:cxn ang="0">
                  <a:pos x="0" y="14"/>
                </a:cxn>
              </a:cxnLst>
              <a:rect l="0" t="0" r="r" b="b"/>
              <a:pathLst>
                <a:path w="36" h="15">
                  <a:moveTo>
                    <a:pt x="35" y="0"/>
                  </a:moveTo>
                  <a:lnTo>
                    <a:pt x="0" y="1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714"/>
            <p:cNvSpPr>
              <a:spLocks/>
            </p:cNvSpPr>
            <p:nvPr/>
          </p:nvSpPr>
          <p:spPr bwMode="auto">
            <a:xfrm>
              <a:off x="1768" y="6016"/>
              <a:ext cx="36" cy="12"/>
            </a:xfrm>
            <a:custGeom>
              <a:avLst/>
              <a:gdLst/>
              <a:ahLst/>
              <a:cxnLst>
                <a:cxn ang="0">
                  <a:pos x="35" y="0"/>
                </a:cxn>
                <a:cxn ang="0">
                  <a:pos x="0" y="12"/>
                </a:cxn>
              </a:cxnLst>
              <a:rect l="0" t="0" r="r" b="b"/>
              <a:pathLst>
                <a:path w="36" h="12">
                  <a:moveTo>
                    <a:pt x="35"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715"/>
            <p:cNvSpPr>
              <a:spLocks/>
            </p:cNvSpPr>
            <p:nvPr/>
          </p:nvSpPr>
          <p:spPr bwMode="auto">
            <a:xfrm>
              <a:off x="1780" y="6002"/>
              <a:ext cx="24" cy="26"/>
            </a:xfrm>
            <a:custGeom>
              <a:avLst/>
              <a:gdLst/>
              <a:ahLst/>
              <a:cxnLst>
                <a:cxn ang="0">
                  <a:pos x="24" y="0"/>
                </a:cxn>
                <a:cxn ang="0">
                  <a:pos x="0" y="26"/>
                </a:cxn>
              </a:cxnLst>
              <a:rect l="0" t="0" r="r" b="b"/>
              <a:pathLst>
                <a:path w="24" h="26">
                  <a:moveTo>
                    <a:pt x="24" y="0"/>
                  </a:moveTo>
                  <a:lnTo>
                    <a:pt x="0" y="26"/>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716"/>
            <p:cNvSpPr>
              <a:spLocks/>
            </p:cNvSpPr>
            <p:nvPr/>
          </p:nvSpPr>
          <p:spPr bwMode="auto">
            <a:xfrm>
              <a:off x="1819" y="6002"/>
              <a:ext cx="12" cy="26"/>
            </a:xfrm>
            <a:custGeom>
              <a:avLst/>
              <a:gdLst/>
              <a:ahLst/>
              <a:cxnLst>
                <a:cxn ang="0">
                  <a:pos x="0" y="0"/>
                </a:cxn>
                <a:cxn ang="0">
                  <a:pos x="12" y="26"/>
                </a:cxn>
              </a:cxnLst>
              <a:rect l="0" t="0" r="r" b="b"/>
              <a:pathLst>
                <a:path w="12" h="26">
                  <a:moveTo>
                    <a:pt x="0" y="0"/>
                  </a:moveTo>
                  <a:lnTo>
                    <a:pt x="12" y="2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717"/>
            <p:cNvSpPr>
              <a:spLocks/>
            </p:cNvSpPr>
            <p:nvPr/>
          </p:nvSpPr>
          <p:spPr bwMode="auto">
            <a:xfrm>
              <a:off x="1804" y="6016"/>
              <a:ext cx="39" cy="12"/>
            </a:xfrm>
            <a:custGeom>
              <a:avLst/>
              <a:gdLst/>
              <a:ahLst/>
              <a:cxnLst>
                <a:cxn ang="0">
                  <a:pos x="0" y="0"/>
                </a:cxn>
                <a:cxn ang="0">
                  <a:pos x="38" y="12"/>
                </a:cxn>
              </a:cxnLst>
              <a:rect l="0" t="0" r="r" b="b"/>
              <a:pathLst>
                <a:path w="39"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27" name="Group 718"/>
          <p:cNvGrpSpPr>
            <a:grpSpLocks/>
          </p:cNvGrpSpPr>
          <p:nvPr/>
        </p:nvGrpSpPr>
        <p:grpSpPr bwMode="auto">
          <a:xfrm>
            <a:off x="2411760" y="3897319"/>
            <a:ext cx="269314" cy="68703"/>
            <a:chOff x="2175" y="4959"/>
            <a:chExt cx="490" cy="125"/>
          </a:xfrm>
        </p:grpSpPr>
        <p:sp>
          <p:nvSpPr>
            <p:cNvPr id="728" name="Freeform 719"/>
            <p:cNvSpPr>
              <a:spLocks/>
            </p:cNvSpPr>
            <p:nvPr/>
          </p:nvSpPr>
          <p:spPr bwMode="auto">
            <a:xfrm>
              <a:off x="2186" y="4999"/>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720"/>
            <p:cNvSpPr>
              <a:spLocks/>
            </p:cNvSpPr>
            <p:nvPr/>
          </p:nvSpPr>
          <p:spPr bwMode="auto">
            <a:xfrm>
              <a:off x="2352" y="4999"/>
              <a:ext cx="302" cy="0"/>
            </a:xfrm>
            <a:custGeom>
              <a:avLst/>
              <a:gdLst/>
              <a:ahLst/>
              <a:cxnLst>
                <a:cxn ang="0">
                  <a:pos x="0" y="0"/>
                </a:cxn>
                <a:cxn ang="0">
                  <a:pos x="302" y="0"/>
                </a:cxn>
              </a:cxnLst>
              <a:rect l="0" t="0" r="r" b="b"/>
              <a:pathLst>
                <a:path w="302">
                  <a:moveTo>
                    <a:pt x="0" y="0"/>
                  </a:moveTo>
                  <a:lnTo>
                    <a:pt x="30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721"/>
            <p:cNvSpPr>
              <a:spLocks/>
            </p:cNvSpPr>
            <p:nvPr/>
          </p:nvSpPr>
          <p:spPr bwMode="auto">
            <a:xfrm>
              <a:off x="2186" y="4970"/>
              <a:ext cx="166" cy="55"/>
            </a:xfrm>
            <a:custGeom>
              <a:avLst/>
              <a:gdLst/>
              <a:ahLst/>
              <a:cxnLst>
                <a:cxn ang="0">
                  <a:pos x="165" y="0"/>
                </a:cxn>
                <a:cxn ang="0">
                  <a:pos x="165" y="0"/>
                </a:cxn>
                <a:cxn ang="0">
                  <a:pos x="0" y="28"/>
                </a:cxn>
                <a:cxn ang="0">
                  <a:pos x="165" y="55"/>
                </a:cxn>
                <a:cxn ang="0">
                  <a:pos x="165" y="0"/>
                </a:cxn>
              </a:cxnLst>
              <a:rect l="0" t="0" r="r" b="b"/>
              <a:pathLst>
                <a:path w="166" h="55">
                  <a:moveTo>
                    <a:pt x="165" y="0"/>
                  </a:moveTo>
                  <a:lnTo>
                    <a:pt x="165" y="0"/>
                  </a:lnTo>
                  <a:lnTo>
                    <a:pt x="0" y="28"/>
                  </a:lnTo>
                  <a:lnTo>
                    <a:pt x="165" y="55"/>
                  </a:lnTo>
                  <a:lnTo>
                    <a:pt x="165"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31" name="Group 722"/>
          <p:cNvGrpSpPr>
            <a:grpSpLocks/>
          </p:cNvGrpSpPr>
          <p:nvPr/>
        </p:nvGrpSpPr>
        <p:grpSpPr bwMode="auto">
          <a:xfrm>
            <a:off x="3127723" y="3897319"/>
            <a:ext cx="269314" cy="68703"/>
            <a:chOff x="3303" y="4959"/>
            <a:chExt cx="490" cy="125"/>
          </a:xfrm>
        </p:grpSpPr>
        <p:sp>
          <p:nvSpPr>
            <p:cNvPr id="732" name="Freeform 723"/>
            <p:cNvSpPr>
              <a:spLocks/>
            </p:cNvSpPr>
            <p:nvPr/>
          </p:nvSpPr>
          <p:spPr bwMode="auto">
            <a:xfrm>
              <a:off x="3782" y="4999"/>
              <a:ext cx="0" cy="74"/>
            </a:xfrm>
            <a:custGeom>
              <a:avLst/>
              <a:gdLst/>
              <a:ahLst/>
              <a:cxnLst>
                <a:cxn ang="0">
                  <a:pos x="0" y="74"/>
                </a:cxn>
                <a:cxn ang="0">
                  <a:pos x="0" y="0"/>
                </a:cxn>
              </a:cxnLst>
              <a:rect l="0" t="0" r="r" b="b"/>
              <a:pathLst>
                <a:path h="74">
                  <a:moveTo>
                    <a:pt x="0" y="74"/>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724"/>
            <p:cNvSpPr>
              <a:spLocks/>
            </p:cNvSpPr>
            <p:nvPr/>
          </p:nvSpPr>
          <p:spPr bwMode="auto">
            <a:xfrm>
              <a:off x="3314" y="4999"/>
              <a:ext cx="302" cy="0"/>
            </a:xfrm>
            <a:custGeom>
              <a:avLst/>
              <a:gdLst/>
              <a:ahLst/>
              <a:cxnLst>
                <a:cxn ang="0">
                  <a:pos x="302" y="0"/>
                </a:cxn>
                <a:cxn ang="0">
                  <a:pos x="0" y="0"/>
                </a:cxn>
              </a:cxnLst>
              <a:rect l="0" t="0" r="r" b="b"/>
              <a:pathLst>
                <a:path w="302">
                  <a:moveTo>
                    <a:pt x="302"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725"/>
            <p:cNvSpPr>
              <a:spLocks/>
            </p:cNvSpPr>
            <p:nvPr/>
          </p:nvSpPr>
          <p:spPr bwMode="auto">
            <a:xfrm>
              <a:off x="3616" y="4970"/>
              <a:ext cx="166" cy="55"/>
            </a:xfrm>
            <a:custGeom>
              <a:avLst/>
              <a:gdLst/>
              <a:ahLst/>
              <a:cxnLst>
                <a:cxn ang="0">
                  <a:pos x="0" y="0"/>
                </a:cxn>
                <a:cxn ang="0">
                  <a:pos x="0" y="55"/>
                </a:cxn>
                <a:cxn ang="0">
                  <a:pos x="165" y="28"/>
                </a:cxn>
                <a:cxn ang="0">
                  <a:pos x="0" y="0"/>
                </a:cxn>
              </a:cxnLst>
              <a:rect l="0" t="0" r="r" b="b"/>
              <a:pathLst>
                <a:path w="166" h="55">
                  <a:moveTo>
                    <a:pt x="0" y="0"/>
                  </a:moveTo>
                  <a:lnTo>
                    <a:pt x="0" y="55"/>
                  </a:lnTo>
                  <a:lnTo>
                    <a:pt x="165" y="28"/>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35" name="Group 726"/>
          <p:cNvGrpSpPr>
            <a:grpSpLocks/>
          </p:cNvGrpSpPr>
          <p:nvPr/>
        </p:nvGrpSpPr>
        <p:grpSpPr bwMode="auto">
          <a:xfrm>
            <a:off x="2778473" y="3798267"/>
            <a:ext cx="149772" cy="156643"/>
            <a:chOff x="2752" y="4783"/>
            <a:chExt cx="274" cy="285"/>
          </a:xfrm>
        </p:grpSpPr>
        <p:sp>
          <p:nvSpPr>
            <p:cNvPr id="736" name="Freeform 727"/>
            <p:cNvSpPr>
              <a:spLocks/>
            </p:cNvSpPr>
            <p:nvPr/>
          </p:nvSpPr>
          <p:spPr bwMode="auto">
            <a:xfrm>
              <a:off x="2803" y="4797"/>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728"/>
            <p:cNvSpPr>
              <a:spLocks/>
            </p:cNvSpPr>
            <p:nvPr/>
          </p:nvSpPr>
          <p:spPr bwMode="auto">
            <a:xfrm>
              <a:off x="2815" y="4797"/>
              <a:ext cx="74" cy="257"/>
            </a:xfrm>
            <a:custGeom>
              <a:avLst/>
              <a:gdLst/>
              <a:ahLst/>
              <a:cxnLst>
                <a:cxn ang="0">
                  <a:pos x="74" y="0"/>
                </a:cxn>
                <a:cxn ang="0">
                  <a:pos x="0" y="256"/>
                </a:cxn>
              </a:cxnLst>
              <a:rect l="0" t="0" r="r" b="b"/>
              <a:pathLst>
                <a:path w="74" h="257">
                  <a:moveTo>
                    <a:pt x="74"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729"/>
            <p:cNvSpPr>
              <a:spLocks/>
            </p:cNvSpPr>
            <p:nvPr/>
          </p:nvSpPr>
          <p:spPr bwMode="auto">
            <a:xfrm>
              <a:off x="2829" y="4797"/>
              <a:ext cx="72" cy="257"/>
            </a:xfrm>
            <a:custGeom>
              <a:avLst/>
              <a:gdLst/>
              <a:ahLst/>
              <a:cxnLst>
                <a:cxn ang="0">
                  <a:pos x="71" y="0"/>
                </a:cxn>
                <a:cxn ang="0">
                  <a:pos x="0" y="256"/>
                </a:cxn>
              </a:cxnLst>
              <a:rect l="0" t="0" r="r" b="b"/>
              <a:pathLst>
                <a:path w="72" h="257">
                  <a:moveTo>
                    <a:pt x="71" y="0"/>
                  </a:move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730"/>
            <p:cNvSpPr>
              <a:spLocks/>
            </p:cNvSpPr>
            <p:nvPr/>
          </p:nvSpPr>
          <p:spPr bwMode="auto">
            <a:xfrm>
              <a:off x="2767" y="4797"/>
              <a:ext cx="245" cy="257"/>
            </a:xfrm>
            <a:custGeom>
              <a:avLst/>
              <a:gdLst/>
              <a:ahLst/>
              <a:cxnLst>
                <a:cxn ang="0">
                  <a:pos x="74" y="0"/>
                </a:cxn>
                <a:cxn ang="0">
                  <a:pos x="184" y="0"/>
                </a:cxn>
                <a:cxn ang="0">
                  <a:pos x="220" y="12"/>
                </a:cxn>
                <a:cxn ang="0">
                  <a:pos x="232" y="24"/>
                </a:cxn>
                <a:cxn ang="0">
                  <a:pos x="244" y="60"/>
                </a:cxn>
                <a:cxn ang="0">
                  <a:pos x="244" y="110"/>
                </a:cxn>
                <a:cxn ang="0">
                  <a:pos x="232" y="158"/>
                </a:cxn>
                <a:cxn ang="0">
                  <a:pos x="208" y="208"/>
                </a:cxn>
                <a:cxn ang="0">
                  <a:pos x="184" y="232"/>
                </a:cxn>
                <a:cxn ang="0">
                  <a:pos x="158" y="244"/>
                </a:cxn>
                <a:cxn ang="0">
                  <a:pos x="110" y="256"/>
                </a:cxn>
                <a:cxn ang="0">
                  <a:pos x="0" y="256"/>
                </a:cxn>
              </a:cxnLst>
              <a:rect l="0" t="0" r="r" b="b"/>
              <a:pathLst>
                <a:path w="245" h="257">
                  <a:moveTo>
                    <a:pt x="74" y="0"/>
                  </a:moveTo>
                  <a:lnTo>
                    <a:pt x="184" y="0"/>
                  </a:lnTo>
                  <a:lnTo>
                    <a:pt x="220" y="12"/>
                  </a:lnTo>
                  <a:lnTo>
                    <a:pt x="232" y="24"/>
                  </a:lnTo>
                  <a:lnTo>
                    <a:pt x="244" y="60"/>
                  </a:lnTo>
                  <a:lnTo>
                    <a:pt x="244" y="110"/>
                  </a:lnTo>
                  <a:lnTo>
                    <a:pt x="232" y="158"/>
                  </a:lnTo>
                  <a:lnTo>
                    <a:pt x="208" y="208"/>
                  </a:lnTo>
                  <a:lnTo>
                    <a:pt x="184" y="232"/>
                  </a:lnTo>
                  <a:lnTo>
                    <a:pt x="158" y="244"/>
                  </a:lnTo>
                  <a:lnTo>
                    <a:pt x="110" y="256"/>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731"/>
            <p:cNvSpPr>
              <a:spLocks/>
            </p:cNvSpPr>
            <p:nvPr/>
          </p:nvSpPr>
          <p:spPr bwMode="auto">
            <a:xfrm>
              <a:off x="2937" y="4809"/>
              <a:ext cx="63" cy="221"/>
            </a:xfrm>
            <a:custGeom>
              <a:avLst/>
              <a:gdLst/>
              <a:ahLst/>
              <a:cxnLst>
                <a:cxn ang="0">
                  <a:pos x="38" y="0"/>
                </a:cxn>
                <a:cxn ang="0">
                  <a:pos x="50" y="12"/>
                </a:cxn>
                <a:cxn ang="0">
                  <a:pos x="62" y="48"/>
                </a:cxn>
                <a:cxn ang="0">
                  <a:pos x="62" y="98"/>
                </a:cxn>
                <a:cxn ang="0">
                  <a:pos x="50" y="146"/>
                </a:cxn>
                <a:cxn ang="0">
                  <a:pos x="26" y="196"/>
                </a:cxn>
                <a:cxn ang="0">
                  <a:pos x="0" y="220"/>
                </a:cxn>
              </a:cxnLst>
              <a:rect l="0" t="0" r="r" b="b"/>
              <a:pathLst>
                <a:path w="63" h="221">
                  <a:moveTo>
                    <a:pt x="38" y="0"/>
                  </a:moveTo>
                  <a:lnTo>
                    <a:pt x="50" y="12"/>
                  </a:lnTo>
                  <a:lnTo>
                    <a:pt x="62" y="48"/>
                  </a:lnTo>
                  <a:lnTo>
                    <a:pt x="62" y="98"/>
                  </a:lnTo>
                  <a:lnTo>
                    <a:pt x="50" y="146"/>
                  </a:lnTo>
                  <a:lnTo>
                    <a:pt x="26" y="196"/>
                  </a:lnTo>
                  <a:lnTo>
                    <a:pt x="0" y="220"/>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732"/>
            <p:cNvSpPr>
              <a:spLocks/>
            </p:cNvSpPr>
            <p:nvPr/>
          </p:nvSpPr>
          <p:spPr bwMode="auto">
            <a:xfrm>
              <a:off x="2877" y="4797"/>
              <a:ext cx="111" cy="257"/>
            </a:xfrm>
            <a:custGeom>
              <a:avLst/>
              <a:gdLst/>
              <a:ahLst/>
              <a:cxnLst>
                <a:cxn ang="0">
                  <a:pos x="74" y="0"/>
                </a:cxn>
                <a:cxn ang="0">
                  <a:pos x="98" y="24"/>
                </a:cxn>
                <a:cxn ang="0">
                  <a:pos x="110" y="60"/>
                </a:cxn>
                <a:cxn ang="0">
                  <a:pos x="110" y="110"/>
                </a:cxn>
                <a:cxn ang="0">
                  <a:pos x="98" y="158"/>
                </a:cxn>
                <a:cxn ang="0">
                  <a:pos x="74" y="208"/>
                </a:cxn>
                <a:cxn ang="0">
                  <a:pos x="35" y="244"/>
                </a:cxn>
                <a:cxn ang="0">
                  <a:pos x="0" y="256"/>
                </a:cxn>
              </a:cxnLst>
              <a:rect l="0" t="0" r="r" b="b"/>
              <a:pathLst>
                <a:path w="111" h="257">
                  <a:moveTo>
                    <a:pt x="74" y="0"/>
                  </a:moveTo>
                  <a:lnTo>
                    <a:pt x="98" y="24"/>
                  </a:lnTo>
                  <a:lnTo>
                    <a:pt x="110" y="60"/>
                  </a:lnTo>
                  <a:lnTo>
                    <a:pt x="110" y="110"/>
                  </a:lnTo>
                  <a:lnTo>
                    <a:pt x="98" y="158"/>
                  </a:lnTo>
                  <a:lnTo>
                    <a:pt x="74" y="208"/>
                  </a:lnTo>
                  <a:lnTo>
                    <a:pt x="35" y="244"/>
                  </a:lnTo>
                  <a:lnTo>
                    <a:pt x="0" y="256"/>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733"/>
            <p:cNvSpPr>
              <a:spLocks/>
            </p:cNvSpPr>
            <p:nvPr/>
          </p:nvSpPr>
          <p:spPr bwMode="auto">
            <a:xfrm>
              <a:off x="2853" y="4797"/>
              <a:ext cx="36" cy="12"/>
            </a:xfrm>
            <a:custGeom>
              <a:avLst/>
              <a:gdLst/>
              <a:ahLst/>
              <a:cxnLst>
                <a:cxn ang="0">
                  <a:pos x="0" y="0"/>
                </a:cxn>
                <a:cxn ang="0">
                  <a:pos x="36" y="12"/>
                </a:cxn>
              </a:cxnLst>
              <a:rect l="0" t="0" r="r" b="b"/>
              <a:pathLst>
                <a:path w="36" h="12">
                  <a:moveTo>
                    <a:pt x="0" y="0"/>
                  </a:moveTo>
                  <a:lnTo>
                    <a:pt x="36"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734"/>
            <p:cNvSpPr>
              <a:spLocks/>
            </p:cNvSpPr>
            <p:nvPr/>
          </p:nvSpPr>
          <p:spPr bwMode="auto">
            <a:xfrm>
              <a:off x="2865" y="4797"/>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735"/>
            <p:cNvSpPr>
              <a:spLocks/>
            </p:cNvSpPr>
            <p:nvPr/>
          </p:nvSpPr>
          <p:spPr bwMode="auto">
            <a:xfrm>
              <a:off x="2889" y="4797"/>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736"/>
            <p:cNvSpPr>
              <a:spLocks/>
            </p:cNvSpPr>
            <p:nvPr/>
          </p:nvSpPr>
          <p:spPr bwMode="auto">
            <a:xfrm>
              <a:off x="2889" y="4797"/>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737"/>
            <p:cNvSpPr>
              <a:spLocks/>
            </p:cNvSpPr>
            <p:nvPr/>
          </p:nvSpPr>
          <p:spPr bwMode="auto">
            <a:xfrm>
              <a:off x="2779" y="5042"/>
              <a:ext cx="36" cy="12"/>
            </a:xfrm>
            <a:custGeom>
              <a:avLst/>
              <a:gdLst/>
              <a:ahLst/>
              <a:cxnLst>
                <a:cxn ang="0">
                  <a:pos x="36" y="0"/>
                </a:cxn>
                <a:cxn ang="0">
                  <a:pos x="0" y="12"/>
                </a:cxn>
              </a:cxnLst>
              <a:rect l="0" t="0" r="r" b="b"/>
              <a:pathLst>
                <a:path w="36" h="12">
                  <a:moveTo>
                    <a:pt x="36" y="0"/>
                  </a:moveTo>
                  <a:lnTo>
                    <a:pt x="0"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738"/>
            <p:cNvSpPr>
              <a:spLocks/>
            </p:cNvSpPr>
            <p:nvPr/>
          </p:nvSpPr>
          <p:spPr bwMode="auto">
            <a:xfrm>
              <a:off x="2791" y="5030"/>
              <a:ext cx="24" cy="24"/>
            </a:xfrm>
            <a:custGeom>
              <a:avLst/>
              <a:gdLst/>
              <a:ahLst/>
              <a:cxnLst>
                <a:cxn ang="0">
                  <a:pos x="23" y="0"/>
                </a:cxn>
                <a:cxn ang="0">
                  <a:pos x="0" y="24"/>
                </a:cxn>
              </a:cxnLst>
              <a:rect l="0" t="0" r="r" b="b"/>
              <a:pathLst>
                <a:path w="24" h="24">
                  <a:moveTo>
                    <a:pt x="23" y="0"/>
                  </a:moveTo>
                  <a:lnTo>
                    <a:pt x="0"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739"/>
            <p:cNvSpPr>
              <a:spLocks/>
            </p:cNvSpPr>
            <p:nvPr/>
          </p:nvSpPr>
          <p:spPr bwMode="auto">
            <a:xfrm>
              <a:off x="2829" y="5030"/>
              <a:ext cx="12" cy="24"/>
            </a:xfrm>
            <a:custGeom>
              <a:avLst/>
              <a:gdLst/>
              <a:ahLst/>
              <a:cxnLst>
                <a:cxn ang="0">
                  <a:pos x="0" y="0"/>
                </a:cxn>
                <a:cxn ang="0">
                  <a:pos x="12" y="24"/>
                </a:cxn>
              </a:cxnLst>
              <a:rect l="0" t="0" r="r" b="b"/>
              <a:pathLst>
                <a:path w="12" h="24">
                  <a:moveTo>
                    <a:pt x="0" y="0"/>
                  </a:moveTo>
                  <a:lnTo>
                    <a:pt x="12" y="24"/>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740"/>
            <p:cNvSpPr>
              <a:spLocks/>
            </p:cNvSpPr>
            <p:nvPr/>
          </p:nvSpPr>
          <p:spPr bwMode="auto">
            <a:xfrm>
              <a:off x="2815" y="5042"/>
              <a:ext cx="38" cy="12"/>
            </a:xfrm>
            <a:custGeom>
              <a:avLst/>
              <a:gdLst/>
              <a:ahLst/>
              <a:cxnLst>
                <a:cxn ang="0">
                  <a:pos x="0" y="0"/>
                </a:cxn>
                <a:cxn ang="0">
                  <a:pos x="38" y="12"/>
                </a:cxn>
              </a:cxnLst>
              <a:rect l="0" t="0" r="r" b="b"/>
              <a:pathLst>
                <a:path w="38" h="12">
                  <a:moveTo>
                    <a:pt x="0" y="0"/>
                  </a:moveTo>
                  <a:lnTo>
                    <a:pt x="38" y="12"/>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50" name="Group 741"/>
          <p:cNvGrpSpPr>
            <a:grpSpLocks/>
          </p:cNvGrpSpPr>
          <p:nvPr/>
        </p:nvGrpSpPr>
        <p:grpSpPr bwMode="auto">
          <a:xfrm>
            <a:off x="3017208" y="3851669"/>
            <a:ext cx="56336" cy="122292"/>
            <a:chOff x="3093" y="4874"/>
            <a:chExt cx="103" cy="223"/>
          </a:xfrm>
        </p:grpSpPr>
        <p:sp>
          <p:nvSpPr>
            <p:cNvPr id="751" name="Freeform 742"/>
            <p:cNvSpPr>
              <a:spLocks/>
            </p:cNvSpPr>
            <p:nvPr/>
          </p:nvSpPr>
          <p:spPr bwMode="auto">
            <a:xfrm>
              <a:off x="3108" y="4924"/>
              <a:ext cx="45" cy="159"/>
            </a:xfrm>
            <a:custGeom>
              <a:avLst/>
              <a:gdLst/>
              <a:ahLst/>
              <a:cxnLst>
                <a:cxn ang="0">
                  <a:pos x="45" y="0"/>
                </a:cxn>
                <a:cxn ang="0">
                  <a:pos x="0" y="158"/>
                </a:cxn>
                <a:cxn ang="0">
                  <a:pos x="19" y="158"/>
                </a:cxn>
              </a:cxnLst>
              <a:rect l="0" t="0" r="r" b="b"/>
              <a:pathLst>
                <a:path w="45" h="159">
                  <a:moveTo>
                    <a:pt x="45" y="0"/>
                  </a:moveTo>
                  <a:lnTo>
                    <a:pt x="0" y="158"/>
                  </a:lnTo>
                  <a:lnTo>
                    <a:pt x="19" y="158"/>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743"/>
            <p:cNvSpPr>
              <a:spLocks/>
            </p:cNvSpPr>
            <p:nvPr/>
          </p:nvSpPr>
          <p:spPr bwMode="auto">
            <a:xfrm>
              <a:off x="3117" y="4888"/>
              <a:ext cx="65" cy="195"/>
            </a:xfrm>
            <a:custGeom>
              <a:avLst/>
              <a:gdLst/>
              <a:ahLst/>
              <a:cxnLst>
                <a:cxn ang="0">
                  <a:pos x="64" y="0"/>
                </a:cxn>
                <a:cxn ang="0">
                  <a:pos x="45" y="36"/>
                </a:cxn>
                <a:cxn ang="0">
                  <a:pos x="0" y="194"/>
                </a:cxn>
              </a:cxnLst>
              <a:rect l="0" t="0" r="r" b="b"/>
              <a:pathLst>
                <a:path w="65" h="195">
                  <a:moveTo>
                    <a:pt x="64" y="0"/>
                  </a:moveTo>
                  <a:lnTo>
                    <a:pt x="45" y="36"/>
                  </a:lnTo>
                  <a:lnTo>
                    <a:pt x="0" y="194"/>
                  </a:lnTo>
                </a:path>
              </a:pathLst>
            </a:custGeom>
            <a:noFill/>
            <a:ln w="18287">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744"/>
            <p:cNvSpPr>
              <a:spLocks/>
            </p:cNvSpPr>
            <p:nvPr/>
          </p:nvSpPr>
          <p:spPr bwMode="auto">
            <a:xfrm>
              <a:off x="3108" y="4888"/>
              <a:ext cx="74" cy="195"/>
            </a:xfrm>
            <a:custGeom>
              <a:avLst/>
              <a:gdLst/>
              <a:ahLst/>
              <a:cxnLst>
                <a:cxn ang="0">
                  <a:pos x="19" y="194"/>
                </a:cxn>
                <a:cxn ang="0">
                  <a:pos x="74" y="0"/>
                </a:cxn>
                <a:cxn ang="0">
                  <a:pos x="45" y="26"/>
                </a:cxn>
                <a:cxn ang="0">
                  <a:pos x="19" y="45"/>
                </a:cxn>
                <a:cxn ang="0">
                  <a:pos x="0" y="55"/>
                </a:cxn>
              </a:cxnLst>
              <a:rect l="0" t="0" r="r" b="b"/>
              <a:pathLst>
                <a:path w="74" h="195">
                  <a:moveTo>
                    <a:pt x="19" y="194"/>
                  </a:moveTo>
                  <a:lnTo>
                    <a:pt x="74" y="0"/>
                  </a:lnTo>
                  <a:lnTo>
                    <a:pt x="45" y="26"/>
                  </a:lnTo>
                  <a:lnTo>
                    <a:pt x="19" y="45"/>
                  </a:lnTo>
                  <a:lnTo>
                    <a:pt x="0" y="55"/>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745"/>
            <p:cNvSpPr>
              <a:spLocks/>
            </p:cNvSpPr>
            <p:nvPr/>
          </p:nvSpPr>
          <p:spPr bwMode="auto">
            <a:xfrm>
              <a:off x="3108" y="4924"/>
              <a:ext cx="45" cy="20"/>
            </a:xfrm>
            <a:custGeom>
              <a:avLst/>
              <a:gdLst/>
              <a:ahLst/>
              <a:cxnLst>
                <a:cxn ang="0">
                  <a:pos x="45" y="0"/>
                </a:cxn>
                <a:cxn ang="0">
                  <a:pos x="26" y="9"/>
                </a:cxn>
                <a:cxn ang="0">
                  <a:pos x="0" y="19"/>
                </a:cxn>
              </a:cxnLst>
              <a:rect l="0" t="0" r="r" b="b"/>
              <a:pathLst>
                <a:path w="45" h="20">
                  <a:moveTo>
                    <a:pt x="45" y="0"/>
                  </a:moveTo>
                  <a:lnTo>
                    <a:pt x="26" y="9"/>
                  </a:lnTo>
                  <a:lnTo>
                    <a:pt x="0" y="19"/>
                  </a:lnTo>
                </a:path>
              </a:pathLst>
            </a:custGeom>
            <a:noFill/>
            <a:ln w="18288">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55" name="Group 746"/>
          <p:cNvGrpSpPr>
            <a:grpSpLocks/>
          </p:cNvGrpSpPr>
          <p:nvPr/>
        </p:nvGrpSpPr>
        <p:grpSpPr bwMode="auto">
          <a:xfrm>
            <a:off x="2158366" y="4101519"/>
            <a:ext cx="78322" cy="269318"/>
            <a:chOff x="1954" y="5161"/>
            <a:chExt cx="144" cy="489"/>
          </a:xfrm>
        </p:grpSpPr>
        <p:sp>
          <p:nvSpPr>
            <p:cNvPr id="756" name="Freeform 747"/>
            <p:cNvSpPr>
              <a:spLocks/>
            </p:cNvSpPr>
            <p:nvPr/>
          </p:nvSpPr>
          <p:spPr bwMode="auto">
            <a:xfrm>
              <a:off x="1994" y="5172"/>
              <a:ext cx="94" cy="0"/>
            </a:xfrm>
            <a:custGeom>
              <a:avLst/>
              <a:gdLst/>
              <a:ahLst/>
              <a:cxnLst>
                <a:cxn ang="0">
                  <a:pos x="93" y="0"/>
                </a:cxn>
                <a:cxn ang="0">
                  <a:pos x="0" y="0"/>
                </a:cxn>
              </a:cxnLst>
              <a:rect l="0" t="0" r="r" b="b"/>
              <a:pathLst>
                <a:path w="94">
                  <a:moveTo>
                    <a:pt x="9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748"/>
            <p:cNvSpPr>
              <a:spLocks/>
            </p:cNvSpPr>
            <p:nvPr/>
          </p:nvSpPr>
          <p:spPr bwMode="auto">
            <a:xfrm>
              <a:off x="1994" y="5337"/>
              <a:ext cx="0" cy="303"/>
            </a:xfrm>
            <a:custGeom>
              <a:avLst/>
              <a:gdLst/>
              <a:ahLst/>
              <a:cxnLst>
                <a:cxn ang="0">
                  <a:pos x="0" y="0"/>
                </a:cxn>
                <a:cxn ang="0">
                  <a:pos x="0" y="302"/>
                </a:cxn>
              </a:cxnLst>
              <a:rect l="0" t="0" r="r" b="b"/>
              <a:pathLst>
                <a:path h="303">
                  <a:moveTo>
                    <a:pt x="0" y="0"/>
                  </a:moveTo>
                  <a:lnTo>
                    <a:pt x="0" y="30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749"/>
            <p:cNvSpPr>
              <a:spLocks/>
            </p:cNvSpPr>
            <p:nvPr/>
          </p:nvSpPr>
          <p:spPr bwMode="auto">
            <a:xfrm>
              <a:off x="1965" y="5172"/>
              <a:ext cx="55" cy="165"/>
            </a:xfrm>
            <a:custGeom>
              <a:avLst/>
              <a:gdLst/>
              <a:ahLst/>
              <a:cxnLst>
                <a:cxn ang="0">
                  <a:pos x="0" y="165"/>
                </a:cxn>
                <a:cxn ang="0">
                  <a:pos x="55" y="165"/>
                </a:cxn>
                <a:cxn ang="0">
                  <a:pos x="28" y="0"/>
                </a:cxn>
                <a:cxn ang="0">
                  <a:pos x="0" y="165"/>
                </a:cxn>
              </a:cxnLst>
              <a:rect l="0" t="0" r="r" b="b"/>
              <a:pathLst>
                <a:path w="55" h="165">
                  <a:moveTo>
                    <a:pt x="0" y="165"/>
                  </a:moveTo>
                  <a:lnTo>
                    <a:pt x="55" y="165"/>
                  </a:lnTo>
                  <a:lnTo>
                    <a:pt x="28" y="0"/>
                  </a:lnTo>
                  <a:lnTo>
                    <a:pt x="0" y="16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59" name="Group 750"/>
          <p:cNvGrpSpPr>
            <a:grpSpLocks/>
          </p:cNvGrpSpPr>
          <p:nvPr/>
        </p:nvGrpSpPr>
        <p:grpSpPr bwMode="auto">
          <a:xfrm>
            <a:off x="2158366" y="4734719"/>
            <a:ext cx="78322" cy="267943"/>
            <a:chOff x="1954" y="6157"/>
            <a:chExt cx="144" cy="489"/>
          </a:xfrm>
        </p:grpSpPr>
        <p:sp>
          <p:nvSpPr>
            <p:cNvPr id="760" name="Freeform 751"/>
            <p:cNvSpPr>
              <a:spLocks/>
            </p:cNvSpPr>
            <p:nvPr/>
          </p:nvSpPr>
          <p:spPr bwMode="auto">
            <a:xfrm>
              <a:off x="1994" y="6636"/>
              <a:ext cx="94" cy="0"/>
            </a:xfrm>
            <a:custGeom>
              <a:avLst/>
              <a:gdLst/>
              <a:ahLst/>
              <a:cxnLst>
                <a:cxn ang="0">
                  <a:pos x="93" y="0"/>
                </a:cxn>
                <a:cxn ang="0">
                  <a:pos x="0" y="0"/>
                </a:cxn>
              </a:cxnLst>
              <a:rect l="0" t="0" r="r" b="b"/>
              <a:pathLst>
                <a:path w="94">
                  <a:moveTo>
                    <a:pt x="9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752"/>
            <p:cNvSpPr>
              <a:spLocks/>
            </p:cNvSpPr>
            <p:nvPr/>
          </p:nvSpPr>
          <p:spPr bwMode="auto">
            <a:xfrm>
              <a:off x="1994" y="6168"/>
              <a:ext cx="0" cy="302"/>
            </a:xfrm>
            <a:custGeom>
              <a:avLst/>
              <a:gdLst/>
              <a:ahLst/>
              <a:cxnLst>
                <a:cxn ang="0">
                  <a:pos x="0" y="302"/>
                </a:cxn>
                <a:cxn ang="0">
                  <a:pos x="0" y="0"/>
                </a:cxn>
              </a:cxnLst>
              <a:rect l="0" t="0" r="r" b="b"/>
              <a:pathLst>
                <a:path h="302">
                  <a:moveTo>
                    <a:pt x="0" y="302"/>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753"/>
            <p:cNvSpPr>
              <a:spLocks/>
            </p:cNvSpPr>
            <p:nvPr/>
          </p:nvSpPr>
          <p:spPr bwMode="auto">
            <a:xfrm>
              <a:off x="1965" y="6470"/>
              <a:ext cx="55" cy="165"/>
            </a:xfrm>
            <a:custGeom>
              <a:avLst/>
              <a:gdLst/>
              <a:ahLst/>
              <a:cxnLst>
                <a:cxn ang="0">
                  <a:pos x="0" y="0"/>
                </a:cxn>
                <a:cxn ang="0">
                  <a:pos x="0" y="0"/>
                </a:cxn>
                <a:cxn ang="0">
                  <a:pos x="28" y="165"/>
                </a:cxn>
                <a:cxn ang="0">
                  <a:pos x="55" y="0"/>
                </a:cxn>
                <a:cxn ang="0">
                  <a:pos x="0" y="0"/>
                </a:cxn>
              </a:cxnLst>
              <a:rect l="0" t="0" r="r" b="b"/>
              <a:pathLst>
                <a:path w="55" h="165">
                  <a:moveTo>
                    <a:pt x="0" y="0"/>
                  </a:moveTo>
                  <a:lnTo>
                    <a:pt x="0" y="0"/>
                  </a:lnTo>
                  <a:lnTo>
                    <a:pt x="28" y="165"/>
                  </a:lnTo>
                  <a:lnTo>
                    <a:pt x="5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87323524"/>
      </p:ext>
    </p:extLst>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25859"/>
            <a:ext cx="7772401" cy="1022502"/>
          </a:xfrm>
        </p:spPr>
        <p:txBody>
          <a:bodyPr/>
          <a:lstStyle/>
          <a:p>
            <a:pPr algn="r"/>
            <a:r>
              <a:rPr lang="en-US" sz="2800" dirty="0" smtClean="0">
                <a:solidFill>
                  <a:srgbClr val="C00000"/>
                </a:solidFill>
              </a:rPr>
              <a:t>· </a:t>
            </a:r>
            <a:r>
              <a:rPr lang="ar-SA" sz="2800" dirty="0" smtClean="0">
                <a:solidFill>
                  <a:srgbClr val="C00000"/>
                </a:solidFill>
              </a:rPr>
              <a:t>من </a:t>
            </a:r>
            <a:r>
              <a:rPr lang="ar-EG" sz="2800" dirty="0" smtClean="0">
                <a:solidFill>
                  <a:srgbClr val="C00000"/>
                </a:solidFill>
              </a:rPr>
              <a:t>أ</a:t>
            </a:r>
            <a:r>
              <a:rPr lang="ar-SA" sz="2800" dirty="0" smtClean="0">
                <a:solidFill>
                  <a:srgbClr val="C00000"/>
                </a:solidFill>
              </a:rPr>
              <a:t>هم مزايا البلاطات المسطحة</a:t>
            </a:r>
            <a:r>
              <a:rPr lang="en-US" sz="2800" dirty="0" smtClean="0">
                <a:solidFill>
                  <a:srgbClr val="C00000"/>
                </a:solidFill>
              </a:rPr>
              <a:t> </a:t>
            </a:r>
            <a:r>
              <a:rPr lang="en-US" dirty="0" smtClean="0">
                <a:solidFill>
                  <a:srgbClr val="C00000"/>
                </a:solidFill>
              </a:rPr>
              <a:t>:</a:t>
            </a:r>
            <a:endParaRPr lang="ar-EG" dirty="0">
              <a:solidFill>
                <a:srgbClr val="C00000"/>
              </a:solidFill>
            </a:endParaRPr>
          </a:p>
        </p:txBody>
      </p:sp>
      <p:sp>
        <p:nvSpPr>
          <p:cNvPr id="3" name="Text Placeholder 2"/>
          <p:cNvSpPr>
            <a:spLocks noGrp="1"/>
          </p:cNvSpPr>
          <p:nvPr>
            <p:ph type="body" idx="1"/>
          </p:nvPr>
        </p:nvSpPr>
        <p:spPr>
          <a:xfrm>
            <a:off x="1835696" y="2888109"/>
            <a:ext cx="6984776" cy="1126182"/>
          </a:xfrm>
        </p:spPr>
        <p:txBody>
          <a:bodyPr/>
          <a:lstStyle/>
          <a:p>
            <a:r>
              <a:rPr lang="en-US" sz="2400" b="1" dirty="0" smtClean="0">
                <a:solidFill>
                  <a:schemeClr val="tx1"/>
                </a:solidFill>
              </a:rPr>
              <a:t/>
            </a:r>
            <a:br>
              <a:rPr lang="en-US" sz="2400" b="1" dirty="0" smtClean="0">
                <a:solidFill>
                  <a:schemeClr val="tx1"/>
                </a:solidFill>
              </a:rPr>
            </a:br>
            <a:r>
              <a:rPr lang="ar-EG" b="1" dirty="0" smtClean="0">
                <a:solidFill>
                  <a:schemeClr val="tx1"/>
                </a:solidFill>
              </a:rPr>
              <a:t>1-</a:t>
            </a:r>
            <a:r>
              <a:rPr lang="ar-SA" b="1" dirty="0" smtClean="0">
                <a:solidFill>
                  <a:schemeClr val="tx1"/>
                </a:solidFill>
              </a:rPr>
              <a:t>اعطاء مرونه معمارية " بسبب اختفاء الكمرات</a:t>
            </a:r>
            <a:r>
              <a:rPr lang="en-US" b="1" dirty="0" smtClean="0">
                <a:solidFill>
                  <a:schemeClr val="tx1"/>
                </a:solidFill>
              </a:rPr>
              <a:t/>
            </a:r>
            <a:br>
              <a:rPr lang="en-US" b="1" dirty="0" smtClean="0">
                <a:solidFill>
                  <a:schemeClr val="tx1"/>
                </a:solidFill>
              </a:rPr>
            </a:br>
            <a:r>
              <a:rPr lang="ar-EG" b="1" dirty="0" smtClean="0">
                <a:solidFill>
                  <a:schemeClr val="tx1"/>
                </a:solidFill>
              </a:rPr>
              <a:t>2-</a:t>
            </a:r>
            <a:r>
              <a:rPr lang="en-US" b="1" dirty="0" smtClean="0">
                <a:solidFill>
                  <a:schemeClr val="tx1"/>
                </a:solidFill>
              </a:rPr>
              <a:t> </a:t>
            </a:r>
            <a:r>
              <a:rPr lang="ar-SA" b="1" dirty="0" smtClean="0">
                <a:solidFill>
                  <a:schemeClr val="tx1"/>
                </a:solidFill>
              </a:rPr>
              <a:t>تقليل اعمال النجارة والحدادة مقارنه بالبلاطات الكمرية</a:t>
            </a:r>
            <a:r>
              <a:rPr lang="en-US" b="1" dirty="0" smtClean="0">
                <a:solidFill>
                  <a:schemeClr val="tx1"/>
                </a:solidFill>
              </a:rPr>
              <a:t/>
            </a:r>
            <a:br>
              <a:rPr lang="en-US" b="1" dirty="0" smtClean="0">
                <a:solidFill>
                  <a:schemeClr val="tx1"/>
                </a:solidFill>
              </a:rPr>
            </a:br>
            <a:r>
              <a:rPr lang="ar-EG" b="1" dirty="0" smtClean="0">
                <a:solidFill>
                  <a:schemeClr val="tx1"/>
                </a:solidFill>
              </a:rPr>
              <a:t>3-</a:t>
            </a:r>
            <a:r>
              <a:rPr lang="en-US" b="1" dirty="0" smtClean="0">
                <a:solidFill>
                  <a:schemeClr val="tx1"/>
                </a:solidFill>
              </a:rPr>
              <a:t> </a:t>
            </a:r>
            <a:r>
              <a:rPr lang="ar-SA" b="1" dirty="0" smtClean="0">
                <a:solidFill>
                  <a:schemeClr val="tx1"/>
                </a:solidFill>
              </a:rPr>
              <a:t>تقليل زمن تركيب الشدة</a:t>
            </a:r>
            <a:r>
              <a:rPr lang="ar-EG" b="1" dirty="0">
                <a:solidFill>
                  <a:schemeClr val="tx1"/>
                </a:solidFill>
              </a:rPr>
              <a:t> </a:t>
            </a:r>
            <a:r>
              <a:rPr lang="ar-EG" b="1" dirty="0" smtClean="0">
                <a:solidFill>
                  <a:schemeClr val="tx1"/>
                </a:solidFill>
              </a:rPr>
              <a:t>ف</a:t>
            </a:r>
            <a:r>
              <a:rPr lang="ar-SA" b="1" dirty="0">
                <a:solidFill>
                  <a:schemeClr val="tx1"/>
                </a:solidFill>
              </a:rPr>
              <a:t>تأخذ وقت أقل من</a:t>
            </a:r>
            <a:r>
              <a:rPr lang="en-US" b="1" dirty="0">
                <a:solidFill>
                  <a:schemeClr val="tx1"/>
                </a:solidFill>
              </a:rPr>
              <a:t> </a:t>
            </a:r>
            <a:r>
              <a:rPr lang="en-US" b="1" dirty="0" err="1" smtClean="0">
                <a:solidFill>
                  <a:schemeClr val="tx1"/>
                </a:solidFill>
              </a:rPr>
              <a:t>soild</a:t>
            </a:r>
            <a:r>
              <a:rPr lang="en-US" b="1" dirty="0" smtClean="0">
                <a:solidFill>
                  <a:schemeClr val="tx1"/>
                </a:solidFill>
              </a:rPr>
              <a:t> .</a:t>
            </a:r>
            <a:br>
              <a:rPr lang="en-US" b="1" dirty="0" smtClean="0">
                <a:solidFill>
                  <a:schemeClr val="tx1"/>
                </a:solidFill>
              </a:rPr>
            </a:br>
            <a:r>
              <a:rPr lang="ar-EG" b="1" dirty="0" smtClean="0">
                <a:solidFill>
                  <a:schemeClr val="tx1"/>
                </a:solidFill>
              </a:rPr>
              <a:t>4-</a:t>
            </a:r>
            <a:r>
              <a:rPr lang="en-US" b="1" dirty="0" smtClean="0">
                <a:solidFill>
                  <a:schemeClr val="tx1"/>
                </a:solidFill>
              </a:rPr>
              <a:t> </a:t>
            </a:r>
            <a:r>
              <a:rPr lang="ar-SA" b="1" dirty="0" smtClean="0">
                <a:solidFill>
                  <a:schemeClr val="tx1"/>
                </a:solidFill>
              </a:rPr>
              <a:t>يعطي منظرا معماريا حسنا حيث أن استواء السطح يعطي مستوى إضاءة أفضل</a:t>
            </a:r>
            <a:r>
              <a:rPr lang="en-US" b="1" dirty="0" smtClean="0">
                <a:solidFill>
                  <a:schemeClr val="tx1"/>
                </a:solidFill>
              </a:rPr>
              <a:t>.</a:t>
            </a:r>
            <a:br>
              <a:rPr lang="en-US" b="1" dirty="0" smtClean="0">
                <a:solidFill>
                  <a:schemeClr val="tx1"/>
                </a:solidFill>
              </a:rPr>
            </a:br>
            <a:r>
              <a:rPr lang="ar-EG" b="1" dirty="0" smtClean="0">
                <a:solidFill>
                  <a:schemeClr val="tx1"/>
                </a:solidFill>
              </a:rPr>
              <a:t>5-</a:t>
            </a:r>
            <a:r>
              <a:rPr lang="en-US" b="1" dirty="0" smtClean="0">
                <a:solidFill>
                  <a:schemeClr val="tx1"/>
                </a:solidFill>
              </a:rPr>
              <a:t> </a:t>
            </a:r>
            <a:r>
              <a:rPr lang="ar-SA" b="1" dirty="0" smtClean="0">
                <a:solidFill>
                  <a:schemeClr val="tx1"/>
                </a:solidFill>
              </a:rPr>
              <a:t>يمكن أن يعمل على توفير ( تقليل) الارتفاع الكلي للمبنى</a:t>
            </a:r>
            <a:r>
              <a:rPr lang="en-US" b="1" dirty="0" smtClean="0">
                <a:solidFill>
                  <a:schemeClr val="tx1"/>
                </a:solidFill>
              </a:rPr>
              <a:t>.</a:t>
            </a:r>
            <a:br>
              <a:rPr lang="en-US" b="1" dirty="0" smtClean="0">
                <a:solidFill>
                  <a:schemeClr val="tx1"/>
                </a:solidFill>
              </a:rPr>
            </a:br>
            <a:r>
              <a:rPr lang="ar-EG" b="1" dirty="0" smtClean="0">
                <a:solidFill>
                  <a:schemeClr val="tx1"/>
                </a:solidFill>
              </a:rPr>
              <a:t>6-</a:t>
            </a:r>
            <a:r>
              <a:rPr lang="ar-SA" b="1" dirty="0" smtClean="0">
                <a:solidFill>
                  <a:schemeClr val="tx1"/>
                </a:solidFill>
              </a:rPr>
              <a:t>عدم وجود عوائقلآعمال التكييف والكهرباء و مواسير الصرف الصحي</a:t>
            </a:r>
            <a:r>
              <a:rPr lang="en-US" b="1" dirty="0" smtClean="0">
                <a:solidFill>
                  <a:schemeClr val="tx1"/>
                </a:solidFill>
              </a:rPr>
              <a:t>.</a:t>
            </a:r>
            <a:br>
              <a:rPr lang="en-US" b="1" dirty="0" smtClean="0">
                <a:solidFill>
                  <a:schemeClr val="tx1"/>
                </a:solidFill>
              </a:rPr>
            </a:br>
            <a:r>
              <a:rPr lang="ar-EG" b="1" dirty="0" smtClean="0">
                <a:solidFill>
                  <a:schemeClr val="tx1"/>
                </a:solidFill>
              </a:rPr>
              <a:t>7-</a:t>
            </a:r>
            <a:r>
              <a:rPr lang="en-US" b="1" dirty="0" smtClean="0">
                <a:solidFill>
                  <a:schemeClr val="tx1"/>
                </a:solidFill>
              </a:rPr>
              <a:t> </a:t>
            </a:r>
            <a:r>
              <a:rPr lang="ar-SA" b="1" dirty="0" smtClean="0">
                <a:solidFill>
                  <a:schemeClr val="tx1"/>
                </a:solidFill>
              </a:rPr>
              <a:t>توفير في اعمال الشدات الخشبية</a:t>
            </a:r>
            <a:r>
              <a:rPr lang="en-US" b="1" dirty="0" smtClean="0">
                <a:solidFill>
                  <a:schemeClr val="tx1"/>
                </a:solidFill>
              </a:rPr>
              <a:t>.</a:t>
            </a:r>
            <a:br>
              <a:rPr lang="en-US" b="1" dirty="0" smtClean="0">
                <a:solidFill>
                  <a:schemeClr val="tx1"/>
                </a:solidFill>
              </a:rPr>
            </a:br>
            <a:r>
              <a:rPr lang="ar-EG" b="1" dirty="0" smtClean="0">
                <a:solidFill>
                  <a:schemeClr val="tx1"/>
                </a:solidFill>
              </a:rPr>
              <a:t>8-</a:t>
            </a:r>
            <a:r>
              <a:rPr lang="en-US" b="1" dirty="0" smtClean="0">
                <a:solidFill>
                  <a:schemeClr val="tx1"/>
                </a:solidFill>
              </a:rPr>
              <a:t> </a:t>
            </a:r>
            <a:r>
              <a:rPr lang="ar-SA" b="1" dirty="0" smtClean="0">
                <a:solidFill>
                  <a:schemeClr val="tx1"/>
                </a:solidFill>
              </a:rPr>
              <a:t>هذاالنظام يعتبر اقتصادي ( توفير الوقت) اذا كانت الاحمال الحية تزيد عن 500</a:t>
            </a:r>
            <a:r>
              <a:rPr lang="en-US" b="1" dirty="0" smtClean="0">
                <a:solidFill>
                  <a:schemeClr val="tx1"/>
                </a:solidFill>
              </a:rPr>
              <a:t>kg/cm2</a:t>
            </a:r>
            <a:r>
              <a:rPr lang="ar-SA" b="1" dirty="0" smtClean="0">
                <a:solidFill>
                  <a:schemeClr val="tx1"/>
                </a:solidFill>
              </a:rPr>
              <a:t>في حين أن الاحمال الحية لو كانت اقل من 500</a:t>
            </a:r>
            <a:r>
              <a:rPr lang="en-US" b="1" dirty="0" smtClean="0">
                <a:solidFill>
                  <a:schemeClr val="tx1"/>
                </a:solidFill>
              </a:rPr>
              <a:t> kg/cm2 </a:t>
            </a:r>
            <a:r>
              <a:rPr lang="ar-SA" b="1" dirty="0" smtClean="0">
                <a:solidFill>
                  <a:schemeClr val="tx1"/>
                </a:solidFill>
              </a:rPr>
              <a:t>يعتبر غير اقتصادي</a:t>
            </a:r>
            <a:endParaRPr lang="ar-EG"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35</a:t>
            </a:fld>
            <a:endParaRPr lang="en-US"/>
          </a:p>
        </p:txBody>
      </p:sp>
    </p:spTree>
    <p:extLst>
      <p:ext uri="{BB962C8B-B14F-4D97-AF65-F5344CB8AC3E}">
        <p14:creationId xmlns:p14="http://schemas.microsoft.com/office/powerpoint/2010/main" val="2853518763"/>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341883"/>
            <a:ext cx="7772401" cy="1022502"/>
          </a:xfrm>
        </p:spPr>
        <p:txBody>
          <a:bodyPr/>
          <a:lstStyle/>
          <a:p>
            <a:pPr algn="r"/>
            <a:r>
              <a:rPr lang="ar-SA" sz="2800" dirty="0">
                <a:solidFill>
                  <a:srgbClr val="C00000"/>
                </a:solidFill>
              </a:rPr>
              <a:t>ومن </a:t>
            </a:r>
            <a:r>
              <a:rPr lang="ar-EG" sz="2800" dirty="0">
                <a:solidFill>
                  <a:srgbClr val="C00000"/>
                </a:solidFill>
              </a:rPr>
              <a:t>أ</a:t>
            </a:r>
            <a:r>
              <a:rPr lang="ar-SA" sz="2800" dirty="0">
                <a:solidFill>
                  <a:srgbClr val="C00000"/>
                </a:solidFill>
              </a:rPr>
              <a:t>هم عيوب البلاطات المسطحة</a:t>
            </a:r>
            <a:r>
              <a:rPr lang="en-US" sz="2800" dirty="0">
                <a:solidFill>
                  <a:srgbClr val="C00000"/>
                </a:solidFill>
              </a:rPr>
              <a:t> :</a:t>
            </a:r>
            <a:endParaRPr lang="ar-EG" sz="2800" dirty="0">
              <a:solidFill>
                <a:srgbClr val="C00000"/>
              </a:solidFill>
            </a:endParaRPr>
          </a:p>
        </p:txBody>
      </p:sp>
      <p:sp>
        <p:nvSpPr>
          <p:cNvPr id="3" name="Text Placeholder 2"/>
          <p:cNvSpPr>
            <a:spLocks noGrp="1"/>
          </p:cNvSpPr>
          <p:nvPr>
            <p:ph type="body" idx="1"/>
          </p:nvPr>
        </p:nvSpPr>
        <p:spPr>
          <a:xfrm>
            <a:off x="2267744" y="2600077"/>
            <a:ext cx="6647063" cy="1126182"/>
          </a:xfrm>
        </p:spPr>
        <p:txBody>
          <a:bodyPr/>
          <a:lstStyle/>
          <a:p>
            <a:r>
              <a:rPr lang="ar-SA" b="1" dirty="0" smtClean="0">
                <a:solidFill>
                  <a:schemeClr val="tx1"/>
                </a:solidFill>
              </a:rPr>
              <a:t>نسب الحديد فيه تكون عاليه جدا للمتر المكعب من الخرسانه مقارنه بالبلاطات الكمرية مما يسبب زيادة وزن البلاطه على الاساسات</a:t>
            </a:r>
            <a:r>
              <a:rPr lang="en-US" b="1" dirty="0" smtClean="0">
                <a:solidFill>
                  <a:schemeClr val="tx1"/>
                </a:solidFill>
              </a:rPr>
              <a:t>.</a:t>
            </a:r>
            <a:br>
              <a:rPr lang="en-US" b="1" dirty="0" smtClean="0">
                <a:solidFill>
                  <a:schemeClr val="tx1"/>
                </a:solidFill>
              </a:rPr>
            </a:br>
            <a:r>
              <a:rPr lang="ar-SA" b="1" dirty="0" smtClean="0">
                <a:solidFill>
                  <a:schemeClr val="tx1"/>
                </a:solidFill>
              </a:rPr>
              <a:t>وتكون البلاطة ذات سماكة متساوية لكامل مساحتها وبدون كمرات ساقطة لكن تكون قضبان التسليح متقاربة أكثر على إمتداد الخطوط بين الاعمدة الساندة من أجل مقاومة ضغوط القص</a:t>
            </a:r>
            <a:r>
              <a:rPr lang="en-US" b="1" dirty="0" smtClean="0">
                <a:solidFill>
                  <a:schemeClr val="tx1"/>
                </a:solidFill>
              </a:rPr>
              <a:t> - Shear stresses – </a:t>
            </a:r>
            <a:r>
              <a:rPr lang="ar-SA" b="1" dirty="0" smtClean="0">
                <a:solidFill>
                  <a:schemeClr val="tx1"/>
                </a:solidFill>
              </a:rPr>
              <a:t>وهذا هو ما يسبب زيادة نسبة الحديد في هذا النوع</a:t>
            </a:r>
            <a:r>
              <a:rPr lang="en-US" b="1" dirty="0" smtClean="0">
                <a:solidFill>
                  <a:schemeClr val="tx1"/>
                </a:solidFill>
              </a:rPr>
              <a:t>.</a:t>
            </a:r>
            <a:br>
              <a:rPr lang="en-US" b="1" dirty="0" smtClean="0">
                <a:solidFill>
                  <a:schemeClr val="tx1"/>
                </a:solidFill>
              </a:rPr>
            </a:br>
            <a:r>
              <a:rPr lang="ar-SA" b="1" dirty="0" smtClean="0">
                <a:solidFill>
                  <a:schemeClr val="tx1"/>
                </a:solidFill>
              </a:rPr>
              <a:t>ولمقاومة ضغوط القص أيضا نستخدم في منطقة إلتقاء الاعمدة مع البلاطة أعمدة بكتف أو اعمده ذات راس مربع</a:t>
            </a:r>
            <a:r>
              <a:rPr lang="en-US" b="1" dirty="0" smtClean="0">
                <a:solidFill>
                  <a:schemeClr val="tx1"/>
                </a:solidFill>
              </a:rPr>
              <a:t>.</a:t>
            </a:r>
            <a:br>
              <a:rPr lang="en-US" b="1" dirty="0" smtClean="0">
                <a:solidFill>
                  <a:schemeClr val="tx1"/>
                </a:solidFill>
              </a:rPr>
            </a:br>
            <a:endParaRPr lang="ar-EG"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36</a:t>
            </a:fld>
            <a:endParaRPr lang="en-US"/>
          </a:p>
        </p:txBody>
      </p:sp>
    </p:spTree>
    <p:extLst>
      <p:ext uri="{BB962C8B-B14F-4D97-AF65-F5344CB8AC3E}">
        <p14:creationId xmlns:p14="http://schemas.microsoft.com/office/powerpoint/2010/main" val="2474495288"/>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37</a:t>
            </a:fld>
            <a:endParaRPr lang="en-US"/>
          </a:p>
        </p:txBody>
      </p:sp>
      <p:pic>
        <p:nvPicPr>
          <p:cNvPr id="5" name="Picture 3"/>
          <p:cNvPicPr>
            <a:picLocks noChangeAspect="1" noChangeArrowheads="1"/>
          </p:cNvPicPr>
          <p:nvPr/>
        </p:nvPicPr>
        <p:blipFill>
          <a:blip r:embed="rId2" cstate="print"/>
          <a:srcRect/>
          <a:stretch>
            <a:fillRect/>
          </a:stretch>
        </p:blipFill>
        <p:spPr bwMode="auto">
          <a:xfrm>
            <a:off x="1881503" y="843995"/>
            <a:ext cx="3145552" cy="204352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4"/>
          <p:cNvPicPr>
            <a:picLocks noChangeAspect="1" noChangeArrowheads="1"/>
          </p:cNvPicPr>
          <p:nvPr/>
        </p:nvPicPr>
        <p:blipFill>
          <a:blip r:embed="rId3" cstate="print"/>
          <a:srcRect/>
          <a:stretch>
            <a:fillRect/>
          </a:stretch>
        </p:blipFill>
        <p:spPr bwMode="auto">
          <a:xfrm>
            <a:off x="5553911" y="816106"/>
            <a:ext cx="2978529" cy="211806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5"/>
          <p:cNvPicPr>
            <a:picLocks noChangeAspect="1" noChangeArrowheads="1"/>
          </p:cNvPicPr>
          <p:nvPr/>
        </p:nvPicPr>
        <p:blipFill>
          <a:blip r:embed="rId4" cstate="print"/>
          <a:srcRect/>
          <a:stretch>
            <a:fillRect/>
          </a:stretch>
        </p:blipFill>
        <p:spPr bwMode="auto">
          <a:xfrm>
            <a:off x="1881879" y="3078187"/>
            <a:ext cx="3150112" cy="180100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noChangeArrowheads="1"/>
          </p:cNvPicPr>
          <p:nvPr/>
        </p:nvPicPr>
        <p:blipFill>
          <a:blip r:embed="rId5" cstate="print"/>
          <a:srcRect/>
          <a:stretch>
            <a:fillRect/>
          </a:stretch>
        </p:blipFill>
        <p:spPr bwMode="auto">
          <a:xfrm>
            <a:off x="3923928" y="197867"/>
            <a:ext cx="2432312" cy="565082"/>
          </a:xfrm>
          <a:prstGeom prst="rect">
            <a:avLst/>
          </a:prstGeom>
          <a:noFill/>
          <a:ln w="9525">
            <a:noFill/>
            <a:miter lim="800000"/>
            <a:headEnd/>
            <a:tailEnd/>
          </a:ln>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4168" y="3294211"/>
            <a:ext cx="1805060" cy="1458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0632802"/>
      </p:ext>
    </p:extLst>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502429"/>
            <a:ext cx="7772401" cy="102250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48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 بلاطات مفرغه : </a:t>
            </a:r>
            <a:r>
              <a:rPr lang="en-US" sz="48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hollow block</a:t>
            </a:r>
            <a:endParaRPr lang="en-US" sz="48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38</a:t>
            </a:fld>
            <a:endParaRPr lang="en-US"/>
          </a:p>
        </p:txBody>
      </p:sp>
      <p:pic>
        <p:nvPicPr>
          <p:cNvPr id="5" name="Picture 3" descr="D:\DSC01726.JPG"/>
          <p:cNvPicPr>
            <a:picLocks noChangeAspect="1" noChangeArrowheads="1"/>
          </p:cNvPicPr>
          <p:nvPr/>
        </p:nvPicPr>
        <p:blipFill>
          <a:blip r:embed="rId2" cstate="print"/>
          <a:srcRect/>
          <a:stretch>
            <a:fillRect/>
          </a:stretch>
        </p:blipFill>
        <p:spPr bwMode="auto">
          <a:xfrm>
            <a:off x="2857488" y="1573999"/>
            <a:ext cx="4786346" cy="3126576"/>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51934363"/>
      </p:ext>
    </p:extLst>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25859"/>
            <a:ext cx="7772401" cy="1022502"/>
          </a:xfrm>
        </p:spPr>
        <p:txBody>
          <a:bodyPr/>
          <a:lstStyle/>
          <a:p>
            <a:pPr algn="ctr"/>
            <a:r>
              <a:rPr lang="ar-EG" sz="3200" dirty="0" smtClean="0">
                <a:solidFill>
                  <a:srgbClr val="C00000"/>
                </a:solidFill>
              </a:rPr>
              <a:t>بلاطات مفرغه </a:t>
            </a:r>
            <a:r>
              <a:rPr lang="en-US" sz="3200" dirty="0" smtClean="0">
                <a:solidFill>
                  <a:srgbClr val="C00000"/>
                </a:solidFill>
              </a:rPr>
              <a:t>hollow block</a:t>
            </a:r>
            <a:endParaRPr lang="en-US" sz="3200" dirty="0">
              <a:solidFill>
                <a:srgbClr val="C00000"/>
              </a:solidFill>
            </a:endParaRPr>
          </a:p>
        </p:txBody>
      </p:sp>
      <p:sp>
        <p:nvSpPr>
          <p:cNvPr id="3" name="Text Placeholder 2"/>
          <p:cNvSpPr>
            <a:spLocks noGrp="1"/>
          </p:cNvSpPr>
          <p:nvPr>
            <p:ph type="body" idx="1"/>
          </p:nvPr>
        </p:nvSpPr>
        <p:spPr>
          <a:xfrm>
            <a:off x="4000496" y="3968229"/>
            <a:ext cx="4843443" cy="1126182"/>
          </a:xfrm>
        </p:spPr>
        <p:txBody>
          <a:bodyPr/>
          <a:lstStyle/>
          <a:p>
            <a:r>
              <a:rPr lang="ar-EG" b="1" dirty="0" smtClean="0">
                <a:solidFill>
                  <a:schemeClr val="tx1"/>
                </a:solidFill>
              </a:rPr>
              <a:t>هذا النوع من البلاطات انتشر في السنوات الأخيره لما له من مميزات تفضله دون الانواع الأخري من البلاطات </a:t>
            </a:r>
            <a:endParaRPr lang="ar-EG" sz="1800" b="1" dirty="0" smtClean="0">
              <a:solidFill>
                <a:schemeClr val="tx1"/>
              </a:solidFill>
            </a:endParaRPr>
          </a:p>
          <a:p>
            <a:r>
              <a:rPr lang="ar-EG" b="1" dirty="0" smtClean="0">
                <a:solidFill>
                  <a:srgbClr val="C00000"/>
                </a:solidFill>
              </a:rPr>
              <a:t>سبب استخدامه : </a:t>
            </a:r>
          </a:p>
          <a:p>
            <a:r>
              <a:rPr lang="ar-EG" sz="1800" dirty="0" smtClean="0">
                <a:solidFill>
                  <a:schemeClr val="tx1">
                    <a:lumMod val="75000"/>
                    <a:lumOff val="25000"/>
                  </a:schemeClr>
                </a:solidFill>
              </a:rPr>
              <a:t>*</a:t>
            </a:r>
            <a:r>
              <a:rPr lang="ar-EG" b="1" dirty="0" smtClean="0">
                <a:solidFill>
                  <a:schemeClr val="tx1"/>
                </a:solidFill>
              </a:rPr>
              <a:t>في البلاطات ذات المساحات الكبيره يكون </a:t>
            </a:r>
            <a:r>
              <a:rPr lang="en-US" b="1" dirty="0" smtClean="0">
                <a:solidFill>
                  <a:schemeClr val="tx1"/>
                </a:solidFill>
              </a:rPr>
              <a:t>deflection </a:t>
            </a:r>
            <a:r>
              <a:rPr lang="ar-EG" b="1" dirty="0" smtClean="0">
                <a:solidFill>
                  <a:schemeClr val="tx1"/>
                </a:solidFill>
              </a:rPr>
              <a:t>البلاطه كبير ولتقليل ال </a:t>
            </a:r>
            <a:r>
              <a:rPr lang="en-US" b="1" dirty="0" smtClean="0">
                <a:solidFill>
                  <a:schemeClr val="tx1"/>
                </a:solidFill>
              </a:rPr>
              <a:t>deflection</a:t>
            </a:r>
          </a:p>
          <a:p>
            <a:r>
              <a:rPr lang="ar-EG" b="1" dirty="0" smtClean="0">
                <a:solidFill>
                  <a:schemeClr val="tx1"/>
                </a:solidFill>
              </a:rPr>
              <a:t>*يجب زياده في ال </a:t>
            </a:r>
            <a:r>
              <a:rPr lang="en-US" b="1" dirty="0" err="1" smtClean="0">
                <a:solidFill>
                  <a:schemeClr val="tx1"/>
                </a:solidFill>
              </a:rPr>
              <a:t>ts</a:t>
            </a:r>
            <a:r>
              <a:rPr lang="ar-EG" b="1" dirty="0" smtClean="0">
                <a:solidFill>
                  <a:schemeClr val="tx1"/>
                </a:solidFill>
              </a:rPr>
              <a:t> للبلاطه مما يتسبب عنه زياده في الوزن مما يتسبب عنه زياده في ال </a:t>
            </a:r>
            <a:r>
              <a:rPr lang="en-US" b="1" dirty="0" smtClean="0">
                <a:solidFill>
                  <a:schemeClr val="tx1"/>
                </a:solidFill>
              </a:rPr>
              <a:t>moment </a:t>
            </a:r>
            <a:r>
              <a:rPr lang="ar-EG" b="1" dirty="0" smtClean="0">
                <a:solidFill>
                  <a:schemeClr val="tx1"/>
                </a:solidFill>
              </a:rPr>
              <a:t>مما يتسبب عنه زياده في التسليح مما يتسبب عنه زياده في التكلفه .</a:t>
            </a:r>
          </a:p>
          <a:p>
            <a:r>
              <a:rPr lang="ar-EG" b="1" dirty="0" smtClean="0">
                <a:solidFill>
                  <a:schemeClr val="tx1"/>
                </a:solidFill>
              </a:rPr>
              <a:t>*لذا نحتاج في هذه الحاله لنوع من البلاطات تكون ال </a:t>
            </a:r>
            <a:r>
              <a:rPr lang="en-US" b="1" dirty="0" smtClean="0">
                <a:solidFill>
                  <a:schemeClr val="tx1"/>
                </a:solidFill>
              </a:rPr>
              <a:t>t</a:t>
            </a:r>
            <a:r>
              <a:rPr lang="ar-EG" b="1" dirty="0" smtClean="0">
                <a:solidFill>
                  <a:schemeClr val="tx1"/>
                </a:solidFill>
              </a:rPr>
              <a:t> كبيره لتقليل ال </a:t>
            </a:r>
            <a:r>
              <a:rPr lang="en-US" b="1" dirty="0" smtClean="0">
                <a:solidFill>
                  <a:schemeClr val="tx1"/>
                </a:solidFill>
              </a:rPr>
              <a:t>deflection </a:t>
            </a:r>
            <a:r>
              <a:rPr lang="ar-EG" b="1" dirty="0" smtClean="0">
                <a:solidFill>
                  <a:schemeClr val="tx1"/>
                </a:solidFill>
              </a:rPr>
              <a:t> و في نفس الوقت وزنها خفيف لتقليل العزوم لتقليل التكلفه .</a:t>
            </a:r>
          </a:p>
          <a:p>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39</a:t>
            </a:fld>
            <a:endParaRPr lang="en-US" dirty="0"/>
          </a:p>
        </p:txBody>
      </p:sp>
      <p:pic>
        <p:nvPicPr>
          <p:cNvPr id="7" name="Picture 9"/>
          <p:cNvPicPr>
            <a:picLocks noChangeAspect="1" noChangeArrowheads="1"/>
          </p:cNvPicPr>
          <p:nvPr/>
        </p:nvPicPr>
        <p:blipFill>
          <a:blip r:embed="rId2" cstate="print"/>
          <a:srcRect/>
          <a:stretch>
            <a:fillRect/>
          </a:stretch>
        </p:blipFill>
        <p:spPr bwMode="auto">
          <a:xfrm>
            <a:off x="1567614" y="1494011"/>
            <a:ext cx="2500330" cy="2247153"/>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12055112"/>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623637"/>
            <a:ext cx="7772401" cy="1022502"/>
          </a:xfrm>
        </p:spPr>
        <p:txBody>
          <a:bodyPr/>
          <a:lstStyle/>
          <a:p>
            <a:pPr algn="r"/>
            <a:r>
              <a:rPr lang="ar-EG" dirty="0" smtClean="0">
                <a:solidFill>
                  <a:schemeClr val="tx1">
                    <a:lumMod val="95000"/>
                    <a:lumOff val="5000"/>
                  </a:schemeClr>
                </a:solidFill>
                <a:latin typeface="Arial Rounded MT Bold" pitchFamily="34" charset="0"/>
              </a:rPr>
              <a:t/>
            </a:r>
            <a:br>
              <a:rPr lang="ar-EG" dirty="0" smtClean="0">
                <a:solidFill>
                  <a:schemeClr val="tx1">
                    <a:lumMod val="95000"/>
                    <a:lumOff val="5000"/>
                  </a:schemeClr>
                </a:solidFill>
                <a:latin typeface="Arial Rounded MT Bold" pitchFamily="34" charset="0"/>
              </a:rPr>
            </a:br>
            <a:r>
              <a:rPr lang="ar-SA" sz="2000" dirty="0" smtClean="0">
                <a:solidFill>
                  <a:srgbClr val="C00000"/>
                </a:solidFill>
                <a:latin typeface="Arial Rounded MT Bold" pitchFamily="34" charset="0"/>
              </a:rPr>
              <a:t>لكن في الواقع هذا الاختيار يتأثر باعتبارات أخرى غير الاعتبارات الانشائية هذه الاعتبارات التي يجب مراعاتها تتضمن</a:t>
            </a:r>
            <a:r>
              <a:rPr lang="ar-EG" sz="2000" dirty="0" smtClean="0">
                <a:solidFill>
                  <a:srgbClr val="C00000"/>
                </a:solidFill>
                <a:latin typeface="Arial Rounded MT Bold" pitchFamily="34" charset="0"/>
              </a:rPr>
              <a:t>:</a:t>
            </a:r>
            <a:r>
              <a:rPr lang="en-US" sz="2400" dirty="0" smtClean="0">
                <a:solidFill>
                  <a:schemeClr val="tx1">
                    <a:lumMod val="95000"/>
                    <a:lumOff val="5000"/>
                  </a:schemeClr>
                </a:solidFill>
                <a:latin typeface="Arial Rounded MT Bold" pitchFamily="34" charset="0"/>
              </a:rPr>
              <a:t/>
            </a:r>
            <a:br>
              <a:rPr lang="en-US" sz="2400" dirty="0" smtClean="0">
                <a:solidFill>
                  <a:schemeClr val="tx1">
                    <a:lumMod val="95000"/>
                    <a:lumOff val="5000"/>
                  </a:schemeClr>
                </a:solidFill>
                <a:latin typeface="Arial Rounded MT Bold" pitchFamily="34" charset="0"/>
              </a:rPr>
            </a:br>
            <a:r>
              <a:rPr lang="ar-SA" sz="2400" dirty="0" smtClean="0">
                <a:solidFill>
                  <a:schemeClr val="tx1">
                    <a:lumMod val="95000"/>
                    <a:lumOff val="5000"/>
                  </a:schemeClr>
                </a:solidFill>
                <a:latin typeface="Arial Rounded MT Bold" pitchFamily="34" charset="0"/>
              </a:rPr>
              <a:t> </a:t>
            </a:r>
            <a:r>
              <a:rPr lang="ar-SA" sz="2000" dirty="0" smtClean="0">
                <a:solidFill>
                  <a:schemeClr val="tx1"/>
                </a:solidFill>
                <a:latin typeface="Arial Rounded MT Bold" pitchFamily="34" charset="0"/>
              </a:rPr>
              <a:t>1</a:t>
            </a:r>
            <a:r>
              <a:rPr lang="ar-EG" sz="2000" dirty="0" smtClean="0">
                <a:solidFill>
                  <a:schemeClr val="tx1"/>
                </a:solidFill>
                <a:latin typeface="Arial Rounded MT Bold" pitchFamily="34" charset="0"/>
              </a:rPr>
              <a:t>.</a:t>
            </a:r>
            <a:r>
              <a:rPr lang="ar-SA" sz="2000" dirty="0" smtClean="0">
                <a:solidFill>
                  <a:schemeClr val="tx1"/>
                </a:solidFill>
                <a:latin typeface="Arial Rounded MT Bold" pitchFamily="34" charset="0"/>
              </a:rPr>
              <a:t> التصميم الداخلي للمبنى</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ar-SA" sz="2000" dirty="0" smtClean="0">
                <a:solidFill>
                  <a:schemeClr val="tx1"/>
                </a:solidFill>
                <a:latin typeface="Arial Rounded MT Bold" pitchFamily="34" charset="0"/>
              </a:rPr>
              <a:t> 2</a:t>
            </a:r>
            <a:r>
              <a:rPr lang="ar-EG" sz="2000" dirty="0" smtClean="0">
                <a:solidFill>
                  <a:schemeClr val="tx1"/>
                </a:solidFill>
                <a:latin typeface="Arial Rounded MT Bold" pitchFamily="34" charset="0"/>
              </a:rPr>
              <a:t>.</a:t>
            </a:r>
            <a:r>
              <a:rPr lang="ar-SA" sz="2000" dirty="0" smtClean="0">
                <a:solidFill>
                  <a:schemeClr val="tx1"/>
                </a:solidFill>
                <a:latin typeface="Arial Rounded MT Bold" pitchFamily="34" charset="0"/>
              </a:rPr>
              <a:t> نوعية المواد وطريقة التشييد المستخدمة</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ar-SA" sz="2000" dirty="0" smtClean="0">
                <a:solidFill>
                  <a:schemeClr val="tx1"/>
                </a:solidFill>
                <a:latin typeface="Arial Rounded MT Bold" pitchFamily="34" charset="0"/>
              </a:rPr>
              <a:t> 3</a:t>
            </a:r>
            <a:r>
              <a:rPr lang="ar-EG" sz="2000" dirty="0" smtClean="0">
                <a:solidFill>
                  <a:schemeClr val="tx1"/>
                </a:solidFill>
                <a:latin typeface="Arial Rounded MT Bold" pitchFamily="34" charset="0"/>
              </a:rPr>
              <a:t>. </a:t>
            </a:r>
            <a:r>
              <a:rPr lang="ar-SA" sz="2000" dirty="0" smtClean="0">
                <a:solidFill>
                  <a:schemeClr val="tx1"/>
                </a:solidFill>
                <a:latin typeface="Arial Rounded MT Bold" pitchFamily="34" charset="0"/>
              </a:rPr>
              <a:t>المظهر المعماري الخارجي للمبنى</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ar-SA" sz="2000" dirty="0" smtClean="0">
                <a:solidFill>
                  <a:schemeClr val="tx1"/>
                </a:solidFill>
                <a:latin typeface="Arial Rounded MT Bold" pitchFamily="34" charset="0"/>
              </a:rPr>
              <a:t> 4</a:t>
            </a:r>
            <a:r>
              <a:rPr lang="ar-EG" sz="2000" dirty="0" smtClean="0">
                <a:solidFill>
                  <a:schemeClr val="tx1"/>
                </a:solidFill>
                <a:latin typeface="Arial Rounded MT Bold" pitchFamily="34" charset="0"/>
              </a:rPr>
              <a:t>. </a:t>
            </a:r>
            <a:r>
              <a:rPr lang="ar-SA" sz="2000" dirty="0" smtClean="0">
                <a:solidFill>
                  <a:schemeClr val="tx1"/>
                </a:solidFill>
                <a:latin typeface="Arial Rounded MT Bold" pitchFamily="34" charset="0"/>
              </a:rPr>
              <a:t>طبيعة المنطقة المزمع اقامة المبنى فيها</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ar-SA" sz="2000" dirty="0" smtClean="0">
                <a:solidFill>
                  <a:schemeClr val="tx1"/>
                </a:solidFill>
                <a:latin typeface="Arial Rounded MT Bold" pitchFamily="34" charset="0"/>
              </a:rPr>
              <a:t> 5</a:t>
            </a:r>
            <a:r>
              <a:rPr lang="ar-EG" sz="2000" dirty="0" smtClean="0">
                <a:solidFill>
                  <a:schemeClr val="tx1"/>
                </a:solidFill>
                <a:latin typeface="Arial Rounded MT Bold" pitchFamily="34" charset="0"/>
              </a:rPr>
              <a:t>. </a:t>
            </a:r>
            <a:r>
              <a:rPr lang="ar-SA" sz="2000" dirty="0" smtClean="0">
                <a:solidFill>
                  <a:schemeClr val="tx1"/>
                </a:solidFill>
                <a:latin typeface="Arial Rounded MT Bold" pitchFamily="34" charset="0"/>
              </a:rPr>
              <a:t>أماكن أنظمة الخدم</a:t>
            </a:r>
            <a:r>
              <a:rPr lang="ar-EG" sz="2000" dirty="0" smtClean="0">
                <a:solidFill>
                  <a:schemeClr val="tx1"/>
                </a:solidFill>
                <a:latin typeface="Arial Rounded MT Bold" pitchFamily="34" charset="0"/>
              </a:rPr>
              <a:t>ة</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en-US" sz="2000" dirty="0" smtClean="0">
                <a:solidFill>
                  <a:schemeClr val="tx1"/>
                </a:solidFill>
                <a:latin typeface="Arial Rounded MT Bold" pitchFamily="34" charset="0"/>
              </a:rPr>
              <a:t> </a:t>
            </a:r>
            <a:r>
              <a:rPr lang="ar-EG" sz="2000" dirty="0" smtClean="0">
                <a:solidFill>
                  <a:schemeClr val="tx1"/>
                </a:solidFill>
                <a:latin typeface="Arial Rounded MT Bold" pitchFamily="34" charset="0"/>
              </a:rPr>
              <a:t>6. </a:t>
            </a:r>
            <a:r>
              <a:rPr lang="ar-SA" sz="2000" dirty="0" smtClean="0">
                <a:solidFill>
                  <a:schemeClr val="tx1"/>
                </a:solidFill>
                <a:latin typeface="Arial Rounded MT Bold" pitchFamily="34" charset="0"/>
              </a:rPr>
              <a:t>طبيعة الاحمال الافقية ومقداره</a:t>
            </a:r>
            <a:r>
              <a:rPr lang="ar-EG" sz="2000" dirty="0" smtClean="0">
                <a:solidFill>
                  <a:schemeClr val="tx1"/>
                </a:solidFill>
                <a:latin typeface="Arial Rounded MT Bold" pitchFamily="34" charset="0"/>
              </a:rPr>
              <a:t>ا</a:t>
            </a:r>
            <a:r>
              <a:rPr lang="en-US" sz="2000" dirty="0" smtClean="0">
                <a:solidFill>
                  <a:schemeClr val="tx1"/>
                </a:solidFill>
                <a:latin typeface="Arial Rounded MT Bold" pitchFamily="34" charset="0"/>
              </a:rPr>
              <a:t/>
            </a:r>
            <a:br>
              <a:rPr lang="en-US" sz="2000" dirty="0" smtClean="0">
                <a:solidFill>
                  <a:schemeClr val="tx1"/>
                </a:solidFill>
                <a:latin typeface="Arial Rounded MT Bold" pitchFamily="34" charset="0"/>
              </a:rPr>
            </a:br>
            <a:r>
              <a:rPr lang="ar-EG" sz="2000" dirty="0" smtClean="0">
                <a:solidFill>
                  <a:schemeClr val="tx1"/>
                </a:solidFill>
                <a:latin typeface="Arial Rounded MT Bold" pitchFamily="34" charset="0"/>
              </a:rPr>
              <a:t> </a:t>
            </a:r>
            <a:r>
              <a:rPr lang="ar-SA" sz="2000" dirty="0" smtClean="0">
                <a:solidFill>
                  <a:schemeClr val="tx1"/>
                </a:solidFill>
                <a:latin typeface="Arial Rounded MT Bold" pitchFamily="34" charset="0"/>
              </a:rPr>
              <a:t>7</a:t>
            </a:r>
            <a:r>
              <a:rPr lang="ar-EG" sz="2000" dirty="0" smtClean="0">
                <a:solidFill>
                  <a:schemeClr val="tx1"/>
                </a:solidFill>
                <a:latin typeface="Arial Rounded MT Bold" pitchFamily="34" charset="0"/>
              </a:rPr>
              <a:t>. </a:t>
            </a:r>
            <a:r>
              <a:rPr lang="ar-SA" sz="2000" dirty="0" smtClean="0">
                <a:solidFill>
                  <a:schemeClr val="tx1"/>
                </a:solidFill>
                <a:latin typeface="Arial Rounded MT Bold" pitchFamily="34" charset="0"/>
              </a:rPr>
              <a:t>ارتفاع ومواصفات المبنى</a:t>
            </a:r>
            <a:endParaRPr lang="ar-EG" sz="2000" dirty="0">
              <a:solidFill>
                <a:schemeClr val="tx1"/>
              </a:solidFill>
            </a:endParaRPr>
          </a:p>
        </p:txBody>
      </p:sp>
      <p:sp>
        <p:nvSpPr>
          <p:cNvPr id="3" name="Text Placeholder 2"/>
          <p:cNvSpPr>
            <a:spLocks noGrp="1"/>
          </p:cNvSpPr>
          <p:nvPr>
            <p:ph type="body" idx="1"/>
          </p:nvPr>
        </p:nvSpPr>
        <p:spPr>
          <a:xfrm>
            <a:off x="1475656" y="1231925"/>
            <a:ext cx="7596336" cy="1126182"/>
          </a:xfrm>
        </p:spPr>
        <p:txBody>
          <a:bodyPr/>
          <a:lstStyle/>
          <a:p>
            <a:r>
              <a:rPr lang="ar-EG" sz="2400" b="1" dirty="0" smtClean="0">
                <a:solidFill>
                  <a:srgbClr val="C00000"/>
                </a:solidFill>
              </a:rPr>
              <a:t>* النظام الانشائى : </a:t>
            </a:r>
          </a:p>
          <a:p>
            <a:r>
              <a:rPr lang="ar-SA" b="1" dirty="0" smtClean="0">
                <a:solidFill>
                  <a:schemeClr val="tx1"/>
                </a:solidFill>
                <a:latin typeface="Arial Rounded MT Bold" pitchFamily="34" charset="0"/>
              </a:rPr>
              <a:t>هو السلوك الأستاتيكى الخاص باستقبال الأحمال وترحيلها من خلال النظام إلى الأساس إلى الأرض</a:t>
            </a:r>
            <a:r>
              <a:rPr lang="en-US" b="1" dirty="0" smtClean="0">
                <a:solidFill>
                  <a:schemeClr val="tx1"/>
                </a:solidFill>
                <a:latin typeface="Arial Rounded MT Bold" pitchFamily="34" charset="0"/>
              </a:rPr>
              <a:t> . </a:t>
            </a:r>
            <a:br>
              <a:rPr lang="en-US" b="1" dirty="0" smtClean="0">
                <a:solidFill>
                  <a:schemeClr val="tx1"/>
                </a:solidFill>
                <a:latin typeface="Arial Rounded MT Bold" pitchFamily="34" charset="0"/>
              </a:rPr>
            </a:br>
            <a:r>
              <a:rPr lang="ar-EG" b="1" dirty="0" smtClean="0">
                <a:solidFill>
                  <a:schemeClr val="tx1"/>
                </a:solidFill>
                <a:latin typeface="Arial Rounded MT Bold" pitchFamily="34" charset="0"/>
              </a:rPr>
              <a:t>و</a:t>
            </a:r>
            <a:r>
              <a:rPr lang="ar-SA" b="1" dirty="0" smtClean="0">
                <a:solidFill>
                  <a:schemeClr val="tx1"/>
                </a:solidFill>
                <a:latin typeface="Arial Rounded MT Bold" pitchFamily="34" charset="0"/>
              </a:rPr>
              <a:t>تطورت أنواع المباني بتقدم الزمن فكان البناء بالطوب اللبن إلى الطوب الأسمنتي مرورا بمراحل هذه التطورات فى الوصول إلى أعلى مستوى للتنفيذ خلال العامل والمستهل</a:t>
            </a:r>
            <a:r>
              <a:rPr lang="ar-EG" b="1" dirty="0" smtClean="0">
                <a:solidFill>
                  <a:schemeClr val="tx1"/>
                </a:solidFill>
                <a:latin typeface="Arial Rounded MT Bold" pitchFamily="34" charset="0"/>
              </a:rPr>
              <a:t>ك </a:t>
            </a:r>
            <a:r>
              <a:rPr lang="en-US" b="1" dirty="0" smtClean="0">
                <a:solidFill>
                  <a:schemeClr val="tx1"/>
                </a:solidFill>
                <a:latin typeface="Arial Rounded MT Bold" pitchFamily="34" charset="0"/>
              </a:rPr>
              <a:t> .</a:t>
            </a:r>
            <a:br>
              <a:rPr lang="en-US" b="1" dirty="0" smtClean="0">
                <a:solidFill>
                  <a:schemeClr val="tx1"/>
                </a:solidFill>
                <a:latin typeface="Arial Rounded MT Bold" pitchFamily="34" charset="0"/>
              </a:rPr>
            </a:br>
            <a:r>
              <a:rPr lang="ar-SA" b="1" dirty="0" smtClean="0">
                <a:solidFill>
                  <a:schemeClr val="tx1"/>
                </a:solidFill>
                <a:latin typeface="Arial Rounded MT Bold" pitchFamily="34" charset="0"/>
              </a:rPr>
              <a:t>تحديد النظام الانشائي للمباني يتضمن فقط اختيار العناصر الانشائية الرئيسية واختيار أماكن تواجدها وذلك لمقاومة الاحمال الرأسية والأفقية بفعالية.</a:t>
            </a:r>
            <a:endParaRPr lang="ar-EG" b="1" dirty="0">
              <a:solidFill>
                <a:schemeClr val="tx1"/>
              </a:solidFill>
            </a:endParaRPr>
          </a:p>
        </p:txBody>
      </p:sp>
      <p:sp>
        <p:nvSpPr>
          <p:cNvPr id="6" name="Slide Number Placeholder 5"/>
          <p:cNvSpPr>
            <a:spLocks noGrp="1"/>
          </p:cNvSpPr>
          <p:nvPr>
            <p:ph type="sldNum" sz="quarter" idx="12"/>
          </p:nvPr>
        </p:nvSpPr>
        <p:spPr/>
        <p:txBody>
          <a:bodyPr/>
          <a:lstStyle/>
          <a:p>
            <a:pPr>
              <a:defRPr/>
            </a:pPr>
            <a:fld id="{F2CEEA79-2B32-4041-AD38-F65E7F335478}" type="slidenum">
              <a:rPr lang="en-US" smtClean="0"/>
              <a:pPr>
                <a:defRPr/>
              </a:pPr>
              <a:t>4</a:t>
            </a:fld>
            <a:endParaRPr lang="en-US" dirty="0"/>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69875"/>
            <a:ext cx="7772401" cy="1022502"/>
          </a:xfrm>
        </p:spPr>
        <p:txBody>
          <a:bodyPr/>
          <a:lstStyle/>
          <a:p>
            <a:pPr algn="r"/>
            <a:r>
              <a:rPr lang="en-US" sz="2400" dirty="0" smtClean="0">
                <a:solidFill>
                  <a:srgbClr val="C00000"/>
                </a:solidFill>
                <a:effectLst>
                  <a:outerShdw blurRad="38100" dist="38100" dir="2700000" algn="tl">
                    <a:srgbClr val="000000">
                      <a:alpha val="43137"/>
                    </a:srgbClr>
                  </a:outerShdw>
                </a:effectLst>
              </a:rPr>
              <a:t>· </a:t>
            </a:r>
            <a:r>
              <a:rPr lang="ar-SA" sz="2400" dirty="0" smtClean="0">
                <a:solidFill>
                  <a:srgbClr val="C00000"/>
                </a:solidFill>
                <a:effectLst>
                  <a:outerShdw blurRad="38100" dist="38100" dir="2700000" algn="tl">
                    <a:srgbClr val="000000">
                      <a:alpha val="43137"/>
                    </a:srgbClr>
                  </a:outerShdw>
                </a:effectLst>
              </a:rPr>
              <a:t>من مميزات هذا النظام</a:t>
            </a:r>
            <a:r>
              <a:rPr lang="en-US" sz="2400" dirty="0" smtClean="0">
                <a:solidFill>
                  <a:srgbClr val="C00000"/>
                </a:solidFill>
                <a:effectLst>
                  <a:outerShdw blurRad="38100" dist="38100" dir="2700000" algn="tl">
                    <a:srgbClr val="000000">
                      <a:alpha val="43137"/>
                    </a:srgbClr>
                  </a:outerShdw>
                </a:effectLst>
              </a:rPr>
              <a:t>:</a:t>
            </a:r>
            <a:endParaRPr lang="en-US" sz="2400" dirty="0">
              <a:solidFill>
                <a:srgbClr val="C0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1500166" y="2430115"/>
            <a:ext cx="7272335" cy="1126182"/>
          </a:xfrm>
        </p:spPr>
        <p:txBody>
          <a:bodyPr/>
          <a:lstStyle/>
          <a:p>
            <a:r>
              <a:rPr lang="en-US" b="1" dirty="0" smtClean="0"/>
              <a:t/>
            </a:r>
            <a:br>
              <a:rPr lang="en-US" b="1" dirty="0" smtClean="0"/>
            </a:br>
            <a:r>
              <a:rPr lang="ar-EG" b="1" dirty="0">
                <a:solidFill>
                  <a:schemeClr val="tx1"/>
                </a:solidFill>
              </a:rPr>
              <a:t>1</a:t>
            </a:r>
            <a:r>
              <a:rPr lang="ar-EG" b="1" dirty="0" smtClean="0">
                <a:solidFill>
                  <a:schemeClr val="tx1"/>
                </a:solidFill>
              </a:rPr>
              <a:t>-</a:t>
            </a:r>
            <a:r>
              <a:rPr lang="ar-SA" b="1" dirty="0" smtClean="0">
                <a:solidFill>
                  <a:schemeClr val="tx1"/>
                </a:solidFill>
              </a:rPr>
              <a:t>نسب الحديد فيه اقل من الحديد المستخدم في البلاطات اللاكمرية </a:t>
            </a:r>
            <a:r>
              <a:rPr lang="en-US" b="1" dirty="0" smtClean="0">
                <a:solidFill>
                  <a:schemeClr val="tx1"/>
                </a:solidFill>
              </a:rPr>
              <a:t/>
            </a:r>
            <a:br>
              <a:rPr lang="en-US" b="1" dirty="0" smtClean="0">
                <a:solidFill>
                  <a:schemeClr val="tx1"/>
                </a:solidFill>
              </a:rPr>
            </a:br>
            <a:r>
              <a:rPr lang="ar-EG" b="1" dirty="0" smtClean="0">
                <a:solidFill>
                  <a:schemeClr val="tx1"/>
                </a:solidFill>
              </a:rPr>
              <a:t>2-</a:t>
            </a:r>
            <a:r>
              <a:rPr lang="en-US" b="1" dirty="0" smtClean="0">
                <a:solidFill>
                  <a:schemeClr val="tx1"/>
                </a:solidFill>
              </a:rPr>
              <a:t> </a:t>
            </a:r>
            <a:r>
              <a:rPr lang="ar-SA" b="1" dirty="0" smtClean="0">
                <a:solidFill>
                  <a:schemeClr val="tx1"/>
                </a:solidFill>
              </a:rPr>
              <a:t>يسمح بوجود</a:t>
            </a:r>
            <a:r>
              <a:rPr lang="ar-EG" b="1" dirty="0" smtClean="0">
                <a:solidFill>
                  <a:schemeClr val="tx1"/>
                </a:solidFill>
              </a:rPr>
              <a:t> </a:t>
            </a:r>
            <a:r>
              <a:rPr lang="ar-SA" b="1" dirty="0" smtClean="0">
                <a:solidFill>
                  <a:schemeClr val="tx1"/>
                </a:solidFill>
              </a:rPr>
              <a:t>فراغات لتمديدات الكهرباء او التكييف</a:t>
            </a:r>
            <a:r>
              <a:rPr lang="en-US" b="1" dirty="0" smtClean="0">
                <a:solidFill>
                  <a:schemeClr val="tx1"/>
                </a:solidFill>
              </a:rPr>
              <a:t/>
            </a:r>
            <a:br>
              <a:rPr lang="en-US" b="1" dirty="0" smtClean="0">
                <a:solidFill>
                  <a:schemeClr val="tx1"/>
                </a:solidFill>
              </a:rPr>
            </a:br>
            <a:r>
              <a:rPr lang="ar-EG" b="1" dirty="0" smtClean="0">
                <a:solidFill>
                  <a:schemeClr val="tx1"/>
                </a:solidFill>
              </a:rPr>
              <a:t>3-</a:t>
            </a:r>
            <a:r>
              <a:rPr lang="en-US" b="1" dirty="0" smtClean="0">
                <a:solidFill>
                  <a:schemeClr val="tx1"/>
                </a:solidFill>
              </a:rPr>
              <a:t> </a:t>
            </a:r>
            <a:r>
              <a:rPr lang="ar-SA" b="1" dirty="0" smtClean="0">
                <a:solidFill>
                  <a:schemeClr val="tx1"/>
                </a:solidFill>
              </a:rPr>
              <a:t>يعمل كعازل صوتي بصورة جيدة</a:t>
            </a:r>
            <a:endParaRPr lang="ar-EG" b="1" dirty="0" smtClean="0">
              <a:solidFill>
                <a:schemeClr val="tx1"/>
              </a:solidFill>
            </a:endParaRPr>
          </a:p>
          <a:p>
            <a:r>
              <a:rPr lang="ar-EG" b="1" dirty="0" smtClean="0">
                <a:solidFill>
                  <a:schemeClr val="tx1"/>
                </a:solidFill>
              </a:rPr>
              <a:t>4-عازل للحراره لذا يفضل استخدموا في المناطق الحاره</a:t>
            </a:r>
          </a:p>
          <a:p>
            <a:r>
              <a:rPr lang="ar-EG" b="1" dirty="0" smtClean="0">
                <a:solidFill>
                  <a:schemeClr val="tx1"/>
                </a:solidFill>
              </a:rPr>
              <a:t>5-يعطي سقف املس خالي من الكمرات </a:t>
            </a:r>
          </a:p>
          <a:p>
            <a:r>
              <a:rPr lang="ar-EG" b="1" dirty="0" smtClean="0">
                <a:solidFill>
                  <a:schemeClr val="tx1"/>
                </a:solidFill>
              </a:rPr>
              <a:t>6-يمكن تغير فواصل و جدران الوحدات مما يعطي الحريه في التقسيم المعماري الداخلي</a:t>
            </a:r>
          </a:p>
          <a:p>
            <a:r>
              <a:rPr lang="ar-EG" b="1" dirty="0" smtClean="0">
                <a:solidFill>
                  <a:schemeClr val="tx1"/>
                </a:solidFill>
              </a:rPr>
              <a:t>7-البلوك المفرغ داخل البلاطه يقلل من وزن السقف  </a:t>
            </a:r>
            <a:r>
              <a:rPr lang="en-US" b="1" dirty="0" smtClean="0">
                <a:solidFill>
                  <a:schemeClr val="tx1"/>
                </a:solidFill>
              </a:rPr>
              <a:t/>
            </a:r>
            <a:br>
              <a:rPr lang="en-US" b="1" dirty="0" smtClean="0">
                <a:solidFill>
                  <a:schemeClr val="tx1"/>
                </a:solidFill>
              </a:rPr>
            </a:br>
            <a:endParaRPr lang="en-US"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40</a:t>
            </a:fld>
            <a:endParaRPr lang="en-US" dirty="0"/>
          </a:p>
        </p:txBody>
      </p:sp>
      <p:pic>
        <p:nvPicPr>
          <p:cNvPr id="5" name="Picture 5"/>
          <p:cNvPicPr>
            <a:picLocks noChangeAspect="1" noChangeArrowheads="1"/>
          </p:cNvPicPr>
          <p:nvPr/>
        </p:nvPicPr>
        <p:blipFill>
          <a:blip r:embed="rId2" cstate="print"/>
          <a:srcRect/>
          <a:stretch>
            <a:fillRect/>
          </a:stretch>
        </p:blipFill>
        <p:spPr bwMode="auto">
          <a:xfrm>
            <a:off x="2643174" y="3466909"/>
            <a:ext cx="4000528" cy="1339470"/>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10996995"/>
      </p:ext>
    </p:extLst>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53851"/>
            <a:ext cx="7772401" cy="1022502"/>
          </a:xfrm>
        </p:spPr>
        <p:txBody>
          <a:bodyPr/>
          <a:lstStyle/>
          <a:p>
            <a:pPr algn="r"/>
            <a:r>
              <a:rPr lang="en-US" dirty="0" smtClean="0">
                <a:solidFill>
                  <a:srgbClr val="C00000"/>
                </a:solidFill>
              </a:rPr>
              <a:t>· </a:t>
            </a:r>
            <a:r>
              <a:rPr lang="ar-SA" sz="2400" dirty="0" smtClean="0">
                <a:solidFill>
                  <a:srgbClr val="C00000"/>
                </a:solidFill>
              </a:rPr>
              <a:t>ومن اهم عيوبه</a:t>
            </a:r>
            <a:r>
              <a:rPr lang="en-US" sz="2400" dirty="0" smtClean="0">
                <a:solidFill>
                  <a:srgbClr val="C00000"/>
                </a:solidFill>
              </a:rPr>
              <a:t>:</a:t>
            </a:r>
            <a:endParaRPr lang="en-US" sz="2400" dirty="0">
              <a:solidFill>
                <a:srgbClr val="C00000"/>
              </a:solidFill>
            </a:endParaRPr>
          </a:p>
        </p:txBody>
      </p:sp>
      <p:sp>
        <p:nvSpPr>
          <p:cNvPr id="3" name="Text Placeholder 2"/>
          <p:cNvSpPr>
            <a:spLocks noGrp="1"/>
          </p:cNvSpPr>
          <p:nvPr>
            <p:ph type="body" idx="1"/>
          </p:nvPr>
        </p:nvSpPr>
        <p:spPr>
          <a:xfrm>
            <a:off x="899592" y="269875"/>
            <a:ext cx="7772401" cy="1126182"/>
          </a:xfrm>
        </p:spPr>
        <p:txBody>
          <a:bodyPr/>
          <a:lstStyle/>
          <a:p>
            <a:r>
              <a:rPr lang="en-US" b="1" dirty="0" smtClean="0">
                <a:solidFill>
                  <a:schemeClr val="tx1"/>
                </a:solidFill>
              </a:rPr>
              <a:t/>
            </a:r>
            <a:br>
              <a:rPr lang="en-US" b="1" dirty="0" smtClean="0">
                <a:solidFill>
                  <a:schemeClr val="tx1"/>
                </a:solidFill>
              </a:rPr>
            </a:br>
            <a:r>
              <a:rPr lang="ar-EG" b="1" dirty="0" smtClean="0">
                <a:solidFill>
                  <a:schemeClr val="tx1"/>
                </a:solidFill>
              </a:rPr>
              <a:t>1-</a:t>
            </a:r>
            <a:r>
              <a:rPr lang="en-US" b="1" dirty="0" smtClean="0">
                <a:solidFill>
                  <a:schemeClr val="tx1"/>
                </a:solidFill>
              </a:rPr>
              <a:t> </a:t>
            </a:r>
            <a:r>
              <a:rPr lang="ar-SA" b="1" dirty="0" smtClean="0">
                <a:solidFill>
                  <a:schemeClr val="tx1"/>
                </a:solidFill>
              </a:rPr>
              <a:t>صعب الصيانة والترميم</a:t>
            </a:r>
            <a:r>
              <a:rPr lang="en-US" b="1" dirty="0" smtClean="0">
                <a:solidFill>
                  <a:schemeClr val="tx1"/>
                </a:solidFill>
              </a:rPr>
              <a:t/>
            </a:r>
            <a:br>
              <a:rPr lang="en-US" b="1" dirty="0" smtClean="0">
                <a:solidFill>
                  <a:schemeClr val="tx1"/>
                </a:solidFill>
              </a:rPr>
            </a:br>
            <a:r>
              <a:rPr lang="ar-EG" b="1" dirty="0" smtClean="0">
                <a:solidFill>
                  <a:schemeClr val="tx1"/>
                </a:solidFill>
              </a:rPr>
              <a:t>2-</a:t>
            </a:r>
            <a:r>
              <a:rPr lang="en-US" b="1" dirty="0" smtClean="0">
                <a:solidFill>
                  <a:schemeClr val="tx1"/>
                </a:solidFill>
              </a:rPr>
              <a:t> </a:t>
            </a:r>
            <a:r>
              <a:rPr lang="ar-SA" b="1" dirty="0" smtClean="0">
                <a:solidFill>
                  <a:schemeClr val="tx1"/>
                </a:solidFill>
              </a:rPr>
              <a:t>يحدث شروخ عنداتصال البلاطات المفرغة مع البلاطات الرقيقة</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41</a:t>
            </a:fld>
            <a:endParaRPr lang="en-US" dirty="0"/>
          </a:p>
        </p:txBody>
      </p:sp>
      <p:pic>
        <p:nvPicPr>
          <p:cNvPr id="6146" name="Picture 2" descr="http://s.alriyadh.com/2010/06/30/img/025970785206.jpg"/>
          <p:cNvPicPr>
            <a:picLocks noChangeAspect="1" noChangeArrowheads="1"/>
          </p:cNvPicPr>
          <p:nvPr/>
        </p:nvPicPr>
        <p:blipFill>
          <a:blip r:embed="rId2" cstate="print"/>
          <a:srcRect/>
          <a:stretch>
            <a:fillRect/>
          </a:stretch>
        </p:blipFill>
        <p:spPr bwMode="auto">
          <a:xfrm>
            <a:off x="1714480" y="1873459"/>
            <a:ext cx="2928958" cy="2428864"/>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48" name="Picture 4" descr="http://s.alriyadh.com/2010/06/16/img/169822883980.jpg"/>
          <p:cNvPicPr>
            <a:picLocks noChangeAspect="1" noChangeArrowheads="1"/>
          </p:cNvPicPr>
          <p:nvPr/>
        </p:nvPicPr>
        <p:blipFill>
          <a:blip r:embed="rId3" cstate="print"/>
          <a:srcRect/>
          <a:stretch>
            <a:fillRect/>
          </a:stretch>
        </p:blipFill>
        <p:spPr bwMode="auto">
          <a:xfrm>
            <a:off x="5214942" y="1854051"/>
            <a:ext cx="3143272" cy="2428892"/>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44464953"/>
      </p:ext>
    </p:extLst>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95" y="2631749"/>
            <a:ext cx="7772401" cy="1022502"/>
          </a:xfrm>
        </p:spPr>
        <p:txBody>
          <a:bodyPr/>
          <a:lstStyle/>
          <a:p>
            <a:pPr algn="ctr"/>
            <a:r>
              <a:rPr lang="ar-EG" sz="2400" dirty="0" smtClean="0">
                <a:solidFill>
                  <a:srgbClr val="C00000"/>
                </a:solidFill>
              </a:rPr>
              <a:t>وزن البلوكات</a:t>
            </a:r>
            <a:endParaRPr lang="en-US" sz="2400" dirty="0">
              <a:solidFill>
                <a:srgbClr val="C00000"/>
              </a:solidFill>
            </a:endParaRPr>
          </a:p>
        </p:txBody>
      </p:sp>
      <p:sp>
        <p:nvSpPr>
          <p:cNvPr id="3" name="Text Placeholder 2"/>
          <p:cNvSpPr>
            <a:spLocks noGrp="1"/>
          </p:cNvSpPr>
          <p:nvPr>
            <p:ph type="body" idx="1"/>
          </p:nvPr>
        </p:nvSpPr>
        <p:spPr>
          <a:xfrm>
            <a:off x="3620979" y="1638027"/>
            <a:ext cx="5343509" cy="1126182"/>
          </a:xfrm>
        </p:spPr>
        <p:txBody>
          <a:bodyPr/>
          <a:lstStyle/>
          <a:p>
            <a:r>
              <a:rPr lang="ar-EG" b="1" dirty="0" smtClean="0">
                <a:solidFill>
                  <a:srgbClr val="C00000"/>
                </a:solidFill>
              </a:rPr>
              <a:t>يستخدم في هذه البلاطه بلوكات مفرغه مقاساتها 20*40*ع حيث ع تعتمد علي سمك البلاطه</a:t>
            </a:r>
          </a:p>
          <a:p>
            <a:r>
              <a:rPr lang="ar-EG" b="1" dirty="0" smtClean="0">
                <a:solidFill>
                  <a:schemeClr val="tx1"/>
                </a:solidFill>
              </a:rPr>
              <a:t>1-ففي حالة سمك البلاطه 22سم تكون ع =15 سم و يترك جزء مصمت 7 سم</a:t>
            </a:r>
          </a:p>
          <a:p>
            <a:r>
              <a:rPr lang="ar-EG" b="1" dirty="0" smtClean="0">
                <a:solidFill>
                  <a:schemeClr val="tx1"/>
                </a:solidFill>
              </a:rPr>
              <a:t>2-ففي حالة سمك البلاطه 27 سم تكون ع =20 سم و يترك جزء مصمت 7 سم </a:t>
            </a:r>
          </a:p>
          <a:p>
            <a:r>
              <a:rPr lang="ar-EG" b="1" dirty="0" smtClean="0">
                <a:solidFill>
                  <a:schemeClr val="tx1"/>
                </a:solidFill>
              </a:rPr>
              <a:t>3-ففي حالة سمك البلاطه 32سم تكون ع=25 سم و يترك جزء مصمت 7 سم</a:t>
            </a:r>
            <a:endParaRPr lang="en-US"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42</a:t>
            </a:fld>
            <a:endParaRPr lang="en-US" dirty="0"/>
          </a:p>
        </p:txBody>
      </p:sp>
      <p:pic>
        <p:nvPicPr>
          <p:cNvPr id="5" name="Picture 8"/>
          <p:cNvPicPr>
            <a:picLocks noChangeAspect="1" noChangeArrowheads="1"/>
          </p:cNvPicPr>
          <p:nvPr/>
        </p:nvPicPr>
        <p:blipFill>
          <a:blip r:embed="rId2" cstate="print"/>
          <a:srcRect/>
          <a:stretch>
            <a:fillRect/>
          </a:stretch>
        </p:blipFill>
        <p:spPr bwMode="auto">
          <a:xfrm>
            <a:off x="2483768" y="3100832"/>
            <a:ext cx="5486400" cy="1849563"/>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6"/>
          <p:cNvPicPr>
            <a:picLocks noChangeAspect="1" noChangeArrowheads="1"/>
          </p:cNvPicPr>
          <p:nvPr/>
        </p:nvPicPr>
        <p:blipFill>
          <a:blip r:embed="rId3" cstate="print"/>
          <a:srcRect/>
          <a:stretch>
            <a:fillRect/>
          </a:stretch>
        </p:blipFill>
        <p:spPr bwMode="auto">
          <a:xfrm>
            <a:off x="1643042" y="716743"/>
            <a:ext cx="2286016" cy="1465195"/>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57389066"/>
      </p:ext>
    </p:extLst>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76" y="269875"/>
            <a:ext cx="7772401" cy="1022502"/>
          </a:xfrm>
        </p:spPr>
        <p:txBody>
          <a:bodyPr/>
          <a:lstStyle/>
          <a:p>
            <a:pPr algn="r"/>
            <a:r>
              <a:rPr lang="ar-EG" sz="2800" dirty="0" smtClean="0">
                <a:solidFill>
                  <a:srgbClr val="C00000"/>
                </a:solidFill>
              </a:rPr>
              <a:t>انواع البلاطه المفرغه</a:t>
            </a:r>
            <a:endParaRPr lang="en-US" sz="2800" dirty="0">
              <a:solidFill>
                <a:srgbClr val="C00000"/>
              </a:solidFill>
            </a:endParaRPr>
          </a:p>
        </p:txBody>
      </p:sp>
      <p:sp>
        <p:nvSpPr>
          <p:cNvPr id="3" name="Text Placeholder 2"/>
          <p:cNvSpPr>
            <a:spLocks noGrp="1"/>
          </p:cNvSpPr>
          <p:nvPr>
            <p:ph type="body" idx="1"/>
          </p:nvPr>
        </p:nvSpPr>
        <p:spPr>
          <a:xfrm>
            <a:off x="1187624" y="439837"/>
            <a:ext cx="7772401" cy="1126182"/>
          </a:xfrm>
        </p:spPr>
        <p:txBody>
          <a:bodyPr/>
          <a:lstStyle/>
          <a:p>
            <a:r>
              <a:rPr lang="ar-EG" b="1" dirty="0" smtClean="0">
                <a:solidFill>
                  <a:schemeClr val="tx1"/>
                </a:solidFill>
              </a:rPr>
              <a:t>1-بلاطه هوردي مرصوصه في اتجاه واحد </a:t>
            </a:r>
          </a:p>
          <a:p>
            <a:r>
              <a:rPr lang="ar-EG" b="1" dirty="0" smtClean="0">
                <a:solidFill>
                  <a:schemeClr val="tx1"/>
                </a:solidFill>
              </a:rPr>
              <a:t>*وفيه ترص البلوكات في اتجاه واحد و هو الاتجاه الاقصر</a:t>
            </a:r>
            <a:endParaRPr lang="en-US"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43</a:t>
            </a:fld>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14480" y="2002627"/>
            <a:ext cx="3376636" cy="2145504"/>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1" name="Picture 3"/>
          <p:cNvPicPr>
            <a:picLocks noChangeAspect="1" noChangeArrowheads="1"/>
          </p:cNvPicPr>
          <p:nvPr/>
        </p:nvPicPr>
        <p:blipFill>
          <a:blip r:embed="rId3" cstate="print"/>
          <a:srcRect/>
          <a:stretch>
            <a:fillRect/>
          </a:stretch>
        </p:blipFill>
        <p:spPr bwMode="auto">
          <a:xfrm>
            <a:off x="5429256" y="2002627"/>
            <a:ext cx="3071834" cy="2143140"/>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 Placeholder 2"/>
          <p:cNvSpPr txBox="1">
            <a:spLocks/>
          </p:cNvSpPr>
          <p:nvPr/>
        </p:nvSpPr>
        <p:spPr bwMode="auto">
          <a:xfrm>
            <a:off x="2857488" y="4288643"/>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sz="2000" b="0"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قبل</a:t>
            </a:r>
            <a:r>
              <a:rPr kumimoji="0" lang="ar-EG" sz="2000" b="0"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
        <p:nvSpPr>
          <p:cNvPr id="8" name="Text Placeholder 2"/>
          <p:cNvSpPr txBox="1">
            <a:spLocks/>
          </p:cNvSpPr>
          <p:nvPr/>
        </p:nvSpPr>
        <p:spPr bwMode="auto">
          <a:xfrm>
            <a:off x="6643702" y="4217205"/>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sz="2000" b="0"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بعد</a:t>
            </a:r>
            <a:r>
              <a:rPr kumimoji="0" lang="ar-EG" sz="2000" b="0"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Tree>
    <p:extLst>
      <p:ext uri="{BB962C8B-B14F-4D97-AF65-F5344CB8AC3E}">
        <p14:creationId xmlns:p14="http://schemas.microsoft.com/office/powerpoint/2010/main" val="1217443486"/>
      </p:ext>
    </p:extLst>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00232" y="716743"/>
            <a:ext cx="6772269" cy="1126182"/>
          </a:xfrm>
        </p:spPr>
        <p:txBody>
          <a:bodyPr/>
          <a:lstStyle/>
          <a:p>
            <a:r>
              <a:rPr lang="ar-EG" b="1" dirty="0" smtClean="0">
                <a:solidFill>
                  <a:schemeClr val="tx1"/>
                </a:solidFill>
              </a:rPr>
              <a:t>2-بلاطه هوردي مرصوصه في اتجاهين</a:t>
            </a:r>
          </a:p>
          <a:p>
            <a:r>
              <a:rPr lang="ar-EG" b="1" dirty="0" smtClean="0">
                <a:solidFill>
                  <a:schemeClr val="tx1"/>
                </a:solidFill>
              </a:rPr>
              <a:t> و في ترص البلوكات في الاتجاهين و تستخدم هذه الحاله في حالة البلاطه كبيره في الاتجاهين</a:t>
            </a:r>
          </a:p>
          <a:p>
            <a:endParaRPr lang="en-US"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44</a:t>
            </a:fld>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928794" y="1645437"/>
            <a:ext cx="3267073" cy="2500330"/>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5" name="Picture 3"/>
          <p:cNvPicPr>
            <a:picLocks noChangeAspect="1" noChangeArrowheads="1"/>
          </p:cNvPicPr>
          <p:nvPr/>
        </p:nvPicPr>
        <p:blipFill>
          <a:blip r:embed="rId3" cstate="print"/>
          <a:srcRect/>
          <a:stretch>
            <a:fillRect/>
          </a:stretch>
        </p:blipFill>
        <p:spPr bwMode="auto">
          <a:xfrm>
            <a:off x="5715008" y="1645437"/>
            <a:ext cx="2928958" cy="2500330"/>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 Placeholder 2"/>
          <p:cNvSpPr txBox="1">
            <a:spLocks/>
          </p:cNvSpPr>
          <p:nvPr/>
        </p:nvSpPr>
        <p:spPr bwMode="auto">
          <a:xfrm>
            <a:off x="2857488" y="4288643"/>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sz="2000" b="0"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قبل</a:t>
            </a:r>
            <a:r>
              <a:rPr kumimoji="0" lang="ar-EG" sz="2000" b="0"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
        <p:nvSpPr>
          <p:cNvPr id="8" name="Text Placeholder 2"/>
          <p:cNvSpPr txBox="1">
            <a:spLocks/>
          </p:cNvSpPr>
          <p:nvPr/>
        </p:nvSpPr>
        <p:spPr bwMode="auto">
          <a:xfrm>
            <a:off x="6643702" y="4217205"/>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sz="2000" b="0"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بعد</a:t>
            </a:r>
            <a:r>
              <a:rPr kumimoji="0" lang="ar-EG" sz="2000" b="0"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Tree>
    <p:extLst>
      <p:ext uri="{BB962C8B-B14F-4D97-AF65-F5344CB8AC3E}">
        <p14:creationId xmlns:p14="http://schemas.microsoft.com/office/powerpoint/2010/main" val="4167955276"/>
      </p:ext>
    </p:ext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9875"/>
            <a:ext cx="7556377" cy="1022502"/>
          </a:xfrm>
        </p:spPr>
        <p:txBody>
          <a:bodyPr/>
          <a:lstStyle/>
          <a:p>
            <a:pPr algn="r"/>
            <a:r>
              <a:rPr lang="ar-EG" sz="2800" dirty="0" smtClean="0">
                <a:solidFill>
                  <a:srgbClr val="C00000"/>
                </a:solidFill>
              </a:rPr>
              <a:t>الاحتياطات الخاصه ببلاطة الهوردي:</a:t>
            </a:r>
            <a:r>
              <a:rPr lang="ar-EG" sz="3200" dirty="0" smtClean="0">
                <a:solidFill>
                  <a:schemeClr val="tx1"/>
                </a:solidFill>
              </a:rPr>
              <a:t/>
            </a:r>
            <a:br>
              <a:rPr lang="ar-EG" sz="3200" dirty="0" smtClean="0">
                <a:solidFill>
                  <a:schemeClr val="tx1"/>
                </a:solidFill>
              </a:rPr>
            </a:br>
            <a:r>
              <a:rPr lang="ar-EG" sz="2000" dirty="0" smtClean="0">
                <a:solidFill>
                  <a:schemeClr val="tx1"/>
                </a:solidFill>
              </a:rPr>
              <a:t>*المسافه بين محاور الاعصاب هي عاده من (40-70) سم وعمليا تنفذ بتباعد 50 سم علي ان يتم ذلك بعد توقيع و تحديد اماكن الكمرات</a:t>
            </a:r>
            <a:br>
              <a:rPr lang="ar-EG" sz="2000" dirty="0" smtClean="0">
                <a:solidFill>
                  <a:schemeClr val="tx1"/>
                </a:solidFill>
              </a:rPr>
            </a:br>
            <a:r>
              <a:rPr lang="ar-EG" sz="2000" dirty="0" smtClean="0">
                <a:solidFill>
                  <a:schemeClr val="tx1"/>
                </a:solidFill>
              </a:rPr>
              <a:t>*أدني عرض للعصب هوثلث السماكه الكليه للبلاطه او 10سم ايهما أكبر </a:t>
            </a:r>
            <a:br>
              <a:rPr lang="ar-EG" sz="2000" dirty="0" smtClean="0">
                <a:solidFill>
                  <a:schemeClr val="tx1"/>
                </a:solidFill>
              </a:rPr>
            </a:br>
            <a:r>
              <a:rPr lang="ar-EG" sz="2000" dirty="0" smtClean="0">
                <a:solidFill>
                  <a:schemeClr val="tx1"/>
                </a:solidFill>
              </a:rPr>
              <a:t>*العصب هو مساوي لسماكة الغطاء الخرساني فوق وحدات البلوك مضافا ليها 10 سم و عمليا ينفذ عرض العصب 14 سم من الاسفل و 10 من الاعلي </a:t>
            </a:r>
            <a:br>
              <a:rPr lang="ar-EG" sz="2000" dirty="0" smtClean="0">
                <a:solidFill>
                  <a:schemeClr val="tx1"/>
                </a:solidFill>
              </a:rPr>
            </a:br>
            <a:r>
              <a:rPr lang="ar-EG" sz="2000" dirty="0" smtClean="0">
                <a:solidFill>
                  <a:schemeClr val="tx1"/>
                </a:solidFill>
              </a:rPr>
              <a:t>*سماكة الغطاء الخرساني فوق وحدات البلوك هي من 5-7 سم علي الا تقل عن 10% من المسافه بين محوري العصب متتالين</a:t>
            </a:r>
            <a:br>
              <a:rPr lang="ar-EG" sz="2000" dirty="0" smtClean="0">
                <a:solidFill>
                  <a:schemeClr val="tx1"/>
                </a:solidFill>
              </a:rPr>
            </a:br>
            <a:r>
              <a:rPr lang="ar-EG" sz="2000" dirty="0" smtClean="0">
                <a:solidFill>
                  <a:schemeClr val="tx1"/>
                </a:solidFill>
              </a:rPr>
              <a:t>*في حالة زيادة طول العصب عن 5متر فأنه يجب وضع كمره تقويه عرضيه واحده علي الأقل و سمكها كسماكة الأعصاب </a:t>
            </a:r>
            <a:br>
              <a:rPr lang="ar-EG" sz="2000" dirty="0" smtClean="0">
                <a:solidFill>
                  <a:schemeClr val="tx1"/>
                </a:solidFill>
              </a:rPr>
            </a:br>
            <a:r>
              <a:rPr lang="ar-EG" sz="2000" dirty="0" smtClean="0">
                <a:solidFill>
                  <a:schemeClr val="tx1"/>
                </a:solidFill>
              </a:rPr>
              <a:t>*يمنع استخدام البلاطات المفرغه في مناطق دورات المياه وذلك لان نظام الصرف الصحي يمكن ان يؤدي نتيجه لتسرب المياه منه الي تأكل الغطاء الخرساني </a:t>
            </a:r>
            <a:r>
              <a:rPr lang="ar-EG" sz="3200" dirty="0" smtClean="0">
                <a:solidFill>
                  <a:schemeClr val="tx1"/>
                </a:solidFill>
              </a:rPr>
              <a:t/>
            </a:r>
            <a:br>
              <a:rPr lang="ar-EG" sz="3200" dirty="0" smtClean="0">
                <a:solidFill>
                  <a:schemeClr val="tx1"/>
                </a:solidFill>
              </a:rPr>
            </a:br>
            <a:r>
              <a:rPr lang="ar-EG" sz="3200" dirty="0" smtClean="0">
                <a:solidFill>
                  <a:schemeClr val="tx1"/>
                </a:solidFill>
              </a:rPr>
              <a:t/>
            </a:r>
            <a:br>
              <a:rPr lang="ar-EG" sz="3200" dirty="0" smtClean="0">
                <a:solidFill>
                  <a:schemeClr val="tx1"/>
                </a:solidFill>
              </a:rPr>
            </a:br>
            <a:endParaRPr lang="en-US" sz="2800"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45</a:t>
            </a:fld>
            <a:endParaRPr lang="en-US" dirty="0"/>
          </a:p>
        </p:txBody>
      </p:sp>
    </p:spTree>
    <p:extLst>
      <p:ext uri="{BB962C8B-B14F-4D97-AF65-F5344CB8AC3E}">
        <p14:creationId xmlns:p14="http://schemas.microsoft.com/office/powerpoint/2010/main" val="1133748654"/>
      </p:ext>
    </p:extLst>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46</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2915816" y="485899"/>
            <a:ext cx="5648325" cy="2088232"/>
          </a:xfrm>
          <a:prstGeom prst="rect">
            <a:avLst/>
          </a:prstGeom>
          <a:noFill/>
          <a:ln w="9525">
            <a:noFill/>
            <a:miter lim="800000"/>
            <a:headEnd/>
            <a:tailEnd/>
          </a:ln>
        </p:spPr>
      </p:pic>
      <p:grpSp>
        <p:nvGrpSpPr>
          <p:cNvPr id="2" name="Group 2"/>
          <p:cNvGrpSpPr>
            <a:grpSpLocks/>
          </p:cNvGrpSpPr>
          <p:nvPr/>
        </p:nvGrpSpPr>
        <p:grpSpPr bwMode="auto">
          <a:xfrm>
            <a:off x="3491880" y="2502123"/>
            <a:ext cx="5092700" cy="1922463"/>
            <a:chOff x="2209" y="6995"/>
            <a:chExt cx="8021" cy="3027"/>
          </a:xfrm>
        </p:grpSpPr>
        <p:sp>
          <p:nvSpPr>
            <p:cNvPr id="2051" name="Freeform 3"/>
            <p:cNvSpPr>
              <a:spLocks/>
            </p:cNvSpPr>
            <p:nvPr/>
          </p:nvSpPr>
          <p:spPr bwMode="auto">
            <a:xfrm>
              <a:off x="3103" y="7440"/>
              <a:ext cx="1579" cy="0"/>
            </a:xfrm>
            <a:custGeom>
              <a:avLst/>
              <a:gdLst/>
              <a:ahLst/>
              <a:cxnLst>
                <a:cxn ang="0">
                  <a:pos x="0" y="0"/>
                </a:cxn>
                <a:cxn ang="0">
                  <a:pos x="1579" y="0"/>
                </a:cxn>
              </a:cxnLst>
              <a:rect l="0" t="0" r="r" b="b"/>
              <a:pathLst>
                <a:path w="1579">
                  <a:moveTo>
                    <a:pt x="0" y="0"/>
                  </a:moveTo>
                  <a:lnTo>
                    <a:pt x="157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2" name="Freeform 4"/>
            <p:cNvSpPr>
              <a:spLocks/>
            </p:cNvSpPr>
            <p:nvPr/>
          </p:nvSpPr>
          <p:spPr bwMode="auto">
            <a:xfrm>
              <a:off x="3103" y="7440"/>
              <a:ext cx="1579" cy="986"/>
            </a:xfrm>
            <a:custGeom>
              <a:avLst/>
              <a:gdLst/>
              <a:ahLst/>
              <a:cxnLst>
                <a:cxn ang="0">
                  <a:pos x="1579" y="986"/>
                </a:cxn>
                <a:cxn ang="0">
                  <a:pos x="0" y="986"/>
                </a:cxn>
                <a:cxn ang="0">
                  <a:pos x="1579" y="0"/>
                </a:cxn>
              </a:cxnLst>
              <a:rect l="0" t="0" r="r" b="b"/>
              <a:pathLst>
                <a:path w="1579" h="986">
                  <a:moveTo>
                    <a:pt x="1579" y="986"/>
                  </a:moveTo>
                  <a:lnTo>
                    <a:pt x="0" y="986"/>
                  </a:lnTo>
                  <a:lnTo>
                    <a:pt x="157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3" name="Freeform 5"/>
            <p:cNvSpPr>
              <a:spLocks/>
            </p:cNvSpPr>
            <p:nvPr/>
          </p:nvSpPr>
          <p:spPr bwMode="auto">
            <a:xfrm>
              <a:off x="3103" y="7440"/>
              <a:ext cx="1579" cy="986"/>
            </a:xfrm>
            <a:custGeom>
              <a:avLst/>
              <a:gdLst/>
              <a:ahLst/>
              <a:cxnLst>
                <a:cxn ang="0">
                  <a:pos x="0" y="0"/>
                </a:cxn>
                <a:cxn ang="0">
                  <a:pos x="1579" y="986"/>
                </a:cxn>
              </a:cxnLst>
              <a:rect l="0" t="0" r="r" b="b"/>
              <a:pathLst>
                <a:path w="1579" h="986">
                  <a:moveTo>
                    <a:pt x="0" y="0"/>
                  </a:moveTo>
                  <a:lnTo>
                    <a:pt x="1579" y="98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4" name="Freeform 6"/>
            <p:cNvSpPr>
              <a:spLocks/>
            </p:cNvSpPr>
            <p:nvPr/>
          </p:nvSpPr>
          <p:spPr bwMode="auto">
            <a:xfrm>
              <a:off x="2709" y="7440"/>
              <a:ext cx="394" cy="986"/>
            </a:xfrm>
            <a:custGeom>
              <a:avLst/>
              <a:gdLst/>
              <a:ahLst/>
              <a:cxnLst>
                <a:cxn ang="0">
                  <a:pos x="393" y="986"/>
                </a:cxn>
                <a:cxn ang="0">
                  <a:pos x="0" y="986"/>
                </a:cxn>
                <a:cxn ang="0">
                  <a:pos x="0" y="0"/>
                </a:cxn>
              </a:cxnLst>
              <a:rect l="0" t="0" r="r" b="b"/>
              <a:pathLst>
                <a:path w="394" h="986">
                  <a:moveTo>
                    <a:pt x="393" y="986"/>
                  </a:moveTo>
                  <a:lnTo>
                    <a:pt x="0" y="986"/>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5" name="Freeform 7"/>
            <p:cNvSpPr>
              <a:spLocks/>
            </p:cNvSpPr>
            <p:nvPr/>
          </p:nvSpPr>
          <p:spPr bwMode="auto">
            <a:xfrm>
              <a:off x="3103" y="7440"/>
              <a:ext cx="0" cy="986"/>
            </a:xfrm>
            <a:custGeom>
              <a:avLst/>
              <a:gdLst/>
              <a:ahLst/>
              <a:cxnLst>
                <a:cxn ang="0">
                  <a:pos x="0" y="0"/>
                </a:cxn>
                <a:cxn ang="0">
                  <a:pos x="0" y="986"/>
                </a:cxn>
              </a:cxnLst>
              <a:rect l="0" t="0" r="r" b="b"/>
              <a:pathLst>
                <a:path h="986">
                  <a:moveTo>
                    <a:pt x="0" y="0"/>
                  </a:moveTo>
                  <a:lnTo>
                    <a:pt x="0" y="98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6" name="Freeform 8"/>
            <p:cNvSpPr>
              <a:spLocks/>
            </p:cNvSpPr>
            <p:nvPr/>
          </p:nvSpPr>
          <p:spPr bwMode="auto">
            <a:xfrm>
              <a:off x="2222" y="7440"/>
              <a:ext cx="487" cy="0"/>
            </a:xfrm>
            <a:custGeom>
              <a:avLst/>
              <a:gdLst/>
              <a:ahLst/>
              <a:cxnLst>
                <a:cxn ang="0">
                  <a:pos x="0" y="0"/>
                </a:cxn>
                <a:cxn ang="0">
                  <a:pos x="487" y="0"/>
                </a:cxn>
              </a:cxnLst>
              <a:rect l="0" t="0" r="r" b="b"/>
              <a:pathLst>
                <a:path w="487">
                  <a:moveTo>
                    <a:pt x="0" y="0"/>
                  </a:moveTo>
                  <a:lnTo>
                    <a:pt x="487"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7" name="Freeform 9"/>
            <p:cNvSpPr>
              <a:spLocks/>
            </p:cNvSpPr>
            <p:nvPr/>
          </p:nvSpPr>
          <p:spPr bwMode="auto">
            <a:xfrm>
              <a:off x="2222" y="7440"/>
              <a:ext cx="487" cy="302"/>
            </a:xfrm>
            <a:custGeom>
              <a:avLst/>
              <a:gdLst/>
              <a:ahLst/>
              <a:cxnLst>
                <a:cxn ang="0">
                  <a:pos x="487" y="0"/>
                </a:cxn>
                <a:cxn ang="0">
                  <a:pos x="0" y="302"/>
                </a:cxn>
              </a:cxnLst>
              <a:rect l="0" t="0" r="r" b="b"/>
              <a:pathLst>
                <a:path w="487" h="302">
                  <a:moveTo>
                    <a:pt x="487" y="0"/>
                  </a:moveTo>
                  <a:lnTo>
                    <a:pt x="0" y="302"/>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8" name="Freeform 10"/>
            <p:cNvSpPr>
              <a:spLocks/>
            </p:cNvSpPr>
            <p:nvPr/>
          </p:nvSpPr>
          <p:spPr bwMode="auto">
            <a:xfrm>
              <a:off x="2222" y="8121"/>
              <a:ext cx="487" cy="305"/>
            </a:xfrm>
            <a:custGeom>
              <a:avLst/>
              <a:gdLst/>
              <a:ahLst/>
              <a:cxnLst>
                <a:cxn ang="0">
                  <a:pos x="0" y="304"/>
                </a:cxn>
                <a:cxn ang="0">
                  <a:pos x="487" y="304"/>
                </a:cxn>
                <a:cxn ang="0">
                  <a:pos x="0" y="0"/>
                </a:cxn>
              </a:cxnLst>
              <a:rect l="0" t="0" r="r" b="b"/>
              <a:pathLst>
                <a:path w="487" h="305">
                  <a:moveTo>
                    <a:pt x="0" y="304"/>
                  </a:moveTo>
                  <a:lnTo>
                    <a:pt x="487" y="304"/>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59" name="Freeform 11"/>
            <p:cNvSpPr>
              <a:spLocks/>
            </p:cNvSpPr>
            <p:nvPr/>
          </p:nvSpPr>
          <p:spPr bwMode="auto">
            <a:xfrm>
              <a:off x="5076" y="7440"/>
              <a:ext cx="1579" cy="0"/>
            </a:xfrm>
            <a:custGeom>
              <a:avLst/>
              <a:gdLst/>
              <a:ahLst/>
              <a:cxnLst>
                <a:cxn ang="0">
                  <a:pos x="0" y="0"/>
                </a:cxn>
                <a:cxn ang="0">
                  <a:pos x="1579" y="0"/>
                </a:cxn>
              </a:cxnLst>
              <a:rect l="0" t="0" r="r" b="b"/>
              <a:pathLst>
                <a:path w="1579">
                  <a:moveTo>
                    <a:pt x="0" y="0"/>
                  </a:moveTo>
                  <a:lnTo>
                    <a:pt x="157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0" name="Freeform 12"/>
            <p:cNvSpPr>
              <a:spLocks/>
            </p:cNvSpPr>
            <p:nvPr/>
          </p:nvSpPr>
          <p:spPr bwMode="auto">
            <a:xfrm>
              <a:off x="5076" y="7440"/>
              <a:ext cx="1579" cy="986"/>
            </a:xfrm>
            <a:custGeom>
              <a:avLst/>
              <a:gdLst/>
              <a:ahLst/>
              <a:cxnLst>
                <a:cxn ang="0">
                  <a:pos x="1579" y="986"/>
                </a:cxn>
                <a:cxn ang="0">
                  <a:pos x="0" y="986"/>
                </a:cxn>
                <a:cxn ang="0">
                  <a:pos x="1579" y="0"/>
                </a:cxn>
              </a:cxnLst>
              <a:rect l="0" t="0" r="r" b="b"/>
              <a:pathLst>
                <a:path w="1579" h="986">
                  <a:moveTo>
                    <a:pt x="1579" y="986"/>
                  </a:moveTo>
                  <a:lnTo>
                    <a:pt x="0" y="986"/>
                  </a:lnTo>
                  <a:lnTo>
                    <a:pt x="157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1" name="Freeform 13"/>
            <p:cNvSpPr>
              <a:spLocks/>
            </p:cNvSpPr>
            <p:nvPr/>
          </p:nvSpPr>
          <p:spPr bwMode="auto">
            <a:xfrm>
              <a:off x="5076" y="7440"/>
              <a:ext cx="1579" cy="986"/>
            </a:xfrm>
            <a:custGeom>
              <a:avLst/>
              <a:gdLst/>
              <a:ahLst/>
              <a:cxnLst>
                <a:cxn ang="0">
                  <a:pos x="0" y="0"/>
                </a:cxn>
                <a:cxn ang="0">
                  <a:pos x="1579" y="986"/>
                </a:cxn>
              </a:cxnLst>
              <a:rect l="0" t="0" r="r" b="b"/>
              <a:pathLst>
                <a:path w="1579" h="986">
                  <a:moveTo>
                    <a:pt x="0" y="0"/>
                  </a:moveTo>
                  <a:lnTo>
                    <a:pt x="1579" y="98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2" name="Freeform 14"/>
            <p:cNvSpPr>
              <a:spLocks/>
            </p:cNvSpPr>
            <p:nvPr/>
          </p:nvSpPr>
          <p:spPr bwMode="auto">
            <a:xfrm>
              <a:off x="4682" y="7440"/>
              <a:ext cx="394" cy="986"/>
            </a:xfrm>
            <a:custGeom>
              <a:avLst/>
              <a:gdLst/>
              <a:ahLst/>
              <a:cxnLst>
                <a:cxn ang="0">
                  <a:pos x="393" y="986"/>
                </a:cxn>
                <a:cxn ang="0">
                  <a:pos x="0" y="986"/>
                </a:cxn>
                <a:cxn ang="0">
                  <a:pos x="0" y="0"/>
                </a:cxn>
              </a:cxnLst>
              <a:rect l="0" t="0" r="r" b="b"/>
              <a:pathLst>
                <a:path w="394" h="986">
                  <a:moveTo>
                    <a:pt x="393" y="986"/>
                  </a:moveTo>
                  <a:lnTo>
                    <a:pt x="0" y="986"/>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3" name="Freeform 15"/>
            <p:cNvSpPr>
              <a:spLocks/>
            </p:cNvSpPr>
            <p:nvPr/>
          </p:nvSpPr>
          <p:spPr bwMode="auto">
            <a:xfrm>
              <a:off x="5076" y="7440"/>
              <a:ext cx="0" cy="986"/>
            </a:xfrm>
            <a:custGeom>
              <a:avLst/>
              <a:gdLst/>
              <a:ahLst/>
              <a:cxnLst>
                <a:cxn ang="0">
                  <a:pos x="0" y="0"/>
                </a:cxn>
                <a:cxn ang="0">
                  <a:pos x="0" y="986"/>
                </a:cxn>
              </a:cxnLst>
              <a:rect l="0" t="0" r="r" b="b"/>
              <a:pathLst>
                <a:path h="986">
                  <a:moveTo>
                    <a:pt x="0" y="0"/>
                  </a:moveTo>
                  <a:lnTo>
                    <a:pt x="0" y="98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4" name="Freeform 16"/>
            <p:cNvSpPr>
              <a:spLocks/>
            </p:cNvSpPr>
            <p:nvPr/>
          </p:nvSpPr>
          <p:spPr bwMode="auto">
            <a:xfrm>
              <a:off x="7051" y="7440"/>
              <a:ext cx="1579" cy="0"/>
            </a:xfrm>
            <a:custGeom>
              <a:avLst/>
              <a:gdLst/>
              <a:ahLst/>
              <a:cxnLst>
                <a:cxn ang="0">
                  <a:pos x="0" y="0"/>
                </a:cxn>
                <a:cxn ang="0">
                  <a:pos x="1579" y="0"/>
                </a:cxn>
              </a:cxnLst>
              <a:rect l="0" t="0" r="r" b="b"/>
              <a:pathLst>
                <a:path w="1579">
                  <a:moveTo>
                    <a:pt x="0" y="0"/>
                  </a:moveTo>
                  <a:lnTo>
                    <a:pt x="157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5" name="Freeform 17"/>
            <p:cNvSpPr>
              <a:spLocks/>
            </p:cNvSpPr>
            <p:nvPr/>
          </p:nvSpPr>
          <p:spPr bwMode="auto">
            <a:xfrm>
              <a:off x="7051" y="7440"/>
              <a:ext cx="1579" cy="986"/>
            </a:xfrm>
            <a:custGeom>
              <a:avLst/>
              <a:gdLst/>
              <a:ahLst/>
              <a:cxnLst>
                <a:cxn ang="0">
                  <a:pos x="1579" y="986"/>
                </a:cxn>
                <a:cxn ang="0">
                  <a:pos x="0" y="986"/>
                </a:cxn>
                <a:cxn ang="0">
                  <a:pos x="1579" y="0"/>
                </a:cxn>
              </a:cxnLst>
              <a:rect l="0" t="0" r="r" b="b"/>
              <a:pathLst>
                <a:path w="1579" h="986">
                  <a:moveTo>
                    <a:pt x="1579" y="986"/>
                  </a:moveTo>
                  <a:lnTo>
                    <a:pt x="0" y="986"/>
                  </a:lnTo>
                  <a:lnTo>
                    <a:pt x="1579"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6" name="Freeform 18"/>
            <p:cNvSpPr>
              <a:spLocks/>
            </p:cNvSpPr>
            <p:nvPr/>
          </p:nvSpPr>
          <p:spPr bwMode="auto">
            <a:xfrm>
              <a:off x="7051" y="7440"/>
              <a:ext cx="1579" cy="986"/>
            </a:xfrm>
            <a:custGeom>
              <a:avLst/>
              <a:gdLst/>
              <a:ahLst/>
              <a:cxnLst>
                <a:cxn ang="0">
                  <a:pos x="0" y="0"/>
                </a:cxn>
                <a:cxn ang="0">
                  <a:pos x="1579" y="986"/>
                </a:cxn>
              </a:cxnLst>
              <a:rect l="0" t="0" r="r" b="b"/>
              <a:pathLst>
                <a:path w="1579" h="986">
                  <a:moveTo>
                    <a:pt x="0" y="0"/>
                  </a:moveTo>
                  <a:lnTo>
                    <a:pt x="1579" y="98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7" name="Freeform 19"/>
            <p:cNvSpPr>
              <a:spLocks/>
            </p:cNvSpPr>
            <p:nvPr/>
          </p:nvSpPr>
          <p:spPr bwMode="auto">
            <a:xfrm>
              <a:off x="6655" y="7440"/>
              <a:ext cx="396" cy="986"/>
            </a:xfrm>
            <a:custGeom>
              <a:avLst/>
              <a:gdLst/>
              <a:ahLst/>
              <a:cxnLst>
                <a:cxn ang="0">
                  <a:pos x="396" y="986"/>
                </a:cxn>
                <a:cxn ang="0">
                  <a:pos x="0" y="986"/>
                </a:cxn>
                <a:cxn ang="0">
                  <a:pos x="0" y="0"/>
                </a:cxn>
              </a:cxnLst>
              <a:rect l="0" t="0" r="r" b="b"/>
              <a:pathLst>
                <a:path w="396" h="986">
                  <a:moveTo>
                    <a:pt x="396" y="986"/>
                  </a:moveTo>
                  <a:lnTo>
                    <a:pt x="0" y="986"/>
                  </a:lnTo>
                  <a:lnTo>
                    <a:pt x="0"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8" name="Freeform 20"/>
            <p:cNvSpPr>
              <a:spLocks/>
            </p:cNvSpPr>
            <p:nvPr/>
          </p:nvSpPr>
          <p:spPr bwMode="auto">
            <a:xfrm>
              <a:off x="7051" y="7440"/>
              <a:ext cx="0" cy="986"/>
            </a:xfrm>
            <a:custGeom>
              <a:avLst/>
              <a:gdLst/>
              <a:ahLst/>
              <a:cxnLst>
                <a:cxn ang="0">
                  <a:pos x="0" y="0"/>
                </a:cxn>
                <a:cxn ang="0">
                  <a:pos x="0" y="986"/>
                </a:cxn>
              </a:cxnLst>
              <a:rect l="0" t="0" r="r" b="b"/>
              <a:pathLst>
                <a:path h="986">
                  <a:moveTo>
                    <a:pt x="0" y="0"/>
                  </a:moveTo>
                  <a:lnTo>
                    <a:pt x="0" y="986"/>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69" name="Freeform 21"/>
            <p:cNvSpPr>
              <a:spLocks/>
            </p:cNvSpPr>
            <p:nvPr/>
          </p:nvSpPr>
          <p:spPr bwMode="auto">
            <a:xfrm>
              <a:off x="2220" y="7240"/>
              <a:ext cx="7999" cy="0"/>
            </a:xfrm>
            <a:custGeom>
              <a:avLst/>
              <a:gdLst/>
              <a:ahLst/>
              <a:cxnLst>
                <a:cxn ang="0">
                  <a:pos x="0" y="0"/>
                </a:cxn>
                <a:cxn ang="0">
                  <a:pos x="7999" y="0"/>
                </a:cxn>
              </a:cxnLst>
              <a:rect l="0" t="0" r="r" b="b"/>
              <a:pathLst>
                <a:path w="7999">
                  <a:moveTo>
                    <a:pt x="0" y="0"/>
                  </a:moveTo>
                  <a:lnTo>
                    <a:pt x="7999" y="0"/>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0" name="Freeform 22"/>
            <p:cNvSpPr>
              <a:spLocks/>
            </p:cNvSpPr>
            <p:nvPr/>
          </p:nvSpPr>
          <p:spPr bwMode="auto">
            <a:xfrm>
              <a:off x="10219" y="7240"/>
              <a:ext cx="0" cy="2765"/>
            </a:xfrm>
            <a:custGeom>
              <a:avLst/>
              <a:gdLst/>
              <a:ahLst/>
              <a:cxnLst>
                <a:cxn ang="0">
                  <a:pos x="0" y="0"/>
                </a:cxn>
                <a:cxn ang="0">
                  <a:pos x="0" y="2764"/>
                </a:cxn>
              </a:cxnLst>
              <a:rect l="0" t="0" r="r" b="b"/>
              <a:pathLst>
                <a:path h="2765">
                  <a:moveTo>
                    <a:pt x="0" y="0"/>
                  </a:moveTo>
                  <a:lnTo>
                    <a:pt x="0" y="2764"/>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1" name="Freeform 23"/>
            <p:cNvSpPr>
              <a:spLocks/>
            </p:cNvSpPr>
            <p:nvPr/>
          </p:nvSpPr>
          <p:spPr bwMode="auto">
            <a:xfrm>
              <a:off x="9232" y="8426"/>
              <a:ext cx="987" cy="1579"/>
            </a:xfrm>
            <a:custGeom>
              <a:avLst/>
              <a:gdLst/>
              <a:ahLst/>
              <a:cxnLst>
                <a:cxn ang="0">
                  <a:pos x="0" y="0"/>
                </a:cxn>
                <a:cxn ang="0">
                  <a:pos x="0" y="1579"/>
                </a:cxn>
                <a:cxn ang="0">
                  <a:pos x="986" y="1579"/>
                </a:cxn>
              </a:cxnLst>
              <a:rect l="0" t="0" r="r" b="b"/>
              <a:pathLst>
                <a:path w="987" h="1579">
                  <a:moveTo>
                    <a:pt x="0" y="0"/>
                  </a:moveTo>
                  <a:lnTo>
                    <a:pt x="0" y="1579"/>
                  </a:lnTo>
                  <a:lnTo>
                    <a:pt x="986" y="1579"/>
                  </a:lnTo>
                </a:path>
              </a:pathLst>
            </a:custGeom>
            <a:noFill/>
            <a:ln w="13716">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2" name="Freeform 24"/>
            <p:cNvSpPr>
              <a:spLocks/>
            </p:cNvSpPr>
            <p:nvPr/>
          </p:nvSpPr>
          <p:spPr bwMode="auto">
            <a:xfrm>
              <a:off x="8630" y="7440"/>
              <a:ext cx="602" cy="986"/>
            </a:xfrm>
            <a:custGeom>
              <a:avLst/>
              <a:gdLst/>
              <a:ahLst/>
              <a:cxnLst>
                <a:cxn ang="0">
                  <a:pos x="602" y="986"/>
                </a:cxn>
                <a:cxn ang="0">
                  <a:pos x="0" y="986"/>
                </a:cxn>
                <a:cxn ang="0">
                  <a:pos x="0" y="0"/>
                </a:cxn>
              </a:cxnLst>
              <a:rect l="0" t="0" r="r" b="b"/>
              <a:pathLst>
                <a:path w="602" h="986">
                  <a:moveTo>
                    <a:pt x="602" y="986"/>
                  </a:moveTo>
                  <a:lnTo>
                    <a:pt x="0" y="986"/>
                  </a:lnTo>
                  <a:lnTo>
                    <a:pt x="0" y="0"/>
                  </a:lnTo>
                </a:path>
              </a:pathLst>
            </a:custGeom>
            <a:noFill/>
            <a:ln w="13715">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3" name="Freeform 25"/>
            <p:cNvSpPr>
              <a:spLocks/>
            </p:cNvSpPr>
            <p:nvPr/>
          </p:nvSpPr>
          <p:spPr bwMode="auto">
            <a:xfrm>
              <a:off x="2222" y="7005"/>
              <a:ext cx="0" cy="180"/>
            </a:xfrm>
            <a:custGeom>
              <a:avLst/>
              <a:gdLst/>
              <a:ahLst/>
              <a:cxnLst>
                <a:cxn ang="0">
                  <a:pos x="0" y="0"/>
                </a:cxn>
                <a:cxn ang="0">
                  <a:pos x="0" y="180"/>
                </a:cxn>
              </a:cxnLst>
              <a:rect l="0" t="0" r="r" b="b"/>
              <a:pathLst>
                <a:path h="180">
                  <a:moveTo>
                    <a:pt x="0" y="0"/>
                  </a:moveTo>
                  <a:lnTo>
                    <a:pt x="0" y="18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4" name="Freeform 26"/>
            <p:cNvSpPr>
              <a:spLocks/>
            </p:cNvSpPr>
            <p:nvPr/>
          </p:nvSpPr>
          <p:spPr bwMode="auto">
            <a:xfrm>
              <a:off x="2222" y="7240"/>
              <a:ext cx="0" cy="111"/>
            </a:xfrm>
            <a:custGeom>
              <a:avLst/>
              <a:gdLst/>
              <a:ahLst/>
              <a:cxnLst>
                <a:cxn ang="0">
                  <a:pos x="0" y="0"/>
                </a:cxn>
                <a:cxn ang="0">
                  <a:pos x="0" y="110"/>
                </a:cxn>
              </a:cxnLst>
              <a:rect l="0" t="0" r="r" b="b"/>
              <a:pathLst>
                <a:path h="111">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5" name="Freeform 27"/>
            <p:cNvSpPr>
              <a:spLocks/>
            </p:cNvSpPr>
            <p:nvPr/>
          </p:nvSpPr>
          <p:spPr bwMode="auto">
            <a:xfrm>
              <a:off x="2222" y="7404"/>
              <a:ext cx="2" cy="0"/>
            </a:xfrm>
            <a:custGeom>
              <a:avLst/>
              <a:gdLst/>
              <a:ahLst/>
              <a:cxnLst>
                <a:cxn ang="0">
                  <a:pos x="0" y="0"/>
                </a:cxn>
                <a:cxn ang="0">
                  <a:pos x="2" y="0"/>
                </a:cxn>
              </a:cxnLst>
              <a:rect l="0" t="0" r="r" b="b"/>
              <a:pathLst>
                <a:path w="2">
                  <a:moveTo>
                    <a:pt x="0" y="0"/>
                  </a:moveTo>
                  <a:lnTo>
                    <a:pt x="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6" name="Freeform 28"/>
            <p:cNvSpPr>
              <a:spLocks/>
            </p:cNvSpPr>
            <p:nvPr/>
          </p:nvSpPr>
          <p:spPr bwMode="auto">
            <a:xfrm>
              <a:off x="2222" y="7459"/>
              <a:ext cx="0" cy="110"/>
            </a:xfrm>
            <a:custGeom>
              <a:avLst/>
              <a:gdLst/>
              <a:ahLst/>
              <a:cxnLst>
                <a:cxn ang="0">
                  <a:pos x="0" y="0"/>
                </a:cxn>
                <a:cxn ang="0">
                  <a:pos x="0" y="110"/>
                </a:cxn>
              </a:cxnLst>
              <a:rect l="0" t="0" r="r" b="b"/>
              <a:pathLst>
                <a:path h="110">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7" name="Freeform 29"/>
            <p:cNvSpPr>
              <a:spLocks/>
            </p:cNvSpPr>
            <p:nvPr/>
          </p:nvSpPr>
          <p:spPr bwMode="auto">
            <a:xfrm>
              <a:off x="2222" y="7624"/>
              <a:ext cx="0" cy="111"/>
            </a:xfrm>
            <a:custGeom>
              <a:avLst/>
              <a:gdLst/>
              <a:ahLst/>
              <a:cxnLst>
                <a:cxn ang="0">
                  <a:pos x="0" y="0"/>
                </a:cxn>
                <a:cxn ang="0">
                  <a:pos x="0" y="110"/>
                </a:cxn>
              </a:cxnLst>
              <a:rect l="0" t="0" r="r" b="b"/>
              <a:pathLst>
                <a:path h="111">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8" name="Freeform 30"/>
            <p:cNvSpPr>
              <a:spLocks/>
            </p:cNvSpPr>
            <p:nvPr/>
          </p:nvSpPr>
          <p:spPr bwMode="auto">
            <a:xfrm>
              <a:off x="2222" y="7790"/>
              <a:ext cx="2" cy="0"/>
            </a:xfrm>
            <a:custGeom>
              <a:avLst/>
              <a:gdLst/>
              <a:ahLst/>
              <a:cxnLst>
                <a:cxn ang="0">
                  <a:pos x="0" y="0"/>
                </a:cxn>
                <a:cxn ang="0">
                  <a:pos x="2" y="0"/>
                </a:cxn>
              </a:cxnLst>
              <a:rect l="0" t="0" r="r" b="b"/>
              <a:pathLst>
                <a:path w="2">
                  <a:moveTo>
                    <a:pt x="0" y="0"/>
                  </a:moveTo>
                  <a:lnTo>
                    <a:pt x="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79" name="Freeform 31"/>
            <p:cNvSpPr>
              <a:spLocks/>
            </p:cNvSpPr>
            <p:nvPr/>
          </p:nvSpPr>
          <p:spPr bwMode="auto">
            <a:xfrm>
              <a:off x="2222" y="7845"/>
              <a:ext cx="0" cy="110"/>
            </a:xfrm>
            <a:custGeom>
              <a:avLst/>
              <a:gdLst/>
              <a:ahLst/>
              <a:cxnLst>
                <a:cxn ang="0">
                  <a:pos x="0" y="0"/>
                </a:cxn>
                <a:cxn ang="0">
                  <a:pos x="0" y="110"/>
                </a:cxn>
              </a:cxnLst>
              <a:rect l="0" t="0" r="r" b="b"/>
              <a:pathLst>
                <a:path h="110">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0" name="Freeform 32"/>
            <p:cNvSpPr>
              <a:spLocks/>
            </p:cNvSpPr>
            <p:nvPr/>
          </p:nvSpPr>
          <p:spPr bwMode="auto">
            <a:xfrm>
              <a:off x="2222" y="8008"/>
              <a:ext cx="0" cy="111"/>
            </a:xfrm>
            <a:custGeom>
              <a:avLst/>
              <a:gdLst/>
              <a:ahLst/>
              <a:cxnLst>
                <a:cxn ang="0">
                  <a:pos x="0" y="0"/>
                </a:cxn>
                <a:cxn ang="0">
                  <a:pos x="0" y="110"/>
                </a:cxn>
              </a:cxnLst>
              <a:rect l="0" t="0" r="r" b="b"/>
              <a:pathLst>
                <a:path h="111">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1" name="Freeform 33"/>
            <p:cNvSpPr>
              <a:spLocks/>
            </p:cNvSpPr>
            <p:nvPr/>
          </p:nvSpPr>
          <p:spPr bwMode="auto">
            <a:xfrm>
              <a:off x="2222" y="8174"/>
              <a:ext cx="2" cy="0"/>
            </a:xfrm>
            <a:custGeom>
              <a:avLst/>
              <a:gdLst/>
              <a:ahLst/>
              <a:cxnLst>
                <a:cxn ang="0">
                  <a:pos x="0" y="0"/>
                </a:cxn>
                <a:cxn ang="0">
                  <a:pos x="2" y="0"/>
                </a:cxn>
              </a:cxnLst>
              <a:rect l="0" t="0" r="r" b="b"/>
              <a:pathLst>
                <a:path w="2">
                  <a:moveTo>
                    <a:pt x="0" y="0"/>
                  </a:moveTo>
                  <a:lnTo>
                    <a:pt x="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2" name="Freeform 34"/>
            <p:cNvSpPr>
              <a:spLocks/>
            </p:cNvSpPr>
            <p:nvPr/>
          </p:nvSpPr>
          <p:spPr bwMode="auto">
            <a:xfrm>
              <a:off x="2222" y="8229"/>
              <a:ext cx="0" cy="110"/>
            </a:xfrm>
            <a:custGeom>
              <a:avLst/>
              <a:gdLst/>
              <a:ahLst/>
              <a:cxnLst>
                <a:cxn ang="0">
                  <a:pos x="0" y="0"/>
                </a:cxn>
                <a:cxn ang="0">
                  <a:pos x="0" y="110"/>
                </a:cxn>
              </a:cxnLst>
              <a:rect l="0" t="0" r="r" b="b"/>
              <a:pathLst>
                <a:path h="110">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3" name="Freeform 35"/>
            <p:cNvSpPr>
              <a:spLocks/>
            </p:cNvSpPr>
            <p:nvPr/>
          </p:nvSpPr>
          <p:spPr bwMode="auto">
            <a:xfrm>
              <a:off x="2222" y="8395"/>
              <a:ext cx="0" cy="110"/>
            </a:xfrm>
            <a:custGeom>
              <a:avLst/>
              <a:gdLst/>
              <a:ahLst/>
              <a:cxnLst>
                <a:cxn ang="0">
                  <a:pos x="0" y="0"/>
                </a:cxn>
                <a:cxn ang="0">
                  <a:pos x="0" y="110"/>
                </a:cxn>
              </a:cxnLst>
              <a:rect l="0" t="0" r="r" b="b"/>
              <a:pathLst>
                <a:path h="110">
                  <a:moveTo>
                    <a:pt x="0" y="0"/>
                  </a:moveTo>
                  <a:lnTo>
                    <a:pt x="0" y="11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4" name="Freeform 36"/>
            <p:cNvSpPr>
              <a:spLocks/>
            </p:cNvSpPr>
            <p:nvPr/>
          </p:nvSpPr>
          <p:spPr bwMode="auto">
            <a:xfrm>
              <a:off x="2222" y="8558"/>
              <a:ext cx="2" cy="0"/>
            </a:xfrm>
            <a:custGeom>
              <a:avLst/>
              <a:gdLst/>
              <a:ahLst/>
              <a:cxnLst>
                <a:cxn ang="0">
                  <a:pos x="0" y="0"/>
                </a:cxn>
                <a:cxn ang="0">
                  <a:pos x="2" y="0"/>
                </a:cxn>
              </a:cxnLst>
              <a:rect l="0" t="0" r="r" b="b"/>
              <a:pathLst>
                <a:path w="2">
                  <a:moveTo>
                    <a:pt x="0" y="0"/>
                  </a:moveTo>
                  <a:lnTo>
                    <a:pt x="2" y="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5" name="Freeform 37"/>
            <p:cNvSpPr>
              <a:spLocks/>
            </p:cNvSpPr>
            <p:nvPr/>
          </p:nvSpPr>
          <p:spPr bwMode="auto">
            <a:xfrm>
              <a:off x="2222" y="8613"/>
              <a:ext cx="0" cy="180"/>
            </a:xfrm>
            <a:custGeom>
              <a:avLst/>
              <a:gdLst/>
              <a:ahLst/>
              <a:cxnLst>
                <a:cxn ang="0">
                  <a:pos x="0" y="0"/>
                </a:cxn>
                <a:cxn ang="0">
                  <a:pos x="0" y="180"/>
                </a:cxn>
              </a:cxnLst>
              <a:rect l="0" t="0" r="r" b="b"/>
              <a:pathLst>
                <a:path h="180">
                  <a:moveTo>
                    <a:pt x="0" y="0"/>
                  </a:moveTo>
                  <a:lnTo>
                    <a:pt x="0" y="180"/>
                  </a:lnTo>
                </a:path>
              </a:pathLst>
            </a:custGeom>
            <a:noFill/>
            <a:ln w="12192">
              <a:solidFill>
                <a:srgbClr val="00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6" name="Freeform 38"/>
            <p:cNvSpPr>
              <a:spLocks/>
            </p:cNvSpPr>
            <p:nvPr/>
          </p:nvSpPr>
          <p:spPr bwMode="auto">
            <a:xfrm>
              <a:off x="9727" y="9345"/>
              <a:ext cx="0" cy="660"/>
            </a:xfrm>
            <a:custGeom>
              <a:avLst/>
              <a:gdLst/>
              <a:ahLst/>
              <a:cxnLst>
                <a:cxn ang="0">
                  <a:pos x="0" y="660"/>
                </a:cxn>
                <a:cxn ang="0">
                  <a:pos x="0" y="0"/>
                </a:cxn>
              </a:cxnLst>
              <a:rect l="0" t="0" r="r" b="b"/>
              <a:pathLst>
                <a:path h="660">
                  <a:moveTo>
                    <a:pt x="0" y="660"/>
                  </a:moveTo>
                  <a:lnTo>
                    <a:pt x="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7" name="Freeform 39"/>
            <p:cNvSpPr>
              <a:spLocks/>
            </p:cNvSpPr>
            <p:nvPr/>
          </p:nvSpPr>
          <p:spPr bwMode="auto">
            <a:xfrm>
              <a:off x="9727" y="9069"/>
              <a:ext cx="0" cy="137"/>
            </a:xfrm>
            <a:custGeom>
              <a:avLst/>
              <a:gdLst/>
              <a:ahLst/>
              <a:cxnLst>
                <a:cxn ang="0">
                  <a:pos x="0" y="136"/>
                </a:cxn>
                <a:cxn ang="0">
                  <a:pos x="0" y="0"/>
                </a:cxn>
              </a:cxnLst>
              <a:rect l="0" t="0" r="r" b="b"/>
              <a:pathLst>
                <a:path h="137">
                  <a:moveTo>
                    <a:pt x="0" y="136"/>
                  </a:moveTo>
                  <a:lnTo>
                    <a:pt x="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8" name="Freeform 40"/>
            <p:cNvSpPr>
              <a:spLocks/>
            </p:cNvSpPr>
            <p:nvPr/>
          </p:nvSpPr>
          <p:spPr bwMode="auto">
            <a:xfrm>
              <a:off x="9727" y="8246"/>
              <a:ext cx="0" cy="686"/>
            </a:xfrm>
            <a:custGeom>
              <a:avLst/>
              <a:gdLst/>
              <a:ahLst/>
              <a:cxnLst>
                <a:cxn ang="0">
                  <a:pos x="0" y="686"/>
                </a:cxn>
                <a:cxn ang="0">
                  <a:pos x="0" y="0"/>
                </a:cxn>
              </a:cxnLst>
              <a:rect l="0" t="0" r="r" b="b"/>
              <a:pathLst>
                <a:path h="686">
                  <a:moveTo>
                    <a:pt x="0" y="686"/>
                  </a:moveTo>
                  <a:lnTo>
                    <a:pt x="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89" name="Freeform 41"/>
            <p:cNvSpPr>
              <a:spLocks/>
            </p:cNvSpPr>
            <p:nvPr/>
          </p:nvSpPr>
          <p:spPr bwMode="auto">
            <a:xfrm>
              <a:off x="9727" y="7171"/>
              <a:ext cx="0" cy="662"/>
            </a:xfrm>
            <a:custGeom>
              <a:avLst/>
              <a:gdLst/>
              <a:ahLst/>
              <a:cxnLst>
                <a:cxn ang="0">
                  <a:pos x="0" y="662"/>
                </a:cxn>
                <a:cxn ang="0">
                  <a:pos x="0" y="0"/>
                </a:cxn>
              </a:cxnLst>
              <a:rect l="0" t="0" r="r" b="b"/>
              <a:pathLst>
                <a:path h="662">
                  <a:moveTo>
                    <a:pt x="0" y="662"/>
                  </a:moveTo>
                  <a:lnTo>
                    <a:pt x="0" y="0"/>
                  </a:lnTo>
                </a:path>
              </a:pathLst>
            </a:custGeom>
            <a:noFill/>
            <a:ln w="2133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0" name="Freeform 42"/>
            <p:cNvSpPr>
              <a:spLocks/>
            </p:cNvSpPr>
            <p:nvPr/>
          </p:nvSpPr>
          <p:spPr bwMode="auto">
            <a:xfrm>
              <a:off x="9232" y="8928"/>
              <a:ext cx="356" cy="0"/>
            </a:xfrm>
            <a:custGeom>
              <a:avLst/>
              <a:gdLst/>
              <a:ahLst/>
              <a:cxnLst>
                <a:cxn ang="0">
                  <a:pos x="355" y="0"/>
                </a:cxn>
                <a:cxn ang="0">
                  <a:pos x="0" y="0"/>
                </a:cxn>
              </a:cxnLst>
              <a:rect l="0" t="0" r="r" b="b"/>
              <a:pathLst>
                <a:path w="356">
                  <a:moveTo>
                    <a:pt x="355"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1" name="Freeform 43"/>
            <p:cNvSpPr>
              <a:spLocks/>
            </p:cNvSpPr>
            <p:nvPr/>
          </p:nvSpPr>
          <p:spPr bwMode="auto">
            <a:xfrm>
              <a:off x="9232" y="8882"/>
              <a:ext cx="132" cy="46"/>
            </a:xfrm>
            <a:custGeom>
              <a:avLst/>
              <a:gdLst/>
              <a:ahLst/>
              <a:cxnLst>
                <a:cxn ang="0">
                  <a:pos x="132" y="45"/>
                </a:cxn>
                <a:cxn ang="0">
                  <a:pos x="132" y="0"/>
                </a:cxn>
                <a:cxn ang="0">
                  <a:pos x="0" y="45"/>
                </a:cxn>
              </a:cxnLst>
              <a:rect l="0" t="0" r="r" b="b"/>
              <a:pathLst>
                <a:path w="132" h="46">
                  <a:moveTo>
                    <a:pt x="132" y="45"/>
                  </a:moveTo>
                  <a:lnTo>
                    <a:pt x="132" y="0"/>
                  </a:lnTo>
                  <a:lnTo>
                    <a:pt x="0" y="4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2" name="Freeform 44"/>
            <p:cNvSpPr>
              <a:spLocks/>
            </p:cNvSpPr>
            <p:nvPr/>
          </p:nvSpPr>
          <p:spPr bwMode="auto">
            <a:xfrm>
              <a:off x="9232" y="8882"/>
              <a:ext cx="132" cy="46"/>
            </a:xfrm>
            <a:custGeom>
              <a:avLst/>
              <a:gdLst/>
              <a:ahLst/>
              <a:cxnLst>
                <a:cxn ang="0">
                  <a:pos x="132" y="45"/>
                </a:cxn>
                <a:cxn ang="0">
                  <a:pos x="132" y="0"/>
                </a:cxn>
                <a:cxn ang="0">
                  <a:pos x="0" y="45"/>
                </a:cxn>
                <a:cxn ang="0">
                  <a:pos x="132" y="45"/>
                </a:cxn>
              </a:cxnLst>
              <a:rect l="0" t="0" r="r" b="b"/>
              <a:pathLst>
                <a:path w="132" h="46">
                  <a:moveTo>
                    <a:pt x="132" y="45"/>
                  </a:moveTo>
                  <a:lnTo>
                    <a:pt x="132" y="0"/>
                  </a:lnTo>
                  <a:lnTo>
                    <a:pt x="0" y="45"/>
                  </a:lnTo>
                  <a:lnTo>
                    <a:pt x="132" y="4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3" name="Freeform 45"/>
            <p:cNvSpPr>
              <a:spLocks/>
            </p:cNvSpPr>
            <p:nvPr/>
          </p:nvSpPr>
          <p:spPr bwMode="auto">
            <a:xfrm>
              <a:off x="9232" y="8928"/>
              <a:ext cx="132" cy="43"/>
            </a:xfrm>
            <a:custGeom>
              <a:avLst/>
              <a:gdLst/>
              <a:ahLst/>
              <a:cxnLst>
                <a:cxn ang="0">
                  <a:pos x="132" y="0"/>
                </a:cxn>
                <a:cxn ang="0">
                  <a:pos x="0" y="0"/>
                </a:cxn>
                <a:cxn ang="0">
                  <a:pos x="132" y="43"/>
                </a:cxn>
                <a:cxn ang="0">
                  <a:pos x="132" y="0"/>
                </a:cxn>
              </a:cxnLst>
              <a:rect l="0" t="0" r="r" b="b"/>
              <a:pathLst>
                <a:path w="132" h="43">
                  <a:moveTo>
                    <a:pt x="132" y="0"/>
                  </a:moveTo>
                  <a:lnTo>
                    <a:pt x="0" y="0"/>
                  </a:lnTo>
                  <a:lnTo>
                    <a:pt x="132" y="43"/>
                  </a:lnTo>
                  <a:lnTo>
                    <a:pt x="132"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4" name="Freeform 46"/>
            <p:cNvSpPr>
              <a:spLocks/>
            </p:cNvSpPr>
            <p:nvPr/>
          </p:nvSpPr>
          <p:spPr bwMode="auto">
            <a:xfrm>
              <a:off x="9232" y="8928"/>
              <a:ext cx="132" cy="43"/>
            </a:xfrm>
            <a:custGeom>
              <a:avLst/>
              <a:gdLst/>
              <a:ahLst/>
              <a:cxnLst>
                <a:cxn ang="0">
                  <a:pos x="0" y="0"/>
                </a:cxn>
                <a:cxn ang="0">
                  <a:pos x="132" y="43"/>
                </a:cxn>
                <a:cxn ang="0">
                  <a:pos x="132" y="0"/>
                </a:cxn>
              </a:cxnLst>
              <a:rect l="0" t="0" r="r" b="b"/>
              <a:pathLst>
                <a:path w="132" h="43">
                  <a:moveTo>
                    <a:pt x="0" y="0"/>
                  </a:moveTo>
                  <a:lnTo>
                    <a:pt x="132" y="43"/>
                  </a:lnTo>
                  <a:lnTo>
                    <a:pt x="13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5" name="Freeform 47"/>
            <p:cNvSpPr>
              <a:spLocks/>
            </p:cNvSpPr>
            <p:nvPr/>
          </p:nvSpPr>
          <p:spPr bwMode="auto">
            <a:xfrm>
              <a:off x="9232" y="8928"/>
              <a:ext cx="118" cy="0"/>
            </a:xfrm>
            <a:custGeom>
              <a:avLst/>
              <a:gdLst/>
              <a:ahLst/>
              <a:cxnLst>
                <a:cxn ang="0">
                  <a:pos x="0" y="0"/>
                </a:cxn>
                <a:cxn ang="0">
                  <a:pos x="117" y="0"/>
                </a:cxn>
              </a:cxnLst>
              <a:rect l="0" t="0" r="r" b="b"/>
              <a:pathLst>
                <a:path w="118">
                  <a:moveTo>
                    <a:pt x="0" y="0"/>
                  </a:moveTo>
                  <a:lnTo>
                    <a:pt x="117"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3" name="Group 48"/>
          <p:cNvGrpSpPr>
            <a:grpSpLocks/>
          </p:cNvGrpSpPr>
          <p:nvPr/>
        </p:nvGrpSpPr>
        <p:grpSpPr bwMode="auto">
          <a:xfrm>
            <a:off x="2996331" y="2909714"/>
            <a:ext cx="119063" cy="236537"/>
            <a:chOff x="1414" y="7650"/>
            <a:chExt cx="188" cy="372"/>
          </a:xfrm>
        </p:grpSpPr>
        <p:sp>
          <p:nvSpPr>
            <p:cNvPr id="2097" name="Freeform 49"/>
            <p:cNvSpPr>
              <a:spLocks/>
            </p:cNvSpPr>
            <p:nvPr/>
          </p:nvSpPr>
          <p:spPr bwMode="auto">
            <a:xfrm>
              <a:off x="1456" y="7658"/>
              <a:ext cx="118" cy="355"/>
            </a:xfrm>
            <a:custGeom>
              <a:avLst/>
              <a:gdLst/>
              <a:ahLst/>
              <a:cxnLst>
                <a:cxn ang="0">
                  <a:pos x="67" y="0"/>
                </a:cxn>
                <a:cxn ang="0">
                  <a:pos x="16" y="187"/>
                </a:cxn>
                <a:cxn ang="0">
                  <a:pos x="0" y="254"/>
                </a:cxn>
                <a:cxn ang="0">
                  <a:pos x="0" y="304"/>
                </a:cxn>
                <a:cxn ang="0">
                  <a:pos x="16" y="338"/>
                </a:cxn>
                <a:cxn ang="0">
                  <a:pos x="33" y="355"/>
                </a:cxn>
                <a:cxn ang="0">
                  <a:pos x="67" y="355"/>
                </a:cxn>
                <a:cxn ang="0">
                  <a:pos x="100" y="321"/>
                </a:cxn>
                <a:cxn ang="0">
                  <a:pos x="117" y="288"/>
                </a:cxn>
              </a:cxnLst>
              <a:rect l="0" t="0" r="r" b="b"/>
              <a:pathLst>
                <a:path w="118" h="355">
                  <a:moveTo>
                    <a:pt x="67" y="0"/>
                  </a:moveTo>
                  <a:lnTo>
                    <a:pt x="16" y="187"/>
                  </a:lnTo>
                  <a:lnTo>
                    <a:pt x="0" y="254"/>
                  </a:lnTo>
                  <a:lnTo>
                    <a:pt x="0" y="304"/>
                  </a:lnTo>
                  <a:lnTo>
                    <a:pt x="16" y="338"/>
                  </a:lnTo>
                  <a:lnTo>
                    <a:pt x="33" y="355"/>
                  </a:lnTo>
                  <a:lnTo>
                    <a:pt x="67" y="355"/>
                  </a:lnTo>
                  <a:lnTo>
                    <a:pt x="100" y="321"/>
                  </a:lnTo>
                  <a:lnTo>
                    <a:pt x="117" y="28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8" name="Freeform 50"/>
            <p:cNvSpPr>
              <a:spLocks/>
            </p:cNvSpPr>
            <p:nvPr/>
          </p:nvSpPr>
          <p:spPr bwMode="auto">
            <a:xfrm>
              <a:off x="1473" y="7658"/>
              <a:ext cx="67" cy="338"/>
            </a:xfrm>
            <a:custGeom>
              <a:avLst/>
              <a:gdLst/>
              <a:ahLst/>
              <a:cxnLst>
                <a:cxn ang="0">
                  <a:pos x="67" y="0"/>
                </a:cxn>
                <a:cxn ang="0">
                  <a:pos x="16" y="187"/>
                </a:cxn>
                <a:cxn ang="0">
                  <a:pos x="0" y="254"/>
                </a:cxn>
                <a:cxn ang="0">
                  <a:pos x="0" y="338"/>
                </a:cxn>
              </a:cxnLst>
              <a:rect l="0" t="0" r="r" b="b"/>
              <a:pathLst>
                <a:path w="67" h="338">
                  <a:moveTo>
                    <a:pt x="67" y="0"/>
                  </a:moveTo>
                  <a:lnTo>
                    <a:pt x="16" y="187"/>
                  </a:lnTo>
                  <a:lnTo>
                    <a:pt x="0" y="254"/>
                  </a:lnTo>
                  <a:lnTo>
                    <a:pt x="0" y="33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099" name="Freeform 51"/>
            <p:cNvSpPr>
              <a:spLocks/>
            </p:cNvSpPr>
            <p:nvPr/>
          </p:nvSpPr>
          <p:spPr bwMode="auto">
            <a:xfrm>
              <a:off x="1473" y="7658"/>
              <a:ext cx="84" cy="305"/>
            </a:xfrm>
            <a:custGeom>
              <a:avLst/>
              <a:gdLst/>
              <a:ahLst/>
              <a:cxnLst>
                <a:cxn ang="0">
                  <a:pos x="50" y="0"/>
                </a:cxn>
                <a:cxn ang="0">
                  <a:pos x="83" y="0"/>
                </a:cxn>
                <a:cxn ang="0">
                  <a:pos x="16" y="237"/>
                </a:cxn>
                <a:cxn ang="0">
                  <a:pos x="0" y="304"/>
                </a:cxn>
              </a:cxnLst>
              <a:rect l="0" t="0" r="r" b="b"/>
              <a:pathLst>
                <a:path w="84" h="305">
                  <a:moveTo>
                    <a:pt x="50" y="0"/>
                  </a:moveTo>
                  <a:lnTo>
                    <a:pt x="83" y="0"/>
                  </a:lnTo>
                  <a:lnTo>
                    <a:pt x="16" y="237"/>
                  </a:lnTo>
                  <a:lnTo>
                    <a:pt x="0" y="30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0" name="Freeform 52"/>
            <p:cNvSpPr>
              <a:spLocks/>
            </p:cNvSpPr>
            <p:nvPr/>
          </p:nvSpPr>
          <p:spPr bwMode="auto">
            <a:xfrm>
              <a:off x="1423" y="7776"/>
              <a:ext cx="170" cy="0"/>
            </a:xfrm>
            <a:custGeom>
              <a:avLst/>
              <a:gdLst/>
              <a:ahLst/>
              <a:cxnLst>
                <a:cxn ang="0">
                  <a:pos x="0" y="0"/>
                </a:cxn>
                <a:cxn ang="0">
                  <a:pos x="170" y="0"/>
                </a:cxn>
              </a:cxnLst>
              <a:rect l="0" t="0" r="r" b="b"/>
              <a:pathLst>
                <a:path w="170">
                  <a:moveTo>
                    <a:pt x="0" y="0"/>
                  </a:moveTo>
                  <a:lnTo>
                    <a:pt x="17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6" name="Group 53"/>
          <p:cNvGrpSpPr>
            <a:grpSpLocks/>
          </p:cNvGrpSpPr>
          <p:nvPr/>
        </p:nvGrpSpPr>
        <p:grpSpPr bwMode="auto">
          <a:xfrm>
            <a:off x="3026494" y="2468389"/>
            <a:ext cx="401637" cy="501650"/>
            <a:chOff x="1462" y="6956"/>
            <a:chExt cx="634" cy="790"/>
          </a:xfrm>
        </p:grpSpPr>
        <p:sp>
          <p:nvSpPr>
            <p:cNvPr id="2102" name="Freeform 54"/>
            <p:cNvSpPr>
              <a:spLocks/>
            </p:cNvSpPr>
            <p:nvPr/>
          </p:nvSpPr>
          <p:spPr bwMode="auto">
            <a:xfrm>
              <a:off x="1879" y="7440"/>
              <a:ext cx="182" cy="0"/>
            </a:xfrm>
            <a:custGeom>
              <a:avLst/>
              <a:gdLst/>
              <a:ahLst/>
              <a:cxnLst>
                <a:cxn ang="0">
                  <a:pos x="182" y="0"/>
                </a:cxn>
                <a:cxn ang="0">
                  <a:pos x="0" y="0"/>
                </a:cxn>
              </a:cxnLst>
              <a:rect l="0" t="0" r="r" b="b"/>
              <a:pathLst>
                <a:path w="182">
                  <a:moveTo>
                    <a:pt x="182"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3" name="Freeform 55"/>
            <p:cNvSpPr>
              <a:spLocks/>
            </p:cNvSpPr>
            <p:nvPr/>
          </p:nvSpPr>
          <p:spPr bwMode="auto">
            <a:xfrm>
              <a:off x="1643" y="7279"/>
              <a:ext cx="60" cy="180"/>
            </a:xfrm>
            <a:custGeom>
              <a:avLst/>
              <a:gdLst/>
              <a:ahLst/>
              <a:cxnLst>
                <a:cxn ang="0">
                  <a:pos x="33" y="0"/>
                </a:cxn>
                <a:cxn ang="0">
                  <a:pos x="7" y="93"/>
                </a:cxn>
                <a:cxn ang="0">
                  <a:pos x="0" y="127"/>
                </a:cxn>
                <a:cxn ang="0">
                  <a:pos x="0" y="153"/>
                </a:cxn>
                <a:cxn ang="0">
                  <a:pos x="7" y="170"/>
                </a:cxn>
                <a:cxn ang="0">
                  <a:pos x="16" y="180"/>
                </a:cxn>
                <a:cxn ang="0">
                  <a:pos x="33" y="180"/>
                </a:cxn>
                <a:cxn ang="0">
                  <a:pos x="50" y="163"/>
                </a:cxn>
                <a:cxn ang="0">
                  <a:pos x="60" y="144"/>
                </a:cxn>
              </a:cxnLst>
              <a:rect l="0" t="0" r="r" b="b"/>
              <a:pathLst>
                <a:path w="60" h="180">
                  <a:moveTo>
                    <a:pt x="33" y="0"/>
                  </a:moveTo>
                  <a:lnTo>
                    <a:pt x="7" y="93"/>
                  </a:lnTo>
                  <a:lnTo>
                    <a:pt x="0" y="127"/>
                  </a:lnTo>
                  <a:lnTo>
                    <a:pt x="0" y="153"/>
                  </a:lnTo>
                  <a:lnTo>
                    <a:pt x="7" y="170"/>
                  </a:lnTo>
                  <a:lnTo>
                    <a:pt x="16" y="180"/>
                  </a:lnTo>
                  <a:lnTo>
                    <a:pt x="33" y="180"/>
                  </a:lnTo>
                  <a:lnTo>
                    <a:pt x="50" y="163"/>
                  </a:lnTo>
                  <a:lnTo>
                    <a:pt x="60" y="14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4" name="Freeform 56"/>
            <p:cNvSpPr>
              <a:spLocks/>
            </p:cNvSpPr>
            <p:nvPr/>
          </p:nvSpPr>
          <p:spPr bwMode="auto">
            <a:xfrm>
              <a:off x="1651" y="7279"/>
              <a:ext cx="36" cy="170"/>
            </a:xfrm>
            <a:custGeom>
              <a:avLst/>
              <a:gdLst/>
              <a:ahLst/>
              <a:cxnLst>
                <a:cxn ang="0">
                  <a:pos x="35" y="0"/>
                </a:cxn>
                <a:cxn ang="0">
                  <a:pos x="9" y="93"/>
                </a:cxn>
                <a:cxn ang="0">
                  <a:pos x="0" y="127"/>
                </a:cxn>
                <a:cxn ang="0">
                  <a:pos x="0" y="170"/>
                </a:cxn>
              </a:cxnLst>
              <a:rect l="0" t="0" r="r" b="b"/>
              <a:pathLst>
                <a:path w="36" h="170">
                  <a:moveTo>
                    <a:pt x="35" y="0"/>
                  </a:moveTo>
                  <a:lnTo>
                    <a:pt x="9" y="93"/>
                  </a:lnTo>
                  <a:lnTo>
                    <a:pt x="0" y="127"/>
                  </a:lnTo>
                  <a:lnTo>
                    <a:pt x="0" y="17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5" name="Freeform 57"/>
            <p:cNvSpPr>
              <a:spLocks/>
            </p:cNvSpPr>
            <p:nvPr/>
          </p:nvSpPr>
          <p:spPr bwMode="auto">
            <a:xfrm>
              <a:off x="1651" y="7279"/>
              <a:ext cx="43" cy="153"/>
            </a:xfrm>
            <a:custGeom>
              <a:avLst/>
              <a:gdLst/>
              <a:ahLst/>
              <a:cxnLst>
                <a:cxn ang="0">
                  <a:pos x="26" y="0"/>
                </a:cxn>
                <a:cxn ang="0">
                  <a:pos x="43" y="0"/>
                </a:cxn>
                <a:cxn ang="0">
                  <a:pos x="9" y="120"/>
                </a:cxn>
                <a:cxn ang="0">
                  <a:pos x="0" y="153"/>
                </a:cxn>
              </a:cxnLst>
              <a:rect l="0" t="0" r="r" b="b"/>
              <a:pathLst>
                <a:path w="43" h="153">
                  <a:moveTo>
                    <a:pt x="26" y="0"/>
                  </a:moveTo>
                  <a:lnTo>
                    <a:pt x="43" y="0"/>
                  </a:lnTo>
                  <a:lnTo>
                    <a:pt x="9" y="120"/>
                  </a:lnTo>
                  <a:lnTo>
                    <a:pt x="0" y="153"/>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6" name="Freeform 58"/>
            <p:cNvSpPr>
              <a:spLocks/>
            </p:cNvSpPr>
            <p:nvPr/>
          </p:nvSpPr>
          <p:spPr bwMode="auto">
            <a:xfrm>
              <a:off x="1627" y="7339"/>
              <a:ext cx="84" cy="0"/>
            </a:xfrm>
            <a:custGeom>
              <a:avLst/>
              <a:gdLst/>
              <a:ahLst/>
              <a:cxnLst>
                <a:cxn ang="0">
                  <a:pos x="0" y="0"/>
                </a:cxn>
                <a:cxn ang="0">
                  <a:pos x="84" y="0"/>
                </a:cxn>
              </a:cxnLst>
              <a:rect l="0" t="0" r="r" b="b"/>
              <a:pathLst>
                <a:path w="84">
                  <a:moveTo>
                    <a:pt x="0" y="0"/>
                  </a:moveTo>
                  <a:lnTo>
                    <a:pt x="8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7" name="Freeform 59"/>
            <p:cNvSpPr>
              <a:spLocks/>
            </p:cNvSpPr>
            <p:nvPr/>
          </p:nvSpPr>
          <p:spPr bwMode="auto">
            <a:xfrm>
              <a:off x="1759" y="7396"/>
              <a:ext cx="65" cy="65"/>
            </a:xfrm>
            <a:custGeom>
              <a:avLst/>
              <a:gdLst/>
              <a:ahLst/>
              <a:cxnLst>
                <a:cxn ang="0">
                  <a:pos x="57" y="19"/>
                </a:cxn>
                <a:cxn ang="0">
                  <a:pos x="57" y="11"/>
                </a:cxn>
                <a:cxn ang="0">
                  <a:pos x="52" y="11"/>
                </a:cxn>
                <a:cxn ang="0">
                  <a:pos x="52" y="23"/>
                </a:cxn>
                <a:cxn ang="0">
                  <a:pos x="64" y="23"/>
                </a:cxn>
                <a:cxn ang="0">
                  <a:pos x="64" y="11"/>
                </a:cxn>
                <a:cxn ang="0">
                  <a:pos x="57" y="7"/>
                </a:cxn>
                <a:cxn ang="0">
                  <a:pos x="40" y="0"/>
                </a:cxn>
                <a:cxn ang="0">
                  <a:pos x="23" y="0"/>
                </a:cxn>
                <a:cxn ang="0">
                  <a:pos x="7" y="7"/>
                </a:cxn>
                <a:cxn ang="0">
                  <a:pos x="0" y="11"/>
                </a:cxn>
                <a:cxn ang="0">
                  <a:pos x="0" y="23"/>
                </a:cxn>
                <a:cxn ang="0">
                  <a:pos x="7" y="35"/>
                </a:cxn>
                <a:cxn ang="0">
                  <a:pos x="19" y="40"/>
                </a:cxn>
                <a:cxn ang="0">
                  <a:pos x="35" y="47"/>
                </a:cxn>
                <a:cxn ang="0">
                  <a:pos x="45" y="52"/>
                </a:cxn>
                <a:cxn ang="0">
                  <a:pos x="52" y="64"/>
                </a:cxn>
              </a:cxnLst>
              <a:rect l="0" t="0" r="r" b="b"/>
              <a:pathLst>
                <a:path w="65" h="65">
                  <a:moveTo>
                    <a:pt x="57" y="19"/>
                  </a:moveTo>
                  <a:lnTo>
                    <a:pt x="57" y="11"/>
                  </a:lnTo>
                  <a:lnTo>
                    <a:pt x="52" y="11"/>
                  </a:lnTo>
                  <a:lnTo>
                    <a:pt x="52" y="23"/>
                  </a:lnTo>
                  <a:lnTo>
                    <a:pt x="64" y="23"/>
                  </a:lnTo>
                  <a:lnTo>
                    <a:pt x="64" y="11"/>
                  </a:lnTo>
                  <a:lnTo>
                    <a:pt x="57" y="7"/>
                  </a:lnTo>
                  <a:lnTo>
                    <a:pt x="40" y="0"/>
                  </a:lnTo>
                  <a:lnTo>
                    <a:pt x="23" y="0"/>
                  </a:lnTo>
                  <a:lnTo>
                    <a:pt x="7" y="7"/>
                  </a:lnTo>
                  <a:lnTo>
                    <a:pt x="0" y="11"/>
                  </a:lnTo>
                  <a:lnTo>
                    <a:pt x="0" y="23"/>
                  </a:lnTo>
                  <a:lnTo>
                    <a:pt x="7" y="35"/>
                  </a:lnTo>
                  <a:lnTo>
                    <a:pt x="19" y="40"/>
                  </a:lnTo>
                  <a:lnTo>
                    <a:pt x="35" y="47"/>
                  </a:lnTo>
                  <a:lnTo>
                    <a:pt x="45" y="52"/>
                  </a:lnTo>
                  <a:lnTo>
                    <a:pt x="52" y="6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8" name="Freeform 60"/>
            <p:cNvSpPr>
              <a:spLocks/>
            </p:cNvSpPr>
            <p:nvPr/>
          </p:nvSpPr>
          <p:spPr bwMode="auto">
            <a:xfrm>
              <a:off x="1759" y="7403"/>
              <a:ext cx="7" cy="17"/>
            </a:xfrm>
            <a:custGeom>
              <a:avLst/>
              <a:gdLst/>
              <a:ahLst/>
              <a:cxnLst>
                <a:cxn ang="0">
                  <a:pos x="7" y="0"/>
                </a:cxn>
                <a:cxn ang="0">
                  <a:pos x="0" y="16"/>
                </a:cxn>
              </a:cxnLst>
              <a:rect l="0" t="0" r="r" b="b"/>
              <a:pathLst>
                <a:path w="7" h="17">
                  <a:moveTo>
                    <a:pt x="7" y="0"/>
                  </a:moveTo>
                  <a:lnTo>
                    <a:pt x="0" y="16"/>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09" name="Freeform 61"/>
            <p:cNvSpPr>
              <a:spLocks/>
            </p:cNvSpPr>
            <p:nvPr/>
          </p:nvSpPr>
          <p:spPr bwMode="auto">
            <a:xfrm>
              <a:off x="1766" y="7425"/>
              <a:ext cx="38" cy="19"/>
            </a:xfrm>
            <a:custGeom>
              <a:avLst/>
              <a:gdLst/>
              <a:ahLst/>
              <a:cxnLst>
                <a:cxn ang="0">
                  <a:pos x="0" y="0"/>
                </a:cxn>
                <a:cxn ang="0">
                  <a:pos x="12" y="7"/>
                </a:cxn>
                <a:cxn ang="0">
                  <a:pos x="28" y="12"/>
                </a:cxn>
                <a:cxn ang="0">
                  <a:pos x="38" y="19"/>
                </a:cxn>
              </a:cxnLst>
              <a:rect l="0" t="0" r="r" b="b"/>
              <a:pathLst>
                <a:path w="38" h="19">
                  <a:moveTo>
                    <a:pt x="0" y="0"/>
                  </a:moveTo>
                  <a:lnTo>
                    <a:pt x="12" y="7"/>
                  </a:lnTo>
                  <a:lnTo>
                    <a:pt x="28" y="12"/>
                  </a:lnTo>
                  <a:lnTo>
                    <a:pt x="38" y="19"/>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0" name="Freeform 62"/>
            <p:cNvSpPr>
              <a:spLocks/>
            </p:cNvSpPr>
            <p:nvPr/>
          </p:nvSpPr>
          <p:spPr bwMode="auto">
            <a:xfrm>
              <a:off x="1804" y="7449"/>
              <a:ext cx="8" cy="22"/>
            </a:xfrm>
            <a:custGeom>
              <a:avLst/>
              <a:gdLst/>
              <a:ahLst/>
              <a:cxnLst>
                <a:cxn ang="0">
                  <a:pos x="7" y="0"/>
                </a:cxn>
                <a:cxn ang="0">
                  <a:pos x="0" y="21"/>
                </a:cxn>
              </a:cxnLst>
              <a:rect l="0" t="0" r="r" b="b"/>
              <a:pathLst>
                <a:path w="8" h="22">
                  <a:moveTo>
                    <a:pt x="7" y="0"/>
                  </a:moveTo>
                  <a:lnTo>
                    <a:pt x="0" y="2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1" name="Freeform 63"/>
            <p:cNvSpPr>
              <a:spLocks/>
            </p:cNvSpPr>
            <p:nvPr/>
          </p:nvSpPr>
          <p:spPr bwMode="auto">
            <a:xfrm>
              <a:off x="1749" y="7408"/>
              <a:ext cx="64" cy="71"/>
            </a:xfrm>
            <a:custGeom>
              <a:avLst/>
              <a:gdLst/>
              <a:ahLst/>
              <a:cxnLst>
                <a:cxn ang="0">
                  <a:pos x="9" y="0"/>
                </a:cxn>
                <a:cxn ang="0">
                  <a:pos x="16" y="12"/>
                </a:cxn>
                <a:cxn ang="0">
                  <a:pos x="37" y="19"/>
                </a:cxn>
                <a:cxn ang="0">
                  <a:pos x="51" y="26"/>
                </a:cxn>
                <a:cxn ang="0">
                  <a:pos x="59" y="35"/>
                </a:cxn>
                <a:cxn ang="0">
                  <a:pos x="63" y="43"/>
                </a:cxn>
                <a:cxn ang="0">
                  <a:pos x="62" y="51"/>
                </a:cxn>
                <a:cxn ang="0">
                  <a:pos x="58" y="58"/>
                </a:cxn>
                <a:cxn ang="0">
                  <a:pos x="52" y="64"/>
                </a:cxn>
                <a:cxn ang="0">
                  <a:pos x="43" y="68"/>
                </a:cxn>
                <a:cxn ang="0">
                  <a:pos x="32" y="70"/>
                </a:cxn>
                <a:cxn ang="0">
                  <a:pos x="22" y="69"/>
                </a:cxn>
                <a:cxn ang="0">
                  <a:pos x="11" y="65"/>
                </a:cxn>
                <a:cxn ang="0">
                  <a:pos x="0" y="58"/>
                </a:cxn>
                <a:cxn ang="0">
                  <a:pos x="0" y="57"/>
                </a:cxn>
                <a:cxn ang="0">
                  <a:pos x="0" y="45"/>
                </a:cxn>
                <a:cxn ang="0">
                  <a:pos x="9" y="45"/>
                </a:cxn>
                <a:cxn ang="0">
                  <a:pos x="9" y="57"/>
                </a:cxn>
                <a:cxn ang="0">
                  <a:pos x="4" y="57"/>
                </a:cxn>
                <a:cxn ang="0">
                  <a:pos x="4" y="52"/>
                </a:cxn>
              </a:cxnLst>
              <a:rect l="0" t="0" r="r" b="b"/>
              <a:pathLst>
                <a:path w="64" h="71">
                  <a:moveTo>
                    <a:pt x="9" y="0"/>
                  </a:moveTo>
                  <a:lnTo>
                    <a:pt x="16" y="12"/>
                  </a:lnTo>
                  <a:lnTo>
                    <a:pt x="37" y="19"/>
                  </a:lnTo>
                  <a:lnTo>
                    <a:pt x="51" y="26"/>
                  </a:lnTo>
                  <a:lnTo>
                    <a:pt x="59" y="35"/>
                  </a:lnTo>
                  <a:lnTo>
                    <a:pt x="63" y="43"/>
                  </a:lnTo>
                  <a:lnTo>
                    <a:pt x="62" y="51"/>
                  </a:lnTo>
                  <a:lnTo>
                    <a:pt x="58" y="58"/>
                  </a:lnTo>
                  <a:lnTo>
                    <a:pt x="52" y="64"/>
                  </a:lnTo>
                  <a:lnTo>
                    <a:pt x="43" y="68"/>
                  </a:lnTo>
                  <a:lnTo>
                    <a:pt x="32" y="70"/>
                  </a:lnTo>
                  <a:lnTo>
                    <a:pt x="22" y="69"/>
                  </a:lnTo>
                  <a:lnTo>
                    <a:pt x="11" y="65"/>
                  </a:lnTo>
                  <a:lnTo>
                    <a:pt x="0" y="58"/>
                  </a:lnTo>
                  <a:lnTo>
                    <a:pt x="0" y="57"/>
                  </a:lnTo>
                  <a:lnTo>
                    <a:pt x="0" y="45"/>
                  </a:lnTo>
                  <a:lnTo>
                    <a:pt x="9" y="45"/>
                  </a:lnTo>
                  <a:lnTo>
                    <a:pt x="9" y="57"/>
                  </a:lnTo>
                  <a:lnTo>
                    <a:pt x="4" y="57"/>
                  </a:lnTo>
                  <a:lnTo>
                    <a:pt x="4" y="5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2" name="Freeform 64"/>
            <p:cNvSpPr>
              <a:spLocks/>
            </p:cNvSpPr>
            <p:nvPr/>
          </p:nvSpPr>
          <p:spPr bwMode="auto">
            <a:xfrm>
              <a:off x="1872" y="72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3" name="Freeform 65"/>
            <p:cNvSpPr>
              <a:spLocks/>
            </p:cNvSpPr>
            <p:nvPr/>
          </p:nvSpPr>
          <p:spPr bwMode="auto">
            <a:xfrm>
              <a:off x="1872" y="74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4" name="Freeform 66"/>
            <p:cNvSpPr>
              <a:spLocks/>
            </p:cNvSpPr>
            <p:nvPr/>
          </p:nvSpPr>
          <p:spPr bwMode="auto">
            <a:xfrm>
              <a:off x="1872" y="6967"/>
              <a:ext cx="0" cy="137"/>
            </a:xfrm>
            <a:custGeom>
              <a:avLst/>
              <a:gdLst/>
              <a:ahLst/>
              <a:cxnLst>
                <a:cxn ang="0">
                  <a:pos x="0" y="136"/>
                </a:cxn>
                <a:cxn ang="0">
                  <a:pos x="0" y="0"/>
                </a:cxn>
              </a:cxnLst>
              <a:rect l="0" t="0" r="r" b="b"/>
              <a:pathLst>
                <a:path h="137">
                  <a:moveTo>
                    <a:pt x="0" y="13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5" name="Freeform 67"/>
            <p:cNvSpPr>
              <a:spLocks/>
            </p:cNvSpPr>
            <p:nvPr/>
          </p:nvSpPr>
          <p:spPr bwMode="auto">
            <a:xfrm>
              <a:off x="1850" y="7104"/>
              <a:ext cx="46" cy="136"/>
            </a:xfrm>
            <a:custGeom>
              <a:avLst/>
              <a:gdLst/>
              <a:ahLst/>
              <a:cxnLst>
                <a:cxn ang="0">
                  <a:pos x="0" y="0"/>
                </a:cxn>
                <a:cxn ang="0">
                  <a:pos x="0" y="0"/>
                </a:cxn>
                <a:cxn ang="0">
                  <a:pos x="21" y="136"/>
                </a:cxn>
                <a:cxn ang="0">
                  <a:pos x="45" y="0"/>
                </a:cxn>
                <a:cxn ang="0">
                  <a:pos x="0" y="0"/>
                </a:cxn>
              </a:cxnLst>
              <a:rect l="0" t="0" r="r" b="b"/>
              <a:pathLst>
                <a:path w="46" h="136">
                  <a:moveTo>
                    <a:pt x="0" y="0"/>
                  </a:moveTo>
                  <a:lnTo>
                    <a:pt x="0" y="0"/>
                  </a:lnTo>
                  <a:lnTo>
                    <a:pt x="21" y="136"/>
                  </a:lnTo>
                  <a:lnTo>
                    <a:pt x="4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6" name="Freeform 68"/>
            <p:cNvSpPr>
              <a:spLocks/>
            </p:cNvSpPr>
            <p:nvPr/>
          </p:nvSpPr>
          <p:spPr bwMode="auto">
            <a:xfrm>
              <a:off x="1872" y="7576"/>
              <a:ext cx="0" cy="137"/>
            </a:xfrm>
            <a:custGeom>
              <a:avLst/>
              <a:gdLst/>
              <a:ahLst/>
              <a:cxnLst>
                <a:cxn ang="0">
                  <a:pos x="0" y="0"/>
                </a:cxn>
                <a:cxn ang="0">
                  <a:pos x="0" y="136"/>
                </a:cxn>
              </a:cxnLst>
              <a:rect l="0" t="0" r="r" b="b"/>
              <a:pathLst>
                <a:path h="137">
                  <a:moveTo>
                    <a:pt x="0" y="0"/>
                  </a:moveTo>
                  <a:lnTo>
                    <a:pt x="0" y="13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7" name="Freeform 69"/>
            <p:cNvSpPr>
              <a:spLocks/>
            </p:cNvSpPr>
            <p:nvPr/>
          </p:nvSpPr>
          <p:spPr bwMode="auto">
            <a:xfrm>
              <a:off x="1850" y="7440"/>
              <a:ext cx="46" cy="136"/>
            </a:xfrm>
            <a:custGeom>
              <a:avLst/>
              <a:gdLst/>
              <a:ahLst/>
              <a:cxnLst>
                <a:cxn ang="0">
                  <a:pos x="0" y="136"/>
                </a:cxn>
                <a:cxn ang="0">
                  <a:pos x="45" y="136"/>
                </a:cxn>
                <a:cxn ang="0">
                  <a:pos x="21" y="0"/>
                </a:cxn>
                <a:cxn ang="0">
                  <a:pos x="0" y="136"/>
                </a:cxn>
              </a:cxnLst>
              <a:rect l="0" t="0" r="r" b="b"/>
              <a:pathLst>
                <a:path w="46" h="136">
                  <a:moveTo>
                    <a:pt x="0" y="136"/>
                  </a:moveTo>
                  <a:lnTo>
                    <a:pt x="45" y="136"/>
                  </a:lnTo>
                  <a:lnTo>
                    <a:pt x="21" y="0"/>
                  </a:lnTo>
                  <a:lnTo>
                    <a:pt x="0" y="13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8" name="Freeform 70"/>
            <p:cNvSpPr>
              <a:spLocks/>
            </p:cNvSpPr>
            <p:nvPr/>
          </p:nvSpPr>
          <p:spPr bwMode="auto">
            <a:xfrm>
              <a:off x="1872" y="74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19" name="Freeform 71"/>
            <p:cNvSpPr>
              <a:spLocks/>
            </p:cNvSpPr>
            <p:nvPr/>
          </p:nvSpPr>
          <p:spPr bwMode="auto">
            <a:xfrm>
              <a:off x="1872" y="7576"/>
              <a:ext cx="0" cy="159"/>
            </a:xfrm>
            <a:custGeom>
              <a:avLst/>
              <a:gdLst/>
              <a:ahLst/>
              <a:cxnLst>
                <a:cxn ang="0">
                  <a:pos x="0" y="0"/>
                </a:cxn>
                <a:cxn ang="0">
                  <a:pos x="0" y="158"/>
                </a:cxn>
              </a:cxnLst>
              <a:rect l="0" t="0" r="r" b="b"/>
              <a:pathLst>
                <a:path h="159">
                  <a:moveTo>
                    <a:pt x="0" y="0"/>
                  </a:moveTo>
                  <a:lnTo>
                    <a:pt x="0" y="158"/>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0" name="Freeform 72"/>
            <p:cNvSpPr>
              <a:spLocks/>
            </p:cNvSpPr>
            <p:nvPr/>
          </p:nvSpPr>
          <p:spPr bwMode="auto">
            <a:xfrm>
              <a:off x="1850" y="7440"/>
              <a:ext cx="46" cy="136"/>
            </a:xfrm>
            <a:custGeom>
              <a:avLst/>
              <a:gdLst/>
              <a:ahLst/>
              <a:cxnLst>
                <a:cxn ang="0">
                  <a:pos x="0" y="136"/>
                </a:cxn>
                <a:cxn ang="0">
                  <a:pos x="45" y="136"/>
                </a:cxn>
                <a:cxn ang="0">
                  <a:pos x="21" y="0"/>
                </a:cxn>
                <a:cxn ang="0">
                  <a:pos x="0" y="136"/>
                </a:cxn>
              </a:cxnLst>
              <a:rect l="0" t="0" r="r" b="b"/>
              <a:pathLst>
                <a:path w="46" h="136">
                  <a:moveTo>
                    <a:pt x="0" y="136"/>
                  </a:moveTo>
                  <a:lnTo>
                    <a:pt x="45" y="136"/>
                  </a:lnTo>
                  <a:lnTo>
                    <a:pt x="21" y="0"/>
                  </a:lnTo>
                  <a:lnTo>
                    <a:pt x="0" y="13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1" name="Freeform 73"/>
            <p:cNvSpPr>
              <a:spLocks/>
            </p:cNvSpPr>
            <p:nvPr/>
          </p:nvSpPr>
          <p:spPr bwMode="auto">
            <a:xfrm>
              <a:off x="1495" y="7240"/>
              <a:ext cx="585" cy="0"/>
            </a:xfrm>
            <a:custGeom>
              <a:avLst/>
              <a:gdLst/>
              <a:ahLst/>
              <a:cxnLst>
                <a:cxn ang="0">
                  <a:pos x="585" y="0"/>
                </a:cxn>
                <a:cxn ang="0">
                  <a:pos x="0" y="0"/>
                </a:cxn>
              </a:cxnLst>
              <a:rect l="0" t="0" r="r" b="b"/>
              <a:pathLst>
                <a:path w="585">
                  <a:moveTo>
                    <a:pt x="585"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2" name="Freeform 74"/>
            <p:cNvSpPr>
              <a:spLocks/>
            </p:cNvSpPr>
            <p:nvPr/>
          </p:nvSpPr>
          <p:spPr bwMode="auto">
            <a:xfrm>
              <a:off x="1495" y="7380"/>
              <a:ext cx="0" cy="158"/>
            </a:xfrm>
            <a:custGeom>
              <a:avLst/>
              <a:gdLst/>
              <a:ahLst/>
              <a:cxnLst>
                <a:cxn ang="0">
                  <a:pos x="0" y="0"/>
                </a:cxn>
                <a:cxn ang="0">
                  <a:pos x="0" y="158"/>
                </a:cxn>
              </a:cxnLst>
              <a:rect l="0" t="0" r="r" b="b"/>
              <a:pathLst>
                <a:path h="158">
                  <a:moveTo>
                    <a:pt x="0" y="0"/>
                  </a:moveTo>
                  <a:lnTo>
                    <a:pt x="0" y="158"/>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3" name="Freeform 75"/>
            <p:cNvSpPr>
              <a:spLocks/>
            </p:cNvSpPr>
            <p:nvPr/>
          </p:nvSpPr>
          <p:spPr bwMode="auto">
            <a:xfrm>
              <a:off x="1473" y="7240"/>
              <a:ext cx="46" cy="140"/>
            </a:xfrm>
            <a:custGeom>
              <a:avLst/>
              <a:gdLst/>
              <a:ahLst/>
              <a:cxnLst>
                <a:cxn ang="0">
                  <a:pos x="0" y="139"/>
                </a:cxn>
                <a:cxn ang="0">
                  <a:pos x="45" y="139"/>
                </a:cxn>
                <a:cxn ang="0">
                  <a:pos x="21" y="0"/>
                </a:cxn>
                <a:cxn ang="0">
                  <a:pos x="0" y="139"/>
                </a:cxn>
              </a:cxnLst>
              <a:rect l="0" t="0" r="r" b="b"/>
              <a:pathLst>
                <a:path w="46" h="140">
                  <a:moveTo>
                    <a:pt x="0" y="139"/>
                  </a:moveTo>
                  <a:lnTo>
                    <a:pt x="45" y="139"/>
                  </a:lnTo>
                  <a:lnTo>
                    <a:pt x="21" y="0"/>
                  </a:lnTo>
                  <a:lnTo>
                    <a:pt x="0" y="13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7" name="Group 76"/>
          <p:cNvGrpSpPr>
            <a:grpSpLocks/>
          </p:cNvGrpSpPr>
          <p:nvPr/>
        </p:nvGrpSpPr>
        <p:grpSpPr bwMode="auto">
          <a:xfrm>
            <a:off x="3243981" y="3003376"/>
            <a:ext cx="131763" cy="144463"/>
            <a:chOff x="1806" y="7798"/>
            <a:chExt cx="206" cy="228"/>
          </a:xfrm>
        </p:grpSpPr>
        <p:sp>
          <p:nvSpPr>
            <p:cNvPr id="2125" name="Freeform 77"/>
            <p:cNvSpPr>
              <a:spLocks/>
            </p:cNvSpPr>
            <p:nvPr/>
          </p:nvSpPr>
          <p:spPr bwMode="auto">
            <a:xfrm>
              <a:off x="1814" y="7807"/>
              <a:ext cx="60" cy="211"/>
            </a:xfrm>
            <a:custGeom>
              <a:avLst/>
              <a:gdLst/>
              <a:ahLst/>
              <a:cxnLst>
                <a:cxn ang="0">
                  <a:pos x="60" y="0"/>
                </a:cxn>
                <a:cxn ang="0">
                  <a:pos x="0" y="211"/>
                </a:cxn>
                <a:cxn ang="0">
                  <a:pos x="19" y="211"/>
                </a:cxn>
              </a:cxnLst>
              <a:rect l="0" t="0" r="r" b="b"/>
              <a:pathLst>
                <a:path w="60" h="211">
                  <a:moveTo>
                    <a:pt x="60" y="0"/>
                  </a:moveTo>
                  <a:lnTo>
                    <a:pt x="0" y="211"/>
                  </a:lnTo>
                  <a:lnTo>
                    <a:pt x="19" y="21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6" name="Freeform 78"/>
            <p:cNvSpPr>
              <a:spLocks/>
            </p:cNvSpPr>
            <p:nvPr/>
          </p:nvSpPr>
          <p:spPr bwMode="auto">
            <a:xfrm>
              <a:off x="1824" y="7807"/>
              <a:ext cx="60" cy="211"/>
            </a:xfrm>
            <a:custGeom>
              <a:avLst/>
              <a:gdLst/>
              <a:ahLst/>
              <a:cxnLst>
                <a:cxn ang="0">
                  <a:pos x="60" y="0"/>
                </a:cxn>
                <a:cxn ang="0">
                  <a:pos x="0" y="211"/>
                </a:cxn>
              </a:cxnLst>
              <a:rect l="0" t="0" r="r" b="b"/>
              <a:pathLst>
                <a:path w="60" h="211">
                  <a:moveTo>
                    <a:pt x="60" y="0"/>
                  </a:moveTo>
                  <a:lnTo>
                    <a:pt x="0" y="21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7" name="Freeform 79"/>
            <p:cNvSpPr>
              <a:spLocks/>
            </p:cNvSpPr>
            <p:nvPr/>
          </p:nvSpPr>
          <p:spPr bwMode="auto">
            <a:xfrm>
              <a:off x="1833" y="7807"/>
              <a:ext cx="60" cy="211"/>
            </a:xfrm>
            <a:custGeom>
              <a:avLst/>
              <a:gdLst/>
              <a:ahLst/>
              <a:cxnLst>
                <a:cxn ang="0">
                  <a:pos x="9" y="0"/>
                </a:cxn>
                <a:cxn ang="0">
                  <a:pos x="60" y="0"/>
                </a:cxn>
                <a:cxn ang="0">
                  <a:pos x="0" y="211"/>
                </a:cxn>
              </a:cxnLst>
              <a:rect l="0" t="0" r="r" b="b"/>
              <a:pathLst>
                <a:path w="60" h="211">
                  <a:moveTo>
                    <a:pt x="9" y="0"/>
                  </a:moveTo>
                  <a:lnTo>
                    <a:pt x="60" y="0"/>
                  </a:lnTo>
                  <a:lnTo>
                    <a:pt x="0" y="21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8" name="Freeform 80"/>
            <p:cNvSpPr>
              <a:spLocks/>
            </p:cNvSpPr>
            <p:nvPr/>
          </p:nvSpPr>
          <p:spPr bwMode="auto">
            <a:xfrm>
              <a:off x="1852" y="7876"/>
              <a:ext cx="113" cy="111"/>
            </a:xfrm>
            <a:custGeom>
              <a:avLst/>
              <a:gdLst/>
              <a:ahLst/>
              <a:cxnLst>
                <a:cxn ang="0">
                  <a:pos x="0" y="69"/>
                </a:cxn>
                <a:cxn ang="0">
                  <a:pos x="21" y="28"/>
                </a:cxn>
                <a:cxn ang="0">
                  <a:pos x="40" y="9"/>
                </a:cxn>
                <a:cxn ang="0">
                  <a:pos x="62" y="0"/>
                </a:cxn>
                <a:cxn ang="0">
                  <a:pos x="81" y="0"/>
                </a:cxn>
                <a:cxn ang="0">
                  <a:pos x="100" y="9"/>
                </a:cxn>
                <a:cxn ang="0">
                  <a:pos x="112" y="28"/>
                </a:cxn>
                <a:cxn ang="0">
                  <a:pos x="112" y="60"/>
                </a:cxn>
                <a:cxn ang="0">
                  <a:pos x="91" y="110"/>
                </a:cxn>
              </a:cxnLst>
              <a:rect l="0" t="0" r="r" b="b"/>
              <a:pathLst>
                <a:path w="113" h="111">
                  <a:moveTo>
                    <a:pt x="0" y="69"/>
                  </a:moveTo>
                  <a:lnTo>
                    <a:pt x="21" y="28"/>
                  </a:lnTo>
                  <a:lnTo>
                    <a:pt x="40" y="9"/>
                  </a:lnTo>
                  <a:lnTo>
                    <a:pt x="62" y="0"/>
                  </a:lnTo>
                  <a:lnTo>
                    <a:pt x="81" y="0"/>
                  </a:lnTo>
                  <a:lnTo>
                    <a:pt x="100" y="9"/>
                  </a:lnTo>
                  <a:lnTo>
                    <a:pt x="112" y="28"/>
                  </a:lnTo>
                  <a:lnTo>
                    <a:pt x="112" y="60"/>
                  </a:lnTo>
                  <a:lnTo>
                    <a:pt x="91" y="11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29" name="Freeform 81"/>
            <p:cNvSpPr>
              <a:spLocks/>
            </p:cNvSpPr>
            <p:nvPr/>
          </p:nvSpPr>
          <p:spPr bwMode="auto">
            <a:xfrm>
              <a:off x="1944" y="7886"/>
              <a:ext cx="9" cy="120"/>
            </a:xfrm>
            <a:custGeom>
              <a:avLst/>
              <a:gdLst/>
              <a:ahLst/>
              <a:cxnLst>
                <a:cxn ang="0">
                  <a:pos x="9" y="0"/>
                </a:cxn>
                <a:cxn ang="0">
                  <a:pos x="9" y="40"/>
                </a:cxn>
                <a:cxn ang="0">
                  <a:pos x="0" y="81"/>
                </a:cxn>
                <a:cxn ang="0">
                  <a:pos x="0" y="120"/>
                </a:cxn>
              </a:cxnLst>
              <a:rect l="0" t="0" r="r" b="b"/>
              <a:pathLst>
                <a:path w="9" h="120">
                  <a:moveTo>
                    <a:pt x="9" y="0"/>
                  </a:moveTo>
                  <a:lnTo>
                    <a:pt x="9" y="40"/>
                  </a:lnTo>
                  <a:lnTo>
                    <a:pt x="0" y="81"/>
                  </a:lnTo>
                  <a:lnTo>
                    <a:pt x="0" y="120"/>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0" name="Freeform 82"/>
            <p:cNvSpPr>
              <a:spLocks/>
            </p:cNvSpPr>
            <p:nvPr/>
          </p:nvSpPr>
          <p:spPr bwMode="auto">
            <a:xfrm>
              <a:off x="1934" y="7905"/>
              <a:ext cx="70" cy="113"/>
            </a:xfrm>
            <a:custGeom>
              <a:avLst/>
              <a:gdLst/>
              <a:ahLst/>
              <a:cxnLst>
                <a:cxn ang="0">
                  <a:pos x="19" y="0"/>
                </a:cxn>
                <a:cxn ang="0">
                  <a:pos x="0" y="50"/>
                </a:cxn>
                <a:cxn ang="0">
                  <a:pos x="0" y="81"/>
                </a:cxn>
                <a:cxn ang="0">
                  <a:pos x="9" y="100"/>
                </a:cxn>
                <a:cxn ang="0">
                  <a:pos x="19" y="112"/>
                </a:cxn>
                <a:cxn ang="0">
                  <a:pos x="40" y="112"/>
                </a:cxn>
                <a:cxn ang="0">
                  <a:pos x="59" y="91"/>
                </a:cxn>
                <a:cxn ang="0">
                  <a:pos x="69" y="72"/>
                </a:cxn>
              </a:cxnLst>
              <a:rect l="0" t="0" r="r" b="b"/>
              <a:pathLst>
                <a:path w="70" h="113">
                  <a:moveTo>
                    <a:pt x="19" y="0"/>
                  </a:moveTo>
                  <a:lnTo>
                    <a:pt x="0" y="50"/>
                  </a:lnTo>
                  <a:lnTo>
                    <a:pt x="0" y="81"/>
                  </a:lnTo>
                  <a:lnTo>
                    <a:pt x="9" y="100"/>
                  </a:lnTo>
                  <a:lnTo>
                    <a:pt x="19" y="112"/>
                  </a:lnTo>
                  <a:lnTo>
                    <a:pt x="40" y="112"/>
                  </a:lnTo>
                  <a:lnTo>
                    <a:pt x="59" y="91"/>
                  </a:lnTo>
                  <a:lnTo>
                    <a:pt x="69" y="7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1" name="Freeform 83"/>
            <p:cNvSpPr>
              <a:spLocks/>
            </p:cNvSpPr>
            <p:nvPr/>
          </p:nvSpPr>
          <p:spPr bwMode="auto">
            <a:xfrm>
              <a:off x="1852" y="7807"/>
              <a:ext cx="32" cy="9"/>
            </a:xfrm>
            <a:custGeom>
              <a:avLst/>
              <a:gdLst/>
              <a:ahLst/>
              <a:cxnLst>
                <a:cxn ang="0">
                  <a:pos x="0" y="0"/>
                </a:cxn>
                <a:cxn ang="0">
                  <a:pos x="31" y="9"/>
                </a:cxn>
              </a:cxnLst>
              <a:rect l="0" t="0" r="r" b="b"/>
              <a:pathLst>
                <a:path w="32" h="9">
                  <a:moveTo>
                    <a:pt x="0" y="0"/>
                  </a:moveTo>
                  <a:lnTo>
                    <a:pt x="31" y="9"/>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2" name="Freeform 84"/>
            <p:cNvSpPr>
              <a:spLocks/>
            </p:cNvSpPr>
            <p:nvPr/>
          </p:nvSpPr>
          <p:spPr bwMode="auto">
            <a:xfrm>
              <a:off x="1864" y="7807"/>
              <a:ext cx="10" cy="19"/>
            </a:xfrm>
            <a:custGeom>
              <a:avLst/>
              <a:gdLst/>
              <a:ahLst/>
              <a:cxnLst>
                <a:cxn ang="0">
                  <a:pos x="0" y="0"/>
                </a:cxn>
                <a:cxn ang="0">
                  <a:pos x="9" y="19"/>
                </a:cxn>
              </a:cxnLst>
              <a:rect l="0" t="0" r="r" b="b"/>
              <a:pathLst>
                <a:path w="10" h="19">
                  <a:moveTo>
                    <a:pt x="0" y="0"/>
                  </a:moveTo>
                  <a:lnTo>
                    <a:pt x="9" y="19"/>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8" name="Group 85"/>
          <p:cNvGrpSpPr>
            <a:grpSpLocks/>
          </p:cNvGrpSpPr>
          <p:nvPr/>
        </p:nvGrpSpPr>
        <p:grpSpPr bwMode="auto">
          <a:xfrm>
            <a:off x="4474294" y="3719339"/>
            <a:ext cx="120650" cy="138112"/>
            <a:chOff x="3742" y="8924"/>
            <a:chExt cx="190" cy="218"/>
          </a:xfrm>
        </p:grpSpPr>
        <p:sp>
          <p:nvSpPr>
            <p:cNvPr id="2134" name="Freeform 86"/>
            <p:cNvSpPr>
              <a:spLocks/>
            </p:cNvSpPr>
            <p:nvPr/>
          </p:nvSpPr>
          <p:spPr bwMode="auto">
            <a:xfrm>
              <a:off x="3751" y="8932"/>
              <a:ext cx="173" cy="202"/>
            </a:xfrm>
            <a:custGeom>
              <a:avLst/>
              <a:gdLst/>
              <a:ahLst/>
              <a:cxnLst>
                <a:cxn ang="0">
                  <a:pos x="14" y="129"/>
                </a:cxn>
                <a:cxn ang="0">
                  <a:pos x="71" y="115"/>
                </a:cxn>
                <a:cxn ang="0">
                  <a:pos x="115" y="100"/>
                </a:cxn>
                <a:cxn ang="0">
                  <a:pos x="158" y="72"/>
                </a:cxn>
                <a:cxn ang="0">
                  <a:pos x="172" y="43"/>
                </a:cxn>
                <a:cxn ang="0">
                  <a:pos x="158" y="14"/>
                </a:cxn>
                <a:cxn ang="0">
                  <a:pos x="129" y="0"/>
                </a:cxn>
                <a:cxn ang="0">
                  <a:pos x="86" y="0"/>
                </a:cxn>
                <a:cxn ang="0">
                  <a:pos x="43" y="14"/>
                </a:cxn>
                <a:cxn ang="0">
                  <a:pos x="14" y="57"/>
                </a:cxn>
                <a:cxn ang="0">
                  <a:pos x="0" y="100"/>
                </a:cxn>
                <a:cxn ang="0">
                  <a:pos x="0" y="129"/>
                </a:cxn>
                <a:cxn ang="0">
                  <a:pos x="14" y="172"/>
                </a:cxn>
                <a:cxn ang="0">
                  <a:pos x="28" y="187"/>
                </a:cxn>
                <a:cxn ang="0">
                  <a:pos x="57" y="201"/>
                </a:cxn>
                <a:cxn ang="0">
                  <a:pos x="86" y="201"/>
                </a:cxn>
                <a:cxn ang="0">
                  <a:pos x="129" y="187"/>
                </a:cxn>
                <a:cxn ang="0">
                  <a:pos x="158" y="158"/>
                </a:cxn>
              </a:cxnLst>
              <a:rect l="0" t="0" r="r" b="b"/>
              <a:pathLst>
                <a:path w="173" h="202">
                  <a:moveTo>
                    <a:pt x="14" y="129"/>
                  </a:moveTo>
                  <a:lnTo>
                    <a:pt x="71" y="115"/>
                  </a:lnTo>
                  <a:lnTo>
                    <a:pt x="115" y="100"/>
                  </a:lnTo>
                  <a:lnTo>
                    <a:pt x="158" y="72"/>
                  </a:lnTo>
                  <a:lnTo>
                    <a:pt x="172" y="43"/>
                  </a:lnTo>
                  <a:lnTo>
                    <a:pt x="158" y="14"/>
                  </a:lnTo>
                  <a:lnTo>
                    <a:pt x="129" y="0"/>
                  </a:lnTo>
                  <a:lnTo>
                    <a:pt x="86" y="0"/>
                  </a:lnTo>
                  <a:lnTo>
                    <a:pt x="43" y="14"/>
                  </a:lnTo>
                  <a:lnTo>
                    <a:pt x="14" y="57"/>
                  </a:lnTo>
                  <a:lnTo>
                    <a:pt x="0" y="100"/>
                  </a:lnTo>
                  <a:lnTo>
                    <a:pt x="0" y="129"/>
                  </a:lnTo>
                  <a:lnTo>
                    <a:pt x="14" y="172"/>
                  </a:lnTo>
                  <a:lnTo>
                    <a:pt x="28" y="187"/>
                  </a:lnTo>
                  <a:lnTo>
                    <a:pt x="57" y="201"/>
                  </a:lnTo>
                  <a:lnTo>
                    <a:pt x="86" y="201"/>
                  </a:lnTo>
                  <a:lnTo>
                    <a:pt x="129" y="187"/>
                  </a:lnTo>
                  <a:lnTo>
                    <a:pt x="158" y="15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5" name="Freeform 87"/>
            <p:cNvSpPr>
              <a:spLocks/>
            </p:cNvSpPr>
            <p:nvPr/>
          </p:nvSpPr>
          <p:spPr bwMode="auto">
            <a:xfrm>
              <a:off x="3765" y="8961"/>
              <a:ext cx="29" cy="144"/>
            </a:xfrm>
            <a:custGeom>
              <a:avLst/>
              <a:gdLst/>
              <a:ahLst/>
              <a:cxnLst>
                <a:cxn ang="0">
                  <a:pos x="28" y="0"/>
                </a:cxn>
                <a:cxn ang="0">
                  <a:pos x="14" y="28"/>
                </a:cxn>
                <a:cxn ang="0">
                  <a:pos x="0" y="72"/>
                </a:cxn>
                <a:cxn ang="0">
                  <a:pos x="0" y="115"/>
                </a:cxn>
                <a:cxn ang="0">
                  <a:pos x="14" y="144"/>
                </a:cxn>
              </a:cxnLst>
              <a:rect l="0" t="0" r="r" b="b"/>
              <a:pathLst>
                <a:path w="29" h="144">
                  <a:moveTo>
                    <a:pt x="28" y="0"/>
                  </a:moveTo>
                  <a:lnTo>
                    <a:pt x="14" y="28"/>
                  </a:lnTo>
                  <a:lnTo>
                    <a:pt x="0" y="72"/>
                  </a:lnTo>
                  <a:lnTo>
                    <a:pt x="0" y="115"/>
                  </a:lnTo>
                  <a:lnTo>
                    <a:pt x="14" y="14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6" name="Freeform 88"/>
            <p:cNvSpPr>
              <a:spLocks/>
            </p:cNvSpPr>
            <p:nvPr/>
          </p:nvSpPr>
          <p:spPr bwMode="auto">
            <a:xfrm>
              <a:off x="3780" y="8932"/>
              <a:ext cx="57" cy="202"/>
            </a:xfrm>
            <a:custGeom>
              <a:avLst/>
              <a:gdLst/>
              <a:ahLst/>
              <a:cxnLst>
                <a:cxn ang="0">
                  <a:pos x="57" y="0"/>
                </a:cxn>
                <a:cxn ang="0">
                  <a:pos x="28" y="28"/>
                </a:cxn>
                <a:cxn ang="0">
                  <a:pos x="14" y="57"/>
                </a:cxn>
                <a:cxn ang="0">
                  <a:pos x="0" y="100"/>
                </a:cxn>
                <a:cxn ang="0">
                  <a:pos x="0" y="144"/>
                </a:cxn>
                <a:cxn ang="0">
                  <a:pos x="14" y="187"/>
                </a:cxn>
                <a:cxn ang="0">
                  <a:pos x="28" y="201"/>
                </a:cxn>
              </a:cxnLst>
              <a:rect l="0" t="0" r="r" b="b"/>
              <a:pathLst>
                <a:path w="57" h="202">
                  <a:moveTo>
                    <a:pt x="57" y="0"/>
                  </a:moveTo>
                  <a:lnTo>
                    <a:pt x="28" y="28"/>
                  </a:lnTo>
                  <a:lnTo>
                    <a:pt x="14" y="57"/>
                  </a:lnTo>
                  <a:lnTo>
                    <a:pt x="0" y="100"/>
                  </a:lnTo>
                  <a:lnTo>
                    <a:pt x="0" y="144"/>
                  </a:lnTo>
                  <a:lnTo>
                    <a:pt x="14" y="187"/>
                  </a:lnTo>
                  <a:lnTo>
                    <a:pt x="28" y="20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9" name="Group 89"/>
          <p:cNvGrpSpPr>
            <a:grpSpLocks/>
          </p:cNvGrpSpPr>
          <p:nvPr/>
        </p:nvGrpSpPr>
        <p:grpSpPr bwMode="auto">
          <a:xfrm>
            <a:off x="3883744" y="3717751"/>
            <a:ext cx="96837" cy="160338"/>
            <a:chOff x="2812" y="8922"/>
            <a:chExt cx="153" cy="252"/>
          </a:xfrm>
        </p:grpSpPr>
        <p:sp>
          <p:nvSpPr>
            <p:cNvPr id="2138" name="Freeform 90"/>
            <p:cNvSpPr>
              <a:spLocks/>
            </p:cNvSpPr>
            <p:nvPr/>
          </p:nvSpPr>
          <p:spPr bwMode="auto">
            <a:xfrm>
              <a:off x="2821" y="8930"/>
              <a:ext cx="135" cy="235"/>
            </a:xfrm>
            <a:custGeom>
              <a:avLst/>
              <a:gdLst/>
              <a:ahLst/>
              <a:cxnLst>
                <a:cxn ang="0">
                  <a:pos x="34" y="0"/>
                </a:cxn>
                <a:cxn ang="0">
                  <a:pos x="13" y="76"/>
                </a:cxn>
                <a:cxn ang="0">
                  <a:pos x="9" y="94"/>
                </a:cxn>
                <a:cxn ang="0">
                  <a:pos x="5" y="114"/>
                </a:cxn>
                <a:cxn ang="0">
                  <a:pos x="1" y="134"/>
                </a:cxn>
                <a:cxn ang="0">
                  <a:pos x="0" y="155"/>
                </a:cxn>
                <a:cxn ang="0">
                  <a:pos x="0" y="174"/>
                </a:cxn>
                <a:cxn ang="0">
                  <a:pos x="3" y="192"/>
                </a:cxn>
                <a:cxn ang="0">
                  <a:pos x="9" y="208"/>
                </a:cxn>
                <a:cxn ang="0">
                  <a:pos x="20" y="221"/>
                </a:cxn>
                <a:cxn ang="0">
                  <a:pos x="36" y="230"/>
                </a:cxn>
                <a:cxn ang="0">
                  <a:pos x="57" y="234"/>
                </a:cxn>
                <a:cxn ang="0">
                  <a:pos x="68" y="235"/>
                </a:cxn>
                <a:cxn ang="0">
                  <a:pos x="102" y="223"/>
                </a:cxn>
                <a:cxn ang="0">
                  <a:pos x="126" y="189"/>
                </a:cxn>
                <a:cxn ang="0">
                  <a:pos x="135" y="156"/>
                </a:cxn>
                <a:cxn ang="0">
                  <a:pos x="135" y="134"/>
                </a:cxn>
                <a:cxn ang="0">
                  <a:pos x="126" y="100"/>
                </a:cxn>
                <a:cxn ang="0">
                  <a:pos x="114" y="88"/>
                </a:cxn>
                <a:cxn ang="0">
                  <a:pos x="92" y="76"/>
                </a:cxn>
                <a:cxn ang="0">
                  <a:pos x="68" y="76"/>
                </a:cxn>
                <a:cxn ang="0">
                  <a:pos x="46" y="88"/>
                </a:cxn>
                <a:cxn ang="0">
                  <a:pos x="34" y="100"/>
                </a:cxn>
                <a:cxn ang="0">
                  <a:pos x="25" y="122"/>
                </a:cxn>
                <a:cxn ang="0">
                  <a:pos x="13" y="156"/>
                </a:cxn>
              </a:cxnLst>
              <a:rect l="0" t="0" r="r" b="b"/>
              <a:pathLst>
                <a:path w="135" h="235">
                  <a:moveTo>
                    <a:pt x="34" y="0"/>
                  </a:moveTo>
                  <a:lnTo>
                    <a:pt x="13" y="76"/>
                  </a:lnTo>
                  <a:lnTo>
                    <a:pt x="9" y="94"/>
                  </a:lnTo>
                  <a:lnTo>
                    <a:pt x="5" y="114"/>
                  </a:lnTo>
                  <a:lnTo>
                    <a:pt x="1" y="134"/>
                  </a:lnTo>
                  <a:lnTo>
                    <a:pt x="0" y="155"/>
                  </a:lnTo>
                  <a:lnTo>
                    <a:pt x="0" y="174"/>
                  </a:lnTo>
                  <a:lnTo>
                    <a:pt x="3" y="192"/>
                  </a:lnTo>
                  <a:lnTo>
                    <a:pt x="9" y="208"/>
                  </a:lnTo>
                  <a:lnTo>
                    <a:pt x="20" y="221"/>
                  </a:lnTo>
                  <a:lnTo>
                    <a:pt x="36" y="230"/>
                  </a:lnTo>
                  <a:lnTo>
                    <a:pt x="57" y="234"/>
                  </a:lnTo>
                  <a:lnTo>
                    <a:pt x="68" y="235"/>
                  </a:lnTo>
                  <a:lnTo>
                    <a:pt x="102" y="223"/>
                  </a:lnTo>
                  <a:lnTo>
                    <a:pt x="126" y="189"/>
                  </a:lnTo>
                  <a:lnTo>
                    <a:pt x="135" y="156"/>
                  </a:lnTo>
                  <a:lnTo>
                    <a:pt x="135" y="134"/>
                  </a:lnTo>
                  <a:lnTo>
                    <a:pt x="126" y="100"/>
                  </a:lnTo>
                  <a:lnTo>
                    <a:pt x="114" y="88"/>
                  </a:lnTo>
                  <a:lnTo>
                    <a:pt x="92" y="76"/>
                  </a:lnTo>
                  <a:lnTo>
                    <a:pt x="68" y="76"/>
                  </a:lnTo>
                  <a:lnTo>
                    <a:pt x="46" y="88"/>
                  </a:lnTo>
                  <a:lnTo>
                    <a:pt x="34" y="100"/>
                  </a:lnTo>
                  <a:lnTo>
                    <a:pt x="25" y="122"/>
                  </a:lnTo>
                  <a:lnTo>
                    <a:pt x="13" y="156"/>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39" name="Freeform 91"/>
            <p:cNvSpPr>
              <a:spLocks/>
            </p:cNvSpPr>
            <p:nvPr/>
          </p:nvSpPr>
          <p:spPr bwMode="auto">
            <a:xfrm>
              <a:off x="2834" y="8930"/>
              <a:ext cx="34" cy="223"/>
            </a:xfrm>
            <a:custGeom>
              <a:avLst/>
              <a:gdLst/>
              <a:ahLst/>
              <a:cxnLst>
                <a:cxn ang="0">
                  <a:pos x="33" y="0"/>
                </a:cxn>
                <a:cxn ang="0">
                  <a:pos x="12" y="76"/>
                </a:cxn>
                <a:cxn ang="0">
                  <a:pos x="0" y="122"/>
                </a:cxn>
                <a:cxn ang="0">
                  <a:pos x="0" y="189"/>
                </a:cxn>
                <a:cxn ang="0">
                  <a:pos x="12" y="223"/>
                </a:cxn>
              </a:cxnLst>
              <a:rect l="0" t="0" r="r" b="b"/>
              <a:pathLst>
                <a:path w="34" h="223">
                  <a:moveTo>
                    <a:pt x="33" y="0"/>
                  </a:moveTo>
                  <a:lnTo>
                    <a:pt x="12" y="76"/>
                  </a:lnTo>
                  <a:lnTo>
                    <a:pt x="0" y="122"/>
                  </a:lnTo>
                  <a:lnTo>
                    <a:pt x="0" y="189"/>
                  </a:lnTo>
                  <a:lnTo>
                    <a:pt x="12" y="223"/>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0" name="Freeform 92"/>
            <p:cNvSpPr>
              <a:spLocks/>
            </p:cNvSpPr>
            <p:nvPr/>
          </p:nvSpPr>
          <p:spPr bwMode="auto">
            <a:xfrm>
              <a:off x="2923" y="9031"/>
              <a:ext cx="24" cy="113"/>
            </a:xfrm>
            <a:custGeom>
              <a:avLst/>
              <a:gdLst/>
              <a:ahLst/>
              <a:cxnLst>
                <a:cxn ang="0">
                  <a:pos x="0" y="112"/>
                </a:cxn>
                <a:cxn ang="0">
                  <a:pos x="12" y="88"/>
                </a:cxn>
                <a:cxn ang="0">
                  <a:pos x="24" y="55"/>
                </a:cxn>
                <a:cxn ang="0">
                  <a:pos x="24" y="21"/>
                </a:cxn>
                <a:cxn ang="0">
                  <a:pos x="12" y="0"/>
                </a:cxn>
              </a:cxnLst>
              <a:rect l="0" t="0" r="r" b="b"/>
              <a:pathLst>
                <a:path w="24" h="113">
                  <a:moveTo>
                    <a:pt x="0" y="112"/>
                  </a:moveTo>
                  <a:lnTo>
                    <a:pt x="12" y="88"/>
                  </a:lnTo>
                  <a:lnTo>
                    <a:pt x="24" y="55"/>
                  </a:lnTo>
                  <a:lnTo>
                    <a:pt x="24" y="21"/>
                  </a:lnTo>
                  <a:lnTo>
                    <a:pt x="12"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1" name="Freeform 93"/>
            <p:cNvSpPr>
              <a:spLocks/>
            </p:cNvSpPr>
            <p:nvPr/>
          </p:nvSpPr>
          <p:spPr bwMode="auto">
            <a:xfrm>
              <a:off x="2822" y="8930"/>
              <a:ext cx="58" cy="156"/>
            </a:xfrm>
            <a:custGeom>
              <a:avLst/>
              <a:gdLst/>
              <a:ahLst/>
              <a:cxnLst>
                <a:cxn ang="0">
                  <a:pos x="0" y="0"/>
                </a:cxn>
                <a:cxn ang="0">
                  <a:pos x="57" y="0"/>
                </a:cxn>
                <a:cxn ang="0">
                  <a:pos x="33" y="76"/>
                </a:cxn>
                <a:cxn ang="0">
                  <a:pos x="12" y="156"/>
                </a:cxn>
              </a:cxnLst>
              <a:rect l="0" t="0" r="r" b="b"/>
              <a:pathLst>
                <a:path w="58" h="156">
                  <a:moveTo>
                    <a:pt x="0" y="0"/>
                  </a:moveTo>
                  <a:lnTo>
                    <a:pt x="57" y="0"/>
                  </a:lnTo>
                  <a:lnTo>
                    <a:pt x="33" y="76"/>
                  </a:lnTo>
                  <a:lnTo>
                    <a:pt x="12" y="156"/>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2" name="Freeform 94"/>
            <p:cNvSpPr>
              <a:spLocks/>
            </p:cNvSpPr>
            <p:nvPr/>
          </p:nvSpPr>
          <p:spPr bwMode="auto">
            <a:xfrm>
              <a:off x="2889" y="9007"/>
              <a:ext cx="46" cy="158"/>
            </a:xfrm>
            <a:custGeom>
              <a:avLst/>
              <a:gdLst/>
              <a:ahLst/>
              <a:cxnLst>
                <a:cxn ang="0">
                  <a:pos x="0" y="158"/>
                </a:cxn>
                <a:cxn ang="0">
                  <a:pos x="24" y="136"/>
                </a:cxn>
                <a:cxn ang="0">
                  <a:pos x="33" y="112"/>
                </a:cxn>
                <a:cxn ang="0">
                  <a:pos x="45" y="79"/>
                </a:cxn>
                <a:cxn ang="0">
                  <a:pos x="45" y="45"/>
                </a:cxn>
                <a:cxn ang="0">
                  <a:pos x="33" y="12"/>
                </a:cxn>
                <a:cxn ang="0">
                  <a:pos x="24" y="0"/>
                </a:cxn>
              </a:cxnLst>
              <a:rect l="0" t="0" r="r" b="b"/>
              <a:pathLst>
                <a:path w="46" h="158">
                  <a:moveTo>
                    <a:pt x="0" y="158"/>
                  </a:moveTo>
                  <a:lnTo>
                    <a:pt x="24" y="136"/>
                  </a:lnTo>
                  <a:lnTo>
                    <a:pt x="33" y="112"/>
                  </a:lnTo>
                  <a:lnTo>
                    <a:pt x="45" y="79"/>
                  </a:lnTo>
                  <a:lnTo>
                    <a:pt x="45" y="45"/>
                  </a:lnTo>
                  <a:lnTo>
                    <a:pt x="33" y="12"/>
                  </a:lnTo>
                  <a:lnTo>
                    <a:pt x="2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3" name="Freeform 95"/>
            <p:cNvSpPr>
              <a:spLocks/>
            </p:cNvSpPr>
            <p:nvPr/>
          </p:nvSpPr>
          <p:spPr bwMode="auto">
            <a:xfrm>
              <a:off x="2834" y="8930"/>
              <a:ext cx="34" cy="10"/>
            </a:xfrm>
            <a:custGeom>
              <a:avLst/>
              <a:gdLst/>
              <a:ahLst/>
              <a:cxnLst>
                <a:cxn ang="0">
                  <a:pos x="0" y="0"/>
                </a:cxn>
                <a:cxn ang="0">
                  <a:pos x="33" y="9"/>
                </a:cxn>
              </a:cxnLst>
              <a:rect l="0" t="0" r="r" b="b"/>
              <a:pathLst>
                <a:path w="34" h="10">
                  <a:moveTo>
                    <a:pt x="0" y="0"/>
                  </a:moveTo>
                  <a:lnTo>
                    <a:pt x="33" y="9"/>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4" name="Freeform 96"/>
            <p:cNvSpPr>
              <a:spLocks/>
            </p:cNvSpPr>
            <p:nvPr/>
          </p:nvSpPr>
          <p:spPr bwMode="auto">
            <a:xfrm>
              <a:off x="2846" y="8930"/>
              <a:ext cx="10" cy="22"/>
            </a:xfrm>
            <a:custGeom>
              <a:avLst/>
              <a:gdLst/>
              <a:ahLst/>
              <a:cxnLst>
                <a:cxn ang="0">
                  <a:pos x="0" y="0"/>
                </a:cxn>
                <a:cxn ang="0">
                  <a:pos x="9" y="21"/>
                </a:cxn>
              </a:cxnLst>
              <a:rect l="0" t="0" r="r" b="b"/>
              <a:pathLst>
                <a:path w="10" h="22">
                  <a:moveTo>
                    <a:pt x="0" y="0"/>
                  </a:moveTo>
                  <a:lnTo>
                    <a:pt x="9" y="2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0" name="Group 97"/>
          <p:cNvGrpSpPr>
            <a:grpSpLocks/>
          </p:cNvGrpSpPr>
          <p:nvPr/>
        </p:nvGrpSpPr>
        <p:grpSpPr bwMode="auto">
          <a:xfrm>
            <a:off x="7668344" y="3654251"/>
            <a:ext cx="230187" cy="203200"/>
            <a:chOff x="8773" y="8823"/>
            <a:chExt cx="362" cy="319"/>
          </a:xfrm>
        </p:grpSpPr>
        <p:sp>
          <p:nvSpPr>
            <p:cNvPr id="2146" name="Freeform 98"/>
            <p:cNvSpPr>
              <a:spLocks/>
            </p:cNvSpPr>
            <p:nvPr/>
          </p:nvSpPr>
          <p:spPr bwMode="auto">
            <a:xfrm>
              <a:off x="8896" y="8832"/>
              <a:ext cx="87" cy="302"/>
            </a:xfrm>
            <a:custGeom>
              <a:avLst/>
              <a:gdLst/>
              <a:ahLst/>
              <a:cxnLst>
                <a:cxn ang="0">
                  <a:pos x="0" y="0"/>
                </a:cxn>
                <a:cxn ang="0">
                  <a:pos x="86" y="302"/>
                </a:cxn>
              </a:cxnLst>
              <a:rect l="0" t="0" r="r" b="b"/>
              <a:pathLst>
                <a:path w="87" h="302">
                  <a:moveTo>
                    <a:pt x="0" y="0"/>
                  </a:moveTo>
                  <a:lnTo>
                    <a:pt x="86" y="30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7" name="Freeform 99"/>
            <p:cNvSpPr>
              <a:spLocks/>
            </p:cNvSpPr>
            <p:nvPr/>
          </p:nvSpPr>
          <p:spPr bwMode="auto">
            <a:xfrm>
              <a:off x="8911" y="8832"/>
              <a:ext cx="86" cy="302"/>
            </a:xfrm>
            <a:custGeom>
              <a:avLst/>
              <a:gdLst/>
              <a:ahLst/>
              <a:cxnLst>
                <a:cxn ang="0">
                  <a:pos x="0" y="0"/>
                </a:cxn>
                <a:cxn ang="0">
                  <a:pos x="86" y="302"/>
                </a:cxn>
              </a:cxnLst>
              <a:rect l="0" t="0" r="r" b="b"/>
              <a:pathLst>
                <a:path w="86" h="302">
                  <a:moveTo>
                    <a:pt x="0" y="0"/>
                  </a:moveTo>
                  <a:lnTo>
                    <a:pt x="86" y="30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8" name="Freeform 100"/>
            <p:cNvSpPr>
              <a:spLocks/>
            </p:cNvSpPr>
            <p:nvPr/>
          </p:nvSpPr>
          <p:spPr bwMode="auto">
            <a:xfrm>
              <a:off x="8925" y="8832"/>
              <a:ext cx="87" cy="302"/>
            </a:xfrm>
            <a:custGeom>
              <a:avLst/>
              <a:gdLst/>
              <a:ahLst/>
              <a:cxnLst>
                <a:cxn ang="0">
                  <a:pos x="0" y="0"/>
                </a:cxn>
                <a:cxn ang="0">
                  <a:pos x="86" y="302"/>
                </a:cxn>
              </a:cxnLst>
              <a:rect l="0" t="0" r="r" b="b"/>
              <a:pathLst>
                <a:path w="87" h="302">
                  <a:moveTo>
                    <a:pt x="0" y="0"/>
                  </a:moveTo>
                  <a:lnTo>
                    <a:pt x="86" y="30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49" name="Freeform 101"/>
            <p:cNvSpPr>
              <a:spLocks/>
            </p:cNvSpPr>
            <p:nvPr/>
          </p:nvSpPr>
          <p:spPr bwMode="auto">
            <a:xfrm>
              <a:off x="8824" y="8846"/>
              <a:ext cx="260" cy="274"/>
            </a:xfrm>
            <a:custGeom>
              <a:avLst/>
              <a:gdLst/>
              <a:ahLst/>
              <a:cxnLst>
                <a:cxn ang="0">
                  <a:pos x="259" y="0"/>
                </a:cxn>
                <a:cxn ang="0">
                  <a:pos x="0" y="273"/>
                </a:cxn>
              </a:cxnLst>
              <a:rect l="0" t="0" r="r" b="b"/>
              <a:pathLst>
                <a:path w="260" h="274">
                  <a:moveTo>
                    <a:pt x="259" y="0"/>
                  </a:moveTo>
                  <a:lnTo>
                    <a:pt x="0" y="273"/>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0" name="Freeform 102"/>
            <p:cNvSpPr>
              <a:spLocks/>
            </p:cNvSpPr>
            <p:nvPr/>
          </p:nvSpPr>
          <p:spPr bwMode="auto">
            <a:xfrm>
              <a:off x="8868" y="8832"/>
              <a:ext cx="100" cy="0"/>
            </a:xfrm>
            <a:custGeom>
              <a:avLst/>
              <a:gdLst/>
              <a:ahLst/>
              <a:cxnLst>
                <a:cxn ang="0">
                  <a:pos x="0" y="0"/>
                </a:cxn>
                <a:cxn ang="0">
                  <a:pos x="100" y="0"/>
                </a:cxn>
              </a:cxnLst>
              <a:rect l="0" t="0" r="r" b="b"/>
              <a:pathLst>
                <a:path w="100">
                  <a:moveTo>
                    <a:pt x="0" y="0"/>
                  </a:moveTo>
                  <a:lnTo>
                    <a:pt x="10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1" name="Freeform 103"/>
            <p:cNvSpPr>
              <a:spLocks/>
            </p:cNvSpPr>
            <p:nvPr/>
          </p:nvSpPr>
          <p:spPr bwMode="auto">
            <a:xfrm>
              <a:off x="9040" y="8832"/>
              <a:ext cx="87" cy="0"/>
            </a:xfrm>
            <a:custGeom>
              <a:avLst/>
              <a:gdLst/>
              <a:ahLst/>
              <a:cxnLst>
                <a:cxn ang="0">
                  <a:pos x="0" y="0"/>
                </a:cxn>
                <a:cxn ang="0">
                  <a:pos x="86" y="0"/>
                </a:cxn>
              </a:cxnLst>
              <a:rect l="0" t="0" r="r" b="b"/>
              <a:pathLst>
                <a:path w="87">
                  <a:moveTo>
                    <a:pt x="0" y="0"/>
                  </a:moveTo>
                  <a:lnTo>
                    <a:pt x="8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2" name="Freeform 104"/>
            <p:cNvSpPr>
              <a:spLocks/>
            </p:cNvSpPr>
            <p:nvPr/>
          </p:nvSpPr>
          <p:spPr bwMode="auto">
            <a:xfrm>
              <a:off x="8781" y="9134"/>
              <a:ext cx="87" cy="0"/>
            </a:xfrm>
            <a:custGeom>
              <a:avLst/>
              <a:gdLst/>
              <a:ahLst/>
              <a:cxnLst>
                <a:cxn ang="0">
                  <a:pos x="0" y="0"/>
                </a:cxn>
                <a:cxn ang="0">
                  <a:pos x="86" y="0"/>
                </a:cxn>
              </a:cxnLst>
              <a:rect l="0" t="0" r="r" b="b"/>
              <a:pathLst>
                <a:path w="87">
                  <a:moveTo>
                    <a:pt x="0" y="0"/>
                  </a:moveTo>
                  <a:lnTo>
                    <a:pt x="86"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3" name="Freeform 105"/>
            <p:cNvSpPr>
              <a:spLocks/>
            </p:cNvSpPr>
            <p:nvPr/>
          </p:nvSpPr>
          <p:spPr bwMode="auto">
            <a:xfrm>
              <a:off x="8940" y="9134"/>
              <a:ext cx="100" cy="0"/>
            </a:xfrm>
            <a:custGeom>
              <a:avLst/>
              <a:gdLst/>
              <a:ahLst/>
              <a:cxnLst>
                <a:cxn ang="0">
                  <a:pos x="0" y="0"/>
                </a:cxn>
                <a:cxn ang="0">
                  <a:pos x="100" y="0"/>
                </a:cxn>
              </a:cxnLst>
              <a:rect l="0" t="0" r="r" b="b"/>
              <a:pathLst>
                <a:path w="100">
                  <a:moveTo>
                    <a:pt x="0" y="0"/>
                  </a:moveTo>
                  <a:lnTo>
                    <a:pt x="100"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4" name="Freeform 106"/>
            <p:cNvSpPr>
              <a:spLocks/>
            </p:cNvSpPr>
            <p:nvPr/>
          </p:nvSpPr>
          <p:spPr bwMode="auto">
            <a:xfrm>
              <a:off x="8882" y="8832"/>
              <a:ext cx="29" cy="28"/>
            </a:xfrm>
            <a:custGeom>
              <a:avLst/>
              <a:gdLst/>
              <a:ahLst/>
              <a:cxnLst>
                <a:cxn ang="0">
                  <a:pos x="0" y="0"/>
                </a:cxn>
                <a:cxn ang="0">
                  <a:pos x="28" y="28"/>
                </a:cxn>
              </a:cxnLst>
              <a:rect l="0" t="0" r="r" b="b"/>
              <a:pathLst>
                <a:path w="29" h="28">
                  <a:moveTo>
                    <a:pt x="0" y="0"/>
                  </a:moveTo>
                  <a:lnTo>
                    <a:pt x="28" y="2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5" name="Freeform 107"/>
            <p:cNvSpPr>
              <a:spLocks/>
            </p:cNvSpPr>
            <p:nvPr/>
          </p:nvSpPr>
          <p:spPr bwMode="auto">
            <a:xfrm>
              <a:off x="8925" y="8832"/>
              <a:ext cx="15" cy="28"/>
            </a:xfrm>
            <a:custGeom>
              <a:avLst/>
              <a:gdLst/>
              <a:ahLst/>
              <a:cxnLst>
                <a:cxn ang="0">
                  <a:pos x="14" y="0"/>
                </a:cxn>
                <a:cxn ang="0">
                  <a:pos x="0" y="28"/>
                </a:cxn>
              </a:cxnLst>
              <a:rect l="0" t="0" r="r" b="b"/>
              <a:pathLst>
                <a:path w="15" h="28">
                  <a:moveTo>
                    <a:pt x="14" y="0"/>
                  </a:moveTo>
                  <a:lnTo>
                    <a:pt x="0" y="2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6" name="Freeform 108"/>
            <p:cNvSpPr>
              <a:spLocks/>
            </p:cNvSpPr>
            <p:nvPr/>
          </p:nvSpPr>
          <p:spPr bwMode="auto">
            <a:xfrm>
              <a:off x="8925" y="8832"/>
              <a:ext cx="29" cy="14"/>
            </a:xfrm>
            <a:custGeom>
              <a:avLst/>
              <a:gdLst/>
              <a:ahLst/>
              <a:cxnLst>
                <a:cxn ang="0">
                  <a:pos x="28" y="0"/>
                </a:cxn>
                <a:cxn ang="0">
                  <a:pos x="0" y="14"/>
                </a:cxn>
              </a:cxnLst>
              <a:rect l="0" t="0" r="r" b="b"/>
              <a:pathLst>
                <a:path w="29" h="14">
                  <a:moveTo>
                    <a:pt x="28" y="0"/>
                  </a:moveTo>
                  <a:lnTo>
                    <a:pt x="0" y="1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7" name="Freeform 109"/>
            <p:cNvSpPr>
              <a:spLocks/>
            </p:cNvSpPr>
            <p:nvPr/>
          </p:nvSpPr>
          <p:spPr bwMode="auto">
            <a:xfrm>
              <a:off x="9055" y="8832"/>
              <a:ext cx="57" cy="14"/>
            </a:xfrm>
            <a:custGeom>
              <a:avLst/>
              <a:gdLst/>
              <a:ahLst/>
              <a:cxnLst>
                <a:cxn ang="0">
                  <a:pos x="0" y="0"/>
                </a:cxn>
                <a:cxn ang="0">
                  <a:pos x="28" y="14"/>
                </a:cxn>
                <a:cxn ang="0">
                  <a:pos x="57" y="0"/>
                </a:cxn>
              </a:cxnLst>
              <a:rect l="0" t="0" r="r" b="b"/>
              <a:pathLst>
                <a:path w="57" h="14">
                  <a:moveTo>
                    <a:pt x="0" y="0"/>
                  </a:moveTo>
                  <a:lnTo>
                    <a:pt x="28" y="14"/>
                  </a:lnTo>
                  <a:lnTo>
                    <a:pt x="57"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8" name="Freeform 110"/>
            <p:cNvSpPr>
              <a:spLocks/>
            </p:cNvSpPr>
            <p:nvPr/>
          </p:nvSpPr>
          <p:spPr bwMode="auto">
            <a:xfrm>
              <a:off x="8796" y="9120"/>
              <a:ext cx="57" cy="14"/>
            </a:xfrm>
            <a:custGeom>
              <a:avLst/>
              <a:gdLst/>
              <a:ahLst/>
              <a:cxnLst>
                <a:cxn ang="0">
                  <a:pos x="0" y="14"/>
                </a:cxn>
                <a:cxn ang="0">
                  <a:pos x="28" y="0"/>
                </a:cxn>
                <a:cxn ang="0">
                  <a:pos x="57" y="14"/>
                </a:cxn>
              </a:cxnLst>
              <a:rect l="0" t="0" r="r" b="b"/>
              <a:pathLst>
                <a:path w="57" h="14">
                  <a:moveTo>
                    <a:pt x="0" y="14"/>
                  </a:moveTo>
                  <a:lnTo>
                    <a:pt x="28" y="0"/>
                  </a:lnTo>
                  <a:lnTo>
                    <a:pt x="57" y="1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59" name="Freeform 111"/>
            <p:cNvSpPr>
              <a:spLocks/>
            </p:cNvSpPr>
            <p:nvPr/>
          </p:nvSpPr>
          <p:spPr bwMode="auto">
            <a:xfrm>
              <a:off x="8954" y="9120"/>
              <a:ext cx="29" cy="14"/>
            </a:xfrm>
            <a:custGeom>
              <a:avLst/>
              <a:gdLst/>
              <a:ahLst/>
              <a:cxnLst>
                <a:cxn ang="0">
                  <a:pos x="28" y="0"/>
                </a:cxn>
                <a:cxn ang="0">
                  <a:pos x="0" y="14"/>
                </a:cxn>
              </a:cxnLst>
              <a:rect l="0" t="0" r="r" b="b"/>
              <a:pathLst>
                <a:path w="29" h="14">
                  <a:moveTo>
                    <a:pt x="28" y="0"/>
                  </a:moveTo>
                  <a:lnTo>
                    <a:pt x="0" y="1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0" name="Freeform 112"/>
            <p:cNvSpPr>
              <a:spLocks/>
            </p:cNvSpPr>
            <p:nvPr/>
          </p:nvSpPr>
          <p:spPr bwMode="auto">
            <a:xfrm>
              <a:off x="8968" y="9105"/>
              <a:ext cx="15" cy="29"/>
            </a:xfrm>
            <a:custGeom>
              <a:avLst/>
              <a:gdLst/>
              <a:ahLst/>
              <a:cxnLst>
                <a:cxn ang="0">
                  <a:pos x="14" y="0"/>
                </a:cxn>
                <a:cxn ang="0">
                  <a:pos x="0" y="28"/>
                </a:cxn>
              </a:cxnLst>
              <a:rect l="0" t="0" r="r" b="b"/>
              <a:pathLst>
                <a:path w="15" h="29">
                  <a:moveTo>
                    <a:pt x="14" y="0"/>
                  </a:moveTo>
                  <a:lnTo>
                    <a:pt x="0" y="2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1" name="Freeform 113"/>
            <p:cNvSpPr>
              <a:spLocks/>
            </p:cNvSpPr>
            <p:nvPr/>
          </p:nvSpPr>
          <p:spPr bwMode="auto">
            <a:xfrm>
              <a:off x="8997" y="9105"/>
              <a:ext cx="29" cy="29"/>
            </a:xfrm>
            <a:custGeom>
              <a:avLst/>
              <a:gdLst/>
              <a:ahLst/>
              <a:cxnLst>
                <a:cxn ang="0">
                  <a:pos x="0" y="0"/>
                </a:cxn>
                <a:cxn ang="0">
                  <a:pos x="28" y="28"/>
                </a:cxn>
              </a:cxnLst>
              <a:rect l="0" t="0" r="r" b="b"/>
              <a:pathLst>
                <a:path w="29" h="29">
                  <a:moveTo>
                    <a:pt x="0" y="0"/>
                  </a:moveTo>
                  <a:lnTo>
                    <a:pt x="28" y="28"/>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1" name="Group 114"/>
          <p:cNvGrpSpPr>
            <a:grpSpLocks/>
          </p:cNvGrpSpPr>
          <p:nvPr/>
        </p:nvGrpSpPr>
        <p:grpSpPr bwMode="auto">
          <a:xfrm>
            <a:off x="2987824" y="2646139"/>
            <a:ext cx="401637" cy="501650"/>
            <a:chOff x="1462" y="6956"/>
            <a:chExt cx="634" cy="790"/>
          </a:xfrm>
        </p:grpSpPr>
        <p:sp>
          <p:nvSpPr>
            <p:cNvPr id="2163" name="Freeform 115"/>
            <p:cNvSpPr>
              <a:spLocks/>
            </p:cNvSpPr>
            <p:nvPr/>
          </p:nvSpPr>
          <p:spPr bwMode="auto">
            <a:xfrm>
              <a:off x="1879" y="7440"/>
              <a:ext cx="182" cy="0"/>
            </a:xfrm>
            <a:custGeom>
              <a:avLst/>
              <a:gdLst/>
              <a:ahLst/>
              <a:cxnLst>
                <a:cxn ang="0">
                  <a:pos x="182" y="0"/>
                </a:cxn>
                <a:cxn ang="0">
                  <a:pos x="0" y="0"/>
                </a:cxn>
              </a:cxnLst>
              <a:rect l="0" t="0" r="r" b="b"/>
              <a:pathLst>
                <a:path w="182">
                  <a:moveTo>
                    <a:pt x="182"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4" name="Freeform 116"/>
            <p:cNvSpPr>
              <a:spLocks/>
            </p:cNvSpPr>
            <p:nvPr/>
          </p:nvSpPr>
          <p:spPr bwMode="auto">
            <a:xfrm>
              <a:off x="1643" y="7279"/>
              <a:ext cx="60" cy="180"/>
            </a:xfrm>
            <a:custGeom>
              <a:avLst/>
              <a:gdLst/>
              <a:ahLst/>
              <a:cxnLst>
                <a:cxn ang="0">
                  <a:pos x="33" y="0"/>
                </a:cxn>
                <a:cxn ang="0">
                  <a:pos x="7" y="93"/>
                </a:cxn>
                <a:cxn ang="0">
                  <a:pos x="0" y="127"/>
                </a:cxn>
                <a:cxn ang="0">
                  <a:pos x="0" y="153"/>
                </a:cxn>
                <a:cxn ang="0">
                  <a:pos x="7" y="170"/>
                </a:cxn>
                <a:cxn ang="0">
                  <a:pos x="16" y="180"/>
                </a:cxn>
                <a:cxn ang="0">
                  <a:pos x="33" y="180"/>
                </a:cxn>
                <a:cxn ang="0">
                  <a:pos x="50" y="163"/>
                </a:cxn>
                <a:cxn ang="0">
                  <a:pos x="60" y="144"/>
                </a:cxn>
              </a:cxnLst>
              <a:rect l="0" t="0" r="r" b="b"/>
              <a:pathLst>
                <a:path w="60" h="180">
                  <a:moveTo>
                    <a:pt x="33" y="0"/>
                  </a:moveTo>
                  <a:lnTo>
                    <a:pt x="7" y="93"/>
                  </a:lnTo>
                  <a:lnTo>
                    <a:pt x="0" y="127"/>
                  </a:lnTo>
                  <a:lnTo>
                    <a:pt x="0" y="153"/>
                  </a:lnTo>
                  <a:lnTo>
                    <a:pt x="7" y="170"/>
                  </a:lnTo>
                  <a:lnTo>
                    <a:pt x="16" y="180"/>
                  </a:lnTo>
                  <a:lnTo>
                    <a:pt x="33" y="180"/>
                  </a:lnTo>
                  <a:lnTo>
                    <a:pt x="50" y="163"/>
                  </a:lnTo>
                  <a:lnTo>
                    <a:pt x="60" y="14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5" name="Freeform 117"/>
            <p:cNvSpPr>
              <a:spLocks/>
            </p:cNvSpPr>
            <p:nvPr/>
          </p:nvSpPr>
          <p:spPr bwMode="auto">
            <a:xfrm>
              <a:off x="1651" y="7279"/>
              <a:ext cx="36" cy="170"/>
            </a:xfrm>
            <a:custGeom>
              <a:avLst/>
              <a:gdLst/>
              <a:ahLst/>
              <a:cxnLst>
                <a:cxn ang="0">
                  <a:pos x="35" y="0"/>
                </a:cxn>
                <a:cxn ang="0">
                  <a:pos x="9" y="93"/>
                </a:cxn>
                <a:cxn ang="0">
                  <a:pos x="0" y="127"/>
                </a:cxn>
                <a:cxn ang="0">
                  <a:pos x="0" y="170"/>
                </a:cxn>
              </a:cxnLst>
              <a:rect l="0" t="0" r="r" b="b"/>
              <a:pathLst>
                <a:path w="36" h="170">
                  <a:moveTo>
                    <a:pt x="35" y="0"/>
                  </a:moveTo>
                  <a:lnTo>
                    <a:pt x="9" y="93"/>
                  </a:lnTo>
                  <a:lnTo>
                    <a:pt x="0" y="127"/>
                  </a:lnTo>
                  <a:lnTo>
                    <a:pt x="0" y="17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6" name="Freeform 118"/>
            <p:cNvSpPr>
              <a:spLocks/>
            </p:cNvSpPr>
            <p:nvPr/>
          </p:nvSpPr>
          <p:spPr bwMode="auto">
            <a:xfrm>
              <a:off x="1651" y="7279"/>
              <a:ext cx="43" cy="153"/>
            </a:xfrm>
            <a:custGeom>
              <a:avLst/>
              <a:gdLst/>
              <a:ahLst/>
              <a:cxnLst>
                <a:cxn ang="0">
                  <a:pos x="26" y="0"/>
                </a:cxn>
                <a:cxn ang="0">
                  <a:pos x="43" y="0"/>
                </a:cxn>
                <a:cxn ang="0">
                  <a:pos x="9" y="120"/>
                </a:cxn>
                <a:cxn ang="0">
                  <a:pos x="0" y="153"/>
                </a:cxn>
              </a:cxnLst>
              <a:rect l="0" t="0" r="r" b="b"/>
              <a:pathLst>
                <a:path w="43" h="153">
                  <a:moveTo>
                    <a:pt x="26" y="0"/>
                  </a:moveTo>
                  <a:lnTo>
                    <a:pt x="43" y="0"/>
                  </a:lnTo>
                  <a:lnTo>
                    <a:pt x="9" y="120"/>
                  </a:lnTo>
                  <a:lnTo>
                    <a:pt x="0" y="153"/>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7" name="Freeform 119"/>
            <p:cNvSpPr>
              <a:spLocks/>
            </p:cNvSpPr>
            <p:nvPr/>
          </p:nvSpPr>
          <p:spPr bwMode="auto">
            <a:xfrm>
              <a:off x="1627" y="7339"/>
              <a:ext cx="84" cy="0"/>
            </a:xfrm>
            <a:custGeom>
              <a:avLst/>
              <a:gdLst/>
              <a:ahLst/>
              <a:cxnLst>
                <a:cxn ang="0">
                  <a:pos x="0" y="0"/>
                </a:cxn>
                <a:cxn ang="0">
                  <a:pos x="84" y="0"/>
                </a:cxn>
              </a:cxnLst>
              <a:rect l="0" t="0" r="r" b="b"/>
              <a:pathLst>
                <a:path w="84">
                  <a:moveTo>
                    <a:pt x="0" y="0"/>
                  </a:moveTo>
                  <a:lnTo>
                    <a:pt x="84" y="0"/>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8" name="Freeform 120"/>
            <p:cNvSpPr>
              <a:spLocks/>
            </p:cNvSpPr>
            <p:nvPr/>
          </p:nvSpPr>
          <p:spPr bwMode="auto">
            <a:xfrm>
              <a:off x="1759" y="7396"/>
              <a:ext cx="65" cy="65"/>
            </a:xfrm>
            <a:custGeom>
              <a:avLst/>
              <a:gdLst/>
              <a:ahLst/>
              <a:cxnLst>
                <a:cxn ang="0">
                  <a:pos x="57" y="19"/>
                </a:cxn>
                <a:cxn ang="0">
                  <a:pos x="57" y="11"/>
                </a:cxn>
                <a:cxn ang="0">
                  <a:pos x="52" y="11"/>
                </a:cxn>
                <a:cxn ang="0">
                  <a:pos x="52" y="23"/>
                </a:cxn>
                <a:cxn ang="0">
                  <a:pos x="64" y="23"/>
                </a:cxn>
                <a:cxn ang="0">
                  <a:pos x="64" y="11"/>
                </a:cxn>
                <a:cxn ang="0">
                  <a:pos x="57" y="7"/>
                </a:cxn>
                <a:cxn ang="0">
                  <a:pos x="40" y="0"/>
                </a:cxn>
                <a:cxn ang="0">
                  <a:pos x="23" y="0"/>
                </a:cxn>
                <a:cxn ang="0">
                  <a:pos x="7" y="7"/>
                </a:cxn>
                <a:cxn ang="0">
                  <a:pos x="0" y="11"/>
                </a:cxn>
                <a:cxn ang="0">
                  <a:pos x="0" y="23"/>
                </a:cxn>
                <a:cxn ang="0">
                  <a:pos x="7" y="35"/>
                </a:cxn>
                <a:cxn ang="0">
                  <a:pos x="19" y="40"/>
                </a:cxn>
                <a:cxn ang="0">
                  <a:pos x="35" y="47"/>
                </a:cxn>
                <a:cxn ang="0">
                  <a:pos x="45" y="52"/>
                </a:cxn>
                <a:cxn ang="0">
                  <a:pos x="52" y="64"/>
                </a:cxn>
              </a:cxnLst>
              <a:rect l="0" t="0" r="r" b="b"/>
              <a:pathLst>
                <a:path w="65" h="65">
                  <a:moveTo>
                    <a:pt x="57" y="19"/>
                  </a:moveTo>
                  <a:lnTo>
                    <a:pt x="57" y="11"/>
                  </a:lnTo>
                  <a:lnTo>
                    <a:pt x="52" y="11"/>
                  </a:lnTo>
                  <a:lnTo>
                    <a:pt x="52" y="23"/>
                  </a:lnTo>
                  <a:lnTo>
                    <a:pt x="64" y="23"/>
                  </a:lnTo>
                  <a:lnTo>
                    <a:pt x="64" y="11"/>
                  </a:lnTo>
                  <a:lnTo>
                    <a:pt x="57" y="7"/>
                  </a:lnTo>
                  <a:lnTo>
                    <a:pt x="40" y="0"/>
                  </a:lnTo>
                  <a:lnTo>
                    <a:pt x="23" y="0"/>
                  </a:lnTo>
                  <a:lnTo>
                    <a:pt x="7" y="7"/>
                  </a:lnTo>
                  <a:lnTo>
                    <a:pt x="0" y="11"/>
                  </a:lnTo>
                  <a:lnTo>
                    <a:pt x="0" y="23"/>
                  </a:lnTo>
                  <a:lnTo>
                    <a:pt x="7" y="35"/>
                  </a:lnTo>
                  <a:lnTo>
                    <a:pt x="19" y="40"/>
                  </a:lnTo>
                  <a:lnTo>
                    <a:pt x="35" y="47"/>
                  </a:lnTo>
                  <a:lnTo>
                    <a:pt x="45" y="52"/>
                  </a:lnTo>
                  <a:lnTo>
                    <a:pt x="52" y="64"/>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69" name="Freeform 121"/>
            <p:cNvSpPr>
              <a:spLocks/>
            </p:cNvSpPr>
            <p:nvPr/>
          </p:nvSpPr>
          <p:spPr bwMode="auto">
            <a:xfrm>
              <a:off x="1759" y="7403"/>
              <a:ext cx="7" cy="17"/>
            </a:xfrm>
            <a:custGeom>
              <a:avLst/>
              <a:gdLst/>
              <a:ahLst/>
              <a:cxnLst>
                <a:cxn ang="0">
                  <a:pos x="7" y="0"/>
                </a:cxn>
                <a:cxn ang="0">
                  <a:pos x="0" y="16"/>
                </a:cxn>
              </a:cxnLst>
              <a:rect l="0" t="0" r="r" b="b"/>
              <a:pathLst>
                <a:path w="7" h="17">
                  <a:moveTo>
                    <a:pt x="7" y="0"/>
                  </a:moveTo>
                  <a:lnTo>
                    <a:pt x="0" y="16"/>
                  </a:lnTo>
                </a:path>
              </a:pathLst>
            </a:custGeom>
            <a:noFill/>
            <a:ln w="10667">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0" name="Freeform 122"/>
            <p:cNvSpPr>
              <a:spLocks/>
            </p:cNvSpPr>
            <p:nvPr/>
          </p:nvSpPr>
          <p:spPr bwMode="auto">
            <a:xfrm>
              <a:off x="1766" y="7425"/>
              <a:ext cx="38" cy="19"/>
            </a:xfrm>
            <a:custGeom>
              <a:avLst/>
              <a:gdLst/>
              <a:ahLst/>
              <a:cxnLst>
                <a:cxn ang="0">
                  <a:pos x="0" y="0"/>
                </a:cxn>
                <a:cxn ang="0">
                  <a:pos x="12" y="7"/>
                </a:cxn>
                <a:cxn ang="0">
                  <a:pos x="28" y="12"/>
                </a:cxn>
                <a:cxn ang="0">
                  <a:pos x="38" y="19"/>
                </a:cxn>
              </a:cxnLst>
              <a:rect l="0" t="0" r="r" b="b"/>
              <a:pathLst>
                <a:path w="38" h="19">
                  <a:moveTo>
                    <a:pt x="0" y="0"/>
                  </a:moveTo>
                  <a:lnTo>
                    <a:pt x="12" y="7"/>
                  </a:lnTo>
                  <a:lnTo>
                    <a:pt x="28" y="12"/>
                  </a:lnTo>
                  <a:lnTo>
                    <a:pt x="38" y="19"/>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1" name="Freeform 123"/>
            <p:cNvSpPr>
              <a:spLocks/>
            </p:cNvSpPr>
            <p:nvPr/>
          </p:nvSpPr>
          <p:spPr bwMode="auto">
            <a:xfrm>
              <a:off x="1804" y="7449"/>
              <a:ext cx="8" cy="22"/>
            </a:xfrm>
            <a:custGeom>
              <a:avLst/>
              <a:gdLst/>
              <a:ahLst/>
              <a:cxnLst>
                <a:cxn ang="0">
                  <a:pos x="7" y="0"/>
                </a:cxn>
                <a:cxn ang="0">
                  <a:pos x="0" y="21"/>
                </a:cxn>
              </a:cxnLst>
              <a:rect l="0" t="0" r="r" b="b"/>
              <a:pathLst>
                <a:path w="8" h="22">
                  <a:moveTo>
                    <a:pt x="7" y="0"/>
                  </a:moveTo>
                  <a:lnTo>
                    <a:pt x="0" y="21"/>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2" name="Freeform 124"/>
            <p:cNvSpPr>
              <a:spLocks/>
            </p:cNvSpPr>
            <p:nvPr/>
          </p:nvSpPr>
          <p:spPr bwMode="auto">
            <a:xfrm>
              <a:off x="1749" y="7408"/>
              <a:ext cx="64" cy="71"/>
            </a:xfrm>
            <a:custGeom>
              <a:avLst/>
              <a:gdLst/>
              <a:ahLst/>
              <a:cxnLst>
                <a:cxn ang="0">
                  <a:pos x="9" y="0"/>
                </a:cxn>
                <a:cxn ang="0">
                  <a:pos x="16" y="12"/>
                </a:cxn>
                <a:cxn ang="0">
                  <a:pos x="37" y="19"/>
                </a:cxn>
                <a:cxn ang="0">
                  <a:pos x="51" y="26"/>
                </a:cxn>
                <a:cxn ang="0">
                  <a:pos x="59" y="35"/>
                </a:cxn>
                <a:cxn ang="0">
                  <a:pos x="63" y="43"/>
                </a:cxn>
                <a:cxn ang="0">
                  <a:pos x="62" y="51"/>
                </a:cxn>
                <a:cxn ang="0">
                  <a:pos x="58" y="58"/>
                </a:cxn>
                <a:cxn ang="0">
                  <a:pos x="52" y="64"/>
                </a:cxn>
                <a:cxn ang="0">
                  <a:pos x="43" y="68"/>
                </a:cxn>
                <a:cxn ang="0">
                  <a:pos x="32" y="70"/>
                </a:cxn>
                <a:cxn ang="0">
                  <a:pos x="22" y="69"/>
                </a:cxn>
                <a:cxn ang="0">
                  <a:pos x="11" y="65"/>
                </a:cxn>
                <a:cxn ang="0">
                  <a:pos x="0" y="58"/>
                </a:cxn>
                <a:cxn ang="0">
                  <a:pos x="0" y="57"/>
                </a:cxn>
                <a:cxn ang="0">
                  <a:pos x="0" y="45"/>
                </a:cxn>
                <a:cxn ang="0">
                  <a:pos x="9" y="45"/>
                </a:cxn>
                <a:cxn ang="0">
                  <a:pos x="9" y="57"/>
                </a:cxn>
                <a:cxn ang="0">
                  <a:pos x="4" y="57"/>
                </a:cxn>
                <a:cxn ang="0">
                  <a:pos x="4" y="52"/>
                </a:cxn>
              </a:cxnLst>
              <a:rect l="0" t="0" r="r" b="b"/>
              <a:pathLst>
                <a:path w="64" h="71">
                  <a:moveTo>
                    <a:pt x="9" y="0"/>
                  </a:moveTo>
                  <a:lnTo>
                    <a:pt x="16" y="12"/>
                  </a:lnTo>
                  <a:lnTo>
                    <a:pt x="37" y="19"/>
                  </a:lnTo>
                  <a:lnTo>
                    <a:pt x="51" y="26"/>
                  </a:lnTo>
                  <a:lnTo>
                    <a:pt x="59" y="35"/>
                  </a:lnTo>
                  <a:lnTo>
                    <a:pt x="63" y="43"/>
                  </a:lnTo>
                  <a:lnTo>
                    <a:pt x="62" y="51"/>
                  </a:lnTo>
                  <a:lnTo>
                    <a:pt x="58" y="58"/>
                  </a:lnTo>
                  <a:lnTo>
                    <a:pt x="52" y="64"/>
                  </a:lnTo>
                  <a:lnTo>
                    <a:pt x="43" y="68"/>
                  </a:lnTo>
                  <a:lnTo>
                    <a:pt x="32" y="70"/>
                  </a:lnTo>
                  <a:lnTo>
                    <a:pt x="22" y="69"/>
                  </a:lnTo>
                  <a:lnTo>
                    <a:pt x="11" y="65"/>
                  </a:lnTo>
                  <a:lnTo>
                    <a:pt x="0" y="58"/>
                  </a:lnTo>
                  <a:lnTo>
                    <a:pt x="0" y="57"/>
                  </a:lnTo>
                  <a:lnTo>
                    <a:pt x="0" y="45"/>
                  </a:lnTo>
                  <a:lnTo>
                    <a:pt x="9" y="45"/>
                  </a:lnTo>
                  <a:lnTo>
                    <a:pt x="9" y="57"/>
                  </a:lnTo>
                  <a:lnTo>
                    <a:pt x="4" y="57"/>
                  </a:lnTo>
                  <a:lnTo>
                    <a:pt x="4" y="52"/>
                  </a:lnTo>
                </a:path>
              </a:pathLst>
            </a:custGeom>
            <a:noFill/>
            <a:ln w="10668">
              <a:solidFill>
                <a:srgbClr val="0000FF"/>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3" name="Freeform 125"/>
            <p:cNvSpPr>
              <a:spLocks/>
            </p:cNvSpPr>
            <p:nvPr/>
          </p:nvSpPr>
          <p:spPr bwMode="auto">
            <a:xfrm>
              <a:off x="1872" y="72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4" name="Freeform 126"/>
            <p:cNvSpPr>
              <a:spLocks/>
            </p:cNvSpPr>
            <p:nvPr/>
          </p:nvSpPr>
          <p:spPr bwMode="auto">
            <a:xfrm>
              <a:off x="1872" y="74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5" name="Freeform 127"/>
            <p:cNvSpPr>
              <a:spLocks/>
            </p:cNvSpPr>
            <p:nvPr/>
          </p:nvSpPr>
          <p:spPr bwMode="auto">
            <a:xfrm>
              <a:off x="1872" y="6967"/>
              <a:ext cx="0" cy="137"/>
            </a:xfrm>
            <a:custGeom>
              <a:avLst/>
              <a:gdLst/>
              <a:ahLst/>
              <a:cxnLst>
                <a:cxn ang="0">
                  <a:pos x="0" y="136"/>
                </a:cxn>
                <a:cxn ang="0">
                  <a:pos x="0" y="0"/>
                </a:cxn>
              </a:cxnLst>
              <a:rect l="0" t="0" r="r" b="b"/>
              <a:pathLst>
                <a:path h="137">
                  <a:moveTo>
                    <a:pt x="0" y="136"/>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6" name="Freeform 128"/>
            <p:cNvSpPr>
              <a:spLocks/>
            </p:cNvSpPr>
            <p:nvPr/>
          </p:nvSpPr>
          <p:spPr bwMode="auto">
            <a:xfrm>
              <a:off x="1850" y="7104"/>
              <a:ext cx="46" cy="136"/>
            </a:xfrm>
            <a:custGeom>
              <a:avLst/>
              <a:gdLst/>
              <a:ahLst/>
              <a:cxnLst>
                <a:cxn ang="0">
                  <a:pos x="0" y="0"/>
                </a:cxn>
                <a:cxn ang="0">
                  <a:pos x="0" y="0"/>
                </a:cxn>
                <a:cxn ang="0">
                  <a:pos x="21" y="136"/>
                </a:cxn>
                <a:cxn ang="0">
                  <a:pos x="45" y="0"/>
                </a:cxn>
                <a:cxn ang="0">
                  <a:pos x="0" y="0"/>
                </a:cxn>
              </a:cxnLst>
              <a:rect l="0" t="0" r="r" b="b"/>
              <a:pathLst>
                <a:path w="46" h="136">
                  <a:moveTo>
                    <a:pt x="0" y="0"/>
                  </a:moveTo>
                  <a:lnTo>
                    <a:pt x="0" y="0"/>
                  </a:lnTo>
                  <a:lnTo>
                    <a:pt x="21" y="136"/>
                  </a:lnTo>
                  <a:lnTo>
                    <a:pt x="4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7" name="Freeform 129"/>
            <p:cNvSpPr>
              <a:spLocks/>
            </p:cNvSpPr>
            <p:nvPr/>
          </p:nvSpPr>
          <p:spPr bwMode="auto">
            <a:xfrm>
              <a:off x="1872" y="7576"/>
              <a:ext cx="0" cy="137"/>
            </a:xfrm>
            <a:custGeom>
              <a:avLst/>
              <a:gdLst/>
              <a:ahLst/>
              <a:cxnLst>
                <a:cxn ang="0">
                  <a:pos x="0" y="0"/>
                </a:cxn>
                <a:cxn ang="0">
                  <a:pos x="0" y="136"/>
                </a:cxn>
              </a:cxnLst>
              <a:rect l="0" t="0" r="r" b="b"/>
              <a:pathLst>
                <a:path h="137">
                  <a:moveTo>
                    <a:pt x="0" y="0"/>
                  </a:moveTo>
                  <a:lnTo>
                    <a:pt x="0" y="136"/>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8" name="Freeform 130"/>
            <p:cNvSpPr>
              <a:spLocks/>
            </p:cNvSpPr>
            <p:nvPr/>
          </p:nvSpPr>
          <p:spPr bwMode="auto">
            <a:xfrm>
              <a:off x="1850" y="7440"/>
              <a:ext cx="46" cy="136"/>
            </a:xfrm>
            <a:custGeom>
              <a:avLst/>
              <a:gdLst/>
              <a:ahLst/>
              <a:cxnLst>
                <a:cxn ang="0">
                  <a:pos x="0" y="136"/>
                </a:cxn>
                <a:cxn ang="0">
                  <a:pos x="45" y="136"/>
                </a:cxn>
                <a:cxn ang="0">
                  <a:pos x="21" y="0"/>
                </a:cxn>
                <a:cxn ang="0">
                  <a:pos x="0" y="136"/>
                </a:cxn>
              </a:cxnLst>
              <a:rect l="0" t="0" r="r" b="b"/>
              <a:pathLst>
                <a:path w="46" h="136">
                  <a:moveTo>
                    <a:pt x="0" y="136"/>
                  </a:moveTo>
                  <a:lnTo>
                    <a:pt x="45" y="136"/>
                  </a:lnTo>
                  <a:lnTo>
                    <a:pt x="21" y="0"/>
                  </a:lnTo>
                  <a:lnTo>
                    <a:pt x="0" y="13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79" name="Freeform 131"/>
            <p:cNvSpPr>
              <a:spLocks/>
            </p:cNvSpPr>
            <p:nvPr/>
          </p:nvSpPr>
          <p:spPr bwMode="auto">
            <a:xfrm>
              <a:off x="1872" y="7440"/>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0" name="Freeform 132"/>
            <p:cNvSpPr>
              <a:spLocks/>
            </p:cNvSpPr>
            <p:nvPr/>
          </p:nvSpPr>
          <p:spPr bwMode="auto">
            <a:xfrm>
              <a:off x="1872" y="7576"/>
              <a:ext cx="0" cy="159"/>
            </a:xfrm>
            <a:custGeom>
              <a:avLst/>
              <a:gdLst/>
              <a:ahLst/>
              <a:cxnLst>
                <a:cxn ang="0">
                  <a:pos x="0" y="0"/>
                </a:cxn>
                <a:cxn ang="0">
                  <a:pos x="0" y="158"/>
                </a:cxn>
              </a:cxnLst>
              <a:rect l="0" t="0" r="r" b="b"/>
              <a:pathLst>
                <a:path h="159">
                  <a:moveTo>
                    <a:pt x="0" y="0"/>
                  </a:moveTo>
                  <a:lnTo>
                    <a:pt x="0" y="158"/>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1" name="Freeform 133"/>
            <p:cNvSpPr>
              <a:spLocks/>
            </p:cNvSpPr>
            <p:nvPr/>
          </p:nvSpPr>
          <p:spPr bwMode="auto">
            <a:xfrm>
              <a:off x="1850" y="7440"/>
              <a:ext cx="46" cy="136"/>
            </a:xfrm>
            <a:custGeom>
              <a:avLst/>
              <a:gdLst/>
              <a:ahLst/>
              <a:cxnLst>
                <a:cxn ang="0">
                  <a:pos x="0" y="136"/>
                </a:cxn>
                <a:cxn ang="0">
                  <a:pos x="45" y="136"/>
                </a:cxn>
                <a:cxn ang="0">
                  <a:pos x="21" y="0"/>
                </a:cxn>
                <a:cxn ang="0">
                  <a:pos x="0" y="136"/>
                </a:cxn>
              </a:cxnLst>
              <a:rect l="0" t="0" r="r" b="b"/>
              <a:pathLst>
                <a:path w="46" h="136">
                  <a:moveTo>
                    <a:pt x="0" y="136"/>
                  </a:moveTo>
                  <a:lnTo>
                    <a:pt x="45" y="136"/>
                  </a:lnTo>
                  <a:lnTo>
                    <a:pt x="21" y="0"/>
                  </a:lnTo>
                  <a:lnTo>
                    <a:pt x="0" y="136"/>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2" name="Freeform 134"/>
            <p:cNvSpPr>
              <a:spLocks/>
            </p:cNvSpPr>
            <p:nvPr/>
          </p:nvSpPr>
          <p:spPr bwMode="auto">
            <a:xfrm>
              <a:off x="1495" y="7240"/>
              <a:ext cx="585" cy="0"/>
            </a:xfrm>
            <a:custGeom>
              <a:avLst/>
              <a:gdLst/>
              <a:ahLst/>
              <a:cxnLst>
                <a:cxn ang="0">
                  <a:pos x="585" y="0"/>
                </a:cxn>
                <a:cxn ang="0">
                  <a:pos x="0" y="0"/>
                </a:cxn>
              </a:cxnLst>
              <a:rect l="0" t="0" r="r" b="b"/>
              <a:pathLst>
                <a:path w="585">
                  <a:moveTo>
                    <a:pt x="585"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3" name="Freeform 135"/>
            <p:cNvSpPr>
              <a:spLocks/>
            </p:cNvSpPr>
            <p:nvPr/>
          </p:nvSpPr>
          <p:spPr bwMode="auto">
            <a:xfrm>
              <a:off x="1495" y="7380"/>
              <a:ext cx="0" cy="158"/>
            </a:xfrm>
            <a:custGeom>
              <a:avLst/>
              <a:gdLst/>
              <a:ahLst/>
              <a:cxnLst>
                <a:cxn ang="0">
                  <a:pos x="0" y="0"/>
                </a:cxn>
                <a:cxn ang="0">
                  <a:pos x="0" y="158"/>
                </a:cxn>
              </a:cxnLst>
              <a:rect l="0" t="0" r="r" b="b"/>
              <a:pathLst>
                <a:path h="158">
                  <a:moveTo>
                    <a:pt x="0" y="0"/>
                  </a:moveTo>
                  <a:lnTo>
                    <a:pt x="0" y="158"/>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4" name="Freeform 136"/>
            <p:cNvSpPr>
              <a:spLocks/>
            </p:cNvSpPr>
            <p:nvPr/>
          </p:nvSpPr>
          <p:spPr bwMode="auto">
            <a:xfrm>
              <a:off x="1473" y="7240"/>
              <a:ext cx="46" cy="140"/>
            </a:xfrm>
            <a:custGeom>
              <a:avLst/>
              <a:gdLst/>
              <a:ahLst/>
              <a:cxnLst>
                <a:cxn ang="0">
                  <a:pos x="0" y="139"/>
                </a:cxn>
                <a:cxn ang="0">
                  <a:pos x="45" y="139"/>
                </a:cxn>
                <a:cxn ang="0">
                  <a:pos x="21" y="0"/>
                </a:cxn>
                <a:cxn ang="0">
                  <a:pos x="0" y="139"/>
                </a:cxn>
              </a:cxnLst>
              <a:rect l="0" t="0" r="r" b="b"/>
              <a:pathLst>
                <a:path w="46" h="140">
                  <a:moveTo>
                    <a:pt x="0" y="139"/>
                  </a:moveTo>
                  <a:lnTo>
                    <a:pt x="45" y="139"/>
                  </a:lnTo>
                  <a:lnTo>
                    <a:pt x="21" y="0"/>
                  </a:lnTo>
                  <a:lnTo>
                    <a:pt x="0" y="139"/>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2" name="Group 137"/>
          <p:cNvGrpSpPr>
            <a:grpSpLocks/>
          </p:cNvGrpSpPr>
          <p:nvPr/>
        </p:nvGrpSpPr>
        <p:grpSpPr bwMode="auto">
          <a:xfrm>
            <a:off x="4592786" y="3681189"/>
            <a:ext cx="446088" cy="252413"/>
            <a:chOff x="3990" y="8586"/>
            <a:chExt cx="703" cy="396"/>
          </a:xfrm>
        </p:grpSpPr>
        <p:sp>
          <p:nvSpPr>
            <p:cNvPr id="2186" name="Freeform 138"/>
            <p:cNvSpPr>
              <a:spLocks/>
            </p:cNvSpPr>
            <p:nvPr/>
          </p:nvSpPr>
          <p:spPr bwMode="auto">
            <a:xfrm>
              <a:off x="4000" y="8928"/>
              <a:ext cx="682" cy="0"/>
            </a:xfrm>
            <a:custGeom>
              <a:avLst/>
              <a:gdLst/>
              <a:ahLst/>
              <a:cxnLst>
                <a:cxn ang="0">
                  <a:pos x="681" y="0"/>
                </a:cxn>
                <a:cxn ang="0">
                  <a:pos x="0" y="0"/>
                </a:cxn>
              </a:cxnLst>
              <a:rect l="0" t="0" r="r" b="b"/>
              <a:pathLst>
                <a:path w="682">
                  <a:moveTo>
                    <a:pt x="68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7" name="Freeform 139"/>
            <p:cNvSpPr>
              <a:spLocks/>
            </p:cNvSpPr>
            <p:nvPr/>
          </p:nvSpPr>
          <p:spPr bwMode="auto">
            <a:xfrm>
              <a:off x="4682" y="8596"/>
              <a:ext cx="0" cy="332"/>
            </a:xfrm>
            <a:custGeom>
              <a:avLst/>
              <a:gdLst/>
              <a:ahLst/>
              <a:cxnLst>
                <a:cxn ang="0">
                  <a:pos x="0" y="0"/>
                </a:cxn>
                <a:cxn ang="0">
                  <a:pos x="0" y="331"/>
                </a:cxn>
              </a:cxnLst>
              <a:rect l="0" t="0" r="r" b="b"/>
              <a:pathLst>
                <a:path h="332">
                  <a:moveTo>
                    <a:pt x="0" y="0"/>
                  </a:moveTo>
                  <a:lnTo>
                    <a:pt x="0" y="331"/>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8" name="Freeform 140"/>
            <p:cNvSpPr>
              <a:spLocks/>
            </p:cNvSpPr>
            <p:nvPr/>
          </p:nvSpPr>
          <p:spPr bwMode="auto">
            <a:xfrm>
              <a:off x="4550" y="8882"/>
              <a:ext cx="132" cy="46"/>
            </a:xfrm>
            <a:custGeom>
              <a:avLst/>
              <a:gdLst/>
              <a:ahLst/>
              <a:cxnLst>
                <a:cxn ang="0">
                  <a:pos x="0" y="45"/>
                </a:cxn>
                <a:cxn ang="0">
                  <a:pos x="0" y="0"/>
                </a:cxn>
                <a:cxn ang="0">
                  <a:pos x="132" y="45"/>
                </a:cxn>
              </a:cxnLst>
              <a:rect l="0" t="0" r="r" b="b"/>
              <a:pathLst>
                <a:path w="132" h="46">
                  <a:moveTo>
                    <a:pt x="0" y="45"/>
                  </a:moveTo>
                  <a:lnTo>
                    <a:pt x="0" y="0"/>
                  </a:lnTo>
                  <a:lnTo>
                    <a:pt x="132" y="4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89" name="Freeform 141"/>
            <p:cNvSpPr>
              <a:spLocks/>
            </p:cNvSpPr>
            <p:nvPr/>
          </p:nvSpPr>
          <p:spPr bwMode="auto">
            <a:xfrm>
              <a:off x="4550" y="8882"/>
              <a:ext cx="132" cy="46"/>
            </a:xfrm>
            <a:custGeom>
              <a:avLst/>
              <a:gdLst/>
              <a:ahLst/>
              <a:cxnLst>
                <a:cxn ang="0">
                  <a:pos x="0" y="45"/>
                </a:cxn>
                <a:cxn ang="0">
                  <a:pos x="132" y="45"/>
                </a:cxn>
                <a:cxn ang="0">
                  <a:pos x="0" y="0"/>
                </a:cxn>
                <a:cxn ang="0">
                  <a:pos x="0" y="45"/>
                </a:cxn>
              </a:cxnLst>
              <a:rect l="0" t="0" r="r" b="b"/>
              <a:pathLst>
                <a:path w="132" h="46">
                  <a:moveTo>
                    <a:pt x="0" y="45"/>
                  </a:moveTo>
                  <a:lnTo>
                    <a:pt x="132" y="45"/>
                  </a:lnTo>
                  <a:lnTo>
                    <a:pt x="0" y="0"/>
                  </a:lnTo>
                  <a:lnTo>
                    <a:pt x="0" y="4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0" name="Freeform 142"/>
            <p:cNvSpPr>
              <a:spLocks/>
            </p:cNvSpPr>
            <p:nvPr/>
          </p:nvSpPr>
          <p:spPr bwMode="auto">
            <a:xfrm>
              <a:off x="4550" y="8928"/>
              <a:ext cx="132" cy="43"/>
            </a:xfrm>
            <a:custGeom>
              <a:avLst/>
              <a:gdLst/>
              <a:ahLst/>
              <a:cxnLst>
                <a:cxn ang="0">
                  <a:pos x="0" y="0"/>
                </a:cxn>
                <a:cxn ang="0">
                  <a:pos x="0" y="43"/>
                </a:cxn>
                <a:cxn ang="0">
                  <a:pos x="132" y="0"/>
                </a:cxn>
                <a:cxn ang="0">
                  <a:pos x="0" y="0"/>
                </a:cxn>
              </a:cxnLst>
              <a:rect l="0" t="0" r="r" b="b"/>
              <a:pathLst>
                <a:path w="132" h="43">
                  <a:moveTo>
                    <a:pt x="0" y="0"/>
                  </a:moveTo>
                  <a:lnTo>
                    <a:pt x="0" y="43"/>
                  </a:lnTo>
                  <a:lnTo>
                    <a:pt x="132"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1" name="Freeform 143"/>
            <p:cNvSpPr>
              <a:spLocks/>
            </p:cNvSpPr>
            <p:nvPr/>
          </p:nvSpPr>
          <p:spPr bwMode="auto">
            <a:xfrm>
              <a:off x="4550" y="8928"/>
              <a:ext cx="132" cy="43"/>
            </a:xfrm>
            <a:custGeom>
              <a:avLst/>
              <a:gdLst/>
              <a:ahLst/>
              <a:cxnLst>
                <a:cxn ang="0">
                  <a:pos x="131" y="0"/>
                </a:cxn>
                <a:cxn ang="0">
                  <a:pos x="0" y="43"/>
                </a:cxn>
                <a:cxn ang="0">
                  <a:pos x="0" y="0"/>
                </a:cxn>
              </a:cxnLst>
              <a:rect l="0" t="0" r="r" b="b"/>
              <a:pathLst>
                <a:path w="132" h="43">
                  <a:moveTo>
                    <a:pt x="131" y="0"/>
                  </a:moveTo>
                  <a:lnTo>
                    <a:pt x="0" y="43"/>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3" name="Group 144"/>
          <p:cNvGrpSpPr>
            <a:grpSpLocks/>
          </p:cNvGrpSpPr>
          <p:nvPr/>
        </p:nvGrpSpPr>
        <p:grpSpPr bwMode="auto">
          <a:xfrm>
            <a:off x="3565674" y="3681189"/>
            <a:ext cx="220662" cy="252413"/>
            <a:chOff x="2372" y="8586"/>
            <a:chExt cx="348" cy="396"/>
          </a:xfrm>
        </p:grpSpPr>
        <p:sp>
          <p:nvSpPr>
            <p:cNvPr id="2193" name="Freeform 145"/>
            <p:cNvSpPr>
              <a:spLocks/>
            </p:cNvSpPr>
            <p:nvPr/>
          </p:nvSpPr>
          <p:spPr bwMode="auto">
            <a:xfrm>
              <a:off x="2709" y="8596"/>
              <a:ext cx="0" cy="332"/>
            </a:xfrm>
            <a:custGeom>
              <a:avLst/>
              <a:gdLst/>
              <a:ahLst/>
              <a:cxnLst>
                <a:cxn ang="0">
                  <a:pos x="0" y="0"/>
                </a:cxn>
                <a:cxn ang="0">
                  <a:pos x="0" y="331"/>
                </a:cxn>
              </a:cxnLst>
              <a:rect l="0" t="0" r="r" b="b"/>
              <a:pathLst>
                <a:path h="332">
                  <a:moveTo>
                    <a:pt x="0" y="0"/>
                  </a:moveTo>
                  <a:lnTo>
                    <a:pt x="0" y="331"/>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4" name="Freeform 146"/>
            <p:cNvSpPr>
              <a:spLocks/>
            </p:cNvSpPr>
            <p:nvPr/>
          </p:nvSpPr>
          <p:spPr bwMode="auto">
            <a:xfrm>
              <a:off x="2577" y="8882"/>
              <a:ext cx="132" cy="46"/>
            </a:xfrm>
            <a:custGeom>
              <a:avLst/>
              <a:gdLst/>
              <a:ahLst/>
              <a:cxnLst>
                <a:cxn ang="0">
                  <a:pos x="0" y="45"/>
                </a:cxn>
                <a:cxn ang="0">
                  <a:pos x="0" y="0"/>
                </a:cxn>
                <a:cxn ang="0">
                  <a:pos x="132" y="45"/>
                </a:cxn>
              </a:cxnLst>
              <a:rect l="0" t="0" r="r" b="b"/>
              <a:pathLst>
                <a:path w="132" h="46">
                  <a:moveTo>
                    <a:pt x="0" y="45"/>
                  </a:moveTo>
                  <a:lnTo>
                    <a:pt x="0" y="0"/>
                  </a:lnTo>
                  <a:lnTo>
                    <a:pt x="132" y="4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5" name="Freeform 147"/>
            <p:cNvSpPr>
              <a:spLocks/>
            </p:cNvSpPr>
            <p:nvPr/>
          </p:nvSpPr>
          <p:spPr bwMode="auto">
            <a:xfrm>
              <a:off x="2577" y="8882"/>
              <a:ext cx="132" cy="46"/>
            </a:xfrm>
            <a:custGeom>
              <a:avLst/>
              <a:gdLst/>
              <a:ahLst/>
              <a:cxnLst>
                <a:cxn ang="0">
                  <a:pos x="0" y="45"/>
                </a:cxn>
                <a:cxn ang="0">
                  <a:pos x="132" y="45"/>
                </a:cxn>
                <a:cxn ang="0">
                  <a:pos x="0" y="0"/>
                </a:cxn>
                <a:cxn ang="0">
                  <a:pos x="0" y="45"/>
                </a:cxn>
              </a:cxnLst>
              <a:rect l="0" t="0" r="r" b="b"/>
              <a:pathLst>
                <a:path w="132" h="46">
                  <a:moveTo>
                    <a:pt x="0" y="45"/>
                  </a:moveTo>
                  <a:lnTo>
                    <a:pt x="132" y="45"/>
                  </a:lnTo>
                  <a:lnTo>
                    <a:pt x="0" y="0"/>
                  </a:lnTo>
                  <a:lnTo>
                    <a:pt x="0" y="4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6" name="Freeform 148"/>
            <p:cNvSpPr>
              <a:spLocks/>
            </p:cNvSpPr>
            <p:nvPr/>
          </p:nvSpPr>
          <p:spPr bwMode="auto">
            <a:xfrm>
              <a:off x="2577" y="8928"/>
              <a:ext cx="132" cy="43"/>
            </a:xfrm>
            <a:custGeom>
              <a:avLst/>
              <a:gdLst/>
              <a:ahLst/>
              <a:cxnLst>
                <a:cxn ang="0">
                  <a:pos x="0" y="0"/>
                </a:cxn>
                <a:cxn ang="0">
                  <a:pos x="0" y="43"/>
                </a:cxn>
                <a:cxn ang="0">
                  <a:pos x="132" y="0"/>
                </a:cxn>
                <a:cxn ang="0">
                  <a:pos x="0" y="0"/>
                </a:cxn>
              </a:cxnLst>
              <a:rect l="0" t="0" r="r" b="b"/>
              <a:pathLst>
                <a:path w="132" h="43">
                  <a:moveTo>
                    <a:pt x="0" y="0"/>
                  </a:moveTo>
                  <a:lnTo>
                    <a:pt x="0" y="43"/>
                  </a:lnTo>
                  <a:lnTo>
                    <a:pt x="132"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7" name="Freeform 149"/>
            <p:cNvSpPr>
              <a:spLocks/>
            </p:cNvSpPr>
            <p:nvPr/>
          </p:nvSpPr>
          <p:spPr bwMode="auto">
            <a:xfrm>
              <a:off x="2577" y="8928"/>
              <a:ext cx="132" cy="43"/>
            </a:xfrm>
            <a:custGeom>
              <a:avLst/>
              <a:gdLst/>
              <a:ahLst/>
              <a:cxnLst>
                <a:cxn ang="0">
                  <a:pos x="131" y="0"/>
                </a:cxn>
                <a:cxn ang="0">
                  <a:pos x="0" y="43"/>
                </a:cxn>
                <a:cxn ang="0">
                  <a:pos x="0" y="0"/>
                </a:cxn>
              </a:cxnLst>
              <a:rect l="0" t="0" r="r" b="b"/>
              <a:pathLst>
                <a:path w="132" h="43">
                  <a:moveTo>
                    <a:pt x="131" y="0"/>
                  </a:moveTo>
                  <a:lnTo>
                    <a:pt x="0" y="43"/>
                  </a:ln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198" name="Freeform 150"/>
            <p:cNvSpPr>
              <a:spLocks/>
            </p:cNvSpPr>
            <p:nvPr/>
          </p:nvSpPr>
          <p:spPr bwMode="auto">
            <a:xfrm>
              <a:off x="2383" y="8928"/>
              <a:ext cx="326" cy="0"/>
            </a:xfrm>
            <a:custGeom>
              <a:avLst/>
              <a:gdLst/>
              <a:ahLst/>
              <a:cxnLst>
                <a:cxn ang="0">
                  <a:pos x="326" y="0"/>
                </a:cxn>
                <a:cxn ang="0">
                  <a:pos x="0" y="0"/>
                </a:cxn>
              </a:cxnLst>
              <a:rect l="0" t="0" r="r" b="b"/>
              <a:pathLst>
                <a:path w="326">
                  <a:moveTo>
                    <a:pt x="326"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4" name="Group 151"/>
          <p:cNvGrpSpPr>
            <a:grpSpLocks/>
          </p:cNvGrpSpPr>
          <p:nvPr/>
        </p:nvGrpSpPr>
        <p:grpSpPr bwMode="auto">
          <a:xfrm>
            <a:off x="4022874" y="3681189"/>
            <a:ext cx="369887" cy="252413"/>
            <a:chOff x="3092" y="8586"/>
            <a:chExt cx="583" cy="396"/>
          </a:xfrm>
        </p:grpSpPr>
        <p:sp>
          <p:nvSpPr>
            <p:cNvPr id="2200" name="Freeform 152"/>
            <p:cNvSpPr>
              <a:spLocks/>
            </p:cNvSpPr>
            <p:nvPr/>
          </p:nvSpPr>
          <p:spPr bwMode="auto">
            <a:xfrm>
              <a:off x="3103" y="8596"/>
              <a:ext cx="0" cy="332"/>
            </a:xfrm>
            <a:custGeom>
              <a:avLst/>
              <a:gdLst/>
              <a:ahLst/>
              <a:cxnLst>
                <a:cxn ang="0">
                  <a:pos x="0" y="0"/>
                </a:cxn>
                <a:cxn ang="0">
                  <a:pos x="0" y="331"/>
                </a:cxn>
              </a:cxnLst>
              <a:rect l="0" t="0" r="r" b="b"/>
              <a:pathLst>
                <a:path h="332">
                  <a:moveTo>
                    <a:pt x="0" y="0"/>
                  </a:moveTo>
                  <a:lnTo>
                    <a:pt x="0" y="331"/>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1" name="Freeform 153"/>
            <p:cNvSpPr>
              <a:spLocks/>
            </p:cNvSpPr>
            <p:nvPr/>
          </p:nvSpPr>
          <p:spPr bwMode="auto">
            <a:xfrm>
              <a:off x="3103" y="8928"/>
              <a:ext cx="561" cy="0"/>
            </a:xfrm>
            <a:custGeom>
              <a:avLst/>
              <a:gdLst/>
              <a:ahLst/>
              <a:cxnLst>
                <a:cxn ang="0">
                  <a:pos x="561" y="0"/>
                </a:cxn>
                <a:cxn ang="0">
                  <a:pos x="0" y="0"/>
                </a:cxn>
              </a:cxnLst>
              <a:rect l="0" t="0" r="r" b="b"/>
              <a:pathLst>
                <a:path w="561">
                  <a:moveTo>
                    <a:pt x="561"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2" name="Freeform 154"/>
            <p:cNvSpPr>
              <a:spLocks/>
            </p:cNvSpPr>
            <p:nvPr/>
          </p:nvSpPr>
          <p:spPr bwMode="auto">
            <a:xfrm>
              <a:off x="3103" y="8882"/>
              <a:ext cx="132" cy="46"/>
            </a:xfrm>
            <a:custGeom>
              <a:avLst/>
              <a:gdLst/>
              <a:ahLst/>
              <a:cxnLst>
                <a:cxn ang="0">
                  <a:pos x="131" y="45"/>
                </a:cxn>
                <a:cxn ang="0">
                  <a:pos x="131" y="0"/>
                </a:cxn>
                <a:cxn ang="0">
                  <a:pos x="0" y="45"/>
                </a:cxn>
              </a:cxnLst>
              <a:rect l="0" t="0" r="r" b="b"/>
              <a:pathLst>
                <a:path w="132" h="46">
                  <a:moveTo>
                    <a:pt x="131" y="45"/>
                  </a:moveTo>
                  <a:lnTo>
                    <a:pt x="131" y="0"/>
                  </a:lnTo>
                  <a:lnTo>
                    <a:pt x="0" y="45"/>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3" name="Freeform 155"/>
            <p:cNvSpPr>
              <a:spLocks/>
            </p:cNvSpPr>
            <p:nvPr/>
          </p:nvSpPr>
          <p:spPr bwMode="auto">
            <a:xfrm>
              <a:off x="3103" y="8882"/>
              <a:ext cx="132" cy="46"/>
            </a:xfrm>
            <a:custGeom>
              <a:avLst/>
              <a:gdLst/>
              <a:ahLst/>
              <a:cxnLst>
                <a:cxn ang="0">
                  <a:pos x="131" y="45"/>
                </a:cxn>
                <a:cxn ang="0">
                  <a:pos x="131" y="0"/>
                </a:cxn>
                <a:cxn ang="0">
                  <a:pos x="0" y="45"/>
                </a:cxn>
                <a:cxn ang="0">
                  <a:pos x="131" y="45"/>
                </a:cxn>
              </a:cxnLst>
              <a:rect l="0" t="0" r="r" b="b"/>
              <a:pathLst>
                <a:path w="132" h="46">
                  <a:moveTo>
                    <a:pt x="131" y="45"/>
                  </a:moveTo>
                  <a:lnTo>
                    <a:pt x="131" y="0"/>
                  </a:lnTo>
                  <a:lnTo>
                    <a:pt x="0" y="45"/>
                  </a:lnTo>
                  <a:lnTo>
                    <a:pt x="131" y="4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4" name="Freeform 156"/>
            <p:cNvSpPr>
              <a:spLocks/>
            </p:cNvSpPr>
            <p:nvPr/>
          </p:nvSpPr>
          <p:spPr bwMode="auto">
            <a:xfrm>
              <a:off x="3103" y="8928"/>
              <a:ext cx="132" cy="43"/>
            </a:xfrm>
            <a:custGeom>
              <a:avLst/>
              <a:gdLst/>
              <a:ahLst/>
              <a:cxnLst>
                <a:cxn ang="0">
                  <a:pos x="131" y="0"/>
                </a:cxn>
                <a:cxn ang="0">
                  <a:pos x="0" y="0"/>
                </a:cxn>
                <a:cxn ang="0">
                  <a:pos x="131" y="43"/>
                </a:cxn>
                <a:cxn ang="0">
                  <a:pos x="131" y="0"/>
                </a:cxn>
              </a:cxnLst>
              <a:rect l="0" t="0" r="r" b="b"/>
              <a:pathLst>
                <a:path w="132" h="43">
                  <a:moveTo>
                    <a:pt x="131" y="0"/>
                  </a:moveTo>
                  <a:lnTo>
                    <a:pt x="0" y="0"/>
                  </a:lnTo>
                  <a:lnTo>
                    <a:pt x="131" y="43"/>
                  </a:lnTo>
                  <a:lnTo>
                    <a:pt x="131"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5" name="Freeform 157"/>
            <p:cNvSpPr>
              <a:spLocks/>
            </p:cNvSpPr>
            <p:nvPr/>
          </p:nvSpPr>
          <p:spPr bwMode="auto">
            <a:xfrm>
              <a:off x="3103" y="8928"/>
              <a:ext cx="132" cy="43"/>
            </a:xfrm>
            <a:custGeom>
              <a:avLst/>
              <a:gdLst/>
              <a:ahLst/>
              <a:cxnLst>
                <a:cxn ang="0">
                  <a:pos x="0" y="0"/>
                </a:cxn>
                <a:cxn ang="0">
                  <a:pos x="132" y="43"/>
                </a:cxn>
                <a:cxn ang="0">
                  <a:pos x="132" y="0"/>
                </a:cxn>
              </a:cxnLst>
              <a:rect l="0" t="0" r="r" b="b"/>
              <a:pathLst>
                <a:path w="132" h="43">
                  <a:moveTo>
                    <a:pt x="0" y="0"/>
                  </a:moveTo>
                  <a:lnTo>
                    <a:pt x="132" y="43"/>
                  </a:lnTo>
                  <a:lnTo>
                    <a:pt x="132"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grpSp>
      <p:grpSp>
        <p:nvGrpSpPr>
          <p:cNvPr id="15" name="Group 158"/>
          <p:cNvGrpSpPr>
            <a:grpSpLocks/>
          </p:cNvGrpSpPr>
          <p:nvPr/>
        </p:nvGrpSpPr>
        <p:grpSpPr bwMode="auto">
          <a:xfrm>
            <a:off x="2987824" y="3385914"/>
            <a:ext cx="401637" cy="201613"/>
            <a:chOff x="1462" y="8120"/>
            <a:chExt cx="634" cy="317"/>
          </a:xfrm>
        </p:grpSpPr>
        <p:sp>
          <p:nvSpPr>
            <p:cNvPr id="2207" name="Freeform 159"/>
            <p:cNvSpPr>
              <a:spLocks/>
            </p:cNvSpPr>
            <p:nvPr/>
          </p:nvSpPr>
          <p:spPr bwMode="auto">
            <a:xfrm>
              <a:off x="1872" y="8426"/>
              <a:ext cx="213" cy="0"/>
            </a:xfrm>
            <a:custGeom>
              <a:avLst/>
              <a:gdLst/>
              <a:ahLst/>
              <a:cxnLst>
                <a:cxn ang="0">
                  <a:pos x="213" y="0"/>
                </a:cxn>
                <a:cxn ang="0">
                  <a:pos x="0" y="0"/>
                </a:cxn>
              </a:cxnLst>
              <a:rect l="0" t="0" r="r" b="b"/>
              <a:pathLst>
                <a:path w="213">
                  <a:moveTo>
                    <a:pt x="213"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8" name="Freeform 160"/>
            <p:cNvSpPr>
              <a:spLocks/>
            </p:cNvSpPr>
            <p:nvPr/>
          </p:nvSpPr>
          <p:spPr bwMode="auto">
            <a:xfrm>
              <a:off x="1872" y="8131"/>
              <a:ext cx="0" cy="158"/>
            </a:xfrm>
            <a:custGeom>
              <a:avLst/>
              <a:gdLst/>
              <a:ahLst/>
              <a:cxnLst>
                <a:cxn ang="0">
                  <a:pos x="0" y="158"/>
                </a:cxn>
                <a:cxn ang="0">
                  <a:pos x="0" y="0"/>
                </a:cxn>
              </a:cxnLst>
              <a:rect l="0" t="0" r="r" b="b"/>
              <a:pathLst>
                <a:path h="158">
                  <a:moveTo>
                    <a:pt x="0" y="15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09" name="Freeform 161"/>
            <p:cNvSpPr>
              <a:spLocks/>
            </p:cNvSpPr>
            <p:nvPr/>
          </p:nvSpPr>
          <p:spPr bwMode="auto">
            <a:xfrm>
              <a:off x="1850" y="8289"/>
              <a:ext cx="46" cy="137"/>
            </a:xfrm>
            <a:custGeom>
              <a:avLst/>
              <a:gdLst/>
              <a:ahLst/>
              <a:cxnLst>
                <a:cxn ang="0">
                  <a:pos x="0" y="0"/>
                </a:cxn>
                <a:cxn ang="0">
                  <a:pos x="0" y="0"/>
                </a:cxn>
                <a:cxn ang="0">
                  <a:pos x="21" y="136"/>
                </a:cxn>
                <a:cxn ang="0">
                  <a:pos x="45" y="0"/>
                </a:cxn>
                <a:cxn ang="0">
                  <a:pos x="0" y="0"/>
                </a:cxn>
              </a:cxnLst>
              <a:rect l="0" t="0" r="r" b="b"/>
              <a:pathLst>
                <a:path w="46" h="137">
                  <a:moveTo>
                    <a:pt x="0" y="0"/>
                  </a:moveTo>
                  <a:lnTo>
                    <a:pt x="0" y="0"/>
                  </a:lnTo>
                  <a:lnTo>
                    <a:pt x="21" y="136"/>
                  </a:lnTo>
                  <a:lnTo>
                    <a:pt x="4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10" name="Freeform 162"/>
            <p:cNvSpPr>
              <a:spLocks/>
            </p:cNvSpPr>
            <p:nvPr/>
          </p:nvSpPr>
          <p:spPr bwMode="auto">
            <a:xfrm>
              <a:off x="1495" y="8426"/>
              <a:ext cx="590" cy="0"/>
            </a:xfrm>
            <a:custGeom>
              <a:avLst/>
              <a:gdLst/>
              <a:ahLst/>
              <a:cxnLst>
                <a:cxn ang="0">
                  <a:pos x="590" y="0"/>
                </a:cxn>
                <a:cxn ang="0">
                  <a:pos x="0" y="0"/>
                </a:cxn>
              </a:cxnLst>
              <a:rect l="0" t="0" r="r" b="b"/>
              <a:pathLst>
                <a:path w="590">
                  <a:moveTo>
                    <a:pt x="590" y="0"/>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11" name="Freeform 163"/>
            <p:cNvSpPr>
              <a:spLocks/>
            </p:cNvSpPr>
            <p:nvPr/>
          </p:nvSpPr>
          <p:spPr bwMode="auto">
            <a:xfrm>
              <a:off x="1495" y="8131"/>
              <a:ext cx="0" cy="158"/>
            </a:xfrm>
            <a:custGeom>
              <a:avLst/>
              <a:gdLst/>
              <a:ahLst/>
              <a:cxnLst>
                <a:cxn ang="0">
                  <a:pos x="0" y="158"/>
                </a:cxn>
                <a:cxn ang="0">
                  <a:pos x="0" y="0"/>
                </a:cxn>
              </a:cxnLst>
              <a:rect l="0" t="0" r="r" b="b"/>
              <a:pathLst>
                <a:path h="158">
                  <a:moveTo>
                    <a:pt x="0" y="158"/>
                  </a:moveTo>
                  <a:lnTo>
                    <a:pt x="0" y="0"/>
                  </a:lnTo>
                </a:path>
              </a:pathLst>
            </a:custGeom>
            <a:noFill/>
            <a:ln w="13716">
              <a:solidFill>
                <a:srgbClr val="FF0000"/>
              </a:solidFill>
              <a:round/>
              <a:headEnd/>
              <a:tailEnd/>
            </a:ln>
          </p:spPr>
          <p:txBody>
            <a:bodyPr vert="horz" wrap="square" lIns="91440" tIns="45720" rIns="91440" bIns="45720" numCol="1" anchor="t" anchorCtr="0" compatLnSpc="1">
              <a:prstTxWarp prst="textNoShape">
                <a:avLst/>
              </a:prstTxWarp>
            </a:bodyPr>
            <a:lstStyle/>
            <a:p>
              <a:endParaRPr lang="ar-EG"/>
            </a:p>
          </p:txBody>
        </p:sp>
        <p:sp>
          <p:nvSpPr>
            <p:cNvPr id="2212" name="Freeform 164"/>
            <p:cNvSpPr>
              <a:spLocks/>
            </p:cNvSpPr>
            <p:nvPr/>
          </p:nvSpPr>
          <p:spPr bwMode="auto">
            <a:xfrm>
              <a:off x="1473" y="8289"/>
              <a:ext cx="46" cy="137"/>
            </a:xfrm>
            <a:custGeom>
              <a:avLst/>
              <a:gdLst/>
              <a:ahLst/>
              <a:cxnLst>
                <a:cxn ang="0">
                  <a:pos x="0" y="0"/>
                </a:cxn>
                <a:cxn ang="0">
                  <a:pos x="0" y="0"/>
                </a:cxn>
                <a:cxn ang="0">
                  <a:pos x="21" y="136"/>
                </a:cxn>
                <a:cxn ang="0">
                  <a:pos x="45" y="0"/>
                </a:cxn>
                <a:cxn ang="0">
                  <a:pos x="0" y="0"/>
                </a:cxn>
              </a:cxnLst>
              <a:rect l="0" t="0" r="r" b="b"/>
              <a:pathLst>
                <a:path w="46" h="137">
                  <a:moveTo>
                    <a:pt x="0" y="0"/>
                  </a:moveTo>
                  <a:lnTo>
                    <a:pt x="0" y="0"/>
                  </a:lnTo>
                  <a:lnTo>
                    <a:pt x="21" y="136"/>
                  </a:lnTo>
                  <a:lnTo>
                    <a:pt x="45" y="0"/>
                  </a:lnTo>
                  <a:lnTo>
                    <a:pt x="0"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ar-EG"/>
            </a:p>
          </p:txBody>
        </p:sp>
      </p:grpSp>
      <p:sp>
        <p:nvSpPr>
          <p:cNvPr id="169" name="TextBox 168"/>
          <p:cNvSpPr txBox="1"/>
          <p:nvPr/>
        </p:nvSpPr>
        <p:spPr>
          <a:xfrm>
            <a:off x="1475656" y="3726259"/>
            <a:ext cx="3528392" cy="1200329"/>
          </a:xfrm>
          <a:prstGeom prst="rect">
            <a:avLst/>
          </a:prstGeom>
          <a:noFill/>
        </p:spPr>
        <p:txBody>
          <a:bodyPr wrap="square" rtlCol="1">
            <a:spAutoFit/>
          </a:bodyPr>
          <a:lstStyle/>
          <a:p>
            <a:r>
              <a:rPr lang="en-US" dirty="0" smtClean="0"/>
              <a:t>e≥700</a:t>
            </a:r>
          </a:p>
          <a:p>
            <a:r>
              <a:rPr lang="en-US" dirty="0" smtClean="0"/>
              <a:t> b≤100 b ≤t/3 </a:t>
            </a:r>
            <a:r>
              <a:rPr lang="ar-EG" dirty="0" smtClean="0"/>
              <a:t>الاكبر</a:t>
            </a:r>
          </a:p>
          <a:p>
            <a:r>
              <a:rPr lang="en-US" dirty="0" smtClean="0"/>
              <a:t>x≤ 150</a:t>
            </a:r>
          </a:p>
          <a:p>
            <a:r>
              <a:rPr lang="en-US" dirty="0" smtClean="0"/>
              <a:t>Ts ≤ 50  e/10 </a:t>
            </a:r>
            <a:r>
              <a:rPr lang="ar-EG" dirty="0" smtClean="0"/>
              <a:t>الاكبر</a:t>
            </a:r>
            <a:endParaRPr lang="ar-EG" dirty="0"/>
          </a:p>
        </p:txBody>
      </p:sp>
    </p:spTree>
    <p:extLst>
      <p:ext uri="{BB962C8B-B14F-4D97-AF65-F5344CB8AC3E}">
        <p14:creationId xmlns:p14="http://schemas.microsoft.com/office/powerpoint/2010/main" val="2509624498"/>
      </p:ext>
    </p:extLst>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125859"/>
            <a:ext cx="7772401" cy="1022502"/>
          </a:xfrm>
        </p:spPr>
        <p:txBody>
          <a:bodyPr/>
          <a:lstStyle/>
          <a:p>
            <a:pPr algn="ctr"/>
            <a:r>
              <a:rPr lang="ar-EG" sz="2800" dirty="0" smtClean="0">
                <a:solidFill>
                  <a:srgbClr val="C00000"/>
                </a:solidFill>
              </a:rPr>
              <a:t>أشكال وحدات البلوك المستخدم :</a:t>
            </a:r>
            <a:endParaRPr lang="en-US" sz="2800" dirty="0">
              <a:solidFill>
                <a:srgbClr val="C00000"/>
              </a:solidFill>
            </a:endParaRPr>
          </a:p>
        </p:txBody>
      </p:sp>
      <p:sp>
        <p:nvSpPr>
          <p:cNvPr id="3" name="Text Placeholder 2"/>
          <p:cNvSpPr>
            <a:spLocks noGrp="1"/>
          </p:cNvSpPr>
          <p:nvPr>
            <p:ph type="body" idx="1"/>
          </p:nvPr>
        </p:nvSpPr>
        <p:spPr>
          <a:xfrm>
            <a:off x="3907301" y="3582243"/>
            <a:ext cx="5129195" cy="1126182"/>
          </a:xfrm>
        </p:spPr>
        <p:txBody>
          <a:bodyPr/>
          <a:lstStyle/>
          <a:p>
            <a:r>
              <a:rPr lang="ar-EG" b="1" dirty="0" smtClean="0">
                <a:solidFill>
                  <a:srgbClr val="C00000"/>
                </a:solidFill>
              </a:rPr>
              <a:t>1-هوردي مصنوع من البلوك الأحمر :</a:t>
            </a:r>
          </a:p>
          <a:p>
            <a:r>
              <a:rPr lang="ar-EG" b="1" dirty="0" smtClean="0">
                <a:solidFill>
                  <a:schemeClr val="tx1"/>
                </a:solidFill>
              </a:rPr>
              <a:t>يعد من أفضل أنواع الهوردي المستخدم لانه :</a:t>
            </a:r>
          </a:p>
          <a:p>
            <a:r>
              <a:rPr lang="ar-EG" b="1" dirty="0" smtClean="0">
                <a:solidFill>
                  <a:schemeClr val="tx1"/>
                </a:solidFill>
              </a:rPr>
              <a:t>*خفيف الوزن </a:t>
            </a:r>
          </a:p>
          <a:p>
            <a:r>
              <a:rPr lang="ar-EG" b="1" dirty="0" smtClean="0">
                <a:solidFill>
                  <a:schemeClr val="tx1"/>
                </a:solidFill>
              </a:rPr>
              <a:t>*مقاوم جيد في تحمل الأحمال </a:t>
            </a:r>
          </a:p>
          <a:p>
            <a:r>
              <a:rPr lang="ar-EG" b="1" dirty="0" smtClean="0">
                <a:solidFill>
                  <a:schemeClr val="tx1"/>
                </a:solidFill>
              </a:rPr>
              <a:t>*عازل جيد للحراره و الصوت</a:t>
            </a:r>
          </a:p>
          <a:p>
            <a:r>
              <a:rPr lang="ar-EG" b="1" dirty="0" smtClean="0">
                <a:solidFill>
                  <a:srgbClr val="C00000"/>
                </a:solidFill>
              </a:rPr>
              <a:t>2-هوردي مصنوع من البلوك الاسمنتي </a:t>
            </a:r>
          </a:p>
          <a:p>
            <a:r>
              <a:rPr lang="ar-EG" b="1" dirty="0" smtClean="0">
                <a:solidFill>
                  <a:schemeClr val="tx1"/>
                </a:solidFill>
              </a:rPr>
              <a:t>*يصنع باشكال مختلفه و مقطع البلوك مستطيلا او شبه منحرف و ارتفاعه حسب الطلب </a:t>
            </a:r>
          </a:p>
          <a:p>
            <a:r>
              <a:rPr lang="ar-EG" b="1" dirty="0" smtClean="0">
                <a:solidFill>
                  <a:srgbClr val="C00000"/>
                </a:solidFill>
              </a:rPr>
              <a:t>3-هوردي مصنوع من البلوك البلوستأرين </a:t>
            </a:r>
          </a:p>
          <a:p>
            <a:r>
              <a:rPr lang="ar-EG" b="1" dirty="0" smtClean="0">
                <a:solidFill>
                  <a:schemeClr val="tx1"/>
                </a:solidFill>
              </a:rPr>
              <a:t>*يستخدم هذا النوع لمليْ الفراغات بين الأعصاب الخرسانيه نظرا لخفه وزنها مقارنه بالبلوك الأحمر أو الأسمنتي</a:t>
            </a:r>
            <a:endParaRPr lang="en-US"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47</a:t>
            </a:fld>
            <a:endParaRPr lang="en-US" dirty="0"/>
          </a:p>
        </p:txBody>
      </p:sp>
      <p:pic>
        <p:nvPicPr>
          <p:cNvPr id="60418" name="Picture 2"/>
          <p:cNvPicPr>
            <a:picLocks noChangeAspect="1" noChangeArrowheads="1"/>
          </p:cNvPicPr>
          <p:nvPr/>
        </p:nvPicPr>
        <p:blipFill>
          <a:blip r:embed="rId2" cstate="print"/>
          <a:srcRect/>
          <a:stretch>
            <a:fillRect/>
          </a:stretch>
        </p:blipFill>
        <p:spPr bwMode="auto">
          <a:xfrm>
            <a:off x="1428728" y="3717139"/>
            <a:ext cx="1714512" cy="1143008"/>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0420" name="Picture 4" descr="https://lh6.googleusercontent.com/-uG7JHBeyexo/Uo3z95Z13_I/AAAAAAAAAmo/o-3_bRSpt3w/s640/blogger-image--1161228218.jpg"/>
          <p:cNvPicPr>
            <a:picLocks noChangeAspect="1" noChangeArrowheads="1"/>
          </p:cNvPicPr>
          <p:nvPr/>
        </p:nvPicPr>
        <p:blipFill>
          <a:blip r:embed="rId3" cstate="print"/>
          <a:srcRect/>
          <a:stretch>
            <a:fillRect/>
          </a:stretch>
        </p:blipFill>
        <p:spPr bwMode="auto">
          <a:xfrm>
            <a:off x="3286116" y="1073933"/>
            <a:ext cx="1571636" cy="1143008"/>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0422" name="Picture 6" descr="http://www7.0zz0.com/2012/04/09/05/354332553.jpg"/>
          <p:cNvPicPr>
            <a:picLocks noChangeAspect="1" noChangeArrowheads="1"/>
          </p:cNvPicPr>
          <p:nvPr/>
        </p:nvPicPr>
        <p:blipFill>
          <a:blip r:embed="rId4" cstate="print"/>
          <a:srcRect/>
          <a:stretch>
            <a:fillRect/>
          </a:stretch>
        </p:blipFill>
        <p:spPr bwMode="auto">
          <a:xfrm>
            <a:off x="2285984" y="2359817"/>
            <a:ext cx="1643074" cy="1133471"/>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2303798"/>
      </p:ext>
    </p:ext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25859"/>
            <a:ext cx="7268345" cy="3384376"/>
          </a:xfrm>
        </p:spPr>
        <p:txBody>
          <a:bodyPr/>
          <a:lstStyle/>
          <a:p>
            <a:pPr lvl="0" algn="r"/>
            <a:r>
              <a:rPr lang="ar-EG" sz="2400" dirty="0" smtClean="0"/>
              <a:t>    </a:t>
            </a:r>
            <a:r>
              <a:rPr lang="ar-EG" sz="2400" dirty="0" smtClean="0">
                <a:solidFill>
                  <a:srgbClr val="990000"/>
                </a:solidFill>
              </a:rPr>
              <a:t>العصب</a:t>
            </a:r>
            <a:r>
              <a:rPr lang="ar-EG" sz="2400" dirty="0" smtClean="0"/>
              <a:t>            </a:t>
            </a:r>
            <a:r>
              <a:rPr lang="ar-EG" sz="2000" dirty="0" smtClean="0"/>
              <a:t>تعمل ككمرات صغيرة مرتكزة على الكمرات الرئيسية</a:t>
            </a:r>
            <a:r>
              <a:rPr lang="ar-EG" sz="2400" dirty="0" smtClean="0"/>
              <a:t/>
            </a:r>
            <a:br>
              <a:rPr lang="ar-EG" sz="2400" dirty="0" smtClean="0"/>
            </a:br>
            <a:r>
              <a:rPr lang="ar-EG" sz="2400" dirty="0" smtClean="0"/>
              <a:t>          </a:t>
            </a:r>
            <a:r>
              <a:rPr lang="ar-EG" sz="1800" dirty="0" smtClean="0">
                <a:solidFill>
                  <a:srgbClr val="990000"/>
                </a:solidFill>
              </a:rPr>
              <a:t>*</a:t>
            </a:r>
            <a:r>
              <a:rPr lang="ar-EG" sz="1800" dirty="0" smtClean="0"/>
              <a:t> اقل عرض للعصب هو ثلث سمك البلاطة او 10 سم ايهما اكبر .</a:t>
            </a:r>
            <a:br>
              <a:rPr lang="ar-EG" sz="1800" dirty="0" smtClean="0"/>
            </a:br>
            <a:r>
              <a:rPr lang="ar-EG" sz="1800" dirty="0" smtClean="0"/>
              <a:t>             </a:t>
            </a:r>
            <a:r>
              <a:rPr lang="ar-EG" sz="1800" dirty="0" smtClean="0">
                <a:solidFill>
                  <a:srgbClr val="990000"/>
                </a:solidFill>
              </a:rPr>
              <a:t>*</a:t>
            </a:r>
            <a:r>
              <a:rPr lang="ar-EG" sz="1800" dirty="0" smtClean="0"/>
              <a:t> اقل ارتفاع للعصب = سماكة الغطاء الخرساني فوق وحدات البلوك +10 سم.</a:t>
            </a:r>
            <a:br>
              <a:rPr lang="ar-EG" sz="1800" dirty="0" smtClean="0"/>
            </a:br>
            <a:r>
              <a:rPr lang="ar-EG" sz="1800" b="0" dirty="0" smtClean="0"/>
              <a:t>                 </a:t>
            </a:r>
            <a:r>
              <a:rPr lang="ar-EG" sz="1800" dirty="0" smtClean="0">
                <a:solidFill>
                  <a:srgbClr val="990000"/>
                </a:solidFill>
              </a:rPr>
              <a:t>(عمليا ينفذ عرض العصب 14سم من الاسفل و 10 سم من الاعلى )</a:t>
            </a:r>
            <a:br>
              <a:rPr lang="ar-EG" sz="1800" dirty="0" smtClean="0">
                <a:solidFill>
                  <a:srgbClr val="990000"/>
                </a:solidFill>
              </a:rPr>
            </a:br>
            <a:r>
              <a:rPr lang="ar-EG" sz="1800" dirty="0" smtClean="0">
                <a:solidFill>
                  <a:srgbClr val="990000"/>
                </a:solidFill>
              </a:rPr>
              <a:t>             *</a:t>
            </a:r>
            <a:r>
              <a:rPr lang="ar-EG" sz="2400" dirty="0" smtClean="0"/>
              <a:t> </a:t>
            </a:r>
            <a:r>
              <a:rPr lang="ar-EG" sz="1800" dirty="0"/>
              <a:t>المسافة بين محاور الاعصاب المتجاورة هي عادة من 40سم – 70 سم </a:t>
            </a:r>
            <a:r>
              <a:rPr lang="ar-EG" sz="1800" dirty="0" smtClean="0"/>
              <a:t/>
            </a:r>
            <a:br>
              <a:rPr lang="ar-EG" sz="1800" dirty="0" smtClean="0"/>
            </a:br>
            <a:r>
              <a:rPr lang="ar-EG" sz="1800" b="0" dirty="0" smtClean="0"/>
              <a:t>                 </a:t>
            </a:r>
            <a:r>
              <a:rPr lang="ar-EG" sz="1800" dirty="0" smtClean="0">
                <a:solidFill>
                  <a:srgbClr val="990000"/>
                </a:solidFill>
              </a:rPr>
              <a:t>(عمليا </a:t>
            </a:r>
            <a:r>
              <a:rPr lang="ar-EG" sz="1800" dirty="0">
                <a:solidFill>
                  <a:srgbClr val="990000"/>
                </a:solidFill>
              </a:rPr>
              <a:t>تنفذ بتباعد 50 سم  ويتم ذلك بعد تحديد اماكن </a:t>
            </a:r>
            <a:r>
              <a:rPr lang="ar-EG" sz="1800" dirty="0" smtClean="0">
                <a:solidFill>
                  <a:srgbClr val="990000"/>
                </a:solidFill>
              </a:rPr>
              <a:t>الكمرات)</a:t>
            </a:r>
            <a:r>
              <a:rPr lang="ar-EG" sz="1800" b="0" dirty="0"/>
              <a:t/>
            </a:r>
            <a:br>
              <a:rPr lang="ar-EG" sz="1800" b="0" dirty="0"/>
            </a:br>
            <a:r>
              <a:rPr lang="en-US" sz="2400" b="0" cap="none" dirty="0">
                <a:solidFill>
                  <a:schemeClr val="tx1">
                    <a:lumMod val="75000"/>
                    <a:lumOff val="25000"/>
                  </a:schemeClr>
                </a:solidFill>
                <a:latin typeface="Calibri"/>
                <a:ea typeface="+mn-ea"/>
                <a:cs typeface="+mn-cs"/>
              </a:rPr>
              <a:t/>
            </a:r>
            <a:br>
              <a:rPr lang="en-US" sz="2400" b="0" cap="none" dirty="0">
                <a:solidFill>
                  <a:schemeClr val="tx1">
                    <a:lumMod val="75000"/>
                    <a:lumOff val="25000"/>
                  </a:schemeClr>
                </a:solidFill>
                <a:latin typeface="Calibri"/>
                <a:ea typeface="+mn-ea"/>
                <a:cs typeface="+mn-cs"/>
              </a:rPr>
            </a:br>
            <a:endParaRPr lang="en-US" sz="2400" b="0"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48</a:t>
            </a:fld>
            <a:endParaRPr lang="en-US" dirty="0"/>
          </a:p>
        </p:txBody>
      </p:sp>
      <p:sp>
        <p:nvSpPr>
          <p:cNvPr id="5" name="Left Arrow 4"/>
          <p:cNvSpPr/>
          <p:nvPr/>
        </p:nvSpPr>
        <p:spPr>
          <a:xfrm>
            <a:off x="7043937" y="341883"/>
            <a:ext cx="576064" cy="13876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a:stretch>
            <a:fillRect/>
          </a:stretch>
        </p:blipFill>
        <p:spPr bwMode="auto">
          <a:xfrm>
            <a:off x="6624142" y="2239320"/>
            <a:ext cx="2316144" cy="1471671"/>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3"/>
          <p:cNvPicPr>
            <a:picLocks noChangeAspect="1" noChangeArrowheads="1"/>
          </p:cNvPicPr>
          <p:nvPr/>
        </p:nvPicPr>
        <p:blipFill>
          <a:blip r:embed="rId3" cstate="print"/>
          <a:srcRect/>
          <a:stretch>
            <a:fillRect/>
          </a:stretch>
        </p:blipFill>
        <p:spPr bwMode="auto">
          <a:xfrm>
            <a:off x="5805881" y="3565879"/>
            <a:ext cx="2184608" cy="1524145"/>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 Placeholder 2"/>
          <p:cNvSpPr txBox="1">
            <a:spLocks/>
          </p:cNvSpPr>
          <p:nvPr/>
        </p:nvSpPr>
        <p:spPr bwMode="auto">
          <a:xfrm>
            <a:off x="2920800" y="4691682"/>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
        <p:nvSpPr>
          <p:cNvPr id="9" name="Text Placeholder 2"/>
          <p:cNvSpPr txBox="1">
            <a:spLocks/>
          </p:cNvSpPr>
          <p:nvPr/>
        </p:nvSpPr>
        <p:spPr bwMode="auto">
          <a:xfrm>
            <a:off x="4514534" y="3968748"/>
            <a:ext cx="1071570" cy="2689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b="1"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بعد</a:t>
            </a:r>
            <a:r>
              <a:rPr kumimoji="0" lang="ar-EG" b="1"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b="1"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pic>
        <p:nvPicPr>
          <p:cNvPr id="11" name="Picture 2"/>
          <p:cNvPicPr>
            <a:picLocks noChangeAspect="1" noChangeArrowheads="1"/>
          </p:cNvPicPr>
          <p:nvPr/>
        </p:nvPicPr>
        <p:blipFill>
          <a:blip r:embed="rId4" cstate="print"/>
          <a:srcRect/>
          <a:stretch>
            <a:fillRect/>
          </a:stretch>
        </p:blipFill>
        <p:spPr bwMode="auto">
          <a:xfrm>
            <a:off x="1367226" y="2239319"/>
            <a:ext cx="1980638" cy="1515805"/>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3"/>
          <p:cNvPicPr>
            <a:picLocks noChangeAspect="1" noChangeArrowheads="1"/>
          </p:cNvPicPr>
          <p:nvPr/>
        </p:nvPicPr>
        <p:blipFill>
          <a:blip r:embed="rId5" cstate="print"/>
          <a:srcRect/>
          <a:stretch>
            <a:fillRect/>
          </a:stretch>
        </p:blipFill>
        <p:spPr bwMode="auto">
          <a:xfrm>
            <a:off x="2743715" y="3526374"/>
            <a:ext cx="1831705" cy="1563650"/>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ext Placeholder 2"/>
          <p:cNvSpPr txBox="1">
            <a:spLocks/>
          </p:cNvSpPr>
          <p:nvPr/>
        </p:nvSpPr>
        <p:spPr bwMode="auto">
          <a:xfrm>
            <a:off x="4355976" y="2617499"/>
            <a:ext cx="1085390" cy="38639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Tx/>
              <a:buSzTx/>
              <a:buFont typeface="Arial" pitchFamily="34" charset="0"/>
              <a:buNone/>
              <a:tabLst/>
              <a:defRPr/>
            </a:pPr>
            <a:r>
              <a:rPr kumimoji="0" lang="ar-EG" b="1" i="0" u="none" strike="noStrike" kern="1200" cap="none" spc="0" normalizeH="0" baseline="0" noProof="0" dirty="0" smtClean="0">
                <a:ln>
                  <a:noFill/>
                </a:ln>
                <a:solidFill>
                  <a:schemeClr val="tx1">
                    <a:lumMod val="75000"/>
                    <a:lumOff val="25000"/>
                  </a:schemeClr>
                </a:solidFill>
                <a:effectLst/>
                <a:uLnTx/>
                <a:uFillTx/>
                <a:latin typeface="Calibri"/>
                <a:ea typeface="+mn-ea"/>
                <a:cs typeface="+mn-cs"/>
              </a:rPr>
              <a:t>قبل</a:t>
            </a:r>
            <a:r>
              <a:rPr kumimoji="0" lang="ar-EG" b="1" i="0" u="none" strike="noStrike" kern="1200" cap="none" spc="0" normalizeH="0" noProof="0" dirty="0" smtClean="0">
                <a:ln>
                  <a:noFill/>
                </a:ln>
                <a:solidFill>
                  <a:schemeClr val="tx1">
                    <a:lumMod val="75000"/>
                    <a:lumOff val="25000"/>
                  </a:schemeClr>
                </a:solidFill>
                <a:effectLst/>
                <a:uLnTx/>
                <a:uFillTx/>
                <a:latin typeface="Calibri"/>
                <a:ea typeface="+mn-ea"/>
                <a:cs typeface="+mn-cs"/>
              </a:rPr>
              <a:t> الصب </a:t>
            </a:r>
            <a:endParaRPr kumimoji="0" lang="en-US" b="1"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
        <p:nvSpPr>
          <p:cNvPr id="15" name="Left Arrow 14"/>
          <p:cNvSpPr/>
          <p:nvPr/>
        </p:nvSpPr>
        <p:spPr>
          <a:xfrm>
            <a:off x="3659567" y="2723885"/>
            <a:ext cx="696409" cy="18352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a:off x="5616030" y="2690193"/>
            <a:ext cx="766303" cy="2172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Left-Right Arrow 18"/>
          <p:cNvSpPr/>
          <p:nvPr/>
        </p:nvSpPr>
        <p:spPr>
          <a:xfrm>
            <a:off x="4660257" y="4308199"/>
            <a:ext cx="955773" cy="14401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779988"/>
      </p:ext>
    </p:extLst>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629915"/>
            <a:ext cx="7772401" cy="102250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cap="none" spc="50" dirty="0" smtClean="0">
                <a:ln w="11430"/>
                <a:solidFill>
                  <a:srgbClr val="C00000"/>
                </a:solidFill>
                <a:effectLst>
                  <a:outerShdw blurRad="76200" dist="50800" dir="5400000" algn="tl" rotWithShape="0">
                    <a:srgbClr val="000000">
                      <a:alpha val="65000"/>
                    </a:srgbClr>
                  </a:outerShdw>
                </a:effectLst>
                <a:hlinkClick r:id="rId2"/>
              </a:rPr>
              <a:t>waffle slab</a:t>
            </a:r>
            <a:r>
              <a:rPr lang="en-US"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49</a:t>
            </a:fld>
            <a:endParaRPr lang="en-US" dirty="0"/>
          </a:p>
        </p:txBody>
      </p:sp>
      <p:pic>
        <p:nvPicPr>
          <p:cNvPr id="5" name="Picture 9" descr="D:\مطار الملكه عليا\21595_3_1334740622.jpg"/>
          <p:cNvPicPr>
            <a:picLocks noChangeAspect="1" noChangeArrowheads="1"/>
          </p:cNvPicPr>
          <p:nvPr/>
        </p:nvPicPr>
        <p:blipFill>
          <a:blip r:embed="rId3" cstate="print"/>
          <a:srcRect/>
          <a:stretch>
            <a:fillRect/>
          </a:stretch>
        </p:blipFill>
        <p:spPr bwMode="auto">
          <a:xfrm>
            <a:off x="2394435" y="1782043"/>
            <a:ext cx="5129893" cy="2897463"/>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7958108"/>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a:t>
            </a:fld>
            <a:endParaRPr lang="en-US" dirty="0"/>
          </a:p>
        </p:txBody>
      </p:sp>
      <p:sp>
        <p:nvSpPr>
          <p:cNvPr id="5" name="Title 1"/>
          <p:cNvSpPr>
            <a:spLocks noGrp="1"/>
          </p:cNvSpPr>
          <p:nvPr>
            <p:ph type="title"/>
          </p:nvPr>
        </p:nvSpPr>
        <p:spPr>
          <a:xfrm>
            <a:off x="1351673" y="142025"/>
            <a:ext cx="7772401" cy="991946"/>
          </a:xfrm>
        </p:spPr>
        <p:txBody>
          <a:bodyPr/>
          <a:lstStyle/>
          <a:p>
            <a:pPr algn="ctr">
              <a:lnSpc>
                <a:spcPct val="150000"/>
              </a:lnSpc>
            </a:pPr>
            <a:r>
              <a:rPr lang="ar-EG" sz="3600" dirty="0" smtClean="0">
                <a:solidFill>
                  <a:schemeClr val="accent2">
                    <a:lumMod val="50000"/>
                  </a:schemeClr>
                </a:solidFill>
              </a:rPr>
              <a:t> </a:t>
            </a:r>
            <a:r>
              <a:rPr lang="ar-EG" sz="3200" dirty="0" smtClean="0">
                <a:solidFill>
                  <a:srgbClr val="C00000"/>
                </a:solidFill>
              </a:rPr>
              <a:t/>
            </a:r>
            <a:br>
              <a:rPr lang="ar-EG" sz="3200" dirty="0" smtClean="0">
                <a:solidFill>
                  <a:srgbClr val="C00000"/>
                </a:solidFill>
              </a:rPr>
            </a:br>
            <a:r>
              <a:rPr lang="ar-EG" sz="3600" dirty="0" smtClean="0">
                <a:solidFill>
                  <a:srgbClr val="C00000"/>
                </a:solidFill>
              </a:rPr>
              <a:t>1- الحوائط الحاملة</a:t>
            </a:r>
            <a:endParaRPr lang="en-US" sz="3600" dirty="0">
              <a:solidFill>
                <a:srgbClr val="C00000"/>
              </a:solidFill>
            </a:endParaRPr>
          </a:p>
        </p:txBody>
      </p:sp>
      <p:pic>
        <p:nvPicPr>
          <p:cNvPr id="6" name="Picture 2" descr="http://www.hometips.com/wp-content/uploads/2012/04/house-framing-diagram.gif?8cae63"/>
          <p:cNvPicPr>
            <a:picLocks noChangeAspect="1" noChangeArrowheads="1"/>
          </p:cNvPicPr>
          <p:nvPr/>
        </p:nvPicPr>
        <p:blipFill>
          <a:blip r:embed="rId2" cstate="print"/>
          <a:srcRect/>
          <a:stretch>
            <a:fillRect/>
          </a:stretch>
        </p:blipFill>
        <p:spPr bwMode="auto">
          <a:xfrm>
            <a:off x="3571868" y="1788313"/>
            <a:ext cx="3019425" cy="30003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ounded Rectangle 6"/>
          <p:cNvSpPr/>
          <p:nvPr/>
        </p:nvSpPr>
        <p:spPr>
          <a:xfrm>
            <a:off x="1907704" y="197867"/>
            <a:ext cx="6779097" cy="936104"/>
          </a:xfrm>
          <a:prstGeom prst="roundRect">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ar-EG" sz="4000" b="1" spc="50" dirty="0" smtClean="0">
                <a:ln w="0"/>
                <a:solidFill>
                  <a:schemeClr val="bg2"/>
                </a:solidFill>
                <a:effectLst>
                  <a:innerShdw blurRad="63500" dist="50800" dir="13500000">
                    <a:srgbClr val="000000">
                      <a:alpha val="50000"/>
                    </a:srgbClr>
                  </a:innerShdw>
                </a:effectLst>
              </a:rPr>
              <a:t>أنواع المبانى</a:t>
            </a:r>
            <a:endParaRPr lang="en-US" sz="4000" b="1" spc="50" dirty="0">
              <a:ln w="0"/>
              <a:solidFill>
                <a:schemeClr val="bg2"/>
              </a:solidFill>
              <a:effectLst>
                <a:innerShdw blurRad="63500" dist="50800" dir="13500000">
                  <a:srgbClr val="000000">
                    <a:alpha val="50000"/>
                  </a:srgbClr>
                </a:innerShdw>
              </a:effectLst>
            </a:endParaRPr>
          </a:p>
        </p:txBody>
      </p:sp>
    </p:spTree>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50</a:t>
            </a:fld>
            <a:endParaRPr lang="en-US" dirty="0"/>
          </a:p>
        </p:txBody>
      </p:sp>
      <p:sp>
        <p:nvSpPr>
          <p:cNvPr id="6" name="TextBox 5"/>
          <p:cNvSpPr txBox="1"/>
          <p:nvPr/>
        </p:nvSpPr>
        <p:spPr>
          <a:xfrm>
            <a:off x="2123728" y="125859"/>
            <a:ext cx="6912768" cy="4308872"/>
          </a:xfrm>
          <a:prstGeom prst="rect">
            <a:avLst/>
          </a:prstGeom>
          <a:noFill/>
        </p:spPr>
        <p:txBody>
          <a:bodyPr wrap="square" rtlCol="0">
            <a:spAutoFit/>
          </a:bodyPr>
          <a:lstStyle/>
          <a:p>
            <a:pPr algn="ctr"/>
            <a:r>
              <a:rPr lang="ar-EG" sz="2800" b="1" dirty="0">
                <a:solidFill>
                  <a:srgbClr val="990000"/>
                </a:solidFill>
                <a:effectLst>
                  <a:outerShdw blurRad="38100" dist="38100" dir="2700000" algn="tl">
                    <a:srgbClr val="000000">
                      <a:alpha val="43137"/>
                    </a:srgbClr>
                  </a:outerShdw>
                </a:effectLst>
              </a:rPr>
              <a:t>4</a:t>
            </a:r>
            <a:r>
              <a:rPr lang="ar-EG" sz="2800" b="1" dirty="0" smtClean="0">
                <a:solidFill>
                  <a:srgbClr val="990000"/>
                </a:solidFill>
                <a:effectLst>
                  <a:outerShdw blurRad="38100" dist="38100" dir="2700000" algn="tl">
                    <a:srgbClr val="000000">
                      <a:alpha val="43137"/>
                    </a:srgbClr>
                  </a:outerShdw>
                </a:effectLst>
              </a:rPr>
              <a:t>.</a:t>
            </a:r>
            <a:r>
              <a:rPr lang="ar-EG" sz="2800" b="1" dirty="0" smtClean="0">
                <a:effectLst>
                  <a:outerShdw blurRad="38100" dist="38100" dir="2700000" algn="tl">
                    <a:srgbClr val="000000">
                      <a:alpha val="43137"/>
                    </a:srgbClr>
                  </a:outerShdw>
                </a:effectLst>
              </a:rPr>
              <a:t> </a:t>
            </a:r>
            <a:r>
              <a:rPr lang="ar-EG" sz="2800" b="1" dirty="0">
                <a:solidFill>
                  <a:srgbClr val="990000"/>
                </a:solidFill>
                <a:effectLst>
                  <a:outerShdw blurRad="38100" dist="38100" dir="2700000" algn="tl">
                    <a:srgbClr val="000000">
                      <a:alpha val="43137"/>
                    </a:srgbClr>
                  </a:outerShdw>
                </a:effectLst>
              </a:rPr>
              <a:t>نظام البلاطات </a:t>
            </a:r>
            <a:r>
              <a:rPr lang="ar-EG" sz="2800" b="1" dirty="0" smtClean="0">
                <a:solidFill>
                  <a:srgbClr val="990000"/>
                </a:solidFill>
                <a:effectLst>
                  <a:outerShdw blurRad="38100" dist="38100" dir="2700000" algn="tl">
                    <a:srgbClr val="000000">
                      <a:alpha val="43137"/>
                    </a:srgbClr>
                  </a:outerShdw>
                </a:effectLst>
              </a:rPr>
              <a:t>الصندوقية. </a:t>
            </a:r>
            <a:endParaRPr lang="ar-EG" sz="2800" b="1" dirty="0">
              <a:solidFill>
                <a:srgbClr val="990000"/>
              </a:solidFill>
              <a:effectLst>
                <a:outerShdw blurRad="38100" dist="38100" dir="2700000" algn="tl">
                  <a:srgbClr val="000000">
                    <a:alpha val="43137"/>
                  </a:srgbClr>
                </a:outerShdw>
              </a:effectLst>
            </a:endParaRPr>
          </a:p>
          <a:p>
            <a:pPr algn="ctr"/>
            <a:r>
              <a:rPr lang="ar-EG" sz="2800" b="1" dirty="0">
                <a:solidFill>
                  <a:srgbClr val="990000"/>
                </a:solidFill>
                <a:effectLst>
                  <a:outerShdw blurRad="38100" dist="38100" dir="2700000" algn="tl">
                    <a:srgbClr val="000000">
                      <a:alpha val="43137"/>
                    </a:srgbClr>
                  </a:outerShdw>
                </a:effectLst>
              </a:rPr>
              <a:t>)</a:t>
            </a:r>
            <a:r>
              <a:rPr lang="en-US" sz="2800" b="1" dirty="0">
                <a:solidFill>
                  <a:srgbClr val="990000"/>
                </a:solidFill>
                <a:effectLst>
                  <a:outerShdw blurRad="38100" dist="38100" dir="2700000" algn="tl">
                    <a:srgbClr val="000000">
                      <a:alpha val="43137"/>
                    </a:srgbClr>
                  </a:outerShdw>
                </a:effectLst>
              </a:rPr>
              <a:t> </a:t>
            </a:r>
            <a:r>
              <a:rPr lang="en-US" sz="2800" b="1" dirty="0" smtClean="0">
                <a:solidFill>
                  <a:srgbClr val="990000"/>
                </a:solidFill>
                <a:effectLst>
                  <a:outerShdw blurRad="38100" dist="38100" dir="2700000" algn="tl">
                    <a:srgbClr val="000000">
                      <a:alpha val="43137"/>
                    </a:srgbClr>
                  </a:outerShdw>
                </a:effectLst>
              </a:rPr>
              <a:t>Waffle Slab</a:t>
            </a:r>
            <a:r>
              <a:rPr lang="ar-EG" sz="2800" b="1" dirty="0" smtClean="0">
                <a:solidFill>
                  <a:srgbClr val="990000"/>
                </a:solidFill>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a:p>
            <a:pPr algn="r"/>
            <a:r>
              <a:rPr lang="ar-EG" sz="2000" b="1" dirty="0">
                <a:solidFill>
                  <a:srgbClr val="990000"/>
                </a:solidFill>
              </a:rPr>
              <a:t>* تعريفه :</a:t>
            </a:r>
          </a:p>
          <a:p>
            <a:pPr algn="r"/>
            <a:r>
              <a:rPr lang="ar-EG" sz="2000" b="1" dirty="0"/>
              <a:t>هو نظام </a:t>
            </a:r>
            <a:r>
              <a:rPr lang="ar-EG" sz="2000" b="1" dirty="0" smtClean="0"/>
              <a:t>يشبه نظام البلاطات المجوفة حيث تتكون من اعصاب اما في اتجاه واحد او اتجاهين لكن بدل البلوك يستخدم قوالب خاصة يتم فكها مع الشدة.</a:t>
            </a:r>
          </a:p>
          <a:p>
            <a:pPr algn="r"/>
            <a:r>
              <a:rPr lang="ar-EG" sz="2000" b="1" dirty="0" smtClean="0"/>
              <a:t>ويستخدم هذا النوع من البلاطات (الاسقف) لتغطية المسطحات الواسعة والبحور الكبيرة بإنشاء بلاطات خرسانيه مفرغه ذات قباب سفليه فارغه واعصاب – كمرات رفيعه – متقاطعه تعطى تقسيما منتظما ذات شكل معماري مميز.</a:t>
            </a:r>
            <a:endParaRPr lang="ar-EG" sz="2000" b="1" dirty="0"/>
          </a:p>
          <a:p>
            <a:pPr algn="r"/>
            <a:endParaRPr lang="ar-EG" sz="2000" b="1" dirty="0">
              <a:solidFill>
                <a:srgbClr val="990000"/>
              </a:solidFill>
            </a:endParaRPr>
          </a:p>
          <a:p>
            <a:pPr algn="r"/>
            <a:r>
              <a:rPr lang="ar-EG" b="1" dirty="0" smtClean="0">
                <a:solidFill>
                  <a:srgbClr val="990000"/>
                </a:solidFill>
              </a:rPr>
              <a:t> </a:t>
            </a:r>
            <a:r>
              <a:rPr lang="ar-EG" b="1" dirty="0">
                <a:solidFill>
                  <a:srgbClr val="990000"/>
                </a:solidFill>
              </a:rPr>
              <a:t>مقاساتة :</a:t>
            </a:r>
          </a:p>
          <a:p>
            <a:pPr algn="r"/>
            <a:r>
              <a:rPr lang="ar-EG" sz="2000" b="1" dirty="0">
                <a:solidFill>
                  <a:srgbClr val="990000"/>
                </a:solidFill>
              </a:rPr>
              <a:t>     </a:t>
            </a:r>
            <a:r>
              <a:rPr lang="ar-EG" sz="2000" b="1" dirty="0" smtClean="0">
                <a:solidFill>
                  <a:srgbClr val="990000"/>
                </a:solidFill>
              </a:rPr>
              <a:t>القوالب           </a:t>
            </a:r>
            <a:r>
              <a:rPr lang="ar-EG" sz="2000" b="1" dirty="0" smtClean="0"/>
              <a:t>تتخذ عدة مقاسات منها</a:t>
            </a:r>
          </a:p>
          <a:p>
            <a:pPr algn="r"/>
            <a:r>
              <a:rPr lang="ar-EG" sz="2000" b="1" dirty="0">
                <a:solidFill>
                  <a:srgbClr val="990000"/>
                </a:solidFill>
              </a:rPr>
              <a:t> </a:t>
            </a:r>
            <a:r>
              <a:rPr lang="ar-EG" sz="2000" b="1" dirty="0" smtClean="0">
                <a:solidFill>
                  <a:srgbClr val="990000"/>
                </a:solidFill>
              </a:rPr>
              <a:t>              </a:t>
            </a:r>
            <a:r>
              <a:rPr lang="ar-EG" sz="2000" dirty="0" smtClean="0">
                <a:solidFill>
                  <a:srgbClr val="990000"/>
                </a:solidFill>
              </a:rPr>
              <a:t>80سم × 80سم </a:t>
            </a:r>
          </a:p>
          <a:p>
            <a:pPr algn="r"/>
            <a:r>
              <a:rPr lang="ar-EG" sz="2000" dirty="0" smtClean="0">
                <a:solidFill>
                  <a:srgbClr val="990000"/>
                </a:solidFill>
              </a:rPr>
              <a:t>وبعمق متفاوت بين 225مم ،300مم ،375مم</a:t>
            </a:r>
            <a:endParaRPr lang="en-US"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2926855"/>
            <a:ext cx="2952327" cy="2095548"/>
          </a:xfrm>
          <a:prstGeom prst="rect">
            <a:avLst/>
          </a:prstGeom>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34096802"/>
      </p:ext>
    </p:ext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51</a:t>
            </a:fld>
            <a:endParaRPr lang="en-US" dirty="0"/>
          </a:p>
        </p:txBody>
      </p:sp>
      <p:sp>
        <p:nvSpPr>
          <p:cNvPr id="5" name="TextBox 4"/>
          <p:cNvSpPr txBox="1"/>
          <p:nvPr/>
        </p:nvSpPr>
        <p:spPr>
          <a:xfrm>
            <a:off x="1303378" y="53851"/>
            <a:ext cx="7805126" cy="3293209"/>
          </a:xfrm>
          <a:prstGeom prst="rect">
            <a:avLst/>
          </a:prstGeom>
          <a:noFill/>
        </p:spPr>
        <p:txBody>
          <a:bodyPr wrap="square" rtlCol="0">
            <a:spAutoFit/>
          </a:bodyPr>
          <a:lstStyle/>
          <a:p>
            <a:pPr algn="r"/>
            <a:r>
              <a:rPr lang="ar-EG" sz="2400" b="1" dirty="0">
                <a:solidFill>
                  <a:srgbClr val="990000"/>
                </a:solidFill>
              </a:rPr>
              <a:t>* </a:t>
            </a:r>
            <a:r>
              <a:rPr lang="ar-EG" sz="2400" b="1" dirty="0" smtClean="0">
                <a:solidFill>
                  <a:srgbClr val="990000"/>
                </a:solidFill>
              </a:rPr>
              <a:t>مميزاته </a:t>
            </a:r>
            <a:r>
              <a:rPr lang="ar-EG" sz="2400" b="1" dirty="0">
                <a:solidFill>
                  <a:srgbClr val="990000"/>
                </a:solidFill>
              </a:rPr>
              <a:t>:-</a:t>
            </a:r>
          </a:p>
          <a:p>
            <a:pPr algn="r"/>
            <a:r>
              <a:rPr lang="ar-EG" sz="2000" b="1" dirty="0"/>
              <a:t>1- </a:t>
            </a:r>
            <a:r>
              <a:rPr lang="ar-EG" sz="2000" b="1" dirty="0" smtClean="0"/>
              <a:t>الحصول على مسطحات كبيرة بدون اعمدة مع تخفيض وزن السقف وكمية حديد التسليح.</a:t>
            </a:r>
            <a:endParaRPr lang="ar-EG" sz="2000" b="1" dirty="0"/>
          </a:p>
          <a:p>
            <a:pPr algn="r"/>
            <a:r>
              <a:rPr lang="ar-EG" sz="2000" b="1" dirty="0" smtClean="0"/>
              <a:t>2-الحصول على تقسيم شبكي منتظم ومميز مع استخدام الفراغات في تركيب الكهرباء والتكيف والصوت.</a:t>
            </a:r>
            <a:endParaRPr lang="ar-EG" sz="2000" b="1" dirty="0"/>
          </a:p>
          <a:p>
            <a:pPr algn="r"/>
            <a:r>
              <a:rPr lang="ar-EG" sz="2400" b="1" dirty="0">
                <a:solidFill>
                  <a:srgbClr val="990000"/>
                </a:solidFill>
              </a:rPr>
              <a:t>*عيوبه :-</a:t>
            </a:r>
          </a:p>
          <a:p>
            <a:pPr algn="r"/>
            <a:r>
              <a:rPr lang="ar-EG" sz="2000" b="1" dirty="0"/>
              <a:t>1- </a:t>
            </a:r>
            <a:r>
              <a:rPr lang="ar-EG" sz="2000" b="1" dirty="0" smtClean="0"/>
              <a:t>صعوبة معالجة اي تلفيات بالسقف نتيجة فك القوالب.</a:t>
            </a:r>
            <a:r>
              <a:rPr lang="en-US" sz="2000" b="1" dirty="0">
                <a:solidFill>
                  <a:schemeClr val="tx1">
                    <a:lumMod val="75000"/>
                    <a:lumOff val="25000"/>
                  </a:schemeClr>
                </a:solidFill>
              </a:rPr>
              <a:t/>
            </a:r>
            <a:br>
              <a:rPr lang="en-US" sz="2000" b="1" dirty="0">
                <a:solidFill>
                  <a:schemeClr val="tx1">
                    <a:lumMod val="75000"/>
                    <a:lumOff val="25000"/>
                  </a:schemeClr>
                </a:solidFill>
              </a:rPr>
            </a:br>
            <a:r>
              <a:rPr lang="ar-EG" sz="2000" b="1" dirty="0"/>
              <a:t>2- </a:t>
            </a:r>
            <a:r>
              <a:rPr lang="ar-EG" sz="2000" b="1" dirty="0" smtClean="0"/>
              <a:t>ضرورة التكرارية للاستفادة من القوالب.</a:t>
            </a:r>
          </a:p>
          <a:p>
            <a:pPr algn="r"/>
            <a:r>
              <a:rPr lang="ar-EG" sz="2000" b="1" dirty="0" smtClean="0"/>
              <a:t>3-تحدث شروخ الهبوط اللدن في البلاطة عند جوانب الاعصاب نتيجة التغير الكبير في العمق بين البلاطات الرفيعة والاعصاب العميقة .</a:t>
            </a:r>
          </a:p>
          <a:p>
            <a:pPr algn="r"/>
            <a:r>
              <a:rPr lang="ar-EG" sz="2000" b="1" dirty="0" smtClean="0"/>
              <a:t>4- قلة سمك البلاطات فوق القوالب يجعلها اكثر عرضة لشروخ الانكماش.</a:t>
            </a:r>
            <a:endParaRPr lang="en-US" sz="20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131" y="3319557"/>
            <a:ext cx="2592467" cy="1722139"/>
          </a:xfrm>
          <a:prstGeom prst="rect">
            <a:avLst/>
          </a:prstGeom>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Left Arrow 7"/>
          <p:cNvSpPr/>
          <p:nvPr/>
        </p:nvSpPr>
        <p:spPr>
          <a:xfrm>
            <a:off x="4626834" y="4079857"/>
            <a:ext cx="1368152" cy="28803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25552"/>
          <a:stretch/>
        </p:blipFill>
        <p:spPr>
          <a:xfrm>
            <a:off x="1303378" y="3330213"/>
            <a:ext cx="3065187" cy="1711483"/>
          </a:xfrm>
          <a:prstGeom prst="rect">
            <a:avLst/>
          </a:prstGeom>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81027196"/>
      </p:ext>
    </p:extLst>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52</a:t>
            </a:fld>
            <a:endParaRPr lang="en-US" dirty="0"/>
          </a:p>
        </p:txBody>
      </p:sp>
      <p:pic>
        <p:nvPicPr>
          <p:cNvPr id="6" name="Picture 7" descr="D:\مطار الملكه عليا\فقثفص.jpg"/>
          <p:cNvPicPr>
            <a:picLocks noChangeAspect="1" noChangeArrowheads="1"/>
          </p:cNvPicPr>
          <p:nvPr/>
        </p:nvPicPr>
        <p:blipFill>
          <a:blip r:embed="rId2" cstate="print"/>
          <a:srcRect/>
          <a:stretch>
            <a:fillRect/>
          </a:stretch>
        </p:blipFill>
        <p:spPr bwMode="auto">
          <a:xfrm>
            <a:off x="5088633" y="2068674"/>
            <a:ext cx="3742184" cy="1848487"/>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descr="D:\مطار الملكه عليا\32054006.jpg"/>
          <p:cNvPicPr>
            <a:picLocks noChangeAspect="1" noChangeArrowheads="1"/>
          </p:cNvPicPr>
          <p:nvPr/>
        </p:nvPicPr>
        <p:blipFill>
          <a:blip r:embed="rId3" cstate="print"/>
          <a:srcRect/>
          <a:stretch>
            <a:fillRect/>
          </a:stretch>
        </p:blipFill>
        <p:spPr bwMode="auto">
          <a:xfrm>
            <a:off x="1844339" y="2718147"/>
            <a:ext cx="2808312" cy="1944216"/>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p:cNvSpPr txBox="1"/>
          <p:nvPr/>
        </p:nvSpPr>
        <p:spPr>
          <a:xfrm>
            <a:off x="6145831" y="341883"/>
            <a:ext cx="2746649" cy="830997"/>
          </a:xfrm>
          <a:prstGeom prst="rect">
            <a:avLst/>
          </a:prstGeom>
          <a:noFill/>
        </p:spPr>
        <p:txBody>
          <a:bodyPr wrap="square" rtlCol="0">
            <a:spAutoFit/>
          </a:bodyPr>
          <a:lstStyle/>
          <a:p>
            <a:pPr algn="r"/>
            <a:r>
              <a:rPr lang="ar-EG" sz="2400" b="1" dirty="0" smtClean="0">
                <a:solidFill>
                  <a:srgbClr val="990000"/>
                </a:solidFill>
              </a:rPr>
              <a:t>* امثلة :-</a:t>
            </a:r>
          </a:p>
          <a:p>
            <a:pPr algn="r"/>
            <a:r>
              <a:rPr lang="ar-EG" sz="2400" b="1" dirty="0" smtClean="0">
                <a:solidFill>
                  <a:srgbClr val="990000"/>
                </a:solidFill>
              </a:rPr>
              <a:t>      </a:t>
            </a:r>
            <a:r>
              <a:rPr lang="ar-EG" sz="2000" dirty="0" smtClean="0"/>
              <a:t>مطار الملكة عليا الدولي</a:t>
            </a:r>
            <a:endParaRPr lang="en-US" sz="2000" dirty="0"/>
          </a:p>
        </p:txBody>
      </p:sp>
      <p:pic>
        <p:nvPicPr>
          <p:cNvPr id="9" name="Picture 8"/>
          <p:cNvPicPr>
            <a:picLocks noChangeAspect="1"/>
          </p:cNvPicPr>
          <p:nvPr/>
        </p:nvPicPr>
        <p:blipFill>
          <a:blip r:embed="rId4"/>
          <a:stretch>
            <a:fillRect/>
          </a:stretch>
        </p:blipFill>
        <p:spPr>
          <a:xfrm>
            <a:off x="1328407" y="341883"/>
            <a:ext cx="3854545" cy="2520280"/>
          </a:xfrm>
          <a:prstGeom prst="rect">
            <a:avLst/>
          </a:prstGeom>
        </p:spPr>
      </p:pic>
    </p:spTree>
    <p:extLst>
      <p:ext uri="{BB962C8B-B14F-4D97-AF65-F5344CB8AC3E}">
        <p14:creationId xmlns:p14="http://schemas.microsoft.com/office/powerpoint/2010/main" val="2238126516"/>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29915"/>
            <a:ext cx="7772401" cy="102250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cap="none" spc="50" dirty="0" err="1" smtClean="0">
                <a:ln w="11430"/>
                <a:solidFill>
                  <a:schemeClr val="tx1">
                    <a:lumMod val="65000"/>
                    <a:lumOff val="35000"/>
                  </a:schemeClr>
                </a:solidFill>
                <a:effectLst>
                  <a:outerShdw blurRad="38100" dist="38100" dir="2700000" algn="tl">
                    <a:srgbClr val="000000">
                      <a:alpha val="43137"/>
                    </a:srgbClr>
                  </a:outerShdw>
                </a:effectLst>
              </a:rPr>
              <a:t>Panaled</a:t>
            </a:r>
            <a:r>
              <a:rPr lang="en-US" sz="6000" cap="none" spc="50" dirty="0" smtClean="0">
                <a:ln w="11430"/>
                <a:solidFill>
                  <a:schemeClr val="tx1">
                    <a:lumMod val="65000"/>
                    <a:lumOff val="35000"/>
                  </a:schemeClr>
                </a:solidFill>
                <a:effectLst>
                  <a:outerShdw blurRad="38100" dist="38100" dir="2700000" algn="tl">
                    <a:srgbClr val="000000">
                      <a:alpha val="43137"/>
                    </a:srgbClr>
                  </a:outerShdw>
                </a:effectLst>
              </a:rPr>
              <a:t> beam</a:t>
            </a:r>
            <a:endParaRPr lang="en-US" sz="6000" cap="none" spc="50" dirty="0">
              <a:ln w="11430"/>
              <a:solidFill>
                <a:schemeClr val="tx1">
                  <a:lumMod val="65000"/>
                  <a:lumOff val="3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53</a:t>
            </a:fld>
            <a:endParaRPr lang="en-US" dirty="0"/>
          </a:p>
        </p:txBody>
      </p:sp>
      <p:pic>
        <p:nvPicPr>
          <p:cNvPr id="5" name="Picture 4" descr="http://www.arab-eng.org/vb/uploaded/103835_1168081846.jpg"/>
          <p:cNvPicPr>
            <a:picLocks noChangeAspect="1" noChangeArrowheads="1"/>
          </p:cNvPicPr>
          <p:nvPr/>
        </p:nvPicPr>
        <p:blipFill>
          <a:blip r:embed="rId2" cstate="print"/>
          <a:srcRect/>
          <a:stretch>
            <a:fillRect/>
          </a:stretch>
        </p:blipFill>
        <p:spPr bwMode="auto">
          <a:xfrm>
            <a:off x="3059832" y="1854051"/>
            <a:ext cx="3779912" cy="2520280"/>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953017932"/>
      </p:ext>
    </p:extLst>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6103" y="-18157"/>
            <a:ext cx="7772401" cy="1022502"/>
          </a:xfrm>
        </p:spPr>
        <p:txBody>
          <a:bodyPr/>
          <a:lstStyle/>
          <a:p>
            <a:pPr algn="ctr"/>
            <a:r>
              <a:rPr lang="ar-EG" sz="3200" dirty="0" smtClean="0">
                <a:solidFill>
                  <a:srgbClr val="C00000"/>
                </a:solidFill>
              </a:rPr>
              <a:t>5- نظام الكمرات المتقاطعه</a:t>
            </a:r>
            <a:br>
              <a:rPr lang="ar-EG" sz="3200" dirty="0" smtClean="0">
                <a:solidFill>
                  <a:srgbClr val="C00000"/>
                </a:solidFill>
              </a:rPr>
            </a:br>
            <a:r>
              <a:rPr lang="en-US" sz="3200" dirty="0">
                <a:solidFill>
                  <a:srgbClr val="C00000"/>
                </a:solidFill>
              </a:rPr>
              <a:t>(</a:t>
            </a:r>
            <a:r>
              <a:rPr lang="en-US" sz="3200" dirty="0" err="1">
                <a:solidFill>
                  <a:srgbClr val="C00000"/>
                </a:solidFill>
              </a:rPr>
              <a:t>panaled</a:t>
            </a:r>
            <a:r>
              <a:rPr lang="en-US" sz="3200" dirty="0">
                <a:solidFill>
                  <a:srgbClr val="C00000"/>
                </a:solidFill>
              </a:rPr>
              <a:t> beam)</a:t>
            </a:r>
            <a:endParaRPr lang="ar-EG" sz="3200" dirty="0">
              <a:solidFill>
                <a:srgbClr val="C00000"/>
              </a:solidFill>
            </a:endParaRPr>
          </a:p>
        </p:txBody>
      </p:sp>
      <p:sp>
        <p:nvSpPr>
          <p:cNvPr id="6" name="Text Placeholder 5"/>
          <p:cNvSpPr>
            <a:spLocks noGrp="1"/>
          </p:cNvSpPr>
          <p:nvPr>
            <p:ph type="body" idx="1"/>
          </p:nvPr>
        </p:nvSpPr>
        <p:spPr>
          <a:xfrm>
            <a:off x="2627784" y="3752205"/>
            <a:ext cx="6480720" cy="1126182"/>
          </a:xfrm>
        </p:spPr>
        <p:txBody>
          <a:bodyPr/>
          <a:lstStyle/>
          <a:p>
            <a:r>
              <a:rPr lang="ar-EG" b="1" dirty="0" smtClean="0">
                <a:solidFill>
                  <a:schemeClr val="tx1"/>
                </a:solidFill>
              </a:rPr>
              <a:t>الكمرات المتقاطعه هي نظام لكمرات ذات قطاعات بأبعاد متساويه تتقاطع متعامده علي بعضها لتغطي مساحات كبيره نسبيا بدون استخدام أعمده في المنتصف </a:t>
            </a:r>
          </a:p>
          <a:p>
            <a:endParaRPr lang="ar-EG" sz="2400" b="1" dirty="0" smtClean="0">
              <a:solidFill>
                <a:schemeClr val="tx1"/>
              </a:solidFill>
            </a:endParaRPr>
          </a:p>
          <a:p>
            <a:r>
              <a:rPr lang="ar-EG" sz="2400" b="1" dirty="0" smtClean="0">
                <a:solidFill>
                  <a:srgbClr val="C00000"/>
                </a:solidFill>
              </a:rPr>
              <a:t>يمكن استخدام هذا النوع من المباني كالتالي:</a:t>
            </a:r>
            <a:endParaRPr lang="ar-EG" b="1" dirty="0" smtClean="0">
              <a:solidFill>
                <a:srgbClr val="C00000"/>
              </a:solidFill>
            </a:endParaRPr>
          </a:p>
          <a:p>
            <a:r>
              <a:rPr lang="ar-EG" b="1" dirty="0">
                <a:solidFill>
                  <a:schemeClr val="tx1"/>
                </a:solidFill>
              </a:rPr>
              <a:t>1-نسبه الطول الي العرض = 1,20 اقل من 2.00</a:t>
            </a:r>
          </a:p>
          <a:p>
            <a:r>
              <a:rPr lang="ar-EG" b="1" dirty="0">
                <a:solidFill>
                  <a:schemeClr val="tx1"/>
                </a:solidFill>
              </a:rPr>
              <a:t>2-ينتقل الحمل من البلاطات الي الكمرات المتقاطعه </a:t>
            </a:r>
          </a:p>
          <a:p>
            <a:r>
              <a:rPr lang="ar-EG" b="1" dirty="0">
                <a:solidFill>
                  <a:schemeClr val="tx1"/>
                </a:solidFill>
              </a:rPr>
              <a:t>3-ترتكز الكمرات المتقاطعه علي الكمرات خارجيه و تنقل لها الحمل </a:t>
            </a:r>
          </a:p>
          <a:p>
            <a:r>
              <a:rPr lang="ar-EG" b="1" dirty="0">
                <a:solidFill>
                  <a:schemeClr val="tx1"/>
                </a:solidFill>
              </a:rPr>
              <a:t>4-الكمرات الخارجيه ترتكز علي الأعمده الموجوده علي محيط المبني </a:t>
            </a:r>
          </a:p>
          <a:p>
            <a:r>
              <a:rPr lang="ar-EG" b="1" dirty="0">
                <a:solidFill>
                  <a:schemeClr val="tx1"/>
                </a:solidFill>
              </a:rPr>
              <a:t>5-تنقل الاعمده الاحمال الي التربه</a:t>
            </a: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54</a:t>
            </a:fld>
            <a:endParaRPr lang="en-US" dirty="0"/>
          </a:p>
        </p:txBody>
      </p:sp>
      <p:pic>
        <p:nvPicPr>
          <p:cNvPr id="7" name="Picture 14"/>
          <p:cNvPicPr>
            <a:picLocks noChangeAspect="1" noChangeArrowheads="1"/>
          </p:cNvPicPr>
          <p:nvPr/>
        </p:nvPicPr>
        <p:blipFill>
          <a:blip r:embed="rId2" cstate="print"/>
          <a:srcRect/>
          <a:stretch>
            <a:fillRect/>
          </a:stretch>
        </p:blipFill>
        <p:spPr bwMode="auto">
          <a:xfrm>
            <a:off x="1547664" y="2142083"/>
            <a:ext cx="2808312" cy="1368152"/>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4700304"/>
      </p:ext>
    </p:extLst>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2167" y="1782043"/>
            <a:ext cx="7052321" cy="1126182"/>
          </a:xfrm>
        </p:spPr>
        <p:txBody>
          <a:bodyPr/>
          <a:lstStyle/>
          <a:p>
            <a:r>
              <a:rPr lang="ar-EG" sz="2400" b="1" dirty="0" smtClean="0">
                <a:solidFill>
                  <a:srgbClr val="C00000"/>
                </a:solidFill>
              </a:rPr>
              <a:t>كما انه يمكن ان يطلق علي الكمرات المتقاطعه بالاعصاب و يكون البعد بين الاعصاب علي النحو التالي :</a:t>
            </a:r>
            <a:endParaRPr lang="ar-EG" b="1" dirty="0" smtClean="0">
              <a:solidFill>
                <a:srgbClr val="C00000"/>
              </a:solidFill>
            </a:endParaRPr>
          </a:p>
          <a:p>
            <a:r>
              <a:rPr lang="ar-EG" b="1" dirty="0" smtClean="0">
                <a:solidFill>
                  <a:schemeClr val="tx1"/>
                </a:solidFill>
              </a:rPr>
              <a:t>1-اذا كان البعد بين الاعصاب لا يزيد عن متر واحد يمكن تبقي الفجوات بين الاعصاب فارغه ولكن عند تنفيذ الشده الخشبيه للسقف تكون مكلفه حيث تستهلك كميه كبيره من الاخشاب فيفضل وضع البلوكات لملىْ الفراغات كما هو في السقف الهوردي </a:t>
            </a:r>
          </a:p>
          <a:p>
            <a:r>
              <a:rPr lang="ar-EG" b="1" dirty="0" smtClean="0">
                <a:solidFill>
                  <a:schemeClr val="tx1"/>
                </a:solidFill>
              </a:rPr>
              <a:t>2-اذا كان البعد بين الاعصاب متر واحد و مترين او اكثر فتعامل هذه الاعصاب معامله الكمرات العاديه</a:t>
            </a:r>
            <a:endParaRPr lang="ar-EG" b="1" dirty="0">
              <a:solidFill>
                <a:schemeClr val="tx1"/>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55</a:t>
            </a:fld>
            <a:endParaRPr lang="en-US" dirty="0"/>
          </a:p>
        </p:txBody>
      </p:sp>
      <p:pic>
        <p:nvPicPr>
          <p:cNvPr id="5" name="Picture 16" descr="C:\Users\I.T.S\Desktop\images (2).jpg"/>
          <p:cNvPicPr>
            <a:picLocks noChangeAspect="1" noChangeArrowheads="1"/>
          </p:cNvPicPr>
          <p:nvPr/>
        </p:nvPicPr>
        <p:blipFill>
          <a:blip r:embed="rId2" cstate="print"/>
          <a:srcRect/>
          <a:stretch>
            <a:fillRect/>
          </a:stretch>
        </p:blipFill>
        <p:spPr bwMode="auto">
          <a:xfrm>
            <a:off x="1897359" y="2934171"/>
            <a:ext cx="2818657" cy="1879962"/>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15"/>
          <p:cNvPicPr>
            <a:picLocks noChangeAspect="1" noChangeArrowheads="1"/>
          </p:cNvPicPr>
          <p:nvPr/>
        </p:nvPicPr>
        <p:blipFill>
          <a:blip r:embed="rId3" cstate="print"/>
          <a:srcRect/>
          <a:stretch>
            <a:fillRect/>
          </a:stretch>
        </p:blipFill>
        <p:spPr bwMode="auto">
          <a:xfrm>
            <a:off x="5292080" y="3037166"/>
            <a:ext cx="2952328" cy="1769213"/>
          </a:xfrm>
          <a:prstGeom prst="rect">
            <a:avLst/>
          </a:prstGeom>
          <a:noFill/>
          <a:ln w="9525">
            <a:noFill/>
            <a:miter lim="800000"/>
            <a:headEnd/>
            <a:tailEnd/>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4292479"/>
      </p:ext>
    </p:extLst>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061963"/>
            <a:ext cx="7772401" cy="1022502"/>
          </a:xfrm>
        </p:spPr>
        <p:txBody>
          <a:bodyPr/>
          <a:lstStyle/>
          <a:p>
            <a:r>
              <a:rPr lang="ar-EG" sz="2400" dirty="0" smtClean="0">
                <a:solidFill>
                  <a:srgbClr val="C00000"/>
                </a:solidFill>
              </a:rPr>
              <a:t>مسجد بالرياض حي الخزامى</a:t>
            </a:r>
            <a:endParaRPr lang="ar-EG" sz="2400" dirty="0">
              <a:solidFill>
                <a:srgbClr val="C00000"/>
              </a:solidFill>
            </a:endParaRPr>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56</a:t>
            </a:fld>
            <a:endParaRPr lang="en-US" dirty="0"/>
          </a:p>
        </p:txBody>
      </p:sp>
      <p:pic>
        <p:nvPicPr>
          <p:cNvPr id="1026" name="Picture 2" descr="http://www.arab-eng.org/vb/uploaded/103835_1168081733.jpg"/>
          <p:cNvPicPr>
            <a:picLocks noChangeAspect="1" noChangeArrowheads="1"/>
          </p:cNvPicPr>
          <p:nvPr/>
        </p:nvPicPr>
        <p:blipFill>
          <a:blip r:embed="rId2" cstate="print"/>
          <a:srcRect/>
          <a:stretch>
            <a:fillRect/>
          </a:stretch>
        </p:blipFill>
        <p:spPr bwMode="auto">
          <a:xfrm>
            <a:off x="1619672" y="2430115"/>
            <a:ext cx="3240360" cy="2502123"/>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8" name="Picture 4" descr="http://www.arab-eng.org/vb/uploaded/103835_1168081846.jpg"/>
          <p:cNvPicPr>
            <a:picLocks noChangeAspect="1" noChangeArrowheads="1"/>
          </p:cNvPicPr>
          <p:nvPr/>
        </p:nvPicPr>
        <p:blipFill>
          <a:blip r:embed="rId3" cstate="print"/>
          <a:srcRect/>
          <a:stretch>
            <a:fillRect/>
          </a:stretch>
        </p:blipFill>
        <p:spPr bwMode="auto">
          <a:xfrm>
            <a:off x="5148064" y="2430115"/>
            <a:ext cx="3779912" cy="2520280"/>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30" name="Picture 6" descr="http://www.arab-eng.org/vb/uploaded/103835_1168081916.jpg"/>
          <p:cNvPicPr>
            <a:picLocks noChangeAspect="1" noChangeArrowheads="1"/>
          </p:cNvPicPr>
          <p:nvPr/>
        </p:nvPicPr>
        <p:blipFill>
          <a:blip r:embed="rId4" cstate="print"/>
          <a:srcRect/>
          <a:stretch>
            <a:fillRect/>
          </a:stretch>
        </p:blipFill>
        <p:spPr bwMode="auto">
          <a:xfrm>
            <a:off x="4644008" y="269875"/>
            <a:ext cx="4192241" cy="1944216"/>
          </a:xfrm>
          <a:prstGeom prst="rect">
            <a:avLst/>
          </a:prstGeom>
          <a:no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48850677"/>
      </p:ext>
    </p:extLst>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57</a:t>
            </a:fld>
            <a:endParaRPr lang="en-US" dirty="0"/>
          </a:p>
        </p:txBody>
      </p:sp>
      <p:sp>
        <p:nvSpPr>
          <p:cNvPr id="5" name="TextBox 4"/>
          <p:cNvSpPr txBox="1"/>
          <p:nvPr/>
        </p:nvSpPr>
        <p:spPr>
          <a:xfrm>
            <a:off x="1187624" y="217606"/>
            <a:ext cx="8604448" cy="3508653"/>
          </a:xfrm>
          <a:prstGeom prst="rect">
            <a:avLst/>
          </a:prstGeom>
          <a:noFill/>
        </p:spPr>
        <p:txBody>
          <a:bodyPr wrap="square" rtlCol="1">
            <a:spAutoFit/>
          </a:bodyPr>
          <a:lstStyle/>
          <a:p>
            <a:pPr>
              <a:lnSpc>
                <a:spcPct val="150000"/>
              </a:lnSpc>
            </a:pPr>
            <a:r>
              <a:rPr lang="ar-EG" sz="3600" b="1" dirty="0" smtClean="0">
                <a:solidFill>
                  <a:srgbClr val="C00000"/>
                </a:solidFill>
              </a:rPr>
              <a:t>مراجع البحث :                                           </a:t>
            </a:r>
          </a:p>
          <a:p>
            <a:pPr>
              <a:lnSpc>
                <a:spcPct val="150000"/>
              </a:lnSpc>
            </a:pPr>
            <a:r>
              <a:rPr lang="ar-EG" sz="2800" b="1" dirty="0">
                <a:latin typeface="Calibri"/>
                <a:cs typeface="+mn-cs"/>
              </a:rPr>
              <a:t>- كتاب تشييد المبانى للدكتور فاروق عباس حيدر. </a:t>
            </a:r>
            <a:r>
              <a:rPr lang="ar-EG" sz="2800" b="1" dirty="0" smtClean="0">
                <a:latin typeface="Calibri"/>
                <a:cs typeface="+mn-cs"/>
              </a:rPr>
              <a:t>                  </a:t>
            </a:r>
          </a:p>
          <a:p>
            <a:pPr>
              <a:lnSpc>
                <a:spcPct val="150000"/>
              </a:lnSpc>
            </a:pPr>
            <a:r>
              <a:rPr lang="ar-EG" sz="2800" b="1" dirty="0" smtClean="0">
                <a:latin typeface="Calibri"/>
                <a:cs typeface="+mn-cs"/>
              </a:rPr>
              <a:t>- كتاب الإنشاء المعمارى (ضمن سلسلة التقنية المعمارية).         </a:t>
            </a:r>
          </a:p>
          <a:p>
            <a:pPr>
              <a:lnSpc>
                <a:spcPct val="150000"/>
              </a:lnSpc>
            </a:pPr>
            <a:r>
              <a:rPr lang="en-US" sz="2800" b="1" dirty="0" smtClean="0">
                <a:latin typeface="Calibri"/>
                <a:cs typeface="+mn-cs"/>
              </a:rPr>
              <a:t> </a:t>
            </a:r>
            <a:r>
              <a:rPr lang="ar-EG" sz="2800" b="1" dirty="0" smtClean="0">
                <a:latin typeface="Calibri"/>
                <a:cs typeface="+mn-cs"/>
              </a:rPr>
              <a:t>- </a:t>
            </a:r>
            <a:r>
              <a:rPr lang="ar-EG" sz="2800" b="1" dirty="0">
                <a:latin typeface="Calibri"/>
                <a:cs typeface="+mn-cs"/>
              </a:rPr>
              <a:t>من سلسلة الشكل والانشاء فى العمارة للدكتور نوبى محمد </a:t>
            </a:r>
            <a:r>
              <a:rPr lang="ar-EG" sz="2800" b="1" dirty="0" smtClean="0">
                <a:latin typeface="Calibri"/>
                <a:cs typeface="+mn-cs"/>
              </a:rPr>
              <a:t>حسن</a:t>
            </a:r>
          </a:p>
          <a:p>
            <a:pPr>
              <a:lnSpc>
                <a:spcPct val="150000"/>
              </a:lnSpc>
            </a:pPr>
            <a:r>
              <a:rPr lang="en-US" sz="2800" b="1" dirty="0" smtClean="0">
                <a:latin typeface="Calibri"/>
                <a:cs typeface="+mn-cs"/>
              </a:rPr>
              <a:t>- From The Internet</a:t>
            </a:r>
            <a:endParaRPr lang="ar-EG" sz="2400" b="1" dirty="0">
              <a:latin typeface="Calibri"/>
              <a:cs typeface="+mn-cs"/>
            </a:endParaRPr>
          </a:p>
        </p:txBody>
      </p:sp>
    </p:spTree>
    <p:extLst>
      <p:ext uri="{BB962C8B-B14F-4D97-AF65-F5344CB8AC3E}">
        <p14:creationId xmlns:p14="http://schemas.microsoft.com/office/powerpoint/2010/main" val="503254541"/>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2CEEA79-2B32-4041-AD38-F65E7F335478}" type="slidenum">
              <a:rPr lang="en-US" smtClean="0"/>
              <a:pPr>
                <a:defRPr/>
              </a:pPr>
              <a:t>6</a:t>
            </a:fld>
            <a:endParaRPr lang="en-US"/>
          </a:p>
        </p:txBody>
      </p:sp>
      <p:pic>
        <p:nvPicPr>
          <p:cNvPr id="7" name="Picture 6" descr="6_1_~1.JPG"/>
          <p:cNvPicPr>
            <a:picLocks noChangeAspect="1"/>
          </p:cNvPicPr>
          <p:nvPr/>
        </p:nvPicPr>
        <p:blipFill>
          <a:blip r:embed="rId2" cstate="print"/>
          <a:stretch>
            <a:fillRect/>
          </a:stretch>
        </p:blipFill>
        <p:spPr>
          <a:xfrm>
            <a:off x="1547664" y="2574131"/>
            <a:ext cx="2304256" cy="20162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itle 1"/>
          <p:cNvSpPr>
            <a:spLocks noGrp="1"/>
          </p:cNvSpPr>
          <p:nvPr/>
        </p:nvSpPr>
        <p:spPr bwMode="auto">
          <a:xfrm>
            <a:off x="1264095" y="269875"/>
            <a:ext cx="7772401" cy="10225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1" eaLnBrk="1" fontAlgn="base" hangingPunct="1">
              <a:spcBef>
                <a:spcPct val="0"/>
              </a:spcBef>
              <a:spcAft>
                <a:spcPct val="0"/>
              </a:spcAft>
              <a:defRPr sz="4000" b="1" kern="1200" cap="all">
                <a:solidFill>
                  <a:schemeClr val="tx2"/>
                </a:solidFill>
                <a:latin typeface="Sans Condensed"/>
                <a:ea typeface="+mj-ea"/>
                <a:cs typeface="+mj-cs"/>
              </a:defRPr>
            </a:lvl1pPr>
            <a:lvl2pPr algn="ctr" rtl="1" eaLnBrk="1" fontAlgn="base" hangingPunct="1">
              <a:spcBef>
                <a:spcPct val="0"/>
              </a:spcBef>
              <a:spcAft>
                <a:spcPct val="0"/>
              </a:spcAft>
              <a:defRPr sz="4400">
                <a:solidFill>
                  <a:schemeClr val="tx2"/>
                </a:solidFill>
                <a:latin typeface="Sans Condensed" pitchFamily="34" charset="0"/>
              </a:defRPr>
            </a:lvl2pPr>
            <a:lvl3pPr algn="ctr" rtl="1" eaLnBrk="1" fontAlgn="base" hangingPunct="1">
              <a:spcBef>
                <a:spcPct val="0"/>
              </a:spcBef>
              <a:spcAft>
                <a:spcPct val="0"/>
              </a:spcAft>
              <a:defRPr sz="4400">
                <a:solidFill>
                  <a:schemeClr val="tx2"/>
                </a:solidFill>
                <a:latin typeface="Sans Condensed" pitchFamily="34" charset="0"/>
              </a:defRPr>
            </a:lvl3pPr>
            <a:lvl4pPr algn="ctr" rtl="1" eaLnBrk="1" fontAlgn="base" hangingPunct="1">
              <a:spcBef>
                <a:spcPct val="0"/>
              </a:spcBef>
              <a:spcAft>
                <a:spcPct val="0"/>
              </a:spcAft>
              <a:defRPr sz="4400">
                <a:solidFill>
                  <a:schemeClr val="tx2"/>
                </a:solidFill>
                <a:latin typeface="Sans Condensed" pitchFamily="34" charset="0"/>
              </a:defRPr>
            </a:lvl4pPr>
            <a:lvl5pPr algn="ctr" rtl="1" eaLnBrk="1" fontAlgn="base" hangingPunct="1">
              <a:spcBef>
                <a:spcPct val="0"/>
              </a:spcBef>
              <a:spcAft>
                <a:spcPct val="0"/>
              </a:spcAft>
              <a:defRPr sz="4400">
                <a:solidFill>
                  <a:schemeClr val="tx2"/>
                </a:solidFill>
                <a:latin typeface="Sans Condensed" pitchFamily="34" charset="0"/>
              </a:defRPr>
            </a:lvl5pPr>
            <a:lvl6pPr marL="457200" algn="ctr" rtl="1" eaLnBrk="1" fontAlgn="base" hangingPunct="1">
              <a:spcBef>
                <a:spcPct val="0"/>
              </a:spcBef>
              <a:spcAft>
                <a:spcPct val="0"/>
              </a:spcAft>
              <a:defRPr sz="4400">
                <a:solidFill>
                  <a:schemeClr val="tx2"/>
                </a:solidFill>
                <a:latin typeface="Sans Condensed" pitchFamily="34" charset="0"/>
              </a:defRPr>
            </a:lvl6pPr>
            <a:lvl7pPr marL="914400" algn="ctr" rtl="1" eaLnBrk="1" fontAlgn="base" hangingPunct="1">
              <a:spcBef>
                <a:spcPct val="0"/>
              </a:spcBef>
              <a:spcAft>
                <a:spcPct val="0"/>
              </a:spcAft>
              <a:defRPr sz="4400">
                <a:solidFill>
                  <a:schemeClr val="tx2"/>
                </a:solidFill>
                <a:latin typeface="Sans Condensed" pitchFamily="34" charset="0"/>
              </a:defRPr>
            </a:lvl7pPr>
            <a:lvl8pPr marL="1371600" algn="ctr" rtl="1" eaLnBrk="1" fontAlgn="base" hangingPunct="1">
              <a:spcBef>
                <a:spcPct val="0"/>
              </a:spcBef>
              <a:spcAft>
                <a:spcPct val="0"/>
              </a:spcAft>
              <a:defRPr sz="4400">
                <a:solidFill>
                  <a:schemeClr val="tx2"/>
                </a:solidFill>
                <a:latin typeface="Sans Condensed" pitchFamily="34" charset="0"/>
              </a:defRPr>
            </a:lvl8pPr>
            <a:lvl9pPr marL="1828800" algn="ctr" rtl="1" eaLnBrk="1" fontAlgn="base" hangingPunct="1">
              <a:spcBef>
                <a:spcPct val="0"/>
              </a:spcBef>
              <a:spcAft>
                <a:spcPct val="0"/>
              </a:spcAft>
              <a:defRPr sz="4400">
                <a:solidFill>
                  <a:schemeClr val="tx2"/>
                </a:solidFill>
                <a:latin typeface="Sans Condensed" pitchFamily="34" charset="0"/>
              </a:defRPr>
            </a:lvl9pPr>
          </a:lstStyle>
          <a:p>
            <a:pPr algn="r"/>
            <a:r>
              <a:rPr lang="ar-SA" sz="2200" dirty="0" smtClean="0">
                <a:solidFill>
                  <a:srgbClr val="C00000"/>
                </a:solidFill>
              </a:rPr>
              <a:t>تنقسم نظم الإنشاءات تبعا للسلوك الأستاتيكى لاستقبال وترحيل الأحمال إل</a:t>
            </a:r>
            <a:r>
              <a:rPr lang="ar-EG" sz="2200" dirty="0" smtClean="0">
                <a:solidFill>
                  <a:srgbClr val="C00000"/>
                </a:solidFill>
              </a:rPr>
              <a:t>ى ما يلى</a:t>
            </a:r>
            <a:r>
              <a:rPr lang="ar-EG" sz="2000" dirty="0" smtClean="0">
                <a:solidFill>
                  <a:srgbClr val="C00000"/>
                </a:solidFill>
              </a:rPr>
              <a:t> :</a:t>
            </a:r>
            <a:r>
              <a:rPr lang="ar-EG" dirty="0" smtClean="0">
                <a:solidFill>
                  <a:srgbClr val="C00000"/>
                </a:solidFill>
              </a:rPr>
              <a:t/>
            </a:r>
            <a:br>
              <a:rPr lang="ar-EG" dirty="0" smtClean="0">
                <a:solidFill>
                  <a:srgbClr val="C00000"/>
                </a:solidFill>
              </a:rPr>
            </a:br>
            <a:endParaRPr lang="ar-EG" dirty="0">
              <a:solidFill>
                <a:srgbClr val="C00000"/>
              </a:solidFill>
            </a:endParaRPr>
          </a:p>
        </p:txBody>
      </p:sp>
      <p:sp>
        <p:nvSpPr>
          <p:cNvPr id="9" name="Text Placeholder 2"/>
          <p:cNvSpPr>
            <a:spLocks noGrp="1"/>
          </p:cNvSpPr>
          <p:nvPr/>
        </p:nvSpPr>
        <p:spPr bwMode="auto">
          <a:xfrm>
            <a:off x="3784375" y="3680197"/>
            <a:ext cx="5180112" cy="112618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r" rtl="1" eaLnBrk="1" fontAlgn="base" hangingPunct="1">
              <a:spcBef>
                <a:spcPct val="20000"/>
              </a:spcBef>
              <a:spcAft>
                <a:spcPct val="0"/>
              </a:spcAft>
              <a:buFont typeface="Arial" pitchFamily="34" charset="0"/>
              <a:buNone/>
              <a:defRPr sz="2000" kern="1200">
                <a:solidFill>
                  <a:schemeClr val="tx1">
                    <a:tint val="75000"/>
                  </a:schemeClr>
                </a:solidFill>
                <a:latin typeface="Calibri"/>
                <a:ea typeface="+mn-ea"/>
                <a:cs typeface="+mn-cs"/>
              </a:defRPr>
            </a:lvl1pPr>
            <a:lvl2pPr marL="457200" indent="0" algn="r" rtl="1" eaLnBrk="1" fontAlgn="base" hangingPunct="1">
              <a:spcBef>
                <a:spcPct val="20000"/>
              </a:spcBef>
              <a:spcAft>
                <a:spcPct val="0"/>
              </a:spcAft>
              <a:buFont typeface="Arial" pitchFamily="34" charset="0"/>
              <a:buNone/>
              <a:defRPr sz="1800" kern="1200">
                <a:solidFill>
                  <a:schemeClr val="tx1">
                    <a:tint val="75000"/>
                  </a:schemeClr>
                </a:solidFill>
                <a:latin typeface="Calibri"/>
                <a:ea typeface="+mn-ea"/>
                <a:cs typeface="+mn-cs"/>
              </a:defRPr>
            </a:lvl2pPr>
            <a:lvl3pPr marL="914400" indent="0" algn="r" rtl="1" eaLnBrk="1" fontAlgn="base" hangingPunct="1">
              <a:spcBef>
                <a:spcPct val="20000"/>
              </a:spcBef>
              <a:spcAft>
                <a:spcPct val="0"/>
              </a:spcAft>
              <a:buFont typeface="Arial" pitchFamily="34" charset="0"/>
              <a:buNone/>
              <a:defRPr sz="1600" kern="1200">
                <a:solidFill>
                  <a:schemeClr val="tx1">
                    <a:tint val="75000"/>
                  </a:schemeClr>
                </a:solidFill>
                <a:latin typeface="Calibri"/>
                <a:ea typeface="+mn-ea"/>
                <a:cs typeface="+mn-cs"/>
              </a:defRPr>
            </a:lvl3pPr>
            <a:lvl4pPr marL="1371600" indent="0" algn="r" rtl="1" eaLnBrk="1" fontAlgn="base" hangingPunct="1">
              <a:spcBef>
                <a:spcPct val="20000"/>
              </a:spcBef>
              <a:spcAft>
                <a:spcPct val="0"/>
              </a:spcAft>
              <a:buFont typeface="Arial" pitchFamily="34" charset="0"/>
              <a:buNone/>
              <a:defRPr sz="1400" kern="1200">
                <a:solidFill>
                  <a:schemeClr val="tx1">
                    <a:tint val="75000"/>
                  </a:schemeClr>
                </a:solidFill>
                <a:latin typeface="Calibri"/>
                <a:ea typeface="+mn-ea"/>
                <a:cs typeface="+mn-cs"/>
              </a:defRPr>
            </a:lvl4pPr>
            <a:lvl5pPr marL="1828800" indent="0" algn="r" rtl="1" eaLnBrk="1" fontAlgn="base" hangingPunct="1">
              <a:spcBef>
                <a:spcPct val="20000"/>
              </a:spcBef>
              <a:spcAft>
                <a:spcPct val="0"/>
              </a:spcAft>
              <a:buFont typeface="Arial" pitchFamily="34" charset="0"/>
              <a:buNone/>
              <a:defRPr sz="1400" kern="1200">
                <a:solidFill>
                  <a:schemeClr val="tx1">
                    <a:tint val="75000"/>
                  </a:schemeClr>
                </a:solidFill>
                <a:latin typeface="Calibri"/>
                <a:ea typeface="+mn-ea"/>
                <a:cs typeface="+mn-cs"/>
              </a:defRPr>
            </a:lvl5pPr>
            <a:lvl6pPr marL="22860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r" defTabSz="914400" rtl="1"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ar-EG" sz="2800" b="1" dirty="0" smtClean="0">
                <a:solidFill>
                  <a:srgbClr val="C00000"/>
                </a:solidFill>
              </a:rPr>
              <a:t>1-الحوائط الحامله :</a:t>
            </a:r>
          </a:p>
          <a:p>
            <a:r>
              <a:rPr lang="ar-EG" b="1" dirty="0" smtClean="0">
                <a:solidFill>
                  <a:srgbClr val="C00000"/>
                </a:solidFill>
              </a:rPr>
              <a:t>تعريف :</a:t>
            </a:r>
          </a:p>
          <a:p>
            <a:r>
              <a:rPr lang="ar-SA" b="1" dirty="0" smtClean="0">
                <a:solidFill>
                  <a:schemeClr val="tx1"/>
                </a:solidFill>
                <a:latin typeface="Arial" pitchFamily="34" charset="0"/>
                <a:cs typeface="Arial" pitchFamily="34" charset="0"/>
              </a:rPr>
              <a:t>لقد استعملت هذه الأنـواع من الإنشـاءات بكثرة قبل استعمال الخرسـانة المسـلحة</a:t>
            </a:r>
            <a:r>
              <a:rPr lang="ar-EG" b="1" dirty="0" smtClean="0">
                <a:solidFill>
                  <a:schemeClr val="tx1"/>
                </a:solidFill>
              </a:rPr>
              <a:t/>
            </a:r>
            <a:br>
              <a:rPr lang="ar-EG" b="1" dirty="0" smtClean="0">
                <a:solidFill>
                  <a:schemeClr val="tx1"/>
                </a:solidFill>
              </a:rPr>
            </a:br>
            <a:r>
              <a:rPr lang="ar-EG" b="1" dirty="0" smtClean="0">
                <a:solidFill>
                  <a:schemeClr val="tx1"/>
                </a:solidFill>
              </a:rPr>
              <a:t>الحوائط الحامله هي الحوائط الداخليه و التي يركز عليها المبني , و تقوم بنقل جميع الاحمال الميته و الاحمال الحيه الي تربه مباشرة.</a:t>
            </a:r>
          </a:p>
          <a:p>
            <a:r>
              <a:rPr lang="ar-EG" b="1" dirty="0" smtClean="0">
                <a:solidFill>
                  <a:schemeClr val="tx1"/>
                </a:solidFill>
              </a:rPr>
              <a:t>ارتفاع المباني ذات الحوائط الحامله يكون دائما محدوده بالاعتماد علي الأحمال الميته </a:t>
            </a:r>
          </a:p>
          <a:p>
            <a:r>
              <a:rPr lang="ar-EG" b="1" dirty="0" smtClean="0">
                <a:solidFill>
                  <a:schemeClr val="tx1"/>
                </a:solidFill>
              </a:rPr>
              <a:t>والحيه , وكذلك نوع و قوة تحمل التربه وو لربط أجزاء المبني بعضها مع بعض فان الأحزمه (الميدات الأرضيه) الخرسانيه يمكن عملها تحت هذه الحوائط.</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95" y="197867"/>
            <a:ext cx="7772401" cy="1022502"/>
          </a:xfrm>
        </p:spPr>
        <p:txBody>
          <a:bodyPr/>
          <a:lstStyle/>
          <a:p>
            <a:pPr algn="r"/>
            <a:r>
              <a:rPr lang="ar-EG" sz="2800" dirty="0" smtClean="0">
                <a:solidFill>
                  <a:srgbClr val="C00000"/>
                </a:solidFill>
              </a:rPr>
              <a:t>نظرية نقل الأحمال في نظام :</a:t>
            </a:r>
            <a:endParaRPr lang="ar-EG" sz="2800" dirty="0">
              <a:solidFill>
                <a:srgbClr val="C00000"/>
              </a:solidFill>
            </a:endParaRPr>
          </a:p>
        </p:txBody>
      </p:sp>
      <p:sp>
        <p:nvSpPr>
          <p:cNvPr id="3" name="Text Placeholder 2"/>
          <p:cNvSpPr>
            <a:spLocks noGrp="1"/>
          </p:cNvSpPr>
          <p:nvPr>
            <p:ph type="body" idx="1"/>
          </p:nvPr>
        </p:nvSpPr>
        <p:spPr>
          <a:xfrm>
            <a:off x="3856384" y="3896221"/>
            <a:ext cx="5180112" cy="1126182"/>
          </a:xfrm>
        </p:spPr>
        <p:txBody>
          <a:bodyPr/>
          <a:lstStyle/>
          <a:p>
            <a:r>
              <a:rPr lang="ar-EG" b="1" dirty="0" smtClean="0">
                <a:solidFill>
                  <a:schemeClr val="tx1"/>
                </a:solidFill>
              </a:rPr>
              <a:t>يتمثل نظام نقل الأحمال في نظام المنشأت بالحوائط الحامله في نقل جميع احمال الأرضيات و أسقف الطوابق المختلفه للمبني الي جميع حوائطه الداخليه و الخارجيه المرتكزه عليها و منها الي التربه.</a:t>
            </a:r>
          </a:p>
          <a:p>
            <a:r>
              <a:rPr lang="ar-EG" b="1" dirty="0" smtClean="0">
                <a:solidFill>
                  <a:schemeClr val="tx1"/>
                </a:solidFill>
              </a:rPr>
              <a:t>لذلك فان حوائط الدور الأرضي للمبني يرتكز عليها أكبر الأحمال و نتيجه لذلك تكون سمكها أكبر سمكا من الدور الذي يليه و تقل السماكات كلما اتجهنا لأعلي .</a:t>
            </a:r>
          </a:p>
          <a:p>
            <a:r>
              <a:rPr lang="ar-EG" b="1" dirty="0" smtClean="0">
                <a:solidFill>
                  <a:schemeClr val="tx1"/>
                </a:solidFill>
              </a:rPr>
              <a:t>ولذا يتم عمل أساسات مستمره أسفل جميع الحوائط الدور الـأرضي و بعرض أكبر من الحوائط حتي نضمن توزيع أحمال المبني بالتساوي علي تربه.</a:t>
            </a:r>
          </a:p>
          <a:p>
            <a:r>
              <a:rPr lang="ar-EG" b="1" dirty="0" smtClean="0">
                <a:solidFill>
                  <a:schemeClr val="tx1"/>
                </a:solidFill>
              </a:rPr>
              <a:t>وبناء علي ذلك فان أرتفاع المباني في هذا النظام لا يزيد عن 5 أدوار </a:t>
            </a:r>
          </a:p>
          <a:p>
            <a:endParaRPr lang="ar-EG" dirty="0"/>
          </a:p>
        </p:txBody>
      </p:sp>
      <p:pic>
        <p:nvPicPr>
          <p:cNvPr id="6" name="Picture 5"/>
          <p:cNvPicPr>
            <a:picLocks noChangeAspect="1" noChangeArrowheads="1"/>
          </p:cNvPicPr>
          <p:nvPr/>
        </p:nvPicPr>
        <p:blipFill>
          <a:blip r:embed="rId2" cstate="print"/>
          <a:srcRect r="52751"/>
          <a:stretch>
            <a:fillRect/>
          </a:stretch>
        </p:blipFill>
        <p:spPr bwMode="auto">
          <a:xfrm>
            <a:off x="1475656" y="2790155"/>
            <a:ext cx="2448272" cy="221409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Slide Number Placeholder 6"/>
          <p:cNvSpPr>
            <a:spLocks noGrp="1"/>
          </p:cNvSpPr>
          <p:nvPr>
            <p:ph type="sldNum" sz="quarter" idx="12"/>
          </p:nvPr>
        </p:nvSpPr>
        <p:spPr/>
        <p:txBody>
          <a:bodyPr/>
          <a:lstStyle/>
          <a:p>
            <a:pPr>
              <a:defRPr/>
            </a:pPr>
            <a:fld id="{F2CEEA79-2B32-4041-AD38-F65E7F335478}" type="slidenum">
              <a:rPr lang="en-US" smtClean="0"/>
              <a:pPr>
                <a:defRPr/>
              </a:pPr>
              <a:t>7</a:t>
            </a:fld>
            <a:endParaRPr lang="en-US"/>
          </a:p>
        </p:txBody>
      </p:sp>
      <p:pic>
        <p:nvPicPr>
          <p:cNvPr id="10" name="Picture 9"/>
          <p:cNvPicPr>
            <a:picLocks noChangeAspect="1" noChangeArrowheads="1"/>
          </p:cNvPicPr>
          <p:nvPr/>
        </p:nvPicPr>
        <p:blipFill>
          <a:blip r:embed="rId3" cstate="print"/>
          <a:srcRect t="12856" r="65566"/>
          <a:stretch>
            <a:fillRect/>
          </a:stretch>
        </p:blipFill>
        <p:spPr bwMode="auto">
          <a:xfrm>
            <a:off x="1835696" y="485899"/>
            <a:ext cx="1836712" cy="221409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53851"/>
            <a:ext cx="7772401" cy="1022502"/>
          </a:xfrm>
        </p:spPr>
        <p:txBody>
          <a:bodyPr/>
          <a:lstStyle/>
          <a:p>
            <a:pPr algn="ctr"/>
            <a:r>
              <a:rPr lang="ar-SA" sz="2800" dirty="0" smtClean="0">
                <a:solidFill>
                  <a:srgbClr val="C00000"/>
                </a:solidFill>
              </a:rPr>
              <a:t>العلاقة بين ارتفاع المبنى وسمك الحوائط  الخارجية من الطوب الأحمر</a:t>
            </a:r>
            <a:endParaRPr lang="en-US" sz="2800" dirty="0">
              <a:solidFill>
                <a:srgbClr val="C00000"/>
              </a:solidFill>
            </a:endParaRPr>
          </a:p>
        </p:txBody>
      </p:sp>
      <p:sp>
        <p:nvSpPr>
          <p:cNvPr id="3" name="Text Placeholder 2"/>
          <p:cNvSpPr>
            <a:spLocks noGrp="1"/>
          </p:cNvSpPr>
          <p:nvPr>
            <p:ph type="body" idx="1"/>
          </p:nvPr>
        </p:nvSpPr>
        <p:spPr>
          <a:xfrm>
            <a:off x="1120079" y="4112245"/>
            <a:ext cx="7772401" cy="1126182"/>
          </a:xfrm>
        </p:spPr>
        <p:txBody>
          <a:bodyPr/>
          <a:lstStyle/>
          <a:p>
            <a:r>
              <a:rPr lang="ar-EG" b="1" dirty="0" smtClean="0">
                <a:solidFill>
                  <a:schemeClr val="tx1"/>
                </a:solidFill>
              </a:rPr>
              <a:t>أما بالنسبة للحوائط الداخلية فجميعها تعمل بسمك 25سم والحوائط المثبت عليها السلم بسمك 38سم.</a:t>
            </a:r>
            <a:endParaRPr lang="en-US" b="1" dirty="0" smtClean="0">
              <a:solidFill>
                <a:schemeClr val="tx1"/>
              </a:solidFill>
            </a:endParaRPr>
          </a:p>
          <a:p>
            <a:endParaRPr lang="en-US"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8</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8926" y="979172"/>
            <a:ext cx="4646428" cy="3179135"/>
          </a:xfrm>
          <a:prstGeom prst="rect">
            <a:avLst/>
          </a:prstGeom>
          <a:noFill/>
          <a:ln w="9525">
            <a:noFill/>
            <a:miter lim="800000"/>
            <a:headEnd/>
            <a:tailEnd/>
          </a:ln>
          <a:effectLst/>
        </p:spPr>
      </p:pic>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69875"/>
            <a:ext cx="7772401" cy="1022502"/>
          </a:xfrm>
        </p:spPr>
        <p:txBody>
          <a:bodyPr/>
          <a:lstStyle/>
          <a:p>
            <a:pPr algn="r"/>
            <a:r>
              <a:rPr lang="ar-SA" sz="2800" dirty="0" smtClean="0">
                <a:solidFill>
                  <a:srgbClr val="C00000"/>
                </a:solidFill>
              </a:rPr>
              <a:t>مميزات هذا النظام</a:t>
            </a:r>
            <a:r>
              <a:rPr lang="ar-EG" sz="2800" dirty="0" smtClean="0">
                <a:solidFill>
                  <a:srgbClr val="C00000"/>
                </a:solidFill>
              </a:rPr>
              <a:t>:</a:t>
            </a:r>
            <a:endParaRPr lang="en-US" sz="2800" dirty="0">
              <a:solidFill>
                <a:srgbClr val="C00000"/>
              </a:solidFill>
            </a:endParaRPr>
          </a:p>
        </p:txBody>
      </p:sp>
      <p:sp>
        <p:nvSpPr>
          <p:cNvPr id="3" name="Text Placeholder 2"/>
          <p:cNvSpPr>
            <a:spLocks noGrp="1"/>
          </p:cNvSpPr>
          <p:nvPr>
            <p:ph type="body" idx="1"/>
          </p:nvPr>
        </p:nvSpPr>
        <p:spPr>
          <a:xfrm>
            <a:off x="3977599" y="3150195"/>
            <a:ext cx="4914881" cy="1126182"/>
          </a:xfrm>
        </p:spPr>
        <p:txBody>
          <a:bodyPr/>
          <a:lstStyle/>
          <a:p>
            <a:r>
              <a:rPr lang="ar-EG" b="1" dirty="0" smtClean="0">
                <a:solidFill>
                  <a:schemeClr val="tx1"/>
                </a:solidFill>
              </a:rPr>
              <a:t>1-</a:t>
            </a:r>
            <a:r>
              <a:rPr lang="ar-SA" b="1" dirty="0" smtClean="0">
                <a:solidFill>
                  <a:schemeClr val="tx1"/>
                </a:solidFill>
              </a:rPr>
              <a:t>رخيص الثمن نظراً لأن المواد المستخدمة في هذا النظام قليلة التكلفة ولا تحتاج إلى تقنيات عالية في البناء</a:t>
            </a:r>
            <a:r>
              <a:rPr lang="ar-EG" b="1" dirty="0" smtClean="0">
                <a:solidFill>
                  <a:schemeClr val="tx1"/>
                </a:solidFill>
              </a:rPr>
              <a:t>وغالبا ما تكون الطوب أو الحجر </a:t>
            </a:r>
            <a:r>
              <a:rPr lang="en-US" b="1" dirty="0" smtClean="0">
                <a:solidFill>
                  <a:schemeClr val="tx1"/>
                </a:solidFill>
              </a:rPr>
              <a:t>.</a:t>
            </a:r>
          </a:p>
          <a:p>
            <a:r>
              <a:rPr lang="ar-EG" b="1" dirty="0" smtClean="0">
                <a:solidFill>
                  <a:schemeClr val="tx1"/>
                </a:solidFill>
              </a:rPr>
              <a:t>2-</a:t>
            </a:r>
            <a:r>
              <a:rPr lang="en-US" b="1" dirty="0" smtClean="0">
                <a:solidFill>
                  <a:schemeClr val="tx1"/>
                </a:solidFill>
              </a:rPr>
              <a:t> </a:t>
            </a:r>
            <a:r>
              <a:rPr lang="ar-SA" b="1" dirty="0" smtClean="0">
                <a:solidFill>
                  <a:schemeClr val="tx1"/>
                </a:solidFill>
              </a:rPr>
              <a:t>سريع البناء</a:t>
            </a:r>
            <a:r>
              <a:rPr lang="en-US" b="1" dirty="0" smtClean="0">
                <a:solidFill>
                  <a:schemeClr val="tx1"/>
                </a:solidFill>
              </a:rPr>
              <a:t>.</a:t>
            </a:r>
          </a:p>
          <a:p>
            <a:r>
              <a:rPr lang="ar-EG" b="1" dirty="0" smtClean="0">
                <a:solidFill>
                  <a:schemeClr val="tx1"/>
                </a:solidFill>
              </a:rPr>
              <a:t>3-</a:t>
            </a:r>
            <a:r>
              <a:rPr lang="en-US" b="1" dirty="0" smtClean="0">
                <a:solidFill>
                  <a:schemeClr val="tx1"/>
                </a:solidFill>
              </a:rPr>
              <a:t> </a:t>
            </a:r>
            <a:r>
              <a:rPr lang="ar-SA" b="1" dirty="0" smtClean="0">
                <a:solidFill>
                  <a:schemeClr val="tx1"/>
                </a:solidFill>
              </a:rPr>
              <a:t>الحوائط المستخدمة هنا تكون عازلة للحرارة</a:t>
            </a:r>
            <a:r>
              <a:rPr lang="en-US" b="1" dirty="0" smtClean="0">
                <a:solidFill>
                  <a:schemeClr val="tx1"/>
                </a:solidFill>
              </a:rPr>
              <a:t>.</a:t>
            </a:r>
          </a:p>
          <a:p>
            <a:r>
              <a:rPr lang="ar-EG" b="1" dirty="0" smtClean="0">
                <a:solidFill>
                  <a:schemeClr val="tx1"/>
                </a:solidFill>
              </a:rPr>
              <a:t>4-</a:t>
            </a:r>
            <a:r>
              <a:rPr lang="en-US" b="1" dirty="0" smtClean="0">
                <a:solidFill>
                  <a:schemeClr val="tx1"/>
                </a:solidFill>
              </a:rPr>
              <a:t> </a:t>
            </a:r>
            <a:r>
              <a:rPr lang="ar-SA" b="1" dirty="0" smtClean="0">
                <a:solidFill>
                  <a:schemeClr val="tx1"/>
                </a:solidFill>
              </a:rPr>
              <a:t>ذو متانة عالية فيستطيع تحمل التغيرات المناخية و الصدمات</a:t>
            </a:r>
            <a:r>
              <a:rPr lang="en-US" b="1" dirty="0" smtClean="0">
                <a:solidFill>
                  <a:schemeClr val="tx1"/>
                </a:solidFill>
              </a:rPr>
              <a:t>.</a:t>
            </a:r>
          </a:p>
          <a:p>
            <a:r>
              <a:rPr lang="ar-EG" b="1" dirty="0" smtClean="0">
                <a:solidFill>
                  <a:schemeClr val="tx1"/>
                </a:solidFill>
              </a:rPr>
              <a:t>5-</a:t>
            </a:r>
            <a:r>
              <a:rPr lang="ar-SA" b="1" dirty="0" smtClean="0">
                <a:solidFill>
                  <a:schemeClr val="tx1"/>
                </a:solidFill>
              </a:rPr>
              <a:t>توزيع الأحمال الإنشائية بإنتظام على طول الحوائط الحاملة</a:t>
            </a:r>
            <a:r>
              <a:rPr lang="en-US" b="1" dirty="0" smtClean="0">
                <a:solidFill>
                  <a:schemeClr val="tx1"/>
                </a:solidFill>
              </a:rPr>
              <a:t>.</a:t>
            </a:r>
          </a:p>
          <a:p>
            <a:endParaRPr lang="en-US" dirty="0"/>
          </a:p>
        </p:txBody>
      </p:sp>
      <p:sp>
        <p:nvSpPr>
          <p:cNvPr id="4" name="Slide Number Placeholder 3"/>
          <p:cNvSpPr>
            <a:spLocks noGrp="1"/>
          </p:cNvSpPr>
          <p:nvPr>
            <p:ph type="sldNum" sz="quarter" idx="12"/>
          </p:nvPr>
        </p:nvSpPr>
        <p:spPr/>
        <p:txBody>
          <a:bodyPr/>
          <a:lstStyle/>
          <a:p>
            <a:pPr>
              <a:defRPr/>
            </a:pPr>
            <a:fld id="{F2CEEA79-2B32-4041-AD38-F65E7F335478}" type="slidenum">
              <a:rPr lang="en-US" smtClean="0"/>
              <a:pPr>
                <a:defRPr/>
              </a:pPr>
              <a:t>9</a:t>
            </a:fld>
            <a:endParaRPr lang="en-US"/>
          </a:p>
        </p:txBody>
      </p:sp>
      <p:pic>
        <p:nvPicPr>
          <p:cNvPr id="38914" name="Picture 2" descr="http://static.multipino.com/photoOffer/p/607294_p.jpg"/>
          <p:cNvPicPr>
            <a:picLocks noChangeAspect="1" noChangeArrowheads="1"/>
          </p:cNvPicPr>
          <p:nvPr/>
        </p:nvPicPr>
        <p:blipFill>
          <a:blip r:embed="rId2" cstate="print"/>
          <a:srcRect/>
          <a:stretch>
            <a:fillRect/>
          </a:stretch>
        </p:blipFill>
        <p:spPr bwMode="auto">
          <a:xfrm>
            <a:off x="1639052" y="1728845"/>
            <a:ext cx="2428892" cy="23574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30115510"/>
      </p:ext>
    </p:extLst>
  </p:cSld>
  <p:clrMapOvr>
    <a:masterClrMapping/>
  </p:clrMapOvr>
  <p:transition>
    <p:wipe/>
  </p:transition>
</p:sld>
</file>

<file path=ppt/theme/theme1.xml><?xml version="1.0" encoding="utf-8"?>
<a:theme xmlns:a="http://schemas.openxmlformats.org/drawingml/2006/main" name="00169W-Under Construction Collag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3820</TotalTime>
  <Words>2120</Words>
  <Application>Microsoft Office PowerPoint</Application>
  <PresentationFormat>Custom</PresentationFormat>
  <Paragraphs>370</Paragraphs>
  <Slides>57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Sans Condensed</vt:lpstr>
      <vt:lpstr>Arial Rounded MT Bold</vt:lpstr>
      <vt:lpstr>Times New Roman</vt:lpstr>
      <vt:lpstr>Book Antiqua</vt:lpstr>
      <vt:lpstr>00169W-Under Construction Collage</vt:lpstr>
      <vt:lpstr>أنواع المبانى والبلاطات الخرسانية</vt:lpstr>
      <vt:lpstr>محتويات البحث</vt:lpstr>
      <vt:lpstr>PowerPoint Presentation</vt:lpstr>
      <vt:lpstr> لكن في الواقع هذا الاختيار يتأثر باعتبارات أخرى غير الاعتبارات الانشائية هذه الاعتبارات التي يجب مراعاتها تتضمن:  1. التصميم الداخلي للمبنى  2. نوعية المواد وطريقة التشييد المستخدمة  3. المظهر المعماري الخارجي للمبنى  4. طبيعة المنطقة المزمع اقامة المبنى فيها  5. أماكن أنظمة الخدمة  6. طبيعة الاحمال الافقية ومقدارها  7. ارتفاع ومواصفات المبنى</vt:lpstr>
      <vt:lpstr>  1- الحوائط الحاملة</vt:lpstr>
      <vt:lpstr>PowerPoint Presentation</vt:lpstr>
      <vt:lpstr>نظرية نقل الأحمال في نظام :</vt:lpstr>
      <vt:lpstr>العلاقة بين ارتفاع المبنى وسمك الحوائط  الخارجية من الطوب الأحمر</vt:lpstr>
      <vt:lpstr>مميزات هذا النظام:</vt:lpstr>
      <vt:lpstr>عيوب النظام : </vt:lpstr>
      <vt:lpstr>أمثلة لمبانى منشأة بنظام الحوائط الحاملة  مسكن آل نصيف بجدة ( 1946 )  - للمعمارى حسن فتحي  </vt:lpstr>
      <vt:lpstr>2- المباني الهيكلية</vt:lpstr>
      <vt:lpstr>المباني الهيكليه (skeleton type) </vt:lpstr>
      <vt:lpstr>مزايا الانشاء الهيكلى</vt:lpstr>
      <vt:lpstr>PowerPoint Presentation</vt:lpstr>
      <vt:lpstr>PowerPoint Presentation</vt:lpstr>
      <vt:lpstr> بلاطات مصمته Solid slab</vt:lpstr>
      <vt:lpstr> بلاطات مصمته Solid slab</vt:lpstr>
      <vt:lpstr> مكونات البلاطات المصمتة Solid slab</vt:lpstr>
      <vt:lpstr>PowerPoint Presentation</vt:lpstr>
      <vt:lpstr>PowerPoint Presentation</vt:lpstr>
      <vt:lpstr>PowerPoint Presentation</vt:lpstr>
      <vt:lpstr>بلاطة ذات أتجاه واحدOne way solid slab   </vt:lpstr>
      <vt:lpstr>تخانة البلاطه </vt:lpstr>
      <vt:lpstr>بلاطة ذات الاتجاهين two way solid slab</vt:lpstr>
      <vt:lpstr>الكابولي</vt:lpstr>
      <vt:lpstr>PowerPoint Presentation</vt:lpstr>
      <vt:lpstr>نظام البلاطات المسطحةFlat Slabs :</vt:lpstr>
      <vt:lpstr>PowerPoint Presentation</vt:lpstr>
      <vt:lpstr>أنواع البلاطه المسطحه Flat slab</vt:lpstr>
      <vt:lpstr>PowerPoint Presentation</vt:lpstr>
      <vt:lpstr>PowerPoint Presentation</vt:lpstr>
      <vt:lpstr>PowerPoint Presentation</vt:lpstr>
      <vt:lpstr>PowerPoint Presentation</vt:lpstr>
      <vt:lpstr>· من أهم مزايا البلاطات المسطحة :</vt:lpstr>
      <vt:lpstr>ومن أهم عيوب البلاطات المسطحة :</vt:lpstr>
      <vt:lpstr>PowerPoint Presentation</vt:lpstr>
      <vt:lpstr> 3 بلاطات مفرغه : hollow block</vt:lpstr>
      <vt:lpstr>بلاطات مفرغه hollow block</vt:lpstr>
      <vt:lpstr>· من مميزات هذا النظام:</vt:lpstr>
      <vt:lpstr>· ومن اهم عيوبه:</vt:lpstr>
      <vt:lpstr>وزن البلوكات</vt:lpstr>
      <vt:lpstr>انواع البلاطه المفرغه</vt:lpstr>
      <vt:lpstr>PowerPoint Presentation</vt:lpstr>
      <vt:lpstr>الاحتياطات الخاصه ببلاطة الهوردي: *المسافه بين محاور الاعصاب هي عاده من (40-70) سم وعمليا تنفذ بتباعد 50 سم علي ان يتم ذلك بعد توقيع و تحديد اماكن الكمرات *أدني عرض للعصب هوثلث السماكه الكليه للبلاطه او 10سم ايهما أكبر  *العصب هو مساوي لسماكة الغطاء الخرساني فوق وحدات البلوك مضافا ليها 10 سم و عمليا ينفذ عرض العصب 14 سم من الاسفل و 10 من الاعلي  *سماكة الغطاء الخرساني فوق وحدات البلوك هي من 5-7 سم علي الا تقل عن 10% من المسافه بين محوري العصب متتالين *في حالة زيادة طول العصب عن 5متر فأنه يجب وضع كمره تقويه عرضيه واحده علي الأقل و سمكها كسماكة الأعصاب  *يمنع استخدام البلاطات المفرغه في مناطق دورات المياه وذلك لان نظام الصرف الصحي يمكن ان يؤدي نتيجه لتسرب المياه منه الي تأكل الغطاء الخرساني   </vt:lpstr>
      <vt:lpstr>PowerPoint Presentation</vt:lpstr>
      <vt:lpstr>أشكال وحدات البلوك المستخدم :</vt:lpstr>
      <vt:lpstr>    العصب            تعمل ككمرات صغيرة مرتكزة على الكمرات الرئيسية           * اقل عرض للعصب هو ثلث سمك البلاطة او 10 سم ايهما اكبر .              * اقل ارتفاع للعصب = سماكة الغطاء الخرساني فوق وحدات البلوك +10 سم.                  (عمليا ينفذ عرض العصب 14سم من الاسفل و 10 سم من الاعلى )              * المسافة بين محاور الاعصاب المتجاورة هي عادة من 40سم – 70 سم                   (عمليا تنفذ بتباعد 50 سم  ويتم ذلك بعد تحديد اماكن الكمرات)  </vt:lpstr>
      <vt:lpstr>waffle slab </vt:lpstr>
      <vt:lpstr>PowerPoint Presentation</vt:lpstr>
      <vt:lpstr>PowerPoint Presentation</vt:lpstr>
      <vt:lpstr>PowerPoint Presentation</vt:lpstr>
      <vt:lpstr>Panaled beam</vt:lpstr>
      <vt:lpstr>5- نظام الكمرات المتقاطعه (panaled beam)</vt:lpstr>
      <vt:lpstr>PowerPoint Presentation</vt:lpstr>
      <vt:lpstr>مسجد بالرياض حي الخزامى</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Marwa</dc:creator>
  <cp:lastModifiedBy>dell</cp:lastModifiedBy>
  <cp:revision>197</cp:revision>
  <dcterms:created xsi:type="dcterms:W3CDTF">2014-12-27T13:41:29Z</dcterms:created>
  <dcterms:modified xsi:type="dcterms:W3CDTF">2015-01-08T20:50:52Z</dcterms:modified>
</cp:coreProperties>
</file>