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1" r:id="rId2"/>
    <p:sldId id="273" r:id="rId3"/>
    <p:sldId id="278" r:id="rId4"/>
    <p:sldId id="308" r:id="rId5"/>
    <p:sldId id="309" r:id="rId6"/>
    <p:sldId id="310" r:id="rId7"/>
    <p:sldId id="311" r:id="rId8"/>
    <p:sldId id="312" r:id="rId9"/>
    <p:sldId id="314" r:id="rId10"/>
    <p:sldId id="313" r:id="rId11"/>
    <p:sldId id="286" r:id="rId12"/>
    <p:sldId id="294" r:id="rId13"/>
    <p:sldId id="393" r:id="rId14"/>
    <p:sldId id="296" r:id="rId15"/>
    <p:sldId id="297" r:id="rId16"/>
    <p:sldId id="298" r:id="rId17"/>
    <p:sldId id="392" r:id="rId18"/>
    <p:sldId id="299" r:id="rId19"/>
    <p:sldId id="386" r:id="rId20"/>
    <p:sldId id="387" r:id="rId21"/>
    <p:sldId id="301" r:id="rId22"/>
    <p:sldId id="293" r:id="rId23"/>
    <p:sldId id="388" r:id="rId24"/>
    <p:sldId id="302" r:id="rId25"/>
    <p:sldId id="303" r:id="rId26"/>
    <p:sldId id="385" r:id="rId27"/>
    <p:sldId id="304" r:id="rId28"/>
    <p:sldId id="305" r:id="rId29"/>
    <p:sldId id="389" r:id="rId30"/>
    <p:sldId id="390" r:id="rId31"/>
    <p:sldId id="306" r:id="rId32"/>
    <p:sldId id="338" r:id="rId33"/>
    <p:sldId id="391" r:id="rId34"/>
    <p:sldId id="335" r:id="rId35"/>
    <p:sldId id="376" r:id="rId36"/>
    <p:sldId id="343" r:id="rId37"/>
    <p:sldId id="344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52" r:id="rId46"/>
    <p:sldId id="353" r:id="rId47"/>
    <p:sldId id="355" r:id="rId48"/>
    <p:sldId id="356" r:id="rId49"/>
    <p:sldId id="342" r:id="rId50"/>
    <p:sldId id="357" r:id="rId51"/>
    <p:sldId id="358" r:id="rId52"/>
    <p:sldId id="359" r:id="rId53"/>
    <p:sldId id="360" r:id="rId54"/>
    <p:sldId id="331" r:id="rId55"/>
    <p:sldId id="362" r:id="rId56"/>
    <p:sldId id="363" r:id="rId57"/>
    <p:sldId id="364" r:id="rId58"/>
    <p:sldId id="365" r:id="rId59"/>
    <p:sldId id="366" r:id="rId60"/>
    <p:sldId id="361" r:id="rId61"/>
    <p:sldId id="367" r:id="rId62"/>
    <p:sldId id="368" r:id="rId63"/>
    <p:sldId id="369" r:id="rId64"/>
    <p:sldId id="370" r:id="rId65"/>
    <p:sldId id="371" r:id="rId66"/>
    <p:sldId id="372" r:id="rId67"/>
    <p:sldId id="374" r:id="rId68"/>
    <p:sldId id="373" r:id="rId69"/>
    <p:sldId id="375" r:id="rId70"/>
    <p:sldId id="378" r:id="rId71"/>
    <p:sldId id="377" r:id="rId72"/>
    <p:sldId id="379" r:id="rId73"/>
    <p:sldId id="380" r:id="rId74"/>
    <p:sldId id="381" r:id="rId75"/>
    <p:sldId id="382" r:id="rId76"/>
    <p:sldId id="383" r:id="rId77"/>
    <p:sldId id="329" r:id="rId78"/>
    <p:sldId id="384" r:id="rId79"/>
    <p:sldId id="334" r:id="rId80"/>
    <p:sldId id="394" r:id="rId81"/>
    <p:sldId id="333" r:id="rId82"/>
    <p:sldId id="332" r:id="rId83"/>
    <p:sldId id="395" r:id="rId84"/>
    <p:sldId id="397" r:id="rId85"/>
    <p:sldId id="396" r:id="rId86"/>
    <p:sldId id="398" r:id="rId87"/>
    <p:sldId id="400" r:id="rId88"/>
    <p:sldId id="399" r:id="rId89"/>
    <p:sldId id="401" r:id="rId90"/>
    <p:sldId id="402" r:id="rId91"/>
    <p:sldId id="403" r:id="rId92"/>
    <p:sldId id="405" r:id="rId93"/>
    <p:sldId id="406" r:id="rId94"/>
    <p:sldId id="411" r:id="rId95"/>
    <p:sldId id="404" r:id="rId96"/>
    <p:sldId id="407" r:id="rId97"/>
    <p:sldId id="410" r:id="rId98"/>
    <p:sldId id="408" r:id="rId99"/>
    <p:sldId id="409" r:id="rId100"/>
  </p:sldIdLst>
  <p:sldSz cx="9144000" cy="6858000" type="screen4x3"/>
  <p:notesSz cx="6858000" cy="9144000"/>
  <p:defaultTextStyle>
    <a:defPPr>
      <a:defRPr lang="ar-EG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6748" autoAdjust="0"/>
  </p:normalViewPr>
  <p:slideViewPr>
    <p:cSldViewPr>
      <p:cViewPr varScale="1">
        <p:scale>
          <a:sx n="66" d="100"/>
          <a:sy n="66" d="100"/>
        </p:scale>
        <p:origin x="960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696B1-E95E-4154-AD2D-B7FD83CD48D9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0152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31886-2F54-413D-97BD-A8B7B5D57967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273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A988CC-D7C9-4CEF-BC28-C6AA97E06FC8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58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6A658-872A-4E8D-8D85-E3CCDBD4BE18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781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E7A9A-0E88-4C71-A1D7-04A5F77E93B6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7257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11133-ECEF-456D-A7E3-1514A2D700BB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6573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45012-5807-4808-9C43-CA5440967D8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0631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80946-BB9F-49A5-8EA2-3319F51F117F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8282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433F5-DE0E-4375-875F-CB9423B00E78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7558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3189A2-1C4D-45E5-9D18-C772F157CDB1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312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F601C0-0C2F-449D-846E-2FDFD137614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0683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أنماط النص الرئيسي</a:t>
            </a:r>
          </a:p>
          <a:p>
            <a:pPr lvl="1"/>
            <a:r>
              <a:rPr lang="ar-SA" altLang="en-US" smtClean="0"/>
              <a:t>المستوى الثاني</a:t>
            </a:r>
          </a:p>
          <a:p>
            <a:pPr lvl="2"/>
            <a:r>
              <a:rPr lang="ar-SA" altLang="en-US" smtClean="0"/>
              <a:t>المستوى الثالث</a:t>
            </a:r>
          </a:p>
          <a:p>
            <a:pPr lvl="3"/>
            <a:r>
              <a:rPr lang="ar-SA" altLang="en-US" smtClean="0"/>
              <a:t>المستوى الرابع</a:t>
            </a:r>
          </a:p>
          <a:p>
            <a:pPr lvl="4"/>
            <a:r>
              <a:rPr lang="ar-SA" altLang="en-US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ffectLst/>
              </a:defRPr>
            </a:lvl1pPr>
          </a:lstStyle>
          <a:p>
            <a:fld id="{A59646BA-1C02-4B2C-8A7A-6BA0454633D7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WordArt 5"/>
          <p:cNvSpPr>
            <a:spLocks noChangeArrowheads="1" noChangeShapeType="1" noTextEdit="1"/>
          </p:cNvSpPr>
          <p:nvPr/>
        </p:nvSpPr>
        <p:spPr bwMode="auto">
          <a:xfrm>
            <a:off x="539750" y="1268413"/>
            <a:ext cx="4410075" cy="638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Building by bricks</a:t>
            </a:r>
          </a:p>
        </p:txBody>
      </p:sp>
      <p:sp>
        <p:nvSpPr>
          <p:cNvPr id="18438" name="WordArt 6"/>
          <p:cNvSpPr>
            <a:spLocks noChangeArrowheads="1" noChangeShapeType="1" noTextEdit="1"/>
          </p:cNvSpPr>
          <p:nvPr/>
        </p:nvSpPr>
        <p:spPr bwMode="auto">
          <a:xfrm>
            <a:off x="3995738" y="2924175"/>
            <a:ext cx="3798887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Verdana"/>
                <a:ea typeface="Verdana"/>
              </a:rPr>
              <a:t>البناء بالطوب</a:t>
            </a:r>
            <a:endParaRPr lang="en-US" sz="3600" kern="10"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 flipV="1">
            <a:off x="323850" y="2060575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 flipV="1">
            <a:off x="3492500" y="4149725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67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Types of bricks which use in Egypt</a:t>
            </a:r>
          </a:p>
        </p:txBody>
      </p:sp>
      <p:sp>
        <p:nvSpPr>
          <p:cNvPr id="62468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انواع الطوب التى تستعمل فى مصر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62469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70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1116013" y="1844675"/>
            <a:ext cx="7416800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1 _ الطوب الأحمر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2 _ الطوب الحراري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3 _ الطوب الرملي الجيري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4 _ الطوب الأسمنتي و الخرساني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5 _ الطوب الزجاجي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animBg="1"/>
      <p:bldP spid="62468" grpId="0" animBg="1"/>
      <p:bldP spid="624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795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Red Bricks</a:t>
            </a:r>
          </a:p>
        </p:txBody>
      </p:sp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الاحمر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900113" y="2133600"/>
            <a:ext cx="7416800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يصنع من الطين الطميي و يعجن بعد إضافة مواد عضوية محددة و قد يضاف اليه التبن و بعد ما تختمر العجينة تصب في قوالب خشبية و ترفع هذه القوالب و يترك الطين الى ان يجف و بعد تمام جفاف القوالب من الطين المعجون تحرق بعناية فى قمائن أو أفران خاصة و تفقد الماء الذى بها تماما و تتحول الى مادة صلبة التى تسمى الطوب الاحمر و للطوب الاحمر أنواع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 animBg="1"/>
      <p:bldP spid="33801" grpId="0"/>
      <p:bldP spid="3380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987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Red Bricks</a:t>
            </a:r>
          </a:p>
        </p:txBody>
      </p:sp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الاحمر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1" name="WordArt 7"/>
          <p:cNvSpPr>
            <a:spLocks noChangeArrowheads="1" noChangeShapeType="1" noTextEdit="1"/>
          </p:cNvSpPr>
          <p:nvPr/>
        </p:nvSpPr>
        <p:spPr bwMode="auto">
          <a:xfrm>
            <a:off x="5219700" y="2133600"/>
            <a:ext cx="336867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1 - طوب أحمر بلدى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/>
              <a:latin typeface="Arial Black"/>
            </a:endParaRPr>
          </a:p>
        </p:txBody>
      </p:sp>
      <p:sp>
        <p:nvSpPr>
          <p:cNvPr id="41992" name="WordArt 8"/>
          <p:cNvSpPr>
            <a:spLocks noChangeArrowheads="1" noChangeShapeType="1" noTextEdit="1"/>
          </p:cNvSpPr>
          <p:nvPr/>
        </p:nvSpPr>
        <p:spPr bwMode="auto">
          <a:xfrm>
            <a:off x="611188" y="2205038"/>
            <a:ext cx="3513137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1 - Ordinary red bricks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900113" y="3789363"/>
            <a:ext cx="748823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يعرف بالطوب ضرب الارض إذ يتم صبه على الأرض أما إذا صب على ألواح خشبية فيعرف بالطوب السفرة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animBg="1"/>
      <p:bldP spid="41992" grpId="0" animBg="1"/>
      <p:bldP spid="419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2" name="Picture 4" descr="bri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035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Red Bricks</a:t>
            </a:r>
          </a:p>
        </p:txBody>
      </p:sp>
      <p:sp>
        <p:nvSpPr>
          <p:cNvPr id="44036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الاحمر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9" name="WordArt 7"/>
          <p:cNvSpPr>
            <a:spLocks noChangeArrowheads="1" noChangeShapeType="1" noTextEdit="1"/>
          </p:cNvSpPr>
          <p:nvPr/>
        </p:nvSpPr>
        <p:spPr bwMode="auto">
          <a:xfrm>
            <a:off x="5219700" y="2133600"/>
            <a:ext cx="336867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2 - طوب أحمر قطع السلك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/>
              <a:latin typeface="Arial Black"/>
            </a:endParaRPr>
          </a:p>
        </p:txBody>
      </p:sp>
      <p:sp>
        <p:nvSpPr>
          <p:cNvPr id="44040" name="WordArt 8"/>
          <p:cNvSpPr>
            <a:spLocks noChangeArrowheads="1" noChangeShapeType="1" noTextEdit="1"/>
          </p:cNvSpPr>
          <p:nvPr/>
        </p:nvSpPr>
        <p:spPr bwMode="auto">
          <a:xfrm>
            <a:off x="395288" y="2060575"/>
            <a:ext cx="3513137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2 - Wire cut red bricks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827088" y="3716338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هو كالنوع السابق إلا انه يصنع بالآلات و يتم القطع بالسلك و هو أقوى و أكثر انتظاما فى مقاساته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nimBg="1"/>
      <p:bldP spid="44039" grpId="1" animBg="1"/>
      <p:bldP spid="44040" grpId="0" animBg="1"/>
      <p:bldP spid="44040" grpId="1" animBg="1"/>
      <p:bldP spid="4404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59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Red Bricks</a:t>
            </a:r>
          </a:p>
        </p:txBody>
      </p:sp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الاحمر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3" name="WordArt 7"/>
          <p:cNvSpPr>
            <a:spLocks noChangeArrowheads="1" noChangeShapeType="1" noTextEdit="1"/>
          </p:cNvSpPr>
          <p:nvPr/>
        </p:nvSpPr>
        <p:spPr bwMode="auto">
          <a:xfrm>
            <a:off x="5580063" y="2276475"/>
            <a:ext cx="336867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3 - طوب أحمر مضغوط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/>
              <a:latin typeface="Arial Black"/>
            </a:endParaRPr>
          </a:p>
        </p:txBody>
      </p:sp>
      <p:sp>
        <p:nvSpPr>
          <p:cNvPr id="45064" name="WordArt 8"/>
          <p:cNvSpPr>
            <a:spLocks noChangeArrowheads="1" noChangeShapeType="1" noTextEdit="1"/>
          </p:cNvSpPr>
          <p:nvPr/>
        </p:nvSpPr>
        <p:spPr bwMode="auto">
          <a:xfrm>
            <a:off x="684213" y="2276475"/>
            <a:ext cx="3513137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3 - Compacted red bricks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900113" y="3429000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هو ما يتم فيه خلط و تخمير الطينة بالآلة ثم يضغط فى قوالب معدنية و يعرف بالطوب المضغوط و هو أقوى من السابق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animBg="1"/>
      <p:bldP spid="45063" grpId="1" animBg="1"/>
      <p:bldP spid="45064" grpId="0" animBg="1"/>
      <p:bldP spid="45064" grpId="1" animBg="1"/>
      <p:bldP spid="45066" grpId="0"/>
      <p:bldP spid="4506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83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Red Bricks</a:t>
            </a:r>
          </a:p>
        </p:txBody>
      </p:sp>
      <p:sp>
        <p:nvSpPr>
          <p:cNvPr id="46084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الاحمر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6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7" name="WordArt 7"/>
          <p:cNvSpPr>
            <a:spLocks noChangeArrowheads="1" noChangeShapeType="1" noTextEdit="1"/>
          </p:cNvSpPr>
          <p:nvPr/>
        </p:nvSpPr>
        <p:spPr bwMode="auto">
          <a:xfrm>
            <a:off x="5508625" y="2276475"/>
            <a:ext cx="336867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4 - طوب فخاري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/>
              <a:latin typeface="Arial Black"/>
            </a:endParaRPr>
          </a:p>
        </p:txBody>
      </p:sp>
      <p:sp>
        <p:nvSpPr>
          <p:cNvPr id="46088" name="WordArt 8"/>
          <p:cNvSpPr>
            <a:spLocks noChangeArrowheads="1" noChangeShapeType="1" noTextEdit="1"/>
          </p:cNvSpPr>
          <p:nvPr/>
        </p:nvSpPr>
        <p:spPr bwMode="auto">
          <a:xfrm>
            <a:off x="611188" y="2205038"/>
            <a:ext cx="3513137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4 - Terracoutta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1187450" y="3644900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إذا ضغط مع ترك تجاويف أو ثقوب فيه يسمى بالطوب الفخارى المجوف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 animBg="1"/>
      <p:bldP spid="46088" grpId="0" animBg="1"/>
      <p:bldP spid="460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8" name="Picture 4" descr="Handmade_Terracotta___Clay___Bri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107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Red Bricks</a:t>
            </a:r>
          </a:p>
        </p:txBody>
      </p:sp>
      <p:sp>
        <p:nvSpPr>
          <p:cNvPr id="47108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الأحمر 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47109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10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11" name="WordArt 7"/>
          <p:cNvSpPr>
            <a:spLocks noChangeArrowheads="1" noChangeShapeType="1" noTextEdit="1"/>
          </p:cNvSpPr>
          <p:nvPr/>
        </p:nvSpPr>
        <p:spPr bwMode="auto">
          <a:xfrm>
            <a:off x="5508625" y="2276475"/>
            <a:ext cx="336867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5 - طوب الواجهات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/>
              <a:latin typeface="Arial Black"/>
            </a:endParaRPr>
          </a:p>
        </p:txBody>
      </p:sp>
      <p:sp>
        <p:nvSpPr>
          <p:cNvPr id="47112" name="WordArt 8"/>
          <p:cNvSpPr>
            <a:spLocks noChangeArrowheads="1" noChangeShapeType="1" noTextEdit="1"/>
          </p:cNvSpPr>
          <p:nvPr/>
        </p:nvSpPr>
        <p:spPr bwMode="auto">
          <a:xfrm>
            <a:off x="755650" y="2276475"/>
            <a:ext cx="3513138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5 - Facing bricks 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1187450" y="3644900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إذا ضغط الطوب و كان مصمتا استعمل للواجهات 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 animBg="1"/>
      <p:bldP spid="47112" grpId="0" animBg="1"/>
      <p:bldP spid="471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4" name="Picture 4" descr="face bri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Introduction</a:t>
            </a: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971550" y="2492375"/>
            <a:ext cx="74168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البناء بالطوب عبارة عن رص قوالب الطوب بنظام خاص و ربطه ببعض المونة للحصول على كتلة واحدة جميع أجزائها متماسكة و بذلك نضمن مقاومتها للضغوط التى سوف تتعرض لها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8" name="Picture 4" descr="face br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155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Types of bricks which use in Egypt</a:t>
            </a:r>
          </a:p>
        </p:txBody>
      </p:sp>
      <p:sp>
        <p:nvSpPr>
          <p:cNvPr id="49156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انواع الطوب التى تستعمل فى مصر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59" name="WordArt 7"/>
          <p:cNvSpPr>
            <a:spLocks noChangeArrowheads="1" noChangeShapeType="1" noTextEdit="1"/>
          </p:cNvSpPr>
          <p:nvPr/>
        </p:nvSpPr>
        <p:spPr bwMode="auto">
          <a:xfrm>
            <a:off x="1763713" y="3500438"/>
            <a:ext cx="6535737" cy="9366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2- الطوب الحرارى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animBg="1"/>
      <p:bldP spid="4915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3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Refractory Bricks</a:t>
            </a:r>
          </a:p>
        </p:txBody>
      </p:sp>
      <p:sp>
        <p:nvSpPr>
          <p:cNvPr id="40964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الحراري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971550" y="2997200"/>
            <a:ext cx="74168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هو مثل الطوب الأحمر و لكن تدخل فى عجينته نسبة عالية من السليكا تنصهر بالحريق و تعطى الطوب مناعة خاصة ضد الحريق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2" name="Picture 4" descr="brick-oven-st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03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Types of bricks which use in Egypt</a:t>
            </a:r>
          </a:p>
        </p:txBody>
      </p:sp>
      <p:sp>
        <p:nvSpPr>
          <p:cNvPr id="51204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انواع الطوب التى تستعمل فى مصر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7" name="WordArt 7"/>
          <p:cNvSpPr>
            <a:spLocks noChangeArrowheads="1" noChangeShapeType="1" noTextEdit="1"/>
          </p:cNvSpPr>
          <p:nvPr/>
        </p:nvSpPr>
        <p:spPr bwMode="auto">
          <a:xfrm>
            <a:off x="1619250" y="3357563"/>
            <a:ext cx="6535738" cy="9366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3 - الطوب الرملى الجيري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 animBg="1"/>
      <p:bldP spid="5120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7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Sand lime bricks</a:t>
            </a:r>
          </a:p>
        </p:txBody>
      </p:sp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الرملي الجيري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52229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0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900113" y="1989138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2484438" y="2492375"/>
            <a:ext cx="7200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971550" y="2420938"/>
            <a:ext cx="7416800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يعرف تجاريا باسم الطوب الرملي و يصنع بخلط الرمل الجاف الحرش مع الجير الحي ثم تضاف المياه لطفي الجير ثم يكبس المخلوط فى قوالب بواسطة الماكينات و تنقل القوالب للمعالجة بالبخار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تعمل منه بلوكات للأسقف و الحوائط بمقاسات مختلفة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40" name="Picture 4" descr="Sandstone%20Bri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1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Types of bricks which use in Egypt</a:t>
            </a:r>
          </a:p>
        </p:txBody>
      </p:sp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انواع الطوب التى تستعمل فى مصر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53253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4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WordArt 7"/>
          <p:cNvSpPr>
            <a:spLocks noChangeArrowheads="1" noChangeShapeType="1" noTextEdit="1"/>
          </p:cNvSpPr>
          <p:nvPr/>
        </p:nvSpPr>
        <p:spPr bwMode="auto">
          <a:xfrm>
            <a:off x="1547813" y="3357563"/>
            <a:ext cx="6535737" cy="9366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4- الطوب الاسمنتى و الخرساني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 animBg="1"/>
      <p:bldP spid="5325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275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Cement &amp; Concrete bricks</a:t>
            </a:r>
          </a:p>
        </p:txBody>
      </p:sp>
      <p:sp>
        <p:nvSpPr>
          <p:cNvPr id="54276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الأسمنتى و الخرساني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8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1331913" y="2852738"/>
            <a:ext cx="74168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يصنع هذا النوع بإضافة الاسمنت الى الرمل مع نسبة خفيفة من الركام الكبير ثم يصب فى قوالب و قد تكون هذه القوالب مصمتة او مفرغة 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6" name="Picture 4" descr="standard_cement_bri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b="1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Advantages of  building by bricks</a:t>
            </a:r>
          </a:p>
        </p:txBody>
      </p:sp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مميزات البناء بالطوب</a:t>
            </a:r>
            <a:endParaRPr lang="en-US" sz="3600" kern="10"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187450" y="2924175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1 _ انتظام شكل الواجهات و ذلك لانتظام مقاسات الطوب نفسه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 animBg="1"/>
      <p:bldP spid="25608" grpId="0"/>
      <p:bldP spid="2560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60" name="Picture 4" descr="DSC003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299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Types of bricks which use in Egypt</a:t>
            </a:r>
          </a:p>
        </p:txBody>
      </p:sp>
      <p:sp>
        <p:nvSpPr>
          <p:cNvPr id="55300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انواع الطوب التى تستعمل فى مصر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55301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2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3" name="WordArt 7"/>
          <p:cNvSpPr>
            <a:spLocks noChangeArrowheads="1" noChangeShapeType="1" noTextEdit="1"/>
          </p:cNvSpPr>
          <p:nvPr/>
        </p:nvSpPr>
        <p:spPr bwMode="auto">
          <a:xfrm>
            <a:off x="1763713" y="3500438"/>
            <a:ext cx="6535737" cy="9366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/>
                <a:latin typeface="Arial Black"/>
              </a:rPr>
              <a:t>5 - الطوب الزجاجي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 animBg="1"/>
      <p:bldP spid="5530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163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Glass bricks</a:t>
            </a:r>
          </a:p>
        </p:txBody>
      </p:sp>
      <p:sp>
        <p:nvSpPr>
          <p:cNvPr id="92164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الطوب الزجاجي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92165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6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900113" y="2997200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هو الطوب الذي يسمح بمرور الضوء مع المتانة و تعتبر جميع استخداماته معمارية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4" name="Picture 4" descr="decor_gray-nubi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75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092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المونة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89094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971550" y="2420938"/>
            <a:ext cx="7416800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هى المادة اللاصقة التى تربط بين قوالب الطوب أفقيا و رأسيا و لا يزيد عن 1 سم فى المعتاد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يجب ان تكون المونة قابلة للتشكيل بسهولة و يمكن مزجها و تقليبها بسرعة مع تقدم العمل كما يجب ان تتماسك جيدا مع الطوب لكى تعطى المقاومة المطلوبة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 animBg="1"/>
      <p:bldP spid="8909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DSC003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1042988" y="1484313"/>
            <a:ext cx="7416800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لنتكلم الان على المراحل التى يمر عليها الطوب بعد صناعته الجدير بالذكر ان عمليات الشراء و البيع و النقل و التشوين على الطوب يتم التعامل بها بواسطة الالف طوبة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أما عمليات البناء اما ان يتم الحساب على الالف طوبه او يتم الحساب بالمتر المربع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07" name="WordArt 3"/>
          <p:cNvSpPr>
            <a:spLocks noChangeArrowheads="1" noChangeShapeType="1" noTextEdit="1"/>
          </p:cNvSpPr>
          <p:nvPr/>
        </p:nvSpPr>
        <p:spPr bwMode="auto">
          <a:xfrm>
            <a:off x="5651500" y="476250"/>
            <a:ext cx="32242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طريقة استلام الطوب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98308" name="Line 4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971550" y="2420938"/>
            <a:ext cx="7416800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يقوم احد المسئولين على الموقع باستلام الطوب و ذلك بضرب الطول فى العرض فى الارتفاع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فإذا قام بعد الطول ( ادية ) يتم عد العرض ( شناوي ) ثم يضرب فى الطول كما هو موضح 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animBg="1"/>
      <p:bldP spid="9830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DSC003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1042988" y="1484313"/>
            <a:ext cx="7416800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ثم يراعى بعد ذلك رش الطوب بالماء الى ان ننتقل الى المرحلة الثانية و هى تشوين الطوب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يتم ذلك عن طريق رفع الطوب الى الادوار التى يتم فيها البناء بعدة طرق اشهرها او ما يتم استخدامه حاليا فى المنشآت التقليدية هو ما يطلق عليه بـ (الونش الجملي)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347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Advantages of  building by bricks</a:t>
            </a:r>
          </a:p>
        </p:txBody>
      </p:sp>
      <p:sp>
        <p:nvSpPr>
          <p:cNvPr id="57348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مميزات البناء بالطوب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57349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1187450" y="2924175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2 _ سهولة نقل الطوب لموقع العمل لصغر حجمه ووزنه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  <p:bldP spid="5735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DSC003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827088" y="2420938"/>
            <a:ext cx="7416800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من خلال اللوحه المعمارية يقوم العمال برص الطوب على البنيات التي سوف يتم إنشائها</a:t>
            </a:r>
          </a:p>
          <a:p>
            <a:pPr algn="ctr">
              <a:spcBef>
                <a:spcPct val="50000"/>
              </a:spcBef>
            </a:pP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DSC003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DSC003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827088" y="3068638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أيضا يتم تشوين الرمل و الاسمنت المستخدم فى صناعة المونة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DSC003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1042988" y="2205038"/>
            <a:ext cx="741680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يتم حساب كمية الاسمنت على حسب عدد الطوب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حيث يقدر لكل ألف طوبة من 3 الى 4 شكائر أسمنت 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3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827088" y="1773238"/>
            <a:ext cx="74168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ثم يأتى دور عامل البناء ويبدأ أولا بتحديد البنية التى سوف يقوم ببنائها ان كانت طوبة او نصف طوبة بعد الرجوع للوحة المعمارية و يكون غالبا عن طريق الكمرة حيث يفضل تحميل الاحمال الثابتة على الكمرات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  <p:bldP spid="109571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827088" y="2276475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فهناك الكمرة ال 12 سم و التى ينشأ عليها الحائط النصف طوبة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Picture 4" descr="DSC003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371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Advantages of  building by bricks</a:t>
            </a:r>
          </a:p>
        </p:txBody>
      </p:sp>
      <p:sp>
        <p:nvSpPr>
          <p:cNvPr id="58372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مميزات البناء بالطوب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1187450" y="2924175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3 _ سهولة استعمال الطوب ووضعه فى مكانه فى البناء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/>
      <p:bldP spid="58375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827088" y="2276475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هناك الكمرة ال 25 سم و التى ينشأ عليها الحائط الطوبة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4" name="Picture 4" descr="DSC003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827088" y="2276475"/>
            <a:ext cx="74168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اذا كانت الحائط فى نصف المبنى و لا يحددها كمرة او عمود يتم عملية التأكيس و التربيع و تطبيق الطول الموجود على الرسم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/>
      <p:bldP spid="113667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827088" y="1844675"/>
            <a:ext cx="741680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يقوم عامل البناء بإزالة اى شوائب او بواقى خرسانات من المكان الذي سوف يتم عليه إنشاء الحائط ثم يقوم برشه جيدا بالماء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ثم يقوم ببناء المدماك الاول الذي يحدد موقع الحائط و هو ما يطلق عليه ( مدماك القد )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  <p:bldP spid="114691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DSC003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755650" y="2276475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فى حوائط الواجهات يجب الالتزام بنفس وزنة الدور السابق خاصة فى حالة وجود أسلحة على الواجهة 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DSC004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755650" y="2276475"/>
            <a:ext cx="74168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يمكن التعامل مع الطوبه بكل سهولة فى هذه المرحلة و تحريكها بالمسطرين حتى نحصل على وزنة صحيحة و ذلك لسهولة تشكيل و تقليب المونة قبل حدوث الشك للأسمنت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DSC00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755650" y="2276475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يجب ملء المسافة بين العمود و الحائط أيضا جيدا بالمونة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5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Advantages of  building by bricks</a:t>
            </a:r>
          </a:p>
        </p:txBody>
      </p:sp>
      <p:sp>
        <p:nvSpPr>
          <p:cNvPr id="59396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مميزات البناء بالطوب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59397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398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1187450" y="2924175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4 _ حسن التصاق الطوب بالمونة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399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DSC004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755650" y="2276475"/>
            <a:ext cx="74168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كما يجب أيضا الضغط على الطوبة جيدا بعد وضع المونة أسفلها لخروج كمية المونة الزيادة و الحصول على تماسك أفضل 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8" name="Picture 4" descr="DSC004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755650" y="2276475"/>
            <a:ext cx="7416800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الا ان يتم اكتمال الحائط فيقوم العامل بإحضار قطعة من الخشب تسمى بالشاحوط او الاسفين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يقوم بوضعها بين الكمرة و اخر مدماك و يطرق عليها بالمطرقة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/>
      <p:bldP spid="124931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755650" y="2276475"/>
            <a:ext cx="741680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يمكن عمل بعض الاشكال المعمارية بواسطة البناء بالطوب و ذلك مثل بناء حائط على شكل نصف دائرة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نقوم بتحديده من المدماك الأول 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80" name="Picture 4" descr="DSC004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827088" y="1700213"/>
            <a:ext cx="7416800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كما يمكن أيضا عمل بعد الفتحات فى نصف الحائط و ذلك عن طريق ما يسمي بالفارم 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هى عبارة عن فارم من الخشب او الصاج يتم رص الطوب عليها جيدا ثم يسقى بالمونة السائله ( اللبانى ) و يترك حتى يشك و يتماسك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2" name="Picture 4" descr="DSC003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755650" y="2420938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ثم يتم نزع الفارم لنحصل على الشكل 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6" name="Picture 4" descr="DSC003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419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Advantages of  building by bricks</a:t>
            </a:r>
          </a:p>
        </p:txBody>
      </p:sp>
      <p:sp>
        <p:nvSpPr>
          <p:cNvPr id="60420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مميزات البناء بالطوب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60421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22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1187450" y="2924175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5 _ مقاومة الطوب للحريق وذلك لأنه بالفعل قد سبق حرقه أثناء صناعته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/>
      <p:bldP spid="60423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147" name="WordArt 3"/>
          <p:cNvSpPr>
            <a:spLocks noChangeArrowheads="1" noChangeShapeType="1" noTextEdit="1"/>
          </p:cNvSpPr>
          <p:nvPr/>
        </p:nvSpPr>
        <p:spPr bwMode="auto">
          <a:xfrm>
            <a:off x="6353175" y="517094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استلام الحائط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134148" name="Line 4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971550" y="2420938"/>
            <a:ext cx="74168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يتم ذلك بواسطة الميزان و يعرف بميزان الخيط و يتكون من ثقل أسطواني له خيط فى منتصفه و اسطوانة بها ثقل على بعد يساوي نصف قطر الثقل الاسطوانى 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animBg="1"/>
      <p:bldP spid="13414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4" name="Picture 4" descr="untit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6195" name="WordArt 3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استلام الحائط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136196" name="Line 4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0" y="1196975"/>
            <a:ext cx="9001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اذا كان الثقل ملامسا للحائط يكون الحائط رأسيا </a:t>
            </a:r>
            <a:endParaRPr lang="en-US" altLang="en-US" sz="36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  <p:pic>
        <p:nvPicPr>
          <p:cNvPr id="136198" name="Picture 6" descr="904382vnc2io rpcu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49500"/>
            <a:ext cx="180975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136197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7219" name="WordArt 3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استلام الحائط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137220" name="Line 4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0" y="1202649"/>
            <a:ext cx="9001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اذا كان الثقل غير  ملامس للحائط يكون الحائط مائل </a:t>
            </a:r>
            <a:endParaRPr lang="en-US" altLang="en-US" sz="36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  <p:pic>
        <p:nvPicPr>
          <p:cNvPr id="137223" name="Picture 7" descr="sdfdfsdgfsdfgwerveryytertvertvcwte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20938"/>
            <a:ext cx="1800225" cy="410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1" grpId="0"/>
      <p:bldP spid="137221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8243" name="WordArt 3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استلام الحائط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138244" name="Line 4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684213" y="2205038"/>
            <a:ext cx="74168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يفضل بالفعل استلام الحائط بعد بناؤه مباشره ان لم يكن اثناء البناء و ذلك عن طريق المباشره و المتابعه من ان لأخر و ذلك قبل ان يشك الاسمنت لتفادى حدوث خطأ و تعديله بأقل الخسائر الممكنة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267" name="WordArt 3"/>
          <p:cNvSpPr>
            <a:spLocks noChangeArrowheads="1" noChangeShapeType="1" noTextEdit="1"/>
          </p:cNvSpPr>
          <p:nvPr/>
        </p:nvSpPr>
        <p:spPr bwMode="auto">
          <a:xfrm>
            <a:off x="539750" y="1268413"/>
            <a:ext cx="4410075" cy="638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Some of notes about building with bricks</a:t>
            </a:r>
          </a:p>
        </p:txBody>
      </p:sp>
      <p:sp>
        <p:nvSpPr>
          <p:cNvPr id="139268" name="WordArt 4"/>
          <p:cNvSpPr>
            <a:spLocks noChangeArrowheads="1" noChangeShapeType="1" noTextEdit="1"/>
          </p:cNvSpPr>
          <p:nvPr/>
        </p:nvSpPr>
        <p:spPr bwMode="auto">
          <a:xfrm>
            <a:off x="3635375" y="2924175"/>
            <a:ext cx="4681538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Verdana"/>
                <a:ea typeface="Verdana"/>
              </a:rPr>
              <a:t>بعض الملاحظات على البناء بالطوب </a:t>
            </a:r>
            <a:endParaRPr lang="en-US" sz="3600" kern="10"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139269" name="Line 5"/>
          <p:cNvSpPr>
            <a:spLocks noChangeShapeType="1"/>
          </p:cNvSpPr>
          <p:nvPr/>
        </p:nvSpPr>
        <p:spPr bwMode="auto">
          <a:xfrm flipV="1">
            <a:off x="323850" y="2060575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270" name="Line 6"/>
          <p:cNvSpPr>
            <a:spLocks noChangeShapeType="1"/>
          </p:cNvSpPr>
          <p:nvPr/>
        </p:nvSpPr>
        <p:spPr bwMode="auto">
          <a:xfrm flipV="1">
            <a:off x="3492500" y="4149725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animBg="1"/>
      <p:bldP spid="139268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416800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تتعرض حوائط دورات المياه لعوامل البلل و الحراره لذلك يستخدم طوب مصمت فى دورات المياه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او يمكن بناء نصف الحائط فقط من الطوب المصمت و ذلك لأنها فقط المسافة التى تتعرض لهذه العوامل لمرور مواسير الصرف بها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DSC003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416800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كما يقوم البعض فى الحوائط الداخلية الاخرى ببناء أول مدماكين من الطوب المصمت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هى مسافة 10 سم تشطيب و ايضا تجنبا لتعرضها للبلل عن طريق مسح الارضيات بالماء بعد التشطيب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DSC003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3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27352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Advantages of  building by bricks</a:t>
            </a:r>
          </a:p>
        </p:txBody>
      </p:sp>
      <p:sp>
        <p:nvSpPr>
          <p:cNvPr id="61444" name="WordArt 4"/>
          <p:cNvSpPr>
            <a:spLocks noChangeArrowheads="1" noChangeShapeType="1" noTextEdit="1"/>
          </p:cNvSpPr>
          <p:nvPr/>
        </p:nvSpPr>
        <p:spPr bwMode="auto">
          <a:xfrm>
            <a:off x="6227763" y="476250"/>
            <a:ext cx="2647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khbar MT"/>
              </a:rPr>
              <a:t>مميزات البناء بالطوب</a:t>
            </a:r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khbar MT"/>
            </a:endParaRPr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 flipV="1">
            <a:off x="250825" y="1125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46" name="Line 6"/>
          <p:cNvSpPr>
            <a:spLocks noChangeShapeType="1"/>
          </p:cNvSpPr>
          <p:nvPr/>
        </p:nvSpPr>
        <p:spPr bwMode="auto">
          <a:xfrm flipV="1">
            <a:off x="6011863" y="1196975"/>
            <a:ext cx="298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1187450" y="2924175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6 _ مقاومة الطوب للمؤثرات الجوية خاصة عندما يكون الطوب من النوع الجيد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61447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416800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المحاكية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هى عبارة عن عمود واحد من الطوب مبنى اما طوبة او نصف طوبة حسب بنية الحائط و احيانا تكون المحاكية مبنية من طوبة على سيفها و لكنها غالبا ما تتسم بالضعف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DSC003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DSC003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4" name="Picture 4" descr="DSC003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416800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التسديد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هى عمليه يقوم بها عامل البناء بحيث انه يكون غير قادر الا من تسديد و مساواة وجه واحد فقط من الحائط على عكس الوجه الاخر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8" name="Picture 4" descr="DSC003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 descr="DSC003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4168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الشنيشة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هى عبارة عن فتحات توضع فى الحائط لعمل طرف رباط بحائط سوف يتم بنائها مستقبلا </a:t>
            </a:r>
          </a:p>
          <a:p>
            <a:pPr algn="ctr">
              <a:spcBef>
                <a:spcPct val="50000"/>
              </a:spcBef>
            </a:pPr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tang" pitchFamily="18" charset="-127"/>
                <a:cs typeface="Akhbar MT" pitchFamily="2" charset="-78"/>
              </a:rPr>
              <a:t>و احيانا تصنع الشنايش ليتم نصب السقالات عليها</a:t>
            </a:r>
            <a:endParaRPr lang="en-US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tang" pitchFamily="18" charset="-127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DSC003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9747" name="WordArt 3"/>
          <p:cNvSpPr>
            <a:spLocks noChangeArrowheads="1" noChangeShapeType="1" noTextEdit="1"/>
          </p:cNvSpPr>
          <p:nvPr/>
        </p:nvSpPr>
        <p:spPr bwMode="auto">
          <a:xfrm>
            <a:off x="539750" y="1268413"/>
            <a:ext cx="4410075" cy="638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Building with glass bricks</a:t>
            </a:r>
          </a:p>
        </p:txBody>
      </p:sp>
      <p:sp>
        <p:nvSpPr>
          <p:cNvPr id="159748" name="WordArt 4"/>
          <p:cNvSpPr>
            <a:spLocks noChangeArrowheads="1" noChangeShapeType="1" noTextEdit="1"/>
          </p:cNvSpPr>
          <p:nvPr/>
        </p:nvSpPr>
        <p:spPr bwMode="auto">
          <a:xfrm>
            <a:off x="3635375" y="2924175"/>
            <a:ext cx="4681538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Verdana"/>
                <a:ea typeface="Verdana"/>
              </a:rPr>
              <a:t>البناء بالطوب الزجاجي</a:t>
            </a:r>
            <a:endParaRPr lang="en-US" sz="3600" kern="10"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159749" name="Line 5"/>
          <p:cNvSpPr>
            <a:spLocks noChangeShapeType="1"/>
          </p:cNvSpPr>
          <p:nvPr/>
        </p:nvSpPr>
        <p:spPr bwMode="auto">
          <a:xfrm flipV="1">
            <a:off x="323850" y="2060575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9750" name="Line 6"/>
          <p:cNvSpPr>
            <a:spLocks noChangeShapeType="1"/>
          </p:cNvSpPr>
          <p:nvPr/>
        </p:nvSpPr>
        <p:spPr bwMode="auto">
          <a:xfrm flipV="1">
            <a:off x="3492500" y="4149725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animBg="1"/>
      <p:bldP spid="1597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491" name="WordArt 3"/>
          <p:cNvSpPr>
            <a:spLocks noChangeArrowheads="1" noChangeShapeType="1" noTextEdit="1"/>
          </p:cNvSpPr>
          <p:nvPr/>
        </p:nvSpPr>
        <p:spPr bwMode="auto">
          <a:xfrm>
            <a:off x="539750" y="1268413"/>
            <a:ext cx="4410075" cy="638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i="1" kern="10">
                <a:solidFill>
                  <a:schemeClr val="accent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ngsana New"/>
                <a:cs typeface="Angsana New"/>
              </a:rPr>
              <a:t>Types of bricks which use in Egypt</a:t>
            </a:r>
          </a:p>
        </p:txBody>
      </p:sp>
      <p:sp>
        <p:nvSpPr>
          <p:cNvPr id="63492" name="WordArt 4"/>
          <p:cNvSpPr>
            <a:spLocks noChangeArrowheads="1" noChangeShapeType="1" noTextEdit="1"/>
          </p:cNvSpPr>
          <p:nvPr/>
        </p:nvSpPr>
        <p:spPr bwMode="auto">
          <a:xfrm>
            <a:off x="3995738" y="2924175"/>
            <a:ext cx="3798887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EG" sz="3600" kern="10">
                <a:solidFill>
                  <a:schemeClr val="accent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Verdana"/>
                <a:ea typeface="Verdana"/>
              </a:rPr>
              <a:t>أنواع الطوب التي تستخدم فى مصر</a:t>
            </a:r>
            <a:endParaRPr lang="en-US" sz="3600" kern="10">
              <a:solidFill>
                <a:schemeClr val="accent2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 flipV="1">
            <a:off x="323850" y="2060575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3494" name="Line 6"/>
          <p:cNvSpPr>
            <a:spLocks noChangeShapeType="1"/>
          </p:cNvSpPr>
          <p:nvPr/>
        </p:nvSpPr>
        <p:spPr bwMode="auto">
          <a:xfrm flipV="1">
            <a:off x="3492500" y="4149725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animBg="1"/>
      <p:bldP spid="63492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416800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khbar MT" pitchFamily="2" charset="-78"/>
              </a:rPr>
              <a:t>اولا نعرف الجدران الزجاجية و هى عبارة عن وحدات جدارية مكونة من وحدات صغيرة من الزجاج متراصة بجوار بعضها البعض كما ترص قوالب الطوب لبناء جدار و هى محاطة بإطار معدن تسهل بع عملية الرص و التثبيت و يتم البناء بتجهيز شبكة بالشكل المستقيم أو الدائري أو الحلزوني المراد تنسيق البلوكات الزجاجية الصغيرة عليه ليظهر لنا فى النهاية الجدار الزجاجي الغير عاكس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1795" name="Text Box 3"/>
          <p:cNvSpPr txBox="1">
            <a:spLocks noChangeArrowheads="1"/>
          </p:cNvSpPr>
          <p:nvPr/>
        </p:nvSpPr>
        <p:spPr bwMode="auto">
          <a:xfrm>
            <a:off x="827088" y="2636838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khbar MT" pitchFamily="2" charset="-78"/>
              </a:rPr>
              <a:t>و تستخدم هذه الوحدات مثلا كنوافذ لكى تعطى اضاءه مع حفاظها على الخصوصية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4" name="Picture 4" descr="decor_a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decor_a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2" name="Picture 4" descr="decor_a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2819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ar-SA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cs typeface="Akhbar MT" pitchFamily="2" charset="-78"/>
            </a:endParaRPr>
          </a:p>
        </p:txBody>
      </p: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1476375" y="2924175"/>
            <a:ext cx="568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khbar MT" pitchFamily="2" charset="-78"/>
              </a:rPr>
              <a:t>و يمكن استخدامها ايضا كدرابزين للسلالم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6" name="Picture 4" descr="decor_a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decel="100000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8" name="Picture 4" descr="decor_a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9CC">
                  <a:alpha val="0"/>
                </a:srgbClr>
              </a:gs>
              <a:gs pos="100000">
                <a:srgbClr val="00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ar-SA" altLang="en-US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cs typeface="Akhbar MT" pitchFamily="2" charset="-78"/>
            </a:endParaRP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684213" y="3068638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ar-EG" altLang="en-US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khbar MT" pitchFamily="2" charset="-78"/>
              </a:rPr>
              <a:t>أو كدرجات سلم بأكملها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0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4" name="Picture 4" descr="decor_a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تصميم افتراضي">
  <a:themeElements>
    <a:clrScheme name="تصميم افتراضي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تصميم افتراضي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EG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EG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1486</Words>
  <Application>Microsoft Office PowerPoint</Application>
  <PresentationFormat>On-screen Show (4:3)</PresentationFormat>
  <Paragraphs>142</Paragraphs>
  <Slides>99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6" baseType="lpstr">
      <vt:lpstr>Batang</vt:lpstr>
      <vt:lpstr>Akhbar MT</vt:lpstr>
      <vt:lpstr>Angsana New</vt:lpstr>
      <vt:lpstr>Arial</vt:lpstr>
      <vt:lpstr>Arial Black</vt:lpstr>
      <vt:lpstr>Verdana</vt:lpstr>
      <vt:lpstr>تصميم افتراضي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Redawy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Ahmed Hamdy Redawy</dc:creator>
  <cp:lastModifiedBy>hany2050</cp:lastModifiedBy>
  <cp:revision>20</cp:revision>
  <dcterms:created xsi:type="dcterms:W3CDTF">2005-11-03T13:31:51Z</dcterms:created>
  <dcterms:modified xsi:type="dcterms:W3CDTF">2014-02-06T10:09:56Z</dcterms:modified>
</cp:coreProperties>
</file>