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87" r:id="rId1"/>
  </p:sldMasterIdLst>
  <p:sldIdLst>
    <p:sldId id="306" r:id="rId2"/>
    <p:sldId id="307" r:id="rId3"/>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6" r:id="rId33"/>
    <p:sldId id="285"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8" r:id="rId53"/>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Garamond" pitchFamily="18" charset="0"/>
        <a:ea typeface="+mn-ea"/>
        <a:cs typeface="Arial" pitchFamily="34" charset="0"/>
      </a:defRPr>
    </a:lvl1pPr>
    <a:lvl2pPr marL="457200" algn="r" rtl="1" fontAlgn="base">
      <a:spcBef>
        <a:spcPct val="0"/>
      </a:spcBef>
      <a:spcAft>
        <a:spcPct val="0"/>
      </a:spcAft>
      <a:defRPr kern="1200">
        <a:solidFill>
          <a:schemeClr val="tx1"/>
        </a:solidFill>
        <a:latin typeface="Garamond" pitchFamily="18" charset="0"/>
        <a:ea typeface="+mn-ea"/>
        <a:cs typeface="Arial" pitchFamily="34" charset="0"/>
      </a:defRPr>
    </a:lvl2pPr>
    <a:lvl3pPr marL="914400" algn="r" rtl="1" fontAlgn="base">
      <a:spcBef>
        <a:spcPct val="0"/>
      </a:spcBef>
      <a:spcAft>
        <a:spcPct val="0"/>
      </a:spcAft>
      <a:defRPr kern="1200">
        <a:solidFill>
          <a:schemeClr val="tx1"/>
        </a:solidFill>
        <a:latin typeface="Garamond" pitchFamily="18" charset="0"/>
        <a:ea typeface="+mn-ea"/>
        <a:cs typeface="Arial" pitchFamily="34" charset="0"/>
      </a:defRPr>
    </a:lvl3pPr>
    <a:lvl4pPr marL="1371600" algn="r" rtl="1" fontAlgn="base">
      <a:spcBef>
        <a:spcPct val="0"/>
      </a:spcBef>
      <a:spcAft>
        <a:spcPct val="0"/>
      </a:spcAft>
      <a:defRPr kern="1200">
        <a:solidFill>
          <a:schemeClr val="tx1"/>
        </a:solidFill>
        <a:latin typeface="Garamond" pitchFamily="18" charset="0"/>
        <a:ea typeface="+mn-ea"/>
        <a:cs typeface="Arial" pitchFamily="34" charset="0"/>
      </a:defRPr>
    </a:lvl4pPr>
    <a:lvl5pPr marL="1828800" algn="r" rtl="1" fontAlgn="base">
      <a:spcBef>
        <a:spcPct val="0"/>
      </a:spcBef>
      <a:spcAft>
        <a:spcPct val="0"/>
      </a:spcAft>
      <a:defRPr kern="1200">
        <a:solidFill>
          <a:schemeClr val="tx1"/>
        </a:solidFill>
        <a:latin typeface="Garamond" pitchFamily="18" charset="0"/>
        <a:ea typeface="+mn-ea"/>
        <a:cs typeface="Arial" pitchFamily="34" charset="0"/>
      </a:defRPr>
    </a:lvl5pPr>
    <a:lvl6pPr marL="2286000" algn="r" defTabSz="914400" rtl="1" eaLnBrk="1" latinLnBrk="0" hangingPunct="1">
      <a:defRPr kern="1200">
        <a:solidFill>
          <a:schemeClr val="tx1"/>
        </a:solidFill>
        <a:latin typeface="Garamond" pitchFamily="18" charset="0"/>
        <a:ea typeface="+mn-ea"/>
        <a:cs typeface="Arial" pitchFamily="34" charset="0"/>
      </a:defRPr>
    </a:lvl6pPr>
    <a:lvl7pPr marL="2743200" algn="r" defTabSz="914400" rtl="1" eaLnBrk="1" latinLnBrk="0" hangingPunct="1">
      <a:defRPr kern="1200">
        <a:solidFill>
          <a:schemeClr val="tx1"/>
        </a:solidFill>
        <a:latin typeface="Garamond" pitchFamily="18" charset="0"/>
        <a:ea typeface="+mn-ea"/>
        <a:cs typeface="Arial" pitchFamily="34" charset="0"/>
      </a:defRPr>
    </a:lvl7pPr>
    <a:lvl8pPr marL="3200400" algn="r" defTabSz="914400" rtl="1" eaLnBrk="1" latinLnBrk="0" hangingPunct="1">
      <a:defRPr kern="1200">
        <a:solidFill>
          <a:schemeClr val="tx1"/>
        </a:solidFill>
        <a:latin typeface="Garamond" pitchFamily="18" charset="0"/>
        <a:ea typeface="+mn-ea"/>
        <a:cs typeface="Arial" pitchFamily="34" charset="0"/>
      </a:defRPr>
    </a:lvl8pPr>
    <a:lvl9pPr marL="3657600" algn="r" defTabSz="914400" rtl="1" eaLnBrk="1" latinLnBrk="0" hangingPunct="1">
      <a:defRPr kern="1200">
        <a:solidFill>
          <a:schemeClr val="tx1"/>
        </a:solidFill>
        <a:latin typeface="Garamond" pitchFamily="18"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C0C0C0"/>
    <a:srgbClr val="B2B2B2"/>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63" autoAdjust="0"/>
    <p:restoredTop sz="94618" autoAdjust="0"/>
  </p:normalViewPr>
  <p:slideViewPr>
    <p:cSldViewPr>
      <p:cViewPr>
        <p:scale>
          <a:sx n="55" d="100"/>
          <a:sy n="55" d="100"/>
        </p:scale>
        <p:origin x="-372"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348162" name="Group 2"/>
          <p:cNvGrpSpPr>
            <a:grpSpLocks/>
          </p:cNvGrpSpPr>
          <p:nvPr/>
        </p:nvGrpSpPr>
        <p:grpSpPr bwMode="auto">
          <a:xfrm>
            <a:off x="0" y="0"/>
            <a:ext cx="9140825" cy="6850063"/>
            <a:chOff x="0" y="0"/>
            <a:chExt cx="5758" cy="4315"/>
          </a:xfrm>
        </p:grpSpPr>
        <p:grpSp>
          <p:nvGrpSpPr>
            <p:cNvPr id="348163" name="Group 3"/>
            <p:cNvGrpSpPr>
              <a:grpSpLocks/>
            </p:cNvGrpSpPr>
            <p:nvPr userDrawn="1"/>
          </p:nvGrpSpPr>
          <p:grpSpPr bwMode="auto">
            <a:xfrm>
              <a:off x="1728" y="2230"/>
              <a:ext cx="4027" cy="2085"/>
              <a:chOff x="1728" y="2230"/>
              <a:chExt cx="4027" cy="2085"/>
            </a:xfrm>
          </p:grpSpPr>
          <p:sp>
            <p:nvSpPr>
              <p:cNvPr id="348164" name="Freeform 4"/>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8165" name="Freeform 5"/>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8166" name="Freeform 6"/>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8167" name="Freeform 7"/>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8168" name="Freeform 8"/>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sp>
          <p:nvSpPr>
            <p:cNvPr id="348169" name="Freeform 9"/>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8170" name="Freeform 10"/>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sp>
        <p:nvSpPr>
          <p:cNvPr id="348171" name="Rectangle 11"/>
          <p:cNvSpPr>
            <a:spLocks noGrp="1" noChangeArrowheads="1"/>
          </p:cNvSpPr>
          <p:nvPr>
            <p:ph type="ctrTitle" sz="quarter"/>
          </p:nvPr>
        </p:nvSpPr>
        <p:spPr>
          <a:xfrm>
            <a:off x="685800" y="1736725"/>
            <a:ext cx="7772400" cy="1920875"/>
          </a:xfrm>
        </p:spPr>
        <p:txBody>
          <a:bodyPr/>
          <a:lstStyle>
            <a:lvl1pPr>
              <a:defRPr sz="6000"/>
            </a:lvl1pPr>
          </a:lstStyle>
          <a:p>
            <a:pPr lvl="0"/>
            <a:r>
              <a:rPr lang="en-US" noProof="0" smtClean="0"/>
              <a:t>Click to edit Master title style</a:t>
            </a:r>
          </a:p>
        </p:txBody>
      </p:sp>
      <p:sp>
        <p:nvSpPr>
          <p:cNvPr id="348172"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p>
        </p:txBody>
      </p:sp>
      <p:sp>
        <p:nvSpPr>
          <p:cNvPr id="348173" name="Rectangle 13"/>
          <p:cNvSpPr>
            <a:spLocks noGrp="1" noChangeArrowheads="1"/>
          </p:cNvSpPr>
          <p:nvPr>
            <p:ph type="dt" sz="quarter" idx="2"/>
          </p:nvPr>
        </p:nvSpPr>
        <p:spPr>
          <a:xfrm>
            <a:off x="457200" y="6248400"/>
            <a:ext cx="2133600" cy="476250"/>
          </a:xfrm>
        </p:spPr>
        <p:txBody>
          <a:bodyPr/>
          <a:lstStyle>
            <a:lvl1pPr>
              <a:defRPr/>
            </a:lvl1pPr>
          </a:lstStyle>
          <a:p>
            <a:endParaRPr lang="en-US"/>
          </a:p>
        </p:txBody>
      </p:sp>
      <p:sp>
        <p:nvSpPr>
          <p:cNvPr id="348174" name="Rectangle 14"/>
          <p:cNvSpPr>
            <a:spLocks noGrp="1" noChangeArrowheads="1"/>
          </p:cNvSpPr>
          <p:nvPr>
            <p:ph type="ftr" sz="quarter" idx="3"/>
          </p:nvPr>
        </p:nvSpPr>
        <p:spPr>
          <a:xfrm>
            <a:off x="3124200" y="6251575"/>
            <a:ext cx="2895600" cy="476250"/>
          </a:xfrm>
        </p:spPr>
        <p:txBody>
          <a:bodyPr/>
          <a:lstStyle>
            <a:lvl1pPr>
              <a:defRPr/>
            </a:lvl1pPr>
          </a:lstStyle>
          <a:p>
            <a:endParaRPr lang="en-US"/>
          </a:p>
        </p:txBody>
      </p:sp>
      <p:sp>
        <p:nvSpPr>
          <p:cNvPr id="348175" name="Rectangle 15"/>
          <p:cNvSpPr>
            <a:spLocks noGrp="1" noChangeArrowheads="1"/>
          </p:cNvSpPr>
          <p:nvPr>
            <p:ph type="sldNum" sz="quarter" idx="4"/>
          </p:nvPr>
        </p:nvSpPr>
        <p:spPr>
          <a:xfrm>
            <a:off x="6553200" y="6254750"/>
            <a:ext cx="2133600" cy="476250"/>
          </a:xfrm>
        </p:spPr>
        <p:txBody>
          <a:bodyPr/>
          <a:lstStyle>
            <a:lvl1pPr>
              <a:defRPr/>
            </a:lvl1pPr>
          </a:lstStyle>
          <a:p>
            <a:fld id="{5C7B6965-2B31-49D5-9E71-C1261C42CD40}" type="slidenum">
              <a:rPr lang="ar-SA"/>
              <a:pPr/>
              <a:t>‹#›</a:t>
            </a:fld>
            <a:endParaRPr lang="en-US"/>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7307ACF9-0F8B-404D-B3A5-34D25A53C753}" type="slidenum">
              <a:rPr lang="ar-SA"/>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8397016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AA090117-A796-414B-B847-15C1C3A88086}" type="slidenum">
              <a:rPr lang="ar-SA"/>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299092729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F7E2DFA3-DBA7-4B6A-9490-08382019E281}" type="slidenum">
              <a:rPr lang="ar-SA"/>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08717490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23F79762-323E-4E29-B106-19192D392842}" type="slidenum">
              <a:rPr lang="ar-SA"/>
              <a:pPr/>
              <a:t>‹#›</a:t>
            </a:fld>
            <a:endParaRPr lang="en-US"/>
          </a:p>
        </p:txBody>
      </p:sp>
      <p:sp>
        <p:nvSpPr>
          <p:cNvPr id="6" name="Footer Placeholder 5"/>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613507547"/>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829790B3-E4D6-4BC3-B776-27E2D5455221}" type="slidenum">
              <a:rPr lang="ar-SA"/>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3098688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087663D8-5C55-4B9B-A658-7289256A37A2}" type="slidenum">
              <a:rPr lang="ar-SA"/>
              <a:pPr/>
              <a:t>‹#›</a:t>
            </a:fld>
            <a:endParaRPr lang="en-US"/>
          </a:p>
        </p:txBody>
      </p:sp>
      <p:sp>
        <p:nvSpPr>
          <p:cNvPr id="9" name="Footer Placeholder 8"/>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4402675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7367D9B0-5BE2-4913-9ED3-D695453D3952}" type="slidenum">
              <a:rPr lang="ar-SA"/>
              <a:pPr/>
              <a:t>‹#›</a:t>
            </a:fld>
            <a:endParaRPr lang="en-US"/>
          </a:p>
        </p:txBody>
      </p:sp>
      <p:sp>
        <p:nvSpPr>
          <p:cNvPr id="5" name="Footer Placeholder 4"/>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183779395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62F07325-AD07-4F1C-967A-DF8C7F1F6201}" type="slidenum">
              <a:rPr lang="ar-SA"/>
              <a:pPr/>
              <a:t>‹#›</a:t>
            </a:fld>
            <a:endParaRPr lang="en-US"/>
          </a:p>
        </p:txBody>
      </p:sp>
      <p:sp>
        <p:nvSpPr>
          <p:cNvPr id="4" name="Footer Placeholder 3"/>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76570703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0638AE30-F37C-41BF-941F-E3CE43328A42}" type="slidenum">
              <a:rPr lang="ar-SA"/>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30279764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D4BDC311-2D28-45A8-B533-5CC27D6AC4C7}" type="slidenum">
              <a:rPr lang="ar-SA"/>
              <a:pPr/>
              <a:t>‹#›</a:t>
            </a:fld>
            <a:endParaRPr lang="en-US"/>
          </a:p>
        </p:txBody>
      </p:sp>
      <p:sp>
        <p:nvSpPr>
          <p:cNvPr id="7" name="Footer Placeholder 6"/>
          <p:cNvSpPr>
            <a:spLocks noGrp="1"/>
          </p:cNvSpPr>
          <p:nvPr>
            <p:ph type="ftr" sz="quarter" idx="12"/>
          </p:nvPr>
        </p:nvSpPr>
        <p:spPr/>
        <p:txBody>
          <a:bodyPr/>
          <a:lstStyle>
            <a:lvl1pPr>
              <a:defRPr/>
            </a:lvl1pPr>
          </a:lstStyle>
          <a:p>
            <a:endParaRPr lang="en-US"/>
          </a:p>
        </p:txBody>
      </p:sp>
    </p:spTree>
    <p:extLst>
      <p:ext uri="{BB962C8B-B14F-4D97-AF65-F5344CB8AC3E}">
        <p14:creationId xmlns:p14="http://schemas.microsoft.com/office/powerpoint/2010/main" val="385525338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7138" name="Rectangle 2"/>
          <p:cNvSpPr>
            <a:spLocks noGrp="1" noChangeArrowheads="1"/>
          </p:cNvSpPr>
          <p:nvPr>
            <p:ph type="dt" sz="half" idx="2"/>
          </p:nvPr>
        </p:nvSpPr>
        <p:spPr bwMode="auto">
          <a:xfrm>
            <a:off x="457200" y="625157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rtl="0">
              <a:defRPr sz="1200">
                <a:latin typeface="Arial" pitchFamily="34" charset="0"/>
              </a:defRPr>
            </a:lvl1pPr>
          </a:lstStyle>
          <a:p>
            <a:endParaRPr lang="en-US"/>
          </a:p>
        </p:txBody>
      </p:sp>
      <p:sp>
        <p:nvSpPr>
          <p:cNvPr id="347139" name="Rectangle 3"/>
          <p:cNvSpPr>
            <a:spLocks noGrp="1" noChangeArrowheads="1"/>
          </p:cNvSpPr>
          <p:nvPr>
            <p:ph type="sldNum" sz="quarter" idx="4"/>
          </p:nvPr>
        </p:nvSpPr>
        <p:spPr bwMode="auto">
          <a:xfrm>
            <a:off x="6553200" y="6248400"/>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rtl="0">
              <a:defRPr sz="1200">
                <a:latin typeface="Arial" pitchFamily="34" charset="0"/>
              </a:defRPr>
            </a:lvl1pPr>
          </a:lstStyle>
          <a:p>
            <a:fld id="{9DE23D35-083F-44CB-836D-97789308C458}" type="slidenum">
              <a:rPr lang="ar-SA"/>
              <a:pPr/>
              <a:t>‹#›</a:t>
            </a:fld>
            <a:endParaRPr lang="en-US"/>
          </a:p>
        </p:txBody>
      </p:sp>
      <p:grpSp>
        <p:nvGrpSpPr>
          <p:cNvPr id="347140" name="Group 4"/>
          <p:cNvGrpSpPr>
            <a:grpSpLocks/>
          </p:cNvGrpSpPr>
          <p:nvPr/>
        </p:nvGrpSpPr>
        <p:grpSpPr bwMode="auto">
          <a:xfrm>
            <a:off x="0" y="0"/>
            <a:ext cx="9140825" cy="6850063"/>
            <a:chOff x="0" y="0"/>
            <a:chExt cx="5758" cy="4315"/>
          </a:xfrm>
        </p:grpSpPr>
        <p:grpSp>
          <p:nvGrpSpPr>
            <p:cNvPr id="347141" name="Group 5"/>
            <p:cNvGrpSpPr>
              <a:grpSpLocks/>
            </p:cNvGrpSpPr>
            <p:nvPr userDrawn="1"/>
          </p:nvGrpSpPr>
          <p:grpSpPr bwMode="auto">
            <a:xfrm>
              <a:off x="1728" y="2230"/>
              <a:ext cx="4027" cy="2085"/>
              <a:chOff x="1728" y="2230"/>
              <a:chExt cx="4027" cy="2085"/>
            </a:xfrm>
          </p:grpSpPr>
          <p:sp>
            <p:nvSpPr>
              <p:cNvPr id="347142" name="Freeform 6"/>
              <p:cNvSpPr>
                <a:spLocks/>
              </p:cNvSpPr>
              <p:nvPr/>
            </p:nvSpPr>
            <p:spPr bwMode="hidden">
              <a:xfrm>
                <a:off x="1728" y="2644"/>
                <a:ext cx="2882" cy="1671"/>
              </a:xfrm>
              <a:custGeom>
                <a:avLst/>
                <a:gdLst>
                  <a:gd name="T0" fmla="*/ 2740 w 2882"/>
                  <a:gd name="T1" fmla="*/ 528 h 1671"/>
                  <a:gd name="T2" fmla="*/ 2632 w 2882"/>
                  <a:gd name="T3" fmla="*/ 484 h 1671"/>
                  <a:gd name="T4" fmla="*/ 2480 w 2882"/>
                  <a:gd name="T5" fmla="*/ 424 h 1671"/>
                  <a:gd name="T6" fmla="*/ 2203 w 2882"/>
                  <a:gd name="T7" fmla="*/ 343 h 1671"/>
                  <a:gd name="T8" fmla="*/ 1970 w 2882"/>
                  <a:gd name="T9" fmla="*/ 277 h 1671"/>
                  <a:gd name="T10" fmla="*/ 1807 w 2882"/>
                  <a:gd name="T11" fmla="*/ 212 h 1671"/>
                  <a:gd name="T12" fmla="*/ 1693 w 2882"/>
                  <a:gd name="T13" fmla="*/ 152 h 1671"/>
                  <a:gd name="T14" fmla="*/ 1628 w 2882"/>
                  <a:gd name="T15" fmla="*/ 103 h 1671"/>
                  <a:gd name="T16" fmla="*/ 1590 w 2882"/>
                  <a:gd name="T17" fmla="*/ 60 h 1671"/>
                  <a:gd name="T18" fmla="*/ 1579 w 2882"/>
                  <a:gd name="T19" fmla="*/ 27 h 1671"/>
                  <a:gd name="T20" fmla="*/ 1585 w 2882"/>
                  <a:gd name="T21" fmla="*/ 0 h 1671"/>
                  <a:gd name="T22" fmla="*/ 1557 w 2882"/>
                  <a:gd name="T23" fmla="*/ 49 h 1671"/>
                  <a:gd name="T24" fmla="*/ 1568 w 2882"/>
                  <a:gd name="T25" fmla="*/ 98 h 1671"/>
                  <a:gd name="T26" fmla="*/ 1617 w 2882"/>
                  <a:gd name="T27" fmla="*/ 141 h 1671"/>
                  <a:gd name="T28" fmla="*/ 1688 w 2882"/>
                  <a:gd name="T29" fmla="*/ 185 h 1671"/>
                  <a:gd name="T30" fmla="*/ 1791 w 2882"/>
                  <a:gd name="T31" fmla="*/ 228 h 1671"/>
                  <a:gd name="T32" fmla="*/ 2040 w 2882"/>
                  <a:gd name="T33" fmla="*/ 310 h 1671"/>
                  <a:gd name="T34" fmla="*/ 2285 w 2882"/>
                  <a:gd name="T35" fmla="*/ 381 h 1671"/>
                  <a:gd name="T36" fmla="*/ 2464 w 2882"/>
                  <a:gd name="T37" fmla="*/ 435 h 1671"/>
                  <a:gd name="T38" fmla="*/ 2605 w 2882"/>
                  <a:gd name="T39" fmla="*/ 484 h 1671"/>
                  <a:gd name="T40" fmla="*/ 2708 w 2882"/>
                  <a:gd name="T41" fmla="*/ 528 h 1671"/>
                  <a:gd name="T42" fmla="*/ 2768 w 2882"/>
                  <a:gd name="T43" fmla="*/ 560 h 1671"/>
                  <a:gd name="T44" fmla="*/ 2795 w 2882"/>
                  <a:gd name="T45" fmla="*/ 593 h 1671"/>
                  <a:gd name="T46" fmla="*/ 2795 w 2882"/>
                  <a:gd name="T47" fmla="*/ 642 h 1671"/>
                  <a:gd name="T48" fmla="*/ 2762 w 2882"/>
                  <a:gd name="T49" fmla="*/ 691 h 1671"/>
                  <a:gd name="T50" fmla="*/ 2692 w 2882"/>
                  <a:gd name="T51" fmla="*/ 735 h 1671"/>
                  <a:gd name="T52" fmla="*/ 2589 w 2882"/>
                  <a:gd name="T53" fmla="*/ 778 h 1671"/>
                  <a:gd name="T54" fmla="*/ 2458 w 2882"/>
                  <a:gd name="T55" fmla="*/ 822 h 1671"/>
                  <a:gd name="T56" fmla="*/ 2301 w 2882"/>
                  <a:gd name="T57" fmla="*/ 865 h 1671"/>
                  <a:gd name="T58" fmla="*/ 2030 w 2882"/>
                  <a:gd name="T59" fmla="*/ 930 h 1671"/>
                  <a:gd name="T60" fmla="*/ 1606 w 2882"/>
                  <a:gd name="T61" fmla="*/ 1034 h 1671"/>
                  <a:gd name="T62" fmla="*/ 1145 w 2882"/>
                  <a:gd name="T63" fmla="*/ 1164 h 1671"/>
                  <a:gd name="T64" fmla="*/ 673 w 2882"/>
                  <a:gd name="T65" fmla="*/ 1328 h 1671"/>
                  <a:gd name="T66" fmla="*/ 217 w 2882"/>
                  <a:gd name="T67" fmla="*/ 1545 h 1671"/>
                  <a:gd name="T68" fmla="*/ 353 w 2882"/>
                  <a:gd name="T69" fmla="*/ 1671 h 1671"/>
                  <a:gd name="T70" fmla="*/ 754 w 2882"/>
                  <a:gd name="T71" fmla="*/ 1469 h 1671"/>
                  <a:gd name="T72" fmla="*/ 1145 w 2882"/>
                  <a:gd name="T73" fmla="*/ 1311 h 1671"/>
                  <a:gd name="T74" fmla="*/ 1519 w 2882"/>
                  <a:gd name="T75" fmla="*/ 1186 h 1671"/>
                  <a:gd name="T76" fmla="*/ 1861 w 2882"/>
                  <a:gd name="T77" fmla="*/ 1083 h 1671"/>
                  <a:gd name="T78" fmla="*/ 2165 w 2882"/>
                  <a:gd name="T79" fmla="*/ 1007 h 1671"/>
                  <a:gd name="T80" fmla="*/ 2426 w 2882"/>
                  <a:gd name="T81" fmla="*/ 947 h 1671"/>
                  <a:gd name="T82" fmla="*/ 2626 w 2882"/>
                  <a:gd name="T83" fmla="*/ 892 h 1671"/>
                  <a:gd name="T84" fmla="*/ 2762 w 2882"/>
                  <a:gd name="T85" fmla="*/ 838 h 1671"/>
                  <a:gd name="T86" fmla="*/ 2827 w 2882"/>
                  <a:gd name="T87" fmla="*/ 794 h 1671"/>
                  <a:gd name="T88" fmla="*/ 2865 w 2882"/>
                  <a:gd name="T89" fmla="*/ 745 h 1671"/>
                  <a:gd name="T90" fmla="*/ 2882 w 2882"/>
                  <a:gd name="T91" fmla="*/ 702 h 1671"/>
                  <a:gd name="T92" fmla="*/ 2854 w 2882"/>
                  <a:gd name="T93" fmla="*/ 620 h 1671"/>
                  <a:gd name="T94" fmla="*/ 2800 w 2882"/>
                  <a:gd name="T95" fmla="*/ 560 h 1671"/>
                  <a:gd name="T96" fmla="*/ 2773 w 2882"/>
                  <a:gd name="T97" fmla="*/ 544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7143" name="Freeform 7"/>
              <p:cNvSpPr>
                <a:spLocks/>
              </p:cNvSpPr>
              <p:nvPr/>
            </p:nvSpPr>
            <p:spPr bwMode="hidden">
              <a:xfrm>
                <a:off x="4170" y="2671"/>
                <a:ext cx="1259" cy="811"/>
              </a:xfrm>
              <a:custGeom>
                <a:avLst/>
                <a:gdLst>
                  <a:gd name="T0" fmla="*/ 1259 w 1259"/>
                  <a:gd name="T1" fmla="*/ 615 h 811"/>
                  <a:gd name="T2" fmla="*/ 1248 w 1259"/>
                  <a:gd name="T3" fmla="*/ 588 h 811"/>
                  <a:gd name="T4" fmla="*/ 1237 w 1259"/>
                  <a:gd name="T5" fmla="*/ 566 h 811"/>
                  <a:gd name="T6" fmla="*/ 1216 w 1259"/>
                  <a:gd name="T7" fmla="*/ 539 h 811"/>
                  <a:gd name="T8" fmla="*/ 1188 w 1259"/>
                  <a:gd name="T9" fmla="*/ 517 h 811"/>
                  <a:gd name="T10" fmla="*/ 1123 w 1259"/>
                  <a:gd name="T11" fmla="*/ 479 h 811"/>
                  <a:gd name="T12" fmla="*/ 1042 w 1259"/>
                  <a:gd name="T13" fmla="*/ 441 h 811"/>
                  <a:gd name="T14" fmla="*/ 944 w 1259"/>
                  <a:gd name="T15" fmla="*/ 408 h 811"/>
                  <a:gd name="T16" fmla="*/ 841 w 1259"/>
                  <a:gd name="T17" fmla="*/ 381 h 811"/>
                  <a:gd name="T18" fmla="*/ 727 w 1259"/>
                  <a:gd name="T19" fmla="*/ 348 h 811"/>
                  <a:gd name="T20" fmla="*/ 613 w 1259"/>
                  <a:gd name="T21" fmla="*/ 321 h 811"/>
                  <a:gd name="T22" fmla="*/ 499 w 1259"/>
                  <a:gd name="T23" fmla="*/ 294 h 811"/>
                  <a:gd name="T24" fmla="*/ 391 w 1259"/>
                  <a:gd name="T25" fmla="*/ 261 h 811"/>
                  <a:gd name="T26" fmla="*/ 288 w 1259"/>
                  <a:gd name="T27" fmla="*/ 229 h 811"/>
                  <a:gd name="T28" fmla="*/ 195 w 1259"/>
                  <a:gd name="T29" fmla="*/ 196 h 811"/>
                  <a:gd name="T30" fmla="*/ 119 w 1259"/>
                  <a:gd name="T31" fmla="*/ 152 h 811"/>
                  <a:gd name="T32" fmla="*/ 54 w 1259"/>
                  <a:gd name="T33" fmla="*/ 109 h 811"/>
                  <a:gd name="T34" fmla="*/ 33 w 1259"/>
                  <a:gd name="T35" fmla="*/ 87 h 811"/>
                  <a:gd name="T36" fmla="*/ 16 w 1259"/>
                  <a:gd name="T37" fmla="*/ 60 h 811"/>
                  <a:gd name="T38" fmla="*/ 5 w 1259"/>
                  <a:gd name="T39" fmla="*/ 33 h 811"/>
                  <a:gd name="T40" fmla="*/ 0 w 1259"/>
                  <a:gd name="T41" fmla="*/ 0 h 811"/>
                  <a:gd name="T42" fmla="*/ 0 w 1259"/>
                  <a:gd name="T43" fmla="*/ 6 h 811"/>
                  <a:gd name="T44" fmla="*/ 0 w 1259"/>
                  <a:gd name="T45" fmla="*/ 11 h 811"/>
                  <a:gd name="T46" fmla="*/ 0 w 1259"/>
                  <a:gd name="T47" fmla="*/ 38 h 811"/>
                  <a:gd name="T48" fmla="*/ 5 w 1259"/>
                  <a:gd name="T49" fmla="*/ 60 h 811"/>
                  <a:gd name="T50" fmla="*/ 16 w 1259"/>
                  <a:gd name="T51" fmla="*/ 87 h 811"/>
                  <a:gd name="T52" fmla="*/ 33 w 1259"/>
                  <a:gd name="T53" fmla="*/ 114 h 811"/>
                  <a:gd name="T54" fmla="*/ 54 w 1259"/>
                  <a:gd name="T55" fmla="*/ 142 h 811"/>
                  <a:gd name="T56" fmla="*/ 87 w 1259"/>
                  <a:gd name="T57" fmla="*/ 174 h 811"/>
                  <a:gd name="T58" fmla="*/ 125 w 1259"/>
                  <a:gd name="T59" fmla="*/ 207 h 811"/>
                  <a:gd name="T60" fmla="*/ 179 w 1259"/>
                  <a:gd name="T61" fmla="*/ 240 h 811"/>
                  <a:gd name="T62" fmla="*/ 244 w 1259"/>
                  <a:gd name="T63" fmla="*/ 278 h 811"/>
                  <a:gd name="T64" fmla="*/ 326 w 1259"/>
                  <a:gd name="T65" fmla="*/ 310 h 811"/>
                  <a:gd name="T66" fmla="*/ 418 w 1259"/>
                  <a:gd name="T67" fmla="*/ 348 h 811"/>
                  <a:gd name="T68" fmla="*/ 526 w 1259"/>
                  <a:gd name="T69" fmla="*/ 381 h 811"/>
                  <a:gd name="T70" fmla="*/ 657 w 1259"/>
                  <a:gd name="T71" fmla="*/ 414 h 811"/>
                  <a:gd name="T72" fmla="*/ 749 w 1259"/>
                  <a:gd name="T73" fmla="*/ 435 h 811"/>
                  <a:gd name="T74" fmla="*/ 830 w 1259"/>
                  <a:gd name="T75" fmla="*/ 463 h 811"/>
                  <a:gd name="T76" fmla="*/ 901 w 1259"/>
                  <a:gd name="T77" fmla="*/ 490 h 811"/>
                  <a:gd name="T78" fmla="*/ 966 w 1259"/>
                  <a:gd name="T79" fmla="*/ 512 h 811"/>
                  <a:gd name="T80" fmla="*/ 1015 w 1259"/>
                  <a:gd name="T81" fmla="*/ 539 h 811"/>
                  <a:gd name="T82" fmla="*/ 1053 w 1259"/>
                  <a:gd name="T83" fmla="*/ 566 h 811"/>
                  <a:gd name="T84" fmla="*/ 1080 w 1259"/>
                  <a:gd name="T85" fmla="*/ 593 h 811"/>
                  <a:gd name="T86" fmla="*/ 1102 w 1259"/>
                  <a:gd name="T87" fmla="*/ 620 h 811"/>
                  <a:gd name="T88" fmla="*/ 1112 w 1259"/>
                  <a:gd name="T89" fmla="*/ 648 h 811"/>
                  <a:gd name="T90" fmla="*/ 1118 w 1259"/>
                  <a:gd name="T91" fmla="*/ 675 h 811"/>
                  <a:gd name="T92" fmla="*/ 1112 w 1259"/>
                  <a:gd name="T93" fmla="*/ 697 h 811"/>
                  <a:gd name="T94" fmla="*/ 1096 w 1259"/>
                  <a:gd name="T95" fmla="*/ 724 h 811"/>
                  <a:gd name="T96" fmla="*/ 1080 w 1259"/>
                  <a:gd name="T97" fmla="*/ 746 h 811"/>
                  <a:gd name="T98" fmla="*/ 1053 w 1259"/>
                  <a:gd name="T99" fmla="*/ 767 h 811"/>
                  <a:gd name="T100" fmla="*/ 1015 w 1259"/>
                  <a:gd name="T101" fmla="*/ 789 h 811"/>
                  <a:gd name="T102" fmla="*/ 977 w 1259"/>
                  <a:gd name="T103" fmla="*/ 811 h 811"/>
                  <a:gd name="T104" fmla="*/ 1047 w 1259"/>
                  <a:gd name="T105" fmla="*/ 789 h 811"/>
                  <a:gd name="T106" fmla="*/ 1107 w 1259"/>
                  <a:gd name="T107" fmla="*/ 767 h 811"/>
                  <a:gd name="T108" fmla="*/ 1156 w 1259"/>
                  <a:gd name="T109" fmla="*/ 746 h 811"/>
                  <a:gd name="T110" fmla="*/ 1199 w 1259"/>
                  <a:gd name="T111" fmla="*/ 724 h 811"/>
                  <a:gd name="T112" fmla="*/ 1226 w 1259"/>
                  <a:gd name="T113" fmla="*/ 702 h 811"/>
                  <a:gd name="T114" fmla="*/ 1248 w 1259"/>
                  <a:gd name="T115" fmla="*/ 675 h 811"/>
                  <a:gd name="T116" fmla="*/ 1259 w 1259"/>
                  <a:gd name="T117" fmla="*/ 648 h 811"/>
                  <a:gd name="T118" fmla="*/ 1259 w 1259"/>
                  <a:gd name="T119" fmla="*/ 615 h 811"/>
                  <a:gd name="T120" fmla="*/ 1259 w 1259"/>
                  <a:gd name="T121" fmla="*/ 615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7144" name="Freeform 8"/>
              <p:cNvSpPr>
                <a:spLocks/>
              </p:cNvSpPr>
              <p:nvPr/>
            </p:nvSpPr>
            <p:spPr bwMode="hidden">
              <a:xfrm>
                <a:off x="2900" y="3346"/>
                <a:ext cx="2849" cy="969"/>
              </a:xfrm>
              <a:custGeom>
                <a:avLst/>
                <a:gdLst>
                  <a:gd name="T0" fmla="*/ 92 w 2849"/>
                  <a:gd name="T1" fmla="*/ 958 h 969"/>
                  <a:gd name="T2" fmla="*/ 0 w 2849"/>
                  <a:gd name="T3" fmla="*/ 969 h 969"/>
                  <a:gd name="T4" fmla="*/ 391 w 2849"/>
                  <a:gd name="T5" fmla="*/ 969 h 969"/>
                  <a:gd name="T6" fmla="*/ 434 w 2849"/>
                  <a:gd name="T7" fmla="*/ 947 h 969"/>
                  <a:gd name="T8" fmla="*/ 483 w 2849"/>
                  <a:gd name="T9" fmla="*/ 914 h 969"/>
                  <a:gd name="T10" fmla="*/ 554 w 2849"/>
                  <a:gd name="T11" fmla="*/ 876 h 969"/>
                  <a:gd name="T12" fmla="*/ 635 w 2849"/>
                  <a:gd name="T13" fmla="*/ 838 h 969"/>
                  <a:gd name="T14" fmla="*/ 727 w 2849"/>
                  <a:gd name="T15" fmla="*/ 794 h 969"/>
                  <a:gd name="T16" fmla="*/ 836 w 2849"/>
                  <a:gd name="T17" fmla="*/ 745 h 969"/>
                  <a:gd name="T18" fmla="*/ 961 w 2849"/>
                  <a:gd name="T19" fmla="*/ 696 h 969"/>
                  <a:gd name="T20" fmla="*/ 1102 w 2849"/>
                  <a:gd name="T21" fmla="*/ 642 h 969"/>
                  <a:gd name="T22" fmla="*/ 1259 w 2849"/>
                  <a:gd name="T23" fmla="*/ 582 h 969"/>
                  <a:gd name="T24" fmla="*/ 1433 w 2849"/>
                  <a:gd name="T25" fmla="*/ 522 h 969"/>
                  <a:gd name="T26" fmla="*/ 1623 w 2849"/>
                  <a:gd name="T27" fmla="*/ 462 h 969"/>
                  <a:gd name="T28" fmla="*/ 1829 w 2849"/>
                  <a:gd name="T29" fmla="*/ 403 h 969"/>
                  <a:gd name="T30" fmla="*/ 2057 w 2849"/>
                  <a:gd name="T31" fmla="*/ 343 h 969"/>
                  <a:gd name="T32" fmla="*/ 2301 w 2849"/>
                  <a:gd name="T33" fmla="*/ 283 h 969"/>
                  <a:gd name="T34" fmla="*/ 2567 w 2849"/>
                  <a:gd name="T35" fmla="*/ 223 h 969"/>
                  <a:gd name="T36" fmla="*/ 2849 w 2849"/>
                  <a:gd name="T37" fmla="*/ 163 h 969"/>
                  <a:gd name="T38" fmla="*/ 2849 w 2849"/>
                  <a:gd name="T39" fmla="*/ 0 h 969"/>
                  <a:gd name="T40" fmla="*/ 2817 w 2849"/>
                  <a:gd name="T41" fmla="*/ 16 h 969"/>
                  <a:gd name="T42" fmla="*/ 2773 w 2849"/>
                  <a:gd name="T43" fmla="*/ 33 h 969"/>
                  <a:gd name="T44" fmla="*/ 2719 w 2849"/>
                  <a:gd name="T45" fmla="*/ 54 h 969"/>
                  <a:gd name="T46" fmla="*/ 2648 w 2849"/>
                  <a:gd name="T47" fmla="*/ 76 h 969"/>
                  <a:gd name="T48" fmla="*/ 2572 w 2849"/>
                  <a:gd name="T49" fmla="*/ 98 h 969"/>
                  <a:gd name="T50" fmla="*/ 2491 w 2849"/>
                  <a:gd name="T51" fmla="*/ 120 h 969"/>
                  <a:gd name="T52" fmla="*/ 2399 w 2849"/>
                  <a:gd name="T53" fmla="*/ 147 h 969"/>
                  <a:gd name="T54" fmla="*/ 2301 w 2849"/>
                  <a:gd name="T55" fmla="*/ 169 h 969"/>
                  <a:gd name="T56" fmla="*/ 2095 w 2849"/>
                  <a:gd name="T57" fmla="*/ 223 h 969"/>
                  <a:gd name="T58" fmla="*/ 1889 w 2849"/>
                  <a:gd name="T59" fmla="*/ 277 h 969"/>
                  <a:gd name="T60" fmla="*/ 1688 w 2849"/>
                  <a:gd name="T61" fmla="*/ 326 h 969"/>
                  <a:gd name="T62" fmla="*/ 1590 w 2849"/>
                  <a:gd name="T63" fmla="*/ 354 h 969"/>
                  <a:gd name="T64" fmla="*/ 1503 w 2849"/>
                  <a:gd name="T65" fmla="*/ 381 h 969"/>
                  <a:gd name="T66" fmla="*/ 1107 w 2849"/>
                  <a:gd name="T67" fmla="*/ 506 h 969"/>
                  <a:gd name="T68" fmla="*/ 912 w 2849"/>
                  <a:gd name="T69" fmla="*/ 577 h 969"/>
                  <a:gd name="T70" fmla="*/ 727 w 2849"/>
                  <a:gd name="T71" fmla="*/ 647 h 969"/>
                  <a:gd name="T72" fmla="*/ 548 w 2849"/>
                  <a:gd name="T73" fmla="*/ 718 h 969"/>
                  <a:gd name="T74" fmla="*/ 380 w 2849"/>
                  <a:gd name="T75" fmla="*/ 794 h 969"/>
                  <a:gd name="T76" fmla="*/ 228 w 2849"/>
                  <a:gd name="T77" fmla="*/ 876 h 969"/>
                  <a:gd name="T78" fmla="*/ 92 w 2849"/>
                  <a:gd name="T79" fmla="*/ 958 h 969"/>
                  <a:gd name="T80" fmla="*/ 92 w 2849"/>
                  <a:gd name="T81" fmla="*/ 958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7145" name="Freeform 9"/>
              <p:cNvSpPr>
                <a:spLocks/>
              </p:cNvSpPr>
              <p:nvPr/>
            </p:nvSpPr>
            <p:spPr bwMode="hidden">
              <a:xfrm>
                <a:off x="2748" y="2230"/>
                <a:ext cx="3007" cy="2085"/>
              </a:xfrm>
              <a:custGeom>
                <a:avLst/>
                <a:gdLst>
                  <a:gd name="T0" fmla="*/ 1433 w 3007"/>
                  <a:gd name="T1" fmla="*/ 474 h 2085"/>
                  <a:gd name="T2" fmla="*/ 1460 w 3007"/>
                  <a:gd name="T3" fmla="*/ 528 h 2085"/>
                  <a:gd name="T4" fmla="*/ 1541 w 3007"/>
                  <a:gd name="T5" fmla="*/ 593 h 2085"/>
                  <a:gd name="T6" fmla="*/ 1715 w 3007"/>
                  <a:gd name="T7" fmla="*/ 670 h 2085"/>
                  <a:gd name="T8" fmla="*/ 1927 w 3007"/>
                  <a:gd name="T9" fmla="*/ 735 h 2085"/>
                  <a:gd name="T10" fmla="*/ 2155 w 3007"/>
                  <a:gd name="T11" fmla="*/ 789 h 2085"/>
                  <a:gd name="T12" fmla="*/ 2372 w 3007"/>
                  <a:gd name="T13" fmla="*/ 849 h 2085"/>
                  <a:gd name="T14" fmla="*/ 2551 w 3007"/>
                  <a:gd name="T15" fmla="*/ 920 h 2085"/>
                  <a:gd name="T16" fmla="*/ 2638 w 3007"/>
                  <a:gd name="T17" fmla="*/ 980 h 2085"/>
                  <a:gd name="T18" fmla="*/ 2676 w 3007"/>
                  <a:gd name="T19" fmla="*/ 1029 h 2085"/>
                  <a:gd name="T20" fmla="*/ 2681 w 3007"/>
                  <a:gd name="T21" fmla="*/ 1083 h 2085"/>
                  <a:gd name="T22" fmla="*/ 2665 w 3007"/>
                  <a:gd name="T23" fmla="*/ 1127 h 2085"/>
                  <a:gd name="T24" fmla="*/ 2616 w 3007"/>
                  <a:gd name="T25" fmla="*/ 1170 h 2085"/>
                  <a:gd name="T26" fmla="*/ 2545 w 3007"/>
                  <a:gd name="T27" fmla="*/ 1208 h 2085"/>
                  <a:gd name="T28" fmla="*/ 2448 w 3007"/>
                  <a:gd name="T29" fmla="*/ 1241 h 2085"/>
                  <a:gd name="T30" fmla="*/ 2328 w 3007"/>
                  <a:gd name="T31" fmla="*/ 1274 h 2085"/>
                  <a:gd name="T32" fmla="*/ 2106 w 3007"/>
                  <a:gd name="T33" fmla="*/ 1328 h 2085"/>
                  <a:gd name="T34" fmla="*/ 1742 w 3007"/>
                  <a:gd name="T35" fmla="*/ 1421 h 2085"/>
                  <a:gd name="T36" fmla="*/ 1308 w 3007"/>
                  <a:gd name="T37" fmla="*/ 1540 h 2085"/>
                  <a:gd name="T38" fmla="*/ 820 w 3007"/>
                  <a:gd name="T39" fmla="*/ 1709 h 2085"/>
                  <a:gd name="T40" fmla="*/ 282 w 3007"/>
                  <a:gd name="T41" fmla="*/ 1943 h 2085"/>
                  <a:gd name="T42" fmla="*/ 152 w 3007"/>
                  <a:gd name="T43" fmla="*/ 2085 h 2085"/>
                  <a:gd name="T44" fmla="*/ 386 w 3007"/>
                  <a:gd name="T45" fmla="*/ 1992 h 2085"/>
                  <a:gd name="T46" fmla="*/ 700 w 3007"/>
                  <a:gd name="T47" fmla="*/ 1834 h 2085"/>
                  <a:gd name="T48" fmla="*/ 1064 w 3007"/>
                  <a:gd name="T49" fmla="*/ 1693 h 2085"/>
                  <a:gd name="T50" fmla="*/ 1661 w 3007"/>
                  <a:gd name="T51" fmla="*/ 1497 h 2085"/>
                  <a:gd name="T52" fmla="*/ 1845 w 3007"/>
                  <a:gd name="T53" fmla="*/ 1442 h 2085"/>
                  <a:gd name="T54" fmla="*/ 2252 w 3007"/>
                  <a:gd name="T55" fmla="*/ 1339 h 2085"/>
                  <a:gd name="T56" fmla="*/ 2551 w 3007"/>
                  <a:gd name="T57" fmla="*/ 1263 h 2085"/>
                  <a:gd name="T58" fmla="*/ 2730 w 3007"/>
                  <a:gd name="T59" fmla="*/ 1214 h 2085"/>
                  <a:gd name="T60" fmla="*/ 2876 w 3007"/>
                  <a:gd name="T61" fmla="*/ 1170 h 2085"/>
                  <a:gd name="T62" fmla="*/ 2974 w 3007"/>
                  <a:gd name="T63" fmla="*/ 1132 h 2085"/>
                  <a:gd name="T64" fmla="*/ 3007 w 3007"/>
                  <a:gd name="T65" fmla="*/ 871 h 2085"/>
                  <a:gd name="T66" fmla="*/ 2860 w 3007"/>
                  <a:gd name="T67" fmla="*/ 844 h 2085"/>
                  <a:gd name="T68" fmla="*/ 2670 w 3007"/>
                  <a:gd name="T69" fmla="*/ 806 h 2085"/>
                  <a:gd name="T70" fmla="*/ 2458 w 3007"/>
                  <a:gd name="T71" fmla="*/ 757 h 2085"/>
                  <a:gd name="T72" fmla="*/ 2138 w 3007"/>
                  <a:gd name="T73" fmla="*/ 670 h 2085"/>
                  <a:gd name="T74" fmla="*/ 1959 w 3007"/>
                  <a:gd name="T75" fmla="*/ 604 h 2085"/>
                  <a:gd name="T76" fmla="*/ 1824 w 3007"/>
                  <a:gd name="T77" fmla="*/ 534 h 2085"/>
                  <a:gd name="T78" fmla="*/ 1769 w 3007"/>
                  <a:gd name="T79" fmla="*/ 474 h 2085"/>
                  <a:gd name="T80" fmla="*/ 1753 w 3007"/>
                  <a:gd name="T81" fmla="*/ 436 h 2085"/>
                  <a:gd name="T82" fmla="*/ 1780 w 3007"/>
                  <a:gd name="T83" fmla="*/ 381 h 2085"/>
                  <a:gd name="T84" fmla="*/ 1862 w 3007"/>
                  <a:gd name="T85" fmla="*/ 316 h 2085"/>
                  <a:gd name="T86" fmla="*/ 1986 w 3007"/>
                  <a:gd name="T87" fmla="*/ 267 h 2085"/>
                  <a:gd name="T88" fmla="*/ 2149 w 3007"/>
                  <a:gd name="T89" fmla="*/ 229 h 2085"/>
                  <a:gd name="T90" fmla="*/ 2431 w 3007"/>
                  <a:gd name="T91" fmla="*/ 180 h 2085"/>
                  <a:gd name="T92" fmla="*/ 2827 w 3007"/>
                  <a:gd name="T93" fmla="*/ 125 h 2085"/>
                  <a:gd name="T94" fmla="*/ 3007 w 3007"/>
                  <a:gd name="T95" fmla="*/ 87 h 2085"/>
                  <a:gd name="T96" fmla="*/ 2909 w 3007"/>
                  <a:gd name="T97" fmla="*/ 22 h 2085"/>
                  <a:gd name="T98" fmla="*/ 2676 w 3007"/>
                  <a:gd name="T99" fmla="*/ 66 h 2085"/>
                  <a:gd name="T100" fmla="*/ 2285 w 3007"/>
                  <a:gd name="T101" fmla="*/ 120 h 2085"/>
                  <a:gd name="T102" fmla="*/ 2030 w 3007"/>
                  <a:gd name="T103" fmla="*/ 158 h 2085"/>
                  <a:gd name="T104" fmla="*/ 1791 w 3007"/>
                  <a:gd name="T105" fmla="*/ 202 h 2085"/>
                  <a:gd name="T106" fmla="*/ 1601 w 3007"/>
                  <a:gd name="T107" fmla="*/ 261 h 2085"/>
                  <a:gd name="T108" fmla="*/ 1471 w 3007"/>
                  <a:gd name="T109" fmla="*/ 338 h 2085"/>
                  <a:gd name="T110" fmla="*/ 1438 w 3007"/>
                  <a:gd name="T111" fmla="*/ 387 h 2085"/>
                  <a:gd name="T112" fmla="*/ 1427 w 3007"/>
                  <a:gd name="T113" fmla="*/ 441 h 2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7146" name="Freeform 10"/>
              <p:cNvSpPr>
                <a:spLocks/>
              </p:cNvSpPr>
              <p:nvPr/>
            </p:nvSpPr>
            <p:spPr bwMode="hidden">
              <a:xfrm>
                <a:off x="4501" y="2317"/>
                <a:ext cx="1248" cy="539"/>
              </a:xfrm>
              <a:custGeom>
                <a:avLst/>
                <a:gdLst>
                  <a:gd name="T0" fmla="*/ 0 w 1248"/>
                  <a:gd name="T1" fmla="*/ 332 h 539"/>
                  <a:gd name="T2" fmla="*/ 0 w 1248"/>
                  <a:gd name="T3" fmla="*/ 360 h 539"/>
                  <a:gd name="T4" fmla="*/ 5 w 1248"/>
                  <a:gd name="T5" fmla="*/ 387 h 539"/>
                  <a:gd name="T6" fmla="*/ 27 w 1248"/>
                  <a:gd name="T7" fmla="*/ 414 h 539"/>
                  <a:gd name="T8" fmla="*/ 54 w 1248"/>
                  <a:gd name="T9" fmla="*/ 436 h 539"/>
                  <a:gd name="T10" fmla="*/ 92 w 1248"/>
                  <a:gd name="T11" fmla="*/ 463 h 539"/>
                  <a:gd name="T12" fmla="*/ 141 w 1248"/>
                  <a:gd name="T13" fmla="*/ 490 h 539"/>
                  <a:gd name="T14" fmla="*/ 195 w 1248"/>
                  <a:gd name="T15" fmla="*/ 512 h 539"/>
                  <a:gd name="T16" fmla="*/ 255 w 1248"/>
                  <a:gd name="T17" fmla="*/ 539 h 539"/>
                  <a:gd name="T18" fmla="*/ 212 w 1248"/>
                  <a:gd name="T19" fmla="*/ 517 h 539"/>
                  <a:gd name="T20" fmla="*/ 179 w 1248"/>
                  <a:gd name="T21" fmla="*/ 490 h 539"/>
                  <a:gd name="T22" fmla="*/ 157 w 1248"/>
                  <a:gd name="T23" fmla="*/ 468 h 539"/>
                  <a:gd name="T24" fmla="*/ 141 w 1248"/>
                  <a:gd name="T25" fmla="*/ 447 h 539"/>
                  <a:gd name="T26" fmla="*/ 136 w 1248"/>
                  <a:gd name="T27" fmla="*/ 425 h 539"/>
                  <a:gd name="T28" fmla="*/ 136 w 1248"/>
                  <a:gd name="T29" fmla="*/ 403 h 539"/>
                  <a:gd name="T30" fmla="*/ 141 w 1248"/>
                  <a:gd name="T31" fmla="*/ 381 h 539"/>
                  <a:gd name="T32" fmla="*/ 157 w 1248"/>
                  <a:gd name="T33" fmla="*/ 365 h 539"/>
                  <a:gd name="T34" fmla="*/ 179 w 1248"/>
                  <a:gd name="T35" fmla="*/ 343 h 539"/>
                  <a:gd name="T36" fmla="*/ 201 w 1248"/>
                  <a:gd name="T37" fmla="*/ 327 h 539"/>
                  <a:gd name="T38" fmla="*/ 266 w 1248"/>
                  <a:gd name="T39" fmla="*/ 294 h 539"/>
                  <a:gd name="T40" fmla="*/ 353 w 1248"/>
                  <a:gd name="T41" fmla="*/ 262 h 539"/>
                  <a:gd name="T42" fmla="*/ 445 w 1248"/>
                  <a:gd name="T43" fmla="*/ 234 h 539"/>
                  <a:gd name="T44" fmla="*/ 554 w 1248"/>
                  <a:gd name="T45" fmla="*/ 213 h 539"/>
                  <a:gd name="T46" fmla="*/ 662 w 1248"/>
                  <a:gd name="T47" fmla="*/ 191 h 539"/>
                  <a:gd name="T48" fmla="*/ 890 w 1248"/>
                  <a:gd name="T49" fmla="*/ 153 h 539"/>
                  <a:gd name="T50" fmla="*/ 993 w 1248"/>
                  <a:gd name="T51" fmla="*/ 136 h 539"/>
                  <a:gd name="T52" fmla="*/ 1091 w 1248"/>
                  <a:gd name="T53" fmla="*/ 120 h 539"/>
                  <a:gd name="T54" fmla="*/ 1178 w 1248"/>
                  <a:gd name="T55" fmla="*/ 115 h 539"/>
                  <a:gd name="T56" fmla="*/ 1248 w 1248"/>
                  <a:gd name="T57" fmla="*/ 104 h 539"/>
                  <a:gd name="T58" fmla="*/ 1248 w 1248"/>
                  <a:gd name="T59" fmla="*/ 0 h 539"/>
                  <a:gd name="T60" fmla="*/ 1161 w 1248"/>
                  <a:gd name="T61" fmla="*/ 22 h 539"/>
                  <a:gd name="T62" fmla="*/ 1069 w 1248"/>
                  <a:gd name="T63" fmla="*/ 38 h 539"/>
                  <a:gd name="T64" fmla="*/ 874 w 1248"/>
                  <a:gd name="T65" fmla="*/ 71 h 539"/>
                  <a:gd name="T66" fmla="*/ 673 w 1248"/>
                  <a:gd name="T67" fmla="*/ 93 h 539"/>
                  <a:gd name="T68" fmla="*/ 483 w 1248"/>
                  <a:gd name="T69" fmla="*/ 126 h 539"/>
                  <a:gd name="T70" fmla="*/ 391 w 1248"/>
                  <a:gd name="T71" fmla="*/ 142 h 539"/>
                  <a:gd name="T72" fmla="*/ 309 w 1248"/>
                  <a:gd name="T73" fmla="*/ 158 h 539"/>
                  <a:gd name="T74" fmla="*/ 228 w 1248"/>
                  <a:gd name="T75" fmla="*/ 180 h 539"/>
                  <a:gd name="T76" fmla="*/ 163 w 1248"/>
                  <a:gd name="T77" fmla="*/ 202 h 539"/>
                  <a:gd name="T78" fmla="*/ 103 w 1248"/>
                  <a:gd name="T79" fmla="*/ 229 h 539"/>
                  <a:gd name="T80" fmla="*/ 54 w 1248"/>
                  <a:gd name="T81" fmla="*/ 256 h 539"/>
                  <a:gd name="T82" fmla="*/ 22 w 1248"/>
                  <a:gd name="T83" fmla="*/ 294 h 539"/>
                  <a:gd name="T84" fmla="*/ 0 w 1248"/>
                  <a:gd name="T85" fmla="*/ 332 h 539"/>
                  <a:gd name="T86" fmla="*/ 0 w 1248"/>
                  <a:gd name="T87" fmla="*/ 332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sp>
          <p:nvSpPr>
            <p:cNvPr id="347147" name="Freeform 11"/>
            <p:cNvSpPr>
              <a:spLocks/>
            </p:cNvSpPr>
            <p:nvPr/>
          </p:nvSpPr>
          <p:spPr bwMode="hidden">
            <a:xfrm>
              <a:off x="3322" y="1341"/>
              <a:ext cx="1825" cy="1537"/>
            </a:xfrm>
            <a:custGeom>
              <a:avLst/>
              <a:gdLst>
                <a:gd name="T0" fmla="*/ 982 w 2296"/>
                <a:gd name="T1" fmla="*/ 1061 h 1469"/>
                <a:gd name="T2" fmla="*/ 1357 w 2296"/>
                <a:gd name="T3" fmla="*/ 1012 h 1469"/>
                <a:gd name="T4" fmla="*/ 1666 w 2296"/>
                <a:gd name="T5" fmla="*/ 957 h 1469"/>
                <a:gd name="T6" fmla="*/ 1916 w 2296"/>
                <a:gd name="T7" fmla="*/ 897 h 1469"/>
                <a:gd name="T8" fmla="*/ 2100 w 2296"/>
                <a:gd name="T9" fmla="*/ 832 h 1469"/>
                <a:gd name="T10" fmla="*/ 2220 w 2296"/>
                <a:gd name="T11" fmla="*/ 756 h 1469"/>
                <a:gd name="T12" fmla="*/ 2285 w 2296"/>
                <a:gd name="T13" fmla="*/ 669 h 1469"/>
                <a:gd name="T14" fmla="*/ 2290 w 2296"/>
                <a:gd name="T15" fmla="*/ 560 h 1469"/>
                <a:gd name="T16" fmla="*/ 2241 w 2296"/>
                <a:gd name="T17" fmla="*/ 457 h 1469"/>
                <a:gd name="T18" fmla="*/ 2144 w 2296"/>
                <a:gd name="T19" fmla="*/ 364 h 1469"/>
                <a:gd name="T20" fmla="*/ 2008 w 2296"/>
                <a:gd name="T21" fmla="*/ 277 h 1469"/>
                <a:gd name="T22" fmla="*/ 1769 w 2296"/>
                <a:gd name="T23" fmla="*/ 157 h 1469"/>
                <a:gd name="T24" fmla="*/ 1612 w 2296"/>
                <a:gd name="T25" fmla="*/ 92 h 1469"/>
                <a:gd name="T26" fmla="*/ 1476 w 2296"/>
                <a:gd name="T27" fmla="*/ 43 h 1469"/>
                <a:gd name="T28" fmla="*/ 1384 w 2296"/>
                <a:gd name="T29" fmla="*/ 10 h 1469"/>
                <a:gd name="T30" fmla="*/ 1346 w 2296"/>
                <a:gd name="T31" fmla="*/ 0 h 1469"/>
                <a:gd name="T32" fmla="*/ 1655 w 2296"/>
                <a:gd name="T33" fmla="*/ 119 h 1469"/>
                <a:gd name="T34" fmla="*/ 1948 w 2296"/>
                <a:gd name="T35" fmla="*/ 255 h 1469"/>
                <a:gd name="T36" fmla="*/ 2068 w 2296"/>
                <a:gd name="T37" fmla="*/ 326 h 1469"/>
                <a:gd name="T38" fmla="*/ 2171 w 2296"/>
                <a:gd name="T39" fmla="*/ 402 h 1469"/>
                <a:gd name="T40" fmla="*/ 2236 w 2296"/>
                <a:gd name="T41" fmla="*/ 478 h 1469"/>
                <a:gd name="T42" fmla="*/ 2263 w 2296"/>
                <a:gd name="T43" fmla="*/ 560 h 1469"/>
                <a:gd name="T44" fmla="*/ 2241 w 2296"/>
                <a:gd name="T45" fmla="*/ 636 h 1469"/>
                <a:gd name="T46" fmla="*/ 2171 w 2296"/>
                <a:gd name="T47" fmla="*/ 702 h 1469"/>
                <a:gd name="T48" fmla="*/ 2062 w 2296"/>
                <a:gd name="T49" fmla="*/ 756 h 1469"/>
                <a:gd name="T50" fmla="*/ 1921 w 2296"/>
                <a:gd name="T51" fmla="*/ 800 h 1469"/>
                <a:gd name="T52" fmla="*/ 1748 w 2296"/>
                <a:gd name="T53" fmla="*/ 843 h 1469"/>
                <a:gd name="T54" fmla="*/ 1351 w 2296"/>
                <a:gd name="T55" fmla="*/ 908 h 1469"/>
                <a:gd name="T56" fmla="*/ 923 w 2296"/>
                <a:gd name="T57" fmla="*/ 968 h 1469"/>
                <a:gd name="T58" fmla="*/ 521 w 2296"/>
                <a:gd name="T59" fmla="*/ 1028 h 1469"/>
                <a:gd name="T60" fmla="*/ 353 w 2296"/>
                <a:gd name="T61" fmla="*/ 1066 h 1469"/>
                <a:gd name="T62" fmla="*/ 206 w 2296"/>
                <a:gd name="T63" fmla="*/ 1104 h 1469"/>
                <a:gd name="T64" fmla="*/ 92 w 2296"/>
                <a:gd name="T65" fmla="*/ 1148 h 1469"/>
                <a:gd name="T66" fmla="*/ 22 w 2296"/>
                <a:gd name="T67" fmla="*/ 1202 h 1469"/>
                <a:gd name="T68" fmla="*/ 0 w 2296"/>
                <a:gd name="T69" fmla="*/ 1262 h 1469"/>
                <a:gd name="T70" fmla="*/ 27 w 2296"/>
                <a:gd name="T71" fmla="*/ 1327 h 1469"/>
                <a:gd name="T72" fmla="*/ 98 w 2296"/>
                <a:gd name="T73" fmla="*/ 1382 h 1469"/>
                <a:gd name="T74" fmla="*/ 196 w 2296"/>
                <a:gd name="T75" fmla="*/ 1425 h 1469"/>
                <a:gd name="T76" fmla="*/ 326 w 2296"/>
                <a:gd name="T77" fmla="*/ 1469 h 1469"/>
                <a:gd name="T78" fmla="*/ 217 w 2296"/>
                <a:gd name="T79" fmla="*/ 1414 h 1469"/>
                <a:gd name="T80" fmla="*/ 147 w 2296"/>
                <a:gd name="T81" fmla="*/ 1360 h 1469"/>
                <a:gd name="T82" fmla="*/ 120 w 2296"/>
                <a:gd name="T83" fmla="*/ 1306 h 1469"/>
                <a:gd name="T84" fmla="*/ 141 w 2296"/>
                <a:gd name="T85" fmla="*/ 1257 h 1469"/>
                <a:gd name="T86" fmla="*/ 212 w 2296"/>
                <a:gd name="T87" fmla="*/ 1208 h 1469"/>
                <a:gd name="T88" fmla="*/ 342 w 2296"/>
                <a:gd name="T89" fmla="*/ 1164 h 1469"/>
                <a:gd name="T90" fmla="*/ 527 w 2296"/>
                <a:gd name="T91" fmla="*/ 1121 h 1469"/>
                <a:gd name="T92" fmla="*/ 771 w 2296"/>
                <a:gd name="T93" fmla="*/ 1088 h 1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sp>
          <p:nvSpPr>
            <p:cNvPr id="347148" name="Freeform 12"/>
            <p:cNvSpPr>
              <a:spLocks/>
            </p:cNvSpPr>
            <p:nvPr/>
          </p:nvSpPr>
          <p:spPr bwMode="hidden">
            <a:xfrm>
              <a:off x="0" y="0"/>
              <a:ext cx="5758" cy="1776"/>
            </a:xfrm>
            <a:custGeom>
              <a:avLst/>
              <a:gdLst>
                <a:gd name="T0" fmla="*/ 0 w 5740"/>
                <a:gd name="T1" fmla="*/ 0 h 1906"/>
                <a:gd name="T2" fmla="*/ 0 w 5740"/>
                <a:gd name="T3" fmla="*/ 1906 h 1906"/>
                <a:gd name="T4" fmla="*/ 5740 w 5740"/>
                <a:gd name="T5" fmla="*/ 1906 h 1906"/>
                <a:gd name="T6" fmla="*/ 5740 w 5740"/>
                <a:gd name="T7" fmla="*/ 0 h 1906"/>
                <a:gd name="T8" fmla="*/ 0 w 5740"/>
                <a:gd name="T9" fmla="*/ 0 h 1906"/>
                <a:gd name="T10" fmla="*/ 0 w 5740"/>
                <a:gd name="T11" fmla="*/ 0 h 1906"/>
              </a:gdLst>
              <a:ahLst/>
              <a:cxnLst>
                <a:cxn ang="0">
                  <a:pos x="T0" y="T1"/>
                </a:cxn>
                <a:cxn ang="0">
                  <a:pos x="T2" y="T3"/>
                </a:cxn>
                <a:cxn ang="0">
                  <a:pos x="T4" y="T5"/>
                </a:cxn>
                <a:cxn ang="0">
                  <a:pos x="T6" y="T7"/>
                </a:cxn>
                <a:cxn ang="0">
                  <a:pos x="T8" y="T9"/>
                </a:cxn>
                <a:cxn ang="0">
                  <a:pos x="T10" y="T11"/>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ar-EG"/>
            </a:p>
          </p:txBody>
        </p:sp>
      </p:grpSp>
      <p:sp>
        <p:nvSpPr>
          <p:cNvPr id="347149" name="Rectangle 13"/>
          <p:cNvSpPr>
            <a:spLocks noGrp="1" noRot="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47150" name="Rectangle 14"/>
          <p:cNvSpPr>
            <a:spLocks noGrp="1" noChangeArrowheads="1"/>
          </p:cNvSpPr>
          <p:nvPr>
            <p:ph type="ftr" sz="quarter" idx="3"/>
          </p:nvPr>
        </p:nvSpPr>
        <p:spPr bwMode="auto">
          <a:xfrm>
            <a:off x="3124200" y="6248400"/>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rtl="0">
              <a:defRPr sz="1200">
                <a:latin typeface="Arial" pitchFamily="34" charset="0"/>
              </a:defRPr>
            </a:lvl1pPr>
          </a:lstStyle>
          <a:p>
            <a:endParaRPr lang="en-US"/>
          </a:p>
        </p:txBody>
      </p:sp>
      <p:sp>
        <p:nvSpPr>
          <p:cNvPr id="347151" name="Rectangle 15"/>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ransition>
    <p:fade/>
  </p:transition>
  <p:timing>
    <p:tnLst>
      <p:par>
        <p:cTn id="1" dur="indefinite" restart="never" nodeType="tmRoot"/>
      </p:par>
    </p:tnLst>
  </p:timing>
  <p:txStyles>
    <p:titleStyle>
      <a:lvl1pPr algn="ctr" rtl="1" fontAlgn="base">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2pPr>
      <a:lvl3pPr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3pPr>
      <a:lvl4pPr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4pPr>
      <a:lvl5pPr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5pPr>
      <a:lvl6pPr marL="457200"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6pPr>
      <a:lvl7pPr marL="914400"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7pPr>
      <a:lvl8pPr marL="1371600"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8pPr>
      <a:lvl9pPr marL="1828800" algn="ctr" rtl="1"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cs typeface="Arial" pitchFamily="34" charset="0"/>
        </a:defRPr>
      </a:lvl9pPr>
    </p:titleStyle>
    <p:bodyStyle>
      <a:lvl1pPr marL="342900" indent="-342900" algn="r" rtl="1" fontAlgn="base">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r" rtl="1" fontAlgn="base">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r" rtl="1" fontAlgn="base">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r" rtl="1" fontAlgn="base">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r" rtl="1"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r" rtl="1"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r" rtl="1"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r" rtl="1"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r" rtl="1"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4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0340" name="Rectangle 4"/>
          <p:cNvSpPr>
            <a:spLocks noGrp="1" noChangeArrowheads="1"/>
          </p:cNvSpPr>
          <p:nvPr>
            <p:ph type="ctrTitle"/>
          </p:nvPr>
        </p:nvSpPr>
        <p:spPr>
          <a:xfrm>
            <a:off x="685800" y="2012950"/>
            <a:ext cx="7772400" cy="1920875"/>
          </a:xfrm>
        </p:spPr>
        <p:txBody>
          <a:bodyPr/>
          <a:lstStyle/>
          <a:p>
            <a:r>
              <a:rPr lang="ar-SA">
                <a:solidFill>
                  <a:schemeClr val="hlink"/>
                </a:solidFill>
              </a:rPr>
              <a:t>المبانى سابقة التجهيز</a:t>
            </a:r>
            <a:endParaRPr lang="en-US">
              <a:solidFill>
                <a:schemeClr val="hlink"/>
              </a:solidFill>
            </a:endParaRPr>
          </a:p>
        </p:txBody>
      </p:sp>
      <p:sp>
        <p:nvSpPr>
          <p:cNvPr id="270341" name="Rectangle 5"/>
          <p:cNvSpPr>
            <a:spLocks noGrp="1" noChangeArrowheads="1"/>
          </p:cNvSpPr>
          <p:nvPr>
            <p:ph type="subTitle" idx="1"/>
          </p:nvPr>
        </p:nvSpPr>
        <p:spPr>
          <a:xfrm>
            <a:off x="179388" y="4484688"/>
            <a:ext cx="3776662" cy="1752600"/>
          </a:xfrm>
        </p:spPr>
        <p:txBody>
          <a:bodyPr/>
          <a:lstStyle/>
          <a:p>
            <a:endParaRPr lang="ar-EG" sz="3600" b="1"/>
          </a:p>
        </p:txBody>
      </p:sp>
      <p:sp>
        <p:nvSpPr>
          <p:cNvPr id="270342" name="Rectangle 6"/>
          <p:cNvSpPr>
            <a:spLocks noChangeArrowheads="1"/>
          </p:cNvSpPr>
          <p:nvPr/>
        </p:nvSpPr>
        <p:spPr bwMode="auto">
          <a:xfrm>
            <a:off x="6084888" y="260350"/>
            <a:ext cx="2911475"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20000"/>
              </a:spcBef>
              <a:buClr>
                <a:schemeClr val="hlink"/>
              </a:buClr>
              <a:buSzPct val="70000"/>
              <a:buFont typeface="Wingdings" pitchFamily="2" charset="2"/>
              <a:buNone/>
            </a:pPr>
            <a:r>
              <a:rPr lang="ar-SA" sz="2800" b="1">
                <a:effectLst>
                  <a:outerShdw blurRad="38100" dist="38100" dir="2700000" algn="tl">
                    <a:srgbClr val="000000"/>
                  </a:outerShdw>
                </a:effectLst>
              </a:rPr>
              <a:t>جامعة الإسكندرية</a:t>
            </a:r>
          </a:p>
          <a:p>
            <a:pPr algn="ctr">
              <a:spcBef>
                <a:spcPct val="20000"/>
              </a:spcBef>
              <a:buClr>
                <a:schemeClr val="hlink"/>
              </a:buClr>
              <a:buSzPct val="70000"/>
              <a:buFont typeface="Wingdings" pitchFamily="2" charset="2"/>
              <a:buNone/>
            </a:pPr>
            <a:r>
              <a:rPr lang="ar-SA" sz="2800" b="1">
                <a:effectLst>
                  <a:outerShdw blurRad="38100" dist="38100" dir="2700000" algn="tl">
                    <a:srgbClr val="000000"/>
                  </a:outerShdw>
                </a:effectLst>
              </a:rPr>
              <a:t>كلية الفنون الجميلة</a:t>
            </a:r>
          </a:p>
          <a:p>
            <a:pPr algn="ctr">
              <a:spcBef>
                <a:spcPct val="20000"/>
              </a:spcBef>
              <a:buClr>
                <a:schemeClr val="hlink"/>
              </a:buClr>
              <a:buSzPct val="70000"/>
              <a:buFont typeface="Wingdings" pitchFamily="2" charset="2"/>
              <a:buNone/>
            </a:pPr>
            <a:r>
              <a:rPr lang="ar-SA" sz="2800" b="1">
                <a:effectLst>
                  <a:outerShdw blurRad="38100" dist="38100" dir="2700000" algn="tl">
                    <a:srgbClr val="000000"/>
                  </a:outerShdw>
                </a:effectLst>
              </a:rPr>
              <a:t>قسم العمارة</a:t>
            </a:r>
            <a:endParaRPr lang="en-US" sz="2800" b="1">
              <a:effectLst>
                <a:outerShdw blurRad="38100" dist="38100" dir="2700000" algn="tl">
                  <a:srgbClr val="000000"/>
                </a:outerShdw>
              </a:effectLs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0342">
                                            <p:txEl>
                                              <p:pRg st="0" end="0"/>
                                            </p:txEl>
                                          </p:spTgt>
                                        </p:tgtEl>
                                        <p:attrNameLst>
                                          <p:attrName>style.visibility</p:attrName>
                                        </p:attrNameLst>
                                      </p:cBhvr>
                                      <p:to>
                                        <p:strVal val="visible"/>
                                      </p:to>
                                    </p:set>
                                    <p:animEffect transition="in" filter="fade">
                                      <p:cBhvr>
                                        <p:cTn id="7" dur="2000"/>
                                        <p:tgtEl>
                                          <p:spTgt spid="27034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0342">
                                            <p:txEl>
                                              <p:pRg st="1" end="1"/>
                                            </p:txEl>
                                          </p:spTgt>
                                        </p:tgtEl>
                                        <p:attrNameLst>
                                          <p:attrName>style.visibility</p:attrName>
                                        </p:attrNameLst>
                                      </p:cBhvr>
                                      <p:to>
                                        <p:strVal val="visible"/>
                                      </p:to>
                                    </p:set>
                                    <p:animEffect transition="in" filter="fade">
                                      <p:cBhvr>
                                        <p:cTn id="10" dur="2000"/>
                                        <p:tgtEl>
                                          <p:spTgt spid="27034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0342">
                                            <p:txEl>
                                              <p:pRg st="2" end="2"/>
                                            </p:txEl>
                                          </p:spTgt>
                                        </p:tgtEl>
                                        <p:attrNameLst>
                                          <p:attrName>style.visibility</p:attrName>
                                        </p:attrNameLst>
                                      </p:cBhvr>
                                      <p:to>
                                        <p:strVal val="visible"/>
                                      </p:to>
                                    </p:set>
                                    <p:animEffect transition="in" filter="fade">
                                      <p:cBhvr>
                                        <p:cTn id="13" dur="2000"/>
                                        <p:tgtEl>
                                          <p:spTgt spid="270342">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70340"/>
                                        </p:tgtEl>
                                        <p:attrNameLst>
                                          <p:attrName>style.visibility</p:attrName>
                                        </p:attrNameLst>
                                      </p:cBhvr>
                                      <p:to>
                                        <p:strVal val="visible"/>
                                      </p:to>
                                    </p:set>
                                    <p:animEffect transition="in" filter="fade">
                                      <p:cBhvr>
                                        <p:cTn id="18" dur="2000"/>
                                        <p:tgtEl>
                                          <p:spTgt spid="270340"/>
                                        </p:tgtEl>
                                      </p:cBhvr>
                                    </p:animEffect>
                                  </p:childTnLst>
                                </p:cTn>
                              </p:par>
                            </p:childTnLst>
                          </p:cTn>
                        </p:par>
                        <p:par>
                          <p:cTn id="19" fill="hold" nodeType="afterGroup">
                            <p:stCondLst>
                              <p:cond delay="2000"/>
                            </p:stCondLst>
                            <p:childTnLst>
                              <p:par>
                                <p:cTn id="20" presetID="10" presetClass="entr" presetSubtype="0" fill="hold" grpId="0" nodeType="afterEffect" nodePh="1">
                                  <p:stCondLst>
                                    <p:cond delay="0"/>
                                  </p:stCondLst>
                                  <p:endCondLst>
                                    <p:cond evt="begin" delay="0">
                                      <p:tn val="20"/>
                                    </p:cond>
                                  </p:endCondLst>
                                  <p:childTnLst>
                                    <p:set>
                                      <p:cBhvr>
                                        <p:cTn id="21" dur="1" fill="hold">
                                          <p:stCondLst>
                                            <p:cond delay="0"/>
                                          </p:stCondLst>
                                        </p:cTn>
                                        <p:tgtEl>
                                          <p:spTgt spid="270341">
                                            <p:txEl>
                                              <p:pRg st="0" end="0"/>
                                            </p:txEl>
                                          </p:spTgt>
                                        </p:tgtEl>
                                        <p:attrNameLst>
                                          <p:attrName>style.visibility</p:attrName>
                                        </p:attrNameLst>
                                      </p:cBhvr>
                                      <p:to>
                                        <p:strVal val="visible"/>
                                      </p:to>
                                    </p:set>
                                    <p:animEffect transition="in" filter="fade">
                                      <p:cBhvr>
                                        <p:cTn id="22" dur="2000"/>
                                        <p:tgtEl>
                                          <p:spTgt spid="27034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0" grpId="0"/>
      <p:bldP spid="270341" grpId="0" uiExpand="1" build="p"/>
      <p:bldP spid="27034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5148263" y="909638"/>
            <a:ext cx="3538537" cy="496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4-	عندما يكتمل تصلب الخرسانة المصبوبة فى الموقع ويتم رفع الدعامات فأن قوة الدعامات العكسية سوف تؤثر على العنصر المركب ويتبعها الأحمال النهائية الحية والميتة</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 والاجهادات</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الناتجة سوف يتم تراكمها مع الاجهادات التى حدثت داخل الوحدة سابقة الصب</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0483" name="Picture 3" descr="Picture8"/>
          <p:cNvPicPr>
            <a:picLocks noChangeAspect="1" noChangeArrowheads="1"/>
          </p:cNvPicPr>
          <p:nvPr/>
        </p:nvPicPr>
        <p:blipFill>
          <a:blip r:embed="rId2" cstate="print">
            <a:lum bright="36000"/>
            <a:grayscl/>
            <a:extLst>
              <a:ext uri="{28A0092B-C50C-407E-A947-70E740481C1C}">
                <a14:useLocalDpi xmlns:a14="http://schemas.microsoft.com/office/drawing/2010/main" val="0"/>
              </a:ext>
            </a:extLst>
          </a:blip>
          <a:srcRect l="12376" r="1773" b="14188"/>
          <a:stretch>
            <a:fillRect/>
          </a:stretch>
        </p:blipFill>
        <p:spPr bwMode="auto">
          <a:xfrm>
            <a:off x="755650" y="622300"/>
            <a:ext cx="3816350" cy="2860675"/>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Picture9"/>
          <p:cNvPicPr>
            <a:picLocks noChangeAspect="1" noChangeArrowheads="1"/>
          </p:cNvPicPr>
          <p:nvPr/>
        </p:nvPicPr>
        <p:blipFill>
          <a:blip r:embed="rId3" cstate="print">
            <a:lum bright="6000"/>
            <a:grayscl/>
            <a:extLst>
              <a:ext uri="{28A0092B-C50C-407E-A947-70E740481C1C}">
                <a14:useLocalDpi xmlns:a14="http://schemas.microsoft.com/office/drawing/2010/main" val="0"/>
              </a:ext>
            </a:extLst>
          </a:blip>
          <a:srcRect l="5971" t="2275" r="4329"/>
          <a:stretch>
            <a:fillRect/>
          </a:stretch>
        </p:blipFill>
        <p:spPr bwMode="auto">
          <a:xfrm>
            <a:off x="755650" y="3517900"/>
            <a:ext cx="3816350" cy="28638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fade">
                                      <p:cBhvr>
                                        <p:cTn id="7" dur="1000"/>
                                        <p:tgtEl>
                                          <p:spTgt spid="2048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fade">
                                      <p:cBhvr>
                                        <p:cTn id="11" dur="1000"/>
                                        <p:tgtEl>
                                          <p:spTgt spid="20483"/>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0484"/>
                                        </p:tgtEl>
                                        <p:attrNameLst>
                                          <p:attrName>style.visibility</p:attrName>
                                        </p:attrNameLst>
                                      </p:cBhvr>
                                      <p:to>
                                        <p:strVal val="visible"/>
                                      </p:to>
                                    </p:set>
                                    <p:animEffect transition="in" filter="fade">
                                      <p:cBhvr>
                                        <p:cTn id="15" dur="1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4572000" y="908050"/>
            <a:ext cx="4114800" cy="251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5-	يجب وضع روابط قص فى التصميم ولوحات التفصيل وذلك لنقل القص الافقى الحادث على سطح الاتصال بين الوحدات السابقة الصب والخرسانة المصبوبة فى الموقع</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1507" name="Picture 3" descr="Picture10"/>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l="4024"/>
          <a:stretch>
            <a:fillRect/>
          </a:stretch>
        </p:blipFill>
        <p:spPr bwMode="auto">
          <a:xfrm>
            <a:off x="1547813" y="3629025"/>
            <a:ext cx="6264275" cy="2752725"/>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Picture11"/>
          <p:cNvPicPr>
            <a:picLocks noChangeAspect="1" noChangeArrowheads="1"/>
          </p:cNvPicPr>
          <p:nvPr/>
        </p:nvPicPr>
        <p:blipFill>
          <a:blip r:embed="rId3" cstate="print">
            <a:lum bright="6000"/>
            <a:grayscl/>
            <a:extLst>
              <a:ext uri="{28A0092B-C50C-407E-A947-70E740481C1C}">
                <a14:useLocalDpi xmlns:a14="http://schemas.microsoft.com/office/drawing/2010/main" val="0"/>
              </a:ext>
            </a:extLst>
          </a:blip>
          <a:srcRect/>
          <a:stretch>
            <a:fillRect/>
          </a:stretch>
        </p:blipFill>
        <p:spPr bwMode="auto">
          <a:xfrm>
            <a:off x="1200150" y="798513"/>
            <a:ext cx="2868613" cy="2759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fade">
                                      <p:cBhvr>
                                        <p:cTn id="7" dur="1000"/>
                                        <p:tgtEl>
                                          <p:spTgt spid="21506"/>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1508"/>
                                        </p:tgtEl>
                                        <p:attrNameLst>
                                          <p:attrName>style.visibility</p:attrName>
                                        </p:attrNameLst>
                                      </p:cBhvr>
                                      <p:to>
                                        <p:strVal val="visible"/>
                                      </p:to>
                                    </p:set>
                                    <p:animEffect transition="in" filter="fade">
                                      <p:cBhvr>
                                        <p:cTn id="11" dur="1000"/>
                                        <p:tgtEl>
                                          <p:spTgt spid="21508"/>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1507"/>
                                        </p:tgtEl>
                                        <p:attrNameLst>
                                          <p:attrName>style.visibility</p:attrName>
                                        </p:attrNameLst>
                                      </p:cBhvr>
                                      <p:to>
                                        <p:strVal val="visible"/>
                                      </p:to>
                                    </p:set>
                                    <p:animEffect transition="in" filter="fade">
                                      <p:cBhvr>
                                        <p:cTn id="15"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4"/>
          <p:cNvSpPr>
            <a:spLocks noChangeArrowheads="1"/>
          </p:cNvSpPr>
          <p:nvPr/>
        </p:nvSpPr>
        <p:spPr bwMode="auto">
          <a:xfrm>
            <a:off x="4427538" y="909638"/>
            <a:ext cx="4259262" cy="561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6-	يجب التأكد من وجود قوة مقاومة كافية فى نهايات العناصر سابقة الصب ولكن إذا كان حدوث الشروخ مسموحا به فأنه يجب اتخاذ الاحتياطات الكافية فى التشطيبات وذلك لأنه عند النهايات ونتيجة لعدم الاستمرارية فانه يتواجد نقط ضغف عادة فى هذا الموقع ولذلك كان الترخيم والانكماش والزحف والتغيرات الحرارية عادة ما تتراكم مع بعضها لاحدات اجهادات شد إضافية فى هذه النقط</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(عند الإطراف) وأيضا فانه إذا تواجد تسرب المياه فان ذلك سوف يؤدى الى صدأ حديد التسليح</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2533" name="Picture 5" descr="Picture12"/>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r="8475" b="2139"/>
          <a:stretch>
            <a:fillRect/>
          </a:stretch>
        </p:blipFill>
        <p:spPr bwMode="auto">
          <a:xfrm>
            <a:off x="649288" y="490538"/>
            <a:ext cx="3275012" cy="2938462"/>
          </a:xfrm>
          <a:prstGeom prst="rect">
            <a:avLst/>
          </a:prstGeom>
          <a:noFill/>
          <a:extLst>
            <a:ext uri="{909E8E84-426E-40DD-AFC4-6F175D3DCCD1}">
              <a14:hiddenFill xmlns:a14="http://schemas.microsoft.com/office/drawing/2010/main">
                <a:solidFill>
                  <a:srgbClr val="FFFFFF"/>
                </a:solidFill>
              </a14:hiddenFill>
            </a:ext>
          </a:extLst>
        </p:spPr>
      </p:pic>
      <p:pic>
        <p:nvPicPr>
          <p:cNvPr id="22534" name="Picture 6" descr="Picture13"/>
          <p:cNvPicPr>
            <a:picLocks noChangeAspect="1" noChangeArrowheads="1"/>
          </p:cNvPicPr>
          <p:nvPr/>
        </p:nvPicPr>
        <p:blipFill>
          <a:blip r:embed="rId3" cstate="print">
            <a:lum bright="6000"/>
            <a:grayscl/>
            <a:extLst>
              <a:ext uri="{28A0092B-C50C-407E-A947-70E740481C1C}">
                <a14:useLocalDpi xmlns:a14="http://schemas.microsoft.com/office/drawing/2010/main" val="0"/>
              </a:ext>
            </a:extLst>
          </a:blip>
          <a:srcRect l="25015" b="8310"/>
          <a:stretch>
            <a:fillRect/>
          </a:stretch>
        </p:blipFill>
        <p:spPr bwMode="auto">
          <a:xfrm>
            <a:off x="544513" y="3573463"/>
            <a:ext cx="3883025" cy="25923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1000"/>
                                        <p:tgtEl>
                                          <p:spTgt spid="2253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2533"/>
                                        </p:tgtEl>
                                        <p:attrNameLst>
                                          <p:attrName>style.visibility</p:attrName>
                                        </p:attrNameLst>
                                      </p:cBhvr>
                                      <p:to>
                                        <p:strVal val="visible"/>
                                      </p:to>
                                    </p:set>
                                    <p:animEffect transition="in" filter="fade">
                                      <p:cBhvr>
                                        <p:cTn id="11" dur="1000"/>
                                        <p:tgtEl>
                                          <p:spTgt spid="22533"/>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2534"/>
                                        </p:tgtEl>
                                        <p:attrNameLst>
                                          <p:attrName>style.visibility</p:attrName>
                                        </p:attrNameLst>
                                      </p:cBhvr>
                                      <p:to>
                                        <p:strVal val="visible"/>
                                      </p:to>
                                    </p:set>
                                    <p:animEffect transition="in" filter="fade">
                                      <p:cBhvr>
                                        <p:cTn id="15" dur="10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4500563" y="909638"/>
            <a:ext cx="4186237" cy="561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EG" sz="2400">
                <a:effectLst>
                  <a:outerShdw blurRad="38100" dist="38100" dir="2700000" algn="tl">
                    <a:srgbClr val="000000"/>
                  </a:outerShdw>
                </a:effectLst>
              </a:rPr>
              <a:t>    </a:t>
            </a:r>
            <a:r>
              <a:rPr lang="ar-SA" sz="2400">
                <a:effectLst>
                  <a:outerShdw blurRad="38100" dist="38100" dir="2700000" algn="tl">
                    <a:srgbClr val="000000"/>
                  </a:outerShdw>
                </a:effectLst>
              </a:rPr>
              <a:t>وعادة ما يحدث إن المصنعين للوحدات سابقة الصب يقومون بإعداد نشرة للتفاصيل الفنية للوحدات سابقة الصب التى يقومون بتصنيعها  يتم فيها بتوضيح خواص المنتجات ويجب الرجوع الى هذه النشرات فى مرحلة إعداد التصميمات الإنشائية وذلك لمساعدة المصمم ومن المعلوم بالخبرة أن</a:t>
            </a:r>
            <a:r>
              <a:rPr lang="ar-EG" sz="2400">
                <a:effectLst>
                  <a:outerShdw blurRad="38100" dist="38100" dir="2700000" algn="tl">
                    <a:srgbClr val="000000"/>
                  </a:outerShdw>
                </a:effectLst>
              </a:rPr>
              <a:t>ه</a:t>
            </a:r>
            <a:r>
              <a:rPr lang="ar-SA" sz="2400">
                <a:effectLst>
                  <a:outerShdw blurRad="38100" dist="38100" dir="2700000" algn="tl">
                    <a:srgbClr val="000000"/>
                  </a:outerShdw>
                </a:effectLst>
              </a:rPr>
              <a:t> من الأفضل والمناسب استخدام قطاعات مستطيلة  للكمرات سابقة التجهيز والصب مع البلاطات سابقة الصب وذلك </a:t>
            </a:r>
            <a:r>
              <a:rPr lang="ar-EG" sz="2400">
                <a:effectLst>
                  <a:outerShdw blurRad="38100" dist="38100" dir="2700000" algn="tl">
                    <a:srgbClr val="000000"/>
                  </a:outerShdw>
                </a:effectLst>
              </a:rPr>
              <a:t>ل</a:t>
            </a:r>
            <a:r>
              <a:rPr lang="ar-SA" sz="2400">
                <a:effectLst>
                  <a:outerShdw blurRad="38100" dist="38100" dir="2700000" algn="tl">
                    <a:srgbClr val="000000"/>
                  </a:outerShdw>
                </a:effectLst>
              </a:rPr>
              <a:t>لحصول على مفعول تداخل </a:t>
            </a:r>
            <a:r>
              <a:rPr lang="ar-EG" sz="2400">
                <a:effectLst>
                  <a:outerShdw blurRad="38100" dist="38100" dir="2700000" algn="tl">
                    <a:srgbClr val="000000"/>
                  </a:outerShdw>
                </a:effectLst>
              </a:rPr>
              <a:t>ج</a:t>
            </a:r>
            <a:r>
              <a:rPr lang="ar-SA" sz="2400">
                <a:effectLst>
                  <a:outerShdw blurRad="38100" dist="38100" dir="2700000" algn="tl">
                    <a:srgbClr val="000000"/>
                  </a:outerShdw>
                </a:effectLst>
              </a:rPr>
              <a:t>يد</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3557" name="Picture 5" descr="Picture14"/>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t="2177"/>
          <a:stretch>
            <a:fillRect/>
          </a:stretch>
        </p:blipFill>
        <p:spPr bwMode="auto">
          <a:xfrm>
            <a:off x="395288" y="1658938"/>
            <a:ext cx="3959225" cy="32099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fade">
                                      <p:cBhvr>
                                        <p:cTn id="7" dur="1000"/>
                                        <p:tgtEl>
                                          <p:spTgt spid="23556"/>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3557"/>
                                        </p:tgtEl>
                                        <p:attrNameLst>
                                          <p:attrName>style.visibility</p:attrName>
                                        </p:attrNameLst>
                                      </p:cBhvr>
                                      <p:to>
                                        <p:strVal val="visible"/>
                                      </p:to>
                                    </p:set>
                                    <p:animEffect transition="in" filter="fade">
                                      <p:cBhvr>
                                        <p:cTn id="11" dur="10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ChangeArrowheads="1"/>
          </p:cNvSpPr>
          <p:nvPr/>
        </p:nvSpPr>
        <p:spPr bwMode="auto">
          <a:xfrm>
            <a:off x="1908175" y="909638"/>
            <a:ext cx="6778625"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7-	بين الكمرات والبلاطات</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sp>
        <p:nvSpPr>
          <p:cNvPr id="24581" name="Rectangle 5"/>
          <p:cNvSpPr>
            <a:spLocks noChangeArrowheads="1"/>
          </p:cNvSpPr>
          <p:nvPr/>
        </p:nvSpPr>
        <p:spPr bwMode="auto">
          <a:xfrm>
            <a:off x="1908175" y="1485900"/>
            <a:ext cx="6778625" cy="57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8-	بلاطات الاومنى ديك</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sp>
        <p:nvSpPr>
          <p:cNvPr id="24582" name="Rectangle 6"/>
          <p:cNvSpPr>
            <a:spLocks noChangeArrowheads="1"/>
          </p:cNvSpPr>
          <p:nvPr/>
        </p:nvSpPr>
        <p:spPr bwMode="auto">
          <a:xfrm>
            <a:off x="4427538" y="2062163"/>
            <a:ext cx="4259262"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9-	هذا النوع من البلاطات سابقة الصب يتكون من بواكي خرسانة مسلحة سابقة الصب ذات تخانة 5سم وبعرض حتى 240سم وبطول حتى 10 متر مكونة بذلك أجزاء من السقف الخرسانى المسلح وبالتالي يمكن الاستغناء تماما عن الشدادت لبلاطات السقف وتسليح هذه البا</a:t>
            </a:r>
            <a:r>
              <a:rPr lang="ar-EG" sz="2400">
                <a:effectLst>
                  <a:outerShdw blurRad="38100" dist="38100" dir="2700000" algn="tl">
                    <a:srgbClr val="000000"/>
                  </a:outerShdw>
                </a:effectLst>
              </a:rPr>
              <a:t>يك</a:t>
            </a:r>
            <a:r>
              <a:rPr lang="ar-SA" sz="2400">
                <a:effectLst>
                  <a:outerShdw blurRad="38100" dist="38100" dir="2700000" algn="tl">
                    <a:srgbClr val="000000"/>
                  </a:outerShdw>
                </a:effectLst>
              </a:rPr>
              <a:t>ات يتكون عادة من سكات حديد تسليح ملحومة أو هيكل حديد تسليح على هيئة عارضة ذات أقطار</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4583" name="Picture 7" descr="Picture15"/>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1215" t="3648" r="1384" b="5412"/>
          <a:stretch>
            <a:fillRect/>
          </a:stretch>
        </p:blipFill>
        <p:spPr bwMode="auto">
          <a:xfrm>
            <a:off x="611188" y="836613"/>
            <a:ext cx="3819525" cy="48974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fade">
                                      <p:cBhvr>
                                        <p:cTn id="7" dur="1000"/>
                                        <p:tgtEl>
                                          <p:spTgt spid="2458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581"/>
                                        </p:tgtEl>
                                        <p:attrNameLst>
                                          <p:attrName>style.visibility</p:attrName>
                                        </p:attrNameLst>
                                      </p:cBhvr>
                                      <p:to>
                                        <p:strVal val="visible"/>
                                      </p:to>
                                    </p:set>
                                    <p:animEffect transition="in" filter="fade">
                                      <p:cBhvr>
                                        <p:cTn id="10" dur="1000"/>
                                        <p:tgtEl>
                                          <p:spTgt spid="2458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582"/>
                                        </p:tgtEl>
                                        <p:attrNameLst>
                                          <p:attrName>style.visibility</p:attrName>
                                        </p:attrNameLst>
                                      </p:cBhvr>
                                      <p:to>
                                        <p:strVal val="visible"/>
                                      </p:to>
                                    </p:set>
                                    <p:animEffect transition="in" filter="fade">
                                      <p:cBhvr>
                                        <p:cTn id="13" dur="1000"/>
                                        <p:tgtEl>
                                          <p:spTgt spid="24582"/>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24583"/>
                                        </p:tgtEl>
                                        <p:attrNameLst>
                                          <p:attrName>style.visibility</p:attrName>
                                        </p:attrNameLst>
                                      </p:cBhvr>
                                      <p:to>
                                        <p:strVal val="visible"/>
                                      </p:to>
                                    </p:set>
                                    <p:animEffect transition="in" filter="fade">
                                      <p:cBhvr>
                                        <p:cTn id="17" dur="10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1" grpId="0"/>
      <p:bldP spid="2458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ChangeArrowheads="1"/>
          </p:cNvSpPr>
          <p:nvPr/>
        </p:nvSpPr>
        <p:spPr bwMode="auto">
          <a:xfrm>
            <a:off x="4716463" y="909638"/>
            <a:ext cx="3970337" cy="295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10-</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والباكية الخرسانية سابقة الصب تستخدم على أنها شدة دائمة للخرسانة المصبوبة فى الموقع والتي يستكمل بها باقي تخانة بلاط السقف سمك البلاطة الكلى يتراوح بين 12سم </a:t>
            </a:r>
            <a:r>
              <a:rPr lang="ar-EG" sz="2400">
                <a:effectLst>
                  <a:outerShdw blurRad="38100" dist="38100" dir="2700000" algn="tl">
                    <a:srgbClr val="000000"/>
                  </a:outerShdw>
                </a:effectLst>
              </a:rPr>
              <a:t>و</a:t>
            </a:r>
            <a:r>
              <a:rPr lang="ar-SA" sz="2400">
                <a:effectLst>
                  <a:outerShdw blurRad="38100" dist="38100" dir="2700000" algn="tl">
                    <a:srgbClr val="000000"/>
                  </a:outerShdw>
                </a:effectLst>
              </a:rPr>
              <a:t>14سم منهم 5سم بلاطة سابقة الصب والباقي خرسانة مصبوبة فى الموقع</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والعوارض</a:t>
            </a:r>
            <a:endParaRPr lang="en-US" sz="2400">
              <a:effectLst>
                <a:outerShdw blurRad="38100" dist="38100" dir="2700000" algn="tl">
                  <a:srgbClr val="000000"/>
                </a:outerShdw>
              </a:effectLst>
            </a:endParaRPr>
          </a:p>
        </p:txBody>
      </p:sp>
      <p:pic>
        <p:nvPicPr>
          <p:cNvPr id="25605" name="Picture 5" descr="Picture16"/>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r="7741"/>
          <a:stretch>
            <a:fillRect/>
          </a:stretch>
        </p:blipFill>
        <p:spPr bwMode="auto">
          <a:xfrm>
            <a:off x="395288" y="1125538"/>
            <a:ext cx="4392612" cy="2424112"/>
          </a:xfrm>
          <a:prstGeom prst="rect">
            <a:avLst/>
          </a:prstGeom>
          <a:noFill/>
          <a:extLst>
            <a:ext uri="{909E8E84-426E-40DD-AFC4-6F175D3DCCD1}">
              <a14:hiddenFill xmlns:a14="http://schemas.microsoft.com/office/drawing/2010/main">
                <a:solidFill>
                  <a:srgbClr val="FFFFFF"/>
                </a:solidFill>
              </a14:hiddenFill>
            </a:ext>
          </a:extLst>
        </p:spPr>
      </p:pic>
      <p:sp>
        <p:nvSpPr>
          <p:cNvPr id="25607" name="Rectangle 7"/>
          <p:cNvSpPr>
            <a:spLocks noChangeArrowheads="1"/>
          </p:cNvSpPr>
          <p:nvPr/>
        </p:nvSpPr>
        <p:spPr bwMode="auto">
          <a:xfrm>
            <a:off x="250825" y="3860800"/>
            <a:ext cx="8424863"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EG" sz="2400">
                <a:effectLst>
                  <a:outerShdw blurRad="38100" dist="38100" dir="2700000" algn="tl">
                    <a:srgbClr val="000000"/>
                  </a:outerShdw>
                </a:effectLst>
              </a:rPr>
              <a:t>    </a:t>
            </a:r>
            <a:r>
              <a:rPr lang="ar-SA" sz="2400">
                <a:effectLst>
                  <a:outerShdw blurRad="38100" dist="38100" dir="2700000" algn="tl">
                    <a:srgbClr val="000000"/>
                  </a:outerShdw>
                </a:effectLst>
              </a:rPr>
              <a:t>المثلثة ذات الأقطار والتي تظهر من خلال السطح العلوي للبلاطة سابقة الصب تقوم بتقوية الباكية السابقة الصب لتتحمل بأمان أحمال الإنشاء وتكون تماسك</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بين الخرسانة سابقة الصب والخرسانة المصبوبة فى الموقع وباكيات بلاطات الاومنى ديك تحتوى بدقة على اغلب حديد التسليح ألازم ولكل السقف</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endParaRPr lang="en-US" sz="24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1000"/>
                                        <p:tgtEl>
                                          <p:spTgt spid="2560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607"/>
                                        </p:tgtEl>
                                        <p:attrNameLst>
                                          <p:attrName>style.visibility</p:attrName>
                                        </p:attrNameLst>
                                      </p:cBhvr>
                                      <p:to>
                                        <p:strVal val="visible"/>
                                      </p:to>
                                    </p:set>
                                    <p:animEffect transition="in" filter="fade">
                                      <p:cBhvr>
                                        <p:cTn id="10" dur="1000"/>
                                        <p:tgtEl>
                                          <p:spTgt spid="25607"/>
                                        </p:tgtEl>
                                      </p:cBhvr>
                                    </p:animEffect>
                                  </p:childTnLst>
                                </p:cTn>
                              </p:par>
                            </p:childTnLst>
                          </p:cTn>
                        </p:par>
                        <p:par>
                          <p:cTn id="11" fill="hold" nodeType="afterGroup">
                            <p:stCondLst>
                              <p:cond delay="1000"/>
                            </p:stCondLst>
                            <p:childTnLst>
                              <p:par>
                                <p:cTn id="12" presetID="10" presetClass="entr" presetSubtype="0" fill="hold" nodeType="afterEffect">
                                  <p:stCondLst>
                                    <p:cond delay="0"/>
                                  </p:stCondLst>
                                  <p:childTnLst>
                                    <p:set>
                                      <p:cBhvr>
                                        <p:cTn id="13" dur="1" fill="hold">
                                          <p:stCondLst>
                                            <p:cond delay="0"/>
                                          </p:stCondLst>
                                        </p:cTn>
                                        <p:tgtEl>
                                          <p:spTgt spid="25605"/>
                                        </p:tgtEl>
                                        <p:attrNameLst>
                                          <p:attrName>style.visibility</p:attrName>
                                        </p:attrNameLst>
                                      </p:cBhvr>
                                      <p:to>
                                        <p:strVal val="visible"/>
                                      </p:to>
                                    </p:set>
                                    <p:animEffect transition="in" filter="fade">
                                      <p:cBhvr>
                                        <p:cTn id="14" dur="10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60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0" name="Picture 6" descr="Picture18"/>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l="9576" t="14249" r="5438"/>
          <a:stretch>
            <a:fillRect/>
          </a:stretch>
        </p:blipFill>
        <p:spPr bwMode="auto">
          <a:xfrm>
            <a:off x="4211638" y="3141663"/>
            <a:ext cx="4465637" cy="2608262"/>
          </a:xfrm>
          <a:prstGeom prst="rect">
            <a:avLst/>
          </a:prstGeom>
          <a:noFill/>
          <a:extLst>
            <a:ext uri="{909E8E84-426E-40DD-AFC4-6F175D3DCCD1}">
              <a14:hiddenFill xmlns:a14="http://schemas.microsoft.com/office/drawing/2010/main">
                <a:solidFill>
                  <a:srgbClr val="FFFFFF"/>
                </a:solidFill>
              </a14:hiddenFill>
            </a:ext>
          </a:extLst>
        </p:spPr>
      </p:pic>
      <p:sp>
        <p:nvSpPr>
          <p:cNvPr id="26628" name="Rectangle 4"/>
          <p:cNvSpPr>
            <a:spLocks noChangeArrowheads="1"/>
          </p:cNvSpPr>
          <p:nvPr/>
        </p:nvSpPr>
        <p:spPr bwMode="auto">
          <a:xfrm>
            <a:off x="4284663" y="909638"/>
            <a:ext cx="4402137"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وهذه البلاطات يمكن رفعها مباشرة من عربات النقل الى مكانها على السقف بمعدل حوالي 100متر لكل ساعة وهى لا تحتاج الى أى شدة أفقية ولذلك فهي تقوم بتوفير ملحوظ فى وقت الإنشاء ولكنها تحتاج الى عمالة مدربة وماهرة</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26629" name="Picture 5" descr="Picture17"/>
          <p:cNvPicPr>
            <a:picLocks noChangeAspect="1" noChangeArrowheads="1"/>
          </p:cNvPicPr>
          <p:nvPr/>
        </p:nvPicPr>
        <p:blipFill>
          <a:blip r:embed="rId3" cstate="print">
            <a:lum bright="6000"/>
            <a:grayscl/>
            <a:extLst>
              <a:ext uri="{28A0092B-C50C-407E-A947-70E740481C1C}">
                <a14:useLocalDpi xmlns:a14="http://schemas.microsoft.com/office/drawing/2010/main" val="0"/>
              </a:ext>
            </a:extLst>
          </a:blip>
          <a:srcRect l="13560"/>
          <a:stretch>
            <a:fillRect/>
          </a:stretch>
        </p:blipFill>
        <p:spPr bwMode="auto">
          <a:xfrm>
            <a:off x="466725" y="1268413"/>
            <a:ext cx="3673475" cy="3440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1000"/>
                                        <p:tgtEl>
                                          <p:spTgt spid="26628"/>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6629"/>
                                        </p:tgtEl>
                                        <p:attrNameLst>
                                          <p:attrName>style.visibility</p:attrName>
                                        </p:attrNameLst>
                                      </p:cBhvr>
                                      <p:to>
                                        <p:strVal val="visible"/>
                                      </p:to>
                                    </p:set>
                                    <p:animEffect transition="in" filter="fade">
                                      <p:cBhvr>
                                        <p:cTn id="11" dur="1000"/>
                                        <p:tgtEl>
                                          <p:spTgt spid="2662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6630"/>
                                        </p:tgtEl>
                                        <p:attrNameLst>
                                          <p:attrName>style.visibility</p:attrName>
                                        </p:attrNameLst>
                                      </p:cBhvr>
                                      <p:to>
                                        <p:strVal val="visible"/>
                                      </p:to>
                                    </p:set>
                                    <p:animEffect transition="in" filter="fade">
                                      <p:cBhvr>
                                        <p:cTn id="15" dur="1000"/>
                                        <p:tgtEl>
                                          <p:spTgt spid="26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4"/>
          <p:cNvSpPr>
            <a:spLocks noChangeArrowheads="1"/>
          </p:cNvSpPr>
          <p:nvPr/>
        </p:nvSpPr>
        <p:spPr bwMode="auto">
          <a:xfrm>
            <a:off x="2268538" y="909638"/>
            <a:ext cx="6418262" cy="201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11-</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يكون التشطيب لهذه البلاطات ناعم ودقيق حتى يمكن دهان سطحها وبسهولة بمواد البياض أو النقاشة المطلوبة بسرعة ويمكن استخدام مواد البوليسرين أو أى مواد مفرعة لتساعد فى تكون هذه البلاطات عن اللزوم  .</a:t>
            </a:r>
            <a:endParaRPr lang="en-US" sz="2400">
              <a:effectLst>
                <a:outerShdw blurRad="38100" dist="38100" dir="2700000" algn="tl">
                  <a:srgbClr val="000000"/>
                </a:outerShdw>
              </a:effectLst>
            </a:endParaRPr>
          </a:p>
        </p:txBody>
      </p:sp>
      <p:pic>
        <p:nvPicPr>
          <p:cNvPr id="27653" name="Picture 5" descr="Picture19"/>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l="1794"/>
          <a:stretch>
            <a:fillRect/>
          </a:stretch>
        </p:blipFill>
        <p:spPr bwMode="auto">
          <a:xfrm>
            <a:off x="627063" y="2565400"/>
            <a:ext cx="7905750" cy="3224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fade">
                                      <p:cBhvr>
                                        <p:cTn id="7" dur="1000"/>
                                        <p:tgtEl>
                                          <p:spTgt spid="2765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7653"/>
                                        </p:tgtEl>
                                        <p:attrNameLst>
                                          <p:attrName>style.visibility</p:attrName>
                                        </p:attrNameLst>
                                      </p:cBhvr>
                                      <p:to>
                                        <p:strVal val="visible"/>
                                      </p:to>
                                    </p:set>
                                    <p:animEffect transition="in" filter="fade">
                                      <p:cBhvr>
                                        <p:cTn id="11" dur="10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Picture20"/>
          <p:cNvPicPr>
            <a:picLocks noChangeAspect="1" noChangeArrowheads="1"/>
          </p:cNvPicPr>
          <p:nvPr/>
        </p:nvPicPr>
        <p:blipFill>
          <a:blip r:embed="rId2">
            <a:lum bright="-6000"/>
            <a:grayscl/>
            <a:extLst>
              <a:ext uri="{28A0092B-C50C-407E-A947-70E740481C1C}">
                <a14:useLocalDpi xmlns:a14="http://schemas.microsoft.com/office/drawing/2010/main" val="0"/>
              </a:ext>
            </a:extLst>
          </a:blip>
          <a:srcRect l="51788" r="14859" b="79597"/>
          <a:stretch>
            <a:fillRect/>
          </a:stretch>
        </p:blipFill>
        <p:spPr bwMode="auto">
          <a:xfrm>
            <a:off x="282575" y="1125538"/>
            <a:ext cx="3119438" cy="2217737"/>
          </a:xfrm>
          <a:prstGeom prst="rect">
            <a:avLst/>
          </a:prstGeom>
          <a:noFill/>
          <a:extLst>
            <a:ext uri="{909E8E84-426E-40DD-AFC4-6F175D3DCCD1}">
              <a14:hiddenFill xmlns:a14="http://schemas.microsoft.com/office/drawing/2010/main">
                <a:solidFill>
                  <a:srgbClr val="FFFFFF"/>
                </a:solidFill>
              </a14:hiddenFill>
            </a:ext>
          </a:extLst>
        </p:spPr>
      </p:pic>
      <p:sp>
        <p:nvSpPr>
          <p:cNvPr id="28678" name="Rectangle 6"/>
          <p:cNvSpPr>
            <a:spLocks noChangeArrowheads="1"/>
          </p:cNvSpPr>
          <p:nvPr/>
        </p:nvSpPr>
        <p:spPr bwMode="auto">
          <a:xfrm>
            <a:off x="3276600" y="692150"/>
            <a:ext cx="5410200" cy="583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إنشاء الأساسات و تعمل بها تجاويف بعمق حوالي متر لتثبيت الأعمدة . </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صب الأعمدة قائمة على الأرض فى شدات معدنية بكامل ارتفاع المبنى بحد أقصى 20 م و إذا زاد الارتفاع عن ذلك يصب الباقي كوصلة بنفس الأسلوب ، ويراعى أثناء الصب تثبيت خطافات للرفع و بالتات معدنية فى النهايات للحام الوصلات . كما يراعى تثبيت دفاين معدنية ذات تصميم خاص عند مناسيب تلاقى بلاطات الأسقف مع الأعمدة و بعد ذلك ينقل العمود بالونش الى موقع الأساسات</a:t>
            </a:r>
            <a:r>
              <a:rPr lang="ar-EG" sz="2000">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إنشاء الأساسات و تعمل بها تجاويف بعمق حوالي متر لتثبيت الأعمدة. </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صب الأعمدة قائمة على الأرض فى شدات معدنية بكامل ارتفاع المبنى بحد أقصى 20 م و إذا زاد الارتفاع عن ذلك يصب الباقي كوصلة بنفس الأسلوب ، ويراعى أثناء الصب تثبيت خطافات للرفع و بالتات معدنية فى النهايات للحام الوصلات . كما يراعى تثبيت دفاين معدنية ذات تصميم خاص عند مناسيب تلاقى بلاطات الأسقف مع الأعمدة و بعد ذلك ينقل العمود بالونش الى موقع الأساسات</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sp>
        <p:nvSpPr>
          <p:cNvPr id="28679" name="Rectangle 7"/>
          <p:cNvSpPr>
            <a:spLocks noChangeArrowheads="1"/>
          </p:cNvSpPr>
          <p:nvPr/>
        </p:nvSpPr>
        <p:spPr bwMode="auto">
          <a:xfrm>
            <a:off x="446088" y="304800"/>
            <a:ext cx="8229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None/>
            </a:pPr>
            <a:r>
              <a:rPr lang="ar-EG" sz="2800" b="1">
                <a:effectLst>
                  <a:outerShdw blurRad="38100" dist="38100" dir="2700000" algn="tl">
                    <a:srgbClr val="000000"/>
                  </a:outerShdw>
                </a:effectLst>
              </a:rPr>
              <a:t>الفصل الثالث: </a:t>
            </a:r>
            <a:r>
              <a:rPr lang="ar-SA" sz="2800" b="1">
                <a:effectLst>
                  <a:outerShdw blurRad="38100" dist="38100" dir="2700000" algn="tl">
                    <a:srgbClr val="000000"/>
                  </a:outerShdw>
                </a:effectLst>
              </a:rPr>
              <a:t>الاعتبارات التصميمية لطريقة الانشاء برفع البلاطات</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pic>
        <p:nvPicPr>
          <p:cNvPr id="28680" name="Picture 8" descr="Picture20"/>
          <p:cNvPicPr>
            <a:picLocks noChangeAspect="1" noChangeArrowheads="1"/>
          </p:cNvPicPr>
          <p:nvPr/>
        </p:nvPicPr>
        <p:blipFill>
          <a:blip r:embed="rId2">
            <a:lum bright="-6000"/>
            <a:grayscl/>
            <a:extLst>
              <a:ext uri="{28A0092B-C50C-407E-A947-70E740481C1C}">
                <a14:useLocalDpi xmlns:a14="http://schemas.microsoft.com/office/drawing/2010/main" val="0"/>
              </a:ext>
            </a:extLst>
          </a:blip>
          <a:srcRect l="51596" t="20364" r="15051" b="55392"/>
          <a:stretch>
            <a:fillRect/>
          </a:stretch>
        </p:blipFill>
        <p:spPr bwMode="auto">
          <a:xfrm>
            <a:off x="284163" y="3330575"/>
            <a:ext cx="3119437" cy="2640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fade">
                                      <p:cBhvr>
                                        <p:cTn id="7" dur="1000"/>
                                        <p:tgtEl>
                                          <p:spTgt spid="28679"/>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8678"/>
                                        </p:tgtEl>
                                        <p:attrNameLst>
                                          <p:attrName>style.visibility</p:attrName>
                                        </p:attrNameLst>
                                      </p:cBhvr>
                                      <p:to>
                                        <p:strVal val="visible"/>
                                      </p:to>
                                    </p:set>
                                    <p:animEffect transition="in" filter="fade">
                                      <p:cBhvr>
                                        <p:cTn id="11" dur="1000"/>
                                        <p:tgtEl>
                                          <p:spTgt spid="28678"/>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28676"/>
                                        </p:tgtEl>
                                        <p:attrNameLst>
                                          <p:attrName>style.visibility</p:attrName>
                                        </p:attrNameLst>
                                      </p:cBhvr>
                                      <p:to>
                                        <p:strVal val="visible"/>
                                      </p:to>
                                    </p:set>
                                    <p:animEffect transition="in" filter="fade">
                                      <p:cBhvr>
                                        <p:cTn id="15" dur="1000"/>
                                        <p:tgtEl>
                                          <p:spTgt spid="28676"/>
                                        </p:tgtEl>
                                      </p:cBhvr>
                                    </p:animEffect>
                                  </p:childTnLst>
                                </p:cTn>
                              </p:par>
                              <p:par>
                                <p:cTn id="16" presetID="10" presetClass="entr" presetSubtype="0" fill="hold" nodeType="withEffect">
                                  <p:stCondLst>
                                    <p:cond delay="0"/>
                                  </p:stCondLst>
                                  <p:childTnLst>
                                    <p:set>
                                      <p:cBhvr>
                                        <p:cTn id="17" dur="1" fill="hold">
                                          <p:stCondLst>
                                            <p:cond delay="0"/>
                                          </p:stCondLst>
                                        </p:cTn>
                                        <p:tgtEl>
                                          <p:spTgt spid="28680"/>
                                        </p:tgtEl>
                                        <p:attrNameLst>
                                          <p:attrName>style.visibility</p:attrName>
                                        </p:attrNameLst>
                                      </p:cBhvr>
                                      <p:to>
                                        <p:strVal val="visible"/>
                                      </p:to>
                                    </p:set>
                                    <p:animEffect transition="in" filter="fade">
                                      <p:cBhvr>
                                        <p:cTn id="18" dur="10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Picture20"/>
          <p:cNvPicPr>
            <a:picLocks noChangeAspect="1" noChangeArrowheads="1"/>
          </p:cNvPicPr>
          <p:nvPr/>
        </p:nvPicPr>
        <p:blipFill>
          <a:blip r:embed="rId2">
            <a:lum bright="-6000"/>
            <a:grayscl/>
            <a:extLst>
              <a:ext uri="{28A0092B-C50C-407E-A947-70E740481C1C}">
                <a14:useLocalDpi xmlns:a14="http://schemas.microsoft.com/office/drawing/2010/main" val="0"/>
              </a:ext>
            </a:extLst>
          </a:blip>
          <a:srcRect l="10422" t="34996" r="49556" b="21149"/>
          <a:stretch>
            <a:fillRect/>
          </a:stretch>
        </p:blipFill>
        <p:spPr bwMode="auto">
          <a:xfrm>
            <a:off x="250825" y="1125538"/>
            <a:ext cx="3744913" cy="4776787"/>
          </a:xfrm>
          <a:prstGeom prst="rect">
            <a:avLst/>
          </a:prstGeom>
          <a:noFill/>
          <a:extLst>
            <a:ext uri="{909E8E84-426E-40DD-AFC4-6F175D3DCCD1}">
              <a14:hiddenFill xmlns:a14="http://schemas.microsoft.com/office/drawing/2010/main">
                <a:solidFill>
                  <a:srgbClr val="FFFFFF"/>
                </a:solidFill>
              </a14:hiddenFill>
            </a:ext>
          </a:extLst>
        </p:spPr>
      </p:pic>
      <p:sp>
        <p:nvSpPr>
          <p:cNvPr id="29699" name="Rectangle 3"/>
          <p:cNvSpPr>
            <a:spLocks noChangeArrowheads="1"/>
          </p:cNvSpPr>
          <p:nvPr/>
        </p:nvSpPr>
        <p:spPr bwMode="auto">
          <a:xfrm>
            <a:off x="3924300" y="1125538"/>
            <a:ext cx="4762500" cy="539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تثبيت الوصلات الأولى للأعمدة داخل تجويف الأساسات و تضبط مساحيا رأسيا تماما بواسطة علامات فى محاور الأعمدة ثم تصب خرسانة عادية فى تجويف الأساس أثناء تثبيت العمود بواسطة دعامات معدنية قابلة للفك بعد شك الخرسانة.</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صب طبقة خرسانية لأرضية الدور الأرضي حول الأعمدة ثم يقام عليها حاجز خشبي أو معدني رأسي بمقلس محيط بلاطات الأسقف و ارتفاعه أعلى قليلا من مجموع ارتفاعات بلاطات جميع السقف.</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فرد طبقة نايلون فوق خرسانة الأرضية ثم يتم صب أول بلاطة سقف بالسمك المطلوب (عادة من 16 - 25 سم ) ولا بد إن تكون بلاطات لا كمرية و بذلك تصمم الكمرات بنفس سمك البلاطة (كمرات مدفونة) و فى الغالب يملأ الفراغ بين الكمرات و أسفل السمك التصميمي بقوالب طوب أو بلاستيك مفرغة.</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endParaRPr lang="en-US"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fade">
                                      <p:cBhvr>
                                        <p:cTn id="7" dur="1000"/>
                                        <p:tgtEl>
                                          <p:spTgt spid="29699"/>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fade">
                                      <p:cBhvr>
                                        <p:cTn id="11" dur="1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9186" name="Rectangle 2"/>
          <p:cNvSpPr>
            <a:spLocks noGrp="1" noChangeArrowheads="1"/>
          </p:cNvSpPr>
          <p:nvPr>
            <p:ph type="body" idx="1"/>
          </p:nvPr>
        </p:nvSpPr>
        <p:spPr>
          <a:xfrm>
            <a:off x="446088" y="1023938"/>
            <a:ext cx="8229600" cy="676275"/>
          </a:xfrm>
        </p:spPr>
        <p:txBody>
          <a:bodyPr/>
          <a:lstStyle/>
          <a:p>
            <a:pPr>
              <a:buFont typeface="Wingdings" pitchFamily="2" charset="2"/>
              <a:buNone/>
            </a:pPr>
            <a:r>
              <a:rPr lang="ar-EG" sz="3700" b="1" u="sng"/>
              <a:t>الفهرس:</a:t>
            </a:r>
            <a:endParaRPr lang="en-US" sz="3700" b="1" u="sng"/>
          </a:p>
        </p:txBody>
      </p:sp>
      <p:sp>
        <p:nvSpPr>
          <p:cNvPr id="349187" name="Rectangle 3"/>
          <p:cNvSpPr>
            <a:spLocks noChangeArrowheads="1"/>
          </p:cNvSpPr>
          <p:nvPr/>
        </p:nvSpPr>
        <p:spPr bwMode="auto">
          <a:xfrm>
            <a:off x="179388" y="2419350"/>
            <a:ext cx="8075612"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hlink"/>
              </a:buClr>
              <a:buSzPct val="70000"/>
              <a:buFont typeface="Wingdings" pitchFamily="2" charset="2"/>
              <a:buChar char="n"/>
            </a:pPr>
            <a:r>
              <a:rPr lang="ar-EG" sz="3200" b="1">
                <a:effectLst>
                  <a:outerShdw blurRad="38100" dist="38100" dir="2700000" algn="tl">
                    <a:srgbClr val="000000"/>
                  </a:outerShdw>
                </a:effectLst>
              </a:rPr>
              <a:t>الباب الأول:</a:t>
            </a:r>
          </a:p>
          <a:p>
            <a:pPr marL="609600" indent="-609600">
              <a:spcBef>
                <a:spcPct val="20000"/>
              </a:spcBef>
              <a:buClr>
                <a:schemeClr val="hlink"/>
              </a:buClr>
              <a:buSzPct val="70000"/>
              <a:buFont typeface="Wingdings" pitchFamily="2" charset="2"/>
              <a:buNone/>
            </a:pPr>
            <a:r>
              <a:rPr lang="ar-EG" sz="3200" b="1">
                <a:effectLst>
                  <a:outerShdw blurRad="38100" dist="38100" dir="2700000" algn="tl">
                    <a:srgbClr val="000000"/>
                  </a:outerShdw>
                </a:effectLst>
              </a:rPr>
              <a:t>                  المباني سابقة التجهيز الخرسانية.</a:t>
            </a:r>
          </a:p>
          <a:p>
            <a:pPr marL="609600" indent="-609600">
              <a:spcBef>
                <a:spcPct val="20000"/>
              </a:spcBef>
              <a:buClr>
                <a:schemeClr val="hlink"/>
              </a:buClr>
              <a:buSzPct val="70000"/>
              <a:buFont typeface="Wingdings" pitchFamily="2" charset="2"/>
              <a:buNone/>
            </a:pPr>
            <a:endParaRPr lang="ar-EG" sz="3200" b="1">
              <a:effectLst>
                <a:outerShdw blurRad="38100" dist="38100" dir="2700000" algn="tl">
                  <a:srgbClr val="000000"/>
                </a:outerShdw>
              </a:effectLst>
            </a:endParaRPr>
          </a:p>
          <a:p>
            <a:pPr marL="609600" indent="-609600">
              <a:spcBef>
                <a:spcPct val="20000"/>
              </a:spcBef>
              <a:buClr>
                <a:schemeClr val="hlink"/>
              </a:buClr>
              <a:buSzPct val="70000"/>
              <a:buFont typeface="Wingdings" pitchFamily="2" charset="2"/>
              <a:buChar char="n"/>
            </a:pPr>
            <a:r>
              <a:rPr lang="ar-EG" sz="3200" b="1">
                <a:effectLst>
                  <a:outerShdw blurRad="38100" dist="38100" dir="2700000" algn="tl">
                    <a:srgbClr val="000000"/>
                  </a:outerShdw>
                </a:effectLst>
              </a:rPr>
              <a:t>الباب الثاني:</a:t>
            </a:r>
          </a:p>
          <a:p>
            <a:pPr marL="609600" indent="-609600">
              <a:spcBef>
                <a:spcPct val="20000"/>
              </a:spcBef>
              <a:buClr>
                <a:schemeClr val="hlink"/>
              </a:buClr>
              <a:buSzPct val="70000"/>
              <a:buFont typeface="Wingdings" pitchFamily="2" charset="2"/>
              <a:buNone/>
            </a:pPr>
            <a:r>
              <a:rPr lang="ar-EG" sz="3200" b="1">
                <a:effectLst>
                  <a:outerShdw blurRad="38100" dist="38100" dir="2700000" algn="tl">
                    <a:srgbClr val="000000"/>
                  </a:outerShdw>
                </a:effectLst>
              </a:rPr>
              <a:t>                  المباني سابقة التجهيز المعدنية.</a:t>
            </a:r>
            <a:endParaRPr lang="ar-SA" sz="3200" b="1">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9186">
                                            <p:txEl>
                                              <p:pRg st="0" end="0"/>
                                            </p:txEl>
                                          </p:spTgt>
                                        </p:tgtEl>
                                        <p:attrNameLst>
                                          <p:attrName>style.visibility</p:attrName>
                                        </p:attrNameLst>
                                      </p:cBhvr>
                                      <p:to>
                                        <p:strVal val="visible"/>
                                      </p:to>
                                    </p:set>
                                    <p:animEffect transition="in" filter="fade">
                                      <p:cBhvr>
                                        <p:cTn id="7" dur="1000"/>
                                        <p:tgtEl>
                                          <p:spTgt spid="349186">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49187"/>
                                        </p:tgtEl>
                                        <p:attrNameLst>
                                          <p:attrName>style.visibility</p:attrName>
                                        </p:attrNameLst>
                                      </p:cBhvr>
                                      <p:to>
                                        <p:strVal val="visible"/>
                                      </p:to>
                                    </p:set>
                                    <p:animEffect transition="in" filter="fade">
                                      <p:cBhvr>
                                        <p:cTn id="11" dur="1000"/>
                                        <p:tgtEl>
                                          <p:spTgt spid="349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6" grpId="0" build="p"/>
      <p:bldP spid="3491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Picture20"/>
          <p:cNvPicPr>
            <a:picLocks noChangeAspect="1" noChangeArrowheads="1"/>
          </p:cNvPicPr>
          <p:nvPr/>
        </p:nvPicPr>
        <p:blipFill>
          <a:blip r:embed="rId2">
            <a:lum bright="-6000"/>
            <a:grayscl/>
            <a:extLst>
              <a:ext uri="{28A0092B-C50C-407E-A947-70E740481C1C}">
                <a14:useLocalDpi xmlns:a14="http://schemas.microsoft.com/office/drawing/2010/main" val="0"/>
              </a:ext>
            </a:extLst>
          </a:blip>
          <a:srcRect l="51079" t="45232" r="15051" b="7152"/>
          <a:stretch>
            <a:fillRect/>
          </a:stretch>
        </p:blipFill>
        <p:spPr bwMode="auto">
          <a:xfrm>
            <a:off x="246063" y="914400"/>
            <a:ext cx="3168650" cy="5184775"/>
          </a:xfrm>
          <a:prstGeom prst="rect">
            <a:avLst/>
          </a:prstGeom>
          <a:noFill/>
          <a:extLst>
            <a:ext uri="{909E8E84-426E-40DD-AFC4-6F175D3DCCD1}">
              <a14:hiddenFill xmlns:a14="http://schemas.microsoft.com/office/drawing/2010/main">
                <a:solidFill>
                  <a:srgbClr val="FFFFFF"/>
                </a:solidFill>
              </a14:hiddenFill>
            </a:ext>
          </a:extLst>
        </p:spPr>
      </p:pic>
      <p:sp>
        <p:nvSpPr>
          <p:cNvPr id="30723" name="Rectangle 3"/>
          <p:cNvSpPr>
            <a:spLocks noChangeArrowheads="1"/>
          </p:cNvSpPr>
          <p:nvPr/>
        </p:nvSpPr>
        <p:spPr bwMode="auto">
          <a:xfrm>
            <a:off x="3348038" y="1125538"/>
            <a:ext cx="5338762" cy="5399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يراعى قبل صب بلاطة السقف تثبيت أطواق معدنية حول الأعمدة ترص فوق بعضها بقدر عدد بلاطات الأسقف و ملحوم بها أسياخ حديد تتداخل فى بلاطة السقف أثناء صبها . و بذلك تصبح هذه الأطواق جزء لا يتجزأ من البلاطة و تعمل كدليل لتوجيه البلاطات عند رفعها كما تساعد على مقاومة قوى القص التى تتعرض لها البلاطة</a:t>
            </a:r>
            <a:r>
              <a:rPr lang="ar-EG" sz="2000">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نعود و نضع طبقة من النايلون على أول بلاطة بعد حوالي يومين من صبها و تصب البلاطة الثانية بنفس الطريقة و هكذا مع مراعاة تثبيت الأطواق المعدنية</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تثبيت روافع هيدروليكية فوق كل عمود يتم التحكم فيها عن طريق جهاز تحكم مركزي و الجاك يمكنه رفع 50 - 70 طن و يتدلى من كل جاك كابلين حديد مجدولين ينتهيان بخطافين يتم شبكهما فى الأطواق المعدنية لكل بلاطة و يتم الرفع بمعدل 1.20 أى 2.60 متر فى الساعة حسب وزن البلاطة و مساحتها و يمكن فى حالة زيادة مساحة سطح البلاطة أكثر من اللازم تقسيمها إلى أجزاء يرفع كل منها على حده.</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fade">
                                      <p:cBhvr>
                                        <p:cTn id="7" dur="1000"/>
                                        <p:tgtEl>
                                          <p:spTgt spid="30723"/>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30722"/>
                                        </p:tgtEl>
                                        <p:attrNameLst>
                                          <p:attrName>style.visibility</p:attrName>
                                        </p:attrNameLst>
                                      </p:cBhvr>
                                      <p:to>
                                        <p:strVal val="visible"/>
                                      </p:to>
                                    </p:set>
                                    <p:animEffect transition="in" filter="fade">
                                      <p:cBhvr>
                                        <p:cTn id="11" dur="1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Picture20"/>
          <p:cNvPicPr>
            <a:picLocks noChangeAspect="1" noChangeArrowheads="1"/>
          </p:cNvPicPr>
          <p:nvPr/>
        </p:nvPicPr>
        <p:blipFill>
          <a:blip r:embed="rId2">
            <a:lum bright="-6000"/>
            <a:grayscl/>
            <a:extLst>
              <a:ext uri="{28A0092B-C50C-407E-A947-70E740481C1C}">
                <a14:useLocalDpi xmlns:a14="http://schemas.microsoft.com/office/drawing/2010/main" val="0"/>
              </a:ext>
            </a:extLst>
          </a:blip>
          <a:srcRect l="11931" t="78856" r="51134" b="8598"/>
          <a:stretch>
            <a:fillRect/>
          </a:stretch>
        </p:blipFill>
        <p:spPr bwMode="auto">
          <a:xfrm>
            <a:off x="179388" y="1125538"/>
            <a:ext cx="3455987" cy="1368425"/>
          </a:xfrm>
          <a:prstGeom prst="rect">
            <a:avLst/>
          </a:prstGeom>
          <a:noFill/>
          <a:extLst>
            <a:ext uri="{909E8E84-426E-40DD-AFC4-6F175D3DCCD1}">
              <a14:hiddenFill xmlns:a14="http://schemas.microsoft.com/office/drawing/2010/main">
                <a:solidFill>
                  <a:srgbClr val="FFFFFF"/>
                </a:solidFill>
              </a14:hiddenFill>
            </a:ext>
          </a:extLst>
        </p:spPr>
      </p:pic>
      <p:sp>
        <p:nvSpPr>
          <p:cNvPr id="31749" name="Rectangle 5"/>
          <p:cNvSpPr>
            <a:spLocks noChangeArrowheads="1"/>
          </p:cNvSpPr>
          <p:nvPr/>
        </p:nvSpPr>
        <p:spPr bwMode="auto">
          <a:xfrm>
            <a:off x="3563938" y="909638"/>
            <a:ext cx="5122862"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يتم عمل تثبيت مؤقت للبلاطات العلوية حتى يتم عمل التثبيت الدائم للبلاطات السفلية و يتم التثبيت الدائم بلحام الطوق الحديدي للبلاطة بالدفينة داخل العمود ثم حقن الفراغات البينية بالأسمنت ثم تغطية جميع الأسطح الحديدة الظاهرة بمادة مقاومة للحريق كالاسبستوس إن لم يكن قد تم تغطيتها بالأسمنت</a:t>
            </a:r>
            <a:r>
              <a:rPr lang="ar-EG" sz="2000">
                <a:effectLst>
                  <a:outerShdw blurRad="38100" dist="38100" dir="2700000" algn="tl">
                    <a:srgbClr val="000000"/>
                  </a:outerShdw>
                </a:effectLst>
              </a:rPr>
              <a:t>.</a:t>
            </a:r>
          </a:p>
        </p:txBody>
      </p:sp>
      <p:sp>
        <p:nvSpPr>
          <p:cNvPr id="31750" name="Rectangle 6"/>
          <p:cNvSpPr>
            <a:spLocks noChangeArrowheads="1"/>
          </p:cNvSpPr>
          <p:nvPr/>
        </p:nvSpPr>
        <p:spPr bwMode="auto">
          <a:xfrm>
            <a:off x="457200" y="2708275"/>
            <a:ext cx="8229600"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 مميزات هذا الأسلوب : </a:t>
            </a:r>
            <a:endParaRPr lang="en-US" sz="2400" b="1">
              <a:effectLst>
                <a:outerShdw blurRad="38100" dist="38100" dir="2700000" algn="tl">
                  <a:srgbClr val="000000"/>
                </a:outerShdw>
              </a:effectLst>
              <a:cs typeface="Times New Roman" pitchFamily="18" charset="0"/>
            </a:endParaRPr>
          </a:p>
        </p:txBody>
      </p:sp>
      <p:sp>
        <p:nvSpPr>
          <p:cNvPr id="31751" name="Rectangle 7"/>
          <p:cNvSpPr>
            <a:spLocks noChangeArrowheads="1"/>
          </p:cNvSpPr>
          <p:nvPr/>
        </p:nvSpPr>
        <p:spPr bwMode="auto">
          <a:xfrm>
            <a:off x="611188" y="3068638"/>
            <a:ext cx="8137525"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الاستغناء نهائيا عن الشدات الخشبية بعيوبها من مخاطر حريق و مصنعيات عملها و توفير عناء رفع الخرسانة للأدوار العليا</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جودة عالية فى التنفيذ حيث سهولة التنفيذ فى مستوى سطح الأرض و جودة المعالجة بالماء</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السرعة العالية فى التنفيذ و إمكانية بدأ التشطيب أسفل كل بلاطة تثبت نهائيا </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لو خطط جيدا للتنفيذ يمكن توفير أعمال البياض بالدهان المباشر و أعمال التبليطات بلصق شرائح فينيل مباشرة</a:t>
            </a:r>
            <a:r>
              <a:rPr lang="ar-EG" sz="2000">
                <a:effectLst>
                  <a:outerShdw blurRad="38100" dist="38100" dir="2700000" algn="tl">
                    <a:srgbClr val="000000"/>
                  </a:outerShdw>
                </a:effectLst>
              </a:rPr>
              <a:t>.</a:t>
            </a:r>
          </a:p>
        </p:txBody>
      </p:sp>
      <p:sp>
        <p:nvSpPr>
          <p:cNvPr id="31753" name="Rectangle 9"/>
          <p:cNvSpPr>
            <a:spLocks noChangeArrowheads="1"/>
          </p:cNvSpPr>
          <p:nvPr/>
        </p:nvSpPr>
        <p:spPr bwMode="auto">
          <a:xfrm>
            <a:off x="457200" y="5084763"/>
            <a:ext cx="82296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عيوب هذا الأسلوب :</a:t>
            </a:r>
            <a:endParaRPr lang="en-US" sz="2400" b="1">
              <a:effectLst>
                <a:outerShdw blurRad="38100" dist="38100" dir="2700000" algn="tl">
                  <a:srgbClr val="000000"/>
                </a:outerShdw>
              </a:effectLst>
              <a:cs typeface="Times New Roman" pitchFamily="18" charset="0"/>
            </a:endParaRPr>
          </a:p>
        </p:txBody>
      </p:sp>
      <p:sp>
        <p:nvSpPr>
          <p:cNvPr id="31754" name="Rectangle 10"/>
          <p:cNvSpPr>
            <a:spLocks noChangeArrowheads="1"/>
          </p:cNvSpPr>
          <p:nvPr/>
        </p:nvSpPr>
        <p:spPr bwMode="auto">
          <a:xfrm>
            <a:off x="755650" y="5445125"/>
            <a:ext cx="763270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 نقص فى الكوادر ذات الخبرة و العمالة المدربة و كذلك فى المعدات اللازمة زيادة مخاطر العمل خصوصا عند تثبيت الأعمدة و تثبيت البلاطات</a:t>
            </a:r>
            <a:r>
              <a:rPr lang="ar-EG" sz="2000">
                <a:effectLst>
                  <a:outerShdw blurRad="38100" dist="38100" dir="2700000" algn="tl">
                    <a:srgbClr val="000000"/>
                  </a:outerShdw>
                </a:effectLs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fade">
                                      <p:cBhvr>
                                        <p:cTn id="7" dur="1000"/>
                                        <p:tgtEl>
                                          <p:spTgt spid="31749"/>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31748"/>
                                        </p:tgtEl>
                                        <p:attrNameLst>
                                          <p:attrName>style.visibility</p:attrName>
                                        </p:attrNameLst>
                                      </p:cBhvr>
                                      <p:to>
                                        <p:strVal val="visible"/>
                                      </p:to>
                                    </p:set>
                                    <p:animEffect transition="in" filter="fade">
                                      <p:cBhvr>
                                        <p:cTn id="11" dur="1000"/>
                                        <p:tgtEl>
                                          <p:spTgt spid="31748"/>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1750"/>
                                        </p:tgtEl>
                                        <p:attrNameLst>
                                          <p:attrName>style.visibility</p:attrName>
                                        </p:attrNameLst>
                                      </p:cBhvr>
                                      <p:to>
                                        <p:strVal val="visible"/>
                                      </p:to>
                                    </p:set>
                                    <p:animEffect transition="in" filter="fade">
                                      <p:cBhvr>
                                        <p:cTn id="15" dur="1000"/>
                                        <p:tgtEl>
                                          <p:spTgt spid="31750"/>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1751"/>
                                        </p:tgtEl>
                                        <p:attrNameLst>
                                          <p:attrName>style.visibility</p:attrName>
                                        </p:attrNameLst>
                                      </p:cBhvr>
                                      <p:to>
                                        <p:strVal val="visible"/>
                                      </p:to>
                                    </p:set>
                                    <p:animEffect transition="in" filter="fade">
                                      <p:cBhvr>
                                        <p:cTn id="19" dur="1000"/>
                                        <p:tgtEl>
                                          <p:spTgt spid="31751"/>
                                        </p:tgtEl>
                                      </p:cBhvr>
                                    </p:animEffect>
                                  </p:childTnLst>
                                </p:cTn>
                              </p:par>
                            </p:childTnLst>
                          </p:cTn>
                        </p:par>
                        <p:par>
                          <p:cTn id="20" fill="hold" nodeType="afterGroup">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31753"/>
                                        </p:tgtEl>
                                        <p:attrNameLst>
                                          <p:attrName>style.visibility</p:attrName>
                                        </p:attrNameLst>
                                      </p:cBhvr>
                                      <p:to>
                                        <p:strVal val="visible"/>
                                      </p:to>
                                    </p:set>
                                    <p:animEffect transition="in" filter="fade">
                                      <p:cBhvr>
                                        <p:cTn id="23" dur="1000"/>
                                        <p:tgtEl>
                                          <p:spTgt spid="31753"/>
                                        </p:tgtEl>
                                      </p:cBhvr>
                                    </p:animEffect>
                                  </p:childTnLst>
                                </p:cTn>
                              </p:par>
                            </p:childTnLst>
                          </p:cTn>
                        </p:par>
                        <p:par>
                          <p:cTn id="24" fill="hold" nodeType="afterGroup">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31754"/>
                                        </p:tgtEl>
                                        <p:attrNameLst>
                                          <p:attrName>style.visibility</p:attrName>
                                        </p:attrNameLst>
                                      </p:cBhvr>
                                      <p:to>
                                        <p:strVal val="visible"/>
                                      </p:to>
                                    </p:set>
                                    <p:animEffect transition="in" filter="fade">
                                      <p:cBhvr>
                                        <p:cTn id="27" dur="10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31750" grpId="0"/>
      <p:bldP spid="31751" grpId="0"/>
      <p:bldP spid="31753" grpId="0"/>
      <p:bldP spid="317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4"/>
          <p:cNvSpPr>
            <a:spLocks noChangeArrowheads="1"/>
          </p:cNvSpPr>
          <p:nvPr/>
        </p:nvSpPr>
        <p:spPr bwMode="auto">
          <a:xfrm>
            <a:off x="446088" y="188913"/>
            <a:ext cx="8229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None/>
            </a:pPr>
            <a:r>
              <a:rPr lang="ar-EG" sz="2800" b="1">
                <a:effectLst>
                  <a:outerShdw blurRad="38100" dist="38100" dir="2700000" algn="tl">
                    <a:srgbClr val="000000"/>
                  </a:outerShdw>
                </a:effectLst>
              </a:rPr>
              <a:t>الفصل الرابع: </a:t>
            </a:r>
            <a:r>
              <a:rPr lang="ar-SA" sz="2800" b="1">
                <a:effectLst>
                  <a:outerShdw blurRad="38100" dist="38100" dir="2700000" algn="tl">
                    <a:srgbClr val="000000"/>
                  </a:outerShdw>
                </a:effectLst>
              </a:rPr>
              <a:t>أمثلة علي المباني الخرسانية سابقة التجهيز:</a:t>
            </a:r>
            <a:endParaRPr lang="en-US" sz="2800" b="1">
              <a:effectLst>
                <a:outerShdw blurRad="38100" dist="38100" dir="2700000" algn="tl">
                  <a:srgbClr val="000000"/>
                </a:outerShdw>
              </a:effectLst>
            </a:endParaRPr>
          </a:p>
        </p:txBody>
      </p:sp>
      <p:sp>
        <p:nvSpPr>
          <p:cNvPr id="32773" name="Rectangle 5"/>
          <p:cNvSpPr>
            <a:spLocks noChangeArrowheads="1"/>
          </p:cNvSpPr>
          <p:nvPr/>
        </p:nvSpPr>
        <p:spPr bwMode="auto">
          <a:xfrm>
            <a:off x="457200" y="620713"/>
            <a:ext cx="82296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جامعة الملك سعود</a:t>
            </a:r>
            <a:endParaRPr lang="en-US" sz="2400" b="1">
              <a:effectLst>
                <a:outerShdw blurRad="38100" dist="38100" dir="2700000" algn="tl">
                  <a:srgbClr val="000000"/>
                </a:outerShdw>
              </a:effectLst>
              <a:cs typeface="Times New Roman" pitchFamily="18" charset="0"/>
            </a:endParaRPr>
          </a:p>
        </p:txBody>
      </p:sp>
      <p:sp>
        <p:nvSpPr>
          <p:cNvPr id="32774" name="Rectangle 6"/>
          <p:cNvSpPr>
            <a:spLocks noChangeArrowheads="1"/>
          </p:cNvSpPr>
          <p:nvPr/>
        </p:nvSpPr>
        <p:spPr bwMode="auto">
          <a:xfrm>
            <a:off x="395288" y="981075"/>
            <a:ext cx="8291512"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الجامعة مبنية بالنظام الهيكلي .. على وحدات مديولية إنشائية 9.6 × 9.6 متراً وهذه هي أقل أبعاد توجد عليها نقاط الارتكاز .. بوحدات خرسانية سابقة التجهيز في المصنع وتوصل في الموقع. </a:t>
            </a:r>
            <a:endParaRPr lang="ar-EG" sz="2000">
              <a:effectLst>
                <a:outerShdw blurRad="38100" dist="38100" dir="2700000" algn="tl">
                  <a:srgbClr val="000000"/>
                </a:outerShdw>
              </a:effectLst>
            </a:endParaRPr>
          </a:p>
        </p:txBody>
      </p:sp>
      <p:pic>
        <p:nvPicPr>
          <p:cNvPr id="32778" name="Picture 10" descr="Picture21"/>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58888" y="1897063"/>
            <a:ext cx="6618287" cy="44116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fade">
                                      <p:cBhvr>
                                        <p:cTn id="7" dur="1000"/>
                                        <p:tgtEl>
                                          <p:spTgt spid="32772"/>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2773"/>
                                        </p:tgtEl>
                                        <p:attrNameLst>
                                          <p:attrName>style.visibility</p:attrName>
                                        </p:attrNameLst>
                                      </p:cBhvr>
                                      <p:to>
                                        <p:strVal val="visible"/>
                                      </p:to>
                                    </p:set>
                                    <p:animEffect transition="in" filter="fade">
                                      <p:cBhvr>
                                        <p:cTn id="11" dur="1000"/>
                                        <p:tgtEl>
                                          <p:spTgt spid="32773"/>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2774"/>
                                        </p:tgtEl>
                                        <p:attrNameLst>
                                          <p:attrName>style.visibility</p:attrName>
                                        </p:attrNameLst>
                                      </p:cBhvr>
                                      <p:to>
                                        <p:strVal val="visible"/>
                                      </p:to>
                                    </p:set>
                                    <p:animEffect transition="in" filter="fade">
                                      <p:cBhvr>
                                        <p:cTn id="15" dur="1000"/>
                                        <p:tgtEl>
                                          <p:spTgt spid="32774"/>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32778"/>
                                        </p:tgtEl>
                                        <p:attrNameLst>
                                          <p:attrName>style.visibility</p:attrName>
                                        </p:attrNameLst>
                                      </p:cBhvr>
                                      <p:to>
                                        <p:strVal val="visible"/>
                                      </p:to>
                                    </p:set>
                                    <p:animEffect transition="in" filter="fade">
                                      <p:cBhvr>
                                        <p:cTn id="19" dur="1000"/>
                                        <p:tgtEl>
                                          <p:spTgt spid="32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P spid="32773" grpId="0"/>
      <p:bldP spid="327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2" name="Rectangle 6"/>
          <p:cNvSpPr>
            <a:spLocks noChangeArrowheads="1"/>
          </p:cNvSpPr>
          <p:nvPr/>
        </p:nvSpPr>
        <p:spPr bwMode="auto">
          <a:xfrm>
            <a:off x="457200" y="981075"/>
            <a:ext cx="822960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يحقق هذا النظام إمكانية عمل بحور كبيرة بالخرسانة المسلحة , وبالطبع أكبر في حالة استخدام الحديد.. ففي هذا النظام يتم إلغاء الأعمدة التي تقع داخل الحيز في الإنشاء الهيكلي ويكتفي بأعمدة على الإطار الخارجي للفراغ</a:t>
            </a:r>
            <a:r>
              <a:rPr lang="ar-EG" sz="2000">
                <a:effectLst>
                  <a:outerShdw blurRad="38100" dist="38100" dir="2700000" algn="tl">
                    <a:srgbClr val="000000"/>
                  </a:outerShdw>
                </a:effectLst>
              </a:rPr>
              <a:t>.</a:t>
            </a:r>
          </a:p>
        </p:txBody>
      </p:sp>
      <p:pic>
        <p:nvPicPr>
          <p:cNvPr id="34826" name="Picture 10" descr="Picture2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278" t="23169" r="3189" b="24496"/>
          <a:stretch>
            <a:fillRect/>
          </a:stretch>
        </p:blipFill>
        <p:spPr>
          <a:xfrm>
            <a:off x="611188" y="2852738"/>
            <a:ext cx="7646987" cy="28479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822"/>
                                        </p:tgtEl>
                                        <p:attrNameLst>
                                          <p:attrName>style.visibility</p:attrName>
                                        </p:attrNameLst>
                                      </p:cBhvr>
                                      <p:to>
                                        <p:strVal val="visible"/>
                                      </p:to>
                                    </p:set>
                                    <p:animEffect transition="in" filter="fade">
                                      <p:cBhvr>
                                        <p:cTn id="7" dur="1000"/>
                                        <p:tgtEl>
                                          <p:spTgt spid="3482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34826"/>
                                        </p:tgtEl>
                                        <p:attrNameLst>
                                          <p:attrName>style.visibility</p:attrName>
                                        </p:attrNameLst>
                                      </p:cBhvr>
                                      <p:to>
                                        <p:strVal val="visible"/>
                                      </p:to>
                                    </p:set>
                                    <p:animEffect transition="in" filter="fade">
                                      <p:cBhvr>
                                        <p:cTn id="11" dur="1000"/>
                                        <p:tgtEl>
                                          <p:spTgt spid="34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53" name="Rectangle 13"/>
          <p:cNvSpPr>
            <a:spLocks noChangeArrowheads="1"/>
          </p:cNvSpPr>
          <p:nvPr/>
        </p:nvSpPr>
        <p:spPr bwMode="auto">
          <a:xfrm>
            <a:off x="446088" y="304800"/>
            <a:ext cx="82296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None/>
            </a:pPr>
            <a:r>
              <a:rPr lang="ar-SA" sz="2800" b="1">
                <a:effectLst>
                  <a:outerShdw blurRad="38100" dist="38100" dir="2700000" algn="tl">
                    <a:srgbClr val="000000"/>
                  </a:outerShdw>
                </a:effectLst>
              </a:rPr>
              <a:t>الفصل الخامس: المباني المستخدم فيها مادة </a:t>
            </a:r>
            <a:r>
              <a:rPr lang="ar-EG" sz="2800" b="1">
                <a:effectLst>
                  <a:outerShdw blurRad="38100" dist="38100" dir="2700000" algn="tl">
                    <a:srgbClr val="000000"/>
                  </a:outerShdw>
                </a:effectLst>
              </a:rPr>
              <a:t>(</a:t>
            </a:r>
            <a:r>
              <a:rPr lang="en-US" sz="2800" b="1">
                <a:effectLst>
                  <a:outerShdw blurRad="38100" dist="38100" dir="2700000" algn="tl">
                    <a:srgbClr val="000000"/>
                  </a:outerShdw>
                </a:effectLst>
              </a:rPr>
              <a:t>G.R.C.</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sp>
        <p:nvSpPr>
          <p:cNvPr id="35854" name="Rectangle 14"/>
          <p:cNvSpPr>
            <a:spLocks noChangeArrowheads="1"/>
          </p:cNvSpPr>
          <p:nvPr/>
        </p:nvSpPr>
        <p:spPr bwMode="auto">
          <a:xfrm>
            <a:off x="457200" y="836613"/>
            <a:ext cx="82296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EG" sz="2400" b="1">
                <a:effectLst>
                  <a:outerShdw blurRad="38100" dist="38100" dir="2700000" algn="tl">
                    <a:srgbClr val="000000"/>
                  </a:outerShdw>
                </a:effectLst>
                <a:cs typeface="Times New Roman" pitchFamily="18" charset="0"/>
              </a:rPr>
              <a:t>مقدمة.</a:t>
            </a:r>
            <a:endParaRPr lang="en-US" sz="2400" b="1">
              <a:effectLst>
                <a:outerShdw blurRad="38100" dist="38100" dir="2700000" algn="tl">
                  <a:srgbClr val="000000"/>
                </a:outerShdw>
              </a:effectLst>
              <a:cs typeface="Times New Roman" pitchFamily="18" charset="0"/>
            </a:endParaRPr>
          </a:p>
        </p:txBody>
      </p:sp>
      <p:sp>
        <p:nvSpPr>
          <p:cNvPr id="35856" name="Rectangle 16"/>
          <p:cNvSpPr>
            <a:spLocks noChangeArrowheads="1"/>
          </p:cNvSpPr>
          <p:nvPr/>
        </p:nvSpPr>
        <p:spPr bwMode="auto">
          <a:xfrm>
            <a:off x="5148263" y="2420938"/>
            <a:ext cx="3609975"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وتقوم هذه الشركات بمع</a:t>
            </a:r>
            <a:r>
              <a:rPr lang="ar-EG" sz="2000">
                <a:effectLst>
                  <a:outerShdw blurRad="38100" dist="38100" dir="2700000" algn="tl">
                    <a:srgbClr val="000000"/>
                  </a:outerShdw>
                </a:effectLst>
              </a:rPr>
              <a:t>ا</a:t>
            </a:r>
            <a:r>
              <a:rPr lang="ar-SA" sz="2000">
                <a:effectLst>
                  <a:outerShdw blurRad="38100" dist="38100" dir="2700000" algn="tl">
                    <a:srgbClr val="000000"/>
                  </a:outerShdw>
                </a:effectLst>
              </a:rPr>
              <a:t>ينة الموقع من ثم تبد</a:t>
            </a:r>
            <a:r>
              <a:rPr lang="ar-EG" sz="2000">
                <a:effectLst>
                  <a:outerShdw blurRad="38100" dist="38100" dir="2700000" algn="tl">
                    <a:srgbClr val="000000"/>
                  </a:outerShdw>
                </a:effectLst>
              </a:rPr>
              <a:t>أ</a:t>
            </a:r>
            <a:r>
              <a:rPr lang="ar-SA" sz="2000">
                <a:effectLst>
                  <a:outerShdw blurRad="38100" dist="38100" dir="2700000" algn="tl">
                    <a:srgbClr val="000000"/>
                  </a:outerShdw>
                </a:effectLst>
              </a:rPr>
              <a:t> في تنفيذ المبني داخل مصانعها ثم تحضر أجزاء المنش</a:t>
            </a:r>
            <a:r>
              <a:rPr lang="ar-EG" sz="2000">
                <a:effectLst>
                  <a:outerShdw blurRad="38100" dist="38100" dir="2700000" algn="tl">
                    <a:srgbClr val="000000"/>
                  </a:outerShdw>
                </a:effectLst>
              </a:rPr>
              <a:t>أ</a:t>
            </a:r>
            <a:r>
              <a:rPr lang="ar-SA" sz="2000">
                <a:effectLst>
                  <a:outerShdw blurRad="38100" dist="38100" dir="2700000" algn="tl">
                    <a:srgbClr val="000000"/>
                  </a:outerShdw>
                </a:effectLst>
              </a:rPr>
              <a:t> وتقوم بتركيبه ولذلك ساعدت مادة </a:t>
            </a:r>
            <a:r>
              <a:rPr lang="en-US" sz="2000">
                <a:effectLst>
                  <a:outerShdw blurRad="38100" dist="38100" dir="2700000" algn="tl">
                    <a:srgbClr val="000000"/>
                  </a:outerShdw>
                </a:effectLst>
              </a:rPr>
              <a:t>G. R.C</a:t>
            </a:r>
            <a:r>
              <a:rPr lang="ar-SA" sz="2000">
                <a:effectLst>
                  <a:outerShdw blurRad="38100" dist="38100" dir="2700000" algn="tl">
                    <a:srgbClr val="000000"/>
                  </a:outerShdw>
                </a:effectLst>
              </a:rPr>
              <a:t> في هذه النوعية من المباني</a:t>
            </a:r>
            <a:r>
              <a:rPr lang="ar-EG" sz="2000">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Char char="n"/>
            </a:pP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و</a:t>
            </a:r>
            <a:r>
              <a:rPr lang="ar-EG" sz="2000">
                <a:effectLst>
                  <a:outerShdw blurRad="38100" dist="38100" dir="2700000" algn="tl">
                    <a:srgbClr val="000000"/>
                  </a:outerShdw>
                </a:effectLst>
              </a:rPr>
              <a:t>ا</a:t>
            </a:r>
            <a:r>
              <a:rPr lang="ar-SA" sz="2000">
                <a:effectLst>
                  <a:outerShdw blurRad="38100" dist="38100" dir="2700000" algn="tl">
                    <a:srgbClr val="000000"/>
                  </a:outerShdw>
                </a:effectLst>
              </a:rPr>
              <a:t>ل</a:t>
            </a:r>
            <a:r>
              <a:rPr lang="ar-EG" sz="2000">
                <a:effectLst>
                  <a:outerShdw blurRad="38100" dist="38100" dir="2700000" algn="tl">
                    <a:srgbClr val="000000"/>
                  </a:outerShdw>
                </a:effectLst>
              </a:rPr>
              <a:t>أ</a:t>
            </a:r>
            <a:r>
              <a:rPr lang="ar-SA" sz="2000">
                <a:effectLst>
                  <a:outerShdw blurRad="38100" dist="38100" dir="2700000" algn="tl">
                    <a:srgbClr val="000000"/>
                  </a:outerShdw>
                </a:effectLst>
              </a:rPr>
              <a:t>ن يجب علينا أن نتعرف علي بعض المعلومات الهامة عن مادة </a:t>
            </a:r>
            <a:r>
              <a:rPr lang="en-US" sz="2000">
                <a:effectLst>
                  <a:outerShdw blurRad="38100" dist="38100" dir="2700000" algn="tl">
                    <a:srgbClr val="000000"/>
                  </a:outerShdw>
                </a:effectLst>
              </a:rPr>
              <a:t>G.R.C</a:t>
            </a:r>
            <a:r>
              <a:rPr lang="ar-EG" sz="2000">
                <a:effectLst>
                  <a:outerShdw blurRad="38100" dist="38100" dir="2700000" algn="tl">
                    <a:srgbClr val="000000"/>
                  </a:outerShdw>
                </a:effectLst>
              </a:rPr>
              <a:t>.</a:t>
            </a:r>
          </a:p>
        </p:txBody>
      </p:sp>
      <p:pic>
        <p:nvPicPr>
          <p:cNvPr id="35857" name="Picture 17" descr="Picture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400" y="2133600"/>
            <a:ext cx="4868863" cy="3270250"/>
          </a:xfrm>
          <a:prstGeom prst="rect">
            <a:avLst/>
          </a:prstGeom>
          <a:noFill/>
          <a:extLst>
            <a:ext uri="{909E8E84-426E-40DD-AFC4-6F175D3DCCD1}">
              <a14:hiddenFill xmlns:a14="http://schemas.microsoft.com/office/drawing/2010/main">
                <a:solidFill>
                  <a:srgbClr val="FFFFFF"/>
                </a:solidFill>
              </a14:hiddenFill>
            </a:ext>
          </a:extLst>
        </p:spPr>
      </p:pic>
      <p:sp>
        <p:nvSpPr>
          <p:cNvPr id="35858" name="Rectangle 18"/>
          <p:cNvSpPr>
            <a:spLocks noChangeArrowheads="1"/>
          </p:cNvSpPr>
          <p:nvPr/>
        </p:nvSpPr>
        <p:spPr bwMode="auto">
          <a:xfrm>
            <a:off x="179388" y="1557338"/>
            <a:ext cx="85788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توجد بعض الشركات المتخصصة في أعمال المباني المستخدم فيها مادة </a:t>
            </a:r>
            <a:r>
              <a:rPr lang="en-US" sz="2000">
                <a:effectLst>
                  <a:outerShdw blurRad="38100" dist="38100" dir="2700000" algn="tl">
                    <a:srgbClr val="000000"/>
                  </a:outerShdw>
                </a:effectLst>
              </a:rPr>
              <a:t>G.R.C</a:t>
            </a:r>
            <a:r>
              <a:rPr lang="ar-EG" sz="2000">
                <a:effectLst>
                  <a:outerShdw blurRad="38100" dist="38100" dir="2700000" algn="tl">
                    <a:srgbClr val="000000"/>
                  </a:outerShdw>
                </a:effectLs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853"/>
                                        </p:tgtEl>
                                        <p:attrNameLst>
                                          <p:attrName>style.visibility</p:attrName>
                                        </p:attrNameLst>
                                      </p:cBhvr>
                                      <p:to>
                                        <p:strVal val="visible"/>
                                      </p:to>
                                    </p:set>
                                    <p:animEffect transition="in" filter="fade">
                                      <p:cBhvr>
                                        <p:cTn id="7" dur="1000"/>
                                        <p:tgtEl>
                                          <p:spTgt spid="35853"/>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5854"/>
                                        </p:tgtEl>
                                        <p:attrNameLst>
                                          <p:attrName>style.visibility</p:attrName>
                                        </p:attrNameLst>
                                      </p:cBhvr>
                                      <p:to>
                                        <p:strVal val="visible"/>
                                      </p:to>
                                    </p:set>
                                    <p:animEffect transition="in" filter="fade">
                                      <p:cBhvr>
                                        <p:cTn id="11" dur="1000"/>
                                        <p:tgtEl>
                                          <p:spTgt spid="35854"/>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35858"/>
                                        </p:tgtEl>
                                        <p:attrNameLst>
                                          <p:attrName>style.visibility</p:attrName>
                                        </p:attrNameLst>
                                      </p:cBhvr>
                                      <p:to>
                                        <p:strVal val="visible"/>
                                      </p:to>
                                    </p:set>
                                    <p:animEffect transition="in" filter="fade">
                                      <p:cBhvr>
                                        <p:cTn id="15" dur="1000"/>
                                        <p:tgtEl>
                                          <p:spTgt spid="3585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5856"/>
                                        </p:tgtEl>
                                        <p:attrNameLst>
                                          <p:attrName>style.visibility</p:attrName>
                                        </p:attrNameLst>
                                      </p:cBhvr>
                                      <p:to>
                                        <p:strVal val="visible"/>
                                      </p:to>
                                    </p:set>
                                    <p:animEffect transition="in" filter="fade">
                                      <p:cBhvr>
                                        <p:cTn id="18" dur="1000"/>
                                        <p:tgtEl>
                                          <p:spTgt spid="35856"/>
                                        </p:tgtEl>
                                      </p:cBhvr>
                                    </p:animEffect>
                                  </p:childTnLst>
                                </p:cTn>
                              </p:par>
                            </p:childTnLst>
                          </p:cTn>
                        </p:par>
                        <p:par>
                          <p:cTn id="19" fill="hold" nodeType="afterGroup">
                            <p:stCondLst>
                              <p:cond delay="3000"/>
                            </p:stCondLst>
                            <p:childTnLst>
                              <p:par>
                                <p:cTn id="20" presetID="10" presetClass="entr" presetSubtype="0" fill="hold" nodeType="afterEffect">
                                  <p:stCondLst>
                                    <p:cond delay="0"/>
                                  </p:stCondLst>
                                  <p:childTnLst>
                                    <p:set>
                                      <p:cBhvr>
                                        <p:cTn id="21" dur="1" fill="hold">
                                          <p:stCondLst>
                                            <p:cond delay="0"/>
                                          </p:stCondLst>
                                        </p:cTn>
                                        <p:tgtEl>
                                          <p:spTgt spid="35857"/>
                                        </p:tgtEl>
                                        <p:attrNameLst>
                                          <p:attrName>style.visibility</p:attrName>
                                        </p:attrNameLst>
                                      </p:cBhvr>
                                      <p:to>
                                        <p:strVal val="visible"/>
                                      </p:to>
                                    </p:set>
                                    <p:animEffect transition="in" filter="fade">
                                      <p:cBhvr>
                                        <p:cTn id="22" dur="1000"/>
                                        <p:tgtEl>
                                          <p:spTgt spid="35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3" grpId="0"/>
      <p:bldP spid="35854" grpId="0"/>
      <p:bldP spid="35856" grpId="0"/>
      <p:bldP spid="358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71" name="Picture 7" descr="Picture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301875"/>
            <a:ext cx="4464050" cy="2998788"/>
          </a:xfrm>
          <a:prstGeom prst="rect">
            <a:avLst/>
          </a:prstGeom>
          <a:noFill/>
          <a:extLst>
            <a:ext uri="{909E8E84-426E-40DD-AFC4-6F175D3DCCD1}">
              <a14:hiddenFill xmlns:a14="http://schemas.microsoft.com/office/drawing/2010/main">
                <a:solidFill>
                  <a:srgbClr val="FFFFFF"/>
                </a:solidFill>
              </a14:hiddenFill>
            </a:ext>
          </a:extLst>
        </p:spPr>
      </p:pic>
      <p:sp>
        <p:nvSpPr>
          <p:cNvPr id="36867"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الوصف العام لمادة </a:t>
            </a:r>
            <a:r>
              <a:rPr lang="en-US" sz="2400" b="1">
                <a:effectLst>
                  <a:outerShdw blurRad="38100" dist="38100" dir="2700000" algn="tl">
                    <a:srgbClr val="000000"/>
                  </a:outerShdw>
                </a:effectLst>
                <a:cs typeface="Times New Roman" pitchFamily="18" charset="0"/>
              </a:rPr>
              <a:t>G.R.C.</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36868" name="Rectangle 4"/>
          <p:cNvSpPr>
            <a:spLocks noChangeArrowheads="1"/>
          </p:cNvSpPr>
          <p:nvPr/>
        </p:nvSpPr>
        <p:spPr bwMode="auto">
          <a:xfrm>
            <a:off x="4572000" y="1557338"/>
            <a:ext cx="4186238" cy="467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الخرسانة المسلحة بالألياف الزجاجية هي مادة صلبة تتحمل إجهاد عالي يصل إلى50 نيوتن / مم2 وهى مادة مقاومة للاحتكاك والقلويات والأحماض ولا تتأثر بالماء والرطوبة وأملاح البحر نظرا لأنها مادة أسمنتية وغير موصلة للكهربــاء وعمرها الزمني 50 عاما ، وقد تم معالجة المادة كيميائيا بحيث أصبحت عاكسة للحرارة ولا تشتعل نهائيا وتمكنا أن نصنع منها ألواح رقيقة تصل إلى سمك 4 مم  ، 6 مم ، 8 مم ... الخ كما أننا تمكننا من خلال معالجة المادة كيميائيا من تقليل كثافتها ثم صنعت من هذه الألواح حوائط ساندوتش بانلز تتكون من طبقتين من هذه الألواح المسماة بالفيبر جلاس الأسمنتي وبينهما طبقة عازلة للصوت والحرارة .</a:t>
            </a:r>
            <a:endParaRPr lang="ar-EG" sz="2000">
              <a:effectLst>
                <a:outerShdw blurRad="38100" dist="38100" dir="2700000" algn="tl">
                  <a:srgbClr val="000000"/>
                </a:outerShdw>
              </a:effectLst>
            </a:endParaRPr>
          </a:p>
        </p:txBody>
      </p:sp>
      <p:sp>
        <p:nvSpPr>
          <p:cNvPr id="36870" name="Rectangle 6"/>
          <p:cNvSpPr>
            <a:spLocks noChangeArrowheads="1"/>
          </p:cNvSpPr>
          <p:nvPr/>
        </p:nvSpPr>
        <p:spPr bwMode="auto">
          <a:xfrm>
            <a:off x="107950" y="1125538"/>
            <a:ext cx="8650288"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الخرسانة المسلحة بالألياف الزجاجية </a:t>
            </a:r>
            <a:r>
              <a:rPr lang="en-US" sz="2000">
                <a:effectLst>
                  <a:outerShdw blurRad="38100" dist="38100" dir="2700000" algn="tl">
                    <a:srgbClr val="000000"/>
                  </a:outerShdw>
                </a:effectLst>
              </a:rPr>
              <a:t>GLASSFIBRE  REINFORCED CONCRETE</a:t>
            </a:r>
            <a:r>
              <a:rPr lang="ar-EG" sz="2000">
                <a:effectLst>
                  <a:outerShdw blurRad="38100" dist="38100" dir="2700000" algn="tl">
                    <a:srgbClr val="000000"/>
                  </a:outerShdw>
                </a:effectLs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fade">
                                      <p:cBhvr>
                                        <p:cTn id="7" dur="1000"/>
                                        <p:tgtEl>
                                          <p:spTgt spid="36867"/>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6870"/>
                                        </p:tgtEl>
                                        <p:attrNameLst>
                                          <p:attrName>style.visibility</p:attrName>
                                        </p:attrNameLst>
                                      </p:cBhvr>
                                      <p:to>
                                        <p:strVal val="visible"/>
                                      </p:to>
                                    </p:set>
                                    <p:animEffect transition="in" filter="fade">
                                      <p:cBhvr>
                                        <p:cTn id="11" dur="1000"/>
                                        <p:tgtEl>
                                          <p:spTgt spid="3687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6868"/>
                                        </p:tgtEl>
                                        <p:attrNameLst>
                                          <p:attrName>style.visibility</p:attrName>
                                        </p:attrNameLst>
                                      </p:cBhvr>
                                      <p:to>
                                        <p:strVal val="visible"/>
                                      </p:to>
                                    </p:set>
                                    <p:animEffect transition="in" filter="fade">
                                      <p:cBhvr>
                                        <p:cTn id="14" dur="1000"/>
                                        <p:tgtEl>
                                          <p:spTgt spid="36868"/>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36871"/>
                                        </p:tgtEl>
                                        <p:attrNameLst>
                                          <p:attrName>style.visibility</p:attrName>
                                        </p:attrNameLst>
                                      </p:cBhvr>
                                      <p:to>
                                        <p:strVal val="visible"/>
                                      </p:to>
                                    </p:set>
                                    <p:animEffect transition="in" filter="fade">
                                      <p:cBhvr>
                                        <p:cTn id="18" dur="1000"/>
                                        <p:tgtEl>
                                          <p:spTgt spid="36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4" name="Picture 6" descr="Picture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963" y="1844675"/>
            <a:ext cx="4868862" cy="3455988"/>
          </a:xfrm>
          <a:prstGeom prst="rect">
            <a:avLst/>
          </a:prstGeom>
          <a:noFill/>
          <a:extLst>
            <a:ext uri="{909E8E84-426E-40DD-AFC4-6F175D3DCCD1}">
              <a14:hiddenFill xmlns:a14="http://schemas.microsoft.com/office/drawing/2010/main">
                <a:solidFill>
                  <a:srgbClr val="FFFFFF"/>
                </a:solidFill>
              </a14:hiddenFill>
            </a:ext>
          </a:extLst>
        </p:spPr>
      </p:pic>
      <p:sp>
        <p:nvSpPr>
          <p:cNvPr id="37891"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الحوائط والسقف الخارجي</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a:t>
            </a:r>
            <a:endParaRPr lang="en-US" sz="2400" b="1">
              <a:effectLst>
                <a:outerShdw blurRad="38100" dist="38100" dir="2700000" algn="tl">
                  <a:srgbClr val="000000"/>
                </a:outerShdw>
              </a:effectLst>
              <a:cs typeface="Times New Roman" pitchFamily="18" charset="0"/>
            </a:endParaRPr>
          </a:p>
        </p:txBody>
      </p:sp>
      <p:sp>
        <p:nvSpPr>
          <p:cNvPr id="37893" name="Rectangle 5"/>
          <p:cNvSpPr>
            <a:spLocks noChangeArrowheads="1"/>
          </p:cNvSpPr>
          <p:nvPr/>
        </p:nvSpPr>
        <p:spPr bwMode="auto">
          <a:xfrm>
            <a:off x="5076825" y="1412875"/>
            <a:ext cx="3681413"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الحوائط والسقف الخارجي للمبنى عبارة عن ساندوتش بانلز سمك حوالي 10سم يتكون من طبقتين أولهما الخارجية من ألواح الفيبر جلاس الأسمنتي والثانية من ألواح جبسنبورد بينهما طبقة عازلة للصوت والحرارة من الصوف الصخري أو البلوستارين كثافة 16كجم/م3 ويتم تركيبهما على فريم معدني (مقاسه مقطعه40×80 ملم) ويتم تثبيتهما ببراغي خاصة.</a:t>
            </a:r>
            <a:endParaRPr lang="ar-EG" sz="24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fade">
                                      <p:cBhvr>
                                        <p:cTn id="7" dur="1000"/>
                                        <p:tgtEl>
                                          <p:spTgt spid="37891"/>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fade">
                                      <p:cBhvr>
                                        <p:cTn id="11" dur="1000"/>
                                        <p:tgtEl>
                                          <p:spTgt spid="37893"/>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37894"/>
                                        </p:tgtEl>
                                        <p:attrNameLst>
                                          <p:attrName>style.visibility</p:attrName>
                                        </p:attrNameLst>
                                      </p:cBhvr>
                                      <p:to>
                                        <p:strVal val="visible"/>
                                      </p:to>
                                    </p:set>
                                    <p:animEffect transition="in" filter="fade">
                                      <p:cBhvr>
                                        <p:cTn id="15" dur="10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9" name="Picture 7" descr="Picture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2230438"/>
            <a:ext cx="4464050" cy="2998787"/>
          </a:xfrm>
          <a:prstGeom prst="rect">
            <a:avLst/>
          </a:prstGeom>
          <a:noFill/>
          <a:extLst>
            <a:ext uri="{909E8E84-426E-40DD-AFC4-6F175D3DCCD1}">
              <a14:hiddenFill xmlns:a14="http://schemas.microsoft.com/office/drawing/2010/main">
                <a:solidFill>
                  <a:srgbClr val="FFFFFF"/>
                </a:solidFill>
              </a14:hiddenFill>
            </a:ext>
          </a:extLst>
        </p:spPr>
      </p:pic>
      <p:sp>
        <p:nvSpPr>
          <p:cNvPr id="38916" name="Rectangle 4"/>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الحوائط والسقف الخارجي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38917" name="Rectangle 5"/>
          <p:cNvSpPr>
            <a:spLocks noChangeArrowheads="1"/>
          </p:cNvSpPr>
          <p:nvPr/>
        </p:nvSpPr>
        <p:spPr bwMode="auto">
          <a:xfrm>
            <a:off x="4572000" y="1412875"/>
            <a:ext cx="4186238" cy="504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وهذه الحوائط  تجعل من الوحدة كتلة متجانسة لا تتأثر بالرياح والعواصف وبنفس الطريقة يتم تصنيع وتركيب السقف الخارجي ، ونظرا لأن الخامة الخارجية أسمنتية لذا يمكن أن تقبل أي تشطيب حتى يمكن تركيب الرخام وحجر الرياض والحجر الفرعوني ، وهذه الوحدات أما أن تكون بأشكال نمطية ثمانية الشكل أو أن تكون الوحدات غير نمطية بل تنفذ بأي شكل وأي تصميم ، لذا فأن استخدامها مناسب في تعلية المباني السكنية والحكومية والمدارس وغيرها من المنشئات لأن وزن هـــذه المباني يعادل تقريبا 1 /  10  من وزن المباني الخرسانية وفى حال استخدام هذا النظام في التعليات يتم التشطيب بنفس تشطيب واجهة المبنى الأساسي بحيث لا يسبب تشويه معماري لواجهة المبنى . </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fade">
                                      <p:cBhvr>
                                        <p:cTn id="7" dur="1000"/>
                                        <p:tgtEl>
                                          <p:spTgt spid="3891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8917"/>
                                        </p:tgtEl>
                                        <p:attrNameLst>
                                          <p:attrName>style.visibility</p:attrName>
                                        </p:attrNameLst>
                                      </p:cBhvr>
                                      <p:to>
                                        <p:strVal val="visible"/>
                                      </p:to>
                                    </p:set>
                                    <p:animEffect transition="in" filter="fade">
                                      <p:cBhvr>
                                        <p:cTn id="11" dur="1000"/>
                                        <p:tgtEl>
                                          <p:spTgt spid="38917"/>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38919"/>
                                        </p:tgtEl>
                                        <p:attrNameLst>
                                          <p:attrName>style.visibility</p:attrName>
                                        </p:attrNameLst>
                                      </p:cBhvr>
                                      <p:to>
                                        <p:strVal val="visible"/>
                                      </p:to>
                                    </p:set>
                                    <p:animEffect transition="in" filter="fade">
                                      <p:cBhvr>
                                        <p:cTn id="15" dur="10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1" name="Picture 5" descr="Picture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063" y="1941513"/>
            <a:ext cx="4679950" cy="3143250"/>
          </a:xfrm>
          <a:prstGeom prst="rect">
            <a:avLst/>
          </a:prstGeom>
          <a:noFill/>
          <a:extLst>
            <a:ext uri="{909E8E84-426E-40DD-AFC4-6F175D3DCCD1}">
              <a14:hiddenFill xmlns:a14="http://schemas.microsoft.com/office/drawing/2010/main">
                <a:solidFill>
                  <a:srgbClr val="FFFFFF"/>
                </a:solidFill>
              </a14:hiddenFill>
            </a:ext>
          </a:extLst>
        </p:spPr>
      </p:pic>
      <p:sp>
        <p:nvSpPr>
          <p:cNvPr id="39939"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مميزات استخدام هذا النظام في البناء بوجه عام</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39940" name="Rectangle 4"/>
          <p:cNvSpPr>
            <a:spLocks noChangeArrowheads="1"/>
          </p:cNvSpPr>
          <p:nvPr/>
        </p:nvSpPr>
        <p:spPr bwMode="auto">
          <a:xfrm>
            <a:off x="4572000" y="1268413"/>
            <a:ext cx="4186238"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1.  </a:t>
            </a:r>
            <a:r>
              <a:rPr lang="ar-SA" sz="2400" b="1">
                <a:effectLst>
                  <a:outerShdw blurRad="38100" dist="38100" dir="2700000" algn="tl">
                    <a:srgbClr val="000000"/>
                  </a:outerShdw>
                </a:effectLst>
              </a:rPr>
              <a:t>مقاومة الحريق:</a:t>
            </a:r>
            <a:endParaRPr lang="ar-EG" sz="2400" b="1">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الفيبر جلاس الأسمنتي مـــادة غير عضوية ولها مقاومة كبيرة ضـد الاحتراق وتم عمل الاختبارات علي المادة وتم اعتمادها.                        </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2.  </a:t>
            </a:r>
            <a:r>
              <a:rPr lang="ar-SA" sz="2400" b="1">
                <a:effectLst>
                  <a:outerShdw blurRad="38100" dist="38100" dir="2700000" algn="tl">
                    <a:srgbClr val="000000"/>
                  </a:outerShdw>
                </a:effectLst>
              </a:rPr>
              <a:t>العزل الصوتي والحراري</a:t>
            </a:r>
            <a:r>
              <a:rPr lang="ar-EG" sz="2400" b="1">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  معامل التوصيل الحــــراري للفيبر جلاس = 0.4  وات/ متر درجــة مئوية المقاومة ضد الصوت للبانلز سمك 10 سم حتى30 ديسبل طبقــاً للمواصفــات الألمــانية. </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3.  </a:t>
            </a:r>
            <a:r>
              <a:rPr lang="ar-SA" sz="2400" b="1">
                <a:effectLst>
                  <a:outerShdw blurRad="38100" dist="38100" dir="2700000" algn="tl">
                    <a:srgbClr val="000000"/>
                  </a:outerShdw>
                </a:effectLst>
              </a:rPr>
              <a:t>خفة الوزن : </a:t>
            </a:r>
            <a:endParaRPr lang="ar-EG" sz="2400" b="1">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 يزن المتر المربع بعد التشطيب النهائي ما بين 150 كجم - 180 كجم / م 2 لذا يمكن تعليـــة أي دور فوق أي مبنى قديم دون التأثير على  سلامة الأساسات</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fade">
                                      <p:cBhvr>
                                        <p:cTn id="7" dur="1000"/>
                                        <p:tgtEl>
                                          <p:spTgt spid="399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940"/>
                                        </p:tgtEl>
                                        <p:attrNameLst>
                                          <p:attrName>style.visibility</p:attrName>
                                        </p:attrNameLst>
                                      </p:cBhvr>
                                      <p:to>
                                        <p:strVal val="visible"/>
                                      </p:to>
                                    </p:set>
                                    <p:animEffect transition="in" filter="fade">
                                      <p:cBhvr>
                                        <p:cTn id="10" dur="1000"/>
                                        <p:tgtEl>
                                          <p:spTgt spid="39940"/>
                                        </p:tgtEl>
                                      </p:cBhvr>
                                    </p:animEffect>
                                  </p:childTnLst>
                                </p:cTn>
                              </p:par>
                            </p:childTnLst>
                          </p:cTn>
                        </p:par>
                        <p:par>
                          <p:cTn id="11" fill="hold" nodeType="afterGroup">
                            <p:stCondLst>
                              <p:cond delay="1000"/>
                            </p:stCondLst>
                            <p:childTnLst>
                              <p:par>
                                <p:cTn id="12" presetID="10" presetClass="entr" presetSubtype="0" fill="hold" nodeType="afterEffect">
                                  <p:stCondLst>
                                    <p:cond delay="0"/>
                                  </p:stCondLst>
                                  <p:childTnLst>
                                    <p:set>
                                      <p:cBhvr>
                                        <p:cTn id="13" dur="1" fill="hold">
                                          <p:stCondLst>
                                            <p:cond delay="0"/>
                                          </p:stCondLst>
                                        </p:cTn>
                                        <p:tgtEl>
                                          <p:spTgt spid="39941"/>
                                        </p:tgtEl>
                                        <p:attrNameLst>
                                          <p:attrName>style.visibility</p:attrName>
                                        </p:attrNameLst>
                                      </p:cBhvr>
                                      <p:to>
                                        <p:strVal val="visible"/>
                                      </p:to>
                                    </p:set>
                                    <p:animEffect transition="in" filter="fade">
                                      <p:cBhvr>
                                        <p:cTn id="14" dur="1000"/>
                                        <p:tgtEl>
                                          <p:spTgt spid="39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6" name="Picture 6" descr="Picture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205038"/>
            <a:ext cx="4608512" cy="3095625"/>
          </a:xfrm>
          <a:prstGeom prst="rect">
            <a:avLst/>
          </a:prstGeom>
          <a:noFill/>
          <a:extLst>
            <a:ext uri="{909E8E84-426E-40DD-AFC4-6F175D3DCCD1}">
              <a14:hiddenFill xmlns:a14="http://schemas.microsoft.com/office/drawing/2010/main">
                <a:solidFill>
                  <a:srgbClr val="FFFFFF"/>
                </a:solidFill>
              </a14:hiddenFill>
            </a:ext>
          </a:extLst>
        </p:spPr>
      </p:pic>
      <p:sp>
        <p:nvSpPr>
          <p:cNvPr id="40963"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مميزات استخدام هذا النظام في البناء بوجه عام</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40964" name="Rectangle 4"/>
          <p:cNvSpPr>
            <a:spLocks noChangeArrowheads="1"/>
          </p:cNvSpPr>
          <p:nvPr/>
        </p:nvSpPr>
        <p:spPr bwMode="auto">
          <a:xfrm>
            <a:off x="4643438" y="1268413"/>
            <a:ext cx="4114800"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4.  </a:t>
            </a:r>
            <a:r>
              <a:rPr lang="ar-SA" sz="2400" b="1">
                <a:effectLst>
                  <a:outerShdw blurRad="38100" dist="38100" dir="2700000" algn="tl">
                    <a:srgbClr val="000000"/>
                  </a:outerShdw>
                </a:effectLst>
              </a:rPr>
              <a:t>عدم التأثر بالماء والرطوبة</a:t>
            </a:r>
            <a:r>
              <a:rPr lang="ar-EG" sz="2400" b="1">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الفيبر جلاس الأسمنتي لا يتأثر بالأجواء الساحلية والصحراوية الصعبة ،المواد المستخدمة لا تتأثر بالرطوبة والمطر حيث أنها تستخدم في بناء الخزانات وحمامات السباحة ،درجة نفاذ الماء بعد اختبار24ساعة0.1 %  </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5.  </a:t>
            </a:r>
            <a:r>
              <a:rPr lang="ar-SA" sz="2400" b="1">
                <a:effectLst>
                  <a:outerShdw blurRad="38100" dist="38100" dir="2700000" algn="tl">
                    <a:srgbClr val="000000"/>
                  </a:outerShdw>
                </a:effectLst>
              </a:rPr>
              <a:t>مقاومة الزلازل والعواصف</a:t>
            </a:r>
            <a:r>
              <a:rPr lang="ar-EG" sz="2400" b="1">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None/>
            </a:pPr>
            <a:r>
              <a:rPr lang="ar-SA" sz="2000">
                <a:effectLst>
                  <a:outerShdw blurRad="38100" dist="38100" dir="2700000" algn="tl">
                    <a:srgbClr val="000000"/>
                  </a:outerShdw>
                </a:effectLst>
              </a:rPr>
              <a:t>هذا النظام مجهز علميا لمقاومة الزلازل والعواصف من حيث نظـــــام تركيبة  الذي يعتمد على التعاشيق بدون استخدام أي مســامير وخــــــلافة لذا فأن  هــذا  النظــــــام لا يتأثر إطلاقــــا بدرجــــات الزلازل العـــــالية ويتحمل قــوة العواصف التي تصل أكثر من 120 كم / ساعة .</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fade">
                                      <p:cBhvr>
                                        <p:cTn id="7" dur="1000"/>
                                        <p:tgtEl>
                                          <p:spTgt spid="40963"/>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0964"/>
                                        </p:tgtEl>
                                        <p:attrNameLst>
                                          <p:attrName>style.visibility</p:attrName>
                                        </p:attrNameLst>
                                      </p:cBhvr>
                                      <p:to>
                                        <p:strVal val="visible"/>
                                      </p:to>
                                    </p:set>
                                    <p:animEffect transition="in" filter="fade">
                                      <p:cBhvr>
                                        <p:cTn id="11" dur="1000"/>
                                        <p:tgtEl>
                                          <p:spTgt spid="40964"/>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40966"/>
                                        </p:tgtEl>
                                        <p:attrNameLst>
                                          <p:attrName>style.visibility</p:attrName>
                                        </p:attrNameLst>
                                      </p:cBhvr>
                                      <p:to>
                                        <p:strVal val="visible"/>
                                      </p:to>
                                    </p:set>
                                    <p:animEffect transition="in" filter="fade">
                                      <p:cBhvr>
                                        <p:cTn id="15" dur="1000"/>
                                        <p:tgtEl>
                                          <p:spTgt spid="40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5" name="Rectangle 7"/>
          <p:cNvSpPr>
            <a:spLocks noGrp="1" noRot="1" noChangeArrowheads="1"/>
          </p:cNvSpPr>
          <p:nvPr>
            <p:ph type="title"/>
          </p:nvPr>
        </p:nvSpPr>
        <p:spPr>
          <a:xfrm>
            <a:off x="474663" y="295275"/>
            <a:ext cx="8212137" cy="744538"/>
          </a:xfrm>
        </p:spPr>
        <p:txBody>
          <a:bodyPr/>
          <a:lstStyle/>
          <a:p>
            <a:r>
              <a:rPr lang="ar-EG" b="0" u="sng">
                <a:solidFill>
                  <a:schemeClr val="tx1"/>
                </a:solidFill>
              </a:rPr>
              <a:t>الباب الأول: المبانى سابقة التجهيز الخرسانية</a:t>
            </a:r>
            <a:endParaRPr lang="en-US" b="0" u="sng">
              <a:solidFill>
                <a:schemeClr val="tx1"/>
              </a:solidFill>
            </a:endParaRPr>
          </a:p>
        </p:txBody>
      </p:sp>
      <p:sp>
        <p:nvSpPr>
          <p:cNvPr id="2057" name="Rectangle 9"/>
          <p:cNvSpPr>
            <a:spLocks noGrp="1" noChangeArrowheads="1"/>
          </p:cNvSpPr>
          <p:nvPr>
            <p:ph type="body" idx="1"/>
          </p:nvPr>
        </p:nvSpPr>
        <p:spPr>
          <a:xfrm>
            <a:off x="446088" y="1457325"/>
            <a:ext cx="8229600" cy="676275"/>
          </a:xfrm>
        </p:spPr>
        <p:txBody>
          <a:bodyPr/>
          <a:lstStyle/>
          <a:p>
            <a:pPr>
              <a:buFont typeface="Wingdings" pitchFamily="2" charset="2"/>
              <a:buNone/>
            </a:pPr>
            <a:r>
              <a:rPr lang="ar-EG" b="1"/>
              <a:t>الفصل الأول: أنظمة المبانى سابقة التجهيز الخرسانية:</a:t>
            </a:r>
            <a:endParaRPr lang="en-US" b="1"/>
          </a:p>
        </p:txBody>
      </p:sp>
      <p:sp>
        <p:nvSpPr>
          <p:cNvPr id="2058" name="Rectangle 10"/>
          <p:cNvSpPr>
            <a:spLocks noChangeArrowheads="1"/>
          </p:cNvSpPr>
          <p:nvPr/>
        </p:nvSpPr>
        <p:spPr bwMode="auto">
          <a:xfrm>
            <a:off x="457200" y="2392363"/>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800" b="1">
                <a:effectLst>
                  <a:outerShdw blurRad="38100" dist="38100" dir="2700000" algn="tl">
                    <a:srgbClr val="000000"/>
                  </a:outerShdw>
                </a:effectLst>
              </a:rPr>
              <a:t>أولا</a:t>
            </a:r>
            <a:r>
              <a:rPr lang="ar-EG" sz="2800" b="1">
                <a:effectLst>
                  <a:outerShdw blurRad="38100" dist="38100" dir="2700000" algn="tl">
                    <a:srgbClr val="000000"/>
                  </a:outerShdw>
                </a:effectLst>
              </a:rPr>
              <a:t>ً</a:t>
            </a:r>
            <a:r>
              <a:rPr lang="ar-SA" sz="2800" b="1">
                <a:effectLst>
                  <a:outerShdw blurRad="38100" dist="38100" dir="2700000" algn="tl">
                    <a:srgbClr val="000000"/>
                  </a:outerShdw>
                </a:effectLst>
              </a:rPr>
              <a:t>:</a:t>
            </a:r>
            <a:r>
              <a:rPr lang="ar-EG" sz="2800" b="1">
                <a:effectLst>
                  <a:outerShdw blurRad="38100" dist="38100" dir="2700000" algn="tl">
                    <a:srgbClr val="000000"/>
                  </a:outerShdw>
                </a:effectLst>
              </a:rPr>
              <a:t> </a:t>
            </a:r>
            <a:r>
              <a:rPr lang="ar-SA" sz="2800" b="1">
                <a:effectLst>
                  <a:outerShdw blurRad="38100" dist="38100" dir="2700000" algn="tl">
                    <a:srgbClr val="000000"/>
                  </a:outerShdw>
                </a:effectLst>
              </a:rPr>
              <a:t>البلاطات سابقة التجهيز جزئيا</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sp>
        <p:nvSpPr>
          <p:cNvPr id="2060" name="Rectangle 12"/>
          <p:cNvSpPr>
            <a:spLocks noChangeArrowheads="1"/>
          </p:cNvSpPr>
          <p:nvPr/>
        </p:nvSpPr>
        <p:spPr bwMode="auto">
          <a:xfrm>
            <a:off x="755650" y="3357563"/>
            <a:ext cx="7931150"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EG" sz="2400">
                <a:effectLst>
                  <a:outerShdw blurRad="38100" dist="38100" dir="2700000" algn="tl">
                    <a:srgbClr val="000000"/>
                  </a:outerShdw>
                </a:effectLst>
              </a:rPr>
              <a:t>تمكنا </a:t>
            </a:r>
            <a:r>
              <a:rPr lang="ar-SA" sz="2400">
                <a:effectLst>
                  <a:outerShdw blurRad="38100" dist="38100" dir="2700000" algn="tl">
                    <a:srgbClr val="000000"/>
                  </a:outerShdw>
                </a:effectLst>
              </a:rPr>
              <a:t>من استخدام وحدات سابقة الصب سهلة التناول والاستعمال</a:t>
            </a:r>
            <a:r>
              <a:rPr lang="ar-EG" sz="2400">
                <a:effectLst>
                  <a:outerShdw blurRad="38100" dist="38100" dir="2700000" algn="tl">
                    <a:srgbClr val="000000"/>
                  </a:outerShdw>
                </a:effectLst>
              </a:rPr>
              <a:t> </a:t>
            </a:r>
            <a:r>
              <a:rPr lang="ar-SA" sz="2400">
                <a:effectLst>
                  <a:outerShdw blurRad="38100" dist="38100" dir="2700000" algn="tl">
                    <a:srgbClr val="000000"/>
                  </a:outerShdw>
                </a:effectLst>
              </a:rPr>
              <a:t>يتم الاستفادة من هذا الأسلوب فى حالة وجود بلاطات أسقف ذات أبعاد كبيره لا تقل عن 100 متر مربع فى المتوسط و يمكن الاستغناء فيها عن الكمرات</a:t>
            </a:r>
            <a:r>
              <a:rPr lang="ar-EG" sz="2400">
                <a:effectLst>
                  <a:outerShdw blurRad="38100" dist="38100" dir="2700000" algn="tl">
                    <a:srgbClr val="000000"/>
                  </a:outerShdw>
                </a:effectLst>
              </a:rPr>
              <a:t> و</a:t>
            </a:r>
            <a:r>
              <a:rPr lang="ar-SA" sz="2400">
                <a:effectLst>
                  <a:outerShdw blurRad="38100" dist="38100" dir="2700000" algn="tl">
                    <a:srgbClr val="000000"/>
                  </a:outerShdw>
                </a:effectLst>
              </a:rPr>
              <a:t>تقليل المطلوب من الشدات الخشبية داخل الموقع وكذلك الشدات المعدنية</a:t>
            </a:r>
            <a:r>
              <a:rPr lang="ar-EG" sz="2400">
                <a:effectLst>
                  <a:outerShdw blurRad="38100" dist="38100" dir="2700000" algn="tl">
                    <a:srgbClr val="000000"/>
                  </a:outerShdw>
                </a:effectLs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55"/>
                                        </p:tgtEl>
                                        <p:attrNameLst>
                                          <p:attrName>style.visibility</p:attrName>
                                        </p:attrNameLst>
                                      </p:cBhvr>
                                      <p:to>
                                        <p:strVal val="visible"/>
                                      </p:to>
                                    </p:set>
                                    <p:animEffect transition="in" filter="fade">
                                      <p:cBhvr>
                                        <p:cTn id="7" dur="1000"/>
                                        <p:tgtEl>
                                          <p:spTgt spid="2055"/>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057">
                                            <p:txEl>
                                              <p:pRg st="0" end="0"/>
                                            </p:txEl>
                                          </p:spTgt>
                                        </p:tgtEl>
                                        <p:attrNameLst>
                                          <p:attrName>style.visibility</p:attrName>
                                        </p:attrNameLst>
                                      </p:cBhvr>
                                      <p:to>
                                        <p:strVal val="visible"/>
                                      </p:to>
                                    </p:set>
                                    <p:animEffect transition="in" filter="fade">
                                      <p:cBhvr>
                                        <p:cTn id="11" dur="1000"/>
                                        <p:tgtEl>
                                          <p:spTgt spid="2057">
                                            <p:txEl>
                                              <p:pRg st="0" end="0"/>
                                            </p:txEl>
                                          </p:spTgt>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058"/>
                                        </p:tgtEl>
                                        <p:attrNameLst>
                                          <p:attrName>style.visibility</p:attrName>
                                        </p:attrNameLst>
                                      </p:cBhvr>
                                      <p:to>
                                        <p:strVal val="visible"/>
                                      </p:to>
                                    </p:set>
                                    <p:animEffect transition="in" filter="fade">
                                      <p:cBhvr>
                                        <p:cTn id="15" dur="1000"/>
                                        <p:tgtEl>
                                          <p:spTgt spid="2058"/>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060"/>
                                        </p:tgtEl>
                                        <p:attrNameLst>
                                          <p:attrName>style.visibility</p:attrName>
                                        </p:attrNameLst>
                                      </p:cBhvr>
                                      <p:to>
                                        <p:strVal val="visible"/>
                                      </p:to>
                                    </p:set>
                                    <p:animEffect transition="in" filter="fade">
                                      <p:cBhvr>
                                        <p:cTn id="19" dur="10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7" grpId="0" build="p"/>
      <p:bldP spid="2058" grpId="0"/>
      <p:bldP spid="206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4" name="Picture 10" descr="Picture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133600"/>
            <a:ext cx="4464050" cy="2998788"/>
          </a:xfrm>
          <a:prstGeom prst="rect">
            <a:avLst/>
          </a:prstGeom>
          <a:noFill/>
          <a:extLst>
            <a:ext uri="{909E8E84-426E-40DD-AFC4-6F175D3DCCD1}">
              <a14:hiddenFill xmlns:a14="http://schemas.microsoft.com/office/drawing/2010/main">
                <a:solidFill>
                  <a:srgbClr val="FFFFFF"/>
                </a:solidFill>
              </a14:hiddenFill>
            </a:ext>
          </a:extLst>
        </p:spPr>
      </p:pic>
      <p:sp>
        <p:nvSpPr>
          <p:cNvPr id="41987"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المميزات الاقتصادية</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41988" name="Rectangle 4"/>
          <p:cNvSpPr>
            <a:spLocks noChangeArrowheads="1"/>
          </p:cNvSpPr>
          <p:nvPr/>
        </p:nvSpPr>
        <p:spPr bwMode="auto">
          <a:xfrm>
            <a:off x="2843213" y="1268413"/>
            <a:ext cx="59150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1. </a:t>
            </a:r>
            <a:r>
              <a:rPr lang="ar-SA" sz="2400" b="1">
                <a:effectLst>
                  <a:outerShdw blurRad="38100" dist="38100" dir="2700000" algn="tl">
                    <a:srgbClr val="000000"/>
                  </a:outerShdw>
                </a:effectLst>
              </a:rPr>
              <a:t>سرعة الإنشاء وتقليل نفقات المباني سابقة التجهيز</a:t>
            </a:r>
            <a:endParaRPr lang="ar-EG" sz="2400" b="1">
              <a:effectLst>
                <a:outerShdw blurRad="38100" dist="38100" dir="2700000" algn="tl">
                  <a:srgbClr val="000000"/>
                </a:outerShdw>
              </a:effectLst>
            </a:endParaRPr>
          </a:p>
        </p:txBody>
      </p:sp>
      <p:sp>
        <p:nvSpPr>
          <p:cNvPr id="41990" name="Rectangle 6"/>
          <p:cNvSpPr>
            <a:spLocks noChangeArrowheads="1"/>
          </p:cNvSpPr>
          <p:nvPr/>
        </p:nvSpPr>
        <p:spPr bwMode="auto">
          <a:xfrm>
            <a:off x="4500563" y="1628775"/>
            <a:ext cx="4535487" cy="25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         </a:t>
            </a:r>
            <a:r>
              <a:rPr lang="ar-SA" sz="2000">
                <a:effectLst>
                  <a:outerShdw blurRad="38100" dist="38100" dir="2700000" algn="tl">
                    <a:srgbClr val="000000"/>
                  </a:outerShdw>
                </a:effectLst>
              </a:rPr>
              <a:t>باستخدام هذا النوع من المباني السابقة التجهيز فأن تكاليف البناء تنخفض بشكل كبير مقارنة بالمباني الخرسانية نظرا لسرعة الإنشاء وعدم الحاجة إلى عمال بناء لذا نجد أن هذا النوع من المباني تساهم إلى حد كبير في خفض التكاليف سواء كانت أدوار تعلية داخل المدن أو في الأماكن الصحراوية التي يصعب فيها استخدام المباني الخرسانية العادية</a:t>
            </a:r>
            <a:r>
              <a:rPr lang="ar-EG" sz="2000">
                <a:effectLst>
                  <a:outerShdw blurRad="38100" dist="38100" dir="2700000" algn="tl">
                    <a:srgbClr val="000000"/>
                  </a:outerShdw>
                </a:effectLst>
              </a:rPr>
              <a:t>.</a:t>
            </a:r>
          </a:p>
        </p:txBody>
      </p:sp>
      <p:sp>
        <p:nvSpPr>
          <p:cNvPr id="41992" name="Rectangle 8"/>
          <p:cNvSpPr>
            <a:spLocks noChangeArrowheads="1"/>
          </p:cNvSpPr>
          <p:nvPr/>
        </p:nvSpPr>
        <p:spPr bwMode="auto">
          <a:xfrm>
            <a:off x="2843213" y="4076700"/>
            <a:ext cx="59150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2. </a:t>
            </a:r>
            <a:r>
              <a:rPr lang="ar-SA" sz="2400" b="1">
                <a:effectLst>
                  <a:outerShdw blurRad="38100" dist="38100" dir="2700000" algn="tl">
                    <a:srgbClr val="000000"/>
                  </a:outerShdw>
                </a:effectLst>
              </a:rPr>
              <a:t>توفير نفقات استهلاك التيار الكهربائي </a:t>
            </a:r>
            <a:endParaRPr lang="ar-EG" sz="2400" b="1">
              <a:effectLst>
                <a:outerShdw blurRad="38100" dist="38100" dir="2700000" algn="tl">
                  <a:srgbClr val="000000"/>
                </a:outerShdw>
              </a:effectLst>
            </a:endParaRPr>
          </a:p>
        </p:txBody>
      </p:sp>
      <p:sp>
        <p:nvSpPr>
          <p:cNvPr id="41993" name="Rectangle 9"/>
          <p:cNvSpPr>
            <a:spLocks noChangeArrowheads="1"/>
          </p:cNvSpPr>
          <p:nvPr/>
        </p:nvSpPr>
        <p:spPr bwMode="auto">
          <a:xfrm>
            <a:off x="4500563" y="4437063"/>
            <a:ext cx="4535487" cy="172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        </a:t>
            </a:r>
            <a:r>
              <a:rPr lang="ar-SA" sz="2000">
                <a:effectLst>
                  <a:outerShdw blurRad="38100" dist="38100" dir="2700000" algn="tl">
                    <a:srgbClr val="000000"/>
                  </a:outerShdw>
                </a:effectLst>
              </a:rPr>
              <a:t> هذا النظام عازل تماما للحرارة فهو يعزل الجو الداخلي عن الجو الخارجي وبالتالي لا يستهلك طاقـــة كهربائية عالية ويكفيه أقل طاقة تبريد ،  لذا فهو يقوم بتوفير 30 %  مقارنة بالمباني الخرسانية ، 75 % من المباني المعدنية .</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fade">
                                      <p:cBhvr>
                                        <p:cTn id="7" dur="1000"/>
                                        <p:tgtEl>
                                          <p:spTgt spid="41987"/>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1988"/>
                                        </p:tgtEl>
                                        <p:attrNameLst>
                                          <p:attrName>style.visibility</p:attrName>
                                        </p:attrNameLst>
                                      </p:cBhvr>
                                      <p:to>
                                        <p:strVal val="visible"/>
                                      </p:to>
                                    </p:set>
                                    <p:animEffect transition="in" filter="fade">
                                      <p:cBhvr>
                                        <p:cTn id="11" dur="1000"/>
                                        <p:tgtEl>
                                          <p:spTgt spid="4198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1990"/>
                                        </p:tgtEl>
                                        <p:attrNameLst>
                                          <p:attrName>style.visibility</p:attrName>
                                        </p:attrNameLst>
                                      </p:cBhvr>
                                      <p:to>
                                        <p:strVal val="visible"/>
                                      </p:to>
                                    </p:set>
                                    <p:animEffect transition="in" filter="fade">
                                      <p:cBhvr>
                                        <p:cTn id="14" dur="1000"/>
                                        <p:tgtEl>
                                          <p:spTgt spid="4199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1993"/>
                                        </p:tgtEl>
                                        <p:attrNameLst>
                                          <p:attrName>style.visibility</p:attrName>
                                        </p:attrNameLst>
                                      </p:cBhvr>
                                      <p:to>
                                        <p:strVal val="visible"/>
                                      </p:to>
                                    </p:set>
                                    <p:animEffect transition="in" filter="fade">
                                      <p:cBhvr>
                                        <p:cTn id="17" dur="1000"/>
                                        <p:tgtEl>
                                          <p:spTgt spid="4199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992"/>
                                        </p:tgtEl>
                                        <p:attrNameLst>
                                          <p:attrName>style.visibility</p:attrName>
                                        </p:attrNameLst>
                                      </p:cBhvr>
                                      <p:to>
                                        <p:strVal val="visible"/>
                                      </p:to>
                                    </p:set>
                                    <p:animEffect transition="in" filter="fade">
                                      <p:cBhvr>
                                        <p:cTn id="20" dur="1000"/>
                                        <p:tgtEl>
                                          <p:spTgt spid="41992"/>
                                        </p:tgtEl>
                                      </p:cBhvr>
                                    </p:animEffect>
                                  </p:childTnLst>
                                </p:cTn>
                              </p:par>
                            </p:childTnLst>
                          </p:cTn>
                        </p:par>
                        <p:par>
                          <p:cTn id="21" fill="hold" nodeType="afterGroup">
                            <p:stCondLst>
                              <p:cond delay="2000"/>
                            </p:stCondLst>
                            <p:childTnLst>
                              <p:par>
                                <p:cTn id="22" presetID="10" presetClass="entr" presetSubtype="0" fill="hold" nodeType="afterEffect">
                                  <p:stCondLst>
                                    <p:cond delay="0"/>
                                  </p:stCondLst>
                                  <p:childTnLst>
                                    <p:set>
                                      <p:cBhvr>
                                        <p:cTn id="23" dur="1" fill="hold">
                                          <p:stCondLst>
                                            <p:cond delay="0"/>
                                          </p:stCondLst>
                                        </p:cTn>
                                        <p:tgtEl>
                                          <p:spTgt spid="41994"/>
                                        </p:tgtEl>
                                        <p:attrNameLst>
                                          <p:attrName>style.visibility</p:attrName>
                                        </p:attrNameLst>
                                      </p:cBhvr>
                                      <p:to>
                                        <p:strVal val="visible"/>
                                      </p:to>
                                    </p:set>
                                    <p:animEffect transition="in" filter="fade">
                                      <p:cBhvr>
                                        <p:cTn id="24" dur="1000"/>
                                        <p:tgtEl>
                                          <p:spTgt spid="41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P spid="41988" grpId="0"/>
      <p:bldP spid="41990" grpId="0"/>
      <p:bldP spid="41992" grpId="0"/>
      <p:bldP spid="4199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6" name="Picture 8" descr="Picture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916113"/>
            <a:ext cx="4679950" cy="3143250"/>
          </a:xfrm>
          <a:prstGeom prst="rect">
            <a:avLst/>
          </a:prstGeom>
          <a:noFill/>
          <a:extLst>
            <a:ext uri="{909E8E84-426E-40DD-AFC4-6F175D3DCCD1}">
              <a14:hiddenFill xmlns:a14="http://schemas.microsoft.com/office/drawing/2010/main">
                <a:solidFill>
                  <a:srgbClr val="FFFFFF"/>
                </a:solidFill>
              </a14:hiddenFill>
            </a:ext>
          </a:extLst>
        </p:spPr>
      </p:pic>
      <p:sp>
        <p:nvSpPr>
          <p:cNvPr id="43011" name="Rectangle 3"/>
          <p:cNvSpPr>
            <a:spLocks noChangeArrowheads="1"/>
          </p:cNvSpPr>
          <p:nvPr/>
        </p:nvSpPr>
        <p:spPr bwMode="auto">
          <a:xfrm>
            <a:off x="2555875" y="449263"/>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المميزات الاقتصادية</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
        <p:nvSpPr>
          <p:cNvPr id="43012" name="Rectangle 4"/>
          <p:cNvSpPr>
            <a:spLocks noChangeArrowheads="1"/>
          </p:cNvSpPr>
          <p:nvPr/>
        </p:nvSpPr>
        <p:spPr bwMode="auto">
          <a:xfrm>
            <a:off x="2843213" y="1268413"/>
            <a:ext cx="5915025" cy="50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400" b="1">
                <a:effectLst>
                  <a:outerShdw blurRad="38100" dist="38100" dir="2700000" algn="tl">
                    <a:srgbClr val="000000"/>
                  </a:outerShdw>
                </a:effectLst>
              </a:rPr>
              <a:t>3. </a:t>
            </a:r>
            <a:r>
              <a:rPr lang="ar-SA" sz="2400" b="1">
                <a:effectLst>
                  <a:outerShdw blurRad="38100" dist="38100" dir="2700000" algn="tl">
                    <a:srgbClr val="000000"/>
                  </a:outerShdw>
                </a:effectLst>
              </a:rPr>
              <a:t>سهولة الفك والتركيب </a:t>
            </a:r>
            <a:endParaRPr lang="ar-EG" sz="2400" b="1">
              <a:effectLst>
                <a:outerShdw blurRad="38100" dist="38100" dir="2700000" algn="tl">
                  <a:srgbClr val="000000"/>
                </a:outerShdw>
              </a:effectLst>
            </a:endParaRPr>
          </a:p>
        </p:txBody>
      </p:sp>
      <p:sp>
        <p:nvSpPr>
          <p:cNvPr id="43013" name="Rectangle 5"/>
          <p:cNvSpPr>
            <a:spLocks noChangeArrowheads="1"/>
          </p:cNvSpPr>
          <p:nvPr/>
        </p:nvSpPr>
        <p:spPr bwMode="auto">
          <a:xfrm>
            <a:off x="4787900" y="1700213"/>
            <a:ext cx="4248150" cy="352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         </a:t>
            </a:r>
            <a:r>
              <a:rPr lang="ar-SA" sz="2000">
                <a:effectLst>
                  <a:outerShdw blurRad="38100" dist="38100" dir="2700000" algn="tl">
                    <a:srgbClr val="000000"/>
                  </a:outerShdw>
                </a:effectLst>
              </a:rPr>
              <a:t>عند استخدام هذا النوع من المباني سابقة التجهيز فأن عملية الإنشاء تتم في خلال أيام معدودة وهذا النظام صمم لكي يستمر دون انقطاع بحيث يقبل المنشأ إمكانية توسعة دون انقطاع مما يتيح الفرصة لعمل التغييرات المطلوبة خلال ساعات معدودة ، كما أن خاصية الفك يجعل من الممكن الاستفادة من المبنى وأعاده بناؤه في أي مكان آخر دون فقد أي عنصر من عناصر المبنى وهذا يعنى الاستفادة الكاملة من رأسمال صاحب المشروع .</a:t>
            </a:r>
            <a:endParaRPr lang="ar-EG"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fade">
                                      <p:cBhvr>
                                        <p:cTn id="7" dur="1000"/>
                                        <p:tgtEl>
                                          <p:spTgt spid="43011"/>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012"/>
                                        </p:tgtEl>
                                        <p:attrNameLst>
                                          <p:attrName>style.visibility</p:attrName>
                                        </p:attrNameLst>
                                      </p:cBhvr>
                                      <p:to>
                                        <p:strVal val="visible"/>
                                      </p:to>
                                    </p:set>
                                    <p:animEffect transition="in" filter="fade">
                                      <p:cBhvr>
                                        <p:cTn id="11" dur="1000"/>
                                        <p:tgtEl>
                                          <p:spTgt spid="430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3013"/>
                                        </p:tgtEl>
                                        <p:attrNameLst>
                                          <p:attrName>style.visibility</p:attrName>
                                        </p:attrNameLst>
                                      </p:cBhvr>
                                      <p:to>
                                        <p:strVal val="visible"/>
                                      </p:to>
                                    </p:set>
                                    <p:animEffect transition="in" filter="fade">
                                      <p:cBhvr>
                                        <p:cTn id="14" dur="1000"/>
                                        <p:tgtEl>
                                          <p:spTgt spid="43013"/>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43016"/>
                                        </p:tgtEl>
                                        <p:attrNameLst>
                                          <p:attrName>style.visibility</p:attrName>
                                        </p:attrNameLst>
                                      </p:cBhvr>
                                      <p:to>
                                        <p:strVal val="visible"/>
                                      </p:to>
                                    </p:set>
                                    <p:animEffect transition="in" filter="fade">
                                      <p:cBhvr>
                                        <p:cTn id="18" dur="1000"/>
                                        <p:tgtEl>
                                          <p:spTgt spid="430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P spid="430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a:xfrm>
            <a:off x="473075" y="188913"/>
            <a:ext cx="8213725" cy="746125"/>
          </a:xfrm>
        </p:spPr>
        <p:txBody>
          <a:bodyPr/>
          <a:lstStyle/>
          <a:p>
            <a:r>
              <a:rPr lang="ar-EG" sz="4000" b="0" u="sng">
                <a:solidFill>
                  <a:schemeClr val="tx1"/>
                </a:solidFill>
              </a:rPr>
              <a:t>الباب الثانى: المبانى سابقة التجهيز المعدنية</a:t>
            </a:r>
            <a:endParaRPr lang="en-US" sz="4000" b="0" u="sng">
              <a:solidFill>
                <a:schemeClr val="tx1"/>
              </a:solidFill>
            </a:endParaRPr>
          </a:p>
        </p:txBody>
      </p:sp>
      <p:sp>
        <p:nvSpPr>
          <p:cNvPr id="45059" name="Rectangle 3"/>
          <p:cNvSpPr>
            <a:spLocks noGrp="1" noChangeArrowheads="1"/>
          </p:cNvSpPr>
          <p:nvPr>
            <p:ph type="body" idx="1"/>
          </p:nvPr>
        </p:nvSpPr>
        <p:spPr>
          <a:xfrm>
            <a:off x="446088" y="873125"/>
            <a:ext cx="8229600" cy="676275"/>
          </a:xfrm>
        </p:spPr>
        <p:txBody>
          <a:bodyPr/>
          <a:lstStyle/>
          <a:p>
            <a:pPr>
              <a:buFont typeface="Wingdings" pitchFamily="2" charset="2"/>
              <a:buNone/>
            </a:pPr>
            <a:r>
              <a:rPr lang="ar-EG" b="1"/>
              <a:t>الفصل الأول: تعريف المباني المعدنية سابقة التجهيز:</a:t>
            </a:r>
            <a:endParaRPr lang="en-US" b="1"/>
          </a:p>
        </p:txBody>
      </p:sp>
      <p:sp>
        <p:nvSpPr>
          <p:cNvPr id="45061" name="Rectangle 5"/>
          <p:cNvSpPr>
            <a:spLocks noChangeArrowheads="1"/>
          </p:cNvSpPr>
          <p:nvPr/>
        </p:nvSpPr>
        <p:spPr bwMode="auto">
          <a:xfrm>
            <a:off x="2555875" y="1449388"/>
            <a:ext cx="6130925" cy="2519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إن مفهوم المباني المعدنية سابقة التجهيز هو أن تصميم تلك المباني يتم بالكامل في المصانع ثم يأتي بمكوناتها إلي موقع التركيب مفككة ويتم تجميعها وتركيبها ورفعها بواسطة الأوناش الهيدروليكية وذلك في زمن لا يتعدى من 30 إلي 40% من زمن المباني التقليدية وبجودة عالية تتحمل جميع تأثيرات العوامل المحيطة من ظروف بيئية وجوية ومناخية وطبيعية وأصبح من الطبيعي وجود تلك المباني حتى ارتفاعات من 4 إلي 6 طوابق وأصبح الاتجاه إلي هذه النوعية وخاصة بعد تحرك أحزمة الزلازل إلي حوض البحر المتوسط.</a:t>
            </a:r>
            <a:endParaRPr lang="en-US" sz="2000">
              <a:effectLst>
                <a:outerShdw blurRad="38100" dist="38100" dir="2700000" algn="tl">
                  <a:srgbClr val="000000"/>
                </a:outerShdw>
              </a:effectLst>
            </a:endParaRPr>
          </a:p>
        </p:txBody>
      </p:sp>
      <p:pic>
        <p:nvPicPr>
          <p:cNvPr id="45062" name="Picture 6" descr="Picture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736725"/>
            <a:ext cx="2044700" cy="2058988"/>
          </a:xfrm>
          <a:prstGeom prst="rect">
            <a:avLst/>
          </a:prstGeom>
          <a:noFill/>
          <a:extLst>
            <a:ext uri="{909E8E84-426E-40DD-AFC4-6F175D3DCCD1}">
              <a14:hiddenFill xmlns:a14="http://schemas.microsoft.com/office/drawing/2010/main">
                <a:solidFill>
                  <a:srgbClr val="FFFFFF"/>
                </a:solidFill>
              </a14:hiddenFill>
            </a:ext>
          </a:extLst>
        </p:spPr>
      </p:pic>
      <p:pic>
        <p:nvPicPr>
          <p:cNvPr id="45063" name="Picture 7" descr="Picture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4510088"/>
            <a:ext cx="3425825" cy="1331912"/>
          </a:xfrm>
          <a:prstGeom prst="rect">
            <a:avLst/>
          </a:prstGeom>
          <a:noFill/>
          <a:extLst>
            <a:ext uri="{909E8E84-426E-40DD-AFC4-6F175D3DCCD1}">
              <a14:hiddenFill xmlns:a14="http://schemas.microsoft.com/office/drawing/2010/main">
                <a:solidFill>
                  <a:srgbClr val="FFFFFF"/>
                </a:solidFill>
              </a14:hiddenFill>
            </a:ext>
          </a:extLst>
        </p:spPr>
      </p:pic>
      <p:sp>
        <p:nvSpPr>
          <p:cNvPr id="45064" name="Rectangle 8"/>
          <p:cNvSpPr>
            <a:spLocks noChangeArrowheads="1"/>
          </p:cNvSpPr>
          <p:nvPr/>
        </p:nvSpPr>
        <p:spPr bwMode="auto">
          <a:xfrm>
            <a:off x="3563938" y="3968750"/>
            <a:ext cx="5122862" cy="251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وأكثر تلك المباني رخصاً في التكلفة هي تلك المباني التي تتكون من دور أرضي ودورين في الوسط بخلاف سطح المبني الذي يمكن أن يتخذ الشكل المسطح الأفقي أو المسطح ذو الميول الجانبية أما بالنسبة للأدوار الوسطي فيتم بناءها بنظام المصاطب الداخلية (الميزانين) وأكثر تلك المباني رخصاً تلك التي تتكون من دور واحد وتكون أقلهم في زمن الإنشاء ويمكن بناؤها في أي مكان</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fade">
                                      <p:cBhvr>
                                        <p:cTn id="7" dur="1000"/>
                                        <p:tgtEl>
                                          <p:spTgt spid="45058"/>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5059">
                                            <p:txEl>
                                              <p:pRg st="0" end="0"/>
                                            </p:txEl>
                                          </p:spTgt>
                                        </p:tgtEl>
                                        <p:attrNameLst>
                                          <p:attrName>style.visibility</p:attrName>
                                        </p:attrNameLst>
                                      </p:cBhvr>
                                      <p:to>
                                        <p:strVal val="visible"/>
                                      </p:to>
                                    </p:set>
                                    <p:animEffect transition="in" filter="fade">
                                      <p:cBhvr>
                                        <p:cTn id="11" dur="1000"/>
                                        <p:tgtEl>
                                          <p:spTgt spid="45059">
                                            <p:txEl>
                                              <p:pRg st="0" end="0"/>
                                            </p:txEl>
                                          </p:spTgt>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5061"/>
                                        </p:tgtEl>
                                        <p:attrNameLst>
                                          <p:attrName>style.visibility</p:attrName>
                                        </p:attrNameLst>
                                      </p:cBhvr>
                                      <p:to>
                                        <p:strVal val="visible"/>
                                      </p:to>
                                    </p:set>
                                    <p:animEffect transition="in" filter="fade">
                                      <p:cBhvr>
                                        <p:cTn id="15" dur="1000"/>
                                        <p:tgtEl>
                                          <p:spTgt spid="4506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5064"/>
                                        </p:tgtEl>
                                        <p:attrNameLst>
                                          <p:attrName>style.visibility</p:attrName>
                                        </p:attrNameLst>
                                      </p:cBhvr>
                                      <p:to>
                                        <p:strVal val="visible"/>
                                      </p:to>
                                    </p:set>
                                    <p:animEffect transition="in" filter="fade">
                                      <p:cBhvr>
                                        <p:cTn id="18" dur="1000"/>
                                        <p:tgtEl>
                                          <p:spTgt spid="45064"/>
                                        </p:tgtEl>
                                      </p:cBhvr>
                                    </p:animEffect>
                                  </p:childTnLst>
                                </p:cTn>
                              </p:par>
                            </p:childTnLst>
                          </p:cTn>
                        </p:par>
                        <p:par>
                          <p:cTn id="19" fill="hold" nodeType="afterGroup">
                            <p:stCondLst>
                              <p:cond delay="3000"/>
                            </p:stCondLst>
                            <p:childTnLst>
                              <p:par>
                                <p:cTn id="20" presetID="10" presetClass="entr" presetSubtype="0" fill="hold" nodeType="after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fade">
                                      <p:cBhvr>
                                        <p:cTn id="22" dur="1000"/>
                                        <p:tgtEl>
                                          <p:spTgt spid="45062"/>
                                        </p:tgtEl>
                                      </p:cBhvr>
                                    </p:animEffect>
                                  </p:childTnLst>
                                </p:cTn>
                              </p:par>
                              <p:par>
                                <p:cTn id="23" presetID="10" presetClass="entr" presetSubtype="0" fill="hold" nodeType="withEffect">
                                  <p:stCondLst>
                                    <p:cond delay="0"/>
                                  </p:stCondLst>
                                  <p:childTnLst>
                                    <p:set>
                                      <p:cBhvr>
                                        <p:cTn id="24" dur="1" fill="hold">
                                          <p:stCondLst>
                                            <p:cond delay="0"/>
                                          </p:stCondLst>
                                        </p:cTn>
                                        <p:tgtEl>
                                          <p:spTgt spid="45063"/>
                                        </p:tgtEl>
                                        <p:attrNameLst>
                                          <p:attrName>style.visibility</p:attrName>
                                        </p:attrNameLst>
                                      </p:cBhvr>
                                      <p:to>
                                        <p:strVal val="visible"/>
                                      </p:to>
                                    </p:set>
                                    <p:animEffect transition="in" filter="fade">
                                      <p:cBhvr>
                                        <p:cTn id="25" dur="1000"/>
                                        <p:tgtEl>
                                          <p:spTgt spid="45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build="p"/>
      <p:bldP spid="45061" grpId="0"/>
      <p:bldP spid="450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5" name="Rectangle 43"/>
          <p:cNvSpPr>
            <a:spLocks noChangeArrowheads="1"/>
          </p:cNvSpPr>
          <p:nvPr/>
        </p:nvSpPr>
        <p:spPr bwMode="auto">
          <a:xfrm>
            <a:off x="1906588" y="2565400"/>
            <a:ext cx="6913562" cy="194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والأساس في تصميم هذه المنشآت هو أعطاء هذه الوحدات المعدنية شكل متكامل كوحدة واحدة محكمة ضد العوامل الجوية الخارجية المختلفة وفي نفس الوقت ذو نظام تهوية داخلي يسمح لها بالاحتفاظ بدرجة الحرارة بداخلها من سخونة أو برودة دون تأثر من الوسط الخارجي وفي نفس الوقت ذو وزن مثالي وسعر اقتصادي وفوق هذا وذاك يكون المنشأ مصمم بحيث يناسب احتياج المستخدم بالضبط ليس بأقل أو بأكثر من احتياجه الفعلي.</a:t>
            </a:r>
            <a:endParaRPr lang="en-US" sz="2000">
              <a:effectLst>
                <a:outerShdw blurRad="38100" dist="38100" dir="2700000" algn="tl">
                  <a:srgbClr val="000000"/>
                </a:outerShdw>
              </a:effectLst>
            </a:endParaRPr>
          </a:p>
        </p:txBody>
      </p:sp>
      <p:sp>
        <p:nvSpPr>
          <p:cNvPr id="44076" name="Rectangle 44"/>
          <p:cNvSpPr>
            <a:spLocks noChangeArrowheads="1"/>
          </p:cNvSpPr>
          <p:nvPr/>
        </p:nvSpPr>
        <p:spPr bwMode="auto">
          <a:xfrm>
            <a:off x="3419475" y="4510088"/>
            <a:ext cx="5338763"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وهذه المباني المعدنية ممكن إضافة لها بعض الإمكانيات تبعاً لاختيارات العميل فيمكن إضافة أدوار علوية من الداخل (الميزانين) أو إلحاق المظلات علي جانبيها من الخارج أو تركيب الواجهات الدعائية علي واجهاتها أو عمل القواطع الداخلية لتقسيمها من الداخل. </a:t>
            </a:r>
            <a:endParaRPr lang="en-US" sz="2000">
              <a:effectLst>
                <a:outerShdw blurRad="38100" dist="38100" dir="2700000" algn="tl">
                  <a:srgbClr val="000000"/>
                </a:outerShdw>
              </a:effectLst>
            </a:endParaRPr>
          </a:p>
        </p:txBody>
      </p:sp>
      <p:sp>
        <p:nvSpPr>
          <p:cNvPr id="44079" name="Rectangle 47"/>
          <p:cNvSpPr>
            <a:spLocks noChangeArrowheads="1"/>
          </p:cNvSpPr>
          <p:nvPr/>
        </p:nvSpPr>
        <p:spPr bwMode="auto">
          <a:xfrm>
            <a:off x="1906588" y="333375"/>
            <a:ext cx="685165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ويتم تغطيتها من الخارج بألواح تصنع من الصلب المجلفن أو ألواح من سبيكة الزنك والألمنيوم بمواصفات قياسية وهذه الألواح قد تتخذ أشكالاً معينة فتارة نراها عبارة عن طبقة واحدة من المعدن وتارة نراها عبارة عن طبقة واحدة مع طبقة من العزل الحراري أو طبقتان من الألواح المعدنية بينتهما طبقة من العازل  الحراري الذي قد يكون من الفيبر جلاس أو من البولي يورثان وفي هذه الحالة تسمي بالساندويتش بانل وهي تستخدم في تغطية حوائط وأسقف المنشأ  المعدني كذلك يمكن الاستعانة بقوالب الطوب في تغطية جدران وحوائط المبني .</a:t>
            </a:r>
            <a:endParaRPr lang="en-US" sz="2000">
              <a:effectLst>
                <a:outerShdw blurRad="38100" dist="38100" dir="2700000" algn="tl">
                  <a:srgbClr val="000000"/>
                </a:outerShdw>
              </a:effectLst>
            </a:endParaRPr>
          </a:p>
        </p:txBody>
      </p:sp>
      <p:pic>
        <p:nvPicPr>
          <p:cNvPr id="44080" name="Picture 48" descr="Picture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04813"/>
            <a:ext cx="1619250" cy="1943100"/>
          </a:xfrm>
          <a:prstGeom prst="rect">
            <a:avLst/>
          </a:prstGeom>
          <a:noFill/>
          <a:extLst>
            <a:ext uri="{909E8E84-426E-40DD-AFC4-6F175D3DCCD1}">
              <a14:hiddenFill xmlns:a14="http://schemas.microsoft.com/office/drawing/2010/main">
                <a:solidFill>
                  <a:srgbClr val="FFFFFF"/>
                </a:solidFill>
              </a14:hiddenFill>
            </a:ext>
          </a:extLst>
        </p:spPr>
      </p:pic>
      <p:pic>
        <p:nvPicPr>
          <p:cNvPr id="44081" name="Picture 49" descr="Picture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 y="2274888"/>
            <a:ext cx="1397000" cy="2882900"/>
          </a:xfrm>
          <a:prstGeom prst="rect">
            <a:avLst/>
          </a:prstGeom>
          <a:noFill/>
          <a:extLst>
            <a:ext uri="{909E8E84-426E-40DD-AFC4-6F175D3DCCD1}">
              <a14:hiddenFill xmlns:a14="http://schemas.microsoft.com/office/drawing/2010/main">
                <a:solidFill>
                  <a:srgbClr val="FFFFFF"/>
                </a:solidFill>
              </a14:hiddenFill>
            </a:ext>
          </a:extLst>
        </p:spPr>
      </p:pic>
      <p:pic>
        <p:nvPicPr>
          <p:cNvPr id="44082" name="Picture 50" descr="Picture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275" y="5084763"/>
            <a:ext cx="3286125" cy="1047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079"/>
                                        </p:tgtEl>
                                        <p:attrNameLst>
                                          <p:attrName>style.visibility</p:attrName>
                                        </p:attrNameLst>
                                      </p:cBhvr>
                                      <p:to>
                                        <p:strVal val="visible"/>
                                      </p:to>
                                    </p:set>
                                    <p:animEffect transition="in" filter="fade">
                                      <p:cBhvr>
                                        <p:cTn id="7" dur="1000"/>
                                        <p:tgtEl>
                                          <p:spTgt spid="4407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075"/>
                                        </p:tgtEl>
                                        <p:attrNameLst>
                                          <p:attrName>style.visibility</p:attrName>
                                        </p:attrNameLst>
                                      </p:cBhvr>
                                      <p:to>
                                        <p:strVal val="visible"/>
                                      </p:to>
                                    </p:set>
                                    <p:animEffect transition="in" filter="fade">
                                      <p:cBhvr>
                                        <p:cTn id="10" dur="1000"/>
                                        <p:tgtEl>
                                          <p:spTgt spid="4407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076"/>
                                        </p:tgtEl>
                                        <p:attrNameLst>
                                          <p:attrName>style.visibility</p:attrName>
                                        </p:attrNameLst>
                                      </p:cBhvr>
                                      <p:to>
                                        <p:strVal val="visible"/>
                                      </p:to>
                                    </p:set>
                                    <p:animEffect transition="in" filter="fade">
                                      <p:cBhvr>
                                        <p:cTn id="13" dur="1000"/>
                                        <p:tgtEl>
                                          <p:spTgt spid="44076"/>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44080"/>
                                        </p:tgtEl>
                                        <p:attrNameLst>
                                          <p:attrName>style.visibility</p:attrName>
                                        </p:attrNameLst>
                                      </p:cBhvr>
                                      <p:to>
                                        <p:strVal val="visible"/>
                                      </p:to>
                                    </p:set>
                                    <p:animEffect transition="in" filter="fade">
                                      <p:cBhvr>
                                        <p:cTn id="17" dur="1000"/>
                                        <p:tgtEl>
                                          <p:spTgt spid="44080"/>
                                        </p:tgtEl>
                                      </p:cBhvr>
                                    </p:animEffect>
                                  </p:childTnLst>
                                </p:cTn>
                              </p:par>
                              <p:par>
                                <p:cTn id="18" presetID="10" presetClass="entr" presetSubtype="0" fill="hold" nodeType="withEffect">
                                  <p:stCondLst>
                                    <p:cond delay="0"/>
                                  </p:stCondLst>
                                  <p:childTnLst>
                                    <p:set>
                                      <p:cBhvr>
                                        <p:cTn id="19" dur="1" fill="hold">
                                          <p:stCondLst>
                                            <p:cond delay="0"/>
                                          </p:stCondLst>
                                        </p:cTn>
                                        <p:tgtEl>
                                          <p:spTgt spid="44081"/>
                                        </p:tgtEl>
                                        <p:attrNameLst>
                                          <p:attrName>style.visibility</p:attrName>
                                        </p:attrNameLst>
                                      </p:cBhvr>
                                      <p:to>
                                        <p:strVal val="visible"/>
                                      </p:to>
                                    </p:set>
                                    <p:animEffect transition="in" filter="fade">
                                      <p:cBhvr>
                                        <p:cTn id="20" dur="1000"/>
                                        <p:tgtEl>
                                          <p:spTgt spid="44081"/>
                                        </p:tgtEl>
                                      </p:cBhvr>
                                    </p:animEffect>
                                  </p:childTnLst>
                                </p:cTn>
                              </p:par>
                              <p:par>
                                <p:cTn id="21" presetID="10" presetClass="entr" presetSubtype="0" fill="hold" nodeType="withEffect">
                                  <p:stCondLst>
                                    <p:cond delay="0"/>
                                  </p:stCondLst>
                                  <p:childTnLst>
                                    <p:set>
                                      <p:cBhvr>
                                        <p:cTn id="22" dur="1" fill="hold">
                                          <p:stCondLst>
                                            <p:cond delay="0"/>
                                          </p:stCondLst>
                                        </p:cTn>
                                        <p:tgtEl>
                                          <p:spTgt spid="44082"/>
                                        </p:tgtEl>
                                        <p:attrNameLst>
                                          <p:attrName>style.visibility</p:attrName>
                                        </p:attrNameLst>
                                      </p:cBhvr>
                                      <p:to>
                                        <p:strVal val="visible"/>
                                      </p:to>
                                    </p:set>
                                    <p:animEffect transition="in" filter="fade">
                                      <p:cBhvr>
                                        <p:cTn id="23" dur="1000"/>
                                        <p:tgtEl>
                                          <p:spTgt spid="44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5" grpId="0"/>
      <p:bldP spid="44076" grpId="0"/>
      <p:bldP spid="4407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4"/>
          <p:cNvSpPr>
            <a:spLocks noChangeArrowheads="1"/>
          </p:cNvSpPr>
          <p:nvPr/>
        </p:nvSpPr>
        <p:spPr bwMode="auto">
          <a:xfrm>
            <a:off x="3419475" y="404813"/>
            <a:ext cx="5267325"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ولا ننسي هنا أن الميزة الرئيسية للمباني  المعدنية سابقة التجهيز عند مقارنتها بمثيلاتها التقليدية هو اقتصادية تكاليفها ورخصها وسرعة إنجازها حيث أن تلك المباني يمكن تجهيزها في حوالي نصف الوقت التي تنشأ فيه مثيلاتها التقليدية. </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الجغرافية سواء كان ذلك علي مناطق التلال أو في مناطق السهول المنخفضة أو في المناطق الغزيرة الأمطار أو ذو المناخ الحار جداً أو البارد جداً.</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عندئذ يمكن القول بأن تلك المباني المعدنية سابقة التجهيز ذو تكلفة أقل بنسبة من 10 إلي 20 % وزمن تنفيذ أقل بنسبة 35 % عن المباني التقليدية.</a:t>
            </a:r>
            <a:endParaRPr lang="en-US" sz="2000">
              <a:effectLst>
                <a:outerShdw blurRad="38100" dist="38100" dir="2700000" algn="tl">
                  <a:srgbClr val="000000"/>
                </a:outerShdw>
              </a:effectLst>
            </a:endParaRPr>
          </a:p>
        </p:txBody>
      </p:sp>
      <p:pic>
        <p:nvPicPr>
          <p:cNvPr id="46088" name="Picture 8" descr="Picture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9913" y="333375"/>
            <a:ext cx="2519362" cy="1909763"/>
          </a:xfrm>
          <a:prstGeom prst="rect">
            <a:avLst/>
          </a:prstGeom>
          <a:noFill/>
          <a:extLst>
            <a:ext uri="{909E8E84-426E-40DD-AFC4-6F175D3DCCD1}">
              <a14:hiddenFill xmlns:a14="http://schemas.microsoft.com/office/drawing/2010/main">
                <a:solidFill>
                  <a:srgbClr val="FFFFFF"/>
                </a:solidFill>
              </a14:hiddenFill>
            </a:ext>
          </a:extLst>
        </p:spPr>
      </p:pic>
      <p:pic>
        <p:nvPicPr>
          <p:cNvPr id="46089" name="Picture 9" descr="Picture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800" y="2265363"/>
            <a:ext cx="2573338" cy="1925637"/>
          </a:xfrm>
          <a:prstGeom prst="rect">
            <a:avLst/>
          </a:prstGeom>
          <a:noFill/>
          <a:extLst>
            <a:ext uri="{909E8E84-426E-40DD-AFC4-6F175D3DCCD1}">
              <a14:hiddenFill xmlns:a14="http://schemas.microsoft.com/office/drawing/2010/main">
                <a:solidFill>
                  <a:srgbClr val="FFFFFF"/>
                </a:solidFill>
              </a14:hiddenFill>
            </a:ext>
          </a:extLst>
        </p:spPr>
      </p:pic>
      <p:pic>
        <p:nvPicPr>
          <p:cNvPr id="46090" name="Picture 10" descr="Picture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4022725"/>
            <a:ext cx="3144837" cy="2359025"/>
          </a:xfrm>
          <a:prstGeom prst="rect">
            <a:avLst/>
          </a:prstGeom>
          <a:noFill/>
          <a:extLst>
            <a:ext uri="{909E8E84-426E-40DD-AFC4-6F175D3DCCD1}">
              <a14:hiddenFill xmlns:a14="http://schemas.microsoft.com/office/drawing/2010/main">
                <a:solidFill>
                  <a:srgbClr val="FFFFFF"/>
                </a:solidFill>
              </a14:hiddenFill>
            </a:ext>
          </a:extLst>
        </p:spPr>
      </p:pic>
      <p:pic>
        <p:nvPicPr>
          <p:cNvPr id="46091" name="Picture 11" descr="Picture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4838" y="4221163"/>
            <a:ext cx="2516187" cy="18875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fade">
                                      <p:cBhvr>
                                        <p:cTn id="7" dur="1000"/>
                                        <p:tgtEl>
                                          <p:spTgt spid="46084"/>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6088"/>
                                        </p:tgtEl>
                                        <p:attrNameLst>
                                          <p:attrName>style.visibility</p:attrName>
                                        </p:attrNameLst>
                                      </p:cBhvr>
                                      <p:to>
                                        <p:strVal val="visible"/>
                                      </p:to>
                                    </p:set>
                                    <p:animEffect transition="in" filter="fade">
                                      <p:cBhvr>
                                        <p:cTn id="11" dur="1000"/>
                                        <p:tgtEl>
                                          <p:spTgt spid="46088"/>
                                        </p:tgtEl>
                                      </p:cBhvr>
                                    </p:animEffect>
                                  </p:childTnLst>
                                </p:cTn>
                              </p:par>
                              <p:par>
                                <p:cTn id="12" presetID="10" presetClass="entr" presetSubtype="0" fill="hold" nodeType="withEffect">
                                  <p:stCondLst>
                                    <p:cond delay="0"/>
                                  </p:stCondLst>
                                  <p:childTnLst>
                                    <p:set>
                                      <p:cBhvr>
                                        <p:cTn id="13" dur="1" fill="hold">
                                          <p:stCondLst>
                                            <p:cond delay="0"/>
                                          </p:stCondLst>
                                        </p:cTn>
                                        <p:tgtEl>
                                          <p:spTgt spid="46089"/>
                                        </p:tgtEl>
                                        <p:attrNameLst>
                                          <p:attrName>style.visibility</p:attrName>
                                        </p:attrNameLst>
                                      </p:cBhvr>
                                      <p:to>
                                        <p:strVal val="visible"/>
                                      </p:to>
                                    </p:set>
                                    <p:animEffect transition="in" filter="fade">
                                      <p:cBhvr>
                                        <p:cTn id="14" dur="1000"/>
                                        <p:tgtEl>
                                          <p:spTgt spid="46089"/>
                                        </p:tgtEl>
                                      </p:cBhvr>
                                    </p:animEffect>
                                  </p:childTnLst>
                                </p:cTn>
                              </p:par>
                              <p:par>
                                <p:cTn id="15" presetID="10" presetClass="entr" presetSubtype="0" fill="hold" nodeType="withEffect">
                                  <p:stCondLst>
                                    <p:cond delay="0"/>
                                  </p:stCondLst>
                                  <p:childTnLst>
                                    <p:set>
                                      <p:cBhvr>
                                        <p:cTn id="16" dur="1" fill="hold">
                                          <p:stCondLst>
                                            <p:cond delay="0"/>
                                          </p:stCondLst>
                                        </p:cTn>
                                        <p:tgtEl>
                                          <p:spTgt spid="46091"/>
                                        </p:tgtEl>
                                        <p:attrNameLst>
                                          <p:attrName>style.visibility</p:attrName>
                                        </p:attrNameLst>
                                      </p:cBhvr>
                                      <p:to>
                                        <p:strVal val="visible"/>
                                      </p:to>
                                    </p:set>
                                    <p:animEffect transition="in" filter="fade">
                                      <p:cBhvr>
                                        <p:cTn id="17" dur="1000"/>
                                        <p:tgtEl>
                                          <p:spTgt spid="46091"/>
                                        </p:tgtEl>
                                      </p:cBhvr>
                                    </p:animEffect>
                                  </p:childTnLst>
                                </p:cTn>
                              </p:par>
                              <p:par>
                                <p:cTn id="18" presetID="10" presetClass="entr" presetSubtype="0" fill="hold" nodeType="withEffect">
                                  <p:stCondLst>
                                    <p:cond delay="0"/>
                                  </p:stCondLst>
                                  <p:childTnLst>
                                    <p:set>
                                      <p:cBhvr>
                                        <p:cTn id="19" dur="1" fill="hold">
                                          <p:stCondLst>
                                            <p:cond delay="0"/>
                                          </p:stCondLst>
                                        </p:cTn>
                                        <p:tgtEl>
                                          <p:spTgt spid="46090"/>
                                        </p:tgtEl>
                                        <p:attrNameLst>
                                          <p:attrName>style.visibility</p:attrName>
                                        </p:attrNameLst>
                                      </p:cBhvr>
                                      <p:to>
                                        <p:strVal val="visible"/>
                                      </p:to>
                                    </p:set>
                                    <p:animEffect transition="in" filter="fade">
                                      <p:cBhvr>
                                        <p:cTn id="20" dur="1000"/>
                                        <p:tgtEl>
                                          <p:spTgt spid="46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الثانى: المكونات الأساسية للمبنى:</a:t>
            </a:r>
            <a:endParaRPr lang="en-US" b="1"/>
          </a:p>
        </p:txBody>
      </p:sp>
      <p:sp>
        <p:nvSpPr>
          <p:cNvPr id="49156" name="Rectangle 4"/>
          <p:cNvSpPr>
            <a:spLocks noChangeArrowheads="1"/>
          </p:cNvSpPr>
          <p:nvPr/>
        </p:nvSpPr>
        <p:spPr bwMode="auto">
          <a:xfrm>
            <a:off x="4356100" y="1557338"/>
            <a:ext cx="43307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ويقصد به الأجزاء المصنوعة من الصلب القوي والتي تشكل الهيكل الرئيسي للمبني بما فيه الأعمدة المسلوبة وكذلك العوارض الرئيسية المسلوبة وهذه الأعمدة أو العوارض يتم تصميمها وتجهيزها من خلال أحدث فنون تكنولوجيا البناء المعدني الحديث وهي تمثل الهيكل الرئيسي للمبني الذي يتم نصبه   أولاً ثم استكماله بالهيكل المساعد من شدادات و مدادات ثم كسوته بالجدران سواء كانت ألواح معدنية عادية أو معزولة حرارياً أو كانت حوائط أسمنتية أو مبنية من الطوب ويتم ربط أجزاء الهيكل الرئيسي بمسامير عالية الإجهاد</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sp>
        <p:nvSpPr>
          <p:cNvPr id="49161" name="Rectangle 9"/>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 أولاً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الهيكل المعدني الرئيسي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49162" name="Picture 10" descr="Picture40"/>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814388" y="1196975"/>
            <a:ext cx="3252787" cy="1827213"/>
          </a:xfrm>
          <a:prstGeom prst="rect">
            <a:avLst/>
          </a:prstGeom>
          <a:noFill/>
          <a:extLst>
            <a:ext uri="{909E8E84-426E-40DD-AFC4-6F175D3DCCD1}">
              <a14:hiddenFill xmlns:a14="http://schemas.microsoft.com/office/drawing/2010/main">
                <a:solidFill>
                  <a:srgbClr val="FFFFFF"/>
                </a:solidFill>
              </a14:hiddenFill>
            </a:ext>
          </a:extLst>
        </p:spPr>
      </p:pic>
      <p:pic>
        <p:nvPicPr>
          <p:cNvPr id="49163" name="Picture 11" descr="Picture41"/>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14388" y="3068638"/>
            <a:ext cx="3252787" cy="25415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fade">
                                      <p:cBhvr>
                                        <p:cTn id="7" dur="1000"/>
                                        <p:tgtEl>
                                          <p:spTgt spid="49155">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9161"/>
                                        </p:tgtEl>
                                        <p:attrNameLst>
                                          <p:attrName>style.visibility</p:attrName>
                                        </p:attrNameLst>
                                      </p:cBhvr>
                                      <p:to>
                                        <p:strVal val="visible"/>
                                      </p:to>
                                    </p:set>
                                    <p:animEffect transition="in" filter="fade">
                                      <p:cBhvr>
                                        <p:cTn id="11" dur="1000"/>
                                        <p:tgtEl>
                                          <p:spTgt spid="49161"/>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9156"/>
                                        </p:tgtEl>
                                        <p:attrNameLst>
                                          <p:attrName>style.visibility</p:attrName>
                                        </p:attrNameLst>
                                      </p:cBhvr>
                                      <p:to>
                                        <p:strVal val="visible"/>
                                      </p:to>
                                    </p:set>
                                    <p:animEffect transition="in" filter="fade">
                                      <p:cBhvr>
                                        <p:cTn id="15" dur="1000"/>
                                        <p:tgtEl>
                                          <p:spTgt spid="49156"/>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49162"/>
                                        </p:tgtEl>
                                        <p:attrNameLst>
                                          <p:attrName>style.visibility</p:attrName>
                                        </p:attrNameLst>
                                      </p:cBhvr>
                                      <p:to>
                                        <p:strVal val="visible"/>
                                      </p:to>
                                    </p:set>
                                    <p:animEffect transition="in" filter="fade">
                                      <p:cBhvr>
                                        <p:cTn id="19" dur="1000"/>
                                        <p:tgtEl>
                                          <p:spTgt spid="49162"/>
                                        </p:tgtEl>
                                      </p:cBhvr>
                                    </p:animEffect>
                                  </p:childTnLst>
                                </p:cTn>
                              </p:par>
                              <p:par>
                                <p:cTn id="20" presetID="10" presetClass="entr" presetSubtype="0" fill="hold" nodeType="withEffect">
                                  <p:stCondLst>
                                    <p:cond delay="0"/>
                                  </p:stCondLst>
                                  <p:childTnLst>
                                    <p:set>
                                      <p:cBhvr>
                                        <p:cTn id="21" dur="1" fill="hold">
                                          <p:stCondLst>
                                            <p:cond delay="0"/>
                                          </p:stCondLst>
                                        </p:cTn>
                                        <p:tgtEl>
                                          <p:spTgt spid="49163"/>
                                        </p:tgtEl>
                                        <p:attrNameLst>
                                          <p:attrName>style.visibility</p:attrName>
                                        </p:attrNameLst>
                                      </p:cBhvr>
                                      <p:to>
                                        <p:strVal val="visible"/>
                                      </p:to>
                                    </p:set>
                                    <p:animEffect transition="in" filter="fade">
                                      <p:cBhvr>
                                        <p:cTn id="22" dur="1000"/>
                                        <p:tgtEl>
                                          <p:spTgt spid="49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6" grpId="0"/>
      <p:bldP spid="4916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ChangeArrowheads="1"/>
          </p:cNvSpPr>
          <p:nvPr/>
        </p:nvSpPr>
        <p:spPr bwMode="auto">
          <a:xfrm>
            <a:off x="4356100" y="1557338"/>
            <a:ext cx="43307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وهو عبارة عن المدادات الطولية والعرضية علي الأسقف والأجناب  وكذلك  المدادات عند ألتقاء الحوائط الجانبية بالأسقف وهي عبارة عن أجزاء معدنية شكله علي البارد وغير مستخدم أى لحامات في تشكيلها بل عبارة عن شرائح من الصلب المثنى علي شكل حرف </a:t>
            </a:r>
            <a:r>
              <a:rPr lang="en-US" sz="2000">
                <a:effectLst>
                  <a:outerShdw blurRad="38100" dist="38100" dir="2700000" algn="tl">
                    <a:srgbClr val="000000"/>
                  </a:outerShdw>
                </a:effectLst>
              </a:rPr>
              <a:t>Z</a:t>
            </a:r>
            <a:r>
              <a:rPr lang="ar-SA" sz="2000">
                <a:effectLst>
                  <a:outerShdw blurRad="38100" dist="38100" dir="2700000" algn="tl">
                    <a:srgbClr val="000000"/>
                  </a:outerShdw>
                </a:effectLst>
              </a:rPr>
              <a:t> بالنسبة للمدادات الطولية والعرضية وعلي شكل حرف </a:t>
            </a:r>
            <a:r>
              <a:rPr lang="en-US" sz="2000">
                <a:effectLst>
                  <a:outerShdw blurRad="38100" dist="38100" dir="2700000" algn="tl">
                    <a:srgbClr val="000000"/>
                  </a:outerShdw>
                </a:effectLst>
              </a:rPr>
              <a:t>C</a:t>
            </a:r>
            <a:r>
              <a:rPr lang="ar-SA" sz="2000">
                <a:effectLst>
                  <a:outerShdw blurRad="38100" dist="38100" dir="2700000" algn="tl">
                    <a:srgbClr val="000000"/>
                  </a:outerShdw>
                </a:effectLst>
              </a:rPr>
              <a:t> بالنسبة لمدادات تقابل الأسقف مع الحوائط.</a:t>
            </a:r>
            <a:endParaRPr lang="ar-EG"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والهيكل المساعد ما هو إلا بمثابة دعائم لتثبيت ألواح الأسقف والحوائط.</a:t>
            </a:r>
            <a:endParaRPr lang="en-US" sz="2000">
              <a:effectLst>
                <a:outerShdw blurRad="38100" dist="38100" dir="2700000" algn="tl">
                  <a:srgbClr val="000000"/>
                </a:outerShdw>
              </a:effectLst>
            </a:endParaRPr>
          </a:p>
        </p:txBody>
      </p:sp>
      <p:sp>
        <p:nvSpPr>
          <p:cNvPr id="50180" name="Rectangle 4"/>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ثانياً</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الهيكل المعدني المساعد</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0184" name="Picture 8" descr="Picture42"/>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755650" y="1412875"/>
            <a:ext cx="3260725" cy="2058988"/>
          </a:xfrm>
          <a:prstGeom prst="rect">
            <a:avLst/>
          </a:prstGeom>
          <a:noFill/>
          <a:extLst>
            <a:ext uri="{909E8E84-426E-40DD-AFC4-6F175D3DCCD1}">
              <a14:hiddenFill xmlns:a14="http://schemas.microsoft.com/office/drawing/2010/main">
                <a:solidFill>
                  <a:srgbClr val="FFFFFF"/>
                </a:solidFill>
              </a14:hiddenFill>
            </a:ext>
          </a:extLst>
        </p:spPr>
      </p:pic>
      <p:pic>
        <p:nvPicPr>
          <p:cNvPr id="50185" name="Picture 9" descr="Picture43"/>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755650" y="3573463"/>
            <a:ext cx="3257550" cy="1943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180"/>
                                        </p:tgtEl>
                                        <p:attrNameLst>
                                          <p:attrName>style.visibility</p:attrName>
                                        </p:attrNameLst>
                                      </p:cBhvr>
                                      <p:to>
                                        <p:strVal val="visible"/>
                                      </p:to>
                                    </p:set>
                                    <p:animEffect transition="in" filter="fade">
                                      <p:cBhvr>
                                        <p:cTn id="7" dur="1000"/>
                                        <p:tgtEl>
                                          <p:spTgt spid="50180"/>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0179"/>
                                        </p:tgtEl>
                                        <p:attrNameLst>
                                          <p:attrName>style.visibility</p:attrName>
                                        </p:attrNameLst>
                                      </p:cBhvr>
                                      <p:to>
                                        <p:strVal val="visible"/>
                                      </p:to>
                                    </p:set>
                                    <p:animEffect transition="in" filter="fade">
                                      <p:cBhvr>
                                        <p:cTn id="11" dur="1000"/>
                                        <p:tgtEl>
                                          <p:spTgt spid="5017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0184"/>
                                        </p:tgtEl>
                                        <p:attrNameLst>
                                          <p:attrName>style.visibility</p:attrName>
                                        </p:attrNameLst>
                                      </p:cBhvr>
                                      <p:to>
                                        <p:strVal val="visible"/>
                                      </p:to>
                                    </p:set>
                                    <p:animEffect transition="in" filter="fade">
                                      <p:cBhvr>
                                        <p:cTn id="15" dur="1000"/>
                                        <p:tgtEl>
                                          <p:spTgt spid="50184"/>
                                        </p:tgtEl>
                                      </p:cBhvr>
                                    </p:animEffect>
                                  </p:childTnLst>
                                </p:cTn>
                              </p:par>
                              <p:par>
                                <p:cTn id="16" presetID="10" presetClass="entr" presetSubtype="0" fill="hold" nodeType="withEffect">
                                  <p:stCondLst>
                                    <p:cond delay="0"/>
                                  </p:stCondLst>
                                  <p:childTnLst>
                                    <p:set>
                                      <p:cBhvr>
                                        <p:cTn id="17" dur="1" fill="hold">
                                          <p:stCondLst>
                                            <p:cond delay="0"/>
                                          </p:stCondLst>
                                        </p:cTn>
                                        <p:tgtEl>
                                          <p:spTgt spid="50185"/>
                                        </p:tgtEl>
                                        <p:attrNameLst>
                                          <p:attrName>style.visibility</p:attrName>
                                        </p:attrNameLst>
                                      </p:cBhvr>
                                      <p:to>
                                        <p:strVal val="visible"/>
                                      </p:to>
                                    </p:set>
                                    <p:animEffect transition="in" filter="fade">
                                      <p:cBhvr>
                                        <p:cTn id="18" dur="1000"/>
                                        <p:tgtEl>
                                          <p:spTgt spid="5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P spid="5018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4356100" y="1557338"/>
            <a:ext cx="4330700" cy="410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إن ألواح التغطية سواء كانت المكونة من طبقة  واحدة مسطحة أو مضلعة تستخدم  في تغطية الأسقف والجدران وهذه الألواح يتم تصنيعها من رولات (بكرات) المعدن الملفوفة ويتم تشكيل تضليعها حسب القوى الميكانيكية الواقعة عليها وأقل سمك لهذه الألواح هو 0.5 مليمتر وهي تصنع من سبيكة الزنك والألمونيوم أو من الصلب المجلفن المقاوم للصدأ وتعطي هذه الألواح طبقة من دهان البوليستر الحراري  الشديد المقاومة للخدوش والعوامل الجوية القاسية ويمكن أعطائه طبقة أخرى من الدهان في مكان التركيب بعد انتهاؤه وهذه الدهانات تبعا لرغبة العميل. </a:t>
            </a:r>
            <a:endParaRPr lang="en-US" sz="2000">
              <a:effectLst>
                <a:outerShdw blurRad="38100" dist="38100" dir="2700000" algn="tl">
                  <a:srgbClr val="000000"/>
                </a:outerShdw>
              </a:effectLst>
            </a:endParaRPr>
          </a:p>
        </p:txBody>
      </p:sp>
      <p:sp>
        <p:nvSpPr>
          <p:cNvPr id="51203" name="Rectangle 3"/>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ثالثا</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ألواح التغطية المعدنية وطبقات العزل الحراري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1206" name="Picture 6" descr="Picture44"/>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814388" y="1747838"/>
            <a:ext cx="3252787" cy="1255712"/>
          </a:xfrm>
          <a:prstGeom prst="rect">
            <a:avLst/>
          </a:prstGeom>
          <a:noFill/>
          <a:extLst>
            <a:ext uri="{909E8E84-426E-40DD-AFC4-6F175D3DCCD1}">
              <a14:hiddenFill xmlns:a14="http://schemas.microsoft.com/office/drawing/2010/main">
                <a:solidFill>
                  <a:srgbClr val="FFFFFF"/>
                </a:solidFill>
              </a14:hiddenFill>
            </a:ext>
          </a:extLst>
        </p:spPr>
      </p:pic>
      <p:pic>
        <p:nvPicPr>
          <p:cNvPr id="51207" name="Picture 7" descr="Picture45"/>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885825" y="3189288"/>
            <a:ext cx="3084513" cy="22558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203"/>
                                        </p:tgtEl>
                                        <p:attrNameLst>
                                          <p:attrName>style.visibility</p:attrName>
                                        </p:attrNameLst>
                                      </p:cBhvr>
                                      <p:to>
                                        <p:strVal val="visible"/>
                                      </p:to>
                                    </p:set>
                                    <p:animEffect transition="in" filter="fade">
                                      <p:cBhvr>
                                        <p:cTn id="7" dur="1000"/>
                                        <p:tgtEl>
                                          <p:spTgt spid="51203"/>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1202"/>
                                        </p:tgtEl>
                                        <p:attrNameLst>
                                          <p:attrName>style.visibility</p:attrName>
                                        </p:attrNameLst>
                                      </p:cBhvr>
                                      <p:to>
                                        <p:strVal val="visible"/>
                                      </p:to>
                                    </p:set>
                                    <p:animEffect transition="in" filter="fade">
                                      <p:cBhvr>
                                        <p:cTn id="11" dur="1000"/>
                                        <p:tgtEl>
                                          <p:spTgt spid="51202"/>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1206"/>
                                        </p:tgtEl>
                                        <p:attrNameLst>
                                          <p:attrName>style.visibility</p:attrName>
                                        </p:attrNameLst>
                                      </p:cBhvr>
                                      <p:to>
                                        <p:strVal val="visible"/>
                                      </p:to>
                                    </p:set>
                                    <p:animEffect transition="in" filter="fade">
                                      <p:cBhvr>
                                        <p:cTn id="15" dur="1000"/>
                                        <p:tgtEl>
                                          <p:spTgt spid="51206"/>
                                        </p:tgtEl>
                                      </p:cBhvr>
                                    </p:animEffect>
                                  </p:childTnLst>
                                </p:cTn>
                              </p:par>
                              <p:par>
                                <p:cTn id="16" presetID="10" presetClass="entr" presetSubtype="0" fill="hold" nodeType="withEffect">
                                  <p:stCondLst>
                                    <p:cond delay="0"/>
                                  </p:stCondLst>
                                  <p:childTnLst>
                                    <p:set>
                                      <p:cBhvr>
                                        <p:cTn id="17" dur="1" fill="hold">
                                          <p:stCondLst>
                                            <p:cond delay="0"/>
                                          </p:stCondLst>
                                        </p:cTn>
                                        <p:tgtEl>
                                          <p:spTgt spid="51207"/>
                                        </p:tgtEl>
                                        <p:attrNameLst>
                                          <p:attrName>style.visibility</p:attrName>
                                        </p:attrNameLst>
                                      </p:cBhvr>
                                      <p:to>
                                        <p:strVal val="visible"/>
                                      </p:to>
                                    </p:set>
                                    <p:animEffect transition="in" filter="fade">
                                      <p:cBhvr>
                                        <p:cTn id="18" dur="1000"/>
                                        <p:tgtEl>
                                          <p:spTgt spid="51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539750" y="1557338"/>
            <a:ext cx="8147050" cy="237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وهذه المباني والمنشآت يمكن عمل عزل حراري لها عن طريق عزل القواعد الخرسانية لها عند صبها وكذلك باستخدام الصوف الحراري والعوازل المصنوعة من المواد البتروكيماوية وكذلك باستخدام ورق الألمونيوم المفضض بين دعامات الأسقف والحوائط وبين الألواح المعدنية المثبتة عليها لتغطية الأسقف والحوائط.</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كذلك يمكن عمل عزل للحوائط المنزلقة الموجودة في الأبواب والشبابيك باستخدام  الألواح المزدوجة الطبقات والمعزولة من الداخل أو باستخدام الحوائط الأسمنتية الجاهزة التي يتم إعطاؤها طبقة دهان بيضاء بعد التركيب تعطيها مظهر من الروعة والأناقة.</a:t>
            </a:r>
            <a:endParaRPr lang="en-US" sz="2000">
              <a:effectLst>
                <a:outerShdw blurRad="38100" dist="38100" dir="2700000" algn="tl">
                  <a:srgbClr val="000000"/>
                </a:outerShdw>
              </a:effectLst>
            </a:endParaRPr>
          </a:p>
        </p:txBody>
      </p:sp>
      <p:pic>
        <p:nvPicPr>
          <p:cNvPr id="52230" name="Picture 6" descr="Picture46"/>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2241550" y="4135438"/>
            <a:ext cx="4635500" cy="2101850"/>
          </a:xfrm>
          <a:prstGeom prst="rect">
            <a:avLst/>
          </a:prstGeom>
          <a:noFill/>
          <a:extLst>
            <a:ext uri="{909E8E84-426E-40DD-AFC4-6F175D3DCCD1}">
              <a14:hiddenFill xmlns:a14="http://schemas.microsoft.com/office/drawing/2010/main">
                <a:solidFill>
                  <a:srgbClr val="FFFFFF"/>
                </a:solidFill>
              </a14:hiddenFill>
            </a:ext>
          </a:extLst>
        </p:spPr>
      </p:pic>
      <p:sp>
        <p:nvSpPr>
          <p:cNvPr id="52231" name="Rectangle 7"/>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ثالثا</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ألواح التغطية المعدنية وطبقات العزل الحراري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fade">
                                      <p:cBhvr>
                                        <p:cTn id="7" dur="1000"/>
                                        <p:tgtEl>
                                          <p:spTgt spid="52231"/>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2226"/>
                                        </p:tgtEl>
                                        <p:attrNameLst>
                                          <p:attrName>style.visibility</p:attrName>
                                        </p:attrNameLst>
                                      </p:cBhvr>
                                      <p:to>
                                        <p:strVal val="visible"/>
                                      </p:to>
                                    </p:set>
                                    <p:animEffect transition="in" filter="fade">
                                      <p:cBhvr>
                                        <p:cTn id="11" dur="1000"/>
                                        <p:tgtEl>
                                          <p:spTgt spid="5222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nodeType="clickEffect">
                                  <p:stCondLst>
                                    <p:cond delay="0"/>
                                  </p:stCondLst>
                                  <p:childTnLst>
                                    <p:set>
                                      <p:cBhvr>
                                        <p:cTn id="15" dur="1" fill="hold">
                                          <p:stCondLst>
                                            <p:cond delay="0"/>
                                          </p:stCondLst>
                                        </p:cTn>
                                        <p:tgtEl>
                                          <p:spTgt spid="52230"/>
                                        </p:tgtEl>
                                        <p:attrNameLst>
                                          <p:attrName>style.visibility</p:attrName>
                                        </p:attrNameLst>
                                      </p:cBhvr>
                                      <p:to>
                                        <p:strVal val="visible"/>
                                      </p:to>
                                    </p:set>
                                    <p:animEffect transition="in" filter="fade">
                                      <p:cBhvr>
                                        <p:cTn id="16" dur="1000"/>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3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4787900" y="1557338"/>
            <a:ext cx="3898900"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وهناك نوع آخر من الألواح العازلة والتي تسمي بالساندويتش بانل والتي تستخدم  في الأماكن التي تتسم بالتغير الكبير في درجات الحرارة علي مدار اليوم.</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كما يمكن وضع طبقات من المواد العازلة حراريا خلف الأسقف المعلقة مباشرة المستخدمة في ديكور المكان كما يفضل وضع سياج (سور) بارتفاع حوالي 60 سم من الطوب حول المبني من الخارج ليعطي حماية للمبني من الخارج.</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كما أن هناك بديل للألواح المعدنية بالنسبة للحوائط وذلك باستخدام الحوائط التقليدية المبنية من الطوب.</a:t>
            </a:r>
            <a:endParaRPr lang="en-US" sz="2000">
              <a:effectLst>
                <a:outerShdw blurRad="38100" dist="38100" dir="2700000" algn="tl">
                  <a:srgbClr val="000000"/>
                </a:outerShdw>
              </a:effectLst>
            </a:endParaRPr>
          </a:p>
        </p:txBody>
      </p:sp>
      <p:sp>
        <p:nvSpPr>
          <p:cNvPr id="53252" name="Rectangle 4"/>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ثالثا</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ألواح التغطية المعدنية وطبقات العزل الحراري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3253" name="Picture 5" descr="Picture47"/>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920750" y="1412875"/>
            <a:ext cx="3257550" cy="2371725"/>
          </a:xfrm>
          <a:prstGeom prst="rect">
            <a:avLst/>
          </a:prstGeom>
          <a:noFill/>
          <a:extLst>
            <a:ext uri="{909E8E84-426E-40DD-AFC4-6F175D3DCCD1}">
              <a14:hiddenFill xmlns:a14="http://schemas.microsoft.com/office/drawing/2010/main">
                <a:solidFill>
                  <a:srgbClr val="FFFFFF"/>
                </a:solidFill>
              </a14:hiddenFill>
            </a:ext>
          </a:extLst>
        </p:spPr>
      </p:pic>
      <p:pic>
        <p:nvPicPr>
          <p:cNvPr id="53254" name="Picture 6" descr="Picture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088" y="3929063"/>
            <a:ext cx="3429000" cy="1971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fade">
                                      <p:cBhvr>
                                        <p:cTn id="7" dur="1000"/>
                                        <p:tgtEl>
                                          <p:spTgt spid="53252"/>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3250"/>
                                        </p:tgtEl>
                                        <p:attrNameLst>
                                          <p:attrName>style.visibility</p:attrName>
                                        </p:attrNameLst>
                                      </p:cBhvr>
                                      <p:to>
                                        <p:strVal val="visible"/>
                                      </p:to>
                                    </p:set>
                                    <p:animEffect transition="in" filter="fade">
                                      <p:cBhvr>
                                        <p:cTn id="11" dur="1000"/>
                                        <p:tgtEl>
                                          <p:spTgt spid="53250"/>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3253"/>
                                        </p:tgtEl>
                                        <p:attrNameLst>
                                          <p:attrName>style.visibility</p:attrName>
                                        </p:attrNameLst>
                                      </p:cBhvr>
                                      <p:to>
                                        <p:strVal val="visible"/>
                                      </p:to>
                                    </p:set>
                                    <p:animEffect transition="in" filter="fade">
                                      <p:cBhvr>
                                        <p:cTn id="15" dur="1000"/>
                                        <p:tgtEl>
                                          <p:spTgt spid="53253"/>
                                        </p:tgtEl>
                                      </p:cBhvr>
                                    </p:animEffect>
                                  </p:childTnLst>
                                </p:cTn>
                              </p:par>
                              <p:par>
                                <p:cTn id="16" presetID="10" presetClass="entr" presetSubtype="0" fill="hold" nodeType="withEffect">
                                  <p:stCondLst>
                                    <p:cond delay="0"/>
                                  </p:stCondLst>
                                  <p:childTnLst>
                                    <p:set>
                                      <p:cBhvr>
                                        <p:cTn id="17" dur="1" fill="hold">
                                          <p:stCondLst>
                                            <p:cond delay="0"/>
                                          </p:stCondLst>
                                        </p:cTn>
                                        <p:tgtEl>
                                          <p:spTgt spid="53254"/>
                                        </p:tgtEl>
                                        <p:attrNameLst>
                                          <p:attrName>style.visibility</p:attrName>
                                        </p:attrNameLst>
                                      </p:cBhvr>
                                      <p:to>
                                        <p:strVal val="visible"/>
                                      </p:to>
                                    </p:set>
                                    <p:animEffect transition="in" filter="fade">
                                      <p:cBhvr>
                                        <p:cTn id="18" dur="10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21" name="Picture 33" descr="Picture1"/>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l="1097" r="4774" b="1534"/>
          <a:stretch>
            <a:fillRect/>
          </a:stretch>
        </p:blipFill>
        <p:spPr bwMode="auto">
          <a:xfrm>
            <a:off x="26988" y="1636713"/>
            <a:ext cx="6200775" cy="477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5" name="Rectangle 27"/>
          <p:cNvSpPr>
            <a:spLocks noChangeArrowheads="1"/>
          </p:cNvSpPr>
          <p:nvPr/>
        </p:nvSpPr>
        <p:spPr bwMode="auto">
          <a:xfrm>
            <a:off x="457200" y="376238"/>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800" b="1">
                <a:effectLst>
                  <a:outerShdw blurRad="38100" dist="38100" dir="2700000" algn="tl">
                    <a:srgbClr val="000000"/>
                  </a:outerShdw>
                </a:effectLst>
              </a:rPr>
              <a:t>ثانيا</a:t>
            </a:r>
            <a:r>
              <a:rPr lang="ar-EG" sz="2800" b="1">
                <a:effectLst>
                  <a:outerShdw blurRad="38100" dist="38100" dir="2700000" algn="tl">
                    <a:srgbClr val="000000"/>
                  </a:outerShdw>
                </a:effectLst>
              </a:rPr>
              <a:t>ً</a:t>
            </a:r>
            <a:r>
              <a:rPr lang="ar-SA" sz="2800" b="1">
                <a:effectLst>
                  <a:outerShdw blurRad="38100" dist="38100" dir="2700000" algn="tl">
                    <a:srgbClr val="000000"/>
                  </a:outerShdw>
                </a:effectLst>
              </a:rPr>
              <a:t>:</a:t>
            </a:r>
            <a:r>
              <a:rPr lang="ar-EG" sz="2800" b="1">
                <a:effectLst>
                  <a:outerShdw blurRad="38100" dist="38100" dir="2700000" algn="tl">
                    <a:srgbClr val="000000"/>
                  </a:outerShdw>
                </a:effectLst>
              </a:rPr>
              <a:t> </a:t>
            </a:r>
            <a:r>
              <a:rPr lang="ar-SA" sz="2800" b="1">
                <a:effectLst>
                  <a:outerShdw blurRad="38100" dist="38100" dir="2700000" algn="tl">
                    <a:srgbClr val="000000"/>
                  </a:outerShdw>
                </a:effectLst>
              </a:rPr>
              <a:t>أنواع المكونات السابقة الصب:</a:t>
            </a:r>
            <a:endParaRPr lang="en-US" sz="2800" b="1">
              <a:effectLst>
                <a:outerShdw blurRad="38100" dist="38100" dir="2700000" algn="tl">
                  <a:srgbClr val="000000"/>
                </a:outerShdw>
              </a:effectLst>
            </a:endParaRPr>
          </a:p>
        </p:txBody>
      </p:sp>
      <p:sp>
        <p:nvSpPr>
          <p:cNvPr id="12316" name="Rectangle 28"/>
          <p:cNvSpPr>
            <a:spLocks noChangeArrowheads="1"/>
          </p:cNvSpPr>
          <p:nvPr/>
        </p:nvSpPr>
        <p:spPr bwMode="auto">
          <a:xfrm>
            <a:off x="5857875" y="1122363"/>
            <a:ext cx="3106738" cy="518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قاعدة خرسانية برقبة عمود</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عمود</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بانوه حائط كبير مصم</a:t>
            </a:r>
            <a:r>
              <a:rPr lang="ar-EG" sz="2000">
                <a:effectLst>
                  <a:outerShdw blurRad="38100" dist="38100" dir="2700000" algn="tl">
                    <a:srgbClr val="000000"/>
                  </a:outerShdw>
                </a:effectLst>
              </a:rPr>
              <a:t>ت.</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بانوه حائط به فتح</a:t>
            </a:r>
            <a:r>
              <a:rPr lang="ar-EG" sz="2000">
                <a:effectLst>
                  <a:outerShdw blurRad="38100" dist="38100" dir="2700000" algn="tl">
                    <a:srgbClr val="000000"/>
                  </a:outerShdw>
                </a:effectLst>
              </a:rPr>
              <a:t>ة</a:t>
            </a:r>
            <a:r>
              <a:rPr lang="ar-SA" sz="2000">
                <a:effectLst>
                  <a:outerShdw blurRad="38100" dist="38100" dir="2700000" algn="tl">
                    <a:srgbClr val="000000"/>
                  </a:outerShdw>
                </a:effectLst>
              </a:rPr>
              <a:t> شباك</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بانوه حائط صغير</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بانوه حائط جلسه</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 بسقوط عتب</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 كابولي</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 ثانويه</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بلاطات كمريه </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 مقلوبة</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بلاطات واسعة</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كمره تغطيه</a:t>
            </a:r>
            <a:r>
              <a:rPr lang="ar-EG" sz="2000">
                <a:effectLst>
                  <a:outerShdw blurRad="38100" dist="38100" dir="2700000" algn="tl">
                    <a:srgbClr val="000000"/>
                  </a:outerShdw>
                </a:effectLst>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315"/>
                                        </p:tgtEl>
                                        <p:attrNameLst>
                                          <p:attrName>style.visibility</p:attrName>
                                        </p:attrNameLst>
                                      </p:cBhvr>
                                      <p:to>
                                        <p:strVal val="visible"/>
                                      </p:to>
                                    </p:set>
                                    <p:animEffect transition="in" filter="fade">
                                      <p:cBhvr>
                                        <p:cTn id="7" dur="1000"/>
                                        <p:tgtEl>
                                          <p:spTgt spid="12315"/>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316"/>
                                        </p:tgtEl>
                                        <p:attrNameLst>
                                          <p:attrName>style.visibility</p:attrName>
                                        </p:attrNameLst>
                                      </p:cBhvr>
                                      <p:to>
                                        <p:strVal val="visible"/>
                                      </p:to>
                                    </p:set>
                                    <p:animEffect transition="in" filter="fade">
                                      <p:cBhvr>
                                        <p:cTn id="11" dur="1000"/>
                                        <p:tgtEl>
                                          <p:spTgt spid="12316"/>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321"/>
                                        </p:tgtEl>
                                        <p:attrNameLst>
                                          <p:attrName>style.visibility</p:attrName>
                                        </p:attrNameLst>
                                      </p:cBhvr>
                                      <p:to>
                                        <p:strVal val="visible"/>
                                      </p:to>
                                    </p:set>
                                    <p:animEffect transition="in" filter="fade">
                                      <p:cBhvr>
                                        <p:cTn id="15" dur="1000"/>
                                        <p:tgtEl>
                                          <p:spTgt spid="12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5" grpId="0"/>
      <p:bldP spid="123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4787900" y="1557338"/>
            <a:ext cx="3898900"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وهناك أحدث صيحة في تصميم المباني المعدنية التي تتكون من طابق واحد حيث  لا يستخدم هيكل معدني رئيسي (أعمدة وعوارض معدنية رئيسية) وإنما يعتمد علي الحوائط في التحميل الإنشائي لسقف المبني وهنا تسمي الحوائط بالحوائط الحاملة وهي ذات طبيعة خاصة فهي عبارة عن ألواح من الصلب المجلفن ذو ارتفاعات عالية ومغطي بطبقة أسمنتية علي السطح ومبطن من الداخل بالصوف الزجاجي العالي الكثافة أو بالمواد البتروكيميائية العازلة.</a:t>
            </a:r>
            <a:endParaRPr lang="en-US" sz="2000">
              <a:effectLst>
                <a:outerShdw blurRad="38100" dist="38100" dir="2700000" algn="tl">
                  <a:srgbClr val="000000"/>
                </a:outerShdw>
              </a:effectLst>
            </a:endParaRPr>
          </a:p>
        </p:txBody>
      </p:sp>
      <p:sp>
        <p:nvSpPr>
          <p:cNvPr id="54275" name="Rectangle 3"/>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ثالثا</a:t>
            </a:r>
            <a:r>
              <a:rPr lang="ar-EG" sz="2400" b="1">
                <a:effectLst>
                  <a:outerShdw blurRad="38100" dist="38100" dir="2700000" algn="tl">
                    <a:srgbClr val="000000"/>
                  </a:outerShdw>
                </a:effectLst>
                <a:cs typeface="Times New Roman" pitchFamily="18" charset="0"/>
              </a:rPr>
              <a:t>ً</a:t>
            </a:r>
            <a:r>
              <a:rPr lang="ar-SA" sz="2400" b="1">
                <a:effectLst>
                  <a:outerShdw blurRad="38100" dist="38100" dir="2700000" algn="tl">
                    <a:srgbClr val="000000"/>
                  </a:outerShdw>
                </a:effectLst>
                <a:cs typeface="Times New Roman" pitchFamily="18" charset="0"/>
              </a:rPr>
              <a:t>: ألواح التغطية المعدنية وطبقات العزل الحراري</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4278" name="Picture 6" descr="Picture49"/>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736600" y="1619250"/>
            <a:ext cx="3763963" cy="38973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fade">
                                      <p:cBhvr>
                                        <p:cTn id="7" dur="1000"/>
                                        <p:tgtEl>
                                          <p:spTgt spid="54275"/>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4274"/>
                                        </p:tgtEl>
                                        <p:attrNameLst>
                                          <p:attrName>style.visibility</p:attrName>
                                        </p:attrNameLst>
                                      </p:cBhvr>
                                      <p:to>
                                        <p:strVal val="visible"/>
                                      </p:to>
                                    </p:set>
                                    <p:animEffect transition="in" filter="fade">
                                      <p:cBhvr>
                                        <p:cTn id="11" dur="1000"/>
                                        <p:tgtEl>
                                          <p:spTgt spid="54274"/>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4278"/>
                                        </p:tgtEl>
                                        <p:attrNameLst>
                                          <p:attrName>style.visibility</p:attrName>
                                        </p:attrNameLst>
                                      </p:cBhvr>
                                      <p:to>
                                        <p:strVal val="visible"/>
                                      </p:to>
                                    </p:set>
                                    <p:animEffect transition="in" filter="fade">
                                      <p:cBhvr>
                                        <p:cTn id="15" dur="1000"/>
                                        <p:tgtEl>
                                          <p:spTgt spid="54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1187450" y="1557338"/>
            <a:ext cx="7499350"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إن الأسطح المعدنية للهياكل الرئيسية والفرعية يتم تغطيتها بطبقة من الدهان الأوكسيد الأحمر المقاوم للصدأ بسمك 35 ميكرون بدون أى معالجات حرارية تضعف من طبيعة تحمل المعدن للأحمال الواقعة عليه ومع ذلك إذا كان هناك نوع معين من الدهانت الأخرى بغرض إعطاء حماية أكبر ضد الصدأ أو التآكل فلا مانع من إعطاؤها تلك الطبقة فوق طبقة الأوكسيد الأحمر. </a:t>
            </a:r>
            <a:endParaRPr lang="en-US" sz="2000">
              <a:effectLst>
                <a:outerShdw blurRad="38100" dist="38100" dir="2700000" algn="tl">
                  <a:srgbClr val="000000"/>
                </a:outerShdw>
              </a:effectLst>
            </a:endParaRPr>
          </a:p>
        </p:txBody>
      </p:sp>
      <p:sp>
        <p:nvSpPr>
          <p:cNvPr id="55299" name="Rectangle 3"/>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 رابعاً: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الدهانات والتشطيب</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5301" name="Picture 5" descr="Picture50"/>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782638" y="3429000"/>
            <a:ext cx="4005262" cy="1601788"/>
          </a:xfrm>
          <a:prstGeom prst="rect">
            <a:avLst/>
          </a:prstGeom>
          <a:noFill/>
          <a:extLst>
            <a:ext uri="{909E8E84-426E-40DD-AFC4-6F175D3DCCD1}">
              <a14:hiddenFill xmlns:a14="http://schemas.microsoft.com/office/drawing/2010/main">
                <a:solidFill>
                  <a:srgbClr val="FFFFFF"/>
                </a:solidFill>
              </a14:hiddenFill>
            </a:ext>
          </a:extLst>
        </p:spPr>
      </p:pic>
      <p:sp>
        <p:nvSpPr>
          <p:cNvPr id="55302" name="Rectangle 6"/>
          <p:cNvSpPr>
            <a:spLocks noChangeArrowheads="1"/>
          </p:cNvSpPr>
          <p:nvPr/>
        </p:nvSpPr>
        <p:spPr bwMode="auto">
          <a:xfrm>
            <a:off x="4787900" y="3573463"/>
            <a:ext cx="389890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أما بالنسبة للمكاتب والمنازل فيمكن طلاء جدرانها من الداخل أو الخارج كما يمكن تركيب الأسقف المعلقة بها.</a:t>
            </a:r>
            <a:endParaRPr lang="en-US" sz="20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fade">
                                      <p:cBhvr>
                                        <p:cTn id="7" dur="1000"/>
                                        <p:tgtEl>
                                          <p:spTgt spid="55299"/>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5298"/>
                                        </p:tgtEl>
                                        <p:attrNameLst>
                                          <p:attrName>style.visibility</p:attrName>
                                        </p:attrNameLst>
                                      </p:cBhvr>
                                      <p:to>
                                        <p:strVal val="visible"/>
                                      </p:to>
                                    </p:set>
                                    <p:animEffect transition="in" filter="fade">
                                      <p:cBhvr>
                                        <p:cTn id="11" dur="1000"/>
                                        <p:tgtEl>
                                          <p:spTgt spid="5529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5302"/>
                                        </p:tgtEl>
                                        <p:attrNameLst>
                                          <p:attrName>style.visibility</p:attrName>
                                        </p:attrNameLst>
                                      </p:cBhvr>
                                      <p:to>
                                        <p:strVal val="visible"/>
                                      </p:to>
                                    </p:set>
                                    <p:animEffect transition="in" filter="fade">
                                      <p:cBhvr>
                                        <p:cTn id="14" dur="1000"/>
                                        <p:tgtEl>
                                          <p:spTgt spid="55302"/>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55301"/>
                                        </p:tgtEl>
                                        <p:attrNameLst>
                                          <p:attrName>style.visibility</p:attrName>
                                        </p:attrNameLst>
                                      </p:cBhvr>
                                      <p:to>
                                        <p:strVal val="visible"/>
                                      </p:to>
                                    </p:set>
                                    <p:animEffect transition="in" filter="fade">
                                      <p:cBhvr>
                                        <p:cTn id="18" dur="1000"/>
                                        <p:tgtEl>
                                          <p:spTgt spid="55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p:bldP spid="5530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5364163" y="1557338"/>
            <a:ext cx="3322637"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 إن الأبواب والشبابيك والهوايات ذات الهياكل المصنوعة من الصلب أو الألمونيوم يتم تركيبها علي المدادات الطولية أو العرضية سواء باللحام أو المسامير بعد أن يتم عمل تقوية معدنية لفتحاتها</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sp>
        <p:nvSpPr>
          <p:cNvPr id="56323" name="Rectangle 3"/>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خامساً: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الأبواب والشبابيك والهوايات</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6326" name="Picture 6" descr="Picture51"/>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3563938" y="1700213"/>
            <a:ext cx="137160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56327" name="Picture 7" descr="Picture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2636838"/>
            <a:ext cx="2227262" cy="1543050"/>
          </a:xfrm>
          <a:prstGeom prst="rect">
            <a:avLst/>
          </a:prstGeom>
          <a:noFill/>
          <a:extLst>
            <a:ext uri="{909E8E84-426E-40DD-AFC4-6F175D3DCCD1}">
              <a14:hiddenFill xmlns:a14="http://schemas.microsoft.com/office/drawing/2010/main">
                <a:solidFill>
                  <a:srgbClr val="FFFFFF"/>
                </a:solidFill>
              </a14:hiddenFill>
            </a:ext>
          </a:extLst>
        </p:spPr>
      </p:pic>
      <p:pic>
        <p:nvPicPr>
          <p:cNvPr id="56328" name="Picture 8" descr="Picture53"/>
          <p:cNvPicPr>
            <a:picLocks noChangeAspect="1" noChangeArrowheads="1"/>
          </p:cNvPicPr>
          <p:nvPr/>
        </p:nvPicPr>
        <p:blipFill>
          <a:blip r:embed="rId4">
            <a:lum bright="-6000"/>
            <a:extLst>
              <a:ext uri="{28A0092B-C50C-407E-A947-70E740481C1C}">
                <a14:useLocalDpi xmlns:a14="http://schemas.microsoft.com/office/drawing/2010/main" val="0"/>
              </a:ext>
            </a:extLst>
          </a:blip>
          <a:srcRect/>
          <a:stretch>
            <a:fillRect/>
          </a:stretch>
        </p:blipFill>
        <p:spPr bwMode="auto">
          <a:xfrm>
            <a:off x="971550" y="981075"/>
            <a:ext cx="2403475" cy="1601788"/>
          </a:xfrm>
          <a:prstGeom prst="rect">
            <a:avLst/>
          </a:prstGeom>
          <a:noFill/>
          <a:extLst>
            <a:ext uri="{909E8E84-426E-40DD-AFC4-6F175D3DCCD1}">
              <a14:hiddenFill xmlns:a14="http://schemas.microsoft.com/office/drawing/2010/main">
                <a:solidFill>
                  <a:srgbClr val="FFFFFF"/>
                </a:solidFill>
              </a14:hiddenFill>
            </a:ext>
          </a:extLst>
        </p:spPr>
      </p:pic>
      <p:sp>
        <p:nvSpPr>
          <p:cNvPr id="56329" name="Rectangle 9"/>
          <p:cNvSpPr>
            <a:spLocks noChangeArrowheads="1"/>
          </p:cNvSpPr>
          <p:nvPr/>
        </p:nvSpPr>
        <p:spPr bwMode="auto">
          <a:xfrm>
            <a:off x="1835150" y="4725988"/>
            <a:ext cx="6851650"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وهي عبارة عن هيكل معدني يعلق في سقف المبني وذلك بغرض الديكور وإخفاء وصلات التكييف والكهرباء الموجودة في السقف ويكثر وجوده في المباني المخصصة لأغراض السكني والمكاتب</a:t>
            </a:r>
            <a:endParaRPr lang="en-US" sz="2000">
              <a:effectLst>
                <a:outerShdw blurRad="38100" dist="38100" dir="2700000" algn="tl">
                  <a:srgbClr val="000000"/>
                </a:outerShdw>
              </a:effectLst>
            </a:endParaRPr>
          </a:p>
        </p:txBody>
      </p:sp>
      <p:sp>
        <p:nvSpPr>
          <p:cNvPr id="56330" name="Rectangle 10"/>
          <p:cNvSpPr>
            <a:spLocks noChangeArrowheads="1"/>
          </p:cNvSpPr>
          <p:nvPr/>
        </p:nvSpPr>
        <p:spPr bwMode="auto">
          <a:xfrm>
            <a:off x="2555875" y="414972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 سادساً: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الأسقف المعلقة</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323"/>
                                        </p:tgtEl>
                                        <p:attrNameLst>
                                          <p:attrName>style.visibility</p:attrName>
                                        </p:attrNameLst>
                                      </p:cBhvr>
                                      <p:to>
                                        <p:strVal val="visible"/>
                                      </p:to>
                                    </p:set>
                                    <p:animEffect transition="in" filter="fade">
                                      <p:cBhvr>
                                        <p:cTn id="7" dur="1000"/>
                                        <p:tgtEl>
                                          <p:spTgt spid="56323"/>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6322"/>
                                        </p:tgtEl>
                                        <p:attrNameLst>
                                          <p:attrName>style.visibility</p:attrName>
                                        </p:attrNameLst>
                                      </p:cBhvr>
                                      <p:to>
                                        <p:strVal val="visible"/>
                                      </p:to>
                                    </p:set>
                                    <p:animEffect transition="in" filter="fade">
                                      <p:cBhvr>
                                        <p:cTn id="11" dur="1000"/>
                                        <p:tgtEl>
                                          <p:spTgt spid="56322"/>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6328"/>
                                        </p:tgtEl>
                                        <p:attrNameLst>
                                          <p:attrName>style.visibility</p:attrName>
                                        </p:attrNameLst>
                                      </p:cBhvr>
                                      <p:to>
                                        <p:strVal val="visible"/>
                                      </p:to>
                                    </p:set>
                                    <p:animEffect transition="in" filter="fade">
                                      <p:cBhvr>
                                        <p:cTn id="15" dur="1000"/>
                                        <p:tgtEl>
                                          <p:spTgt spid="56328"/>
                                        </p:tgtEl>
                                      </p:cBhvr>
                                    </p:animEffect>
                                  </p:childTnLst>
                                </p:cTn>
                              </p:par>
                              <p:par>
                                <p:cTn id="16" presetID="10" presetClass="entr" presetSubtype="0" fill="hold" nodeType="withEffect">
                                  <p:stCondLst>
                                    <p:cond delay="0"/>
                                  </p:stCondLst>
                                  <p:childTnLst>
                                    <p:set>
                                      <p:cBhvr>
                                        <p:cTn id="17" dur="1" fill="hold">
                                          <p:stCondLst>
                                            <p:cond delay="0"/>
                                          </p:stCondLst>
                                        </p:cTn>
                                        <p:tgtEl>
                                          <p:spTgt spid="56326"/>
                                        </p:tgtEl>
                                        <p:attrNameLst>
                                          <p:attrName>style.visibility</p:attrName>
                                        </p:attrNameLst>
                                      </p:cBhvr>
                                      <p:to>
                                        <p:strVal val="visible"/>
                                      </p:to>
                                    </p:set>
                                    <p:animEffect transition="in" filter="fade">
                                      <p:cBhvr>
                                        <p:cTn id="18" dur="1000"/>
                                        <p:tgtEl>
                                          <p:spTgt spid="56326"/>
                                        </p:tgtEl>
                                      </p:cBhvr>
                                    </p:animEffect>
                                  </p:childTnLst>
                                </p:cTn>
                              </p:par>
                              <p:par>
                                <p:cTn id="19" presetID="10" presetClass="entr" presetSubtype="0" fill="hold" nodeType="withEffect">
                                  <p:stCondLst>
                                    <p:cond delay="0"/>
                                  </p:stCondLst>
                                  <p:childTnLst>
                                    <p:set>
                                      <p:cBhvr>
                                        <p:cTn id="20" dur="1" fill="hold">
                                          <p:stCondLst>
                                            <p:cond delay="0"/>
                                          </p:stCondLst>
                                        </p:cTn>
                                        <p:tgtEl>
                                          <p:spTgt spid="56327"/>
                                        </p:tgtEl>
                                        <p:attrNameLst>
                                          <p:attrName>style.visibility</p:attrName>
                                        </p:attrNameLst>
                                      </p:cBhvr>
                                      <p:to>
                                        <p:strVal val="visible"/>
                                      </p:to>
                                    </p:set>
                                    <p:animEffect transition="in" filter="fade">
                                      <p:cBhvr>
                                        <p:cTn id="21" dur="1000"/>
                                        <p:tgtEl>
                                          <p:spTgt spid="56327"/>
                                        </p:tgtEl>
                                      </p:cBhvr>
                                    </p:animEffect>
                                  </p:childTnLst>
                                </p:cTn>
                              </p:par>
                            </p:childTnLst>
                          </p:cTn>
                        </p:par>
                        <p:par>
                          <p:cTn id="22" fill="hold" nodeType="afterGroup">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56330"/>
                                        </p:tgtEl>
                                        <p:attrNameLst>
                                          <p:attrName>style.visibility</p:attrName>
                                        </p:attrNameLst>
                                      </p:cBhvr>
                                      <p:to>
                                        <p:strVal val="visible"/>
                                      </p:to>
                                    </p:set>
                                    <p:animEffect transition="in" filter="fade">
                                      <p:cBhvr>
                                        <p:cTn id="25" dur="1000"/>
                                        <p:tgtEl>
                                          <p:spTgt spid="56330"/>
                                        </p:tgtEl>
                                      </p:cBhvr>
                                    </p:animEffect>
                                  </p:childTnLst>
                                </p:cTn>
                              </p:par>
                            </p:childTnLst>
                          </p:cTn>
                        </p:par>
                        <p:par>
                          <p:cTn id="26" fill="hold" nodeType="afterGroup">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56329"/>
                                        </p:tgtEl>
                                        <p:attrNameLst>
                                          <p:attrName>style.visibility</p:attrName>
                                        </p:attrNameLst>
                                      </p:cBhvr>
                                      <p:to>
                                        <p:strVal val="visible"/>
                                      </p:to>
                                    </p:set>
                                    <p:animEffect transition="in" filter="fade">
                                      <p:cBhvr>
                                        <p:cTn id="29" dur="1000"/>
                                        <p:tgtEl>
                                          <p:spTgt spid="56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P spid="56323" grpId="0"/>
      <p:bldP spid="56329" grpId="0"/>
      <p:bldP spid="563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4356100" y="1557338"/>
            <a:ext cx="4330700"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ويمكن الاستعانة بها في مباني المكاتب والمنازل بغرض عمل تقسيم داخلي لمساحات المبني المسطحة وهي عبارة عن ألواح من الساندويتش بانل يتم تركيبها بين أجزاء الهيكل الرئيسية والثانوية ويمكن إزالتها في أى وقت وإعادة رسم خريطة المبني الداخلية.</a:t>
            </a:r>
            <a:endParaRPr lang="en-US" sz="2000">
              <a:effectLst>
                <a:outerShdw blurRad="38100" dist="38100" dir="2700000" algn="tl">
                  <a:srgbClr val="000000"/>
                </a:outerShdw>
              </a:effectLst>
            </a:endParaRPr>
          </a:p>
        </p:txBody>
      </p:sp>
      <p:sp>
        <p:nvSpPr>
          <p:cNvPr id="57347" name="Rectangle 3"/>
          <p:cNvSpPr>
            <a:spLocks noChangeArrowheads="1"/>
          </p:cNvSpPr>
          <p:nvPr/>
        </p:nvSpPr>
        <p:spPr bwMode="auto">
          <a:xfrm>
            <a:off x="2555875" y="981075"/>
            <a:ext cx="61309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سابعاً: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الجدران الفاصلة</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pic>
        <p:nvPicPr>
          <p:cNvPr id="57351" name="Picture 7" descr="Picture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5338" y="1125538"/>
            <a:ext cx="3271837" cy="2471737"/>
          </a:xfrm>
          <a:prstGeom prst="rect">
            <a:avLst/>
          </a:prstGeom>
          <a:noFill/>
          <a:extLst>
            <a:ext uri="{909E8E84-426E-40DD-AFC4-6F175D3DCCD1}">
              <a14:hiddenFill xmlns:a14="http://schemas.microsoft.com/office/drawing/2010/main">
                <a:solidFill>
                  <a:srgbClr val="FFFFFF"/>
                </a:solidFill>
              </a14:hiddenFill>
            </a:ext>
          </a:extLst>
        </p:spPr>
      </p:pic>
      <p:sp>
        <p:nvSpPr>
          <p:cNvPr id="57352" name="Rectangle 8"/>
          <p:cNvSpPr>
            <a:spLocks noChangeArrowheads="1"/>
          </p:cNvSpPr>
          <p:nvPr/>
        </p:nvSpPr>
        <p:spPr bwMode="auto">
          <a:xfrm>
            <a:off x="1835150" y="4508500"/>
            <a:ext cx="68516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وهي لا تختلف عن أرضيات المباني التقليدية أما في أرضيات الميزانين (الأدوار الوسطي) فهي تقام علي أرضيات معدنية يتم تثبيتها في الهياكل الرئيسية والثانوية للمبني. </a:t>
            </a:r>
            <a:endParaRPr lang="en-US" sz="2000">
              <a:effectLst>
                <a:outerShdw blurRad="38100" dist="38100" dir="2700000" algn="tl">
                  <a:srgbClr val="000000"/>
                </a:outerShdw>
              </a:effectLst>
            </a:endParaRPr>
          </a:p>
        </p:txBody>
      </p:sp>
      <p:sp>
        <p:nvSpPr>
          <p:cNvPr id="57353" name="Rectangle 9"/>
          <p:cNvSpPr>
            <a:spLocks noChangeArrowheads="1"/>
          </p:cNvSpPr>
          <p:nvPr/>
        </p:nvSpPr>
        <p:spPr bwMode="auto">
          <a:xfrm>
            <a:off x="2555875" y="3932238"/>
            <a:ext cx="61309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400" b="1">
                <a:effectLst>
                  <a:outerShdw blurRad="38100" dist="38100" dir="2700000" algn="tl">
                    <a:srgbClr val="000000"/>
                  </a:outerShdw>
                </a:effectLst>
                <a:cs typeface="Times New Roman" pitchFamily="18" charset="0"/>
              </a:rPr>
              <a:t>ثامناً:</a:t>
            </a:r>
            <a:r>
              <a:rPr lang="ar-EG" sz="2400" b="1">
                <a:effectLst>
                  <a:outerShdw blurRad="38100" dist="38100" dir="2700000" algn="tl">
                    <a:srgbClr val="000000"/>
                  </a:outerShdw>
                </a:effectLst>
                <a:cs typeface="Times New Roman" pitchFamily="18" charset="0"/>
              </a:rPr>
              <a:t> </a:t>
            </a:r>
            <a:r>
              <a:rPr lang="ar-SA" sz="2400" b="1">
                <a:effectLst>
                  <a:outerShdw blurRad="38100" dist="38100" dir="2700000" algn="tl">
                    <a:srgbClr val="000000"/>
                  </a:outerShdw>
                </a:effectLst>
                <a:cs typeface="Times New Roman" pitchFamily="18" charset="0"/>
              </a:rPr>
              <a:t>الأرضيات</a:t>
            </a:r>
            <a:r>
              <a:rPr lang="ar-EG" sz="2400" b="1">
                <a:effectLst>
                  <a:outerShdw blurRad="38100" dist="38100" dir="2700000" algn="tl">
                    <a:srgbClr val="000000"/>
                  </a:outerShdw>
                </a:effectLst>
                <a:cs typeface="Times New Roman" pitchFamily="18" charset="0"/>
              </a:rPr>
              <a:t>.</a:t>
            </a:r>
            <a:endParaRPr lang="en-US" sz="2400" b="1">
              <a:effectLst>
                <a:outerShdw blurRad="38100" dist="38100" dir="2700000" algn="tl">
                  <a:srgbClr val="000000"/>
                </a:outerShdw>
              </a:effectLst>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fade">
                                      <p:cBhvr>
                                        <p:cTn id="7" dur="1000"/>
                                        <p:tgtEl>
                                          <p:spTgt spid="57347"/>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7346"/>
                                        </p:tgtEl>
                                        <p:attrNameLst>
                                          <p:attrName>style.visibility</p:attrName>
                                        </p:attrNameLst>
                                      </p:cBhvr>
                                      <p:to>
                                        <p:strVal val="visible"/>
                                      </p:to>
                                    </p:set>
                                    <p:animEffect transition="in" filter="fade">
                                      <p:cBhvr>
                                        <p:cTn id="11" dur="1000"/>
                                        <p:tgtEl>
                                          <p:spTgt spid="57346"/>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57351"/>
                                        </p:tgtEl>
                                        <p:attrNameLst>
                                          <p:attrName>style.visibility</p:attrName>
                                        </p:attrNameLst>
                                      </p:cBhvr>
                                      <p:to>
                                        <p:strVal val="visible"/>
                                      </p:to>
                                    </p:set>
                                    <p:animEffect transition="in" filter="fade">
                                      <p:cBhvr>
                                        <p:cTn id="15" dur="1000"/>
                                        <p:tgtEl>
                                          <p:spTgt spid="57351"/>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7353"/>
                                        </p:tgtEl>
                                        <p:attrNameLst>
                                          <p:attrName>style.visibility</p:attrName>
                                        </p:attrNameLst>
                                      </p:cBhvr>
                                      <p:to>
                                        <p:strVal val="visible"/>
                                      </p:to>
                                    </p:set>
                                    <p:animEffect transition="in" filter="fade">
                                      <p:cBhvr>
                                        <p:cTn id="19" dur="1000"/>
                                        <p:tgtEl>
                                          <p:spTgt spid="57353"/>
                                        </p:tgtEl>
                                      </p:cBhvr>
                                    </p:animEffect>
                                  </p:childTnLst>
                                </p:cTn>
                              </p:par>
                            </p:childTnLst>
                          </p:cTn>
                        </p:par>
                        <p:par>
                          <p:cTn id="20" fill="hold" nodeType="afterGroup">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57352"/>
                                        </p:tgtEl>
                                        <p:attrNameLst>
                                          <p:attrName>style.visibility</p:attrName>
                                        </p:attrNameLst>
                                      </p:cBhvr>
                                      <p:to>
                                        <p:strVal val="visible"/>
                                      </p:to>
                                    </p:set>
                                    <p:animEffect transition="in" filter="fade">
                                      <p:cBhvr>
                                        <p:cTn id="23" dur="1000"/>
                                        <p:tgtEl>
                                          <p:spTgt spid="57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57347" grpId="0"/>
      <p:bldP spid="57352" grpId="0"/>
      <p:bldP spid="5735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الثالث: </a:t>
            </a:r>
            <a:r>
              <a:rPr lang="ar-SA" b="1"/>
              <a:t>مزايا المباني سابقة التجهيز</a:t>
            </a:r>
            <a:r>
              <a:rPr lang="ar-EG" b="1"/>
              <a:t>:</a:t>
            </a:r>
            <a:endParaRPr lang="en-US" b="1"/>
          </a:p>
        </p:txBody>
      </p:sp>
      <p:sp>
        <p:nvSpPr>
          <p:cNvPr id="58371" name="Rectangle 3"/>
          <p:cNvSpPr>
            <a:spLocks noChangeArrowheads="1"/>
          </p:cNvSpPr>
          <p:nvPr/>
        </p:nvSpPr>
        <p:spPr bwMode="auto">
          <a:xfrm>
            <a:off x="4356100" y="1700213"/>
            <a:ext cx="4330700"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مقاومة التآكل والعوامل الجوية السيئة وخاصة فى الأجواء الصحراوية والساحلية وما تشكله طبيعة جو المنطقة من رطوبة وأملاح تنفذ الى الأساسات وتعمل على أتلاف دهانات وأساسات المباني الداخلية .</a:t>
            </a:r>
            <a:endParaRPr lang="en-US" sz="2000">
              <a:effectLst>
                <a:outerShdw blurRad="38100" dist="38100" dir="2700000" algn="tl">
                  <a:srgbClr val="000000"/>
                </a:outerShdw>
              </a:effectLst>
            </a:endParaRPr>
          </a:p>
        </p:txBody>
      </p:sp>
      <p:sp>
        <p:nvSpPr>
          <p:cNvPr id="58372" name="Rectangle 4"/>
          <p:cNvSpPr>
            <a:spLocks noChangeArrowheads="1"/>
          </p:cNvSpPr>
          <p:nvPr/>
        </p:nvSpPr>
        <p:spPr bwMode="auto">
          <a:xfrm>
            <a:off x="2051050" y="981075"/>
            <a:ext cx="6635750" cy="719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000" b="1">
                <a:effectLst>
                  <a:outerShdw blurRad="38100" dist="38100" dir="2700000" algn="tl">
                    <a:srgbClr val="000000"/>
                  </a:outerShdw>
                </a:effectLst>
                <a:cs typeface="Times New Roman" pitchFamily="18" charset="0"/>
              </a:rPr>
              <a:t>تعتبر المباني سابقة التجهيز أحدث النظم فى عالم التشييد والبناء لما تقدمه من مزايا وخصائص لا تضاهيها فيها المباني التقليدية وهذه بعض منها :</a:t>
            </a:r>
            <a:endParaRPr lang="en-US" sz="2000" b="1">
              <a:effectLst>
                <a:outerShdw blurRad="38100" dist="38100" dir="2700000" algn="tl">
                  <a:srgbClr val="000000"/>
                </a:outerShdw>
              </a:effectLst>
              <a:cs typeface="Times New Roman" pitchFamily="18" charset="0"/>
            </a:endParaRPr>
          </a:p>
        </p:txBody>
      </p:sp>
      <p:sp>
        <p:nvSpPr>
          <p:cNvPr id="58375" name="Rectangle 7"/>
          <p:cNvSpPr>
            <a:spLocks noChangeArrowheads="1"/>
          </p:cNvSpPr>
          <p:nvPr/>
        </p:nvSpPr>
        <p:spPr bwMode="auto">
          <a:xfrm>
            <a:off x="5219700" y="3284538"/>
            <a:ext cx="34671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أساسات قوية للأسقف والجدران ذات طبيعة تحمل عالية تقاوم :</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1</a:t>
            </a:r>
            <a:r>
              <a:rPr lang="ar-SA" sz="2000">
                <a:effectLst>
                  <a:outerShdw blurRad="38100" dist="38100" dir="2700000" algn="tl">
                    <a:srgbClr val="000000"/>
                  </a:outerShdw>
                </a:effectLst>
              </a:rPr>
              <a:t>-	الرياح والأعاصير</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2</a:t>
            </a:r>
            <a:r>
              <a:rPr lang="ar-SA" sz="2000">
                <a:effectLst>
                  <a:outerShdw blurRad="38100" dist="38100" dir="2700000" algn="tl">
                    <a:srgbClr val="000000"/>
                  </a:outerShdw>
                </a:effectLst>
              </a:rPr>
              <a:t>-	الزلازل والهزات الأرضية</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3</a:t>
            </a:r>
            <a:r>
              <a:rPr lang="ar-SA" sz="2000">
                <a:effectLst>
                  <a:outerShdw blurRad="38100" dist="38100" dir="2700000" algn="tl">
                    <a:srgbClr val="000000"/>
                  </a:outerShdw>
                </a:effectLst>
              </a:rPr>
              <a:t>-	المياه الجوفية والرطوبة</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None/>
            </a:pPr>
            <a:r>
              <a:rPr lang="ar-EG" sz="2000">
                <a:effectLst>
                  <a:outerShdw blurRad="38100" dist="38100" dir="2700000" algn="tl">
                    <a:srgbClr val="000000"/>
                  </a:outerShdw>
                </a:effectLst>
              </a:rPr>
              <a:t>4</a:t>
            </a:r>
            <a:r>
              <a:rPr lang="ar-SA" sz="2000">
                <a:effectLst>
                  <a:outerShdw blurRad="38100" dist="38100" dir="2700000" algn="tl">
                    <a:srgbClr val="000000"/>
                  </a:outerShdw>
                </a:effectLst>
              </a:rPr>
              <a:t>-	مياه الإمطار والسيول</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pic>
        <p:nvPicPr>
          <p:cNvPr id="58376" name="Picture 8" descr="Picture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3751263"/>
            <a:ext cx="4606925" cy="2701925"/>
          </a:xfrm>
          <a:prstGeom prst="rect">
            <a:avLst/>
          </a:prstGeom>
          <a:noFill/>
          <a:extLst>
            <a:ext uri="{909E8E84-426E-40DD-AFC4-6F175D3DCCD1}">
              <a14:hiddenFill xmlns:a14="http://schemas.microsoft.com/office/drawing/2010/main">
                <a:solidFill>
                  <a:srgbClr val="FFFFFF"/>
                </a:solidFill>
              </a14:hiddenFill>
            </a:ext>
          </a:extLst>
        </p:spPr>
      </p:pic>
      <p:pic>
        <p:nvPicPr>
          <p:cNvPr id="58377" name="Picture 9" descr="Picture56"/>
          <p:cNvPicPr>
            <a:picLocks noChangeAspect="1" noChangeArrowheads="1"/>
          </p:cNvPicPr>
          <p:nvPr/>
        </p:nvPicPr>
        <p:blipFill>
          <a:blip r:embed="rId3">
            <a:lum bright="-6000"/>
            <a:extLst>
              <a:ext uri="{28A0092B-C50C-407E-A947-70E740481C1C}">
                <a14:useLocalDpi xmlns:a14="http://schemas.microsoft.com/office/drawing/2010/main" val="0"/>
              </a:ext>
            </a:extLst>
          </a:blip>
          <a:srcRect l="2647" t="10367" r="6647" b="16838"/>
          <a:stretch>
            <a:fillRect/>
          </a:stretch>
        </p:blipFill>
        <p:spPr bwMode="auto">
          <a:xfrm>
            <a:off x="468313" y="1628775"/>
            <a:ext cx="2447925" cy="2017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fade">
                                      <p:cBhvr>
                                        <p:cTn id="7" dur="1000"/>
                                        <p:tgtEl>
                                          <p:spTgt spid="58370">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8372"/>
                                        </p:tgtEl>
                                        <p:attrNameLst>
                                          <p:attrName>style.visibility</p:attrName>
                                        </p:attrNameLst>
                                      </p:cBhvr>
                                      <p:to>
                                        <p:strVal val="visible"/>
                                      </p:to>
                                    </p:set>
                                    <p:animEffect transition="in" filter="fade">
                                      <p:cBhvr>
                                        <p:cTn id="11" dur="1000"/>
                                        <p:tgtEl>
                                          <p:spTgt spid="58372"/>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58371"/>
                                        </p:tgtEl>
                                        <p:attrNameLst>
                                          <p:attrName>style.visibility</p:attrName>
                                        </p:attrNameLst>
                                      </p:cBhvr>
                                      <p:to>
                                        <p:strVal val="visible"/>
                                      </p:to>
                                    </p:set>
                                    <p:animEffect transition="in" filter="fade">
                                      <p:cBhvr>
                                        <p:cTn id="15" dur="1000"/>
                                        <p:tgtEl>
                                          <p:spTgt spid="58371"/>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58375"/>
                                        </p:tgtEl>
                                        <p:attrNameLst>
                                          <p:attrName>style.visibility</p:attrName>
                                        </p:attrNameLst>
                                      </p:cBhvr>
                                      <p:to>
                                        <p:strVal val="visible"/>
                                      </p:to>
                                    </p:set>
                                    <p:animEffect transition="in" filter="fade">
                                      <p:cBhvr>
                                        <p:cTn id="19" dur="1000"/>
                                        <p:tgtEl>
                                          <p:spTgt spid="58375"/>
                                        </p:tgtEl>
                                      </p:cBhvr>
                                    </p:animEffect>
                                  </p:childTnLst>
                                </p:cTn>
                              </p:par>
                            </p:childTnLst>
                          </p:cTn>
                        </p:par>
                        <p:par>
                          <p:cTn id="20" fill="hold" nodeType="afterGroup">
                            <p:stCondLst>
                              <p:cond delay="4000"/>
                            </p:stCondLst>
                            <p:childTnLst>
                              <p:par>
                                <p:cTn id="21" presetID="10" presetClass="entr" presetSubtype="0" fill="hold" nodeType="afterEffect">
                                  <p:stCondLst>
                                    <p:cond delay="0"/>
                                  </p:stCondLst>
                                  <p:childTnLst>
                                    <p:set>
                                      <p:cBhvr>
                                        <p:cTn id="22" dur="1" fill="hold">
                                          <p:stCondLst>
                                            <p:cond delay="0"/>
                                          </p:stCondLst>
                                        </p:cTn>
                                        <p:tgtEl>
                                          <p:spTgt spid="58377"/>
                                        </p:tgtEl>
                                        <p:attrNameLst>
                                          <p:attrName>style.visibility</p:attrName>
                                        </p:attrNameLst>
                                      </p:cBhvr>
                                      <p:to>
                                        <p:strVal val="visible"/>
                                      </p:to>
                                    </p:set>
                                    <p:animEffect transition="in" filter="fade">
                                      <p:cBhvr>
                                        <p:cTn id="23" dur="1000"/>
                                        <p:tgtEl>
                                          <p:spTgt spid="58377"/>
                                        </p:tgtEl>
                                      </p:cBhvr>
                                    </p:animEffect>
                                  </p:childTnLst>
                                </p:cTn>
                              </p:par>
                              <p:par>
                                <p:cTn id="24" presetID="10" presetClass="entr" presetSubtype="0" fill="hold" nodeType="withEffect">
                                  <p:stCondLst>
                                    <p:cond delay="0"/>
                                  </p:stCondLst>
                                  <p:childTnLst>
                                    <p:set>
                                      <p:cBhvr>
                                        <p:cTn id="25" dur="1" fill="hold">
                                          <p:stCondLst>
                                            <p:cond delay="0"/>
                                          </p:stCondLst>
                                        </p:cTn>
                                        <p:tgtEl>
                                          <p:spTgt spid="58376"/>
                                        </p:tgtEl>
                                        <p:attrNameLst>
                                          <p:attrName>style.visibility</p:attrName>
                                        </p:attrNameLst>
                                      </p:cBhvr>
                                      <p:to>
                                        <p:strVal val="visible"/>
                                      </p:to>
                                    </p:set>
                                    <p:animEffect transition="in" filter="fade">
                                      <p:cBhvr>
                                        <p:cTn id="26" dur="10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p:bldP spid="58371" grpId="0"/>
      <p:bldP spid="58372" grpId="0"/>
      <p:bldP spid="5837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الثالث: </a:t>
            </a:r>
            <a:r>
              <a:rPr lang="ar-SA" b="1"/>
              <a:t>مزايا المباني سابقة التجهيز</a:t>
            </a:r>
            <a:r>
              <a:rPr lang="ar-EG" b="1"/>
              <a:t>:</a:t>
            </a:r>
            <a:endParaRPr lang="en-US" b="1"/>
          </a:p>
        </p:txBody>
      </p:sp>
      <p:sp>
        <p:nvSpPr>
          <p:cNvPr id="59395" name="Rectangle 3"/>
          <p:cNvSpPr>
            <a:spLocks noChangeArrowheads="1"/>
          </p:cNvSpPr>
          <p:nvPr/>
        </p:nvSpPr>
        <p:spPr bwMode="auto">
          <a:xfrm>
            <a:off x="4284663" y="1989138"/>
            <a:ext cx="4402137" cy="38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استغلال امثل للمساحات الكبيرة دون وجود أعمدة داخلية أو عوائق تحد من حرية الحركة داخل المبنى</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طبيعة الاتزان للمبنى بأكمله والجدران خاصة فى حالة المباني المرتفعة لأكثر من 3 أمتار والتي يصعب حمل الأسقف فيها دون أعمدة داخلية وخاصة عندما تزيد مساحة الأسطح عن 100 متر مربع ويصبح مركز الحمل فى المنتصف دون سند أسفله وكذلك بالنسبة للجدران الخارجية التى تصبح اقل اتزانا ومقاومة للرياح والصدمات الجانبية.</a:t>
            </a:r>
            <a:endParaRPr lang="en-US" sz="2000">
              <a:effectLst>
                <a:outerShdw blurRad="38100" dist="38100" dir="2700000" algn="tl">
                  <a:srgbClr val="000000"/>
                </a:outerShdw>
              </a:effectLst>
            </a:endParaRPr>
          </a:p>
        </p:txBody>
      </p:sp>
      <p:sp>
        <p:nvSpPr>
          <p:cNvPr id="59396" name="Rectangle 4"/>
          <p:cNvSpPr>
            <a:spLocks noChangeArrowheads="1"/>
          </p:cNvSpPr>
          <p:nvPr/>
        </p:nvSpPr>
        <p:spPr bwMode="auto">
          <a:xfrm>
            <a:off x="4140200" y="981075"/>
            <a:ext cx="454660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000">
                <a:effectLst>
                  <a:outerShdw blurRad="38100" dist="38100" dir="2700000" algn="tl">
                    <a:srgbClr val="000000"/>
                  </a:outerShdw>
                </a:effectLst>
                <a:cs typeface="Times New Roman" pitchFamily="18" charset="0"/>
              </a:rPr>
              <a:t>وتدعم تركيب تجهيزات معدنية أخرى مثل أوناش الرفع أو ادوار الميزانين التى تسمح بإمكانية السيطرة الكاملة لمجال الرؤية داخل المنشأ.</a:t>
            </a:r>
            <a:endParaRPr lang="en-US" sz="2000">
              <a:effectLst>
                <a:outerShdw blurRad="38100" dist="38100" dir="2700000" algn="tl">
                  <a:srgbClr val="000000"/>
                </a:outerShdw>
              </a:effectLst>
              <a:cs typeface="Times New Roman" pitchFamily="18" charset="0"/>
            </a:endParaRPr>
          </a:p>
        </p:txBody>
      </p:sp>
      <p:pic>
        <p:nvPicPr>
          <p:cNvPr id="59400" name="Picture 8" descr="Picture57"/>
          <p:cNvPicPr>
            <a:picLocks noChangeAspect="1" noChangeArrowheads="1"/>
          </p:cNvPicPr>
          <p:nvPr/>
        </p:nvPicPr>
        <p:blipFill>
          <a:blip r:embed="rId2">
            <a:lum bright="-6000"/>
            <a:extLst>
              <a:ext uri="{28A0092B-C50C-407E-A947-70E740481C1C}">
                <a14:useLocalDpi xmlns:a14="http://schemas.microsoft.com/office/drawing/2010/main" val="0"/>
              </a:ext>
            </a:extLst>
          </a:blip>
          <a:srcRect/>
          <a:stretch>
            <a:fillRect/>
          </a:stretch>
        </p:blipFill>
        <p:spPr bwMode="auto">
          <a:xfrm>
            <a:off x="539750" y="1268413"/>
            <a:ext cx="3436938" cy="1757362"/>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Picture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213" y="3241675"/>
            <a:ext cx="3124200" cy="2058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9394">
                                            <p:txEl>
                                              <p:pRg st="0" end="0"/>
                                            </p:txEl>
                                          </p:spTgt>
                                        </p:tgtEl>
                                        <p:attrNameLst>
                                          <p:attrName>style.visibility</p:attrName>
                                        </p:attrNameLst>
                                      </p:cBhvr>
                                      <p:to>
                                        <p:strVal val="visible"/>
                                      </p:to>
                                    </p:set>
                                    <p:animEffect transition="in" filter="fade">
                                      <p:cBhvr>
                                        <p:cTn id="7" dur="1000"/>
                                        <p:tgtEl>
                                          <p:spTgt spid="59394">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9396"/>
                                        </p:tgtEl>
                                        <p:attrNameLst>
                                          <p:attrName>style.visibility</p:attrName>
                                        </p:attrNameLst>
                                      </p:cBhvr>
                                      <p:to>
                                        <p:strVal val="visible"/>
                                      </p:to>
                                    </p:set>
                                    <p:animEffect transition="in" filter="fade">
                                      <p:cBhvr>
                                        <p:cTn id="11" dur="1000"/>
                                        <p:tgtEl>
                                          <p:spTgt spid="5939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9395"/>
                                        </p:tgtEl>
                                        <p:attrNameLst>
                                          <p:attrName>style.visibility</p:attrName>
                                        </p:attrNameLst>
                                      </p:cBhvr>
                                      <p:to>
                                        <p:strVal val="visible"/>
                                      </p:to>
                                    </p:set>
                                    <p:animEffect transition="in" filter="fade">
                                      <p:cBhvr>
                                        <p:cTn id="14" dur="1000"/>
                                        <p:tgtEl>
                                          <p:spTgt spid="59395"/>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59400"/>
                                        </p:tgtEl>
                                        <p:attrNameLst>
                                          <p:attrName>style.visibility</p:attrName>
                                        </p:attrNameLst>
                                      </p:cBhvr>
                                      <p:to>
                                        <p:strVal val="visible"/>
                                      </p:to>
                                    </p:set>
                                    <p:animEffect transition="in" filter="fade">
                                      <p:cBhvr>
                                        <p:cTn id="18" dur="1000"/>
                                        <p:tgtEl>
                                          <p:spTgt spid="59400"/>
                                        </p:tgtEl>
                                      </p:cBhvr>
                                    </p:animEffect>
                                  </p:childTnLst>
                                </p:cTn>
                              </p:par>
                              <p:par>
                                <p:cTn id="19" presetID="10" presetClass="entr" presetSubtype="0" fill="hold" nodeType="withEffect">
                                  <p:stCondLst>
                                    <p:cond delay="0"/>
                                  </p:stCondLst>
                                  <p:childTnLst>
                                    <p:set>
                                      <p:cBhvr>
                                        <p:cTn id="20" dur="1" fill="hold">
                                          <p:stCondLst>
                                            <p:cond delay="0"/>
                                          </p:stCondLst>
                                        </p:cTn>
                                        <p:tgtEl>
                                          <p:spTgt spid="59401"/>
                                        </p:tgtEl>
                                        <p:attrNameLst>
                                          <p:attrName>style.visibility</p:attrName>
                                        </p:attrNameLst>
                                      </p:cBhvr>
                                      <p:to>
                                        <p:strVal val="visible"/>
                                      </p:to>
                                    </p:set>
                                    <p:animEffect transition="in" filter="fade">
                                      <p:cBhvr>
                                        <p:cTn id="21" dur="1000"/>
                                        <p:tgtEl>
                                          <p:spTgt spid="59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build="p"/>
      <p:bldP spid="59395" grpId="0"/>
      <p:bldP spid="5939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الثالث: </a:t>
            </a:r>
            <a:r>
              <a:rPr lang="ar-SA" b="1"/>
              <a:t>مزايا المباني سابقة التجهيز</a:t>
            </a:r>
            <a:r>
              <a:rPr lang="ar-EG" b="1"/>
              <a:t>:</a:t>
            </a:r>
            <a:endParaRPr lang="en-US" b="1"/>
          </a:p>
        </p:txBody>
      </p:sp>
      <p:sp>
        <p:nvSpPr>
          <p:cNvPr id="60419" name="Rectangle 3"/>
          <p:cNvSpPr>
            <a:spLocks noChangeArrowheads="1"/>
          </p:cNvSpPr>
          <p:nvPr/>
        </p:nvSpPr>
        <p:spPr bwMode="auto">
          <a:xfrm>
            <a:off x="4284663" y="1484313"/>
            <a:ext cx="4402137"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000">
                <a:effectLst>
                  <a:outerShdw blurRad="38100" dist="38100" dir="2700000" algn="tl">
                    <a:srgbClr val="000000"/>
                  </a:outerShdw>
                </a:effectLst>
              </a:rPr>
              <a:t>إمكانية تغيير نمط المبنى من حيث التنظيم الداخلي وتغييره من استخدام لأخر فمثلا يصلح المبنى الواحد لاستخدامه مخزن ثم استخدامه كورشة أو إعادة تجهيزه للعمل كثلاجة حفظ وتخزين مما يجعل حركة الاستثمار فيه حركة متغيرة بعيدة عن جمود</a:t>
            </a:r>
            <a:r>
              <a:rPr lang="ar-EG" sz="2000">
                <a:effectLst>
                  <a:outerShdw blurRad="38100" dist="38100" dir="2700000" algn="tl">
                    <a:srgbClr val="000000"/>
                  </a:outerShdw>
                </a:effectLst>
              </a:rPr>
              <a:t>.</a:t>
            </a:r>
            <a:endParaRPr lang="en-US" sz="2000">
              <a:effectLst>
                <a:outerShdw blurRad="38100" dist="38100" dir="2700000" algn="tl">
                  <a:srgbClr val="000000"/>
                </a:outerShdw>
              </a:effectLst>
            </a:endParaRPr>
          </a:p>
        </p:txBody>
      </p:sp>
      <p:pic>
        <p:nvPicPr>
          <p:cNvPr id="60423" name="Picture 7" descr="Picture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322388"/>
            <a:ext cx="3519487" cy="2322512"/>
          </a:xfrm>
          <a:prstGeom prst="rect">
            <a:avLst/>
          </a:prstGeom>
          <a:noFill/>
          <a:extLst>
            <a:ext uri="{909E8E84-426E-40DD-AFC4-6F175D3DCCD1}">
              <a14:hiddenFill xmlns:a14="http://schemas.microsoft.com/office/drawing/2010/main">
                <a:solidFill>
                  <a:srgbClr val="FFFFFF"/>
                </a:solidFill>
              </a14:hiddenFill>
            </a:ext>
          </a:extLst>
        </p:spPr>
      </p:pic>
      <p:pic>
        <p:nvPicPr>
          <p:cNvPr id="60424" name="Picture 8" descr="Picture60"/>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6732588" y="3994150"/>
            <a:ext cx="1789112" cy="1844675"/>
          </a:xfrm>
          <a:prstGeom prst="rect">
            <a:avLst/>
          </a:prstGeom>
          <a:noFill/>
          <a:extLst>
            <a:ext uri="{909E8E84-426E-40DD-AFC4-6F175D3DCCD1}">
              <a14:hiddenFill xmlns:a14="http://schemas.microsoft.com/office/drawing/2010/main">
                <a:solidFill>
                  <a:srgbClr val="FFFFFF"/>
                </a:solidFill>
              </a14:hiddenFill>
            </a:ext>
          </a:extLst>
        </p:spPr>
      </p:pic>
      <p:pic>
        <p:nvPicPr>
          <p:cNvPr id="60425" name="Picture 9" descr="Picture61"/>
          <p:cNvPicPr>
            <a:picLocks noChangeAspect="1" noChangeArrowheads="1"/>
          </p:cNvPicPr>
          <p:nvPr/>
        </p:nvPicPr>
        <p:blipFill>
          <a:blip r:embed="rId4">
            <a:lum bright="-6000"/>
            <a:extLst>
              <a:ext uri="{28A0092B-C50C-407E-A947-70E740481C1C}">
                <a14:useLocalDpi xmlns:a14="http://schemas.microsoft.com/office/drawing/2010/main" val="0"/>
              </a:ext>
            </a:extLst>
          </a:blip>
          <a:srcRect/>
          <a:stretch>
            <a:fillRect/>
          </a:stretch>
        </p:blipFill>
        <p:spPr bwMode="auto">
          <a:xfrm>
            <a:off x="684213" y="3860800"/>
            <a:ext cx="5865812" cy="2124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0418">
                                            <p:txEl>
                                              <p:pRg st="0" end="0"/>
                                            </p:txEl>
                                          </p:spTgt>
                                        </p:tgtEl>
                                        <p:attrNameLst>
                                          <p:attrName>style.visibility</p:attrName>
                                        </p:attrNameLst>
                                      </p:cBhvr>
                                      <p:to>
                                        <p:strVal val="visible"/>
                                      </p:to>
                                    </p:set>
                                    <p:animEffect transition="in" filter="fade">
                                      <p:cBhvr>
                                        <p:cTn id="7" dur="1000"/>
                                        <p:tgtEl>
                                          <p:spTgt spid="60418">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0419"/>
                                        </p:tgtEl>
                                        <p:attrNameLst>
                                          <p:attrName>style.visibility</p:attrName>
                                        </p:attrNameLst>
                                      </p:cBhvr>
                                      <p:to>
                                        <p:strVal val="visible"/>
                                      </p:to>
                                    </p:set>
                                    <p:animEffect transition="in" filter="fade">
                                      <p:cBhvr>
                                        <p:cTn id="11" dur="1000"/>
                                        <p:tgtEl>
                                          <p:spTgt spid="6041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60423"/>
                                        </p:tgtEl>
                                        <p:attrNameLst>
                                          <p:attrName>style.visibility</p:attrName>
                                        </p:attrNameLst>
                                      </p:cBhvr>
                                      <p:to>
                                        <p:strVal val="visible"/>
                                      </p:to>
                                    </p:set>
                                    <p:animEffect transition="in" filter="fade">
                                      <p:cBhvr>
                                        <p:cTn id="15" dur="1000"/>
                                        <p:tgtEl>
                                          <p:spTgt spid="60423"/>
                                        </p:tgtEl>
                                      </p:cBhvr>
                                    </p:animEffect>
                                  </p:childTnLst>
                                </p:cTn>
                              </p:par>
                              <p:par>
                                <p:cTn id="16" presetID="10" presetClass="entr" presetSubtype="0" fill="hold" nodeType="withEffect">
                                  <p:stCondLst>
                                    <p:cond delay="0"/>
                                  </p:stCondLst>
                                  <p:childTnLst>
                                    <p:set>
                                      <p:cBhvr>
                                        <p:cTn id="17" dur="1" fill="hold">
                                          <p:stCondLst>
                                            <p:cond delay="0"/>
                                          </p:stCondLst>
                                        </p:cTn>
                                        <p:tgtEl>
                                          <p:spTgt spid="60424"/>
                                        </p:tgtEl>
                                        <p:attrNameLst>
                                          <p:attrName>style.visibility</p:attrName>
                                        </p:attrNameLst>
                                      </p:cBhvr>
                                      <p:to>
                                        <p:strVal val="visible"/>
                                      </p:to>
                                    </p:set>
                                    <p:animEffect transition="in" filter="fade">
                                      <p:cBhvr>
                                        <p:cTn id="18" dur="1000"/>
                                        <p:tgtEl>
                                          <p:spTgt spid="60424"/>
                                        </p:tgtEl>
                                      </p:cBhvr>
                                    </p:animEffect>
                                  </p:childTnLst>
                                </p:cTn>
                              </p:par>
                              <p:par>
                                <p:cTn id="19" presetID="10" presetClass="entr" presetSubtype="0" fill="hold" nodeType="withEffect">
                                  <p:stCondLst>
                                    <p:cond delay="0"/>
                                  </p:stCondLst>
                                  <p:childTnLst>
                                    <p:set>
                                      <p:cBhvr>
                                        <p:cTn id="20" dur="1" fill="hold">
                                          <p:stCondLst>
                                            <p:cond delay="0"/>
                                          </p:stCondLst>
                                        </p:cTn>
                                        <p:tgtEl>
                                          <p:spTgt spid="60425"/>
                                        </p:tgtEl>
                                        <p:attrNameLst>
                                          <p:attrName>style.visibility</p:attrName>
                                        </p:attrNameLst>
                                      </p:cBhvr>
                                      <p:to>
                                        <p:strVal val="visible"/>
                                      </p:to>
                                    </p:set>
                                    <p:animEffect transition="in" filter="fade">
                                      <p:cBhvr>
                                        <p:cTn id="21" dur="1000"/>
                                        <p:tgtEl>
                                          <p:spTgt spid="60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8" grpId="0" build="p"/>
      <p:bldP spid="604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الرابع: الإستخدام وثباته:</a:t>
            </a:r>
            <a:endParaRPr lang="en-US" b="1"/>
          </a:p>
        </p:txBody>
      </p:sp>
      <p:sp>
        <p:nvSpPr>
          <p:cNvPr id="61443" name="Rectangle 3"/>
          <p:cNvSpPr>
            <a:spLocks noChangeArrowheads="1"/>
          </p:cNvSpPr>
          <p:nvPr/>
        </p:nvSpPr>
        <p:spPr bwMode="auto">
          <a:xfrm>
            <a:off x="3995738" y="1484313"/>
            <a:ext cx="4691062" cy="244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إمكانية الفك وإعادة التركيب فى مكان أخر دون ادني تلفيات أو خسائر فك وتركيب مما يتيح حرية حركة الاستثمار بالأرض المقام عليها وكذلك نقل النشاط من مكان الى أخ</a:t>
            </a:r>
            <a:r>
              <a:rPr lang="ar-EG" sz="2400">
                <a:effectLst>
                  <a:outerShdw blurRad="38100" dist="38100" dir="2700000" algn="tl">
                    <a:srgbClr val="000000"/>
                  </a:outerShdw>
                </a:effectLst>
              </a:rPr>
              <a:t>ر.</a:t>
            </a:r>
          </a:p>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إمكانية عمل فتحات التهوية والتكييف والأبواب والشبابيك .</a:t>
            </a:r>
            <a:endParaRPr lang="en-US" sz="2400">
              <a:effectLst>
                <a:outerShdw blurRad="38100" dist="38100" dir="2700000" algn="tl">
                  <a:srgbClr val="000000"/>
                </a:outerShdw>
              </a:effectLst>
            </a:endParaRPr>
          </a:p>
        </p:txBody>
      </p:sp>
      <p:pic>
        <p:nvPicPr>
          <p:cNvPr id="61447" name="Picture 7" descr="Picture62"/>
          <p:cNvPicPr>
            <a:picLocks noChangeAspect="1" noChangeArrowheads="1"/>
          </p:cNvPicPr>
          <p:nvPr/>
        </p:nvPicPr>
        <p:blipFill>
          <a:blip r:embed="rId2">
            <a:lum bright="-6000"/>
            <a:extLst>
              <a:ext uri="{28A0092B-C50C-407E-A947-70E740481C1C}">
                <a14:useLocalDpi xmlns:a14="http://schemas.microsoft.com/office/drawing/2010/main" val="0"/>
              </a:ext>
            </a:extLst>
          </a:blip>
          <a:srcRect b="54837"/>
          <a:stretch>
            <a:fillRect/>
          </a:stretch>
        </p:blipFill>
        <p:spPr bwMode="auto">
          <a:xfrm>
            <a:off x="395288" y="1628775"/>
            <a:ext cx="3678237" cy="2016125"/>
          </a:xfrm>
          <a:prstGeom prst="rect">
            <a:avLst/>
          </a:prstGeom>
          <a:noFill/>
          <a:extLst>
            <a:ext uri="{909E8E84-426E-40DD-AFC4-6F175D3DCCD1}">
              <a14:hiddenFill xmlns:a14="http://schemas.microsoft.com/office/drawing/2010/main">
                <a:solidFill>
                  <a:srgbClr val="FFFFFF"/>
                </a:solidFill>
              </a14:hiddenFill>
            </a:ext>
          </a:extLst>
        </p:spPr>
      </p:pic>
      <p:sp>
        <p:nvSpPr>
          <p:cNvPr id="61448" name="Rectangle 8"/>
          <p:cNvSpPr>
            <a:spLocks noChangeArrowheads="1"/>
          </p:cNvSpPr>
          <p:nvPr/>
        </p:nvSpPr>
        <p:spPr bwMode="auto">
          <a:xfrm>
            <a:off x="611188" y="3860800"/>
            <a:ext cx="8075612"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إمكانية التوسع فى المباني من حيث إضافة قطاعات معدنية أخرى إليها والعمل كوحدة واحدة أو إضافة منشات خرسانية إليها متصلة بها ومرتكزة عليها.</a:t>
            </a:r>
            <a:endParaRPr lang="ar-EG" sz="24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تكاليف صيانة سنوية اقل متمثلة فى نظافة مخرات مياه الإمطار من أى عوائق.</a:t>
            </a:r>
            <a:endParaRPr lang="ar-EG" sz="2400">
              <a:effectLst>
                <a:outerShdw blurRad="38100" dist="38100" dir="2700000" algn="tl">
                  <a:srgbClr val="000000"/>
                </a:outerShdw>
              </a:effectLst>
            </a:endParaRPr>
          </a:p>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عمر طويل للمبنى.</a:t>
            </a:r>
            <a:endParaRPr lang="en-US" sz="24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442">
                                            <p:txEl>
                                              <p:pRg st="0" end="0"/>
                                            </p:txEl>
                                          </p:spTgt>
                                        </p:tgtEl>
                                        <p:attrNameLst>
                                          <p:attrName>style.visibility</p:attrName>
                                        </p:attrNameLst>
                                      </p:cBhvr>
                                      <p:to>
                                        <p:strVal val="visible"/>
                                      </p:to>
                                    </p:set>
                                    <p:animEffect transition="in" filter="fade">
                                      <p:cBhvr>
                                        <p:cTn id="7" dur="1000"/>
                                        <p:tgtEl>
                                          <p:spTgt spid="61442">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1443"/>
                                        </p:tgtEl>
                                        <p:attrNameLst>
                                          <p:attrName>style.visibility</p:attrName>
                                        </p:attrNameLst>
                                      </p:cBhvr>
                                      <p:to>
                                        <p:strVal val="visible"/>
                                      </p:to>
                                    </p:set>
                                    <p:animEffect transition="in" filter="fade">
                                      <p:cBhvr>
                                        <p:cTn id="11" dur="1000"/>
                                        <p:tgtEl>
                                          <p:spTgt spid="6144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1448"/>
                                        </p:tgtEl>
                                        <p:attrNameLst>
                                          <p:attrName>style.visibility</p:attrName>
                                        </p:attrNameLst>
                                      </p:cBhvr>
                                      <p:to>
                                        <p:strVal val="visible"/>
                                      </p:to>
                                    </p:set>
                                    <p:animEffect transition="in" filter="fade">
                                      <p:cBhvr>
                                        <p:cTn id="14" dur="1000"/>
                                        <p:tgtEl>
                                          <p:spTgt spid="61448"/>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61447"/>
                                        </p:tgtEl>
                                        <p:attrNameLst>
                                          <p:attrName>style.visibility</p:attrName>
                                        </p:attrNameLst>
                                      </p:cBhvr>
                                      <p:to>
                                        <p:strVal val="visible"/>
                                      </p:to>
                                    </p:set>
                                    <p:animEffect transition="in" filter="fade">
                                      <p:cBhvr>
                                        <p:cTn id="18" dur="1000"/>
                                        <p:tgtEl>
                                          <p:spTgt spid="61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build="p"/>
      <p:bldP spid="61443" grpId="0"/>
      <p:bldP spid="6144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body" idx="1"/>
          </p:nvPr>
        </p:nvSpPr>
        <p:spPr>
          <a:xfrm>
            <a:off x="446088" y="404813"/>
            <a:ext cx="8229600" cy="676275"/>
          </a:xfrm>
        </p:spPr>
        <p:txBody>
          <a:bodyPr/>
          <a:lstStyle/>
          <a:p>
            <a:pPr>
              <a:buFont typeface="Wingdings" pitchFamily="2" charset="2"/>
              <a:buNone/>
            </a:pPr>
            <a:r>
              <a:rPr lang="ar-EG" b="1"/>
              <a:t>الفصل الرابع: الإستخدام وثباته:</a:t>
            </a:r>
            <a:endParaRPr lang="en-US" b="1"/>
          </a:p>
        </p:txBody>
      </p:sp>
      <p:sp>
        <p:nvSpPr>
          <p:cNvPr id="62467" name="Rectangle 3"/>
          <p:cNvSpPr>
            <a:spLocks noChangeArrowheads="1"/>
          </p:cNvSpPr>
          <p:nvPr/>
        </p:nvSpPr>
        <p:spPr bwMode="auto">
          <a:xfrm>
            <a:off x="4140200" y="1484313"/>
            <a:ext cx="4546600" cy="244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دهان أسطح مكوناتها المعدنية بدهانات فى أفران كهربائية مع إعطائها طبقة جلفة داخلية اكسبها مقاومة عالية ضد الصدأ والعوامل الجوية ومكن من ظهورها فى ألوان جذابة يصعب الحصول عليها مع المباني التقليدية .</a:t>
            </a:r>
            <a:endParaRPr lang="en-US" sz="2400">
              <a:effectLst>
                <a:outerShdw blurRad="38100" dist="38100" dir="2700000" algn="tl">
                  <a:srgbClr val="000000"/>
                </a:outerShdw>
              </a:effectLst>
            </a:endParaRPr>
          </a:p>
        </p:txBody>
      </p:sp>
      <p:pic>
        <p:nvPicPr>
          <p:cNvPr id="62468" name="Picture 4" descr="Picture62"/>
          <p:cNvPicPr>
            <a:picLocks noChangeAspect="1" noChangeArrowheads="1"/>
          </p:cNvPicPr>
          <p:nvPr/>
        </p:nvPicPr>
        <p:blipFill>
          <a:blip r:embed="rId2">
            <a:lum bright="-6000"/>
            <a:extLst>
              <a:ext uri="{28A0092B-C50C-407E-A947-70E740481C1C}">
                <a14:useLocalDpi xmlns:a14="http://schemas.microsoft.com/office/drawing/2010/main" val="0"/>
              </a:ext>
            </a:extLst>
          </a:blip>
          <a:srcRect t="45163" b="1602"/>
          <a:stretch>
            <a:fillRect/>
          </a:stretch>
        </p:blipFill>
        <p:spPr bwMode="auto">
          <a:xfrm>
            <a:off x="395288" y="1484313"/>
            <a:ext cx="3678237" cy="2376487"/>
          </a:xfrm>
          <a:prstGeom prst="rect">
            <a:avLst/>
          </a:prstGeom>
          <a:noFill/>
          <a:extLst>
            <a:ext uri="{909E8E84-426E-40DD-AFC4-6F175D3DCCD1}">
              <a14:hiddenFill xmlns:a14="http://schemas.microsoft.com/office/drawing/2010/main">
                <a:solidFill>
                  <a:srgbClr val="FFFFFF"/>
                </a:solidFill>
              </a14:hiddenFill>
            </a:ext>
          </a:extLst>
        </p:spPr>
      </p:pic>
      <p:sp>
        <p:nvSpPr>
          <p:cNvPr id="62469" name="Rectangle 5"/>
          <p:cNvSpPr>
            <a:spLocks noChangeArrowheads="1"/>
          </p:cNvSpPr>
          <p:nvPr/>
        </p:nvSpPr>
        <p:spPr bwMode="auto">
          <a:xfrm>
            <a:off x="1116013" y="3860800"/>
            <a:ext cx="7570787"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الإحكام الكامل ضد مياه الإمطار والقوارض والحشرات من حيث طبيعة الإحكام بين الفواصل والأبواب والشبابيك المعدنية التى يصعب تعامل القوارض والحشرات معها</a:t>
            </a:r>
            <a:r>
              <a:rPr lang="ar-EG" sz="2400">
                <a:effectLst>
                  <a:outerShdw blurRad="38100" dist="38100" dir="2700000" algn="tl">
                    <a:srgbClr val="000000"/>
                  </a:outerShdw>
                </a:effectLst>
              </a:rPr>
              <a:t>.</a:t>
            </a:r>
          </a:p>
          <a:p>
            <a:pPr marL="342900" indent="-342900">
              <a:spcBef>
                <a:spcPct val="20000"/>
              </a:spcBef>
              <a:buClr>
                <a:schemeClr val="tx1"/>
              </a:buClr>
              <a:buSzPct val="70000"/>
              <a:buFont typeface="Wingdings" pitchFamily="2" charset="2"/>
              <a:buChar char="n"/>
            </a:pPr>
            <a:r>
              <a:rPr lang="ar-SA" sz="2400">
                <a:effectLst>
                  <a:outerShdw blurRad="38100" dist="38100" dir="2700000" algn="tl">
                    <a:srgbClr val="000000"/>
                  </a:outerShdw>
                </a:effectLst>
              </a:rPr>
              <a:t>تعتبر ذو تكلفة اقل بالنسبة للمباني التقليدية من ناحية استثمار رأس المال اذا وضع فى الاعتبار كل العوامل السابقة . </a:t>
            </a:r>
            <a:endParaRPr lang="en-US" sz="2400">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fade">
                                      <p:cBhvr>
                                        <p:cTn id="7" dur="1000"/>
                                        <p:tgtEl>
                                          <p:spTgt spid="62466">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2467"/>
                                        </p:tgtEl>
                                        <p:attrNameLst>
                                          <p:attrName>style.visibility</p:attrName>
                                        </p:attrNameLst>
                                      </p:cBhvr>
                                      <p:to>
                                        <p:strVal val="visible"/>
                                      </p:to>
                                    </p:set>
                                    <p:animEffect transition="in" filter="fade">
                                      <p:cBhvr>
                                        <p:cTn id="11" dur="1000"/>
                                        <p:tgtEl>
                                          <p:spTgt spid="6246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2469"/>
                                        </p:tgtEl>
                                        <p:attrNameLst>
                                          <p:attrName>style.visibility</p:attrName>
                                        </p:attrNameLst>
                                      </p:cBhvr>
                                      <p:to>
                                        <p:strVal val="visible"/>
                                      </p:to>
                                    </p:set>
                                    <p:animEffect transition="in" filter="fade">
                                      <p:cBhvr>
                                        <p:cTn id="14" dur="1000"/>
                                        <p:tgtEl>
                                          <p:spTgt spid="62469"/>
                                        </p:tgtEl>
                                      </p:cBhvr>
                                    </p:animEffect>
                                  </p:childTnLst>
                                </p:cTn>
                              </p:par>
                            </p:childTnLst>
                          </p:cTn>
                        </p:par>
                        <p:par>
                          <p:cTn id="15" fill="hold" nodeType="afterGroup">
                            <p:stCondLst>
                              <p:cond delay="2000"/>
                            </p:stCondLst>
                            <p:childTnLst>
                              <p:par>
                                <p:cTn id="16" presetID="10" presetClass="entr" presetSubtype="0" fill="hold" nodeType="afterEffect">
                                  <p:stCondLst>
                                    <p:cond delay="0"/>
                                  </p:stCondLst>
                                  <p:childTnLst>
                                    <p:set>
                                      <p:cBhvr>
                                        <p:cTn id="17" dur="1" fill="hold">
                                          <p:stCondLst>
                                            <p:cond delay="0"/>
                                          </p:stCondLst>
                                        </p:cTn>
                                        <p:tgtEl>
                                          <p:spTgt spid="62468"/>
                                        </p:tgtEl>
                                        <p:attrNameLst>
                                          <p:attrName>style.visibility</p:attrName>
                                        </p:attrNameLst>
                                      </p:cBhvr>
                                      <p:to>
                                        <p:strVal val="visible"/>
                                      </p:to>
                                    </p:set>
                                    <p:animEffect transition="in" filter="fade">
                                      <p:cBhvr>
                                        <p:cTn id="18" dur="1000"/>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p:bldP spid="62467" grpId="0"/>
      <p:bldP spid="624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body" idx="1"/>
          </p:nvPr>
        </p:nvSpPr>
        <p:spPr>
          <a:xfrm>
            <a:off x="323850" y="404813"/>
            <a:ext cx="8351838" cy="720725"/>
          </a:xfrm>
        </p:spPr>
        <p:txBody>
          <a:bodyPr/>
          <a:lstStyle/>
          <a:p>
            <a:pPr>
              <a:buFont typeface="Wingdings" pitchFamily="2" charset="2"/>
              <a:buNone/>
            </a:pPr>
            <a:r>
              <a:rPr lang="ar-EG" b="1"/>
              <a:t>الفصل الخامس: </a:t>
            </a:r>
            <a:r>
              <a:rPr lang="ar-SA" b="1"/>
              <a:t>أمثلة </a:t>
            </a:r>
            <a:r>
              <a:rPr lang="ar-EG" b="1"/>
              <a:t>ل</a:t>
            </a:r>
            <a:r>
              <a:rPr lang="ar-SA" b="1"/>
              <a:t>بعض المباني المعدنية سابقة التجهيز:</a:t>
            </a:r>
            <a:endParaRPr lang="en-US" b="1"/>
          </a:p>
        </p:txBody>
      </p:sp>
      <p:sp>
        <p:nvSpPr>
          <p:cNvPr id="63494" name="Rectangle 6"/>
          <p:cNvSpPr>
            <a:spLocks noChangeArrowheads="1"/>
          </p:cNvSpPr>
          <p:nvPr/>
        </p:nvSpPr>
        <p:spPr bwMode="auto">
          <a:xfrm>
            <a:off x="468313" y="1025525"/>
            <a:ext cx="8218487"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rtl="0">
              <a:spcBef>
                <a:spcPct val="20000"/>
              </a:spcBef>
              <a:buClr>
                <a:schemeClr val="hlink"/>
              </a:buClr>
              <a:buSzPct val="70000"/>
              <a:buFont typeface="Wingdings" pitchFamily="2" charset="2"/>
              <a:buChar char="n"/>
            </a:pPr>
            <a:r>
              <a:rPr lang="en-US" sz="2400" b="1">
                <a:effectLst>
                  <a:outerShdw blurRad="38100" dist="38100" dir="2700000" algn="tl">
                    <a:srgbClr val="000000"/>
                  </a:outerShdw>
                </a:effectLst>
                <a:cs typeface="Times New Roman" pitchFamily="18" charset="0"/>
              </a:rPr>
              <a:t>Arizona garage, Australia</a:t>
            </a:r>
          </a:p>
        </p:txBody>
      </p:sp>
      <p:pic>
        <p:nvPicPr>
          <p:cNvPr id="63495" name="Picture 7" descr="Picture6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0" y="1639888"/>
            <a:ext cx="2914650" cy="4413250"/>
          </a:xfrm>
          <a:prstGeom prst="rect">
            <a:avLst/>
          </a:prstGeom>
          <a:noFill/>
          <a:extLst>
            <a:ext uri="{909E8E84-426E-40DD-AFC4-6F175D3DCCD1}">
              <a14:hiddenFill xmlns:a14="http://schemas.microsoft.com/office/drawing/2010/main">
                <a:solidFill>
                  <a:srgbClr val="FFFFFF"/>
                </a:solidFill>
              </a14:hiddenFill>
            </a:ext>
          </a:extLst>
        </p:spPr>
      </p:pic>
      <p:pic>
        <p:nvPicPr>
          <p:cNvPr id="63496" name="Picture 8" descr="Picture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7938" y="1628775"/>
            <a:ext cx="2940050" cy="44227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490">
                                            <p:txEl>
                                              <p:pRg st="0" end="0"/>
                                            </p:txEl>
                                          </p:spTgt>
                                        </p:tgtEl>
                                        <p:attrNameLst>
                                          <p:attrName>style.visibility</p:attrName>
                                        </p:attrNameLst>
                                      </p:cBhvr>
                                      <p:to>
                                        <p:strVal val="visible"/>
                                      </p:to>
                                    </p:set>
                                    <p:animEffect transition="in" filter="fade">
                                      <p:cBhvr>
                                        <p:cTn id="7" dur="1000"/>
                                        <p:tgtEl>
                                          <p:spTgt spid="63490">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3494"/>
                                        </p:tgtEl>
                                        <p:attrNameLst>
                                          <p:attrName>style.visibility</p:attrName>
                                        </p:attrNameLst>
                                      </p:cBhvr>
                                      <p:to>
                                        <p:strVal val="visible"/>
                                      </p:to>
                                    </p:set>
                                    <p:animEffect transition="in" filter="fade">
                                      <p:cBhvr>
                                        <p:cTn id="11" dur="1000"/>
                                        <p:tgtEl>
                                          <p:spTgt spid="63494"/>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63495"/>
                                        </p:tgtEl>
                                        <p:attrNameLst>
                                          <p:attrName>style.visibility</p:attrName>
                                        </p:attrNameLst>
                                      </p:cBhvr>
                                      <p:to>
                                        <p:strVal val="visible"/>
                                      </p:to>
                                    </p:set>
                                    <p:animEffect transition="in" filter="fade">
                                      <p:cBhvr>
                                        <p:cTn id="15" dur="1000"/>
                                        <p:tgtEl>
                                          <p:spTgt spid="63495"/>
                                        </p:tgtEl>
                                      </p:cBhvr>
                                    </p:animEffect>
                                  </p:childTnLst>
                                </p:cTn>
                              </p:par>
                              <p:par>
                                <p:cTn id="16" presetID="10" presetClass="entr" presetSubtype="0" fill="hold" nodeType="withEffect">
                                  <p:stCondLst>
                                    <p:cond delay="0"/>
                                  </p:stCondLst>
                                  <p:childTnLst>
                                    <p:set>
                                      <p:cBhvr>
                                        <p:cTn id="17" dur="1" fill="hold">
                                          <p:stCondLst>
                                            <p:cond delay="0"/>
                                          </p:stCondLst>
                                        </p:cTn>
                                        <p:tgtEl>
                                          <p:spTgt spid="63496"/>
                                        </p:tgtEl>
                                        <p:attrNameLst>
                                          <p:attrName>style.visibility</p:attrName>
                                        </p:attrNameLst>
                                      </p:cBhvr>
                                      <p:to>
                                        <p:strVal val="visible"/>
                                      </p:to>
                                    </p:set>
                                    <p:animEffect transition="in" filter="fade">
                                      <p:cBhvr>
                                        <p:cTn id="18" dur="1000"/>
                                        <p:tgtEl>
                                          <p:spTgt spid="63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build="p"/>
      <p:bldP spid="6349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ChangeArrowheads="1"/>
          </p:cNvSpPr>
          <p:nvPr/>
        </p:nvSpPr>
        <p:spPr bwMode="auto">
          <a:xfrm>
            <a:off x="457200" y="376238"/>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800" b="1">
                <a:effectLst>
                  <a:outerShdw blurRad="38100" dist="38100" dir="2700000" algn="tl">
                    <a:srgbClr val="000000"/>
                  </a:outerShdw>
                </a:effectLst>
              </a:rPr>
              <a:t>ثالثاً:</a:t>
            </a:r>
            <a:r>
              <a:rPr lang="ar-EG" sz="2800" b="1">
                <a:effectLst>
                  <a:outerShdw blurRad="38100" dist="38100" dir="2700000" algn="tl">
                    <a:srgbClr val="000000"/>
                  </a:outerShdw>
                </a:effectLst>
              </a:rPr>
              <a:t> </a:t>
            </a:r>
            <a:r>
              <a:rPr lang="ar-SA" sz="2800" b="1">
                <a:effectLst>
                  <a:outerShdw blurRad="38100" dist="38100" dir="2700000" algn="tl">
                    <a:srgbClr val="000000"/>
                  </a:outerShdw>
                </a:effectLst>
              </a:rPr>
              <a:t>السلالم سابق</a:t>
            </a:r>
            <a:r>
              <a:rPr lang="ar-EG" sz="2800" b="1">
                <a:effectLst>
                  <a:outerShdw blurRad="38100" dist="38100" dir="2700000" algn="tl">
                    <a:srgbClr val="000000"/>
                  </a:outerShdw>
                </a:effectLst>
              </a:rPr>
              <a:t>ة</a:t>
            </a:r>
            <a:r>
              <a:rPr lang="ar-SA" sz="2800" b="1">
                <a:effectLst>
                  <a:outerShdw blurRad="38100" dist="38100" dir="2700000" algn="tl">
                    <a:srgbClr val="000000"/>
                  </a:outerShdw>
                </a:effectLst>
              </a:rPr>
              <a:t> التصنيع</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pic>
        <p:nvPicPr>
          <p:cNvPr id="15365" name="Picture 5" descr="Picture2"/>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a:stretch>
            <a:fillRect/>
          </a:stretch>
        </p:blipFill>
        <p:spPr bwMode="auto">
          <a:xfrm>
            <a:off x="225425" y="1196975"/>
            <a:ext cx="8716963" cy="5424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1000"/>
                                        <p:tgtEl>
                                          <p:spTgt spid="15364"/>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5365"/>
                                        </p:tgtEl>
                                        <p:attrNameLst>
                                          <p:attrName>style.visibility</p:attrName>
                                        </p:attrNameLst>
                                      </p:cBhvr>
                                      <p:to>
                                        <p:strVal val="visible"/>
                                      </p:to>
                                    </p:set>
                                    <p:animEffect transition="in" filter="fade">
                                      <p:cBhvr>
                                        <p:cTn id="11"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body" idx="1"/>
          </p:nvPr>
        </p:nvSpPr>
        <p:spPr>
          <a:xfrm>
            <a:off x="323850" y="404813"/>
            <a:ext cx="8351838" cy="720725"/>
          </a:xfrm>
        </p:spPr>
        <p:txBody>
          <a:bodyPr/>
          <a:lstStyle/>
          <a:p>
            <a:pPr>
              <a:buFont typeface="Wingdings" pitchFamily="2" charset="2"/>
              <a:buNone/>
            </a:pPr>
            <a:r>
              <a:rPr lang="ar-EG" b="1"/>
              <a:t>الفصل الخامس: </a:t>
            </a:r>
            <a:r>
              <a:rPr lang="ar-SA" b="1"/>
              <a:t>أمثلة </a:t>
            </a:r>
            <a:r>
              <a:rPr lang="ar-EG" b="1"/>
              <a:t>ل</a:t>
            </a:r>
            <a:r>
              <a:rPr lang="ar-SA" b="1"/>
              <a:t>بعض المباني المعدنية سابقة التجهيز:</a:t>
            </a:r>
            <a:endParaRPr lang="en-US" b="1"/>
          </a:p>
        </p:txBody>
      </p:sp>
      <p:sp>
        <p:nvSpPr>
          <p:cNvPr id="64515" name="Rectangle 3"/>
          <p:cNvSpPr>
            <a:spLocks noChangeArrowheads="1"/>
          </p:cNvSpPr>
          <p:nvPr/>
        </p:nvSpPr>
        <p:spPr bwMode="auto">
          <a:xfrm>
            <a:off x="468313" y="1025525"/>
            <a:ext cx="8218487"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rtl="0">
              <a:spcBef>
                <a:spcPct val="20000"/>
              </a:spcBef>
              <a:buClr>
                <a:schemeClr val="hlink"/>
              </a:buClr>
              <a:buSzPct val="70000"/>
              <a:buFont typeface="Wingdings" pitchFamily="2" charset="2"/>
              <a:buChar char="n"/>
            </a:pPr>
            <a:r>
              <a:rPr lang="en-US" sz="2400" b="1">
                <a:effectLst>
                  <a:outerShdw blurRad="38100" dist="38100" dir="2700000" algn="tl">
                    <a:srgbClr val="000000"/>
                  </a:outerShdw>
                </a:effectLst>
                <a:cs typeface="Times New Roman" pitchFamily="18" charset="0"/>
              </a:rPr>
              <a:t>Arizona garage, Australia</a:t>
            </a:r>
          </a:p>
        </p:txBody>
      </p:sp>
      <p:pic>
        <p:nvPicPr>
          <p:cNvPr id="64518" name="Picture 6" descr="Picture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492375"/>
            <a:ext cx="4138613" cy="2959100"/>
          </a:xfrm>
          <a:prstGeom prst="rect">
            <a:avLst/>
          </a:prstGeom>
          <a:noFill/>
          <a:extLst>
            <a:ext uri="{909E8E84-426E-40DD-AFC4-6F175D3DCCD1}">
              <a14:hiddenFill xmlns:a14="http://schemas.microsoft.com/office/drawing/2010/main">
                <a:solidFill>
                  <a:srgbClr val="FFFFFF"/>
                </a:solidFill>
              </a14:hiddenFill>
            </a:ext>
          </a:extLst>
        </p:spPr>
      </p:pic>
      <p:pic>
        <p:nvPicPr>
          <p:cNvPr id="64519" name="Picture 7" descr="Picture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8513" y="2492375"/>
            <a:ext cx="4138612" cy="2959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514">
                                            <p:txEl>
                                              <p:pRg st="0" end="0"/>
                                            </p:txEl>
                                          </p:spTgt>
                                        </p:tgtEl>
                                        <p:attrNameLst>
                                          <p:attrName>style.visibility</p:attrName>
                                        </p:attrNameLst>
                                      </p:cBhvr>
                                      <p:to>
                                        <p:strVal val="visible"/>
                                      </p:to>
                                    </p:set>
                                    <p:animEffect transition="in" filter="fade">
                                      <p:cBhvr>
                                        <p:cTn id="7" dur="1000"/>
                                        <p:tgtEl>
                                          <p:spTgt spid="64514">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4515"/>
                                        </p:tgtEl>
                                        <p:attrNameLst>
                                          <p:attrName>style.visibility</p:attrName>
                                        </p:attrNameLst>
                                      </p:cBhvr>
                                      <p:to>
                                        <p:strVal val="visible"/>
                                      </p:to>
                                    </p:set>
                                    <p:animEffect transition="in" filter="fade">
                                      <p:cBhvr>
                                        <p:cTn id="11" dur="1000"/>
                                        <p:tgtEl>
                                          <p:spTgt spid="64515"/>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64518"/>
                                        </p:tgtEl>
                                        <p:attrNameLst>
                                          <p:attrName>style.visibility</p:attrName>
                                        </p:attrNameLst>
                                      </p:cBhvr>
                                      <p:to>
                                        <p:strVal val="visible"/>
                                      </p:to>
                                    </p:set>
                                    <p:animEffect transition="in" filter="fade">
                                      <p:cBhvr>
                                        <p:cTn id="15" dur="1000"/>
                                        <p:tgtEl>
                                          <p:spTgt spid="64518"/>
                                        </p:tgtEl>
                                      </p:cBhvr>
                                    </p:animEffect>
                                  </p:childTnLst>
                                </p:cTn>
                              </p:par>
                              <p:par>
                                <p:cTn id="16" presetID="10" presetClass="entr" presetSubtype="0" fill="hold" nodeType="withEffect">
                                  <p:stCondLst>
                                    <p:cond delay="0"/>
                                  </p:stCondLst>
                                  <p:childTnLst>
                                    <p:set>
                                      <p:cBhvr>
                                        <p:cTn id="17" dur="1" fill="hold">
                                          <p:stCondLst>
                                            <p:cond delay="0"/>
                                          </p:stCondLst>
                                        </p:cTn>
                                        <p:tgtEl>
                                          <p:spTgt spid="64519"/>
                                        </p:tgtEl>
                                        <p:attrNameLst>
                                          <p:attrName>style.visibility</p:attrName>
                                        </p:attrNameLst>
                                      </p:cBhvr>
                                      <p:to>
                                        <p:strVal val="visible"/>
                                      </p:to>
                                    </p:set>
                                    <p:animEffect transition="in" filter="fade">
                                      <p:cBhvr>
                                        <p:cTn id="18" dur="1000"/>
                                        <p:tgtEl>
                                          <p:spTgt spid="6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build="p"/>
      <p:bldP spid="645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323850" y="404813"/>
            <a:ext cx="8351838" cy="720725"/>
          </a:xfrm>
        </p:spPr>
        <p:txBody>
          <a:bodyPr/>
          <a:lstStyle/>
          <a:p>
            <a:pPr>
              <a:buFont typeface="Wingdings" pitchFamily="2" charset="2"/>
              <a:buNone/>
            </a:pPr>
            <a:r>
              <a:rPr lang="ar-EG" b="1"/>
              <a:t>الفصل الخامس: </a:t>
            </a:r>
            <a:r>
              <a:rPr lang="ar-SA" b="1"/>
              <a:t>أمثلة </a:t>
            </a:r>
            <a:r>
              <a:rPr lang="ar-EG" b="1"/>
              <a:t>ل</a:t>
            </a:r>
            <a:r>
              <a:rPr lang="ar-SA" b="1"/>
              <a:t>بعض المباني المعدنية سابقة التجهيز:</a:t>
            </a:r>
            <a:endParaRPr lang="en-US" b="1"/>
          </a:p>
        </p:txBody>
      </p:sp>
      <p:sp>
        <p:nvSpPr>
          <p:cNvPr id="65539" name="Rectangle 3"/>
          <p:cNvSpPr>
            <a:spLocks noChangeArrowheads="1"/>
          </p:cNvSpPr>
          <p:nvPr/>
        </p:nvSpPr>
        <p:spPr bwMode="auto">
          <a:xfrm>
            <a:off x="468313" y="1025525"/>
            <a:ext cx="8218487"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rtl="0">
              <a:spcBef>
                <a:spcPct val="20000"/>
              </a:spcBef>
              <a:buClr>
                <a:schemeClr val="hlink"/>
              </a:buClr>
              <a:buSzPct val="70000"/>
              <a:buFont typeface="Wingdings" pitchFamily="2" charset="2"/>
              <a:buChar char="n"/>
            </a:pPr>
            <a:r>
              <a:rPr lang="en-US" sz="2400" b="1">
                <a:effectLst>
                  <a:outerShdw blurRad="38100" dist="38100" dir="2700000" algn="tl">
                    <a:srgbClr val="000000"/>
                  </a:outerShdw>
                </a:effectLst>
                <a:cs typeface="Times New Roman" pitchFamily="18" charset="0"/>
              </a:rPr>
              <a:t>Arizona garage, Australia</a:t>
            </a:r>
          </a:p>
        </p:txBody>
      </p:sp>
      <p:pic>
        <p:nvPicPr>
          <p:cNvPr id="65542" name="Picture 6" descr="Picture6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263" y="2492375"/>
            <a:ext cx="39624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65543" name="Picture 7" descr="Picture6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2492375"/>
            <a:ext cx="3962400" cy="2971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Effect transition="in" filter="fade">
                                      <p:cBhvr>
                                        <p:cTn id="7" dur="1000"/>
                                        <p:tgtEl>
                                          <p:spTgt spid="65538">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5539"/>
                                        </p:tgtEl>
                                        <p:attrNameLst>
                                          <p:attrName>style.visibility</p:attrName>
                                        </p:attrNameLst>
                                      </p:cBhvr>
                                      <p:to>
                                        <p:strVal val="visible"/>
                                      </p:to>
                                    </p:set>
                                    <p:animEffect transition="in" filter="fade">
                                      <p:cBhvr>
                                        <p:cTn id="11" dur="1000"/>
                                        <p:tgtEl>
                                          <p:spTgt spid="65539"/>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65542"/>
                                        </p:tgtEl>
                                        <p:attrNameLst>
                                          <p:attrName>style.visibility</p:attrName>
                                        </p:attrNameLst>
                                      </p:cBhvr>
                                      <p:to>
                                        <p:strVal val="visible"/>
                                      </p:to>
                                    </p:set>
                                    <p:animEffect transition="in" filter="fade">
                                      <p:cBhvr>
                                        <p:cTn id="15" dur="1000"/>
                                        <p:tgtEl>
                                          <p:spTgt spid="65542"/>
                                        </p:tgtEl>
                                      </p:cBhvr>
                                    </p:animEffect>
                                  </p:childTnLst>
                                </p:cTn>
                              </p:par>
                              <p:par>
                                <p:cTn id="16" presetID="10" presetClass="entr" presetSubtype="0" fill="hold" nodeType="withEffect">
                                  <p:stCondLst>
                                    <p:cond delay="0"/>
                                  </p:stCondLst>
                                  <p:childTnLst>
                                    <p:set>
                                      <p:cBhvr>
                                        <p:cTn id="17" dur="1" fill="hold">
                                          <p:stCondLst>
                                            <p:cond delay="0"/>
                                          </p:stCondLst>
                                        </p:cTn>
                                        <p:tgtEl>
                                          <p:spTgt spid="65543"/>
                                        </p:tgtEl>
                                        <p:attrNameLst>
                                          <p:attrName>style.visibility</p:attrName>
                                        </p:attrNameLst>
                                      </p:cBhvr>
                                      <p:to>
                                        <p:strVal val="visible"/>
                                      </p:to>
                                    </p:set>
                                    <p:animEffect transition="in" filter="fade">
                                      <p:cBhvr>
                                        <p:cTn id="18" dur="1000"/>
                                        <p:tgtEl>
                                          <p:spTgt spid="65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P spid="6553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2258" name="Rectangle 2"/>
          <p:cNvSpPr>
            <a:spLocks noGrp="1" noChangeArrowheads="1"/>
          </p:cNvSpPr>
          <p:nvPr>
            <p:ph type="body" idx="1"/>
          </p:nvPr>
        </p:nvSpPr>
        <p:spPr>
          <a:xfrm>
            <a:off x="446088" y="1023938"/>
            <a:ext cx="8229600" cy="676275"/>
          </a:xfrm>
        </p:spPr>
        <p:txBody>
          <a:bodyPr/>
          <a:lstStyle/>
          <a:p>
            <a:pPr>
              <a:buFont typeface="Wingdings" pitchFamily="2" charset="2"/>
              <a:buNone/>
            </a:pPr>
            <a:r>
              <a:rPr lang="ar-EG" sz="3700" b="1" u="sng"/>
              <a:t>المراجع:</a:t>
            </a:r>
            <a:endParaRPr lang="en-US" sz="3700" b="1" u="sng"/>
          </a:p>
        </p:txBody>
      </p:sp>
      <p:sp>
        <p:nvSpPr>
          <p:cNvPr id="352259" name="Rectangle 3"/>
          <p:cNvSpPr>
            <a:spLocks noChangeArrowheads="1"/>
          </p:cNvSpPr>
          <p:nvPr/>
        </p:nvSpPr>
        <p:spPr bwMode="auto">
          <a:xfrm>
            <a:off x="179388" y="1987550"/>
            <a:ext cx="8075612" cy="410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Tx/>
              <a:buAutoNum type="arabicPeriod"/>
            </a:pPr>
            <a:r>
              <a:rPr lang="ar-SA" sz="2600" b="1">
                <a:effectLst>
                  <a:outerShdw blurRad="38100" dist="38100" dir="2700000" algn="tl">
                    <a:srgbClr val="000000"/>
                  </a:outerShdw>
                </a:effectLst>
              </a:rPr>
              <a:t>هندسة التشييد                               د.م / فاروق عباس حيدر      </a:t>
            </a:r>
          </a:p>
          <a:p>
            <a:pPr marL="609600" indent="-609600">
              <a:spcBef>
                <a:spcPct val="20000"/>
              </a:spcBef>
              <a:buClr>
                <a:schemeClr val="tx1"/>
              </a:buClr>
              <a:buSzPct val="70000"/>
              <a:buFontTx/>
              <a:buAutoNum type="arabicPeriod"/>
            </a:pPr>
            <a:r>
              <a:rPr lang="ar-SA" sz="2600" b="1">
                <a:effectLst>
                  <a:outerShdw blurRad="38100" dist="38100" dir="2700000" algn="tl">
                    <a:srgbClr val="000000"/>
                  </a:outerShdw>
                </a:effectLst>
              </a:rPr>
              <a:t>فن العمارة و الخرسانة المسلحة            د/علي رأفت</a:t>
            </a:r>
          </a:p>
          <a:p>
            <a:pPr marL="609600" indent="-609600">
              <a:spcBef>
                <a:spcPct val="20000"/>
              </a:spcBef>
              <a:buClr>
                <a:schemeClr val="tx1"/>
              </a:buClr>
              <a:buSzPct val="70000"/>
              <a:buFontTx/>
              <a:buAutoNum type="arabicPeriod"/>
            </a:pPr>
            <a:r>
              <a:rPr lang="ar-SA" sz="2600" b="1">
                <a:effectLst>
                  <a:outerShdw blurRad="38100" dist="38100" dir="2700000" algn="tl">
                    <a:srgbClr val="000000"/>
                  </a:outerShdw>
                </a:effectLst>
              </a:rPr>
              <a:t>تكنولوجيا البناء الحديثة                     د/ محمد محمود عويضه</a:t>
            </a:r>
          </a:p>
          <a:p>
            <a:pPr marL="609600" indent="-609600">
              <a:spcBef>
                <a:spcPct val="20000"/>
              </a:spcBef>
              <a:buClr>
                <a:schemeClr val="tx1"/>
              </a:buClr>
              <a:buSzPct val="70000"/>
              <a:buFontTx/>
              <a:buAutoNum type="arabicPeriod"/>
            </a:pPr>
            <a:r>
              <a:rPr lang="ar-SA" sz="2600" b="1">
                <a:effectLst>
                  <a:outerShdw blurRad="38100" dist="38100" dir="2700000" algn="tl">
                    <a:srgbClr val="000000"/>
                  </a:outerShdw>
                </a:effectLst>
              </a:rPr>
              <a:t>إنشاء مباني                                  د/محمد عبد الله </a:t>
            </a:r>
          </a:p>
          <a:p>
            <a:pPr marL="609600" indent="-609600">
              <a:spcBef>
                <a:spcPct val="20000"/>
              </a:spcBef>
              <a:buClr>
                <a:schemeClr val="tx1"/>
              </a:buClr>
              <a:buSzPct val="70000"/>
              <a:buFontTx/>
              <a:buAutoNum type="arabicPeriod"/>
            </a:pPr>
            <a:r>
              <a:rPr lang="en-US" sz="2600" b="1">
                <a:effectLst>
                  <a:outerShdw blurRad="38100" dist="38100" dir="2700000" algn="tl">
                    <a:srgbClr val="000000"/>
                  </a:outerShdw>
                </a:effectLst>
              </a:rPr>
              <a:t>www. bin-nazeh .com</a:t>
            </a:r>
            <a:r>
              <a:rPr lang="ar-SA" sz="2600" b="1">
                <a:effectLst>
                  <a:outerShdw blurRad="38100" dist="38100" dir="2700000" algn="tl">
                    <a:srgbClr val="000000"/>
                  </a:outerShdw>
                </a:effectLst>
              </a:rPr>
              <a:t>                                                    </a:t>
            </a:r>
          </a:p>
          <a:p>
            <a:pPr marL="609600" indent="-609600">
              <a:spcBef>
                <a:spcPct val="20000"/>
              </a:spcBef>
              <a:buClr>
                <a:schemeClr val="tx1"/>
              </a:buClr>
              <a:buSzPct val="70000"/>
              <a:buFontTx/>
              <a:buAutoNum type="arabicPeriod"/>
            </a:pPr>
            <a:r>
              <a:rPr lang="en-US" sz="2600" b="1">
                <a:effectLst>
                  <a:outerShdw blurRad="38100" dist="38100" dir="2700000" algn="tl">
                    <a:srgbClr val="000000"/>
                  </a:outerShdw>
                </a:effectLst>
              </a:rPr>
              <a:t>www.afwag.com/arabic/prefab_def.html</a:t>
            </a:r>
            <a:r>
              <a:rPr lang="ar-SA" sz="2600" b="1">
                <a:effectLst>
                  <a:outerShdw blurRad="38100" dist="38100" dir="2700000" algn="tl">
                    <a:srgbClr val="000000"/>
                  </a:outerShdw>
                </a:effectLst>
              </a:rPr>
              <a:t>                        </a:t>
            </a:r>
          </a:p>
          <a:p>
            <a:pPr marL="609600" indent="-609600">
              <a:spcBef>
                <a:spcPct val="20000"/>
              </a:spcBef>
              <a:buClr>
                <a:schemeClr val="tx1"/>
              </a:buClr>
              <a:buSzPct val="70000"/>
              <a:buFontTx/>
              <a:buAutoNum type="arabicPeriod"/>
            </a:pPr>
            <a:r>
              <a:rPr lang="en-US" sz="2600" b="1">
                <a:effectLst>
                  <a:outerShdw blurRad="38100" dist="38100" dir="2700000" algn="tl">
                    <a:srgbClr val="000000"/>
                  </a:outerShdw>
                </a:effectLst>
              </a:rPr>
              <a:t>www.youtube.com</a:t>
            </a:r>
            <a:endParaRPr lang="ar-SA" sz="2600" b="1">
              <a:effectLst>
                <a:outerShdw blurRad="38100" dist="38100" dir="2700000" algn="tl">
                  <a:srgbClr val="00000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2258">
                                            <p:txEl>
                                              <p:pRg st="0" end="0"/>
                                            </p:txEl>
                                          </p:spTgt>
                                        </p:tgtEl>
                                        <p:attrNameLst>
                                          <p:attrName>style.visibility</p:attrName>
                                        </p:attrNameLst>
                                      </p:cBhvr>
                                      <p:to>
                                        <p:strVal val="visible"/>
                                      </p:to>
                                    </p:set>
                                    <p:animEffect transition="in" filter="fade">
                                      <p:cBhvr>
                                        <p:cTn id="7" dur="1000"/>
                                        <p:tgtEl>
                                          <p:spTgt spid="352258">
                                            <p:txEl>
                                              <p:pRg st="0" end="0"/>
                                            </p:txEl>
                                          </p:spTgt>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52259"/>
                                        </p:tgtEl>
                                        <p:attrNameLst>
                                          <p:attrName>style.visibility</p:attrName>
                                        </p:attrNameLst>
                                      </p:cBhvr>
                                      <p:to>
                                        <p:strVal val="visible"/>
                                      </p:to>
                                    </p:set>
                                    <p:animEffect transition="in" filter="fade">
                                      <p:cBhvr>
                                        <p:cTn id="11" dur="1000"/>
                                        <p:tgtEl>
                                          <p:spTgt spid="352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2258" grpId="0" build="p"/>
      <p:bldP spid="35225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ChangeArrowheads="1"/>
          </p:cNvSpPr>
          <p:nvPr/>
        </p:nvSpPr>
        <p:spPr bwMode="auto">
          <a:xfrm>
            <a:off x="457200" y="376238"/>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800" b="1">
                <a:effectLst>
                  <a:outerShdw blurRad="38100" dist="38100" dir="2700000" algn="tl">
                    <a:srgbClr val="000000"/>
                  </a:outerShdw>
                </a:effectLst>
              </a:rPr>
              <a:t>رابعاً: نظام البانوهات الحامله</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sp>
        <p:nvSpPr>
          <p:cNvPr id="16390" name="Rectangle 6"/>
          <p:cNvSpPr>
            <a:spLocks noChangeArrowheads="1"/>
          </p:cNvSpPr>
          <p:nvPr/>
        </p:nvSpPr>
        <p:spPr bwMode="auto">
          <a:xfrm>
            <a:off x="457200" y="1312863"/>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EG" sz="2400" b="1">
                <a:effectLst>
                  <a:outerShdw blurRad="38100" dist="38100" dir="2700000" algn="tl">
                    <a:srgbClr val="000000"/>
                  </a:outerShdw>
                </a:effectLst>
                <a:cs typeface="Times New Roman" pitchFamily="18" charset="0"/>
              </a:rPr>
              <a:t>أنواع التوصيلات:</a:t>
            </a:r>
            <a:endParaRPr lang="en-US" sz="2400" b="1">
              <a:effectLst>
                <a:outerShdw blurRad="38100" dist="38100" dir="2700000" algn="tl">
                  <a:srgbClr val="000000"/>
                </a:outerShdw>
              </a:effectLst>
              <a:cs typeface="Times New Roman" pitchFamily="18" charset="0"/>
            </a:endParaRPr>
          </a:p>
        </p:txBody>
      </p:sp>
      <p:sp>
        <p:nvSpPr>
          <p:cNvPr id="16391" name="Rectangle 7"/>
          <p:cNvSpPr>
            <a:spLocks noChangeArrowheads="1"/>
          </p:cNvSpPr>
          <p:nvPr/>
        </p:nvSpPr>
        <p:spPr bwMode="auto">
          <a:xfrm>
            <a:off x="5437188" y="2205038"/>
            <a:ext cx="3527425"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بانوه بفرشة الاساس</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بانوه خارجي </a:t>
            </a:r>
            <a:r>
              <a:rPr lang="ar-EG" sz="2000">
                <a:effectLst>
                  <a:outerShdw blurRad="38100" dist="38100" dir="2700000" algn="tl">
                    <a:srgbClr val="000000"/>
                  </a:outerShdw>
                </a:effectLst>
              </a:rPr>
              <a:t>ب</a:t>
            </a:r>
            <a:r>
              <a:rPr lang="ar-SA" sz="2000">
                <a:effectLst>
                  <a:outerShdw blurRad="38100" dist="38100" dir="2700000" algn="tl">
                    <a:srgbClr val="000000"/>
                  </a:outerShdw>
                </a:effectLst>
              </a:rPr>
              <a:t>بانوه خارجي أعل</a:t>
            </a:r>
            <a:r>
              <a:rPr lang="ar-EG" sz="2000">
                <a:effectLst>
                  <a:outerShdw blurRad="38100" dist="38100" dir="2700000" algn="tl">
                    <a:srgbClr val="000000"/>
                  </a:outerShdw>
                </a:effectLst>
              </a:rPr>
              <a:t>اه.</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بلطه ببانوه خارجي</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بانوه خارجي ببانوه داخلي</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بانوه داخلي ببانوه داخلي</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بانوه داخلي ببانوه داخلي أعلاه</a:t>
            </a:r>
            <a:r>
              <a:rPr lang="ar-EG" sz="2000">
                <a:effectLst>
                  <a:outerShdw blurRad="38100" dist="38100" dir="2700000" algn="tl">
                    <a:srgbClr val="000000"/>
                  </a:outerShdw>
                </a:effectLst>
              </a:rPr>
              <a:t>.</a:t>
            </a:r>
          </a:p>
          <a:p>
            <a:pPr marL="609600" indent="-609600">
              <a:spcBef>
                <a:spcPct val="20000"/>
              </a:spcBef>
              <a:buClr>
                <a:schemeClr val="tx1"/>
              </a:buClr>
              <a:buSzPct val="70000"/>
              <a:buFontTx/>
              <a:buAutoNum type="arabicPeriod"/>
            </a:pPr>
            <a:r>
              <a:rPr lang="ar-SA" sz="2000">
                <a:effectLst>
                  <a:outerShdw blurRad="38100" dist="38100" dir="2700000" algn="tl">
                    <a:srgbClr val="000000"/>
                  </a:outerShdw>
                </a:effectLst>
              </a:rPr>
              <a:t>وصله بلطه ببانوهات داخليه</a:t>
            </a:r>
            <a:r>
              <a:rPr lang="ar-EG" sz="2000">
                <a:effectLst>
                  <a:outerShdw blurRad="38100" dist="38100" dir="2700000" algn="tl">
                    <a:srgbClr val="000000"/>
                  </a:outerShdw>
                </a:effectLst>
              </a:rPr>
              <a:t>.</a:t>
            </a:r>
          </a:p>
        </p:txBody>
      </p:sp>
      <p:pic>
        <p:nvPicPr>
          <p:cNvPr id="16393" name="Picture 9" descr="Picture3"/>
          <p:cNvPicPr>
            <a:picLocks noChangeAspect="1" noChangeArrowheads="1"/>
          </p:cNvPicPr>
          <p:nvPr/>
        </p:nvPicPr>
        <p:blipFill>
          <a:blip r:embed="rId2" cstate="print">
            <a:lum bright="18000"/>
            <a:grayscl/>
            <a:extLst>
              <a:ext uri="{28A0092B-C50C-407E-A947-70E740481C1C}">
                <a14:useLocalDpi xmlns:a14="http://schemas.microsoft.com/office/drawing/2010/main" val="0"/>
              </a:ext>
            </a:extLst>
          </a:blip>
          <a:srcRect/>
          <a:stretch>
            <a:fillRect/>
          </a:stretch>
        </p:blipFill>
        <p:spPr bwMode="auto">
          <a:xfrm>
            <a:off x="44450" y="1268413"/>
            <a:ext cx="5535613" cy="51831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fade">
                                      <p:cBhvr>
                                        <p:cTn id="7" dur="1000"/>
                                        <p:tgtEl>
                                          <p:spTgt spid="16388"/>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6390"/>
                                        </p:tgtEl>
                                        <p:attrNameLst>
                                          <p:attrName>style.visibility</p:attrName>
                                        </p:attrNameLst>
                                      </p:cBhvr>
                                      <p:to>
                                        <p:strVal val="visible"/>
                                      </p:to>
                                    </p:set>
                                    <p:animEffect transition="in" filter="fade">
                                      <p:cBhvr>
                                        <p:cTn id="11" dur="1000"/>
                                        <p:tgtEl>
                                          <p:spTgt spid="16390"/>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391"/>
                                        </p:tgtEl>
                                        <p:attrNameLst>
                                          <p:attrName>style.visibility</p:attrName>
                                        </p:attrNameLst>
                                      </p:cBhvr>
                                      <p:to>
                                        <p:strVal val="visible"/>
                                      </p:to>
                                    </p:set>
                                    <p:animEffect transition="in" filter="fade">
                                      <p:cBhvr>
                                        <p:cTn id="15" dur="1000"/>
                                        <p:tgtEl>
                                          <p:spTgt spid="16391"/>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16393"/>
                                        </p:tgtEl>
                                        <p:attrNameLst>
                                          <p:attrName>style.visibility</p:attrName>
                                        </p:attrNameLst>
                                      </p:cBhvr>
                                      <p:to>
                                        <p:strVal val="visible"/>
                                      </p:to>
                                    </p:set>
                                    <p:animEffect transition="in" filter="fade">
                                      <p:cBhvr>
                                        <p:cTn id="19" dur="10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90" grpId="0"/>
      <p:bldP spid="1639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ChangeArrowheads="1"/>
          </p:cNvSpPr>
          <p:nvPr/>
        </p:nvSpPr>
        <p:spPr bwMode="auto">
          <a:xfrm>
            <a:off x="457200" y="376238"/>
            <a:ext cx="8229600" cy="53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Char char="n"/>
            </a:pPr>
            <a:r>
              <a:rPr lang="ar-SA" sz="2800" b="1">
                <a:effectLst>
                  <a:outerShdw blurRad="38100" dist="38100" dir="2700000" algn="tl">
                    <a:srgbClr val="000000"/>
                  </a:outerShdw>
                </a:effectLst>
              </a:rPr>
              <a:t>خامساً:</a:t>
            </a:r>
            <a:r>
              <a:rPr lang="ar-EG" sz="2800" b="1">
                <a:effectLst>
                  <a:outerShdw blurRad="38100" dist="38100" dir="2700000" algn="tl">
                    <a:srgbClr val="000000"/>
                  </a:outerShdw>
                </a:effectLst>
              </a:rPr>
              <a:t> </a:t>
            </a:r>
            <a:r>
              <a:rPr lang="ar-SA" sz="2800" b="1">
                <a:effectLst>
                  <a:outerShdw blurRad="38100" dist="38100" dir="2700000" algn="tl">
                    <a:srgbClr val="000000"/>
                  </a:outerShdw>
                </a:effectLst>
              </a:rPr>
              <a:t>نظام وحدات العلب الاطارية</a:t>
            </a:r>
            <a:r>
              <a:rPr lang="ar-EG" sz="2800" b="1">
                <a:effectLst>
                  <a:outerShdw blurRad="38100" dist="38100" dir="2700000" algn="tl">
                    <a:srgbClr val="000000"/>
                  </a:outerShdw>
                </a:effectLst>
              </a:rPr>
              <a:t>:</a:t>
            </a:r>
            <a:endParaRPr lang="en-US" sz="2800" b="1">
              <a:effectLst>
                <a:outerShdw blurRad="38100" dist="38100" dir="2700000" algn="tl">
                  <a:srgbClr val="000000"/>
                </a:outerShdw>
              </a:effectLst>
            </a:endParaRPr>
          </a:p>
        </p:txBody>
      </p:sp>
      <p:pic>
        <p:nvPicPr>
          <p:cNvPr id="17413" name="Picture 5" descr="Picture4"/>
          <p:cNvPicPr>
            <a:picLocks noChangeAspect="1" noChangeArrowheads="1"/>
          </p:cNvPicPr>
          <p:nvPr/>
        </p:nvPicPr>
        <p:blipFill>
          <a:blip r:embed="rId2" cstate="print">
            <a:lum bright="36000" contrast="-28000"/>
            <a:grayscl/>
            <a:extLst>
              <a:ext uri="{28A0092B-C50C-407E-A947-70E740481C1C}">
                <a14:useLocalDpi xmlns:a14="http://schemas.microsoft.com/office/drawing/2010/main" val="0"/>
              </a:ext>
            </a:extLst>
          </a:blip>
          <a:srcRect b="7741"/>
          <a:stretch>
            <a:fillRect/>
          </a:stretch>
        </p:blipFill>
        <p:spPr bwMode="auto">
          <a:xfrm>
            <a:off x="827088" y="1377950"/>
            <a:ext cx="7439025" cy="514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fade">
                                      <p:cBhvr>
                                        <p:cTn id="7" dur="1000"/>
                                        <p:tgtEl>
                                          <p:spTgt spid="17412"/>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7413"/>
                                        </p:tgtEl>
                                        <p:attrNameLst>
                                          <p:attrName>style.visibility</p:attrName>
                                        </p:attrNameLst>
                                      </p:cBhvr>
                                      <p:to>
                                        <p:strVal val="visible"/>
                                      </p:to>
                                    </p:set>
                                    <p:animEffect transition="in" filter="fade">
                                      <p:cBhvr>
                                        <p:cTn id="11" dur="1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ChangeArrowheads="1"/>
          </p:cNvSpPr>
          <p:nvPr/>
        </p:nvSpPr>
        <p:spPr bwMode="auto">
          <a:xfrm>
            <a:off x="446088" y="520700"/>
            <a:ext cx="82296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hlink"/>
              </a:buClr>
              <a:buSzPct val="70000"/>
              <a:buFont typeface="Wingdings" pitchFamily="2" charset="2"/>
              <a:buNone/>
            </a:pPr>
            <a:r>
              <a:rPr lang="ar-EG" sz="3200" b="1">
                <a:effectLst>
                  <a:outerShdw blurRad="38100" dist="38100" dir="2700000" algn="tl">
                    <a:srgbClr val="000000"/>
                  </a:outerShdw>
                </a:effectLst>
              </a:rPr>
              <a:t>الفصل الثانى: </a:t>
            </a:r>
            <a:r>
              <a:rPr lang="ar-SA" sz="3200" b="1">
                <a:effectLst>
                  <a:outerShdw blurRad="38100" dist="38100" dir="2700000" algn="tl">
                    <a:srgbClr val="000000"/>
                  </a:outerShdw>
                </a:effectLst>
              </a:rPr>
              <a:t>اعتبارات خاصة فى التصميم:</a:t>
            </a:r>
            <a:endParaRPr lang="en-US" sz="3200" b="1">
              <a:effectLst>
                <a:outerShdw blurRad="38100" dist="38100" dir="2700000" algn="tl">
                  <a:srgbClr val="000000"/>
                </a:outerShdw>
              </a:effectLst>
            </a:endParaRPr>
          </a:p>
        </p:txBody>
      </p:sp>
      <p:sp>
        <p:nvSpPr>
          <p:cNvPr id="18437" name="Rectangle 5"/>
          <p:cNvSpPr>
            <a:spLocks noChangeArrowheads="1"/>
          </p:cNvSpPr>
          <p:nvPr/>
        </p:nvSpPr>
        <p:spPr bwMode="auto">
          <a:xfrm>
            <a:off x="4643438" y="1773238"/>
            <a:ext cx="4043362"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1-	يجب تصميم العنصرليكون قويا بدرجة تكفى لمقاومة اجهادات التناول واجهادات الرفع</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sp>
        <p:nvSpPr>
          <p:cNvPr id="18439" name="Rectangle 7"/>
          <p:cNvSpPr>
            <a:spLocks noChangeArrowheads="1"/>
          </p:cNvSpPr>
          <p:nvPr/>
        </p:nvSpPr>
        <p:spPr bwMode="auto">
          <a:xfrm>
            <a:off x="4716463" y="4078288"/>
            <a:ext cx="3970337" cy="2014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2-	نقط الرفع باستخدام الخطافات المربوطة يجب إن تضاف الى البلاطات فى مواقع مختلفة لتسهيل عمليات تناول ورفع البلاطات سابقة التجهيز</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18440" name="Picture 8" descr="Picture5"/>
          <p:cNvPicPr>
            <a:picLocks noChangeAspect="1" noChangeArrowheads="1"/>
          </p:cNvPicPr>
          <p:nvPr/>
        </p:nvPicPr>
        <p:blipFill>
          <a:blip r:embed="rId2" cstate="print">
            <a:lum bright="12000"/>
            <a:grayscl/>
            <a:extLst>
              <a:ext uri="{28A0092B-C50C-407E-A947-70E740481C1C}">
                <a14:useLocalDpi xmlns:a14="http://schemas.microsoft.com/office/drawing/2010/main" val="0"/>
              </a:ext>
            </a:extLst>
          </a:blip>
          <a:srcRect l="9622" t="20346" r="3857" b="15359"/>
          <a:stretch>
            <a:fillRect/>
          </a:stretch>
        </p:blipFill>
        <p:spPr bwMode="auto">
          <a:xfrm>
            <a:off x="539750" y="1341438"/>
            <a:ext cx="3744913" cy="2087562"/>
          </a:xfrm>
          <a:prstGeom prst="rect">
            <a:avLst/>
          </a:prstGeom>
          <a:noFill/>
          <a:extLst>
            <a:ext uri="{909E8E84-426E-40DD-AFC4-6F175D3DCCD1}">
              <a14:hiddenFill xmlns:a14="http://schemas.microsoft.com/office/drawing/2010/main">
                <a:solidFill>
                  <a:srgbClr val="FFFFFF"/>
                </a:solidFill>
              </a14:hiddenFill>
            </a:ext>
          </a:extLst>
        </p:spPr>
      </p:pic>
      <p:pic>
        <p:nvPicPr>
          <p:cNvPr id="18441" name="Picture 9" descr="Picture6"/>
          <p:cNvPicPr>
            <a:picLocks noChangeAspect="1" noChangeArrowheads="1"/>
          </p:cNvPicPr>
          <p:nvPr/>
        </p:nvPicPr>
        <p:blipFill>
          <a:blip r:embed="rId3" cstate="print">
            <a:lum bright="30000"/>
            <a:grayscl/>
            <a:extLst>
              <a:ext uri="{28A0092B-C50C-407E-A947-70E740481C1C}">
                <a14:useLocalDpi xmlns:a14="http://schemas.microsoft.com/office/drawing/2010/main" val="0"/>
              </a:ext>
            </a:extLst>
          </a:blip>
          <a:srcRect l="9622" b="7687"/>
          <a:stretch>
            <a:fillRect/>
          </a:stretch>
        </p:blipFill>
        <p:spPr bwMode="auto">
          <a:xfrm>
            <a:off x="539750" y="3513138"/>
            <a:ext cx="3744913" cy="2868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1000"/>
                                        <p:tgtEl>
                                          <p:spTgt spid="18436"/>
                                        </p:tgtEl>
                                      </p:cBhvr>
                                    </p:animEffect>
                                  </p:childTnLst>
                                </p:cTn>
                              </p:par>
                            </p:childTnLst>
                          </p:cTn>
                        </p:par>
                        <p:par>
                          <p:cTn id="8" fill="hold" nodeType="afterGroup">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8437"/>
                                        </p:tgtEl>
                                        <p:attrNameLst>
                                          <p:attrName>style.visibility</p:attrName>
                                        </p:attrNameLst>
                                      </p:cBhvr>
                                      <p:to>
                                        <p:strVal val="visible"/>
                                      </p:to>
                                    </p:set>
                                    <p:animEffect transition="in" filter="fade">
                                      <p:cBhvr>
                                        <p:cTn id="11" dur="1000"/>
                                        <p:tgtEl>
                                          <p:spTgt spid="18437"/>
                                        </p:tgtEl>
                                      </p:cBhvr>
                                    </p:animEffect>
                                  </p:childTnLst>
                                </p:cTn>
                              </p:par>
                            </p:childTnLst>
                          </p:cTn>
                        </p:par>
                        <p:par>
                          <p:cTn id="12" fill="hold" nodeType="afterGroup">
                            <p:stCondLst>
                              <p:cond delay="2000"/>
                            </p:stCondLst>
                            <p:childTnLst>
                              <p:par>
                                <p:cTn id="13" presetID="10" presetClass="entr" presetSubtype="0" fill="hold" nodeType="afterEffect">
                                  <p:stCondLst>
                                    <p:cond delay="0"/>
                                  </p:stCondLst>
                                  <p:childTnLst>
                                    <p:set>
                                      <p:cBhvr>
                                        <p:cTn id="14" dur="1" fill="hold">
                                          <p:stCondLst>
                                            <p:cond delay="0"/>
                                          </p:stCondLst>
                                        </p:cTn>
                                        <p:tgtEl>
                                          <p:spTgt spid="18440"/>
                                        </p:tgtEl>
                                        <p:attrNameLst>
                                          <p:attrName>style.visibility</p:attrName>
                                        </p:attrNameLst>
                                      </p:cBhvr>
                                      <p:to>
                                        <p:strVal val="visible"/>
                                      </p:to>
                                    </p:set>
                                    <p:animEffect transition="in" filter="fade">
                                      <p:cBhvr>
                                        <p:cTn id="15" dur="1000"/>
                                        <p:tgtEl>
                                          <p:spTgt spid="18440"/>
                                        </p:tgtEl>
                                      </p:cBhvr>
                                    </p:animEffect>
                                  </p:childTnLst>
                                </p:cTn>
                              </p:par>
                            </p:childTnLst>
                          </p:cTn>
                        </p:par>
                        <p:par>
                          <p:cTn id="16" fill="hold" nodeType="afterGroup">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8439"/>
                                        </p:tgtEl>
                                        <p:attrNameLst>
                                          <p:attrName>style.visibility</p:attrName>
                                        </p:attrNameLst>
                                      </p:cBhvr>
                                      <p:to>
                                        <p:strVal val="visible"/>
                                      </p:to>
                                    </p:set>
                                    <p:animEffect transition="in" filter="fade">
                                      <p:cBhvr>
                                        <p:cTn id="19" dur="1000"/>
                                        <p:tgtEl>
                                          <p:spTgt spid="18439"/>
                                        </p:tgtEl>
                                      </p:cBhvr>
                                    </p:animEffect>
                                  </p:childTnLst>
                                </p:cTn>
                              </p:par>
                            </p:childTnLst>
                          </p:cTn>
                        </p:par>
                        <p:par>
                          <p:cTn id="20" fill="hold" nodeType="afterGroup">
                            <p:stCondLst>
                              <p:cond delay="4000"/>
                            </p:stCondLst>
                            <p:childTnLst>
                              <p:par>
                                <p:cTn id="21" presetID="10" presetClass="entr" presetSubtype="0" fill="hold" nodeType="afterEffect">
                                  <p:stCondLst>
                                    <p:cond delay="0"/>
                                  </p:stCondLst>
                                  <p:childTnLst>
                                    <p:set>
                                      <p:cBhvr>
                                        <p:cTn id="22" dur="1" fill="hold">
                                          <p:stCondLst>
                                            <p:cond delay="0"/>
                                          </p:stCondLst>
                                        </p:cTn>
                                        <p:tgtEl>
                                          <p:spTgt spid="18441"/>
                                        </p:tgtEl>
                                        <p:attrNameLst>
                                          <p:attrName>style.visibility</p:attrName>
                                        </p:attrNameLst>
                                      </p:cBhvr>
                                      <p:to>
                                        <p:strVal val="visible"/>
                                      </p:to>
                                    </p:set>
                                    <p:animEffect transition="in" filter="fade">
                                      <p:cBhvr>
                                        <p:cTn id="23" dur="10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18437" grpId="0"/>
      <p:bldP spid="184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ChangeArrowheads="1"/>
          </p:cNvSpPr>
          <p:nvPr/>
        </p:nvSpPr>
        <p:spPr bwMode="auto">
          <a:xfrm>
            <a:off x="5076825" y="909638"/>
            <a:ext cx="3609975" cy="496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Clr>
                <a:schemeClr val="tx1"/>
              </a:buClr>
              <a:buSzPct val="70000"/>
              <a:buFont typeface="Wingdings" pitchFamily="2" charset="2"/>
              <a:buNone/>
            </a:pPr>
            <a:r>
              <a:rPr lang="ar-SA" sz="2400">
                <a:effectLst>
                  <a:outerShdw blurRad="38100" dist="38100" dir="2700000" algn="tl">
                    <a:srgbClr val="000000"/>
                  </a:outerShdw>
                </a:effectLst>
              </a:rPr>
              <a:t>3-	بعد رفع البلاطات سابقة الصب فى مكانها يجب تصميمها لتعمل وحدها أو مع بعضها باستخدام دعامات مؤقتة لتتحمل الخرسانة المصبوبة وأحمال الإنشاء حتى يتم وصول هذه الخرسانة الى مرحلة التصلد وتحت تأثير هذه الأحمال فأن العناصر الخرسانية سابقة الصب سوف يحدث لها ترخيم ينتج عنه اجهادات شد وضغط داخل هذه الوحدات</a:t>
            </a:r>
            <a:r>
              <a:rPr lang="ar-EG" sz="2400">
                <a:effectLst>
                  <a:outerShdw blurRad="38100" dist="38100" dir="2700000" algn="tl">
                    <a:srgbClr val="000000"/>
                  </a:outerShdw>
                </a:effectLst>
              </a:rPr>
              <a:t>.</a:t>
            </a:r>
            <a:endParaRPr lang="en-US" sz="2400">
              <a:effectLst>
                <a:outerShdw blurRad="38100" dist="38100" dir="2700000" algn="tl">
                  <a:srgbClr val="000000"/>
                </a:outerShdw>
              </a:effectLst>
            </a:endParaRPr>
          </a:p>
        </p:txBody>
      </p:sp>
      <p:pic>
        <p:nvPicPr>
          <p:cNvPr id="19461" name="Picture 5" descr="Picture7"/>
          <p:cNvPicPr>
            <a:picLocks noChangeAspect="1" noChangeArrowheads="1"/>
          </p:cNvPicPr>
          <p:nvPr/>
        </p:nvPicPr>
        <p:blipFill>
          <a:blip r:embed="rId2" cstate="print">
            <a:lum bright="30000"/>
            <a:grayscl/>
            <a:extLst>
              <a:ext uri="{28A0092B-C50C-407E-A947-70E740481C1C}">
                <a14:useLocalDpi xmlns:a14="http://schemas.microsoft.com/office/drawing/2010/main" val="0"/>
              </a:ext>
            </a:extLst>
          </a:blip>
          <a:srcRect l="11266" t="16429" r="17166" b="10559"/>
          <a:stretch>
            <a:fillRect/>
          </a:stretch>
        </p:blipFill>
        <p:spPr bwMode="auto">
          <a:xfrm>
            <a:off x="539750" y="692150"/>
            <a:ext cx="4130675" cy="56165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fade">
                                      <p:cBhvr>
                                        <p:cTn id="7" dur="1000"/>
                                        <p:tgtEl>
                                          <p:spTgt spid="19460"/>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9461"/>
                                        </p:tgtEl>
                                        <p:attrNameLst>
                                          <p:attrName>style.visibility</p:attrName>
                                        </p:attrNameLst>
                                      </p:cBhvr>
                                      <p:to>
                                        <p:strVal val="visible"/>
                                      </p:to>
                                    </p:set>
                                    <p:animEffect transition="in" filter="fade">
                                      <p:cBhvr>
                                        <p:cTn id="11" dur="1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theme/theme1.xml><?xml version="1.0" encoding="utf-8"?>
<a:theme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
        <a:cs typeface="Arial"/>
      </a:majorFont>
      <a:minorFont>
        <a:latin typeface="Garamond"/>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Stream</Template>
  <TotalTime>1064</TotalTime>
  <Words>3591</Words>
  <Application>Microsoft Office PowerPoint</Application>
  <PresentationFormat>On-screen Show (4:3)</PresentationFormat>
  <Paragraphs>188</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Stream</vt:lpstr>
      <vt:lpstr>المبانى سابقة التجهيز</vt:lpstr>
      <vt:lpstr>PowerPoint Presentation</vt:lpstr>
      <vt:lpstr>الباب الأول: المبانى سابقة التجهيز الخرسانية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الباب الثانى: المبانى سابقة التجهيز المعدنية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Fine Arts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PODY!</dc:creator>
  <cp:lastModifiedBy>Hany Mohamed</cp:lastModifiedBy>
  <cp:revision>12</cp:revision>
  <dcterms:created xsi:type="dcterms:W3CDTF">2008-04-19T04:00:08Z</dcterms:created>
  <dcterms:modified xsi:type="dcterms:W3CDTF">2006-03-03T15:26:42Z</dcterms:modified>
</cp:coreProperties>
</file>