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5" r:id="rId6"/>
    <p:sldId id="266" r:id="rId7"/>
    <p:sldId id="277" r:id="rId8"/>
    <p:sldId id="278" r:id="rId9"/>
    <p:sldId id="259" r:id="rId10"/>
    <p:sldId id="279" r:id="rId11"/>
    <p:sldId id="260" r:id="rId12"/>
    <p:sldId id="26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2" r:id="rId22"/>
    <p:sldId id="275" r:id="rId23"/>
    <p:sldId id="280" r:id="rId24"/>
    <p:sldId id="281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5C5C"/>
    <a:srgbClr val="7E5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>
      <p:cViewPr varScale="1">
        <p:scale>
          <a:sx n="87" d="100"/>
          <a:sy n="87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s://www.youtube.com/watch?v=oUd4WxjoHK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s://www.youtube.com/watch?v=oUd4WxjoHK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s://www.youtube.com/watch?v=D6sbzkYq3_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fiQPZkGPJM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s://www.youtube.com/watch?v=oUd4WxjoHKY" TargetMode="Externa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gif"/><Relationship Id="rId5" Type="http://schemas.openxmlformats.org/officeDocument/2006/relationships/hyperlink" Target="https://www.youtube.com/watch?v=C7ogxdGelWU" TargetMode="Externa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9MJEjgrUqo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www.youtube.com/watch?v=DVLBDm9c8a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cyclopedia.che.engin.umich.edu/Pages/Flowmeters/DifferentialPressure/DifferentialPressure.html" TargetMode="External"/><Relationship Id="rId2" Type="http://schemas.openxmlformats.org/officeDocument/2006/relationships/hyperlink" Target="http://www.flowmeter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hyperlink" Target="http://www.spiraxsarco.com/Resources/Pages/Steam-Engineering-Tutorials/flowmetering/types-of-steam-flowmeter.asp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tub.info/library/book/17271" TargetMode="External"/><Relationship Id="rId2" Type="http://schemas.openxmlformats.org/officeDocument/2006/relationships/hyperlink" Target="http://www.kutub.info/library/book/1704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36.gif"/><Relationship Id="rId4" Type="http://schemas.openxmlformats.org/officeDocument/2006/relationships/hyperlink" Target="http://www.kutub.info/library/book/1732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099305"/>
            <a:ext cx="8286808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ar-EG" dirty="0" smtClean="0"/>
              <a:t>قياس معدل سريان الموائع</a:t>
            </a:r>
            <a:br>
              <a:rPr lang="ar-EG" dirty="0" smtClean="0"/>
            </a:br>
            <a:r>
              <a:rPr lang="en-US" dirty="0" smtClean="0"/>
              <a:t>Fluid Flow Rate Measurement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657296"/>
            <a:ext cx="3816096" cy="1129158"/>
          </a:xfrm>
        </p:spPr>
        <p:txBody>
          <a:bodyPr/>
          <a:lstStyle/>
          <a:p>
            <a:pPr rtl="1"/>
            <a:r>
              <a:rPr lang="ar-EG" dirty="0" smtClean="0"/>
              <a:t>م. عبد المجيد أمين الجندي</a:t>
            </a:r>
          </a:p>
          <a:p>
            <a:pPr rtl="1"/>
            <a:r>
              <a:rPr lang="ar-EG" dirty="0" smtClean="0"/>
              <a:t>فبراير 2015 – إصدار رقم 1.0</a:t>
            </a:r>
            <a:endParaRPr lang="en-US" dirty="0"/>
          </a:p>
        </p:txBody>
      </p:sp>
      <p:pic>
        <p:nvPicPr>
          <p:cNvPr id="6146" name="Picture 2" descr="C:\Users\oprctr305\Desktop\ورشة عمل\white_pipe_an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21" y="769932"/>
            <a:ext cx="1785935" cy="15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prctr305\Desktop\ورشة عمل\drops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31051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214678" y="928670"/>
            <a:ext cx="3816096" cy="64294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ar-EG" sz="2600" b="1" dirty="0" smtClean="0"/>
              <a:t>سلسلة – بالصور المتحركة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118" y="357166"/>
            <a:ext cx="8229600" cy="918418"/>
          </a:xfrm>
        </p:spPr>
        <p:txBody>
          <a:bodyPr>
            <a:normAutofit/>
          </a:bodyPr>
          <a:lstStyle/>
          <a:p>
            <a:pPr algn="r" rtl="1"/>
            <a:r>
              <a:rPr lang="ar-EG" dirty="0" smtClean="0"/>
              <a:t>فكرة العمل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064892"/>
          </a:xfrm>
        </p:spPr>
        <p:txBody>
          <a:bodyPr>
            <a:normAutofit fontScale="92500"/>
          </a:bodyPr>
          <a:lstStyle/>
          <a:p>
            <a:pPr algn="r" rtl="1"/>
            <a:r>
              <a:rPr lang="ar-EG" dirty="0" smtClean="0"/>
              <a:t>يتم قياس سرعة السريان بقياس فرق الضغط </a:t>
            </a:r>
            <a:r>
              <a:rPr lang="en-CA" b="1" dirty="0" err="1" smtClean="0">
                <a:latin typeface="UniversalMath1 BT" pitchFamily="18" charset="2"/>
                <a:cs typeface="Arial" charset="0"/>
              </a:rPr>
              <a:t>D</a:t>
            </a:r>
            <a:r>
              <a:rPr lang="en-CA" sz="3200" dirty="0" err="1" smtClean="0">
                <a:latin typeface="Arial" charset="0"/>
                <a:cs typeface="Arial" charset="0"/>
              </a:rPr>
              <a:t>p</a:t>
            </a:r>
            <a:r>
              <a:rPr lang="ar-EG" dirty="0" smtClean="0"/>
              <a:t> وتطبيقه في المعادلة التالية.</a:t>
            </a:r>
          </a:p>
          <a:p>
            <a:pPr algn="r" rtl="1"/>
            <a:r>
              <a:rPr lang="ar-EG" dirty="0" smtClean="0"/>
              <a:t>وهي المعادلة الأساسية للموائع القابلة للإنضغاط وغير القابلة: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14" t="32335" r="16521" b="38780"/>
          <a:stretch>
            <a:fillRect/>
          </a:stretch>
        </p:blipFill>
        <p:spPr bwMode="auto">
          <a:xfrm>
            <a:off x="0" y="3929066"/>
            <a:ext cx="4894262" cy="173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59413" y="2616200"/>
            <a:ext cx="276225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85" tIns="43643" rIns="87285" bIns="43643">
            <a:spAutoFit/>
          </a:bodyPr>
          <a:lstStyle/>
          <a:p>
            <a:pPr defTabSz="873125">
              <a:spcAft>
                <a:spcPct val="15000"/>
              </a:spcAft>
            </a:pPr>
            <a:r>
              <a:rPr lang="en-CA" sz="2000" dirty="0" err="1">
                <a:latin typeface="Arial" charset="0"/>
                <a:cs typeface="Arial" charset="0"/>
              </a:rPr>
              <a:t>q</a:t>
            </a:r>
            <a:r>
              <a:rPr lang="en-CA" sz="2000" baseline="-25000" dirty="0" err="1">
                <a:latin typeface="Arial" charset="0"/>
                <a:cs typeface="Arial" charset="0"/>
              </a:rPr>
              <a:t>m</a:t>
            </a:r>
            <a:r>
              <a:rPr lang="en-CA" sz="2000" dirty="0">
                <a:latin typeface="Arial" charset="0"/>
                <a:cs typeface="Arial" charset="0"/>
              </a:rPr>
              <a:t> = Flow</a:t>
            </a:r>
          </a:p>
          <a:p>
            <a:pPr defTabSz="873125">
              <a:spcAft>
                <a:spcPct val="15000"/>
              </a:spcAft>
            </a:pPr>
            <a:r>
              <a:rPr lang="en-CA" sz="2000" dirty="0">
                <a:latin typeface="Arial" charset="0"/>
                <a:cs typeface="Arial" charset="0"/>
              </a:rPr>
              <a:t>C = Constant</a:t>
            </a:r>
          </a:p>
          <a:p>
            <a:pPr defTabSz="873125">
              <a:spcAft>
                <a:spcPct val="15000"/>
              </a:spcAft>
            </a:pPr>
            <a:r>
              <a:rPr lang="en-CA" b="1" dirty="0">
                <a:latin typeface="UniversalMath1 BT" pitchFamily="18" charset="2"/>
                <a:cs typeface="Arial" charset="0"/>
              </a:rPr>
              <a:t>e</a:t>
            </a:r>
            <a:r>
              <a:rPr lang="en-CA" sz="2000" dirty="0">
                <a:latin typeface="Arial" charset="0"/>
                <a:cs typeface="Arial" charset="0"/>
              </a:rPr>
              <a:t> = Expansion Factor</a:t>
            </a:r>
            <a:r>
              <a:rPr lang="en-CA" sz="2000" dirty="0">
                <a:latin typeface="GreekC" pitchFamily="2" charset="0"/>
                <a:cs typeface="Arial" charset="0"/>
              </a:rPr>
              <a:t> </a:t>
            </a:r>
          </a:p>
          <a:p>
            <a:pPr defTabSz="873125">
              <a:spcAft>
                <a:spcPct val="15000"/>
              </a:spcAft>
            </a:pPr>
            <a:r>
              <a:rPr lang="en-CA" sz="2000" dirty="0">
                <a:latin typeface="Arial" charset="0"/>
                <a:cs typeface="Arial" charset="0"/>
              </a:rPr>
              <a:t>a = Orifice Area</a:t>
            </a:r>
          </a:p>
          <a:p>
            <a:pPr defTabSz="873125">
              <a:spcAft>
                <a:spcPct val="15000"/>
              </a:spcAft>
            </a:pPr>
            <a:r>
              <a:rPr lang="en-CA" b="1" dirty="0" err="1">
                <a:latin typeface="UniversalMath1 BT" pitchFamily="18" charset="2"/>
                <a:cs typeface="Arial" charset="0"/>
              </a:rPr>
              <a:t>D</a:t>
            </a:r>
            <a:r>
              <a:rPr lang="en-CA" sz="2000" dirty="0" err="1">
                <a:latin typeface="Arial" charset="0"/>
                <a:cs typeface="Arial" charset="0"/>
              </a:rPr>
              <a:t>p</a:t>
            </a:r>
            <a:r>
              <a:rPr lang="en-CA" sz="2000" dirty="0">
                <a:latin typeface="Arial" charset="0"/>
                <a:cs typeface="Arial" charset="0"/>
              </a:rPr>
              <a:t> = P1 - P2</a:t>
            </a:r>
          </a:p>
          <a:p>
            <a:pPr defTabSz="873125">
              <a:spcAft>
                <a:spcPct val="15000"/>
              </a:spcAft>
            </a:pPr>
            <a:r>
              <a:rPr lang="en-CA" sz="2800" dirty="0">
                <a:latin typeface="UniversalMath1 BT" pitchFamily="18" charset="2"/>
                <a:cs typeface="Arial" charset="0"/>
              </a:rPr>
              <a:t>r</a:t>
            </a:r>
            <a:r>
              <a:rPr lang="en-CA" sz="2000" baseline="-25000" dirty="0">
                <a:latin typeface="Arial" charset="0"/>
                <a:cs typeface="Arial" charset="0"/>
              </a:rPr>
              <a:t>1</a:t>
            </a:r>
            <a:r>
              <a:rPr lang="en-CA" sz="2000" dirty="0">
                <a:latin typeface="Arial" charset="0"/>
                <a:cs typeface="Arial" charset="0"/>
              </a:rPr>
              <a:t> = Density</a:t>
            </a:r>
          </a:p>
          <a:p>
            <a:pPr defTabSz="873125">
              <a:spcAft>
                <a:spcPct val="15000"/>
              </a:spcAft>
            </a:pPr>
            <a:r>
              <a:rPr lang="en-CA" sz="2800" dirty="0">
                <a:latin typeface="UniversalMath1 BT" pitchFamily="18" charset="2"/>
                <a:cs typeface="Arial" charset="0"/>
              </a:rPr>
              <a:t>b</a:t>
            </a:r>
            <a:r>
              <a:rPr lang="en-CA" sz="2000" dirty="0">
                <a:latin typeface="Arial" charset="0"/>
                <a:cs typeface="Arial" charset="0"/>
              </a:rPr>
              <a:t> = d / D</a:t>
            </a:r>
          </a:p>
          <a:p>
            <a:pPr defTabSz="873125">
              <a:spcAft>
                <a:spcPct val="15000"/>
              </a:spcAft>
            </a:pPr>
            <a:r>
              <a:rPr lang="en-CA" sz="2000" dirty="0">
                <a:latin typeface="Arial" charset="0"/>
                <a:cs typeface="Arial" charset="0"/>
              </a:rPr>
              <a:t>d = Diameter of Orifice</a:t>
            </a:r>
          </a:p>
          <a:p>
            <a:pPr defTabSz="873125">
              <a:spcAft>
                <a:spcPct val="15000"/>
              </a:spcAft>
            </a:pPr>
            <a:r>
              <a:rPr lang="en-CA" sz="2000" dirty="0">
                <a:latin typeface="Arial" charset="0"/>
                <a:cs typeface="Arial" charset="0"/>
              </a:rPr>
              <a:t>D = Diameter of Pipe</a:t>
            </a:r>
          </a:p>
        </p:txBody>
      </p:sp>
      <p:pic>
        <p:nvPicPr>
          <p:cNvPr id="7" name="Picture 6" descr="C:\Users\oprctr305\Desktop\Kutub 18-2-2015\Web\image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13" y="1268760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5804" y="571480"/>
            <a:ext cx="8229600" cy="775542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dirty="0" smtClean="0"/>
              <a:t>أجهزة الضغط الفرقي </a:t>
            </a:r>
            <a:r>
              <a:rPr lang="en-US" sz="4000" dirty="0" smtClean="0"/>
              <a:t>Differential Head 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2130"/>
            <a:ext cx="8229600" cy="42672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dirty="0" smtClean="0"/>
              <a:t>أنواع أدوا</a:t>
            </a:r>
            <a:r>
              <a:rPr lang="ar-EG" dirty="0" smtClean="0"/>
              <a:t>ت</a:t>
            </a:r>
            <a:r>
              <a:rPr lang="ar-SA" dirty="0" smtClean="0"/>
              <a:t> السريان </a:t>
            </a:r>
            <a:r>
              <a:rPr lang="en-US" dirty="0" smtClean="0"/>
              <a:t>Flow element</a:t>
            </a:r>
            <a:r>
              <a:rPr lang="ar-SA" dirty="0" smtClean="0"/>
              <a:t> التي </a:t>
            </a:r>
            <a:r>
              <a:rPr lang="ar-EG" dirty="0" smtClean="0"/>
              <a:t>تصنع </a:t>
            </a:r>
            <a:r>
              <a:rPr lang="ar-SA" dirty="0" smtClean="0"/>
              <a:t>فرق الضغط</a:t>
            </a:r>
            <a:r>
              <a:rPr lang="ar-EG" dirty="0" smtClean="0"/>
              <a:t> :</a:t>
            </a:r>
          </a:p>
          <a:p>
            <a:pPr algn="r" rtl="1"/>
            <a:r>
              <a:rPr lang="ar-EG" dirty="0" smtClean="0"/>
              <a:t>قرص الفوهة </a:t>
            </a:r>
            <a:r>
              <a:rPr lang="en-US" dirty="0" smtClean="0"/>
              <a:t>Orifice Plate</a:t>
            </a:r>
            <a:r>
              <a:rPr lang="ar-EG" dirty="0" smtClean="0"/>
              <a:t> .</a:t>
            </a:r>
          </a:p>
          <a:p>
            <a:pPr algn="r" rtl="1"/>
            <a:r>
              <a:rPr lang="ar-SA" dirty="0" smtClean="0"/>
              <a:t>جهاز الفنشوري </a:t>
            </a:r>
            <a:r>
              <a:rPr lang="en-US" dirty="0" err="1" smtClean="0"/>
              <a:t>Venturi</a:t>
            </a:r>
            <a:r>
              <a:rPr lang="en-US" dirty="0" smtClean="0"/>
              <a:t> Meters</a:t>
            </a:r>
            <a:r>
              <a:rPr lang="ar-EG" dirty="0" smtClean="0"/>
              <a:t> .</a:t>
            </a:r>
          </a:p>
          <a:p>
            <a:pPr algn="r" rtl="1"/>
            <a:r>
              <a:rPr lang="ar-EG" dirty="0" smtClean="0"/>
              <a:t>أنبوب دال </a:t>
            </a:r>
            <a:r>
              <a:rPr lang="en-US" dirty="0" err="1" smtClean="0"/>
              <a:t>Dall</a:t>
            </a:r>
            <a:r>
              <a:rPr lang="en-US" dirty="0" smtClean="0"/>
              <a:t> Flow Tube</a:t>
            </a:r>
            <a:r>
              <a:rPr lang="ar-EG" dirty="0" smtClean="0"/>
              <a:t> .</a:t>
            </a:r>
            <a:endParaRPr lang="en-US" dirty="0" smtClean="0"/>
          </a:p>
          <a:p>
            <a:pPr algn="r" rtl="1"/>
            <a:r>
              <a:rPr lang="ar-EG" dirty="0" smtClean="0"/>
              <a:t>أنبوب بيتوت </a:t>
            </a:r>
            <a:r>
              <a:rPr lang="en-US" dirty="0" err="1" smtClean="0"/>
              <a:t>Pitot</a:t>
            </a:r>
            <a:r>
              <a:rPr lang="en-US" dirty="0" smtClean="0"/>
              <a:t> Tube </a:t>
            </a:r>
            <a:r>
              <a:rPr lang="ar-EG" dirty="0" smtClean="0"/>
              <a:t> .</a:t>
            </a:r>
          </a:p>
          <a:p>
            <a:pPr algn="r" rtl="1"/>
            <a:r>
              <a:rPr lang="ar-EG" dirty="0" smtClean="0"/>
              <a:t>أنبوب بيتوت المتوسط </a:t>
            </a:r>
            <a:r>
              <a:rPr lang="en-US" dirty="0" smtClean="0"/>
              <a:t>Averaging </a:t>
            </a:r>
            <a:r>
              <a:rPr lang="en-US" dirty="0" err="1" smtClean="0"/>
              <a:t>Pitot</a:t>
            </a:r>
            <a:r>
              <a:rPr lang="en-US" dirty="0" smtClean="0"/>
              <a:t> tube</a:t>
            </a:r>
            <a:r>
              <a:rPr lang="ar-EG" dirty="0" smtClean="0"/>
              <a:t> .</a:t>
            </a:r>
          </a:p>
          <a:p>
            <a:pPr algn="r" rtl="1"/>
            <a:r>
              <a:rPr lang="ar-EG" dirty="0" smtClean="0"/>
              <a:t>قمع </a:t>
            </a:r>
            <a:r>
              <a:rPr lang="en-US" dirty="0" smtClean="0"/>
              <a:t>Flow Nozzle</a:t>
            </a:r>
            <a:r>
              <a:rPr lang="ar-EG" dirty="0" smtClean="0"/>
              <a:t> .</a:t>
            </a:r>
            <a:endParaRPr lang="en-US" dirty="0" smtClean="0"/>
          </a:p>
          <a:p>
            <a:pPr algn="r" rtl="1"/>
            <a:r>
              <a:rPr lang="ar-EG" dirty="0" smtClean="0"/>
              <a:t>مخروط علي شكل حرف </a:t>
            </a:r>
            <a:r>
              <a:rPr lang="en-US" dirty="0" smtClean="0"/>
              <a:t>V-Cone</a:t>
            </a:r>
            <a:r>
              <a:rPr lang="ar-EG" dirty="0" smtClean="0"/>
              <a:t> .</a:t>
            </a:r>
          </a:p>
          <a:p>
            <a:pPr algn="r" rtl="1"/>
            <a:r>
              <a:rPr lang="ar-EG" dirty="0" smtClean="0"/>
              <a:t>الكوع </a:t>
            </a:r>
            <a:r>
              <a:rPr lang="en-US" dirty="0" smtClean="0"/>
              <a:t>Elbow</a:t>
            </a:r>
            <a:r>
              <a:rPr lang="ar-EG" dirty="0" smtClean="0"/>
              <a:t> .</a:t>
            </a:r>
          </a:p>
          <a:p>
            <a:pPr algn="r" rtl="1"/>
            <a:r>
              <a:rPr lang="ar-EG" dirty="0" smtClean="0"/>
              <a:t>مسلوب </a:t>
            </a:r>
            <a:r>
              <a:rPr lang="en-US" dirty="0" smtClean="0"/>
              <a:t>Wedge-shaped or Segmental Wedge</a:t>
            </a:r>
            <a:r>
              <a:rPr lang="ar-EG" dirty="0" smtClean="0"/>
              <a:t> علي شكل حرف </a:t>
            </a:r>
            <a:r>
              <a:rPr lang="en-US" dirty="0" smtClean="0"/>
              <a:t>V</a:t>
            </a:r>
            <a:r>
              <a:rPr lang="ar-EG" dirty="0" smtClean="0"/>
              <a:t> .</a:t>
            </a:r>
            <a:endParaRPr lang="en-US" dirty="0" smtClean="0"/>
          </a:p>
        </p:txBody>
      </p:sp>
      <p:pic>
        <p:nvPicPr>
          <p:cNvPr id="5" name="Picture 4" descr="C:\Users\oprctr305\Desktop\Kutub 18-2-2015\Web\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81" y="1340768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ar-EG" dirty="0"/>
              <a:t>قرص الفوهة </a:t>
            </a:r>
            <a:r>
              <a:rPr lang="en-US" dirty="0"/>
              <a:t>Orifice 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4098" name="Picture 2" descr="C:\Users\oprctr305\Desktop\ورشة عمل\Flow\Flow dp Orifice plat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45403"/>
            <a:ext cx="34004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orifice_plate_and_fl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2"/>
          <a:stretch>
            <a:fillRect/>
          </a:stretch>
        </p:blipFill>
        <p:spPr bwMode="auto">
          <a:xfrm>
            <a:off x="683568" y="4005740"/>
            <a:ext cx="20955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651605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dirty="0" smtClean="0"/>
              <a:t>للمزيد شاهد الفيديو: </a:t>
            </a:r>
            <a:r>
              <a:rPr lang="en-US" u="sng" dirty="0">
                <a:hlinkClick r:id="rId4"/>
              </a:rPr>
              <a:t>https://www.youtube.com/watch?v=oUd4WxjoHKY</a:t>
            </a:r>
            <a:endParaRPr lang="en-US" dirty="0"/>
          </a:p>
        </p:txBody>
      </p:sp>
      <p:pic>
        <p:nvPicPr>
          <p:cNvPr id="7" name="Picture 6" descr="C:\Users\oprctr305\Desktop\Kutub 18-2-2015\Web\image0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81" y="1412776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44408" y="5373216"/>
            <a:ext cx="913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http://www.orificeplates.com/images/flowdp.gif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5816" y="5373216"/>
            <a:ext cx="913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http://cfile9.uf.tistory.com/image/150F71374D8961731A856D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7391400" cy="1143000"/>
          </a:xfrm>
        </p:spPr>
        <p:txBody>
          <a:bodyPr>
            <a:normAutofit/>
          </a:bodyPr>
          <a:lstStyle/>
          <a:p>
            <a:pPr rtl="1"/>
            <a:r>
              <a:rPr lang="ar-SA" dirty="0"/>
              <a:t>جهاز الفنشوري </a:t>
            </a:r>
            <a:r>
              <a:rPr lang="en-US" dirty="0" err="1"/>
              <a:t>Venturi</a:t>
            </a:r>
            <a:r>
              <a:rPr lang="en-US" dirty="0"/>
              <a:t> 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/>
          <a:lstStyle/>
          <a:p>
            <a:pPr algn="r" rtl="1"/>
            <a:r>
              <a:rPr lang="ar-EG" dirty="0" smtClean="0"/>
              <a:t>تستخدم عندما يكون من المطلوب عدم توهين ضغط الخط </a:t>
            </a:r>
            <a:r>
              <a:rPr lang="en-US" dirty="0" smtClean="0"/>
              <a:t>Pressure Drop</a:t>
            </a:r>
            <a:r>
              <a:rPr lang="ar-EG" dirty="0" smtClean="0"/>
              <a:t> لقيمة كبيرة مع الحصول علي دقة عالية .</a:t>
            </a:r>
          </a:p>
        </p:txBody>
      </p:sp>
      <p:pic>
        <p:nvPicPr>
          <p:cNvPr id="5122" name="Picture 2" descr="C:\Users\oprctr305\Desktop\ورشة عمل\Ventu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2" y="3357562"/>
            <a:ext cx="5638800" cy="27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prctr305\Desktop\ورشة عمل\Flow\Flow in a Venturi tube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8" y="4819668"/>
            <a:ext cx="20955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651605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dirty="0" smtClean="0"/>
              <a:t>للمزيد شاهد الفيديو: </a:t>
            </a:r>
            <a:r>
              <a:rPr lang="en-US" u="sng" dirty="0">
                <a:hlinkClick r:id="rId4"/>
              </a:rPr>
              <a:t>https://www.youtube.com/watch?v=oUd4WxjoHKY</a:t>
            </a:r>
            <a:endParaRPr lang="en-US" dirty="0"/>
          </a:p>
        </p:txBody>
      </p:sp>
      <p:pic>
        <p:nvPicPr>
          <p:cNvPr id="7" name="Picture 6" descr="C:\Users\oprctr305\Desktop\Kutub 18-2-2015\Web\image0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6512" y="4974267"/>
            <a:ext cx="845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http://sciphile.org/sites/default/files/users/guy/media/220px-Venturi.gif</a:t>
            </a:r>
          </a:p>
        </p:txBody>
      </p:sp>
      <p:sp>
        <p:nvSpPr>
          <p:cNvPr id="5" name="Rectangle 4"/>
          <p:cNvSpPr/>
          <p:nvPr/>
        </p:nvSpPr>
        <p:spPr>
          <a:xfrm>
            <a:off x="7524328" y="4292963"/>
            <a:ext cx="1421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http://upload.wikimedia.org/wikipedia/commons/5/54/Venturifixed2.PNG</a:t>
            </a:r>
          </a:p>
        </p:txBody>
      </p:sp>
    </p:spTree>
    <p:extLst>
      <p:ext uri="{BB962C8B-B14F-4D97-AF65-F5344CB8AC3E}">
        <p14:creationId xmlns:p14="http://schemas.microsoft.com/office/powerpoint/2010/main" val="25304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ar-EG" dirty="0"/>
              <a:t>أنبوب دال </a:t>
            </a:r>
            <a:r>
              <a:rPr lang="en-US" dirty="0" err="1"/>
              <a:t>Dall</a:t>
            </a:r>
            <a:r>
              <a:rPr lang="en-US" dirty="0"/>
              <a:t> Flow Tube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 fontScale="85000" lnSpcReduction="10000"/>
          </a:bodyPr>
          <a:lstStyle/>
          <a:p>
            <a:pPr algn="just" rtl="1"/>
            <a:r>
              <a:rPr lang="ar-EG" dirty="0"/>
              <a:t>هو عبارة عن خليط بين أ</a:t>
            </a:r>
            <a:r>
              <a:rPr lang="ar-EG" dirty="0" smtClean="0"/>
              <a:t>نبوب فينشوري </a:t>
            </a:r>
            <a:r>
              <a:rPr lang="en-US" dirty="0" err="1" smtClean="0"/>
              <a:t>Venturi</a:t>
            </a:r>
            <a:r>
              <a:rPr lang="en-US" dirty="0" smtClean="0"/>
              <a:t> Tube</a:t>
            </a:r>
            <a:r>
              <a:rPr lang="ar-EG" dirty="0" smtClean="0"/>
              <a:t> والفوهة</a:t>
            </a:r>
            <a:r>
              <a:rPr lang="en-US" dirty="0" smtClean="0"/>
              <a:t>Orifice </a:t>
            </a:r>
            <a:r>
              <a:rPr lang="en-US" dirty="0"/>
              <a:t>Plate </a:t>
            </a:r>
            <a:r>
              <a:rPr lang="ar-EG" dirty="0" smtClean="0"/>
              <a:t> , وهو </a:t>
            </a:r>
            <a:r>
              <a:rPr lang="ar-EG" dirty="0"/>
              <a:t>عبارة عن نموذج مصغر من </a:t>
            </a:r>
            <a:r>
              <a:rPr lang="ar-EG" dirty="0" smtClean="0"/>
              <a:t>أنبوب </a:t>
            </a:r>
            <a:r>
              <a:rPr lang="ar-EG" dirty="0"/>
              <a:t>فينشوري </a:t>
            </a:r>
            <a:r>
              <a:rPr lang="ar-EG" dirty="0" smtClean="0"/>
              <a:t>ولكن </a:t>
            </a:r>
            <a:r>
              <a:rPr lang="ar-EG" dirty="0"/>
              <a:t>أقل دقة </a:t>
            </a:r>
            <a:r>
              <a:rPr lang="ar-EG" dirty="0" smtClean="0"/>
              <a:t>منه ويتميز بإحداث توهين </a:t>
            </a:r>
            <a:r>
              <a:rPr lang="ar-EG" dirty="0"/>
              <a:t>أقل للضغط </a:t>
            </a:r>
            <a:r>
              <a:rPr lang="ar-EG" dirty="0" smtClean="0"/>
              <a:t>في الخط عن الفوهة </a:t>
            </a:r>
            <a:r>
              <a:rPr lang="en-US" dirty="0" smtClean="0"/>
              <a:t>Orifice </a:t>
            </a:r>
            <a:r>
              <a:rPr lang="en-US" dirty="0"/>
              <a:t>Plate </a:t>
            </a:r>
            <a:r>
              <a:rPr lang="ar-EG" dirty="0" smtClean="0"/>
              <a:t> , يتم </a:t>
            </a:r>
            <a:r>
              <a:rPr lang="ar-EG" dirty="0"/>
              <a:t>قياس سرعة السريان بأنبوب دال من خلال قياس الإنخفاض في الضغط الناتج عن إعاقة الأنبوب. </a:t>
            </a:r>
          </a:p>
          <a:p>
            <a:pPr marL="0" indent="0" algn="just" rtl="1">
              <a:buNone/>
            </a:pPr>
            <a:endParaRPr lang="ar-EG" dirty="0"/>
          </a:p>
          <a:p>
            <a:pPr algn="just" rtl="1"/>
            <a:r>
              <a:rPr lang="ar-EG" dirty="0"/>
              <a:t>عادة ما يستخدم </a:t>
            </a:r>
            <a:r>
              <a:rPr lang="ar-EG" dirty="0" smtClean="0"/>
              <a:t>مع المواسير </a:t>
            </a:r>
            <a:r>
              <a:rPr lang="ar-EG" dirty="0"/>
              <a:t>كبيرة </a:t>
            </a:r>
            <a:r>
              <a:rPr lang="ar-EG" dirty="0" smtClean="0"/>
              <a:t>الحجم التي </a:t>
            </a:r>
            <a:r>
              <a:rPr lang="ar-EG" dirty="0"/>
              <a:t>تحتوي علي معدلات كبيرة </a:t>
            </a:r>
            <a:r>
              <a:rPr lang="ar-EG" dirty="0" smtClean="0"/>
              <a:t>للسريان .</a:t>
            </a:r>
            <a:endParaRPr lang="ar-EG" dirty="0"/>
          </a:p>
        </p:txBody>
      </p:sp>
      <p:pic>
        <p:nvPicPr>
          <p:cNvPr id="1027" name="Picture 3" descr="C:\Users\oprctr305\Desktop\ورشة عمل\Flow\Dall Flow 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3905250"/>
            <a:ext cx="57531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oprctr305\Desktop\Kutub 18-2-2015\Web\image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81" y="1412776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5157192"/>
            <a:ext cx="1277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http://4.bp.blogspot.com/-6-vhQsrr38E/T2RPnTKINTI/AAAAAAAAAGI/xRkxCivJFRM/s1600/Clipboard05.jpg</a:t>
            </a:r>
          </a:p>
        </p:txBody>
      </p:sp>
    </p:spTree>
    <p:extLst>
      <p:ext uri="{BB962C8B-B14F-4D97-AF65-F5344CB8AC3E}">
        <p14:creationId xmlns:p14="http://schemas.microsoft.com/office/powerpoint/2010/main" val="6604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pPr algn="r" rtl="1"/>
            <a:r>
              <a:rPr lang="ar-EG" dirty="0"/>
              <a:t>أنبوب بيتوت </a:t>
            </a:r>
            <a:r>
              <a:rPr lang="en-US" dirty="0" err="1"/>
              <a:t>Pitot</a:t>
            </a:r>
            <a:r>
              <a:rPr lang="en-US" dirty="0"/>
              <a:t> Tube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199"/>
          </a:xfrm>
        </p:spPr>
        <p:txBody>
          <a:bodyPr>
            <a:normAutofit fontScale="85000" lnSpcReduction="10000"/>
          </a:bodyPr>
          <a:lstStyle/>
          <a:p>
            <a:pPr algn="just" rtl="1"/>
            <a:r>
              <a:rPr lang="ar-SA" dirty="0"/>
              <a:t>تستخدم هذه الأداة لعمل فرق ضغط يتغير بتغير سرعة سريان المائع وبالتالي قياس سرعة السريان في الأنابيب أو القنوات .</a:t>
            </a:r>
            <a:endParaRPr lang="en-US" dirty="0"/>
          </a:p>
          <a:p>
            <a:pPr algn="just" rtl="1"/>
            <a:r>
              <a:rPr lang="ar-SA" dirty="0"/>
              <a:t>والشكل التالي يوضح فكرة عمل أنبوب بيتوت حيث يوضح الشكل أنه عند توصيل أحد طرفي مانومتر إلي أنبوب علي شكل حرف </a:t>
            </a:r>
            <a:r>
              <a:rPr lang="en-US" dirty="0"/>
              <a:t>L</a:t>
            </a:r>
            <a:r>
              <a:rPr lang="ar-SA" dirty="0"/>
              <a:t> يعترض سريان المائع وتوصيل الطرف الثاني بأنبوب لا يعترض سريان المائع فإنه ينشأ فرق ضغط بين الطرفين بمقدار الضغط الناتج من سرعة اصتدام السائل بالأنبوب ذو شكل حرف </a:t>
            </a:r>
            <a:r>
              <a:rPr lang="en-US" dirty="0"/>
              <a:t>L</a:t>
            </a:r>
            <a:r>
              <a:rPr lang="ar-SA" dirty="0"/>
              <a:t>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850" y="3573016"/>
            <a:ext cx="4248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645024"/>
            <a:ext cx="4784537" cy="277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651605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dirty="0" smtClean="0"/>
              <a:t>للمزيد شاهد الفيديو: </a:t>
            </a:r>
            <a:r>
              <a:rPr lang="en-US" u="sng" dirty="0">
                <a:hlinkClick r:id="rId4"/>
              </a:rPr>
              <a:t>https://www.youtube.com/watch?v=D6sbzkYq3_c</a:t>
            </a:r>
            <a:endParaRPr lang="en-US" dirty="0"/>
          </a:p>
        </p:txBody>
      </p:sp>
      <p:pic>
        <p:nvPicPr>
          <p:cNvPr id="7" name="Picture 6" descr="C:\Users\oprctr305\Desktop\Kutub 18-2-2015\Web\image0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81" y="1340768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47658" y="3933056"/>
            <a:ext cx="1032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http://www.spiraxsarco.com/Resources/Pages/Steam-Engineering-Tutorials/Images/4/3/fig4.3.18.gif</a:t>
            </a:r>
          </a:p>
        </p:txBody>
      </p:sp>
    </p:spTree>
    <p:extLst>
      <p:ext uri="{BB962C8B-B14F-4D97-AF65-F5344CB8AC3E}">
        <p14:creationId xmlns:p14="http://schemas.microsoft.com/office/powerpoint/2010/main" val="18484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80" y="214290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dirty="0"/>
              <a:t>أنبوب بيتوت المتوسط </a:t>
            </a:r>
            <a:r>
              <a:rPr lang="en-US" dirty="0"/>
              <a:t>Averaging </a:t>
            </a:r>
            <a:r>
              <a:rPr lang="en-US" dirty="0" err="1"/>
              <a:t>Pitot</a:t>
            </a:r>
            <a:r>
              <a:rPr lang="en-US" dirty="0"/>
              <a:t> tube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676400"/>
          </a:xfrm>
        </p:spPr>
        <p:txBody>
          <a:bodyPr>
            <a:normAutofit/>
          </a:bodyPr>
          <a:lstStyle/>
          <a:p>
            <a:pPr algn="just" rtl="1"/>
            <a:r>
              <a:rPr lang="ar-EG" dirty="0"/>
              <a:t>يشبه أنبوب بيتوت ولكن يحتوي علي العديد من </a:t>
            </a:r>
            <a:r>
              <a:rPr lang="ar-EG" dirty="0" smtClean="0"/>
              <a:t>الفتحات للحصول علي متوسط الضغط علي طول مساحة المقطع للماسورة , وذلك </a:t>
            </a:r>
            <a:r>
              <a:rPr lang="ar-EG" dirty="0"/>
              <a:t>للحصول علي دقة عالية للسريان الكلي داخل الماسورة.</a:t>
            </a:r>
            <a:endParaRPr lang="en-US" dirty="0"/>
          </a:p>
        </p:txBody>
      </p:sp>
      <p:pic>
        <p:nvPicPr>
          <p:cNvPr id="3074" name="Picture 2" descr="C:\Users\oprctr305\Desktop\ورشة عمل\Flow\Flow avargaing Tube FAT flow 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357562"/>
            <a:ext cx="42005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651605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dirty="0" smtClean="0"/>
              <a:t>للمزيد شاهد الفيديو: </a:t>
            </a:r>
            <a:r>
              <a:rPr lang="en-US" u="sng" dirty="0">
                <a:hlinkClick r:id="rId3"/>
              </a:rPr>
              <a:t>https://www.youtube.com/watch?v=ofiQPZkGPJM</a:t>
            </a:r>
            <a:endParaRPr lang="en-US" dirty="0"/>
          </a:p>
        </p:txBody>
      </p:sp>
      <p:pic>
        <p:nvPicPr>
          <p:cNvPr id="6" name="Picture 5" descr="C:\Users\oprctr305\Desktop\Kutub 18-2-2015\Web\image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97" y="1340768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8666" y="4315122"/>
            <a:ext cx="1057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http://www.epiflow.com/FAT%20flow%20animation.gif</a:t>
            </a:r>
          </a:p>
        </p:txBody>
      </p:sp>
    </p:spTree>
    <p:extLst>
      <p:ext uri="{BB962C8B-B14F-4D97-AF65-F5344CB8AC3E}">
        <p14:creationId xmlns:p14="http://schemas.microsoft.com/office/powerpoint/2010/main" val="21485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5728"/>
            <a:ext cx="8229600" cy="1143000"/>
          </a:xfrm>
        </p:spPr>
        <p:txBody>
          <a:bodyPr/>
          <a:lstStyle/>
          <a:p>
            <a:pPr algn="r" rtl="1"/>
            <a:r>
              <a:rPr lang="ar-EG" dirty="0" smtClean="0"/>
              <a:t>قمع </a:t>
            </a:r>
            <a:r>
              <a:rPr lang="en-US" dirty="0" smtClean="0"/>
              <a:t>Flow </a:t>
            </a:r>
            <a:r>
              <a:rPr lang="en-US" dirty="0"/>
              <a:t>Nozzle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/>
          </a:bodyPr>
          <a:lstStyle/>
          <a:p>
            <a:pPr algn="r" rtl="1"/>
            <a:r>
              <a:rPr lang="ar-EG" dirty="0" smtClean="0"/>
              <a:t>القمع يشبه الفوهة ولكن أكثر إنسابية ويتسبب في حدوث توهين أقل للضغط في الخط ويتناسب أكثر مع السوائل غير النظيفة .</a:t>
            </a:r>
          </a:p>
          <a:p>
            <a:pPr algn="r" rtl="1"/>
            <a:r>
              <a:rPr lang="ar-EG" dirty="0" smtClean="0"/>
              <a:t>يتناسب مع الغازات أكثر من السوائل .</a:t>
            </a:r>
            <a:endParaRPr lang="en-US" dirty="0"/>
          </a:p>
        </p:txBody>
      </p:sp>
      <p:pic>
        <p:nvPicPr>
          <p:cNvPr id="5123" name="Picture 3" descr="C:\Users\oprctr305\Desktop\ورشة عمل\FLOW NOZZ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94" y="5372100"/>
            <a:ext cx="34861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prctr305\Desktop\ورشة عمل\flow-meters-d_493_files\nozzl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5"/>
          <a:stretch/>
        </p:blipFill>
        <p:spPr bwMode="auto">
          <a:xfrm>
            <a:off x="2819400" y="2852057"/>
            <a:ext cx="3743325" cy="22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oprctr305\Desktop\ورشة عمل\Deltatop_DN62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5143512"/>
            <a:ext cx="1938337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651605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dirty="0" smtClean="0"/>
              <a:t>للمزيد شاهد الفيديو: </a:t>
            </a:r>
            <a:r>
              <a:rPr lang="en-US" u="sng" dirty="0">
                <a:hlinkClick r:id="rId5"/>
              </a:rPr>
              <a:t>https://www.youtube.com/watch?v=oUd4WxjoHKY</a:t>
            </a:r>
            <a:endParaRPr lang="en-US" dirty="0"/>
          </a:p>
        </p:txBody>
      </p:sp>
      <p:pic>
        <p:nvPicPr>
          <p:cNvPr id="8" name="Picture 7" descr="C:\Users\oprctr305\Desktop\Kutub 18-2-2015\Web\image0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86644" y="3861048"/>
            <a:ext cx="938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https://controls.engin.umich.edu/wiki/images/a/af/Nozzle.gif</a:t>
            </a:r>
          </a:p>
        </p:txBody>
      </p:sp>
      <p:sp>
        <p:nvSpPr>
          <p:cNvPr id="5" name="Rectangle 4"/>
          <p:cNvSpPr/>
          <p:nvPr/>
        </p:nvSpPr>
        <p:spPr>
          <a:xfrm>
            <a:off x="7866112" y="5334875"/>
            <a:ext cx="1277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http://encyclopedia.che.engin.umich.edu/Images/Flowmeters/DifferentialPressure/flonoz-gen2.JPG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980" y="5273319"/>
            <a:ext cx="1133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http://www.endress.com/_storage/asset/34056/storage/endress:mm1_16-9/file/760153/Deltatop_DN62S.jpg</a:t>
            </a:r>
          </a:p>
        </p:txBody>
      </p:sp>
    </p:spTree>
    <p:extLst>
      <p:ext uri="{BB962C8B-B14F-4D97-AF65-F5344CB8AC3E}">
        <p14:creationId xmlns:p14="http://schemas.microsoft.com/office/powerpoint/2010/main" val="17522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914" y="285728"/>
            <a:ext cx="6586526" cy="1143000"/>
          </a:xfrm>
        </p:spPr>
        <p:txBody>
          <a:bodyPr/>
          <a:lstStyle/>
          <a:p>
            <a:pPr algn="r" rtl="1"/>
            <a:r>
              <a:rPr lang="ar-EG" dirty="0" smtClean="0"/>
              <a:t>مخروط </a:t>
            </a:r>
            <a:r>
              <a:rPr lang="ar-EG" dirty="0"/>
              <a:t>علي شكل حرف </a:t>
            </a:r>
            <a:r>
              <a:rPr lang="en-US" dirty="0"/>
              <a:t>V-Cone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676400"/>
          </a:xfrm>
        </p:spPr>
        <p:txBody>
          <a:bodyPr/>
          <a:lstStyle/>
          <a:p>
            <a:pPr algn="r" rtl="1"/>
            <a:r>
              <a:rPr lang="ar-EG" dirty="0"/>
              <a:t>العائق الذي يأخذ شكل قمع والذي يعمل كعنصر لتغيير مساحة المقطع يتم وضعه في مركز الماسورة وذلك لحساب سرعة السريان من خلال قياس فرق </a:t>
            </a:r>
            <a:r>
              <a:rPr lang="ar-EG" dirty="0" smtClean="0"/>
              <a:t>الضغط قبله وبعده.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08188" y="3463925"/>
          <a:ext cx="5653087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Visio" r:id="rId3" imgW="5653674" imgH="3094330" progId="Visio.Drawing.11">
                  <p:embed/>
                </p:oleObj>
              </mc:Choice>
              <mc:Fallback>
                <p:oleObj name="Visio" r:id="rId3" imgW="5653674" imgH="3094330" progId="Visio.Drawing.11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3463925"/>
                        <a:ext cx="5653087" cy="309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23528" y="651605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dirty="0" smtClean="0"/>
              <a:t>للمزيد شاهد الفيديو: </a:t>
            </a:r>
            <a:r>
              <a:rPr lang="en-US" u="sng" dirty="0">
                <a:hlinkClick r:id="rId5"/>
              </a:rPr>
              <a:t>https://www.youtube.com/watch?v=C7ogxdGelWU</a:t>
            </a:r>
            <a:endParaRPr lang="en-US" dirty="0"/>
          </a:p>
        </p:txBody>
      </p:sp>
      <p:pic>
        <p:nvPicPr>
          <p:cNvPr id="7" name="Picture 6" descr="C:\Users\oprctr305\Desktop\Kutub 18-2-2015\Web\image0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941168"/>
            <a:ext cx="1493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http://www.schwing-pmt.de/temp/products/thumb/_users_my_session_fc3f07f1df8b84665f427_Produktfotos_v-konus_teaser.jpg</a:t>
            </a:r>
          </a:p>
        </p:txBody>
      </p:sp>
    </p:spTree>
    <p:extLst>
      <p:ext uri="{BB962C8B-B14F-4D97-AF65-F5344CB8AC3E}">
        <p14:creationId xmlns:p14="http://schemas.microsoft.com/office/powerpoint/2010/main" val="33860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pPr algn="r" rtl="1"/>
            <a:r>
              <a:rPr lang="ar-EG" dirty="0"/>
              <a:t>الكوع </a:t>
            </a:r>
            <a:r>
              <a:rPr lang="en-US" dirty="0"/>
              <a:t>Elbow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2142"/>
            <a:ext cx="8229600" cy="2209800"/>
          </a:xfrm>
        </p:spPr>
        <p:txBody>
          <a:bodyPr/>
          <a:lstStyle/>
          <a:p>
            <a:pPr algn="r" rtl="1"/>
            <a:r>
              <a:rPr lang="ar-EG" dirty="0" smtClean="0"/>
              <a:t>وجود الكوع في مسار المائع يتسبب في تقليل الضغط وبالتالي ينشأ علي جانبيه فرق ضغط وبالتالي يتم قياسه لمعرفة السرعة .</a:t>
            </a:r>
            <a:endParaRPr lang="en-US" dirty="0"/>
          </a:p>
        </p:txBody>
      </p:sp>
      <p:pic>
        <p:nvPicPr>
          <p:cNvPr id="7170" name="Picture 2" descr="C:\Users\oprctr305\Desktop\ورشة عمل\elb-g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71876"/>
            <a:ext cx="2133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651605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dirty="0" smtClean="0"/>
              <a:t>للمزيد شاهد الفيديو: </a:t>
            </a:r>
            <a:r>
              <a:rPr lang="en-US" u="sng" dirty="0">
                <a:hlinkClick r:id="rId3"/>
              </a:rPr>
              <a:t>https://www.youtube.com/watch?v=R9MJEjgrUqo</a:t>
            </a:r>
            <a:endParaRPr lang="en-US" dirty="0"/>
          </a:p>
        </p:txBody>
      </p:sp>
      <p:pic>
        <p:nvPicPr>
          <p:cNvPr id="6" name="Picture 6" descr="C:\Users\oprctr305\Desktop\Kutub 18-2-2015\Web\image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81" y="1533550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4160908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http://encyclopedia.che.engin.umich.edu/Images/Flowmeters/DifferentialPressure/elb-gen1.JPG</a:t>
            </a:r>
          </a:p>
        </p:txBody>
      </p:sp>
    </p:spTree>
    <p:extLst>
      <p:ext uri="{BB962C8B-B14F-4D97-AF65-F5344CB8AC3E}">
        <p14:creationId xmlns:p14="http://schemas.microsoft.com/office/powerpoint/2010/main" val="2597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90" y="654016"/>
            <a:ext cx="7800972" cy="846158"/>
          </a:xfrm>
        </p:spPr>
        <p:txBody>
          <a:bodyPr/>
          <a:lstStyle/>
          <a:p>
            <a:pPr rtl="1"/>
            <a:r>
              <a:rPr lang="ar-SA" dirty="0" smtClean="0"/>
              <a:t>معدل السريان أو معدل التدفق </a:t>
            </a:r>
            <a:r>
              <a:rPr lang="en-US" dirty="0" smtClean="0"/>
              <a:t>Flow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5"/>
            <a:ext cx="8229600" cy="1971675"/>
          </a:xfrm>
        </p:spPr>
        <p:txBody>
          <a:bodyPr/>
          <a:lstStyle/>
          <a:p>
            <a:pPr algn="just" rtl="1"/>
            <a:r>
              <a:rPr lang="ar-SA" dirty="0" smtClean="0"/>
              <a:t>يعبر عن كمية المائع بوحدات الحجم أو الكتلة ,  والوحدة الرئيسية للحجم هي المتر المكعب والوحدة الرئيسية للكتلة هي الكيلو جرام . ويمكن قياس كمية السريان با ستخدام أجهزة قياس كمية السريان </a:t>
            </a:r>
            <a:r>
              <a:rPr lang="en-US" dirty="0" smtClean="0"/>
              <a:t>Flow Quantity Meters</a:t>
            </a:r>
            <a:r>
              <a:rPr lang="ar-SA" dirty="0" smtClean="0"/>
              <a:t> والتي تعتمد علي إحدي الطريقتين :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44196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Blip>
                <a:blip r:embed="rId2"/>
              </a:buBlip>
            </a:pPr>
            <a:r>
              <a:rPr lang="ar-SA" sz="3200" dirty="0" smtClean="0"/>
              <a:t>طريقة القياس الكتلية </a:t>
            </a:r>
            <a:r>
              <a:rPr lang="en-US" sz="3200" dirty="0" err="1" smtClean="0"/>
              <a:t>Gravimeteric</a:t>
            </a:r>
            <a:r>
              <a:rPr lang="en-US" sz="3200" dirty="0" smtClean="0"/>
              <a:t> Meters</a:t>
            </a:r>
            <a:r>
              <a:rPr lang="ar-SA" sz="3200" dirty="0" smtClean="0"/>
              <a:t> .</a:t>
            </a:r>
            <a:endParaRPr lang="en-US" sz="3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9600" y="51816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Blip>
                <a:blip r:embed="rId2"/>
              </a:buBlip>
            </a:pPr>
            <a:r>
              <a:rPr lang="ar-SA" sz="3200" dirty="0" smtClean="0"/>
              <a:t>طريقة القياس الحجمية </a:t>
            </a:r>
            <a:r>
              <a:rPr lang="en-US" sz="3200" dirty="0" smtClean="0"/>
              <a:t>Volumetric Meters</a:t>
            </a:r>
            <a:r>
              <a:rPr lang="ar-SA" sz="3200" dirty="0" smtClean="0"/>
              <a:t> .</a:t>
            </a:r>
            <a:endParaRPr lang="en-US" sz="3200" dirty="0" smtClean="0"/>
          </a:p>
        </p:txBody>
      </p:sp>
      <p:pic>
        <p:nvPicPr>
          <p:cNvPr id="6" name="Picture 3" descr="C:\Users\oprctr305\Desktop\ورشة عمل\drops_animatio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04" y="366698"/>
            <a:ext cx="135119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oprctr305\Desktop\Kutub 18-2-2015\Web\image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440" y="500050"/>
            <a:ext cx="6477000" cy="1143000"/>
          </a:xfrm>
        </p:spPr>
        <p:txBody>
          <a:bodyPr>
            <a:noAutofit/>
          </a:bodyPr>
          <a:lstStyle/>
          <a:p>
            <a:pPr algn="r" rtl="1"/>
            <a:r>
              <a:rPr lang="ar-EG" sz="3200" b="1" dirty="0"/>
              <a:t>مسلوب </a:t>
            </a:r>
            <a:r>
              <a:rPr lang="ar-EG" sz="3200" b="1" dirty="0" smtClean="0"/>
              <a:t>علي </a:t>
            </a:r>
            <a:r>
              <a:rPr lang="ar-EG" sz="3200" b="1" dirty="0"/>
              <a:t>شكل حرف </a:t>
            </a:r>
            <a:r>
              <a:rPr lang="en-US" sz="3200" b="1" dirty="0" smtClean="0"/>
              <a:t>V</a:t>
            </a:r>
            <a:r>
              <a:rPr lang="ar-EG" sz="3200" b="1" dirty="0" smtClean="0"/>
              <a:t/>
            </a:r>
            <a:br>
              <a:rPr lang="ar-EG" sz="3200" b="1" dirty="0" smtClean="0"/>
            </a:br>
            <a:r>
              <a:rPr lang="en-US" sz="3200" dirty="0"/>
              <a:t>Wedge-shaped or Segmental Wedge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57"/>
            <a:ext cx="8229600" cy="2285999"/>
          </a:xfrm>
        </p:spPr>
        <p:txBody>
          <a:bodyPr>
            <a:normAutofit/>
          </a:bodyPr>
          <a:lstStyle/>
          <a:p>
            <a:pPr algn="r" rtl="1"/>
            <a:r>
              <a:rPr lang="ar-EG" dirty="0"/>
              <a:t>يتم إدخال </a:t>
            </a:r>
            <a:r>
              <a:rPr lang="ar-EG" dirty="0" smtClean="0"/>
              <a:t>قطعة تشبه </a:t>
            </a:r>
            <a:r>
              <a:rPr lang="ar-EG" dirty="0"/>
              <a:t>المنحدر عموديا علي أحد جانبي الماسورة من الداخل </a:t>
            </a:r>
            <a:r>
              <a:rPr lang="ar-EG" dirty="0" smtClean="0"/>
              <a:t>بينما </a:t>
            </a:r>
            <a:r>
              <a:rPr lang="ar-EG" dirty="0"/>
              <a:t>يظل الجانب الآخر بدون أي عائق. وينتج فرق ضغط نتيجة التغير في مساحة مقطع السريان ويتم استخدامه لحساب سرعة السريان.</a:t>
            </a:r>
          </a:p>
          <a:p>
            <a:pPr algn="r" rtl="1"/>
            <a:r>
              <a:rPr lang="ar-EG" dirty="0"/>
              <a:t>يتم استخدامه مع جميع الموائع وخاصة اللزجة والسوائل المحتوية علي جزيئات صلبة معلقة. </a:t>
            </a:r>
          </a:p>
          <a:p>
            <a:pPr algn="r" rtl="1"/>
            <a:endParaRPr lang="en-US" dirty="0"/>
          </a:p>
        </p:txBody>
      </p:sp>
      <p:pic>
        <p:nvPicPr>
          <p:cNvPr id="6146" name="Picture 2" descr="C:\Users\oprctr305\Desktop\ورشة عمل\Flow\V-Element 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48768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oprctr305\Desktop\Kutub 18-2-2015\Web\image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5661248"/>
            <a:ext cx="1277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http://www.chem.mtu.edu/~fmorriso/cm310/flow_meters/imageQ2O.JPG</a:t>
            </a:r>
          </a:p>
        </p:txBody>
      </p:sp>
    </p:spTree>
    <p:extLst>
      <p:ext uri="{BB962C8B-B14F-4D97-AF65-F5344CB8AC3E}">
        <p14:creationId xmlns:p14="http://schemas.microsoft.com/office/powerpoint/2010/main" val="34947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101037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/>
              <a:t>مساحة </a:t>
            </a:r>
            <a:r>
              <a:rPr lang="ar-EG" dirty="0"/>
              <a:t>ال</a:t>
            </a:r>
            <a:r>
              <a:rPr lang="ar-SA" dirty="0"/>
              <a:t>مقطع</a:t>
            </a:r>
            <a:r>
              <a:rPr lang="ar-EG" dirty="0"/>
              <a:t> المتغير</a:t>
            </a:r>
            <a:r>
              <a:rPr lang="ar-SA" dirty="0"/>
              <a:t> </a:t>
            </a:r>
            <a:r>
              <a:rPr lang="ar-SA" dirty="0" smtClean="0"/>
              <a:t>لأنبوب</a:t>
            </a:r>
            <a:r>
              <a:rPr lang="ar-EG" dirty="0" smtClean="0"/>
              <a:t> </a:t>
            </a:r>
            <a:r>
              <a:rPr lang="en-US" sz="4000" dirty="0" smtClean="0"/>
              <a:t>Variable </a:t>
            </a:r>
            <a:r>
              <a:rPr lang="en-US" sz="4000" dirty="0"/>
              <a:t>Area 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280" y="1935480"/>
            <a:ext cx="7643192" cy="1925568"/>
          </a:xfrm>
        </p:spPr>
        <p:txBody>
          <a:bodyPr>
            <a:normAutofit fontScale="85000" lnSpcReduction="10000"/>
          </a:bodyPr>
          <a:lstStyle/>
          <a:p>
            <a:pPr algn="just" rtl="1"/>
            <a:r>
              <a:rPr lang="ar-EG" dirty="0" smtClean="0"/>
              <a:t>يعتبر اﻟروﺘﺎﻤﺘر أﺤد أﺠﻬزة اﻟﻘﻴﺎ س اﻟﺘﻲ ﺘﻌﺘﻤد ﻋﻟﯽ ﺘﻐﻴر ﻤﺴﺎﺤﺔ ﻤﻘطﻊ اﻷﻨﺒـوب </a:t>
            </a:r>
            <a:r>
              <a:rPr lang="en-US" dirty="0"/>
              <a:t>Variable Area Meters</a:t>
            </a:r>
            <a:r>
              <a:rPr lang="ar-EG" dirty="0" smtClean="0"/>
              <a:t> , وﻫو ﻋﺒﺎرة ﻋن أﻨﺒوب ﻤﺨروطﻲ اﻟﺸﮐل ﻴوﺠد ﺒﻪ ﻋواﻤﺔ . ﻴﺼﻨﻊ اﻷﻨﺒو ب ﻋﺎدة ﻤن اﻟزﺠﺎج , وطريقة عمله أن تيار المائعالمار من أسفل يرفع العوامة </a:t>
            </a:r>
            <a:r>
              <a:rPr lang="en-US" dirty="0" smtClean="0"/>
              <a:t>Float</a:t>
            </a:r>
            <a:r>
              <a:rPr lang="ar-EG" dirty="0" smtClean="0"/>
              <a:t> إلي أعلي حتي يبلغ الجزء الحلقي المتزايد بين جسم العوامة وجدران الأنبوب المخروطي قيمة تتوازن عندها القوي المؤثرة في العوامة . وعند اتزان القوي تستقر العوامة عند الإرتفاع المناظر لمقدار معدل السريان 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651605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dirty="0" smtClean="0"/>
              <a:t>للمزيد شاهد الفيديو: </a:t>
            </a:r>
            <a:r>
              <a:rPr lang="en-US" u="sng" dirty="0">
                <a:hlinkClick r:id="rId2"/>
              </a:rPr>
              <a:t>https://www.youtube.com/watch?v=DVLBDm9c8ak</a:t>
            </a:r>
            <a:endParaRPr lang="en-US" dirty="0"/>
          </a:p>
        </p:txBody>
      </p:sp>
      <p:pic>
        <p:nvPicPr>
          <p:cNvPr id="2051" name="Picture 3" descr="C:\Users\oprctr305\Desktop\ورشة عمل\Flow\Rotameter Flow Met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01361"/>
            <a:ext cx="457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prctr305\Desktop\ورشة عمل\Flow\Flow Meters_files\3-2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6111"/>
            <a:ext cx="657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prctr305\Desktop\Kutub 18-2-2015\fig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02" y="3816052"/>
            <a:ext cx="2571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8129" y="4975869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http://www.sensorsmag.com/files/sensor/nodes/2002/1068/fig1.gif</a:t>
            </a:r>
          </a:p>
        </p:txBody>
      </p:sp>
      <p:sp>
        <p:nvSpPr>
          <p:cNvPr id="6" name="Rectangle 5"/>
          <p:cNvSpPr/>
          <p:nvPr/>
        </p:nvSpPr>
        <p:spPr>
          <a:xfrm>
            <a:off x="7596336" y="484677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http://www.flowmeters.com/themes/system/images/animationgif/3-2x.gif</a:t>
            </a:r>
          </a:p>
        </p:txBody>
      </p:sp>
      <p:sp>
        <p:nvSpPr>
          <p:cNvPr id="7" name="Rectangle 6"/>
          <p:cNvSpPr/>
          <p:nvPr/>
        </p:nvSpPr>
        <p:spPr>
          <a:xfrm>
            <a:off x="4204522" y="4914313"/>
            <a:ext cx="1493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http://www.fluid-flow-control.com/rotameter-flow-meters/RotoMet-Bobin-zero-Damp.gif</a:t>
            </a:r>
          </a:p>
        </p:txBody>
      </p:sp>
      <p:pic>
        <p:nvPicPr>
          <p:cNvPr id="2054" name="Picture 6" descr="C:\Users\oprctr305\Desktop\Kutub 18-2-2015\Web\image0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pPr algn="r"/>
            <a:r>
              <a:rPr lang="ar-EG" dirty="0" smtClean="0"/>
              <a:t>منظومة القياس والتحكم للسريان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895600"/>
            <a:ext cx="5334000" cy="1447800"/>
          </a:xfrm>
        </p:spPr>
        <p:txBody>
          <a:bodyPr/>
          <a:lstStyle/>
          <a:p>
            <a:pPr algn="r" rtl="1"/>
            <a:r>
              <a:rPr lang="ar-EG" dirty="0" smtClean="0"/>
              <a:t>نموذج لمنظومة القياس والتحكم في سريان مائع داخل خط </a:t>
            </a:r>
            <a:r>
              <a:rPr lang="en-US" dirty="0" smtClean="0"/>
              <a:t>Pipe Line</a:t>
            </a:r>
            <a:r>
              <a:rPr lang="ar-EG" dirty="0" smtClean="0"/>
              <a:t>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86" y="1447800"/>
            <a:ext cx="328918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oprctr305\Desktop\Kutub 18-2-2015\Web\image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81" y="1412776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pPr algn="r" rtl="1"/>
            <a:r>
              <a:rPr lang="ar-EG" dirty="0" smtClean="0"/>
              <a:t>المراجع: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2493652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http://www.flowmeters.com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encyclopedia.che.engin.umich.edu/Pages/Flowmeters/DifferentialPressure/DifferentialPressure.html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www.spiraxsarco.com/Resources/Pages/Steam-Engineering-Tutorials/flowmetering/types-of-steam-flowmeter.aspx</a:t>
            </a:r>
            <a:endParaRPr lang="en-US" dirty="0" smtClean="0"/>
          </a:p>
        </p:txBody>
      </p:sp>
      <p:pic>
        <p:nvPicPr>
          <p:cNvPr id="31747" name="Picture 3" descr="C:\Abdooo\Work\Learning\Animation\إسلاميات\حكمة 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6072206"/>
            <a:ext cx="4552950" cy="75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214290"/>
            <a:ext cx="8229600" cy="1143000"/>
          </a:xfrm>
        </p:spPr>
        <p:txBody>
          <a:bodyPr/>
          <a:lstStyle/>
          <a:p>
            <a:pPr algn="r" rtl="1"/>
            <a:r>
              <a:rPr lang="ar-EG" dirty="0" smtClean="0"/>
              <a:t>من سلسلة – بالصور المتحركة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645648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EG" dirty="0" smtClean="0"/>
              <a:t>بالصور المتحركة – المفاتيح الكهربية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www.kutub.info/library/book/17046</a:t>
            </a:r>
            <a:endParaRPr lang="en-US" dirty="0" smtClean="0"/>
          </a:p>
          <a:p>
            <a:pPr algn="r" rtl="1"/>
            <a:r>
              <a:rPr lang="ar-EG" dirty="0" smtClean="0"/>
              <a:t>بالصور المتحركة – دائرة الإشعال بمحرك السيارة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www.kutub.info/library/book/17271</a:t>
            </a:r>
            <a:endParaRPr lang="ar-EG" dirty="0" smtClean="0"/>
          </a:p>
          <a:p>
            <a:pPr algn="r" rtl="1"/>
            <a:r>
              <a:rPr lang="ar-EG" dirty="0"/>
              <a:t>بالصور المتحركة – </a:t>
            </a:r>
            <a:r>
              <a:rPr lang="ar-EG" dirty="0" smtClean="0"/>
              <a:t>الخلايا الشمسية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www.kutub.info/library/book/17328</a:t>
            </a:r>
            <a:endParaRPr lang="en-US" dirty="0" smtClean="0"/>
          </a:p>
        </p:txBody>
      </p:sp>
      <p:pic>
        <p:nvPicPr>
          <p:cNvPr id="4" name="Picture 2" descr="C:\Abdooo\Work\Learning\Animation\إسلاميات\أتمني لك المتعة والفائدة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5924574"/>
            <a:ext cx="4686300" cy="933450"/>
          </a:xfrm>
          <a:prstGeom prst="rect">
            <a:avLst/>
          </a:prstGeom>
          <a:noFill/>
        </p:spPr>
      </p:pic>
      <p:pic>
        <p:nvPicPr>
          <p:cNvPr id="5" name="Picture 4" descr="C:\Users\oprctr305\Desktop\Kutub 18-2-2015\Web\image0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89" y="1317526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prctr305\Desktop\ورشة عمل\Thank you 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29167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Abdooo\Work\Learning\Animation\إسلاميات\روحي فداك يا رسول الله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8003" y="4214818"/>
            <a:ext cx="3838575" cy="1924050"/>
          </a:xfrm>
          <a:prstGeom prst="rect">
            <a:avLst/>
          </a:prstGeom>
          <a:noFill/>
        </p:spPr>
      </p:pic>
      <p:pic>
        <p:nvPicPr>
          <p:cNvPr id="3074" name="Picture 2" descr="C:\Users\oprctr305\Desktop\Kutub 18-2-2015\لا تنسي ذكر الله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553244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32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52" y="642918"/>
            <a:ext cx="7786710" cy="866796"/>
          </a:xfrm>
        </p:spPr>
        <p:txBody>
          <a:bodyPr/>
          <a:lstStyle/>
          <a:p>
            <a:pPr rtl="1"/>
            <a:r>
              <a:rPr lang="ar-SA" dirty="0" smtClean="0"/>
              <a:t>معدل السريان أو معدل التدفق </a:t>
            </a:r>
            <a:r>
              <a:rPr lang="en-US" dirty="0" smtClean="0"/>
              <a:t>Flow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11"/>
            <a:ext cx="8229600" cy="1142999"/>
          </a:xfrm>
        </p:spPr>
        <p:txBody>
          <a:bodyPr/>
          <a:lstStyle/>
          <a:p>
            <a:pPr algn="r" rtl="1"/>
            <a:r>
              <a:rPr lang="ar-SA" dirty="0" smtClean="0"/>
              <a:t>يمثل معدل السريان أو معدل التدفق </a:t>
            </a:r>
            <a:r>
              <a:rPr lang="en-US" dirty="0" smtClean="0"/>
              <a:t>Flow Rate</a:t>
            </a:r>
            <a:r>
              <a:rPr lang="ar-SA" dirty="0" smtClean="0"/>
              <a:t> بمقدار الحجم لكل وحدة زمن كما في المعالدلة التالية :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433815" y="5610541"/>
            <a:ext cx="4067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02060"/>
                </a:solidFill>
              </a:rPr>
              <a:t>Flow Rate </a:t>
            </a:r>
            <a:r>
              <a:rPr lang="en-US" sz="2400" b="1" dirty="0" smtClean="0">
                <a:solidFill>
                  <a:srgbClr val="FF0000"/>
                </a:solidFill>
              </a:rPr>
              <a:t>=</a:t>
            </a:r>
            <a:r>
              <a:rPr lang="en-US" sz="2400" b="1" dirty="0" smtClean="0">
                <a:solidFill>
                  <a:srgbClr val="002060"/>
                </a:solidFill>
              </a:rPr>
              <a:t> Area 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n-US" sz="2400" b="1" dirty="0" smtClean="0">
                <a:solidFill>
                  <a:srgbClr val="002060"/>
                </a:solidFill>
              </a:rPr>
              <a:t> Velocity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11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ويمكن حسابه أيضا بمعرفة سرعة السريان ومساحة المقطع كما يلي: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0887" y="3233741"/>
            <a:ext cx="25622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oprctr305\Desktop\ورشة عمل\drops_animatio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04" y="366698"/>
            <a:ext cx="135119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oprctr305\Desktop\Kutub 18-2-2015\Web\image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364" y="421210"/>
            <a:ext cx="1827351" cy="775542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dirty="0" smtClean="0"/>
              <a:t>طرق القياس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000272"/>
            <a:ext cx="4495800" cy="13716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EG" dirty="0" smtClean="0"/>
              <a:t>أجهزة الضغط الفرقي</a:t>
            </a:r>
          </a:p>
          <a:p>
            <a:pPr algn="r" rtl="1">
              <a:buNone/>
            </a:pPr>
            <a:r>
              <a:rPr lang="en-US" dirty="0" smtClean="0"/>
              <a:t>Differential Head Meters</a:t>
            </a:r>
            <a:endParaRPr lang="ar-EG" dirty="0" smtClean="0"/>
          </a:p>
        </p:txBody>
      </p:sp>
      <p:pic>
        <p:nvPicPr>
          <p:cNvPr id="1026" name="Picture 2" descr="C:\Users\oprctr305\Desktop\ورشة عمل\Flow\Differential Pressure Flowme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3" y="1847872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3524272"/>
            <a:ext cx="4495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None/>
            </a:pPr>
            <a:r>
              <a:rPr lang="ar-EG" dirty="0"/>
              <a:t>أجهزة الإزاحة </a:t>
            </a:r>
            <a:r>
              <a:rPr lang="ar-EG" dirty="0" smtClean="0"/>
              <a:t>الموجبة</a:t>
            </a:r>
          </a:p>
          <a:p>
            <a:pPr algn="r" rtl="1">
              <a:buNone/>
            </a:pPr>
            <a:r>
              <a:rPr lang="en-US" dirty="0" smtClean="0"/>
              <a:t>Positive </a:t>
            </a:r>
            <a:r>
              <a:rPr lang="en-US" dirty="0"/>
              <a:t>Displacement</a:t>
            </a:r>
            <a:endParaRPr lang="ar-EG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43400" y="5200672"/>
            <a:ext cx="4495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None/>
            </a:pPr>
            <a:r>
              <a:rPr lang="ar-EG" dirty="0" smtClean="0"/>
              <a:t>جهاز كروليوس الكتلي</a:t>
            </a:r>
          </a:p>
          <a:p>
            <a:pPr algn="r" rtl="1">
              <a:buNone/>
            </a:pPr>
            <a:r>
              <a:rPr lang="en-US" dirty="0" err="1" smtClean="0"/>
              <a:t>Coriolis</a:t>
            </a:r>
            <a:r>
              <a:rPr lang="en-US" dirty="0" smtClean="0"/>
              <a:t> </a:t>
            </a:r>
            <a:r>
              <a:rPr lang="en-US" dirty="0" err="1"/>
              <a:t>Flowmeters</a:t>
            </a:r>
            <a:endParaRPr lang="ar-EG" dirty="0" smtClean="0"/>
          </a:p>
        </p:txBody>
      </p:sp>
      <p:pic>
        <p:nvPicPr>
          <p:cNvPr id="1027" name="Picture 3" descr="C:\Users\oprctr305\Desktop\ورشة عمل\Flow\Positive Displacement Flowmet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4901"/>
            <a:ext cx="1905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prctr305\Desktop\ورشة عمل\Flow\Coriolis Mass Flowmete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5529284"/>
            <a:ext cx="1905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oprctr305\Desktop\Kutub 18-2-2015\Web\image0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64883"/>
            <a:ext cx="9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http://www.flowmeters.com/images/14-big.gif</a:t>
            </a:r>
          </a:p>
        </p:txBody>
      </p:sp>
      <p:sp>
        <p:nvSpPr>
          <p:cNvPr id="7" name="Rectangle 6"/>
          <p:cNvSpPr/>
          <p:nvPr/>
        </p:nvSpPr>
        <p:spPr>
          <a:xfrm>
            <a:off x="54429" y="3944035"/>
            <a:ext cx="84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http://www.flowmeters.com/images/9-big_0_2.gif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5594083"/>
            <a:ext cx="84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http://www.flowmeters.com/images/7-big_2_6.gif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775542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dirty="0" smtClean="0"/>
              <a:t>تابع - طرق القياس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62" y="1928834"/>
            <a:ext cx="4495800" cy="13716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EG" dirty="0"/>
              <a:t>توربينة قياس </a:t>
            </a:r>
            <a:r>
              <a:rPr lang="ar-EG" dirty="0" smtClean="0"/>
              <a:t>السريان</a:t>
            </a:r>
          </a:p>
          <a:p>
            <a:pPr algn="r" rtl="1">
              <a:buNone/>
            </a:pPr>
            <a:r>
              <a:rPr lang="en-US" dirty="0" smtClean="0"/>
              <a:t>Turbine </a:t>
            </a:r>
            <a:r>
              <a:rPr lang="en-US" dirty="0" err="1"/>
              <a:t>Flowmeters</a:t>
            </a:r>
            <a:endParaRPr lang="ar-EG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05262" y="3452834"/>
            <a:ext cx="4495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None/>
            </a:pPr>
            <a:r>
              <a:rPr lang="ar-SA" dirty="0"/>
              <a:t>أجهزة الموجات فوق </a:t>
            </a:r>
            <a:r>
              <a:rPr lang="ar-SA" dirty="0" smtClean="0"/>
              <a:t>الصوتية</a:t>
            </a:r>
            <a:endParaRPr lang="ar-EG" dirty="0" smtClean="0"/>
          </a:p>
          <a:p>
            <a:pPr algn="r" rtl="1">
              <a:buNone/>
            </a:pPr>
            <a:r>
              <a:rPr lang="en-US" dirty="0" err="1" smtClean="0"/>
              <a:t>UltraSonic</a:t>
            </a:r>
            <a:r>
              <a:rPr lang="en-US" dirty="0" smtClean="0"/>
              <a:t> </a:t>
            </a:r>
            <a:r>
              <a:rPr lang="en-US" dirty="0" err="1"/>
              <a:t>Flowmeter</a:t>
            </a:r>
            <a:endParaRPr lang="ar-EG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05262" y="5129234"/>
            <a:ext cx="4495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None/>
            </a:pPr>
            <a:r>
              <a:rPr lang="ar-EG" dirty="0"/>
              <a:t>أجهزة الدوامات لقياس </a:t>
            </a:r>
            <a:r>
              <a:rPr lang="ar-EG" dirty="0" smtClean="0"/>
              <a:t>السريان</a:t>
            </a:r>
          </a:p>
          <a:p>
            <a:pPr algn="r" rtl="1">
              <a:buNone/>
            </a:pPr>
            <a:r>
              <a:rPr lang="en-US" dirty="0" smtClean="0"/>
              <a:t>Vortex</a:t>
            </a:r>
            <a:endParaRPr lang="ar-EG" dirty="0" smtClean="0"/>
          </a:p>
        </p:txBody>
      </p:sp>
      <p:pic>
        <p:nvPicPr>
          <p:cNvPr id="2050" name="Picture 2" descr="C:\Users\oprctr305\Desktop\ورشة عمل\Flow\Turbine Flowme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852634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prctr305\Desktop\ورشة عمل\Flow\Ultrasonic Flowmet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19" y="3533796"/>
            <a:ext cx="19050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oprctr305\Desktop\Kutub 18-2-2015\Web\image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953" y="2203183"/>
            <a:ext cx="831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http://www.flowmeters.com/images/12-big_1_2.gif</a:t>
            </a:r>
          </a:p>
        </p:txBody>
      </p:sp>
      <p:sp>
        <p:nvSpPr>
          <p:cNvPr id="7" name="Rectangle 6"/>
          <p:cNvSpPr/>
          <p:nvPr/>
        </p:nvSpPr>
        <p:spPr>
          <a:xfrm>
            <a:off x="-18256" y="3907801"/>
            <a:ext cx="989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http://www.flowmeters.com/images/13-big_1_1.gif</a:t>
            </a:r>
          </a:p>
        </p:txBody>
      </p:sp>
      <p:sp>
        <p:nvSpPr>
          <p:cNvPr id="8" name="Rectangle 7"/>
          <p:cNvSpPr/>
          <p:nvPr/>
        </p:nvSpPr>
        <p:spPr>
          <a:xfrm>
            <a:off x="-18256" y="5522646"/>
            <a:ext cx="84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http://www.flowmeters.com/images/1-big_2.gif</a:t>
            </a:r>
          </a:p>
        </p:txBody>
      </p:sp>
      <p:pic>
        <p:nvPicPr>
          <p:cNvPr id="3074" name="Picture 2" descr="C:\Users\oprctr305\Desktop\Kutub 18-2-2015\Flow\Vortex Shedding Flow Meter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19" y="5342808"/>
            <a:ext cx="19050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3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8418"/>
          </a:xfrm>
        </p:spPr>
        <p:txBody>
          <a:bodyPr/>
          <a:lstStyle/>
          <a:p>
            <a:pPr algn="r" rtl="1"/>
            <a:r>
              <a:rPr lang="ar-EG" dirty="0" smtClean="0"/>
              <a:t>تابع - طرق القياس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986" y="1913152"/>
            <a:ext cx="4648200" cy="13716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EG" dirty="0" smtClean="0"/>
              <a:t>الأجهزة </a:t>
            </a:r>
            <a:r>
              <a:rPr lang="ar-EG" dirty="0"/>
              <a:t>الحرارية لقياس </a:t>
            </a:r>
            <a:r>
              <a:rPr lang="ar-EG" dirty="0" smtClean="0"/>
              <a:t>السريان</a:t>
            </a:r>
          </a:p>
          <a:p>
            <a:pPr algn="r" rtl="1">
              <a:buNone/>
            </a:pPr>
            <a:r>
              <a:rPr lang="en-US" dirty="0" smtClean="0"/>
              <a:t>Thermal Flow Measurement</a:t>
            </a:r>
            <a:r>
              <a:rPr lang="ar-EG" dirty="0" smtClean="0"/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14786" y="3437152"/>
            <a:ext cx="4495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None/>
            </a:pPr>
            <a:r>
              <a:rPr lang="ar-SA" dirty="0"/>
              <a:t>مساحة </a:t>
            </a:r>
            <a:r>
              <a:rPr lang="ar-EG" dirty="0"/>
              <a:t>ال</a:t>
            </a:r>
            <a:r>
              <a:rPr lang="ar-SA" dirty="0"/>
              <a:t>مقطع</a:t>
            </a:r>
            <a:r>
              <a:rPr lang="ar-EG" dirty="0"/>
              <a:t> المتغير</a:t>
            </a:r>
            <a:r>
              <a:rPr lang="ar-SA" dirty="0"/>
              <a:t> </a:t>
            </a:r>
            <a:r>
              <a:rPr lang="ar-SA" dirty="0" smtClean="0"/>
              <a:t>لأنبوب</a:t>
            </a:r>
            <a:endParaRPr lang="ar-EG" dirty="0" smtClean="0"/>
          </a:p>
          <a:p>
            <a:pPr algn="r" rtl="1">
              <a:buNone/>
            </a:pPr>
            <a:r>
              <a:rPr lang="en-US" dirty="0" smtClean="0"/>
              <a:t>Variable </a:t>
            </a:r>
            <a:r>
              <a:rPr lang="en-US" dirty="0"/>
              <a:t>Area Meters</a:t>
            </a:r>
            <a:endParaRPr lang="ar-EG" dirty="0" smtClean="0"/>
          </a:p>
        </p:txBody>
      </p:sp>
      <p:pic>
        <p:nvPicPr>
          <p:cNvPr id="3075" name="Picture 3" descr="C:\Users\oprctr305\Desktop\ورشة عمل\Flow\Thermal Flowme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32" y="1785926"/>
            <a:ext cx="19050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prctr305\Desktop\ورشة عمل\Flow\Rotameter Flow Met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86" y="3646702"/>
            <a:ext cx="457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oprctr305\Desktop\Kutub 18-2-2015\Web\image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2276872"/>
            <a:ext cx="84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http://www.flowmeters.com/images/5-big.gif</a:t>
            </a:r>
          </a:p>
        </p:txBody>
      </p:sp>
      <p:sp>
        <p:nvSpPr>
          <p:cNvPr id="9" name="Rectangle 8"/>
          <p:cNvSpPr/>
          <p:nvPr/>
        </p:nvSpPr>
        <p:spPr>
          <a:xfrm>
            <a:off x="35496" y="3830564"/>
            <a:ext cx="1493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http://www.fluid-flow-control.com/rotameter-flow-meters/RotoMet-Bobin-zero-Damp.gif</a:t>
            </a:r>
          </a:p>
        </p:txBody>
      </p:sp>
    </p:spTree>
    <p:extLst>
      <p:ext uri="{BB962C8B-B14F-4D97-AF65-F5344CB8AC3E}">
        <p14:creationId xmlns:p14="http://schemas.microsoft.com/office/powerpoint/2010/main" val="151105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r" rtl="1"/>
            <a:r>
              <a:rPr lang="ar-EG" dirty="0" smtClean="0"/>
              <a:t>الأنواع بشكل مختصر جداً</a:t>
            </a:r>
            <a:r>
              <a:rPr lang="en-US" dirty="0" smtClean="0"/>
              <a:t> </a:t>
            </a:r>
            <a:r>
              <a:rPr lang="ar-EG" dirty="0" smtClean="0"/>
              <a:t> - مع التصنيف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-228600" defTabSz="981075">
              <a:lnSpc>
                <a:spcPct val="80000"/>
              </a:lnSpc>
              <a:buNone/>
            </a:pPr>
            <a:r>
              <a:rPr lang="en-US" altLang="en-US" sz="1600" b="1" dirty="0"/>
              <a:t>Differential Pressure (Head) Type</a:t>
            </a:r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/>
              <a:t>Orifice Plate - Concentric, Eccentric, Segmental, Quadrant Edge, Integral, Conditioning</a:t>
            </a:r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 err="1"/>
              <a:t>Venturi</a:t>
            </a:r>
            <a:r>
              <a:rPr lang="en-US" altLang="en-US" sz="1400" b="1" dirty="0"/>
              <a:t> Tube</a:t>
            </a:r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/>
              <a:t>Flow Nozzles</a:t>
            </a:r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/>
              <a:t>Elbow</a:t>
            </a:r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 err="1"/>
              <a:t>Pitot</a:t>
            </a:r>
            <a:r>
              <a:rPr lang="en-US" altLang="en-US" sz="1400" b="1" dirty="0"/>
              <a:t> Tube, Averaging </a:t>
            </a:r>
            <a:r>
              <a:rPr lang="en-US" altLang="en-US" sz="1400" b="1" dirty="0" err="1"/>
              <a:t>Pitot</a:t>
            </a:r>
            <a:r>
              <a:rPr lang="en-US" altLang="en-US" sz="1400" b="1" dirty="0"/>
              <a:t> Tube (</a:t>
            </a:r>
            <a:r>
              <a:rPr lang="en-US" altLang="en-US" sz="1400" b="1" dirty="0" err="1"/>
              <a:t>Annubar</a:t>
            </a:r>
            <a:r>
              <a:rPr lang="en-US" altLang="en-US" sz="1400" b="1" dirty="0"/>
              <a:t>)</a:t>
            </a:r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/>
              <a:t>Variable Area (</a:t>
            </a:r>
            <a:r>
              <a:rPr lang="en-US" altLang="en-US" sz="1400" b="1" dirty="0" err="1"/>
              <a:t>Rotameter</a:t>
            </a:r>
            <a:r>
              <a:rPr lang="en-US" altLang="en-US" sz="1400" b="1" dirty="0"/>
              <a:t>)</a:t>
            </a:r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/>
              <a:t>Wedge Meter</a:t>
            </a:r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/>
              <a:t>V-Cone</a:t>
            </a:r>
          </a:p>
          <a:p>
            <a:pPr marL="228600" indent="-228600" defTabSz="981075">
              <a:lnSpc>
                <a:spcPct val="80000"/>
              </a:lnSpc>
              <a:buNone/>
            </a:pPr>
            <a:r>
              <a:rPr lang="en-US" altLang="en-US" sz="1600" b="1" dirty="0"/>
              <a:t>Mass Type – measures the mass flow rate directly.</a:t>
            </a:r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 err="1"/>
              <a:t>Coriolis</a:t>
            </a:r>
            <a:endParaRPr lang="en-US" altLang="en-US" sz="1400" b="1" dirty="0"/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/>
              <a:t>Thermal</a:t>
            </a:r>
          </a:p>
          <a:p>
            <a:pPr marL="228600" indent="-228600" defTabSz="981075">
              <a:lnSpc>
                <a:spcPct val="80000"/>
              </a:lnSpc>
              <a:buNone/>
            </a:pPr>
            <a:r>
              <a:rPr lang="en-US" altLang="en-US" sz="1600" b="1" dirty="0"/>
              <a:t>Velocity Type</a:t>
            </a:r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/>
              <a:t>Magnetic</a:t>
            </a:r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/>
              <a:t>Ultrasonic - Transit Time, Doppler</a:t>
            </a:r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/>
              <a:t>Turbine</a:t>
            </a:r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/>
              <a:t>Vortex</a:t>
            </a:r>
          </a:p>
          <a:p>
            <a:pPr marL="228600" indent="-228600" defTabSz="981075">
              <a:lnSpc>
                <a:spcPct val="80000"/>
              </a:lnSpc>
              <a:buNone/>
            </a:pPr>
            <a:r>
              <a:rPr lang="en-US" altLang="en-US" sz="1600" b="1" dirty="0"/>
              <a:t>Open Channel Type</a:t>
            </a:r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/>
              <a:t>Weir</a:t>
            </a:r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 err="1"/>
              <a:t>Parshall</a:t>
            </a:r>
            <a:r>
              <a:rPr lang="en-US" altLang="en-US" sz="1400" b="1" dirty="0"/>
              <a:t> Flume</a:t>
            </a:r>
          </a:p>
          <a:p>
            <a:pPr marL="228600" indent="-228600" defTabSz="981075">
              <a:lnSpc>
                <a:spcPct val="80000"/>
              </a:lnSpc>
              <a:buNone/>
            </a:pPr>
            <a:r>
              <a:rPr lang="en-US" altLang="en-US" sz="1600" b="1" dirty="0"/>
              <a:t>Other Types</a:t>
            </a:r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/>
              <a:t>Positive Displacement</a:t>
            </a:r>
          </a:p>
          <a:p>
            <a:pPr marL="576263" lvl="1" indent="-233363" defTabSz="981075">
              <a:lnSpc>
                <a:spcPct val="80000"/>
              </a:lnSpc>
            </a:pPr>
            <a:r>
              <a:rPr lang="en-US" altLang="en-US" sz="1400" b="1" dirty="0"/>
              <a:t>Target</a:t>
            </a:r>
          </a:p>
          <a:p>
            <a:endParaRPr lang="en-US" dirty="0"/>
          </a:p>
        </p:txBody>
      </p:sp>
      <p:pic>
        <p:nvPicPr>
          <p:cNvPr id="4" name="Picture 3" descr="C:\Users\oprctr305\Desktop\Kutub 18-2-2015\Web\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5600"/>
            <a:ext cx="8229600" cy="1277496"/>
          </a:xfrm>
          <a:solidFill>
            <a:srgbClr val="7A5C5C">
              <a:alpha val="28000"/>
            </a:srgbClr>
          </a:solidFill>
          <a:ln w="60325" cmpd="thickThin">
            <a:solidFill>
              <a:srgbClr val="C00000"/>
            </a:solidFill>
          </a:ln>
        </p:spPr>
        <p:txBody>
          <a:bodyPr/>
          <a:lstStyle/>
          <a:p>
            <a:pPr algn="r" rtl="1"/>
            <a:r>
              <a:rPr lang="ar-EG" dirty="0" smtClean="0"/>
              <a:t>لكثرة الأنواع سنفرد هذا الملف لأدوات الضغط الفرقي فقط , ثم نتبعه بإذن الله بملف لكل نوع علي حدة .</a:t>
            </a:r>
            <a:endParaRPr lang="en-US" dirty="0"/>
          </a:p>
        </p:txBody>
      </p:sp>
      <p:pic>
        <p:nvPicPr>
          <p:cNvPr id="2050" name="Picture 2" descr="C:\Users\oprctr305\Desktop\Kutub 18-2-2015\notizen-0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3"/>
            <a:ext cx="2298551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851" y="1303631"/>
            <a:ext cx="1522512" cy="794352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/>
              <a:t>ملحوظة: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37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42918"/>
            <a:ext cx="8229600" cy="775542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dirty="0" smtClean="0"/>
              <a:t>أجهزة الضغط الفرقي </a:t>
            </a:r>
            <a:r>
              <a:rPr lang="en-US" sz="4000" dirty="0" smtClean="0"/>
              <a:t>Differential Head 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3570"/>
            <a:ext cx="8229600" cy="2667000"/>
          </a:xfrm>
        </p:spPr>
        <p:txBody>
          <a:bodyPr/>
          <a:lstStyle/>
          <a:p>
            <a:pPr algn="r" rtl="1"/>
            <a:r>
              <a:rPr lang="ar-EG" dirty="0" smtClean="0"/>
              <a:t> </a:t>
            </a:r>
            <a:r>
              <a:rPr lang="ar-SA" dirty="0" smtClean="0"/>
              <a:t>يعتمد قياس معدل السريان بهذه الطريقة علي تغير الضغط الإستاتيكي للمائع المار خلال أداة (أداة السريان </a:t>
            </a:r>
            <a:r>
              <a:rPr lang="en-US" dirty="0" smtClean="0"/>
              <a:t>Flow Element </a:t>
            </a:r>
            <a:r>
              <a:rPr lang="ar-SA" dirty="0" smtClean="0"/>
              <a:t>) تعمل علي تكون إعاقة للمائع المتدفق وبالتالي تكون فرق ضغط متغير علي جانبي هذه الأداة ويتغير هذا الفرق بتغير معدل السريان .</a:t>
            </a:r>
            <a:endParaRPr lang="en-US" dirty="0"/>
          </a:p>
        </p:txBody>
      </p:sp>
      <p:pic>
        <p:nvPicPr>
          <p:cNvPr id="1026" name="Picture 2" descr="C:\Abdooo\Work\Learning\Animation\control\Flow\Differential Pressure Flowmet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000504"/>
            <a:ext cx="1905000" cy="1466850"/>
          </a:xfrm>
          <a:prstGeom prst="rect">
            <a:avLst/>
          </a:prstGeom>
          <a:noFill/>
        </p:spPr>
      </p:pic>
      <p:pic>
        <p:nvPicPr>
          <p:cNvPr id="5" name="Picture 4" descr="C:\Users\oprctr305\Desktop\Kutub 18-2-2015\Web\image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89" y="1340768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50568" y="5661248"/>
            <a:ext cx="9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http://www.flowmeters.com/images/14-big.gif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969</TotalTime>
  <Words>1098</Words>
  <Application>Microsoft Office PowerPoint</Application>
  <PresentationFormat>On-screen Show (4:3)</PresentationFormat>
  <Paragraphs>152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Flow</vt:lpstr>
      <vt:lpstr>Visio</vt:lpstr>
      <vt:lpstr>قياس معدل سريان الموائع Fluid Flow Rate Measurement</vt:lpstr>
      <vt:lpstr>معدل السريان أو معدل التدفق Flow Rate</vt:lpstr>
      <vt:lpstr>معدل السريان أو معدل التدفق Flow Rate</vt:lpstr>
      <vt:lpstr>طرق القياس</vt:lpstr>
      <vt:lpstr>تابع - طرق القياس</vt:lpstr>
      <vt:lpstr>تابع - طرق القياس</vt:lpstr>
      <vt:lpstr>الأنواع بشكل مختصر جداً  - مع التصنيف</vt:lpstr>
      <vt:lpstr>ملحوظة:</vt:lpstr>
      <vt:lpstr>أجهزة الضغط الفرقي Differential Head Meters</vt:lpstr>
      <vt:lpstr>فكرة العمل</vt:lpstr>
      <vt:lpstr>أجهزة الضغط الفرقي Differential Head Meters</vt:lpstr>
      <vt:lpstr>قرص الفوهة Orifice Plate</vt:lpstr>
      <vt:lpstr>جهاز الفنشوري Venturi Meters</vt:lpstr>
      <vt:lpstr>أنبوب دال Dall Flow Tube</vt:lpstr>
      <vt:lpstr>أنبوب بيتوت Pitot Tube</vt:lpstr>
      <vt:lpstr>أنبوب بيتوت المتوسط Averaging Pitot tube</vt:lpstr>
      <vt:lpstr>قمع Flow Nozzle</vt:lpstr>
      <vt:lpstr>مخروط علي شكل حرف V-Cone</vt:lpstr>
      <vt:lpstr>الكوع Elbow</vt:lpstr>
      <vt:lpstr>مسلوب علي شكل حرف V Wedge-shaped or Segmental Wedge</vt:lpstr>
      <vt:lpstr>مساحة المقطع المتغير لأنبوب Variable Area Meters</vt:lpstr>
      <vt:lpstr>منظومة القياس والتحكم للسريان</vt:lpstr>
      <vt:lpstr>المراجع:</vt:lpstr>
      <vt:lpstr>من سلسلة – بالصور المتحركة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Abdel Majied Amin El Gendy</cp:lastModifiedBy>
  <cp:revision>120</cp:revision>
  <dcterms:created xsi:type="dcterms:W3CDTF">2006-08-16T00:00:00Z</dcterms:created>
  <dcterms:modified xsi:type="dcterms:W3CDTF">2015-02-19T12:55:28Z</dcterms:modified>
</cp:coreProperties>
</file>