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3"/>
  </p:notesMasterIdLst>
  <p:sldIdLst>
    <p:sldId id="276" r:id="rId4"/>
    <p:sldId id="256" r:id="rId5"/>
    <p:sldId id="257" r:id="rId6"/>
    <p:sldId id="258" r:id="rId7"/>
    <p:sldId id="259" r:id="rId8"/>
    <p:sldId id="262" r:id="rId9"/>
    <p:sldId id="264" r:id="rId10"/>
    <p:sldId id="265" r:id="rId11"/>
    <p:sldId id="278" r:id="rId12"/>
    <p:sldId id="261" r:id="rId13"/>
    <p:sldId id="260" r:id="rId14"/>
    <p:sldId id="266" r:id="rId15"/>
    <p:sldId id="270" r:id="rId16"/>
    <p:sldId id="271" r:id="rId17"/>
    <p:sldId id="272" r:id="rId18"/>
    <p:sldId id="280" r:id="rId19"/>
    <p:sldId id="279" r:id="rId20"/>
    <p:sldId id="274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قطع افتراضي" id="{08DEAC2B-0863-4973-97BC-C23255000EB8}">
          <p14:sldIdLst>
            <p14:sldId id="276"/>
            <p14:sldId id="256"/>
            <p14:sldId id="257"/>
            <p14:sldId id="258"/>
            <p14:sldId id="259"/>
            <p14:sldId id="262"/>
            <p14:sldId id="264"/>
            <p14:sldId id="265"/>
            <p14:sldId id="278"/>
            <p14:sldId id="261"/>
            <p14:sldId id="260"/>
            <p14:sldId id="266"/>
            <p14:sldId id="270"/>
            <p14:sldId id="271"/>
            <p14:sldId id="272"/>
            <p14:sldId id="280"/>
            <p14:sldId id="279"/>
            <p14:sldId id="274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99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نمط متوسط 2 - تميي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النمط الفات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النمط المتوسط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نمط متوسط 4 - تميي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نمط متوسط 4 - تميي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65" d="100"/>
          <a:sy n="65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965448853682145E-2"/>
          <c:y val="0"/>
          <c:w val="0.8219396892457137"/>
          <c:h val="0.90657593082864663"/>
        </c:manualLayout>
      </c:layout>
      <c:pie3D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cat>
            <c:strRef>
              <c:f>ورقة1!$A$2:$A$4</c:f>
              <c:strCache>
                <c:ptCount val="3"/>
                <c:pt idx="0">
                  <c:v>نعم</c:v>
                </c:pt>
                <c:pt idx="1">
                  <c:v>الى حد ما</c:v>
                </c:pt>
                <c:pt idx="2">
                  <c:v>لا</c:v>
                </c:pt>
              </c:strCache>
            </c:strRef>
          </c:cat>
          <c:val>
            <c:numRef>
              <c:f>ورقة1!$B$2:$B$4</c:f>
              <c:numCache>
                <c:formatCode>General</c:formatCode>
                <c:ptCount val="3"/>
                <c:pt idx="0">
                  <c:v>60</c:v>
                </c:pt>
                <c:pt idx="1">
                  <c:v>35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ayout>
        <c:manualLayout>
          <c:xMode val="edge"/>
          <c:yMode val="edge"/>
          <c:x val="0.16668892581675321"/>
          <c:y val="0.7533445153270022"/>
          <c:w val="0.52064693893952974"/>
          <c:h val="0.19082069230760329"/>
        </c:manualLayout>
      </c:layout>
      <c:overlay val="0"/>
      <c:txPr>
        <a:bodyPr/>
        <a:lstStyle/>
        <a:p>
          <a:pPr>
            <a:defRPr>
              <a:cs typeface="Akhbar MT" pitchFamily="2" charset="-78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chemeClr val="bg2"/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941251618712373E-2"/>
          <c:y val="0"/>
          <c:w val="0.91406199719864678"/>
          <c:h val="1"/>
        </c:manualLayout>
      </c:layout>
      <c:pie3D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المبيعات</c:v>
                </c:pt>
              </c:strCache>
            </c:strRef>
          </c:tx>
          <c:explosion val="29"/>
          <c:dPt>
            <c:idx val="0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ورقة1!$A$2:$A$4</c:f>
              <c:strCache>
                <c:ptCount val="3"/>
                <c:pt idx="0">
                  <c:v>نعم</c:v>
                </c:pt>
                <c:pt idx="1">
                  <c:v>الى حد ما</c:v>
                </c:pt>
                <c:pt idx="2">
                  <c:v>لا</c:v>
                </c:pt>
              </c:strCache>
            </c:strRef>
          </c:cat>
          <c:val>
            <c:numRef>
              <c:f>ورقة1!$B$2:$B$4</c:f>
              <c:numCache>
                <c:formatCode>General</c:formatCode>
                <c:ptCount val="3"/>
                <c:pt idx="0">
                  <c:v>44</c:v>
                </c:pt>
                <c:pt idx="1">
                  <c:v>35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effectLst>
          <a:softEdge rad="127000"/>
        </a:effectLst>
      </c:spPr>
    </c:plotArea>
    <c:legend>
      <c:legendPos val="r"/>
      <c:legendEntry>
        <c:idx val="0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600">
                <a:cs typeface="Akhbar MT" pitchFamily="2" charset="-78"/>
              </a:defRPr>
            </a:pPr>
            <a:endParaRPr lang="en-US"/>
          </a:p>
        </c:txPr>
      </c:legendEntry>
      <c:layout>
        <c:manualLayout>
          <c:xMode val="edge"/>
          <c:yMode val="edge"/>
          <c:x val="5.2238976254026799E-2"/>
          <c:y val="0.81565013337244374"/>
          <c:w val="0.80298177614849631"/>
          <c:h val="0.14552354413207083"/>
        </c:manualLayout>
      </c:layout>
      <c:overlay val="0"/>
      <c:txPr>
        <a:bodyPr/>
        <a:lstStyle/>
        <a:p>
          <a:pPr>
            <a:defRPr>
              <a:cs typeface="Akhbar MT" pitchFamily="2" charset="-78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chemeClr val="bg2"/>
    </a:solidFill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E67B3-D2AE-4BBB-8411-0C3FDC96A49C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72BE2-3D71-4749-ABB3-6B44D1303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73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11507-7790-48BC-B721-2E500F2077F3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713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35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2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87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63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54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dirty="0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6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46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93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241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7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D4D4D6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4D4D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617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66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33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1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3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dirty="0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2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7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0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chemeClr val="tx2"/>
            </a:gs>
            <a:gs pos="53000">
              <a:schemeClr val="accent6">
                <a:lumMod val="20000"/>
                <a:lumOff val="80000"/>
              </a:schemeClr>
            </a:gs>
            <a:gs pos="85000">
              <a:schemeClr val="tx1"/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ECEEEE-D974-472D-8AC9-1336B48CBA41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DC4C84-AFF5-4938-87B5-96B52A28D548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855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AF1996-1E12-4B09-9C91-ED5762711E2A}" type="datetimeFigureOut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12/23/2015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9144A5-4891-4C83-97E5-B992C015929F}" type="slidenum">
              <a:rPr lang="en-US" smtClean="0">
                <a:solidFill>
                  <a:srgbClr val="5A6378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5A6378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58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laptop%20center\Documents\&#1575;&#1604;&#1605;&#1588;&#1585;&#1608;&#1593;\uml\&#1575;&#1604;&#1593;&#1585;&#1590;%20&#1575;&#1604;&#1578;&#1580;&#1585;&#1610;&#1576;&#1610;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laptop%20center\Documents\&#1575;&#1604;&#1605;&#1588;&#1585;&#1608;&#1593;\uml\use%20case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0;&#1604;&#1583;%20&#1580;&#1583;&#1610;&#1583;%20&#8235;&#8236;/class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0;&#1604;&#1583;%20&#1580;&#1583;&#1610;&#1583;%20&#8235;&#8236;/&#1605;&#1580;&#1604;&#1583;%20&#1580;&#1583;&#1610;&#1583;%20&#8235;&#8236;/1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575;&#1610;&#1602;&#1608;&#1606;&#1575;&#1578;/2&#1593;&#1604;&#1575;&#1602;&#1575;&#1578;.jpg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0;&#1604;&#1583;%20&#1580;&#1583;&#1610;&#1583;%20&#8235;&#8236;/dial.JPG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08;&#1575;&#1580;&#1607;&#1575;&#1578;/&#1605;&#1580;&#1604;&#1583;%20&#1580;&#1583;&#1610;&#1583;%20&#8235;&#8236;/&#1575;&#1604;&#1580;&#1583;&#1608;&#1604;%20&#1575;&#1604;&#1586;&#1605;&#1606;&#1610;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19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5">
                <a:lumMod val="20000"/>
                <a:lumOff val="80000"/>
                <a:alpha val="60000"/>
              </a:schemeClr>
            </a:gs>
            <a:gs pos="100000">
              <a:schemeClr val="bg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907704" y="548680"/>
            <a:ext cx="50000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/>
            <a:r>
              <a:rPr lang="ar-SA" sz="4800" b="1" kern="0" dirty="0" smtClean="0">
                <a:ln>
                  <a:solidFill>
                    <a:srgbClr val="005BD3">
                      <a:lumMod val="60000"/>
                      <a:lumOff val="40000"/>
                    </a:srgbClr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مرحلـــــــــــــة التحلـــــيل</a:t>
            </a:r>
            <a:endParaRPr lang="en-US" sz="4800" b="1" kern="0" dirty="0">
              <a:ln>
                <a:solidFill>
                  <a:srgbClr val="005BD3">
                    <a:lumMod val="60000"/>
                    <a:lumOff val="40000"/>
                  </a:srgbClr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899592" y="964177"/>
            <a:ext cx="6408712" cy="4616648"/>
          </a:xfrm>
          <a:prstGeom prst="rect">
            <a:avLst/>
          </a:prstGeom>
          <a:gradFill>
            <a:gsLst>
              <a:gs pos="75850">
                <a:srgbClr val="D9DFFC"/>
              </a:gs>
              <a:gs pos="0">
                <a:schemeClr val="accent5">
                  <a:tint val="70000"/>
                  <a:satMod val="130000"/>
                </a:schemeClr>
              </a:gs>
              <a:gs pos="43000">
                <a:schemeClr val="accent5">
                  <a:tint val="44000"/>
                  <a:satMod val="165000"/>
                </a:schemeClr>
              </a:gs>
              <a:gs pos="9300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</a:gra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135062" lvl="1" algn="r" rtl="1">
              <a:tabLst>
                <a:tab pos="1519238" algn="l"/>
              </a:tabLst>
            </a:pPr>
            <a:endParaRPr lang="ar-SA" sz="2400" spc="50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99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5400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دورة حياة النظام .</a:t>
            </a:r>
            <a:endParaRPr lang="en-US" sz="5400" spc="50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99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en-US" sz="5400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Use </a:t>
            </a:r>
            <a:r>
              <a:rPr lang="en-US" sz="5400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Case </a:t>
            </a:r>
            <a:r>
              <a:rPr lang="en-US" sz="5400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Diagram </a:t>
            </a:r>
            <a:endParaRPr lang="ar-SA" sz="5400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99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en-US" sz="5400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Class </a:t>
            </a:r>
            <a:r>
              <a:rPr lang="en-US" sz="5400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Diagram </a:t>
            </a:r>
            <a:endParaRPr lang="en-US" sz="5400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99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en-US" sz="5400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99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Sequence Diagram </a:t>
            </a:r>
            <a:endParaRPr lang="en-US" sz="54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Calibri"/>
              <a:cs typeface="Traditional Arabic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endParaRPr lang="en-US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Calibri"/>
              <a:cs typeface="Traditional Arabic"/>
            </a:endParaRPr>
          </a:p>
        </p:txBody>
      </p:sp>
    </p:spTree>
    <p:extLst>
      <p:ext uri="{BB962C8B-B14F-4D97-AF65-F5344CB8AC3E}">
        <p14:creationId xmlns:p14="http://schemas.microsoft.com/office/powerpoint/2010/main" val="272830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745432" y="747743"/>
            <a:ext cx="54726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دورة </a:t>
            </a:r>
            <a:r>
              <a:rPr lang="ar-SA" sz="44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حياة النظام البرمجي</a:t>
            </a:r>
            <a:endParaRPr lang="en-US" sz="4400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/>
            <a:endParaRPr lang="ar-SA" sz="3600" b="1" dirty="0" smtClean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/>
            <a:endParaRPr 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8605" y="1522329"/>
            <a:ext cx="8460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  <a:hlinkClick r:id="rId3" action="ppaction://hlinkfile"/>
              </a:rPr>
              <a:t>ن</a:t>
            </a:r>
            <a:r>
              <a:rPr lang="ar-SA" sz="4000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  <a:hlinkClick r:id="rId3" action="ppaction://hlinkfile"/>
              </a:rPr>
              <a:t>موذج </a:t>
            </a:r>
            <a:r>
              <a:rPr lang="ar-SA" sz="4000" dirty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  <a:hlinkClick r:id="rId3" action="ppaction://hlinkfile"/>
              </a:rPr>
              <a:t>العرض التجريبي 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: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هو عبارة عن عملية إعداد وعرض النظام كعينة  للزبون تمثل النظام المطلوب ولكن بشكل مبدئي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04226" y="3140968"/>
            <a:ext cx="82635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lvl="2" indent="-88900" algn="r" rtl="1">
              <a:spcBef>
                <a:spcPts val="1200"/>
              </a:spcBef>
              <a:spcAft>
                <a:spcPts val="0"/>
              </a:spcAft>
            </a:pPr>
            <a:r>
              <a:rPr lang="ar-SA" sz="4000" b="1" dirty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لغة النمذجة </a:t>
            </a:r>
            <a:r>
              <a:rPr lang="ar-SA" sz="4000" b="1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الموحدة: </a:t>
            </a:r>
            <a:endParaRPr lang="en-US" sz="4000" b="1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/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لغة النمذجة الموحّدة  هي لغة نمذجة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رسومية تقوم بوصف</a:t>
            </a:r>
          </a:p>
          <a:p>
            <a:pPr algn="ct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العناصر الرئيسية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للنظام و تقدم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وصف لكيفيه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بناء</a:t>
            </a:r>
          </a:p>
          <a:p>
            <a:pPr algn="ct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المشروع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البرمجي . 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168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608" y="1524226"/>
            <a:ext cx="907300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400" b="1" kern="0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 مخطط حالة الاستخدام  </a:t>
            </a:r>
            <a:endParaRPr lang="ar-IQ" sz="4400" b="1" kern="0" dirty="0" smtClean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0070C0"/>
              </a:solidFill>
              <a:effectLst/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0"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يستخدم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هذا المخطط لوصف متطلبات النظام حيث يوضح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المهام</a:t>
            </a:r>
            <a:endParaRPr lang="ar-IQ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0"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الذ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يجب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أن يقوم بها المستخدم سواء كان انساناً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Customer</a:t>
            </a:r>
            <a:endParaRPr lang="ar-IQ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0"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أ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نظ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ـــــــــــــ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اماً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فرعياً 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781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00987" y="1628800"/>
            <a:ext cx="94330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مخط</a:t>
            </a:r>
            <a:r>
              <a:rPr lang="ar-IQ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ــــــــــــــــــ</a:t>
            </a:r>
            <a:r>
              <a:rPr lang="ar-SA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ط الف</a:t>
            </a:r>
            <a:r>
              <a:rPr lang="ar-IQ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ـــــــــــــ</a:t>
            </a:r>
            <a:r>
              <a:rPr lang="ar-SA" sz="4400" b="1" kern="0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ئة</a:t>
            </a:r>
            <a:r>
              <a:rPr lang="ar-SA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 :</a:t>
            </a:r>
            <a:endParaRPr lang="ar-IQ" sz="4400" b="1" kern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endParaRPr lang="ar-IQ" sz="1600" b="1" kern="0" dirty="0" smtClean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وهو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مخطط يصف أنواع الكائنات الموجودة في النظام و يوضح العلاقات التي تربطها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هو جانب أساسي لأي منهج </a:t>
            </a:r>
            <a:endParaRPr lang="ar-S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lvl="3" algn="ctr" rtl="1">
              <a:spcBef>
                <a:spcPts val="1200"/>
              </a:spcBef>
              <a:spcAft>
                <a:spcPts val="0"/>
              </a:spcAft>
              <a:buSzPts val="1400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للتصميم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بالمنحى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للكائن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066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51520" y="1052736"/>
            <a:ext cx="878497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indent="-384175" algn="ctr" rtl="1">
              <a:tabLst>
                <a:tab pos="2876550" algn="l"/>
                <a:tab pos="2963863" algn="l"/>
              </a:tabLst>
            </a:pPr>
            <a:r>
              <a:rPr lang="ar-SA" sz="44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المخطط التتابعي</a:t>
            </a:r>
            <a:endParaRPr lang="ar-IQ" sz="4400" b="1" kern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lvl="3" algn="ctr" rtl="1"/>
            <a:endParaRPr lang="en-US" sz="4000" b="1" kern="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/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يعتبر مخطط تفاعلي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يوضح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هذا المخطط طريقه عمل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Use-Case</a:t>
            </a:r>
            <a:r>
              <a:rPr lang="en-US" dirty="0"/>
              <a:t> </a:t>
            </a:r>
            <a:r>
              <a:rPr lang="ar-SA" dirty="0"/>
              <a:t>  </a:t>
            </a:r>
            <a:endParaRPr lang="ar-IQ" dirty="0" smtClean="0"/>
          </a:p>
          <a:p>
            <a:pPr algn="ct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من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خلال الزمن ، تمثل الخطوط المتقطعة الزمن </a:t>
            </a:r>
            <a:endParaRPr lang="ar-IQ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algn="ctr" rtl="1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والمستطيل صغير خلال هذه الخطوط يمثل زمن البدء في عمل هذا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الكائن</a:t>
            </a:r>
            <a:r>
              <a:rPr lang="ar-IQ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249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51520" y="620688"/>
            <a:ext cx="878497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indent="-384175" algn="ctr" rtl="1">
              <a:tabLst>
                <a:tab pos="2876550" algn="l"/>
                <a:tab pos="2963863" algn="l"/>
              </a:tabLst>
            </a:pPr>
            <a:r>
              <a:rPr lang="ar-IQ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مرحــــــلة التصـــــميم </a:t>
            </a:r>
          </a:p>
          <a:p>
            <a:pPr algn="ctr" rtl="1"/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تعرف عملية التصميم بعملية تركيب الاجزاء و المكونات الفرعية و ربطها في علاقات تداخلية ليجعل</a:t>
            </a:r>
            <a:r>
              <a:rPr lang="ar-IQ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منها كيانا جديدا </a:t>
            </a:r>
            <a:r>
              <a:rPr lang="ar-IQ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62512" y="3250138"/>
            <a:ext cx="816992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>
              <a:spcBef>
                <a:spcPts val="2400"/>
              </a:spcBef>
              <a:spcAft>
                <a:spcPts val="0"/>
              </a:spcAft>
              <a:buSzPts val="1600"/>
            </a:pPr>
            <a:r>
              <a:rPr lang="ar-SA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صيغ التطبيع</a:t>
            </a:r>
            <a:r>
              <a:rPr lang="ar-IQ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  <a:endParaRPr lang="ar-SA" sz="800" b="1" kern="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>
              <a:spcBef>
                <a:spcPts val="1200"/>
              </a:spcBef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عملية التطبيع هي تتبع مجموعة من المعايير لتقسيم البيانات إلى مجموعة من العلاقات التي تتسم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بالتجانس.</a:t>
            </a:r>
          </a:p>
        </p:txBody>
      </p:sp>
    </p:spTree>
    <p:extLst>
      <p:ext uri="{BB962C8B-B14F-4D97-AF65-F5344CB8AC3E}">
        <p14:creationId xmlns:p14="http://schemas.microsoft.com/office/powerpoint/2010/main" val="368964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55576" y="5373216"/>
            <a:ext cx="7633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>
              <a:spcBef>
                <a:spcPts val="1200"/>
              </a:spcBef>
              <a:spcAft>
                <a:spcPts val="0"/>
              </a:spcAft>
              <a:buSzPts val="1600"/>
            </a:pPr>
            <a:r>
              <a:rPr lang="ar-SA" sz="40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العلاقـــــات</a:t>
            </a:r>
            <a:endParaRPr lang="ar-IQ" sz="4000" b="1" kern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522316" y="3068960"/>
            <a:ext cx="3298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1" indent="-571500" algn="r" rtl="1">
              <a:spcBef>
                <a:spcPts val="12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v"/>
            </a:pPr>
            <a:r>
              <a:rPr lang="ar-IQ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جدول المصطلحات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326740" y="4233282"/>
            <a:ext cx="34137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1" indent="-571500" algn="r" rtl="1">
              <a:spcBef>
                <a:spcPts val="1200"/>
              </a:spcBef>
              <a:buClr>
                <a:srgbClr val="FFC000"/>
              </a:buClr>
              <a:buSzPct val="70000"/>
              <a:buFont typeface="Wingdings" panose="05000000000000000000" pitchFamily="2" charset="2"/>
              <a:buChar char="v"/>
            </a:pPr>
            <a:r>
              <a:rPr lang="ar-IQ" sz="4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جدول الإختصارات .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143542" y="1844824"/>
            <a:ext cx="2650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 algn="r" rtl="1">
              <a:buClr>
                <a:srgbClr val="0070C0"/>
              </a:buClr>
              <a:buSzPct val="70000"/>
              <a:buFont typeface="Wingdings" panose="05000000000000000000" pitchFamily="2" charset="2"/>
              <a:buChar char="v"/>
            </a:pPr>
            <a:r>
              <a:rPr lang="ar-IQ" sz="4000" b="1" dirty="0">
                <a:solidFill>
                  <a:srgbClr val="E400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imes New Roman"/>
                <a:cs typeface="Microsoft Uighur" panose="02000000000000000000" pitchFamily="2" charset="-78"/>
              </a:rPr>
              <a:t> جدول المدراء .</a:t>
            </a:r>
            <a:endParaRPr lang="en-US" sz="4000" b="1" dirty="0">
              <a:solidFill>
                <a:srgbClr val="E400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imes New Roman"/>
              <a:cs typeface="Microsoft Uighur" panose="02000000000000000000" pitchFamily="2" charset="-78"/>
            </a:endParaRPr>
          </a:p>
        </p:txBody>
      </p:sp>
      <p:graphicFrame>
        <p:nvGraphicFramePr>
          <p:cNvPr id="7" name="جدول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031781"/>
              </p:ext>
            </p:extLst>
          </p:nvPr>
        </p:nvGraphicFramePr>
        <p:xfrm>
          <a:off x="438339" y="2013347"/>
          <a:ext cx="4608513" cy="3708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36171"/>
                <a:gridCol w="1536171"/>
                <a:gridCol w="15361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Pass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جدول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995138"/>
              </p:ext>
            </p:extLst>
          </p:nvPr>
        </p:nvGraphicFramePr>
        <p:xfrm>
          <a:off x="282420" y="3284984"/>
          <a:ext cx="5044320" cy="3708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008864"/>
                <a:gridCol w="1008864"/>
                <a:gridCol w="1008864"/>
                <a:gridCol w="1008864"/>
                <a:gridCol w="10088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W_E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W_A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ID_AD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774405"/>
              </p:ext>
            </p:extLst>
          </p:nvPr>
        </p:nvGraphicFramePr>
        <p:xfrm>
          <a:off x="611560" y="4437112"/>
          <a:ext cx="4608513" cy="3708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36171"/>
                <a:gridCol w="1436978"/>
                <a:gridCol w="16353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ABB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ID_A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1348007" y="917104"/>
            <a:ext cx="7633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>
              <a:spcBef>
                <a:spcPts val="1200"/>
              </a:spcBef>
              <a:spcAft>
                <a:spcPts val="0"/>
              </a:spcAft>
              <a:buSzPts val="1600"/>
            </a:pPr>
            <a:r>
              <a:rPr lang="ar-IQ" sz="40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قاعدة البيانات:</a:t>
            </a:r>
          </a:p>
        </p:txBody>
      </p:sp>
    </p:spTree>
    <p:extLst>
      <p:ext uri="{BB962C8B-B14F-4D97-AF65-F5344CB8AC3E}">
        <p14:creationId xmlns:p14="http://schemas.microsoft.com/office/powerpoint/2010/main" val="367157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67544" y="1412776"/>
            <a:ext cx="816992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>
              <a:spcBef>
                <a:spcPts val="2400"/>
              </a:spcBef>
              <a:spcAft>
                <a:spcPts val="0"/>
              </a:spcAft>
              <a:buSzPts val="1600"/>
            </a:pPr>
            <a:r>
              <a:rPr lang="ar-SA" sz="4800" b="1" kern="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مخطط </a:t>
            </a:r>
            <a:r>
              <a:rPr lang="ar-SA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النوافذ</a:t>
            </a:r>
            <a:r>
              <a:rPr lang="ar-IQ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  <a:hlinkClick r:id="rId3" action="ppaction://hlinkfile"/>
              </a:rPr>
              <a:t> :</a:t>
            </a:r>
            <a:endParaRPr lang="ar-IQ" sz="4800" b="1" kern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>
              <a:spcBef>
                <a:spcPts val="1200"/>
              </a:spcBef>
              <a:spcAft>
                <a:spcPts val="0"/>
              </a:spcAft>
            </a:pPr>
            <a:endParaRPr lang="ar-SA" sz="800" b="1" kern="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ctr" rtl="1">
              <a:spcBef>
                <a:spcPts val="1200"/>
              </a:spcBef>
              <a:spcAft>
                <a:spcPts val="0"/>
              </a:spcAft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هو مخطط يساعد في تحليل البيانات و يوضح عملية سير واجهات النظام 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54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467544" y="764704"/>
            <a:ext cx="8169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>
              <a:spcBef>
                <a:spcPts val="2400"/>
              </a:spcBef>
              <a:buSzPts val="1600"/>
            </a:pPr>
            <a:r>
              <a:rPr lang="ar-IQ" sz="4800" b="1" kern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النتــــــــائج </a:t>
            </a:r>
            <a:endParaRPr lang="en-US" sz="4800" b="1" kern="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70C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r" rtl="1"/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بعد إتمام مراحل المشروع بجزئية العملي و النظري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فإن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النتائج التي توصلنا اليها تعتبر حل جيد و نظام مناسب يصلح أن يكون بديل للقاموس الورقي و تتمثل في الاتي :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485900" lvl="2" indent="-571500" algn="r" rtl="1">
              <a:buClr>
                <a:schemeClr val="accent1"/>
              </a:buClr>
              <a:buSzPct val="60000"/>
              <a:buFont typeface="Wingdings" panose="05000000000000000000" pitchFamily="2" charset="2"/>
              <a:buChar char="v"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توفير الوقت و الجهد 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485900" lvl="2" indent="-571500" algn="r" rtl="1">
              <a:buClr>
                <a:schemeClr val="accent1"/>
              </a:buClr>
              <a:buSzPct val="60000"/>
              <a:buFont typeface="Wingdings" panose="05000000000000000000" pitchFamily="2" charset="2"/>
              <a:buChar char="v"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البرنامج مجاني 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485900" lvl="2" indent="-571500" algn="r" rtl="1">
              <a:buClr>
                <a:schemeClr val="accent1"/>
              </a:buClr>
              <a:buSzPct val="60000"/>
              <a:buFont typeface="Wingdings" panose="05000000000000000000" pitchFamily="2" charset="2"/>
              <a:buChar char="v"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مواكبة النظام للتطوير الذي يشهده العالم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578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4000"/>
            <a:lum/>
          </a:blip>
          <a:srcRect/>
          <a:stretch>
            <a:fillRect t="-18000" b="-7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وسيلة شرح على شكل سحابة 4"/>
          <p:cNvSpPr/>
          <p:nvPr/>
        </p:nvSpPr>
        <p:spPr>
          <a:xfrm rot="21020839">
            <a:off x="-152231" y="517844"/>
            <a:ext cx="4429988" cy="2160240"/>
          </a:xfrm>
          <a:prstGeom prst="cloudCallout">
            <a:avLst>
              <a:gd name="adj1" fmla="val 64408"/>
              <a:gd name="adj2" fmla="val 36708"/>
            </a:avLst>
          </a:prstGeom>
          <a:solidFill>
            <a:schemeClr val="accent3">
              <a:alpha val="0"/>
            </a:schemeClr>
          </a:solidFill>
          <a:ln cap="rnd" cmpd="thinThick">
            <a:noFill/>
            <a:prstDash val="dash"/>
            <a:bevel/>
            <a:headEnd type="stealth" w="lg" len="sm"/>
            <a:tailEnd w="med" len="sm"/>
          </a:ln>
          <a:effectLst>
            <a:glow rad="101600">
              <a:srgbClr val="FF0066">
                <a:alpha val="40000"/>
              </a:srgb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ar-SA" sz="4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228600">
                    <a:schemeClr val="accent4">
                      <a:satMod val="175000"/>
                      <a:alpha val="16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cs typeface="DecoType Thuluth" pitchFamily="2" charset="-78"/>
              </a:rPr>
              <a:t>شكراَ</a:t>
            </a:r>
            <a:r>
              <a:rPr lang="ar-SA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228600">
                    <a:schemeClr val="accent4">
                      <a:satMod val="175000"/>
                      <a:alpha val="16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DecoType Thuluth" pitchFamily="2" charset="-78"/>
              </a:rPr>
              <a:t> </a:t>
            </a:r>
            <a:r>
              <a:rPr lang="ar-SA" sz="4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228600">
                    <a:schemeClr val="accent4">
                      <a:satMod val="175000"/>
                      <a:alpha val="16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cs typeface="DecoType Thuluth" pitchFamily="2" charset="-78"/>
              </a:rPr>
              <a:t>لحسن استماعــكم </a:t>
            </a:r>
            <a:endParaRPr lang="en-US" sz="4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228600">
                  <a:schemeClr val="accent4">
                    <a:satMod val="175000"/>
                    <a:alpha val="16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abic Typesetting" pitchFamily="66" charset="-78"/>
              <a:cs typeface="DecoType Thuluth" pitchFamily="2" charset="-78"/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835696" y="6056537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400" b="1" dirty="0">
                <a:ln w="18000">
                  <a:solidFill>
                    <a:srgbClr val="FF6699"/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16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cs typeface="DecoType Thuluth" pitchFamily="2" charset="-78"/>
              </a:rPr>
              <a:t>إعداد : أمنة محمد السائح</a:t>
            </a:r>
            <a:endParaRPr lang="en-US" sz="4400" b="1" dirty="0">
              <a:ln w="18000">
                <a:solidFill>
                  <a:srgbClr val="FF6699"/>
                </a:solidFill>
                <a:prstDash val="solid"/>
                <a:miter lim="800000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16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abic Typesetting" pitchFamily="66" charset="-78"/>
              <a:cs typeface="DecoType Thulut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38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>
          <a:xfrm>
            <a:off x="412058" y="1495410"/>
            <a:ext cx="7851648" cy="1355576"/>
          </a:xfrm>
        </p:spPr>
        <p:txBody>
          <a:bodyPr>
            <a:norm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3200" dirty="0">
                <a:ln w="5271" cap="flat" cmpd="sng" algn="ctr">
                  <a:solidFill>
                    <a:srgbClr val="0070C0"/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قامـــــــوس إلكــــــترونـــــي لمصطلحات الحاسب الالي</a:t>
            </a:r>
            <a:r>
              <a:rPr lang="en-US" sz="3200" dirty="0">
                <a:ln>
                  <a:solidFill>
                    <a:srgbClr val="0070C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Microsoft Uighur" panose="02000000000000000000" pitchFamily="2" charset="-78"/>
                <a:ea typeface="Monotype Koufi" pitchFamily="2" charset="-78"/>
                <a:cs typeface="Monotype Koufi" pitchFamily="2" charset="-78"/>
              </a:rPr>
              <a:t/>
            </a:r>
            <a:br>
              <a:rPr lang="en-US" sz="3200" dirty="0">
                <a:ln>
                  <a:solidFill>
                    <a:srgbClr val="0070C0"/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Microsoft Uighur" panose="02000000000000000000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SA" sz="3200" dirty="0">
                <a:ln w="5271" cap="flat" cmpd="sng" algn="ctr">
                  <a:solidFill>
                    <a:srgbClr val="0070C0"/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ea typeface="Calibri"/>
              </a:rPr>
              <a:t> </a:t>
            </a:r>
            <a:r>
              <a:rPr lang="en-US" sz="3200" dirty="0">
                <a:ln w="5271" cap="flat" cmpd="sng" algn="ctr">
                  <a:solidFill>
                    <a:srgbClr val="0070C0"/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raditional Arabic"/>
                <a:ea typeface="Calibri"/>
              </a:rPr>
              <a:t>Electronic Dictionary</a:t>
            </a:r>
            <a:endParaRPr lang="en-US" sz="3200" dirty="0">
              <a:ln w="5271" cap="flat" cmpd="sng" algn="ctr">
                <a:solidFill>
                  <a:srgbClr val="0070C0"/>
                </a:solidFill>
                <a:prstDash val="solid"/>
                <a:round/>
              </a:ln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12058" y="764704"/>
            <a:ext cx="792088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  <a:tabLst>
                <a:tab pos="1615440" algn="r"/>
              </a:tabLst>
            </a:pPr>
            <a:r>
              <a:rPr lang="ar-SA" sz="3600" b="1" dirty="0" smtClean="0">
                <a:solidFill>
                  <a:schemeClr val="bg1"/>
                </a:solidFill>
                <a:latin typeface="Calibri"/>
                <a:ea typeface="Calibri"/>
                <a:cs typeface="Traditional Arabic"/>
              </a:rPr>
              <a:t>مشــــــــــــــــروع </a:t>
            </a:r>
            <a:r>
              <a:rPr lang="ar-SA" sz="3600" b="1" dirty="0">
                <a:solidFill>
                  <a:schemeClr val="bg1"/>
                </a:solidFill>
                <a:latin typeface="Calibri"/>
                <a:ea typeface="Calibri"/>
                <a:cs typeface="Traditional Arabic"/>
              </a:rPr>
              <a:t>بعنـــــــــــــــــــــــوان :</a:t>
            </a:r>
            <a:r>
              <a:rPr lang="ar-SA" sz="3600" dirty="0">
                <a:solidFill>
                  <a:schemeClr val="bg1"/>
                </a:solidFill>
                <a:latin typeface="Calibri"/>
                <a:ea typeface="Calibri"/>
                <a:cs typeface="Traditional Arabic"/>
              </a:rPr>
              <a:t>-</a:t>
            </a:r>
            <a:endParaRPr lang="en-US" sz="2000" dirty="0">
              <a:solidFill>
                <a:schemeClr val="bg1"/>
              </a:solidFill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12058" y="2852936"/>
            <a:ext cx="8691284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عمل الطالبات :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DecoType Naskh Variants" panose="02010400000000000000" pitchFamily="2" charset="-78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</a:t>
            </a:r>
            <a:r>
              <a:rPr lang="ar-IQ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أماني </a:t>
            </a:r>
            <a:r>
              <a:rPr lang="ar-IQ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مصبــــــــــــــاح </a:t>
            </a:r>
            <a:r>
              <a:rPr lang="ar-IQ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عيـــــــــاد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                         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أمنـــــــة </a:t>
            </a:r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محــــــــــمد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السائــــــــــح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DecoType Naskh Variants" panose="02010400000000000000" pitchFamily="2" charset="-78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عرفـــــــــة </a:t>
            </a:r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فيصــــــــل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اليعقـــوبي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                    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نعمـــــات </a:t>
            </a:r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منصـــــور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مصطفى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DecoType Naskh Variants" panose="02010400000000000000" pitchFamily="2" charset="-78"/>
            </a:endParaRPr>
          </a:p>
          <a:p>
            <a:pPr lvl="2" algn="r" rtl="1">
              <a:lnSpc>
                <a:spcPct val="115000"/>
              </a:lnSpc>
              <a:spcAft>
                <a:spcPts val="1000"/>
              </a:spcAft>
            </a:pP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وجدان </a:t>
            </a:r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حسن عبد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السلام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                 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DecoType Naskh Variants" panose="02010400000000000000" pitchFamily="2" charset="-78"/>
              </a:rPr>
              <a:t>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DecoType Naskh Variants" panose="02010400000000000000" pitchFamily="2" charset="-78"/>
              </a:rPr>
              <a:t>وصــــــال </a:t>
            </a:r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DecoType Naskh Variants" panose="02010400000000000000" pitchFamily="2" charset="-78"/>
              </a:rPr>
              <a:t>جمـــــعة </a:t>
            </a:r>
            <a:r>
              <a:rPr lang="ar-SA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DecoType Naskh Variants" panose="02010400000000000000" pitchFamily="2" charset="-78"/>
              </a:rPr>
              <a:t>السنوسي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ecoType Naskh Variants" panose="02010400000000000000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51720" y="5442698"/>
            <a:ext cx="5400600" cy="1140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 smtClean="0">
                <a:solidFill>
                  <a:schemeClr val="bg1"/>
                </a:solidFill>
                <a:effectLst/>
                <a:latin typeface="Monotype Koufi" pitchFamily="2" charset="-78"/>
                <a:ea typeface="Monotype Koufi" pitchFamily="2" charset="-78"/>
                <a:cs typeface="+mj-cs"/>
              </a:rPr>
              <a:t>بإشراف الأستاذة :</a:t>
            </a: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8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أمنــــة رمضان </a:t>
            </a:r>
            <a:r>
              <a:rPr lang="ar-SA" sz="2800" b="1" dirty="0" err="1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الشتيـــــــــــوي</a:t>
            </a:r>
            <a:r>
              <a:rPr lang="ar-SA" sz="28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endParaRPr lang="en-US" sz="1200" dirty="0">
              <a:ln>
                <a:solidFill>
                  <a:srgbClr val="0070C0"/>
                </a:solidFill>
              </a:ln>
              <a:solidFill>
                <a:schemeClr val="bg1"/>
              </a:solidFill>
              <a:effectLst/>
              <a:latin typeface="Calibri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057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5">
                <a:lumMod val="20000"/>
                <a:lumOff val="80000"/>
                <a:alpha val="17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8443" y="2132856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تعتبر </a:t>
            </a:r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الترجمة احدى </a:t>
            </a:r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نتائج الثورة التكنولوجية التي حصلت </a:t>
            </a:r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والتّقدم </a:t>
            </a:r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الكبير في الحاسوب والشّبكات الذي </a:t>
            </a:r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جعل</a:t>
            </a:r>
          </a:p>
          <a:p>
            <a:pPr algn="ctr" rtl="1"/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العالم </a:t>
            </a:r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كلّه قرية </a:t>
            </a:r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صغيرة فظهرت </a:t>
            </a:r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الموسوعات الالكترونية </a:t>
            </a:r>
            <a:endParaRPr lang="ar-SA" sz="4000" dirty="0" smtClean="0">
              <a:ln>
                <a:solidFill>
                  <a:schemeClr val="accent5">
                    <a:lumMod val="75000"/>
                  </a:schemeClr>
                </a:solidFill>
              </a:ln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algn="ctr" rtl="1"/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فأصبحت </a:t>
            </a:r>
            <a:r>
              <a:rPr lang="ar-SA" sz="4000" dirty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متاحة الكترونياً على </a:t>
            </a:r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أقراص ومنها</a:t>
            </a:r>
          </a:p>
          <a:p>
            <a:pPr algn="ctr" rtl="1"/>
            <a:r>
              <a:rPr lang="ar-SA" sz="4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ما هو متاح على الانترنت . </a:t>
            </a:r>
            <a:endParaRPr lang="en-US" sz="4000" dirty="0">
              <a:ln>
                <a:solidFill>
                  <a:schemeClr val="accent5">
                    <a:lumMod val="75000"/>
                  </a:schemeClr>
                </a:solidFill>
              </a:ln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607188" y="941819"/>
            <a:ext cx="33329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spcBef>
                <a:spcPts val="2400"/>
              </a:spcBef>
              <a:spcAft>
                <a:spcPts val="0"/>
              </a:spcAft>
            </a:pPr>
            <a:r>
              <a:rPr lang="ar-SA" sz="5400" b="1" kern="0" dirty="0" smtClean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mbria"/>
                <a:ea typeface="Times New Roman"/>
                <a:cs typeface="Old Antic Bold" panose="02010400000000000000" pitchFamily="2" charset="-78"/>
              </a:rPr>
              <a:t>المقدمــــــــــــــة</a:t>
            </a:r>
            <a:endParaRPr lang="en-US" sz="3200" b="1" kern="0" dirty="0">
              <a:ln w="18000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mbria"/>
              <a:ea typeface="Times New Roman"/>
              <a:cs typeface="Old Antic Bold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37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5">
                <a:lumMod val="20000"/>
                <a:lumOff val="80000"/>
                <a:alpha val="17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692696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800" b="1" kern="0" dirty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الدراسة التمهيدية </a:t>
            </a:r>
            <a:endParaRPr lang="en-US" sz="4800" b="1" kern="0" dirty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373620" y="2038776"/>
            <a:ext cx="6108728" cy="3262432"/>
          </a:xfrm>
          <a:prstGeom prst="rect">
            <a:avLst/>
          </a:prstGeom>
          <a:gradFill flip="none" rotWithShape="1">
            <a:gsLst>
              <a:gs pos="84170">
                <a:schemeClr val="accent1">
                  <a:lumMod val="40000"/>
                  <a:lumOff val="60000"/>
                </a:schemeClr>
              </a:gs>
              <a:gs pos="23000">
                <a:schemeClr val="accent5">
                  <a:lumMod val="20000"/>
                  <a:lumOff val="80000"/>
                </a:schemeClr>
              </a:gs>
              <a:gs pos="6600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  <a:gs pos="47924">
                <a:schemeClr val="bg1"/>
              </a:gs>
              <a:gs pos="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ar-SA" sz="4400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ea typeface="Calibri"/>
                <a:cs typeface="Traditional Arabic"/>
              </a:rPr>
              <a:t>   في هذه المرحلة قمنا بالاتي :</a:t>
            </a: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دراسة النظام القائم .</a:t>
            </a:r>
            <a:endParaRPr lang="en-US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النظام المقترح </a:t>
            </a:r>
            <a:r>
              <a:rPr lang="ar-SA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/>
                <a:cs typeface="Traditional Arabic"/>
              </a:rPr>
              <a:t>.</a:t>
            </a: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دراسة الجدوى </a:t>
            </a:r>
            <a:r>
              <a:rPr lang="ar-SA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/>
                <a:cs typeface="Traditional Arabic"/>
              </a:rPr>
              <a:t>.</a:t>
            </a:r>
            <a:endParaRPr lang="en-US" sz="5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Calibri"/>
              <a:cs typeface="Traditional Arabic"/>
            </a:endParaRPr>
          </a:p>
        </p:txBody>
      </p:sp>
    </p:spTree>
    <p:extLst>
      <p:ext uri="{BB962C8B-B14F-4D97-AF65-F5344CB8AC3E}">
        <p14:creationId xmlns:p14="http://schemas.microsoft.com/office/powerpoint/2010/main" val="36477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67544" y="1906954"/>
            <a:ext cx="8208912" cy="394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Bef>
                <a:spcPts val="1200"/>
              </a:spcBef>
              <a:spcAft>
                <a:spcPts val="0"/>
              </a:spcAft>
            </a:pP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لعدم توفر قاموس للمصطلحات الحاسوبية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فإن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الباحث يقوم بالبحث في المكتبات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ومن </a:t>
            </a:r>
            <a:r>
              <a:rPr lang="ar-SA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المشاكل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التي 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يواجهها :</a:t>
            </a:r>
          </a:p>
          <a:p>
            <a:pPr algn="r" rtl="1">
              <a:spcBef>
                <a:spcPts val="1200"/>
              </a:spcBef>
              <a:spcAft>
                <a:spcPts val="0"/>
              </a:spcAft>
            </a:pPr>
            <a:endParaRPr lang="en-US" sz="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571500" lvl="0" indent="-571500" algn="r" rtl="1"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Char char="v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أن يحتاج إلى وقت وجهد كبيرين لترجمة مصطلح معين 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571500" lvl="0" indent="-571500" algn="r" rtl="1"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Char char="v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يصعب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البحث عن ترجمة للمصطلحات  الحاسوبية 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571500" lvl="0" indent="-571500" algn="r" rtl="1"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Char char="v"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مكلف </a:t>
            </a:r>
            <a:r>
              <a:rPr lang="ar-S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ماديا</a:t>
            </a: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763688" y="726055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5062" lvl="1" algn="ctr" rtl="1">
              <a:tabLst>
                <a:tab pos="1519238" algn="l"/>
              </a:tabLst>
            </a:pPr>
            <a:r>
              <a:rPr lang="ar-SA" sz="4800" b="1" kern="0" dirty="0">
                <a:solidFill>
                  <a:schemeClr val="accent5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دراسة النظام القائم</a:t>
            </a:r>
            <a:endParaRPr lang="en-US" sz="4800" b="1" kern="0" dirty="0">
              <a:solidFill>
                <a:schemeClr val="accent5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60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763688" y="476672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35062" lvl="1" algn="ctr" rtl="1">
              <a:tabLst>
                <a:tab pos="1519238" algn="l"/>
              </a:tabLst>
            </a:pPr>
            <a:r>
              <a:rPr lang="ar-SA" sz="4800" b="1" kern="0" dirty="0" smtClean="0">
                <a:solidFill>
                  <a:schemeClr val="accent5">
                    <a:lumMod val="75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النظام المقتــــــرح</a:t>
            </a:r>
            <a:endParaRPr lang="en-US" sz="4800" b="1" kern="0" dirty="0">
              <a:solidFill>
                <a:schemeClr val="accent5">
                  <a:lumMod val="75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51520" y="1170325"/>
            <a:ext cx="864096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هذا المشروع عبارة عن قاموس متخصص لمصطلحات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الحاسوبية سنعمل </a:t>
            </a:r>
            <a:r>
              <a:rPr lang="ar-SA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على تجميع أكبر عدد ممكن من المصطلحات </a:t>
            </a: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.</a:t>
            </a:r>
          </a:p>
          <a:p>
            <a:pPr algn="r" rtl="1">
              <a:spcBef>
                <a:spcPts val="600"/>
              </a:spcBef>
            </a:pPr>
            <a:r>
              <a:rPr lang="ar-SA" sz="4000" dirty="0" smtClean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</a:rPr>
              <a:t>أهداف</a:t>
            </a:r>
            <a:r>
              <a:rPr lang="en-US" sz="4000" dirty="0" smtClean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</a:rPr>
              <a:t> </a:t>
            </a:r>
            <a:r>
              <a:rPr lang="ar-SA" sz="4000" dirty="0" smtClean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</a:rPr>
              <a:t>النظام المقترح  :</a:t>
            </a:r>
          </a:p>
          <a:p>
            <a:pPr marL="571500" lvl="0" indent="-571500" algn="r" rtl="1">
              <a:spcAft>
                <a:spcPts val="0"/>
              </a:spcAft>
              <a:buClr>
                <a:schemeClr val="accent1"/>
              </a:buClr>
              <a:buSzPts val="2800"/>
              <a:buFont typeface="Wingdings" panose="05000000000000000000" pitchFamily="2" charset="2"/>
              <a:buChar char="v"/>
            </a:pP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توفير الوقت والجهد.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571500" lvl="0" indent="-571500" algn="r" rtl="1">
              <a:spcAft>
                <a:spcPts val="0"/>
              </a:spcAft>
              <a:buClr>
                <a:schemeClr val="accent1"/>
              </a:buClr>
              <a:buSzPts val="2800"/>
              <a:buFont typeface="Wingdings" panose="05000000000000000000" pitchFamily="2" charset="2"/>
              <a:buChar char="v"/>
            </a:pPr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يقدم مجموعة مقترحات للكلمات .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571500" indent="-571500" algn="r" rtl="1">
              <a:buClr>
                <a:schemeClr val="accent1"/>
              </a:buClr>
              <a:buFont typeface="Wingdings" panose="05000000000000000000" pitchFamily="2" charset="2"/>
              <a:buChar char="v"/>
            </a:pP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660232" y="4149080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spcBef>
                <a:spcPts val="2400"/>
              </a:spcBef>
              <a:spcAft>
                <a:spcPts val="0"/>
              </a:spcAft>
              <a:buClr>
                <a:srgbClr val="1F497D"/>
              </a:buClr>
              <a:buSzPts val="2000"/>
            </a:pPr>
            <a:r>
              <a:rPr lang="ar-SA" sz="4400" dirty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</a:rPr>
              <a:t>دراسة </a:t>
            </a:r>
            <a:r>
              <a:rPr lang="ar-SA" sz="4400" dirty="0" smtClean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</a:rPr>
              <a:t>الجدوى:</a:t>
            </a:r>
            <a:endParaRPr lang="en-US" sz="4400" dirty="0">
              <a:ln>
                <a:solidFill>
                  <a:srgbClr val="0070C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raditional Arabic"/>
              <a:cs typeface="Microsoft Uighur" panose="02000000000000000000" pitchFamily="2" charset="-7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-108520" y="5025370"/>
            <a:ext cx="31245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lvl="0" indent="-571500" algn="r" rtl="1">
              <a:buClr>
                <a:srgbClr val="FFC000"/>
              </a:buClr>
              <a:buSzPct val="67000"/>
              <a:buFont typeface="Wingdings" panose="05000000000000000000" pitchFamily="2" charset="2"/>
              <a:buChar char="v"/>
            </a:pPr>
            <a:r>
              <a:rPr lang="ar-SA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imes New Roman"/>
                <a:cs typeface="Microsoft Uighur" panose="02000000000000000000" pitchFamily="2" charset="-78"/>
              </a:rPr>
              <a:t>الجدوى الاقتصادية </a:t>
            </a:r>
            <a:endParaRPr lang="en-US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imes New Roman"/>
              <a:cs typeface="Microsoft Uighur" panose="02000000000000000000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67290" y="504995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lvl="2" indent="-571500" algn="r" rtl="1">
              <a:buClr>
                <a:schemeClr val="accent2"/>
              </a:buClr>
              <a:buSzPct val="67000"/>
              <a:buFont typeface="Wingdings" panose="05000000000000000000" pitchFamily="2" charset="2"/>
              <a:buChar char="v"/>
            </a:pPr>
            <a:r>
              <a:rPr lang="ar-SA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imes New Roman"/>
                <a:cs typeface="Microsoft Uighur" panose="02000000000000000000" pitchFamily="2" charset="-78"/>
              </a:rPr>
              <a:t>الجدوى </a:t>
            </a: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imes New Roman"/>
                <a:cs typeface="Microsoft Uighur" panose="02000000000000000000" pitchFamily="2" charset="-78"/>
              </a:rPr>
              <a:t>الفنية</a:t>
            </a:r>
            <a:endParaRPr lang="en-US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imes New Roman"/>
              <a:cs typeface="Microsoft Uighur" panose="02000000000000000000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419872" y="5044101"/>
            <a:ext cx="25603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lvl="0" indent="-571500" algn="r" rtl="1">
              <a:buClr>
                <a:srgbClr val="0070C0"/>
              </a:buClr>
              <a:buSzPct val="67000"/>
              <a:buFont typeface="Wingdings" panose="05000000000000000000" pitchFamily="2" charset="2"/>
              <a:buChar char="v"/>
            </a:pPr>
            <a:r>
              <a:rPr lang="ar-SA" sz="4000" b="1" dirty="0">
                <a:solidFill>
                  <a:srgbClr val="E400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imes New Roman"/>
                <a:cs typeface="Microsoft Uighur" panose="02000000000000000000" pitchFamily="2" charset="-78"/>
              </a:rPr>
              <a:t>الجدوى التقنية</a:t>
            </a:r>
            <a:endParaRPr lang="en-US" sz="2400" b="1" dirty="0">
              <a:solidFill>
                <a:srgbClr val="E400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imes New Roman"/>
              <a:cs typeface="Microsoft Uighur" panose="02000000000000000000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824826" y="5683895"/>
            <a:ext cx="34276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 rtl="1">
              <a:spcBef>
                <a:spcPts val="2400"/>
              </a:spcBef>
              <a:spcAft>
                <a:spcPts val="0"/>
              </a:spcAft>
              <a:buClr>
                <a:srgbClr val="1F497D"/>
              </a:buClr>
              <a:buSzPts val="2000"/>
            </a:pPr>
            <a:r>
              <a:rPr lang="ar-SA" sz="4400" dirty="0" smtClean="0">
                <a:ln>
                  <a:solidFill>
                    <a:srgbClr val="0070C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ea typeface="Traditional Arabic"/>
                <a:cs typeface="Microsoft Uighur" panose="02000000000000000000" pitchFamily="2" charset="-78"/>
                <a:hlinkClick r:id="rId3" action="ppaction://hlinkfile"/>
              </a:rPr>
              <a:t>الجــــــــدول الـــــــزمنـــي</a:t>
            </a:r>
            <a:endParaRPr lang="en-US" sz="4400" dirty="0">
              <a:ln>
                <a:solidFill>
                  <a:srgbClr val="0070C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ea typeface="Traditional Arabic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26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accent5">
                <a:lumMod val="20000"/>
                <a:lumOff val="80000"/>
                <a:alpha val="17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554095" y="908720"/>
            <a:ext cx="58657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/>
            <a:r>
              <a:rPr lang="ar-SA" sz="4800" b="1" kern="0" dirty="0" smtClean="0">
                <a:ln>
                  <a:solidFill>
                    <a:srgbClr val="005BD3">
                      <a:lumMod val="60000"/>
                      <a:lumOff val="40000"/>
                    </a:srgbClr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مرحلة جمـــــع المعـــلومــــات </a:t>
            </a:r>
            <a:endParaRPr lang="en-US" sz="4800" b="1" kern="0" dirty="0">
              <a:ln>
                <a:solidFill>
                  <a:srgbClr val="005BD3">
                    <a:lumMod val="60000"/>
                    <a:lumOff val="40000"/>
                  </a:srgbClr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755576" y="2039234"/>
            <a:ext cx="6726772" cy="3600986"/>
          </a:xfrm>
          <a:prstGeom prst="rect">
            <a:avLst/>
          </a:prstGeom>
          <a:gradFill>
            <a:gsLst>
              <a:gs pos="75850">
                <a:srgbClr val="D9DFFC"/>
              </a:gs>
              <a:gs pos="0">
                <a:schemeClr val="accent5">
                  <a:tint val="70000"/>
                  <a:satMod val="130000"/>
                </a:schemeClr>
              </a:gs>
              <a:gs pos="43000">
                <a:schemeClr val="accent5">
                  <a:tint val="44000"/>
                  <a:satMod val="165000"/>
                </a:schemeClr>
              </a:gs>
              <a:gs pos="9300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</a:gra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ar-SA" sz="4800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ea typeface="Calibri"/>
                <a:cs typeface="Traditional Arabic"/>
              </a:rPr>
              <a:t>قمنا بجمع المعلومات عن طريق :</a:t>
            </a:r>
            <a:endParaRPr lang="ar-SA" sz="4800" spc="50" dirty="0" smtClean="0">
              <a:ln w="127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ea typeface="Calibri"/>
              <a:cs typeface="Traditional Arabic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6000" spc="50" dirty="0" err="1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الإستبيـــــــــــــان</a:t>
            </a:r>
            <a:r>
              <a:rPr lang="ar-SA" sz="6000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 .</a:t>
            </a:r>
            <a:endParaRPr lang="en-US" sz="6000" spc="50" dirty="0">
              <a:ln w="127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6000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البحث والطرق المشابهة</a:t>
            </a:r>
            <a:r>
              <a:rPr lang="ar-SA" sz="6000" spc="50" dirty="0" smtClean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ea typeface="Calibri"/>
                <a:cs typeface="Traditional Arabic"/>
              </a:rPr>
              <a:t>.</a:t>
            </a:r>
          </a:p>
          <a:p>
            <a:pPr marL="1524000" lvl="1" indent="-388938" algn="r" rtl="1">
              <a:buFont typeface="Arial" panose="020B0604020202020204" pitchFamily="34" charset="0"/>
              <a:buChar char="•"/>
              <a:tabLst>
                <a:tab pos="1519238" algn="l"/>
              </a:tabLst>
            </a:pPr>
            <a:r>
              <a:rPr lang="ar-SA" sz="6000" spc="50" dirty="0">
                <a:ln w="127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icrosoft Uighur" panose="02000000000000000000" pitchFamily="2" charset="-78"/>
                <a:ea typeface="Calibri"/>
                <a:cs typeface="Microsoft Uighur" panose="02000000000000000000" pitchFamily="2" charset="-78"/>
              </a:rPr>
              <a:t>جلسة توليد الأفكار .</a:t>
            </a:r>
            <a:endParaRPr lang="en-US" sz="6000" spc="50" dirty="0">
              <a:ln w="127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icrosoft Uighur" panose="02000000000000000000" pitchFamily="2" charset="-78"/>
              <a:ea typeface="Calibri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478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مخطط 1"/>
          <p:cNvGraphicFramePr/>
          <p:nvPr>
            <p:extLst>
              <p:ext uri="{D42A27DB-BD31-4B8C-83A1-F6EECF244321}">
                <p14:modId xmlns:p14="http://schemas.microsoft.com/office/powerpoint/2010/main" val="3004760535"/>
              </p:ext>
            </p:extLst>
          </p:nvPr>
        </p:nvGraphicFramePr>
        <p:xfrm>
          <a:off x="251519" y="980729"/>
          <a:ext cx="4168245" cy="2592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6012160" y="76470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الاستبيان </a:t>
            </a:r>
            <a:r>
              <a:rPr lang="ar-SA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</a:t>
            </a:r>
          </a:p>
          <a:p>
            <a:pPr algn="r" rtl="1"/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4419765" y="1688034"/>
            <a:ext cx="43252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en-US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 1 </a:t>
            </a:r>
            <a:r>
              <a:rPr lang="ar-SA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هل تهتم بالمصطلحات الحاسوب ؟</a:t>
            </a:r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5004048" y="4005064"/>
            <a:ext cx="37409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 2</a:t>
            </a:r>
            <a:r>
              <a:rPr lang="ar-SA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هل تواجه مشاكل في ترجمة </a:t>
            </a:r>
          </a:p>
          <a:p>
            <a:pPr algn="r" rtl="1"/>
            <a:r>
              <a:rPr lang="ar-SA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المصطلحات؟</a:t>
            </a:r>
            <a:endParaRPr lang="en-US" dirty="0"/>
          </a:p>
        </p:txBody>
      </p:sp>
      <p:graphicFrame>
        <p:nvGraphicFramePr>
          <p:cNvPr id="6" name="مخطط 5"/>
          <p:cNvGraphicFramePr/>
          <p:nvPr>
            <p:extLst>
              <p:ext uri="{D42A27DB-BD31-4B8C-83A1-F6EECF244321}">
                <p14:modId xmlns:p14="http://schemas.microsoft.com/office/powerpoint/2010/main" val="1733886693"/>
              </p:ext>
            </p:extLst>
          </p:nvPr>
        </p:nvGraphicFramePr>
        <p:xfrm>
          <a:off x="278000" y="4005064"/>
          <a:ext cx="4240253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0516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"/>
        </p:bldSub>
      </p:bldGraphic>
      <p:bldP spid="3" grpId="0"/>
      <p:bldP spid="4" grpId="0"/>
      <p:bldP spid="5" grpId="0"/>
      <p:bldGraphic spid="6" grpId="0" uiExpand="1">
        <p:bldSub>
          <a:bldChart bld="category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1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979712" y="1159584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0225" lvl="4" indent="-265113" algn="r" rtl="1">
              <a:spcBef>
                <a:spcPts val="1200"/>
              </a:spcBef>
              <a:buSzPts val="2000"/>
            </a:pPr>
            <a:r>
              <a:rPr lang="ar-SA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البحث </a:t>
            </a:r>
            <a:r>
              <a:rPr lang="ar-SA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و الطرق المشابهة :</a:t>
            </a: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r" rtl="1"/>
            <a:endParaRPr lang="ar-SA" sz="36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467544" y="2084655"/>
            <a:ext cx="78453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IQ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من المفيد جداً </a:t>
            </a:r>
            <a:r>
              <a:rPr lang="ar-IQ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لمحلل </a:t>
            </a:r>
            <a:r>
              <a:rPr lang="ar-SA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النظام </a:t>
            </a:r>
            <a:r>
              <a:rPr lang="ar-IQ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الحصول </a:t>
            </a:r>
            <a:r>
              <a:rPr lang="ar-IQ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على مشاريع مشابه </a:t>
            </a:r>
            <a:r>
              <a:rPr lang="ar-IQ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نفذت</a:t>
            </a:r>
            <a:endParaRPr lang="en-US" sz="36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algn="ctr" rtl="1"/>
            <a:r>
              <a:rPr lang="ar-IQ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لدراستها </a:t>
            </a:r>
            <a:r>
              <a:rPr lang="ar-IQ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لكي يتمكن من </a:t>
            </a:r>
            <a:r>
              <a:rPr lang="ar-IQ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الاستفادة </a:t>
            </a:r>
            <a:r>
              <a:rPr lang="ar-IQ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من أخطاء الأخرين </a:t>
            </a:r>
            <a:r>
              <a:rPr lang="ar-SA" sz="3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.</a:t>
            </a:r>
            <a:endParaRPr lang="en-US" sz="3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99592" y="3789040"/>
            <a:ext cx="741682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0225" lvl="4" indent="-265113" algn="r" rtl="1">
              <a:spcBef>
                <a:spcPts val="1200"/>
              </a:spcBef>
              <a:buSzPts val="2000"/>
            </a:pPr>
            <a:r>
              <a:rPr lang="ar-SA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جلسة </a:t>
            </a:r>
            <a:r>
              <a:rPr lang="ar-SA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توليد </a:t>
            </a:r>
            <a:r>
              <a:rPr lang="ar-SA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الأفكار :</a:t>
            </a:r>
            <a:endParaRPr 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marL="530225" lvl="4" indent="-265113" algn="r" rtl="1">
              <a:spcBef>
                <a:spcPts val="1200"/>
              </a:spcBef>
              <a:buSzPts val="2000"/>
            </a:pPr>
            <a:r>
              <a:rPr lang="ar-IQ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استطعنا بـهذه الطريقة جمع وتكوين متطلبات النظام في مدة قصيرة بخصوص أهم المزايا المرتقبة من هذا النظام </a:t>
            </a:r>
            <a:r>
              <a:rPr lang="en-US" sz="3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Uighur" panose="02000000000000000000" pitchFamily="2" charset="-78"/>
                <a:cs typeface="Microsoft Uighur" panose="02000000000000000000" pitchFamily="2" charset="-78"/>
              </a:rPr>
              <a:t>.</a:t>
            </a:r>
          </a:p>
          <a:p>
            <a:pPr algn="r" rtl="1"/>
            <a:endParaRPr lang="ar-SA" sz="36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12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تدفق">
  <a:themeElements>
    <a:clrScheme name="وحدة نمطية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تدفق">
  <a:themeElements>
    <a:clrScheme name="وحدة نمطية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</TotalTime>
  <Words>524</Words>
  <Application>Microsoft Office PowerPoint</Application>
  <PresentationFormat>عرض على الشاشة (3:4)‏</PresentationFormat>
  <Paragraphs>104</Paragraphs>
  <Slides>19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3</vt:i4>
      </vt:variant>
      <vt:variant>
        <vt:lpstr>عناوين الشرائح</vt:lpstr>
      </vt:variant>
      <vt:variant>
        <vt:i4>19</vt:i4>
      </vt:variant>
    </vt:vector>
  </HeadingPairs>
  <TitlesOfParts>
    <vt:vector size="22" baseType="lpstr">
      <vt:lpstr>تدفق</vt:lpstr>
      <vt:lpstr>1_تدفق</vt:lpstr>
      <vt:lpstr>2_تدفق</vt:lpstr>
      <vt:lpstr>عرض تقديمي في PowerPoint</vt:lpstr>
      <vt:lpstr>قامـــــــوس إلكــــــترونـــــي لمصطلحات الحاسب الالي  Electronic Dictionary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By DR.Ahmed Saker 2o1O  ;)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قامـــــــوس إلكــــــترونـــــي لمصطلحات الحاسب الالي  Electronic Dictionary</dc:title>
  <dc:creator>laptop center</dc:creator>
  <cp:lastModifiedBy>laptop center</cp:lastModifiedBy>
  <cp:revision>50</cp:revision>
  <dcterms:created xsi:type="dcterms:W3CDTF">2015-05-21T16:57:45Z</dcterms:created>
  <dcterms:modified xsi:type="dcterms:W3CDTF">2015-12-23T13:35:57Z</dcterms:modified>
</cp:coreProperties>
</file>