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912" r:id="rId1"/>
  </p:sldMasterIdLst>
  <p:notesMasterIdLst>
    <p:notesMasterId r:id="rId126"/>
  </p:notesMasterIdLst>
  <p:sldIdLst>
    <p:sldId id="317" r:id="rId2"/>
    <p:sldId id="467" r:id="rId3"/>
    <p:sldId id="493" r:id="rId4"/>
    <p:sldId id="342" r:id="rId5"/>
    <p:sldId id="343" r:id="rId6"/>
    <p:sldId id="344" r:id="rId7"/>
    <p:sldId id="477" r:id="rId8"/>
    <p:sldId id="345" r:id="rId9"/>
    <p:sldId id="478" r:id="rId10"/>
    <p:sldId id="346" r:id="rId11"/>
    <p:sldId id="347" r:id="rId12"/>
    <p:sldId id="349" r:id="rId13"/>
    <p:sldId id="348" r:id="rId14"/>
    <p:sldId id="350" r:id="rId15"/>
    <p:sldId id="352" r:id="rId16"/>
    <p:sldId id="353" r:id="rId17"/>
    <p:sldId id="354" r:id="rId18"/>
    <p:sldId id="387" r:id="rId19"/>
    <p:sldId id="355" r:id="rId20"/>
    <p:sldId id="362" r:id="rId21"/>
    <p:sldId id="480" r:id="rId22"/>
    <p:sldId id="388" r:id="rId23"/>
    <p:sldId id="389" r:id="rId24"/>
    <p:sldId id="390" r:id="rId25"/>
    <p:sldId id="479" r:id="rId26"/>
    <p:sldId id="370" r:id="rId27"/>
    <p:sldId id="481" r:id="rId28"/>
    <p:sldId id="482" r:id="rId29"/>
    <p:sldId id="483" r:id="rId30"/>
    <p:sldId id="356" r:id="rId31"/>
    <p:sldId id="358" r:id="rId32"/>
    <p:sldId id="357" r:id="rId33"/>
    <p:sldId id="359" r:id="rId34"/>
    <p:sldId id="360" r:id="rId35"/>
    <p:sldId id="361" r:id="rId36"/>
    <p:sldId id="363" r:id="rId37"/>
    <p:sldId id="391" r:id="rId38"/>
    <p:sldId id="392" r:id="rId39"/>
    <p:sldId id="393" r:id="rId40"/>
    <p:sldId id="397" r:id="rId41"/>
    <p:sldId id="406" r:id="rId42"/>
    <p:sldId id="398" r:id="rId43"/>
    <p:sldId id="399" r:id="rId44"/>
    <p:sldId id="400" r:id="rId45"/>
    <p:sldId id="401" r:id="rId46"/>
    <p:sldId id="402" r:id="rId47"/>
    <p:sldId id="403" r:id="rId48"/>
    <p:sldId id="404" r:id="rId49"/>
    <p:sldId id="405" r:id="rId50"/>
    <p:sldId id="371" r:id="rId51"/>
    <p:sldId id="414" r:id="rId52"/>
    <p:sldId id="408" r:id="rId53"/>
    <p:sldId id="373" r:id="rId54"/>
    <p:sldId id="415" r:id="rId55"/>
    <p:sldId id="410" r:id="rId56"/>
    <p:sldId id="411" r:id="rId57"/>
    <p:sldId id="412" r:id="rId58"/>
    <p:sldId id="413" r:id="rId59"/>
    <p:sldId id="374" r:id="rId60"/>
    <p:sldId id="418" r:id="rId61"/>
    <p:sldId id="419" r:id="rId62"/>
    <p:sldId id="422" r:id="rId63"/>
    <p:sldId id="423" r:id="rId64"/>
    <p:sldId id="492" r:id="rId65"/>
    <p:sldId id="424" r:id="rId66"/>
    <p:sldId id="425" r:id="rId67"/>
    <p:sldId id="484" r:id="rId68"/>
    <p:sldId id="377" r:id="rId69"/>
    <p:sldId id="426" r:id="rId70"/>
    <p:sldId id="427" r:id="rId71"/>
    <p:sldId id="428" r:id="rId72"/>
    <p:sldId id="378" r:id="rId73"/>
    <p:sldId id="486" r:id="rId74"/>
    <p:sldId id="379" r:id="rId75"/>
    <p:sldId id="417" r:id="rId76"/>
    <p:sldId id="380" r:id="rId77"/>
    <p:sldId id="485" r:id="rId78"/>
    <p:sldId id="381" r:id="rId79"/>
    <p:sldId id="382" r:id="rId80"/>
    <p:sldId id="383" r:id="rId81"/>
    <p:sldId id="384" r:id="rId82"/>
    <p:sldId id="385" r:id="rId83"/>
    <p:sldId id="364" r:id="rId84"/>
    <p:sldId id="430" r:id="rId85"/>
    <p:sldId id="432" r:id="rId86"/>
    <p:sldId id="487" r:id="rId87"/>
    <p:sldId id="488" r:id="rId88"/>
    <p:sldId id="489" r:id="rId89"/>
    <p:sldId id="490" r:id="rId90"/>
    <p:sldId id="468" r:id="rId91"/>
    <p:sldId id="469" r:id="rId92"/>
    <p:sldId id="470" r:id="rId93"/>
    <p:sldId id="471" r:id="rId94"/>
    <p:sldId id="472" r:id="rId95"/>
    <p:sldId id="473" r:id="rId96"/>
    <p:sldId id="437" r:id="rId97"/>
    <p:sldId id="438" r:id="rId98"/>
    <p:sldId id="439" r:id="rId99"/>
    <p:sldId id="476" r:id="rId100"/>
    <p:sldId id="440" r:id="rId101"/>
    <p:sldId id="441" r:id="rId102"/>
    <p:sldId id="442" r:id="rId103"/>
    <p:sldId id="443" r:id="rId104"/>
    <p:sldId id="444" r:id="rId105"/>
    <p:sldId id="445" r:id="rId106"/>
    <p:sldId id="446" r:id="rId107"/>
    <p:sldId id="447" r:id="rId108"/>
    <p:sldId id="449" r:id="rId109"/>
    <p:sldId id="451" r:id="rId110"/>
    <p:sldId id="452" r:id="rId111"/>
    <p:sldId id="491" r:id="rId112"/>
    <p:sldId id="456" r:id="rId113"/>
    <p:sldId id="458" r:id="rId114"/>
    <p:sldId id="459" r:id="rId115"/>
    <p:sldId id="460" r:id="rId116"/>
    <p:sldId id="461" r:id="rId117"/>
    <p:sldId id="462" r:id="rId118"/>
    <p:sldId id="463" r:id="rId119"/>
    <p:sldId id="453" r:id="rId120"/>
    <p:sldId id="454" r:id="rId121"/>
    <p:sldId id="455" r:id="rId122"/>
    <p:sldId id="464" r:id="rId123"/>
    <p:sldId id="466" r:id="rId124"/>
    <p:sldId id="341" r:id="rId1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925" autoAdjust="0"/>
    <p:restoredTop sz="87276" autoAdjust="0"/>
  </p:normalViewPr>
  <p:slideViewPr>
    <p:cSldViewPr>
      <p:cViewPr varScale="1">
        <p:scale>
          <a:sx n="38" d="100"/>
          <a:sy n="38" d="100"/>
        </p:scale>
        <p:origin x="-702" y="-102"/>
      </p:cViewPr>
      <p:guideLst>
        <p:guide orient="horz" pos="2160"/>
        <p:guide pos="2880"/>
      </p:guideLst>
    </p:cSldViewPr>
  </p:slideViewPr>
  <p:outlineViewPr>
    <p:cViewPr>
      <p:scale>
        <a:sx n="33" d="100"/>
        <a:sy n="33" d="100"/>
      </p:scale>
      <p:origin x="0" y="18882"/>
    </p:cViewPr>
  </p:outlineViewPr>
  <p:notesTextViewPr>
    <p:cViewPr>
      <p:scale>
        <a:sx n="100" d="100"/>
        <a:sy n="100" d="100"/>
      </p:scale>
      <p:origin x="0" y="0"/>
    </p:cViewPr>
  </p:notesTextViewPr>
  <p:notesViewPr>
    <p:cSldViewPr>
      <p:cViewPr varScale="1">
        <p:scale>
          <a:sx n="52" d="100"/>
          <a:sy n="52" d="100"/>
        </p:scale>
        <p:origin x="-186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1A27FCA-964A-4239-A768-E46872FAC989}" type="datetimeFigureOut">
              <a:rPr lang="ar-SA" smtClean="0"/>
              <a:pPr/>
              <a:t>16/04/35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AB33275-DAC6-4A44-8BB5-C08DA72470C1}" type="slidenum">
              <a:rPr lang="ar-SA" smtClean="0"/>
              <a:pPr/>
              <a:t>‹#›</a:t>
            </a:fld>
            <a:endParaRPr lang="ar-SA"/>
          </a:p>
        </p:txBody>
      </p:sp>
    </p:spTree>
    <p:extLst>
      <p:ext uri="{BB962C8B-B14F-4D97-AF65-F5344CB8AC3E}">
        <p14:creationId xmlns:p14="http://schemas.microsoft.com/office/powerpoint/2010/main" val="31419037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lvl1pPr>
              <a:defRPr sz="1200" b="1"/>
            </a:lvl1pPr>
            <a:extLst/>
          </a:lstStyle>
          <a:p>
            <a:r>
              <a:rPr lang="ar-SA" smtClean="0"/>
              <a:t>IT- Cambridge</a:t>
            </a:r>
            <a:endParaRPr lang="ar-SA"/>
          </a:p>
        </p:txBody>
      </p:sp>
      <p:sp>
        <p:nvSpPr>
          <p:cNvPr id="5" name="عنصر نائب للتذييل 4"/>
          <p:cNvSpPr>
            <a:spLocks noGrp="1"/>
          </p:cNvSpPr>
          <p:nvPr>
            <p:ph type="ftr" sz="quarter" idx="11"/>
          </p:nvPr>
        </p:nvSpPr>
        <p:spPr/>
        <p:txBody>
          <a:bodyPr/>
          <a:lstStyle>
            <a:lvl1pPr>
              <a:defRPr sz="1200" b="1"/>
            </a:lvl1pPr>
            <a:extLst/>
          </a:lstStyle>
          <a:p>
            <a:r>
              <a:rPr lang="ar-SA" smtClean="0"/>
              <a:t>أ / محمد طلال - نيوهورايزن تبوك 0559260849</a:t>
            </a:r>
            <a:endParaRPr lang="ar-SA"/>
          </a:p>
        </p:txBody>
      </p:sp>
      <p:sp>
        <p:nvSpPr>
          <p:cNvPr id="6" name="عنصر نائب لرقم الشريحة 5"/>
          <p:cNvSpPr>
            <a:spLocks noGrp="1"/>
          </p:cNvSpPr>
          <p:nvPr>
            <p:ph type="sldNum" sz="quarter" idx="12"/>
          </p:nvPr>
        </p:nvSpPr>
        <p:spPr>
          <a:xfrm>
            <a:off x="8358214" y="6407944"/>
            <a:ext cx="654818" cy="365125"/>
          </a:xfrm>
        </p:spPr>
        <p:txBody>
          <a:bodyPr/>
          <a:lstStyle>
            <a:extLst/>
          </a:lstStyle>
          <a:p>
            <a:fld id="{A0E098D0-71D1-40EB-BF42-2064AB5B49CD}"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sz="1200" b="1">
                <a:solidFill>
                  <a:srgbClr val="FFFF00"/>
                </a:solidFill>
              </a:defRPr>
            </a:lvl1pPr>
            <a:extLst/>
          </a:lstStyle>
          <a:p>
            <a:r>
              <a:rPr lang="ar-SA" smtClean="0"/>
              <a:t>IT- Cambridge</a:t>
            </a:r>
            <a:endParaRPr lang="ar-SA" dirty="0"/>
          </a:p>
        </p:txBody>
      </p:sp>
      <p:sp>
        <p:nvSpPr>
          <p:cNvPr id="5" name="عنصر نائب للتذييل 4"/>
          <p:cNvSpPr>
            <a:spLocks noGrp="1"/>
          </p:cNvSpPr>
          <p:nvPr>
            <p:ph type="ftr" sz="quarter" idx="11"/>
          </p:nvPr>
        </p:nvSpPr>
        <p:spPr/>
        <p:txBody>
          <a:bodyPr/>
          <a:lstStyle>
            <a:lvl1pPr>
              <a:defRPr sz="1200" b="1">
                <a:solidFill>
                  <a:srgbClr val="FFFF00"/>
                </a:solidFill>
              </a:defRPr>
            </a:lvl1pPr>
            <a:extLst/>
          </a:lstStyle>
          <a:p>
            <a:r>
              <a:rPr lang="ar-SA" smtClean="0"/>
              <a:t>أ / محمد طلال - نيوهورايزن تبوك 0559260849</a:t>
            </a:r>
            <a:endParaRPr lang="ar-SA" dirty="0"/>
          </a:p>
        </p:txBody>
      </p:sp>
      <p:sp>
        <p:nvSpPr>
          <p:cNvPr id="6" name="عنصر نائب لرقم الشريحة 5"/>
          <p:cNvSpPr>
            <a:spLocks noGrp="1"/>
          </p:cNvSpPr>
          <p:nvPr>
            <p:ph type="sldNum" sz="quarter" idx="12"/>
          </p:nvPr>
        </p:nvSpPr>
        <p:spPr>
          <a:xfrm>
            <a:off x="8429652" y="6407944"/>
            <a:ext cx="583380" cy="365125"/>
          </a:xfrm>
        </p:spPr>
        <p:txBody>
          <a:bodyPr/>
          <a:lstStyle>
            <a:extLst/>
          </a:lstStyle>
          <a:p>
            <a:fld id="{A0E098D0-71D1-40EB-BF42-2064AB5B49CD}" type="slidenum">
              <a:rPr lang="ar-SA" smtClean="0"/>
              <a:pPr/>
              <a:t>‹#›</a:t>
            </a:fld>
            <a:endParaRPr lang="ar-SA" dirty="0"/>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sz="1200">
                <a:solidFill>
                  <a:schemeClr val="tx1"/>
                </a:solidFill>
              </a:defRPr>
            </a:lvl1pPr>
            <a:extLst/>
          </a:lstStyle>
          <a:p>
            <a:r>
              <a:rPr lang="ar-SA" smtClean="0"/>
              <a:t>IT- Cambridge</a:t>
            </a:r>
            <a:endParaRPr lang="ar-SA"/>
          </a:p>
        </p:txBody>
      </p:sp>
      <p:sp>
        <p:nvSpPr>
          <p:cNvPr id="3" name="عنصر نائب للتذييل 2"/>
          <p:cNvSpPr>
            <a:spLocks noGrp="1"/>
          </p:cNvSpPr>
          <p:nvPr>
            <p:ph type="ftr" sz="quarter" idx="11"/>
          </p:nvPr>
        </p:nvSpPr>
        <p:spPr/>
        <p:txBody>
          <a:bodyPr/>
          <a:lstStyle>
            <a:lvl1pPr>
              <a:defRPr sz="1200">
                <a:solidFill>
                  <a:schemeClr val="tx1"/>
                </a:solidFill>
              </a:defRPr>
            </a:lvl1pPr>
            <a:extLst/>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a:xfrm>
            <a:off x="8429652" y="6407944"/>
            <a:ext cx="583380" cy="365125"/>
          </a:xfrm>
        </p:spPr>
        <p:txBody>
          <a:bodyPr/>
          <a:lstStyle>
            <a:extLst/>
          </a:lstStyle>
          <a:p>
            <a:fld id="{A0E098D0-71D1-40EB-BF42-2064AB5B49CD}"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25963"/>
          </a:xfrm>
        </p:spPr>
        <p:txBody>
          <a:bodyPr/>
          <a:lstStyle/>
          <a:p>
            <a:pPr lvl="0"/>
            <a:endParaRPr lang="ar-SA" noProof="0" smtClean="0"/>
          </a:p>
        </p:txBody>
      </p:sp>
      <p:sp>
        <p:nvSpPr>
          <p:cNvPr id="4" name="Rectangle 4"/>
          <p:cNvSpPr>
            <a:spLocks noGrp="1" noChangeArrowheads="1"/>
          </p:cNvSpPr>
          <p:nvPr>
            <p:ph type="dt" sz="half" idx="10"/>
          </p:nvPr>
        </p:nvSpPr>
        <p:spPr>
          <a:ln/>
        </p:spPr>
        <p:txBody>
          <a:bodyPr/>
          <a:lstStyle>
            <a:lvl1pPr>
              <a:defRPr sz="1200"/>
            </a:lvl1pPr>
          </a:lstStyle>
          <a:p>
            <a:pPr>
              <a:defRPr/>
            </a:pPr>
            <a:r>
              <a:rPr lang="ar-SA" smtClean="0"/>
              <a:t>IT- Cambridge</a:t>
            </a:r>
            <a:endParaRPr lang="en-US"/>
          </a:p>
        </p:txBody>
      </p:sp>
      <p:sp>
        <p:nvSpPr>
          <p:cNvPr id="5" name="Rectangle 5"/>
          <p:cNvSpPr>
            <a:spLocks noGrp="1" noChangeArrowheads="1"/>
          </p:cNvSpPr>
          <p:nvPr>
            <p:ph type="ftr" sz="quarter" idx="11"/>
          </p:nvPr>
        </p:nvSpPr>
        <p:spPr>
          <a:ln/>
        </p:spPr>
        <p:txBody>
          <a:bodyPr/>
          <a:lstStyle>
            <a:lvl1pPr>
              <a:defRPr sz="1200"/>
            </a:lvl1pPr>
          </a:lstStyle>
          <a:p>
            <a:pPr>
              <a:defRPr/>
            </a:pPr>
            <a:r>
              <a:rPr lang="ar-SA" smtClean="0"/>
              <a:t>أ / محمد طلال - نيوهورايزن تبوك 0559260849</a:t>
            </a:r>
            <a:endParaRPr lang="en-US"/>
          </a:p>
        </p:txBody>
      </p:sp>
      <p:sp>
        <p:nvSpPr>
          <p:cNvPr id="6" name="Rectangle 6"/>
          <p:cNvSpPr>
            <a:spLocks noGrp="1" noChangeArrowheads="1"/>
          </p:cNvSpPr>
          <p:nvPr>
            <p:ph type="sldNum" sz="quarter" idx="12"/>
          </p:nvPr>
        </p:nvSpPr>
        <p:spPr>
          <a:xfrm>
            <a:off x="8501090" y="6407944"/>
            <a:ext cx="511942" cy="365125"/>
          </a:xfrm>
          <a:ln/>
        </p:spPr>
        <p:txBody>
          <a:bodyPr/>
          <a:lstStyle>
            <a:lvl1pPr>
              <a:defRPr/>
            </a:lvl1pPr>
          </a:lstStyle>
          <a:p>
            <a:pPr>
              <a:defRPr/>
            </a:pPr>
            <a:fld id="{041F4FC4-A824-49DA-8173-9117F0AB8C60}" type="slidenum">
              <a:rPr lang="ar-SA"/>
              <a:pPr>
                <a:defRPr/>
              </a:pPr>
              <a:t>‹#›</a:t>
            </a:fld>
            <a:endParaRPr lang="en-US"/>
          </a:p>
        </p:txBody>
      </p:sp>
    </p:spTree>
    <p:extLst>
      <p:ext uri="{BB962C8B-B14F-4D97-AF65-F5344CB8AC3E}">
        <p14:creationId xmlns:p14="http://schemas.microsoft.com/office/powerpoint/2010/main" val="305188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b="1">
                <a:solidFill>
                  <a:schemeClr val="tx1"/>
                </a:solidFill>
              </a:defRPr>
            </a:lvl1pPr>
            <a:extLst/>
          </a:lstStyle>
          <a:p>
            <a:r>
              <a:rPr lang="ar-SA" dirty="0" smtClean="0"/>
              <a:t>IT- </a:t>
            </a:r>
            <a:r>
              <a:rPr lang="ar-SA" dirty="0" err="1" smtClean="0"/>
              <a:t>Cambridge</a:t>
            </a:r>
            <a:endParaRPr lang="ar-SA" dirty="0"/>
          </a:p>
        </p:txBody>
      </p:sp>
      <p:sp>
        <p:nvSpPr>
          <p:cNvPr id="22" name="عنصر نائب للتذييل 21"/>
          <p:cNvSpPr>
            <a:spLocks noGrp="1"/>
          </p:cNvSpPr>
          <p:nvPr>
            <p:ph type="ftr" sz="quarter" idx="3"/>
          </p:nvPr>
        </p:nvSpPr>
        <p:spPr>
          <a:xfrm>
            <a:off x="3748442" y="6407944"/>
            <a:ext cx="2982311" cy="365125"/>
          </a:xfrm>
          <a:prstGeom prst="rect">
            <a:avLst/>
          </a:prstGeom>
        </p:spPr>
        <p:txBody>
          <a:bodyPr vert="horz" anchor="b"/>
          <a:lstStyle>
            <a:lvl1pPr algn="r" eaLnBrk="1" latinLnBrk="0" hangingPunct="1">
              <a:defRPr kumimoji="0" sz="1100" b="1">
                <a:solidFill>
                  <a:schemeClr val="tx1"/>
                </a:solidFill>
              </a:defRPr>
            </a:lvl1pPr>
            <a:extLst/>
          </a:lstStyle>
          <a:p>
            <a:r>
              <a:rPr lang="ar-SA" dirty="0" smtClean="0"/>
              <a:t>أ / محمد طلال - نيوهورايزن تبوك  0559260849</a:t>
            </a:r>
            <a:endParaRPr lang="ar-SA" dirty="0"/>
          </a:p>
        </p:txBody>
      </p:sp>
      <p:sp>
        <p:nvSpPr>
          <p:cNvPr id="18" name="عنصر نائب لرقم الشريحة 17"/>
          <p:cNvSpPr>
            <a:spLocks noGrp="1"/>
          </p:cNvSpPr>
          <p:nvPr>
            <p:ph type="sldNum" sz="quarter" idx="4"/>
          </p:nvPr>
        </p:nvSpPr>
        <p:spPr>
          <a:xfrm>
            <a:off x="8358214" y="6407944"/>
            <a:ext cx="654818" cy="365125"/>
          </a:xfrm>
          <a:prstGeom prst="rect">
            <a:avLst/>
          </a:prstGeom>
        </p:spPr>
        <p:txBody>
          <a:bodyPr vert="horz" anchor="b"/>
          <a:lstStyle>
            <a:lvl1pPr algn="r" eaLnBrk="1" latinLnBrk="0" hangingPunct="1">
              <a:defRPr kumimoji="0" sz="1000" b="0">
                <a:solidFill>
                  <a:schemeClr val="tx1"/>
                </a:solidFill>
              </a:defRPr>
            </a:lvl1pPr>
            <a:extLst/>
          </a:lstStyle>
          <a:p>
            <a:fld id="{A0E098D0-71D1-40EB-BF42-2064AB5B49CD}"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9" r:id="rId3"/>
    <p:sldLayoutId id="2147483924" r:id="rId4"/>
  </p:sldLayoutIdLst>
  <p:timing>
    <p:tnLst>
      <p:par>
        <p:cTn id="1" dur="indefinite" restart="never" nodeType="tmRoot"/>
      </p:par>
    </p:tnLst>
  </p:timing>
  <p:hf hdr="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00.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image" Target="../media/image202.jpeg"/><Relationship Id="rId1" Type="http://schemas.openxmlformats.org/officeDocument/2006/relationships/slideLayout" Target="../slideLayouts/slideLayout3.xml"/><Relationship Id="rId5" Type="http://schemas.openxmlformats.org/officeDocument/2006/relationships/image" Target="../media/image205.png"/><Relationship Id="rId4" Type="http://schemas.openxmlformats.org/officeDocument/2006/relationships/image" Target="../media/image204.png"/></Relationships>
</file>

<file path=ppt/slides/_rels/slide101.xml.rels><?xml version="1.0" encoding="UTF-8" standalone="yes"?>
<Relationships xmlns="http://schemas.openxmlformats.org/package/2006/relationships"><Relationship Id="rId2" Type="http://schemas.openxmlformats.org/officeDocument/2006/relationships/image" Target="../media/image206.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07.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08.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209.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image" Target="../media/image210.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213.jpeg"/><Relationship Id="rId2" Type="http://schemas.openxmlformats.org/officeDocument/2006/relationships/image" Target="../media/image212.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215.jpeg"/><Relationship Id="rId2" Type="http://schemas.openxmlformats.org/officeDocument/2006/relationships/image" Target="../media/image214.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217.jpeg"/><Relationship Id="rId2" Type="http://schemas.openxmlformats.org/officeDocument/2006/relationships/image" Target="../media/image216.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image" Target="../media/image2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10.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image" Target="../media/image220.jpeg"/><Relationship Id="rId1" Type="http://schemas.openxmlformats.org/officeDocument/2006/relationships/slideLayout" Target="../slideLayouts/slideLayout3.xml"/><Relationship Id="rId4" Type="http://schemas.openxmlformats.org/officeDocument/2006/relationships/image" Target="../media/image222.jpeg"/></Relationships>
</file>

<file path=ppt/slides/_rels/slide111.xml.rels><?xml version="1.0" encoding="UTF-8" standalone="yes"?>
<Relationships xmlns="http://schemas.openxmlformats.org/package/2006/relationships"><Relationship Id="rId3" Type="http://schemas.openxmlformats.org/officeDocument/2006/relationships/image" Target="../media/image224.jpeg"/><Relationship Id="rId2" Type="http://schemas.openxmlformats.org/officeDocument/2006/relationships/image" Target="../media/image223.jpeg"/><Relationship Id="rId1" Type="http://schemas.openxmlformats.org/officeDocument/2006/relationships/slideLayout" Target="../slideLayouts/slideLayout3.xml"/><Relationship Id="rId5" Type="http://schemas.openxmlformats.org/officeDocument/2006/relationships/image" Target="../media/image226.jpeg"/><Relationship Id="rId4" Type="http://schemas.openxmlformats.org/officeDocument/2006/relationships/image" Target="../media/image225.jpeg"/></Relationships>
</file>

<file path=ppt/slides/_rels/slide112.xml.rels><?xml version="1.0" encoding="UTF-8" standalone="yes"?>
<Relationships xmlns="http://schemas.openxmlformats.org/package/2006/relationships"><Relationship Id="rId3" Type="http://schemas.openxmlformats.org/officeDocument/2006/relationships/image" Target="../media/image228.jpeg"/><Relationship Id="rId2" Type="http://schemas.openxmlformats.org/officeDocument/2006/relationships/image" Target="../media/image227.jpeg"/><Relationship Id="rId1" Type="http://schemas.openxmlformats.org/officeDocument/2006/relationships/slideLayout" Target="../slideLayouts/slideLayout3.xml"/><Relationship Id="rId5" Type="http://schemas.openxmlformats.org/officeDocument/2006/relationships/image" Target="../media/image230.jpeg"/><Relationship Id="rId4" Type="http://schemas.openxmlformats.org/officeDocument/2006/relationships/image" Target="../media/image229.jpeg"/></Relationships>
</file>

<file path=ppt/slides/_rels/slide113.xml.rels><?xml version="1.0" encoding="UTF-8" standalone="yes"?>
<Relationships xmlns="http://schemas.openxmlformats.org/package/2006/relationships"><Relationship Id="rId3" Type="http://schemas.openxmlformats.org/officeDocument/2006/relationships/image" Target="../media/image232.jpeg"/><Relationship Id="rId2" Type="http://schemas.openxmlformats.org/officeDocument/2006/relationships/image" Target="../media/image231.jpeg"/><Relationship Id="rId1" Type="http://schemas.openxmlformats.org/officeDocument/2006/relationships/slideLayout" Target="../slideLayouts/slideLayout3.xml"/><Relationship Id="rId4" Type="http://schemas.openxmlformats.org/officeDocument/2006/relationships/image" Target="../media/image233.jpeg"/></Relationships>
</file>

<file path=ppt/slides/_rels/slide114.xml.rels><?xml version="1.0" encoding="UTF-8" standalone="yes"?>
<Relationships xmlns="http://schemas.openxmlformats.org/package/2006/relationships"><Relationship Id="rId3" Type="http://schemas.openxmlformats.org/officeDocument/2006/relationships/image" Target="../media/image235.jpeg"/><Relationship Id="rId2" Type="http://schemas.openxmlformats.org/officeDocument/2006/relationships/image" Target="../media/image234.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237.jpeg"/><Relationship Id="rId2" Type="http://schemas.openxmlformats.org/officeDocument/2006/relationships/image" Target="../media/image236.jpeg"/><Relationship Id="rId1" Type="http://schemas.openxmlformats.org/officeDocument/2006/relationships/slideLayout" Target="../slideLayouts/slideLayout3.xml"/><Relationship Id="rId4" Type="http://schemas.openxmlformats.org/officeDocument/2006/relationships/image" Target="../media/image238.jpeg"/></Relationships>
</file>

<file path=ppt/slides/_rels/slide116.xml.rels><?xml version="1.0" encoding="UTF-8" standalone="yes"?>
<Relationships xmlns="http://schemas.openxmlformats.org/package/2006/relationships"><Relationship Id="rId3" Type="http://schemas.openxmlformats.org/officeDocument/2006/relationships/image" Target="../media/image240.jpeg"/><Relationship Id="rId2" Type="http://schemas.openxmlformats.org/officeDocument/2006/relationships/image" Target="../media/image239.jpeg"/><Relationship Id="rId1" Type="http://schemas.openxmlformats.org/officeDocument/2006/relationships/slideLayout" Target="../slideLayouts/slideLayout3.xml"/><Relationship Id="rId4" Type="http://schemas.openxmlformats.org/officeDocument/2006/relationships/image" Target="../media/image241.jpeg"/></Relationships>
</file>

<file path=ppt/slides/_rels/slide117.xml.rels><?xml version="1.0" encoding="UTF-8" standalone="yes"?>
<Relationships xmlns="http://schemas.openxmlformats.org/package/2006/relationships"><Relationship Id="rId3" Type="http://schemas.openxmlformats.org/officeDocument/2006/relationships/image" Target="../media/image243.jpeg"/><Relationship Id="rId2" Type="http://schemas.openxmlformats.org/officeDocument/2006/relationships/image" Target="../media/image242.jpeg"/><Relationship Id="rId1" Type="http://schemas.openxmlformats.org/officeDocument/2006/relationships/slideLayout" Target="../slideLayouts/slideLayout3.xml"/><Relationship Id="rId4" Type="http://schemas.openxmlformats.org/officeDocument/2006/relationships/image" Target="../media/image244.jpeg"/></Relationships>
</file>

<file path=ppt/slides/_rels/slide118.xml.rels><?xml version="1.0" encoding="UTF-8" standalone="yes"?>
<Relationships xmlns="http://schemas.openxmlformats.org/package/2006/relationships"><Relationship Id="rId3" Type="http://schemas.openxmlformats.org/officeDocument/2006/relationships/image" Target="../media/image246.jpeg"/><Relationship Id="rId2" Type="http://schemas.openxmlformats.org/officeDocument/2006/relationships/image" Target="../media/image245.jpeg"/><Relationship Id="rId1" Type="http://schemas.openxmlformats.org/officeDocument/2006/relationships/slideLayout" Target="../slideLayouts/slideLayout3.xml"/><Relationship Id="rId5" Type="http://schemas.openxmlformats.org/officeDocument/2006/relationships/image" Target="../media/image248.png"/><Relationship Id="rId4" Type="http://schemas.openxmlformats.org/officeDocument/2006/relationships/image" Target="../media/image247.jpeg"/></Relationships>
</file>

<file path=ppt/slides/_rels/slide119.xml.rels><?xml version="1.0" encoding="UTF-8" standalone="yes"?>
<Relationships xmlns="http://schemas.openxmlformats.org/package/2006/relationships"><Relationship Id="rId3" Type="http://schemas.openxmlformats.org/officeDocument/2006/relationships/image" Target="../media/image250.jpeg"/><Relationship Id="rId2" Type="http://schemas.openxmlformats.org/officeDocument/2006/relationships/image" Target="../media/image249.jpeg"/><Relationship Id="rId1" Type="http://schemas.openxmlformats.org/officeDocument/2006/relationships/slideLayout" Target="../slideLayouts/slideLayout3.xml"/><Relationship Id="rId4" Type="http://schemas.openxmlformats.org/officeDocument/2006/relationships/image" Target="../media/image25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120.xml.rels><?xml version="1.0" encoding="UTF-8" standalone="yes"?>
<Relationships xmlns="http://schemas.openxmlformats.org/package/2006/relationships"><Relationship Id="rId2" Type="http://schemas.openxmlformats.org/officeDocument/2006/relationships/image" Target="../media/image252.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253.jpe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image" Target="../media/image254.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57.jpeg"/><Relationship Id="rId2" Type="http://schemas.openxmlformats.org/officeDocument/2006/relationships/image" Target="../media/image256.jpe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35.xml"/><Relationship Id="rId7" Type="http://schemas.openxmlformats.org/officeDocument/2006/relationships/slide" Target="slide26.xml"/><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9.xml"/><Relationship Id="rId4" Type="http://schemas.openxmlformats.org/officeDocument/2006/relationships/slide" Target="slide24.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3.xml"/><Relationship Id="rId4" Type="http://schemas.openxmlformats.org/officeDocument/2006/relationships/image" Target="../media/image77.jpeg"/></Relationships>
</file>

<file path=ppt/slides/_rels/slide3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3.xml"/><Relationship Id="rId5" Type="http://schemas.openxmlformats.org/officeDocument/2006/relationships/image" Target="../media/image86.jpeg"/><Relationship Id="rId4" Type="http://schemas.openxmlformats.org/officeDocument/2006/relationships/image" Target="../media/image85.jpeg"/></Relationships>
</file>

<file path=ppt/slides/_rels/slide3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 Id="rId5" Type="http://schemas.openxmlformats.org/officeDocument/2006/relationships/image" Target="../media/image90.jpeg"/><Relationship Id="rId4" Type="http://schemas.openxmlformats.org/officeDocument/2006/relationships/image" Target="../media/image89.jpeg"/></Relationships>
</file>

<file path=ppt/slides/_rels/slide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3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3.xml"/><Relationship Id="rId4" Type="http://schemas.openxmlformats.org/officeDocument/2006/relationships/image" Target="../media/image99.jpeg"/></Relationships>
</file>

<file path=ppt/slides/_rels/slide42.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image" Target="../media/image100.png"/><Relationship Id="rId1" Type="http://schemas.openxmlformats.org/officeDocument/2006/relationships/slideLayout" Target="../slideLayouts/slideLayout1.xml"/><Relationship Id="rId4" Type="http://schemas.openxmlformats.org/officeDocument/2006/relationships/image" Target="../media/image102.jpeg"/></Relationships>
</file>

<file path=ppt/slides/_rels/slide4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 Id="rId6" Type="http://schemas.openxmlformats.org/officeDocument/2006/relationships/image" Target="../media/image120.jpeg"/><Relationship Id="rId5" Type="http://schemas.openxmlformats.org/officeDocument/2006/relationships/image" Target="../media/image119.png"/><Relationship Id="rId4" Type="http://schemas.openxmlformats.org/officeDocument/2006/relationships/image" Target="../media/image118.jpeg"/></Relationships>
</file>

<file path=ppt/slides/_rels/slide5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png"/><Relationship Id="rId1" Type="http://schemas.openxmlformats.org/officeDocument/2006/relationships/slideLayout" Target="../slideLayouts/slideLayout3.xml"/><Relationship Id="rId4" Type="http://schemas.openxmlformats.org/officeDocument/2006/relationships/image" Target="../media/image125.jpeg"/></Relationships>
</file>

<file path=ppt/slides/_rels/slide55.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jpeg"/><Relationship Id="rId7" Type="http://schemas.openxmlformats.org/officeDocument/2006/relationships/image" Target="../media/image131.jpeg"/><Relationship Id="rId2" Type="http://schemas.openxmlformats.org/officeDocument/2006/relationships/image" Target="../media/image126.jpeg"/><Relationship Id="rId1" Type="http://schemas.openxmlformats.org/officeDocument/2006/relationships/slideLayout" Target="../slideLayouts/slideLayout1.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png"/></Relationships>
</file>

<file path=ppt/slides/_rels/slide5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jpeg"/><Relationship Id="rId1" Type="http://schemas.openxmlformats.org/officeDocument/2006/relationships/slideLayout" Target="../slideLayouts/slideLayout1.xml"/><Relationship Id="rId4" Type="http://schemas.openxmlformats.org/officeDocument/2006/relationships/image" Target="../media/image1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3.xml"/><Relationship Id="rId5" Type="http://schemas.openxmlformats.org/officeDocument/2006/relationships/image" Target="../media/image148.jpeg"/><Relationship Id="rId4" Type="http://schemas.openxmlformats.org/officeDocument/2006/relationships/image" Target="../media/image147.jpeg"/></Relationships>
</file>

<file path=ppt/slides/_rels/slide65.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3.xml"/><Relationship Id="rId4" Type="http://schemas.openxmlformats.org/officeDocument/2006/relationships/image" Target="../media/image156.jpeg"/></Relationships>
</file>

<file path=ppt/slides/_rels/slide73.xml.rels><?xml version="1.0" encoding="UTF-8" standalone="yes"?>
<Relationships xmlns="http://schemas.openxmlformats.org/package/2006/relationships"><Relationship Id="rId3" Type="http://schemas.openxmlformats.org/officeDocument/2006/relationships/image" Target="../media/image158.jpeg"/><Relationship Id="rId7" Type="http://schemas.openxmlformats.org/officeDocument/2006/relationships/image" Target="../media/image162.jpeg"/><Relationship Id="rId2" Type="http://schemas.openxmlformats.org/officeDocument/2006/relationships/image" Target="../media/image157.jpeg"/><Relationship Id="rId1" Type="http://schemas.openxmlformats.org/officeDocument/2006/relationships/slideLayout" Target="../slideLayouts/slideLayout3.xml"/><Relationship Id="rId6" Type="http://schemas.openxmlformats.org/officeDocument/2006/relationships/image" Target="../media/image161.jpeg"/><Relationship Id="rId5" Type="http://schemas.openxmlformats.org/officeDocument/2006/relationships/image" Target="../media/image160.jpeg"/><Relationship Id="rId4" Type="http://schemas.openxmlformats.org/officeDocument/2006/relationships/image" Target="../media/image159.jpeg"/></Relationships>
</file>

<file path=ppt/slides/_rels/slide74.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image" Target="../media/image163.jpeg"/><Relationship Id="rId1" Type="http://schemas.openxmlformats.org/officeDocument/2006/relationships/slideLayout" Target="../slideLayouts/slideLayout3.xml"/><Relationship Id="rId5" Type="http://schemas.openxmlformats.org/officeDocument/2006/relationships/image" Target="../media/image166.jpeg"/><Relationship Id="rId4" Type="http://schemas.openxmlformats.org/officeDocument/2006/relationships/image" Target="../media/image165.jpeg"/></Relationships>
</file>

<file path=ppt/slides/_rels/slide75.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image" Target="../media/image167.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3.xml"/><Relationship Id="rId5" Type="http://schemas.openxmlformats.org/officeDocument/2006/relationships/image" Target="../media/image172.jpeg"/><Relationship Id="rId4" Type="http://schemas.openxmlformats.org/officeDocument/2006/relationships/image" Target="../media/image171.gif"/></Relationships>
</file>

<file path=ppt/slides/_rels/slide77.xml.rels><?xml version="1.0" encoding="UTF-8" standalone="yes"?>
<Relationships xmlns="http://schemas.openxmlformats.org/package/2006/relationships"><Relationship Id="rId2" Type="http://schemas.openxmlformats.org/officeDocument/2006/relationships/image" Target="../media/image17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image" Target="../media/image174.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image" Target="../media/image177.jpeg"/><Relationship Id="rId1" Type="http://schemas.openxmlformats.org/officeDocument/2006/relationships/slideLayout" Target="../slideLayouts/slideLayout3.xml"/><Relationship Id="rId5" Type="http://schemas.openxmlformats.org/officeDocument/2006/relationships/image" Target="../media/image180.jpeg"/><Relationship Id="rId4" Type="http://schemas.openxmlformats.org/officeDocument/2006/relationships/image" Target="../media/image179.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image" Target="../media/image181.jpeg"/><Relationship Id="rId1" Type="http://schemas.openxmlformats.org/officeDocument/2006/relationships/slideLayout" Target="../slideLayouts/slideLayout3.xml"/><Relationship Id="rId4" Type="http://schemas.openxmlformats.org/officeDocument/2006/relationships/image" Target="../media/image183.jpeg"/></Relationships>
</file>

<file path=ppt/slides/_rels/slide83.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image" Target="../media/image184.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image" Target="../media/image186.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88.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91.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image" Target="../media/image194.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96.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98.jpeg"/><Relationship Id="rId2" Type="http://schemas.openxmlformats.org/officeDocument/2006/relationships/image" Target="../media/image197.png"/><Relationship Id="rId1" Type="http://schemas.openxmlformats.org/officeDocument/2006/relationships/slideLayout" Target="../slideLayouts/slideLayout3.xml"/><Relationship Id="rId6" Type="http://schemas.openxmlformats.org/officeDocument/2006/relationships/image" Target="../media/image201.jpeg"/><Relationship Id="rId5" Type="http://schemas.openxmlformats.org/officeDocument/2006/relationships/image" Target="../media/image200.jpeg"/><Relationship Id="rId4" Type="http://schemas.openxmlformats.org/officeDocument/2006/relationships/image" Target="../media/image199.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عنوان 10"/>
          <p:cNvSpPr>
            <a:spLocks noGrp="1"/>
          </p:cNvSpPr>
          <p:nvPr>
            <p:ph type="title"/>
          </p:nvPr>
        </p:nvSpPr>
        <p:spPr>
          <a:xfrm>
            <a:off x="642910" y="1000108"/>
            <a:ext cx="7772400" cy="964704"/>
          </a:xfrm>
        </p:spPr>
        <p:txBody>
          <a:bodyPr/>
          <a:lstStyle/>
          <a:p>
            <a:pPr algn="ctr"/>
            <a:r>
              <a:rPr lang="ar-SA" dirty="0" smtClean="0">
                <a:solidFill>
                  <a:schemeClr val="tx1"/>
                </a:solidFill>
              </a:rPr>
              <a:t>بسم الله الرحمن الرحيم </a:t>
            </a:r>
            <a:endParaRPr lang="ar-SA" dirty="0">
              <a:solidFill>
                <a:schemeClr val="tx1"/>
              </a:solidFill>
            </a:endParaRPr>
          </a:p>
        </p:txBody>
      </p:sp>
      <p:sp>
        <p:nvSpPr>
          <p:cNvPr id="12" name="عنصر نائب للنص 11"/>
          <p:cNvSpPr>
            <a:spLocks noGrp="1"/>
          </p:cNvSpPr>
          <p:nvPr>
            <p:ph type="body" idx="1"/>
          </p:nvPr>
        </p:nvSpPr>
        <p:spPr>
          <a:xfrm>
            <a:off x="657252" y="4143380"/>
            <a:ext cx="7772400" cy="1509712"/>
          </a:xfrm>
        </p:spPr>
        <p:txBody>
          <a:bodyPr>
            <a:normAutofit/>
          </a:bodyPr>
          <a:lstStyle/>
          <a:p>
            <a:pPr algn="ctr"/>
            <a:r>
              <a:rPr lang="ar-SA" sz="4000" b="1" dirty="0" smtClean="0">
                <a:cs typeface="DecoType Thuluth" pitchFamily="2" charset="-78"/>
              </a:rPr>
              <a:t>ربي اشرح لي صدري ويسر لي أمري واحلل عقدة من لساني يفقهوا قولي</a:t>
            </a:r>
          </a:p>
        </p:txBody>
      </p:sp>
      <p:sp>
        <p:nvSpPr>
          <p:cNvPr id="7" name="عنصر نائب للتاريخ 6"/>
          <p:cNvSpPr>
            <a:spLocks noGrp="1"/>
          </p:cNvSpPr>
          <p:nvPr>
            <p:ph type="dt" sz="half" idx="10"/>
          </p:nvPr>
        </p:nvSpPr>
        <p:spPr/>
        <p:txBody>
          <a:bodyPr/>
          <a:lstStyle/>
          <a:p>
            <a:r>
              <a:rPr lang="ar-SA" smtClean="0"/>
              <a:t>IT- Cambridge</a:t>
            </a:r>
            <a:endParaRPr lang="ar-SA"/>
          </a:p>
        </p:txBody>
      </p:sp>
      <p:sp>
        <p:nvSpPr>
          <p:cNvPr id="2" name="عنصر نائب للتذييل 1"/>
          <p:cNvSpPr>
            <a:spLocks noGrp="1"/>
          </p:cNvSpPr>
          <p:nvPr>
            <p:ph type="ftr" sz="quarter" idx="11"/>
          </p:nvPr>
        </p:nvSpPr>
        <p:spPr/>
        <p:txBody>
          <a:bodyPr/>
          <a:lstStyle/>
          <a:p>
            <a:r>
              <a:rPr lang="ar-SA" smtClean="0"/>
              <a:t>أ / محمد طلال - نيوهورايزن تبوك 0559260849</a:t>
            </a:r>
            <a:endParaRPr lang="ar-SA" dirty="0"/>
          </a:p>
        </p:txBody>
      </p:sp>
      <p:sp>
        <p:nvSpPr>
          <p:cNvPr id="3" name="عنصر نائب لرقم الشريحة 2"/>
          <p:cNvSpPr>
            <a:spLocks noGrp="1"/>
          </p:cNvSpPr>
          <p:nvPr>
            <p:ph type="sldNum" sz="quarter" idx="12"/>
          </p:nvPr>
        </p:nvSpPr>
        <p:spPr/>
        <p:txBody>
          <a:bodyPr/>
          <a:lstStyle/>
          <a:p>
            <a:fld id="{A0E098D0-71D1-40EB-BF42-2064AB5B49CD}" type="slidenum">
              <a:rPr lang="ar-SA" smtClean="0"/>
              <a:pPr/>
              <a:t>1</a:t>
            </a:fld>
            <a:endParaRPr lang="ar-SA"/>
          </a:p>
        </p:txBody>
      </p:sp>
      <p:sp>
        <p:nvSpPr>
          <p:cNvPr id="13" name="Text Box 5"/>
          <p:cNvSpPr txBox="1">
            <a:spLocks noChangeArrowheads="1"/>
          </p:cNvSpPr>
          <p:nvPr/>
        </p:nvSpPr>
        <p:spPr bwMode="auto">
          <a:xfrm>
            <a:off x="1000100" y="2000240"/>
            <a:ext cx="6619875" cy="777875"/>
          </a:xfrm>
          <a:prstGeom prst="rect">
            <a:avLst/>
          </a:prstGeom>
          <a:noFill/>
          <a:ln w="9525">
            <a:noFill/>
            <a:miter lim="800000"/>
            <a:headEnd/>
            <a:tailEnd/>
          </a:ln>
          <a:effectLst/>
        </p:spPr>
        <p:txBody>
          <a:bodyPr wrap="none">
            <a:spAutoFit/>
          </a:bodyPr>
          <a:lstStyle/>
          <a:p>
            <a:r>
              <a:rPr lang="ar-EG" sz="4500" dirty="0">
                <a:solidFill>
                  <a:srgbClr val="FFFF00"/>
                </a:solidFill>
              </a:rPr>
              <a:t>قال </a:t>
            </a:r>
            <a:r>
              <a:rPr lang="ar-EG" sz="4500" dirty="0" smtClean="0">
                <a:solidFill>
                  <a:srgbClr val="FFFF00"/>
                </a:solidFill>
              </a:rPr>
              <a:t>تعال</a:t>
            </a:r>
            <a:r>
              <a:rPr lang="ar-SA" sz="4500" dirty="0" smtClean="0">
                <a:solidFill>
                  <a:srgbClr val="FFFF00"/>
                </a:solidFill>
              </a:rPr>
              <a:t>ى</a:t>
            </a:r>
            <a:r>
              <a:rPr lang="ar-EG" sz="4500" dirty="0" smtClean="0">
                <a:solidFill>
                  <a:srgbClr val="FFFF00"/>
                </a:solidFill>
              </a:rPr>
              <a:t> </a:t>
            </a:r>
            <a:r>
              <a:rPr lang="ar-EG" sz="4500" dirty="0">
                <a:solidFill>
                  <a:srgbClr val="FFFF00"/>
                </a:solidFill>
              </a:rPr>
              <a:t>” </a:t>
            </a:r>
            <a:r>
              <a:rPr lang="ar-EG" sz="4500" dirty="0" smtClean="0">
                <a:solidFill>
                  <a:srgbClr val="FFFF00"/>
                </a:solidFill>
              </a:rPr>
              <a:t>وقل </a:t>
            </a:r>
            <a:r>
              <a:rPr lang="ar-EG" sz="4500" dirty="0">
                <a:solidFill>
                  <a:srgbClr val="FFFF00"/>
                </a:solidFill>
              </a:rPr>
              <a:t>رب زدني علما ”</a:t>
            </a:r>
            <a:r>
              <a:rPr lang="ar-EG" sz="4500" dirty="0">
                <a:solidFill>
                  <a:schemeClr val="hlink"/>
                </a:solidFill>
              </a:rPr>
              <a:t> </a:t>
            </a:r>
            <a:endParaRPr lang="en-US" sz="4500" dirty="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3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right)">
                                      <p:cBhvr>
                                        <p:cTn id="17" dur="3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a:t>
            </a:fld>
            <a:endParaRPr lang="ar-SA"/>
          </a:p>
        </p:txBody>
      </p:sp>
      <p:pic>
        <p:nvPicPr>
          <p:cNvPr id="1026" name="Picture 2" descr="C:\Users\talal\Desktop\المشروع\16.JPG"/>
          <p:cNvPicPr>
            <a:picLocks noChangeAspect="1" noChangeArrowheads="1"/>
          </p:cNvPicPr>
          <p:nvPr/>
        </p:nvPicPr>
        <p:blipFill>
          <a:blip r:embed="rId2"/>
          <a:srcRect/>
          <a:stretch>
            <a:fillRect/>
          </a:stretch>
        </p:blipFill>
        <p:spPr bwMode="auto">
          <a:xfrm>
            <a:off x="2857488" y="357166"/>
            <a:ext cx="3376083" cy="714380"/>
          </a:xfrm>
          <a:prstGeom prst="rect">
            <a:avLst/>
          </a:prstGeom>
          <a:noFill/>
          <a:effectLst>
            <a:glow rad="228600">
              <a:srgbClr val="FFFF00">
                <a:alpha val="40000"/>
              </a:srgbClr>
            </a:glow>
          </a:effectLst>
        </p:spPr>
      </p:pic>
      <p:pic>
        <p:nvPicPr>
          <p:cNvPr id="1027" name="Picture 3" descr="C:\Users\talal\Desktop\المشروع\17.JPG"/>
          <p:cNvPicPr>
            <a:picLocks noChangeAspect="1" noChangeArrowheads="1"/>
          </p:cNvPicPr>
          <p:nvPr/>
        </p:nvPicPr>
        <p:blipFill>
          <a:blip r:embed="rId3"/>
          <a:srcRect/>
          <a:stretch>
            <a:fillRect/>
          </a:stretch>
        </p:blipFill>
        <p:spPr bwMode="auto">
          <a:xfrm>
            <a:off x="71406" y="1214422"/>
            <a:ext cx="8859252" cy="1285884"/>
          </a:xfrm>
          <a:prstGeom prst="rect">
            <a:avLst/>
          </a:prstGeom>
          <a:noFill/>
        </p:spPr>
      </p:pic>
      <p:pic>
        <p:nvPicPr>
          <p:cNvPr id="1028" name="Picture 4" descr="C:\Users\talal\Desktop\المشروع\18.JPG"/>
          <p:cNvPicPr>
            <a:picLocks noChangeAspect="1" noChangeArrowheads="1"/>
          </p:cNvPicPr>
          <p:nvPr/>
        </p:nvPicPr>
        <p:blipFill>
          <a:blip r:embed="rId4"/>
          <a:stretch>
            <a:fillRect/>
          </a:stretch>
        </p:blipFill>
        <p:spPr bwMode="auto">
          <a:xfrm>
            <a:off x="2004587" y="2728932"/>
            <a:ext cx="5144396" cy="32718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up)">
                                      <p:cBhvr>
                                        <p:cTn id="13" dur="1000"/>
                                        <p:tgtEl>
                                          <p:spTgt spid="1027"/>
                                        </p:tgtEl>
                                      </p:cBhvr>
                                    </p:animEffect>
                                  </p:childTnLst>
                                </p:cTn>
                              </p:par>
                            </p:childTnLst>
                          </p:cTn>
                        </p:par>
                        <p:par>
                          <p:cTn id="14" fill="hold">
                            <p:stCondLst>
                              <p:cond delay="2000"/>
                            </p:stCondLst>
                            <p:childTnLst>
                              <p:par>
                                <p:cTn id="15" presetID="5" presetClass="entr" presetSubtype="5"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heckerboard(down)">
                                      <p:cBhvr>
                                        <p:cTn id="1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100</a:t>
            </a:fld>
            <a:endParaRPr lang="ar-SA"/>
          </a:p>
        </p:txBody>
      </p:sp>
      <p:pic>
        <p:nvPicPr>
          <p:cNvPr id="16387" name="Picture 3" descr="C:\Users\talal\Desktop\المشروع\227.JPG"/>
          <p:cNvPicPr>
            <a:picLocks noChangeAspect="1" noChangeArrowheads="1"/>
          </p:cNvPicPr>
          <p:nvPr/>
        </p:nvPicPr>
        <p:blipFill>
          <a:blip r:embed="rId2"/>
          <a:srcRect/>
          <a:stretch>
            <a:fillRect/>
          </a:stretch>
        </p:blipFill>
        <p:spPr bwMode="auto">
          <a:xfrm>
            <a:off x="285720" y="1500174"/>
            <a:ext cx="8442735" cy="1785950"/>
          </a:xfrm>
          <a:prstGeom prst="rect">
            <a:avLst/>
          </a:prstGeom>
          <a:noFill/>
        </p:spPr>
      </p:pic>
      <p:pic>
        <p:nvPicPr>
          <p:cNvPr id="16388" name="Picture 4" descr="C:\Users\talal\Desktop\المشروع\228.JPG"/>
          <p:cNvPicPr>
            <a:picLocks noChangeAspect="1" noChangeArrowheads="1"/>
          </p:cNvPicPr>
          <p:nvPr/>
        </p:nvPicPr>
        <p:blipFill>
          <a:blip r:embed="rId3"/>
          <a:srcRect/>
          <a:stretch>
            <a:fillRect/>
          </a:stretch>
        </p:blipFill>
        <p:spPr bwMode="auto">
          <a:xfrm>
            <a:off x="0" y="3857628"/>
            <a:ext cx="8429684" cy="1881191"/>
          </a:xfrm>
          <a:prstGeom prst="rect">
            <a:avLst/>
          </a:prstGeom>
          <a:noFill/>
        </p:spPr>
      </p:pic>
      <p:sp>
        <p:nvSpPr>
          <p:cNvPr id="8" name="Rectangle 2"/>
          <p:cNvSpPr txBox="1">
            <a:spLocks noChangeArrowheads="1"/>
          </p:cNvSpPr>
          <p:nvPr/>
        </p:nvSpPr>
        <p:spPr>
          <a:xfrm>
            <a:off x="457200" y="714356"/>
            <a:ext cx="8229600" cy="707886"/>
          </a:xfrm>
          <a:prstGeom prst="rect">
            <a:avLst/>
          </a:prstGeom>
          <a:noFill/>
        </p:spPr>
        <p:txBody>
          <a:bodyPr wrap="square" rtlCol="1">
            <a:spAutoFit/>
          </a:bodyPr>
          <a:lstStyle/>
          <a:p>
            <a:pPr marL="0" marR="0" lvl="0" indent="0" defTabSz="914400" rtl="1" eaLnBrk="1" fontAlgn="auto" latinLnBrk="0" hangingPunct="1">
              <a:lnSpc>
                <a:spcPct val="100000"/>
              </a:lnSpc>
              <a:spcBef>
                <a:spcPct val="0"/>
              </a:spcBef>
              <a:spcAft>
                <a:spcPts val="0"/>
              </a:spcAft>
              <a:buClrTx/>
              <a:buSzTx/>
              <a:buFont typeface="Wingdings" pitchFamily="2" charset="2"/>
              <a:buChar char="ü"/>
              <a:tabLst/>
              <a:defRPr/>
            </a:pPr>
            <a:r>
              <a:rPr lang="ar-SA" sz="4000" dirty="0" smtClean="0"/>
              <a:t>سلامة المواد ( </a:t>
            </a:r>
            <a:r>
              <a:rPr lang="en-US" sz="4000" dirty="0" smtClean="0"/>
              <a:t>Materials Safety</a:t>
            </a:r>
            <a:r>
              <a:rPr lang="ar-SA" sz="4000" dirty="0" smtClean="0"/>
              <a:t> )</a:t>
            </a:r>
            <a:endParaRPr lang="en-US" sz="4000" dirty="0" smtClean="0"/>
          </a:p>
        </p:txBody>
      </p:sp>
      <p:pic>
        <p:nvPicPr>
          <p:cNvPr id="9" name="صورة 8" descr="111.bmp"/>
          <p:cNvPicPr>
            <a:picLocks noChangeAspect="1"/>
          </p:cNvPicPr>
          <p:nvPr/>
        </p:nvPicPr>
        <p:blipFill>
          <a:blip r:embed="rId4" cstate="print"/>
          <a:stretch>
            <a:fillRect/>
          </a:stretch>
        </p:blipFill>
        <p:spPr>
          <a:xfrm>
            <a:off x="3500430" y="2857496"/>
            <a:ext cx="1900234" cy="1538285"/>
          </a:xfrm>
          <a:prstGeom prst="rect">
            <a:avLst/>
          </a:prstGeom>
        </p:spPr>
      </p:pic>
      <p:pic>
        <p:nvPicPr>
          <p:cNvPr id="10" name="صورة 9" descr="400px-Skull_and_crossbones_svg.png"/>
          <p:cNvPicPr>
            <a:picLocks noChangeAspect="1"/>
          </p:cNvPicPr>
          <p:nvPr/>
        </p:nvPicPr>
        <p:blipFill>
          <a:blip r:embed="rId5" cstate="print"/>
          <a:stretch>
            <a:fillRect/>
          </a:stretch>
        </p:blipFill>
        <p:spPr>
          <a:xfrm>
            <a:off x="285720" y="285728"/>
            <a:ext cx="1190620" cy="1190620"/>
          </a:xfrm>
          <a:prstGeom prst="rect">
            <a:avLst/>
          </a:prstGeom>
        </p:spPr>
      </p:pic>
      <p:sp>
        <p:nvSpPr>
          <p:cNvPr id="11" name="مربع نص 10"/>
          <p:cNvSpPr txBox="1"/>
          <p:nvPr/>
        </p:nvSpPr>
        <p:spPr>
          <a:xfrm>
            <a:off x="8215338" y="3786190"/>
            <a:ext cx="495649" cy="553998"/>
          </a:xfrm>
          <a:prstGeom prst="rect">
            <a:avLst/>
          </a:prstGeom>
          <a:noFill/>
        </p:spPr>
        <p:txBody>
          <a:bodyPr wrap="none" rtlCol="1">
            <a:spAutoFit/>
          </a:bodyPr>
          <a:lstStyle/>
          <a:p>
            <a:r>
              <a:rPr lang="en-US" sz="3000" b="1" dirty="0" smtClean="0"/>
              <a:t>√</a:t>
            </a:r>
            <a:endParaRPr lang="ar-SA"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wipe(up)">
                                      <p:cBhvr>
                                        <p:cTn id="13" dur="3000"/>
                                        <p:tgtEl>
                                          <p:spTgt spid="16387"/>
                                        </p:tgtEl>
                                      </p:cBhvr>
                                    </p:animEffect>
                                  </p:childTnLst>
                                </p:cTn>
                              </p:par>
                              <p:par>
                                <p:cTn id="14" presetID="53"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Effect transition="in" filter="fade">
                                      <p:cBhvr>
                                        <p:cTn id="18" dur="1000"/>
                                        <p:tgtEl>
                                          <p:spTgt spid="10"/>
                                        </p:tgtEl>
                                      </p:cBhvr>
                                    </p:animEffect>
                                  </p:childTnLst>
                                </p:cTn>
                              </p:par>
                            </p:childTnLst>
                          </p:cTn>
                        </p:par>
                        <p:par>
                          <p:cTn id="19" fill="hold">
                            <p:stCondLst>
                              <p:cond delay="4000"/>
                            </p:stCondLst>
                            <p:childTnLst>
                              <p:par>
                                <p:cTn id="20" presetID="22" presetClass="entr" presetSubtype="1" fill="hold" nodeType="after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wipe(up)">
                                      <p:cBhvr>
                                        <p:cTn id="22" dur="3000"/>
                                        <p:tgtEl>
                                          <p:spTgt spid="16388"/>
                                        </p:tgtEl>
                                      </p:cBhvr>
                                    </p:animEffect>
                                  </p:childTnLst>
                                </p:cTn>
                              </p:par>
                              <p:par>
                                <p:cTn id="23" presetID="53"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101</a:t>
            </a:fld>
            <a:endParaRPr lang="ar-SA"/>
          </a:p>
        </p:txBody>
      </p:sp>
      <p:pic>
        <p:nvPicPr>
          <p:cNvPr id="17410" name="Picture 2" descr="C:\Users\talal\Desktop\المشروع\229.JPG"/>
          <p:cNvPicPr>
            <a:picLocks noChangeAspect="1" noChangeArrowheads="1"/>
          </p:cNvPicPr>
          <p:nvPr/>
        </p:nvPicPr>
        <p:blipFill>
          <a:blip r:embed="rId2"/>
          <a:srcRect t="9836"/>
          <a:stretch>
            <a:fillRect/>
          </a:stretch>
        </p:blipFill>
        <p:spPr bwMode="auto">
          <a:xfrm>
            <a:off x="107211" y="1500174"/>
            <a:ext cx="8935887" cy="3929090"/>
          </a:xfrm>
          <a:prstGeom prst="rect">
            <a:avLst/>
          </a:prstGeom>
          <a:noFill/>
          <a:effectLst>
            <a:glow rad="139700">
              <a:schemeClr val="accent2">
                <a:satMod val="175000"/>
                <a:alpha val="40000"/>
              </a:schemeClr>
            </a:glow>
          </a:effectLst>
        </p:spPr>
      </p:pic>
      <p:sp>
        <p:nvSpPr>
          <p:cNvPr id="6" name="Rectangle 2"/>
          <p:cNvSpPr txBox="1">
            <a:spLocks noChangeArrowheads="1"/>
          </p:cNvSpPr>
          <p:nvPr/>
        </p:nvSpPr>
        <p:spPr>
          <a:xfrm>
            <a:off x="457200" y="577974"/>
            <a:ext cx="8229600"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إجراءات السلامة المتعلقة بتقنية المعلومات</a:t>
            </a:r>
            <a:endParaRPr kumimoji="0" lang="en-US" sz="28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7410"/>
                                        </p:tgtEl>
                                        <p:attrNameLst>
                                          <p:attrName>style.visibility</p:attrName>
                                        </p:attrNameLst>
                                      </p:cBhvr>
                                      <p:to>
                                        <p:strVal val="visible"/>
                                      </p:to>
                                    </p:set>
                                    <p:animEffect transition="in" filter="wipe(up)">
                                      <p:cBhvr>
                                        <p:cTn id="19" dur="5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102</a:t>
            </a:fld>
            <a:endParaRPr lang="ar-SA"/>
          </a:p>
        </p:txBody>
      </p:sp>
      <p:pic>
        <p:nvPicPr>
          <p:cNvPr id="18434" name="Picture 2" descr="C:\Users\talal\Desktop\المشروع\230.JPG"/>
          <p:cNvPicPr>
            <a:picLocks noChangeAspect="1" noChangeArrowheads="1"/>
          </p:cNvPicPr>
          <p:nvPr/>
        </p:nvPicPr>
        <p:blipFill>
          <a:blip r:embed="rId2"/>
          <a:srcRect b="4762"/>
          <a:stretch>
            <a:fillRect/>
          </a:stretch>
        </p:blipFill>
        <p:spPr bwMode="auto">
          <a:xfrm>
            <a:off x="357158" y="1285860"/>
            <a:ext cx="8453974" cy="4286280"/>
          </a:xfrm>
          <a:prstGeom prst="rect">
            <a:avLst/>
          </a:prstGeom>
          <a:noFill/>
          <a:ln>
            <a:solidFill>
              <a:schemeClr val="accent2">
                <a:lumMod val="75000"/>
              </a:schemeClr>
            </a:solidFill>
          </a:ln>
          <a:effectLst>
            <a:glow rad="139700">
              <a:schemeClr val="accent6">
                <a:satMod val="175000"/>
                <a:alpha val="40000"/>
              </a:schemeClr>
            </a:glow>
          </a:effectLst>
        </p:spPr>
      </p:pic>
      <p:sp>
        <p:nvSpPr>
          <p:cNvPr id="6" name="Rectangle 2"/>
          <p:cNvSpPr txBox="1">
            <a:spLocks noChangeArrowheads="1"/>
          </p:cNvSpPr>
          <p:nvPr/>
        </p:nvSpPr>
        <p:spPr>
          <a:xfrm>
            <a:off x="457200" y="428604"/>
            <a:ext cx="8229600" cy="523220"/>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بعض إجراءات الصحة والسلامة الشخصية</a:t>
            </a:r>
            <a:endParaRPr kumimoji="0" lang="en-US" sz="28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wipe(up)">
                                      <p:cBhvr>
                                        <p:cTn id="19" dur="5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103</a:t>
            </a:fld>
            <a:endParaRPr lang="ar-SA"/>
          </a:p>
        </p:txBody>
      </p:sp>
      <p:pic>
        <p:nvPicPr>
          <p:cNvPr id="19460" name="Picture 4" descr="C:\Users\talal\Desktop\المشروع\232.JPG"/>
          <p:cNvPicPr>
            <a:picLocks noChangeAspect="1" noChangeArrowheads="1"/>
          </p:cNvPicPr>
          <p:nvPr/>
        </p:nvPicPr>
        <p:blipFill>
          <a:blip r:embed="rId2"/>
          <a:srcRect/>
          <a:stretch>
            <a:fillRect/>
          </a:stretch>
        </p:blipFill>
        <p:spPr bwMode="auto">
          <a:xfrm>
            <a:off x="357158" y="1357298"/>
            <a:ext cx="8419479" cy="3571900"/>
          </a:xfrm>
          <a:prstGeom prst="rect">
            <a:avLst/>
          </a:prstGeom>
          <a:noFill/>
          <a:ln w="57150">
            <a:solidFill>
              <a:srgbClr val="92D050"/>
            </a:solidFill>
          </a:ln>
        </p:spPr>
      </p:pic>
      <p:sp>
        <p:nvSpPr>
          <p:cNvPr id="10" name="Rectangle 2"/>
          <p:cNvSpPr txBox="1">
            <a:spLocks noChangeArrowheads="1"/>
          </p:cNvSpPr>
          <p:nvPr/>
        </p:nvSpPr>
        <p:spPr>
          <a:xfrm>
            <a:off x="500034" y="558209"/>
            <a:ext cx="822960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rgbClr val="00B050"/>
                </a:solidFill>
                <a:effectLst>
                  <a:outerShdw blurRad="38100" dist="38100" dir="2700000" algn="tl">
                    <a:srgbClr val="C0C0C0"/>
                  </a:outerShdw>
                </a:effectLst>
                <a:uLnTx/>
                <a:uFillTx/>
                <a:latin typeface="+mn-lt"/>
                <a:ea typeface="+mn-ea"/>
                <a:cs typeface="+mn-cs"/>
              </a:rPr>
              <a:t>استخدام معدات الحاسب الآلي</a:t>
            </a:r>
            <a:r>
              <a:rPr kumimoji="0" lang="ar-SA" sz="3200" b="1" i="0" u="none" strike="noStrike" kern="1200" cap="none" spc="0" normalizeH="0" noProof="0" dirty="0" smtClean="0">
                <a:ln>
                  <a:noFill/>
                </a:ln>
                <a:solidFill>
                  <a:srgbClr val="00B050"/>
                </a:solidFill>
                <a:effectLst>
                  <a:outerShdw blurRad="38100" dist="38100" dir="2700000" algn="tl">
                    <a:srgbClr val="C0C0C0"/>
                  </a:outerShdw>
                </a:effectLst>
                <a:uLnTx/>
                <a:uFillTx/>
                <a:latin typeface="+mn-lt"/>
                <a:ea typeface="+mn-ea"/>
                <a:cs typeface="+mn-cs"/>
              </a:rPr>
              <a:t> والعناية </a:t>
            </a:r>
            <a:r>
              <a:rPr kumimoji="0" lang="ar-SA" sz="3200" b="1" i="0" u="none" strike="noStrike" kern="1200" cap="none" spc="0" normalizeH="0" noProof="0" dirty="0" err="1" smtClean="0">
                <a:ln>
                  <a:noFill/>
                </a:ln>
                <a:solidFill>
                  <a:srgbClr val="00B050"/>
                </a:solidFill>
                <a:effectLst>
                  <a:outerShdw blurRad="38100" dist="38100" dir="2700000" algn="tl">
                    <a:srgbClr val="C0C0C0"/>
                  </a:outerShdw>
                </a:effectLst>
                <a:uLnTx/>
                <a:uFillTx/>
                <a:latin typeface="+mn-lt"/>
                <a:ea typeface="+mn-ea"/>
                <a:cs typeface="+mn-cs"/>
              </a:rPr>
              <a:t>بها</a:t>
            </a:r>
            <a:endParaRPr kumimoji="0" lang="en-US" sz="3200" b="1" i="0" u="none" strike="noStrike" kern="1200" cap="none" spc="0" normalizeH="0" baseline="0" noProof="0" dirty="0" smtClean="0">
              <a:ln>
                <a:noFill/>
              </a:ln>
              <a:solidFill>
                <a:srgbClr val="00B050"/>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wipe(up)">
                                      <p:cBhvr>
                                        <p:cTn id="13" dur="5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104</a:t>
            </a:fld>
            <a:endParaRPr lang="ar-SA"/>
          </a:p>
        </p:txBody>
      </p:sp>
      <p:pic>
        <p:nvPicPr>
          <p:cNvPr id="5" name="Picture 5" descr="C:\Users\talal\Desktop\المشروع\233.JPG"/>
          <p:cNvPicPr>
            <a:picLocks noChangeAspect="1" noChangeArrowheads="1"/>
          </p:cNvPicPr>
          <p:nvPr/>
        </p:nvPicPr>
        <p:blipFill>
          <a:blip r:embed="rId2"/>
          <a:srcRect t="16667"/>
          <a:stretch>
            <a:fillRect/>
          </a:stretch>
        </p:blipFill>
        <p:spPr bwMode="auto">
          <a:xfrm>
            <a:off x="357158" y="1785926"/>
            <a:ext cx="8390248" cy="3571900"/>
          </a:xfrm>
          <a:prstGeom prst="rect">
            <a:avLst/>
          </a:prstGeom>
          <a:noFill/>
          <a:ln w="38100">
            <a:solidFill>
              <a:srgbClr val="00B0F0"/>
            </a:solidFill>
          </a:ln>
        </p:spPr>
      </p:pic>
      <p:sp>
        <p:nvSpPr>
          <p:cNvPr id="6" name="Rectangle 2"/>
          <p:cNvSpPr txBox="1">
            <a:spLocks noChangeArrowheads="1"/>
          </p:cNvSpPr>
          <p:nvPr/>
        </p:nvSpPr>
        <p:spPr>
          <a:xfrm>
            <a:off x="500034" y="772523"/>
            <a:ext cx="8229600"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العناية بالشاشة</a:t>
            </a:r>
            <a:endParaRPr kumimoji="0" lang="en-US" sz="4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105</a:t>
            </a:fld>
            <a:endParaRPr lang="ar-SA"/>
          </a:p>
        </p:txBody>
      </p:sp>
      <p:pic>
        <p:nvPicPr>
          <p:cNvPr id="20482" name="Picture 2" descr="C:\Users\talal\Desktop\المشروع\234.JPG"/>
          <p:cNvPicPr>
            <a:picLocks noChangeAspect="1" noChangeArrowheads="1"/>
          </p:cNvPicPr>
          <p:nvPr/>
        </p:nvPicPr>
        <p:blipFill>
          <a:blip r:embed="rId2"/>
          <a:srcRect/>
          <a:stretch>
            <a:fillRect/>
          </a:stretch>
        </p:blipFill>
        <p:spPr bwMode="auto">
          <a:xfrm>
            <a:off x="214282" y="1285860"/>
            <a:ext cx="8590209" cy="1000132"/>
          </a:xfrm>
          <a:prstGeom prst="rect">
            <a:avLst/>
          </a:prstGeom>
          <a:noFill/>
          <a:ln>
            <a:solidFill>
              <a:schemeClr val="accent2">
                <a:lumMod val="75000"/>
              </a:schemeClr>
            </a:solidFill>
          </a:ln>
        </p:spPr>
      </p:pic>
      <p:pic>
        <p:nvPicPr>
          <p:cNvPr id="20483" name="Picture 3" descr="C:\Users\talal\Desktop\المشروع\235.JPG"/>
          <p:cNvPicPr>
            <a:picLocks noChangeAspect="1" noChangeArrowheads="1"/>
          </p:cNvPicPr>
          <p:nvPr/>
        </p:nvPicPr>
        <p:blipFill>
          <a:blip r:embed="rId3"/>
          <a:srcRect/>
          <a:stretch>
            <a:fillRect/>
          </a:stretch>
        </p:blipFill>
        <p:spPr bwMode="auto">
          <a:xfrm>
            <a:off x="214282" y="2931624"/>
            <a:ext cx="8572560" cy="2211888"/>
          </a:xfrm>
          <a:prstGeom prst="rect">
            <a:avLst/>
          </a:prstGeom>
          <a:noFill/>
          <a:effectLst>
            <a:glow rad="139700">
              <a:schemeClr val="accent4">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up)">
                                      <p:cBhvr>
                                        <p:cTn id="7" dur="2000"/>
                                        <p:tgtEl>
                                          <p:spTgt spid="2048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wipe(up)">
                                      <p:cBhvr>
                                        <p:cTn id="11"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106</a:t>
            </a:fld>
            <a:endParaRPr lang="ar-SA"/>
          </a:p>
        </p:txBody>
      </p:sp>
      <p:pic>
        <p:nvPicPr>
          <p:cNvPr id="21506" name="Picture 2" descr="C:\Users\talal\Desktop\المشروع\236.JPG"/>
          <p:cNvPicPr>
            <a:picLocks noChangeAspect="1" noChangeArrowheads="1"/>
          </p:cNvPicPr>
          <p:nvPr/>
        </p:nvPicPr>
        <p:blipFill>
          <a:blip r:embed="rId2"/>
          <a:srcRect/>
          <a:stretch>
            <a:fillRect/>
          </a:stretch>
        </p:blipFill>
        <p:spPr bwMode="auto">
          <a:xfrm>
            <a:off x="285720" y="1222921"/>
            <a:ext cx="8551856" cy="2063203"/>
          </a:xfrm>
          <a:prstGeom prst="rect">
            <a:avLst/>
          </a:prstGeom>
          <a:noFill/>
          <a:ln w="28575">
            <a:noFill/>
          </a:ln>
          <a:effectLst>
            <a:glow rad="139700">
              <a:schemeClr val="accent1">
                <a:satMod val="175000"/>
                <a:alpha val="40000"/>
              </a:schemeClr>
            </a:glow>
          </a:effectLst>
        </p:spPr>
      </p:pic>
      <p:pic>
        <p:nvPicPr>
          <p:cNvPr id="21507" name="Picture 3" descr="C:\Users\talal\Desktop\المشروع\237.JPG"/>
          <p:cNvPicPr>
            <a:picLocks noChangeAspect="1" noChangeArrowheads="1"/>
          </p:cNvPicPr>
          <p:nvPr/>
        </p:nvPicPr>
        <p:blipFill>
          <a:blip r:embed="rId3"/>
          <a:srcRect/>
          <a:stretch>
            <a:fillRect/>
          </a:stretch>
        </p:blipFill>
        <p:spPr bwMode="auto">
          <a:xfrm>
            <a:off x="285720" y="3727465"/>
            <a:ext cx="8572560" cy="1344609"/>
          </a:xfrm>
          <a:prstGeom prst="rect">
            <a:avLst/>
          </a:prstGeom>
          <a:noFill/>
          <a:ln w="28575">
            <a:noFill/>
          </a:ln>
          <a:effectLst>
            <a:glow rad="1397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2000" fill="hold"/>
                                        <p:tgtEl>
                                          <p:spTgt spid="21506"/>
                                        </p:tgtEl>
                                        <p:attrNameLst>
                                          <p:attrName>ppt_w</p:attrName>
                                        </p:attrNameLst>
                                      </p:cBhvr>
                                      <p:tavLst>
                                        <p:tav tm="0">
                                          <p:val>
                                            <p:fltVal val="0"/>
                                          </p:val>
                                        </p:tav>
                                        <p:tav tm="100000">
                                          <p:val>
                                            <p:strVal val="#ppt_w"/>
                                          </p:val>
                                        </p:tav>
                                      </p:tavLst>
                                    </p:anim>
                                    <p:anim calcmode="lin" valueType="num">
                                      <p:cBhvr>
                                        <p:cTn id="8" dur="2000" fill="hold"/>
                                        <p:tgtEl>
                                          <p:spTgt spid="21506"/>
                                        </p:tgtEl>
                                        <p:attrNameLst>
                                          <p:attrName>ppt_h</p:attrName>
                                        </p:attrNameLst>
                                      </p:cBhvr>
                                      <p:tavLst>
                                        <p:tav tm="0">
                                          <p:val>
                                            <p:fltVal val="0"/>
                                          </p:val>
                                        </p:tav>
                                        <p:tav tm="100000">
                                          <p:val>
                                            <p:strVal val="#ppt_h"/>
                                          </p:val>
                                        </p:tav>
                                      </p:tavLst>
                                    </p:anim>
                                    <p:animEffect transition="in" filter="fade">
                                      <p:cBhvr>
                                        <p:cTn id="9" dur="2000"/>
                                        <p:tgtEl>
                                          <p:spTgt spid="21506"/>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p:cTn id="13" dur="2000" fill="hold"/>
                                        <p:tgtEl>
                                          <p:spTgt spid="21507"/>
                                        </p:tgtEl>
                                        <p:attrNameLst>
                                          <p:attrName>ppt_w</p:attrName>
                                        </p:attrNameLst>
                                      </p:cBhvr>
                                      <p:tavLst>
                                        <p:tav tm="0">
                                          <p:val>
                                            <p:fltVal val="0"/>
                                          </p:val>
                                        </p:tav>
                                        <p:tav tm="100000">
                                          <p:val>
                                            <p:strVal val="#ppt_w"/>
                                          </p:val>
                                        </p:tav>
                                      </p:tavLst>
                                    </p:anim>
                                    <p:anim calcmode="lin" valueType="num">
                                      <p:cBhvr>
                                        <p:cTn id="14" dur="2000" fill="hold"/>
                                        <p:tgtEl>
                                          <p:spTgt spid="21507"/>
                                        </p:tgtEl>
                                        <p:attrNameLst>
                                          <p:attrName>ppt_h</p:attrName>
                                        </p:attrNameLst>
                                      </p:cBhvr>
                                      <p:tavLst>
                                        <p:tav tm="0">
                                          <p:val>
                                            <p:fltVal val="0"/>
                                          </p:val>
                                        </p:tav>
                                        <p:tav tm="100000">
                                          <p:val>
                                            <p:strVal val="#ppt_h"/>
                                          </p:val>
                                        </p:tav>
                                      </p:tavLst>
                                    </p:anim>
                                    <p:animEffect transition="in" filter="fade">
                                      <p:cBhvr>
                                        <p:cTn id="15" dur="2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107</a:t>
            </a:fld>
            <a:endParaRPr lang="ar-SA"/>
          </a:p>
        </p:txBody>
      </p:sp>
      <p:pic>
        <p:nvPicPr>
          <p:cNvPr id="22530" name="Picture 2" descr="C:\Users\talal\Desktop\المشروع\238.JPG"/>
          <p:cNvPicPr>
            <a:picLocks noChangeAspect="1" noChangeArrowheads="1"/>
          </p:cNvPicPr>
          <p:nvPr/>
        </p:nvPicPr>
        <p:blipFill>
          <a:blip r:embed="rId2"/>
          <a:srcRect/>
          <a:stretch>
            <a:fillRect/>
          </a:stretch>
        </p:blipFill>
        <p:spPr bwMode="auto">
          <a:xfrm>
            <a:off x="214282" y="946529"/>
            <a:ext cx="8572560" cy="1553777"/>
          </a:xfrm>
          <a:prstGeom prst="rect">
            <a:avLst/>
          </a:prstGeom>
          <a:noFill/>
          <a:effectLst>
            <a:glow rad="101600">
              <a:schemeClr val="accent1">
                <a:satMod val="175000"/>
                <a:alpha val="40000"/>
              </a:schemeClr>
            </a:glow>
          </a:effectLst>
        </p:spPr>
      </p:pic>
      <p:pic>
        <p:nvPicPr>
          <p:cNvPr id="22531" name="Picture 3" descr="C:\Users\talal\Desktop\المشروع\239.JPG"/>
          <p:cNvPicPr>
            <a:picLocks noChangeAspect="1" noChangeArrowheads="1"/>
          </p:cNvPicPr>
          <p:nvPr/>
        </p:nvPicPr>
        <p:blipFill>
          <a:blip r:embed="rId3"/>
          <a:srcRect/>
          <a:stretch>
            <a:fillRect/>
          </a:stretch>
        </p:blipFill>
        <p:spPr bwMode="auto">
          <a:xfrm>
            <a:off x="157408" y="2938477"/>
            <a:ext cx="8629434" cy="2205035"/>
          </a:xfrm>
          <a:prstGeom prst="rect">
            <a:avLst/>
          </a:prstGeom>
          <a:noFill/>
          <a:effectLst>
            <a:glow rad="1016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up)">
                                      <p:cBhvr>
                                        <p:cTn id="7" dur="1000"/>
                                        <p:tgtEl>
                                          <p:spTgt spid="2253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wipe(up)">
                                      <p:cBhvr>
                                        <p:cTn id="11"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108</a:t>
            </a:fld>
            <a:endParaRPr lang="ar-SA"/>
          </a:p>
        </p:txBody>
      </p:sp>
      <p:pic>
        <p:nvPicPr>
          <p:cNvPr id="24579" name="Picture 3" descr="C:\Users\talal\Desktop\المشروع\242.JPG"/>
          <p:cNvPicPr>
            <a:picLocks noChangeAspect="1" noChangeArrowheads="1"/>
          </p:cNvPicPr>
          <p:nvPr/>
        </p:nvPicPr>
        <p:blipFill>
          <a:blip r:embed="rId2"/>
          <a:srcRect/>
          <a:stretch>
            <a:fillRect/>
          </a:stretch>
        </p:blipFill>
        <p:spPr bwMode="auto">
          <a:xfrm>
            <a:off x="285720" y="1428736"/>
            <a:ext cx="8358246" cy="1062098"/>
          </a:xfrm>
          <a:prstGeom prst="rect">
            <a:avLst/>
          </a:prstGeom>
          <a:noFill/>
          <a:effectLst>
            <a:glow rad="101600">
              <a:schemeClr val="accent1">
                <a:satMod val="175000"/>
                <a:alpha val="40000"/>
              </a:schemeClr>
            </a:glow>
          </a:effectLst>
        </p:spPr>
      </p:pic>
      <p:pic>
        <p:nvPicPr>
          <p:cNvPr id="24580" name="Picture 4" descr="C:\Users\talal\Desktop\المشروع\243.JPG"/>
          <p:cNvPicPr>
            <a:picLocks noChangeAspect="1" noChangeArrowheads="1"/>
          </p:cNvPicPr>
          <p:nvPr/>
        </p:nvPicPr>
        <p:blipFill>
          <a:blip r:embed="rId3"/>
          <a:srcRect/>
          <a:stretch>
            <a:fillRect/>
          </a:stretch>
        </p:blipFill>
        <p:spPr bwMode="auto">
          <a:xfrm>
            <a:off x="793778" y="2714620"/>
            <a:ext cx="7778750" cy="2962107"/>
          </a:xfrm>
          <a:prstGeom prst="rect">
            <a:avLst/>
          </a:prstGeom>
          <a:noFill/>
        </p:spPr>
      </p:pic>
      <p:sp>
        <p:nvSpPr>
          <p:cNvPr id="8" name="Rectangle 2"/>
          <p:cNvSpPr txBox="1">
            <a:spLocks noChangeArrowheads="1"/>
          </p:cNvSpPr>
          <p:nvPr/>
        </p:nvSpPr>
        <p:spPr>
          <a:xfrm>
            <a:off x="500034" y="558209"/>
            <a:ext cx="8229600"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قواعد الأمان</a:t>
            </a:r>
            <a:endParaRPr kumimoji="0" lang="en-US" sz="4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24579"/>
                                        </p:tgtEl>
                                        <p:attrNameLst>
                                          <p:attrName>style.visibility</p:attrName>
                                        </p:attrNameLst>
                                      </p:cBhvr>
                                      <p:to>
                                        <p:strVal val="visible"/>
                                      </p:to>
                                    </p:set>
                                    <p:anim calcmode="lin" valueType="num">
                                      <p:cBhvr>
                                        <p:cTn id="19" dur="2000" fill="hold"/>
                                        <p:tgtEl>
                                          <p:spTgt spid="24579"/>
                                        </p:tgtEl>
                                        <p:attrNameLst>
                                          <p:attrName>ppt_w</p:attrName>
                                        </p:attrNameLst>
                                      </p:cBhvr>
                                      <p:tavLst>
                                        <p:tav tm="0">
                                          <p:val>
                                            <p:fltVal val="0"/>
                                          </p:val>
                                        </p:tav>
                                        <p:tav tm="100000">
                                          <p:val>
                                            <p:strVal val="#ppt_w"/>
                                          </p:val>
                                        </p:tav>
                                      </p:tavLst>
                                    </p:anim>
                                    <p:anim calcmode="lin" valueType="num">
                                      <p:cBhvr>
                                        <p:cTn id="20" dur="2000" fill="hold"/>
                                        <p:tgtEl>
                                          <p:spTgt spid="24579"/>
                                        </p:tgtEl>
                                        <p:attrNameLst>
                                          <p:attrName>ppt_h</p:attrName>
                                        </p:attrNameLst>
                                      </p:cBhvr>
                                      <p:tavLst>
                                        <p:tav tm="0">
                                          <p:val>
                                            <p:fltVal val="0"/>
                                          </p:val>
                                        </p:tav>
                                        <p:tav tm="100000">
                                          <p:val>
                                            <p:strVal val="#ppt_h"/>
                                          </p:val>
                                        </p:tav>
                                      </p:tavLst>
                                    </p:anim>
                                    <p:animEffect transition="in" filter="fade">
                                      <p:cBhvr>
                                        <p:cTn id="21" dur="2000"/>
                                        <p:tgtEl>
                                          <p:spTgt spid="24579"/>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24580"/>
                                        </p:tgtEl>
                                        <p:attrNameLst>
                                          <p:attrName>style.visibility</p:attrName>
                                        </p:attrNameLst>
                                      </p:cBhvr>
                                      <p:to>
                                        <p:strVal val="visible"/>
                                      </p:to>
                                    </p:set>
                                    <p:animEffect transition="in" filter="wipe(up)">
                                      <p:cBhvr>
                                        <p:cTn id="25"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109</a:t>
            </a:fld>
            <a:endParaRPr lang="ar-SA"/>
          </a:p>
        </p:txBody>
      </p:sp>
      <p:pic>
        <p:nvPicPr>
          <p:cNvPr id="25602" name="Picture 2" descr="C:\Users\talal\Desktop\المشروع\244.JPG"/>
          <p:cNvPicPr>
            <a:picLocks noChangeAspect="1" noChangeArrowheads="1"/>
          </p:cNvPicPr>
          <p:nvPr/>
        </p:nvPicPr>
        <p:blipFill>
          <a:blip r:embed="rId2"/>
          <a:srcRect/>
          <a:stretch>
            <a:fillRect/>
          </a:stretch>
        </p:blipFill>
        <p:spPr bwMode="auto">
          <a:xfrm>
            <a:off x="1860528" y="827060"/>
            <a:ext cx="5140364" cy="530238"/>
          </a:xfrm>
          <a:prstGeom prst="rect">
            <a:avLst/>
          </a:prstGeom>
          <a:ln>
            <a:noFill/>
          </a:ln>
          <a:effectLst>
            <a:outerShdw blurRad="292100" dist="139700" dir="2700000" algn="tl" rotWithShape="0">
              <a:srgbClr val="333333">
                <a:alpha val="65000"/>
              </a:srgbClr>
            </a:outerShdw>
          </a:effectLst>
        </p:spPr>
      </p:pic>
      <p:pic>
        <p:nvPicPr>
          <p:cNvPr id="7" name="Picture 2" descr="C:\Users\talal\Desktop\المشروع\246.JPG"/>
          <p:cNvPicPr>
            <a:picLocks noChangeAspect="1" noChangeArrowheads="1"/>
          </p:cNvPicPr>
          <p:nvPr/>
        </p:nvPicPr>
        <p:blipFill>
          <a:blip r:embed="rId3"/>
          <a:srcRect/>
          <a:stretch>
            <a:fillRect/>
          </a:stretch>
        </p:blipFill>
        <p:spPr bwMode="auto">
          <a:xfrm>
            <a:off x="213683" y="2000240"/>
            <a:ext cx="8644597" cy="2143141"/>
          </a:xfrm>
          <a:prstGeom prst="rect">
            <a:avLst/>
          </a:prstGeom>
          <a:noFill/>
          <a:effectLst>
            <a:glow rad="1397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fltVal val="0"/>
                                          </p:val>
                                        </p:tav>
                                        <p:tav tm="100000">
                                          <p:val>
                                            <p:strVal val="#ppt_w"/>
                                          </p:val>
                                        </p:tav>
                                      </p:tavLst>
                                    </p:anim>
                                    <p:anim calcmode="lin" valueType="num">
                                      <p:cBhvr>
                                        <p:cTn id="8" dur="2000" fill="hold"/>
                                        <p:tgtEl>
                                          <p:spTgt spid="25602"/>
                                        </p:tgtEl>
                                        <p:attrNameLst>
                                          <p:attrName>ppt_h</p:attrName>
                                        </p:attrNameLst>
                                      </p:cBhvr>
                                      <p:tavLst>
                                        <p:tav tm="0">
                                          <p:val>
                                            <p:fltVal val="0"/>
                                          </p:val>
                                        </p:tav>
                                        <p:tav tm="100000">
                                          <p:val>
                                            <p:strVal val="#ppt_h"/>
                                          </p:val>
                                        </p:tav>
                                      </p:tavLst>
                                    </p:anim>
                                    <p:animEffect transition="in" filter="fade">
                                      <p:cBhvr>
                                        <p:cTn id="9" dur="2000"/>
                                        <p:tgtEl>
                                          <p:spTgt spid="25602"/>
                                        </p:tgtEl>
                                      </p:cBhvr>
                                    </p:animEffect>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a:t>
            </a:fld>
            <a:endParaRPr lang="ar-SA"/>
          </a:p>
        </p:txBody>
      </p:sp>
      <p:pic>
        <p:nvPicPr>
          <p:cNvPr id="2053" name="Picture 5" descr="C:\Users\talal\Desktop\المشروع\19.JPG"/>
          <p:cNvPicPr>
            <a:picLocks noChangeAspect="1" noChangeArrowheads="1"/>
          </p:cNvPicPr>
          <p:nvPr/>
        </p:nvPicPr>
        <p:blipFill>
          <a:blip r:embed="rId2"/>
          <a:srcRect/>
          <a:stretch>
            <a:fillRect/>
          </a:stretch>
        </p:blipFill>
        <p:spPr bwMode="auto">
          <a:xfrm>
            <a:off x="357158" y="500042"/>
            <a:ext cx="8381330" cy="642942"/>
          </a:xfrm>
          <a:prstGeom prst="rect">
            <a:avLst/>
          </a:prstGeom>
          <a:noFill/>
        </p:spPr>
      </p:pic>
      <p:pic>
        <p:nvPicPr>
          <p:cNvPr id="2054" name="Picture 6" descr="C:\Users\talal\Desktop\المشروع\20.JPG"/>
          <p:cNvPicPr>
            <a:picLocks noChangeAspect="1" noChangeArrowheads="1"/>
          </p:cNvPicPr>
          <p:nvPr/>
        </p:nvPicPr>
        <p:blipFill>
          <a:blip r:embed="rId3"/>
          <a:srcRect/>
          <a:stretch>
            <a:fillRect/>
          </a:stretch>
        </p:blipFill>
        <p:spPr bwMode="auto">
          <a:xfrm>
            <a:off x="357158" y="1285860"/>
            <a:ext cx="8286808" cy="571504"/>
          </a:xfrm>
          <a:prstGeom prst="rect">
            <a:avLst/>
          </a:prstGeom>
          <a:noFill/>
        </p:spPr>
      </p:pic>
      <p:pic>
        <p:nvPicPr>
          <p:cNvPr id="2055" name="Picture 7" descr="C:\Users\talal\Desktop\المشروع\21.JPG"/>
          <p:cNvPicPr>
            <a:picLocks noChangeAspect="1" noChangeArrowheads="1"/>
          </p:cNvPicPr>
          <p:nvPr/>
        </p:nvPicPr>
        <p:blipFill>
          <a:blip r:embed="rId4"/>
          <a:srcRect/>
          <a:stretch>
            <a:fillRect/>
          </a:stretch>
        </p:blipFill>
        <p:spPr bwMode="auto">
          <a:xfrm>
            <a:off x="357158" y="2000240"/>
            <a:ext cx="8286808" cy="1143008"/>
          </a:xfrm>
          <a:prstGeom prst="rect">
            <a:avLst/>
          </a:prstGeom>
          <a:noFill/>
        </p:spPr>
      </p:pic>
      <p:pic>
        <p:nvPicPr>
          <p:cNvPr id="8" name="صورة 7" descr="VF4Q1PCA25TM4NCAIQZ8TQCAUFYKSQCAR36NUPCAO4TX6ACAFOPI35CAWWABSHCACEBR0RCAQ0WJ7HCARX6C6VCAL70XPICARVKIFWCAMX4AIKCALITQWCCAJC870LCAXDR8ODCAZV7181CAA7MTKPCA3DMS3T.jpg"/>
          <p:cNvPicPr>
            <a:picLocks noChangeAspect="1"/>
          </p:cNvPicPr>
          <p:nvPr/>
        </p:nvPicPr>
        <p:blipFill>
          <a:blip r:embed="rId5"/>
          <a:stretch>
            <a:fillRect/>
          </a:stretch>
        </p:blipFill>
        <p:spPr>
          <a:xfrm>
            <a:off x="785786" y="2928934"/>
            <a:ext cx="4085125" cy="2928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right)">
                                      <p:cBhvr>
                                        <p:cTn id="7" dur="2000"/>
                                        <p:tgtEl>
                                          <p:spTgt spid="2053"/>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wipe(right)">
                                      <p:cBhvr>
                                        <p:cTn id="11" dur="2000"/>
                                        <p:tgtEl>
                                          <p:spTgt spid="2054"/>
                                        </p:tgtEl>
                                      </p:cBhvr>
                                    </p:animEffect>
                                  </p:childTnLst>
                                </p:cTn>
                              </p:par>
                            </p:childTnLst>
                          </p:cTn>
                        </p:par>
                        <p:par>
                          <p:cTn id="12" fill="hold">
                            <p:stCondLst>
                              <p:cond delay="4000"/>
                            </p:stCondLst>
                            <p:childTnLst>
                              <p:par>
                                <p:cTn id="13" presetID="22" presetClass="entr" presetSubtype="2" fill="hold" nodeType="after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wipe(right)">
                                      <p:cBhvr>
                                        <p:cTn id="15" dur="2000"/>
                                        <p:tgtEl>
                                          <p:spTgt spid="2055"/>
                                        </p:tgtEl>
                                      </p:cBhvr>
                                    </p:animEffect>
                                  </p:childTnLst>
                                </p:cTn>
                              </p:par>
                            </p:childTnLst>
                          </p:cTn>
                        </p:par>
                        <p:par>
                          <p:cTn id="16" fill="hold">
                            <p:stCondLst>
                              <p:cond delay="6000"/>
                            </p:stCondLst>
                            <p:childTnLst>
                              <p:par>
                                <p:cTn id="17" presetID="53"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110</a:t>
            </a:fld>
            <a:endParaRPr lang="ar-SA"/>
          </a:p>
        </p:txBody>
      </p:sp>
      <p:pic>
        <p:nvPicPr>
          <p:cNvPr id="1026" name="Picture 2" descr="C:\Users\talal\Desktop\المشروع\247.JPG"/>
          <p:cNvPicPr>
            <a:picLocks noChangeAspect="1" noChangeArrowheads="1"/>
          </p:cNvPicPr>
          <p:nvPr/>
        </p:nvPicPr>
        <p:blipFill>
          <a:blip r:embed="rId2"/>
          <a:srcRect/>
          <a:stretch>
            <a:fillRect/>
          </a:stretch>
        </p:blipFill>
        <p:spPr bwMode="auto">
          <a:xfrm>
            <a:off x="2000232" y="357166"/>
            <a:ext cx="4727897" cy="714380"/>
          </a:xfrm>
          <a:prstGeom prst="rect">
            <a:avLst/>
          </a:prstGeom>
          <a:ln>
            <a:noFill/>
          </a:ln>
          <a:effectLst>
            <a:outerShdw blurRad="292100" dist="139700" dir="2700000" algn="tl" rotWithShape="0">
              <a:srgbClr val="333333">
                <a:alpha val="65000"/>
              </a:srgbClr>
            </a:outerShdw>
          </a:effectLst>
        </p:spPr>
      </p:pic>
      <p:pic>
        <p:nvPicPr>
          <p:cNvPr id="1027" name="Picture 3" descr="C:\Users\talal\Desktop\المشروع\248.JPG"/>
          <p:cNvPicPr>
            <a:picLocks noChangeAspect="1" noChangeArrowheads="1"/>
          </p:cNvPicPr>
          <p:nvPr/>
        </p:nvPicPr>
        <p:blipFill>
          <a:blip r:embed="rId3"/>
          <a:srcRect/>
          <a:stretch>
            <a:fillRect/>
          </a:stretch>
        </p:blipFill>
        <p:spPr bwMode="auto">
          <a:xfrm>
            <a:off x="339509" y="1428736"/>
            <a:ext cx="8518771" cy="2000264"/>
          </a:xfrm>
          <a:prstGeom prst="rect">
            <a:avLst/>
          </a:prstGeom>
          <a:noFill/>
        </p:spPr>
      </p:pic>
      <p:pic>
        <p:nvPicPr>
          <p:cNvPr id="1028" name="Picture 4" descr="C:\Users\talal\Desktop\المشروع\249.JPG"/>
          <p:cNvPicPr>
            <a:picLocks noChangeAspect="1" noChangeArrowheads="1"/>
          </p:cNvPicPr>
          <p:nvPr/>
        </p:nvPicPr>
        <p:blipFill>
          <a:blip r:embed="rId4"/>
          <a:srcRect/>
          <a:stretch>
            <a:fillRect/>
          </a:stretch>
        </p:blipFill>
        <p:spPr bwMode="auto">
          <a:xfrm>
            <a:off x="264692" y="3714752"/>
            <a:ext cx="8665026" cy="16224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ipe(up)">
                                      <p:cBhvr>
                                        <p:cTn id="13" dur="3000"/>
                                        <p:tgtEl>
                                          <p:spTgt spid="1027"/>
                                        </p:tgtEl>
                                      </p:cBhvr>
                                    </p:animEffect>
                                  </p:childTnLst>
                                </p:cTn>
                              </p:par>
                            </p:childTnLst>
                          </p:cTn>
                        </p:par>
                        <p:par>
                          <p:cTn id="14" fill="hold">
                            <p:stCondLst>
                              <p:cond delay="4000"/>
                            </p:stCondLst>
                            <p:childTnLst>
                              <p:par>
                                <p:cTn id="15" presetID="22" presetClass="entr" presetSubtype="1"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up)">
                                      <p:cBhvr>
                                        <p:cTn id="17"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111</a:t>
            </a:fld>
            <a:endParaRPr lang="ar-SA"/>
          </a:p>
        </p:txBody>
      </p:sp>
      <p:pic>
        <p:nvPicPr>
          <p:cNvPr id="3076" name="Picture 4" descr="C:\Users\talal\Desktop\المشروع\258.JPG"/>
          <p:cNvPicPr>
            <a:picLocks noChangeAspect="1" noChangeArrowheads="1"/>
          </p:cNvPicPr>
          <p:nvPr/>
        </p:nvPicPr>
        <p:blipFill>
          <a:blip r:embed="rId2"/>
          <a:srcRect/>
          <a:stretch>
            <a:fillRect/>
          </a:stretch>
        </p:blipFill>
        <p:spPr bwMode="auto">
          <a:xfrm>
            <a:off x="3643306" y="500042"/>
            <a:ext cx="2146300" cy="709521"/>
          </a:xfrm>
          <a:prstGeom prst="rect">
            <a:avLst/>
          </a:prstGeom>
          <a:noFill/>
        </p:spPr>
      </p:pic>
      <p:pic>
        <p:nvPicPr>
          <p:cNvPr id="3077" name="Picture 5" descr="C:\Users\talal\Desktop\المشروع\259.JPG"/>
          <p:cNvPicPr>
            <a:picLocks noChangeAspect="1" noChangeArrowheads="1"/>
          </p:cNvPicPr>
          <p:nvPr/>
        </p:nvPicPr>
        <p:blipFill>
          <a:blip r:embed="rId3"/>
          <a:srcRect b="52632"/>
          <a:stretch>
            <a:fillRect/>
          </a:stretch>
        </p:blipFill>
        <p:spPr bwMode="auto">
          <a:xfrm>
            <a:off x="397765" y="1714488"/>
            <a:ext cx="8055651" cy="1071570"/>
          </a:xfrm>
          <a:prstGeom prst="rect">
            <a:avLst/>
          </a:prstGeom>
          <a:noFill/>
        </p:spPr>
      </p:pic>
      <p:pic>
        <p:nvPicPr>
          <p:cNvPr id="9" name="صورة 8" descr="A75-2114-mainV.jpg"/>
          <p:cNvPicPr>
            <a:picLocks noChangeAspect="1"/>
          </p:cNvPicPr>
          <p:nvPr/>
        </p:nvPicPr>
        <p:blipFill>
          <a:blip r:embed="rId4"/>
          <a:srcRect t="10870" b="8695"/>
          <a:stretch>
            <a:fillRect/>
          </a:stretch>
        </p:blipFill>
        <p:spPr>
          <a:xfrm>
            <a:off x="857224" y="3000372"/>
            <a:ext cx="3463757" cy="2786082"/>
          </a:xfrm>
          <a:prstGeom prst="rect">
            <a:avLst/>
          </a:prstGeom>
        </p:spPr>
      </p:pic>
      <p:pic>
        <p:nvPicPr>
          <p:cNvPr id="10" name="صورة 9" descr="UPS-offline-1500VA-Braun-Group-UPS-1500LCD_52_3.jpg"/>
          <p:cNvPicPr>
            <a:picLocks noChangeAspect="1"/>
          </p:cNvPicPr>
          <p:nvPr/>
        </p:nvPicPr>
        <p:blipFill>
          <a:blip r:embed="rId5"/>
          <a:srcRect l="9281" r="7191"/>
          <a:stretch>
            <a:fillRect/>
          </a:stretch>
        </p:blipFill>
        <p:spPr>
          <a:xfrm>
            <a:off x="5357818" y="2857496"/>
            <a:ext cx="2571768" cy="30789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wipe(up)">
                                      <p:cBhvr>
                                        <p:cTn id="12" dur="2000"/>
                                        <p:tgtEl>
                                          <p:spTgt spid="3077"/>
                                        </p:tgtEl>
                                      </p:cBhvr>
                                    </p:animEffect>
                                  </p:childTnLst>
                                </p:cTn>
                              </p:par>
                            </p:childTnLst>
                          </p:cTn>
                        </p:par>
                        <p:par>
                          <p:cTn id="13" fill="hold">
                            <p:stCondLst>
                              <p:cond delay="2500"/>
                            </p:stCondLst>
                            <p:childTnLst>
                              <p:par>
                                <p:cTn id="14" presetID="53"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Effect transition="in" filter="fade">
                                      <p:cBhvr>
                                        <p:cTn id="18" dur="1000"/>
                                        <p:tgtEl>
                                          <p:spTgt spid="10"/>
                                        </p:tgtEl>
                                      </p:cBhvr>
                                    </p:animEffect>
                                  </p:childTnLst>
                                </p:cTn>
                              </p:par>
                            </p:childTnLst>
                          </p:cTn>
                        </p:par>
                        <p:par>
                          <p:cTn id="19" fill="hold">
                            <p:stCondLst>
                              <p:cond delay="3500"/>
                            </p:stCondLst>
                            <p:childTnLst>
                              <p:par>
                                <p:cTn id="20" presetID="53"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112</a:t>
            </a:fld>
            <a:endParaRPr lang="ar-SA"/>
          </a:p>
        </p:txBody>
      </p:sp>
      <p:pic>
        <p:nvPicPr>
          <p:cNvPr id="2052" name="Picture 4" descr="C:\Users\talal\Desktop\المشروع\253.JPG"/>
          <p:cNvPicPr>
            <a:picLocks noChangeAspect="1" noChangeArrowheads="1"/>
          </p:cNvPicPr>
          <p:nvPr/>
        </p:nvPicPr>
        <p:blipFill>
          <a:blip r:embed="rId2"/>
          <a:srcRect/>
          <a:stretch>
            <a:fillRect/>
          </a:stretch>
        </p:blipFill>
        <p:spPr bwMode="auto">
          <a:xfrm>
            <a:off x="3571868" y="428604"/>
            <a:ext cx="2395543" cy="676604"/>
          </a:xfrm>
          <a:prstGeom prst="rect">
            <a:avLst/>
          </a:prstGeom>
          <a:ln>
            <a:noFill/>
          </a:ln>
          <a:effectLst>
            <a:outerShdw blurRad="292100" dist="139700" dir="2700000" algn="tl" rotWithShape="0">
              <a:srgbClr val="333333">
                <a:alpha val="65000"/>
              </a:srgbClr>
            </a:outerShdw>
          </a:effectLst>
        </p:spPr>
      </p:pic>
      <p:pic>
        <p:nvPicPr>
          <p:cNvPr id="2053" name="Picture 5" descr="C:\Users\talal\Desktop\المشروع\254.JPG"/>
          <p:cNvPicPr>
            <a:picLocks noChangeAspect="1" noChangeArrowheads="1"/>
          </p:cNvPicPr>
          <p:nvPr/>
        </p:nvPicPr>
        <p:blipFill>
          <a:blip r:embed="rId3"/>
          <a:srcRect/>
          <a:stretch>
            <a:fillRect/>
          </a:stretch>
        </p:blipFill>
        <p:spPr bwMode="auto">
          <a:xfrm>
            <a:off x="168945" y="1928802"/>
            <a:ext cx="8617897" cy="1071570"/>
          </a:xfrm>
          <a:prstGeom prst="rect">
            <a:avLst/>
          </a:prstGeom>
          <a:noFill/>
        </p:spPr>
      </p:pic>
      <p:pic>
        <p:nvPicPr>
          <p:cNvPr id="2054" name="Picture 6" descr="C:\Users\talal\Desktop\المشروع\255.JPG"/>
          <p:cNvPicPr>
            <a:picLocks noChangeAspect="1" noChangeArrowheads="1"/>
          </p:cNvPicPr>
          <p:nvPr/>
        </p:nvPicPr>
        <p:blipFill>
          <a:blip r:embed="rId4"/>
          <a:srcRect/>
          <a:stretch>
            <a:fillRect/>
          </a:stretch>
        </p:blipFill>
        <p:spPr bwMode="auto">
          <a:xfrm>
            <a:off x="214282" y="3286124"/>
            <a:ext cx="8572528" cy="1714512"/>
          </a:xfrm>
          <a:prstGeom prst="rect">
            <a:avLst/>
          </a:prstGeom>
          <a:noFill/>
        </p:spPr>
      </p:pic>
      <p:pic>
        <p:nvPicPr>
          <p:cNvPr id="10" name="Picture 3" descr="C:\Users\talal\Desktop\المشروع\257.JPG"/>
          <p:cNvPicPr>
            <a:picLocks noChangeAspect="1" noChangeArrowheads="1"/>
          </p:cNvPicPr>
          <p:nvPr/>
        </p:nvPicPr>
        <p:blipFill>
          <a:blip r:embed="rId5"/>
          <a:srcRect/>
          <a:stretch>
            <a:fillRect/>
          </a:stretch>
        </p:blipFill>
        <p:spPr bwMode="auto">
          <a:xfrm>
            <a:off x="1569184" y="5286388"/>
            <a:ext cx="7155706" cy="357190"/>
          </a:xfrm>
          <a:prstGeom prst="rect">
            <a:avLst/>
          </a:prstGeom>
          <a:noFill/>
          <a:ln>
            <a:solidFill>
              <a:srgbClr val="FFC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Effect transition="in" filter="fade">
                                      <p:cBhvr>
                                        <p:cTn id="9" dur="1000"/>
                                        <p:tgtEl>
                                          <p:spTgt spid="205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wipe(up)">
                                      <p:cBhvr>
                                        <p:cTn id="13" dur="1000"/>
                                        <p:tgtEl>
                                          <p:spTgt spid="2053"/>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wipe(up)">
                                      <p:cBhvr>
                                        <p:cTn id="17" dur="1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113</a:t>
            </a:fld>
            <a:endParaRPr lang="ar-SA"/>
          </a:p>
        </p:txBody>
      </p:sp>
      <p:pic>
        <p:nvPicPr>
          <p:cNvPr id="4098" name="Picture 2" descr="C:\Users\talal\Desktop\المشروع\260.JPG"/>
          <p:cNvPicPr>
            <a:picLocks noChangeAspect="1" noChangeArrowheads="1"/>
          </p:cNvPicPr>
          <p:nvPr/>
        </p:nvPicPr>
        <p:blipFill>
          <a:blip r:embed="rId2"/>
          <a:srcRect/>
          <a:stretch>
            <a:fillRect/>
          </a:stretch>
        </p:blipFill>
        <p:spPr bwMode="auto">
          <a:xfrm>
            <a:off x="2571736" y="714356"/>
            <a:ext cx="4073486" cy="714380"/>
          </a:xfrm>
          <a:prstGeom prst="rect">
            <a:avLst/>
          </a:prstGeom>
          <a:ln>
            <a:noFill/>
          </a:ln>
          <a:effectLst>
            <a:outerShdw blurRad="292100" dist="139700" dir="2700000" algn="tl" rotWithShape="0">
              <a:srgbClr val="333333">
                <a:alpha val="65000"/>
              </a:srgbClr>
            </a:outerShdw>
          </a:effectLst>
        </p:spPr>
      </p:pic>
      <p:pic>
        <p:nvPicPr>
          <p:cNvPr id="4099" name="Picture 3" descr="C:\Users\talal\Desktop\المشروع\261.JPG"/>
          <p:cNvPicPr>
            <a:picLocks noChangeAspect="1" noChangeArrowheads="1"/>
          </p:cNvPicPr>
          <p:nvPr/>
        </p:nvPicPr>
        <p:blipFill>
          <a:blip r:embed="rId3"/>
          <a:srcRect/>
          <a:stretch>
            <a:fillRect/>
          </a:stretch>
        </p:blipFill>
        <p:spPr bwMode="auto">
          <a:xfrm>
            <a:off x="6076960" y="2214554"/>
            <a:ext cx="2820248" cy="571504"/>
          </a:xfrm>
          <a:prstGeom prst="rect">
            <a:avLst/>
          </a:prstGeom>
          <a:noFill/>
        </p:spPr>
      </p:pic>
      <p:pic>
        <p:nvPicPr>
          <p:cNvPr id="4100" name="Picture 4" descr="C:\Users\talal\Desktop\المشروع\262.JPG"/>
          <p:cNvPicPr>
            <a:picLocks noChangeAspect="1" noChangeArrowheads="1"/>
          </p:cNvPicPr>
          <p:nvPr/>
        </p:nvPicPr>
        <p:blipFill>
          <a:blip r:embed="rId4"/>
          <a:srcRect/>
          <a:stretch>
            <a:fillRect/>
          </a:stretch>
        </p:blipFill>
        <p:spPr bwMode="auto">
          <a:xfrm>
            <a:off x="285720" y="3143248"/>
            <a:ext cx="8572560" cy="1357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wipe(right)">
                                      <p:cBhvr>
                                        <p:cTn id="13" dur="2000"/>
                                        <p:tgtEl>
                                          <p:spTgt spid="4099"/>
                                        </p:tgtEl>
                                      </p:cBhvr>
                                    </p:animEffect>
                                  </p:childTnLst>
                                </p:cTn>
                              </p:par>
                            </p:childTnLst>
                          </p:cTn>
                        </p:par>
                        <p:par>
                          <p:cTn id="14" fill="hold">
                            <p:stCondLst>
                              <p:cond delay="3000"/>
                            </p:stCondLst>
                            <p:childTnLst>
                              <p:par>
                                <p:cTn id="15" presetID="22" presetClass="entr" presetSubtype="1" fill="hold" nodeType="after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up)">
                                      <p:cBhvr>
                                        <p:cTn id="1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114</a:t>
            </a:fld>
            <a:endParaRPr lang="ar-SA"/>
          </a:p>
        </p:txBody>
      </p:sp>
      <p:pic>
        <p:nvPicPr>
          <p:cNvPr id="5122" name="Picture 2" descr="C:\Users\talal\Desktop\المشروع\264.JPG"/>
          <p:cNvPicPr>
            <a:picLocks noChangeAspect="1" noChangeArrowheads="1"/>
          </p:cNvPicPr>
          <p:nvPr/>
        </p:nvPicPr>
        <p:blipFill>
          <a:blip r:embed="rId2"/>
          <a:srcRect b="14634"/>
          <a:stretch>
            <a:fillRect/>
          </a:stretch>
        </p:blipFill>
        <p:spPr bwMode="auto">
          <a:xfrm>
            <a:off x="142844" y="2857496"/>
            <a:ext cx="8751762" cy="2500330"/>
          </a:xfrm>
          <a:prstGeom prst="rect">
            <a:avLst/>
          </a:prstGeom>
          <a:noFill/>
          <a:effectLst>
            <a:glow rad="101600">
              <a:schemeClr val="accent6">
                <a:satMod val="175000"/>
                <a:alpha val="40000"/>
              </a:schemeClr>
            </a:glow>
          </a:effectLst>
        </p:spPr>
      </p:pic>
      <p:pic>
        <p:nvPicPr>
          <p:cNvPr id="6" name="Picture 5" descr="C:\Users\talal\Desktop\المشروع\263.JPG"/>
          <p:cNvPicPr>
            <a:picLocks noChangeAspect="1" noChangeArrowheads="1"/>
          </p:cNvPicPr>
          <p:nvPr/>
        </p:nvPicPr>
        <p:blipFill>
          <a:blip r:embed="rId3"/>
          <a:srcRect/>
          <a:stretch>
            <a:fillRect/>
          </a:stretch>
        </p:blipFill>
        <p:spPr bwMode="auto">
          <a:xfrm>
            <a:off x="142844" y="1560515"/>
            <a:ext cx="8715436" cy="868353"/>
          </a:xfrm>
          <a:prstGeom prst="rect">
            <a:avLst/>
          </a:prstGeom>
          <a:noFill/>
          <a:effectLst>
            <a:glow rad="101600">
              <a:schemeClr val="accent6">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up)">
                                      <p:cBhvr>
                                        <p:cTn id="11"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115</a:t>
            </a:fld>
            <a:endParaRPr lang="ar-SA"/>
          </a:p>
        </p:txBody>
      </p:sp>
      <p:pic>
        <p:nvPicPr>
          <p:cNvPr id="6146" name="Picture 2" descr="C:\Users\talal\Desktop\المشروع\265.JPG"/>
          <p:cNvPicPr>
            <a:picLocks noChangeAspect="1" noChangeArrowheads="1"/>
          </p:cNvPicPr>
          <p:nvPr/>
        </p:nvPicPr>
        <p:blipFill>
          <a:blip r:embed="rId2"/>
          <a:srcRect/>
          <a:stretch>
            <a:fillRect/>
          </a:stretch>
        </p:blipFill>
        <p:spPr bwMode="auto">
          <a:xfrm>
            <a:off x="2285984" y="580350"/>
            <a:ext cx="4396234" cy="634072"/>
          </a:xfrm>
          <a:prstGeom prst="rect">
            <a:avLst/>
          </a:prstGeom>
          <a:ln>
            <a:noFill/>
          </a:ln>
          <a:effectLst>
            <a:outerShdw blurRad="292100" dist="139700" dir="2700000" algn="tl" rotWithShape="0">
              <a:srgbClr val="333333">
                <a:alpha val="65000"/>
              </a:srgbClr>
            </a:outerShdw>
          </a:effectLst>
        </p:spPr>
      </p:pic>
      <p:pic>
        <p:nvPicPr>
          <p:cNvPr id="6147" name="Picture 3" descr="C:\Users\talal\Desktop\المشروع\266.JPG"/>
          <p:cNvPicPr>
            <a:picLocks noChangeAspect="1" noChangeArrowheads="1"/>
          </p:cNvPicPr>
          <p:nvPr/>
        </p:nvPicPr>
        <p:blipFill>
          <a:blip r:embed="rId3"/>
          <a:srcRect/>
          <a:stretch>
            <a:fillRect/>
          </a:stretch>
        </p:blipFill>
        <p:spPr bwMode="auto">
          <a:xfrm>
            <a:off x="214282" y="1785926"/>
            <a:ext cx="8520172" cy="2214578"/>
          </a:xfrm>
          <a:prstGeom prst="rect">
            <a:avLst/>
          </a:prstGeom>
          <a:noFill/>
          <a:ln>
            <a:solidFill>
              <a:srgbClr val="FFFF00"/>
            </a:solidFill>
          </a:ln>
        </p:spPr>
      </p:pic>
      <p:pic>
        <p:nvPicPr>
          <p:cNvPr id="6148" name="Picture 4" descr="C:\Users\talal\Desktop\المشروع\267.JPG"/>
          <p:cNvPicPr>
            <a:picLocks noChangeAspect="1" noChangeArrowheads="1"/>
          </p:cNvPicPr>
          <p:nvPr/>
        </p:nvPicPr>
        <p:blipFill>
          <a:blip r:embed="rId4"/>
          <a:srcRect/>
          <a:stretch>
            <a:fillRect/>
          </a:stretch>
        </p:blipFill>
        <p:spPr bwMode="auto">
          <a:xfrm>
            <a:off x="428857" y="4572008"/>
            <a:ext cx="8215109" cy="370297"/>
          </a:xfrm>
          <a:prstGeom prst="rect">
            <a:avLst/>
          </a:prstGeom>
          <a:noFill/>
          <a:effectLst>
            <a:glow rad="228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1000" fill="hold"/>
                                        <p:tgtEl>
                                          <p:spTgt spid="6147"/>
                                        </p:tgtEl>
                                        <p:attrNameLst>
                                          <p:attrName>ppt_w</p:attrName>
                                        </p:attrNameLst>
                                      </p:cBhvr>
                                      <p:tavLst>
                                        <p:tav tm="0">
                                          <p:val>
                                            <p:fltVal val="0"/>
                                          </p:val>
                                        </p:tav>
                                        <p:tav tm="100000">
                                          <p:val>
                                            <p:strVal val="#ppt_w"/>
                                          </p:val>
                                        </p:tav>
                                      </p:tavLst>
                                    </p:anim>
                                    <p:anim calcmode="lin" valueType="num">
                                      <p:cBhvr>
                                        <p:cTn id="14" dur="1000" fill="hold"/>
                                        <p:tgtEl>
                                          <p:spTgt spid="6147"/>
                                        </p:tgtEl>
                                        <p:attrNameLst>
                                          <p:attrName>ppt_h</p:attrName>
                                        </p:attrNameLst>
                                      </p:cBhvr>
                                      <p:tavLst>
                                        <p:tav tm="0">
                                          <p:val>
                                            <p:fltVal val="0"/>
                                          </p:val>
                                        </p:tav>
                                        <p:tav tm="100000">
                                          <p:val>
                                            <p:strVal val="#ppt_h"/>
                                          </p:val>
                                        </p:tav>
                                      </p:tavLst>
                                    </p:anim>
                                    <p:animEffect transition="in" filter="fade">
                                      <p:cBhvr>
                                        <p:cTn id="15" dur="1000"/>
                                        <p:tgtEl>
                                          <p:spTgt spid="6147"/>
                                        </p:tgtEl>
                                      </p:cBhvr>
                                    </p:animEffect>
                                  </p:childTnLst>
                                </p:cTn>
                              </p:par>
                            </p:childTnLst>
                          </p:cTn>
                        </p:par>
                        <p:par>
                          <p:cTn id="16" fill="hold">
                            <p:stCondLst>
                              <p:cond delay="1500"/>
                            </p:stCondLst>
                            <p:childTnLst>
                              <p:par>
                                <p:cTn id="17" presetID="35" presetClass="entr" presetSubtype="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2000"/>
                                        <p:tgtEl>
                                          <p:spTgt spid="6148"/>
                                        </p:tgtEl>
                                      </p:cBhvr>
                                    </p:animEffect>
                                    <p:anim calcmode="lin" valueType="num">
                                      <p:cBhvr>
                                        <p:cTn id="20" dur="2000" fill="hold"/>
                                        <p:tgtEl>
                                          <p:spTgt spid="6148"/>
                                        </p:tgtEl>
                                        <p:attrNameLst>
                                          <p:attrName>style.rotation</p:attrName>
                                        </p:attrNameLst>
                                      </p:cBhvr>
                                      <p:tavLst>
                                        <p:tav tm="0">
                                          <p:val>
                                            <p:fltVal val="720"/>
                                          </p:val>
                                        </p:tav>
                                        <p:tav tm="100000">
                                          <p:val>
                                            <p:fltVal val="0"/>
                                          </p:val>
                                        </p:tav>
                                      </p:tavLst>
                                    </p:anim>
                                    <p:anim calcmode="lin" valueType="num">
                                      <p:cBhvr>
                                        <p:cTn id="21" dur="2000" fill="hold"/>
                                        <p:tgtEl>
                                          <p:spTgt spid="6148"/>
                                        </p:tgtEl>
                                        <p:attrNameLst>
                                          <p:attrName>ppt_h</p:attrName>
                                        </p:attrNameLst>
                                      </p:cBhvr>
                                      <p:tavLst>
                                        <p:tav tm="0">
                                          <p:val>
                                            <p:fltVal val="0"/>
                                          </p:val>
                                        </p:tav>
                                        <p:tav tm="100000">
                                          <p:val>
                                            <p:strVal val="#ppt_h"/>
                                          </p:val>
                                        </p:tav>
                                      </p:tavLst>
                                    </p:anim>
                                    <p:anim calcmode="lin" valueType="num">
                                      <p:cBhvr>
                                        <p:cTn id="22" dur="2000" fill="hold"/>
                                        <p:tgtEl>
                                          <p:spTgt spid="61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116</a:t>
            </a:fld>
            <a:endParaRPr lang="ar-SA"/>
          </a:p>
        </p:txBody>
      </p:sp>
      <p:pic>
        <p:nvPicPr>
          <p:cNvPr id="7170" name="Picture 2" descr="C:\Users\talal\Desktop\المشروع\268.JPG"/>
          <p:cNvPicPr>
            <a:picLocks noChangeAspect="1" noChangeArrowheads="1"/>
          </p:cNvPicPr>
          <p:nvPr/>
        </p:nvPicPr>
        <p:blipFill>
          <a:blip r:embed="rId2"/>
          <a:srcRect/>
          <a:stretch>
            <a:fillRect/>
          </a:stretch>
        </p:blipFill>
        <p:spPr bwMode="auto">
          <a:xfrm>
            <a:off x="2285984" y="697547"/>
            <a:ext cx="4667283" cy="588313"/>
          </a:xfrm>
          <a:prstGeom prst="rect">
            <a:avLst/>
          </a:prstGeom>
          <a:ln>
            <a:noFill/>
          </a:ln>
          <a:effectLst>
            <a:outerShdw blurRad="292100" dist="139700" dir="2700000" algn="tl" rotWithShape="0">
              <a:srgbClr val="333333">
                <a:alpha val="65000"/>
              </a:srgbClr>
            </a:outerShdw>
          </a:effectLst>
        </p:spPr>
      </p:pic>
      <p:pic>
        <p:nvPicPr>
          <p:cNvPr id="7171" name="Picture 3" descr="C:\Users\talal\Desktop\المشروع\269.JPG"/>
          <p:cNvPicPr>
            <a:picLocks noChangeAspect="1" noChangeArrowheads="1"/>
          </p:cNvPicPr>
          <p:nvPr/>
        </p:nvPicPr>
        <p:blipFill>
          <a:blip r:embed="rId3"/>
          <a:srcRect/>
          <a:stretch>
            <a:fillRect/>
          </a:stretch>
        </p:blipFill>
        <p:spPr bwMode="auto">
          <a:xfrm>
            <a:off x="266013" y="1714488"/>
            <a:ext cx="8663705" cy="1500198"/>
          </a:xfrm>
          <a:prstGeom prst="rect">
            <a:avLst/>
          </a:prstGeom>
          <a:noFill/>
          <a:effectLst>
            <a:glow rad="139700">
              <a:schemeClr val="accent3">
                <a:satMod val="175000"/>
                <a:alpha val="40000"/>
              </a:schemeClr>
            </a:glow>
          </a:effectLst>
        </p:spPr>
      </p:pic>
      <p:pic>
        <p:nvPicPr>
          <p:cNvPr id="7172" name="Picture 4" descr="C:\Users\talal\Desktop\المشروع\270.JPG"/>
          <p:cNvPicPr>
            <a:picLocks noChangeAspect="1" noChangeArrowheads="1"/>
          </p:cNvPicPr>
          <p:nvPr/>
        </p:nvPicPr>
        <p:blipFill>
          <a:blip r:embed="rId4"/>
          <a:srcRect/>
          <a:stretch>
            <a:fillRect/>
          </a:stretch>
        </p:blipFill>
        <p:spPr bwMode="auto">
          <a:xfrm>
            <a:off x="285720" y="3571876"/>
            <a:ext cx="8584489"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wipe(up)">
                                      <p:cBhvr>
                                        <p:cTn id="13" dur="1000"/>
                                        <p:tgtEl>
                                          <p:spTgt spid="7171"/>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2000" fill="hold"/>
                                        <p:tgtEl>
                                          <p:spTgt spid="7172"/>
                                        </p:tgtEl>
                                        <p:attrNameLst>
                                          <p:attrName>ppt_w</p:attrName>
                                        </p:attrNameLst>
                                      </p:cBhvr>
                                      <p:tavLst>
                                        <p:tav tm="0">
                                          <p:val>
                                            <p:fltVal val="0"/>
                                          </p:val>
                                        </p:tav>
                                        <p:tav tm="100000">
                                          <p:val>
                                            <p:strVal val="#ppt_w"/>
                                          </p:val>
                                        </p:tav>
                                      </p:tavLst>
                                    </p:anim>
                                    <p:anim calcmode="lin" valueType="num">
                                      <p:cBhvr>
                                        <p:cTn id="18" dur="2000" fill="hold"/>
                                        <p:tgtEl>
                                          <p:spTgt spid="7172"/>
                                        </p:tgtEl>
                                        <p:attrNameLst>
                                          <p:attrName>ppt_h</p:attrName>
                                        </p:attrNameLst>
                                      </p:cBhvr>
                                      <p:tavLst>
                                        <p:tav tm="0">
                                          <p:val>
                                            <p:fltVal val="0"/>
                                          </p:val>
                                        </p:tav>
                                        <p:tav tm="100000">
                                          <p:val>
                                            <p:strVal val="#ppt_h"/>
                                          </p:val>
                                        </p:tav>
                                      </p:tavLst>
                                    </p:anim>
                                    <p:animEffect transition="in" filter="fade">
                                      <p:cBhvr>
                                        <p:cTn id="19"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117</a:t>
            </a:fld>
            <a:endParaRPr lang="ar-SA"/>
          </a:p>
        </p:txBody>
      </p:sp>
      <p:pic>
        <p:nvPicPr>
          <p:cNvPr id="8194" name="Picture 2" descr="C:\Users\talal\Desktop\المشروع\271.JPG"/>
          <p:cNvPicPr>
            <a:picLocks noChangeAspect="1" noChangeArrowheads="1"/>
          </p:cNvPicPr>
          <p:nvPr/>
        </p:nvPicPr>
        <p:blipFill>
          <a:blip r:embed="rId2"/>
          <a:srcRect/>
          <a:stretch>
            <a:fillRect/>
          </a:stretch>
        </p:blipFill>
        <p:spPr bwMode="auto">
          <a:xfrm>
            <a:off x="544424" y="1571612"/>
            <a:ext cx="7956666" cy="714380"/>
          </a:xfrm>
          <a:prstGeom prst="rect">
            <a:avLst/>
          </a:prstGeom>
          <a:noFill/>
        </p:spPr>
      </p:pic>
      <p:pic>
        <p:nvPicPr>
          <p:cNvPr id="8195" name="Picture 3" descr="C:\Users\talal\Desktop\المشروع\272.JPG"/>
          <p:cNvPicPr>
            <a:picLocks noChangeAspect="1" noChangeArrowheads="1"/>
          </p:cNvPicPr>
          <p:nvPr/>
        </p:nvPicPr>
        <p:blipFill>
          <a:blip r:embed="rId3"/>
          <a:srcRect/>
          <a:stretch>
            <a:fillRect/>
          </a:stretch>
        </p:blipFill>
        <p:spPr bwMode="auto">
          <a:xfrm>
            <a:off x="571472" y="2928934"/>
            <a:ext cx="7929618" cy="642942"/>
          </a:xfrm>
          <a:prstGeom prst="rect">
            <a:avLst/>
          </a:prstGeom>
          <a:noFill/>
        </p:spPr>
      </p:pic>
      <p:pic>
        <p:nvPicPr>
          <p:cNvPr id="8196" name="Picture 4" descr="C:\Users\talal\Desktop\المشروع\273.JPG"/>
          <p:cNvPicPr>
            <a:picLocks noChangeAspect="1" noChangeArrowheads="1"/>
          </p:cNvPicPr>
          <p:nvPr/>
        </p:nvPicPr>
        <p:blipFill>
          <a:blip r:embed="rId4"/>
          <a:srcRect/>
          <a:stretch>
            <a:fillRect/>
          </a:stretch>
        </p:blipFill>
        <p:spPr bwMode="auto">
          <a:xfrm>
            <a:off x="410081" y="4411735"/>
            <a:ext cx="8019571" cy="374587"/>
          </a:xfrm>
          <a:prstGeom prst="rect">
            <a:avLst/>
          </a:prstGeom>
          <a:noFill/>
        </p:spPr>
      </p:pic>
      <p:sp>
        <p:nvSpPr>
          <p:cNvPr id="8" name="Rectangle 2"/>
          <p:cNvSpPr txBox="1">
            <a:spLocks noChangeArrowheads="1"/>
          </p:cNvSpPr>
          <p:nvPr/>
        </p:nvSpPr>
        <p:spPr>
          <a:xfrm>
            <a:off x="500034" y="558209"/>
            <a:ext cx="8229600"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ملاحظات مهمة</a:t>
            </a:r>
            <a:endParaRPr kumimoji="0" lang="en-US" sz="4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3000" fill="hold"/>
                                        <p:tgtEl>
                                          <p:spTgt spid="8194"/>
                                        </p:tgtEl>
                                        <p:attrNameLst>
                                          <p:attrName>ppt_x</p:attrName>
                                        </p:attrNameLst>
                                      </p:cBhvr>
                                      <p:tavLst>
                                        <p:tav tm="0">
                                          <p:val>
                                            <p:strVal val="1+#ppt_w/2"/>
                                          </p:val>
                                        </p:tav>
                                        <p:tav tm="100000">
                                          <p:val>
                                            <p:strVal val="#ppt_x"/>
                                          </p:val>
                                        </p:tav>
                                      </p:tavLst>
                                    </p:anim>
                                    <p:anim calcmode="lin" valueType="num">
                                      <p:cBhvr additive="base">
                                        <p:cTn id="14" dur="3000" fill="hold"/>
                                        <p:tgtEl>
                                          <p:spTgt spid="8194"/>
                                        </p:tgtEl>
                                        <p:attrNameLst>
                                          <p:attrName>ppt_y</p:attrName>
                                        </p:attrNameLst>
                                      </p:cBhvr>
                                      <p:tavLst>
                                        <p:tav tm="0">
                                          <p:val>
                                            <p:strVal val="#ppt_y"/>
                                          </p:val>
                                        </p:tav>
                                        <p:tav tm="100000">
                                          <p:val>
                                            <p:strVal val="#ppt_y"/>
                                          </p:val>
                                        </p:tav>
                                      </p:tavLst>
                                    </p:anim>
                                  </p:childTnLst>
                                </p:cTn>
                              </p:par>
                            </p:childTnLst>
                          </p:cTn>
                        </p:par>
                        <p:par>
                          <p:cTn id="15" fill="hold">
                            <p:stCondLst>
                              <p:cond delay="3500"/>
                            </p:stCondLst>
                            <p:childTnLst>
                              <p:par>
                                <p:cTn id="16" presetID="2" presetClass="entr" presetSubtype="2" fill="hold" nodeType="after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additive="base">
                                        <p:cTn id="18" dur="3000" fill="hold"/>
                                        <p:tgtEl>
                                          <p:spTgt spid="8195"/>
                                        </p:tgtEl>
                                        <p:attrNameLst>
                                          <p:attrName>ppt_x</p:attrName>
                                        </p:attrNameLst>
                                      </p:cBhvr>
                                      <p:tavLst>
                                        <p:tav tm="0">
                                          <p:val>
                                            <p:strVal val="1+#ppt_w/2"/>
                                          </p:val>
                                        </p:tav>
                                        <p:tav tm="100000">
                                          <p:val>
                                            <p:strVal val="#ppt_x"/>
                                          </p:val>
                                        </p:tav>
                                      </p:tavLst>
                                    </p:anim>
                                    <p:anim calcmode="lin" valueType="num">
                                      <p:cBhvr additive="base">
                                        <p:cTn id="19" dur="3000" fill="hold"/>
                                        <p:tgtEl>
                                          <p:spTgt spid="8195"/>
                                        </p:tgtEl>
                                        <p:attrNameLst>
                                          <p:attrName>ppt_y</p:attrName>
                                        </p:attrNameLst>
                                      </p:cBhvr>
                                      <p:tavLst>
                                        <p:tav tm="0">
                                          <p:val>
                                            <p:strVal val="#ppt_y"/>
                                          </p:val>
                                        </p:tav>
                                        <p:tav tm="100000">
                                          <p:val>
                                            <p:strVal val="#ppt_y"/>
                                          </p:val>
                                        </p:tav>
                                      </p:tavLst>
                                    </p:anim>
                                  </p:childTnLst>
                                </p:cTn>
                              </p:par>
                            </p:childTnLst>
                          </p:cTn>
                        </p:par>
                        <p:par>
                          <p:cTn id="20" fill="hold">
                            <p:stCondLst>
                              <p:cond delay="6500"/>
                            </p:stCondLst>
                            <p:childTnLst>
                              <p:par>
                                <p:cTn id="21" presetID="2" presetClass="entr" presetSubtype="2" fill="hold" nodeType="afterEffect">
                                  <p:stCondLst>
                                    <p:cond delay="0"/>
                                  </p:stCondLst>
                                  <p:childTnLst>
                                    <p:set>
                                      <p:cBhvr>
                                        <p:cTn id="22" dur="1" fill="hold">
                                          <p:stCondLst>
                                            <p:cond delay="0"/>
                                          </p:stCondLst>
                                        </p:cTn>
                                        <p:tgtEl>
                                          <p:spTgt spid="8196"/>
                                        </p:tgtEl>
                                        <p:attrNameLst>
                                          <p:attrName>style.visibility</p:attrName>
                                        </p:attrNameLst>
                                      </p:cBhvr>
                                      <p:to>
                                        <p:strVal val="visible"/>
                                      </p:to>
                                    </p:set>
                                    <p:anim calcmode="lin" valueType="num">
                                      <p:cBhvr additive="base">
                                        <p:cTn id="23" dur="3000" fill="hold"/>
                                        <p:tgtEl>
                                          <p:spTgt spid="8196"/>
                                        </p:tgtEl>
                                        <p:attrNameLst>
                                          <p:attrName>ppt_x</p:attrName>
                                        </p:attrNameLst>
                                      </p:cBhvr>
                                      <p:tavLst>
                                        <p:tav tm="0">
                                          <p:val>
                                            <p:strVal val="1+#ppt_w/2"/>
                                          </p:val>
                                        </p:tav>
                                        <p:tav tm="100000">
                                          <p:val>
                                            <p:strVal val="#ppt_x"/>
                                          </p:val>
                                        </p:tav>
                                      </p:tavLst>
                                    </p:anim>
                                    <p:anim calcmode="lin" valueType="num">
                                      <p:cBhvr additive="base">
                                        <p:cTn id="24" dur="30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118</a:t>
            </a:fld>
            <a:endParaRPr lang="ar-SA"/>
          </a:p>
        </p:txBody>
      </p:sp>
      <p:pic>
        <p:nvPicPr>
          <p:cNvPr id="9218" name="Picture 2" descr="C:\Users\talal\Desktop\المشروع\274.JPG"/>
          <p:cNvPicPr>
            <a:picLocks noChangeAspect="1" noChangeArrowheads="1"/>
          </p:cNvPicPr>
          <p:nvPr/>
        </p:nvPicPr>
        <p:blipFill>
          <a:blip r:embed="rId2"/>
          <a:srcRect/>
          <a:stretch>
            <a:fillRect/>
          </a:stretch>
        </p:blipFill>
        <p:spPr bwMode="auto">
          <a:xfrm>
            <a:off x="3286116" y="757355"/>
            <a:ext cx="2590807" cy="742819"/>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pic>
        <p:nvPicPr>
          <p:cNvPr id="9219" name="Picture 3" descr="C:\Users\talal\Desktop\المشروع\275.JPG"/>
          <p:cNvPicPr>
            <a:picLocks noChangeAspect="1" noChangeArrowheads="1"/>
          </p:cNvPicPr>
          <p:nvPr/>
        </p:nvPicPr>
        <p:blipFill>
          <a:blip r:embed="rId3"/>
          <a:srcRect/>
          <a:stretch>
            <a:fillRect/>
          </a:stretch>
        </p:blipFill>
        <p:spPr bwMode="auto">
          <a:xfrm>
            <a:off x="428596" y="2157673"/>
            <a:ext cx="8408782" cy="628385"/>
          </a:xfrm>
          <a:prstGeom prst="rect">
            <a:avLst/>
          </a:prstGeom>
          <a:noFill/>
          <a:effectLst>
            <a:glow rad="228600">
              <a:schemeClr val="accent2">
                <a:satMod val="175000"/>
                <a:alpha val="40000"/>
              </a:schemeClr>
            </a:glow>
          </a:effectLst>
        </p:spPr>
      </p:pic>
      <p:pic>
        <p:nvPicPr>
          <p:cNvPr id="9220" name="Picture 4" descr="C:\Users\talal\Desktop\المشروع\276.JPG"/>
          <p:cNvPicPr>
            <a:picLocks noChangeAspect="1" noChangeArrowheads="1"/>
          </p:cNvPicPr>
          <p:nvPr/>
        </p:nvPicPr>
        <p:blipFill>
          <a:blip r:embed="rId4"/>
          <a:srcRect/>
          <a:stretch>
            <a:fillRect/>
          </a:stretch>
        </p:blipFill>
        <p:spPr bwMode="auto">
          <a:xfrm>
            <a:off x="285720" y="3214686"/>
            <a:ext cx="8501122" cy="1924876"/>
          </a:xfrm>
          <a:prstGeom prst="rect">
            <a:avLst/>
          </a:prstGeom>
          <a:noFill/>
        </p:spPr>
      </p:pic>
      <p:grpSp>
        <p:nvGrpSpPr>
          <p:cNvPr id="8" name="Group 7"/>
          <p:cNvGrpSpPr>
            <a:grpSpLocks/>
          </p:cNvGrpSpPr>
          <p:nvPr/>
        </p:nvGrpSpPr>
        <p:grpSpPr bwMode="auto">
          <a:xfrm>
            <a:off x="1857356" y="3000372"/>
            <a:ext cx="1312848" cy="1020652"/>
            <a:chOff x="748" y="1676"/>
            <a:chExt cx="2676" cy="1606"/>
          </a:xfrm>
        </p:grpSpPr>
        <p:pic>
          <p:nvPicPr>
            <p:cNvPr id="9" name="Picture 5" descr="Copyr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 y="1676"/>
              <a:ext cx="2676"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1882" y="2568"/>
              <a:ext cx="1406"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1000" fill="hold"/>
                                        <p:tgtEl>
                                          <p:spTgt spid="9219"/>
                                        </p:tgtEl>
                                        <p:attrNameLst>
                                          <p:attrName>ppt_w</p:attrName>
                                        </p:attrNameLst>
                                      </p:cBhvr>
                                      <p:tavLst>
                                        <p:tav tm="0">
                                          <p:val>
                                            <p:fltVal val="0"/>
                                          </p:val>
                                        </p:tav>
                                        <p:tav tm="100000">
                                          <p:val>
                                            <p:strVal val="#ppt_w"/>
                                          </p:val>
                                        </p:tav>
                                      </p:tavLst>
                                    </p:anim>
                                    <p:anim calcmode="lin" valueType="num">
                                      <p:cBhvr>
                                        <p:cTn id="14" dur="1000" fill="hold"/>
                                        <p:tgtEl>
                                          <p:spTgt spid="9219"/>
                                        </p:tgtEl>
                                        <p:attrNameLst>
                                          <p:attrName>ppt_h</p:attrName>
                                        </p:attrNameLst>
                                      </p:cBhvr>
                                      <p:tavLst>
                                        <p:tav tm="0">
                                          <p:val>
                                            <p:fltVal val="0"/>
                                          </p:val>
                                        </p:tav>
                                        <p:tav tm="100000">
                                          <p:val>
                                            <p:strVal val="#ppt_h"/>
                                          </p:val>
                                        </p:tav>
                                      </p:tavLst>
                                    </p:anim>
                                    <p:animEffect transition="in" filter="fade">
                                      <p:cBhvr>
                                        <p:cTn id="15" dur="1000"/>
                                        <p:tgtEl>
                                          <p:spTgt spid="921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9220"/>
                                        </p:tgtEl>
                                        <p:attrNameLst>
                                          <p:attrName>style.visibility</p:attrName>
                                        </p:attrNameLst>
                                      </p:cBhvr>
                                      <p:to>
                                        <p:strVal val="visible"/>
                                      </p:to>
                                    </p:set>
                                    <p:animEffect transition="in" filter="wipe(up)">
                                      <p:cBhvr>
                                        <p:cTn id="25"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119</a:t>
            </a:fld>
            <a:endParaRPr lang="ar-SA"/>
          </a:p>
        </p:txBody>
      </p:sp>
      <p:pic>
        <p:nvPicPr>
          <p:cNvPr id="10242" name="Picture 2" descr="C:\Users\talal\Desktop\المشروع\277.JPG"/>
          <p:cNvPicPr>
            <a:picLocks noChangeAspect="1" noChangeArrowheads="1"/>
          </p:cNvPicPr>
          <p:nvPr/>
        </p:nvPicPr>
        <p:blipFill>
          <a:blip r:embed="rId2"/>
          <a:srcRect/>
          <a:stretch>
            <a:fillRect/>
          </a:stretch>
        </p:blipFill>
        <p:spPr bwMode="auto">
          <a:xfrm>
            <a:off x="1285852" y="857232"/>
            <a:ext cx="6392680" cy="428628"/>
          </a:xfrm>
          <a:prstGeom prst="rect">
            <a:avLst/>
          </a:prstGeom>
          <a:ln>
            <a:noFill/>
          </a:ln>
          <a:effectLst>
            <a:outerShdw blurRad="292100" dist="139700" dir="2700000" algn="tl" rotWithShape="0">
              <a:srgbClr val="333333">
                <a:alpha val="65000"/>
              </a:srgbClr>
            </a:outerShdw>
          </a:effectLst>
        </p:spPr>
      </p:pic>
      <p:pic>
        <p:nvPicPr>
          <p:cNvPr id="10243" name="Picture 3" descr="C:\Users\talal\Desktop\المشروع\278.JPG"/>
          <p:cNvPicPr>
            <a:picLocks noChangeAspect="1" noChangeArrowheads="1"/>
          </p:cNvPicPr>
          <p:nvPr/>
        </p:nvPicPr>
        <p:blipFill>
          <a:blip r:embed="rId3"/>
          <a:srcRect/>
          <a:stretch>
            <a:fillRect/>
          </a:stretch>
        </p:blipFill>
        <p:spPr bwMode="auto">
          <a:xfrm>
            <a:off x="285720" y="3252784"/>
            <a:ext cx="8501122" cy="962034"/>
          </a:xfrm>
          <a:prstGeom prst="rect">
            <a:avLst/>
          </a:prstGeom>
          <a:noFill/>
          <a:effectLst>
            <a:glow rad="139700">
              <a:schemeClr val="accent4">
                <a:satMod val="175000"/>
                <a:alpha val="40000"/>
              </a:schemeClr>
            </a:glow>
          </a:effectLst>
        </p:spPr>
      </p:pic>
      <p:pic>
        <p:nvPicPr>
          <p:cNvPr id="10244" name="Picture 4" descr="C:\Users\talal\Desktop\المشروع\279.JPG"/>
          <p:cNvPicPr>
            <a:picLocks noChangeAspect="1" noChangeArrowheads="1"/>
          </p:cNvPicPr>
          <p:nvPr/>
        </p:nvPicPr>
        <p:blipFill>
          <a:blip r:embed="rId4"/>
          <a:srcRect/>
          <a:stretch>
            <a:fillRect/>
          </a:stretch>
        </p:blipFill>
        <p:spPr bwMode="auto">
          <a:xfrm>
            <a:off x="322639" y="1857364"/>
            <a:ext cx="8392765" cy="714380"/>
          </a:xfrm>
          <a:prstGeom prst="rect">
            <a:avLst/>
          </a:prstGeom>
          <a:noFill/>
          <a:effectLst>
            <a:glow rad="139700">
              <a:schemeClr val="accent4">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Effect transition="in" filter="fade">
                                      <p:cBhvr>
                                        <p:cTn id="9" dur="1000"/>
                                        <p:tgtEl>
                                          <p:spTgt spid="10242"/>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wipe(up)">
                                      <p:cBhvr>
                                        <p:cTn id="13" dur="2000"/>
                                        <p:tgtEl>
                                          <p:spTgt spid="10244"/>
                                        </p:tgtEl>
                                      </p:cBhvr>
                                    </p:animEffect>
                                  </p:childTnLst>
                                </p:cTn>
                              </p:par>
                            </p:childTnLst>
                          </p:cTn>
                        </p:par>
                        <p:par>
                          <p:cTn id="14" fill="hold">
                            <p:stCondLst>
                              <p:cond delay="3000"/>
                            </p:stCondLst>
                            <p:childTnLst>
                              <p:par>
                                <p:cTn id="15" presetID="22" presetClass="entr" presetSubtype="1" fill="hold" nodeType="after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wipe(up)">
                                      <p:cBhvr>
                                        <p:cTn id="1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12</a:t>
            </a:fld>
            <a:endParaRPr lang="ar-SA"/>
          </a:p>
        </p:txBody>
      </p:sp>
      <p:pic>
        <p:nvPicPr>
          <p:cNvPr id="4098" name="Picture 2" descr="C:\Users\talal\Desktop\المشروع\28.JPG"/>
          <p:cNvPicPr>
            <a:picLocks noChangeAspect="1" noChangeArrowheads="1"/>
          </p:cNvPicPr>
          <p:nvPr/>
        </p:nvPicPr>
        <p:blipFill>
          <a:blip r:embed="rId2"/>
          <a:stretch>
            <a:fillRect/>
          </a:stretch>
        </p:blipFill>
        <p:spPr bwMode="auto">
          <a:xfrm>
            <a:off x="1142976" y="642918"/>
            <a:ext cx="6915150" cy="800100"/>
          </a:xfrm>
          <a:prstGeom prst="rect">
            <a:avLst/>
          </a:prstGeom>
          <a:noFill/>
          <a:ln>
            <a:noFill/>
          </a:ln>
          <a:effectLst>
            <a:glow rad="139700">
              <a:schemeClr val="accent2">
                <a:satMod val="175000"/>
                <a:alpha val="40000"/>
              </a:schemeClr>
            </a:glow>
          </a:effectLst>
        </p:spPr>
      </p:pic>
      <p:pic>
        <p:nvPicPr>
          <p:cNvPr id="4099" name="Picture 3" descr="C:\Users\talal\Desktop\المشروع\29.JPG"/>
          <p:cNvPicPr>
            <a:picLocks noChangeAspect="1" noChangeArrowheads="1"/>
          </p:cNvPicPr>
          <p:nvPr/>
        </p:nvPicPr>
        <p:blipFill>
          <a:blip r:embed="rId3"/>
          <a:srcRect/>
          <a:stretch>
            <a:fillRect/>
          </a:stretch>
        </p:blipFill>
        <p:spPr bwMode="auto">
          <a:xfrm>
            <a:off x="2071670" y="3214686"/>
            <a:ext cx="4857750" cy="2833706"/>
          </a:xfrm>
          <a:prstGeom prst="rect">
            <a:avLst/>
          </a:prstGeom>
          <a:noFill/>
        </p:spPr>
      </p:pic>
      <p:pic>
        <p:nvPicPr>
          <p:cNvPr id="4100" name="Picture 4" descr="C:\Users\talal\Desktop\المشروع\30.JPG"/>
          <p:cNvPicPr>
            <a:picLocks noChangeAspect="1" noChangeArrowheads="1"/>
          </p:cNvPicPr>
          <p:nvPr/>
        </p:nvPicPr>
        <p:blipFill>
          <a:blip r:embed="rId4"/>
          <a:srcRect/>
          <a:stretch>
            <a:fillRect/>
          </a:stretch>
        </p:blipFill>
        <p:spPr bwMode="auto">
          <a:xfrm>
            <a:off x="214282" y="1857364"/>
            <a:ext cx="8501122" cy="942975"/>
          </a:xfrm>
          <a:prstGeom prst="rect">
            <a:avLst/>
          </a:prstGeom>
          <a:noFill/>
        </p:spPr>
      </p:pic>
      <p:pic>
        <p:nvPicPr>
          <p:cNvPr id="4101" name="Picture 5" descr="C:\Users\talal\Desktop\المشروع\31.JPG"/>
          <p:cNvPicPr>
            <a:picLocks noChangeAspect="1" noChangeArrowheads="1"/>
          </p:cNvPicPr>
          <p:nvPr/>
        </p:nvPicPr>
        <p:blipFill>
          <a:blip r:embed="rId5"/>
          <a:srcRect/>
          <a:stretch>
            <a:fillRect/>
          </a:stretch>
        </p:blipFill>
        <p:spPr bwMode="auto">
          <a:xfrm>
            <a:off x="214282" y="2857496"/>
            <a:ext cx="8501127" cy="285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1000"/>
                                        <p:tgtEl>
                                          <p:spTgt spid="409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up)">
                                      <p:cBhvr>
                                        <p:cTn id="11" dur="1000"/>
                                        <p:tgtEl>
                                          <p:spTgt spid="4100"/>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wipe(right)">
                                      <p:cBhvr>
                                        <p:cTn id="15" dur="1000"/>
                                        <p:tgtEl>
                                          <p:spTgt spid="410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p:cTn id="20" dur="1000" fill="hold"/>
                                        <p:tgtEl>
                                          <p:spTgt spid="4099"/>
                                        </p:tgtEl>
                                        <p:attrNameLst>
                                          <p:attrName>ppt_w</p:attrName>
                                        </p:attrNameLst>
                                      </p:cBhvr>
                                      <p:tavLst>
                                        <p:tav tm="0">
                                          <p:val>
                                            <p:fltVal val="0"/>
                                          </p:val>
                                        </p:tav>
                                        <p:tav tm="100000">
                                          <p:val>
                                            <p:strVal val="#ppt_w"/>
                                          </p:val>
                                        </p:tav>
                                      </p:tavLst>
                                    </p:anim>
                                    <p:anim calcmode="lin" valueType="num">
                                      <p:cBhvr>
                                        <p:cTn id="21" dur="1000" fill="hold"/>
                                        <p:tgtEl>
                                          <p:spTgt spid="4099"/>
                                        </p:tgtEl>
                                        <p:attrNameLst>
                                          <p:attrName>ppt_h</p:attrName>
                                        </p:attrNameLst>
                                      </p:cBhvr>
                                      <p:tavLst>
                                        <p:tav tm="0">
                                          <p:val>
                                            <p:fltVal val="0"/>
                                          </p:val>
                                        </p:tav>
                                        <p:tav tm="100000">
                                          <p:val>
                                            <p:strVal val="#ppt_h"/>
                                          </p:val>
                                        </p:tav>
                                      </p:tavLst>
                                    </p:anim>
                                    <p:animEffect transition="in" filter="fade">
                                      <p:cBhvr>
                                        <p:cTn id="22"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120</a:t>
            </a:fld>
            <a:endParaRPr lang="ar-SA"/>
          </a:p>
        </p:txBody>
      </p:sp>
      <p:pic>
        <p:nvPicPr>
          <p:cNvPr id="11266" name="Picture 2" descr="C:\Users\talal\Desktop\المشروع\280.JPG"/>
          <p:cNvPicPr>
            <a:picLocks noChangeAspect="1" noChangeArrowheads="1"/>
          </p:cNvPicPr>
          <p:nvPr/>
        </p:nvPicPr>
        <p:blipFill>
          <a:blip r:embed="rId2"/>
          <a:srcRect/>
          <a:stretch>
            <a:fillRect/>
          </a:stretch>
        </p:blipFill>
        <p:spPr bwMode="auto">
          <a:xfrm>
            <a:off x="430214" y="1324953"/>
            <a:ext cx="8356628" cy="4247187"/>
          </a:xfrm>
          <a:prstGeom prst="rect">
            <a:avLst/>
          </a:prstGeom>
          <a:noFill/>
          <a:effectLst>
            <a:glow rad="228600">
              <a:schemeClr val="accent6">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up)">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dirty="0" smtClean="0"/>
              <a:t>أ / محمد طلال - نيوهورايزن تبوك 0559260849</a:t>
            </a:r>
            <a:endParaRPr lang="ar-SA" dirty="0"/>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121</a:t>
            </a:fld>
            <a:endParaRPr lang="ar-SA"/>
          </a:p>
        </p:txBody>
      </p:sp>
      <p:pic>
        <p:nvPicPr>
          <p:cNvPr id="12290" name="Picture 2" descr="C:\Users\talal\Desktop\المشروع\281.JPG"/>
          <p:cNvPicPr>
            <a:picLocks noChangeAspect="1" noChangeArrowheads="1"/>
          </p:cNvPicPr>
          <p:nvPr/>
        </p:nvPicPr>
        <p:blipFill>
          <a:blip r:embed="rId2"/>
          <a:srcRect/>
          <a:stretch>
            <a:fillRect/>
          </a:stretch>
        </p:blipFill>
        <p:spPr bwMode="auto">
          <a:xfrm>
            <a:off x="357158" y="1714488"/>
            <a:ext cx="8409889" cy="3143272"/>
          </a:xfrm>
          <a:prstGeom prst="rect">
            <a:avLst/>
          </a:prstGeom>
          <a:noFill/>
          <a:effectLst>
            <a:glow rad="228600">
              <a:schemeClr val="accent5">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122</a:t>
            </a:fld>
            <a:endParaRPr lang="ar-SA"/>
          </a:p>
        </p:txBody>
      </p:sp>
      <p:pic>
        <p:nvPicPr>
          <p:cNvPr id="13314" name="Picture 2" descr="C:\Users\talal\Desktop\المشروع\282.JPG"/>
          <p:cNvPicPr>
            <a:picLocks noChangeAspect="1" noChangeArrowheads="1"/>
          </p:cNvPicPr>
          <p:nvPr/>
        </p:nvPicPr>
        <p:blipFill>
          <a:blip r:embed="rId2"/>
          <a:srcRect l="68655" t="-6466" b="67672"/>
          <a:stretch>
            <a:fillRect/>
          </a:stretch>
        </p:blipFill>
        <p:spPr bwMode="auto">
          <a:xfrm>
            <a:off x="2714612" y="642918"/>
            <a:ext cx="3946466" cy="785818"/>
          </a:xfrm>
          <a:prstGeom prst="rect">
            <a:avLst/>
          </a:prstGeom>
          <a:ln>
            <a:noFill/>
          </a:ln>
          <a:effectLst>
            <a:outerShdw blurRad="292100" dist="139700" dir="2700000" algn="tl" rotWithShape="0">
              <a:srgbClr val="333333">
                <a:alpha val="65000"/>
              </a:srgbClr>
            </a:outerShdw>
          </a:effectLst>
        </p:spPr>
      </p:pic>
      <p:pic>
        <p:nvPicPr>
          <p:cNvPr id="7" name="Picture 2" descr="C:\Users\talal\Desktop\المشروع\284.JPG"/>
          <p:cNvPicPr>
            <a:picLocks noChangeAspect="1" noChangeArrowheads="1"/>
          </p:cNvPicPr>
          <p:nvPr/>
        </p:nvPicPr>
        <p:blipFill>
          <a:blip r:embed="rId3"/>
          <a:srcRect/>
          <a:stretch>
            <a:fillRect/>
          </a:stretch>
        </p:blipFill>
        <p:spPr bwMode="auto">
          <a:xfrm>
            <a:off x="190914" y="1857364"/>
            <a:ext cx="8810242" cy="3786214"/>
          </a:xfrm>
          <a:prstGeom prst="rect">
            <a:avLst/>
          </a:prstGeom>
          <a:noFill/>
          <a:effectLst>
            <a:glow rad="228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Effect transition="in" filter="fade">
                                      <p:cBhvr>
                                        <p:cTn id="9" dur="1000"/>
                                        <p:tgtEl>
                                          <p:spTgt spid="13314"/>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dirty="0"/>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123</a:t>
            </a:fld>
            <a:endParaRPr lang="ar-SA"/>
          </a:p>
        </p:txBody>
      </p:sp>
      <p:pic>
        <p:nvPicPr>
          <p:cNvPr id="15362" name="Picture 2" descr="C:\Users\talal\Desktop\المشروع\285.JPG"/>
          <p:cNvPicPr>
            <a:picLocks noChangeAspect="1" noChangeArrowheads="1"/>
          </p:cNvPicPr>
          <p:nvPr/>
        </p:nvPicPr>
        <p:blipFill>
          <a:blip r:embed="rId2"/>
          <a:srcRect/>
          <a:stretch>
            <a:fillRect/>
          </a:stretch>
        </p:blipFill>
        <p:spPr bwMode="auto">
          <a:xfrm>
            <a:off x="3143240" y="785383"/>
            <a:ext cx="2862263" cy="643353"/>
          </a:xfrm>
          <a:prstGeom prst="rect">
            <a:avLst/>
          </a:prstGeom>
          <a:ln>
            <a:noFill/>
          </a:ln>
          <a:effectLst>
            <a:outerShdw blurRad="292100" dist="139700" dir="2700000" algn="tl" rotWithShape="0">
              <a:srgbClr val="333333">
                <a:alpha val="65000"/>
              </a:srgbClr>
            </a:outerShdw>
          </a:effectLst>
        </p:spPr>
      </p:pic>
      <p:pic>
        <p:nvPicPr>
          <p:cNvPr id="15364" name="Picture 4" descr="C:\Users\talal\Desktop\المشروع\287.JPG"/>
          <p:cNvPicPr>
            <a:picLocks noChangeAspect="1" noChangeArrowheads="1"/>
          </p:cNvPicPr>
          <p:nvPr/>
        </p:nvPicPr>
        <p:blipFill>
          <a:blip r:embed="rId3"/>
          <a:srcRect/>
          <a:stretch>
            <a:fillRect/>
          </a:stretch>
        </p:blipFill>
        <p:spPr bwMode="auto">
          <a:xfrm>
            <a:off x="214282" y="1928802"/>
            <a:ext cx="8643998" cy="3214710"/>
          </a:xfrm>
          <a:prstGeom prst="rect">
            <a:avLst/>
          </a:prstGeom>
          <a:noFill/>
          <a:effectLst>
            <a:glow rad="1397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wipe(up)">
                                      <p:cBhvr>
                                        <p:cTn id="13"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r>
              <a:rPr lang="ar-SA" dirty="0" smtClean="0"/>
              <a:t>IT- </a:t>
            </a:r>
            <a:r>
              <a:rPr lang="ar-SA" dirty="0" err="1" smtClean="0"/>
              <a:t>Cambridge</a:t>
            </a:r>
            <a:endParaRPr lang="ar-SA" dirty="0"/>
          </a:p>
        </p:txBody>
      </p:sp>
      <p:sp>
        <p:nvSpPr>
          <p:cNvPr id="5" name="عنصر نائب للتذييل 4"/>
          <p:cNvSpPr>
            <a:spLocks noGrp="1"/>
          </p:cNvSpPr>
          <p:nvPr>
            <p:ph type="ftr" sz="quarter" idx="11"/>
          </p:nvPr>
        </p:nvSpPr>
        <p:spPr/>
        <p:txBody>
          <a:bodyPr/>
          <a:lstStyle/>
          <a:p>
            <a:r>
              <a:rPr lang="ar-SA" smtClean="0"/>
              <a:t>أ / محمد طلال - نيوهورايزن تبوك 0559260849</a:t>
            </a:r>
            <a:endParaRPr lang="ar-SA"/>
          </a:p>
        </p:txBody>
      </p:sp>
      <p:sp>
        <p:nvSpPr>
          <p:cNvPr id="6" name="عنصر نائب لرقم الشريحة 5"/>
          <p:cNvSpPr>
            <a:spLocks noGrp="1"/>
          </p:cNvSpPr>
          <p:nvPr>
            <p:ph type="sldNum" sz="quarter" idx="12"/>
          </p:nvPr>
        </p:nvSpPr>
        <p:spPr/>
        <p:txBody>
          <a:bodyPr/>
          <a:lstStyle/>
          <a:p>
            <a:fld id="{A0E098D0-71D1-40EB-BF42-2064AB5B49CD}" type="slidenum">
              <a:rPr lang="ar-SA" smtClean="0"/>
              <a:pPr/>
              <a:t>124</a:t>
            </a:fld>
            <a:endParaRPr lang="ar-SA"/>
          </a:p>
        </p:txBody>
      </p:sp>
      <p:sp>
        <p:nvSpPr>
          <p:cNvPr id="8" name="مربع نص 7"/>
          <p:cNvSpPr txBox="1"/>
          <p:nvPr/>
        </p:nvSpPr>
        <p:spPr>
          <a:xfrm>
            <a:off x="500034" y="1246046"/>
            <a:ext cx="8143932" cy="1754326"/>
          </a:xfrm>
          <a:prstGeom prst="rect">
            <a:avLst/>
          </a:prstGeom>
          <a:noFill/>
        </p:spPr>
        <p:txBody>
          <a:bodyPr wrap="square" rtlCol="1">
            <a:spAutoFit/>
          </a:bodyPr>
          <a:lstStyle/>
          <a:p>
            <a:pPr algn="ctr"/>
            <a:r>
              <a:rPr lang="ar-SA" sz="5400" b="1" dirty="0" smtClean="0">
                <a:solidFill>
                  <a:srgbClr val="FF0000"/>
                </a:solidFill>
                <a:cs typeface="DecoType Naskh Variants" pitchFamily="2" charset="-78"/>
              </a:rPr>
              <a:t>نسأل الله  أن يوفقنا ويوفقكم فيما يحبه </a:t>
            </a:r>
            <a:r>
              <a:rPr lang="ar-SA" sz="5400" b="1" dirty="0" err="1" smtClean="0">
                <a:solidFill>
                  <a:srgbClr val="FF0000"/>
                </a:solidFill>
                <a:cs typeface="DecoType Naskh Variants" pitchFamily="2" charset="-78"/>
              </a:rPr>
              <a:t>ويرضاه</a:t>
            </a:r>
            <a:r>
              <a:rPr lang="ar-SA" sz="5400" b="1" dirty="0" smtClean="0">
                <a:solidFill>
                  <a:srgbClr val="FF0000"/>
                </a:solidFill>
                <a:cs typeface="DecoType Naskh Variants" pitchFamily="2" charset="-78"/>
              </a:rPr>
              <a:t> ونسألكم الدعاء بظهر الغيب</a:t>
            </a:r>
            <a:endParaRPr lang="ar-SA" sz="5400" b="1" dirty="0">
              <a:solidFill>
                <a:srgbClr val="FF0000"/>
              </a:solidFill>
              <a:cs typeface="DecoType Naskh Variants" pitchFamily="2" charset="-78"/>
            </a:endParaRPr>
          </a:p>
        </p:txBody>
      </p:sp>
      <p:sp>
        <p:nvSpPr>
          <p:cNvPr id="12" name="شكل بيضاوي 11">
            <a:hlinkClick r:id="" action="ppaction://hlinkshowjump?jump=firstslide"/>
          </p:cNvPr>
          <p:cNvSpPr/>
          <p:nvPr/>
        </p:nvSpPr>
        <p:spPr>
          <a:xfrm>
            <a:off x="357158" y="5143512"/>
            <a:ext cx="1857388" cy="642942"/>
          </a:xfrm>
          <a:prstGeom prst="ellipse">
            <a:avLst/>
          </a:prstGeom>
          <a:solidFill>
            <a:srgbClr val="FFFF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rPr>
              <a:t>إعادة العرض</a:t>
            </a:r>
            <a:endParaRPr lang="ar-SA" sz="1100" b="1" dirty="0">
              <a:solidFill>
                <a:schemeClr val="tx1"/>
              </a:solidFill>
            </a:endParaRPr>
          </a:p>
        </p:txBody>
      </p:sp>
      <p:sp>
        <p:nvSpPr>
          <p:cNvPr id="14" name="مربع نص 13"/>
          <p:cNvSpPr txBox="1"/>
          <p:nvPr/>
        </p:nvSpPr>
        <p:spPr>
          <a:xfrm>
            <a:off x="1571604" y="3500438"/>
            <a:ext cx="5929354" cy="1200329"/>
          </a:xfrm>
          <a:prstGeom prst="rect">
            <a:avLst/>
          </a:prstGeom>
          <a:noFill/>
        </p:spPr>
        <p:txBody>
          <a:bodyPr wrap="square" rtlCol="1">
            <a:spAutoFit/>
          </a:bodyPr>
          <a:lstStyle/>
          <a:p>
            <a:pPr algn="ctr"/>
            <a:r>
              <a:rPr lang="ar-SA" sz="7200" dirty="0" smtClean="0">
                <a:cs typeface="Old Antic Decorative" pitchFamily="2" charset="-78"/>
              </a:rPr>
              <a:t>م / محمد طلال بدير</a:t>
            </a:r>
            <a:endParaRPr lang="ar-SA" sz="7200" dirty="0">
              <a:cs typeface="Old Antic Decorative"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13</a:t>
            </a:fld>
            <a:endParaRPr lang="ar-SA"/>
          </a:p>
        </p:txBody>
      </p:sp>
      <p:pic>
        <p:nvPicPr>
          <p:cNvPr id="3074" name="Picture 2" descr="C:\Users\talal\Desktop\المشروع\22.JPG"/>
          <p:cNvPicPr>
            <a:picLocks noChangeAspect="1" noChangeArrowheads="1"/>
          </p:cNvPicPr>
          <p:nvPr/>
        </p:nvPicPr>
        <p:blipFill>
          <a:blip r:embed="rId2"/>
          <a:srcRect/>
          <a:stretch>
            <a:fillRect/>
          </a:stretch>
        </p:blipFill>
        <p:spPr bwMode="auto">
          <a:xfrm>
            <a:off x="1619973" y="500042"/>
            <a:ext cx="5523795" cy="646132"/>
          </a:xfrm>
          <a:prstGeom prst="rect">
            <a:avLst/>
          </a:prstGeom>
          <a:noFill/>
          <a:effectLst>
            <a:glow rad="228600">
              <a:srgbClr val="FFFF00">
                <a:alpha val="40000"/>
              </a:srgbClr>
            </a:glow>
          </a:effectLst>
        </p:spPr>
      </p:pic>
      <p:pic>
        <p:nvPicPr>
          <p:cNvPr id="3075" name="Picture 3" descr="C:\Users\talal\Desktop\المشروع\23.JPG"/>
          <p:cNvPicPr>
            <a:picLocks noChangeAspect="1" noChangeArrowheads="1"/>
          </p:cNvPicPr>
          <p:nvPr/>
        </p:nvPicPr>
        <p:blipFill>
          <a:blip r:embed="rId3"/>
          <a:srcRect/>
          <a:stretch>
            <a:fillRect/>
          </a:stretch>
        </p:blipFill>
        <p:spPr bwMode="auto">
          <a:xfrm>
            <a:off x="285721" y="1428736"/>
            <a:ext cx="8358246" cy="500066"/>
          </a:xfrm>
          <a:prstGeom prst="rect">
            <a:avLst/>
          </a:prstGeom>
          <a:noFill/>
        </p:spPr>
      </p:pic>
      <p:pic>
        <p:nvPicPr>
          <p:cNvPr id="3076" name="Picture 4" descr="C:\Users\talal\Desktop\المشروع\24.JPG"/>
          <p:cNvPicPr>
            <a:picLocks noChangeAspect="1" noChangeArrowheads="1"/>
          </p:cNvPicPr>
          <p:nvPr/>
        </p:nvPicPr>
        <p:blipFill>
          <a:blip r:embed="rId4"/>
          <a:srcRect/>
          <a:stretch>
            <a:fillRect/>
          </a:stretch>
        </p:blipFill>
        <p:spPr bwMode="auto">
          <a:xfrm>
            <a:off x="285719" y="2143116"/>
            <a:ext cx="8358247" cy="428628"/>
          </a:xfrm>
          <a:prstGeom prst="rect">
            <a:avLst/>
          </a:prstGeom>
          <a:noFill/>
        </p:spPr>
      </p:pic>
      <p:pic>
        <p:nvPicPr>
          <p:cNvPr id="3077" name="Picture 5" descr="C:\Users\talal\Desktop\المشروع\25.JPG"/>
          <p:cNvPicPr>
            <a:picLocks noChangeAspect="1" noChangeArrowheads="1"/>
          </p:cNvPicPr>
          <p:nvPr/>
        </p:nvPicPr>
        <p:blipFill>
          <a:blip r:embed="rId5"/>
          <a:srcRect/>
          <a:stretch>
            <a:fillRect/>
          </a:stretch>
        </p:blipFill>
        <p:spPr bwMode="auto">
          <a:xfrm>
            <a:off x="285720" y="2643182"/>
            <a:ext cx="8358246" cy="1714512"/>
          </a:xfrm>
          <a:prstGeom prst="rect">
            <a:avLst/>
          </a:prstGeom>
          <a:noFill/>
        </p:spPr>
      </p:pic>
      <p:pic>
        <p:nvPicPr>
          <p:cNvPr id="3078" name="Picture 6" descr="C:\Users\talal\Desktop\المشروع\26.JPG"/>
          <p:cNvPicPr>
            <a:picLocks noChangeAspect="1" noChangeArrowheads="1"/>
          </p:cNvPicPr>
          <p:nvPr/>
        </p:nvPicPr>
        <p:blipFill>
          <a:blip r:embed="rId6"/>
          <a:srcRect/>
          <a:stretch>
            <a:fillRect/>
          </a:stretch>
        </p:blipFill>
        <p:spPr bwMode="auto">
          <a:xfrm>
            <a:off x="285721" y="4357694"/>
            <a:ext cx="8358246" cy="571504"/>
          </a:xfrm>
          <a:prstGeom prst="rect">
            <a:avLst/>
          </a:prstGeom>
          <a:noFill/>
        </p:spPr>
      </p:pic>
      <p:pic>
        <p:nvPicPr>
          <p:cNvPr id="3079" name="Picture 7" descr="C:\Users\talal\Desktop\المشروع\27.JPG"/>
          <p:cNvPicPr>
            <a:picLocks noChangeAspect="1" noChangeArrowheads="1"/>
          </p:cNvPicPr>
          <p:nvPr/>
        </p:nvPicPr>
        <p:blipFill>
          <a:blip r:embed="rId7"/>
          <a:srcRect/>
          <a:stretch>
            <a:fillRect/>
          </a:stretch>
        </p:blipFill>
        <p:spPr bwMode="auto">
          <a:xfrm>
            <a:off x="214282" y="4857760"/>
            <a:ext cx="8453005" cy="9826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ipe(up)">
                                      <p:cBhvr>
                                        <p:cTn id="13" dur="1000"/>
                                        <p:tgtEl>
                                          <p:spTgt spid="3075"/>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up)">
                                      <p:cBhvr>
                                        <p:cTn id="17" dur="1000"/>
                                        <p:tgtEl>
                                          <p:spTgt spid="3076"/>
                                        </p:tgtEl>
                                      </p:cBhvr>
                                    </p:animEffect>
                                  </p:childTnLst>
                                </p:cTn>
                              </p:par>
                            </p:childTnLst>
                          </p:cTn>
                        </p:par>
                        <p:par>
                          <p:cTn id="18" fill="hold">
                            <p:stCondLst>
                              <p:cond delay="3000"/>
                            </p:stCondLst>
                            <p:childTnLst>
                              <p:par>
                                <p:cTn id="19" presetID="22" presetClass="entr" presetSubtype="1" fill="hold" nodeType="after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wipe(up)">
                                      <p:cBhvr>
                                        <p:cTn id="21" dur="2000"/>
                                        <p:tgtEl>
                                          <p:spTgt spid="3077"/>
                                        </p:tgtEl>
                                      </p:cBhvr>
                                    </p:animEffect>
                                  </p:childTnLst>
                                </p:cTn>
                              </p:par>
                            </p:childTnLst>
                          </p:cTn>
                        </p:par>
                        <p:par>
                          <p:cTn id="22" fill="hold">
                            <p:stCondLst>
                              <p:cond delay="5000"/>
                            </p:stCondLst>
                            <p:childTnLst>
                              <p:par>
                                <p:cTn id="23" presetID="22" presetClass="entr" presetSubtype="1" fill="hold" nodeType="after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wipe(up)">
                                      <p:cBhvr>
                                        <p:cTn id="2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14</a:t>
            </a:fld>
            <a:endParaRPr lang="ar-SA"/>
          </a:p>
        </p:txBody>
      </p:sp>
      <p:pic>
        <p:nvPicPr>
          <p:cNvPr id="5122" name="Picture 2" descr="C:\Users\talal\Desktop\المشروع\32.JPG"/>
          <p:cNvPicPr>
            <a:picLocks noChangeAspect="1" noChangeArrowheads="1"/>
          </p:cNvPicPr>
          <p:nvPr/>
        </p:nvPicPr>
        <p:blipFill>
          <a:blip r:embed="rId2"/>
          <a:srcRect/>
          <a:stretch>
            <a:fillRect/>
          </a:stretch>
        </p:blipFill>
        <p:spPr bwMode="auto">
          <a:xfrm>
            <a:off x="1928794" y="285731"/>
            <a:ext cx="5114925" cy="428625"/>
          </a:xfrm>
          <a:prstGeom prst="rect">
            <a:avLst/>
          </a:prstGeom>
          <a:ln>
            <a:noFill/>
          </a:ln>
          <a:effectLst>
            <a:outerShdw blurRad="292100" dist="139700" dir="2700000" algn="tl" rotWithShape="0">
              <a:srgbClr val="333333">
                <a:alpha val="65000"/>
              </a:srgbClr>
            </a:outerShdw>
          </a:effectLst>
        </p:spPr>
      </p:pic>
      <p:pic>
        <p:nvPicPr>
          <p:cNvPr id="5123" name="Picture 3" descr="C:\Users\talal\Desktop\المشروع\33.JPG"/>
          <p:cNvPicPr>
            <a:picLocks noChangeAspect="1" noChangeArrowheads="1"/>
          </p:cNvPicPr>
          <p:nvPr/>
        </p:nvPicPr>
        <p:blipFill>
          <a:blip r:embed="rId3"/>
          <a:srcRect/>
          <a:stretch>
            <a:fillRect/>
          </a:stretch>
        </p:blipFill>
        <p:spPr bwMode="auto">
          <a:xfrm>
            <a:off x="214282" y="928670"/>
            <a:ext cx="8655904" cy="1785950"/>
          </a:xfrm>
          <a:prstGeom prst="rect">
            <a:avLst/>
          </a:prstGeom>
          <a:noFill/>
          <a:effectLst/>
        </p:spPr>
      </p:pic>
      <p:pic>
        <p:nvPicPr>
          <p:cNvPr id="5124" name="Picture 4" descr="C:\Users\talal\Desktop\المشروع\34.JPG"/>
          <p:cNvPicPr>
            <a:picLocks noChangeAspect="1" noChangeArrowheads="1"/>
          </p:cNvPicPr>
          <p:nvPr/>
        </p:nvPicPr>
        <p:blipFill>
          <a:blip r:embed="rId4"/>
          <a:srcRect/>
          <a:stretch>
            <a:fillRect/>
          </a:stretch>
        </p:blipFill>
        <p:spPr bwMode="auto">
          <a:xfrm>
            <a:off x="214282" y="2786058"/>
            <a:ext cx="8643998" cy="1000132"/>
          </a:xfrm>
          <a:prstGeom prst="rect">
            <a:avLst/>
          </a:prstGeom>
          <a:noFill/>
        </p:spPr>
      </p:pic>
      <p:pic>
        <p:nvPicPr>
          <p:cNvPr id="5125" name="Picture 5" descr="C:\Users\talal\Desktop\المشروع\35.JPG"/>
          <p:cNvPicPr>
            <a:picLocks noChangeAspect="1" noChangeArrowheads="1"/>
          </p:cNvPicPr>
          <p:nvPr/>
        </p:nvPicPr>
        <p:blipFill>
          <a:blip r:embed="rId5"/>
          <a:srcRect/>
          <a:stretch>
            <a:fillRect/>
          </a:stretch>
        </p:blipFill>
        <p:spPr bwMode="auto">
          <a:xfrm>
            <a:off x="214282" y="3857628"/>
            <a:ext cx="8643998"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up)">
                                      <p:cBhvr>
                                        <p:cTn id="7" dur="1000"/>
                                        <p:tgtEl>
                                          <p:spTgt spid="512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up)">
                                      <p:cBhvr>
                                        <p:cTn id="11" dur="1000"/>
                                        <p:tgtEl>
                                          <p:spTgt spid="5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wipe(up)">
                                      <p:cBhvr>
                                        <p:cTn id="16"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15</a:t>
            </a:fld>
            <a:endParaRPr lang="ar-SA"/>
          </a:p>
        </p:txBody>
      </p:sp>
      <p:pic>
        <p:nvPicPr>
          <p:cNvPr id="7170" name="Picture 2" descr="C:\Users\talal\Desktop\المشروع\37.JPG"/>
          <p:cNvPicPr>
            <a:picLocks noChangeAspect="1" noChangeArrowheads="1"/>
          </p:cNvPicPr>
          <p:nvPr/>
        </p:nvPicPr>
        <p:blipFill>
          <a:blip r:embed="rId2"/>
          <a:srcRect/>
          <a:stretch>
            <a:fillRect/>
          </a:stretch>
        </p:blipFill>
        <p:spPr bwMode="auto">
          <a:xfrm>
            <a:off x="1847867" y="428604"/>
            <a:ext cx="5153025" cy="642942"/>
          </a:xfrm>
          <a:prstGeom prst="rect">
            <a:avLst/>
          </a:prstGeom>
          <a:ln>
            <a:noFill/>
          </a:ln>
          <a:effectLst>
            <a:outerShdw blurRad="292100" dist="139700" dir="2700000" algn="tl" rotWithShape="0">
              <a:srgbClr val="333333">
                <a:alpha val="65000"/>
              </a:srgbClr>
            </a:outerShdw>
          </a:effectLst>
        </p:spPr>
      </p:pic>
      <p:pic>
        <p:nvPicPr>
          <p:cNvPr id="7171" name="Picture 3" descr="C:\Users\talal\Desktop\المشروع\38.JPG"/>
          <p:cNvPicPr>
            <a:picLocks noChangeAspect="1" noChangeArrowheads="1"/>
          </p:cNvPicPr>
          <p:nvPr/>
        </p:nvPicPr>
        <p:blipFill>
          <a:blip r:embed="rId3"/>
          <a:srcRect/>
          <a:stretch>
            <a:fillRect/>
          </a:stretch>
        </p:blipFill>
        <p:spPr bwMode="auto">
          <a:xfrm>
            <a:off x="285720" y="1428736"/>
            <a:ext cx="8572560" cy="1000132"/>
          </a:xfrm>
          <a:prstGeom prst="rect">
            <a:avLst/>
          </a:prstGeom>
          <a:noFill/>
        </p:spPr>
      </p:pic>
      <p:pic>
        <p:nvPicPr>
          <p:cNvPr id="7172" name="Picture 4" descr="C:\Users\talal\Desktop\المشروع\39.JPG"/>
          <p:cNvPicPr>
            <a:picLocks noChangeAspect="1" noChangeArrowheads="1"/>
          </p:cNvPicPr>
          <p:nvPr/>
        </p:nvPicPr>
        <p:blipFill>
          <a:blip r:embed="rId4"/>
          <a:srcRect/>
          <a:stretch>
            <a:fillRect/>
          </a:stretch>
        </p:blipFill>
        <p:spPr bwMode="auto">
          <a:xfrm>
            <a:off x="285720" y="3929066"/>
            <a:ext cx="8572560" cy="1928826"/>
          </a:xfrm>
          <a:prstGeom prst="rect">
            <a:avLst/>
          </a:prstGeom>
          <a:noFill/>
        </p:spPr>
      </p:pic>
      <p:pic>
        <p:nvPicPr>
          <p:cNvPr id="7173" name="Picture 5" descr="C:\Users\talal\Desktop\المشروع\40.JPG"/>
          <p:cNvPicPr>
            <a:picLocks noChangeAspect="1" noChangeArrowheads="1"/>
          </p:cNvPicPr>
          <p:nvPr/>
        </p:nvPicPr>
        <p:blipFill>
          <a:blip r:embed="rId5"/>
          <a:srcRect/>
          <a:stretch>
            <a:fillRect/>
          </a:stretch>
        </p:blipFill>
        <p:spPr bwMode="auto">
          <a:xfrm>
            <a:off x="285720" y="2571744"/>
            <a:ext cx="8572560" cy="904875"/>
          </a:xfrm>
          <a:prstGeom prst="rect">
            <a:avLst/>
          </a:prstGeom>
          <a:noFill/>
        </p:spPr>
      </p:pic>
      <p:sp>
        <p:nvSpPr>
          <p:cNvPr id="10" name="شكل بيضاوي 9"/>
          <p:cNvSpPr/>
          <p:nvPr/>
        </p:nvSpPr>
        <p:spPr>
          <a:xfrm>
            <a:off x="8572528" y="2214554"/>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2</a:t>
            </a:r>
            <a:endParaRPr lang="ar-SA" sz="3200" dirty="0"/>
          </a:p>
        </p:txBody>
      </p:sp>
      <p:sp>
        <p:nvSpPr>
          <p:cNvPr id="11" name="شكل بيضاوي 10"/>
          <p:cNvSpPr/>
          <p:nvPr/>
        </p:nvSpPr>
        <p:spPr>
          <a:xfrm>
            <a:off x="8572528" y="928670"/>
            <a:ext cx="50959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1</a:t>
            </a:r>
            <a:endParaRPr lang="ar-SA" sz="3200" dirty="0"/>
          </a:p>
        </p:txBody>
      </p:sp>
      <p:sp>
        <p:nvSpPr>
          <p:cNvPr id="12" name="شكل بيضاوي 11"/>
          <p:cNvSpPr/>
          <p:nvPr/>
        </p:nvSpPr>
        <p:spPr>
          <a:xfrm>
            <a:off x="8572528" y="4000504"/>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3</a:t>
            </a: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right)">
                                      <p:cBhvr>
                                        <p:cTn id="7" dur="1000"/>
                                        <p:tgtEl>
                                          <p:spTgt spid="7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wipe(up)">
                                      <p:cBhvr>
                                        <p:cTn id="15" dur="1000"/>
                                        <p:tgtEl>
                                          <p:spTgt spid="717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7173"/>
                                        </p:tgtEl>
                                        <p:attrNameLst>
                                          <p:attrName>style.visibility</p:attrName>
                                        </p:attrNameLst>
                                      </p:cBhvr>
                                      <p:to>
                                        <p:strVal val="visible"/>
                                      </p:to>
                                    </p:set>
                                    <p:animEffect transition="in" filter="wipe(up)">
                                      <p:cBhvr>
                                        <p:cTn id="23" dur="1000"/>
                                        <p:tgtEl>
                                          <p:spTgt spid="7173"/>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1000"/>
                                        <p:tgtEl>
                                          <p:spTgt spid="12"/>
                                        </p:tgtEl>
                                      </p:cBhvr>
                                    </p:animEffect>
                                  </p:childTnLst>
                                </p:cTn>
                              </p:par>
                            </p:childTnLst>
                          </p:cTn>
                        </p:par>
                        <p:par>
                          <p:cTn id="28" fill="hold">
                            <p:stCondLst>
                              <p:cond delay="6000"/>
                            </p:stCondLst>
                            <p:childTnLst>
                              <p:par>
                                <p:cTn id="29" presetID="22" presetClass="entr" presetSubtype="1" fill="hold" nodeType="after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wipe(up)">
                                      <p:cBhvr>
                                        <p:cTn id="31"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16</a:t>
            </a:fld>
            <a:endParaRPr lang="ar-SA"/>
          </a:p>
        </p:txBody>
      </p:sp>
      <p:pic>
        <p:nvPicPr>
          <p:cNvPr id="5" name="Picture 6" descr="C:\Users\talal\Desktop\المشروع\41.JPG"/>
          <p:cNvPicPr>
            <a:picLocks noChangeAspect="1" noChangeArrowheads="1"/>
          </p:cNvPicPr>
          <p:nvPr/>
        </p:nvPicPr>
        <p:blipFill>
          <a:blip r:embed="rId2"/>
          <a:srcRect/>
          <a:stretch>
            <a:fillRect/>
          </a:stretch>
        </p:blipFill>
        <p:spPr bwMode="auto">
          <a:xfrm>
            <a:off x="285720" y="1857364"/>
            <a:ext cx="8572560" cy="1357322"/>
          </a:xfrm>
          <a:prstGeom prst="rect">
            <a:avLst/>
          </a:prstGeom>
          <a:noFill/>
        </p:spPr>
      </p:pic>
      <p:sp>
        <p:nvSpPr>
          <p:cNvPr id="6" name="شكل بيضاوي 5"/>
          <p:cNvSpPr/>
          <p:nvPr/>
        </p:nvSpPr>
        <p:spPr>
          <a:xfrm>
            <a:off x="8286776" y="1142984"/>
            <a:ext cx="64294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4</a:t>
            </a:r>
            <a:endParaRPr lang="ar-SA" sz="3200" dirty="0"/>
          </a:p>
        </p:txBody>
      </p:sp>
      <p:pic>
        <p:nvPicPr>
          <p:cNvPr id="8194" name="Picture 2" descr="C:\Users\talal\Desktop\المشروع\42.JPG"/>
          <p:cNvPicPr>
            <a:picLocks noChangeAspect="1" noChangeArrowheads="1"/>
          </p:cNvPicPr>
          <p:nvPr/>
        </p:nvPicPr>
        <p:blipFill>
          <a:blip r:embed="rId3"/>
          <a:srcRect/>
          <a:stretch>
            <a:fillRect/>
          </a:stretch>
        </p:blipFill>
        <p:spPr bwMode="auto">
          <a:xfrm>
            <a:off x="285720" y="4095758"/>
            <a:ext cx="8572560" cy="1119192"/>
          </a:xfrm>
          <a:prstGeom prst="rect">
            <a:avLst/>
          </a:prstGeom>
          <a:noFill/>
        </p:spPr>
      </p:pic>
      <p:sp>
        <p:nvSpPr>
          <p:cNvPr id="8" name="شكل بيضاوي 7"/>
          <p:cNvSpPr/>
          <p:nvPr/>
        </p:nvSpPr>
        <p:spPr>
          <a:xfrm>
            <a:off x="8286776" y="3429000"/>
            <a:ext cx="64294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5</a:t>
            </a: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wipe(up)">
                                      <p:cBhvr>
                                        <p:cTn id="19"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17</a:t>
            </a:fld>
            <a:endParaRPr lang="ar-SA"/>
          </a:p>
        </p:txBody>
      </p:sp>
      <p:pic>
        <p:nvPicPr>
          <p:cNvPr id="9218" name="Picture 2" descr="C:\Users\talal\Desktop\المشروع\43.JPG"/>
          <p:cNvPicPr>
            <a:picLocks noChangeAspect="1" noChangeArrowheads="1"/>
          </p:cNvPicPr>
          <p:nvPr/>
        </p:nvPicPr>
        <p:blipFill>
          <a:blip r:embed="rId2"/>
          <a:srcRect/>
          <a:stretch>
            <a:fillRect/>
          </a:stretch>
        </p:blipFill>
        <p:spPr bwMode="auto">
          <a:xfrm>
            <a:off x="2928926" y="419082"/>
            <a:ext cx="3286148" cy="723902"/>
          </a:xfrm>
          <a:prstGeom prst="rect">
            <a:avLst/>
          </a:prstGeom>
          <a:ln>
            <a:noFill/>
          </a:ln>
          <a:effectLst>
            <a:outerShdw blurRad="292100" dist="139700" dir="2700000" algn="tl" rotWithShape="0">
              <a:srgbClr val="333333">
                <a:alpha val="65000"/>
              </a:srgbClr>
            </a:outerShdw>
          </a:effectLst>
        </p:spPr>
      </p:pic>
      <p:pic>
        <p:nvPicPr>
          <p:cNvPr id="9219" name="Picture 3" descr="C:\Users\talal\Desktop\المشروع\44.JPG"/>
          <p:cNvPicPr>
            <a:picLocks noChangeAspect="1" noChangeArrowheads="1"/>
          </p:cNvPicPr>
          <p:nvPr/>
        </p:nvPicPr>
        <p:blipFill>
          <a:blip r:embed="rId3"/>
          <a:srcRect/>
          <a:stretch>
            <a:fillRect/>
          </a:stretch>
        </p:blipFill>
        <p:spPr bwMode="auto">
          <a:xfrm>
            <a:off x="285720" y="1357298"/>
            <a:ext cx="8643998" cy="1285884"/>
          </a:xfrm>
          <a:prstGeom prst="rect">
            <a:avLst/>
          </a:prstGeom>
          <a:noFill/>
        </p:spPr>
      </p:pic>
      <p:pic>
        <p:nvPicPr>
          <p:cNvPr id="9220" name="Picture 4" descr="C:\Users\talal\Desktop\المشروع\45.JPG"/>
          <p:cNvPicPr>
            <a:picLocks noChangeAspect="1" noChangeArrowheads="1"/>
          </p:cNvPicPr>
          <p:nvPr/>
        </p:nvPicPr>
        <p:blipFill>
          <a:blip r:embed="rId4"/>
          <a:srcRect/>
          <a:stretch>
            <a:fillRect/>
          </a:stretch>
        </p:blipFill>
        <p:spPr bwMode="auto">
          <a:xfrm>
            <a:off x="357158" y="2789238"/>
            <a:ext cx="8572560" cy="782638"/>
          </a:xfrm>
          <a:prstGeom prst="rect">
            <a:avLst/>
          </a:prstGeom>
          <a:noFill/>
        </p:spPr>
      </p:pic>
      <p:grpSp>
        <p:nvGrpSpPr>
          <p:cNvPr id="23" name="Group 22"/>
          <p:cNvGrpSpPr>
            <a:grpSpLocks/>
          </p:cNvGrpSpPr>
          <p:nvPr/>
        </p:nvGrpSpPr>
        <p:grpSpPr bwMode="auto">
          <a:xfrm>
            <a:off x="500034" y="3857628"/>
            <a:ext cx="8137525" cy="1179512"/>
            <a:chOff x="295" y="1871"/>
            <a:chExt cx="5126" cy="743"/>
          </a:xfrm>
        </p:grpSpPr>
        <p:pic>
          <p:nvPicPr>
            <p:cNvPr id="24" name="Picture 4" descr="arro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78" y="1899"/>
              <a:ext cx="664"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arrow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494" y="1937"/>
              <a:ext cx="664"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15"/>
            <p:cNvGrpSpPr>
              <a:grpSpLocks/>
            </p:cNvGrpSpPr>
            <p:nvPr/>
          </p:nvGrpSpPr>
          <p:grpSpPr bwMode="auto">
            <a:xfrm>
              <a:off x="4151" y="1871"/>
              <a:ext cx="1270" cy="727"/>
              <a:chOff x="2789" y="2840"/>
              <a:chExt cx="1513" cy="817"/>
            </a:xfrm>
          </p:grpSpPr>
          <p:pic>
            <p:nvPicPr>
              <p:cNvPr id="33" name="Picture 12" descr="lushhus-tools-in-gold-fr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9" y="2840"/>
                <a:ext cx="1513"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4"/>
              <p:cNvSpPr>
                <a:spLocks noChangeArrowheads="1"/>
              </p:cNvSpPr>
              <p:nvPr/>
            </p:nvSpPr>
            <p:spPr bwMode="auto">
              <a:xfrm>
                <a:off x="3152" y="3022"/>
                <a:ext cx="771" cy="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ar-SA" sz="3600" dirty="0"/>
                  <a:t> إدخال </a:t>
                </a:r>
                <a:endParaRPr lang="en-US" sz="3600" dirty="0"/>
              </a:p>
            </p:txBody>
          </p:sp>
        </p:grpSp>
        <p:grpSp>
          <p:nvGrpSpPr>
            <p:cNvPr id="27" name="Group 16"/>
            <p:cNvGrpSpPr>
              <a:grpSpLocks/>
            </p:cNvGrpSpPr>
            <p:nvPr/>
          </p:nvGrpSpPr>
          <p:grpSpPr bwMode="auto">
            <a:xfrm>
              <a:off x="2155" y="1871"/>
              <a:ext cx="1270" cy="727"/>
              <a:chOff x="2789" y="2840"/>
              <a:chExt cx="1513" cy="817"/>
            </a:xfrm>
          </p:grpSpPr>
          <p:pic>
            <p:nvPicPr>
              <p:cNvPr id="31" name="Picture 17" descr="lushhus-tools-in-gold-fr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9" y="2840"/>
                <a:ext cx="1513"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8"/>
              <p:cNvSpPr>
                <a:spLocks noChangeArrowheads="1"/>
              </p:cNvSpPr>
              <p:nvPr/>
            </p:nvSpPr>
            <p:spPr bwMode="auto">
              <a:xfrm>
                <a:off x="3152" y="3022"/>
                <a:ext cx="771" cy="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ar-SA" sz="3600" dirty="0"/>
                  <a:t> معالجة </a:t>
                </a:r>
                <a:endParaRPr lang="en-US" sz="3600" dirty="0"/>
              </a:p>
            </p:txBody>
          </p:sp>
        </p:grpSp>
        <p:grpSp>
          <p:nvGrpSpPr>
            <p:cNvPr id="28" name="Group 19"/>
            <p:cNvGrpSpPr>
              <a:grpSpLocks/>
            </p:cNvGrpSpPr>
            <p:nvPr/>
          </p:nvGrpSpPr>
          <p:grpSpPr bwMode="auto">
            <a:xfrm>
              <a:off x="295" y="1871"/>
              <a:ext cx="1270" cy="727"/>
              <a:chOff x="2789" y="2840"/>
              <a:chExt cx="1513" cy="817"/>
            </a:xfrm>
          </p:grpSpPr>
          <p:pic>
            <p:nvPicPr>
              <p:cNvPr id="29" name="Picture 20" descr="lushhus-tools-in-gold-fr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9" y="2840"/>
                <a:ext cx="1513"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1"/>
              <p:cNvSpPr>
                <a:spLocks noChangeArrowheads="1"/>
              </p:cNvSpPr>
              <p:nvPr/>
            </p:nvSpPr>
            <p:spPr bwMode="auto">
              <a:xfrm>
                <a:off x="3152" y="3022"/>
                <a:ext cx="771" cy="4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ar-SA" sz="3600"/>
                  <a:t> إخراج </a:t>
                </a:r>
                <a:endParaRPr lang="en-US" sz="36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1000" fill="hold"/>
                                        <p:tgtEl>
                                          <p:spTgt spid="9218"/>
                                        </p:tgtEl>
                                        <p:attrNameLst>
                                          <p:attrName>ppt_x</p:attrName>
                                        </p:attrNameLst>
                                      </p:cBhvr>
                                      <p:tavLst>
                                        <p:tav tm="0">
                                          <p:val>
                                            <p:strVal val="#ppt_x"/>
                                          </p:val>
                                        </p:tav>
                                        <p:tav tm="100000">
                                          <p:val>
                                            <p:strVal val="#ppt_x"/>
                                          </p:val>
                                        </p:tav>
                                      </p:tavLst>
                                    </p:anim>
                                    <p:anim calcmode="lin" valueType="num">
                                      <p:cBhvr additive="base">
                                        <p:cTn id="8" dur="1000" fill="hold"/>
                                        <p:tgtEl>
                                          <p:spTgt spid="92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 presetClass="entr" presetSubtype="10" fill="hold" nodeType="after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linds(horizontal)">
                                      <p:cBhvr>
                                        <p:cTn id="12" dur="1000"/>
                                        <p:tgtEl>
                                          <p:spTgt spid="9219"/>
                                        </p:tgtEl>
                                      </p:cBhvr>
                                    </p:animEffect>
                                  </p:childTnLst>
                                </p:cTn>
                              </p:par>
                            </p:childTnLst>
                          </p:cTn>
                        </p:par>
                        <p:par>
                          <p:cTn id="13" fill="hold">
                            <p:stCondLst>
                              <p:cond delay="2000"/>
                            </p:stCondLst>
                            <p:childTnLst>
                              <p:par>
                                <p:cTn id="14" presetID="3" presetClass="entr" presetSubtype="10" fill="hold" nodeType="after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blinds(horizontal)">
                                      <p:cBhvr>
                                        <p:cTn id="16" dur="1000"/>
                                        <p:tgtEl>
                                          <p:spTgt spid="9220"/>
                                        </p:tgtEl>
                                      </p:cBhvr>
                                    </p:animEffect>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2000" fill="hold"/>
                                        <p:tgtEl>
                                          <p:spTgt spid="23"/>
                                        </p:tgtEl>
                                        <p:attrNameLst>
                                          <p:attrName>ppt_x</p:attrName>
                                        </p:attrNameLst>
                                      </p:cBhvr>
                                      <p:tavLst>
                                        <p:tav tm="0">
                                          <p:val>
                                            <p:strVal val="#ppt_x"/>
                                          </p:val>
                                        </p:tav>
                                        <p:tav tm="100000">
                                          <p:val>
                                            <p:strVal val="#ppt_x"/>
                                          </p:val>
                                        </p:tav>
                                      </p:tavLst>
                                    </p:anim>
                                    <p:anim calcmode="lin" valueType="num">
                                      <p:cBhvr additive="base">
                                        <p:cTn id="21" dur="2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596" y="642918"/>
            <a:ext cx="8229600" cy="1143000"/>
          </a:xfrm>
        </p:spPr>
        <p:txBody>
          <a:bodyPr/>
          <a:lstStyle/>
          <a:p>
            <a:pPr algn="ctr" eaLnBrk="1" hangingPunct="1">
              <a:defRPr/>
            </a:pPr>
            <a:r>
              <a:rPr lang="ar-SA" sz="5400" dirty="0" smtClean="0">
                <a:solidFill>
                  <a:schemeClr val="bg2">
                    <a:lumMod val="25000"/>
                  </a:schemeClr>
                </a:solidFill>
                <a:effectLst/>
                <a:cs typeface="DecoType Naskh Extensions" pitchFamily="2" charset="-78"/>
              </a:rPr>
              <a:t>المكونات المادية </a:t>
            </a:r>
            <a:r>
              <a:rPr lang="en-US" sz="5400" dirty="0" smtClean="0">
                <a:solidFill>
                  <a:schemeClr val="bg2">
                    <a:lumMod val="25000"/>
                  </a:schemeClr>
                </a:solidFill>
                <a:effectLst/>
                <a:latin typeface="Chiller" pitchFamily="82" charset="0"/>
                <a:cs typeface="DecoType Naskh Extensions" pitchFamily="2" charset="-78"/>
              </a:rPr>
              <a:t>Hardware</a:t>
            </a:r>
            <a:r>
              <a:rPr lang="en-US" dirty="0" smtClean="0">
                <a:solidFill>
                  <a:schemeClr val="bg2">
                    <a:lumMod val="25000"/>
                  </a:schemeClr>
                </a:solidFill>
                <a:effectLst/>
                <a:cs typeface="DecoType Naskh Extensions" pitchFamily="2" charset="-78"/>
              </a:rPr>
              <a:t> </a:t>
            </a:r>
          </a:p>
        </p:txBody>
      </p:sp>
      <p:grpSp>
        <p:nvGrpSpPr>
          <p:cNvPr id="2" name="Group 36"/>
          <p:cNvGrpSpPr>
            <a:grpSpLocks/>
          </p:cNvGrpSpPr>
          <p:nvPr/>
        </p:nvGrpSpPr>
        <p:grpSpPr bwMode="auto">
          <a:xfrm>
            <a:off x="295275" y="2060922"/>
            <a:ext cx="8596313" cy="3816350"/>
            <a:chOff x="186" y="1117"/>
            <a:chExt cx="5415" cy="2404"/>
          </a:xfrm>
        </p:grpSpPr>
        <p:grpSp>
          <p:nvGrpSpPr>
            <p:cNvPr id="3" name="Group 10"/>
            <p:cNvGrpSpPr>
              <a:grpSpLocks/>
            </p:cNvGrpSpPr>
            <p:nvPr/>
          </p:nvGrpSpPr>
          <p:grpSpPr bwMode="auto">
            <a:xfrm>
              <a:off x="4422" y="1117"/>
              <a:ext cx="1179" cy="952"/>
              <a:chOff x="3101" y="1480"/>
              <a:chExt cx="1276" cy="1004"/>
            </a:xfrm>
          </p:grpSpPr>
          <p:pic>
            <p:nvPicPr>
              <p:cNvPr id="12319" name="Picture 9" descr="ist2_2144550-gold-antique-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 y="1480"/>
                <a:ext cx="1276"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8">
                <a:hlinkClick r:id="rId3" action="ppaction://hlinksldjump"/>
              </p:cNvPr>
              <p:cNvSpPr txBox="1">
                <a:spLocks noChangeArrowheads="1"/>
              </p:cNvSpPr>
              <p:nvPr/>
            </p:nvSpPr>
            <p:spPr bwMode="auto">
              <a:xfrm>
                <a:off x="3198" y="1706"/>
                <a:ext cx="1088" cy="567"/>
              </a:xfrm>
              <a:prstGeom prst="rect">
                <a:avLst/>
              </a:prstGeom>
              <a:noFill/>
              <a:ln w="9525">
                <a:noFill/>
                <a:miter lim="800000"/>
                <a:headEnd/>
                <a:tailEnd/>
              </a:ln>
              <a:effectLst/>
            </p:spPr>
            <p:txBody>
              <a:bodyPr>
                <a:spAutoFit/>
              </a:bodyPr>
              <a:lstStyle/>
              <a:p>
                <a:pPr algn="ctr">
                  <a:spcBef>
                    <a:spcPct val="50000"/>
                  </a:spcBef>
                  <a:defRPr/>
                </a:pPr>
                <a:r>
                  <a:rPr lang="ar-SA" sz="2000" dirty="0">
                    <a:effectLst>
                      <a:outerShdw blurRad="38100" dist="38100" dir="2700000" algn="tl">
                        <a:srgbClr val="C0C0C0"/>
                      </a:outerShdw>
                    </a:effectLst>
                    <a:cs typeface="Monotype Koufi" pitchFamily="2" charset="-78"/>
                  </a:rPr>
                  <a:t>وحدات  إدخال </a:t>
                </a:r>
              </a:p>
              <a:p>
                <a:pPr algn="ctr">
                  <a:spcBef>
                    <a:spcPct val="50000"/>
                  </a:spcBef>
                  <a:defRPr/>
                </a:pPr>
                <a:r>
                  <a:rPr lang="en-US" sz="2000" dirty="0">
                    <a:effectLst>
                      <a:outerShdw blurRad="38100" dist="38100" dir="2700000" algn="tl">
                        <a:srgbClr val="C0C0C0"/>
                      </a:outerShdw>
                    </a:effectLst>
                    <a:cs typeface="Monotype Koufi" pitchFamily="2" charset="-78"/>
                  </a:rPr>
                  <a:t>Input Units</a:t>
                </a:r>
              </a:p>
            </p:txBody>
          </p:sp>
        </p:grpSp>
        <p:sp>
          <p:nvSpPr>
            <p:cNvPr id="12295" name="Line 11"/>
            <p:cNvSpPr>
              <a:spLocks noChangeShapeType="1"/>
            </p:cNvSpPr>
            <p:nvPr/>
          </p:nvSpPr>
          <p:spPr bwMode="auto">
            <a:xfrm flipH="1">
              <a:off x="4059" y="1570"/>
              <a:ext cx="409"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2296" name="Line 12"/>
            <p:cNvSpPr>
              <a:spLocks noChangeShapeType="1"/>
            </p:cNvSpPr>
            <p:nvPr/>
          </p:nvSpPr>
          <p:spPr bwMode="auto">
            <a:xfrm>
              <a:off x="4059" y="1570"/>
              <a:ext cx="0" cy="998"/>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grpSp>
          <p:nvGrpSpPr>
            <p:cNvPr id="4" name="Group 13"/>
            <p:cNvGrpSpPr>
              <a:grpSpLocks/>
            </p:cNvGrpSpPr>
            <p:nvPr/>
          </p:nvGrpSpPr>
          <p:grpSpPr bwMode="auto">
            <a:xfrm>
              <a:off x="3561" y="2568"/>
              <a:ext cx="1179" cy="952"/>
              <a:chOff x="3101" y="1480"/>
              <a:chExt cx="1276" cy="1004"/>
            </a:xfrm>
          </p:grpSpPr>
          <p:pic>
            <p:nvPicPr>
              <p:cNvPr id="12317" name="Picture 14" descr="ist2_2144550-gold-antique-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 y="1480"/>
                <a:ext cx="1276"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15">
                <a:hlinkClick r:id="rId4" action="ppaction://hlinksldjump"/>
              </p:cNvPr>
              <p:cNvSpPr txBox="1">
                <a:spLocks noChangeArrowheads="1"/>
              </p:cNvSpPr>
              <p:nvPr/>
            </p:nvSpPr>
            <p:spPr bwMode="auto">
              <a:xfrm>
                <a:off x="3198" y="1706"/>
                <a:ext cx="1088" cy="567"/>
              </a:xfrm>
              <a:prstGeom prst="rect">
                <a:avLst/>
              </a:prstGeom>
              <a:noFill/>
              <a:ln w="9525">
                <a:noFill/>
                <a:miter lim="800000"/>
                <a:headEnd/>
                <a:tailEnd/>
              </a:ln>
              <a:effectLst/>
            </p:spPr>
            <p:txBody>
              <a:bodyPr>
                <a:spAutoFit/>
              </a:bodyPr>
              <a:lstStyle/>
              <a:p>
                <a:pPr algn="ctr">
                  <a:spcBef>
                    <a:spcPct val="50000"/>
                  </a:spcBef>
                  <a:defRPr/>
                </a:pPr>
                <a:r>
                  <a:rPr lang="ar-SA" sz="2000">
                    <a:effectLst>
                      <a:outerShdw blurRad="38100" dist="38100" dir="2700000" algn="tl">
                        <a:srgbClr val="C0C0C0"/>
                      </a:outerShdw>
                    </a:effectLst>
                    <a:cs typeface="Monotype Koufi" pitchFamily="2" charset="-78"/>
                  </a:rPr>
                  <a:t>الذاكرة </a:t>
                </a:r>
              </a:p>
              <a:p>
                <a:pPr algn="ctr">
                  <a:spcBef>
                    <a:spcPct val="50000"/>
                  </a:spcBef>
                  <a:defRPr/>
                </a:pPr>
                <a:r>
                  <a:rPr lang="en-US" sz="2000">
                    <a:effectLst>
                      <a:outerShdw blurRad="38100" dist="38100" dir="2700000" algn="tl">
                        <a:srgbClr val="C0C0C0"/>
                      </a:outerShdw>
                    </a:effectLst>
                    <a:cs typeface="Monotype Koufi" pitchFamily="2" charset="-78"/>
                  </a:rPr>
                  <a:t>RAM </a:t>
                </a:r>
              </a:p>
            </p:txBody>
          </p:sp>
        </p:grpSp>
        <p:sp>
          <p:nvSpPr>
            <p:cNvPr id="12298" name="Line 17"/>
            <p:cNvSpPr>
              <a:spLocks noChangeShapeType="1"/>
            </p:cNvSpPr>
            <p:nvPr/>
          </p:nvSpPr>
          <p:spPr bwMode="auto">
            <a:xfrm flipV="1">
              <a:off x="3833" y="1570"/>
              <a:ext cx="0" cy="998"/>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2299" name="Line 18"/>
            <p:cNvSpPr>
              <a:spLocks noChangeShapeType="1"/>
            </p:cNvSpPr>
            <p:nvPr/>
          </p:nvSpPr>
          <p:spPr bwMode="auto">
            <a:xfrm flipH="1">
              <a:off x="3207" y="1561"/>
              <a:ext cx="635" cy="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grpSp>
          <p:nvGrpSpPr>
            <p:cNvPr id="5" name="Group 19"/>
            <p:cNvGrpSpPr>
              <a:grpSpLocks/>
            </p:cNvGrpSpPr>
            <p:nvPr/>
          </p:nvGrpSpPr>
          <p:grpSpPr bwMode="auto">
            <a:xfrm>
              <a:off x="2163" y="1172"/>
              <a:ext cx="1043" cy="907"/>
              <a:chOff x="3101" y="1480"/>
              <a:chExt cx="1276" cy="1004"/>
            </a:xfrm>
          </p:grpSpPr>
          <p:pic>
            <p:nvPicPr>
              <p:cNvPr id="12315" name="Picture 20" descr="ist2_2144550-gold-antique-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 y="1480"/>
                <a:ext cx="1276"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Text Box 21">
                <a:hlinkClick r:id="rId5" action="ppaction://hlinksldjump"/>
              </p:cNvPr>
              <p:cNvSpPr txBox="1">
                <a:spLocks noChangeArrowheads="1"/>
              </p:cNvSpPr>
              <p:nvPr/>
            </p:nvSpPr>
            <p:spPr bwMode="auto">
              <a:xfrm>
                <a:off x="3198" y="1706"/>
                <a:ext cx="1089" cy="596"/>
              </a:xfrm>
              <a:prstGeom prst="rect">
                <a:avLst/>
              </a:prstGeom>
              <a:noFill/>
              <a:ln w="9525">
                <a:noFill/>
                <a:miter lim="800000"/>
                <a:headEnd/>
                <a:tailEnd/>
              </a:ln>
              <a:effectLst/>
            </p:spPr>
            <p:txBody>
              <a:bodyPr>
                <a:spAutoFit/>
              </a:bodyPr>
              <a:lstStyle/>
              <a:p>
                <a:pPr algn="ctr">
                  <a:spcBef>
                    <a:spcPct val="50000"/>
                  </a:spcBef>
                  <a:defRPr/>
                </a:pPr>
                <a:r>
                  <a:rPr lang="ar-SA" sz="2000" dirty="0">
                    <a:effectLst>
                      <a:outerShdw blurRad="38100" dist="38100" dir="2700000" algn="tl">
                        <a:srgbClr val="C0C0C0"/>
                      </a:outerShdw>
                    </a:effectLst>
                    <a:cs typeface="Monotype Koufi" pitchFamily="2" charset="-78"/>
                  </a:rPr>
                  <a:t>المعالج </a:t>
                </a:r>
              </a:p>
              <a:p>
                <a:pPr algn="ctr">
                  <a:spcBef>
                    <a:spcPct val="50000"/>
                  </a:spcBef>
                  <a:defRPr/>
                </a:pPr>
                <a:r>
                  <a:rPr lang="en-US" sz="2000" dirty="0">
                    <a:effectLst>
                      <a:outerShdw blurRad="38100" dist="38100" dir="2700000" algn="tl">
                        <a:srgbClr val="C0C0C0"/>
                      </a:outerShdw>
                    </a:effectLst>
                    <a:cs typeface="Monotype Koufi" pitchFamily="2" charset="-78"/>
                  </a:rPr>
                  <a:t>CPU </a:t>
                </a:r>
              </a:p>
            </p:txBody>
          </p:sp>
        </p:grpSp>
        <p:sp>
          <p:nvSpPr>
            <p:cNvPr id="12301" name="Line 22"/>
            <p:cNvSpPr>
              <a:spLocks noChangeShapeType="1"/>
            </p:cNvSpPr>
            <p:nvPr/>
          </p:nvSpPr>
          <p:spPr bwMode="auto">
            <a:xfrm flipH="1">
              <a:off x="1429" y="1570"/>
              <a:ext cx="771" cy="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grpSp>
          <p:nvGrpSpPr>
            <p:cNvPr id="6" name="Group 23"/>
            <p:cNvGrpSpPr>
              <a:grpSpLocks/>
            </p:cNvGrpSpPr>
            <p:nvPr/>
          </p:nvGrpSpPr>
          <p:grpSpPr bwMode="auto">
            <a:xfrm>
              <a:off x="186" y="1163"/>
              <a:ext cx="1225" cy="952"/>
              <a:chOff x="3101" y="1480"/>
              <a:chExt cx="1276" cy="1004"/>
            </a:xfrm>
          </p:grpSpPr>
          <p:pic>
            <p:nvPicPr>
              <p:cNvPr id="12313" name="Picture 24" descr="ist2_2144550-gold-antique-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 y="1480"/>
                <a:ext cx="1276"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9" name="Text Box 25">
                <a:hlinkClick r:id="rId6" action="ppaction://hlinksldjump"/>
              </p:cNvPr>
              <p:cNvSpPr txBox="1">
                <a:spLocks noChangeArrowheads="1"/>
              </p:cNvSpPr>
              <p:nvPr/>
            </p:nvSpPr>
            <p:spPr bwMode="auto">
              <a:xfrm>
                <a:off x="3198" y="1706"/>
                <a:ext cx="1089" cy="538"/>
              </a:xfrm>
              <a:prstGeom prst="rect">
                <a:avLst/>
              </a:prstGeom>
              <a:noFill/>
              <a:ln w="9525">
                <a:noFill/>
                <a:miter lim="800000"/>
                <a:headEnd/>
                <a:tailEnd/>
              </a:ln>
              <a:effectLst/>
            </p:spPr>
            <p:txBody>
              <a:bodyPr>
                <a:spAutoFit/>
              </a:bodyPr>
              <a:lstStyle/>
              <a:p>
                <a:pPr algn="ctr">
                  <a:spcBef>
                    <a:spcPct val="50000"/>
                  </a:spcBef>
                  <a:defRPr/>
                </a:pPr>
                <a:r>
                  <a:rPr lang="ar-SA" sz="2000" dirty="0">
                    <a:effectLst>
                      <a:outerShdw blurRad="38100" dist="38100" dir="2700000" algn="tl">
                        <a:srgbClr val="C0C0C0"/>
                      </a:outerShdw>
                    </a:effectLst>
                    <a:cs typeface="Monotype Koufi" pitchFamily="2" charset="-78"/>
                  </a:rPr>
                  <a:t>وحدات  الإخراج </a:t>
                </a:r>
              </a:p>
              <a:p>
                <a:pPr algn="ctr">
                  <a:spcBef>
                    <a:spcPct val="50000"/>
                  </a:spcBef>
                  <a:defRPr/>
                </a:pPr>
                <a:r>
                  <a:rPr lang="en-US" b="1" dirty="0">
                    <a:effectLst>
                      <a:outerShdw blurRad="38100" dist="38100" dir="2700000" algn="tl">
                        <a:srgbClr val="C0C0C0"/>
                      </a:outerShdw>
                    </a:effectLst>
                    <a:cs typeface="Monotype Koufi" pitchFamily="2" charset="-78"/>
                  </a:rPr>
                  <a:t>Output Units</a:t>
                </a:r>
              </a:p>
            </p:txBody>
          </p:sp>
        </p:grpSp>
        <p:grpSp>
          <p:nvGrpSpPr>
            <p:cNvPr id="7" name="Group 26"/>
            <p:cNvGrpSpPr>
              <a:grpSpLocks/>
            </p:cNvGrpSpPr>
            <p:nvPr/>
          </p:nvGrpSpPr>
          <p:grpSpPr bwMode="auto">
            <a:xfrm>
              <a:off x="2109" y="2568"/>
              <a:ext cx="1179" cy="952"/>
              <a:chOff x="3101" y="1480"/>
              <a:chExt cx="1276" cy="1004"/>
            </a:xfrm>
          </p:grpSpPr>
          <p:pic>
            <p:nvPicPr>
              <p:cNvPr id="12311" name="Picture 27" descr="ist2_2144550-gold-antique-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 y="1480"/>
                <a:ext cx="1276"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2" name="Text Box 28">
                <a:hlinkClick r:id="rId7" action="ppaction://hlinksldjump"/>
              </p:cNvPr>
              <p:cNvSpPr txBox="1">
                <a:spLocks noChangeArrowheads="1"/>
              </p:cNvSpPr>
              <p:nvPr/>
            </p:nvSpPr>
            <p:spPr bwMode="auto">
              <a:xfrm>
                <a:off x="3198" y="1706"/>
                <a:ext cx="1088" cy="567"/>
              </a:xfrm>
              <a:prstGeom prst="rect">
                <a:avLst/>
              </a:prstGeom>
              <a:noFill/>
              <a:ln w="9525">
                <a:noFill/>
                <a:miter lim="800000"/>
                <a:headEnd/>
                <a:tailEnd/>
              </a:ln>
              <a:effectLst/>
            </p:spPr>
            <p:txBody>
              <a:bodyPr>
                <a:spAutoFit/>
              </a:bodyPr>
              <a:lstStyle/>
              <a:p>
                <a:pPr algn="ctr">
                  <a:spcBef>
                    <a:spcPct val="50000"/>
                  </a:spcBef>
                  <a:defRPr/>
                </a:pPr>
                <a:r>
                  <a:rPr lang="ar-SA" sz="2000">
                    <a:effectLst>
                      <a:outerShdw blurRad="38100" dist="38100" dir="2700000" algn="tl">
                        <a:srgbClr val="C0C0C0"/>
                      </a:outerShdw>
                    </a:effectLst>
                    <a:cs typeface="Monotype Koufi" pitchFamily="2" charset="-78"/>
                  </a:rPr>
                  <a:t>الذاكرة </a:t>
                </a:r>
              </a:p>
              <a:p>
                <a:pPr algn="ctr">
                  <a:spcBef>
                    <a:spcPct val="50000"/>
                  </a:spcBef>
                  <a:defRPr/>
                </a:pPr>
                <a:r>
                  <a:rPr lang="en-US" sz="2000">
                    <a:effectLst>
                      <a:outerShdw blurRad="38100" dist="38100" dir="2700000" algn="tl">
                        <a:srgbClr val="C0C0C0"/>
                      </a:outerShdw>
                    </a:effectLst>
                    <a:cs typeface="Monotype Koufi" pitchFamily="2" charset="-78"/>
                  </a:rPr>
                  <a:t>ROM </a:t>
                </a:r>
              </a:p>
            </p:txBody>
          </p:sp>
        </p:grpSp>
        <p:sp>
          <p:nvSpPr>
            <p:cNvPr id="12304" name="Line 29"/>
            <p:cNvSpPr>
              <a:spLocks noChangeShapeType="1"/>
            </p:cNvSpPr>
            <p:nvPr/>
          </p:nvSpPr>
          <p:spPr bwMode="auto">
            <a:xfrm>
              <a:off x="2699" y="2069"/>
              <a:ext cx="0" cy="499"/>
            </a:xfrm>
            <a:prstGeom prst="line">
              <a:avLst/>
            </a:prstGeom>
            <a:noFill/>
            <a:ln w="3810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ar-SA"/>
            </a:p>
          </p:txBody>
        </p:sp>
        <p:grpSp>
          <p:nvGrpSpPr>
            <p:cNvPr id="8" name="Group 30"/>
            <p:cNvGrpSpPr>
              <a:grpSpLocks/>
            </p:cNvGrpSpPr>
            <p:nvPr/>
          </p:nvGrpSpPr>
          <p:grpSpPr bwMode="auto">
            <a:xfrm>
              <a:off x="567" y="2569"/>
              <a:ext cx="1179" cy="952"/>
              <a:chOff x="3101" y="1480"/>
              <a:chExt cx="1276" cy="1004"/>
            </a:xfrm>
          </p:grpSpPr>
          <p:pic>
            <p:nvPicPr>
              <p:cNvPr id="12309" name="Picture 31" descr="ist2_2144550-gold-antique-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 y="1480"/>
                <a:ext cx="1276"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6" name="Text Box 32">
                <a:hlinkClick r:id="rId8" action="ppaction://hlinksldjump"/>
              </p:cNvPr>
              <p:cNvSpPr txBox="1">
                <a:spLocks noChangeArrowheads="1"/>
              </p:cNvSpPr>
              <p:nvPr/>
            </p:nvSpPr>
            <p:spPr bwMode="auto">
              <a:xfrm>
                <a:off x="3198" y="1706"/>
                <a:ext cx="1088" cy="567"/>
              </a:xfrm>
              <a:prstGeom prst="rect">
                <a:avLst/>
              </a:prstGeom>
              <a:noFill/>
              <a:ln w="9525">
                <a:noFill/>
                <a:miter lim="800000"/>
                <a:headEnd/>
                <a:tailEnd/>
              </a:ln>
              <a:effectLst/>
            </p:spPr>
            <p:txBody>
              <a:bodyPr>
                <a:spAutoFit/>
              </a:bodyPr>
              <a:lstStyle/>
              <a:p>
                <a:pPr algn="ctr">
                  <a:spcBef>
                    <a:spcPct val="50000"/>
                  </a:spcBef>
                  <a:defRPr/>
                </a:pPr>
                <a:r>
                  <a:rPr lang="ar-SA" sz="2000">
                    <a:effectLst>
                      <a:outerShdw blurRad="38100" dist="38100" dir="2700000" algn="tl">
                        <a:srgbClr val="C0C0C0"/>
                      </a:outerShdw>
                    </a:effectLst>
                    <a:cs typeface="Monotype Koufi" pitchFamily="2" charset="-78"/>
                  </a:rPr>
                  <a:t>التخزين </a:t>
                </a:r>
              </a:p>
              <a:p>
                <a:pPr algn="ctr">
                  <a:spcBef>
                    <a:spcPct val="50000"/>
                  </a:spcBef>
                  <a:defRPr/>
                </a:pPr>
                <a:r>
                  <a:rPr lang="en-US" sz="2000">
                    <a:effectLst>
                      <a:outerShdw blurRad="38100" dist="38100" dir="2700000" algn="tl">
                        <a:srgbClr val="C0C0C0"/>
                      </a:outerShdw>
                    </a:effectLst>
                    <a:cs typeface="Monotype Koufi" pitchFamily="2" charset="-78"/>
                  </a:rPr>
                  <a:t>Storage </a:t>
                </a:r>
              </a:p>
            </p:txBody>
          </p:sp>
        </p:grpSp>
        <p:sp>
          <p:nvSpPr>
            <p:cNvPr id="12306" name="Line 33"/>
            <p:cNvSpPr>
              <a:spLocks noChangeShapeType="1"/>
            </p:cNvSpPr>
            <p:nvPr/>
          </p:nvSpPr>
          <p:spPr bwMode="auto">
            <a:xfrm>
              <a:off x="2426" y="2024"/>
              <a:ext cx="0" cy="317"/>
            </a:xfrm>
            <a:prstGeom prst="line">
              <a:avLst/>
            </a:prstGeom>
            <a:noFill/>
            <a:ln w="38100">
              <a:solidFill>
                <a:srgbClr val="800000"/>
              </a:solidFill>
              <a:round/>
              <a:headEnd type="triangle" w="med" len="med"/>
              <a:tailEnd/>
            </a:ln>
            <a:extLst>
              <a:ext uri="{909E8E84-426E-40DD-AFC4-6F175D3DCCD1}">
                <a14:hiddenFill xmlns:a14="http://schemas.microsoft.com/office/drawing/2010/main">
                  <a:noFill/>
                </a14:hiddenFill>
              </a:ext>
            </a:extLst>
          </p:spPr>
          <p:txBody>
            <a:bodyPr/>
            <a:lstStyle/>
            <a:p>
              <a:endParaRPr lang="ar-SA"/>
            </a:p>
          </p:txBody>
        </p:sp>
        <p:sp>
          <p:nvSpPr>
            <p:cNvPr id="12307" name="Line 34"/>
            <p:cNvSpPr>
              <a:spLocks noChangeShapeType="1"/>
            </p:cNvSpPr>
            <p:nvPr/>
          </p:nvSpPr>
          <p:spPr bwMode="auto">
            <a:xfrm flipH="1">
              <a:off x="1066" y="2341"/>
              <a:ext cx="1360"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2308" name="Line 35"/>
            <p:cNvSpPr>
              <a:spLocks noChangeShapeType="1"/>
            </p:cNvSpPr>
            <p:nvPr/>
          </p:nvSpPr>
          <p:spPr bwMode="auto">
            <a:xfrm>
              <a:off x="1066" y="2341"/>
              <a:ext cx="0" cy="227"/>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ppt_x"/>
                                          </p:val>
                                        </p:tav>
                                        <p:tav tm="100000">
                                          <p:val>
                                            <p:strVal val="#ppt_x"/>
                                          </p:val>
                                        </p:tav>
                                      </p:tavLst>
                                    </p:anim>
                                    <p:anim calcmode="lin" valueType="num">
                                      <p:cBhvr additive="base">
                                        <p:cTn id="8" dur="1000" fill="hold"/>
                                        <p:tgtEl>
                                          <p:spTgt spid="1126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19</a:t>
            </a:fld>
            <a:endParaRPr lang="ar-SA"/>
          </a:p>
        </p:txBody>
      </p:sp>
      <p:pic>
        <p:nvPicPr>
          <p:cNvPr id="10242" name="Picture 2" descr="C:\Users\talal\Desktop\المشروع\43.JPG"/>
          <p:cNvPicPr>
            <a:picLocks noChangeAspect="1" noChangeArrowheads="1"/>
          </p:cNvPicPr>
          <p:nvPr/>
        </p:nvPicPr>
        <p:blipFill>
          <a:blip r:embed="rId2"/>
          <a:srcRect/>
          <a:stretch>
            <a:fillRect/>
          </a:stretch>
        </p:blipFill>
        <p:spPr bwMode="auto">
          <a:xfrm>
            <a:off x="2928926" y="428604"/>
            <a:ext cx="3395667" cy="928694"/>
          </a:xfrm>
          <a:prstGeom prst="rect">
            <a:avLst/>
          </a:prstGeom>
          <a:ln>
            <a:noFill/>
          </a:ln>
          <a:effectLst>
            <a:outerShdw blurRad="292100" dist="139700" dir="2700000" algn="tl" rotWithShape="0">
              <a:srgbClr val="333333">
                <a:alpha val="65000"/>
              </a:srgbClr>
            </a:outerShdw>
          </a:effectLst>
        </p:spPr>
      </p:pic>
      <p:pic>
        <p:nvPicPr>
          <p:cNvPr id="10243" name="Picture 3" descr="C:\Users\talal\Desktop\المشروع\47.JPG"/>
          <p:cNvPicPr>
            <a:picLocks noChangeAspect="1" noChangeArrowheads="1"/>
          </p:cNvPicPr>
          <p:nvPr/>
        </p:nvPicPr>
        <p:blipFill>
          <a:blip r:embed="rId3"/>
          <a:srcRect/>
          <a:stretch>
            <a:fillRect/>
          </a:stretch>
        </p:blipFill>
        <p:spPr bwMode="auto">
          <a:xfrm>
            <a:off x="285720" y="1714488"/>
            <a:ext cx="8501122"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1000" fill="hold"/>
                                        <p:tgtEl>
                                          <p:spTgt spid="10242"/>
                                        </p:tgtEl>
                                        <p:attrNameLst>
                                          <p:attrName>ppt_x</p:attrName>
                                        </p:attrNameLst>
                                      </p:cBhvr>
                                      <p:tavLst>
                                        <p:tav tm="0">
                                          <p:val>
                                            <p:strVal val="#ppt_x"/>
                                          </p:val>
                                        </p:tav>
                                        <p:tav tm="100000">
                                          <p:val>
                                            <p:strVal val="#ppt_x"/>
                                          </p:val>
                                        </p:tav>
                                      </p:tavLst>
                                    </p:anim>
                                    <p:anim calcmode="lin" valueType="num">
                                      <p:cBhvr additive="base">
                                        <p:cTn id="8" dur="1000" fill="hold"/>
                                        <p:tgtEl>
                                          <p:spTgt spid="1024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wipe(up)">
                                      <p:cBhvr>
                                        <p:cTn id="12"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7744" y="2132856"/>
            <a:ext cx="5422974" cy="959710"/>
          </a:xfrm>
        </p:spPr>
        <p:txBody>
          <a:bodyPr/>
          <a:lstStyle/>
          <a:p>
            <a:pPr algn="ctr"/>
            <a:r>
              <a:rPr lang="ar-SA" dirty="0" smtClean="0">
                <a:solidFill>
                  <a:schemeClr val="tx1"/>
                </a:solidFill>
              </a:rPr>
              <a:t>يقدمه لكم</a:t>
            </a:r>
            <a:endParaRPr lang="ar-SA" dirty="0">
              <a:solidFill>
                <a:schemeClr val="tx1"/>
              </a:solidFill>
            </a:endParaRPr>
          </a:p>
        </p:txBody>
      </p:sp>
      <p:sp>
        <p:nvSpPr>
          <p:cNvPr id="3" name="عنصر نائب للنص 2"/>
          <p:cNvSpPr>
            <a:spLocks noGrp="1"/>
          </p:cNvSpPr>
          <p:nvPr>
            <p:ph type="body" idx="1"/>
          </p:nvPr>
        </p:nvSpPr>
        <p:spPr>
          <a:xfrm>
            <a:off x="2357422" y="3500438"/>
            <a:ext cx="4572000" cy="1454888"/>
          </a:xfrm>
        </p:spPr>
        <p:txBody>
          <a:bodyPr>
            <a:noAutofit/>
          </a:bodyPr>
          <a:lstStyle/>
          <a:p>
            <a:pPr algn="ctr"/>
            <a:r>
              <a:rPr lang="ar-SA" sz="5400" dirty="0" smtClean="0">
                <a:solidFill>
                  <a:srgbClr val="FFFF00"/>
                </a:solidFill>
                <a:effectLst>
                  <a:outerShdw blurRad="38100" dist="38100" dir="2700000" algn="tl">
                    <a:srgbClr val="C0C0C0"/>
                  </a:outerShdw>
                </a:effectLst>
                <a:cs typeface="+mj-cs"/>
              </a:rPr>
              <a:t>م </a:t>
            </a:r>
            <a:r>
              <a:rPr lang="ar-SA" sz="5400" dirty="0" smtClean="0">
                <a:solidFill>
                  <a:srgbClr val="FFFF00"/>
                </a:solidFill>
                <a:effectLst>
                  <a:outerShdw blurRad="38100" dist="38100" dir="2700000" algn="tl">
                    <a:srgbClr val="C0C0C0"/>
                  </a:outerShdw>
                </a:effectLst>
                <a:cs typeface="+mj-cs"/>
              </a:rPr>
              <a:t>/ محمد طلال بدير</a:t>
            </a:r>
            <a:endParaRPr lang="en-US" sz="5400" dirty="0" smtClean="0">
              <a:solidFill>
                <a:srgbClr val="FFFF00"/>
              </a:solidFill>
              <a:effectLst>
                <a:outerShdw blurRad="38100" dist="38100" dir="2700000" algn="tl">
                  <a:srgbClr val="C0C0C0"/>
                </a:outerShdw>
              </a:effectLst>
              <a:cs typeface="+mj-cs"/>
            </a:endParaRPr>
          </a:p>
        </p:txBody>
      </p:sp>
      <p:sp>
        <p:nvSpPr>
          <p:cNvPr id="4" name="عنصر نائب للتاريخ 3"/>
          <p:cNvSpPr>
            <a:spLocks noGrp="1"/>
          </p:cNvSpPr>
          <p:nvPr>
            <p:ph type="dt" sz="half" idx="10"/>
          </p:nvPr>
        </p:nvSpPr>
        <p:spPr/>
        <p:txBody>
          <a:bodyPr/>
          <a:lstStyle/>
          <a:p>
            <a:r>
              <a:rPr lang="ar-SA" smtClean="0"/>
              <a:t>IT- Cambridge</a:t>
            </a:r>
            <a:endParaRPr lang="ar-SA" dirty="0"/>
          </a:p>
        </p:txBody>
      </p:sp>
      <p:sp>
        <p:nvSpPr>
          <p:cNvPr id="5" name="عنصر نائب للتذييل 4"/>
          <p:cNvSpPr>
            <a:spLocks noGrp="1"/>
          </p:cNvSpPr>
          <p:nvPr>
            <p:ph type="ftr" sz="quarter" idx="11"/>
          </p:nvPr>
        </p:nvSpPr>
        <p:spPr/>
        <p:txBody>
          <a:bodyPr/>
          <a:lstStyle/>
          <a:p>
            <a:r>
              <a:rPr lang="ar-SA" dirty="0" smtClean="0"/>
              <a:t>أ / محمد طلال - نيوهورايزن تبوك 0559260849</a:t>
            </a:r>
            <a:endParaRPr lang="ar-SA" dirty="0"/>
          </a:p>
        </p:txBody>
      </p:sp>
      <p:sp>
        <p:nvSpPr>
          <p:cNvPr id="6" name="عنصر نائب لرقم الشريحة 5"/>
          <p:cNvSpPr>
            <a:spLocks noGrp="1"/>
          </p:cNvSpPr>
          <p:nvPr>
            <p:ph type="sldNum" sz="quarter" idx="12"/>
          </p:nvPr>
        </p:nvSpPr>
        <p:spPr/>
        <p:txBody>
          <a:bodyPr/>
          <a:lstStyle/>
          <a:p>
            <a:fld id="{A0E098D0-71D1-40EB-BF42-2064AB5B49CD}" type="slidenum">
              <a:rPr lang="ar-SA" smtClean="0"/>
              <a:pPr/>
              <a:t>2</a:t>
            </a:fld>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20</a:t>
            </a:fld>
            <a:endParaRPr lang="ar-SA"/>
          </a:p>
        </p:txBody>
      </p:sp>
      <p:pic>
        <p:nvPicPr>
          <p:cNvPr id="5" name="Picture 5" descr="C:\Users\talal\Desktop\المشروع\46.JPG"/>
          <p:cNvPicPr>
            <a:picLocks noChangeAspect="1" noChangeArrowheads="1"/>
          </p:cNvPicPr>
          <p:nvPr/>
        </p:nvPicPr>
        <p:blipFill>
          <a:blip r:embed="rId2"/>
          <a:srcRect r="14062"/>
          <a:stretch>
            <a:fillRect/>
          </a:stretch>
        </p:blipFill>
        <p:spPr bwMode="auto">
          <a:xfrm>
            <a:off x="1142976" y="2705529"/>
            <a:ext cx="3857652" cy="3366677"/>
          </a:xfrm>
          <a:prstGeom prst="rect">
            <a:avLst/>
          </a:prstGeom>
          <a:noFill/>
        </p:spPr>
      </p:pic>
      <p:pic>
        <p:nvPicPr>
          <p:cNvPr id="6" name="صورة 5" descr="pr_casing_kt6101_black_silver_handle_b.jpg"/>
          <p:cNvPicPr>
            <a:picLocks noChangeAspect="1"/>
          </p:cNvPicPr>
          <p:nvPr/>
        </p:nvPicPr>
        <p:blipFill>
          <a:blip r:embed="rId3"/>
          <a:srcRect l="17021" r="18676"/>
          <a:stretch>
            <a:fillRect/>
          </a:stretch>
        </p:blipFill>
        <p:spPr>
          <a:xfrm>
            <a:off x="5715008" y="2714620"/>
            <a:ext cx="2428892" cy="3500462"/>
          </a:xfrm>
          <a:prstGeom prst="rect">
            <a:avLst/>
          </a:prstGeom>
        </p:spPr>
      </p:pic>
      <p:pic>
        <p:nvPicPr>
          <p:cNvPr id="13314" name="Picture 2" descr="C:\Users\talal\Desktop\المشروع\52.JPG"/>
          <p:cNvPicPr>
            <a:picLocks noChangeAspect="1" noChangeArrowheads="1"/>
          </p:cNvPicPr>
          <p:nvPr/>
        </p:nvPicPr>
        <p:blipFill>
          <a:blip r:embed="rId4"/>
          <a:srcRect t="41667"/>
          <a:stretch>
            <a:fillRect/>
          </a:stretch>
        </p:blipFill>
        <p:spPr bwMode="auto">
          <a:xfrm>
            <a:off x="285720" y="1571612"/>
            <a:ext cx="8557610" cy="1000132"/>
          </a:xfrm>
          <a:prstGeom prst="rect">
            <a:avLst/>
          </a:prstGeom>
          <a:noFill/>
        </p:spPr>
      </p:pic>
      <p:pic>
        <p:nvPicPr>
          <p:cNvPr id="8" name="صورة 7" descr="290.JPG"/>
          <p:cNvPicPr>
            <a:picLocks noChangeAspect="1"/>
          </p:cNvPicPr>
          <p:nvPr/>
        </p:nvPicPr>
        <p:blipFill>
          <a:blip r:embed="rId5"/>
          <a:stretch>
            <a:fillRect/>
          </a:stretch>
        </p:blipFill>
        <p:spPr>
          <a:xfrm>
            <a:off x="2500298" y="500042"/>
            <a:ext cx="3809541" cy="9286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wipe(up)">
                                      <p:cBhvr>
                                        <p:cTn id="13" dur="3000"/>
                                        <p:tgtEl>
                                          <p:spTgt spid="13314"/>
                                        </p:tgtEl>
                                      </p:cBhvr>
                                    </p:animEffect>
                                  </p:childTnLst>
                                </p:cTn>
                              </p:par>
                            </p:childTnLst>
                          </p:cTn>
                        </p:par>
                        <p:par>
                          <p:cTn id="14" fill="hold">
                            <p:stCondLst>
                              <p:cond delay="3500"/>
                            </p:stCondLst>
                            <p:childTnLst>
                              <p:par>
                                <p:cTn id="15" presetID="53"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fltVal val="0"/>
                                          </p:val>
                                        </p:tav>
                                        <p:tav tm="100000">
                                          <p:val>
                                            <p:strVal val="#ppt_w"/>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animEffect transition="in" filter="fade">
                                      <p:cBhvr>
                                        <p:cTn id="19" dur="2000"/>
                                        <p:tgtEl>
                                          <p:spTgt spid="6"/>
                                        </p:tgtEl>
                                      </p:cBhvr>
                                    </p:animEffect>
                                  </p:childTnLst>
                                </p:cTn>
                              </p:par>
                            </p:childTnLst>
                          </p:cTn>
                        </p:par>
                        <p:par>
                          <p:cTn id="20" fill="hold">
                            <p:stCondLst>
                              <p:cond delay="5500"/>
                            </p:stCondLst>
                            <p:childTnLst>
                              <p:par>
                                <p:cTn id="21" presetID="53"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fltVal val="0"/>
                                          </p:val>
                                        </p:tav>
                                        <p:tav tm="100000">
                                          <p:val>
                                            <p:strVal val="#ppt_w"/>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Effect transition="in" filter="fad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p:txBody>
          <a:bodyPr/>
          <a:lstStyle/>
          <a:p>
            <a:pPr>
              <a:buNone/>
            </a:pPr>
            <a:endParaRPr lang="ar-SA" dirty="0" smtClean="0"/>
          </a:p>
          <a:p>
            <a:pPr>
              <a:buNone/>
            </a:pPr>
            <a:endParaRPr lang="ar-SA" dirty="0" smtClean="0"/>
          </a:p>
          <a:p>
            <a:pPr>
              <a:buNone/>
            </a:pPr>
            <a:endParaRPr lang="ar-SA" dirty="0" smtClean="0"/>
          </a:p>
          <a:p>
            <a:pPr>
              <a:buNone/>
            </a:pPr>
            <a:r>
              <a:rPr lang="ar-SA" dirty="0" smtClean="0"/>
              <a:t>ويحتوي الصندوق على صمامات تشير إلى حالة الحاسب الآلي (</a:t>
            </a:r>
            <a:r>
              <a:rPr lang="en-US" dirty="0" smtClean="0"/>
              <a:t>LEDs</a:t>
            </a:r>
            <a:r>
              <a:rPr lang="ar-SA" dirty="0" smtClean="0"/>
              <a:t>)</a:t>
            </a:r>
          </a:p>
          <a:p>
            <a:pPr>
              <a:buNone/>
            </a:pPr>
            <a:r>
              <a:rPr lang="ar-SA" dirty="0" smtClean="0"/>
              <a:t>(</a:t>
            </a:r>
            <a:r>
              <a:rPr lang="en-US" dirty="0" smtClean="0"/>
              <a:t>Light Emitting Diodes</a:t>
            </a:r>
            <a:r>
              <a:rPr lang="ar-SA" dirty="0" smtClean="0"/>
              <a:t>) .</a:t>
            </a:r>
            <a:endParaRPr lang="ar-SA" dirty="0"/>
          </a:p>
        </p:txBody>
      </p:sp>
      <p:pic>
        <p:nvPicPr>
          <p:cNvPr id="7" name="صورة 6" descr="290.JPG"/>
          <p:cNvPicPr>
            <a:picLocks noChangeAspect="1"/>
          </p:cNvPicPr>
          <p:nvPr/>
        </p:nvPicPr>
        <p:blipFill>
          <a:blip r:embed="rId2"/>
          <a:stretch>
            <a:fillRect/>
          </a:stretch>
        </p:blipFill>
        <p:spPr>
          <a:xfrm>
            <a:off x="2500298" y="500042"/>
            <a:ext cx="3809541" cy="9286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6" descr="CA4BM5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63" y="2813918"/>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xfrm>
            <a:off x="428596" y="571480"/>
            <a:ext cx="8229600" cy="1143000"/>
          </a:xfrm>
        </p:spPr>
        <p:txBody>
          <a:bodyPr/>
          <a:lstStyle/>
          <a:p>
            <a:pPr algn="ctr" eaLnBrk="1" hangingPunct="1">
              <a:defRPr/>
            </a:pPr>
            <a:r>
              <a:rPr lang="ar-SA" sz="5400" dirty="0" smtClean="0">
                <a:solidFill>
                  <a:schemeClr val="accent2"/>
                </a:solidFill>
                <a:effectLst>
                  <a:outerShdw blurRad="38100" dist="38100" dir="2700000" algn="tl">
                    <a:srgbClr val="C0C0C0"/>
                  </a:outerShdw>
                </a:effectLst>
                <a:latin typeface="Andalus" pitchFamily="18" charset="-78"/>
                <a:cs typeface="Andalus" pitchFamily="18" charset="-78"/>
              </a:rPr>
              <a:t>وحدات الإدخال</a:t>
            </a:r>
            <a:r>
              <a:rPr lang="ar-SA" dirty="0" smtClean="0">
                <a:latin typeface="Andalus" pitchFamily="18" charset="-78"/>
                <a:cs typeface="Andalus" pitchFamily="18" charset="-78"/>
              </a:rPr>
              <a:t> </a:t>
            </a:r>
            <a:endParaRPr lang="en-US" dirty="0" smtClean="0">
              <a:latin typeface="Andalus" pitchFamily="18" charset="-78"/>
              <a:cs typeface="Andalus" pitchFamily="18" charset="-78"/>
            </a:endParaRPr>
          </a:p>
        </p:txBody>
      </p:sp>
      <p:pic>
        <p:nvPicPr>
          <p:cNvPr id="14342" name="Picture 4" descr="concl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2973395"/>
            <a:ext cx="1455738"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64370AC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49" y="2932981"/>
            <a:ext cx="141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2"/>
          <p:cNvSpPr txBox="1">
            <a:spLocks noChangeArrowheads="1"/>
          </p:cNvSpPr>
          <p:nvPr/>
        </p:nvSpPr>
        <p:spPr bwMode="auto">
          <a:xfrm>
            <a:off x="7000892" y="4429132"/>
            <a:ext cx="1025525" cy="457200"/>
          </a:xfrm>
          <a:prstGeom prst="rect">
            <a:avLst/>
          </a:prstGeom>
          <a:noFill/>
          <a:ln w="9525">
            <a:noFill/>
            <a:miter lim="800000"/>
            <a:headEnd/>
            <a:tailEnd/>
          </a:ln>
          <a:effectLst/>
        </p:spPr>
        <p:txBody>
          <a:bodyPr>
            <a:spAutoFit/>
          </a:bodyPr>
          <a:lstStyle/>
          <a:p>
            <a:pPr>
              <a:spcBef>
                <a:spcPct val="50000"/>
              </a:spcBef>
              <a:defRPr/>
            </a:pPr>
            <a:r>
              <a:rPr lang="ar-SA" sz="2400" dirty="0" err="1">
                <a:solidFill>
                  <a:srgbClr val="800000"/>
                </a:solidFill>
                <a:effectLst>
                  <a:outerShdw blurRad="38100" dist="38100" dir="2700000" algn="tl">
                    <a:srgbClr val="C0C0C0"/>
                  </a:outerShdw>
                </a:effectLst>
                <a:cs typeface="PT Bold Dusky" pitchFamily="2" charset="-78"/>
              </a:rPr>
              <a:t>ماوس</a:t>
            </a:r>
            <a:endParaRPr lang="en-US" sz="2400" dirty="0">
              <a:solidFill>
                <a:srgbClr val="800000"/>
              </a:solidFill>
              <a:effectLst>
                <a:outerShdw blurRad="38100" dist="38100" dir="2700000" algn="tl">
                  <a:srgbClr val="C0C0C0"/>
                </a:outerShdw>
              </a:effectLst>
              <a:cs typeface="PT Bold Dusky" pitchFamily="2" charset="-78"/>
            </a:endParaRPr>
          </a:p>
        </p:txBody>
      </p:sp>
      <p:sp>
        <p:nvSpPr>
          <p:cNvPr id="12301" name="Text Box 13"/>
          <p:cNvSpPr txBox="1">
            <a:spLocks noChangeArrowheads="1"/>
          </p:cNvSpPr>
          <p:nvPr/>
        </p:nvSpPr>
        <p:spPr bwMode="auto">
          <a:xfrm>
            <a:off x="4286248" y="4429132"/>
            <a:ext cx="2087565" cy="461665"/>
          </a:xfrm>
          <a:prstGeom prst="rect">
            <a:avLst/>
          </a:prstGeom>
          <a:noFill/>
          <a:ln w="9525">
            <a:noFill/>
            <a:miter lim="800000"/>
            <a:headEnd/>
            <a:tailEnd/>
          </a:ln>
          <a:effectLst/>
        </p:spPr>
        <p:txBody>
          <a:bodyPr wrap="square">
            <a:spAutoFit/>
          </a:bodyPr>
          <a:lstStyle/>
          <a:p>
            <a:pPr algn="ctr">
              <a:spcBef>
                <a:spcPct val="50000"/>
              </a:spcBef>
              <a:defRPr/>
            </a:pPr>
            <a:r>
              <a:rPr lang="ar-SA" sz="2400" dirty="0">
                <a:solidFill>
                  <a:srgbClr val="800000"/>
                </a:solidFill>
                <a:effectLst>
                  <a:outerShdw blurRad="38100" dist="38100" dir="2700000" algn="tl">
                    <a:srgbClr val="C0C0C0"/>
                  </a:outerShdw>
                </a:effectLst>
                <a:cs typeface="PT Bold Dusky" pitchFamily="2" charset="-78"/>
              </a:rPr>
              <a:t>لوحة مفاتيح</a:t>
            </a:r>
            <a:endParaRPr lang="en-US" sz="2400" dirty="0">
              <a:solidFill>
                <a:srgbClr val="800000"/>
              </a:solidFill>
              <a:effectLst>
                <a:outerShdw blurRad="38100" dist="38100" dir="2700000" algn="tl">
                  <a:srgbClr val="C0C0C0"/>
                </a:outerShdw>
              </a:effectLst>
              <a:cs typeface="PT Bold Dusky" pitchFamily="2" charset="-78"/>
            </a:endParaRPr>
          </a:p>
        </p:txBody>
      </p:sp>
      <p:sp>
        <p:nvSpPr>
          <p:cNvPr id="12302" name="Text Box 14"/>
          <p:cNvSpPr txBox="1">
            <a:spLocks noChangeArrowheads="1"/>
          </p:cNvSpPr>
          <p:nvPr/>
        </p:nvSpPr>
        <p:spPr bwMode="auto">
          <a:xfrm>
            <a:off x="2214546" y="4429132"/>
            <a:ext cx="2000264" cy="461665"/>
          </a:xfrm>
          <a:prstGeom prst="rect">
            <a:avLst/>
          </a:prstGeom>
          <a:noFill/>
          <a:ln w="9525">
            <a:noFill/>
            <a:miter lim="800000"/>
            <a:headEnd/>
            <a:tailEnd/>
          </a:ln>
          <a:effectLst/>
        </p:spPr>
        <p:txBody>
          <a:bodyPr wrap="square">
            <a:spAutoFit/>
          </a:bodyPr>
          <a:lstStyle/>
          <a:p>
            <a:pPr>
              <a:spcBef>
                <a:spcPct val="50000"/>
              </a:spcBef>
              <a:defRPr/>
            </a:pPr>
            <a:r>
              <a:rPr lang="ar-SA" sz="2400" dirty="0" smtClean="0">
                <a:solidFill>
                  <a:srgbClr val="800000"/>
                </a:solidFill>
                <a:effectLst>
                  <a:outerShdw blurRad="38100" dist="38100" dir="2700000" algn="tl">
                    <a:srgbClr val="C0C0C0"/>
                  </a:outerShdw>
                </a:effectLst>
                <a:cs typeface="PT Bold Dusky" pitchFamily="2" charset="-78"/>
              </a:rPr>
              <a:t>ماسح ضوئي</a:t>
            </a:r>
            <a:endParaRPr lang="en-US" sz="2400" dirty="0">
              <a:solidFill>
                <a:srgbClr val="800000"/>
              </a:solidFill>
              <a:effectLst>
                <a:outerShdw blurRad="38100" dist="38100" dir="2700000" algn="tl">
                  <a:srgbClr val="C0C0C0"/>
                </a:outerShdw>
              </a:effectLst>
              <a:cs typeface="PT Bold Dusky" pitchFamily="2" charset="-78"/>
            </a:endParaRPr>
          </a:p>
        </p:txBody>
      </p:sp>
      <p:pic>
        <p:nvPicPr>
          <p:cNvPr id="21" name="Picture 7" descr="computer-microph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3000372"/>
            <a:ext cx="142716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5"/>
          <p:cNvSpPr txBox="1">
            <a:spLocks noChangeArrowheads="1"/>
          </p:cNvSpPr>
          <p:nvPr/>
        </p:nvSpPr>
        <p:spPr bwMode="auto">
          <a:xfrm>
            <a:off x="831831" y="4543436"/>
            <a:ext cx="1025525" cy="457200"/>
          </a:xfrm>
          <a:prstGeom prst="rect">
            <a:avLst/>
          </a:prstGeom>
          <a:noFill/>
          <a:ln w="9525">
            <a:noFill/>
            <a:miter lim="800000"/>
            <a:headEnd/>
            <a:tailEnd/>
          </a:ln>
          <a:effectLst/>
        </p:spPr>
        <p:txBody>
          <a:bodyPr>
            <a:spAutoFit/>
          </a:bodyPr>
          <a:lstStyle/>
          <a:p>
            <a:pPr>
              <a:spcBef>
                <a:spcPct val="50000"/>
              </a:spcBef>
              <a:defRPr/>
            </a:pPr>
            <a:r>
              <a:rPr lang="ar-SA" sz="2400" dirty="0" err="1">
                <a:solidFill>
                  <a:srgbClr val="800000"/>
                </a:solidFill>
                <a:effectLst>
                  <a:outerShdw blurRad="38100" dist="38100" dir="2700000" algn="tl">
                    <a:srgbClr val="C0C0C0"/>
                  </a:outerShdw>
                </a:effectLst>
                <a:cs typeface="PT Bold Dusky" pitchFamily="2" charset="-78"/>
              </a:rPr>
              <a:t>مايك</a:t>
            </a:r>
            <a:endParaRPr lang="en-US" sz="2400" dirty="0">
              <a:solidFill>
                <a:srgbClr val="800000"/>
              </a:solidFill>
              <a:effectLst>
                <a:outerShdw blurRad="38100" dist="38100" dir="2700000" algn="tl">
                  <a:srgbClr val="C0C0C0"/>
                </a:outerShdw>
              </a:effectLst>
              <a:cs typeface="PT Bold Dusky" pitchFamily="2" charset="-78"/>
            </a:endParaRPr>
          </a:p>
        </p:txBody>
      </p:sp>
      <p:pic>
        <p:nvPicPr>
          <p:cNvPr id="13" name="Picture 3" descr="C:\Users\talal\Desktop\المشروع\60.JPG"/>
          <p:cNvPicPr>
            <a:picLocks noChangeAspect="1" noChangeArrowheads="1"/>
          </p:cNvPicPr>
          <p:nvPr/>
        </p:nvPicPr>
        <p:blipFill>
          <a:blip r:embed="rId6"/>
          <a:srcRect/>
          <a:stretch>
            <a:fillRect/>
          </a:stretch>
        </p:blipFill>
        <p:spPr bwMode="auto">
          <a:xfrm>
            <a:off x="357158" y="1714488"/>
            <a:ext cx="8358246" cy="12144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animEffect transition="in" filter="fade">
                                      <p:cBhvr>
                                        <p:cTn id="9" dur="1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1000"/>
                                        <p:tgtEl>
                                          <p:spTgt spid="13"/>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4342"/>
                                        </p:tgtEl>
                                        <p:attrNameLst>
                                          <p:attrName>style.visibility</p:attrName>
                                        </p:attrNameLst>
                                      </p:cBhvr>
                                      <p:to>
                                        <p:strVal val="visible"/>
                                      </p:to>
                                    </p:set>
                                    <p:anim calcmode="lin" valueType="num">
                                      <p:cBhvr additive="base">
                                        <p:cTn id="18" dur="500" fill="hold"/>
                                        <p:tgtEl>
                                          <p:spTgt spid="14342"/>
                                        </p:tgtEl>
                                        <p:attrNameLst>
                                          <p:attrName>ppt_x</p:attrName>
                                        </p:attrNameLst>
                                      </p:cBhvr>
                                      <p:tavLst>
                                        <p:tav tm="0">
                                          <p:val>
                                            <p:strVal val="1+#ppt_w/2"/>
                                          </p:val>
                                        </p:tav>
                                        <p:tav tm="100000">
                                          <p:val>
                                            <p:strVal val="#ppt_x"/>
                                          </p:val>
                                        </p:tav>
                                      </p:tavLst>
                                    </p:anim>
                                    <p:anim calcmode="lin" valueType="num">
                                      <p:cBhvr additive="base">
                                        <p:cTn id="19" dur="500" fill="hold"/>
                                        <p:tgtEl>
                                          <p:spTgt spid="1434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2300"/>
                                        </p:tgtEl>
                                        <p:attrNameLst>
                                          <p:attrName>style.visibility</p:attrName>
                                        </p:attrNameLst>
                                      </p:cBhvr>
                                      <p:to>
                                        <p:strVal val="visible"/>
                                      </p:to>
                                    </p:set>
                                    <p:anim calcmode="lin" valueType="num">
                                      <p:cBhvr additive="base">
                                        <p:cTn id="23" dur="500" fill="hold"/>
                                        <p:tgtEl>
                                          <p:spTgt spid="12300"/>
                                        </p:tgtEl>
                                        <p:attrNameLst>
                                          <p:attrName>ppt_x</p:attrName>
                                        </p:attrNameLst>
                                      </p:cBhvr>
                                      <p:tavLst>
                                        <p:tav tm="0">
                                          <p:val>
                                            <p:strVal val="1+#ppt_w/2"/>
                                          </p:val>
                                        </p:tav>
                                        <p:tav tm="100000">
                                          <p:val>
                                            <p:strVal val="#ppt_x"/>
                                          </p:val>
                                        </p:tav>
                                      </p:tavLst>
                                    </p:anim>
                                    <p:anim calcmode="lin" valueType="num">
                                      <p:cBhvr additive="base">
                                        <p:cTn id="24" dur="500" fill="hold"/>
                                        <p:tgtEl>
                                          <p:spTgt spid="1230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14343"/>
                                        </p:tgtEl>
                                        <p:attrNameLst>
                                          <p:attrName>style.visibility</p:attrName>
                                        </p:attrNameLst>
                                      </p:cBhvr>
                                      <p:to>
                                        <p:strVal val="visible"/>
                                      </p:to>
                                    </p:set>
                                    <p:anim calcmode="lin" valueType="num">
                                      <p:cBhvr additive="base">
                                        <p:cTn id="28" dur="500" fill="hold"/>
                                        <p:tgtEl>
                                          <p:spTgt spid="14343"/>
                                        </p:tgtEl>
                                        <p:attrNameLst>
                                          <p:attrName>ppt_x</p:attrName>
                                        </p:attrNameLst>
                                      </p:cBhvr>
                                      <p:tavLst>
                                        <p:tav tm="0">
                                          <p:val>
                                            <p:strVal val="1+#ppt_w/2"/>
                                          </p:val>
                                        </p:tav>
                                        <p:tav tm="100000">
                                          <p:val>
                                            <p:strVal val="#ppt_x"/>
                                          </p:val>
                                        </p:tav>
                                      </p:tavLst>
                                    </p:anim>
                                    <p:anim calcmode="lin" valueType="num">
                                      <p:cBhvr additive="base">
                                        <p:cTn id="29" dur="500" fill="hold"/>
                                        <p:tgtEl>
                                          <p:spTgt spid="1434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2301"/>
                                        </p:tgtEl>
                                        <p:attrNameLst>
                                          <p:attrName>style.visibility</p:attrName>
                                        </p:attrNameLst>
                                      </p:cBhvr>
                                      <p:to>
                                        <p:strVal val="visible"/>
                                      </p:to>
                                    </p:set>
                                    <p:anim calcmode="lin" valueType="num">
                                      <p:cBhvr additive="base">
                                        <p:cTn id="33" dur="500" fill="hold"/>
                                        <p:tgtEl>
                                          <p:spTgt spid="12301"/>
                                        </p:tgtEl>
                                        <p:attrNameLst>
                                          <p:attrName>ppt_x</p:attrName>
                                        </p:attrNameLst>
                                      </p:cBhvr>
                                      <p:tavLst>
                                        <p:tav tm="0">
                                          <p:val>
                                            <p:strVal val="1+#ppt_w/2"/>
                                          </p:val>
                                        </p:tav>
                                        <p:tav tm="100000">
                                          <p:val>
                                            <p:strVal val="#ppt_x"/>
                                          </p:val>
                                        </p:tav>
                                      </p:tavLst>
                                    </p:anim>
                                    <p:anim calcmode="lin" valueType="num">
                                      <p:cBhvr additive="base">
                                        <p:cTn id="34" dur="500" fill="hold"/>
                                        <p:tgtEl>
                                          <p:spTgt spid="1230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14340"/>
                                        </p:tgtEl>
                                        <p:attrNameLst>
                                          <p:attrName>style.visibility</p:attrName>
                                        </p:attrNameLst>
                                      </p:cBhvr>
                                      <p:to>
                                        <p:strVal val="visible"/>
                                      </p:to>
                                    </p:set>
                                    <p:anim calcmode="lin" valueType="num">
                                      <p:cBhvr additive="base">
                                        <p:cTn id="38" dur="500" fill="hold"/>
                                        <p:tgtEl>
                                          <p:spTgt spid="14340"/>
                                        </p:tgtEl>
                                        <p:attrNameLst>
                                          <p:attrName>ppt_x</p:attrName>
                                        </p:attrNameLst>
                                      </p:cBhvr>
                                      <p:tavLst>
                                        <p:tav tm="0">
                                          <p:val>
                                            <p:strVal val="1+#ppt_w/2"/>
                                          </p:val>
                                        </p:tav>
                                        <p:tav tm="100000">
                                          <p:val>
                                            <p:strVal val="#ppt_x"/>
                                          </p:val>
                                        </p:tav>
                                      </p:tavLst>
                                    </p:anim>
                                    <p:anim calcmode="lin" valueType="num">
                                      <p:cBhvr additive="base">
                                        <p:cTn id="39" dur="500" fill="hold"/>
                                        <p:tgtEl>
                                          <p:spTgt spid="14340"/>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12302"/>
                                        </p:tgtEl>
                                        <p:attrNameLst>
                                          <p:attrName>style.visibility</p:attrName>
                                        </p:attrNameLst>
                                      </p:cBhvr>
                                      <p:to>
                                        <p:strVal val="visible"/>
                                      </p:to>
                                    </p:set>
                                    <p:anim calcmode="lin" valueType="num">
                                      <p:cBhvr additive="base">
                                        <p:cTn id="43" dur="500" fill="hold"/>
                                        <p:tgtEl>
                                          <p:spTgt spid="12302"/>
                                        </p:tgtEl>
                                        <p:attrNameLst>
                                          <p:attrName>ppt_x</p:attrName>
                                        </p:attrNameLst>
                                      </p:cBhvr>
                                      <p:tavLst>
                                        <p:tav tm="0">
                                          <p:val>
                                            <p:strVal val="1+#ppt_w/2"/>
                                          </p:val>
                                        </p:tav>
                                        <p:tav tm="100000">
                                          <p:val>
                                            <p:strVal val="#ppt_x"/>
                                          </p:val>
                                        </p:tav>
                                      </p:tavLst>
                                    </p:anim>
                                    <p:anim calcmode="lin" valueType="num">
                                      <p:cBhvr additive="base">
                                        <p:cTn id="44" dur="500" fill="hold"/>
                                        <p:tgtEl>
                                          <p:spTgt spid="1230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300" grpId="0"/>
      <p:bldP spid="12301" grpId="0"/>
      <p:bldP spid="12302"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180px-Barcode-sc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206" y="1239832"/>
            <a:ext cx="131445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CATVJD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8" y="1142984"/>
            <a:ext cx="11906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Input%20DeviceUSBGeniusG-Note%205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26" y="1000108"/>
            <a:ext cx="15668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Digital%20Camera%2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786" y="1028694"/>
            <a:ext cx="11398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p:cNvSpPr txBox="1">
            <a:spLocks noChangeArrowheads="1"/>
          </p:cNvSpPr>
          <p:nvPr/>
        </p:nvSpPr>
        <p:spPr bwMode="auto">
          <a:xfrm>
            <a:off x="7500958" y="2714620"/>
            <a:ext cx="1025525" cy="457200"/>
          </a:xfrm>
          <a:prstGeom prst="rect">
            <a:avLst/>
          </a:prstGeom>
          <a:noFill/>
          <a:ln w="9525">
            <a:noFill/>
            <a:miter lim="800000"/>
            <a:headEnd/>
            <a:tailEnd/>
          </a:ln>
          <a:effectLst/>
        </p:spPr>
        <p:txBody>
          <a:bodyPr>
            <a:spAutoFit/>
          </a:bodyPr>
          <a:lstStyle/>
          <a:p>
            <a:pPr>
              <a:spcBef>
                <a:spcPct val="50000"/>
              </a:spcBef>
              <a:defRPr/>
            </a:pPr>
            <a:r>
              <a:rPr lang="ar-SA" sz="2400" dirty="0">
                <a:solidFill>
                  <a:srgbClr val="800000"/>
                </a:solidFill>
                <a:effectLst>
                  <a:outerShdw blurRad="38100" dist="38100" dir="2700000" algn="tl">
                    <a:srgbClr val="C0C0C0"/>
                  </a:outerShdw>
                </a:effectLst>
                <a:cs typeface="PT Bold Dusky" pitchFamily="2" charset="-78"/>
              </a:rPr>
              <a:t>بار كود</a:t>
            </a:r>
            <a:endParaRPr lang="en-US" sz="2400" dirty="0">
              <a:solidFill>
                <a:srgbClr val="800000"/>
              </a:solidFill>
              <a:effectLst>
                <a:outerShdw blurRad="38100" dist="38100" dir="2700000" algn="tl">
                  <a:srgbClr val="C0C0C0"/>
                </a:outerShdw>
              </a:effectLst>
              <a:cs typeface="PT Bold Dusky" pitchFamily="2" charset="-78"/>
            </a:endParaRPr>
          </a:p>
        </p:txBody>
      </p:sp>
      <p:sp>
        <p:nvSpPr>
          <p:cNvPr id="12305" name="Text Box 17"/>
          <p:cNvSpPr txBox="1">
            <a:spLocks noChangeArrowheads="1"/>
          </p:cNvSpPr>
          <p:nvPr/>
        </p:nvSpPr>
        <p:spPr bwMode="auto">
          <a:xfrm>
            <a:off x="4500562" y="2681583"/>
            <a:ext cx="2214578" cy="461665"/>
          </a:xfrm>
          <a:prstGeom prst="rect">
            <a:avLst/>
          </a:prstGeom>
          <a:noFill/>
          <a:ln w="9525">
            <a:noFill/>
            <a:miter lim="800000"/>
            <a:headEnd/>
            <a:tailEnd/>
          </a:ln>
          <a:effectLst/>
        </p:spPr>
        <p:txBody>
          <a:bodyPr wrap="square">
            <a:spAutoFit/>
          </a:bodyPr>
          <a:lstStyle/>
          <a:p>
            <a:pPr>
              <a:spcBef>
                <a:spcPct val="50000"/>
              </a:spcBef>
              <a:defRPr/>
            </a:pPr>
            <a:r>
              <a:rPr lang="ar-SA" sz="2400" dirty="0">
                <a:solidFill>
                  <a:srgbClr val="800000"/>
                </a:solidFill>
                <a:effectLst>
                  <a:outerShdw blurRad="38100" dist="38100" dir="2700000" algn="tl">
                    <a:srgbClr val="C0C0C0"/>
                  </a:outerShdw>
                </a:effectLst>
                <a:cs typeface="PT Bold Dusky" pitchFamily="2" charset="-78"/>
              </a:rPr>
              <a:t>عصا التحكم</a:t>
            </a:r>
            <a:endParaRPr lang="en-US" sz="2400" dirty="0">
              <a:solidFill>
                <a:srgbClr val="800000"/>
              </a:solidFill>
              <a:effectLst>
                <a:outerShdw blurRad="38100" dist="38100" dir="2700000" algn="tl">
                  <a:srgbClr val="C0C0C0"/>
                </a:outerShdw>
              </a:effectLst>
              <a:cs typeface="PT Bold Dusky" pitchFamily="2" charset="-78"/>
            </a:endParaRPr>
          </a:p>
        </p:txBody>
      </p:sp>
      <p:sp>
        <p:nvSpPr>
          <p:cNvPr id="12306" name="Text Box 18"/>
          <p:cNvSpPr txBox="1">
            <a:spLocks noChangeArrowheads="1"/>
          </p:cNvSpPr>
          <p:nvPr/>
        </p:nvSpPr>
        <p:spPr bwMode="auto">
          <a:xfrm>
            <a:off x="2571736" y="2681583"/>
            <a:ext cx="1928826" cy="461665"/>
          </a:xfrm>
          <a:prstGeom prst="rect">
            <a:avLst/>
          </a:prstGeom>
          <a:noFill/>
          <a:ln w="9525">
            <a:noFill/>
            <a:miter lim="800000"/>
            <a:headEnd/>
            <a:tailEnd/>
          </a:ln>
          <a:effectLst/>
        </p:spPr>
        <p:txBody>
          <a:bodyPr wrap="square">
            <a:spAutoFit/>
          </a:bodyPr>
          <a:lstStyle/>
          <a:p>
            <a:pPr>
              <a:spcBef>
                <a:spcPct val="50000"/>
              </a:spcBef>
              <a:defRPr/>
            </a:pPr>
            <a:r>
              <a:rPr lang="ar-SA" sz="2400" dirty="0">
                <a:solidFill>
                  <a:srgbClr val="800000"/>
                </a:solidFill>
                <a:effectLst>
                  <a:outerShdw blurRad="38100" dist="38100" dir="2700000" algn="tl">
                    <a:srgbClr val="C0C0C0"/>
                  </a:outerShdw>
                </a:effectLst>
                <a:cs typeface="PT Bold Dusky" pitchFamily="2" charset="-78"/>
              </a:rPr>
              <a:t>القلم الضوئي </a:t>
            </a:r>
            <a:endParaRPr lang="en-US" sz="2400" dirty="0">
              <a:solidFill>
                <a:srgbClr val="800000"/>
              </a:solidFill>
              <a:effectLst>
                <a:outerShdw blurRad="38100" dist="38100" dir="2700000" algn="tl">
                  <a:srgbClr val="C0C0C0"/>
                </a:outerShdw>
              </a:effectLst>
              <a:cs typeface="PT Bold Dusky" pitchFamily="2" charset="-78"/>
            </a:endParaRPr>
          </a:p>
        </p:txBody>
      </p:sp>
      <p:sp>
        <p:nvSpPr>
          <p:cNvPr id="12307" name="Text Box 19"/>
          <p:cNvSpPr txBox="1">
            <a:spLocks noChangeArrowheads="1"/>
          </p:cNvSpPr>
          <p:nvPr/>
        </p:nvSpPr>
        <p:spPr bwMode="auto">
          <a:xfrm>
            <a:off x="500034" y="2753021"/>
            <a:ext cx="2071702" cy="461665"/>
          </a:xfrm>
          <a:prstGeom prst="rect">
            <a:avLst/>
          </a:prstGeom>
          <a:noFill/>
          <a:ln w="9525">
            <a:noFill/>
            <a:miter lim="800000"/>
            <a:headEnd/>
            <a:tailEnd/>
          </a:ln>
          <a:effectLst/>
        </p:spPr>
        <p:txBody>
          <a:bodyPr wrap="square">
            <a:spAutoFit/>
          </a:bodyPr>
          <a:lstStyle/>
          <a:p>
            <a:pPr>
              <a:spcBef>
                <a:spcPct val="50000"/>
              </a:spcBef>
              <a:defRPr/>
            </a:pPr>
            <a:r>
              <a:rPr lang="ar-SA" sz="2400" dirty="0">
                <a:solidFill>
                  <a:srgbClr val="800000"/>
                </a:solidFill>
                <a:effectLst>
                  <a:outerShdw blurRad="38100" dist="38100" dir="2700000" algn="tl">
                    <a:srgbClr val="C0C0C0"/>
                  </a:outerShdw>
                </a:effectLst>
                <a:cs typeface="PT Bold Dusky" pitchFamily="2" charset="-78"/>
              </a:rPr>
              <a:t>الكاميرا الرقمية</a:t>
            </a:r>
            <a:endParaRPr lang="en-US" sz="2400" dirty="0">
              <a:solidFill>
                <a:srgbClr val="800000"/>
              </a:solidFill>
              <a:effectLst>
                <a:outerShdw blurRad="38100" dist="38100" dir="2700000" algn="tl">
                  <a:srgbClr val="C0C0C0"/>
                </a:outerShdw>
              </a:effectLst>
              <a:cs typeface="PT Bold Dusky" pitchFamily="2" charset="-78"/>
            </a:endParaRPr>
          </a:p>
        </p:txBody>
      </p:sp>
      <p:sp>
        <p:nvSpPr>
          <p:cNvPr id="21" name="Text Box 12"/>
          <p:cNvSpPr txBox="1">
            <a:spLocks noChangeArrowheads="1"/>
          </p:cNvSpPr>
          <p:nvPr/>
        </p:nvSpPr>
        <p:spPr bwMode="auto">
          <a:xfrm>
            <a:off x="3071802" y="5000636"/>
            <a:ext cx="2060872" cy="461665"/>
          </a:xfrm>
          <a:prstGeom prst="rect">
            <a:avLst/>
          </a:prstGeom>
          <a:noFill/>
          <a:ln w="9525">
            <a:noFill/>
            <a:miter lim="800000"/>
            <a:headEnd/>
            <a:tailEnd/>
          </a:ln>
          <a:effectLst/>
        </p:spPr>
        <p:txBody>
          <a:bodyPr wrap="square">
            <a:spAutoFit/>
          </a:bodyPr>
          <a:lstStyle/>
          <a:p>
            <a:pPr>
              <a:spcBef>
                <a:spcPct val="50000"/>
              </a:spcBef>
              <a:defRPr/>
            </a:pPr>
            <a:r>
              <a:rPr lang="ar-SA" sz="2400" dirty="0" smtClean="0">
                <a:solidFill>
                  <a:srgbClr val="800000"/>
                </a:solidFill>
                <a:effectLst>
                  <a:outerShdw blurRad="38100" dist="38100" dir="2700000" algn="tl">
                    <a:srgbClr val="C0C0C0"/>
                  </a:outerShdw>
                </a:effectLst>
                <a:cs typeface="PT Bold Dusky" pitchFamily="2" charset="-78"/>
              </a:rPr>
              <a:t>كرة التعقب</a:t>
            </a:r>
            <a:endParaRPr lang="en-US" sz="2400" dirty="0">
              <a:solidFill>
                <a:srgbClr val="800000"/>
              </a:solidFill>
              <a:effectLst>
                <a:outerShdw blurRad="38100" dist="38100" dir="2700000" algn="tl">
                  <a:srgbClr val="C0C0C0"/>
                </a:outerShdw>
              </a:effectLst>
              <a:cs typeface="PT Bold Dusky" pitchFamily="2" charset="-78"/>
            </a:endParaRPr>
          </a:p>
        </p:txBody>
      </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992" y="3571876"/>
            <a:ext cx="1677988"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43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p:cTn id="7" dur="500" fill="hold"/>
                                        <p:tgtEl>
                                          <p:spTgt spid="14344"/>
                                        </p:tgtEl>
                                        <p:attrNameLst>
                                          <p:attrName>ppt_w</p:attrName>
                                        </p:attrNameLst>
                                      </p:cBhvr>
                                      <p:tavLst>
                                        <p:tav tm="0">
                                          <p:val>
                                            <p:fltVal val="0"/>
                                          </p:val>
                                        </p:tav>
                                        <p:tav tm="100000">
                                          <p:val>
                                            <p:strVal val="#ppt_w"/>
                                          </p:val>
                                        </p:tav>
                                      </p:tavLst>
                                    </p:anim>
                                    <p:anim calcmode="lin" valueType="num">
                                      <p:cBhvr>
                                        <p:cTn id="8" dur="500" fill="hold"/>
                                        <p:tgtEl>
                                          <p:spTgt spid="14344"/>
                                        </p:tgtEl>
                                        <p:attrNameLst>
                                          <p:attrName>ppt_h</p:attrName>
                                        </p:attrNameLst>
                                      </p:cBhvr>
                                      <p:tavLst>
                                        <p:tav tm="0">
                                          <p:val>
                                            <p:fltVal val="0"/>
                                          </p:val>
                                        </p:tav>
                                        <p:tav tm="100000">
                                          <p:val>
                                            <p:strVal val="#ppt_h"/>
                                          </p:val>
                                        </p:tav>
                                      </p:tavLst>
                                    </p:anim>
                                    <p:animEffect transition="in" filter="fade">
                                      <p:cBhvr>
                                        <p:cTn id="9" dur="500"/>
                                        <p:tgtEl>
                                          <p:spTgt spid="1434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4345"/>
                                        </p:tgtEl>
                                        <p:attrNameLst>
                                          <p:attrName>style.visibility</p:attrName>
                                        </p:attrNameLst>
                                      </p:cBhvr>
                                      <p:to>
                                        <p:strVal val="visible"/>
                                      </p:to>
                                    </p:set>
                                    <p:anim calcmode="lin" valueType="num">
                                      <p:cBhvr>
                                        <p:cTn id="13" dur="500" fill="hold"/>
                                        <p:tgtEl>
                                          <p:spTgt spid="14345"/>
                                        </p:tgtEl>
                                        <p:attrNameLst>
                                          <p:attrName>ppt_w</p:attrName>
                                        </p:attrNameLst>
                                      </p:cBhvr>
                                      <p:tavLst>
                                        <p:tav tm="0">
                                          <p:val>
                                            <p:fltVal val="0"/>
                                          </p:val>
                                        </p:tav>
                                        <p:tav tm="100000">
                                          <p:val>
                                            <p:strVal val="#ppt_w"/>
                                          </p:val>
                                        </p:tav>
                                      </p:tavLst>
                                    </p:anim>
                                    <p:anim calcmode="lin" valueType="num">
                                      <p:cBhvr>
                                        <p:cTn id="14" dur="500" fill="hold"/>
                                        <p:tgtEl>
                                          <p:spTgt spid="14345"/>
                                        </p:tgtEl>
                                        <p:attrNameLst>
                                          <p:attrName>ppt_h</p:attrName>
                                        </p:attrNameLst>
                                      </p:cBhvr>
                                      <p:tavLst>
                                        <p:tav tm="0">
                                          <p:val>
                                            <p:fltVal val="0"/>
                                          </p:val>
                                        </p:tav>
                                        <p:tav tm="100000">
                                          <p:val>
                                            <p:strVal val="#ppt_h"/>
                                          </p:val>
                                        </p:tav>
                                      </p:tavLst>
                                    </p:anim>
                                    <p:animEffect transition="in" filter="fade">
                                      <p:cBhvr>
                                        <p:cTn id="15" dur="500"/>
                                        <p:tgtEl>
                                          <p:spTgt spid="14345"/>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4346"/>
                                        </p:tgtEl>
                                        <p:attrNameLst>
                                          <p:attrName>style.visibility</p:attrName>
                                        </p:attrNameLst>
                                      </p:cBhvr>
                                      <p:to>
                                        <p:strVal val="visible"/>
                                      </p:to>
                                    </p:set>
                                    <p:anim calcmode="lin" valueType="num">
                                      <p:cBhvr>
                                        <p:cTn id="19" dur="500" fill="hold"/>
                                        <p:tgtEl>
                                          <p:spTgt spid="14346"/>
                                        </p:tgtEl>
                                        <p:attrNameLst>
                                          <p:attrName>ppt_w</p:attrName>
                                        </p:attrNameLst>
                                      </p:cBhvr>
                                      <p:tavLst>
                                        <p:tav tm="0">
                                          <p:val>
                                            <p:fltVal val="0"/>
                                          </p:val>
                                        </p:tav>
                                        <p:tav tm="100000">
                                          <p:val>
                                            <p:strVal val="#ppt_w"/>
                                          </p:val>
                                        </p:tav>
                                      </p:tavLst>
                                    </p:anim>
                                    <p:anim calcmode="lin" valueType="num">
                                      <p:cBhvr>
                                        <p:cTn id="20" dur="500" fill="hold"/>
                                        <p:tgtEl>
                                          <p:spTgt spid="14346"/>
                                        </p:tgtEl>
                                        <p:attrNameLst>
                                          <p:attrName>ppt_h</p:attrName>
                                        </p:attrNameLst>
                                      </p:cBhvr>
                                      <p:tavLst>
                                        <p:tav tm="0">
                                          <p:val>
                                            <p:fltVal val="0"/>
                                          </p:val>
                                        </p:tav>
                                        <p:tav tm="100000">
                                          <p:val>
                                            <p:strVal val="#ppt_h"/>
                                          </p:val>
                                        </p:tav>
                                      </p:tavLst>
                                    </p:anim>
                                    <p:animEffect transition="in" filter="fade">
                                      <p:cBhvr>
                                        <p:cTn id="21" dur="500"/>
                                        <p:tgtEl>
                                          <p:spTgt spid="14346"/>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4347"/>
                                        </p:tgtEl>
                                        <p:attrNameLst>
                                          <p:attrName>style.visibility</p:attrName>
                                        </p:attrNameLst>
                                      </p:cBhvr>
                                      <p:to>
                                        <p:strVal val="visible"/>
                                      </p:to>
                                    </p:set>
                                    <p:anim calcmode="lin" valueType="num">
                                      <p:cBhvr>
                                        <p:cTn id="25" dur="500" fill="hold"/>
                                        <p:tgtEl>
                                          <p:spTgt spid="14347"/>
                                        </p:tgtEl>
                                        <p:attrNameLst>
                                          <p:attrName>ppt_w</p:attrName>
                                        </p:attrNameLst>
                                      </p:cBhvr>
                                      <p:tavLst>
                                        <p:tav tm="0">
                                          <p:val>
                                            <p:fltVal val="0"/>
                                          </p:val>
                                        </p:tav>
                                        <p:tav tm="100000">
                                          <p:val>
                                            <p:strVal val="#ppt_w"/>
                                          </p:val>
                                        </p:tav>
                                      </p:tavLst>
                                    </p:anim>
                                    <p:anim calcmode="lin" valueType="num">
                                      <p:cBhvr>
                                        <p:cTn id="26" dur="500" fill="hold"/>
                                        <p:tgtEl>
                                          <p:spTgt spid="14347"/>
                                        </p:tgtEl>
                                        <p:attrNameLst>
                                          <p:attrName>ppt_h</p:attrName>
                                        </p:attrNameLst>
                                      </p:cBhvr>
                                      <p:tavLst>
                                        <p:tav tm="0">
                                          <p:val>
                                            <p:fltVal val="0"/>
                                          </p:val>
                                        </p:tav>
                                        <p:tav tm="100000">
                                          <p:val>
                                            <p:strVal val="#ppt_h"/>
                                          </p:val>
                                        </p:tav>
                                      </p:tavLst>
                                    </p:anim>
                                    <p:animEffect transition="in" filter="fade">
                                      <p:cBhvr>
                                        <p:cTn id="27" dur="500"/>
                                        <p:tgtEl>
                                          <p:spTgt spid="14347"/>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304"/>
                                        </p:tgtEl>
                                        <p:attrNameLst>
                                          <p:attrName>style.visibility</p:attrName>
                                        </p:attrNameLst>
                                      </p:cBhvr>
                                      <p:to>
                                        <p:strVal val="visible"/>
                                      </p:to>
                                    </p:set>
                                    <p:anim calcmode="lin" valueType="num">
                                      <p:cBhvr>
                                        <p:cTn id="31" dur="500" fill="hold"/>
                                        <p:tgtEl>
                                          <p:spTgt spid="12304"/>
                                        </p:tgtEl>
                                        <p:attrNameLst>
                                          <p:attrName>ppt_w</p:attrName>
                                        </p:attrNameLst>
                                      </p:cBhvr>
                                      <p:tavLst>
                                        <p:tav tm="0">
                                          <p:val>
                                            <p:fltVal val="0"/>
                                          </p:val>
                                        </p:tav>
                                        <p:tav tm="100000">
                                          <p:val>
                                            <p:strVal val="#ppt_w"/>
                                          </p:val>
                                        </p:tav>
                                      </p:tavLst>
                                    </p:anim>
                                    <p:anim calcmode="lin" valueType="num">
                                      <p:cBhvr>
                                        <p:cTn id="32" dur="500" fill="hold"/>
                                        <p:tgtEl>
                                          <p:spTgt spid="12304"/>
                                        </p:tgtEl>
                                        <p:attrNameLst>
                                          <p:attrName>ppt_h</p:attrName>
                                        </p:attrNameLst>
                                      </p:cBhvr>
                                      <p:tavLst>
                                        <p:tav tm="0">
                                          <p:val>
                                            <p:fltVal val="0"/>
                                          </p:val>
                                        </p:tav>
                                        <p:tav tm="100000">
                                          <p:val>
                                            <p:strVal val="#ppt_h"/>
                                          </p:val>
                                        </p:tav>
                                      </p:tavLst>
                                    </p:anim>
                                    <p:animEffect transition="in" filter="fade">
                                      <p:cBhvr>
                                        <p:cTn id="33" dur="500"/>
                                        <p:tgtEl>
                                          <p:spTgt spid="12304"/>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2305"/>
                                        </p:tgtEl>
                                        <p:attrNameLst>
                                          <p:attrName>style.visibility</p:attrName>
                                        </p:attrNameLst>
                                      </p:cBhvr>
                                      <p:to>
                                        <p:strVal val="visible"/>
                                      </p:to>
                                    </p:set>
                                    <p:anim calcmode="lin" valueType="num">
                                      <p:cBhvr>
                                        <p:cTn id="37" dur="500" fill="hold"/>
                                        <p:tgtEl>
                                          <p:spTgt spid="12305"/>
                                        </p:tgtEl>
                                        <p:attrNameLst>
                                          <p:attrName>ppt_w</p:attrName>
                                        </p:attrNameLst>
                                      </p:cBhvr>
                                      <p:tavLst>
                                        <p:tav tm="0">
                                          <p:val>
                                            <p:fltVal val="0"/>
                                          </p:val>
                                        </p:tav>
                                        <p:tav tm="100000">
                                          <p:val>
                                            <p:strVal val="#ppt_w"/>
                                          </p:val>
                                        </p:tav>
                                      </p:tavLst>
                                    </p:anim>
                                    <p:anim calcmode="lin" valueType="num">
                                      <p:cBhvr>
                                        <p:cTn id="38" dur="500" fill="hold"/>
                                        <p:tgtEl>
                                          <p:spTgt spid="12305"/>
                                        </p:tgtEl>
                                        <p:attrNameLst>
                                          <p:attrName>ppt_h</p:attrName>
                                        </p:attrNameLst>
                                      </p:cBhvr>
                                      <p:tavLst>
                                        <p:tav tm="0">
                                          <p:val>
                                            <p:fltVal val="0"/>
                                          </p:val>
                                        </p:tav>
                                        <p:tav tm="100000">
                                          <p:val>
                                            <p:strVal val="#ppt_h"/>
                                          </p:val>
                                        </p:tav>
                                      </p:tavLst>
                                    </p:anim>
                                    <p:animEffect transition="in" filter="fade">
                                      <p:cBhvr>
                                        <p:cTn id="39" dur="500"/>
                                        <p:tgtEl>
                                          <p:spTgt spid="12305"/>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306"/>
                                        </p:tgtEl>
                                        <p:attrNameLst>
                                          <p:attrName>style.visibility</p:attrName>
                                        </p:attrNameLst>
                                      </p:cBhvr>
                                      <p:to>
                                        <p:strVal val="visible"/>
                                      </p:to>
                                    </p:set>
                                    <p:anim calcmode="lin" valueType="num">
                                      <p:cBhvr>
                                        <p:cTn id="43" dur="500" fill="hold"/>
                                        <p:tgtEl>
                                          <p:spTgt spid="12306"/>
                                        </p:tgtEl>
                                        <p:attrNameLst>
                                          <p:attrName>ppt_w</p:attrName>
                                        </p:attrNameLst>
                                      </p:cBhvr>
                                      <p:tavLst>
                                        <p:tav tm="0">
                                          <p:val>
                                            <p:fltVal val="0"/>
                                          </p:val>
                                        </p:tav>
                                        <p:tav tm="100000">
                                          <p:val>
                                            <p:strVal val="#ppt_w"/>
                                          </p:val>
                                        </p:tav>
                                      </p:tavLst>
                                    </p:anim>
                                    <p:anim calcmode="lin" valueType="num">
                                      <p:cBhvr>
                                        <p:cTn id="44" dur="500" fill="hold"/>
                                        <p:tgtEl>
                                          <p:spTgt spid="12306"/>
                                        </p:tgtEl>
                                        <p:attrNameLst>
                                          <p:attrName>ppt_h</p:attrName>
                                        </p:attrNameLst>
                                      </p:cBhvr>
                                      <p:tavLst>
                                        <p:tav tm="0">
                                          <p:val>
                                            <p:fltVal val="0"/>
                                          </p:val>
                                        </p:tav>
                                        <p:tav tm="100000">
                                          <p:val>
                                            <p:strVal val="#ppt_h"/>
                                          </p:val>
                                        </p:tav>
                                      </p:tavLst>
                                    </p:anim>
                                    <p:animEffect transition="in" filter="fade">
                                      <p:cBhvr>
                                        <p:cTn id="45" dur="500"/>
                                        <p:tgtEl>
                                          <p:spTgt spid="12306"/>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2307"/>
                                        </p:tgtEl>
                                        <p:attrNameLst>
                                          <p:attrName>style.visibility</p:attrName>
                                        </p:attrNameLst>
                                      </p:cBhvr>
                                      <p:to>
                                        <p:strVal val="visible"/>
                                      </p:to>
                                    </p:set>
                                    <p:anim calcmode="lin" valueType="num">
                                      <p:cBhvr>
                                        <p:cTn id="49" dur="500" fill="hold"/>
                                        <p:tgtEl>
                                          <p:spTgt spid="12307"/>
                                        </p:tgtEl>
                                        <p:attrNameLst>
                                          <p:attrName>ppt_w</p:attrName>
                                        </p:attrNameLst>
                                      </p:cBhvr>
                                      <p:tavLst>
                                        <p:tav tm="0">
                                          <p:val>
                                            <p:fltVal val="0"/>
                                          </p:val>
                                        </p:tav>
                                        <p:tav tm="100000">
                                          <p:val>
                                            <p:strVal val="#ppt_w"/>
                                          </p:val>
                                        </p:tav>
                                      </p:tavLst>
                                    </p:anim>
                                    <p:anim calcmode="lin" valueType="num">
                                      <p:cBhvr>
                                        <p:cTn id="50" dur="500" fill="hold"/>
                                        <p:tgtEl>
                                          <p:spTgt spid="12307"/>
                                        </p:tgtEl>
                                        <p:attrNameLst>
                                          <p:attrName>ppt_h</p:attrName>
                                        </p:attrNameLst>
                                      </p:cBhvr>
                                      <p:tavLst>
                                        <p:tav tm="0">
                                          <p:val>
                                            <p:fltVal val="0"/>
                                          </p:val>
                                        </p:tav>
                                        <p:tav tm="100000">
                                          <p:val>
                                            <p:strVal val="#ppt_h"/>
                                          </p:val>
                                        </p:tav>
                                      </p:tavLst>
                                    </p:anim>
                                    <p:animEffect transition="in" filter="fade">
                                      <p:cBhvr>
                                        <p:cTn id="51" dur="500"/>
                                        <p:tgtEl>
                                          <p:spTgt spid="12307"/>
                                        </p:tgtEl>
                                      </p:cBhvr>
                                    </p:animEffect>
                                  </p:childTnLst>
                                </p:cTn>
                              </p:par>
                            </p:childTnLst>
                          </p:cTn>
                        </p:par>
                        <p:par>
                          <p:cTn id="52" fill="hold">
                            <p:stCondLst>
                              <p:cond delay="4000"/>
                            </p:stCondLst>
                            <p:childTnLst>
                              <p:par>
                                <p:cTn id="53" presetID="53"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p:bldP spid="12305" grpId="0"/>
      <p:bldP spid="12306" grpId="0"/>
      <p:bldP spid="12307"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2214546" y="571480"/>
            <a:ext cx="4900618" cy="1143000"/>
          </a:xfrm>
        </p:spPr>
        <p:txBody>
          <a:bodyPr/>
          <a:lstStyle/>
          <a:p>
            <a:pPr algn="ctr" eaLnBrk="1" hangingPunct="1">
              <a:defRPr/>
            </a:pPr>
            <a:r>
              <a:rPr lang="ar-SA" sz="5400" dirty="0" smtClean="0">
                <a:solidFill>
                  <a:schemeClr val="accent2"/>
                </a:solidFill>
                <a:effectLst>
                  <a:outerShdw blurRad="38100" dist="38100" dir="2700000" algn="tl">
                    <a:srgbClr val="C0C0C0"/>
                  </a:outerShdw>
                </a:effectLst>
                <a:latin typeface="Andalus" pitchFamily="18" charset="-78"/>
                <a:cs typeface="Andalus" pitchFamily="18" charset="-78"/>
              </a:rPr>
              <a:t>وحدات الإخراج</a:t>
            </a:r>
            <a:r>
              <a:rPr lang="ar-SA" dirty="0" smtClean="0">
                <a:latin typeface="Andalus" pitchFamily="18" charset="-78"/>
                <a:cs typeface="Andalus" pitchFamily="18" charset="-78"/>
              </a:rPr>
              <a:t> </a:t>
            </a:r>
            <a:endParaRPr lang="en-US" dirty="0" smtClean="0">
              <a:latin typeface="Andalus" pitchFamily="18" charset="-78"/>
              <a:cs typeface="Andalus" pitchFamily="18" charset="-78"/>
            </a:endParaRPr>
          </a:p>
        </p:txBody>
      </p:sp>
      <p:pic>
        <p:nvPicPr>
          <p:cNvPr id="16388" name="Picture 20" descr="Computer_Spe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52" y="3786190"/>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1" descr="ergonomic-monitor"/>
          <p:cNvPicPr>
            <a:picLocks noChangeAspect="1" noChangeArrowheads="1"/>
          </p:cNvPicPr>
          <p:nvPr/>
        </p:nvPicPr>
        <p:blipFill>
          <a:blip r:embed="rId3"/>
          <a:stretch>
            <a:fillRect/>
          </a:stretch>
        </p:blipFill>
        <p:spPr bwMode="auto">
          <a:xfrm>
            <a:off x="5643570" y="1857364"/>
            <a:ext cx="2422548" cy="170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4" descr="EpsonPri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4" y="1428736"/>
            <a:ext cx="23034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25"/>
          <p:cNvSpPr txBox="1">
            <a:spLocks noChangeArrowheads="1"/>
          </p:cNvSpPr>
          <p:nvPr/>
        </p:nvSpPr>
        <p:spPr bwMode="auto">
          <a:xfrm>
            <a:off x="6072198" y="3643314"/>
            <a:ext cx="1368425" cy="457200"/>
          </a:xfrm>
          <a:prstGeom prst="rect">
            <a:avLst/>
          </a:prstGeom>
          <a:noFill/>
          <a:ln w="9525">
            <a:noFill/>
            <a:miter lim="800000"/>
            <a:headEnd/>
            <a:tailEnd/>
          </a:ln>
          <a:effectLst/>
        </p:spPr>
        <p:txBody>
          <a:bodyPr>
            <a:spAutoFit/>
          </a:bodyPr>
          <a:lstStyle/>
          <a:p>
            <a:pPr>
              <a:spcBef>
                <a:spcPct val="50000"/>
              </a:spcBef>
              <a:defRPr/>
            </a:pPr>
            <a:r>
              <a:rPr lang="ar-SA" sz="2400" dirty="0">
                <a:solidFill>
                  <a:srgbClr val="800000"/>
                </a:solidFill>
                <a:effectLst>
                  <a:outerShdw blurRad="38100" dist="38100" dir="2700000" algn="tl">
                    <a:srgbClr val="C0C0C0"/>
                  </a:outerShdw>
                </a:effectLst>
                <a:cs typeface="PT Bold Dusky" pitchFamily="2" charset="-78"/>
              </a:rPr>
              <a:t>الشاشة</a:t>
            </a:r>
            <a:endParaRPr lang="en-US" sz="2400" dirty="0">
              <a:solidFill>
                <a:srgbClr val="800000"/>
              </a:solidFill>
              <a:effectLst>
                <a:outerShdw blurRad="38100" dist="38100" dir="2700000" algn="tl">
                  <a:srgbClr val="C0C0C0"/>
                </a:outerShdw>
              </a:effectLst>
              <a:cs typeface="PT Bold Dusky" pitchFamily="2" charset="-78"/>
            </a:endParaRPr>
          </a:p>
        </p:txBody>
      </p:sp>
      <p:sp>
        <p:nvSpPr>
          <p:cNvPr id="15386" name="Text Box 26"/>
          <p:cNvSpPr txBox="1">
            <a:spLocks noChangeArrowheads="1"/>
          </p:cNvSpPr>
          <p:nvPr/>
        </p:nvSpPr>
        <p:spPr bwMode="auto">
          <a:xfrm>
            <a:off x="1500166" y="3357562"/>
            <a:ext cx="1368425" cy="457200"/>
          </a:xfrm>
          <a:prstGeom prst="rect">
            <a:avLst/>
          </a:prstGeom>
          <a:noFill/>
          <a:ln w="9525">
            <a:noFill/>
            <a:miter lim="800000"/>
            <a:headEnd/>
            <a:tailEnd/>
          </a:ln>
          <a:effectLst/>
        </p:spPr>
        <p:txBody>
          <a:bodyPr>
            <a:spAutoFit/>
          </a:bodyPr>
          <a:lstStyle/>
          <a:p>
            <a:pPr>
              <a:spcBef>
                <a:spcPct val="50000"/>
              </a:spcBef>
              <a:defRPr/>
            </a:pPr>
            <a:r>
              <a:rPr lang="ar-SA" sz="2400" dirty="0">
                <a:solidFill>
                  <a:srgbClr val="800000"/>
                </a:solidFill>
                <a:effectLst>
                  <a:outerShdw blurRad="38100" dist="38100" dir="2700000" algn="tl">
                    <a:srgbClr val="C0C0C0"/>
                  </a:outerShdw>
                </a:effectLst>
                <a:cs typeface="PT Bold Dusky" pitchFamily="2" charset="-78"/>
              </a:rPr>
              <a:t>الطابعة</a:t>
            </a:r>
            <a:endParaRPr lang="en-US" sz="2400" dirty="0">
              <a:solidFill>
                <a:srgbClr val="800000"/>
              </a:solidFill>
              <a:effectLst>
                <a:outerShdw blurRad="38100" dist="38100" dir="2700000" algn="tl">
                  <a:srgbClr val="C0C0C0"/>
                </a:outerShdw>
              </a:effectLst>
              <a:cs typeface="PT Bold Dusky" pitchFamily="2" charset="-78"/>
            </a:endParaRPr>
          </a:p>
        </p:txBody>
      </p:sp>
      <p:sp>
        <p:nvSpPr>
          <p:cNvPr id="15387" name="Text Box 27"/>
          <p:cNvSpPr txBox="1">
            <a:spLocks noChangeArrowheads="1"/>
          </p:cNvSpPr>
          <p:nvPr/>
        </p:nvSpPr>
        <p:spPr bwMode="auto">
          <a:xfrm>
            <a:off x="1428728" y="5643578"/>
            <a:ext cx="1368425" cy="457200"/>
          </a:xfrm>
          <a:prstGeom prst="rect">
            <a:avLst/>
          </a:prstGeom>
          <a:noFill/>
          <a:ln w="9525">
            <a:noFill/>
            <a:miter lim="800000"/>
            <a:headEnd/>
            <a:tailEnd/>
          </a:ln>
          <a:effectLst/>
        </p:spPr>
        <p:txBody>
          <a:bodyPr>
            <a:spAutoFit/>
          </a:bodyPr>
          <a:lstStyle/>
          <a:p>
            <a:pPr>
              <a:spcBef>
                <a:spcPct val="50000"/>
              </a:spcBef>
              <a:defRPr/>
            </a:pPr>
            <a:r>
              <a:rPr lang="ar-SA" sz="2400" dirty="0">
                <a:solidFill>
                  <a:srgbClr val="800000"/>
                </a:solidFill>
                <a:effectLst>
                  <a:outerShdw blurRad="38100" dist="38100" dir="2700000" algn="tl">
                    <a:srgbClr val="C0C0C0"/>
                  </a:outerShdw>
                </a:effectLst>
                <a:cs typeface="PT Bold Dusky" pitchFamily="2" charset="-78"/>
              </a:rPr>
              <a:t>السماعات</a:t>
            </a:r>
            <a:endParaRPr lang="en-US" sz="2400" dirty="0">
              <a:solidFill>
                <a:srgbClr val="800000"/>
              </a:solidFill>
              <a:effectLst>
                <a:outerShdw blurRad="38100" dist="38100" dir="2700000" algn="tl">
                  <a:srgbClr val="C0C0C0"/>
                </a:outerShdw>
              </a:effectLst>
              <a:cs typeface="PT Bold Dusky" pitchFamily="2" charset="-78"/>
            </a:endParaRPr>
          </a:p>
        </p:txBody>
      </p:sp>
      <p:pic>
        <p:nvPicPr>
          <p:cNvPr id="9" name="صورة 8" descr="566718.jpg"/>
          <p:cNvPicPr>
            <a:picLocks noChangeAspect="1"/>
          </p:cNvPicPr>
          <p:nvPr/>
        </p:nvPicPr>
        <p:blipFill>
          <a:blip r:embed="rId5"/>
          <a:srcRect t="19355" b="20161"/>
          <a:stretch>
            <a:fillRect/>
          </a:stretch>
        </p:blipFill>
        <p:spPr>
          <a:xfrm>
            <a:off x="5429256" y="4000504"/>
            <a:ext cx="2952754" cy="1785950"/>
          </a:xfrm>
          <a:prstGeom prst="rect">
            <a:avLst/>
          </a:prstGeom>
        </p:spPr>
      </p:pic>
      <p:sp>
        <p:nvSpPr>
          <p:cNvPr id="10" name="Text Box 25"/>
          <p:cNvSpPr txBox="1">
            <a:spLocks noChangeArrowheads="1"/>
          </p:cNvSpPr>
          <p:nvPr/>
        </p:nvSpPr>
        <p:spPr bwMode="auto">
          <a:xfrm>
            <a:off x="5643570" y="5757882"/>
            <a:ext cx="1797053" cy="461665"/>
          </a:xfrm>
          <a:prstGeom prst="rect">
            <a:avLst/>
          </a:prstGeom>
          <a:noFill/>
          <a:ln w="9525">
            <a:noFill/>
            <a:miter lim="800000"/>
            <a:headEnd/>
            <a:tailEnd/>
          </a:ln>
          <a:effectLst/>
        </p:spPr>
        <p:txBody>
          <a:bodyPr wrap="square">
            <a:spAutoFit/>
          </a:bodyPr>
          <a:lstStyle/>
          <a:p>
            <a:pPr>
              <a:spcBef>
                <a:spcPct val="50000"/>
              </a:spcBef>
              <a:defRPr/>
            </a:pPr>
            <a:r>
              <a:rPr lang="ar-SA" sz="2400" dirty="0" smtClean="0">
                <a:solidFill>
                  <a:srgbClr val="800000"/>
                </a:solidFill>
                <a:effectLst>
                  <a:outerShdw blurRad="38100" dist="38100" dir="2700000" algn="tl">
                    <a:srgbClr val="C0C0C0"/>
                  </a:outerShdw>
                </a:effectLst>
                <a:cs typeface="PT Bold Dusky" pitchFamily="2" charset="-78"/>
              </a:rPr>
              <a:t>جهاز عرض</a:t>
            </a:r>
            <a:endParaRPr lang="en-US" sz="2400" dirty="0">
              <a:solidFill>
                <a:srgbClr val="800000"/>
              </a:solidFill>
              <a:effectLst>
                <a:outerShdw blurRad="38100" dist="38100" dir="2700000" algn="tl">
                  <a:srgbClr val="C0C0C0"/>
                </a:outerShdw>
              </a:effectLst>
              <a:cs typeface="PT Bold Dusky"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2000" fill="hold"/>
                                        <p:tgtEl>
                                          <p:spTgt spid="15364"/>
                                        </p:tgtEl>
                                        <p:attrNameLst>
                                          <p:attrName>ppt_w</p:attrName>
                                        </p:attrNameLst>
                                      </p:cBhvr>
                                      <p:tavLst>
                                        <p:tav tm="0">
                                          <p:val>
                                            <p:fltVal val="0"/>
                                          </p:val>
                                        </p:tav>
                                        <p:tav tm="100000">
                                          <p:val>
                                            <p:strVal val="#ppt_w"/>
                                          </p:val>
                                        </p:tav>
                                      </p:tavLst>
                                    </p:anim>
                                    <p:anim calcmode="lin" valueType="num">
                                      <p:cBhvr>
                                        <p:cTn id="8" dur="2000" fill="hold"/>
                                        <p:tgtEl>
                                          <p:spTgt spid="15364"/>
                                        </p:tgtEl>
                                        <p:attrNameLst>
                                          <p:attrName>ppt_h</p:attrName>
                                        </p:attrNameLst>
                                      </p:cBhvr>
                                      <p:tavLst>
                                        <p:tav tm="0">
                                          <p:val>
                                            <p:fltVal val="0"/>
                                          </p:val>
                                        </p:tav>
                                        <p:tav tm="100000">
                                          <p:val>
                                            <p:strVal val="#ppt_h"/>
                                          </p:val>
                                        </p:tav>
                                      </p:tavLst>
                                    </p:anim>
                                    <p:animEffect transition="in" filter="fade">
                                      <p:cBhvr>
                                        <p:cTn id="9" dur="2000"/>
                                        <p:tgtEl>
                                          <p:spTgt spid="15364"/>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p:cTn id="13" dur="1000" fill="hold"/>
                                        <p:tgtEl>
                                          <p:spTgt spid="16389"/>
                                        </p:tgtEl>
                                        <p:attrNameLst>
                                          <p:attrName>ppt_w</p:attrName>
                                        </p:attrNameLst>
                                      </p:cBhvr>
                                      <p:tavLst>
                                        <p:tav tm="0">
                                          <p:val>
                                            <p:fltVal val="0"/>
                                          </p:val>
                                        </p:tav>
                                        <p:tav tm="100000">
                                          <p:val>
                                            <p:strVal val="#ppt_w"/>
                                          </p:val>
                                        </p:tav>
                                      </p:tavLst>
                                    </p:anim>
                                    <p:anim calcmode="lin" valueType="num">
                                      <p:cBhvr>
                                        <p:cTn id="14" dur="1000" fill="hold"/>
                                        <p:tgtEl>
                                          <p:spTgt spid="16389"/>
                                        </p:tgtEl>
                                        <p:attrNameLst>
                                          <p:attrName>ppt_h</p:attrName>
                                        </p:attrNameLst>
                                      </p:cBhvr>
                                      <p:tavLst>
                                        <p:tav tm="0">
                                          <p:val>
                                            <p:fltVal val="0"/>
                                          </p:val>
                                        </p:tav>
                                        <p:tav tm="100000">
                                          <p:val>
                                            <p:strVal val="#ppt_h"/>
                                          </p:val>
                                        </p:tav>
                                      </p:tavLst>
                                    </p:anim>
                                    <p:animEffect transition="in" filter="fade">
                                      <p:cBhvr>
                                        <p:cTn id="15" dur="1000"/>
                                        <p:tgtEl>
                                          <p:spTgt spid="16389"/>
                                        </p:tgtEl>
                                      </p:cBhvr>
                                    </p:animEffect>
                                  </p:childTnLst>
                                </p:cTn>
                              </p:par>
                            </p:childTnLst>
                          </p:cTn>
                        </p:par>
                        <p:par>
                          <p:cTn id="16" fill="hold">
                            <p:stCondLst>
                              <p:cond delay="3000"/>
                            </p:stCondLst>
                            <p:childTnLst>
                              <p:par>
                                <p:cTn id="17" presetID="53" presetClass="entr" presetSubtype="0" fill="hold" grpId="0" nodeType="afterEffect">
                                  <p:stCondLst>
                                    <p:cond delay="0"/>
                                  </p:stCondLst>
                                  <p:childTnLst>
                                    <p:set>
                                      <p:cBhvr>
                                        <p:cTn id="18" dur="1" fill="hold">
                                          <p:stCondLst>
                                            <p:cond delay="0"/>
                                          </p:stCondLst>
                                        </p:cTn>
                                        <p:tgtEl>
                                          <p:spTgt spid="15385"/>
                                        </p:tgtEl>
                                        <p:attrNameLst>
                                          <p:attrName>style.visibility</p:attrName>
                                        </p:attrNameLst>
                                      </p:cBhvr>
                                      <p:to>
                                        <p:strVal val="visible"/>
                                      </p:to>
                                    </p:set>
                                    <p:anim calcmode="lin" valueType="num">
                                      <p:cBhvr>
                                        <p:cTn id="19" dur="1000" fill="hold"/>
                                        <p:tgtEl>
                                          <p:spTgt spid="15385"/>
                                        </p:tgtEl>
                                        <p:attrNameLst>
                                          <p:attrName>ppt_w</p:attrName>
                                        </p:attrNameLst>
                                      </p:cBhvr>
                                      <p:tavLst>
                                        <p:tav tm="0">
                                          <p:val>
                                            <p:fltVal val="0"/>
                                          </p:val>
                                        </p:tav>
                                        <p:tav tm="100000">
                                          <p:val>
                                            <p:strVal val="#ppt_w"/>
                                          </p:val>
                                        </p:tav>
                                      </p:tavLst>
                                    </p:anim>
                                    <p:anim calcmode="lin" valueType="num">
                                      <p:cBhvr>
                                        <p:cTn id="20" dur="1000" fill="hold"/>
                                        <p:tgtEl>
                                          <p:spTgt spid="15385"/>
                                        </p:tgtEl>
                                        <p:attrNameLst>
                                          <p:attrName>ppt_h</p:attrName>
                                        </p:attrNameLst>
                                      </p:cBhvr>
                                      <p:tavLst>
                                        <p:tav tm="0">
                                          <p:val>
                                            <p:fltVal val="0"/>
                                          </p:val>
                                        </p:tav>
                                        <p:tav tm="100000">
                                          <p:val>
                                            <p:strVal val="#ppt_h"/>
                                          </p:val>
                                        </p:tav>
                                      </p:tavLst>
                                    </p:anim>
                                    <p:animEffect transition="in" filter="fade">
                                      <p:cBhvr>
                                        <p:cTn id="21" dur="1000"/>
                                        <p:tgtEl>
                                          <p:spTgt spid="15385"/>
                                        </p:tgtEl>
                                      </p:cBhvr>
                                    </p:animEffect>
                                  </p:childTnLst>
                                </p:cTn>
                              </p:par>
                            </p:childTnLst>
                          </p:cTn>
                        </p:par>
                        <p:par>
                          <p:cTn id="22" fill="hold">
                            <p:stCondLst>
                              <p:cond delay="40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childTnLst>
                          </p:cTn>
                        </p:par>
                        <p:par>
                          <p:cTn id="28" fill="hold">
                            <p:stCondLst>
                              <p:cond delay="5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Effect transition="in" filter="fade">
                                      <p:cBhvr>
                                        <p:cTn id="33" dur="1000"/>
                                        <p:tgtEl>
                                          <p:spTgt spid="10"/>
                                        </p:tgtEl>
                                      </p:cBhvr>
                                    </p:animEffect>
                                  </p:childTnLst>
                                </p:cTn>
                              </p:par>
                            </p:childTnLst>
                          </p:cTn>
                        </p:par>
                        <p:par>
                          <p:cTn id="34" fill="hold">
                            <p:stCondLst>
                              <p:cond delay="6000"/>
                            </p:stCondLst>
                            <p:childTnLst>
                              <p:par>
                                <p:cTn id="35" presetID="53" presetClass="entr" presetSubtype="0" fill="hold" nodeType="afterEffect">
                                  <p:stCondLst>
                                    <p:cond delay="0"/>
                                  </p:stCondLst>
                                  <p:childTnLst>
                                    <p:set>
                                      <p:cBhvr>
                                        <p:cTn id="36" dur="1" fill="hold">
                                          <p:stCondLst>
                                            <p:cond delay="0"/>
                                          </p:stCondLst>
                                        </p:cTn>
                                        <p:tgtEl>
                                          <p:spTgt spid="16390"/>
                                        </p:tgtEl>
                                        <p:attrNameLst>
                                          <p:attrName>style.visibility</p:attrName>
                                        </p:attrNameLst>
                                      </p:cBhvr>
                                      <p:to>
                                        <p:strVal val="visible"/>
                                      </p:to>
                                    </p:set>
                                    <p:anim calcmode="lin" valueType="num">
                                      <p:cBhvr>
                                        <p:cTn id="37" dur="1000" fill="hold"/>
                                        <p:tgtEl>
                                          <p:spTgt spid="16390"/>
                                        </p:tgtEl>
                                        <p:attrNameLst>
                                          <p:attrName>ppt_w</p:attrName>
                                        </p:attrNameLst>
                                      </p:cBhvr>
                                      <p:tavLst>
                                        <p:tav tm="0">
                                          <p:val>
                                            <p:fltVal val="0"/>
                                          </p:val>
                                        </p:tav>
                                        <p:tav tm="100000">
                                          <p:val>
                                            <p:strVal val="#ppt_w"/>
                                          </p:val>
                                        </p:tav>
                                      </p:tavLst>
                                    </p:anim>
                                    <p:anim calcmode="lin" valueType="num">
                                      <p:cBhvr>
                                        <p:cTn id="38" dur="1000" fill="hold"/>
                                        <p:tgtEl>
                                          <p:spTgt spid="16390"/>
                                        </p:tgtEl>
                                        <p:attrNameLst>
                                          <p:attrName>ppt_h</p:attrName>
                                        </p:attrNameLst>
                                      </p:cBhvr>
                                      <p:tavLst>
                                        <p:tav tm="0">
                                          <p:val>
                                            <p:fltVal val="0"/>
                                          </p:val>
                                        </p:tav>
                                        <p:tav tm="100000">
                                          <p:val>
                                            <p:strVal val="#ppt_h"/>
                                          </p:val>
                                        </p:tav>
                                      </p:tavLst>
                                    </p:anim>
                                    <p:animEffect transition="in" filter="fade">
                                      <p:cBhvr>
                                        <p:cTn id="39" dur="1000"/>
                                        <p:tgtEl>
                                          <p:spTgt spid="16390"/>
                                        </p:tgtEl>
                                      </p:cBhvr>
                                    </p:animEffect>
                                  </p:childTnLst>
                                </p:cTn>
                              </p:par>
                            </p:childTnLst>
                          </p:cTn>
                        </p:par>
                        <p:par>
                          <p:cTn id="40" fill="hold">
                            <p:stCondLst>
                              <p:cond delay="7000"/>
                            </p:stCondLst>
                            <p:childTnLst>
                              <p:par>
                                <p:cTn id="41" presetID="53" presetClass="entr" presetSubtype="0" fill="hold" grpId="0" nodeType="afterEffect">
                                  <p:stCondLst>
                                    <p:cond delay="0"/>
                                  </p:stCondLst>
                                  <p:childTnLst>
                                    <p:set>
                                      <p:cBhvr>
                                        <p:cTn id="42" dur="1" fill="hold">
                                          <p:stCondLst>
                                            <p:cond delay="0"/>
                                          </p:stCondLst>
                                        </p:cTn>
                                        <p:tgtEl>
                                          <p:spTgt spid="15386"/>
                                        </p:tgtEl>
                                        <p:attrNameLst>
                                          <p:attrName>style.visibility</p:attrName>
                                        </p:attrNameLst>
                                      </p:cBhvr>
                                      <p:to>
                                        <p:strVal val="visible"/>
                                      </p:to>
                                    </p:set>
                                    <p:anim calcmode="lin" valueType="num">
                                      <p:cBhvr>
                                        <p:cTn id="43" dur="1000" fill="hold"/>
                                        <p:tgtEl>
                                          <p:spTgt spid="15386"/>
                                        </p:tgtEl>
                                        <p:attrNameLst>
                                          <p:attrName>ppt_w</p:attrName>
                                        </p:attrNameLst>
                                      </p:cBhvr>
                                      <p:tavLst>
                                        <p:tav tm="0">
                                          <p:val>
                                            <p:fltVal val="0"/>
                                          </p:val>
                                        </p:tav>
                                        <p:tav tm="100000">
                                          <p:val>
                                            <p:strVal val="#ppt_w"/>
                                          </p:val>
                                        </p:tav>
                                      </p:tavLst>
                                    </p:anim>
                                    <p:anim calcmode="lin" valueType="num">
                                      <p:cBhvr>
                                        <p:cTn id="44" dur="1000" fill="hold"/>
                                        <p:tgtEl>
                                          <p:spTgt spid="15386"/>
                                        </p:tgtEl>
                                        <p:attrNameLst>
                                          <p:attrName>ppt_h</p:attrName>
                                        </p:attrNameLst>
                                      </p:cBhvr>
                                      <p:tavLst>
                                        <p:tav tm="0">
                                          <p:val>
                                            <p:fltVal val="0"/>
                                          </p:val>
                                        </p:tav>
                                        <p:tav tm="100000">
                                          <p:val>
                                            <p:strVal val="#ppt_h"/>
                                          </p:val>
                                        </p:tav>
                                      </p:tavLst>
                                    </p:anim>
                                    <p:animEffect transition="in" filter="fade">
                                      <p:cBhvr>
                                        <p:cTn id="45" dur="1000"/>
                                        <p:tgtEl>
                                          <p:spTgt spid="15386"/>
                                        </p:tgtEl>
                                      </p:cBhvr>
                                    </p:animEffect>
                                  </p:childTnLst>
                                </p:cTn>
                              </p:par>
                            </p:childTnLst>
                          </p:cTn>
                        </p:par>
                        <p:par>
                          <p:cTn id="46" fill="hold">
                            <p:stCondLst>
                              <p:cond delay="8000"/>
                            </p:stCondLst>
                            <p:childTnLst>
                              <p:par>
                                <p:cTn id="47" presetID="53" presetClass="entr" presetSubtype="0" fill="hold" nodeType="afterEffect">
                                  <p:stCondLst>
                                    <p:cond delay="0"/>
                                  </p:stCondLst>
                                  <p:childTnLst>
                                    <p:set>
                                      <p:cBhvr>
                                        <p:cTn id="48" dur="1" fill="hold">
                                          <p:stCondLst>
                                            <p:cond delay="0"/>
                                          </p:stCondLst>
                                        </p:cTn>
                                        <p:tgtEl>
                                          <p:spTgt spid="16388"/>
                                        </p:tgtEl>
                                        <p:attrNameLst>
                                          <p:attrName>style.visibility</p:attrName>
                                        </p:attrNameLst>
                                      </p:cBhvr>
                                      <p:to>
                                        <p:strVal val="visible"/>
                                      </p:to>
                                    </p:set>
                                    <p:anim calcmode="lin" valueType="num">
                                      <p:cBhvr>
                                        <p:cTn id="49" dur="1000" fill="hold"/>
                                        <p:tgtEl>
                                          <p:spTgt spid="16388"/>
                                        </p:tgtEl>
                                        <p:attrNameLst>
                                          <p:attrName>ppt_w</p:attrName>
                                        </p:attrNameLst>
                                      </p:cBhvr>
                                      <p:tavLst>
                                        <p:tav tm="0">
                                          <p:val>
                                            <p:fltVal val="0"/>
                                          </p:val>
                                        </p:tav>
                                        <p:tav tm="100000">
                                          <p:val>
                                            <p:strVal val="#ppt_w"/>
                                          </p:val>
                                        </p:tav>
                                      </p:tavLst>
                                    </p:anim>
                                    <p:anim calcmode="lin" valueType="num">
                                      <p:cBhvr>
                                        <p:cTn id="50" dur="1000" fill="hold"/>
                                        <p:tgtEl>
                                          <p:spTgt spid="16388"/>
                                        </p:tgtEl>
                                        <p:attrNameLst>
                                          <p:attrName>ppt_h</p:attrName>
                                        </p:attrNameLst>
                                      </p:cBhvr>
                                      <p:tavLst>
                                        <p:tav tm="0">
                                          <p:val>
                                            <p:fltVal val="0"/>
                                          </p:val>
                                        </p:tav>
                                        <p:tav tm="100000">
                                          <p:val>
                                            <p:strVal val="#ppt_h"/>
                                          </p:val>
                                        </p:tav>
                                      </p:tavLst>
                                    </p:anim>
                                    <p:animEffect transition="in" filter="fade">
                                      <p:cBhvr>
                                        <p:cTn id="51" dur="1000"/>
                                        <p:tgtEl>
                                          <p:spTgt spid="16388"/>
                                        </p:tgtEl>
                                      </p:cBhvr>
                                    </p:animEffect>
                                  </p:childTnLst>
                                </p:cTn>
                              </p:par>
                            </p:childTnLst>
                          </p:cTn>
                        </p:par>
                        <p:par>
                          <p:cTn id="52" fill="hold">
                            <p:stCondLst>
                              <p:cond delay="9000"/>
                            </p:stCondLst>
                            <p:childTnLst>
                              <p:par>
                                <p:cTn id="53" presetID="53" presetClass="entr" presetSubtype="0" fill="hold" grpId="0" nodeType="afterEffect">
                                  <p:stCondLst>
                                    <p:cond delay="0"/>
                                  </p:stCondLst>
                                  <p:childTnLst>
                                    <p:set>
                                      <p:cBhvr>
                                        <p:cTn id="54" dur="1" fill="hold">
                                          <p:stCondLst>
                                            <p:cond delay="0"/>
                                          </p:stCondLst>
                                        </p:cTn>
                                        <p:tgtEl>
                                          <p:spTgt spid="15387"/>
                                        </p:tgtEl>
                                        <p:attrNameLst>
                                          <p:attrName>style.visibility</p:attrName>
                                        </p:attrNameLst>
                                      </p:cBhvr>
                                      <p:to>
                                        <p:strVal val="visible"/>
                                      </p:to>
                                    </p:set>
                                    <p:anim calcmode="lin" valueType="num">
                                      <p:cBhvr>
                                        <p:cTn id="55" dur="1000" fill="hold"/>
                                        <p:tgtEl>
                                          <p:spTgt spid="15387"/>
                                        </p:tgtEl>
                                        <p:attrNameLst>
                                          <p:attrName>ppt_w</p:attrName>
                                        </p:attrNameLst>
                                      </p:cBhvr>
                                      <p:tavLst>
                                        <p:tav tm="0">
                                          <p:val>
                                            <p:fltVal val="0"/>
                                          </p:val>
                                        </p:tav>
                                        <p:tav tm="100000">
                                          <p:val>
                                            <p:strVal val="#ppt_w"/>
                                          </p:val>
                                        </p:tav>
                                      </p:tavLst>
                                    </p:anim>
                                    <p:anim calcmode="lin" valueType="num">
                                      <p:cBhvr>
                                        <p:cTn id="56" dur="1000" fill="hold"/>
                                        <p:tgtEl>
                                          <p:spTgt spid="15387"/>
                                        </p:tgtEl>
                                        <p:attrNameLst>
                                          <p:attrName>ppt_h</p:attrName>
                                        </p:attrNameLst>
                                      </p:cBhvr>
                                      <p:tavLst>
                                        <p:tav tm="0">
                                          <p:val>
                                            <p:fltVal val="0"/>
                                          </p:val>
                                        </p:tav>
                                        <p:tav tm="100000">
                                          <p:val>
                                            <p:strVal val="#ppt_h"/>
                                          </p:val>
                                        </p:tav>
                                      </p:tavLst>
                                    </p:anim>
                                    <p:animEffect transition="in" filter="fade">
                                      <p:cBhvr>
                                        <p:cTn id="57" dur="1000"/>
                                        <p:tgtEl>
                                          <p:spTgt spid="15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85" grpId="0"/>
      <p:bldP spid="15386" grpId="0"/>
      <p:bldP spid="1538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457200" y="214290"/>
            <a:ext cx="8229600" cy="5793001"/>
          </a:xfrm>
        </p:spPr>
        <p:txBody>
          <a:bodyPr/>
          <a:lstStyle/>
          <a:p>
            <a:pPr>
              <a:buNone/>
            </a:pPr>
            <a:endParaRPr lang="ar-SA" dirty="0" smtClean="0"/>
          </a:p>
          <a:p>
            <a:pPr>
              <a:buNone/>
            </a:pPr>
            <a:endParaRPr lang="ar-SA" dirty="0" smtClean="0"/>
          </a:p>
          <a:p>
            <a:pPr>
              <a:buNone/>
            </a:pPr>
            <a:r>
              <a:rPr lang="ar-SA" dirty="0" smtClean="0"/>
              <a:t>لتظهر البيانات على الشاشة, يجب توفر ما يلي :</a:t>
            </a:r>
          </a:p>
          <a:p>
            <a:pPr>
              <a:buClr>
                <a:schemeClr val="tx1"/>
              </a:buClr>
              <a:buFont typeface="Wingdings" pitchFamily="2" charset="2"/>
              <a:buChar char="Ø"/>
            </a:pPr>
            <a:r>
              <a:rPr lang="ar-SA" dirty="0" smtClean="0"/>
              <a:t>بطاقة الرسومات (</a:t>
            </a:r>
            <a:r>
              <a:rPr lang="en-US" dirty="0" smtClean="0"/>
              <a:t>Graphics Card</a:t>
            </a:r>
            <a:r>
              <a:rPr lang="ar-SA" dirty="0" smtClean="0"/>
              <a:t>) .</a:t>
            </a:r>
          </a:p>
          <a:p>
            <a:pPr>
              <a:buClr>
                <a:schemeClr val="tx1"/>
              </a:buClr>
              <a:buFont typeface="Wingdings" pitchFamily="2" charset="2"/>
              <a:buChar char="Ø"/>
            </a:pPr>
            <a:r>
              <a:rPr lang="ar-SA" dirty="0" smtClean="0"/>
              <a:t>وحدات الإظهار المرئي (</a:t>
            </a:r>
            <a:r>
              <a:rPr lang="en-US" dirty="0" smtClean="0"/>
              <a:t>VDU-Visual Display Unit</a:t>
            </a:r>
            <a:r>
              <a:rPr lang="ar-SA" dirty="0" smtClean="0"/>
              <a:t>), مثل الشاشات, وهما نوعان :</a:t>
            </a:r>
          </a:p>
          <a:p>
            <a:pPr>
              <a:buClr>
                <a:schemeClr val="tx1"/>
              </a:buClr>
              <a:buNone/>
            </a:pPr>
            <a:endParaRPr lang="ar-SA" dirty="0"/>
          </a:p>
        </p:txBody>
      </p:sp>
      <p:sp>
        <p:nvSpPr>
          <p:cNvPr id="7" name="Rectangle 4"/>
          <p:cNvSpPr txBox="1">
            <a:spLocks noChangeArrowheads="1"/>
          </p:cNvSpPr>
          <p:nvPr/>
        </p:nvSpPr>
        <p:spPr>
          <a:xfrm>
            <a:off x="2214546" y="285728"/>
            <a:ext cx="4900618"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5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Andalus" pitchFamily="18" charset="-78"/>
                <a:ea typeface="+mj-ea"/>
                <a:cs typeface="Andalus" pitchFamily="18" charset="-78"/>
              </a:rPr>
              <a:t>أنواع الشاشات</a:t>
            </a:r>
            <a:endPar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Andalus" pitchFamily="18" charset="-78"/>
              <a:ea typeface="+mj-ea"/>
              <a:cs typeface="Andalus" pitchFamily="18" charset="-78"/>
            </a:endParaRPr>
          </a:p>
        </p:txBody>
      </p:sp>
      <p:pic>
        <p:nvPicPr>
          <p:cNvPr id="8" name="صورة 7" descr="2161_l.jpg"/>
          <p:cNvPicPr>
            <a:picLocks noChangeAspect="1"/>
          </p:cNvPicPr>
          <p:nvPr/>
        </p:nvPicPr>
        <p:blipFill>
          <a:blip r:embed="rId2"/>
          <a:srcRect t="10000" b="4999"/>
          <a:stretch>
            <a:fillRect/>
          </a:stretch>
        </p:blipFill>
        <p:spPr>
          <a:xfrm>
            <a:off x="6072166" y="2928934"/>
            <a:ext cx="3071834" cy="2539639"/>
          </a:xfrm>
          <a:prstGeom prst="rect">
            <a:avLst/>
          </a:prstGeom>
        </p:spPr>
      </p:pic>
      <p:sp>
        <p:nvSpPr>
          <p:cNvPr id="9" name="Rectangle 4"/>
          <p:cNvSpPr txBox="1">
            <a:spLocks noChangeArrowheads="1"/>
          </p:cNvSpPr>
          <p:nvPr/>
        </p:nvSpPr>
        <p:spPr>
          <a:xfrm>
            <a:off x="6215074" y="5214950"/>
            <a:ext cx="2928926" cy="785818"/>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Andalus" pitchFamily="18" charset="-78"/>
                <a:ea typeface="+mj-ea"/>
                <a:cs typeface="Andalus" pitchFamily="18" charset="-78"/>
              </a:rPr>
              <a:t>LCD</a:t>
            </a:r>
            <a:endParaRPr kumimoji="0" lang="ar-SA" sz="2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Andalus" pitchFamily="18" charset="-78"/>
              <a:ea typeface="+mj-ea"/>
              <a:cs typeface="Andalus" pitchFamily="18" charset="-78"/>
            </a:endParaRPr>
          </a:p>
          <a:p>
            <a:pPr lvl="0" algn="ctr">
              <a:spcBef>
                <a:spcPct val="0"/>
              </a:spcBef>
              <a:defRPr/>
            </a:pPr>
            <a:r>
              <a:rPr lang="en-US" sz="2000" b="1" dirty="0" smtClean="0">
                <a:solidFill>
                  <a:srgbClr val="FF0000"/>
                </a:solidFill>
                <a:effectLst>
                  <a:outerShdw blurRad="38100" dist="38100" dir="2700000" algn="tl">
                    <a:srgbClr val="C0C0C0"/>
                  </a:outerShdw>
                </a:effectLst>
                <a:latin typeface="Andalus" pitchFamily="18" charset="-78"/>
                <a:cs typeface="Andalus" pitchFamily="18" charset="-78"/>
              </a:rPr>
              <a:t>L</a:t>
            </a:r>
            <a:r>
              <a:rPr lang="en-US" sz="2000" b="1" dirty="0" smtClean="0">
                <a:effectLst>
                  <a:outerShdw blurRad="38100" dist="38100" dir="2700000" algn="tl">
                    <a:srgbClr val="C0C0C0"/>
                  </a:outerShdw>
                </a:effectLst>
                <a:latin typeface="Andalus" pitchFamily="18" charset="-78"/>
                <a:cs typeface="Andalus" pitchFamily="18" charset="-78"/>
              </a:rPr>
              <a:t>iquid </a:t>
            </a:r>
            <a:r>
              <a:rPr lang="en-US" sz="2000" b="1" dirty="0" smtClean="0">
                <a:solidFill>
                  <a:srgbClr val="FF0000"/>
                </a:solidFill>
                <a:effectLst>
                  <a:outerShdw blurRad="38100" dist="38100" dir="2700000" algn="tl">
                    <a:srgbClr val="C0C0C0"/>
                  </a:outerShdw>
                </a:effectLst>
                <a:latin typeface="Andalus" pitchFamily="18" charset="-78"/>
                <a:cs typeface="Andalus" pitchFamily="18" charset="-78"/>
              </a:rPr>
              <a:t>C</a:t>
            </a:r>
            <a:r>
              <a:rPr lang="en-US" sz="2000" b="1" dirty="0" smtClean="0">
                <a:effectLst>
                  <a:outerShdw blurRad="38100" dist="38100" dir="2700000" algn="tl">
                    <a:srgbClr val="C0C0C0"/>
                  </a:outerShdw>
                </a:effectLst>
                <a:latin typeface="Andalus" pitchFamily="18" charset="-78"/>
                <a:cs typeface="Andalus" pitchFamily="18" charset="-78"/>
              </a:rPr>
              <a:t>rystal </a:t>
            </a:r>
            <a:r>
              <a:rPr lang="en-US" sz="2000" b="1" dirty="0" smtClean="0">
                <a:solidFill>
                  <a:srgbClr val="FF0000"/>
                </a:solidFill>
                <a:effectLst>
                  <a:outerShdw blurRad="38100" dist="38100" dir="2700000" algn="tl">
                    <a:srgbClr val="C0C0C0"/>
                  </a:outerShdw>
                </a:effectLst>
                <a:latin typeface="Andalus" pitchFamily="18" charset="-78"/>
                <a:cs typeface="Andalus" pitchFamily="18" charset="-78"/>
              </a:rPr>
              <a:t>D</a:t>
            </a:r>
            <a:r>
              <a:rPr lang="en-US" sz="2000" b="1" dirty="0" smtClean="0">
                <a:effectLst>
                  <a:outerShdw blurRad="38100" dist="38100" dir="2700000" algn="tl">
                    <a:srgbClr val="C0C0C0"/>
                  </a:outerShdw>
                </a:effectLst>
                <a:latin typeface="Andalus" pitchFamily="18" charset="-78"/>
                <a:cs typeface="Andalus" pitchFamily="18" charset="-78"/>
              </a:rPr>
              <a:t>isplay</a:t>
            </a:r>
            <a:endParaRPr kumimoji="0" lang="en-US"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Andalus" pitchFamily="18" charset="-78"/>
              <a:ea typeface="+mj-ea"/>
              <a:cs typeface="Andalus" pitchFamily="18" charset="-78"/>
            </a:endParaRPr>
          </a:p>
        </p:txBody>
      </p:sp>
      <p:pic>
        <p:nvPicPr>
          <p:cNvPr id="10" name="صورة 9" descr="17__CRT_MONITOR_.gif"/>
          <p:cNvPicPr>
            <a:picLocks noChangeAspect="1"/>
          </p:cNvPicPr>
          <p:nvPr/>
        </p:nvPicPr>
        <p:blipFill>
          <a:blip r:embed="rId3"/>
          <a:stretch>
            <a:fillRect/>
          </a:stretch>
        </p:blipFill>
        <p:spPr>
          <a:xfrm>
            <a:off x="357158" y="2500306"/>
            <a:ext cx="3308707" cy="2786082"/>
          </a:xfrm>
          <a:prstGeom prst="rect">
            <a:avLst/>
          </a:prstGeom>
        </p:spPr>
      </p:pic>
      <p:sp>
        <p:nvSpPr>
          <p:cNvPr id="11" name="Rectangle 4"/>
          <p:cNvSpPr txBox="1">
            <a:spLocks noChangeArrowheads="1"/>
          </p:cNvSpPr>
          <p:nvPr/>
        </p:nvSpPr>
        <p:spPr>
          <a:xfrm>
            <a:off x="785786" y="5143512"/>
            <a:ext cx="2357454"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Andalus" pitchFamily="18" charset="-78"/>
                <a:ea typeface="+mj-ea"/>
                <a:cs typeface="Andalus" pitchFamily="18" charset="-78"/>
              </a:rPr>
              <a:t>CRT </a:t>
            </a:r>
            <a:r>
              <a:rPr lang="en-US" sz="2000" b="1" dirty="0" smtClean="0">
                <a:solidFill>
                  <a:srgbClr val="FF0000"/>
                </a:solidFill>
                <a:effectLst>
                  <a:outerShdw blurRad="38100" dist="38100" dir="2700000" algn="tl">
                    <a:srgbClr val="C0C0C0"/>
                  </a:outerShdw>
                </a:effectLst>
                <a:latin typeface="Andalus" pitchFamily="18" charset="-78"/>
                <a:cs typeface="Andalus" pitchFamily="18" charset="-78"/>
              </a:rPr>
              <a:t>C</a:t>
            </a:r>
            <a:r>
              <a:rPr kumimoji="0" lang="en-US" sz="2000" b="1" i="0" u="none" strike="noStrike" kern="1200" cap="none" spc="0" normalizeH="0" baseline="0" noProof="0" dirty="0" smtClean="0">
                <a:ln>
                  <a:noFill/>
                </a:ln>
                <a:effectLst>
                  <a:outerShdw blurRad="38100" dist="38100" dir="2700000" algn="tl">
                    <a:srgbClr val="C0C0C0"/>
                  </a:outerShdw>
                </a:effectLst>
                <a:uLnTx/>
                <a:uFillTx/>
                <a:latin typeface="Andalus" pitchFamily="18" charset="-78"/>
                <a:ea typeface="+mj-ea"/>
                <a:cs typeface="Andalus" pitchFamily="18" charset="-78"/>
              </a:rPr>
              <a:t>athode </a:t>
            </a:r>
            <a:r>
              <a:rPr lang="en-US" sz="2000" b="1" dirty="0" smtClean="0">
                <a:solidFill>
                  <a:srgbClr val="FF0000"/>
                </a:solidFill>
                <a:effectLst>
                  <a:outerShdw blurRad="38100" dist="38100" dir="2700000" algn="tl">
                    <a:srgbClr val="C0C0C0"/>
                  </a:outerShdw>
                </a:effectLst>
                <a:latin typeface="Andalus" pitchFamily="18" charset="-78"/>
                <a:cs typeface="Andalus" pitchFamily="18" charset="-78"/>
              </a:rPr>
              <a:t>R</a:t>
            </a:r>
            <a:r>
              <a:rPr kumimoji="0" lang="en-US" sz="2000" b="1" i="0" u="none" strike="noStrike" kern="1200" cap="none" spc="0" normalizeH="0" baseline="0" noProof="0" dirty="0" smtClean="0">
                <a:ln>
                  <a:noFill/>
                </a:ln>
                <a:effectLst>
                  <a:outerShdw blurRad="38100" dist="38100" dir="2700000" algn="tl">
                    <a:srgbClr val="C0C0C0"/>
                  </a:outerShdw>
                </a:effectLst>
                <a:uLnTx/>
                <a:uFillTx/>
                <a:latin typeface="Andalus" pitchFamily="18" charset="-78"/>
                <a:ea typeface="+mj-ea"/>
                <a:cs typeface="Andalus" pitchFamily="18" charset="-78"/>
              </a:rPr>
              <a:t>ay </a:t>
            </a:r>
            <a:r>
              <a:rPr lang="en-US" sz="2000" b="1" dirty="0" smtClean="0">
                <a:solidFill>
                  <a:srgbClr val="FF0000"/>
                </a:solidFill>
                <a:effectLst>
                  <a:outerShdw blurRad="38100" dist="38100" dir="2700000" algn="tl">
                    <a:srgbClr val="C0C0C0"/>
                  </a:outerShdw>
                </a:effectLst>
                <a:latin typeface="Andalus" pitchFamily="18" charset="-78"/>
                <a:cs typeface="Andalus" pitchFamily="18" charset="-78"/>
              </a:rPr>
              <a:t>T</a:t>
            </a:r>
            <a:r>
              <a:rPr kumimoji="0" lang="en-US" sz="2000" b="1" i="0" u="none" strike="noStrike" kern="1200" cap="none" spc="0" normalizeH="0" baseline="0" noProof="0" dirty="0" smtClean="0">
                <a:ln>
                  <a:noFill/>
                </a:ln>
                <a:effectLst>
                  <a:outerShdw blurRad="38100" dist="38100" dir="2700000" algn="tl">
                    <a:srgbClr val="C0C0C0"/>
                  </a:outerShdw>
                </a:effectLst>
                <a:uLnTx/>
                <a:uFillTx/>
                <a:latin typeface="Andalus" pitchFamily="18" charset="-78"/>
                <a:ea typeface="+mj-ea"/>
                <a:cs typeface="Andalus" pitchFamily="18" charset="-78"/>
              </a:rPr>
              <a:t>ube</a:t>
            </a:r>
            <a:endPar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Andalus" pitchFamily="18" charset="-78"/>
              <a:ea typeface="+mj-ea"/>
              <a:cs typeface="Andalus" pitchFamily="18" charset="-78"/>
            </a:endParaRPr>
          </a:p>
        </p:txBody>
      </p:sp>
      <p:sp>
        <p:nvSpPr>
          <p:cNvPr id="12" name="Rectangle 4"/>
          <p:cNvSpPr txBox="1">
            <a:spLocks noChangeArrowheads="1"/>
          </p:cNvSpPr>
          <p:nvPr/>
        </p:nvSpPr>
        <p:spPr>
          <a:xfrm>
            <a:off x="2428860" y="4786322"/>
            <a:ext cx="4143404" cy="1785950"/>
          </a:xfrm>
          <a:prstGeom prst="rect">
            <a:avLst/>
          </a:prstGeom>
        </p:spPr>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Andalus" pitchFamily="18" charset="-78"/>
                <a:ea typeface="+mj-ea"/>
                <a:cs typeface="+mj-cs"/>
              </a:rPr>
              <a:t>تقاس دقة الشاشة </a:t>
            </a:r>
            <a:r>
              <a:rPr kumimoji="0" lang="ar-SA" sz="4400" b="1" i="0" u="none" strike="noStrike" kern="1200" cap="none" spc="0" normalizeH="0" baseline="0" noProof="0" dirty="0" err="1" smtClean="0">
                <a:ln>
                  <a:noFill/>
                </a:ln>
                <a:solidFill>
                  <a:srgbClr val="002060"/>
                </a:solidFill>
                <a:effectLst>
                  <a:outerShdw blurRad="38100" dist="38100" dir="2700000" algn="tl">
                    <a:srgbClr val="C0C0C0"/>
                  </a:outerShdw>
                </a:effectLst>
                <a:uLnTx/>
                <a:uFillTx/>
                <a:latin typeface="Andalus" pitchFamily="18" charset="-78"/>
                <a:ea typeface="+mj-ea"/>
                <a:cs typeface="+mj-cs"/>
              </a:rPr>
              <a:t>بـ</a:t>
            </a:r>
            <a:r>
              <a:rPr kumimoji="0" lang="ar-SA" sz="44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Andalus" pitchFamily="18" charset="-78"/>
                <a:ea typeface="+mj-ea"/>
                <a:cs typeface="+mj-cs"/>
              </a:rPr>
              <a:t> </a:t>
            </a:r>
            <a:r>
              <a:rPr lang="ar-SA" sz="4400" b="1" dirty="0" err="1" smtClean="0">
                <a:solidFill>
                  <a:srgbClr val="002060"/>
                </a:solidFill>
                <a:effectLst>
                  <a:outerShdw blurRad="38100" dist="38100" dir="2700000" algn="tl">
                    <a:srgbClr val="C0C0C0"/>
                  </a:outerShdw>
                </a:effectLst>
                <a:latin typeface="Andalus" pitchFamily="18" charset="-78"/>
                <a:ea typeface="+mj-ea"/>
                <a:cs typeface="+mj-cs"/>
              </a:rPr>
              <a:t>البكسل</a:t>
            </a:r>
            <a:r>
              <a:rPr lang="ar-SA" sz="4400" b="1" dirty="0" smtClean="0">
                <a:solidFill>
                  <a:srgbClr val="002060"/>
                </a:solidFill>
                <a:effectLst>
                  <a:outerShdw blurRad="38100" dist="38100" dir="2700000" algn="tl">
                    <a:srgbClr val="C0C0C0"/>
                  </a:outerShdw>
                </a:effectLst>
                <a:latin typeface="Andalus" pitchFamily="18" charset="-78"/>
                <a:ea typeface="+mj-ea"/>
                <a:cs typeface="+mj-cs"/>
              </a:rPr>
              <a:t> .</a:t>
            </a:r>
            <a:endParaRPr kumimoji="0" lang="en-US" sz="3600" b="1" i="0" u="none" strike="noStrike" kern="1200" cap="none" spc="0" normalizeH="0" baseline="0" noProof="0" dirty="0" smtClean="0">
              <a:ln>
                <a:noFill/>
              </a:ln>
              <a:solidFill>
                <a:srgbClr val="002060"/>
              </a:solidFill>
              <a:effectLst>
                <a:outerShdw blurRad="31750" dist="25400" dir="5400000" algn="tl" rotWithShape="0">
                  <a:srgbClr val="000000">
                    <a:alpha val="25000"/>
                  </a:srgbClr>
                </a:outerShdw>
              </a:effectLst>
              <a:uLnTx/>
              <a:uFillTx/>
              <a:latin typeface="Andalus" pitchFamily="18" charset="-78"/>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childTnLst>
                                </p:cTn>
                              </p:par>
                            </p:childTnLst>
                          </p:cTn>
                        </p:par>
                        <p:par>
                          <p:cTn id="28" fill="hold">
                            <p:stCondLst>
                              <p:cond delay="4000"/>
                            </p:stCondLst>
                            <p:childTnLst>
                              <p:par>
                                <p:cTn id="29" presetID="53"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Effect transition="in" filter="fade">
                                      <p:cBhvr>
                                        <p:cTn id="33" dur="1000"/>
                                        <p:tgtEl>
                                          <p:spTgt spid="11"/>
                                        </p:tgtEl>
                                      </p:cBhvr>
                                    </p:animEffect>
                                  </p:childTnLst>
                                </p:cTn>
                              </p:par>
                            </p:childTnLst>
                          </p:cTn>
                        </p:par>
                        <p:par>
                          <p:cTn id="34" fill="hold">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عنصر نائب للمحتوى 19"/>
          <p:cNvSpPr>
            <a:spLocks noGrp="1"/>
          </p:cNvSpPr>
          <p:nvPr>
            <p:ph idx="1"/>
          </p:nvPr>
        </p:nvSpPr>
        <p:spPr/>
        <p:txBody>
          <a:bodyPr/>
          <a:lstStyle/>
          <a:p>
            <a:endParaRPr lang="ar-SA" dirty="0" smtClean="0"/>
          </a:p>
          <a:p>
            <a:endParaRPr lang="ar-SA" dirty="0" smtClean="0"/>
          </a:p>
          <a:p>
            <a:endParaRPr lang="ar-SA" dirty="0" smtClean="0"/>
          </a:p>
          <a:p>
            <a:endParaRPr lang="ar-SA" dirty="0" smtClean="0"/>
          </a:p>
          <a:p>
            <a:pPr>
              <a:buNone/>
            </a:pPr>
            <a:endParaRPr lang="ar-SA" dirty="0" smtClean="0"/>
          </a:p>
          <a:p>
            <a:pPr>
              <a:buNone/>
            </a:pPr>
            <a:r>
              <a:rPr lang="ar-SA" dirty="0" smtClean="0"/>
              <a:t>تعرف هذه الطابعات أحياناً </a:t>
            </a:r>
            <a:r>
              <a:rPr lang="ar-SA" b="1" dirty="0" smtClean="0"/>
              <a:t>بالطابعات الخطيّة أو السطرية</a:t>
            </a:r>
            <a:r>
              <a:rPr lang="ar-SA" dirty="0" smtClean="0"/>
              <a:t>, لأنها تطبع سطر واحد في نفس الوقت .</a:t>
            </a:r>
            <a:endParaRPr lang="ar-SA" dirty="0"/>
          </a:p>
        </p:txBody>
      </p:sp>
      <p:sp>
        <p:nvSpPr>
          <p:cNvPr id="5" name="Rectangle 4"/>
          <p:cNvSpPr txBox="1">
            <a:spLocks noChangeArrowheads="1"/>
          </p:cNvSpPr>
          <p:nvPr/>
        </p:nvSpPr>
        <p:spPr>
          <a:xfrm>
            <a:off x="2071670" y="571480"/>
            <a:ext cx="5286412"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Andalus" pitchFamily="18" charset="-78"/>
                <a:ea typeface="+mj-ea"/>
                <a:cs typeface="Andalus" pitchFamily="18" charset="-78"/>
              </a:rPr>
              <a:t>أنواع الطابعات</a:t>
            </a:r>
            <a:r>
              <a:rPr kumimoji="0" lang="ar-SA" sz="4400" b="1" i="0" u="none" strike="noStrike" kern="1200" cap="none" spc="0" normalizeH="0" noProof="0" dirty="0" smtClean="0">
                <a:ln>
                  <a:noFill/>
                </a:ln>
                <a:solidFill>
                  <a:schemeClr val="accent2"/>
                </a:solidFill>
                <a:effectLst>
                  <a:outerShdw blurRad="38100" dist="38100" dir="2700000" algn="tl">
                    <a:srgbClr val="C0C0C0"/>
                  </a:outerShdw>
                </a:effectLst>
                <a:uLnTx/>
                <a:uFillTx/>
                <a:latin typeface="Andalus" pitchFamily="18" charset="-78"/>
                <a:ea typeface="+mj-ea"/>
                <a:cs typeface="Andalus" pitchFamily="18" charset="-78"/>
              </a:rPr>
              <a:t> ( </a:t>
            </a:r>
            <a:r>
              <a:rPr kumimoji="0" lang="en-US" sz="4400" b="1" i="0" u="none" strike="noStrike" kern="1200" cap="none" spc="0" normalizeH="0" noProof="0" dirty="0" smtClean="0">
                <a:ln>
                  <a:noFill/>
                </a:ln>
                <a:solidFill>
                  <a:schemeClr val="accent2"/>
                </a:solidFill>
                <a:effectLst>
                  <a:outerShdw blurRad="38100" dist="38100" dir="2700000" algn="tl">
                    <a:srgbClr val="C0C0C0"/>
                  </a:outerShdw>
                </a:effectLst>
                <a:uLnTx/>
                <a:uFillTx/>
                <a:latin typeface="Andalus" pitchFamily="18" charset="-78"/>
                <a:ea typeface="+mj-ea"/>
                <a:cs typeface="Andalus" pitchFamily="18" charset="-78"/>
              </a:rPr>
              <a:t>Printer</a:t>
            </a:r>
            <a:r>
              <a:rPr kumimoji="0" lang="ar-SA" sz="4400" b="1" i="0" u="none" strike="noStrike" kern="1200" cap="none" spc="0" normalizeH="0" noProof="0" dirty="0" smtClean="0">
                <a:ln>
                  <a:noFill/>
                </a:ln>
                <a:solidFill>
                  <a:schemeClr val="accent2"/>
                </a:solidFill>
                <a:effectLst>
                  <a:outerShdw blurRad="38100" dist="38100" dir="2700000" algn="tl">
                    <a:srgbClr val="C0C0C0"/>
                  </a:outerShdw>
                </a:effectLst>
                <a:uLnTx/>
                <a:uFillTx/>
                <a:latin typeface="Andalus" pitchFamily="18" charset="-78"/>
                <a:ea typeface="+mj-ea"/>
                <a:cs typeface="Andalus" pitchFamily="18" charset="-78"/>
              </a:rPr>
              <a:t> )</a:t>
            </a:r>
            <a:endPar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Andalus" pitchFamily="18" charset="-78"/>
              <a:ea typeface="+mj-ea"/>
              <a:cs typeface="Andalus" pitchFamily="18" charset="-78"/>
            </a:endParaRPr>
          </a:p>
        </p:txBody>
      </p:sp>
      <p:pic>
        <p:nvPicPr>
          <p:cNvPr id="7" name="صورة 6" descr="51RG37B3WFL.jpg"/>
          <p:cNvPicPr>
            <a:picLocks noChangeAspect="1"/>
          </p:cNvPicPr>
          <p:nvPr/>
        </p:nvPicPr>
        <p:blipFill>
          <a:blip r:embed="rId2"/>
          <a:stretch>
            <a:fillRect/>
          </a:stretch>
        </p:blipFill>
        <p:spPr>
          <a:xfrm>
            <a:off x="4786314" y="1142984"/>
            <a:ext cx="2381250" cy="2381250"/>
          </a:xfrm>
          <a:prstGeom prst="rect">
            <a:avLst/>
          </a:prstGeom>
        </p:spPr>
      </p:pic>
      <p:sp>
        <p:nvSpPr>
          <p:cNvPr id="12" name="Rectangle 4"/>
          <p:cNvSpPr txBox="1">
            <a:spLocks noChangeArrowheads="1"/>
          </p:cNvSpPr>
          <p:nvPr/>
        </p:nvSpPr>
        <p:spPr>
          <a:xfrm>
            <a:off x="7143768" y="2071678"/>
            <a:ext cx="1785950" cy="64294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dirty="0" smtClean="0">
                <a:solidFill>
                  <a:schemeClr val="accent2"/>
                </a:solidFill>
                <a:effectLst>
                  <a:outerShdw blurRad="38100" dist="38100" dir="2700000" algn="tl">
                    <a:srgbClr val="C0C0C0"/>
                  </a:outerShdw>
                </a:effectLst>
                <a:latin typeface="Andalus" pitchFamily="18" charset="-78"/>
                <a:ea typeface="+mj-ea"/>
                <a:cs typeface="+mj-cs"/>
              </a:rPr>
              <a:t>نافثة الحبر </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2800" b="1" dirty="0" smtClean="0">
                <a:effectLst>
                  <a:outerShdw blurRad="38100" dist="38100" dir="2700000" algn="tl">
                    <a:srgbClr val="C0C0C0"/>
                  </a:outerShdw>
                </a:effectLst>
                <a:latin typeface="Andalus" pitchFamily="18" charset="-78"/>
                <a:ea typeface="+mj-ea"/>
                <a:cs typeface="+mj-cs"/>
              </a:rPr>
              <a:t>Inkjet</a:t>
            </a:r>
          </a:p>
        </p:txBody>
      </p:sp>
      <p:sp>
        <p:nvSpPr>
          <p:cNvPr id="15" name="شكل بيضاوي 14"/>
          <p:cNvSpPr/>
          <p:nvPr/>
        </p:nvSpPr>
        <p:spPr>
          <a:xfrm>
            <a:off x="8286776" y="1643050"/>
            <a:ext cx="50959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1</a:t>
            </a: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عنصر نائب للمحتوى 17"/>
          <p:cNvSpPr>
            <a:spLocks noGrp="1"/>
          </p:cNvSpPr>
          <p:nvPr>
            <p:ph idx="1"/>
          </p:nvPr>
        </p:nvSpPr>
        <p:spPr/>
        <p:txBody>
          <a:bodyPr/>
          <a:lstStyle/>
          <a:p>
            <a:endParaRPr lang="ar-SA" dirty="0" smtClean="0"/>
          </a:p>
          <a:p>
            <a:endParaRPr lang="ar-SA" dirty="0" smtClean="0"/>
          </a:p>
          <a:p>
            <a:endParaRPr lang="ar-SA" dirty="0" smtClean="0"/>
          </a:p>
          <a:p>
            <a:pPr>
              <a:buNone/>
            </a:pPr>
            <a:r>
              <a:rPr lang="ar-SA" dirty="0" smtClean="0"/>
              <a:t>تعرف طابعات الليزر بأنها </a:t>
            </a:r>
            <a:r>
              <a:rPr lang="ar-SA" b="1" dirty="0" smtClean="0"/>
              <a:t>طابعات الصفحات </a:t>
            </a:r>
            <a:r>
              <a:rPr lang="ar-SA" dirty="0" smtClean="0"/>
              <a:t>(</a:t>
            </a:r>
            <a:r>
              <a:rPr lang="en-US" dirty="0" smtClean="0"/>
              <a:t>Page Printers</a:t>
            </a:r>
            <a:r>
              <a:rPr lang="ar-SA" dirty="0" smtClean="0"/>
              <a:t>) نظراً لكونها تطبع الصفحات بالكامل .</a:t>
            </a:r>
          </a:p>
          <a:p>
            <a:pPr>
              <a:buNone/>
            </a:pPr>
            <a:r>
              <a:rPr lang="ar-SA" dirty="0" smtClean="0"/>
              <a:t>وتتميز بسرعة الطباعة وجودة الطباعة مقارنة مع طابعات نافثة الحبر .</a:t>
            </a:r>
          </a:p>
          <a:p>
            <a:pPr>
              <a:buNone/>
            </a:pPr>
            <a:endParaRPr lang="ar-SA" dirty="0" smtClean="0"/>
          </a:p>
        </p:txBody>
      </p:sp>
      <p:sp>
        <p:nvSpPr>
          <p:cNvPr id="14" name="شكل بيضاوي 13"/>
          <p:cNvSpPr/>
          <p:nvPr/>
        </p:nvSpPr>
        <p:spPr>
          <a:xfrm>
            <a:off x="8072462" y="785794"/>
            <a:ext cx="50959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2</a:t>
            </a:r>
            <a:endParaRPr lang="ar-SA" sz="3200" dirty="0"/>
          </a:p>
        </p:txBody>
      </p:sp>
      <p:pic>
        <p:nvPicPr>
          <p:cNvPr id="15" name="صورة 14" descr="item150507.gif"/>
          <p:cNvPicPr>
            <a:picLocks noChangeAspect="1"/>
          </p:cNvPicPr>
          <p:nvPr/>
        </p:nvPicPr>
        <p:blipFill>
          <a:blip r:embed="rId2"/>
          <a:stretch>
            <a:fillRect/>
          </a:stretch>
        </p:blipFill>
        <p:spPr>
          <a:xfrm>
            <a:off x="4572000" y="500042"/>
            <a:ext cx="2428892" cy="2428892"/>
          </a:xfrm>
          <a:prstGeom prst="rect">
            <a:avLst/>
          </a:prstGeom>
        </p:spPr>
      </p:pic>
      <p:sp>
        <p:nvSpPr>
          <p:cNvPr id="16" name="Rectangle 4"/>
          <p:cNvSpPr txBox="1">
            <a:spLocks noChangeArrowheads="1"/>
          </p:cNvSpPr>
          <p:nvPr/>
        </p:nvSpPr>
        <p:spPr>
          <a:xfrm>
            <a:off x="6929454" y="1285860"/>
            <a:ext cx="1357322"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dirty="0" smtClean="0">
                <a:solidFill>
                  <a:schemeClr val="accent2"/>
                </a:solidFill>
                <a:effectLst>
                  <a:outerShdw blurRad="38100" dist="38100" dir="2700000" algn="tl">
                    <a:srgbClr val="C0C0C0"/>
                  </a:outerShdw>
                </a:effectLst>
                <a:latin typeface="Andalus" pitchFamily="18" charset="-78"/>
                <a:ea typeface="+mj-ea"/>
                <a:cs typeface="+mj-cs"/>
              </a:rPr>
              <a:t>ليزر</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2800" b="1" dirty="0" smtClean="0">
                <a:effectLst>
                  <a:outerShdw blurRad="38100" dist="38100" dir="2700000" algn="tl">
                    <a:srgbClr val="C0C0C0"/>
                  </a:outerShdw>
                </a:effectLst>
                <a:latin typeface="Andalus" pitchFamily="18" charset="-78"/>
                <a:ea typeface="+mj-ea"/>
                <a:cs typeface="+mj-cs"/>
              </a:rPr>
              <a:t>Laser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2000"/>
                            </p:stCondLst>
                            <p:childTnLst>
                              <p:par>
                                <p:cTn id="15" presetID="53"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Effect transition="in" filter="fade">
                                      <p:cBhvr>
                                        <p:cTn id="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صر نائب للمحتوى 14"/>
          <p:cNvSpPr>
            <a:spLocks noGrp="1"/>
          </p:cNvSpPr>
          <p:nvPr>
            <p:ph idx="1"/>
          </p:nvPr>
        </p:nvSpPr>
        <p:spPr/>
        <p:txBody>
          <a:bodyPr/>
          <a:lstStyle/>
          <a:p>
            <a:pPr>
              <a:buNone/>
            </a:pPr>
            <a:endParaRPr lang="ar-SA" dirty="0" smtClean="0"/>
          </a:p>
          <a:p>
            <a:pPr>
              <a:buNone/>
            </a:pPr>
            <a:endParaRPr lang="ar-SA" dirty="0" smtClean="0"/>
          </a:p>
          <a:p>
            <a:pPr>
              <a:buNone/>
            </a:pPr>
            <a:endParaRPr lang="ar-SA" dirty="0" smtClean="0"/>
          </a:p>
          <a:p>
            <a:pPr>
              <a:buNone/>
            </a:pPr>
            <a:r>
              <a:rPr lang="ar-SA" dirty="0" smtClean="0"/>
              <a:t>مبدأ عملها يكون عن طريق رسم خطوط على قطعة من الورق بواسطة أقلام مثبتة على ذراع ميكانيكي, ومثال على ذلك </a:t>
            </a:r>
            <a:r>
              <a:rPr lang="ar-SA" b="1" dirty="0" smtClean="0"/>
              <a:t>رسم شدّة الهزة الأرضية .</a:t>
            </a:r>
          </a:p>
        </p:txBody>
      </p:sp>
      <p:pic>
        <p:nvPicPr>
          <p:cNvPr id="5" name="صورة 4" descr="130px-Computer88.png"/>
          <p:cNvPicPr>
            <a:picLocks noChangeAspect="1"/>
          </p:cNvPicPr>
          <p:nvPr/>
        </p:nvPicPr>
        <p:blipFill>
          <a:blip r:embed="rId2"/>
          <a:srcRect l="3030" t="3203" r="3030" b="3917"/>
          <a:stretch>
            <a:fillRect/>
          </a:stretch>
        </p:blipFill>
        <p:spPr>
          <a:xfrm>
            <a:off x="3786182" y="428604"/>
            <a:ext cx="2214578" cy="2071702"/>
          </a:xfrm>
          <a:prstGeom prst="rect">
            <a:avLst/>
          </a:prstGeom>
        </p:spPr>
      </p:pic>
      <p:sp>
        <p:nvSpPr>
          <p:cNvPr id="7" name="Rectangle 4"/>
          <p:cNvSpPr txBox="1">
            <a:spLocks noChangeArrowheads="1"/>
          </p:cNvSpPr>
          <p:nvPr/>
        </p:nvSpPr>
        <p:spPr>
          <a:xfrm>
            <a:off x="5572132" y="1214422"/>
            <a:ext cx="2786082" cy="928694"/>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800" b="1" dirty="0" smtClean="0">
                <a:solidFill>
                  <a:schemeClr val="accent2"/>
                </a:solidFill>
                <a:effectLst>
                  <a:outerShdw blurRad="38100" dist="38100" dir="2700000" algn="tl">
                    <a:srgbClr val="C0C0C0"/>
                  </a:outerShdw>
                </a:effectLst>
                <a:latin typeface="Andalus" pitchFamily="18" charset="-78"/>
                <a:ea typeface="+mj-ea"/>
                <a:cs typeface="+mj-cs"/>
              </a:rPr>
              <a:t>الراسمات  </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2800" b="1" dirty="0" smtClean="0">
                <a:effectLst>
                  <a:outerShdw blurRad="38100" dist="38100" dir="2700000" algn="tl">
                    <a:srgbClr val="C0C0C0"/>
                  </a:outerShdw>
                </a:effectLst>
                <a:latin typeface="Andalus" pitchFamily="18" charset="-78"/>
                <a:ea typeface="+mj-ea"/>
                <a:cs typeface="+mj-cs"/>
              </a:rPr>
              <a:t>Plotter</a:t>
            </a:r>
          </a:p>
        </p:txBody>
      </p:sp>
      <p:sp>
        <p:nvSpPr>
          <p:cNvPr id="9" name="شكل بيضاوي 8"/>
          <p:cNvSpPr/>
          <p:nvPr/>
        </p:nvSpPr>
        <p:spPr>
          <a:xfrm>
            <a:off x="8143900" y="571480"/>
            <a:ext cx="50959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3</a:t>
            </a: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صر نائب للمحتوى 10"/>
          <p:cNvSpPr>
            <a:spLocks noGrp="1"/>
          </p:cNvSpPr>
          <p:nvPr>
            <p:ph idx="1"/>
          </p:nvPr>
        </p:nvSpPr>
        <p:spPr/>
        <p:txBody>
          <a:bodyPr/>
          <a:lstStyle/>
          <a:p>
            <a:endParaRPr lang="ar-SA" dirty="0" smtClean="0"/>
          </a:p>
          <a:p>
            <a:endParaRPr lang="ar-SA" dirty="0" smtClean="0"/>
          </a:p>
          <a:p>
            <a:endParaRPr lang="ar-SA" dirty="0" smtClean="0"/>
          </a:p>
          <a:p>
            <a:endParaRPr lang="ar-SA" dirty="0" smtClean="0"/>
          </a:p>
          <a:p>
            <a:endParaRPr lang="ar-SA" dirty="0" smtClean="0"/>
          </a:p>
          <a:p>
            <a:pPr>
              <a:buNone/>
            </a:pPr>
            <a:r>
              <a:rPr lang="ar-SA" dirty="0" smtClean="0"/>
              <a:t>نفس طابعات نفث الحبر .</a:t>
            </a:r>
            <a:endParaRPr lang="ar-SA" dirty="0"/>
          </a:p>
        </p:txBody>
      </p:sp>
      <p:pic>
        <p:nvPicPr>
          <p:cNvPr id="5" name="صورة 4" descr="Jolimark_DP320_dot_matrix_printer.jpg"/>
          <p:cNvPicPr>
            <a:picLocks noChangeAspect="1"/>
          </p:cNvPicPr>
          <p:nvPr/>
        </p:nvPicPr>
        <p:blipFill>
          <a:blip r:embed="rId2" cstate="print"/>
          <a:stretch>
            <a:fillRect/>
          </a:stretch>
        </p:blipFill>
        <p:spPr>
          <a:xfrm>
            <a:off x="4143372" y="1714488"/>
            <a:ext cx="2699313" cy="1822682"/>
          </a:xfrm>
          <a:prstGeom prst="rect">
            <a:avLst/>
          </a:prstGeom>
        </p:spPr>
      </p:pic>
      <p:sp>
        <p:nvSpPr>
          <p:cNvPr id="6" name="Rectangle 4"/>
          <p:cNvSpPr txBox="1">
            <a:spLocks noChangeArrowheads="1"/>
          </p:cNvSpPr>
          <p:nvPr/>
        </p:nvSpPr>
        <p:spPr>
          <a:xfrm>
            <a:off x="6929454" y="2071678"/>
            <a:ext cx="1857388"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Andalus" pitchFamily="18" charset="-78"/>
                <a:ea typeface="+mj-ea"/>
                <a:cs typeface="+mj-cs"/>
              </a:rPr>
              <a:t>نافثة الفقاعات</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2800" b="1" dirty="0" smtClean="0">
                <a:effectLst>
                  <a:outerShdw blurRad="38100" dist="38100" dir="2700000" algn="tl">
                    <a:srgbClr val="C0C0C0"/>
                  </a:outerShdw>
                </a:effectLst>
                <a:latin typeface="Andalus" pitchFamily="18" charset="-78"/>
                <a:ea typeface="+mj-ea"/>
                <a:cs typeface="+mj-cs"/>
              </a:rPr>
              <a:t>Bubble-jet</a:t>
            </a:r>
            <a:endParaRPr kumimoji="0" lang="en-US" sz="20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Andalus" pitchFamily="18" charset="-78"/>
              <a:ea typeface="+mj-ea"/>
              <a:cs typeface="+mj-cs"/>
            </a:endParaRPr>
          </a:p>
        </p:txBody>
      </p:sp>
      <p:sp>
        <p:nvSpPr>
          <p:cNvPr id="9" name="شكل بيضاوي 8"/>
          <p:cNvSpPr/>
          <p:nvPr/>
        </p:nvSpPr>
        <p:spPr>
          <a:xfrm>
            <a:off x="8001024" y="1428736"/>
            <a:ext cx="50959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4</a:t>
            </a: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85918" y="2183538"/>
            <a:ext cx="5422974" cy="959710"/>
          </a:xfrm>
        </p:spPr>
        <p:txBody>
          <a:bodyPr/>
          <a:lstStyle/>
          <a:p>
            <a:pPr algn="ctr"/>
            <a:r>
              <a:rPr lang="ar-SA" dirty="0" smtClean="0">
                <a:solidFill>
                  <a:schemeClr val="tx1"/>
                </a:solidFill>
              </a:rPr>
              <a:t>مقدمة الحاسب </a:t>
            </a:r>
            <a:r>
              <a:rPr lang="ar-SA" dirty="0" err="1" smtClean="0">
                <a:solidFill>
                  <a:schemeClr val="tx1"/>
                </a:solidFill>
              </a:rPr>
              <a:t>الالي</a:t>
            </a:r>
            <a:endParaRPr lang="ar-SA" dirty="0">
              <a:solidFill>
                <a:schemeClr val="tx1"/>
              </a:solidFill>
            </a:endParaRPr>
          </a:p>
        </p:txBody>
      </p:sp>
      <p:sp>
        <p:nvSpPr>
          <p:cNvPr id="3" name="عنصر نائب للنص 2"/>
          <p:cNvSpPr>
            <a:spLocks noGrp="1"/>
          </p:cNvSpPr>
          <p:nvPr>
            <p:ph type="body" idx="1"/>
          </p:nvPr>
        </p:nvSpPr>
        <p:spPr>
          <a:xfrm>
            <a:off x="2357422" y="3500438"/>
            <a:ext cx="4572000" cy="1454888"/>
          </a:xfrm>
        </p:spPr>
        <p:txBody>
          <a:bodyPr>
            <a:noAutofit/>
          </a:bodyPr>
          <a:lstStyle/>
          <a:p>
            <a:pPr algn="ctr"/>
            <a:r>
              <a:rPr lang="ar-SA" sz="3600" dirty="0" smtClean="0">
                <a:effectLst>
                  <a:outerShdw blurRad="38100" dist="38100" dir="2700000" algn="tl">
                    <a:srgbClr val="C0C0C0"/>
                  </a:outerShdw>
                </a:effectLst>
                <a:cs typeface="+mj-cs"/>
              </a:rPr>
              <a:t>شهادة كامبردج </a:t>
            </a:r>
          </a:p>
          <a:p>
            <a:pPr algn="ctr"/>
            <a:r>
              <a:rPr lang="ar-SA" sz="3600" dirty="0" smtClean="0">
                <a:effectLst>
                  <a:outerShdw blurRad="38100" dist="38100" dir="2700000" algn="tl">
                    <a:srgbClr val="C0C0C0"/>
                  </a:outerShdw>
                </a:effectLst>
                <a:cs typeface="+mj-cs"/>
              </a:rPr>
              <a:t>في مهارات تقنية المعلومات</a:t>
            </a:r>
            <a:endParaRPr lang="en-US" sz="3600" dirty="0" smtClean="0">
              <a:effectLst>
                <a:outerShdw blurRad="38100" dist="38100" dir="2700000" algn="tl">
                  <a:srgbClr val="C0C0C0"/>
                </a:outerShdw>
              </a:effectLst>
              <a:cs typeface="+mj-cs"/>
            </a:endParaRPr>
          </a:p>
          <a:p>
            <a:endParaRPr lang="ar-SA" sz="3200" dirty="0">
              <a:cs typeface="+mj-cs"/>
            </a:endParaRPr>
          </a:p>
        </p:txBody>
      </p:sp>
      <p:sp>
        <p:nvSpPr>
          <p:cNvPr id="4" name="عنصر نائب للتاريخ 3"/>
          <p:cNvSpPr>
            <a:spLocks noGrp="1"/>
          </p:cNvSpPr>
          <p:nvPr>
            <p:ph type="dt" sz="half" idx="10"/>
          </p:nvPr>
        </p:nvSpPr>
        <p:spPr/>
        <p:txBody>
          <a:bodyPr/>
          <a:lstStyle/>
          <a:p>
            <a:r>
              <a:rPr lang="ar-SA" smtClean="0"/>
              <a:t>IT- Cambridge</a:t>
            </a:r>
            <a:endParaRPr lang="ar-SA" dirty="0"/>
          </a:p>
        </p:txBody>
      </p:sp>
      <p:sp>
        <p:nvSpPr>
          <p:cNvPr id="5" name="عنصر نائب للتذييل 4"/>
          <p:cNvSpPr>
            <a:spLocks noGrp="1"/>
          </p:cNvSpPr>
          <p:nvPr>
            <p:ph type="ftr" sz="quarter" idx="11"/>
          </p:nvPr>
        </p:nvSpPr>
        <p:spPr/>
        <p:txBody>
          <a:bodyPr/>
          <a:lstStyle/>
          <a:p>
            <a:r>
              <a:rPr lang="ar-SA" smtClean="0"/>
              <a:t>أ / محمد طلال - نيوهورايزن تبوك 0559260849</a:t>
            </a:r>
            <a:endParaRPr lang="ar-SA" dirty="0"/>
          </a:p>
        </p:txBody>
      </p:sp>
      <p:sp>
        <p:nvSpPr>
          <p:cNvPr id="6" name="عنصر نائب لرقم الشريحة 5"/>
          <p:cNvSpPr>
            <a:spLocks noGrp="1"/>
          </p:cNvSpPr>
          <p:nvPr>
            <p:ph type="sldNum" sz="quarter" idx="12"/>
          </p:nvPr>
        </p:nvSpPr>
        <p:spPr/>
        <p:txBody>
          <a:bodyPr/>
          <a:lstStyle/>
          <a:p>
            <a:fld id="{A0E098D0-71D1-40EB-BF42-2064AB5B49CD}" type="slidenum">
              <a:rPr lang="ar-SA" smtClean="0"/>
              <a:pPr/>
              <a:t>3</a:t>
            </a:fld>
            <a:endParaRPr lang="ar-SA" dirty="0"/>
          </a:p>
        </p:txBody>
      </p:sp>
    </p:spTree>
    <p:extLst>
      <p:ext uri="{BB962C8B-B14F-4D97-AF65-F5344CB8AC3E}">
        <p14:creationId xmlns:p14="http://schemas.microsoft.com/office/powerpoint/2010/main" val="993153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30</a:t>
            </a:fld>
            <a:endParaRPr lang="ar-SA"/>
          </a:p>
        </p:txBody>
      </p:sp>
      <p:pic>
        <p:nvPicPr>
          <p:cNvPr id="11266" name="Picture 2" descr="C:\Users\talal\Desktop\المشروع\48.JPG"/>
          <p:cNvPicPr>
            <a:picLocks noChangeAspect="1" noChangeArrowheads="1"/>
          </p:cNvPicPr>
          <p:nvPr/>
        </p:nvPicPr>
        <p:blipFill>
          <a:blip r:embed="rId2"/>
          <a:srcRect/>
          <a:stretch>
            <a:fillRect/>
          </a:stretch>
        </p:blipFill>
        <p:spPr bwMode="auto">
          <a:xfrm>
            <a:off x="3071802" y="714356"/>
            <a:ext cx="2786082" cy="714380"/>
          </a:xfrm>
          <a:prstGeom prst="rect">
            <a:avLst/>
          </a:prstGeom>
          <a:ln>
            <a:noFill/>
          </a:ln>
          <a:effectLst>
            <a:outerShdw blurRad="292100" dist="139700" dir="2700000" algn="tl" rotWithShape="0">
              <a:srgbClr val="333333">
                <a:alpha val="65000"/>
              </a:srgbClr>
            </a:outerShdw>
          </a:effectLst>
        </p:spPr>
      </p:pic>
      <p:pic>
        <p:nvPicPr>
          <p:cNvPr id="11267" name="Picture 3" descr="C:\Users\talal\Desktop\المشروع\49.JPG"/>
          <p:cNvPicPr>
            <a:picLocks noChangeAspect="1" noChangeArrowheads="1"/>
          </p:cNvPicPr>
          <p:nvPr/>
        </p:nvPicPr>
        <p:blipFill>
          <a:blip r:embed="rId3"/>
          <a:srcRect/>
          <a:stretch>
            <a:fillRect/>
          </a:stretch>
        </p:blipFill>
        <p:spPr bwMode="auto">
          <a:xfrm>
            <a:off x="214282" y="1714488"/>
            <a:ext cx="8715436" cy="1785950"/>
          </a:xfrm>
          <a:prstGeom prst="rect">
            <a:avLst/>
          </a:prstGeom>
          <a:noFill/>
        </p:spPr>
      </p:pic>
      <p:pic>
        <p:nvPicPr>
          <p:cNvPr id="11" name="صورة 10" descr="asus-motherboard.jpg"/>
          <p:cNvPicPr>
            <a:picLocks noChangeAspect="1"/>
          </p:cNvPicPr>
          <p:nvPr/>
        </p:nvPicPr>
        <p:blipFill>
          <a:blip r:embed="rId4"/>
          <a:stretch>
            <a:fillRect/>
          </a:stretch>
        </p:blipFill>
        <p:spPr>
          <a:xfrm>
            <a:off x="2143108" y="3071810"/>
            <a:ext cx="4071966" cy="2816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ppt_x"/>
                                          </p:val>
                                        </p:tav>
                                        <p:tav tm="100000">
                                          <p:val>
                                            <p:strVal val="#ppt_x"/>
                                          </p:val>
                                        </p:tav>
                                      </p:tavLst>
                                    </p:anim>
                                    <p:anim calcmode="lin" valueType="num">
                                      <p:cBhvr additive="base">
                                        <p:cTn id="8" dur="1000" fill="hold"/>
                                        <p:tgtEl>
                                          <p:spTgt spid="1126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wipe(up)">
                                      <p:cBhvr>
                                        <p:cTn id="13" dur="2000"/>
                                        <p:tgtEl>
                                          <p:spTgt spid="11267"/>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31</a:t>
            </a:fld>
            <a:endParaRPr lang="ar-SA"/>
          </a:p>
        </p:txBody>
      </p:sp>
      <p:pic>
        <p:nvPicPr>
          <p:cNvPr id="6" name="Picture 4" descr="C:\Users\talal\Desktop\المشروع\50.JPG"/>
          <p:cNvPicPr>
            <a:picLocks noChangeAspect="1" noChangeArrowheads="1"/>
          </p:cNvPicPr>
          <p:nvPr/>
        </p:nvPicPr>
        <p:blipFill>
          <a:blip r:embed="rId2"/>
          <a:srcRect l="3187" t="4161"/>
          <a:stretch>
            <a:fillRect/>
          </a:stretch>
        </p:blipFill>
        <p:spPr bwMode="auto">
          <a:xfrm>
            <a:off x="0" y="0"/>
            <a:ext cx="9144000" cy="6858000"/>
          </a:xfrm>
          <a:prstGeom prst="rect">
            <a:avLst/>
          </a:prstGeom>
          <a:noFill/>
        </p:spPr>
      </p:pic>
      <p:sp>
        <p:nvSpPr>
          <p:cNvPr id="7" name="عنصر نائب للتاريخ 1"/>
          <p:cNvSpPr txBox="1">
            <a:spLocks/>
          </p:cNvSpPr>
          <p:nvPr/>
        </p:nvSpPr>
        <p:spPr>
          <a:xfrm>
            <a:off x="6776084" y="6248454"/>
            <a:ext cx="1920240" cy="365760"/>
          </a:xfrm>
          <a:prstGeom prst="rect">
            <a:avLst/>
          </a:prstGeom>
        </p:spPr>
        <p:txBody>
          <a:bodyPr vert="horz" anchor="b"/>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smtClean="0">
                <a:ln>
                  <a:noFill/>
                </a:ln>
                <a:solidFill>
                  <a:schemeClr val="tx1"/>
                </a:solidFill>
                <a:effectLst/>
                <a:uLnTx/>
                <a:uFillTx/>
                <a:latin typeface="+mn-lt"/>
                <a:ea typeface="+mn-ea"/>
                <a:cs typeface="+mn-cs"/>
              </a:rPr>
              <a:t>IT- Cambridge</a:t>
            </a:r>
            <a:endParaRPr kumimoji="0" lang="ar-SA" sz="1000" b="0" i="0" u="none" strike="noStrike" kern="1200" cap="none" spc="0" normalizeH="0" baseline="0" noProof="0">
              <a:ln>
                <a:noFill/>
              </a:ln>
              <a:solidFill>
                <a:schemeClr val="tx1"/>
              </a:solidFill>
              <a:effectLst/>
              <a:uLnTx/>
              <a:uFillTx/>
              <a:latin typeface="+mn-lt"/>
              <a:ea typeface="+mn-ea"/>
              <a:cs typeface="+mn-cs"/>
            </a:endParaRPr>
          </a:p>
        </p:txBody>
      </p:sp>
      <p:sp>
        <p:nvSpPr>
          <p:cNvPr id="8" name="عنصر نائب للتذييل 2"/>
          <p:cNvSpPr txBox="1">
            <a:spLocks/>
          </p:cNvSpPr>
          <p:nvPr/>
        </p:nvSpPr>
        <p:spPr>
          <a:xfrm>
            <a:off x="4429124" y="6248454"/>
            <a:ext cx="2350681" cy="365125"/>
          </a:xfrm>
          <a:prstGeom prst="rect">
            <a:avLst/>
          </a:prstGeom>
        </p:spPr>
        <p:txBody>
          <a:bodyPr vert="horz" anchor="b"/>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smtClean="0">
                <a:ln>
                  <a:noFill/>
                </a:ln>
                <a:solidFill>
                  <a:schemeClr val="tx1"/>
                </a:solidFill>
                <a:effectLst/>
                <a:uLnTx/>
                <a:uFillTx/>
                <a:latin typeface="+mn-lt"/>
                <a:ea typeface="+mn-ea"/>
                <a:cs typeface="+mn-cs"/>
              </a:rPr>
              <a:t>أ / محمد طلال بدير - نيوهورايزن تبوك</a:t>
            </a:r>
            <a:endParaRPr kumimoji="0" lang="ar-SA" sz="1000" b="0" i="0" u="none" strike="noStrike" kern="1200" cap="none" spc="0" normalizeH="0" baseline="0" noProof="0">
              <a:ln>
                <a:noFill/>
              </a:ln>
              <a:solidFill>
                <a:schemeClr val="tx1"/>
              </a:solidFill>
              <a:effectLst/>
              <a:uLnTx/>
              <a:uFillTx/>
              <a:latin typeface="+mn-lt"/>
              <a:ea typeface="+mn-ea"/>
              <a:cs typeface="+mn-cs"/>
            </a:endParaRPr>
          </a:p>
        </p:txBody>
      </p:sp>
      <p:sp>
        <p:nvSpPr>
          <p:cNvPr id="9" name="عنصر نائب لرقم الشريحة 3"/>
          <p:cNvSpPr txBox="1">
            <a:spLocks/>
          </p:cNvSpPr>
          <p:nvPr/>
        </p:nvSpPr>
        <p:spPr>
          <a:xfrm>
            <a:off x="8478704" y="6248454"/>
            <a:ext cx="583380" cy="365125"/>
          </a:xfrm>
          <a:prstGeom prst="rect">
            <a:avLst/>
          </a:prstGeom>
        </p:spPr>
        <p:txBody>
          <a:bodyPr vert="horz" anchor="b"/>
          <a:lstStyle/>
          <a:p>
            <a:pPr marL="0" marR="0" lvl="0" indent="0" algn="r" defTabSz="914400" rtl="1" eaLnBrk="1" fontAlgn="auto" latinLnBrk="0" hangingPunct="1">
              <a:lnSpc>
                <a:spcPct val="100000"/>
              </a:lnSpc>
              <a:spcBef>
                <a:spcPts val="0"/>
              </a:spcBef>
              <a:spcAft>
                <a:spcPts val="0"/>
              </a:spcAft>
              <a:buClrTx/>
              <a:buSzTx/>
              <a:buFontTx/>
              <a:buNone/>
              <a:tabLst/>
              <a:defRPr/>
            </a:pPr>
            <a:fld id="{A0E098D0-71D1-40EB-BF42-2064AB5B49CD}" type="slidenum">
              <a:rPr kumimoji="0" lang="ar-SA"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31</a:t>
            </a:fld>
            <a:endParaRPr kumimoji="0" lang="ar-SA"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32</a:t>
            </a:fld>
            <a:endParaRPr lang="ar-SA"/>
          </a:p>
        </p:txBody>
      </p:sp>
      <p:pic>
        <p:nvPicPr>
          <p:cNvPr id="12290" name="Picture 2" descr="C:\Users\talal\Desktop\المشروع\51.JPG"/>
          <p:cNvPicPr>
            <a:picLocks noChangeAspect="1" noChangeArrowheads="1"/>
          </p:cNvPicPr>
          <p:nvPr/>
        </p:nvPicPr>
        <p:blipFill>
          <a:blip r:embed="rId2"/>
          <a:srcRect/>
          <a:stretch>
            <a:fillRect/>
          </a:stretch>
        </p:blipFill>
        <p:spPr bwMode="auto">
          <a:xfrm>
            <a:off x="428596" y="1428736"/>
            <a:ext cx="8286808" cy="4357718"/>
          </a:xfrm>
          <a:prstGeom prst="rect">
            <a:avLst/>
          </a:prstGeom>
          <a:noFill/>
        </p:spPr>
      </p:pic>
      <p:sp>
        <p:nvSpPr>
          <p:cNvPr id="7" name="مربع نص 6"/>
          <p:cNvSpPr txBox="1"/>
          <p:nvPr/>
        </p:nvSpPr>
        <p:spPr>
          <a:xfrm>
            <a:off x="2428860" y="428604"/>
            <a:ext cx="4643470" cy="769441"/>
          </a:xfrm>
          <a:prstGeom prst="rect">
            <a:avLst/>
          </a:prstGeom>
          <a:noFill/>
        </p:spPr>
        <p:txBody>
          <a:bodyPr wrap="square" rtlCol="1">
            <a:spAutoFit/>
          </a:bodyPr>
          <a:lstStyle/>
          <a:p>
            <a:pPr algn="ctr"/>
            <a:r>
              <a:rPr lang="ar-SA" sz="4400" b="1" dirty="0" smtClean="0">
                <a:solidFill>
                  <a:srgbClr val="0070C0"/>
                </a:solidFill>
              </a:rPr>
              <a:t>شقوق اللوحة الأم</a:t>
            </a:r>
            <a:endParaRPr lang="ar-SA" sz="4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up)">
                                      <p:cBhvr>
                                        <p:cTn id="12" dur="3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33</a:t>
            </a:fld>
            <a:endParaRPr lang="ar-SA" dirty="0"/>
          </a:p>
        </p:txBody>
      </p:sp>
      <p:sp>
        <p:nvSpPr>
          <p:cNvPr id="5" name="مربع نص 4"/>
          <p:cNvSpPr txBox="1"/>
          <p:nvPr/>
        </p:nvSpPr>
        <p:spPr>
          <a:xfrm>
            <a:off x="2143108" y="642918"/>
            <a:ext cx="4643470" cy="1015663"/>
          </a:xfrm>
          <a:prstGeom prst="rect">
            <a:avLst/>
          </a:prstGeom>
          <a:noFill/>
        </p:spPr>
        <p:txBody>
          <a:bodyPr wrap="square" rtlCol="1">
            <a:spAutoFit/>
          </a:bodyPr>
          <a:lstStyle/>
          <a:p>
            <a:r>
              <a:rPr lang="ar-SA" sz="6000" b="1" dirty="0" smtClean="0">
                <a:solidFill>
                  <a:schemeClr val="bg1"/>
                </a:solidFill>
              </a:rPr>
              <a:t>منافذ اللوحة الأم</a:t>
            </a:r>
            <a:endParaRPr lang="ar-SA" sz="6000" b="1" dirty="0">
              <a:solidFill>
                <a:schemeClr val="bg1"/>
              </a:solidFill>
            </a:endParaRPr>
          </a:p>
        </p:txBody>
      </p:sp>
      <p:pic>
        <p:nvPicPr>
          <p:cNvPr id="6" name="صورة 5" descr="L1_3_4.jpg"/>
          <p:cNvPicPr>
            <a:picLocks noChangeAspect="1"/>
          </p:cNvPicPr>
          <p:nvPr/>
        </p:nvPicPr>
        <p:blipFill>
          <a:blip r:embed="rId2"/>
          <a:stretch>
            <a:fillRect/>
          </a:stretch>
        </p:blipFill>
        <p:spPr>
          <a:xfrm>
            <a:off x="2786050" y="1357298"/>
            <a:ext cx="3929089" cy="4929222"/>
          </a:xfrm>
          <a:prstGeom prst="rect">
            <a:avLst/>
          </a:prstGeom>
        </p:spPr>
      </p:pic>
      <p:sp>
        <p:nvSpPr>
          <p:cNvPr id="7" name="مربع نص 6"/>
          <p:cNvSpPr txBox="1"/>
          <p:nvPr/>
        </p:nvSpPr>
        <p:spPr>
          <a:xfrm>
            <a:off x="2571736" y="428604"/>
            <a:ext cx="4643470" cy="769441"/>
          </a:xfrm>
          <a:prstGeom prst="rect">
            <a:avLst/>
          </a:prstGeom>
          <a:noFill/>
        </p:spPr>
        <p:txBody>
          <a:bodyPr wrap="square" rtlCol="1">
            <a:spAutoFit/>
          </a:bodyPr>
          <a:lstStyle/>
          <a:p>
            <a:pPr algn="ctr"/>
            <a:r>
              <a:rPr lang="ar-SA" sz="4400" b="1" dirty="0" smtClean="0">
                <a:solidFill>
                  <a:schemeClr val="bg2">
                    <a:lumMod val="25000"/>
                  </a:schemeClr>
                </a:solidFill>
                <a:effectLst>
                  <a:outerShdw blurRad="38100" dist="38100" dir="2700000" algn="tl">
                    <a:srgbClr val="000000">
                      <a:alpha val="43137"/>
                    </a:srgbClr>
                  </a:outerShdw>
                </a:effectLst>
              </a:rPr>
              <a:t>منافذ اللوحة الأم</a:t>
            </a:r>
            <a:endParaRPr lang="ar-SA" sz="4400" b="1" dirty="0">
              <a:solidFill>
                <a:schemeClr val="bg2">
                  <a:lumMod val="2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34</a:t>
            </a:fld>
            <a:endParaRPr lang="ar-SA"/>
          </a:p>
        </p:txBody>
      </p:sp>
      <p:pic>
        <p:nvPicPr>
          <p:cNvPr id="14338" name="Picture 2" descr="C:\Users\talal\Desktop\المشروع\55.JPG"/>
          <p:cNvPicPr>
            <a:picLocks noChangeAspect="1" noChangeArrowheads="1"/>
          </p:cNvPicPr>
          <p:nvPr/>
        </p:nvPicPr>
        <p:blipFill>
          <a:blip r:embed="rId2"/>
          <a:srcRect/>
          <a:stretch>
            <a:fillRect/>
          </a:stretch>
        </p:blipFill>
        <p:spPr bwMode="auto">
          <a:xfrm>
            <a:off x="214282" y="571480"/>
            <a:ext cx="8643998" cy="52149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up)">
                                      <p:cBhvr>
                                        <p:cTn id="7" dur="5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35</a:t>
            </a:fld>
            <a:endParaRPr lang="ar-SA"/>
          </a:p>
        </p:txBody>
      </p:sp>
      <p:pic>
        <p:nvPicPr>
          <p:cNvPr id="15362" name="Picture 2" descr="C:\Users\talal\Desktop\المشروع\56.JPG"/>
          <p:cNvPicPr>
            <a:picLocks noChangeAspect="1" noChangeArrowheads="1"/>
          </p:cNvPicPr>
          <p:nvPr/>
        </p:nvPicPr>
        <p:blipFill>
          <a:blip r:embed="rId2"/>
          <a:srcRect/>
          <a:stretch>
            <a:fillRect/>
          </a:stretch>
        </p:blipFill>
        <p:spPr bwMode="auto">
          <a:xfrm>
            <a:off x="357158" y="500042"/>
            <a:ext cx="8358246" cy="50720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up)">
                                      <p:cBhvr>
                                        <p:cTn id="7" dur="5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36</a:t>
            </a:fld>
            <a:endParaRPr lang="ar-SA"/>
          </a:p>
        </p:txBody>
      </p:sp>
      <p:pic>
        <p:nvPicPr>
          <p:cNvPr id="16386" name="Picture 2" descr="C:\Users\talal\Desktop\المشروع\57.JPG"/>
          <p:cNvPicPr>
            <a:picLocks noChangeAspect="1" noChangeArrowheads="1"/>
          </p:cNvPicPr>
          <p:nvPr/>
        </p:nvPicPr>
        <p:blipFill>
          <a:blip r:embed="rId2"/>
          <a:srcRect/>
          <a:stretch>
            <a:fillRect/>
          </a:stretch>
        </p:blipFill>
        <p:spPr bwMode="auto">
          <a:xfrm>
            <a:off x="2285984" y="785794"/>
            <a:ext cx="4505325" cy="857256"/>
          </a:xfrm>
          <a:prstGeom prst="rect">
            <a:avLst/>
          </a:prstGeom>
          <a:ln>
            <a:noFill/>
          </a:ln>
          <a:effectLst>
            <a:outerShdw blurRad="292100" dist="139700" dir="2700000" algn="tl" rotWithShape="0">
              <a:srgbClr val="333333">
                <a:alpha val="65000"/>
              </a:srgbClr>
            </a:outerShdw>
          </a:effectLst>
        </p:spPr>
      </p:pic>
      <p:pic>
        <p:nvPicPr>
          <p:cNvPr id="16387" name="Picture 3" descr="C:\Users\talal\Desktop\المشروع\58.JPG"/>
          <p:cNvPicPr>
            <a:picLocks noChangeAspect="1" noChangeArrowheads="1"/>
          </p:cNvPicPr>
          <p:nvPr/>
        </p:nvPicPr>
        <p:blipFill>
          <a:blip r:embed="rId3"/>
          <a:srcRect r="-826" b="83099"/>
          <a:stretch>
            <a:fillRect/>
          </a:stretch>
        </p:blipFill>
        <p:spPr bwMode="auto">
          <a:xfrm>
            <a:off x="142844" y="1785926"/>
            <a:ext cx="8715436" cy="1071570"/>
          </a:xfrm>
          <a:prstGeom prst="rect">
            <a:avLst/>
          </a:prstGeom>
          <a:noFill/>
        </p:spPr>
      </p:pic>
      <p:pic>
        <p:nvPicPr>
          <p:cNvPr id="10" name="صورة 9" descr="core2_duo.jpg"/>
          <p:cNvPicPr>
            <a:picLocks noChangeAspect="1"/>
          </p:cNvPicPr>
          <p:nvPr/>
        </p:nvPicPr>
        <p:blipFill>
          <a:blip r:embed="rId4"/>
          <a:stretch>
            <a:fillRect/>
          </a:stretch>
        </p:blipFill>
        <p:spPr>
          <a:xfrm>
            <a:off x="571472" y="2928934"/>
            <a:ext cx="3286148" cy="2785009"/>
          </a:xfrm>
          <a:prstGeom prst="rect">
            <a:avLst/>
          </a:prstGeom>
        </p:spPr>
      </p:pic>
      <p:pic>
        <p:nvPicPr>
          <p:cNvPr id="11" name="صورة 10" descr="pentiumxe4xb.jpg"/>
          <p:cNvPicPr>
            <a:picLocks noChangeAspect="1"/>
          </p:cNvPicPr>
          <p:nvPr/>
        </p:nvPicPr>
        <p:blipFill>
          <a:blip r:embed="rId5"/>
          <a:stretch>
            <a:fillRect/>
          </a:stretch>
        </p:blipFill>
        <p:spPr>
          <a:xfrm>
            <a:off x="4143372" y="2979748"/>
            <a:ext cx="4595834" cy="3163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Effect transition="in" filter="fade">
                                      <p:cBhvr>
                                        <p:cTn id="9" dur="1000"/>
                                        <p:tgtEl>
                                          <p:spTgt spid="16386"/>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wipe(up)">
                                      <p:cBhvr>
                                        <p:cTn id="13" dur="3000"/>
                                        <p:tgtEl>
                                          <p:spTgt spid="1638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2000" fill="hold"/>
                                        <p:tgtEl>
                                          <p:spTgt spid="11"/>
                                        </p:tgtEl>
                                        <p:attrNameLst>
                                          <p:attrName>ppt_w</p:attrName>
                                        </p:attrNameLst>
                                      </p:cBhvr>
                                      <p:tavLst>
                                        <p:tav tm="0">
                                          <p:val>
                                            <p:fltVal val="0"/>
                                          </p:val>
                                        </p:tav>
                                        <p:tav tm="100000">
                                          <p:val>
                                            <p:strVal val="#ppt_w"/>
                                          </p:val>
                                        </p:tav>
                                      </p:tavLst>
                                    </p:anim>
                                    <p:anim calcmode="lin" valueType="num">
                                      <p:cBhvr>
                                        <p:cTn id="19" dur="2000" fill="hold"/>
                                        <p:tgtEl>
                                          <p:spTgt spid="11"/>
                                        </p:tgtEl>
                                        <p:attrNameLst>
                                          <p:attrName>ppt_h</p:attrName>
                                        </p:attrNameLst>
                                      </p:cBhvr>
                                      <p:tavLst>
                                        <p:tav tm="0">
                                          <p:val>
                                            <p:fltVal val="0"/>
                                          </p:val>
                                        </p:tav>
                                        <p:tav tm="100000">
                                          <p:val>
                                            <p:strVal val="#ppt_h"/>
                                          </p:val>
                                        </p:tav>
                                      </p:tavLst>
                                    </p:anim>
                                    <p:animEffect transition="in" filter="fade">
                                      <p:cBhvr>
                                        <p:cTn id="20" dur="2000"/>
                                        <p:tgtEl>
                                          <p:spTgt spid="11"/>
                                        </p:tgtEl>
                                      </p:cBhvr>
                                    </p:animEffect>
                                  </p:childTnLst>
                                </p:cTn>
                              </p:par>
                              <p:par>
                                <p:cTn id="21" presetID="53"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ppt_w</p:attrName>
                                        </p:attrNameLst>
                                      </p:cBhvr>
                                      <p:tavLst>
                                        <p:tav tm="0">
                                          <p:val>
                                            <p:fltVal val="0"/>
                                          </p:val>
                                        </p:tav>
                                        <p:tav tm="100000">
                                          <p:val>
                                            <p:strVal val="#ppt_w"/>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animEffect transition="in" filter="fad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1472" y="428604"/>
            <a:ext cx="8229600" cy="1143000"/>
          </a:xfrm>
        </p:spPr>
        <p:txBody>
          <a:bodyPr>
            <a:normAutofit/>
          </a:bodyPr>
          <a:lstStyle/>
          <a:p>
            <a:pPr algn="ctr" eaLnBrk="1" hangingPunct="1">
              <a:defRPr/>
            </a:pPr>
            <a:r>
              <a:rPr lang="ar-SA" sz="4400" dirty="0" smtClean="0">
                <a:solidFill>
                  <a:schemeClr val="accent2"/>
                </a:solidFill>
                <a:effectLst>
                  <a:outerShdw blurRad="38100" dist="38100" dir="2700000" algn="tl">
                    <a:srgbClr val="C0C0C0"/>
                  </a:outerShdw>
                </a:effectLst>
              </a:rPr>
              <a:t>وحدة المعالجة المركزية</a:t>
            </a:r>
            <a:r>
              <a:rPr lang="ar-SA" sz="3600" dirty="0" smtClean="0"/>
              <a:t> </a:t>
            </a:r>
            <a:endParaRPr lang="en-US" sz="3600" dirty="0" smtClean="0"/>
          </a:p>
        </p:txBody>
      </p:sp>
      <p:sp>
        <p:nvSpPr>
          <p:cNvPr id="18435" name="Rectangle 3"/>
          <p:cNvSpPr>
            <a:spLocks noGrp="1" noChangeArrowheads="1"/>
          </p:cNvSpPr>
          <p:nvPr>
            <p:ph type="body" idx="1"/>
          </p:nvPr>
        </p:nvSpPr>
        <p:spPr>
          <a:xfrm>
            <a:off x="457200" y="1571612"/>
            <a:ext cx="8229600" cy="1787948"/>
          </a:xfrm>
        </p:spPr>
        <p:txBody>
          <a:bodyPr>
            <a:normAutofit fontScale="85000" lnSpcReduction="20000"/>
          </a:bodyPr>
          <a:lstStyle/>
          <a:p>
            <a:pPr eaLnBrk="1" hangingPunct="1">
              <a:defRPr/>
            </a:pPr>
            <a:r>
              <a:rPr lang="ar-SA" sz="3600" b="1" dirty="0" smtClean="0">
                <a:effectLst>
                  <a:outerShdw blurRad="38100" dist="38100" dir="2700000" algn="tl">
                    <a:srgbClr val="C0C0C0"/>
                  </a:outerShdw>
                </a:effectLst>
                <a:cs typeface="Arabic Transparent" pitchFamily="2" charset="-78"/>
              </a:rPr>
              <a:t>الوظيفة  </a:t>
            </a:r>
            <a:r>
              <a:rPr lang="ar-SA" sz="4000" b="1" dirty="0" smtClean="0">
                <a:solidFill>
                  <a:srgbClr val="666633"/>
                </a:solidFill>
                <a:effectLst>
                  <a:outerShdw blurRad="38100" dist="38100" dir="2700000" algn="tl">
                    <a:srgbClr val="C0C0C0"/>
                  </a:outerShdw>
                </a:effectLst>
                <a:cs typeface="Diwani Bent" pitchFamily="2" charset="-78"/>
              </a:rPr>
              <a:t>   </a:t>
            </a:r>
            <a:r>
              <a:rPr lang="ar-SA" sz="3600" b="1" dirty="0" smtClean="0">
                <a:effectLst>
                  <a:outerShdw blurRad="38100" dist="38100" dir="2700000" algn="tl">
                    <a:srgbClr val="C0C0C0"/>
                  </a:outerShdw>
                </a:effectLst>
                <a:cs typeface="Arabic Transparent" pitchFamily="2" charset="-78"/>
              </a:rPr>
              <a:t>إجراء العمليات الحسابية  ( المعالجة )</a:t>
            </a:r>
          </a:p>
          <a:p>
            <a:pPr eaLnBrk="1" hangingPunct="1">
              <a:buFontTx/>
              <a:buNone/>
              <a:defRPr/>
            </a:pPr>
            <a:endParaRPr lang="ar-SA" sz="3600" b="1" dirty="0" smtClean="0">
              <a:effectLst>
                <a:outerShdw blurRad="38100" dist="38100" dir="2700000" algn="tl">
                  <a:srgbClr val="C0C0C0"/>
                </a:outerShdw>
              </a:effectLst>
              <a:cs typeface="Arabic Transparent" pitchFamily="2" charset="-78"/>
            </a:endParaRPr>
          </a:p>
          <a:p>
            <a:pPr eaLnBrk="1" hangingPunct="1">
              <a:defRPr/>
            </a:pPr>
            <a:r>
              <a:rPr lang="ar-SA" sz="3500" b="1" dirty="0" smtClean="0">
                <a:effectLst>
                  <a:outerShdw blurRad="38100" dist="38100" dir="2700000" algn="tl">
                    <a:srgbClr val="C0C0C0"/>
                  </a:outerShdw>
                </a:effectLst>
                <a:cs typeface="Arabic Transparent" pitchFamily="2" charset="-78"/>
              </a:rPr>
              <a:t>أهم الشركات المصنعة  </a:t>
            </a:r>
          </a:p>
          <a:p>
            <a:pPr eaLnBrk="1" hangingPunct="1">
              <a:buFontTx/>
              <a:buNone/>
              <a:defRPr/>
            </a:pPr>
            <a:r>
              <a:rPr lang="ar-SA" sz="3500" b="1" dirty="0" smtClean="0">
                <a:effectLst>
                  <a:outerShdw blurRad="38100" dist="38100" dir="2700000" algn="tl">
                    <a:srgbClr val="C0C0C0"/>
                  </a:outerShdw>
                </a:effectLst>
                <a:cs typeface="Arabic Transparent" pitchFamily="2" charset="-78"/>
              </a:rPr>
              <a:t> </a:t>
            </a:r>
          </a:p>
          <a:p>
            <a:pPr eaLnBrk="1" hangingPunct="1">
              <a:defRPr/>
            </a:pPr>
            <a:endParaRPr lang="en-US" sz="3500" b="1" dirty="0" smtClean="0">
              <a:effectLst>
                <a:outerShdw blurRad="38100" dist="38100" dir="2700000" algn="tl">
                  <a:srgbClr val="C0C0C0"/>
                </a:outerShdw>
              </a:effectLst>
              <a:cs typeface="Arabic Transparent" pitchFamily="2" charset="-78"/>
            </a:endParaRPr>
          </a:p>
        </p:txBody>
      </p:sp>
      <p:pic>
        <p:nvPicPr>
          <p:cNvPr id="17415" name="Picture 5" descr="intel_BlueOnWhite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86058"/>
            <a:ext cx="1725614" cy="130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descr="AMD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0166" y="2571744"/>
            <a:ext cx="2434498" cy="169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4" descr="pentiumee_processor_front"/>
          <p:cNvPicPr>
            <a:picLocks noChangeAspect="1" noChangeArrowheads="1"/>
          </p:cNvPicPr>
          <p:nvPr/>
        </p:nvPicPr>
        <p:blipFill>
          <a:blip r:embed="rId4">
            <a:extLst>
              <a:ext uri="{28A0092B-C50C-407E-A947-70E740481C1C}">
                <a14:useLocalDpi xmlns:a14="http://schemas.microsoft.com/office/drawing/2010/main" val="0"/>
              </a:ext>
            </a:extLst>
          </a:blip>
          <a:srcRect l="6672" t="3638"/>
          <a:stretch>
            <a:fillRect/>
          </a:stretch>
        </p:blipFill>
        <p:spPr bwMode="auto">
          <a:xfrm>
            <a:off x="5429256" y="3857628"/>
            <a:ext cx="2428892" cy="229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صورة 8" descr="00130083-photo-processeur-amd-athlon-64-x2-4400.jpg"/>
          <p:cNvPicPr>
            <a:picLocks noChangeAspect="1"/>
          </p:cNvPicPr>
          <p:nvPr/>
        </p:nvPicPr>
        <p:blipFill>
          <a:blip r:embed="rId5" cstate="print"/>
          <a:stretch>
            <a:fillRect/>
          </a:stretch>
        </p:blipFill>
        <p:spPr>
          <a:xfrm>
            <a:off x="1428728" y="4071942"/>
            <a:ext cx="3036684" cy="1785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Effect transition="in" filter="fade">
                                      <p:cBhvr>
                                        <p:cTn id="9" dur="1000"/>
                                        <p:tgtEl>
                                          <p:spTgt spid="1843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wipe(up)">
                                      <p:cBhvr>
                                        <p:cTn id="13" dur="2000"/>
                                        <p:tgtEl>
                                          <p:spTgt spid="18435">
                                            <p:txEl>
                                              <p:pRg st="0" end="0"/>
                                            </p:txEl>
                                          </p:spTgt>
                                        </p:tgtEl>
                                      </p:cBhvr>
                                    </p:animEffect>
                                  </p:childTnLst>
                                </p:cTn>
                              </p:par>
                            </p:childTnLst>
                          </p:cTn>
                        </p:par>
                        <p:par>
                          <p:cTn id="14" fill="hold">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up)">
                                      <p:cBhvr>
                                        <p:cTn id="17" dur="2000"/>
                                        <p:tgtEl>
                                          <p:spTgt spid="18435">
                                            <p:txEl>
                                              <p:pRg st="2" end="2"/>
                                            </p:txEl>
                                          </p:spTgt>
                                        </p:tgtEl>
                                      </p:cBhvr>
                                    </p:animEffect>
                                  </p:childTnLst>
                                </p:cTn>
                              </p:par>
                            </p:childTnLst>
                          </p:cTn>
                        </p:par>
                        <p:par>
                          <p:cTn id="18" fill="hold">
                            <p:stCondLst>
                              <p:cond delay="5000"/>
                            </p:stCondLst>
                            <p:childTnLst>
                              <p:par>
                                <p:cTn id="19" presetID="22" presetClass="entr" presetSubtype="1" fill="hold" grpId="0" nodeType="after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wipe(up)">
                                      <p:cBhvr>
                                        <p:cTn id="21" dur="2000"/>
                                        <p:tgtEl>
                                          <p:spTgt spid="18435">
                                            <p:txEl>
                                              <p:pRg st="3" end="3"/>
                                            </p:txEl>
                                          </p:spTgt>
                                        </p:tgtEl>
                                      </p:cBhvr>
                                    </p:animEffect>
                                  </p:childTnLst>
                                </p:cTn>
                              </p:par>
                            </p:childTnLst>
                          </p:cTn>
                        </p:par>
                        <p:par>
                          <p:cTn id="22" fill="hold">
                            <p:stCondLst>
                              <p:cond delay="7000"/>
                            </p:stCondLst>
                            <p:childTnLst>
                              <p:par>
                                <p:cTn id="23" presetID="2" presetClass="entr" presetSubtype="4" fill="hold" nodeType="afterEffect">
                                  <p:stCondLst>
                                    <p:cond delay="0"/>
                                  </p:stCondLst>
                                  <p:childTnLst>
                                    <p:set>
                                      <p:cBhvr>
                                        <p:cTn id="24" dur="1" fill="hold">
                                          <p:stCondLst>
                                            <p:cond delay="0"/>
                                          </p:stCondLst>
                                        </p:cTn>
                                        <p:tgtEl>
                                          <p:spTgt spid="17415"/>
                                        </p:tgtEl>
                                        <p:attrNameLst>
                                          <p:attrName>style.visibility</p:attrName>
                                        </p:attrNameLst>
                                      </p:cBhvr>
                                      <p:to>
                                        <p:strVal val="visible"/>
                                      </p:to>
                                    </p:set>
                                    <p:anim calcmode="lin" valueType="num">
                                      <p:cBhvr additive="base">
                                        <p:cTn id="25" dur="1000" fill="hold"/>
                                        <p:tgtEl>
                                          <p:spTgt spid="17415"/>
                                        </p:tgtEl>
                                        <p:attrNameLst>
                                          <p:attrName>ppt_x</p:attrName>
                                        </p:attrNameLst>
                                      </p:cBhvr>
                                      <p:tavLst>
                                        <p:tav tm="0">
                                          <p:val>
                                            <p:strVal val="#ppt_x"/>
                                          </p:val>
                                        </p:tav>
                                        <p:tav tm="100000">
                                          <p:val>
                                            <p:strVal val="#ppt_x"/>
                                          </p:val>
                                        </p:tav>
                                      </p:tavLst>
                                    </p:anim>
                                    <p:anim calcmode="lin" valueType="num">
                                      <p:cBhvr additive="base">
                                        <p:cTn id="26" dur="1000" fill="hold"/>
                                        <p:tgtEl>
                                          <p:spTgt spid="17415"/>
                                        </p:tgtEl>
                                        <p:attrNameLst>
                                          <p:attrName>ppt_y</p:attrName>
                                        </p:attrNameLst>
                                      </p:cBhvr>
                                      <p:tavLst>
                                        <p:tav tm="0">
                                          <p:val>
                                            <p:strVal val="1+#ppt_h/2"/>
                                          </p:val>
                                        </p:tav>
                                        <p:tav tm="100000">
                                          <p:val>
                                            <p:strVal val="#ppt_y"/>
                                          </p:val>
                                        </p:tav>
                                      </p:tavLst>
                                    </p:anim>
                                  </p:childTnLst>
                                </p:cTn>
                              </p:par>
                            </p:childTnLst>
                          </p:cTn>
                        </p:par>
                        <p:par>
                          <p:cTn id="27" fill="hold">
                            <p:stCondLst>
                              <p:cond delay="8000"/>
                            </p:stCondLst>
                            <p:childTnLst>
                              <p:par>
                                <p:cTn id="28" presetID="2" presetClass="entr" presetSubtype="4" fill="hold" nodeType="afterEffect">
                                  <p:stCondLst>
                                    <p:cond delay="0"/>
                                  </p:stCondLst>
                                  <p:childTnLst>
                                    <p:set>
                                      <p:cBhvr>
                                        <p:cTn id="29" dur="1" fill="hold">
                                          <p:stCondLst>
                                            <p:cond delay="0"/>
                                          </p:stCondLst>
                                        </p:cTn>
                                        <p:tgtEl>
                                          <p:spTgt spid="17416"/>
                                        </p:tgtEl>
                                        <p:attrNameLst>
                                          <p:attrName>style.visibility</p:attrName>
                                        </p:attrNameLst>
                                      </p:cBhvr>
                                      <p:to>
                                        <p:strVal val="visible"/>
                                      </p:to>
                                    </p:set>
                                    <p:anim calcmode="lin" valueType="num">
                                      <p:cBhvr additive="base">
                                        <p:cTn id="30" dur="1000" fill="hold"/>
                                        <p:tgtEl>
                                          <p:spTgt spid="17416"/>
                                        </p:tgtEl>
                                        <p:attrNameLst>
                                          <p:attrName>ppt_x</p:attrName>
                                        </p:attrNameLst>
                                      </p:cBhvr>
                                      <p:tavLst>
                                        <p:tav tm="0">
                                          <p:val>
                                            <p:strVal val="#ppt_x"/>
                                          </p:val>
                                        </p:tav>
                                        <p:tav tm="100000">
                                          <p:val>
                                            <p:strVal val="#ppt_x"/>
                                          </p:val>
                                        </p:tav>
                                      </p:tavLst>
                                    </p:anim>
                                    <p:anim calcmode="lin" valueType="num">
                                      <p:cBhvr additive="base">
                                        <p:cTn id="31" dur="1000" fill="hold"/>
                                        <p:tgtEl>
                                          <p:spTgt spid="17416"/>
                                        </p:tgtEl>
                                        <p:attrNameLst>
                                          <p:attrName>ppt_y</p:attrName>
                                        </p:attrNameLst>
                                      </p:cBhvr>
                                      <p:tavLst>
                                        <p:tav tm="0">
                                          <p:val>
                                            <p:strVal val="1+#ppt_h/2"/>
                                          </p:val>
                                        </p:tav>
                                        <p:tav tm="100000">
                                          <p:val>
                                            <p:strVal val="#ppt_y"/>
                                          </p:val>
                                        </p:tav>
                                      </p:tavLst>
                                    </p:anim>
                                  </p:childTnLst>
                                </p:cTn>
                              </p:par>
                            </p:childTnLst>
                          </p:cTn>
                        </p:par>
                        <p:par>
                          <p:cTn id="32" fill="hold">
                            <p:stCondLst>
                              <p:cond delay="9000"/>
                            </p:stCondLst>
                            <p:childTnLst>
                              <p:par>
                                <p:cTn id="33" presetID="53" presetClass="entr" presetSubtype="0" fill="hold" nodeType="afterEffect">
                                  <p:stCondLst>
                                    <p:cond delay="0"/>
                                  </p:stCondLst>
                                  <p:childTnLst>
                                    <p:set>
                                      <p:cBhvr>
                                        <p:cTn id="34" dur="1" fill="hold">
                                          <p:stCondLst>
                                            <p:cond delay="0"/>
                                          </p:stCondLst>
                                        </p:cTn>
                                        <p:tgtEl>
                                          <p:spTgt spid="17417"/>
                                        </p:tgtEl>
                                        <p:attrNameLst>
                                          <p:attrName>style.visibility</p:attrName>
                                        </p:attrNameLst>
                                      </p:cBhvr>
                                      <p:to>
                                        <p:strVal val="visible"/>
                                      </p:to>
                                    </p:set>
                                    <p:anim calcmode="lin" valueType="num">
                                      <p:cBhvr>
                                        <p:cTn id="35" dur="1000" fill="hold"/>
                                        <p:tgtEl>
                                          <p:spTgt spid="17417"/>
                                        </p:tgtEl>
                                        <p:attrNameLst>
                                          <p:attrName>ppt_w</p:attrName>
                                        </p:attrNameLst>
                                      </p:cBhvr>
                                      <p:tavLst>
                                        <p:tav tm="0">
                                          <p:val>
                                            <p:fltVal val="0"/>
                                          </p:val>
                                        </p:tav>
                                        <p:tav tm="100000">
                                          <p:val>
                                            <p:strVal val="#ppt_w"/>
                                          </p:val>
                                        </p:tav>
                                      </p:tavLst>
                                    </p:anim>
                                    <p:anim calcmode="lin" valueType="num">
                                      <p:cBhvr>
                                        <p:cTn id="36" dur="1000" fill="hold"/>
                                        <p:tgtEl>
                                          <p:spTgt spid="17417"/>
                                        </p:tgtEl>
                                        <p:attrNameLst>
                                          <p:attrName>ppt_h</p:attrName>
                                        </p:attrNameLst>
                                      </p:cBhvr>
                                      <p:tavLst>
                                        <p:tav tm="0">
                                          <p:val>
                                            <p:fltVal val="0"/>
                                          </p:val>
                                        </p:tav>
                                        <p:tav tm="100000">
                                          <p:val>
                                            <p:strVal val="#ppt_h"/>
                                          </p:val>
                                        </p:tav>
                                      </p:tavLst>
                                    </p:anim>
                                    <p:animEffect transition="in" filter="fade">
                                      <p:cBhvr>
                                        <p:cTn id="37" dur="1000"/>
                                        <p:tgtEl>
                                          <p:spTgt spid="17417"/>
                                        </p:tgtEl>
                                      </p:cBhvr>
                                    </p:animEffect>
                                  </p:childTnLst>
                                </p:cTn>
                              </p:par>
                            </p:childTnLst>
                          </p:cTn>
                        </p:par>
                        <p:par>
                          <p:cTn id="38" fill="hold">
                            <p:stCondLst>
                              <p:cond delay="10000"/>
                            </p:stCondLst>
                            <p:childTnLst>
                              <p:par>
                                <p:cTn id="39" presetID="53"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481328"/>
            <a:ext cx="8229600" cy="5090944"/>
          </a:xfrm>
        </p:spPr>
        <p:txBody>
          <a:bodyPr/>
          <a:lstStyle/>
          <a:p>
            <a:pPr algn="ctr">
              <a:spcBef>
                <a:spcPct val="0"/>
              </a:spcBef>
              <a:buNone/>
              <a:defRPr/>
            </a:pPr>
            <a:r>
              <a:rPr lang="ar-SA" sz="3500" dirty="0" smtClean="0">
                <a:effectLst>
                  <a:outerShdw blurRad="38100" dist="38100" dir="2700000" algn="tl">
                    <a:srgbClr val="C0C0C0"/>
                  </a:outerShdw>
                </a:effectLst>
                <a:cs typeface="Arabic Transparent" pitchFamily="2" charset="-78"/>
              </a:rPr>
              <a:t> </a:t>
            </a:r>
            <a:endParaRPr lang="ar-SA" sz="4400" b="1" dirty="0" smtClean="0">
              <a:solidFill>
                <a:schemeClr val="accent2"/>
              </a:solidFill>
              <a:effectLst>
                <a:outerShdw blurRad="38100" dist="38100" dir="2700000" algn="tl">
                  <a:srgbClr val="C0C0C0"/>
                </a:outerShdw>
              </a:effectLst>
              <a:latin typeface="+mj-lt"/>
              <a:ea typeface="+mj-ea"/>
              <a:cs typeface="+mj-cs"/>
            </a:endParaRPr>
          </a:p>
          <a:p>
            <a:pPr eaLnBrk="1" hangingPunct="1">
              <a:defRPr/>
            </a:pPr>
            <a:r>
              <a:rPr lang="ar-SA" sz="3500" dirty="0" smtClean="0">
                <a:effectLst>
                  <a:outerShdw blurRad="38100" dist="38100" dir="2700000" algn="tl">
                    <a:srgbClr val="C0C0C0"/>
                  </a:outerShdw>
                </a:effectLst>
                <a:cs typeface="Arabic Transparent" pitchFamily="2" charset="-78"/>
              </a:rPr>
              <a:t>أهم أنواع المعالجات</a:t>
            </a:r>
          </a:p>
          <a:p>
            <a:pPr marL="0" indent="0" eaLnBrk="1" hangingPunct="1">
              <a:buNone/>
              <a:defRPr/>
            </a:pPr>
            <a:endParaRPr lang="ar-SA" sz="3500" dirty="0" smtClean="0">
              <a:effectLst>
                <a:outerShdw blurRad="38100" dist="38100" dir="2700000" algn="tl">
                  <a:srgbClr val="C0C0C0"/>
                </a:outerShdw>
              </a:effectLst>
              <a:cs typeface="Arabic Transparent" pitchFamily="2" charset="-78"/>
            </a:endParaRPr>
          </a:p>
          <a:p>
            <a:pPr eaLnBrk="1" hangingPunct="1">
              <a:buFontTx/>
              <a:buNone/>
              <a:defRPr/>
            </a:pPr>
            <a:endParaRPr lang="ar-SA" sz="3500" dirty="0" smtClean="0">
              <a:effectLst>
                <a:outerShdw blurRad="38100" dist="38100" dir="2700000" algn="tl">
                  <a:srgbClr val="C0C0C0"/>
                </a:outerShdw>
              </a:effectLst>
              <a:cs typeface="Arabic Transparent" pitchFamily="2" charset="-78"/>
            </a:endParaRPr>
          </a:p>
          <a:p>
            <a:pPr eaLnBrk="1" hangingPunct="1">
              <a:buFontTx/>
              <a:buNone/>
              <a:defRPr/>
            </a:pPr>
            <a:endParaRPr lang="ar-SA" sz="3500" dirty="0" smtClean="0">
              <a:effectLst>
                <a:outerShdw blurRad="38100" dist="38100" dir="2700000" algn="tl">
                  <a:srgbClr val="C0C0C0"/>
                </a:outerShdw>
              </a:effectLst>
              <a:cs typeface="Arabic Transparent" pitchFamily="2" charset="-78"/>
            </a:endParaRPr>
          </a:p>
          <a:p>
            <a:pPr eaLnBrk="1" hangingPunct="1">
              <a:defRPr/>
            </a:pPr>
            <a:endParaRPr lang="ar-SA" sz="3500" dirty="0" smtClean="0">
              <a:effectLst>
                <a:outerShdw blurRad="38100" dist="38100" dir="2700000" algn="tl">
                  <a:srgbClr val="C0C0C0"/>
                </a:outerShdw>
              </a:effectLst>
              <a:cs typeface="Arabic Transparent" pitchFamily="2" charset="-78"/>
            </a:endParaRPr>
          </a:p>
          <a:p>
            <a:pPr eaLnBrk="1" hangingPunct="1">
              <a:defRPr/>
            </a:pPr>
            <a:r>
              <a:rPr lang="ar-SA" sz="3500" b="1" dirty="0" smtClean="0">
                <a:effectLst>
                  <a:outerShdw blurRad="38100" dist="38100" dir="2700000" algn="tl">
                    <a:srgbClr val="C0C0C0"/>
                  </a:outerShdw>
                </a:effectLst>
                <a:cs typeface="Arabic Transparent" pitchFamily="2" charset="-78"/>
              </a:rPr>
              <a:t>وحدة</a:t>
            </a:r>
            <a:r>
              <a:rPr lang="ar-SA" sz="3500" dirty="0" smtClean="0">
                <a:effectLst>
                  <a:outerShdw blurRad="38100" dist="38100" dir="2700000" algn="tl">
                    <a:srgbClr val="C0C0C0"/>
                  </a:outerShdw>
                </a:effectLst>
                <a:cs typeface="Arabic Transparent" pitchFamily="2" charset="-78"/>
              </a:rPr>
              <a:t> قياس سرعة الحاسب </a:t>
            </a:r>
            <a:r>
              <a:rPr lang="en-US" dirty="0" smtClean="0">
                <a:effectLst>
                  <a:outerShdw blurRad="38100" dist="38100" dir="2700000" algn="tl">
                    <a:srgbClr val="C0C0C0"/>
                  </a:outerShdw>
                </a:effectLst>
                <a:cs typeface="Arabic Transparent" pitchFamily="2" charset="-78"/>
              </a:rPr>
              <a:t>Hertz – MHZ - GHZ</a:t>
            </a:r>
            <a:endParaRPr lang="ar-SA" dirty="0" smtClean="0">
              <a:effectLst>
                <a:outerShdw blurRad="38100" dist="38100" dir="2700000" algn="tl">
                  <a:srgbClr val="C0C0C0"/>
                </a:outerShdw>
              </a:effectLst>
              <a:cs typeface="Arabic Transparent" pitchFamily="2" charset="-78"/>
            </a:endParaRPr>
          </a:p>
          <a:p>
            <a:pPr eaLnBrk="1" hangingPunct="1">
              <a:defRPr/>
            </a:pPr>
            <a:endParaRPr lang="en-US" sz="3500" dirty="0" smtClean="0">
              <a:effectLst>
                <a:outerShdw blurRad="38100" dist="38100" dir="2700000" algn="tl">
                  <a:srgbClr val="C0C0C0"/>
                </a:outerShdw>
              </a:effectLst>
              <a:cs typeface="Arabic Transparent" pitchFamily="2" charset="-78"/>
            </a:endParaRPr>
          </a:p>
        </p:txBody>
      </p:sp>
      <p:pic>
        <p:nvPicPr>
          <p:cNvPr id="18437" name="Picture 7" descr="p4ht_ori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284985"/>
            <a:ext cx="93503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intel-celeron-core-du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284463"/>
            <a:ext cx="862012" cy="12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intel_centrino_pr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3285603"/>
            <a:ext cx="1008063" cy="122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intelCentrin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192" y="2924944"/>
            <a:ext cx="21447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3298550"/>
            <a:ext cx="915193" cy="121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Grp="1" noChangeArrowheads="1"/>
          </p:cNvSpPr>
          <p:nvPr>
            <p:ph type="title"/>
          </p:nvPr>
        </p:nvSpPr>
        <p:spPr>
          <a:xfrm>
            <a:off x="571472" y="428604"/>
            <a:ext cx="8229600" cy="1143000"/>
          </a:xfrm>
        </p:spPr>
        <p:txBody>
          <a:bodyPr>
            <a:normAutofit/>
          </a:bodyPr>
          <a:lstStyle/>
          <a:p>
            <a:pPr algn="ctr" eaLnBrk="1" hangingPunct="1">
              <a:defRPr/>
            </a:pPr>
            <a:r>
              <a:rPr lang="ar-SA" sz="4400" dirty="0" smtClean="0">
                <a:solidFill>
                  <a:schemeClr val="accent2"/>
                </a:solidFill>
                <a:effectLst>
                  <a:outerShdw blurRad="38100" dist="38100" dir="2700000" algn="tl">
                    <a:srgbClr val="C0C0C0"/>
                  </a:outerShdw>
                </a:effectLst>
              </a:rPr>
              <a:t>وحدة المعالجة المركزية</a:t>
            </a:r>
            <a:r>
              <a:rPr lang="ar-SA" sz="3600" dirty="0" smtClean="0"/>
              <a:t> </a:t>
            </a:r>
            <a:endParaRPr lang="en-US" sz="3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Effect transition="in" filter="wipe(up)">
                                      <p:cBhvr>
                                        <p:cTn id="14" dur="1000"/>
                                        <p:tgtEl>
                                          <p:spTgt spid="163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wipe(up)">
                                      <p:cBhvr>
                                        <p:cTn id="19" dur="1000"/>
                                        <p:tgtEl>
                                          <p:spTgt spid="163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387">
                                            <p:txEl>
                                              <p:pRg st="6" end="6"/>
                                            </p:txEl>
                                          </p:spTgt>
                                        </p:tgtEl>
                                        <p:attrNameLst>
                                          <p:attrName>style.visibility</p:attrName>
                                        </p:attrNameLst>
                                      </p:cBhvr>
                                      <p:to>
                                        <p:strVal val="visible"/>
                                      </p:to>
                                    </p:set>
                                    <p:animEffect transition="in" filter="wipe(up)">
                                      <p:cBhvr>
                                        <p:cTn id="24" dur="1000"/>
                                        <p:tgtEl>
                                          <p:spTgt spid="16387">
                                            <p:txEl>
                                              <p:pRg st="6" end="6"/>
                                            </p:txEl>
                                          </p:spTgt>
                                        </p:tgtEl>
                                      </p:cBhvr>
                                    </p:animEffect>
                                  </p:childTnLst>
                                </p:cTn>
                              </p:par>
                            </p:childTnLst>
                          </p:cTn>
                        </p:par>
                        <p:par>
                          <p:cTn id="25" fill="hold">
                            <p:stCondLst>
                              <p:cond delay="1000"/>
                            </p:stCondLst>
                            <p:childTnLst>
                              <p:par>
                                <p:cTn id="26" presetID="35" presetClass="entr" presetSubtype="0" fill="hold" nodeType="afterEffect">
                                  <p:stCondLst>
                                    <p:cond delay="0"/>
                                  </p:stCondLst>
                                  <p:childTnLst>
                                    <p:set>
                                      <p:cBhvr>
                                        <p:cTn id="27" dur="1" fill="hold">
                                          <p:stCondLst>
                                            <p:cond delay="0"/>
                                          </p:stCondLst>
                                        </p:cTn>
                                        <p:tgtEl>
                                          <p:spTgt spid="18443"/>
                                        </p:tgtEl>
                                        <p:attrNameLst>
                                          <p:attrName>style.visibility</p:attrName>
                                        </p:attrNameLst>
                                      </p:cBhvr>
                                      <p:to>
                                        <p:strVal val="visible"/>
                                      </p:to>
                                    </p:set>
                                    <p:animEffect transition="in" filter="fade">
                                      <p:cBhvr>
                                        <p:cTn id="28" dur="1000"/>
                                        <p:tgtEl>
                                          <p:spTgt spid="18443"/>
                                        </p:tgtEl>
                                      </p:cBhvr>
                                    </p:animEffect>
                                    <p:anim calcmode="lin" valueType="num">
                                      <p:cBhvr>
                                        <p:cTn id="29" dur="1000" fill="hold"/>
                                        <p:tgtEl>
                                          <p:spTgt spid="18443"/>
                                        </p:tgtEl>
                                        <p:attrNameLst>
                                          <p:attrName>style.rotation</p:attrName>
                                        </p:attrNameLst>
                                      </p:cBhvr>
                                      <p:tavLst>
                                        <p:tav tm="0">
                                          <p:val>
                                            <p:fltVal val="720"/>
                                          </p:val>
                                        </p:tav>
                                        <p:tav tm="100000">
                                          <p:val>
                                            <p:fltVal val="0"/>
                                          </p:val>
                                        </p:tav>
                                      </p:tavLst>
                                    </p:anim>
                                    <p:anim calcmode="lin" valueType="num">
                                      <p:cBhvr>
                                        <p:cTn id="30" dur="1000" fill="hold"/>
                                        <p:tgtEl>
                                          <p:spTgt spid="18443"/>
                                        </p:tgtEl>
                                        <p:attrNameLst>
                                          <p:attrName>ppt_h</p:attrName>
                                        </p:attrNameLst>
                                      </p:cBhvr>
                                      <p:tavLst>
                                        <p:tav tm="0">
                                          <p:val>
                                            <p:fltVal val="0"/>
                                          </p:val>
                                        </p:tav>
                                        <p:tav tm="100000">
                                          <p:val>
                                            <p:strVal val="#ppt_h"/>
                                          </p:val>
                                        </p:tav>
                                      </p:tavLst>
                                    </p:anim>
                                    <p:anim calcmode="lin" valueType="num">
                                      <p:cBhvr>
                                        <p:cTn id="31" dur="1000" fill="hold"/>
                                        <p:tgtEl>
                                          <p:spTgt spid="18443"/>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35" presetClass="entr" presetSubtype="0" fill="hold" nodeType="afterEffect">
                                  <p:stCondLst>
                                    <p:cond delay="0"/>
                                  </p:stCondLst>
                                  <p:childTnLst>
                                    <p:set>
                                      <p:cBhvr>
                                        <p:cTn id="34" dur="1" fill="hold">
                                          <p:stCondLst>
                                            <p:cond delay="0"/>
                                          </p:stCondLst>
                                        </p:cTn>
                                        <p:tgtEl>
                                          <p:spTgt spid="18437"/>
                                        </p:tgtEl>
                                        <p:attrNameLst>
                                          <p:attrName>style.visibility</p:attrName>
                                        </p:attrNameLst>
                                      </p:cBhvr>
                                      <p:to>
                                        <p:strVal val="visible"/>
                                      </p:to>
                                    </p:set>
                                    <p:animEffect transition="in" filter="fade">
                                      <p:cBhvr>
                                        <p:cTn id="35" dur="1000"/>
                                        <p:tgtEl>
                                          <p:spTgt spid="18437"/>
                                        </p:tgtEl>
                                      </p:cBhvr>
                                    </p:animEffect>
                                    <p:anim calcmode="lin" valueType="num">
                                      <p:cBhvr>
                                        <p:cTn id="36" dur="1000" fill="hold"/>
                                        <p:tgtEl>
                                          <p:spTgt spid="18437"/>
                                        </p:tgtEl>
                                        <p:attrNameLst>
                                          <p:attrName>style.rotation</p:attrName>
                                        </p:attrNameLst>
                                      </p:cBhvr>
                                      <p:tavLst>
                                        <p:tav tm="0">
                                          <p:val>
                                            <p:fltVal val="720"/>
                                          </p:val>
                                        </p:tav>
                                        <p:tav tm="100000">
                                          <p:val>
                                            <p:fltVal val="0"/>
                                          </p:val>
                                        </p:tav>
                                      </p:tavLst>
                                    </p:anim>
                                    <p:anim calcmode="lin" valueType="num">
                                      <p:cBhvr>
                                        <p:cTn id="37" dur="1000" fill="hold"/>
                                        <p:tgtEl>
                                          <p:spTgt spid="18437"/>
                                        </p:tgtEl>
                                        <p:attrNameLst>
                                          <p:attrName>ppt_h</p:attrName>
                                        </p:attrNameLst>
                                      </p:cBhvr>
                                      <p:tavLst>
                                        <p:tav tm="0">
                                          <p:val>
                                            <p:fltVal val="0"/>
                                          </p:val>
                                        </p:tav>
                                        <p:tav tm="100000">
                                          <p:val>
                                            <p:strVal val="#ppt_h"/>
                                          </p:val>
                                        </p:tav>
                                      </p:tavLst>
                                    </p:anim>
                                    <p:anim calcmode="lin" valueType="num">
                                      <p:cBhvr>
                                        <p:cTn id="38" dur="1000" fill="hold"/>
                                        <p:tgtEl>
                                          <p:spTgt spid="18437"/>
                                        </p:tgtEl>
                                        <p:attrNameLst>
                                          <p:attrName>ppt_w</p:attrName>
                                        </p:attrNameLst>
                                      </p:cBhvr>
                                      <p:tavLst>
                                        <p:tav tm="0">
                                          <p:val>
                                            <p:fltVal val="0"/>
                                          </p:val>
                                        </p:tav>
                                        <p:tav tm="100000">
                                          <p:val>
                                            <p:strVal val="#ppt_w"/>
                                          </p:val>
                                        </p:tav>
                                      </p:tavLst>
                                    </p:anim>
                                  </p:childTnLst>
                                </p:cTn>
                              </p:par>
                            </p:childTnLst>
                          </p:cTn>
                        </p:par>
                        <p:par>
                          <p:cTn id="39" fill="hold">
                            <p:stCondLst>
                              <p:cond delay="3000"/>
                            </p:stCondLst>
                            <p:childTnLst>
                              <p:par>
                                <p:cTn id="40" presetID="35" presetClass="entr" presetSubtype="0" fill="hold" nodeType="afterEffect">
                                  <p:stCondLst>
                                    <p:cond delay="0"/>
                                  </p:stCondLst>
                                  <p:childTnLst>
                                    <p:set>
                                      <p:cBhvr>
                                        <p:cTn id="41" dur="1" fill="hold">
                                          <p:stCondLst>
                                            <p:cond delay="0"/>
                                          </p:stCondLst>
                                        </p:cTn>
                                        <p:tgtEl>
                                          <p:spTgt spid="18438"/>
                                        </p:tgtEl>
                                        <p:attrNameLst>
                                          <p:attrName>style.visibility</p:attrName>
                                        </p:attrNameLst>
                                      </p:cBhvr>
                                      <p:to>
                                        <p:strVal val="visible"/>
                                      </p:to>
                                    </p:set>
                                    <p:animEffect transition="in" filter="fade">
                                      <p:cBhvr>
                                        <p:cTn id="42" dur="1000"/>
                                        <p:tgtEl>
                                          <p:spTgt spid="18438"/>
                                        </p:tgtEl>
                                      </p:cBhvr>
                                    </p:animEffect>
                                    <p:anim calcmode="lin" valueType="num">
                                      <p:cBhvr>
                                        <p:cTn id="43" dur="1000" fill="hold"/>
                                        <p:tgtEl>
                                          <p:spTgt spid="18438"/>
                                        </p:tgtEl>
                                        <p:attrNameLst>
                                          <p:attrName>style.rotation</p:attrName>
                                        </p:attrNameLst>
                                      </p:cBhvr>
                                      <p:tavLst>
                                        <p:tav tm="0">
                                          <p:val>
                                            <p:fltVal val="720"/>
                                          </p:val>
                                        </p:tav>
                                        <p:tav tm="100000">
                                          <p:val>
                                            <p:fltVal val="0"/>
                                          </p:val>
                                        </p:tav>
                                      </p:tavLst>
                                    </p:anim>
                                    <p:anim calcmode="lin" valueType="num">
                                      <p:cBhvr>
                                        <p:cTn id="44" dur="1000" fill="hold"/>
                                        <p:tgtEl>
                                          <p:spTgt spid="18438"/>
                                        </p:tgtEl>
                                        <p:attrNameLst>
                                          <p:attrName>ppt_h</p:attrName>
                                        </p:attrNameLst>
                                      </p:cBhvr>
                                      <p:tavLst>
                                        <p:tav tm="0">
                                          <p:val>
                                            <p:fltVal val="0"/>
                                          </p:val>
                                        </p:tav>
                                        <p:tav tm="100000">
                                          <p:val>
                                            <p:strVal val="#ppt_h"/>
                                          </p:val>
                                        </p:tav>
                                      </p:tavLst>
                                    </p:anim>
                                    <p:anim calcmode="lin" valueType="num">
                                      <p:cBhvr>
                                        <p:cTn id="45" dur="1000" fill="hold"/>
                                        <p:tgtEl>
                                          <p:spTgt spid="18438"/>
                                        </p:tgtEl>
                                        <p:attrNameLst>
                                          <p:attrName>ppt_w</p:attrName>
                                        </p:attrNameLst>
                                      </p:cBhvr>
                                      <p:tavLst>
                                        <p:tav tm="0">
                                          <p:val>
                                            <p:fltVal val="0"/>
                                          </p:val>
                                        </p:tav>
                                        <p:tav tm="100000">
                                          <p:val>
                                            <p:strVal val="#ppt_w"/>
                                          </p:val>
                                        </p:tav>
                                      </p:tavLst>
                                    </p:anim>
                                  </p:childTnLst>
                                </p:cTn>
                              </p:par>
                            </p:childTnLst>
                          </p:cTn>
                        </p:par>
                        <p:par>
                          <p:cTn id="46" fill="hold">
                            <p:stCondLst>
                              <p:cond delay="4000"/>
                            </p:stCondLst>
                            <p:childTnLst>
                              <p:par>
                                <p:cTn id="47" presetID="35" presetClass="entr" presetSubtype="0" fill="hold" nodeType="afterEffect">
                                  <p:stCondLst>
                                    <p:cond delay="0"/>
                                  </p:stCondLst>
                                  <p:childTnLst>
                                    <p:set>
                                      <p:cBhvr>
                                        <p:cTn id="48" dur="1" fill="hold">
                                          <p:stCondLst>
                                            <p:cond delay="0"/>
                                          </p:stCondLst>
                                        </p:cTn>
                                        <p:tgtEl>
                                          <p:spTgt spid="18439"/>
                                        </p:tgtEl>
                                        <p:attrNameLst>
                                          <p:attrName>style.visibility</p:attrName>
                                        </p:attrNameLst>
                                      </p:cBhvr>
                                      <p:to>
                                        <p:strVal val="visible"/>
                                      </p:to>
                                    </p:set>
                                    <p:animEffect transition="in" filter="fade">
                                      <p:cBhvr>
                                        <p:cTn id="49" dur="1000"/>
                                        <p:tgtEl>
                                          <p:spTgt spid="18439"/>
                                        </p:tgtEl>
                                      </p:cBhvr>
                                    </p:animEffect>
                                    <p:anim calcmode="lin" valueType="num">
                                      <p:cBhvr>
                                        <p:cTn id="50" dur="1000" fill="hold"/>
                                        <p:tgtEl>
                                          <p:spTgt spid="18439"/>
                                        </p:tgtEl>
                                        <p:attrNameLst>
                                          <p:attrName>style.rotation</p:attrName>
                                        </p:attrNameLst>
                                      </p:cBhvr>
                                      <p:tavLst>
                                        <p:tav tm="0">
                                          <p:val>
                                            <p:fltVal val="720"/>
                                          </p:val>
                                        </p:tav>
                                        <p:tav tm="100000">
                                          <p:val>
                                            <p:fltVal val="0"/>
                                          </p:val>
                                        </p:tav>
                                      </p:tavLst>
                                    </p:anim>
                                    <p:anim calcmode="lin" valueType="num">
                                      <p:cBhvr>
                                        <p:cTn id="51" dur="1000" fill="hold"/>
                                        <p:tgtEl>
                                          <p:spTgt spid="18439"/>
                                        </p:tgtEl>
                                        <p:attrNameLst>
                                          <p:attrName>ppt_h</p:attrName>
                                        </p:attrNameLst>
                                      </p:cBhvr>
                                      <p:tavLst>
                                        <p:tav tm="0">
                                          <p:val>
                                            <p:fltVal val="0"/>
                                          </p:val>
                                        </p:tav>
                                        <p:tav tm="100000">
                                          <p:val>
                                            <p:strVal val="#ppt_h"/>
                                          </p:val>
                                        </p:tav>
                                      </p:tavLst>
                                    </p:anim>
                                    <p:anim calcmode="lin" valueType="num">
                                      <p:cBhvr>
                                        <p:cTn id="52" dur="1000" fill="hold"/>
                                        <p:tgtEl>
                                          <p:spTgt spid="18439"/>
                                        </p:tgtEl>
                                        <p:attrNameLst>
                                          <p:attrName>ppt_w</p:attrName>
                                        </p:attrNameLst>
                                      </p:cBhvr>
                                      <p:tavLst>
                                        <p:tav tm="0">
                                          <p:val>
                                            <p:fltVal val="0"/>
                                          </p:val>
                                        </p:tav>
                                        <p:tav tm="100000">
                                          <p:val>
                                            <p:strVal val="#ppt_w"/>
                                          </p:val>
                                        </p:tav>
                                      </p:tavLst>
                                    </p:anim>
                                  </p:childTnLst>
                                </p:cTn>
                              </p:par>
                            </p:childTnLst>
                          </p:cTn>
                        </p:par>
                        <p:par>
                          <p:cTn id="53" fill="hold">
                            <p:stCondLst>
                              <p:cond delay="5000"/>
                            </p:stCondLst>
                            <p:childTnLst>
                              <p:par>
                                <p:cTn id="54" presetID="35" presetClass="entr" presetSubtype="0" fill="hold" nodeType="afterEffect">
                                  <p:stCondLst>
                                    <p:cond delay="0"/>
                                  </p:stCondLst>
                                  <p:childTnLst>
                                    <p:set>
                                      <p:cBhvr>
                                        <p:cTn id="55" dur="1" fill="hold">
                                          <p:stCondLst>
                                            <p:cond delay="0"/>
                                          </p:stCondLst>
                                        </p:cTn>
                                        <p:tgtEl>
                                          <p:spTgt spid="18440"/>
                                        </p:tgtEl>
                                        <p:attrNameLst>
                                          <p:attrName>style.visibility</p:attrName>
                                        </p:attrNameLst>
                                      </p:cBhvr>
                                      <p:to>
                                        <p:strVal val="visible"/>
                                      </p:to>
                                    </p:set>
                                    <p:animEffect transition="in" filter="fade">
                                      <p:cBhvr>
                                        <p:cTn id="56" dur="1000"/>
                                        <p:tgtEl>
                                          <p:spTgt spid="18440"/>
                                        </p:tgtEl>
                                      </p:cBhvr>
                                    </p:animEffect>
                                    <p:anim calcmode="lin" valueType="num">
                                      <p:cBhvr>
                                        <p:cTn id="57" dur="1000" fill="hold"/>
                                        <p:tgtEl>
                                          <p:spTgt spid="18440"/>
                                        </p:tgtEl>
                                        <p:attrNameLst>
                                          <p:attrName>style.rotation</p:attrName>
                                        </p:attrNameLst>
                                      </p:cBhvr>
                                      <p:tavLst>
                                        <p:tav tm="0">
                                          <p:val>
                                            <p:fltVal val="720"/>
                                          </p:val>
                                        </p:tav>
                                        <p:tav tm="100000">
                                          <p:val>
                                            <p:fltVal val="0"/>
                                          </p:val>
                                        </p:tav>
                                      </p:tavLst>
                                    </p:anim>
                                    <p:anim calcmode="lin" valueType="num">
                                      <p:cBhvr>
                                        <p:cTn id="58" dur="1000" fill="hold"/>
                                        <p:tgtEl>
                                          <p:spTgt spid="18440"/>
                                        </p:tgtEl>
                                        <p:attrNameLst>
                                          <p:attrName>ppt_h</p:attrName>
                                        </p:attrNameLst>
                                      </p:cBhvr>
                                      <p:tavLst>
                                        <p:tav tm="0">
                                          <p:val>
                                            <p:fltVal val="0"/>
                                          </p:val>
                                        </p:tav>
                                        <p:tav tm="100000">
                                          <p:val>
                                            <p:strVal val="#ppt_h"/>
                                          </p:val>
                                        </p:tav>
                                      </p:tavLst>
                                    </p:anim>
                                    <p:anim calcmode="lin" valueType="num">
                                      <p:cBhvr>
                                        <p:cTn id="59" dur="1000" fill="hold"/>
                                        <p:tgtEl>
                                          <p:spTgt spid="1844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مجموعة 14"/>
          <p:cNvGrpSpPr/>
          <p:nvPr/>
        </p:nvGrpSpPr>
        <p:grpSpPr>
          <a:xfrm>
            <a:off x="428596" y="1104917"/>
            <a:ext cx="8280400" cy="4752975"/>
            <a:chOff x="428596" y="1104917"/>
            <a:chExt cx="8280400" cy="4752975"/>
          </a:xfrm>
        </p:grpSpPr>
        <p:pic>
          <p:nvPicPr>
            <p:cNvPr id="19460" name="Picture 5" descr="01-processor-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1104917"/>
              <a:ext cx="8280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6"/>
            <p:cNvSpPr>
              <a:spLocks noChangeArrowheads="1"/>
            </p:cNvSpPr>
            <p:nvPr/>
          </p:nvSpPr>
          <p:spPr bwMode="auto">
            <a:xfrm>
              <a:off x="3668683" y="2257442"/>
              <a:ext cx="3384550" cy="2663825"/>
            </a:xfrm>
            <a:prstGeom prst="roundRect">
              <a:avLst>
                <a:gd name="adj" fmla="val 16667"/>
              </a:avLst>
            </a:prstGeom>
            <a:solidFill>
              <a:srgbClr val="969696"/>
            </a:solidFill>
            <a:ln w="28575">
              <a:solidFill>
                <a:srgbClr val="003300"/>
              </a:solidFill>
              <a:round/>
              <a:headEnd/>
              <a:tailEnd/>
            </a:ln>
          </p:spPr>
          <p:txBody>
            <a:bodyPr wrap="none" anchor="ctr"/>
            <a:lstStyle/>
            <a:p>
              <a:pPr algn="ctr"/>
              <a:endParaRPr lang="en-US"/>
            </a:p>
          </p:txBody>
        </p:sp>
        <p:sp>
          <p:nvSpPr>
            <p:cNvPr id="17415" name="Text Box 7"/>
            <p:cNvSpPr txBox="1">
              <a:spLocks noChangeArrowheads="1"/>
            </p:cNvSpPr>
            <p:nvPr/>
          </p:nvSpPr>
          <p:spPr bwMode="auto">
            <a:xfrm>
              <a:off x="6045171" y="2473342"/>
              <a:ext cx="720725" cy="476250"/>
            </a:xfrm>
            <a:prstGeom prst="rect">
              <a:avLst/>
            </a:prstGeom>
            <a:noFill/>
            <a:ln w="19050">
              <a:solidFill>
                <a:srgbClr val="003366"/>
              </a:solidFill>
              <a:miter lim="800000"/>
              <a:headEnd/>
              <a:tailEnd/>
            </a:ln>
            <a:effectLst/>
          </p:spPr>
          <p:txBody>
            <a:bodyPr>
              <a:spAutoFit/>
            </a:bodyPr>
            <a:lstStyle/>
            <a:p>
              <a:pPr algn="ctr" rtl="0">
                <a:spcBef>
                  <a:spcPct val="50000"/>
                </a:spcBef>
                <a:defRPr/>
              </a:pPr>
              <a:r>
                <a:rPr lang="en-US" sz="2400" b="1">
                  <a:solidFill>
                    <a:srgbClr val="800000"/>
                  </a:solidFill>
                  <a:effectLst>
                    <a:outerShdw blurRad="38100" dist="38100" dir="2700000" algn="tl">
                      <a:srgbClr val="C0C0C0"/>
                    </a:outerShdw>
                  </a:effectLst>
                </a:rPr>
                <a:t>CU</a:t>
              </a:r>
            </a:p>
          </p:txBody>
        </p:sp>
        <p:sp>
          <p:nvSpPr>
            <p:cNvPr id="17417" name="Rectangle 9"/>
            <p:cNvSpPr>
              <a:spLocks noChangeArrowheads="1"/>
            </p:cNvSpPr>
            <p:nvPr/>
          </p:nvSpPr>
          <p:spPr bwMode="auto">
            <a:xfrm>
              <a:off x="6045171" y="3194067"/>
              <a:ext cx="720725" cy="1079500"/>
            </a:xfrm>
            <a:prstGeom prst="rect">
              <a:avLst/>
            </a:prstGeom>
            <a:noFill/>
            <a:ln w="19050">
              <a:solidFill>
                <a:srgbClr val="003366"/>
              </a:solidFill>
              <a:miter lim="800000"/>
              <a:headEnd/>
              <a:tailEnd/>
            </a:ln>
            <a:effectLst/>
          </p:spPr>
          <p:txBody>
            <a:bodyPr wrap="none" anchor="ctr"/>
            <a:lstStyle/>
            <a:p>
              <a:pPr algn="ctr">
                <a:defRPr/>
              </a:pPr>
              <a:r>
                <a:rPr lang="en-US" sz="2400" b="1">
                  <a:solidFill>
                    <a:srgbClr val="800000"/>
                  </a:solidFill>
                  <a:effectLst>
                    <a:outerShdw blurRad="38100" dist="38100" dir="2700000" algn="tl">
                      <a:srgbClr val="C0C0C0"/>
                    </a:outerShdw>
                  </a:effectLst>
                </a:rPr>
                <a:t>A</a:t>
              </a:r>
            </a:p>
            <a:p>
              <a:pPr algn="ctr">
                <a:defRPr/>
              </a:pPr>
              <a:r>
                <a:rPr lang="en-US" sz="2400" b="1">
                  <a:solidFill>
                    <a:srgbClr val="800000"/>
                  </a:solidFill>
                  <a:effectLst>
                    <a:outerShdw blurRad="38100" dist="38100" dir="2700000" algn="tl">
                      <a:srgbClr val="C0C0C0"/>
                    </a:outerShdw>
                  </a:effectLst>
                </a:rPr>
                <a:t>L</a:t>
              </a:r>
            </a:p>
            <a:p>
              <a:pPr algn="ctr">
                <a:defRPr/>
              </a:pPr>
              <a:r>
                <a:rPr lang="en-US" sz="2400" b="1">
                  <a:solidFill>
                    <a:srgbClr val="800000"/>
                  </a:solidFill>
                  <a:effectLst>
                    <a:outerShdw blurRad="38100" dist="38100" dir="2700000" algn="tl">
                      <a:srgbClr val="C0C0C0"/>
                    </a:outerShdw>
                  </a:effectLst>
                </a:rPr>
                <a:t>U</a:t>
              </a:r>
            </a:p>
          </p:txBody>
        </p:sp>
        <p:sp>
          <p:nvSpPr>
            <p:cNvPr id="19464" name="Rectangle 10"/>
            <p:cNvSpPr>
              <a:spLocks noChangeArrowheads="1"/>
            </p:cNvSpPr>
            <p:nvPr/>
          </p:nvSpPr>
          <p:spPr bwMode="auto">
            <a:xfrm>
              <a:off x="4173508" y="2689242"/>
              <a:ext cx="792163" cy="288925"/>
            </a:xfrm>
            <a:prstGeom prst="rect">
              <a:avLst/>
            </a:prstGeom>
            <a:noFill/>
            <a:ln w="19050">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19465" name="Rectangle 11"/>
            <p:cNvSpPr>
              <a:spLocks noChangeArrowheads="1"/>
            </p:cNvSpPr>
            <p:nvPr/>
          </p:nvSpPr>
          <p:spPr bwMode="auto">
            <a:xfrm>
              <a:off x="4173508" y="3048017"/>
              <a:ext cx="792163" cy="288925"/>
            </a:xfrm>
            <a:prstGeom prst="rect">
              <a:avLst/>
            </a:prstGeom>
            <a:noFill/>
            <a:ln w="19050">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19466" name="Rectangle 12"/>
            <p:cNvSpPr>
              <a:spLocks noChangeArrowheads="1"/>
            </p:cNvSpPr>
            <p:nvPr/>
          </p:nvSpPr>
          <p:spPr bwMode="auto">
            <a:xfrm>
              <a:off x="4029046" y="3409967"/>
              <a:ext cx="1152525" cy="288925"/>
            </a:xfrm>
            <a:prstGeom prst="rect">
              <a:avLst/>
            </a:prstGeom>
            <a:noFill/>
            <a:ln w="19050">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19467" name="AutoShape 13"/>
            <p:cNvSpPr>
              <a:spLocks noChangeArrowheads="1"/>
            </p:cNvSpPr>
            <p:nvPr/>
          </p:nvSpPr>
          <p:spPr bwMode="auto">
            <a:xfrm>
              <a:off x="4173508" y="4129104"/>
              <a:ext cx="360363" cy="504825"/>
            </a:xfrm>
            <a:prstGeom prst="can">
              <a:avLst>
                <a:gd name="adj" fmla="val 35022"/>
              </a:avLst>
            </a:prstGeom>
            <a:solidFill>
              <a:srgbClr val="800000"/>
            </a:solidFill>
            <a:ln w="19050">
              <a:solidFill>
                <a:srgbClr val="800000"/>
              </a:solidFill>
              <a:round/>
              <a:headEnd/>
              <a:tailEnd/>
            </a:ln>
          </p:spPr>
          <p:txBody>
            <a:bodyPr wrap="none" anchor="ctr"/>
            <a:lstStyle/>
            <a:p>
              <a:endParaRPr lang="ar-SA"/>
            </a:p>
          </p:txBody>
        </p:sp>
        <p:sp>
          <p:nvSpPr>
            <p:cNvPr id="19468" name="Line 14"/>
            <p:cNvSpPr>
              <a:spLocks noChangeShapeType="1"/>
            </p:cNvSpPr>
            <p:nvPr/>
          </p:nvSpPr>
          <p:spPr bwMode="auto">
            <a:xfrm flipH="1">
              <a:off x="2589183" y="4418029"/>
              <a:ext cx="1511300" cy="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7423" name="Text Box 15"/>
            <p:cNvSpPr txBox="1">
              <a:spLocks noChangeArrowheads="1"/>
            </p:cNvSpPr>
            <p:nvPr/>
          </p:nvSpPr>
          <p:spPr bwMode="auto">
            <a:xfrm>
              <a:off x="788958" y="4057667"/>
              <a:ext cx="1655763" cy="457200"/>
            </a:xfrm>
            <a:prstGeom prst="rect">
              <a:avLst/>
            </a:prstGeom>
            <a:noFill/>
            <a:ln w="9525">
              <a:noFill/>
              <a:miter lim="800000"/>
              <a:headEnd/>
              <a:tailEnd/>
            </a:ln>
            <a:effectLst/>
          </p:spPr>
          <p:txBody>
            <a:bodyPr>
              <a:spAutoFit/>
            </a:bodyPr>
            <a:lstStyle/>
            <a:p>
              <a:pPr>
                <a:spcBef>
                  <a:spcPct val="50000"/>
                </a:spcBef>
                <a:defRPr/>
              </a:pPr>
              <a:r>
                <a:rPr lang="ar-SA" sz="2400" b="1">
                  <a:solidFill>
                    <a:srgbClr val="800000"/>
                  </a:solidFill>
                  <a:effectLst>
                    <a:outerShdw blurRad="38100" dist="38100" dir="2700000" algn="tl">
                      <a:srgbClr val="C0C0C0"/>
                    </a:outerShdw>
                  </a:effectLst>
                </a:rPr>
                <a:t>الذاكرة كاش</a:t>
              </a:r>
              <a:r>
                <a:rPr lang="ar-SA"/>
                <a:t> </a:t>
              </a:r>
              <a:endParaRPr lang="en-US"/>
            </a:p>
          </p:txBody>
        </p:sp>
        <p:sp>
          <p:nvSpPr>
            <p:cNvPr id="19470" name="Line 16"/>
            <p:cNvSpPr>
              <a:spLocks noChangeShapeType="1"/>
            </p:cNvSpPr>
            <p:nvPr/>
          </p:nvSpPr>
          <p:spPr bwMode="auto">
            <a:xfrm flipH="1">
              <a:off x="2444721" y="3049604"/>
              <a:ext cx="1511300" cy="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7425" name="Text Box 17"/>
            <p:cNvSpPr txBox="1">
              <a:spLocks noChangeArrowheads="1"/>
            </p:cNvSpPr>
            <p:nvPr/>
          </p:nvSpPr>
          <p:spPr bwMode="auto">
            <a:xfrm>
              <a:off x="644496" y="2833704"/>
              <a:ext cx="1655762" cy="457200"/>
            </a:xfrm>
            <a:prstGeom prst="rect">
              <a:avLst/>
            </a:prstGeom>
            <a:noFill/>
            <a:ln w="9525">
              <a:noFill/>
              <a:miter lim="800000"/>
              <a:headEnd/>
              <a:tailEnd/>
            </a:ln>
            <a:effectLst/>
          </p:spPr>
          <p:txBody>
            <a:bodyPr>
              <a:spAutoFit/>
            </a:bodyPr>
            <a:lstStyle/>
            <a:p>
              <a:pPr>
                <a:spcBef>
                  <a:spcPct val="50000"/>
                </a:spcBef>
                <a:defRPr/>
              </a:pPr>
              <a:r>
                <a:rPr lang="ar-SA" sz="2400" b="1">
                  <a:solidFill>
                    <a:srgbClr val="800000"/>
                  </a:solidFill>
                  <a:effectLst>
                    <a:outerShdw blurRad="38100" dist="38100" dir="2700000" algn="tl">
                      <a:srgbClr val="C0C0C0"/>
                    </a:outerShdw>
                  </a:effectLst>
                </a:rPr>
                <a:t>السجلات</a:t>
              </a:r>
              <a:r>
                <a:rPr lang="ar-SA"/>
                <a:t> </a:t>
              </a:r>
              <a:endParaRPr lang="en-US"/>
            </a:p>
          </p:txBody>
        </p:sp>
      </p:grpSp>
      <p:sp>
        <p:nvSpPr>
          <p:cNvPr id="14" name="Rectangle 2"/>
          <p:cNvSpPr>
            <a:spLocks noGrp="1" noChangeArrowheads="1"/>
          </p:cNvSpPr>
          <p:nvPr>
            <p:ph type="title"/>
          </p:nvPr>
        </p:nvSpPr>
        <p:spPr>
          <a:xfrm>
            <a:off x="571472" y="214290"/>
            <a:ext cx="8229600" cy="1143000"/>
          </a:xfrm>
        </p:spPr>
        <p:txBody>
          <a:bodyPr/>
          <a:lstStyle/>
          <a:p>
            <a:pPr algn="ctr" eaLnBrk="1" hangingPunct="1">
              <a:defRPr/>
            </a:pPr>
            <a:r>
              <a:rPr lang="ar-SA" sz="4400" dirty="0" smtClean="0">
                <a:solidFill>
                  <a:schemeClr val="accent2"/>
                </a:solidFill>
                <a:effectLst>
                  <a:outerShdw blurRad="38100" dist="38100" dir="2700000" algn="tl">
                    <a:srgbClr val="C0C0C0"/>
                  </a:outerShdw>
                </a:effectLst>
              </a:rPr>
              <a:t>مكونات المعالج</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2000" fill="hold"/>
                                        <p:tgtEl>
                                          <p:spTgt spid="15"/>
                                        </p:tgtEl>
                                        <p:attrNameLst>
                                          <p:attrName>ppt_w</p:attrName>
                                        </p:attrNameLst>
                                      </p:cBhvr>
                                      <p:tavLst>
                                        <p:tav tm="0">
                                          <p:val>
                                            <p:fltVal val="0"/>
                                          </p:val>
                                        </p:tav>
                                        <p:tav tm="100000">
                                          <p:val>
                                            <p:strVal val="#ppt_w"/>
                                          </p:val>
                                        </p:tav>
                                      </p:tavLst>
                                    </p:anim>
                                    <p:anim calcmode="lin" valueType="num">
                                      <p:cBhvr>
                                        <p:cTn id="14" dur="2000" fill="hold"/>
                                        <p:tgtEl>
                                          <p:spTgt spid="15"/>
                                        </p:tgtEl>
                                        <p:attrNameLst>
                                          <p:attrName>ppt_h</p:attrName>
                                        </p:attrNameLst>
                                      </p:cBhvr>
                                      <p:tavLst>
                                        <p:tav tm="0">
                                          <p:val>
                                            <p:fltVal val="0"/>
                                          </p:val>
                                        </p:tav>
                                        <p:tav tm="100000">
                                          <p:val>
                                            <p:strVal val="#ppt_h"/>
                                          </p:val>
                                        </p:tav>
                                      </p:tavLst>
                                    </p:anim>
                                    <p:animEffect transition="in" filter="fade">
                                      <p:cBhvr>
                                        <p:cTn id="1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4</a:t>
            </a:fld>
            <a:endParaRPr lang="ar-SA"/>
          </a:p>
        </p:txBody>
      </p:sp>
      <p:pic>
        <p:nvPicPr>
          <p:cNvPr id="1026" name="Picture 2" descr="C:\Users\talal\Desktop\المشروع\1.JPG"/>
          <p:cNvPicPr>
            <a:picLocks noChangeAspect="1" noChangeArrowheads="1"/>
          </p:cNvPicPr>
          <p:nvPr/>
        </p:nvPicPr>
        <p:blipFill>
          <a:blip r:embed="rId2"/>
          <a:srcRect/>
          <a:stretch>
            <a:fillRect/>
          </a:stretch>
        </p:blipFill>
        <p:spPr bwMode="auto">
          <a:xfrm>
            <a:off x="2357422" y="500042"/>
            <a:ext cx="4139322" cy="857256"/>
          </a:xfrm>
          <a:prstGeom prst="rect">
            <a:avLst/>
          </a:prstGeom>
          <a:ln>
            <a:noFill/>
          </a:ln>
          <a:effectLst>
            <a:outerShdw blurRad="292100" dist="139700" dir="2700000" algn="tl" rotWithShape="0">
              <a:srgbClr val="333333">
                <a:alpha val="65000"/>
              </a:srgbClr>
            </a:outerShdw>
          </a:effectLst>
        </p:spPr>
      </p:pic>
      <p:pic>
        <p:nvPicPr>
          <p:cNvPr id="1027" name="Picture 3" descr="C:\Users\talal\Desktop\المشروع\2.JPG"/>
          <p:cNvPicPr>
            <a:picLocks noChangeAspect="1" noChangeArrowheads="1"/>
          </p:cNvPicPr>
          <p:nvPr/>
        </p:nvPicPr>
        <p:blipFill>
          <a:blip r:embed="rId3"/>
          <a:srcRect/>
          <a:stretch>
            <a:fillRect/>
          </a:stretch>
        </p:blipFill>
        <p:spPr bwMode="auto">
          <a:xfrm>
            <a:off x="571472" y="1714488"/>
            <a:ext cx="7971767" cy="1928826"/>
          </a:xfrm>
          <a:prstGeom prst="rect">
            <a:avLst/>
          </a:prstGeom>
          <a:noFill/>
        </p:spPr>
      </p:pic>
      <p:pic>
        <p:nvPicPr>
          <p:cNvPr id="1028" name="Picture 4" descr="C:\Users\talal\Desktop\المشروع\3.JPG"/>
          <p:cNvPicPr>
            <a:picLocks noChangeAspect="1" noChangeArrowheads="1"/>
          </p:cNvPicPr>
          <p:nvPr/>
        </p:nvPicPr>
        <p:blipFill>
          <a:blip r:embed="rId4"/>
          <a:srcRect/>
          <a:stretch>
            <a:fillRect/>
          </a:stretch>
        </p:blipFill>
        <p:spPr bwMode="auto">
          <a:xfrm>
            <a:off x="571472" y="3857628"/>
            <a:ext cx="7946104" cy="1785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1"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up)">
                                      <p:cBhvr>
                                        <p:cTn id="12" dur="2000"/>
                                        <p:tgtEl>
                                          <p:spTgt spid="1027"/>
                                        </p:tgtEl>
                                      </p:cBhvr>
                                    </p:animEffect>
                                  </p:childTnLst>
                                </p:cTn>
                              </p:par>
                            </p:childTnLst>
                          </p:cTn>
                        </p:par>
                        <p:par>
                          <p:cTn id="13" fill="hold">
                            <p:stCondLst>
                              <p:cond delay="3000"/>
                            </p:stCondLst>
                            <p:childTnLst>
                              <p:par>
                                <p:cTn id="14" presetID="22" presetClass="entr" presetSubtype="1"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up)">
                                      <p:cBhvr>
                                        <p:cTn id="16"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57242" y="642926"/>
            <a:ext cx="8229600" cy="1143000"/>
          </a:xfrm>
        </p:spPr>
        <p:txBody>
          <a:bodyPr/>
          <a:lstStyle/>
          <a:p>
            <a:pPr algn="ctr" eaLnBrk="1" hangingPunct="1">
              <a:defRPr/>
            </a:pPr>
            <a:r>
              <a:rPr lang="ar-SA" sz="5400" dirty="0" smtClean="0">
                <a:solidFill>
                  <a:schemeClr val="accent2"/>
                </a:solidFill>
                <a:effectLst>
                  <a:outerShdw blurRad="38100" dist="38100" dir="2700000" algn="tl">
                    <a:srgbClr val="C0C0C0"/>
                  </a:outerShdw>
                </a:effectLst>
              </a:rPr>
              <a:t>وحدة قياس ذاكرة الحاسب</a:t>
            </a:r>
            <a:r>
              <a:rPr lang="ar-SA" dirty="0" smtClean="0"/>
              <a:t> </a:t>
            </a:r>
            <a:endParaRPr lang="en-US" dirty="0" smtClean="0"/>
          </a:p>
        </p:txBody>
      </p:sp>
      <p:sp>
        <p:nvSpPr>
          <p:cNvPr id="22531" name="Rectangle 3"/>
          <p:cNvSpPr>
            <a:spLocks noGrp="1" noChangeArrowheads="1"/>
          </p:cNvSpPr>
          <p:nvPr>
            <p:ph type="body" idx="1"/>
          </p:nvPr>
        </p:nvSpPr>
        <p:spPr>
          <a:xfrm>
            <a:off x="457200" y="1927373"/>
            <a:ext cx="8229600" cy="4525963"/>
          </a:xfrm>
        </p:spPr>
        <p:txBody>
          <a:bodyPr/>
          <a:lstStyle/>
          <a:p>
            <a:pPr eaLnBrk="1" hangingPunct="1">
              <a:defRPr/>
            </a:pPr>
            <a:r>
              <a:rPr lang="ar-SA" sz="3600" dirty="0" smtClean="0">
                <a:effectLst>
                  <a:outerShdw blurRad="38100" dist="38100" dir="2700000" algn="tl">
                    <a:srgbClr val="C0C0C0"/>
                  </a:outerShdw>
                </a:effectLst>
                <a:cs typeface="Arabic Transparent" pitchFamily="2" charset="-78"/>
              </a:rPr>
              <a:t>بت (</a:t>
            </a:r>
            <a:r>
              <a:rPr lang="en-US" sz="3600" dirty="0" smtClean="0">
                <a:effectLst>
                  <a:outerShdw blurRad="38100" dist="38100" dir="2700000" algn="tl">
                    <a:srgbClr val="C0C0C0"/>
                  </a:outerShdw>
                </a:effectLst>
                <a:cs typeface="Arabic Transparent" pitchFamily="2" charset="-78"/>
              </a:rPr>
              <a:t>Bit</a:t>
            </a:r>
            <a:r>
              <a:rPr lang="ar-SA" sz="3600" dirty="0" smtClean="0">
                <a:effectLst>
                  <a:outerShdw blurRad="38100" dist="38100" dir="2700000" algn="tl">
                    <a:srgbClr val="C0C0C0"/>
                  </a:outerShdw>
                </a:effectLst>
                <a:cs typeface="Arabic Transparent" pitchFamily="2" charset="-78"/>
              </a:rPr>
              <a:t>) </a:t>
            </a:r>
            <a:r>
              <a:rPr lang="ar-SA" dirty="0" smtClean="0">
                <a:effectLst>
                  <a:outerShdw blurRad="38100" dist="38100" dir="2700000" algn="tl">
                    <a:srgbClr val="C0C0C0"/>
                  </a:outerShdw>
                </a:effectLst>
                <a:cs typeface="Arabic Transparent" pitchFamily="2" charset="-78"/>
              </a:rPr>
              <a:t>هي خلية تخزن قيمة منطقية واحدة إما </a:t>
            </a:r>
            <a:r>
              <a:rPr lang="en-US" dirty="0" smtClean="0">
                <a:effectLst>
                  <a:outerShdw blurRad="38100" dist="38100" dir="2700000" algn="tl">
                    <a:srgbClr val="C0C0C0"/>
                  </a:outerShdw>
                </a:effectLst>
                <a:cs typeface="Arabic Transparent" pitchFamily="2" charset="-78"/>
              </a:rPr>
              <a:t>0 </a:t>
            </a:r>
            <a:r>
              <a:rPr lang="ar-SA" dirty="0" smtClean="0">
                <a:effectLst>
                  <a:outerShdw blurRad="38100" dist="38100" dir="2700000" algn="tl">
                    <a:srgbClr val="C0C0C0"/>
                  </a:outerShdw>
                </a:effectLst>
                <a:cs typeface="Arabic Transparent" pitchFamily="2" charset="-78"/>
              </a:rPr>
              <a:t> أو </a:t>
            </a:r>
            <a:r>
              <a:rPr lang="en-US" dirty="0" smtClean="0">
                <a:effectLst>
                  <a:outerShdw blurRad="38100" dist="38100" dir="2700000" algn="tl">
                    <a:srgbClr val="C0C0C0"/>
                  </a:outerShdw>
                </a:effectLst>
                <a:cs typeface="Arabic Transparent" pitchFamily="2" charset="-78"/>
              </a:rPr>
              <a:t>1</a:t>
            </a:r>
          </a:p>
          <a:p>
            <a:pPr eaLnBrk="1" hangingPunct="1">
              <a:defRPr/>
            </a:pPr>
            <a:r>
              <a:rPr lang="ar-SA" sz="3600" dirty="0" smtClean="0">
                <a:effectLst>
                  <a:outerShdw blurRad="38100" dist="38100" dir="2700000" algn="tl">
                    <a:srgbClr val="C0C0C0"/>
                  </a:outerShdw>
                </a:effectLst>
                <a:cs typeface="Arabic Transparent" pitchFamily="2" charset="-78"/>
              </a:rPr>
              <a:t>بايت (</a:t>
            </a:r>
            <a:r>
              <a:rPr lang="en-US" sz="3600" dirty="0" smtClean="0">
                <a:effectLst>
                  <a:outerShdw blurRad="38100" dist="38100" dir="2700000" algn="tl">
                    <a:srgbClr val="C0C0C0"/>
                  </a:outerShdw>
                </a:effectLst>
                <a:cs typeface="Arabic Transparent" pitchFamily="2" charset="-78"/>
              </a:rPr>
              <a:t>Byte</a:t>
            </a:r>
            <a:r>
              <a:rPr lang="ar-SA" sz="3600" dirty="0" smtClean="0">
                <a:effectLst>
                  <a:outerShdw blurRad="38100" dist="38100" dir="2700000" algn="tl">
                    <a:srgbClr val="C0C0C0"/>
                  </a:outerShdw>
                </a:effectLst>
                <a:cs typeface="Arabic Transparent" pitchFamily="2" charset="-78"/>
              </a:rPr>
              <a:t>) = 8 بت </a:t>
            </a:r>
          </a:p>
          <a:p>
            <a:pPr eaLnBrk="1" hangingPunct="1">
              <a:defRPr/>
            </a:pPr>
            <a:r>
              <a:rPr lang="ar-SA" sz="3600" dirty="0" smtClean="0">
                <a:effectLst>
                  <a:outerShdw blurRad="38100" dist="38100" dir="2700000" algn="tl">
                    <a:srgbClr val="C0C0C0"/>
                  </a:outerShdw>
                </a:effectLst>
                <a:cs typeface="Arabic Transparent" pitchFamily="2" charset="-78"/>
              </a:rPr>
              <a:t>كيلو بايت ( </a:t>
            </a:r>
            <a:r>
              <a:rPr lang="en-US" sz="3600" dirty="0" smtClean="0">
                <a:effectLst>
                  <a:outerShdw blurRad="38100" dist="38100" dir="2700000" algn="tl">
                    <a:srgbClr val="C0C0C0"/>
                  </a:outerShdw>
                </a:effectLst>
                <a:cs typeface="Arabic Transparent" pitchFamily="2" charset="-78"/>
              </a:rPr>
              <a:t>KB</a:t>
            </a:r>
            <a:r>
              <a:rPr lang="ar-SA" sz="3600" dirty="0" smtClean="0">
                <a:effectLst>
                  <a:outerShdw blurRad="38100" dist="38100" dir="2700000" algn="tl">
                    <a:srgbClr val="C0C0C0"/>
                  </a:outerShdw>
                </a:effectLst>
                <a:cs typeface="Arabic Transparent" pitchFamily="2" charset="-78"/>
              </a:rPr>
              <a:t>  ك.ب ) = 1024 بايت</a:t>
            </a:r>
          </a:p>
          <a:p>
            <a:pPr eaLnBrk="1" hangingPunct="1">
              <a:defRPr/>
            </a:pPr>
            <a:r>
              <a:rPr lang="ar-SA" sz="3600" dirty="0" smtClean="0">
                <a:effectLst>
                  <a:outerShdw blurRad="38100" dist="38100" dir="2700000" algn="tl">
                    <a:srgbClr val="C0C0C0"/>
                  </a:outerShdw>
                </a:effectLst>
                <a:cs typeface="Arabic Transparent" pitchFamily="2" charset="-78"/>
              </a:rPr>
              <a:t>ميجا بايت ( </a:t>
            </a:r>
            <a:r>
              <a:rPr lang="en-US" sz="3600" dirty="0" smtClean="0">
                <a:effectLst>
                  <a:outerShdw blurRad="38100" dist="38100" dir="2700000" algn="tl">
                    <a:srgbClr val="C0C0C0"/>
                  </a:outerShdw>
                </a:effectLst>
                <a:cs typeface="Arabic Transparent" pitchFamily="2" charset="-78"/>
              </a:rPr>
              <a:t>MB</a:t>
            </a:r>
            <a:r>
              <a:rPr lang="ar-SA" sz="3600" dirty="0" smtClean="0">
                <a:effectLst>
                  <a:outerShdw blurRad="38100" dist="38100" dir="2700000" algn="tl">
                    <a:srgbClr val="C0C0C0"/>
                  </a:outerShdw>
                </a:effectLst>
                <a:cs typeface="Arabic Transparent" pitchFamily="2" charset="-78"/>
              </a:rPr>
              <a:t>  م.ب ) = 1024 كيلو بايت </a:t>
            </a:r>
          </a:p>
          <a:p>
            <a:pPr eaLnBrk="1" hangingPunct="1">
              <a:defRPr/>
            </a:pPr>
            <a:r>
              <a:rPr lang="ar-SA" sz="3600" dirty="0" smtClean="0">
                <a:effectLst>
                  <a:outerShdw blurRad="38100" dist="38100" dir="2700000" algn="tl">
                    <a:srgbClr val="C0C0C0"/>
                  </a:outerShdw>
                </a:effectLst>
                <a:cs typeface="Arabic Transparent" pitchFamily="2" charset="-78"/>
              </a:rPr>
              <a:t>جيجا بايت ( </a:t>
            </a:r>
            <a:r>
              <a:rPr lang="en-US" sz="3600" dirty="0" smtClean="0">
                <a:effectLst>
                  <a:outerShdw blurRad="38100" dist="38100" dir="2700000" algn="tl">
                    <a:srgbClr val="C0C0C0"/>
                  </a:outerShdw>
                </a:effectLst>
                <a:cs typeface="Arabic Transparent" pitchFamily="2" charset="-78"/>
              </a:rPr>
              <a:t>GB</a:t>
            </a:r>
            <a:r>
              <a:rPr lang="ar-SA" sz="3600" dirty="0" smtClean="0">
                <a:effectLst>
                  <a:outerShdw blurRad="38100" dist="38100" dir="2700000" algn="tl">
                    <a:srgbClr val="C0C0C0"/>
                  </a:outerShdw>
                </a:effectLst>
                <a:cs typeface="Arabic Transparent" pitchFamily="2" charset="-78"/>
              </a:rPr>
              <a:t> غ.ب ) = 1024 ميجا بايت</a:t>
            </a:r>
          </a:p>
          <a:p>
            <a:pPr eaLnBrk="1" hangingPunct="1">
              <a:defRPr/>
            </a:pPr>
            <a:r>
              <a:rPr lang="ar-SA" sz="3600" dirty="0" err="1" smtClean="0">
                <a:effectLst>
                  <a:outerShdw blurRad="38100" dist="38100" dir="2700000" algn="tl">
                    <a:srgbClr val="C0C0C0"/>
                  </a:outerShdw>
                </a:effectLst>
                <a:cs typeface="Arabic Transparent" pitchFamily="2" charset="-78"/>
              </a:rPr>
              <a:t>تيرا</a:t>
            </a:r>
            <a:r>
              <a:rPr lang="ar-SA" sz="3600" dirty="0" smtClean="0">
                <a:effectLst>
                  <a:outerShdw blurRad="38100" dist="38100" dir="2700000" algn="tl">
                    <a:srgbClr val="C0C0C0"/>
                  </a:outerShdw>
                </a:effectLst>
                <a:cs typeface="Arabic Transparent" pitchFamily="2" charset="-78"/>
              </a:rPr>
              <a:t> بايت (</a:t>
            </a:r>
            <a:r>
              <a:rPr lang="en-US" sz="3600" dirty="0" smtClean="0">
                <a:effectLst>
                  <a:outerShdw blurRad="38100" dist="38100" dir="2700000" algn="tl">
                    <a:srgbClr val="C0C0C0"/>
                  </a:outerShdw>
                </a:effectLst>
                <a:cs typeface="Arabic Transparent" pitchFamily="2" charset="-78"/>
              </a:rPr>
              <a:t>TB</a:t>
            </a:r>
            <a:r>
              <a:rPr lang="ar-SA" sz="3600" dirty="0" smtClean="0">
                <a:effectLst>
                  <a:outerShdw blurRad="38100" dist="38100" dir="2700000" algn="tl">
                    <a:srgbClr val="C0C0C0"/>
                  </a:outerShdw>
                </a:effectLst>
                <a:cs typeface="Arabic Transparent" pitchFamily="2" charset="-78"/>
              </a:rPr>
              <a:t> ت.ب) = 1024 جيجا بايت</a:t>
            </a:r>
            <a:endParaRPr lang="en-US" sz="3600" dirty="0" smtClean="0">
              <a:effectLst>
                <a:outerShdw blurRad="38100" dist="38100" dir="2700000" algn="tl">
                  <a:srgbClr val="C0C0C0"/>
                </a:outerShdw>
              </a:effectLst>
              <a:cs typeface="Arabic Transparent"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fade">
                                      <p:cBhvr>
                                        <p:cTn id="14" dur="1000"/>
                                        <p:tgtEl>
                                          <p:spTgt spid="22531">
                                            <p:txEl>
                                              <p:pRg st="0" end="0"/>
                                            </p:txEl>
                                          </p:spTgt>
                                        </p:tgtEl>
                                      </p:cBhvr>
                                    </p:animEffect>
                                    <p:anim calcmode="lin" valueType="num">
                                      <p:cBhvr>
                                        <p:cTn id="15"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531">
                                            <p:txEl>
                                              <p:pRg st="1" end="1"/>
                                            </p:txEl>
                                          </p:spTgt>
                                        </p:tgtEl>
                                        <p:attrNameLst>
                                          <p:attrName>style.visibility</p:attrName>
                                        </p:attrNameLst>
                                      </p:cBhvr>
                                      <p:to>
                                        <p:strVal val="visible"/>
                                      </p:to>
                                    </p:set>
                                    <p:animEffect transition="in" filter="fade">
                                      <p:cBhvr>
                                        <p:cTn id="21" dur="1000"/>
                                        <p:tgtEl>
                                          <p:spTgt spid="22531">
                                            <p:txEl>
                                              <p:pRg st="1" end="1"/>
                                            </p:txEl>
                                          </p:spTgt>
                                        </p:tgtEl>
                                      </p:cBhvr>
                                    </p:animEffect>
                                    <p:anim calcmode="lin" valueType="num">
                                      <p:cBhvr>
                                        <p:cTn id="22"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531">
                                            <p:txEl>
                                              <p:pRg st="2" end="2"/>
                                            </p:txEl>
                                          </p:spTgt>
                                        </p:tgtEl>
                                        <p:attrNameLst>
                                          <p:attrName>style.visibility</p:attrName>
                                        </p:attrNameLst>
                                      </p:cBhvr>
                                      <p:to>
                                        <p:strVal val="visible"/>
                                      </p:to>
                                    </p:set>
                                    <p:animEffect transition="in" filter="fade">
                                      <p:cBhvr>
                                        <p:cTn id="28" dur="1000"/>
                                        <p:tgtEl>
                                          <p:spTgt spid="22531">
                                            <p:txEl>
                                              <p:pRg st="2" end="2"/>
                                            </p:txEl>
                                          </p:spTgt>
                                        </p:tgtEl>
                                      </p:cBhvr>
                                    </p:animEffect>
                                    <p:anim calcmode="lin" valueType="num">
                                      <p:cBhvr>
                                        <p:cTn id="29"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531">
                                            <p:txEl>
                                              <p:pRg st="3" end="3"/>
                                            </p:txEl>
                                          </p:spTgt>
                                        </p:tgtEl>
                                        <p:attrNameLst>
                                          <p:attrName>style.visibility</p:attrName>
                                        </p:attrNameLst>
                                      </p:cBhvr>
                                      <p:to>
                                        <p:strVal val="visible"/>
                                      </p:to>
                                    </p:set>
                                    <p:animEffect transition="in" filter="fade">
                                      <p:cBhvr>
                                        <p:cTn id="35" dur="1000"/>
                                        <p:tgtEl>
                                          <p:spTgt spid="22531">
                                            <p:txEl>
                                              <p:pRg st="3" end="3"/>
                                            </p:txEl>
                                          </p:spTgt>
                                        </p:tgtEl>
                                      </p:cBhvr>
                                    </p:animEffect>
                                    <p:anim calcmode="lin" valueType="num">
                                      <p:cBhvr>
                                        <p:cTn id="36"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531">
                                            <p:txEl>
                                              <p:pRg st="4" end="4"/>
                                            </p:txEl>
                                          </p:spTgt>
                                        </p:tgtEl>
                                        <p:attrNameLst>
                                          <p:attrName>style.visibility</p:attrName>
                                        </p:attrNameLst>
                                      </p:cBhvr>
                                      <p:to>
                                        <p:strVal val="visible"/>
                                      </p:to>
                                    </p:set>
                                    <p:animEffect transition="in" filter="fade">
                                      <p:cBhvr>
                                        <p:cTn id="42" dur="1000"/>
                                        <p:tgtEl>
                                          <p:spTgt spid="22531">
                                            <p:txEl>
                                              <p:pRg st="4" end="4"/>
                                            </p:txEl>
                                          </p:spTgt>
                                        </p:tgtEl>
                                      </p:cBhvr>
                                    </p:animEffect>
                                    <p:anim calcmode="lin" valueType="num">
                                      <p:cBhvr>
                                        <p:cTn id="43"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531">
                                            <p:txEl>
                                              <p:pRg st="5" end="5"/>
                                            </p:txEl>
                                          </p:spTgt>
                                        </p:tgtEl>
                                        <p:attrNameLst>
                                          <p:attrName>style.visibility</p:attrName>
                                        </p:attrNameLst>
                                      </p:cBhvr>
                                      <p:to>
                                        <p:strVal val="visible"/>
                                      </p:to>
                                    </p:set>
                                    <p:animEffect transition="in" filter="fade">
                                      <p:cBhvr>
                                        <p:cTn id="49" dur="1000"/>
                                        <p:tgtEl>
                                          <p:spTgt spid="22531">
                                            <p:txEl>
                                              <p:pRg st="5" end="5"/>
                                            </p:txEl>
                                          </p:spTgt>
                                        </p:tgtEl>
                                      </p:cBhvr>
                                    </p:animEffect>
                                    <p:anim calcmode="lin" valueType="num">
                                      <p:cBhvr>
                                        <p:cTn id="50"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253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r>
              <a:rPr lang="ar-SA" smtClean="0"/>
              <a:t>IT- Cambridge</a:t>
            </a:r>
            <a:endParaRPr lang="ar-SA"/>
          </a:p>
        </p:txBody>
      </p:sp>
      <p:sp>
        <p:nvSpPr>
          <p:cNvPr id="4" name="عنصر نائب للتذييل 3"/>
          <p:cNvSpPr>
            <a:spLocks noGrp="1"/>
          </p:cNvSpPr>
          <p:nvPr>
            <p:ph type="ftr" sz="quarter" idx="11"/>
          </p:nvPr>
        </p:nvSpPr>
        <p:spPr/>
        <p:txBody>
          <a:bodyPr/>
          <a:lstStyle/>
          <a:p>
            <a:r>
              <a:rPr lang="ar-SA" smtClean="0"/>
              <a:t>أ / محمد طلال - نيوهورايزن تبوك 0559260849</a:t>
            </a:r>
            <a:endParaRPr lang="ar-SA"/>
          </a:p>
        </p:txBody>
      </p:sp>
      <p:sp>
        <p:nvSpPr>
          <p:cNvPr id="5" name="عنصر نائب لرقم الشريحة 4"/>
          <p:cNvSpPr>
            <a:spLocks noGrp="1"/>
          </p:cNvSpPr>
          <p:nvPr>
            <p:ph type="sldNum" sz="quarter" idx="12"/>
          </p:nvPr>
        </p:nvSpPr>
        <p:spPr/>
        <p:txBody>
          <a:bodyPr/>
          <a:lstStyle/>
          <a:p>
            <a:fld id="{A0E098D0-71D1-40EB-BF42-2064AB5B49CD}" type="slidenum">
              <a:rPr lang="ar-SA" smtClean="0"/>
              <a:pPr/>
              <a:t>41</a:t>
            </a:fld>
            <a:endParaRPr lang="ar-SA"/>
          </a:p>
        </p:txBody>
      </p:sp>
      <p:pic>
        <p:nvPicPr>
          <p:cNvPr id="1026" name="Picture 2" descr="C:\Users\talal\Desktop\المشروع\87.JPG"/>
          <p:cNvPicPr>
            <a:picLocks noChangeAspect="1" noChangeArrowheads="1"/>
          </p:cNvPicPr>
          <p:nvPr/>
        </p:nvPicPr>
        <p:blipFill>
          <a:blip r:embed="rId2"/>
          <a:srcRect b="28909"/>
          <a:stretch>
            <a:fillRect/>
          </a:stretch>
        </p:blipFill>
        <p:spPr bwMode="auto">
          <a:xfrm>
            <a:off x="2714612" y="357166"/>
            <a:ext cx="3549506" cy="714380"/>
          </a:xfrm>
          <a:prstGeom prst="rect">
            <a:avLst/>
          </a:prstGeom>
          <a:ln>
            <a:noFill/>
          </a:ln>
          <a:effectLst>
            <a:outerShdw blurRad="292100" dist="139700" dir="2700000" algn="tl" rotWithShape="0">
              <a:srgbClr val="333333">
                <a:alpha val="65000"/>
              </a:srgbClr>
            </a:outerShdw>
          </a:effectLst>
        </p:spPr>
      </p:pic>
      <p:pic>
        <p:nvPicPr>
          <p:cNvPr id="1027" name="Picture 3" descr="C:\Users\talal\Desktop\المشروع\88.JPG"/>
          <p:cNvPicPr>
            <a:picLocks noChangeAspect="1" noChangeArrowheads="1"/>
          </p:cNvPicPr>
          <p:nvPr/>
        </p:nvPicPr>
        <p:blipFill>
          <a:blip r:embed="rId3"/>
          <a:srcRect/>
          <a:stretch>
            <a:fillRect/>
          </a:stretch>
        </p:blipFill>
        <p:spPr bwMode="auto">
          <a:xfrm>
            <a:off x="285720" y="1214422"/>
            <a:ext cx="8572560" cy="2786082"/>
          </a:xfrm>
          <a:prstGeom prst="rect">
            <a:avLst/>
          </a:prstGeom>
          <a:noFill/>
        </p:spPr>
      </p:pic>
      <p:pic>
        <p:nvPicPr>
          <p:cNvPr id="1028" name="Picture 4" descr="C:\Users\talal\Desktop\المشروع\89.JPG"/>
          <p:cNvPicPr>
            <a:picLocks noChangeAspect="1" noChangeArrowheads="1"/>
          </p:cNvPicPr>
          <p:nvPr/>
        </p:nvPicPr>
        <p:blipFill>
          <a:blip r:embed="rId4"/>
          <a:srcRect/>
          <a:stretch>
            <a:fillRect/>
          </a:stretch>
        </p:blipFill>
        <p:spPr bwMode="auto">
          <a:xfrm>
            <a:off x="285720" y="4429132"/>
            <a:ext cx="8501122" cy="928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2000"/>
                                        <p:tgtEl>
                                          <p:spTgt spid="1027"/>
                                        </p:tgtEl>
                                      </p:cBhvr>
                                    </p:animEffect>
                                    <p:anim calcmode="lin" valueType="num">
                                      <p:cBhvr>
                                        <p:cTn id="14" dur="2000" fill="hold"/>
                                        <p:tgtEl>
                                          <p:spTgt spid="1027"/>
                                        </p:tgtEl>
                                        <p:attrNameLst>
                                          <p:attrName>ppt_x</p:attrName>
                                        </p:attrNameLst>
                                      </p:cBhvr>
                                      <p:tavLst>
                                        <p:tav tm="0">
                                          <p:val>
                                            <p:strVal val="#ppt_x"/>
                                          </p:val>
                                        </p:tav>
                                        <p:tav tm="100000">
                                          <p:val>
                                            <p:strVal val="#ppt_x"/>
                                          </p:val>
                                        </p:tav>
                                      </p:tavLst>
                                    </p:anim>
                                    <p:anim calcmode="lin" valueType="num">
                                      <p:cBhvr>
                                        <p:cTn id="15" dur="2000" fill="hold"/>
                                        <p:tgtEl>
                                          <p:spTgt spid="102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2000"/>
                                        <p:tgtEl>
                                          <p:spTgt spid="1028"/>
                                        </p:tgtEl>
                                      </p:cBhvr>
                                    </p:animEffect>
                                    <p:anim calcmode="lin" valueType="num">
                                      <p:cBhvr>
                                        <p:cTn id="20" dur="2000" fill="hold"/>
                                        <p:tgtEl>
                                          <p:spTgt spid="1028"/>
                                        </p:tgtEl>
                                        <p:attrNameLst>
                                          <p:attrName>ppt_x</p:attrName>
                                        </p:attrNameLst>
                                      </p:cBhvr>
                                      <p:tavLst>
                                        <p:tav tm="0">
                                          <p:val>
                                            <p:strVal val="#ppt_x"/>
                                          </p:val>
                                        </p:tav>
                                        <p:tav tm="100000">
                                          <p:val>
                                            <p:strVal val="#ppt_x"/>
                                          </p:val>
                                        </p:tav>
                                      </p:tavLst>
                                    </p:anim>
                                    <p:anim calcmode="lin" valueType="num">
                                      <p:cBhvr>
                                        <p:cTn id="21" dur="2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57166"/>
            <a:ext cx="8229600" cy="1143000"/>
          </a:xfrm>
        </p:spPr>
        <p:txBody>
          <a:bodyPr/>
          <a:lstStyle/>
          <a:p>
            <a:pPr algn="ctr" eaLnBrk="1" hangingPunct="1">
              <a:defRPr/>
            </a:pPr>
            <a:r>
              <a:rPr lang="ar-SA" sz="5400" dirty="0" smtClean="0">
                <a:solidFill>
                  <a:schemeClr val="accent2"/>
                </a:solidFill>
                <a:effectLst>
                  <a:outerShdw blurRad="38100" dist="38100" dir="2700000" algn="tl">
                    <a:srgbClr val="C0C0C0"/>
                  </a:outerShdw>
                </a:effectLst>
              </a:rPr>
              <a:t>أجهزة</a:t>
            </a:r>
            <a:r>
              <a:rPr lang="ar-SA" dirty="0" smtClean="0"/>
              <a:t> </a:t>
            </a:r>
            <a:r>
              <a:rPr lang="ar-SA" sz="5400" dirty="0" smtClean="0">
                <a:solidFill>
                  <a:schemeClr val="accent2"/>
                </a:solidFill>
                <a:effectLst>
                  <a:outerShdw blurRad="38100" dist="38100" dir="2700000" algn="tl">
                    <a:srgbClr val="C0C0C0"/>
                  </a:outerShdw>
                </a:effectLst>
              </a:rPr>
              <a:t>التخزين</a:t>
            </a:r>
            <a:r>
              <a:rPr lang="ar-SA" dirty="0" smtClean="0"/>
              <a:t> </a:t>
            </a:r>
            <a:endParaRPr lang="en-US" dirty="0" smtClean="0"/>
          </a:p>
        </p:txBody>
      </p:sp>
      <p:sp>
        <p:nvSpPr>
          <p:cNvPr id="21507" name="Rectangle 3"/>
          <p:cNvSpPr>
            <a:spLocks noGrp="1" noChangeArrowheads="1"/>
          </p:cNvSpPr>
          <p:nvPr>
            <p:ph type="body" idx="1"/>
          </p:nvPr>
        </p:nvSpPr>
        <p:spPr/>
        <p:txBody>
          <a:bodyPr/>
          <a:lstStyle/>
          <a:p>
            <a:pPr eaLnBrk="1" hangingPunct="1">
              <a:buFontTx/>
              <a:buNone/>
              <a:defRPr/>
            </a:pPr>
            <a:r>
              <a:rPr lang="ar-SA" sz="4800" dirty="0" smtClean="0">
                <a:solidFill>
                  <a:srgbClr val="800000"/>
                </a:solidFill>
                <a:effectLst>
                  <a:outerShdw blurRad="38100" dist="38100" dir="2700000" algn="tl">
                    <a:srgbClr val="C0C0C0"/>
                  </a:outerShdw>
                </a:effectLst>
                <a:cs typeface="+mj-cs"/>
              </a:rPr>
              <a:t>1     القرص الصلب </a:t>
            </a:r>
          </a:p>
          <a:p>
            <a:pPr eaLnBrk="1" hangingPunct="1">
              <a:buFontTx/>
              <a:buNone/>
              <a:defRPr/>
            </a:pPr>
            <a:r>
              <a:rPr lang="ar-SA" sz="4800" dirty="0" smtClean="0">
                <a:solidFill>
                  <a:srgbClr val="800000"/>
                </a:solidFill>
                <a:effectLst>
                  <a:outerShdw blurRad="38100" dist="38100" dir="2700000" algn="tl">
                    <a:srgbClr val="C0C0C0"/>
                  </a:outerShdw>
                </a:effectLst>
                <a:cs typeface="Diwani Bent" pitchFamily="2" charset="-78"/>
              </a:rPr>
              <a:t> </a:t>
            </a:r>
            <a:r>
              <a:rPr lang="ar-SA" sz="3500" dirty="0" smtClean="0">
                <a:effectLst>
                  <a:outerShdw blurRad="38100" dist="38100" dir="2700000" algn="tl">
                    <a:srgbClr val="C0C0C0"/>
                  </a:outerShdw>
                </a:effectLst>
                <a:cs typeface="Arabic Transparent" pitchFamily="2" charset="-78"/>
              </a:rPr>
              <a:t>يعتبر أكبر مساحة تخزين بالحاسب </a:t>
            </a:r>
          </a:p>
          <a:p>
            <a:pPr eaLnBrk="1" hangingPunct="1">
              <a:buFontTx/>
              <a:buNone/>
              <a:defRPr/>
            </a:pPr>
            <a:r>
              <a:rPr lang="ar-SA" sz="3500" dirty="0" smtClean="0">
                <a:effectLst>
                  <a:outerShdw blurRad="38100" dist="38100" dir="2700000" algn="tl">
                    <a:srgbClr val="C0C0C0"/>
                  </a:outerShdw>
                </a:effectLst>
                <a:cs typeface="Arabic Transparent" pitchFamily="2" charset="-78"/>
              </a:rPr>
              <a:t>السعه متعددة مثل 320 جيجابايت</a:t>
            </a:r>
            <a:endParaRPr lang="en-US" sz="3500" dirty="0" smtClean="0">
              <a:effectLst>
                <a:outerShdw blurRad="38100" dist="38100" dir="2700000" algn="tl">
                  <a:srgbClr val="C0C0C0"/>
                </a:outerShdw>
              </a:effectLst>
              <a:cs typeface="Arabic Transparent" pitchFamily="2" charset="-78"/>
            </a:endParaRPr>
          </a:p>
        </p:txBody>
      </p:sp>
      <p:pic>
        <p:nvPicPr>
          <p:cNvPr id="23557" name="Picture 4" descr="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716338"/>
            <a:ext cx="222091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hard-disk1"/>
          <p:cNvPicPr>
            <a:picLocks noChangeAspect="1" noChangeArrowheads="1"/>
          </p:cNvPicPr>
          <p:nvPr/>
        </p:nvPicPr>
        <p:blipFill>
          <a:blip r:embed="rId3"/>
          <a:stretch>
            <a:fillRect/>
          </a:stretch>
        </p:blipFill>
        <p:spPr bwMode="auto">
          <a:xfrm>
            <a:off x="5867400" y="3652830"/>
            <a:ext cx="2562252" cy="25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fujitsu_160gb_300mbs_hard_d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3716338"/>
            <a:ext cx="24447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1000"/>
                                        <p:tgtEl>
                                          <p:spTgt spid="21507">
                                            <p:txEl>
                                              <p:pRg st="0" end="0"/>
                                            </p:txEl>
                                          </p:spTgt>
                                        </p:tgtEl>
                                      </p:cBhvr>
                                    </p:animEffect>
                                    <p:anim calcmode="lin" valueType="num">
                                      <p:cBhvr>
                                        <p:cTn id="15"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507">
                                            <p:txEl>
                                              <p:pRg st="1" end="1"/>
                                            </p:txEl>
                                          </p:spTgt>
                                        </p:tgtEl>
                                        <p:attrNameLst>
                                          <p:attrName>style.visibility</p:attrName>
                                        </p:attrNameLst>
                                      </p:cBhvr>
                                      <p:to>
                                        <p:strVal val="visible"/>
                                      </p:to>
                                    </p:set>
                                    <p:animEffect transition="in" filter="fade">
                                      <p:cBhvr>
                                        <p:cTn id="21" dur="1000"/>
                                        <p:tgtEl>
                                          <p:spTgt spid="21507">
                                            <p:txEl>
                                              <p:pRg st="1" end="1"/>
                                            </p:txEl>
                                          </p:spTgt>
                                        </p:tgtEl>
                                      </p:cBhvr>
                                    </p:animEffect>
                                    <p:anim calcmode="lin" valueType="num">
                                      <p:cBhvr>
                                        <p:cTn id="22"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Effect transition="in" filter="fade">
                                      <p:cBhvr>
                                        <p:cTn id="28" dur="1000"/>
                                        <p:tgtEl>
                                          <p:spTgt spid="21507">
                                            <p:txEl>
                                              <p:pRg st="2" end="2"/>
                                            </p:txEl>
                                          </p:spTgt>
                                        </p:tgtEl>
                                      </p:cBhvr>
                                    </p:animEffect>
                                    <p:anim calcmode="lin" valueType="num">
                                      <p:cBhvr>
                                        <p:cTn id="29"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558"/>
                                        </p:tgtEl>
                                        <p:attrNameLst>
                                          <p:attrName>style.visibility</p:attrName>
                                        </p:attrNameLst>
                                      </p:cBhvr>
                                      <p:to>
                                        <p:strVal val="visible"/>
                                      </p:to>
                                    </p:set>
                                    <p:anim calcmode="lin" valueType="num">
                                      <p:cBhvr additive="base">
                                        <p:cTn id="35" dur="500" fill="hold"/>
                                        <p:tgtEl>
                                          <p:spTgt spid="23558"/>
                                        </p:tgtEl>
                                        <p:attrNameLst>
                                          <p:attrName>ppt_x</p:attrName>
                                        </p:attrNameLst>
                                      </p:cBhvr>
                                      <p:tavLst>
                                        <p:tav tm="0">
                                          <p:val>
                                            <p:strVal val="#ppt_x"/>
                                          </p:val>
                                        </p:tav>
                                        <p:tav tm="100000">
                                          <p:val>
                                            <p:strVal val="#ppt_x"/>
                                          </p:val>
                                        </p:tav>
                                      </p:tavLst>
                                    </p:anim>
                                    <p:anim calcmode="lin" valueType="num">
                                      <p:cBhvr additive="base">
                                        <p:cTn id="36" dur="500" fill="hold"/>
                                        <p:tgtEl>
                                          <p:spTgt spid="2355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557"/>
                                        </p:tgtEl>
                                        <p:attrNameLst>
                                          <p:attrName>style.visibility</p:attrName>
                                        </p:attrNameLst>
                                      </p:cBhvr>
                                      <p:to>
                                        <p:strVal val="visible"/>
                                      </p:to>
                                    </p:set>
                                    <p:anim calcmode="lin" valueType="num">
                                      <p:cBhvr additive="base">
                                        <p:cTn id="39" dur="500" fill="hold"/>
                                        <p:tgtEl>
                                          <p:spTgt spid="23557"/>
                                        </p:tgtEl>
                                        <p:attrNameLst>
                                          <p:attrName>ppt_x</p:attrName>
                                        </p:attrNameLst>
                                      </p:cBhvr>
                                      <p:tavLst>
                                        <p:tav tm="0">
                                          <p:val>
                                            <p:strVal val="#ppt_x"/>
                                          </p:val>
                                        </p:tav>
                                        <p:tav tm="100000">
                                          <p:val>
                                            <p:strVal val="#ppt_x"/>
                                          </p:val>
                                        </p:tav>
                                      </p:tavLst>
                                    </p:anim>
                                    <p:anim calcmode="lin" valueType="num">
                                      <p:cBhvr additive="base">
                                        <p:cTn id="40" dur="500" fill="hold"/>
                                        <p:tgtEl>
                                          <p:spTgt spid="2355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559"/>
                                        </p:tgtEl>
                                        <p:attrNameLst>
                                          <p:attrName>style.visibility</p:attrName>
                                        </p:attrNameLst>
                                      </p:cBhvr>
                                      <p:to>
                                        <p:strVal val="visible"/>
                                      </p:to>
                                    </p:set>
                                    <p:anim calcmode="lin" valueType="num">
                                      <p:cBhvr additive="base">
                                        <p:cTn id="43" dur="500" fill="hold"/>
                                        <p:tgtEl>
                                          <p:spTgt spid="23559"/>
                                        </p:tgtEl>
                                        <p:attrNameLst>
                                          <p:attrName>ppt_x</p:attrName>
                                        </p:attrNameLst>
                                      </p:cBhvr>
                                      <p:tavLst>
                                        <p:tav tm="0">
                                          <p:val>
                                            <p:strVal val="#ppt_x"/>
                                          </p:val>
                                        </p:tav>
                                        <p:tav tm="100000">
                                          <p:val>
                                            <p:strVal val="#ppt_x"/>
                                          </p:val>
                                        </p:tav>
                                      </p:tavLst>
                                    </p:anim>
                                    <p:anim calcmode="lin" valueType="num">
                                      <p:cBhvr additive="base">
                                        <p:cTn id="44"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95536" y="428604"/>
            <a:ext cx="8229600" cy="1143000"/>
          </a:xfrm>
        </p:spPr>
        <p:txBody>
          <a:bodyPr vert="horz" rtlCol="0" anchor="ctr">
            <a:normAutofit/>
            <a:scene3d>
              <a:camera prst="orthographicFront"/>
              <a:lightRig rig="soft" dir="t"/>
            </a:scene3d>
            <a:sp3d prstMaterial="softEdge">
              <a:bevelT w="25400" h="25400"/>
            </a:sp3d>
          </a:bodyPr>
          <a:lstStyle/>
          <a:p>
            <a:pPr algn="ctr">
              <a:defRPr/>
            </a:pPr>
            <a:r>
              <a:rPr lang="ar-SA" sz="5400" dirty="0" smtClean="0">
                <a:solidFill>
                  <a:schemeClr val="accent2"/>
                </a:solidFill>
                <a:effectLst>
                  <a:outerShdw blurRad="38100" dist="38100" dir="2700000" algn="tl">
                    <a:srgbClr val="C0C0C0"/>
                  </a:outerShdw>
                </a:effectLst>
              </a:rPr>
              <a:t>أجهزة التخزين </a:t>
            </a:r>
            <a:endParaRPr lang="en-US" sz="5400" dirty="0" smtClean="0">
              <a:solidFill>
                <a:schemeClr val="accent2"/>
              </a:solidFill>
              <a:effectLst>
                <a:outerShdw blurRad="38100" dist="38100" dir="2700000" algn="tl">
                  <a:srgbClr val="C0C0C0"/>
                </a:outerShdw>
              </a:effectLst>
            </a:endParaRPr>
          </a:p>
        </p:txBody>
      </p:sp>
      <p:sp>
        <p:nvSpPr>
          <p:cNvPr id="24579" name="Rectangle 3"/>
          <p:cNvSpPr>
            <a:spLocks noGrp="1" noChangeArrowheads="1"/>
          </p:cNvSpPr>
          <p:nvPr>
            <p:ph type="body" idx="1"/>
          </p:nvPr>
        </p:nvSpPr>
        <p:spPr>
          <a:xfrm>
            <a:off x="395288" y="1628775"/>
            <a:ext cx="8229600" cy="4525963"/>
          </a:xfrm>
        </p:spPr>
        <p:txBody>
          <a:bodyPr/>
          <a:lstStyle/>
          <a:p>
            <a:pPr eaLnBrk="1" hangingPunct="1">
              <a:buFontTx/>
              <a:buNone/>
              <a:defRPr/>
            </a:pPr>
            <a:r>
              <a:rPr lang="ar-SA" sz="4800" dirty="0" smtClean="0">
                <a:solidFill>
                  <a:srgbClr val="800000"/>
                </a:solidFill>
                <a:effectLst>
                  <a:outerShdw blurRad="38100" dist="38100" dir="2700000" algn="tl">
                    <a:srgbClr val="C0C0C0"/>
                  </a:outerShdw>
                </a:effectLst>
                <a:cs typeface="+mj-cs"/>
              </a:rPr>
              <a:t>2</a:t>
            </a:r>
            <a:r>
              <a:rPr lang="ar-SA" sz="4800" dirty="0" smtClean="0">
                <a:solidFill>
                  <a:srgbClr val="800000"/>
                </a:solidFill>
                <a:effectLst>
                  <a:outerShdw blurRad="38100" dist="38100" dir="2700000" algn="tl">
                    <a:srgbClr val="C0C0C0"/>
                  </a:outerShdw>
                </a:effectLst>
                <a:cs typeface="Diwani Bent" pitchFamily="2" charset="-78"/>
              </a:rPr>
              <a:t>     </a:t>
            </a:r>
            <a:r>
              <a:rPr lang="ar-SA" sz="4800" dirty="0" smtClean="0">
                <a:solidFill>
                  <a:srgbClr val="800000"/>
                </a:solidFill>
                <a:effectLst>
                  <a:outerShdw blurRad="38100" dist="38100" dir="2700000" algn="tl">
                    <a:srgbClr val="C0C0C0"/>
                  </a:outerShdw>
                </a:effectLst>
                <a:cs typeface="+mj-cs"/>
              </a:rPr>
              <a:t>القرص</a:t>
            </a:r>
            <a:r>
              <a:rPr lang="ar-SA" sz="4800" dirty="0" smtClean="0">
                <a:solidFill>
                  <a:srgbClr val="800000"/>
                </a:solidFill>
                <a:effectLst>
                  <a:outerShdw blurRad="38100" dist="38100" dir="2700000" algn="tl">
                    <a:srgbClr val="C0C0C0"/>
                  </a:outerShdw>
                </a:effectLst>
                <a:cs typeface="Diwani Bent" pitchFamily="2" charset="-78"/>
              </a:rPr>
              <a:t> </a:t>
            </a:r>
            <a:r>
              <a:rPr lang="ar-SA" sz="4800" dirty="0" smtClean="0">
                <a:solidFill>
                  <a:srgbClr val="800000"/>
                </a:solidFill>
                <a:effectLst>
                  <a:outerShdw blurRad="38100" dist="38100" dir="2700000" algn="tl">
                    <a:srgbClr val="C0C0C0"/>
                  </a:outerShdw>
                </a:effectLst>
                <a:cs typeface="+mj-cs"/>
              </a:rPr>
              <a:t>المدمج</a:t>
            </a:r>
            <a:r>
              <a:rPr lang="ar-SA" sz="4800" dirty="0" smtClean="0">
                <a:solidFill>
                  <a:srgbClr val="800000"/>
                </a:solidFill>
                <a:effectLst>
                  <a:outerShdw blurRad="38100" dist="38100" dir="2700000" algn="tl">
                    <a:srgbClr val="C0C0C0"/>
                  </a:outerShdw>
                </a:effectLst>
                <a:cs typeface="Diwani Bent" pitchFamily="2" charset="-78"/>
              </a:rPr>
              <a:t> </a:t>
            </a:r>
          </a:p>
          <a:p>
            <a:pPr eaLnBrk="1" hangingPunct="1">
              <a:buFontTx/>
              <a:buNone/>
              <a:defRPr/>
            </a:pPr>
            <a:r>
              <a:rPr lang="ar-SA" sz="3200" dirty="0" smtClean="0">
                <a:solidFill>
                  <a:srgbClr val="800000"/>
                </a:solidFill>
                <a:effectLst>
                  <a:outerShdw blurRad="38100" dist="38100" dir="2700000" algn="tl">
                    <a:srgbClr val="C0C0C0"/>
                  </a:outerShdw>
                </a:effectLst>
                <a:cs typeface="+mj-cs"/>
              </a:rPr>
              <a:t>السعه 4.7 جيجابايت</a:t>
            </a:r>
          </a:p>
          <a:p>
            <a:pPr eaLnBrk="1" hangingPunct="1">
              <a:buFontTx/>
              <a:buNone/>
              <a:defRPr/>
            </a:pPr>
            <a:r>
              <a:rPr lang="ar-SA" sz="3200" dirty="0" smtClean="0">
                <a:solidFill>
                  <a:srgbClr val="800000"/>
                </a:solidFill>
                <a:effectLst>
                  <a:outerShdw blurRad="38100" dist="38100" dir="2700000" algn="tl">
                    <a:srgbClr val="C0C0C0"/>
                  </a:outerShdw>
                </a:effectLst>
                <a:cs typeface="+mj-cs"/>
              </a:rPr>
              <a:t>      17 جيجابايت</a:t>
            </a:r>
          </a:p>
          <a:p>
            <a:pPr eaLnBrk="1" hangingPunct="1">
              <a:buFontTx/>
              <a:buNone/>
              <a:defRPr/>
            </a:pPr>
            <a:r>
              <a:rPr lang="ar-SA" sz="4800" dirty="0" smtClean="0">
                <a:solidFill>
                  <a:srgbClr val="800000"/>
                </a:solidFill>
                <a:effectLst>
                  <a:outerShdw blurRad="38100" dist="38100" dir="2700000" algn="tl">
                    <a:srgbClr val="C0C0C0"/>
                  </a:outerShdw>
                </a:effectLst>
                <a:cs typeface="Diwani Bent" pitchFamily="2" charset="-78"/>
              </a:rPr>
              <a:t> </a:t>
            </a:r>
            <a:r>
              <a:rPr lang="ar-SA" sz="3500" dirty="0" smtClean="0">
                <a:effectLst>
                  <a:outerShdw blurRad="38100" dist="38100" dir="2700000" algn="tl">
                    <a:srgbClr val="C0C0C0"/>
                  </a:outerShdw>
                </a:effectLst>
                <a:cs typeface="Arabic Transparent" pitchFamily="2" charset="-78"/>
              </a:rPr>
              <a:t> </a:t>
            </a:r>
            <a:endParaRPr lang="en-US" sz="3500" dirty="0" smtClean="0">
              <a:effectLst>
                <a:outerShdw blurRad="38100" dist="38100" dir="2700000" algn="tl">
                  <a:srgbClr val="C0C0C0"/>
                </a:outerShdw>
              </a:effectLst>
              <a:cs typeface="Arabic Transparent" pitchFamily="2" charset="-78"/>
            </a:endParaRPr>
          </a:p>
        </p:txBody>
      </p:sp>
      <p:pic>
        <p:nvPicPr>
          <p:cNvPr id="24581" name="Picture 7" descr="DVD-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42" y="3500438"/>
            <a:ext cx="28860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dvd-di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592388"/>
            <a:ext cx="3200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fade">
                                      <p:cBhvr>
                                        <p:cTn id="14" dur="1000"/>
                                        <p:tgtEl>
                                          <p:spTgt spid="24579">
                                            <p:txEl>
                                              <p:pRg st="0" end="0"/>
                                            </p:txEl>
                                          </p:spTgt>
                                        </p:tgtEl>
                                      </p:cBhvr>
                                    </p:animEffect>
                                    <p:anim calcmode="lin" valueType="num">
                                      <p:cBhvr>
                                        <p:cTn id="15"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1" end="1"/>
                                            </p:txEl>
                                          </p:spTgt>
                                        </p:tgtEl>
                                        <p:attrNameLst>
                                          <p:attrName>style.visibility</p:attrName>
                                        </p:attrNameLst>
                                      </p:cBhvr>
                                      <p:to>
                                        <p:strVal val="visible"/>
                                      </p:to>
                                    </p:set>
                                    <p:animEffect transition="in" filter="fade">
                                      <p:cBhvr>
                                        <p:cTn id="21" dur="1000"/>
                                        <p:tgtEl>
                                          <p:spTgt spid="24579">
                                            <p:txEl>
                                              <p:pRg st="1" end="1"/>
                                            </p:txEl>
                                          </p:spTgt>
                                        </p:tgtEl>
                                      </p:cBhvr>
                                    </p:animEffect>
                                    <p:anim calcmode="lin" valueType="num">
                                      <p:cBhvr>
                                        <p:cTn id="22"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79">
                                            <p:txEl>
                                              <p:pRg st="2" end="2"/>
                                            </p:txEl>
                                          </p:spTgt>
                                        </p:tgtEl>
                                        <p:attrNameLst>
                                          <p:attrName>style.visibility</p:attrName>
                                        </p:attrNameLst>
                                      </p:cBhvr>
                                      <p:to>
                                        <p:strVal val="visible"/>
                                      </p:to>
                                    </p:set>
                                    <p:animEffect transition="in" filter="fade">
                                      <p:cBhvr>
                                        <p:cTn id="28" dur="1000"/>
                                        <p:tgtEl>
                                          <p:spTgt spid="24579">
                                            <p:txEl>
                                              <p:pRg st="2" end="2"/>
                                            </p:txEl>
                                          </p:spTgt>
                                        </p:tgtEl>
                                      </p:cBhvr>
                                    </p:animEffect>
                                    <p:anim calcmode="lin" valueType="num">
                                      <p:cBhvr>
                                        <p:cTn id="29"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579">
                                            <p:txEl>
                                              <p:pRg st="3" end="3"/>
                                            </p:txEl>
                                          </p:spTgt>
                                        </p:tgtEl>
                                        <p:attrNameLst>
                                          <p:attrName>style.visibility</p:attrName>
                                        </p:attrNameLst>
                                      </p:cBhvr>
                                      <p:to>
                                        <p:strVal val="visible"/>
                                      </p:to>
                                    </p:set>
                                    <p:animEffect transition="in" filter="fade">
                                      <p:cBhvr>
                                        <p:cTn id="35" dur="1000"/>
                                        <p:tgtEl>
                                          <p:spTgt spid="24579">
                                            <p:txEl>
                                              <p:pRg st="3" end="3"/>
                                            </p:txEl>
                                          </p:spTgt>
                                        </p:tgtEl>
                                      </p:cBhvr>
                                    </p:animEffect>
                                    <p:anim calcmode="lin" valueType="num">
                                      <p:cBhvr>
                                        <p:cTn id="36"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581"/>
                                        </p:tgtEl>
                                        <p:attrNameLst>
                                          <p:attrName>style.visibility</p:attrName>
                                        </p:attrNameLst>
                                      </p:cBhvr>
                                      <p:to>
                                        <p:strVal val="visible"/>
                                      </p:to>
                                    </p:set>
                                    <p:anim calcmode="lin" valueType="num">
                                      <p:cBhvr additive="base">
                                        <p:cTn id="42" dur="500" fill="hold"/>
                                        <p:tgtEl>
                                          <p:spTgt spid="24581"/>
                                        </p:tgtEl>
                                        <p:attrNameLst>
                                          <p:attrName>ppt_x</p:attrName>
                                        </p:attrNameLst>
                                      </p:cBhvr>
                                      <p:tavLst>
                                        <p:tav tm="0">
                                          <p:val>
                                            <p:strVal val="#ppt_x"/>
                                          </p:val>
                                        </p:tav>
                                        <p:tav tm="100000">
                                          <p:val>
                                            <p:strVal val="#ppt_x"/>
                                          </p:val>
                                        </p:tav>
                                      </p:tavLst>
                                    </p:anim>
                                    <p:anim calcmode="lin" valueType="num">
                                      <p:cBhvr additive="base">
                                        <p:cTn id="43" dur="500" fill="hold"/>
                                        <p:tgtEl>
                                          <p:spTgt spid="2458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4582"/>
                                        </p:tgtEl>
                                        <p:attrNameLst>
                                          <p:attrName>style.visibility</p:attrName>
                                        </p:attrNameLst>
                                      </p:cBhvr>
                                      <p:to>
                                        <p:strVal val="visible"/>
                                      </p:to>
                                    </p:set>
                                    <p:anim calcmode="lin" valueType="num">
                                      <p:cBhvr additive="base">
                                        <p:cTn id="46" dur="500" fill="hold"/>
                                        <p:tgtEl>
                                          <p:spTgt spid="24582"/>
                                        </p:tgtEl>
                                        <p:attrNameLst>
                                          <p:attrName>ppt_x</p:attrName>
                                        </p:attrNameLst>
                                      </p:cBhvr>
                                      <p:tavLst>
                                        <p:tav tm="0">
                                          <p:val>
                                            <p:strVal val="#ppt_x"/>
                                          </p:val>
                                        </p:tav>
                                        <p:tav tm="100000">
                                          <p:val>
                                            <p:strVal val="#ppt_x"/>
                                          </p:val>
                                        </p:tav>
                                      </p:tavLst>
                                    </p:anim>
                                    <p:anim calcmode="lin" valueType="num">
                                      <p:cBhvr additive="base">
                                        <p:cTn id="47"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428604"/>
            <a:ext cx="8229600" cy="1143000"/>
          </a:xfrm>
        </p:spPr>
        <p:txBody>
          <a:bodyPr vert="horz" rtlCol="0" anchor="ctr">
            <a:normAutofit/>
            <a:scene3d>
              <a:camera prst="orthographicFront"/>
              <a:lightRig rig="soft" dir="t"/>
            </a:scene3d>
            <a:sp3d prstMaterial="softEdge">
              <a:bevelT w="25400" h="25400"/>
            </a:sp3d>
          </a:bodyPr>
          <a:lstStyle/>
          <a:p>
            <a:pPr algn="ctr">
              <a:defRPr/>
            </a:pPr>
            <a:r>
              <a:rPr lang="ar-SA" sz="5400" dirty="0" smtClean="0">
                <a:solidFill>
                  <a:schemeClr val="accent2"/>
                </a:solidFill>
                <a:effectLst>
                  <a:outerShdw blurRad="38100" dist="38100" dir="2700000" algn="tl">
                    <a:srgbClr val="C0C0C0"/>
                  </a:outerShdw>
                </a:effectLst>
              </a:rPr>
              <a:t>أجهزة التخزين </a:t>
            </a:r>
            <a:endParaRPr lang="en-US" sz="5400" dirty="0" smtClean="0">
              <a:solidFill>
                <a:schemeClr val="accent2"/>
              </a:solidFill>
              <a:effectLst>
                <a:outerShdw blurRad="38100" dist="38100" dir="2700000" algn="tl">
                  <a:srgbClr val="C0C0C0"/>
                </a:outerShdw>
              </a:effectLst>
            </a:endParaRPr>
          </a:p>
        </p:txBody>
      </p:sp>
      <p:sp>
        <p:nvSpPr>
          <p:cNvPr id="25603" name="Rectangle 3"/>
          <p:cNvSpPr>
            <a:spLocks noGrp="1" noChangeArrowheads="1"/>
          </p:cNvSpPr>
          <p:nvPr>
            <p:ph type="body" idx="1"/>
          </p:nvPr>
        </p:nvSpPr>
        <p:spPr>
          <a:xfrm>
            <a:off x="395288" y="1628775"/>
            <a:ext cx="8229600" cy="4525963"/>
          </a:xfrm>
        </p:spPr>
        <p:txBody>
          <a:bodyPr/>
          <a:lstStyle/>
          <a:p>
            <a:pPr eaLnBrk="1" hangingPunct="1">
              <a:buFontTx/>
              <a:buNone/>
              <a:defRPr/>
            </a:pPr>
            <a:r>
              <a:rPr lang="ar-SA" sz="4800" dirty="0" smtClean="0">
                <a:solidFill>
                  <a:srgbClr val="800000"/>
                </a:solidFill>
                <a:effectLst>
                  <a:outerShdw blurRad="38100" dist="38100" dir="2700000" algn="tl">
                    <a:srgbClr val="C0C0C0"/>
                  </a:outerShdw>
                </a:effectLst>
                <a:cs typeface="Andalus" pitchFamily="2" charset="-78"/>
              </a:rPr>
              <a:t>3</a:t>
            </a:r>
            <a:r>
              <a:rPr lang="ar-SA" sz="4800" dirty="0" smtClean="0">
                <a:solidFill>
                  <a:srgbClr val="800000"/>
                </a:solidFill>
                <a:effectLst>
                  <a:outerShdw blurRad="38100" dist="38100" dir="2700000" algn="tl">
                    <a:srgbClr val="C0C0C0"/>
                  </a:outerShdw>
                </a:effectLst>
                <a:cs typeface="+mj-cs"/>
              </a:rPr>
              <a:t>     القرص المضغوط </a:t>
            </a:r>
          </a:p>
          <a:p>
            <a:pPr eaLnBrk="1" hangingPunct="1">
              <a:buFontTx/>
              <a:buNone/>
              <a:defRPr/>
            </a:pPr>
            <a:r>
              <a:rPr lang="ar-SA" sz="4800" dirty="0" smtClean="0">
                <a:solidFill>
                  <a:srgbClr val="800000"/>
                </a:solidFill>
                <a:effectLst>
                  <a:outerShdw blurRad="38100" dist="38100" dir="2700000" algn="tl">
                    <a:srgbClr val="C0C0C0"/>
                  </a:outerShdw>
                </a:effectLst>
                <a:cs typeface="Diwani Bent" pitchFamily="2" charset="-78"/>
              </a:rPr>
              <a:t> </a:t>
            </a:r>
            <a:r>
              <a:rPr lang="ar-SA" sz="3500" dirty="0" smtClean="0">
                <a:effectLst>
                  <a:outerShdw blurRad="38100" dist="38100" dir="2700000" algn="tl">
                    <a:srgbClr val="C0C0C0"/>
                  </a:outerShdw>
                </a:effectLst>
                <a:cs typeface="Arabic Transparent" pitchFamily="2" charset="-78"/>
              </a:rPr>
              <a:t>السعه 700 ميجابايت</a:t>
            </a:r>
            <a:endParaRPr lang="en-US" sz="3500" dirty="0" smtClean="0">
              <a:effectLst>
                <a:outerShdw blurRad="38100" dist="38100" dir="2700000" algn="tl">
                  <a:srgbClr val="C0C0C0"/>
                </a:outerShdw>
              </a:effectLst>
              <a:cs typeface="Arabic Transparent" pitchFamily="2" charset="-78"/>
            </a:endParaRPr>
          </a:p>
        </p:txBody>
      </p:sp>
      <p:pic>
        <p:nvPicPr>
          <p:cNvPr id="25605" name="Picture 6" descr="CD-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42" y="3929066"/>
            <a:ext cx="17287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compact%20disk"/>
          <p:cNvPicPr>
            <a:picLocks noChangeAspect="1" noChangeArrowheads="1"/>
          </p:cNvPicPr>
          <p:nvPr/>
        </p:nvPicPr>
        <p:blipFill>
          <a:blip r:embed="rId3"/>
          <a:stretch>
            <a:fillRect/>
          </a:stretch>
        </p:blipFill>
        <p:spPr bwMode="auto">
          <a:xfrm>
            <a:off x="582752" y="2214554"/>
            <a:ext cx="3459023" cy="34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1000"/>
                                        <p:tgtEl>
                                          <p:spTgt spid="25603">
                                            <p:txEl>
                                              <p:pRg st="0" end="0"/>
                                            </p:txEl>
                                          </p:spTgt>
                                        </p:tgtEl>
                                      </p:cBhvr>
                                    </p:animEffect>
                                    <p:anim calcmode="lin" valueType="num">
                                      <p:cBhvr>
                                        <p:cTn id="15"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fade">
                                      <p:cBhvr>
                                        <p:cTn id="21" dur="1000"/>
                                        <p:tgtEl>
                                          <p:spTgt spid="25603">
                                            <p:txEl>
                                              <p:pRg st="1" end="1"/>
                                            </p:txEl>
                                          </p:spTgt>
                                        </p:tgtEl>
                                      </p:cBhvr>
                                    </p:animEffect>
                                    <p:anim calcmode="lin" valueType="num">
                                      <p:cBhvr>
                                        <p:cTn id="22"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5605"/>
                                        </p:tgtEl>
                                        <p:attrNameLst>
                                          <p:attrName>style.visibility</p:attrName>
                                        </p:attrNameLst>
                                      </p:cBhvr>
                                      <p:to>
                                        <p:strVal val="visible"/>
                                      </p:to>
                                    </p:set>
                                    <p:anim calcmode="lin" valueType="num">
                                      <p:cBhvr additive="base">
                                        <p:cTn id="28" dur="500" fill="hold"/>
                                        <p:tgtEl>
                                          <p:spTgt spid="25605"/>
                                        </p:tgtEl>
                                        <p:attrNameLst>
                                          <p:attrName>ppt_x</p:attrName>
                                        </p:attrNameLst>
                                      </p:cBhvr>
                                      <p:tavLst>
                                        <p:tav tm="0">
                                          <p:val>
                                            <p:strVal val="#ppt_x"/>
                                          </p:val>
                                        </p:tav>
                                        <p:tav tm="100000">
                                          <p:val>
                                            <p:strVal val="#ppt_x"/>
                                          </p:val>
                                        </p:tav>
                                      </p:tavLst>
                                    </p:anim>
                                    <p:anim calcmode="lin" valueType="num">
                                      <p:cBhvr additive="base">
                                        <p:cTn id="29" dur="500" fill="hold"/>
                                        <p:tgtEl>
                                          <p:spTgt spid="2560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5606"/>
                                        </p:tgtEl>
                                        <p:attrNameLst>
                                          <p:attrName>style.visibility</p:attrName>
                                        </p:attrNameLst>
                                      </p:cBhvr>
                                      <p:to>
                                        <p:strVal val="visible"/>
                                      </p:to>
                                    </p:set>
                                    <p:anim calcmode="lin" valueType="num">
                                      <p:cBhvr additive="base">
                                        <p:cTn id="32" dur="500" fill="hold"/>
                                        <p:tgtEl>
                                          <p:spTgt spid="25606"/>
                                        </p:tgtEl>
                                        <p:attrNameLst>
                                          <p:attrName>ppt_x</p:attrName>
                                        </p:attrNameLst>
                                      </p:cBhvr>
                                      <p:tavLst>
                                        <p:tav tm="0">
                                          <p:val>
                                            <p:strVal val="#ppt_x"/>
                                          </p:val>
                                        </p:tav>
                                        <p:tav tm="100000">
                                          <p:val>
                                            <p:strVal val="#ppt_x"/>
                                          </p:val>
                                        </p:tav>
                                      </p:tavLst>
                                    </p:anim>
                                    <p:anim calcmode="lin" valueType="num">
                                      <p:cBhvr additive="base">
                                        <p:cTn id="33"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0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500042"/>
            <a:ext cx="8229600" cy="1143000"/>
          </a:xfrm>
        </p:spPr>
        <p:txBody>
          <a:bodyPr vert="horz" rtlCol="0" anchor="ctr">
            <a:normAutofit/>
            <a:scene3d>
              <a:camera prst="orthographicFront"/>
              <a:lightRig rig="soft" dir="t"/>
            </a:scene3d>
            <a:sp3d prstMaterial="softEdge">
              <a:bevelT w="25400" h="25400"/>
            </a:sp3d>
          </a:bodyPr>
          <a:lstStyle/>
          <a:p>
            <a:pPr algn="ctr">
              <a:defRPr/>
            </a:pPr>
            <a:r>
              <a:rPr lang="ar-SA" sz="5400" dirty="0" smtClean="0">
                <a:solidFill>
                  <a:schemeClr val="accent2"/>
                </a:solidFill>
                <a:effectLst>
                  <a:outerShdw blurRad="38100" dist="38100" dir="2700000" algn="tl">
                    <a:srgbClr val="C0C0C0"/>
                  </a:outerShdw>
                </a:effectLst>
              </a:rPr>
              <a:t>أجهزة التخزين </a:t>
            </a:r>
            <a:endParaRPr lang="en-US" sz="5400" dirty="0" smtClean="0">
              <a:solidFill>
                <a:schemeClr val="accent2"/>
              </a:solidFill>
              <a:effectLst>
                <a:outerShdw blurRad="38100" dist="38100" dir="2700000" algn="tl">
                  <a:srgbClr val="C0C0C0"/>
                </a:outerShdw>
              </a:effectLst>
            </a:endParaRPr>
          </a:p>
        </p:txBody>
      </p:sp>
      <p:sp>
        <p:nvSpPr>
          <p:cNvPr id="26627" name="Rectangle 3"/>
          <p:cNvSpPr>
            <a:spLocks noGrp="1" noChangeArrowheads="1"/>
          </p:cNvSpPr>
          <p:nvPr>
            <p:ph type="body" idx="1"/>
          </p:nvPr>
        </p:nvSpPr>
        <p:spPr>
          <a:xfrm>
            <a:off x="395288" y="1628775"/>
            <a:ext cx="8229600" cy="4525963"/>
          </a:xfrm>
        </p:spPr>
        <p:txBody>
          <a:bodyPr/>
          <a:lstStyle/>
          <a:p>
            <a:pPr>
              <a:buNone/>
              <a:defRPr/>
            </a:pPr>
            <a:r>
              <a:rPr lang="ar-SA" sz="4800" dirty="0" smtClean="0">
                <a:solidFill>
                  <a:srgbClr val="800000"/>
                </a:solidFill>
                <a:effectLst>
                  <a:outerShdw blurRad="38100" dist="38100" dir="2700000" algn="tl">
                    <a:srgbClr val="C0C0C0"/>
                  </a:outerShdw>
                </a:effectLst>
                <a:cs typeface="+mj-cs"/>
              </a:rPr>
              <a:t>4     القرص المرن </a:t>
            </a:r>
          </a:p>
        </p:txBody>
      </p:sp>
      <p:pic>
        <p:nvPicPr>
          <p:cNvPr id="26629" name="Picture 6" descr="di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42" y="3714752"/>
            <a:ext cx="3516312"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talal\Desktop\المشروع\91.JPG"/>
          <p:cNvPicPr>
            <a:picLocks noChangeAspect="1" noChangeArrowheads="1"/>
          </p:cNvPicPr>
          <p:nvPr/>
        </p:nvPicPr>
        <p:blipFill>
          <a:blip r:embed="rId3"/>
          <a:srcRect/>
          <a:stretch>
            <a:fillRect/>
          </a:stretch>
        </p:blipFill>
        <p:spPr bwMode="auto">
          <a:xfrm>
            <a:off x="571472" y="2714620"/>
            <a:ext cx="7715336" cy="10429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fade">
                                      <p:cBhvr>
                                        <p:cTn id="13" dur="1000"/>
                                        <p:tgtEl>
                                          <p:spTgt spid="26627">
                                            <p:txEl>
                                              <p:pRg st="0" end="0"/>
                                            </p:txEl>
                                          </p:spTgt>
                                        </p:tgtEl>
                                      </p:cBhvr>
                                    </p:animEffect>
                                    <p:anim calcmode="lin" valueType="num">
                                      <p:cBhvr>
                                        <p:cTn id="14"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26629"/>
                                        </p:tgtEl>
                                        <p:attrNameLst>
                                          <p:attrName>style.visibility</p:attrName>
                                        </p:attrNameLst>
                                      </p:cBhvr>
                                      <p:to>
                                        <p:strVal val="visible"/>
                                      </p:to>
                                    </p:set>
                                    <p:anim calcmode="lin" valueType="num">
                                      <p:cBhvr additive="base">
                                        <p:cTn id="25" dur="500" fill="hold"/>
                                        <p:tgtEl>
                                          <p:spTgt spid="26629"/>
                                        </p:tgtEl>
                                        <p:attrNameLst>
                                          <p:attrName>ppt_x</p:attrName>
                                        </p:attrNameLst>
                                      </p:cBhvr>
                                      <p:tavLst>
                                        <p:tav tm="0">
                                          <p:val>
                                            <p:strVal val="#ppt_x"/>
                                          </p:val>
                                        </p:tav>
                                        <p:tav tm="100000">
                                          <p:val>
                                            <p:strVal val="#ppt_x"/>
                                          </p:val>
                                        </p:tav>
                                      </p:tavLst>
                                    </p:anim>
                                    <p:anim calcmode="lin" valueType="num">
                                      <p:cBhvr additive="base">
                                        <p:cTn id="26"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62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428612"/>
            <a:ext cx="8229600" cy="1143000"/>
          </a:xfrm>
        </p:spPr>
        <p:txBody>
          <a:bodyPr vert="horz" rtlCol="0" anchor="ctr">
            <a:normAutofit/>
            <a:scene3d>
              <a:camera prst="orthographicFront"/>
              <a:lightRig rig="soft" dir="t"/>
            </a:scene3d>
            <a:sp3d prstMaterial="softEdge">
              <a:bevelT w="25400" h="25400"/>
            </a:sp3d>
          </a:bodyPr>
          <a:lstStyle/>
          <a:p>
            <a:pPr algn="ctr">
              <a:defRPr/>
            </a:pPr>
            <a:r>
              <a:rPr lang="ar-SA" sz="5400" dirty="0" smtClean="0">
                <a:solidFill>
                  <a:schemeClr val="accent2"/>
                </a:solidFill>
                <a:effectLst>
                  <a:outerShdw blurRad="38100" dist="38100" dir="2700000" algn="tl">
                    <a:srgbClr val="C0C0C0"/>
                  </a:outerShdw>
                </a:effectLst>
              </a:rPr>
              <a:t>أجهزة التخزين </a:t>
            </a:r>
            <a:endParaRPr lang="en-US" sz="5400" dirty="0" smtClean="0">
              <a:solidFill>
                <a:schemeClr val="accent2"/>
              </a:solidFill>
              <a:effectLst>
                <a:outerShdw blurRad="38100" dist="38100" dir="2700000" algn="tl">
                  <a:srgbClr val="C0C0C0"/>
                </a:outerShdw>
              </a:effectLst>
            </a:endParaRPr>
          </a:p>
        </p:txBody>
      </p:sp>
      <p:sp>
        <p:nvSpPr>
          <p:cNvPr id="27651" name="Rectangle 3"/>
          <p:cNvSpPr>
            <a:spLocks noGrp="1" noChangeArrowheads="1"/>
          </p:cNvSpPr>
          <p:nvPr>
            <p:ph type="body" idx="1"/>
          </p:nvPr>
        </p:nvSpPr>
        <p:spPr>
          <a:xfrm>
            <a:off x="395288" y="1628775"/>
            <a:ext cx="8229600" cy="4525963"/>
          </a:xfrm>
        </p:spPr>
        <p:txBody>
          <a:bodyPr/>
          <a:lstStyle/>
          <a:p>
            <a:pPr eaLnBrk="1" hangingPunct="1">
              <a:buFontTx/>
              <a:buNone/>
              <a:defRPr/>
            </a:pPr>
            <a:r>
              <a:rPr lang="ar-SA" sz="4800" dirty="0" smtClean="0">
                <a:solidFill>
                  <a:srgbClr val="800000"/>
                </a:solidFill>
                <a:effectLst>
                  <a:outerShdw blurRad="38100" dist="38100" dir="2700000" algn="tl">
                    <a:srgbClr val="C0C0C0"/>
                  </a:outerShdw>
                </a:effectLst>
                <a:cs typeface="+mj-cs"/>
              </a:rPr>
              <a:t>5     </a:t>
            </a:r>
            <a:r>
              <a:rPr lang="en-US" sz="4800" dirty="0" smtClean="0">
                <a:solidFill>
                  <a:srgbClr val="800000"/>
                </a:solidFill>
                <a:effectLst>
                  <a:outerShdw blurRad="38100" dist="38100" dir="2700000" algn="tl">
                    <a:srgbClr val="C0C0C0"/>
                  </a:outerShdw>
                </a:effectLst>
                <a:cs typeface="+mj-cs"/>
              </a:rPr>
              <a:t>Flash Memory ( USB)</a:t>
            </a:r>
            <a:r>
              <a:rPr lang="ar-SA" sz="4800" dirty="0" smtClean="0">
                <a:solidFill>
                  <a:srgbClr val="800000"/>
                </a:solidFill>
                <a:effectLst>
                  <a:outerShdw blurRad="38100" dist="38100" dir="2700000" algn="tl">
                    <a:srgbClr val="C0C0C0"/>
                  </a:outerShdw>
                </a:effectLst>
                <a:cs typeface="Diwani Bent" pitchFamily="2" charset="-78"/>
              </a:rPr>
              <a:t> </a:t>
            </a:r>
          </a:p>
          <a:p>
            <a:pPr eaLnBrk="1" hangingPunct="1">
              <a:buFontTx/>
              <a:buNone/>
              <a:defRPr/>
            </a:pPr>
            <a:r>
              <a:rPr lang="ar-SA" sz="4800" dirty="0" smtClean="0">
                <a:solidFill>
                  <a:srgbClr val="800000"/>
                </a:solidFill>
                <a:effectLst>
                  <a:outerShdw blurRad="38100" dist="38100" dir="2700000" algn="tl">
                    <a:srgbClr val="C0C0C0"/>
                  </a:outerShdw>
                </a:effectLst>
                <a:cs typeface="Diwani Bent" pitchFamily="2" charset="-78"/>
              </a:rPr>
              <a:t> </a:t>
            </a:r>
            <a:r>
              <a:rPr lang="ar-SA" sz="3500" dirty="0" smtClean="0">
                <a:effectLst>
                  <a:outerShdw blurRad="38100" dist="38100" dir="2700000" algn="tl">
                    <a:srgbClr val="C0C0C0"/>
                  </a:outerShdw>
                </a:effectLst>
                <a:cs typeface="Arabic Transparent" pitchFamily="2" charset="-78"/>
              </a:rPr>
              <a:t> السعة متعددة منها 1 </a:t>
            </a:r>
            <a:r>
              <a:rPr lang="ar-SA" sz="3500" dirty="0" err="1" smtClean="0">
                <a:effectLst>
                  <a:outerShdw blurRad="38100" dist="38100" dir="2700000" algn="tl">
                    <a:srgbClr val="C0C0C0"/>
                  </a:outerShdw>
                </a:effectLst>
                <a:cs typeface="Arabic Transparent" pitchFamily="2" charset="-78"/>
              </a:rPr>
              <a:t>و</a:t>
            </a:r>
            <a:r>
              <a:rPr lang="ar-SA" sz="3500" dirty="0" smtClean="0">
                <a:effectLst>
                  <a:outerShdw blurRad="38100" dist="38100" dir="2700000" algn="tl">
                    <a:srgbClr val="C0C0C0"/>
                  </a:outerShdw>
                </a:effectLst>
                <a:cs typeface="Arabic Transparent" pitchFamily="2" charset="-78"/>
              </a:rPr>
              <a:t> 2 </a:t>
            </a:r>
            <a:r>
              <a:rPr lang="ar-SA" sz="3500" dirty="0" err="1" smtClean="0">
                <a:effectLst>
                  <a:outerShdw blurRad="38100" dist="38100" dir="2700000" algn="tl">
                    <a:srgbClr val="C0C0C0"/>
                  </a:outerShdw>
                </a:effectLst>
                <a:cs typeface="Arabic Transparent" pitchFamily="2" charset="-78"/>
              </a:rPr>
              <a:t>و</a:t>
            </a:r>
            <a:r>
              <a:rPr lang="ar-SA" sz="3500" dirty="0" smtClean="0">
                <a:effectLst>
                  <a:outerShdw blurRad="38100" dist="38100" dir="2700000" algn="tl">
                    <a:srgbClr val="C0C0C0"/>
                  </a:outerShdw>
                </a:effectLst>
                <a:cs typeface="Arabic Transparent" pitchFamily="2" charset="-78"/>
              </a:rPr>
              <a:t> 8 </a:t>
            </a:r>
            <a:r>
              <a:rPr lang="ar-SA" sz="3500" dirty="0" err="1" smtClean="0">
                <a:effectLst>
                  <a:outerShdw blurRad="38100" dist="38100" dir="2700000" algn="tl">
                    <a:srgbClr val="C0C0C0"/>
                  </a:outerShdw>
                </a:effectLst>
                <a:cs typeface="Arabic Transparent" pitchFamily="2" charset="-78"/>
              </a:rPr>
              <a:t>و</a:t>
            </a:r>
            <a:r>
              <a:rPr lang="ar-SA" sz="3500" dirty="0" smtClean="0">
                <a:effectLst>
                  <a:outerShdw blurRad="38100" dist="38100" dir="2700000" algn="tl">
                    <a:srgbClr val="C0C0C0"/>
                  </a:outerShdw>
                </a:effectLst>
                <a:cs typeface="Arabic Transparent" pitchFamily="2" charset="-78"/>
              </a:rPr>
              <a:t> 16 جيجابايت</a:t>
            </a:r>
            <a:endParaRPr lang="en-US" sz="3500" dirty="0" smtClean="0">
              <a:effectLst>
                <a:outerShdw blurRad="38100" dist="38100" dir="2700000" algn="tl">
                  <a:srgbClr val="C0C0C0"/>
                </a:outerShdw>
              </a:effectLst>
              <a:cs typeface="Arabic Transparent" pitchFamily="2" charset="-78"/>
            </a:endParaRPr>
          </a:p>
        </p:txBody>
      </p:sp>
      <p:pic>
        <p:nvPicPr>
          <p:cNvPr id="27653" name="Picture 6" descr="KeyGhost-USB-512KB-Pl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66" y="3286124"/>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usb_flash_memory_k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942" y="3286124"/>
            <a:ext cx="21605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Effect transition="in" filter="fade">
                                      <p:cBhvr>
                                        <p:cTn id="13" dur="1000"/>
                                        <p:tgtEl>
                                          <p:spTgt spid="27651">
                                            <p:txEl>
                                              <p:pRg st="0" end="0"/>
                                            </p:txEl>
                                          </p:spTgt>
                                        </p:tgtEl>
                                      </p:cBhvr>
                                    </p:animEffect>
                                    <p:anim calcmode="lin" valueType="num">
                                      <p:cBhvr>
                                        <p:cTn id="14"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1000"/>
                                        <p:tgtEl>
                                          <p:spTgt spid="27651">
                                            <p:txEl>
                                              <p:pRg st="1" end="1"/>
                                            </p:txEl>
                                          </p:spTgt>
                                        </p:tgtEl>
                                      </p:cBhvr>
                                    </p:animEffect>
                                    <p:anim calcmode="lin" valueType="num">
                                      <p:cBhvr>
                                        <p:cTn id="20"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27654"/>
                                        </p:tgtEl>
                                        <p:attrNameLst>
                                          <p:attrName>style.visibility</p:attrName>
                                        </p:attrNameLst>
                                      </p:cBhvr>
                                      <p:to>
                                        <p:strVal val="visible"/>
                                      </p:to>
                                    </p:set>
                                    <p:anim calcmode="lin" valueType="num">
                                      <p:cBhvr>
                                        <p:cTn id="25" dur="1000" fill="hold"/>
                                        <p:tgtEl>
                                          <p:spTgt spid="27654"/>
                                        </p:tgtEl>
                                        <p:attrNameLst>
                                          <p:attrName>ppt_w</p:attrName>
                                        </p:attrNameLst>
                                      </p:cBhvr>
                                      <p:tavLst>
                                        <p:tav tm="0">
                                          <p:val>
                                            <p:fltVal val="0"/>
                                          </p:val>
                                        </p:tav>
                                        <p:tav tm="100000">
                                          <p:val>
                                            <p:strVal val="#ppt_w"/>
                                          </p:val>
                                        </p:tav>
                                      </p:tavLst>
                                    </p:anim>
                                    <p:anim calcmode="lin" valueType="num">
                                      <p:cBhvr>
                                        <p:cTn id="26" dur="1000" fill="hold"/>
                                        <p:tgtEl>
                                          <p:spTgt spid="27654"/>
                                        </p:tgtEl>
                                        <p:attrNameLst>
                                          <p:attrName>ppt_h</p:attrName>
                                        </p:attrNameLst>
                                      </p:cBhvr>
                                      <p:tavLst>
                                        <p:tav tm="0">
                                          <p:val>
                                            <p:fltVal val="0"/>
                                          </p:val>
                                        </p:tav>
                                        <p:tav tm="100000">
                                          <p:val>
                                            <p:strVal val="#ppt_h"/>
                                          </p:val>
                                        </p:tav>
                                      </p:tavLst>
                                    </p:anim>
                                    <p:animEffect transition="in" filter="fade">
                                      <p:cBhvr>
                                        <p:cTn id="27" dur="1000"/>
                                        <p:tgtEl>
                                          <p:spTgt spid="27654"/>
                                        </p:tgtEl>
                                      </p:cBhvr>
                                    </p:animEffect>
                                  </p:childTnLst>
                                </p:cTn>
                              </p:par>
                            </p:childTnLst>
                          </p:cTn>
                        </p:par>
                        <p:par>
                          <p:cTn id="28" fill="hold">
                            <p:stCondLst>
                              <p:cond delay="4000"/>
                            </p:stCondLst>
                            <p:childTnLst>
                              <p:par>
                                <p:cTn id="29" presetID="53" presetClass="entr" presetSubtype="0" fill="hold" nodeType="afterEffect">
                                  <p:stCondLst>
                                    <p:cond delay="0"/>
                                  </p:stCondLst>
                                  <p:childTnLst>
                                    <p:set>
                                      <p:cBhvr>
                                        <p:cTn id="30" dur="1" fill="hold">
                                          <p:stCondLst>
                                            <p:cond delay="0"/>
                                          </p:stCondLst>
                                        </p:cTn>
                                        <p:tgtEl>
                                          <p:spTgt spid="27653"/>
                                        </p:tgtEl>
                                        <p:attrNameLst>
                                          <p:attrName>style.visibility</p:attrName>
                                        </p:attrNameLst>
                                      </p:cBhvr>
                                      <p:to>
                                        <p:strVal val="visible"/>
                                      </p:to>
                                    </p:set>
                                    <p:anim calcmode="lin" valueType="num">
                                      <p:cBhvr>
                                        <p:cTn id="31" dur="1000" fill="hold"/>
                                        <p:tgtEl>
                                          <p:spTgt spid="27653"/>
                                        </p:tgtEl>
                                        <p:attrNameLst>
                                          <p:attrName>ppt_w</p:attrName>
                                        </p:attrNameLst>
                                      </p:cBhvr>
                                      <p:tavLst>
                                        <p:tav tm="0">
                                          <p:val>
                                            <p:fltVal val="0"/>
                                          </p:val>
                                        </p:tav>
                                        <p:tav tm="100000">
                                          <p:val>
                                            <p:strVal val="#ppt_w"/>
                                          </p:val>
                                        </p:tav>
                                      </p:tavLst>
                                    </p:anim>
                                    <p:anim calcmode="lin" valueType="num">
                                      <p:cBhvr>
                                        <p:cTn id="32" dur="1000" fill="hold"/>
                                        <p:tgtEl>
                                          <p:spTgt spid="27653"/>
                                        </p:tgtEl>
                                        <p:attrNameLst>
                                          <p:attrName>ppt_h</p:attrName>
                                        </p:attrNameLst>
                                      </p:cBhvr>
                                      <p:tavLst>
                                        <p:tav tm="0">
                                          <p:val>
                                            <p:fltVal val="0"/>
                                          </p:val>
                                        </p:tav>
                                        <p:tav tm="100000">
                                          <p:val>
                                            <p:strVal val="#ppt_h"/>
                                          </p:val>
                                        </p:tav>
                                      </p:tavLst>
                                    </p:anim>
                                    <p:animEffect transition="in" filter="fade">
                                      <p:cBhvr>
                                        <p:cTn id="33" dur="1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65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917848"/>
            <a:ext cx="8229600" cy="1143000"/>
          </a:xfrm>
        </p:spPr>
        <p:txBody>
          <a:bodyPr vert="horz" rtlCol="0" anchor="ctr">
            <a:normAutofit/>
            <a:scene3d>
              <a:camera prst="orthographicFront"/>
              <a:lightRig rig="soft" dir="t"/>
            </a:scene3d>
            <a:sp3d prstMaterial="softEdge">
              <a:bevelT w="25400" h="25400"/>
            </a:sp3d>
          </a:bodyPr>
          <a:lstStyle/>
          <a:p>
            <a:pPr algn="ctr">
              <a:defRPr/>
            </a:pPr>
            <a:r>
              <a:rPr lang="ar-SA" sz="5400" dirty="0" smtClean="0">
                <a:solidFill>
                  <a:schemeClr val="accent2"/>
                </a:solidFill>
                <a:effectLst>
                  <a:outerShdw blurRad="38100" dist="38100" dir="2700000" algn="tl">
                    <a:srgbClr val="C0C0C0"/>
                  </a:outerShdw>
                </a:effectLst>
              </a:rPr>
              <a:t>الذاكرة </a:t>
            </a:r>
            <a:r>
              <a:rPr lang="en-US" sz="5400" dirty="0" smtClean="0">
                <a:solidFill>
                  <a:schemeClr val="accent2"/>
                </a:solidFill>
                <a:effectLst>
                  <a:outerShdw blurRad="38100" dist="38100" dir="2700000" algn="tl">
                    <a:srgbClr val="C0C0C0"/>
                  </a:outerShdw>
                </a:effectLst>
              </a:rPr>
              <a:t>RAM </a:t>
            </a:r>
          </a:p>
        </p:txBody>
      </p:sp>
      <p:sp>
        <p:nvSpPr>
          <p:cNvPr id="19459" name="Rectangle 3"/>
          <p:cNvSpPr>
            <a:spLocks noGrp="1" noChangeArrowheads="1"/>
          </p:cNvSpPr>
          <p:nvPr>
            <p:ph type="body" idx="1"/>
          </p:nvPr>
        </p:nvSpPr>
        <p:spPr>
          <a:xfrm>
            <a:off x="457200" y="1927373"/>
            <a:ext cx="8229600" cy="4525963"/>
          </a:xfrm>
        </p:spPr>
        <p:txBody>
          <a:bodyPr/>
          <a:lstStyle/>
          <a:p>
            <a:pPr eaLnBrk="1" hangingPunct="1">
              <a:defRPr/>
            </a:pPr>
            <a:r>
              <a:rPr lang="ar-SA" dirty="0" smtClean="0">
                <a:effectLst>
                  <a:outerShdw blurRad="38100" dist="38100" dir="2700000" algn="tl">
                    <a:srgbClr val="C0C0C0"/>
                  </a:outerShdw>
                </a:effectLst>
                <a:cs typeface="Arabic Transparent" pitchFamily="2" charset="-78"/>
              </a:rPr>
              <a:t>هي ذاكرة الوصول العشوائي </a:t>
            </a:r>
          </a:p>
          <a:p>
            <a:pPr eaLnBrk="1" hangingPunct="1">
              <a:defRPr/>
            </a:pPr>
            <a:r>
              <a:rPr lang="ar-SA" dirty="0" smtClean="0">
                <a:effectLst>
                  <a:outerShdw blurRad="38100" dist="38100" dir="2700000" algn="tl">
                    <a:srgbClr val="C0C0C0"/>
                  </a:outerShdw>
                </a:effectLst>
                <a:cs typeface="Arabic Transparent" pitchFamily="2" charset="-78"/>
              </a:rPr>
              <a:t>تخزن البيانات المدخلة </a:t>
            </a:r>
          </a:p>
          <a:p>
            <a:pPr eaLnBrk="1" hangingPunct="1">
              <a:defRPr/>
            </a:pPr>
            <a:r>
              <a:rPr lang="ar-SA" dirty="0" smtClean="0">
                <a:effectLst>
                  <a:outerShdw blurRad="38100" dist="38100" dir="2700000" algn="tl">
                    <a:srgbClr val="C0C0C0"/>
                  </a:outerShdw>
                </a:effectLst>
                <a:cs typeface="Arabic Transparent" pitchFamily="2" charset="-78"/>
              </a:rPr>
              <a:t>مؤقتة</a:t>
            </a:r>
          </a:p>
          <a:p>
            <a:pPr eaLnBrk="1" hangingPunct="1">
              <a:defRPr/>
            </a:pPr>
            <a:r>
              <a:rPr lang="ar-SA" dirty="0" smtClean="0">
                <a:effectLst>
                  <a:outerShdw blurRad="38100" dist="38100" dir="2700000" algn="tl">
                    <a:srgbClr val="C0C0C0"/>
                  </a:outerShdw>
                </a:effectLst>
                <a:cs typeface="Arabic Transparent" pitchFamily="2" charset="-78"/>
              </a:rPr>
              <a:t>بمجرد انقطاع التيار الكهربائي يحذف ما البيانات </a:t>
            </a:r>
          </a:p>
          <a:p>
            <a:pPr eaLnBrk="1" hangingPunct="1">
              <a:defRPr/>
            </a:pPr>
            <a:r>
              <a:rPr lang="ar-SA" dirty="0" smtClean="0">
                <a:effectLst>
                  <a:outerShdw blurRad="38100" dist="38100" dir="2700000" algn="tl">
                    <a:srgbClr val="C0C0C0"/>
                  </a:outerShdw>
                </a:effectLst>
                <a:cs typeface="Arabic Transparent" pitchFamily="2" charset="-78"/>
              </a:rPr>
              <a:t>تعلب دور كبير في زيادة سرعة الحاسب </a:t>
            </a:r>
            <a:endParaRPr lang="en-US" dirty="0" smtClean="0">
              <a:effectLst>
                <a:outerShdw blurRad="38100" dist="38100" dir="2700000" algn="tl">
                  <a:srgbClr val="C0C0C0"/>
                </a:outerShdw>
              </a:effectLst>
              <a:cs typeface="Arabic Transparent" pitchFamily="2" charset="-78"/>
            </a:endParaRPr>
          </a:p>
        </p:txBody>
      </p:sp>
      <p:pic>
        <p:nvPicPr>
          <p:cNvPr id="20485" name="Picture 4" descr="memory-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38" y="2285992"/>
            <a:ext cx="251936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descr="simg_t_mcatalog_l_19910154841046825136jpg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29132"/>
            <a:ext cx="33845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fade">
                                      <p:cBhvr>
                                        <p:cTn id="14" dur="1000"/>
                                        <p:tgtEl>
                                          <p:spTgt spid="19459">
                                            <p:txEl>
                                              <p:pRg st="0" end="0"/>
                                            </p:txEl>
                                          </p:spTgt>
                                        </p:tgtEl>
                                      </p:cBhvr>
                                    </p:animEffect>
                                    <p:anim calcmode="lin" valueType="num">
                                      <p:cBhvr>
                                        <p:cTn id="15"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xEl>
                                              <p:pRg st="1" end="1"/>
                                            </p:txEl>
                                          </p:spTgt>
                                        </p:tgtEl>
                                        <p:attrNameLst>
                                          <p:attrName>style.visibility</p:attrName>
                                        </p:attrNameLst>
                                      </p:cBhvr>
                                      <p:to>
                                        <p:strVal val="visible"/>
                                      </p:to>
                                    </p:set>
                                    <p:animEffect transition="in" filter="fade">
                                      <p:cBhvr>
                                        <p:cTn id="21" dur="1000"/>
                                        <p:tgtEl>
                                          <p:spTgt spid="19459">
                                            <p:txEl>
                                              <p:pRg st="1" end="1"/>
                                            </p:txEl>
                                          </p:spTgt>
                                        </p:tgtEl>
                                      </p:cBhvr>
                                    </p:animEffect>
                                    <p:anim calcmode="lin" valueType="num">
                                      <p:cBhvr>
                                        <p:cTn id="22"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459">
                                            <p:txEl>
                                              <p:pRg st="2" end="2"/>
                                            </p:txEl>
                                          </p:spTgt>
                                        </p:tgtEl>
                                        <p:attrNameLst>
                                          <p:attrName>style.visibility</p:attrName>
                                        </p:attrNameLst>
                                      </p:cBhvr>
                                      <p:to>
                                        <p:strVal val="visible"/>
                                      </p:to>
                                    </p:set>
                                    <p:animEffect transition="in" filter="fade">
                                      <p:cBhvr>
                                        <p:cTn id="28" dur="1000"/>
                                        <p:tgtEl>
                                          <p:spTgt spid="19459">
                                            <p:txEl>
                                              <p:pRg st="2" end="2"/>
                                            </p:txEl>
                                          </p:spTgt>
                                        </p:tgtEl>
                                      </p:cBhvr>
                                    </p:animEffect>
                                    <p:anim calcmode="lin" valueType="num">
                                      <p:cBhvr>
                                        <p:cTn id="29"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459">
                                            <p:txEl>
                                              <p:pRg st="3" end="3"/>
                                            </p:txEl>
                                          </p:spTgt>
                                        </p:tgtEl>
                                        <p:attrNameLst>
                                          <p:attrName>style.visibility</p:attrName>
                                        </p:attrNameLst>
                                      </p:cBhvr>
                                      <p:to>
                                        <p:strVal val="visible"/>
                                      </p:to>
                                    </p:set>
                                    <p:animEffect transition="in" filter="fade">
                                      <p:cBhvr>
                                        <p:cTn id="35" dur="1000"/>
                                        <p:tgtEl>
                                          <p:spTgt spid="19459">
                                            <p:txEl>
                                              <p:pRg st="3" end="3"/>
                                            </p:txEl>
                                          </p:spTgt>
                                        </p:tgtEl>
                                      </p:cBhvr>
                                    </p:animEffect>
                                    <p:anim calcmode="lin" valueType="num">
                                      <p:cBhvr>
                                        <p:cTn id="36"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459">
                                            <p:txEl>
                                              <p:pRg st="4" end="4"/>
                                            </p:txEl>
                                          </p:spTgt>
                                        </p:tgtEl>
                                        <p:attrNameLst>
                                          <p:attrName>style.visibility</p:attrName>
                                        </p:attrNameLst>
                                      </p:cBhvr>
                                      <p:to>
                                        <p:strVal val="visible"/>
                                      </p:to>
                                    </p:set>
                                    <p:animEffect transition="in" filter="fade">
                                      <p:cBhvr>
                                        <p:cTn id="42" dur="1000"/>
                                        <p:tgtEl>
                                          <p:spTgt spid="19459">
                                            <p:txEl>
                                              <p:pRg st="4" end="4"/>
                                            </p:txEl>
                                          </p:spTgt>
                                        </p:tgtEl>
                                      </p:cBhvr>
                                    </p:animEffect>
                                    <p:anim calcmode="lin" valueType="num">
                                      <p:cBhvr>
                                        <p:cTn id="43"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0" fill="hold" nodeType="afterEffect">
                                  <p:stCondLst>
                                    <p:cond delay="0"/>
                                  </p:stCondLst>
                                  <p:childTnLst>
                                    <p:set>
                                      <p:cBhvr>
                                        <p:cTn id="47" dur="1" fill="hold">
                                          <p:stCondLst>
                                            <p:cond delay="0"/>
                                          </p:stCondLst>
                                        </p:cTn>
                                        <p:tgtEl>
                                          <p:spTgt spid="20486"/>
                                        </p:tgtEl>
                                        <p:attrNameLst>
                                          <p:attrName>style.visibility</p:attrName>
                                        </p:attrNameLst>
                                      </p:cBhvr>
                                      <p:to>
                                        <p:strVal val="visible"/>
                                      </p:to>
                                    </p:set>
                                    <p:anim calcmode="lin" valueType="num">
                                      <p:cBhvr>
                                        <p:cTn id="48" dur="1000" fill="hold"/>
                                        <p:tgtEl>
                                          <p:spTgt spid="20486"/>
                                        </p:tgtEl>
                                        <p:attrNameLst>
                                          <p:attrName>ppt_w</p:attrName>
                                        </p:attrNameLst>
                                      </p:cBhvr>
                                      <p:tavLst>
                                        <p:tav tm="0">
                                          <p:val>
                                            <p:fltVal val="0"/>
                                          </p:val>
                                        </p:tav>
                                        <p:tav tm="100000">
                                          <p:val>
                                            <p:strVal val="#ppt_w"/>
                                          </p:val>
                                        </p:tav>
                                      </p:tavLst>
                                    </p:anim>
                                    <p:anim calcmode="lin" valueType="num">
                                      <p:cBhvr>
                                        <p:cTn id="49" dur="1000" fill="hold"/>
                                        <p:tgtEl>
                                          <p:spTgt spid="20486"/>
                                        </p:tgtEl>
                                        <p:attrNameLst>
                                          <p:attrName>ppt_h</p:attrName>
                                        </p:attrNameLst>
                                      </p:cBhvr>
                                      <p:tavLst>
                                        <p:tav tm="0">
                                          <p:val>
                                            <p:fltVal val="0"/>
                                          </p:val>
                                        </p:tav>
                                        <p:tav tm="100000">
                                          <p:val>
                                            <p:strVal val="#ppt_h"/>
                                          </p:val>
                                        </p:tav>
                                      </p:tavLst>
                                    </p:anim>
                                    <p:animEffect transition="in" filter="fade">
                                      <p:cBhvr>
                                        <p:cTn id="50" dur="1000"/>
                                        <p:tgtEl>
                                          <p:spTgt spid="20486"/>
                                        </p:tgtEl>
                                      </p:cBhvr>
                                    </p:animEffect>
                                  </p:childTnLst>
                                </p:cTn>
                              </p:par>
                            </p:childTnLst>
                          </p:cTn>
                        </p:par>
                        <p:par>
                          <p:cTn id="51" fill="hold">
                            <p:stCondLst>
                              <p:cond delay="2000"/>
                            </p:stCondLst>
                            <p:childTnLst>
                              <p:par>
                                <p:cTn id="52" presetID="53" presetClass="entr" presetSubtype="0" fill="hold" nodeType="afterEffect">
                                  <p:stCondLst>
                                    <p:cond delay="0"/>
                                  </p:stCondLst>
                                  <p:childTnLst>
                                    <p:set>
                                      <p:cBhvr>
                                        <p:cTn id="53" dur="1" fill="hold">
                                          <p:stCondLst>
                                            <p:cond delay="0"/>
                                          </p:stCondLst>
                                        </p:cTn>
                                        <p:tgtEl>
                                          <p:spTgt spid="20485"/>
                                        </p:tgtEl>
                                        <p:attrNameLst>
                                          <p:attrName>style.visibility</p:attrName>
                                        </p:attrNameLst>
                                      </p:cBhvr>
                                      <p:to>
                                        <p:strVal val="visible"/>
                                      </p:to>
                                    </p:set>
                                    <p:anim calcmode="lin" valueType="num">
                                      <p:cBhvr>
                                        <p:cTn id="54" dur="1000" fill="hold"/>
                                        <p:tgtEl>
                                          <p:spTgt spid="20485"/>
                                        </p:tgtEl>
                                        <p:attrNameLst>
                                          <p:attrName>ppt_w</p:attrName>
                                        </p:attrNameLst>
                                      </p:cBhvr>
                                      <p:tavLst>
                                        <p:tav tm="0">
                                          <p:val>
                                            <p:fltVal val="0"/>
                                          </p:val>
                                        </p:tav>
                                        <p:tav tm="100000">
                                          <p:val>
                                            <p:strVal val="#ppt_w"/>
                                          </p:val>
                                        </p:tav>
                                      </p:tavLst>
                                    </p:anim>
                                    <p:anim calcmode="lin" valueType="num">
                                      <p:cBhvr>
                                        <p:cTn id="55" dur="1000" fill="hold"/>
                                        <p:tgtEl>
                                          <p:spTgt spid="20485"/>
                                        </p:tgtEl>
                                        <p:attrNameLst>
                                          <p:attrName>ppt_h</p:attrName>
                                        </p:attrNameLst>
                                      </p:cBhvr>
                                      <p:tavLst>
                                        <p:tav tm="0">
                                          <p:val>
                                            <p:fltVal val="0"/>
                                          </p:val>
                                        </p:tav>
                                        <p:tav tm="100000">
                                          <p:val>
                                            <p:strVal val="#ppt_h"/>
                                          </p:val>
                                        </p:tav>
                                      </p:tavLst>
                                    </p:anim>
                                    <p:animEffect transition="in" filter="fade">
                                      <p:cBhvr>
                                        <p:cTn id="56"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917848"/>
            <a:ext cx="8229600" cy="1143000"/>
          </a:xfrm>
        </p:spPr>
        <p:txBody>
          <a:bodyPr vert="horz" rtlCol="0" anchor="ctr">
            <a:normAutofit/>
            <a:scene3d>
              <a:camera prst="orthographicFront"/>
              <a:lightRig rig="soft" dir="t"/>
            </a:scene3d>
            <a:sp3d prstMaterial="softEdge">
              <a:bevelT w="25400" h="25400"/>
            </a:sp3d>
          </a:bodyPr>
          <a:lstStyle/>
          <a:p>
            <a:pPr algn="ctr">
              <a:defRPr/>
            </a:pPr>
            <a:r>
              <a:rPr lang="ar-SA" sz="5400" dirty="0" smtClean="0">
                <a:solidFill>
                  <a:schemeClr val="accent2"/>
                </a:solidFill>
                <a:effectLst>
                  <a:outerShdw blurRad="38100" dist="38100" dir="2700000" algn="tl">
                    <a:srgbClr val="C0C0C0"/>
                  </a:outerShdw>
                </a:effectLst>
              </a:rPr>
              <a:t>الذاكرة </a:t>
            </a:r>
            <a:r>
              <a:rPr lang="en-US" sz="5400" dirty="0" smtClean="0">
                <a:solidFill>
                  <a:schemeClr val="accent2"/>
                </a:solidFill>
                <a:effectLst>
                  <a:outerShdw blurRad="38100" dist="38100" dir="2700000" algn="tl">
                    <a:srgbClr val="C0C0C0"/>
                  </a:outerShdw>
                </a:effectLst>
              </a:rPr>
              <a:t>Cache</a:t>
            </a: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18" y="2000240"/>
            <a:ext cx="6408712" cy="386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24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0658"/>
                                        </p:tgtEl>
                                        <p:attrNameLst>
                                          <p:attrName>style.visibility</p:attrName>
                                        </p:attrNameLst>
                                      </p:cBhvr>
                                      <p:to>
                                        <p:strVal val="visible"/>
                                      </p:to>
                                    </p:set>
                                    <p:anim calcmode="lin" valueType="num">
                                      <p:cBhvr>
                                        <p:cTn id="13" dur="1000" fill="hold"/>
                                        <p:tgtEl>
                                          <p:spTgt spid="70658"/>
                                        </p:tgtEl>
                                        <p:attrNameLst>
                                          <p:attrName>ppt_w</p:attrName>
                                        </p:attrNameLst>
                                      </p:cBhvr>
                                      <p:tavLst>
                                        <p:tav tm="0">
                                          <p:val>
                                            <p:fltVal val="0"/>
                                          </p:val>
                                        </p:tav>
                                        <p:tav tm="100000">
                                          <p:val>
                                            <p:strVal val="#ppt_w"/>
                                          </p:val>
                                        </p:tav>
                                      </p:tavLst>
                                    </p:anim>
                                    <p:anim calcmode="lin" valueType="num">
                                      <p:cBhvr>
                                        <p:cTn id="14" dur="1000" fill="hold"/>
                                        <p:tgtEl>
                                          <p:spTgt spid="70658"/>
                                        </p:tgtEl>
                                        <p:attrNameLst>
                                          <p:attrName>ppt_h</p:attrName>
                                        </p:attrNameLst>
                                      </p:cBhvr>
                                      <p:tavLst>
                                        <p:tav tm="0">
                                          <p:val>
                                            <p:fltVal val="0"/>
                                          </p:val>
                                        </p:tav>
                                        <p:tav tm="100000">
                                          <p:val>
                                            <p:strVal val="#ppt_h"/>
                                          </p:val>
                                        </p:tav>
                                      </p:tavLst>
                                    </p:anim>
                                    <p:animEffect transition="in" filter="fade">
                                      <p:cBhvr>
                                        <p:cTn id="15" dur="1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917848"/>
            <a:ext cx="8229600" cy="1143000"/>
          </a:xfrm>
        </p:spPr>
        <p:txBody>
          <a:bodyPr vert="horz" rtlCol="0" anchor="ctr">
            <a:normAutofit/>
            <a:scene3d>
              <a:camera prst="orthographicFront"/>
              <a:lightRig rig="soft" dir="t"/>
            </a:scene3d>
            <a:sp3d prstMaterial="softEdge">
              <a:bevelT w="25400" h="25400"/>
            </a:sp3d>
          </a:bodyPr>
          <a:lstStyle/>
          <a:p>
            <a:pPr algn="ctr">
              <a:defRPr/>
            </a:pPr>
            <a:r>
              <a:rPr lang="ar-SA" sz="5400" dirty="0" smtClean="0">
                <a:solidFill>
                  <a:schemeClr val="accent2"/>
                </a:solidFill>
                <a:effectLst>
                  <a:outerShdw blurRad="38100" dist="38100" dir="2700000" algn="tl">
                    <a:srgbClr val="C0C0C0"/>
                  </a:outerShdw>
                </a:effectLst>
              </a:rPr>
              <a:t>الذاكرة </a:t>
            </a:r>
            <a:r>
              <a:rPr lang="en-US" sz="5400" dirty="0" smtClean="0">
                <a:solidFill>
                  <a:schemeClr val="accent2"/>
                </a:solidFill>
                <a:effectLst>
                  <a:outerShdw blurRad="38100" dist="38100" dir="2700000" algn="tl">
                    <a:srgbClr val="C0C0C0"/>
                  </a:outerShdw>
                </a:effectLst>
              </a:rPr>
              <a:t>ROM </a:t>
            </a:r>
          </a:p>
        </p:txBody>
      </p:sp>
      <p:sp>
        <p:nvSpPr>
          <p:cNvPr id="20483" name="Rectangle 3"/>
          <p:cNvSpPr>
            <a:spLocks noGrp="1" noChangeArrowheads="1"/>
          </p:cNvSpPr>
          <p:nvPr>
            <p:ph type="body" idx="1"/>
          </p:nvPr>
        </p:nvSpPr>
        <p:spPr>
          <a:xfrm>
            <a:off x="457200" y="1855365"/>
            <a:ext cx="8229600" cy="4525963"/>
          </a:xfrm>
        </p:spPr>
        <p:txBody>
          <a:bodyPr/>
          <a:lstStyle/>
          <a:p>
            <a:pPr eaLnBrk="1" hangingPunct="1">
              <a:defRPr/>
            </a:pPr>
            <a:r>
              <a:rPr lang="ar-SA" dirty="0" smtClean="0">
                <a:effectLst>
                  <a:outerShdw blurRad="38100" dist="38100" dir="2700000" algn="tl">
                    <a:srgbClr val="C0C0C0"/>
                  </a:outerShdw>
                </a:effectLst>
                <a:cs typeface="Arabic Transparent" pitchFamily="2" charset="-78"/>
              </a:rPr>
              <a:t>هي ذاكرة القراءة فقط</a:t>
            </a:r>
          </a:p>
          <a:p>
            <a:pPr eaLnBrk="1" hangingPunct="1">
              <a:defRPr/>
            </a:pPr>
            <a:r>
              <a:rPr lang="ar-SA" dirty="0" smtClean="0">
                <a:effectLst>
                  <a:outerShdw blurRad="38100" dist="38100" dir="2700000" algn="tl">
                    <a:srgbClr val="C0C0C0"/>
                  </a:outerShdw>
                </a:effectLst>
                <a:cs typeface="Arabic Transparent" pitchFamily="2" charset="-78"/>
              </a:rPr>
              <a:t>تخزن معلومات الأجهزة</a:t>
            </a:r>
          </a:p>
          <a:p>
            <a:pPr eaLnBrk="1" hangingPunct="1">
              <a:defRPr/>
            </a:pPr>
            <a:r>
              <a:rPr lang="ar-SA" dirty="0" smtClean="0">
                <a:effectLst>
                  <a:outerShdw blurRad="38100" dist="38100" dir="2700000" algn="tl">
                    <a:srgbClr val="C0C0C0"/>
                  </a:outerShdw>
                </a:effectLst>
                <a:cs typeface="Arabic Transparent" pitchFamily="2" charset="-78"/>
              </a:rPr>
              <a:t>لا يمكن التعديل ولا الحذف</a:t>
            </a:r>
            <a:r>
              <a:rPr lang="ar-SA" dirty="0" smtClean="0"/>
              <a:t> </a:t>
            </a:r>
            <a:endParaRPr lang="en-US" dirty="0" smtClean="0"/>
          </a:p>
        </p:txBody>
      </p:sp>
      <p:pic>
        <p:nvPicPr>
          <p:cNvPr id="21509" name="Picture 4" descr="jumpers1"/>
          <p:cNvPicPr>
            <a:picLocks noChangeAspect="1" noChangeArrowheads="1"/>
          </p:cNvPicPr>
          <p:nvPr/>
        </p:nvPicPr>
        <p:blipFill>
          <a:blip r:embed="rId2"/>
          <a:stretch>
            <a:fillRect/>
          </a:stretch>
        </p:blipFill>
        <p:spPr bwMode="auto">
          <a:xfrm>
            <a:off x="1000100" y="2071678"/>
            <a:ext cx="4214842" cy="308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1000"/>
                                        <p:tgtEl>
                                          <p:spTgt spid="20483">
                                            <p:txEl>
                                              <p:pRg st="0" end="0"/>
                                            </p:txEl>
                                          </p:spTgt>
                                        </p:tgtEl>
                                      </p:cBhvr>
                                    </p:animEffect>
                                    <p:anim calcmode="lin" valueType="num">
                                      <p:cBhvr>
                                        <p:cTn id="15"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483">
                                            <p:txEl>
                                              <p:pRg st="1" end="1"/>
                                            </p:txEl>
                                          </p:spTgt>
                                        </p:tgtEl>
                                        <p:attrNameLst>
                                          <p:attrName>style.visibility</p:attrName>
                                        </p:attrNameLst>
                                      </p:cBhvr>
                                      <p:to>
                                        <p:strVal val="visible"/>
                                      </p:to>
                                    </p:set>
                                    <p:animEffect transition="in" filter="fade">
                                      <p:cBhvr>
                                        <p:cTn id="21" dur="1000"/>
                                        <p:tgtEl>
                                          <p:spTgt spid="20483">
                                            <p:txEl>
                                              <p:pRg st="1" end="1"/>
                                            </p:txEl>
                                          </p:spTgt>
                                        </p:tgtEl>
                                      </p:cBhvr>
                                    </p:animEffect>
                                    <p:anim calcmode="lin" valueType="num">
                                      <p:cBhvr>
                                        <p:cTn id="22"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483">
                                            <p:txEl>
                                              <p:pRg st="2" end="2"/>
                                            </p:txEl>
                                          </p:spTgt>
                                        </p:tgtEl>
                                        <p:attrNameLst>
                                          <p:attrName>style.visibility</p:attrName>
                                        </p:attrNameLst>
                                      </p:cBhvr>
                                      <p:to>
                                        <p:strVal val="visible"/>
                                      </p:to>
                                    </p:set>
                                    <p:animEffect transition="in" filter="fade">
                                      <p:cBhvr>
                                        <p:cTn id="28" dur="1000"/>
                                        <p:tgtEl>
                                          <p:spTgt spid="20483">
                                            <p:txEl>
                                              <p:pRg st="2" end="2"/>
                                            </p:txEl>
                                          </p:spTgt>
                                        </p:tgtEl>
                                      </p:cBhvr>
                                    </p:animEffect>
                                    <p:anim calcmode="lin" valueType="num">
                                      <p:cBhvr>
                                        <p:cTn id="29"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53" presetClass="entr" presetSubtype="0" fill="hold" nodeType="afterEffect">
                                  <p:stCondLst>
                                    <p:cond delay="0"/>
                                  </p:stCondLst>
                                  <p:childTnLst>
                                    <p:set>
                                      <p:cBhvr>
                                        <p:cTn id="33" dur="1" fill="hold">
                                          <p:stCondLst>
                                            <p:cond delay="0"/>
                                          </p:stCondLst>
                                        </p:cTn>
                                        <p:tgtEl>
                                          <p:spTgt spid="21509"/>
                                        </p:tgtEl>
                                        <p:attrNameLst>
                                          <p:attrName>style.visibility</p:attrName>
                                        </p:attrNameLst>
                                      </p:cBhvr>
                                      <p:to>
                                        <p:strVal val="visible"/>
                                      </p:to>
                                    </p:set>
                                    <p:anim calcmode="lin" valueType="num">
                                      <p:cBhvr>
                                        <p:cTn id="34" dur="2000" fill="hold"/>
                                        <p:tgtEl>
                                          <p:spTgt spid="21509"/>
                                        </p:tgtEl>
                                        <p:attrNameLst>
                                          <p:attrName>ppt_w</p:attrName>
                                        </p:attrNameLst>
                                      </p:cBhvr>
                                      <p:tavLst>
                                        <p:tav tm="0">
                                          <p:val>
                                            <p:fltVal val="0"/>
                                          </p:val>
                                        </p:tav>
                                        <p:tav tm="100000">
                                          <p:val>
                                            <p:strVal val="#ppt_w"/>
                                          </p:val>
                                        </p:tav>
                                      </p:tavLst>
                                    </p:anim>
                                    <p:anim calcmode="lin" valueType="num">
                                      <p:cBhvr>
                                        <p:cTn id="35" dur="2000" fill="hold"/>
                                        <p:tgtEl>
                                          <p:spTgt spid="21509"/>
                                        </p:tgtEl>
                                        <p:attrNameLst>
                                          <p:attrName>ppt_h</p:attrName>
                                        </p:attrNameLst>
                                      </p:cBhvr>
                                      <p:tavLst>
                                        <p:tav tm="0">
                                          <p:val>
                                            <p:fltVal val="0"/>
                                          </p:val>
                                        </p:tav>
                                        <p:tav tm="100000">
                                          <p:val>
                                            <p:strVal val="#ppt_h"/>
                                          </p:val>
                                        </p:tav>
                                      </p:tavLst>
                                    </p:anim>
                                    <p:animEffect transition="in" filter="fade">
                                      <p:cBhvr>
                                        <p:cTn id="36"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5</a:t>
            </a:fld>
            <a:endParaRPr lang="ar-SA"/>
          </a:p>
        </p:txBody>
      </p:sp>
      <p:pic>
        <p:nvPicPr>
          <p:cNvPr id="2051" name="Picture 3" descr="C:\Users\talal\Desktop\المشروع\5.JPG"/>
          <p:cNvPicPr>
            <a:picLocks noChangeAspect="1" noChangeArrowheads="1"/>
          </p:cNvPicPr>
          <p:nvPr/>
        </p:nvPicPr>
        <p:blipFill>
          <a:blip r:embed="rId2"/>
          <a:srcRect/>
          <a:stretch>
            <a:fillRect/>
          </a:stretch>
        </p:blipFill>
        <p:spPr bwMode="auto">
          <a:xfrm>
            <a:off x="82285" y="2000240"/>
            <a:ext cx="8861690" cy="3000396"/>
          </a:xfrm>
          <a:prstGeom prst="rect">
            <a:avLst/>
          </a:prstGeom>
          <a:noFill/>
        </p:spPr>
      </p:pic>
      <p:sp>
        <p:nvSpPr>
          <p:cNvPr id="7" name="مربع نص 6"/>
          <p:cNvSpPr txBox="1"/>
          <p:nvPr/>
        </p:nvSpPr>
        <p:spPr>
          <a:xfrm>
            <a:off x="1785918" y="587857"/>
            <a:ext cx="5643602" cy="769441"/>
          </a:xfrm>
          <a:prstGeom prst="rect">
            <a:avLst/>
          </a:prstGeom>
          <a:noFill/>
        </p:spPr>
        <p:txBody>
          <a:bodyPr wrap="square" rtlCol="1">
            <a:spAutoFit/>
          </a:bodyPr>
          <a:lstStyle/>
          <a:p>
            <a:pPr algn="ctr"/>
            <a:r>
              <a:rPr lang="ar-SA" sz="4400" b="1" dirty="0" smtClean="0">
                <a:solidFill>
                  <a:schemeClr val="accent2"/>
                </a:solidFill>
              </a:rPr>
              <a:t>ما هو جهاز الحاسب الآلي ؟</a:t>
            </a:r>
            <a:endParaRPr lang="ar-SA" sz="44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up)">
                                      <p:cBhvr>
                                        <p:cTn id="11"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50</a:t>
            </a:fld>
            <a:endParaRPr lang="ar-SA"/>
          </a:p>
        </p:txBody>
      </p:sp>
      <p:sp>
        <p:nvSpPr>
          <p:cNvPr id="5" name="Rectangle 2"/>
          <p:cNvSpPr txBox="1">
            <a:spLocks noChangeArrowheads="1"/>
          </p:cNvSpPr>
          <p:nvPr/>
        </p:nvSpPr>
        <p:spPr>
          <a:xfrm>
            <a:off x="457200" y="714364"/>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5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rPr>
              <a:t>مقارنة أجهزة الحاسب الآلي</a:t>
            </a:r>
            <a:endParaRPr kumimoji="0" lang="en-US" sz="54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endParaRPr>
          </a:p>
        </p:txBody>
      </p:sp>
      <p:sp>
        <p:nvSpPr>
          <p:cNvPr id="6" name="Rectangle 2"/>
          <p:cNvSpPr txBox="1">
            <a:spLocks noChangeArrowheads="1"/>
          </p:cNvSpPr>
          <p:nvPr/>
        </p:nvSpPr>
        <p:spPr>
          <a:xfrm>
            <a:off x="3428992" y="2143116"/>
            <a:ext cx="5124456" cy="1143000"/>
          </a:xfrm>
          <a:prstGeom prst="rect">
            <a:avLst/>
          </a:prstGeom>
        </p:spPr>
        <p:txBody>
          <a:bodyPr vert="horz" rtlCol="0" anchor="ctr">
            <a:normAutofit fontScale="92500"/>
            <a:scene3d>
              <a:camera prst="orthographicFront"/>
              <a:lightRig rig="soft" dir="t"/>
            </a:scene3d>
            <a:sp3d prstMaterial="softEdge">
              <a:bevelT w="25400" h="25400"/>
            </a:sp3d>
          </a:bodyPr>
          <a:lstStyle/>
          <a:p>
            <a:pPr lvl="0">
              <a:spcBef>
                <a:spcPct val="0"/>
              </a:spcBef>
              <a:defRPr/>
            </a:pPr>
            <a:r>
              <a:rPr kumimoji="0" lang="ar-SA" sz="44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rPr>
              <a:t>الأداء أو</a:t>
            </a:r>
            <a:r>
              <a:rPr kumimoji="0" lang="ar-SA" sz="44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r>
              <a:rPr lang="ar-SA" sz="4400" b="1" dirty="0" smtClean="0">
                <a:solidFill>
                  <a:srgbClr val="002060"/>
                </a:solidFill>
                <a:effectLst>
                  <a:outerShdw blurRad="38100" dist="38100" dir="2700000" algn="tl">
                    <a:srgbClr val="C0C0C0"/>
                  </a:outerShdw>
                </a:effectLst>
              </a:rPr>
              <a:t>السرعة </a:t>
            </a:r>
            <a:r>
              <a:rPr kumimoji="0" lang="ar-SA" sz="44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a:t>
            </a:r>
            <a:r>
              <a:rPr kumimoji="0" lang="en-US" sz="44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Speed</a:t>
            </a:r>
            <a:r>
              <a:rPr kumimoji="0" lang="ar-SA" sz="4400" b="1" i="0" u="none" strike="noStrike" kern="1200" cap="none" spc="0" normalizeH="0" noProof="0" dirty="0" smtClean="0">
                <a:ln>
                  <a:noFill/>
                </a:ln>
                <a:solidFill>
                  <a:srgbClr val="002060"/>
                </a:solidFill>
                <a:effectLst>
                  <a:outerShdw blurRad="38100" dist="38100" dir="2700000" algn="tl">
                    <a:srgbClr val="C0C0C0"/>
                  </a:outerShdw>
                </a:effectLst>
                <a:uLnTx/>
                <a:uFillTx/>
                <a:latin typeface="+mj-lt"/>
                <a:ea typeface="+mj-ea"/>
                <a:cs typeface="+mj-cs"/>
              </a:rPr>
              <a:t>) </a:t>
            </a:r>
            <a:endParaRPr kumimoji="0" lang="en-US" sz="4400" b="1" i="0" u="none" strike="noStrike" kern="1200" cap="none" spc="0" normalizeH="0" baseline="0" noProof="0" dirty="0" smtClean="0">
              <a:ln>
                <a:noFill/>
              </a:ln>
              <a:solidFill>
                <a:srgbClr val="002060"/>
              </a:solidFill>
              <a:effectLst>
                <a:outerShdw blurRad="38100" dist="38100" dir="2700000" algn="tl">
                  <a:srgbClr val="C0C0C0"/>
                </a:outerShdw>
              </a:effectLst>
              <a:uLnTx/>
              <a:uFillTx/>
              <a:latin typeface="+mj-lt"/>
              <a:ea typeface="+mj-ea"/>
              <a:cs typeface="+mj-cs"/>
            </a:endParaRPr>
          </a:p>
        </p:txBody>
      </p:sp>
      <p:sp>
        <p:nvSpPr>
          <p:cNvPr id="7" name="Rectangle 2"/>
          <p:cNvSpPr txBox="1">
            <a:spLocks noChangeArrowheads="1"/>
          </p:cNvSpPr>
          <p:nvPr/>
        </p:nvSpPr>
        <p:spPr>
          <a:xfrm>
            <a:off x="3643306" y="3214686"/>
            <a:ext cx="4857784"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defTabSz="914400" rtl="1" eaLnBrk="1" fontAlgn="auto" latinLnBrk="0" hangingPunct="1">
              <a:lnSpc>
                <a:spcPct val="100000"/>
              </a:lnSpc>
              <a:spcBef>
                <a:spcPct val="0"/>
              </a:spcBef>
              <a:spcAft>
                <a:spcPts val="0"/>
              </a:spcAft>
              <a:buClrTx/>
              <a:buSzTx/>
              <a:buFontTx/>
              <a:buNone/>
              <a:tabLst/>
              <a:defRPr/>
            </a:pPr>
            <a:r>
              <a:rPr lang="ar-SA" sz="4400" b="1" dirty="0" smtClean="0">
                <a:solidFill>
                  <a:srgbClr val="FF0000"/>
                </a:solidFill>
                <a:effectLst>
                  <a:outerShdw blurRad="38100" dist="38100" dir="2700000" algn="tl">
                    <a:srgbClr val="C0C0C0"/>
                  </a:outerShdw>
                </a:effectLst>
                <a:latin typeface="+mj-lt"/>
                <a:ea typeface="+mj-ea"/>
                <a:cs typeface="+mj-cs"/>
              </a:rPr>
              <a:t>السعة (</a:t>
            </a:r>
            <a:r>
              <a:rPr lang="en-US" sz="4400" b="1" dirty="0" smtClean="0">
                <a:solidFill>
                  <a:srgbClr val="FF0000"/>
                </a:solidFill>
                <a:effectLst>
                  <a:outerShdw blurRad="38100" dist="38100" dir="2700000" algn="tl">
                    <a:srgbClr val="C0C0C0"/>
                  </a:outerShdw>
                </a:effectLst>
                <a:latin typeface="+mj-lt"/>
                <a:ea typeface="+mj-ea"/>
                <a:cs typeface="+mj-cs"/>
              </a:rPr>
              <a:t>Capacity</a:t>
            </a:r>
            <a:r>
              <a:rPr lang="ar-SA" sz="4400" b="1" dirty="0" smtClean="0">
                <a:solidFill>
                  <a:srgbClr val="FF0000"/>
                </a:solidFill>
                <a:effectLst>
                  <a:outerShdw blurRad="38100" dist="38100" dir="2700000" algn="tl">
                    <a:srgbClr val="C0C0C0"/>
                  </a:outerShdw>
                </a:effectLst>
                <a:latin typeface="+mj-lt"/>
                <a:ea typeface="+mj-ea"/>
                <a:cs typeface="+mj-cs"/>
              </a:rPr>
              <a:t>)</a:t>
            </a:r>
            <a:endParaRPr lang="en-US" sz="4400" b="1" dirty="0" smtClean="0">
              <a:solidFill>
                <a:srgbClr val="FF0000"/>
              </a:solidFill>
              <a:effectLst>
                <a:outerShdw blurRad="38100" dist="38100" dir="2700000" algn="tl">
                  <a:srgbClr val="C0C0C0"/>
                </a:outerShdw>
              </a:effectLst>
              <a:latin typeface="+mj-lt"/>
              <a:ea typeface="+mj-ea"/>
              <a:cs typeface="+mj-cs"/>
            </a:endParaRPr>
          </a:p>
        </p:txBody>
      </p:sp>
      <p:sp>
        <p:nvSpPr>
          <p:cNvPr id="8" name="Rectangle 2"/>
          <p:cNvSpPr txBox="1">
            <a:spLocks noChangeArrowheads="1"/>
          </p:cNvSpPr>
          <p:nvPr/>
        </p:nvSpPr>
        <p:spPr>
          <a:xfrm>
            <a:off x="3567162" y="4357694"/>
            <a:ext cx="493392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defTabSz="914400" rtl="1" eaLnBrk="1" fontAlgn="auto" latinLnBrk="0" hangingPunct="1">
              <a:lnSpc>
                <a:spcPct val="100000"/>
              </a:lnSpc>
              <a:spcBef>
                <a:spcPct val="0"/>
              </a:spcBef>
              <a:spcAft>
                <a:spcPts val="0"/>
              </a:spcAft>
              <a:buClrTx/>
              <a:buSzTx/>
              <a:buFontTx/>
              <a:buNone/>
              <a:tabLst/>
              <a:defRPr/>
            </a:pPr>
            <a:r>
              <a:rPr lang="ar-SA" sz="4400" b="1" dirty="0" err="1" smtClean="0">
                <a:solidFill>
                  <a:srgbClr val="7030A0"/>
                </a:solidFill>
                <a:effectLst>
                  <a:outerShdw blurRad="38100" dist="38100" dir="2700000" algn="tl">
                    <a:srgbClr val="C0C0C0"/>
                  </a:outerShdw>
                </a:effectLst>
                <a:latin typeface="+mj-lt"/>
                <a:ea typeface="+mj-ea"/>
                <a:cs typeface="+mj-cs"/>
              </a:rPr>
              <a:t>الإستخدام</a:t>
            </a:r>
            <a:r>
              <a:rPr lang="ar-SA" sz="4400" b="1" dirty="0" smtClean="0">
                <a:solidFill>
                  <a:srgbClr val="7030A0"/>
                </a:solidFill>
                <a:effectLst>
                  <a:outerShdw blurRad="38100" dist="38100" dir="2700000" algn="tl">
                    <a:srgbClr val="C0C0C0"/>
                  </a:outerShdw>
                </a:effectLst>
                <a:latin typeface="+mj-lt"/>
                <a:ea typeface="+mj-ea"/>
                <a:cs typeface="+mj-cs"/>
              </a:rPr>
              <a:t> (</a:t>
            </a:r>
            <a:r>
              <a:rPr lang="en-US" sz="4400" b="1" dirty="0" smtClean="0">
                <a:solidFill>
                  <a:srgbClr val="7030A0"/>
                </a:solidFill>
                <a:effectLst>
                  <a:outerShdw blurRad="38100" dist="38100" dir="2700000" algn="tl">
                    <a:srgbClr val="C0C0C0"/>
                  </a:outerShdw>
                </a:effectLst>
                <a:latin typeface="+mj-lt"/>
                <a:ea typeface="+mj-ea"/>
                <a:cs typeface="+mj-cs"/>
              </a:rPr>
              <a:t>Usability</a:t>
            </a:r>
            <a:r>
              <a:rPr lang="ar-SA" sz="4400" b="1" dirty="0" smtClean="0">
                <a:solidFill>
                  <a:srgbClr val="7030A0"/>
                </a:solidFill>
                <a:effectLst>
                  <a:outerShdw blurRad="38100" dist="38100" dir="2700000" algn="tl">
                    <a:srgbClr val="C0C0C0"/>
                  </a:outerShdw>
                </a:effectLst>
                <a:latin typeface="+mj-lt"/>
                <a:ea typeface="+mj-ea"/>
                <a:cs typeface="+mj-cs"/>
              </a:rPr>
              <a:t>)</a:t>
            </a:r>
            <a:endParaRPr lang="en-US" sz="4400" b="1" dirty="0" smtClean="0">
              <a:solidFill>
                <a:srgbClr val="7030A0"/>
              </a:solidFill>
              <a:effectLst>
                <a:outerShdw blurRad="38100" dist="38100" dir="2700000" algn="tl">
                  <a:srgbClr val="C0C0C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51</a:t>
            </a:fld>
            <a:endParaRPr lang="ar-SA"/>
          </a:p>
        </p:txBody>
      </p:sp>
      <p:sp>
        <p:nvSpPr>
          <p:cNvPr id="5" name="Rectangle 4"/>
          <p:cNvSpPr txBox="1">
            <a:spLocks noChangeArrowheads="1"/>
          </p:cNvSpPr>
          <p:nvPr/>
        </p:nvSpPr>
        <p:spPr>
          <a:xfrm>
            <a:off x="1357322" y="357166"/>
            <a:ext cx="6215074"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rPr>
              <a:t>معالجة المشاكل الأساسية للمكونات المادية </a:t>
            </a:r>
            <a:endPar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1071546"/>
            <a:ext cx="8429684" cy="457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1714488"/>
            <a:ext cx="8229600" cy="2233423"/>
          </a:xfrm>
        </p:spPr>
        <p:txBody>
          <a:bodyPr/>
          <a:lstStyle/>
          <a:p>
            <a:pPr eaLnBrk="1" hangingPunct="1">
              <a:buFontTx/>
              <a:buNone/>
              <a:defRPr/>
            </a:pPr>
            <a:r>
              <a:rPr lang="ar-SA" sz="4000" dirty="0" smtClean="0">
                <a:solidFill>
                  <a:srgbClr val="800000"/>
                </a:solidFill>
                <a:effectLst>
                  <a:outerShdw blurRad="38100" dist="38100" dir="2700000" algn="tl">
                    <a:srgbClr val="C0C0C0"/>
                  </a:outerShdw>
                </a:effectLst>
                <a:cs typeface="+mj-cs"/>
              </a:rPr>
              <a:t>1     نظام التشغيل </a:t>
            </a:r>
          </a:p>
          <a:p>
            <a:pPr eaLnBrk="1" hangingPunct="1">
              <a:buFontTx/>
              <a:buNone/>
              <a:defRPr/>
            </a:pPr>
            <a:r>
              <a:rPr lang="ar-SA" sz="4800" dirty="0" smtClean="0">
                <a:solidFill>
                  <a:srgbClr val="800000"/>
                </a:solidFill>
                <a:effectLst>
                  <a:outerShdw blurRad="38100" dist="38100" dir="2700000" algn="tl">
                    <a:srgbClr val="C0C0C0"/>
                  </a:outerShdw>
                </a:effectLst>
                <a:cs typeface="Diwani Bent" pitchFamily="2" charset="-78"/>
              </a:rPr>
              <a:t> </a:t>
            </a:r>
            <a:r>
              <a:rPr lang="ar-SA" sz="3500" dirty="0" smtClean="0">
                <a:effectLst>
                  <a:outerShdw blurRad="38100" dist="38100" dir="2700000" algn="tl">
                    <a:srgbClr val="C0C0C0"/>
                  </a:outerShdw>
                </a:effectLst>
                <a:cs typeface="Arabic Transparent" pitchFamily="2" charset="-78"/>
              </a:rPr>
              <a:t>وسيلة الربط بين المستخدم والحاسب الآلي  </a:t>
            </a:r>
            <a:endParaRPr lang="en-US" sz="3500" dirty="0" smtClean="0">
              <a:effectLst>
                <a:outerShdw blurRad="38100" dist="38100" dir="2700000" algn="tl">
                  <a:srgbClr val="C0C0C0"/>
                </a:outerShdw>
              </a:effectLst>
              <a:cs typeface="Arabic Transparent" pitchFamily="2" charset="-78"/>
            </a:endParaRPr>
          </a:p>
        </p:txBody>
      </p:sp>
      <p:pic>
        <p:nvPicPr>
          <p:cNvPr id="28677" name="Picture 7" descr="mac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0" y="3429000"/>
            <a:ext cx="14001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99" y="5286388"/>
            <a:ext cx="1800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window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60" y="3500438"/>
            <a:ext cx="23764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2214554"/>
            <a:ext cx="3643338" cy="322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talal\Desktop\المشروع\99.JPG"/>
          <p:cNvPicPr>
            <a:picLocks noChangeAspect="1" noChangeArrowheads="1"/>
          </p:cNvPicPr>
          <p:nvPr/>
        </p:nvPicPr>
        <p:blipFill>
          <a:blip r:embed="rId6"/>
          <a:srcRect/>
          <a:stretch>
            <a:fillRect/>
          </a:stretch>
        </p:blipFill>
        <p:spPr bwMode="auto">
          <a:xfrm>
            <a:off x="2143108" y="428604"/>
            <a:ext cx="4903795" cy="114300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Effect transition="in" filter="fade">
                                      <p:cBhvr>
                                        <p:cTn id="13" dur="1000"/>
                                        <p:tgtEl>
                                          <p:spTgt spid="29699">
                                            <p:txEl>
                                              <p:pRg st="0" end="0"/>
                                            </p:txEl>
                                          </p:spTgt>
                                        </p:tgtEl>
                                      </p:cBhvr>
                                    </p:animEffect>
                                    <p:anim calcmode="lin" valueType="num">
                                      <p:cBhvr>
                                        <p:cTn id="14"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Effect transition="in" filter="fade">
                                      <p:cBhvr>
                                        <p:cTn id="19" dur="1000"/>
                                        <p:tgtEl>
                                          <p:spTgt spid="29699">
                                            <p:txEl>
                                              <p:pRg st="1" end="1"/>
                                            </p:txEl>
                                          </p:spTgt>
                                        </p:tgtEl>
                                      </p:cBhvr>
                                    </p:animEffect>
                                    <p:anim calcmode="lin" valueType="num">
                                      <p:cBhvr>
                                        <p:cTn id="20"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28679"/>
                                        </p:tgtEl>
                                        <p:attrNameLst>
                                          <p:attrName>style.visibility</p:attrName>
                                        </p:attrNameLst>
                                      </p:cBhvr>
                                      <p:to>
                                        <p:strVal val="visible"/>
                                      </p:to>
                                    </p:set>
                                    <p:anim calcmode="lin" valueType="num">
                                      <p:cBhvr>
                                        <p:cTn id="25" dur="2000" fill="hold"/>
                                        <p:tgtEl>
                                          <p:spTgt spid="28679"/>
                                        </p:tgtEl>
                                        <p:attrNameLst>
                                          <p:attrName>ppt_w</p:attrName>
                                        </p:attrNameLst>
                                      </p:cBhvr>
                                      <p:tavLst>
                                        <p:tav tm="0">
                                          <p:val>
                                            <p:fltVal val="0"/>
                                          </p:val>
                                        </p:tav>
                                        <p:tav tm="100000">
                                          <p:val>
                                            <p:strVal val="#ppt_w"/>
                                          </p:val>
                                        </p:tav>
                                      </p:tavLst>
                                    </p:anim>
                                    <p:anim calcmode="lin" valueType="num">
                                      <p:cBhvr>
                                        <p:cTn id="26" dur="2000" fill="hold"/>
                                        <p:tgtEl>
                                          <p:spTgt spid="28679"/>
                                        </p:tgtEl>
                                        <p:attrNameLst>
                                          <p:attrName>ppt_h</p:attrName>
                                        </p:attrNameLst>
                                      </p:cBhvr>
                                      <p:tavLst>
                                        <p:tav tm="0">
                                          <p:val>
                                            <p:fltVal val="0"/>
                                          </p:val>
                                        </p:tav>
                                        <p:tav tm="100000">
                                          <p:val>
                                            <p:strVal val="#ppt_h"/>
                                          </p:val>
                                        </p:tav>
                                      </p:tavLst>
                                    </p:anim>
                                    <p:animEffect transition="in" filter="fade">
                                      <p:cBhvr>
                                        <p:cTn id="27" dur="2000"/>
                                        <p:tgtEl>
                                          <p:spTgt spid="28679"/>
                                        </p:tgtEl>
                                      </p:cBhvr>
                                    </p:animEffect>
                                  </p:childTnLst>
                                </p:cTn>
                              </p:par>
                            </p:childTnLst>
                          </p:cTn>
                        </p:par>
                        <p:par>
                          <p:cTn id="28" fill="hold">
                            <p:stCondLst>
                              <p:cond delay="4500"/>
                            </p:stCondLst>
                            <p:childTnLst>
                              <p:par>
                                <p:cTn id="29" presetID="53" presetClass="entr" presetSubtype="0" fill="hold" nodeType="afterEffect">
                                  <p:stCondLst>
                                    <p:cond delay="0"/>
                                  </p:stCondLst>
                                  <p:childTnLst>
                                    <p:set>
                                      <p:cBhvr>
                                        <p:cTn id="30" dur="1" fill="hold">
                                          <p:stCondLst>
                                            <p:cond delay="0"/>
                                          </p:stCondLst>
                                        </p:cTn>
                                        <p:tgtEl>
                                          <p:spTgt spid="28677"/>
                                        </p:tgtEl>
                                        <p:attrNameLst>
                                          <p:attrName>style.visibility</p:attrName>
                                        </p:attrNameLst>
                                      </p:cBhvr>
                                      <p:to>
                                        <p:strVal val="visible"/>
                                      </p:to>
                                    </p:set>
                                    <p:anim calcmode="lin" valueType="num">
                                      <p:cBhvr>
                                        <p:cTn id="31" dur="2000" fill="hold"/>
                                        <p:tgtEl>
                                          <p:spTgt spid="28677"/>
                                        </p:tgtEl>
                                        <p:attrNameLst>
                                          <p:attrName>ppt_w</p:attrName>
                                        </p:attrNameLst>
                                      </p:cBhvr>
                                      <p:tavLst>
                                        <p:tav tm="0">
                                          <p:val>
                                            <p:fltVal val="0"/>
                                          </p:val>
                                        </p:tav>
                                        <p:tav tm="100000">
                                          <p:val>
                                            <p:strVal val="#ppt_w"/>
                                          </p:val>
                                        </p:tav>
                                      </p:tavLst>
                                    </p:anim>
                                    <p:anim calcmode="lin" valueType="num">
                                      <p:cBhvr>
                                        <p:cTn id="32" dur="2000" fill="hold"/>
                                        <p:tgtEl>
                                          <p:spTgt spid="28677"/>
                                        </p:tgtEl>
                                        <p:attrNameLst>
                                          <p:attrName>ppt_h</p:attrName>
                                        </p:attrNameLst>
                                      </p:cBhvr>
                                      <p:tavLst>
                                        <p:tav tm="0">
                                          <p:val>
                                            <p:fltVal val="0"/>
                                          </p:val>
                                        </p:tav>
                                        <p:tav tm="100000">
                                          <p:val>
                                            <p:strVal val="#ppt_h"/>
                                          </p:val>
                                        </p:tav>
                                      </p:tavLst>
                                    </p:anim>
                                    <p:animEffect transition="in" filter="fade">
                                      <p:cBhvr>
                                        <p:cTn id="33" dur="2000"/>
                                        <p:tgtEl>
                                          <p:spTgt spid="28677"/>
                                        </p:tgtEl>
                                      </p:cBhvr>
                                    </p:animEffect>
                                  </p:childTnLst>
                                </p:cTn>
                              </p:par>
                            </p:childTnLst>
                          </p:cTn>
                        </p:par>
                        <p:par>
                          <p:cTn id="34" fill="hold">
                            <p:stCondLst>
                              <p:cond delay="6500"/>
                            </p:stCondLst>
                            <p:childTnLst>
                              <p:par>
                                <p:cTn id="35" presetID="53" presetClass="entr" presetSubtype="0" fill="hold" nodeType="afterEffect">
                                  <p:stCondLst>
                                    <p:cond delay="0"/>
                                  </p:stCondLst>
                                  <p:childTnLst>
                                    <p:set>
                                      <p:cBhvr>
                                        <p:cTn id="36" dur="1" fill="hold">
                                          <p:stCondLst>
                                            <p:cond delay="0"/>
                                          </p:stCondLst>
                                        </p:cTn>
                                        <p:tgtEl>
                                          <p:spTgt spid="28685"/>
                                        </p:tgtEl>
                                        <p:attrNameLst>
                                          <p:attrName>style.visibility</p:attrName>
                                        </p:attrNameLst>
                                      </p:cBhvr>
                                      <p:to>
                                        <p:strVal val="visible"/>
                                      </p:to>
                                    </p:set>
                                    <p:anim calcmode="lin" valueType="num">
                                      <p:cBhvr>
                                        <p:cTn id="37" dur="2000" fill="hold"/>
                                        <p:tgtEl>
                                          <p:spTgt spid="28685"/>
                                        </p:tgtEl>
                                        <p:attrNameLst>
                                          <p:attrName>ppt_w</p:attrName>
                                        </p:attrNameLst>
                                      </p:cBhvr>
                                      <p:tavLst>
                                        <p:tav tm="0">
                                          <p:val>
                                            <p:fltVal val="0"/>
                                          </p:val>
                                        </p:tav>
                                        <p:tav tm="100000">
                                          <p:val>
                                            <p:strVal val="#ppt_w"/>
                                          </p:val>
                                        </p:tav>
                                      </p:tavLst>
                                    </p:anim>
                                    <p:anim calcmode="lin" valueType="num">
                                      <p:cBhvr>
                                        <p:cTn id="38" dur="2000" fill="hold"/>
                                        <p:tgtEl>
                                          <p:spTgt spid="28685"/>
                                        </p:tgtEl>
                                        <p:attrNameLst>
                                          <p:attrName>ppt_h</p:attrName>
                                        </p:attrNameLst>
                                      </p:cBhvr>
                                      <p:tavLst>
                                        <p:tav tm="0">
                                          <p:val>
                                            <p:fltVal val="0"/>
                                          </p:val>
                                        </p:tav>
                                        <p:tav tm="100000">
                                          <p:val>
                                            <p:strVal val="#ppt_h"/>
                                          </p:val>
                                        </p:tav>
                                      </p:tavLst>
                                    </p:anim>
                                    <p:animEffect transition="in" filter="fade">
                                      <p:cBhvr>
                                        <p:cTn id="39" dur="2000"/>
                                        <p:tgtEl>
                                          <p:spTgt spid="28685"/>
                                        </p:tgtEl>
                                      </p:cBhvr>
                                    </p:animEffect>
                                  </p:childTnLst>
                                </p:cTn>
                              </p:par>
                            </p:childTnLst>
                          </p:cTn>
                        </p:par>
                        <p:par>
                          <p:cTn id="40" fill="hold">
                            <p:stCondLst>
                              <p:cond delay="8500"/>
                            </p:stCondLst>
                            <p:childTnLst>
                              <p:par>
                                <p:cTn id="41" presetID="53" presetClass="entr" presetSubtype="0" fill="hold" nodeType="afterEffect">
                                  <p:stCondLst>
                                    <p:cond delay="0"/>
                                  </p:stCondLst>
                                  <p:childTnLst>
                                    <p:set>
                                      <p:cBhvr>
                                        <p:cTn id="42" dur="1" fill="hold">
                                          <p:stCondLst>
                                            <p:cond delay="0"/>
                                          </p:stCondLst>
                                        </p:cTn>
                                        <p:tgtEl>
                                          <p:spTgt spid="28678"/>
                                        </p:tgtEl>
                                        <p:attrNameLst>
                                          <p:attrName>style.visibility</p:attrName>
                                        </p:attrNameLst>
                                      </p:cBhvr>
                                      <p:to>
                                        <p:strVal val="visible"/>
                                      </p:to>
                                    </p:set>
                                    <p:anim calcmode="lin" valueType="num">
                                      <p:cBhvr>
                                        <p:cTn id="43" dur="2000" fill="hold"/>
                                        <p:tgtEl>
                                          <p:spTgt spid="28678"/>
                                        </p:tgtEl>
                                        <p:attrNameLst>
                                          <p:attrName>ppt_w</p:attrName>
                                        </p:attrNameLst>
                                      </p:cBhvr>
                                      <p:tavLst>
                                        <p:tav tm="0">
                                          <p:val>
                                            <p:fltVal val="0"/>
                                          </p:val>
                                        </p:tav>
                                        <p:tav tm="100000">
                                          <p:val>
                                            <p:strVal val="#ppt_w"/>
                                          </p:val>
                                        </p:tav>
                                      </p:tavLst>
                                    </p:anim>
                                    <p:anim calcmode="lin" valueType="num">
                                      <p:cBhvr>
                                        <p:cTn id="44" dur="2000" fill="hold"/>
                                        <p:tgtEl>
                                          <p:spTgt spid="28678"/>
                                        </p:tgtEl>
                                        <p:attrNameLst>
                                          <p:attrName>ppt_h</p:attrName>
                                        </p:attrNameLst>
                                      </p:cBhvr>
                                      <p:tavLst>
                                        <p:tav tm="0">
                                          <p:val>
                                            <p:fltVal val="0"/>
                                          </p:val>
                                        </p:tav>
                                        <p:tav tm="100000">
                                          <p:val>
                                            <p:strVal val="#ppt_h"/>
                                          </p:val>
                                        </p:tav>
                                      </p:tavLst>
                                    </p:anim>
                                    <p:animEffect transition="in" filter="fade">
                                      <p:cBhvr>
                                        <p:cTn id="45"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53</a:t>
            </a:fld>
            <a:endParaRPr lang="ar-SA"/>
          </a:p>
        </p:txBody>
      </p:sp>
      <p:pic>
        <p:nvPicPr>
          <p:cNvPr id="3074" name="Picture 2" descr="C:\Users\talal\Desktop\المشروع\101.JPG"/>
          <p:cNvPicPr>
            <a:picLocks noChangeAspect="1" noChangeArrowheads="1"/>
          </p:cNvPicPr>
          <p:nvPr/>
        </p:nvPicPr>
        <p:blipFill>
          <a:blip r:embed="rId2"/>
          <a:srcRect t="18421"/>
          <a:stretch>
            <a:fillRect/>
          </a:stretch>
        </p:blipFill>
        <p:spPr bwMode="auto">
          <a:xfrm>
            <a:off x="428596" y="1142984"/>
            <a:ext cx="8355967" cy="2214578"/>
          </a:xfrm>
          <a:prstGeom prst="rect">
            <a:avLst/>
          </a:prstGeom>
          <a:noFill/>
        </p:spPr>
      </p:pic>
      <p:pic>
        <p:nvPicPr>
          <p:cNvPr id="3075" name="Picture 3" descr="C:\Users\talal\Desktop\المشروع\102.JPG"/>
          <p:cNvPicPr>
            <a:picLocks noChangeAspect="1" noChangeArrowheads="1"/>
          </p:cNvPicPr>
          <p:nvPr/>
        </p:nvPicPr>
        <p:blipFill>
          <a:blip r:embed="rId3"/>
          <a:srcRect/>
          <a:stretch>
            <a:fillRect/>
          </a:stretch>
        </p:blipFill>
        <p:spPr bwMode="auto">
          <a:xfrm>
            <a:off x="357158" y="3412267"/>
            <a:ext cx="8143932" cy="2302749"/>
          </a:xfrm>
          <a:prstGeom prst="rect">
            <a:avLst/>
          </a:prstGeom>
          <a:noFill/>
        </p:spPr>
      </p:pic>
      <p:sp>
        <p:nvSpPr>
          <p:cNvPr id="7" name="Rectangle 2"/>
          <p:cNvSpPr txBox="1">
            <a:spLocks noChangeArrowheads="1"/>
          </p:cNvSpPr>
          <p:nvPr/>
        </p:nvSpPr>
        <p:spPr>
          <a:xfrm>
            <a:off x="2214546" y="428604"/>
            <a:ext cx="4872014" cy="1000132"/>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rPr>
              <a:t>الميزات الأساسية</a:t>
            </a:r>
            <a:r>
              <a:rPr kumimoji="0" lang="ar-SA" sz="3200" b="1" i="0" u="none" strike="noStrike" kern="1200" cap="none" spc="0" normalizeH="0" noProof="0" dirty="0" smtClean="0">
                <a:ln>
                  <a:noFill/>
                </a:ln>
                <a:solidFill>
                  <a:schemeClr val="accent2"/>
                </a:solidFill>
                <a:effectLst>
                  <a:outerShdw blurRad="38100" dist="38100" dir="2700000" algn="tl">
                    <a:srgbClr val="C0C0C0"/>
                  </a:outerShdw>
                </a:effectLst>
                <a:uLnTx/>
                <a:uFillTx/>
                <a:latin typeface="+mj-lt"/>
                <a:ea typeface="+mj-ea"/>
                <a:cs typeface="+mj-cs"/>
              </a:rPr>
              <a:t> لنظام التشغيل</a:t>
            </a:r>
            <a:endParaRPr kumimoji="0" lang="en-US" sz="32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up)">
                                      <p:cBhvr>
                                        <p:cTn id="18" dur="5000"/>
                                        <p:tgtEl>
                                          <p:spTgt spid="3074"/>
                                        </p:tgtEl>
                                      </p:cBhvr>
                                    </p:animEffect>
                                  </p:childTnLst>
                                </p:cTn>
                              </p:par>
                            </p:childTnLst>
                          </p:cTn>
                        </p:par>
                        <p:par>
                          <p:cTn id="19" fill="hold">
                            <p:stCondLst>
                              <p:cond delay="7000"/>
                            </p:stCondLst>
                            <p:childTnLst>
                              <p:par>
                                <p:cTn id="20" presetID="22" presetClass="entr" presetSubtype="1" fill="hold" nodeType="after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wipe(up)">
                                      <p:cBhvr>
                                        <p:cTn id="22" dur="5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54</a:t>
            </a:fld>
            <a:endParaRPr lang="ar-SA"/>
          </a:p>
        </p:txBody>
      </p:sp>
      <p:sp>
        <p:nvSpPr>
          <p:cNvPr id="5" name="Footer Placeholder 5"/>
          <p:cNvSpPr txBox="1">
            <a:spLocks/>
          </p:cNvSpPr>
          <p:nvPr/>
        </p:nvSpPr>
        <p:spPr>
          <a:xfrm>
            <a:off x="4380072" y="6407944"/>
            <a:ext cx="2350681"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NewHorizon - Tabouk</a:t>
            </a:r>
            <a:endParaRPr kumimoji="0" lang="en-US" sz="10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6" name="Rectangle 4"/>
          <p:cNvSpPr txBox="1">
            <a:spLocks noChangeArrowheads="1"/>
          </p:cNvSpPr>
          <p:nvPr/>
        </p:nvSpPr>
        <p:spPr>
          <a:xfrm>
            <a:off x="428596" y="428604"/>
            <a:ext cx="8229600" cy="1143000"/>
          </a:xfrm>
          <a:prstGeom prst="rect">
            <a:avLst/>
          </a:prstGeom>
        </p:spPr>
        <p:txBody>
          <a:bodyPr/>
          <a:lstStyle/>
          <a:p>
            <a:pPr algn="ctr">
              <a:spcBef>
                <a:spcPct val="0"/>
              </a:spcBef>
              <a:defRPr/>
            </a:pPr>
            <a:r>
              <a:rPr lang="ar-SA" sz="4800" b="1" dirty="0" smtClean="0">
                <a:solidFill>
                  <a:schemeClr val="accent2"/>
                </a:solidFill>
                <a:effectLst>
                  <a:outerShdw blurRad="38100" dist="38100" dir="2700000" algn="tl">
                    <a:srgbClr val="C0C0C0"/>
                  </a:outerShdw>
                </a:effectLst>
                <a:latin typeface="+mj-lt"/>
                <a:ea typeface="+mj-ea"/>
                <a:cs typeface="+mj-cs"/>
              </a:rPr>
              <a:t>مقارنة بين </a:t>
            </a:r>
            <a:r>
              <a:rPr lang="en-US" sz="4800" b="1" dirty="0" smtClean="0">
                <a:solidFill>
                  <a:schemeClr val="accent2"/>
                </a:solidFill>
                <a:effectLst>
                  <a:outerShdw blurRad="38100" dist="38100" dir="2700000" algn="tl">
                    <a:srgbClr val="C0C0C0"/>
                  </a:outerShdw>
                </a:effectLst>
                <a:latin typeface="+mj-lt"/>
                <a:ea typeface="+mj-ea"/>
                <a:cs typeface="+mj-cs"/>
              </a:rPr>
              <a:t>Dos</a:t>
            </a:r>
            <a:r>
              <a:rPr lang="ar-SA" sz="4800" b="1" dirty="0" smtClean="0">
                <a:solidFill>
                  <a:schemeClr val="accent2"/>
                </a:solidFill>
                <a:effectLst>
                  <a:outerShdw blurRad="38100" dist="38100" dir="2700000" algn="tl">
                    <a:srgbClr val="C0C0C0"/>
                  </a:outerShdw>
                </a:effectLst>
                <a:latin typeface="+mj-lt"/>
                <a:ea typeface="+mj-ea"/>
                <a:cs typeface="+mj-cs"/>
              </a:rPr>
              <a:t>  و </a:t>
            </a:r>
            <a:r>
              <a:rPr lang="en-US" sz="4800" b="1" dirty="0" smtClean="0">
                <a:solidFill>
                  <a:schemeClr val="accent2"/>
                </a:solidFill>
                <a:effectLst>
                  <a:outerShdw blurRad="38100" dist="38100" dir="2700000" algn="tl">
                    <a:srgbClr val="C0C0C0"/>
                  </a:outerShdw>
                </a:effectLst>
                <a:latin typeface="+mj-lt"/>
                <a:ea typeface="+mj-ea"/>
                <a:cs typeface="+mj-cs"/>
              </a:rPr>
              <a:t>Windows</a:t>
            </a:r>
            <a:r>
              <a:rPr lang="ar-SA" sz="4800" b="1" dirty="0" smtClean="0">
                <a:solidFill>
                  <a:schemeClr val="accent2"/>
                </a:solidFill>
                <a:effectLst>
                  <a:outerShdw blurRad="38100" dist="38100" dir="2700000" algn="tl">
                    <a:srgbClr val="C0C0C0"/>
                  </a:outerShdw>
                </a:effectLst>
                <a:latin typeface="+mj-lt"/>
                <a:ea typeface="+mj-ea"/>
                <a:cs typeface="+mj-cs"/>
              </a:rPr>
              <a:t> </a:t>
            </a:r>
            <a:endParaRPr lang="en-US" sz="4800" b="1" dirty="0" smtClean="0">
              <a:solidFill>
                <a:schemeClr val="accent2"/>
              </a:solidFill>
              <a:effectLst>
                <a:outerShdw blurRad="38100" dist="38100" dir="2700000" algn="tl">
                  <a:srgbClr val="C0C0C0"/>
                </a:outerShdw>
              </a:effectLst>
              <a:latin typeface="+mj-lt"/>
              <a:ea typeface="+mj-ea"/>
              <a:cs typeface="+mj-cs"/>
            </a:endParaRPr>
          </a:p>
        </p:txBody>
      </p:sp>
      <p:sp>
        <p:nvSpPr>
          <p:cNvPr id="7" name="Rectangle 5"/>
          <p:cNvSpPr txBox="1">
            <a:spLocks noChangeArrowheads="1"/>
          </p:cNvSpPr>
          <p:nvPr/>
        </p:nvSpPr>
        <p:spPr>
          <a:xfrm>
            <a:off x="357158" y="1689119"/>
            <a:ext cx="4038600" cy="4525963"/>
          </a:xfrm>
          <a:prstGeom prst="rect">
            <a:avLst/>
          </a:prstGeom>
        </p:spPr>
        <p:txBody>
          <a:bodyPr/>
          <a:lstStyle/>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ar-SA" sz="2700" b="0"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Arabic Transparent" pitchFamily="2" charset="-78"/>
              </a:rPr>
              <a:t>متعدد المهام </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ar-SA"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Arabic Transparent" pitchFamily="2" charset="-78"/>
              </a:rPr>
              <a:t>واجهة المستخدم الرسومية </a:t>
            </a:r>
            <a:r>
              <a:rPr kumimoji="0" 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Arabic Transparent" pitchFamily="2" charset="-78"/>
              </a:rPr>
              <a:t>GUI</a:t>
            </a:r>
          </a:p>
        </p:txBody>
      </p:sp>
      <p:sp>
        <p:nvSpPr>
          <p:cNvPr id="8" name="Rectangle 6"/>
          <p:cNvSpPr txBox="1">
            <a:spLocks noChangeArrowheads="1"/>
          </p:cNvSpPr>
          <p:nvPr/>
        </p:nvSpPr>
        <p:spPr>
          <a:xfrm>
            <a:off x="4643438" y="1643050"/>
            <a:ext cx="4038600" cy="4525963"/>
          </a:xfrm>
          <a:prstGeom prst="rect">
            <a:avLst/>
          </a:prstGeom>
        </p:spPr>
        <p:txBody>
          <a:bodyPr/>
          <a:lstStyle/>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ar-SA" sz="2700" b="0"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Arabic Transparent" pitchFamily="2" charset="-78"/>
              </a:rPr>
              <a:t>شاشة سوداء </a:t>
            </a: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ar-SA"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Arabic Transparent" pitchFamily="2" charset="-78"/>
              </a:rPr>
              <a:t>تستخدم واجهة خط الأوامر</a:t>
            </a:r>
          </a:p>
          <a:p>
            <a:pPr marL="365760" marR="0" lvl="0" indent="-256032" algn="r" defTabSz="914400" rtl="1" eaLnBrk="1" fontAlgn="auto" latinLnBrk="0" hangingPunct="1">
              <a:lnSpc>
                <a:spcPct val="100000"/>
              </a:lnSpc>
              <a:spcBef>
                <a:spcPts val="400"/>
              </a:spcBef>
              <a:spcAft>
                <a:spcPts val="0"/>
              </a:spcAft>
              <a:buClr>
                <a:schemeClr val="accent1"/>
              </a:buClr>
              <a:buSzPct val="68000"/>
              <a:tabLst/>
              <a:defRPr/>
            </a:pPr>
            <a:r>
              <a:rPr lang="ar-SA" sz="3200" dirty="0" smtClean="0">
                <a:effectLst>
                  <a:outerShdw blurRad="38100" dist="38100" dir="2700000" algn="tl">
                    <a:srgbClr val="C0C0C0"/>
                  </a:outerShdw>
                </a:effectLst>
                <a:cs typeface="Arabic Transparent" pitchFamily="2" charset="-78"/>
              </a:rPr>
              <a:t> ( </a:t>
            </a:r>
            <a:r>
              <a:rPr lang="en-US" sz="3200" dirty="0" smtClean="0">
                <a:effectLst>
                  <a:outerShdw blurRad="38100" dist="38100" dir="2700000" algn="tl">
                    <a:srgbClr val="C0C0C0"/>
                  </a:outerShdw>
                </a:effectLst>
                <a:cs typeface="Arabic Transparent" pitchFamily="2" charset="-78"/>
              </a:rPr>
              <a:t>Command Line </a:t>
            </a:r>
            <a:r>
              <a:rPr lang="ar-SA" sz="3200" dirty="0" smtClean="0">
                <a:effectLst>
                  <a:outerShdw blurRad="38100" dist="38100" dir="2700000" algn="tl">
                    <a:srgbClr val="C0C0C0"/>
                  </a:outerShdw>
                </a:effectLst>
                <a:cs typeface="Arabic Transparent" pitchFamily="2" charset="-78"/>
              </a:rPr>
              <a:t>)</a:t>
            </a:r>
            <a:endParaRPr kumimoji="0" lang="ar-SA"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Arabic Transparent" pitchFamily="2" charset="-78"/>
            </a:endParaRPr>
          </a:p>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Char char=""/>
              <a:tabLst/>
              <a:defRPr/>
            </a:pPr>
            <a:r>
              <a:rPr kumimoji="0" lang="ar-SA"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Arabic Transparent" pitchFamily="2" charset="-78"/>
              </a:rPr>
              <a:t>تنفيذ أمر واحد في المرة الواحدة </a:t>
            </a:r>
            <a:endParaRPr kumimoji="0" 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Arabic Transparent" pitchFamily="2" charset="-78"/>
            </a:endParaRP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059488"/>
            <a:ext cx="135096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مجموعة 13"/>
          <p:cNvGrpSpPr/>
          <p:nvPr/>
        </p:nvGrpSpPr>
        <p:grpSpPr>
          <a:xfrm>
            <a:off x="4500562" y="4000504"/>
            <a:ext cx="2857520" cy="1969485"/>
            <a:chOff x="4500562" y="4000504"/>
            <a:chExt cx="2857520" cy="1969485"/>
          </a:xfrm>
        </p:grpSpPr>
        <p:pic>
          <p:nvPicPr>
            <p:cNvPr id="9" name="Picture 7" descr="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2" y="4000504"/>
              <a:ext cx="2857520" cy="196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مربع نص 11"/>
            <p:cNvSpPr txBox="1"/>
            <p:nvPr/>
          </p:nvSpPr>
          <p:spPr>
            <a:xfrm>
              <a:off x="5715008" y="4857760"/>
              <a:ext cx="966931" cy="646331"/>
            </a:xfrm>
            <a:prstGeom prst="rect">
              <a:avLst/>
            </a:prstGeom>
            <a:noFill/>
          </p:spPr>
          <p:txBody>
            <a:bodyPr wrap="none" rtlCol="1">
              <a:spAutoFit/>
            </a:bodyPr>
            <a:lstStyle/>
            <a:p>
              <a:r>
                <a:rPr lang="ar-SA" sz="3600" b="1" dirty="0" smtClean="0">
                  <a:solidFill>
                    <a:schemeClr val="bg1"/>
                  </a:solidFill>
                </a:rPr>
                <a:t>دوس</a:t>
              </a:r>
              <a:endParaRPr lang="ar-SA" sz="3600" b="1" dirty="0">
                <a:solidFill>
                  <a:schemeClr val="bg1"/>
                </a:solidFill>
              </a:endParaRPr>
            </a:p>
          </p:txBody>
        </p:sp>
      </p:grpSp>
      <p:grpSp>
        <p:nvGrpSpPr>
          <p:cNvPr id="15" name="مجموعة 14"/>
          <p:cNvGrpSpPr/>
          <p:nvPr/>
        </p:nvGrpSpPr>
        <p:grpSpPr>
          <a:xfrm>
            <a:off x="1071538" y="3714752"/>
            <a:ext cx="2952750" cy="2214562"/>
            <a:chOff x="1071538" y="3714752"/>
            <a:chExt cx="2952750" cy="2214562"/>
          </a:xfrm>
        </p:grpSpPr>
        <p:pic>
          <p:nvPicPr>
            <p:cNvPr id="10" name="Picture 8" descr="WindowFX_s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3714752"/>
              <a:ext cx="29527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مربع نص 12"/>
            <p:cNvSpPr txBox="1"/>
            <p:nvPr/>
          </p:nvSpPr>
          <p:spPr>
            <a:xfrm>
              <a:off x="2357422" y="4929198"/>
              <a:ext cx="1210589" cy="646331"/>
            </a:xfrm>
            <a:prstGeom prst="rect">
              <a:avLst/>
            </a:prstGeom>
            <a:noFill/>
          </p:spPr>
          <p:txBody>
            <a:bodyPr wrap="none" rtlCol="1">
              <a:spAutoFit/>
            </a:bodyPr>
            <a:lstStyle/>
            <a:p>
              <a:r>
                <a:rPr lang="ar-SA" sz="3600" b="1" dirty="0" smtClean="0"/>
                <a:t>ويندوز</a:t>
              </a:r>
              <a:endParaRPr lang="ar-SA" sz="3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0"/>
                                        <p:tgtEl>
                                          <p:spTgt spid="8"/>
                                        </p:tgtEl>
                                      </p:cBhvr>
                                    </p:animEffect>
                                  </p:childTnLst>
                                </p:cTn>
                              </p:par>
                            </p:childTnLst>
                          </p:cTn>
                        </p:par>
                        <p:par>
                          <p:cTn id="14" fill="hold">
                            <p:stCondLst>
                              <p:cond delay="6000"/>
                            </p:stCondLst>
                            <p:childTnLst>
                              <p:par>
                                <p:cTn id="15" presetID="53"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childTnLst>
                          </p:cTn>
                        </p:par>
                        <p:par>
                          <p:cTn id="20" fill="hold">
                            <p:stCondLst>
                              <p:cond delay="7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00034" y="500050"/>
            <a:ext cx="8229600" cy="1143000"/>
          </a:xfrm>
        </p:spPr>
        <p:txBody>
          <a:bodyPr/>
          <a:lstStyle/>
          <a:p>
            <a:pPr algn="ctr">
              <a:defRPr/>
            </a:pPr>
            <a:r>
              <a:rPr lang="ar-SA" sz="4800" dirty="0" smtClean="0">
                <a:solidFill>
                  <a:schemeClr val="accent2"/>
                </a:solidFill>
                <a:effectLst>
                  <a:outerShdw blurRad="38100" dist="38100" dir="2700000" algn="tl">
                    <a:srgbClr val="C0C0C0"/>
                  </a:outerShdw>
                </a:effectLst>
              </a:rPr>
              <a:t>أشكال البرامج التطبيقية</a:t>
            </a:r>
            <a:endParaRPr lang="en-US" sz="4800" dirty="0" smtClean="0">
              <a:solidFill>
                <a:schemeClr val="accent2"/>
              </a:solidFill>
              <a:effectLst>
                <a:outerShdw blurRad="38100" dist="38100" dir="2700000" algn="tl">
                  <a:srgbClr val="C0C0C0"/>
                </a:outerShdw>
              </a:effectLst>
            </a:endParaRPr>
          </a:p>
        </p:txBody>
      </p:sp>
      <p:sp>
        <p:nvSpPr>
          <p:cNvPr id="33795" name="Rectangle 3"/>
          <p:cNvSpPr>
            <a:spLocks noGrp="1" noChangeArrowheads="1"/>
          </p:cNvSpPr>
          <p:nvPr>
            <p:ph type="body" idx="1"/>
          </p:nvPr>
        </p:nvSpPr>
        <p:spPr/>
        <p:txBody>
          <a:bodyPr/>
          <a:lstStyle/>
          <a:p>
            <a:pPr>
              <a:buNone/>
              <a:defRPr/>
            </a:pPr>
            <a:r>
              <a:rPr lang="ar-SA" sz="4000" dirty="0" smtClean="0">
                <a:solidFill>
                  <a:srgbClr val="800000"/>
                </a:solidFill>
                <a:effectLst>
                  <a:outerShdw blurRad="38100" dist="38100" dir="2700000" algn="tl">
                    <a:srgbClr val="C0C0C0"/>
                  </a:outerShdw>
                </a:effectLst>
                <a:cs typeface="+mj-cs"/>
              </a:rPr>
              <a:t>2     البرامج </a:t>
            </a:r>
          </a:p>
          <a:p>
            <a:pPr eaLnBrk="1" hangingPunct="1">
              <a:buFontTx/>
              <a:buNone/>
              <a:defRPr/>
            </a:pPr>
            <a:r>
              <a:rPr lang="ar-SA" sz="4800" dirty="0" smtClean="0">
                <a:solidFill>
                  <a:srgbClr val="800000"/>
                </a:solidFill>
                <a:effectLst>
                  <a:outerShdw blurRad="38100" dist="38100" dir="2700000" algn="tl">
                    <a:srgbClr val="C0C0C0"/>
                  </a:outerShdw>
                </a:effectLst>
                <a:cs typeface="Diwani Bent" pitchFamily="2" charset="-78"/>
              </a:rPr>
              <a:t> </a:t>
            </a:r>
            <a:endParaRPr lang="en-US" sz="3500" dirty="0" smtClean="0">
              <a:effectLst>
                <a:outerShdw blurRad="38100" dist="38100" dir="2700000" algn="tl">
                  <a:srgbClr val="C0C0C0"/>
                </a:outerShdw>
              </a:effectLst>
              <a:cs typeface="Arabic Transparent" pitchFamily="2" charset="-78"/>
            </a:endParaRPr>
          </a:p>
        </p:txBody>
      </p:sp>
      <p:grpSp>
        <p:nvGrpSpPr>
          <p:cNvPr id="11" name="مجموعة 10"/>
          <p:cNvGrpSpPr/>
          <p:nvPr/>
        </p:nvGrpSpPr>
        <p:grpSpPr>
          <a:xfrm>
            <a:off x="900113" y="2636838"/>
            <a:ext cx="7315225" cy="3063875"/>
            <a:chOff x="900113" y="2636838"/>
            <a:chExt cx="7315225" cy="3063875"/>
          </a:xfrm>
        </p:grpSpPr>
        <p:pic>
          <p:nvPicPr>
            <p:cNvPr id="30725" name="Picture 11" descr="Adob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36838"/>
              <a:ext cx="1143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excel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14" y="2928934"/>
              <a:ext cx="9588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3" descr="Office_Access_2007_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80" y="2852738"/>
              <a:ext cx="98583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4" descr="powerpoint-2007-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36" y="2636838"/>
              <a:ext cx="132715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5" descr="photoshop_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996" y="4311666"/>
              <a:ext cx="3128962"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6" descr="word-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1376" y="2781300"/>
              <a:ext cx="12239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7" descr="norton%20antivirus%20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6483" y="4221163"/>
              <a:ext cx="15525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1000" fill="hold"/>
                                        <p:tgtEl>
                                          <p:spTgt spid="33794"/>
                                        </p:tgtEl>
                                        <p:attrNameLst>
                                          <p:attrName>ppt_x</p:attrName>
                                        </p:attrNameLst>
                                      </p:cBhvr>
                                      <p:tavLst>
                                        <p:tav tm="0">
                                          <p:val>
                                            <p:strVal val="#ppt_x"/>
                                          </p:val>
                                        </p:tav>
                                        <p:tav tm="100000">
                                          <p:val>
                                            <p:strVal val="#ppt_x"/>
                                          </p:val>
                                        </p:tav>
                                      </p:tavLst>
                                    </p:anim>
                                    <p:anim calcmode="lin" valueType="num">
                                      <p:cBhvr additive="base">
                                        <p:cTn id="8" dur="1000" fill="hold"/>
                                        <p:tgtEl>
                                          <p:spTgt spid="3379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1000"/>
                                        <p:tgtEl>
                                          <p:spTgt spid="33795">
                                            <p:txEl>
                                              <p:pRg st="0" end="0"/>
                                            </p:txEl>
                                          </p:spTgt>
                                        </p:tgtEl>
                                      </p:cBhvr>
                                    </p:animEffect>
                                    <p:anim calcmode="lin" valueType="num">
                                      <p:cBhvr>
                                        <p:cTn id="13"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fade">
                                      <p:cBhvr>
                                        <p:cTn id="18" dur="1000"/>
                                        <p:tgtEl>
                                          <p:spTgt spid="33795">
                                            <p:txEl>
                                              <p:pRg st="1" end="1"/>
                                            </p:txEl>
                                          </p:spTgt>
                                        </p:tgtEl>
                                      </p:cBhvr>
                                    </p:animEffect>
                                    <p:anim calcmode="lin" valueType="num">
                                      <p:cBhvr>
                                        <p:cTn id="19"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53"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0" fill="hold"/>
                                        <p:tgtEl>
                                          <p:spTgt spid="11"/>
                                        </p:tgtEl>
                                        <p:attrNameLst>
                                          <p:attrName>ppt_w</p:attrName>
                                        </p:attrNameLst>
                                      </p:cBhvr>
                                      <p:tavLst>
                                        <p:tav tm="0">
                                          <p:val>
                                            <p:fltVal val="0"/>
                                          </p:val>
                                        </p:tav>
                                        <p:tav tm="100000">
                                          <p:val>
                                            <p:strVal val="#ppt_w"/>
                                          </p:val>
                                        </p:tav>
                                      </p:tavLst>
                                    </p:anim>
                                    <p:anim calcmode="lin" valueType="num">
                                      <p:cBhvr>
                                        <p:cTn id="25" dur="2000" fill="hold"/>
                                        <p:tgtEl>
                                          <p:spTgt spid="11"/>
                                        </p:tgtEl>
                                        <p:attrNameLst>
                                          <p:attrName>ppt_h</p:attrName>
                                        </p:attrNameLst>
                                      </p:cBhvr>
                                      <p:tavLst>
                                        <p:tav tm="0">
                                          <p:val>
                                            <p:fltVal val="0"/>
                                          </p:val>
                                        </p:tav>
                                        <p:tav tm="100000">
                                          <p:val>
                                            <p:strVal val="#ppt_h"/>
                                          </p:val>
                                        </p:tav>
                                      </p:tavLst>
                                    </p:anim>
                                    <p:animEffect transition="in" filter="fade">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1855365"/>
            <a:ext cx="8229600" cy="4525963"/>
          </a:xfrm>
        </p:spPr>
        <p:txBody>
          <a:bodyPr/>
          <a:lstStyle/>
          <a:p>
            <a:pPr>
              <a:buNone/>
              <a:defRPr/>
            </a:pPr>
            <a:r>
              <a:rPr lang="ar-SA" sz="4000" dirty="0" smtClean="0">
                <a:solidFill>
                  <a:srgbClr val="800000"/>
                </a:solidFill>
                <a:effectLst>
                  <a:outerShdw blurRad="38100" dist="38100" dir="2700000" algn="tl">
                    <a:srgbClr val="C0C0C0"/>
                  </a:outerShdw>
                </a:effectLst>
                <a:cs typeface="+mj-cs"/>
              </a:rPr>
              <a:t>3     لغات البرمجة  </a:t>
            </a:r>
          </a:p>
          <a:p>
            <a:pPr eaLnBrk="1" hangingPunct="1">
              <a:buFontTx/>
              <a:buNone/>
              <a:defRPr/>
            </a:pPr>
            <a:r>
              <a:rPr lang="ar-SA" sz="4800" dirty="0" smtClean="0">
                <a:solidFill>
                  <a:srgbClr val="800000"/>
                </a:solidFill>
                <a:effectLst>
                  <a:outerShdw blurRad="38100" dist="38100" dir="2700000" algn="tl">
                    <a:srgbClr val="C0C0C0"/>
                  </a:outerShdw>
                </a:effectLst>
                <a:cs typeface="Diwani Bent" pitchFamily="2" charset="-78"/>
              </a:rPr>
              <a:t> </a:t>
            </a:r>
            <a:endParaRPr lang="en-US" sz="3500" dirty="0" smtClean="0">
              <a:effectLst>
                <a:outerShdw blurRad="38100" dist="38100" dir="2700000" algn="tl">
                  <a:srgbClr val="C0C0C0"/>
                </a:outerShdw>
              </a:effectLst>
              <a:cs typeface="Arabic Transparent" pitchFamily="2" charset="-78"/>
            </a:endParaRPr>
          </a:p>
        </p:txBody>
      </p:sp>
      <p:pic>
        <p:nvPicPr>
          <p:cNvPr id="31749" name="Picture 11" descr="cplus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24" y="2857496"/>
            <a:ext cx="226695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2" descr="java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64" y="2643182"/>
            <a:ext cx="13271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3" descr="Net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2" y="3143248"/>
            <a:ext cx="246062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a:xfrm>
            <a:off x="1214414" y="500050"/>
            <a:ext cx="6572296" cy="1143000"/>
          </a:xfrm>
        </p:spPr>
        <p:txBody>
          <a:bodyPr/>
          <a:lstStyle/>
          <a:p>
            <a:pPr algn="ctr">
              <a:defRPr/>
            </a:pPr>
            <a:r>
              <a:rPr lang="ar-SA" sz="4800" dirty="0" smtClean="0">
                <a:solidFill>
                  <a:schemeClr val="accent2"/>
                </a:solidFill>
                <a:effectLst>
                  <a:outerShdw blurRad="38100" dist="38100" dir="2700000" algn="tl">
                    <a:srgbClr val="C0C0C0"/>
                  </a:outerShdw>
                </a:effectLst>
              </a:rPr>
              <a:t>أشكال البرامج التطبيقية</a:t>
            </a:r>
            <a:endParaRPr lang="en-US" sz="4800" dirty="0" smtClean="0">
              <a:solidFill>
                <a:schemeClr val="accent2"/>
              </a:solidFill>
              <a:effectLst>
                <a:outerShdw blurRad="38100" dist="38100" dir="2700000" algn="tl">
                  <a:srgbClr val="C0C0C0"/>
                </a:outerShdw>
              </a:effectLst>
            </a:endParaRPr>
          </a:p>
        </p:txBody>
      </p:sp>
      <p:sp>
        <p:nvSpPr>
          <p:cNvPr id="12" name="مربع نص 11"/>
          <p:cNvSpPr txBox="1"/>
          <p:nvPr/>
        </p:nvSpPr>
        <p:spPr>
          <a:xfrm>
            <a:off x="2928926" y="5072074"/>
            <a:ext cx="3429024" cy="707886"/>
          </a:xfrm>
          <a:prstGeom prst="rect">
            <a:avLst/>
          </a:prstGeom>
          <a:noFill/>
        </p:spPr>
        <p:txBody>
          <a:bodyPr wrap="square" rtlCol="1">
            <a:spAutoFit/>
          </a:bodyPr>
          <a:lstStyle/>
          <a:p>
            <a:pPr algn="ctr"/>
            <a:r>
              <a:rPr lang="en-US" sz="4000" dirty="0" smtClean="0">
                <a:solidFill>
                  <a:srgbClr val="FF0000"/>
                </a:solidFill>
              </a:rPr>
              <a:t>Oracle</a:t>
            </a:r>
            <a:endParaRPr lang="ar-SA" sz="4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19">
                                            <p:txEl>
                                              <p:pRg st="1" end="1"/>
                                            </p:txEl>
                                          </p:spTgt>
                                        </p:tgtEl>
                                        <p:attrNameLst>
                                          <p:attrName>style.visibility</p:attrName>
                                        </p:attrNameLst>
                                      </p:cBhvr>
                                      <p:to>
                                        <p:strVal val="visible"/>
                                      </p:to>
                                    </p:set>
                                    <p:animEffect transition="in" filter="fade">
                                      <p:cBhvr>
                                        <p:cTn id="14" dur="1000"/>
                                        <p:tgtEl>
                                          <p:spTgt spid="34819">
                                            <p:txEl>
                                              <p:pRg st="1" end="1"/>
                                            </p:txEl>
                                          </p:spTgt>
                                        </p:tgtEl>
                                      </p:cBhvr>
                                    </p:animEffect>
                                    <p:anim calcmode="lin" valueType="num">
                                      <p:cBhvr>
                                        <p:cTn id="15"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1750"/>
                                        </p:tgtEl>
                                        <p:attrNameLst>
                                          <p:attrName>style.visibility</p:attrName>
                                        </p:attrNameLst>
                                      </p:cBhvr>
                                      <p:to>
                                        <p:strVal val="visible"/>
                                      </p:to>
                                    </p:set>
                                    <p:anim calcmode="lin" valueType="num">
                                      <p:cBhvr additive="base">
                                        <p:cTn id="21" dur="500" fill="hold"/>
                                        <p:tgtEl>
                                          <p:spTgt spid="31750"/>
                                        </p:tgtEl>
                                        <p:attrNameLst>
                                          <p:attrName>ppt_x</p:attrName>
                                        </p:attrNameLst>
                                      </p:cBhvr>
                                      <p:tavLst>
                                        <p:tav tm="0">
                                          <p:val>
                                            <p:strVal val="#ppt_x"/>
                                          </p:val>
                                        </p:tav>
                                        <p:tav tm="100000">
                                          <p:val>
                                            <p:strVal val="#ppt_x"/>
                                          </p:val>
                                        </p:tav>
                                      </p:tavLst>
                                    </p:anim>
                                    <p:anim calcmode="lin" valueType="num">
                                      <p:cBhvr additive="base">
                                        <p:cTn id="22" dur="500" fill="hold"/>
                                        <p:tgtEl>
                                          <p:spTgt spid="3175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1749"/>
                                        </p:tgtEl>
                                        <p:attrNameLst>
                                          <p:attrName>style.visibility</p:attrName>
                                        </p:attrNameLst>
                                      </p:cBhvr>
                                      <p:to>
                                        <p:strVal val="visible"/>
                                      </p:to>
                                    </p:set>
                                    <p:anim calcmode="lin" valueType="num">
                                      <p:cBhvr additive="base">
                                        <p:cTn id="25" dur="500" fill="hold"/>
                                        <p:tgtEl>
                                          <p:spTgt spid="31749"/>
                                        </p:tgtEl>
                                        <p:attrNameLst>
                                          <p:attrName>ppt_x</p:attrName>
                                        </p:attrNameLst>
                                      </p:cBhvr>
                                      <p:tavLst>
                                        <p:tav tm="0">
                                          <p:val>
                                            <p:strVal val="#ppt_x"/>
                                          </p:val>
                                        </p:tav>
                                        <p:tav tm="100000">
                                          <p:val>
                                            <p:strVal val="#ppt_x"/>
                                          </p:val>
                                        </p:tav>
                                      </p:tavLst>
                                    </p:anim>
                                    <p:anim calcmode="lin" valueType="num">
                                      <p:cBhvr additive="base">
                                        <p:cTn id="26" dur="500" fill="hold"/>
                                        <p:tgtEl>
                                          <p:spTgt spid="3174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1751"/>
                                        </p:tgtEl>
                                        <p:attrNameLst>
                                          <p:attrName>style.visibility</p:attrName>
                                        </p:attrNameLst>
                                      </p:cBhvr>
                                      <p:to>
                                        <p:strVal val="visible"/>
                                      </p:to>
                                    </p:set>
                                    <p:anim calcmode="lin" valueType="num">
                                      <p:cBhvr additive="base">
                                        <p:cTn id="29" dur="500" fill="hold"/>
                                        <p:tgtEl>
                                          <p:spTgt spid="31751"/>
                                        </p:tgtEl>
                                        <p:attrNameLst>
                                          <p:attrName>ppt_x</p:attrName>
                                        </p:attrNameLst>
                                      </p:cBhvr>
                                      <p:tavLst>
                                        <p:tav tm="0">
                                          <p:val>
                                            <p:strVal val="#ppt_x"/>
                                          </p:val>
                                        </p:tav>
                                        <p:tav tm="100000">
                                          <p:val>
                                            <p:strVal val="#ppt_x"/>
                                          </p:val>
                                        </p:tav>
                                      </p:tavLst>
                                    </p:anim>
                                    <p:anim calcmode="lin" valueType="num">
                                      <p:cBhvr additive="base">
                                        <p:cTn id="30" dur="500" fill="hold"/>
                                        <p:tgtEl>
                                          <p:spTgt spid="31751"/>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000" fill="hold"/>
                                        <p:tgtEl>
                                          <p:spTgt spid="8"/>
                                        </p:tgtEl>
                                        <p:attrNameLst>
                                          <p:attrName>ppt_x</p:attrName>
                                        </p:attrNameLst>
                                      </p:cBhvr>
                                      <p:tavLst>
                                        <p:tav tm="0">
                                          <p:val>
                                            <p:strVal val="#ppt_x"/>
                                          </p:val>
                                        </p:tav>
                                        <p:tav tm="100000">
                                          <p:val>
                                            <p:strVal val="#ppt_x"/>
                                          </p:val>
                                        </p:tav>
                                      </p:tavLst>
                                    </p:anim>
                                    <p:anim calcmode="lin" valueType="num">
                                      <p:cBhvr additive="base">
                                        <p:cTn id="35"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28596" y="714356"/>
            <a:ext cx="8229600" cy="1143000"/>
          </a:xfrm>
        </p:spPr>
        <p:txBody>
          <a:bodyPr vert="horz" rtlCol="0" anchor="ctr">
            <a:normAutofit/>
            <a:scene3d>
              <a:camera prst="orthographicFront"/>
              <a:lightRig rig="soft" dir="t"/>
            </a:scene3d>
            <a:sp3d prstMaterial="softEdge">
              <a:bevelT w="25400" h="25400"/>
            </a:sp3d>
          </a:bodyPr>
          <a:lstStyle/>
          <a:p>
            <a:pPr algn="ctr">
              <a:defRPr/>
            </a:pPr>
            <a:r>
              <a:rPr lang="ar-SA" sz="4800" dirty="0" smtClean="0">
                <a:solidFill>
                  <a:schemeClr val="accent2"/>
                </a:solidFill>
                <a:effectLst>
                  <a:outerShdw blurRad="38100" dist="38100" dir="2700000" algn="tl">
                    <a:srgbClr val="C0C0C0"/>
                  </a:outerShdw>
                </a:effectLst>
              </a:rPr>
              <a:t>البرامج المجانية </a:t>
            </a:r>
            <a:endParaRPr lang="en-US" sz="4800" dirty="0" smtClean="0">
              <a:solidFill>
                <a:schemeClr val="accent2"/>
              </a:solidFill>
              <a:effectLst>
                <a:outerShdw blurRad="38100" dist="38100" dir="2700000" algn="tl">
                  <a:srgbClr val="C0C0C0"/>
                </a:outerShdw>
              </a:effectLst>
            </a:endParaRPr>
          </a:p>
        </p:txBody>
      </p:sp>
      <p:sp>
        <p:nvSpPr>
          <p:cNvPr id="2" name="Rectangle 1"/>
          <p:cNvSpPr/>
          <p:nvPr/>
        </p:nvSpPr>
        <p:spPr>
          <a:xfrm>
            <a:off x="500034" y="1785926"/>
            <a:ext cx="8120022" cy="3046988"/>
          </a:xfrm>
          <a:prstGeom prst="rect">
            <a:avLst/>
          </a:prstGeom>
        </p:spPr>
        <p:txBody>
          <a:bodyPr wrap="square">
            <a:spAutoFit/>
          </a:bodyPr>
          <a:lstStyle/>
          <a:p>
            <a:pPr marL="342900" indent="-342900" algn="just">
              <a:buFont typeface="Arial" pitchFamily="34" charset="0"/>
              <a:buChar char="•"/>
            </a:pPr>
            <a:r>
              <a:rPr lang="ar-SA" sz="2400" b="1" dirty="0" smtClean="0">
                <a:latin typeface="Arabic Transparent" pitchFamily="2" charset="-78"/>
                <a:cs typeface="Arabic Transparent" pitchFamily="2" charset="-78"/>
              </a:rPr>
              <a:t>البرنامج المجاني (</a:t>
            </a:r>
            <a:r>
              <a:rPr lang="en-US" sz="2400" b="1" dirty="0" smtClean="0">
                <a:latin typeface="Gill Sans" pitchFamily="2" charset="0"/>
                <a:cs typeface="Arabic Transparent" pitchFamily="2" charset="-78"/>
              </a:rPr>
              <a:t>Freeware</a:t>
            </a:r>
            <a:r>
              <a:rPr lang="ar-SA" sz="2400" b="1" dirty="0" smtClean="0">
                <a:latin typeface="Arabic Transparent" pitchFamily="2" charset="-78"/>
                <a:cs typeface="Arabic Transparent" pitchFamily="2" charset="-78"/>
              </a:rPr>
              <a:t>)</a:t>
            </a:r>
          </a:p>
          <a:p>
            <a:pPr lvl="1" algn="just"/>
            <a:r>
              <a:rPr lang="ar-SA" sz="2400" dirty="0" smtClean="0">
                <a:latin typeface="Arabic Transparent" pitchFamily="2" charset="-78"/>
                <a:cs typeface="Arabic Transparent" pitchFamily="2" charset="-78"/>
              </a:rPr>
              <a:t>هو برنامج متاح بدون مقابل مالي، وتشمل الأمثلة الشائعة مستعرضات الويب مثل </a:t>
            </a:r>
            <a:r>
              <a:rPr lang="ar-SA" sz="2400" b="1" dirty="0" smtClean="0">
                <a:latin typeface="Arabic Transparent" pitchFamily="2" charset="-78"/>
                <a:cs typeface="Arabic Transparent" pitchFamily="2" charset="-78"/>
              </a:rPr>
              <a:t>مايكروسوفت إنترنت إكسبلورر</a:t>
            </a:r>
            <a:r>
              <a:rPr lang="ar-SA" sz="2400" dirty="0" smtClean="0">
                <a:latin typeface="Arabic Transparent" pitchFamily="2" charset="-78"/>
                <a:cs typeface="Arabic Transparent" pitchFamily="2" charset="-78"/>
              </a:rPr>
              <a:t> و </a:t>
            </a:r>
            <a:r>
              <a:rPr lang="ar-SA" sz="2400" b="1" dirty="0" smtClean="0">
                <a:latin typeface="Arabic Transparent" pitchFamily="2" charset="-78"/>
                <a:cs typeface="Arabic Transparent" pitchFamily="2" charset="-78"/>
              </a:rPr>
              <a:t>متنقل</a:t>
            </a:r>
            <a:r>
              <a:rPr lang="ar-SA" sz="2400" dirty="0" smtClean="0">
                <a:latin typeface="Arabic Transparent" pitchFamily="2" charset="-78"/>
                <a:cs typeface="Arabic Transparent" pitchFamily="2" charset="-78"/>
              </a:rPr>
              <a:t> </a:t>
            </a:r>
            <a:r>
              <a:rPr lang="ar-SA" sz="2400" b="1" dirty="0" smtClean="0">
                <a:latin typeface="Arabic Transparent" pitchFamily="2" charset="-78"/>
                <a:cs typeface="Arabic Transparent" pitchFamily="2" charset="-78"/>
              </a:rPr>
              <a:t>نيت سكيب</a:t>
            </a:r>
            <a:r>
              <a:rPr lang="ar-SA" sz="2400" dirty="0" smtClean="0">
                <a:latin typeface="Arabic Transparent" pitchFamily="2" charset="-78"/>
                <a:cs typeface="Arabic Transparent" pitchFamily="2" charset="-78"/>
              </a:rPr>
              <a:t>.</a:t>
            </a:r>
            <a:endParaRPr lang="en-GB" sz="2400" dirty="0" smtClean="0"/>
          </a:p>
          <a:p>
            <a:endParaRPr lang="ar-SA" sz="2400" b="1" dirty="0" smtClean="0">
              <a:cs typeface="Times New Roman (Arabic)" charset="0"/>
            </a:endParaRPr>
          </a:p>
          <a:p>
            <a:pPr marL="342900" indent="-342900" algn="just">
              <a:buFont typeface="Arial" pitchFamily="34" charset="0"/>
              <a:buChar char="•"/>
            </a:pPr>
            <a:r>
              <a:rPr lang="ar-SA" sz="2400" b="1" dirty="0" smtClean="0">
                <a:latin typeface="Arabic Transparent" pitchFamily="2" charset="-78"/>
                <a:cs typeface="Arabic Transparent" pitchFamily="2" charset="-78"/>
              </a:rPr>
              <a:t>البرنامج شبه المجاني </a:t>
            </a:r>
            <a:r>
              <a:rPr lang="ar-SA" sz="2400" dirty="0" smtClean="0">
                <a:latin typeface="Arabic Transparent" pitchFamily="2" charset="-78"/>
                <a:cs typeface="Arabic Transparent" pitchFamily="2" charset="-78"/>
              </a:rPr>
              <a:t>(</a:t>
            </a:r>
            <a:r>
              <a:rPr lang="en-US" sz="2400" b="1" dirty="0" smtClean="0">
                <a:latin typeface="Gill Sans" pitchFamily="2" charset="0"/>
                <a:cs typeface="Arabic Transparent" pitchFamily="2" charset="-78"/>
              </a:rPr>
              <a:t>Shareware</a:t>
            </a:r>
            <a:r>
              <a:rPr lang="ar-SA" sz="2400" dirty="0" smtClean="0">
                <a:latin typeface="Arabic Transparent" pitchFamily="2" charset="-78"/>
                <a:cs typeface="Arabic Transparent" pitchFamily="2" charset="-78"/>
              </a:rPr>
              <a:t>)</a:t>
            </a:r>
            <a:endParaRPr lang="ar-SA" sz="2400" b="1" dirty="0" smtClean="0">
              <a:latin typeface="Arabic Transparent" pitchFamily="2" charset="-78"/>
              <a:cs typeface="Arabic Transparent" pitchFamily="2" charset="-78"/>
            </a:endParaRPr>
          </a:p>
          <a:p>
            <a:pPr lvl="1" algn="just"/>
            <a:r>
              <a:rPr lang="ar-SA" sz="2400" dirty="0" smtClean="0">
                <a:latin typeface="Arabic Transparent" pitchFamily="2" charset="-78"/>
                <a:cs typeface="Arabic Transparent" pitchFamily="2" charset="-78"/>
              </a:rPr>
              <a:t>هي برامج يمكنك تثبيتها بدون رسوم مالية حتى تتمكن من تقييمه لفترة زمنية محددة. إذا قررت الاستمرار في استخدام البرنامج بعد هذه الفترة يجب عليك تسجيله وعادة ما يكون ذلك مجاناً، وعندما تسجل البرنامج فإنه عادة ما تصبح مؤهلاً لخصائص ودعم إضافيان</a:t>
            </a:r>
            <a:endParaRPr lang="ar-SA" sz="2400" dirty="0"/>
          </a:p>
        </p:txBody>
      </p:sp>
    </p:spTree>
    <p:extLst>
      <p:ext uri="{BB962C8B-B14F-4D97-AF65-F5344CB8AC3E}">
        <p14:creationId xmlns:p14="http://schemas.microsoft.com/office/powerpoint/2010/main" val="181991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talal\Desktop\المشروع\121.JPG"/>
          <p:cNvPicPr>
            <a:picLocks noChangeAspect="1" noChangeArrowheads="1"/>
          </p:cNvPicPr>
          <p:nvPr/>
        </p:nvPicPr>
        <p:blipFill>
          <a:blip r:embed="rId2"/>
          <a:srcRect/>
          <a:stretch>
            <a:fillRect/>
          </a:stretch>
        </p:blipFill>
        <p:spPr bwMode="auto">
          <a:xfrm>
            <a:off x="714348" y="1214422"/>
            <a:ext cx="7715304" cy="4643470"/>
          </a:xfrm>
          <a:prstGeom prst="rect">
            <a:avLst/>
          </a:prstGeom>
          <a:noFill/>
        </p:spPr>
      </p:pic>
      <p:sp>
        <p:nvSpPr>
          <p:cNvPr id="7" name="Rectangle 2"/>
          <p:cNvSpPr>
            <a:spLocks noGrp="1" noChangeArrowheads="1"/>
          </p:cNvSpPr>
          <p:nvPr>
            <p:ph type="title"/>
          </p:nvPr>
        </p:nvSpPr>
        <p:spPr>
          <a:xfrm>
            <a:off x="428596" y="214290"/>
            <a:ext cx="8229600" cy="1143000"/>
          </a:xfrm>
        </p:spPr>
        <p:txBody>
          <a:bodyPr vert="horz" rtlCol="0" anchor="ctr">
            <a:normAutofit/>
            <a:scene3d>
              <a:camera prst="orthographicFront"/>
              <a:lightRig rig="soft" dir="t"/>
            </a:scene3d>
            <a:sp3d prstMaterial="softEdge">
              <a:bevelT w="25400" h="25400"/>
            </a:sp3d>
          </a:bodyPr>
          <a:lstStyle/>
          <a:p>
            <a:pPr algn="ctr">
              <a:defRPr/>
            </a:pPr>
            <a:r>
              <a:rPr lang="ar-SA" sz="4800" dirty="0" smtClean="0">
                <a:solidFill>
                  <a:schemeClr val="accent2"/>
                </a:solidFill>
                <a:effectLst>
                  <a:outerShdw blurRad="38100" dist="38100" dir="2700000" algn="tl">
                    <a:srgbClr val="C0C0C0"/>
                  </a:outerShdw>
                </a:effectLst>
              </a:rPr>
              <a:t>تطوير الأنظمة</a:t>
            </a:r>
            <a:endParaRPr lang="en-US" sz="4800" dirty="0" smtClean="0">
              <a:solidFill>
                <a:schemeClr val="accent2"/>
              </a:solidFill>
              <a:effectLst>
                <a:outerShdw blurRad="38100" dist="38100" dir="2700000" algn="tl">
                  <a:srgbClr val="C0C0C0"/>
                </a:outerShdw>
              </a:effectLst>
            </a:endParaRPr>
          </a:p>
        </p:txBody>
      </p:sp>
      <p:pic>
        <p:nvPicPr>
          <p:cNvPr id="6149" name="Picture 5" descr="C:\Users\talal\Desktop\المشروع\122.JPG"/>
          <p:cNvPicPr>
            <a:picLocks noChangeAspect="1" noChangeArrowheads="1"/>
          </p:cNvPicPr>
          <p:nvPr/>
        </p:nvPicPr>
        <p:blipFill>
          <a:blip r:embed="rId3"/>
          <a:srcRect/>
          <a:stretch>
            <a:fillRect/>
          </a:stretch>
        </p:blipFill>
        <p:spPr bwMode="auto">
          <a:xfrm>
            <a:off x="4786340" y="1852606"/>
            <a:ext cx="3714750" cy="647700"/>
          </a:xfrm>
          <a:prstGeom prst="rect">
            <a:avLst/>
          </a:prstGeom>
          <a:noFill/>
        </p:spPr>
      </p:pic>
      <p:sp>
        <p:nvSpPr>
          <p:cNvPr id="5" name="عنصر نائب للتاريخ 1"/>
          <p:cNvSpPr>
            <a:spLocks noGrp="1"/>
          </p:cNvSpPr>
          <p:nvPr>
            <p:ph type="dt" sz="half" idx="10"/>
          </p:nvPr>
        </p:nvSpPr>
        <p:spPr>
          <a:xfrm>
            <a:off x="6727032" y="6407944"/>
            <a:ext cx="1920240" cy="365760"/>
          </a:xfrm>
        </p:spPr>
        <p:txBody>
          <a:bodyPr/>
          <a:lstStyle/>
          <a:p>
            <a:r>
              <a:rPr lang="ar-SA" smtClean="0"/>
              <a:t>IT- Cambridge</a:t>
            </a:r>
            <a:endParaRPr lang="ar-SA"/>
          </a:p>
        </p:txBody>
      </p:sp>
      <p:sp>
        <p:nvSpPr>
          <p:cNvPr id="6" name="عنصر نائب للتذييل 2"/>
          <p:cNvSpPr>
            <a:spLocks noGrp="1"/>
          </p:cNvSpPr>
          <p:nvPr>
            <p:ph type="ftr" sz="quarter" idx="11"/>
          </p:nvPr>
        </p:nvSpPr>
        <p:spPr>
          <a:xfrm>
            <a:off x="4380072" y="6407944"/>
            <a:ext cx="2350681" cy="365125"/>
          </a:xfrm>
        </p:spPr>
        <p:txBody>
          <a:bodyPr/>
          <a:lstStyle/>
          <a:p>
            <a:r>
              <a:rPr lang="ar-SA" smtClean="0"/>
              <a:t>أ / محمد طلال - نيوهورايزن تبوك 0559260849</a:t>
            </a:r>
            <a:endParaRPr lang="ar-SA"/>
          </a:p>
        </p:txBody>
      </p:sp>
      <p:sp>
        <p:nvSpPr>
          <p:cNvPr id="8" name="عنصر نائب لرقم الشريحة 3"/>
          <p:cNvSpPr>
            <a:spLocks noGrp="1"/>
          </p:cNvSpPr>
          <p:nvPr>
            <p:ph type="sldNum" sz="quarter" idx="12"/>
          </p:nvPr>
        </p:nvSpPr>
        <p:spPr>
          <a:xfrm>
            <a:off x="8429652" y="6407944"/>
            <a:ext cx="583380" cy="365125"/>
          </a:xfrm>
        </p:spPr>
        <p:txBody>
          <a:bodyPr/>
          <a:lstStyle/>
          <a:p>
            <a:fld id="{A0E098D0-71D1-40EB-BF42-2064AB5B49CD}" type="slidenum">
              <a:rPr lang="ar-SA" smtClean="0"/>
              <a:pPr/>
              <a:t>58</a:t>
            </a:fld>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2000" fill="hold"/>
                                        <p:tgtEl>
                                          <p:spTgt spid="6147"/>
                                        </p:tgtEl>
                                        <p:attrNameLst>
                                          <p:attrName>ppt_w</p:attrName>
                                        </p:attrNameLst>
                                      </p:cBhvr>
                                      <p:tavLst>
                                        <p:tav tm="0">
                                          <p:val>
                                            <p:fltVal val="0"/>
                                          </p:val>
                                        </p:tav>
                                        <p:tav tm="100000">
                                          <p:val>
                                            <p:strVal val="#ppt_w"/>
                                          </p:val>
                                        </p:tav>
                                      </p:tavLst>
                                    </p:anim>
                                    <p:anim calcmode="lin" valueType="num">
                                      <p:cBhvr>
                                        <p:cTn id="14" dur="2000" fill="hold"/>
                                        <p:tgtEl>
                                          <p:spTgt spid="6147"/>
                                        </p:tgtEl>
                                        <p:attrNameLst>
                                          <p:attrName>ppt_h</p:attrName>
                                        </p:attrNameLst>
                                      </p:cBhvr>
                                      <p:tavLst>
                                        <p:tav tm="0">
                                          <p:val>
                                            <p:fltVal val="0"/>
                                          </p:val>
                                        </p:tav>
                                        <p:tav tm="100000">
                                          <p:val>
                                            <p:strVal val="#ppt_h"/>
                                          </p:val>
                                        </p:tav>
                                      </p:tavLst>
                                    </p:anim>
                                    <p:animEffect transition="in" filter="fade">
                                      <p:cBhvr>
                                        <p:cTn id="15" dur="2000"/>
                                        <p:tgtEl>
                                          <p:spTgt spid="6147"/>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wipe(up)">
                                      <p:cBhvr>
                                        <p:cTn id="19"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59</a:t>
            </a:fld>
            <a:endParaRPr lang="ar-SA"/>
          </a:p>
        </p:txBody>
      </p:sp>
      <p:pic>
        <p:nvPicPr>
          <p:cNvPr id="4102" name="Picture 6" descr="C:\Users\talal\Desktop\المشروع\124.JPG"/>
          <p:cNvPicPr>
            <a:picLocks noChangeAspect="1" noChangeArrowheads="1"/>
          </p:cNvPicPr>
          <p:nvPr/>
        </p:nvPicPr>
        <p:blipFill>
          <a:blip r:embed="rId2"/>
          <a:srcRect/>
          <a:stretch>
            <a:fillRect/>
          </a:stretch>
        </p:blipFill>
        <p:spPr bwMode="auto">
          <a:xfrm>
            <a:off x="357158" y="1071546"/>
            <a:ext cx="8358246" cy="1714512"/>
          </a:xfrm>
          <a:prstGeom prst="rect">
            <a:avLst/>
          </a:prstGeom>
          <a:noFill/>
        </p:spPr>
      </p:pic>
      <p:pic>
        <p:nvPicPr>
          <p:cNvPr id="4103" name="Picture 7" descr="C:\Users\talal\Desktop\المشروع\125.JPG"/>
          <p:cNvPicPr>
            <a:picLocks noChangeAspect="1" noChangeArrowheads="1"/>
          </p:cNvPicPr>
          <p:nvPr/>
        </p:nvPicPr>
        <p:blipFill>
          <a:blip r:embed="rId3"/>
          <a:srcRect/>
          <a:stretch>
            <a:fillRect/>
          </a:stretch>
        </p:blipFill>
        <p:spPr bwMode="auto">
          <a:xfrm>
            <a:off x="214282" y="3076592"/>
            <a:ext cx="8501122" cy="2781300"/>
          </a:xfrm>
          <a:prstGeom prst="rect">
            <a:avLst/>
          </a:prstGeom>
          <a:noFill/>
        </p:spPr>
      </p:pic>
      <p:sp>
        <p:nvSpPr>
          <p:cNvPr id="11" name="Rectangle 2"/>
          <p:cNvSpPr txBox="1">
            <a:spLocks noChangeArrowheads="1"/>
          </p:cNvSpPr>
          <p:nvPr/>
        </p:nvSpPr>
        <p:spPr>
          <a:xfrm>
            <a:off x="1214414" y="214290"/>
            <a:ext cx="6572296"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rPr>
              <a:t>شبكات الحاسب الآلي</a:t>
            </a:r>
            <a:endParaRPr kumimoji="0" lang="en-US" sz="48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wipe(up)">
                                      <p:cBhvr>
                                        <p:cTn id="13" dur="5000"/>
                                        <p:tgtEl>
                                          <p:spTgt spid="4102"/>
                                        </p:tgtEl>
                                      </p:cBhvr>
                                    </p:animEffect>
                                  </p:childTnLst>
                                </p:cTn>
                              </p:par>
                            </p:childTnLst>
                          </p:cTn>
                        </p:par>
                        <p:par>
                          <p:cTn id="14" fill="hold">
                            <p:stCondLst>
                              <p:cond delay="6000"/>
                            </p:stCondLst>
                            <p:childTnLst>
                              <p:par>
                                <p:cTn id="15" presetID="22" presetClass="entr" presetSubtype="1" fill="hold" nodeType="after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wipe(up)">
                                      <p:cBhvr>
                                        <p:cTn id="17" dur="5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6</a:t>
            </a:fld>
            <a:endParaRPr lang="ar-SA"/>
          </a:p>
        </p:txBody>
      </p:sp>
      <p:pic>
        <p:nvPicPr>
          <p:cNvPr id="3074" name="Picture 2" descr="C:\Users\talal\Desktop\المشروع\7.JPG"/>
          <p:cNvPicPr>
            <a:picLocks noChangeAspect="1" noChangeArrowheads="1"/>
          </p:cNvPicPr>
          <p:nvPr/>
        </p:nvPicPr>
        <p:blipFill>
          <a:blip r:embed="rId2"/>
          <a:srcRect/>
          <a:stretch>
            <a:fillRect/>
          </a:stretch>
        </p:blipFill>
        <p:spPr bwMode="auto">
          <a:xfrm>
            <a:off x="2857488" y="1357298"/>
            <a:ext cx="3557593" cy="452340"/>
          </a:xfrm>
          <a:prstGeom prst="rect">
            <a:avLst/>
          </a:prstGeom>
          <a:noFill/>
          <a:effectLst>
            <a:glow rad="139700">
              <a:schemeClr val="accent3">
                <a:satMod val="175000"/>
                <a:alpha val="40000"/>
              </a:schemeClr>
            </a:glow>
          </a:effectLst>
        </p:spPr>
      </p:pic>
      <p:pic>
        <p:nvPicPr>
          <p:cNvPr id="3075" name="Picture 3" descr="C:\Users\talal\Desktop\المشروع\8.JPG"/>
          <p:cNvPicPr>
            <a:picLocks noChangeAspect="1" noChangeArrowheads="1"/>
          </p:cNvPicPr>
          <p:nvPr/>
        </p:nvPicPr>
        <p:blipFill>
          <a:blip r:embed="rId3"/>
          <a:srcRect/>
          <a:stretch>
            <a:fillRect/>
          </a:stretch>
        </p:blipFill>
        <p:spPr bwMode="auto">
          <a:xfrm>
            <a:off x="285720" y="2071678"/>
            <a:ext cx="8572560" cy="1000132"/>
          </a:xfrm>
          <a:prstGeom prst="rect">
            <a:avLst/>
          </a:prstGeom>
          <a:noFill/>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78" y="2714620"/>
            <a:ext cx="3319778" cy="359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11"/>
          <p:cNvSpPr txBox="1"/>
          <p:nvPr/>
        </p:nvSpPr>
        <p:spPr>
          <a:xfrm>
            <a:off x="1857356" y="357166"/>
            <a:ext cx="5643602" cy="769441"/>
          </a:xfrm>
          <a:prstGeom prst="rect">
            <a:avLst/>
          </a:prstGeom>
          <a:noFill/>
        </p:spPr>
        <p:txBody>
          <a:bodyPr wrap="square" rtlCol="1">
            <a:spAutoFit/>
          </a:bodyPr>
          <a:lstStyle/>
          <a:p>
            <a:pPr algn="ctr"/>
            <a:r>
              <a:rPr lang="ar-SA" sz="4400" b="1" dirty="0" smtClean="0">
                <a:solidFill>
                  <a:schemeClr val="accent2"/>
                </a:solidFill>
              </a:rPr>
              <a:t>أنواع أجهزة الحاسب الآلي ؟</a:t>
            </a:r>
            <a:endParaRPr lang="ar-SA" sz="44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000"/>
                                        <p:tgtEl>
                                          <p:spTgt spid="12"/>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wipe(up)">
                                      <p:cBhvr>
                                        <p:cTn id="17" dur="1000"/>
                                        <p:tgtEl>
                                          <p:spTgt spid="3075"/>
                                        </p:tgtEl>
                                      </p:cBhvr>
                                    </p:animEffect>
                                  </p:childTnLst>
                                </p:cTn>
                              </p:par>
                            </p:childTnLst>
                          </p:cTn>
                        </p:par>
                        <p:par>
                          <p:cTn id="18" fill="hold">
                            <p:stCondLst>
                              <p:cond delay="2500"/>
                            </p:stCondLst>
                            <p:childTnLst>
                              <p:par>
                                <p:cTn id="19" presetID="53"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28604"/>
            <a:ext cx="8229600" cy="1143000"/>
          </a:xfrm>
        </p:spPr>
        <p:txBody>
          <a:bodyPr/>
          <a:lstStyle/>
          <a:p>
            <a:pPr algn="ctr">
              <a:defRPr/>
            </a:pPr>
            <a:r>
              <a:rPr lang="ar-SA" sz="4800" dirty="0" smtClean="0">
                <a:solidFill>
                  <a:schemeClr val="accent2"/>
                </a:solidFill>
                <a:effectLst>
                  <a:outerShdw blurRad="38100" dist="38100" dir="2700000" algn="tl">
                    <a:srgbClr val="C0C0C0"/>
                  </a:outerShdw>
                </a:effectLst>
              </a:rPr>
              <a:t>الشبكات </a:t>
            </a:r>
            <a:endParaRPr lang="en-US" sz="4800" dirty="0" smtClean="0">
              <a:solidFill>
                <a:schemeClr val="accent2"/>
              </a:solidFill>
              <a:effectLst>
                <a:outerShdw blurRad="38100" dist="38100" dir="2700000" algn="tl">
                  <a:srgbClr val="C0C0C0"/>
                </a:outerShdw>
              </a:effectLst>
            </a:endParaRPr>
          </a:p>
        </p:txBody>
      </p:sp>
      <p:sp>
        <p:nvSpPr>
          <p:cNvPr id="37891" name="Rectangle 3"/>
          <p:cNvSpPr>
            <a:spLocks noGrp="1" noChangeArrowheads="1"/>
          </p:cNvSpPr>
          <p:nvPr>
            <p:ph type="body" idx="1"/>
          </p:nvPr>
        </p:nvSpPr>
        <p:spPr/>
        <p:txBody>
          <a:bodyPr/>
          <a:lstStyle/>
          <a:p>
            <a:pPr eaLnBrk="1" hangingPunct="1">
              <a:defRPr/>
            </a:pPr>
            <a:r>
              <a:rPr lang="ar-SA" sz="3500" dirty="0" smtClean="0">
                <a:effectLst>
                  <a:outerShdw blurRad="38100" dist="38100" dir="2700000" algn="tl">
                    <a:srgbClr val="C0C0C0"/>
                  </a:outerShdw>
                </a:effectLst>
                <a:cs typeface="Arabic Transparent" pitchFamily="2" charset="-78"/>
              </a:rPr>
              <a:t>مجموعة من الأجهزة المتصلة مع بعضها البعض</a:t>
            </a:r>
            <a:endParaRPr lang="en-US" sz="3500" dirty="0" smtClean="0">
              <a:effectLst>
                <a:outerShdw blurRad="38100" dist="38100" dir="2700000" algn="tl">
                  <a:srgbClr val="C0C0C0"/>
                </a:outerShdw>
              </a:effectLst>
              <a:cs typeface="Arabic Transparent" pitchFamily="2" charset="-78"/>
            </a:endParaRPr>
          </a:p>
        </p:txBody>
      </p:sp>
      <p:pic>
        <p:nvPicPr>
          <p:cNvPr id="32773" name="Picture 4" descr="Computer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92375"/>
            <a:ext cx="3992562"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Effect transition="in" filter="fade">
                                      <p:cBhvr>
                                        <p:cTn id="13" dur="1000"/>
                                        <p:tgtEl>
                                          <p:spTgt spid="37891">
                                            <p:txEl>
                                              <p:pRg st="0" end="0"/>
                                            </p:txEl>
                                          </p:spTgt>
                                        </p:tgtEl>
                                      </p:cBhvr>
                                    </p:animEffect>
                                    <p:anim calcmode="lin" valueType="num">
                                      <p:cBhvr>
                                        <p:cTn id="14"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p:cTn id="19" dur="1000" fill="hold"/>
                                        <p:tgtEl>
                                          <p:spTgt spid="32773"/>
                                        </p:tgtEl>
                                        <p:attrNameLst>
                                          <p:attrName>ppt_w</p:attrName>
                                        </p:attrNameLst>
                                      </p:cBhvr>
                                      <p:tavLst>
                                        <p:tav tm="0">
                                          <p:val>
                                            <p:fltVal val="0"/>
                                          </p:val>
                                        </p:tav>
                                        <p:tav tm="100000">
                                          <p:val>
                                            <p:strVal val="#ppt_w"/>
                                          </p:val>
                                        </p:tav>
                                      </p:tavLst>
                                    </p:anim>
                                    <p:anim calcmode="lin" valueType="num">
                                      <p:cBhvr>
                                        <p:cTn id="20" dur="1000" fill="hold"/>
                                        <p:tgtEl>
                                          <p:spTgt spid="32773"/>
                                        </p:tgtEl>
                                        <p:attrNameLst>
                                          <p:attrName>ppt_h</p:attrName>
                                        </p:attrNameLst>
                                      </p:cBhvr>
                                      <p:tavLst>
                                        <p:tav tm="0">
                                          <p:val>
                                            <p:fltVal val="0"/>
                                          </p:val>
                                        </p:tav>
                                        <p:tav tm="100000">
                                          <p:val>
                                            <p:strVal val="#ppt_h"/>
                                          </p:val>
                                        </p:tav>
                                      </p:tavLst>
                                    </p:anim>
                                    <p:animEffect transition="in" filter="fade">
                                      <p:cBhvr>
                                        <p:cTn id="21" dur="1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4" descr="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786190"/>
            <a:ext cx="299085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talal\Desktop\المشروع\127.JPG"/>
          <p:cNvPicPr>
            <a:picLocks noChangeAspect="1" noChangeArrowheads="1"/>
          </p:cNvPicPr>
          <p:nvPr/>
        </p:nvPicPr>
        <p:blipFill>
          <a:blip r:embed="rId3"/>
          <a:srcRect/>
          <a:stretch>
            <a:fillRect/>
          </a:stretch>
        </p:blipFill>
        <p:spPr bwMode="auto">
          <a:xfrm>
            <a:off x="285720" y="1571612"/>
            <a:ext cx="8634965" cy="2143140"/>
          </a:xfrm>
          <a:prstGeom prst="rect">
            <a:avLst/>
          </a:prstGeom>
          <a:noFill/>
        </p:spPr>
      </p:pic>
      <p:sp>
        <p:nvSpPr>
          <p:cNvPr id="8" name="Rectangle 2"/>
          <p:cNvSpPr txBox="1">
            <a:spLocks noChangeArrowheads="1"/>
          </p:cNvSpPr>
          <p:nvPr/>
        </p:nvSpPr>
        <p:spPr>
          <a:xfrm>
            <a:off x="457200" y="285736"/>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rPr>
              <a:t>أنواع وحجم الشبكات</a:t>
            </a:r>
            <a:endParaRPr kumimoji="0" lang="en-US" sz="48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0"/>
                                        <p:tgtEl>
                                          <p:spTgt spid="6"/>
                                        </p:tgtEl>
                                      </p:cBhvr>
                                    </p:animEffect>
                                  </p:childTnLst>
                                </p:cTn>
                              </p:par>
                            </p:childTnLst>
                          </p:cTn>
                        </p:par>
                        <p:par>
                          <p:cTn id="14" fill="hold">
                            <p:stCondLst>
                              <p:cond delay="6000"/>
                            </p:stCondLst>
                            <p:childTnLst>
                              <p:par>
                                <p:cTn id="15" presetID="53" presetClass="entr" presetSubtype="0" fill="hold" nodeType="afterEffect">
                                  <p:stCondLst>
                                    <p:cond delay="0"/>
                                  </p:stCondLst>
                                  <p:childTnLst>
                                    <p:set>
                                      <p:cBhvr>
                                        <p:cTn id="16" dur="1" fill="hold">
                                          <p:stCondLst>
                                            <p:cond delay="0"/>
                                          </p:stCondLst>
                                        </p:cTn>
                                        <p:tgtEl>
                                          <p:spTgt spid="33797"/>
                                        </p:tgtEl>
                                        <p:attrNameLst>
                                          <p:attrName>style.visibility</p:attrName>
                                        </p:attrNameLst>
                                      </p:cBhvr>
                                      <p:to>
                                        <p:strVal val="visible"/>
                                      </p:to>
                                    </p:set>
                                    <p:anim calcmode="lin" valueType="num">
                                      <p:cBhvr>
                                        <p:cTn id="17" dur="1000" fill="hold"/>
                                        <p:tgtEl>
                                          <p:spTgt spid="33797"/>
                                        </p:tgtEl>
                                        <p:attrNameLst>
                                          <p:attrName>ppt_w</p:attrName>
                                        </p:attrNameLst>
                                      </p:cBhvr>
                                      <p:tavLst>
                                        <p:tav tm="0">
                                          <p:val>
                                            <p:fltVal val="0"/>
                                          </p:val>
                                        </p:tav>
                                        <p:tav tm="100000">
                                          <p:val>
                                            <p:strVal val="#ppt_w"/>
                                          </p:val>
                                        </p:tav>
                                      </p:tavLst>
                                    </p:anim>
                                    <p:anim calcmode="lin" valueType="num">
                                      <p:cBhvr>
                                        <p:cTn id="18" dur="1000" fill="hold"/>
                                        <p:tgtEl>
                                          <p:spTgt spid="33797"/>
                                        </p:tgtEl>
                                        <p:attrNameLst>
                                          <p:attrName>ppt_h</p:attrName>
                                        </p:attrNameLst>
                                      </p:cBhvr>
                                      <p:tavLst>
                                        <p:tav tm="0">
                                          <p:val>
                                            <p:fltVal val="0"/>
                                          </p:val>
                                        </p:tav>
                                        <p:tav tm="100000">
                                          <p:val>
                                            <p:strVal val="#ppt_h"/>
                                          </p:val>
                                        </p:tav>
                                      </p:tavLst>
                                    </p:anim>
                                    <p:animEffect transition="in" filter="fade">
                                      <p:cBhvr>
                                        <p:cTn id="19"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571472" y="1285860"/>
            <a:ext cx="8229600" cy="2000264"/>
          </a:xfrm>
        </p:spPr>
        <p:txBody>
          <a:bodyPr/>
          <a:lstStyle/>
          <a:p>
            <a:pPr eaLnBrk="1" hangingPunct="1">
              <a:buFontTx/>
              <a:buNone/>
              <a:defRPr/>
            </a:pPr>
            <a:r>
              <a:rPr lang="ar-SA" dirty="0" smtClean="0">
                <a:effectLst>
                  <a:outerShdw blurRad="38100" dist="38100" dir="2700000" algn="tl">
                    <a:srgbClr val="C0C0C0"/>
                  </a:outerShdw>
                </a:effectLst>
                <a:cs typeface="Arabic Transparent" pitchFamily="2" charset="-78"/>
              </a:rPr>
              <a:t>أمثلة الشبكة المحلية   الانترانت </a:t>
            </a:r>
          </a:p>
          <a:p>
            <a:pPr eaLnBrk="1" hangingPunct="1">
              <a:defRPr/>
            </a:pPr>
            <a:r>
              <a:rPr lang="ar-SA" dirty="0" smtClean="0">
                <a:effectLst>
                  <a:outerShdw blurRad="38100" dist="38100" dir="2700000" algn="tl">
                    <a:srgbClr val="C0C0C0"/>
                  </a:outerShdw>
                </a:effectLst>
                <a:cs typeface="Arabic Transparent" pitchFamily="2" charset="-78"/>
              </a:rPr>
              <a:t>هي شبكة محلية لا تسمح لمستخدمين خارجيين بالاتصال </a:t>
            </a:r>
          </a:p>
          <a:p>
            <a:pPr eaLnBrk="1" hangingPunct="1">
              <a:defRPr/>
            </a:pPr>
            <a:r>
              <a:rPr lang="ar-SA" dirty="0" smtClean="0">
                <a:effectLst>
                  <a:outerShdw blurRad="38100" dist="38100" dir="2700000" algn="tl">
                    <a:srgbClr val="C0C0C0"/>
                  </a:outerShdw>
                </a:effectLst>
                <a:cs typeface="Arabic Transparent" pitchFamily="2" charset="-78"/>
              </a:rPr>
              <a:t>هدفها الرئيسي مشاركة معلومات وموارد الشركة بين الموظفين</a:t>
            </a:r>
          </a:p>
          <a:p>
            <a:pPr eaLnBrk="1" hangingPunct="1">
              <a:defRPr/>
            </a:pPr>
            <a:endParaRPr lang="en-US" dirty="0" smtClean="0">
              <a:effectLst>
                <a:outerShdw blurRad="38100" dist="38100" dir="2700000" algn="tl">
                  <a:srgbClr val="C0C0C0"/>
                </a:outerShdw>
              </a:effectLst>
              <a:cs typeface="Arabic Transparent" pitchFamily="2" charset="-78"/>
            </a:endParaRPr>
          </a:p>
        </p:txBody>
      </p:sp>
      <p:pic>
        <p:nvPicPr>
          <p:cNvPr id="348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3000372"/>
            <a:ext cx="5608644" cy="276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1714480" y="500042"/>
            <a:ext cx="5715040" cy="707886"/>
          </a:xfrm>
          <a:prstGeom prst="rect">
            <a:avLst/>
          </a:prstGeom>
          <a:noFill/>
        </p:spPr>
        <p:txBody>
          <a:bodyPr wrap="square" rtlCol="1">
            <a:spAutoFit/>
          </a:bodyPr>
          <a:lstStyle/>
          <a:p>
            <a:pPr algn="ctr"/>
            <a:r>
              <a:rPr lang="ar-SA" sz="4000" b="1" dirty="0" smtClean="0">
                <a:solidFill>
                  <a:schemeClr val="accent2"/>
                </a:solidFill>
                <a:effectLst>
                  <a:outerShdw blurRad="38100" dist="38100" dir="2700000" algn="tl">
                    <a:srgbClr val="C0C0C0"/>
                  </a:outerShdw>
                </a:effectLst>
              </a:rPr>
              <a:t>الشبكة محلية النطاق ( </a:t>
            </a:r>
            <a:r>
              <a:rPr lang="en-US" sz="4000" b="1" dirty="0" smtClean="0">
                <a:solidFill>
                  <a:schemeClr val="accent2"/>
                </a:solidFill>
                <a:effectLst>
                  <a:outerShdw blurRad="38100" dist="38100" dir="2700000" algn="tl">
                    <a:srgbClr val="C0C0C0"/>
                  </a:outerShdw>
                </a:effectLst>
              </a:rPr>
              <a:t>LAN</a:t>
            </a:r>
            <a:r>
              <a:rPr lang="ar-SA" sz="4000" b="1" dirty="0" smtClean="0">
                <a:solidFill>
                  <a:schemeClr val="accent2"/>
                </a:solidFill>
                <a:effectLst>
                  <a:outerShdw blurRad="38100" dist="38100" dir="2700000" algn="tl">
                    <a:srgbClr val="C0C0C0"/>
                  </a:outerShdw>
                </a:effectLst>
              </a:rPr>
              <a:t>)</a:t>
            </a:r>
            <a:endParaRPr lang="ar-SA"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Effect transition="in" filter="fade">
                                      <p:cBhvr>
                                        <p:cTn id="13" dur="1000"/>
                                        <p:tgtEl>
                                          <p:spTgt spid="39939">
                                            <p:txEl>
                                              <p:pRg st="0" end="0"/>
                                            </p:txEl>
                                          </p:spTgt>
                                        </p:tgtEl>
                                      </p:cBhvr>
                                    </p:animEffect>
                                    <p:anim calcmode="lin" valueType="num">
                                      <p:cBhvr>
                                        <p:cTn id="14"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Effect transition="in" filter="fade">
                                      <p:cBhvr>
                                        <p:cTn id="19" dur="1000"/>
                                        <p:tgtEl>
                                          <p:spTgt spid="39939">
                                            <p:txEl>
                                              <p:pRg st="1" end="1"/>
                                            </p:txEl>
                                          </p:spTgt>
                                        </p:tgtEl>
                                      </p:cBhvr>
                                    </p:animEffect>
                                    <p:anim calcmode="lin" valueType="num">
                                      <p:cBhvr>
                                        <p:cTn id="20"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9939">
                                            <p:txEl>
                                              <p:pRg st="2" end="2"/>
                                            </p:txEl>
                                          </p:spTgt>
                                        </p:tgtEl>
                                        <p:attrNameLst>
                                          <p:attrName>style.visibility</p:attrName>
                                        </p:attrNameLst>
                                      </p:cBhvr>
                                      <p:to>
                                        <p:strVal val="visible"/>
                                      </p:to>
                                    </p:set>
                                    <p:animEffect transition="in" filter="fade">
                                      <p:cBhvr>
                                        <p:cTn id="25" dur="1000"/>
                                        <p:tgtEl>
                                          <p:spTgt spid="39939">
                                            <p:txEl>
                                              <p:pRg st="2" end="2"/>
                                            </p:txEl>
                                          </p:spTgt>
                                        </p:tgtEl>
                                      </p:cBhvr>
                                    </p:animEffect>
                                    <p:anim calcmode="lin" valueType="num">
                                      <p:cBhvr>
                                        <p:cTn id="26"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0" fill="hold" nodeType="afterEffect">
                                  <p:stCondLst>
                                    <p:cond delay="0"/>
                                  </p:stCondLst>
                                  <p:childTnLst>
                                    <p:set>
                                      <p:cBhvr>
                                        <p:cTn id="30" dur="1" fill="hold">
                                          <p:stCondLst>
                                            <p:cond delay="0"/>
                                          </p:stCondLst>
                                        </p:cTn>
                                        <p:tgtEl>
                                          <p:spTgt spid="34824"/>
                                        </p:tgtEl>
                                        <p:attrNameLst>
                                          <p:attrName>style.visibility</p:attrName>
                                        </p:attrNameLst>
                                      </p:cBhvr>
                                      <p:to>
                                        <p:strVal val="visible"/>
                                      </p:to>
                                    </p:set>
                                    <p:anim calcmode="lin" valueType="num">
                                      <p:cBhvr>
                                        <p:cTn id="31" dur="1000" fill="hold"/>
                                        <p:tgtEl>
                                          <p:spTgt spid="34824"/>
                                        </p:tgtEl>
                                        <p:attrNameLst>
                                          <p:attrName>ppt_w</p:attrName>
                                        </p:attrNameLst>
                                      </p:cBhvr>
                                      <p:tavLst>
                                        <p:tav tm="0">
                                          <p:val>
                                            <p:fltVal val="0"/>
                                          </p:val>
                                        </p:tav>
                                        <p:tav tm="100000">
                                          <p:val>
                                            <p:strVal val="#ppt_w"/>
                                          </p:val>
                                        </p:tav>
                                      </p:tavLst>
                                    </p:anim>
                                    <p:anim calcmode="lin" valueType="num">
                                      <p:cBhvr>
                                        <p:cTn id="32" dur="1000" fill="hold"/>
                                        <p:tgtEl>
                                          <p:spTgt spid="34824"/>
                                        </p:tgtEl>
                                        <p:attrNameLst>
                                          <p:attrName>ppt_h</p:attrName>
                                        </p:attrNameLst>
                                      </p:cBhvr>
                                      <p:tavLst>
                                        <p:tav tm="0">
                                          <p:val>
                                            <p:fltVal val="0"/>
                                          </p:val>
                                        </p:tav>
                                        <p:tav tm="100000">
                                          <p:val>
                                            <p:strVal val="#ppt_h"/>
                                          </p:val>
                                        </p:tav>
                                      </p:tavLst>
                                    </p:anim>
                                    <p:animEffect transition="in" filter="fade">
                                      <p:cBhvr>
                                        <p:cTn id="33" dur="1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2671762" y="1927374"/>
            <a:ext cx="6364734" cy="2501758"/>
          </a:xfrm>
        </p:spPr>
        <p:txBody>
          <a:bodyPr/>
          <a:lstStyle/>
          <a:p>
            <a:pPr eaLnBrk="1" hangingPunct="1">
              <a:buFontTx/>
              <a:buNone/>
              <a:defRPr/>
            </a:pPr>
            <a:r>
              <a:rPr lang="ar-SA" dirty="0" smtClean="0">
                <a:effectLst>
                  <a:outerShdw blurRad="38100" dist="38100" dir="2700000" algn="tl">
                    <a:srgbClr val="C0C0C0"/>
                  </a:outerShdw>
                </a:effectLst>
                <a:cs typeface="Arabic Transparent" pitchFamily="2" charset="-78"/>
              </a:rPr>
              <a:t>           أمثلة الشبكة المحلية   الاكسترانت </a:t>
            </a:r>
          </a:p>
          <a:p>
            <a:pPr eaLnBrk="1" hangingPunct="1">
              <a:defRPr/>
            </a:pPr>
            <a:r>
              <a:rPr lang="ar-SA" dirty="0" smtClean="0">
                <a:effectLst>
                  <a:outerShdw blurRad="38100" dist="38100" dir="2700000" algn="tl">
                    <a:srgbClr val="C0C0C0"/>
                  </a:outerShdw>
                </a:effectLst>
                <a:cs typeface="Arabic Transparent" pitchFamily="2" charset="-78"/>
              </a:rPr>
              <a:t>تسمى أيضا الشبكة الخارجية </a:t>
            </a:r>
          </a:p>
          <a:p>
            <a:pPr eaLnBrk="1" hangingPunct="1">
              <a:defRPr/>
            </a:pPr>
            <a:r>
              <a:rPr lang="ar-SA" dirty="0" smtClean="0">
                <a:effectLst>
                  <a:outerShdw blurRad="38100" dist="38100" dir="2700000" algn="tl">
                    <a:srgbClr val="C0C0C0"/>
                  </a:outerShdw>
                </a:effectLst>
                <a:cs typeface="Arabic Transparent" pitchFamily="2" charset="-78"/>
              </a:rPr>
              <a:t>هي شبكة محلية تسمح لمستخدمين خارجيين بالاتصال </a:t>
            </a:r>
          </a:p>
          <a:p>
            <a:pPr eaLnBrk="1" hangingPunct="1">
              <a:defRPr/>
            </a:pPr>
            <a:r>
              <a:rPr lang="ar-SA" dirty="0" smtClean="0">
                <a:effectLst>
                  <a:outerShdw blurRad="38100" dist="38100" dir="2700000" algn="tl">
                    <a:srgbClr val="C0C0C0"/>
                  </a:outerShdw>
                </a:effectLst>
                <a:cs typeface="Arabic Transparent" pitchFamily="2" charset="-78"/>
              </a:rPr>
              <a:t>تتيح  مشاركة معلومات وموارد الشركة مع وكلات خارجية</a:t>
            </a:r>
          </a:p>
          <a:p>
            <a:pPr eaLnBrk="1" hangingPunct="1">
              <a:defRPr/>
            </a:pPr>
            <a:endParaRPr lang="en-US" dirty="0" smtClean="0">
              <a:effectLst>
                <a:outerShdw blurRad="38100" dist="38100" dir="2700000" algn="tl">
                  <a:srgbClr val="C0C0C0"/>
                </a:outerShdw>
              </a:effectLst>
              <a:cs typeface="Arabic Transparent" pitchFamily="2" charset="-78"/>
            </a:endParaRPr>
          </a:p>
        </p:txBody>
      </p:sp>
      <p:pic>
        <p:nvPicPr>
          <p:cNvPr id="35845" name="Picture 5" descr="Extranet_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86" y="2214554"/>
            <a:ext cx="2592288"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ربع نص 5"/>
          <p:cNvSpPr txBox="1"/>
          <p:nvPr/>
        </p:nvSpPr>
        <p:spPr>
          <a:xfrm>
            <a:off x="1714480" y="649412"/>
            <a:ext cx="5715040" cy="707886"/>
          </a:xfrm>
          <a:prstGeom prst="rect">
            <a:avLst/>
          </a:prstGeom>
          <a:noFill/>
        </p:spPr>
        <p:txBody>
          <a:bodyPr wrap="square" rtlCol="1">
            <a:spAutoFit/>
          </a:bodyPr>
          <a:lstStyle/>
          <a:p>
            <a:pPr algn="ctr"/>
            <a:r>
              <a:rPr lang="ar-SA" sz="4000" b="1" dirty="0" smtClean="0">
                <a:solidFill>
                  <a:schemeClr val="accent2"/>
                </a:solidFill>
                <a:effectLst>
                  <a:outerShdw blurRad="38100" dist="38100" dir="2700000" algn="tl">
                    <a:srgbClr val="C0C0C0"/>
                  </a:outerShdw>
                </a:effectLst>
              </a:rPr>
              <a:t>الشبكة محلية النطاق ( </a:t>
            </a:r>
            <a:r>
              <a:rPr lang="en-US" sz="4000" b="1" dirty="0" smtClean="0">
                <a:solidFill>
                  <a:schemeClr val="accent2"/>
                </a:solidFill>
                <a:effectLst>
                  <a:outerShdw blurRad="38100" dist="38100" dir="2700000" algn="tl">
                    <a:srgbClr val="C0C0C0"/>
                  </a:outerShdw>
                </a:effectLst>
              </a:rPr>
              <a:t>LAN</a:t>
            </a:r>
            <a:r>
              <a:rPr lang="ar-SA" sz="4000" b="1" dirty="0" smtClean="0">
                <a:solidFill>
                  <a:schemeClr val="accent2"/>
                </a:solidFill>
                <a:effectLst>
                  <a:outerShdw blurRad="38100" dist="38100" dir="2700000" algn="tl">
                    <a:srgbClr val="C0C0C0"/>
                  </a:outerShdw>
                </a:effectLst>
              </a:rPr>
              <a:t>)</a:t>
            </a:r>
            <a:endParaRPr lang="ar-SA"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3">
                                            <p:txEl>
                                              <p:pRg st="0" end="0"/>
                                            </p:txEl>
                                          </p:spTgt>
                                        </p:tgtEl>
                                        <p:attrNameLst>
                                          <p:attrName>style.visibility</p:attrName>
                                        </p:attrNameLst>
                                      </p:cBhvr>
                                      <p:to>
                                        <p:strVal val="visible"/>
                                      </p:to>
                                    </p:set>
                                    <p:animEffect transition="in" filter="fade">
                                      <p:cBhvr>
                                        <p:cTn id="14" dur="1000"/>
                                        <p:tgtEl>
                                          <p:spTgt spid="40963">
                                            <p:txEl>
                                              <p:pRg st="0" end="0"/>
                                            </p:txEl>
                                          </p:spTgt>
                                        </p:tgtEl>
                                      </p:cBhvr>
                                    </p:animEffect>
                                    <p:anim calcmode="lin" valueType="num">
                                      <p:cBhvr>
                                        <p:cTn id="15"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63">
                                            <p:txEl>
                                              <p:pRg st="1" end="1"/>
                                            </p:txEl>
                                          </p:spTgt>
                                        </p:tgtEl>
                                        <p:attrNameLst>
                                          <p:attrName>style.visibility</p:attrName>
                                        </p:attrNameLst>
                                      </p:cBhvr>
                                      <p:to>
                                        <p:strVal val="visible"/>
                                      </p:to>
                                    </p:set>
                                    <p:animEffect transition="in" filter="fade">
                                      <p:cBhvr>
                                        <p:cTn id="21" dur="1000"/>
                                        <p:tgtEl>
                                          <p:spTgt spid="40963">
                                            <p:txEl>
                                              <p:pRg st="1" end="1"/>
                                            </p:txEl>
                                          </p:spTgt>
                                        </p:tgtEl>
                                      </p:cBhvr>
                                    </p:animEffect>
                                    <p:anim calcmode="lin" valueType="num">
                                      <p:cBhvr>
                                        <p:cTn id="22"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63">
                                            <p:txEl>
                                              <p:pRg st="2" end="2"/>
                                            </p:txEl>
                                          </p:spTgt>
                                        </p:tgtEl>
                                        <p:attrNameLst>
                                          <p:attrName>style.visibility</p:attrName>
                                        </p:attrNameLst>
                                      </p:cBhvr>
                                      <p:to>
                                        <p:strVal val="visible"/>
                                      </p:to>
                                    </p:set>
                                    <p:animEffect transition="in" filter="fade">
                                      <p:cBhvr>
                                        <p:cTn id="28" dur="1000"/>
                                        <p:tgtEl>
                                          <p:spTgt spid="40963">
                                            <p:txEl>
                                              <p:pRg st="2" end="2"/>
                                            </p:txEl>
                                          </p:spTgt>
                                        </p:tgtEl>
                                      </p:cBhvr>
                                    </p:animEffect>
                                    <p:anim calcmode="lin" valueType="num">
                                      <p:cBhvr>
                                        <p:cTn id="29"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0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963">
                                            <p:txEl>
                                              <p:pRg st="3" end="3"/>
                                            </p:txEl>
                                          </p:spTgt>
                                        </p:tgtEl>
                                        <p:attrNameLst>
                                          <p:attrName>style.visibility</p:attrName>
                                        </p:attrNameLst>
                                      </p:cBhvr>
                                      <p:to>
                                        <p:strVal val="visible"/>
                                      </p:to>
                                    </p:set>
                                    <p:animEffect transition="in" filter="fade">
                                      <p:cBhvr>
                                        <p:cTn id="35" dur="1000"/>
                                        <p:tgtEl>
                                          <p:spTgt spid="40963">
                                            <p:txEl>
                                              <p:pRg st="3" end="3"/>
                                            </p:txEl>
                                          </p:spTgt>
                                        </p:tgtEl>
                                      </p:cBhvr>
                                    </p:animEffect>
                                    <p:anim calcmode="lin" valueType="num">
                                      <p:cBhvr>
                                        <p:cTn id="36"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096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53" presetClass="entr" presetSubtype="0" fill="hold" nodeType="afterEffect">
                                  <p:stCondLst>
                                    <p:cond delay="0"/>
                                  </p:stCondLst>
                                  <p:childTnLst>
                                    <p:set>
                                      <p:cBhvr>
                                        <p:cTn id="40" dur="1" fill="hold">
                                          <p:stCondLst>
                                            <p:cond delay="0"/>
                                          </p:stCondLst>
                                        </p:cTn>
                                        <p:tgtEl>
                                          <p:spTgt spid="35845"/>
                                        </p:tgtEl>
                                        <p:attrNameLst>
                                          <p:attrName>style.visibility</p:attrName>
                                        </p:attrNameLst>
                                      </p:cBhvr>
                                      <p:to>
                                        <p:strVal val="visible"/>
                                      </p:to>
                                    </p:set>
                                    <p:anim calcmode="lin" valueType="num">
                                      <p:cBhvr>
                                        <p:cTn id="41" dur="1000" fill="hold"/>
                                        <p:tgtEl>
                                          <p:spTgt spid="35845"/>
                                        </p:tgtEl>
                                        <p:attrNameLst>
                                          <p:attrName>ppt_w</p:attrName>
                                        </p:attrNameLst>
                                      </p:cBhvr>
                                      <p:tavLst>
                                        <p:tav tm="0">
                                          <p:val>
                                            <p:fltVal val="0"/>
                                          </p:val>
                                        </p:tav>
                                        <p:tav tm="100000">
                                          <p:val>
                                            <p:strVal val="#ppt_w"/>
                                          </p:val>
                                        </p:tav>
                                      </p:tavLst>
                                    </p:anim>
                                    <p:anim calcmode="lin" valueType="num">
                                      <p:cBhvr>
                                        <p:cTn id="42" dur="1000" fill="hold"/>
                                        <p:tgtEl>
                                          <p:spTgt spid="35845"/>
                                        </p:tgtEl>
                                        <p:attrNameLst>
                                          <p:attrName>ppt_h</p:attrName>
                                        </p:attrNameLst>
                                      </p:cBhvr>
                                      <p:tavLst>
                                        <p:tav tm="0">
                                          <p:val>
                                            <p:fltVal val="0"/>
                                          </p:val>
                                        </p:tav>
                                        <p:tav tm="100000">
                                          <p:val>
                                            <p:strVal val="#ppt_h"/>
                                          </p:val>
                                        </p:tav>
                                      </p:tavLst>
                                    </p:anim>
                                    <p:animEffect transition="in" filter="fade">
                                      <p:cBhvr>
                                        <p:cTn id="43"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64</a:t>
            </a:fld>
            <a:endParaRPr lang="ar-SA"/>
          </a:p>
        </p:txBody>
      </p:sp>
      <p:pic>
        <p:nvPicPr>
          <p:cNvPr id="7170" name="Picture 2" descr="C:\Users\talal\Desktop\المشروع\128.JPG"/>
          <p:cNvPicPr>
            <a:picLocks noChangeAspect="1" noChangeArrowheads="1"/>
          </p:cNvPicPr>
          <p:nvPr/>
        </p:nvPicPr>
        <p:blipFill>
          <a:blip r:embed="rId2"/>
          <a:srcRect t="11688" b="75325"/>
          <a:stretch>
            <a:fillRect/>
          </a:stretch>
        </p:blipFill>
        <p:spPr bwMode="auto">
          <a:xfrm>
            <a:off x="500034" y="1214422"/>
            <a:ext cx="8358246" cy="714380"/>
          </a:xfrm>
          <a:prstGeom prst="rect">
            <a:avLst/>
          </a:prstGeom>
          <a:noFill/>
        </p:spPr>
      </p:pic>
      <p:pic>
        <p:nvPicPr>
          <p:cNvPr id="7171" name="Picture 3" descr="C:\Users\talal\Desktop\المشروع\129.JPG"/>
          <p:cNvPicPr>
            <a:picLocks noChangeAspect="1" noChangeArrowheads="1"/>
          </p:cNvPicPr>
          <p:nvPr/>
        </p:nvPicPr>
        <p:blipFill>
          <a:blip r:embed="rId3"/>
          <a:srcRect/>
          <a:stretch>
            <a:fillRect/>
          </a:stretch>
        </p:blipFill>
        <p:spPr bwMode="auto">
          <a:xfrm>
            <a:off x="428596" y="2109785"/>
            <a:ext cx="8137584" cy="962025"/>
          </a:xfrm>
          <a:prstGeom prst="rect">
            <a:avLst/>
          </a:prstGeom>
          <a:noFill/>
        </p:spPr>
      </p:pic>
      <p:sp>
        <p:nvSpPr>
          <p:cNvPr id="7" name="مربع نص 6"/>
          <p:cNvSpPr txBox="1"/>
          <p:nvPr/>
        </p:nvSpPr>
        <p:spPr>
          <a:xfrm>
            <a:off x="1142976" y="428604"/>
            <a:ext cx="6643734" cy="707886"/>
          </a:xfrm>
          <a:prstGeom prst="rect">
            <a:avLst/>
          </a:prstGeom>
          <a:noFill/>
        </p:spPr>
        <p:txBody>
          <a:bodyPr wrap="square" rtlCol="1">
            <a:spAutoFit/>
          </a:bodyPr>
          <a:lstStyle/>
          <a:p>
            <a:pPr algn="ctr"/>
            <a:r>
              <a:rPr lang="ar-SA" sz="4000" b="1" dirty="0" smtClean="0">
                <a:solidFill>
                  <a:schemeClr val="accent2"/>
                </a:solidFill>
                <a:effectLst>
                  <a:outerShdw blurRad="38100" dist="38100" dir="2700000" algn="tl">
                    <a:srgbClr val="C0C0C0"/>
                  </a:outerShdw>
                </a:effectLst>
              </a:rPr>
              <a:t>مكونات الشبكة محلية النطاق ( </a:t>
            </a:r>
            <a:r>
              <a:rPr lang="en-US" sz="4000" b="1" dirty="0" smtClean="0">
                <a:solidFill>
                  <a:schemeClr val="accent2"/>
                </a:solidFill>
                <a:effectLst>
                  <a:outerShdw blurRad="38100" dist="38100" dir="2700000" algn="tl">
                    <a:srgbClr val="C0C0C0"/>
                  </a:outerShdw>
                </a:effectLst>
              </a:rPr>
              <a:t>LAN</a:t>
            </a:r>
            <a:r>
              <a:rPr lang="ar-SA" sz="4000" b="1" dirty="0" smtClean="0">
                <a:solidFill>
                  <a:schemeClr val="accent2"/>
                </a:solidFill>
                <a:effectLst>
                  <a:outerShdw blurRad="38100" dist="38100" dir="2700000" algn="tl">
                    <a:srgbClr val="C0C0C0"/>
                  </a:outerShdw>
                </a:effectLst>
              </a:rPr>
              <a:t>)</a:t>
            </a:r>
            <a:endParaRPr lang="ar-SA" sz="4000" dirty="0"/>
          </a:p>
        </p:txBody>
      </p:sp>
      <p:pic>
        <p:nvPicPr>
          <p:cNvPr id="8" name="صورة 7" descr="33-105-123-06.jpg"/>
          <p:cNvPicPr>
            <a:picLocks noChangeAspect="1"/>
          </p:cNvPicPr>
          <p:nvPr/>
        </p:nvPicPr>
        <p:blipFill>
          <a:blip r:embed="rId4"/>
          <a:stretch>
            <a:fillRect/>
          </a:stretch>
        </p:blipFill>
        <p:spPr>
          <a:xfrm>
            <a:off x="4214810" y="3143248"/>
            <a:ext cx="3992562" cy="2994422"/>
          </a:xfrm>
          <a:prstGeom prst="rect">
            <a:avLst/>
          </a:prstGeom>
        </p:spPr>
      </p:pic>
      <p:pic>
        <p:nvPicPr>
          <p:cNvPr id="9" name="صورة 8" descr="D-Link-2640T-Router.jpg"/>
          <p:cNvPicPr>
            <a:picLocks noChangeAspect="1"/>
          </p:cNvPicPr>
          <p:nvPr/>
        </p:nvPicPr>
        <p:blipFill>
          <a:blip r:embed="rId5"/>
          <a:stretch>
            <a:fillRect/>
          </a:stretch>
        </p:blipFill>
        <p:spPr>
          <a:xfrm>
            <a:off x="928662" y="3071810"/>
            <a:ext cx="3045422" cy="257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ipe(up)">
                                      <p:cBhvr>
                                        <p:cTn id="13" dur="2000"/>
                                        <p:tgtEl>
                                          <p:spTgt spid="7170"/>
                                        </p:tgtEl>
                                      </p:cBhvr>
                                    </p:animEffect>
                                  </p:childTnLst>
                                </p:cTn>
                              </p:par>
                            </p:childTnLst>
                          </p:cTn>
                        </p:par>
                        <p:par>
                          <p:cTn id="14" fill="hold">
                            <p:stCondLst>
                              <p:cond delay="3000"/>
                            </p:stCondLst>
                            <p:childTnLst>
                              <p:par>
                                <p:cTn id="15" presetID="22" presetClass="entr" presetSubtype="1" fill="hold" nodeType="after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wipe(up)">
                                      <p:cBhvr>
                                        <p:cTn id="17" dur="2000"/>
                                        <p:tgtEl>
                                          <p:spTgt spid="7171"/>
                                        </p:tgtEl>
                                      </p:cBhvr>
                                    </p:animEffect>
                                  </p:childTnLst>
                                </p:cTn>
                              </p:par>
                            </p:childTnLst>
                          </p:cTn>
                        </p:par>
                        <p:par>
                          <p:cTn id="18" fill="hold">
                            <p:stCondLst>
                              <p:cond delay="5000"/>
                            </p:stCondLst>
                            <p:childTnLst>
                              <p:par>
                                <p:cTn id="19" presetID="53"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par>
                          <p:cTn id="24" fill="hold">
                            <p:stCondLst>
                              <p:cond delay="6000"/>
                            </p:stCondLst>
                            <p:childTnLst>
                              <p:par>
                                <p:cTn id="25" presetID="53"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w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2994043"/>
            <a:ext cx="338455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body" idx="1"/>
          </p:nvPr>
        </p:nvSpPr>
        <p:spPr>
          <a:xfrm>
            <a:off x="4143372" y="3284695"/>
            <a:ext cx="4559874" cy="715809"/>
          </a:xfrm>
        </p:spPr>
        <p:txBody>
          <a:bodyPr>
            <a:normAutofit fontScale="77500" lnSpcReduction="20000"/>
          </a:bodyPr>
          <a:lstStyle/>
          <a:p>
            <a:pPr eaLnBrk="1" hangingPunct="1">
              <a:buNone/>
              <a:defRPr/>
            </a:pPr>
            <a:r>
              <a:rPr lang="ar-SA" sz="3500" dirty="0" smtClean="0">
                <a:effectLst>
                  <a:outerShdw blurRad="38100" dist="38100" dir="2700000" algn="tl">
                    <a:srgbClr val="C0C0C0"/>
                  </a:outerShdw>
                </a:effectLst>
                <a:cs typeface="Arabic Transparent" pitchFamily="2" charset="-78"/>
              </a:rPr>
              <a:t>شبكة تغطي منطقة جغرافية عريضة</a:t>
            </a:r>
          </a:p>
        </p:txBody>
      </p:sp>
      <p:sp>
        <p:nvSpPr>
          <p:cNvPr id="5" name="مربع نص 4"/>
          <p:cNvSpPr txBox="1"/>
          <p:nvPr/>
        </p:nvSpPr>
        <p:spPr>
          <a:xfrm>
            <a:off x="1714480" y="649412"/>
            <a:ext cx="5715040" cy="707886"/>
          </a:xfrm>
          <a:prstGeom prst="rect">
            <a:avLst/>
          </a:prstGeom>
          <a:noFill/>
        </p:spPr>
        <p:txBody>
          <a:bodyPr wrap="square" rtlCol="1">
            <a:spAutoFit/>
          </a:bodyPr>
          <a:lstStyle/>
          <a:p>
            <a:pPr algn="ctr"/>
            <a:r>
              <a:rPr lang="ar-SA" sz="4000" b="1" dirty="0" smtClean="0">
                <a:solidFill>
                  <a:schemeClr val="accent2"/>
                </a:solidFill>
                <a:effectLst>
                  <a:outerShdw blurRad="38100" dist="38100" dir="2700000" algn="tl">
                    <a:srgbClr val="C0C0C0"/>
                  </a:outerShdw>
                </a:effectLst>
              </a:rPr>
              <a:t>الشبكة واسعة النطاق ( </a:t>
            </a:r>
            <a:r>
              <a:rPr lang="en-US" sz="4000" b="1" dirty="0" smtClean="0">
                <a:solidFill>
                  <a:schemeClr val="accent2"/>
                </a:solidFill>
                <a:effectLst>
                  <a:outerShdw blurRad="38100" dist="38100" dir="2700000" algn="tl">
                    <a:srgbClr val="C0C0C0"/>
                  </a:outerShdw>
                </a:effectLst>
              </a:rPr>
              <a:t>WAN</a:t>
            </a:r>
            <a:r>
              <a:rPr lang="ar-SA" sz="4000" b="1" dirty="0" smtClean="0">
                <a:solidFill>
                  <a:schemeClr val="accent2"/>
                </a:solidFill>
                <a:effectLst>
                  <a:outerShdw blurRad="38100" dist="38100" dir="2700000" algn="tl">
                    <a:srgbClr val="C0C0C0"/>
                  </a:outerShdw>
                </a:effectLst>
              </a:rPr>
              <a:t>)</a:t>
            </a:r>
            <a:endParaRPr lang="ar-SA" sz="4000" dirty="0"/>
          </a:p>
        </p:txBody>
      </p:sp>
      <p:pic>
        <p:nvPicPr>
          <p:cNvPr id="7" name="Picture 2" descr="C:\Users\talal\Desktop\المشروع\136.JPG"/>
          <p:cNvPicPr>
            <a:picLocks noChangeAspect="1" noChangeArrowheads="1"/>
          </p:cNvPicPr>
          <p:nvPr/>
        </p:nvPicPr>
        <p:blipFill>
          <a:blip r:embed="rId3"/>
          <a:srcRect/>
          <a:stretch>
            <a:fillRect/>
          </a:stretch>
        </p:blipFill>
        <p:spPr bwMode="auto">
          <a:xfrm>
            <a:off x="500034" y="1652583"/>
            <a:ext cx="8215370" cy="13477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0"/>
                                        <p:tgtEl>
                                          <p:spTgt spid="7"/>
                                        </p:tgtEl>
                                      </p:cBhvr>
                                    </p:animEffect>
                                  </p:childTnLst>
                                </p:cTn>
                              </p:par>
                            </p:childTnLst>
                          </p:cTn>
                        </p:par>
                        <p:par>
                          <p:cTn id="14" fill="hold">
                            <p:stCondLst>
                              <p:cond delay="6000"/>
                            </p:stCondLst>
                            <p:childTnLst>
                              <p:par>
                                <p:cTn id="15" presetID="42" presetClass="entr" presetSubtype="0" fill="hold" grpId="0" nodeType="afterEffect">
                                  <p:stCondLst>
                                    <p:cond delay="0"/>
                                  </p:stCondLst>
                                  <p:childTnLst>
                                    <p:set>
                                      <p:cBhvr>
                                        <p:cTn id="16" dur="1" fill="hold">
                                          <p:stCondLst>
                                            <p:cond delay="0"/>
                                          </p:stCondLst>
                                        </p:cTn>
                                        <p:tgtEl>
                                          <p:spTgt spid="41987">
                                            <p:txEl>
                                              <p:pRg st="0" end="0"/>
                                            </p:txEl>
                                          </p:spTgt>
                                        </p:tgtEl>
                                        <p:attrNameLst>
                                          <p:attrName>style.visibility</p:attrName>
                                        </p:attrNameLst>
                                      </p:cBhvr>
                                      <p:to>
                                        <p:strVal val="visible"/>
                                      </p:to>
                                    </p:set>
                                    <p:animEffect transition="in" filter="fade">
                                      <p:cBhvr>
                                        <p:cTn id="17" dur="1000"/>
                                        <p:tgtEl>
                                          <p:spTgt spid="41987">
                                            <p:txEl>
                                              <p:pRg st="0" end="0"/>
                                            </p:txEl>
                                          </p:spTgt>
                                        </p:tgtEl>
                                      </p:cBhvr>
                                    </p:animEffect>
                                    <p:anim calcmode="lin" valueType="num">
                                      <p:cBhvr>
                                        <p:cTn id="1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7000"/>
                            </p:stCondLst>
                            <p:childTnLst>
                              <p:par>
                                <p:cTn id="21" presetID="53" presetClass="entr" presetSubtype="0" fill="hold" nodeType="afterEffect">
                                  <p:stCondLst>
                                    <p:cond delay="0"/>
                                  </p:stCondLst>
                                  <p:childTnLst>
                                    <p:set>
                                      <p:cBhvr>
                                        <p:cTn id="22" dur="1" fill="hold">
                                          <p:stCondLst>
                                            <p:cond delay="0"/>
                                          </p:stCondLst>
                                        </p:cTn>
                                        <p:tgtEl>
                                          <p:spTgt spid="36867"/>
                                        </p:tgtEl>
                                        <p:attrNameLst>
                                          <p:attrName>style.visibility</p:attrName>
                                        </p:attrNameLst>
                                      </p:cBhvr>
                                      <p:to>
                                        <p:strVal val="visible"/>
                                      </p:to>
                                    </p:set>
                                    <p:anim calcmode="lin" valueType="num">
                                      <p:cBhvr>
                                        <p:cTn id="23" dur="1000" fill="hold"/>
                                        <p:tgtEl>
                                          <p:spTgt spid="36867"/>
                                        </p:tgtEl>
                                        <p:attrNameLst>
                                          <p:attrName>ppt_w</p:attrName>
                                        </p:attrNameLst>
                                      </p:cBhvr>
                                      <p:tavLst>
                                        <p:tav tm="0">
                                          <p:val>
                                            <p:fltVal val="0"/>
                                          </p:val>
                                        </p:tav>
                                        <p:tav tm="100000">
                                          <p:val>
                                            <p:strVal val="#ppt_w"/>
                                          </p:val>
                                        </p:tav>
                                      </p:tavLst>
                                    </p:anim>
                                    <p:anim calcmode="lin" valueType="num">
                                      <p:cBhvr>
                                        <p:cTn id="24" dur="1000" fill="hold"/>
                                        <p:tgtEl>
                                          <p:spTgt spid="36867"/>
                                        </p:tgtEl>
                                        <p:attrNameLst>
                                          <p:attrName>ppt_h</p:attrName>
                                        </p:attrNameLst>
                                      </p:cBhvr>
                                      <p:tavLst>
                                        <p:tav tm="0">
                                          <p:val>
                                            <p:fltVal val="0"/>
                                          </p:val>
                                        </p:tav>
                                        <p:tav tm="100000">
                                          <p:val>
                                            <p:strVal val="#ppt_h"/>
                                          </p:val>
                                        </p:tav>
                                      </p:tavLst>
                                    </p:anim>
                                    <p:animEffect transition="in" filter="fade">
                                      <p:cBhvr>
                                        <p:cTn id="25" dur="10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5" descr="net8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72655"/>
            <a:ext cx="3963985" cy="317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body" idx="1"/>
          </p:nvPr>
        </p:nvSpPr>
        <p:spPr>
          <a:xfrm>
            <a:off x="611188" y="1855366"/>
            <a:ext cx="8229600" cy="3359584"/>
          </a:xfrm>
        </p:spPr>
        <p:txBody>
          <a:bodyPr>
            <a:normAutofit/>
          </a:bodyPr>
          <a:lstStyle/>
          <a:p>
            <a:pPr eaLnBrk="1" hangingPunct="1">
              <a:buFontTx/>
              <a:buNone/>
              <a:defRPr/>
            </a:pPr>
            <a:r>
              <a:rPr lang="ar-SA" sz="3200" dirty="0" smtClean="0">
                <a:effectLst>
                  <a:outerShdw blurRad="38100" dist="38100" dir="2700000" algn="tl">
                    <a:srgbClr val="C0C0C0"/>
                  </a:outerShdw>
                </a:effectLst>
                <a:cs typeface="Arabic Transparent" pitchFamily="2" charset="-78"/>
              </a:rPr>
              <a:t>أمثلة الشبكة الواسعة النطاق</a:t>
            </a:r>
          </a:p>
          <a:p>
            <a:pPr eaLnBrk="1" hangingPunct="1">
              <a:buFontTx/>
              <a:buNone/>
              <a:defRPr/>
            </a:pPr>
            <a:r>
              <a:rPr lang="ar-SA" sz="3200" dirty="0" smtClean="0">
                <a:effectLst>
                  <a:outerShdw blurRad="38100" dist="38100" dir="2700000" algn="tl">
                    <a:srgbClr val="C0C0C0"/>
                  </a:outerShdw>
                </a:effectLst>
                <a:cs typeface="Arabic Transparent" pitchFamily="2" charset="-78"/>
              </a:rPr>
              <a:t>  ( الانترنت ) :</a:t>
            </a:r>
          </a:p>
          <a:p>
            <a:pPr eaLnBrk="1" hangingPunct="1">
              <a:defRPr/>
            </a:pPr>
            <a:r>
              <a:rPr lang="ar-SA" sz="3200" dirty="0" smtClean="0">
                <a:effectLst>
                  <a:outerShdw blurRad="38100" dist="38100" dir="2700000" algn="tl">
                    <a:srgbClr val="C0C0C0"/>
                  </a:outerShdw>
                </a:effectLst>
                <a:cs typeface="Arabic Transparent" pitchFamily="2" charset="-78"/>
              </a:rPr>
              <a:t>تسمى أيضا الشبكة العنكبوتية </a:t>
            </a:r>
          </a:p>
          <a:p>
            <a:pPr eaLnBrk="1" hangingPunct="1">
              <a:defRPr/>
            </a:pPr>
            <a:r>
              <a:rPr lang="ar-SA" sz="3200" dirty="0" smtClean="0">
                <a:effectLst>
                  <a:outerShdw blurRad="38100" dist="38100" dir="2700000" algn="tl">
                    <a:srgbClr val="C0C0C0"/>
                  </a:outerShdw>
                </a:effectLst>
                <a:cs typeface="Arabic Transparent" pitchFamily="2" charset="-78"/>
              </a:rPr>
              <a:t>شبكة من الحواسب حول أرجاء العالم  </a:t>
            </a:r>
          </a:p>
          <a:p>
            <a:pPr eaLnBrk="1" hangingPunct="1">
              <a:buFontTx/>
              <a:buNone/>
              <a:defRPr/>
            </a:pPr>
            <a:endParaRPr lang="ar-SA" sz="3200" dirty="0" smtClean="0">
              <a:effectLst>
                <a:outerShdw blurRad="38100" dist="38100" dir="2700000" algn="tl">
                  <a:srgbClr val="C0C0C0"/>
                </a:outerShdw>
              </a:effectLst>
              <a:cs typeface="Arabic Transparent" pitchFamily="2" charset="-78"/>
            </a:endParaRPr>
          </a:p>
          <a:p>
            <a:pPr eaLnBrk="1" hangingPunct="1">
              <a:defRPr/>
            </a:pPr>
            <a:endParaRPr lang="en-US" sz="3200" dirty="0" smtClean="0">
              <a:effectLst>
                <a:outerShdw blurRad="38100" dist="38100" dir="2700000" algn="tl">
                  <a:srgbClr val="C0C0C0"/>
                </a:outerShdw>
              </a:effectLst>
              <a:cs typeface="Arabic Transparent" pitchFamily="2" charset="-78"/>
            </a:endParaRPr>
          </a:p>
        </p:txBody>
      </p:sp>
      <p:sp>
        <p:nvSpPr>
          <p:cNvPr id="7" name="مربع نص 6"/>
          <p:cNvSpPr txBox="1"/>
          <p:nvPr/>
        </p:nvSpPr>
        <p:spPr>
          <a:xfrm>
            <a:off x="1714480" y="649412"/>
            <a:ext cx="5715040" cy="707886"/>
          </a:xfrm>
          <a:prstGeom prst="rect">
            <a:avLst/>
          </a:prstGeom>
          <a:noFill/>
        </p:spPr>
        <p:txBody>
          <a:bodyPr wrap="square" rtlCol="1">
            <a:spAutoFit/>
          </a:bodyPr>
          <a:lstStyle/>
          <a:p>
            <a:pPr algn="ctr"/>
            <a:r>
              <a:rPr lang="ar-SA" sz="4000" b="1" dirty="0" smtClean="0">
                <a:solidFill>
                  <a:schemeClr val="accent2"/>
                </a:solidFill>
                <a:effectLst>
                  <a:outerShdw blurRad="38100" dist="38100" dir="2700000" algn="tl">
                    <a:srgbClr val="C0C0C0"/>
                  </a:outerShdw>
                </a:effectLst>
              </a:rPr>
              <a:t>الشبكة واسعة النطاق ( </a:t>
            </a:r>
            <a:r>
              <a:rPr lang="en-US" sz="4000" b="1" dirty="0" smtClean="0">
                <a:solidFill>
                  <a:schemeClr val="accent2"/>
                </a:solidFill>
                <a:effectLst>
                  <a:outerShdw blurRad="38100" dist="38100" dir="2700000" algn="tl">
                    <a:srgbClr val="C0C0C0"/>
                  </a:outerShdw>
                </a:effectLst>
              </a:rPr>
              <a:t>WAN</a:t>
            </a:r>
            <a:r>
              <a:rPr lang="ar-SA" sz="4000" b="1" dirty="0" smtClean="0">
                <a:solidFill>
                  <a:schemeClr val="accent2"/>
                </a:solidFill>
                <a:effectLst>
                  <a:outerShdw blurRad="38100" dist="38100" dir="2700000" algn="tl">
                    <a:srgbClr val="C0C0C0"/>
                  </a:outerShdw>
                </a:effectLst>
              </a:rPr>
              <a:t>)</a:t>
            </a:r>
            <a:endParaRPr lang="ar-SA"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011">
                                            <p:txEl>
                                              <p:pRg st="0" end="0"/>
                                            </p:txEl>
                                          </p:spTgt>
                                        </p:tgtEl>
                                        <p:attrNameLst>
                                          <p:attrName>style.visibility</p:attrName>
                                        </p:attrNameLst>
                                      </p:cBhvr>
                                      <p:to>
                                        <p:strVal val="visible"/>
                                      </p:to>
                                    </p:set>
                                    <p:animEffect transition="in" filter="fade">
                                      <p:cBhvr>
                                        <p:cTn id="14" dur="1000"/>
                                        <p:tgtEl>
                                          <p:spTgt spid="43011">
                                            <p:txEl>
                                              <p:pRg st="0" end="0"/>
                                            </p:txEl>
                                          </p:spTgt>
                                        </p:tgtEl>
                                      </p:cBhvr>
                                    </p:animEffect>
                                    <p:anim calcmode="lin" valueType="num">
                                      <p:cBhvr>
                                        <p:cTn id="15"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011">
                                            <p:txEl>
                                              <p:pRg st="1" end="1"/>
                                            </p:txEl>
                                          </p:spTgt>
                                        </p:tgtEl>
                                        <p:attrNameLst>
                                          <p:attrName>style.visibility</p:attrName>
                                        </p:attrNameLst>
                                      </p:cBhvr>
                                      <p:to>
                                        <p:strVal val="visible"/>
                                      </p:to>
                                    </p:set>
                                    <p:animEffect transition="in" filter="fade">
                                      <p:cBhvr>
                                        <p:cTn id="21" dur="1000"/>
                                        <p:tgtEl>
                                          <p:spTgt spid="43011">
                                            <p:txEl>
                                              <p:pRg st="1" end="1"/>
                                            </p:txEl>
                                          </p:spTgt>
                                        </p:tgtEl>
                                      </p:cBhvr>
                                    </p:animEffect>
                                    <p:anim calcmode="lin" valueType="num">
                                      <p:cBhvr>
                                        <p:cTn id="22"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011">
                                            <p:txEl>
                                              <p:pRg st="2" end="2"/>
                                            </p:txEl>
                                          </p:spTgt>
                                        </p:tgtEl>
                                        <p:attrNameLst>
                                          <p:attrName>style.visibility</p:attrName>
                                        </p:attrNameLst>
                                      </p:cBhvr>
                                      <p:to>
                                        <p:strVal val="visible"/>
                                      </p:to>
                                    </p:set>
                                    <p:animEffect transition="in" filter="fade">
                                      <p:cBhvr>
                                        <p:cTn id="28" dur="1000"/>
                                        <p:tgtEl>
                                          <p:spTgt spid="43011">
                                            <p:txEl>
                                              <p:pRg st="2" end="2"/>
                                            </p:txEl>
                                          </p:spTgt>
                                        </p:tgtEl>
                                      </p:cBhvr>
                                    </p:animEffect>
                                    <p:anim calcmode="lin" valueType="num">
                                      <p:cBhvr>
                                        <p:cTn id="29"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30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011">
                                            <p:txEl>
                                              <p:pRg st="3" end="3"/>
                                            </p:txEl>
                                          </p:spTgt>
                                        </p:tgtEl>
                                        <p:attrNameLst>
                                          <p:attrName>style.visibility</p:attrName>
                                        </p:attrNameLst>
                                      </p:cBhvr>
                                      <p:to>
                                        <p:strVal val="visible"/>
                                      </p:to>
                                    </p:set>
                                    <p:animEffect transition="in" filter="fade">
                                      <p:cBhvr>
                                        <p:cTn id="35" dur="1000"/>
                                        <p:tgtEl>
                                          <p:spTgt spid="43011">
                                            <p:txEl>
                                              <p:pRg st="3" end="3"/>
                                            </p:txEl>
                                          </p:spTgt>
                                        </p:tgtEl>
                                      </p:cBhvr>
                                    </p:animEffect>
                                    <p:anim calcmode="lin" valueType="num">
                                      <p:cBhvr>
                                        <p:cTn id="36" dur="1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301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53" presetClass="entr" presetSubtype="0" fill="hold" nodeType="afterEffect">
                                  <p:stCondLst>
                                    <p:cond delay="0"/>
                                  </p:stCondLst>
                                  <p:childTnLst>
                                    <p:set>
                                      <p:cBhvr>
                                        <p:cTn id="40" dur="1" fill="hold">
                                          <p:stCondLst>
                                            <p:cond delay="0"/>
                                          </p:stCondLst>
                                        </p:cTn>
                                        <p:tgtEl>
                                          <p:spTgt spid="37891"/>
                                        </p:tgtEl>
                                        <p:attrNameLst>
                                          <p:attrName>style.visibility</p:attrName>
                                        </p:attrNameLst>
                                      </p:cBhvr>
                                      <p:to>
                                        <p:strVal val="visible"/>
                                      </p:to>
                                    </p:set>
                                    <p:anim calcmode="lin" valueType="num">
                                      <p:cBhvr>
                                        <p:cTn id="41" dur="1000" fill="hold"/>
                                        <p:tgtEl>
                                          <p:spTgt spid="37891"/>
                                        </p:tgtEl>
                                        <p:attrNameLst>
                                          <p:attrName>ppt_w</p:attrName>
                                        </p:attrNameLst>
                                      </p:cBhvr>
                                      <p:tavLst>
                                        <p:tav tm="0">
                                          <p:val>
                                            <p:fltVal val="0"/>
                                          </p:val>
                                        </p:tav>
                                        <p:tav tm="100000">
                                          <p:val>
                                            <p:strVal val="#ppt_w"/>
                                          </p:val>
                                        </p:tav>
                                      </p:tavLst>
                                    </p:anim>
                                    <p:anim calcmode="lin" valueType="num">
                                      <p:cBhvr>
                                        <p:cTn id="42" dur="1000" fill="hold"/>
                                        <p:tgtEl>
                                          <p:spTgt spid="37891"/>
                                        </p:tgtEl>
                                        <p:attrNameLst>
                                          <p:attrName>ppt_h</p:attrName>
                                        </p:attrNameLst>
                                      </p:cBhvr>
                                      <p:tavLst>
                                        <p:tav tm="0">
                                          <p:val>
                                            <p:fltVal val="0"/>
                                          </p:val>
                                        </p:tav>
                                        <p:tav tm="100000">
                                          <p:val>
                                            <p:strVal val="#ppt_h"/>
                                          </p:val>
                                        </p:tav>
                                      </p:tavLst>
                                    </p:anim>
                                    <p:animEffect transition="in" filter="fade">
                                      <p:cBhvr>
                                        <p:cTn id="43"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2571744"/>
            <a:ext cx="8229600" cy="3435547"/>
          </a:xfrm>
        </p:spPr>
        <p:txBody>
          <a:bodyPr/>
          <a:lstStyle/>
          <a:p>
            <a:pPr>
              <a:buNone/>
            </a:pPr>
            <a:r>
              <a:rPr lang="ar-SA" dirty="0" smtClean="0"/>
              <a:t>عبارة عن مجموعة من أجهزة الحاسب الآلي المتصلة على الشبكة, التي يمكنها مشاركة البيانات (الملفات والمجلدات) والمصادر .</a:t>
            </a:r>
            <a:endParaRPr lang="ar-SA" dirty="0"/>
          </a:p>
        </p:txBody>
      </p:sp>
      <p:sp>
        <p:nvSpPr>
          <p:cNvPr id="5" name="مربع نص 4"/>
          <p:cNvSpPr txBox="1"/>
          <p:nvPr/>
        </p:nvSpPr>
        <p:spPr>
          <a:xfrm>
            <a:off x="1142976" y="428604"/>
            <a:ext cx="6643734" cy="646331"/>
          </a:xfrm>
          <a:prstGeom prst="rect">
            <a:avLst/>
          </a:prstGeom>
          <a:noFill/>
        </p:spPr>
        <p:txBody>
          <a:bodyPr wrap="square" rtlCol="1">
            <a:spAutoFit/>
          </a:bodyPr>
          <a:lstStyle/>
          <a:p>
            <a:pPr algn="ctr"/>
            <a:r>
              <a:rPr lang="ar-SA" sz="3600" b="1" dirty="0" smtClean="0">
                <a:solidFill>
                  <a:schemeClr val="accent2"/>
                </a:solidFill>
                <a:effectLst>
                  <a:outerShdw blurRad="38100" dist="38100" dir="2700000" algn="tl">
                    <a:srgbClr val="C0C0C0"/>
                  </a:outerShdw>
                </a:effectLst>
              </a:rPr>
              <a:t>مجموعة عمل أجهزة الحاسب الآلي</a:t>
            </a:r>
            <a:endParaRPr lang="ar-SA"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68</a:t>
            </a:fld>
            <a:endParaRPr lang="ar-SA"/>
          </a:p>
        </p:txBody>
      </p:sp>
      <p:sp>
        <p:nvSpPr>
          <p:cNvPr id="7" name="مربع نص 6"/>
          <p:cNvSpPr txBox="1"/>
          <p:nvPr/>
        </p:nvSpPr>
        <p:spPr>
          <a:xfrm>
            <a:off x="1142976" y="428604"/>
            <a:ext cx="6643734" cy="646331"/>
          </a:xfrm>
          <a:prstGeom prst="rect">
            <a:avLst/>
          </a:prstGeom>
          <a:noFill/>
        </p:spPr>
        <p:txBody>
          <a:bodyPr wrap="square" rtlCol="1">
            <a:spAutoFit/>
          </a:bodyPr>
          <a:lstStyle/>
          <a:p>
            <a:pPr algn="ctr"/>
            <a:r>
              <a:rPr lang="ar-SA" sz="3600" b="1" dirty="0" smtClean="0">
                <a:solidFill>
                  <a:schemeClr val="accent2"/>
                </a:solidFill>
                <a:effectLst>
                  <a:outerShdw blurRad="38100" dist="38100" dir="2700000" algn="tl">
                    <a:srgbClr val="C0C0C0"/>
                  </a:outerShdw>
                </a:effectLst>
              </a:rPr>
              <a:t>فوائد مجموعات عمل أجهزة الحاسب الآلي</a:t>
            </a:r>
            <a:endParaRPr lang="ar-SA" sz="3600" dirty="0"/>
          </a:p>
        </p:txBody>
      </p:sp>
      <p:pic>
        <p:nvPicPr>
          <p:cNvPr id="8196" name="Picture 4" descr="C:\Users\talal\Desktop\المشروع\134.JPG"/>
          <p:cNvPicPr>
            <a:picLocks noChangeAspect="1" noChangeArrowheads="1"/>
          </p:cNvPicPr>
          <p:nvPr/>
        </p:nvPicPr>
        <p:blipFill>
          <a:blip r:embed="rId2"/>
          <a:srcRect/>
          <a:stretch>
            <a:fillRect/>
          </a:stretch>
        </p:blipFill>
        <p:spPr bwMode="auto">
          <a:xfrm>
            <a:off x="285720" y="1142984"/>
            <a:ext cx="8643998" cy="4357718"/>
          </a:xfrm>
          <a:prstGeom prst="rect">
            <a:avLst/>
          </a:prstGeom>
          <a:noFill/>
        </p:spPr>
      </p:pic>
      <p:pic>
        <p:nvPicPr>
          <p:cNvPr id="8197" name="Picture 5" descr="C:\Users\talal\Desktop\المشروع\135.JPG"/>
          <p:cNvPicPr>
            <a:picLocks noChangeAspect="1" noChangeArrowheads="1"/>
          </p:cNvPicPr>
          <p:nvPr/>
        </p:nvPicPr>
        <p:blipFill>
          <a:blip r:embed="rId3"/>
          <a:srcRect/>
          <a:stretch>
            <a:fillRect/>
          </a:stretch>
        </p:blipFill>
        <p:spPr bwMode="auto">
          <a:xfrm>
            <a:off x="3714744" y="5786454"/>
            <a:ext cx="5220078" cy="428628"/>
          </a:xfrm>
          <a:prstGeom prst="rect">
            <a:avLst/>
          </a:prstGeom>
          <a:noFill/>
          <a:effectLst>
            <a:glow rad="1016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wipe(up)">
                                      <p:cBhvr>
                                        <p:cTn id="13" dur="5000"/>
                                        <p:tgtEl>
                                          <p:spTgt spid="8196"/>
                                        </p:tgtEl>
                                      </p:cBhvr>
                                    </p:animEffect>
                                  </p:childTnLst>
                                </p:cTn>
                              </p:par>
                            </p:childTnLst>
                          </p:cTn>
                        </p:par>
                        <p:par>
                          <p:cTn id="14" fill="hold">
                            <p:stCondLst>
                              <p:cond delay="6000"/>
                            </p:stCondLst>
                            <p:childTnLst>
                              <p:par>
                                <p:cTn id="15" presetID="2" presetClass="entr" presetSubtype="2" fill="hold" nodeType="afterEffect">
                                  <p:stCondLst>
                                    <p:cond delay="0"/>
                                  </p:stCondLst>
                                  <p:childTnLst>
                                    <p:set>
                                      <p:cBhvr>
                                        <p:cTn id="16" dur="1" fill="hold">
                                          <p:stCondLst>
                                            <p:cond delay="0"/>
                                          </p:stCondLst>
                                        </p:cTn>
                                        <p:tgtEl>
                                          <p:spTgt spid="8197"/>
                                        </p:tgtEl>
                                        <p:attrNameLst>
                                          <p:attrName>style.visibility</p:attrName>
                                        </p:attrNameLst>
                                      </p:cBhvr>
                                      <p:to>
                                        <p:strVal val="visible"/>
                                      </p:to>
                                    </p:set>
                                    <p:anim calcmode="lin" valueType="num">
                                      <p:cBhvr additive="base">
                                        <p:cTn id="17" dur="1000" fill="hold"/>
                                        <p:tgtEl>
                                          <p:spTgt spid="8197"/>
                                        </p:tgtEl>
                                        <p:attrNameLst>
                                          <p:attrName>ppt_x</p:attrName>
                                        </p:attrNameLst>
                                      </p:cBhvr>
                                      <p:tavLst>
                                        <p:tav tm="0">
                                          <p:val>
                                            <p:strVal val="1+#ppt_w/2"/>
                                          </p:val>
                                        </p:tav>
                                        <p:tav tm="100000">
                                          <p:val>
                                            <p:strVal val="#ppt_x"/>
                                          </p:val>
                                        </p:tav>
                                      </p:tavLst>
                                    </p:anim>
                                    <p:anim calcmode="lin" valueType="num">
                                      <p:cBhvr additive="base">
                                        <p:cTn id="18" dur="1000" fill="hold"/>
                                        <p:tgtEl>
                                          <p:spTgt spid="8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133872"/>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حسنات استخدام الشبكة</a:t>
            </a:r>
            <a:endParaRPr lang="en-US" sz="4000" dirty="0" smtClean="0">
              <a:solidFill>
                <a:schemeClr val="accent2"/>
              </a:solidFill>
              <a:effectLst>
                <a:outerShdw blurRad="38100" dist="38100" dir="2700000" algn="tl">
                  <a:srgbClr val="C0C0C0"/>
                </a:outerShdw>
              </a:effectLst>
              <a:latin typeface="+mn-lt"/>
              <a:ea typeface="+mn-ea"/>
              <a:cs typeface="+mn-cs"/>
            </a:endParaRPr>
          </a:p>
        </p:txBody>
      </p:sp>
      <p:sp>
        <p:nvSpPr>
          <p:cNvPr id="43011" name="Rectangle 3"/>
          <p:cNvSpPr>
            <a:spLocks noGrp="1" noChangeArrowheads="1"/>
          </p:cNvSpPr>
          <p:nvPr>
            <p:ph type="body" idx="1"/>
          </p:nvPr>
        </p:nvSpPr>
        <p:spPr>
          <a:xfrm>
            <a:off x="4643438" y="2132856"/>
            <a:ext cx="4197350" cy="3653598"/>
          </a:xfrm>
        </p:spPr>
        <p:txBody>
          <a:bodyPr>
            <a:normAutofit/>
          </a:bodyPr>
          <a:lstStyle/>
          <a:p>
            <a:pPr eaLnBrk="1" hangingPunct="1">
              <a:defRPr/>
            </a:pPr>
            <a:r>
              <a:rPr lang="ar-SA" sz="4000" dirty="0" smtClean="0">
                <a:effectLst>
                  <a:outerShdw blurRad="38100" dist="38100" dir="2700000" algn="tl">
                    <a:srgbClr val="C0C0C0"/>
                  </a:outerShdw>
                </a:effectLst>
                <a:cs typeface="Arabic Transparent" pitchFamily="2" charset="-78"/>
              </a:rPr>
              <a:t>الأمن</a:t>
            </a:r>
            <a:endParaRPr lang="ar-SA" sz="4000" dirty="0">
              <a:effectLst>
                <a:outerShdw blurRad="38100" dist="38100" dir="2700000" algn="tl">
                  <a:srgbClr val="C0C0C0"/>
                </a:outerShdw>
              </a:effectLst>
              <a:cs typeface="Arabic Transparent" pitchFamily="2" charset="-78"/>
            </a:endParaRPr>
          </a:p>
          <a:p>
            <a:pPr eaLnBrk="1" hangingPunct="1">
              <a:defRPr/>
            </a:pPr>
            <a:r>
              <a:rPr lang="ar-SA" sz="4000" dirty="0">
                <a:effectLst>
                  <a:outerShdw blurRad="38100" dist="38100" dir="2700000" algn="tl">
                    <a:srgbClr val="C0C0C0"/>
                  </a:outerShdw>
                </a:effectLst>
                <a:cs typeface="Arabic Transparent" pitchFamily="2" charset="-78"/>
              </a:rPr>
              <a:t> الاتصالات</a:t>
            </a:r>
          </a:p>
          <a:p>
            <a:pPr eaLnBrk="1" hangingPunct="1">
              <a:defRPr/>
            </a:pPr>
            <a:r>
              <a:rPr lang="ar-SA" sz="4000" dirty="0">
                <a:effectLst>
                  <a:outerShdw blurRad="38100" dist="38100" dir="2700000" algn="tl">
                    <a:srgbClr val="C0C0C0"/>
                  </a:outerShdw>
                </a:effectLst>
                <a:cs typeface="Arabic Transparent" pitchFamily="2" charset="-78"/>
              </a:rPr>
              <a:t>السرعة </a:t>
            </a:r>
          </a:p>
          <a:p>
            <a:pPr eaLnBrk="1" hangingPunct="1">
              <a:defRPr/>
            </a:pPr>
            <a:r>
              <a:rPr lang="ar-SA" sz="4000" dirty="0">
                <a:effectLst>
                  <a:outerShdw blurRad="38100" dist="38100" dir="2700000" algn="tl">
                    <a:srgbClr val="C0C0C0"/>
                  </a:outerShdw>
                </a:effectLst>
                <a:cs typeface="Arabic Transparent" pitchFamily="2" charset="-78"/>
              </a:rPr>
              <a:t>الوصول </a:t>
            </a:r>
            <a:endParaRPr lang="ar-SA" sz="4000" dirty="0" smtClean="0">
              <a:effectLst>
                <a:outerShdw blurRad="38100" dist="38100" dir="2700000" algn="tl">
                  <a:srgbClr val="C0C0C0"/>
                </a:outerShdw>
              </a:effectLst>
              <a:cs typeface="Arabic Transparent" pitchFamily="2" charset="-78"/>
            </a:endParaRPr>
          </a:p>
          <a:p>
            <a:pPr eaLnBrk="1" hangingPunct="1">
              <a:defRPr/>
            </a:pPr>
            <a:r>
              <a:rPr lang="ar-SA" sz="4000" dirty="0" smtClean="0">
                <a:effectLst>
                  <a:outerShdw blurRad="38100" dist="38100" dir="2700000" algn="tl">
                    <a:srgbClr val="C0C0C0"/>
                  </a:outerShdw>
                </a:effectLst>
                <a:cs typeface="Arabic Transparent" pitchFamily="2" charset="-78"/>
              </a:rPr>
              <a:t>التوفير في </a:t>
            </a:r>
            <a:r>
              <a:rPr lang="ar-SA" sz="4000" dirty="0" err="1" smtClean="0">
                <a:effectLst>
                  <a:outerShdw blurRad="38100" dist="38100" dir="2700000" algn="tl">
                    <a:srgbClr val="C0C0C0"/>
                  </a:outerShdw>
                </a:effectLst>
                <a:cs typeface="Arabic Transparent" pitchFamily="2" charset="-78"/>
              </a:rPr>
              <a:t>اتكاليف</a:t>
            </a:r>
            <a:endParaRPr lang="ar-SA" sz="4000" dirty="0">
              <a:effectLst>
                <a:outerShdw blurRad="38100" dist="38100" dir="2700000" algn="tl">
                  <a:srgbClr val="C0C0C0"/>
                </a:outerShdw>
              </a:effectLst>
              <a:cs typeface="Arabic Transparent" pitchFamily="2" charset="-78"/>
            </a:endParaRPr>
          </a:p>
          <a:p>
            <a:pPr marL="0" indent="0" eaLnBrk="1" hangingPunct="1">
              <a:buNone/>
              <a:defRPr/>
            </a:pPr>
            <a:endParaRPr lang="en-US" sz="4000" dirty="0" smtClean="0">
              <a:effectLst>
                <a:outerShdw blurRad="38100" dist="38100" dir="2700000" algn="tl">
                  <a:srgbClr val="C0C0C0"/>
                </a:outerShdw>
              </a:effectLst>
              <a:cs typeface="Arabic Transparent" pitchFamily="2" charset="-78"/>
            </a:endParaRPr>
          </a:p>
        </p:txBody>
      </p:sp>
    </p:spTree>
    <p:extLst>
      <p:ext uri="{BB962C8B-B14F-4D97-AF65-F5344CB8AC3E}">
        <p14:creationId xmlns:p14="http://schemas.microsoft.com/office/powerpoint/2010/main" val="62866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1000" fill="hold"/>
                                        <p:tgtEl>
                                          <p:spTgt spid="430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Effect transition="in" filter="fade">
                                      <p:cBhvr>
                                        <p:cTn id="13" dur="1000"/>
                                        <p:tgtEl>
                                          <p:spTgt spid="43011">
                                            <p:txEl>
                                              <p:pRg st="0" end="0"/>
                                            </p:txEl>
                                          </p:spTgt>
                                        </p:tgtEl>
                                      </p:cBhvr>
                                    </p:animEffect>
                                    <p:anim calcmode="lin" valueType="num">
                                      <p:cBhvr>
                                        <p:cTn id="14"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Effect transition="in" filter="fade">
                                      <p:cBhvr>
                                        <p:cTn id="19" dur="1000"/>
                                        <p:tgtEl>
                                          <p:spTgt spid="43011">
                                            <p:txEl>
                                              <p:pRg st="1" end="1"/>
                                            </p:txEl>
                                          </p:spTgt>
                                        </p:tgtEl>
                                      </p:cBhvr>
                                    </p:animEffect>
                                    <p:anim calcmode="lin" valueType="num">
                                      <p:cBhvr>
                                        <p:cTn id="20"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Effect transition="in" filter="fade">
                                      <p:cBhvr>
                                        <p:cTn id="25" dur="1000"/>
                                        <p:tgtEl>
                                          <p:spTgt spid="43011">
                                            <p:txEl>
                                              <p:pRg st="2" end="2"/>
                                            </p:txEl>
                                          </p:spTgt>
                                        </p:tgtEl>
                                      </p:cBhvr>
                                    </p:animEffect>
                                    <p:anim calcmode="lin" valueType="num">
                                      <p:cBhvr>
                                        <p:cTn id="26"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3011">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3011">
                                            <p:txEl>
                                              <p:pRg st="3" end="3"/>
                                            </p:txEl>
                                          </p:spTgt>
                                        </p:tgtEl>
                                        <p:attrNameLst>
                                          <p:attrName>style.visibility</p:attrName>
                                        </p:attrNameLst>
                                      </p:cBhvr>
                                      <p:to>
                                        <p:strVal val="visible"/>
                                      </p:to>
                                    </p:set>
                                    <p:animEffect transition="in" filter="fade">
                                      <p:cBhvr>
                                        <p:cTn id="31" dur="1000"/>
                                        <p:tgtEl>
                                          <p:spTgt spid="43011">
                                            <p:txEl>
                                              <p:pRg st="3" end="3"/>
                                            </p:txEl>
                                          </p:spTgt>
                                        </p:tgtEl>
                                      </p:cBhvr>
                                    </p:animEffect>
                                    <p:anim calcmode="lin" valueType="num">
                                      <p:cBhvr>
                                        <p:cTn id="32" dur="1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3011">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3011">
                                            <p:txEl>
                                              <p:pRg st="4" end="4"/>
                                            </p:txEl>
                                          </p:spTgt>
                                        </p:tgtEl>
                                        <p:attrNameLst>
                                          <p:attrName>style.visibility</p:attrName>
                                        </p:attrNameLst>
                                      </p:cBhvr>
                                      <p:to>
                                        <p:strVal val="visible"/>
                                      </p:to>
                                    </p:set>
                                    <p:animEffect transition="in" filter="fade">
                                      <p:cBhvr>
                                        <p:cTn id="37" dur="1000"/>
                                        <p:tgtEl>
                                          <p:spTgt spid="43011">
                                            <p:txEl>
                                              <p:pRg st="4" end="4"/>
                                            </p:txEl>
                                          </p:spTgt>
                                        </p:tgtEl>
                                      </p:cBhvr>
                                    </p:animEffect>
                                    <p:anim calcmode="lin" valueType="num">
                                      <p:cBhvr>
                                        <p:cTn id="38" dur="10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30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7</a:t>
            </a:fld>
            <a:endParaRPr lang="ar-SA"/>
          </a:p>
        </p:txBody>
      </p:sp>
      <p:pic>
        <p:nvPicPr>
          <p:cNvPr id="6" name="Picture 4" descr="C:\Users\talal\Desktop\المشروع\9.JPG"/>
          <p:cNvPicPr>
            <a:picLocks noChangeAspect="1" noChangeArrowheads="1"/>
          </p:cNvPicPr>
          <p:nvPr/>
        </p:nvPicPr>
        <p:blipFill>
          <a:blip r:embed="rId2"/>
          <a:srcRect/>
          <a:stretch>
            <a:fillRect/>
          </a:stretch>
        </p:blipFill>
        <p:spPr bwMode="auto">
          <a:xfrm>
            <a:off x="214282" y="1071546"/>
            <a:ext cx="8572560" cy="1112844"/>
          </a:xfrm>
          <a:prstGeom prst="rect">
            <a:avLst/>
          </a:prstGeom>
          <a:noFill/>
        </p:spPr>
      </p:pic>
      <p:pic>
        <p:nvPicPr>
          <p:cNvPr id="7" name="Picture 5" descr="C:\Users\talal\Desktop\المشروع\10.JPG"/>
          <p:cNvPicPr>
            <a:picLocks noChangeAspect="1" noChangeArrowheads="1"/>
          </p:cNvPicPr>
          <p:nvPr/>
        </p:nvPicPr>
        <p:blipFill>
          <a:blip r:embed="rId3"/>
          <a:srcRect r="9565" b="64706"/>
          <a:stretch>
            <a:fillRect/>
          </a:stretch>
        </p:blipFill>
        <p:spPr bwMode="auto">
          <a:xfrm>
            <a:off x="142844" y="2857496"/>
            <a:ext cx="8572560" cy="500066"/>
          </a:xfrm>
          <a:prstGeom prst="rect">
            <a:avLst/>
          </a:prstGeom>
          <a:noFill/>
        </p:spPr>
      </p:pic>
      <p:pic>
        <p:nvPicPr>
          <p:cNvPr id="8" name="Picture 6" descr="C:\Users\talal\Desktop\المشروع\11.JPG"/>
          <p:cNvPicPr>
            <a:picLocks noChangeAspect="1" noChangeArrowheads="1"/>
          </p:cNvPicPr>
          <p:nvPr/>
        </p:nvPicPr>
        <p:blipFill>
          <a:blip r:embed="rId4"/>
          <a:srcRect/>
          <a:stretch>
            <a:fillRect/>
          </a:stretch>
        </p:blipFill>
        <p:spPr bwMode="auto">
          <a:xfrm>
            <a:off x="142844" y="3786190"/>
            <a:ext cx="8572561" cy="785818"/>
          </a:xfrm>
          <a:prstGeom prst="rect">
            <a:avLst/>
          </a:prstGeom>
          <a:noFill/>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992" y="4714884"/>
            <a:ext cx="5000660" cy="1463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133872"/>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سيئات استخدام الشبكة</a:t>
            </a:r>
            <a:endParaRPr lang="en-US" sz="4000" dirty="0" smtClean="0">
              <a:solidFill>
                <a:schemeClr val="accent2"/>
              </a:solidFill>
              <a:effectLst>
                <a:outerShdw blurRad="38100" dist="38100" dir="2700000" algn="tl">
                  <a:srgbClr val="C0C0C0"/>
                </a:outerShdw>
              </a:effectLst>
              <a:latin typeface="+mn-lt"/>
              <a:ea typeface="+mn-ea"/>
              <a:cs typeface="+mn-cs"/>
            </a:endParaRPr>
          </a:p>
        </p:txBody>
      </p:sp>
      <p:sp>
        <p:nvSpPr>
          <p:cNvPr id="43011" name="Rectangle 3"/>
          <p:cNvSpPr>
            <a:spLocks noGrp="1" noChangeArrowheads="1"/>
          </p:cNvSpPr>
          <p:nvPr>
            <p:ph type="body" idx="1"/>
          </p:nvPr>
        </p:nvSpPr>
        <p:spPr>
          <a:xfrm>
            <a:off x="4572000" y="2132856"/>
            <a:ext cx="4268788" cy="3867912"/>
          </a:xfrm>
        </p:spPr>
        <p:txBody>
          <a:bodyPr vert="horz">
            <a:normAutofit/>
          </a:bodyPr>
          <a:lstStyle/>
          <a:p>
            <a:pPr>
              <a:defRPr/>
            </a:pPr>
            <a:r>
              <a:rPr lang="ar-SA" sz="4000" dirty="0" smtClean="0">
                <a:effectLst>
                  <a:outerShdw blurRad="38100" dist="38100" dir="2700000" algn="tl">
                    <a:srgbClr val="C0C0C0"/>
                  </a:outerShdw>
                </a:effectLst>
                <a:cs typeface="Arabic Transparent" pitchFamily="2" charset="-78"/>
              </a:rPr>
              <a:t>الخصوصية</a:t>
            </a:r>
            <a:endParaRPr lang="ar-SA" sz="4000" dirty="0">
              <a:effectLst>
                <a:outerShdw blurRad="38100" dist="38100" dir="2700000" algn="tl">
                  <a:srgbClr val="C0C0C0"/>
                </a:outerShdw>
              </a:effectLst>
              <a:cs typeface="Arabic Transparent" pitchFamily="2" charset="-78"/>
            </a:endParaRPr>
          </a:p>
          <a:p>
            <a:pPr>
              <a:defRPr/>
            </a:pPr>
            <a:r>
              <a:rPr lang="ar-SA" sz="4000" dirty="0">
                <a:effectLst>
                  <a:outerShdw blurRad="38100" dist="38100" dir="2700000" algn="tl">
                    <a:srgbClr val="C0C0C0"/>
                  </a:outerShdw>
                </a:effectLst>
                <a:cs typeface="Arabic Transparent" pitchFamily="2" charset="-78"/>
              </a:rPr>
              <a:t> </a:t>
            </a:r>
            <a:r>
              <a:rPr lang="ar-SA" sz="4000" dirty="0" smtClean="0">
                <a:effectLst>
                  <a:outerShdw blurRad="38100" dist="38100" dir="2700000" algn="tl">
                    <a:srgbClr val="C0C0C0"/>
                  </a:outerShdw>
                </a:effectLst>
                <a:cs typeface="Arabic Transparent" pitchFamily="2" charset="-78"/>
              </a:rPr>
              <a:t>الفيروسات </a:t>
            </a:r>
            <a:endParaRPr lang="ar-SA" sz="4000" dirty="0">
              <a:effectLst>
                <a:outerShdw blurRad="38100" dist="38100" dir="2700000" algn="tl">
                  <a:srgbClr val="C0C0C0"/>
                </a:outerShdw>
              </a:effectLst>
              <a:cs typeface="Arabic Transparent" pitchFamily="2" charset="-78"/>
            </a:endParaRPr>
          </a:p>
          <a:p>
            <a:pPr>
              <a:defRPr/>
            </a:pPr>
            <a:r>
              <a:rPr lang="ar-SA" sz="4000" dirty="0" smtClean="0">
                <a:effectLst>
                  <a:outerShdw blurRad="38100" dist="38100" dir="2700000" algn="tl">
                    <a:srgbClr val="C0C0C0"/>
                  </a:outerShdw>
                </a:effectLst>
                <a:cs typeface="Arabic Transparent" pitchFamily="2" charset="-78"/>
              </a:rPr>
              <a:t>الملكية</a:t>
            </a:r>
          </a:p>
          <a:p>
            <a:pPr>
              <a:defRPr/>
            </a:pPr>
            <a:r>
              <a:rPr lang="ar-SA" sz="4000" dirty="0" smtClean="0">
                <a:effectLst>
                  <a:outerShdw blurRad="38100" dist="38100" dir="2700000" algn="tl">
                    <a:srgbClr val="C0C0C0"/>
                  </a:outerShdw>
                </a:effectLst>
                <a:cs typeface="Arabic Transparent" pitchFamily="2" charset="-78"/>
              </a:rPr>
              <a:t>الإعداد والصيانة</a:t>
            </a:r>
            <a:endParaRPr lang="ar-SA" sz="4000" dirty="0">
              <a:effectLst>
                <a:outerShdw blurRad="38100" dist="38100" dir="2700000" algn="tl">
                  <a:srgbClr val="C0C0C0"/>
                </a:outerShdw>
              </a:effectLst>
              <a:cs typeface="Arabic Transparent" pitchFamily="2" charset="-78"/>
            </a:endParaRPr>
          </a:p>
          <a:p>
            <a:pPr marL="0" indent="0">
              <a:buFont typeface="Wingdings 3"/>
              <a:buNone/>
              <a:defRPr/>
            </a:pPr>
            <a:endParaRPr lang="ar-SA" sz="4000" dirty="0">
              <a:effectLst>
                <a:outerShdw blurRad="38100" dist="38100" dir="2700000" algn="tl">
                  <a:srgbClr val="C0C0C0"/>
                </a:outerShdw>
              </a:effectLst>
              <a:cs typeface="Arabic Transparent" pitchFamily="2" charset="-78"/>
            </a:endParaRPr>
          </a:p>
          <a:p>
            <a:pPr marL="0" indent="0">
              <a:buFont typeface="Wingdings 3"/>
              <a:buNone/>
              <a:defRPr/>
            </a:pPr>
            <a:endParaRPr lang="en-US" sz="4000" dirty="0" smtClean="0">
              <a:effectLst>
                <a:outerShdw blurRad="38100" dist="38100" dir="2700000" algn="tl">
                  <a:srgbClr val="C0C0C0"/>
                </a:outerShdw>
              </a:effectLst>
              <a:cs typeface="Arabic Transparent" pitchFamily="2" charset="-78"/>
            </a:endParaRPr>
          </a:p>
        </p:txBody>
      </p:sp>
    </p:spTree>
    <p:extLst>
      <p:ext uri="{BB962C8B-B14F-4D97-AF65-F5344CB8AC3E}">
        <p14:creationId xmlns:p14="http://schemas.microsoft.com/office/powerpoint/2010/main" val="15513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1000" fill="hold"/>
                                        <p:tgtEl>
                                          <p:spTgt spid="430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Effect transition="in" filter="fade">
                                      <p:cBhvr>
                                        <p:cTn id="13" dur="1000"/>
                                        <p:tgtEl>
                                          <p:spTgt spid="43011">
                                            <p:txEl>
                                              <p:pRg st="0" end="0"/>
                                            </p:txEl>
                                          </p:spTgt>
                                        </p:tgtEl>
                                      </p:cBhvr>
                                    </p:animEffect>
                                    <p:anim calcmode="lin" valueType="num">
                                      <p:cBhvr>
                                        <p:cTn id="14"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animEffect transition="in" filter="fade">
                                      <p:cBhvr>
                                        <p:cTn id="19" dur="1000"/>
                                        <p:tgtEl>
                                          <p:spTgt spid="43011">
                                            <p:txEl>
                                              <p:pRg st="1" end="1"/>
                                            </p:txEl>
                                          </p:spTgt>
                                        </p:tgtEl>
                                      </p:cBhvr>
                                    </p:animEffect>
                                    <p:anim calcmode="lin" valueType="num">
                                      <p:cBhvr>
                                        <p:cTn id="20"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3011">
                                            <p:txEl>
                                              <p:pRg st="2" end="2"/>
                                            </p:txEl>
                                          </p:spTgt>
                                        </p:tgtEl>
                                        <p:attrNameLst>
                                          <p:attrName>style.visibility</p:attrName>
                                        </p:attrNameLst>
                                      </p:cBhvr>
                                      <p:to>
                                        <p:strVal val="visible"/>
                                      </p:to>
                                    </p:set>
                                    <p:animEffect transition="in" filter="fade">
                                      <p:cBhvr>
                                        <p:cTn id="25" dur="1000"/>
                                        <p:tgtEl>
                                          <p:spTgt spid="43011">
                                            <p:txEl>
                                              <p:pRg st="2" end="2"/>
                                            </p:txEl>
                                          </p:spTgt>
                                        </p:tgtEl>
                                      </p:cBhvr>
                                    </p:animEffect>
                                    <p:anim calcmode="lin" valueType="num">
                                      <p:cBhvr>
                                        <p:cTn id="26"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3011">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3011">
                                            <p:txEl>
                                              <p:pRg st="3" end="3"/>
                                            </p:txEl>
                                          </p:spTgt>
                                        </p:tgtEl>
                                        <p:attrNameLst>
                                          <p:attrName>style.visibility</p:attrName>
                                        </p:attrNameLst>
                                      </p:cBhvr>
                                      <p:to>
                                        <p:strVal val="visible"/>
                                      </p:to>
                                    </p:set>
                                    <p:animEffect transition="in" filter="fade">
                                      <p:cBhvr>
                                        <p:cTn id="31" dur="1000"/>
                                        <p:tgtEl>
                                          <p:spTgt spid="43011">
                                            <p:txEl>
                                              <p:pRg st="3" end="3"/>
                                            </p:txEl>
                                          </p:spTgt>
                                        </p:tgtEl>
                                      </p:cBhvr>
                                    </p:animEffect>
                                    <p:anim calcmode="lin" valueType="num">
                                      <p:cBhvr>
                                        <p:cTn id="32" dur="1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30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989856"/>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شبكة الهاتف والحاسب الآلي </a:t>
            </a:r>
            <a:endParaRPr lang="en-US" sz="4000" dirty="0" smtClean="0">
              <a:solidFill>
                <a:schemeClr val="accent2"/>
              </a:solidFill>
              <a:effectLst>
                <a:outerShdw blurRad="38100" dist="38100" dir="2700000" algn="tl">
                  <a:srgbClr val="C0C0C0"/>
                </a:outerShdw>
              </a:effectLst>
              <a:latin typeface="+mn-lt"/>
              <a:ea typeface="+mn-ea"/>
              <a:cs typeface="+mn-cs"/>
            </a:endParaRPr>
          </a:p>
        </p:txBody>
      </p:sp>
      <p:sp>
        <p:nvSpPr>
          <p:cNvPr id="45059" name="Rectangle 3"/>
          <p:cNvSpPr>
            <a:spLocks noGrp="1" noChangeArrowheads="1"/>
          </p:cNvSpPr>
          <p:nvPr>
            <p:ph type="body" idx="1"/>
          </p:nvPr>
        </p:nvSpPr>
        <p:spPr>
          <a:xfrm>
            <a:off x="457200" y="2071389"/>
            <a:ext cx="8229600" cy="4525963"/>
          </a:xfrm>
        </p:spPr>
        <p:txBody>
          <a:bodyPr/>
          <a:lstStyle/>
          <a:p>
            <a:pPr marL="609600" indent="-609600" eaLnBrk="1" hangingPunct="1">
              <a:defRPr/>
            </a:pPr>
            <a:r>
              <a:rPr lang="ar-SA" dirty="0" smtClean="0">
                <a:effectLst>
                  <a:outerShdw blurRad="38100" dist="38100" dir="2700000" algn="tl">
                    <a:srgbClr val="C0C0C0"/>
                  </a:outerShdw>
                </a:effectLst>
                <a:cs typeface="Arabic Transparent" pitchFamily="2" charset="-78"/>
              </a:rPr>
              <a:t>من دون استعمال نظام الهاتف العمومي ستكون الشبكات واسعة النطاق محدودة جدا </a:t>
            </a:r>
          </a:p>
          <a:p>
            <a:pPr marL="609600" indent="-609600" eaLnBrk="1" hangingPunct="1">
              <a:defRPr/>
            </a:pPr>
            <a:r>
              <a:rPr lang="ar-SA" dirty="0" smtClean="0">
                <a:effectLst>
                  <a:outerShdw blurRad="38100" dist="38100" dir="2700000" algn="tl">
                    <a:srgbClr val="C0C0C0"/>
                  </a:outerShdw>
                </a:effectLst>
                <a:cs typeface="Arabic Transparent" pitchFamily="2" charset="-78"/>
              </a:rPr>
              <a:t>اهم التقنيات المستعملة لإرسال بيانات الحاسب عبر نظام الهاتف</a:t>
            </a:r>
          </a:p>
          <a:p>
            <a:pPr marL="609600" indent="-609600" eaLnBrk="1" hangingPunct="1">
              <a:buFont typeface="+mj-lt"/>
              <a:buAutoNum type="arabicPeriod"/>
              <a:defRPr/>
            </a:pPr>
            <a:r>
              <a:rPr lang="ar-SA" dirty="0" smtClean="0">
                <a:effectLst>
                  <a:outerShdw blurRad="38100" dist="38100" dir="2700000" algn="tl">
                    <a:srgbClr val="C0C0C0"/>
                  </a:outerShdw>
                </a:effectLst>
                <a:cs typeface="Arabic Transparent" pitchFamily="2" charset="-78"/>
              </a:rPr>
              <a:t>شبكة الهاتف المبدلة العمومية  </a:t>
            </a:r>
            <a:r>
              <a:rPr lang="en-US" dirty="0" smtClean="0">
                <a:solidFill>
                  <a:srgbClr val="FF0000"/>
                </a:solidFill>
                <a:effectLst>
                  <a:outerShdw blurRad="38100" dist="38100" dir="2700000" algn="tl">
                    <a:srgbClr val="C0C0C0"/>
                  </a:outerShdw>
                </a:effectLst>
                <a:cs typeface="Arabic Transparent" pitchFamily="2" charset="-78"/>
              </a:rPr>
              <a:t>PSTN</a:t>
            </a:r>
            <a:r>
              <a:rPr lang="ar-SA" dirty="0" smtClean="0">
                <a:solidFill>
                  <a:srgbClr val="FF0000"/>
                </a:solidFill>
                <a:effectLst>
                  <a:outerShdw blurRad="38100" dist="38100" dir="2700000" algn="tl">
                    <a:srgbClr val="C0C0C0"/>
                  </a:outerShdw>
                </a:effectLst>
                <a:cs typeface="Arabic Transparent" pitchFamily="2" charset="-78"/>
              </a:rPr>
              <a:t> </a:t>
            </a:r>
          </a:p>
          <a:p>
            <a:pPr marL="609600" indent="-609600" eaLnBrk="1" hangingPunct="1">
              <a:buNone/>
              <a:defRPr/>
            </a:pPr>
            <a:r>
              <a:rPr lang="ar-SA" dirty="0" smtClean="0">
                <a:effectLst>
                  <a:outerShdw blurRad="38100" dist="38100" dir="2700000" algn="tl">
                    <a:srgbClr val="C0C0C0"/>
                  </a:outerShdw>
                </a:effectLst>
                <a:cs typeface="Arabic Transparent" pitchFamily="2" charset="-78"/>
              </a:rPr>
              <a:t>         	      (</a:t>
            </a:r>
            <a:r>
              <a:rPr lang="en-US" dirty="0" smtClean="0">
                <a:solidFill>
                  <a:srgbClr val="FF0000"/>
                </a:solidFill>
                <a:effectLst>
                  <a:outerShdw blurRad="38100" dist="38100" dir="2700000" algn="tl">
                    <a:srgbClr val="C0C0C0"/>
                  </a:outerShdw>
                </a:effectLst>
                <a:cs typeface="Arabic Transparent" pitchFamily="2" charset="-78"/>
              </a:rPr>
              <a:t>P</a:t>
            </a:r>
            <a:r>
              <a:rPr lang="en-US" dirty="0" smtClean="0">
                <a:effectLst>
                  <a:outerShdw blurRad="38100" dist="38100" dir="2700000" algn="tl">
                    <a:srgbClr val="C0C0C0"/>
                  </a:outerShdw>
                </a:effectLst>
                <a:cs typeface="Arabic Transparent" pitchFamily="2" charset="-78"/>
              </a:rPr>
              <a:t>ublic </a:t>
            </a:r>
            <a:r>
              <a:rPr lang="en-US" dirty="0" smtClean="0">
                <a:solidFill>
                  <a:srgbClr val="FF0000"/>
                </a:solidFill>
                <a:effectLst>
                  <a:outerShdw blurRad="38100" dist="38100" dir="2700000" algn="tl">
                    <a:srgbClr val="C0C0C0"/>
                  </a:outerShdw>
                </a:effectLst>
                <a:cs typeface="Arabic Transparent" pitchFamily="2" charset="-78"/>
              </a:rPr>
              <a:t>S</a:t>
            </a:r>
            <a:r>
              <a:rPr lang="en-US" dirty="0" smtClean="0">
                <a:effectLst>
                  <a:outerShdw blurRad="38100" dist="38100" dir="2700000" algn="tl">
                    <a:srgbClr val="C0C0C0"/>
                  </a:outerShdw>
                </a:effectLst>
                <a:cs typeface="Arabic Transparent" pitchFamily="2" charset="-78"/>
              </a:rPr>
              <a:t>witched </a:t>
            </a:r>
            <a:r>
              <a:rPr lang="en-US" dirty="0" smtClean="0">
                <a:solidFill>
                  <a:srgbClr val="FF0000"/>
                </a:solidFill>
                <a:effectLst>
                  <a:outerShdw blurRad="38100" dist="38100" dir="2700000" algn="tl">
                    <a:srgbClr val="C0C0C0"/>
                  </a:outerShdw>
                </a:effectLst>
                <a:cs typeface="Arabic Transparent" pitchFamily="2" charset="-78"/>
              </a:rPr>
              <a:t>T</a:t>
            </a:r>
            <a:r>
              <a:rPr lang="en-US" dirty="0" smtClean="0">
                <a:effectLst>
                  <a:outerShdw blurRad="38100" dist="38100" dir="2700000" algn="tl">
                    <a:srgbClr val="C0C0C0"/>
                  </a:outerShdw>
                </a:effectLst>
                <a:cs typeface="Arabic Transparent" pitchFamily="2" charset="-78"/>
              </a:rPr>
              <a:t>elephone </a:t>
            </a:r>
            <a:r>
              <a:rPr lang="en-US" dirty="0" smtClean="0">
                <a:solidFill>
                  <a:srgbClr val="FF0000"/>
                </a:solidFill>
                <a:effectLst>
                  <a:outerShdw blurRad="38100" dist="38100" dir="2700000" algn="tl">
                    <a:srgbClr val="C0C0C0"/>
                  </a:outerShdw>
                </a:effectLst>
                <a:cs typeface="Arabic Transparent" pitchFamily="2" charset="-78"/>
              </a:rPr>
              <a:t>N</a:t>
            </a:r>
            <a:r>
              <a:rPr lang="en-US" dirty="0" smtClean="0">
                <a:effectLst>
                  <a:outerShdw blurRad="38100" dist="38100" dir="2700000" algn="tl">
                    <a:srgbClr val="C0C0C0"/>
                  </a:outerShdw>
                </a:effectLst>
                <a:cs typeface="Arabic Transparent" pitchFamily="2" charset="-78"/>
              </a:rPr>
              <a:t>etwork</a:t>
            </a:r>
            <a:r>
              <a:rPr lang="ar-SA" dirty="0" smtClean="0">
                <a:effectLst>
                  <a:outerShdw blurRad="38100" dist="38100" dir="2700000" algn="tl">
                    <a:srgbClr val="C0C0C0"/>
                  </a:outerShdw>
                </a:effectLst>
                <a:cs typeface="Arabic Transparent" pitchFamily="2" charset="-78"/>
              </a:rPr>
              <a:t>)</a:t>
            </a:r>
          </a:p>
          <a:p>
            <a:pPr marL="609600" indent="-609600" eaLnBrk="1" hangingPunct="1">
              <a:buFont typeface="+mj-lt"/>
              <a:buAutoNum type="arabicPeriod" startAt="2"/>
              <a:defRPr/>
            </a:pPr>
            <a:r>
              <a:rPr lang="ar-SA" dirty="0" smtClean="0">
                <a:effectLst>
                  <a:outerShdw blurRad="38100" dist="38100" dir="2700000" algn="tl">
                    <a:srgbClr val="C0C0C0"/>
                  </a:outerShdw>
                </a:effectLst>
                <a:cs typeface="Arabic Transparent" pitchFamily="2" charset="-78"/>
              </a:rPr>
              <a:t>الشبكة الرقمية للخدمات المتكاملة </a:t>
            </a:r>
            <a:r>
              <a:rPr lang="en-US" dirty="0" smtClean="0">
                <a:solidFill>
                  <a:srgbClr val="FF0000"/>
                </a:solidFill>
                <a:effectLst>
                  <a:outerShdw blurRad="38100" dist="38100" dir="2700000" algn="tl">
                    <a:srgbClr val="C0C0C0"/>
                  </a:outerShdw>
                </a:effectLst>
                <a:cs typeface="Arabic Transparent" pitchFamily="2" charset="-78"/>
              </a:rPr>
              <a:t>ISDN </a:t>
            </a:r>
            <a:r>
              <a:rPr lang="ar-SA" dirty="0" smtClean="0">
                <a:solidFill>
                  <a:srgbClr val="FF0000"/>
                </a:solidFill>
                <a:effectLst>
                  <a:outerShdw blurRad="38100" dist="38100" dir="2700000" algn="tl">
                    <a:srgbClr val="C0C0C0"/>
                  </a:outerShdw>
                </a:effectLst>
                <a:cs typeface="Arabic Transparent" pitchFamily="2" charset="-78"/>
              </a:rPr>
              <a:t> </a:t>
            </a:r>
          </a:p>
          <a:p>
            <a:pPr marL="609600" indent="-609600" eaLnBrk="1" hangingPunct="1">
              <a:buNone/>
              <a:defRPr/>
            </a:pPr>
            <a:r>
              <a:rPr lang="ar-SA" dirty="0" smtClean="0">
                <a:solidFill>
                  <a:srgbClr val="FF0000"/>
                </a:solidFill>
                <a:effectLst>
                  <a:outerShdw blurRad="38100" dist="38100" dir="2700000" algn="tl">
                    <a:srgbClr val="C0C0C0"/>
                  </a:outerShdw>
                </a:effectLst>
                <a:cs typeface="Arabic Transparent" pitchFamily="2" charset="-78"/>
              </a:rPr>
              <a:t>    		</a:t>
            </a:r>
            <a:r>
              <a:rPr lang="ar-SA" dirty="0" smtClean="0">
                <a:effectLst>
                  <a:outerShdw blurRad="38100" dist="38100" dir="2700000" algn="tl">
                    <a:srgbClr val="C0C0C0"/>
                  </a:outerShdw>
                </a:effectLst>
                <a:cs typeface="Arabic Transparent" pitchFamily="2" charset="-78"/>
              </a:rPr>
              <a:t>(</a:t>
            </a:r>
            <a:r>
              <a:rPr lang="en-US" dirty="0" smtClean="0">
                <a:solidFill>
                  <a:srgbClr val="FF0000"/>
                </a:solidFill>
                <a:effectLst>
                  <a:outerShdw blurRad="38100" dist="38100" dir="2700000" algn="tl">
                    <a:srgbClr val="C0C0C0"/>
                  </a:outerShdw>
                </a:effectLst>
                <a:cs typeface="Arabic Transparent" pitchFamily="2" charset="-78"/>
              </a:rPr>
              <a:t>I</a:t>
            </a:r>
            <a:r>
              <a:rPr lang="en-US" dirty="0" smtClean="0">
                <a:effectLst>
                  <a:outerShdw blurRad="38100" dist="38100" dir="2700000" algn="tl">
                    <a:srgbClr val="C0C0C0"/>
                  </a:outerShdw>
                </a:effectLst>
                <a:cs typeface="Arabic Transparent" pitchFamily="2" charset="-78"/>
              </a:rPr>
              <a:t>ntegrated </a:t>
            </a:r>
            <a:r>
              <a:rPr lang="en-US" dirty="0" smtClean="0">
                <a:solidFill>
                  <a:srgbClr val="FF0000"/>
                </a:solidFill>
                <a:effectLst>
                  <a:outerShdw blurRad="38100" dist="38100" dir="2700000" algn="tl">
                    <a:srgbClr val="C0C0C0"/>
                  </a:outerShdw>
                </a:effectLst>
                <a:cs typeface="Arabic Transparent" pitchFamily="2" charset="-78"/>
              </a:rPr>
              <a:t>S</a:t>
            </a:r>
            <a:r>
              <a:rPr lang="en-US" dirty="0" smtClean="0">
                <a:effectLst>
                  <a:outerShdw blurRad="38100" dist="38100" dir="2700000" algn="tl">
                    <a:srgbClr val="C0C0C0"/>
                  </a:outerShdw>
                </a:effectLst>
                <a:cs typeface="Arabic Transparent" pitchFamily="2" charset="-78"/>
              </a:rPr>
              <a:t>ervices </a:t>
            </a:r>
            <a:r>
              <a:rPr lang="en-US" dirty="0" smtClean="0">
                <a:solidFill>
                  <a:srgbClr val="FF0000"/>
                </a:solidFill>
                <a:effectLst>
                  <a:outerShdw blurRad="38100" dist="38100" dir="2700000" algn="tl">
                    <a:srgbClr val="C0C0C0"/>
                  </a:outerShdw>
                </a:effectLst>
                <a:cs typeface="Arabic Transparent" pitchFamily="2" charset="-78"/>
              </a:rPr>
              <a:t>D</a:t>
            </a:r>
            <a:r>
              <a:rPr lang="en-US" dirty="0" smtClean="0">
                <a:effectLst>
                  <a:outerShdw blurRad="38100" dist="38100" dir="2700000" algn="tl">
                    <a:srgbClr val="C0C0C0"/>
                  </a:outerShdw>
                </a:effectLst>
                <a:cs typeface="Arabic Transparent" pitchFamily="2" charset="-78"/>
              </a:rPr>
              <a:t>igital </a:t>
            </a:r>
            <a:r>
              <a:rPr lang="en-US" dirty="0" smtClean="0">
                <a:solidFill>
                  <a:srgbClr val="FF0000"/>
                </a:solidFill>
                <a:effectLst>
                  <a:outerShdw blurRad="38100" dist="38100" dir="2700000" algn="tl">
                    <a:srgbClr val="C0C0C0"/>
                  </a:outerShdw>
                </a:effectLst>
                <a:cs typeface="Arabic Transparent" pitchFamily="2" charset="-78"/>
              </a:rPr>
              <a:t>N</a:t>
            </a:r>
            <a:r>
              <a:rPr lang="en-US" dirty="0" smtClean="0">
                <a:effectLst>
                  <a:outerShdw blurRad="38100" dist="38100" dir="2700000" algn="tl">
                    <a:srgbClr val="C0C0C0"/>
                  </a:outerShdw>
                </a:effectLst>
                <a:cs typeface="Arabic Transparent" pitchFamily="2" charset="-78"/>
              </a:rPr>
              <a:t>etwork</a:t>
            </a:r>
            <a:r>
              <a:rPr lang="ar-SA" dirty="0" smtClean="0">
                <a:effectLst>
                  <a:outerShdw blurRad="38100" dist="38100" dir="2700000" algn="tl">
                    <a:srgbClr val="C0C0C0"/>
                  </a:outerShdw>
                </a:effectLst>
                <a:cs typeface="Arabic Transparent" pitchFamily="2" charset="-78"/>
              </a:rPr>
              <a:t>)</a:t>
            </a:r>
          </a:p>
          <a:p>
            <a:pPr marL="609600" indent="-609600" eaLnBrk="1" hangingPunct="1">
              <a:buFont typeface="+mj-lt"/>
              <a:buAutoNum type="arabicPeriod" startAt="3"/>
              <a:defRPr/>
            </a:pPr>
            <a:r>
              <a:rPr lang="ar-SA" dirty="0" smtClean="0">
                <a:effectLst>
                  <a:outerShdw blurRad="38100" dist="38100" dir="2700000" algn="tl">
                    <a:srgbClr val="C0C0C0"/>
                  </a:outerShdw>
                </a:effectLst>
                <a:cs typeface="Arabic Transparent" pitchFamily="2" charset="-78"/>
              </a:rPr>
              <a:t>خط المشترك الرقمي غير المتماثل </a:t>
            </a:r>
            <a:r>
              <a:rPr lang="en-US" dirty="0" smtClean="0">
                <a:solidFill>
                  <a:srgbClr val="FF0000"/>
                </a:solidFill>
                <a:effectLst>
                  <a:outerShdw blurRad="38100" dist="38100" dir="2700000" algn="tl">
                    <a:srgbClr val="C0C0C0"/>
                  </a:outerShdw>
                </a:effectLst>
                <a:cs typeface="Arabic Transparent" pitchFamily="2" charset="-78"/>
              </a:rPr>
              <a:t>ADSL</a:t>
            </a:r>
            <a:r>
              <a:rPr lang="ar-SA" dirty="0" smtClean="0">
                <a:solidFill>
                  <a:srgbClr val="FF0000"/>
                </a:solidFill>
                <a:effectLst>
                  <a:outerShdw blurRad="38100" dist="38100" dir="2700000" algn="tl">
                    <a:srgbClr val="C0C0C0"/>
                  </a:outerShdw>
                </a:effectLst>
                <a:cs typeface="Arabic Transparent" pitchFamily="2" charset="-78"/>
              </a:rPr>
              <a:t> </a:t>
            </a:r>
          </a:p>
          <a:p>
            <a:pPr marL="609600" indent="-609600" eaLnBrk="1" hangingPunct="1">
              <a:buNone/>
              <a:defRPr/>
            </a:pPr>
            <a:r>
              <a:rPr lang="ar-SA" dirty="0" smtClean="0">
                <a:solidFill>
                  <a:srgbClr val="FF0000"/>
                </a:solidFill>
                <a:effectLst>
                  <a:outerShdw blurRad="38100" dist="38100" dir="2700000" algn="tl">
                    <a:srgbClr val="C0C0C0"/>
                  </a:outerShdw>
                </a:effectLst>
                <a:cs typeface="Arabic Transparent" pitchFamily="2" charset="-78"/>
              </a:rPr>
              <a:t>		</a:t>
            </a:r>
            <a:r>
              <a:rPr lang="ar-SA" dirty="0" smtClean="0">
                <a:effectLst>
                  <a:outerShdw blurRad="38100" dist="38100" dir="2700000" algn="tl">
                    <a:srgbClr val="C0C0C0"/>
                  </a:outerShdw>
                </a:effectLst>
                <a:cs typeface="Arabic Transparent" pitchFamily="2" charset="-78"/>
              </a:rPr>
              <a:t>(</a:t>
            </a:r>
            <a:r>
              <a:rPr lang="en-US" dirty="0" smtClean="0">
                <a:solidFill>
                  <a:srgbClr val="FF0000"/>
                </a:solidFill>
                <a:effectLst>
                  <a:outerShdw blurRad="38100" dist="38100" dir="2700000" algn="tl">
                    <a:srgbClr val="C0C0C0"/>
                  </a:outerShdw>
                </a:effectLst>
                <a:cs typeface="Arabic Transparent" pitchFamily="2" charset="-78"/>
              </a:rPr>
              <a:t>A</a:t>
            </a:r>
            <a:r>
              <a:rPr lang="en-US" dirty="0" smtClean="0">
                <a:effectLst>
                  <a:outerShdw blurRad="38100" dist="38100" dir="2700000" algn="tl">
                    <a:srgbClr val="C0C0C0"/>
                  </a:outerShdw>
                </a:effectLst>
                <a:cs typeface="Arabic Transparent" pitchFamily="2" charset="-78"/>
              </a:rPr>
              <a:t>symmetric </a:t>
            </a:r>
            <a:r>
              <a:rPr lang="en-US" dirty="0" smtClean="0">
                <a:solidFill>
                  <a:srgbClr val="FF0000"/>
                </a:solidFill>
                <a:effectLst>
                  <a:outerShdw blurRad="38100" dist="38100" dir="2700000" algn="tl">
                    <a:srgbClr val="C0C0C0"/>
                  </a:outerShdw>
                </a:effectLst>
                <a:cs typeface="Arabic Transparent" pitchFamily="2" charset="-78"/>
              </a:rPr>
              <a:t>D</a:t>
            </a:r>
            <a:r>
              <a:rPr lang="en-US" dirty="0" smtClean="0">
                <a:effectLst>
                  <a:outerShdw blurRad="38100" dist="38100" dir="2700000" algn="tl">
                    <a:srgbClr val="C0C0C0"/>
                  </a:outerShdw>
                </a:effectLst>
                <a:cs typeface="Arabic Transparent" pitchFamily="2" charset="-78"/>
              </a:rPr>
              <a:t>igital </a:t>
            </a:r>
            <a:r>
              <a:rPr lang="en-US" dirty="0" smtClean="0">
                <a:solidFill>
                  <a:srgbClr val="FF0000"/>
                </a:solidFill>
                <a:effectLst>
                  <a:outerShdw blurRad="38100" dist="38100" dir="2700000" algn="tl">
                    <a:srgbClr val="C0C0C0"/>
                  </a:outerShdw>
                </a:effectLst>
                <a:cs typeface="Arabic Transparent" pitchFamily="2" charset="-78"/>
              </a:rPr>
              <a:t>S</a:t>
            </a:r>
            <a:r>
              <a:rPr lang="en-US" dirty="0" smtClean="0">
                <a:effectLst>
                  <a:outerShdw blurRad="38100" dist="38100" dir="2700000" algn="tl">
                    <a:srgbClr val="C0C0C0"/>
                  </a:outerShdw>
                </a:effectLst>
                <a:cs typeface="Arabic Transparent" pitchFamily="2" charset="-78"/>
              </a:rPr>
              <a:t>ubscriber </a:t>
            </a:r>
            <a:r>
              <a:rPr lang="en-US" dirty="0" smtClean="0">
                <a:solidFill>
                  <a:srgbClr val="FF0000"/>
                </a:solidFill>
                <a:effectLst>
                  <a:outerShdw blurRad="38100" dist="38100" dir="2700000" algn="tl">
                    <a:srgbClr val="C0C0C0"/>
                  </a:outerShdw>
                </a:effectLst>
                <a:cs typeface="Arabic Transparent" pitchFamily="2" charset="-78"/>
              </a:rPr>
              <a:t>L</a:t>
            </a:r>
            <a:r>
              <a:rPr lang="en-US" dirty="0" smtClean="0">
                <a:effectLst>
                  <a:outerShdw blurRad="38100" dist="38100" dir="2700000" algn="tl">
                    <a:srgbClr val="C0C0C0"/>
                  </a:outerShdw>
                </a:effectLst>
                <a:cs typeface="Arabic Transparent" pitchFamily="2" charset="-78"/>
              </a:rPr>
              <a:t>ine</a:t>
            </a:r>
            <a:r>
              <a:rPr lang="ar-SA" dirty="0" smtClean="0">
                <a:effectLst>
                  <a:outerShdw blurRad="38100" dist="38100" dir="2700000" algn="tl">
                    <a:srgbClr val="C0C0C0"/>
                  </a:outerShdw>
                </a:effectLst>
                <a:cs typeface="Arabic Transparent" pitchFamily="2" charset="-78"/>
              </a:rPr>
              <a:t>)</a:t>
            </a:r>
            <a:endParaRPr lang="en-US" dirty="0" smtClean="0">
              <a:effectLst>
                <a:outerShdw blurRad="38100" dist="38100" dir="2700000" algn="tl">
                  <a:srgbClr val="C0C0C0"/>
                </a:outerShdw>
              </a:effectLst>
              <a:cs typeface="Arabic Transparent" pitchFamily="2" charset="-78"/>
            </a:endParaRPr>
          </a:p>
          <a:p>
            <a:pPr marL="609600" indent="-609600" eaLnBrk="1" hangingPunct="1">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1000"/>
                                        <p:tgtEl>
                                          <p:spTgt spid="45058"/>
                                        </p:tgtEl>
                                      </p:cBhvr>
                                    </p:animEffect>
                                    <p:anim calcmode="lin" valueType="num">
                                      <p:cBhvr>
                                        <p:cTn id="8" dur="1000" fill="hold"/>
                                        <p:tgtEl>
                                          <p:spTgt spid="45058"/>
                                        </p:tgtEl>
                                        <p:attrNameLst>
                                          <p:attrName>ppt_x</p:attrName>
                                        </p:attrNameLst>
                                      </p:cBhvr>
                                      <p:tavLst>
                                        <p:tav tm="0">
                                          <p:val>
                                            <p:strVal val="#ppt_x"/>
                                          </p:val>
                                        </p:tav>
                                        <p:tav tm="100000">
                                          <p:val>
                                            <p:strVal val="#ppt_x"/>
                                          </p:val>
                                        </p:tav>
                                      </p:tavLst>
                                    </p:anim>
                                    <p:anim calcmode="lin" valueType="num">
                                      <p:cBhvr>
                                        <p:cTn id="9" dur="1000" fill="hold"/>
                                        <p:tgtEl>
                                          <p:spTgt spid="450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Effect transition="in" filter="fade">
                                      <p:cBhvr>
                                        <p:cTn id="13" dur="1000"/>
                                        <p:tgtEl>
                                          <p:spTgt spid="45059">
                                            <p:txEl>
                                              <p:pRg st="0" end="0"/>
                                            </p:txEl>
                                          </p:spTgt>
                                        </p:tgtEl>
                                      </p:cBhvr>
                                    </p:animEffect>
                                    <p:anim calcmode="lin" valueType="num">
                                      <p:cBhvr>
                                        <p:cTn id="14"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Effect transition="in" filter="fade">
                                      <p:cBhvr>
                                        <p:cTn id="19" dur="1000"/>
                                        <p:tgtEl>
                                          <p:spTgt spid="45059">
                                            <p:txEl>
                                              <p:pRg st="1" end="1"/>
                                            </p:txEl>
                                          </p:spTgt>
                                        </p:tgtEl>
                                      </p:cBhvr>
                                    </p:animEffect>
                                    <p:anim calcmode="lin" valueType="num">
                                      <p:cBhvr>
                                        <p:cTn id="20"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Effect transition="in" filter="fade">
                                      <p:cBhvr>
                                        <p:cTn id="25" dur="1000"/>
                                        <p:tgtEl>
                                          <p:spTgt spid="45059">
                                            <p:txEl>
                                              <p:pRg st="2" end="2"/>
                                            </p:txEl>
                                          </p:spTgt>
                                        </p:tgtEl>
                                      </p:cBhvr>
                                    </p:animEffect>
                                    <p:anim calcmode="lin" valueType="num">
                                      <p:cBhvr>
                                        <p:cTn id="26"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Effect transition="in" filter="fade">
                                      <p:cBhvr>
                                        <p:cTn id="31" dur="1000"/>
                                        <p:tgtEl>
                                          <p:spTgt spid="45059">
                                            <p:txEl>
                                              <p:pRg st="3" end="3"/>
                                            </p:txEl>
                                          </p:spTgt>
                                        </p:tgtEl>
                                      </p:cBhvr>
                                    </p:animEffect>
                                    <p:anim calcmode="lin" valueType="num">
                                      <p:cBhvr>
                                        <p:cTn id="32"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5059">
                                            <p:txEl>
                                              <p:pRg st="4" end="4"/>
                                            </p:txEl>
                                          </p:spTgt>
                                        </p:tgtEl>
                                        <p:attrNameLst>
                                          <p:attrName>style.visibility</p:attrName>
                                        </p:attrNameLst>
                                      </p:cBhvr>
                                      <p:to>
                                        <p:strVal val="visible"/>
                                      </p:to>
                                    </p:set>
                                    <p:animEffect transition="in" filter="fade">
                                      <p:cBhvr>
                                        <p:cTn id="37" dur="1000"/>
                                        <p:tgtEl>
                                          <p:spTgt spid="45059">
                                            <p:txEl>
                                              <p:pRg st="4" end="4"/>
                                            </p:txEl>
                                          </p:spTgt>
                                        </p:tgtEl>
                                      </p:cBhvr>
                                    </p:animEffect>
                                    <p:anim calcmode="lin" valueType="num">
                                      <p:cBhvr>
                                        <p:cTn id="38"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5059">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5059">
                                            <p:txEl>
                                              <p:pRg st="5" end="5"/>
                                            </p:txEl>
                                          </p:spTgt>
                                        </p:tgtEl>
                                        <p:attrNameLst>
                                          <p:attrName>style.visibility</p:attrName>
                                        </p:attrNameLst>
                                      </p:cBhvr>
                                      <p:to>
                                        <p:strVal val="visible"/>
                                      </p:to>
                                    </p:set>
                                    <p:animEffect transition="in" filter="fade">
                                      <p:cBhvr>
                                        <p:cTn id="43" dur="1000"/>
                                        <p:tgtEl>
                                          <p:spTgt spid="45059">
                                            <p:txEl>
                                              <p:pRg st="5" end="5"/>
                                            </p:txEl>
                                          </p:spTgt>
                                        </p:tgtEl>
                                      </p:cBhvr>
                                    </p:animEffect>
                                    <p:anim calcmode="lin" valueType="num">
                                      <p:cBhvr>
                                        <p:cTn id="44" dur="10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5059">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5059">
                                            <p:txEl>
                                              <p:pRg st="6" end="6"/>
                                            </p:txEl>
                                          </p:spTgt>
                                        </p:tgtEl>
                                        <p:attrNameLst>
                                          <p:attrName>style.visibility</p:attrName>
                                        </p:attrNameLst>
                                      </p:cBhvr>
                                      <p:to>
                                        <p:strVal val="visible"/>
                                      </p:to>
                                    </p:set>
                                    <p:animEffect transition="in" filter="fade">
                                      <p:cBhvr>
                                        <p:cTn id="49" dur="1000"/>
                                        <p:tgtEl>
                                          <p:spTgt spid="45059">
                                            <p:txEl>
                                              <p:pRg st="6" end="6"/>
                                            </p:txEl>
                                          </p:spTgt>
                                        </p:tgtEl>
                                      </p:cBhvr>
                                    </p:animEffect>
                                    <p:anim calcmode="lin" valueType="num">
                                      <p:cBhvr>
                                        <p:cTn id="50"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5059">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5059">
                                            <p:txEl>
                                              <p:pRg st="7" end="7"/>
                                            </p:txEl>
                                          </p:spTgt>
                                        </p:tgtEl>
                                        <p:attrNameLst>
                                          <p:attrName>style.visibility</p:attrName>
                                        </p:attrNameLst>
                                      </p:cBhvr>
                                      <p:to>
                                        <p:strVal val="visible"/>
                                      </p:to>
                                    </p:set>
                                    <p:animEffect transition="in" filter="fade">
                                      <p:cBhvr>
                                        <p:cTn id="55" dur="1000"/>
                                        <p:tgtEl>
                                          <p:spTgt spid="45059">
                                            <p:txEl>
                                              <p:pRg st="7" end="7"/>
                                            </p:txEl>
                                          </p:spTgt>
                                        </p:tgtEl>
                                      </p:cBhvr>
                                    </p:animEffect>
                                    <p:anim calcmode="lin" valueType="num">
                                      <p:cBhvr>
                                        <p:cTn id="56" dur="10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450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72</a:t>
            </a:fld>
            <a:endParaRPr lang="ar-SA"/>
          </a:p>
        </p:txBody>
      </p:sp>
      <p:pic>
        <p:nvPicPr>
          <p:cNvPr id="9223" name="Picture 7" descr="C:\Users\talal\Desktop\المشروع\151.JPG"/>
          <p:cNvPicPr>
            <a:picLocks noChangeAspect="1" noChangeArrowheads="1"/>
          </p:cNvPicPr>
          <p:nvPr/>
        </p:nvPicPr>
        <p:blipFill>
          <a:blip r:embed="rId2"/>
          <a:srcRect/>
          <a:stretch>
            <a:fillRect/>
          </a:stretch>
        </p:blipFill>
        <p:spPr bwMode="auto">
          <a:xfrm>
            <a:off x="214282" y="1071546"/>
            <a:ext cx="8593631" cy="1643074"/>
          </a:xfrm>
          <a:prstGeom prst="rect">
            <a:avLst/>
          </a:prstGeom>
          <a:noFill/>
          <a:effectLst>
            <a:glow rad="101600">
              <a:schemeClr val="accent3">
                <a:satMod val="175000"/>
                <a:alpha val="40000"/>
              </a:schemeClr>
            </a:glow>
          </a:effectLst>
        </p:spPr>
      </p:pic>
      <p:pic>
        <p:nvPicPr>
          <p:cNvPr id="9224" name="Picture 8" descr="C:\Users\talal\Desktop\المشروع\152.JPG"/>
          <p:cNvPicPr>
            <a:picLocks noChangeAspect="1" noChangeArrowheads="1"/>
          </p:cNvPicPr>
          <p:nvPr/>
        </p:nvPicPr>
        <p:blipFill>
          <a:blip r:embed="rId3"/>
          <a:srcRect/>
          <a:stretch>
            <a:fillRect/>
          </a:stretch>
        </p:blipFill>
        <p:spPr bwMode="auto">
          <a:xfrm>
            <a:off x="214282" y="3143248"/>
            <a:ext cx="8572560" cy="1828800"/>
          </a:xfrm>
          <a:prstGeom prst="rect">
            <a:avLst/>
          </a:prstGeom>
          <a:noFill/>
          <a:effectLst>
            <a:glow rad="101600">
              <a:srgbClr val="92D050">
                <a:alpha val="60000"/>
              </a:srgbClr>
            </a:glow>
          </a:effectLst>
        </p:spPr>
      </p:pic>
      <p:pic>
        <p:nvPicPr>
          <p:cNvPr id="9225" name="Picture 9" descr="C:\Users\talal\Desktop\المشروع\153.JPG"/>
          <p:cNvPicPr>
            <a:picLocks noChangeAspect="1" noChangeArrowheads="1"/>
          </p:cNvPicPr>
          <p:nvPr/>
        </p:nvPicPr>
        <p:blipFill>
          <a:blip r:embed="rId4"/>
          <a:srcRect/>
          <a:stretch>
            <a:fillRect/>
          </a:stretch>
        </p:blipFill>
        <p:spPr bwMode="auto">
          <a:xfrm>
            <a:off x="4143372" y="5286388"/>
            <a:ext cx="4659022" cy="483635"/>
          </a:xfrm>
          <a:prstGeom prst="rect">
            <a:avLst/>
          </a:prstGeom>
          <a:noFill/>
          <a:effectLst>
            <a:glow rad="101600">
              <a:schemeClr val="accent5">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wipe(up)">
                                      <p:cBhvr>
                                        <p:cTn id="7" dur="5000"/>
                                        <p:tgtEl>
                                          <p:spTgt spid="9223"/>
                                        </p:tgtEl>
                                      </p:cBhvr>
                                    </p:animEffect>
                                  </p:childTnLst>
                                </p:cTn>
                              </p:par>
                            </p:childTnLst>
                          </p:cTn>
                        </p:par>
                        <p:par>
                          <p:cTn id="8" fill="hold">
                            <p:stCondLst>
                              <p:cond delay="5000"/>
                            </p:stCondLst>
                            <p:childTnLst>
                              <p:par>
                                <p:cTn id="9" presetID="22" presetClass="entr" presetSubtype="1" fill="hold" nodeType="afterEffect">
                                  <p:stCondLst>
                                    <p:cond delay="0"/>
                                  </p:stCondLst>
                                  <p:childTnLst>
                                    <p:set>
                                      <p:cBhvr>
                                        <p:cTn id="10" dur="1" fill="hold">
                                          <p:stCondLst>
                                            <p:cond delay="0"/>
                                          </p:stCondLst>
                                        </p:cTn>
                                        <p:tgtEl>
                                          <p:spTgt spid="9224"/>
                                        </p:tgtEl>
                                        <p:attrNameLst>
                                          <p:attrName>style.visibility</p:attrName>
                                        </p:attrNameLst>
                                      </p:cBhvr>
                                      <p:to>
                                        <p:strVal val="visible"/>
                                      </p:to>
                                    </p:set>
                                    <p:animEffect transition="in" filter="wipe(up)">
                                      <p:cBhvr>
                                        <p:cTn id="11" dur="5000"/>
                                        <p:tgtEl>
                                          <p:spTgt spid="9224"/>
                                        </p:tgtEl>
                                      </p:cBhvr>
                                    </p:animEffect>
                                  </p:childTnLst>
                                </p:cTn>
                              </p:par>
                            </p:childTnLst>
                          </p:cTn>
                        </p:par>
                        <p:par>
                          <p:cTn id="12" fill="hold">
                            <p:stCondLst>
                              <p:cond delay="10000"/>
                            </p:stCondLst>
                            <p:childTnLst>
                              <p:par>
                                <p:cTn id="13" presetID="22" presetClass="entr" presetSubtype="2" fill="hold" nodeType="afterEffect">
                                  <p:stCondLst>
                                    <p:cond delay="0"/>
                                  </p:stCondLst>
                                  <p:childTnLst>
                                    <p:set>
                                      <p:cBhvr>
                                        <p:cTn id="14" dur="1" fill="hold">
                                          <p:stCondLst>
                                            <p:cond delay="0"/>
                                          </p:stCondLst>
                                        </p:cTn>
                                        <p:tgtEl>
                                          <p:spTgt spid="9225"/>
                                        </p:tgtEl>
                                        <p:attrNameLst>
                                          <p:attrName>style.visibility</p:attrName>
                                        </p:attrNameLst>
                                      </p:cBhvr>
                                      <p:to>
                                        <p:strVal val="visible"/>
                                      </p:to>
                                    </p:set>
                                    <p:animEffect transition="in" filter="wipe(right)">
                                      <p:cBhvr>
                                        <p:cTn id="15" dur="1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73</a:t>
            </a:fld>
            <a:endParaRPr lang="ar-SA"/>
          </a:p>
        </p:txBody>
      </p:sp>
      <p:pic>
        <p:nvPicPr>
          <p:cNvPr id="3074" name="Picture 2" descr="C:\Users\talal\Desktop\المشروع\178.JPG"/>
          <p:cNvPicPr>
            <a:picLocks noChangeAspect="1" noChangeArrowheads="1"/>
          </p:cNvPicPr>
          <p:nvPr/>
        </p:nvPicPr>
        <p:blipFill>
          <a:blip r:embed="rId2"/>
          <a:srcRect/>
          <a:stretch>
            <a:fillRect/>
          </a:stretch>
        </p:blipFill>
        <p:spPr bwMode="auto">
          <a:xfrm>
            <a:off x="2214546" y="641608"/>
            <a:ext cx="4973654" cy="501376"/>
          </a:xfrm>
          <a:prstGeom prst="rect">
            <a:avLst/>
          </a:prstGeom>
          <a:ln>
            <a:noFill/>
          </a:ln>
          <a:effectLst>
            <a:outerShdw blurRad="292100" dist="139700" dir="2700000" algn="tl" rotWithShape="0">
              <a:schemeClr val="accent1">
                <a:lumMod val="50000"/>
                <a:alpha val="65000"/>
              </a:schemeClr>
            </a:outerShdw>
          </a:effectLst>
        </p:spPr>
      </p:pic>
      <p:pic>
        <p:nvPicPr>
          <p:cNvPr id="3075" name="Picture 3" descr="C:\Users\talal\Desktop\المشروع\179.JPG"/>
          <p:cNvPicPr>
            <a:picLocks noChangeAspect="1" noChangeArrowheads="1"/>
          </p:cNvPicPr>
          <p:nvPr/>
        </p:nvPicPr>
        <p:blipFill>
          <a:blip r:embed="rId3"/>
          <a:srcRect/>
          <a:stretch>
            <a:fillRect/>
          </a:stretch>
        </p:blipFill>
        <p:spPr bwMode="auto">
          <a:xfrm>
            <a:off x="785787" y="1571612"/>
            <a:ext cx="8001056" cy="490537"/>
          </a:xfrm>
          <a:prstGeom prst="rect">
            <a:avLst/>
          </a:prstGeom>
          <a:noFill/>
        </p:spPr>
      </p:pic>
      <p:pic>
        <p:nvPicPr>
          <p:cNvPr id="3076" name="Picture 4" descr="C:\Users\talal\Desktop\المشروع\180.JPG"/>
          <p:cNvPicPr>
            <a:picLocks noChangeAspect="1" noChangeArrowheads="1"/>
          </p:cNvPicPr>
          <p:nvPr/>
        </p:nvPicPr>
        <p:blipFill>
          <a:blip r:embed="rId4"/>
          <a:srcRect/>
          <a:stretch>
            <a:fillRect/>
          </a:stretch>
        </p:blipFill>
        <p:spPr bwMode="auto">
          <a:xfrm>
            <a:off x="714348" y="2214554"/>
            <a:ext cx="8072494" cy="785818"/>
          </a:xfrm>
          <a:prstGeom prst="rect">
            <a:avLst/>
          </a:prstGeom>
          <a:noFill/>
        </p:spPr>
      </p:pic>
      <p:pic>
        <p:nvPicPr>
          <p:cNvPr id="3077" name="Picture 5" descr="C:\Users\talal\Desktop\المشروع\181.JPG"/>
          <p:cNvPicPr>
            <a:picLocks noChangeAspect="1" noChangeArrowheads="1"/>
          </p:cNvPicPr>
          <p:nvPr/>
        </p:nvPicPr>
        <p:blipFill>
          <a:blip r:embed="rId5"/>
          <a:srcRect/>
          <a:stretch>
            <a:fillRect/>
          </a:stretch>
        </p:blipFill>
        <p:spPr bwMode="auto">
          <a:xfrm>
            <a:off x="571472" y="3214686"/>
            <a:ext cx="8133870" cy="928694"/>
          </a:xfrm>
          <a:prstGeom prst="rect">
            <a:avLst/>
          </a:prstGeom>
          <a:noFill/>
        </p:spPr>
      </p:pic>
      <p:pic>
        <p:nvPicPr>
          <p:cNvPr id="3078" name="Picture 6" descr="C:\Users\talal\Desktop\المشروع\182.JPG"/>
          <p:cNvPicPr>
            <a:picLocks noChangeAspect="1" noChangeArrowheads="1"/>
          </p:cNvPicPr>
          <p:nvPr/>
        </p:nvPicPr>
        <p:blipFill>
          <a:blip r:embed="rId6"/>
          <a:srcRect/>
          <a:stretch>
            <a:fillRect/>
          </a:stretch>
        </p:blipFill>
        <p:spPr bwMode="auto">
          <a:xfrm>
            <a:off x="571472" y="4143380"/>
            <a:ext cx="8131734" cy="465148"/>
          </a:xfrm>
          <a:prstGeom prst="rect">
            <a:avLst/>
          </a:prstGeom>
          <a:noFill/>
          <a:effectLst>
            <a:glow rad="101600">
              <a:schemeClr val="accent1">
                <a:lumMod val="50000"/>
                <a:alpha val="60000"/>
              </a:schemeClr>
            </a:glow>
          </a:effectLst>
        </p:spPr>
      </p:pic>
      <p:pic>
        <p:nvPicPr>
          <p:cNvPr id="3079" name="Picture 7" descr="C:\Users\talal\Desktop\المشروع\183.JPG"/>
          <p:cNvPicPr>
            <a:picLocks noChangeAspect="1" noChangeArrowheads="1"/>
          </p:cNvPicPr>
          <p:nvPr/>
        </p:nvPicPr>
        <p:blipFill>
          <a:blip r:embed="rId7"/>
          <a:srcRect/>
          <a:stretch>
            <a:fillRect/>
          </a:stretch>
        </p:blipFill>
        <p:spPr bwMode="auto">
          <a:xfrm>
            <a:off x="500034" y="4714884"/>
            <a:ext cx="8143932" cy="1143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1000" fill="hold"/>
                                        <p:tgtEl>
                                          <p:spTgt spid="3075"/>
                                        </p:tgtEl>
                                        <p:attrNameLst>
                                          <p:attrName>ppt_x</p:attrName>
                                        </p:attrNameLst>
                                      </p:cBhvr>
                                      <p:tavLst>
                                        <p:tav tm="0">
                                          <p:val>
                                            <p:strVal val="1+#ppt_w/2"/>
                                          </p:val>
                                        </p:tav>
                                        <p:tav tm="100000">
                                          <p:val>
                                            <p:strVal val="#ppt_x"/>
                                          </p:val>
                                        </p:tav>
                                      </p:tavLst>
                                    </p:anim>
                                    <p:anim calcmode="lin" valueType="num">
                                      <p:cBhvr additive="base">
                                        <p:cTn id="14" dur="1000" fill="hold"/>
                                        <p:tgtEl>
                                          <p:spTgt spid="307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up)">
                                      <p:cBhvr>
                                        <p:cTn id="18" dur="1000"/>
                                        <p:tgtEl>
                                          <p:spTgt spid="3076"/>
                                        </p:tgtEl>
                                      </p:cBhvr>
                                    </p:animEffect>
                                  </p:childTnLst>
                                </p:cTn>
                              </p:par>
                            </p:childTnLst>
                          </p:cTn>
                        </p:par>
                        <p:par>
                          <p:cTn id="19" fill="hold">
                            <p:stCondLst>
                              <p:cond delay="3000"/>
                            </p:stCondLst>
                            <p:childTnLst>
                              <p:par>
                                <p:cTn id="20" presetID="22" presetClass="entr" presetSubtype="1" fill="hold" nodeType="after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wipe(up)">
                                      <p:cBhvr>
                                        <p:cTn id="22" dur="1000"/>
                                        <p:tgtEl>
                                          <p:spTgt spid="3077"/>
                                        </p:tgtEl>
                                      </p:cBhvr>
                                    </p:animEffect>
                                  </p:childTnLst>
                                </p:cTn>
                              </p:par>
                            </p:childTnLst>
                          </p:cTn>
                        </p:par>
                        <p:par>
                          <p:cTn id="23" fill="hold">
                            <p:stCondLst>
                              <p:cond delay="4000"/>
                            </p:stCondLst>
                            <p:childTnLst>
                              <p:par>
                                <p:cTn id="24" presetID="22" presetClass="entr" presetSubtype="1" fill="hold" nodeType="afterEffect">
                                  <p:stCondLst>
                                    <p:cond delay="0"/>
                                  </p:stCondLst>
                                  <p:childTnLst>
                                    <p:set>
                                      <p:cBhvr>
                                        <p:cTn id="25" dur="1" fill="hold">
                                          <p:stCondLst>
                                            <p:cond delay="0"/>
                                          </p:stCondLst>
                                        </p:cTn>
                                        <p:tgtEl>
                                          <p:spTgt spid="3078"/>
                                        </p:tgtEl>
                                        <p:attrNameLst>
                                          <p:attrName>style.visibility</p:attrName>
                                        </p:attrNameLst>
                                      </p:cBhvr>
                                      <p:to>
                                        <p:strVal val="visible"/>
                                      </p:to>
                                    </p:set>
                                    <p:animEffect transition="in" filter="wipe(up)">
                                      <p:cBhvr>
                                        <p:cTn id="26" dur="1000"/>
                                        <p:tgtEl>
                                          <p:spTgt spid="3078"/>
                                        </p:tgtEl>
                                      </p:cBhvr>
                                    </p:animEffect>
                                  </p:childTnLst>
                                </p:cTn>
                              </p:par>
                            </p:childTnLst>
                          </p:cTn>
                        </p:par>
                        <p:par>
                          <p:cTn id="27" fill="hold">
                            <p:stCondLst>
                              <p:cond delay="5000"/>
                            </p:stCondLst>
                            <p:childTnLst>
                              <p:par>
                                <p:cTn id="28" presetID="22" presetClass="entr" presetSubtype="1" fill="hold" nodeType="afterEffect">
                                  <p:stCondLst>
                                    <p:cond delay="0"/>
                                  </p:stCondLst>
                                  <p:childTnLst>
                                    <p:set>
                                      <p:cBhvr>
                                        <p:cTn id="29" dur="1" fill="hold">
                                          <p:stCondLst>
                                            <p:cond delay="0"/>
                                          </p:stCondLst>
                                        </p:cTn>
                                        <p:tgtEl>
                                          <p:spTgt spid="3079"/>
                                        </p:tgtEl>
                                        <p:attrNameLst>
                                          <p:attrName>style.visibility</p:attrName>
                                        </p:attrNameLst>
                                      </p:cBhvr>
                                      <p:to>
                                        <p:strVal val="visible"/>
                                      </p:to>
                                    </p:set>
                                    <p:animEffect transition="in" filter="wipe(up)">
                                      <p:cBhvr>
                                        <p:cTn id="30"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74</a:t>
            </a:fld>
            <a:endParaRPr lang="ar-SA"/>
          </a:p>
        </p:txBody>
      </p:sp>
      <p:pic>
        <p:nvPicPr>
          <p:cNvPr id="10242" name="Picture 2" descr="C:\Users\talal\Desktop\المشروع\154.JPG"/>
          <p:cNvPicPr>
            <a:picLocks noChangeAspect="1" noChangeArrowheads="1"/>
          </p:cNvPicPr>
          <p:nvPr/>
        </p:nvPicPr>
        <p:blipFill>
          <a:blip r:embed="rId2"/>
          <a:srcRect/>
          <a:stretch>
            <a:fillRect/>
          </a:stretch>
        </p:blipFill>
        <p:spPr bwMode="auto">
          <a:xfrm>
            <a:off x="1090878" y="714356"/>
            <a:ext cx="7481650" cy="317487"/>
          </a:xfrm>
          <a:prstGeom prst="rect">
            <a:avLst/>
          </a:prstGeom>
          <a:noFill/>
          <a:effectLst>
            <a:glow rad="101600">
              <a:srgbClr val="FFFF00">
                <a:alpha val="60000"/>
              </a:srgbClr>
            </a:glow>
          </a:effectLst>
        </p:spPr>
      </p:pic>
      <p:pic>
        <p:nvPicPr>
          <p:cNvPr id="10244" name="Picture 4" descr="C:\Users\talal\Desktop\المشروع\156.JPG"/>
          <p:cNvPicPr>
            <a:picLocks noChangeAspect="1" noChangeArrowheads="1"/>
          </p:cNvPicPr>
          <p:nvPr/>
        </p:nvPicPr>
        <p:blipFill>
          <a:blip r:embed="rId3"/>
          <a:srcRect/>
          <a:stretch>
            <a:fillRect/>
          </a:stretch>
        </p:blipFill>
        <p:spPr bwMode="auto">
          <a:xfrm>
            <a:off x="642910" y="4286256"/>
            <a:ext cx="7929618" cy="1662414"/>
          </a:xfrm>
          <a:prstGeom prst="rect">
            <a:avLst/>
          </a:prstGeom>
          <a:noFill/>
          <a:effectLst>
            <a:glow rad="139700">
              <a:schemeClr val="accent6">
                <a:satMod val="175000"/>
                <a:alpha val="40000"/>
              </a:schemeClr>
            </a:glow>
          </a:effectLst>
        </p:spPr>
      </p:pic>
      <p:pic>
        <p:nvPicPr>
          <p:cNvPr id="10245" name="Picture 5" descr="C:\Users\talal\Desktop\المشروع\158.JPG"/>
          <p:cNvPicPr>
            <a:picLocks noChangeAspect="1" noChangeArrowheads="1"/>
          </p:cNvPicPr>
          <p:nvPr/>
        </p:nvPicPr>
        <p:blipFill>
          <a:blip r:embed="rId4"/>
          <a:srcRect b="54545"/>
          <a:stretch>
            <a:fillRect/>
          </a:stretch>
        </p:blipFill>
        <p:spPr bwMode="auto">
          <a:xfrm>
            <a:off x="714348" y="1285860"/>
            <a:ext cx="7946882" cy="1785950"/>
          </a:xfrm>
          <a:prstGeom prst="rect">
            <a:avLst/>
          </a:prstGeom>
          <a:noFill/>
          <a:effectLst>
            <a:glow rad="139700">
              <a:schemeClr val="accent6">
                <a:satMod val="175000"/>
                <a:alpha val="40000"/>
              </a:schemeClr>
            </a:glow>
          </a:effectLst>
        </p:spPr>
      </p:pic>
      <p:pic>
        <p:nvPicPr>
          <p:cNvPr id="9" name="صورة 8" descr="D-Link-2640T-Router.jpg"/>
          <p:cNvPicPr>
            <a:picLocks noChangeAspect="1"/>
          </p:cNvPicPr>
          <p:nvPr/>
        </p:nvPicPr>
        <p:blipFill>
          <a:blip r:embed="rId5" cstate="print"/>
          <a:stretch>
            <a:fillRect/>
          </a:stretch>
        </p:blipFill>
        <p:spPr>
          <a:xfrm>
            <a:off x="928662" y="2857496"/>
            <a:ext cx="2143140" cy="1809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right)">
                                      <p:cBhvr>
                                        <p:cTn id="7" dur="2000"/>
                                        <p:tgtEl>
                                          <p:spTgt spid="1024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wipe(up)">
                                      <p:cBhvr>
                                        <p:cTn id="11" dur="5000"/>
                                        <p:tgtEl>
                                          <p:spTgt spid="10245"/>
                                        </p:tgtEl>
                                      </p:cBhvr>
                                    </p:animEffect>
                                  </p:childTnLst>
                                </p:cTn>
                              </p:par>
                            </p:childTnLst>
                          </p:cTn>
                        </p:par>
                        <p:par>
                          <p:cTn id="12" fill="hold">
                            <p:stCondLst>
                              <p:cond delay="7000"/>
                            </p:stCondLst>
                            <p:childTnLst>
                              <p:par>
                                <p:cTn id="13" presetID="53"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8000"/>
                            </p:stCondLst>
                            <p:childTnLst>
                              <p:par>
                                <p:cTn id="19" presetID="22" presetClass="entr" presetSubtype="1" fill="hold" nodeType="afterEffect">
                                  <p:stCondLst>
                                    <p:cond delay="0"/>
                                  </p:stCondLst>
                                  <p:childTnLst>
                                    <p:set>
                                      <p:cBhvr>
                                        <p:cTn id="20" dur="1" fill="hold">
                                          <p:stCondLst>
                                            <p:cond delay="0"/>
                                          </p:stCondLst>
                                        </p:cTn>
                                        <p:tgtEl>
                                          <p:spTgt spid="10244"/>
                                        </p:tgtEl>
                                        <p:attrNameLst>
                                          <p:attrName>style.visibility</p:attrName>
                                        </p:attrNameLst>
                                      </p:cBhvr>
                                      <p:to>
                                        <p:strVal val="visible"/>
                                      </p:to>
                                    </p:set>
                                    <p:animEffect transition="in" filter="wipe(up)">
                                      <p:cBhvr>
                                        <p:cTn id="21"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42918"/>
            <a:ext cx="8229600" cy="1143000"/>
          </a:xfrm>
        </p:spPr>
        <p:txBody>
          <a:bodyPr/>
          <a:lstStyle/>
          <a:p>
            <a:pPr algn="ctr">
              <a:defRPr/>
            </a:pPr>
            <a:r>
              <a:rPr lang="ar-SA" sz="4800" dirty="0" smtClean="0">
                <a:solidFill>
                  <a:schemeClr val="accent2"/>
                </a:solidFill>
                <a:effectLst>
                  <a:outerShdw blurRad="38100" dist="38100" dir="2700000" algn="tl">
                    <a:srgbClr val="C0C0C0"/>
                  </a:outerShdw>
                </a:effectLst>
              </a:rPr>
              <a:t>تلكس</a:t>
            </a:r>
            <a:endParaRPr lang="en-US" sz="4800" dirty="0" smtClean="0">
              <a:solidFill>
                <a:schemeClr val="accent2"/>
              </a:solidFill>
              <a:effectLst>
                <a:outerShdw blurRad="38100" dist="38100" dir="2700000" algn="tl">
                  <a:srgbClr val="C0C0C0"/>
                </a:outerShdw>
              </a:effectLst>
            </a:endParaRPr>
          </a:p>
        </p:txBody>
      </p:sp>
      <p:sp>
        <p:nvSpPr>
          <p:cNvPr id="5" name="Rectangle 5"/>
          <p:cNvSpPr txBox="1">
            <a:spLocks noChangeArrowheads="1"/>
          </p:cNvSpPr>
          <p:nvPr/>
        </p:nvSpPr>
        <p:spPr bwMode="auto">
          <a:xfrm>
            <a:off x="3779912" y="2204864"/>
            <a:ext cx="4678288" cy="404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r>
              <a:rPr lang="ar-SA" sz="2400" dirty="0" smtClean="0">
                <a:cs typeface="Arabic Transparent" pitchFamily="2" charset="-78"/>
              </a:rPr>
              <a:t>عبارة عن طريقة أخرى تمكنك من إرسال واستقبال الرسائل المطبوعة عن طريق خط الهاتف</a:t>
            </a:r>
            <a:endParaRPr lang="en-GB" sz="2400" dirty="0" smtClean="0">
              <a:cs typeface="Arabic Transparent" pitchFamily="2" charset="-78"/>
            </a:endParaRPr>
          </a:p>
          <a:p>
            <a:pPr lvl="1"/>
            <a:r>
              <a:rPr lang="ar-SA" sz="2400" dirty="0" smtClean="0">
                <a:cs typeface="Arabic Transparent" pitchFamily="2" charset="-78"/>
              </a:rPr>
              <a:t>يمكن إرسالها واستقبالها فقط من قبل الأفراد والشركات التي تشترك في خدمة التلكس.</a:t>
            </a:r>
            <a:br>
              <a:rPr lang="ar-SA" sz="2400" dirty="0" smtClean="0">
                <a:cs typeface="Arabic Transparent" pitchFamily="2" charset="-78"/>
              </a:rPr>
            </a:br>
            <a:endParaRPr lang="ar-SA" sz="2400" dirty="0" smtClean="0">
              <a:cs typeface="Arabic Transparent" pitchFamily="2" charset="-78"/>
            </a:endParaRPr>
          </a:p>
          <a:p>
            <a:pPr lvl="1"/>
            <a:r>
              <a:rPr lang="ar-SA" sz="2400" dirty="0" smtClean="0">
                <a:cs typeface="Arabic Transparent" pitchFamily="2" charset="-78"/>
              </a:rPr>
              <a:t>يمكنك فقط استخدام مجموعة محددة من الرموز في رسائل التلكس</a:t>
            </a:r>
          </a:p>
        </p:txBody>
      </p:sp>
      <p:pic>
        <p:nvPicPr>
          <p:cNvPr id="71682" name="Picture 2"/>
          <p:cNvPicPr>
            <a:picLocks noChangeAspect="1" noChangeArrowheads="1"/>
          </p:cNvPicPr>
          <p:nvPr/>
        </p:nvPicPr>
        <p:blipFill>
          <a:blip r:embed="rId2"/>
          <a:stretch>
            <a:fillRect/>
          </a:stretch>
        </p:blipFill>
        <p:spPr bwMode="auto">
          <a:xfrm>
            <a:off x="428596" y="2044881"/>
            <a:ext cx="3168352" cy="291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C:\Users\talal\Desktop\المشروع\157.JPG"/>
          <p:cNvPicPr>
            <a:picLocks noChangeAspect="1" noChangeArrowheads="1"/>
          </p:cNvPicPr>
          <p:nvPr/>
        </p:nvPicPr>
        <p:blipFill>
          <a:blip r:embed="rId3"/>
          <a:srcRect/>
          <a:stretch>
            <a:fillRect/>
          </a:stretch>
        </p:blipFill>
        <p:spPr bwMode="auto">
          <a:xfrm>
            <a:off x="2266977" y="5072074"/>
            <a:ext cx="6162675" cy="885825"/>
          </a:xfrm>
          <a:prstGeom prst="rect">
            <a:avLst/>
          </a:prstGeom>
          <a:noFill/>
        </p:spPr>
      </p:pic>
    </p:spTree>
    <p:extLst>
      <p:ext uri="{BB962C8B-B14F-4D97-AF65-F5344CB8AC3E}">
        <p14:creationId xmlns:p14="http://schemas.microsoft.com/office/powerpoint/2010/main" val="749422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682"/>
                                        </p:tgtEl>
                                        <p:attrNameLst>
                                          <p:attrName>style.visibility</p:attrName>
                                        </p:attrNameLst>
                                      </p:cBhvr>
                                      <p:to>
                                        <p:strVal val="visible"/>
                                      </p:to>
                                    </p:set>
                                    <p:anim calcmode="lin" valueType="num">
                                      <p:cBhvr additive="base">
                                        <p:cTn id="21" dur="500" fill="hold"/>
                                        <p:tgtEl>
                                          <p:spTgt spid="71682"/>
                                        </p:tgtEl>
                                        <p:attrNameLst>
                                          <p:attrName>ppt_x</p:attrName>
                                        </p:attrNameLst>
                                      </p:cBhvr>
                                      <p:tavLst>
                                        <p:tav tm="0">
                                          <p:val>
                                            <p:strVal val="#ppt_x"/>
                                          </p:val>
                                        </p:tav>
                                        <p:tav tm="100000">
                                          <p:val>
                                            <p:strVal val="#ppt_x"/>
                                          </p:val>
                                        </p:tav>
                                      </p:tavLst>
                                    </p:anim>
                                    <p:anim calcmode="lin" valueType="num">
                                      <p:cBhvr additive="base">
                                        <p:cTn id="22" dur="500" fill="hold"/>
                                        <p:tgtEl>
                                          <p:spTgt spid="7168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11266"/>
                                        </p:tgtEl>
                                        <p:attrNameLst>
                                          <p:attrName>style.visibility</p:attrName>
                                        </p:attrNameLst>
                                      </p:cBhvr>
                                      <p:to>
                                        <p:strVal val="visible"/>
                                      </p:to>
                                    </p:set>
                                    <p:animEffect transition="in" filter="wipe(up)">
                                      <p:cBhvr>
                                        <p:cTn id="26"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76</a:t>
            </a:fld>
            <a:endParaRPr lang="ar-SA"/>
          </a:p>
        </p:txBody>
      </p:sp>
      <p:pic>
        <p:nvPicPr>
          <p:cNvPr id="5" name="Picture 3" descr="C:\Users\talal\Desktop\المشروع\155.JPG"/>
          <p:cNvPicPr>
            <a:picLocks noChangeAspect="1" noChangeArrowheads="1"/>
          </p:cNvPicPr>
          <p:nvPr/>
        </p:nvPicPr>
        <p:blipFill>
          <a:blip r:embed="rId2"/>
          <a:srcRect/>
          <a:stretch>
            <a:fillRect/>
          </a:stretch>
        </p:blipFill>
        <p:spPr bwMode="auto">
          <a:xfrm>
            <a:off x="350065" y="785794"/>
            <a:ext cx="8436777" cy="1643074"/>
          </a:xfrm>
          <a:prstGeom prst="rect">
            <a:avLst/>
          </a:prstGeom>
          <a:noFill/>
        </p:spPr>
      </p:pic>
      <p:pic>
        <p:nvPicPr>
          <p:cNvPr id="6" name="صورة 5" descr="4-Pair-23AWG-CAT6-UTP-Cable.jpg"/>
          <p:cNvPicPr>
            <a:picLocks noChangeAspect="1"/>
          </p:cNvPicPr>
          <p:nvPr/>
        </p:nvPicPr>
        <p:blipFill>
          <a:blip r:embed="rId3"/>
          <a:stretch>
            <a:fillRect/>
          </a:stretch>
        </p:blipFill>
        <p:spPr>
          <a:xfrm>
            <a:off x="5654130" y="2714620"/>
            <a:ext cx="3204150" cy="3132947"/>
          </a:xfrm>
          <a:prstGeom prst="rect">
            <a:avLst/>
          </a:prstGeom>
        </p:spPr>
      </p:pic>
      <p:pic>
        <p:nvPicPr>
          <p:cNvPr id="7" name="صورة 6" descr="Utp_patch.gif"/>
          <p:cNvPicPr>
            <a:picLocks noChangeAspect="1"/>
          </p:cNvPicPr>
          <p:nvPr/>
        </p:nvPicPr>
        <p:blipFill>
          <a:blip r:embed="rId4"/>
          <a:stretch>
            <a:fillRect/>
          </a:stretch>
        </p:blipFill>
        <p:spPr>
          <a:xfrm>
            <a:off x="571472" y="2500306"/>
            <a:ext cx="3048000" cy="2952750"/>
          </a:xfrm>
          <a:prstGeom prst="rect">
            <a:avLst/>
          </a:prstGeom>
        </p:spPr>
      </p:pic>
      <p:pic>
        <p:nvPicPr>
          <p:cNvPr id="9" name="صورة 8" descr="4KAJGDCA3E0IZ2CA0MND1WCARRMOWXCACA217ECAJSV2L5CANC2AVHCAKV1YV0CA0CCEMUCAUJL4TQCA9Q0AN7CAO530WICA4TB3FGCA2PBQJACAHE5SCBCA86GU54CAUOC6MTCAARY9QQCAR9CQZLCAQG4L2Q.jpg"/>
          <p:cNvPicPr>
            <a:picLocks noChangeAspect="1"/>
          </p:cNvPicPr>
          <p:nvPr/>
        </p:nvPicPr>
        <p:blipFill>
          <a:blip r:embed="rId5"/>
          <a:stretch>
            <a:fillRect/>
          </a:stretch>
        </p:blipFill>
        <p:spPr>
          <a:xfrm>
            <a:off x="3643306" y="3143248"/>
            <a:ext cx="2357454" cy="1753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par>
                          <p:cTn id="8" fill="hold">
                            <p:stCondLst>
                              <p:cond delay="5000"/>
                            </p:stCondLst>
                            <p:childTnLst>
                              <p:par>
                                <p:cTn id="9" presetID="53"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5500"/>
                            </p:stCondLst>
                            <p:childTnLst>
                              <p:par>
                                <p:cTn id="15" presetID="53"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6000"/>
                            </p:stCondLst>
                            <p:childTnLst>
                              <p:par>
                                <p:cTn id="21" presetID="53"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58" y="500042"/>
            <a:ext cx="8229600" cy="1143000"/>
          </a:xfrm>
        </p:spPr>
        <p:txBody>
          <a:bodyPr/>
          <a:lstStyle/>
          <a:p>
            <a:pPr algn="ctr">
              <a:defRPr/>
            </a:pPr>
            <a:r>
              <a:rPr lang="ar-SA" sz="4800" dirty="0" smtClean="0">
                <a:solidFill>
                  <a:schemeClr val="accent2"/>
                </a:solidFill>
                <a:effectLst>
                  <a:outerShdw blurRad="38100" dist="38100" dir="2700000" algn="tl">
                    <a:srgbClr val="C0C0C0"/>
                  </a:outerShdw>
                </a:effectLst>
              </a:rPr>
              <a:t>تكنولوجيا الاتصالات</a:t>
            </a:r>
            <a:endParaRPr lang="en-US" sz="4800" dirty="0" smtClean="0">
              <a:solidFill>
                <a:schemeClr val="accent2"/>
              </a:solidFill>
              <a:effectLst>
                <a:outerShdw blurRad="38100" dist="38100" dir="2700000" algn="tl">
                  <a:srgbClr val="C0C0C0"/>
                </a:outerShdw>
              </a:effectLst>
            </a:endParaRPr>
          </a:p>
        </p:txBody>
      </p:sp>
      <p:pic>
        <p:nvPicPr>
          <p:cNvPr id="65538" name="Picture 2"/>
          <p:cNvPicPr>
            <a:picLocks noChangeAspect="1" noChangeArrowheads="1"/>
          </p:cNvPicPr>
          <p:nvPr/>
        </p:nvPicPr>
        <p:blipFill>
          <a:blip r:embed="rId2"/>
          <a:stretch>
            <a:fillRect/>
          </a:stretch>
        </p:blipFill>
        <p:spPr bwMode="auto">
          <a:xfrm>
            <a:off x="142844" y="2500306"/>
            <a:ext cx="3643338" cy="31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txBox="1">
            <a:spLocks noChangeArrowheads="1"/>
          </p:cNvSpPr>
          <p:nvPr/>
        </p:nvSpPr>
        <p:spPr bwMode="auto">
          <a:xfrm>
            <a:off x="3143240" y="1785926"/>
            <a:ext cx="5677232" cy="446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r>
              <a:rPr lang="ar-SA" sz="2500" dirty="0" smtClean="0">
                <a:cs typeface="Arabic Transparent" pitchFamily="2" charset="-78"/>
              </a:rPr>
              <a:t>تستخدم شبكات الاتصالات لإرسال البيانات بين أجهزة الكمبيوتر والشبكات.</a:t>
            </a:r>
          </a:p>
          <a:p>
            <a:pPr>
              <a:buFont typeface="Symbol" pitchFamily="18" charset="2"/>
              <a:buNone/>
            </a:pPr>
            <a:r>
              <a:rPr lang="ar-SA" sz="2500" dirty="0" smtClean="0">
                <a:cs typeface="Arabic Transparent" pitchFamily="2" charset="-78"/>
              </a:rPr>
              <a:t>  تجد أدناه بعض الأمثلة لاستخدامات اتصالات الشبكات:</a:t>
            </a:r>
            <a:endParaRPr lang="en-GB" sz="2500" dirty="0" smtClean="0">
              <a:cs typeface="Arabic Transparent" pitchFamily="2" charset="-78"/>
            </a:endParaRPr>
          </a:p>
          <a:p>
            <a:pPr lvl="1"/>
            <a:r>
              <a:rPr lang="ar-SA" sz="2500" dirty="0" smtClean="0">
                <a:cs typeface="Arabic Transparent" pitchFamily="2" charset="-78"/>
              </a:rPr>
              <a:t>ربط أجهزة الكمبيوتر والملقمات على شبكة منطقة واسعة.</a:t>
            </a:r>
            <a:endParaRPr lang="en-GB" sz="2500" dirty="0" smtClean="0">
              <a:cs typeface="Arabic Transparent" pitchFamily="2" charset="-78"/>
            </a:endParaRPr>
          </a:p>
          <a:p>
            <a:pPr lvl="1"/>
            <a:r>
              <a:rPr lang="ar-SA" sz="2500" dirty="0" smtClean="0">
                <a:cs typeface="Arabic Transparent" pitchFamily="2" charset="-78"/>
              </a:rPr>
              <a:t>ربط الشبكات المختلفة التي تكوّن الإنترنت .</a:t>
            </a:r>
            <a:endParaRPr lang="en-GB" sz="2500" dirty="0" smtClean="0">
              <a:cs typeface="Arabic Transparent" pitchFamily="2" charset="-78"/>
            </a:endParaRPr>
          </a:p>
          <a:p>
            <a:pPr lvl="1"/>
            <a:r>
              <a:rPr lang="ar-SA" sz="2500" dirty="0" smtClean="0">
                <a:cs typeface="Arabic Transparent" pitchFamily="2" charset="-78"/>
              </a:rPr>
              <a:t>تمكين المستخدمين للاتصال بالإنترنت، واسترجاع المعلومات وإرسال الرسائل .</a:t>
            </a:r>
            <a:endParaRPr lang="en-GB" sz="2500" dirty="0">
              <a:cs typeface="Arabic Transparent" pitchFamily="2" charset="-78"/>
            </a:endParaRPr>
          </a:p>
        </p:txBody>
      </p:sp>
    </p:spTree>
    <p:extLst>
      <p:ext uri="{BB962C8B-B14F-4D97-AF65-F5344CB8AC3E}">
        <p14:creationId xmlns:p14="http://schemas.microsoft.com/office/powerpoint/2010/main" val="311957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0"/>
                                        <p:tgtEl>
                                          <p:spTgt spid="6"/>
                                        </p:tgtEl>
                                      </p:cBhvr>
                                    </p:animEffect>
                                  </p:childTnLst>
                                </p:cTn>
                              </p:par>
                            </p:childTnLst>
                          </p:cTn>
                        </p:par>
                        <p:par>
                          <p:cTn id="14" fill="hold">
                            <p:stCondLst>
                              <p:cond delay="6000"/>
                            </p:stCondLst>
                            <p:childTnLst>
                              <p:par>
                                <p:cTn id="15" presetID="53" presetClass="entr" presetSubtype="0" fill="hold" nodeType="afterEffect">
                                  <p:stCondLst>
                                    <p:cond delay="0"/>
                                  </p:stCondLst>
                                  <p:childTnLst>
                                    <p:set>
                                      <p:cBhvr>
                                        <p:cTn id="16" dur="1" fill="hold">
                                          <p:stCondLst>
                                            <p:cond delay="0"/>
                                          </p:stCondLst>
                                        </p:cTn>
                                        <p:tgtEl>
                                          <p:spTgt spid="65538"/>
                                        </p:tgtEl>
                                        <p:attrNameLst>
                                          <p:attrName>style.visibility</p:attrName>
                                        </p:attrNameLst>
                                      </p:cBhvr>
                                      <p:to>
                                        <p:strVal val="visible"/>
                                      </p:to>
                                    </p:set>
                                    <p:anim calcmode="lin" valueType="num">
                                      <p:cBhvr>
                                        <p:cTn id="17" dur="1000" fill="hold"/>
                                        <p:tgtEl>
                                          <p:spTgt spid="65538"/>
                                        </p:tgtEl>
                                        <p:attrNameLst>
                                          <p:attrName>ppt_w</p:attrName>
                                        </p:attrNameLst>
                                      </p:cBhvr>
                                      <p:tavLst>
                                        <p:tav tm="0">
                                          <p:val>
                                            <p:fltVal val="0"/>
                                          </p:val>
                                        </p:tav>
                                        <p:tav tm="100000">
                                          <p:val>
                                            <p:strVal val="#ppt_w"/>
                                          </p:val>
                                        </p:tav>
                                      </p:tavLst>
                                    </p:anim>
                                    <p:anim calcmode="lin" valueType="num">
                                      <p:cBhvr>
                                        <p:cTn id="18" dur="1000" fill="hold"/>
                                        <p:tgtEl>
                                          <p:spTgt spid="65538"/>
                                        </p:tgtEl>
                                        <p:attrNameLst>
                                          <p:attrName>ppt_h</p:attrName>
                                        </p:attrNameLst>
                                      </p:cBhvr>
                                      <p:tavLst>
                                        <p:tav tm="0">
                                          <p:val>
                                            <p:fltVal val="0"/>
                                          </p:val>
                                        </p:tav>
                                        <p:tav tm="100000">
                                          <p:val>
                                            <p:strVal val="#ppt_h"/>
                                          </p:val>
                                        </p:tav>
                                      </p:tavLst>
                                    </p:anim>
                                    <p:animEffect transition="in" filter="fade">
                                      <p:cBhvr>
                                        <p:cTn id="19" dur="1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78</a:t>
            </a:fld>
            <a:endParaRPr lang="ar-SA"/>
          </a:p>
        </p:txBody>
      </p:sp>
      <p:pic>
        <p:nvPicPr>
          <p:cNvPr id="12290" name="Picture 2" descr="C:\Users\talal\Desktop\المشروع\159.JPG"/>
          <p:cNvPicPr>
            <a:picLocks noChangeAspect="1" noChangeArrowheads="1"/>
          </p:cNvPicPr>
          <p:nvPr/>
        </p:nvPicPr>
        <p:blipFill>
          <a:blip r:embed="rId2"/>
          <a:srcRect/>
          <a:stretch>
            <a:fillRect/>
          </a:stretch>
        </p:blipFill>
        <p:spPr bwMode="auto">
          <a:xfrm>
            <a:off x="1500166" y="428604"/>
            <a:ext cx="6135709" cy="811042"/>
          </a:xfrm>
          <a:prstGeom prst="rect">
            <a:avLst/>
          </a:prstGeom>
          <a:ln>
            <a:noFill/>
          </a:ln>
          <a:effectLst>
            <a:outerShdw blurRad="292100" dist="139700" dir="2700000" algn="tl" rotWithShape="0">
              <a:srgbClr val="333333">
                <a:alpha val="65000"/>
              </a:srgbClr>
            </a:outerShdw>
          </a:effectLst>
        </p:spPr>
      </p:pic>
      <p:pic>
        <p:nvPicPr>
          <p:cNvPr id="12291" name="Picture 3" descr="C:\Users\talal\Desktop\المشروع\160.JPG"/>
          <p:cNvPicPr>
            <a:picLocks noChangeAspect="1" noChangeArrowheads="1"/>
          </p:cNvPicPr>
          <p:nvPr/>
        </p:nvPicPr>
        <p:blipFill>
          <a:blip r:embed="rId3"/>
          <a:srcRect/>
          <a:stretch>
            <a:fillRect/>
          </a:stretch>
        </p:blipFill>
        <p:spPr bwMode="auto">
          <a:xfrm>
            <a:off x="285720" y="1428736"/>
            <a:ext cx="8454311" cy="41434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wipe(up)">
                                      <p:cBhvr>
                                        <p:cTn id="13" dur="5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79</a:t>
            </a:fld>
            <a:endParaRPr lang="ar-SA"/>
          </a:p>
        </p:txBody>
      </p:sp>
      <p:pic>
        <p:nvPicPr>
          <p:cNvPr id="7" name="Picture 2" descr="C:\Users\talal\Desktop\المشروع\161.JPG"/>
          <p:cNvPicPr>
            <a:picLocks noChangeAspect="1" noChangeArrowheads="1"/>
          </p:cNvPicPr>
          <p:nvPr/>
        </p:nvPicPr>
        <p:blipFill>
          <a:blip r:embed="rId2"/>
          <a:srcRect/>
          <a:stretch>
            <a:fillRect/>
          </a:stretch>
        </p:blipFill>
        <p:spPr bwMode="auto">
          <a:xfrm>
            <a:off x="285720" y="857232"/>
            <a:ext cx="8572528" cy="2286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8</a:t>
            </a:fld>
            <a:endParaRPr lang="ar-SA"/>
          </a:p>
        </p:txBody>
      </p:sp>
      <p:pic>
        <p:nvPicPr>
          <p:cNvPr id="4098" name="Picture 2" descr="C:\Users\talal\Desktop\المشروع\13.JPG"/>
          <p:cNvPicPr>
            <a:picLocks noChangeAspect="1" noChangeArrowheads="1"/>
          </p:cNvPicPr>
          <p:nvPr/>
        </p:nvPicPr>
        <p:blipFill>
          <a:blip r:embed="rId2"/>
          <a:srcRect/>
          <a:stretch>
            <a:fillRect/>
          </a:stretch>
        </p:blipFill>
        <p:spPr bwMode="auto">
          <a:xfrm>
            <a:off x="2786050" y="447644"/>
            <a:ext cx="3505212" cy="838216"/>
          </a:xfrm>
          <a:prstGeom prst="rect">
            <a:avLst/>
          </a:prstGeom>
          <a:noFill/>
          <a:effectLst>
            <a:glow rad="139700">
              <a:schemeClr val="accent1">
                <a:satMod val="175000"/>
                <a:alpha val="40000"/>
              </a:schemeClr>
            </a:glow>
          </a:effectLst>
        </p:spPr>
      </p:pic>
      <p:pic>
        <p:nvPicPr>
          <p:cNvPr id="4099" name="Picture 3" descr="C:\Users\talal\Desktop\المشروع\14.JPG"/>
          <p:cNvPicPr>
            <a:picLocks noChangeAspect="1" noChangeArrowheads="1"/>
          </p:cNvPicPr>
          <p:nvPr/>
        </p:nvPicPr>
        <p:blipFill>
          <a:blip r:embed="rId3"/>
          <a:srcRect/>
          <a:stretch>
            <a:fillRect/>
          </a:stretch>
        </p:blipFill>
        <p:spPr bwMode="auto">
          <a:xfrm>
            <a:off x="214282" y="1357298"/>
            <a:ext cx="8572560" cy="2214578"/>
          </a:xfrm>
          <a:prstGeom prst="rect">
            <a:avLst/>
          </a:prstGeom>
          <a:noFill/>
        </p:spPr>
      </p:pic>
      <p:pic>
        <p:nvPicPr>
          <p:cNvPr id="8" name="Picture 5" descr="mini compute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500438"/>
            <a:ext cx="1991119" cy="28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wipe(up)">
                                      <p:cBhvr>
                                        <p:cTn id="13" dur="1000"/>
                                        <p:tgtEl>
                                          <p:spTgt spid="409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80</a:t>
            </a:fld>
            <a:endParaRPr lang="ar-SA"/>
          </a:p>
        </p:txBody>
      </p:sp>
      <p:pic>
        <p:nvPicPr>
          <p:cNvPr id="14338" name="Picture 2" descr="C:\Users\talal\Desktop\المشروع\163.JPG"/>
          <p:cNvPicPr>
            <a:picLocks noChangeAspect="1" noChangeArrowheads="1"/>
          </p:cNvPicPr>
          <p:nvPr/>
        </p:nvPicPr>
        <p:blipFill>
          <a:blip r:embed="rId2"/>
          <a:srcRect/>
          <a:stretch>
            <a:fillRect/>
          </a:stretch>
        </p:blipFill>
        <p:spPr bwMode="auto">
          <a:xfrm>
            <a:off x="2571736" y="642918"/>
            <a:ext cx="4316430" cy="685788"/>
          </a:xfrm>
          <a:prstGeom prst="rect">
            <a:avLst/>
          </a:prstGeom>
          <a:ln>
            <a:noFill/>
          </a:ln>
          <a:effectLst>
            <a:outerShdw blurRad="292100" dist="139700" dir="2700000" algn="tl" rotWithShape="0">
              <a:srgbClr val="333333">
                <a:alpha val="65000"/>
              </a:srgbClr>
            </a:outerShdw>
          </a:effectLst>
        </p:spPr>
      </p:pic>
      <p:pic>
        <p:nvPicPr>
          <p:cNvPr id="14339" name="Picture 3" descr="C:\Users\talal\Desktop\المشروع\164.JPG"/>
          <p:cNvPicPr>
            <a:picLocks noChangeAspect="1" noChangeArrowheads="1"/>
          </p:cNvPicPr>
          <p:nvPr/>
        </p:nvPicPr>
        <p:blipFill>
          <a:blip r:embed="rId3"/>
          <a:srcRect/>
          <a:stretch>
            <a:fillRect/>
          </a:stretch>
        </p:blipFill>
        <p:spPr bwMode="auto">
          <a:xfrm>
            <a:off x="357158" y="1714488"/>
            <a:ext cx="8504935" cy="844546"/>
          </a:xfrm>
          <a:prstGeom prst="rect">
            <a:avLst/>
          </a:prstGeom>
          <a:noFill/>
          <a:effectLst>
            <a:glow rad="139700">
              <a:schemeClr val="accent6">
                <a:satMod val="175000"/>
                <a:alpha val="40000"/>
              </a:schemeClr>
            </a:glow>
          </a:effectLst>
        </p:spPr>
      </p:pic>
      <p:pic>
        <p:nvPicPr>
          <p:cNvPr id="14340" name="Picture 4" descr="C:\Users\talal\Desktop\المشروع\165.JPG"/>
          <p:cNvPicPr>
            <a:picLocks noChangeAspect="1" noChangeArrowheads="1"/>
          </p:cNvPicPr>
          <p:nvPr/>
        </p:nvPicPr>
        <p:blipFill>
          <a:blip r:embed="rId4"/>
          <a:srcRect/>
          <a:stretch>
            <a:fillRect/>
          </a:stretch>
        </p:blipFill>
        <p:spPr bwMode="auto">
          <a:xfrm>
            <a:off x="357158" y="3071810"/>
            <a:ext cx="8477952" cy="914403"/>
          </a:xfrm>
          <a:prstGeom prst="rect">
            <a:avLst/>
          </a:prstGeom>
          <a:noFill/>
          <a:effectLst>
            <a:glow rad="228600">
              <a:schemeClr val="accent1">
                <a:satMod val="175000"/>
                <a:alpha val="40000"/>
              </a:schemeClr>
            </a:glow>
          </a:effectLst>
        </p:spPr>
      </p:pic>
      <p:pic>
        <p:nvPicPr>
          <p:cNvPr id="14341" name="Picture 5" descr="C:\Users\talal\Desktop\المشروع\166.JPG"/>
          <p:cNvPicPr>
            <a:picLocks noChangeAspect="1" noChangeArrowheads="1"/>
          </p:cNvPicPr>
          <p:nvPr/>
        </p:nvPicPr>
        <p:blipFill>
          <a:blip r:embed="rId5"/>
          <a:srcRect/>
          <a:stretch>
            <a:fillRect/>
          </a:stretch>
        </p:blipFill>
        <p:spPr bwMode="auto">
          <a:xfrm>
            <a:off x="357158" y="4572008"/>
            <a:ext cx="8429684" cy="1000132"/>
          </a:xfrm>
          <a:prstGeom prst="rect">
            <a:avLst/>
          </a:prstGeom>
          <a:noFill/>
          <a:effectLst>
            <a:glow rad="228600">
              <a:schemeClr val="accent2">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2000" fill="hold"/>
                                        <p:tgtEl>
                                          <p:spTgt spid="14338"/>
                                        </p:tgtEl>
                                        <p:attrNameLst>
                                          <p:attrName>ppt_w</p:attrName>
                                        </p:attrNameLst>
                                      </p:cBhvr>
                                      <p:tavLst>
                                        <p:tav tm="0">
                                          <p:val>
                                            <p:fltVal val="0"/>
                                          </p:val>
                                        </p:tav>
                                        <p:tav tm="100000">
                                          <p:val>
                                            <p:strVal val="#ppt_w"/>
                                          </p:val>
                                        </p:tav>
                                      </p:tavLst>
                                    </p:anim>
                                    <p:anim calcmode="lin" valueType="num">
                                      <p:cBhvr>
                                        <p:cTn id="8" dur="2000" fill="hold"/>
                                        <p:tgtEl>
                                          <p:spTgt spid="14338"/>
                                        </p:tgtEl>
                                        <p:attrNameLst>
                                          <p:attrName>ppt_h</p:attrName>
                                        </p:attrNameLst>
                                      </p:cBhvr>
                                      <p:tavLst>
                                        <p:tav tm="0">
                                          <p:val>
                                            <p:fltVal val="0"/>
                                          </p:val>
                                        </p:tav>
                                        <p:tav tm="100000">
                                          <p:val>
                                            <p:strVal val="#ppt_h"/>
                                          </p:val>
                                        </p:tav>
                                      </p:tavLst>
                                    </p:anim>
                                    <p:animEffect transition="in" filter="fade">
                                      <p:cBhvr>
                                        <p:cTn id="9" dur="2000"/>
                                        <p:tgtEl>
                                          <p:spTgt spid="14338"/>
                                        </p:tgtEl>
                                      </p:cBhvr>
                                    </p:animEffect>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wipe(up)">
                                      <p:cBhvr>
                                        <p:cTn id="13" dur="5000"/>
                                        <p:tgtEl>
                                          <p:spTgt spid="14339"/>
                                        </p:tgtEl>
                                      </p:cBhvr>
                                    </p:animEffect>
                                  </p:childTnLst>
                                </p:cTn>
                              </p:par>
                            </p:childTnLst>
                          </p:cTn>
                        </p:par>
                        <p:par>
                          <p:cTn id="14" fill="hold">
                            <p:stCondLst>
                              <p:cond delay="7000"/>
                            </p:stCondLst>
                            <p:childTnLst>
                              <p:par>
                                <p:cTn id="15" presetID="22" presetClass="entr" presetSubtype="1" fill="hold" nodeType="after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wipe(up)">
                                      <p:cBhvr>
                                        <p:cTn id="17" dur="5000"/>
                                        <p:tgtEl>
                                          <p:spTgt spid="14340"/>
                                        </p:tgtEl>
                                      </p:cBhvr>
                                    </p:animEffect>
                                  </p:childTnLst>
                                </p:cTn>
                              </p:par>
                            </p:childTnLst>
                          </p:cTn>
                        </p:par>
                        <p:par>
                          <p:cTn id="18" fill="hold">
                            <p:stCondLst>
                              <p:cond delay="12000"/>
                            </p:stCondLst>
                            <p:childTnLst>
                              <p:par>
                                <p:cTn id="19" presetID="22" presetClass="entr" presetSubtype="1" fill="hold" nodeType="after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wipe(up)">
                                      <p:cBhvr>
                                        <p:cTn id="21" dur="5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صر نائب للمحتوى 11"/>
          <p:cNvSpPr>
            <a:spLocks noGrp="1"/>
          </p:cNvSpPr>
          <p:nvPr>
            <p:ph idx="1"/>
          </p:nvPr>
        </p:nvSpPr>
        <p:spPr>
          <a:xfrm>
            <a:off x="457200" y="1481328"/>
            <a:ext cx="8229600" cy="4233688"/>
          </a:xfrm>
        </p:spPr>
        <p:txBody>
          <a:bodyPr>
            <a:normAutofit/>
          </a:bodyPr>
          <a:lstStyle/>
          <a:p>
            <a:r>
              <a:rPr lang="ar-SA" b="1" dirty="0" smtClean="0">
                <a:solidFill>
                  <a:srgbClr val="0070C0"/>
                </a:solidFill>
                <a:latin typeface="Microsoft Sans Serif" pitchFamily="34" charset="0"/>
                <a:cs typeface="Microsoft Sans Serif" pitchFamily="34" charset="0"/>
              </a:rPr>
              <a:t>محرك بحث</a:t>
            </a:r>
          </a:p>
          <a:p>
            <a:r>
              <a:rPr lang="ar-SA" b="1" dirty="0" smtClean="0">
                <a:solidFill>
                  <a:srgbClr val="0070C0"/>
                </a:solidFill>
                <a:latin typeface="Microsoft Sans Serif" pitchFamily="34" charset="0"/>
                <a:cs typeface="Microsoft Sans Serif" pitchFamily="34" charset="0"/>
              </a:rPr>
              <a:t>شبكة الويب العالمية</a:t>
            </a:r>
          </a:p>
          <a:p>
            <a:r>
              <a:rPr lang="ar-SA" b="1" dirty="0" smtClean="0">
                <a:solidFill>
                  <a:srgbClr val="0070C0"/>
                </a:solidFill>
                <a:latin typeface="Microsoft Sans Serif" pitchFamily="34" charset="0"/>
                <a:cs typeface="Microsoft Sans Serif" pitchFamily="34" charset="0"/>
              </a:rPr>
              <a:t>البريد الإلكتروني</a:t>
            </a:r>
          </a:p>
          <a:p>
            <a:r>
              <a:rPr lang="ar-SA" b="1" dirty="0" smtClean="0">
                <a:solidFill>
                  <a:srgbClr val="0070C0"/>
                </a:solidFill>
                <a:latin typeface="Microsoft Sans Serif" pitchFamily="34" charset="0"/>
                <a:cs typeface="Microsoft Sans Serif" pitchFamily="34" charset="0"/>
              </a:rPr>
              <a:t>المحادثات / إرسال رسائل نصية</a:t>
            </a:r>
          </a:p>
          <a:p>
            <a:r>
              <a:rPr lang="ar-SA" b="1" dirty="0" smtClean="0">
                <a:solidFill>
                  <a:srgbClr val="0070C0"/>
                </a:solidFill>
                <a:latin typeface="Microsoft Sans Serif" pitchFamily="34" charset="0"/>
                <a:cs typeface="Microsoft Sans Serif" pitchFamily="34" charset="0"/>
              </a:rPr>
              <a:t>بروتوكول نقل الملفات </a:t>
            </a:r>
            <a:r>
              <a:rPr lang="en-US" b="1" dirty="0" smtClean="0">
                <a:solidFill>
                  <a:srgbClr val="0070C0"/>
                </a:solidFill>
                <a:latin typeface="Microsoft Sans Serif" pitchFamily="34" charset="0"/>
                <a:cs typeface="Microsoft Sans Serif" pitchFamily="34" charset="0"/>
              </a:rPr>
              <a:t>FTP</a:t>
            </a:r>
            <a:endParaRPr lang="ar-SA" b="1" dirty="0" smtClean="0">
              <a:solidFill>
                <a:srgbClr val="0070C0"/>
              </a:solidFill>
              <a:latin typeface="Microsoft Sans Serif" pitchFamily="34" charset="0"/>
              <a:cs typeface="Microsoft Sans Serif" pitchFamily="34" charset="0"/>
            </a:endParaRPr>
          </a:p>
          <a:p>
            <a:r>
              <a:rPr lang="ar-SA" b="1" dirty="0" smtClean="0">
                <a:solidFill>
                  <a:srgbClr val="0070C0"/>
                </a:solidFill>
                <a:latin typeface="Microsoft Sans Serif" pitchFamily="34" charset="0"/>
                <a:cs typeface="Microsoft Sans Serif" pitchFamily="34" charset="0"/>
              </a:rPr>
              <a:t>الاجتماع عبر الانترنت ( </a:t>
            </a:r>
            <a:r>
              <a:rPr lang="en-US" b="1" dirty="0" smtClean="0">
                <a:solidFill>
                  <a:srgbClr val="0070C0"/>
                </a:solidFill>
                <a:latin typeface="Microsoft Sans Serif" pitchFamily="34" charset="0"/>
                <a:cs typeface="Microsoft Sans Serif" pitchFamily="34" charset="0"/>
              </a:rPr>
              <a:t>Conferencing</a:t>
            </a:r>
            <a:r>
              <a:rPr lang="ar-SA" b="1" dirty="0" smtClean="0">
                <a:solidFill>
                  <a:srgbClr val="0070C0"/>
                </a:solidFill>
                <a:latin typeface="Microsoft Sans Serif" pitchFamily="34" charset="0"/>
                <a:cs typeface="Microsoft Sans Serif" pitchFamily="34" charset="0"/>
              </a:rPr>
              <a:t> )</a:t>
            </a:r>
          </a:p>
          <a:p>
            <a:r>
              <a:rPr lang="ar-SA" b="1" dirty="0" smtClean="0">
                <a:solidFill>
                  <a:srgbClr val="0070C0"/>
                </a:solidFill>
                <a:latin typeface="Microsoft Sans Serif" pitchFamily="34" charset="0"/>
                <a:cs typeface="Microsoft Sans Serif" pitchFamily="34" charset="0"/>
              </a:rPr>
              <a:t>مجموعة الأخبار / لوحة الإعلانات / مجموعات النقاش</a:t>
            </a:r>
          </a:p>
          <a:p>
            <a:r>
              <a:rPr lang="en-US" b="1" dirty="0" smtClean="0">
                <a:solidFill>
                  <a:srgbClr val="0070C0"/>
                </a:solidFill>
                <a:latin typeface="Microsoft Sans Serif" pitchFamily="34" charset="0"/>
                <a:cs typeface="Microsoft Sans Serif" pitchFamily="34" charset="0"/>
              </a:rPr>
              <a:t>Telnet</a:t>
            </a:r>
            <a:endParaRPr lang="ar-SA" b="1" dirty="0" smtClean="0">
              <a:solidFill>
                <a:srgbClr val="0070C0"/>
              </a:solidFill>
              <a:latin typeface="Microsoft Sans Serif" pitchFamily="34" charset="0"/>
              <a:cs typeface="Microsoft Sans Serif" pitchFamily="34" charset="0"/>
            </a:endParaRPr>
          </a:p>
          <a:p>
            <a:endParaRPr lang="ar-SA" b="1" dirty="0">
              <a:solidFill>
                <a:srgbClr val="0070C0"/>
              </a:solidFill>
              <a:latin typeface="Microsoft Sans Serif" pitchFamily="34" charset="0"/>
              <a:cs typeface="Microsoft Sans Serif" pitchFamily="34" charset="0"/>
            </a:endParaRPr>
          </a:p>
        </p:txBody>
      </p:sp>
      <p:sp>
        <p:nvSpPr>
          <p:cNvPr id="13" name="Rectangle 2"/>
          <p:cNvSpPr>
            <a:spLocks noGrp="1" noChangeArrowheads="1"/>
          </p:cNvSpPr>
          <p:nvPr>
            <p:ph type="title"/>
          </p:nvPr>
        </p:nvSpPr>
        <p:spPr>
          <a:xfrm>
            <a:off x="457200" y="577974"/>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لماذا تستخدم الانترنت</a:t>
            </a:r>
            <a:endParaRPr lang="en-US" sz="4000" dirty="0" smtClean="0">
              <a:solidFill>
                <a:schemeClr val="accent2"/>
              </a:solidFill>
              <a:effectLst>
                <a:outerShdw blurRad="38100" dist="38100" dir="2700000" algn="tl">
                  <a:srgbClr val="C0C0C0"/>
                </a:outerShdw>
              </a:effectLst>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1000"/>
                                        <p:tgtEl>
                                          <p:spTgt spid="12">
                                            <p:txEl>
                                              <p:pRg st="0" end="0"/>
                                            </p:txEl>
                                          </p:spTgt>
                                        </p:tgtEl>
                                      </p:cBhvr>
                                    </p:animEffect>
                                    <p:anim calcmode="lin" valueType="num">
                                      <p:cBhvr>
                                        <p:cTn id="1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1000"/>
                                        <p:tgtEl>
                                          <p:spTgt spid="12">
                                            <p:txEl>
                                              <p:pRg st="2" end="2"/>
                                            </p:txEl>
                                          </p:spTgt>
                                        </p:tgtEl>
                                      </p:cBhvr>
                                    </p:animEffect>
                                    <p:anim calcmode="lin" valueType="num">
                                      <p:cBhvr>
                                        <p:cTn id="2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1000"/>
                                        <p:tgtEl>
                                          <p:spTgt spid="12">
                                            <p:txEl>
                                              <p:pRg st="3" end="3"/>
                                            </p:txEl>
                                          </p:spTgt>
                                        </p:tgtEl>
                                      </p:cBhvr>
                                    </p:animEffect>
                                    <p:anim calcmode="lin" valueType="num">
                                      <p:cBhvr>
                                        <p:cTn id="3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animEffect transition="in" filter="fade">
                                      <p:cBhvr>
                                        <p:cTn id="39" dur="1000"/>
                                        <p:tgtEl>
                                          <p:spTgt spid="12">
                                            <p:txEl>
                                              <p:pRg st="4" end="4"/>
                                            </p:txEl>
                                          </p:spTgt>
                                        </p:tgtEl>
                                      </p:cBhvr>
                                    </p:animEffect>
                                    <p:anim calcmode="lin" valueType="num">
                                      <p:cBhvr>
                                        <p:cTn id="40"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fade">
                                      <p:cBhvr>
                                        <p:cTn id="45" dur="1000"/>
                                        <p:tgtEl>
                                          <p:spTgt spid="12">
                                            <p:txEl>
                                              <p:pRg st="5" end="5"/>
                                            </p:txEl>
                                          </p:spTgt>
                                        </p:tgtEl>
                                      </p:cBhvr>
                                    </p:animEffect>
                                    <p:anim calcmode="lin" valueType="num">
                                      <p:cBhvr>
                                        <p:cTn id="46"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animEffect transition="in" filter="fade">
                                      <p:cBhvr>
                                        <p:cTn id="51" dur="1000"/>
                                        <p:tgtEl>
                                          <p:spTgt spid="12">
                                            <p:txEl>
                                              <p:pRg st="6" end="6"/>
                                            </p:txEl>
                                          </p:spTgt>
                                        </p:tgtEl>
                                      </p:cBhvr>
                                    </p:animEffect>
                                    <p:anim calcmode="lin" valueType="num">
                                      <p:cBhvr>
                                        <p:cTn id="52"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xEl>
                                              <p:pRg st="7" end="7"/>
                                            </p:txEl>
                                          </p:spTgt>
                                        </p:tgtEl>
                                        <p:attrNameLst>
                                          <p:attrName>style.visibility</p:attrName>
                                        </p:attrNameLst>
                                      </p:cBhvr>
                                      <p:to>
                                        <p:strVal val="visible"/>
                                      </p:to>
                                    </p:set>
                                    <p:animEffect transition="in" filter="fade">
                                      <p:cBhvr>
                                        <p:cTn id="58" dur="1000"/>
                                        <p:tgtEl>
                                          <p:spTgt spid="12">
                                            <p:txEl>
                                              <p:pRg st="7" end="7"/>
                                            </p:txEl>
                                          </p:spTgt>
                                        </p:tgtEl>
                                      </p:cBhvr>
                                    </p:animEffect>
                                    <p:anim calcmode="lin" valueType="num">
                                      <p:cBhvr>
                                        <p:cTn id="59"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82</a:t>
            </a:fld>
            <a:endParaRPr lang="ar-SA"/>
          </a:p>
        </p:txBody>
      </p:sp>
      <p:pic>
        <p:nvPicPr>
          <p:cNvPr id="2050" name="Picture 2" descr="C:\Users\talal\Desktop\المشروع\175.JPG"/>
          <p:cNvPicPr>
            <a:picLocks noChangeAspect="1" noChangeArrowheads="1"/>
          </p:cNvPicPr>
          <p:nvPr/>
        </p:nvPicPr>
        <p:blipFill>
          <a:blip r:embed="rId2"/>
          <a:srcRect/>
          <a:stretch>
            <a:fillRect/>
          </a:stretch>
        </p:blipFill>
        <p:spPr bwMode="auto">
          <a:xfrm>
            <a:off x="1357290" y="714356"/>
            <a:ext cx="6765726" cy="1066795"/>
          </a:xfrm>
          <a:prstGeom prst="rect">
            <a:avLst/>
          </a:prstGeom>
          <a:ln>
            <a:noFill/>
          </a:ln>
          <a:effectLst>
            <a:outerShdw blurRad="292100" dist="139700" dir="2700000" algn="tl" rotWithShape="0">
              <a:srgbClr val="333333">
                <a:alpha val="65000"/>
              </a:srgbClr>
            </a:outerShdw>
          </a:effectLst>
        </p:spPr>
      </p:pic>
      <p:pic>
        <p:nvPicPr>
          <p:cNvPr id="2051" name="Picture 3" descr="C:\Users\talal\Desktop\المشروع\176.JPG"/>
          <p:cNvPicPr>
            <a:picLocks noChangeAspect="1" noChangeArrowheads="1"/>
          </p:cNvPicPr>
          <p:nvPr/>
        </p:nvPicPr>
        <p:blipFill>
          <a:blip r:embed="rId3"/>
          <a:srcRect/>
          <a:stretch>
            <a:fillRect/>
          </a:stretch>
        </p:blipFill>
        <p:spPr bwMode="auto">
          <a:xfrm>
            <a:off x="4357686" y="2786058"/>
            <a:ext cx="3525117" cy="627064"/>
          </a:xfrm>
          <a:prstGeom prst="rect">
            <a:avLst/>
          </a:prstGeom>
          <a:noFill/>
        </p:spPr>
      </p:pic>
      <p:pic>
        <p:nvPicPr>
          <p:cNvPr id="2052" name="Picture 4" descr="C:\Users\talal\Desktop\المشروع\177.JPG"/>
          <p:cNvPicPr>
            <a:picLocks noChangeAspect="1" noChangeArrowheads="1"/>
          </p:cNvPicPr>
          <p:nvPr/>
        </p:nvPicPr>
        <p:blipFill>
          <a:blip r:embed="rId4"/>
          <a:srcRect/>
          <a:stretch>
            <a:fillRect/>
          </a:stretch>
        </p:blipFill>
        <p:spPr bwMode="auto">
          <a:xfrm>
            <a:off x="5072066" y="4000504"/>
            <a:ext cx="2881210" cy="688985"/>
          </a:xfrm>
          <a:prstGeom prst="rect">
            <a:avLst/>
          </a:prstGeom>
          <a:noFill/>
        </p:spPr>
      </p:pic>
      <p:sp>
        <p:nvSpPr>
          <p:cNvPr id="8" name="شكل بيضاوي 7"/>
          <p:cNvSpPr/>
          <p:nvPr/>
        </p:nvSpPr>
        <p:spPr>
          <a:xfrm>
            <a:off x="8143900" y="4143380"/>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2</a:t>
            </a:r>
            <a:endParaRPr lang="ar-SA" sz="3200" dirty="0"/>
          </a:p>
        </p:txBody>
      </p:sp>
      <p:sp>
        <p:nvSpPr>
          <p:cNvPr id="9" name="شكل بيضاوي 8"/>
          <p:cNvSpPr/>
          <p:nvPr/>
        </p:nvSpPr>
        <p:spPr>
          <a:xfrm>
            <a:off x="8143900" y="2857496"/>
            <a:ext cx="509590"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1</a:t>
            </a: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additive="base">
                                        <p:cTn id="18" dur="1000" fill="hold"/>
                                        <p:tgtEl>
                                          <p:spTgt spid="2051"/>
                                        </p:tgtEl>
                                        <p:attrNameLst>
                                          <p:attrName>ppt_x</p:attrName>
                                        </p:attrNameLst>
                                      </p:cBhvr>
                                      <p:tavLst>
                                        <p:tav tm="0">
                                          <p:val>
                                            <p:strVal val="1+#ppt_w/2"/>
                                          </p:val>
                                        </p:tav>
                                        <p:tav tm="100000">
                                          <p:val>
                                            <p:strVal val="#ppt_x"/>
                                          </p:val>
                                        </p:tav>
                                      </p:tavLst>
                                    </p:anim>
                                    <p:anim calcmode="lin" valueType="num">
                                      <p:cBhvr additive="base">
                                        <p:cTn id="19" dur="1000" fill="hold"/>
                                        <p:tgtEl>
                                          <p:spTgt spid="2051"/>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2" fill="hold" nodeType="after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additive="base">
                                        <p:cTn id="28" dur="1000" fill="hold"/>
                                        <p:tgtEl>
                                          <p:spTgt spid="2052"/>
                                        </p:tgtEl>
                                        <p:attrNameLst>
                                          <p:attrName>ppt_x</p:attrName>
                                        </p:attrNameLst>
                                      </p:cBhvr>
                                      <p:tavLst>
                                        <p:tav tm="0">
                                          <p:val>
                                            <p:strVal val="1+#ppt_w/2"/>
                                          </p:val>
                                        </p:tav>
                                        <p:tav tm="100000">
                                          <p:val>
                                            <p:strVal val="#ppt_x"/>
                                          </p:val>
                                        </p:tav>
                                      </p:tavLst>
                                    </p:anim>
                                    <p:anim calcmode="lin" valueType="num">
                                      <p:cBhvr additive="base">
                                        <p:cTn id="29" dur="10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83</a:t>
            </a:fld>
            <a:endParaRPr lang="ar-SA"/>
          </a:p>
        </p:txBody>
      </p:sp>
      <p:pic>
        <p:nvPicPr>
          <p:cNvPr id="4098" name="Picture 2" descr="C:\Users\talal\Desktop\المشروع\184.JPG"/>
          <p:cNvPicPr>
            <a:picLocks noChangeAspect="1" noChangeArrowheads="1"/>
          </p:cNvPicPr>
          <p:nvPr/>
        </p:nvPicPr>
        <p:blipFill>
          <a:blip r:embed="rId2"/>
          <a:srcRect/>
          <a:stretch>
            <a:fillRect/>
          </a:stretch>
        </p:blipFill>
        <p:spPr bwMode="auto">
          <a:xfrm>
            <a:off x="3857620" y="357166"/>
            <a:ext cx="1819283" cy="1133756"/>
          </a:xfrm>
          <a:prstGeom prst="rect">
            <a:avLst/>
          </a:prstGeom>
          <a:ln>
            <a:noFill/>
          </a:ln>
          <a:effectLst>
            <a:outerShdw blurRad="292100" dist="139700" dir="2700000" algn="tl" rotWithShape="0">
              <a:srgbClr val="333333">
                <a:alpha val="65000"/>
              </a:srgbClr>
            </a:outerShdw>
          </a:effectLst>
        </p:spPr>
      </p:pic>
      <p:pic>
        <p:nvPicPr>
          <p:cNvPr id="4099" name="Picture 3" descr="C:\Users\talal\Desktop\المشروع\185.JPG"/>
          <p:cNvPicPr>
            <a:picLocks noChangeAspect="1" noChangeArrowheads="1"/>
          </p:cNvPicPr>
          <p:nvPr/>
        </p:nvPicPr>
        <p:blipFill>
          <a:blip r:embed="rId3"/>
          <a:srcRect/>
          <a:stretch>
            <a:fillRect/>
          </a:stretch>
        </p:blipFill>
        <p:spPr bwMode="auto">
          <a:xfrm>
            <a:off x="285720" y="2143116"/>
            <a:ext cx="8457257" cy="3071834"/>
          </a:xfrm>
          <a:prstGeom prst="rect">
            <a:avLst/>
          </a:prstGeom>
          <a:noFill/>
          <a:effectLst>
            <a:glow rad="228600">
              <a:schemeClr val="accent1">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wipe(up)">
                                      <p:cBhvr>
                                        <p:cTn id="13" dur="5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dirty="0"/>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dirty="0"/>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84</a:t>
            </a:fld>
            <a:endParaRPr lang="ar-SA" dirty="0"/>
          </a:p>
        </p:txBody>
      </p:sp>
      <p:pic>
        <p:nvPicPr>
          <p:cNvPr id="5122" name="Picture 2" descr="C:\Users\talal\Desktop\المشروع\186.JPG"/>
          <p:cNvPicPr>
            <a:picLocks noChangeAspect="1" noChangeArrowheads="1"/>
          </p:cNvPicPr>
          <p:nvPr/>
        </p:nvPicPr>
        <p:blipFill>
          <a:blip r:embed="rId2"/>
          <a:srcRect t="6493"/>
          <a:stretch>
            <a:fillRect/>
          </a:stretch>
        </p:blipFill>
        <p:spPr bwMode="auto">
          <a:xfrm>
            <a:off x="357158" y="714356"/>
            <a:ext cx="8429652" cy="5143536"/>
          </a:xfrm>
          <a:prstGeom prst="rect">
            <a:avLst/>
          </a:prstGeom>
          <a:noFill/>
        </p:spPr>
      </p:pic>
      <p:pic>
        <p:nvPicPr>
          <p:cNvPr id="6" name="صورة 5" descr="292.JPG"/>
          <p:cNvPicPr>
            <a:picLocks noChangeAspect="1"/>
          </p:cNvPicPr>
          <p:nvPr/>
        </p:nvPicPr>
        <p:blipFill>
          <a:blip r:embed="rId3"/>
          <a:stretch>
            <a:fillRect/>
          </a:stretch>
        </p:blipFill>
        <p:spPr>
          <a:xfrm>
            <a:off x="2071670" y="285728"/>
            <a:ext cx="4429125" cy="4095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22" presetClass="entr" presetSubtype="1"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wipe(up)">
                                      <p:cBhvr>
                                        <p:cTn id="13" dur="5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457200" y="571480"/>
            <a:ext cx="8229600" cy="6286520"/>
          </a:xfrm>
        </p:spPr>
        <p:txBody>
          <a:bodyPr>
            <a:normAutofit/>
          </a:bodyPr>
          <a:lstStyle/>
          <a:p>
            <a:pPr marL="624078" indent="-514350">
              <a:buClr>
                <a:schemeClr val="tx2"/>
              </a:buClr>
              <a:buFont typeface="+mj-lt"/>
              <a:buAutoNum type="arabicPeriod"/>
            </a:pPr>
            <a:r>
              <a:rPr lang="ar-SA" dirty="0" smtClean="0"/>
              <a:t>أجهزة الحاسب الآلي في المنزل .</a:t>
            </a:r>
          </a:p>
          <a:p>
            <a:pPr lvl="1">
              <a:buClr>
                <a:schemeClr val="tx2"/>
              </a:buClr>
              <a:buFont typeface="Wingdings" pitchFamily="2" charset="2"/>
              <a:buChar char="§"/>
            </a:pPr>
            <a:r>
              <a:rPr lang="ar-SA" dirty="0" smtClean="0"/>
              <a:t>العمل من المنزل (</a:t>
            </a:r>
            <a:r>
              <a:rPr lang="en-US" dirty="0" err="1" smtClean="0"/>
              <a:t>Teleworking</a:t>
            </a:r>
            <a:r>
              <a:rPr lang="ar-SA" dirty="0" smtClean="0"/>
              <a:t>) .</a:t>
            </a:r>
          </a:p>
          <a:p>
            <a:pPr lvl="1">
              <a:buClr>
                <a:schemeClr val="tx2"/>
              </a:buClr>
              <a:buNone/>
            </a:pPr>
            <a:endParaRPr lang="ar-SA" dirty="0" smtClean="0"/>
          </a:p>
          <a:p>
            <a:pPr marL="624078" indent="-514350">
              <a:buClr>
                <a:schemeClr val="tx2"/>
              </a:buClr>
              <a:buFont typeface="+mj-lt"/>
              <a:buAutoNum type="arabicPeriod" startAt="2"/>
            </a:pPr>
            <a:r>
              <a:rPr lang="ar-SA" dirty="0" smtClean="0"/>
              <a:t>أجهزة الحاسب الآلي في قطاع الأعمال :</a:t>
            </a:r>
          </a:p>
          <a:p>
            <a:pPr lvl="1">
              <a:buClr>
                <a:schemeClr val="tx2"/>
              </a:buClr>
              <a:buFont typeface="Wingdings" pitchFamily="2" charset="2"/>
              <a:buChar char="§"/>
            </a:pPr>
            <a:r>
              <a:rPr lang="ar-SA" dirty="0" smtClean="0"/>
              <a:t>تطبيقات مايكروسوفت (</a:t>
            </a:r>
            <a:r>
              <a:rPr lang="en-US" dirty="0" smtClean="0"/>
              <a:t>MS Office Applications</a:t>
            </a:r>
            <a:r>
              <a:rPr lang="ar-SA" dirty="0" smtClean="0"/>
              <a:t>) .</a:t>
            </a:r>
          </a:p>
          <a:p>
            <a:pPr lvl="1">
              <a:buClr>
                <a:schemeClr val="tx2"/>
              </a:buClr>
              <a:buFont typeface="Wingdings" pitchFamily="2" charset="2"/>
              <a:buChar char="§"/>
            </a:pPr>
            <a:r>
              <a:rPr lang="ar-SA" dirty="0" smtClean="0"/>
              <a:t>البرامج ذات الأغراض الخاصة (</a:t>
            </a:r>
            <a:r>
              <a:rPr lang="en-US" dirty="0" smtClean="0"/>
              <a:t>Bespoke Software</a:t>
            </a:r>
            <a:r>
              <a:rPr lang="ar-SA" dirty="0" smtClean="0"/>
              <a:t>) .</a:t>
            </a:r>
          </a:p>
          <a:p>
            <a:pPr lvl="1">
              <a:buClr>
                <a:schemeClr val="tx2"/>
              </a:buClr>
              <a:buFont typeface="Wingdings" pitchFamily="2" charset="2"/>
              <a:buChar char="§"/>
            </a:pPr>
            <a:r>
              <a:rPr lang="ar-SA" dirty="0" smtClean="0"/>
              <a:t>أنظمة الرواتب (</a:t>
            </a:r>
            <a:r>
              <a:rPr lang="en-US" dirty="0" smtClean="0"/>
              <a:t>Payroll Processing</a:t>
            </a:r>
            <a:r>
              <a:rPr lang="ar-SA" dirty="0" smtClean="0"/>
              <a:t>) .</a:t>
            </a:r>
          </a:p>
          <a:p>
            <a:pPr lvl="1">
              <a:buClr>
                <a:schemeClr val="tx2"/>
              </a:buClr>
              <a:buFont typeface="Wingdings" pitchFamily="2" charset="2"/>
              <a:buChar char="§"/>
            </a:pPr>
            <a:r>
              <a:rPr lang="ar-SA" dirty="0" smtClean="0"/>
              <a:t>اتصالات البيانات (</a:t>
            </a:r>
            <a:r>
              <a:rPr lang="en-US" dirty="0" smtClean="0"/>
              <a:t>Data Communications</a:t>
            </a:r>
            <a:r>
              <a:rPr lang="ar-SA" dirty="0" smtClean="0"/>
              <a:t>) .</a:t>
            </a:r>
          </a:p>
          <a:p>
            <a:pPr lvl="1">
              <a:buClr>
                <a:schemeClr val="tx2"/>
              </a:buClr>
              <a:buNone/>
            </a:pPr>
            <a:endParaRPr lang="ar-SA" dirty="0" smtClean="0"/>
          </a:p>
          <a:p>
            <a:pPr marL="624078" indent="-514350">
              <a:buClr>
                <a:schemeClr val="tx2"/>
              </a:buClr>
              <a:buFont typeface="+mj-lt"/>
              <a:buAutoNum type="arabicPeriod" startAt="3"/>
            </a:pPr>
            <a:r>
              <a:rPr lang="ar-SA" dirty="0" smtClean="0"/>
              <a:t>أجهزة الحاسب الآلي في قطاع الصناعة :</a:t>
            </a:r>
          </a:p>
          <a:p>
            <a:pPr marL="880110" lvl="1" indent="-514350">
              <a:buClr>
                <a:schemeClr val="tx2"/>
              </a:buClr>
              <a:buFont typeface="Wingdings" pitchFamily="2" charset="2"/>
              <a:buChar char="§"/>
            </a:pPr>
            <a:r>
              <a:rPr lang="ar-SA" dirty="0" smtClean="0"/>
              <a:t>التصميم بمساعدة الحاسب الآلي </a:t>
            </a:r>
          </a:p>
          <a:p>
            <a:pPr marL="624078" indent="-514350">
              <a:buClr>
                <a:schemeClr val="tx2"/>
              </a:buClr>
              <a:buNone/>
            </a:pPr>
            <a:r>
              <a:rPr lang="ar-SA" dirty="0" smtClean="0"/>
              <a:t>	         </a:t>
            </a:r>
            <a:r>
              <a:rPr lang="ar-SA" sz="2300" dirty="0" smtClean="0"/>
              <a:t>(</a:t>
            </a:r>
            <a:r>
              <a:rPr lang="en-US" sz="2300" dirty="0" smtClean="0"/>
              <a:t>Computer Aided Design - CAD</a:t>
            </a:r>
            <a:r>
              <a:rPr lang="ar-SA" sz="2300" dirty="0" smtClean="0"/>
              <a:t>) </a:t>
            </a:r>
            <a:r>
              <a:rPr lang="ar-SA" dirty="0" smtClean="0"/>
              <a:t>.</a:t>
            </a:r>
          </a:p>
          <a:p>
            <a:pPr marL="880110" lvl="1" indent="-514350">
              <a:buClr>
                <a:schemeClr val="tx2"/>
              </a:buClr>
              <a:buFont typeface="Wingdings" pitchFamily="2" charset="2"/>
              <a:buChar char="§"/>
            </a:pPr>
            <a:r>
              <a:rPr lang="ar-SA" dirty="0" smtClean="0"/>
              <a:t>الإنسان الآلي (</a:t>
            </a:r>
            <a:r>
              <a:rPr lang="en-US" dirty="0" smtClean="0"/>
              <a:t>Robots</a:t>
            </a:r>
            <a:r>
              <a:rPr lang="ar-SA" dirty="0" smtClean="0"/>
              <a:t>) .</a:t>
            </a:r>
          </a:p>
          <a:p>
            <a:pPr marL="880110" lvl="1" indent="-514350">
              <a:buClr>
                <a:schemeClr val="tx2"/>
              </a:buClr>
              <a:buFont typeface="Wingdings" pitchFamily="2" charset="2"/>
              <a:buChar char="§"/>
            </a:pPr>
            <a:r>
              <a:rPr lang="ar-SA" dirty="0" smtClean="0"/>
              <a:t>مراقبة البيئة والتحكم </a:t>
            </a:r>
            <a:r>
              <a:rPr lang="ar-SA" dirty="0" err="1" smtClean="0"/>
              <a:t>بها</a:t>
            </a:r>
            <a:r>
              <a:rPr lang="ar-SA" dirty="0" smtClean="0"/>
              <a:t> .</a:t>
            </a:r>
          </a:p>
          <a:p>
            <a:pPr marL="880110" lvl="1" indent="-514350">
              <a:buClr>
                <a:schemeClr val="tx2"/>
              </a:buClr>
              <a:buFont typeface="Wingdings" pitchFamily="2" charset="2"/>
              <a:buChar char="§"/>
            </a:pPr>
            <a:r>
              <a:rPr lang="ar-SA" dirty="0" smtClean="0"/>
              <a:t>التحكم بحركة المرور .</a:t>
            </a:r>
          </a:p>
          <a:p>
            <a:pPr>
              <a:buFont typeface="Wingdings" pitchFamily="2" charset="2"/>
              <a:buChar char="§"/>
            </a:pPr>
            <a:endParaRPr lang="ar-SA" dirty="0" smtClean="0"/>
          </a:p>
          <a:p>
            <a:pPr>
              <a:buNone/>
            </a:pPr>
            <a:endParaRPr lang="ar-SA" dirty="0" smtClean="0"/>
          </a:p>
        </p:txBody>
      </p:sp>
      <p:sp>
        <p:nvSpPr>
          <p:cNvPr id="12" name="Rectangle 2"/>
          <p:cNvSpPr txBox="1">
            <a:spLocks noChangeArrowheads="1"/>
          </p:cNvSpPr>
          <p:nvPr/>
        </p:nvSpPr>
        <p:spPr>
          <a:xfrm>
            <a:off x="428596" y="0"/>
            <a:ext cx="8229600"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الحاسب الآلي في الحياة اليومية</a:t>
            </a:r>
            <a:endParaRPr kumimoji="0" lang="en-US"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457200" y="571480"/>
            <a:ext cx="8229600" cy="6286520"/>
          </a:xfrm>
        </p:spPr>
        <p:txBody>
          <a:bodyPr>
            <a:normAutofit/>
          </a:bodyPr>
          <a:lstStyle/>
          <a:p>
            <a:pPr marL="624078" indent="-514350">
              <a:buClrTx/>
              <a:buFont typeface="+mj-lt"/>
              <a:buAutoNum type="arabicPeriod" startAt="4"/>
            </a:pPr>
            <a:r>
              <a:rPr lang="ar-SA" dirty="0" smtClean="0"/>
              <a:t>أجهزة الحاسب الآلي في القطاع الحكومي .</a:t>
            </a:r>
          </a:p>
          <a:p>
            <a:pPr marL="880110" lvl="1" indent="-514350">
              <a:buClrTx/>
              <a:buFont typeface="Wingdings" pitchFamily="2" charset="2"/>
              <a:buChar char="§"/>
            </a:pPr>
            <a:r>
              <a:rPr lang="ar-SA" dirty="0" smtClean="0"/>
              <a:t>تلعب تقنية المعلومات دوراً كبيراً في مكافحة الجرائم. على سبيل المثال, تستخدم أنظمة التعريف الأوتوماتيكي المجهزة بكاميرات </a:t>
            </a:r>
            <a:r>
              <a:rPr lang="en-US" dirty="0" smtClean="0"/>
              <a:t>CCTV</a:t>
            </a:r>
            <a:r>
              <a:rPr lang="ar-SA" dirty="0" smtClean="0"/>
              <a:t> في تحديد المجرمين في المناطق المزدحمة .</a:t>
            </a:r>
          </a:p>
          <a:p>
            <a:pPr marL="880110" lvl="1" indent="-514350">
              <a:buClrTx/>
              <a:buNone/>
            </a:pPr>
            <a:endParaRPr lang="ar-SA" dirty="0" smtClean="0"/>
          </a:p>
          <a:p>
            <a:pPr marL="624078" indent="-514350">
              <a:buClrTx/>
              <a:buFont typeface="+mj-lt"/>
              <a:buAutoNum type="arabicPeriod" startAt="5"/>
            </a:pPr>
            <a:r>
              <a:rPr lang="ar-SA" dirty="0" smtClean="0"/>
              <a:t>أجهزة الحاسب الآلي في قطاع التعليم .</a:t>
            </a:r>
          </a:p>
          <a:p>
            <a:pPr marL="880110" lvl="1" indent="-514350">
              <a:buClrTx/>
              <a:buFont typeface="Wingdings" pitchFamily="2" charset="2"/>
              <a:buChar char="§"/>
            </a:pPr>
            <a:r>
              <a:rPr lang="ar-SA" dirty="0" smtClean="0"/>
              <a:t>تدريب مبني على أساس استخدام الحاسب الآلي (</a:t>
            </a:r>
            <a:r>
              <a:rPr lang="en-US" dirty="0" smtClean="0"/>
              <a:t>CBT</a:t>
            </a:r>
            <a:r>
              <a:rPr lang="ar-SA" dirty="0" smtClean="0"/>
              <a:t>) أي التعليم الإلكتروني</a:t>
            </a:r>
          </a:p>
          <a:p>
            <a:pPr marL="880110" lvl="1" indent="-514350">
              <a:buClrTx/>
              <a:buFont typeface="Wingdings" pitchFamily="2" charset="2"/>
              <a:buChar char="§"/>
            </a:pPr>
            <a:r>
              <a:rPr lang="ar-SA" dirty="0" smtClean="0"/>
              <a:t>تطبيقات التعلّم الإلكتروني .</a:t>
            </a:r>
          </a:p>
          <a:p>
            <a:pPr marL="880110" lvl="1" indent="-514350">
              <a:buClrTx/>
              <a:buFont typeface="Wingdings" pitchFamily="2" charset="2"/>
              <a:buChar char="§"/>
            </a:pPr>
            <a:r>
              <a:rPr lang="ar-SA" dirty="0" smtClean="0"/>
              <a:t>الموسوعات العلمية .</a:t>
            </a:r>
          </a:p>
          <a:p>
            <a:pPr marL="880110" lvl="1" indent="-514350">
              <a:buClrTx/>
              <a:buFont typeface="Wingdings" pitchFamily="2" charset="2"/>
              <a:buChar char="§"/>
            </a:pPr>
            <a:r>
              <a:rPr lang="ar-SA" dirty="0" smtClean="0"/>
              <a:t>الإنترنت والتعلم عن بعد .</a:t>
            </a:r>
          </a:p>
          <a:p>
            <a:pPr marL="880110" lvl="1" indent="-514350">
              <a:buClrTx/>
              <a:buFont typeface="Wingdings" pitchFamily="2" charset="2"/>
              <a:buChar char="§"/>
            </a:pPr>
            <a:r>
              <a:rPr lang="ar-SA" dirty="0" smtClean="0"/>
              <a:t>غرف الصّف الافتراضية (</a:t>
            </a:r>
            <a:r>
              <a:rPr lang="en-US" dirty="0" smtClean="0"/>
              <a:t>Virtual Class Rooms</a:t>
            </a:r>
            <a:r>
              <a:rPr lang="ar-SA" dirty="0" smtClean="0"/>
              <a:t>) :</a:t>
            </a:r>
          </a:p>
          <a:p>
            <a:pPr marL="624078" indent="-514350">
              <a:buClrTx/>
              <a:buNone/>
            </a:pPr>
            <a:r>
              <a:rPr lang="ar-SA" dirty="0" smtClean="0"/>
              <a:t>	      </a:t>
            </a:r>
            <a:r>
              <a:rPr lang="ar-SA" sz="2300" dirty="0" smtClean="0"/>
              <a:t>يكون عن طريق استخدام أدوات اتصال الانترنت, مثل المحادثة 	   	   النصية والصوتية, واللوح الأبيض المشترك .</a:t>
            </a:r>
          </a:p>
          <a:p>
            <a:pPr marL="624078" indent="-514350">
              <a:buNone/>
            </a:pPr>
            <a:endParaRPr lang="ar-SA" dirty="0" smtClean="0"/>
          </a:p>
          <a:p>
            <a:pPr marL="624078" indent="-514350">
              <a:buFont typeface="+mj-lt"/>
              <a:buAutoNum type="arabicPeriod" startAt="5"/>
            </a:pPr>
            <a:endParaRPr lang="ar-SA" dirty="0" smtClean="0"/>
          </a:p>
          <a:p>
            <a:pPr marL="624078" indent="-514350">
              <a:buFont typeface="+mj-lt"/>
              <a:buAutoNum type="arabicPeriod" startAt="5"/>
            </a:pPr>
            <a:endParaRPr lang="ar-SA" dirty="0" smtClean="0"/>
          </a:p>
          <a:p>
            <a:pPr marL="624078" indent="-514350">
              <a:buFont typeface="+mj-lt"/>
              <a:buAutoNum type="arabicPeriod" startAt="5"/>
            </a:pPr>
            <a:endParaRPr lang="ar-SA" dirty="0" smtClean="0"/>
          </a:p>
          <a:p>
            <a:pPr>
              <a:buNone/>
            </a:pPr>
            <a:endParaRPr lang="ar-SA" dirty="0" smtClean="0"/>
          </a:p>
        </p:txBody>
      </p:sp>
      <p:sp>
        <p:nvSpPr>
          <p:cNvPr id="12" name="Rectangle 2"/>
          <p:cNvSpPr txBox="1">
            <a:spLocks noChangeArrowheads="1"/>
          </p:cNvSpPr>
          <p:nvPr/>
        </p:nvSpPr>
        <p:spPr>
          <a:xfrm>
            <a:off x="428596" y="0"/>
            <a:ext cx="8229600"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الحاسب الآلي في الحياة اليومية</a:t>
            </a:r>
            <a:endParaRPr kumimoji="0" lang="en-US"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457200" y="571480"/>
            <a:ext cx="8229600" cy="6286520"/>
          </a:xfrm>
        </p:spPr>
        <p:txBody>
          <a:bodyPr>
            <a:normAutofit/>
          </a:bodyPr>
          <a:lstStyle/>
          <a:p>
            <a:pPr marL="624078" indent="-514350">
              <a:buClrTx/>
              <a:buFont typeface="+mj-lt"/>
              <a:buAutoNum type="arabicPeriod" startAt="6"/>
            </a:pPr>
            <a:r>
              <a:rPr lang="ar-SA" dirty="0" smtClean="0"/>
              <a:t>أجهزة الحاسب الآلي في الحياة اليومية :</a:t>
            </a:r>
          </a:p>
          <a:p>
            <a:pPr marL="880110" lvl="1" indent="-514350">
              <a:buClrTx/>
              <a:buFont typeface="Wingdings" pitchFamily="2" charset="2"/>
              <a:buChar char="§"/>
            </a:pPr>
            <a:r>
              <a:rPr lang="ar-SA" dirty="0" smtClean="0"/>
              <a:t>تحويل الأموال إلكترونيّا (</a:t>
            </a:r>
            <a:r>
              <a:rPr lang="en-US" dirty="0" smtClean="0"/>
              <a:t>EFT</a:t>
            </a:r>
            <a:r>
              <a:rPr lang="ar-SA" dirty="0" smtClean="0"/>
              <a:t>), مثل تحويل مبلغ من حساب الشركة البنكي إلى حساب الموظف في البنك .</a:t>
            </a:r>
          </a:p>
          <a:p>
            <a:pPr marL="880110" lvl="1" indent="-514350">
              <a:buClrTx/>
              <a:buFont typeface="Wingdings" pitchFamily="2" charset="2"/>
              <a:buChar char="§"/>
            </a:pPr>
            <a:r>
              <a:rPr lang="ar-SA" dirty="0" smtClean="0"/>
              <a:t>نقطة البيع الإلكتروني (</a:t>
            </a:r>
            <a:r>
              <a:rPr lang="en-US" dirty="0" smtClean="0"/>
              <a:t>EFTPOS, EPOS</a:t>
            </a:r>
            <a:r>
              <a:rPr lang="ar-SA" dirty="0" smtClean="0"/>
              <a:t>)</a:t>
            </a:r>
          </a:p>
          <a:p>
            <a:pPr marL="1117854" lvl="2" indent="-514350">
              <a:buClrTx/>
              <a:buFont typeface="Arial" pitchFamily="34" charset="0"/>
              <a:buChar char="•"/>
            </a:pPr>
            <a:r>
              <a:rPr lang="ar-SA" dirty="0" smtClean="0"/>
              <a:t>يعتبر شريط الترميز (</a:t>
            </a:r>
            <a:r>
              <a:rPr lang="en-US" dirty="0" smtClean="0"/>
              <a:t>Bar Codes</a:t>
            </a:r>
            <a:r>
              <a:rPr lang="ar-SA" dirty="0" smtClean="0"/>
              <a:t>) مجموعة من الخطوط المتوازية مختلفة الكثافة, تمثّل كل منها رقماً, حيث تدل هذه الأرقام على معلومات مثل تفاصيل حول المنتج. وللحصول على هذه المعلومات يقوم قارئ شريط الترميز (</a:t>
            </a:r>
            <a:r>
              <a:rPr lang="en-US" dirty="0" smtClean="0"/>
              <a:t>Bar Code Reader</a:t>
            </a:r>
            <a:r>
              <a:rPr lang="ar-SA" dirty="0" smtClean="0"/>
              <a:t>) بمسحه باستخدام الليزر, ويرسل البيانات الموجودة فيه إلى جهاز الحاسب الآلي .</a:t>
            </a:r>
          </a:p>
          <a:p>
            <a:pPr marL="1117854" lvl="2" indent="-514350">
              <a:buClrTx/>
              <a:buFont typeface="Arial" pitchFamily="34" charset="0"/>
              <a:buChar char="•"/>
            </a:pPr>
            <a:r>
              <a:rPr lang="ar-SA" dirty="0" smtClean="0"/>
              <a:t>نظام </a:t>
            </a:r>
            <a:r>
              <a:rPr lang="en-US" dirty="0" smtClean="0"/>
              <a:t>EPOS</a:t>
            </a:r>
            <a:r>
              <a:rPr lang="ar-SA" dirty="0" smtClean="0"/>
              <a:t> بقوم بمسح شريط الترميز الموجود على المنتج عند تمريره على جهاز الفحص وينقل المعلومات إلى الحاسب الآلي الذي بدوره يعمل على تعديل مستويات المخزون وفقاً لهذه المعلومات, وحساب كافة المبيعات ومقارنة أرقام المبيعات مع كمية المخزون, وعندما يبدأ المخزون بالنفاذ دون مستوى محدد مسبقاً, يتم إعادة طلبه أوتوماتيكيّاً .</a:t>
            </a:r>
          </a:p>
          <a:p>
            <a:pPr marL="624078" indent="-514350">
              <a:buFont typeface="+mj-lt"/>
              <a:buAutoNum type="arabicPeriod" startAt="6"/>
            </a:pPr>
            <a:endParaRPr lang="ar-SA" dirty="0" smtClean="0"/>
          </a:p>
          <a:p>
            <a:pPr marL="624078" indent="-514350">
              <a:buFont typeface="+mj-lt"/>
              <a:buAutoNum type="arabicPeriod" startAt="5"/>
            </a:pPr>
            <a:endParaRPr lang="ar-SA" dirty="0" smtClean="0"/>
          </a:p>
          <a:p>
            <a:pPr marL="624078" indent="-514350">
              <a:buFont typeface="+mj-lt"/>
              <a:buAutoNum type="arabicPeriod" startAt="5"/>
            </a:pPr>
            <a:endParaRPr lang="ar-SA" dirty="0" smtClean="0"/>
          </a:p>
          <a:p>
            <a:pPr marL="624078" indent="-514350">
              <a:buFont typeface="+mj-lt"/>
              <a:buAutoNum type="arabicPeriod" startAt="5"/>
            </a:pPr>
            <a:endParaRPr lang="ar-SA" dirty="0" smtClean="0"/>
          </a:p>
          <a:p>
            <a:pPr>
              <a:buNone/>
            </a:pPr>
            <a:endParaRPr lang="ar-SA" dirty="0" smtClean="0"/>
          </a:p>
        </p:txBody>
      </p:sp>
      <p:sp>
        <p:nvSpPr>
          <p:cNvPr id="12" name="Rectangle 2"/>
          <p:cNvSpPr txBox="1">
            <a:spLocks noChangeArrowheads="1"/>
          </p:cNvSpPr>
          <p:nvPr/>
        </p:nvSpPr>
        <p:spPr>
          <a:xfrm>
            <a:off x="428596" y="0"/>
            <a:ext cx="8229600"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الحاسب الآلي في الحياة اليومية</a:t>
            </a:r>
            <a:endParaRPr kumimoji="0" lang="en-US"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457200" y="571480"/>
            <a:ext cx="8229600" cy="6286520"/>
          </a:xfrm>
        </p:spPr>
        <p:txBody>
          <a:bodyPr>
            <a:normAutofit/>
          </a:bodyPr>
          <a:lstStyle/>
          <a:p>
            <a:pPr marL="1117854" lvl="2" indent="-514350">
              <a:buClrTx/>
              <a:buFont typeface="Arial" pitchFamily="34" charset="0"/>
              <a:buChar char="•"/>
            </a:pPr>
            <a:r>
              <a:rPr lang="ar-SA" dirty="0" smtClean="0"/>
              <a:t>يعمل نظام </a:t>
            </a:r>
            <a:r>
              <a:rPr lang="en-US" dirty="0" smtClean="0"/>
              <a:t>EFTPOS</a:t>
            </a:r>
            <a:r>
              <a:rPr lang="ar-SA" dirty="0" smtClean="0"/>
              <a:t> على دفع ثمن البضائع من بطاقة الائتمان ثم يحولها مباشرة إلى حساب المتجر في البنك, ويستلم المشتري فاتورة بالمبلغ الحوّل .</a:t>
            </a:r>
          </a:p>
          <a:p>
            <a:pPr marL="880110" lvl="1" indent="-514350">
              <a:buClrTx/>
              <a:buFont typeface="Wingdings" pitchFamily="2" charset="2"/>
              <a:buChar char="§"/>
            </a:pPr>
            <a:r>
              <a:rPr lang="ar-SA" dirty="0" smtClean="0"/>
              <a:t>الصراف الآلي (</a:t>
            </a:r>
            <a:r>
              <a:rPr lang="en-US" dirty="0" smtClean="0"/>
              <a:t>ATM</a:t>
            </a:r>
            <a:r>
              <a:rPr lang="ar-SA" dirty="0" smtClean="0"/>
              <a:t>) .</a:t>
            </a:r>
          </a:p>
          <a:p>
            <a:pPr marL="880110" lvl="1" indent="-514350">
              <a:buClrTx/>
              <a:buFont typeface="Wingdings" pitchFamily="2" charset="2"/>
              <a:buChar char="§"/>
            </a:pPr>
            <a:r>
              <a:rPr lang="ar-SA" dirty="0" smtClean="0"/>
              <a:t>التجارة الإلكترونية (</a:t>
            </a:r>
            <a:r>
              <a:rPr lang="en-US" dirty="0" smtClean="0"/>
              <a:t>E-Commerce</a:t>
            </a:r>
            <a:r>
              <a:rPr lang="ar-SA" dirty="0" smtClean="0"/>
              <a:t>) .</a:t>
            </a:r>
          </a:p>
          <a:p>
            <a:pPr marL="880110" lvl="1" indent="-514350">
              <a:buClrTx/>
              <a:buFont typeface="Wingdings" pitchFamily="2" charset="2"/>
              <a:buChar char="§"/>
            </a:pPr>
            <a:r>
              <a:rPr lang="ar-SA" dirty="0" smtClean="0"/>
              <a:t>بطاقات الشريط المغناطيسي والبطاقات الذكية :</a:t>
            </a:r>
          </a:p>
          <a:p>
            <a:pPr marL="624078" indent="-514350">
              <a:buClrTx/>
              <a:buNone/>
            </a:pPr>
            <a:r>
              <a:rPr lang="ar-SA" sz="2300" dirty="0" smtClean="0"/>
              <a:t>	   والتي تشبه إلى حد كبير طريقة عمل نظام </a:t>
            </a:r>
            <a:r>
              <a:rPr lang="en-US" sz="2300" dirty="0" smtClean="0"/>
              <a:t>EPOS</a:t>
            </a:r>
            <a:r>
              <a:rPr lang="ar-SA" sz="2300" dirty="0" smtClean="0"/>
              <a:t> .</a:t>
            </a:r>
          </a:p>
          <a:p>
            <a:pPr marL="880110" lvl="1" indent="-514350">
              <a:buClrTx/>
              <a:buFont typeface="Wingdings" pitchFamily="2" charset="2"/>
              <a:buChar char="§"/>
            </a:pPr>
            <a:r>
              <a:rPr lang="ar-SA" dirty="0" smtClean="0"/>
              <a:t>الأجهزة المدمجة :</a:t>
            </a:r>
          </a:p>
          <a:p>
            <a:pPr marL="624078" indent="-514350">
              <a:buClrTx/>
              <a:buNone/>
            </a:pPr>
            <a:r>
              <a:rPr lang="ar-SA" dirty="0" smtClean="0"/>
              <a:t>	</a:t>
            </a:r>
            <a:r>
              <a:rPr lang="ar-SA" sz="2300" dirty="0" smtClean="0"/>
              <a:t>تكون مبنية على معالج مصغر تشتمل على مجموعة واسعة من التطبيقات, وتستخدم في السيارات لتوفير مراقبة وضبط على مستوى متقدم. وأيضاً تستخدم لتقديم ميزة محدد الاتجاهات في السيارة والتي ترتبط هذه الأنظمة بالبيانات الموجودة على ملقم باستخدام تقنية الوصول اللاسلكي .</a:t>
            </a:r>
          </a:p>
          <a:p>
            <a:pPr marL="880110" lvl="1" indent="-514350">
              <a:buClrTx/>
              <a:buFont typeface="Wingdings" pitchFamily="2" charset="2"/>
              <a:buChar char="§"/>
            </a:pPr>
            <a:r>
              <a:rPr lang="ar-SA" dirty="0" smtClean="0"/>
              <a:t>الرعاية الصحيّة, مثل استخدام قواعد بيانات حاسوبية لسجلات المرضى .</a:t>
            </a:r>
          </a:p>
          <a:p>
            <a:pPr marL="624078" indent="-514350">
              <a:buClrTx/>
              <a:buFont typeface="Wingdings" pitchFamily="2" charset="2"/>
              <a:buChar char="§"/>
            </a:pPr>
            <a:endParaRPr lang="ar-SA" dirty="0" smtClean="0"/>
          </a:p>
          <a:p>
            <a:pPr marL="624078" indent="-514350">
              <a:buClrTx/>
              <a:buFont typeface="+mj-lt"/>
              <a:buAutoNum type="arabicPeriod" startAt="5"/>
            </a:pPr>
            <a:endParaRPr lang="ar-SA" dirty="0" smtClean="0"/>
          </a:p>
          <a:p>
            <a:pPr marL="624078" indent="-514350">
              <a:buClrTx/>
              <a:buFont typeface="+mj-lt"/>
              <a:buAutoNum type="arabicPeriod" startAt="5"/>
            </a:pPr>
            <a:endParaRPr lang="ar-SA" dirty="0" smtClean="0"/>
          </a:p>
          <a:p>
            <a:pPr>
              <a:buClrTx/>
              <a:buNone/>
            </a:pPr>
            <a:endParaRPr lang="ar-SA" dirty="0" smtClean="0"/>
          </a:p>
        </p:txBody>
      </p:sp>
      <p:sp>
        <p:nvSpPr>
          <p:cNvPr id="12" name="Rectangle 2"/>
          <p:cNvSpPr txBox="1">
            <a:spLocks noChangeArrowheads="1"/>
          </p:cNvSpPr>
          <p:nvPr/>
        </p:nvSpPr>
        <p:spPr>
          <a:xfrm>
            <a:off x="428596" y="0"/>
            <a:ext cx="8229600"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الحاسب الآلي في الحياة اليومية</a:t>
            </a:r>
            <a:endParaRPr kumimoji="0" lang="en-US"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571472" y="1142984"/>
            <a:ext cx="8229600" cy="4643446"/>
          </a:xfrm>
        </p:spPr>
        <p:txBody>
          <a:bodyPr>
            <a:normAutofit/>
          </a:bodyPr>
          <a:lstStyle/>
          <a:p>
            <a:pPr marL="880110" lvl="1" indent="-514350">
              <a:buClrTx/>
              <a:buFont typeface="Wingdings" pitchFamily="2" charset="2"/>
              <a:buChar char="§"/>
            </a:pPr>
            <a:r>
              <a:rPr lang="ar-SA" dirty="0" smtClean="0"/>
              <a:t>الأفلام, التلفزيون, الترفيه :</a:t>
            </a:r>
          </a:p>
          <a:p>
            <a:pPr marL="624078" indent="-514350">
              <a:buClrTx/>
              <a:buNone/>
            </a:pPr>
            <a:r>
              <a:rPr lang="ar-SA" dirty="0" smtClean="0"/>
              <a:t>	</a:t>
            </a:r>
            <a:r>
              <a:rPr lang="ar-SA" sz="2300" dirty="0" smtClean="0"/>
              <a:t>كاستخدام </a:t>
            </a:r>
            <a:r>
              <a:rPr lang="en-US" sz="2300" dirty="0" smtClean="0"/>
              <a:t>CD</a:t>
            </a:r>
            <a:r>
              <a:rPr lang="ar-SA" sz="2300" dirty="0" smtClean="0"/>
              <a:t>, </a:t>
            </a:r>
            <a:r>
              <a:rPr lang="en-US" sz="2300" dirty="0" smtClean="0"/>
              <a:t>DVD</a:t>
            </a:r>
            <a:r>
              <a:rPr lang="ar-SA" sz="2300" dirty="0" smtClean="0"/>
              <a:t> وعرض الأفلام في السينما على أجهزة عرض رقمية .</a:t>
            </a:r>
          </a:p>
          <a:p>
            <a:pPr marL="880110" lvl="1" indent="-514350">
              <a:buClrTx/>
              <a:buFont typeface="Wingdings" pitchFamily="2" charset="2"/>
              <a:buChar char="§"/>
            </a:pPr>
            <a:r>
              <a:rPr lang="ar-SA" dirty="0" smtClean="0"/>
              <a:t>فرص العمل تعني انه يمكن لشخص يعاني من عجز جسدي حاد التعامل مع تقنية الحاسب الآلي, أو استخدام تقنية تركيب الأصوات وتمييز الكلام لهؤلاء الأشخاص الذين يعانون من صعوبة في التحدث أو الكتابة .</a:t>
            </a:r>
          </a:p>
          <a:p>
            <a:pPr marL="624078" indent="-514350">
              <a:buClrTx/>
              <a:buNone/>
            </a:pPr>
            <a:endParaRPr lang="ar-SA" dirty="0" smtClean="0"/>
          </a:p>
          <a:p>
            <a:pPr marL="624078" indent="-514350">
              <a:buClrTx/>
              <a:buFont typeface="Wingdings" pitchFamily="2" charset="2"/>
              <a:buChar char="§"/>
            </a:pPr>
            <a:endParaRPr lang="ar-SA" dirty="0" smtClean="0"/>
          </a:p>
          <a:p>
            <a:pPr marL="624078" indent="-514350">
              <a:buClrTx/>
              <a:buFont typeface="+mj-lt"/>
              <a:buAutoNum type="arabicPeriod" startAt="5"/>
            </a:pPr>
            <a:endParaRPr lang="ar-SA" dirty="0" smtClean="0"/>
          </a:p>
          <a:p>
            <a:pPr marL="624078" indent="-514350">
              <a:buClrTx/>
              <a:buFont typeface="+mj-lt"/>
              <a:buAutoNum type="arabicPeriod" startAt="5"/>
            </a:pPr>
            <a:endParaRPr lang="ar-SA" dirty="0" smtClean="0"/>
          </a:p>
          <a:p>
            <a:pPr>
              <a:buClrTx/>
              <a:buNone/>
            </a:pPr>
            <a:endParaRPr lang="ar-SA" dirty="0" smtClean="0"/>
          </a:p>
        </p:txBody>
      </p:sp>
      <p:sp>
        <p:nvSpPr>
          <p:cNvPr id="12" name="Rectangle 2"/>
          <p:cNvSpPr txBox="1">
            <a:spLocks noChangeArrowheads="1"/>
          </p:cNvSpPr>
          <p:nvPr/>
        </p:nvSpPr>
        <p:spPr>
          <a:xfrm>
            <a:off x="428596" y="0"/>
            <a:ext cx="8229600"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الحاسب الآلي في الحياة اليومية</a:t>
            </a:r>
            <a:endParaRPr kumimoji="0" lang="en-US" sz="4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9</a:t>
            </a:fld>
            <a:endParaRPr lang="ar-SA"/>
          </a:p>
        </p:txBody>
      </p:sp>
      <p:pic>
        <p:nvPicPr>
          <p:cNvPr id="5" name="Picture 4" descr="C:\Users\talal\Desktop\المشروع\15.JPG"/>
          <p:cNvPicPr>
            <a:picLocks noChangeAspect="1" noChangeArrowheads="1"/>
          </p:cNvPicPr>
          <p:nvPr/>
        </p:nvPicPr>
        <p:blipFill>
          <a:blip r:embed="rId2"/>
          <a:srcRect/>
          <a:stretch>
            <a:fillRect/>
          </a:stretch>
        </p:blipFill>
        <p:spPr bwMode="auto">
          <a:xfrm>
            <a:off x="285720" y="1428736"/>
            <a:ext cx="8572560" cy="2071702"/>
          </a:xfrm>
          <a:prstGeom prst="rect">
            <a:avLst/>
          </a:prstGeom>
          <a:noFill/>
        </p:spPr>
      </p:pic>
      <p:pic>
        <p:nvPicPr>
          <p:cNvPr id="6" name="Picture 5" descr="mini compute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356" y="3214686"/>
            <a:ext cx="1848243" cy="259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917848"/>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العمل عن بعد </a:t>
            </a:r>
            <a:r>
              <a:rPr lang="en-US" sz="4000" dirty="0" smtClean="0">
                <a:solidFill>
                  <a:schemeClr val="accent2"/>
                </a:solidFill>
                <a:effectLst>
                  <a:outerShdw blurRad="38100" dist="38100" dir="2700000" algn="tl">
                    <a:srgbClr val="C0C0C0"/>
                  </a:outerShdw>
                </a:effectLst>
                <a:latin typeface="+mn-lt"/>
                <a:ea typeface="+mn-ea"/>
                <a:cs typeface="+mn-cs"/>
              </a:rPr>
              <a:t>Teleworking </a:t>
            </a:r>
          </a:p>
        </p:txBody>
      </p:sp>
      <p:sp>
        <p:nvSpPr>
          <p:cNvPr id="46083" name="Rectangle 3"/>
          <p:cNvSpPr>
            <a:spLocks noGrp="1" noChangeArrowheads="1"/>
          </p:cNvSpPr>
          <p:nvPr>
            <p:ph type="body" idx="1"/>
          </p:nvPr>
        </p:nvSpPr>
        <p:spPr>
          <a:xfrm>
            <a:off x="457200" y="1916832"/>
            <a:ext cx="8229600" cy="4525963"/>
          </a:xfrm>
        </p:spPr>
        <p:txBody>
          <a:bodyPr/>
          <a:lstStyle/>
          <a:p>
            <a:pPr eaLnBrk="1" hangingPunct="1">
              <a:defRPr/>
            </a:pPr>
            <a:r>
              <a:rPr lang="ar-SA" sz="3500" dirty="0" smtClean="0">
                <a:effectLst>
                  <a:outerShdw blurRad="38100" dist="38100" dir="2700000" algn="tl">
                    <a:srgbClr val="C0C0C0"/>
                  </a:outerShdw>
                </a:effectLst>
                <a:cs typeface="Arabic Transparent" pitchFamily="2" charset="-78"/>
              </a:rPr>
              <a:t>العمل من حاسبك بالمنزل على حاسبك بالعمل </a:t>
            </a:r>
            <a:endParaRPr lang="en-US" sz="3500" dirty="0" smtClean="0">
              <a:effectLst>
                <a:outerShdw blurRad="38100" dist="38100" dir="2700000" algn="tl">
                  <a:srgbClr val="C0C0C0"/>
                </a:outerShdw>
              </a:effectLst>
              <a:cs typeface="Arabic Transparent" pitchFamily="2" charset="-78"/>
            </a:endParaRPr>
          </a:p>
        </p:txBody>
      </p:sp>
      <p:pic>
        <p:nvPicPr>
          <p:cNvPr id="40965" name="Picture 4" descr="telework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08" y="2714620"/>
            <a:ext cx="35242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1000"/>
                                        <p:tgtEl>
                                          <p:spTgt spid="46083">
                                            <p:txEl>
                                              <p:pRg st="0" end="0"/>
                                            </p:txEl>
                                          </p:spTgt>
                                        </p:tgtEl>
                                      </p:cBhvr>
                                    </p:animEffect>
                                    <p:anim calcmode="lin" valueType="num">
                                      <p:cBhvr>
                                        <p:cTn id="15"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40965"/>
                                        </p:tgtEl>
                                        <p:attrNameLst>
                                          <p:attrName>style.visibility</p:attrName>
                                        </p:attrNameLst>
                                      </p:cBhvr>
                                      <p:to>
                                        <p:strVal val="visible"/>
                                      </p:to>
                                    </p:set>
                                    <p:anim calcmode="lin" valueType="num">
                                      <p:cBhvr>
                                        <p:cTn id="20" dur="500" fill="hold"/>
                                        <p:tgtEl>
                                          <p:spTgt spid="40965"/>
                                        </p:tgtEl>
                                        <p:attrNameLst>
                                          <p:attrName>ppt_w</p:attrName>
                                        </p:attrNameLst>
                                      </p:cBhvr>
                                      <p:tavLst>
                                        <p:tav tm="0">
                                          <p:val>
                                            <p:fltVal val="0"/>
                                          </p:val>
                                        </p:tav>
                                        <p:tav tm="100000">
                                          <p:val>
                                            <p:strVal val="#ppt_w"/>
                                          </p:val>
                                        </p:tav>
                                      </p:tavLst>
                                    </p:anim>
                                    <p:anim calcmode="lin" valueType="num">
                                      <p:cBhvr>
                                        <p:cTn id="21" dur="500" fill="hold"/>
                                        <p:tgtEl>
                                          <p:spTgt spid="40965"/>
                                        </p:tgtEl>
                                        <p:attrNameLst>
                                          <p:attrName>ppt_h</p:attrName>
                                        </p:attrNameLst>
                                      </p:cBhvr>
                                      <p:tavLst>
                                        <p:tav tm="0">
                                          <p:val>
                                            <p:fltVal val="0"/>
                                          </p:val>
                                        </p:tav>
                                        <p:tav tm="100000">
                                          <p:val>
                                            <p:strVal val="#ppt_h"/>
                                          </p:val>
                                        </p:tav>
                                      </p:tavLst>
                                    </p:anim>
                                    <p:animEffect transition="in" filter="fade">
                                      <p:cBhvr>
                                        <p:cTn id="2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845840"/>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العمل عن بعد </a:t>
            </a:r>
            <a:r>
              <a:rPr lang="en-US" sz="4000" dirty="0" smtClean="0">
                <a:solidFill>
                  <a:schemeClr val="accent2"/>
                </a:solidFill>
                <a:effectLst>
                  <a:outerShdw blurRad="38100" dist="38100" dir="2700000" algn="tl">
                    <a:srgbClr val="C0C0C0"/>
                  </a:outerShdw>
                </a:effectLst>
                <a:latin typeface="+mn-lt"/>
                <a:ea typeface="+mn-ea"/>
                <a:cs typeface="+mn-cs"/>
              </a:rPr>
              <a:t>Teleworking </a:t>
            </a:r>
          </a:p>
        </p:txBody>
      </p:sp>
      <p:sp>
        <p:nvSpPr>
          <p:cNvPr id="47107" name="Rectangle 3"/>
          <p:cNvSpPr>
            <a:spLocks noGrp="1" noChangeArrowheads="1"/>
          </p:cNvSpPr>
          <p:nvPr>
            <p:ph type="body" idx="1"/>
          </p:nvPr>
        </p:nvSpPr>
        <p:spPr>
          <a:xfrm>
            <a:off x="457200" y="2071389"/>
            <a:ext cx="8229600" cy="4525963"/>
          </a:xfrm>
        </p:spPr>
        <p:txBody>
          <a:bodyPr/>
          <a:lstStyle/>
          <a:p>
            <a:pPr marL="609600" indent="-609600" eaLnBrk="1" hangingPunct="1">
              <a:buFontTx/>
              <a:buNone/>
              <a:defRPr/>
            </a:pPr>
            <a:r>
              <a:rPr lang="ar-SA" sz="3500" dirty="0" smtClean="0">
                <a:effectLst>
                  <a:outerShdw blurRad="38100" dist="38100" dir="2700000" algn="tl">
                    <a:srgbClr val="C0C0C0"/>
                  </a:outerShdw>
                </a:effectLst>
                <a:cs typeface="Arabic Transparent" pitchFamily="2" charset="-78"/>
              </a:rPr>
              <a:t>أهم الحسنات </a:t>
            </a:r>
          </a:p>
          <a:p>
            <a:pPr marL="609600" indent="-609600" eaLnBrk="1" hangingPunct="1">
              <a:buFontTx/>
              <a:buAutoNum type="arabicPeriod"/>
              <a:defRPr/>
            </a:pPr>
            <a:r>
              <a:rPr lang="ar-SA" sz="3500" dirty="0" smtClean="0">
                <a:effectLst>
                  <a:outerShdw blurRad="38100" dist="38100" dir="2700000" algn="tl">
                    <a:srgbClr val="C0C0C0"/>
                  </a:outerShdw>
                </a:effectLst>
                <a:cs typeface="Arabic Transparent" pitchFamily="2" charset="-78"/>
              </a:rPr>
              <a:t>تخفيض وقت المواصلات </a:t>
            </a:r>
          </a:p>
          <a:p>
            <a:pPr marL="609600" indent="-609600" eaLnBrk="1" hangingPunct="1">
              <a:buFontTx/>
              <a:buAutoNum type="arabicPeriod"/>
              <a:defRPr/>
            </a:pPr>
            <a:r>
              <a:rPr lang="ar-SA" sz="3500" dirty="0" smtClean="0">
                <a:effectLst>
                  <a:outerShdw blurRad="38100" dist="38100" dir="2700000" algn="tl">
                    <a:srgbClr val="C0C0C0"/>
                  </a:outerShdw>
                </a:effectLst>
                <a:cs typeface="Arabic Transparent" pitchFamily="2" charset="-78"/>
              </a:rPr>
              <a:t>مرونة في اوقات العمل </a:t>
            </a:r>
          </a:p>
          <a:p>
            <a:pPr marL="609600" indent="-609600" eaLnBrk="1" hangingPunct="1">
              <a:buFontTx/>
              <a:buAutoNum type="arabicPeriod"/>
              <a:defRPr/>
            </a:pPr>
            <a:r>
              <a:rPr lang="ar-SA" sz="3500" dirty="0" smtClean="0">
                <a:effectLst>
                  <a:outerShdw blurRad="38100" dist="38100" dir="2700000" algn="tl">
                    <a:srgbClr val="C0C0C0"/>
                  </a:outerShdw>
                </a:effectLst>
                <a:cs typeface="Arabic Transparent" pitchFamily="2" charset="-78"/>
              </a:rPr>
              <a:t>التقليل من إهدار الوقت </a:t>
            </a:r>
            <a:endParaRPr lang="en-US" sz="3500" dirty="0" smtClean="0">
              <a:effectLst>
                <a:outerShdw blurRad="38100" dist="38100" dir="2700000" algn="tl">
                  <a:srgbClr val="C0C0C0"/>
                </a:outerShdw>
              </a:effectLst>
              <a:cs typeface="Arabic Transparent" pitchFamily="2" charset="-78"/>
            </a:endParaRPr>
          </a:p>
        </p:txBody>
      </p:sp>
      <p:pic>
        <p:nvPicPr>
          <p:cNvPr id="41989" name="Picture 4" descr="telework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420938"/>
            <a:ext cx="35242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1000"/>
                                        <p:tgtEl>
                                          <p:spTgt spid="47106"/>
                                        </p:tgtEl>
                                      </p:cBhvr>
                                    </p:animEffect>
                                    <p:anim calcmode="lin" valueType="num">
                                      <p:cBhvr>
                                        <p:cTn id="8" dur="1000" fill="hold"/>
                                        <p:tgtEl>
                                          <p:spTgt spid="47106"/>
                                        </p:tgtEl>
                                        <p:attrNameLst>
                                          <p:attrName>ppt_x</p:attrName>
                                        </p:attrNameLst>
                                      </p:cBhvr>
                                      <p:tavLst>
                                        <p:tav tm="0">
                                          <p:val>
                                            <p:strVal val="#ppt_x"/>
                                          </p:val>
                                        </p:tav>
                                        <p:tav tm="100000">
                                          <p:val>
                                            <p:strVal val="#ppt_x"/>
                                          </p:val>
                                        </p:tav>
                                      </p:tavLst>
                                    </p:anim>
                                    <p:anim calcmode="lin" valueType="num">
                                      <p:cBhvr>
                                        <p:cTn id="9" dur="1000" fill="hold"/>
                                        <p:tgtEl>
                                          <p:spTgt spid="471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107">
                                            <p:txEl>
                                              <p:pRg st="0" end="0"/>
                                            </p:txEl>
                                          </p:spTgt>
                                        </p:tgtEl>
                                        <p:attrNameLst>
                                          <p:attrName>style.visibility</p:attrName>
                                        </p:attrNameLst>
                                      </p:cBhvr>
                                      <p:to>
                                        <p:strVal val="visible"/>
                                      </p:to>
                                    </p:set>
                                    <p:animEffect transition="in" filter="fade">
                                      <p:cBhvr>
                                        <p:cTn id="14" dur="1000"/>
                                        <p:tgtEl>
                                          <p:spTgt spid="47107">
                                            <p:txEl>
                                              <p:pRg st="0" end="0"/>
                                            </p:txEl>
                                          </p:spTgt>
                                        </p:tgtEl>
                                      </p:cBhvr>
                                    </p:animEffect>
                                    <p:anim calcmode="lin" valueType="num">
                                      <p:cBhvr>
                                        <p:cTn id="15"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7107">
                                            <p:txEl>
                                              <p:pRg st="1" end="1"/>
                                            </p:txEl>
                                          </p:spTgt>
                                        </p:tgtEl>
                                        <p:attrNameLst>
                                          <p:attrName>style.visibility</p:attrName>
                                        </p:attrNameLst>
                                      </p:cBhvr>
                                      <p:to>
                                        <p:strVal val="visible"/>
                                      </p:to>
                                    </p:set>
                                    <p:animEffect transition="in" filter="fade">
                                      <p:cBhvr>
                                        <p:cTn id="21" dur="1000"/>
                                        <p:tgtEl>
                                          <p:spTgt spid="47107">
                                            <p:txEl>
                                              <p:pRg st="1" end="1"/>
                                            </p:txEl>
                                          </p:spTgt>
                                        </p:tgtEl>
                                      </p:cBhvr>
                                    </p:animEffect>
                                    <p:anim calcmode="lin" valueType="num">
                                      <p:cBhvr>
                                        <p:cTn id="22"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107">
                                            <p:txEl>
                                              <p:pRg st="2" end="2"/>
                                            </p:txEl>
                                          </p:spTgt>
                                        </p:tgtEl>
                                        <p:attrNameLst>
                                          <p:attrName>style.visibility</p:attrName>
                                        </p:attrNameLst>
                                      </p:cBhvr>
                                      <p:to>
                                        <p:strVal val="visible"/>
                                      </p:to>
                                    </p:set>
                                    <p:animEffect transition="in" filter="fade">
                                      <p:cBhvr>
                                        <p:cTn id="28" dur="1000"/>
                                        <p:tgtEl>
                                          <p:spTgt spid="47107">
                                            <p:txEl>
                                              <p:pRg st="2" end="2"/>
                                            </p:txEl>
                                          </p:spTgt>
                                        </p:tgtEl>
                                      </p:cBhvr>
                                    </p:animEffect>
                                    <p:anim calcmode="lin" valueType="num">
                                      <p:cBhvr>
                                        <p:cTn id="29"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7107">
                                            <p:txEl>
                                              <p:pRg st="3" end="3"/>
                                            </p:txEl>
                                          </p:spTgt>
                                        </p:tgtEl>
                                        <p:attrNameLst>
                                          <p:attrName>style.visibility</p:attrName>
                                        </p:attrNameLst>
                                      </p:cBhvr>
                                      <p:to>
                                        <p:strVal val="visible"/>
                                      </p:to>
                                    </p:set>
                                    <p:animEffect transition="in" filter="fade">
                                      <p:cBhvr>
                                        <p:cTn id="35" dur="1000"/>
                                        <p:tgtEl>
                                          <p:spTgt spid="47107">
                                            <p:txEl>
                                              <p:pRg st="3" end="3"/>
                                            </p:txEl>
                                          </p:spTgt>
                                        </p:tgtEl>
                                      </p:cBhvr>
                                    </p:animEffect>
                                    <p:anim calcmode="lin" valueType="num">
                                      <p:cBhvr>
                                        <p:cTn id="36"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71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1989"/>
                                        </p:tgtEl>
                                        <p:attrNameLst>
                                          <p:attrName>style.visibility</p:attrName>
                                        </p:attrNameLst>
                                      </p:cBhvr>
                                      <p:to>
                                        <p:strVal val="visible"/>
                                      </p:to>
                                    </p:set>
                                    <p:anim calcmode="lin" valueType="num">
                                      <p:cBhvr>
                                        <p:cTn id="42" dur="500" fill="hold"/>
                                        <p:tgtEl>
                                          <p:spTgt spid="41989"/>
                                        </p:tgtEl>
                                        <p:attrNameLst>
                                          <p:attrName>ppt_w</p:attrName>
                                        </p:attrNameLst>
                                      </p:cBhvr>
                                      <p:tavLst>
                                        <p:tav tm="0">
                                          <p:val>
                                            <p:fltVal val="0"/>
                                          </p:val>
                                        </p:tav>
                                        <p:tav tm="100000">
                                          <p:val>
                                            <p:strVal val="#ppt_w"/>
                                          </p:val>
                                        </p:tav>
                                      </p:tavLst>
                                    </p:anim>
                                    <p:anim calcmode="lin" valueType="num">
                                      <p:cBhvr>
                                        <p:cTn id="43" dur="500" fill="hold"/>
                                        <p:tgtEl>
                                          <p:spTgt spid="41989"/>
                                        </p:tgtEl>
                                        <p:attrNameLst>
                                          <p:attrName>ppt_h</p:attrName>
                                        </p:attrNameLst>
                                      </p:cBhvr>
                                      <p:tavLst>
                                        <p:tav tm="0">
                                          <p:val>
                                            <p:fltVal val="0"/>
                                          </p:val>
                                        </p:tav>
                                        <p:tav tm="100000">
                                          <p:val>
                                            <p:strVal val="#ppt_h"/>
                                          </p:val>
                                        </p:tav>
                                      </p:tavLst>
                                    </p:anim>
                                    <p:animEffect transition="in" filter="fade">
                                      <p:cBhvr>
                                        <p:cTn id="44"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845840"/>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العمل عن بعد </a:t>
            </a:r>
            <a:r>
              <a:rPr lang="en-US" sz="4000" dirty="0" smtClean="0">
                <a:solidFill>
                  <a:schemeClr val="accent2"/>
                </a:solidFill>
                <a:effectLst>
                  <a:outerShdw blurRad="38100" dist="38100" dir="2700000" algn="tl">
                    <a:srgbClr val="C0C0C0"/>
                  </a:outerShdw>
                </a:effectLst>
                <a:latin typeface="+mn-lt"/>
                <a:ea typeface="+mn-ea"/>
                <a:cs typeface="+mn-cs"/>
              </a:rPr>
              <a:t>Teleworking </a:t>
            </a:r>
          </a:p>
        </p:txBody>
      </p:sp>
      <p:sp>
        <p:nvSpPr>
          <p:cNvPr id="48131" name="Rectangle 3"/>
          <p:cNvSpPr>
            <a:spLocks noGrp="1" noChangeArrowheads="1"/>
          </p:cNvSpPr>
          <p:nvPr>
            <p:ph type="body" idx="1"/>
          </p:nvPr>
        </p:nvSpPr>
        <p:spPr>
          <a:xfrm>
            <a:off x="457200" y="1999381"/>
            <a:ext cx="8229600" cy="4525963"/>
          </a:xfrm>
        </p:spPr>
        <p:txBody>
          <a:bodyPr/>
          <a:lstStyle/>
          <a:p>
            <a:pPr marL="609600" indent="-609600" eaLnBrk="1" hangingPunct="1">
              <a:buFontTx/>
              <a:buNone/>
              <a:defRPr/>
            </a:pPr>
            <a:r>
              <a:rPr lang="ar-SA" sz="3500" dirty="0" smtClean="0">
                <a:effectLst>
                  <a:outerShdw blurRad="38100" dist="38100" dir="2700000" algn="tl">
                    <a:srgbClr val="C0C0C0"/>
                  </a:outerShdw>
                </a:effectLst>
                <a:cs typeface="Arabic Transparent" pitchFamily="2" charset="-78"/>
              </a:rPr>
              <a:t>أهم السيئات  </a:t>
            </a:r>
          </a:p>
          <a:p>
            <a:pPr marL="609600" indent="-609600" eaLnBrk="1" hangingPunct="1">
              <a:buFontTx/>
              <a:buAutoNum type="arabicPeriod"/>
              <a:defRPr/>
            </a:pPr>
            <a:r>
              <a:rPr lang="ar-SA" sz="3500" dirty="0" smtClean="0">
                <a:effectLst>
                  <a:outerShdw blurRad="38100" dist="38100" dir="2700000" algn="tl">
                    <a:srgbClr val="C0C0C0"/>
                  </a:outerShdw>
                </a:effectLst>
                <a:cs typeface="Arabic Transparent" pitchFamily="2" charset="-78"/>
              </a:rPr>
              <a:t>التقليل من الاتصال البشري  </a:t>
            </a:r>
          </a:p>
          <a:p>
            <a:pPr marL="609600" indent="-609600" eaLnBrk="1" hangingPunct="1">
              <a:buFontTx/>
              <a:buAutoNum type="arabicPeriod"/>
              <a:defRPr/>
            </a:pPr>
            <a:endParaRPr lang="en-US" sz="3500" dirty="0" smtClean="0">
              <a:effectLst>
                <a:outerShdw blurRad="38100" dist="38100" dir="2700000" algn="tl">
                  <a:srgbClr val="C0C0C0"/>
                </a:outerShdw>
              </a:effectLst>
              <a:cs typeface="Arabic Transparent" pitchFamily="2" charset="-78"/>
            </a:endParaRPr>
          </a:p>
        </p:txBody>
      </p:sp>
      <p:pic>
        <p:nvPicPr>
          <p:cNvPr id="43013" name="Picture 4" descr="telework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420938"/>
            <a:ext cx="35242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anim calcmode="lin" valueType="num">
                                      <p:cBhvr>
                                        <p:cTn id="8" dur="1000" fill="hold"/>
                                        <p:tgtEl>
                                          <p:spTgt spid="48130"/>
                                        </p:tgtEl>
                                        <p:attrNameLst>
                                          <p:attrName>ppt_x</p:attrName>
                                        </p:attrNameLst>
                                      </p:cBhvr>
                                      <p:tavLst>
                                        <p:tav tm="0">
                                          <p:val>
                                            <p:strVal val="#ppt_x"/>
                                          </p:val>
                                        </p:tav>
                                        <p:tav tm="100000">
                                          <p:val>
                                            <p:strVal val="#ppt_x"/>
                                          </p:val>
                                        </p:tav>
                                      </p:tavLst>
                                    </p:anim>
                                    <p:anim calcmode="lin" valueType="num">
                                      <p:cBhvr>
                                        <p:cTn id="9" dur="1000" fill="hold"/>
                                        <p:tgtEl>
                                          <p:spTgt spid="481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131">
                                            <p:txEl>
                                              <p:pRg st="0" end="0"/>
                                            </p:txEl>
                                          </p:spTgt>
                                        </p:tgtEl>
                                        <p:attrNameLst>
                                          <p:attrName>style.visibility</p:attrName>
                                        </p:attrNameLst>
                                      </p:cBhvr>
                                      <p:to>
                                        <p:strVal val="visible"/>
                                      </p:to>
                                    </p:set>
                                    <p:animEffect transition="in" filter="fade">
                                      <p:cBhvr>
                                        <p:cTn id="14" dur="1000"/>
                                        <p:tgtEl>
                                          <p:spTgt spid="48131">
                                            <p:txEl>
                                              <p:pRg st="0" end="0"/>
                                            </p:txEl>
                                          </p:spTgt>
                                        </p:tgtEl>
                                      </p:cBhvr>
                                    </p:animEffect>
                                    <p:anim calcmode="lin" valueType="num">
                                      <p:cBhvr>
                                        <p:cTn id="15"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131">
                                            <p:txEl>
                                              <p:pRg st="1" end="1"/>
                                            </p:txEl>
                                          </p:spTgt>
                                        </p:tgtEl>
                                        <p:attrNameLst>
                                          <p:attrName>style.visibility</p:attrName>
                                        </p:attrNameLst>
                                      </p:cBhvr>
                                      <p:to>
                                        <p:strVal val="visible"/>
                                      </p:to>
                                    </p:set>
                                    <p:animEffect transition="in" filter="fade">
                                      <p:cBhvr>
                                        <p:cTn id="21" dur="1000"/>
                                        <p:tgtEl>
                                          <p:spTgt spid="48131">
                                            <p:txEl>
                                              <p:pRg st="1" end="1"/>
                                            </p:txEl>
                                          </p:spTgt>
                                        </p:tgtEl>
                                      </p:cBhvr>
                                    </p:animEffect>
                                    <p:anim calcmode="lin" valueType="num">
                                      <p:cBhvr>
                                        <p:cTn id="22" dur="1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81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3013"/>
                                        </p:tgtEl>
                                        <p:attrNameLst>
                                          <p:attrName>style.visibility</p:attrName>
                                        </p:attrNameLst>
                                      </p:cBhvr>
                                      <p:to>
                                        <p:strVal val="visible"/>
                                      </p:to>
                                    </p:set>
                                    <p:anim calcmode="lin" valueType="num">
                                      <p:cBhvr>
                                        <p:cTn id="28" dur="500" fill="hold"/>
                                        <p:tgtEl>
                                          <p:spTgt spid="43013"/>
                                        </p:tgtEl>
                                        <p:attrNameLst>
                                          <p:attrName>ppt_w</p:attrName>
                                        </p:attrNameLst>
                                      </p:cBhvr>
                                      <p:tavLst>
                                        <p:tav tm="0">
                                          <p:val>
                                            <p:fltVal val="0"/>
                                          </p:val>
                                        </p:tav>
                                        <p:tav tm="100000">
                                          <p:val>
                                            <p:strVal val="#ppt_w"/>
                                          </p:val>
                                        </p:tav>
                                      </p:tavLst>
                                    </p:anim>
                                    <p:anim calcmode="lin" valueType="num">
                                      <p:cBhvr>
                                        <p:cTn id="29" dur="500" fill="hold"/>
                                        <p:tgtEl>
                                          <p:spTgt spid="43013"/>
                                        </p:tgtEl>
                                        <p:attrNameLst>
                                          <p:attrName>ppt_h</p:attrName>
                                        </p:attrNameLst>
                                      </p:cBhvr>
                                      <p:tavLst>
                                        <p:tav tm="0">
                                          <p:val>
                                            <p:fltVal val="0"/>
                                          </p:val>
                                        </p:tav>
                                        <p:tav tm="100000">
                                          <p:val>
                                            <p:strVal val="#ppt_h"/>
                                          </p:val>
                                        </p:tav>
                                      </p:tavLst>
                                    </p:anim>
                                    <p:animEffect transition="in" filter="fade">
                                      <p:cBhvr>
                                        <p:cTn id="30"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917848"/>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البريد الإلكتروني  </a:t>
            </a:r>
            <a:r>
              <a:rPr lang="en-US" sz="4000" dirty="0" smtClean="0">
                <a:solidFill>
                  <a:schemeClr val="accent2"/>
                </a:solidFill>
                <a:effectLst>
                  <a:outerShdw blurRad="38100" dist="38100" dir="2700000" algn="tl">
                    <a:srgbClr val="C0C0C0"/>
                  </a:outerShdw>
                </a:effectLst>
                <a:latin typeface="+mn-lt"/>
                <a:ea typeface="+mn-ea"/>
                <a:cs typeface="+mn-cs"/>
              </a:rPr>
              <a:t>E-Mail </a:t>
            </a:r>
          </a:p>
        </p:txBody>
      </p:sp>
      <p:sp>
        <p:nvSpPr>
          <p:cNvPr id="49155" name="Rectangle 3"/>
          <p:cNvSpPr>
            <a:spLocks noGrp="1" noChangeArrowheads="1"/>
          </p:cNvSpPr>
          <p:nvPr>
            <p:ph type="body" idx="1"/>
          </p:nvPr>
        </p:nvSpPr>
        <p:spPr>
          <a:xfrm>
            <a:off x="457200" y="1855365"/>
            <a:ext cx="8229600" cy="4525963"/>
          </a:xfrm>
        </p:spPr>
        <p:txBody>
          <a:bodyPr/>
          <a:lstStyle/>
          <a:p>
            <a:pPr eaLnBrk="1" hangingPunct="1">
              <a:defRPr/>
            </a:pPr>
            <a:r>
              <a:rPr lang="ar-SA" sz="3500" dirty="0" smtClean="0">
                <a:effectLst>
                  <a:outerShdw blurRad="38100" dist="38100" dir="2700000" algn="tl">
                    <a:srgbClr val="C0C0C0"/>
                  </a:outerShdw>
                </a:effectLst>
                <a:cs typeface="Arabic Transparent" pitchFamily="2" charset="-78"/>
              </a:rPr>
              <a:t>إرسال و استقبال الرسائل عبر الانترنت</a:t>
            </a:r>
            <a:endParaRPr lang="en-US" sz="3500" dirty="0" smtClean="0">
              <a:effectLst>
                <a:outerShdw blurRad="38100" dist="38100" dir="2700000" algn="tl">
                  <a:srgbClr val="C0C0C0"/>
                </a:outerShdw>
              </a:effectLst>
              <a:cs typeface="Arabic Transparent" pitchFamily="2" charset="-78"/>
            </a:endParaRPr>
          </a:p>
        </p:txBody>
      </p:sp>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8868"/>
            <a:ext cx="33051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155">
                                            <p:txEl>
                                              <p:pRg st="0" end="0"/>
                                            </p:txEl>
                                          </p:spTgt>
                                        </p:tgtEl>
                                        <p:attrNameLst>
                                          <p:attrName>style.visibility</p:attrName>
                                        </p:attrNameLst>
                                      </p:cBhvr>
                                      <p:to>
                                        <p:strVal val="visible"/>
                                      </p:to>
                                    </p:set>
                                    <p:animEffect transition="in" filter="fade">
                                      <p:cBhvr>
                                        <p:cTn id="14" dur="1000"/>
                                        <p:tgtEl>
                                          <p:spTgt spid="49155">
                                            <p:txEl>
                                              <p:pRg st="0" end="0"/>
                                            </p:txEl>
                                          </p:spTgt>
                                        </p:tgtEl>
                                      </p:cBhvr>
                                    </p:animEffect>
                                    <p:anim calcmode="lin" valueType="num">
                                      <p:cBhvr>
                                        <p:cTn id="15"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9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4039"/>
                                        </p:tgtEl>
                                        <p:attrNameLst>
                                          <p:attrName>style.visibility</p:attrName>
                                        </p:attrNameLst>
                                      </p:cBhvr>
                                      <p:to>
                                        <p:strVal val="visible"/>
                                      </p:to>
                                    </p:set>
                                    <p:anim calcmode="lin" valueType="num">
                                      <p:cBhvr additive="base">
                                        <p:cTn id="21" dur="1000" fill="hold"/>
                                        <p:tgtEl>
                                          <p:spTgt spid="44039"/>
                                        </p:tgtEl>
                                        <p:attrNameLst>
                                          <p:attrName>ppt_x</p:attrName>
                                        </p:attrNameLst>
                                      </p:cBhvr>
                                      <p:tavLst>
                                        <p:tav tm="0">
                                          <p:val>
                                            <p:strVal val="1+#ppt_w/2"/>
                                          </p:val>
                                        </p:tav>
                                        <p:tav tm="100000">
                                          <p:val>
                                            <p:strVal val="#ppt_x"/>
                                          </p:val>
                                        </p:tav>
                                      </p:tavLst>
                                    </p:anim>
                                    <p:anim calcmode="lin" valueType="num">
                                      <p:cBhvr additive="base">
                                        <p:cTn id="22" dur="1000" fill="hold"/>
                                        <p:tgtEl>
                                          <p:spTgt spid="44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845840"/>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البريد الإلكتروني  </a:t>
            </a:r>
            <a:r>
              <a:rPr lang="en-US" sz="4000" dirty="0" smtClean="0">
                <a:solidFill>
                  <a:schemeClr val="accent2"/>
                </a:solidFill>
                <a:effectLst>
                  <a:outerShdw blurRad="38100" dist="38100" dir="2700000" algn="tl">
                    <a:srgbClr val="C0C0C0"/>
                  </a:outerShdw>
                </a:effectLst>
                <a:latin typeface="+mn-lt"/>
                <a:ea typeface="+mn-ea"/>
                <a:cs typeface="+mn-cs"/>
              </a:rPr>
              <a:t>E-Mail</a:t>
            </a:r>
          </a:p>
        </p:txBody>
      </p:sp>
      <p:sp>
        <p:nvSpPr>
          <p:cNvPr id="50179" name="Rectangle 3"/>
          <p:cNvSpPr>
            <a:spLocks noGrp="1" noChangeArrowheads="1"/>
          </p:cNvSpPr>
          <p:nvPr>
            <p:ph type="body" idx="1"/>
          </p:nvPr>
        </p:nvSpPr>
        <p:spPr>
          <a:xfrm>
            <a:off x="457200" y="1855365"/>
            <a:ext cx="8229600" cy="4525963"/>
          </a:xfrm>
        </p:spPr>
        <p:txBody>
          <a:bodyPr/>
          <a:lstStyle/>
          <a:p>
            <a:pPr marL="609600" indent="-609600" eaLnBrk="1" hangingPunct="1">
              <a:buFontTx/>
              <a:buNone/>
              <a:defRPr/>
            </a:pPr>
            <a:r>
              <a:rPr lang="ar-SA" sz="3500" dirty="0" smtClean="0">
                <a:effectLst>
                  <a:outerShdw blurRad="38100" dist="38100" dir="2700000" algn="tl">
                    <a:srgbClr val="C0C0C0"/>
                  </a:outerShdw>
                </a:effectLst>
                <a:cs typeface="Arabic Transparent" pitchFamily="2" charset="-78"/>
              </a:rPr>
              <a:t>أهم الحسنات </a:t>
            </a:r>
          </a:p>
          <a:p>
            <a:pPr marL="609600" indent="-609600" eaLnBrk="1" hangingPunct="1">
              <a:buFontTx/>
              <a:buAutoNum type="arabicPeriod"/>
              <a:defRPr/>
            </a:pPr>
            <a:r>
              <a:rPr lang="ar-SA" sz="3500" dirty="0" smtClean="0">
                <a:effectLst>
                  <a:outerShdw blurRad="38100" dist="38100" dir="2700000" algn="tl">
                    <a:srgbClr val="C0C0C0"/>
                  </a:outerShdw>
                </a:effectLst>
                <a:cs typeface="Arabic Transparent" pitchFamily="2" charset="-78"/>
              </a:rPr>
              <a:t>وصول الرسالة في اللحظة نفسها تقريبا</a:t>
            </a:r>
          </a:p>
          <a:p>
            <a:pPr marL="609600" indent="-609600" eaLnBrk="1" hangingPunct="1">
              <a:buFontTx/>
              <a:buAutoNum type="arabicPeriod"/>
              <a:defRPr/>
            </a:pPr>
            <a:r>
              <a:rPr lang="ar-SA" sz="3500" dirty="0" smtClean="0">
                <a:effectLst>
                  <a:outerShdw blurRad="38100" dist="38100" dir="2700000" algn="tl">
                    <a:srgbClr val="C0C0C0"/>
                  </a:outerShdw>
                </a:effectLst>
                <a:cs typeface="Arabic Transparent" pitchFamily="2" charset="-78"/>
              </a:rPr>
              <a:t>التقليل من التكلفة المادية </a:t>
            </a:r>
          </a:p>
          <a:p>
            <a:pPr marL="609600" indent="-609600" eaLnBrk="1" hangingPunct="1">
              <a:buFontTx/>
              <a:buAutoNum type="arabicPeriod"/>
              <a:defRPr/>
            </a:pPr>
            <a:r>
              <a:rPr lang="ar-SA" sz="3500" dirty="0" smtClean="0">
                <a:effectLst>
                  <a:outerShdw blurRad="38100" dist="38100" dir="2700000" algn="tl">
                    <a:srgbClr val="C0C0C0"/>
                  </a:outerShdw>
                </a:effectLst>
                <a:cs typeface="Arabic Transparent" pitchFamily="2" charset="-78"/>
              </a:rPr>
              <a:t>متوفرة 24/24</a:t>
            </a:r>
          </a:p>
          <a:p>
            <a:pPr marL="609600" indent="-609600" eaLnBrk="1" hangingPunct="1">
              <a:buFontTx/>
              <a:buAutoNum type="arabicPeriod"/>
              <a:defRPr/>
            </a:pPr>
            <a:endParaRPr lang="ar-SA" sz="3500" dirty="0" smtClean="0">
              <a:effectLst>
                <a:outerShdw blurRad="38100" dist="38100" dir="2700000" algn="tl">
                  <a:srgbClr val="C0C0C0"/>
                </a:outerShdw>
              </a:effectLst>
              <a:cs typeface="Arabic Transparent" pitchFamily="2" charset="-78"/>
            </a:endParaRPr>
          </a:p>
          <a:p>
            <a:pPr marL="609600" indent="-609600" eaLnBrk="1" hangingPunct="1">
              <a:buFontTx/>
              <a:buAutoNum type="arabicPeriod"/>
              <a:defRPr/>
            </a:pPr>
            <a:endParaRPr lang="en-US" sz="3500" dirty="0" smtClean="0">
              <a:effectLst>
                <a:outerShdw blurRad="38100" dist="38100" dir="2700000" algn="tl">
                  <a:srgbClr val="C0C0C0"/>
                </a:outerShdw>
              </a:effectLst>
              <a:cs typeface="Arabic Transparent" pitchFamily="2" charset="-78"/>
            </a:endParaRPr>
          </a:p>
        </p:txBody>
      </p:sp>
      <p:pic>
        <p:nvPicPr>
          <p:cNvPr id="45061" name="Picture 5" descr="email2"/>
          <p:cNvPicPr>
            <a:picLocks noChangeAspect="1" noChangeArrowheads="1"/>
          </p:cNvPicPr>
          <p:nvPr/>
        </p:nvPicPr>
        <p:blipFill>
          <a:blip r:embed="rId2"/>
          <a:stretch>
            <a:fillRect/>
          </a:stretch>
        </p:blipFill>
        <p:spPr bwMode="auto">
          <a:xfrm>
            <a:off x="428597" y="3000372"/>
            <a:ext cx="3548794" cy="27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1000"/>
                                        <p:tgtEl>
                                          <p:spTgt spid="50178"/>
                                        </p:tgtEl>
                                      </p:cBhvr>
                                    </p:animEffect>
                                    <p:anim calcmode="lin" valueType="num">
                                      <p:cBhvr>
                                        <p:cTn id="8" dur="1000" fill="hold"/>
                                        <p:tgtEl>
                                          <p:spTgt spid="50178"/>
                                        </p:tgtEl>
                                        <p:attrNameLst>
                                          <p:attrName>ppt_x</p:attrName>
                                        </p:attrNameLst>
                                      </p:cBhvr>
                                      <p:tavLst>
                                        <p:tav tm="0">
                                          <p:val>
                                            <p:strVal val="#ppt_x"/>
                                          </p:val>
                                        </p:tav>
                                        <p:tav tm="100000">
                                          <p:val>
                                            <p:strVal val="#ppt_x"/>
                                          </p:val>
                                        </p:tav>
                                      </p:tavLst>
                                    </p:anim>
                                    <p:anim calcmode="lin" valueType="num">
                                      <p:cBhvr>
                                        <p:cTn id="9" dur="1000" fill="hold"/>
                                        <p:tgtEl>
                                          <p:spTgt spid="501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fade">
                                      <p:cBhvr>
                                        <p:cTn id="14" dur="1000"/>
                                        <p:tgtEl>
                                          <p:spTgt spid="50179">
                                            <p:txEl>
                                              <p:pRg st="0" end="0"/>
                                            </p:txEl>
                                          </p:spTgt>
                                        </p:tgtEl>
                                      </p:cBhvr>
                                    </p:animEffect>
                                    <p:anim calcmode="lin" valueType="num">
                                      <p:cBhvr>
                                        <p:cTn id="15"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0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179">
                                            <p:txEl>
                                              <p:pRg st="1" end="1"/>
                                            </p:txEl>
                                          </p:spTgt>
                                        </p:tgtEl>
                                        <p:attrNameLst>
                                          <p:attrName>style.visibility</p:attrName>
                                        </p:attrNameLst>
                                      </p:cBhvr>
                                      <p:to>
                                        <p:strVal val="visible"/>
                                      </p:to>
                                    </p:set>
                                    <p:animEffect transition="in" filter="fade">
                                      <p:cBhvr>
                                        <p:cTn id="21" dur="1000"/>
                                        <p:tgtEl>
                                          <p:spTgt spid="50179">
                                            <p:txEl>
                                              <p:pRg st="1" end="1"/>
                                            </p:txEl>
                                          </p:spTgt>
                                        </p:tgtEl>
                                      </p:cBhvr>
                                    </p:animEffect>
                                    <p:anim calcmode="lin" valueType="num">
                                      <p:cBhvr>
                                        <p:cTn id="22" dur="1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01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animEffect transition="in" filter="fade">
                                      <p:cBhvr>
                                        <p:cTn id="28" dur="1000"/>
                                        <p:tgtEl>
                                          <p:spTgt spid="50179">
                                            <p:txEl>
                                              <p:pRg st="2" end="2"/>
                                            </p:txEl>
                                          </p:spTgt>
                                        </p:tgtEl>
                                      </p:cBhvr>
                                    </p:animEffect>
                                    <p:anim calcmode="lin" valueType="num">
                                      <p:cBhvr>
                                        <p:cTn id="29" dur="10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01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0179">
                                            <p:txEl>
                                              <p:pRg st="3" end="3"/>
                                            </p:txEl>
                                          </p:spTgt>
                                        </p:tgtEl>
                                        <p:attrNameLst>
                                          <p:attrName>style.visibility</p:attrName>
                                        </p:attrNameLst>
                                      </p:cBhvr>
                                      <p:to>
                                        <p:strVal val="visible"/>
                                      </p:to>
                                    </p:set>
                                    <p:animEffect transition="in" filter="fade">
                                      <p:cBhvr>
                                        <p:cTn id="35" dur="1000"/>
                                        <p:tgtEl>
                                          <p:spTgt spid="50179">
                                            <p:txEl>
                                              <p:pRg st="3" end="3"/>
                                            </p:txEl>
                                          </p:spTgt>
                                        </p:tgtEl>
                                      </p:cBhvr>
                                    </p:animEffect>
                                    <p:anim calcmode="lin" valueType="num">
                                      <p:cBhvr>
                                        <p:cTn id="36" dur="10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01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5061"/>
                                        </p:tgtEl>
                                        <p:attrNameLst>
                                          <p:attrName>style.visibility</p:attrName>
                                        </p:attrNameLst>
                                      </p:cBhvr>
                                      <p:to>
                                        <p:strVal val="visible"/>
                                      </p:to>
                                    </p:set>
                                    <p:anim calcmode="lin" valueType="num">
                                      <p:cBhvr>
                                        <p:cTn id="42" dur="500" fill="hold"/>
                                        <p:tgtEl>
                                          <p:spTgt spid="45061"/>
                                        </p:tgtEl>
                                        <p:attrNameLst>
                                          <p:attrName>ppt_w</p:attrName>
                                        </p:attrNameLst>
                                      </p:cBhvr>
                                      <p:tavLst>
                                        <p:tav tm="0">
                                          <p:val>
                                            <p:fltVal val="0"/>
                                          </p:val>
                                        </p:tav>
                                        <p:tav tm="100000">
                                          <p:val>
                                            <p:strVal val="#ppt_w"/>
                                          </p:val>
                                        </p:tav>
                                      </p:tavLst>
                                    </p:anim>
                                    <p:anim calcmode="lin" valueType="num">
                                      <p:cBhvr>
                                        <p:cTn id="43" dur="500" fill="hold"/>
                                        <p:tgtEl>
                                          <p:spTgt spid="45061"/>
                                        </p:tgtEl>
                                        <p:attrNameLst>
                                          <p:attrName>ppt_h</p:attrName>
                                        </p:attrNameLst>
                                      </p:cBhvr>
                                      <p:tavLst>
                                        <p:tav tm="0">
                                          <p:val>
                                            <p:fltVal val="0"/>
                                          </p:val>
                                        </p:tav>
                                        <p:tav tm="100000">
                                          <p:val>
                                            <p:strVal val="#ppt_h"/>
                                          </p:val>
                                        </p:tav>
                                      </p:tavLst>
                                    </p:anim>
                                    <p:animEffect transition="in" filter="fade">
                                      <p:cBhvr>
                                        <p:cTn id="44"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917848"/>
            <a:ext cx="8229600" cy="707886"/>
          </a:xfrm>
          <a:noFill/>
        </p:spPr>
        <p:txBody>
          <a:bodyPr wrap="square" rtlCol="1">
            <a:spAutoFit/>
          </a:bodyPr>
          <a:lstStyle/>
          <a:p>
            <a:pPr algn="ctr">
              <a:defRPr/>
            </a:pPr>
            <a:r>
              <a:rPr lang="ar-SA" sz="4000" dirty="0" smtClean="0">
                <a:solidFill>
                  <a:schemeClr val="accent2"/>
                </a:solidFill>
                <a:effectLst>
                  <a:outerShdw blurRad="38100" dist="38100" dir="2700000" algn="tl">
                    <a:srgbClr val="C0C0C0"/>
                  </a:outerShdw>
                </a:effectLst>
                <a:latin typeface="+mn-lt"/>
                <a:ea typeface="+mn-ea"/>
                <a:cs typeface="+mn-cs"/>
              </a:rPr>
              <a:t>البريد الإلكتروني  </a:t>
            </a:r>
            <a:r>
              <a:rPr lang="en-US" sz="4000" dirty="0" smtClean="0">
                <a:solidFill>
                  <a:schemeClr val="accent2"/>
                </a:solidFill>
                <a:effectLst>
                  <a:outerShdw blurRad="38100" dist="38100" dir="2700000" algn="tl">
                    <a:srgbClr val="C0C0C0"/>
                  </a:outerShdw>
                </a:effectLst>
                <a:latin typeface="+mn-lt"/>
                <a:ea typeface="+mn-ea"/>
                <a:cs typeface="+mn-cs"/>
              </a:rPr>
              <a:t>E-Mail</a:t>
            </a:r>
          </a:p>
        </p:txBody>
      </p:sp>
      <p:sp>
        <p:nvSpPr>
          <p:cNvPr id="51203" name="Rectangle 3"/>
          <p:cNvSpPr>
            <a:spLocks noGrp="1" noChangeArrowheads="1"/>
          </p:cNvSpPr>
          <p:nvPr>
            <p:ph type="body" idx="1"/>
          </p:nvPr>
        </p:nvSpPr>
        <p:spPr>
          <a:xfrm>
            <a:off x="457200" y="1999381"/>
            <a:ext cx="8229600" cy="4525963"/>
          </a:xfrm>
        </p:spPr>
        <p:txBody>
          <a:bodyPr/>
          <a:lstStyle/>
          <a:p>
            <a:pPr marL="609600" indent="-609600" eaLnBrk="1" hangingPunct="1">
              <a:buFontTx/>
              <a:buNone/>
              <a:defRPr/>
            </a:pPr>
            <a:r>
              <a:rPr lang="ar-SA" sz="3500" dirty="0" smtClean="0">
                <a:effectLst>
                  <a:outerShdw blurRad="38100" dist="38100" dir="2700000" algn="tl">
                    <a:srgbClr val="C0C0C0"/>
                  </a:outerShdw>
                </a:effectLst>
                <a:cs typeface="Arabic Transparent" pitchFamily="2" charset="-78"/>
              </a:rPr>
              <a:t>أهم السيئات  </a:t>
            </a:r>
          </a:p>
          <a:p>
            <a:pPr marL="609600" indent="-609600" eaLnBrk="1" hangingPunct="1">
              <a:buFontTx/>
              <a:buAutoNum type="arabicPeriod"/>
              <a:defRPr/>
            </a:pPr>
            <a:r>
              <a:rPr lang="ar-SA" sz="3500" dirty="0" smtClean="0">
                <a:effectLst>
                  <a:outerShdw blurRad="38100" dist="38100" dir="2700000" algn="tl">
                    <a:srgbClr val="C0C0C0"/>
                  </a:outerShdw>
                </a:effectLst>
                <a:cs typeface="Arabic Transparent" pitchFamily="2" charset="-78"/>
              </a:rPr>
              <a:t>وجود الفيروسات بالمفرقات   </a:t>
            </a:r>
          </a:p>
          <a:p>
            <a:pPr marL="609600" indent="-609600" eaLnBrk="1" hangingPunct="1">
              <a:buFontTx/>
              <a:buAutoNum type="arabicPeriod"/>
              <a:defRPr/>
            </a:pPr>
            <a:endParaRPr lang="en-US" sz="3500" dirty="0" smtClean="0">
              <a:effectLst>
                <a:outerShdw blurRad="38100" dist="38100" dir="2700000" algn="tl">
                  <a:srgbClr val="C0C0C0"/>
                </a:outerShdw>
              </a:effectLst>
              <a:cs typeface="Arabic Transparent" pitchFamily="2" charset="-78"/>
            </a:endParaRPr>
          </a:p>
        </p:txBody>
      </p:sp>
      <p:pic>
        <p:nvPicPr>
          <p:cNvPr id="46085" name="Picture 5" descr="email2"/>
          <p:cNvPicPr>
            <a:picLocks noChangeAspect="1" noChangeArrowheads="1"/>
          </p:cNvPicPr>
          <p:nvPr/>
        </p:nvPicPr>
        <p:blipFill>
          <a:blip r:embed="rId2"/>
          <a:stretch>
            <a:fillRect/>
          </a:stretch>
        </p:blipFill>
        <p:spPr bwMode="auto">
          <a:xfrm>
            <a:off x="939021" y="2214554"/>
            <a:ext cx="3153205" cy="317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1000"/>
                                        <p:tgtEl>
                                          <p:spTgt spid="51202"/>
                                        </p:tgtEl>
                                      </p:cBhvr>
                                    </p:animEffect>
                                    <p:anim calcmode="lin" valueType="num">
                                      <p:cBhvr>
                                        <p:cTn id="8" dur="1000" fill="hold"/>
                                        <p:tgtEl>
                                          <p:spTgt spid="51202"/>
                                        </p:tgtEl>
                                        <p:attrNameLst>
                                          <p:attrName>ppt_x</p:attrName>
                                        </p:attrNameLst>
                                      </p:cBhvr>
                                      <p:tavLst>
                                        <p:tav tm="0">
                                          <p:val>
                                            <p:strVal val="#ppt_x"/>
                                          </p:val>
                                        </p:tav>
                                        <p:tav tm="100000">
                                          <p:val>
                                            <p:strVal val="#ppt_x"/>
                                          </p:val>
                                        </p:tav>
                                      </p:tavLst>
                                    </p:anim>
                                    <p:anim calcmode="lin" valueType="num">
                                      <p:cBhvr>
                                        <p:cTn id="9"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Effect transition="in" filter="fade">
                                      <p:cBhvr>
                                        <p:cTn id="14" dur="1000"/>
                                        <p:tgtEl>
                                          <p:spTgt spid="51203">
                                            <p:txEl>
                                              <p:pRg st="0" end="0"/>
                                            </p:txEl>
                                          </p:spTgt>
                                        </p:tgtEl>
                                      </p:cBhvr>
                                    </p:animEffect>
                                    <p:anim calcmode="lin" valueType="num">
                                      <p:cBhvr>
                                        <p:cTn id="15"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1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03">
                                            <p:txEl>
                                              <p:pRg st="1" end="1"/>
                                            </p:txEl>
                                          </p:spTgt>
                                        </p:tgtEl>
                                        <p:attrNameLst>
                                          <p:attrName>style.visibility</p:attrName>
                                        </p:attrNameLst>
                                      </p:cBhvr>
                                      <p:to>
                                        <p:strVal val="visible"/>
                                      </p:to>
                                    </p:set>
                                    <p:animEffect transition="in" filter="fade">
                                      <p:cBhvr>
                                        <p:cTn id="21" dur="1000"/>
                                        <p:tgtEl>
                                          <p:spTgt spid="51203">
                                            <p:txEl>
                                              <p:pRg st="1" end="1"/>
                                            </p:txEl>
                                          </p:spTgt>
                                        </p:tgtEl>
                                      </p:cBhvr>
                                    </p:animEffect>
                                    <p:anim calcmode="lin" valueType="num">
                                      <p:cBhvr>
                                        <p:cTn id="22"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1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6085"/>
                                        </p:tgtEl>
                                        <p:attrNameLst>
                                          <p:attrName>style.visibility</p:attrName>
                                        </p:attrNameLst>
                                      </p:cBhvr>
                                      <p:to>
                                        <p:strVal val="visible"/>
                                      </p:to>
                                    </p:set>
                                    <p:anim calcmode="lin" valueType="num">
                                      <p:cBhvr additive="base">
                                        <p:cTn id="28" dur="500" fill="hold"/>
                                        <p:tgtEl>
                                          <p:spTgt spid="46085"/>
                                        </p:tgtEl>
                                        <p:attrNameLst>
                                          <p:attrName>ppt_x</p:attrName>
                                        </p:attrNameLst>
                                      </p:cBhvr>
                                      <p:tavLst>
                                        <p:tav tm="0">
                                          <p:val>
                                            <p:strVal val="#ppt_x"/>
                                          </p:val>
                                        </p:tav>
                                        <p:tav tm="100000">
                                          <p:val>
                                            <p:strVal val="#ppt_x"/>
                                          </p:val>
                                        </p:tav>
                                      </p:tavLst>
                                    </p:anim>
                                    <p:anim calcmode="lin" valueType="num">
                                      <p:cBhvr additive="base">
                                        <p:cTn id="29" dur="500" fill="hold"/>
                                        <p:tgtEl>
                                          <p:spTgt spid="46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صر نائب للمحتوى 10"/>
          <p:cNvSpPr>
            <a:spLocks noGrp="1"/>
          </p:cNvSpPr>
          <p:nvPr>
            <p:ph idx="1"/>
          </p:nvPr>
        </p:nvSpPr>
        <p:spPr>
          <a:xfrm>
            <a:off x="457200" y="1428736"/>
            <a:ext cx="8229600" cy="5429264"/>
          </a:xfrm>
        </p:spPr>
        <p:txBody>
          <a:bodyPr/>
          <a:lstStyle/>
          <a:p>
            <a:endParaRPr lang="ar-SA" dirty="0" smtClean="0"/>
          </a:p>
          <a:p>
            <a:endParaRPr lang="ar-SA" dirty="0" smtClean="0"/>
          </a:p>
          <a:p>
            <a:endParaRPr lang="ar-SA" dirty="0" smtClean="0"/>
          </a:p>
          <a:p>
            <a:pPr>
              <a:buClrTx/>
              <a:buFont typeface="Lucida Sans Unicode" pitchFamily="34" charset="0"/>
              <a:buChar char="√"/>
            </a:pPr>
            <a:r>
              <a:rPr lang="ar-SA" dirty="0" smtClean="0"/>
              <a:t>إجهاد العين وصداع الرأس (</a:t>
            </a:r>
            <a:r>
              <a:rPr lang="en-US" dirty="0" smtClean="0"/>
              <a:t>Eyestrain and Headaches</a:t>
            </a:r>
            <a:r>
              <a:rPr lang="ar-SA" dirty="0" smtClean="0"/>
              <a:t>) .</a:t>
            </a:r>
          </a:p>
          <a:p>
            <a:pPr>
              <a:buClrTx/>
              <a:buFont typeface="Lucida Sans Unicode" pitchFamily="34" charset="0"/>
              <a:buChar char="√"/>
            </a:pPr>
            <a:r>
              <a:rPr lang="ar-SA" dirty="0" smtClean="0"/>
              <a:t>ضرر الإجهاد المتكرر (</a:t>
            </a:r>
            <a:r>
              <a:rPr lang="en-US" dirty="0" smtClean="0"/>
              <a:t>RSI</a:t>
            </a:r>
            <a:r>
              <a:rPr lang="ar-SA" dirty="0" smtClean="0"/>
              <a:t>), الذي ارتبط باستخدام لوحة المفاتيح </a:t>
            </a:r>
            <a:r>
              <a:rPr lang="ar-SA" dirty="0" err="1" smtClean="0"/>
              <a:t>والماوس</a:t>
            </a:r>
            <a:r>
              <a:rPr lang="ar-SA" dirty="0" smtClean="0"/>
              <a:t> .</a:t>
            </a:r>
          </a:p>
          <a:p>
            <a:pPr>
              <a:buClrTx/>
              <a:buFont typeface="Lucida Sans Unicode" pitchFamily="34" charset="0"/>
              <a:buChar char="√"/>
            </a:pPr>
            <a:r>
              <a:rPr lang="ar-SA" dirty="0" smtClean="0"/>
              <a:t>آلام الظهر (</a:t>
            </a:r>
            <a:r>
              <a:rPr lang="en-US" dirty="0" smtClean="0"/>
              <a:t>Back Pain</a:t>
            </a:r>
            <a:r>
              <a:rPr lang="ar-SA" dirty="0" smtClean="0"/>
              <a:t>), لتفادي هذه الآلام يتم وضع الشاشة على ارتفاع صحيح للمستخدم, وأن تكون الشاشة في مستوى منخفض قليلاً عن مستوى رؤيا العين .</a:t>
            </a:r>
          </a:p>
          <a:p>
            <a:pPr>
              <a:buClrTx/>
              <a:buFont typeface="Lucida Sans Unicode" pitchFamily="34" charset="0"/>
              <a:buChar char="√"/>
            </a:pPr>
            <a:r>
              <a:rPr lang="ar-SA" dirty="0" smtClean="0"/>
              <a:t>التهوية (</a:t>
            </a:r>
            <a:r>
              <a:rPr lang="en-US" dirty="0" smtClean="0"/>
              <a:t>Ventilation</a:t>
            </a:r>
            <a:r>
              <a:rPr lang="ar-SA" dirty="0" smtClean="0"/>
              <a:t>) .</a:t>
            </a:r>
          </a:p>
          <a:p>
            <a:pPr>
              <a:buClrTx/>
              <a:buFont typeface="Lucida Sans Unicode" pitchFamily="34" charset="0"/>
              <a:buChar char="√"/>
            </a:pPr>
            <a:r>
              <a:rPr lang="ar-SA" dirty="0" smtClean="0"/>
              <a:t>الأمن من الكهرباء .</a:t>
            </a:r>
          </a:p>
          <a:p>
            <a:pPr>
              <a:buClrTx/>
              <a:buNone/>
            </a:pPr>
            <a:endParaRPr lang="ar-SA" dirty="0"/>
          </a:p>
        </p:txBody>
      </p:sp>
      <p:pic>
        <p:nvPicPr>
          <p:cNvPr id="13314" name="Picture 2" descr="C:\Users\talal\Desktop\المشروع\215.JPG"/>
          <p:cNvPicPr>
            <a:picLocks noChangeAspect="1" noChangeArrowheads="1"/>
          </p:cNvPicPr>
          <p:nvPr/>
        </p:nvPicPr>
        <p:blipFill>
          <a:blip r:embed="rId2"/>
          <a:srcRect/>
          <a:stretch>
            <a:fillRect/>
          </a:stretch>
        </p:blipFill>
        <p:spPr bwMode="auto">
          <a:xfrm>
            <a:off x="1243034" y="452420"/>
            <a:ext cx="6400800" cy="476250"/>
          </a:xfrm>
          <a:prstGeom prst="rect">
            <a:avLst/>
          </a:prstGeom>
          <a:ln>
            <a:noFill/>
          </a:ln>
          <a:effectLst>
            <a:glow rad="101600">
              <a:schemeClr val="accent4">
                <a:satMod val="175000"/>
                <a:alpha val="40000"/>
              </a:schemeClr>
            </a:glow>
            <a:outerShdw blurRad="292100" dist="139700" dir="2700000" algn="tl" rotWithShape="0">
              <a:srgbClr val="333333">
                <a:alpha val="65000"/>
              </a:srgbClr>
            </a:outerShdw>
          </a:effectLst>
        </p:spPr>
      </p:pic>
      <p:pic>
        <p:nvPicPr>
          <p:cNvPr id="13315" name="Picture 3" descr="C:\Users\talal\Desktop\المشروع\216.JPG"/>
          <p:cNvPicPr>
            <a:picLocks noChangeAspect="1" noChangeArrowheads="1"/>
          </p:cNvPicPr>
          <p:nvPr/>
        </p:nvPicPr>
        <p:blipFill>
          <a:blip r:embed="rId3"/>
          <a:srcRect/>
          <a:stretch>
            <a:fillRect/>
          </a:stretch>
        </p:blipFill>
        <p:spPr bwMode="auto">
          <a:xfrm>
            <a:off x="357158" y="1214422"/>
            <a:ext cx="8211610" cy="1500198"/>
          </a:xfrm>
          <a:prstGeom prst="rect">
            <a:avLst/>
          </a:prstGeom>
          <a:noFill/>
          <a:effectLst>
            <a:glow rad="139700">
              <a:schemeClr val="accent6">
                <a:satMod val="175000"/>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Effect transition="in" filter="fade">
                                      <p:cBhvr>
                                        <p:cTn id="9" dur="1000"/>
                                        <p:tgtEl>
                                          <p:spTgt spid="13314"/>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3315"/>
                                        </p:tgtEl>
                                        <p:attrNameLst>
                                          <p:attrName>style.visibility</p:attrName>
                                        </p:attrNameLst>
                                      </p:cBhvr>
                                      <p:to>
                                        <p:strVal val="visible"/>
                                      </p:to>
                                    </p:set>
                                    <p:animEffect transition="in" filter="wipe(up)">
                                      <p:cBhvr>
                                        <p:cTn id="13" dur="3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97</a:t>
            </a:fld>
            <a:endParaRPr lang="ar-SA"/>
          </a:p>
        </p:txBody>
      </p:sp>
      <p:pic>
        <p:nvPicPr>
          <p:cNvPr id="14339" name="Picture 3" descr="C:\Users\talal\Desktop\المشروع\221.JPG"/>
          <p:cNvPicPr>
            <a:picLocks noChangeAspect="1" noChangeArrowheads="1"/>
          </p:cNvPicPr>
          <p:nvPr/>
        </p:nvPicPr>
        <p:blipFill>
          <a:blip r:embed="rId2"/>
          <a:srcRect t="40000"/>
          <a:stretch>
            <a:fillRect/>
          </a:stretch>
        </p:blipFill>
        <p:spPr bwMode="auto">
          <a:xfrm>
            <a:off x="655399" y="1571612"/>
            <a:ext cx="8131443" cy="1071570"/>
          </a:xfrm>
          <a:prstGeom prst="rect">
            <a:avLst/>
          </a:prstGeom>
          <a:noFill/>
        </p:spPr>
      </p:pic>
      <p:pic>
        <p:nvPicPr>
          <p:cNvPr id="14340" name="Picture 4" descr="C:\Users\talal\Desktop\المشروع\222.JPG"/>
          <p:cNvPicPr>
            <a:picLocks noChangeAspect="1" noChangeArrowheads="1"/>
          </p:cNvPicPr>
          <p:nvPr/>
        </p:nvPicPr>
        <p:blipFill>
          <a:blip r:embed="rId3"/>
          <a:srcRect/>
          <a:stretch>
            <a:fillRect/>
          </a:stretch>
        </p:blipFill>
        <p:spPr bwMode="auto">
          <a:xfrm>
            <a:off x="285720" y="3000372"/>
            <a:ext cx="8428041" cy="2343167"/>
          </a:xfrm>
          <a:prstGeom prst="rect">
            <a:avLst/>
          </a:prstGeom>
          <a:noFill/>
        </p:spPr>
      </p:pic>
      <p:sp>
        <p:nvSpPr>
          <p:cNvPr id="8" name="Rectangle 2"/>
          <p:cNvSpPr txBox="1">
            <a:spLocks noChangeArrowheads="1"/>
          </p:cNvSpPr>
          <p:nvPr/>
        </p:nvSpPr>
        <p:spPr>
          <a:xfrm>
            <a:off x="457200" y="577974"/>
            <a:ext cx="8229600" cy="707886"/>
          </a:xfrm>
          <a:prstGeom prst="rect">
            <a:avLst/>
          </a:prstGeom>
          <a:noFill/>
        </p:spPr>
        <p:txBody>
          <a:bodyPr wrap="square" rtlCol="1">
            <a:spAutoFit/>
          </a:bodyPr>
          <a:lstStyle/>
          <a:p>
            <a:pPr>
              <a:buFont typeface="Wingdings" pitchFamily="2" charset="2"/>
              <a:buChar char="ü"/>
            </a:pPr>
            <a:r>
              <a:rPr lang="ar-SA" sz="4000" dirty="0" smtClean="0"/>
              <a:t>الصحة والسلامة أثناء العمل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1"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4339"/>
                                        </p:tgtEl>
                                        <p:attrNameLst>
                                          <p:attrName>style.visibility</p:attrName>
                                        </p:attrNameLst>
                                      </p:cBhvr>
                                      <p:to>
                                        <p:strVal val="visible"/>
                                      </p:to>
                                    </p:set>
                                    <p:animEffect transition="in" filter="wipe(up)">
                                      <p:cBhvr>
                                        <p:cTn id="19" dur="2000"/>
                                        <p:tgtEl>
                                          <p:spTgt spid="14339"/>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14340"/>
                                        </p:tgtEl>
                                        <p:attrNameLst>
                                          <p:attrName>style.visibility</p:attrName>
                                        </p:attrNameLst>
                                      </p:cBhvr>
                                      <p:to>
                                        <p:strVal val="visible"/>
                                      </p:to>
                                    </p:set>
                                    <p:animEffect transition="in" filter="wipe(up)">
                                      <p:cBhvr>
                                        <p:cTn id="23"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IT- Cambridge</a:t>
            </a:r>
            <a:endParaRPr lang="ar-SA"/>
          </a:p>
        </p:txBody>
      </p:sp>
      <p:sp>
        <p:nvSpPr>
          <p:cNvPr id="3" name="عنصر نائب للتذييل 2"/>
          <p:cNvSpPr>
            <a:spLocks noGrp="1"/>
          </p:cNvSpPr>
          <p:nvPr>
            <p:ph type="ftr" sz="quarter" idx="11"/>
          </p:nvPr>
        </p:nvSpPr>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p:txBody>
          <a:bodyPr/>
          <a:lstStyle/>
          <a:p>
            <a:fld id="{A0E098D0-71D1-40EB-BF42-2064AB5B49CD}" type="slidenum">
              <a:rPr lang="ar-SA" smtClean="0"/>
              <a:pPr/>
              <a:t>98</a:t>
            </a:fld>
            <a:endParaRPr lang="ar-SA"/>
          </a:p>
        </p:txBody>
      </p:sp>
      <p:pic>
        <p:nvPicPr>
          <p:cNvPr id="15363" name="Picture 3" descr="C:\Users\talal\Desktop\المشروع\224.JPG"/>
          <p:cNvPicPr>
            <a:picLocks noChangeAspect="1" noChangeArrowheads="1"/>
          </p:cNvPicPr>
          <p:nvPr/>
        </p:nvPicPr>
        <p:blipFill>
          <a:blip r:embed="rId2"/>
          <a:srcRect t="3773"/>
          <a:stretch>
            <a:fillRect/>
          </a:stretch>
        </p:blipFill>
        <p:spPr bwMode="auto">
          <a:xfrm>
            <a:off x="142844" y="1500174"/>
            <a:ext cx="8786874" cy="3643338"/>
          </a:xfrm>
          <a:prstGeom prst="rect">
            <a:avLst/>
          </a:prstGeom>
          <a:noFill/>
          <a:effectLst>
            <a:glow rad="228600">
              <a:schemeClr val="accent1">
                <a:satMod val="175000"/>
                <a:alpha val="40000"/>
              </a:schemeClr>
            </a:glow>
          </a:effectLst>
        </p:spPr>
      </p:pic>
      <p:sp>
        <p:nvSpPr>
          <p:cNvPr id="8" name="Rectangle 2"/>
          <p:cNvSpPr txBox="1">
            <a:spLocks noChangeArrowheads="1"/>
          </p:cNvSpPr>
          <p:nvPr/>
        </p:nvSpPr>
        <p:spPr>
          <a:xfrm>
            <a:off x="457200" y="357166"/>
            <a:ext cx="8229600" cy="707886"/>
          </a:xfrm>
          <a:prstGeom prst="rect">
            <a:avLst/>
          </a:prstGeom>
          <a:noFill/>
        </p:spPr>
        <p:txBody>
          <a:bodyPr wrap="square" rtlCol="1">
            <a:spAutoFit/>
          </a:bodyPr>
          <a:lstStyle/>
          <a:p>
            <a:pPr marL="0" marR="0" lvl="0" indent="0" defTabSz="914400" rtl="1" eaLnBrk="1" fontAlgn="auto" latinLnBrk="0" hangingPunct="1">
              <a:lnSpc>
                <a:spcPct val="100000"/>
              </a:lnSpc>
              <a:spcBef>
                <a:spcPct val="0"/>
              </a:spcBef>
              <a:spcAft>
                <a:spcPts val="0"/>
              </a:spcAft>
              <a:buClrTx/>
              <a:buSzTx/>
              <a:buFont typeface="Wingdings" pitchFamily="2" charset="2"/>
              <a:buChar char="ü"/>
              <a:tabLst/>
              <a:defRPr/>
            </a:pPr>
            <a:r>
              <a:rPr lang="ar-SA" sz="4000" dirty="0" smtClean="0"/>
              <a:t>الأمن من الحريق :</a:t>
            </a:r>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5363"/>
                                        </p:tgtEl>
                                        <p:attrNameLst>
                                          <p:attrName>style.visibility</p:attrName>
                                        </p:attrNameLst>
                                      </p:cBhvr>
                                      <p:to>
                                        <p:strVal val="visible"/>
                                      </p:to>
                                    </p:set>
                                    <p:animEffect transition="in" filter="wipe(up)">
                                      <p:cBhvr>
                                        <p:cTn id="13" dur="5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7197982" y="6467430"/>
            <a:ext cx="1449290" cy="306274"/>
          </a:xfrm>
        </p:spPr>
        <p:txBody>
          <a:bodyPr/>
          <a:lstStyle/>
          <a:p>
            <a:r>
              <a:rPr lang="ar-SA" smtClean="0"/>
              <a:t>IT- Cambridge</a:t>
            </a:r>
            <a:endParaRPr lang="ar-SA"/>
          </a:p>
        </p:txBody>
      </p:sp>
      <p:sp>
        <p:nvSpPr>
          <p:cNvPr id="3" name="عنصر نائب للتذييل 2"/>
          <p:cNvSpPr>
            <a:spLocks noGrp="1"/>
          </p:cNvSpPr>
          <p:nvPr>
            <p:ph type="ftr" sz="quarter" idx="11"/>
          </p:nvPr>
        </p:nvSpPr>
        <p:spPr>
          <a:xfrm>
            <a:off x="4956590" y="6467326"/>
            <a:ext cx="1774163" cy="305743"/>
          </a:xfrm>
        </p:spPr>
        <p:txBody>
          <a:bodyPr/>
          <a:lstStyle/>
          <a:p>
            <a:r>
              <a:rPr lang="ar-SA" smtClean="0"/>
              <a:t>أ / محمد طلال - نيوهورايزن تبوك 0559260849</a:t>
            </a:r>
            <a:endParaRPr lang="ar-SA"/>
          </a:p>
        </p:txBody>
      </p:sp>
      <p:sp>
        <p:nvSpPr>
          <p:cNvPr id="4" name="عنصر نائب لرقم الشريحة 3"/>
          <p:cNvSpPr>
            <a:spLocks noGrp="1"/>
          </p:cNvSpPr>
          <p:nvPr>
            <p:ph type="sldNum" sz="quarter" idx="12"/>
          </p:nvPr>
        </p:nvSpPr>
        <p:spPr>
          <a:xfrm>
            <a:off x="8572728" y="6467326"/>
            <a:ext cx="440303" cy="305743"/>
          </a:xfrm>
        </p:spPr>
        <p:txBody>
          <a:bodyPr/>
          <a:lstStyle/>
          <a:p>
            <a:fld id="{A0E098D0-71D1-40EB-BF42-2064AB5B49CD}" type="slidenum">
              <a:rPr lang="ar-SA" smtClean="0"/>
              <a:pPr/>
              <a:t>99</a:t>
            </a:fld>
            <a:endParaRPr lang="ar-SA"/>
          </a:p>
        </p:txBody>
      </p:sp>
      <p:pic>
        <p:nvPicPr>
          <p:cNvPr id="5" name="صورة 4" descr="2.png"/>
          <p:cNvPicPr>
            <a:picLocks noChangeAspect="1"/>
          </p:cNvPicPr>
          <p:nvPr/>
        </p:nvPicPr>
        <p:blipFill>
          <a:blip r:embed="rId2"/>
          <a:srcRect l="51021"/>
          <a:stretch>
            <a:fillRect/>
          </a:stretch>
        </p:blipFill>
        <p:spPr>
          <a:xfrm>
            <a:off x="5500694" y="3730424"/>
            <a:ext cx="1857388" cy="2413220"/>
          </a:xfrm>
          <a:prstGeom prst="rect">
            <a:avLst/>
          </a:prstGeom>
        </p:spPr>
      </p:pic>
      <p:pic>
        <p:nvPicPr>
          <p:cNvPr id="6" name="صورة 5" descr="4a45e04aca.jpg"/>
          <p:cNvPicPr>
            <a:picLocks noChangeAspect="1"/>
          </p:cNvPicPr>
          <p:nvPr/>
        </p:nvPicPr>
        <p:blipFill>
          <a:blip r:embed="rId3">
            <a:lum bright="10000"/>
          </a:blip>
          <a:srcRect l="21750" r="12999" b="5311"/>
          <a:stretch>
            <a:fillRect/>
          </a:stretch>
        </p:blipFill>
        <p:spPr>
          <a:xfrm>
            <a:off x="6786578" y="970342"/>
            <a:ext cx="1857388" cy="3173038"/>
          </a:xfrm>
          <a:prstGeom prst="rect">
            <a:avLst/>
          </a:prstGeom>
        </p:spPr>
      </p:pic>
      <p:pic>
        <p:nvPicPr>
          <p:cNvPr id="7" name="صورة 6" descr="07cf619ca4.jpg"/>
          <p:cNvPicPr>
            <a:picLocks noChangeAspect="1"/>
          </p:cNvPicPr>
          <p:nvPr/>
        </p:nvPicPr>
        <p:blipFill>
          <a:blip r:embed="rId4">
            <a:lum bright="16000" contrast="42000"/>
          </a:blip>
          <a:srcRect l="65824" t="36762" r="9208" b="6680"/>
          <a:stretch>
            <a:fillRect/>
          </a:stretch>
        </p:blipFill>
        <p:spPr>
          <a:xfrm>
            <a:off x="3214678" y="3484563"/>
            <a:ext cx="1571636" cy="2944833"/>
          </a:xfrm>
          <a:prstGeom prst="trapezoid">
            <a:avLst/>
          </a:prstGeom>
        </p:spPr>
      </p:pic>
      <p:pic>
        <p:nvPicPr>
          <p:cNvPr id="8" name="صورة 7" descr="9cf8ce26ed.jpg"/>
          <p:cNvPicPr>
            <a:picLocks noChangeAspect="1"/>
          </p:cNvPicPr>
          <p:nvPr/>
        </p:nvPicPr>
        <p:blipFill>
          <a:blip r:embed="rId5">
            <a:lum bright="10000" contrast="10000"/>
          </a:blip>
          <a:srcRect l="4428" r="11433" b="6174"/>
          <a:stretch>
            <a:fillRect/>
          </a:stretch>
        </p:blipFill>
        <p:spPr>
          <a:xfrm>
            <a:off x="500034" y="1142984"/>
            <a:ext cx="2923463" cy="2928958"/>
          </a:xfrm>
          <a:prstGeom prst="rect">
            <a:avLst/>
          </a:prstGeom>
        </p:spPr>
      </p:pic>
      <p:pic>
        <p:nvPicPr>
          <p:cNvPr id="9" name="صورة 8" descr="6-litre-foam-fire-extinguisher-gloria-S6DLW.jpg"/>
          <p:cNvPicPr>
            <a:picLocks noChangeAspect="1"/>
          </p:cNvPicPr>
          <p:nvPr/>
        </p:nvPicPr>
        <p:blipFill>
          <a:blip r:embed="rId6"/>
          <a:stretch>
            <a:fillRect/>
          </a:stretch>
        </p:blipFill>
        <p:spPr>
          <a:xfrm>
            <a:off x="4333884" y="1214422"/>
            <a:ext cx="1524000" cy="2806700"/>
          </a:xfrm>
          <a:prstGeom prst="rect">
            <a:avLst/>
          </a:prstGeom>
        </p:spPr>
      </p:pic>
      <p:sp>
        <p:nvSpPr>
          <p:cNvPr id="10" name="Rectangle 2"/>
          <p:cNvSpPr txBox="1">
            <a:spLocks noChangeArrowheads="1"/>
          </p:cNvSpPr>
          <p:nvPr/>
        </p:nvSpPr>
        <p:spPr>
          <a:xfrm>
            <a:off x="457200" y="357166"/>
            <a:ext cx="8229600"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effectLst>
                  <a:outerShdw blurRad="38100" dist="38100" dir="2700000" algn="tl">
                    <a:srgbClr val="C0C0C0"/>
                  </a:outerShdw>
                </a:effectLst>
                <a:uLnTx/>
                <a:uFillTx/>
                <a:latin typeface="+mn-lt"/>
                <a:ea typeface="+mn-ea"/>
                <a:cs typeface="+mn-cs"/>
              </a:rPr>
              <a:t>أشكال طفايات الحريق</a:t>
            </a:r>
            <a:endParaRPr kumimoji="0" lang="en-US" sz="4000" b="1" i="0" u="none" strike="noStrike" kern="1200" cap="none" spc="0" normalizeH="0" baseline="0" noProof="0" dirty="0" smtClean="0">
              <a:ln>
                <a:noFill/>
              </a:ln>
              <a:effectLst>
                <a:outerShdw blurRad="38100" dist="38100" dir="2700000" algn="tl">
                  <a:srgbClr val="C0C0C0"/>
                </a:outerShdw>
              </a:effectLst>
              <a:uLnTx/>
              <a:uFillTx/>
              <a:latin typeface="+mn-lt"/>
              <a:ea typeface="+mn-ea"/>
              <a:cs typeface="+mn-cs"/>
            </a:endParaRPr>
          </a:p>
        </p:txBody>
      </p:sp>
      <p:sp>
        <p:nvSpPr>
          <p:cNvPr id="11" name="Rectangle 2"/>
          <p:cNvSpPr txBox="1">
            <a:spLocks noChangeArrowheads="1"/>
          </p:cNvSpPr>
          <p:nvPr/>
        </p:nvSpPr>
        <p:spPr>
          <a:xfrm>
            <a:off x="7215206" y="5214950"/>
            <a:ext cx="1571636"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طفاية الماء</a:t>
            </a:r>
            <a:endParaRPr kumimoji="0" lang="en-US" sz="2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
        <p:nvSpPr>
          <p:cNvPr id="13" name="Rectangle 2"/>
          <p:cNvSpPr txBox="1">
            <a:spLocks noChangeArrowheads="1"/>
          </p:cNvSpPr>
          <p:nvPr/>
        </p:nvSpPr>
        <p:spPr>
          <a:xfrm>
            <a:off x="714348" y="5000636"/>
            <a:ext cx="2643206"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طفاية ثاني</a:t>
            </a:r>
            <a:r>
              <a:rPr kumimoji="0" lang="ar-SA" sz="2000" b="1" i="0" u="none" strike="noStrike" kern="1200" cap="none" spc="0" normalizeH="0" noProof="0" dirty="0" smtClean="0">
                <a:ln>
                  <a:noFill/>
                </a:ln>
                <a:solidFill>
                  <a:schemeClr val="accent2"/>
                </a:solidFill>
                <a:effectLst>
                  <a:outerShdw blurRad="38100" dist="38100" dir="2700000" algn="tl">
                    <a:srgbClr val="C0C0C0"/>
                  </a:outerShdw>
                </a:effectLst>
                <a:uLnTx/>
                <a:uFillTx/>
                <a:latin typeface="+mn-lt"/>
                <a:ea typeface="+mn-ea"/>
                <a:cs typeface="+mn-cs"/>
              </a:rPr>
              <a:t> </a:t>
            </a:r>
            <a:r>
              <a:rPr lang="ar-SA" sz="2000" b="1" dirty="0" smtClean="0">
                <a:solidFill>
                  <a:schemeClr val="accent2"/>
                </a:solidFill>
                <a:effectLst>
                  <a:outerShdw blurRad="38100" dist="38100" dir="2700000" algn="tl">
                    <a:srgbClr val="C0C0C0"/>
                  </a:outerShdw>
                </a:effectLst>
              </a:rPr>
              <a:t>أكسيد الكربون</a:t>
            </a:r>
            <a:endParaRPr kumimoji="0" lang="en-US" sz="2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
        <p:nvSpPr>
          <p:cNvPr id="14" name="Rectangle 2"/>
          <p:cNvSpPr txBox="1">
            <a:spLocks noChangeArrowheads="1"/>
          </p:cNvSpPr>
          <p:nvPr/>
        </p:nvSpPr>
        <p:spPr>
          <a:xfrm>
            <a:off x="7215206" y="4214818"/>
            <a:ext cx="1571636"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طفاية الرغوة</a:t>
            </a:r>
            <a:endParaRPr kumimoji="0" lang="en-US" sz="2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
        <p:nvSpPr>
          <p:cNvPr id="15" name="Rectangle 2"/>
          <p:cNvSpPr txBox="1">
            <a:spLocks noChangeArrowheads="1"/>
          </p:cNvSpPr>
          <p:nvPr/>
        </p:nvSpPr>
        <p:spPr>
          <a:xfrm>
            <a:off x="1000100" y="4214818"/>
            <a:ext cx="1571636"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rPr>
              <a:t>طفاية البودرة</a:t>
            </a:r>
            <a:endParaRPr kumimoji="0" lang="en-US" sz="2000" b="1" i="0" u="none" strike="noStrike" kern="1200" cap="none" spc="0" normalizeH="0" baseline="0" noProof="0" dirty="0" smtClean="0">
              <a:ln>
                <a:noFill/>
              </a:ln>
              <a:solidFill>
                <a:schemeClr val="accent2"/>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1000" fill="hold"/>
                                        <p:tgtEl>
                                          <p:spTgt spid="5"/>
                                        </p:tgtEl>
                                        <p:attrNameLst>
                                          <p:attrName>ppt_x</p:attrName>
                                        </p:attrNameLst>
                                      </p:cBhvr>
                                      <p:tavLst>
                                        <p:tav tm="0">
                                          <p:val>
                                            <p:strVal val="#ppt_x"/>
                                          </p:val>
                                        </p:tav>
                                        <p:tav tm="100000">
                                          <p:val>
                                            <p:strVal val="#ppt_x"/>
                                          </p:val>
                                        </p:tav>
                                      </p:tavLst>
                                    </p:anim>
                                    <p:anim calcmode="lin" valueType="num">
                                      <p:cBhvr additive="base">
                                        <p:cTn id="33" dur="1000" fill="hold"/>
                                        <p:tgtEl>
                                          <p:spTgt spid="5"/>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0-#ppt_h/2"/>
                                          </p:val>
                                        </p:tav>
                                        <p:tav tm="100000">
                                          <p:val>
                                            <p:strVal val="#ppt_y"/>
                                          </p:val>
                                        </p:tav>
                                      </p:tavLst>
                                    </p:anim>
                                  </p:childTnLst>
                                </p:cTn>
                              </p:par>
                            </p:childTnLst>
                          </p:cTn>
                        </p:par>
                        <p:par>
                          <p:cTn id="39" fill="hold">
                            <p:stCondLst>
                              <p:cond delay="700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ppt_x"/>
                                          </p:val>
                                        </p:tav>
                                        <p:tav tm="100000">
                                          <p:val>
                                            <p:strVal val="#ppt_x"/>
                                          </p:val>
                                        </p:tav>
                                      </p:tavLst>
                                    </p:anim>
                                    <p:anim calcmode="lin" valueType="num">
                                      <p:cBhvr additive="base">
                                        <p:cTn id="43" dur="10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8000"/>
                            </p:stCondLst>
                            <p:childTnLst>
                              <p:par>
                                <p:cTn id="45" presetID="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ppt_x"/>
                                          </p:val>
                                        </p:tav>
                                        <p:tav tm="100000">
                                          <p:val>
                                            <p:strVal val="#ppt_x"/>
                                          </p:val>
                                        </p:tav>
                                      </p:tavLst>
                                    </p:anim>
                                    <p:anim calcmode="lin" valueType="num">
                                      <p:cBhvr additive="base">
                                        <p:cTn id="4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2089</TotalTime>
  <Words>2327</Words>
  <Application>Microsoft Office PowerPoint</Application>
  <PresentationFormat>عرض على الشاشة (3:4)‏</PresentationFormat>
  <Paragraphs>575</Paragraphs>
  <Slides>124</Slides>
  <Notes>0</Notes>
  <HiddenSlides>1</HiddenSlides>
  <MMClips>0</MMClips>
  <ScaleCrop>false</ScaleCrop>
  <HeadingPairs>
    <vt:vector size="4" baseType="variant">
      <vt:variant>
        <vt:lpstr>نسق</vt:lpstr>
      </vt:variant>
      <vt:variant>
        <vt:i4>1</vt:i4>
      </vt:variant>
      <vt:variant>
        <vt:lpstr>عناوين الشرائح</vt:lpstr>
      </vt:variant>
      <vt:variant>
        <vt:i4>124</vt:i4>
      </vt:variant>
    </vt:vector>
  </HeadingPairs>
  <TitlesOfParts>
    <vt:vector size="125" baseType="lpstr">
      <vt:lpstr>ملتقى</vt:lpstr>
      <vt:lpstr>بسم الله الرحمن الرحيم </vt:lpstr>
      <vt:lpstr>يقدمه لكم</vt:lpstr>
      <vt:lpstr>مقدمة الحاسب الالي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المكونات المادية Hardware </vt:lpstr>
      <vt:lpstr>عرض تقديمي في PowerPoint</vt:lpstr>
      <vt:lpstr>عرض تقديمي في PowerPoint</vt:lpstr>
      <vt:lpstr>عرض تقديمي في PowerPoint</vt:lpstr>
      <vt:lpstr>وحدات الإدخال </vt:lpstr>
      <vt:lpstr>عرض تقديمي في PowerPoint</vt:lpstr>
      <vt:lpstr>وحدات الإخراج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وحدة المعالجة المركزية </vt:lpstr>
      <vt:lpstr>وحدة المعالجة المركزية </vt:lpstr>
      <vt:lpstr>مكونات المعالج</vt:lpstr>
      <vt:lpstr>وحدة قياس ذاكرة الحاسب </vt:lpstr>
      <vt:lpstr>عرض تقديمي في PowerPoint</vt:lpstr>
      <vt:lpstr>أجهزة التخزين </vt:lpstr>
      <vt:lpstr>أجهزة التخزين </vt:lpstr>
      <vt:lpstr>أجهزة التخزين </vt:lpstr>
      <vt:lpstr>أجهزة التخزين </vt:lpstr>
      <vt:lpstr>أجهزة التخزين </vt:lpstr>
      <vt:lpstr>الذاكرة RAM </vt:lpstr>
      <vt:lpstr>الذاكرة Cache</vt:lpstr>
      <vt:lpstr>الذاكرة ROM </vt:lpstr>
      <vt:lpstr>عرض تقديمي في PowerPoint</vt:lpstr>
      <vt:lpstr>عرض تقديمي في PowerPoint</vt:lpstr>
      <vt:lpstr>عرض تقديمي في PowerPoint</vt:lpstr>
      <vt:lpstr>عرض تقديمي في PowerPoint</vt:lpstr>
      <vt:lpstr>عرض تقديمي في PowerPoint</vt:lpstr>
      <vt:lpstr>أشكال البرامج التطبيقية</vt:lpstr>
      <vt:lpstr>أشكال البرامج التطبيقية</vt:lpstr>
      <vt:lpstr>البرامج المجانية </vt:lpstr>
      <vt:lpstr>تطوير الأنظمة</vt:lpstr>
      <vt:lpstr>عرض تقديمي في PowerPoint</vt:lpstr>
      <vt:lpstr>الشبكات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حسنات استخدام الشبكة</vt:lpstr>
      <vt:lpstr>سيئات استخدام الشبكة</vt:lpstr>
      <vt:lpstr>شبكة الهاتف والحاسب الآلي </vt:lpstr>
      <vt:lpstr>عرض تقديمي في PowerPoint</vt:lpstr>
      <vt:lpstr>عرض تقديمي في PowerPoint</vt:lpstr>
      <vt:lpstr>عرض تقديمي في PowerPoint</vt:lpstr>
      <vt:lpstr>تلكس</vt:lpstr>
      <vt:lpstr>عرض تقديمي في PowerPoint</vt:lpstr>
      <vt:lpstr>تكنولوجيا الاتصالات</vt:lpstr>
      <vt:lpstr>عرض تقديمي في PowerPoint</vt:lpstr>
      <vt:lpstr>عرض تقديمي في PowerPoint</vt:lpstr>
      <vt:lpstr>عرض تقديمي في PowerPoint</vt:lpstr>
      <vt:lpstr>لماذا تستخدم الانترنت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العمل عن بعد Teleworking </vt:lpstr>
      <vt:lpstr>العمل عن بعد Teleworking </vt:lpstr>
      <vt:lpstr>العمل عن بعد Teleworking </vt:lpstr>
      <vt:lpstr>البريد الإلكتروني  E-Mail </vt:lpstr>
      <vt:lpstr>البريد الإلكتروني  E-Mail</vt:lpstr>
      <vt:lpstr>البريد الإلكتروني  E-Mail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talal</dc:creator>
  <cp:lastModifiedBy>Mohammed Talal</cp:lastModifiedBy>
  <cp:revision>216</cp:revision>
  <dcterms:created xsi:type="dcterms:W3CDTF">2011-02-22T07:14:38Z</dcterms:created>
  <dcterms:modified xsi:type="dcterms:W3CDTF">2014-02-16T14:32:58Z</dcterms:modified>
</cp:coreProperties>
</file>