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custDataLst>
    <p:tags r:id="rId15"/>
  </p:custDataLst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H832GDMKQZfWJtqlD0ADSQ==" hashData="Be4JNY9ilimHfpAHJMy716o9/4A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B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0EAF5C5-A481-4173-A91F-BA47051B283E}" type="datetimeFigureOut">
              <a:rPr lang="ar-SY" smtClean="0"/>
              <a:pPr/>
              <a:t>01/01/1435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B23F33E-0CD9-443A-B36F-0C9536078A93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381218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IQ" dirty="0" smtClean="0"/>
              <a:t>عند عرض رسمة </a:t>
            </a:r>
            <a:r>
              <a:rPr lang="ar-IQ" dirty="0" err="1" smtClean="0"/>
              <a:t>الزهور:يتم</a:t>
            </a:r>
            <a:r>
              <a:rPr lang="ar-IQ" baseline="0" dirty="0" smtClean="0"/>
              <a:t> سؤال الطلاب: ما أوجه الشبه والاختلاف بينها.</a:t>
            </a:r>
            <a:endParaRPr lang="ar-IQ" dirty="0" smtClean="0"/>
          </a:p>
          <a:p>
            <a:r>
              <a:rPr lang="ar-IQ" dirty="0" smtClean="0"/>
              <a:t>عند عرض المضلعان المحدب والمقعر</a:t>
            </a:r>
            <a:r>
              <a:rPr lang="ar-IQ" baseline="0" dirty="0" smtClean="0"/>
              <a:t>: يتم سؤال الطلبة عن الفرق بينهما. 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3F33E-0CD9-443A-B36F-0C9536078A93}" type="slidenum">
              <a:rPr lang="ar-SY" smtClean="0"/>
              <a:pPr/>
              <a:t>1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2625077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3F33E-0CD9-443A-B36F-0C9536078A93}" type="slidenum">
              <a:rPr lang="ar-SY" smtClean="0"/>
              <a:pPr/>
              <a:t>4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3211070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IQ" dirty="0" smtClean="0"/>
              <a:t>سرد لتطبيق محلول في الكتاب.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3F33E-0CD9-443A-B36F-0C9536078A93}" type="slidenum">
              <a:rPr lang="ar-SY" smtClean="0"/>
              <a:pPr/>
              <a:t>6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3630033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noProof="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3F33E-0CD9-443A-B36F-0C9536078A93}" type="slidenum">
              <a:rPr lang="ar-SY" smtClean="0"/>
              <a:pPr/>
              <a:t>12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537079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B8C5-7B67-473E-8480-0C47A616C24A}" type="datetimeFigureOut">
              <a:rPr lang="ar-SY" smtClean="0"/>
              <a:pPr/>
              <a:t>01/01/1435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FD62-F0BA-46CB-8175-DF3C55E2C340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3674417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B8C5-7B67-473E-8480-0C47A616C24A}" type="datetimeFigureOut">
              <a:rPr lang="ar-SY" smtClean="0"/>
              <a:pPr/>
              <a:t>01/01/1435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FD62-F0BA-46CB-8175-DF3C55E2C340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161336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B8C5-7B67-473E-8480-0C47A616C24A}" type="datetimeFigureOut">
              <a:rPr lang="ar-SY" smtClean="0"/>
              <a:pPr/>
              <a:t>01/01/1435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FD62-F0BA-46CB-8175-DF3C55E2C340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137941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B8C5-7B67-473E-8480-0C47A616C24A}" type="datetimeFigureOut">
              <a:rPr lang="ar-SY" smtClean="0"/>
              <a:pPr/>
              <a:t>01/01/1435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FD62-F0BA-46CB-8175-DF3C55E2C340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261391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B8C5-7B67-473E-8480-0C47A616C24A}" type="datetimeFigureOut">
              <a:rPr lang="ar-SY" smtClean="0"/>
              <a:pPr/>
              <a:t>01/01/1435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FD62-F0BA-46CB-8175-DF3C55E2C340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261613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B8C5-7B67-473E-8480-0C47A616C24A}" type="datetimeFigureOut">
              <a:rPr lang="ar-SY" smtClean="0"/>
              <a:pPr/>
              <a:t>01/01/1435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FD62-F0BA-46CB-8175-DF3C55E2C340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340168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B8C5-7B67-473E-8480-0C47A616C24A}" type="datetimeFigureOut">
              <a:rPr lang="ar-SY" smtClean="0"/>
              <a:pPr/>
              <a:t>01/01/1435</a:t>
            </a:fld>
            <a:endParaRPr lang="ar-SY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FD62-F0BA-46CB-8175-DF3C55E2C340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260589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B8C5-7B67-473E-8480-0C47A616C24A}" type="datetimeFigureOut">
              <a:rPr lang="ar-SY" smtClean="0"/>
              <a:pPr/>
              <a:t>01/01/1435</a:t>
            </a:fld>
            <a:endParaRPr lang="ar-SY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FD62-F0BA-46CB-8175-DF3C55E2C340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150274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B8C5-7B67-473E-8480-0C47A616C24A}" type="datetimeFigureOut">
              <a:rPr lang="ar-SY" smtClean="0"/>
              <a:pPr/>
              <a:t>01/01/1435</a:t>
            </a:fld>
            <a:endParaRPr lang="ar-SY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FD62-F0BA-46CB-8175-DF3C55E2C340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152621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B8C5-7B67-473E-8480-0C47A616C24A}" type="datetimeFigureOut">
              <a:rPr lang="ar-SY" smtClean="0"/>
              <a:pPr/>
              <a:t>01/01/1435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FD62-F0BA-46CB-8175-DF3C55E2C340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105107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B8C5-7B67-473E-8480-0C47A616C24A}" type="datetimeFigureOut">
              <a:rPr lang="ar-SY" smtClean="0"/>
              <a:pPr/>
              <a:t>01/01/1435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FD62-F0BA-46CB-8175-DF3C55E2C340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121437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EB8C5-7B67-473E-8480-0C47A616C24A}" type="datetimeFigureOut">
              <a:rPr lang="ar-SY" smtClean="0"/>
              <a:pPr/>
              <a:t>01/01/1435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2FD62-F0BA-46CB-8175-DF3C55E2C340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307635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mailto:aml_987@hotmail.com?subject=&#1578;&#1593;&#1604;&#1610;&#1602;%20&#1576;&#1582;&#1589;&#1608;&#1589;%20&#1583;&#1585;&#1587;%20&#1578;&#1581;&#1604;&#1610;&#1604;%20&#1575;&#1604;&#1576;&#1610;&#1575;&#1606;&#1575;&#1578;%20&#1575;&#1604;&#1575;&#1581;&#1589;&#1575;&#1574;&#1610;&#1577;%20&#1604;&#1604;&#1589;&#1601;%20&#1575;&#1604;&#1578;&#1575;&#1587;&#1593;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93.png"/><Relationship Id="rId3" Type="http://schemas.openxmlformats.org/officeDocument/2006/relationships/image" Target="../media/image95.png"/><Relationship Id="rId7" Type="http://schemas.openxmlformats.org/officeDocument/2006/relationships/image" Target="../media/image51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image" Target="../media/image94.png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100.png"/><Relationship Id="rId5" Type="http://schemas.openxmlformats.org/officeDocument/2006/relationships/image" Target="../media/image58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19" Type="http://schemas.openxmlformats.org/officeDocument/2006/relationships/hyperlink" Target="Facebook.com/syCourses" TargetMode="External"/><Relationship Id="rId4" Type="http://schemas.microsoft.com/office/2007/relationships/hdphoto" Target="../media/hdphoto14.wdp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3" Type="http://schemas.openxmlformats.org/officeDocument/2006/relationships/image" Target="../media/image108.png"/><Relationship Id="rId21" Type="http://schemas.openxmlformats.org/officeDocument/2006/relationships/image" Target="../media/image125.png"/><Relationship Id="rId7" Type="http://schemas.openxmlformats.org/officeDocument/2006/relationships/image" Target="../media/image112.png"/><Relationship Id="rId12" Type="http://schemas.openxmlformats.org/officeDocument/2006/relationships/image" Target="../media/image116.png"/><Relationship Id="rId17" Type="http://schemas.openxmlformats.org/officeDocument/2006/relationships/image" Target="../media/image121.png"/><Relationship Id="rId2" Type="http://schemas.openxmlformats.org/officeDocument/2006/relationships/image" Target="../media/image107.png"/><Relationship Id="rId16" Type="http://schemas.openxmlformats.org/officeDocument/2006/relationships/image" Target="../media/image120.png"/><Relationship Id="rId20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11" Type="http://schemas.openxmlformats.org/officeDocument/2006/relationships/image" Target="../media/image115.png"/><Relationship Id="rId24" Type="http://schemas.openxmlformats.org/officeDocument/2006/relationships/image" Target="../media/image93.png"/><Relationship Id="rId5" Type="http://schemas.openxmlformats.org/officeDocument/2006/relationships/image" Target="../media/image110.png"/><Relationship Id="rId15" Type="http://schemas.openxmlformats.org/officeDocument/2006/relationships/image" Target="../media/image119.png"/><Relationship Id="rId23" Type="http://schemas.openxmlformats.org/officeDocument/2006/relationships/image" Target="../media/image127.png"/><Relationship Id="rId10" Type="http://schemas.openxmlformats.org/officeDocument/2006/relationships/image" Target="../media/image114.png"/><Relationship Id="rId19" Type="http://schemas.openxmlformats.org/officeDocument/2006/relationships/image" Target="../media/image123.png"/><Relationship Id="rId4" Type="http://schemas.openxmlformats.org/officeDocument/2006/relationships/image" Target="../media/image109.pn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Relationship Id="rId22" Type="http://schemas.openxmlformats.org/officeDocument/2006/relationships/image" Target="../media/image1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18" Type="http://schemas.openxmlformats.org/officeDocument/2006/relationships/hyperlink" Target="Facebook.com/syCourses" TargetMode="External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17" Type="http://schemas.openxmlformats.org/officeDocument/2006/relationships/image" Target="../media/image9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microsoft.com/office/2007/relationships/hdphoto" Target="../media/hdphoto2.wdp"/><Relationship Id="rId17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hyperlink" Target="https://www.facebook.com/groups/syria.teachers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microsoft.com/office/2007/relationships/hdphoto" Target="../media/hdphoto1.wdp"/><Relationship Id="rId1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syria.teachers/" TargetMode="External"/><Relationship Id="rId3" Type="http://schemas.openxmlformats.org/officeDocument/2006/relationships/image" Target="../media/image20.png"/><Relationship Id="rId7" Type="http://schemas.openxmlformats.org/officeDocument/2006/relationships/hyperlink" Target="mailto:aml_987@hotmail.com?subject=&#1578;&#1593;&#1604;&#1610;&#1602;%20&#1576;&#1582;&#1589;&#1608;&#1589;%20&#1583;&#1585;&#1587;%20&#1578;&#1581;&#1604;&#1610;&#1604;%20&#1575;&#1604;&#1576;&#1610;&#1575;&#1606;&#1575;&#1578;%20&#1575;&#1604;&#1575;&#1581;&#1589;&#1575;&#1574;&#1610;&#1577;%20&#1604;&#1604;&#1589;&#1601;%20&#1575;&#1604;&#1578;&#1575;&#1587;&#1593;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hyperlink" Target="https://www.facebook.com/groups/syria.teachers/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10.png"/><Relationship Id="rId5" Type="http://schemas.openxmlformats.org/officeDocument/2006/relationships/image" Target="../media/image21.png"/><Relationship Id="rId10" Type="http://schemas.openxmlformats.org/officeDocument/2006/relationships/image" Target="../media/image9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hyperlink" Target="https://www.facebook.com/groups/syria.teachers/" TargetMode="External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microsoft.com/office/2007/relationships/hdphoto" Target="../media/hdphoto7.wdp"/><Relationship Id="rId18" Type="http://schemas.openxmlformats.org/officeDocument/2006/relationships/image" Target="../media/image46.png"/><Relationship Id="rId26" Type="http://schemas.openxmlformats.org/officeDocument/2006/relationships/image" Target="../media/image50.png"/><Relationship Id="rId3" Type="http://schemas.openxmlformats.org/officeDocument/2006/relationships/image" Target="../media/image37.png"/><Relationship Id="rId21" Type="http://schemas.microsoft.com/office/2007/relationships/hdphoto" Target="../media/hdphoto11.wdp"/><Relationship Id="rId7" Type="http://schemas.microsoft.com/office/2007/relationships/hdphoto" Target="../media/hdphoto4.wdp"/><Relationship Id="rId12" Type="http://schemas.openxmlformats.org/officeDocument/2006/relationships/image" Target="../media/image43.png"/><Relationship Id="rId17" Type="http://schemas.microsoft.com/office/2007/relationships/hdphoto" Target="../media/hdphoto9.wdp"/><Relationship Id="rId25" Type="http://schemas.microsoft.com/office/2007/relationships/hdphoto" Target="../media/hdphoto13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5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microsoft.com/office/2007/relationships/hdphoto" Target="../media/hdphoto6.wdp"/><Relationship Id="rId24" Type="http://schemas.openxmlformats.org/officeDocument/2006/relationships/image" Target="../media/image49.png"/><Relationship Id="rId5" Type="http://schemas.openxmlformats.org/officeDocument/2006/relationships/image" Target="../media/image39.png"/><Relationship Id="rId15" Type="http://schemas.microsoft.com/office/2007/relationships/hdphoto" Target="../media/hdphoto8.wdp"/><Relationship Id="rId23" Type="http://schemas.microsoft.com/office/2007/relationships/hdphoto" Target="../media/hdphoto12.wdp"/><Relationship Id="rId10" Type="http://schemas.openxmlformats.org/officeDocument/2006/relationships/image" Target="../media/image42.png"/><Relationship Id="rId19" Type="http://schemas.microsoft.com/office/2007/relationships/hdphoto" Target="../media/hdphoto10.wdp"/><Relationship Id="rId4" Type="http://schemas.openxmlformats.org/officeDocument/2006/relationships/image" Target="../media/image38.png"/><Relationship Id="rId9" Type="http://schemas.microsoft.com/office/2007/relationships/hdphoto" Target="../media/hdphoto5.wdp"/><Relationship Id="rId14" Type="http://schemas.openxmlformats.org/officeDocument/2006/relationships/image" Target="../media/image44.png"/><Relationship Id="rId22" Type="http://schemas.openxmlformats.org/officeDocument/2006/relationships/image" Target="../media/image48.png"/><Relationship Id="rId27" Type="http://schemas.openxmlformats.org/officeDocument/2006/relationships/hyperlink" Target="http://facebook.com/math2013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hyperlink" Target="https://www.facebook.com/groups/syria.teachers/" TargetMode="External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51.png"/><Relationship Id="rId3" Type="http://schemas.openxmlformats.org/officeDocument/2006/relationships/image" Target="../media/image67.png"/><Relationship Id="rId21" Type="http://schemas.openxmlformats.org/officeDocument/2006/relationships/image" Target="../media/image82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0.png"/><Relationship Id="rId25" Type="http://schemas.openxmlformats.org/officeDocument/2006/relationships/image" Target="../media/image86.png"/><Relationship Id="rId2" Type="http://schemas.openxmlformats.org/officeDocument/2006/relationships/image" Target="../media/image66.png"/><Relationship Id="rId16" Type="http://schemas.openxmlformats.org/officeDocument/2006/relationships/image" Target="../media/image79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24" Type="http://schemas.openxmlformats.org/officeDocument/2006/relationships/image" Target="../media/image85.png"/><Relationship Id="rId5" Type="http://schemas.openxmlformats.org/officeDocument/2006/relationships/image" Target="../media/image69.png"/><Relationship Id="rId15" Type="http://schemas.openxmlformats.org/officeDocument/2006/relationships/image" Target="../media/image52.png"/><Relationship Id="rId23" Type="http://schemas.openxmlformats.org/officeDocument/2006/relationships/image" Target="../media/image84.png"/><Relationship Id="rId10" Type="http://schemas.openxmlformats.org/officeDocument/2006/relationships/image" Target="../media/image74.png"/><Relationship Id="rId19" Type="http://schemas.openxmlformats.org/officeDocument/2006/relationships/image" Target="../media/image58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8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hyperlink" Target="https://www.facebook.com/groups/syria.teachers/" TargetMode="External"/><Relationship Id="rId5" Type="http://schemas.openxmlformats.org/officeDocument/2006/relationships/image" Target="../media/image89.png"/><Relationship Id="rId10" Type="http://schemas.openxmlformats.org/officeDocument/2006/relationships/image" Target="../media/image93.png"/><Relationship Id="rId4" Type="http://schemas.openxmlformats.org/officeDocument/2006/relationships/image" Target="../media/image58.png"/><Relationship Id="rId9" Type="http://schemas.openxmlformats.org/officeDocument/2006/relationships/image" Target="../media/image9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551"/>
            <a:ext cx="6265989" cy="71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354" y="43551"/>
            <a:ext cx="15811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236" y="980727"/>
            <a:ext cx="52673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099790"/>
            <a:ext cx="25431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859" y="3402902"/>
            <a:ext cx="15240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3134387" y="3460193"/>
            <a:ext cx="4182555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r>
              <a:rPr lang="ar-IQ" sz="2000" b="1" dirty="0" smtClean="0">
                <a:solidFill>
                  <a:srgbClr val="FF0000"/>
                </a:solidFill>
              </a:rPr>
              <a:t>. </a:t>
            </a:r>
            <a:r>
              <a:rPr lang="ar-IQ" sz="2000" b="1" dirty="0" smtClean="0"/>
              <a:t>عندما لا نذكر نوع المضلع فهو مضلع محدب.</a:t>
            </a:r>
            <a:endParaRPr lang="ar-SY" sz="2000" b="1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1531852" y="4016912"/>
            <a:ext cx="589296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r>
              <a:rPr lang="ar-IQ" sz="2000" b="1" dirty="0" smtClean="0">
                <a:solidFill>
                  <a:srgbClr val="FF0000"/>
                </a:solidFill>
              </a:rPr>
              <a:t>. </a:t>
            </a:r>
            <a:r>
              <a:rPr lang="ar-IQ" sz="2000" b="1" dirty="0" smtClean="0"/>
              <a:t>نقول عن مضلعين لهما العدد ذاته من الأضلاع أنهما متشابهان إذا:</a:t>
            </a:r>
            <a:endParaRPr lang="ar-SY" sz="2000" b="1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2269463" y="5982605"/>
            <a:ext cx="506100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ar-IQ" sz="2000" b="1" dirty="0" smtClean="0">
                <a:solidFill>
                  <a:srgbClr val="FF0000"/>
                </a:solidFill>
              </a:rPr>
              <a:t>. </a:t>
            </a:r>
            <a:r>
              <a:rPr lang="ar-IQ" sz="2000" b="1" dirty="0" smtClean="0"/>
              <a:t>نسبة محيطي مضلعين متشابهين تساوي نسبة التشابه.</a:t>
            </a:r>
            <a:endParaRPr lang="ar-SY" sz="2000" b="1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1964610" y="6381328"/>
            <a:ext cx="548900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r>
              <a:rPr lang="ar-IQ" sz="2000" b="1" dirty="0" smtClean="0">
                <a:solidFill>
                  <a:srgbClr val="FF0000"/>
                </a:solidFill>
              </a:rPr>
              <a:t>. </a:t>
            </a:r>
            <a:r>
              <a:rPr lang="ar-IQ" sz="2000" b="1" dirty="0" smtClean="0"/>
              <a:t>نسبة مساحتي مضلعين متشابهين تساوي مربع نسبة التشابه.</a:t>
            </a:r>
            <a:endParaRPr lang="ar-SY" sz="2000" b="1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73693" y="4725144"/>
            <a:ext cx="4498347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ar-IQ" sz="2000" b="1" dirty="0" smtClean="0">
                <a:solidFill>
                  <a:schemeClr val="bg1"/>
                </a:solidFill>
              </a:rPr>
              <a:t>ب- تناسب أطوال الأضلاع المقابلة لتلك الزوايا </a:t>
            </a:r>
          </a:p>
          <a:p>
            <a:r>
              <a:rPr lang="ar-IQ" sz="2000" b="1" dirty="0" smtClean="0">
                <a:solidFill>
                  <a:schemeClr val="bg1"/>
                </a:solidFill>
              </a:rPr>
              <a:t>من أحدهما مع أطوال الأضلاع المقابلة لها في الآخر.</a:t>
            </a:r>
            <a:endParaRPr lang="ar-SY" sz="2000" b="1" dirty="0">
              <a:solidFill>
                <a:schemeClr val="bg1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27502" y="5483273"/>
            <a:ext cx="4483921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ar-IQ" sz="2000" b="1" dirty="0" smtClean="0">
                <a:solidFill>
                  <a:schemeClr val="bg1"/>
                </a:solidFill>
              </a:rPr>
              <a:t>نسمي أية نسبة منها نسبة التشابه أو معامل التشابه.</a:t>
            </a:r>
            <a:endParaRPr lang="ar-SY" sz="2000" b="1" dirty="0">
              <a:solidFill>
                <a:schemeClr val="bg1"/>
              </a:solidFill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4478332" y="4417022"/>
            <a:ext cx="4382841" cy="1160024"/>
            <a:chOff x="4478332" y="4417022"/>
            <a:chExt cx="4382841" cy="1160024"/>
          </a:xfrm>
        </p:grpSpPr>
        <p:sp>
          <p:nvSpPr>
            <p:cNvPr id="19" name="مربع نص 18"/>
            <p:cNvSpPr txBox="1"/>
            <p:nvPr/>
          </p:nvSpPr>
          <p:spPr>
            <a:xfrm>
              <a:off x="5499355" y="4869160"/>
              <a:ext cx="3361818" cy="70788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1">
              <a:spAutoFit/>
            </a:bodyPr>
            <a:lstStyle/>
            <a:p>
              <a:pPr marL="457200" indent="-457200">
                <a:buAutoNum type="arabic1Minus"/>
              </a:pPr>
              <a:r>
                <a:rPr lang="ar-IQ" sz="2000" b="1" dirty="0" smtClean="0">
                  <a:solidFill>
                    <a:schemeClr val="bg1"/>
                  </a:solidFill>
                </a:rPr>
                <a:t>تساوت قياسات زوايا أحدهما مع </a:t>
              </a:r>
            </a:p>
            <a:p>
              <a:r>
                <a:rPr lang="ar-IQ" sz="2000" b="1" dirty="0" smtClean="0">
                  <a:solidFill>
                    <a:schemeClr val="bg1"/>
                  </a:solidFill>
                </a:rPr>
                <a:t>        قياسات زوايا الآخر.</a:t>
              </a:r>
              <a:endParaRPr lang="ar-SY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6" name="رابط كسهم مستقيم 5"/>
            <p:cNvCxnSpPr>
              <a:stCxn id="16" idx="2"/>
            </p:cNvCxnSpPr>
            <p:nvPr/>
          </p:nvCxnSpPr>
          <p:spPr>
            <a:xfrm>
              <a:off x="4478332" y="4417022"/>
              <a:ext cx="2701932" cy="4521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8" name="رابط كسهم مستقيم 7"/>
          <p:cNvCxnSpPr>
            <a:stCxn id="16" idx="2"/>
          </p:cNvCxnSpPr>
          <p:nvPr/>
        </p:nvCxnSpPr>
        <p:spPr>
          <a:xfrm flipH="1">
            <a:off x="2322866" y="4417022"/>
            <a:ext cx="2155466" cy="2849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6" y="0"/>
            <a:ext cx="6381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243" y="2348880"/>
            <a:ext cx="4793229" cy="57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مجموعة 11"/>
          <p:cNvGrpSpPr/>
          <p:nvPr/>
        </p:nvGrpSpPr>
        <p:grpSpPr>
          <a:xfrm>
            <a:off x="1069421" y="4402597"/>
            <a:ext cx="7005237" cy="2100080"/>
            <a:chOff x="1157857" y="3301899"/>
            <a:chExt cx="7005237" cy="2100080"/>
          </a:xfrm>
        </p:grpSpPr>
        <p:sp>
          <p:nvSpPr>
            <p:cNvPr id="10" name="مخمس عادي 9"/>
            <p:cNvSpPr/>
            <p:nvPr/>
          </p:nvSpPr>
          <p:spPr>
            <a:xfrm>
              <a:off x="5499355" y="3301899"/>
              <a:ext cx="2663739" cy="2100080"/>
            </a:xfrm>
            <a:prstGeom prst="pentag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IQ" sz="2800" b="1" dirty="0" smtClean="0"/>
                <a:t>مضلع محدب</a:t>
              </a:r>
            </a:p>
            <a:p>
              <a:pPr algn="ctr"/>
              <a:r>
                <a:rPr lang="ar-IQ" b="1" dirty="0" smtClean="0"/>
                <a:t>«كل من أقطاره يقع داخله»</a:t>
              </a:r>
              <a:endParaRPr lang="ar-SY" sz="2400" b="1" dirty="0"/>
            </a:p>
          </p:txBody>
        </p:sp>
        <p:sp>
          <p:nvSpPr>
            <p:cNvPr id="11" name="مخطط انسيابي: إدخال يدوي 10"/>
            <p:cNvSpPr/>
            <p:nvPr/>
          </p:nvSpPr>
          <p:spPr>
            <a:xfrm>
              <a:off x="1157857" y="3735731"/>
              <a:ext cx="3612340" cy="1382286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0000"/>
                <a:gd name="connsiteX1" fmla="*/ 5969 w 10000"/>
                <a:gd name="connsiteY1" fmla="*/ 785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2000 h 10000"/>
                <a:gd name="connsiteX0" fmla="*/ 0 w 10000"/>
                <a:gd name="connsiteY0" fmla="*/ 2000 h 10000"/>
                <a:gd name="connsiteX1" fmla="*/ 6347 w 10000"/>
                <a:gd name="connsiteY1" fmla="*/ 355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0 w 10000"/>
                <a:gd name="connsiteY5" fmla="*/ 2000 h 10000"/>
                <a:gd name="connsiteX0" fmla="*/ 151 w 10000"/>
                <a:gd name="connsiteY0" fmla="*/ 5851 h 10000"/>
                <a:gd name="connsiteX1" fmla="*/ 6347 w 10000"/>
                <a:gd name="connsiteY1" fmla="*/ 355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151 w 10000"/>
                <a:gd name="connsiteY5" fmla="*/ 5851 h 10000"/>
                <a:gd name="connsiteX0" fmla="*/ 227 w 10000"/>
                <a:gd name="connsiteY0" fmla="*/ 3086 h 10000"/>
                <a:gd name="connsiteX1" fmla="*/ 6347 w 10000"/>
                <a:gd name="connsiteY1" fmla="*/ 355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5" fmla="*/ 227 w 10000"/>
                <a:gd name="connsiteY5" fmla="*/ 308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227" y="3086"/>
                  </a:moveTo>
                  <a:lnTo>
                    <a:pt x="6347" y="3550"/>
                  </a:ln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ubicBezTo>
                    <a:pt x="50" y="8617"/>
                    <a:pt x="177" y="4469"/>
                    <a:pt x="227" y="3086"/>
                  </a:cubicBez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 sz="2800" b="1" dirty="0" smtClean="0"/>
            </a:p>
            <a:p>
              <a:pPr algn="ctr"/>
              <a:r>
                <a:rPr lang="ar-IQ" sz="2800" b="1" dirty="0" smtClean="0"/>
                <a:t>مضلع مقعر</a:t>
              </a:r>
            </a:p>
            <a:p>
              <a:pPr algn="ctr"/>
              <a:r>
                <a:rPr lang="ar-IQ" b="1" dirty="0" smtClean="0"/>
                <a:t>«قطر على الأقل يقع خارجه»</a:t>
              </a:r>
              <a:endParaRPr lang="ar-SY" b="1" dirty="0"/>
            </a:p>
          </p:txBody>
        </p:sp>
      </p:grpSp>
      <p:sp>
        <p:nvSpPr>
          <p:cNvPr id="2" name="شكل حر 1"/>
          <p:cNvSpPr/>
          <p:nvPr/>
        </p:nvSpPr>
        <p:spPr>
          <a:xfrm>
            <a:off x="2199030" y="1663426"/>
            <a:ext cx="1027846" cy="1220842"/>
          </a:xfrm>
          <a:custGeom>
            <a:avLst/>
            <a:gdLst>
              <a:gd name="connsiteX0" fmla="*/ 463069 w 913955"/>
              <a:gd name="connsiteY0" fmla="*/ 231172 h 1159881"/>
              <a:gd name="connsiteX1" fmla="*/ 913446 w 913955"/>
              <a:gd name="connsiteY1" fmla="*/ 190229 h 1159881"/>
              <a:gd name="connsiteX2" fmla="*/ 544956 w 913955"/>
              <a:gd name="connsiteY2" fmla="*/ 654252 h 1159881"/>
              <a:gd name="connsiteX3" fmla="*/ 203762 w 913955"/>
              <a:gd name="connsiteY3" fmla="*/ 1159220 h 1159881"/>
              <a:gd name="connsiteX4" fmla="*/ 162819 w 913955"/>
              <a:gd name="connsiteY4" fmla="*/ 545070 h 1159881"/>
              <a:gd name="connsiteX5" fmla="*/ 12693 w 913955"/>
              <a:gd name="connsiteY5" fmla="*/ 12808 h 1159881"/>
              <a:gd name="connsiteX6" fmla="*/ 531308 w 913955"/>
              <a:gd name="connsiteY6" fmla="*/ 217524 h 1159881"/>
              <a:gd name="connsiteX0" fmla="*/ 466671 w 917557"/>
              <a:gd name="connsiteY0" fmla="*/ 229136 h 1158331"/>
              <a:gd name="connsiteX1" fmla="*/ 917048 w 917557"/>
              <a:gd name="connsiteY1" fmla="*/ 188193 h 1158331"/>
              <a:gd name="connsiteX2" fmla="*/ 548558 w 917557"/>
              <a:gd name="connsiteY2" fmla="*/ 652216 h 1158331"/>
              <a:gd name="connsiteX3" fmla="*/ 207364 w 917557"/>
              <a:gd name="connsiteY3" fmla="*/ 1157184 h 1158331"/>
              <a:gd name="connsiteX4" fmla="*/ 137160 w 917557"/>
              <a:gd name="connsiteY4" fmla="*/ 506458 h 1158331"/>
              <a:gd name="connsiteX5" fmla="*/ 16295 w 917557"/>
              <a:gd name="connsiteY5" fmla="*/ 10772 h 1158331"/>
              <a:gd name="connsiteX6" fmla="*/ 534910 w 917557"/>
              <a:gd name="connsiteY6" fmla="*/ 215488 h 1158331"/>
              <a:gd name="connsiteX0" fmla="*/ 453167 w 904053"/>
              <a:gd name="connsiteY0" fmla="*/ 274301 h 1203496"/>
              <a:gd name="connsiteX1" fmla="*/ 903544 w 904053"/>
              <a:gd name="connsiteY1" fmla="*/ 233358 h 1203496"/>
              <a:gd name="connsiteX2" fmla="*/ 535054 w 904053"/>
              <a:gd name="connsiteY2" fmla="*/ 697381 h 1203496"/>
              <a:gd name="connsiteX3" fmla="*/ 193860 w 904053"/>
              <a:gd name="connsiteY3" fmla="*/ 1202349 h 1203496"/>
              <a:gd name="connsiteX4" fmla="*/ 123656 w 904053"/>
              <a:gd name="connsiteY4" fmla="*/ 551623 h 1203496"/>
              <a:gd name="connsiteX5" fmla="*/ 2791 w 904053"/>
              <a:gd name="connsiteY5" fmla="*/ 55937 h 1203496"/>
              <a:gd name="connsiteX6" fmla="*/ 253692 w 904053"/>
              <a:gd name="connsiteY6" fmla="*/ 34428 h 1203496"/>
              <a:gd name="connsiteX7" fmla="*/ 521406 w 904053"/>
              <a:gd name="connsiteY7" fmla="*/ 260653 h 1203496"/>
              <a:gd name="connsiteX0" fmla="*/ 496431 w 947317"/>
              <a:gd name="connsiteY0" fmla="*/ 297109 h 1226304"/>
              <a:gd name="connsiteX1" fmla="*/ 946808 w 947317"/>
              <a:gd name="connsiteY1" fmla="*/ 256166 h 1226304"/>
              <a:gd name="connsiteX2" fmla="*/ 578318 w 947317"/>
              <a:gd name="connsiteY2" fmla="*/ 720189 h 1226304"/>
              <a:gd name="connsiteX3" fmla="*/ 237124 w 947317"/>
              <a:gd name="connsiteY3" fmla="*/ 1225157 h 1226304"/>
              <a:gd name="connsiteX4" fmla="*/ 166920 w 947317"/>
              <a:gd name="connsiteY4" fmla="*/ 574431 h 1226304"/>
              <a:gd name="connsiteX5" fmla="*/ 2164 w 947317"/>
              <a:gd name="connsiteY5" fmla="*/ 42169 h 1226304"/>
              <a:gd name="connsiteX6" fmla="*/ 296956 w 947317"/>
              <a:gd name="connsiteY6" fmla="*/ 57236 h 1226304"/>
              <a:gd name="connsiteX7" fmla="*/ 564670 w 947317"/>
              <a:gd name="connsiteY7" fmla="*/ 283461 h 1226304"/>
              <a:gd name="connsiteX0" fmla="*/ 497535 w 948421"/>
              <a:gd name="connsiteY0" fmla="*/ 297109 h 1226304"/>
              <a:gd name="connsiteX1" fmla="*/ 947912 w 948421"/>
              <a:gd name="connsiteY1" fmla="*/ 256166 h 1226304"/>
              <a:gd name="connsiteX2" fmla="*/ 579422 w 948421"/>
              <a:gd name="connsiteY2" fmla="*/ 720189 h 1226304"/>
              <a:gd name="connsiteX3" fmla="*/ 238228 w 948421"/>
              <a:gd name="connsiteY3" fmla="*/ 1225157 h 1226304"/>
              <a:gd name="connsiteX4" fmla="*/ 146078 w 948421"/>
              <a:gd name="connsiteY4" fmla="*/ 574431 h 1226304"/>
              <a:gd name="connsiteX5" fmla="*/ 3268 w 948421"/>
              <a:gd name="connsiteY5" fmla="*/ 42169 h 1226304"/>
              <a:gd name="connsiteX6" fmla="*/ 298060 w 948421"/>
              <a:gd name="connsiteY6" fmla="*/ 57236 h 1226304"/>
              <a:gd name="connsiteX7" fmla="*/ 565774 w 948421"/>
              <a:gd name="connsiteY7" fmla="*/ 283461 h 1226304"/>
              <a:gd name="connsiteX0" fmla="*/ 497535 w 948426"/>
              <a:gd name="connsiteY0" fmla="*/ 297109 h 1266340"/>
              <a:gd name="connsiteX1" fmla="*/ 947912 w 948426"/>
              <a:gd name="connsiteY1" fmla="*/ 256166 h 1266340"/>
              <a:gd name="connsiteX2" fmla="*/ 579422 w 948426"/>
              <a:gd name="connsiteY2" fmla="*/ 720189 h 1266340"/>
              <a:gd name="connsiteX3" fmla="*/ 224908 w 948426"/>
              <a:gd name="connsiteY3" fmla="*/ 1147201 h 1266340"/>
              <a:gd name="connsiteX4" fmla="*/ 238228 w 948426"/>
              <a:gd name="connsiteY4" fmla="*/ 1225157 h 1266340"/>
              <a:gd name="connsiteX5" fmla="*/ 146078 w 948426"/>
              <a:gd name="connsiteY5" fmla="*/ 574431 h 1266340"/>
              <a:gd name="connsiteX6" fmla="*/ 3268 w 948426"/>
              <a:gd name="connsiteY6" fmla="*/ 42169 h 1266340"/>
              <a:gd name="connsiteX7" fmla="*/ 298060 w 948426"/>
              <a:gd name="connsiteY7" fmla="*/ 57236 h 1266340"/>
              <a:gd name="connsiteX8" fmla="*/ 565774 w 948426"/>
              <a:gd name="connsiteY8" fmla="*/ 283461 h 1266340"/>
              <a:gd name="connsiteX0" fmla="*/ 497535 w 948489"/>
              <a:gd name="connsiteY0" fmla="*/ 297109 h 1236116"/>
              <a:gd name="connsiteX1" fmla="*/ 947912 w 948489"/>
              <a:gd name="connsiteY1" fmla="*/ 256166 h 1236116"/>
              <a:gd name="connsiteX2" fmla="*/ 579422 w 948489"/>
              <a:gd name="connsiteY2" fmla="*/ 720189 h 1236116"/>
              <a:gd name="connsiteX3" fmla="*/ 42028 w 948489"/>
              <a:gd name="connsiteY3" fmla="*/ 964321 h 1236116"/>
              <a:gd name="connsiteX4" fmla="*/ 238228 w 948489"/>
              <a:gd name="connsiteY4" fmla="*/ 1225157 h 1236116"/>
              <a:gd name="connsiteX5" fmla="*/ 146078 w 948489"/>
              <a:gd name="connsiteY5" fmla="*/ 574431 h 1236116"/>
              <a:gd name="connsiteX6" fmla="*/ 3268 w 948489"/>
              <a:gd name="connsiteY6" fmla="*/ 42169 h 1236116"/>
              <a:gd name="connsiteX7" fmla="*/ 298060 w 948489"/>
              <a:gd name="connsiteY7" fmla="*/ 57236 h 1236116"/>
              <a:gd name="connsiteX8" fmla="*/ 565774 w 948489"/>
              <a:gd name="connsiteY8" fmla="*/ 283461 h 1236116"/>
              <a:gd name="connsiteX0" fmla="*/ 497535 w 948350"/>
              <a:gd name="connsiteY0" fmla="*/ 297109 h 1252196"/>
              <a:gd name="connsiteX1" fmla="*/ 947912 w 948350"/>
              <a:gd name="connsiteY1" fmla="*/ 256166 h 1252196"/>
              <a:gd name="connsiteX2" fmla="*/ 579422 w 948350"/>
              <a:gd name="connsiteY2" fmla="*/ 720189 h 1252196"/>
              <a:gd name="connsiteX3" fmla="*/ 510201 w 948350"/>
              <a:gd name="connsiteY3" fmla="*/ 1088679 h 1252196"/>
              <a:gd name="connsiteX4" fmla="*/ 238228 w 948350"/>
              <a:gd name="connsiteY4" fmla="*/ 1225157 h 1252196"/>
              <a:gd name="connsiteX5" fmla="*/ 146078 w 948350"/>
              <a:gd name="connsiteY5" fmla="*/ 574431 h 1252196"/>
              <a:gd name="connsiteX6" fmla="*/ 3268 w 948350"/>
              <a:gd name="connsiteY6" fmla="*/ 42169 h 1252196"/>
              <a:gd name="connsiteX7" fmla="*/ 298060 w 948350"/>
              <a:gd name="connsiteY7" fmla="*/ 57236 h 1252196"/>
              <a:gd name="connsiteX8" fmla="*/ 565774 w 948350"/>
              <a:gd name="connsiteY8" fmla="*/ 283461 h 1252196"/>
              <a:gd name="connsiteX0" fmla="*/ 497277 w 948092"/>
              <a:gd name="connsiteY0" fmla="*/ 297109 h 1232397"/>
              <a:gd name="connsiteX1" fmla="*/ 947654 w 948092"/>
              <a:gd name="connsiteY1" fmla="*/ 256166 h 1232397"/>
              <a:gd name="connsiteX2" fmla="*/ 579164 w 948092"/>
              <a:gd name="connsiteY2" fmla="*/ 720189 h 1232397"/>
              <a:gd name="connsiteX3" fmla="*/ 509943 w 948092"/>
              <a:gd name="connsiteY3" fmla="*/ 1088679 h 1232397"/>
              <a:gd name="connsiteX4" fmla="*/ 237970 w 948092"/>
              <a:gd name="connsiteY4" fmla="*/ 1225157 h 1232397"/>
              <a:gd name="connsiteX5" fmla="*/ 158812 w 948092"/>
              <a:gd name="connsiteY5" fmla="*/ 891169 h 1232397"/>
              <a:gd name="connsiteX6" fmla="*/ 145820 w 948092"/>
              <a:gd name="connsiteY6" fmla="*/ 574431 h 1232397"/>
              <a:gd name="connsiteX7" fmla="*/ 3010 w 948092"/>
              <a:gd name="connsiteY7" fmla="*/ 42169 h 1232397"/>
              <a:gd name="connsiteX8" fmla="*/ 297802 w 948092"/>
              <a:gd name="connsiteY8" fmla="*/ 57236 h 1232397"/>
              <a:gd name="connsiteX9" fmla="*/ 565516 w 948092"/>
              <a:gd name="connsiteY9" fmla="*/ 283461 h 1232397"/>
              <a:gd name="connsiteX0" fmla="*/ 496994 w 947809"/>
              <a:gd name="connsiteY0" fmla="*/ 297109 h 1229748"/>
              <a:gd name="connsiteX1" fmla="*/ 947371 w 947809"/>
              <a:gd name="connsiteY1" fmla="*/ 256166 h 1229748"/>
              <a:gd name="connsiteX2" fmla="*/ 578881 w 947809"/>
              <a:gd name="connsiteY2" fmla="*/ 720189 h 1229748"/>
              <a:gd name="connsiteX3" fmla="*/ 509660 w 947809"/>
              <a:gd name="connsiteY3" fmla="*/ 1088679 h 1229748"/>
              <a:gd name="connsiteX4" fmla="*/ 237687 w 947809"/>
              <a:gd name="connsiteY4" fmla="*/ 1225157 h 1229748"/>
              <a:gd name="connsiteX5" fmla="*/ 56116 w 947809"/>
              <a:gd name="connsiteY5" fmla="*/ 942375 h 1229748"/>
              <a:gd name="connsiteX6" fmla="*/ 145537 w 947809"/>
              <a:gd name="connsiteY6" fmla="*/ 574431 h 1229748"/>
              <a:gd name="connsiteX7" fmla="*/ 2727 w 947809"/>
              <a:gd name="connsiteY7" fmla="*/ 42169 h 1229748"/>
              <a:gd name="connsiteX8" fmla="*/ 297519 w 947809"/>
              <a:gd name="connsiteY8" fmla="*/ 57236 h 1229748"/>
              <a:gd name="connsiteX9" fmla="*/ 565233 w 947809"/>
              <a:gd name="connsiteY9" fmla="*/ 283461 h 1229748"/>
              <a:gd name="connsiteX0" fmla="*/ 496994 w 958627"/>
              <a:gd name="connsiteY0" fmla="*/ 297109 h 1229748"/>
              <a:gd name="connsiteX1" fmla="*/ 947371 w 958627"/>
              <a:gd name="connsiteY1" fmla="*/ 256166 h 1229748"/>
              <a:gd name="connsiteX2" fmla="*/ 802267 w 958627"/>
              <a:gd name="connsiteY2" fmla="*/ 466888 h 1229748"/>
              <a:gd name="connsiteX3" fmla="*/ 578881 w 958627"/>
              <a:gd name="connsiteY3" fmla="*/ 720189 h 1229748"/>
              <a:gd name="connsiteX4" fmla="*/ 509660 w 958627"/>
              <a:gd name="connsiteY4" fmla="*/ 1088679 h 1229748"/>
              <a:gd name="connsiteX5" fmla="*/ 237687 w 958627"/>
              <a:gd name="connsiteY5" fmla="*/ 1225157 h 1229748"/>
              <a:gd name="connsiteX6" fmla="*/ 56116 w 958627"/>
              <a:gd name="connsiteY6" fmla="*/ 942375 h 1229748"/>
              <a:gd name="connsiteX7" fmla="*/ 145537 w 958627"/>
              <a:gd name="connsiteY7" fmla="*/ 574431 h 1229748"/>
              <a:gd name="connsiteX8" fmla="*/ 2727 w 958627"/>
              <a:gd name="connsiteY8" fmla="*/ 42169 h 1229748"/>
              <a:gd name="connsiteX9" fmla="*/ 297519 w 958627"/>
              <a:gd name="connsiteY9" fmla="*/ 57236 h 1229748"/>
              <a:gd name="connsiteX10" fmla="*/ 565233 w 958627"/>
              <a:gd name="connsiteY10" fmla="*/ 283461 h 1229748"/>
              <a:gd name="connsiteX0" fmla="*/ 496994 w 988701"/>
              <a:gd name="connsiteY0" fmla="*/ 297109 h 1229748"/>
              <a:gd name="connsiteX1" fmla="*/ 947371 w 988701"/>
              <a:gd name="connsiteY1" fmla="*/ 256166 h 1229748"/>
              <a:gd name="connsiteX2" fmla="*/ 926625 w 988701"/>
              <a:gd name="connsiteY2" fmla="*/ 605877 h 1229748"/>
              <a:gd name="connsiteX3" fmla="*/ 578881 w 988701"/>
              <a:gd name="connsiteY3" fmla="*/ 720189 h 1229748"/>
              <a:gd name="connsiteX4" fmla="*/ 509660 w 988701"/>
              <a:gd name="connsiteY4" fmla="*/ 1088679 h 1229748"/>
              <a:gd name="connsiteX5" fmla="*/ 237687 w 988701"/>
              <a:gd name="connsiteY5" fmla="*/ 1225157 h 1229748"/>
              <a:gd name="connsiteX6" fmla="*/ 56116 w 988701"/>
              <a:gd name="connsiteY6" fmla="*/ 942375 h 1229748"/>
              <a:gd name="connsiteX7" fmla="*/ 145537 w 988701"/>
              <a:gd name="connsiteY7" fmla="*/ 574431 h 1229748"/>
              <a:gd name="connsiteX8" fmla="*/ 2727 w 988701"/>
              <a:gd name="connsiteY8" fmla="*/ 42169 h 1229748"/>
              <a:gd name="connsiteX9" fmla="*/ 297519 w 988701"/>
              <a:gd name="connsiteY9" fmla="*/ 57236 h 1229748"/>
              <a:gd name="connsiteX10" fmla="*/ 565233 w 988701"/>
              <a:gd name="connsiteY10" fmla="*/ 283461 h 1229748"/>
              <a:gd name="connsiteX0" fmla="*/ 496994 w 988701"/>
              <a:gd name="connsiteY0" fmla="*/ 297109 h 1229748"/>
              <a:gd name="connsiteX1" fmla="*/ 947371 w 988701"/>
              <a:gd name="connsiteY1" fmla="*/ 256166 h 1229748"/>
              <a:gd name="connsiteX2" fmla="*/ 926625 w 988701"/>
              <a:gd name="connsiteY2" fmla="*/ 605877 h 1229748"/>
              <a:gd name="connsiteX3" fmla="*/ 578881 w 988701"/>
              <a:gd name="connsiteY3" fmla="*/ 720189 h 1229748"/>
              <a:gd name="connsiteX4" fmla="*/ 509660 w 988701"/>
              <a:gd name="connsiteY4" fmla="*/ 1088679 h 1229748"/>
              <a:gd name="connsiteX5" fmla="*/ 237687 w 988701"/>
              <a:gd name="connsiteY5" fmla="*/ 1225157 h 1229748"/>
              <a:gd name="connsiteX6" fmla="*/ 56116 w 988701"/>
              <a:gd name="connsiteY6" fmla="*/ 942375 h 1229748"/>
              <a:gd name="connsiteX7" fmla="*/ 145537 w 988701"/>
              <a:gd name="connsiteY7" fmla="*/ 574431 h 1229748"/>
              <a:gd name="connsiteX8" fmla="*/ 2727 w 988701"/>
              <a:gd name="connsiteY8" fmla="*/ 42169 h 1229748"/>
              <a:gd name="connsiteX9" fmla="*/ 297519 w 988701"/>
              <a:gd name="connsiteY9" fmla="*/ 57236 h 1229748"/>
              <a:gd name="connsiteX10" fmla="*/ 565233 w 988701"/>
              <a:gd name="connsiteY10" fmla="*/ 283461 h 1229748"/>
              <a:gd name="connsiteX0" fmla="*/ 614037 w 980415"/>
              <a:gd name="connsiteY0" fmla="*/ 231272 h 1229748"/>
              <a:gd name="connsiteX1" fmla="*/ 947371 w 980415"/>
              <a:gd name="connsiteY1" fmla="*/ 256166 h 1229748"/>
              <a:gd name="connsiteX2" fmla="*/ 926625 w 980415"/>
              <a:gd name="connsiteY2" fmla="*/ 605877 h 1229748"/>
              <a:gd name="connsiteX3" fmla="*/ 578881 w 980415"/>
              <a:gd name="connsiteY3" fmla="*/ 720189 h 1229748"/>
              <a:gd name="connsiteX4" fmla="*/ 509660 w 980415"/>
              <a:gd name="connsiteY4" fmla="*/ 1088679 h 1229748"/>
              <a:gd name="connsiteX5" fmla="*/ 237687 w 980415"/>
              <a:gd name="connsiteY5" fmla="*/ 1225157 h 1229748"/>
              <a:gd name="connsiteX6" fmla="*/ 56116 w 980415"/>
              <a:gd name="connsiteY6" fmla="*/ 942375 h 1229748"/>
              <a:gd name="connsiteX7" fmla="*/ 145537 w 980415"/>
              <a:gd name="connsiteY7" fmla="*/ 574431 h 1229748"/>
              <a:gd name="connsiteX8" fmla="*/ 2727 w 980415"/>
              <a:gd name="connsiteY8" fmla="*/ 42169 h 1229748"/>
              <a:gd name="connsiteX9" fmla="*/ 297519 w 980415"/>
              <a:gd name="connsiteY9" fmla="*/ 57236 h 1229748"/>
              <a:gd name="connsiteX10" fmla="*/ 565233 w 980415"/>
              <a:gd name="connsiteY10" fmla="*/ 283461 h 1229748"/>
              <a:gd name="connsiteX0" fmla="*/ 624992 w 991370"/>
              <a:gd name="connsiteY0" fmla="*/ 210498 h 1208974"/>
              <a:gd name="connsiteX1" fmla="*/ 958326 w 991370"/>
              <a:gd name="connsiteY1" fmla="*/ 235392 h 1208974"/>
              <a:gd name="connsiteX2" fmla="*/ 937580 w 991370"/>
              <a:gd name="connsiteY2" fmla="*/ 585103 h 1208974"/>
              <a:gd name="connsiteX3" fmla="*/ 589836 w 991370"/>
              <a:gd name="connsiteY3" fmla="*/ 699415 h 1208974"/>
              <a:gd name="connsiteX4" fmla="*/ 520615 w 991370"/>
              <a:gd name="connsiteY4" fmla="*/ 1067905 h 1208974"/>
              <a:gd name="connsiteX5" fmla="*/ 248642 w 991370"/>
              <a:gd name="connsiteY5" fmla="*/ 1204383 h 1208974"/>
              <a:gd name="connsiteX6" fmla="*/ 67071 w 991370"/>
              <a:gd name="connsiteY6" fmla="*/ 921601 h 1208974"/>
              <a:gd name="connsiteX7" fmla="*/ 156492 w 991370"/>
              <a:gd name="connsiteY7" fmla="*/ 553657 h 1208974"/>
              <a:gd name="connsiteX8" fmla="*/ 59756 w 991370"/>
              <a:gd name="connsiteY8" fmla="*/ 270549 h 1208974"/>
              <a:gd name="connsiteX9" fmla="*/ 13682 w 991370"/>
              <a:gd name="connsiteY9" fmla="*/ 21395 h 1208974"/>
              <a:gd name="connsiteX10" fmla="*/ 308474 w 991370"/>
              <a:gd name="connsiteY10" fmla="*/ 36462 h 1208974"/>
              <a:gd name="connsiteX11" fmla="*/ 576188 w 991370"/>
              <a:gd name="connsiteY11" fmla="*/ 262687 h 1208974"/>
              <a:gd name="connsiteX0" fmla="*/ 632834 w 999212"/>
              <a:gd name="connsiteY0" fmla="*/ 216370 h 1214846"/>
              <a:gd name="connsiteX1" fmla="*/ 966168 w 999212"/>
              <a:gd name="connsiteY1" fmla="*/ 241264 h 1214846"/>
              <a:gd name="connsiteX2" fmla="*/ 945422 w 999212"/>
              <a:gd name="connsiteY2" fmla="*/ 590975 h 1214846"/>
              <a:gd name="connsiteX3" fmla="*/ 597678 w 999212"/>
              <a:gd name="connsiteY3" fmla="*/ 705287 h 1214846"/>
              <a:gd name="connsiteX4" fmla="*/ 528457 w 999212"/>
              <a:gd name="connsiteY4" fmla="*/ 1073777 h 1214846"/>
              <a:gd name="connsiteX5" fmla="*/ 256484 w 999212"/>
              <a:gd name="connsiteY5" fmla="*/ 1210255 h 1214846"/>
              <a:gd name="connsiteX6" fmla="*/ 74913 w 999212"/>
              <a:gd name="connsiteY6" fmla="*/ 927473 h 1214846"/>
              <a:gd name="connsiteX7" fmla="*/ 164334 w 999212"/>
              <a:gd name="connsiteY7" fmla="*/ 559529 h 1214846"/>
              <a:gd name="connsiteX8" fmla="*/ 38337 w 999212"/>
              <a:gd name="connsiteY8" fmla="*/ 356888 h 1214846"/>
              <a:gd name="connsiteX9" fmla="*/ 21524 w 999212"/>
              <a:gd name="connsiteY9" fmla="*/ 27267 h 1214846"/>
              <a:gd name="connsiteX10" fmla="*/ 316316 w 999212"/>
              <a:gd name="connsiteY10" fmla="*/ 42334 h 1214846"/>
              <a:gd name="connsiteX11" fmla="*/ 584030 w 999212"/>
              <a:gd name="connsiteY11" fmla="*/ 268559 h 1214846"/>
              <a:gd name="connsiteX0" fmla="*/ 633918 w 1000296"/>
              <a:gd name="connsiteY0" fmla="*/ 222732 h 1221208"/>
              <a:gd name="connsiteX1" fmla="*/ 967252 w 1000296"/>
              <a:gd name="connsiteY1" fmla="*/ 247626 h 1221208"/>
              <a:gd name="connsiteX2" fmla="*/ 946506 w 1000296"/>
              <a:gd name="connsiteY2" fmla="*/ 597337 h 1221208"/>
              <a:gd name="connsiteX3" fmla="*/ 598762 w 1000296"/>
              <a:gd name="connsiteY3" fmla="*/ 711649 h 1221208"/>
              <a:gd name="connsiteX4" fmla="*/ 529541 w 1000296"/>
              <a:gd name="connsiteY4" fmla="*/ 1080139 h 1221208"/>
              <a:gd name="connsiteX5" fmla="*/ 257568 w 1000296"/>
              <a:gd name="connsiteY5" fmla="*/ 1216617 h 1221208"/>
              <a:gd name="connsiteX6" fmla="*/ 75997 w 1000296"/>
              <a:gd name="connsiteY6" fmla="*/ 933835 h 1221208"/>
              <a:gd name="connsiteX7" fmla="*/ 165418 w 1000296"/>
              <a:gd name="connsiteY7" fmla="*/ 565891 h 1221208"/>
              <a:gd name="connsiteX8" fmla="*/ 39421 w 1000296"/>
              <a:gd name="connsiteY8" fmla="*/ 363250 h 1221208"/>
              <a:gd name="connsiteX9" fmla="*/ 22608 w 1000296"/>
              <a:gd name="connsiteY9" fmla="*/ 33629 h 1221208"/>
              <a:gd name="connsiteX10" fmla="*/ 332031 w 1000296"/>
              <a:gd name="connsiteY10" fmla="*/ 34066 h 1221208"/>
              <a:gd name="connsiteX11" fmla="*/ 585114 w 1000296"/>
              <a:gd name="connsiteY11" fmla="*/ 274921 h 1221208"/>
              <a:gd name="connsiteX0" fmla="*/ 633918 w 1002534"/>
              <a:gd name="connsiteY0" fmla="*/ 222732 h 1221208"/>
              <a:gd name="connsiteX1" fmla="*/ 967252 w 1002534"/>
              <a:gd name="connsiteY1" fmla="*/ 247626 h 1221208"/>
              <a:gd name="connsiteX2" fmla="*/ 990397 w 1002534"/>
              <a:gd name="connsiteY2" fmla="*/ 502239 h 1221208"/>
              <a:gd name="connsiteX3" fmla="*/ 946506 w 1002534"/>
              <a:gd name="connsiteY3" fmla="*/ 597337 h 1221208"/>
              <a:gd name="connsiteX4" fmla="*/ 598762 w 1002534"/>
              <a:gd name="connsiteY4" fmla="*/ 711649 h 1221208"/>
              <a:gd name="connsiteX5" fmla="*/ 529541 w 1002534"/>
              <a:gd name="connsiteY5" fmla="*/ 1080139 h 1221208"/>
              <a:gd name="connsiteX6" fmla="*/ 257568 w 1002534"/>
              <a:gd name="connsiteY6" fmla="*/ 1216617 h 1221208"/>
              <a:gd name="connsiteX7" fmla="*/ 75997 w 1002534"/>
              <a:gd name="connsiteY7" fmla="*/ 933835 h 1221208"/>
              <a:gd name="connsiteX8" fmla="*/ 165418 w 1002534"/>
              <a:gd name="connsiteY8" fmla="*/ 565891 h 1221208"/>
              <a:gd name="connsiteX9" fmla="*/ 39421 w 1002534"/>
              <a:gd name="connsiteY9" fmla="*/ 363250 h 1221208"/>
              <a:gd name="connsiteX10" fmla="*/ 22608 w 1002534"/>
              <a:gd name="connsiteY10" fmla="*/ 33629 h 1221208"/>
              <a:gd name="connsiteX11" fmla="*/ 332031 w 1002534"/>
              <a:gd name="connsiteY11" fmla="*/ 34066 h 1221208"/>
              <a:gd name="connsiteX12" fmla="*/ 585114 w 1002534"/>
              <a:gd name="connsiteY12" fmla="*/ 274921 h 1221208"/>
              <a:gd name="connsiteX0" fmla="*/ 633918 w 1009184"/>
              <a:gd name="connsiteY0" fmla="*/ 222732 h 1221208"/>
              <a:gd name="connsiteX1" fmla="*/ 536855 w 1009184"/>
              <a:gd name="connsiteY1" fmla="*/ 326674 h 1221208"/>
              <a:gd name="connsiteX2" fmla="*/ 967252 w 1009184"/>
              <a:gd name="connsiteY2" fmla="*/ 247626 h 1221208"/>
              <a:gd name="connsiteX3" fmla="*/ 990397 w 1009184"/>
              <a:gd name="connsiteY3" fmla="*/ 502239 h 1221208"/>
              <a:gd name="connsiteX4" fmla="*/ 946506 w 1009184"/>
              <a:gd name="connsiteY4" fmla="*/ 597337 h 1221208"/>
              <a:gd name="connsiteX5" fmla="*/ 598762 w 1009184"/>
              <a:gd name="connsiteY5" fmla="*/ 711649 h 1221208"/>
              <a:gd name="connsiteX6" fmla="*/ 529541 w 1009184"/>
              <a:gd name="connsiteY6" fmla="*/ 1080139 h 1221208"/>
              <a:gd name="connsiteX7" fmla="*/ 257568 w 1009184"/>
              <a:gd name="connsiteY7" fmla="*/ 1216617 h 1221208"/>
              <a:gd name="connsiteX8" fmla="*/ 75997 w 1009184"/>
              <a:gd name="connsiteY8" fmla="*/ 933835 h 1221208"/>
              <a:gd name="connsiteX9" fmla="*/ 165418 w 1009184"/>
              <a:gd name="connsiteY9" fmla="*/ 565891 h 1221208"/>
              <a:gd name="connsiteX10" fmla="*/ 39421 w 1009184"/>
              <a:gd name="connsiteY10" fmla="*/ 363250 h 1221208"/>
              <a:gd name="connsiteX11" fmla="*/ 22608 w 1009184"/>
              <a:gd name="connsiteY11" fmla="*/ 33629 h 1221208"/>
              <a:gd name="connsiteX12" fmla="*/ 332031 w 1009184"/>
              <a:gd name="connsiteY12" fmla="*/ 34066 h 1221208"/>
              <a:gd name="connsiteX13" fmla="*/ 585114 w 1009184"/>
              <a:gd name="connsiteY13" fmla="*/ 274921 h 1221208"/>
              <a:gd name="connsiteX0" fmla="*/ 633918 w 1009184"/>
              <a:gd name="connsiteY0" fmla="*/ 222366 h 1220842"/>
              <a:gd name="connsiteX1" fmla="*/ 536855 w 1009184"/>
              <a:gd name="connsiteY1" fmla="*/ 326308 h 1220842"/>
              <a:gd name="connsiteX2" fmla="*/ 967252 w 1009184"/>
              <a:gd name="connsiteY2" fmla="*/ 247260 h 1220842"/>
              <a:gd name="connsiteX3" fmla="*/ 990397 w 1009184"/>
              <a:gd name="connsiteY3" fmla="*/ 501873 h 1220842"/>
              <a:gd name="connsiteX4" fmla="*/ 946506 w 1009184"/>
              <a:gd name="connsiteY4" fmla="*/ 596971 h 1220842"/>
              <a:gd name="connsiteX5" fmla="*/ 598762 w 1009184"/>
              <a:gd name="connsiteY5" fmla="*/ 711283 h 1220842"/>
              <a:gd name="connsiteX6" fmla="*/ 529541 w 1009184"/>
              <a:gd name="connsiteY6" fmla="*/ 1079773 h 1220842"/>
              <a:gd name="connsiteX7" fmla="*/ 257568 w 1009184"/>
              <a:gd name="connsiteY7" fmla="*/ 1216251 h 1220842"/>
              <a:gd name="connsiteX8" fmla="*/ 75997 w 1009184"/>
              <a:gd name="connsiteY8" fmla="*/ 933469 h 1220842"/>
              <a:gd name="connsiteX9" fmla="*/ 165418 w 1009184"/>
              <a:gd name="connsiteY9" fmla="*/ 565525 h 1220842"/>
              <a:gd name="connsiteX10" fmla="*/ 39421 w 1009184"/>
              <a:gd name="connsiteY10" fmla="*/ 362884 h 1220842"/>
              <a:gd name="connsiteX11" fmla="*/ 22608 w 1009184"/>
              <a:gd name="connsiteY11" fmla="*/ 33263 h 1220842"/>
              <a:gd name="connsiteX12" fmla="*/ 332031 w 1009184"/>
              <a:gd name="connsiteY12" fmla="*/ 33700 h 1220842"/>
              <a:gd name="connsiteX13" fmla="*/ 514909 w 1009184"/>
              <a:gd name="connsiteY13" fmla="*/ 304363 h 1220842"/>
              <a:gd name="connsiteX14" fmla="*/ 585114 w 1009184"/>
              <a:gd name="connsiteY14" fmla="*/ 274555 h 1220842"/>
              <a:gd name="connsiteX0" fmla="*/ 536855 w 1009184"/>
              <a:gd name="connsiteY0" fmla="*/ 326308 h 1220842"/>
              <a:gd name="connsiteX1" fmla="*/ 967252 w 1009184"/>
              <a:gd name="connsiteY1" fmla="*/ 247260 h 1220842"/>
              <a:gd name="connsiteX2" fmla="*/ 990397 w 1009184"/>
              <a:gd name="connsiteY2" fmla="*/ 501873 h 1220842"/>
              <a:gd name="connsiteX3" fmla="*/ 946506 w 1009184"/>
              <a:gd name="connsiteY3" fmla="*/ 596971 h 1220842"/>
              <a:gd name="connsiteX4" fmla="*/ 598762 w 1009184"/>
              <a:gd name="connsiteY4" fmla="*/ 711283 h 1220842"/>
              <a:gd name="connsiteX5" fmla="*/ 529541 w 1009184"/>
              <a:gd name="connsiteY5" fmla="*/ 1079773 h 1220842"/>
              <a:gd name="connsiteX6" fmla="*/ 257568 w 1009184"/>
              <a:gd name="connsiteY6" fmla="*/ 1216251 h 1220842"/>
              <a:gd name="connsiteX7" fmla="*/ 75997 w 1009184"/>
              <a:gd name="connsiteY7" fmla="*/ 933469 h 1220842"/>
              <a:gd name="connsiteX8" fmla="*/ 165418 w 1009184"/>
              <a:gd name="connsiteY8" fmla="*/ 565525 h 1220842"/>
              <a:gd name="connsiteX9" fmla="*/ 39421 w 1009184"/>
              <a:gd name="connsiteY9" fmla="*/ 362884 h 1220842"/>
              <a:gd name="connsiteX10" fmla="*/ 22608 w 1009184"/>
              <a:gd name="connsiteY10" fmla="*/ 33263 h 1220842"/>
              <a:gd name="connsiteX11" fmla="*/ 332031 w 1009184"/>
              <a:gd name="connsiteY11" fmla="*/ 33700 h 1220842"/>
              <a:gd name="connsiteX12" fmla="*/ 514909 w 1009184"/>
              <a:gd name="connsiteY12" fmla="*/ 304363 h 1220842"/>
              <a:gd name="connsiteX13" fmla="*/ 585114 w 1009184"/>
              <a:gd name="connsiteY13" fmla="*/ 274555 h 1220842"/>
              <a:gd name="connsiteX0" fmla="*/ 536855 w 1009184"/>
              <a:gd name="connsiteY0" fmla="*/ 326308 h 1220842"/>
              <a:gd name="connsiteX1" fmla="*/ 967252 w 1009184"/>
              <a:gd name="connsiteY1" fmla="*/ 247260 h 1220842"/>
              <a:gd name="connsiteX2" fmla="*/ 990397 w 1009184"/>
              <a:gd name="connsiteY2" fmla="*/ 501873 h 1220842"/>
              <a:gd name="connsiteX3" fmla="*/ 946506 w 1009184"/>
              <a:gd name="connsiteY3" fmla="*/ 596971 h 1220842"/>
              <a:gd name="connsiteX4" fmla="*/ 598762 w 1009184"/>
              <a:gd name="connsiteY4" fmla="*/ 711283 h 1220842"/>
              <a:gd name="connsiteX5" fmla="*/ 529541 w 1009184"/>
              <a:gd name="connsiteY5" fmla="*/ 1079773 h 1220842"/>
              <a:gd name="connsiteX6" fmla="*/ 257568 w 1009184"/>
              <a:gd name="connsiteY6" fmla="*/ 1216251 h 1220842"/>
              <a:gd name="connsiteX7" fmla="*/ 75997 w 1009184"/>
              <a:gd name="connsiteY7" fmla="*/ 933469 h 1220842"/>
              <a:gd name="connsiteX8" fmla="*/ 165418 w 1009184"/>
              <a:gd name="connsiteY8" fmla="*/ 565525 h 1220842"/>
              <a:gd name="connsiteX9" fmla="*/ 39421 w 1009184"/>
              <a:gd name="connsiteY9" fmla="*/ 362884 h 1220842"/>
              <a:gd name="connsiteX10" fmla="*/ 22608 w 1009184"/>
              <a:gd name="connsiteY10" fmla="*/ 33263 h 1220842"/>
              <a:gd name="connsiteX11" fmla="*/ 332031 w 1009184"/>
              <a:gd name="connsiteY11" fmla="*/ 33700 h 1220842"/>
              <a:gd name="connsiteX12" fmla="*/ 514909 w 1009184"/>
              <a:gd name="connsiteY12" fmla="*/ 304363 h 1220842"/>
              <a:gd name="connsiteX0" fmla="*/ 536855 w 1008302"/>
              <a:gd name="connsiteY0" fmla="*/ 326308 h 1220842"/>
              <a:gd name="connsiteX1" fmla="*/ 967252 w 1008302"/>
              <a:gd name="connsiteY1" fmla="*/ 247260 h 1220842"/>
              <a:gd name="connsiteX2" fmla="*/ 993442 w 1008302"/>
              <a:gd name="connsiteY2" fmla="*/ 355654 h 1220842"/>
              <a:gd name="connsiteX3" fmla="*/ 990397 w 1008302"/>
              <a:gd name="connsiteY3" fmla="*/ 501873 h 1220842"/>
              <a:gd name="connsiteX4" fmla="*/ 946506 w 1008302"/>
              <a:gd name="connsiteY4" fmla="*/ 596971 h 1220842"/>
              <a:gd name="connsiteX5" fmla="*/ 598762 w 1008302"/>
              <a:gd name="connsiteY5" fmla="*/ 711283 h 1220842"/>
              <a:gd name="connsiteX6" fmla="*/ 529541 w 1008302"/>
              <a:gd name="connsiteY6" fmla="*/ 1079773 h 1220842"/>
              <a:gd name="connsiteX7" fmla="*/ 257568 w 1008302"/>
              <a:gd name="connsiteY7" fmla="*/ 1216251 h 1220842"/>
              <a:gd name="connsiteX8" fmla="*/ 75997 w 1008302"/>
              <a:gd name="connsiteY8" fmla="*/ 933469 h 1220842"/>
              <a:gd name="connsiteX9" fmla="*/ 165418 w 1008302"/>
              <a:gd name="connsiteY9" fmla="*/ 565525 h 1220842"/>
              <a:gd name="connsiteX10" fmla="*/ 39421 w 1008302"/>
              <a:gd name="connsiteY10" fmla="*/ 362884 h 1220842"/>
              <a:gd name="connsiteX11" fmla="*/ 22608 w 1008302"/>
              <a:gd name="connsiteY11" fmla="*/ 33263 h 1220842"/>
              <a:gd name="connsiteX12" fmla="*/ 332031 w 1008302"/>
              <a:gd name="connsiteY12" fmla="*/ 33700 h 1220842"/>
              <a:gd name="connsiteX13" fmla="*/ 514909 w 1008302"/>
              <a:gd name="connsiteY13" fmla="*/ 304363 h 1220842"/>
              <a:gd name="connsiteX0" fmla="*/ 536855 w 996048"/>
              <a:gd name="connsiteY0" fmla="*/ 326308 h 1220842"/>
              <a:gd name="connsiteX1" fmla="*/ 708260 w 996048"/>
              <a:gd name="connsiteY1" fmla="*/ 204976 h 1220842"/>
              <a:gd name="connsiteX2" fmla="*/ 993442 w 996048"/>
              <a:gd name="connsiteY2" fmla="*/ 355654 h 1220842"/>
              <a:gd name="connsiteX3" fmla="*/ 990397 w 996048"/>
              <a:gd name="connsiteY3" fmla="*/ 501873 h 1220842"/>
              <a:gd name="connsiteX4" fmla="*/ 946506 w 996048"/>
              <a:gd name="connsiteY4" fmla="*/ 596971 h 1220842"/>
              <a:gd name="connsiteX5" fmla="*/ 598762 w 996048"/>
              <a:gd name="connsiteY5" fmla="*/ 711283 h 1220842"/>
              <a:gd name="connsiteX6" fmla="*/ 529541 w 996048"/>
              <a:gd name="connsiteY6" fmla="*/ 1079773 h 1220842"/>
              <a:gd name="connsiteX7" fmla="*/ 257568 w 996048"/>
              <a:gd name="connsiteY7" fmla="*/ 1216251 h 1220842"/>
              <a:gd name="connsiteX8" fmla="*/ 75997 w 996048"/>
              <a:gd name="connsiteY8" fmla="*/ 933469 h 1220842"/>
              <a:gd name="connsiteX9" fmla="*/ 165418 w 996048"/>
              <a:gd name="connsiteY9" fmla="*/ 565525 h 1220842"/>
              <a:gd name="connsiteX10" fmla="*/ 39421 w 996048"/>
              <a:gd name="connsiteY10" fmla="*/ 362884 h 1220842"/>
              <a:gd name="connsiteX11" fmla="*/ 22608 w 996048"/>
              <a:gd name="connsiteY11" fmla="*/ 33263 h 1220842"/>
              <a:gd name="connsiteX12" fmla="*/ 332031 w 996048"/>
              <a:gd name="connsiteY12" fmla="*/ 33700 h 1220842"/>
              <a:gd name="connsiteX13" fmla="*/ 514909 w 996048"/>
              <a:gd name="connsiteY13" fmla="*/ 304363 h 1220842"/>
              <a:gd name="connsiteX0" fmla="*/ 536855 w 991385"/>
              <a:gd name="connsiteY0" fmla="*/ 326308 h 1220842"/>
              <a:gd name="connsiteX1" fmla="*/ 708260 w 991385"/>
              <a:gd name="connsiteY1" fmla="*/ 204976 h 1220842"/>
              <a:gd name="connsiteX2" fmla="*/ 961729 w 991385"/>
              <a:gd name="connsiteY2" fmla="*/ 271085 h 1220842"/>
              <a:gd name="connsiteX3" fmla="*/ 990397 w 991385"/>
              <a:gd name="connsiteY3" fmla="*/ 501873 h 1220842"/>
              <a:gd name="connsiteX4" fmla="*/ 946506 w 991385"/>
              <a:gd name="connsiteY4" fmla="*/ 596971 h 1220842"/>
              <a:gd name="connsiteX5" fmla="*/ 598762 w 991385"/>
              <a:gd name="connsiteY5" fmla="*/ 711283 h 1220842"/>
              <a:gd name="connsiteX6" fmla="*/ 529541 w 991385"/>
              <a:gd name="connsiteY6" fmla="*/ 1079773 h 1220842"/>
              <a:gd name="connsiteX7" fmla="*/ 257568 w 991385"/>
              <a:gd name="connsiteY7" fmla="*/ 1216251 h 1220842"/>
              <a:gd name="connsiteX8" fmla="*/ 75997 w 991385"/>
              <a:gd name="connsiteY8" fmla="*/ 933469 h 1220842"/>
              <a:gd name="connsiteX9" fmla="*/ 165418 w 991385"/>
              <a:gd name="connsiteY9" fmla="*/ 565525 h 1220842"/>
              <a:gd name="connsiteX10" fmla="*/ 39421 w 991385"/>
              <a:gd name="connsiteY10" fmla="*/ 362884 h 1220842"/>
              <a:gd name="connsiteX11" fmla="*/ 22608 w 991385"/>
              <a:gd name="connsiteY11" fmla="*/ 33263 h 1220842"/>
              <a:gd name="connsiteX12" fmla="*/ 332031 w 991385"/>
              <a:gd name="connsiteY12" fmla="*/ 33700 h 1220842"/>
              <a:gd name="connsiteX13" fmla="*/ 514909 w 991385"/>
              <a:gd name="connsiteY13" fmla="*/ 304363 h 1220842"/>
              <a:gd name="connsiteX0" fmla="*/ 536855 w 1027887"/>
              <a:gd name="connsiteY0" fmla="*/ 326308 h 1220842"/>
              <a:gd name="connsiteX1" fmla="*/ 708260 w 1027887"/>
              <a:gd name="connsiteY1" fmla="*/ 204976 h 1220842"/>
              <a:gd name="connsiteX2" fmla="*/ 961729 w 1027887"/>
              <a:gd name="connsiteY2" fmla="*/ 271085 h 1220842"/>
              <a:gd name="connsiteX3" fmla="*/ 1027396 w 1027887"/>
              <a:gd name="connsiteY3" fmla="*/ 401448 h 1220842"/>
              <a:gd name="connsiteX4" fmla="*/ 946506 w 1027887"/>
              <a:gd name="connsiteY4" fmla="*/ 596971 h 1220842"/>
              <a:gd name="connsiteX5" fmla="*/ 598762 w 1027887"/>
              <a:gd name="connsiteY5" fmla="*/ 711283 h 1220842"/>
              <a:gd name="connsiteX6" fmla="*/ 529541 w 1027887"/>
              <a:gd name="connsiteY6" fmla="*/ 1079773 h 1220842"/>
              <a:gd name="connsiteX7" fmla="*/ 257568 w 1027887"/>
              <a:gd name="connsiteY7" fmla="*/ 1216251 h 1220842"/>
              <a:gd name="connsiteX8" fmla="*/ 75997 w 1027887"/>
              <a:gd name="connsiteY8" fmla="*/ 933469 h 1220842"/>
              <a:gd name="connsiteX9" fmla="*/ 165418 w 1027887"/>
              <a:gd name="connsiteY9" fmla="*/ 565525 h 1220842"/>
              <a:gd name="connsiteX10" fmla="*/ 39421 w 1027887"/>
              <a:gd name="connsiteY10" fmla="*/ 362884 h 1220842"/>
              <a:gd name="connsiteX11" fmla="*/ 22608 w 1027887"/>
              <a:gd name="connsiteY11" fmla="*/ 33263 h 1220842"/>
              <a:gd name="connsiteX12" fmla="*/ 332031 w 1027887"/>
              <a:gd name="connsiteY12" fmla="*/ 33700 h 1220842"/>
              <a:gd name="connsiteX13" fmla="*/ 514909 w 1027887"/>
              <a:gd name="connsiteY13" fmla="*/ 304363 h 1220842"/>
              <a:gd name="connsiteX0" fmla="*/ 536855 w 1027887"/>
              <a:gd name="connsiteY0" fmla="*/ 326308 h 1220842"/>
              <a:gd name="connsiteX1" fmla="*/ 708260 w 1027887"/>
              <a:gd name="connsiteY1" fmla="*/ 204976 h 1220842"/>
              <a:gd name="connsiteX2" fmla="*/ 961729 w 1027887"/>
              <a:gd name="connsiteY2" fmla="*/ 271085 h 1220842"/>
              <a:gd name="connsiteX3" fmla="*/ 1027396 w 1027887"/>
              <a:gd name="connsiteY3" fmla="*/ 359164 h 1220842"/>
              <a:gd name="connsiteX4" fmla="*/ 946506 w 1027887"/>
              <a:gd name="connsiteY4" fmla="*/ 596971 h 1220842"/>
              <a:gd name="connsiteX5" fmla="*/ 598762 w 1027887"/>
              <a:gd name="connsiteY5" fmla="*/ 711283 h 1220842"/>
              <a:gd name="connsiteX6" fmla="*/ 529541 w 1027887"/>
              <a:gd name="connsiteY6" fmla="*/ 1079773 h 1220842"/>
              <a:gd name="connsiteX7" fmla="*/ 257568 w 1027887"/>
              <a:gd name="connsiteY7" fmla="*/ 1216251 h 1220842"/>
              <a:gd name="connsiteX8" fmla="*/ 75997 w 1027887"/>
              <a:gd name="connsiteY8" fmla="*/ 933469 h 1220842"/>
              <a:gd name="connsiteX9" fmla="*/ 165418 w 1027887"/>
              <a:gd name="connsiteY9" fmla="*/ 565525 h 1220842"/>
              <a:gd name="connsiteX10" fmla="*/ 39421 w 1027887"/>
              <a:gd name="connsiteY10" fmla="*/ 362884 h 1220842"/>
              <a:gd name="connsiteX11" fmla="*/ 22608 w 1027887"/>
              <a:gd name="connsiteY11" fmla="*/ 33263 h 1220842"/>
              <a:gd name="connsiteX12" fmla="*/ 332031 w 1027887"/>
              <a:gd name="connsiteY12" fmla="*/ 33700 h 1220842"/>
              <a:gd name="connsiteX13" fmla="*/ 514909 w 1027887"/>
              <a:gd name="connsiteY13" fmla="*/ 304363 h 1220842"/>
              <a:gd name="connsiteX0" fmla="*/ 536855 w 1028163"/>
              <a:gd name="connsiteY0" fmla="*/ 326308 h 1220842"/>
              <a:gd name="connsiteX1" fmla="*/ 708260 w 1028163"/>
              <a:gd name="connsiteY1" fmla="*/ 204976 h 1220842"/>
              <a:gd name="connsiteX2" fmla="*/ 988157 w 1028163"/>
              <a:gd name="connsiteY2" fmla="*/ 249943 h 1220842"/>
              <a:gd name="connsiteX3" fmla="*/ 1027396 w 1028163"/>
              <a:gd name="connsiteY3" fmla="*/ 359164 h 1220842"/>
              <a:gd name="connsiteX4" fmla="*/ 946506 w 1028163"/>
              <a:gd name="connsiteY4" fmla="*/ 596971 h 1220842"/>
              <a:gd name="connsiteX5" fmla="*/ 598762 w 1028163"/>
              <a:gd name="connsiteY5" fmla="*/ 711283 h 1220842"/>
              <a:gd name="connsiteX6" fmla="*/ 529541 w 1028163"/>
              <a:gd name="connsiteY6" fmla="*/ 1079773 h 1220842"/>
              <a:gd name="connsiteX7" fmla="*/ 257568 w 1028163"/>
              <a:gd name="connsiteY7" fmla="*/ 1216251 h 1220842"/>
              <a:gd name="connsiteX8" fmla="*/ 75997 w 1028163"/>
              <a:gd name="connsiteY8" fmla="*/ 933469 h 1220842"/>
              <a:gd name="connsiteX9" fmla="*/ 165418 w 1028163"/>
              <a:gd name="connsiteY9" fmla="*/ 565525 h 1220842"/>
              <a:gd name="connsiteX10" fmla="*/ 39421 w 1028163"/>
              <a:gd name="connsiteY10" fmla="*/ 362884 h 1220842"/>
              <a:gd name="connsiteX11" fmla="*/ 22608 w 1028163"/>
              <a:gd name="connsiteY11" fmla="*/ 33263 h 1220842"/>
              <a:gd name="connsiteX12" fmla="*/ 332031 w 1028163"/>
              <a:gd name="connsiteY12" fmla="*/ 33700 h 1220842"/>
              <a:gd name="connsiteX13" fmla="*/ 514909 w 1028163"/>
              <a:gd name="connsiteY13" fmla="*/ 304363 h 1220842"/>
              <a:gd name="connsiteX0" fmla="*/ 536855 w 1028163"/>
              <a:gd name="connsiteY0" fmla="*/ 326308 h 1220842"/>
              <a:gd name="connsiteX1" fmla="*/ 613120 w 1028163"/>
              <a:gd name="connsiteY1" fmla="*/ 210262 h 1220842"/>
              <a:gd name="connsiteX2" fmla="*/ 988157 w 1028163"/>
              <a:gd name="connsiteY2" fmla="*/ 249943 h 1220842"/>
              <a:gd name="connsiteX3" fmla="*/ 1027396 w 1028163"/>
              <a:gd name="connsiteY3" fmla="*/ 359164 h 1220842"/>
              <a:gd name="connsiteX4" fmla="*/ 946506 w 1028163"/>
              <a:gd name="connsiteY4" fmla="*/ 596971 h 1220842"/>
              <a:gd name="connsiteX5" fmla="*/ 598762 w 1028163"/>
              <a:gd name="connsiteY5" fmla="*/ 711283 h 1220842"/>
              <a:gd name="connsiteX6" fmla="*/ 529541 w 1028163"/>
              <a:gd name="connsiteY6" fmla="*/ 1079773 h 1220842"/>
              <a:gd name="connsiteX7" fmla="*/ 257568 w 1028163"/>
              <a:gd name="connsiteY7" fmla="*/ 1216251 h 1220842"/>
              <a:gd name="connsiteX8" fmla="*/ 75997 w 1028163"/>
              <a:gd name="connsiteY8" fmla="*/ 933469 h 1220842"/>
              <a:gd name="connsiteX9" fmla="*/ 165418 w 1028163"/>
              <a:gd name="connsiteY9" fmla="*/ 565525 h 1220842"/>
              <a:gd name="connsiteX10" fmla="*/ 39421 w 1028163"/>
              <a:gd name="connsiteY10" fmla="*/ 362884 h 1220842"/>
              <a:gd name="connsiteX11" fmla="*/ 22608 w 1028163"/>
              <a:gd name="connsiteY11" fmla="*/ 33263 h 1220842"/>
              <a:gd name="connsiteX12" fmla="*/ 332031 w 1028163"/>
              <a:gd name="connsiteY12" fmla="*/ 33700 h 1220842"/>
              <a:gd name="connsiteX13" fmla="*/ 514909 w 1028163"/>
              <a:gd name="connsiteY13" fmla="*/ 304363 h 1220842"/>
              <a:gd name="connsiteX0" fmla="*/ 536855 w 1028163"/>
              <a:gd name="connsiteY0" fmla="*/ 326308 h 1220842"/>
              <a:gd name="connsiteX1" fmla="*/ 660690 w 1028163"/>
              <a:gd name="connsiteY1" fmla="*/ 241976 h 1220842"/>
              <a:gd name="connsiteX2" fmla="*/ 988157 w 1028163"/>
              <a:gd name="connsiteY2" fmla="*/ 249943 h 1220842"/>
              <a:gd name="connsiteX3" fmla="*/ 1027396 w 1028163"/>
              <a:gd name="connsiteY3" fmla="*/ 359164 h 1220842"/>
              <a:gd name="connsiteX4" fmla="*/ 946506 w 1028163"/>
              <a:gd name="connsiteY4" fmla="*/ 596971 h 1220842"/>
              <a:gd name="connsiteX5" fmla="*/ 598762 w 1028163"/>
              <a:gd name="connsiteY5" fmla="*/ 711283 h 1220842"/>
              <a:gd name="connsiteX6" fmla="*/ 529541 w 1028163"/>
              <a:gd name="connsiteY6" fmla="*/ 1079773 h 1220842"/>
              <a:gd name="connsiteX7" fmla="*/ 257568 w 1028163"/>
              <a:gd name="connsiteY7" fmla="*/ 1216251 h 1220842"/>
              <a:gd name="connsiteX8" fmla="*/ 75997 w 1028163"/>
              <a:gd name="connsiteY8" fmla="*/ 933469 h 1220842"/>
              <a:gd name="connsiteX9" fmla="*/ 165418 w 1028163"/>
              <a:gd name="connsiteY9" fmla="*/ 565525 h 1220842"/>
              <a:gd name="connsiteX10" fmla="*/ 39421 w 1028163"/>
              <a:gd name="connsiteY10" fmla="*/ 362884 h 1220842"/>
              <a:gd name="connsiteX11" fmla="*/ 22608 w 1028163"/>
              <a:gd name="connsiteY11" fmla="*/ 33263 h 1220842"/>
              <a:gd name="connsiteX12" fmla="*/ 332031 w 1028163"/>
              <a:gd name="connsiteY12" fmla="*/ 33700 h 1220842"/>
              <a:gd name="connsiteX13" fmla="*/ 514909 w 1028163"/>
              <a:gd name="connsiteY13" fmla="*/ 304363 h 1220842"/>
              <a:gd name="connsiteX0" fmla="*/ 536855 w 1027603"/>
              <a:gd name="connsiteY0" fmla="*/ 326308 h 1220842"/>
              <a:gd name="connsiteX1" fmla="*/ 660690 w 1027603"/>
              <a:gd name="connsiteY1" fmla="*/ 241976 h 1220842"/>
              <a:gd name="connsiteX2" fmla="*/ 861304 w 1027603"/>
              <a:gd name="connsiteY2" fmla="*/ 223515 h 1220842"/>
              <a:gd name="connsiteX3" fmla="*/ 1027396 w 1027603"/>
              <a:gd name="connsiteY3" fmla="*/ 359164 h 1220842"/>
              <a:gd name="connsiteX4" fmla="*/ 946506 w 1027603"/>
              <a:gd name="connsiteY4" fmla="*/ 596971 h 1220842"/>
              <a:gd name="connsiteX5" fmla="*/ 598762 w 1027603"/>
              <a:gd name="connsiteY5" fmla="*/ 711283 h 1220842"/>
              <a:gd name="connsiteX6" fmla="*/ 529541 w 1027603"/>
              <a:gd name="connsiteY6" fmla="*/ 1079773 h 1220842"/>
              <a:gd name="connsiteX7" fmla="*/ 257568 w 1027603"/>
              <a:gd name="connsiteY7" fmla="*/ 1216251 h 1220842"/>
              <a:gd name="connsiteX8" fmla="*/ 75997 w 1027603"/>
              <a:gd name="connsiteY8" fmla="*/ 933469 h 1220842"/>
              <a:gd name="connsiteX9" fmla="*/ 165418 w 1027603"/>
              <a:gd name="connsiteY9" fmla="*/ 565525 h 1220842"/>
              <a:gd name="connsiteX10" fmla="*/ 39421 w 1027603"/>
              <a:gd name="connsiteY10" fmla="*/ 362884 h 1220842"/>
              <a:gd name="connsiteX11" fmla="*/ 22608 w 1027603"/>
              <a:gd name="connsiteY11" fmla="*/ 33263 h 1220842"/>
              <a:gd name="connsiteX12" fmla="*/ 332031 w 1027603"/>
              <a:gd name="connsiteY12" fmla="*/ 33700 h 1220842"/>
              <a:gd name="connsiteX13" fmla="*/ 514909 w 1027603"/>
              <a:gd name="connsiteY13" fmla="*/ 304363 h 1220842"/>
              <a:gd name="connsiteX0" fmla="*/ 536855 w 1027846"/>
              <a:gd name="connsiteY0" fmla="*/ 326308 h 1220842"/>
              <a:gd name="connsiteX1" fmla="*/ 660690 w 1027846"/>
              <a:gd name="connsiteY1" fmla="*/ 241976 h 1220842"/>
              <a:gd name="connsiteX2" fmla="*/ 861304 w 1027846"/>
              <a:gd name="connsiteY2" fmla="*/ 223515 h 1220842"/>
              <a:gd name="connsiteX3" fmla="*/ 1027396 w 1027846"/>
              <a:gd name="connsiteY3" fmla="*/ 359164 h 1220842"/>
              <a:gd name="connsiteX4" fmla="*/ 946506 w 1027846"/>
              <a:gd name="connsiteY4" fmla="*/ 596971 h 1220842"/>
              <a:gd name="connsiteX5" fmla="*/ 598762 w 1027846"/>
              <a:gd name="connsiteY5" fmla="*/ 711283 h 1220842"/>
              <a:gd name="connsiteX6" fmla="*/ 529541 w 1027846"/>
              <a:gd name="connsiteY6" fmla="*/ 1079773 h 1220842"/>
              <a:gd name="connsiteX7" fmla="*/ 257568 w 1027846"/>
              <a:gd name="connsiteY7" fmla="*/ 1216251 h 1220842"/>
              <a:gd name="connsiteX8" fmla="*/ 75997 w 1027846"/>
              <a:gd name="connsiteY8" fmla="*/ 933469 h 1220842"/>
              <a:gd name="connsiteX9" fmla="*/ 165418 w 1027846"/>
              <a:gd name="connsiteY9" fmla="*/ 565525 h 1220842"/>
              <a:gd name="connsiteX10" fmla="*/ 39421 w 1027846"/>
              <a:gd name="connsiteY10" fmla="*/ 362884 h 1220842"/>
              <a:gd name="connsiteX11" fmla="*/ 22608 w 1027846"/>
              <a:gd name="connsiteY11" fmla="*/ 33263 h 1220842"/>
              <a:gd name="connsiteX12" fmla="*/ 332031 w 1027846"/>
              <a:gd name="connsiteY12" fmla="*/ 33700 h 1220842"/>
              <a:gd name="connsiteX13" fmla="*/ 514909 w 1027846"/>
              <a:gd name="connsiteY13" fmla="*/ 304363 h 1220842"/>
              <a:gd name="connsiteX0" fmla="*/ 505142 w 1027846"/>
              <a:gd name="connsiteY0" fmla="*/ 299881 h 1220842"/>
              <a:gd name="connsiteX1" fmla="*/ 660690 w 1027846"/>
              <a:gd name="connsiteY1" fmla="*/ 241976 h 1220842"/>
              <a:gd name="connsiteX2" fmla="*/ 861304 w 1027846"/>
              <a:gd name="connsiteY2" fmla="*/ 223515 h 1220842"/>
              <a:gd name="connsiteX3" fmla="*/ 1027396 w 1027846"/>
              <a:gd name="connsiteY3" fmla="*/ 359164 h 1220842"/>
              <a:gd name="connsiteX4" fmla="*/ 946506 w 1027846"/>
              <a:gd name="connsiteY4" fmla="*/ 596971 h 1220842"/>
              <a:gd name="connsiteX5" fmla="*/ 598762 w 1027846"/>
              <a:gd name="connsiteY5" fmla="*/ 711283 h 1220842"/>
              <a:gd name="connsiteX6" fmla="*/ 529541 w 1027846"/>
              <a:gd name="connsiteY6" fmla="*/ 1079773 h 1220842"/>
              <a:gd name="connsiteX7" fmla="*/ 257568 w 1027846"/>
              <a:gd name="connsiteY7" fmla="*/ 1216251 h 1220842"/>
              <a:gd name="connsiteX8" fmla="*/ 75997 w 1027846"/>
              <a:gd name="connsiteY8" fmla="*/ 933469 h 1220842"/>
              <a:gd name="connsiteX9" fmla="*/ 165418 w 1027846"/>
              <a:gd name="connsiteY9" fmla="*/ 565525 h 1220842"/>
              <a:gd name="connsiteX10" fmla="*/ 39421 w 1027846"/>
              <a:gd name="connsiteY10" fmla="*/ 362884 h 1220842"/>
              <a:gd name="connsiteX11" fmla="*/ 22608 w 1027846"/>
              <a:gd name="connsiteY11" fmla="*/ 33263 h 1220842"/>
              <a:gd name="connsiteX12" fmla="*/ 332031 w 1027846"/>
              <a:gd name="connsiteY12" fmla="*/ 33700 h 1220842"/>
              <a:gd name="connsiteX13" fmla="*/ 514909 w 1027846"/>
              <a:gd name="connsiteY13" fmla="*/ 304363 h 1220842"/>
              <a:gd name="connsiteX0" fmla="*/ 505142 w 1027846"/>
              <a:gd name="connsiteY0" fmla="*/ 299881 h 1220842"/>
              <a:gd name="connsiteX1" fmla="*/ 660690 w 1027846"/>
              <a:gd name="connsiteY1" fmla="*/ 241976 h 1220842"/>
              <a:gd name="connsiteX2" fmla="*/ 861304 w 1027846"/>
              <a:gd name="connsiteY2" fmla="*/ 223515 h 1220842"/>
              <a:gd name="connsiteX3" fmla="*/ 1027396 w 1027846"/>
              <a:gd name="connsiteY3" fmla="*/ 359164 h 1220842"/>
              <a:gd name="connsiteX4" fmla="*/ 946506 w 1027846"/>
              <a:gd name="connsiteY4" fmla="*/ 596971 h 1220842"/>
              <a:gd name="connsiteX5" fmla="*/ 598762 w 1027846"/>
              <a:gd name="connsiteY5" fmla="*/ 711283 h 1220842"/>
              <a:gd name="connsiteX6" fmla="*/ 529541 w 1027846"/>
              <a:gd name="connsiteY6" fmla="*/ 1079773 h 1220842"/>
              <a:gd name="connsiteX7" fmla="*/ 257568 w 1027846"/>
              <a:gd name="connsiteY7" fmla="*/ 1216251 h 1220842"/>
              <a:gd name="connsiteX8" fmla="*/ 75997 w 1027846"/>
              <a:gd name="connsiteY8" fmla="*/ 933469 h 1220842"/>
              <a:gd name="connsiteX9" fmla="*/ 218581 w 1027846"/>
              <a:gd name="connsiteY9" fmla="*/ 639953 h 1220842"/>
              <a:gd name="connsiteX10" fmla="*/ 39421 w 1027846"/>
              <a:gd name="connsiteY10" fmla="*/ 362884 h 1220842"/>
              <a:gd name="connsiteX11" fmla="*/ 22608 w 1027846"/>
              <a:gd name="connsiteY11" fmla="*/ 33263 h 1220842"/>
              <a:gd name="connsiteX12" fmla="*/ 332031 w 1027846"/>
              <a:gd name="connsiteY12" fmla="*/ 33700 h 1220842"/>
              <a:gd name="connsiteX13" fmla="*/ 514909 w 1027846"/>
              <a:gd name="connsiteY13" fmla="*/ 304363 h 122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27846" h="1220842">
                <a:moveTo>
                  <a:pt x="505142" y="299881"/>
                </a:moveTo>
                <a:cubicBezTo>
                  <a:pt x="560698" y="304030"/>
                  <a:pt x="601330" y="254704"/>
                  <a:pt x="660690" y="241976"/>
                </a:cubicBezTo>
                <a:cubicBezTo>
                  <a:pt x="720050" y="229248"/>
                  <a:pt x="857447" y="181080"/>
                  <a:pt x="861304" y="223515"/>
                </a:cubicBezTo>
                <a:cubicBezTo>
                  <a:pt x="960301" y="223666"/>
                  <a:pt x="1034338" y="303088"/>
                  <a:pt x="1027396" y="359164"/>
                </a:cubicBezTo>
                <a:cubicBezTo>
                  <a:pt x="1020454" y="415240"/>
                  <a:pt x="1005683" y="571823"/>
                  <a:pt x="946506" y="596971"/>
                </a:cubicBezTo>
                <a:cubicBezTo>
                  <a:pt x="887330" y="622119"/>
                  <a:pt x="675571" y="718598"/>
                  <a:pt x="598762" y="711283"/>
                </a:cubicBezTo>
                <a:cubicBezTo>
                  <a:pt x="521953" y="703968"/>
                  <a:pt x="586407" y="995612"/>
                  <a:pt x="529541" y="1079773"/>
                </a:cubicBezTo>
                <a:cubicBezTo>
                  <a:pt x="472675" y="1163934"/>
                  <a:pt x="333159" y="1240635"/>
                  <a:pt x="257568" y="1216251"/>
                </a:cubicBezTo>
                <a:cubicBezTo>
                  <a:pt x="181977" y="1191867"/>
                  <a:pt x="91355" y="1041923"/>
                  <a:pt x="75997" y="933469"/>
                </a:cubicBezTo>
                <a:cubicBezTo>
                  <a:pt x="60639" y="825015"/>
                  <a:pt x="224677" y="735051"/>
                  <a:pt x="218581" y="639953"/>
                </a:cubicBezTo>
                <a:cubicBezTo>
                  <a:pt x="212485" y="544856"/>
                  <a:pt x="63223" y="451594"/>
                  <a:pt x="39421" y="362884"/>
                </a:cubicBezTo>
                <a:cubicBezTo>
                  <a:pt x="15619" y="274174"/>
                  <a:pt x="-26160" y="88127"/>
                  <a:pt x="22608" y="33263"/>
                </a:cubicBezTo>
                <a:cubicBezTo>
                  <a:pt x="71376" y="-21601"/>
                  <a:pt x="241446" y="709"/>
                  <a:pt x="332031" y="33700"/>
                </a:cubicBezTo>
                <a:cubicBezTo>
                  <a:pt x="422616" y="66691"/>
                  <a:pt x="472729" y="264221"/>
                  <a:pt x="514909" y="304363"/>
                </a:cubicBezTo>
              </a:path>
            </a:pathLst>
          </a:cu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3" name="شكل حر 22"/>
          <p:cNvSpPr/>
          <p:nvPr/>
        </p:nvSpPr>
        <p:spPr>
          <a:xfrm rot="19638741">
            <a:off x="1297036" y="1105283"/>
            <a:ext cx="1174825" cy="1277941"/>
          </a:xfrm>
          <a:custGeom>
            <a:avLst/>
            <a:gdLst>
              <a:gd name="connsiteX0" fmla="*/ 463069 w 913955"/>
              <a:gd name="connsiteY0" fmla="*/ 231172 h 1159881"/>
              <a:gd name="connsiteX1" fmla="*/ 913446 w 913955"/>
              <a:gd name="connsiteY1" fmla="*/ 190229 h 1159881"/>
              <a:gd name="connsiteX2" fmla="*/ 544956 w 913955"/>
              <a:gd name="connsiteY2" fmla="*/ 654252 h 1159881"/>
              <a:gd name="connsiteX3" fmla="*/ 203762 w 913955"/>
              <a:gd name="connsiteY3" fmla="*/ 1159220 h 1159881"/>
              <a:gd name="connsiteX4" fmla="*/ 162819 w 913955"/>
              <a:gd name="connsiteY4" fmla="*/ 545070 h 1159881"/>
              <a:gd name="connsiteX5" fmla="*/ 12693 w 913955"/>
              <a:gd name="connsiteY5" fmla="*/ 12808 h 1159881"/>
              <a:gd name="connsiteX6" fmla="*/ 531308 w 913955"/>
              <a:gd name="connsiteY6" fmla="*/ 217524 h 1159881"/>
              <a:gd name="connsiteX0" fmla="*/ 466671 w 917557"/>
              <a:gd name="connsiteY0" fmla="*/ 229136 h 1158331"/>
              <a:gd name="connsiteX1" fmla="*/ 917048 w 917557"/>
              <a:gd name="connsiteY1" fmla="*/ 188193 h 1158331"/>
              <a:gd name="connsiteX2" fmla="*/ 548558 w 917557"/>
              <a:gd name="connsiteY2" fmla="*/ 652216 h 1158331"/>
              <a:gd name="connsiteX3" fmla="*/ 207364 w 917557"/>
              <a:gd name="connsiteY3" fmla="*/ 1157184 h 1158331"/>
              <a:gd name="connsiteX4" fmla="*/ 137160 w 917557"/>
              <a:gd name="connsiteY4" fmla="*/ 506458 h 1158331"/>
              <a:gd name="connsiteX5" fmla="*/ 16295 w 917557"/>
              <a:gd name="connsiteY5" fmla="*/ 10772 h 1158331"/>
              <a:gd name="connsiteX6" fmla="*/ 534910 w 917557"/>
              <a:gd name="connsiteY6" fmla="*/ 215488 h 1158331"/>
              <a:gd name="connsiteX0" fmla="*/ 453167 w 904053"/>
              <a:gd name="connsiteY0" fmla="*/ 274301 h 1203496"/>
              <a:gd name="connsiteX1" fmla="*/ 903544 w 904053"/>
              <a:gd name="connsiteY1" fmla="*/ 233358 h 1203496"/>
              <a:gd name="connsiteX2" fmla="*/ 535054 w 904053"/>
              <a:gd name="connsiteY2" fmla="*/ 697381 h 1203496"/>
              <a:gd name="connsiteX3" fmla="*/ 193860 w 904053"/>
              <a:gd name="connsiteY3" fmla="*/ 1202349 h 1203496"/>
              <a:gd name="connsiteX4" fmla="*/ 123656 w 904053"/>
              <a:gd name="connsiteY4" fmla="*/ 551623 h 1203496"/>
              <a:gd name="connsiteX5" fmla="*/ 2791 w 904053"/>
              <a:gd name="connsiteY5" fmla="*/ 55937 h 1203496"/>
              <a:gd name="connsiteX6" fmla="*/ 253692 w 904053"/>
              <a:gd name="connsiteY6" fmla="*/ 34428 h 1203496"/>
              <a:gd name="connsiteX7" fmla="*/ 521406 w 904053"/>
              <a:gd name="connsiteY7" fmla="*/ 260653 h 1203496"/>
              <a:gd name="connsiteX0" fmla="*/ 496431 w 947317"/>
              <a:gd name="connsiteY0" fmla="*/ 297109 h 1226304"/>
              <a:gd name="connsiteX1" fmla="*/ 946808 w 947317"/>
              <a:gd name="connsiteY1" fmla="*/ 256166 h 1226304"/>
              <a:gd name="connsiteX2" fmla="*/ 578318 w 947317"/>
              <a:gd name="connsiteY2" fmla="*/ 720189 h 1226304"/>
              <a:gd name="connsiteX3" fmla="*/ 237124 w 947317"/>
              <a:gd name="connsiteY3" fmla="*/ 1225157 h 1226304"/>
              <a:gd name="connsiteX4" fmla="*/ 166920 w 947317"/>
              <a:gd name="connsiteY4" fmla="*/ 574431 h 1226304"/>
              <a:gd name="connsiteX5" fmla="*/ 2164 w 947317"/>
              <a:gd name="connsiteY5" fmla="*/ 42169 h 1226304"/>
              <a:gd name="connsiteX6" fmla="*/ 296956 w 947317"/>
              <a:gd name="connsiteY6" fmla="*/ 57236 h 1226304"/>
              <a:gd name="connsiteX7" fmla="*/ 564670 w 947317"/>
              <a:gd name="connsiteY7" fmla="*/ 283461 h 1226304"/>
              <a:gd name="connsiteX0" fmla="*/ 497535 w 948421"/>
              <a:gd name="connsiteY0" fmla="*/ 297109 h 1226304"/>
              <a:gd name="connsiteX1" fmla="*/ 947912 w 948421"/>
              <a:gd name="connsiteY1" fmla="*/ 256166 h 1226304"/>
              <a:gd name="connsiteX2" fmla="*/ 579422 w 948421"/>
              <a:gd name="connsiteY2" fmla="*/ 720189 h 1226304"/>
              <a:gd name="connsiteX3" fmla="*/ 238228 w 948421"/>
              <a:gd name="connsiteY3" fmla="*/ 1225157 h 1226304"/>
              <a:gd name="connsiteX4" fmla="*/ 146078 w 948421"/>
              <a:gd name="connsiteY4" fmla="*/ 574431 h 1226304"/>
              <a:gd name="connsiteX5" fmla="*/ 3268 w 948421"/>
              <a:gd name="connsiteY5" fmla="*/ 42169 h 1226304"/>
              <a:gd name="connsiteX6" fmla="*/ 298060 w 948421"/>
              <a:gd name="connsiteY6" fmla="*/ 57236 h 1226304"/>
              <a:gd name="connsiteX7" fmla="*/ 565774 w 948421"/>
              <a:gd name="connsiteY7" fmla="*/ 283461 h 1226304"/>
              <a:gd name="connsiteX0" fmla="*/ 497535 w 948426"/>
              <a:gd name="connsiteY0" fmla="*/ 297109 h 1266340"/>
              <a:gd name="connsiteX1" fmla="*/ 947912 w 948426"/>
              <a:gd name="connsiteY1" fmla="*/ 256166 h 1266340"/>
              <a:gd name="connsiteX2" fmla="*/ 579422 w 948426"/>
              <a:gd name="connsiteY2" fmla="*/ 720189 h 1266340"/>
              <a:gd name="connsiteX3" fmla="*/ 224908 w 948426"/>
              <a:gd name="connsiteY3" fmla="*/ 1147201 h 1266340"/>
              <a:gd name="connsiteX4" fmla="*/ 238228 w 948426"/>
              <a:gd name="connsiteY4" fmla="*/ 1225157 h 1266340"/>
              <a:gd name="connsiteX5" fmla="*/ 146078 w 948426"/>
              <a:gd name="connsiteY5" fmla="*/ 574431 h 1266340"/>
              <a:gd name="connsiteX6" fmla="*/ 3268 w 948426"/>
              <a:gd name="connsiteY6" fmla="*/ 42169 h 1266340"/>
              <a:gd name="connsiteX7" fmla="*/ 298060 w 948426"/>
              <a:gd name="connsiteY7" fmla="*/ 57236 h 1266340"/>
              <a:gd name="connsiteX8" fmla="*/ 565774 w 948426"/>
              <a:gd name="connsiteY8" fmla="*/ 283461 h 1266340"/>
              <a:gd name="connsiteX0" fmla="*/ 497535 w 948489"/>
              <a:gd name="connsiteY0" fmla="*/ 297109 h 1236116"/>
              <a:gd name="connsiteX1" fmla="*/ 947912 w 948489"/>
              <a:gd name="connsiteY1" fmla="*/ 256166 h 1236116"/>
              <a:gd name="connsiteX2" fmla="*/ 579422 w 948489"/>
              <a:gd name="connsiteY2" fmla="*/ 720189 h 1236116"/>
              <a:gd name="connsiteX3" fmla="*/ 42028 w 948489"/>
              <a:gd name="connsiteY3" fmla="*/ 964321 h 1236116"/>
              <a:gd name="connsiteX4" fmla="*/ 238228 w 948489"/>
              <a:gd name="connsiteY4" fmla="*/ 1225157 h 1236116"/>
              <a:gd name="connsiteX5" fmla="*/ 146078 w 948489"/>
              <a:gd name="connsiteY5" fmla="*/ 574431 h 1236116"/>
              <a:gd name="connsiteX6" fmla="*/ 3268 w 948489"/>
              <a:gd name="connsiteY6" fmla="*/ 42169 h 1236116"/>
              <a:gd name="connsiteX7" fmla="*/ 298060 w 948489"/>
              <a:gd name="connsiteY7" fmla="*/ 57236 h 1236116"/>
              <a:gd name="connsiteX8" fmla="*/ 565774 w 948489"/>
              <a:gd name="connsiteY8" fmla="*/ 283461 h 1236116"/>
              <a:gd name="connsiteX0" fmla="*/ 497535 w 948350"/>
              <a:gd name="connsiteY0" fmla="*/ 297109 h 1252196"/>
              <a:gd name="connsiteX1" fmla="*/ 947912 w 948350"/>
              <a:gd name="connsiteY1" fmla="*/ 256166 h 1252196"/>
              <a:gd name="connsiteX2" fmla="*/ 579422 w 948350"/>
              <a:gd name="connsiteY2" fmla="*/ 720189 h 1252196"/>
              <a:gd name="connsiteX3" fmla="*/ 510201 w 948350"/>
              <a:gd name="connsiteY3" fmla="*/ 1088679 h 1252196"/>
              <a:gd name="connsiteX4" fmla="*/ 238228 w 948350"/>
              <a:gd name="connsiteY4" fmla="*/ 1225157 h 1252196"/>
              <a:gd name="connsiteX5" fmla="*/ 146078 w 948350"/>
              <a:gd name="connsiteY5" fmla="*/ 574431 h 1252196"/>
              <a:gd name="connsiteX6" fmla="*/ 3268 w 948350"/>
              <a:gd name="connsiteY6" fmla="*/ 42169 h 1252196"/>
              <a:gd name="connsiteX7" fmla="*/ 298060 w 948350"/>
              <a:gd name="connsiteY7" fmla="*/ 57236 h 1252196"/>
              <a:gd name="connsiteX8" fmla="*/ 565774 w 948350"/>
              <a:gd name="connsiteY8" fmla="*/ 283461 h 1252196"/>
              <a:gd name="connsiteX0" fmla="*/ 497277 w 948092"/>
              <a:gd name="connsiteY0" fmla="*/ 297109 h 1232397"/>
              <a:gd name="connsiteX1" fmla="*/ 947654 w 948092"/>
              <a:gd name="connsiteY1" fmla="*/ 256166 h 1232397"/>
              <a:gd name="connsiteX2" fmla="*/ 579164 w 948092"/>
              <a:gd name="connsiteY2" fmla="*/ 720189 h 1232397"/>
              <a:gd name="connsiteX3" fmla="*/ 509943 w 948092"/>
              <a:gd name="connsiteY3" fmla="*/ 1088679 h 1232397"/>
              <a:gd name="connsiteX4" fmla="*/ 237970 w 948092"/>
              <a:gd name="connsiteY4" fmla="*/ 1225157 h 1232397"/>
              <a:gd name="connsiteX5" fmla="*/ 158812 w 948092"/>
              <a:gd name="connsiteY5" fmla="*/ 891169 h 1232397"/>
              <a:gd name="connsiteX6" fmla="*/ 145820 w 948092"/>
              <a:gd name="connsiteY6" fmla="*/ 574431 h 1232397"/>
              <a:gd name="connsiteX7" fmla="*/ 3010 w 948092"/>
              <a:gd name="connsiteY7" fmla="*/ 42169 h 1232397"/>
              <a:gd name="connsiteX8" fmla="*/ 297802 w 948092"/>
              <a:gd name="connsiteY8" fmla="*/ 57236 h 1232397"/>
              <a:gd name="connsiteX9" fmla="*/ 565516 w 948092"/>
              <a:gd name="connsiteY9" fmla="*/ 283461 h 1232397"/>
              <a:gd name="connsiteX0" fmla="*/ 496994 w 947809"/>
              <a:gd name="connsiteY0" fmla="*/ 297109 h 1229748"/>
              <a:gd name="connsiteX1" fmla="*/ 947371 w 947809"/>
              <a:gd name="connsiteY1" fmla="*/ 256166 h 1229748"/>
              <a:gd name="connsiteX2" fmla="*/ 578881 w 947809"/>
              <a:gd name="connsiteY2" fmla="*/ 720189 h 1229748"/>
              <a:gd name="connsiteX3" fmla="*/ 509660 w 947809"/>
              <a:gd name="connsiteY3" fmla="*/ 1088679 h 1229748"/>
              <a:gd name="connsiteX4" fmla="*/ 237687 w 947809"/>
              <a:gd name="connsiteY4" fmla="*/ 1225157 h 1229748"/>
              <a:gd name="connsiteX5" fmla="*/ 56116 w 947809"/>
              <a:gd name="connsiteY5" fmla="*/ 942375 h 1229748"/>
              <a:gd name="connsiteX6" fmla="*/ 145537 w 947809"/>
              <a:gd name="connsiteY6" fmla="*/ 574431 h 1229748"/>
              <a:gd name="connsiteX7" fmla="*/ 2727 w 947809"/>
              <a:gd name="connsiteY7" fmla="*/ 42169 h 1229748"/>
              <a:gd name="connsiteX8" fmla="*/ 297519 w 947809"/>
              <a:gd name="connsiteY8" fmla="*/ 57236 h 1229748"/>
              <a:gd name="connsiteX9" fmla="*/ 565233 w 947809"/>
              <a:gd name="connsiteY9" fmla="*/ 283461 h 1229748"/>
              <a:gd name="connsiteX0" fmla="*/ 496994 w 958627"/>
              <a:gd name="connsiteY0" fmla="*/ 297109 h 1229748"/>
              <a:gd name="connsiteX1" fmla="*/ 947371 w 958627"/>
              <a:gd name="connsiteY1" fmla="*/ 256166 h 1229748"/>
              <a:gd name="connsiteX2" fmla="*/ 802267 w 958627"/>
              <a:gd name="connsiteY2" fmla="*/ 466888 h 1229748"/>
              <a:gd name="connsiteX3" fmla="*/ 578881 w 958627"/>
              <a:gd name="connsiteY3" fmla="*/ 720189 h 1229748"/>
              <a:gd name="connsiteX4" fmla="*/ 509660 w 958627"/>
              <a:gd name="connsiteY4" fmla="*/ 1088679 h 1229748"/>
              <a:gd name="connsiteX5" fmla="*/ 237687 w 958627"/>
              <a:gd name="connsiteY5" fmla="*/ 1225157 h 1229748"/>
              <a:gd name="connsiteX6" fmla="*/ 56116 w 958627"/>
              <a:gd name="connsiteY6" fmla="*/ 942375 h 1229748"/>
              <a:gd name="connsiteX7" fmla="*/ 145537 w 958627"/>
              <a:gd name="connsiteY7" fmla="*/ 574431 h 1229748"/>
              <a:gd name="connsiteX8" fmla="*/ 2727 w 958627"/>
              <a:gd name="connsiteY8" fmla="*/ 42169 h 1229748"/>
              <a:gd name="connsiteX9" fmla="*/ 297519 w 958627"/>
              <a:gd name="connsiteY9" fmla="*/ 57236 h 1229748"/>
              <a:gd name="connsiteX10" fmla="*/ 565233 w 958627"/>
              <a:gd name="connsiteY10" fmla="*/ 283461 h 1229748"/>
              <a:gd name="connsiteX0" fmla="*/ 496994 w 988701"/>
              <a:gd name="connsiteY0" fmla="*/ 297109 h 1229748"/>
              <a:gd name="connsiteX1" fmla="*/ 947371 w 988701"/>
              <a:gd name="connsiteY1" fmla="*/ 256166 h 1229748"/>
              <a:gd name="connsiteX2" fmla="*/ 926625 w 988701"/>
              <a:gd name="connsiteY2" fmla="*/ 605877 h 1229748"/>
              <a:gd name="connsiteX3" fmla="*/ 578881 w 988701"/>
              <a:gd name="connsiteY3" fmla="*/ 720189 h 1229748"/>
              <a:gd name="connsiteX4" fmla="*/ 509660 w 988701"/>
              <a:gd name="connsiteY4" fmla="*/ 1088679 h 1229748"/>
              <a:gd name="connsiteX5" fmla="*/ 237687 w 988701"/>
              <a:gd name="connsiteY5" fmla="*/ 1225157 h 1229748"/>
              <a:gd name="connsiteX6" fmla="*/ 56116 w 988701"/>
              <a:gd name="connsiteY6" fmla="*/ 942375 h 1229748"/>
              <a:gd name="connsiteX7" fmla="*/ 145537 w 988701"/>
              <a:gd name="connsiteY7" fmla="*/ 574431 h 1229748"/>
              <a:gd name="connsiteX8" fmla="*/ 2727 w 988701"/>
              <a:gd name="connsiteY8" fmla="*/ 42169 h 1229748"/>
              <a:gd name="connsiteX9" fmla="*/ 297519 w 988701"/>
              <a:gd name="connsiteY9" fmla="*/ 57236 h 1229748"/>
              <a:gd name="connsiteX10" fmla="*/ 565233 w 988701"/>
              <a:gd name="connsiteY10" fmla="*/ 283461 h 1229748"/>
              <a:gd name="connsiteX0" fmla="*/ 496994 w 988701"/>
              <a:gd name="connsiteY0" fmla="*/ 297109 h 1229748"/>
              <a:gd name="connsiteX1" fmla="*/ 947371 w 988701"/>
              <a:gd name="connsiteY1" fmla="*/ 256166 h 1229748"/>
              <a:gd name="connsiteX2" fmla="*/ 926625 w 988701"/>
              <a:gd name="connsiteY2" fmla="*/ 605877 h 1229748"/>
              <a:gd name="connsiteX3" fmla="*/ 578881 w 988701"/>
              <a:gd name="connsiteY3" fmla="*/ 720189 h 1229748"/>
              <a:gd name="connsiteX4" fmla="*/ 509660 w 988701"/>
              <a:gd name="connsiteY4" fmla="*/ 1088679 h 1229748"/>
              <a:gd name="connsiteX5" fmla="*/ 237687 w 988701"/>
              <a:gd name="connsiteY5" fmla="*/ 1225157 h 1229748"/>
              <a:gd name="connsiteX6" fmla="*/ 56116 w 988701"/>
              <a:gd name="connsiteY6" fmla="*/ 942375 h 1229748"/>
              <a:gd name="connsiteX7" fmla="*/ 145537 w 988701"/>
              <a:gd name="connsiteY7" fmla="*/ 574431 h 1229748"/>
              <a:gd name="connsiteX8" fmla="*/ 2727 w 988701"/>
              <a:gd name="connsiteY8" fmla="*/ 42169 h 1229748"/>
              <a:gd name="connsiteX9" fmla="*/ 297519 w 988701"/>
              <a:gd name="connsiteY9" fmla="*/ 57236 h 1229748"/>
              <a:gd name="connsiteX10" fmla="*/ 565233 w 988701"/>
              <a:gd name="connsiteY10" fmla="*/ 283461 h 1229748"/>
              <a:gd name="connsiteX0" fmla="*/ 614037 w 980415"/>
              <a:gd name="connsiteY0" fmla="*/ 231272 h 1229748"/>
              <a:gd name="connsiteX1" fmla="*/ 947371 w 980415"/>
              <a:gd name="connsiteY1" fmla="*/ 256166 h 1229748"/>
              <a:gd name="connsiteX2" fmla="*/ 926625 w 980415"/>
              <a:gd name="connsiteY2" fmla="*/ 605877 h 1229748"/>
              <a:gd name="connsiteX3" fmla="*/ 578881 w 980415"/>
              <a:gd name="connsiteY3" fmla="*/ 720189 h 1229748"/>
              <a:gd name="connsiteX4" fmla="*/ 509660 w 980415"/>
              <a:gd name="connsiteY4" fmla="*/ 1088679 h 1229748"/>
              <a:gd name="connsiteX5" fmla="*/ 237687 w 980415"/>
              <a:gd name="connsiteY5" fmla="*/ 1225157 h 1229748"/>
              <a:gd name="connsiteX6" fmla="*/ 56116 w 980415"/>
              <a:gd name="connsiteY6" fmla="*/ 942375 h 1229748"/>
              <a:gd name="connsiteX7" fmla="*/ 145537 w 980415"/>
              <a:gd name="connsiteY7" fmla="*/ 574431 h 1229748"/>
              <a:gd name="connsiteX8" fmla="*/ 2727 w 980415"/>
              <a:gd name="connsiteY8" fmla="*/ 42169 h 1229748"/>
              <a:gd name="connsiteX9" fmla="*/ 297519 w 980415"/>
              <a:gd name="connsiteY9" fmla="*/ 57236 h 1229748"/>
              <a:gd name="connsiteX10" fmla="*/ 565233 w 980415"/>
              <a:gd name="connsiteY10" fmla="*/ 283461 h 1229748"/>
              <a:gd name="connsiteX0" fmla="*/ 624992 w 991370"/>
              <a:gd name="connsiteY0" fmla="*/ 210498 h 1208974"/>
              <a:gd name="connsiteX1" fmla="*/ 958326 w 991370"/>
              <a:gd name="connsiteY1" fmla="*/ 235392 h 1208974"/>
              <a:gd name="connsiteX2" fmla="*/ 937580 w 991370"/>
              <a:gd name="connsiteY2" fmla="*/ 585103 h 1208974"/>
              <a:gd name="connsiteX3" fmla="*/ 589836 w 991370"/>
              <a:gd name="connsiteY3" fmla="*/ 699415 h 1208974"/>
              <a:gd name="connsiteX4" fmla="*/ 520615 w 991370"/>
              <a:gd name="connsiteY4" fmla="*/ 1067905 h 1208974"/>
              <a:gd name="connsiteX5" fmla="*/ 248642 w 991370"/>
              <a:gd name="connsiteY5" fmla="*/ 1204383 h 1208974"/>
              <a:gd name="connsiteX6" fmla="*/ 67071 w 991370"/>
              <a:gd name="connsiteY6" fmla="*/ 921601 h 1208974"/>
              <a:gd name="connsiteX7" fmla="*/ 156492 w 991370"/>
              <a:gd name="connsiteY7" fmla="*/ 553657 h 1208974"/>
              <a:gd name="connsiteX8" fmla="*/ 59756 w 991370"/>
              <a:gd name="connsiteY8" fmla="*/ 270549 h 1208974"/>
              <a:gd name="connsiteX9" fmla="*/ 13682 w 991370"/>
              <a:gd name="connsiteY9" fmla="*/ 21395 h 1208974"/>
              <a:gd name="connsiteX10" fmla="*/ 308474 w 991370"/>
              <a:gd name="connsiteY10" fmla="*/ 36462 h 1208974"/>
              <a:gd name="connsiteX11" fmla="*/ 576188 w 991370"/>
              <a:gd name="connsiteY11" fmla="*/ 262687 h 1208974"/>
              <a:gd name="connsiteX0" fmla="*/ 632834 w 999212"/>
              <a:gd name="connsiteY0" fmla="*/ 216370 h 1214846"/>
              <a:gd name="connsiteX1" fmla="*/ 966168 w 999212"/>
              <a:gd name="connsiteY1" fmla="*/ 241264 h 1214846"/>
              <a:gd name="connsiteX2" fmla="*/ 945422 w 999212"/>
              <a:gd name="connsiteY2" fmla="*/ 590975 h 1214846"/>
              <a:gd name="connsiteX3" fmla="*/ 597678 w 999212"/>
              <a:gd name="connsiteY3" fmla="*/ 705287 h 1214846"/>
              <a:gd name="connsiteX4" fmla="*/ 528457 w 999212"/>
              <a:gd name="connsiteY4" fmla="*/ 1073777 h 1214846"/>
              <a:gd name="connsiteX5" fmla="*/ 256484 w 999212"/>
              <a:gd name="connsiteY5" fmla="*/ 1210255 h 1214846"/>
              <a:gd name="connsiteX6" fmla="*/ 74913 w 999212"/>
              <a:gd name="connsiteY6" fmla="*/ 927473 h 1214846"/>
              <a:gd name="connsiteX7" fmla="*/ 164334 w 999212"/>
              <a:gd name="connsiteY7" fmla="*/ 559529 h 1214846"/>
              <a:gd name="connsiteX8" fmla="*/ 38337 w 999212"/>
              <a:gd name="connsiteY8" fmla="*/ 356888 h 1214846"/>
              <a:gd name="connsiteX9" fmla="*/ 21524 w 999212"/>
              <a:gd name="connsiteY9" fmla="*/ 27267 h 1214846"/>
              <a:gd name="connsiteX10" fmla="*/ 316316 w 999212"/>
              <a:gd name="connsiteY10" fmla="*/ 42334 h 1214846"/>
              <a:gd name="connsiteX11" fmla="*/ 584030 w 999212"/>
              <a:gd name="connsiteY11" fmla="*/ 268559 h 1214846"/>
              <a:gd name="connsiteX0" fmla="*/ 633918 w 1000296"/>
              <a:gd name="connsiteY0" fmla="*/ 222732 h 1221208"/>
              <a:gd name="connsiteX1" fmla="*/ 967252 w 1000296"/>
              <a:gd name="connsiteY1" fmla="*/ 247626 h 1221208"/>
              <a:gd name="connsiteX2" fmla="*/ 946506 w 1000296"/>
              <a:gd name="connsiteY2" fmla="*/ 597337 h 1221208"/>
              <a:gd name="connsiteX3" fmla="*/ 598762 w 1000296"/>
              <a:gd name="connsiteY3" fmla="*/ 711649 h 1221208"/>
              <a:gd name="connsiteX4" fmla="*/ 529541 w 1000296"/>
              <a:gd name="connsiteY4" fmla="*/ 1080139 h 1221208"/>
              <a:gd name="connsiteX5" fmla="*/ 257568 w 1000296"/>
              <a:gd name="connsiteY5" fmla="*/ 1216617 h 1221208"/>
              <a:gd name="connsiteX6" fmla="*/ 75997 w 1000296"/>
              <a:gd name="connsiteY6" fmla="*/ 933835 h 1221208"/>
              <a:gd name="connsiteX7" fmla="*/ 165418 w 1000296"/>
              <a:gd name="connsiteY7" fmla="*/ 565891 h 1221208"/>
              <a:gd name="connsiteX8" fmla="*/ 39421 w 1000296"/>
              <a:gd name="connsiteY8" fmla="*/ 363250 h 1221208"/>
              <a:gd name="connsiteX9" fmla="*/ 22608 w 1000296"/>
              <a:gd name="connsiteY9" fmla="*/ 33629 h 1221208"/>
              <a:gd name="connsiteX10" fmla="*/ 332031 w 1000296"/>
              <a:gd name="connsiteY10" fmla="*/ 34066 h 1221208"/>
              <a:gd name="connsiteX11" fmla="*/ 585114 w 1000296"/>
              <a:gd name="connsiteY11" fmla="*/ 274921 h 1221208"/>
              <a:gd name="connsiteX0" fmla="*/ 633918 w 1002534"/>
              <a:gd name="connsiteY0" fmla="*/ 222732 h 1221208"/>
              <a:gd name="connsiteX1" fmla="*/ 967252 w 1002534"/>
              <a:gd name="connsiteY1" fmla="*/ 247626 h 1221208"/>
              <a:gd name="connsiteX2" fmla="*/ 990397 w 1002534"/>
              <a:gd name="connsiteY2" fmla="*/ 502239 h 1221208"/>
              <a:gd name="connsiteX3" fmla="*/ 946506 w 1002534"/>
              <a:gd name="connsiteY3" fmla="*/ 597337 h 1221208"/>
              <a:gd name="connsiteX4" fmla="*/ 598762 w 1002534"/>
              <a:gd name="connsiteY4" fmla="*/ 711649 h 1221208"/>
              <a:gd name="connsiteX5" fmla="*/ 529541 w 1002534"/>
              <a:gd name="connsiteY5" fmla="*/ 1080139 h 1221208"/>
              <a:gd name="connsiteX6" fmla="*/ 257568 w 1002534"/>
              <a:gd name="connsiteY6" fmla="*/ 1216617 h 1221208"/>
              <a:gd name="connsiteX7" fmla="*/ 75997 w 1002534"/>
              <a:gd name="connsiteY7" fmla="*/ 933835 h 1221208"/>
              <a:gd name="connsiteX8" fmla="*/ 165418 w 1002534"/>
              <a:gd name="connsiteY8" fmla="*/ 565891 h 1221208"/>
              <a:gd name="connsiteX9" fmla="*/ 39421 w 1002534"/>
              <a:gd name="connsiteY9" fmla="*/ 363250 h 1221208"/>
              <a:gd name="connsiteX10" fmla="*/ 22608 w 1002534"/>
              <a:gd name="connsiteY10" fmla="*/ 33629 h 1221208"/>
              <a:gd name="connsiteX11" fmla="*/ 332031 w 1002534"/>
              <a:gd name="connsiteY11" fmla="*/ 34066 h 1221208"/>
              <a:gd name="connsiteX12" fmla="*/ 585114 w 1002534"/>
              <a:gd name="connsiteY12" fmla="*/ 274921 h 1221208"/>
              <a:gd name="connsiteX0" fmla="*/ 633918 w 1009184"/>
              <a:gd name="connsiteY0" fmla="*/ 222732 h 1221208"/>
              <a:gd name="connsiteX1" fmla="*/ 536855 w 1009184"/>
              <a:gd name="connsiteY1" fmla="*/ 326674 h 1221208"/>
              <a:gd name="connsiteX2" fmla="*/ 967252 w 1009184"/>
              <a:gd name="connsiteY2" fmla="*/ 247626 h 1221208"/>
              <a:gd name="connsiteX3" fmla="*/ 990397 w 1009184"/>
              <a:gd name="connsiteY3" fmla="*/ 502239 h 1221208"/>
              <a:gd name="connsiteX4" fmla="*/ 946506 w 1009184"/>
              <a:gd name="connsiteY4" fmla="*/ 597337 h 1221208"/>
              <a:gd name="connsiteX5" fmla="*/ 598762 w 1009184"/>
              <a:gd name="connsiteY5" fmla="*/ 711649 h 1221208"/>
              <a:gd name="connsiteX6" fmla="*/ 529541 w 1009184"/>
              <a:gd name="connsiteY6" fmla="*/ 1080139 h 1221208"/>
              <a:gd name="connsiteX7" fmla="*/ 257568 w 1009184"/>
              <a:gd name="connsiteY7" fmla="*/ 1216617 h 1221208"/>
              <a:gd name="connsiteX8" fmla="*/ 75997 w 1009184"/>
              <a:gd name="connsiteY8" fmla="*/ 933835 h 1221208"/>
              <a:gd name="connsiteX9" fmla="*/ 165418 w 1009184"/>
              <a:gd name="connsiteY9" fmla="*/ 565891 h 1221208"/>
              <a:gd name="connsiteX10" fmla="*/ 39421 w 1009184"/>
              <a:gd name="connsiteY10" fmla="*/ 363250 h 1221208"/>
              <a:gd name="connsiteX11" fmla="*/ 22608 w 1009184"/>
              <a:gd name="connsiteY11" fmla="*/ 33629 h 1221208"/>
              <a:gd name="connsiteX12" fmla="*/ 332031 w 1009184"/>
              <a:gd name="connsiteY12" fmla="*/ 34066 h 1221208"/>
              <a:gd name="connsiteX13" fmla="*/ 585114 w 1009184"/>
              <a:gd name="connsiteY13" fmla="*/ 274921 h 1221208"/>
              <a:gd name="connsiteX0" fmla="*/ 633918 w 1009184"/>
              <a:gd name="connsiteY0" fmla="*/ 222366 h 1220842"/>
              <a:gd name="connsiteX1" fmla="*/ 536855 w 1009184"/>
              <a:gd name="connsiteY1" fmla="*/ 326308 h 1220842"/>
              <a:gd name="connsiteX2" fmla="*/ 967252 w 1009184"/>
              <a:gd name="connsiteY2" fmla="*/ 247260 h 1220842"/>
              <a:gd name="connsiteX3" fmla="*/ 990397 w 1009184"/>
              <a:gd name="connsiteY3" fmla="*/ 501873 h 1220842"/>
              <a:gd name="connsiteX4" fmla="*/ 946506 w 1009184"/>
              <a:gd name="connsiteY4" fmla="*/ 596971 h 1220842"/>
              <a:gd name="connsiteX5" fmla="*/ 598762 w 1009184"/>
              <a:gd name="connsiteY5" fmla="*/ 711283 h 1220842"/>
              <a:gd name="connsiteX6" fmla="*/ 529541 w 1009184"/>
              <a:gd name="connsiteY6" fmla="*/ 1079773 h 1220842"/>
              <a:gd name="connsiteX7" fmla="*/ 257568 w 1009184"/>
              <a:gd name="connsiteY7" fmla="*/ 1216251 h 1220842"/>
              <a:gd name="connsiteX8" fmla="*/ 75997 w 1009184"/>
              <a:gd name="connsiteY8" fmla="*/ 933469 h 1220842"/>
              <a:gd name="connsiteX9" fmla="*/ 165418 w 1009184"/>
              <a:gd name="connsiteY9" fmla="*/ 565525 h 1220842"/>
              <a:gd name="connsiteX10" fmla="*/ 39421 w 1009184"/>
              <a:gd name="connsiteY10" fmla="*/ 362884 h 1220842"/>
              <a:gd name="connsiteX11" fmla="*/ 22608 w 1009184"/>
              <a:gd name="connsiteY11" fmla="*/ 33263 h 1220842"/>
              <a:gd name="connsiteX12" fmla="*/ 332031 w 1009184"/>
              <a:gd name="connsiteY12" fmla="*/ 33700 h 1220842"/>
              <a:gd name="connsiteX13" fmla="*/ 514909 w 1009184"/>
              <a:gd name="connsiteY13" fmla="*/ 304363 h 1220842"/>
              <a:gd name="connsiteX14" fmla="*/ 585114 w 1009184"/>
              <a:gd name="connsiteY14" fmla="*/ 274555 h 1220842"/>
              <a:gd name="connsiteX0" fmla="*/ 536855 w 1009184"/>
              <a:gd name="connsiteY0" fmla="*/ 326308 h 1220842"/>
              <a:gd name="connsiteX1" fmla="*/ 967252 w 1009184"/>
              <a:gd name="connsiteY1" fmla="*/ 247260 h 1220842"/>
              <a:gd name="connsiteX2" fmla="*/ 990397 w 1009184"/>
              <a:gd name="connsiteY2" fmla="*/ 501873 h 1220842"/>
              <a:gd name="connsiteX3" fmla="*/ 946506 w 1009184"/>
              <a:gd name="connsiteY3" fmla="*/ 596971 h 1220842"/>
              <a:gd name="connsiteX4" fmla="*/ 598762 w 1009184"/>
              <a:gd name="connsiteY4" fmla="*/ 711283 h 1220842"/>
              <a:gd name="connsiteX5" fmla="*/ 529541 w 1009184"/>
              <a:gd name="connsiteY5" fmla="*/ 1079773 h 1220842"/>
              <a:gd name="connsiteX6" fmla="*/ 257568 w 1009184"/>
              <a:gd name="connsiteY6" fmla="*/ 1216251 h 1220842"/>
              <a:gd name="connsiteX7" fmla="*/ 75997 w 1009184"/>
              <a:gd name="connsiteY7" fmla="*/ 933469 h 1220842"/>
              <a:gd name="connsiteX8" fmla="*/ 165418 w 1009184"/>
              <a:gd name="connsiteY8" fmla="*/ 565525 h 1220842"/>
              <a:gd name="connsiteX9" fmla="*/ 39421 w 1009184"/>
              <a:gd name="connsiteY9" fmla="*/ 362884 h 1220842"/>
              <a:gd name="connsiteX10" fmla="*/ 22608 w 1009184"/>
              <a:gd name="connsiteY10" fmla="*/ 33263 h 1220842"/>
              <a:gd name="connsiteX11" fmla="*/ 332031 w 1009184"/>
              <a:gd name="connsiteY11" fmla="*/ 33700 h 1220842"/>
              <a:gd name="connsiteX12" fmla="*/ 514909 w 1009184"/>
              <a:gd name="connsiteY12" fmla="*/ 304363 h 1220842"/>
              <a:gd name="connsiteX13" fmla="*/ 585114 w 1009184"/>
              <a:gd name="connsiteY13" fmla="*/ 274555 h 1220842"/>
              <a:gd name="connsiteX0" fmla="*/ 536855 w 1009184"/>
              <a:gd name="connsiteY0" fmla="*/ 326308 h 1220842"/>
              <a:gd name="connsiteX1" fmla="*/ 967252 w 1009184"/>
              <a:gd name="connsiteY1" fmla="*/ 247260 h 1220842"/>
              <a:gd name="connsiteX2" fmla="*/ 990397 w 1009184"/>
              <a:gd name="connsiteY2" fmla="*/ 501873 h 1220842"/>
              <a:gd name="connsiteX3" fmla="*/ 946506 w 1009184"/>
              <a:gd name="connsiteY3" fmla="*/ 596971 h 1220842"/>
              <a:gd name="connsiteX4" fmla="*/ 598762 w 1009184"/>
              <a:gd name="connsiteY4" fmla="*/ 711283 h 1220842"/>
              <a:gd name="connsiteX5" fmla="*/ 529541 w 1009184"/>
              <a:gd name="connsiteY5" fmla="*/ 1079773 h 1220842"/>
              <a:gd name="connsiteX6" fmla="*/ 257568 w 1009184"/>
              <a:gd name="connsiteY6" fmla="*/ 1216251 h 1220842"/>
              <a:gd name="connsiteX7" fmla="*/ 75997 w 1009184"/>
              <a:gd name="connsiteY7" fmla="*/ 933469 h 1220842"/>
              <a:gd name="connsiteX8" fmla="*/ 165418 w 1009184"/>
              <a:gd name="connsiteY8" fmla="*/ 565525 h 1220842"/>
              <a:gd name="connsiteX9" fmla="*/ 39421 w 1009184"/>
              <a:gd name="connsiteY9" fmla="*/ 362884 h 1220842"/>
              <a:gd name="connsiteX10" fmla="*/ 22608 w 1009184"/>
              <a:gd name="connsiteY10" fmla="*/ 33263 h 1220842"/>
              <a:gd name="connsiteX11" fmla="*/ 332031 w 1009184"/>
              <a:gd name="connsiteY11" fmla="*/ 33700 h 1220842"/>
              <a:gd name="connsiteX12" fmla="*/ 514909 w 1009184"/>
              <a:gd name="connsiteY12" fmla="*/ 304363 h 1220842"/>
              <a:gd name="connsiteX0" fmla="*/ 536855 w 1008302"/>
              <a:gd name="connsiteY0" fmla="*/ 326308 h 1220842"/>
              <a:gd name="connsiteX1" fmla="*/ 967252 w 1008302"/>
              <a:gd name="connsiteY1" fmla="*/ 247260 h 1220842"/>
              <a:gd name="connsiteX2" fmla="*/ 993442 w 1008302"/>
              <a:gd name="connsiteY2" fmla="*/ 355654 h 1220842"/>
              <a:gd name="connsiteX3" fmla="*/ 990397 w 1008302"/>
              <a:gd name="connsiteY3" fmla="*/ 501873 h 1220842"/>
              <a:gd name="connsiteX4" fmla="*/ 946506 w 1008302"/>
              <a:gd name="connsiteY4" fmla="*/ 596971 h 1220842"/>
              <a:gd name="connsiteX5" fmla="*/ 598762 w 1008302"/>
              <a:gd name="connsiteY5" fmla="*/ 711283 h 1220842"/>
              <a:gd name="connsiteX6" fmla="*/ 529541 w 1008302"/>
              <a:gd name="connsiteY6" fmla="*/ 1079773 h 1220842"/>
              <a:gd name="connsiteX7" fmla="*/ 257568 w 1008302"/>
              <a:gd name="connsiteY7" fmla="*/ 1216251 h 1220842"/>
              <a:gd name="connsiteX8" fmla="*/ 75997 w 1008302"/>
              <a:gd name="connsiteY8" fmla="*/ 933469 h 1220842"/>
              <a:gd name="connsiteX9" fmla="*/ 165418 w 1008302"/>
              <a:gd name="connsiteY9" fmla="*/ 565525 h 1220842"/>
              <a:gd name="connsiteX10" fmla="*/ 39421 w 1008302"/>
              <a:gd name="connsiteY10" fmla="*/ 362884 h 1220842"/>
              <a:gd name="connsiteX11" fmla="*/ 22608 w 1008302"/>
              <a:gd name="connsiteY11" fmla="*/ 33263 h 1220842"/>
              <a:gd name="connsiteX12" fmla="*/ 332031 w 1008302"/>
              <a:gd name="connsiteY12" fmla="*/ 33700 h 1220842"/>
              <a:gd name="connsiteX13" fmla="*/ 514909 w 1008302"/>
              <a:gd name="connsiteY13" fmla="*/ 304363 h 1220842"/>
              <a:gd name="connsiteX0" fmla="*/ 536855 w 996048"/>
              <a:gd name="connsiteY0" fmla="*/ 326308 h 1220842"/>
              <a:gd name="connsiteX1" fmla="*/ 708260 w 996048"/>
              <a:gd name="connsiteY1" fmla="*/ 204976 h 1220842"/>
              <a:gd name="connsiteX2" fmla="*/ 993442 w 996048"/>
              <a:gd name="connsiteY2" fmla="*/ 355654 h 1220842"/>
              <a:gd name="connsiteX3" fmla="*/ 990397 w 996048"/>
              <a:gd name="connsiteY3" fmla="*/ 501873 h 1220842"/>
              <a:gd name="connsiteX4" fmla="*/ 946506 w 996048"/>
              <a:gd name="connsiteY4" fmla="*/ 596971 h 1220842"/>
              <a:gd name="connsiteX5" fmla="*/ 598762 w 996048"/>
              <a:gd name="connsiteY5" fmla="*/ 711283 h 1220842"/>
              <a:gd name="connsiteX6" fmla="*/ 529541 w 996048"/>
              <a:gd name="connsiteY6" fmla="*/ 1079773 h 1220842"/>
              <a:gd name="connsiteX7" fmla="*/ 257568 w 996048"/>
              <a:gd name="connsiteY7" fmla="*/ 1216251 h 1220842"/>
              <a:gd name="connsiteX8" fmla="*/ 75997 w 996048"/>
              <a:gd name="connsiteY8" fmla="*/ 933469 h 1220842"/>
              <a:gd name="connsiteX9" fmla="*/ 165418 w 996048"/>
              <a:gd name="connsiteY9" fmla="*/ 565525 h 1220842"/>
              <a:gd name="connsiteX10" fmla="*/ 39421 w 996048"/>
              <a:gd name="connsiteY10" fmla="*/ 362884 h 1220842"/>
              <a:gd name="connsiteX11" fmla="*/ 22608 w 996048"/>
              <a:gd name="connsiteY11" fmla="*/ 33263 h 1220842"/>
              <a:gd name="connsiteX12" fmla="*/ 332031 w 996048"/>
              <a:gd name="connsiteY12" fmla="*/ 33700 h 1220842"/>
              <a:gd name="connsiteX13" fmla="*/ 514909 w 996048"/>
              <a:gd name="connsiteY13" fmla="*/ 304363 h 1220842"/>
              <a:gd name="connsiteX0" fmla="*/ 536855 w 991385"/>
              <a:gd name="connsiteY0" fmla="*/ 326308 h 1220842"/>
              <a:gd name="connsiteX1" fmla="*/ 708260 w 991385"/>
              <a:gd name="connsiteY1" fmla="*/ 204976 h 1220842"/>
              <a:gd name="connsiteX2" fmla="*/ 961729 w 991385"/>
              <a:gd name="connsiteY2" fmla="*/ 271085 h 1220842"/>
              <a:gd name="connsiteX3" fmla="*/ 990397 w 991385"/>
              <a:gd name="connsiteY3" fmla="*/ 501873 h 1220842"/>
              <a:gd name="connsiteX4" fmla="*/ 946506 w 991385"/>
              <a:gd name="connsiteY4" fmla="*/ 596971 h 1220842"/>
              <a:gd name="connsiteX5" fmla="*/ 598762 w 991385"/>
              <a:gd name="connsiteY5" fmla="*/ 711283 h 1220842"/>
              <a:gd name="connsiteX6" fmla="*/ 529541 w 991385"/>
              <a:gd name="connsiteY6" fmla="*/ 1079773 h 1220842"/>
              <a:gd name="connsiteX7" fmla="*/ 257568 w 991385"/>
              <a:gd name="connsiteY7" fmla="*/ 1216251 h 1220842"/>
              <a:gd name="connsiteX8" fmla="*/ 75997 w 991385"/>
              <a:gd name="connsiteY8" fmla="*/ 933469 h 1220842"/>
              <a:gd name="connsiteX9" fmla="*/ 165418 w 991385"/>
              <a:gd name="connsiteY9" fmla="*/ 565525 h 1220842"/>
              <a:gd name="connsiteX10" fmla="*/ 39421 w 991385"/>
              <a:gd name="connsiteY10" fmla="*/ 362884 h 1220842"/>
              <a:gd name="connsiteX11" fmla="*/ 22608 w 991385"/>
              <a:gd name="connsiteY11" fmla="*/ 33263 h 1220842"/>
              <a:gd name="connsiteX12" fmla="*/ 332031 w 991385"/>
              <a:gd name="connsiteY12" fmla="*/ 33700 h 1220842"/>
              <a:gd name="connsiteX13" fmla="*/ 514909 w 991385"/>
              <a:gd name="connsiteY13" fmla="*/ 304363 h 1220842"/>
              <a:gd name="connsiteX0" fmla="*/ 536855 w 1027887"/>
              <a:gd name="connsiteY0" fmla="*/ 326308 h 1220842"/>
              <a:gd name="connsiteX1" fmla="*/ 708260 w 1027887"/>
              <a:gd name="connsiteY1" fmla="*/ 204976 h 1220842"/>
              <a:gd name="connsiteX2" fmla="*/ 961729 w 1027887"/>
              <a:gd name="connsiteY2" fmla="*/ 271085 h 1220842"/>
              <a:gd name="connsiteX3" fmla="*/ 1027396 w 1027887"/>
              <a:gd name="connsiteY3" fmla="*/ 401448 h 1220842"/>
              <a:gd name="connsiteX4" fmla="*/ 946506 w 1027887"/>
              <a:gd name="connsiteY4" fmla="*/ 596971 h 1220842"/>
              <a:gd name="connsiteX5" fmla="*/ 598762 w 1027887"/>
              <a:gd name="connsiteY5" fmla="*/ 711283 h 1220842"/>
              <a:gd name="connsiteX6" fmla="*/ 529541 w 1027887"/>
              <a:gd name="connsiteY6" fmla="*/ 1079773 h 1220842"/>
              <a:gd name="connsiteX7" fmla="*/ 257568 w 1027887"/>
              <a:gd name="connsiteY7" fmla="*/ 1216251 h 1220842"/>
              <a:gd name="connsiteX8" fmla="*/ 75997 w 1027887"/>
              <a:gd name="connsiteY8" fmla="*/ 933469 h 1220842"/>
              <a:gd name="connsiteX9" fmla="*/ 165418 w 1027887"/>
              <a:gd name="connsiteY9" fmla="*/ 565525 h 1220842"/>
              <a:gd name="connsiteX10" fmla="*/ 39421 w 1027887"/>
              <a:gd name="connsiteY10" fmla="*/ 362884 h 1220842"/>
              <a:gd name="connsiteX11" fmla="*/ 22608 w 1027887"/>
              <a:gd name="connsiteY11" fmla="*/ 33263 h 1220842"/>
              <a:gd name="connsiteX12" fmla="*/ 332031 w 1027887"/>
              <a:gd name="connsiteY12" fmla="*/ 33700 h 1220842"/>
              <a:gd name="connsiteX13" fmla="*/ 514909 w 1027887"/>
              <a:gd name="connsiteY13" fmla="*/ 304363 h 1220842"/>
              <a:gd name="connsiteX0" fmla="*/ 536855 w 1027887"/>
              <a:gd name="connsiteY0" fmla="*/ 326308 h 1220842"/>
              <a:gd name="connsiteX1" fmla="*/ 708260 w 1027887"/>
              <a:gd name="connsiteY1" fmla="*/ 204976 h 1220842"/>
              <a:gd name="connsiteX2" fmla="*/ 961729 w 1027887"/>
              <a:gd name="connsiteY2" fmla="*/ 271085 h 1220842"/>
              <a:gd name="connsiteX3" fmla="*/ 1027396 w 1027887"/>
              <a:gd name="connsiteY3" fmla="*/ 359164 h 1220842"/>
              <a:gd name="connsiteX4" fmla="*/ 946506 w 1027887"/>
              <a:gd name="connsiteY4" fmla="*/ 596971 h 1220842"/>
              <a:gd name="connsiteX5" fmla="*/ 598762 w 1027887"/>
              <a:gd name="connsiteY5" fmla="*/ 711283 h 1220842"/>
              <a:gd name="connsiteX6" fmla="*/ 529541 w 1027887"/>
              <a:gd name="connsiteY6" fmla="*/ 1079773 h 1220842"/>
              <a:gd name="connsiteX7" fmla="*/ 257568 w 1027887"/>
              <a:gd name="connsiteY7" fmla="*/ 1216251 h 1220842"/>
              <a:gd name="connsiteX8" fmla="*/ 75997 w 1027887"/>
              <a:gd name="connsiteY8" fmla="*/ 933469 h 1220842"/>
              <a:gd name="connsiteX9" fmla="*/ 165418 w 1027887"/>
              <a:gd name="connsiteY9" fmla="*/ 565525 h 1220842"/>
              <a:gd name="connsiteX10" fmla="*/ 39421 w 1027887"/>
              <a:gd name="connsiteY10" fmla="*/ 362884 h 1220842"/>
              <a:gd name="connsiteX11" fmla="*/ 22608 w 1027887"/>
              <a:gd name="connsiteY11" fmla="*/ 33263 h 1220842"/>
              <a:gd name="connsiteX12" fmla="*/ 332031 w 1027887"/>
              <a:gd name="connsiteY12" fmla="*/ 33700 h 1220842"/>
              <a:gd name="connsiteX13" fmla="*/ 514909 w 1027887"/>
              <a:gd name="connsiteY13" fmla="*/ 304363 h 1220842"/>
              <a:gd name="connsiteX0" fmla="*/ 536855 w 1028163"/>
              <a:gd name="connsiteY0" fmla="*/ 326308 h 1220842"/>
              <a:gd name="connsiteX1" fmla="*/ 708260 w 1028163"/>
              <a:gd name="connsiteY1" fmla="*/ 204976 h 1220842"/>
              <a:gd name="connsiteX2" fmla="*/ 988157 w 1028163"/>
              <a:gd name="connsiteY2" fmla="*/ 249943 h 1220842"/>
              <a:gd name="connsiteX3" fmla="*/ 1027396 w 1028163"/>
              <a:gd name="connsiteY3" fmla="*/ 359164 h 1220842"/>
              <a:gd name="connsiteX4" fmla="*/ 946506 w 1028163"/>
              <a:gd name="connsiteY4" fmla="*/ 596971 h 1220842"/>
              <a:gd name="connsiteX5" fmla="*/ 598762 w 1028163"/>
              <a:gd name="connsiteY5" fmla="*/ 711283 h 1220842"/>
              <a:gd name="connsiteX6" fmla="*/ 529541 w 1028163"/>
              <a:gd name="connsiteY6" fmla="*/ 1079773 h 1220842"/>
              <a:gd name="connsiteX7" fmla="*/ 257568 w 1028163"/>
              <a:gd name="connsiteY7" fmla="*/ 1216251 h 1220842"/>
              <a:gd name="connsiteX8" fmla="*/ 75997 w 1028163"/>
              <a:gd name="connsiteY8" fmla="*/ 933469 h 1220842"/>
              <a:gd name="connsiteX9" fmla="*/ 165418 w 1028163"/>
              <a:gd name="connsiteY9" fmla="*/ 565525 h 1220842"/>
              <a:gd name="connsiteX10" fmla="*/ 39421 w 1028163"/>
              <a:gd name="connsiteY10" fmla="*/ 362884 h 1220842"/>
              <a:gd name="connsiteX11" fmla="*/ 22608 w 1028163"/>
              <a:gd name="connsiteY11" fmla="*/ 33263 h 1220842"/>
              <a:gd name="connsiteX12" fmla="*/ 332031 w 1028163"/>
              <a:gd name="connsiteY12" fmla="*/ 33700 h 1220842"/>
              <a:gd name="connsiteX13" fmla="*/ 514909 w 1028163"/>
              <a:gd name="connsiteY13" fmla="*/ 304363 h 1220842"/>
              <a:gd name="connsiteX0" fmla="*/ 536855 w 1028163"/>
              <a:gd name="connsiteY0" fmla="*/ 326308 h 1220842"/>
              <a:gd name="connsiteX1" fmla="*/ 613120 w 1028163"/>
              <a:gd name="connsiteY1" fmla="*/ 210262 h 1220842"/>
              <a:gd name="connsiteX2" fmla="*/ 988157 w 1028163"/>
              <a:gd name="connsiteY2" fmla="*/ 249943 h 1220842"/>
              <a:gd name="connsiteX3" fmla="*/ 1027396 w 1028163"/>
              <a:gd name="connsiteY3" fmla="*/ 359164 h 1220842"/>
              <a:gd name="connsiteX4" fmla="*/ 946506 w 1028163"/>
              <a:gd name="connsiteY4" fmla="*/ 596971 h 1220842"/>
              <a:gd name="connsiteX5" fmla="*/ 598762 w 1028163"/>
              <a:gd name="connsiteY5" fmla="*/ 711283 h 1220842"/>
              <a:gd name="connsiteX6" fmla="*/ 529541 w 1028163"/>
              <a:gd name="connsiteY6" fmla="*/ 1079773 h 1220842"/>
              <a:gd name="connsiteX7" fmla="*/ 257568 w 1028163"/>
              <a:gd name="connsiteY7" fmla="*/ 1216251 h 1220842"/>
              <a:gd name="connsiteX8" fmla="*/ 75997 w 1028163"/>
              <a:gd name="connsiteY8" fmla="*/ 933469 h 1220842"/>
              <a:gd name="connsiteX9" fmla="*/ 165418 w 1028163"/>
              <a:gd name="connsiteY9" fmla="*/ 565525 h 1220842"/>
              <a:gd name="connsiteX10" fmla="*/ 39421 w 1028163"/>
              <a:gd name="connsiteY10" fmla="*/ 362884 h 1220842"/>
              <a:gd name="connsiteX11" fmla="*/ 22608 w 1028163"/>
              <a:gd name="connsiteY11" fmla="*/ 33263 h 1220842"/>
              <a:gd name="connsiteX12" fmla="*/ 332031 w 1028163"/>
              <a:gd name="connsiteY12" fmla="*/ 33700 h 1220842"/>
              <a:gd name="connsiteX13" fmla="*/ 514909 w 1028163"/>
              <a:gd name="connsiteY13" fmla="*/ 304363 h 1220842"/>
              <a:gd name="connsiteX0" fmla="*/ 536855 w 1028163"/>
              <a:gd name="connsiteY0" fmla="*/ 326308 h 1220842"/>
              <a:gd name="connsiteX1" fmla="*/ 660690 w 1028163"/>
              <a:gd name="connsiteY1" fmla="*/ 241976 h 1220842"/>
              <a:gd name="connsiteX2" fmla="*/ 988157 w 1028163"/>
              <a:gd name="connsiteY2" fmla="*/ 249943 h 1220842"/>
              <a:gd name="connsiteX3" fmla="*/ 1027396 w 1028163"/>
              <a:gd name="connsiteY3" fmla="*/ 359164 h 1220842"/>
              <a:gd name="connsiteX4" fmla="*/ 946506 w 1028163"/>
              <a:gd name="connsiteY4" fmla="*/ 596971 h 1220842"/>
              <a:gd name="connsiteX5" fmla="*/ 598762 w 1028163"/>
              <a:gd name="connsiteY5" fmla="*/ 711283 h 1220842"/>
              <a:gd name="connsiteX6" fmla="*/ 529541 w 1028163"/>
              <a:gd name="connsiteY6" fmla="*/ 1079773 h 1220842"/>
              <a:gd name="connsiteX7" fmla="*/ 257568 w 1028163"/>
              <a:gd name="connsiteY7" fmla="*/ 1216251 h 1220842"/>
              <a:gd name="connsiteX8" fmla="*/ 75997 w 1028163"/>
              <a:gd name="connsiteY8" fmla="*/ 933469 h 1220842"/>
              <a:gd name="connsiteX9" fmla="*/ 165418 w 1028163"/>
              <a:gd name="connsiteY9" fmla="*/ 565525 h 1220842"/>
              <a:gd name="connsiteX10" fmla="*/ 39421 w 1028163"/>
              <a:gd name="connsiteY10" fmla="*/ 362884 h 1220842"/>
              <a:gd name="connsiteX11" fmla="*/ 22608 w 1028163"/>
              <a:gd name="connsiteY11" fmla="*/ 33263 h 1220842"/>
              <a:gd name="connsiteX12" fmla="*/ 332031 w 1028163"/>
              <a:gd name="connsiteY12" fmla="*/ 33700 h 1220842"/>
              <a:gd name="connsiteX13" fmla="*/ 514909 w 1028163"/>
              <a:gd name="connsiteY13" fmla="*/ 304363 h 1220842"/>
              <a:gd name="connsiteX0" fmla="*/ 536855 w 1027603"/>
              <a:gd name="connsiteY0" fmla="*/ 326308 h 1220842"/>
              <a:gd name="connsiteX1" fmla="*/ 660690 w 1027603"/>
              <a:gd name="connsiteY1" fmla="*/ 241976 h 1220842"/>
              <a:gd name="connsiteX2" fmla="*/ 861304 w 1027603"/>
              <a:gd name="connsiteY2" fmla="*/ 223515 h 1220842"/>
              <a:gd name="connsiteX3" fmla="*/ 1027396 w 1027603"/>
              <a:gd name="connsiteY3" fmla="*/ 359164 h 1220842"/>
              <a:gd name="connsiteX4" fmla="*/ 946506 w 1027603"/>
              <a:gd name="connsiteY4" fmla="*/ 596971 h 1220842"/>
              <a:gd name="connsiteX5" fmla="*/ 598762 w 1027603"/>
              <a:gd name="connsiteY5" fmla="*/ 711283 h 1220842"/>
              <a:gd name="connsiteX6" fmla="*/ 529541 w 1027603"/>
              <a:gd name="connsiteY6" fmla="*/ 1079773 h 1220842"/>
              <a:gd name="connsiteX7" fmla="*/ 257568 w 1027603"/>
              <a:gd name="connsiteY7" fmla="*/ 1216251 h 1220842"/>
              <a:gd name="connsiteX8" fmla="*/ 75997 w 1027603"/>
              <a:gd name="connsiteY8" fmla="*/ 933469 h 1220842"/>
              <a:gd name="connsiteX9" fmla="*/ 165418 w 1027603"/>
              <a:gd name="connsiteY9" fmla="*/ 565525 h 1220842"/>
              <a:gd name="connsiteX10" fmla="*/ 39421 w 1027603"/>
              <a:gd name="connsiteY10" fmla="*/ 362884 h 1220842"/>
              <a:gd name="connsiteX11" fmla="*/ 22608 w 1027603"/>
              <a:gd name="connsiteY11" fmla="*/ 33263 h 1220842"/>
              <a:gd name="connsiteX12" fmla="*/ 332031 w 1027603"/>
              <a:gd name="connsiteY12" fmla="*/ 33700 h 1220842"/>
              <a:gd name="connsiteX13" fmla="*/ 514909 w 1027603"/>
              <a:gd name="connsiteY13" fmla="*/ 304363 h 1220842"/>
              <a:gd name="connsiteX0" fmla="*/ 536855 w 1027846"/>
              <a:gd name="connsiteY0" fmla="*/ 326308 h 1220842"/>
              <a:gd name="connsiteX1" fmla="*/ 660690 w 1027846"/>
              <a:gd name="connsiteY1" fmla="*/ 241976 h 1220842"/>
              <a:gd name="connsiteX2" fmla="*/ 861304 w 1027846"/>
              <a:gd name="connsiteY2" fmla="*/ 223515 h 1220842"/>
              <a:gd name="connsiteX3" fmla="*/ 1027396 w 1027846"/>
              <a:gd name="connsiteY3" fmla="*/ 359164 h 1220842"/>
              <a:gd name="connsiteX4" fmla="*/ 946506 w 1027846"/>
              <a:gd name="connsiteY4" fmla="*/ 596971 h 1220842"/>
              <a:gd name="connsiteX5" fmla="*/ 598762 w 1027846"/>
              <a:gd name="connsiteY5" fmla="*/ 711283 h 1220842"/>
              <a:gd name="connsiteX6" fmla="*/ 529541 w 1027846"/>
              <a:gd name="connsiteY6" fmla="*/ 1079773 h 1220842"/>
              <a:gd name="connsiteX7" fmla="*/ 257568 w 1027846"/>
              <a:gd name="connsiteY7" fmla="*/ 1216251 h 1220842"/>
              <a:gd name="connsiteX8" fmla="*/ 75997 w 1027846"/>
              <a:gd name="connsiteY8" fmla="*/ 933469 h 1220842"/>
              <a:gd name="connsiteX9" fmla="*/ 165418 w 1027846"/>
              <a:gd name="connsiteY9" fmla="*/ 565525 h 1220842"/>
              <a:gd name="connsiteX10" fmla="*/ 39421 w 1027846"/>
              <a:gd name="connsiteY10" fmla="*/ 362884 h 1220842"/>
              <a:gd name="connsiteX11" fmla="*/ 22608 w 1027846"/>
              <a:gd name="connsiteY11" fmla="*/ 33263 h 1220842"/>
              <a:gd name="connsiteX12" fmla="*/ 332031 w 1027846"/>
              <a:gd name="connsiteY12" fmla="*/ 33700 h 1220842"/>
              <a:gd name="connsiteX13" fmla="*/ 514909 w 1027846"/>
              <a:gd name="connsiteY13" fmla="*/ 304363 h 1220842"/>
              <a:gd name="connsiteX0" fmla="*/ 505142 w 1027846"/>
              <a:gd name="connsiteY0" fmla="*/ 299881 h 1220842"/>
              <a:gd name="connsiteX1" fmla="*/ 660690 w 1027846"/>
              <a:gd name="connsiteY1" fmla="*/ 241976 h 1220842"/>
              <a:gd name="connsiteX2" fmla="*/ 861304 w 1027846"/>
              <a:gd name="connsiteY2" fmla="*/ 223515 h 1220842"/>
              <a:gd name="connsiteX3" fmla="*/ 1027396 w 1027846"/>
              <a:gd name="connsiteY3" fmla="*/ 359164 h 1220842"/>
              <a:gd name="connsiteX4" fmla="*/ 946506 w 1027846"/>
              <a:gd name="connsiteY4" fmla="*/ 596971 h 1220842"/>
              <a:gd name="connsiteX5" fmla="*/ 598762 w 1027846"/>
              <a:gd name="connsiteY5" fmla="*/ 711283 h 1220842"/>
              <a:gd name="connsiteX6" fmla="*/ 529541 w 1027846"/>
              <a:gd name="connsiteY6" fmla="*/ 1079773 h 1220842"/>
              <a:gd name="connsiteX7" fmla="*/ 257568 w 1027846"/>
              <a:gd name="connsiteY7" fmla="*/ 1216251 h 1220842"/>
              <a:gd name="connsiteX8" fmla="*/ 75997 w 1027846"/>
              <a:gd name="connsiteY8" fmla="*/ 933469 h 1220842"/>
              <a:gd name="connsiteX9" fmla="*/ 165418 w 1027846"/>
              <a:gd name="connsiteY9" fmla="*/ 565525 h 1220842"/>
              <a:gd name="connsiteX10" fmla="*/ 39421 w 1027846"/>
              <a:gd name="connsiteY10" fmla="*/ 362884 h 1220842"/>
              <a:gd name="connsiteX11" fmla="*/ 22608 w 1027846"/>
              <a:gd name="connsiteY11" fmla="*/ 33263 h 1220842"/>
              <a:gd name="connsiteX12" fmla="*/ 332031 w 1027846"/>
              <a:gd name="connsiteY12" fmla="*/ 33700 h 1220842"/>
              <a:gd name="connsiteX13" fmla="*/ 514909 w 1027846"/>
              <a:gd name="connsiteY13" fmla="*/ 304363 h 1220842"/>
              <a:gd name="connsiteX0" fmla="*/ 505142 w 1027846"/>
              <a:gd name="connsiteY0" fmla="*/ 299881 h 1157852"/>
              <a:gd name="connsiteX1" fmla="*/ 660690 w 1027846"/>
              <a:gd name="connsiteY1" fmla="*/ 241976 h 1157852"/>
              <a:gd name="connsiteX2" fmla="*/ 861304 w 1027846"/>
              <a:gd name="connsiteY2" fmla="*/ 223515 h 1157852"/>
              <a:gd name="connsiteX3" fmla="*/ 1027396 w 1027846"/>
              <a:gd name="connsiteY3" fmla="*/ 359164 h 1157852"/>
              <a:gd name="connsiteX4" fmla="*/ 946506 w 1027846"/>
              <a:gd name="connsiteY4" fmla="*/ 596971 h 1157852"/>
              <a:gd name="connsiteX5" fmla="*/ 598762 w 1027846"/>
              <a:gd name="connsiteY5" fmla="*/ 711283 h 1157852"/>
              <a:gd name="connsiteX6" fmla="*/ 529541 w 1027846"/>
              <a:gd name="connsiteY6" fmla="*/ 1079773 h 1157852"/>
              <a:gd name="connsiteX7" fmla="*/ 300949 w 1027846"/>
              <a:gd name="connsiteY7" fmla="*/ 1145277 h 1157852"/>
              <a:gd name="connsiteX8" fmla="*/ 75997 w 1027846"/>
              <a:gd name="connsiteY8" fmla="*/ 933469 h 1157852"/>
              <a:gd name="connsiteX9" fmla="*/ 165418 w 1027846"/>
              <a:gd name="connsiteY9" fmla="*/ 565525 h 1157852"/>
              <a:gd name="connsiteX10" fmla="*/ 39421 w 1027846"/>
              <a:gd name="connsiteY10" fmla="*/ 362884 h 1157852"/>
              <a:gd name="connsiteX11" fmla="*/ 22608 w 1027846"/>
              <a:gd name="connsiteY11" fmla="*/ 33263 h 1157852"/>
              <a:gd name="connsiteX12" fmla="*/ 332031 w 1027846"/>
              <a:gd name="connsiteY12" fmla="*/ 33700 h 1157852"/>
              <a:gd name="connsiteX13" fmla="*/ 514909 w 1027846"/>
              <a:gd name="connsiteY13" fmla="*/ 304363 h 1157852"/>
              <a:gd name="connsiteX0" fmla="*/ 505142 w 1027846"/>
              <a:gd name="connsiteY0" fmla="*/ 299881 h 1148924"/>
              <a:gd name="connsiteX1" fmla="*/ 660690 w 1027846"/>
              <a:gd name="connsiteY1" fmla="*/ 241976 h 1148924"/>
              <a:gd name="connsiteX2" fmla="*/ 861304 w 1027846"/>
              <a:gd name="connsiteY2" fmla="*/ 223515 h 1148924"/>
              <a:gd name="connsiteX3" fmla="*/ 1027396 w 1027846"/>
              <a:gd name="connsiteY3" fmla="*/ 359164 h 1148924"/>
              <a:gd name="connsiteX4" fmla="*/ 946506 w 1027846"/>
              <a:gd name="connsiteY4" fmla="*/ 596971 h 1148924"/>
              <a:gd name="connsiteX5" fmla="*/ 598762 w 1027846"/>
              <a:gd name="connsiteY5" fmla="*/ 711283 h 1148924"/>
              <a:gd name="connsiteX6" fmla="*/ 489476 w 1027846"/>
              <a:gd name="connsiteY6" fmla="*/ 1035099 h 1148924"/>
              <a:gd name="connsiteX7" fmla="*/ 300949 w 1027846"/>
              <a:gd name="connsiteY7" fmla="*/ 1145277 h 1148924"/>
              <a:gd name="connsiteX8" fmla="*/ 75997 w 1027846"/>
              <a:gd name="connsiteY8" fmla="*/ 933469 h 1148924"/>
              <a:gd name="connsiteX9" fmla="*/ 165418 w 1027846"/>
              <a:gd name="connsiteY9" fmla="*/ 565525 h 1148924"/>
              <a:gd name="connsiteX10" fmla="*/ 39421 w 1027846"/>
              <a:gd name="connsiteY10" fmla="*/ 362884 h 1148924"/>
              <a:gd name="connsiteX11" fmla="*/ 22608 w 1027846"/>
              <a:gd name="connsiteY11" fmla="*/ 33263 h 1148924"/>
              <a:gd name="connsiteX12" fmla="*/ 332031 w 1027846"/>
              <a:gd name="connsiteY12" fmla="*/ 33700 h 1148924"/>
              <a:gd name="connsiteX13" fmla="*/ 514909 w 1027846"/>
              <a:gd name="connsiteY13" fmla="*/ 304363 h 1148924"/>
              <a:gd name="connsiteX0" fmla="*/ 505142 w 1027846"/>
              <a:gd name="connsiteY0" fmla="*/ 299881 h 1148924"/>
              <a:gd name="connsiteX1" fmla="*/ 660690 w 1027846"/>
              <a:gd name="connsiteY1" fmla="*/ 241976 h 1148924"/>
              <a:gd name="connsiteX2" fmla="*/ 861304 w 1027846"/>
              <a:gd name="connsiteY2" fmla="*/ 223515 h 1148924"/>
              <a:gd name="connsiteX3" fmla="*/ 1027396 w 1027846"/>
              <a:gd name="connsiteY3" fmla="*/ 359164 h 1148924"/>
              <a:gd name="connsiteX4" fmla="*/ 946506 w 1027846"/>
              <a:gd name="connsiteY4" fmla="*/ 596971 h 1148924"/>
              <a:gd name="connsiteX5" fmla="*/ 598762 w 1027846"/>
              <a:gd name="connsiteY5" fmla="*/ 711283 h 1148924"/>
              <a:gd name="connsiteX6" fmla="*/ 489476 w 1027846"/>
              <a:gd name="connsiteY6" fmla="*/ 1035099 h 1148924"/>
              <a:gd name="connsiteX7" fmla="*/ 300949 w 1027846"/>
              <a:gd name="connsiteY7" fmla="*/ 1145277 h 1148924"/>
              <a:gd name="connsiteX8" fmla="*/ 75997 w 1027846"/>
              <a:gd name="connsiteY8" fmla="*/ 933469 h 1148924"/>
              <a:gd name="connsiteX9" fmla="*/ 250550 w 1027846"/>
              <a:gd name="connsiteY9" fmla="*/ 611018 h 1148924"/>
              <a:gd name="connsiteX10" fmla="*/ 39421 w 1027846"/>
              <a:gd name="connsiteY10" fmla="*/ 362884 h 1148924"/>
              <a:gd name="connsiteX11" fmla="*/ 22608 w 1027846"/>
              <a:gd name="connsiteY11" fmla="*/ 33263 h 1148924"/>
              <a:gd name="connsiteX12" fmla="*/ 332031 w 1027846"/>
              <a:gd name="connsiteY12" fmla="*/ 33700 h 1148924"/>
              <a:gd name="connsiteX13" fmla="*/ 514909 w 1027846"/>
              <a:gd name="connsiteY13" fmla="*/ 304363 h 1148924"/>
              <a:gd name="connsiteX0" fmla="*/ 534238 w 1056942"/>
              <a:gd name="connsiteY0" fmla="*/ 302261 h 1151304"/>
              <a:gd name="connsiteX1" fmla="*/ 689786 w 1056942"/>
              <a:gd name="connsiteY1" fmla="*/ 244356 h 1151304"/>
              <a:gd name="connsiteX2" fmla="*/ 890400 w 1056942"/>
              <a:gd name="connsiteY2" fmla="*/ 225895 h 1151304"/>
              <a:gd name="connsiteX3" fmla="*/ 1056492 w 1056942"/>
              <a:gd name="connsiteY3" fmla="*/ 361544 h 1151304"/>
              <a:gd name="connsiteX4" fmla="*/ 975602 w 1056942"/>
              <a:gd name="connsiteY4" fmla="*/ 599351 h 1151304"/>
              <a:gd name="connsiteX5" fmla="*/ 627858 w 1056942"/>
              <a:gd name="connsiteY5" fmla="*/ 713663 h 1151304"/>
              <a:gd name="connsiteX6" fmla="*/ 518572 w 1056942"/>
              <a:gd name="connsiteY6" fmla="*/ 1037479 h 1151304"/>
              <a:gd name="connsiteX7" fmla="*/ 330045 w 1056942"/>
              <a:gd name="connsiteY7" fmla="*/ 1147657 h 1151304"/>
              <a:gd name="connsiteX8" fmla="*/ 105093 w 1056942"/>
              <a:gd name="connsiteY8" fmla="*/ 935849 h 1151304"/>
              <a:gd name="connsiteX9" fmla="*/ 279646 w 1056942"/>
              <a:gd name="connsiteY9" fmla="*/ 613398 h 1151304"/>
              <a:gd name="connsiteX10" fmla="*/ 13716 w 1056942"/>
              <a:gd name="connsiteY10" fmla="*/ 399487 h 1151304"/>
              <a:gd name="connsiteX11" fmla="*/ 51704 w 1056942"/>
              <a:gd name="connsiteY11" fmla="*/ 35643 h 1151304"/>
              <a:gd name="connsiteX12" fmla="*/ 361127 w 1056942"/>
              <a:gd name="connsiteY12" fmla="*/ 36080 h 1151304"/>
              <a:gd name="connsiteX13" fmla="*/ 544005 w 1056942"/>
              <a:gd name="connsiteY13" fmla="*/ 306743 h 1151304"/>
              <a:gd name="connsiteX0" fmla="*/ 534238 w 1056942"/>
              <a:gd name="connsiteY0" fmla="*/ 302261 h 1155778"/>
              <a:gd name="connsiteX1" fmla="*/ 689786 w 1056942"/>
              <a:gd name="connsiteY1" fmla="*/ 244356 h 1155778"/>
              <a:gd name="connsiteX2" fmla="*/ 890400 w 1056942"/>
              <a:gd name="connsiteY2" fmla="*/ 225895 h 1155778"/>
              <a:gd name="connsiteX3" fmla="*/ 1056492 w 1056942"/>
              <a:gd name="connsiteY3" fmla="*/ 361544 h 1155778"/>
              <a:gd name="connsiteX4" fmla="*/ 975602 w 1056942"/>
              <a:gd name="connsiteY4" fmla="*/ 599351 h 1155778"/>
              <a:gd name="connsiteX5" fmla="*/ 627858 w 1056942"/>
              <a:gd name="connsiteY5" fmla="*/ 713663 h 1155778"/>
              <a:gd name="connsiteX6" fmla="*/ 518572 w 1056942"/>
              <a:gd name="connsiteY6" fmla="*/ 1037479 h 1155778"/>
              <a:gd name="connsiteX7" fmla="*/ 330045 w 1056942"/>
              <a:gd name="connsiteY7" fmla="*/ 1147657 h 1155778"/>
              <a:gd name="connsiteX8" fmla="*/ 95895 w 1056942"/>
              <a:gd name="connsiteY8" fmla="*/ 858512 h 1155778"/>
              <a:gd name="connsiteX9" fmla="*/ 279646 w 1056942"/>
              <a:gd name="connsiteY9" fmla="*/ 613398 h 1155778"/>
              <a:gd name="connsiteX10" fmla="*/ 13716 w 1056942"/>
              <a:gd name="connsiteY10" fmla="*/ 399487 h 1155778"/>
              <a:gd name="connsiteX11" fmla="*/ 51704 w 1056942"/>
              <a:gd name="connsiteY11" fmla="*/ 35643 h 1155778"/>
              <a:gd name="connsiteX12" fmla="*/ 361127 w 1056942"/>
              <a:gd name="connsiteY12" fmla="*/ 36080 h 1155778"/>
              <a:gd name="connsiteX13" fmla="*/ 544005 w 1056942"/>
              <a:gd name="connsiteY13" fmla="*/ 306743 h 1155778"/>
              <a:gd name="connsiteX0" fmla="*/ 534238 w 1056942"/>
              <a:gd name="connsiteY0" fmla="*/ 302261 h 1200895"/>
              <a:gd name="connsiteX1" fmla="*/ 689786 w 1056942"/>
              <a:gd name="connsiteY1" fmla="*/ 244356 h 1200895"/>
              <a:gd name="connsiteX2" fmla="*/ 890400 w 1056942"/>
              <a:gd name="connsiteY2" fmla="*/ 225895 h 1200895"/>
              <a:gd name="connsiteX3" fmla="*/ 1056492 w 1056942"/>
              <a:gd name="connsiteY3" fmla="*/ 361544 h 1200895"/>
              <a:gd name="connsiteX4" fmla="*/ 975602 w 1056942"/>
              <a:gd name="connsiteY4" fmla="*/ 599351 h 1200895"/>
              <a:gd name="connsiteX5" fmla="*/ 627858 w 1056942"/>
              <a:gd name="connsiteY5" fmla="*/ 713663 h 1200895"/>
              <a:gd name="connsiteX6" fmla="*/ 518572 w 1056942"/>
              <a:gd name="connsiteY6" fmla="*/ 1037479 h 1200895"/>
              <a:gd name="connsiteX7" fmla="*/ 278111 w 1056942"/>
              <a:gd name="connsiteY7" fmla="*/ 1195668 h 1200895"/>
              <a:gd name="connsiteX8" fmla="*/ 95895 w 1056942"/>
              <a:gd name="connsiteY8" fmla="*/ 858512 h 1200895"/>
              <a:gd name="connsiteX9" fmla="*/ 279646 w 1056942"/>
              <a:gd name="connsiteY9" fmla="*/ 613398 h 1200895"/>
              <a:gd name="connsiteX10" fmla="*/ 13716 w 1056942"/>
              <a:gd name="connsiteY10" fmla="*/ 399487 h 1200895"/>
              <a:gd name="connsiteX11" fmla="*/ 51704 w 1056942"/>
              <a:gd name="connsiteY11" fmla="*/ 35643 h 1200895"/>
              <a:gd name="connsiteX12" fmla="*/ 361127 w 1056942"/>
              <a:gd name="connsiteY12" fmla="*/ 36080 h 1200895"/>
              <a:gd name="connsiteX13" fmla="*/ 544005 w 1056942"/>
              <a:gd name="connsiteY13" fmla="*/ 306743 h 1200895"/>
              <a:gd name="connsiteX0" fmla="*/ 534238 w 1056942"/>
              <a:gd name="connsiteY0" fmla="*/ 302261 h 1199367"/>
              <a:gd name="connsiteX1" fmla="*/ 689786 w 1056942"/>
              <a:gd name="connsiteY1" fmla="*/ 244356 h 1199367"/>
              <a:gd name="connsiteX2" fmla="*/ 890400 w 1056942"/>
              <a:gd name="connsiteY2" fmla="*/ 225895 h 1199367"/>
              <a:gd name="connsiteX3" fmla="*/ 1056492 w 1056942"/>
              <a:gd name="connsiteY3" fmla="*/ 361544 h 1199367"/>
              <a:gd name="connsiteX4" fmla="*/ 975602 w 1056942"/>
              <a:gd name="connsiteY4" fmla="*/ 599351 h 1199367"/>
              <a:gd name="connsiteX5" fmla="*/ 627858 w 1056942"/>
              <a:gd name="connsiteY5" fmla="*/ 713663 h 1199367"/>
              <a:gd name="connsiteX6" fmla="*/ 576239 w 1056942"/>
              <a:gd name="connsiteY6" fmla="*/ 1017044 h 1199367"/>
              <a:gd name="connsiteX7" fmla="*/ 278111 w 1056942"/>
              <a:gd name="connsiteY7" fmla="*/ 1195668 h 1199367"/>
              <a:gd name="connsiteX8" fmla="*/ 95895 w 1056942"/>
              <a:gd name="connsiteY8" fmla="*/ 858512 h 1199367"/>
              <a:gd name="connsiteX9" fmla="*/ 279646 w 1056942"/>
              <a:gd name="connsiteY9" fmla="*/ 613398 h 1199367"/>
              <a:gd name="connsiteX10" fmla="*/ 13716 w 1056942"/>
              <a:gd name="connsiteY10" fmla="*/ 399487 h 1199367"/>
              <a:gd name="connsiteX11" fmla="*/ 51704 w 1056942"/>
              <a:gd name="connsiteY11" fmla="*/ 35643 h 1199367"/>
              <a:gd name="connsiteX12" fmla="*/ 361127 w 1056942"/>
              <a:gd name="connsiteY12" fmla="*/ 36080 h 1199367"/>
              <a:gd name="connsiteX13" fmla="*/ 544005 w 1056942"/>
              <a:gd name="connsiteY13" fmla="*/ 306743 h 1199367"/>
              <a:gd name="connsiteX0" fmla="*/ 534238 w 1056942"/>
              <a:gd name="connsiteY0" fmla="*/ 302261 h 1199367"/>
              <a:gd name="connsiteX1" fmla="*/ 689786 w 1056942"/>
              <a:gd name="connsiteY1" fmla="*/ 244356 h 1199367"/>
              <a:gd name="connsiteX2" fmla="*/ 890400 w 1056942"/>
              <a:gd name="connsiteY2" fmla="*/ 225895 h 1199367"/>
              <a:gd name="connsiteX3" fmla="*/ 1056492 w 1056942"/>
              <a:gd name="connsiteY3" fmla="*/ 361544 h 1199367"/>
              <a:gd name="connsiteX4" fmla="*/ 975602 w 1056942"/>
              <a:gd name="connsiteY4" fmla="*/ 599351 h 1199367"/>
              <a:gd name="connsiteX5" fmla="*/ 579858 w 1056942"/>
              <a:gd name="connsiteY5" fmla="*/ 681328 h 1199367"/>
              <a:gd name="connsiteX6" fmla="*/ 576239 w 1056942"/>
              <a:gd name="connsiteY6" fmla="*/ 1017044 h 1199367"/>
              <a:gd name="connsiteX7" fmla="*/ 278111 w 1056942"/>
              <a:gd name="connsiteY7" fmla="*/ 1195668 h 1199367"/>
              <a:gd name="connsiteX8" fmla="*/ 95895 w 1056942"/>
              <a:gd name="connsiteY8" fmla="*/ 858512 h 1199367"/>
              <a:gd name="connsiteX9" fmla="*/ 279646 w 1056942"/>
              <a:gd name="connsiteY9" fmla="*/ 613398 h 1199367"/>
              <a:gd name="connsiteX10" fmla="*/ 13716 w 1056942"/>
              <a:gd name="connsiteY10" fmla="*/ 399487 h 1199367"/>
              <a:gd name="connsiteX11" fmla="*/ 51704 w 1056942"/>
              <a:gd name="connsiteY11" fmla="*/ 35643 h 1199367"/>
              <a:gd name="connsiteX12" fmla="*/ 361127 w 1056942"/>
              <a:gd name="connsiteY12" fmla="*/ 36080 h 1199367"/>
              <a:gd name="connsiteX13" fmla="*/ 544005 w 1056942"/>
              <a:gd name="connsiteY13" fmla="*/ 306743 h 1199367"/>
              <a:gd name="connsiteX0" fmla="*/ 534238 w 1056942"/>
              <a:gd name="connsiteY0" fmla="*/ 302261 h 1199367"/>
              <a:gd name="connsiteX1" fmla="*/ 689786 w 1056942"/>
              <a:gd name="connsiteY1" fmla="*/ 244356 h 1199367"/>
              <a:gd name="connsiteX2" fmla="*/ 890400 w 1056942"/>
              <a:gd name="connsiteY2" fmla="*/ 225895 h 1199367"/>
              <a:gd name="connsiteX3" fmla="*/ 1056492 w 1056942"/>
              <a:gd name="connsiteY3" fmla="*/ 361544 h 1199367"/>
              <a:gd name="connsiteX4" fmla="*/ 905402 w 1056942"/>
              <a:gd name="connsiteY4" fmla="*/ 658770 h 1199367"/>
              <a:gd name="connsiteX5" fmla="*/ 579858 w 1056942"/>
              <a:gd name="connsiteY5" fmla="*/ 681328 h 1199367"/>
              <a:gd name="connsiteX6" fmla="*/ 576239 w 1056942"/>
              <a:gd name="connsiteY6" fmla="*/ 1017044 h 1199367"/>
              <a:gd name="connsiteX7" fmla="*/ 278111 w 1056942"/>
              <a:gd name="connsiteY7" fmla="*/ 1195668 h 1199367"/>
              <a:gd name="connsiteX8" fmla="*/ 95895 w 1056942"/>
              <a:gd name="connsiteY8" fmla="*/ 858512 h 1199367"/>
              <a:gd name="connsiteX9" fmla="*/ 279646 w 1056942"/>
              <a:gd name="connsiteY9" fmla="*/ 613398 h 1199367"/>
              <a:gd name="connsiteX10" fmla="*/ 13716 w 1056942"/>
              <a:gd name="connsiteY10" fmla="*/ 399487 h 1199367"/>
              <a:gd name="connsiteX11" fmla="*/ 51704 w 1056942"/>
              <a:gd name="connsiteY11" fmla="*/ 35643 h 1199367"/>
              <a:gd name="connsiteX12" fmla="*/ 361127 w 1056942"/>
              <a:gd name="connsiteY12" fmla="*/ 36080 h 1199367"/>
              <a:gd name="connsiteX13" fmla="*/ 544005 w 1056942"/>
              <a:gd name="connsiteY13" fmla="*/ 306743 h 1199367"/>
              <a:gd name="connsiteX0" fmla="*/ 534238 w 1050183"/>
              <a:gd name="connsiteY0" fmla="*/ 302261 h 1199367"/>
              <a:gd name="connsiteX1" fmla="*/ 689786 w 1050183"/>
              <a:gd name="connsiteY1" fmla="*/ 244356 h 1199367"/>
              <a:gd name="connsiteX2" fmla="*/ 890400 w 1050183"/>
              <a:gd name="connsiteY2" fmla="*/ 225895 h 1199367"/>
              <a:gd name="connsiteX3" fmla="*/ 1049692 w 1050183"/>
              <a:gd name="connsiteY3" fmla="*/ 428102 h 1199367"/>
              <a:gd name="connsiteX4" fmla="*/ 905402 w 1050183"/>
              <a:gd name="connsiteY4" fmla="*/ 658770 h 1199367"/>
              <a:gd name="connsiteX5" fmla="*/ 579858 w 1050183"/>
              <a:gd name="connsiteY5" fmla="*/ 681328 h 1199367"/>
              <a:gd name="connsiteX6" fmla="*/ 576239 w 1050183"/>
              <a:gd name="connsiteY6" fmla="*/ 1017044 h 1199367"/>
              <a:gd name="connsiteX7" fmla="*/ 278111 w 1050183"/>
              <a:gd name="connsiteY7" fmla="*/ 1195668 h 1199367"/>
              <a:gd name="connsiteX8" fmla="*/ 95895 w 1050183"/>
              <a:gd name="connsiteY8" fmla="*/ 858512 h 1199367"/>
              <a:gd name="connsiteX9" fmla="*/ 279646 w 1050183"/>
              <a:gd name="connsiteY9" fmla="*/ 613398 h 1199367"/>
              <a:gd name="connsiteX10" fmla="*/ 13716 w 1050183"/>
              <a:gd name="connsiteY10" fmla="*/ 399487 h 1199367"/>
              <a:gd name="connsiteX11" fmla="*/ 51704 w 1050183"/>
              <a:gd name="connsiteY11" fmla="*/ 35643 h 1199367"/>
              <a:gd name="connsiteX12" fmla="*/ 361127 w 1050183"/>
              <a:gd name="connsiteY12" fmla="*/ 36080 h 1199367"/>
              <a:gd name="connsiteX13" fmla="*/ 544005 w 1050183"/>
              <a:gd name="connsiteY13" fmla="*/ 306743 h 1199367"/>
              <a:gd name="connsiteX0" fmla="*/ 534238 w 1050077"/>
              <a:gd name="connsiteY0" fmla="*/ 302261 h 1199367"/>
              <a:gd name="connsiteX1" fmla="*/ 689786 w 1050077"/>
              <a:gd name="connsiteY1" fmla="*/ 244356 h 1199367"/>
              <a:gd name="connsiteX2" fmla="*/ 869866 w 1050077"/>
              <a:gd name="connsiteY2" fmla="*/ 259489 h 1199367"/>
              <a:gd name="connsiteX3" fmla="*/ 1049692 w 1050077"/>
              <a:gd name="connsiteY3" fmla="*/ 428102 h 1199367"/>
              <a:gd name="connsiteX4" fmla="*/ 905402 w 1050077"/>
              <a:gd name="connsiteY4" fmla="*/ 658770 h 1199367"/>
              <a:gd name="connsiteX5" fmla="*/ 579858 w 1050077"/>
              <a:gd name="connsiteY5" fmla="*/ 681328 h 1199367"/>
              <a:gd name="connsiteX6" fmla="*/ 576239 w 1050077"/>
              <a:gd name="connsiteY6" fmla="*/ 1017044 h 1199367"/>
              <a:gd name="connsiteX7" fmla="*/ 278111 w 1050077"/>
              <a:gd name="connsiteY7" fmla="*/ 1195668 h 1199367"/>
              <a:gd name="connsiteX8" fmla="*/ 95895 w 1050077"/>
              <a:gd name="connsiteY8" fmla="*/ 858512 h 1199367"/>
              <a:gd name="connsiteX9" fmla="*/ 279646 w 1050077"/>
              <a:gd name="connsiteY9" fmla="*/ 613398 h 1199367"/>
              <a:gd name="connsiteX10" fmla="*/ 13716 w 1050077"/>
              <a:gd name="connsiteY10" fmla="*/ 399487 h 1199367"/>
              <a:gd name="connsiteX11" fmla="*/ 51704 w 1050077"/>
              <a:gd name="connsiteY11" fmla="*/ 35643 h 1199367"/>
              <a:gd name="connsiteX12" fmla="*/ 361127 w 1050077"/>
              <a:gd name="connsiteY12" fmla="*/ 36080 h 1199367"/>
              <a:gd name="connsiteX13" fmla="*/ 544005 w 1050077"/>
              <a:gd name="connsiteY13" fmla="*/ 306743 h 1199367"/>
              <a:gd name="connsiteX0" fmla="*/ 534238 w 1050266"/>
              <a:gd name="connsiteY0" fmla="*/ 302261 h 1199367"/>
              <a:gd name="connsiteX1" fmla="*/ 689786 w 1050266"/>
              <a:gd name="connsiteY1" fmla="*/ 244356 h 1199367"/>
              <a:gd name="connsiteX2" fmla="*/ 901266 w 1050266"/>
              <a:gd name="connsiteY2" fmla="*/ 245072 h 1199367"/>
              <a:gd name="connsiteX3" fmla="*/ 1049692 w 1050266"/>
              <a:gd name="connsiteY3" fmla="*/ 428102 h 1199367"/>
              <a:gd name="connsiteX4" fmla="*/ 905402 w 1050266"/>
              <a:gd name="connsiteY4" fmla="*/ 658770 h 1199367"/>
              <a:gd name="connsiteX5" fmla="*/ 579858 w 1050266"/>
              <a:gd name="connsiteY5" fmla="*/ 681328 h 1199367"/>
              <a:gd name="connsiteX6" fmla="*/ 576239 w 1050266"/>
              <a:gd name="connsiteY6" fmla="*/ 1017044 h 1199367"/>
              <a:gd name="connsiteX7" fmla="*/ 278111 w 1050266"/>
              <a:gd name="connsiteY7" fmla="*/ 1195668 h 1199367"/>
              <a:gd name="connsiteX8" fmla="*/ 95895 w 1050266"/>
              <a:gd name="connsiteY8" fmla="*/ 858512 h 1199367"/>
              <a:gd name="connsiteX9" fmla="*/ 279646 w 1050266"/>
              <a:gd name="connsiteY9" fmla="*/ 613398 h 1199367"/>
              <a:gd name="connsiteX10" fmla="*/ 13716 w 1050266"/>
              <a:gd name="connsiteY10" fmla="*/ 399487 h 1199367"/>
              <a:gd name="connsiteX11" fmla="*/ 51704 w 1050266"/>
              <a:gd name="connsiteY11" fmla="*/ 35643 h 1199367"/>
              <a:gd name="connsiteX12" fmla="*/ 361127 w 1050266"/>
              <a:gd name="connsiteY12" fmla="*/ 36080 h 1199367"/>
              <a:gd name="connsiteX13" fmla="*/ 544005 w 1050266"/>
              <a:gd name="connsiteY13" fmla="*/ 306743 h 119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50266" h="1199367">
                <a:moveTo>
                  <a:pt x="534238" y="302261"/>
                </a:moveTo>
                <a:cubicBezTo>
                  <a:pt x="589794" y="306410"/>
                  <a:pt x="628615" y="253887"/>
                  <a:pt x="689786" y="244356"/>
                </a:cubicBezTo>
                <a:cubicBezTo>
                  <a:pt x="750957" y="234825"/>
                  <a:pt x="897409" y="202637"/>
                  <a:pt x="901266" y="245072"/>
                </a:cubicBezTo>
                <a:cubicBezTo>
                  <a:pt x="1000263" y="245223"/>
                  <a:pt x="1056634" y="372026"/>
                  <a:pt x="1049692" y="428102"/>
                </a:cubicBezTo>
                <a:cubicBezTo>
                  <a:pt x="1042750" y="484178"/>
                  <a:pt x="964579" y="633622"/>
                  <a:pt x="905402" y="658770"/>
                </a:cubicBezTo>
                <a:cubicBezTo>
                  <a:pt x="846226" y="683918"/>
                  <a:pt x="634719" y="621616"/>
                  <a:pt x="579858" y="681328"/>
                </a:cubicBezTo>
                <a:cubicBezTo>
                  <a:pt x="524997" y="741040"/>
                  <a:pt x="633105" y="932883"/>
                  <a:pt x="576239" y="1017044"/>
                </a:cubicBezTo>
                <a:cubicBezTo>
                  <a:pt x="519373" y="1101205"/>
                  <a:pt x="358168" y="1222090"/>
                  <a:pt x="278111" y="1195668"/>
                </a:cubicBezTo>
                <a:cubicBezTo>
                  <a:pt x="198054" y="1169246"/>
                  <a:pt x="111253" y="966966"/>
                  <a:pt x="95895" y="858512"/>
                </a:cubicBezTo>
                <a:cubicBezTo>
                  <a:pt x="80537" y="750058"/>
                  <a:pt x="293343" y="689902"/>
                  <a:pt x="279646" y="613398"/>
                </a:cubicBezTo>
                <a:cubicBezTo>
                  <a:pt x="265950" y="536894"/>
                  <a:pt x="37518" y="488197"/>
                  <a:pt x="13716" y="399487"/>
                </a:cubicBezTo>
                <a:cubicBezTo>
                  <a:pt x="-10086" y="310777"/>
                  <a:pt x="-6198" y="96211"/>
                  <a:pt x="51704" y="35643"/>
                </a:cubicBezTo>
                <a:cubicBezTo>
                  <a:pt x="109606" y="-24925"/>
                  <a:pt x="270542" y="3089"/>
                  <a:pt x="361127" y="36080"/>
                </a:cubicBezTo>
                <a:cubicBezTo>
                  <a:pt x="451712" y="69071"/>
                  <a:pt x="501825" y="266601"/>
                  <a:pt x="544005" y="306743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4" name="تمرير أفقي 23"/>
          <p:cNvSpPr/>
          <p:nvPr/>
        </p:nvSpPr>
        <p:spPr>
          <a:xfrm>
            <a:off x="45936" y="3278140"/>
            <a:ext cx="1285704" cy="38210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1200" b="1" dirty="0" smtClean="0">
                <a:hlinkClick r:id="rId10"/>
              </a:rPr>
              <a:t>إعداد : أمـــل سلمان</a:t>
            </a:r>
            <a:endParaRPr lang="ar-SY" sz="1200" b="1" dirty="0"/>
          </a:p>
        </p:txBody>
      </p:sp>
    </p:spTree>
    <p:extLst>
      <p:ext uri="{BB962C8B-B14F-4D97-AF65-F5344CB8AC3E}">
        <p14:creationId xmlns="" xmlns:p14="http://schemas.microsoft.com/office/powerpoint/2010/main" val="38455257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18" grpId="0"/>
      <p:bldP spid="20" grpId="0" animBg="1"/>
      <p:bldP spid="21" grpId="0" animBg="1"/>
      <p:bldP spid="2" grpId="0" animBg="1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حر 3"/>
          <p:cNvSpPr/>
          <p:nvPr/>
        </p:nvSpPr>
        <p:spPr>
          <a:xfrm>
            <a:off x="1146412" y="491319"/>
            <a:ext cx="3084394" cy="1978926"/>
          </a:xfrm>
          <a:custGeom>
            <a:avLst/>
            <a:gdLst>
              <a:gd name="connsiteX0" fmla="*/ 0 w 3084394"/>
              <a:gd name="connsiteY0" fmla="*/ 1978926 h 1978926"/>
              <a:gd name="connsiteX1" fmla="*/ 1214651 w 3084394"/>
              <a:gd name="connsiteY1" fmla="*/ 0 h 1978926"/>
              <a:gd name="connsiteX2" fmla="*/ 3084394 w 3084394"/>
              <a:gd name="connsiteY2" fmla="*/ 696036 h 197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4394" h="1978926">
                <a:moveTo>
                  <a:pt x="0" y="1978926"/>
                </a:moveTo>
                <a:lnTo>
                  <a:pt x="1214651" y="0"/>
                </a:lnTo>
                <a:lnTo>
                  <a:pt x="3084394" y="696036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1" name="شكل حر 20"/>
          <p:cNvSpPr/>
          <p:nvPr/>
        </p:nvSpPr>
        <p:spPr>
          <a:xfrm>
            <a:off x="2825088" y="859809"/>
            <a:ext cx="1419366" cy="900752"/>
          </a:xfrm>
          <a:custGeom>
            <a:avLst/>
            <a:gdLst>
              <a:gd name="connsiteX0" fmla="*/ 0 w 1378423"/>
              <a:gd name="connsiteY0" fmla="*/ 873457 h 873457"/>
              <a:gd name="connsiteX1" fmla="*/ 532262 w 1378423"/>
              <a:gd name="connsiteY1" fmla="*/ 0 h 873457"/>
              <a:gd name="connsiteX2" fmla="*/ 1378423 w 1378423"/>
              <a:gd name="connsiteY2" fmla="*/ 300251 h 873457"/>
              <a:gd name="connsiteX0" fmla="*/ 0 w 1378423"/>
              <a:gd name="connsiteY0" fmla="*/ 900752 h 900752"/>
              <a:gd name="connsiteX1" fmla="*/ 545910 w 1378423"/>
              <a:gd name="connsiteY1" fmla="*/ 0 h 900752"/>
              <a:gd name="connsiteX2" fmla="*/ 1378423 w 1378423"/>
              <a:gd name="connsiteY2" fmla="*/ 327546 h 900752"/>
              <a:gd name="connsiteX0" fmla="*/ 0 w 1378423"/>
              <a:gd name="connsiteY0" fmla="*/ 900752 h 900752"/>
              <a:gd name="connsiteX1" fmla="*/ 545910 w 1378423"/>
              <a:gd name="connsiteY1" fmla="*/ 0 h 900752"/>
              <a:gd name="connsiteX2" fmla="*/ 1378423 w 1378423"/>
              <a:gd name="connsiteY2" fmla="*/ 327546 h 900752"/>
              <a:gd name="connsiteX0" fmla="*/ 0 w 1419366"/>
              <a:gd name="connsiteY0" fmla="*/ 900752 h 900752"/>
              <a:gd name="connsiteX1" fmla="*/ 545910 w 1419366"/>
              <a:gd name="connsiteY1" fmla="*/ 0 h 900752"/>
              <a:gd name="connsiteX2" fmla="*/ 1419366 w 1419366"/>
              <a:gd name="connsiteY2" fmla="*/ 313898 h 90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366" h="900752">
                <a:moveTo>
                  <a:pt x="0" y="900752"/>
                </a:moveTo>
                <a:lnTo>
                  <a:pt x="545910" y="0"/>
                </a:lnTo>
                <a:cubicBezTo>
                  <a:pt x="1082722" y="218364"/>
                  <a:pt x="1141862" y="204716"/>
                  <a:pt x="1419366" y="313898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0" name="شكل حر 19"/>
          <p:cNvSpPr/>
          <p:nvPr/>
        </p:nvSpPr>
        <p:spPr>
          <a:xfrm>
            <a:off x="1156559" y="1387427"/>
            <a:ext cx="1634349" cy="1091821"/>
          </a:xfrm>
          <a:custGeom>
            <a:avLst/>
            <a:gdLst>
              <a:gd name="connsiteX0" fmla="*/ 1665027 w 1665027"/>
              <a:gd name="connsiteY0" fmla="*/ 341194 h 1078173"/>
              <a:gd name="connsiteX1" fmla="*/ 682388 w 1665027"/>
              <a:gd name="connsiteY1" fmla="*/ 0 h 1078173"/>
              <a:gd name="connsiteX2" fmla="*/ 0 w 1665027"/>
              <a:gd name="connsiteY2" fmla="*/ 1078173 h 1078173"/>
              <a:gd name="connsiteX0" fmla="*/ 1665027 w 1665027"/>
              <a:gd name="connsiteY0" fmla="*/ 368490 h 1105469"/>
              <a:gd name="connsiteX1" fmla="*/ 696035 w 1665027"/>
              <a:gd name="connsiteY1" fmla="*/ 0 h 1105469"/>
              <a:gd name="connsiteX2" fmla="*/ 0 w 1665027"/>
              <a:gd name="connsiteY2" fmla="*/ 1105469 h 1105469"/>
              <a:gd name="connsiteX0" fmla="*/ 1624084 w 1624084"/>
              <a:gd name="connsiteY0" fmla="*/ 368490 h 1091821"/>
              <a:gd name="connsiteX1" fmla="*/ 655092 w 1624084"/>
              <a:gd name="connsiteY1" fmla="*/ 0 h 1091821"/>
              <a:gd name="connsiteX2" fmla="*/ 0 w 1624084"/>
              <a:gd name="connsiteY2" fmla="*/ 1091821 h 1091821"/>
              <a:gd name="connsiteX0" fmla="*/ 1624084 w 1624084"/>
              <a:gd name="connsiteY0" fmla="*/ 395785 h 1091821"/>
              <a:gd name="connsiteX1" fmla="*/ 655092 w 1624084"/>
              <a:gd name="connsiteY1" fmla="*/ 0 h 1091821"/>
              <a:gd name="connsiteX2" fmla="*/ 0 w 1624084"/>
              <a:gd name="connsiteY2" fmla="*/ 1091821 h 1091821"/>
              <a:gd name="connsiteX0" fmla="*/ 1555845 w 1555845"/>
              <a:gd name="connsiteY0" fmla="*/ 368490 h 1091821"/>
              <a:gd name="connsiteX1" fmla="*/ 655092 w 1555845"/>
              <a:gd name="connsiteY1" fmla="*/ 0 h 1091821"/>
              <a:gd name="connsiteX2" fmla="*/ 0 w 1555845"/>
              <a:gd name="connsiteY2" fmla="*/ 1091821 h 1091821"/>
              <a:gd name="connsiteX0" fmla="*/ 1624084 w 1624084"/>
              <a:gd name="connsiteY0" fmla="*/ 395786 h 1091821"/>
              <a:gd name="connsiteX1" fmla="*/ 655092 w 1624084"/>
              <a:gd name="connsiteY1" fmla="*/ 0 h 1091821"/>
              <a:gd name="connsiteX2" fmla="*/ 0 w 1624084"/>
              <a:gd name="connsiteY2" fmla="*/ 1091821 h 1091821"/>
              <a:gd name="connsiteX0" fmla="*/ 1616132 w 1616132"/>
              <a:gd name="connsiteY0" fmla="*/ 379883 h 1091821"/>
              <a:gd name="connsiteX1" fmla="*/ 655092 w 1616132"/>
              <a:gd name="connsiteY1" fmla="*/ 0 h 1091821"/>
              <a:gd name="connsiteX2" fmla="*/ 0 w 1616132"/>
              <a:gd name="connsiteY2" fmla="*/ 1091821 h 1091821"/>
              <a:gd name="connsiteX0" fmla="*/ 1624084 w 1624084"/>
              <a:gd name="connsiteY0" fmla="*/ 395785 h 1091821"/>
              <a:gd name="connsiteX1" fmla="*/ 655092 w 1624084"/>
              <a:gd name="connsiteY1" fmla="*/ 0 h 1091821"/>
              <a:gd name="connsiteX2" fmla="*/ 0 w 1624084"/>
              <a:gd name="connsiteY2" fmla="*/ 1091821 h 1091821"/>
              <a:gd name="connsiteX0" fmla="*/ 1600230 w 1600230"/>
              <a:gd name="connsiteY0" fmla="*/ 371932 h 1091821"/>
              <a:gd name="connsiteX1" fmla="*/ 655092 w 1600230"/>
              <a:gd name="connsiteY1" fmla="*/ 0 h 1091821"/>
              <a:gd name="connsiteX2" fmla="*/ 0 w 1600230"/>
              <a:gd name="connsiteY2" fmla="*/ 1091821 h 1091821"/>
              <a:gd name="connsiteX0" fmla="*/ 1600230 w 1602543"/>
              <a:gd name="connsiteY0" fmla="*/ 371932 h 1091821"/>
              <a:gd name="connsiteX1" fmla="*/ 1602543 w 1602543"/>
              <a:gd name="connsiteY1" fmla="*/ 369811 h 1091821"/>
              <a:gd name="connsiteX2" fmla="*/ 655092 w 1602543"/>
              <a:gd name="connsiteY2" fmla="*/ 0 h 1091821"/>
              <a:gd name="connsiteX3" fmla="*/ 0 w 1602543"/>
              <a:gd name="connsiteY3" fmla="*/ 1091821 h 1091821"/>
              <a:gd name="connsiteX0" fmla="*/ 1600230 w 1600230"/>
              <a:gd name="connsiteY0" fmla="*/ 371932 h 1091821"/>
              <a:gd name="connsiteX1" fmla="*/ 1411712 w 1600230"/>
              <a:gd name="connsiteY1" fmla="*/ 481130 h 1091821"/>
              <a:gd name="connsiteX2" fmla="*/ 655092 w 1600230"/>
              <a:gd name="connsiteY2" fmla="*/ 0 h 1091821"/>
              <a:gd name="connsiteX3" fmla="*/ 0 w 1600230"/>
              <a:gd name="connsiteY3" fmla="*/ 1091821 h 1091821"/>
              <a:gd name="connsiteX0" fmla="*/ 1075444 w 1411712"/>
              <a:gd name="connsiteY0" fmla="*/ 570714 h 1091821"/>
              <a:gd name="connsiteX1" fmla="*/ 1411712 w 1411712"/>
              <a:gd name="connsiteY1" fmla="*/ 481130 h 1091821"/>
              <a:gd name="connsiteX2" fmla="*/ 655092 w 1411712"/>
              <a:gd name="connsiteY2" fmla="*/ 0 h 1091821"/>
              <a:gd name="connsiteX3" fmla="*/ 0 w 1411712"/>
              <a:gd name="connsiteY3" fmla="*/ 1091821 h 1091821"/>
              <a:gd name="connsiteX0" fmla="*/ 1075444 w 1674105"/>
              <a:gd name="connsiteY0" fmla="*/ 570714 h 1091821"/>
              <a:gd name="connsiteX1" fmla="*/ 1674105 w 1674105"/>
              <a:gd name="connsiteY1" fmla="*/ 409568 h 1091821"/>
              <a:gd name="connsiteX2" fmla="*/ 655092 w 1674105"/>
              <a:gd name="connsiteY2" fmla="*/ 0 h 1091821"/>
              <a:gd name="connsiteX3" fmla="*/ 0 w 1674105"/>
              <a:gd name="connsiteY3" fmla="*/ 1091821 h 1091821"/>
              <a:gd name="connsiteX0" fmla="*/ 1674105 w 1674105"/>
              <a:gd name="connsiteY0" fmla="*/ 409568 h 1091821"/>
              <a:gd name="connsiteX1" fmla="*/ 655092 w 1674105"/>
              <a:gd name="connsiteY1" fmla="*/ 0 h 1091821"/>
              <a:gd name="connsiteX2" fmla="*/ 0 w 1674105"/>
              <a:gd name="connsiteY2" fmla="*/ 1091821 h 1091821"/>
              <a:gd name="connsiteX0" fmla="*/ 1674105 w 1674105"/>
              <a:gd name="connsiteY0" fmla="*/ 409568 h 1091821"/>
              <a:gd name="connsiteX1" fmla="*/ 1570737 w 1674105"/>
              <a:gd name="connsiteY1" fmla="*/ 369811 h 1091821"/>
              <a:gd name="connsiteX2" fmla="*/ 655092 w 1674105"/>
              <a:gd name="connsiteY2" fmla="*/ 0 h 1091821"/>
              <a:gd name="connsiteX3" fmla="*/ 0 w 1674105"/>
              <a:gd name="connsiteY3" fmla="*/ 1091821 h 1091821"/>
              <a:gd name="connsiteX0" fmla="*/ 1276540 w 1571488"/>
              <a:gd name="connsiteY0" fmla="*/ 528838 h 1091821"/>
              <a:gd name="connsiteX1" fmla="*/ 1570737 w 1571488"/>
              <a:gd name="connsiteY1" fmla="*/ 369811 h 1091821"/>
              <a:gd name="connsiteX2" fmla="*/ 655092 w 1571488"/>
              <a:gd name="connsiteY2" fmla="*/ 0 h 1091821"/>
              <a:gd name="connsiteX3" fmla="*/ 0 w 1571488"/>
              <a:gd name="connsiteY3" fmla="*/ 1091821 h 1091821"/>
              <a:gd name="connsiteX0" fmla="*/ 1570737 w 1570737"/>
              <a:gd name="connsiteY0" fmla="*/ 369811 h 1091821"/>
              <a:gd name="connsiteX1" fmla="*/ 655092 w 1570737"/>
              <a:gd name="connsiteY1" fmla="*/ 0 h 1091821"/>
              <a:gd name="connsiteX2" fmla="*/ 0 w 1570737"/>
              <a:gd name="connsiteY2" fmla="*/ 1091821 h 1091821"/>
              <a:gd name="connsiteX0" fmla="*/ 1650251 w 1650251"/>
              <a:gd name="connsiteY0" fmla="*/ 401616 h 1091821"/>
              <a:gd name="connsiteX1" fmla="*/ 655092 w 1650251"/>
              <a:gd name="connsiteY1" fmla="*/ 0 h 1091821"/>
              <a:gd name="connsiteX2" fmla="*/ 0 w 1650251"/>
              <a:gd name="connsiteY2" fmla="*/ 1091821 h 1091821"/>
              <a:gd name="connsiteX0" fmla="*/ 1634349 w 1634349"/>
              <a:gd name="connsiteY0" fmla="*/ 377762 h 1091821"/>
              <a:gd name="connsiteX1" fmla="*/ 655092 w 1634349"/>
              <a:gd name="connsiteY1" fmla="*/ 0 h 1091821"/>
              <a:gd name="connsiteX2" fmla="*/ 0 w 1634349"/>
              <a:gd name="connsiteY2" fmla="*/ 1091821 h 1091821"/>
              <a:gd name="connsiteX0" fmla="*/ 1634349 w 1634349"/>
              <a:gd name="connsiteY0" fmla="*/ 385713 h 1091821"/>
              <a:gd name="connsiteX1" fmla="*/ 655092 w 1634349"/>
              <a:gd name="connsiteY1" fmla="*/ 0 h 1091821"/>
              <a:gd name="connsiteX2" fmla="*/ 0 w 1634349"/>
              <a:gd name="connsiteY2" fmla="*/ 1091821 h 109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4349" h="1091821">
                <a:moveTo>
                  <a:pt x="1634349" y="385713"/>
                </a:moveTo>
                <a:lnTo>
                  <a:pt x="655092" y="0"/>
                </a:lnTo>
                <a:lnTo>
                  <a:pt x="0" y="1091821"/>
                </a:lnTo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4" y="167853"/>
            <a:ext cx="3856393" cy="26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8935"/>
          <a:stretch/>
        </p:blipFill>
        <p:spPr bwMode="auto">
          <a:xfrm>
            <a:off x="4992174" y="478971"/>
            <a:ext cx="4143375" cy="100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24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مستطيل 1"/>
              <p:cNvSpPr/>
              <p:nvPr/>
            </p:nvSpPr>
            <p:spPr>
              <a:xfrm>
                <a:off x="4563549" y="3579113"/>
                <a:ext cx="4572000" cy="7078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ar-IQ" sz="2000" dirty="0" smtClean="0"/>
                  <a:t>ولدينا أيضاً</a:t>
                </a:r>
                <a:r>
                  <a:rPr lang="ar-SY" sz="2000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𝐹𝐷</m:t>
                    </m:r>
                    <m:r>
                      <a:rPr lang="en-US" sz="2000" i="1">
                        <a:latin typeface="Cambria Math"/>
                      </a:rPr>
                      <m:t>∥</m:t>
                    </m:r>
                    <m:r>
                      <a:rPr lang="en-US" sz="2000" i="1">
                        <a:latin typeface="Cambria Math"/>
                      </a:rPr>
                      <m:t>𝐻𝐶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ar-SY" sz="2000" dirty="0"/>
                  <a:t>فحسب المبرهنة الأساسية في التشابه :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/>
                      </a:rPr>
                      <m:t>𝑭𝑫𝑬</m:t>
                    </m:r>
                  </m:oMath>
                </a14:m>
                <a:r>
                  <a:rPr lang="ar-SY" sz="2000" dirty="0"/>
                  <a:t> 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𝑯𝑬𝑪</m:t>
                    </m:r>
                  </m:oMath>
                </a14:m>
                <a:r>
                  <a:rPr lang="ar-SY" sz="2000" dirty="0"/>
                  <a:t>  متشابهان</a:t>
                </a:r>
              </a:p>
            </p:txBody>
          </p:sp>
        </mc:Choice>
        <mc:Fallback>
          <p:sp>
            <p:nvSpPr>
              <p:cNvPr id="2" name="مستطيل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549" y="3579113"/>
                <a:ext cx="4572000" cy="707886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1333" t="-5172" r="-1333" b="-15517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28" b="50870"/>
          <a:stretch/>
        </p:blipFill>
        <p:spPr bwMode="auto">
          <a:xfrm>
            <a:off x="7498221" y="1"/>
            <a:ext cx="1645779" cy="50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مستطيل 10"/>
              <p:cNvSpPr/>
              <p:nvPr/>
            </p:nvSpPr>
            <p:spPr>
              <a:xfrm>
                <a:off x="4608868" y="2566645"/>
                <a:ext cx="4572000" cy="7078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ar-SY" sz="2000" dirty="0" smtClean="0"/>
                  <a:t>من الفرض لدينا :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𝐹𝐺</m:t>
                    </m:r>
                    <m:r>
                      <a:rPr lang="en-US" sz="2000" i="1">
                        <a:latin typeface="Cambria Math"/>
                      </a:rPr>
                      <m:t>∥ </m:t>
                    </m:r>
                    <m:r>
                      <a:rPr lang="en-US" sz="2000" i="1">
                        <a:latin typeface="Cambria Math"/>
                      </a:rPr>
                      <m:t>𝐶𝐸</m:t>
                    </m:r>
                  </m:oMath>
                </a14:m>
                <a:r>
                  <a:rPr lang="en-US" sz="2000" dirty="0"/>
                  <a:t> </a:t>
                </a:r>
                <a:r>
                  <a:rPr lang="ar-SY" sz="2000" dirty="0"/>
                  <a:t>فحسب المبرهنة الأساسية في التشابه :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𝑭𝑮𝑯</m:t>
                    </m:r>
                  </m:oMath>
                </a14:m>
                <a:r>
                  <a:rPr lang="en-US" sz="2000" dirty="0"/>
                  <a:t> </a:t>
                </a:r>
                <a:r>
                  <a:rPr lang="ar-SY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𝑯𝑬𝑪</m:t>
                    </m:r>
                  </m:oMath>
                </a14:m>
                <a:r>
                  <a:rPr lang="ar-SY" sz="2000" dirty="0"/>
                  <a:t>  متشابهان</a:t>
                </a:r>
                <a:endParaRPr lang="en-US" sz="2000" dirty="0"/>
              </a:p>
            </p:txBody>
          </p:sp>
        </mc:Choice>
        <mc:Fallback>
          <p:sp>
            <p:nvSpPr>
              <p:cNvPr id="11" name="مستطيل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868" y="2566645"/>
                <a:ext cx="4572000" cy="707886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t="-5172" r="-1467" b="-13793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مربع نص 11"/>
          <p:cNvSpPr txBox="1"/>
          <p:nvPr/>
        </p:nvSpPr>
        <p:spPr>
          <a:xfrm>
            <a:off x="3779912" y="5628308"/>
            <a:ext cx="5238935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2000" dirty="0" smtClean="0"/>
              <a:t>وبما أن نسبة محيطي مثلثين متشابهين تساوي نسبة التشابه فإن:</a:t>
            </a:r>
            <a:endParaRPr lang="ar-SY" sz="20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مربع نص 13"/>
              <p:cNvSpPr txBox="1"/>
              <p:nvPr/>
            </p:nvSpPr>
            <p:spPr>
              <a:xfrm>
                <a:off x="4738722" y="4947941"/>
                <a:ext cx="917944" cy="60356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ar-SY" sz="20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𝑭𝑫𝑬</m:t>
                              </m:r>
                            </m:e>
                            <m:e>
                              <m:r>
                                <a:rPr lang="en-US" sz="20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𝑭𝑮𝑯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ar-SY" sz="2000" dirty="0"/>
              </a:p>
            </p:txBody>
          </p:sp>
        </mc:Choice>
        <mc:Fallback>
          <p:sp>
            <p:nvSpPr>
              <p:cNvPr id="14" name="مربع نص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722" y="4947941"/>
                <a:ext cx="917944" cy="603563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مستطيل 16"/>
              <p:cNvSpPr/>
              <p:nvPr/>
            </p:nvSpPr>
            <p:spPr>
              <a:xfrm>
                <a:off x="3534239" y="4940632"/>
                <a:ext cx="1199366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𝑭𝑫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𝑭𝑮</m:t>
                          </m:r>
                        </m:den>
                      </m:f>
                      <m:r>
                        <a:rPr lang="en-US" b="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𝑭𝑬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𝑭𝑯</m:t>
                          </m:r>
                        </m:den>
                      </m:f>
                    </m:oMath>
                  </m:oMathPara>
                </a14:m>
                <a:endParaRPr lang="ar-SY" dirty="0"/>
              </a:p>
            </p:txBody>
          </p:sp>
        </mc:Choice>
        <mc:Fallback>
          <p:sp>
            <p:nvSpPr>
              <p:cNvPr id="17" name="مستطيل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239" y="4940632"/>
                <a:ext cx="1199366" cy="610873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مستطيل 17"/>
              <p:cNvSpPr/>
              <p:nvPr/>
            </p:nvSpPr>
            <p:spPr>
              <a:xfrm>
                <a:off x="1268813" y="4963428"/>
                <a:ext cx="2184059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𝑭𝑫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𝑭𝑮</m:t>
                        </m:r>
                      </m:den>
                    </m:f>
                    <m:r>
                      <a:rPr lang="en-US" sz="2400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  </a:t>
                </a:r>
                <a:r>
                  <a:rPr lang="ar-IQ" sz="2400" dirty="0" smtClean="0"/>
                  <a:t>ومنه</a:t>
                </a:r>
                <a:endParaRPr lang="ar-SY" sz="2400" dirty="0"/>
              </a:p>
            </p:txBody>
          </p:sp>
        </mc:Choice>
        <mc:Fallback>
          <p:sp>
            <p:nvSpPr>
              <p:cNvPr id="18" name="مستطيل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813" y="4963428"/>
                <a:ext cx="2184059" cy="625812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r="-1397" b="-7767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مربع نص 18"/>
              <p:cNvSpPr txBox="1"/>
              <p:nvPr/>
            </p:nvSpPr>
            <p:spPr>
              <a:xfrm>
                <a:off x="251273" y="6080948"/>
                <a:ext cx="1717137" cy="77316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ar-IQ" b="0" i="1" smtClean="0">
                              <a:latin typeface="Cambria Math"/>
                            </a:rPr>
                            <m:t>محيط</m:t>
                          </m:r>
                          <m:r>
                            <a:rPr lang="ar-IQ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𝑭𝑫𝑬</m:t>
                          </m:r>
                        </m:num>
                        <m:den>
                          <m:r>
                            <a:rPr lang="ar-IQ" b="0" i="1" smtClean="0">
                              <a:latin typeface="Cambria Math"/>
                            </a:rPr>
                            <m:t>محيط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𝑭𝑮𝑯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0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ar-SY" b="1" dirty="0"/>
              </a:p>
            </p:txBody>
          </p:sp>
        </mc:Choice>
        <mc:Fallback>
          <p:sp>
            <p:nvSpPr>
              <p:cNvPr id="19" name="مربع نص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73" y="6080948"/>
                <a:ext cx="1717137" cy="773160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مربع نص 22"/>
              <p:cNvSpPr txBox="1"/>
              <p:nvPr/>
            </p:nvSpPr>
            <p:spPr>
              <a:xfrm>
                <a:off x="2951235" y="6084840"/>
                <a:ext cx="1893467" cy="68608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ar-IQ" b="0" i="1" smtClean="0">
                              <a:latin typeface="Cambria Math"/>
                            </a:rPr>
                            <m:t>محيط</m:t>
                          </m:r>
                          <m:r>
                            <a:rPr lang="ar-IQ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𝑭𝑫𝑬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ar-SY" dirty="0"/>
              </a:p>
            </p:txBody>
          </p:sp>
        </mc:Choice>
        <mc:Fallback>
          <p:sp>
            <p:nvSpPr>
              <p:cNvPr id="23" name="مربع نص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235" y="6084840"/>
                <a:ext cx="1893467" cy="686085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5" name="مربع نص 24"/>
              <p:cNvSpPr txBox="1"/>
              <p:nvPr/>
            </p:nvSpPr>
            <p:spPr>
              <a:xfrm>
                <a:off x="5690767" y="6171915"/>
                <a:ext cx="2900153" cy="618118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IQ" b="0" i="1" smtClean="0">
                          <a:latin typeface="Cambria Math"/>
                        </a:rPr>
                        <m:t>محيط</m:t>
                      </m:r>
                      <m:r>
                        <a:rPr lang="ar-IQ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𝐹𝐷𝐸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51</m:t>
                          </m:r>
                        </m:num>
                        <m:den>
                          <m:r>
                            <a:rPr lang="en-US" b="0" i="0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ar-SY" dirty="0"/>
              </a:p>
            </p:txBody>
          </p:sp>
        </mc:Choice>
        <mc:Fallback>
          <p:sp>
            <p:nvSpPr>
              <p:cNvPr id="25" name="مربع نص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767" y="6171915"/>
                <a:ext cx="2900153" cy="618118"/>
              </a:xfrm>
              <a:prstGeom prst="rect">
                <a:avLst/>
              </a:prstGeom>
              <a:blipFill rotWithShape="1">
                <a:blip r:embed="rId1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مجموعة 28"/>
          <p:cNvGrpSpPr/>
          <p:nvPr/>
        </p:nvGrpSpPr>
        <p:grpSpPr>
          <a:xfrm>
            <a:off x="323528" y="2636912"/>
            <a:ext cx="4032448" cy="1578079"/>
            <a:chOff x="107504" y="2924944"/>
            <a:chExt cx="4032448" cy="1578079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" name="مستطيل 2"/>
                <p:cNvSpPr/>
                <p:nvPr/>
              </p:nvSpPr>
              <p:spPr>
                <a:xfrm>
                  <a:off x="107504" y="3133417"/>
                  <a:ext cx="3527376" cy="10156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ar-SY" sz="2000" dirty="0"/>
                    <a:t>حسب النتيجة : المثلثان المشابهان لثالث متشابهان </a:t>
                  </a:r>
                  <a:r>
                    <a:rPr lang="ar-SY" sz="2000" dirty="0" smtClean="0"/>
                    <a:t>, </a:t>
                  </a:r>
                  <a:r>
                    <a:rPr lang="ar-SY" sz="2000" dirty="0"/>
                    <a:t>نستنتج أن :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𝑭𝑮𝑯</m:t>
                      </m:r>
                    </m:oMath>
                  </a14:m>
                  <a:r>
                    <a:rPr lang="ar-SY" sz="2000" dirty="0"/>
                    <a:t> ,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𝑭𝑫𝑬</m:t>
                      </m:r>
                    </m:oMath>
                  </a14:m>
                  <a:r>
                    <a:rPr lang="ar-SY" sz="2000" dirty="0"/>
                    <a:t>  متشابهان</a:t>
                  </a:r>
                </a:p>
              </p:txBody>
            </p:sp>
          </mc:Choice>
          <mc:Fallback>
            <p:sp>
              <p:nvSpPr>
                <p:cNvPr id="3" name="مستطيل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4" y="3133417"/>
                  <a:ext cx="3527376" cy="1015663"/>
                </a:xfrm>
                <a:prstGeom prst="rect">
                  <a:avLst/>
                </a:prstGeom>
                <a:blipFill rotWithShape="1">
                  <a:blip r:embed="rId15" cstate="print"/>
                  <a:stretch>
                    <a:fillRect l="-1384" t="-2395" r="-1730" b="-10180"/>
                  </a:stretch>
                </a:blipFill>
              </p:spPr>
              <p:txBody>
                <a:bodyPr/>
                <a:lstStyle/>
                <a:p>
                  <a:r>
                    <a:rPr lang="ar-S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قوس كبير أيسر 27"/>
            <p:cNvSpPr/>
            <p:nvPr/>
          </p:nvSpPr>
          <p:spPr>
            <a:xfrm>
              <a:off x="3948884" y="2924944"/>
              <a:ext cx="191068" cy="1578079"/>
            </a:xfrm>
            <a:prstGeom prst="leftBrac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Y"/>
            </a:p>
          </p:txBody>
        </p:sp>
      </p:grpSp>
      <p:sp>
        <p:nvSpPr>
          <p:cNvPr id="30" name="مربع نص 29"/>
          <p:cNvSpPr txBox="1"/>
          <p:nvPr/>
        </p:nvSpPr>
        <p:spPr>
          <a:xfrm>
            <a:off x="6620470" y="4963428"/>
            <a:ext cx="200567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2400" dirty="0" smtClean="0"/>
              <a:t>من التشابه نجد أنّ:</a:t>
            </a:r>
            <a:endParaRPr lang="ar-SY" sz="24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1" name="مربع نص 30"/>
              <p:cNvSpPr txBox="1"/>
              <p:nvPr/>
            </p:nvSpPr>
            <p:spPr>
              <a:xfrm>
                <a:off x="2214020" y="6236695"/>
                <a:ext cx="535724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Y" sz="2400" i="1" smtClean="0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ar-SY" sz="2400" dirty="0"/>
              </a:p>
            </p:txBody>
          </p:sp>
        </mc:Choice>
        <mc:Fallback>
          <p:sp>
            <p:nvSpPr>
              <p:cNvPr id="31" name="مربع نص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020" y="6236695"/>
                <a:ext cx="535724" cy="461665"/>
              </a:xfrm>
              <a:prstGeom prst="rect">
                <a:avLst/>
              </a:prstGeom>
              <a:blipFill rotWithShape="1">
                <a:blip r:embed="rId1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5" name="مربع نص 34"/>
              <p:cNvSpPr txBox="1"/>
              <p:nvPr/>
            </p:nvSpPr>
            <p:spPr>
              <a:xfrm>
                <a:off x="4865114" y="6236694"/>
                <a:ext cx="535724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Y" sz="2400" i="1" smtClean="0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ar-SY" sz="2400" dirty="0"/>
              </a:p>
            </p:txBody>
          </p:sp>
        </mc:Choice>
        <mc:Fallback>
          <p:sp>
            <p:nvSpPr>
              <p:cNvPr id="35" name="مربع نص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114" y="6236694"/>
                <a:ext cx="535724" cy="461665"/>
              </a:xfrm>
              <a:prstGeom prst="rect">
                <a:avLst/>
              </a:prstGeom>
              <a:blipFill rotWithShape="1">
                <a:blip r:embed="rId1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513" y="1700808"/>
            <a:ext cx="5619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366" t="68484"/>
          <a:stretch/>
        </p:blipFill>
        <p:spPr bwMode="auto">
          <a:xfrm>
            <a:off x="5796136" y="4424877"/>
            <a:ext cx="3050922" cy="44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مربع نص 31"/>
          <p:cNvSpPr txBox="1"/>
          <p:nvPr/>
        </p:nvSpPr>
        <p:spPr>
          <a:xfrm>
            <a:off x="4500562" y="0"/>
            <a:ext cx="25508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hlinkClick r:id="rId19" action="ppaction://hlinkfile"/>
              </a:rPr>
              <a:t>Facebook.com/</a:t>
            </a:r>
            <a:r>
              <a:rPr lang="en-US" dirty="0" err="1" smtClean="0">
                <a:hlinkClick r:id="rId19" action="ppaction://hlinkfile"/>
              </a:rPr>
              <a:t>syCourses</a:t>
            </a:r>
            <a:endParaRPr lang="ar-SY" dirty="0"/>
          </a:p>
        </p:txBody>
      </p:sp>
    </p:spTree>
    <p:extLst>
      <p:ext uri="{BB962C8B-B14F-4D97-AF65-F5344CB8AC3E}">
        <p14:creationId xmlns="" xmlns:p14="http://schemas.microsoft.com/office/powerpoint/2010/main" val="13807144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0" grpId="0" animBg="1"/>
      <p:bldP spid="2" grpId="0" animBg="1"/>
      <p:bldP spid="11" grpId="0" animBg="1"/>
      <p:bldP spid="12" grpId="0"/>
      <p:bldP spid="14" grpId="0" animBg="1"/>
      <p:bldP spid="17" grpId="0" animBg="1"/>
      <p:bldP spid="18" grpId="0" animBg="1"/>
      <p:bldP spid="19" grpId="0" animBg="1"/>
      <p:bldP spid="23" grpId="0" animBg="1"/>
      <p:bldP spid="25" grpId="0" animBg="1"/>
      <p:bldP spid="30" grpId="0"/>
      <p:bldP spid="31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969385"/>
            <a:ext cx="49625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740"/>
          <a:stretch/>
        </p:blipFill>
        <p:spPr bwMode="auto">
          <a:xfrm>
            <a:off x="1989896" y="55020"/>
            <a:ext cx="5153025" cy="709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73" y="969385"/>
            <a:ext cx="19431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95" y="1026535"/>
            <a:ext cx="20574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4"/>
            <a:ext cx="54387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354" y="1988840"/>
            <a:ext cx="38671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031702"/>
            <a:ext cx="52482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345" y="2564904"/>
            <a:ext cx="6191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689970"/>
            <a:ext cx="11620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7" y="3481561"/>
            <a:ext cx="15716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61048"/>
            <a:ext cx="8477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رابط مستقيم 2"/>
          <p:cNvCxnSpPr/>
          <p:nvPr/>
        </p:nvCxnSpPr>
        <p:spPr>
          <a:xfrm flipH="1">
            <a:off x="1809349" y="4295006"/>
            <a:ext cx="5931004" cy="929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7" name="مجموعة 6"/>
          <p:cNvGrpSpPr/>
          <p:nvPr/>
        </p:nvGrpSpPr>
        <p:grpSpPr>
          <a:xfrm>
            <a:off x="1636222" y="3140968"/>
            <a:ext cx="415498" cy="1152128"/>
            <a:chOff x="1636222" y="3501008"/>
            <a:chExt cx="415498" cy="1152128"/>
          </a:xfrm>
        </p:grpSpPr>
        <p:cxnSp>
          <p:nvCxnSpPr>
            <p:cNvPr id="5" name="رابط مستقيم 4"/>
            <p:cNvCxnSpPr/>
            <p:nvPr/>
          </p:nvCxnSpPr>
          <p:spPr>
            <a:xfrm flipV="1">
              <a:off x="1809349" y="3825136"/>
              <a:ext cx="90273" cy="82800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6" name="مربع نص 5"/>
                <p:cNvSpPr txBox="1"/>
                <p:nvPr/>
              </p:nvSpPr>
              <p:spPr>
                <a:xfrm>
                  <a:off x="1636222" y="3501008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𝑩</m:t>
                        </m:r>
                      </m:oMath>
                    </m:oMathPara>
                  </a14:m>
                  <a:endParaRPr lang="ar-SY" b="1" dirty="0"/>
                </a:p>
              </p:txBody>
            </p:sp>
          </mc:Choice>
          <mc:Fallback>
            <p:sp>
              <p:nvSpPr>
                <p:cNvPr id="6" name="مربع نص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6222" y="3501008"/>
                  <a:ext cx="415498" cy="369332"/>
                </a:xfrm>
                <a:prstGeom prst="rect">
                  <a:avLst/>
                </a:prstGeom>
                <a:blipFill rotWithShape="1">
                  <a:blip r:embed="rId1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مجموعة 19"/>
          <p:cNvGrpSpPr/>
          <p:nvPr/>
        </p:nvGrpSpPr>
        <p:grpSpPr>
          <a:xfrm>
            <a:off x="4732566" y="3501008"/>
            <a:ext cx="415498" cy="792088"/>
            <a:chOff x="1578582" y="3498275"/>
            <a:chExt cx="415498" cy="792088"/>
          </a:xfrm>
        </p:grpSpPr>
        <p:cxnSp>
          <p:nvCxnSpPr>
            <p:cNvPr id="21" name="رابط مستقيم 20"/>
            <p:cNvCxnSpPr/>
            <p:nvPr/>
          </p:nvCxnSpPr>
          <p:spPr>
            <a:xfrm flipH="1" flipV="1">
              <a:off x="1769871" y="3894363"/>
              <a:ext cx="16460" cy="3960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2" name="مربع نص 21"/>
                <p:cNvSpPr txBox="1"/>
                <p:nvPr/>
              </p:nvSpPr>
              <p:spPr>
                <a:xfrm>
                  <a:off x="1578582" y="3498275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𝑨</m:t>
                        </m:r>
                      </m:oMath>
                    </m:oMathPara>
                  </a14:m>
                  <a:endParaRPr lang="ar-SY" b="1" dirty="0"/>
                </a:p>
              </p:txBody>
            </p:sp>
          </mc:Choice>
          <mc:Fallback>
            <p:sp>
              <p:nvSpPr>
                <p:cNvPr id="22" name="مربع نص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8582" y="3498275"/>
                  <a:ext cx="415498" cy="369332"/>
                </a:xfrm>
                <a:prstGeom prst="rect">
                  <a:avLst/>
                </a:prstGeom>
                <a:blipFill rotWithShape="1">
                  <a:blip r:embed="rId1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مجموعة 49"/>
          <p:cNvGrpSpPr/>
          <p:nvPr/>
        </p:nvGrpSpPr>
        <p:grpSpPr>
          <a:xfrm>
            <a:off x="1892095" y="3481561"/>
            <a:ext cx="5848258" cy="811535"/>
            <a:chOff x="1892095" y="3481561"/>
            <a:chExt cx="5848258" cy="811535"/>
          </a:xfrm>
        </p:grpSpPr>
        <p:grpSp>
          <p:nvGrpSpPr>
            <p:cNvPr id="29" name="مجموعة 28"/>
            <p:cNvGrpSpPr/>
            <p:nvPr/>
          </p:nvGrpSpPr>
          <p:grpSpPr>
            <a:xfrm rot="11020415">
              <a:off x="4746023" y="3864792"/>
              <a:ext cx="180064" cy="191285"/>
              <a:chOff x="6156176" y="5517232"/>
              <a:chExt cx="288032" cy="288032"/>
            </a:xfrm>
          </p:grpSpPr>
          <p:cxnSp>
            <p:nvCxnSpPr>
              <p:cNvPr id="26" name="رابط مستقيم 25"/>
              <p:cNvCxnSpPr/>
              <p:nvPr/>
            </p:nvCxnSpPr>
            <p:spPr>
              <a:xfrm>
                <a:off x="6156176" y="5517232"/>
                <a:ext cx="288032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" name="رابط مستقيم 27"/>
              <p:cNvCxnSpPr/>
              <p:nvPr/>
            </p:nvCxnSpPr>
            <p:spPr>
              <a:xfrm>
                <a:off x="6444208" y="5517232"/>
                <a:ext cx="0" cy="288032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40" name="رابط مستقيم 39"/>
            <p:cNvCxnSpPr/>
            <p:nvPr/>
          </p:nvCxnSpPr>
          <p:spPr>
            <a:xfrm flipH="1" flipV="1">
              <a:off x="1908360" y="3481561"/>
              <a:ext cx="5831993" cy="8115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مجموعة 61"/>
            <p:cNvGrpSpPr/>
            <p:nvPr/>
          </p:nvGrpSpPr>
          <p:grpSpPr>
            <a:xfrm rot="5930064">
              <a:off x="1897706" y="3494329"/>
              <a:ext cx="180064" cy="191285"/>
              <a:chOff x="6156176" y="5517232"/>
              <a:chExt cx="288032" cy="288032"/>
            </a:xfrm>
          </p:grpSpPr>
          <p:cxnSp>
            <p:nvCxnSpPr>
              <p:cNvPr id="63" name="رابط مستقيم 62"/>
              <p:cNvCxnSpPr/>
              <p:nvPr/>
            </p:nvCxnSpPr>
            <p:spPr>
              <a:xfrm>
                <a:off x="6156176" y="5517232"/>
                <a:ext cx="288032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4" name="رابط مستقيم 63"/>
              <p:cNvCxnSpPr/>
              <p:nvPr/>
            </p:nvCxnSpPr>
            <p:spPr>
              <a:xfrm>
                <a:off x="6444208" y="5517232"/>
                <a:ext cx="0" cy="288032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" y="-4271"/>
            <a:ext cx="6762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51" name="مستطيل 50"/>
              <p:cNvSpPr/>
              <p:nvPr/>
            </p:nvSpPr>
            <p:spPr>
              <a:xfrm>
                <a:off x="6234928" y="4869160"/>
                <a:ext cx="15293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IQ" sz="2000" dirty="0" smtClean="0"/>
                  <a:t>إنّ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7030A0"/>
                        </a:solidFill>
                        <a:latin typeface="Cambria Math"/>
                      </a:rPr>
                      <m:t>𝐵𝑆</m:t>
                    </m:r>
                    <m:r>
                      <a:rPr lang="en-US" sz="2000" i="1">
                        <a:latin typeface="Cambria Math"/>
                      </a:rPr>
                      <m:t>∥</m:t>
                    </m:r>
                    <m:r>
                      <a:rPr lang="en-US" sz="2000" i="1" smtClean="0">
                        <a:solidFill>
                          <a:srgbClr val="00B050"/>
                        </a:solidFill>
                        <a:latin typeface="Cambria Math"/>
                      </a:rPr>
                      <m:t>𝐴𝑀</m:t>
                    </m:r>
                  </m:oMath>
                </a14:m>
                <a:r>
                  <a:rPr lang="ar-IQ" sz="2000" dirty="0" smtClean="0"/>
                  <a:t> </a:t>
                </a:r>
                <a:endParaRPr lang="ar-SY" sz="2000" dirty="0"/>
              </a:p>
            </p:txBody>
          </p:sp>
        </mc:Choice>
        <mc:Fallback>
          <p:sp>
            <p:nvSpPr>
              <p:cNvPr id="51" name="مستطيل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928" y="4869160"/>
                <a:ext cx="1529393" cy="400110"/>
              </a:xfrm>
              <a:prstGeom prst="rect">
                <a:avLst/>
              </a:prstGeom>
              <a:blipFill rotWithShape="1">
                <a:blip r:embed="rId17" cstate="print"/>
                <a:stretch>
                  <a:fillRect l="-3586" t="-6154" r="-3984" b="-29231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مربع نص 51"/>
          <p:cNvSpPr txBox="1"/>
          <p:nvPr/>
        </p:nvSpPr>
        <p:spPr>
          <a:xfrm>
            <a:off x="3821433" y="4869160"/>
            <a:ext cx="242726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2000" dirty="0" smtClean="0"/>
              <a:t>(عمودان على مستقيم واحد)</a:t>
            </a:r>
            <a:endParaRPr lang="ar-SY" sz="20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4" name="مستطيل 53"/>
              <p:cNvSpPr/>
              <p:nvPr/>
            </p:nvSpPr>
            <p:spPr>
              <a:xfrm>
                <a:off x="2515032" y="5445224"/>
                <a:ext cx="659347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IQ" sz="2000" dirty="0" smtClean="0"/>
                  <a:t>المثلثان 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𝐸𝐴𝑀</m:t>
                    </m:r>
                  </m:oMath>
                </a14:m>
                <a:r>
                  <a:rPr lang="ar-SY" sz="2000" dirty="0"/>
                  <a:t> 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𝐸𝐵𝑆</m:t>
                    </m:r>
                  </m:oMath>
                </a14:m>
                <a:r>
                  <a:rPr lang="ar-SY" sz="2000" dirty="0"/>
                  <a:t>  </a:t>
                </a:r>
                <a:r>
                  <a:rPr lang="ar-SY" sz="2000" dirty="0" smtClean="0"/>
                  <a:t>متشابه</a:t>
                </a:r>
                <a:r>
                  <a:rPr lang="ar-IQ" sz="2000" dirty="0" smtClean="0"/>
                  <a:t>ان (وذلك حسب المبرهنة الأساسية في التشابه) </a:t>
                </a:r>
                <a:endParaRPr lang="ar-SY" sz="2000" dirty="0"/>
              </a:p>
            </p:txBody>
          </p:sp>
        </mc:Choice>
        <mc:Fallback>
          <p:sp>
            <p:nvSpPr>
              <p:cNvPr id="54" name="مستطيل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032" y="5445224"/>
                <a:ext cx="6593472" cy="400110"/>
              </a:xfrm>
              <a:prstGeom prst="rect">
                <a:avLst/>
              </a:prstGeom>
              <a:blipFill rotWithShape="1">
                <a:blip r:embed="rId18" cstate="print"/>
                <a:stretch>
                  <a:fillRect l="-93" t="-9091" r="-1018" b="-24242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1" name="مربع نص 70"/>
              <p:cNvSpPr txBox="1"/>
              <p:nvPr/>
            </p:nvSpPr>
            <p:spPr>
              <a:xfrm>
                <a:off x="7966094" y="5891581"/>
                <a:ext cx="1087605" cy="70577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ar-SY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𝐴𝑀𝐸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𝐵𝑆𝐸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ar-SY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1" name="مربع نص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094" y="5891581"/>
                <a:ext cx="1087605" cy="705771"/>
              </a:xfrm>
              <a:prstGeom prst="rect">
                <a:avLst/>
              </a:prstGeom>
              <a:blipFill rotWithShape="1">
                <a:blip r:embed="rId1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6" name="مستطيل 55"/>
              <p:cNvSpPr/>
              <p:nvPr/>
            </p:nvSpPr>
            <p:spPr>
              <a:xfrm>
                <a:off x="6373266" y="5984556"/>
                <a:ext cx="1243674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𝐴𝑀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𝐵𝑆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𝑀𝐸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𝑆𝐸</m:t>
                          </m:r>
                        </m:den>
                      </m:f>
                    </m:oMath>
                  </m:oMathPara>
                </a14:m>
                <a:endParaRPr lang="ar-SY" dirty="0"/>
              </a:p>
            </p:txBody>
          </p:sp>
        </mc:Choice>
        <mc:Fallback>
          <p:sp>
            <p:nvSpPr>
              <p:cNvPr id="56" name="مستطيل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266" y="5984556"/>
                <a:ext cx="1243674" cy="612796"/>
              </a:xfrm>
              <a:prstGeom prst="rect">
                <a:avLst/>
              </a:prstGeom>
              <a:blipFill rotWithShape="1">
                <a:blip r:embed="rId2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4" name="مستطيل 73"/>
              <p:cNvSpPr/>
              <p:nvPr/>
            </p:nvSpPr>
            <p:spPr>
              <a:xfrm>
                <a:off x="3528534" y="6021288"/>
                <a:ext cx="2627642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736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695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000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𝑀𝐸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150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000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000</m:t>
                          </m:r>
                        </m:den>
                      </m:f>
                    </m:oMath>
                  </m:oMathPara>
                </a14:m>
                <a:endParaRPr lang="ar-SY" dirty="0"/>
              </a:p>
            </p:txBody>
          </p:sp>
        </mc:Choice>
        <mc:Fallback>
          <p:sp>
            <p:nvSpPr>
              <p:cNvPr id="74" name="مستطيل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534" y="6021288"/>
                <a:ext cx="2627642" cy="612796"/>
              </a:xfrm>
              <a:prstGeom prst="rect">
                <a:avLst/>
              </a:prstGeom>
              <a:blipFill rotWithShape="1">
                <a:blip r:embed="rId2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7" name="مستطيل 56"/>
              <p:cNvSpPr/>
              <p:nvPr/>
            </p:nvSpPr>
            <p:spPr>
              <a:xfrm>
                <a:off x="395067" y="5939988"/>
                <a:ext cx="28087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IQ" dirty="0" smtClean="0"/>
                  <a:t>ومنه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𝐸𝑀</m:t>
                    </m:r>
                    <m:r>
                      <a:rPr lang="en-US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374676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259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𝑘𝑚</m:t>
                    </m:r>
                  </m:oMath>
                </a14:m>
                <a:endParaRPr lang="ar-SY" dirty="0"/>
              </a:p>
            </p:txBody>
          </p:sp>
        </mc:Choice>
        <mc:Fallback>
          <p:sp>
            <p:nvSpPr>
              <p:cNvPr id="57" name="مستطيل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67" y="5939988"/>
                <a:ext cx="2808781" cy="369332"/>
              </a:xfrm>
              <a:prstGeom prst="rect">
                <a:avLst/>
              </a:prstGeom>
              <a:blipFill rotWithShape="1">
                <a:blip r:embed="rId22" cstate="print"/>
                <a:stretch>
                  <a:fillRect t="-8197" r="-1735" b="-24590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6" name="مستطيل 75"/>
              <p:cNvSpPr/>
              <p:nvPr/>
            </p:nvSpPr>
            <p:spPr>
              <a:xfrm>
                <a:off x="395536" y="6444044"/>
                <a:ext cx="2337498" cy="369332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𝐸𝑀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i="1">
                          <a:latin typeface="Cambria Math"/>
                        </a:rPr>
                        <m:t>374676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26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𝑘𝑚</m:t>
                      </m:r>
                    </m:oMath>
                  </m:oMathPara>
                </a14:m>
                <a:endParaRPr lang="ar-SY" dirty="0"/>
              </a:p>
            </p:txBody>
          </p:sp>
        </mc:Choice>
        <mc:Fallback>
          <p:sp>
            <p:nvSpPr>
              <p:cNvPr id="76" name="مستطيل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6444044"/>
                <a:ext cx="2337498" cy="369332"/>
              </a:xfrm>
              <a:prstGeom prst="rect">
                <a:avLst/>
              </a:prstGeom>
              <a:blipFill rotWithShape="1">
                <a:blip r:embed="rId2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399" y="4754920"/>
            <a:ext cx="5619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381267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4" grpId="0" animBg="1"/>
      <p:bldP spid="71" grpId="0" animBg="1"/>
      <p:bldP spid="56" grpId="0" animBg="1"/>
      <p:bldP spid="74" grpId="0" animBg="1"/>
      <p:bldP spid="57" grpId="0" animBg="1"/>
      <p:bldP spid="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7487"/>
            <a:ext cx="6286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مجموعة 1"/>
          <p:cNvGrpSpPr/>
          <p:nvPr/>
        </p:nvGrpSpPr>
        <p:grpSpPr>
          <a:xfrm>
            <a:off x="5524500" y="116632"/>
            <a:ext cx="3619500" cy="447675"/>
            <a:chOff x="5524500" y="116632"/>
            <a:chExt cx="3619500" cy="44767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2275" y="116632"/>
              <a:ext cx="2371725" cy="447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173782"/>
              <a:ext cx="1247775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2" y="0"/>
            <a:ext cx="40957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758956"/>
            <a:ext cx="29622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1307523"/>
            <a:ext cx="42195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وسيلة شرح بيضاوية 2"/>
          <p:cNvSpPr/>
          <p:nvPr/>
        </p:nvSpPr>
        <p:spPr>
          <a:xfrm>
            <a:off x="3779912" y="1124744"/>
            <a:ext cx="1440160" cy="756084"/>
          </a:xfrm>
          <a:prstGeom prst="wedgeEllipseCallout">
            <a:avLst>
              <a:gd name="adj1" fmla="val -123896"/>
              <a:gd name="adj2" fmla="val 21502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b="1" dirty="0" smtClean="0"/>
              <a:t>أحمد</a:t>
            </a:r>
            <a:endParaRPr lang="ar-SY" sz="2800" b="1" dirty="0"/>
          </a:p>
        </p:txBody>
      </p:sp>
      <p:grpSp>
        <p:nvGrpSpPr>
          <p:cNvPr id="14" name="مجموعة 13"/>
          <p:cNvGrpSpPr/>
          <p:nvPr/>
        </p:nvGrpSpPr>
        <p:grpSpPr>
          <a:xfrm>
            <a:off x="4814887" y="2132856"/>
            <a:ext cx="4343279" cy="838200"/>
            <a:chOff x="4814887" y="2132856"/>
            <a:chExt cx="4343279" cy="8382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3916" y="2132856"/>
              <a:ext cx="3524250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4887" y="2571006"/>
              <a:ext cx="221932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مستطيل 7"/>
              <p:cNvSpPr/>
              <p:nvPr/>
            </p:nvSpPr>
            <p:spPr>
              <a:xfrm>
                <a:off x="6598803" y="4293096"/>
                <a:ext cx="23728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ar-SY" sz="2000" dirty="0"/>
                  <a:t> 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𝐴</m:t>
                    </m:r>
                    <m:r>
                      <a:rPr lang="en-US" sz="2000" i="1">
                        <a:latin typeface="Cambria Math"/>
                      </a:rPr>
                      <m:t>′</m:t>
                    </m:r>
                    <m:r>
                      <a:rPr lang="en-US" sz="2000" i="1">
                        <a:latin typeface="Cambria Math"/>
                      </a:rPr>
                      <m:t>𝐵</m:t>
                    </m:r>
                    <m:r>
                      <a:rPr lang="en-US" sz="2000" i="1">
                        <a:latin typeface="Cambria Math"/>
                      </a:rPr>
                      <m:t>′</m:t>
                    </m:r>
                    <m:r>
                      <a:rPr lang="en-US" sz="2000" i="1">
                        <a:latin typeface="Cambria Math"/>
                      </a:rPr>
                      <m:t>𝐶</m:t>
                    </m:r>
                  </m:oMath>
                </a14:m>
                <a:r>
                  <a:rPr lang="ar-SY" sz="2000" dirty="0"/>
                  <a:t>  </a:t>
                </a:r>
                <a:r>
                  <a:rPr lang="ar-SY" sz="2000" dirty="0" smtClean="0"/>
                  <a:t>متشابه</a:t>
                </a:r>
                <a:r>
                  <a:rPr lang="ar-IQ" sz="2000" dirty="0" smtClean="0"/>
                  <a:t>ان</a:t>
                </a:r>
                <a:endParaRPr lang="ar-SY" sz="2000" dirty="0"/>
              </a:p>
            </p:txBody>
          </p:sp>
        </mc:Choice>
        <mc:Fallback>
          <p:sp>
            <p:nvSpPr>
              <p:cNvPr id="8" name="مستطيل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803" y="4293096"/>
                <a:ext cx="2372894" cy="400110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l="-2051" t="-6061" b="-27273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مستطيل 10"/>
          <p:cNvSpPr/>
          <p:nvPr/>
        </p:nvSpPr>
        <p:spPr>
          <a:xfrm>
            <a:off x="2754963" y="4293096"/>
            <a:ext cx="3490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2000" dirty="0"/>
              <a:t>وذلك حسب </a:t>
            </a:r>
            <a:r>
              <a:rPr lang="ar-SY" sz="20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المبرهنة الأساسية في التشابه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مربع نص 18"/>
              <p:cNvSpPr txBox="1"/>
              <p:nvPr/>
            </p:nvSpPr>
            <p:spPr>
              <a:xfrm>
                <a:off x="7846702" y="5013176"/>
                <a:ext cx="1206997" cy="70814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ar-SY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𝐴𝐵𝐶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ar-SY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مربع نص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6702" y="5013176"/>
                <a:ext cx="1206997" cy="708143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مستطيل 19"/>
              <p:cNvSpPr/>
              <p:nvPr/>
            </p:nvSpPr>
            <p:spPr>
              <a:xfrm>
                <a:off x="6261785" y="5085184"/>
                <a:ext cx="1354089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𝐴𝐵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𝐵𝐶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ar-SY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مستطيل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785" y="5085184"/>
                <a:ext cx="1354089" cy="612732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مستطيل 20"/>
              <p:cNvSpPr/>
              <p:nvPr/>
            </p:nvSpPr>
            <p:spPr>
              <a:xfrm>
                <a:off x="3901371" y="5085184"/>
                <a:ext cx="1997663" cy="5312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IQ" sz="2000" dirty="0" smtClean="0">
                    <a:solidFill>
                      <a:schemeClr val="tx1"/>
                    </a:solidFill>
                  </a:rPr>
                  <a:t>بالتعويض: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𝐴𝐵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16</m:t>
                        </m:r>
                      </m:den>
                    </m:f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80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endParaRPr lang="ar-SY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مستطيل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371" y="5085184"/>
                <a:ext cx="1997663" cy="531236"/>
              </a:xfrm>
              <a:prstGeom prst="rect">
                <a:avLst/>
              </a:prstGeom>
              <a:blipFill rotWithShape="1">
                <a:blip r:embed="rId14" cstate="print"/>
                <a:stretch>
                  <a:fillRect r="-3049" b="-6897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مستطيل 11"/>
              <p:cNvSpPr/>
              <p:nvPr/>
            </p:nvSpPr>
            <p:spPr>
              <a:xfrm>
                <a:off x="1115616" y="6093296"/>
                <a:ext cx="1350050" cy="369332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𝐴𝐵</m:t>
                      </m:r>
                      <m:r>
                        <a:rPr lang="en-US">
                          <a:latin typeface="Cambria Math"/>
                        </a:rPr>
                        <m:t>=</m:t>
                      </m:r>
                      <m:r>
                        <a:rPr lang="en-US">
                          <a:latin typeface="Cambria Math"/>
                        </a:rPr>
                        <m:t>64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ar-SY" dirty="0"/>
              </a:p>
            </p:txBody>
          </p:sp>
        </mc:Choice>
        <mc:Fallback>
          <p:sp>
            <p:nvSpPr>
              <p:cNvPr id="12" name="مستطيل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6093296"/>
                <a:ext cx="1350050" cy="369332"/>
              </a:xfrm>
              <a:prstGeom prst="rect">
                <a:avLst/>
              </a:prstGeom>
              <a:blipFill rotWithShape="1">
                <a:blip r:embed="rId1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مربع نص 12"/>
          <p:cNvSpPr txBox="1"/>
          <p:nvPr/>
        </p:nvSpPr>
        <p:spPr>
          <a:xfrm>
            <a:off x="3304405" y="6093296"/>
            <a:ext cx="2404826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2000" dirty="0" smtClean="0"/>
              <a:t>باستخدام الضرب التقاطعي:</a:t>
            </a:r>
            <a:endParaRPr lang="ar-SY" sz="2000" dirty="0"/>
          </a:p>
        </p:txBody>
      </p:sp>
      <p:grpSp>
        <p:nvGrpSpPr>
          <p:cNvPr id="15" name="مجموعة 14"/>
          <p:cNvGrpSpPr/>
          <p:nvPr/>
        </p:nvGrpSpPr>
        <p:grpSpPr>
          <a:xfrm>
            <a:off x="6744979" y="2926206"/>
            <a:ext cx="2292655" cy="914460"/>
            <a:chOff x="6744979" y="2926206"/>
            <a:chExt cx="2292655" cy="914460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7" name="مستطيل 6"/>
                <p:cNvSpPr/>
                <p:nvPr/>
              </p:nvSpPr>
              <p:spPr>
                <a:xfrm>
                  <a:off x="6744979" y="3440556"/>
                  <a:ext cx="226517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ar-IQ" sz="2000" dirty="0" smtClean="0"/>
                    <a:t>من الفرض: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𝐵𝐴</m:t>
                      </m:r>
                      <m:r>
                        <a:rPr lang="en-US" sz="2000" i="1">
                          <a:latin typeface="Cambria Math"/>
                        </a:rPr>
                        <m:t>∥</m:t>
                      </m:r>
                      <m:r>
                        <a:rPr lang="en-US" sz="2000" i="1">
                          <a:latin typeface="Cambria Math"/>
                        </a:rPr>
                        <m:t>𝐴</m:t>
                      </m:r>
                      <m:r>
                        <a:rPr lang="en-US" sz="2000" i="1">
                          <a:latin typeface="Cambria Math"/>
                        </a:rPr>
                        <m:t>′</m:t>
                      </m:r>
                      <m:r>
                        <a:rPr lang="en-US" sz="2000" i="1">
                          <a:latin typeface="Cambria Math"/>
                        </a:rPr>
                        <m:t>𝐵</m:t>
                      </m:r>
                      <m:r>
                        <a:rPr lang="en-US" sz="2000" i="1">
                          <a:latin typeface="Cambria Math"/>
                        </a:rPr>
                        <m:t>′</m:t>
                      </m:r>
                    </m:oMath>
                  </a14:m>
                  <a:endParaRPr lang="ar-SY" sz="2000" dirty="0"/>
                </a:p>
              </p:txBody>
            </p:sp>
          </mc:Choice>
          <mc:Fallback>
            <p:sp>
              <p:nvSpPr>
                <p:cNvPr id="7" name="مستطيل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4979" y="3440556"/>
                  <a:ext cx="2265172" cy="400110"/>
                </a:xfrm>
                <a:prstGeom prst="rect">
                  <a:avLst/>
                </a:prstGeom>
                <a:blipFill rotWithShape="1">
                  <a:blip r:embed="rId16" cstate="print"/>
                  <a:stretch>
                    <a:fillRect t="-6061" r="-2688" b="-27273"/>
                  </a:stretch>
                </a:blipFill>
              </p:spPr>
              <p:txBody>
                <a:bodyPr/>
                <a:lstStyle/>
                <a:p>
                  <a:r>
                    <a:rPr lang="ar-SY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5659" y="2926206"/>
              <a:ext cx="561975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" name="مربع نص 27"/>
          <p:cNvSpPr txBox="1"/>
          <p:nvPr/>
        </p:nvSpPr>
        <p:spPr>
          <a:xfrm>
            <a:off x="6586670" y="6462628"/>
            <a:ext cx="25508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hlinkClick r:id="rId18" action="ppaction://hlinkfile"/>
              </a:rPr>
              <a:t>Facebook.com/</a:t>
            </a:r>
            <a:r>
              <a:rPr lang="en-US" dirty="0" err="1" smtClean="0">
                <a:hlinkClick r:id="rId18" action="ppaction://hlinkfile"/>
              </a:rPr>
              <a:t>syCourses</a:t>
            </a:r>
            <a:endParaRPr lang="ar-SY" dirty="0"/>
          </a:p>
        </p:txBody>
      </p:sp>
    </p:spTree>
    <p:extLst>
      <p:ext uri="{BB962C8B-B14F-4D97-AF65-F5344CB8AC3E}">
        <p14:creationId xmlns="" xmlns:p14="http://schemas.microsoft.com/office/powerpoint/2010/main" val="21218658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11" grpId="0"/>
      <p:bldP spid="19" grpId="0" animBg="1"/>
      <p:bldP spid="20" grpId="0" animBg="1"/>
      <p:bldP spid="21" grpId="0" animBg="1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6466"/>
            <a:ext cx="23907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3419872" cy="271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2708920"/>
            <a:ext cx="23050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205" y="3442119"/>
            <a:ext cx="20002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067" y="2716177"/>
            <a:ext cx="3648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068660"/>
            <a:ext cx="38576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95151"/>
            <a:ext cx="52101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5040889"/>
            <a:ext cx="48101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5805264"/>
            <a:ext cx="60674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6" y="0"/>
            <a:ext cx="6381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3738762" y="4275392"/>
            <a:ext cx="4731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IQ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3</a:t>
            </a:r>
            <a:r>
              <a:rPr lang="ar-IQ" b="1" dirty="0" smtClean="0">
                <a:solidFill>
                  <a:srgbClr val="00B050"/>
                </a:solidFill>
              </a:rPr>
              <a:t> </a:t>
            </a:r>
            <a:endParaRPr lang="ar-SY" b="1" dirty="0">
              <a:solidFill>
                <a:srgbClr val="00B05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3738762" y="4707440"/>
            <a:ext cx="47319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IQ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1</a:t>
            </a:r>
            <a:r>
              <a:rPr lang="ar-IQ" sz="1600" b="1" dirty="0" smtClean="0">
                <a:solidFill>
                  <a:srgbClr val="00B050"/>
                </a:solidFill>
              </a:rPr>
              <a:t> </a:t>
            </a:r>
            <a:endParaRPr lang="ar-SY" sz="1600" b="1" dirty="0">
              <a:solidFill>
                <a:srgbClr val="00B05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499992" y="4428700"/>
            <a:ext cx="79208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IQ" sz="2000" b="1" dirty="0" smtClean="0">
                <a:solidFill>
                  <a:srgbClr val="00B050"/>
                </a:solidFill>
              </a:rPr>
              <a:t>    </a:t>
            </a:r>
            <a:r>
              <a:rPr lang="en-US" sz="2000" b="1" dirty="0" smtClean="0">
                <a:solidFill>
                  <a:srgbClr val="00B050"/>
                </a:solidFill>
              </a:rPr>
              <a:t>3 </a:t>
            </a:r>
            <a:endParaRPr lang="ar-SY" b="1" dirty="0">
              <a:solidFill>
                <a:srgbClr val="00B05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0" y="6488668"/>
            <a:ext cx="49504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hlinkClick r:id="rId16"/>
              </a:rPr>
              <a:t>https://www.facebook.com/groups/syria.teachers/</a:t>
            </a:r>
            <a:endParaRPr lang="ar-SY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وسيلة شرح على شكل سحابة 2"/>
              <p:cNvSpPr/>
              <p:nvPr/>
            </p:nvSpPr>
            <p:spPr>
              <a:xfrm>
                <a:off x="624157" y="3223270"/>
                <a:ext cx="4611489" cy="2003500"/>
              </a:xfrm>
              <a:prstGeom prst="cloudCallout">
                <a:avLst>
                  <a:gd name="adj1" fmla="val 83161"/>
                  <a:gd name="adj2" fmla="val -23331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/>
                            </a:rPr>
                            <m:t>𝑩</m:t>
                          </m:r>
                        </m:e>
                      </m:acc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/>
                            </a:rPr>
                            <m:t>𝑬</m:t>
                          </m:r>
                        </m:e>
                      </m:acc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𝟏𝟖𝟎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𝟗𝟎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𝟑𝟎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ar-SY" b="1" dirty="0"/>
              </a:p>
            </p:txBody>
          </p:sp>
        </mc:Choice>
        <mc:Fallback>
          <p:sp>
            <p:nvSpPr>
              <p:cNvPr id="3" name="وسيلة شرح على شكل سحابة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57" y="3223270"/>
                <a:ext cx="4611489" cy="2003500"/>
              </a:xfrm>
              <a:prstGeom prst="cloudCallout">
                <a:avLst>
                  <a:gd name="adj1" fmla="val 83161"/>
                  <a:gd name="adj2" fmla="val -23331"/>
                </a:avLst>
              </a:prstGeom>
              <a:blipFill rotWithShape="1">
                <a:blip r:embed="rId1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624583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719" y="0"/>
            <a:ext cx="69056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980" y="5543228"/>
            <a:ext cx="6858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47800"/>
            <a:ext cx="374188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05" y="1447800"/>
            <a:ext cx="4529582" cy="359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رابط مستقيم 2"/>
          <p:cNvCxnSpPr/>
          <p:nvPr/>
        </p:nvCxnSpPr>
        <p:spPr>
          <a:xfrm flipV="1">
            <a:off x="5292080" y="1916832"/>
            <a:ext cx="648072" cy="2304256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flipH="1" flipV="1">
            <a:off x="2230078" y="1844824"/>
            <a:ext cx="2197906" cy="1224136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تمرير أفقي 10"/>
          <p:cNvSpPr/>
          <p:nvPr/>
        </p:nvSpPr>
        <p:spPr>
          <a:xfrm>
            <a:off x="31638" y="6500588"/>
            <a:ext cx="1804058" cy="38479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1200" b="1" dirty="0" smtClean="0">
                <a:hlinkClick r:id="rId7"/>
              </a:rPr>
              <a:t>إعداد : أمـــل سلمان</a:t>
            </a:r>
            <a:endParaRPr lang="ar-SY" sz="1200" b="1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4193542" y="6488668"/>
            <a:ext cx="49504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hlinkClick r:id="rId8"/>
              </a:rPr>
              <a:t>https://www.facebook.com/groups/syria.teachers/</a:t>
            </a:r>
            <a:endParaRPr lang="ar-SY" dirty="0"/>
          </a:p>
        </p:txBody>
      </p:sp>
    </p:spTree>
    <p:extLst>
      <p:ext uri="{BB962C8B-B14F-4D97-AF65-F5344CB8AC3E}">
        <p14:creationId xmlns="" xmlns:p14="http://schemas.microsoft.com/office/powerpoint/2010/main" val="28799682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4" y="3140968"/>
            <a:ext cx="84296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18993"/>
            <a:ext cx="55721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647"/>
            <a:ext cx="6191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39" y="1938"/>
            <a:ext cx="32956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89" y="1111827"/>
            <a:ext cx="44386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984" y="1730342"/>
            <a:ext cx="32099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20" y="2378414"/>
            <a:ext cx="5486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55973"/>
            <a:ext cx="2289981" cy="233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" y="1446824"/>
            <a:ext cx="2852473" cy="226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وسيلة شرح على شكل سحابة 15"/>
              <p:cNvSpPr/>
              <p:nvPr/>
            </p:nvSpPr>
            <p:spPr>
              <a:xfrm>
                <a:off x="619125" y="2683580"/>
                <a:ext cx="5398995" cy="2003500"/>
              </a:xfrm>
              <a:prstGeom prst="cloudCallout">
                <a:avLst>
                  <a:gd name="adj1" fmla="val 54602"/>
                  <a:gd name="adj2" fmla="val -104393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IQ" sz="2000" b="1" dirty="0" smtClean="0"/>
                  <a:t>بفرض </a:t>
                </a:r>
                <a:r>
                  <a:rPr lang="ar-IQ" sz="2000" b="1" dirty="0" smtClean="0">
                    <a:effectLst>
                      <a:glow rad="1397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طول ضلع المثلث الأول 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effectLst>
                          <a:glow rad="1397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/>
                      </a:rPr>
                      <m:t>𝒙</m:t>
                    </m:r>
                  </m:oMath>
                </a14:m>
                <a:endParaRPr lang="ar-IQ" sz="2000" b="1" dirty="0" smtClean="0"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  <a:p>
                <a:pPr algn="ctr"/>
                <a:r>
                  <a:rPr lang="ar-IQ" sz="2000" b="1" dirty="0" smtClean="0"/>
                  <a:t>عندئذٍ يكون </a:t>
                </a:r>
              </a:p>
              <a:p>
                <a:pPr algn="ctr"/>
                <a:r>
                  <a:rPr lang="ar-IQ" sz="2000" b="1" dirty="0" smtClean="0"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a:rPr>
                  <a:t>طول ضلع المثلث الثاني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/>
                      </a:rPr>
                      <m:t>𝒙</m:t>
                    </m:r>
                  </m:oMath>
                </a14:m>
                <a:endParaRPr lang="ar-IQ" sz="2000" b="1" dirty="0" smtClean="0"/>
              </a:p>
              <a:p>
                <a:pPr algn="ctr"/>
                <a:r>
                  <a:rPr lang="ar-IQ" sz="2000" b="1" dirty="0" smtClean="0"/>
                  <a:t>فتكون نسبة التشابه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effectLst>
                              <a:glow rad="2286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2000" b="1" i="1" smtClean="0">
                            <a:effectLst>
                              <a:glow rad="228600">
                                <a:schemeClr val="accent3">
                                  <a:satMod val="175000"/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𝟏</m:t>
                    </m:r>
                  </m:oMath>
                </a14:m>
                <a:endParaRPr lang="ar-SY" sz="2000" b="1" dirty="0"/>
              </a:p>
            </p:txBody>
          </p:sp>
        </mc:Choice>
        <mc:Fallback>
          <p:sp>
            <p:nvSpPr>
              <p:cNvPr id="16" name="وسيلة شرح على شكل سحابة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25" y="2683580"/>
                <a:ext cx="5398995" cy="2003500"/>
              </a:xfrm>
              <a:prstGeom prst="cloudCallout">
                <a:avLst>
                  <a:gd name="adj1" fmla="val 54602"/>
                  <a:gd name="adj2" fmla="val -104393"/>
                </a:avLst>
              </a:prstGeom>
              <a:blipFill rotWithShape="1"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مربع نص 16"/>
          <p:cNvSpPr txBox="1"/>
          <p:nvPr/>
        </p:nvSpPr>
        <p:spPr>
          <a:xfrm>
            <a:off x="0" y="6488668"/>
            <a:ext cx="49504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hlinkClick r:id="rId13"/>
              </a:rPr>
              <a:t>https://www.facebook.com/groups/syria.teachers/</a:t>
            </a:r>
            <a:endParaRPr lang="ar-SY" dirty="0"/>
          </a:p>
        </p:txBody>
      </p:sp>
    </p:spTree>
    <p:extLst>
      <p:ext uri="{BB962C8B-B14F-4D97-AF65-F5344CB8AC3E}">
        <p14:creationId xmlns="" xmlns:p14="http://schemas.microsoft.com/office/powerpoint/2010/main" val="23864079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429" y="38972"/>
            <a:ext cx="46577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7" y="718876"/>
            <a:ext cx="90582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729" y="1995849"/>
            <a:ext cx="28194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00586"/>
            <a:ext cx="22383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مجموعة 5"/>
          <p:cNvGrpSpPr/>
          <p:nvPr/>
        </p:nvGrpSpPr>
        <p:grpSpPr>
          <a:xfrm>
            <a:off x="6224915" y="1856589"/>
            <a:ext cx="2659181" cy="2364499"/>
            <a:chOff x="6224915" y="1856589"/>
            <a:chExt cx="2659181" cy="2364499"/>
          </a:xfrm>
        </p:grpSpPr>
        <p:grpSp>
          <p:nvGrpSpPr>
            <p:cNvPr id="7" name="مجموعة 6"/>
            <p:cNvGrpSpPr/>
            <p:nvPr/>
          </p:nvGrpSpPr>
          <p:grpSpPr>
            <a:xfrm>
              <a:off x="6224915" y="1856589"/>
              <a:ext cx="2659181" cy="2170309"/>
              <a:chOff x="139097" y="2216629"/>
              <a:chExt cx="2659181" cy="2170309"/>
            </a:xfrm>
          </p:grpSpPr>
          <p:sp>
            <p:nvSpPr>
              <p:cNvPr id="9" name="مثلث متساوي الساقين 8"/>
              <p:cNvSpPr/>
              <p:nvPr/>
            </p:nvSpPr>
            <p:spPr>
              <a:xfrm>
                <a:off x="445591" y="2472922"/>
                <a:ext cx="2110185" cy="1568219"/>
              </a:xfrm>
              <a:prstGeom prst="triangle">
                <a:avLst>
                  <a:gd name="adj" fmla="val 31741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Y"/>
              </a:p>
            </p:txBody>
          </p:sp>
          <p:sp>
            <p:nvSpPr>
              <p:cNvPr id="10" name="مربع نص 9"/>
              <p:cNvSpPr txBox="1"/>
              <p:nvPr/>
            </p:nvSpPr>
            <p:spPr>
              <a:xfrm>
                <a:off x="760195" y="2216629"/>
                <a:ext cx="324128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A</a:t>
                </a:r>
                <a:endParaRPr lang="ar-SY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مربع نص 10"/>
              <p:cNvSpPr txBox="1"/>
              <p:nvPr/>
            </p:nvSpPr>
            <p:spPr>
              <a:xfrm>
                <a:off x="2483768" y="4005064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B</a:t>
                </a:r>
                <a:endParaRPr lang="ar-SY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مربع نص 11"/>
              <p:cNvSpPr txBox="1"/>
              <p:nvPr/>
            </p:nvSpPr>
            <p:spPr>
              <a:xfrm>
                <a:off x="139097" y="4017606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C</a:t>
                </a:r>
                <a:endParaRPr lang="ar-SY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7753" y="3963913"/>
              <a:ext cx="47625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مجموعة 12"/>
          <p:cNvGrpSpPr/>
          <p:nvPr/>
        </p:nvGrpSpPr>
        <p:grpSpPr>
          <a:xfrm>
            <a:off x="6224915" y="2780928"/>
            <a:ext cx="2811581" cy="450632"/>
            <a:chOff x="139097" y="3131676"/>
            <a:chExt cx="2811581" cy="450632"/>
          </a:xfrm>
        </p:grpSpPr>
        <p:cxnSp>
          <p:nvCxnSpPr>
            <p:cNvPr id="14" name="رابط مستقيم 13"/>
            <p:cNvCxnSpPr/>
            <p:nvPr/>
          </p:nvCxnSpPr>
          <p:spPr>
            <a:xfrm>
              <a:off x="139097" y="3501008"/>
              <a:ext cx="2501926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مربع نص 14"/>
            <p:cNvSpPr txBox="1"/>
            <p:nvPr/>
          </p:nvSpPr>
          <p:spPr>
            <a:xfrm>
              <a:off x="2642580" y="3212976"/>
              <a:ext cx="308098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d</a:t>
              </a:r>
              <a:endParaRPr lang="ar-SY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مربع نص 15"/>
            <p:cNvSpPr txBox="1"/>
            <p:nvPr/>
          </p:nvSpPr>
          <p:spPr>
            <a:xfrm>
              <a:off x="337252" y="3140968"/>
              <a:ext cx="372794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C’</a:t>
              </a:r>
              <a:endParaRPr lang="ar-SY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مربع نص 16"/>
            <p:cNvSpPr txBox="1"/>
            <p:nvPr/>
          </p:nvSpPr>
          <p:spPr>
            <a:xfrm>
              <a:off x="1893923" y="3131676"/>
              <a:ext cx="373821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B’</a:t>
              </a:r>
              <a:endParaRPr lang="ar-SY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7" y="0"/>
            <a:ext cx="6191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5" y="4221089"/>
            <a:ext cx="8785941" cy="42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073" y="4869160"/>
            <a:ext cx="44577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585" y="5736146"/>
            <a:ext cx="31146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مجموعة 17"/>
          <p:cNvGrpSpPr/>
          <p:nvPr/>
        </p:nvGrpSpPr>
        <p:grpSpPr>
          <a:xfrm>
            <a:off x="7452320" y="3100318"/>
            <a:ext cx="249224" cy="657364"/>
            <a:chOff x="7452320" y="3100318"/>
            <a:chExt cx="249224" cy="657364"/>
          </a:xfrm>
        </p:grpSpPr>
        <p:sp>
          <p:nvSpPr>
            <p:cNvPr id="5" name="شارة رتبة 4"/>
            <p:cNvSpPr/>
            <p:nvPr/>
          </p:nvSpPr>
          <p:spPr>
            <a:xfrm>
              <a:off x="7460704" y="3100318"/>
              <a:ext cx="240840" cy="112658"/>
            </a:xfrm>
            <a:prstGeom prst="chevron">
              <a:avLst>
                <a:gd name="adj" fmla="val 13529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Y">
                <a:solidFill>
                  <a:schemeClr val="tx1"/>
                </a:solidFill>
              </a:endParaRPr>
            </a:p>
          </p:txBody>
        </p:sp>
        <p:sp>
          <p:nvSpPr>
            <p:cNvPr id="24" name="شارة رتبة 23"/>
            <p:cNvSpPr/>
            <p:nvPr/>
          </p:nvSpPr>
          <p:spPr>
            <a:xfrm>
              <a:off x="7452320" y="3645024"/>
              <a:ext cx="240840" cy="112658"/>
            </a:xfrm>
            <a:prstGeom prst="chevron">
              <a:avLst>
                <a:gd name="adj" fmla="val 13529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Y">
                <a:solidFill>
                  <a:schemeClr val="tx1"/>
                </a:solidFill>
              </a:endParaRPr>
            </a:p>
          </p:txBody>
        </p:sp>
      </p:grpSp>
      <p:sp>
        <p:nvSpPr>
          <p:cNvPr id="26" name="مربع نص 25"/>
          <p:cNvSpPr txBox="1"/>
          <p:nvPr/>
        </p:nvSpPr>
        <p:spPr>
          <a:xfrm>
            <a:off x="0" y="6488668"/>
            <a:ext cx="49504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hlinkClick r:id="rId11"/>
              </a:rPr>
              <a:t>https://www.facebook.com/groups/syria.teachers/</a:t>
            </a:r>
            <a:endParaRPr lang="ar-SY" dirty="0"/>
          </a:p>
        </p:txBody>
      </p:sp>
    </p:spTree>
    <p:extLst>
      <p:ext uri="{BB962C8B-B14F-4D97-AF65-F5344CB8AC3E}">
        <p14:creationId xmlns="" xmlns:p14="http://schemas.microsoft.com/office/powerpoint/2010/main" val="21662971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7016"/>
            <a:ext cx="44577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686"/>
          <a:stretch/>
        </p:blipFill>
        <p:spPr bwMode="auto">
          <a:xfrm>
            <a:off x="990600" y="17016"/>
            <a:ext cx="2324155" cy="384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7062"/>
            <a:ext cx="38195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9850"/>
            <a:ext cx="8477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05788"/>
            <a:ext cx="9906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314755" y="1405738"/>
            <a:ext cx="57150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039150"/>
            <a:ext cx="57626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575" y="2625172"/>
            <a:ext cx="36385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077" y="3355192"/>
            <a:ext cx="35718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521" y="4437112"/>
            <a:ext cx="56769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2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2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5002899"/>
            <a:ext cx="57435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2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2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289" y="5517232"/>
            <a:ext cx="36385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2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2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117324"/>
            <a:ext cx="30194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5" y="17016"/>
            <a:ext cx="6191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6449569" y="6444044"/>
            <a:ext cx="258692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hlinkClick r:id="rId27"/>
              </a:rPr>
              <a:t>Facebook.com/math2013</a:t>
            </a:r>
            <a:endParaRPr lang="ar-SY" dirty="0"/>
          </a:p>
        </p:txBody>
      </p:sp>
    </p:spTree>
    <p:extLst>
      <p:ext uri="{BB962C8B-B14F-4D97-AF65-F5344CB8AC3E}">
        <p14:creationId xmlns="" xmlns:p14="http://schemas.microsoft.com/office/powerpoint/2010/main" val="21576934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104113"/>
            <a:ext cx="19907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61" y="459754"/>
            <a:ext cx="292417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شكل حر 2"/>
          <p:cNvSpPr/>
          <p:nvPr/>
        </p:nvSpPr>
        <p:spPr>
          <a:xfrm>
            <a:off x="682388" y="696036"/>
            <a:ext cx="996287" cy="2210937"/>
          </a:xfrm>
          <a:custGeom>
            <a:avLst/>
            <a:gdLst>
              <a:gd name="connsiteX0" fmla="*/ 0 w 996287"/>
              <a:gd name="connsiteY0" fmla="*/ 0 h 2210937"/>
              <a:gd name="connsiteX1" fmla="*/ 13648 w 996287"/>
              <a:gd name="connsiteY1" fmla="*/ 2210937 h 2210937"/>
              <a:gd name="connsiteX2" fmla="*/ 996287 w 996287"/>
              <a:gd name="connsiteY2" fmla="*/ 805218 h 2210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6287" h="2210937">
                <a:moveTo>
                  <a:pt x="0" y="0"/>
                </a:moveTo>
                <a:cubicBezTo>
                  <a:pt x="4549" y="736979"/>
                  <a:pt x="9099" y="1473958"/>
                  <a:pt x="13648" y="2210937"/>
                </a:cubicBezTo>
                <a:lnTo>
                  <a:pt x="996287" y="805218"/>
                </a:lnTo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902" y="1271321"/>
            <a:ext cx="52673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902" y="1931952"/>
            <a:ext cx="21336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ربع نص 14"/>
          <p:cNvSpPr txBox="1"/>
          <p:nvPr/>
        </p:nvSpPr>
        <p:spPr>
          <a:xfrm>
            <a:off x="320448" y="1595722"/>
            <a:ext cx="31451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6</a:t>
            </a:r>
            <a:endParaRPr lang="ar-SY" sz="20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مربع نص 8"/>
              <p:cNvSpPr txBox="1"/>
              <p:nvPr/>
            </p:nvSpPr>
            <p:spPr>
              <a:xfrm>
                <a:off x="1522340" y="3471034"/>
                <a:ext cx="606455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64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36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100</m:t>
                      </m:r>
                    </m:oMath>
                  </m:oMathPara>
                </a14:m>
                <a:endParaRPr lang="ar-SY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مربع نص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340" y="3471034"/>
                <a:ext cx="6064553" cy="4616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مربع نص 18"/>
              <p:cNvSpPr txBox="1"/>
              <p:nvPr/>
            </p:nvSpPr>
            <p:spPr>
              <a:xfrm>
                <a:off x="870040" y="3932699"/>
                <a:ext cx="2160240" cy="46166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1003">
                <a:schemeClr val="lt1"/>
              </a:fillRef>
              <a:effectRef idx="0">
                <a:scrgbClr r="0" g="0" b="0"/>
              </a:effectRef>
              <a:fontRef idx="major"/>
            </p:style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𝐵𝐶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10</m:t>
                    </m:r>
                  </m:oMath>
                </a14:m>
                <a:r>
                  <a:rPr lang="ar-IQ" sz="2400" dirty="0" smtClean="0"/>
                  <a:t>ومنه   </a:t>
                </a:r>
                <a:endParaRPr lang="ar-SY" sz="2400" dirty="0"/>
              </a:p>
            </p:txBody>
          </p:sp>
        </mc:Choice>
        <mc:Fallback>
          <p:sp>
            <p:nvSpPr>
              <p:cNvPr id="19" name="مربع نص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40" y="3932699"/>
                <a:ext cx="2160240" cy="46166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847" t="-10526" b="-28947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مستطيل 10"/>
              <p:cNvSpPr/>
              <p:nvPr/>
            </p:nvSpPr>
            <p:spPr>
              <a:xfrm>
                <a:off x="3895766" y="3009369"/>
                <a:ext cx="48805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SY" sz="2400" dirty="0" smtClean="0">
                    <a:solidFill>
                      <a:schemeClr val="tx1"/>
                    </a:solidFill>
                  </a:rPr>
                  <a:t>حسب </a:t>
                </a:r>
                <a:r>
                  <a:rPr lang="ar-SY" sz="2400" dirty="0" smtClean="0">
                    <a:solidFill>
                      <a:schemeClr val="tx1"/>
                    </a:solidFill>
                    <a:effectLst>
                      <a:glow rad="1397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</a:rPr>
                  <a:t>مبرهنة فيثاغورث</a:t>
                </a:r>
                <a:r>
                  <a:rPr lang="ar-SY" sz="2400" dirty="0" smtClean="0">
                    <a:solidFill>
                      <a:schemeClr val="tx1"/>
                    </a:solidFill>
                  </a:rPr>
                  <a:t> في المثلث القائم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effectLst>
                          <a:glow rad="101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endParaRPr lang="ar-SY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مستطيل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766" y="3009369"/>
                <a:ext cx="4880567" cy="461665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125" t="-26667" r="-1998" b="-42667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9202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93" name="مجموعة 7192"/>
          <p:cNvGrpSpPr/>
          <p:nvPr/>
        </p:nvGrpSpPr>
        <p:grpSpPr>
          <a:xfrm>
            <a:off x="683568" y="2924944"/>
            <a:ext cx="2729660" cy="472118"/>
            <a:chOff x="683568" y="2924944"/>
            <a:chExt cx="2729660" cy="472118"/>
          </a:xfrm>
        </p:grpSpPr>
        <p:sp>
          <p:nvSpPr>
            <p:cNvPr id="6" name="مربع نص 5"/>
            <p:cNvSpPr txBox="1"/>
            <p:nvPr/>
          </p:nvSpPr>
          <p:spPr>
            <a:xfrm>
              <a:off x="2023148" y="2996952"/>
              <a:ext cx="314510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000" b="1" dirty="0" smtClean="0">
                  <a:solidFill>
                    <a:srgbClr val="0070C0"/>
                  </a:solidFill>
                </a:rPr>
                <a:t>8</a:t>
              </a:r>
              <a:endParaRPr lang="ar-SY" sz="20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7168" name="رابط مستقيم 7167"/>
            <p:cNvCxnSpPr/>
            <p:nvPr/>
          </p:nvCxnSpPr>
          <p:spPr>
            <a:xfrm>
              <a:off x="683568" y="2924944"/>
              <a:ext cx="272966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رابط مستقيم 43"/>
          <p:cNvCxnSpPr/>
          <p:nvPr/>
        </p:nvCxnSpPr>
        <p:spPr>
          <a:xfrm flipV="1">
            <a:off x="683568" y="692697"/>
            <a:ext cx="0" cy="223224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مربع نص 22"/>
          <p:cNvSpPr txBox="1"/>
          <p:nvPr/>
        </p:nvSpPr>
        <p:spPr>
          <a:xfrm>
            <a:off x="1077988" y="704910"/>
            <a:ext cx="44435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 smtClean="0"/>
              <a:t>10</a:t>
            </a:r>
            <a:endParaRPr lang="ar-SY" sz="2000" b="1" dirty="0"/>
          </a:p>
        </p:txBody>
      </p:sp>
      <p:cxnSp>
        <p:nvCxnSpPr>
          <p:cNvPr id="53" name="رابط مستقيم 52"/>
          <p:cNvCxnSpPr/>
          <p:nvPr/>
        </p:nvCxnSpPr>
        <p:spPr>
          <a:xfrm>
            <a:off x="683568" y="692697"/>
            <a:ext cx="2729660" cy="22322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رابط مستقيم 55"/>
          <p:cNvCxnSpPr/>
          <p:nvPr/>
        </p:nvCxnSpPr>
        <p:spPr>
          <a:xfrm flipV="1">
            <a:off x="683568" y="1484784"/>
            <a:ext cx="1033792" cy="144016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5" name="مربع نص 24"/>
              <p:cNvSpPr txBox="1"/>
              <p:nvPr/>
            </p:nvSpPr>
            <p:spPr>
              <a:xfrm>
                <a:off x="7710594" y="2533827"/>
                <a:ext cx="1433406" cy="369332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1">
                <a:spAutoFit/>
              </a:bodyPr>
              <a:lstStyle/>
              <a:p>
                <a:r>
                  <a:rPr lang="ar-IQ" b="1" dirty="0" smtClean="0"/>
                  <a:t>أولاً: حساب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𝑩𝑪</m:t>
                    </m:r>
                  </m:oMath>
                </a14:m>
                <a:endParaRPr lang="ar-SY" b="1" dirty="0"/>
              </a:p>
            </p:txBody>
          </p:sp>
        </mc:Choice>
        <mc:Fallback>
          <p:sp>
            <p:nvSpPr>
              <p:cNvPr id="25" name="مربع نص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594" y="2533827"/>
                <a:ext cx="1433406" cy="369332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6" name="مربع نص 25"/>
              <p:cNvSpPr txBox="1"/>
              <p:nvPr/>
            </p:nvSpPr>
            <p:spPr>
              <a:xfrm>
                <a:off x="7616855" y="4355812"/>
                <a:ext cx="1515158" cy="369332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1">
                <a:spAutoFit/>
              </a:bodyPr>
              <a:lstStyle/>
              <a:p>
                <a:r>
                  <a:rPr lang="ar-IQ" b="1" dirty="0" smtClean="0"/>
                  <a:t>ثانياً: حساب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𝑨𝑴</m:t>
                    </m:r>
                  </m:oMath>
                </a14:m>
                <a:endParaRPr lang="ar-SY" b="1" dirty="0"/>
              </a:p>
            </p:txBody>
          </p:sp>
        </mc:Choice>
        <mc:Fallback>
          <p:sp>
            <p:nvSpPr>
              <p:cNvPr id="26" name="مربع نص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855" y="4355812"/>
                <a:ext cx="1515158" cy="369332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مربع نص 1"/>
              <p:cNvSpPr txBox="1"/>
              <p:nvPr/>
            </p:nvSpPr>
            <p:spPr>
              <a:xfrm>
                <a:off x="971600" y="4894421"/>
                <a:ext cx="6519157" cy="40011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IQ" sz="2000" dirty="0" smtClean="0">
                    <a:solidFill>
                      <a:schemeClr val="tx1"/>
                    </a:solidFill>
                  </a:rPr>
                  <a:t>المثلثان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𝐴𝐵𝐶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,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𝐴𝐶𝑀</m:t>
                    </m:r>
                  </m:oMath>
                </a14:m>
                <a:r>
                  <a:rPr lang="ar-IQ" sz="2000" dirty="0" smtClean="0">
                    <a:solidFill>
                      <a:schemeClr val="tx1"/>
                    </a:solidFill>
                  </a:rPr>
                  <a:t> متشابهان لتساوي زوايا أحدهما مع مقابلاتها من الآخر</a:t>
                </a:r>
                <a:endParaRPr lang="ar-SY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مربع نص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894421"/>
                <a:ext cx="6519157" cy="400110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 t="-6061" r="-935" b="-27273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7" name="مربع نص 26"/>
              <p:cNvSpPr txBox="1"/>
              <p:nvPr/>
            </p:nvSpPr>
            <p:spPr>
              <a:xfrm>
                <a:off x="7824735" y="5387525"/>
                <a:ext cx="1075230" cy="70814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ar-SY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𝐴𝐵𝐶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𝑀𝐴𝐶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ar-SY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مربع نص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735" y="5387525"/>
                <a:ext cx="1075230" cy="708143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8" name="مربع نص 27"/>
              <p:cNvSpPr txBox="1"/>
              <p:nvPr/>
            </p:nvSpPr>
            <p:spPr>
              <a:xfrm>
                <a:off x="5058745" y="5404581"/>
                <a:ext cx="2554610" cy="61933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r"/>
                <a:r>
                  <a:rPr lang="ar-IQ" sz="2400" b="0" dirty="0" smtClean="0">
                    <a:solidFill>
                      <a:schemeClr val="tx1"/>
                    </a:solidFill>
                  </a:rPr>
                  <a:t>ومنه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𝐴𝐵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𝑀𝐴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𝐴𝐶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𝑀𝐶</m:t>
                        </m:r>
                      </m:den>
                    </m:f>
                  </m:oMath>
                </a14:m>
                <a:endParaRPr lang="ar-SY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مربع نص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745" y="5404581"/>
                <a:ext cx="2554610" cy="619337"/>
              </a:xfrm>
              <a:prstGeom prst="rect">
                <a:avLst/>
              </a:prstGeom>
              <a:blipFill rotWithShape="1">
                <a:blip r:embed="rId14" cstate="print"/>
                <a:stretch>
                  <a:fillRect r="-3580" b="-8911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9" name="مربع نص 28"/>
              <p:cNvSpPr txBox="1"/>
              <p:nvPr/>
            </p:nvSpPr>
            <p:spPr>
              <a:xfrm>
                <a:off x="1950160" y="5373216"/>
                <a:ext cx="2975173" cy="61702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r"/>
                <a:r>
                  <a:rPr lang="ar-IQ" sz="2400" b="0" dirty="0" smtClean="0">
                    <a:solidFill>
                      <a:schemeClr val="tx1"/>
                    </a:solidFill>
                  </a:rPr>
                  <a:t>بالتعويض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𝑀𝐴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𝑀𝐶</m:t>
                        </m:r>
                      </m:den>
                    </m:f>
                  </m:oMath>
                </a14:m>
                <a:endParaRPr lang="ar-SY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9" name="مربع نص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160" y="5373216"/>
                <a:ext cx="2975173" cy="617028"/>
              </a:xfrm>
              <a:prstGeom prst="rect">
                <a:avLst/>
              </a:prstGeom>
              <a:blipFill rotWithShape="1">
                <a:blip r:embed="rId15" cstate="print"/>
                <a:stretch>
                  <a:fillRect r="-3074" b="-7843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0" name="مربع نص 29"/>
              <p:cNvSpPr txBox="1"/>
              <p:nvPr/>
            </p:nvSpPr>
            <p:spPr>
              <a:xfrm>
                <a:off x="1574003" y="6165304"/>
                <a:ext cx="1881734" cy="67056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1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𝐴𝑀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48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24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ar-SY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مربع نص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003" y="6165304"/>
                <a:ext cx="1881734" cy="670568"/>
              </a:xfrm>
              <a:prstGeom prst="rect">
                <a:avLst/>
              </a:prstGeom>
              <a:blipFill rotWithShape="1">
                <a:blip r:embed="rId1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مربع نص 30"/>
          <p:cNvSpPr txBox="1"/>
          <p:nvPr/>
        </p:nvSpPr>
        <p:spPr>
          <a:xfrm>
            <a:off x="4193542" y="6488668"/>
            <a:ext cx="49504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hlinkClick r:id="rId17"/>
              </a:rPr>
              <a:t>https://www.facebook.com/groups/syria.teachers/</a:t>
            </a:r>
            <a:endParaRPr lang="ar-SY" dirty="0"/>
          </a:p>
        </p:txBody>
      </p:sp>
    </p:spTree>
    <p:extLst>
      <p:ext uri="{BB962C8B-B14F-4D97-AF65-F5344CB8AC3E}">
        <p14:creationId xmlns="" xmlns:p14="http://schemas.microsoft.com/office/powerpoint/2010/main" val="5512408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9" grpId="0" animBg="1"/>
      <p:bldP spid="19" grpId="0" animBg="1"/>
      <p:bldP spid="11" grpId="0" animBg="1"/>
      <p:bldP spid="23" grpId="0"/>
      <p:bldP spid="25" grpId="0" animBg="1"/>
      <p:bldP spid="26" grpId="0" animBg="1"/>
      <p:bldP spid="2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/>
          <p:cNvGrpSpPr/>
          <p:nvPr/>
        </p:nvGrpSpPr>
        <p:grpSpPr>
          <a:xfrm>
            <a:off x="7532095" y="5229200"/>
            <a:ext cx="1555478" cy="461665"/>
            <a:chOff x="7493352" y="5821086"/>
            <a:chExt cx="1555478" cy="461665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24617"/>
            <a:stretch/>
          </p:blipFill>
          <p:spPr bwMode="auto">
            <a:xfrm>
              <a:off x="7493352" y="5910009"/>
              <a:ext cx="115600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مربع نص 6"/>
            <p:cNvSpPr txBox="1"/>
            <p:nvPr/>
          </p:nvSpPr>
          <p:spPr>
            <a:xfrm>
              <a:off x="8606081" y="5821086"/>
              <a:ext cx="4427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IQ" sz="2400" dirty="0" smtClean="0"/>
                <a:t>ج.</a:t>
              </a:r>
              <a:endParaRPr lang="ar-SY" sz="2400" dirty="0"/>
            </a:p>
          </p:txBody>
        </p: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مستطيل 3"/>
              <p:cNvSpPr/>
              <p:nvPr/>
            </p:nvSpPr>
            <p:spPr>
              <a:xfrm>
                <a:off x="1360400" y="5733256"/>
                <a:ext cx="2948263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ar-IQ" sz="2400" dirty="0" smtClean="0">
                    <a:solidFill>
                      <a:schemeClr val="tx1"/>
                    </a:solidFill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ينتج</a:t>
                </a:r>
                <a:r>
                  <a:rPr kumimoji="0" lang="ar-SY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36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+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9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𝐶</m:t>
                    </m:r>
                    <m:sSup>
                      <m:sSupPr>
                        <m:ctrlP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𝐸</m:t>
                        </m:r>
                      </m:e>
                      <m:sup>
                        <m: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" name="مستطيل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400" y="5733256"/>
                <a:ext cx="2948263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8750" r="-2664" b="-23750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مستطيل 17"/>
              <p:cNvSpPr/>
              <p:nvPr/>
            </p:nvSpPr>
            <p:spPr>
              <a:xfrm>
                <a:off x="2237305" y="6363469"/>
                <a:ext cx="681198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ar-IQ" sz="2000" dirty="0" smtClean="0">
                    <a:solidFill>
                      <a:schemeClr val="tx1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و</a:t>
                </a:r>
                <a:r>
                  <a:rPr kumimoji="0" lang="ar-SY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 حسب </a:t>
                </a:r>
                <a:r>
                  <a:rPr kumimoji="0" lang="ar-SY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glow rad="1397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مبرهنة فيثاغورث </a:t>
                </a:r>
                <a:r>
                  <a:rPr kumimoji="0" lang="ar-SY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في المثلث القائم </a:t>
                </a:r>
                <a:r>
                  <a:rPr kumimoji="0" lang="en-US" sz="24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itchFamily="18" charset="0"/>
                    <a:ea typeface="Times New Roman" pitchFamily="18" charset="0"/>
                    <a:cs typeface="Arial" pitchFamily="34" charset="0"/>
                  </a:rPr>
                  <a:t>CAE</a:t>
                </a:r>
                <a:r>
                  <a:rPr kumimoji="0" lang="ar-SY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𝐶</m:t>
                    </m:r>
                    <m:sSup>
                      <m:sSupPr>
                        <m:ctrlP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𝐴</m:t>
                        </m:r>
                      </m:e>
                      <m:sup>
                        <m: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+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𝐴</m:t>
                    </m:r>
                    <m:sSup>
                      <m:sSupPr>
                        <m:ctrlP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𝐸</m:t>
                        </m:r>
                      </m:e>
                      <m:sup>
                        <m: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</m:t>
                    </m:r>
                    <m:r>
                      <a: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𝐶</m:t>
                    </m:r>
                    <m:sSup>
                      <m:sSupPr>
                        <m:ctrlP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𝐸</m:t>
                        </m:r>
                      </m:e>
                      <m:sup>
                        <m:r>
                          <a:rPr kumimoji="0" 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itchFamily="18" charset="0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8" name="مستطيل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305" y="6363469"/>
                <a:ext cx="6811985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90" t="-10526" r="-806" b="-34211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04" y="62580"/>
            <a:ext cx="21907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مستطيل 21"/>
              <p:cNvSpPr/>
              <p:nvPr/>
            </p:nvSpPr>
            <p:spPr>
              <a:xfrm>
                <a:off x="1896892" y="3047174"/>
                <a:ext cx="718748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IQ" sz="2000" dirty="0" smtClean="0">
                    <a:solidFill>
                      <a:schemeClr val="tx1"/>
                    </a:solidFill>
                  </a:rPr>
                  <a:t>ب</a:t>
                </a:r>
                <a:r>
                  <a:rPr lang="ar-SY" sz="2000" dirty="0" smtClean="0">
                    <a:solidFill>
                      <a:schemeClr val="tx1"/>
                    </a:solidFill>
                  </a:rPr>
                  <a:t>حسب </a:t>
                </a:r>
                <a:r>
                  <a:rPr lang="ar-SY" sz="2000" dirty="0" smtClean="0">
                    <a:solidFill>
                      <a:schemeClr val="tx1"/>
                    </a:solidFill>
                    <a:effectLst>
                      <a:glow rad="1397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المبرهنة الأساسية في التشابه</a:t>
                </a:r>
                <a:r>
                  <a:rPr lang="ar-SY" sz="2000" dirty="0" smtClean="0">
                    <a:solidFill>
                      <a:schemeClr val="tx1"/>
                    </a:solidFill>
                  </a:rPr>
                  <a:t> يكون المثلث</a:t>
                </a:r>
                <a:r>
                  <a:rPr lang="ar-IQ" sz="2000" dirty="0" smtClean="0">
                    <a:solidFill>
                      <a:schemeClr val="tx1"/>
                    </a:solidFill>
                  </a:rPr>
                  <a:t>ان</a:t>
                </a:r>
                <a:r>
                  <a:rPr lang="ar-SY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ar-IQ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𝐴𝑀𝐵</m:t>
                    </m:r>
                  </m:oMath>
                </a14:m>
                <a:r>
                  <a:rPr lang="ar-IQ" sz="2000" dirty="0" smtClean="0">
                    <a:solidFill>
                      <a:schemeClr val="tx1"/>
                    </a:solidFill>
                  </a:rPr>
                  <a:t> و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𝐸𝑁𝐵</m:t>
                    </m:r>
                  </m:oMath>
                </a14:m>
                <a:r>
                  <a:rPr lang="ar-IQ" sz="2000" dirty="0" smtClean="0">
                    <a:solidFill>
                      <a:schemeClr val="tx1"/>
                    </a:solidFill>
                  </a:rPr>
                  <a:t> متشابهان, بالتالي:</a:t>
                </a:r>
                <a:endParaRPr lang="ar-SY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مستطيل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892" y="3047174"/>
                <a:ext cx="7187480" cy="40011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85" t="-21538" r="-933" b="-44615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مربع نص 22"/>
              <p:cNvSpPr txBox="1"/>
              <p:nvPr/>
            </p:nvSpPr>
            <p:spPr>
              <a:xfrm>
                <a:off x="7966094" y="3515317"/>
                <a:ext cx="1087605" cy="70577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ar-SY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𝐴𝑀𝐵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𝐸𝑁𝐵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ar-SY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مربع نص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094" y="3515317"/>
                <a:ext cx="1087605" cy="705771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4" name="مربع نص 23"/>
              <p:cNvSpPr txBox="1"/>
              <p:nvPr/>
            </p:nvSpPr>
            <p:spPr>
              <a:xfrm>
                <a:off x="6209203" y="3538563"/>
                <a:ext cx="1756891" cy="61670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IQ" sz="2400" b="0" dirty="0" smtClean="0">
                    <a:solidFill>
                      <a:schemeClr val="tx1"/>
                    </a:solidFill>
                  </a:rPr>
                  <a:t>نجد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𝐴𝑀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𝐸𝑁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𝐴𝐵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𝐸𝐵</m:t>
                        </m:r>
                      </m:den>
                    </m:f>
                  </m:oMath>
                </a14:m>
                <a:endParaRPr lang="ar-SY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4" name="مربع نص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203" y="3538563"/>
                <a:ext cx="1756891" cy="61670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r="-5208" b="-7843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5" name="مربع نص 24"/>
              <p:cNvSpPr txBox="1"/>
              <p:nvPr/>
            </p:nvSpPr>
            <p:spPr>
              <a:xfrm>
                <a:off x="4487789" y="3540615"/>
                <a:ext cx="1649682" cy="7705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IQ" sz="2400" b="0" dirty="0" smtClean="0">
                    <a:solidFill>
                      <a:schemeClr val="tx1"/>
                    </a:solidFill>
                  </a:rPr>
                  <a:t>ومنه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24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den>
                        </m:f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𝐸𝑁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ar-SY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مربع نص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789" y="3540615"/>
                <a:ext cx="1649682" cy="770532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r="-5535" b="-7143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6" name="مستطيل 25"/>
              <p:cNvSpPr/>
              <p:nvPr/>
            </p:nvSpPr>
            <p:spPr>
              <a:xfrm>
                <a:off x="1490956" y="980728"/>
                <a:ext cx="7659661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SY" sz="2400" dirty="0" smtClean="0">
                    <a:solidFill>
                      <a:schemeClr val="tx1"/>
                    </a:solidFill>
                  </a:rPr>
                  <a:t>حسب </a:t>
                </a:r>
                <a:r>
                  <a:rPr lang="ar-SY" sz="2400" dirty="0" smtClean="0">
                    <a:solidFill>
                      <a:schemeClr val="tx1"/>
                    </a:solidFill>
                    <a:effectLst>
                      <a:glow rad="1397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نظرية المنصف الداخلي</a:t>
                </a:r>
                <a:r>
                  <a:rPr lang="ar-IQ" sz="2400" dirty="0" smtClean="0">
                    <a:solidFill>
                      <a:schemeClr val="tx1"/>
                    </a:solidFill>
                    <a:effectLst>
                      <a:glow rad="1397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 في المثلث</a:t>
                </a:r>
                <a:r>
                  <a:rPr lang="ar-IQ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ABC </a:t>
                </a:r>
                <a:r>
                  <a:rPr lang="ar-IQ" sz="2400" dirty="0" smtClean="0">
                    <a:solidFill>
                      <a:schemeClr val="tx1"/>
                    </a:solidFill>
                  </a:rPr>
                  <a:t> للزاوية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ar-SY" sz="2400" dirty="0" smtClean="0">
                    <a:solidFill>
                      <a:schemeClr val="tx1"/>
                    </a:solidFill>
                  </a:rPr>
                  <a:t>: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𝐸𝐵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𝐸𝐴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𝐶𝐵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𝐶𝐴</m:t>
                        </m:r>
                      </m:den>
                    </m:f>
                  </m:oMath>
                </a14:m>
                <a:endParaRPr lang="ar-SY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6" name="مستطيل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56" y="980728"/>
                <a:ext cx="7659661" cy="625812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t="-7767" r="-1194" b="-18447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7" name="مستطيل 26"/>
              <p:cNvSpPr/>
              <p:nvPr/>
            </p:nvSpPr>
            <p:spPr>
              <a:xfrm>
                <a:off x="6492609" y="1556792"/>
                <a:ext cx="2659125" cy="625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IQ" sz="2400" dirty="0" smtClean="0">
                    <a:solidFill>
                      <a:schemeClr val="tx1"/>
                    </a:solidFill>
                  </a:rPr>
                  <a:t>ومنه</a:t>
                </a:r>
                <a:r>
                  <a:rPr lang="ar-SY" sz="24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𝐸𝐵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𝐸𝐴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𝐸𝐵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𝐶𝐵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𝐶𝐵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مستطيل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609" y="1556792"/>
                <a:ext cx="2659125" cy="625941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r="-3670" b="-6796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8" name="مستطيل 27"/>
              <p:cNvSpPr/>
              <p:nvPr/>
            </p:nvSpPr>
            <p:spPr>
              <a:xfrm>
                <a:off x="4350326" y="1628800"/>
                <a:ext cx="1535420" cy="624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IQ" sz="2400" dirty="0" smtClean="0">
                    <a:solidFill>
                      <a:schemeClr val="tx1"/>
                    </a:solidFill>
                  </a:rPr>
                  <a:t>إذاً: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𝐸𝐵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endParaRPr lang="ar-SY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مستطيل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326" y="1628800"/>
                <a:ext cx="1535420" cy="624786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 r="-5952" b="-6796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9" name="مستطيل 28"/>
              <p:cNvSpPr/>
              <p:nvPr/>
            </p:nvSpPr>
            <p:spPr>
              <a:xfrm>
                <a:off x="2711476" y="1700808"/>
                <a:ext cx="1218026" cy="461665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𝐸𝐵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  <m:r>
                      <a:rPr lang="en-US" sz="2400">
                        <a:latin typeface="Cambria Math"/>
                      </a:rPr>
                      <m:t>5</m:t>
                    </m:r>
                  </m:oMath>
                </a14:m>
                <a:endParaRPr lang="ar-SY" sz="2400" dirty="0"/>
              </a:p>
            </p:txBody>
          </p:sp>
        </mc:Choice>
        <mc:Fallback>
          <p:sp>
            <p:nvSpPr>
              <p:cNvPr id="29" name="مستطيل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476" y="1700808"/>
                <a:ext cx="1218026" cy="461665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1" name="مربع نص 30"/>
              <p:cNvSpPr txBox="1"/>
              <p:nvPr/>
            </p:nvSpPr>
            <p:spPr>
              <a:xfrm>
                <a:off x="3744431" y="4502936"/>
                <a:ext cx="5296578" cy="61715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rtlCol="1">
                <a:spAutoFit/>
              </a:bodyPr>
              <a:lstStyle/>
              <a:p>
                <a:r>
                  <a:rPr lang="ar-IQ" sz="2000" b="0" dirty="0" smtClean="0"/>
                  <a:t>وبحسب خاصية الضرب التقاطعي يكون:</a:t>
                </a:r>
                <a:r>
                  <a:rPr lang="ar-IQ" sz="2400" b="0" dirty="0" smtClean="0"/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𝐸𝑁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24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3</m:t>
                    </m:r>
                  </m:oMath>
                </a14:m>
                <a:endParaRPr lang="ar-SY" sz="2400" dirty="0"/>
              </a:p>
            </p:txBody>
          </p:sp>
        </mc:Choice>
        <mc:Fallback>
          <p:sp>
            <p:nvSpPr>
              <p:cNvPr id="31" name="مربع نص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431" y="4502936"/>
                <a:ext cx="5296578" cy="617157"/>
              </a:xfrm>
              <a:prstGeom prst="rect">
                <a:avLst/>
              </a:prstGeom>
              <a:blipFill rotWithShape="1">
                <a:blip r:embed="rId1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01" y="2603877"/>
            <a:ext cx="292417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شكل حر 41"/>
          <p:cNvSpPr/>
          <p:nvPr/>
        </p:nvSpPr>
        <p:spPr>
          <a:xfrm>
            <a:off x="348501" y="3674262"/>
            <a:ext cx="2673926" cy="1386816"/>
          </a:xfrm>
          <a:custGeom>
            <a:avLst/>
            <a:gdLst>
              <a:gd name="connsiteX0" fmla="*/ 0 w 1676400"/>
              <a:gd name="connsiteY0" fmla="*/ 819150 h 828675"/>
              <a:gd name="connsiteX1" fmla="*/ 666750 w 1676400"/>
              <a:gd name="connsiteY1" fmla="*/ 0 h 828675"/>
              <a:gd name="connsiteX2" fmla="*/ 1676400 w 1676400"/>
              <a:gd name="connsiteY2" fmla="*/ 828675 h 828675"/>
              <a:gd name="connsiteX3" fmla="*/ 0 w 1676400"/>
              <a:gd name="connsiteY3" fmla="*/ 819150 h 828675"/>
              <a:gd name="connsiteX0" fmla="*/ 0 w 1985158"/>
              <a:gd name="connsiteY0" fmla="*/ 1377291 h 1377291"/>
              <a:gd name="connsiteX1" fmla="*/ 975508 w 1985158"/>
              <a:gd name="connsiteY1" fmla="*/ 0 h 1377291"/>
              <a:gd name="connsiteX2" fmla="*/ 1985158 w 1985158"/>
              <a:gd name="connsiteY2" fmla="*/ 828675 h 1377291"/>
              <a:gd name="connsiteX3" fmla="*/ 0 w 1985158"/>
              <a:gd name="connsiteY3" fmla="*/ 1377291 h 1377291"/>
              <a:gd name="connsiteX0" fmla="*/ 0 w 2673926"/>
              <a:gd name="connsiteY0" fmla="*/ 1377291 h 1410566"/>
              <a:gd name="connsiteX1" fmla="*/ 975508 w 2673926"/>
              <a:gd name="connsiteY1" fmla="*/ 0 h 1410566"/>
              <a:gd name="connsiteX2" fmla="*/ 2673926 w 2673926"/>
              <a:gd name="connsiteY2" fmla="*/ 1410566 h 1410566"/>
              <a:gd name="connsiteX3" fmla="*/ 0 w 2673926"/>
              <a:gd name="connsiteY3" fmla="*/ 1377291 h 1410566"/>
              <a:gd name="connsiteX0" fmla="*/ 0 w 2673926"/>
              <a:gd name="connsiteY0" fmla="*/ 1377291 h 1386816"/>
              <a:gd name="connsiteX1" fmla="*/ 975508 w 2673926"/>
              <a:gd name="connsiteY1" fmla="*/ 0 h 1386816"/>
              <a:gd name="connsiteX2" fmla="*/ 2673926 w 2673926"/>
              <a:gd name="connsiteY2" fmla="*/ 1386816 h 1386816"/>
              <a:gd name="connsiteX3" fmla="*/ 0 w 2673926"/>
              <a:gd name="connsiteY3" fmla="*/ 1377291 h 138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3926" h="1386816">
                <a:moveTo>
                  <a:pt x="0" y="1377291"/>
                </a:moveTo>
                <a:lnTo>
                  <a:pt x="975508" y="0"/>
                </a:lnTo>
                <a:lnTo>
                  <a:pt x="2673926" y="1386816"/>
                </a:lnTo>
                <a:lnTo>
                  <a:pt x="0" y="1377291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" name="شكل حر 1"/>
          <p:cNvSpPr/>
          <p:nvPr/>
        </p:nvSpPr>
        <p:spPr>
          <a:xfrm>
            <a:off x="335354" y="2838734"/>
            <a:ext cx="996286" cy="2197290"/>
          </a:xfrm>
          <a:custGeom>
            <a:avLst/>
            <a:gdLst>
              <a:gd name="connsiteX0" fmla="*/ 0 w 1009934"/>
              <a:gd name="connsiteY0" fmla="*/ 0 h 2238233"/>
              <a:gd name="connsiteX1" fmla="*/ 1009934 w 1009934"/>
              <a:gd name="connsiteY1" fmla="*/ 2238233 h 2238233"/>
              <a:gd name="connsiteX2" fmla="*/ 54591 w 1009934"/>
              <a:gd name="connsiteY2" fmla="*/ 2197290 h 2238233"/>
              <a:gd name="connsiteX0" fmla="*/ 0 w 1009934"/>
              <a:gd name="connsiteY0" fmla="*/ 0 h 2238233"/>
              <a:gd name="connsiteX1" fmla="*/ 1009934 w 1009934"/>
              <a:gd name="connsiteY1" fmla="*/ 2238233 h 2238233"/>
              <a:gd name="connsiteX2" fmla="*/ 0 w 1009934"/>
              <a:gd name="connsiteY2" fmla="*/ 2224585 h 2238233"/>
              <a:gd name="connsiteX0" fmla="*/ 0 w 1009934"/>
              <a:gd name="connsiteY0" fmla="*/ 0 h 2224585"/>
              <a:gd name="connsiteX1" fmla="*/ 1009934 w 1009934"/>
              <a:gd name="connsiteY1" fmla="*/ 2210938 h 2224585"/>
              <a:gd name="connsiteX2" fmla="*/ 0 w 1009934"/>
              <a:gd name="connsiteY2" fmla="*/ 2224585 h 2224585"/>
              <a:gd name="connsiteX0" fmla="*/ 0 w 996286"/>
              <a:gd name="connsiteY0" fmla="*/ 0 h 2224585"/>
              <a:gd name="connsiteX1" fmla="*/ 996286 w 996286"/>
              <a:gd name="connsiteY1" fmla="*/ 2197290 h 2224585"/>
              <a:gd name="connsiteX2" fmla="*/ 0 w 996286"/>
              <a:gd name="connsiteY2" fmla="*/ 2224585 h 2224585"/>
              <a:gd name="connsiteX0" fmla="*/ 0 w 996286"/>
              <a:gd name="connsiteY0" fmla="*/ 0 h 2197290"/>
              <a:gd name="connsiteX1" fmla="*/ 996286 w 996286"/>
              <a:gd name="connsiteY1" fmla="*/ 2197290 h 2197290"/>
              <a:gd name="connsiteX2" fmla="*/ 0 w 996286"/>
              <a:gd name="connsiteY2" fmla="*/ 2183642 h 219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6286" h="2197290">
                <a:moveTo>
                  <a:pt x="0" y="0"/>
                </a:moveTo>
                <a:lnTo>
                  <a:pt x="996286" y="2197290"/>
                </a:lnTo>
                <a:lnTo>
                  <a:pt x="0" y="2183642"/>
                </a:ln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" name="شكل حر 2"/>
          <p:cNvSpPr/>
          <p:nvPr/>
        </p:nvSpPr>
        <p:spPr>
          <a:xfrm>
            <a:off x="1333500" y="4229100"/>
            <a:ext cx="1676400" cy="828675"/>
          </a:xfrm>
          <a:custGeom>
            <a:avLst/>
            <a:gdLst>
              <a:gd name="connsiteX0" fmla="*/ 0 w 1676400"/>
              <a:gd name="connsiteY0" fmla="*/ 819150 h 828675"/>
              <a:gd name="connsiteX1" fmla="*/ 666750 w 1676400"/>
              <a:gd name="connsiteY1" fmla="*/ 0 h 828675"/>
              <a:gd name="connsiteX2" fmla="*/ 1676400 w 1676400"/>
              <a:gd name="connsiteY2" fmla="*/ 828675 h 828675"/>
              <a:gd name="connsiteX3" fmla="*/ 0 w 1676400"/>
              <a:gd name="connsiteY3" fmla="*/ 819150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828675">
                <a:moveTo>
                  <a:pt x="0" y="819150"/>
                </a:moveTo>
                <a:lnTo>
                  <a:pt x="666750" y="0"/>
                </a:lnTo>
                <a:lnTo>
                  <a:pt x="1676400" y="828675"/>
                </a:lnTo>
                <a:lnTo>
                  <a:pt x="0" y="819150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3" name="مربع نص 32"/>
          <p:cNvSpPr txBox="1"/>
          <p:nvPr/>
        </p:nvSpPr>
        <p:spPr>
          <a:xfrm>
            <a:off x="1666188" y="5141075"/>
            <a:ext cx="31451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8</a:t>
            </a:r>
            <a:endParaRPr lang="ar-SY" sz="2000" b="1" dirty="0">
              <a:solidFill>
                <a:srgbClr val="0070C0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-36512" y="3739845"/>
            <a:ext cx="31451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6</a:t>
            </a:r>
            <a:endParaRPr lang="ar-SY" sz="2000" b="1" dirty="0">
              <a:solidFill>
                <a:srgbClr val="00B050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721028" y="2849033"/>
            <a:ext cx="44435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 smtClean="0"/>
              <a:t>10</a:t>
            </a:r>
            <a:endParaRPr lang="ar-SY" sz="2000" b="1" dirty="0"/>
          </a:p>
        </p:txBody>
      </p:sp>
      <p:cxnSp>
        <p:nvCxnSpPr>
          <p:cNvPr id="36" name="رابط مستقيم 35"/>
          <p:cNvCxnSpPr/>
          <p:nvPr/>
        </p:nvCxnSpPr>
        <p:spPr>
          <a:xfrm>
            <a:off x="326608" y="5069067"/>
            <a:ext cx="27296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 flipV="1">
            <a:off x="326608" y="2836820"/>
            <a:ext cx="0" cy="223224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رابط مستقيم 37"/>
          <p:cNvCxnSpPr/>
          <p:nvPr/>
        </p:nvCxnSpPr>
        <p:spPr>
          <a:xfrm>
            <a:off x="326608" y="2836820"/>
            <a:ext cx="2729660" cy="22322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 flipV="1">
            <a:off x="326608" y="3628907"/>
            <a:ext cx="1033792" cy="144016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0" name="مربع نص 39"/>
              <p:cNvSpPr txBox="1"/>
              <p:nvPr/>
            </p:nvSpPr>
            <p:spPr>
              <a:xfrm>
                <a:off x="467544" y="3958369"/>
                <a:ext cx="449161" cy="497059"/>
              </a:xfrm>
              <a:prstGeom prst="rect">
                <a:avLst/>
              </a:prstGeom>
              <a:no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dirty="0" smtClean="0">
                              <a:solidFill>
                                <a:srgbClr val="FFFF00"/>
                              </a:solidFill>
                              <a:effectLst>
                                <a:glow rad="1397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ar-IQ" sz="1400" b="1" i="1" dirty="0" smtClean="0">
                              <a:solidFill>
                                <a:srgbClr val="FFFF00"/>
                              </a:solidFill>
                              <a:effectLst>
                                <a:glow rad="1397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</a:rPr>
                            <m:t>𝟐𝟒</m:t>
                          </m:r>
                        </m:num>
                        <m:den>
                          <m:r>
                            <a:rPr lang="en-US" sz="1400" b="1" i="1" dirty="0" smtClean="0">
                              <a:solidFill>
                                <a:srgbClr val="FFFF00"/>
                              </a:solidFill>
                              <a:effectLst>
                                <a:glow rad="1397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ar-SY" sz="1400" b="1" dirty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>
          <p:sp>
            <p:nvSpPr>
              <p:cNvPr id="40" name="مربع نص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958369"/>
                <a:ext cx="449161" cy="497059"/>
              </a:xfrm>
              <a:prstGeom prst="rect">
                <a:avLst/>
              </a:prstGeom>
              <a:blipFill rotWithShape="1">
                <a:blip r:embed="rId16" cstate="print"/>
                <a:stretch>
                  <a:fillRect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رابط مستقيم 40"/>
          <p:cNvCxnSpPr/>
          <p:nvPr/>
        </p:nvCxnSpPr>
        <p:spPr>
          <a:xfrm flipV="1">
            <a:off x="1333871" y="4221088"/>
            <a:ext cx="646827" cy="848909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مربع نص 47"/>
          <p:cNvSpPr txBox="1"/>
          <p:nvPr/>
        </p:nvSpPr>
        <p:spPr>
          <a:xfrm>
            <a:off x="1485332" y="4245432"/>
            <a:ext cx="301685" cy="369332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ar-SY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7" name="مستطيل 46"/>
              <p:cNvSpPr/>
              <p:nvPr/>
            </p:nvSpPr>
            <p:spPr>
              <a:xfrm>
                <a:off x="5386619" y="5756144"/>
                <a:ext cx="370268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ar-IQ" sz="2000" b="0" i="1" u="none" strike="noStrike" cap="none" normalizeH="0" baseline="0" dirty="0" smtClean="0">
                    <a:ln>
                      <a:noFill/>
                    </a:ln>
                    <a:effectLst/>
                    <a:latin typeface="Cambria Math" pitchFamily="18" charset="0"/>
                    <a:ea typeface="Times New Roman" pitchFamily="18" charset="0"/>
                    <a:cs typeface="Arial" pitchFamily="34" charset="0"/>
                  </a:rPr>
                  <a:t>لدينا:</a:t>
                </a:r>
                <a:r>
                  <a:rPr kumimoji="0" lang="ar-IQ" sz="2000" b="0" i="1" u="none" strike="noStrike" cap="none" normalizeH="0" dirty="0" smtClean="0">
                    <a:ln>
                      <a:noFill/>
                    </a:ln>
                    <a:effectLst/>
                    <a:latin typeface="Cambria Math" pitchFamily="18" charset="0"/>
                    <a:ea typeface="Times New Roman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𝐴𝐸</m:t>
                    </m:r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</m:t>
                    </m:r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𝐴𝐵</m:t>
                    </m:r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−</m:t>
                    </m:r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𝐵𝐸</m:t>
                    </m:r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</m:t>
                    </m:r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8</m:t>
                    </m:r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−</m:t>
                    </m:r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5</m:t>
                    </m:r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=</m:t>
                    </m:r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3</m:t>
                    </m:r>
                  </m:oMath>
                </a14:m>
                <a:endParaRPr kumimoji="0" lang="en-US" sz="32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7" name="مستطيل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619" y="5756144"/>
                <a:ext cx="3702680" cy="400110"/>
              </a:xfrm>
              <a:prstGeom prst="rect">
                <a:avLst/>
              </a:prstGeom>
              <a:blipFill rotWithShape="1">
                <a:blip r:embed="rId17" cstate="print"/>
                <a:stretch>
                  <a:fillRect t="-6061" r="-1647" b="-27273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28" b="50870"/>
          <a:stretch/>
        </p:blipFill>
        <p:spPr bwMode="auto">
          <a:xfrm>
            <a:off x="7498221" y="1"/>
            <a:ext cx="1645779" cy="50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9202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49" name="مربع نص 48"/>
              <p:cNvSpPr txBox="1"/>
              <p:nvPr/>
            </p:nvSpPr>
            <p:spPr>
              <a:xfrm>
                <a:off x="7577237" y="620688"/>
                <a:ext cx="1439818" cy="369332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1">
                <a:spAutoFit/>
              </a:bodyPr>
              <a:lstStyle/>
              <a:p>
                <a:r>
                  <a:rPr lang="ar-IQ" b="1" dirty="0" smtClean="0"/>
                  <a:t>أولاً: حساب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𝑬𝑩</m:t>
                    </m:r>
                  </m:oMath>
                </a14:m>
                <a:endParaRPr lang="ar-SY" b="1" dirty="0"/>
              </a:p>
            </p:txBody>
          </p:sp>
        </mc:Choice>
        <mc:Fallback>
          <p:sp>
            <p:nvSpPr>
              <p:cNvPr id="49" name="مربع نص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237" y="620688"/>
                <a:ext cx="1439818" cy="369332"/>
              </a:xfrm>
              <a:prstGeom prst="rect">
                <a:avLst/>
              </a:prstGeom>
              <a:blipFill rotWithShape="1">
                <a:blip r:embed="rId2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3" name="مربع نص 52"/>
              <p:cNvSpPr txBox="1"/>
              <p:nvPr/>
            </p:nvSpPr>
            <p:spPr>
              <a:xfrm>
                <a:off x="7580522" y="2276872"/>
                <a:ext cx="1527982" cy="369332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1">
                <a:spAutoFit/>
              </a:bodyPr>
              <a:lstStyle/>
              <a:p>
                <a:r>
                  <a:rPr lang="ar-IQ" b="1" dirty="0" smtClean="0"/>
                  <a:t>ثانياً: حساب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𝑵𝑬</m:t>
                    </m:r>
                  </m:oMath>
                </a14:m>
                <a:endParaRPr lang="ar-SY" b="1" dirty="0"/>
              </a:p>
            </p:txBody>
          </p:sp>
        </mc:Choice>
        <mc:Fallback>
          <p:sp>
            <p:nvSpPr>
              <p:cNvPr id="53" name="مربع نص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522" y="2276872"/>
                <a:ext cx="1527982" cy="369332"/>
              </a:xfrm>
              <a:prstGeom prst="rect">
                <a:avLst/>
              </a:prstGeom>
              <a:blipFill rotWithShape="1">
                <a:blip r:embed="rId2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مربع نص 53"/>
          <p:cNvSpPr txBox="1"/>
          <p:nvPr/>
        </p:nvSpPr>
        <p:spPr>
          <a:xfrm>
            <a:off x="2087741" y="4762406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5</a:t>
            </a:r>
            <a:endParaRPr lang="ar-SY" b="1" dirty="0">
              <a:solidFill>
                <a:srgbClr val="7030A0"/>
              </a:solidFill>
            </a:endParaRPr>
          </a:p>
        </p:txBody>
      </p:sp>
      <p:cxnSp>
        <p:nvCxnSpPr>
          <p:cNvPr id="56" name="رابط مستقيم 55"/>
          <p:cNvCxnSpPr/>
          <p:nvPr/>
        </p:nvCxnSpPr>
        <p:spPr>
          <a:xfrm>
            <a:off x="326608" y="2836820"/>
            <a:ext cx="1033792" cy="22322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مستطيل 8"/>
              <p:cNvSpPr/>
              <p:nvPr/>
            </p:nvSpPr>
            <p:spPr>
              <a:xfrm>
                <a:off x="120743" y="6309320"/>
                <a:ext cx="1305294" cy="50020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2400" i="1" dirty="0" smtClean="0">
                    <a:solidFill>
                      <a:schemeClr val="bg1"/>
                    </a:solidFill>
                    <a:latin typeface="Cambria Math" pitchFamily="18" charset="0"/>
                    <a:ea typeface="Times New Roman" pitchFamily="18" charset="0"/>
                    <a:cs typeface="Arial" pitchFamily="34" charset="0"/>
                  </a:rPr>
                  <a:t>CE=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5</m:t>
                        </m:r>
                      </m:e>
                    </m:rad>
                  </m:oMath>
                </a14:m>
                <a:endParaRPr lang="ar-SY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مستطيل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43" y="6309320"/>
                <a:ext cx="1305294" cy="500202"/>
              </a:xfrm>
              <a:prstGeom prst="rect">
                <a:avLst/>
              </a:prstGeom>
              <a:blipFill rotWithShape="1">
                <a:blip r:embed="rId2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4" name="مربع نص 20"/>
              <p:cNvSpPr txBox="1"/>
              <p:nvPr/>
            </p:nvSpPr>
            <p:spPr>
              <a:xfrm>
                <a:off x="2647370" y="2562804"/>
                <a:ext cx="4634025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>
                <a:defPPr>
                  <a:defRPr lang="ar-SY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𝐸𝑁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∥ 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𝐴𝑀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ar-IQ" sz="2400" dirty="0" smtClean="0">
                    <a:solidFill>
                      <a:schemeClr val="tx1"/>
                    </a:solidFill>
                  </a:rPr>
                  <a:t>   ) عمودان على مستقيم واحد (</a:t>
                </a:r>
                <a:endParaRPr lang="ar-SY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4" name="مربع نص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370" y="2562804"/>
                <a:ext cx="4634025" cy="461665"/>
              </a:xfrm>
              <a:prstGeom prst="rect">
                <a:avLst/>
              </a:prstGeom>
              <a:blipFill rotWithShape="1">
                <a:blip r:embed="rId23" cstate="print"/>
                <a:stretch>
                  <a:fillRect l="-1316" t="-11842" b="-27632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مربع نص 44"/>
          <p:cNvSpPr txBox="1"/>
          <p:nvPr/>
        </p:nvSpPr>
        <p:spPr>
          <a:xfrm>
            <a:off x="7075145" y="44624"/>
            <a:ext cx="1606530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5400" b="1" u="sng" dirty="0" smtClean="0">
                <a:solidFill>
                  <a:srgbClr val="7030A0"/>
                </a:solidFill>
                <a:cs typeface="Old Antic Bold" pitchFamily="2" charset="-78"/>
              </a:rPr>
              <a:t>تذكر:</a:t>
            </a:r>
            <a:endParaRPr lang="ar-SY" sz="5400" b="1" u="sng" dirty="0">
              <a:solidFill>
                <a:srgbClr val="7030A0"/>
              </a:solidFill>
              <a:cs typeface="Old Antic Bold" pitchFamily="2" charset="-78"/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6279671" y="1200039"/>
            <a:ext cx="283603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2400" dirty="0"/>
              <a:t>إ</a:t>
            </a:r>
            <a:r>
              <a:rPr lang="ar-IQ" sz="2400" dirty="0" smtClean="0"/>
              <a:t>يجاد الجذر التربيعي لعدد :</a:t>
            </a:r>
            <a:endParaRPr lang="ar-SY" sz="2400" dirty="0"/>
          </a:p>
        </p:txBody>
      </p:sp>
      <p:sp>
        <p:nvSpPr>
          <p:cNvPr id="52" name="مربع نص 51"/>
          <p:cNvSpPr txBox="1"/>
          <p:nvPr/>
        </p:nvSpPr>
        <p:spPr>
          <a:xfrm>
            <a:off x="4020478" y="620688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800" dirty="0" smtClean="0"/>
              <a:t>45</a:t>
            </a:r>
            <a:endParaRPr lang="ar-SY" sz="2800" dirty="0"/>
          </a:p>
        </p:txBody>
      </p:sp>
      <p:cxnSp>
        <p:nvCxnSpPr>
          <p:cNvPr id="55" name="رابط كسهم مستقيم 54"/>
          <p:cNvCxnSpPr/>
          <p:nvPr/>
        </p:nvCxnSpPr>
        <p:spPr>
          <a:xfrm rot="16200000" flipH="1">
            <a:off x="4465066" y="1263631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رابط كسهم مستقيم 56"/>
          <p:cNvCxnSpPr/>
          <p:nvPr/>
        </p:nvCxnSpPr>
        <p:spPr>
          <a:xfrm flipH="1">
            <a:off x="3734726" y="1192192"/>
            <a:ext cx="357190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مربع نص 57"/>
          <p:cNvSpPr txBox="1"/>
          <p:nvPr/>
        </p:nvSpPr>
        <p:spPr>
          <a:xfrm>
            <a:off x="3575511" y="2239218"/>
            <a:ext cx="36740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800" dirty="0" smtClean="0"/>
              <a:t>3</a:t>
            </a:r>
            <a:endParaRPr lang="ar-SY" sz="2800" dirty="0"/>
          </a:p>
        </p:txBody>
      </p:sp>
      <p:sp>
        <p:nvSpPr>
          <p:cNvPr id="59" name="شكل بيضاوي 58"/>
          <p:cNvSpPr/>
          <p:nvPr/>
        </p:nvSpPr>
        <p:spPr>
          <a:xfrm>
            <a:off x="4680520" y="3450091"/>
            <a:ext cx="571504" cy="5000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0" name="شكل بيضاوي 59"/>
          <p:cNvSpPr/>
          <p:nvPr/>
        </p:nvSpPr>
        <p:spPr>
          <a:xfrm>
            <a:off x="5983502" y="3351293"/>
            <a:ext cx="571504" cy="5232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1" name="مربع نص 60"/>
          <p:cNvSpPr txBox="1"/>
          <p:nvPr/>
        </p:nvSpPr>
        <p:spPr>
          <a:xfrm>
            <a:off x="5112568" y="2113692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800" dirty="0" smtClean="0"/>
              <a:t>15</a:t>
            </a:r>
            <a:endParaRPr lang="ar-SY" sz="2800" dirty="0"/>
          </a:p>
        </p:txBody>
      </p:sp>
      <p:cxnSp>
        <p:nvCxnSpPr>
          <p:cNvPr id="62" name="رابط كسهم مستقيم 61"/>
          <p:cNvCxnSpPr/>
          <p:nvPr/>
        </p:nvCxnSpPr>
        <p:spPr>
          <a:xfrm rot="16200000" flipH="1">
            <a:off x="5502039" y="2744086"/>
            <a:ext cx="642944" cy="4285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رابط كسهم مستقيم 62"/>
          <p:cNvCxnSpPr/>
          <p:nvPr/>
        </p:nvCxnSpPr>
        <p:spPr>
          <a:xfrm rot="5400000">
            <a:off x="4751941" y="2851211"/>
            <a:ext cx="714380" cy="2857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مستطيل 63"/>
          <p:cNvSpPr/>
          <p:nvPr/>
        </p:nvSpPr>
        <p:spPr>
          <a:xfrm flipH="1">
            <a:off x="6089441" y="3351293"/>
            <a:ext cx="359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3</a:t>
            </a:r>
            <a:endParaRPr lang="ar-SY" sz="2800" dirty="0"/>
          </a:p>
        </p:txBody>
      </p:sp>
      <p:sp>
        <p:nvSpPr>
          <p:cNvPr id="65" name="مستطيل 64"/>
          <p:cNvSpPr/>
          <p:nvPr/>
        </p:nvSpPr>
        <p:spPr>
          <a:xfrm flipH="1">
            <a:off x="4680520" y="3422731"/>
            <a:ext cx="451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5</a:t>
            </a:r>
            <a:endParaRPr lang="ar-SY" sz="2800" dirty="0"/>
          </a:p>
        </p:txBody>
      </p:sp>
      <p:sp>
        <p:nvSpPr>
          <p:cNvPr id="66" name="شكل بيضاوي 65"/>
          <p:cNvSpPr/>
          <p:nvPr/>
        </p:nvSpPr>
        <p:spPr>
          <a:xfrm>
            <a:off x="3460944" y="2257708"/>
            <a:ext cx="571504" cy="5232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7" name="مربع نص 66"/>
              <p:cNvSpPr txBox="1"/>
              <p:nvPr/>
            </p:nvSpPr>
            <p:spPr>
              <a:xfrm>
                <a:off x="7090374" y="1908299"/>
                <a:ext cx="1576072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45</m:t>
                      </m:r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r>
                        <a:rPr lang="en-US" i="1" dirty="0" smtClean="0">
                          <a:latin typeface="Cambria Math"/>
                        </a:rPr>
                        <m:t>3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</a:rPr>
                        <m:t>3</m:t>
                      </m:r>
                      <m:r>
                        <a:rPr lang="en-US" i="1" dirty="0" smtClean="0">
                          <a:latin typeface="Cambria Math"/>
                        </a:rPr>
                        <m:t>)(</m:t>
                      </m:r>
                      <m:r>
                        <a:rPr lang="en-US" i="1" dirty="0" smtClean="0">
                          <a:latin typeface="Cambria Math"/>
                        </a:rPr>
                        <m:t>5</m:t>
                      </m:r>
                      <m:r>
                        <a:rPr lang="en-US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ar-SY" dirty="0"/>
              </a:p>
            </p:txBody>
          </p:sp>
        </mc:Choice>
        <mc:Fallback>
          <p:sp>
            <p:nvSpPr>
              <p:cNvPr id="67" name="مربع نص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374" y="1908299"/>
                <a:ext cx="1576072" cy="369332"/>
              </a:xfrm>
              <a:prstGeom prst="rect">
                <a:avLst/>
              </a:prstGeom>
              <a:blipFill rotWithShape="1">
                <a:blip r:embed="rId24" cstate="print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8" name="مربع نص 67"/>
              <p:cNvSpPr txBox="1"/>
              <p:nvPr/>
            </p:nvSpPr>
            <p:spPr>
              <a:xfrm>
                <a:off x="6804248" y="2420888"/>
                <a:ext cx="2395271" cy="427746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45</m:t>
                          </m:r>
                        </m:e>
                      </m:rad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5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)</m:t>
                          </m:r>
                        </m:e>
                      </m:rad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r>
                        <a:rPr lang="en-US" b="0" i="1" dirty="0" smtClean="0">
                          <a:latin typeface="Cambria Math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ar-SY" dirty="0"/>
              </a:p>
            </p:txBody>
          </p:sp>
        </mc:Choice>
        <mc:Fallback>
          <p:sp>
            <p:nvSpPr>
              <p:cNvPr id="68" name="مربع نص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420888"/>
                <a:ext cx="2395271" cy="427746"/>
              </a:xfrm>
              <a:prstGeom prst="rect">
                <a:avLst/>
              </a:prstGeom>
              <a:blipFill rotWithShape="1">
                <a:blip r:embed="rId25" cstate="print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8470515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750"/>
                            </p:stCondLst>
                            <p:childTnLst>
                              <p:par>
                                <p:cTn id="19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1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750"/>
                            </p:stCondLst>
                            <p:childTnLst>
                              <p:par>
                                <p:cTn id="2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0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42" grpId="0" animBg="1"/>
      <p:bldP spid="2" grpId="0" animBg="1"/>
      <p:bldP spid="3" grpId="0" animBg="1"/>
      <p:bldP spid="48" grpId="0"/>
      <p:bldP spid="47" grpId="0" animBg="1"/>
      <p:bldP spid="49" grpId="0" animBg="1"/>
      <p:bldP spid="49" grpId="1" animBg="1"/>
      <p:bldP spid="53" grpId="0" animBg="1"/>
      <p:bldP spid="53" grpId="1" animBg="1"/>
      <p:bldP spid="54" grpId="0"/>
      <p:bldP spid="9" grpId="0" animBg="1"/>
      <p:bldP spid="44" grpId="0" animBg="1"/>
      <p:bldP spid="44" grpId="1" animBg="1"/>
      <p:bldP spid="45" grpId="0"/>
      <p:bldP spid="46" grpId="0"/>
      <p:bldP spid="52" grpId="0"/>
      <p:bldP spid="58" grpId="0"/>
      <p:bldP spid="59" grpId="0" animBg="1"/>
      <p:bldP spid="60" grpId="0" animBg="1"/>
      <p:bldP spid="61" grpId="0"/>
      <p:bldP spid="64" grpId="0"/>
      <p:bldP spid="65" grpId="0"/>
      <p:bldP spid="66" grpId="0" animBg="1"/>
      <p:bldP spid="67" grpId="0" animBg="1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67" y="694899"/>
            <a:ext cx="56007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66" y="358254"/>
            <a:ext cx="29051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24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مستطيل 4"/>
              <p:cNvSpPr/>
              <p:nvPr/>
            </p:nvSpPr>
            <p:spPr>
              <a:xfrm>
                <a:off x="145154" y="5343060"/>
                <a:ext cx="8797709" cy="461665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ar-SY" sz="2400" dirty="0"/>
                  <a:t>حسب </a:t>
                </a:r>
                <a:r>
                  <a:rPr lang="ar-SY" sz="2400" dirty="0"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rPr>
                  <a:t>المبرهنة الأساسية في التشابه </a:t>
                </a:r>
                <a:r>
                  <a:rPr lang="ar-SY" sz="2400" dirty="0"/>
                  <a:t>نستنتج أن المثلثين :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𝑂𝐴𝐵</m:t>
                    </m:r>
                  </m:oMath>
                </a14:m>
                <a:r>
                  <a:rPr lang="ar-SY" sz="2400" dirty="0"/>
                  <a:t>  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𝑂𝐷𝐶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ar-SY" sz="2400" dirty="0"/>
                  <a:t>  متشابهين </a:t>
                </a:r>
              </a:p>
            </p:txBody>
          </p:sp>
        </mc:Choice>
        <mc:Fallback>
          <p:sp>
            <p:nvSpPr>
              <p:cNvPr id="5" name="مستطيل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54" y="5343060"/>
                <a:ext cx="8797709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مستطيل 5"/>
              <p:cNvSpPr/>
              <p:nvPr/>
            </p:nvSpPr>
            <p:spPr>
              <a:xfrm>
                <a:off x="7334010" y="4308045"/>
                <a:ext cx="1645779" cy="67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𝑂𝐴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𝑂𝐵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𝑂𝐶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𝑂𝐷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مستطيل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010" y="4308045"/>
                <a:ext cx="1645779" cy="670633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مستطيل 6"/>
          <p:cNvSpPr/>
          <p:nvPr/>
        </p:nvSpPr>
        <p:spPr>
          <a:xfrm>
            <a:off x="6732240" y="2582434"/>
            <a:ext cx="2044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2000" dirty="0" smtClean="0"/>
              <a:t>لدينا من نص المسألة</a:t>
            </a:r>
            <a:r>
              <a:rPr lang="ar-SY" sz="2000" dirty="0" smtClean="0"/>
              <a:t> </a:t>
            </a:r>
            <a:r>
              <a:rPr lang="ar-SY" sz="2000" dirty="0"/>
              <a:t>: 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مستطيل 7"/>
              <p:cNvSpPr/>
              <p:nvPr/>
            </p:nvSpPr>
            <p:spPr>
              <a:xfrm>
                <a:off x="3975245" y="2558057"/>
                <a:ext cx="25364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𝑂𝐴</m:t>
                      </m:r>
                      <m:r>
                        <a:rPr lang="en-US" sz="2000" i="1">
                          <a:latin typeface="Cambria Math"/>
                        </a:rPr>
                        <m:t>×</m:t>
                      </m:r>
                      <m:r>
                        <a:rPr lang="en-US" sz="2000" i="1">
                          <a:latin typeface="Cambria Math"/>
                        </a:rPr>
                        <m:t>𝑂𝐷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𝑂𝐵</m:t>
                      </m:r>
                      <m:r>
                        <a:rPr lang="ar-SY" sz="2000">
                          <a:latin typeface="Cambria Math"/>
                        </a:rPr>
                        <m:t>×</m:t>
                      </m:r>
                      <m:r>
                        <a:rPr lang="en-US" sz="2000" i="1">
                          <a:latin typeface="Cambria Math"/>
                        </a:rPr>
                        <m:t>𝑂𝐶</m:t>
                      </m:r>
                    </m:oMath>
                  </m:oMathPara>
                </a14:m>
                <a:endParaRPr lang="ar-SY" sz="2000" dirty="0"/>
              </a:p>
            </p:txBody>
          </p:sp>
        </mc:Choice>
        <mc:Fallback>
          <p:sp>
            <p:nvSpPr>
              <p:cNvPr id="8" name="مستطيل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245" y="2558057"/>
                <a:ext cx="2536464" cy="40011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28" b="50870"/>
          <a:stretch/>
        </p:blipFill>
        <p:spPr bwMode="auto">
          <a:xfrm>
            <a:off x="7498221" y="1"/>
            <a:ext cx="1645779" cy="50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ربع نص 9"/>
          <p:cNvSpPr txBox="1"/>
          <p:nvPr/>
        </p:nvSpPr>
        <p:spPr>
          <a:xfrm>
            <a:off x="5218857" y="3560765"/>
            <a:ext cx="382829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2000" b="1" u="sng" dirty="0" smtClean="0"/>
              <a:t>وبحسب:</a:t>
            </a:r>
            <a:r>
              <a:rPr lang="ar-SY" sz="2000" dirty="0" smtClean="0"/>
              <a:t>عكس </a:t>
            </a:r>
            <a:r>
              <a:rPr lang="ar-SY" sz="2000" dirty="0"/>
              <a:t>خاصة الضرب </a:t>
            </a:r>
            <a:r>
              <a:rPr lang="ar-SY" sz="2000" dirty="0" smtClean="0"/>
              <a:t>التقاطعي</a:t>
            </a:r>
            <a:r>
              <a:rPr lang="ar-IQ" sz="2000" dirty="0" smtClean="0"/>
              <a:t> نجد:</a:t>
            </a:r>
            <a:endParaRPr lang="ar-SY" sz="20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مستطيل 10"/>
              <p:cNvSpPr/>
              <p:nvPr/>
            </p:nvSpPr>
            <p:spPr>
              <a:xfrm>
                <a:off x="13206" y="4443306"/>
                <a:ext cx="699752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ar-IQ" sz="2400" dirty="0" smtClean="0"/>
                  <a:t>ب</a:t>
                </a:r>
                <a:r>
                  <a:rPr lang="ar-SY" sz="2400" dirty="0" smtClean="0"/>
                  <a:t>حسب </a:t>
                </a:r>
                <a:r>
                  <a:rPr lang="ar-IQ" sz="2400" dirty="0" smtClean="0">
                    <a:effectLst>
                      <a:glow rad="1397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مبرهنة </a:t>
                </a:r>
                <a:r>
                  <a:rPr lang="ar-SY" sz="2400" dirty="0" smtClean="0">
                    <a:effectLst>
                      <a:glow rad="1397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العكس</a:t>
                </a:r>
                <a:r>
                  <a:rPr lang="ar-IQ" sz="2400" dirty="0" smtClean="0">
                    <a:effectLst>
                      <a:glow rad="1397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 لمبرهنة </a:t>
                </a:r>
                <a:r>
                  <a:rPr lang="ar-SY" sz="2400" dirty="0" smtClean="0">
                    <a:effectLst>
                      <a:glow rad="1397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 تالس </a:t>
                </a:r>
                <a:r>
                  <a:rPr lang="ar-SY" sz="2400" dirty="0">
                    <a:effectLst>
                      <a:glow rad="1397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في المثلث </a:t>
                </a:r>
                <a:r>
                  <a:rPr lang="ar-SY" sz="2400" dirty="0"/>
                  <a:t>يكون 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𝐴𝐵</m:t>
                    </m:r>
                    <m:r>
                      <a:rPr lang="en-US" sz="2400" i="1">
                        <a:latin typeface="Cambria Math"/>
                      </a:rPr>
                      <m:t>∥</m:t>
                    </m:r>
                    <m:r>
                      <a:rPr lang="en-US" sz="2400" i="1">
                        <a:latin typeface="Cambria Math"/>
                      </a:rPr>
                      <m:t>𝐶𝐷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1" name="مستطيل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6" y="4443306"/>
                <a:ext cx="6997521" cy="461665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t="-25000" r="-1394" b="-40789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888" y="1745506"/>
            <a:ext cx="5619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ربع نص 14"/>
          <p:cNvSpPr txBox="1"/>
          <p:nvPr/>
        </p:nvSpPr>
        <p:spPr>
          <a:xfrm>
            <a:off x="0" y="6488668"/>
            <a:ext cx="49504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hlinkClick r:id="rId11"/>
              </a:rPr>
              <a:t>https://www.facebook.com/groups/syria.teachers/</a:t>
            </a:r>
            <a:endParaRPr lang="ar-SY" dirty="0"/>
          </a:p>
        </p:txBody>
      </p:sp>
    </p:spTree>
    <p:extLst>
      <p:ext uri="{BB962C8B-B14F-4D97-AF65-F5344CB8AC3E}">
        <p14:creationId xmlns="" xmlns:p14="http://schemas.microsoft.com/office/powerpoint/2010/main" val="30024348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10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e3a1cf56a5a4a9275d2ee6fb5b81e67f6ee1e015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253</Words>
  <Application>Microsoft Office PowerPoint</Application>
  <PresentationFormat>عرض على الشاشة (3:4)‏</PresentationFormat>
  <Paragraphs>126</Paragraphs>
  <Slides>12</Slides>
  <Notes>4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نسق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Aml</dc:creator>
  <cp:lastModifiedBy>Aml</cp:lastModifiedBy>
  <cp:revision>301</cp:revision>
  <dcterms:created xsi:type="dcterms:W3CDTF">2012-07-20T08:02:31Z</dcterms:created>
  <dcterms:modified xsi:type="dcterms:W3CDTF">2013-11-04T18:39:12Z</dcterms:modified>
</cp:coreProperties>
</file>