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7"/>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61" r:id="rId16"/>
  </p:sldIdLst>
  <p:sldSz cx="9601200" cy="12801600" type="A3"/>
  <p:notesSz cx="6858000" cy="9144000"/>
  <p:defaultText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044" autoAdjust="0"/>
    <p:restoredTop sz="91606" autoAdjust="0"/>
  </p:normalViewPr>
  <p:slideViewPr>
    <p:cSldViewPr>
      <p:cViewPr>
        <p:scale>
          <a:sx n="44" d="100"/>
          <a:sy n="44" d="100"/>
        </p:scale>
        <p:origin x="-2058" y="588"/>
      </p:cViewPr>
      <p:guideLst>
        <p:guide orient="horz" pos="4032"/>
        <p:guide pos="302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A389646-10D1-46D0-BB03-06B92E5AB14A}" type="datetimeFigureOut">
              <a:rPr lang="ar-EG" smtClean="0"/>
              <a:t>26/01/1435</a:t>
            </a:fld>
            <a:endParaRPr lang="ar-EG"/>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4158985-1C7E-4A6C-99F6-767D0BBFE8D2}" type="slidenum">
              <a:rPr lang="ar-EG" smtClean="0"/>
              <a:t>‹#›</a:t>
            </a:fld>
            <a:endParaRPr lang="ar-EG"/>
          </a:p>
        </p:txBody>
      </p:sp>
    </p:spTree>
    <p:extLst>
      <p:ext uri="{BB962C8B-B14F-4D97-AF65-F5344CB8AC3E}">
        <p14:creationId xmlns:p14="http://schemas.microsoft.com/office/powerpoint/2010/main" val="330501367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E4158985-1C7E-4A6C-99F6-767D0BBFE8D2}" type="slidenum">
              <a:rPr lang="ar-EG" smtClean="0"/>
              <a:t>1</a:t>
            </a:fld>
            <a:endParaRPr lang="ar-EG"/>
          </a:p>
        </p:txBody>
      </p:sp>
    </p:spTree>
    <p:extLst>
      <p:ext uri="{BB962C8B-B14F-4D97-AF65-F5344CB8AC3E}">
        <p14:creationId xmlns:p14="http://schemas.microsoft.com/office/powerpoint/2010/main" val="292620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E4158985-1C7E-4A6C-99F6-767D0BBFE8D2}" type="slidenum">
              <a:rPr lang="ar-EG" smtClean="0"/>
              <a:t>9</a:t>
            </a:fld>
            <a:endParaRPr lang="ar-EG"/>
          </a:p>
        </p:txBody>
      </p:sp>
    </p:spTree>
    <p:extLst>
      <p:ext uri="{BB962C8B-B14F-4D97-AF65-F5344CB8AC3E}">
        <p14:creationId xmlns:p14="http://schemas.microsoft.com/office/powerpoint/2010/main" val="4257175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0090" y="3976794"/>
            <a:ext cx="8161020" cy="2744047"/>
          </a:xfrm>
        </p:spPr>
        <p:txBody>
          <a:bodyPr/>
          <a:lstStyle/>
          <a:p>
            <a:r>
              <a:rPr lang="en-US" smtClean="0"/>
              <a:t>Click to edit Master title style</a:t>
            </a:r>
            <a:endParaRPr lang="ar-EG"/>
          </a:p>
        </p:txBody>
      </p:sp>
      <p:sp>
        <p:nvSpPr>
          <p:cNvPr id="3" name="Subtitle 2"/>
          <p:cNvSpPr>
            <a:spLocks noGrp="1"/>
          </p:cNvSpPr>
          <p:nvPr>
            <p:ph type="subTitle" idx="1"/>
          </p:nvPr>
        </p:nvSpPr>
        <p:spPr>
          <a:xfrm>
            <a:off x="1440180" y="7254240"/>
            <a:ext cx="6720840" cy="327152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B3E26D39-0744-40CA-9445-E867F2BA38A8}" type="datetimeFigureOut">
              <a:rPr lang="ar-EG" smtClean="0"/>
              <a:t>26/01/1435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3E26D39-0744-40CA-9445-E867F2BA38A8}" type="datetimeFigureOut">
              <a:rPr lang="ar-EG" smtClean="0"/>
              <a:t>26/01/1435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9248" y="957158"/>
            <a:ext cx="2268616" cy="20387733"/>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503397" y="957158"/>
            <a:ext cx="6645831" cy="203877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3E26D39-0744-40CA-9445-E867F2BA38A8}" type="datetimeFigureOut">
              <a:rPr lang="ar-EG" smtClean="0"/>
              <a:t>26/01/1435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3E26D39-0744-40CA-9445-E867F2BA38A8}" type="datetimeFigureOut">
              <a:rPr lang="ar-EG" smtClean="0"/>
              <a:t>26/01/1435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8429" y="8226214"/>
            <a:ext cx="8161020" cy="2542540"/>
          </a:xfrm>
        </p:spPr>
        <p:txBody>
          <a:bodyPr anchor="t"/>
          <a:lstStyle>
            <a:lvl1pPr algn="r">
              <a:defRPr sz="5600" b="1" cap="all"/>
            </a:lvl1pPr>
          </a:lstStyle>
          <a:p>
            <a:r>
              <a:rPr lang="en-US" smtClean="0"/>
              <a:t>Click to edit Master title style</a:t>
            </a:r>
            <a:endParaRPr lang="ar-EG"/>
          </a:p>
        </p:txBody>
      </p:sp>
      <p:sp>
        <p:nvSpPr>
          <p:cNvPr id="3" name="Text Placeholder 2"/>
          <p:cNvSpPr>
            <a:spLocks noGrp="1"/>
          </p:cNvSpPr>
          <p:nvPr>
            <p:ph type="body" idx="1"/>
          </p:nvPr>
        </p:nvSpPr>
        <p:spPr>
          <a:xfrm>
            <a:off x="758429" y="5425865"/>
            <a:ext cx="8161020" cy="2800349"/>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E26D39-0744-40CA-9445-E867F2BA38A8}" type="datetimeFigureOut">
              <a:rPr lang="ar-EG" smtClean="0"/>
              <a:t>26/01/1435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503397" y="5576993"/>
            <a:ext cx="4457224" cy="1576789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5120640" y="5576993"/>
            <a:ext cx="4457224" cy="1576789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B3E26D39-0744-40CA-9445-E867F2BA38A8}" type="datetimeFigureOut">
              <a:rPr lang="ar-EG" smtClean="0"/>
              <a:t>26/01/1435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80060" y="512658"/>
            <a:ext cx="8641080" cy="2133600"/>
          </a:xfrm>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80060" y="2865544"/>
            <a:ext cx="4242197"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480060" y="4059766"/>
            <a:ext cx="4242197"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877277" y="2865544"/>
            <a:ext cx="4243864"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4877277" y="4059766"/>
            <a:ext cx="4243864"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B3E26D39-0744-40CA-9445-E867F2BA38A8}" type="datetimeFigureOut">
              <a:rPr lang="ar-EG" smtClean="0"/>
              <a:t>26/01/1435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B3E26D39-0744-40CA-9445-E867F2BA38A8}" type="datetimeFigureOut">
              <a:rPr lang="ar-EG" smtClean="0"/>
              <a:t>26/01/1435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E26D39-0744-40CA-9445-E867F2BA38A8}" type="datetimeFigureOut">
              <a:rPr lang="ar-EG" smtClean="0"/>
              <a:t>26/01/1435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060" y="509693"/>
            <a:ext cx="3158729" cy="2169160"/>
          </a:xfrm>
        </p:spPr>
        <p:txBody>
          <a:bodyPr anchor="b"/>
          <a:lstStyle>
            <a:lvl1pPr algn="r">
              <a:defRPr sz="2800" b="1"/>
            </a:lvl1pPr>
          </a:lstStyle>
          <a:p>
            <a:r>
              <a:rPr lang="en-US" smtClean="0"/>
              <a:t>Click to edit Master title style</a:t>
            </a:r>
            <a:endParaRPr lang="ar-EG"/>
          </a:p>
        </p:txBody>
      </p:sp>
      <p:sp>
        <p:nvSpPr>
          <p:cNvPr id="3" name="Content Placeholder 2"/>
          <p:cNvSpPr>
            <a:spLocks noGrp="1"/>
          </p:cNvSpPr>
          <p:nvPr>
            <p:ph idx="1"/>
          </p:nvPr>
        </p:nvSpPr>
        <p:spPr>
          <a:xfrm>
            <a:off x="3753802" y="509694"/>
            <a:ext cx="5367338" cy="10925811"/>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80060" y="2678854"/>
            <a:ext cx="3158729" cy="8756651"/>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E26D39-0744-40CA-9445-E867F2BA38A8}" type="datetimeFigureOut">
              <a:rPr lang="ar-EG" smtClean="0"/>
              <a:t>26/01/1435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1902" y="8961120"/>
            <a:ext cx="5760720" cy="1057911"/>
          </a:xfrm>
        </p:spPr>
        <p:txBody>
          <a:bodyPr anchor="b"/>
          <a:lstStyle>
            <a:lvl1pPr algn="r">
              <a:defRPr sz="2800" b="1"/>
            </a:lvl1pPr>
          </a:lstStyle>
          <a:p>
            <a:r>
              <a:rPr lang="en-US" smtClean="0"/>
              <a:t>Click to edit Master title style</a:t>
            </a:r>
            <a:endParaRPr lang="ar-EG"/>
          </a:p>
        </p:txBody>
      </p:sp>
      <p:sp>
        <p:nvSpPr>
          <p:cNvPr id="3" name="Picture Placeholder 2"/>
          <p:cNvSpPr>
            <a:spLocks noGrp="1"/>
          </p:cNvSpPr>
          <p:nvPr>
            <p:ph type="pic" idx="1"/>
          </p:nvPr>
        </p:nvSpPr>
        <p:spPr>
          <a:xfrm>
            <a:off x="1881902" y="1143847"/>
            <a:ext cx="5760720" cy="768096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ar-EG"/>
          </a:p>
        </p:txBody>
      </p:sp>
      <p:sp>
        <p:nvSpPr>
          <p:cNvPr id="4" name="Text Placeholder 3"/>
          <p:cNvSpPr>
            <a:spLocks noGrp="1"/>
          </p:cNvSpPr>
          <p:nvPr>
            <p:ph type="body" sz="half" idx="2"/>
          </p:nvPr>
        </p:nvSpPr>
        <p:spPr>
          <a:xfrm>
            <a:off x="1881902" y="10019031"/>
            <a:ext cx="5760720" cy="1502409"/>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E26D39-0744-40CA-9445-E867F2BA38A8}" type="datetimeFigureOut">
              <a:rPr lang="ar-EG" smtClean="0"/>
              <a:t>26/01/1435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AFA29BDC-8D21-4FA8-89F1-FB3F6F6F5B57}" type="slidenum">
              <a:rPr lang="ar-EG" smtClean="0"/>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0060" y="512658"/>
            <a:ext cx="8641080" cy="2133600"/>
          </a:xfrm>
          <a:prstGeom prst="rect">
            <a:avLst/>
          </a:prstGeom>
        </p:spPr>
        <p:txBody>
          <a:bodyPr vert="horz" lIns="128016" tIns="64008" rIns="128016" bIns="64008"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80060" y="2987041"/>
            <a:ext cx="8641080" cy="8448464"/>
          </a:xfrm>
          <a:prstGeom prst="rect">
            <a:avLst/>
          </a:prstGeom>
        </p:spPr>
        <p:txBody>
          <a:bodyPr vert="horz" lIns="128016" tIns="64008" rIns="128016" bIns="6400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880860" y="11865187"/>
            <a:ext cx="2240280" cy="681567"/>
          </a:xfrm>
          <a:prstGeom prst="rect">
            <a:avLst/>
          </a:prstGeom>
        </p:spPr>
        <p:txBody>
          <a:bodyPr vert="horz" lIns="128016" tIns="64008" rIns="128016" bIns="64008" rtlCol="1" anchor="ctr"/>
          <a:lstStyle>
            <a:lvl1pPr algn="r">
              <a:defRPr sz="1700">
                <a:solidFill>
                  <a:schemeClr val="tx1">
                    <a:tint val="75000"/>
                  </a:schemeClr>
                </a:solidFill>
              </a:defRPr>
            </a:lvl1pPr>
          </a:lstStyle>
          <a:p>
            <a:fld id="{B3E26D39-0744-40CA-9445-E867F2BA38A8}" type="datetimeFigureOut">
              <a:rPr lang="ar-EG" smtClean="0"/>
              <a:t>26/01/1435</a:t>
            </a:fld>
            <a:endParaRPr lang="ar-EG"/>
          </a:p>
        </p:txBody>
      </p:sp>
      <p:sp>
        <p:nvSpPr>
          <p:cNvPr id="5" name="Footer Placeholder 4"/>
          <p:cNvSpPr>
            <a:spLocks noGrp="1"/>
          </p:cNvSpPr>
          <p:nvPr>
            <p:ph type="ftr" sz="quarter" idx="3"/>
          </p:nvPr>
        </p:nvSpPr>
        <p:spPr>
          <a:xfrm>
            <a:off x="3280410" y="11865187"/>
            <a:ext cx="3040380" cy="681567"/>
          </a:xfrm>
          <a:prstGeom prst="rect">
            <a:avLst/>
          </a:prstGeom>
        </p:spPr>
        <p:txBody>
          <a:bodyPr vert="horz" lIns="128016" tIns="64008" rIns="128016" bIns="64008" rtlCol="1" anchor="ctr"/>
          <a:lstStyle>
            <a:lvl1pPr algn="ctr">
              <a:defRPr sz="17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80060" y="11865187"/>
            <a:ext cx="2240280" cy="681567"/>
          </a:xfrm>
          <a:prstGeom prst="rect">
            <a:avLst/>
          </a:prstGeom>
        </p:spPr>
        <p:txBody>
          <a:bodyPr vert="horz" lIns="128016" tIns="64008" rIns="128016" bIns="64008" rtlCol="1" anchor="ctr"/>
          <a:lstStyle>
            <a:lvl1pPr algn="l">
              <a:defRPr sz="1700">
                <a:solidFill>
                  <a:schemeClr val="tx1">
                    <a:tint val="75000"/>
                  </a:schemeClr>
                </a:solidFill>
              </a:defRPr>
            </a:lvl1pPr>
          </a:lstStyle>
          <a:p>
            <a:fld id="{AFA29BDC-8D21-4FA8-89F1-FB3F6F6F5B57}" type="slidenum">
              <a:rPr lang="ar-EG" smtClean="0"/>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1" eaLnBrk="1" latinLnBrk="0" hangingPunct="1">
        <a:spcBef>
          <a:spcPct val="0"/>
        </a:spcBef>
        <a:buNone/>
        <a:defRPr sz="6200" kern="1200">
          <a:solidFill>
            <a:schemeClr val="tx1"/>
          </a:solidFill>
          <a:latin typeface="+mj-lt"/>
          <a:ea typeface="+mj-ea"/>
          <a:cs typeface="+mj-cs"/>
        </a:defRPr>
      </a:lvl1pPr>
    </p:titleStyle>
    <p:bodyStyle>
      <a:lvl1pPr marL="480060" indent="-480060" algn="r" defTabSz="1280160" rtl="1"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r" defTabSz="1280160" rtl="1"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r" defTabSz="1280160" rtl="1"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8112" y="421637"/>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7" name="TextBox 6"/>
          <p:cNvSpPr txBox="1"/>
          <p:nvPr/>
        </p:nvSpPr>
        <p:spPr>
          <a:xfrm>
            <a:off x="6528791" y="1303040"/>
            <a:ext cx="2330783"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تعريف الزجاج :</a:t>
            </a:r>
            <a:endParaRPr lang="ar-EG" sz="2400" b="1" dirty="0">
              <a:solidFill>
                <a:schemeClr val="lt1"/>
              </a:solidFill>
              <a:effectLst>
                <a:outerShdw blurRad="38100" dist="38100" dir="2700000" algn="tl">
                  <a:srgbClr val="000000">
                    <a:alpha val="43137"/>
                  </a:srgbClr>
                </a:outerShdw>
              </a:effectLst>
            </a:endParaRPr>
          </a:p>
        </p:txBody>
      </p:sp>
      <p:sp>
        <p:nvSpPr>
          <p:cNvPr id="13" name="Chevron 12"/>
          <p:cNvSpPr/>
          <p:nvPr/>
        </p:nvSpPr>
        <p:spPr>
          <a:xfrm rot="10800000">
            <a:off x="8670076" y="206811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sp>
        <p:nvSpPr>
          <p:cNvPr id="15" name="TextBox 14"/>
          <p:cNvSpPr txBox="1"/>
          <p:nvPr/>
        </p:nvSpPr>
        <p:spPr>
          <a:xfrm>
            <a:off x="-4300572" y="2039572"/>
            <a:ext cx="2705011"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defRPr/>
            </a:pPr>
            <a:r>
              <a:rPr lang="ar-EG" sz="2000" b="1" u="sng" dirty="0" smtClean="0">
                <a:solidFill>
                  <a:srgbClr val="0070C0"/>
                </a:solidFill>
                <a:effectLst>
                  <a:outerShdw blurRad="38100" dist="38100" dir="2700000" algn="tl">
                    <a:srgbClr val="000000">
                      <a:alpha val="43137"/>
                    </a:srgbClr>
                  </a:outerShdw>
                </a:effectLst>
              </a:rPr>
              <a:t>المدخل و الاستقبال :</a:t>
            </a:r>
            <a:endParaRPr lang="ar-EG" sz="2000" b="1" u="sng" dirty="0">
              <a:solidFill>
                <a:srgbClr val="0070C0"/>
              </a:solidFill>
              <a:effectLst>
                <a:outerShdw blurRad="38100" dist="38100" dir="2700000" algn="tl">
                  <a:srgbClr val="000000">
                    <a:alpha val="43137"/>
                  </a:srgbClr>
                </a:outerShdw>
              </a:effectLst>
            </a:endParaRPr>
          </a:p>
        </p:txBody>
      </p:sp>
      <p:sp>
        <p:nvSpPr>
          <p:cNvPr id="27" name="Chevron 26"/>
          <p:cNvSpPr/>
          <p:nvPr/>
        </p:nvSpPr>
        <p:spPr>
          <a:xfrm rot="10800000">
            <a:off x="8771154" y="429361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sp>
        <p:nvSpPr>
          <p:cNvPr id="8" name="TextBox 7"/>
          <p:cNvSpPr txBox="1"/>
          <p:nvPr/>
        </p:nvSpPr>
        <p:spPr>
          <a:xfrm>
            <a:off x="-3467769" y="5965448"/>
            <a:ext cx="1872208" cy="523220"/>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توضح شكل </a:t>
            </a:r>
            <a:r>
              <a:rPr lang="ar-EG" dirty="0" smtClean="0"/>
              <a:t>المساحات </a:t>
            </a:r>
            <a:r>
              <a:rPr lang="ar-EG" dirty="0"/>
              <a:t>التى يجبب تفاديها من اجل الزحمه </a:t>
            </a:r>
          </a:p>
        </p:txBody>
      </p:sp>
      <p:sp>
        <p:nvSpPr>
          <p:cNvPr id="2" name="Rectangle 1"/>
          <p:cNvSpPr/>
          <p:nvPr/>
        </p:nvSpPr>
        <p:spPr>
          <a:xfrm>
            <a:off x="4159301" y="718265"/>
            <a:ext cx="1210589" cy="5847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rtlCol="1">
            <a:spAutoFit/>
          </a:bodyPr>
          <a:lstStyle/>
          <a:p>
            <a:pPr algn="ctr"/>
            <a:r>
              <a:rPr lang="ar-EG" sz="3200" b="1" u="sng" dirty="0">
                <a:ln w="9525">
                  <a:solidFill>
                    <a:schemeClr val="bg1"/>
                  </a:solidFill>
                  <a:prstDash val="solid"/>
                </a:ln>
                <a:solidFill>
                  <a:srgbClr val="002060"/>
                </a:solidFill>
                <a:effectLst>
                  <a:outerShdw blurRad="12700" dist="38100" dir="2700000" algn="tl" rotWithShape="0">
                    <a:schemeClr val="bg1">
                      <a:lumMod val="50000"/>
                    </a:schemeClr>
                  </a:outerShdw>
                </a:effectLst>
              </a:rPr>
              <a:t>الزجاج </a:t>
            </a:r>
            <a:endParaRPr lang="en-US" sz="3200" b="1" u="sng" dirty="0">
              <a:ln w="9525">
                <a:solidFill>
                  <a:schemeClr val="bg1"/>
                </a:solidFill>
                <a:prstDash val="solid"/>
              </a:ln>
              <a:solidFill>
                <a:srgbClr val="002060"/>
              </a:solidFill>
              <a:effectLst>
                <a:outerShdw blurRad="12700" dist="38100" dir="2700000" algn="tl" rotWithShape="0">
                  <a:schemeClr val="bg1">
                    <a:lumMod val="50000"/>
                  </a:schemeClr>
                </a:outerShdw>
              </a:effectLst>
            </a:endParaRPr>
          </a:p>
        </p:txBody>
      </p:sp>
      <p:sp>
        <p:nvSpPr>
          <p:cNvPr id="3" name="Rectangle 2"/>
          <p:cNvSpPr/>
          <p:nvPr/>
        </p:nvSpPr>
        <p:spPr>
          <a:xfrm>
            <a:off x="-5348367" y="2872408"/>
            <a:ext cx="4800600" cy="2785378"/>
          </a:xfrm>
          <a:prstGeom prst="rect">
            <a:avLst/>
          </a:prstGeom>
        </p:spPr>
        <p:txBody>
          <a:bodyPr>
            <a:spAutoFit/>
          </a:bodyPr>
          <a:lstStyle/>
          <a:p>
            <a:r>
              <a:rPr lang="ar-EG" dirty="0"/>
              <a:t>عاوزك تمسكى بحث السنة اللى فاتت تختصرى النقط اللى هقولها دلوقتى (اللى هو الشغل النظرى عاوزه يقل بس مش لدرجه كبيره طبعاااا) والنقط هى (المقدمة اللى بتشمل تاريخ الزجاج , تعريفه , مكوناته , طرق التصنيع .../ خصائص الزجاج / مميزات وعيوب الزجاج / معالجات الزجا</a:t>
            </a:r>
          </a:p>
        </p:txBody>
      </p:sp>
      <p:sp>
        <p:nvSpPr>
          <p:cNvPr id="10" name="Rectangle 9"/>
          <p:cNvSpPr/>
          <p:nvPr/>
        </p:nvSpPr>
        <p:spPr>
          <a:xfrm>
            <a:off x="408112" y="2039570"/>
            <a:ext cx="8155717" cy="1200329"/>
          </a:xfrm>
          <a:prstGeom prst="rect">
            <a:avLst/>
          </a:prstGeom>
          <a:noFill/>
        </p:spPr>
        <p:txBody>
          <a:bodyPr wrap="square" rtlCol="1">
            <a:spAutoFit/>
          </a:bodyPr>
          <a:lstStyle/>
          <a:p>
            <a:r>
              <a:rPr lang="ar-EG" sz="1800" b="1" dirty="0">
                <a:effectLst>
                  <a:outerShdw blurRad="38100" dist="38100" dir="2700000" algn="tl">
                    <a:srgbClr val="000000">
                      <a:alpha val="43137"/>
                    </a:srgbClr>
                  </a:outerShdw>
                </a:effectLst>
              </a:rPr>
              <a:t>يطلق الزجاج على المواد الشفافة التي تشبه بنيتها بنية السوائل وصلابتها في الدرجة العادية من الحرارة تعادل درجة صلابة الأجسام الصلبة . لا يحتوي الزجاج في حالته الصلبة أو السائلة على بلورات ولا يمكن تحديد درجة انصهاره لأنه يتحول من الحالة الصلبة إلى السائلة مارا بمرحلة الليونة التي تمتاز بدرجة لزوجة عالية .</a:t>
            </a:r>
          </a:p>
        </p:txBody>
      </p:sp>
      <p:sp>
        <p:nvSpPr>
          <p:cNvPr id="31" name="TextBox 30"/>
          <p:cNvSpPr txBox="1"/>
          <p:nvPr/>
        </p:nvSpPr>
        <p:spPr>
          <a:xfrm>
            <a:off x="5764077" y="3520480"/>
            <a:ext cx="3095497"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لمحه تاريخيه عن الزجاج :</a:t>
            </a:r>
            <a:endParaRPr lang="ar-EG" sz="2400" b="1" dirty="0">
              <a:solidFill>
                <a:schemeClr val="lt1"/>
              </a:solidFill>
              <a:effectLst>
                <a:outerShdw blurRad="38100" dist="38100" dir="2700000" algn="tl">
                  <a:srgbClr val="000000">
                    <a:alpha val="43137"/>
                  </a:srgbClr>
                </a:outerShdw>
              </a:effectLst>
            </a:endParaRPr>
          </a:p>
        </p:txBody>
      </p:sp>
      <p:sp>
        <p:nvSpPr>
          <p:cNvPr id="12" name="Rectangle 11"/>
          <p:cNvSpPr/>
          <p:nvPr/>
        </p:nvSpPr>
        <p:spPr>
          <a:xfrm>
            <a:off x="408112" y="4215406"/>
            <a:ext cx="8379453" cy="2031325"/>
          </a:xfrm>
          <a:prstGeom prst="rect">
            <a:avLst/>
          </a:prstGeom>
          <a:noFill/>
        </p:spPr>
        <p:txBody>
          <a:bodyPr wrap="square" rtlCol="1">
            <a:spAutoFit/>
          </a:bodyPr>
          <a:lstStyle/>
          <a:p>
            <a:r>
              <a:rPr lang="ar-EG" sz="1800" b="1" dirty="0">
                <a:effectLst>
                  <a:outerShdw blurRad="38100" dist="38100" dir="2700000" algn="tl">
                    <a:srgbClr val="000000">
                      <a:alpha val="43137"/>
                    </a:srgbClr>
                  </a:outerShdw>
                </a:effectLst>
              </a:rPr>
              <a:t>كان الخزف المزخرف،بمثابة أقدم نوع تم تصنيعه من الزجاج،وكان هذا الخزف يستخدم لصناعة الخرز، والنقوش والحليات الصغيرة في العصور القديمة، وفي الألف الثانية قبل الميلاد،كان اول ظهور لزجاج ، و تمكن الرومان من صب زجاج النوافذ، دون أن يكون بالصفاء الكافي، ولم يزد استخدامه عن السماح بدخول الضوء، دون التعرض للظروف الجوية. وكان الزجاج يُصبَّ على هيئة لوح مسطح، وعلى الرغم من وجود الزجاج في عدد قليل من الكنائس القديمة، التي يرجع تاريخها إلى القرن السابع، إلا أن الألواح المتسعة من الزجاج الشفاف، لم تصبح شائعة إلا في القرن السابع عشر.</a:t>
            </a:r>
          </a:p>
          <a:p>
            <a:endParaRPr lang="ar-EG" sz="1800" b="1" dirty="0">
              <a:effectLst>
                <a:outerShdw blurRad="38100" dist="38100" dir="2700000" algn="tl">
                  <a:srgbClr val="000000">
                    <a:alpha val="43137"/>
                  </a:srgbClr>
                </a:outerShdw>
              </a:effectLst>
            </a:endParaRPr>
          </a:p>
        </p:txBody>
      </p:sp>
      <p:sp>
        <p:nvSpPr>
          <p:cNvPr id="32" name="TextBox 31"/>
          <p:cNvSpPr txBox="1"/>
          <p:nvPr/>
        </p:nvSpPr>
        <p:spPr>
          <a:xfrm>
            <a:off x="6889679" y="6095460"/>
            <a:ext cx="2015376"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مكونات الزجاج :</a:t>
            </a:r>
            <a:endParaRPr lang="ar-EG" sz="2400" b="1" dirty="0">
              <a:solidFill>
                <a:schemeClr val="lt1"/>
              </a:solidFill>
              <a:effectLst>
                <a:outerShdw blurRad="38100" dist="38100" dir="2700000" algn="tl">
                  <a:srgbClr val="000000">
                    <a:alpha val="43137"/>
                  </a:srgbClr>
                </a:outerShdw>
              </a:effectLst>
            </a:endParaRPr>
          </a:p>
        </p:txBody>
      </p:sp>
      <p:sp>
        <p:nvSpPr>
          <p:cNvPr id="16" name="Rectangle 15"/>
          <p:cNvSpPr/>
          <p:nvPr/>
        </p:nvSpPr>
        <p:spPr>
          <a:xfrm>
            <a:off x="4173820" y="6680244"/>
            <a:ext cx="4800600"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يتكون الزجاج من مواد رئيسيه منها </a:t>
            </a:r>
            <a:r>
              <a:rPr lang="ar-EG" sz="2000" b="1" u="sng" dirty="0" smtClean="0">
                <a:solidFill>
                  <a:srgbClr val="0070C0"/>
                </a:solidFill>
                <a:effectLst>
                  <a:outerShdw blurRad="38100" dist="38100" dir="2700000" algn="tl">
                    <a:srgbClr val="000000">
                      <a:alpha val="43137"/>
                    </a:srgbClr>
                  </a:outerShdw>
                </a:effectLst>
              </a:rPr>
              <a:t>:-</a:t>
            </a:r>
            <a:endParaRPr lang="ar-EG" sz="2000" b="1" u="sng" dirty="0">
              <a:solidFill>
                <a:srgbClr val="0070C0"/>
              </a:solidFill>
              <a:effectLst>
                <a:outerShdw blurRad="38100" dist="38100" dir="2700000" algn="tl">
                  <a:srgbClr val="000000">
                    <a:alpha val="43137"/>
                  </a:srgbClr>
                </a:outerShdw>
              </a:effectLst>
            </a:endParaRPr>
          </a:p>
        </p:txBody>
      </p:sp>
      <p:sp>
        <p:nvSpPr>
          <p:cNvPr id="36" name="Chevron 35"/>
          <p:cNvSpPr/>
          <p:nvPr/>
        </p:nvSpPr>
        <p:spPr>
          <a:xfrm rot="10800000">
            <a:off x="8771153" y="740891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sp>
        <p:nvSpPr>
          <p:cNvPr id="17" name="Rectangle 16"/>
          <p:cNvSpPr/>
          <p:nvPr/>
        </p:nvSpPr>
        <p:spPr>
          <a:xfrm>
            <a:off x="3964217" y="7336904"/>
            <a:ext cx="4800600" cy="923330"/>
          </a:xfrm>
          <a:prstGeom prst="rect">
            <a:avLst/>
          </a:prstGeom>
          <a:noFill/>
        </p:spPr>
        <p:txBody>
          <a:bodyPr wrap="square" rtlCol="1">
            <a:spAutoFit/>
          </a:bodyPr>
          <a:lstStyle/>
          <a:p>
            <a:r>
              <a:rPr lang="ar-EG" sz="1800" b="1" dirty="0" smtClean="0">
                <a:solidFill>
                  <a:srgbClr val="FF0000"/>
                </a:solidFill>
                <a:effectLst>
                  <a:outerShdw blurRad="38100" dist="38100" dir="2700000" algn="tl">
                    <a:srgbClr val="000000">
                      <a:alpha val="43137"/>
                    </a:srgbClr>
                  </a:outerShdw>
                </a:effectLst>
              </a:rPr>
              <a:t>اولا </a:t>
            </a:r>
            <a:r>
              <a:rPr lang="ar-EG" sz="1800" b="1" dirty="0">
                <a:solidFill>
                  <a:srgbClr val="FF0000"/>
                </a:solidFill>
                <a:effectLst>
                  <a:outerShdw blurRad="38100" dist="38100" dir="2700000" algn="tl">
                    <a:srgbClr val="000000">
                      <a:alpha val="43137"/>
                    </a:srgbClr>
                  </a:outerShdw>
                </a:effectLst>
              </a:rPr>
              <a:t>: الماده المزججه:</a:t>
            </a:r>
            <a:r>
              <a:rPr lang="ar-EG" sz="1800" b="1" dirty="0">
                <a:effectLst>
                  <a:outerShdw blurRad="38100" dist="38100" dir="2700000" algn="tl">
                    <a:srgbClr val="000000">
                      <a:alpha val="43137"/>
                    </a:srgbClr>
                  </a:outerShdw>
                </a:effectLst>
              </a:rPr>
              <a:t/>
            </a:r>
            <a:br>
              <a:rPr lang="ar-EG" sz="1800" b="1" dirty="0">
                <a:effectLst>
                  <a:outerShdw blurRad="38100" dist="38100" dir="2700000" algn="tl">
                    <a:srgbClr val="000000">
                      <a:alpha val="43137"/>
                    </a:srgbClr>
                  </a:outerShdw>
                </a:effectLst>
              </a:rPr>
            </a:br>
            <a:r>
              <a:rPr lang="ar-EG" sz="1800" b="1" dirty="0" smtClean="0">
                <a:effectLst>
                  <a:outerShdw blurRad="38100" dist="38100" dir="2700000" algn="tl">
                    <a:srgbClr val="000000">
                      <a:alpha val="43137"/>
                    </a:srgbClr>
                  </a:outerShdw>
                </a:effectLst>
              </a:rPr>
              <a:t>هي </a:t>
            </a:r>
            <a:r>
              <a:rPr lang="ar-EG" sz="1800" b="1" dirty="0">
                <a:effectLst>
                  <a:outerShdw blurRad="38100" dist="38100" dir="2700000" algn="tl">
                    <a:srgbClr val="000000">
                      <a:alpha val="43137"/>
                    </a:srgbClr>
                  </a:outerShdw>
                </a:effectLst>
              </a:rPr>
              <a:t>ثاني اكسيد السلكون وهي ضروريه لتكوين الزجاج </a:t>
            </a:r>
            <a:br>
              <a:rPr lang="ar-EG" sz="1800" b="1" dirty="0">
                <a:effectLst>
                  <a:outerShdw blurRad="38100" dist="38100" dir="2700000" algn="tl">
                    <a:srgbClr val="000000">
                      <a:alpha val="43137"/>
                    </a:srgbClr>
                  </a:outerShdw>
                </a:effectLst>
              </a:rPr>
            </a:br>
            <a:endParaRPr lang="ar-EG" sz="1800" b="1" dirty="0">
              <a:effectLst>
                <a:outerShdw blurRad="38100" dist="38100" dir="2700000" algn="tl">
                  <a:srgbClr val="000000">
                    <a:alpha val="43137"/>
                  </a:srgbClr>
                </a:outerShdw>
              </a:effectLst>
            </a:endParaRPr>
          </a:p>
        </p:txBody>
      </p:sp>
      <p:sp>
        <p:nvSpPr>
          <p:cNvPr id="20" name="Rectangle 19"/>
          <p:cNvSpPr/>
          <p:nvPr/>
        </p:nvSpPr>
        <p:spPr>
          <a:xfrm>
            <a:off x="3958107" y="9645243"/>
            <a:ext cx="4800600" cy="1200329"/>
          </a:xfrm>
          <a:prstGeom prst="rect">
            <a:avLst/>
          </a:prstGeom>
          <a:noFill/>
        </p:spPr>
        <p:txBody>
          <a:bodyPr wrap="square" rtlCol="1">
            <a:spAutoFit/>
          </a:bodyPr>
          <a:lstStyle/>
          <a:p>
            <a:r>
              <a:rPr lang="ar-EG" sz="1800" b="1" dirty="0" smtClean="0">
                <a:solidFill>
                  <a:srgbClr val="FF0000"/>
                </a:solidFill>
                <a:effectLst>
                  <a:outerShdw blurRad="38100" dist="38100" dir="2700000" algn="tl">
                    <a:srgbClr val="000000">
                      <a:alpha val="43137"/>
                    </a:srgbClr>
                  </a:outerShdw>
                </a:effectLst>
              </a:rPr>
              <a:t>ثالثا </a:t>
            </a:r>
            <a:r>
              <a:rPr lang="ar-EG" sz="1800" b="1" dirty="0">
                <a:solidFill>
                  <a:srgbClr val="FF0000"/>
                </a:solidFill>
                <a:effectLst>
                  <a:outerShdw blurRad="38100" dist="38100" dir="2700000" algn="tl">
                    <a:srgbClr val="000000">
                      <a:alpha val="43137"/>
                    </a:srgbClr>
                  </a:outerShdw>
                </a:effectLst>
              </a:rPr>
              <a:t>: المواد المحسنه:</a:t>
            </a:r>
            <a:br>
              <a:rPr lang="ar-EG" sz="1800" b="1" dirty="0">
                <a:solidFill>
                  <a:srgbClr val="FF0000"/>
                </a:solidFill>
                <a:effectLst>
                  <a:outerShdw blurRad="38100" dist="38100" dir="2700000" algn="tl">
                    <a:srgbClr val="000000">
                      <a:alpha val="43137"/>
                    </a:srgbClr>
                  </a:outerShdw>
                </a:effectLst>
              </a:rPr>
            </a:br>
            <a:r>
              <a:rPr lang="ar-EG" sz="1800" b="1" dirty="0">
                <a:effectLst>
                  <a:outerShdw blurRad="38100" dist="38100" dir="2700000" algn="tl">
                    <a:srgbClr val="000000">
                      <a:alpha val="43137"/>
                    </a:srgbClr>
                  </a:outerShdw>
                </a:effectLst>
              </a:rPr>
              <a:t>مثل اكسيد البورون او الكالسيوم او الالومنيوم حيث تعطي هذه الاكاسيد خصائص اضافيه للزجاج</a:t>
            </a:r>
            <a:r>
              <a:rPr lang="ar-EG" sz="1800" b="1" dirty="0">
                <a:solidFill>
                  <a:srgbClr val="FF0000"/>
                </a:solidFill>
                <a:effectLst>
                  <a:outerShdw blurRad="38100" dist="38100" dir="2700000" algn="tl">
                    <a:srgbClr val="000000">
                      <a:alpha val="43137"/>
                    </a:srgbClr>
                  </a:outerShdw>
                </a:effectLst>
              </a:rPr>
              <a:t/>
            </a:r>
            <a:br>
              <a:rPr lang="ar-EG" sz="1800" b="1" dirty="0">
                <a:solidFill>
                  <a:srgbClr val="FF0000"/>
                </a:solidFill>
                <a:effectLst>
                  <a:outerShdw blurRad="38100" dist="38100" dir="2700000" algn="tl">
                    <a:srgbClr val="000000">
                      <a:alpha val="43137"/>
                    </a:srgbClr>
                  </a:outerShdw>
                </a:effectLst>
              </a:rPr>
            </a:br>
            <a:endParaRPr lang="ar-EG" sz="1800" b="1" dirty="0">
              <a:solidFill>
                <a:srgbClr val="FF0000"/>
              </a:solidFill>
              <a:effectLst>
                <a:outerShdw blurRad="38100" dist="38100" dir="2700000" algn="tl">
                  <a:srgbClr val="000000">
                    <a:alpha val="43137"/>
                  </a:srgbClr>
                </a:outerShdw>
              </a:effectLst>
            </a:endParaRPr>
          </a:p>
        </p:txBody>
      </p:sp>
      <p:sp>
        <p:nvSpPr>
          <p:cNvPr id="37" name="Chevron 36"/>
          <p:cNvSpPr/>
          <p:nvPr/>
        </p:nvSpPr>
        <p:spPr>
          <a:xfrm rot="10800000">
            <a:off x="8764817" y="8260234"/>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sp>
        <p:nvSpPr>
          <p:cNvPr id="21" name="Rectangle 20"/>
          <p:cNvSpPr/>
          <p:nvPr/>
        </p:nvSpPr>
        <p:spPr>
          <a:xfrm>
            <a:off x="3964216" y="8177666"/>
            <a:ext cx="4800600" cy="1477328"/>
          </a:xfrm>
          <a:prstGeom prst="rect">
            <a:avLst/>
          </a:prstGeom>
          <a:noFill/>
        </p:spPr>
        <p:txBody>
          <a:bodyPr wrap="square" rtlCol="1">
            <a:spAutoFit/>
          </a:bodyPr>
          <a:lstStyle/>
          <a:p>
            <a:r>
              <a:rPr lang="ar-EG" sz="1800" b="1" dirty="0">
                <a:solidFill>
                  <a:srgbClr val="FF0000"/>
                </a:solidFill>
                <a:effectLst>
                  <a:outerShdw blurRad="38100" dist="38100" dir="2700000" algn="tl">
                    <a:srgbClr val="000000">
                      <a:alpha val="43137"/>
                    </a:srgbClr>
                  </a:outerShdw>
                </a:effectLst>
              </a:rPr>
              <a:t>ثانيا : الماده الخافضه لدرجة حرارة الانصهار:</a:t>
            </a:r>
            <a:r>
              <a:rPr lang="ar-EG" sz="1800" b="1" dirty="0">
                <a:effectLst>
                  <a:outerShdw blurRad="38100" dist="38100" dir="2700000" algn="tl">
                    <a:srgbClr val="000000">
                      <a:alpha val="43137"/>
                    </a:srgbClr>
                  </a:outerShdw>
                </a:effectLst>
              </a:rPr>
              <a:t/>
            </a:r>
            <a:br>
              <a:rPr lang="ar-EG" sz="1800" b="1" dirty="0">
                <a:effectLst>
                  <a:outerShdw blurRad="38100" dist="38100" dir="2700000" algn="tl">
                    <a:srgbClr val="000000">
                      <a:alpha val="43137"/>
                    </a:srgbClr>
                  </a:outerShdw>
                </a:effectLst>
              </a:rPr>
            </a:br>
            <a:r>
              <a:rPr lang="ar-EG" sz="1800" b="1" dirty="0">
                <a:effectLst>
                  <a:outerShdw blurRad="38100" dist="38100" dir="2700000" algn="tl">
                    <a:srgbClr val="000000">
                      <a:alpha val="43137"/>
                    </a:srgbClr>
                  </a:outerShdw>
                </a:effectLst>
              </a:rPr>
              <a:t>مثل اكاسيد الصوديوم او البوتاسيوم او الماغنيسيوم ويصح ان تكون هذه الاكاسيد هي الخافضه لدرجة الانصهار حتى لا يتلون الزجاج لان اللون هو عيب من عيوب الزجاج الا اذا قصد تلوينه</a:t>
            </a:r>
          </a:p>
        </p:txBody>
      </p:sp>
      <p:sp>
        <p:nvSpPr>
          <p:cNvPr id="38" name="Chevron 37"/>
          <p:cNvSpPr/>
          <p:nvPr/>
        </p:nvSpPr>
        <p:spPr>
          <a:xfrm rot="10800000">
            <a:off x="8771886" y="9728397"/>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pic>
        <p:nvPicPr>
          <p:cNvPr id="39" name="Picture 2" descr="C:\Users\ecc\Desktop\1675949.jpeg"/>
          <p:cNvPicPr>
            <a:picLocks noChangeAspect="1" noChangeArrowheads="1"/>
          </p:cNvPicPr>
          <p:nvPr/>
        </p:nvPicPr>
        <p:blipFill>
          <a:blip r:embed="rId3">
            <a:extLst>
              <a:ext uri="{28A0092B-C50C-407E-A947-70E740481C1C}">
                <a14:useLocalDpi xmlns:a14="http://schemas.microsoft.com/office/drawing/2010/main" val="0"/>
              </a:ext>
            </a:extLst>
          </a:blip>
          <a:srcRect r="27625" b="16869"/>
          <a:stretch>
            <a:fillRect/>
          </a:stretch>
        </p:blipFill>
        <p:spPr bwMode="auto">
          <a:xfrm>
            <a:off x="935606" y="6368085"/>
            <a:ext cx="1878852" cy="159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3"/>
          <p:cNvSpPr txBox="1">
            <a:spLocks noChangeArrowheads="1"/>
          </p:cNvSpPr>
          <p:nvPr/>
        </p:nvSpPr>
        <p:spPr bwMode="auto">
          <a:xfrm>
            <a:off x="1138066" y="8069946"/>
            <a:ext cx="1364476"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ثانى اكسيد السليكون</a:t>
            </a:r>
          </a:p>
        </p:txBody>
      </p:sp>
      <p:pic>
        <p:nvPicPr>
          <p:cNvPr id="41" name="Picture 3" descr="C:\Users\ecc\Desktop\potassium_nitrate_for_glass.jpg"/>
          <p:cNvPicPr>
            <a:picLocks noChangeAspect="1" noChangeArrowheads="1"/>
          </p:cNvPicPr>
          <p:nvPr/>
        </p:nvPicPr>
        <p:blipFill>
          <a:blip r:embed="rId4">
            <a:extLst>
              <a:ext uri="{28A0092B-C50C-407E-A947-70E740481C1C}">
                <a14:useLocalDpi xmlns:a14="http://schemas.microsoft.com/office/drawing/2010/main" val="0"/>
              </a:ext>
            </a:extLst>
          </a:blip>
          <a:srcRect l="8279" t="10049" b="7297"/>
          <a:stretch>
            <a:fillRect/>
          </a:stretch>
        </p:blipFill>
        <p:spPr bwMode="auto">
          <a:xfrm>
            <a:off x="944741" y="8426628"/>
            <a:ext cx="1895486" cy="153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 descr="C:\Users\ecc\Desktop\2020570.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741" y="10363052"/>
            <a:ext cx="1937017" cy="1452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7"/>
          <p:cNvSpPr txBox="1">
            <a:spLocks noChangeArrowheads="1"/>
          </p:cNvSpPr>
          <p:nvPr/>
        </p:nvSpPr>
        <p:spPr bwMode="auto">
          <a:xfrm>
            <a:off x="1348906" y="10021330"/>
            <a:ext cx="1087156"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نترات صوديوم </a:t>
            </a:r>
          </a:p>
        </p:txBody>
      </p:sp>
      <p:sp>
        <p:nvSpPr>
          <p:cNvPr id="44" name="TextBox 18"/>
          <p:cNvSpPr txBox="1">
            <a:spLocks noChangeArrowheads="1"/>
          </p:cNvSpPr>
          <p:nvPr/>
        </p:nvSpPr>
        <p:spPr bwMode="auto">
          <a:xfrm>
            <a:off x="1403408" y="11797137"/>
            <a:ext cx="1032654"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اكسيد الومنيوم</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3" name="Picture 4" descr="C:\Users\Lenovo\Pictures\20130304446.jpg"/>
          <p:cNvPicPr>
            <a:picLocks noChangeAspect="1" noChangeArrowheads="1"/>
          </p:cNvPicPr>
          <p:nvPr/>
        </p:nvPicPr>
        <p:blipFill>
          <a:blip r:embed="rId2">
            <a:extLst>
              <a:ext uri="{28A0092B-C50C-407E-A947-70E740481C1C}">
                <a14:useLocalDpi xmlns:a14="http://schemas.microsoft.com/office/drawing/2010/main" val="0"/>
              </a:ext>
            </a:extLst>
          </a:blip>
          <a:srcRect l="60429" t="62639" r="6091" b="21501"/>
          <a:stretch>
            <a:fillRect/>
          </a:stretch>
        </p:blipFill>
        <p:spPr bwMode="auto">
          <a:xfrm>
            <a:off x="5290938" y="876251"/>
            <a:ext cx="3427413"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C:\Users\Lenovo\Pictures\20130304446.jpg"/>
          <p:cNvPicPr>
            <a:picLocks noChangeAspect="1" noChangeArrowheads="1"/>
          </p:cNvPicPr>
          <p:nvPr/>
        </p:nvPicPr>
        <p:blipFill>
          <a:blip r:embed="rId2">
            <a:extLst>
              <a:ext uri="{28A0092B-C50C-407E-A947-70E740481C1C}">
                <a14:useLocalDpi xmlns:a14="http://schemas.microsoft.com/office/drawing/2010/main" val="0"/>
              </a:ext>
            </a:extLst>
          </a:blip>
          <a:srcRect l="15973" t="61494" r="47569" b="21832"/>
          <a:stretch>
            <a:fillRect/>
          </a:stretch>
        </p:blipFill>
        <p:spPr bwMode="auto">
          <a:xfrm>
            <a:off x="1188838" y="836563"/>
            <a:ext cx="378460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5852913" y="2849513"/>
            <a:ext cx="22177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المرحلة الرابعة : تبريد الشريط الناتج </a:t>
            </a:r>
          </a:p>
        </p:txBody>
      </p:sp>
      <p:sp>
        <p:nvSpPr>
          <p:cNvPr id="6" name="TextBox 5"/>
          <p:cNvSpPr txBox="1">
            <a:spLocks noChangeArrowheads="1"/>
          </p:cNvSpPr>
          <p:nvPr/>
        </p:nvSpPr>
        <p:spPr bwMode="auto">
          <a:xfrm>
            <a:off x="1546026" y="2966988"/>
            <a:ext cx="282257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المرحلة الخامسة : التقطبع ومراجعة الجودة </a:t>
            </a:r>
          </a:p>
        </p:txBody>
      </p:sp>
      <p:sp>
        <p:nvSpPr>
          <p:cNvPr id="7" name="TextBox 6"/>
          <p:cNvSpPr txBox="1"/>
          <p:nvPr/>
        </p:nvSpPr>
        <p:spPr>
          <a:xfrm>
            <a:off x="6481192" y="3952528"/>
            <a:ext cx="2463474"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خواص الزجاج :</a:t>
            </a:r>
            <a:endParaRPr lang="ar-EG" sz="2400" b="1" dirty="0">
              <a:solidFill>
                <a:schemeClr val="lt1"/>
              </a:solidFill>
              <a:effectLst>
                <a:outerShdw blurRad="38100" dist="38100" dir="2700000" algn="tl">
                  <a:srgbClr val="000000">
                    <a:alpha val="43137"/>
                  </a:srgbClr>
                </a:outerShdw>
              </a:effectLst>
            </a:endParaRPr>
          </a:p>
        </p:txBody>
      </p:sp>
      <p:sp>
        <p:nvSpPr>
          <p:cNvPr id="8" name="Rectangle 7"/>
          <p:cNvSpPr/>
          <p:nvPr/>
        </p:nvSpPr>
        <p:spPr>
          <a:xfrm>
            <a:off x="6710361" y="4744616"/>
            <a:ext cx="2234464"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1- الخواص الميكانيكية </a:t>
            </a:r>
          </a:p>
        </p:txBody>
      </p:sp>
      <p:sp>
        <p:nvSpPr>
          <p:cNvPr id="9" name="TextBox 10"/>
          <p:cNvSpPr txBox="1">
            <a:spLocks noChangeArrowheads="1"/>
          </p:cNvSpPr>
          <p:nvPr/>
        </p:nvSpPr>
        <p:spPr bwMode="auto">
          <a:xfrm>
            <a:off x="3974378" y="5369719"/>
            <a:ext cx="4824412" cy="20621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t>قوة المادة هي قدرتها على حمل الضغط والشد والالتواء والانحناء والقص والقوى الاخرى قبل الانهيار او فقد صفات الليونة . تتاثر شدة الزجاج كثيرا بسبب طبيعة سطحه حيث تنتشر فيه خدوش او صدوع ميكروسكوبية وهي تحدث نتيجة كشط بواسطة مادة صلبة او حتى لمس الاصابع وايضا نتيجة احتكاك الزجاج ببعضه اثناء عمليات التصنيع  وهناك تفسير لهذه الصدوع  :</a:t>
            </a:r>
          </a:p>
        </p:txBody>
      </p:sp>
      <p:sp>
        <p:nvSpPr>
          <p:cNvPr id="10" name="Rectangle 9"/>
          <p:cNvSpPr/>
          <p:nvPr/>
        </p:nvSpPr>
        <p:spPr>
          <a:xfrm>
            <a:off x="502282" y="7247215"/>
            <a:ext cx="3008312" cy="307777"/>
          </a:xfrm>
          <a:prstGeom prst="rect">
            <a:avLst/>
          </a:prstGeom>
          <a:noFill/>
        </p:spPr>
        <p:txBody>
          <a:bodyPr wrap="square" rtlCol="1">
            <a:spAutoFit/>
          </a:bodyPr>
          <a:lstStyle/>
          <a:p>
            <a:pPr algn="ctr"/>
            <a:r>
              <a:rPr lang="ar-EG" sz="1400" b="1" dirty="0">
                <a:effectLst>
                  <a:outerShdw blurRad="38100" dist="38100" dir="2700000" algn="tl">
                    <a:srgbClr val="000000">
                      <a:alpha val="43137"/>
                    </a:srgbClr>
                  </a:outerShdw>
                </a:effectLst>
              </a:rPr>
              <a:t>وجود مناطق ضعف  التفسير الاول</a:t>
            </a:r>
            <a:endParaRPr lang="en-US" sz="1400" b="1" dirty="0">
              <a:effectLst>
                <a:outerShdw blurRad="38100" dist="38100" dir="2700000" algn="tl">
                  <a:srgbClr val="000000">
                    <a:alpha val="43137"/>
                  </a:srgbClr>
                </a:outerShdw>
              </a:effectLst>
            </a:endParaRPr>
          </a:p>
        </p:txBody>
      </p:sp>
      <p:pic>
        <p:nvPicPr>
          <p:cNvPr id="11" name="Picture 6" descr="F:\زجاج\نثيله CHESS\IMG_3030.jpg"/>
          <p:cNvPicPr>
            <a:picLocks noChangeAspect="1" noChangeArrowheads="1"/>
          </p:cNvPicPr>
          <p:nvPr/>
        </p:nvPicPr>
        <p:blipFill rotWithShape="1">
          <a:blip r:embed="rId3"/>
          <a:srcRect l="10550" t="12537" r="62461" b="74237"/>
          <a:stretch/>
        </p:blipFill>
        <p:spPr bwMode="auto">
          <a:xfrm>
            <a:off x="794382" y="5181659"/>
            <a:ext cx="2424112" cy="1952625"/>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2" name="Rectangle 1"/>
          <p:cNvSpPr>
            <a:spLocks noChangeArrowheads="1"/>
          </p:cNvSpPr>
          <p:nvPr/>
        </p:nvSpPr>
        <p:spPr bwMode="auto">
          <a:xfrm>
            <a:off x="3510594" y="7616547"/>
            <a:ext cx="5288196"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التفسير الاول : </a:t>
            </a:r>
            <a:r>
              <a:rPr lang="ar-EG" sz="1800" b="1" dirty="0">
                <a:effectLst>
                  <a:outerShdw blurRad="38100" dist="38100" dir="2700000" algn="tl">
                    <a:srgbClr val="000000">
                      <a:alpha val="43137"/>
                    </a:srgbClr>
                  </a:outerShdw>
                </a:effectLst>
              </a:rPr>
              <a:t>وجود مناطق ضعف على سطح الزجاج موزعة توزيعا عشوائيا وهو تفسير العالم جريفز </a:t>
            </a:r>
          </a:p>
        </p:txBody>
      </p:sp>
      <p:sp>
        <p:nvSpPr>
          <p:cNvPr id="13" name="Chevron 12"/>
          <p:cNvSpPr/>
          <p:nvPr/>
        </p:nvSpPr>
        <p:spPr>
          <a:xfrm rot="10800000">
            <a:off x="8798790" y="542399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4" name="Chevron 13"/>
          <p:cNvSpPr/>
          <p:nvPr/>
        </p:nvSpPr>
        <p:spPr>
          <a:xfrm rot="10800000">
            <a:off x="8784920" y="766249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5" name="Rectangle 23"/>
          <p:cNvSpPr>
            <a:spLocks noChangeArrowheads="1"/>
          </p:cNvSpPr>
          <p:nvPr/>
        </p:nvSpPr>
        <p:spPr bwMode="auto">
          <a:xfrm>
            <a:off x="1197840" y="8220406"/>
            <a:ext cx="7600950" cy="1200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التفسير الثاني : </a:t>
            </a:r>
            <a:r>
              <a:rPr lang="ar-EG" sz="1800" b="1" dirty="0">
                <a:effectLst>
                  <a:outerShdw blurRad="38100" dist="38100" dir="2700000" algn="tl">
                    <a:srgbClr val="000000">
                      <a:alpha val="43137"/>
                    </a:srgbClr>
                  </a:outerShdw>
                </a:effectLst>
              </a:rPr>
              <a:t>نتيجة التركيب الجزئي او وجود فقاعات غازية غاية في الصغر</a:t>
            </a:r>
          </a:p>
          <a:p>
            <a:r>
              <a:rPr lang="ar-EG" sz="1800" b="1" dirty="0">
                <a:effectLst>
                  <a:outerShdw blurRad="38100" dist="38100" dir="2700000" algn="tl">
                    <a:srgbClr val="000000">
                      <a:alpha val="43137"/>
                    </a:srgbClr>
                  </a:outerShdw>
                </a:effectLst>
              </a:rPr>
              <a:t> وهو تفسير العالم جونز و هذه الصدوع تؤدي الى جعل القوة للزجاج اقل من واحد من مائة من قوة النظرية المحسوبة طبقا لقوة الرابطة بين روابط الذرات الداخلية ويظهر ذلك عند تعريض الزجاج لقوة مركزة او قوة شد فبدلا من حدوث سحب او تمدد يحدث انهيار وكسر فجاة تماما </a:t>
            </a:r>
          </a:p>
        </p:txBody>
      </p:sp>
      <p:sp>
        <p:nvSpPr>
          <p:cNvPr id="17" name="Rectangle 4"/>
          <p:cNvSpPr>
            <a:spLocks noChangeArrowheads="1"/>
          </p:cNvSpPr>
          <p:nvPr/>
        </p:nvSpPr>
        <p:spPr bwMode="auto">
          <a:xfrm>
            <a:off x="777414" y="9420556"/>
            <a:ext cx="7937500" cy="14773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chemeClr val="tx2"/>
                </a:solidFill>
                <a:effectLst>
                  <a:outerShdw blurRad="38100" dist="38100" dir="2700000" algn="tl">
                    <a:srgbClr val="000000">
                      <a:alpha val="43137"/>
                    </a:srgbClr>
                  </a:outerShdw>
                </a:effectLst>
              </a:rPr>
              <a:t>ويمكن زيادة المقاومة الداخلي للزجاج عن طريق : </a:t>
            </a:r>
          </a:p>
          <a:p>
            <a:r>
              <a:rPr lang="ar-EG" sz="1800" b="1" dirty="0">
                <a:effectLst>
                  <a:outerShdw blurRad="38100" dist="38100" dir="2700000" algn="tl">
                    <a:srgbClr val="000000">
                      <a:alpha val="43137"/>
                    </a:srgbClr>
                  </a:outerShdw>
                </a:effectLst>
              </a:rPr>
              <a:t>1- محاولة تتجنب نشوء هذه الشروخ قبل اان تبدا وان كانت احيانا لا تجدي هي حماية سطح الزجاج بواسطة غشاء واقي من مادة اخرى حتى يتم حماية الزجاج من التفاعلات الكيميائية والصدمات </a:t>
            </a:r>
          </a:p>
          <a:p>
            <a:r>
              <a:rPr lang="ar-EG" sz="1800" b="1" dirty="0">
                <a:effectLst>
                  <a:outerShdw blurRad="38100" dist="38100" dir="2700000" algn="tl">
                    <a:srgbClr val="000000">
                      <a:alpha val="43137"/>
                    </a:srgbClr>
                  </a:outerShdw>
                </a:effectLst>
              </a:rPr>
              <a:t>2- محاولة تجنب وضع الزجاج في وضع الشد حتى اذا كان هناك شروخ على سطح الزجاج لايمتد الى </a:t>
            </a:r>
          </a:p>
          <a:p>
            <a:r>
              <a:rPr lang="ar-EG" sz="1800" b="1" dirty="0">
                <a:effectLst>
                  <a:outerShdw blurRad="38100" dist="38100" dir="2700000" algn="tl">
                    <a:srgbClr val="000000">
                      <a:alpha val="43137"/>
                    </a:srgbClr>
                  </a:outerShdw>
                </a:effectLst>
              </a:rPr>
              <a:t>الداخل فيحدث الكسر </a:t>
            </a:r>
          </a:p>
        </p:txBody>
      </p:sp>
      <p:sp>
        <p:nvSpPr>
          <p:cNvPr id="18" name="TextBox 17"/>
          <p:cNvSpPr txBox="1"/>
          <p:nvPr/>
        </p:nvSpPr>
        <p:spPr>
          <a:xfrm>
            <a:off x="829156" y="10735795"/>
            <a:ext cx="7877175" cy="923330"/>
          </a:xfrm>
          <a:prstGeom prst="rect">
            <a:avLst/>
          </a:prstGeom>
          <a:noFill/>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3- </a:t>
            </a:r>
            <a:r>
              <a:rPr lang="ar-EG" dirty="0"/>
              <a:t>محاولة منع انتشار الشروخ اكثر وذلك بطمر الياف الزجاج في قالب من صمغية لاعادة توزيع الاجهاد فاذا وجد شرخ في احد الالياف لا يمتد الى باقي المادة حيث يتم توزيع الحمل بواسطة القالب الى باقي الالياف وذلك بجانب ان الالياف تحوي الشرخ تظل متماسكة </a:t>
            </a:r>
          </a:p>
        </p:txBody>
      </p:sp>
      <p:sp>
        <p:nvSpPr>
          <p:cNvPr id="19" name="Chevron 18"/>
          <p:cNvSpPr/>
          <p:nvPr/>
        </p:nvSpPr>
        <p:spPr>
          <a:xfrm rot="10800000">
            <a:off x="8784919" y="824027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20" name="Chevron 19"/>
          <p:cNvSpPr/>
          <p:nvPr/>
        </p:nvSpPr>
        <p:spPr>
          <a:xfrm rot="10800000">
            <a:off x="8784920" y="953804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3185961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254" y="784176"/>
            <a:ext cx="8128683" cy="1754326"/>
          </a:xfrm>
          <a:prstGeom prst="rect">
            <a:avLst/>
          </a:prstGeom>
          <a:noFill/>
        </p:spPr>
        <p:txBody>
          <a:bodyPr wrap="square" rtlCol="1">
            <a:spAutoFit/>
          </a:bodyPr>
          <a:lstStyle/>
          <a:p>
            <a:r>
              <a:rPr lang="ar-EG" sz="1800" b="1" dirty="0">
                <a:solidFill>
                  <a:schemeClr val="tx2"/>
                </a:solidFill>
                <a:effectLst>
                  <a:outerShdw blurRad="38100" dist="38100" dir="2700000" algn="tl">
                    <a:srgbClr val="000000">
                      <a:alpha val="43137"/>
                    </a:srgbClr>
                  </a:outerShdw>
                </a:effectLst>
              </a:rPr>
              <a:t>ولزيادة قوة الزجاج يمكن استخدام عدة طرق منها : </a:t>
            </a:r>
          </a:p>
          <a:p>
            <a:r>
              <a:rPr lang="ar-EG" sz="1800" b="1" dirty="0">
                <a:effectLst>
                  <a:outerShdw blurRad="38100" dist="38100" dir="2700000" algn="tl">
                    <a:srgbClr val="000000">
                      <a:alpha val="43137"/>
                    </a:srgbClr>
                  </a:outerShdw>
                </a:effectLst>
              </a:rPr>
              <a:t>1- غمر الزجاج في مياه دافئة عدة ساعات فتحل الطبقة العليا من سطح  الزجاج وتلتئم الشروخ </a:t>
            </a:r>
          </a:p>
          <a:p>
            <a:r>
              <a:rPr lang="ar-EG" sz="1800" b="1" dirty="0">
                <a:effectLst>
                  <a:outerShdw blurRad="38100" dist="38100" dir="2700000" algn="tl">
                    <a:srgbClr val="000000">
                      <a:alpha val="43137"/>
                    </a:srgbClr>
                  </a:outerShdw>
                </a:effectLst>
              </a:rPr>
              <a:t>2- او بواسطة حمض الهيدروفلوريك بعمل حفر عميق ويؤدي ذلك الى التئام الشروخ مما يزيد من قوة  الزجاج من 10 الى 20 مرة </a:t>
            </a:r>
          </a:p>
          <a:p>
            <a:r>
              <a:rPr lang="ar-EG" sz="1800" b="1" dirty="0">
                <a:effectLst>
                  <a:outerShdw blurRad="38100" dist="38100" dir="2700000" algn="tl">
                    <a:srgbClr val="000000">
                      <a:alpha val="43137"/>
                    </a:srgbClr>
                  </a:outerShdw>
                </a:effectLst>
              </a:rPr>
              <a:t>3- او بتندية سطح الزجاج بالسوائل العضوية الخاصة </a:t>
            </a:r>
          </a:p>
          <a:p>
            <a:r>
              <a:rPr lang="ar-EG" sz="1800" b="1" dirty="0">
                <a:effectLst>
                  <a:outerShdw blurRad="38100" dist="38100" dir="2700000" algn="tl">
                    <a:srgbClr val="000000">
                      <a:alpha val="43137"/>
                    </a:srgbClr>
                  </a:outerShdw>
                </a:effectLst>
              </a:rPr>
              <a:t>4- او وضع لوح الزجاج الرقيق ذو معامل التمدد القليل بين طبقتين من الجاج ذو معامل تمدد كبير </a:t>
            </a:r>
            <a:endParaRPr lang="ar-EG" sz="1800" b="1" dirty="0">
              <a:effectLst>
                <a:outerShdw blurRad="38100" dist="38100" dir="2700000" algn="tl">
                  <a:srgbClr val="000000">
                    <a:alpha val="43137"/>
                  </a:srgbClr>
                </a:outerShdw>
              </a:effectLst>
            </a:endParaRPr>
          </a:p>
        </p:txBody>
      </p:sp>
      <p:sp>
        <p:nvSpPr>
          <p:cNvPr id="3" name="Rectangle 2"/>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828026" y="2700786"/>
            <a:ext cx="3013523"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2- الخصائص الكيميائية للزجاج  </a:t>
            </a:r>
          </a:p>
        </p:txBody>
      </p:sp>
      <p:sp>
        <p:nvSpPr>
          <p:cNvPr id="5" name="TextBox 14"/>
          <p:cNvSpPr txBox="1">
            <a:spLocks noChangeArrowheads="1"/>
          </p:cNvSpPr>
          <p:nvPr/>
        </p:nvSpPr>
        <p:spPr bwMode="auto">
          <a:xfrm>
            <a:off x="3279775" y="3383296"/>
            <a:ext cx="5444284" cy="203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t>من اكثر المواد مقاومة للتفاعلات الكيميائية ومقاوم جيد للتاكل وذلك في جميع الدرجات الحرارة فمثلا الزجاج المكون منالسيليكا فقط ولايحتوي على الصودا يقاوم الماء ومعظم الاحماض ماعدا حمض الهيدروفلوريك وكذلك حمض الفوسفوريك في درجات الحرارة المرتفعة وتتوقف المقاومة الجوية للزجاج على تركيبه الداخلي فقد وجد ان الرطوبة بما تحوه من ماء </a:t>
            </a:r>
          </a:p>
          <a:p>
            <a:r>
              <a:rPr lang="ar-EG" dirty="0"/>
              <a:t>او احماض يمكن تسبب تاكل الزجاج بمعدل 8 ميكرون في السنة .</a:t>
            </a:r>
            <a:endParaRPr lang="en-US" dirty="0"/>
          </a:p>
        </p:txBody>
      </p:sp>
      <p:pic>
        <p:nvPicPr>
          <p:cNvPr id="6" name="Picture 2" descr="http://upload.wikimedia.org/wikipedia/commons/thumb/4/4b/Silica.svg/220px-Silica.svg.png"/>
          <p:cNvPicPr>
            <a:picLocks noChangeAspect="1" noChangeArrowheads="1"/>
          </p:cNvPicPr>
          <p:nvPr/>
        </p:nvPicPr>
        <p:blipFill>
          <a:blip r:embed="rId2"/>
          <a:srcRect/>
          <a:stretch>
            <a:fillRect/>
          </a:stretch>
        </p:blipFill>
        <p:spPr bwMode="auto">
          <a:xfrm>
            <a:off x="700254" y="2919307"/>
            <a:ext cx="2670175" cy="2576513"/>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615154" y="5551116"/>
            <a:ext cx="2176756" cy="307777"/>
          </a:xfrm>
          <a:prstGeom prst="rect">
            <a:avLst/>
          </a:prstGeom>
          <a:noFill/>
        </p:spPr>
        <p:txBody>
          <a:bodyPr wrap="square" rtlCol="1">
            <a:spAutoFit/>
          </a:bodyPr>
          <a:lstStyle/>
          <a:p>
            <a:pPr algn="ctr"/>
            <a:r>
              <a:rPr lang="ar-EG" sz="1400" b="1" dirty="0">
                <a:effectLst>
                  <a:outerShdw blurRad="38100" dist="38100" dir="2700000" algn="tl">
                    <a:srgbClr val="000000">
                      <a:alpha val="43137"/>
                    </a:srgbClr>
                  </a:outerShdw>
                </a:effectLst>
              </a:rPr>
              <a:t>التركيب الكيميائي للزجاج </a:t>
            </a:r>
            <a:endParaRPr lang="en-US" sz="1400" b="1" dirty="0">
              <a:effectLst>
                <a:outerShdw blurRad="38100" dist="38100" dir="2700000" algn="tl">
                  <a:srgbClr val="000000">
                    <a:alpha val="43137"/>
                  </a:srgbClr>
                </a:outerShdw>
              </a:effectLst>
            </a:endParaRPr>
          </a:p>
        </p:txBody>
      </p:sp>
      <p:sp>
        <p:nvSpPr>
          <p:cNvPr id="8" name="Chevron 7"/>
          <p:cNvSpPr/>
          <p:nvPr/>
        </p:nvSpPr>
        <p:spPr>
          <a:xfrm rot="10800000">
            <a:off x="8724059" y="340268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9" name="TextBox 10"/>
          <p:cNvSpPr txBox="1">
            <a:spLocks noChangeArrowheads="1"/>
          </p:cNvSpPr>
          <p:nvPr/>
        </p:nvSpPr>
        <p:spPr bwMode="auto">
          <a:xfrm>
            <a:off x="3370430" y="5495820"/>
            <a:ext cx="5332492" cy="3970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solidFill>
                  <a:srgbClr val="C00000"/>
                </a:solidFill>
              </a:rPr>
              <a:t>وبدراسة تاثير الماء على الزجاج في عدة بحوث وجد ان التفاعل يتم على عدة مراحل هي : </a:t>
            </a:r>
          </a:p>
          <a:p>
            <a:r>
              <a:rPr lang="ar-EG" dirty="0"/>
              <a:t>1- يمتص الماء  الذي تكاثف على الزجاج 2-يتخلل الماء خلال الزجاج نتيجة وجود الشروخ والصدوع </a:t>
            </a:r>
          </a:p>
          <a:p>
            <a:r>
              <a:rPr lang="ar-EG" dirty="0"/>
              <a:t>3- تتحلل بعض السيليكات القابلة للذوبان في الماء وتخرج على سطح الزجاج في صورة قلوي هيدروكسيد الصوديوم وحمض السيليكا ويتبخران </a:t>
            </a:r>
          </a:p>
          <a:p>
            <a:r>
              <a:rPr lang="ar-EG" dirty="0"/>
              <a:t>4- مزيد من الماء يمتص ويستمر التفااعل ويزداد </a:t>
            </a:r>
          </a:p>
          <a:p>
            <a:r>
              <a:rPr lang="ar-EG" dirty="0"/>
              <a:t>5- تتكون طبقة رقيقة على السطح من الاملاح القابلة للذوبان وهي عادة قلوي الكربونات والهيدروكسيد وتتحلل في الماء الداخل تاركة طبقة هيكلية من السيليكون  </a:t>
            </a:r>
          </a:p>
          <a:p>
            <a:r>
              <a:rPr lang="ar-EG" dirty="0"/>
              <a:t>6- مع تركيز المحلول القلو بواسطة التبخر يحدث تاكل وتحلل لطبقة السوليكوز وان كانت هذه المراحل لا تحدث الا في حالات التجوية الصعبة التي نادرا ما تحدث في المباني </a:t>
            </a:r>
            <a:r>
              <a:rPr lang="ar-EG" dirty="0" smtClean="0"/>
              <a:t>.</a:t>
            </a:r>
            <a:endParaRPr lang="ar-EG" dirty="0"/>
          </a:p>
        </p:txBody>
      </p:sp>
      <p:sp>
        <p:nvSpPr>
          <p:cNvPr id="10" name="Chevron 9"/>
          <p:cNvSpPr/>
          <p:nvPr/>
        </p:nvSpPr>
        <p:spPr>
          <a:xfrm rot="10800000">
            <a:off x="8758969" y="551067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2" name="Rectangle 8"/>
          <p:cNvSpPr>
            <a:spLocks noChangeArrowheads="1"/>
          </p:cNvSpPr>
          <p:nvPr/>
        </p:nvSpPr>
        <p:spPr bwMode="auto">
          <a:xfrm>
            <a:off x="997197" y="9904599"/>
            <a:ext cx="7705725" cy="1508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بما ان الزجاج مادة شفافة فانه يسمح بمرور الضوء وسبب هذه الشفافية هو ان جزيئات الزجاج الغير منتظمة المنفصلة في تركيبها اصغر كثيرا من الطول الموجي للضوء المرئي اي ليس هناك بناء كبير بدرجة كافية لاعاقة مرور موجات الضوء في الطيف الضوئي . وبزيادة نسبة السيليكا في التركيبة الزجاجية يصبح الزجاج اكثر شفافية اي اكثر سماحا بمرور الاشعة القصيرة الموجة الفوق بنفسجية وفي نفس الوقت يصبح معتم للاشعة الطويلة الموجة تحت الحمراء لانه يمتصها ولا ينفذها .</a:t>
            </a:r>
          </a:p>
        </p:txBody>
      </p:sp>
      <p:sp>
        <p:nvSpPr>
          <p:cNvPr id="13" name="Rectangle 12"/>
          <p:cNvSpPr/>
          <p:nvPr/>
        </p:nvSpPr>
        <p:spPr>
          <a:xfrm>
            <a:off x="7001253" y="9467556"/>
            <a:ext cx="1981189"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3- </a:t>
            </a:r>
            <a:r>
              <a:rPr lang="ar-SA" sz="2000" b="1" u="sng" dirty="0">
                <a:solidFill>
                  <a:srgbClr val="0070C0"/>
                </a:solidFill>
                <a:effectLst>
                  <a:outerShdw blurRad="38100" dist="38100" dir="2700000" algn="tl">
                    <a:srgbClr val="000000">
                      <a:alpha val="43137"/>
                    </a:srgbClr>
                  </a:outerShdw>
                </a:effectLst>
              </a:rPr>
              <a:t>الخواص البصرية</a:t>
            </a:r>
            <a:endParaRPr lang="ar-EG" sz="2000" b="1" u="sng" dirty="0">
              <a:solidFill>
                <a:srgbClr val="0070C0"/>
              </a:solidFill>
              <a:effectLst>
                <a:outerShdw blurRad="38100" dist="38100" dir="2700000" algn="tl">
                  <a:srgbClr val="000000">
                    <a:alpha val="43137"/>
                  </a:srgbClr>
                </a:outerShdw>
              </a:effectLst>
            </a:endParaRPr>
          </a:p>
        </p:txBody>
      </p:sp>
      <p:sp>
        <p:nvSpPr>
          <p:cNvPr id="14" name="Rectangle 9"/>
          <p:cNvSpPr>
            <a:spLocks noChangeArrowheads="1"/>
          </p:cNvSpPr>
          <p:nvPr/>
        </p:nvSpPr>
        <p:spPr bwMode="auto">
          <a:xfrm>
            <a:off x="1077715" y="11387923"/>
            <a:ext cx="7705725" cy="955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والزجاج الذي يحتوي على المعدن الثقيل الفلورايد يسمح بمرور الضوء ذو الموجات الطويلة والزجاج الذي يحتوي على النحاس يسمح بمرور موجات حتى 18 ميكرومتر اي حتى وسط المنطقة التحت حمراء </a:t>
            </a:r>
          </a:p>
        </p:txBody>
      </p:sp>
      <p:sp>
        <p:nvSpPr>
          <p:cNvPr id="15" name="Chevron 14"/>
          <p:cNvSpPr/>
          <p:nvPr/>
        </p:nvSpPr>
        <p:spPr>
          <a:xfrm rot="10800000">
            <a:off x="8793879" y="10001200"/>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6" name="Chevron 15"/>
          <p:cNvSpPr/>
          <p:nvPr/>
        </p:nvSpPr>
        <p:spPr>
          <a:xfrm rot="10800000">
            <a:off x="8761864" y="11412724"/>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2340698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Rectangle 13"/>
          <p:cNvSpPr>
            <a:spLocks noChangeArrowheads="1"/>
          </p:cNvSpPr>
          <p:nvPr/>
        </p:nvSpPr>
        <p:spPr bwMode="auto">
          <a:xfrm>
            <a:off x="4460478" y="1180603"/>
            <a:ext cx="4539728" cy="50783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ﻋﻨﺪ ﺳﻘﻮط اﻟﺸﻌﺎع اﻟﺸﻤﺴﻰ ﻋﻠﻰ ﺳﻄﺢ ﻟﻮح اﻟﺰﺟﺎج ﻳﻨﻌﻜﺲ ﺟﺰء ﻣﻨﻪ ﺑﻴﻨﻤﺎ ﻳﻨﻔﺬ اﻟﺒﺎﻗﻰ إﻟﻰ داﺧﻞ اﻟﺰﺟﺎج،ﻓﻴﻨﻌﻜﺲ ﺟﺰء ﻣﻨﻪ ﻣﻦ اﻟﺴﻄﺢ اﻟﺪاﺧﻠﻰ ﻟﻠﺰﺟﺎج، وﺗﺘﻮﻗﻒ اﻟﻨﺴﺒﺔ اﻟﻤﻨﻌﻜﺴﺔ ﻋﻠﻰ ﻣﻌﺎﻣﻞ اﻧﻜﺴﺎراﻟﺰﺟﺎج وزاوﻳﺔ اﻟﺴﻘﻮط، ﺣﻴﺚ ﺗﺰﻳﺪ اﻟﻨﺴﺒﺔ اﻟﻤﻨﻌﻜﺴﺔ ﺑﺰﻳﺎدة كل ﻣﻨﻬﻤﺎ.</a:t>
            </a:r>
          </a:p>
          <a:p>
            <a:r>
              <a:rPr lang="ar-EG" sz="1800" b="1" dirty="0">
                <a:effectLst>
                  <a:outerShdw blurRad="38100" dist="38100" dir="2700000" algn="tl">
                    <a:srgbClr val="000000">
                      <a:alpha val="43137"/>
                    </a:srgbClr>
                  </a:outerShdw>
                </a:effectLst>
              </a:rPr>
              <a:t>وﺑﺎﻟﻨﺴﺒﺔ ﻟﻠﺰﺟﺎج اﻟﻌﺎدى (ﻣﻌﺎﻣﻞ اﻧﻜﺴﺎرﻩ ١٫٥) ﻳﻨﻌﻜﺲ ٤% ﻣﻦ اﻹﺷﻌﺎع اﻟﺴﺎﻗﻂ ﻋﻤﻮدﻳﺎ ﻋﻠﻰﺳﻄﺤﻪ اﻟﺨﺎرﺟﻰ، وﻣﺜﻠﻬﺎ ﺗﻘﺮﻳﺒﺎ ﻣﻦ اﻟﺴﻄﺢ اﻟﺪاﺧﻠﻰ، وﻻ ﻳﺘﻮﻗﻒ ذﻟﻚ ﻋﻠﻰ ﺳﻤﻚ اﻟﺰﺟﺎج وﻻ ﻟﻮنﻣﺎدﺗﻪ.</a:t>
            </a:r>
          </a:p>
          <a:p>
            <a:r>
              <a:rPr lang="ar-EG" sz="1800" b="1" dirty="0">
                <a:effectLst>
                  <a:outerShdw blurRad="38100" dist="38100" dir="2700000" algn="tl">
                    <a:srgbClr val="000000">
                      <a:alpha val="43137"/>
                    </a:srgbClr>
                  </a:outerShdw>
                </a:effectLst>
              </a:rPr>
              <a:t>وﻳﻤﻜﻦ زﻳﺎدة هﺬﻩ اﻟﻨﺴﺒﺔ ﺑﻄﻼء اﻟﺴﻄﺢ اﻟﺨﺎرﺟﻰ ﺑﻄﺒﻘﺔ رﻗﻴﻘﺔ ﻣﻦ اﻟﻤﻌﺪن اﻟﻌﺎآﺲ (ﺳﻤﻜﻬﺎ ٢٠-٣ﻣﻴﻜﺮون) ﻟﺘﺼﻞ إﻟﻰ ٢٠ %، آﻤﺎ ﻳﻤﻜﻦ اﺧﺘﻴﺎر ﻣﻮاد اﻟﻄﻼء ﻟﺘﻜﻮن أكثر اﻧﻌﻜﺎﺳﺎ ﻟﻸﺷﻌﺔ ﺗﺤت اﻟﺤﻤﺮاء ﻣﻦ اﻧﻌﻜﺎﺳﻴﺘﻬﺎ ﻟﻠﻀﻮء اﻟﻤﺮﺋﻰ،آﻤﺎ ﻳﻤﻜﻦ اﻧﻘﺎص اﻻﻧﻌﻜﺎﺳﻴﺔ ﺑﻄﻼءات ﺧﺎﺻﺔ ﺗﻘﻠﻞ ﻣﻦ ﻟﻤﻌﺎن اﻟﺴﻄﺢ، وان كانت ﻋﻤﻠﻴﺔ ﺗﻘﻠﻴﻞ اﻻﻧﻌﻜﺎس ﻏﻴﺮ ﻣﻔﻴﺪة ﺣﺮارﻳﺎ وﻟﻜﻨﻬﺎ ﺗﺴﺘﺨﺪم ﻟﺘﺤﺴﻴﻦ اﻟﺮؤﻳﺔ عبراﻟﺰﺟﺎج ﻓﻰ ﺑﻌﺾ اﻟﺘﻄﺒﻴﻘﺎت اﻟﻤﻌﻤﺎرﻳﺔ ﺑﻴﻨﻤﺎ ﺗﺴﺘﺨﺪم ﺑﻜﺜﺎﻓﺔ ﻓﻰ اﻟﺸﺎﺷﺎت واﻟﻨﻈﺎرات وﻋﺪﺳﺎت اﻟﺘﺼﻮﻳﺮ.</a:t>
            </a:r>
          </a:p>
        </p:txBody>
      </p:sp>
      <p:sp>
        <p:nvSpPr>
          <p:cNvPr id="4" name="Rectangle 3"/>
          <p:cNvSpPr/>
          <p:nvPr/>
        </p:nvSpPr>
        <p:spPr>
          <a:xfrm>
            <a:off x="5973435" y="743525"/>
            <a:ext cx="2879725" cy="369332"/>
          </a:xfrm>
          <a:prstGeom prst="rect">
            <a:avLst/>
          </a:prstGeom>
          <a:noFill/>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الاشعاع الشمسي والزجاج </a:t>
            </a:r>
          </a:p>
        </p:txBody>
      </p:sp>
      <p:grpSp>
        <p:nvGrpSpPr>
          <p:cNvPr id="5" name="Group 17"/>
          <p:cNvGrpSpPr>
            <a:grpSpLocks/>
          </p:cNvGrpSpPr>
          <p:nvPr/>
        </p:nvGrpSpPr>
        <p:grpSpPr bwMode="auto">
          <a:xfrm>
            <a:off x="1087327" y="928191"/>
            <a:ext cx="2660650" cy="2116781"/>
            <a:chOff x="2247900" y="5829300"/>
            <a:chExt cx="1976636" cy="1500414"/>
          </a:xfrm>
        </p:grpSpPr>
        <p:pic>
          <p:nvPicPr>
            <p:cNvPr id="6" name="Picture 2" descr="http://www.johnsonwindowfilms.com/AR/images/AffectsGlass.jpg"/>
            <p:cNvPicPr>
              <a:picLocks noChangeAspect="1" noChangeArrowheads="1"/>
            </p:cNvPicPr>
            <p:nvPr/>
          </p:nvPicPr>
          <p:blipFill>
            <a:blip r:embed="rId2">
              <a:extLst>
                <a:ext uri="{28A0092B-C50C-407E-A947-70E740481C1C}">
                  <a14:useLocalDpi xmlns:a14="http://schemas.microsoft.com/office/drawing/2010/main" val="0"/>
                </a:ext>
              </a:extLst>
            </a:blip>
            <a:srcRect l="3107" t="3140" r="27721" b="35327"/>
            <a:stretch>
              <a:fillRect/>
            </a:stretch>
          </p:blipFill>
          <p:spPr bwMode="auto">
            <a:xfrm>
              <a:off x="2247900" y="5829300"/>
              <a:ext cx="1976636" cy="15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792348" y="7048617"/>
              <a:ext cx="432188" cy="281097"/>
            </a:xfrm>
            <a:prstGeom prst="rect">
              <a:avLst/>
            </a:prstGeom>
            <a:solidFill>
              <a:srgbClr val="FFF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eaLnBrk="1" hangingPunct="1">
                <a:defRPr/>
              </a:pPr>
              <a:endParaRPr lang="ar-EG"/>
            </a:p>
          </p:txBody>
        </p:sp>
      </p:grpSp>
      <p:graphicFrame>
        <p:nvGraphicFramePr>
          <p:cNvPr id="8" name="Table 7"/>
          <p:cNvGraphicFramePr>
            <a:graphicFrameLocks noGrp="1"/>
          </p:cNvGraphicFramePr>
          <p:nvPr>
            <p:extLst>
              <p:ext uri="{D42A27DB-BD31-4B8C-83A1-F6EECF244321}">
                <p14:modId xmlns:p14="http://schemas.microsoft.com/office/powerpoint/2010/main" val="4040491896"/>
              </p:ext>
            </p:extLst>
          </p:nvPr>
        </p:nvGraphicFramePr>
        <p:xfrm>
          <a:off x="720584" y="3133019"/>
          <a:ext cx="3462337" cy="1173480"/>
        </p:xfrm>
        <a:graphic>
          <a:graphicData uri="http://schemas.openxmlformats.org/drawingml/2006/table">
            <a:tbl>
              <a:tblPr rtl="1" firstRow="1" firstCol="1" lastRow="1" lastCol="1" bandRow="1" bandCol="1">
                <a:tableStyleId>{21E4AEA4-8DFA-4A89-87EB-49C32662AFE0}</a:tableStyleId>
              </a:tblPr>
              <a:tblGrid>
                <a:gridCol w="1394203"/>
                <a:gridCol w="1105424"/>
                <a:gridCol w="962710"/>
              </a:tblGrid>
              <a:tr h="335189">
                <a:tc>
                  <a:txBody>
                    <a:bodyPr/>
                    <a:lstStyle/>
                    <a:p>
                      <a:pPr algn="r" rtl="1">
                        <a:spcAft>
                          <a:spcPts val="0"/>
                        </a:spcAft>
                        <a:tabLst>
                          <a:tab pos="694690" algn="l"/>
                        </a:tabLst>
                      </a:pPr>
                      <a:r>
                        <a:rPr lang="ar-SA" sz="1100" dirty="0">
                          <a:effectLst/>
                        </a:rPr>
                        <a:t>معامل الامتصاص  </a:t>
                      </a:r>
                      <a:endParaRPr lang="en-US" sz="1100" dirty="0">
                        <a:effectLst/>
                      </a:endParaRPr>
                    </a:p>
                    <a:p>
                      <a:pPr algn="r" rtl="1">
                        <a:spcAft>
                          <a:spcPts val="0"/>
                        </a:spcAft>
                        <a:tabLst>
                          <a:tab pos="694690" algn="l"/>
                        </a:tabLst>
                      </a:pPr>
                      <a:r>
                        <a:rPr lang="ar-SA" sz="1100" dirty="0">
                          <a:effectLst/>
                        </a:rPr>
                        <a:t>            </a:t>
                      </a:r>
                      <a:r>
                        <a:rPr lang="en-US" sz="1100" dirty="0">
                          <a:effectLst/>
                        </a:rPr>
                        <a:t>m</a:t>
                      </a:r>
                      <a:r>
                        <a:rPr lang="en-US" sz="1100" baseline="30000" dirty="0">
                          <a:effectLst/>
                        </a:rPr>
                        <a:t>-1</a:t>
                      </a:r>
                      <a:r>
                        <a:rPr lang="ar-SA" sz="1100" dirty="0">
                          <a:effectLst/>
                        </a:rPr>
                        <a:t> α</a:t>
                      </a:r>
                      <a:endParaRPr lang="en-US" sz="1100" dirty="0">
                        <a:effectLst/>
                        <a:latin typeface="Times New Roman"/>
                        <a:ea typeface="Times New Roman"/>
                      </a:endParaRPr>
                    </a:p>
                  </a:txBody>
                  <a:tcPr marL="61154" marR="61154" marT="0" marB="0"/>
                </a:tc>
                <a:tc>
                  <a:txBody>
                    <a:bodyPr/>
                    <a:lstStyle/>
                    <a:p>
                      <a:pPr algn="r" rtl="1">
                        <a:spcAft>
                          <a:spcPts val="0"/>
                        </a:spcAft>
                        <a:tabLst>
                          <a:tab pos="694690" algn="l"/>
                        </a:tabLst>
                      </a:pPr>
                      <a:r>
                        <a:rPr lang="ar-SA" sz="1100" dirty="0">
                          <a:effectLst/>
                        </a:rPr>
                        <a:t> مقدار الشدة النافذة </a:t>
                      </a:r>
                      <a:r>
                        <a:rPr lang="en-US" sz="1100" dirty="0">
                          <a:effectLst/>
                        </a:rPr>
                        <a:t>Lux</a:t>
                      </a:r>
                      <a:endParaRPr lang="en-US" sz="1100" dirty="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الساعة</a:t>
                      </a:r>
                      <a:endParaRPr lang="en-US" sz="1100">
                        <a:effectLst/>
                        <a:latin typeface="Times New Roman"/>
                        <a:ea typeface="Times New Roman"/>
                      </a:endParaRPr>
                    </a:p>
                  </a:txBody>
                  <a:tcPr marL="61154" marR="61154" marT="0" marB="0"/>
                </a:tc>
              </a:tr>
              <a:tr h="167595">
                <a:tc>
                  <a:txBody>
                    <a:bodyPr/>
                    <a:lstStyle/>
                    <a:p>
                      <a:pPr algn="ctr" rtl="0">
                        <a:spcAft>
                          <a:spcPts val="0"/>
                        </a:spcAft>
                        <a:tabLst>
                          <a:tab pos="694690" algn="l"/>
                        </a:tabLst>
                      </a:pPr>
                      <a:r>
                        <a:rPr lang="en-US" sz="1100">
                          <a:effectLst/>
                        </a:rPr>
                        <a:t>0.031</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70000</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10 صباحا</a:t>
                      </a:r>
                      <a:endParaRPr lang="en-US" sz="1100">
                        <a:effectLst/>
                        <a:latin typeface="Times New Roman"/>
                        <a:ea typeface="Times New Roman"/>
                      </a:endParaRPr>
                    </a:p>
                  </a:txBody>
                  <a:tcPr marL="61154" marR="61154" marT="0" marB="0"/>
                </a:tc>
              </a:tr>
              <a:tr h="167595">
                <a:tc>
                  <a:txBody>
                    <a:bodyPr/>
                    <a:lstStyle/>
                    <a:p>
                      <a:pPr algn="ctr" rtl="0">
                        <a:spcAft>
                          <a:spcPts val="0"/>
                        </a:spcAft>
                        <a:tabLst>
                          <a:tab pos="694690" algn="l"/>
                        </a:tabLst>
                      </a:pPr>
                      <a:r>
                        <a:rPr lang="en-US" sz="1100">
                          <a:effectLst/>
                        </a:rPr>
                        <a:t>0.013</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75000</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12 صباحا</a:t>
                      </a:r>
                      <a:endParaRPr lang="en-US" sz="1100">
                        <a:effectLst/>
                        <a:latin typeface="Times New Roman"/>
                        <a:ea typeface="Times New Roman"/>
                      </a:endParaRPr>
                    </a:p>
                  </a:txBody>
                  <a:tcPr marL="61154" marR="61154" marT="0" marB="0"/>
                </a:tc>
              </a:tr>
              <a:tr h="167595">
                <a:tc>
                  <a:txBody>
                    <a:bodyPr/>
                    <a:lstStyle/>
                    <a:p>
                      <a:pPr algn="ctr" rtl="0">
                        <a:spcAft>
                          <a:spcPts val="0"/>
                        </a:spcAft>
                        <a:tabLst>
                          <a:tab pos="694690" algn="l"/>
                        </a:tabLst>
                      </a:pPr>
                      <a:r>
                        <a:rPr lang="en-US" sz="1100">
                          <a:effectLst/>
                        </a:rPr>
                        <a:t>0.037</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59000</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2 مساء</a:t>
                      </a:r>
                      <a:endParaRPr lang="en-US" sz="1100">
                        <a:effectLst/>
                        <a:latin typeface="Times New Roman"/>
                        <a:ea typeface="Times New Roman"/>
                      </a:endParaRPr>
                    </a:p>
                  </a:txBody>
                  <a:tcPr marL="61154" marR="61154" marT="0" marB="0"/>
                </a:tc>
              </a:tr>
              <a:tr h="167595">
                <a:tc>
                  <a:txBody>
                    <a:bodyPr/>
                    <a:lstStyle/>
                    <a:p>
                      <a:pPr algn="ctr" rtl="0">
                        <a:spcAft>
                          <a:spcPts val="0"/>
                        </a:spcAft>
                        <a:tabLst>
                          <a:tab pos="694690" algn="l"/>
                        </a:tabLst>
                      </a:pPr>
                      <a:r>
                        <a:rPr lang="en-US" sz="1100">
                          <a:effectLst/>
                        </a:rPr>
                        <a:t>0.025</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50000</a:t>
                      </a:r>
                      <a:endParaRPr lang="en-US" sz="110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a:effectLst/>
                        </a:rPr>
                        <a:t>4 مساء</a:t>
                      </a:r>
                      <a:endParaRPr lang="en-US" sz="1100">
                        <a:effectLst/>
                        <a:latin typeface="Times New Roman"/>
                        <a:ea typeface="Times New Roman"/>
                      </a:endParaRPr>
                    </a:p>
                  </a:txBody>
                  <a:tcPr marL="61154" marR="61154" marT="0" marB="0"/>
                </a:tc>
              </a:tr>
              <a:tr h="167595">
                <a:tc>
                  <a:txBody>
                    <a:bodyPr/>
                    <a:lstStyle/>
                    <a:p>
                      <a:pPr algn="ctr" rtl="0">
                        <a:spcAft>
                          <a:spcPts val="0"/>
                        </a:spcAft>
                        <a:tabLst>
                          <a:tab pos="694690" algn="l"/>
                        </a:tabLst>
                      </a:pPr>
                      <a:r>
                        <a:rPr lang="en-US" sz="1100" dirty="0">
                          <a:effectLst/>
                        </a:rPr>
                        <a:t>0.021</a:t>
                      </a:r>
                      <a:endParaRPr lang="en-US" sz="1100" dirty="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dirty="0">
                          <a:effectLst/>
                        </a:rPr>
                        <a:t>45000</a:t>
                      </a:r>
                      <a:endParaRPr lang="en-US" sz="1100" dirty="0">
                        <a:effectLst/>
                        <a:latin typeface="Times New Roman"/>
                        <a:ea typeface="Times New Roman"/>
                      </a:endParaRPr>
                    </a:p>
                  </a:txBody>
                  <a:tcPr marL="61154" marR="61154" marT="0" marB="0"/>
                </a:tc>
                <a:tc>
                  <a:txBody>
                    <a:bodyPr/>
                    <a:lstStyle/>
                    <a:p>
                      <a:pPr algn="ctr" rtl="1">
                        <a:spcAft>
                          <a:spcPts val="0"/>
                        </a:spcAft>
                        <a:tabLst>
                          <a:tab pos="694690" algn="l"/>
                        </a:tabLst>
                      </a:pPr>
                      <a:r>
                        <a:rPr lang="ar-SA" sz="1100" dirty="0">
                          <a:effectLst/>
                        </a:rPr>
                        <a:t>5 مساء</a:t>
                      </a:r>
                      <a:endParaRPr lang="en-US" sz="1100" dirty="0">
                        <a:effectLst/>
                        <a:latin typeface="Times New Roman"/>
                        <a:ea typeface="Times New Roman"/>
                      </a:endParaRPr>
                    </a:p>
                  </a:txBody>
                  <a:tcPr marL="61154" marR="61154" marT="0" marB="0"/>
                </a:tc>
              </a:tr>
            </a:tbl>
          </a:graphicData>
        </a:graphic>
      </p:graphicFrame>
      <p:sp>
        <p:nvSpPr>
          <p:cNvPr id="9" name="TextBox 2"/>
          <p:cNvSpPr txBox="1">
            <a:spLocks noChangeArrowheads="1"/>
          </p:cNvSpPr>
          <p:nvPr/>
        </p:nvSpPr>
        <p:spPr bwMode="auto">
          <a:xfrm>
            <a:off x="905558" y="4397934"/>
            <a:ext cx="3024187"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جدول يبين مقدار الشدة النافذة خلال لوح الزجاج الشفاف ومعامل الامتصاص</a:t>
            </a:r>
            <a:endParaRPr lang="en-US" dirty="0"/>
          </a:p>
          <a:p>
            <a:endParaRPr lang="ar-EG" dirty="0"/>
          </a:p>
        </p:txBody>
      </p:sp>
      <p:sp>
        <p:nvSpPr>
          <p:cNvPr id="10" name="Rectangle 9"/>
          <p:cNvSpPr/>
          <p:nvPr/>
        </p:nvSpPr>
        <p:spPr>
          <a:xfrm>
            <a:off x="6750621" y="8870791"/>
            <a:ext cx="2271332" cy="369332"/>
          </a:xfrm>
          <a:prstGeom prst="rect">
            <a:avLst/>
          </a:prstGeom>
          <a:noFill/>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اﻻﻧﻌﻜﺎس اﻟﺪاﺧﻠﻰ واﻻﻧﻜﺴﺎر</a:t>
            </a:r>
          </a:p>
        </p:txBody>
      </p:sp>
      <p:sp>
        <p:nvSpPr>
          <p:cNvPr id="11" name="Rectangle 17"/>
          <p:cNvSpPr>
            <a:spLocks noChangeArrowheads="1"/>
          </p:cNvSpPr>
          <p:nvPr/>
        </p:nvSpPr>
        <p:spPr bwMode="auto">
          <a:xfrm>
            <a:off x="4002698" y="9127040"/>
            <a:ext cx="5010901" cy="34163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ﻳﺼﻞ اﻟﺸﻌﺎع اﻟﺬى ﻟﻢ ﻳﻤﺘﺺإﻟﻰ اﻟﺴﻄﺢ اﻟﺪاﺧﻠﻰ ﻟﻠﺰﺟﺎج ﻓﻴﻨﻔﺬ ﺟﺰء ﻣﻨﻪ إﻟﻰ اﻟﻔﺮاغ اﻟﺪاﺧﻠﻰ، وﻳﻨﻌﻜﺲ ﺟﺰء ﺁﺧﺮ ﻣﺮة أﺧﺮى ﻟﻴﺪﺧﻞ ﻓﻰ ﺳﻠﺴﻠﺔ ﻣﻦ اﻻﻧﻌﻜﺎﺳﺎت اﻟﺪاﺧﻠﻴﺔ.و ﻳﻨﻜﺴﺮ اﻟﺸﻌﺎع اﻟﺬى ﻳﻤﺮ ﻣﻦ اﻟﺴﻄﺢ اﻟﺨﺎرﺟﻰ ﺑﺴﺒﺐ ﻓﺎرق اﻟﻜﺜﺎﻓﺔ اﻟﻀﻮﺋﻴﺔ ﺑﻴﻦ اﻟﻬﻮاء واﻟﺰﺟﺎج،ﻓﻴﻤﺮ داﺧﻞ اﻟﺰﺟﺎج ﺑﺰاوﻳﺔ ﺗﺨﺘﻠﻒ ﻋﻦ زاوﻳﺔ ﺳﻘﻮﻃﻪ، وﻟﻜﻦ ﻋﻨﺪ ﺧﺮوﺟﻪ ﻣﻦ اﻟﺴﻄﺢ اﻵﺧﺮ ﻟﻠﺰﺟﺎج ﻳﻨﻜﺴﺮ ﻣﺮة أﺧﺮى ﻓﻴﺴﺘﻌﻴﺪ اﺗﺠﺎهﻪ اﻷﺻﻠﻰ إذا كان اﻟﺴﻄﺤﻴﻦ ﻣﺘﻮازﻳﻴﻦ (وهﻮ اﻟﻮﺿﻊ اﻟﻤﻌﺘﺎد) ﺑﻴﻨﻤﺎ ﻳﻤﻜﻦ إذا ﻧﻐﻴﺮت زواﻳﺎ اﻟﺴﻄﺢ اﻟﺪاﺧﻠﻴﺔ (ﻣﺜﻞ ﺣﺎﻟﺔ اﻟﺰﺟﺎج اﻟﺰﺧﺮﻓﻰ) أن ﻳﻨﻌﻜﺲ اﻟﺸﻌﺎع اﻧﻌﻜﺎﺳ داﺧﻠﻴﺎ آﻠﻴﺎ ﺑﺤﻴﺚ ﻳﻌﻮد ﻟﻠﺨﺎرج، وهﻰ ﺧﺎﺻﻴﺔ ﺗﺴﺘﺨﺪم ﻓﻰ ﺗﺼﻤﻴﻢ اﻟﺰﺟﺎج ذو اﻟﻨﻔﺎذﻳﺔ اﻻﻧﺘﻘﺎﺋﻴﺔ ﻣﻊ اﻻﺗﺠﺎﻩ.</a:t>
            </a:r>
          </a:p>
          <a:p>
            <a:endParaRPr lang="ar-EG" sz="1800" b="1" dirty="0">
              <a:effectLst>
                <a:outerShdw blurRad="38100" dist="38100" dir="2700000" algn="tl">
                  <a:srgbClr val="000000">
                    <a:alpha val="43137"/>
                  </a:srgbClr>
                </a:outerShdw>
              </a:effectLst>
            </a:endParaRPr>
          </a:p>
        </p:txBody>
      </p:sp>
      <p:pic>
        <p:nvPicPr>
          <p:cNvPr id="12" name="Picture 4"/>
          <p:cNvPicPr>
            <a:picLocks noChangeAspect="1" noChangeArrowheads="1"/>
          </p:cNvPicPr>
          <p:nvPr/>
        </p:nvPicPr>
        <p:blipFill>
          <a:blip r:embed="rId3"/>
          <a:srcRect/>
          <a:stretch>
            <a:fillRect/>
          </a:stretch>
        </p:blipFill>
        <p:spPr bwMode="auto">
          <a:xfrm>
            <a:off x="647329" y="9125936"/>
            <a:ext cx="3259934" cy="2279536"/>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3" name="Rectangle 14"/>
          <p:cNvSpPr>
            <a:spLocks noChangeArrowheads="1"/>
          </p:cNvSpPr>
          <p:nvPr/>
        </p:nvSpPr>
        <p:spPr bwMode="auto">
          <a:xfrm>
            <a:off x="1242093" y="6585466"/>
            <a:ext cx="7758113" cy="23083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عند سقوط الضوء فاﻹﺷﻌﺎع اﻟﺬى ﻳﻨﻔﺬ ﻣﻦ اﻟﺴﻄﺢ ﻴﻤﺘﺺ و ﻳﺘﺸﺘﺖ ﺟﺰء ﻣﻨﻪ داﺧﻞ اﻟﺰﺟﺎج ﺗﺘﺤﺪد ﻗﻴﻤﺘﻪ ﺑﺴﻤﻚ اﻟﺰﺟﺎج وﻧﻘﺎﺋﻪ وﻧﻮع ﻣﺎدﺗﻪ، وﺑﺎﻟﻨﺴﺒﺔ ﻟﻠﺰﺟﺎج اﻟﻌﺎدى ﺳﻤﻚ ٣ ﻣﻢ ﻳﻤﺘﺺ ٩ -٦ % ﻣﻦ اﻷﺷﻌﺔ اﻟﺴﺎﻗﻄﺔ ﻓﻰ ﺟﺴﻢ اﻟﺰﺟﺎج، وﺗﺰﻳﺪ اﻟﻨﺴﺒﺔ اﻟﻤﻤﺘﺼﺔ إﻟﻰ اﻟﻀﻌﻒ ﺗﻘﺮﻳﺒﺎ ﺑﺰﻳﺎدة ﺳﻤﻚ اﻟﺰﺟﺎج، وﺗﺘﺤﻮل هذه اﻟﻨﺴﺒﺔ إﻟﻰ ﺣﺮارة ﺗﺴﺨﻦ اﻟﺰﺟﺎج ﺛﻢ ﻳﻌﺎد ﻧﻘﻠﻬﺎ ﻣﻦ اﻟﺰﺟﺎج ﺑﺎﻟﺘﻮﺻﻴﻞ وﺑﺎﻹﺷﻌﺎع ﻓﻰ ﺻﻮرة أﺷﻌﺔ ﺣﺮارﻳﺔ (ﺗﺤﺖ ﺣﻤﺮاء ﺑﻌﻴﺪة). وﻋﺎدة ﻣﺎ ﻳﻜﻮن اﻟﺰﺟﺎج اﻟﻤﻠﻮن أو الداكن ﻣﺎﺻﺎ ﻟﻺﺷﻌﺎع اﻟﺸﻤﺴﻰ ﺑﻨﺴﺒﺔ ﺗﺰﻳﺪ ﻋﻦ اﻟﺰﺟﺎج اﻟﻌﺎدى وﻳﻤﻜﻦ اﻟﺘﺤﻜﻢ ﻓﻰ ﻧﺴﺒﺔ اﻻﻣﺘﺼﺎص ﺑﺰﻳﺎدة ﻧﺴﺒﺔ اﻟﺸﻮاﺋﺐ ﻓﻰ اﻟﺰﺟﺎج واﺧﺘﻴﺎر ﻣﺎدة اﻟﺸﻮاﺋﺐ ﻟﺘﺤﺪد اﻷﻟﻮان واﻷﻃﻮال اﻟﻤﻮﺟﻴﺔ اﻟﺘﻰ ﻳﺘﻢاﻣﺘﺼﺎﺻﻬﺎ،ﺑﺤﻴﺚ ﻳﻜﻮن اﻣﺘﺼﺎﺻﻪ اﻧﺘﻘﺎﺋﻴﺎ. وﻳﻔﻀﻞ ﺑﺎﻟﻄﺒﻊ زﻳﺎدة اﻣﺘﺼﺎص اﻟﺰﺟﺎج ﻟﻸﺷﻌﺔ ﺗﺤﺖ اﻟﺤﻤﺮاء وﻓﻮق اﻟﺒﻨﻔﺴﺠﻴﺔ، وﺗﻘﻠﻴﻞ اﻣﺘﺼﺎص اﻟﻀﻮء اﻟﻤﺮﺋﻰ.</a:t>
            </a:r>
          </a:p>
        </p:txBody>
      </p:sp>
      <p:sp>
        <p:nvSpPr>
          <p:cNvPr id="14" name="Rectangle 13"/>
          <p:cNvSpPr/>
          <p:nvPr/>
        </p:nvSpPr>
        <p:spPr>
          <a:xfrm>
            <a:off x="7731180" y="6216134"/>
            <a:ext cx="1121980" cy="369332"/>
          </a:xfrm>
          <a:prstGeom prst="rect">
            <a:avLst/>
          </a:prstGeom>
          <a:noFill/>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اﻻﻣﺘﺼﺎص:</a:t>
            </a:r>
          </a:p>
        </p:txBody>
      </p:sp>
      <p:sp>
        <p:nvSpPr>
          <p:cNvPr id="15" name="TextBox 20"/>
          <p:cNvSpPr txBox="1">
            <a:spLocks noChangeArrowheads="1"/>
          </p:cNvSpPr>
          <p:nvPr/>
        </p:nvSpPr>
        <p:spPr bwMode="auto">
          <a:xfrm>
            <a:off x="925901" y="11513973"/>
            <a:ext cx="273685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انعكاس الصور وانكسارة فى المنشور الزجاجى </a:t>
            </a:r>
          </a:p>
        </p:txBody>
      </p:sp>
    </p:spTree>
    <p:extLst>
      <p:ext uri="{BB962C8B-B14F-4D97-AF65-F5344CB8AC3E}">
        <p14:creationId xmlns:p14="http://schemas.microsoft.com/office/powerpoint/2010/main" val="4054874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Rectangle 12"/>
          <p:cNvSpPr>
            <a:spLocks noChangeArrowheads="1"/>
          </p:cNvSpPr>
          <p:nvPr/>
        </p:nvSpPr>
        <p:spPr bwMode="auto">
          <a:xfrm>
            <a:off x="1165200" y="1068424"/>
            <a:ext cx="7750175" cy="17859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ﺗﺘﺤﻮل اﻟﻨﺴﺒﺔ اﻟﻤﻤﺘﺼﺔ ﻣﻦ اﻹﺷﻌﺎع إﻟﻰ ﺣﺮارة ﺗﺴﺨﻦ اﻟﺰﺟﺎج ﺛﻢ ﻳﻌﺎد ﻧﻘﻠﻬﺎ ﻣﻦ اﻟﺰﺟﺎج ﺑﺎﻟﺘﻮﺻﻴﻞ وﺑﺎﻹﺷﻌﺎع ﻓﻰ ﺻﻮرة أﺷﻌﺔ ﺣﺮارﻳﺔ(ﺗﺤﺖ ﺣﻤﺮاء ﺑﻌﻴﺪة). ﻓﻴﺘﺠﻪ ﺟﺰء ﻣﻦ هﺬا اﻟﺸﻌﺎع ﻟﻠﺨﺎرج وﺟﺰء ﻟﻠﺪاﺧﻞ، وﺗﺘﻮﻗﻒ اﻟﻨﺴﺒﺔ اﻟﻤﺘﺠﻬﺔ ﻟﻠﺪاﺧﻞ واﻟﺨﺎرج ﻋﻠﻰ ﻋﺪة ﻋﻮاﻣﻞ أهﻤﻬﺎ اﻟﺨﻮاص اﻹﺷﻌﺎﻋﻴﺔ ﻟﺴﻄﺤﻰ اﻟﺰﺟﺎج، وﻟﻜﻦ ﻳﻤﻜﻦ ﺑﺘﺒﺴﻴﻂ ﻣﻘﺒﻮل ﻓﻰ ﻣﻌﻈﻢ اﻷﺣﻮال اﻋﺘﺒﺎر أن ﻧﺼﻒ اﻹﺷﻌﺎع اﻟﺤﺮارى ﻳﺘﺠﻪ ﻟﻠﺪاﺧﻞ ﺑﻴﻨﻤﺎ ﻳﺘﺠﻪ ﻧﺼﻔﻪ ﻟﻠﺨﺎرج. واﻟﺰﺟﺎج ﻣﻨﺨﻔﺾ اﻻﻧﺒﻌﺎﺛﻴﺔ ﻳﻌﻤﻞ ﻋﻠﻰ اﻟﺘﻌﺎﻣﻞ ﻣﻊ هﺬﻩ اﻟﻤﺸﻜﻠﺔ ﺑﺘﻘﻠﻴﻞ اﻧﺒﻌﺎﺛﻴﺔ اﻟﺴﻄﺢ اﻟﺪاﺧﻠﻰ ﻟﻸﺷﻌﺔ اﻟﺤﺮارﻳﺔ ﻣﻤﺎ ﻳﺠﻌﻞ ﻧﺴﺒﺔ أﻗﻞ ﻣﻦ اﻟﺤﺮارة اﻟﻤﻤﺘﺼﺔ ﺗﺘﺠﻪ ﻟﻠﺪاﺧﻞ.</a:t>
            </a:r>
            <a:endParaRPr lang="en-US" sz="1800" b="1" dirty="0">
              <a:effectLst>
                <a:outerShdw blurRad="38100" dist="38100" dir="2700000" algn="tl">
                  <a:srgbClr val="000000">
                    <a:alpha val="43137"/>
                  </a:srgbClr>
                </a:outerShdw>
              </a:effectLst>
            </a:endParaRPr>
          </a:p>
        </p:txBody>
      </p:sp>
      <p:sp>
        <p:nvSpPr>
          <p:cNvPr id="4" name="Rectangle 3"/>
          <p:cNvSpPr/>
          <p:nvPr/>
        </p:nvSpPr>
        <p:spPr>
          <a:xfrm>
            <a:off x="6556250" y="699092"/>
            <a:ext cx="2393949" cy="369332"/>
          </a:xfrm>
          <a:prstGeom prst="rect">
            <a:avLst/>
          </a:prstGeom>
          <a:noFill/>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إﻋﺎدة ﺑﺚ اﻹﺷﻌﺎع اﻟﺤﺮارى</a:t>
            </a:r>
          </a:p>
        </p:txBody>
      </p:sp>
      <p:sp>
        <p:nvSpPr>
          <p:cNvPr id="5" name="Rectangle 20"/>
          <p:cNvSpPr>
            <a:spLocks noChangeArrowheads="1"/>
          </p:cNvSpPr>
          <p:nvPr/>
        </p:nvSpPr>
        <p:spPr bwMode="auto">
          <a:xfrm>
            <a:off x="4054257" y="2854362"/>
            <a:ext cx="4914039" cy="17543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التشتت </a:t>
            </a:r>
          </a:p>
          <a:p>
            <a:r>
              <a:rPr lang="ar-EG" sz="1800" b="1" dirty="0">
                <a:effectLst>
                  <a:outerShdw blurRad="38100" dist="38100" dir="2700000" algn="tl">
                    <a:srgbClr val="000000">
                      <a:alpha val="43137"/>
                    </a:srgbClr>
                  </a:outerShdw>
                </a:effectLst>
              </a:rPr>
              <a:t>عندما يمر الضوء الابيض من خلال المنشور الزجاج يتشتت الى الالوان الاساسبة للطيف المرئي والسبب في ذلك ان زاوية الانكسار تختلف طبقا لطول الموجة الخاصة بكل لون فيكون معامل الانكسار اكبر لطول الموجة الصغير للضوء البنفسجي منه لطول الموجة الكبير للضوء الاحمر</a:t>
            </a:r>
            <a:endParaRPr lang="en-US" sz="1800" b="1" dirty="0">
              <a:effectLst>
                <a:outerShdw blurRad="38100" dist="38100" dir="2700000" algn="tl">
                  <a:srgbClr val="000000">
                    <a:alpha val="43137"/>
                  </a:srgbClr>
                </a:outerShdw>
              </a:effectLst>
            </a:endParaRPr>
          </a:p>
        </p:txBody>
      </p:sp>
      <p:pic>
        <p:nvPicPr>
          <p:cNvPr id="6" name="Picture 3" descr="C:\Users\ecc\Desktop\220px-Prism_rainbow_schem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405" y="2854360"/>
            <a:ext cx="3042852" cy="1908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0"/>
          <p:cNvSpPr txBox="1">
            <a:spLocks noChangeArrowheads="1"/>
          </p:cNvSpPr>
          <p:nvPr/>
        </p:nvSpPr>
        <p:spPr bwMode="auto">
          <a:xfrm>
            <a:off x="1165200" y="4769934"/>
            <a:ext cx="2735263"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تشتيت الضوء مكونا الوان الطيف </a:t>
            </a:r>
          </a:p>
        </p:txBody>
      </p:sp>
      <p:sp>
        <p:nvSpPr>
          <p:cNvPr id="8" name="Rectangle 8"/>
          <p:cNvSpPr>
            <a:spLocks noChangeArrowheads="1"/>
          </p:cNvSpPr>
          <p:nvPr/>
        </p:nvSpPr>
        <p:spPr bwMode="auto">
          <a:xfrm>
            <a:off x="3504456" y="5585540"/>
            <a:ext cx="5218112" cy="203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1-المقاومة للحريق </a:t>
            </a:r>
          </a:p>
          <a:p>
            <a:r>
              <a:rPr lang="ar-EG" sz="1800" b="1" dirty="0">
                <a:effectLst>
                  <a:outerShdw blurRad="38100" dist="38100" dir="2700000" algn="tl">
                    <a:srgbClr val="000000">
                      <a:alpha val="43137"/>
                    </a:srgbClr>
                  </a:outerShdw>
                </a:effectLst>
              </a:rPr>
              <a:t>لاكساب الزجاج كفاءة افضل في مقاومته للحرارة يكون عن طريق التحكم في مكوناته والاضافات والمعالجات المطبقة مثل تازجاج الخزفي وزجاج بوروسيليكات ويتاثر الزجاج العادي بالحريق نتيجة لخصائصه المتمثلة في </a:t>
            </a:r>
            <a:r>
              <a:rPr lang="ar-EG" sz="1800" b="1" dirty="0">
                <a:solidFill>
                  <a:srgbClr val="C00000"/>
                </a:solidFill>
                <a:effectLst>
                  <a:outerShdw blurRad="38100" dist="38100" dir="2700000" algn="tl">
                    <a:srgbClr val="000000">
                      <a:alpha val="43137"/>
                    </a:srgbClr>
                  </a:outerShdw>
                </a:effectLst>
              </a:rPr>
              <a:t>:</a:t>
            </a:r>
          </a:p>
          <a:p>
            <a:r>
              <a:rPr lang="ar-EG" sz="1800" b="1" dirty="0">
                <a:solidFill>
                  <a:schemeClr val="tx2"/>
                </a:solidFill>
                <a:effectLst>
                  <a:outerShdw blurRad="38100" dist="38100" dir="2700000" algn="tl">
                    <a:srgbClr val="000000">
                      <a:alpha val="43137"/>
                    </a:srgbClr>
                  </a:outerShdw>
                </a:effectLst>
              </a:rPr>
              <a:t> ا- مقاومة الثني الطفيفة</a:t>
            </a:r>
          </a:p>
          <a:p>
            <a:r>
              <a:rPr lang="ar-EG" sz="1800" b="1" dirty="0">
                <a:solidFill>
                  <a:schemeClr val="tx2"/>
                </a:solidFill>
                <a:effectLst>
                  <a:outerShdw blurRad="38100" dist="38100" dir="2700000" algn="tl">
                    <a:srgbClr val="000000">
                      <a:alpha val="43137"/>
                    </a:srgbClr>
                  </a:outerShdw>
                </a:effectLst>
              </a:rPr>
              <a:t>ب- معامل التمدد الحراري العالي </a:t>
            </a:r>
          </a:p>
        </p:txBody>
      </p:sp>
      <p:pic>
        <p:nvPicPr>
          <p:cNvPr id="9" name="Picture 8" descr="http://2.bp.blogspot.com/-I1Ue_qRXqQw/UDJeEcCnD7I/AAAAAAAAAbA/MIOR-xjQtAg/s1600/Picture15.jpg"/>
          <p:cNvPicPr>
            <a:picLocks noChangeAspect="1" noChangeArrowheads="1"/>
          </p:cNvPicPr>
          <p:nvPr/>
        </p:nvPicPr>
        <p:blipFill rotWithShape="1">
          <a:blip r:embed="rId3"/>
          <a:srcRect l="10254" r="8629"/>
          <a:stretch/>
        </p:blipFill>
        <p:spPr bwMode="auto">
          <a:xfrm>
            <a:off x="1011405" y="5250065"/>
            <a:ext cx="2077200" cy="1854942"/>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Rectangle 15"/>
          <p:cNvSpPr>
            <a:spLocks noChangeArrowheads="1"/>
          </p:cNvSpPr>
          <p:nvPr/>
        </p:nvSpPr>
        <p:spPr bwMode="auto">
          <a:xfrm>
            <a:off x="1190284" y="7226029"/>
            <a:ext cx="160608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pPr algn="ctr"/>
            <a:r>
              <a:rPr lang="ar-EG" sz="1400" b="1" dirty="0">
                <a:effectLst>
                  <a:outerShdw blurRad="38100" dist="38100" dir="2700000" algn="tl">
                    <a:srgbClr val="000000">
                      <a:alpha val="43137"/>
                    </a:srgbClr>
                  </a:outerShdw>
                </a:effectLst>
              </a:rPr>
              <a:t>الزجاج المقاوم للحريق </a:t>
            </a:r>
            <a:endParaRPr lang="en-US" sz="1400" b="1" dirty="0">
              <a:effectLst>
                <a:outerShdw blurRad="38100" dist="38100" dir="2700000" algn="tl">
                  <a:srgbClr val="000000">
                    <a:alpha val="43137"/>
                  </a:srgbClr>
                </a:outerShdw>
              </a:effectLst>
            </a:endParaRPr>
          </a:p>
        </p:txBody>
      </p:sp>
      <p:sp>
        <p:nvSpPr>
          <p:cNvPr id="11" name="Rectangle 13"/>
          <p:cNvSpPr>
            <a:spLocks noChangeArrowheads="1"/>
          </p:cNvSpPr>
          <p:nvPr/>
        </p:nvSpPr>
        <p:spPr bwMode="auto">
          <a:xfrm>
            <a:off x="6640858" y="5031544"/>
            <a:ext cx="2327438"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4- الخصائص الحرارية :</a:t>
            </a:r>
            <a:endParaRPr lang="en-US" sz="2000" b="1" u="sng" dirty="0">
              <a:solidFill>
                <a:srgbClr val="0070C0"/>
              </a:solidFill>
              <a:effectLst>
                <a:outerShdw blurRad="38100" dist="38100" dir="2700000" algn="tl">
                  <a:srgbClr val="000000">
                    <a:alpha val="43137"/>
                  </a:srgbClr>
                </a:outerShdw>
              </a:effectLst>
            </a:endParaRPr>
          </a:p>
        </p:txBody>
      </p:sp>
      <p:sp>
        <p:nvSpPr>
          <p:cNvPr id="12" name="Rectangle 1"/>
          <p:cNvSpPr>
            <a:spLocks noChangeArrowheads="1"/>
          </p:cNvSpPr>
          <p:nvPr/>
        </p:nvSpPr>
        <p:spPr bwMode="auto">
          <a:xfrm>
            <a:off x="768152" y="7580041"/>
            <a:ext cx="8147223" cy="922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والزجاج المقاوم للحريق لايعني مادة الزجاج فقط لكن المظام التركيبي المستخدم بالكامل ونظام التركيب ومادة الزجاج ويجي اختبار نظام الاطار والمادة التي تتلاءم مع الزجاج ويكن اضافة وامل اخرى مثل جل للحماية وطبقات حماية من الحريق </a:t>
            </a:r>
            <a:endParaRPr lang="en-US" sz="1800" b="1" dirty="0">
              <a:effectLst>
                <a:outerShdw blurRad="38100" dist="38100" dir="2700000" algn="tl">
                  <a:srgbClr val="000000">
                    <a:alpha val="43137"/>
                  </a:srgbClr>
                </a:outerShdw>
              </a:effectLst>
            </a:endParaRPr>
          </a:p>
        </p:txBody>
      </p:sp>
      <p:sp>
        <p:nvSpPr>
          <p:cNvPr id="18" name="TextBox 17"/>
          <p:cNvSpPr txBox="1"/>
          <p:nvPr/>
        </p:nvSpPr>
        <p:spPr>
          <a:xfrm>
            <a:off x="3648472" y="8502379"/>
            <a:ext cx="5252502" cy="2862322"/>
          </a:xfrm>
          <a:prstGeom prst="rect">
            <a:avLst/>
          </a:prstGeom>
          <a:noFill/>
        </p:spPr>
        <p:txBody>
          <a:bodyPr wrap="square" rtlCol="1">
            <a:spAutoFit/>
          </a:bodyPr>
          <a:lstStyle>
            <a:defPPr>
              <a:defRPr lang="ar-EG"/>
            </a:defPPr>
            <a:lvl1pPr>
              <a:defRPr sz="1800" b="1">
                <a:solidFill>
                  <a:srgbClr val="C00000"/>
                </a:solidFill>
                <a:effectLst>
                  <a:outerShdw blurRad="38100" dist="38100" dir="2700000" algn="tl">
                    <a:srgbClr val="000000">
                      <a:alpha val="43137"/>
                    </a:srgbClr>
                  </a:outerShdw>
                </a:effectLst>
              </a:defRPr>
            </a:lvl1pPr>
          </a:lstStyle>
          <a:p>
            <a:r>
              <a:rPr lang="ar-EG" dirty="0"/>
              <a:t>خاصية نقل وانعكاس الصوت بواسطة الزجاج </a:t>
            </a:r>
          </a:p>
          <a:p>
            <a:r>
              <a:rPr lang="ar-EG" dirty="0">
                <a:solidFill>
                  <a:schemeClr val="tx1"/>
                </a:solidFill>
              </a:rPr>
              <a:t>وجد عند تصميم النوافذ والفواصل والواجهات الزجاجية مشكلة انتقال الصوت عبر الهواء حيث يعتبر الزجاج من المواد الخفيفة ذات الاسماك الرفيعة التي تساعد على انتقال الصوت ويلزم معرفة ودراسة ماهو انتقال الصوت اولا ينتقل الصوت في الفراغ في صورة ذبذبات عن طريق الهواء فاذا مر صوت خلال فاصل فانه يمر اما من خلال طريق هوائي مباشر مثل الشقوق والفتحات او عن طريق اهتزاز القطوع ككل ليحدث صوتا في الجهة الاخرى مع اهمال الصوت الذي يحدث نتيجة اهتزاز جزيئات الصوت الذي يحدث نتيجة اهتزاز جزيئات المادة نفسها  </a:t>
            </a:r>
            <a:endParaRPr lang="en-US" dirty="0">
              <a:solidFill>
                <a:schemeClr val="tx1"/>
              </a:solidFill>
            </a:endParaRPr>
          </a:p>
        </p:txBody>
      </p:sp>
      <p:pic>
        <p:nvPicPr>
          <p:cNvPr id="19" name="Picture 4" descr="http://4.bp.blogspot.com/_aNvjrKv84_8/TEwxiqfjVJI/AAAAAAAAAzw/_rEY6ha87mE/s1600/dten110_9_lg.jpg"/>
          <p:cNvPicPr>
            <a:picLocks noChangeAspect="1" noChangeArrowheads="1"/>
          </p:cNvPicPr>
          <p:nvPr/>
        </p:nvPicPr>
        <p:blipFill>
          <a:blip r:embed="rId4"/>
          <a:srcRect/>
          <a:stretch>
            <a:fillRect/>
          </a:stretch>
        </p:blipFill>
        <p:spPr bwMode="auto">
          <a:xfrm>
            <a:off x="768152" y="8705056"/>
            <a:ext cx="2664388" cy="1844576"/>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0" name="Rectangle 18"/>
          <p:cNvSpPr>
            <a:spLocks noChangeArrowheads="1"/>
          </p:cNvSpPr>
          <p:nvPr/>
        </p:nvSpPr>
        <p:spPr bwMode="auto">
          <a:xfrm>
            <a:off x="1514748" y="10912324"/>
            <a:ext cx="137685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pPr algn="ctr"/>
            <a:r>
              <a:rPr lang="ar-EG" sz="1400" b="1" dirty="0">
                <a:effectLst>
                  <a:outerShdw blurRad="38100" dist="38100" dir="2700000" algn="tl">
                    <a:srgbClr val="000000">
                      <a:alpha val="43137"/>
                    </a:srgbClr>
                  </a:outerShdw>
                </a:effectLst>
              </a:rPr>
              <a:t>لمنع انتقال الصوت </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48645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Rectangle 2"/>
          <p:cNvSpPr/>
          <p:nvPr/>
        </p:nvSpPr>
        <p:spPr>
          <a:xfrm>
            <a:off x="1089383" y="856184"/>
            <a:ext cx="7704137" cy="1785365"/>
          </a:xfrm>
          <a:prstGeom prst="rect">
            <a:avLst/>
          </a:prstGeom>
          <a:noFill/>
        </p:spPr>
        <p:txBody>
          <a:bodyPr wrap="square" rtlCol="1">
            <a:spAutoFit/>
          </a:bodyPr>
          <a:lstStyle/>
          <a:p>
            <a:r>
              <a:rPr lang="ar-EG" sz="1800" b="1" dirty="0">
                <a:solidFill>
                  <a:srgbClr val="C00000"/>
                </a:solidFill>
                <a:effectLst>
                  <a:outerShdw blurRad="38100" dist="38100" dir="2700000" algn="tl">
                    <a:srgbClr val="000000">
                      <a:alpha val="43137"/>
                    </a:srgbClr>
                  </a:outerShdw>
                </a:effectLst>
              </a:rPr>
              <a:t>حساسية الضوء </a:t>
            </a:r>
          </a:p>
          <a:p>
            <a:r>
              <a:rPr lang="ar-EG" sz="1800" b="1" dirty="0">
                <a:effectLst>
                  <a:outerShdw blurRad="38100" dist="38100" dir="2700000" algn="tl">
                    <a:srgbClr val="000000">
                      <a:alpha val="43137"/>
                    </a:srgbClr>
                  </a:outerShdw>
                </a:effectLst>
              </a:rPr>
              <a:t>بعض انواع الزجاج التي تتوي على مقادير قليلة من عنصر فلذي وايونات النحاس والفضة  عندما تتعرض للاشعة فوق بنفسجية تسب في تاكسد العنصر الفلزي وتقل ايونات هذه العناصر فتصبح في حالة معدنية وعند التسخين فان جزيئات المعدن تنطلق منها الوان قوية وذلك عند تعرض الزجاج للاشعة فوق بنفسجية لذا يتم استخدامه في الصو الثلاثية الابعاد والميكروفوتو ليثوجرافي لانتاج الدوائر الالكترونية المعقدة </a:t>
            </a:r>
          </a:p>
        </p:txBody>
      </p:sp>
      <p:sp>
        <p:nvSpPr>
          <p:cNvPr id="4" name="TextBox 16"/>
          <p:cNvSpPr txBox="1">
            <a:spLocks noChangeArrowheads="1"/>
          </p:cNvSpPr>
          <p:nvPr/>
        </p:nvSpPr>
        <p:spPr bwMode="auto">
          <a:xfrm>
            <a:off x="1089383" y="3381661"/>
            <a:ext cx="7704137" cy="2062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C00000"/>
                </a:solidFill>
                <a:effectLst>
                  <a:outerShdw blurRad="38100" dist="38100" dir="2700000" algn="tl">
                    <a:srgbClr val="000000">
                      <a:alpha val="43137"/>
                    </a:srgbClr>
                  </a:outerShdw>
                </a:effectLst>
              </a:defRPr>
            </a:lvl1pPr>
          </a:lstStyle>
          <a:p>
            <a:r>
              <a:rPr lang="ar-EG" dirty="0">
                <a:solidFill>
                  <a:schemeClr val="tx1"/>
                </a:solidFill>
              </a:rPr>
              <a:t>يعتبر الزجاج عازل جيد للكهرباء ويرجع ذلك لطبيعة التركيب الداخلي للزجاج بما فيه من  روابط داخلية قوية وكذلك بسبب اللزوجة العالية للزجاج مما يجعل الايونات المشحونة  التي تحتويها معظم انواع الزجاج محددة الحركة فتقل قدرتها على التوصيل الكهربي </a:t>
            </a:r>
          </a:p>
          <a:p>
            <a:r>
              <a:rPr lang="ar-EG" dirty="0">
                <a:solidFill>
                  <a:schemeClr val="tx1"/>
                </a:solidFill>
              </a:rPr>
              <a:t>وان كلما قلت لزوجة الزجاج قل توصيل الزجاج للكهرباء ويعتمد العزل الكهربي على تحرك الايونات المعدنية القلوية الاحادية التكافؤ الحاملة للشحنات الكهربية ومن ثم تحدد القابلية للتوصيل الكهربي فالزجاج الذي يحتوي على نوعين او اكثر من الايونات القلوية المختلفة له قدرة توصيل كهربي ضعيفة اكثثر من وجود نوع واحد من الايونات القلوية </a:t>
            </a:r>
            <a:endParaRPr lang="en-US" dirty="0">
              <a:solidFill>
                <a:schemeClr val="tx1"/>
              </a:solidFill>
            </a:endParaRPr>
          </a:p>
        </p:txBody>
      </p:sp>
      <p:sp>
        <p:nvSpPr>
          <p:cNvPr id="5" name="Rectangle 4"/>
          <p:cNvSpPr/>
          <p:nvPr/>
        </p:nvSpPr>
        <p:spPr>
          <a:xfrm>
            <a:off x="6460774" y="2725894"/>
            <a:ext cx="2348277"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5- الخصائص الكهربائية </a:t>
            </a:r>
          </a:p>
        </p:txBody>
      </p:sp>
      <p:sp>
        <p:nvSpPr>
          <p:cNvPr id="6" name="Rectangle 12"/>
          <p:cNvSpPr>
            <a:spLocks noChangeArrowheads="1"/>
          </p:cNvSpPr>
          <p:nvPr/>
        </p:nvSpPr>
        <p:spPr bwMode="auto">
          <a:xfrm>
            <a:off x="1119045" y="6008097"/>
            <a:ext cx="7704137" cy="2892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SA" sz="1800" b="1" dirty="0">
                <a:effectLst>
                  <a:outerShdw blurRad="38100" dist="38100" dir="2700000" algn="tl">
                    <a:srgbClr val="000000">
                      <a:alpha val="43137"/>
                    </a:srgbClr>
                  </a:outerShdw>
                </a:effectLst>
              </a:rPr>
              <a:t>يسلك الزجاج في درجة الحرارة العادية وبعيداً عن درجة حرارة الانتقال إلى الحالة الزجاجية، سلوك جسم صلب مرن مثالي تقريباً. وتحت تأثير إجهاد متزايد، يتناسب تشوه الزجاج خطياً مع الإجهاد حتى الإنهيار الذي يحصل من دون إنذار. لهذا، يوصف الزجاج بقصافته وانعدام اللدونة الظاهرية (</a:t>
            </a:r>
            <a:r>
              <a:rPr lang="el-GR" sz="1800" b="1" dirty="0">
                <a:effectLst>
                  <a:outerShdw blurRad="38100" dist="38100" dir="2700000" algn="tl">
                    <a:srgbClr val="000000">
                      <a:alpha val="43137"/>
                    </a:srgbClr>
                  </a:outerShdw>
                </a:effectLst>
              </a:rPr>
              <a:t>σ = </a:t>
            </a:r>
            <a:r>
              <a:rPr lang="en-US" sz="1800" b="1" dirty="0">
                <a:effectLst>
                  <a:outerShdw blurRad="38100" dist="38100" dir="2700000" algn="tl">
                    <a:srgbClr val="000000">
                      <a:alpha val="43137"/>
                    </a:srgbClr>
                  </a:outerShdw>
                </a:effectLst>
              </a:rPr>
              <a:t>E </a:t>
            </a:r>
            <a:r>
              <a:rPr lang="el-GR" sz="1800" b="1" dirty="0">
                <a:effectLst>
                  <a:outerShdw blurRad="38100" dist="38100" dir="2700000" algn="tl">
                    <a:srgbClr val="000000">
                      <a:alpha val="43137"/>
                    </a:srgbClr>
                  </a:outerShdw>
                </a:effectLst>
              </a:rPr>
              <a:t>ε </a:t>
            </a:r>
            <a:r>
              <a:rPr lang="ar-SA" sz="1800" b="1" dirty="0">
                <a:effectLst>
                  <a:outerShdw blurRad="38100" dist="38100" dir="2700000" algn="tl">
                    <a:srgbClr val="000000">
                      <a:alpha val="43137"/>
                    </a:srgbClr>
                  </a:outerShdw>
                </a:effectLst>
              </a:rPr>
              <a:t>حيث </a:t>
            </a:r>
            <a:r>
              <a:rPr lang="el-GR" sz="1800" b="1" dirty="0">
                <a:effectLst>
                  <a:outerShdw blurRad="38100" dist="38100" dir="2700000" algn="tl">
                    <a:srgbClr val="000000">
                      <a:alpha val="43137"/>
                    </a:srgbClr>
                  </a:outerShdw>
                </a:effectLst>
              </a:rPr>
              <a:t>σ </a:t>
            </a:r>
            <a:r>
              <a:rPr lang="ar-SA" sz="1800" b="1" dirty="0">
                <a:effectLst>
                  <a:outerShdw blurRad="38100" dist="38100" dir="2700000" algn="tl">
                    <a:srgbClr val="000000">
                      <a:alpha val="43137"/>
                    </a:srgbClr>
                  </a:outerShdw>
                </a:effectLst>
              </a:rPr>
              <a:t>تمثل الإجهاد، </a:t>
            </a:r>
            <a:r>
              <a:rPr lang="en-US" sz="1800" b="1" dirty="0">
                <a:effectLst>
                  <a:outerShdw blurRad="38100" dist="38100" dir="2700000" algn="tl">
                    <a:srgbClr val="000000">
                      <a:alpha val="43137"/>
                    </a:srgbClr>
                  </a:outerShdw>
                </a:effectLst>
              </a:rPr>
              <a:t>E </a:t>
            </a:r>
            <a:r>
              <a:rPr lang="ar-SA" sz="1800" b="1" dirty="0">
                <a:effectLst>
                  <a:outerShdw blurRad="38100" dist="38100" dir="2700000" algn="tl">
                    <a:srgbClr val="000000">
                      <a:alpha val="43137"/>
                    </a:srgbClr>
                  </a:outerShdw>
                </a:effectLst>
              </a:rPr>
              <a:t>عامل المرونة، </a:t>
            </a:r>
            <a:r>
              <a:rPr lang="el-GR" sz="1800" b="1" dirty="0">
                <a:effectLst>
                  <a:outerShdw blurRad="38100" dist="38100" dir="2700000" algn="tl">
                    <a:srgbClr val="000000">
                      <a:alpha val="43137"/>
                    </a:srgbClr>
                  </a:outerShdw>
                </a:effectLst>
              </a:rPr>
              <a:t>ε </a:t>
            </a:r>
            <a:r>
              <a:rPr lang="ar-SA" sz="1800" b="1" dirty="0">
                <a:effectLst>
                  <a:outerShdw blurRad="38100" dist="38100" dir="2700000" algn="tl">
                    <a:srgbClr val="000000">
                      <a:alpha val="43137"/>
                    </a:srgbClr>
                  </a:outerShdw>
                </a:effectLst>
              </a:rPr>
              <a:t>التشوه النسبي).</a:t>
            </a:r>
          </a:p>
          <a:p>
            <a:r>
              <a:rPr lang="ar-SA" sz="1800" b="1" dirty="0">
                <a:effectLst>
                  <a:outerShdw blurRad="38100" dist="38100" dir="2700000" algn="tl">
                    <a:srgbClr val="000000">
                      <a:alpha val="43137"/>
                    </a:srgbClr>
                  </a:outerShdw>
                </a:effectLst>
              </a:rPr>
              <a:t>أما عند درجات حرارة قريبة من درجة حرارة الانتقال إلى الحالة الزجاجية، فإن الزجاج يظهر خاصية المرونة اللزجة </a:t>
            </a:r>
            <a:r>
              <a:rPr lang="en-US" sz="1800" b="1" dirty="0">
                <a:effectLst>
                  <a:outerShdw blurRad="38100" dist="38100" dir="2700000" algn="tl">
                    <a:srgbClr val="000000">
                      <a:alpha val="43137"/>
                    </a:srgbClr>
                  </a:outerShdw>
                </a:effectLst>
              </a:rPr>
              <a:t>viscoelasticity </a:t>
            </a:r>
            <a:r>
              <a:rPr lang="ar-SA" sz="1800" b="1" dirty="0">
                <a:effectLst>
                  <a:outerShdw blurRad="38100" dist="38100" dir="2700000" algn="tl">
                    <a:srgbClr val="000000">
                      <a:alpha val="43137"/>
                    </a:srgbClr>
                  </a:outerShdw>
                </a:effectLst>
              </a:rPr>
              <a:t>حيث يرتبط التشوه والإجهاد بالزمن.</a:t>
            </a:r>
          </a:p>
          <a:p>
            <a:r>
              <a:rPr lang="ar-SA" sz="1800" b="1" dirty="0">
                <a:effectLst>
                  <a:outerShdw blurRad="38100" dist="38100" dir="2700000" algn="tl">
                    <a:srgbClr val="000000">
                      <a:alpha val="43137"/>
                    </a:srgbClr>
                  </a:outerShdw>
                </a:effectLst>
              </a:rPr>
              <a:t>لدى قياس الإجهاد الأعظمي لانهيار الزجاج، يلاحظ أن تبعثر النتائج كبير، وأن قيم مقاومة الإنهيار المقيسة منخفضة موازنة مع المقاومة النظرية للزجاج. يعود التبعثر إلى الطبيعة الإحصائية لانكسار الزجاج، ويعزى انخفاض المقاومة إلى الشقوق الصِّغرية </a:t>
            </a:r>
            <a:r>
              <a:rPr lang="en-US" sz="1800" b="1" dirty="0" err="1">
                <a:effectLst>
                  <a:outerShdw blurRad="38100" dist="38100" dir="2700000" algn="tl">
                    <a:srgbClr val="000000">
                      <a:alpha val="43137"/>
                    </a:srgbClr>
                  </a:outerShdw>
                </a:effectLst>
              </a:rPr>
              <a:t>microcracks</a:t>
            </a:r>
            <a:r>
              <a:rPr lang="en-US" sz="1800" b="1" dirty="0">
                <a:effectLst>
                  <a:outerShdw blurRad="38100" dist="38100" dir="2700000" algn="tl">
                    <a:srgbClr val="000000">
                      <a:alpha val="43137"/>
                    </a:srgbClr>
                  </a:outerShdw>
                </a:effectLst>
              </a:rPr>
              <a:t> </a:t>
            </a:r>
            <a:r>
              <a:rPr lang="ar-SA" sz="1800" b="1" dirty="0">
                <a:effectLst>
                  <a:outerShdw blurRad="38100" dist="38100" dir="2700000" algn="tl">
                    <a:srgbClr val="000000">
                      <a:alpha val="43137"/>
                    </a:srgbClr>
                  </a:outerShdw>
                </a:effectLst>
              </a:rPr>
              <a:t>السطحية التي تشكل أعماقها الصغيرة الأبعاد مناطق يتركز عندها الإجهاد.</a:t>
            </a:r>
          </a:p>
        </p:txBody>
      </p:sp>
      <p:sp>
        <p:nvSpPr>
          <p:cNvPr id="7" name="Rectangle 6"/>
          <p:cNvSpPr/>
          <p:nvPr/>
        </p:nvSpPr>
        <p:spPr>
          <a:xfrm>
            <a:off x="6403565" y="5462197"/>
            <a:ext cx="2389955" cy="437043"/>
          </a:xfrm>
          <a:prstGeom prst="rect">
            <a:avLst/>
          </a:prstGeom>
          <a:noFill/>
          <a:ln w="9525">
            <a:noFill/>
            <a:miter lim="800000"/>
            <a:headEnd/>
            <a:tailEnd/>
          </a:ln>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6- </a:t>
            </a:r>
            <a:r>
              <a:rPr lang="ar-SA" sz="2000" b="1" u="sng" dirty="0">
                <a:solidFill>
                  <a:srgbClr val="0070C0"/>
                </a:solidFill>
                <a:effectLst>
                  <a:outerShdw blurRad="38100" dist="38100" dir="2700000" algn="tl">
                    <a:srgbClr val="000000">
                      <a:alpha val="43137"/>
                    </a:srgbClr>
                  </a:outerShdw>
                </a:effectLst>
              </a:rPr>
              <a:t>الخواص الميكانيكية</a:t>
            </a:r>
            <a:r>
              <a:rPr lang="ar-EG" sz="2000" b="1" u="sng" dirty="0">
                <a:solidFill>
                  <a:srgbClr val="0070C0"/>
                </a:solidFill>
                <a:effectLst>
                  <a:outerShdw blurRad="38100" dist="38100" dir="2700000" algn="tl">
                    <a:srgbClr val="000000">
                      <a:alpha val="43137"/>
                    </a:srgbClr>
                  </a:outerShdw>
                </a:effectLst>
              </a:rPr>
              <a:t> </a:t>
            </a:r>
            <a:r>
              <a:rPr lang="ar-SA" sz="2000" b="1" u="sng" dirty="0">
                <a:solidFill>
                  <a:srgbClr val="0070C0"/>
                </a:solidFill>
                <a:effectLst>
                  <a:outerShdw blurRad="38100" dist="38100" dir="2700000" algn="tl">
                    <a:srgbClr val="000000">
                      <a:alpha val="43137"/>
                    </a:srgbClr>
                  </a:outerShdw>
                </a:effectLst>
              </a:rPr>
              <a:t>: </a:t>
            </a:r>
            <a:endParaRPr lang="ar-EG" sz="2000" b="1" u="sng"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436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TextBox 2"/>
          <p:cNvSpPr txBox="1"/>
          <p:nvPr/>
        </p:nvSpPr>
        <p:spPr>
          <a:xfrm>
            <a:off x="6255840" y="725074"/>
            <a:ext cx="2736303"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مميزات و عيوب الزجاج:</a:t>
            </a:r>
            <a:endParaRPr lang="ar-EG" sz="2400" b="1" dirty="0">
              <a:solidFill>
                <a:schemeClr val="lt1"/>
              </a:solidFill>
              <a:effectLst>
                <a:outerShdw blurRad="38100" dist="38100" dir="2700000" algn="tl">
                  <a:srgbClr val="000000">
                    <a:alpha val="43137"/>
                  </a:srgbClr>
                </a:outerShdw>
              </a:effectLst>
            </a:endParaRPr>
          </a:p>
        </p:txBody>
      </p:sp>
      <p:sp>
        <p:nvSpPr>
          <p:cNvPr id="4" name="TextBox 3"/>
          <p:cNvSpPr txBox="1"/>
          <p:nvPr/>
        </p:nvSpPr>
        <p:spPr>
          <a:xfrm>
            <a:off x="7173824" y="1445165"/>
            <a:ext cx="1728192" cy="437043"/>
          </a:xfrm>
          <a:prstGeom prst="rect">
            <a:avLst/>
          </a:prstGeom>
          <a:noFill/>
          <a:ln w="9525">
            <a:noFill/>
            <a:miter lim="800000"/>
            <a:headEnd/>
            <a:tailEnd/>
          </a:ln>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مميزات الزجاج :</a:t>
            </a:r>
          </a:p>
        </p:txBody>
      </p:sp>
      <p:sp>
        <p:nvSpPr>
          <p:cNvPr id="5" name="Rectangle 4"/>
          <p:cNvSpPr/>
          <p:nvPr/>
        </p:nvSpPr>
        <p:spPr>
          <a:xfrm>
            <a:off x="4080520" y="2008312"/>
            <a:ext cx="4800600" cy="2585323"/>
          </a:xfrm>
          <a:prstGeom prst="rect">
            <a:avLst/>
          </a:prstGeom>
          <a:noFill/>
        </p:spPr>
        <p:txBody>
          <a:bodyPr wrap="square" rtlCol="1">
            <a:spAutoFit/>
          </a:bodyPr>
          <a:lstStyle/>
          <a:p>
            <a:r>
              <a:rPr lang="ar-SA" sz="1600" b="1" dirty="0">
                <a:effectLst>
                  <a:outerShdw blurRad="38100" dist="38100" dir="2700000" algn="tl">
                    <a:srgbClr val="000000">
                      <a:alpha val="43137"/>
                    </a:srgbClr>
                  </a:outerShdw>
                </a:effectLst>
              </a:rPr>
              <a:t>1- لا يتطلب تكلفة كبيره فى التشييد كما هو الحال فى المبانى العاديه «بناء ثم بياض ثم دهان»</a:t>
            </a:r>
          </a:p>
          <a:p>
            <a:r>
              <a:rPr lang="ar-SA" sz="1600" b="1" dirty="0">
                <a:effectLst>
                  <a:outerShdw blurRad="38100" dist="38100" dir="2700000" algn="tl">
                    <a:srgbClr val="000000">
                      <a:alpha val="43137"/>
                    </a:srgbClr>
                  </a:outerShdw>
                </a:effectLst>
              </a:rPr>
              <a:t>2-سهولة وسرعة تنفيذها قياسا بالمبانى العاديه </a:t>
            </a:r>
          </a:p>
          <a:p>
            <a:r>
              <a:rPr lang="ar-SA" sz="1600" b="1" dirty="0">
                <a:effectLst>
                  <a:outerShdw blurRad="38100" dist="38100" dir="2700000" algn="tl">
                    <a:srgbClr val="000000">
                      <a:alpha val="43137"/>
                    </a:srgbClr>
                  </a:outerShdw>
                </a:effectLst>
              </a:rPr>
              <a:t>3- الجمال والخفه على وجهات المبانى المنفذه بها</a:t>
            </a:r>
          </a:p>
          <a:p>
            <a:r>
              <a:rPr lang="ar-SA" sz="1600" b="1" dirty="0">
                <a:effectLst>
                  <a:outerShdw blurRad="38100" dist="38100" dir="2700000" algn="tl">
                    <a:srgbClr val="000000">
                      <a:alpha val="43137"/>
                    </a:srgbClr>
                  </a:outerShdw>
                </a:effectLst>
              </a:rPr>
              <a:t>4-تقلل كثيرا من الاحمال الواقعه على النظام الانشائى وذلك بسبب خفة وزنها </a:t>
            </a:r>
          </a:p>
          <a:p>
            <a:r>
              <a:rPr lang="ar-SA" sz="1600" b="1" dirty="0">
                <a:effectLst>
                  <a:outerShdw blurRad="38100" dist="38100" dir="2700000" algn="tl">
                    <a:srgbClr val="000000">
                      <a:alpha val="43137"/>
                    </a:srgbClr>
                  </a:outerShdw>
                </a:effectLst>
              </a:rPr>
              <a:t>5-تعطى سهوله فى عمل منشأت </a:t>
            </a:r>
            <a:r>
              <a:rPr lang="ar-SA" sz="1800" b="1" dirty="0">
                <a:effectLst>
                  <a:outerShdw blurRad="38100" dist="38100" dir="2700000" algn="tl">
                    <a:srgbClr val="000000">
                      <a:alpha val="43137"/>
                    </a:srgbClr>
                  </a:outerShdw>
                </a:effectLst>
              </a:rPr>
              <a:t>مرتفعه</a:t>
            </a:r>
            <a:r>
              <a:rPr lang="ar-SA" sz="1600" b="1" dirty="0">
                <a:effectLst>
                  <a:outerShdw blurRad="38100" dist="38100" dir="2700000" algn="tl">
                    <a:srgbClr val="000000">
                      <a:alpha val="43137"/>
                    </a:srgbClr>
                  </a:outerShdw>
                </a:effectLst>
              </a:rPr>
              <a:t> </a:t>
            </a:r>
          </a:p>
          <a:p>
            <a:r>
              <a:rPr lang="ar-SA" sz="1600" b="1" dirty="0">
                <a:effectLst>
                  <a:outerShdw blurRad="38100" dist="38100" dir="2700000" algn="tl">
                    <a:srgbClr val="000000">
                      <a:alpha val="43137"/>
                    </a:srgbClr>
                  </a:outerShdw>
                </a:effectLst>
              </a:rPr>
              <a:t>6-تعطى المبنى نوع من الشفافيه والاناقه والجمال </a:t>
            </a:r>
          </a:p>
          <a:p>
            <a:r>
              <a:rPr lang="ar-SA" sz="1600" b="1" dirty="0">
                <a:effectLst>
                  <a:outerShdw blurRad="38100" dist="38100" dir="2700000" algn="tl">
                    <a:srgbClr val="000000">
                      <a:alpha val="43137"/>
                    </a:srgbClr>
                  </a:outerShdw>
                </a:effectLst>
              </a:rPr>
              <a:t>7-سهولة التشكيل</a:t>
            </a:r>
          </a:p>
          <a:p>
            <a:r>
              <a:rPr lang="ar-SA" sz="1600" b="1" dirty="0">
                <a:effectLst>
                  <a:outerShdw blurRad="38100" dist="38100" dir="2700000" algn="tl">
                    <a:srgbClr val="000000">
                      <a:alpha val="43137"/>
                    </a:srgbClr>
                  </a:outerShdw>
                </a:effectLst>
              </a:rPr>
              <a:t>8-يمكن من خلاله التعبير عن المعانى والافكار </a:t>
            </a:r>
          </a:p>
        </p:txBody>
      </p:sp>
      <p:pic>
        <p:nvPicPr>
          <p:cNvPr id="6" name="Picture 3" descr="C:\Users\Nasser\Desktop\80983501_005d91dc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000" y="936095"/>
            <a:ext cx="2855434" cy="18674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Nasser\Desktop\Tokyo-front-bla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000" y="3384957"/>
            <a:ext cx="1526754" cy="20356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Nasser\Desktop\Tokyo-terraces-glas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60319" y="3287867"/>
            <a:ext cx="1672389" cy="22298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8073" y="2849991"/>
            <a:ext cx="3352800"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الاناقه والجمال فى المبانى الزجاجيه</a:t>
            </a:r>
            <a:endParaRPr lang="en-US" dirty="0"/>
          </a:p>
        </p:txBody>
      </p:sp>
      <p:sp>
        <p:nvSpPr>
          <p:cNvPr id="10" name="TextBox 9"/>
          <p:cNvSpPr txBox="1"/>
          <p:nvPr/>
        </p:nvSpPr>
        <p:spPr>
          <a:xfrm>
            <a:off x="85777" y="5633180"/>
            <a:ext cx="2743200"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إمكانية عمل مبانى شاهقة الارتفاع</a:t>
            </a:r>
            <a:endParaRPr lang="en-US" dirty="0"/>
          </a:p>
        </p:txBody>
      </p:sp>
      <p:sp>
        <p:nvSpPr>
          <p:cNvPr id="11" name="TextBox 10"/>
          <p:cNvSpPr txBox="1"/>
          <p:nvPr/>
        </p:nvSpPr>
        <p:spPr>
          <a:xfrm>
            <a:off x="2653568" y="5632441"/>
            <a:ext cx="1285890"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pPr algn="r"/>
            <a:r>
              <a:rPr lang="ar-SA" dirty="0"/>
              <a:t>سهولة التشكيل </a:t>
            </a:r>
            <a:endParaRPr lang="en-US" dirty="0"/>
          </a:p>
        </p:txBody>
      </p:sp>
      <p:sp>
        <p:nvSpPr>
          <p:cNvPr id="24" name="Rectangle 23"/>
          <p:cNvSpPr/>
          <p:nvPr/>
        </p:nvSpPr>
        <p:spPr>
          <a:xfrm>
            <a:off x="4132708" y="4601389"/>
            <a:ext cx="4772348" cy="2062103"/>
          </a:xfrm>
          <a:prstGeom prst="rect">
            <a:avLst/>
          </a:prstGeom>
          <a:noFill/>
        </p:spPr>
        <p:txBody>
          <a:bodyPr wrap="square" rtlCol="1">
            <a:spAutoFit/>
          </a:bodyPr>
          <a:lstStyle/>
          <a:p>
            <a:r>
              <a:rPr lang="ar-SA" sz="1600" b="1" dirty="0">
                <a:effectLst>
                  <a:outerShdw blurRad="38100" dist="38100" dir="2700000" algn="tl">
                    <a:srgbClr val="000000">
                      <a:alpha val="43137"/>
                    </a:srgbClr>
                  </a:outerShdw>
                </a:effectLst>
              </a:rPr>
              <a:t>9-وإنما يمكن من خلاله التعبير عن المعاني والأفكار، وحسب رؤية المهندس المعماري الألمانى «برونتو تاوت» فإن المباني الزجاجية تخلق علاقات بين الأفراد داخله، والعالم الخارجي، وتعدل من رؤاهم وعاداتهم.ومن هنا اعتقد المعماريون المناصرون للفكر الحداثى أن المبانى الزجاجية تساعد على خلق علاقات شفافة  </a:t>
            </a:r>
          </a:p>
          <a:p>
            <a:r>
              <a:rPr lang="ar-SA" sz="1600" b="1" dirty="0">
                <a:effectLst>
                  <a:outerShdw blurRad="38100" dist="38100" dir="2700000" algn="tl">
                    <a:srgbClr val="000000">
                      <a:alpha val="43137"/>
                    </a:srgbClr>
                  </a:outerShdw>
                </a:effectLst>
              </a:rPr>
              <a:t>وهدم الحواجز الفاصلة بين العام والخاص </a:t>
            </a:r>
          </a:p>
          <a:p>
            <a:r>
              <a:rPr lang="ar-SA" sz="1600" b="1" dirty="0">
                <a:effectLst>
                  <a:outerShdw blurRad="38100" dist="38100" dir="2700000" algn="tl">
                    <a:srgbClr val="000000">
                      <a:alpha val="43137"/>
                    </a:srgbClr>
                  </a:outerShdw>
                </a:effectLst>
              </a:rPr>
              <a:t>10-تعطى هذه المبانى شكلا جميلا وأنيقا للمبنى بصفه خاصه وتعطى مساحات جماليه للمدن بصفه عامه .</a:t>
            </a:r>
            <a:endParaRPr lang="en-US" sz="1600" b="1" dirty="0">
              <a:effectLst>
                <a:outerShdw blurRad="38100" dist="38100" dir="2700000" algn="tl">
                  <a:srgbClr val="000000">
                    <a:alpha val="43137"/>
                  </a:srgbClr>
                </a:outerShdw>
              </a:effectLst>
            </a:endParaRPr>
          </a:p>
        </p:txBody>
      </p:sp>
      <p:sp>
        <p:nvSpPr>
          <p:cNvPr id="25" name="TextBox 24"/>
          <p:cNvSpPr txBox="1"/>
          <p:nvPr/>
        </p:nvSpPr>
        <p:spPr>
          <a:xfrm>
            <a:off x="7072270" y="6706967"/>
            <a:ext cx="1728192" cy="437043"/>
          </a:xfrm>
          <a:prstGeom prst="rect">
            <a:avLst/>
          </a:prstGeom>
          <a:noFill/>
          <a:ln w="9525">
            <a:noFill/>
            <a:miter lim="800000"/>
            <a:headEnd/>
            <a:tailEnd/>
          </a:ln>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smtClean="0"/>
              <a:t>سلبيات </a:t>
            </a:r>
            <a:r>
              <a:rPr lang="ar-EG" dirty="0"/>
              <a:t>الزجاج :</a:t>
            </a:r>
          </a:p>
        </p:txBody>
      </p:sp>
      <p:sp>
        <p:nvSpPr>
          <p:cNvPr id="27" name="Rectangle 26"/>
          <p:cNvSpPr/>
          <p:nvPr/>
        </p:nvSpPr>
        <p:spPr>
          <a:xfrm>
            <a:off x="4132708" y="7193646"/>
            <a:ext cx="4800600" cy="5016758"/>
          </a:xfrm>
          <a:prstGeom prst="rect">
            <a:avLst/>
          </a:prstGeom>
          <a:noFill/>
        </p:spPr>
        <p:txBody>
          <a:bodyPr wrap="square" rtlCol="1">
            <a:spAutoFit/>
          </a:bodyPr>
          <a:lstStyle/>
          <a:p>
            <a:r>
              <a:rPr lang="ar-SA" sz="1600" b="1" dirty="0">
                <a:effectLst>
                  <a:outerShdw blurRad="38100" dist="38100" dir="2700000" algn="tl">
                    <a:srgbClr val="000000">
                      <a:alpha val="43137"/>
                    </a:srgbClr>
                  </a:outerShdw>
                </a:effectLst>
              </a:rPr>
              <a:t>1-تعتبر أحد أكبر العوامل التي تساعد على ارتفاع درجات الحرارة ا، وتقدرنسبة الارتفاع بنحو 30 في المائه .</a:t>
            </a:r>
          </a:p>
          <a:p>
            <a:r>
              <a:rPr lang="ar-SA" sz="1600" b="1" dirty="0">
                <a:effectLst>
                  <a:outerShdw blurRad="38100" dist="38100" dir="2700000" algn="tl">
                    <a:srgbClr val="000000">
                      <a:alpha val="43137"/>
                    </a:srgbClr>
                  </a:outerShdw>
                </a:effectLst>
              </a:rPr>
              <a:t>2-الوجهات الزجاجيه تتسبب فى إنعكاس أشعة الشمس مما ينتج عنه إشعاع حرارى </a:t>
            </a:r>
          </a:p>
          <a:p>
            <a:r>
              <a:rPr lang="ar-SA" sz="1600" b="1" dirty="0">
                <a:effectLst>
                  <a:outerShdw blurRad="38100" dist="38100" dir="2700000" algn="tl">
                    <a:srgbClr val="000000">
                      <a:alpha val="43137"/>
                    </a:srgbClr>
                  </a:outerShdw>
                </a:effectLst>
              </a:rPr>
              <a:t>3-يحتاج إلى الصيانه الدوريه والتنظيف </a:t>
            </a:r>
          </a:p>
          <a:p>
            <a:r>
              <a:rPr lang="ar-SA" sz="1600" b="1" dirty="0">
                <a:effectLst>
                  <a:outerShdw blurRad="38100" dist="38100" dir="2700000" algn="tl">
                    <a:srgbClr val="000000">
                      <a:alpha val="43137"/>
                    </a:srgbClr>
                  </a:outerShdw>
                </a:effectLst>
              </a:rPr>
              <a:t>4- يحتاج إلى عماله مدربه للتركيب والصيانه</a:t>
            </a:r>
          </a:p>
          <a:p>
            <a:r>
              <a:rPr lang="ar-SA" sz="1600" b="1" dirty="0">
                <a:effectLst>
                  <a:outerShdw blurRad="38100" dist="38100" dir="2700000" algn="tl">
                    <a:srgbClr val="000000">
                      <a:alpha val="43137"/>
                    </a:srgbClr>
                  </a:outerShdw>
                </a:effectLst>
              </a:rPr>
              <a:t>5-لا بد من ملاءمتها لمقاومة مجموعة من المؤثرات المهمة التي تتعرض لها المباني وهي التدفق المائي والهوائي الإشعاع والتدفق الحراري.انتشار بخار الماء على أجزاء الواجهة. العزل الحراري والصوتي لأجزاء الواجهة. مقاومة تحركات المبنى بكافة أنواعها.مع العلم أن كل مؤثر من المؤثرات السابقة كفيل أن يبطل أي نظام من أنظمة الواجهات الزجاجية إذا لم يؤخذ بالاعتبار ويعالج بالشكل الصحيح.</a:t>
            </a:r>
          </a:p>
          <a:p>
            <a:r>
              <a:rPr lang="ar-SA" sz="1600" b="1" dirty="0">
                <a:effectLst>
                  <a:outerShdw blurRad="38100" dist="38100" dir="2700000" algn="tl">
                    <a:srgbClr val="000000">
                      <a:alpha val="43137"/>
                    </a:srgbClr>
                  </a:outerShdw>
                </a:effectLst>
              </a:rPr>
              <a:t>6- تتسبب المبانى الزجاجيه فى إرتفاع إستهلاك الكهرباء من خلال الاضاءه وأيضا أجهزة التكييف التى تعمل من أجل معادلة </a:t>
            </a:r>
          </a:p>
          <a:p>
            <a:r>
              <a:rPr lang="ar-SA" sz="1600" b="1" dirty="0">
                <a:effectLst>
                  <a:outerShdw blurRad="38100" dist="38100" dir="2700000" algn="tl">
                    <a:srgbClr val="000000">
                      <a:alpha val="43137"/>
                    </a:srgbClr>
                  </a:outerShdw>
                </a:effectLst>
              </a:rPr>
              <a:t>7-المباني الزجاجية تتطلب تكلفة أكبر في استخدامها، حيث تحتاج إلى درجة تبريد مرتفعة مقارنة بالمباني الاسمنتية وهو ما يعتبره هدرا للطاقة. كما أن صيانتها تتطلب مبالغ باهظة، فضلا عما تسببه من إشكاليات في الرؤية بسبب الانعكاسات الضوئية للزجاج مع ارتفاع درجات الحراردرجة الحراره فى تلك المبانى.</a:t>
            </a:r>
          </a:p>
        </p:txBody>
      </p:sp>
      <p:pic>
        <p:nvPicPr>
          <p:cNvPr id="28" name="Picture 2" descr="C:\Users\Nasser\Desktop\0312020254251working_their_way_dow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524" y="6130006"/>
            <a:ext cx="1406949" cy="202800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567310" y="8204717"/>
            <a:ext cx="4191000"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الحاجه للعماله المدربه فى الصيانه</a:t>
            </a:r>
            <a:endParaRPr lang="en-US" dirty="0"/>
          </a:p>
        </p:txBody>
      </p:sp>
      <p:pic>
        <p:nvPicPr>
          <p:cNvPr id="30" name="Picture 2" descr="C:\Users\Nasser\Desktop\326px-Cool_tropics_paradox.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883" y="10561694"/>
            <a:ext cx="1809602" cy="1210102"/>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482775" y="11782236"/>
            <a:ext cx="2895600" cy="523220"/>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صوره توضح منحنى التبريد السالب فى المبانى الزجاجيه</a:t>
            </a:r>
            <a:endParaRPr lang="en-US" dirty="0"/>
          </a:p>
        </p:txBody>
      </p:sp>
      <p:pic>
        <p:nvPicPr>
          <p:cNvPr id="32" name="Picture 3" descr="C:\Users\Nasser\Desktop\Hungary-Budapest-glass-city-tech.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0594"/>
          <a:stretch/>
        </p:blipFill>
        <p:spPr bwMode="auto">
          <a:xfrm>
            <a:off x="584037" y="8591548"/>
            <a:ext cx="1944589" cy="130393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22915" y="10047653"/>
            <a:ext cx="4248150"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SA" dirty="0"/>
              <a:t>إنعكاس الاشعه الشمسيه على المبانى الزجاجيه</a:t>
            </a:r>
            <a:endParaRPr lang="en-US" dirty="0"/>
          </a:p>
        </p:txBody>
      </p:sp>
    </p:spTree>
    <p:extLst>
      <p:ext uri="{BB962C8B-B14F-4D97-AF65-F5344CB8AC3E}">
        <p14:creationId xmlns:p14="http://schemas.microsoft.com/office/powerpoint/2010/main" val="2655888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4" name="Rectangle 30"/>
          <p:cNvSpPr>
            <a:spLocks noChangeArrowheads="1"/>
          </p:cNvSpPr>
          <p:nvPr/>
        </p:nvSpPr>
        <p:spPr bwMode="auto">
          <a:xfrm>
            <a:off x="1488232" y="754487"/>
            <a:ext cx="7479045" cy="74481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وهناك عناصر ومركبات كيميائية ضرورية موازنة في عملية تصنيع الزجاج بأشكاله وأنواعه المعروفة بحسب الاستخدام، من أهمها :</a:t>
            </a:r>
          </a:p>
        </p:txBody>
      </p:sp>
      <p:sp>
        <p:nvSpPr>
          <p:cNvPr id="15" name="Rectangle 1"/>
          <p:cNvSpPr>
            <a:spLocks noChangeArrowheads="1"/>
          </p:cNvSpPr>
          <p:nvPr/>
        </p:nvSpPr>
        <p:spPr bwMode="auto">
          <a:xfrm>
            <a:off x="3529565" y="1677809"/>
            <a:ext cx="5227638" cy="923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FF0000"/>
                </a:solidFill>
                <a:effectLst>
                  <a:outerShdw blurRad="38100" dist="38100" dir="2700000" algn="tl">
                    <a:srgbClr val="000000">
                      <a:alpha val="43137"/>
                    </a:srgbClr>
                  </a:outerShdw>
                </a:effectLst>
              </a:rPr>
              <a:t>1- الجير: </a:t>
            </a:r>
            <a:r>
              <a:rPr lang="ar-EG" sz="1800" b="1" dirty="0">
                <a:effectLst>
                  <a:outerShdw blurRad="38100" dist="38100" dir="2700000" algn="tl">
                    <a:srgbClr val="000000">
                      <a:alpha val="43137"/>
                    </a:srgbClr>
                  </a:outerShdw>
                </a:effectLst>
              </a:rPr>
              <a:t>يستخدم كمحلول مائي لتصنيع الزجاج. ويستخدم جير الكالسيوم والدولوميت بكميات كبيرة مع الرمل وكربونات الصوديوم</a:t>
            </a:r>
          </a:p>
        </p:txBody>
      </p:sp>
      <p:sp>
        <p:nvSpPr>
          <p:cNvPr id="16" name="Chevron 15"/>
          <p:cNvSpPr/>
          <p:nvPr/>
        </p:nvSpPr>
        <p:spPr>
          <a:xfrm rot="10800000">
            <a:off x="8795916" y="1719768"/>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a:solidFill>
                <a:schemeClr val="tx1"/>
              </a:solidFill>
            </a:endParaRPr>
          </a:p>
        </p:txBody>
      </p:sp>
      <p:pic>
        <p:nvPicPr>
          <p:cNvPr id="17" name="Picture 5" descr="C:\Users\ecc\Desktop\calciumoxidepowd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1086" y="2438661"/>
            <a:ext cx="1694471" cy="1250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6" descr="C:\Users\ecc\Desktop\14_12965016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6544" y="2400377"/>
            <a:ext cx="1715070" cy="133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1"/>
          <p:cNvSpPr txBox="1">
            <a:spLocks noChangeArrowheads="1"/>
          </p:cNvSpPr>
          <p:nvPr/>
        </p:nvSpPr>
        <p:spPr bwMode="auto">
          <a:xfrm>
            <a:off x="3898487" y="3788591"/>
            <a:ext cx="205376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عينة السيليكا او الرمل الزجاجى </a:t>
            </a:r>
          </a:p>
        </p:txBody>
      </p:sp>
      <p:sp>
        <p:nvSpPr>
          <p:cNvPr id="20" name="TextBox 22"/>
          <p:cNvSpPr txBox="1">
            <a:spLocks noChangeArrowheads="1"/>
          </p:cNvSpPr>
          <p:nvPr/>
        </p:nvSpPr>
        <p:spPr bwMode="auto">
          <a:xfrm>
            <a:off x="6481192" y="3776236"/>
            <a:ext cx="103425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جير الكالسيوم </a:t>
            </a:r>
          </a:p>
        </p:txBody>
      </p:sp>
      <p:pic>
        <p:nvPicPr>
          <p:cNvPr id="21" name="Picture 7"/>
          <p:cNvPicPr>
            <a:picLocks noChangeAspect="1" noChangeArrowheads="1"/>
          </p:cNvPicPr>
          <p:nvPr/>
        </p:nvPicPr>
        <p:blipFill>
          <a:blip r:embed="rId4">
            <a:extLst>
              <a:ext uri="{28A0092B-C50C-407E-A947-70E740481C1C}">
                <a14:useLocalDpi xmlns:a14="http://schemas.microsoft.com/office/drawing/2010/main" val="0"/>
              </a:ext>
            </a:extLst>
          </a:blip>
          <a:srcRect l="31474" t="57172" r="51508" b="19975"/>
          <a:stretch>
            <a:fillRect/>
          </a:stretch>
        </p:blipFill>
        <p:spPr bwMode="auto">
          <a:xfrm>
            <a:off x="1868550" y="2367472"/>
            <a:ext cx="1728440" cy="130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35"/>
          <p:cNvSpPr txBox="1">
            <a:spLocks noChangeArrowheads="1"/>
          </p:cNvSpPr>
          <p:nvPr/>
        </p:nvSpPr>
        <p:spPr bwMode="auto">
          <a:xfrm>
            <a:off x="2222854" y="3763381"/>
            <a:ext cx="1019831"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خام الدولوميت</a:t>
            </a:r>
          </a:p>
        </p:txBody>
      </p:sp>
      <p:sp>
        <p:nvSpPr>
          <p:cNvPr id="23" name="Chevron 22"/>
          <p:cNvSpPr/>
          <p:nvPr/>
        </p:nvSpPr>
        <p:spPr>
          <a:xfrm rot="10800000">
            <a:off x="8747387" y="4315548"/>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3" name="Rectangle 40"/>
          <p:cNvSpPr>
            <a:spLocks noChangeArrowheads="1"/>
          </p:cNvSpPr>
          <p:nvPr/>
        </p:nvSpPr>
        <p:spPr bwMode="auto">
          <a:xfrm>
            <a:off x="3608076" y="4307513"/>
            <a:ext cx="5068887" cy="1200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FF0000"/>
                </a:solidFill>
                <a:effectLst>
                  <a:outerShdw blurRad="38100" dist="38100" dir="2700000" algn="tl">
                    <a:srgbClr val="000000">
                      <a:alpha val="43137"/>
                    </a:srgbClr>
                  </a:outerShdw>
                </a:effectLst>
              </a:rPr>
              <a:t>2- اكسيد الرصاص </a:t>
            </a:r>
            <a:r>
              <a:rPr lang="ar-EG" sz="1800" b="1" dirty="0">
                <a:effectLst>
                  <a:outerShdw blurRad="38100" dist="38100" dir="2700000" algn="tl">
                    <a:srgbClr val="000000">
                      <a:alpha val="43137"/>
                    </a:srgbClr>
                  </a:outerShdw>
                </a:effectLst>
              </a:rPr>
              <a:t>: يعتبر من المكونات الرئيسية لأنواع الزجاج الظراني الذي يتميز بمعامل انكسار عال للضوء، وعادة ما تشتمل على نسبة كبيرة من البوتاس </a:t>
            </a:r>
            <a:r>
              <a:rPr lang="ar-EG" sz="1800" b="1" dirty="0" smtClean="0">
                <a:effectLst>
                  <a:outerShdw blurRad="38100" dist="38100" dir="2700000" algn="tl">
                    <a:srgbClr val="000000">
                      <a:alpha val="43137"/>
                    </a:srgbClr>
                  </a:outerShdw>
                </a:effectLst>
              </a:rPr>
              <a:t>حيث يعطي </a:t>
            </a:r>
            <a:r>
              <a:rPr lang="ar-EG" sz="1800" b="1" dirty="0">
                <a:effectLst>
                  <a:outerShdw blurRad="38100" dist="38100" dir="2700000" algn="tl">
                    <a:srgbClr val="000000">
                      <a:alpha val="43137"/>
                    </a:srgbClr>
                  </a:outerShdw>
                </a:effectLst>
              </a:rPr>
              <a:t>للزجاج بريقاً ولمعاناً وفي نفس الوقت مقاوم للكهرباء </a:t>
            </a:r>
            <a:r>
              <a:rPr lang="ar-EG" sz="1800" b="1" dirty="0" smtClean="0">
                <a:effectLst>
                  <a:outerShdw blurRad="38100" dist="38100" dir="2700000" algn="tl">
                    <a:srgbClr val="000000">
                      <a:alpha val="43137"/>
                    </a:srgbClr>
                  </a:outerShdw>
                </a:effectLst>
              </a:rPr>
              <a:t>والحرارة.</a:t>
            </a:r>
            <a:endParaRPr lang="ar-EG" sz="1800" b="1" dirty="0">
              <a:effectLst>
                <a:outerShdw blurRad="38100" dist="38100" dir="2700000" algn="tl">
                  <a:srgbClr val="000000">
                    <a:alpha val="43137"/>
                  </a:srgbClr>
                </a:outerShdw>
              </a:effectLst>
            </a:endParaRPr>
          </a:p>
        </p:txBody>
      </p:sp>
      <p:pic>
        <p:nvPicPr>
          <p:cNvPr id="24" name="Picture 2" descr="C:\Users\ecc\Desktop\Lead_dioxide.jpg"/>
          <p:cNvPicPr>
            <a:picLocks noChangeAspect="1" noChangeArrowheads="1"/>
          </p:cNvPicPr>
          <p:nvPr/>
        </p:nvPicPr>
        <p:blipFill>
          <a:blip r:embed="rId5" cstate="print">
            <a:extLst>
              <a:ext uri="{28A0092B-C50C-407E-A947-70E740481C1C}">
                <a14:useLocalDpi xmlns:a14="http://schemas.microsoft.com/office/drawing/2010/main" val="0"/>
              </a:ext>
            </a:extLst>
          </a:blip>
          <a:srcRect l="15749" t="14450" r="14934" b="13606"/>
          <a:stretch>
            <a:fillRect/>
          </a:stretch>
        </p:blipFill>
        <p:spPr bwMode="auto">
          <a:xfrm>
            <a:off x="1917704" y="4080428"/>
            <a:ext cx="1690372" cy="151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46"/>
          <p:cNvSpPr txBox="1">
            <a:spLocks noChangeArrowheads="1"/>
          </p:cNvSpPr>
          <p:nvPr/>
        </p:nvSpPr>
        <p:spPr bwMode="auto">
          <a:xfrm>
            <a:off x="2222854" y="5604053"/>
            <a:ext cx="1132040"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اكسيد الرصاص </a:t>
            </a:r>
          </a:p>
        </p:txBody>
      </p:sp>
      <p:sp>
        <p:nvSpPr>
          <p:cNvPr id="28" name="Chevron 27"/>
          <p:cNvSpPr/>
          <p:nvPr/>
        </p:nvSpPr>
        <p:spPr>
          <a:xfrm rot="10800000">
            <a:off x="8774641" y="589085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29" name="Rectangle 41"/>
          <p:cNvSpPr>
            <a:spLocks noChangeArrowheads="1"/>
          </p:cNvSpPr>
          <p:nvPr/>
        </p:nvSpPr>
        <p:spPr bwMode="auto">
          <a:xfrm>
            <a:off x="3897865" y="5887531"/>
            <a:ext cx="4859338" cy="17541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FF0000"/>
                </a:solidFill>
                <a:effectLst>
                  <a:outerShdw blurRad="38100" dist="38100" dir="2700000" algn="tl">
                    <a:srgbClr val="000000">
                      <a:alpha val="43137"/>
                    </a:srgbClr>
                  </a:outerShdw>
                </a:effectLst>
              </a:rPr>
              <a:t>3- اكسيد البوريك : </a:t>
            </a:r>
            <a:r>
              <a:rPr lang="ar-EG" sz="1800" b="1" dirty="0">
                <a:effectLst>
                  <a:outerShdw blurRad="38100" dist="38100" dir="2700000" algn="tl">
                    <a:srgbClr val="000000">
                      <a:alpha val="43137"/>
                    </a:srgbClr>
                  </a:outerShdw>
                </a:effectLst>
              </a:rPr>
              <a:t>يخفض من درجه لزوجه السيليكا دون أن يزيد من تمددها الحراري، ومع إضافه كمية قليلة من اكسيد الألمونيوم يحافظ على شفافية الزجاج، ويجعله أكثر مقاوما </a:t>
            </a:r>
            <a:r>
              <a:rPr lang="ar-EG" sz="1800" b="1" dirty="0" smtClean="0">
                <a:effectLst>
                  <a:outerShdw blurRad="38100" dist="38100" dir="2700000" algn="tl">
                    <a:srgbClr val="000000">
                      <a:alpha val="43137"/>
                    </a:srgbClr>
                  </a:outerShdw>
                </a:effectLst>
              </a:rPr>
              <a:t>للحرارة، </a:t>
            </a:r>
            <a:r>
              <a:rPr lang="ar-EG" sz="1800" b="1" dirty="0">
                <a:effectLst>
                  <a:outerShdw blurRad="38100" dist="38100" dir="2700000" algn="tl">
                    <a:srgbClr val="000000">
                      <a:alpha val="43137"/>
                    </a:srgbClr>
                  </a:outerShdw>
                </a:effectLst>
              </a:rPr>
              <a:t>وهي تستخدم في صناعة أدوات المخابز وأجهزة المختبرات والأنانبيب الصناعية لقدرتها على مقاومة التغيرات المفاجئة في درجات الحرارة وتحملها للمواد الكيميائية.</a:t>
            </a:r>
          </a:p>
        </p:txBody>
      </p:sp>
      <p:pic>
        <p:nvPicPr>
          <p:cNvPr id="30" name="Picture 3" descr="C:\Users\ecc\Desktop\200px-B2O3powder.JPG"/>
          <p:cNvPicPr>
            <a:picLocks noChangeAspect="1" noChangeArrowheads="1"/>
          </p:cNvPicPr>
          <p:nvPr/>
        </p:nvPicPr>
        <p:blipFill>
          <a:blip r:embed="rId6">
            <a:extLst>
              <a:ext uri="{28A0092B-C50C-407E-A947-70E740481C1C}">
                <a14:useLocalDpi xmlns:a14="http://schemas.microsoft.com/office/drawing/2010/main" val="0"/>
              </a:ext>
            </a:extLst>
          </a:blip>
          <a:srcRect l="8549" t="6937" r="6879" b="5354"/>
          <a:stretch>
            <a:fillRect/>
          </a:stretch>
        </p:blipFill>
        <p:spPr bwMode="auto">
          <a:xfrm>
            <a:off x="1843557" y="5932737"/>
            <a:ext cx="1778425" cy="128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45"/>
          <p:cNvSpPr txBox="1">
            <a:spLocks noChangeArrowheads="1"/>
          </p:cNvSpPr>
          <p:nvPr/>
        </p:nvSpPr>
        <p:spPr bwMode="auto">
          <a:xfrm>
            <a:off x="2294988" y="7327922"/>
            <a:ext cx="987771"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اكسيد البوريك</a:t>
            </a:r>
          </a:p>
        </p:txBody>
      </p:sp>
      <p:sp>
        <p:nvSpPr>
          <p:cNvPr id="32" name="Rectangle 42"/>
          <p:cNvSpPr>
            <a:spLocks noChangeArrowheads="1"/>
          </p:cNvSpPr>
          <p:nvPr/>
        </p:nvSpPr>
        <p:spPr bwMode="auto">
          <a:xfrm>
            <a:off x="4175802" y="7840960"/>
            <a:ext cx="4537075" cy="922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solidFill>
                  <a:srgbClr val="FF0000"/>
                </a:solidFill>
                <a:effectLst>
                  <a:outerShdw blurRad="38100" dist="38100" dir="2700000" algn="tl">
                    <a:srgbClr val="000000">
                      <a:alpha val="43137"/>
                    </a:srgbClr>
                  </a:outerShdw>
                </a:effectLst>
              </a:rPr>
              <a:t>4- أكسيد الألمونيوم والجير </a:t>
            </a:r>
            <a:r>
              <a:rPr lang="ar-EG" sz="1800" b="1" dirty="0">
                <a:effectLst>
                  <a:outerShdw blurRad="38100" dist="38100" dir="2700000" algn="tl">
                    <a:srgbClr val="000000">
                      <a:alpha val="43137"/>
                    </a:srgbClr>
                  </a:outerShdw>
                </a:effectLst>
              </a:rPr>
              <a:t>: يستخدم هذا الخليط بنسبة كبيرة في الزجاج مع (10%) من أكسيد البوريك وقليل من القلويات لصناعة الزجاج الليفي.</a:t>
            </a:r>
          </a:p>
        </p:txBody>
      </p:sp>
      <p:sp>
        <p:nvSpPr>
          <p:cNvPr id="33" name="Chevron 32"/>
          <p:cNvSpPr/>
          <p:nvPr/>
        </p:nvSpPr>
        <p:spPr>
          <a:xfrm rot="10800000">
            <a:off x="8772747" y="7840960"/>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2" name="Rectangle 1"/>
          <p:cNvSpPr/>
          <p:nvPr/>
        </p:nvSpPr>
        <p:spPr>
          <a:xfrm>
            <a:off x="718457" y="8763297"/>
            <a:ext cx="8289269" cy="923330"/>
          </a:xfrm>
          <a:prstGeom prst="rect">
            <a:avLst/>
          </a:prstGeom>
          <a:noFill/>
        </p:spPr>
        <p:txBody>
          <a:bodyPr wrap="square" rtlCol="1">
            <a:spAutoFit/>
          </a:bodyPr>
          <a:lstStyle/>
          <a:p>
            <a:r>
              <a:rPr lang="ar-EG" sz="1800" b="1" dirty="0">
                <a:effectLst>
                  <a:outerShdw blurRad="38100" dist="38100" dir="2700000" algn="tl">
                    <a:srgbClr val="000000">
                      <a:alpha val="43137"/>
                    </a:srgbClr>
                  </a:outerShdw>
                </a:effectLst>
              </a:rPr>
              <a:t>ويمكن الحصول على خواص مختلفة للزجاج بحسب طريقة تحضيره ومكوناته حيث يمكن للزجاج أن يشكل بحيث يستخرج على شكل خيوط رفيعة جدا تستخدم في تصنيع الالياف البصرية، أو يمكن أن يشكل من الحالة العجينية ويكسب مطواعية ليسكب في قوالب تعطيه الشكل </a:t>
            </a:r>
            <a:r>
              <a:rPr lang="ar-EG" sz="1800" b="1" dirty="0" smtClean="0">
                <a:effectLst>
                  <a:outerShdw blurRad="38100" dist="38100" dir="2700000" algn="tl">
                    <a:srgbClr val="000000">
                      <a:alpha val="43137"/>
                    </a:srgbClr>
                  </a:outerShdw>
                </a:effectLst>
              </a:rPr>
              <a:t>النهائي.</a:t>
            </a:r>
            <a:endParaRPr lang="ar-EG" sz="1800" b="1" dirty="0">
              <a:effectLst>
                <a:outerShdw blurRad="38100" dist="38100" dir="2700000" algn="tl">
                  <a:srgbClr val="000000">
                    <a:alpha val="43137"/>
                  </a:srgbClr>
                </a:outerShdw>
              </a:effectLst>
            </a:endParaRPr>
          </a:p>
        </p:txBody>
      </p:sp>
      <p:sp>
        <p:nvSpPr>
          <p:cNvPr id="3" name="Rectangle 2"/>
          <p:cNvSpPr/>
          <p:nvPr/>
        </p:nvSpPr>
        <p:spPr>
          <a:xfrm>
            <a:off x="1200200" y="10361240"/>
            <a:ext cx="7744466" cy="1754326"/>
          </a:xfrm>
          <a:prstGeom prst="rect">
            <a:avLst/>
          </a:prstGeom>
          <a:noFill/>
        </p:spPr>
        <p:txBody>
          <a:bodyPr wrap="square" rtlCol="1">
            <a:spAutoFit/>
          </a:bodyPr>
          <a:lstStyle/>
          <a:p>
            <a:r>
              <a:rPr lang="ar-EG" sz="1800" b="1" dirty="0" smtClean="0">
                <a:effectLst>
                  <a:outerShdw blurRad="38100" dist="38100" dir="2700000" algn="tl">
                    <a:srgbClr val="000000">
                      <a:alpha val="43137"/>
                    </a:srgbClr>
                  </a:outerShdw>
                </a:effectLst>
              </a:rPr>
              <a:t>الصهر فى </a:t>
            </a:r>
            <a:r>
              <a:rPr lang="ar-EG" sz="1800" b="1" dirty="0">
                <a:effectLst>
                  <a:outerShdw blurRad="38100" dist="38100" dir="2700000" algn="tl">
                    <a:srgbClr val="000000">
                      <a:alpha val="43137"/>
                    </a:srgbClr>
                  </a:outerShdw>
                </a:effectLst>
              </a:rPr>
              <a:t>العهود الماضية كانت الكميات تصهر فى جرار صغيرة من الطين مقاوم للصهر , وتسخن عادة بحطب الوقود . ولكن اليوم أصبح عملية الصهر فى جرارا خاصة تكفى لكمية تزن الى ما مقداره 1400 كجم من الزجاج . وتسخن هذه الجرار بالغاز او الزيت . ويمكن للفرن الواحد ان يتسع لعدد يتراوح بين 6و20 جرار . ومازالت تلك الكميات القليلة من الزجاج تصهر فى مثل تلك الجرارات المقاومة للصهر لانتاج مواد زجاجية بسيطة كزجاج البصريات وزجاج الفنون والزخرفة والزجاج الفاخر وزجاج الاجهزة البسيطة . </a:t>
            </a:r>
          </a:p>
        </p:txBody>
      </p:sp>
      <p:sp>
        <p:nvSpPr>
          <p:cNvPr id="34" name="TextBox 33"/>
          <p:cNvSpPr txBox="1"/>
          <p:nvPr/>
        </p:nvSpPr>
        <p:spPr>
          <a:xfrm>
            <a:off x="6481192" y="9686627"/>
            <a:ext cx="2463474"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طريقة تصنيع الزجاج :</a:t>
            </a:r>
            <a:endParaRPr lang="ar-EG" sz="2400" b="1" dirty="0">
              <a:solidFill>
                <a:schemeClr val="lt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9" name="Picture 2"/>
          <p:cNvPicPr>
            <a:picLocks noChangeAspect="1" noChangeArrowheads="1"/>
          </p:cNvPicPr>
          <p:nvPr/>
        </p:nvPicPr>
        <p:blipFill rotWithShape="1">
          <a:blip r:embed="rId2"/>
          <a:srcRect l="1653" t="21941" r="62897" b="22490"/>
          <a:stretch/>
        </p:blipFill>
        <p:spPr bwMode="auto">
          <a:xfrm>
            <a:off x="6672808" y="2448539"/>
            <a:ext cx="1988058" cy="1793379"/>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2" name="TextBox 49"/>
          <p:cNvSpPr txBox="1">
            <a:spLocks noChangeArrowheads="1"/>
          </p:cNvSpPr>
          <p:nvPr/>
        </p:nvSpPr>
        <p:spPr bwMode="auto">
          <a:xfrm>
            <a:off x="6254750" y="4348455"/>
            <a:ext cx="2744787"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تكون منتجات الزجاج الات الضغط المسطح . تم صب الزجاج المائع فى قوالب وتم ضغطة للشكل المطلوب بواسطة المكابس </a:t>
            </a:r>
          </a:p>
        </p:txBody>
      </p:sp>
      <p:pic>
        <p:nvPicPr>
          <p:cNvPr id="13" name="Picture 3"/>
          <p:cNvPicPr>
            <a:picLocks noChangeAspect="1" noChangeArrowheads="1"/>
          </p:cNvPicPr>
          <p:nvPr/>
        </p:nvPicPr>
        <p:blipFill rotWithShape="1">
          <a:blip r:embed="rId3"/>
          <a:srcRect l="67477" t="54098" r="7136" b="9836"/>
          <a:stretch/>
        </p:blipFill>
        <p:spPr bwMode="auto">
          <a:xfrm>
            <a:off x="3918717" y="2448540"/>
            <a:ext cx="2590851" cy="1764629"/>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4" name="Picture 3"/>
          <p:cNvPicPr>
            <a:picLocks noChangeAspect="1" noChangeArrowheads="1"/>
          </p:cNvPicPr>
          <p:nvPr/>
        </p:nvPicPr>
        <p:blipFill rotWithShape="1">
          <a:blip r:embed="rId3"/>
          <a:srcRect l="64444" t="9836" r="2553" b="54098"/>
          <a:stretch/>
        </p:blipFill>
        <p:spPr bwMode="auto">
          <a:xfrm>
            <a:off x="641782" y="2448540"/>
            <a:ext cx="3199828" cy="167699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5" name="TextBox 28"/>
          <p:cNvSpPr txBox="1">
            <a:spLocks noChangeArrowheads="1"/>
          </p:cNvSpPr>
          <p:nvPr/>
        </p:nvSpPr>
        <p:spPr bwMode="auto">
          <a:xfrm>
            <a:off x="1428750" y="712168"/>
            <a:ext cx="7570787" cy="1508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t>تتم تغذية الزجاج المنصهر بالمواد الخام من ناحية التحميل بنفس السرعة التى يستخرج فيها الزجاج المنصهر من الجهة التى يجرى فيها العمل . ويستمر التحميل والصهر منذ أن تشعل النيران أول مرة حتى يتم اطفاؤها فى نهاية الفترة التى تسمى الحملة . وفى العادة تستمر هذه الحملة دائما بتاكل جدران الطوب المقاوم للحرارة المصنوع منه الفرن . وهذه الجدران تتاكل وتتلاشى بفعل حرارة الزجاج . </a:t>
            </a:r>
          </a:p>
        </p:txBody>
      </p:sp>
      <p:sp>
        <p:nvSpPr>
          <p:cNvPr id="16" name="TextBox 2"/>
          <p:cNvSpPr txBox="1">
            <a:spLocks noChangeArrowheads="1"/>
          </p:cNvSpPr>
          <p:nvPr/>
        </p:nvSpPr>
        <p:spPr bwMode="auto">
          <a:xfrm>
            <a:off x="2153304" y="4409812"/>
            <a:ext cx="3376612" cy="3079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a:t>صور توضح عمليه الصهر </a:t>
            </a:r>
          </a:p>
        </p:txBody>
      </p:sp>
      <p:sp>
        <p:nvSpPr>
          <p:cNvPr id="17" name="TextBox 32"/>
          <p:cNvSpPr txBox="1">
            <a:spLocks noChangeArrowheads="1"/>
          </p:cNvSpPr>
          <p:nvPr/>
        </p:nvSpPr>
        <p:spPr bwMode="auto">
          <a:xfrm>
            <a:off x="6465366" y="5302491"/>
            <a:ext cx="2534171"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مراحل صناعة الزجاج :- </a:t>
            </a:r>
          </a:p>
        </p:txBody>
      </p: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t="1994" r="5882" b="1662"/>
          <a:stretch>
            <a:fillRect/>
          </a:stretch>
        </p:blipFill>
        <p:spPr bwMode="auto">
          <a:xfrm>
            <a:off x="692917" y="5087119"/>
            <a:ext cx="32258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30"/>
          <p:cNvSpPr txBox="1">
            <a:spLocks noChangeArrowheads="1"/>
          </p:cNvSpPr>
          <p:nvPr/>
        </p:nvSpPr>
        <p:spPr bwMode="auto">
          <a:xfrm>
            <a:off x="4497647" y="5767155"/>
            <a:ext cx="4140200" cy="12313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1- الصهر : </a:t>
            </a:r>
          </a:p>
          <a:p>
            <a:r>
              <a:rPr lang="ar-EG" dirty="0">
                <a:solidFill>
                  <a:schemeClr val="tx1"/>
                </a:solidFill>
              </a:rPr>
              <a:t>حيث تكون المواد الاولية قد حضرت على شكل بودرة او حبيبات وتمزج مع بعضها البعض بنسب وزنية معينة ثم تدخل الى الافران الخاصة . </a:t>
            </a:r>
          </a:p>
        </p:txBody>
      </p:sp>
      <p:sp>
        <p:nvSpPr>
          <p:cNvPr id="20" name="Chevron 19"/>
          <p:cNvSpPr/>
          <p:nvPr/>
        </p:nvSpPr>
        <p:spPr>
          <a:xfrm rot="10800000">
            <a:off x="8774641" y="589085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21" name="TextBox 20"/>
          <p:cNvSpPr txBox="1"/>
          <p:nvPr/>
        </p:nvSpPr>
        <p:spPr>
          <a:xfrm>
            <a:off x="4474628" y="7181769"/>
            <a:ext cx="4186238" cy="1508366"/>
          </a:xfrm>
          <a:prstGeom prst="rect">
            <a:avLst/>
          </a:prstGeom>
          <a:noFill/>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2- التشكيل : </a:t>
            </a:r>
          </a:p>
          <a:p>
            <a:r>
              <a:rPr lang="ar-EG" dirty="0">
                <a:solidFill>
                  <a:schemeClr val="tx1"/>
                </a:solidFill>
              </a:rPr>
              <a:t>يبرد مصهور الزجاج ببطء الى مرحلة التشكيل بالدرجة المطلوبة لتشكيل باحدى الطريقتين : </a:t>
            </a:r>
          </a:p>
          <a:p>
            <a:r>
              <a:rPr lang="ar-EG" dirty="0">
                <a:solidFill>
                  <a:schemeClr val="tx2"/>
                </a:solidFill>
              </a:rPr>
              <a:t>التشكيل اليدوى </a:t>
            </a:r>
          </a:p>
          <a:p>
            <a:r>
              <a:rPr lang="ar-EG" dirty="0">
                <a:solidFill>
                  <a:schemeClr val="tx2"/>
                </a:solidFill>
              </a:rPr>
              <a:t> التشكيل الآلى </a:t>
            </a:r>
          </a:p>
        </p:txBody>
      </p:sp>
      <p:sp>
        <p:nvSpPr>
          <p:cNvPr id="24" name="Chevron 23"/>
          <p:cNvSpPr/>
          <p:nvPr/>
        </p:nvSpPr>
        <p:spPr>
          <a:xfrm rot="10800000">
            <a:off x="8793208" y="718176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25" name="Rectangle 34"/>
          <p:cNvSpPr>
            <a:spLocks noChangeArrowheads="1"/>
          </p:cNvSpPr>
          <p:nvPr/>
        </p:nvSpPr>
        <p:spPr bwMode="auto">
          <a:xfrm>
            <a:off x="6909830" y="8849072"/>
            <a:ext cx="2127505"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طرق التشكيل اليدوى : </a:t>
            </a:r>
          </a:p>
        </p:txBody>
      </p:sp>
      <p:sp>
        <p:nvSpPr>
          <p:cNvPr id="26" name="TextBox 33"/>
          <p:cNvSpPr txBox="1">
            <a:spLocks noChangeArrowheads="1"/>
          </p:cNvSpPr>
          <p:nvPr/>
        </p:nvSpPr>
        <p:spPr bwMode="auto">
          <a:xfrm>
            <a:off x="3528408" y="9337915"/>
            <a:ext cx="5190217" cy="12003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solidFill>
                  <a:schemeClr val="tx1"/>
                </a:solidFill>
              </a:rPr>
              <a:t>صناعة وتشكيل الزجاج من الصناعات اليدوية التراثية التى تنتشر فى مصر منذ عهد قديم , فكثيرا ما نرى فى الاسواق الباعة يعرضون قطع زجاجية على هيئة مصابيح او كئوس او اباريق مصنوعة بشكل فنى بديع .</a:t>
            </a:r>
          </a:p>
        </p:txBody>
      </p:sp>
      <p:sp>
        <p:nvSpPr>
          <p:cNvPr id="28" name="Chevron 27"/>
          <p:cNvSpPr/>
          <p:nvPr/>
        </p:nvSpPr>
        <p:spPr>
          <a:xfrm rot="10800000">
            <a:off x="8718626" y="9411108"/>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3596687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223" y="392542"/>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3" name="Rectangle 38"/>
          <p:cNvSpPr>
            <a:spLocks noChangeArrowheads="1"/>
          </p:cNvSpPr>
          <p:nvPr/>
        </p:nvSpPr>
        <p:spPr bwMode="auto">
          <a:xfrm>
            <a:off x="3360738" y="613947"/>
            <a:ext cx="5565775"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p>
            <a:pPr>
              <a:spcBef>
                <a:spcPct val="20000"/>
              </a:spcBef>
            </a:pPr>
            <a:r>
              <a:rPr lang="ar-EG" sz="2000" b="1" u="sng" dirty="0">
                <a:solidFill>
                  <a:srgbClr val="0070C0"/>
                </a:solidFill>
                <a:effectLst>
                  <a:outerShdw blurRad="38100" dist="38100" dir="2700000" algn="tl">
                    <a:srgbClr val="000000">
                      <a:alpha val="43137"/>
                    </a:srgbClr>
                  </a:outerShdw>
                </a:effectLst>
              </a:rPr>
              <a:t>وصناعة تلك القطع تمر بعدة مراحل : </a:t>
            </a:r>
          </a:p>
        </p:txBody>
      </p:sp>
      <p:sp>
        <p:nvSpPr>
          <p:cNvPr id="14" name="TextBox 19"/>
          <p:cNvSpPr txBox="1">
            <a:spLocks noChangeArrowheads="1"/>
          </p:cNvSpPr>
          <p:nvPr/>
        </p:nvSpPr>
        <p:spPr bwMode="auto">
          <a:xfrm>
            <a:off x="3360738" y="1330086"/>
            <a:ext cx="5350049" cy="14773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1- مرحلة التشكيل : </a:t>
            </a:r>
          </a:p>
          <a:p>
            <a:r>
              <a:rPr lang="ar-EG" dirty="0">
                <a:solidFill>
                  <a:schemeClr val="tx1"/>
                </a:solidFill>
              </a:rPr>
              <a:t>- </a:t>
            </a:r>
            <a:r>
              <a:rPr lang="ar-EG" dirty="0" smtClean="0">
                <a:solidFill>
                  <a:schemeClr val="tx1"/>
                </a:solidFill>
              </a:rPr>
              <a:t>يتم </a:t>
            </a:r>
            <a:r>
              <a:rPr lang="ar-EG" dirty="0">
                <a:solidFill>
                  <a:schemeClr val="tx1"/>
                </a:solidFill>
              </a:rPr>
              <a:t>تشكيل انابيب البيركس باستخدام المشاعل اعتمادا على المهارات الفردية للعامل عن طريق النفخ للحصول على الاتساع والامتداد المطلوب للقطعة الزجاجية وباستخدام بعض المعدات البسيطة لعمل الاشكال المطلوبة على الزجاج . </a:t>
            </a:r>
          </a:p>
        </p:txBody>
      </p:sp>
      <p:sp>
        <p:nvSpPr>
          <p:cNvPr id="15" name="TextBox 20"/>
          <p:cNvSpPr txBox="1">
            <a:spLocks noChangeArrowheads="1"/>
          </p:cNvSpPr>
          <p:nvPr/>
        </p:nvSpPr>
        <p:spPr bwMode="auto">
          <a:xfrm>
            <a:off x="3802769" y="3160439"/>
            <a:ext cx="4897437" cy="12003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2- مرحلة الحفر : </a:t>
            </a:r>
          </a:p>
          <a:p>
            <a:r>
              <a:rPr lang="ar-EG" dirty="0">
                <a:solidFill>
                  <a:schemeClr val="tx1"/>
                </a:solidFill>
              </a:rPr>
              <a:t>-</a:t>
            </a:r>
            <a:r>
              <a:rPr lang="ar-EG" dirty="0"/>
              <a:t> </a:t>
            </a:r>
            <a:r>
              <a:rPr lang="ar-EG" dirty="0" smtClean="0">
                <a:solidFill>
                  <a:schemeClr val="tx1"/>
                </a:solidFill>
              </a:rPr>
              <a:t>فيها </a:t>
            </a:r>
            <a:r>
              <a:rPr lang="ar-EG" dirty="0">
                <a:solidFill>
                  <a:schemeClr val="tx1"/>
                </a:solidFill>
              </a:rPr>
              <a:t>يتم اضافة بعض الزخارف والرسومات الفنية على الزجاج عن طريق استخدام ماكينة حفر على الزجاج , حيث يقوم العامل بنقش الرسوم والاشكال على السطح الخارجى لزجاج البيركس . </a:t>
            </a:r>
          </a:p>
        </p:txBody>
      </p:sp>
      <p:sp>
        <p:nvSpPr>
          <p:cNvPr id="16" name="Chevron 15"/>
          <p:cNvSpPr/>
          <p:nvPr/>
        </p:nvSpPr>
        <p:spPr>
          <a:xfrm rot="10800000">
            <a:off x="8809023" y="318696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7" name="Chevron 16"/>
          <p:cNvSpPr/>
          <p:nvPr/>
        </p:nvSpPr>
        <p:spPr>
          <a:xfrm rot="10800000">
            <a:off x="8809023" y="1351198"/>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8" name="TextBox 21"/>
          <p:cNvSpPr txBox="1">
            <a:spLocks noChangeArrowheads="1"/>
          </p:cNvSpPr>
          <p:nvPr/>
        </p:nvSpPr>
        <p:spPr bwMode="auto">
          <a:xfrm>
            <a:off x="3695700" y="4648884"/>
            <a:ext cx="4895850"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3- مرحلة الصنفرة : </a:t>
            </a:r>
          </a:p>
          <a:p>
            <a:r>
              <a:rPr lang="ar-EG" dirty="0">
                <a:solidFill>
                  <a:schemeClr val="tx1"/>
                </a:solidFill>
              </a:rPr>
              <a:t>- يتم استخدام ماكينة الصنفرة لتسوية الحواف وازالة الزوائد </a:t>
            </a:r>
          </a:p>
        </p:txBody>
      </p:sp>
      <p:sp>
        <p:nvSpPr>
          <p:cNvPr id="20" name="Chevron 19"/>
          <p:cNvSpPr/>
          <p:nvPr/>
        </p:nvSpPr>
        <p:spPr>
          <a:xfrm rot="10800000">
            <a:off x="8809023" y="468813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pic>
        <p:nvPicPr>
          <p:cNvPr id="21" name="Picture 2" descr="H:\DCIM\101PHOTO\SAM_20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6592" y="886884"/>
            <a:ext cx="2130097" cy="159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 descr="H:\DCIM\101PHOTO\SAM_20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3696" y="2959792"/>
            <a:ext cx="2134649" cy="160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4"/>
          <p:cNvSpPr txBox="1">
            <a:spLocks noChangeArrowheads="1"/>
          </p:cNvSpPr>
          <p:nvPr/>
        </p:nvSpPr>
        <p:spPr bwMode="auto">
          <a:xfrm>
            <a:off x="382988" y="4688135"/>
            <a:ext cx="324167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ماكينه الشطف والصنفره وازاله الشوائب </a:t>
            </a:r>
          </a:p>
        </p:txBody>
      </p:sp>
      <p:sp>
        <p:nvSpPr>
          <p:cNvPr id="24" name="TextBox 22"/>
          <p:cNvSpPr txBox="1">
            <a:spLocks noChangeArrowheads="1"/>
          </p:cNvSpPr>
          <p:nvPr/>
        </p:nvSpPr>
        <p:spPr bwMode="auto">
          <a:xfrm>
            <a:off x="361596" y="2499637"/>
            <a:ext cx="3240088"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ماكينه الحفر بالماء </a:t>
            </a:r>
          </a:p>
        </p:txBody>
      </p:sp>
      <p:sp>
        <p:nvSpPr>
          <p:cNvPr id="25" name="TextBox 28"/>
          <p:cNvSpPr txBox="1">
            <a:spLocks noChangeArrowheads="1"/>
          </p:cNvSpPr>
          <p:nvPr/>
        </p:nvSpPr>
        <p:spPr bwMode="auto">
          <a:xfrm>
            <a:off x="3695700" y="5512878"/>
            <a:ext cx="4929388" cy="2616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4- مرحلة التلوين والزخرفة : </a:t>
            </a:r>
          </a:p>
          <a:p>
            <a:r>
              <a:rPr lang="ar-EG" dirty="0" smtClean="0">
                <a:solidFill>
                  <a:schemeClr val="tx1"/>
                </a:solidFill>
              </a:rPr>
              <a:t>يتم استخدام </a:t>
            </a:r>
            <a:r>
              <a:rPr lang="ar-EG" dirty="0">
                <a:solidFill>
                  <a:schemeClr val="tx1"/>
                </a:solidFill>
              </a:rPr>
              <a:t>الالوان اللامعة فى زخرفة وتلوين النقوش والرسومات التى تم حفرها على السطح الخارجى للمنتج , وهذه اللسائر عبارة عن ورنيش سيليكونى يضاف اليه اكاسيد اوميكا بنسب معينة لتعطى الالوان المطلوبة وتتنوع الالوان وتتباين حسب الطلب ويتحكم فى ذلك الاكاسيد المستخدمة مع اضافة بعض المواد المثبتة مثل اكسيد الحديد للحصول على اللون الاحمر الداكن واكسيد الكوبالت للحصول على اللون الازرق واكسيد النحاس للحصول على اللون الاخضر الداكن . </a:t>
            </a:r>
          </a:p>
        </p:txBody>
      </p:sp>
      <p:sp>
        <p:nvSpPr>
          <p:cNvPr id="26" name="Chevron 25"/>
          <p:cNvSpPr/>
          <p:nvPr/>
        </p:nvSpPr>
        <p:spPr>
          <a:xfrm rot="10800000">
            <a:off x="8809022" y="551485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pic>
        <p:nvPicPr>
          <p:cNvPr id="27" name="Picture 2"/>
          <p:cNvPicPr>
            <a:picLocks noChangeAspect="1" noChangeArrowheads="1"/>
          </p:cNvPicPr>
          <p:nvPr/>
        </p:nvPicPr>
        <p:blipFill>
          <a:blip r:embed="rId4"/>
          <a:srcRect l="3191" t="67016" r="62773" b="4404"/>
          <a:stretch>
            <a:fillRect/>
          </a:stretch>
        </p:blipFill>
        <p:spPr bwMode="auto">
          <a:xfrm>
            <a:off x="966855" y="5177337"/>
            <a:ext cx="1939792" cy="192279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1" name="TextBox 2"/>
          <p:cNvSpPr txBox="1">
            <a:spLocks noChangeArrowheads="1"/>
          </p:cNvSpPr>
          <p:nvPr/>
        </p:nvSpPr>
        <p:spPr bwMode="auto">
          <a:xfrm>
            <a:off x="1014812" y="7142991"/>
            <a:ext cx="1978025" cy="5238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 توضح اشكال الزجاج الملون والمزخرف </a:t>
            </a:r>
          </a:p>
        </p:txBody>
      </p:sp>
      <p:sp>
        <p:nvSpPr>
          <p:cNvPr id="37" name="TextBox 6"/>
          <p:cNvSpPr txBox="1">
            <a:spLocks noChangeArrowheads="1"/>
          </p:cNvSpPr>
          <p:nvPr/>
        </p:nvSpPr>
        <p:spPr bwMode="auto">
          <a:xfrm>
            <a:off x="3884691" y="8135341"/>
            <a:ext cx="4860925" cy="9543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5- مرحلة الحرق : </a:t>
            </a:r>
          </a:p>
          <a:p>
            <a:r>
              <a:rPr lang="ar-EG" dirty="0">
                <a:solidFill>
                  <a:schemeClr val="tx1"/>
                </a:solidFill>
              </a:rPr>
              <a:t>يتم ادخال المنتجات التى يتم تلوينها الى الفرن الكهربائى عند درجة حرارة 900:700 م لتثبيت الالوان . </a:t>
            </a:r>
          </a:p>
        </p:txBody>
      </p:sp>
      <p:sp>
        <p:nvSpPr>
          <p:cNvPr id="38" name="TextBox 7"/>
          <p:cNvSpPr txBox="1">
            <a:spLocks noChangeArrowheads="1"/>
          </p:cNvSpPr>
          <p:nvPr/>
        </p:nvSpPr>
        <p:spPr bwMode="auto">
          <a:xfrm>
            <a:off x="3884691" y="9070379"/>
            <a:ext cx="4860925" cy="12313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6- مرحلة الفرز والتعبئة والتغليف : </a:t>
            </a:r>
          </a:p>
          <a:p>
            <a:r>
              <a:rPr lang="ar-EG" dirty="0">
                <a:solidFill>
                  <a:schemeClr val="tx1"/>
                </a:solidFill>
              </a:rPr>
              <a:t>يتم الفرز لاستبعاد لانتاج المعيب ثم يتم تعبئة ما يتم اختياره فى صناديق من الكرتون معزولة بالفوم من الجوانب لتلافى الكسر اثناء عمليات النقل . </a:t>
            </a:r>
          </a:p>
        </p:txBody>
      </p:sp>
      <p:pic>
        <p:nvPicPr>
          <p:cNvPr id="39" name="Picture 2"/>
          <p:cNvPicPr>
            <a:picLocks noChangeAspect="1" noChangeArrowheads="1"/>
          </p:cNvPicPr>
          <p:nvPr/>
        </p:nvPicPr>
        <p:blipFill rotWithShape="1">
          <a:blip r:embed="rId5"/>
          <a:srcRect l="4818" t="6417" r="59954" b="72653"/>
          <a:stretch/>
        </p:blipFill>
        <p:spPr bwMode="auto">
          <a:xfrm>
            <a:off x="843776" y="7875104"/>
            <a:ext cx="2320097" cy="1449585"/>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40" name="TextBox 20"/>
          <p:cNvSpPr txBox="1">
            <a:spLocks noChangeArrowheads="1"/>
          </p:cNvSpPr>
          <p:nvPr/>
        </p:nvSpPr>
        <p:spPr bwMode="auto">
          <a:xfrm>
            <a:off x="891481" y="9481454"/>
            <a:ext cx="222468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عمليه الحرق </a:t>
            </a:r>
          </a:p>
        </p:txBody>
      </p:sp>
      <p:sp>
        <p:nvSpPr>
          <p:cNvPr id="41" name="Chevron 40"/>
          <p:cNvSpPr/>
          <p:nvPr/>
        </p:nvSpPr>
        <p:spPr>
          <a:xfrm rot="10800000">
            <a:off x="8822318" y="8135341"/>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42" name="Chevron 41"/>
          <p:cNvSpPr/>
          <p:nvPr/>
        </p:nvSpPr>
        <p:spPr>
          <a:xfrm rot="10800000">
            <a:off x="8823410" y="908970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1377408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1" name="TextBox 8"/>
          <p:cNvSpPr txBox="1">
            <a:spLocks noChangeArrowheads="1"/>
          </p:cNvSpPr>
          <p:nvPr/>
        </p:nvSpPr>
        <p:spPr bwMode="auto">
          <a:xfrm>
            <a:off x="6600800" y="742442"/>
            <a:ext cx="2209081"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مراحل التشكيل الآلى : </a:t>
            </a:r>
          </a:p>
        </p:txBody>
      </p:sp>
      <p:sp>
        <p:nvSpPr>
          <p:cNvPr id="12" name="TextBox 9"/>
          <p:cNvSpPr txBox="1">
            <a:spLocks noChangeArrowheads="1"/>
          </p:cNvSpPr>
          <p:nvPr/>
        </p:nvSpPr>
        <p:spPr bwMode="auto">
          <a:xfrm>
            <a:off x="3763353" y="1491395"/>
            <a:ext cx="5017393" cy="31703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1- النفخ : </a:t>
            </a:r>
          </a:p>
          <a:p>
            <a:r>
              <a:rPr lang="ar-EG" dirty="0">
                <a:solidFill>
                  <a:schemeClr val="tx1"/>
                </a:solidFill>
              </a:rPr>
              <a:t>نفخ الزجاج دون استعمال قوالب فن قديم يرجع تاريخة الى حوالى 2000 سنة , وتتم هذه العملية بغمس انبوبة نفخ من الحديد طولها بين 1,2 و1,5 من الامتار فى الزجاج المنصهر الذى يلتصق بعض منه بطرف الانبوبة الذى يكون شكله اسبه بالكمثرى . ويبدأ احد العمال فى النفخ بلطف فى الانبوبة حتى ينتفخ الزجاج ويتجاوب مع نفخ العامل الذى يقوم باعطائة الشكل المطلوب عن طريق النفخ . </a:t>
            </a:r>
          </a:p>
          <a:p>
            <a:r>
              <a:rPr lang="ar-EG" dirty="0">
                <a:solidFill>
                  <a:schemeClr val="tx1"/>
                </a:solidFill>
              </a:rPr>
              <a:t>ويمكن للزجاج وهو فى هذه المرحلة ان يعصر ويمط ويفتل ويقطع , ويقوم العامل بتسخين هذا الزجاج مرة بعد اخرى للحفاظ علية طريا </a:t>
            </a:r>
            <a:r>
              <a:rPr lang="ar-EG" dirty="0" smtClean="0">
                <a:solidFill>
                  <a:schemeClr val="tx1"/>
                </a:solidFill>
              </a:rPr>
              <a:t>مرنا .</a:t>
            </a:r>
            <a:r>
              <a:rPr lang="ar-EG" dirty="0" smtClean="0"/>
              <a:t> </a:t>
            </a:r>
            <a:endParaRPr lang="ar-EG" dirty="0"/>
          </a:p>
        </p:txBody>
      </p:sp>
      <p:sp>
        <p:nvSpPr>
          <p:cNvPr id="13" name="TextBox 19"/>
          <p:cNvSpPr txBox="1">
            <a:spLocks noChangeArrowheads="1"/>
          </p:cNvSpPr>
          <p:nvPr/>
        </p:nvSpPr>
        <p:spPr bwMode="auto">
          <a:xfrm>
            <a:off x="4126196" y="4703161"/>
            <a:ext cx="4654550"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t>2- الكبس : </a:t>
            </a:r>
          </a:p>
        </p:txBody>
      </p:sp>
      <p:sp>
        <p:nvSpPr>
          <p:cNvPr id="14" name="TextBox 21"/>
          <p:cNvSpPr txBox="1">
            <a:spLocks noChangeArrowheads="1"/>
          </p:cNvSpPr>
          <p:nvPr/>
        </p:nvSpPr>
        <p:spPr bwMode="auto">
          <a:xfrm>
            <a:off x="4045281" y="7661832"/>
            <a:ext cx="4778375" cy="23083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solidFill>
                  <a:srgbClr val="C00000"/>
                </a:solidFill>
              </a:rPr>
              <a:t>3- السحب : </a:t>
            </a:r>
          </a:p>
          <a:p>
            <a:r>
              <a:rPr lang="ar-EG" dirty="0"/>
              <a:t>هو الطريقة التى تستخدم لتشكيل الزجاج المسطح وانابيب الزجاج والالياف الزجاجية . وتكاد تكون جميع انواع الزجاج المسطح المصنوع هذه الايام زجاج طفو . ويشكل هذا النوع عن طريق سحب صحيفة عريضة من الزجاج المنصهر فى صهريج من القصدير المنصهر . ويسمى هذا الصهريج الحمام الطافى لأن الزجاج يطفو فى طبقة مستوية على سطح القصدير المنصهرالبالغ النعومة . ويضبط التسخين فى حمام الطفو </a:t>
            </a:r>
          </a:p>
        </p:txBody>
      </p:sp>
      <p:sp>
        <p:nvSpPr>
          <p:cNvPr id="15" name="Rectangle 1"/>
          <p:cNvSpPr>
            <a:spLocks noChangeArrowheads="1"/>
          </p:cNvSpPr>
          <p:nvPr/>
        </p:nvSpPr>
        <p:spPr bwMode="auto">
          <a:xfrm>
            <a:off x="3509624" y="5072493"/>
            <a:ext cx="5391208" cy="258532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a:effectLst>
                  <a:outerShdw blurRad="38100" dist="38100" dir="2700000" algn="tl">
                    <a:srgbClr val="000000">
                      <a:alpha val="43137"/>
                    </a:srgbClr>
                  </a:outerShdw>
                </a:effectLst>
              </a:rPr>
              <a:t>يصحب الكبس اسقاط كتلة زجاجية ساخنة فى قالب , تم تكبس بمكبس حتى تنتشر كتلة الزجاج وتملأ جوف القالب ولكى تكبس هذه الكتلة يجب ان يتم تشكيل المادة بطريقة تمكن من سحب المكبس , وتستخدم عملية الكبس عادة فى صنع اطباق الخبز والكتل الزجاجية والعدسات وطفايات السجائر , وكما هى الحال فى عملية النفخ فانه بالامكان ايضا اجراء عملية الكبس اما باليد واما بالآلات سواء بقالب مفرد او مزدوج وتستخدم الات النفخ والكبس مجموعة من طرق الكبس والنفخ لصنع المادة المطلوبة . وهناك كتير من الاوعية الزجاجية التى تصنع بهذه الآلات . </a:t>
            </a:r>
          </a:p>
        </p:txBody>
      </p:sp>
      <p:sp>
        <p:nvSpPr>
          <p:cNvPr id="17" name="Chevron 16"/>
          <p:cNvSpPr/>
          <p:nvPr/>
        </p:nvSpPr>
        <p:spPr>
          <a:xfrm rot="10800000">
            <a:off x="8801259" y="156847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8" name="Chevron 17"/>
          <p:cNvSpPr/>
          <p:nvPr/>
        </p:nvSpPr>
        <p:spPr>
          <a:xfrm rot="10800000">
            <a:off x="8794574" y="475407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9" name="Chevron 18"/>
          <p:cNvSpPr/>
          <p:nvPr/>
        </p:nvSpPr>
        <p:spPr>
          <a:xfrm rot="10800000">
            <a:off x="8783343" y="7675963"/>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pic>
        <p:nvPicPr>
          <p:cNvPr id="20" name="Picture 2"/>
          <p:cNvPicPr>
            <a:picLocks noChangeAspect="1" noChangeArrowheads="1"/>
          </p:cNvPicPr>
          <p:nvPr/>
        </p:nvPicPr>
        <p:blipFill>
          <a:blip r:embed="rId2"/>
          <a:srcRect l="4005" t="74678" r="58953" b="1601"/>
          <a:stretch>
            <a:fillRect/>
          </a:stretch>
        </p:blipFill>
        <p:spPr bwMode="auto">
          <a:xfrm>
            <a:off x="727950" y="3682138"/>
            <a:ext cx="2781674" cy="187317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21" name="Picture 2"/>
          <p:cNvPicPr>
            <a:picLocks noChangeAspect="1" noChangeArrowheads="1"/>
          </p:cNvPicPr>
          <p:nvPr/>
        </p:nvPicPr>
        <p:blipFill>
          <a:blip r:embed="rId2"/>
          <a:srcRect l="4005" t="45685" r="58953" b="28836"/>
          <a:stretch>
            <a:fillRect/>
          </a:stretch>
        </p:blipFill>
        <p:spPr bwMode="auto">
          <a:xfrm>
            <a:off x="692292" y="1456052"/>
            <a:ext cx="2817102" cy="2037505"/>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22" name="Picture 2"/>
          <p:cNvPicPr>
            <a:picLocks noChangeAspect="1" noChangeArrowheads="1"/>
          </p:cNvPicPr>
          <p:nvPr/>
        </p:nvPicPr>
        <p:blipFill>
          <a:blip r:embed="rId3"/>
          <a:srcRect l="2010" t="8382" r="51748" b="62326"/>
          <a:stretch>
            <a:fillRect/>
          </a:stretch>
        </p:blipFill>
        <p:spPr bwMode="auto">
          <a:xfrm>
            <a:off x="597408" y="6081855"/>
            <a:ext cx="2934434" cy="185079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3" name="TextBox 20"/>
          <p:cNvSpPr txBox="1">
            <a:spLocks noChangeArrowheads="1"/>
          </p:cNvSpPr>
          <p:nvPr/>
        </p:nvSpPr>
        <p:spPr bwMode="auto">
          <a:xfrm>
            <a:off x="156591" y="8119276"/>
            <a:ext cx="372903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الطريقة المستعملة لسحب الزجاج ٍ</a:t>
            </a:r>
          </a:p>
        </p:txBody>
      </p:sp>
      <p:sp>
        <p:nvSpPr>
          <p:cNvPr id="24" name="TextBox 20"/>
          <p:cNvSpPr txBox="1">
            <a:spLocks noChangeArrowheads="1"/>
          </p:cNvSpPr>
          <p:nvPr/>
        </p:nvSpPr>
        <p:spPr bwMode="auto">
          <a:xfrm>
            <a:off x="133805" y="5591062"/>
            <a:ext cx="3729038"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عمليه النفخ </a:t>
            </a:r>
          </a:p>
        </p:txBody>
      </p:sp>
      <p:pic>
        <p:nvPicPr>
          <p:cNvPr id="25" name="Picture 2"/>
          <p:cNvPicPr>
            <a:picLocks noChangeAspect="1" noChangeArrowheads="1"/>
          </p:cNvPicPr>
          <p:nvPr/>
        </p:nvPicPr>
        <p:blipFill>
          <a:blip r:embed="rId4"/>
          <a:srcRect l="6338" t="15777" r="58349" b="9805"/>
          <a:stretch>
            <a:fillRect/>
          </a:stretch>
        </p:blipFill>
        <p:spPr bwMode="auto">
          <a:xfrm>
            <a:off x="727950" y="8815994"/>
            <a:ext cx="2728912" cy="2065337"/>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6" name="TextBox 8"/>
          <p:cNvSpPr txBox="1">
            <a:spLocks noChangeArrowheads="1"/>
          </p:cNvSpPr>
          <p:nvPr/>
        </p:nvSpPr>
        <p:spPr bwMode="auto">
          <a:xfrm>
            <a:off x="3929221" y="9970156"/>
            <a:ext cx="4872038" cy="20623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C00000"/>
                </a:solidFill>
                <a:effectLst>
                  <a:outerShdw blurRad="38100" dist="38100" dir="2700000" algn="tl">
                    <a:srgbClr val="000000">
                      <a:alpha val="43137"/>
                    </a:srgbClr>
                  </a:outerShdw>
                </a:effectLst>
              </a:defRPr>
            </a:lvl1pPr>
          </a:lstStyle>
          <a:p>
            <a:r>
              <a:rPr lang="ar-EG" dirty="0"/>
              <a:t>3- الصب : </a:t>
            </a:r>
          </a:p>
          <a:p>
            <a:r>
              <a:rPr lang="ar-EG" dirty="0">
                <a:solidFill>
                  <a:schemeClr val="tx1"/>
                </a:solidFill>
              </a:rPr>
              <a:t>صنعت المرآه بعرض 508 سم لتلسكوب مرصد بالومار فى كاليفورنيا بالولايات المتحدة الامريكية عن طريق الصب وتتضمن عملية الصب هذه ملء قوالب بزجاج منصهر وذلك اما بصب الزجاج من مغارف واما مباشرة من الفرن ويستخدم الصب فى انتاج قطع الزجاج المستعمل فى الشؤون المعمارية وفى انتاج زجاج الفنون وزجاج الليزر . </a:t>
            </a:r>
          </a:p>
        </p:txBody>
      </p:sp>
      <p:sp>
        <p:nvSpPr>
          <p:cNvPr id="27" name="TextBox 20"/>
          <p:cNvSpPr txBox="1">
            <a:spLocks noChangeArrowheads="1"/>
          </p:cNvSpPr>
          <p:nvPr/>
        </p:nvSpPr>
        <p:spPr bwMode="auto">
          <a:xfrm>
            <a:off x="316244" y="10881331"/>
            <a:ext cx="372903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عمليه الصب </a:t>
            </a:r>
          </a:p>
        </p:txBody>
      </p:sp>
      <p:sp>
        <p:nvSpPr>
          <p:cNvPr id="28" name="Chevron 27"/>
          <p:cNvSpPr/>
          <p:nvPr/>
        </p:nvSpPr>
        <p:spPr>
          <a:xfrm rot="10800000">
            <a:off x="8783343" y="997015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2263929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TextBox 2"/>
          <p:cNvSpPr txBox="1"/>
          <p:nvPr/>
        </p:nvSpPr>
        <p:spPr>
          <a:xfrm>
            <a:off x="6481192" y="928192"/>
            <a:ext cx="2463474" cy="461665"/>
          </a:xfrm>
          <a:prstGeom prst="rect">
            <a:avLst/>
          </a:prstGeom>
        </p:spPr>
        <p:style>
          <a:lnRef idx="1">
            <a:schemeClr val="accent1"/>
          </a:lnRef>
          <a:fillRef idx="3">
            <a:schemeClr val="accent1"/>
          </a:fillRef>
          <a:effectRef idx="2">
            <a:schemeClr val="accent1"/>
          </a:effectRef>
          <a:fontRef idx="minor">
            <a:schemeClr val="lt1"/>
          </a:fontRef>
        </p:style>
        <p:txBody>
          <a:bodyPr rtlCol="1" anchor="ctr"/>
          <a:lstStyle/>
          <a:p>
            <a:r>
              <a:rPr lang="ar-EG" sz="2400" b="1" dirty="0" smtClean="0">
                <a:solidFill>
                  <a:schemeClr val="lt1"/>
                </a:solidFill>
                <a:effectLst>
                  <a:outerShdw blurRad="38100" dist="38100" dir="2700000" algn="tl">
                    <a:srgbClr val="000000">
                      <a:alpha val="43137"/>
                    </a:srgbClr>
                  </a:outerShdw>
                </a:effectLst>
              </a:rPr>
              <a:t>تطور تصنيع الزجاج :</a:t>
            </a:r>
            <a:endParaRPr lang="ar-EG" sz="2400" b="1" dirty="0">
              <a:solidFill>
                <a:schemeClr val="lt1"/>
              </a:solidFill>
              <a:effectLst>
                <a:outerShdw blurRad="38100" dist="38100" dir="2700000" algn="tl">
                  <a:srgbClr val="000000">
                    <a:alpha val="43137"/>
                  </a:srgbClr>
                </a:outerShdw>
              </a:effectLst>
            </a:endParaRPr>
          </a:p>
        </p:txBody>
      </p:sp>
      <p:sp>
        <p:nvSpPr>
          <p:cNvPr id="4" name="TextBox 16"/>
          <p:cNvSpPr txBox="1">
            <a:spLocks noChangeArrowheads="1"/>
          </p:cNvSpPr>
          <p:nvPr/>
        </p:nvSpPr>
        <p:spPr bwMode="auto">
          <a:xfrm>
            <a:off x="1272208" y="1504256"/>
            <a:ext cx="7596187" cy="955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FF0000"/>
                </a:solidFill>
                <a:effectLst>
                  <a:outerShdw blurRad="38100" dist="38100" dir="2700000" algn="tl">
                    <a:srgbClr val="000000">
                      <a:alpha val="43137"/>
                    </a:srgbClr>
                  </a:outerShdw>
                </a:effectLst>
              </a:defRPr>
            </a:lvl1pPr>
          </a:lstStyle>
          <a:p>
            <a:r>
              <a:rPr lang="ar-EG" dirty="0">
                <a:solidFill>
                  <a:schemeClr val="tx1"/>
                </a:solidFill>
              </a:rPr>
              <a:t>مرت مراحل تصنيع الزجاج بالعديد من التطورات التقنية على مر الازمنة سواء فى المواد الخام المستخدمة أو فى تقنية التصنيع , ونوجز فيما يلى التطورات التقنية التى مرت بها مراحل تصنيع الزجاج حتى وقتنا الحاضر , وقد قسمت مراحل التطور الى ثلاثة فترات زمنية </a:t>
            </a:r>
            <a:r>
              <a:rPr lang="ar-EG" dirty="0" smtClean="0">
                <a:solidFill>
                  <a:schemeClr val="tx1"/>
                </a:solidFill>
              </a:rPr>
              <a:t>:</a:t>
            </a:r>
            <a:endParaRPr lang="ar-EG" dirty="0">
              <a:solidFill>
                <a:schemeClr val="tx1"/>
              </a:solidFill>
            </a:endParaRPr>
          </a:p>
        </p:txBody>
      </p:sp>
      <p:sp>
        <p:nvSpPr>
          <p:cNvPr id="5" name="TextBox 17"/>
          <p:cNvSpPr txBox="1">
            <a:spLocks noChangeArrowheads="1"/>
          </p:cNvSpPr>
          <p:nvPr/>
        </p:nvSpPr>
        <p:spPr bwMode="auto">
          <a:xfrm>
            <a:off x="2568352" y="2584376"/>
            <a:ext cx="6486179"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المرحلة الاولى : بدأت من العصر الحجرى حتى النصف الاول من القرن 19 </a:t>
            </a:r>
          </a:p>
        </p:txBody>
      </p:sp>
      <p:sp>
        <p:nvSpPr>
          <p:cNvPr id="6" name="TextBox 18"/>
          <p:cNvSpPr txBox="1">
            <a:spLocks noChangeArrowheads="1"/>
          </p:cNvSpPr>
          <p:nvPr/>
        </p:nvSpPr>
        <p:spPr bwMode="auto">
          <a:xfrm>
            <a:off x="1307926" y="3255870"/>
            <a:ext cx="7524750" cy="2616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t>عرف الزجاج منذ القدم كمادة طبيعية ( ناتجة من مصهور البراكين </a:t>
            </a:r>
            <a:r>
              <a:rPr lang="ar-EG" dirty="0" smtClean="0"/>
              <a:t>), </a:t>
            </a:r>
            <a:r>
              <a:rPr lang="ar-EG" dirty="0"/>
              <a:t>واستخدم منذ العصر الحجرى </a:t>
            </a:r>
            <a:r>
              <a:rPr lang="en-US" dirty="0"/>
              <a:t>Stone age </a:t>
            </a:r>
            <a:r>
              <a:rPr lang="ar-EG" dirty="0"/>
              <a:t> وعثر على أول زجاج على شكل قضبان من الزجاج الأخضر منذ حوالى 2600 قبل الميلاد فى نابليون , كما عثر على حبيبات من الزجاج فى مصر عام 2500 قبل الميلاد , واستخدم الزجاج فى تلك الفترة للحلى والزخارف أو كدهان للأوانى الفخارية , واعتبر ذو قيمة ثمينة , كما استخدم من قبل الاسر المالكة للأغراض الدينية . </a:t>
            </a:r>
          </a:p>
          <a:p>
            <a:r>
              <a:rPr lang="ar-EG" dirty="0"/>
              <a:t>- وفى القرن الأول الميلادى فى عهد الدولة الفينيقية اخترعت طريقة النفخ </a:t>
            </a:r>
            <a:r>
              <a:rPr lang="en-US" dirty="0"/>
              <a:t>Blowing </a:t>
            </a:r>
            <a:r>
              <a:rPr lang="ar-EG" dirty="0"/>
              <a:t>, وأمكن وقتها انتاج الزجاج الشفاف , باستخدام أدوات بدائية بسيطة ( انبوبة حديدية بطول 1م : 1.5 م وبقطر 10 مم ) , حيث تمكن من نفخ الزجاج المنصهر فى داخل آنية مفرغة </a:t>
            </a:r>
            <a:r>
              <a:rPr lang="en-US" dirty="0"/>
              <a:t>Hollow vessel </a:t>
            </a:r>
            <a:endParaRPr lang="ar-EG" dirty="0"/>
          </a:p>
          <a:p>
            <a:r>
              <a:rPr lang="ar-EG" dirty="0"/>
              <a:t>, وظلت هذه النافخة الحديدية حتى اليوم الاداه الرئيسية فى ايدى العمال المهرة . </a:t>
            </a:r>
          </a:p>
        </p:txBody>
      </p:sp>
      <p:pic>
        <p:nvPicPr>
          <p:cNvPr id="7" name="Picture 3" descr="C:\Users\Lenovo\Pictures\20130304439.jpg"/>
          <p:cNvPicPr>
            <a:picLocks noChangeAspect="1" noChangeArrowheads="1"/>
          </p:cNvPicPr>
          <p:nvPr/>
        </p:nvPicPr>
        <p:blipFill>
          <a:blip r:embed="rId2" cstate="print">
            <a:extLst>
              <a:ext uri="{28A0092B-C50C-407E-A947-70E740481C1C}">
                <a14:useLocalDpi xmlns:a14="http://schemas.microsoft.com/office/drawing/2010/main" val="0"/>
              </a:ext>
            </a:extLst>
          </a:blip>
          <a:srcRect l="7335" t="72688" r="53645" b="9428"/>
          <a:stretch>
            <a:fillRect/>
          </a:stretch>
        </p:blipFill>
        <p:spPr bwMode="auto">
          <a:xfrm>
            <a:off x="1631290" y="5856525"/>
            <a:ext cx="2829588" cy="15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Lenovo\Pictures\20130304439.jpg"/>
          <p:cNvPicPr>
            <a:picLocks noChangeAspect="1" noChangeArrowheads="1"/>
          </p:cNvPicPr>
          <p:nvPr/>
        </p:nvPicPr>
        <p:blipFill>
          <a:blip r:embed="rId2" cstate="print">
            <a:extLst>
              <a:ext uri="{28A0092B-C50C-407E-A947-70E740481C1C}">
                <a14:useLocalDpi xmlns:a14="http://schemas.microsoft.com/office/drawing/2010/main" val="0"/>
              </a:ext>
            </a:extLst>
          </a:blip>
          <a:srcRect l="48206" t="72720" r="3185" b="8659"/>
          <a:stretch>
            <a:fillRect/>
          </a:stretch>
        </p:blipFill>
        <p:spPr bwMode="auto">
          <a:xfrm>
            <a:off x="5232648" y="5956616"/>
            <a:ext cx="3156869" cy="148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2"/>
          <p:cNvSpPr txBox="1">
            <a:spLocks noChangeArrowheads="1"/>
          </p:cNvSpPr>
          <p:nvPr/>
        </p:nvSpPr>
        <p:spPr bwMode="auto">
          <a:xfrm>
            <a:off x="5086525" y="7552928"/>
            <a:ext cx="3427413"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الطرق البدائية فى تصنيع الزجاج </a:t>
            </a:r>
          </a:p>
        </p:txBody>
      </p:sp>
      <p:sp>
        <p:nvSpPr>
          <p:cNvPr id="10" name="TextBox 23"/>
          <p:cNvSpPr txBox="1">
            <a:spLocks noChangeArrowheads="1"/>
          </p:cNvSpPr>
          <p:nvPr/>
        </p:nvSpPr>
        <p:spPr bwMode="auto">
          <a:xfrm>
            <a:off x="1537661" y="7552927"/>
            <a:ext cx="292417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طريقة تصنيع الزجاج فى فترة العصور الوسطى </a:t>
            </a:r>
          </a:p>
        </p:txBody>
      </p:sp>
      <p:sp>
        <p:nvSpPr>
          <p:cNvPr id="11" name="TextBox 19"/>
          <p:cNvSpPr txBox="1">
            <a:spLocks noChangeArrowheads="1"/>
          </p:cNvSpPr>
          <p:nvPr/>
        </p:nvSpPr>
        <p:spPr bwMode="auto">
          <a:xfrm>
            <a:off x="581727" y="7878169"/>
            <a:ext cx="8222902" cy="12003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وفى </a:t>
            </a:r>
            <a:r>
              <a:rPr lang="ar-EG" dirty="0"/>
              <a:t>عصر الامبراطورية الرومانية وصلت صناعة الزجاج الى درجة عالية من الجودة والاستخدام , وفى القرن الرابع عشر اصبحت فينسيا مركز صناعة الزجاج , حيث طورت فيها العديد من التقنيات الحديثة واصبحت مركز لتصدير التقنيات الحديثة والاوانى المتطورة والمرايا وعناصر اخرى تستخدم للترف , وفى النهاية انتقل بعض صانعى الزجاج الى دول اوروبا وانتشرت صناعة الزجاج على نطاق واسع . </a:t>
            </a:r>
          </a:p>
        </p:txBody>
      </p:sp>
      <p:sp>
        <p:nvSpPr>
          <p:cNvPr id="12" name="Rectangle 1"/>
          <p:cNvSpPr>
            <a:spLocks noChangeArrowheads="1"/>
          </p:cNvSpPr>
          <p:nvPr/>
        </p:nvSpPr>
        <p:spPr bwMode="auto">
          <a:xfrm>
            <a:off x="1315390" y="9245649"/>
            <a:ext cx="7459662" cy="922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p>
            <a:r>
              <a:rPr lang="ar-EG" sz="1800" b="1" dirty="0" smtClean="0">
                <a:effectLst>
                  <a:outerShdw blurRad="38100" dist="38100" dir="2700000" algn="tl">
                    <a:srgbClr val="000000">
                      <a:alpha val="43137"/>
                    </a:srgbClr>
                  </a:outerShdw>
                </a:effectLst>
              </a:rPr>
              <a:t>كما </a:t>
            </a:r>
            <a:r>
              <a:rPr lang="ar-EG" sz="1800" b="1" dirty="0">
                <a:effectLst>
                  <a:outerShdw blurRad="38100" dist="38100" dir="2700000" algn="tl">
                    <a:srgbClr val="000000">
                      <a:alpha val="43137"/>
                    </a:srgbClr>
                  </a:outerShdw>
                </a:effectLst>
              </a:rPr>
              <a:t>استخدم الزجاج الملون فى صناعة النوافذ فى العمارة القوطية واستخدمت الالواح ذات الأبعاد الصغيرة والتى تم لحامها بالرصاص وكانت تتم صناعتة بواسطة نفخ شكل اسطوانى ثم يقطع وهو ساخن , ويسوى على سطح املس وكانت ابعاد وجودة الزجاج الناتج محدودة . </a:t>
            </a:r>
          </a:p>
        </p:txBody>
      </p:sp>
      <p:sp>
        <p:nvSpPr>
          <p:cNvPr id="13" name="TextBox 18"/>
          <p:cNvSpPr txBox="1">
            <a:spLocks noChangeArrowheads="1"/>
          </p:cNvSpPr>
          <p:nvPr/>
        </p:nvSpPr>
        <p:spPr bwMode="auto">
          <a:xfrm>
            <a:off x="1199975" y="10378330"/>
            <a:ext cx="7632700" cy="9540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ثم </a:t>
            </a:r>
            <a:r>
              <a:rPr lang="ar-EG" dirty="0"/>
              <a:t>تطورت صناعة الزجاج عام 1674 فى انجلترا , حيث أنتج الزجاج النقى ذو المحتوى العالى من الرصاص , وكانت تلك بداية تصنيع الكريستال , باستخدام البوتاس والرمل النقى وأكسيد الرصاص مما أعطاه الشفافية واللمعان والليونة وجعله قابل للقطع والحفر واتسعت مجالات استخدامة . </a:t>
            </a:r>
          </a:p>
        </p:txBody>
      </p:sp>
      <p:sp>
        <p:nvSpPr>
          <p:cNvPr id="14" name="Chevron 13"/>
          <p:cNvSpPr/>
          <p:nvPr/>
        </p:nvSpPr>
        <p:spPr>
          <a:xfrm rot="10800000">
            <a:off x="8804629" y="3335572"/>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5" name="Chevron 14"/>
          <p:cNvSpPr/>
          <p:nvPr/>
        </p:nvSpPr>
        <p:spPr>
          <a:xfrm rot="10800000">
            <a:off x="8775458" y="7979523"/>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6" name="Chevron 15"/>
          <p:cNvSpPr/>
          <p:nvPr/>
        </p:nvSpPr>
        <p:spPr>
          <a:xfrm rot="10800000">
            <a:off x="8775458" y="9248968"/>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7" name="Chevron 16"/>
          <p:cNvSpPr/>
          <p:nvPr/>
        </p:nvSpPr>
        <p:spPr>
          <a:xfrm rot="10800000">
            <a:off x="8804628" y="10458861"/>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8" name="Chevron 17"/>
          <p:cNvSpPr/>
          <p:nvPr/>
        </p:nvSpPr>
        <p:spPr>
          <a:xfrm rot="10800000">
            <a:off x="8819552" y="1546439"/>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1234836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4" name="Picture 2" descr="C:\Users\Lenovo\Pictures\20130304440.jpg"/>
          <p:cNvPicPr>
            <a:picLocks noChangeAspect="1" noChangeArrowheads="1"/>
          </p:cNvPicPr>
          <p:nvPr/>
        </p:nvPicPr>
        <p:blipFill>
          <a:blip r:embed="rId2" cstate="print">
            <a:extLst>
              <a:ext uri="{28A0092B-C50C-407E-A947-70E740481C1C}">
                <a14:useLocalDpi xmlns:a14="http://schemas.microsoft.com/office/drawing/2010/main" val="0"/>
              </a:ext>
            </a:extLst>
          </a:blip>
          <a:srcRect l="55902" t="49156" r="17361" b="24289"/>
          <a:stretch>
            <a:fillRect/>
          </a:stretch>
        </p:blipFill>
        <p:spPr bwMode="auto">
          <a:xfrm>
            <a:off x="5376381" y="702022"/>
            <a:ext cx="1893262" cy="231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Users\Lenovo\Pictures\20130304440.jpg"/>
          <p:cNvPicPr>
            <a:picLocks noChangeAspect="1" noChangeArrowheads="1"/>
          </p:cNvPicPr>
          <p:nvPr/>
        </p:nvPicPr>
        <p:blipFill>
          <a:blip r:embed="rId2" cstate="print">
            <a:extLst>
              <a:ext uri="{28A0092B-C50C-407E-A947-70E740481C1C}">
                <a14:useLocalDpi xmlns:a14="http://schemas.microsoft.com/office/drawing/2010/main" val="0"/>
              </a:ext>
            </a:extLst>
          </a:blip>
          <a:srcRect l="23264" t="48177" r="47569" b="22656"/>
          <a:stretch>
            <a:fillRect/>
          </a:stretch>
        </p:blipFill>
        <p:spPr bwMode="auto">
          <a:xfrm>
            <a:off x="2559359" y="702022"/>
            <a:ext cx="1911835" cy="235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9"/>
          <p:cNvSpPr txBox="1">
            <a:spLocks noChangeArrowheads="1"/>
          </p:cNvSpPr>
          <p:nvPr/>
        </p:nvSpPr>
        <p:spPr bwMode="auto">
          <a:xfrm>
            <a:off x="4911725" y="3068094"/>
            <a:ext cx="282257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a:t>طريقة عمل الزجاج التاجى </a:t>
            </a:r>
          </a:p>
        </p:txBody>
      </p:sp>
      <p:sp>
        <p:nvSpPr>
          <p:cNvPr id="7" name="TextBox 10"/>
          <p:cNvSpPr txBox="1">
            <a:spLocks noChangeArrowheads="1"/>
          </p:cNvSpPr>
          <p:nvPr/>
        </p:nvSpPr>
        <p:spPr bwMode="auto">
          <a:xfrm>
            <a:off x="1720703" y="3221982"/>
            <a:ext cx="3225800"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طريقة عمل الزجاج الاسطوانى </a:t>
            </a:r>
          </a:p>
        </p:txBody>
      </p:sp>
      <p:sp>
        <p:nvSpPr>
          <p:cNvPr id="8" name="TextBox 6"/>
          <p:cNvSpPr txBox="1">
            <a:spLocks noChangeArrowheads="1"/>
          </p:cNvSpPr>
          <p:nvPr/>
        </p:nvSpPr>
        <p:spPr bwMode="auto">
          <a:xfrm>
            <a:off x="624136" y="3736504"/>
            <a:ext cx="7914741" cy="2338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ثم </a:t>
            </a:r>
            <a:r>
              <a:rPr lang="ar-EG" dirty="0"/>
              <a:t>قام السوريون باكتشاف طريقة تصنيع الزجاج التاجى </a:t>
            </a:r>
            <a:r>
              <a:rPr lang="en-US" dirty="0"/>
              <a:t>Crown glass </a:t>
            </a:r>
            <a:r>
              <a:rPr lang="ar-EG" dirty="0"/>
              <a:t>, بواسطة دوران 19 رطل ( 14 كجم ) من الزجاج المنصهر</a:t>
            </a:r>
            <a:r>
              <a:rPr lang="en-US" dirty="0"/>
              <a:t>Molten glass </a:t>
            </a:r>
            <a:r>
              <a:rPr lang="ar-EG" dirty="0"/>
              <a:t> على نهاية أنبوب النفخ , ثم يتم تسويتة فى قرص بقطر 5 قدم ( 1.5 م ) ومن ثم يقطع ويشكل الى الواح واستخدمت هذه الطريقة فى تصنيع الزجاج المستخدم لتشييد القصر الكريستالى عام 1851.</a:t>
            </a:r>
          </a:p>
          <a:p>
            <a:r>
              <a:rPr lang="ar-EG" dirty="0"/>
              <a:t>وفى عام 1688 بفرنسا قام </a:t>
            </a:r>
            <a:r>
              <a:rPr lang="en-US" dirty="0"/>
              <a:t>Nicholas de </a:t>
            </a:r>
            <a:r>
              <a:rPr lang="en-US" dirty="0" err="1"/>
              <a:t>nehou</a:t>
            </a:r>
            <a:r>
              <a:rPr lang="en-US" dirty="0"/>
              <a:t> </a:t>
            </a:r>
            <a:r>
              <a:rPr lang="ar-EG" dirty="0"/>
              <a:t>بتصميم طريقة جديدة لتصنيع الزجاج بسكب او صب الزجاج على سطح منبسط ثم يلف بعد ذلك , نتيجة لتلامس الزجاج لأسطح المنضدة والة اللف يصبح الزجاج معتما , ولجعلة صافى شفاف يتم جلى وسخد السطح الخارجى وأستمر استخدام هذه الطريقة مدة 150 عام وذلك لانتاج زجاج مخصوص وخالى من الانحناءات .</a:t>
            </a:r>
          </a:p>
        </p:txBody>
      </p:sp>
      <p:sp>
        <p:nvSpPr>
          <p:cNvPr id="9" name="Chevron 8"/>
          <p:cNvSpPr/>
          <p:nvPr/>
        </p:nvSpPr>
        <p:spPr>
          <a:xfrm rot="10800000">
            <a:off x="8699519" y="3758587"/>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pic>
        <p:nvPicPr>
          <p:cNvPr id="10" name="Picture 2" descr="C:\Users\Lenovo\Pictures\20130304441.jpg"/>
          <p:cNvPicPr>
            <a:picLocks noChangeAspect="1" noChangeArrowheads="1"/>
          </p:cNvPicPr>
          <p:nvPr/>
        </p:nvPicPr>
        <p:blipFill>
          <a:blip r:embed="rId3" cstate="print">
            <a:extLst>
              <a:ext uri="{28A0092B-C50C-407E-A947-70E740481C1C}">
                <a14:useLocalDpi xmlns:a14="http://schemas.microsoft.com/office/drawing/2010/main" val="0"/>
              </a:ext>
            </a:extLst>
          </a:blip>
          <a:srcRect l="22586" t="58203" r="47626" b="21318"/>
          <a:stretch>
            <a:fillRect/>
          </a:stretch>
        </p:blipFill>
        <p:spPr bwMode="auto">
          <a:xfrm>
            <a:off x="2586438" y="6151768"/>
            <a:ext cx="2031648" cy="171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C:\Users\Lenovo\Pictures\20130304441.jpg"/>
          <p:cNvPicPr>
            <a:picLocks noChangeAspect="1" noChangeArrowheads="1"/>
          </p:cNvPicPr>
          <p:nvPr/>
        </p:nvPicPr>
        <p:blipFill>
          <a:blip r:embed="rId3" cstate="print">
            <a:extLst>
              <a:ext uri="{28A0092B-C50C-407E-A947-70E740481C1C}">
                <a14:useLocalDpi xmlns:a14="http://schemas.microsoft.com/office/drawing/2010/main" val="0"/>
              </a:ext>
            </a:extLst>
          </a:blip>
          <a:srcRect l="58678" t="59517" r="11923" b="20816"/>
          <a:stretch>
            <a:fillRect/>
          </a:stretch>
        </p:blipFill>
        <p:spPr bwMode="auto">
          <a:xfrm>
            <a:off x="5567009" y="6134527"/>
            <a:ext cx="2087637" cy="171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a:spLocks noChangeArrowheads="1"/>
          </p:cNvSpPr>
          <p:nvPr/>
        </p:nvSpPr>
        <p:spPr bwMode="auto">
          <a:xfrm>
            <a:off x="5300346" y="8019848"/>
            <a:ext cx="2620962"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طريقة الزجاج التاجى </a:t>
            </a:r>
          </a:p>
        </p:txBody>
      </p:sp>
      <p:sp>
        <p:nvSpPr>
          <p:cNvPr id="13" name="TextBox 12"/>
          <p:cNvSpPr txBox="1">
            <a:spLocks noChangeArrowheads="1"/>
          </p:cNvSpPr>
          <p:nvPr/>
        </p:nvSpPr>
        <p:spPr bwMode="auto">
          <a:xfrm>
            <a:off x="2177397" y="8047111"/>
            <a:ext cx="2722563"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ماكينة صب الزجاج 1688 م </a:t>
            </a:r>
          </a:p>
        </p:txBody>
      </p:sp>
      <p:sp>
        <p:nvSpPr>
          <p:cNvPr id="14" name="TextBox 13"/>
          <p:cNvSpPr txBox="1">
            <a:spLocks noChangeArrowheads="1"/>
          </p:cNvSpPr>
          <p:nvPr/>
        </p:nvSpPr>
        <p:spPr bwMode="auto">
          <a:xfrm>
            <a:off x="1023224" y="8651998"/>
            <a:ext cx="7586662" cy="1508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ثم </a:t>
            </a:r>
            <a:r>
              <a:rPr lang="ar-EG" dirty="0"/>
              <a:t>صنعت الواح زجاجية رخيصة الثمن بواسطة سحب شريط الزجاج رأسيا حتى ارتفاع 13م خارج حوض صهر الزجاج ولكن الألواح الزجاجية الناتجة بهذه الطريقة تعانى من التشوه بسبب الاختلافات فى كثافة الزجاج المنصهر , ومن اجل الحصول على زجاج خالى من التشوه نسبيا لاستخدامة فى زجاج النوافذ والمرايا , طورت طريقة انتاج الزجاج المسطح بصب الزجاج المنصهر على منضدة ولفة حتى يتم فردة ثو يتم صقلة وتغطيتة الى الواح أو شرائح . </a:t>
            </a:r>
          </a:p>
        </p:txBody>
      </p:sp>
      <p:sp>
        <p:nvSpPr>
          <p:cNvPr id="15" name="Chevron 14"/>
          <p:cNvSpPr/>
          <p:nvPr/>
        </p:nvSpPr>
        <p:spPr>
          <a:xfrm rot="10800000">
            <a:off x="8699518" y="864611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467961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TextBox 10"/>
          <p:cNvSpPr txBox="1">
            <a:spLocks noChangeArrowheads="1"/>
          </p:cNvSpPr>
          <p:nvPr/>
        </p:nvSpPr>
        <p:spPr bwMode="auto">
          <a:xfrm>
            <a:off x="623889" y="784176"/>
            <a:ext cx="8386762"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المرحلة الثانية : بدأت من النصف الأول من القرن 19 حتى النصف الثانى من القرن 20 : </a:t>
            </a:r>
          </a:p>
        </p:txBody>
      </p:sp>
      <p:sp>
        <p:nvSpPr>
          <p:cNvPr id="4" name="TextBox 11"/>
          <p:cNvSpPr txBox="1">
            <a:spLocks noChangeArrowheads="1"/>
          </p:cNvSpPr>
          <p:nvPr/>
        </p:nvSpPr>
        <p:spPr bwMode="auto">
          <a:xfrm>
            <a:off x="783238" y="1432248"/>
            <a:ext cx="7861300" cy="1508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t>بدأت </a:t>
            </a:r>
            <a:r>
              <a:rPr lang="ar-EG" dirty="0"/>
              <a:t>تلك الفترة فى بلغاريا بطريقة </a:t>
            </a:r>
            <a:r>
              <a:rPr lang="en-US" dirty="0"/>
              <a:t>Four </a:t>
            </a:r>
            <a:r>
              <a:rPr lang="en-US" dirty="0" err="1"/>
              <a:t>cault</a:t>
            </a:r>
            <a:r>
              <a:rPr lang="en-US" dirty="0"/>
              <a:t> </a:t>
            </a:r>
            <a:r>
              <a:rPr lang="ar-EG" dirty="0"/>
              <a:t>1904 حيث تم ادخال زوزق ضغير فى داخل حوض من الزجاج الساخن وبه شق فى المنتصف , ويبرد بالماء , ويتم دفع خليط الزجاج المصهور خلال الشق ويصبح شبه بارد </a:t>
            </a:r>
            <a:r>
              <a:rPr lang="en-US" dirty="0"/>
              <a:t>Semi cool </a:t>
            </a:r>
            <a:r>
              <a:rPr lang="ar-EG" dirty="0"/>
              <a:t>, بحيث يكون جاسئ بشكل كافى ويمكن التقاطه ودفعة لأعلى , ويتم تقطيعه عندما يبرد , وانتجت هذه الطريقة اول ألواح زجاجية كبيرة الحجم , ولكنها محددة الأبعاد تبعا لعرض الشق وكذلك الارتفاع الذى يمكن سحبة . </a:t>
            </a:r>
          </a:p>
        </p:txBody>
      </p:sp>
      <p:sp>
        <p:nvSpPr>
          <p:cNvPr id="5" name="TextBox 12"/>
          <p:cNvSpPr txBox="1">
            <a:spLocks noChangeArrowheads="1"/>
          </p:cNvSpPr>
          <p:nvPr/>
        </p:nvSpPr>
        <p:spPr bwMode="auto">
          <a:xfrm>
            <a:off x="792163" y="2982546"/>
            <a:ext cx="7934325" cy="1508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smtClean="0">
                <a:solidFill>
                  <a:srgbClr val="C00000"/>
                </a:solidFill>
              </a:rPr>
              <a:t>ولكن </a:t>
            </a:r>
            <a:r>
              <a:rPr lang="ar-EG" dirty="0">
                <a:solidFill>
                  <a:srgbClr val="C00000"/>
                </a:solidFill>
              </a:rPr>
              <a:t>يعيب طريقة </a:t>
            </a:r>
            <a:r>
              <a:rPr lang="en-US" dirty="0">
                <a:solidFill>
                  <a:srgbClr val="C00000"/>
                </a:solidFill>
              </a:rPr>
              <a:t>four </a:t>
            </a:r>
            <a:r>
              <a:rPr lang="en-US" dirty="0" err="1">
                <a:solidFill>
                  <a:srgbClr val="C00000"/>
                </a:solidFill>
              </a:rPr>
              <a:t>cault</a:t>
            </a:r>
            <a:r>
              <a:rPr lang="en-US" dirty="0">
                <a:solidFill>
                  <a:srgbClr val="C00000"/>
                </a:solidFill>
              </a:rPr>
              <a:t> </a:t>
            </a:r>
            <a:r>
              <a:rPr lang="ar-EG" dirty="0">
                <a:solidFill>
                  <a:srgbClr val="C00000"/>
                </a:solidFill>
              </a:rPr>
              <a:t>: </a:t>
            </a:r>
          </a:p>
          <a:p>
            <a:r>
              <a:rPr lang="ar-EG" dirty="0" smtClean="0"/>
              <a:t>حدوث </a:t>
            </a:r>
            <a:r>
              <a:rPr lang="ar-EG" dirty="0"/>
              <a:t>تراكما تدريجيا لحبيبات الكريستال على جانبى الشق مما يفسد سطح الزجاج , ويفقد الزجاج بريقه وشفافيته وتسوء جودته فى اخر مرحلة للسحب , وتظهر خطوط على سطح الزجاج نتيجة مادة الاسبستوس المصنع منها الشق , وعدم التحكم فى درجات التبريد خلال ارتفاع البرج الذى يصل طوله الى 7 م .  </a:t>
            </a:r>
          </a:p>
        </p:txBody>
      </p:sp>
      <p:pic>
        <p:nvPicPr>
          <p:cNvPr id="6" name="Picture 2" descr="C:\Users\Lenovo\Pictures\20130304442.jpg"/>
          <p:cNvPicPr>
            <a:picLocks noChangeAspect="1" noChangeArrowheads="1"/>
          </p:cNvPicPr>
          <p:nvPr/>
        </p:nvPicPr>
        <p:blipFill>
          <a:blip r:embed="rId2" cstate="print">
            <a:extLst>
              <a:ext uri="{28A0092B-C50C-407E-A947-70E740481C1C}">
                <a14:useLocalDpi xmlns:a14="http://schemas.microsoft.com/office/drawing/2010/main" val="0"/>
              </a:ext>
            </a:extLst>
          </a:blip>
          <a:srcRect l="41994" t="66840" r="6731" b="15216"/>
          <a:stretch>
            <a:fillRect/>
          </a:stretch>
        </p:blipFill>
        <p:spPr bwMode="auto">
          <a:xfrm>
            <a:off x="4080520" y="4477658"/>
            <a:ext cx="3240360" cy="139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Lenovo\Pictures\20130304442.jpg"/>
          <p:cNvPicPr>
            <a:picLocks noChangeAspect="1" noChangeArrowheads="1"/>
          </p:cNvPicPr>
          <p:nvPr/>
        </p:nvPicPr>
        <p:blipFill>
          <a:blip r:embed="rId3" cstate="print">
            <a:extLst>
              <a:ext uri="{28A0092B-C50C-407E-A947-70E740481C1C}">
                <a14:useLocalDpi xmlns:a14="http://schemas.microsoft.com/office/drawing/2010/main" val="0"/>
              </a:ext>
            </a:extLst>
          </a:blip>
          <a:srcRect l="11890" t="61845" r="60526" b="10567"/>
          <a:stretch>
            <a:fillRect/>
          </a:stretch>
        </p:blipFill>
        <p:spPr bwMode="auto">
          <a:xfrm>
            <a:off x="1565275" y="4342142"/>
            <a:ext cx="1307357" cy="160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6"/>
          <p:cNvSpPr txBox="1">
            <a:spLocks noChangeArrowheads="1"/>
          </p:cNvSpPr>
          <p:nvPr/>
        </p:nvSpPr>
        <p:spPr bwMode="auto">
          <a:xfrm>
            <a:off x="3844136" y="5950602"/>
            <a:ext cx="4033837"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طريقة </a:t>
            </a:r>
            <a:r>
              <a:rPr lang="en-US" dirty="0"/>
              <a:t> four </a:t>
            </a:r>
            <a:r>
              <a:rPr lang="en-US" dirty="0" err="1"/>
              <a:t>cault</a:t>
            </a:r>
            <a:r>
              <a:rPr lang="en-US" dirty="0"/>
              <a:t> </a:t>
            </a:r>
            <a:r>
              <a:rPr lang="ar-EG" dirty="0"/>
              <a:t>لسحب الزجاج </a:t>
            </a:r>
          </a:p>
        </p:txBody>
      </p:sp>
      <p:sp>
        <p:nvSpPr>
          <p:cNvPr id="9" name="TextBox 17"/>
          <p:cNvSpPr txBox="1">
            <a:spLocks noChangeArrowheads="1"/>
          </p:cNvSpPr>
          <p:nvPr/>
        </p:nvSpPr>
        <p:spPr bwMode="auto">
          <a:xfrm>
            <a:off x="1009278" y="6093023"/>
            <a:ext cx="2419350"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ماكينة </a:t>
            </a:r>
            <a:r>
              <a:rPr lang="en-US" dirty="0"/>
              <a:t>four </a:t>
            </a:r>
            <a:r>
              <a:rPr lang="en-US" dirty="0" err="1"/>
              <a:t>cault</a:t>
            </a:r>
            <a:r>
              <a:rPr lang="en-US" dirty="0"/>
              <a:t> </a:t>
            </a:r>
            <a:endParaRPr lang="ar-EG" dirty="0"/>
          </a:p>
        </p:txBody>
      </p:sp>
      <p:sp>
        <p:nvSpPr>
          <p:cNvPr id="10" name="TextBox 14"/>
          <p:cNvSpPr txBox="1">
            <a:spLocks noChangeArrowheads="1"/>
          </p:cNvSpPr>
          <p:nvPr/>
        </p:nvSpPr>
        <p:spPr bwMode="auto">
          <a:xfrm>
            <a:off x="1122382" y="6400800"/>
            <a:ext cx="7599362" cy="9540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solidFill>
                  <a:srgbClr val="C00000"/>
                </a:solidFill>
                <a:effectLst>
                  <a:outerShdw blurRad="38100" dist="38100" dir="2700000" algn="tl">
                    <a:srgbClr val="000000">
                      <a:alpha val="43137"/>
                    </a:srgbClr>
                  </a:outerShdw>
                </a:effectLst>
              </a:defRPr>
            </a:lvl1pPr>
          </a:lstStyle>
          <a:p>
            <a:r>
              <a:rPr lang="ar-EG" dirty="0" smtClean="0">
                <a:solidFill>
                  <a:schemeClr val="tx1"/>
                </a:solidFill>
              </a:rPr>
              <a:t>وفى </a:t>
            </a:r>
            <a:r>
              <a:rPr lang="ar-EG" dirty="0">
                <a:solidFill>
                  <a:schemeClr val="tx1"/>
                </a:solidFill>
              </a:rPr>
              <a:t>عام 1905 ظهرت فى امريكا طريقة </a:t>
            </a:r>
            <a:r>
              <a:rPr lang="en-US" dirty="0" err="1">
                <a:solidFill>
                  <a:schemeClr val="tx1"/>
                </a:solidFill>
              </a:rPr>
              <a:t>colburn</a:t>
            </a:r>
            <a:r>
              <a:rPr lang="ar-EG" dirty="0">
                <a:solidFill>
                  <a:schemeClr val="tx1"/>
                </a:solidFill>
              </a:rPr>
              <a:t>على يد </a:t>
            </a:r>
            <a:r>
              <a:rPr lang="en-US" dirty="0" err="1">
                <a:solidFill>
                  <a:schemeClr val="tx1"/>
                </a:solidFill>
              </a:rPr>
              <a:t>libbey</a:t>
            </a:r>
            <a:r>
              <a:rPr lang="en-US" dirty="0">
                <a:solidFill>
                  <a:schemeClr val="tx1"/>
                </a:solidFill>
              </a:rPr>
              <a:t> </a:t>
            </a:r>
            <a:r>
              <a:rPr lang="en-US" dirty="0" err="1">
                <a:solidFill>
                  <a:schemeClr val="tx1"/>
                </a:solidFill>
              </a:rPr>
              <a:t>owen</a:t>
            </a:r>
            <a:r>
              <a:rPr lang="en-US" dirty="0">
                <a:solidFill>
                  <a:schemeClr val="tx1"/>
                </a:solidFill>
              </a:rPr>
              <a:t> </a:t>
            </a:r>
            <a:r>
              <a:rPr lang="ar-EG" dirty="0">
                <a:solidFill>
                  <a:schemeClr val="tx1"/>
                </a:solidFill>
              </a:rPr>
              <a:t>, وتشابه مع الطريقة السابقة الا انه عند الارتفاع المحدد للوح الزجاجى يتم ثنيه أفقيا ويمكن لفه بعد ذلك فى لوح بطول 200 قدم , ثم يقطع بالطول المطلوب </a:t>
            </a:r>
            <a:r>
              <a:rPr lang="ar-EG" dirty="0"/>
              <a:t>. </a:t>
            </a:r>
          </a:p>
        </p:txBody>
      </p:sp>
      <p:pic>
        <p:nvPicPr>
          <p:cNvPr id="11" name="Picture 2" descr="C:\Users\Lenovo\Pictures\20130304443.jpg"/>
          <p:cNvPicPr>
            <a:picLocks noChangeAspect="1" noChangeArrowheads="1"/>
          </p:cNvPicPr>
          <p:nvPr/>
        </p:nvPicPr>
        <p:blipFill>
          <a:blip r:embed="rId4">
            <a:extLst>
              <a:ext uri="{28A0092B-C50C-407E-A947-70E740481C1C}">
                <a14:useLocalDpi xmlns:a14="http://schemas.microsoft.com/office/drawing/2010/main" val="0"/>
              </a:ext>
            </a:extLst>
          </a:blip>
          <a:srcRect l="23090" t="43748" r="17361" b="40756"/>
          <a:stretch>
            <a:fillRect/>
          </a:stretch>
        </p:blipFill>
        <p:spPr bwMode="auto">
          <a:xfrm>
            <a:off x="2161400" y="7381682"/>
            <a:ext cx="5521325"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p:cNvSpPr txBox="1">
            <a:spLocks noChangeArrowheads="1"/>
          </p:cNvSpPr>
          <p:nvPr/>
        </p:nvSpPr>
        <p:spPr bwMode="auto">
          <a:xfrm>
            <a:off x="3297237" y="9353128"/>
            <a:ext cx="2924175"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a:t>طريقة </a:t>
            </a:r>
            <a:r>
              <a:rPr lang="en-US"/>
              <a:t>colburn </a:t>
            </a:r>
            <a:r>
              <a:rPr lang="ar-EG"/>
              <a:t>لتصنيع الزجاج </a:t>
            </a:r>
          </a:p>
        </p:txBody>
      </p:sp>
      <p:sp>
        <p:nvSpPr>
          <p:cNvPr id="13" name="Chevron 12"/>
          <p:cNvSpPr/>
          <p:nvPr/>
        </p:nvSpPr>
        <p:spPr>
          <a:xfrm rot="10800000">
            <a:off x="8699519" y="150425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
        <p:nvSpPr>
          <p:cNvPr id="14" name="Chevron 13"/>
          <p:cNvSpPr/>
          <p:nvPr/>
        </p:nvSpPr>
        <p:spPr>
          <a:xfrm rot="10800000">
            <a:off x="8738741" y="3304456"/>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cxnSp>
        <p:nvCxnSpPr>
          <p:cNvPr id="16" name="Straight Arrow Connector 15"/>
          <p:cNvCxnSpPr/>
          <p:nvPr/>
        </p:nvCxnSpPr>
        <p:spPr>
          <a:xfrm flipH="1">
            <a:off x="4497864" y="4672608"/>
            <a:ext cx="266732" cy="252028"/>
          </a:xfrm>
          <a:prstGeom prst="straightConnector1">
            <a:avLst/>
          </a:prstGeom>
          <a:ln w="28575">
            <a:tailEnd type="arrow"/>
          </a:ln>
        </p:spPr>
        <p:style>
          <a:lnRef idx="3">
            <a:schemeClr val="dk1"/>
          </a:lnRef>
          <a:fillRef idx="0">
            <a:schemeClr val="dk1"/>
          </a:fillRef>
          <a:effectRef idx="2">
            <a:schemeClr val="dk1"/>
          </a:effectRef>
          <a:fontRef idx="minor">
            <a:schemeClr val="tx1"/>
          </a:fontRef>
        </p:style>
      </p:cxnSp>
      <p:sp>
        <p:nvSpPr>
          <p:cNvPr id="18" name="TextBox 17"/>
          <p:cNvSpPr txBox="1"/>
          <p:nvPr/>
        </p:nvSpPr>
        <p:spPr>
          <a:xfrm>
            <a:off x="4296544" y="4481623"/>
            <a:ext cx="1564511" cy="307777"/>
          </a:xfrm>
          <a:prstGeom prst="rect">
            <a:avLst/>
          </a:prstGeom>
          <a:noFill/>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solidFill>
                  <a:srgbClr val="C00000"/>
                </a:solidFill>
              </a:rPr>
              <a:t>شرائح حاجزة </a:t>
            </a:r>
          </a:p>
        </p:txBody>
      </p:sp>
      <p:sp>
        <p:nvSpPr>
          <p:cNvPr id="19" name="TextBox 18"/>
          <p:cNvSpPr txBox="1"/>
          <p:nvPr/>
        </p:nvSpPr>
        <p:spPr>
          <a:xfrm>
            <a:off x="3991521" y="4716732"/>
            <a:ext cx="3024336" cy="307777"/>
          </a:xfrm>
          <a:prstGeom prst="rect">
            <a:avLst/>
          </a:prstGeom>
          <a:noFill/>
        </p:spPr>
        <p:txBody>
          <a:bodyPr wrap="square" rtlCol="1">
            <a:spAutoFit/>
          </a:bodyPr>
          <a:lstStyle>
            <a:defPPr>
              <a:defRPr lang="ar-EG"/>
            </a:defPPr>
            <a:lvl1pPr algn="ctr">
              <a:defRPr sz="1400" b="1">
                <a:solidFill>
                  <a:srgbClr val="C00000"/>
                </a:solidFill>
                <a:effectLst>
                  <a:outerShdw blurRad="38100" dist="38100" dir="2700000" algn="tl">
                    <a:srgbClr val="000000">
                      <a:alpha val="43137"/>
                    </a:srgbClr>
                  </a:outerShdw>
                </a:effectLst>
              </a:defRPr>
            </a:lvl1pPr>
          </a:lstStyle>
          <a:p>
            <a:r>
              <a:rPr lang="ar-EG" dirty="0"/>
              <a:t>لفائف مغطاه بالاسبستوس</a:t>
            </a:r>
          </a:p>
        </p:txBody>
      </p:sp>
      <p:sp>
        <p:nvSpPr>
          <p:cNvPr id="20" name="TextBox 19"/>
          <p:cNvSpPr txBox="1"/>
          <p:nvPr/>
        </p:nvSpPr>
        <p:spPr>
          <a:xfrm>
            <a:off x="4423569" y="5067317"/>
            <a:ext cx="2160240" cy="307777"/>
          </a:xfrm>
          <a:prstGeom prst="rect">
            <a:avLst/>
          </a:prstGeom>
          <a:noFill/>
        </p:spPr>
        <p:txBody>
          <a:bodyPr wrap="square" rtlCol="1">
            <a:spAutoFit/>
          </a:bodyPr>
          <a:lstStyle>
            <a:defPPr>
              <a:defRPr lang="ar-EG"/>
            </a:defPPr>
            <a:lvl1pPr algn="ctr">
              <a:defRPr sz="1400" b="1">
                <a:solidFill>
                  <a:srgbClr val="C00000"/>
                </a:solidFill>
                <a:effectLst>
                  <a:outerShdw blurRad="38100" dist="38100" dir="2700000" algn="tl">
                    <a:srgbClr val="000000">
                      <a:alpha val="43137"/>
                    </a:srgbClr>
                  </a:outerShdw>
                </a:effectLst>
              </a:defRPr>
            </a:lvl1pPr>
          </a:lstStyle>
          <a:p>
            <a:r>
              <a:rPr lang="ar-EG" dirty="0"/>
              <a:t>صندوق مملوء بالمياه للتبريد </a:t>
            </a:r>
          </a:p>
        </p:txBody>
      </p:sp>
      <p:sp>
        <p:nvSpPr>
          <p:cNvPr id="21" name="TextBox 20"/>
          <p:cNvSpPr txBox="1"/>
          <p:nvPr/>
        </p:nvSpPr>
        <p:spPr>
          <a:xfrm>
            <a:off x="4655331" y="5458490"/>
            <a:ext cx="1450588" cy="307777"/>
          </a:xfrm>
          <a:prstGeom prst="rect">
            <a:avLst/>
          </a:prstGeom>
          <a:noFill/>
        </p:spPr>
        <p:txBody>
          <a:bodyPr wrap="square" rtlCol="1">
            <a:spAutoFit/>
          </a:bodyPr>
          <a:lstStyle>
            <a:defPPr>
              <a:defRPr lang="ar-EG"/>
            </a:defPPr>
            <a:lvl1pPr algn="ctr">
              <a:defRPr sz="1400" b="1">
                <a:solidFill>
                  <a:srgbClr val="C00000"/>
                </a:solidFill>
                <a:effectLst>
                  <a:outerShdw blurRad="38100" dist="38100" dir="2700000" algn="tl">
                    <a:srgbClr val="000000">
                      <a:alpha val="43137"/>
                    </a:srgbClr>
                  </a:outerShdw>
                </a:effectLst>
              </a:defRPr>
            </a:lvl1pPr>
          </a:lstStyle>
          <a:p>
            <a:r>
              <a:rPr lang="ar-EG" dirty="0"/>
              <a:t>قارب السحب </a:t>
            </a:r>
          </a:p>
        </p:txBody>
      </p:sp>
      <p:sp>
        <p:nvSpPr>
          <p:cNvPr id="22" name="TextBox 21"/>
          <p:cNvSpPr txBox="1"/>
          <p:nvPr/>
        </p:nvSpPr>
        <p:spPr>
          <a:xfrm>
            <a:off x="6189429" y="4562843"/>
            <a:ext cx="1377950" cy="307777"/>
          </a:xfrm>
          <a:prstGeom prst="rect">
            <a:avLst/>
          </a:prstGeom>
          <a:noFill/>
        </p:spPr>
        <p:txBody>
          <a:bodyPr wrap="square" rtlCol="1">
            <a:spAutoFit/>
          </a:bodyPr>
          <a:lstStyle>
            <a:defPPr>
              <a:defRPr lang="ar-EG"/>
            </a:defPPr>
            <a:lvl1pPr algn="ctr">
              <a:defRPr sz="1400" b="1">
                <a:solidFill>
                  <a:srgbClr val="C00000"/>
                </a:solidFill>
                <a:effectLst>
                  <a:outerShdw blurRad="38100" dist="38100" dir="2700000" algn="tl">
                    <a:srgbClr val="000000">
                      <a:alpha val="43137"/>
                    </a:srgbClr>
                  </a:outerShdw>
                </a:effectLst>
              </a:defRPr>
            </a:lvl1pPr>
          </a:lstStyle>
          <a:p>
            <a:r>
              <a:rPr lang="ar-EG" dirty="0"/>
              <a:t>شق السحب </a:t>
            </a:r>
          </a:p>
        </p:txBody>
      </p:sp>
      <p:cxnSp>
        <p:nvCxnSpPr>
          <p:cNvPr id="25" name="Straight Arrow Connector 24"/>
          <p:cNvCxnSpPr/>
          <p:nvPr/>
        </p:nvCxnSpPr>
        <p:spPr>
          <a:xfrm flipH="1">
            <a:off x="4502931" y="4894344"/>
            <a:ext cx="266732" cy="252028"/>
          </a:xfrm>
          <a:prstGeom prst="straightConnector1">
            <a:avLst/>
          </a:prstGeom>
          <a:ln w="28575">
            <a:tailEnd type="arrow"/>
          </a:ln>
        </p:spPr>
        <p:style>
          <a:lnRef idx="3">
            <a:schemeClr val="dk1"/>
          </a:lnRef>
          <a:fillRef idx="0">
            <a:schemeClr val="dk1"/>
          </a:fillRef>
          <a:effectRef idx="2">
            <a:schemeClr val="dk1"/>
          </a:effectRef>
          <a:fontRef idx="minor">
            <a:schemeClr val="tx1"/>
          </a:fontRef>
        </p:style>
      </p:cxnSp>
      <p:cxnSp>
        <p:nvCxnSpPr>
          <p:cNvPr id="26" name="Straight Arrow Connector 25"/>
          <p:cNvCxnSpPr/>
          <p:nvPr/>
        </p:nvCxnSpPr>
        <p:spPr>
          <a:xfrm>
            <a:off x="6878404" y="4830953"/>
            <a:ext cx="0" cy="548597"/>
          </a:xfrm>
          <a:prstGeom prst="straightConnector1">
            <a:avLst/>
          </a:prstGeom>
          <a:ln w="28575">
            <a:tailEnd type="arrow"/>
          </a:ln>
        </p:spPr>
        <p:style>
          <a:lnRef idx="3">
            <a:schemeClr val="dk1"/>
          </a:lnRef>
          <a:fillRef idx="0">
            <a:schemeClr val="dk1"/>
          </a:fillRef>
          <a:effectRef idx="2">
            <a:schemeClr val="dk1"/>
          </a:effectRef>
          <a:fontRef idx="minor">
            <a:schemeClr val="tx1"/>
          </a:fontRef>
        </p:style>
      </p:cxnSp>
      <p:cxnSp>
        <p:nvCxnSpPr>
          <p:cNvPr id="27" name="Straight Arrow Connector 26"/>
          <p:cNvCxnSpPr/>
          <p:nvPr/>
        </p:nvCxnSpPr>
        <p:spPr>
          <a:xfrm flipH="1">
            <a:off x="4629640" y="5644716"/>
            <a:ext cx="375260" cy="36004"/>
          </a:xfrm>
          <a:prstGeom prst="straightConnector1">
            <a:avLst/>
          </a:prstGeom>
          <a:ln w="28575">
            <a:tailEnd type="arrow"/>
          </a:ln>
        </p:spPr>
        <p:style>
          <a:lnRef idx="3">
            <a:schemeClr val="dk1"/>
          </a:lnRef>
          <a:fillRef idx="0">
            <a:schemeClr val="dk1"/>
          </a:fillRef>
          <a:effectRef idx="2">
            <a:schemeClr val="dk1"/>
          </a:effectRef>
          <a:fontRef idx="minor">
            <a:schemeClr val="tx1"/>
          </a:fontRef>
        </p:style>
      </p:cxnSp>
      <p:cxnSp>
        <p:nvCxnSpPr>
          <p:cNvPr id="29" name="Straight Arrow Connector 28"/>
          <p:cNvCxnSpPr/>
          <p:nvPr/>
        </p:nvCxnSpPr>
        <p:spPr>
          <a:xfrm flipH="1">
            <a:off x="4655331" y="5046744"/>
            <a:ext cx="266732" cy="252028"/>
          </a:xfrm>
          <a:prstGeom prst="straightConnector1">
            <a:avLst/>
          </a:prstGeom>
          <a:ln w="28575">
            <a:tailEnd type="arrow"/>
          </a:ln>
        </p:spPr>
        <p:style>
          <a:lnRef idx="3">
            <a:schemeClr val="dk1"/>
          </a:lnRef>
          <a:fillRef idx="0">
            <a:schemeClr val="dk1"/>
          </a:fillRef>
          <a:effectRef idx="2">
            <a:schemeClr val="dk1"/>
          </a:effectRef>
          <a:fontRef idx="minor">
            <a:schemeClr val="tx1"/>
          </a:fontRef>
        </p:style>
      </p:cxnSp>
      <p:sp>
        <p:nvSpPr>
          <p:cNvPr id="32" name="Chevron 31"/>
          <p:cNvSpPr/>
          <p:nvPr/>
        </p:nvSpPr>
        <p:spPr>
          <a:xfrm rot="10800000">
            <a:off x="8777920" y="6403405"/>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spTree>
    <p:extLst>
      <p:ext uri="{BB962C8B-B14F-4D97-AF65-F5344CB8AC3E}">
        <p14:creationId xmlns:p14="http://schemas.microsoft.com/office/powerpoint/2010/main" val="2903133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8112" y="496144"/>
            <a:ext cx="8712968" cy="1180931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TextBox 5"/>
          <p:cNvSpPr txBox="1">
            <a:spLocks noChangeArrowheads="1"/>
          </p:cNvSpPr>
          <p:nvPr/>
        </p:nvSpPr>
        <p:spPr bwMode="auto">
          <a:xfrm>
            <a:off x="620427" y="712168"/>
            <a:ext cx="8288338" cy="437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rtlCol="1">
            <a:spAutoFit/>
          </a:bodyPr>
          <a:lstStyle>
            <a:defPPr>
              <a:defRPr lang="ar-EG"/>
            </a:defPPr>
            <a:lvl1pPr>
              <a:spcBef>
                <a:spcPct val="20000"/>
              </a:spcBef>
              <a:defRPr sz="2000" b="1" u="sng">
                <a:solidFill>
                  <a:srgbClr val="0070C0"/>
                </a:solidFill>
                <a:effectLst>
                  <a:outerShdw blurRad="38100" dist="38100" dir="2700000" algn="tl">
                    <a:srgbClr val="000000">
                      <a:alpha val="43137"/>
                    </a:srgbClr>
                  </a:outerShdw>
                </a:effectLst>
              </a:defRPr>
            </a:lvl1pPr>
          </a:lstStyle>
          <a:p>
            <a:r>
              <a:rPr lang="ar-EG" dirty="0"/>
              <a:t>المرحلة الثالثة : بدأت من النصف الثانى من القرن العشرين وحتى وقتنا الحالى :- </a:t>
            </a:r>
          </a:p>
        </p:txBody>
      </p:sp>
      <p:sp>
        <p:nvSpPr>
          <p:cNvPr id="4" name="TextBox 6"/>
          <p:cNvSpPr txBox="1">
            <a:spLocks noChangeArrowheads="1"/>
          </p:cNvSpPr>
          <p:nvPr/>
        </p:nvSpPr>
        <p:spPr bwMode="auto">
          <a:xfrm>
            <a:off x="855377" y="1351650"/>
            <a:ext cx="7818438" cy="5355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r>
              <a:rPr lang="ar-EG" dirty="0"/>
              <a:t>فى انجلترا عام 1955 م ابتكرت تقنية الزجاج الطافى </a:t>
            </a:r>
            <a:r>
              <a:rPr lang="en-US" dirty="0"/>
              <a:t>float glass </a:t>
            </a:r>
            <a:r>
              <a:rPr lang="ar-EG" dirty="0"/>
              <a:t> على يد </a:t>
            </a:r>
            <a:r>
              <a:rPr lang="en-US" dirty="0" err="1"/>
              <a:t>alistair</a:t>
            </a:r>
            <a:r>
              <a:rPr lang="en-US" dirty="0"/>
              <a:t> </a:t>
            </a:r>
            <a:r>
              <a:rPr lang="en-US" dirty="0" err="1"/>
              <a:t>pilkington</a:t>
            </a:r>
            <a:r>
              <a:rPr lang="en-US" dirty="0"/>
              <a:t> </a:t>
            </a:r>
            <a:r>
              <a:rPr lang="ar-EG" dirty="0"/>
              <a:t> , بذات طريقة السحب </a:t>
            </a:r>
            <a:r>
              <a:rPr lang="en-US" dirty="0"/>
              <a:t>drawing method</a:t>
            </a:r>
            <a:r>
              <a:rPr lang="ar-EG" dirty="0"/>
              <a:t> والجلى والشحذ للزجاج المصبوب , وعملت على انتاج الزجاج المسطح بجودة أفضل عن الزجاج المسحوب التقليدى ومساوئ الجلى والشحذ المصاحبة </a:t>
            </a:r>
            <a:r>
              <a:rPr lang="ar-EG" dirty="0" smtClean="0"/>
              <a:t>لتصنيعه. </a:t>
            </a:r>
          </a:p>
          <a:p>
            <a:r>
              <a:rPr lang="ar-EG" dirty="0" smtClean="0"/>
              <a:t>وفى هذه الطريقة ينتج الفرن </a:t>
            </a:r>
            <a:r>
              <a:rPr lang="en-US" dirty="0" smtClean="0"/>
              <a:t>furnace </a:t>
            </a:r>
            <a:r>
              <a:rPr lang="ar-EG" dirty="0" smtClean="0"/>
              <a:t> زجاج منصهر باستمرار عند درجة حرارة 1100 م تقريبا ( للمواد الاساسية وباضافة 25 % من الزجاج المكسور الى فرن الخلط يعجل من قترة الصهر وبواسطتها يتم اعادة استخدام المنتج الفائض ) , وينساب الزجاج المنصهر فوق سطح من القصدير المنصهر </a:t>
            </a:r>
            <a:r>
              <a:rPr lang="en-US" dirty="0" smtClean="0"/>
              <a:t>molten tin </a:t>
            </a:r>
            <a:r>
              <a:rPr lang="ar-EG" dirty="0" smtClean="0"/>
              <a:t> ( وتم اختيار القصدير لأنه يظل منصهر حتى درجة 600 م ) , ويحتوى بداخلة على هيدروجين ونيتروجين لمنع أكسدة سطح المعدن المنصهر , وبفعل الجاذبية والازاحة يتشكل شريط مستمر من الزجاج يتم سحبه من خلال لفائف أو بكر مثبتة من الجانبين وعرض الشريط الناتج 3,21 وسمكه يعتمد على سرعة مرور الزجاج فوق حوض القصدير والمسافة بين البكر , ثم يمر عبر فرن التبريد وفى هذه المرحلة يتم ازالة اى اجهادات متبقية على سطح الزجاج , زبذلك نحصل على زجاج ذو سطح مستوى ومتوازى الوجهين ومعالج بالنار , ثم يغسل الزجاج ويتم التخلص من المواد الغريبة , ويقطع الشريط الناتج بالأبعاد المطلوبة , ويتم صنفرة الحواف , وتنتج الآلات المخصصة 1000 طن من الزجاج اسبوعيا , </a:t>
            </a:r>
            <a:r>
              <a:rPr lang="ar-EG" dirty="0"/>
              <a:t>أو 3000 م2 / ساعة . وينتج الزجاج بمتوسط سمك 2مم : 25 مم يستخدم فى صناعة التشييد , وبسمك 0.5 مم ويستخدم فى الصناعات الالكترونية , كما ينتج بأسماك قياسية من 3مم : 12مم , ويتمثل التطور التكنولوجى الحالى فى طريقة الصهر الاتوماتيكية بالكامل مما يعطى أفضل جودة تحكم وأقل تلوث للبيئة عن تلك التى تنتج عن الأفران التقليدية والتى تعمل بوقود الزيت او الجاز .</a:t>
            </a:r>
          </a:p>
          <a:p>
            <a:endParaRPr lang="ar-EG" dirty="0"/>
          </a:p>
        </p:txBody>
      </p:sp>
      <p:sp>
        <p:nvSpPr>
          <p:cNvPr id="5" name="Chevron 4"/>
          <p:cNvSpPr/>
          <p:nvPr/>
        </p:nvSpPr>
        <p:spPr>
          <a:xfrm rot="10800000">
            <a:off x="8791274" y="1504257"/>
            <a:ext cx="234979" cy="234979"/>
          </a:xfrm>
          <a:prstGeom prst="chevron">
            <a:avLst/>
          </a:prstGeom>
        </p:spPr>
        <p:style>
          <a:lnRef idx="3">
            <a:schemeClr val="lt1"/>
          </a:lnRef>
          <a:fillRef idx="1">
            <a:schemeClr val="accent1"/>
          </a:fillRef>
          <a:effectRef idx="1">
            <a:schemeClr val="accent1"/>
          </a:effectRef>
          <a:fontRef idx="minor">
            <a:schemeClr val="lt1"/>
          </a:fontRef>
        </p:style>
        <p:txBody>
          <a:bodyPr rtlCol="1" anchor="ctr"/>
          <a:lstStyle/>
          <a:p>
            <a:pPr algn="ctr"/>
            <a:endParaRPr lang="ar-EG" sz="1800" dirty="0">
              <a:solidFill>
                <a:schemeClr val="tx1"/>
              </a:solidFill>
            </a:endParaRPr>
          </a:p>
        </p:txBody>
      </p:sp>
      <p:pic>
        <p:nvPicPr>
          <p:cNvPr id="6" name="Picture 2" descr="C:\Users\Lenovo\Pictures\20130304445.jpg"/>
          <p:cNvPicPr>
            <a:picLocks noChangeAspect="1" noChangeArrowheads="1"/>
          </p:cNvPicPr>
          <p:nvPr/>
        </p:nvPicPr>
        <p:blipFill>
          <a:blip r:embed="rId3">
            <a:extLst>
              <a:ext uri="{28A0092B-C50C-407E-A947-70E740481C1C}">
                <a14:useLocalDpi xmlns:a14="http://schemas.microsoft.com/office/drawing/2010/main" val="0"/>
              </a:ext>
            </a:extLst>
          </a:blip>
          <a:srcRect l="16667" t="57335" r="7843" b="26176"/>
          <a:stretch>
            <a:fillRect/>
          </a:stretch>
        </p:blipFill>
        <p:spPr bwMode="auto">
          <a:xfrm>
            <a:off x="1560240" y="6400800"/>
            <a:ext cx="6696744" cy="17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2267837" y="8263740"/>
            <a:ext cx="4940300"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400" b="1">
                <a:effectLst>
                  <a:outerShdw blurRad="38100" dist="38100" dir="2700000" algn="tl">
                    <a:srgbClr val="000000">
                      <a:alpha val="43137"/>
                    </a:srgbClr>
                  </a:outerShdw>
                </a:effectLst>
              </a:defRPr>
            </a:lvl1pPr>
          </a:lstStyle>
          <a:p>
            <a:r>
              <a:rPr lang="ar-EG" dirty="0"/>
              <a:t>صورة توضح الخطوات الاساسية فى تصنيع الزجاج </a:t>
            </a:r>
          </a:p>
        </p:txBody>
      </p:sp>
      <p:sp>
        <p:nvSpPr>
          <p:cNvPr id="9" name="TextBox 8"/>
          <p:cNvSpPr txBox="1"/>
          <p:nvPr/>
        </p:nvSpPr>
        <p:spPr>
          <a:xfrm>
            <a:off x="837469" y="8417628"/>
            <a:ext cx="8266518" cy="1169551"/>
          </a:xfrm>
          <a:prstGeom prst="rect">
            <a:avLst/>
          </a:prstGeom>
          <a:noFill/>
        </p:spPr>
        <p:txBody>
          <a:bodyPr wrap="square" rtlCol="1">
            <a:spAutoFit/>
          </a:bodyPr>
          <a:lstStyle>
            <a:defPPr>
              <a:defRPr lang="ar-EG"/>
            </a:defPPr>
            <a:lvl1pPr>
              <a:defRPr sz="1800" b="1">
                <a:effectLst>
                  <a:outerShdw blurRad="38100" dist="38100" dir="2700000" algn="tl">
                    <a:srgbClr val="000000">
                      <a:alpha val="43137"/>
                    </a:srgbClr>
                  </a:outerShdw>
                </a:effectLst>
              </a:defRPr>
            </a:lvl1pPr>
          </a:lstStyle>
          <a:p>
            <a:pPr lvl="1"/>
            <a:r>
              <a:rPr lang="ar-EG" sz="1400" b="1" dirty="0">
                <a:effectLst>
                  <a:outerShdw blurRad="38100" dist="38100" dir="2700000" algn="tl">
                    <a:srgbClr val="000000">
                      <a:alpha val="43137"/>
                    </a:srgbClr>
                  </a:outerShdw>
                </a:effectLst>
              </a:rPr>
              <a:t>1- مكان الخلط ( لخلط المواد الخام ) </a:t>
            </a:r>
          </a:p>
          <a:p>
            <a:pPr lvl="1"/>
            <a:r>
              <a:rPr lang="ar-EG" sz="1400" b="1" dirty="0">
                <a:effectLst>
                  <a:outerShdw blurRad="38100" dist="38100" dir="2700000" algn="tl">
                    <a:srgbClr val="000000">
                      <a:alpha val="43137"/>
                    </a:srgbClr>
                  </a:outerShdw>
                </a:effectLst>
              </a:rPr>
              <a:t>2- الفرن (لصهر المواد الخام – تصفية الزجاج المنصهر – التحكم فى درجة الحرارة ) </a:t>
            </a:r>
          </a:p>
          <a:p>
            <a:pPr lvl="1"/>
            <a:r>
              <a:rPr lang="ar-EG" sz="1400" b="1" dirty="0">
                <a:effectLst>
                  <a:outerShdw blurRad="38100" dist="38100" dir="2700000" algn="tl">
                    <a:srgbClr val="000000">
                      <a:alpha val="43137"/>
                    </a:srgbClr>
                  </a:outerShdw>
                </a:effectLst>
              </a:rPr>
              <a:t>3- حوض القصدبر المنصهر ( يطفو عليه الزجاج المنصهر 1000 م ) </a:t>
            </a:r>
          </a:p>
          <a:p>
            <a:pPr lvl="1"/>
            <a:r>
              <a:rPr lang="ar-EG" sz="1400" b="1" dirty="0">
                <a:effectLst>
                  <a:outerShdw blurRad="38100" dist="38100" dir="2700000" algn="tl">
                    <a:srgbClr val="000000">
                      <a:alpha val="43137"/>
                    </a:srgbClr>
                  </a:outerShdw>
                </a:effectLst>
              </a:rPr>
              <a:t>4- مكان التبريد ( لتبريد شريط الزجاج الناتج ) </a:t>
            </a:r>
          </a:p>
          <a:p>
            <a:pPr lvl="1"/>
            <a:r>
              <a:rPr lang="ar-EG" sz="1400" b="1" dirty="0">
                <a:effectLst>
                  <a:outerShdw blurRad="38100" dist="38100" dir="2700000" algn="tl">
                    <a:srgbClr val="000000">
                      <a:alpha val="43137"/>
                    </a:srgbClr>
                  </a:outerShdw>
                </a:effectLst>
              </a:rPr>
              <a:t>5- القطع ( يتم تقطيع شريط الزجاج اتوماتيكيا ) </a:t>
            </a:r>
          </a:p>
        </p:txBody>
      </p:sp>
      <p:pic>
        <p:nvPicPr>
          <p:cNvPr id="10" name="Picture 9" descr="C:\Users\Lenovo\Pictures\20130304446.jpg"/>
          <p:cNvPicPr>
            <a:picLocks noChangeAspect="1" noChangeArrowheads="1"/>
          </p:cNvPicPr>
          <p:nvPr/>
        </p:nvPicPr>
        <p:blipFill>
          <a:blip r:embed="rId4">
            <a:extLst>
              <a:ext uri="{28A0092B-C50C-407E-A947-70E740481C1C}">
                <a14:useLocalDpi xmlns:a14="http://schemas.microsoft.com/office/drawing/2010/main" val="0"/>
              </a:ext>
            </a:extLst>
          </a:blip>
          <a:srcRect l="60844" t="39130" r="7056" b="46931"/>
          <a:stretch>
            <a:fillRect/>
          </a:stretch>
        </p:blipFill>
        <p:spPr bwMode="auto">
          <a:xfrm>
            <a:off x="5516941" y="9826513"/>
            <a:ext cx="2862409" cy="1530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Lenovo\Pictures\20130304446.jpg"/>
          <p:cNvPicPr>
            <a:picLocks noChangeAspect="1" noChangeArrowheads="1"/>
          </p:cNvPicPr>
          <p:nvPr/>
        </p:nvPicPr>
        <p:blipFill>
          <a:blip r:embed="rId4">
            <a:extLst>
              <a:ext uri="{28A0092B-C50C-407E-A947-70E740481C1C}">
                <a14:useLocalDpi xmlns:a14="http://schemas.microsoft.com/office/drawing/2010/main" val="0"/>
              </a:ext>
            </a:extLst>
          </a:blip>
          <a:srcRect l="17392" t="37173" r="46957" b="48479"/>
          <a:stretch>
            <a:fillRect/>
          </a:stretch>
        </p:blipFill>
        <p:spPr bwMode="auto">
          <a:xfrm>
            <a:off x="997337" y="9826513"/>
            <a:ext cx="2939168" cy="145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a:spLocks noChangeArrowheads="1"/>
          </p:cNvSpPr>
          <p:nvPr/>
        </p:nvSpPr>
        <p:spPr bwMode="auto">
          <a:xfrm>
            <a:off x="5236801" y="11406068"/>
            <a:ext cx="3150441"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defRPr sz="1800" b="1">
                <a:effectLst>
                  <a:outerShdw blurRad="38100" dist="38100" dir="2700000" algn="tl">
                    <a:srgbClr val="000000">
                      <a:alpha val="43137"/>
                    </a:srgbClr>
                  </a:outerShdw>
                </a:effectLst>
              </a:defRPr>
            </a:lvl1pPr>
            <a:lvl2pPr lvl="1">
              <a:defRPr sz="1400" b="1">
                <a:effectLst>
                  <a:outerShdw blurRad="38100" dist="38100" dir="2700000" algn="tl">
                    <a:srgbClr val="000000">
                      <a:alpha val="43137"/>
                    </a:srgbClr>
                  </a:outerShdw>
                </a:effectLst>
              </a:defRPr>
            </a:lvl2pPr>
          </a:lstStyle>
          <a:p>
            <a:pPr algn="ctr"/>
            <a:r>
              <a:rPr lang="ar-EG" dirty="0" smtClean="0"/>
              <a:t>المرحله الاولى </a:t>
            </a:r>
            <a:r>
              <a:rPr lang="ar-EG" dirty="0"/>
              <a:t>: خلط المواد ودخولها مكان الصهر </a:t>
            </a:r>
          </a:p>
        </p:txBody>
      </p:sp>
      <p:sp>
        <p:nvSpPr>
          <p:cNvPr id="15" name="TextBox 14"/>
          <p:cNvSpPr txBox="1">
            <a:spLocks noChangeArrowheads="1"/>
          </p:cNvSpPr>
          <p:nvPr/>
        </p:nvSpPr>
        <p:spPr bwMode="auto">
          <a:xfrm>
            <a:off x="818941" y="11405290"/>
            <a:ext cx="3225800"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1">
            <a:spAutoFit/>
          </a:bodyPr>
          <a:lstStyle>
            <a:defPPr>
              <a:defRPr lang="ar-EG"/>
            </a:defPPr>
            <a:lvl1pPr algn="ctr">
              <a:defRPr sz="1800" b="1">
                <a:effectLst>
                  <a:outerShdw blurRad="38100" dist="38100" dir="2700000" algn="tl">
                    <a:srgbClr val="000000">
                      <a:alpha val="43137"/>
                    </a:srgbClr>
                  </a:outerShdw>
                </a:effectLst>
              </a:defRPr>
            </a:lvl1pPr>
            <a:lvl2pPr lvl="1">
              <a:defRPr sz="1400" b="1">
                <a:effectLst>
                  <a:outerShdw blurRad="38100" dist="38100" dir="2700000" algn="tl">
                    <a:srgbClr val="000000">
                      <a:alpha val="43137"/>
                    </a:srgbClr>
                  </a:outerShdw>
                </a:effectLst>
              </a:defRPr>
            </a:lvl2pPr>
          </a:lstStyle>
          <a:p>
            <a:r>
              <a:rPr lang="ar-EG" dirty="0"/>
              <a:t>المرحلة الثانية والثالثة : صهر المواد الخام فى الفرن </a:t>
            </a:r>
          </a:p>
        </p:txBody>
      </p:sp>
      <p:sp>
        <p:nvSpPr>
          <p:cNvPr id="18" name="TextBox 17"/>
          <p:cNvSpPr txBox="1"/>
          <p:nvPr/>
        </p:nvSpPr>
        <p:spPr>
          <a:xfrm>
            <a:off x="1835247" y="7870474"/>
            <a:ext cx="576064" cy="369332"/>
          </a:xfrm>
          <a:prstGeom prst="rect">
            <a:avLst/>
          </a:prstGeom>
          <a:noFill/>
        </p:spPr>
        <p:txBody>
          <a:bodyPr wrap="square" rtlCol="1">
            <a:spAutoFit/>
          </a:bodyPr>
          <a:lstStyle/>
          <a:p>
            <a:pPr algn="ctr"/>
            <a:r>
              <a:rPr lang="ar-EG" sz="1800" b="1" dirty="0" smtClean="0">
                <a:solidFill>
                  <a:schemeClr val="bg1"/>
                </a:solidFill>
                <a:effectLst>
                  <a:outerShdw blurRad="38100" dist="38100" dir="2700000" algn="tl">
                    <a:srgbClr val="000000">
                      <a:alpha val="43137"/>
                    </a:srgbClr>
                  </a:outerShdw>
                </a:effectLst>
              </a:rPr>
              <a:t>1</a:t>
            </a:r>
            <a:endParaRPr lang="ar-EG" sz="1800" b="1" dirty="0">
              <a:solidFill>
                <a:schemeClr val="bg1"/>
              </a:solidFill>
              <a:effectLst>
                <a:outerShdw blurRad="38100" dist="38100" dir="2700000" algn="tl">
                  <a:srgbClr val="000000">
                    <a:alpha val="43137"/>
                  </a:srgbClr>
                </a:outerShdw>
              </a:effectLst>
            </a:endParaRPr>
          </a:p>
        </p:txBody>
      </p:sp>
      <p:sp>
        <p:nvSpPr>
          <p:cNvPr id="19" name="TextBox 18"/>
          <p:cNvSpPr txBox="1"/>
          <p:nvPr/>
        </p:nvSpPr>
        <p:spPr>
          <a:xfrm>
            <a:off x="3360440" y="7870474"/>
            <a:ext cx="576064" cy="369332"/>
          </a:xfrm>
          <a:prstGeom prst="rect">
            <a:avLst/>
          </a:prstGeom>
          <a:noFill/>
        </p:spPr>
        <p:txBody>
          <a:bodyPr wrap="square" rtlCol="1">
            <a:spAutoFit/>
          </a:bodyPr>
          <a:lstStyle/>
          <a:p>
            <a:pPr algn="ctr"/>
            <a:r>
              <a:rPr lang="ar-EG" sz="1800" b="1" dirty="0">
                <a:solidFill>
                  <a:schemeClr val="bg1"/>
                </a:solidFill>
                <a:effectLst>
                  <a:outerShdw blurRad="38100" dist="38100" dir="2700000" algn="tl">
                    <a:srgbClr val="000000">
                      <a:alpha val="43137"/>
                    </a:srgbClr>
                  </a:outerShdw>
                </a:effectLst>
              </a:rPr>
              <a:t>2</a:t>
            </a:r>
          </a:p>
        </p:txBody>
      </p:sp>
      <p:sp>
        <p:nvSpPr>
          <p:cNvPr id="20" name="TextBox 19"/>
          <p:cNvSpPr txBox="1"/>
          <p:nvPr/>
        </p:nvSpPr>
        <p:spPr>
          <a:xfrm>
            <a:off x="4940877" y="7884694"/>
            <a:ext cx="576064" cy="369332"/>
          </a:xfrm>
          <a:prstGeom prst="rect">
            <a:avLst/>
          </a:prstGeom>
          <a:noFill/>
        </p:spPr>
        <p:txBody>
          <a:bodyPr wrap="square" rtlCol="1">
            <a:spAutoFit/>
          </a:bodyPr>
          <a:lstStyle/>
          <a:p>
            <a:pPr algn="ctr"/>
            <a:r>
              <a:rPr lang="ar-EG" sz="1800" b="1" dirty="0" smtClean="0">
                <a:solidFill>
                  <a:schemeClr val="bg1"/>
                </a:solidFill>
                <a:effectLst>
                  <a:outerShdw blurRad="38100" dist="38100" dir="2700000" algn="tl">
                    <a:srgbClr val="000000">
                      <a:alpha val="43137"/>
                    </a:srgbClr>
                  </a:outerShdw>
                </a:effectLst>
              </a:rPr>
              <a:t>3</a:t>
            </a:r>
            <a:endParaRPr lang="ar-EG" sz="1800" b="1" dirty="0">
              <a:solidFill>
                <a:schemeClr val="bg1"/>
              </a:solidFill>
              <a:effectLst>
                <a:outerShdw blurRad="38100" dist="38100" dir="2700000" algn="tl">
                  <a:srgbClr val="000000">
                    <a:alpha val="43137"/>
                  </a:srgbClr>
                </a:outerShdw>
              </a:effectLst>
            </a:endParaRPr>
          </a:p>
        </p:txBody>
      </p:sp>
      <p:sp>
        <p:nvSpPr>
          <p:cNvPr id="21" name="TextBox 20"/>
          <p:cNvSpPr txBox="1"/>
          <p:nvPr/>
        </p:nvSpPr>
        <p:spPr>
          <a:xfrm>
            <a:off x="6024736" y="7884694"/>
            <a:ext cx="576064" cy="369332"/>
          </a:xfrm>
          <a:prstGeom prst="rect">
            <a:avLst/>
          </a:prstGeom>
          <a:noFill/>
        </p:spPr>
        <p:txBody>
          <a:bodyPr wrap="square" rtlCol="1">
            <a:spAutoFit/>
          </a:bodyPr>
          <a:lstStyle/>
          <a:p>
            <a:pPr algn="ctr"/>
            <a:r>
              <a:rPr lang="ar-EG" sz="1800" b="1" dirty="0" smtClean="0">
                <a:solidFill>
                  <a:schemeClr val="bg1"/>
                </a:solidFill>
                <a:effectLst>
                  <a:outerShdw blurRad="38100" dist="38100" dir="2700000" algn="tl">
                    <a:srgbClr val="000000">
                      <a:alpha val="43137"/>
                    </a:srgbClr>
                  </a:outerShdw>
                </a:effectLst>
              </a:rPr>
              <a:t>4</a:t>
            </a:r>
            <a:endParaRPr lang="ar-EG" sz="1800" b="1" dirty="0">
              <a:solidFill>
                <a:schemeClr val="bg1"/>
              </a:solidFill>
              <a:effectLst>
                <a:outerShdw blurRad="38100" dist="38100" dir="2700000" algn="tl">
                  <a:srgbClr val="000000">
                    <a:alpha val="43137"/>
                  </a:srgbClr>
                </a:outerShdw>
              </a:effectLst>
            </a:endParaRPr>
          </a:p>
        </p:txBody>
      </p:sp>
      <p:sp>
        <p:nvSpPr>
          <p:cNvPr id="22" name="TextBox 21"/>
          <p:cNvSpPr txBox="1"/>
          <p:nvPr/>
        </p:nvSpPr>
        <p:spPr>
          <a:xfrm>
            <a:off x="7190373" y="7903247"/>
            <a:ext cx="576064" cy="369332"/>
          </a:xfrm>
          <a:prstGeom prst="rect">
            <a:avLst/>
          </a:prstGeom>
          <a:noFill/>
        </p:spPr>
        <p:txBody>
          <a:bodyPr wrap="square" rtlCol="1">
            <a:spAutoFit/>
          </a:bodyPr>
          <a:lstStyle/>
          <a:p>
            <a:pPr algn="ctr"/>
            <a:r>
              <a:rPr lang="ar-EG" sz="1800" b="1" dirty="0" smtClean="0">
                <a:solidFill>
                  <a:schemeClr val="bg1"/>
                </a:solidFill>
                <a:effectLst>
                  <a:outerShdw blurRad="38100" dist="38100" dir="2700000" algn="tl">
                    <a:srgbClr val="000000">
                      <a:alpha val="43137"/>
                    </a:srgbClr>
                  </a:outerShdw>
                </a:effectLst>
              </a:rPr>
              <a:t>5</a:t>
            </a:r>
            <a:endParaRPr lang="ar-EG" sz="1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459817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TotalTime>
  <Words>4291</Words>
  <Application>Microsoft Office PowerPoint</Application>
  <PresentationFormat>A3 Paper (297x420 mm)</PresentationFormat>
  <Paragraphs>232</Paragraphs>
  <Slides>15</Slides>
  <Notes>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roma</dc:creator>
  <cp:lastModifiedBy>youmna</cp:lastModifiedBy>
  <cp:revision>61</cp:revision>
  <dcterms:created xsi:type="dcterms:W3CDTF">2013-11-25T18:29:09Z</dcterms:created>
  <dcterms:modified xsi:type="dcterms:W3CDTF">2013-11-29T22:23:20Z</dcterms:modified>
</cp:coreProperties>
</file>