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80" r:id="rId1"/>
  </p:sldMasterIdLst>
  <p:sldIdLst>
    <p:sldId id="257" r:id="rId2"/>
    <p:sldId id="258" r:id="rId3"/>
    <p:sldId id="259" r:id="rId4"/>
    <p:sldId id="260" r:id="rId5"/>
    <p:sldId id="280" r:id="rId6"/>
    <p:sldId id="262" r:id="rId7"/>
    <p:sldId id="263" r:id="rId8"/>
    <p:sldId id="281" r:id="rId9"/>
    <p:sldId id="264" r:id="rId10"/>
    <p:sldId id="282" r:id="rId11"/>
    <p:sldId id="265" r:id="rId12"/>
    <p:sldId id="266" r:id="rId13"/>
    <p:sldId id="267" r:id="rId14"/>
    <p:sldId id="268" r:id="rId15"/>
    <p:sldId id="284" r:id="rId16"/>
    <p:sldId id="270" r:id="rId17"/>
    <p:sldId id="273" r:id="rId18"/>
    <p:sldId id="271" r:id="rId19"/>
    <p:sldId id="285" r:id="rId20"/>
    <p:sldId id="283" r:id="rId21"/>
    <p:sldId id="269" r:id="rId22"/>
    <p:sldId id="286" r:id="rId23"/>
    <p:sldId id="287" r:id="rId24"/>
    <p:sldId id="278" r:id="rId25"/>
    <p:sldId id="290" r:id="rId26"/>
    <p:sldId id="288" r:id="rId27"/>
    <p:sldId id="289" r:id="rId2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70" d="100"/>
          <a:sy n="70" d="100"/>
        </p:scale>
        <p:origin x="51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7711BF00-83BD-4686-B1B8-3744B1095F3C}" type="datetimeFigureOut">
              <a:rPr lang="ar-SA" smtClean="0"/>
              <a:pPr/>
              <a:t>19/03/1435</a:t>
            </a:fld>
            <a:endParaRPr lang="ar-SA"/>
          </a:p>
        </p:txBody>
      </p:sp>
      <p:sp>
        <p:nvSpPr>
          <p:cNvPr id="17" name="Footer Placeholder 16"/>
          <p:cNvSpPr>
            <a:spLocks noGrp="1"/>
          </p:cNvSpPr>
          <p:nvPr>
            <p:ph type="ftr" sz="quarter" idx="11"/>
          </p:nvPr>
        </p:nvSpPr>
        <p:spPr>
          <a:xfrm>
            <a:off x="5410200" y="4205288"/>
            <a:ext cx="1295400" cy="457200"/>
          </a:xfrm>
        </p:spPr>
        <p:txBody>
          <a:bodyPr/>
          <a:lstStyle/>
          <a:p>
            <a:endParaRPr lang="ar-SA"/>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68C0D0A7-0A50-4BB1-B6C3-60CFDB9CE61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711BF00-83BD-4686-B1B8-3744B1095F3C}" type="datetimeFigureOut">
              <a:rPr lang="ar-SA" smtClean="0"/>
              <a:pPr/>
              <a:t>19/03/1435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8C0D0A7-0A50-4BB1-B6C3-60CFDB9CE61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711BF00-83BD-4686-B1B8-3744B1095F3C}" type="datetimeFigureOut">
              <a:rPr lang="ar-SA" smtClean="0"/>
              <a:pPr/>
              <a:t>19/03/1435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8C0D0A7-0A50-4BB1-B6C3-60CFDB9CE61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711BF00-83BD-4686-B1B8-3744B1095F3C}" type="datetimeFigureOut">
              <a:rPr lang="ar-SA" smtClean="0"/>
              <a:pPr/>
              <a:t>19/03/1435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8C0D0A7-0A50-4BB1-B6C3-60CFDB9CE61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711BF00-83BD-4686-B1B8-3744B1095F3C}" type="datetimeFigureOut">
              <a:rPr lang="ar-SA" smtClean="0"/>
              <a:pPr/>
              <a:t>19/03/1435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8C0D0A7-0A50-4BB1-B6C3-60CFDB9CE61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711BF00-83BD-4686-B1B8-3744B1095F3C}" type="datetimeFigureOut">
              <a:rPr lang="ar-SA" smtClean="0"/>
              <a:pPr/>
              <a:t>19/03/1435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68C0D0A7-0A50-4BB1-B6C3-60CFDB9CE61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7711BF00-83BD-4686-B1B8-3744B1095F3C}" type="datetimeFigureOut">
              <a:rPr lang="ar-SA" smtClean="0"/>
              <a:pPr/>
              <a:t>19/03/1435</a:t>
            </a:fld>
            <a:endParaRPr lang="ar-SA"/>
          </a:p>
        </p:txBody>
      </p:sp>
      <p:sp>
        <p:nvSpPr>
          <p:cNvPr id="27" name="Slide Number Placeholder 26"/>
          <p:cNvSpPr>
            <a:spLocks noGrp="1"/>
          </p:cNvSpPr>
          <p:nvPr>
            <p:ph type="sldNum" sz="quarter" idx="11"/>
          </p:nvPr>
        </p:nvSpPr>
        <p:spPr/>
        <p:txBody>
          <a:bodyPr rtlCol="0"/>
          <a:lstStyle/>
          <a:p>
            <a:fld id="{68C0D0A7-0A50-4BB1-B6C3-60CFDB9CE61B}" type="slidenum">
              <a:rPr lang="ar-SA" smtClean="0"/>
              <a:pPr/>
              <a:t>‹#›</a:t>
            </a:fld>
            <a:endParaRPr lang="ar-SA"/>
          </a:p>
        </p:txBody>
      </p:sp>
      <p:sp>
        <p:nvSpPr>
          <p:cNvPr id="28" name="Footer Placeholder 27"/>
          <p:cNvSpPr>
            <a:spLocks noGrp="1"/>
          </p:cNvSpPr>
          <p:nvPr>
            <p:ph type="ftr" sz="quarter" idx="12"/>
          </p:nvPr>
        </p:nvSpPr>
        <p:spPr/>
        <p:txBody>
          <a:bodyPr rtlCol="0"/>
          <a:lstStyle/>
          <a:p>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7711BF00-83BD-4686-B1B8-3744B1095F3C}" type="datetimeFigureOut">
              <a:rPr lang="ar-SA" smtClean="0"/>
              <a:pPr/>
              <a:t>19/03/1435</a:t>
            </a:fld>
            <a:endParaRPr lang="ar-SA"/>
          </a:p>
        </p:txBody>
      </p:sp>
      <p:sp>
        <p:nvSpPr>
          <p:cNvPr id="4" name="Footer Placeholder 3"/>
          <p:cNvSpPr>
            <a:spLocks noGrp="1"/>
          </p:cNvSpPr>
          <p:nvPr>
            <p:ph type="ftr" sz="quarter" idx="11"/>
          </p:nvPr>
        </p:nvSpPr>
        <p:spPr>
          <a:xfrm>
            <a:off x="5257800" y="612648"/>
            <a:ext cx="1325880" cy="457200"/>
          </a:xfrm>
        </p:spPr>
        <p:txBody>
          <a:bodyPr/>
          <a:lstStyle/>
          <a:p>
            <a:endParaRPr lang="ar-SA"/>
          </a:p>
        </p:txBody>
      </p:sp>
      <p:sp>
        <p:nvSpPr>
          <p:cNvPr id="5" name="Slide Number Placeholder 4"/>
          <p:cNvSpPr>
            <a:spLocks noGrp="1"/>
          </p:cNvSpPr>
          <p:nvPr>
            <p:ph type="sldNum" sz="quarter" idx="12"/>
          </p:nvPr>
        </p:nvSpPr>
        <p:spPr>
          <a:xfrm>
            <a:off x="8174736" y="2272"/>
            <a:ext cx="762000" cy="365760"/>
          </a:xfrm>
        </p:spPr>
        <p:txBody>
          <a:bodyPr/>
          <a:lstStyle/>
          <a:p>
            <a:fld id="{68C0D0A7-0A50-4BB1-B6C3-60CFDB9CE61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11BF00-83BD-4686-B1B8-3744B1095F3C}" type="datetimeFigureOut">
              <a:rPr lang="ar-SA" smtClean="0"/>
              <a:pPr/>
              <a:t>19/03/1435</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68C0D0A7-0A50-4BB1-B6C3-60CFDB9CE61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711BF00-83BD-4686-B1B8-3744B1095F3C}" type="datetimeFigureOut">
              <a:rPr lang="ar-SA" smtClean="0"/>
              <a:pPr/>
              <a:t>19/03/1435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68C0D0A7-0A50-4BB1-B6C3-60CFDB9CE61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711BF00-83BD-4686-B1B8-3744B1095F3C}" type="datetimeFigureOut">
              <a:rPr lang="ar-SA" smtClean="0"/>
              <a:pPr/>
              <a:t>19/03/1435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68C0D0A7-0A50-4BB1-B6C3-60CFDB9CE61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7711BF00-83BD-4686-B1B8-3744B1095F3C}" type="datetimeFigureOut">
              <a:rPr lang="ar-SA" smtClean="0"/>
              <a:pPr/>
              <a:t>19/03/1435</a:t>
            </a:fld>
            <a:endParaRPr lang="ar-SA"/>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ar-SA"/>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68C0D0A7-0A50-4BB1-B6C3-60CFDB9CE61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1" eaLnBrk="1" latinLnBrk="0" hangingPunct="1">
        <a:spcBef>
          <a:spcPct val="0"/>
        </a:spcBef>
        <a:buNone/>
        <a:defRPr kumimoji="0" sz="4000" kern="1200">
          <a:solidFill>
            <a:schemeClr val="tx2"/>
          </a:solidFill>
          <a:latin typeface="+mj-lt"/>
          <a:ea typeface="+mj-ea"/>
          <a:cs typeface="+mj-cs"/>
        </a:defRPr>
      </a:lvl1pPr>
    </p:titleStyle>
    <p:bodyStyle>
      <a:lvl1pPr marL="365760" indent="-256032" algn="r" rtl="1"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r" rtl="1"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r" rtl="1"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r" rtl="1"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r" rtl="1"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r" rtl="1"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r" rtl="1"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r" rtl="1"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r" rtl="1"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file:///J:\DOWNLOAD\www.oldcastleglass.com\images\product_intergraph\bentemp_0.gif" TargetMode="External"/><Relationship Id="rId2" Type="http://schemas.openxmlformats.org/officeDocument/2006/relationships/image" Target="../media/image15.png"/><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404664"/>
            <a:ext cx="8229600" cy="792088"/>
          </a:xfrm>
        </p:spPr>
        <p:txBody>
          <a:bodyPr/>
          <a:lstStyle/>
          <a:p>
            <a:r>
              <a:rPr lang="ar-SA" b="1" dirty="0" smtClean="0">
                <a:effectLst>
                  <a:outerShdw blurRad="38100" dist="38100" dir="2700000" algn="tl">
                    <a:srgbClr val="000000">
                      <a:alpha val="43137"/>
                    </a:srgbClr>
                  </a:outerShdw>
                </a:effectLst>
              </a:rPr>
              <a:t>تاريخ الزجاج</a:t>
            </a:r>
            <a:endParaRPr lang="ar-SA"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499992" y="764704"/>
            <a:ext cx="4644008" cy="6093296"/>
          </a:xfrm>
        </p:spPr>
        <p:txBody>
          <a:bodyPr>
            <a:noAutofit/>
          </a:bodyPr>
          <a:lstStyle/>
          <a:p>
            <a:pPr>
              <a:buNone/>
            </a:pPr>
            <a:r>
              <a:rPr lang="ar-SA" sz="2400" dirty="0"/>
              <a:t>الزجاج من المواد التي استخدمت قديما في العمارة في صنع الشبابيك عندما شعر الإنسان بالحاجة لإدخال ضوء الشمس مع منع </a:t>
            </a:r>
            <a:r>
              <a:rPr lang="ar-SA" sz="2400" dirty="0" smtClean="0"/>
              <a:t>الضوضاء وكان </a:t>
            </a:r>
            <a:r>
              <a:rPr lang="ar-SA" sz="2400" dirty="0"/>
              <a:t>يقتصر استخدامها على هذا حتى القرن التاسع عشر عندما ظهرت مواد بناء جديدة بخواص جديدة لم يعتدها المعماري من قبل فاضطر إلى التعامل معها و استخدامها في معالجاته المعمارية و في إيجاد لغة و تعبيرات معمارية مستحدثة تتناسب مع هذا التطور. فكان البناء الأول الذي ظهر بعد هذا التطور هو القصر البلوري في لندن 1851 حيث استخدم جورج باكستون الحديد كمادة إنشائية لتغطية بحور كبيرة و المسطحات الزجاجية الكبيرة في الواجهات ليكون أكبر المعارض المغطاة آنذاك. </a:t>
            </a:r>
          </a:p>
        </p:txBody>
      </p:sp>
      <p:pic>
        <p:nvPicPr>
          <p:cNvPr id="4" name="Picture 3" descr="Crystal_Palace- london.PNG"/>
          <p:cNvPicPr>
            <a:picLocks noChangeAspect="1"/>
          </p:cNvPicPr>
          <p:nvPr/>
        </p:nvPicPr>
        <p:blipFill>
          <a:blip r:embed="rId2" cstate="print"/>
          <a:stretch>
            <a:fillRect/>
          </a:stretch>
        </p:blipFill>
        <p:spPr>
          <a:xfrm>
            <a:off x="251520" y="2276872"/>
            <a:ext cx="4322169" cy="3096344"/>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vidro-laminado.jpg"/>
          <p:cNvPicPr>
            <a:picLocks noChangeAspect="1"/>
          </p:cNvPicPr>
          <p:nvPr/>
        </p:nvPicPr>
        <p:blipFill>
          <a:blip r:embed="rId2" cstate="print"/>
          <a:stretch>
            <a:fillRect/>
          </a:stretch>
        </p:blipFill>
        <p:spPr>
          <a:xfrm>
            <a:off x="2915816" y="1412776"/>
            <a:ext cx="5616624" cy="4233637"/>
          </a:xfrm>
          <a:prstGeom prst="rect">
            <a:avLst/>
          </a:prstGeom>
          <a:ln>
            <a:noFill/>
          </a:ln>
          <a:effectLst>
            <a:outerShdw blurRad="292100" dist="139700" dir="2700000" algn="tl" rotWithShape="0">
              <a:srgbClr val="333333">
                <a:alpha val="65000"/>
              </a:srgbClr>
            </a:outerShdw>
          </a:effectLst>
        </p:spPr>
      </p:pic>
      <p:cxnSp>
        <p:nvCxnSpPr>
          <p:cNvPr id="4" name="Straight Connector 3"/>
          <p:cNvCxnSpPr/>
          <p:nvPr/>
        </p:nvCxnSpPr>
        <p:spPr>
          <a:xfrm flipH="1">
            <a:off x="2195736" y="2708920"/>
            <a:ext cx="3168352" cy="122413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395536" y="4005064"/>
            <a:ext cx="2304256" cy="830997"/>
          </a:xfrm>
          <a:prstGeom prst="rect">
            <a:avLst/>
          </a:prstGeom>
          <a:noFill/>
        </p:spPr>
        <p:txBody>
          <a:bodyPr wrap="square" rtlCol="1">
            <a:spAutoFit/>
          </a:bodyPr>
          <a:lstStyle/>
          <a:p>
            <a:r>
              <a:rPr lang="ar-SA" sz="2400" dirty="0" smtClean="0"/>
              <a:t>ماده البلاستيكيه بين لوحين من الزجاج  </a:t>
            </a:r>
            <a:endParaRPr lang="ar-SA"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764705"/>
            <a:ext cx="8229600" cy="2880320"/>
          </a:xfrm>
        </p:spPr>
        <p:txBody>
          <a:bodyPr>
            <a:normAutofit/>
          </a:bodyPr>
          <a:lstStyle/>
          <a:p>
            <a:r>
              <a:rPr lang="ar-SA" dirty="0" smtClean="0"/>
              <a:t>الزجاج المقسى أو زجاج الأمان (السيكيوريت) </a:t>
            </a:r>
            <a:r>
              <a:rPr lang="en-US" dirty="0" smtClean="0"/>
              <a:t/>
            </a:r>
            <a:br>
              <a:rPr lang="en-US" dirty="0" smtClean="0"/>
            </a:br>
            <a:r>
              <a:rPr lang="ar-SA" dirty="0" smtClean="0"/>
              <a:t>ويصنع هذا النوع بتسخين الزجاج البلوري المصقول لدرجة الانصهار ثم يبرد فجأة وبذلك تصبح الأسطح الخارجية في حالة ضغط بينما الطبقة الوسطى في حالة شد لزيادة القوى الميكانيكية للألواح الزجاجية فهو أقوى من الزجاج البلوري بحوالي 3الى 5 مرات في مقاومته للصدمات والكسر المفاجئ </a:t>
            </a:r>
            <a:endParaRPr lang="ar-SA" dirty="0"/>
          </a:p>
        </p:txBody>
      </p:sp>
      <p:pic>
        <p:nvPicPr>
          <p:cNvPr id="4" name="Picture 3" descr="kaka-faroukf1610.png"/>
          <p:cNvPicPr>
            <a:picLocks noChangeAspect="1"/>
          </p:cNvPicPr>
          <p:nvPr/>
        </p:nvPicPr>
        <p:blipFill>
          <a:blip r:embed="rId2" cstate="print"/>
          <a:stretch>
            <a:fillRect/>
          </a:stretch>
        </p:blipFill>
        <p:spPr>
          <a:xfrm>
            <a:off x="683568" y="3789040"/>
            <a:ext cx="5336231" cy="2588072"/>
          </a:xfrm>
          <a:prstGeom prst="rect">
            <a:avLst/>
          </a:prstGeom>
          <a:ln>
            <a:noFill/>
          </a:ln>
          <a:effectLst>
            <a:outerShdw blurRad="292100" dist="139700" dir="2700000" algn="tl" rotWithShape="0">
              <a:srgbClr val="333333">
                <a:alpha val="65000"/>
              </a:srgbClr>
            </a:outerShdw>
          </a:effectLst>
        </p:spPr>
      </p:pic>
      <p:pic>
        <p:nvPicPr>
          <p:cNvPr id="5" name="Picture 4" descr="item155198.gif"/>
          <p:cNvPicPr>
            <a:picLocks noChangeAspect="1"/>
          </p:cNvPicPr>
          <p:nvPr/>
        </p:nvPicPr>
        <p:blipFill>
          <a:blip r:embed="rId3" cstate="print"/>
          <a:stretch>
            <a:fillRect/>
          </a:stretch>
        </p:blipFill>
        <p:spPr>
          <a:xfrm>
            <a:off x="6228184" y="3789040"/>
            <a:ext cx="2574032" cy="2574032"/>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764704"/>
            <a:ext cx="8229600" cy="3096344"/>
          </a:xfrm>
        </p:spPr>
        <p:txBody>
          <a:bodyPr>
            <a:normAutofit lnSpcReduction="10000"/>
          </a:bodyPr>
          <a:lstStyle/>
          <a:p>
            <a:r>
              <a:rPr lang="ar-YE" sz="2800" dirty="0" smtClean="0"/>
              <a:t>الزجاج المقاوم للرصاص</a:t>
            </a:r>
            <a:r>
              <a:rPr lang="ar-SA" sz="2800" dirty="0" smtClean="0"/>
              <a:t>:</a:t>
            </a:r>
          </a:p>
          <a:p>
            <a:pPr>
              <a:buNone/>
            </a:pPr>
            <a:r>
              <a:rPr lang="ar-YE" sz="2800" dirty="0" smtClean="0"/>
              <a:t>وهو عبارة عن عدة ألواح من الزجاج صممت لمقاومة دخول الرصاص أو هجوم آخر فهذا النوع يعمل كالأتي: يقوم اللوح الزجاجي الخارجي المقوى بالحرارة بمقاومة الأضرار العرضية المتسببة من سقوط جسم معين </a:t>
            </a:r>
            <a:r>
              <a:rPr lang="ar-SA" dirty="0" smtClean="0"/>
              <a:t>, </a:t>
            </a:r>
            <a:r>
              <a:rPr lang="ar-YE" sz="2800" dirty="0" smtClean="0"/>
              <a:t>ولوح زجاجي آخر المعدل والمخفف حتى يجعل الزجاج المتكسر الصغير ينزلق من خارج السطح علي الأرض لتجنب إحداث أي ضرر. </a:t>
            </a:r>
            <a:endParaRPr lang="en-US" sz="2800" dirty="0" smtClean="0"/>
          </a:p>
        </p:txBody>
      </p:sp>
      <p:pic>
        <p:nvPicPr>
          <p:cNvPr id="1026" name="Picture 2"/>
          <p:cNvPicPr>
            <a:picLocks noChangeAspect="1" noChangeArrowheads="1"/>
          </p:cNvPicPr>
          <p:nvPr/>
        </p:nvPicPr>
        <p:blipFill>
          <a:blip r:embed="rId2" cstate="print"/>
          <a:srcRect/>
          <a:stretch>
            <a:fillRect/>
          </a:stretch>
        </p:blipFill>
        <p:spPr bwMode="auto">
          <a:xfrm>
            <a:off x="107504" y="3789040"/>
            <a:ext cx="8894552" cy="2780928"/>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764704"/>
            <a:ext cx="8229600" cy="2736304"/>
          </a:xfrm>
        </p:spPr>
        <p:txBody>
          <a:bodyPr>
            <a:normAutofit/>
          </a:bodyPr>
          <a:lstStyle/>
          <a:p>
            <a:r>
              <a:rPr lang="ar-YE" sz="2800" dirty="0" smtClean="0"/>
              <a:t>الزجاج المعالج حراريا</a:t>
            </a:r>
            <a:endParaRPr lang="ar-SA" sz="2800" dirty="0" smtClean="0"/>
          </a:p>
          <a:p>
            <a:pPr>
              <a:buNone/>
            </a:pPr>
            <a:r>
              <a:rPr lang="ar-YE" sz="2800" dirty="0" smtClean="0"/>
              <a:t> و يتميز بمقاومته للارتطام</a:t>
            </a:r>
            <a:r>
              <a:rPr lang="ar-SA" sz="2800" dirty="0" smtClean="0"/>
              <a:t> </a:t>
            </a:r>
            <a:r>
              <a:rPr lang="ar-YE" sz="2800" dirty="0" smtClean="0"/>
              <a:t>يعمل علي زيادة الخلط في الفرن لزيادة قوتة</a:t>
            </a:r>
            <a:r>
              <a:rPr lang="ar-SA" sz="2800" dirty="0" smtClean="0"/>
              <a:t> </a:t>
            </a:r>
            <a:r>
              <a:rPr lang="ar-YE" sz="2800" dirty="0" smtClean="0"/>
              <a:t>لمقاومة تأثير </a:t>
            </a:r>
            <a:r>
              <a:rPr lang="ar-SA" sz="2800" dirty="0" smtClean="0"/>
              <a:t>ا</a:t>
            </a:r>
            <a:r>
              <a:rPr lang="ar-YE" sz="2800" dirty="0" smtClean="0"/>
              <a:t>لاحمال ميكانيكية وكسرالاجهاد</a:t>
            </a:r>
            <a:r>
              <a:rPr lang="ar-SA" sz="2800" dirty="0" smtClean="0"/>
              <a:t> </a:t>
            </a:r>
            <a:r>
              <a:rPr lang="ar-YE" sz="2800" dirty="0" smtClean="0"/>
              <a:t>الحراري</a:t>
            </a:r>
            <a:r>
              <a:rPr lang="ar-SA" sz="2800" dirty="0" smtClean="0"/>
              <a:t> </a:t>
            </a:r>
            <a:r>
              <a:rPr lang="ar-YE" sz="2800" dirty="0" smtClean="0"/>
              <a:t>بحيث يستعمل هذا النوع من الزجاج في الأبواب "مداخل "النوافذ " اعمال الاعلانات التجاري ،العروض،حواجز،المباني السكني "الدرابزينات</a:t>
            </a:r>
            <a:r>
              <a:rPr lang="ar-SA" sz="2800" dirty="0" smtClean="0"/>
              <a:t>“</a:t>
            </a:r>
            <a:endParaRPr lang="en-US" sz="2800" dirty="0" smtClean="0"/>
          </a:p>
          <a:p>
            <a:endParaRPr lang="ar-SA" dirty="0"/>
          </a:p>
        </p:txBody>
      </p:sp>
      <p:grpSp>
        <p:nvGrpSpPr>
          <p:cNvPr id="2050" name="Group 2"/>
          <p:cNvGrpSpPr>
            <a:grpSpLocks/>
          </p:cNvGrpSpPr>
          <p:nvPr/>
        </p:nvGrpSpPr>
        <p:grpSpPr bwMode="auto">
          <a:xfrm>
            <a:off x="1043292" y="3932820"/>
            <a:ext cx="7128758" cy="2269536"/>
            <a:chOff x="3641" y="6134"/>
            <a:chExt cx="9946" cy="3060"/>
          </a:xfrm>
        </p:grpSpPr>
        <p:pic>
          <p:nvPicPr>
            <p:cNvPr id="2051" name="Picture 3" descr="12"/>
            <p:cNvPicPr>
              <a:picLocks noChangeAspect="1" noChangeArrowheads="1"/>
            </p:cNvPicPr>
            <p:nvPr/>
          </p:nvPicPr>
          <p:blipFill>
            <a:blip r:embed="rId2" cstate="print"/>
            <a:srcRect/>
            <a:stretch>
              <a:fillRect/>
            </a:stretch>
          </p:blipFill>
          <p:spPr bwMode="auto">
            <a:xfrm>
              <a:off x="3641" y="6523"/>
              <a:ext cx="4320" cy="23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52" name="Picture 4" descr="13"/>
            <p:cNvPicPr>
              <a:picLocks noChangeAspect="1" noChangeArrowheads="1"/>
            </p:cNvPicPr>
            <p:nvPr/>
          </p:nvPicPr>
          <p:blipFill>
            <a:blip r:embed="rId3" cstate="print"/>
            <a:srcRect/>
            <a:stretch>
              <a:fillRect/>
            </a:stretch>
          </p:blipFill>
          <p:spPr bwMode="auto">
            <a:xfrm>
              <a:off x="9267" y="6134"/>
              <a:ext cx="4320" cy="30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692696"/>
            <a:ext cx="8229600" cy="3096345"/>
          </a:xfrm>
        </p:spPr>
        <p:txBody>
          <a:bodyPr>
            <a:noAutofit/>
          </a:bodyPr>
          <a:lstStyle/>
          <a:p>
            <a:r>
              <a:rPr lang="ar-YE" dirty="0" smtClean="0"/>
              <a:t>- الزجاج المنحني: </a:t>
            </a:r>
            <a:endParaRPr lang="en-US" dirty="0" smtClean="0"/>
          </a:p>
          <a:p>
            <a:pPr>
              <a:buNone/>
            </a:pPr>
            <a:r>
              <a:rPr lang="ar-YE" dirty="0" smtClean="0"/>
              <a:t>وهو زجاج  يقوس بقطر معين بفعل معالجة الحرارة لعمل نوعيات معينة كما انه يستخدم في المباني التجارية والسكنية وغيرها كالدربزينات والأدراج الحلزونية – القواطع – أبواب -  المصاعد- النوافذ. </a:t>
            </a:r>
            <a:endParaRPr lang="en-US" dirty="0" smtClean="0"/>
          </a:p>
          <a:p>
            <a:pPr>
              <a:buNone/>
            </a:pPr>
            <a:r>
              <a:rPr lang="ar-YE" dirty="0" smtClean="0"/>
              <a:t>مواصفات الزجاج المنحني التي تحدد وقت صناعته هي طول القوس الخارجي والداخلي – ودرجة الانحناء وعمقه – المسافة بين</a:t>
            </a:r>
            <a:r>
              <a:rPr lang="en-US" dirty="0" smtClean="0"/>
              <a:t> </a:t>
            </a:r>
            <a:r>
              <a:rPr lang="ar-YE" dirty="0" smtClean="0"/>
              <a:t>الطرفين المتقابلين للزجاج – القطرين الداخلي والخارجي</a:t>
            </a: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J:\DOWNLOAD\www.oldcastleglass.com\images\product_intergraph\bentemp_0.gif"/>
          <p:cNvPicPr>
            <a:picLocks noChangeAspect="1" noChangeArrowheads="1"/>
          </p:cNvPicPr>
          <p:nvPr/>
        </p:nvPicPr>
        <p:blipFill>
          <a:blip r:embed="rId2" r:link="rId3" cstate="print"/>
          <a:srcRect/>
          <a:stretch>
            <a:fillRect/>
          </a:stretch>
        </p:blipFill>
        <p:spPr bwMode="auto">
          <a:xfrm>
            <a:off x="3635896" y="3573016"/>
            <a:ext cx="2736304" cy="2907323"/>
          </a:xfrm>
          <a:prstGeom prst="rect">
            <a:avLst/>
          </a:prstGeom>
          <a:ln>
            <a:noFill/>
          </a:ln>
          <a:effectLst>
            <a:outerShdw blurRad="292100" dist="139700" dir="2700000" algn="tl" rotWithShape="0">
              <a:srgbClr val="333333">
                <a:alpha val="65000"/>
              </a:srgbClr>
            </a:outerShdw>
          </a:effectLst>
        </p:spPr>
      </p:pic>
      <p:pic>
        <p:nvPicPr>
          <p:cNvPr id="5" name="Picture 3"/>
          <p:cNvPicPr>
            <a:picLocks noChangeAspect="1" noChangeArrowheads="1"/>
          </p:cNvPicPr>
          <p:nvPr/>
        </p:nvPicPr>
        <p:blipFill>
          <a:blip r:embed="rId4" cstate="print"/>
          <a:srcRect/>
          <a:stretch>
            <a:fillRect/>
          </a:stretch>
        </p:blipFill>
        <p:spPr bwMode="auto">
          <a:xfrm>
            <a:off x="1835696" y="980728"/>
            <a:ext cx="5953328" cy="2016224"/>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052736"/>
            <a:ext cx="8291264" cy="1728192"/>
          </a:xfrm>
        </p:spPr>
        <p:txBody>
          <a:bodyPr>
            <a:normAutofit/>
          </a:bodyPr>
          <a:lstStyle/>
          <a:p>
            <a:r>
              <a:rPr lang="ar-SA" dirty="0" smtClean="0"/>
              <a:t>زجاج عازل للصوت </a:t>
            </a:r>
          </a:p>
          <a:p>
            <a:pPr>
              <a:buNone/>
            </a:pPr>
            <a:r>
              <a:rPr lang="ar-YE" dirty="0" smtClean="0"/>
              <a:t> يستخدم في البيئة ذات مستويات الضوضاء عالية كالمطارات أو الطرق السريعة</a:t>
            </a:r>
            <a:r>
              <a:rPr lang="ar-SA" dirty="0" smtClean="0"/>
              <a:t> </a:t>
            </a:r>
            <a:endParaRPr lang="en-US" dirty="0" smtClean="0"/>
          </a:p>
        </p:txBody>
      </p:sp>
      <p:pic>
        <p:nvPicPr>
          <p:cNvPr id="5122" name="Picture 2"/>
          <p:cNvPicPr>
            <a:picLocks noChangeAspect="1" noChangeArrowheads="1"/>
          </p:cNvPicPr>
          <p:nvPr/>
        </p:nvPicPr>
        <p:blipFill>
          <a:blip r:embed="rId2" cstate="print"/>
          <a:srcRect/>
          <a:stretch>
            <a:fillRect/>
          </a:stretch>
        </p:blipFill>
        <p:spPr bwMode="auto">
          <a:xfrm>
            <a:off x="1763688" y="2780928"/>
            <a:ext cx="3696935" cy="3872979"/>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1" name="Picture 5" descr="isometricdetail"/>
          <p:cNvPicPr>
            <a:picLocks noChangeAspect="1" noChangeArrowheads="1"/>
          </p:cNvPicPr>
          <p:nvPr/>
        </p:nvPicPr>
        <p:blipFill>
          <a:blip r:embed="rId2" cstate="print"/>
          <a:srcRect b="23171"/>
          <a:stretch>
            <a:fillRect/>
          </a:stretch>
        </p:blipFill>
        <p:spPr bwMode="auto">
          <a:xfrm>
            <a:off x="755576" y="476672"/>
            <a:ext cx="7710543" cy="5184576"/>
          </a:xfrm>
          <a:prstGeom prst="rect">
            <a:avLst/>
          </a:prstGeom>
          <a:ln>
            <a:noFill/>
          </a:ln>
          <a:effectLst>
            <a:outerShdw blurRad="292100" dist="139700" dir="2700000" algn="tl" rotWithShape="0">
              <a:srgbClr val="333333">
                <a:alpha val="65000"/>
              </a:srgbClr>
            </a:outerShdw>
          </a:effectLst>
        </p:spPr>
      </p:pic>
      <p:sp>
        <p:nvSpPr>
          <p:cNvPr id="3" name="Content Placeholder 2"/>
          <p:cNvSpPr>
            <a:spLocks noGrp="1"/>
          </p:cNvSpPr>
          <p:nvPr>
            <p:ph idx="1"/>
          </p:nvPr>
        </p:nvSpPr>
        <p:spPr>
          <a:xfrm>
            <a:off x="518864" y="5733256"/>
            <a:ext cx="8229600" cy="752947"/>
          </a:xfrm>
        </p:spPr>
        <p:txBody>
          <a:bodyPr>
            <a:normAutofit/>
          </a:bodyPr>
          <a:lstStyle/>
          <a:p>
            <a:pPr algn="ctr">
              <a:buNone/>
            </a:pPr>
            <a:r>
              <a:rPr lang="ar-YE" b="1" dirty="0" smtClean="0"/>
              <a:t>ايزومترك يوضح طريقة تركيب الزجاج العازل للصوت والحرارة</a:t>
            </a:r>
            <a:endParaRPr lang="en-US" dirty="0" smtClean="0"/>
          </a:p>
          <a:p>
            <a:pPr algn="ctr"/>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76672"/>
            <a:ext cx="6876256" cy="1008112"/>
          </a:xfrm>
        </p:spPr>
        <p:txBody>
          <a:bodyPr>
            <a:normAutofit/>
          </a:bodyPr>
          <a:lstStyle/>
          <a:p>
            <a:r>
              <a:rPr lang="ar-SA" sz="3200" b="1" dirty="0" smtClean="0">
                <a:effectLst>
                  <a:outerShdw blurRad="38100" dist="38100" dir="2700000" algn="tl">
                    <a:srgbClr val="000000">
                      <a:alpha val="43137"/>
                    </a:srgbClr>
                  </a:outerShdw>
                </a:effectLst>
              </a:rPr>
              <a:t>استخدامات الزجاج في العمارة </a:t>
            </a:r>
            <a:endParaRPr lang="ar-SA" sz="3200"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556792"/>
            <a:ext cx="8229600" cy="5017744"/>
          </a:xfrm>
        </p:spPr>
        <p:txBody>
          <a:bodyPr>
            <a:noAutofit/>
          </a:bodyPr>
          <a:lstStyle/>
          <a:p>
            <a:pPr lvl="0"/>
            <a:r>
              <a:rPr lang="ar-YE" sz="2400" dirty="0" smtClean="0"/>
              <a:t>المسطحات الزجاجية في الواجهات</a:t>
            </a:r>
            <a:endParaRPr lang="en-US" sz="2400" dirty="0" smtClean="0"/>
          </a:p>
          <a:p>
            <a:pPr lvl="0"/>
            <a:r>
              <a:rPr lang="ar-YE" sz="2400" dirty="0" smtClean="0"/>
              <a:t>الحوائط الزجاجية بدل النوافذ في المعامل و صالات الألعاب بالنوادي الرياضية و غيرها</a:t>
            </a:r>
            <a:endParaRPr lang="en-US" sz="2400" dirty="0" smtClean="0"/>
          </a:p>
          <a:p>
            <a:pPr lvl="0"/>
            <a:r>
              <a:rPr lang="ar-YE" sz="2400" dirty="0" smtClean="0"/>
              <a:t>استخدام الزجاج العازل في نوافذ و حوائط و استوديوهات الإذاعة و التسجيل و صالات العمليات في المستشفيات</a:t>
            </a:r>
            <a:endParaRPr lang="en-US" sz="2400" dirty="0" smtClean="0"/>
          </a:p>
          <a:p>
            <a:pPr lvl="0"/>
            <a:r>
              <a:rPr lang="ar-YE" sz="2400" dirty="0" smtClean="0"/>
              <a:t>استخدام الزجاج الملون للسيطرة على قوة الإضاءة الداخلة للمبنى يخففه</a:t>
            </a:r>
            <a:endParaRPr lang="en-US" sz="2400" dirty="0" smtClean="0"/>
          </a:p>
          <a:p>
            <a:pPr lvl="0"/>
            <a:r>
              <a:rPr lang="ar-YE" sz="2400" dirty="0" smtClean="0"/>
              <a:t>استخدام الزجاج المنشوري الذي يعمل على توزيع الأشعة الساقطة عليه و توزيعها</a:t>
            </a:r>
            <a:endParaRPr lang="en-US" sz="2400" dirty="0" smtClean="0"/>
          </a:p>
          <a:p>
            <a:pPr lvl="0"/>
            <a:r>
              <a:rPr lang="ar-YE" sz="2400" dirty="0" smtClean="0"/>
              <a:t>استخدامه في صناعة الأثاث كالدواليب الثابتة في الحوائط و فترينات العرض المختلفة و المناضد و الكراسي و السلالم الداخلية الثابتة و المتحركة و الدربزينات و كبائن المصاعد و أبوابها و كسوة الحوائط الزخرفية </a:t>
            </a:r>
            <a:endParaRPr lang="en-US" sz="2400" dirty="0" smtClean="0"/>
          </a:p>
          <a:p>
            <a:pPr lvl="0"/>
            <a:r>
              <a:rPr lang="ar-YE" sz="2400" dirty="0" smtClean="0"/>
              <a:t>استخدامه في الأسقف و الوسائل المختلفة لإنارتها</a:t>
            </a:r>
            <a:endParaRPr lang="en-US" sz="2400" dirty="0"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76672"/>
            <a:ext cx="8229600" cy="1066800"/>
          </a:xfrm>
        </p:spPr>
        <p:txBody>
          <a:bodyPr>
            <a:normAutofit/>
          </a:bodyPr>
          <a:lstStyle/>
          <a:p>
            <a:r>
              <a:rPr lang="ar-SA" sz="3200" b="1" dirty="0" smtClean="0">
                <a:effectLst>
                  <a:outerShdw blurRad="38100" dist="38100" dir="2700000" algn="tl">
                    <a:srgbClr val="000000">
                      <a:alpha val="43137"/>
                    </a:srgbClr>
                  </a:outerShdw>
                </a:effectLst>
              </a:rPr>
              <a:t>مواصفات الزجاج الجيد في العمارة </a:t>
            </a:r>
            <a:endParaRPr lang="ar-SA" sz="3200"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395536" y="1412776"/>
            <a:ext cx="8229600" cy="5445224"/>
          </a:xfrm>
        </p:spPr>
        <p:txBody>
          <a:bodyPr>
            <a:normAutofit fontScale="92500" lnSpcReduction="10000"/>
          </a:bodyPr>
          <a:lstStyle/>
          <a:p>
            <a:pPr lvl="0"/>
            <a:r>
              <a:rPr lang="ar-YE" dirty="0" smtClean="0"/>
              <a:t>لا يفضل استخدام الزجاج رفيع فالتغيرات الصغيرة في الضغط الجوي الداخلي يسبب اهتزازات و يبهت الزجاج كما ان الضغط عليه يسبب الانحناء.</a:t>
            </a:r>
            <a:endParaRPr lang="en-US" dirty="0" smtClean="0"/>
          </a:p>
          <a:p>
            <a:pPr lvl="0"/>
            <a:r>
              <a:rPr lang="ar-YE" dirty="0" smtClean="0"/>
              <a:t>كلما زاد بحر الزجاج زاد سمكه وصلابته فاقل سمك  يستخدم في البحور " 6م "و</a:t>
            </a:r>
            <a:r>
              <a:rPr lang="en-US" dirty="0" smtClean="0"/>
              <a:t> </a:t>
            </a:r>
            <a:r>
              <a:rPr lang="ar-YE" dirty="0" smtClean="0"/>
              <a:t>تستخدم الوصلات السليكونية لربط الألواح وزيادة قوتها الإنشائية وصلابتها بنقصان سمك الألواح الزجاجية المستخدمة ( وهذه الوصلات السليكونية : هي عبارة عن وصلات ضيقة مفتوحة ملأت بالسلكون حتى تفرض الصلابة )</a:t>
            </a:r>
            <a:endParaRPr lang="en-US" dirty="0" smtClean="0"/>
          </a:p>
          <a:p>
            <a:pPr lvl="0"/>
            <a:r>
              <a:rPr lang="ar-YE" dirty="0" smtClean="0"/>
              <a:t>يمكن وضع كلابات كل </a:t>
            </a:r>
            <a:r>
              <a:rPr lang="en-US" dirty="0" smtClean="0"/>
              <a:t> 1.3m</a:t>
            </a:r>
            <a:r>
              <a:rPr lang="ar-YE" dirty="0" smtClean="0"/>
              <a:t>لزوج من الألواح المتصلة مع بعض لتجنب الحركة النسبية بين الألواح.</a:t>
            </a:r>
            <a:endParaRPr lang="en-US" dirty="0" smtClean="0"/>
          </a:p>
          <a:p>
            <a:pPr lvl="0"/>
            <a:r>
              <a:rPr lang="ar-YE" dirty="0" smtClean="0"/>
              <a:t>يجب أن تكون قادر علي تحمل التغيرات الحرارية كالفروقات في درجات الحرارة والرطوبة غير المسموح بها و أحمال الرياح وغيرها .</a:t>
            </a:r>
            <a:endParaRPr lang="en-US" dirty="0" smtClean="0"/>
          </a:p>
          <a:p>
            <a:pPr lvl="0"/>
            <a:r>
              <a:rPr lang="ar-YE" dirty="0" smtClean="0"/>
              <a:t>الحفاظ علي الزجاج يتم بحمايته من التكسر خلال الاستلام والنقل والتخزين أو من الحافات الحادة  بعمل تهوية و تغليف .</a:t>
            </a:r>
            <a:endParaRPr lang="en-US" dirty="0" smtClean="0"/>
          </a:p>
          <a:p>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8824" y="404664"/>
            <a:ext cx="8229600" cy="1066800"/>
          </a:xfrm>
        </p:spPr>
        <p:txBody>
          <a:bodyPr/>
          <a:lstStyle/>
          <a:p>
            <a:r>
              <a:rPr lang="ar-SA" b="1" dirty="0" smtClean="0">
                <a:effectLst>
                  <a:outerShdw blurRad="38100" dist="38100" dir="2700000" algn="tl">
                    <a:srgbClr val="000000">
                      <a:alpha val="43137"/>
                    </a:srgbClr>
                  </a:outerShdw>
                </a:effectLst>
              </a:rPr>
              <a:t>انواع الزجاج</a:t>
            </a:r>
            <a:endParaRPr lang="ar-SA"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500808" y="1340768"/>
            <a:ext cx="7643192" cy="676671"/>
          </a:xfrm>
        </p:spPr>
        <p:txBody>
          <a:bodyPr>
            <a:normAutofit/>
          </a:bodyPr>
          <a:lstStyle/>
          <a:p>
            <a:r>
              <a:rPr lang="ar-SA" dirty="0" smtClean="0"/>
              <a:t>زجاج عادي شفاف / لوحي انجليزي محبب</a:t>
            </a:r>
            <a:endParaRPr lang="ar-SA" dirty="0"/>
          </a:p>
        </p:txBody>
      </p:sp>
      <p:pic>
        <p:nvPicPr>
          <p:cNvPr id="1026" name="Picture 2"/>
          <p:cNvPicPr>
            <a:picLocks noChangeAspect="1" noChangeArrowheads="1"/>
          </p:cNvPicPr>
          <p:nvPr/>
        </p:nvPicPr>
        <p:blipFill>
          <a:blip r:embed="rId2" cstate="print"/>
          <a:srcRect/>
          <a:stretch>
            <a:fillRect/>
          </a:stretch>
        </p:blipFill>
        <p:spPr bwMode="auto">
          <a:xfrm>
            <a:off x="1259632" y="1813193"/>
            <a:ext cx="6768752" cy="5044807"/>
          </a:xfrm>
          <a:prstGeom prst="rect">
            <a:avLst/>
          </a:prstGeom>
          <a:noFill/>
          <a:ln w="9525">
            <a:noFill/>
            <a:miter lim="800000"/>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46856" y="2503168"/>
            <a:ext cx="8229600" cy="1069848"/>
          </a:xfrm>
        </p:spPr>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ar-SA" sz="4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نماذج المباني الزجاجيه </a:t>
            </a:r>
            <a:endParaRPr lang="ar-SA" sz="4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04664"/>
            <a:ext cx="8229600" cy="1066800"/>
          </a:xfrm>
        </p:spPr>
        <p:txBody>
          <a:bodyPr/>
          <a:lstStyle/>
          <a:p>
            <a:r>
              <a:rPr lang="ar-SA" b="1" dirty="0" smtClean="0">
                <a:effectLst>
                  <a:outerShdw blurRad="38100" dist="38100" dir="2700000" algn="tl">
                    <a:srgbClr val="000000">
                      <a:alpha val="43137"/>
                    </a:srgbClr>
                  </a:outerShdw>
                </a:effectLst>
              </a:rPr>
              <a:t>برجا بتروناس كولالمبور – ماليزيا </a:t>
            </a:r>
            <a:endParaRPr lang="ar-SA" b="1" dirty="0">
              <a:effectLst>
                <a:outerShdw blurRad="38100" dist="38100" dir="2700000" algn="tl">
                  <a:srgbClr val="000000">
                    <a:alpha val="43137"/>
                  </a:srgbClr>
                </a:outerShdw>
              </a:effectLst>
            </a:endParaRPr>
          </a:p>
        </p:txBody>
      </p:sp>
      <p:pic>
        <p:nvPicPr>
          <p:cNvPr id="3074" name="Picture 2" descr="1"/>
          <p:cNvPicPr>
            <a:picLocks noChangeAspect="1" noChangeArrowheads="1"/>
          </p:cNvPicPr>
          <p:nvPr/>
        </p:nvPicPr>
        <p:blipFill>
          <a:blip r:embed="rId2" cstate="print"/>
          <a:srcRect l="18876" r="12038"/>
          <a:stretch>
            <a:fillRect/>
          </a:stretch>
        </p:blipFill>
        <p:spPr bwMode="auto">
          <a:xfrm>
            <a:off x="5580112" y="1340768"/>
            <a:ext cx="2952328" cy="52180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6" name="Picture 2" descr="3"/>
          <p:cNvPicPr>
            <a:picLocks noChangeAspect="1" noChangeArrowheads="1"/>
          </p:cNvPicPr>
          <p:nvPr/>
        </p:nvPicPr>
        <p:blipFill>
          <a:blip r:embed="rId3" cstate="print"/>
          <a:srcRect/>
          <a:stretch>
            <a:fillRect/>
          </a:stretch>
        </p:blipFill>
        <p:spPr bwMode="auto">
          <a:xfrm>
            <a:off x="395536" y="2564904"/>
            <a:ext cx="5057450" cy="3090664"/>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548681"/>
            <a:ext cx="7772400" cy="720080"/>
          </a:xfrm>
          <a:ln>
            <a:noFill/>
          </a:ln>
        </p:spPr>
        <p:txBody>
          <a:bodyPr/>
          <a:lstStyle/>
          <a:p>
            <a:r>
              <a:rPr lang="ar-SA" sz="4000" dirty="0" smtClean="0">
                <a:solidFill>
                  <a:schemeClr val="tx1"/>
                </a:solidFill>
                <a:effectLst>
                  <a:outerShdw blurRad="38100" dist="38100" dir="2700000" algn="tl">
                    <a:srgbClr val="000000">
                      <a:alpha val="43137"/>
                    </a:srgbClr>
                  </a:outerShdw>
                </a:effectLst>
              </a:rPr>
              <a:t>فكره المشروع </a:t>
            </a:r>
            <a:endParaRPr lang="ar-SA" sz="4000" dirty="0">
              <a:solidFill>
                <a:schemeClr val="tx1"/>
              </a:solidFill>
              <a:effectLst>
                <a:outerShdw blurRad="38100" dist="38100" dir="2700000" algn="tl">
                  <a:srgbClr val="000000">
                    <a:alpha val="43137"/>
                  </a:srgbClr>
                </a:outerShdw>
              </a:effectLst>
            </a:endParaRPr>
          </a:p>
        </p:txBody>
      </p:sp>
      <p:sp>
        <p:nvSpPr>
          <p:cNvPr id="5" name="Text Placeholder 4"/>
          <p:cNvSpPr>
            <a:spLocks noGrp="1"/>
          </p:cNvSpPr>
          <p:nvPr>
            <p:ph type="body" idx="1"/>
          </p:nvPr>
        </p:nvSpPr>
        <p:spPr/>
        <p:txBody>
          <a:bodyPr/>
          <a:lstStyle/>
          <a:p>
            <a:endParaRPr lang="ar-SA"/>
          </a:p>
        </p:txBody>
      </p:sp>
      <p:pic>
        <p:nvPicPr>
          <p:cNvPr id="6" name="Picture 5" descr="twin-towers-design-ziad.png"/>
          <p:cNvPicPr>
            <a:picLocks noChangeAspect="1"/>
          </p:cNvPicPr>
          <p:nvPr/>
        </p:nvPicPr>
        <p:blipFill>
          <a:blip r:embed="rId2" cstate="print"/>
          <a:stretch>
            <a:fillRect/>
          </a:stretch>
        </p:blipFill>
        <p:spPr>
          <a:xfrm>
            <a:off x="467544" y="1412776"/>
            <a:ext cx="7884368" cy="5174117"/>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55576" y="980728"/>
            <a:ext cx="7772400" cy="2160240"/>
          </a:xfrm>
        </p:spPr>
        <p:txBody>
          <a:bodyPr>
            <a:noAutofit/>
          </a:bodyPr>
          <a:lstStyle/>
          <a:p>
            <a:r>
              <a:rPr lang="ar-SA" sz="2800" dirty="0" smtClean="0"/>
              <a:t>استلهام فكره المبنى من الفن الاسلامي و لكن استخدام التقنيه الحديثه جلعت منه معلم للمدينه ، حيث عن استفاد من استخدام الزجاج المعالج لربط بين البيئه الخارجيه بالداخل دون إدخال الحراره او الرطوبه إلى داخل المبنى </a:t>
            </a:r>
            <a:endParaRPr lang="ar-SA" sz="2800" dirty="0"/>
          </a:p>
        </p:txBody>
      </p:sp>
      <p:pic>
        <p:nvPicPr>
          <p:cNvPr id="4" name="Picture 3" descr="800px-SkyBridge.jpg"/>
          <p:cNvPicPr>
            <a:picLocks noChangeAspect="1"/>
          </p:cNvPicPr>
          <p:nvPr/>
        </p:nvPicPr>
        <p:blipFill>
          <a:blip r:embed="rId2" cstate="print"/>
          <a:stretch>
            <a:fillRect/>
          </a:stretch>
        </p:blipFill>
        <p:spPr>
          <a:xfrm>
            <a:off x="2699792" y="2924944"/>
            <a:ext cx="4032448" cy="30243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04664"/>
            <a:ext cx="7812360" cy="936104"/>
          </a:xfrm>
        </p:spPr>
        <p:txBody>
          <a:bodyPr>
            <a:normAutofit/>
          </a:bodyPr>
          <a:lstStyle/>
          <a:p>
            <a:r>
              <a:rPr lang="ar-YE" sz="3600" b="1" dirty="0" smtClean="0">
                <a:effectLst>
                  <a:outerShdw blurRad="38100" dist="38100" dir="2700000" algn="tl">
                    <a:srgbClr val="000000">
                      <a:alpha val="43137"/>
                    </a:srgbClr>
                  </a:outerShdw>
                </a:effectLst>
              </a:rPr>
              <a:t>عدسة سانت لازار في باريس: </a:t>
            </a:r>
            <a:endParaRPr lang="ar-SA" sz="3600" dirty="0">
              <a:effectLst>
                <a:outerShdw blurRad="38100" dist="38100" dir="2700000" algn="tl">
                  <a:srgbClr val="000000">
                    <a:alpha val="43137"/>
                  </a:srgbClr>
                </a:outerShdw>
              </a:effectLst>
            </a:endParaRPr>
          </a:p>
        </p:txBody>
      </p:sp>
      <p:pic>
        <p:nvPicPr>
          <p:cNvPr id="6" name="Picture 2" descr="7"/>
          <p:cNvPicPr>
            <a:picLocks noChangeAspect="1" noChangeArrowheads="1"/>
          </p:cNvPicPr>
          <p:nvPr/>
        </p:nvPicPr>
        <p:blipFill>
          <a:blip r:embed="rId2" cstate="print"/>
          <a:srcRect/>
          <a:stretch>
            <a:fillRect/>
          </a:stretch>
        </p:blipFill>
        <p:spPr bwMode="auto">
          <a:xfrm>
            <a:off x="1043608" y="1556792"/>
            <a:ext cx="6984776" cy="4897518"/>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1"/>
          <p:cNvPicPr>
            <a:picLocks noChangeAspect="1" noChangeArrowheads="1"/>
          </p:cNvPicPr>
          <p:nvPr/>
        </p:nvPicPr>
        <p:blipFill>
          <a:blip r:embed="rId2" cstate="print"/>
          <a:srcRect/>
          <a:stretch>
            <a:fillRect/>
          </a:stretch>
        </p:blipFill>
        <p:spPr bwMode="auto">
          <a:xfrm>
            <a:off x="683568" y="1268760"/>
            <a:ext cx="7652694" cy="4516607"/>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539552" y="1052736"/>
            <a:ext cx="8219256" cy="2376263"/>
          </a:xfrm>
          <a:prstGeom prst="rect">
            <a:avLst/>
          </a:prstGeom>
        </p:spPr>
        <p:txBody>
          <a:bodyPr>
            <a:normAutofit fontScale="92500" lnSpcReduction="10000"/>
          </a:bodyPr>
          <a:lstStyle/>
          <a:p>
            <a:pPr marL="365760" marR="0" lvl="0" indent="-256032" algn="r" defTabSz="914400" rtl="1" eaLnBrk="1" fontAlgn="auto" latinLnBrk="0" hangingPunct="1">
              <a:lnSpc>
                <a:spcPct val="100000"/>
              </a:lnSpc>
              <a:spcBef>
                <a:spcPts val="300"/>
              </a:spcBef>
              <a:spcAft>
                <a:spcPts val="0"/>
              </a:spcAft>
              <a:buClr>
                <a:schemeClr val="accent3"/>
              </a:buClr>
              <a:buSzTx/>
              <a:tabLst/>
              <a:defRPr/>
            </a:pPr>
            <a:r>
              <a:rPr kumimoji="0" lang="ar-YE" sz="2800" b="0" i="0" u="none" strike="noStrike" kern="1200" cap="none" spc="0" normalizeH="0" baseline="0" noProof="0" dirty="0" smtClean="0">
                <a:ln>
                  <a:noFill/>
                </a:ln>
                <a:solidFill>
                  <a:schemeClr val="tx1"/>
                </a:solidFill>
                <a:effectLst/>
                <a:uLnTx/>
                <a:uFillTx/>
                <a:latin typeface="+mn-lt"/>
                <a:ea typeface="+mn-ea"/>
                <a:cs typeface="+mn-cs"/>
              </a:rPr>
              <a:t>تشكل الشفافية و الهيكل الإنشائي، أساس الأفكار المهيمنة على مشروع مدخل محطة سانت لازار و هو مدخل زجاجي شكله فقاعي يشبه شكل حبة العدس، و يمثل مدخلا إلى خط المترو الجديد في شبكة مترو الأنفاق في باريس و بالرغم من عدم وجود شيء جديد فيما يتعلق بالأفكار الرئيسية فمن المثير ملاحظة كيف استطاع المعماري آرت شاربينتييه أن يجمع بينها بمنطق خاص مظهرا بذلك إحساسا مميزا بالفراغ. </a:t>
            </a: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56032" algn="r" defTabSz="914400" rtl="1" eaLnBrk="1" fontAlgn="auto" latinLnBrk="0" hangingPunct="1">
              <a:lnSpc>
                <a:spcPct val="100000"/>
              </a:lnSpc>
              <a:spcBef>
                <a:spcPts val="300"/>
              </a:spcBef>
              <a:spcAft>
                <a:spcPts val="0"/>
              </a:spcAft>
              <a:buClr>
                <a:schemeClr val="accent3"/>
              </a:buClr>
              <a:buSzTx/>
              <a:buFont typeface="Georgia"/>
              <a:buChar char="•"/>
              <a:tabLst/>
              <a:defRPr/>
            </a:pPr>
            <a:endParaRPr kumimoji="0" lang="ar-SA" sz="2800" b="0" i="0" u="none" strike="noStrike" kern="1200" cap="none" spc="0" normalizeH="0" baseline="0" noProof="0" dirty="0">
              <a:ln>
                <a:noFill/>
              </a:ln>
              <a:solidFill>
                <a:schemeClr val="tx1"/>
              </a:solidFill>
              <a:effectLst/>
              <a:uLnTx/>
              <a:uFillTx/>
              <a:latin typeface="+mn-lt"/>
              <a:ea typeface="+mn-ea"/>
              <a:cs typeface="+mn-cs"/>
            </a:endParaRPr>
          </a:p>
        </p:txBody>
      </p:sp>
      <p:pic>
        <p:nvPicPr>
          <p:cNvPr id="1026" name="Picture 2" descr="6"/>
          <p:cNvPicPr>
            <a:picLocks noChangeAspect="1" noChangeArrowheads="1"/>
          </p:cNvPicPr>
          <p:nvPr/>
        </p:nvPicPr>
        <p:blipFill>
          <a:blip r:embed="rId2" cstate="print"/>
          <a:srcRect/>
          <a:stretch>
            <a:fillRect/>
          </a:stretch>
        </p:blipFill>
        <p:spPr bwMode="auto">
          <a:xfrm>
            <a:off x="2555776" y="3550688"/>
            <a:ext cx="3816424" cy="3307312"/>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22313" y="980728"/>
            <a:ext cx="7772400" cy="4608512"/>
          </a:xfrm>
        </p:spPr>
        <p:txBody>
          <a:bodyPr>
            <a:normAutofit/>
          </a:bodyPr>
          <a:lstStyle/>
          <a:p>
            <a:pPr rtl="0"/>
            <a:r>
              <a:rPr lang="ar-YE" sz="2400" dirty="0" smtClean="0"/>
              <a:t>بما أن هذا السطح شفاف، فإنه لن يتخذ شكل جسم صلب ثقيل، و كل انعكاس ومنفصل يتباين بسبب ألواح الزجاج المحيطة، بما يفسح مجال لرؤية ساحة المدينة، و بلا شك تأتي فكرة التصميم معاكسة لكل القضايا التكنولوجية المتعلقة بالتطبيق الفعلي لعملية البناء، و في هذه الحالة تكون المسألة هي كيفية ادخال </a:t>
            </a:r>
            <a:endParaRPr lang="en-US" sz="2400" dirty="0" smtClean="0"/>
          </a:p>
          <a:p>
            <a:pPr rtl="0"/>
            <a:r>
              <a:rPr lang="ar-YE" sz="2400" dirty="0" smtClean="0"/>
              <a:t>الزجاج المنحني باتجاهين ضمن التصميم المعماري ككل.</a:t>
            </a:r>
            <a:endParaRPr lang="en-US" sz="2400" dirty="0" smtClean="0"/>
          </a:p>
          <a:p>
            <a:pPr rtl="0"/>
            <a:endParaRPr lang="en-US" sz="2400" dirty="0" smtClean="0"/>
          </a:p>
          <a:p>
            <a:pPr rtl="0"/>
            <a:r>
              <a:rPr lang="ar-YE" sz="2400" dirty="0" smtClean="0"/>
              <a:t>و من المستحيل ملاحظة خط انقطاع أو عدم استمرارية الشكل الهندسي لأن السطحين متصلان مع بعضهما مماسيا مما يعني أنه لا يمكن تمثيل الفقاعة بأي شيء عدا كونها جسما ذا شكل غير نظامي, و يؤكد تغيير الانحناء و الاستدارة الملحوظة للحلقة المحيطية على إمكانات الزجاج المحدب و على حقيقة أن مشروع سانت لازار هو مثل على أحدث صيحات فن العمارة بالزجاج.</a:t>
            </a:r>
            <a:r>
              <a:rPr lang="en-US" sz="2400" dirty="0" smtClean="0"/>
              <a:t> </a:t>
            </a:r>
          </a:p>
          <a:p>
            <a:endParaRPr lang="ar-SA"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620687"/>
            <a:ext cx="8229600" cy="2736305"/>
          </a:xfrm>
        </p:spPr>
        <p:txBody>
          <a:bodyPr/>
          <a:lstStyle/>
          <a:p>
            <a:r>
              <a:rPr lang="ar-SA" dirty="0"/>
              <a:t>- الزجاج الملون و المحفور و الزخرفي</a:t>
            </a:r>
            <a:r>
              <a:rPr lang="ar-SA" dirty="0" smtClean="0"/>
              <a:t>:</a:t>
            </a:r>
          </a:p>
          <a:p>
            <a:pPr>
              <a:buNone/>
            </a:pPr>
            <a:r>
              <a:rPr lang="ar-YE" sz="2400" dirty="0" smtClean="0"/>
              <a:t>استخدام </a:t>
            </a:r>
            <a:r>
              <a:rPr lang="ar-YE" sz="2400" dirty="0"/>
              <a:t>الزجاج المطلي أو الملون (ذا طبقات ملونه ) أو مكونة من طبقات تمتص أشعة الشمس و الأشعة فوق البنفسجية تضر بالأثاث والأنسجة الداخلية والتحت الحمراء لتحول الطاقة الممتصة إلى حرارة  ثم إلى الخارج فتطبيقاته واستخداماته لا تعد و لا تحصى في الواجهات  والقواطع</a:t>
            </a:r>
            <a:endParaRPr lang="ar-SA" sz="2400" dirty="0"/>
          </a:p>
        </p:txBody>
      </p:sp>
      <p:pic>
        <p:nvPicPr>
          <p:cNvPr id="2050" name="Picture 2"/>
          <p:cNvPicPr>
            <a:picLocks noChangeAspect="1" noChangeArrowheads="1"/>
          </p:cNvPicPr>
          <p:nvPr/>
        </p:nvPicPr>
        <p:blipFill>
          <a:blip r:embed="rId2" cstate="print"/>
          <a:srcRect/>
          <a:stretch>
            <a:fillRect/>
          </a:stretch>
        </p:blipFill>
        <p:spPr bwMode="auto">
          <a:xfrm>
            <a:off x="1403648" y="2924944"/>
            <a:ext cx="6455100" cy="3433564"/>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692697"/>
            <a:ext cx="8229600" cy="2376264"/>
          </a:xfrm>
        </p:spPr>
        <p:txBody>
          <a:bodyPr/>
          <a:lstStyle/>
          <a:p>
            <a:r>
              <a:rPr lang="ar-SA" dirty="0" smtClean="0"/>
              <a:t> الطوب الزجاجي </a:t>
            </a:r>
            <a:endParaRPr lang="ar-SA" dirty="0"/>
          </a:p>
        </p:txBody>
      </p:sp>
      <p:pic>
        <p:nvPicPr>
          <p:cNvPr id="4" name="Picture 3" descr="images (1).jpg"/>
          <p:cNvPicPr>
            <a:picLocks noChangeAspect="1"/>
          </p:cNvPicPr>
          <p:nvPr/>
        </p:nvPicPr>
        <p:blipFill>
          <a:blip r:embed="rId2" cstate="print"/>
          <a:stretch>
            <a:fillRect/>
          </a:stretch>
        </p:blipFill>
        <p:spPr>
          <a:xfrm>
            <a:off x="4499992" y="2708920"/>
            <a:ext cx="4346378" cy="2583929"/>
          </a:xfrm>
          <a:prstGeom prst="rect">
            <a:avLst/>
          </a:prstGeom>
        </p:spPr>
      </p:pic>
      <p:pic>
        <p:nvPicPr>
          <p:cNvPr id="5" name="Picture 4" descr="images.jpg"/>
          <p:cNvPicPr>
            <a:picLocks noChangeAspect="1"/>
          </p:cNvPicPr>
          <p:nvPr/>
        </p:nvPicPr>
        <p:blipFill>
          <a:blip r:embed="rId3" cstate="print"/>
          <a:stretch>
            <a:fillRect/>
          </a:stretch>
        </p:blipFill>
        <p:spPr>
          <a:xfrm>
            <a:off x="755576" y="1412776"/>
            <a:ext cx="3456384" cy="5017332"/>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3200" b="1" dirty="0" smtClean="0">
                <a:cs typeface="+mn-cs"/>
              </a:rPr>
              <a:t>خواص الطوب الزجاجي </a:t>
            </a:r>
            <a:endParaRPr lang="ar-SA" sz="3200" b="1" dirty="0">
              <a:cs typeface="+mn-cs"/>
            </a:endParaRPr>
          </a:p>
        </p:txBody>
      </p:sp>
      <p:sp>
        <p:nvSpPr>
          <p:cNvPr id="3" name="Content Placeholder 2"/>
          <p:cNvSpPr>
            <a:spLocks noGrp="1"/>
          </p:cNvSpPr>
          <p:nvPr>
            <p:ph idx="1"/>
          </p:nvPr>
        </p:nvSpPr>
        <p:spPr>
          <a:xfrm>
            <a:off x="457200" y="2249424"/>
            <a:ext cx="8229600" cy="1683632"/>
          </a:xfrm>
        </p:spPr>
        <p:txBody>
          <a:bodyPr/>
          <a:lstStyle/>
          <a:p>
            <a:r>
              <a:rPr lang="ar-SA" dirty="0" smtClean="0"/>
              <a:t>لا يتأثر بالحراره </a:t>
            </a:r>
          </a:p>
          <a:p>
            <a:r>
              <a:rPr lang="ar-SA" dirty="0" smtClean="0"/>
              <a:t>يدخل اشعه الشمس بنسبه جيده </a:t>
            </a:r>
          </a:p>
          <a:p>
            <a:r>
              <a:rPr lang="ar-SA" dirty="0" smtClean="0"/>
              <a:t>عازل للصوت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692696"/>
            <a:ext cx="8229600" cy="1296144"/>
          </a:xfrm>
        </p:spPr>
        <p:txBody>
          <a:bodyPr>
            <a:normAutofit lnSpcReduction="10000"/>
          </a:bodyPr>
          <a:lstStyle/>
          <a:p>
            <a:r>
              <a:rPr lang="ar-SA" dirty="0" smtClean="0"/>
              <a:t>زجاج العاكس : </a:t>
            </a:r>
          </a:p>
          <a:p>
            <a:pPr>
              <a:buNone/>
            </a:pPr>
            <a:r>
              <a:rPr lang="ar-YE" dirty="0" smtClean="0"/>
              <a:t>وهو </a:t>
            </a:r>
            <a:r>
              <a:rPr lang="ar-YE" dirty="0"/>
              <a:t>عبارة عن زجاج غطي بطبقة معقمة من الطلاء التي </a:t>
            </a:r>
            <a:r>
              <a:rPr lang="ar-SA" dirty="0" smtClean="0"/>
              <a:t>ل</a:t>
            </a:r>
            <a:r>
              <a:rPr lang="ar-YE" dirty="0" smtClean="0"/>
              <a:t>ا </a:t>
            </a:r>
            <a:r>
              <a:rPr lang="ar-YE" dirty="0"/>
              <a:t>تسمح بالرؤيا.</a:t>
            </a:r>
            <a:endParaRPr lang="en-US" dirty="0"/>
          </a:p>
          <a:p>
            <a:endParaRPr lang="ar-SA" dirty="0"/>
          </a:p>
        </p:txBody>
      </p:sp>
      <p:pic>
        <p:nvPicPr>
          <p:cNvPr id="4" name="Picture 3" descr="527096863_378.jpg"/>
          <p:cNvPicPr>
            <a:picLocks noChangeAspect="1"/>
          </p:cNvPicPr>
          <p:nvPr/>
        </p:nvPicPr>
        <p:blipFill>
          <a:blip r:embed="rId2" cstate="print"/>
          <a:stretch>
            <a:fillRect/>
          </a:stretch>
        </p:blipFill>
        <p:spPr>
          <a:xfrm>
            <a:off x="2483768" y="2053177"/>
            <a:ext cx="4104456" cy="4617513"/>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08720"/>
            <a:ext cx="8229600" cy="5665816"/>
          </a:xfrm>
        </p:spPr>
        <p:txBody>
          <a:bodyPr>
            <a:normAutofit/>
          </a:bodyPr>
          <a:lstStyle/>
          <a:p>
            <a:r>
              <a:rPr lang="ar-SA" dirty="0" smtClean="0"/>
              <a:t>الزجاج العازل : </a:t>
            </a:r>
          </a:p>
          <a:p>
            <a:pPr>
              <a:buNone/>
            </a:pPr>
            <a:r>
              <a:rPr lang="ar-SA" dirty="0" smtClean="0"/>
              <a:t>يصنع هذا النوع من لوحين من الزجاج العادي أو البلوري و بينها مجال هوائي ليحسن الأداء من ناحية التحكم بالحرارة وأشعة الشمس و يوفر تكاليف التدفئة و التبريد و يقلل التكثيف الداخلي الحاصل في المناخ البارد و يسمى بالزجاج الحيوي حيث يوجد بعض من هذا الزجاج بألوان خاصة لكسر حدة بريق الشمس و وهجها</a:t>
            </a:r>
            <a:r>
              <a:rPr lang="ar-YE" dirty="0" smtClean="0"/>
              <a:t> لتكييف الفراغ</a:t>
            </a:r>
            <a:r>
              <a:rPr lang="en-US" dirty="0" smtClean="0"/>
              <a:t>.</a:t>
            </a:r>
          </a:p>
          <a:p>
            <a:pPr>
              <a:buNone/>
            </a:pPr>
            <a:r>
              <a:rPr lang="en-US" dirty="0" smtClean="0"/>
              <a:t/>
            </a:r>
            <a:br>
              <a:rPr lang="en-US" dirty="0" smtClean="0"/>
            </a:br>
            <a:r>
              <a:rPr lang="ar-SA" dirty="0" smtClean="0"/>
              <a:t>ومن مساوئه يسمح بنفاذ قليل من الأشعة البنفسجية التي تغير من ألوان قماش الستائر والأثاث الداخلي للمبنى يستخدم في النوافذ و الواجهات بشكل عمودي او افقي او مائل</a:t>
            </a:r>
            <a:endParaRPr lang="en-US" dirty="0" smtClean="0"/>
          </a:p>
          <a:p>
            <a:pPr>
              <a:buNone/>
            </a:pPr>
            <a:endParaRPr lang="ar-SA" sz="32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nsulted_glass02.jpg"/>
          <p:cNvPicPr>
            <a:picLocks noChangeAspect="1"/>
          </p:cNvPicPr>
          <p:nvPr/>
        </p:nvPicPr>
        <p:blipFill>
          <a:blip r:embed="rId2" cstate="print"/>
          <a:stretch>
            <a:fillRect/>
          </a:stretch>
        </p:blipFill>
        <p:spPr>
          <a:xfrm>
            <a:off x="2051720" y="1268760"/>
            <a:ext cx="5328592" cy="4254102"/>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908720"/>
            <a:ext cx="8229600" cy="5472608"/>
          </a:xfrm>
        </p:spPr>
        <p:txBody>
          <a:bodyPr>
            <a:noAutofit/>
          </a:bodyPr>
          <a:lstStyle/>
          <a:p>
            <a:r>
              <a:rPr lang="ar-YE" dirty="0" smtClean="0"/>
              <a:t>الزجاج الصفائحي (الزجاج التوأمي):  </a:t>
            </a:r>
            <a:endParaRPr lang="en-US" dirty="0" smtClean="0"/>
          </a:p>
          <a:p>
            <a:pPr>
              <a:buNone/>
            </a:pPr>
            <a:r>
              <a:rPr lang="ar-SA" dirty="0" smtClean="0"/>
              <a:t>ال</a:t>
            </a:r>
            <a:r>
              <a:rPr lang="ar-YE" dirty="0" smtClean="0"/>
              <a:t>مكون من لوحين أو أكثر من الزجاج العادي و يتخللهما فاصل من بلاستيك أو مادة صناعية مرنة شديدة المقاومة للتآكل و الصدمات</a:t>
            </a:r>
            <a:r>
              <a:rPr lang="ar-SA" dirty="0" smtClean="0"/>
              <a:t> </a:t>
            </a:r>
            <a:r>
              <a:rPr lang="ar-YE" dirty="0" smtClean="0"/>
              <a:t>مثل متعدد الفينيل</a:t>
            </a:r>
            <a:r>
              <a:rPr lang="en-US" dirty="0" smtClean="0"/>
              <a:t> </a:t>
            </a:r>
            <a:r>
              <a:rPr lang="ar-YE" dirty="0" smtClean="0"/>
              <a:t>تحت تأثير الحرارة والضغط و هذه المادة تمتاز بالشفافية و المقاومة و القدرة على الالتصاق بالزجاج</a:t>
            </a:r>
            <a:r>
              <a:rPr lang="ar-SA" dirty="0" smtClean="0"/>
              <a:t>.</a:t>
            </a:r>
            <a:endParaRPr lang="en-US" dirty="0" smtClean="0"/>
          </a:p>
          <a:p>
            <a:pPr>
              <a:buNone/>
            </a:pPr>
            <a:r>
              <a:rPr lang="ar-YE" dirty="0" smtClean="0"/>
              <a:t>و هذا النوع يضبط الطاقة الشمسية </a:t>
            </a:r>
            <a:r>
              <a:rPr lang="ar-SA" dirty="0" smtClean="0"/>
              <a:t>و </a:t>
            </a:r>
            <a:r>
              <a:rPr lang="ar-YE" dirty="0" smtClean="0"/>
              <a:t>من الأشعة البنفسجية و من الأشعة المرئية ومن الأشعة ما دون الحمراء كما أنه يضبط العزل الصوتي لأن مادة سافليكس تضعف و تخفف ذبذبات الصوت الداخلة لذا يستخدم في المطارات و في المباني الواقعة على الطرق العامة السريعة و يستخدم أيضا للحماية </a:t>
            </a:r>
            <a:r>
              <a:rPr lang="ar-SA" dirty="0" smtClean="0"/>
              <a:t>و </a:t>
            </a:r>
            <a:r>
              <a:rPr lang="ar-YE" dirty="0" smtClean="0"/>
              <a:t>ضد الطلقات النارية</a:t>
            </a:r>
            <a:endParaRPr lang="en-US" dirty="0" smtClean="0"/>
          </a:p>
          <a:p>
            <a:endParaRPr lang="ar-S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3736</TotalTime>
  <Words>1042</Words>
  <Application>Microsoft Office PowerPoint</Application>
  <PresentationFormat>On-screen Show (4:3)</PresentationFormat>
  <Paragraphs>55</Paragraphs>
  <Slides>27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Arial</vt:lpstr>
      <vt:lpstr>Georgia</vt:lpstr>
      <vt:lpstr>Tahoma</vt:lpstr>
      <vt:lpstr>Trebuchet MS</vt:lpstr>
      <vt:lpstr>Wingdings 2</vt:lpstr>
      <vt:lpstr>Urban</vt:lpstr>
      <vt:lpstr>تاريخ الزجاج</vt:lpstr>
      <vt:lpstr>انواع الزجاج</vt:lpstr>
      <vt:lpstr>PowerPoint Presentation</vt:lpstr>
      <vt:lpstr>PowerPoint Presentation</vt:lpstr>
      <vt:lpstr>خواص الطوب الزجاجي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استخدامات الزجاج في العمارة </vt:lpstr>
      <vt:lpstr>مواصفات الزجاج الجيد في العمارة </vt:lpstr>
      <vt:lpstr>نماذج المباني الزجاجيه </vt:lpstr>
      <vt:lpstr>برجا بتروناس كولالمبور – ماليزيا </vt:lpstr>
      <vt:lpstr>فكره المشروع </vt:lpstr>
      <vt:lpstr>PowerPoint Presentation</vt:lpstr>
      <vt:lpstr>عدسة سانت لازار في باريس: </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الزجاج و العمارة</dc:title>
  <dc:creator>Afaf</dc:creator>
  <cp:lastModifiedBy>egyptsystem</cp:lastModifiedBy>
  <cp:revision>13</cp:revision>
  <dcterms:created xsi:type="dcterms:W3CDTF">2013-10-30T04:59:30Z</dcterms:created>
  <dcterms:modified xsi:type="dcterms:W3CDTF">2014-01-20T11:58:34Z</dcterms:modified>
</cp:coreProperties>
</file>