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0"/>
  </p:notesMasterIdLst>
  <p:sldIdLst>
    <p:sldId id="268" r:id="rId2"/>
    <p:sldId id="265" r:id="rId3"/>
    <p:sldId id="266" r:id="rId4"/>
    <p:sldId id="262" r:id="rId5"/>
    <p:sldId id="263" r:id="rId6"/>
    <p:sldId id="264" r:id="rId7"/>
    <p:sldId id="261" r:id="rId8"/>
    <p:sldId id="269" r:id="rId9"/>
  </p:sldIdLst>
  <p:sldSz cx="6858000" cy="9906000" type="A4"/>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5161" autoAdjust="0"/>
  </p:normalViewPr>
  <p:slideViewPr>
    <p:cSldViewPr>
      <p:cViewPr>
        <p:scale>
          <a:sx n="100" d="100"/>
          <a:sy n="100" d="100"/>
        </p:scale>
        <p:origin x="-1236" y="-78"/>
      </p:cViewPr>
      <p:guideLst>
        <p:guide orient="horz" pos="3120"/>
        <p:guide pos="2160"/>
      </p:guideLst>
    </p:cSldViewPr>
  </p:slideViewPr>
  <p:notesTextViewPr>
    <p:cViewPr>
      <p:scale>
        <a:sx n="66" d="100"/>
        <a:sy n="66"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4B8F131-3B1F-426A-A20B-E9B6D1454000}" type="datetimeFigureOut">
              <a:rPr lang="ar-EG" smtClean="0"/>
              <a:pPr/>
              <a:t>24/04/1433</a:t>
            </a:fld>
            <a:endParaRPr lang="ar-EG"/>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033DC0C-30CD-43D3-AE86-A0A51018C570}" type="slidenum">
              <a:rPr lang="ar-EG" smtClean="0"/>
              <a:pPr/>
              <a:t>‹#›</a:t>
            </a:fld>
            <a:endParaRPr lang="ar-EG"/>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B033DC0C-30CD-43D3-AE86-A0A51018C570}" type="slidenum">
              <a:rPr lang="ar-EG" smtClean="0"/>
              <a:pPr/>
              <a:t>5</a:t>
            </a:fld>
            <a:endParaRPr lang="ar-E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smtClean="0"/>
              <a:t>Click to edit Master title style</a:t>
            </a:r>
            <a:endParaRPr lang="ar-EG"/>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73264"/>
            <a:ext cx="1157288" cy="12208228"/>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257175" y="573264"/>
            <a:ext cx="3357563" cy="122082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r">
              <a:defRPr sz="4000" b="1" cap="all"/>
            </a:lvl1pPr>
          </a:lstStyle>
          <a:p>
            <a:r>
              <a:rPr lang="en-US" smtClean="0"/>
              <a:t>Click to edit Master title style</a:t>
            </a:r>
            <a:endParaRPr lang="ar-EG"/>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4"/>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6"/>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2"/>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r">
              <a:defRPr sz="2000" b="1"/>
            </a:lvl1pPr>
          </a:lstStyle>
          <a:p>
            <a:r>
              <a:rPr lang="en-US" smtClean="0"/>
              <a:t>Click to edit Master title style</a:t>
            </a:r>
            <a:endParaRPr lang="ar-EG"/>
          </a:p>
        </p:txBody>
      </p:sp>
      <p:sp>
        <p:nvSpPr>
          <p:cNvPr id="3" name="Content Placehold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r">
              <a:defRPr sz="2000" b="1"/>
            </a:lvl1pPr>
          </a:lstStyle>
          <a:p>
            <a:r>
              <a:rPr lang="en-US" smtClean="0"/>
              <a:t>Click to edit Master title style</a:t>
            </a:r>
            <a:endParaRPr lang="ar-EG"/>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EG"/>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0E447D-CE85-411D-BC4E-FBECCC607D27}" type="datetimeFigureOut">
              <a:rPr lang="ar-EG" smtClean="0"/>
              <a:pPr/>
              <a:t>24/04/1433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11DF5932-14EF-4497-95AE-A1C57B860C39}" type="slidenum">
              <a:rPr lang="ar-EG" smtClean="0"/>
              <a:pPr/>
              <a:t>‹#›</a:t>
            </a:fld>
            <a:endParaRPr lang="ar-E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accent1">
                <a:shade val="45000"/>
                <a:satMod val="135000"/>
              </a:schemeClr>
              <a:prstClr val="white"/>
            </a:duotone>
            <a:lum bright="8000" contrast="6000"/>
          </a:blip>
          <a:srcRect/>
          <a:stretch>
            <a:fillRect l="-37000" r="-3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1" anchor="ctr">
            <a:normAutofit/>
          </a:bodyPr>
          <a:lstStyle/>
          <a:p>
            <a:r>
              <a:rPr lang="en-US" smtClean="0"/>
              <a:t>Click to edit Master title style</a:t>
            </a:r>
            <a:endParaRPr lang="ar-EG"/>
          </a:p>
        </p:txBody>
      </p:sp>
      <p:sp>
        <p:nvSpPr>
          <p:cNvPr id="3" name="Text Placeholder 2"/>
          <p:cNvSpPr>
            <a:spLocks noGrp="1"/>
          </p:cNvSpPr>
          <p:nvPr>
            <p:ph type="body" idx="1"/>
          </p:nvPr>
        </p:nvSpPr>
        <p:spPr>
          <a:xfrm>
            <a:off x="342900" y="2311401"/>
            <a:ext cx="6172200" cy="6537502"/>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2"/>
          </p:nvPr>
        </p:nvSpPr>
        <p:spPr>
          <a:xfrm>
            <a:off x="4914900" y="9181395"/>
            <a:ext cx="1600200" cy="527403"/>
          </a:xfrm>
          <a:prstGeom prst="rect">
            <a:avLst/>
          </a:prstGeom>
        </p:spPr>
        <p:txBody>
          <a:bodyPr vert="horz" lIns="91440" tIns="45720" rIns="91440" bIns="45720" rtlCol="1" anchor="ctr"/>
          <a:lstStyle>
            <a:lvl1pPr algn="r">
              <a:defRPr sz="1200">
                <a:solidFill>
                  <a:schemeClr val="tx1">
                    <a:tint val="75000"/>
                  </a:schemeClr>
                </a:solidFill>
              </a:defRPr>
            </a:lvl1pPr>
          </a:lstStyle>
          <a:p>
            <a:fld id="{7D0E447D-CE85-411D-BC4E-FBECCC607D27}" type="datetimeFigureOut">
              <a:rPr lang="ar-EG" smtClean="0"/>
              <a:pPr/>
              <a:t>24/04/1433</a:t>
            </a:fld>
            <a:endParaRPr lang="ar-EG"/>
          </a:p>
        </p:txBody>
      </p:sp>
      <p:sp>
        <p:nvSpPr>
          <p:cNvPr id="5" name="Footer Placeholder 4"/>
          <p:cNvSpPr>
            <a:spLocks noGrp="1"/>
          </p:cNvSpPr>
          <p:nvPr>
            <p:ph type="ftr" sz="quarter" idx="3"/>
          </p:nvPr>
        </p:nvSpPr>
        <p:spPr>
          <a:xfrm>
            <a:off x="2343150" y="9181395"/>
            <a:ext cx="2171700" cy="527403"/>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EG"/>
          </a:p>
        </p:txBody>
      </p:sp>
      <p:sp>
        <p:nvSpPr>
          <p:cNvPr id="6" name="Slide Number Placeholder 5"/>
          <p:cNvSpPr>
            <a:spLocks noGrp="1"/>
          </p:cNvSpPr>
          <p:nvPr>
            <p:ph type="sldNum" sz="quarter" idx="4"/>
          </p:nvPr>
        </p:nvSpPr>
        <p:spPr>
          <a:xfrm>
            <a:off x="342900" y="9181395"/>
            <a:ext cx="1600200" cy="527403"/>
          </a:xfrm>
          <a:prstGeom prst="rect">
            <a:avLst/>
          </a:prstGeom>
        </p:spPr>
        <p:txBody>
          <a:bodyPr vert="horz" lIns="91440" tIns="45720" rIns="91440" bIns="45720" rtlCol="1" anchor="ctr"/>
          <a:lstStyle>
            <a:lvl1pPr algn="l">
              <a:defRPr sz="1200">
                <a:solidFill>
                  <a:schemeClr val="tx1">
                    <a:tint val="75000"/>
                  </a:schemeClr>
                </a:solidFill>
              </a:defRPr>
            </a:lvl1pPr>
          </a:lstStyle>
          <a:p>
            <a:fld id="{11DF5932-14EF-4497-95AE-A1C57B860C39}"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gif"/><Relationship Id="rId7" Type="http://schemas.openxmlformats.org/officeDocument/2006/relationships/image" Target="../media/image16.png"/><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jpeg"/><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5.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9.jpeg"/><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6.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png"/><Relationship Id="rId2" Type="http://schemas.openxmlformats.org/officeDocument/2006/relationships/image" Target="../media/image36.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5.jpeg"/><Relationship Id="rId5" Type="http://schemas.openxmlformats.org/officeDocument/2006/relationships/image" Target="../media/image39.png"/><Relationship Id="rId10" Type="http://schemas.openxmlformats.org/officeDocument/2006/relationships/image" Target="../media/image44.jpeg"/><Relationship Id="rId4" Type="http://schemas.openxmlformats.org/officeDocument/2006/relationships/image" Target="../media/image38.jpeg"/><Relationship Id="rId9" Type="http://schemas.openxmlformats.org/officeDocument/2006/relationships/image" Target="../media/image43.jpeg"/></Relationships>
</file>

<file path=ppt/slides/_rels/slide7.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373216" y="344488"/>
            <a:ext cx="1124744" cy="288032"/>
          </a:xfrm>
          <a:prstGeom prst="round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ar-EG" sz="1600" b="1" dirty="0" smtClean="0"/>
              <a:t>انواع الزجاج </a:t>
            </a:r>
            <a:endParaRPr lang="en-US" sz="1600" b="1" dirty="0"/>
          </a:p>
        </p:txBody>
      </p:sp>
      <p:sp>
        <p:nvSpPr>
          <p:cNvPr id="5" name="Rounded Rectangle 4"/>
          <p:cNvSpPr/>
          <p:nvPr/>
        </p:nvSpPr>
        <p:spPr>
          <a:xfrm>
            <a:off x="4941168" y="848544"/>
            <a:ext cx="1440160" cy="360040"/>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1200" b="1" dirty="0" smtClean="0"/>
              <a:t>الزجاج المتعدد الطبقات </a:t>
            </a:r>
            <a:r>
              <a:rPr lang="en-US" sz="1200" b="1" dirty="0" smtClean="0"/>
              <a:t>Laminated glass</a:t>
            </a:r>
            <a:endParaRPr lang="en-US" sz="1200" b="1" dirty="0"/>
          </a:p>
        </p:txBody>
      </p:sp>
      <p:sp>
        <p:nvSpPr>
          <p:cNvPr id="6" name="Rounded Rectangle 5"/>
          <p:cNvSpPr/>
          <p:nvPr/>
        </p:nvSpPr>
        <p:spPr>
          <a:xfrm>
            <a:off x="3717032" y="1352600"/>
            <a:ext cx="1800200"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a:solidFill>
                  <a:schemeClr val="tx1"/>
                </a:solidFill>
              </a:rPr>
              <a:t>الزجاج الامني والمعالج حراريا </a:t>
            </a:r>
            <a:endParaRPr lang="en-US" sz="1200" b="1" dirty="0">
              <a:solidFill>
                <a:schemeClr val="tx1"/>
              </a:solidFill>
            </a:endParaRPr>
          </a:p>
        </p:txBody>
      </p:sp>
      <p:sp>
        <p:nvSpPr>
          <p:cNvPr id="7" name="Rounded Rectangle 6"/>
          <p:cNvSpPr/>
          <p:nvPr/>
        </p:nvSpPr>
        <p:spPr>
          <a:xfrm>
            <a:off x="4077072" y="2072680"/>
            <a:ext cx="122413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a:solidFill>
                  <a:schemeClr val="tx1"/>
                </a:solidFill>
              </a:rPr>
              <a:t>زجاج عازل الصوت </a:t>
            </a:r>
            <a:endParaRPr lang="en-US" sz="1200" b="1" dirty="0">
              <a:solidFill>
                <a:schemeClr val="tx1"/>
              </a:solidFill>
            </a:endParaRPr>
          </a:p>
        </p:txBody>
      </p:sp>
      <p:sp>
        <p:nvSpPr>
          <p:cNvPr id="8" name="Rounded Rectangle 7"/>
          <p:cNvSpPr/>
          <p:nvPr/>
        </p:nvSpPr>
        <p:spPr>
          <a:xfrm>
            <a:off x="692696" y="1352600"/>
            <a:ext cx="1440160" cy="3600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طبقات كهرومائية </a:t>
            </a:r>
            <a:endParaRPr lang="en-US" sz="1200" b="1" dirty="0" smtClean="0">
              <a:solidFill>
                <a:schemeClr val="tx1"/>
              </a:solidFill>
            </a:endParaRPr>
          </a:p>
          <a:p>
            <a:pPr algn="ctr"/>
            <a:r>
              <a:rPr lang="en-US" sz="1200" b="1" dirty="0" smtClean="0">
                <a:solidFill>
                  <a:schemeClr val="tx1"/>
                </a:solidFill>
              </a:rPr>
              <a:t>Electro optic layers </a:t>
            </a:r>
            <a:endParaRPr lang="en-US" sz="1200" b="1" dirty="0">
              <a:solidFill>
                <a:schemeClr val="tx1"/>
              </a:solidFill>
            </a:endParaRPr>
          </a:p>
        </p:txBody>
      </p:sp>
      <p:sp>
        <p:nvSpPr>
          <p:cNvPr id="9" name="Rounded Rectangle 8"/>
          <p:cNvSpPr/>
          <p:nvPr/>
        </p:nvSpPr>
        <p:spPr>
          <a:xfrm>
            <a:off x="4365104" y="3008784"/>
            <a:ext cx="2088232" cy="288032"/>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1200" b="1" dirty="0" smtClean="0"/>
              <a:t>التطبيقات الانشائية الخاصة بالزجاج : </a:t>
            </a:r>
            <a:endParaRPr lang="en-US" sz="1200" b="1" dirty="0"/>
          </a:p>
        </p:txBody>
      </p:sp>
      <p:sp>
        <p:nvSpPr>
          <p:cNvPr id="10" name="Rounded Rectangle 9"/>
          <p:cNvSpPr/>
          <p:nvPr/>
        </p:nvSpPr>
        <p:spPr>
          <a:xfrm>
            <a:off x="1700808" y="848544"/>
            <a:ext cx="1440160" cy="360040"/>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1200" b="1" dirty="0">
                <a:solidFill>
                  <a:schemeClr val="dk1"/>
                </a:solidFill>
              </a:rPr>
              <a:t>طبقات مرتبطة بالحرارة </a:t>
            </a:r>
            <a:r>
              <a:rPr lang="en-US" sz="1200" b="1" dirty="0">
                <a:solidFill>
                  <a:schemeClr val="dk1"/>
                </a:solidFill>
              </a:rPr>
              <a:t>Thermo tropic </a:t>
            </a:r>
          </a:p>
        </p:txBody>
      </p:sp>
      <p:sp>
        <p:nvSpPr>
          <p:cNvPr id="11" name="Rounded Rectangle 10"/>
          <p:cNvSpPr/>
          <p:nvPr/>
        </p:nvSpPr>
        <p:spPr>
          <a:xfrm>
            <a:off x="764704" y="1856656"/>
            <a:ext cx="1296144" cy="3600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زجاج مزدوج معزول </a:t>
            </a:r>
            <a:endParaRPr lang="en-US" sz="1200" b="1" dirty="0" smtClean="0">
              <a:solidFill>
                <a:schemeClr val="tx1"/>
              </a:solidFill>
            </a:endParaRPr>
          </a:p>
          <a:p>
            <a:pPr algn="ctr"/>
            <a:r>
              <a:rPr lang="en-US" sz="1200" b="1" dirty="0" smtClean="0">
                <a:solidFill>
                  <a:schemeClr val="tx1"/>
                </a:solidFill>
              </a:rPr>
              <a:t>Insulating glass</a:t>
            </a:r>
            <a:endParaRPr lang="en-US" sz="1200" b="1" dirty="0">
              <a:solidFill>
                <a:schemeClr val="tx1"/>
              </a:solidFill>
            </a:endParaRPr>
          </a:p>
        </p:txBody>
      </p:sp>
      <p:sp>
        <p:nvSpPr>
          <p:cNvPr id="12" name="Rounded Rectangle 11"/>
          <p:cNvSpPr/>
          <p:nvPr/>
        </p:nvSpPr>
        <p:spPr>
          <a:xfrm>
            <a:off x="692696" y="2360712"/>
            <a:ext cx="1440160" cy="3600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الانظمة المنشورية </a:t>
            </a:r>
          </a:p>
          <a:p>
            <a:pPr algn="ctr"/>
            <a:r>
              <a:rPr lang="en-US" sz="1200" b="1" dirty="0" smtClean="0">
                <a:solidFill>
                  <a:schemeClr val="tx1"/>
                </a:solidFill>
              </a:rPr>
              <a:t>Prismatic systems </a:t>
            </a:r>
            <a:endParaRPr lang="en-US" sz="1200" b="1" dirty="0">
              <a:solidFill>
                <a:schemeClr val="tx1"/>
              </a:solidFill>
            </a:endParaRPr>
          </a:p>
        </p:txBody>
      </p:sp>
      <p:sp>
        <p:nvSpPr>
          <p:cNvPr id="13" name="Rounded Rectangle 12"/>
          <p:cNvSpPr/>
          <p:nvPr/>
        </p:nvSpPr>
        <p:spPr>
          <a:xfrm>
            <a:off x="3861048" y="1712640"/>
            <a:ext cx="1512168"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a:solidFill>
                  <a:schemeClr val="tx1"/>
                </a:solidFill>
              </a:rPr>
              <a:t>زجاج ذو قدرة تحمل عالية </a:t>
            </a:r>
            <a:endParaRPr lang="en-US" sz="1200" b="1" dirty="0">
              <a:solidFill>
                <a:schemeClr val="tx1"/>
              </a:solidFill>
            </a:endParaRPr>
          </a:p>
        </p:txBody>
      </p:sp>
      <p:sp>
        <p:nvSpPr>
          <p:cNvPr id="14" name="Rounded Rectangle 13"/>
          <p:cNvSpPr/>
          <p:nvPr/>
        </p:nvSpPr>
        <p:spPr>
          <a:xfrm>
            <a:off x="3717032" y="2432720"/>
            <a:ext cx="194421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a:solidFill>
                  <a:schemeClr val="tx1"/>
                </a:solidFill>
              </a:rPr>
              <a:t>زجاج عازل للاشعة فوق البنفسجية </a:t>
            </a:r>
            <a:endParaRPr lang="en-US" sz="1200" b="1" dirty="0">
              <a:solidFill>
                <a:schemeClr val="tx1"/>
              </a:solidFill>
            </a:endParaRPr>
          </a:p>
        </p:txBody>
      </p:sp>
      <p:sp>
        <p:nvSpPr>
          <p:cNvPr id="15" name="Rounded Rectangle 14"/>
          <p:cNvSpPr/>
          <p:nvPr/>
        </p:nvSpPr>
        <p:spPr>
          <a:xfrm>
            <a:off x="4005064" y="3872880"/>
            <a:ext cx="1152128"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السلالم الزجاجية </a:t>
            </a:r>
            <a:endParaRPr lang="en-US" sz="1200" b="1" dirty="0"/>
          </a:p>
        </p:txBody>
      </p:sp>
      <p:sp>
        <p:nvSpPr>
          <p:cNvPr id="16" name="Rounded Rectangle 15"/>
          <p:cNvSpPr/>
          <p:nvPr/>
        </p:nvSpPr>
        <p:spPr>
          <a:xfrm>
            <a:off x="1556792" y="4304928"/>
            <a:ext cx="1107504"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الاسقف الزجاجية </a:t>
            </a:r>
            <a:endParaRPr lang="en-US" sz="1200" b="1" dirty="0"/>
          </a:p>
        </p:txBody>
      </p:sp>
      <p:sp>
        <p:nvSpPr>
          <p:cNvPr id="17" name="Rounded Rectangle 16"/>
          <p:cNvSpPr/>
          <p:nvPr/>
        </p:nvSpPr>
        <p:spPr>
          <a:xfrm>
            <a:off x="1484784" y="3872880"/>
            <a:ext cx="122413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الارضيات الزجاجية </a:t>
            </a:r>
            <a:endParaRPr lang="en-US" sz="1200" b="1" dirty="0"/>
          </a:p>
        </p:txBody>
      </p:sp>
      <p:sp>
        <p:nvSpPr>
          <p:cNvPr id="18" name="Rounded Rectangle 17"/>
          <p:cNvSpPr/>
          <p:nvPr/>
        </p:nvSpPr>
        <p:spPr>
          <a:xfrm>
            <a:off x="1556792" y="3440832"/>
            <a:ext cx="1080120"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الاعمدة الزجاجية </a:t>
            </a:r>
            <a:endParaRPr lang="en-US" sz="1200" b="1" dirty="0"/>
          </a:p>
        </p:txBody>
      </p:sp>
      <p:sp>
        <p:nvSpPr>
          <p:cNvPr id="19" name="Rounded Rectangle 18"/>
          <p:cNvSpPr/>
          <p:nvPr/>
        </p:nvSpPr>
        <p:spPr>
          <a:xfrm>
            <a:off x="3501008" y="6753200"/>
            <a:ext cx="1656184" cy="4320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EG" sz="1200" b="1" dirty="0" smtClean="0">
                <a:solidFill>
                  <a:schemeClr val="tx1"/>
                </a:solidFill>
              </a:rPr>
              <a:t>التثبيت بالطريقة العنكوبتية </a:t>
            </a:r>
            <a:r>
              <a:rPr lang="en-US" sz="1200" b="1" dirty="0" smtClean="0">
                <a:solidFill>
                  <a:schemeClr val="tx1"/>
                </a:solidFill>
              </a:rPr>
              <a:t>spider</a:t>
            </a:r>
            <a:r>
              <a:rPr lang="ar-EG" sz="1200" b="1" dirty="0">
                <a:solidFill>
                  <a:schemeClr val="tx1"/>
                </a:solidFill>
              </a:rPr>
              <a:t> </a:t>
            </a:r>
            <a:r>
              <a:rPr lang="en-US" sz="1200" b="1" dirty="0" smtClean="0">
                <a:solidFill>
                  <a:schemeClr val="tx1"/>
                </a:solidFill>
              </a:rPr>
              <a:t>system </a:t>
            </a:r>
            <a:endParaRPr lang="ar-EG" sz="1200" b="1" dirty="0">
              <a:solidFill>
                <a:schemeClr val="tx1"/>
              </a:solidFill>
            </a:endParaRPr>
          </a:p>
        </p:txBody>
      </p:sp>
      <p:sp>
        <p:nvSpPr>
          <p:cNvPr id="20" name="Rounded Rectangle 19"/>
          <p:cNvSpPr/>
          <p:nvPr/>
        </p:nvSpPr>
        <p:spPr>
          <a:xfrm>
            <a:off x="4005064" y="4304928"/>
            <a:ext cx="1152128"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الواجهات الزجاجية </a:t>
            </a:r>
            <a:endParaRPr lang="en-US" sz="1200" b="1" dirty="0"/>
          </a:p>
        </p:txBody>
      </p:sp>
      <p:sp>
        <p:nvSpPr>
          <p:cNvPr id="21" name="Rounded Rectangle 20"/>
          <p:cNvSpPr/>
          <p:nvPr/>
        </p:nvSpPr>
        <p:spPr>
          <a:xfrm>
            <a:off x="3645024" y="5169024"/>
            <a:ext cx="1944216" cy="43204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rtl="1"/>
            <a:r>
              <a:rPr lang="ar-EG" sz="1200" b="1" dirty="0" smtClean="0"/>
              <a:t>اللصق بالسليكون</a:t>
            </a:r>
          </a:p>
          <a:p>
            <a:pPr algn="ctr" rtl="1"/>
            <a:r>
              <a:rPr lang="ar-EG" sz="1200" b="1" dirty="0" smtClean="0"/>
              <a:t> </a:t>
            </a:r>
            <a:r>
              <a:rPr lang="en-US" sz="1200" b="1" dirty="0" smtClean="0"/>
              <a:t>structural sealant glazing </a:t>
            </a:r>
            <a:endParaRPr lang="en-US" sz="1200" b="1" dirty="0"/>
          </a:p>
        </p:txBody>
      </p:sp>
      <p:sp>
        <p:nvSpPr>
          <p:cNvPr id="23" name="Rounded Rectangle 22"/>
          <p:cNvSpPr/>
          <p:nvPr/>
        </p:nvSpPr>
        <p:spPr>
          <a:xfrm>
            <a:off x="4365104" y="5745088"/>
            <a:ext cx="122413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التثبيت الميكانيكي </a:t>
            </a:r>
            <a:endParaRPr lang="en-US" sz="1200" b="1" dirty="0"/>
          </a:p>
        </p:txBody>
      </p:sp>
      <p:sp>
        <p:nvSpPr>
          <p:cNvPr id="24" name="Rounded Rectangle 23"/>
          <p:cNvSpPr/>
          <p:nvPr/>
        </p:nvSpPr>
        <p:spPr>
          <a:xfrm>
            <a:off x="4653136" y="4736976"/>
            <a:ext cx="1656184" cy="28803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r>
              <a:rPr lang="ar-EG" sz="1400" b="1" dirty="0" smtClean="0"/>
              <a:t>طرق التثبيت والتجميع </a:t>
            </a:r>
            <a:r>
              <a:rPr lang="en-US" sz="1400" b="1" dirty="0" smtClean="0"/>
              <a:t> :</a:t>
            </a:r>
            <a:r>
              <a:rPr lang="ar-EG" sz="1400" b="1" dirty="0" smtClean="0"/>
              <a:t> </a:t>
            </a:r>
            <a:endParaRPr lang="en-US" sz="1400" b="1" dirty="0"/>
          </a:p>
        </p:txBody>
      </p:sp>
      <p:sp>
        <p:nvSpPr>
          <p:cNvPr id="26" name="Rounded Rectangle 25"/>
          <p:cNvSpPr/>
          <p:nvPr/>
        </p:nvSpPr>
        <p:spPr>
          <a:xfrm>
            <a:off x="3645024" y="6177136"/>
            <a:ext cx="1368152" cy="4320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rtl="1"/>
            <a:r>
              <a:rPr lang="ar-EG" sz="1200" b="1" dirty="0" smtClean="0">
                <a:solidFill>
                  <a:schemeClr val="tx1"/>
                </a:solidFill>
              </a:rPr>
              <a:t>التثبيت النقطي </a:t>
            </a:r>
          </a:p>
          <a:p>
            <a:pPr algn="ctr" rtl="1"/>
            <a:r>
              <a:rPr lang="en-US" sz="1200" b="1" dirty="0" smtClean="0">
                <a:solidFill>
                  <a:schemeClr val="tx1"/>
                </a:solidFill>
              </a:rPr>
              <a:t>Pointed</a:t>
            </a:r>
            <a:r>
              <a:rPr lang="ar-EG" sz="1200" b="1" dirty="0" smtClean="0">
                <a:solidFill>
                  <a:schemeClr val="tx1"/>
                </a:solidFill>
              </a:rPr>
              <a:t> </a:t>
            </a:r>
            <a:r>
              <a:rPr lang="en-US" sz="1200" b="1" dirty="0" smtClean="0">
                <a:solidFill>
                  <a:schemeClr val="tx1"/>
                </a:solidFill>
              </a:rPr>
              <a:t>holder </a:t>
            </a:r>
            <a:endParaRPr lang="en-US" sz="1200" b="1" dirty="0">
              <a:solidFill>
                <a:schemeClr val="tx1"/>
              </a:solidFill>
            </a:endParaRPr>
          </a:p>
        </p:txBody>
      </p:sp>
      <p:sp>
        <p:nvSpPr>
          <p:cNvPr id="28" name="Rounded Rectangle 27"/>
          <p:cNvSpPr/>
          <p:nvPr/>
        </p:nvSpPr>
        <p:spPr>
          <a:xfrm>
            <a:off x="4005064" y="3440832"/>
            <a:ext cx="1119305"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الكمرات الزجاجية </a:t>
            </a:r>
            <a:endParaRPr lang="en-US" sz="1200" b="1" dirty="0"/>
          </a:p>
        </p:txBody>
      </p:sp>
      <p:sp>
        <p:nvSpPr>
          <p:cNvPr id="29" name="Rounded Rectangle 28"/>
          <p:cNvSpPr/>
          <p:nvPr/>
        </p:nvSpPr>
        <p:spPr>
          <a:xfrm>
            <a:off x="3573016" y="9129464"/>
            <a:ext cx="1728192" cy="5040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الحرائط الزجاحية ذات الشبكات الزجاجية او الحبال </a:t>
            </a:r>
            <a:endParaRPr lang="en-US" sz="1200" b="1" dirty="0">
              <a:solidFill>
                <a:schemeClr val="tx1"/>
              </a:solidFill>
            </a:endParaRPr>
          </a:p>
        </p:txBody>
      </p:sp>
      <p:sp>
        <p:nvSpPr>
          <p:cNvPr id="30" name="Rounded Rectangle 29"/>
          <p:cNvSpPr/>
          <p:nvPr/>
        </p:nvSpPr>
        <p:spPr>
          <a:xfrm>
            <a:off x="3789040" y="8769424"/>
            <a:ext cx="122413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الشبكات الزجاجية </a:t>
            </a:r>
            <a:endParaRPr lang="en-US" sz="1200" b="1" dirty="0">
              <a:solidFill>
                <a:schemeClr val="tx1"/>
              </a:solidFill>
            </a:endParaRPr>
          </a:p>
        </p:txBody>
      </p:sp>
      <p:sp>
        <p:nvSpPr>
          <p:cNvPr id="32" name="Rounded Rectangle 31"/>
          <p:cNvSpPr/>
          <p:nvPr/>
        </p:nvSpPr>
        <p:spPr>
          <a:xfrm>
            <a:off x="3789040" y="8049344"/>
            <a:ext cx="122413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الدعامات الرأسية </a:t>
            </a:r>
            <a:endParaRPr lang="en-US" sz="1200" b="1" dirty="0">
              <a:solidFill>
                <a:schemeClr val="tx1"/>
              </a:solidFill>
            </a:endParaRPr>
          </a:p>
        </p:txBody>
      </p:sp>
      <p:sp>
        <p:nvSpPr>
          <p:cNvPr id="33" name="Rounded Rectangle 32"/>
          <p:cNvSpPr/>
          <p:nvPr/>
        </p:nvSpPr>
        <p:spPr>
          <a:xfrm>
            <a:off x="3789040" y="8409384"/>
            <a:ext cx="122413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الدعامات الافقية </a:t>
            </a:r>
            <a:endParaRPr lang="en-US" sz="1200" b="1" dirty="0">
              <a:solidFill>
                <a:schemeClr val="tx1"/>
              </a:solidFill>
            </a:endParaRPr>
          </a:p>
        </p:txBody>
      </p:sp>
      <p:sp>
        <p:nvSpPr>
          <p:cNvPr id="34" name="Rounded Rectangle 33"/>
          <p:cNvSpPr/>
          <p:nvPr/>
        </p:nvSpPr>
        <p:spPr>
          <a:xfrm>
            <a:off x="3789040" y="7689304"/>
            <a:ext cx="122413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solidFill>
                  <a:schemeClr val="tx1"/>
                </a:solidFill>
              </a:rPr>
              <a:t>الدعامات الزجاجية </a:t>
            </a:r>
            <a:endParaRPr lang="en-US" sz="1200" b="1" dirty="0">
              <a:solidFill>
                <a:schemeClr val="tx1"/>
              </a:solidFill>
            </a:endParaRPr>
          </a:p>
        </p:txBody>
      </p:sp>
      <p:sp>
        <p:nvSpPr>
          <p:cNvPr id="44" name="Rounded Rectangle 43"/>
          <p:cNvSpPr/>
          <p:nvPr/>
        </p:nvSpPr>
        <p:spPr>
          <a:xfrm>
            <a:off x="5085184" y="7329264"/>
            <a:ext cx="1224136" cy="28803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1200" b="1" dirty="0" smtClean="0"/>
              <a:t>الطرق الانشائية : </a:t>
            </a:r>
            <a:endParaRPr lang="en-US" sz="1200" b="1" dirty="0"/>
          </a:p>
        </p:txBody>
      </p:sp>
      <p:sp>
        <p:nvSpPr>
          <p:cNvPr id="31" name="Rounded Rectangle 30"/>
          <p:cNvSpPr/>
          <p:nvPr/>
        </p:nvSpPr>
        <p:spPr>
          <a:xfrm>
            <a:off x="1196752" y="5601072"/>
            <a:ext cx="1368152"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الاسقف المزدوجة </a:t>
            </a:r>
            <a:endParaRPr lang="en-US" sz="1200" b="1" dirty="0"/>
          </a:p>
        </p:txBody>
      </p:sp>
      <p:sp>
        <p:nvSpPr>
          <p:cNvPr id="35" name="Rounded Rectangle 34"/>
          <p:cNvSpPr/>
          <p:nvPr/>
        </p:nvSpPr>
        <p:spPr>
          <a:xfrm>
            <a:off x="836712" y="6321152"/>
            <a:ext cx="1944216"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اسقف علي شكل شبكة من الكابلات </a:t>
            </a:r>
            <a:endParaRPr lang="en-US" sz="1200" b="1" dirty="0"/>
          </a:p>
        </p:txBody>
      </p:sp>
      <p:sp>
        <p:nvSpPr>
          <p:cNvPr id="36" name="Rounded Rectangle 35"/>
          <p:cNvSpPr/>
          <p:nvPr/>
        </p:nvSpPr>
        <p:spPr>
          <a:xfrm>
            <a:off x="1196752" y="5961112"/>
            <a:ext cx="1296144"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الزجاج الافقي المائل </a:t>
            </a:r>
            <a:endParaRPr lang="en-US" sz="1200" b="1" dirty="0"/>
          </a:p>
        </p:txBody>
      </p:sp>
      <p:sp>
        <p:nvSpPr>
          <p:cNvPr id="37" name="Rounded Rectangle 36"/>
          <p:cNvSpPr/>
          <p:nvPr/>
        </p:nvSpPr>
        <p:spPr>
          <a:xfrm>
            <a:off x="2132856" y="4736976"/>
            <a:ext cx="792088" cy="28803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1400" b="1" dirty="0" smtClean="0"/>
              <a:t>الانواع : </a:t>
            </a:r>
            <a:endParaRPr lang="en-US" sz="1400" b="1" dirty="0"/>
          </a:p>
        </p:txBody>
      </p:sp>
      <p:sp>
        <p:nvSpPr>
          <p:cNvPr id="38" name="Rounded Rectangle 37"/>
          <p:cNvSpPr/>
          <p:nvPr/>
        </p:nvSpPr>
        <p:spPr>
          <a:xfrm>
            <a:off x="1124744" y="5241032"/>
            <a:ext cx="1482948" cy="288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1200" b="1" dirty="0" smtClean="0"/>
              <a:t>الاسقف الزجاجية الفردية </a:t>
            </a:r>
            <a:endParaRPr lang="en-US" sz="1200" b="1" dirty="0"/>
          </a:p>
        </p:txBody>
      </p:sp>
      <p:cxnSp>
        <p:nvCxnSpPr>
          <p:cNvPr id="42" name="Straight Connector 41"/>
          <p:cNvCxnSpPr/>
          <p:nvPr/>
        </p:nvCxnSpPr>
        <p:spPr>
          <a:xfrm>
            <a:off x="6021288" y="1280592"/>
            <a:ext cx="0" cy="1296144"/>
          </a:xfrm>
          <a:prstGeom prst="line">
            <a:avLst/>
          </a:prstGeom>
        </p:spPr>
        <p:style>
          <a:lnRef idx="1">
            <a:schemeClr val="dk1"/>
          </a:lnRef>
          <a:fillRef idx="0">
            <a:schemeClr val="dk1"/>
          </a:fillRef>
          <a:effectRef idx="0">
            <a:schemeClr val="dk1"/>
          </a:effectRef>
          <a:fontRef idx="minor">
            <a:schemeClr val="tx1"/>
          </a:fontRef>
        </p:style>
      </p:cxnSp>
      <p:cxnSp>
        <p:nvCxnSpPr>
          <p:cNvPr id="45" name="Straight Arrow Connector 44"/>
          <p:cNvCxnSpPr/>
          <p:nvPr/>
        </p:nvCxnSpPr>
        <p:spPr>
          <a:xfrm flipH="1">
            <a:off x="5733256" y="1496616"/>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Straight Arrow Connector 45"/>
          <p:cNvCxnSpPr/>
          <p:nvPr/>
        </p:nvCxnSpPr>
        <p:spPr>
          <a:xfrm flipH="1">
            <a:off x="5733256" y="1856656"/>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7" name="Straight Arrow Connector 46"/>
          <p:cNvCxnSpPr/>
          <p:nvPr/>
        </p:nvCxnSpPr>
        <p:spPr>
          <a:xfrm flipH="1">
            <a:off x="5733256" y="2216696"/>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8" name="Straight Arrow Connector 47"/>
          <p:cNvCxnSpPr/>
          <p:nvPr/>
        </p:nvCxnSpPr>
        <p:spPr>
          <a:xfrm flipH="1">
            <a:off x="5741640" y="2576736"/>
            <a:ext cx="279648"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flipH="1">
            <a:off x="2348880" y="704528"/>
            <a:ext cx="3312368" cy="0"/>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Arrow Connector 53"/>
          <p:cNvCxnSpPr/>
          <p:nvPr/>
        </p:nvCxnSpPr>
        <p:spPr>
          <a:xfrm>
            <a:off x="5661248" y="632520"/>
            <a:ext cx="0" cy="21602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6" name="Straight Arrow Connector 55"/>
          <p:cNvCxnSpPr/>
          <p:nvPr/>
        </p:nvCxnSpPr>
        <p:spPr>
          <a:xfrm>
            <a:off x="2348880" y="704528"/>
            <a:ext cx="0" cy="14401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1" name="Straight Connector 60"/>
          <p:cNvCxnSpPr/>
          <p:nvPr/>
        </p:nvCxnSpPr>
        <p:spPr>
          <a:xfrm>
            <a:off x="2564904" y="1208584"/>
            <a:ext cx="0" cy="1296144"/>
          </a:xfrm>
          <a:prstGeom prst="line">
            <a:avLst/>
          </a:prstGeom>
        </p:spPr>
        <p:style>
          <a:lnRef idx="1">
            <a:schemeClr val="dk1"/>
          </a:lnRef>
          <a:fillRef idx="0">
            <a:schemeClr val="dk1"/>
          </a:fillRef>
          <a:effectRef idx="0">
            <a:schemeClr val="dk1"/>
          </a:effectRef>
          <a:fontRef idx="minor">
            <a:schemeClr val="tx1"/>
          </a:fontRef>
        </p:style>
      </p:cxnSp>
      <p:cxnSp>
        <p:nvCxnSpPr>
          <p:cNvPr id="63" name="Straight Arrow Connector 62"/>
          <p:cNvCxnSpPr/>
          <p:nvPr/>
        </p:nvCxnSpPr>
        <p:spPr>
          <a:xfrm flipH="1">
            <a:off x="2276872" y="1568624"/>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2276872" y="2072680"/>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3" name="Straight Arrow Connector 72"/>
          <p:cNvCxnSpPr/>
          <p:nvPr/>
        </p:nvCxnSpPr>
        <p:spPr>
          <a:xfrm flipH="1">
            <a:off x="2276872" y="2504728"/>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7" name="Straight Connector 76"/>
          <p:cNvCxnSpPr/>
          <p:nvPr/>
        </p:nvCxnSpPr>
        <p:spPr>
          <a:xfrm>
            <a:off x="3140968" y="3368824"/>
            <a:ext cx="0" cy="1080120"/>
          </a:xfrm>
          <a:prstGeom prst="line">
            <a:avLst/>
          </a:prstGeom>
        </p:spPr>
        <p:style>
          <a:lnRef idx="1">
            <a:schemeClr val="dk1"/>
          </a:lnRef>
          <a:fillRef idx="0">
            <a:schemeClr val="dk1"/>
          </a:fillRef>
          <a:effectRef idx="0">
            <a:schemeClr val="dk1"/>
          </a:effectRef>
          <a:fontRef idx="minor">
            <a:schemeClr val="tx1"/>
          </a:fontRef>
        </p:style>
      </p:cxnSp>
      <p:cxnSp>
        <p:nvCxnSpPr>
          <p:cNvPr id="79" name="Straight Arrow Connector 78"/>
          <p:cNvCxnSpPr/>
          <p:nvPr/>
        </p:nvCxnSpPr>
        <p:spPr>
          <a:xfrm flipH="1">
            <a:off x="5229200" y="3584848"/>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0" name="Straight Arrow Connector 79"/>
          <p:cNvCxnSpPr/>
          <p:nvPr/>
        </p:nvCxnSpPr>
        <p:spPr>
          <a:xfrm flipH="1">
            <a:off x="5229200" y="4448944"/>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flipH="1">
            <a:off x="5229200" y="4016896"/>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5" name="Straight Connector 84"/>
          <p:cNvCxnSpPr/>
          <p:nvPr/>
        </p:nvCxnSpPr>
        <p:spPr>
          <a:xfrm flipH="1">
            <a:off x="3140968" y="3368824"/>
            <a:ext cx="2304256" cy="0"/>
          </a:xfrm>
          <a:prstGeom prst="line">
            <a:avLst/>
          </a:prstGeom>
        </p:spPr>
        <p:style>
          <a:lnRef idx="1">
            <a:schemeClr val="dk1"/>
          </a:lnRef>
          <a:fillRef idx="0">
            <a:schemeClr val="dk1"/>
          </a:fillRef>
          <a:effectRef idx="0">
            <a:schemeClr val="dk1"/>
          </a:effectRef>
          <a:fontRef idx="minor">
            <a:schemeClr val="tx1"/>
          </a:fontRef>
        </p:style>
      </p:cxnSp>
      <p:cxnSp>
        <p:nvCxnSpPr>
          <p:cNvPr id="87" name="Straight Arrow Connector 86"/>
          <p:cNvCxnSpPr/>
          <p:nvPr/>
        </p:nvCxnSpPr>
        <p:spPr>
          <a:xfrm flipH="1">
            <a:off x="2852936" y="4448944"/>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8" name="Straight Arrow Connector 87"/>
          <p:cNvCxnSpPr/>
          <p:nvPr/>
        </p:nvCxnSpPr>
        <p:spPr>
          <a:xfrm flipH="1">
            <a:off x="2852936" y="3584848"/>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9" name="Straight Arrow Connector 88"/>
          <p:cNvCxnSpPr/>
          <p:nvPr/>
        </p:nvCxnSpPr>
        <p:spPr>
          <a:xfrm flipH="1">
            <a:off x="2852936" y="4016896"/>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1" name="Straight Arrow Connector 90"/>
          <p:cNvCxnSpPr/>
          <p:nvPr/>
        </p:nvCxnSpPr>
        <p:spPr>
          <a:xfrm>
            <a:off x="5445224" y="3296816"/>
            <a:ext cx="0" cy="14401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4" name="Straight Arrow Connector 93"/>
          <p:cNvCxnSpPr/>
          <p:nvPr/>
        </p:nvCxnSpPr>
        <p:spPr>
          <a:xfrm flipH="1">
            <a:off x="2276872" y="1568624"/>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5" name="Straight Connector 94"/>
          <p:cNvCxnSpPr/>
          <p:nvPr/>
        </p:nvCxnSpPr>
        <p:spPr>
          <a:xfrm>
            <a:off x="5445224" y="3368824"/>
            <a:ext cx="0" cy="1080120"/>
          </a:xfrm>
          <a:prstGeom prst="line">
            <a:avLst/>
          </a:prstGeom>
        </p:spPr>
        <p:style>
          <a:lnRef idx="1">
            <a:schemeClr val="dk1"/>
          </a:lnRef>
          <a:fillRef idx="0">
            <a:schemeClr val="dk1"/>
          </a:fillRef>
          <a:effectRef idx="0">
            <a:schemeClr val="dk1"/>
          </a:effectRef>
          <a:fontRef idx="minor">
            <a:schemeClr val="tx1"/>
          </a:fontRef>
        </p:style>
      </p:cxnSp>
      <p:cxnSp>
        <p:nvCxnSpPr>
          <p:cNvPr id="98" name="Straight Arrow Connector 97"/>
          <p:cNvCxnSpPr/>
          <p:nvPr/>
        </p:nvCxnSpPr>
        <p:spPr>
          <a:xfrm>
            <a:off x="4941168" y="4592960"/>
            <a:ext cx="0" cy="21602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1" name="Straight Arrow Connector 100"/>
          <p:cNvCxnSpPr/>
          <p:nvPr/>
        </p:nvCxnSpPr>
        <p:spPr>
          <a:xfrm flipH="1">
            <a:off x="5229200" y="6969224"/>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2" name="Straight Arrow Connector 101"/>
          <p:cNvCxnSpPr/>
          <p:nvPr/>
        </p:nvCxnSpPr>
        <p:spPr>
          <a:xfrm flipH="1">
            <a:off x="5229200" y="6393160"/>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3" name="Straight Arrow Connector 102"/>
          <p:cNvCxnSpPr/>
          <p:nvPr/>
        </p:nvCxnSpPr>
        <p:spPr>
          <a:xfrm flipH="1">
            <a:off x="5661248" y="5889104"/>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4" name="Straight Arrow Connector 103"/>
          <p:cNvCxnSpPr/>
          <p:nvPr/>
        </p:nvCxnSpPr>
        <p:spPr>
          <a:xfrm flipH="1">
            <a:off x="5661248" y="5385048"/>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6" name="Straight Connector 105"/>
          <p:cNvCxnSpPr/>
          <p:nvPr/>
        </p:nvCxnSpPr>
        <p:spPr>
          <a:xfrm>
            <a:off x="5877272" y="5025008"/>
            <a:ext cx="0" cy="864096"/>
          </a:xfrm>
          <a:prstGeom prst="line">
            <a:avLst/>
          </a:prstGeom>
        </p:spPr>
        <p:style>
          <a:lnRef idx="1">
            <a:schemeClr val="dk1"/>
          </a:lnRef>
          <a:fillRef idx="0">
            <a:schemeClr val="dk1"/>
          </a:fillRef>
          <a:effectRef idx="0">
            <a:schemeClr val="dk1"/>
          </a:effectRef>
          <a:fontRef idx="minor">
            <a:schemeClr val="tx1"/>
          </a:fontRef>
        </p:style>
      </p:cxnSp>
      <p:cxnSp>
        <p:nvCxnSpPr>
          <p:cNvPr id="108" name="Straight Connector 107"/>
          <p:cNvCxnSpPr/>
          <p:nvPr/>
        </p:nvCxnSpPr>
        <p:spPr>
          <a:xfrm>
            <a:off x="5445224" y="6033120"/>
            <a:ext cx="0" cy="936104"/>
          </a:xfrm>
          <a:prstGeom prst="line">
            <a:avLst/>
          </a:prstGeom>
        </p:spPr>
        <p:style>
          <a:lnRef idx="1">
            <a:schemeClr val="dk1"/>
          </a:lnRef>
          <a:fillRef idx="0">
            <a:schemeClr val="dk1"/>
          </a:fillRef>
          <a:effectRef idx="0">
            <a:schemeClr val="dk1"/>
          </a:effectRef>
          <a:fontRef idx="minor">
            <a:schemeClr val="tx1"/>
          </a:fontRef>
        </p:style>
      </p:cxnSp>
      <p:cxnSp>
        <p:nvCxnSpPr>
          <p:cNvPr id="110" name="Straight Connector 109"/>
          <p:cNvCxnSpPr/>
          <p:nvPr/>
        </p:nvCxnSpPr>
        <p:spPr>
          <a:xfrm>
            <a:off x="2996952" y="5097016"/>
            <a:ext cx="0" cy="1368152"/>
          </a:xfrm>
          <a:prstGeom prst="line">
            <a:avLst/>
          </a:prstGeom>
        </p:spPr>
        <p:style>
          <a:lnRef idx="1">
            <a:schemeClr val="dk1"/>
          </a:lnRef>
          <a:fillRef idx="0">
            <a:schemeClr val="dk1"/>
          </a:fillRef>
          <a:effectRef idx="0">
            <a:schemeClr val="dk1"/>
          </a:effectRef>
          <a:fontRef idx="minor">
            <a:schemeClr val="tx1"/>
          </a:fontRef>
        </p:style>
      </p:cxnSp>
      <p:cxnSp>
        <p:nvCxnSpPr>
          <p:cNvPr id="114" name="Straight Arrow Connector 113"/>
          <p:cNvCxnSpPr/>
          <p:nvPr/>
        </p:nvCxnSpPr>
        <p:spPr>
          <a:xfrm flipH="1">
            <a:off x="2708920" y="5385048"/>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5" name="Straight Arrow Connector 114"/>
          <p:cNvCxnSpPr/>
          <p:nvPr/>
        </p:nvCxnSpPr>
        <p:spPr>
          <a:xfrm flipH="1">
            <a:off x="2780928" y="6465168"/>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6" name="Straight Arrow Connector 115"/>
          <p:cNvCxnSpPr/>
          <p:nvPr/>
        </p:nvCxnSpPr>
        <p:spPr>
          <a:xfrm flipH="1">
            <a:off x="2780928" y="6105128"/>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7" name="Straight Arrow Connector 116"/>
          <p:cNvCxnSpPr/>
          <p:nvPr/>
        </p:nvCxnSpPr>
        <p:spPr>
          <a:xfrm flipH="1">
            <a:off x="2780928" y="5745088"/>
            <a:ext cx="21602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0" name="Straight Connector 119"/>
          <p:cNvCxnSpPr/>
          <p:nvPr/>
        </p:nvCxnSpPr>
        <p:spPr>
          <a:xfrm flipH="1">
            <a:off x="2564904" y="5097016"/>
            <a:ext cx="432048" cy="0"/>
          </a:xfrm>
          <a:prstGeom prst="line">
            <a:avLst/>
          </a:prstGeom>
        </p:spPr>
        <p:style>
          <a:lnRef idx="1">
            <a:schemeClr val="dk1"/>
          </a:lnRef>
          <a:fillRef idx="0">
            <a:schemeClr val="dk1"/>
          </a:fillRef>
          <a:effectRef idx="0">
            <a:schemeClr val="dk1"/>
          </a:effectRef>
          <a:fontRef idx="minor">
            <a:schemeClr val="tx1"/>
          </a:fontRef>
        </p:style>
      </p:cxnSp>
      <p:cxnSp>
        <p:nvCxnSpPr>
          <p:cNvPr id="125" name="Straight Connector 124"/>
          <p:cNvCxnSpPr/>
          <p:nvPr/>
        </p:nvCxnSpPr>
        <p:spPr>
          <a:xfrm>
            <a:off x="2564904" y="5025008"/>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140" name="Straight Connector 139"/>
          <p:cNvCxnSpPr/>
          <p:nvPr/>
        </p:nvCxnSpPr>
        <p:spPr>
          <a:xfrm>
            <a:off x="5733256" y="7617296"/>
            <a:ext cx="0" cy="1656184"/>
          </a:xfrm>
          <a:prstGeom prst="line">
            <a:avLst/>
          </a:prstGeom>
        </p:spPr>
        <p:style>
          <a:lnRef idx="1">
            <a:schemeClr val="dk1"/>
          </a:lnRef>
          <a:fillRef idx="0">
            <a:schemeClr val="dk1"/>
          </a:fillRef>
          <a:effectRef idx="0">
            <a:schemeClr val="dk1"/>
          </a:effectRef>
          <a:fontRef idx="minor">
            <a:schemeClr val="tx1"/>
          </a:fontRef>
        </p:style>
      </p:cxnSp>
      <p:cxnSp>
        <p:nvCxnSpPr>
          <p:cNvPr id="143" name="Straight Arrow Connector 142"/>
          <p:cNvCxnSpPr/>
          <p:nvPr/>
        </p:nvCxnSpPr>
        <p:spPr>
          <a:xfrm flipH="1">
            <a:off x="5373216" y="7833320"/>
            <a:ext cx="3600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4" name="Straight Arrow Connector 143"/>
          <p:cNvCxnSpPr/>
          <p:nvPr/>
        </p:nvCxnSpPr>
        <p:spPr>
          <a:xfrm flipH="1">
            <a:off x="5373216" y="8193360"/>
            <a:ext cx="3600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5" name="Straight Arrow Connector 144"/>
          <p:cNvCxnSpPr/>
          <p:nvPr/>
        </p:nvCxnSpPr>
        <p:spPr>
          <a:xfrm flipH="1">
            <a:off x="5373216" y="8553400"/>
            <a:ext cx="3600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6" name="Straight Arrow Connector 145"/>
          <p:cNvCxnSpPr/>
          <p:nvPr/>
        </p:nvCxnSpPr>
        <p:spPr>
          <a:xfrm flipH="1">
            <a:off x="5373216" y="8913440"/>
            <a:ext cx="3600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7" name="Straight Arrow Connector 146"/>
          <p:cNvCxnSpPr/>
          <p:nvPr/>
        </p:nvCxnSpPr>
        <p:spPr>
          <a:xfrm flipH="1">
            <a:off x="5373216" y="9273480"/>
            <a:ext cx="3600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2" name="Rectangle 81"/>
          <p:cNvSpPr/>
          <p:nvPr/>
        </p:nvSpPr>
        <p:spPr>
          <a:xfrm>
            <a:off x="214290" y="166654"/>
            <a:ext cx="6429420" cy="9501254"/>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85728" y="560512"/>
            <a:ext cx="6286544" cy="1368152"/>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sz="1200" b="1" dirty="0" smtClean="0">
              <a:solidFill>
                <a:schemeClr val="accent5">
                  <a:lumMod val="75000"/>
                </a:schemeClr>
              </a:solidFill>
            </a:endParaRPr>
          </a:p>
          <a:p>
            <a:pPr algn="ctr" rtl="1"/>
            <a:r>
              <a:rPr lang="ar-SA" sz="1200" b="1" dirty="0" smtClean="0">
                <a:solidFill>
                  <a:schemeClr val="tx1"/>
                </a:solidFill>
              </a:rPr>
              <a:t>الزجا</a:t>
            </a:r>
            <a:r>
              <a:rPr lang="ar-EG" sz="1200" b="1" dirty="0">
                <a:solidFill>
                  <a:schemeClr val="tx1"/>
                </a:solidFill>
              </a:rPr>
              <a:t>ج مادة تمتاز </a:t>
            </a:r>
            <a:r>
              <a:rPr lang="ar-SA" sz="1200" b="1" dirty="0">
                <a:solidFill>
                  <a:schemeClr val="tx1"/>
                </a:solidFill>
              </a:rPr>
              <a:t>بالشفافية و الجمال ... هذه المادة التي استوحى منها الفنان مجالا خصبا يستلهم منه قطعا فنية كانت و </a:t>
            </a:r>
            <a:r>
              <a:rPr lang="ar-SA" sz="1200" b="1" dirty="0" smtClean="0">
                <a:solidFill>
                  <a:schemeClr val="tx1"/>
                </a:solidFill>
              </a:rPr>
              <a:t>لا </a:t>
            </a:r>
            <a:r>
              <a:rPr lang="en-US" sz="1200" b="1" dirty="0" smtClean="0">
                <a:solidFill>
                  <a:schemeClr val="tx1"/>
                </a:solidFill>
              </a:rPr>
              <a:t> </a:t>
            </a:r>
            <a:r>
              <a:rPr lang="ar-SA" sz="1200" b="1" dirty="0" smtClean="0">
                <a:solidFill>
                  <a:schemeClr val="tx1"/>
                </a:solidFill>
              </a:rPr>
              <a:t>زالت </a:t>
            </a:r>
            <a:r>
              <a:rPr lang="ar-SA" sz="1200" b="1" dirty="0">
                <a:solidFill>
                  <a:schemeClr val="tx1"/>
                </a:solidFill>
              </a:rPr>
              <a:t>تثري وجدان العالم منذ أقدم العصور و حتى الآن</a:t>
            </a:r>
            <a:r>
              <a:rPr lang="en-US" sz="1200" b="1" dirty="0">
                <a:solidFill>
                  <a:schemeClr val="tx1"/>
                </a:solidFill>
              </a:rPr>
              <a:t>. </a:t>
            </a:r>
            <a:br>
              <a:rPr lang="en-US" sz="1200" b="1" dirty="0">
                <a:solidFill>
                  <a:schemeClr val="tx1"/>
                </a:solidFill>
              </a:rPr>
            </a:br>
            <a:r>
              <a:rPr lang="ar-SA" sz="1200" b="1" dirty="0">
                <a:solidFill>
                  <a:schemeClr val="tx1"/>
                </a:solidFill>
              </a:rPr>
              <a:t>الزجاج </a:t>
            </a:r>
            <a:r>
              <a:rPr lang="en-US" sz="1200" b="1" dirty="0">
                <a:solidFill>
                  <a:schemeClr val="tx1"/>
                </a:solidFill>
              </a:rPr>
              <a:t>.... </a:t>
            </a:r>
            <a:r>
              <a:rPr lang="ar-SA" sz="1200" b="1" dirty="0">
                <a:solidFill>
                  <a:schemeClr val="tx1"/>
                </a:solidFill>
              </a:rPr>
              <a:t>ذلك التاريخ الحافل و الذي تطور ليتحرر في النهاية من محدودية دوره كمادة للزخرفة و الديكور فقط ليصبح بعد مشوار طويل من التطوير مادة بناء متكاملة بكل ما يحمله الوصف من معنى، ففي الفترة الأخيرة أصبح حجم استخدام الزجاج كبيرا في مجالات متعددة، ولأغراض مختلفة، و يرجع التنوع الكبير في استخدامات الزجاج إلى اكتسابه الصلابة في المقام الأول مما جعله يتبوأ مكانة جديدة لم تكن مألوفة عنه من قبل</a:t>
            </a:r>
            <a:r>
              <a:rPr lang="en-US" sz="1200" b="1" dirty="0">
                <a:solidFill>
                  <a:schemeClr val="tx1"/>
                </a:solidFill>
              </a:rPr>
              <a:t>..</a:t>
            </a:r>
            <a:r>
              <a:rPr lang="ar-SA" sz="1200" b="1" dirty="0">
                <a:solidFill>
                  <a:schemeClr val="tx1"/>
                </a:solidFill>
              </a:rPr>
              <a:t> فاصبح استخدامه ليس لااغراض الجمالية فقط وانما اتسع ليشمل الاغراض الانشائية والوظيفية ايضا ..</a:t>
            </a:r>
            <a:endParaRPr lang="en-US" sz="1200" b="1" dirty="0">
              <a:solidFill>
                <a:schemeClr val="tx1"/>
              </a:solidFill>
            </a:endParaRPr>
          </a:p>
          <a:p>
            <a:pPr algn="ctr"/>
            <a:endParaRPr lang="en-US" sz="1200" b="1" dirty="0">
              <a:solidFill>
                <a:schemeClr val="accent5">
                  <a:lumMod val="75000"/>
                </a:schemeClr>
              </a:solidFill>
            </a:endParaRPr>
          </a:p>
        </p:txBody>
      </p:sp>
      <p:sp>
        <p:nvSpPr>
          <p:cNvPr id="5" name="TextBox 4"/>
          <p:cNvSpPr txBox="1"/>
          <p:nvPr/>
        </p:nvSpPr>
        <p:spPr>
          <a:xfrm>
            <a:off x="1988840" y="200472"/>
            <a:ext cx="2952328" cy="338554"/>
          </a:xfrm>
          <a:prstGeom prst="rect">
            <a:avLst/>
          </a:prstGeom>
          <a:noFill/>
        </p:spPr>
        <p:txBody>
          <a:bodyPr wrap="square" rtlCol="0">
            <a:spAutoFit/>
          </a:bodyPr>
          <a:lstStyle/>
          <a:p>
            <a:pPr algn="ctr"/>
            <a:r>
              <a:rPr lang="ar-EG" sz="1600" b="1" u="sng" dirty="0" smtClean="0">
                <a:solidFill>
                  <a:schemeClr val="accent2">
                    <a:lumMod val="75000"/>
                  </a:schemeClr>
                </a:solidFill>
              </a:rPr>
              <a:t>الزجاج كمادة بناء متعددة الوظائف </a:t>
            </a:r>
            <a:endParaRPr lang="en-US" sz="1600" b="1" u="sng" dirty="0">
              <a:solidFill>
                <a:schemeClr val="accent2">
                  <a:lumMod val="75000"/>
                </a:schemeClr>
              </a:solidFill>
            </a:endParaRPr>
          </a:p>
        </p:txBody>
      </p:sp>
      <p:sp>
        <p:nvSpPr>
          <p:cNvPr id="7" name="TextBox 6"/>
          <p:cNvSpPr txBox="1"/>
          <p:nvPr/>
        </p:nvSpPr>
        <p:spPr>
          <a:xfrm>
            <a:off x="5085184" y="1881166"/>
            <a:ext cx="1800200" cy="369332"/>
          </a:xfrm>
          <a:prstGeom prst="rect">
            <a:avLst/>
          </a:prstGeom>
          <a:noFill/>
        </p:spPr>
        <p:txBody>
          <a:bodyPr wrap="square" rtlCol="0">
            <a:spAutoFit/>
          </a:bodyPr>
          <a:lstStyle/>
          <a:p>
            <a:pPr algn="ctr"/>
            <a:r>
              <a:rPr lang="ar-EG" b="1" dirty="0" smtClean="0">
                <a:solidFill>
                  <a:schemeClr val="accent5">
                    <a:lumMod val="50000"/>
                  </a:schemeClr>
                </a:solidFill>
              </a:rPr>
              <a:t>انواع الزجاج : </a:t>
            </a:r>
            <a:endParaRPr lang="en-US" b="1" dirty="0">
              <a:solidFill>
                <a:schemeClr val="accent5">
                  <a:lumMod val="50000"/>
                </a:schemeClr>
              </a:solidFill>
            </a:endParaRPr>
          </a:p>
        </p:txBody>
      </p:sp>
      <p:sp>
        <p:nvSpPr>
          <p:cNvPr id="8" name="TextBox 7"/>
          <p:cNvSpPr txBox="1"/>
          <p:nvPr/>
        </p:nvSpPr>
        <p:spPr>
          <a:xfrm>
            <a:off x="332656" y="2144688"/>
            <a:ext cx="6336704" cy="1231106"/>
          </a:xfrm>
          <a:prstGeom prst="rect">
            <a:avLst/>
          </a:prstGeom>
          <a:noFill/>
        </p:spPr>
        <p:txBody>
          <a:bodyPr wrap="square" rtlCol="0">
            <a:spAutoFit/>
          </a:bodyPr>
          <a:lstStyle/>
          <a:p>
            <a:pPr algn="just" rtl="1"/>
            <a:r>
              <a:rPr lang="ar-EG" sz="1400" b="1" u="sng" dirty="0" smtClean="0">
                <a:solidFill>
                  <a:schemeClr val="accent1">
                    <a:lumMod val="75000"/>
                  </a:schemeClr>
                </a:solidFill>
              </a:rPr>
              <a:t>اولا : الزجاج المتعدد الطبقات </a:t>
            </a:r>
            <a:r>
              <a:rPr lang="en-US" sz="1400" b="1" u="sng" dirty="0" smtClean="0">
                <a:solidFill>
                  <a:schemeClr val="accent1">
                    <a:lumMod val="75000"/>
                  </a:schemeClr>
                </a:solidFill>
              </a:rPr>
              <a:t>Laminated glass </a:t>
            </a:r>
            <a:r>
              <a:rPr lang="ar-EG" sz="1400" b="1" u="sng" dirty="0" smtClean="0">
                <a:solidFill>
                  <a:schemeClr val="accent1">
                    <a:lumMod val="75000"/>
                  </a:schemeClr>
                </a:solidFill>
              </a:rPr>
              <a:t>: </a:t>
            </a:r>
          </a:p>
          <a:p>
            <a:pPr algn="just" rtl="1"/>
            <a:r>
              <a:rPr lang="ar-SA" sz="1200" dirty="0" smtClean="0"/>
              <a:t>يتكون </a:t>
            </a:r>
            <a:r>
              <a:rPr lang="ar-SA" sz="1200" dirty="0"/>
              <a:t>الزجاج متعدد الطبقات من طبقتين أو أكثر من الزجاج, يتم لصقهما معا و تتوسطهما طبقة من البلاستيك مثل </a:t>
            </a:r>
            <a:r>
              <a:rPr lang="en-US" sz="1200" dirty="0"/>
              <a:t>(</a:t>
            </a:r>
            <a:r>
              <a:rPr lang="en-US" sz="1200" b="1" dirty="0"/>
              <a:t>PVB</a:t>
            </a:r>
            <a:r>
              <a:rPr lang="en-US" sz="1200" dirty="0"/>
              <a:t>)</a:t>
            </a:r>
            <a:r>
              <a:rPr lang="ar-EG" sz="1200" dirty="0"/>
              <a:t>أو </a:t>
            </a:r>
            <a:r>
              <a:rPr lang="en-US" sz="1200" dirty="0"/>
              <a:t>(</a:t>
            </a:r>
            <a:r>
              <a:rPr lang="en-US" sz="1200" b="1" dirty="0"/>
              <a:t>PMMA</a:t>
            </a:r>
            <a:r>
              <a:rPr lang="en-US" sz="1200" dirty="0"/>
              <a:t>)</a:t>
            </a:r>
            <a:r>
              <a:rPr lang="ar-SA" sz="1200" dirty="0"/>
              <a:t>. </a:t>
            </a:r>
            <a:r>
              <a:rPr lang="ar-EG" sz="1200" dirty="0"/>
              <a:t>و</a:t>
            </a:r>
            <a:r>
              <a:rPr lang="ar-SA" sz="1200" dirty="0"/>
              <a:t>فى حالة الكسر, لا </a:t>
            </a:r>
            <a:r>
              <a:rPr lang="ar-SA" sz="1200" dirty="0" smtClean="0"/>
              <a:t>ت</a:t>
            </a:r>
            <a:r>
              <a:rPr lang="ar-EG" sz="1200" dirty="0" smtClean="0"/>
              <a:t>تناث</a:t>
            </a:r>
            <a:r>
              <a:rPr lang="ar-SA" sz="1200" dirty="0" smtClean="0"/>
              <a:t>ر </a:t>
            </a:r>
            <a:r>
              <a:rPr lang="ar-SA" sz="1200" dirty="0"/>
              <a:t>قطع الزجاج بل تظل متماسكة </a:t>
            </a:r>
            <a:r>
              <a:rPr lang="ar-EG" sz="1200" dirty="0" smtClean="0"/>
              <a:t>ك</a:t>
            </a:r>
            <a:r>
              <a:rPr lang="ar-SA" sz="1200" dirty="0" smtClean="0"/>
              <a:t>قطعة </a:t>
            </a:r>
            <a:r>
              <a:rPr lang="ar-SA" sz="1200" dirty="0"/>
              <a:t>واحدة حتى يتم إستبدالها وبالتالى </a:t>
            </a:r>
            <a:r>
              <a:rPr lang="ar-SA" sz="1200" dirty="0" smtClean="0"/>
              <a:t>تقل</a:t>
            </a:r>
            <a:r>
              <a:rPr lang="ar-EG" sz="1200" dirty="0" smtClean="0"/>
              <a:t>ل</a:t>
            </a:r>
            <a:r>
              <a:rPr lang="ar-SA" sz="1200" dirty="0" smtClean="0"/>
              <a:t> </a:t>
            </a:r>
            <a:r>
              <a:rPr lang="ar-SA" sz="1200" dirty="0"/>
              <a:t>خطورة </a:t>
            </a:r>
            <a:r>
              <a:rPr lang="ar-SA" sz="1200" dirty="0" smtClean="0"/>
              <a:t>الإصابة</a:t>
            </a:r>
            <a:r>
              <a:rPr lang="ar-EG" sz="1200" dirty="0" smtClean="0"/>
              <a:t> .</a:t>
            </a:r>
            <a:r>
              <a:rPr lang="ar-SA" sz="1200" dirty="0" smtClean="0"/>
              <a:t> </a:t>
            </a:r>
            <a:r>
              <a:rPr lang="ar-EG" sz="1200" u="sng" dirty="0" smtClean="0"/>
              <a:t>ومن </a:t>
            </a:r>
            <a:r>
              <a:rPr lang="ar-SA" sz="1200" u="sng" dirty="0" smtClean="0"/>
              <a:t>منتجات الزجاج متعدد الطبقات الرئيسية</a:t>
            </a:r>
            <a:r>
              <a:rPr lang="ar-EG" sz="1200" u="sng" dirty="0" smtClean="0"/>
              <a:t> : </a:t>
            </a:r>
            <a:endParaRPr lang="en-US" sz="1200" u="sng" dirty="0" smtClean="0"/>
          </a:p>
          <a:p>
            <a:pPr algn="just" rtl="1"/>
            <a:endParaRPr lang="en-US" sz="1200" dirty="0"/>
          </a:p>
          <a:p>
            <a:pPr algn="just" rtl="1"/>
            <a:endParaRPr lang="en-US" sz="1200" dirty="0"/>
          </a:p>
        </p:txBody>
      </p:sp>
      <p:sp>
        <p:nvSpPr>
          <p:cNvPr id="6" name="TextBox 5"/>
          <p:cNvSpPr txBox="1"/>
          <p:nvPr/>
        </p:nvSpPr>
        <p:spPr>
          <a:xfrm>
            <a:off x="1988840" y="2944321"/>
            <a:ext cx="4680520" cy="2800767"/>
          </a:xfrm>
          <a:prstGeom prst="rect">
            <a:avLst/>
          </a:prstGeom>
          <a:noFill/>
        </p:spPr>
        <p:txBody>
          <a:bodyPr wrap="square" rtlCol="0">
            <a:spAutoFit/>
          </a:bodyPr>
          <a:lstStyle/>
          <a:p>
            <a:pPr lvl="0" algn="justLow" rtl="1"/>
            <a:r>
              <a:rPr lang="ar-EG" sz="1400" b="1" u="sng" dirty="0" smtClean="0">
                <a:solidFill>
                  <a:schemeClr val="accent6">
                    <a:lumMod val="75000"/>
                  </a:schemeClr>
                </a:solidFill>
              </a:rPr>
              <a:t>1-</a:t>
            </a:r>
            <a:r>
              <a:rPr lang="ar-SA" sz="1400" b="1" u="sng" dirty="0" smtClean="0">
                <a:solidFill>
                  <a:schemeClr val="accent6">
                    <a:lumMod val="75000"/>
                  </a:schemeClr>
                </a:solidFill>
              </a:rPr>
              <a:t>الزجاج الأمنى</a:t>
            </a:r>
            <a:r>
              <a:rPr lang="en-US" sz="1400" b="1" u="sng" dirty="0" smtClean="0">
                <a:solidFill>
                  <a:schemeClr val="accent6">
                    <a:lumMod val="75000"/>
                  </a:schemeClr>
                </a:solidFill>
              </a:rPr>
              <a:t>:</a:t>
            </a:r>
            <a:r>
              <a:rPr lang="en-US" sz="1400" u="sng" dirty="0" smtClean="0">
                <a:solidFill>
                  <a:schemeClr val="accent6">
                    <a:lumMod val="75000"/>
                  </a:schemeClr>
                </a:solidFill>
              </a:rPr>
              <a:t>  </a:t>
            </a:r>
            <a:r>
              <a:rPr lang="ar-SA" sz="1200" dirty="0" smtClean="0"/>
              <a:t>يتميز هذا النوع بقدرته على مقاومة الاحتراق, وذلك عن طريق مضاعفة عدد الطبقات, </a:t>
            </a:r>
            <a:r>
              <a:rPr lang="ar-EG" sz="1200" dirty="0" smtClean="0"/>
              <a:t>ومنه الزجاج المعالج حراريا والذي يمتاز بقوته للاحمال الميكانيكية </a:t>
            </a:r>
            <a:r>
              <a:rPr lang="ar-YE" sz="1200" dirty="0" smtClean="0"/>
              <a:t>وكسرالاجهادالحراري</a:t>
            </a:r>
            <a:endParaRPr lang="en-US" sz="1200" dirty="0" smtClean="0"/>
          </a:p>
          <a:p>
            <a:pPr lvl="0" algn="justLow" rtl="1"/>
            <a:r>
              <a:rPr lang="ar-EG" sz="1400" b="1" u="sng" dirty="0" smtClean="0">
                <a:solidFill>
                  <a:schemeClr val="accent6">
                    <a:lumMod val="75000"/>
                  </a:schemeClr>
                </a:solidFill>
              </a:rPr>
              <a:t>2-</a:t>
            </a:r>
            <a:r>
              <a:rPr lang="ar-SA" sz="1400" b="1" u="sng" dirty="0" smtClean="0">
                <a:solidFill>
                  <a:schemeClr val="accent6">
                    <a:lumMod val="75000"/>
                  </a:schemeClr>
                </a:solidFill>
              </a:rPr>
              <a:t>زجاج ذو قدرة تحمل عالية</a:t>
            </a:r>
            <a:r>
              <a:rPr lang="en-US" sz="1400" b="1" u="sng" dirty="0" smtClean="0">
                <a:solidFill>
                  <a:schemeClr val="accent6">
                    <a:lumMod val="75000"/>
                  </a:schemeClr>
                </a:solidFill>
              </a:rPr>
              <a:t>: </a:t>
            </a:r>
            <a:r>
              <a:rPr lang="ar-SA" sz="1200" dirty="0" smtClean="0"/>
              <a:t>زجاج مخصص للإستخدام الشاق مثل</a:t>
            </a:r>
            <a:r>
              <a:rPr lang="en-US" sz="1200" dirty="0" smtClean="0"/>
              <a:t> : </a:t>
            </a:r>
            <a:r>
              <a:rPr lang="ar-EG" sz="1200" dirty="0" smtClean="0"/>
              <a:t>زجاج و</a:t>
            </a:r>
            <a:r>
              <a:rPr lang="en-US" sz="1200" dirty="0" smtClean="0"/>
              <a:t>h</a:t>
            </a:r>
            <a:r>
              <a:rPr lang="ar-EG" sz="1200" dirty="0" smtClean="0"/>
              <a:t>لديكورات والاثاث والسلالم واليدكورات والبلاطات وغيره من التطبيقات المعمارية . </a:t>
            </a:r>
            <a:endParaRPr lang="en-US" sz="1200" dirty="0" smtClean="0"/>
          </a:p>
          <a:p>
            <a:pPr lvl="0" algn="justLow" rtl="1"/>
            <a:r>
              <a:rPr lang="ar-EG" sz="1400" b="1" u="sng" dirty="0" smtClean="0">
                <a:solidFill>
                  <a:schemeClr val="accent6">
                    <a:lumMod val="75000"/>
                  </a:schemeClr>
                </a:solidFill>
              </a:rPr>
              <a:t>3-ا</a:t>
            </a:r>
            <a:r>
              <a:rPr lang="ar-SA" sz="1400" b="1" u="sng" dirty="0" smtClean="0">
                <a:solidFill>
                  <a:schemeClr val="accent6">
                    <a:lumMod val="75000"/>
                  </a:schemeClr>
                </a:solidFill>
              </a:rPr>
              <a:t>لزجاج العازل للصوت</a:t>
            </a:r>
            <a:r>
              <a:rPr lang="en-US" sz="1400" b="1" u="sng" dirty="0" smtClean="0">
                <a:solidFill>
                  <a:schemeClr val="accent6">
                    <a:lumMod val="75000"/>
                  </a:schemeClr>
                </a:solidFill>
              </a:rPr>
              <a:t>: </a:t>
            </a:r>
            <a:r>
              <a:rPr lang="ar-SA" sz="1200" dirty="0" smtClean="0"/>
              <a:t>يتم دمج طبقتين أو أكثر من الزجاج بإستخدام طبقات داخلية عازلة للصوت, و ذلك لإعطاء أفضل أداء لعزل الصوت. يمكن أيضا تحسين أداء الزجاج فى عزل الصوت اذا تم دمج الزجاج فى وحدة زجاج مضاعف ( دوبل ) وهو المستخدم فى النوافذ والواجهات</a:t>
            </a:r>
            <a:r>
              <a:rPr lang="en-US" sz="1200" dirty="0" smtClean="0"/>
              <a:t>.</a:t>
            </a:r>
          </a:p>
          <a:p>
            <a:pPr lvl="0" algn="justLow" rtl="1"/>
            <a:r>
              <a:rPr lang="ar-EG" sz="1400" b="1" u="sng" dirty="0" smtClean="0">
                <a:solidFill>
                  <a:schemeClr val="accent6">
                    <a:lumMod val="75000"/>
                  </a:schemeClr>
                </a:solidFill>
              </a:rPr>
              <a:t>4-ا</a:t>
            </a:r>
            <a:r>
              <a:rPr lang="ar-SA" sz="1400" b="1" u="sng" dirty="0" smtClean="0">
                <a:solidFill>
                  <a:schemeClr val="accent6">
                    <a:lumMod val="75000"/>
                  </a:schemeClr>
                </a:solidFill>
              </a:rPr>
              <a:t>لزجاج العازل للأشعة فوق البنفسجية</a:t>
            </a:r>
            <a:r>
              <a:rPr lang="en-US" sz="1400" b="1" u="sng" dirty="0" smtClean="0">
                <a:solidFill>
                  <a:schemeClr val="accent6">
                    <a:lumMod val="75000"/>
                  </a:schemeClr>
                </a:solidFill>
              </a:rPr>
              <a:t> : </a:t>
            </a:r>
            <a:r>
              <a:rPr lang="ar-SA" sz="1200" dirty="0" smtClean="0"/>
              <a:t>الأشعة فوق البنفسجية تضر بالعين والجلد، وهى السبب الرئيسى لبهتان لون الأثاث. </a:t>
            </a:r>
            <a:r>
              <a:rPr lang="ar-EG" sz="1200" dirty="0" smtClean="0"/>
              <a:t>ف</a:t>
            </a:r>
            <a:r>
              <a:rPr lang="ar-SA" sz="1200" dirty="0" smtClean="0"/>
              <a:t>يستطيع </a:t>
            </a:r>
            <a:r>
              <a:rPr lang="ar-EG" sz="1200" dirty="0" smtClean="0"/>
              <a:t>الزجاج الشفاف </a:t>
            </a:r>
            <a:r>
              <a:rPr lang="ar-SA" sz="1200" dirty="0" smtClean="0"/>
              <a:t>حجب ( ٩٠٪ – ٩٥٪ ) من الأشعة فوق البنفسجية, ويستطيع الزجاج الملون او العاكس حجب ٩٩،٥٪ من الأشعة الفوق البنفسجية ولهذا السبب يستخدم هذا النوع من الزجاج فى الواجهات والأسقف الزجاجية</a:t>
            </a:r>
            <a:r>
              <a:rPr lang="ar-SA" sz="1200" i="1" dirty="0" smtClean="0"/>
              <a:t>. </a:t>
            </a:r>
            <a:endParaRPr lang="en-US" sz="1200" dirty="0" smtClean="0"/>
          </a:p>
          <a:p>
            <a:pPr algn="justLow"/>
            <a:endParaRPr lang="en-US" sz="1200" dirty="0"/>
          </a:p>
        </p:txBody>
      </p:sp>
      <p:pic>
        <p:nvPicPr>
          <p:cNvPr id="9" name="Picture 8" descr="F:\laminated.jpg"/>
          <p:cNvPicPr>
            <a:picLocks noChangeAspect="1" noChangeArrowheads="1"/>
          </p:cNvPicPr>
          <p:nvPr/>
        </p:nvPicPr>
        <p:blipFill>
          <a:blip r:embed="rId2" cstate="print">
            <a:extLst>
              <a:ext uri="{28A0092B-C50C-407E-A947-70E740481C1C}">
                <a14:useLocalDpi xmlns:a14="http://schemas.microsoft.com/office/drawing/2010/main" xmlns=""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xmlns:lc="http://schemas.openxmlformats.org/drawingml/2006/lockedCanvas" val="0"/>
              </a:ext>
            </a:extLst>
          </a:blip>
          <a:srcRect r="3934"/>
          <a:stretch>
            <a:fillRect/>
          </a:stretch>
        </p:blipFill>
        <p:spPr bwMode="auto">
          <a:xfrm>
            <a:off x="302644" y="2864768"/>
            <a:ext cx="1758204" cy="2573278"/>
          </a:xfrm>
          <a:prstGeom prst="rect">
            <a:avLst/>
          </a:prstGeom>
          <a:noFill/>
          <a:extLst>
            <a:ext uri="{909E8E84-426E-40DD-AFC4-6F175D3DCCD1}">
              <a14:hiddenFill xmlns:a14="http://schemas.microsoft.com/office/drawing/2010/main" xmlns="" xmlns:w="http://schemas.openxmlformats.org/wordprocessingml/2006/main" xmlns:w10="urn:schemas-microsoft-com:office:word" xmlns:v="urn:schemas-microsoft-com:vml" xmlns:o="urn:schemas-microsoft-com:office:office" xmlns:wne="http://schemas.microsoft.com/office/word/2006/wordml" xmlns:wp="http://schemas.openxmlformats.org/drawingml/2006/wordprocessingDrawing" xmlns:m="http://schemas.openxmlformats.org/officeDocument/2006/math" xmlns:ve="http://schemas.openxmlformats.org/markup-compatibility/2006" xmlns:lc="http://schemas.openxmlformats.org/drawingml/2006/lockedCanvas">
                <a:solidFill>
                  <a:srgbClr val="FFFFFF"/>
                </a:solidFill>
              </a14:hiddenFill>
            </a:ext>
          </a:extLst>
        </p:spPr>
      </p:pic>
      <p:sp>
        <p:nvSpPr>
          <p:cNvPr id="10" name="TextBox 1"/>
          <p:cNvSpPr txBox="1"/>
          <p:nvPr/>
        </p:nvSpPr>
        <p:spPr>
          <a:xfrm>
            <a:off x="212057" y="3080792"/>
            <a:ext cx="869166" cy="246221"/>
          </a:xfrm>
          <a:prstGeom prst="rect">
            <a:avLst/>
          </a:prstGeom>
          <a:noFill/>
        </p:spPr>
        <p:txBody>
          <a:bodyPr wrap="square" rtlCol="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EG" sz="1000" b="1" dirty="0" smtClean="0">
                <a:solidFill>
                  <a:schemeClr val="accent1">
                    <a:lumMod val="75000"/>
                  </a:schemeClr>
                </a:solidFill>
              </a:rPr>
              <a:t>طبقة من الزجاج </a:t>
            </a:r>
            <a:endParaRPr lang="ar-EG" sz="1000" b="1" dirty="0">
              <a:solidFill>
                <a:schemeClr val="accent1">
                  <a:lumMod val="75000"/>
                </a:schemeClr>
              </a:solidFill>
            </a:endParaRPr>
          </a:p>
        </p:txBody>
      </p:sp>
      <p:sp>
        <p:nvSpPr>
          <p:cNvPr id="11" name="TextBox 2"/>
          <p:cNvSpPr txBox="1"/>
          <p:nvPr/>
        </p:nvSpPr>
        <p:spPr>
          <a:xfrm>
            <a:off x="145119" y="3266619"/>
            <a:ext cx="866454" cy="246221"/>
          </a:xfrm>
          <a:prstGeom prst="rect">
            <a:avLst/>
          </a:prstGeom>
          <a:noFill/>
        </p:spPr>
        <p:txBody>
          <a:bodyPr wrap="square" rtlCol="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EG" sz="1000" b="1" dirty="0" smtClean="0">
                <a:solidFill>
                  <a:schemeClr val="accent1">
                    <a:lumMod val="75000"/>
                  </a:schemeClr>
                </a:solidFill>
              </a:rPr>
              <a:t>طبقة من </a:t>
            </a:r>
            <a:r>
              <a:rPr lang="en-US" sz="1000" b="1" dirty="0" smtClean="0">
                <a:solidFill>
                  <a:schemeClr val="accent1">
                    <a:lumMod val="75000"/>
                  </a:schemeClr>
                </a:solidFill>
              </a:rPr>
              <a:t> PVB</a:t>
            </a:r>
            <a:endParaRPr lang="ar-EG" sz="1000" b="1" dirty="0">
              <a:solidFill>
                <a:schemeClr val="accent1">
                  <a:lumMod val="75000"/>
                </a:schemeClr>
              </a:solidFill>
            </a:endParaRPr>
          </a:p>
        </p:txBody>
      </p:sp>
      <p:sp>
        <p:nvSpPr>
          <p:cNvPr id="12" name="TextBox 3"/>
          <p:cNvSpPr txBox="1"/>
          <p:nvPr/>
        </p:nvSpPr>
        <p:spPr>
          <a:xfrm>
            <a:off x="217127" y="3482643"/>
            <a:ext cx="925857" cy="246221"/>
          </a:xfrm>
          <a:prstGeom prst="rect">
            <a:avLst/>
          </a:prstGeom>
          <a:noFill/>
        </p:spPr>
        <p:txBody>
          <a:bodyPr wrap="square" rtlCol="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ar-EG" sz="1000" b="1" dirty="0" smtClean="0">
                <a:solidFill>
                  <a:schemeClr val="accent1">
                    <a:lumMod val="75000"/>
                  </a:schemeClr>
                </a:solidFill>
              </a:rPr>
              <a:t>طبقة من الزجاج</a:t>
            </a:r>
            <a:endParaRPr lang="ar-EG" sz="1000" b="1" dirty="0">
              <a:solidFill>
                <a:schemeClr val="accent1">
                  <a:lumMod val="75000"/>
                </a:schemeClr>
              </a:solidFill>
            </a:endParaRPr>
          </a:p>
        </p:txBody>
      </p:sp>
      <p:sp>
        <p:nvSpPr>
          <p:cNvPr id="13" name="TextBox 4"/>
          <p:cNvSpPr txBox="1"/>
          <p:nvPr/>
        </p:nvSpPr>
        <p:spPr>
          <a:xfrm>
            <a:off x="249165" y="4066299"/>
            <a:ext cx="1579178" cy="246221"/>
          </a:xfrm>
          <a:prstGeom prst="rect">
            <a:avLst/>
          </a:prstGeom>
          <a:noFill/>
        </p:spPr>
        <p:txBody>
          <a:bodyPr wrap="square" rtlCol="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EG" sz="1000" b="1" dirty="0" smtClean="0">
                <a:solidFill>
                  <a:schemeClr val="accent1">
                    <a:lumMod val="75000"/>
                  </a:schemeClr>
                </a:solidFill>
              </a:rPr>
              <a:t>سمك طبقة </a:t>
            </a:r>
            <a:r>
              <a:rPr lang="en-US" sz="1000" b="1" dirty="0" smtClean="0">
                <a:solidFill>
                  <a:schemeClr val="accent1">
                    <a:lumMod val="75000"/>
                  </a:schemeClr>
                </a:solidFill>
              </a:rPr>
              <a:t>PVB 0.76 or 0.38</a:t>
            </a:r>
            <a:endParaRPr lang="ar-EG" sz="1000" b="1" dirty="0">
              <a:solidFill>
                <a:schemeClr val="accent1">
                  <a:lumMod val="75000"/>
                </a:schemeClr>
              </a:solidFill>
            </a:endParaRPr>
          </a:p>
        </p:txBody>
      </p:sp>
      <p:sp>
        <p:nvSpPr>
          <p:cNvPr id="14" name="TextBox 5"/>
          <p:cNvSpPr txBox="1"/>
          <p:nvPr/>
        </p:nvSpPr>
        <p:spPr>
          <a:xfrm>
            <a:off x="22950" y="4492465"/>
            <a:ext cx="834282" cy="246221"/>
          </a:xfrm>
          <a:prstGeom prst="rect">
            <a:avLst/>
          </a:prstGeom>
          <a:noFill/>
        </p:spPr>
        <p:txBody>
          <a:bodyPr wrap="square" rtlCol="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ar-EG" sz="1000" b="1" dirty="0" smtClean="0">
                <a:solidFill>
                  <a:schemeClr val="accent1">
                    <a:lumMod val="75000"/>
                  </a:schemeClr>
                </a:solidFill>
              </a:rPr>
              <a:t>زجاج نقي</a:t>
            </a:r>
            <a:endParaRPr lang="ar-EG" sz="1000" b="1" dirty="0">
              <a:solidFill>
                <a:schemeClr val="accent1">
                  <a:lumMod val="75000"/>
                </a:schemeClr>
              </a:solidFill>
            </a:endParaRPr>
          </a:p>
        </p:txBody>
      </p:sp>
      <p:sp>
        <p:nvSpPr>
          <p:cNvPr id="15" name="TextBox 6"/>
          <p:cNvSpPr txBox="1"/>
          <p:nvPr/>
        </p:nvSpPr>
        <p:spPr>
          <a:xfrm>
            <a:off x="793429" y="5169024"/>
            <a:ext cx="1281220" cy="246221"/>
          </a:xfrm>
          <a:prstGeom prst="rect">
            <a:avLst/>
          </a:prstGeom>
          <a:noFill/>
        </p:spPr>
        <p:txBody>
          <a:bodyPr wrap="square" rtlCol="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ar-EG" sz="1000" b="1" dirty="0" smtClean="0">
                <a:solidFill>
                  <a:schemeClr val="accent1">
                    <a:lumMod val="75000"/>
                  </a:schemeClr>
                </a:solidFill>
              </a:rPr>
              <a:t>طبقة عاكسة للحرارة</a:t>
            </a:r>
            <a:endParaRPr lang="ar-EG" sz="1000" b="1" dirty="0">
              <a:solidFill>
                <a:schemeClr val="accent1">
                  <a:lumMod val="75000"/>
                </a:schemeClr>
              </a:solidFill>
            </a:endParaRPr>
          </a:p>
        </p:txBody>
      </p:sp>
      <p:sp>
        <p:nvSpPr>
          <p:cNvPr id="17" name="TextBox 16"/>
          <p:cNvSpPr txBox="1"/>
          <p:nvPr/>
        </p:nvSpPr>
        <p:spPr>
          <a:xfrm>
            <a:off x="197760" y="5385048"/>
            <a:ext cx="2088232" cy="246221"/>
          </a:xfrm>
          <a:prstGeom prst="rect">
            <a:avLst/>
          </a:prstGeom>
          <a:noFill/>
        </p:spPr>
        <p:txBody>
          <a:bodyPr wrap="square" rtlCol="0">
            <a:spAutoFit/>
          </a:bodyPr>
          <a:lstStyle/>
          <a:p>
            <a:pPr algn="ctr"/>
            <a:r>
              <a:rPr lang="ar-EG" sz="1000" b="1" dirty="0" smtClean="0">
                <a:solidFill>
                  <a:schemeClr val="bg2">
                    <a:lumMod val="50000"/>
                  </a:schemeClr>
                </a:solidFill>
              </a:rPr>
              <a:t>صورة توضح طبقات الزجاج المتعدد الطبقات </a:t>
            </a:r>
            <a:endParaRPr lang="en-US" sz="1000" b="1" dirty="0">
              <a:solidFill>
                <a:schemeClr val="bg2">
                  <a:lumMod val="50000"/>
                </a:schemeClr>
              </a:solidFill>
            </a:endParaRPr>
          </a:p>
        </p:txBody>
      </p:sp>
      <p:pic>
        <p:nvPicPr>
          <p:cNvPr id="18" name="Picture 17" descr="http://drgreiche.net/wp-content/uploads/2011/06/laminated-glass.jp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r="53659"/>
          <a:stretch>
            <a:fillRect/>
          </a:stretch>
        </p:blipFill>
        <p:spPr bwMode="auto">
          <a:xfrm>
            <a:off x="3130138" y="8024834"/>
            <a:ext cx="1656184" cy="1464670"/>
          </a:xfrm>
          <a:prstGeom prst="rect">
            <a:avLst/>
          </a:prstGeom>
          <a:noFill/>
          <a:ln>
            <a:noFill/>
          </a:ln>
        </p:spPr>
      </p:pic>
      <p:pic>
        <p:nvPicPr>
          <p:cNvPr id="24" name="Picture 23" descr="http://drgreiche.net/wp-content/uploads/2011/06/laminated-glass.jpg"/>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48780" r="1"/>
          <a:stretch>
            <a:fillRect/>
          </a:stretch>
        </p:blipFill>
        <p:spPr bwMode="auto">
          <a:xfrm>
            <a:off x="4869160" y="8049344"/>
            <a:ext cx="1728192" cy="1440160"/>
          </a:xfrm>
          <a:prstGeom prst="rect">
            <a:avLst/>
          </a:prstGeom>
          <a:noFill/>
          <a:ln>
            <a:noFill/>
          </a:ln>
        </p:spPr>
      </p:pic>
      <p:sp>
        <p:nvSpPr>
          <p:cNvPr id="26" name="TextBox 25"/>
          <p:cNvSpPr txBox="1"/>
          <p:nvPr/>
        </p:nvSpPr>
        <p:spPr>
          <a:xfrm>
            <a:off x="3717032" y="9453594"/>
            <a:ext cx="2160240" cy="246221"/>
          </a:xfrm>
          <a:prstGeom prst="rect">
            <a:avLst/>
          </a:prstGeom>
          <a:noFill/>
        </p:spPr>
        <p:txBody>
          <a:bodyPr wrap="square" rtlCol="0">
            <a:spAutoFit/>
          </a:bodyPr>
          <a:lstStyle/>
          <a:p>
            <a:pPr algn="ctr"/>
            <a:r>
              <a:rPr lang="ar-EG" sz="1000" b="1" dirty="0" smtClean="0">
                <a:solidFill>
                  <a:schemeClr val="bg2">
                    <a:lumMod val="50000"/>
                  </a:schemeClr>
                </a:solidFill>
              </a:rPr>
              <a:t>الواح الزجاج المتعدد الطبقات بالوان مختلفة </a:t>
            </a:r>
            <a:endParaRPr lang="en-US" sz="1000" b="1" dirty="0">
              <a:solidFill>
                <a:schemeClr val="bg2">
                  <a:lumMod val="50000"/>
                </a:schemeClr>
              </a:solidFill>
            </a:endParaRPr>
          </a:p>
        </p:txBody>
      </p:sp>
      <p:pic>
        <p:nvPicPr>
          <p:cNvPr id="1027" name="Picture 3"/>
          <p:cNvPicPr>
            <a:picLocks noChangeAspect="1" noChangeArrowheads="1"/>
          </p:cNvPicPr>
          <p:nvPr/>
        </p:nvPicPr>
        <p:blipFill>
          <a:blip r:embed="rId4" cstate="print"/>
          <a:srcRect/>
          <a:stretch>
            <a:fillRect/>
          </a:stretch>
        </p:blipFill>
        <p:spPr bwMode="auto">
          <a:xfrm>
            <a:off x="2132856" y="5745088"/>
            <a:ext cx="1224136" cy="1282428"/>
          </a:xfrm>
          <a:prstGeom prst="rect">
            <a:avLst/>
          </a:prstGeom>
          <a:noFill/>
          <a:ln w="9525">
            <a:noFill/>
            <a:miter lim="800000"/>
            <a:headEnd/>
            <a:tailEnd/>
          </a:ln>
        </p:spPr>
      </p:pic>
      <p:sp>
        <p:nvSpPr>
          <p:cNvPr id="27" name="TextBox 26"/>
          <p:cNvSpPr txBox="1"/>
          <p:nvPr/>
        </p:nvSpPr>
        <p:spPr>
          <a:xfrm>
            <a:off x="357166" y="6596074"/>
            <a:ext cx="1656184" cy="246221"/>
          </a:xfrm>
          <a:prstGeom prst="rect">
            <a:avLst/>
          </a:prstGeom>
          <a:noFill/>
        </p:spPr>
        <p:txBody>
          <a:bodyPr wrap="square" rtlCol="0">
            <a:spAutoFit/>
          </a:bodyPr>
          <a:lstStyle/>
          <a:p>
            <a:pPr algn="ctr"/>
            <a:r>
              <a:rPr lang="ar-EG" sz="1000" b="1" dirty="0" smtClean="0">
                <a:solidFill>
                  <a:schemeClr val="bg2">
                    <a:lumMod val="50000"/>
                  </a:schemeClr>
                </a:solidFill>
              </a:rPr>
              <a:t>طبقات الزجاج العازل للصوت </a:t>
            </a:r>
            <a:endParaRPr lang="en-US" sz="1000" b="1" dirty="0">
              <a:solidFill>
                <a:schemeClr val="bg2">
                  <a:lumMod val="50000"/>
                </a:schemeClr>
              </a:solidFill>
            </a:endParaRPr>
          </a:p>
        </p:txBody>
      </p:sp>
      <p:grpSp>
        <p:nvGrpSpPr>
          <p:cNvPr id="2" name="Group 2"/>
          <p:cNvGrpSpPr>
            <a:grpSpLocks/>
          </p:cNvGrpSpPr>
          <p:nvPr/>
        </p:nvGrpSpPr>
        <p:grpSpPr bwMode="auto">
          <a:xfrm>
            <a:off x="4941278" y="5817096"/>
            <a:ext cx="1728082" cy="1872208"/>
            <a:chOff x="6662" y="4854"/>
            <a:chExt cx="3690" cy="4576"/>
          </a:xfrm>
        </p:grpSpPr>
        <p:pic>
          <p:nvPicPr>
            <p:cNvPr id="29" name="Picture 3" descr="12"/>
            <p:cNvPicPr>
              <a:picLocks noChangeAspect="1" noChangeArrowheads="1"/>
            </p:cNvPicPr>
            <p:nvPr/>
          </p:nvPicPr>
          <p:blipFill>
            <a:blip r:embed="rId5" cstate="print"/>
            <a:srcRect l="7118" t="7521" r="7459"/>
            <a:stretch>
              <a:fillRect/>
            </a:stretch>
          </p:blipFill>
          <p:spPr bwMode="auto">
            <a:xfrm>
              <a:off x="6662" y="4854"/>
              <a:ext cx="3690" cy="2164"/>
            </a:xfrm>
            <a:prstGeom prst="rect">
              <a:avLst/>
            </a:prstGeom>
            <a:noFill/>
            <a:ln w="9525">
              <a:noFill/>
              <a:miter lim="800000"/>
              <a:headEnd/>
              <a:tailEnd/>
            </a:ln>
          </p:spPr>
        </p:pic>
        <p:pic>
          <p:nvPicPr>
            <p:cNvPr id="30" name="Picture 4" descr="13"/>
            <p:cNvPicPr>
              <a:picLocks noChangeAspect="1" noChangeArrowheads="1"/>
            </p:cNvPicPr>
            <p:nvPr/>
          </p:nvPicPr>
          <p:blipFill>
            <a:blip r:embed="rId6" cstate="print"/>
            <a:srcRect l="7119" r="7459" b="21176"/>
            <a:stretch>
              <a:fillRect/>
            </a:stretch>
          </p:blipFill>
          <p:spPr bwMode="auto">
            <a:xfrm>
              <a:off x="6662" y="7018"/>
              <a:ext cx="3690" cy="2412"/>
            </a:xfrm>
            <a:prstGeom prst="rect">
              <a:avLst/>
            </a:prstGeom>
            <a:noFill/>
            <a:ln w="9525">
              <a:noFill/>
              <a:miter lim="800000"/>
              <a:headEnd/>
              <a:tailEnd/>
            </a:ln>
          </p:spPr>
        </p:pic>
      </p:grpSp>
      <p:pic>
        <p:nvPicPr>
          <p:cNvPr id="31" name="Picture 5"/>
          <p:cNvPicPr>
            <a:picLocks noChangeAspect="1" noChangeArrowheads="1"/>
          </p:cNvPicPr>
          <p:nvPr/>
        </p:nvPicPr>
        <p:blipFill>
          <a:blip r:embed="rId7" cstate="print"/>
          <a:srcRect l="1783" t="11538" r="58990"/>
          <a:stretch>
            <a:fillRect/>
          </a:stretch>
        </p:blipFill>
        <p:spPr bwMode="auto">
          <a:xfrm>
            <a:off x="3284984" y="5817096"/>
            <a:ext cx="1584176" cy="1872208"/>
          </a:xfrm>
          <a:prstGeom prst="rect">
            <a:avLst/>
          </a:prstGeom>
          <a:noFill/>
          <a:ln w="9525">
            <a:noFill/>
            <a:miter lim="800000"/>
            <a:headEnd/>
            <a:tailEnd/>
          </a:ln>
        </p:spPr>
      </p:pic>
      <p:pic>
        <p:nvPicPr>
          <p:cNvPr id="32" name="Picture 9"/>
          <p:cNvPicPr>
            <a:picLocks noChangeAspect="1" noChangeArrowheads="1"/>
          </p:cNvPicPr>
          <p:nvPr/>
        </p:nvPicPr>
        <p:blipFill>
          <a:blip r:embed="rId8" cstate="print"/>
          <a:srcRect l="11818" t="7579" r="6082" b="9054"/>
          <a:stretch>
            <a:fillRect/>
          </a:stretch>
        </p:blipFill>
        <p:spPr bwMode="auto">
          <a:xfrm>
            <a:off x="188640" y="5667380"/>
            <a:ext cx="1944216" cy="994830"/>
          </a:xfrm>
          <a:prstGeom prst="rect">
            <a:avLst/>
          </a:prstGeom>
          <a:noFill/>
          <a:ln w="9525">
            <a:noFill/>
            <a:miter lim="800000"/>
            <a:headEnd/>
            <a:tailEnd/>
          </a:ln>
        </p:spPr>
      </p:pic>
      <p:pic>
        <p:nvPicPr>
          <p:cNvPr id="33" name="Picture 7" descr="isometricdetail"/>
          <p:cNvPicPr>
            <a:picLocks noChangeAspect="1" noChangeArrowheads="1"/>
          </p:cNvPicPr>
          <p:nvPr/>
        </p:nvPicPr>
        <p:blipFill>
          <a:blip r:embed="rId9" cstate="print"/>
          <a:srcRect l="7492" t="4906" b="31319"/>
          <a:stretch>
            <a:fillRect/>
          </a:stretch>
        </p:blipFill>
        <p:spPr bwMode="auto">
          <a:xfrm>
            <a:off x="785794" y="6881826"/>
            <a:ext cx="1584176" cy="1103265"/>
          </a:xfrm>
          <a:prstGeom prst="rect">
            <a:avLst/>
          </a:prstGeom>
          <a:noFill/>
          <a:ln w="9525">
            <a:noFill/>
            <a:miter lim="800000"/>
            <a:headEnd/>
            <a:tailEnd/>
          </a:ln>
        </p:spPr>
      </p:pic>
      <p:pic>
        <p:nvPicPr>
          <p:cNvPr id="34" name="Picture 10"/>
          <p:cNvPicPr>
            <a:picLocks noChangeAspect="1" noChangeArrowheads="1"/>
          </p:cNvPicPr>
          <p:nvPr/>
        </p:nvPicPr>
        <p:blipFill>
          <a:blip r:embed="rId10" cstate="print"/>
          <a:srcRect t="7253" b="4008"/>
          <a:stretch>
            <a:fillRect/>
          </a:stretch>
        </p:blipFill>
        <p:spPr bwMode="auto">
          <a:xfrm>
            <a:off x="548680" y="8167710"/>
            <a:ext cx="2160240" cy="1428760"/>
          </a:xfrm>
          <a:prstGeom prst="rect">
            <a:avLst/>
          </a:prstGeom>
          <a:noFill/>
          <a:ln w="9525">
            <a:noFill/>
            <a:miter lim="800000"/>
            <a:headEnd/>
            <a:tailEnd/>
          </a:ln>
        </p:spPr>
      </p:pic>
      <p:sp>
        <p:nvSpPr>
          <p:cNvPr id="35" name="TextBox 34"/>
          <p:cNvSpPr txBox="1"/>
          <p:nvPr/>
        </p:nvSpPr>
        <p:spPr>
          <a:xfrm>
            <a:off x="117772" y="7953396"/>
            <a:ext cx="3168352" cy="246221"/>
          </a:xfrm>
          <a:prstGeom prst="rect">
            <a:avLst/>
          </a:prstGeom>
          <a:noFill/>
        </p:spPr>
        <p:txBody>
          <a:bodyPr wrap="square" rtlCol="0">
            <a:spAutoFit/>
          </a:bodyPr>
          <a:lstStyle/>
          <a:p>
            <a:pPr algn="ctr"/>
            <a:r>
              <a:rPr lang="ar-EG" sz="1000" b="1" dirty="0" smtClean="0">
                <a:solidFill>
                  <a:schemeClr val="bg2">
                    <a:lumMod val="50000"/>
                  </a:schemeClr>
                </a:solidFill>
              </a:rPr>
              <a:t>ايزومتري يوضح تفصيلة في تركيب الزجاج العازل للصوت والحرارة </a:t>
            </a:r>
            <a:endParaRPr lang="en-US" sz="1000" b="1" dirty="0">
              <a:solidFill>
                <a:schemeClr val="bg2">
                  <a:lumMod val="50000"/>
                </a:schemeClr>
              </a:solidFill>
            </a:endParaRPr>
          </a:p>
        </p:txBody>
      </p:sp>
      <p:sp>
        <p:nvSpPr>
          <p:cNvPr id="36" name="Rectangle 35"/>
          <p:cNvSpPr/>
          <p:nvPr/>
        </p:nvSpPr>
        <p:spPr>
          <a:xfrm>
            <a:off x="214290" y="166654"/>
            <a:ext cx="6429420" cy="9501254"/>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7" name="TextBox 36"/>
          <p:cNvSpPr txBox="1"/>
          <p:nvPr/>
        </p:nvSpPr>
        <p:spPr>
          <a:xfrm>
            <a:off x="5229200" y="7617296"/>
            <a:ext cx="1296144" cy="246221"/>
          </a:xfrm>
          <a:prstGeom prst="rect">
            <a:avLst/>
          </a:prstGeom>
          <a:noFill/>
        </p:spPr>
        <p:txBody>
          <a:bodyPr wrap="square" rtlCol="0">
            <a:spAutoFit/>
          </a:bodyPr>
          <a:lstStyle/>
          <a:p>
            <a:pPr algn="ctr"/>
            <a:r>
              <a:rPr lang="ar-EG" sz="1000" b="1" dirty="0" smtClean="0">
                <a:solidFill>
                  <a:schemeClr val="bg2">
                    <a:lumMod val="50000"/>
                  </a:schemeClr>
                </a:solidFill>
              </a:rPr>
              <a:t>الزجاج المقاوم للحرارة </a:t>
            </a:r>
            <a:endParaRPr lang="en-US" sz="1000" b="1" dirty="0">
              <a:solidFill>
                <a:schemeClr val="bg2">
                  <a:lumMod val="50000"/>
                </a:schemeClr>
              </a:solidFill>
            </a:endParaRPr>
          </a:p>
        </p:txBody>
      </p:sp>
      <p:sp>
        <p:nvSpPr>
          <p:cNvPr id="38" name="TextBox 37"/>
          <p:cNvSpPr txBox="1"/>
          <p:nvPr/>
        </p:nvSpPr>
        <p:spPr>
          <a:xfrm>
            <a:off x="3212976" y="7577226"/>
            <a:ext cx="1728192" cy="400110"/>
          </a:xfrm>
          <a:prstGeom prst="rect">
            <a:avLst/>
          </a:prstGeom>
          <a:noFill/>
        </p:spPr>
        <p:txBody>
          <a:bodyPr wrap="square" rtlCol="0">
            <a:spAutoFit/>
          </a:bodyPr>
          <a:lstStyle/>
          <a:p>
            <a:pPr algn="ctr"/>
            <a:r>
              <a:rPr lang="ar-SA" sz="1000" b="1" dirty="0" smtClean="0">
                <a:solidFill>
                  <a:schemeClr val="bg2">
                    <a:lumMod val="50000"/>
                  </a:schemeClr>
                </a:solidFill>
              </a:rPr>
              <a:t>الزجاج المقسى (السيكيوريت)  </a:t>
            </a:r>
            <a:r>
              <a:rPr lang="en-US" sz="1000" b="1" dirty="0" smtClean="0">
                <a:solidFill>
                  <a:schemeClr val="bg2">
                    <a:lumMod val="50000"/>
                  </a:schemeClr>
                </a:solidFill>
              </a:rPr>
              <a:t> </a:t>
            </a:r>
            <a:r>
              <a:rPr lang="en-US" sz="1000" b="1" dirty="0" err="1" smtClean="0">
                <a:solidFill>
                  <a:schemeClr val="bg2">
                    <a:lumMod val="50000"/>
                  </a:schemeClr>
                </a:solidFill>
              </a:rPr>
              <a:t>BentTemperedGlass</a:t>
            </a:r>
            <a:endParaRPr lang="en-US" sz="1000"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29000" y="1864506"/>
            <a:ext cx="3168352" cy="1231106"/>
          </a:xfrm>
          <a:prstGeom prst="rect">
            <a:avLst/>
          </a:prstGeom>
          <a:noFill/>
        </p:spPr>
        <p:txBody>
          <a:bodyPr wrap="square" rtlCol="0">
            <a:spAutoFit/>
          </a:bodyPr>
          <a:lstStyle/>
          <a:p>
            <a:pPr algn="just" rtl="1"/>
            <a:r>
              <a:rPr lang="ar-EG" sz="1200" b="1" u="sng" dirty="0" smtClean="0">
                <a:solidFill>
                  <a:schemeClr val="bg2">
                    <a:lumMod val="25000"/>
                  </a:schemeClr>
                </a:solidFill>
              </a:rPr>
              <a:t>فكرة العمل:</a:t>
            </a:r>
            <a:endParaRPr lang="en-US" sz="1200" b="1" u="sng" dirty="0" smtClean="0">
              <a:solidFill>
                <a:schemeClr val="bg2">
                  <a:lumMod val="25000"/>
                </a:schemeClr>
              </a:solidFill>
            </a:endParaRPr>
          </a:p>
          <a:p>
            <a:pPr algn="just" rtl="1"/>
            <a:r>
              <a:rPr lang="ar-EG" sz="1200" dirty="0" smtClean="0"/>
              <a:t>عند وصل ألواح الزجاج بالتيار الكهربائي، تصطف الجزيئات المعلقة في شكل قضبان مستقيمة، ما يسمح بنفاذ الضوء فيما بينها، ويصبح لوح زجاج شفافاً يسمح بالرؤية. حيث يتم التحكم في نفاذية الضوؤ وأشعة الشمس بواسطة قوة التيار الكهربي لهذه الطبقات للتناسب مع الظروف المحيطة </a:t>
            </a:r>
            <a:r>
              <a:rPr lang="ar-EG" sz="1200" b="1" dirty="0" smtClean="0"/>
              <a:t>..</a:t>
            </a:r>
            <a:endParaRPr lang="en-US" dirty="0"/>
          </a:p>
        </p:txBody>
      </p:sp>
      <p:pic>
        <p:nvPicPr>
          <p:cNvPr id="6" name="Picture 5" descr="spd-principle"/>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l="2041" t="3024" r="2041" b="6250"/>
          <a:stretch>
            <a:fillRect/>
          </a:stretch>
        </p:blipFill>
        <p:spPr bwMode="auto">
          <a:xfrm>
            <a:off x="188640" y="1935504"/>
            <a:ext cx="3240360" cy="2160240"/>
          </a:xfrm>
          <a:prstGeom prst="rect">
            <a:avLst/>
          </a:prstGeom>
          <a:noFill/>
          <a:ln>
            <a:noFill/>
          </a:ln>
        </p:spPr>
      </p:pic>
      <p:sp>
        <p:nvSpPr>
          <p:cNvPr id="7" name="TextBox 6"/>
          <p:cNvSpPr txBox="1"/>
          <p:nvPr/>
        </p:nvSpPr>
        <p:spPr>
          <a:xfrm>
            <a:off x="3357562" y="3152800"/>
            <a:ext cx="3240360" cy="1200329"/>
          </a:xfrm>
          <a:prstGeom prst="rect">
            <a:avLst/>
          </a:prstGeom>
          <a:noFill/>
        </p:spPr>
        <p:txBody>
          <a:bodyPr wrap="square" rtlCol="0">
            <a:spAutoFit/>
          </a:bodyPr>
          <a:lstStyle/>
          <a:p>
            <a:pPr algn="just" rtl="1"/>
            <a:r>
              <a:rPr lang="ar-EG" sz="1200" dirty="0" smtClean="0"/>
              <a:t>يمكن تركيبه في شكل ألواح أحادية أو ثنائية أو ثلاثية الطبقات، مزودة بتقنية </a:t>
            </a:r>
            <a:r>
              <a:rPr lang="en-US" sz="1200" b="1" dirty="0" smtClean="0"/>
              <a:t>Low-E</a:t>
            </a:r>
            <a:r>
              <a:rPr lang="en-US" sz="1200" dirty="0" smtClean="0"/>
              <a:t> </a:t>
            </a:r>
            <a:r>
              <a:rPr lang="ar-EG" sz="1200" dirty="0" smtClean="0"/>
              <a:t>ذات نسب النفاذ المنخفضة للحرارة الخارجية وتقنية ملء الفراغ بين الطبقات بالغاز، مما يعزز أداء العزل الحراري ويقلل من نفاذ حرارة أشعة الشمس ويعطي نسب ثبات حراري لا مثيل لها..</a:t>
            </a:r>
            <a:endParaRPr lang="en-US" sz="1200" dirty="0" smtClean="0"/>
          </a:p>
          <a:p>
            <a:pPr algn="just" rtl="1"/>
            <a:endParaRPr lang="en-US" sz="1200" dirty="0"/>
          </a:p>
        </p:txBody>
      </p:sp>
      <p:sp>
        <p:nvSpPr>
          <p:cNvPr id="8" name="TextBox 7"/>
          <p:cNvSpPr txBox="1"/>
          <p:nvPr/>
        </p:nvSpPr>
        <p:spPr>
          <a:xfrm>
            <a:off x="4929198" y="2936776"/>
            <a:ext cx="1656184" cy="276999"/>
          </a:xfrm>
          <a:prstGeom prst="rect">
            <a:avLst/>
          </a:prstGeom>
          <a:noFill/>
        </p:spPr>
        <p:txBody>
          <a:bodyPr wrap="square" rtlCol="0">
            <a:spAutoFit/>
          </a:bodyPr>
          <a:lstStyle/>
          <a:p>
            <a:pPr algn="r"/>
            <a:r>
              <a:rPr lang="ar-EG" sz="1200" b="1" u="sng" dirty="0" smtClean="0">
                <a:solidFill>
                  <a:schemeClr val="bg2">
                    <a:lumMod val="25000"/>
                  </a:schemeClr>
                </a:solidFill>
              </a:rPr>
              <a:t>طريقة التركيب : </a:t>
            </a:r>
            <a:endParaRPr lang="en-US" sz="1200" b="1" u="sng" dirty="0">
              <a:solidFill>
                <a:schemeClr val="bg2">
                  <a:lumMod val="25000"/>
                </a:schemeClr>
              </a:solidFill>
            </a:endParaRPr>
          </a:p>
        </p:txBody>
      </p:sp>
      <p:sp>
        <p:nvSpPr>
          <p:cNvPr id="9" name="TextBox 8"/>
          <p:cNvSpPr txBox="1"/>
          <p:nvPr/>
        </p:nvSpPr>
        <p:spPr>
          <a:xfrm>
            <a:off x="144016" y="4016896"/>
            <a:ext cx="3573016" cy="400110"/>
          </a:xfrm>
          <a:prstGeom prst="rect">
            <a:avLst/>
          </a:prstGeom>
          <a:noFill/>
        </p:spPr>
        <p:txBody>
          <a:bodyPr wrap="square" rtlCol="0">
            <a:spAutoFit/>
          </a:bodyPr>
          <a:lstStyle/>
          <a:p>
            <a:pPr algn="ctr"/>
            <a:r>
              <a:rPr lang="ar-EG" sz="1000" b="1" dirty="0" smtClean="0">
                <a:solidFill>
                  <a:schemeClr val="bg2">
                    <a:lumMod val="50000"/>
                  </a:schemeClr>
                </a:solidFill>
              </a:rPr>
              <a:t>عند مرور التيار الكهربي تنتظم الجزيئات ويصبح الزجاج شفاف</a:t>
            </a:r>
          </a:p>
          <a:p>
            <a:pPr algn="ctr"/>
            <a:r>
              <a:rPr lang="ar-EG" sz="1000" b="1" dirty="0" smtClean="0">
                <a:solidFill>
                  <a:schemeClr val="bg2">
                    <a:lumMod val="50000"/>
                  </a:schemeClr>
                </a:solidFill>
              </a:rPr>
              <a:t> اما عند انقطاع التيار الكهربي فتعود الجزيئات مبعئرة وتصبح معتمة </a:t>
            </a:r>
            <a:endParaRPr lang="en-US" sz="1000" b="1" dirty="0">
              <a:solidFill>
                <a:schemeClr val="bg2">
                  <a:lumMod val="50000"/>
                </a:schemeClr>
              </a:solidFill>
            </a:endParaRPr>
          </a:p>
        </p:txBody>
      </p:sp>
      <p:sp>
        <p:nvSpPr>
          <p:cNvPr id="13" name="TextBox 12"/>
          <p:cNvSpPr txBox="1"/>
          <p:nvPr/>
        </p:nvSpPr>
        <p:spPr>
          <a:xfrm>
            <a:off x="3284984" y="6105128"/>
            <a:ext cx="3384376" cy="523220"/>
          </a:xfrm>
          <a:prstGeom prst="rect">
            <a:avLst/>
          </a:prstGeom>
          <a:noFill/>
        </p:spPr>
        <p:txBody>
          <a:bodyPr wrap="square" rtlCol="0">
            <a:spAutoFit/>
          </a:bodyPr>
          <a:lstStyle/>
          <a:p>
            <a:pPr algn="r" rtl="1"/>
            <a:r>
              <a:rPr lang="ar-EG" sz="1400" b="1" u="sng" dirty="0" smtClean="0">
                <a:solidFill>
                  <a:schemeClr val="accent6">
                    <a:lumMod val="75000"/>
                  </a:schemeClr>
                </a:solidFill>
              </a:rPr>
              <a:t>3-الانظمة المنشورية </a:t>
            </a:r>
            <a:r>
              <a:rPr lang="en-US" sz="1400" b="1" u="sng" dirty="0" smtClean="0">
                <a:solidFill>
                  <a:schemeClr val="accent6">
                    <a:lumMod val="75000"/>
                  </a:schemeClr>
                </a:solidFill>
              </a:rPr>
              <a:t>prismatic systems</a:t>
            </a:r>
          </a:p>
          <a:p>
            <a:pPr algn="r" rtl="1"/>
            <a:endParaRPr lang="en-US" sz="1400" b="1" u="sng" dirty="0">
              <a:solidFill>
                <a:schemeClr val="accent6">
                  <a:lumMod val="75000"/>
                </a:schemeClr>
              </a:solidFill>
            </a:endParaRPr>
          </a:p>
        </p:txBody>
      </p:sp>
      <p:sp>
        <p:nvSpPr>
          <p:cNvPr id="14" name="TextBox 13"/>
          <p:cNvSpPr txBox="1"/>
          <p:nvPr/>
        </p:nvSpPr>
        <p:spPr>
          <a:xfrm>
            <a:off x="3140968" y="6340316"/>
            <a:ext cx="3528392" cy="830997"/>
          </a:xfrm>
          <a:prstGeom prst="rect">
            <a:avLst/>
          </a:prstGeom>
          <a:noFill/>
        </p:spPr>
        <p:txBody>
          <a:bodyPr wrap="square" rtlCol="0">
            <a:spAutoFit/>
          </a:bodyPr>
          <a:lstStyle/>
          <a:p>
            <a:pPr lvl="0" algn="just" rtl="1"/>
            <a:r>
              <a:rPr lang="ar-EG" sz="1200" dirty="0" smtClean="0"/>
              <a:t>تصنع هذه الوحدات من الواح إكريليك و لها امكنيات للتحكم في ضوء النهار يعمل هذاا النظام من خلال الانعكاس الكامل لاشعة الشمس المباشرة الساقطة من اعلي من خلال زواية السقوط المحددة </a:t>
            </a:r>
            <a:endParaRPr lang="en-US" sz="1200" dirty="0" smtClean="0"/>
          </a:p>
          <a:p>
            <a:pPr algn="just" rtl="1"/>
            <a:endParaRPr lang="en-US" sz="1200" dirty="0"/>
          </a:p>
        </p:txBody>
      </p:sp>
      <p:sp>
        <p:nvSpPr>
          <p:cNvPr id="15" name="TextBox 14"/>
          <p:cNvSpPr txBox="1"/>
          <p:nvPr/>
        </p:nvSpPr>
        <p:spPr>
          <a:xfrm>
            <a:off x="3214686" y="4088904"/>
            <a:ext cx="3384376" cy="523220"/>
          </a:xfrm>
          <a:prstGeom prst="rect">
            <a:avLst/>
          </a:prstGeom>
          <a:noFill/>
        </p:spPr>
        <p:txBody>
          <a:bodyPr wrap="square" rtlCol="0">
            <a:spAutoFit/>
          </a:bodyPr>
          <a:lstStyle/>
          <a:p>
            <a:pPr algn="r" rtl="1"/>
            <a:r>
              <a:rPr lang="ar-EG" sz="1400" b="1" u="sng" dirty="0" smtClean="0">
                <a:solidFill>
                  <a:schemeClr val="accent6">
                    <a:lumMod val="75000"/>
                  </a:schemeClr>
                </a:solidFill>
              </a:rPr>
              <a:t>2-الزجاج المزدوج المعزول </a:t>
            </a:r>
            <a:r>
              <a:rPr lang="en-US" sz="1400" b="1" u="sng" dirty="0" smtClean="0">
                <a:solidFill>
                  <a:schemeClr val="accent6">
                    <a:lumMod val="75000"/>
                  </a:schemeClr>
                </a:solidFill>
              </a:rPr>
              <a:t>insulating glass </a:t>
            </a:r>
          </a:p>
          <a:p>
            <a:pPr algn="r" rtl="1"/>
            <a:endParaRPr lang="en-US" sz="1400" b="1" u="sng" dirty="0">
              <a:solidFill>
                <a:schemeClr val="accent6">
                  <a:lumMod val="75000"/>
                </a:schemeClr>
              </a:solidFill>
            </a:endParaRPr>
          </a:p>
        </p:txBody>
      </p:sp>
      <p:sp>
        <p:nvSpPr>
          <p:cNvPr id="16" name="TextBox 15"/>
          <p:cNvSpPr txBox="1"/>
          <p:nvPr/>
        </p:nvSpPr>
        <p:spPr>
          <a:xfrm>
            <a:off x="3357562" y="4376936"/>
            <a:ext cx="3240360" cy="1754326"/>
          </a:xfrm>
          <a:prstGeom prst="rect">
            <a:avLst/>
          </a:prstGeom>
          <a:noFill/>
        </p:spPr>
        <p:txBody>
          <a:bodyPr wrap="square" rtlCol="0">
            <a:spAutoFit/>
          </a:bodyPr>
          <a:lstStyle/>
          <a:p>
            <a:pPr lvl="0" algn="just" rtl="1">
              <a:buFont typeface="Arial" pitchFamily="34" charset="0"/>
              <a:buChar char="•"/>
            </a:pPr>
            <a:r>
              <a:rPr lang="ar-EG" sz="1200" dirty="0" smtClean="0"/>
              <a:t>زجاج يشتمل علي لوحين او اكثر بينهما فراغات بينية مختلفة الابعاد و فيها يتم احكام التجويف او الفراغ ينتج من ذلك تجويفات من 8مم :20مم ما بين الالواح و ممكن ملئها بهواء جاف </a:t>
            </a:r>
            <a:r>
              <a:rPr lang="en-US" sz="1200" b="1" dirty="0" smtClean="0"/>
              <a:t>dehydrate</a:t>
            </a:r>
            <a:r>
              <a:rPr lang="en-US" sz="1200" dirty="0" smtClean="0"/>
              <a:t> </a:t>
            </a:r>
            <a:r>
              <a:rPr lang="ar-EG" sz="1200" dirty="0" smtClean="0"/>
              <a:t> او غاز خامل </a:t>
            </a:r>
            <a:r>
              <a:rPr lang="en-US" sz="1200" b="1" dirty="0" smtClean="0"/>
              <a:t>inert gas </a:t>
            </a:r>
            <a:r>
              <a:rPr lang="ar-EG" sz="1200" b="1" dirty="0" smtClean="0"/>
              <a:t> </a:t>
            </a:r>
            <a:r>
              <a:rPr lang="ar-EG" sz="1200" dirty="0" smtClean="0"/>
              <a:t>او تجهيزات ميكانكية .</a:t>
            </a:r>
            <a:endParaRPr lang="en-US" sz="1200" dirty="0" smtClean="0"/>
          </a:p>
          <a:p>
            <a:pPr algn="just" rtl="1">
              <a:buFont typeface="Arial" pitchFamily="34" charset="0"/>
              <a:buChar char="•"/>
            </a:pPr>
            <a:r>
              <a:rPr lang="ar-EG" sz="1200" dirty="0" smtClean="0"/>
              <a:t>توضع اجهزة التظليل الشمسي بهدف حجب اشعة الشمس المباشرة في الصيف و منع اللمعان مع عدم خفض مستويات الاضاءة في الحجرة او كمية الطاقة المكتسبة في الشتاء </a:t>
            </a:r>
            <a:r>
              <a:rPr lang="en-US" sz="1200" b="1" dirty="0" smtClean="0"/>
              <a:t>rolled</a:t>
            </a:r>
            <a:r>
              <a:rPr lang="en-US" sz="1200" dirty="0" smtClean="0"/>
              <a:t> </a:t>
            </a:r>
            <a:r>
              <a:rPr lang="en-US" sz="1200" b="1" dirty="0" smtClean="0"/>
              <a:t>blinds</a:t>
            </a:r>
            <a:r>
              <a:rPr lang="ar-EG" sz="1200" dirty="0" smtClean="0"/>
              <a:t> الستائر الدائرية او الريش الستائرية .</a:t>
            </a:r>
            <a:endParaRPr lang="en-US" sz="1200" dirty="0"/>
          </a:p>
        </p:txBody>
      </p:sp>
      <p:pic>
        <p:nvPicPr>
          <p:cNvPr id="17" name="il_fi" descr="http://www.na.en.sunguardglass.com/stellentdev/groups/sunguard/documents/web_content/gi_001690.gif"/>
          <p:cNvPicPr/>
          <p:nvPr/>
        </p:nvPicPr>
        <p:blipFill>
          <a:blip r:embed="rId3" cstate="print"/>
          <a:srcRect/>
          <a:stretch>
            <a:fillRect/>
          </a:stretch>
        </p:blipFill>
        <p:spPr bwMode="auto">
          <a:xfrm>
            <a:off x="260648" y="4448944"/>
            <a:ext cx="1440160" cy="1728192"/>
          </a:xfrm>
          <a:prstGeom prst="rect">
            <a:avLst/>
          </a:prstGeom>
          <a:noFill/>
          <a:ln w="9525">
            <a:noFill/>
            <a:miter lim="800000"/>
            <a:headEnd/>
            <a:tailEnd/>
          </a:ln>
        </p:spPr>
      </p:pic>
      <p:pic>
        <p:nvPicPr>
          <p:cNvPr id="18" name="il_fi" descr="http://www.senatorwindows.ie/images/Glass-diagram.gif"/>
          <p:cNvPicPr/>
          <p:nvPr/>
        </p:nvPicPr>
        <p:blipFill>
          <a:blip r:embed="rId4" cstate="print"/>
          <a:srcRect/>
          <a:stretch>
            <a:fillRect/>
          </a:stretch>
        </p:blipFill>
        <p:spPr bwMode="auto">
          <a:xfrm>
            <a:off x="1772816" y="4376936"/>
            <a:ext cx="1584176" cy="1872208"/>
          </a:xfrm>
          <a:prstGeom prst="rect">
            <a:avLst/>
          </a:prstGeom>
          <a:noFill/>
          <a:ln w="9525">
            <a:noFill/>
            <a:miter lim="800000"/>
            <a:headEnd/>
            <a:tailEnd/>
          </a:ln>
        </p:spPr>
      </p:pic>
      <p:pic>
        <p:nvPicPr>
          <p:cNvPr id="20" name="Picture 19" descr="http://a5.sphotos.ak.fbcdn.net/hphotos-ak-ash4/429874_367306023299965_100000617127542_1179110_2135377575_n.jpg"/>
          <p:cNvPicPr/>
          <p:nvPr/>
        </p:nvPicPr>
        <p:blipFill>
          <a:blip r:embed="rId5" cstate="print"/>
          <a:srcRect l="3024"/>
          <a:stretch>
            <a:fillRect/>
          </a:stretch>
        </p:blipFill>
        <p:spPr bwMode="auto">
          <a:xfrm>
            <a:off x="332656" y="6393160"/>
            <a:ext cx="2808312" cy="1440160"/>
          </a:xfrm>
          <a:prstGeom prst="rect">
            <a:avLst/>
          </a:prstGeom>
          <a:noFill/>
          <a:ln w="9525">
            <a:noFill/>
            <a:miter lim="800000"/>
            <a:headEnd/>
            <a:tailEnd/>
          </a:ln>
        </p:spPr>
      </p:pic>
      <p:pic>
        <p:nvPicPr>
          <p:cNvPr id="21" name="Picture 20" descr="C:\Users\acer\Desktop\lipri1e.gif"/>
          <p:cNvPicPr/>
          <p:nvPr/>
        </p:nvPicPr>
        <p:blipFill>
          <a:blip r:embed="rId6" cstate="print"/>
          <a:srcRect/>
          <a:stretch>
            <a:fillRect/>
          </a:stretch>
        </p:blipFill>
        <p:spPr bwMode="auto">
          <a:xfrm>
            <a:off x="188640" y="7761312"/>
            <a:ext cx="3024336" cy="1800200"/>
          </a:xfrm>
          <a:prstGeom prst="rect">
            <a:avLst/>
          </a:prstGeom>
          <a:noFill/>
          <a:ln w="9525">
            <a:noFill/>
            <a:miter lim="800000"/>
            <a:headEnd/>
            <a:tailEnd/>
          </a:ln>
        </p:spPr>
      </p:pic>
      <p:pic>
        <p:nvPicPr>
          <p:cNvPr id="22" name="Picture 21"/>
          <p:cNvPicPr/>
          <p:nvPr/>
        </p:nvPicPr>
        <p:blipFill>
          <a:blip r:embed="rId7" cstate="print"/>
          <a:srcRect l="18488" t="36205" r="20457" b="26577"/>
          <a:stretch>
            <a:fillRect/>
          </a:stretch>
        </p:blipFill>
        <p:spPr bwMode="auto">
          <a:xfrm>
            <a:off x="3214686" y="6953264"/>
            <a:ext cx="3312368" cy="1166972"/>
          </a:xfrm>
          <a:prstGeom prst="rect">
            <a:avLst/>
          </a:prstGeom>
          <a:noFill/>
          <a:ln w="9525">
            <a:noFill/>
            <a:miter lim="800000"/>
            <a:headEnd/>
            <a:tailEnd/>
          </a:ln>
        </p:spPr>
      </p:pic>
      <p:pic>
        <p:nvPicPr>
          <p:cNvPr id="23" name="Picture 22"/>
          <p:cNvPicPr/>
          <p:nvPr/>
        </p:nvPicPr>
        <p:blipFill>
          <a:blip r:embed="rId8" cstate="print">
            <a:grayscl/>
          </a:blip>
          <a:srcRect/>
          <a:stretch>
            <a:fillRect/>
          </a:stretch>
        </p:blipFill>
        <p:spPr bwMode="auto">
          <a:xfrm>
            <a:off x="4077072" y="8239148"/>
            <a:ext cx="1944216" cy="1224135"/>
          </a:xfrm>
          <a:prstGeom prst="rect">
            <a:avLst/>
          </a:prstGeom>
          <a:noFill/>
          <a:ln w="9525">
            <a:noFill/>
            <a:miter lim="800000"/>
            <a:headEnd/>
            <a:tailEnd/>
          </a:ln>
        </p:spPr>
      </p:pic>
      <p:sp>
        <p:nvSpPr>
          <p:cNvPr id="24" name="TextBox 23"/>
          <p:cNvSpPr txBox="1"/>
          <p:nvPr/>
        </p:nvSpPr>
        <p:spPr>
          <a:xfrm>
            <a:off x="764704" y="6218947"/>
            <a:ext cx="2088232" cy="246221"/>
          </a:xfrm>
          <a:prstGeom prst="rect">
            <a:avLst/>
          </a:prstGeom>
          <a:noFill/>
        </p:spPr>
        <p:txBody>
          <a:bodyPr wrap="square" rtlCol="0">
            <a:spAutoFit/>
          </a:bodyPr>
          <a:lstStyle/>
          <a:p>
            <a:pPr algn="ctr"/>
            <a:r>
              <a:rPr lang="ar-EG" sz="1000" b="1" dirty="0" smtClean="0">
                <a:solidFill>
                  <a:schemeClr val="bg2">
                    <a:lumMod val="50000"/>
                  </a:schemeClr>
                </a:solidFill>
              </a:rPr>
              <a:t>صور توضح اشكال الزجاج المزدوج المعزول </a:t>
            </a:r>
            <a:endParaRPr lang="en-US" sz="1000" b="1" dirty="0">
              <a:solidFill>
                <a:schemeClr val="bg2">
                  <a:lumMod val="50000"/>
                </a:schemeClr>
              </a:solidFill>
            </a:endParaRPr>
          </a:p>
        </p:txBody>
      </p:sp>
      <p:sp>
        <p:nvSpPr>
          <p:cNvPr id="25" name="TextBox 24"/>
          <p:cNvSpPr txBox="1"/>
          <p:nvPr/>
        </p:nvSpPr>
        <p:spPr>
          <a:xfrm>
            <a:off x="838422" y="9310718"/>
            <a:ext cx="2376264" cy="246221"/>
          </a:xfrm>
          <a:prstGeom prst="rect">
            <a:avLst/>
          </a:prstGeom>
          <a:noFill/>
        </p:spPr>
        <p:txBody>
          <a:bodyPr wrap="square" rtlCol="0">
            <a:spAutoFit/>
          </a:bodyPr>
          <a:lstStyle/>
          <a:p>
            <a:pPr algn="ctr"/>
            <a:r>
              <a:rPr lang="ar-EG" sz="1000" b="1" dirty="0" smtClean="0">
                <a:solidFill>
                  <a:schemeClr val="bg2">
                    <a:lumMod val="50000"/>
                  </a:schemeClr>
                </a:solidFill>
              </a:rPr>
              <a:t>صور توضح الانظمة المنشورية </a:t>
            </a:r>
            <a:endParaRPr lang="en-US" sz="1000" b="1" dirty="0">
              <a:solidFill>
                <a:schemeClr val="bg2">
                  <a:lumMod val="50000"/>
                </a:schemeClr>
              </a:solidFill>
            </a:endParaRPr>
          </a:p>
        </p:txBody>
      </p:sp>
      <p:sp>
        <p:nvSpPr>
          <p:cNvPr id="26" name="TextBox 25"/>
          <p:cNvSpPr txBox="1"/>
          <p:nvPr/>
        </p:nvSpPr>
        <p:spPr>
          <a:xfrm>
            <a:off x="4077072" y="8049344"/>
            <a:ext cx="1944216" cy="246221"/>
          </a:xfrm>
          <a:prstGeom prst="rect">
            <a:avLst/>
          </a:prstGeom>
          <a:noFill/>
        </p:spPr>
        <p:txBody>
          <a:bodyPr wrap="square" rtlCol="0">
            <a:spAutoFit/>
          </a:bodyPr>
          <a:lstStyle/>
          <a:p>
            <a:pPr algn="ctr"/>
            <a:r>
              <a:rPr lang="ar-EG" sz="1000" b="1" dirty="0" smtClean="0">
                <a:solidFill>
                  <a:schemeClr val="bg2">
                    <a:lumMod val="50000"/>
                  </a:schemeClr>
                </a:solidFill>
              </a:rPr>
              <a:t>زاوية سقوط الاشعة الشمسية علي الزجاج </a:t>
            </a:r>
            <a:endParaRPr lang="en-US" sz="1000" b="1" dirty="0">
              <a:solidFill>
                <a:schemeClr val="bg2">
                  <a:lumMod val="50000"/>
                </a:schemeClr>
              </a:solidFill>
            </a:endParaRPr>
          </a:p>
        </p:txBody>
      </p:sp>
      <p:sp>
        <p:nvSpPr>
          <p:cNvPr id="27" name="TextBox 26"/>
          <p:cNvSpPr txBox="1"/>
          <p:nvPr/>
        </p:nvSpPr>
        <p:spPr>
          <a:xfrm>
            <a:off x="4143380" y="9453594"/>
            <a:ext cx="1944216" cy="246221"/>
          </a:xfrm>
          <a:prstGeom prst="rect">
            <a:avLst/>
          </a:prstGeom>
          <a:noFill/>
        </p:spPr>
        <p:txBody>
          <a:bodyPr wrap="square" rtlCol="0">
            <a:spAutoFit/>
          </a:bodyPr>
          <a:lstStyle/>
          <a:p>
            <a:pPr algn="ctr"/>
            <a:r>
              <a:rPr lang="ar-EG" sz="1000" b="1" dirty="0" smtClean="0">
                <a:solidFill>
                  <a:schemeClr val="bg2">
                    <a:lumMod val="50000"/>
                  </a:schemeClr>
                </a:solidFill>
              </a:rPr>
              <a:t>احد الالواح التي تعمل بالانظمة المنشورية </a:t>
            </a:r>
            <a:endParaRPr lang="en-US" sz="1000" b="1" dirty="0">
              <a:solidFill>
                <a:schemeClr val="bg2">
                  <a:lumMod val="50000"/>
                </a:schemeClr>
              </a:solidFill>
            </a:endParaRPr>
          </a:p>
        </p:txBody>
      </p:sp>
      <p:sp>
        <p:nvSpPr>
          <p:cNvPr id="29" name="TextBox 28"/>
          <p:cNvSpPr txBox="1"/>
          <p:nvPr/>
        </p:nvSpPr>
        <p:spPr>
          <a:xfrm>
            <a:off x="285728" y="436875"/>
            <a:ext cx="6338978" cy="1015663"/>
          </a:xfrm>
          <a:prstGeom prst="rect">
            <a:avLst/>
          </a:prstGeom>
          <a:noFill/>
        </p:spPr>
        <p:txBody>
          <a:bodyPr wrap="square" rtlCol="0">
            <a:spAutoFit/>
          </a:bodyPr>
          <a:lstStyle/>
          <a:p>
            <a:pPr algn="just" rtl="1"/>
            <a:r>
              <a:rPr lang="ar-EG" sz="1200" dirty="0" smtClean="0"/>
              <a:t>يعمل هذا النوع من الطبقات بشكل أساسى على الطيف الشمسى الداخل، حيث تتغير حالته بزيادة درجة الحرارة من الشفافية ، والمواد المكونة عبارة عن مكونين مختلفين فى معاملات انكسار الأشعة، فعلى سبيل المثال الماء والبوليمرات </a:t>
            </a:r>
            <a:r>
              <a:rPr lang="en-US" sz="1200" dirty="0" smtClean="0"/>
              <a:t>(hydro gel)</a:t>
            </a:r>
            <a:r>
              <a:rPr lang="ar-EG" sz="1200" dirty="0" smtClean="0"/>
              <a:t> ،أو مدتين مختلفتين منالبوليمرات </a:t>
            </a:r>
            <a:r>
              <a:rPr lang="en-US" sz="1200" dirty="0" smtClean="0"/>
              <a:t>(</a:t>
            </a:r>
            <a:r>
              <a:rPr lang="en-US" sz="1200" b="1" dirty="0" smtClean="0"/>
              <a:t>polymer blend</a:t>
            </a:r>
            <a:r>
              <a:rPr lang="en-US" sz="1200" dirty="0" smtClean="0"/>
              <a:t>)</a:t>
            </a:r>
            <a:r>
              <a:rPr lang="ar-EG" sz="1200" dirty="0" smtClean="0"/>
              <a:t>.</a:t>
            </a:r>
            <a:endParaRPr lang="en-US" sz="1200" dirty="0" smtClean="0"/>
          </a:p>
          <a:p>
            <a:pPr algn="just" rtl="1"/>
            <a:r>
              <a:rPr lang="ar-EG" sz="1200" dirty="0" smtClean="0"/>
              <a:t> </a:t>
            </a:r>
            <a:endParaRPr lang="en-US" sz="1200" dirty="0" smtClean="0"/>
          </a:p>
          <a:p>
            <a:pPr algn="just"/>
            <a:endParaRPr lang="en-US" sz="1200" dirty="0"/>
          </a:p>
        </p:txBody>
      </p:sp>
      <p:sp>
        <p:nvSpPr>
          <p:cNvPr id="30" name="TextBox 29"/>
          <p:cNvSpPr txBox="1"/>
          <p:nvPr/>
        </p:nvSpPr>
        <p:spPr>
          <a:xfrm>
            <a:off x="3076440" y="216067"/>
            <a:ext cx="3495832" cy="307777"/>
          </a:xfrm>
          <a:prstGeom prst="rect">
            <a:avLst/>
          </a:prstGeom>
          <a:noFill/>
        </p:spPr>
        <p:txBody>
          <a:bodyPr wrap="square" rtlCol="0">
            <a:spAutoFit/>
          </a:bodyPr>
          <a:lstStyle/>
          <a:p>
            <a:pPr algn="r" rtl="1"/>
            <a:r>
              <a:rPr lang="ar-EG" sz="1400" b="1" u="sng" dirty="0" smtClean="0">
                <a:solidFill>
                  <a:schemeClr val="accent1">
                    <a:lumMod val="75000"/>
                  </a:schemeClr>
                </a:solidFill>
              </a:rPr>
              <a:t>ثانيا : طبقات مرتبطة بالحرارة </a:t>
            </a:r>
            <a:r>
              <a:rPr lang="en-US" sz="1400" b="1" u="sng" dirty="0" smtClean="0">
                <a:solidFill>
                  <a:schemeClr val="accent1">
                    <a:lumMod val="75000"/>
                  </a:schemeClr>
                </a:solidFill>
              </a:rPr>
              <a:t>Thermo tropic </a:t>
            </a:r>
            <a:r>
              <a:rPr lang="ar-EG" sz="1400" b="1" u="sng" dirty="0" smtClean="0">
                <a:solidFill>
                  <a:schemeClr val="accent1">
                    <a:lumMod val="75000"/>
                  </a:schemeClr>
                </a:solidFill>
              </a:rPr>
              <a:t>: </a:t>
            </a:r>
            <a:endParaRPr lang="en-US" sz="1400" b="1" u="sng" dirty="0">
              <a:solidFill>
                <a:schemeClr val="accent1">
                  <a:lumMod val="75000"/>
                </a:schemeClr>
              </a:solidFill>
            </a:endParaRPr>
          </a:p>
        </p:txBody>
      </p:sp>
      <p:sp>
        <p:nvSpPr>
          <p:cNvPr id="31" name="TextBox 30"/>
          <p:cNvSpPr txBox="1"/>
          <p:nvPr/>
        </p:nvSpPr>
        <p:spPr>
          <a:xfrm>
            <a:off x="3214686" y="930447"/>
            <a:ext cx="3350172" cy="307777"/>
          </a:xfrm>
          <a:prstGeom prst="rect">
            <a:avLst/>
          </a:prstGeom>
          <a:noFill/>
        </p:spPr>
        <p:txBody>
          <a:bodyPr wrap="square" rtlCol="0">
            <a:spAutoFit/>
          </a:bodyPr>
          <a:lstStyle/>
          <a:p>
            <a:pPr algn="r" rtl="1"/>
            <a:r>
              <a:rPr lang="ar-EG" sz="1400" b="1" u="sng" dirty="0" smtClean="0">
                <a:solidFill>
                  <a:schemeClr val="accent6">
                    <a:lumMod val="75000"/>
                  </a:schemeClr>
                </a:solidFill>
              </a:rPr>
              <a:t>1-طبقات الكهرومائية </a:t>
            </a:r>
            <a:r>
              <a:rPr lang="en-US" sz="1400" b="1" u="sng" dirty="0" smtClean="0">
                <a:solidFill>
                  <a:schemeClr val="accent6">
                    <a:lumMod val="75000"/>
                  </a:schemeClr>
                </a:solidFill>
              </a:rPr>
              <a:t> Electro optic layers </a:t>
            </a:r>
            <a:r>
              <a:rPr lang="ar-EG" sz="1400" b="1" u="sng" dirty="0" smtClean="0">
                <a:solidFill>
                  <a:schemeClr val="accent6">
                    <a:lumMod val="75000"/>
                  </a:schemeClr>
                </a:solidFill>
              </a:rPr>
              <a:t>: </a:t>
            </a:r>
            <a:endParaRPr lang="en-US" sz="1400" b="1" u="sng" dirty="0">
              <a:solidFill>
                <a:schemeClr val="accent6">
                  <a:lumMod val="75000"/>
                </a:schemeClr>
              </a:solidFill>
            </a:endParaRPr>
          </a:p>
        </p:txBody>
      </p:sp>
      <p:sp>
        <p:nvSpPr>
          <p:cNvPr id="32" name="TextBox 31"/>
          <p:cNvSpPr txBox="1"/>
          <p:nvPr/>
        </p:nvSpPr>
        <p:spPr>
          <a:xfrm>
            <a:off x="214290" y="1121607"/>
            <a:ext cx="6381328" cy="830997"/>
          </a:xfrm>
          <a:prstGeom prst="rect">
            <a:avLst/>
          </a:prstGeom>
          <a:noFill/>
        </p:spPr>
        <p:txBody>
          <a:bodyPr wrap="square" rtlCol="0">
            <a:spAutoFit/>
          </a:bodyPr>
          <a:lstStyle/>
          <a:p>
            <a:pPr algn="just" rtl="1"/>
            <a:r>
              <a:rPr lang="ar-SA" sz="1200" dirty="0" smtClean="0"/>
              <a:t>يتميز بسهولة ضبط خصائصه يدوياً للتحكم بدقة في كمية ضوء الشمس الذي ينفذ من خلاله</a:t>
            </a:r>
            <a:r>
              <a:rPr lang="ar-EG" sz="1200" dirty="0" smtClean="0"/>
              <a:t> </a:t>
            </a:r>
            <a:r>
              <a:rPr lang="ar-SA" sz="1200" dirty="0" smtClean="0"/>
              <a:t>ودرجة سطوعه وحتى شدة حرارته.</a:t>
            </a:r>
            <a:r>
              <a:rPr lang="ar-EG" sz="1200" dirty="0" smtClean="0"/>
              <a:t>و</a:t>
            </a:r>
            <a:r>
              <a:rPr lang="ar-SA" sz="1200" dirty="0" smtClean="0"/>
              <a:t>يعتبر الزجاج من أكثر المنتجات تفضيلاً للاستخدام في واجهات المباني</a:t>
            </a:r>
            <a:r>
              <a:rPr lang="ar-EG" sz="1200" dirty="0" smtClean="0"/>
              <a:t> </a:t>
            </a:r>
            <a:r>
              <a:rPr lang="ar-SA" sz="1200" dirty="0" smtClean="0"/>
              <a:t>فإن</a:t>
            </a:r>
            <a:r>
              <a:rPr lang="ar-EG" sz="1200" dirty="0" smtClean="0"/>
              <a:t> </a:t>
            </a:r>
            <a:r>
              <a:rPr lang="ar-SA" sz="1200" dirty="0" smtClean="0"/>
              <a:t>من مزايا استخدام</a:t>
            </a:r>
            <a:r>
              <a:rPr lang="ar-EG" sz="1200" dirty="0" smtClean="0"/>
              <a:t>ه</a:t>
            </a:r>
            <a:r>
              <a:rPr lang="en-US" sz="1200" dirty="0" smtClean="0"/>
              <a:t> </a:t>
            </a:r>
            <a:r>
              <a:rPr lang="ar-SA" sz="1200" dirty="0" smtClean="0"/>
              <a:t>في الواجهات</a:t>
            </a:r>
            <a:r>
              <a:rPr lang="ar-EG" sz="1200" dirty="0" smtClean="0"/>
              <a:t> </a:t>
            </a:r>
            <a:r>
              <a:rPr lang="ar-SA" sz="1200" dirty="0" smtClean="0"/>
              <a:t>فبفضل خصائص هذا الزجاج المتطور الفريدة، يستطيع أن يتغير بضغطة زر بسيطة للسماح بنفاذ أكبر قدر ممكن من أشعة الشمس حين تكون الحاجة إليها، ثم التحول فوراً مرة أخرى إلى خصائص التظليل حين تكون قوة أشعة الشمس في ذروتها. </a:t>
            </a:r>
            <a:endParaRPr lang="en-US" sz="1200" dirty="0"/>
          </a:p>
        </p:txBody>
      </p:sp>
      <p:sp>
        <p:nvSpPr>
          <p:cNvPr id="33" name="Rectangle 32"/>
          <p:cNvSpPr/>
          <p:nvPr/>
        </p:nvSpPr>
        <p:spPr>
          <a:xfrm>
            <a:off x="214290" y="166654"/>
            <a:ext cx="6357982" cy="9501254"/>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90" y="238092"/>
            <a:ext cx="6357982" cy="9429816"/>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TextBox 4"/>
          <p:cNvSpPr txBox="1"/>
          <p:nvPr/>
        </p:nvSpPr>
        <p:spPr>
          <a:xfrm>
            <a:off x="2928934" y="629165"/>
            <a:ext cx="3571900" cy="307777"/>
          </a:xfrm>
          <a:prstGeom prst="rect">
            <a:avLst/>
          </a:prstGeom>
          <a:noFill/>
        </p:spPr>
        <p:txBody>
          <a:bodyPr wrap="square" rtlCol="1">
            <a:spAutoFit/>
          </a:bodyPr>
          <a:lstStyle/>
          <a:p>
            <a:r>
              <a:rPr lang="ar-EG" sz="1400" b="1" u="sng" dirty="0" smtClean="0">
                <a:solidFill>
                  <a:schemeClr val="accent6">
                    <a:lumMod val="75000"/>
                  </a:schemeClr>
                </a:solidFill>
              </a:rPr>
              <a:t>1-الكمرات </a:t>
            </a:r>
            <a:r>
              <a:rPr lang="ar-EG" sz="1400" b="1" u="sng" dirty="0">
                <a:solidFill>
                  <a:schemeClr val="accent6">
                    <a:lumMod val="75000"/>
                  </a:schemeClr>
                </a:solidFill>
              </a:rPr>
              <a:t>الزجاجية:</a:t>
            </a:r>
          </a:p>
        </p:txBody>
      </p:sp>
      <p:sp>
        <p:nvSpPr>
          <p:cNvPr id="6" name="TextBox 5"/>
          <p:cNvSpPr txBox="1"/>
          <p:nvPr/>
        </p:nvSpPr>
        <p:spPr>
          <a:xfrm>
            <a:off x="2428868" y="843479"/>
            <a:ext cx="4143404" cy="830997"/>
          </a:xfrm>
          <a:prstGeom prst="rect">
            <a:avLst/>
          </a:prstGeom>
          <a:noFill/>
        </p:spPr>
        <p:txBody>
          <a:bodyPr wrap="square" rtlCol="1">
            <a:spAutoFit/>
          </a:bodyPr>
          <a:lstStyle/>
          <a:p>
            <a:pPr algn="justLow"/>
            <a:r>
              <a:rPr lang="ar-EG" sz="1200" dirty="0"/>
              <a:t>تتنوع انواع الكمرات الزجاجية وفقا لنوع الزجاج المستخدم وطريقة التثبيت ،فهناك الكمرات بالزجاج العادى او الجاسئ او التثبيت باستخدام الكابلات المانعة للاحتكاك</a:t>
            </a:r>
            <a:r>
              <a:rPr lang="ar-EG" sz="1200" dirty="0" smtClean="0"/>
              <a:t>.</a:t>
            </a:r>
          </a:p>
          <a:p>
            <a:pPr algn="justLow"/>
            <a:r>
              <a:rPr lang="ar-EG" sz="1200" b="1" dirty="0"/>
              <a:t>أنواع الكمرات الزجاجية :</a:t>
            </a:r>
            <a:endParaRPr lang="en-US" sz="1200" b="1" dirty="0"/>
          </a:p>
          <a:p>
            <a:pPr algn="justLow"/>
            <a:endParaRPr lang="en-US" sz="1200" dirty="0"/>
          </a:p>
        </p:txBody>
      </p:sp>
      <p:sp>
        <p:nvSpPr>
          <p:cNvPr id="7" name="TextBox 6"/>
          <p:cNvSpPr txBox="1"/>
          <p:nvPr/>
        </p:nvSpPr>
        <p:spPr>
          <a:xfrm>
            <a:off x="2500306" y="1410465"/>
            <a:ext cx="4000528" cy="861774"/>
          </a:xfrm>
          <a:prstGeom prst="rect">
            <a:avLst/>
          </a:prstGeom>
          <a:noFill/>
        </p:spPr>
        <p:txBody>
          <a:bodyPr wrap="square" rtlCol="1">
            <a:spAutoFit/>
          </a:bodyPr>
          <a:lstStyle/>
          <a:p>
            <a:pPr algn="justLow"/>
            <a:r>
              <a:rPr lang="ar-EG" sz="1400" b="1" u="sng" dirty="0">
                <a:solidFill>
                  <a:schemeClr val="accent1">
                    <a:lumMod val="75000"/>
                  </a:schemeClr>
                </a:solidFill>
              </a:rPr>
              <a:t>1-الكمرات الزجاجية </a:t>
            </a:r>
            <a:r>
              <a:rPr lang="ar-EG" sz="1400" b="1" u="sng" dirty="0" smtClean="0">
                <a:solidFill>
                  <a:schemeClr val="accent1">
                    <a:lumMod val="75000"/>
                  </a:schemeClr>
                </a:solidFill>
              </a:rPr>
              <a:t>المبردة:</a:t>
            </a:r>
            <a:r>
              <a:rPr lang="ar-EG" sz="1200" dirty="0" smtClean="0"/>
              <a:t>كان</a:t>
            </a:r>
            <a:r>
              <a:rPr lang="ar-EG" sz="1200" dirty="0"/>
              <a:t> </a:t>
            </a:r>
            <a:r>
              <a:rPr lang="en-US" sz="1200" b="1" dirty="0" smtClean="0"/>
              <a:t>Mather Rick</a:t>
            </a:r>
            <a:r>
              <a:rPr lang="en-US" sz="1200" dirty="0" smtClean="0"/>
              <a:t> </a:t>
            </a:r>
            <a:r>
              <a:rPr lang="ar-EG" sz="1200" dirty="0" smtClean="0"/>
              <a:t> أول </a:t>
            </a:r>
            <a:r>
              <a:rPr lang="ar-EG" sz="1200" dirty="0"/>
              <a:t>من أستخدم الكمرات الزجاجية الانشائية ، وقد استخدم الدعامات الزجاجية لمقاومة أحمال الرياح ،ووصل طول الكمرات المستخدمة الى 3.8م من زجاج ذو ثلاث طبقات بسمك </a:t>
            </a:r>
            <a:r>
              <a:rPr lang="ar-EG" sz="1200" dirty="0" smtClean="0"/>
              <a:t>10مم</a:t>
            </a:r>
            <a:r>
              <a:rPr lang="ar-EG" sz="1200" dirty="0"/>
              <a:t> </a:t>
            </a:r>
            <a:r>
              <a:rPr lang="ar-EG" sz="1200" dirty="0" smtClean="0"/>
              <a:t>.</a:t>
            </a:r>
            <a:endParaRPr lang="ar-EG" dirty="0"/>
          </a:p>
        </p:txBody>
      </p:sp>
      <p:sp>
        <p:nvSpPr>
          <p:cNvPr id="8" name="TextBox 7"/>
          <p:cNvSpPr txBox="1"/>
          <p:nvPr/>
        </p:nvSpPr>
        <p:spPr>
          <a:xfrm>
            <a:off x="2500306" y="2129363"/>
            <a:ext cx="4071966" cy="1631216"/>
          </a:xfrm>
          <a:prstGeom prst="rect">
            <a:avLst/>
          </a:prstGeom>
          <a:noFill/>
        </p:spPr>
        <p:txBody>
          <a:bodyPr wrap="square" rtlCol="1">
            <a:spAutoFit/>
          </a:bodyPr>
          <a:lstStyle/>
          <a:p>
            <a:pPr algn="justLow"/>
            <a:r>
              <a:rPr lang="ar-EG" sz="1400" b="1" u="sng" dirty="0">
                <a:solidFill>
                  <a:schemeClr val="accent1">
                    <a:lumMod val="75000"/>
                  </a:schemeClr>
                </a:solidFill>
              </a:rPr>
              <a:t>2-الكمرات الزجاجية الجاسئة:</a:t>
            </a:r>
            <a:r>
              <a:rPr lang="ar-EG" sz="1200" dirty="0"/>
              <a:t>ظهر</a:t>
            </a:r>
            <a:r>
              <a:rPr lang="ar-EG" sz="1400" b="1" dirty="0">
                <a:solidFill>
                  <a:schemeClr val="accent1">
                    <a:lumMod val="75000"/>
                  </a:schemeClr>
                </a:solidFill>
              </a:rPr>
              <a:t> </a:t>
            </a:r>
            <a:r>
              <a:rPr lang="ar-EG" sz="1200" dirty="0"/>
              <a:t>فى مشروع </a:t>
            </a:r>
            <a:r>
              <a:rPr lang="en-US" sz="1200" b="1" dirty="0" smtClean="0"/>
              <a:t>Glass Canopy Roofing </a:t>
            </a:r>
            <a:r>
              <a:rPr lang="en-US" sz="1200" b="1" dirty="0"/>
              <a:t>of a </a:t>
            </a:r>
            <a:r>
              <a:rPr lang="en-US" sz="1200" b="1" dirty="0" smtClean="0"/>
              <a:t>Subway Station</a:t>
            </a:r>
            <a:r>
              <a:rPr lang="ar-EG" sz="1200" b="1" dirty="0" smtClean="0"/>
              <a:t> </a:t>
            </a:r>
            <a:r>
              <a:rPr lang="ar-EG" sz="1200" dirty="0"/>
              <a:t>تطور قدرة الزجاج الجاسئ على تحمل الاحمال بمتانة، وسقف المشروع عبارة عن كابولى بعرض 5.0م وبطول 11م </a:t>
            </a:r>
            <a:r>
              <a:rPr lang="en-US" sz="1200" dirty="0" smtClean="0"/>
              <a:t>;</a:t>
            </a:r>
            <a:r>
              <a:rPr lang="ar-EG" sz="1200" dirty="0"/>
              <a:t> وبعد نجاح ذلك صنع كمرات بطول 10م لواجهة ابعادها 50</a:t>
            </a:r>
            <a:r>
              <a:rPr lang="en-US" sz="1200" dirty="0"/>
              <a:t>x</a:t>
            </a:r>
            <a:r>
              <a:rPr lang="ar-EG" sz="1200" dirty="0"/>
              <a:t>50م مثل مبنى</a:t>
            </a:r>
            <a:r>
              <a:rPr lang="en-US" sz="1200" b="1" dirty="0"/>
              <a:t>Samsung  JONG Ro </a:t>
            </a:r>
            <a:endParaRPr lang="ar-EG" sz="1200" b="1" dirty="0" smtClean="0"/>
          </a:p>
          <a:p>
            <a:pPr algn="justLow"/>
            <a:r>
              <a:rPr lang="ar-EG" sz="1400" b="1" u="sng" dirty="0">
                <a:solidFill>
                  <a:schemeClr val="accent1">
                    <a:lumMod val="75000"/>
                  </a:schemeClr>
                </a:solidFill>
              </a:rPr>
              <a:t>3- الكمرات بوصلات كابلات الاحتكاك:</a:t>
            </a:r>
            <a:r>
              <a:rPr lang="ar-EG" sz="1200" dirty="0" smtClean="0"/>
              <a:t>استخدمت </a:t>
            </a:r>
            <a:r>
              <a:rPr lang="ar-EG" sz="1200" dirty="0"/>
              <a:t>فى مشروع </a:t>
            </a:r>
            <a:r>
              <a:rPr lang="en-US" sz="1200" dirty="0"/>
              <a:t>the </a:t>
            </a:r>
            <a:r>
              <a:rPr lang="en-US" sz="1200" b="1" dirty="0"/>
              <a:t>glass reading room of Arab urban</a:t>
            </a:r>
            <a:r>
              <a:rPr lang="ar-EG" sz="1200" b="1" dirty="0"/>
              <a:t> </a:t>
            </a:r>
            <a:r>
              <a:rPr lang="ar-EG" sz="1200" dirty="0"/>
              <a:t>على شكل مكعب بأبعاد 8م</a:t>
            </a:r>
            <a:r>
              <a:rPr lang="en-US" sz="1200" dirty="0"/>
              <a:t>x</a:t>
            </a:r>
            <a:r>
              <a:rPr lang="ar-EG" sz="1200" dirty="0"/>
              <a:t>8م</a:t>
            </a:r>
            <a:r>
              <a:rPr lang="en-US" sz="1200" dirty="0"/>
              <a:t>x</a:t>
            </a:r>
            <a:r>
              <a:rPr lang="ar-EG" sz="1200" dirty="0"/>
              <a:t>8م ولا يوجد به عناصر انشائية داخلية </a:t>
            </a:r>
          </a:p>
        </p:txBody>
      </p:sp>
      <p:pic>
        <p:nvPicPr>
          <p:cNvPr id="9" name="il_fi" descr="http://www.architectoo.com/wp-content/uploads/2010/04/Glass-Panel-Roof-Design.jpg"/>
          <p:cNvPicPr/>
          <p:nvPr/>
        </p:nvPicPr>
        <p:blipFill>
          <a:blip r:embed="rId2" cstate="print"/>
          <a:stretch>
            <a:fillRect/>
          </a:stretch>
        </p:blipFill>
        <p:spPr bwMode="auto">
          <a:xfrm>
            <a:off x="428604" y="452406"/>
            <a:ext cx="1928826" cy="1285884"/>
          </a:xfrm>
          <a:prstGeom prst="rect">
            <a:avLst/>
          </a:prstGeom>
          <a:noFill/>
          <a:ln>
            <a:noFill/>
          </a:ln>
        </p:spPr>
      </p:pic>
      <p:pic>
        <p:nvPicPr>
          <p:cNvPr id="10" name="Picture 9"/>
          <p:cNvPicPr/>
          <p:nvPr/>
        </p:nvPicPr>
        <p:blipFill>
          <a:blip r:embed="rId3" cstate="print"/>
          <a:stretch>
            <a:fillRect/>
          </a:stretch>
        </p:blipFill>
        <p:spPr bwMode="auto">
          <a:xfrm>
            <a:off x="357166" y="1952604"/>
            <a:ext cx="2143140" cy="1357322"/>
          </a:xfrm>
          <a:prstGeom prst="rect">
            <a:avLst/>
          </a:prstGeom>
          <a:noFill/>
          <a:ln>
            <a:noFill/>
          </a:ln>
        </p:spPr>
      </p:pic>
      <p:sp>
        <p:nvSpPr>
          <p:cNvPr id="11" name="TextBox 10"/>
          <p:cNvSpPr txBox="1"/>
          <p:nvPr/>
        </p:nvSpPr>
        <p:spPr>
          <a:xfrm>
            <a:off x="-71462" y="1698688"/>
            <a:ext cx="2571768" cy="253916"/>
          </a:xfrm>
          <a:prstGeom prst="rect">
            <a:avLst/>
          </a:prstGeom>
          <a:noFill/>
        </p:spPr>
        <p:txBody>
          <a:bodyPr wrap="square" rtlCol="1">
            <a:spAutoFit/>
          </a:bodyPr>
          <a:lstStyle/>
          <a:p>
            <a:r>
              <a:rPr lang="en-US" sz="1000" b="1" dirty="0" smtClean="0">
                <a:solidFill>
                  <a:schemeClr val="bg2">
                    <a:lumMod val="50000"/>
                  </a:schemeClr>
                </a:solidFill>
              </a:rPr>
              <a:t>glass canopy roofing of a subway station</a:t>
            </a:r>
            <a:r>
              <a:rPr lang="ar-EG" sz="1000" b="1" dirty="0" smtClean="0">
                <a:solidFill>
                  <a:schemeClr val="bg2">
                    <a:lumMod val="50000"/>
                  </a:schemeClr>
                </a:solidFill>
              </a:rPr>
              <a:t> </a:t>
            </a:r>
            <a:endParaRPr lang="ar-EG" sz="1000" b="1" dirty="0">
              <a:solidFill>
                <a:schemeClr val="bg2">
                  <a:lumMod val="50000"/>
                </a:schemeClr>
              </a:solidFill>
            </a:endParaRPr>
          </a:p>
        </p:txBody>
      </p:sp>
      <p:sp>
        <p:nvSpPr>
          <p:cNvPr id="12" name="TextBox 11"/>
          <p:cNvSpPr txBox="1"/>
          <p:nvPr/>
        </p:nvSpPr>
        <p:spPr>
          <a:xfrm>
            <a:off x="223814" y="3238488"/>
            <a:ext cx="2571768" cy="246221"/>
          </a:xfrm>
          <a:prstGeom prst="rect">
            <a:avLst/>
          </a:prstGeom>
          <a:noFill/>
        </p:spPr>
        <p:txBody>
          <a:bodyPr wrap="square" rtlCol="1">
            <a:spAutoFit/>
          </a:bodyPr>
          <a:lstStyle/>
          <a:p>
            <a:pPr algn="ctr"/>
            <a:r>
              <a:rPr lang="en-US" sz="1000" b="1" dirty="0">
                <a:solidFill>
                  <a:schemeClr val="bg2">
                    <a:lumMod val="50000"/>
                  </a:schemeClr>
                </a:solidFill>
              </a:rPr>
              <a:t>Samsung  JONG Ro</a:t>
            </a:r>
            <a:r>
              <a:rPr lang="ar-EG" sz="1000" b="1" dirty="0" smtClean="0">
                <a:solidFill>
                  <a:schemeClr val="bg2">
                    <a:lumMod val="50000"/>
                  </a:schemeClr>
                </a:solidFill>
              </a:rPr>
              <a:t> </a:t>
            </a:r>
            <a:endParaRPr lang="ar-EG" sz="1000" b="1" dirty="0">
              <a:solidFill>
                <a:schemeClr val="bg2">
                  <a:lumMod val="50000"/>
                </a:schemeClr>
              </a:solidFill>
            </a:endParaRPr>
          </a:p>
        </p:txBody>
      </p:sp>
      <p:sp>
        <p:nvSpPr>
          <p:cNvPr id="13" name="TextBox 12"/>
          <p:cNvSpPr txBox="1"/>
          <p:nvPr/>
        </p:nvSpPr>
        <p:spPr>
          <a:xfrm>
            <a:off x="3429000" y="3629561"/>
            <a:ext cx="3143272" cy="307777"/>
          </a:xfrm>
          <a:prstGeom prst="rect">
            <a:avLst/>
          </a:prstGeom>
          <a:noFill/>
        </p:spPr>
        <p:txBody>
          <a:bodyPr wrap="square" rtlCol="1">
            <a:spAutoFit/>
          </a:bodyPr>
          <a:lstStyle/>
          <a:p>
            <a:r>
              <a:rPr lang="ar-EG" sz="1400" b="1" u="sng" dirty="0" smtClean="0">
                <a:solidFill>
                  <a:schemeClr val="accent6">
                    <a:lumMod val="75000"/>
                  </a:schemeClr>
                </a:solidFill>
              </a:rPr>
              <a:t>2-الاعمدة </a:t>
            </a:r>
            <a:r>
              <a:rPr lang="ar-EG" sz="1400" b="1" u="sng" dirty="0">
                <a:solidFill>
                  <a:schemeClr val="accent6">
                    <a:lumMod val="75000"/>
                  </a:schemeClr>
                </a:solidFill>
              </a:rPr>
              <a:t>الزجاجية:</a:t>
            </a:r>
          </a:p>
        </p:txBody>
      </p:sp>
      <p:sp>
        <p:nvSpPr>
          <p:cNvPr id="15" name="TextBox 14"/>
          <p:cNvSpPr txBox="1"/>
          <p:nvPr/>
        </p:nvSpPr>
        <p:spPr>
          <a:xfrm>
            <a:off x="2500306" y="3915313"/>
            <a:ext cx="4071966" cy="1200329"/>
          </a:xfrm>
          <a:prstGeom prst="rect">
            <a:avLst/>
          </a:prstGeom>
          <a:noFill/>
        </p:spPr>
        <p:txBody>
          <a:bodyPr wrap="square" rtlCol="1">
            <a:spAutoFit/>
          </a:bodyPr>
          <a:lstStyle/>
          <a:p>
            <a:pPr algn="justLow"/>
            <a:r>
              <a:rPr lang="ar-EG" sz="1200" dirty="0"/>
              <a:t>الاستخدام الامثل للأعمدة الزجاجية فى السقف الزجاجى للساحة الداخلية بمشروع</a:t>
            </a:r>
            <a:r>
              <a:rPr lang="en-US" sz="1200" dirty="0"/>
              <a:t> </a:t>
            </a:r>
            <a:r>
              <a:rPr lang="en-US" sz="1200" b="1" dirty="0"/>
              <a:t>the local authority offices </a:t>
            </a:r>
            <a:r>
              <a:rPr lang="ar-EG" sz="1200" b="1" dirty="0"/>
              <a:t> </a:t>
            </a:r>
            <a:r>
              <a:rPr lang="ar-EG" sz="1200" dirty="0"/>
              <a:t>حيث ان السقف الزجاجى بأبعاد 24</a:t>
            </a:r>
            <a:r>
              <a:rPr lang="en-US" sz="1200" dirty="0"/>
              <a:t>x</a:t>
            </a:r>
            <a:r>
              <a:rPr lang="ar-EG" sz="1200" dirty="0"/>
              <a:t>24 ومثبتة على أعمدة زجاجية متقاطعة الشكل وتتكون من شرائح طبقى بثلاث طبقات من الزجاج الجاسئ، عند رأس العمود وقاعدته توجد زوايا معدنية لنقل الاحمال الرأسية والأعمدة المتقاطعة الشكل تحمل أحمال تصل الى 6 طن.</a:t>
            </a:r>
            <a:endParaRPr lang="en-US" sz="1200" dirty="0"/>
          </a:p>
          <a:p>
            <a:pPr algn="justLow"/>
            <a:endParaRPr lang="ar-EG" sz="1200" b="1" dirty="0"/>
          </a:p>
        </p:txBody>
      </p:sp>
      <p:pic>
        <p:nvPicPr>
          <p:cNvPr id="1027" name="Picture 3"/>
          <p:cNvPicPr>
            <a:picLocks noChangeAspect="1" noChangeArrowheads="1"/>
          </p:cNvPicPr>
          <p:nvPr/>
        </p:nvPicPr>
        <p:blipFill>
          <a:blip r:embed="rId4" cstate="print"/>
          <a:srcRect l="5604" r="1640"/>
          <a:stretch>
            <a:fillRect/>
          </a:stretch>
        </p:blipFill>
        <p:spPr bwMode="auto">
          <a:xfrm>
            <a:off x="357166" y="3423967"/>
            <a:ext cx="2143140" cy="1386157"/>
          </a:xfrm>
          <a:prstGeom prst="rect">
            <a:avLst/>
          </a:prstGeom>
          <a:noFill/>
          <a:ln w="9525">
            <a:noFill/>
            <a:miter lim="800000"/>
            <a:headEnd/>
            <a:tailEnd/>
          </a:ln>
          <a:effectLst/>
        </p:spPr>
      </p:pic>
      <p:sp>
        <p:nvSpPr>
          <p:cNvPr id="17" name="TextBox 16"/>
          <p:cNvSpPr txBox="1"/>
          <p:nvPr/>
        </p:nvSpPr>
        <p:spPr>
          <a:xfrm>
            <a:off x="357166" y="4778217"/>
            <a:ext cx="2143140" cy="246221"/>
          </a:xfrm>
          <a:prstGeom prst="rect">
            <a:avLst/>
          </a:prstGeom>
          <a:noFill/>
        </p:spPr>
        <p:txBody>
          <a:bodyPr wrap="square" rtlCol="1">
            <a:spAutoFit/>
          </a:bodyPr>
          <a:lstStyle/>
          <a:p>
            <a:pPr algn="ctr"/>
            <a:r>
              <a:rPr lang="en-US" sz="1000" b="1" dirty="0">
                <a:solidFill>
                  <a:schemeClr val="bg2">
                    <a:lumMod val="50000"/>
                  </a:schemeClr>
                </a:solidFill>
              </a:rPr>
              <a:t>local authority offices </a:t>
            </a:r>
            <a:endParaRPr lang="ar-EG" sz="1000" b="1" dirty="0">
              <a:solidFill>
                <a:schemeClr val="bg2">
                  <a:lumMod val="50000"/>
                </a:schemeClr>
              </a:solidFill>
            </a:endParaRPr>
          </a:p>
        </p:txBody>
      </p:sp>
      <p:pic>
        <p:nvPicPr>
          <p:cNvPr id="1028" name="Picture 4"/>
          <p:cNvPicPr>
            <a:picLocks noChangeAspect="1" noChangeArrowheads="1"/>
          </p:cNvPicPr>
          <p:nvPr/>
        </p:nvPicPr>
        <p:blipFill>
          <a:blip r:embed="rId5" cstate="print"/>
          <a:srcRect l="19902" r="12011"/>
          <a:stretch>
            <a:fillRect/>
          </a:stretch>
        </p:blipFill>
        <p:spPr bwMode="auto">
          <a:xfrm>
            <a:off x="357166" y="7690737"/>
            <a:ext cx="2143140" cy="1762857"/>
          </a:xfrm>
          <a:prstGeom prst="rect">
            <a:avLst/>
          </a:prstGeom>
          <a:noFill/>
          <a:ln w="9525">
            <a:noFill/>
            <a:miter lim="800000"/>
            <a:headEnd/>
            <a:tailEnd/>
          </a:ln>
          <a:effectLst/>
        </p:spPr>
      </p:pic>
      <p:sp>
        <p:nvSpPr>
          <p:cNvPr id="19" name="TextBox 18"/>
          <p:cNvSpPr txBox="1"/>
          <p:nvPr/>
        </p:nvSpPr>
        <p:spPr>
          <a:xfrm>
            <a:off x="2571744" y="4844007"/>
            <a:ext cx="4000528" cy="1323439"/>
          </a:xfrm>
          <a:prstGeom prst="rect">
            <a:avLst/>
          </a:prstGeom>
          <a:noFill/>
        </p:spPr>
        <p:txBody>
          <a:bodyPr wrap="square" rtlCol="1">
            <a:spAutoFit/>
          </a:bodyPr>
          <a:lstStyle/>
          <a:p>
            <a:r>
              <a:rPr lang="ar-EG" sz="1400" b="1" u="sng" dirty="0">
                <a:solidFill>
                  <a:schemeClr val="accent6">
                    <a:lumMod val="75000"/>
                  </a:schemeClr>
                </a:solidFill>
              </a:rPr>
              <a:t>3-الزجاج القابل للسير عليه: </a:t>
            </a:r>
            <a:endParaRPr lang="en-US" sz="1400" b="1" u="sng" dirty="0">
              <a:solidFill>
                <a:schemeClr val="accent6">
                  <a:lumMod val="75000"/>
                </a:schemeClr>
              </a:solidFill>
            </a:endParaRPr>
          </a:p>
          <a:p>
            <a:pPr algn="justLow"/>
            <a:r>
              <a:rPr lang="ar-EG" sz="1200" dirty="0"/>
              <a:t>يتكون الزجاج القابل للسير عليه من زجاج طبقى بثلاث طبقات زجاج وبطبقتين وسطيتين من </a:t>
            </a:r>
            <a:r>
              <a:rPr lang="en-US" sz="1200" b="1" dirty="0"/>
              <a:t>PVB Foil</a:t>
            </a:r>
            <a:r>
              <a:rPr lang="ar-EG" sz="1200" b="1" dirty="0"/>
              <a:t> </a:t>
            </a:r>
            <a:r>
              <a:rPr lang="ar-EG" sz="1200" dirty="0"/>
              <a:t>،يجب ان يتوفر فى الزجاج نفس  المتطلبات الارضيات العادية ويفرض الحمل 5كيلو نيوتن على المتر المسطح حتى يوفر الأمان الكامل ضد السقوط .</a:t>
            </a:r>
            <a:endParaRPr lang="en-US" sz="1200" dirty="0"/>
          </a:p>
          <a:p>
            <a:endParaRPr lang="ar-EG" dirty="0"/>
          </a:p>
        </p:txBody>
      </p:sp>
      <p:sp>
        <p:nvSpPr>
          <p:cNvPr id="28" name="TextBox 27"/>
          <p:cNvSpPr txBox="1"/>
          <p:nvPr/>
        </p:nvSpPr>
        <p:spPr>
          <a:xfrm>
            <a:off x="2571744" y="5738818"/>
            <a:ext cx="4000528" cy="646331"/>
          </a:xfrm>
          <a:prstGeom prst="rect">
            <a:avLst/>
          </a:prstGeom>
          <a:noFill/>
        </p:spPr>
        <p:txBody>
          <a:bodyPr wrap="square" rtlCol="1">
            <a:spAutoFit/>
          </a:bodyPr>
          <a:lstStyle/>
          <a:p>
            <a:pPr algn="justLow"/>
            <a:r>
              <a:rPr lang="ar-SA" sz="1400" b="1" u="sng" dirty="0">
                <a:solidFill>
                  <a:schemeClr val="accent1">
                    <a:lumMod val="75000"/>
                  </a:schemeClr>
                </a:solidFill>
              </a:rPr>
              <a:t>1-السلالم الزجاجية</a:t>
            </a:r>
            <a:r>
              <a:rPr lang="ar-SA" sz="1400" b="1" u="sng" dirty="0" smtClean="0">
                <a:solidFill>
                  <a:schemeClr val="accent1">
                    <a:lumMod val="75000"/>
                  </a:schemeClr>
                </a:solidFill>
              </a:rPr>
              <a:t>:</a:t>
            </a:r>
            <a:r>
              <a:rPr lang="ar-SA" sz="1400" dirty="0"/>
              <a:t> </a:t>
            </a:r>
            <a:r>
              <a:rPr lang="ar-SA" sz="1100" dirty="0"/>
              <a:t>أول استخدام للسلالم الزجاجية استخدم زجاج جاسئ بسمك 25مم مزود بأربع دعامات جانبية كعنصر امان فى حالة حدوث شروخ فى الزجاج فتمنعة من السقوط وفى حالة السلم الكابولى يستخدم زجاج بسمك19مم </a:t>
            </a:r>
            <a:r>
              <a:rPr lang="ar-SA" sz="1100" dirty="0" smtClean="0"/>
              <a:t>.</a:t>
            </a:r>
            <a:endParaRPr lang="en-US" sz="1400" dirty="0"/>
          </a:p>
        </p:txBody>
      </p:sp>
      <p:sp>
        <p:nvSpPr>
          <p:cNvPr id="29" name="TextBox 28"/>
          <p:cNvSpPr txBox="1"/>
          <p:nvPr/>
        </p:nvSpPr>
        <p:spPr>
          <a:xfrm>
            <a:off x="1000108" y="6366229"/>
            <a:ext cx="5500726" cy="1015663"/>
          </a:xfrm>
          <a:prstGeom prst="rect">
            <a:avLst/>
          </a:prstGeom>
          <a:noFill/>
        </p:spPr>
        <p:txBody>
          <a:bodyPr wrap="square" rtlCol="1">
            <a:spAutoFit/>
          </a:bodyPr>
          <a:lstStyle/>
          <a:p>
            <a:pPr algn="justLow"/>
            <a:r>
              <a:rPr lang="ar-SA" sz="1200" b="1" dirty="0"/>
              <a:t>اشكال تركيب السلالم الزجاجية:</a:t>
            </a:r>
            <a:endParaRPr lang="en-US" sz="1200" b="1" dirty="0"/>
          </a:p>
          <a:p>
            <a:pPr algn="justLow"/>
            <a:r>
              <a:rPr lang="ar-SA" sz="1200" dirty="0"/>
              <a:t>1-سلم زجاجى الدائرى (نائمة فقط) مثبت  على جانبى </a:t>
            </a:r>
            <a:r>
              <a:rPr lang="ar-SA" sz="1200" dirty="0" smtClean="0"/>
              <a:t>السلم</a:t>
            </a:r>
            <a:r>
              <a:rPr lang="ar-EG" sz="1200" dirty="0" smtClean="0"/>
              <a:t>.</a:t>
            </a:r>
          </a:p>
          <a:p>
            <a:pPr algn="justLow"/>
            <a:r>
              <a:rPr lang="ar-EG" sz="1200" dirty="0" smtClean="0"/>
              <a:t>2</a:t>
            </a:r>
            <a:r>
              <a:rPr lang="ar-SA" sz="1200" dirty="0" smtClean="0"/>
              <a:t>-سلم </a:t>
            </a:r>
            <a:r>
              <a:rPr lang="ar-SA" sz="1200" dirty="0"/>
              <a:t>زجاجى ذو مخرجين .</a:t>
            </a:r>
            <a:endParaRPr lang="en-US" sz="1200" dirty="0"/>
          </a:p>
          <a:p>
            <a:pPr algn="justLow"/>
            <a:r>
              <a:rPr lang="ar-SA" sz="1200" dirty="0"/>
              <a:t>3- سلم زجاجى مثبت على كمرة مركزية وسط السلم</a:t>
            </a:r>
            <a:r>
              <a:rPr lang="ar-SA" sz="1200" dirty="0" smtClean="0"/>
              <a:t>. </a:t>
            </a:r>
            <a:endParaRPr lang="ar-EG" sz="1200" dirty="0" smtClean="0"/>
          </a:p>
          <a:p>
            <a:pPr algn="justLow"/>
            <a:r>
              <a:rPr lang="ar-SA" sz="1200" dirty="0" smtClean="0"/>
              <a:t>4- </a:t>
            </a:r>
            <a:r>
              <a:rPr lang="ar-SA" sz="1200" dirty="0"/>
              <a:t>سلم زجاجى مثبت من جهة واحدة</a:t>
            </a:r>
            <a:r>
              <a:rPr lang="ar-SA" sz="1200" dirty="0" smtClean="0"/>
              <a:t>.</a:t>
            </a:r>
            <a:endParaRPr lang="en-US" sz="1200" dirty="0"/>
          </a:p>
        </p:txBody>
      </p:sp>
      <p:pic>
        <p:nvPicPr>
          <p:cNvPr id="30" name="il_fi" descr="http://t3.gstatic.com/images?q=tbn:ANd9GcS_FCBvf3dTIVAqT7IHMptlG6Gf-2Q2LzDXXl_CKEDAe0gpf2Jv&amp;t=1"/>
          <p:cNvPicPr/>
          <p:nvPr/>
        </p:nvPicPr>
        <p:blipFill>
          <a:blip r:embed="rId6" cstate="print"/>
          <a:srcRect l="29808" t="15850" r="13772" b="16791"/>
          <a:stretch>
            <a:fillRect/>
          </a:stretch>
        </p:blipFill>
        <p:spPr bwMode="auto">
          <a:xfrm>
            <a:off x="357167" y="6596074"/>
            <a:ext cx="1081632" cy="1000132"/>
          </a:xfrm>
          <a:prstGeom prst="rect">
            <a:avLst/>
          </a:prstGeom>
          <a:noFill/>
          <a:ln w="9525">
            <a:noFill/>
            <a:miter lim="800000"/>
            <a:headEnd/>
            <a:tailEnd/>
          </a:ln>
        </p:spPr>
      </p:pic>
      <p:pic>
        <p:nvPicPr>
          <p:cNvPr id="1038" name="Picture 14"/>
          <p:cNvPicPr>
            <a:picLocks noChangeAspect="1" noChangeArrowheads="1"/>
          </p:cNvPicPr>
          <p:nvPr/>
        </p:nvPicPr>
        <p:blipFill>
          <a:blip r:embed="rId7" cstate="print"/>
          <a:srcRect l="18323" r="28075"/>
          <a:stretch>
            <a:fillRect/>
          </a:stretch>
        </p:blipFill>
        <p:spPr bwMode="auto">
          <a:xfrm>
            <a:off x="357166" y="5024438"/>
            <a:ext cx="1062640" cy="1500198"/>
          </a:xfrm>
          <a:prstGeom prst="rect">
            <a:avLst/>
          </a:prstGeom>
          <a:noFill/>
          <a:ln w="9525">
            <a:noFill/>
            <a:miter lim="800000"/>
            <a:headEnd/>
            <a:tailEnd/>
          </a:ln>
          <a:effectLst/>
        </p:spPr>
      </p:pic>
      <p:pic>
        <p:nvPicPr>
          <p:cNvPr id="1039" name="Picture 15"/>
          <p:cNvPicPr>
            <a:picLocks noChangeAspect="1" noChangeArrowheads="1"/>
          </p:cNvPicPr>
          <p:nvPr/>
        </p:nvPicPr>
        <p:blipFill>
          <a:blip r:embed="rId8" cstate="print"/>
          <a:srcRect l="28573" t="30406" r="50007" b="17344"/>
          <a:stretch>
            <a:fillRect/>
          </a:stretch>
        </p:blipFill>
        <p:spPr bwMode="auto">
          <a:xfrm>
            <a:off x="1500174" y="5028520"/>
            <a:ext cx="1000132" cy="1496626"/>
          </a:xfrm>
          <a:prstGeom prst="rect">
            <a:avLst/>
          </a:prstGeom>
          <a:noFill/>
          <a:ln w="9525">
            <a:noFill/>
            <a:miter lim="800000"/>
            <a:headEnd/>
            <a:tailEnd/>
          </a:ln>
          <a:effectLst/>
        </p:spPr>
      </p:pic>
      <p:pic>
        <p:nvPicPr>
          <p:cNvPr id="1040" name="Picture 16"/>
          <p:cNvPicPr>
            <a:picLocks noChangeAspect="1" noChangeArrowheads="1"/>
          </p:cNvPicPr>
          <p:nvPr/>
        </p:nvPicPr>
        <p:blipFill>
          <a:blip r:embed="rId9" cstate="print"/>
          <a:srcRect l="2631" r="9597"/>
          <a:stretch>
            <a:fillRect/>
          </a:stretch>
        </p:blipFill>
        <p:spPr bwMode="auto">
          <a:xfrm>
            <a:off x="1500174" y="6605004"/>
            <a:ext cx="1000132" cy="991202"/>
          </a:xfrm>
          <a:prstGeom prst="rect">
            <a:avLst/>
          </a:prstGeom>
          <a:noFill/>
          <a:ln w="9525">
            <a:noFill/>
            <a:miter lim="800000"/>
            <a:headEnd/>
            <a:tailEnd/>
          </a:ln>
          <a:effectLst/>
        </p:spPr>
      </p:pic>
      <p:sp>
        <p:nvSpPr>
          <p:cNvPr id="35" name="TextBox 34"/>
          <p:cNvSpPr txBox="1"/>
          <p:nvPr/>
        </p:nvSpPr>
        <p:spPr>
          <a:xfrm>
            <a:off x="2571744" y="7285887"/>
            <a:ext cx="4000528" cy="2739211"/>
          </a:xfrm>
          <a:prstGeom prst="rect">
            <a:avLst/>
          </a:prstGeom>
          <a:noFill/>
        </p:spPr>
        <p:txBody>
          <a:bodyPr wrap="square" rtlCol="1">
            <a:spAutoFit/>
          </a:bodyPr>
          <a:lstStyle/>
          <a:p>
            <a:pPr algn="justLow"/>
            <a:r>
              <a:rPr lang="ar-EG" sz="1400" b="1" u="sng" dirty="0">
                <a:solidFill>
                  <a:schemeClr val="accent1">
                    <a:lumMod val="75000"/>
                  </a:schemeClr>
                </a:solidFill>
              </a:rPr>
              <a:t>2-الارضيات </a:t>
            </a:r>
            <a:r>
              <a:rPr lang="ar-EG" sz="1400" b="1" u="sng" dirty="0" smtClean="0">
                <a:solidFill>
                  <a:schemeClr val="accent1">
                    <a:lumMod val="75000"/>
                  </a:schemeClr>
                </a:solidFill>
              </a:rPr>
              <a:t>الزجاجية:</a:t>
            </a:r>
            <a:r>
              <a:rPr lang="ar-EG" sz="1200" dirty="0" smtClean="0"/>
              <a:t>اول استخدام للزجاج فى الارضيات كان فى مشروع </a:t>
            </a:r>
            <a:r>
              <a:rPr lang="en-US" sz="1200" b="1" dirty="0" smtClean="0"/>
              <a:t>The Now and Zen Restaurant</a:t>
            </a:r>
            <a:r>
              <a:rPr lang="ar-EG" sz="1200" b="1" dirty="0" smtClean="0"/>
              <a:t> </a:t>
            </a:r>
            <a:r>
              <a:rPr lang="ar-EG" sz="1200" dirty="0" smtClean="0"/>
              <a:t>ويتكون من طبقتين من الزجاج الجاسئ بسمك 19 مم ومزودة بأربع دعامات جانبية ،ويجب عند استخدام الزجاج التأكد من الامان فى حالة الشروخ. </a:t>
            </a:r>
          </a:p>
          <a:p>
            <a:pPr algn="justLow"/>
            <a:r>
              <a:rPr lang="ar-SA" sz="1400" b="1" u="sng" dirty="0">
                <a:solidFill>
                  <a:schemeClr val="accent1">
                    <a:lumMod val="75000"/>
                  </a:schemeClr>
                </a:solidFill>
              </a:rPr>
              <a:t>3-كبارى المشاه: </a:t>
            </a:r>
            <a:r>
              <a:rPr lang="ar-SA" sz="1200" dirty="0" smtClean="0"/>
              <a:t>تتكون الكبارى من ألواح زجاجية طبقية مرتبطة مع بعطها بواسطة نقاط تثبيت من ستانلس ستيل وبلاطة أرضية عبارة عن بلاطة من الزجاج الطبقى بسمك 2</a:t>
            </a:r>
            <a:r>
              <a:rPr lang="en-US" sz="1200" dirty="0" smtClean="0"/>
              <a:t>x</a:t>
            </a:r>
            <a:r>
              <a:rPr lang="ar-EG" sz="1200" dirty="0" smtClean="0"/>
              <a:t>15 مم ومرتكزة على كمرتين من الزجاج بسمك 3</a:t>
            </a:r>
            <a:r>
              <a:rPr lang="en-US" sz="1200" dirty="0" smtClean="0"/>
              <a:t>x</a:t>
            </a:r>
            <a:r>
              <a:rPr lang="ar-EG" sz="1200" dirty="0" smtClean="0"/>
              <a:t>10مموالحوائط الجانبية والسقف من الزجاج الطبقى (10مم من الزجاج الجاسئ +6مم من الزجاج الحرارى)</a:t>
            </a:r>
            <a:endParaRPr lang="en-US" sz="1200" dirty="0" smtClean="0"/>
          </a:p>
          <a:p>
            <a:endParaRPr lang="en-US" sz="1400" b="1" u="sng" dirty="0">
              <a:solidFill>
                <a:schemeClr val="accent1">
                  <a:lumMod val="75000"/>
                </a:schemeClr>
              </a:solidFill>
            </a:endParaRPr>
          </a:p>
          <a:p>
            <a:pPr algn="justLow"/>
            <a:endParaRPr lang="en-US" sz="1400" dirty="0" smtClean="0"/>
          </a:p>
          <a:p>
            <a:endParaRPr lang="en-US" sz="1400" b="1" u="sng" dirty="0">
              <a:solidFill>
                <a:schemeClr val="accent1">
                  <a:lumMod val="75000"/>
                </a:schemeClr>
              </a:solidFill>
            </a:endParaRPr>
          </a:p>
          <a:p>
            <a:endParaRPr lang="ar-EG" dirty="0"/>
          </a:p>
        </p:txBody>
      </p:sp>
      <p:sp>
        <p:nvSpPr>
          <p:cNvPr id="37" name="TextBox 36"/>
          <p:cNvSpPr txBox="1"/>
          <p:nvPr/>
        </p:nvSpPr>
        <p:spPr>
          <a:xfrm>
            <a:off x="3571876" y="309530"/>
            <a:ext cx="3000396" cy="369332"/>
          </a:xfrm>
          <a:prstGeom prst="rect">
            <a:avLst/>
          </a:prstGeom>
          <a:noFill/>
        </p:spPr>
        <p:txBody>
          <a:bodyPr wrap="square" rtlCol="1">
            <a:spAutoFit/>
          </a:bodyPr>
          <a:lstStyle/>
          <a:p>
            <a:r>
              <a:rPr lang="ar-EG" b="1" dirty="0">
                <a:solidFill>
                  <a:schemeClr val="accent5">
                    <a:lumMod val="50000"/>
                  </a:schemeClr>
                </a:solidFill>
              </a:rPr>
              <a:t>التطبيقات الانشائية للزجاج </a:t>
            </a:r>
            <a:r>
              <a:rPr lang="ar-EG" b="1" dirty="0" smtClean="0">
                <a:solidFill>
                  <a:schemeClr val="accent5">
                    <a:lumMod val="50000"/>
                  </a:schemeClr>
                </a:solidFill>
              </a:rPr>
              <a:t>:</a:t>
            </a:r>
            <a:endParaRPr lang="en-US" b="1"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90" y="238092"/>
            <a:ext cx="6357982" cy="9429816"/>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 name="TextBox 2"/>
          <p:cNvSpPr txBox="1"/>
          <p:nvPr/>
        </p:nvSpPr>
        <p:spPr>
          <a:xfrm>
            <a:off x="3357562" y="309530"/>
            <a:ext cx="3143272" cy="338554"/>
          </a:xfrm>
          <a:prstGeom prst="rect">
            <a:avLst/>
          </a:prstGeom>
          <a:noFill/>
        </p:spPr>
        <p:txBody>
          <a:bodyPr wrap="square" rtlCol="1">
            <a:spAutoFit/>
          </a:bodyPr>
          <a:lstStyle/>
          <a:p>
            <a:r>
              <a:rPr lang="ar-SA" sz="1600" b="1" u="sng" dirty="0">
                <a:solidFill>
                  <a:schemeClr val="accent6">
                    <a:lumMod val="75000"/>
                  </a:schemeClr>
                </a:solidFill>
              </a:rPr>
              <a:t>الواجهات </a:t>
            </a:r>
            <a:r>
              <a:rPr lang="ar-SA" sz="1600" b="1" u="sng" dirty="0" smtClean="0">
                <a:solidFill>
                  <a:schemeClr val="accent6">
                    <a:lumMod val="75000"/>
                  </a:schemeClr>
                </a:solidFill>
              </a:rPr>
              <a:t>الزجاجي</a:t>
            </a:r>
            <a:r>
              <a:rPr lang="ar-EG" sz="1600" b="1" u="sng" dirty="0" smtClean="0">
                <a:solidFill>
                  <a:schemeClr val="accent6">
                    <a:lumMod val="75000"/>
                  </a:schemeClr>
                </a:solidFill>
              </a:rPr>
              <a:t>ة</a:t>
            </a:r>
            <a:r>
              <a:rPr lang="ar-SA" sz="1600" b="1" u="sng" dirty="0" smtClean="0">
                <a:solidFill>
                  <a:schemeClr val="accent6">
                    <a:lumMod val="75000"/>
                  </a:schemeClr>
                </a:solidFill>
              </a:rPr>
              <a:t> </a:t>
            </a:r>
            <a:r>
              <a:rPr lang="ar-SA" sz="1600" b="1" u="sng" dirty="0">
                <a:solidFill>
                  <a:schemeClr val="accent6">
                    <a:lumMod val="75000"/>
                  </a:schemeClr>
                </a:solidFill>
              </a:rPr>
              <a:t>:</a:t>
            </a:r>
            <a:endParaRPr lang="ar-EG" sz="1600" b="1" u="sng" dirty="0">
              <a:solidFill>
                <a:schemeClr val="accent6">
                  <a:lumMod val="75000"/>
                </a:schemeClr>
              </a:solidFill>
            </a:endParaRPr>
          </a:p>
        </p:txBody>
      </p:sp>
      <p:sp>
        <p:nvSpPr>
          <p:cNvPr id="5" name="TextBox 4"/>
          <p:cNvSpPr txBox="1"/>
          <p:nvPr/>
        </p:nvSpPr>
        <p:spPr>
          <a:xfrm>
            <a:off x="1928802" y="595282"/>
            <a:ext cx="4572032" cy="1569660"/>
          </a:xfrm>
          <a:prstGeom prst="rect">
            <a:avLst/>
          </a:prstGeom>
          <a:noFill/>
        </p:spPr>
        <p:txBody>
          <a:bodyPr wrap="square" rtlCol="1">
            <a:spAutoFit/>
          </a:bodyPr>
          <a:lstStyle/>
          <a:p>
            <a:pPr algn="justLow"/>
            <a:r>
              <a:rPr lang="ar-SA" sz="1200" dirty="0"/>
              <a:t>طغت الواجهات الزجاجية بشكل كبير على التصميمات الحديثة وأصبحت عنصرا أساسيا في المباني يلجأ إليها المصممون حيث انها تعطي الفرصة لإنشاء واجهة قيمة وأنيقة للمباني الإدارية والسكنية و غيرها  غير ان استخدام الزجاج يسمح بحرية خلاقة في التصميم, مع السماح لأكبر كمية من الضوء للوصول لداخل المبني وإضافة لجمالها فهي عنصر إنشائي هام يجب إعطاؤه كما كبيرا من الجهد لتصميمه .سواء من خلال الحسابات الخاصة بالأحمال والتي بناء عليها يتم اختيار القطاعات المناسبة أو دراسة إكسسوارات النظام ومدى ملاءمتها لمقاومة مجموعة من المؤثرات المهمة التي تتعرض لها المباني</a:t>
            </a:r>
            <a:r>
              <a:rPr lang="en-US" sz="1200" dirty="0"/>
              <a:t> </a:t>
            </a:r>
            <a:r>
              <a:rPr lang="ar-EG" sz="1200" dirty="0"/>
              <a:t>.</a:t>
            </a:r>
            <a:endParaRPr lang="en-US" sz="1200" dirty="0"/>
          </a:p>
          <a:p>
            <a:pPr algn="justLow"/>
            <a:endParaRPr lang="ar-EG" sz="1200" dirty="0"/>
          </a:p>
        </p:txBody>
      </p:sp>
      <p:pic>
        <p:nvPicPr>
          <p:cNvPr id="6" name="Picture 5" descr="Lahti_01.jpg"/>
          <p:cNvPicPr/>
          <p:nvPr/>
        </p:nvPicPr>
        <p:blipFill>
          <a:blip r:embed="rId3" cstate="print"/>
          <a:srcRect/>
          <a:stretch>
            <a:fillRect/>
          </a:stretch>
        </p:blipFill>
        <p:spPr bwMode="auto">
          <a:xfrm>
            <a:off x="357166" y="390957"/>
            <a:ext cx="1500198" cy="1633085"/>
          </a:xfrm>
          <a:prstGeom prst="rect">
            <a:avLst/>
          </a:prstGeom>
          <a:noFill/>
        </p:spPr>
      </p:pic>
      <p:sp>
        <p:nvSpPr>
          <p:cNvPr id="7" name="TextBox 6"/>
          <p:cNvSpPr txBox="1"/>
          <p:nvPr/>
        </p:nvSpPr>
        <p:spPr>
          <a:xfrm>
            <a:off x="-71462" y="1952604"/>
            <a:ext cx="2286016" cy="246221"/>
          </a:xfrm>
          <a:prstGeom prst="rect">
            <a:avLst/>
          </a:prstGeom>
          <a:noFill/>
        </p:spPr>
        <p:txBody>
          <a:bodyPr wrap="square" rtlCol="1">
            <a:spAutoFit/>
          </a:bodyPr>
          <a:lstStyle/>
          <a:p>
            <a:pPr algn="ctr"/>
            <a:r>
              <a:rPr lang="ar-EG" sz="1000" b="1" dirty="0" smtClean="0">
                <a:solidFill>
                  <a:schemeClr val="bg2">
                    <a:lumMod val="50000"/>
                  </a:schemeClr>
                </a:solidFill>
              </a:rPr>
              <a:t>مثالذ </a:t>
            </a:r>
            <a:r>
              <a:rPr lang="ar-EG" sz="1000" b="1" dirty="0">
                <a:solidFill>
                  <a:schemeClr val="bg2">
                    <a:lumMod val="50000"/>
                  </a:schemeClr>
                </a:solidFill>
              </a:rPr>
              <a:t>لواجهة كاملة بالزجاج</a:t>
            </a:r>
          </a:p>
        </p:txBody>
      </p:sp>
      <p:sp>
        <p:nvSpPr>
          <p:cNvPr id="8" name="TextBox 7"/>
          <p:cNvSpPr txBox="1"/>
          <p:nvPr/>
        </p:nvSpPr>
        <p:spPr>
          <a:xfrm>
            <a:off x="3571876" y="1881166"/>
            <a:ext cx="3000396" cy="584775"/>
          </a:xfrm>
          <a:prstGeom prst="rect">
            <a:avLst/>
          </a:prstGeom>
          <a:noFill/>
        </p:spPr>
        <p:txBody>
          <a:bodyPr wrap="square" rtlCol="1">
            <a:spAutoFit/>
          </a:bodyPr>
          <a:lstStyle/>
          <a:p>
            <a:pPr lvl="0"/>
            <a:r>
              <a:rPr lang="ar-EG" sz="1400" b="1" u="sng" dirty="0">
                <a:solidFill>
                  <a:schemeClr val="accent1">
                    <a:lumMod val="75000"/>
                  </a:schemeClr>
                </a:solidFill>
              </a:rPr>
              <a:t>طرق تجميع و تثبيت الالواح الزجاجية: </a:t>
            </a:r>
            <a:endParaRPr lang="en-US" sz="1400" b="1" u="sng" dirty="0">
              <a:solidFill>
                <a:schemeClr val="accent1">
                  <a:lumMod val="75000"/>
                </a:schemeClr>
              </a:solidFill>
            </a:endParaRPr>
          </a:p>
          <a:p>
            <a:endParaRPr lang="ar-EG" dirty="0"/>
          </a:p>
        </p:txBody>
      </p:sp>
      <p:sp>
        <p:nvSpPr>
          <p:cNvPr id="9" name="TextBox 8"/>
          <p:cNvSpPr txBox="1"/>
          <p:nvPr/>
        </p:nvSpPr>
        <p:spPr>
          <a:xfrm>
            <a:off x="3143248" y="2180189"/>
            <a:ext cx="3429024" cy="461665"/>
          </a:xfrm>
          <a:prstGeom prst="rect">
            <a:avLst/>
          </a:prstGeom>
          <a:noFill/>
        </p:spPr>
        <p:txBody>
          <a:bodyPr wrap="square" rtlCol="1">
            <a:spAutoFit/>
          </a:bodyPr>
          <a:lstStyle/>
          <a:p>
            <a:r>
              <a:rPr lang="ar-EG" sz="1200" b="1" u="sng" dirty="0">
                <a:solidFill>
                  <a:schemeClr val="bg2">
                    <a:lumMod val="25000"/>
                  </a:schemeClr>
                </a:solidFill>
              </a:rPr>
              <a:t>اولا : اللصق بالسيليكون </a:t>
            </a:r>
            <a:r>
              <a:rPr lang="ar-EG" sz="1200" b="1" dirty="0">
                <a:solidFill>
                  <a:schemeClr val="bg2">
                    <a:lumMod val="25000"/>
                  </a:schemeClr>
                </a:solidFill>
              </a:rPr>
              <a:t> </a:t>
            </a:r>
            <a:r>
              <a:rPr lang="en-US" sz="1200" b="1" u="sng" dirty="0">
                <a:solidFill>
                  <a:schemeClr val="bg2">
                    <a:lumMod val="25000"/>
                  </a:schemeClr>
                </a:solidFill>
              </a:rPr>
              <a:t>: structural sealant glazing</a:t>
            </a:r>
            <a:endParaRPr lang="en-US" sz="1200" b="1" dirty="0">
              <a:solidFill>
                <a:schemeClr val="bg2">
                  <a:lumMod val="25000"/>
                </a:schemeClr>
              </a:solidFill>
            </a:endParaRPr>
          </a:p>
          <a:p>
            <a:endParaRPr lang="ar-EG" sz="1200" b="1" dirty="0">
              <a:solidFill>
                <a:schemeClr val="bg2">
                  <a:lumMod val="25000"/>
                </a:schemeClr>
              </a:solidFill>
            </a:endParaRPr>
          </a:p>
        </p:txBody>
      </p:sp>
      <p:sp>
        <p:nvSpPr>
          <p:cNvPr id="10" name="TextBox 9"/>
          <p:cNvSpPr txBox="1"/>
          <p:nvPr/>
        </p:nvSpPr>
        <p:spPr>
          <a:xfrm>
            <a:off x="3286124" y="2395349"/>
            <a:ext cx="3286148" cy="1200329"/>
          </a:xfrm>
          <a:prstGeom prst="rect">
            <a:avLst/>
          </a:prstGeom>
          <a:noFill/>
        </p:spPr>
        <p:txBody>
          <a:bodyPr wrap="square" rtlCol="1">
            <a:spAutoFit/>
          </a:bodyPr>
          <a:lstStyle/>
          <a:p>
            <a:pPr algn="justLow"/>
            <a:r>
              <a:rPr lang="ar-EG" sz="1200" dirty="0"/>
              <a:t>-هي مادة لاصقة مانعة للرطوبة و بها يمكن لصق الواح الزجاج من ناحية واحدة حتي اربع نواحي .</a:t>
            </a:r>
            <a:endParaRPr lang="en-US" sz="1200" dirty="0"/>
          </a:p>
          <a:p>
            <a:pPr algn="justLow"/>
            <a:r>
              <a:rPr lang="ar-EG" sz="1200" dirty="0"/>
              <a:t>-عند اللصق بالسليكون فهو يتعرض لحمل وزن الزجاج بالإضافة إلي حمل مقاومة الرياح </a:t>
            </a:r>
            <a:r>
              <a:rPr lang="ar-EG" sz="1200" dirty="0" smtClean="0"/>
              <a:t>و امتصاص الاهتزازات .</a:t>
            </a:r>
            <a:endParaRPr lang="en-US" sz="1200" dirty="0" smtClean="0"/>
          </a:p>
          <a:p>
            <a:pPr algn="justLow"/>
            <a:endParaRPr lang="en-US" sz="1200" dirty="0"/>
          </a:p>
          <a:p>
            <a:pPr algn="justLow"/>
            <a:endParaRPr lang="ar-EG" sz="1200" dirty="0"/>
          </a:p>
        </p:txBody>
      </p:sp>
      <p:pic>
        <p:nvPicPr>
          <p:cNvPr id="11" name="Picture 10" descr="Apply-Silicone.jpg"/>
          <p:cNvPicPr/>
          <p:nvPr/>
        </p:nvPicPr>
        <p:blipFill>
          <a:blip r:embed="rId4" cstate="print"/>
          <a:srcRect l="13477" b="13747"/>
          <a:stretch>
            <a:fillRect/>
          </a:stretch>
        </p:blipFill>
        <p:spPr bwMode="auto">
          <a:xfrm>
            <a:off x="1857364" y="2166918"/>
            <a:ext cx="1428760" cy="1057890"/>
          </a:xfrm>
          <a:prstGeom prst="rect">
            <a:avLst/>
          </a:prstGeom>
          <a:noFill/>
          <a:ln w="9525">
            <a:noFill/>
            <a:miter lim="800000"/>
            <a:headEnd/>
            <a:tailEnd/>
          </a:ln>
        </p:spPr>
      </p:pic>
      <p:pic>
        <p:nvPicPr>
          <p:cNvPr id="12" name="Picture 11" descr="fire-2.jpg"/>
          <p:cNvPicPr/>
          <p:nvPr/>
        </p:nvPicPr>
        <p:blipFill>
          <a:blip r:embed="rId5" cstate="print"/>
          <a:srcRect l="12143" b="13747"/>
          <a:stretch>
            <a:fillRect/>
          </a:stretch>
        </p:blipFill>
        <p:spPr bwMode="auto">
          <a:xfrm>
            <a:off x="285728" y="2166918"/>
            <a:ext cx="1500198" cy="1057890"/>
          </a:xfrm>
          <a:prstGeom prst="rect">
            <a:avLst/>
          </a:prstGeom>
          <a:noFill/>
          <a:ln w="9525">
            <a:noFill/>
            <a:miter lim="800000"/>
            <a:headEnd/>
            <a:tailEnd/>
          </a:ln>
        </p:spPr>
      </p:pic>
      <p:sp>
        <p:nvSpPr>
          <p:cNvPr id="13" name="TextBox 12"/>
          <p:cNvSpPr txBox="1"/>
          <p:nvPr/>
        </p:nvSpPr>
        <p:spPr>
          <a:xfrm>
            <a:off x="1571612" y="3224087"/>
            <a:ext cx="2071702" cy="800219"/>
          </a:xfrm>
          <a:prstGeom prst="rect">
            <a:avLst/>
          </a:prstGeom>
          <a:noFill/>
        </p:spPr>
        <p:txBody>
          <a:bodyPr wrap="square" rtlCol="1">
            <a:spAutoFit/>
          </a:bodyPr>
          <a:lstStyle/>
          <a:p>
            <a:pPr algn="ctr"/>
            <a:r>
              <a:rPr lang="ar-EG" sz="1000" b="1" dirty="0">
                <a:solidFill>
                  <a:schemeClr val="bg2">
                    <a:lumMod val="50000"/>
                  </a:schemeClr>
                </a:solidFill>
              </a:rPr>
              <a:t>وضع مادة السيليكون تمهيدا لتركيب الزجاج</a:t>
            </a:r>
            <a:endParaRPr lang="en-US" sz="1000" b="1" dirty="0">
              <a:solidFill>
                <a:schemeClr val="bg2">
                  <a:lumMod val="50000"/>
                </a:schemeClr>
              </a:solidFill>
            </a:endParaRPr>
          </a:p>
          <a:p>
            <a:pPr algn="ctr"/>
            <a:r>
              <a:rPr lang="en-US" dirty="0"/>
              <a:t> </a:t>
            </a:r>
          </a:p>
          <a:p>
            <a:pPr algn="ctr"/>
            <a:endParaRPr lang="ar-EG" dirty="0"/>
          </a:p>
        </p:txBody>
      </p:sp>
      <p:sp>
        <p:nvSpPr>
          <p:cNvPr id="14" name="TextBox 13"/>
          <p:cNvSpPr txBox="1"/>
          <p:nvPr/>
        </p:nvSpPr>
        <p:spPr>
          <a:xfrm>
            <a:off x="285728" y="3238488"/>
            <a:ext cx="1428760" cy="246221"/>
          </a:xfrm>
          <a:prstGeom prst="rect">
            <a:avLst/>
          </a:prstGeom>
          <a:noFill/>
        </p:spPr>
        <p:txBody>
          <a:bodyPr wrap="square" rtlCol="1">
            <a:spAutoFit/>
          </a:bodyPr>
          <a:lstStyle/>
          <a:p>
            <a:pPr algn="ctr"/>
            <a:r>
              <a:rPr lang="ar-EG" sz="1000" b="1" dirty="0">
                <a:solidFill>
                  <a:schemeClr val="bg2">
                    <a:lumMod val="50000"/>
                  </a:schemeClr>
                </a:solidFill>
              </a:rPr>
              <a:t>الالواح المثبتة بالسليكون </a:t>
            </a:r>
            <a:endParaRPr lang="en-US" sz="1000" b="1" dirty="0">
              <a:solidFill>
                <a:schemeClr val="bg2">
                  <a:lumMod val="50000"/>
                </a:schemeClr>
              </a:solidFill>
            </a:endParaRPr>
          </a:p>
        </p:txBody>
      </p:sp>
      <p:sp>
        <p:nvSpPr>
          <p:cNvPr id="15" name="TextBox 14"/>
          <p:cNvSpPr txBox="1"/>
          <p:nvPr/>
        </p:nvSpPr>
        <p:spPr>
          <a:xfrm>
            <a:off x="4286256" y="3238488"/>
            <a:ext cx="2286016" cy="553998"/>
          </a:xfrm>
          <a:prstGeom prst="rect">
            <a:avLst/>
          </a:prstGeom>
          <a:noFill/>
        </p:spPr>
        <p:txBody>
          <a:bodyPr wrap="square" rtlCol="1">
            <a:spAutoFit/>
          </a:bodyPr>
          <a:lstStyle/>
          <a:p>
            <a:r>
              <a:rPr lang="ar-EG" sz="1200" b="1" u="sng" dirty="0">
                <a:solidFill>
                  <a:schemeClr val="bg2">
                    <a:lumMod val="25000"/>
                  </a:schemeClr>
                </a:solidFill>
              </a:rPr>
              <a:t>ثانيا: التثبيت الميكانيكي و له نوعان:</a:t>
            </a:r>
            <a:endParaRPr lang="en-US" sz="1200" b="1" u="sng" dirty="0">
              <a:solidFill>
                <a:schemeClr val="bg2">
                  <a:lumMod val="25000"/>
                </a:schemeClr>
              </a:solidFill>
            </a:endParaRPr>
          </a:p>
          <a:p>
            <a:endParaRPr lang="ar-EG" dirty="0"/>
          </a:p>
        </p:txBody>
      </p:sp>
      <p:sp>
        <p:nvSpPr>
          <p:cNvPr id="16" name="TextBox 15"/>
          <p:cNvSpPr txBox="1"/>
          <p:nvPr/>
        </p:nvSpPr>
        <p:spPr>
          <a:xfrm>
            <a:off x="2928934" y="3431907"/>
            <a:ext cx="3643338" cy="646331"/>
          </a:xfrm>
          <a:prstGeom prst="rect">
            <a:avLst/>
          </a:prstGeom>
          <a:noFill/>
        </p:spPr>
        <p:txBody>
          <a:bodyPr wrap="square" rtlCol="1">
            <a:spAutoFit/>
          </a:bodyPr>
          <a:lstStyle/>
          <a:p>
            <a:pPr lvl="0"/>
            <a:r>
              <a:rPr lang="ar-EG" sz="1200" b="1" u="sng" dirty="0" smtClean="0"/>
              <a:t>أ-(التثبيت </a:t>
            </a:r>
            <a:r>
              <a:rPr lang="ar-EG" sz="1200" b="1" u="sng" dirty="0"/>
              <a:t>النقطي</a:t>
            </a:r>
            <a:r>
              <a:rPr lang="ar-EG" sz="1200" b="1" u="sng" dirty="0" smtClean="0"/>
              <a:t>)</a:t>
            </a:r>
            <a:r>
              <a:rPr lang="en-US" sz="1200" b="1" dirty="0" smtClean="0"/>
              <a:t>: </a:t>
            </a:r>
            <a:r>
              <a:rPr lang="en-US" sz="1200" b="1" u="sng" dirty="0"/>
              <a:t>point  holder  </a:t>
            </a:r>
            <a:r>
              <a:rPr lang="ar-EG" sz="1200" dirty="0" smtClean="0"/>
              <a:t>وذلك بواسطة المسامير الركنية.</a:t>
            </a:r>
            <a:endParaRPr lang="en-US" sz="1200" u="sng" dirty="0"/>
          </a:p>
          <a:p>
            <a:r>
              <a:rPr lang="ar-EG" sz="1200" dirty="0"/>
              <a:t> </a:t>
            </a:r>
            <a:endParaRPr lang="en-US" sz="1200" dirty="0"/>
          </a:p>
          <a:p>
            <a:endParaRPr lang="ar-EG" sz="1200" dirty="0"/>
          </a:p>
        </p:txBody>
      </p:sp>
      <p:sp>
        <p:nvSpPr>
          <p:cNvPr id="17" name="TextBox 16"/>
          <p:cNvSpPr txBox="1"/>
          <p:nvPr/>
        </p:nvSpPr>
        <p:spPr>
          <a:xfrm>
            <a:off x="3071810" y="3649610"/>
            <a:ext cx="3500462" cy="276999"/>
          </a:xfrm>
          <a:prstGeom prst="rect">
            <a:avLst/>
          </a:prstGeom>
          <a:noFill/>
        </p:spPr>
        <p:txBody>
          <a:bodyPr wrap="square" rtlCol="1">
            <a:spAutoFit/>
          </a:bodyPr>
          <a:lstStyle/>
          <a:p>
            <a:pPr lvl="0"/>
            <a:r>
              <a:rPr lang="ar-EG" sz="1200" b="1" u="sng" dirty="0" smtClean="0"/>
              <a:t>ب-التثبيت </a:t>
            </a:r>
            <a:r>
              <a:rPr lang="ar-EG" sz="1200" b="1" u="sng" dirty="0"/>
              <a:t>بالطريقة العنكبوتية </a:t>
            </a:r>
            <a:r>
              <a:rPr lang="en-US" sz="1200" b="1" dirty="0" smtClean="0"/>
              <a:t> : </a:t>
            </a:r>
            <a:r>
              <a:rPr lang="en-US" sz="1200" b="1" u="sng" dirty="0"/>
              <a:t>spider systems  </a:t>
            </a:r>
            <a:r>
              <a:rPr lang="ar-EG" sz="1200" b="1" dirty="0" smtClean="0"/>
              <a:t>ومن مميزاته</a:t>
            </a:r>
            <a:endParaRPr lang="en-US" sz="1200" b="1" dirty="0"/>
          </a:p>
        </p:txBody>
      </p:sp>
      <p:pic>
        <p:nvPicPr>
          <p:cNvPr id="18" name="Picture 17" descr="364072.jpg"/>
          <p:cNvPicPr/>
          <p:nvPr/>
        </p:nvPicPr>
        <p:blipFill>
          <a:blip r:embed="rId6" cstate="print"/>
          <a:srcRect/>
          <a:stretch>
            <a:fillRect/>
          </a:stretch>
        </p:blipFill>
        <p:spPr bwMode="auto">
          <a:xfrm>
            <a:off x="285728" y="3452802"/>
            <a:ext cx="2357454" cy="1143008"/>
          </a:xfrm>
          <a:prstGeom prst="rect">
            <a:avLst/>
          </a:prstGeom>
          <a:noFill/>
        </p:spPr>
      </p:pic>
      <p:sp>
        <p:nvSpPr>
          <p:cNvPr id="19" name="TextBox 18"/>
          <p:cNvSpPr txBox="1"/>
          <p:nvPr/>
        </p:nvSpPr>
        <p:spPr>
          <a:xfrm>
            <a:off x="2928934" y="3846418"/>
            <a:ext cx="3571900" cy="1015663"/>
          </a:xfrm>
          <a:prstGeom prst="rect">
            <a:avLst/>
          </a:prstGeom>
          <a:noFill/>
        </p:spPr>
        <p:txBody>
          <a:bodyPr wrap="square" rtlCol="1">
            <a:spAutoFit/>
          </a:bodyPr>
          <a:lstStyle/>
          <a:p>
            <a:pPr algn="justLow">
              <a:buFont typeface="Arial" pitchFamily="34" charset="0"/>
              <a:buChar char="•"/>
            </a:pPr>
            <a:r>
              <a:rPr lang="ar-EG" sz="1200" dirty="0"/>
              <a:t>القدرة علي مواجهة الأعاصير و الزلازل و الاهتزازات بشكل عام.</a:t>
            </a:r>
            <a:endParaRPr lang="en-US" sz="1200" dirty="0"/>
          </a:p>
          <a:p>
            <a:pPr algn="justLow">
              <a:buFont typeface="Arial" pitchFamily="34" charset="0"/>
              <a:buChar char="•"/>
            </a:pPr>
            <a:r>
              <a:rPr lang="ar-EG" sz="1200" dirty="0" smtClean="0"/>
              <a:t>يعطي </a:t>
            </a:r>
            <a:r>
              <a:rPr lang="ar-EG" sz="1200" dirty="0"/>
              <a:t>سطح املس تماما و غير معاق </a:t>
            </a:r>
            <a:r>
              <a:rPr lang="en-US" sz="1200" dirty="0"/>
              <a:t>uninterrupted  </a:t>
            </a:r>
            <a:r>
              <a:rPr lang="ar-EG" sz="1200" dirty="0"/>
              <a:t>.</a:t>
            </a:r>
            <a:endParaRPr lang="en-US" sz="1200" dirty="0"/>
          </a:p>
          <a:p>
            <a:pPr algn="justLow">
              <a:buFont typeface="Arial" pitchFamily="34" charset="0"/>
              <a:buChar char="•"/>
            </a:pPr>
            <a:r>
              <a:rPr lang="ar-EG" sz="1200" dirty="0" smtClean="0"/>
              <a:t>يمكن </a:t>
            </a:r>
            <a:r>
              <a:rPr lang="ar-EG" sz="1200" dirty="0"/>
              <a:t>استخدامها كوحدات زجاج مفرغة او مزدوجة .</a:t>
            </a:r>
            <a:endParaRPr lang="en-US" sz="1200" dirty="0"/>
          </a:p>
          <a:p>
            <a:pPr algn="justLow">
              <a:buFont typeface="Arial" pitchFamily="34" charset="0"/>
              <a:buChar char="•"/>
            </a:pPr>
            <a:r>
              <a:rPr lang="ar-EG" sz="1200" dirty="0" smtClean="0"/>
              <a:t>يمكن </a:t>
            </a:r>
            <a:r>
              <a:rPr lang="ar-EG" sz="1200" dirty="0"/>
              <a:t>استخدامها دون ثقب الزجاج الخارجي مع الزجاج متعدد الطبقات و بالتالي الحفاظ علي شكل الواجهة</a:t>
            </a:r>
            <a:r>
              <a:rPr lang="ar-EG" sz="1200" dirty="0" smtClean="0"/>
              <a:t>.</a:t>
            </a:r>
            <a:endParaRPr lang="en-US" sz="1200" dirty="0"/>
          </a:p>
        </p:txBody>
      </p:sp>
      <p:pic>
        <p:nvPicPr>
          <p:cNvPr id="20" name="Picture 19" descr="spider.jpg"/>
          <p:cNvPicPr/>
          <p:nvPr/>
        </p:nvPicPr>
        <p:blipFill>
          <a:blip r:embed="rId7" cstate="print"/>
          <a:srcRect l="5598" t="11650" r="4826" b="6799"/>
          <a:stretch>
            <a:fillRect/>
          </a:stretch>
        </p:blipFill>
        <p:spPr bwMode="auto">
          <a:xfrm>
            <a:off x="344056" y="4664968"/>
            <a:ext cx="1428760" cy="1071570"/>
          </a:xfrm>
          <a:prstGeom prst="rect">
            <a:avLst/>
          </a:prstGeom>
          <a:noFill/>
          <a:ln w="9525">
            <a:noFill/>
            <a:miter lim="800000"/>
            <a:headEnd/>
            <a:tailEnd/>
          </a:ln>
        </p:spPr>
      </p:pic>
      <p:pic>
        <p:nvPicPr>
          <p:cNvPr id="22" name="Picture 21" descr="do3amat 3.jpg"/>
          <p:cNvPicPr/>
          <p:nvPr/>
        </p:nvPicPr>
        <p:blipFill>
          <a:blip r:embed="rId8" cstate="print"/>
          <a:srcRect/>
          <a:stretch>
            <a:fillRect/>
          </a:stretch>
        </p:blipFill>
        <p:spPr bwMode="auto">
          <a:xfrm>
            <a:off x="1857364" y="4667248"/>
            <a:ext cx="1285884" cy="1543048"/>
          </a:xfrm>
          <a:prstGeom prst="rect">
            <a:avLst/>
          </a:prstGeom>
          <a:noFill/>
        </p:spPr>
      </p:pic>
      <p:sp>
        <p:nvSpPr>
          <p:cNvPr id="23" name="TextBox 22"/>
          <p:cNvSpPr txBox="1"/>
          <p:nvPr/>
        </p:nvSpPr>
        <p:spPr>
          <a:xfrm>
            <a:off x="3071810" y="4810124"/>
            <a:ext cx="3500462" cy="276999"/>
          </a:xfrm>
          <a:prstGeom prst="rect">
            <a:avLst/>
          </a:prstGeom>
          <a:noFill/>
        </p:spPr>
        <p:txBody>
          <a:bodyPr wrap="square" rtlCol="1">
            <a:spAutoFit/>
          </a:bodyPr>
          <a:lstStyle/>
          <a:p>
            <a:r>
              <a:rPr lang="ar-EG" sz="1200" b="1" u="sng" dirty="0">
                <a:solidFill>
                  <a:schemeClr val="bg2">
                    <a:lumMod val="25000"/>
                  </a:schemeClr>
                </a:solidFill>
              </a:rPr>
              <a:t>تنوعت الطرق الانشائية لتثبيت الزجاج و فيما يلي ابرز الطرق</a:t>
            </a:r>
            <a:r>
              <a:rPr lang="ar-EG" sz="1200" b="1" u="sng" dirty="0" smtClean="0">
                <a:solidFill>
                  <a:schemeClr val="bg2">
                    <a:lumMod val="25000"/>
                  </a:schemeClr>
                </a:solidFill>
              </a:rPr>
              <a:t>:</a:t>
            </a:r>
            <a:endParaRPr lang="en-US" sz="1200" b="1" u="sng" dirty="0">
              <a:solidFill>
                <a:schemeClr val="bg2">
                  <a:lumMod val="25000"/>
                </a:schemeClr>
              </a:solidFill>
            </a:endParaRPr>
          </a:p>
        </p:txBody>
      </p:sp>
      <p:sp>
        <p:nvSpPr>
          <p:cNvPr id="24" name="TextBox 23"/>
          <p:cNvSpPr txBox="1"/>
          <p:nvPr/>
        </p:nvSpPr>
        <p:spPr>
          <a:xfrm>
            <a:off x="3143248" y="5024438"/>
            <a:ext cx="3357586" cy="4154984"/>
          </a:xfrm>
          <a:prstGeom prst="rect">
            <a:avLst/>
          </a:prstGeom>
          <a:noFill/>
        </p:spPr>
        <p:txBody>
          <a:bodyPr wrap="square" rtlCol="1">
            <a:spAutoFit/>
          </a:bodyPr>
          <a:lstStyle/>
          <a:p>
            <a:pPr algn="justLow"/>
            <a:r>
              <a:rPr lang="ar-EG" sz="1200" b="1" dirty="0" smtClean="0">
                <a:solidFill>
                  <a:schemeClr val="accent2">
                    <a:lumMod val="75000"/>
                  </a:schemeClr>
                </a:solidFill>
              </a:rPr>
              <a:t>1-الدعامات الزجاجية : </a:t>
            </a:r>
            <a:r>
              <a:rPr lang="ar-EG" sz="1200" dirty="0" smtClean="0"/>
              <a:t>تمتاز بالشفافية و الخفة و الاستعمال الاساسي لها كدعامات للرياح </a:t>
            </a:r>
            <a:r>
              <a:rPr lang="en-US" sz="1200" b="1" dirty="0" smtClean="0"/>
              <a:t>wind bracing</a:t>
            </a:r>
            <a:r>
              <a:rPr lang="ar-EG" sz="1200" dirty="0" smtClean="0"/>
              <a:t>,نتج عن استخدامها كنقاط دعامية و او كمرات رأسية ومن اهم مميزاتها إعطاء الشفافية و النقاء في الواجهة</a:t>
            </a:r>
            <a:endParaRPr lang="en-US" sz="1200" dirty="0" smtClean="0"/>
          </a:p>
          <a:p>
            <a:pPr algn="justLow"/>
            <a:r>
              <a:rPr lang="ar-EG" sz="1200" b="1" dirty="0">
                <a:solidFill>
                  <a:schemeClr val="accent2">
                    <a:lumMod val="75000"/>
                  </a:schemeClr>
                </a:solidFill>
              </a:rPr>
              <a:t>2- الدعامات الرأسية</a:t>
            </a:r>
            <a:r>
              <a:rPr lang="en-US" sz="1200" b="1" dirty="0" smtClean="0">
                <a:solidFill>
                  <a:schemeClr val="accent2">
                    <a:lumMod val="75000"/>
                  </a:schemeClr>
                </a:solidFill>
              </a:rPr>
              <a:t>vertical carriers </a:t>
            </a:r>
            <a:r>
              <a:rPr lang="ar-EG" sz="1200" b="1" dirty="0">
                <a:solidFill>
                  <a:schemeClr val="accent2">
                    <a:lumMod val="75000"/>
                  </a:schemeClr>
                </a:solidFill>
              </a:rPr>
              <a:t>: </a:t>
            </a:r>
            <a:r>
              <a:rPr lang="ar-EG" sz="1200" dirty="0"/>
              <a:t>عند زيادة البحر الأفقي للواجهة الزجاجية ينقل الحمل إلي الاتجاه </a:t>
            </a:r>
            <a:r>
              <a:rPr lang="ar-EG" sz="1200" dirty="0" smtClean="0"/>
              <a:t>الرأسي.</a:t>
            </a:r>
            <a:endParaRPr lang="en-US" sz="1200" dirty="0"/>
          </a:p>
          <a:p>
            <a:pPr algn="justLow"/>
            <a:r>
              <a:rPr lang="ar-EG" sz="1200" b="1" dirty="0">
                <a:solidFill>
                  <a:schemeClr val="accent2">
                    <a:lumMod val="75000"/>
                  </a:schemeClr>
                </a:solidFill>
              </a:rPr>
              <a:t>3- الدعامات الأفقية </a:t>
            </a:r>
            <a:r>
              <a:rPr lang="ar-EG" sz="1200" b="1" dirty="0" smtClean="0">
                <a:solidFill>
                  <a:schemeClr val="accent2">
                    <a:lumMod val="75000"/>
                  </a:schemeClr>
                </a:solidFill>
              </a:rPr>
              <a:t>:</a:t>
            </a:r>
            <a:r>
              <a:rPr lang="ar-EG" sz="1200" dirty="0" smtClean="0"/>
              <a:t>إذا كان البحر الأفقي للواجهة اكبر من اللوح الزجاجي نفسه فلابد من تقسيمه, ولا يتم الحمل علي العوارض الأفقية أو الكمرات الأفقية بل علي حوامل أفقية  .</a:t>
            </a:r>
            <a:endParaRPr lang="en-US" sz="1200" dirty="0"/>
          </a:p>
          <a:p>
            <a:pPr algn="justLow"/>
            <a:r>
              <a:rPr lang="ar-EG" sz="1200" b="1" dirty="0">
                <a:solidFill>
                  <a:schemeClr val="accent2">
                    <a:lumMod val="75000"/>
                  </a:schemeClr>
                </a:solidFill>
              </a:rPr>
              <a:t>4- الشبكات الزجاجية : </a:t>
            </a:r>
            <a:r>
              <a:rPr lang="ar-EG" sz="1200" dirty="0" smtClean="0"/>
              <a:t>تتكون الشبكة الرئيسية التي تؤدي وظيفة التحميل الرئيسية من كابلات الصلب التي تحمل شبكة زجاجية ولا تحمل اي وظيفة اساسية في التحميل ,بينما تكون  وظيفة الزجاج الاساسية في تغطية الفراغ بالكامل .-عند تغطية الشبكة المعدنية بوحدات زجاجية فأن كل لوح زجاجي يتم استخدامة يكون لة شكل مختلف , و لذا يلزم استخدام اجهزة الحاسبات في تصميم هذه الوحدات. </a:t>
            </a:r>
            <a:endParaRPr lang="en-US" sz="1200" b="1" dirty="0">
              <a:solidFill>
                <a:schemeClr val="accent2">
                  <a:lumMod val="75000"/>
                </a:schemeClr>
              </a:solidFill>
            </a:endParaRPr>
          </a:p>
          <a:p>
            <a:pPr algn="justLow"/>
            <a:r>
              <a:rPr lang="ar-EG" sz="1200" b="1" dirty="0">
                <a:solidFill>
                  <a:schemeClr val="accent2">
                    <a:lumMod val="75000"/>
                  </a:schemeClr>
                </a:solidFill>
              </a:rPr>
              <a:t>5-الحوائط الزجاجية ذات الشبكات أو الحبال </a:t>
            </a:r>
            <a:r>
              <a:rPr lang="ar-EG" sz="1200" b="1" dirty="0" smtClean="0">
                <a:solidFill>
                  <a:schemeClr val="accent2">
                    <a:lumMod val="75000"/>
                  </a:schemeClr>
                </a:solidFill>
              </a:rPr>
              <a:t>:</a:t>
            </a:r>
            <a:r>
              <a:rPr lang="ar-EG" sz="1200" dirty="0"/>
              <a:t> </a:t>
            </a:r>
            <a:endParaRPr lang="en-US" sz="1200" dirty="0"/>
          </a:p>
          <a:p>
            <a:pPr algn="justLow"/>
            <a:r>
              <a:rPr lang="ar-EG" sz="1200" dirty="0"/>
              <a:t>هي حالة خاصة  من الشبكات الزجاجية و يطلق عليها الحبال المستوية او شبكة الكابلات الحائطية ,و تخص عناصر التحميل المستوية ,و لديها القدرة </a:t>
            </a:r>
            <a:r>
              <a:rPr lang="ar-EG" sz="1200" dirty="0" smtClean="0"/>
              <a:t>علي تحمل </a:t>
            </a:r>
            <a:r>
              <a:rPr lang="ar-EG" sz="1200" dirty="0"/>
              <a:t>الاحمال العمودية علي مستوي وحدة </a:t>
            </a:r>
            <a:r>
              <a:rPr lang="ar-EG" sz="1200" dirty="0" smtClean="0"/>
              <a:t>التحميل و يتم معالجة الالواح الزجاجية عند اتصالها بالشبكة بنقاط تثبيت مفصلية عند عقد الشبكة.</a:t>
            </a:r>
            <a:endParaRPr lang="en-US" sz="1200" dirty="0" smtClean="0"/>
          </a:p>
        </p:txBody>
      </p:sp>
      <p:pic>
        <p:nvPicPr>
          <p:cNvPr id="25" name="Picture 24" descr="image-30-11-2011.jpg"/>
          <p:cNvPicPr/>
          <p:nvPr/>
        </p:nvPicPr>
        <p:blipFill>
          <a:blip r:embed="rId9" cstate="print"/>
          <a:srcRect t="20992"/>
          <a:stretch>
            <a:fillRect/>
          </a:stretch>
        </p:blipFill>
        <p:spPr bwMode="auto">
          <a:xfrm>
            <a:off x="357166" y="7797223"/>
            <a:ext cx="1343642" cy="1478538"/>
          </a:xfrm>
          <a:prstGeom prst="rect">
            <a:avLst/>
          </a:prstGeom>
          <a:noFill/>
        </p:spPr>
      </p:pic>
      <p:pic>
        <p:nvPicPr>
          <p:cNvPr id="26" name="Picture 25"/>
          <p:cNvPicPr/>
          <p:nvPr/>
        </p:nvPicPr>
        <p:blipFill>
          <a:blip r:embed="rId10" cstate="print"/>
          <a:srcRect t="20991"/>
          <a:stretch>
            <a:fillRect/>
          </a:stretch>
        </p:blipFill>
        <p:spPr bwMode="auto">
          <a:xfrm>
            <a:off x="1844824" y="7797222"/>
            <a:ext cx="1282464" cy="1478538"/>
          </a:xfrm>
          <a:prstGeom prst="rect">
            <a:avLst/>
          </a:prstGeom>
          <a:noFill/>
          <a:ln w="9525">
            <a:noFill/>
            <a:miter lim="800000"/>
            <a:headEnd/>
            <a:tailEnd/>
          </a:ln>
        </p:spPr>
      </p:pic>
      <p:sp>
        <p:nvSpPr>
          <p:cNvPr id="2050" name="Text Box 2"/>
          <p:cNvSpPr txBox="1">
            <a:spLocks noChangeArrowheads="1"/>
          </p:cNvSpPr>
          <p:nvPr/>
        </p:nvSpPr>
        <p:spPr bwMode="auto">
          <a:xfrm>
            <a:off x="738181" y="9315291"/>
            <a:ext cx="1690687" cy="246221"/>
          </a:xfrm>
          <a:prstGeom prst="rect">
            <a:avLst/>
          </a:prstGeom>
          <a:noFill/>
        </p:spPr>
        <p:txBody>
          <a:bodyPr wrap="square" rtlCol="1">
            <a:spAutoFit/>
          </a:bodyPr>
          <a:lstStyle/>
          <a:p>
            <a:pPr marR="0" lvl="0" indent="0" algn="ctr" fontAlgn="base">
              <a:lnSpc>
                <a:spcPct val="100000"/>
              </a:lnSpc>
              <a:spcBef>
                <a:spcPct val="0"/>
              </a:spcBef>
              <a:spcAft>
                <a:spcPts val="1000"/>
              </a:spcAft>
              <a:buClrTx/>
              <a:buSzTx/>
              <a:buFontTx/>
              <a:buNone/>
              <a:tabLst/>
            </a:pPr>
            <a:r>
              <a:rPr lang="ar-SA" sz="1000" b="1" dirty="0">
                <a:solidFill>
                  <a:schemeClr val="bg2">
                    <a:lumMod val="50000"/>
                  </a:schemeClr>
                </a:solidFill>
              </a:rPr>
              <a:t>واجه</a:t>
            </a:r>
            <a:r>
              <a:rPr lang="ar-EG" sz="1000" b="1" dirty="0">
                <a:solidFill>
                  <a:schemeClr val="bg2">
                    <a:lumMod val="50000"/>
                  </a:schemeClr>
                </a:solidFill>
              </a:rPr>
              <a:t>ه</a:t>
            </a:r>
            <a:r>
              <a:rPr lang="ar-SA" sz="1000" b="1" dirty="0">
                <a:solidFill>
                  <a:schemeClr val="bg2">
                    <a:lumMod val="50000"/>
                  </a:schemeClr>
                </a:solidFill>
              </a:rPr>
              <a:t> زجاجية مثبتة بالكابلات                                  </a:t>
            </a:r>
            <a:endParaRPr lang="en-US" sz="1000" b="1" dirty="0">
              <a:solidFill>
                <a:schemeClr val="bg2">
                  <a:lumMod val="50000"/>
                </a:schemeClr>
              </a:solidFill>
            </a:endParaRPr>
          </a:p>
        </p:txBody>
      </p:sp>
      <p:pic>
        <p:nvPicPr>
          <p:cNvPr id="27" name="Picture 26" descr="olympic_tower_roof.jpg"/>
          <p:cNvPicPr/>
          <p:nvPr/>
        </p:nvPicPr>
        <p:blipFill>
          <a:blip r:embed="rId11" cstate="print"/>
          <a:srcRect/>
          <a:stretch>
            <a:fillRect/>
          </a:stretch>
        </p:blipFill>
        <p:spPr bwMode="auto">
          <a:xfrm>
            <a:off x="357166" y="5903924"/>
            <a:ext cx="1221353" cy="1622066"/>
          </a:xfrm>
          <a:prstGeom prst="rect">
            <a:avLst/>
          </a:prstGeom>
          <a:noFill/>
        </p:spPr>
      </p:pic>
      <p:sp>
        <p:nvSpPr>
          <p:cNvPr id="2051" name="Text Box 3"/>
          <p:cNvSpPr txBox="1">
            <a:spLocks noChangeArrowheads="1"/>
          </p:cNvSpPr>
          <p:nvPr/>
        </p:nvSpPr>
        <p:spPr bwMode="auto">
          <a:xfrm>
            <a:off x="142852" y="7515091"/>
            <a:ext cx="1530350" cy="246221"/>
          </a:xfrm>
          <a:prstGeom prst="rect">
            <a:avLst/>
          </a:prstGeom>
          <a:noFill/>
        </p:spPr>
        <p:txBody>
          <a:bodyPr wrap="square" rtlCol="1">
            <a:spAutoFit/>
          </a:bodyPr>
          <a:lstStyle/>
          <a:p>
            <a:pPr marR="0" lvl="0" indent="0" algn="ctr" fontAlgn="base">
              <a:lnSpc>
                <a:spcPct val="100000"/>
              </a:lnSpc>
              <a:spcBef>
                <a:spcPct val="0"/>
              </a:spcBef>
              <a:spcAft>
                <a:spcPts val="1000"/>
              </a:spcAft>
              <a:buClrTx/>
              <a:buSzTx/>
              <a:buFontTx/>
              <a:buNone/>
              <a:tabLst/>
            </a:pPr>
            <a:r>
              <a:rPr lang="ar-EG" sz="1000" b="1" dirty="0">
                <a:solidFill>
                  <a:schemeClr val="bg2">
                    <a:lumMod val="50000"/>
                  </a:schemeClr>
                </a:solidFill>
              </a:rPr>
              <a:t>المبني الاوليمبي بمدينة ميونيخ </a:t>
            </a:r>
            <a:endParaRPr lang="en-US" sz="1000" b="1" dirty="0">
              <a:solidFill>
                <a:schemeClr val="bg2">
                  <a:lumMod val="50000"/>
                </a:schemeClr>
              </a:solidFill>
            </a:endParaRPr>
          </a:p>
        </p:txBody>
      </p:sp>
      <p:sp>
        <p:nvSpPr>
          <p:cNvPr id="2052" name="Text Box 4"/>
          <p:cNvSpPr txBox="1">
            <a:spLocks noChangeArrowheads="1"/>
          </p:cNvSpPr>
          <p:nvPr/>
        </p:nvSpPr>
        <p:spPr bwMode="auto">
          <a:xfrm>
            <a:off x="1500174" y="6167446"/>
            <a:ext cx="1797050" cy="246221"/>
          </a:xfrm>
          <a:prstGeom prst="rect">
            <a:avLst/>
          </a:prstGeom>
          <a:noFill/>
        </p:spPr>
        <p:txBody>
          <a:bodyPr wrap="square" rtlCol="1">
            <a:spAutoFit/>
          </a:bodyPr>
          <a:lstStyle/>
          <a:p>
            <a:pPr marR="0" lvl="0" indent="0" algn="ctr" fontAlgn="base">
              <a:lnSpc>
                <a:spcPct val="100000"/>
              </a:lnSpc>
              <a:spcBef>
                <a:spcPct val="0"/>
              </a:spcBef>
              <a:spcAft>
                <a:spcPts val="1000"/>
              </a:spcAft>
              <a:buClrTx/>
              <a:buSzTx/>
              <a:buFontTx/>
              <a:buNone/>
              <a:tabLst/>
            </a:pPr>
            <a:r>
              <a:rPr lang="ar-EG" sz="1000" b="1" dirty="0">
                <a:solidFill>
                  <a:schemeClr val="bg2">
                    <a:lumMod val="50000"/>
                  </a:schemeClr>
                </a:solidFill>
              </a:rPr>
              <a:t>الدعامات الزجاجية و طريقة تركيبها                    </a:t>
            </a:r>
          </a:p>
        </p:txBody>
      </p:sp>
      <p:pic>
        <p:nvPicPr>
          <p:cNvPr id="30" name="Picture 29" descr="Single-Layer-Cable-Net-Type-Curtain-Wall.jpg"/>
          <p:cNvPicPr/>
          <p:nvPr/>
        </p:nvPicPr>
        <p:blipFill>
          <a:blip r:embed="rId12" cstate="print"/>
          <a:srcRect/>
          <a:stretch>
            <a:fillRect/>
          </a:stretch>
        </p:blipFill>
        <p:spPr bwMode="auto">
          <a:xfrm>
            <a:off x="1643050" y="6475428"/>
            <a:ext cx="1428760" cy="1017396"/>
          </a:xfrm>
          <a:prstGeom prst="rect">
            <a:avLst/>
          </a:prstGeom>
          <a:noFill/>
        </p:spPr>
      </p:pic>
      <p:sp>
        <p:nvSpPr>
          <p:cNvPr id="2053" name="Text Box 5"/>
          <p:cNvSpPr txBox="1">
            <a:spLocks noChangeArrowheads="1"/>
          </p:cNvSpPr>
          <p:nvPr/>
        </p:nvSpPr>
        <p:spPr bwMode="auto">
          <a:xfrm>
            <a:off x="1822447" y="7515091"/>
            <a:ext cx="1177925" cy="246221"/>
          </a:xfrm>
          <a:prstGeom prst="rect">
            <a:avLst/>
          </a:prstGeom>
          <a:noFill/>
        </p:spPr>
        <p:txBody>
          <a:bodyPr wrap="square" rtlCol="1">
            <a:spAutoFit/>
          </a:bodyPr>
          <a:lstStyle/>
          <a:p>
            <a:pPr algn="ctr" fontAlgn="base">
              <a:spcBef>
                <a:spcPct val="0"/>
              </a:spcBef>
              <a:spcAft>
                <a:spcPts val="1000"/>
              </a:spcAft>
            </a:pPr>
            <a:r>
              <a:rPr lang="ar-SA" sz="1000" b="1" dirty="0">
                <a:solidFill>
                  <a:schemeClr val="bg2">
                    <a:lumMod val="50000"/>
                  </a:schemeClr>
                </a:solidFill>
              </a:rPr>
              <a:t>شك</a:t>
            </a:r>
            <a:r>
              <a:rPr lang="ar-EG" sz="1000" b="1" dirty="0">
                <a:solidFill>
                  <a:schemeClr val="bg2">
                    <a:lumMod val="50000"/>
                  </a:schemeClr>
                </a:solidFill>
              </a:rPr>
              <a:t>ل التثبيت بالكابلات </a:t>
            </a:r>
            <a:endParaRPr lang="en-US" sz="1000" b="1"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90" y="238092"/>
            <a:ext cx="6357982" cy="9429816"/>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TextBox 4"/>
          <p:cNvSpPr txBox="1"/>
          <p:nvPr/>
        </p:nvSpPr>
        <p:spPr>
          <a:xfrm>
            <a:off x="2786058" y="309530"/>
            <a:ext cx="3714776" cy="307777"/>
          </a:xfrm>
          <a:prstGeom prst="rect">
            <a:avLst/>
          </a:prstGeom>
          <a:noFill/>
        </p:spPr>
        <p:txBody>
          <a:bodyPr wrap="square" rtlCol="1">
            <a:spAutoFit/>
          </a:bodyPr>
          <a:lstStyle/>
          <a:p>
            <a:r>
              <a:rPr lang="ar-EG" sz="1400" b="1" u="sng" dirty="0">
                <a:solidFill>
                  <a:schemeClr val="accent6">
                    <a:lumMod val="75000"/>
                  </a:schemeClr>
                </a:solidFill>
              </a:rPr>
              <a:t>الاسقف الزجاجية (الزجاج الأفقى ) </a:t>
            </a:r>
            <a:r>
              <a:rPr lang="en-US" sz="1400" b="1" u="sng" dirty="0">
                <a:solidFill>
                  <a:schemeClr val="accent6">
                    <a:lumMod val="75000"/>
                  </a:schemeClr>
                </a:solidFill>
              </a:rPr>
              <a:t>Glazing Roofs</a:t>
            </a:r>
          </a:p>
        </p:txBody>
      </p:sp>
      <p:sp>
        <p:nvSpPr>
          <p:cNvPr id="6" name="TextBox 5"/>
          <p:cNvSpPr txBox="1"/>
          <p:nvPr/>
        </p:nvSpPr>
        <p:spPr>
          <a:xfrm>
            <a:off x="3429000" y="595282"/>
            <a:ext cx="3000396" cy="1015663"/>
          </a:xfrm>
          <a:prstGeom prst="rect">
            <a:avLst/>
          </a:prstGeom>
          <a:noFill/>
        </p:spPr>
        <p:txBody>
          <a:bodyPr wrap="square" rtlCol="1">
            <a:spAutoFit/>
          </a:bodyPr>
          <a:lstStyle/>
          <a:p>
            <a:pPr lvl="0" algn="justLow"/>
            <a:r>
              <a:rPr lang="ar-EG" sz="1200" dirty="0"/>
              <a:t>الزجاج الافقى هو المنشأ الزجاجى القادر على تحمل حمل الثنى , ومن أشكال ارتكاز الزجاج الأفقى الارتكاز من جانبين أوثلاث أو أربع جوانب بشكل خطيا , ولا يكون مثبت على نقاط تثبيت منفصلة .</a:t>
            </a:r>
            <a:endParaRPr lang="en-US" sz="1200" dirty="0" smtClean="0"/>
          </a:p>
          <a:p>
            <a:pPr algn="justLow"/>
            <a:endParaRPr lang="ar-EG" sz="1200" dirty="0"/>
          </a:p>
        </p:txBody>
      </p:sp>
      <p:pic>
        <p:nvPicPr>
          <p:cNvPr id="9" name="Picture 8" descr="G:\DCIM\101PHOTO\SAM_1981.JPG"/>
          <p:cNvPicPr/>
          <p:nvPr/>
        </p:nvPicPr>
        <p:blipFill>
          <a:blip r:embed="rId2" cstate="print">
            <a:lum contrast="40000"/>
          </a:blip>
          <a:srcRect t="9188" b="36207"/>
          <a:stretch>
            <a:fillRect/>
          </a:stretch>
        </p:blipFill>
        <p:spPr bwMode="auto">
          <a:xfrm>
            <a:off x="357697" y="380968"/>
            <a:ext cx="1571105" cy="1500198"/>
          </a:xfrm>
          <a:prstGeom prst="rect">
            <a:avLst/>
          </a:prstGeom>
          <a:noFill/>
          <a:ln>
            <a:noFill/>
          </a:ln>
        </p:spPr>
      </p:pic>
      <p:pic>
        <p:nvPicPr>
          <p:cNvPr id="10" name="Picture 9" descr="G:\DCIM\101PHOTO\SAM_1982.JPG"/>
          <p:cNvPicPr/>
          <p:nvPr/>
        </p:nvPicPr>
        <p:blipFill>
          <a:blip r:embed="rId3" cstate="print">
            <a:lum contrast="40000"/>
          </a:blip>
          <a:srcRect t="13469" r="18416" b="29755"/>
          <a:stretch>
            <a:fillRect/>
          </a:stretch>
        </p:blipFill>
        <p:spPr bwMode="auto">
          <a:xfrm>
            <a:off x="2052049" y="380968"/>
            <a:ext cx="1305513" cy="1571636"/>
          </a:xfrm>
          <a:prstGeom prst="rect">
            <a:avLst/>
          </a:prstGeom>
          <a:noFill/>
          <a:ln>
            <a:noFill/>
          </a:ln>
        </p:spPr>
      </p:pic>
      <p:sp>
        <p:nvSpPr>
          <p:cNvPr id="3074" name="Text Box 2"/>
          <p:cNvSpPr txBox="1">
            <a:spLocks noChangeArrowheads="1"/>
          </p:cNvSpPr>
          <p:nvPr/>
        </p:nvSpPr>
        <p:spPr bwMode="auto">
          <a:xfrm>
            <a:off x="714356" y="1920697"/>
            <a:ext cx="1893888" cy="246221"/>
          </a:xfrm>
          <a:prstGeom prst="rect">
            <a:avLst/>
          </a:prstGeom>
          <a:noFill/>
        </p:spPr>
        <p:txBody>
          <a:bodyPr wrap="square" rtlCol="1">
            <a:spAutoFit/>
          </a:bodyPr>
          <a:lstStyle/>
          <a:p>
            <a:pPr marR="0" lvl="0" indent="0" algn="ctr" fontAlgn="base">
              <a:lnSpc>
                <a:spcPct val="100000"/>
              </a:lnSpc>
              <a:spcBef>
                <a:spcPct val="0"/>
              </a:spcBef>
              <a:spcAft>
                <a:spcPts val="1000"/>
              </a:spcAft>
              <a:buClrTx/>
              <a:buSzTx/>
              <a:buFontTx/>
              <a:buNone/>
              <a:tabLst/>
            </a:pPr>
            <a:r>
              <a:rPr lang="ar-EG" sz="1000" b="1" dirty="0">
                <a:solidFill>
                  <a:schemeClr val="bg2">
                    <a:lumMod val="50000"/>
                  </a:schemeClr>
                </a:solidFill>
              </a:rPr>
              <a:t>تثبيت الاسقف الزجاجية بالنظام المفصلى</a:t>
            </a:r>
          </a:p>
        </p:txBody>
      </p:sp>
      <p:sp>
        <p:nvSpPr>
          <p:cNvPr id="11" name="TextBox 10"/>
          <p:cNvSpPr txBox="1"/>
          <p:nvPr/>
        </p:nvSpPr>
        <p:spPr>
          <a:xfrm>
            <a:off x="3429000" y="1280592"/>
            <a:ext cx="3071834" cy="2862322"/>
          </a:xfrm>
          <a:prstGeom prst="rect">
            <a:avLst/>
          </a:prstGeom>
          <a:noFill/>
        </p:spPr>
        <p:txBody>
          <a:bodyPr wrap="square" rtlCol="1">
            <a:spAutoFit/>
          </a:bodyPr>
          <a:lstStyle/>
          <a:p>
            <a:pPr algn="justLow"/>
            <a:r>
              <a:rPr lang="ar-EG" sz="1200" b="1" u="sng" dirty="0">
                <a:solidFill>
                  <a:schemeClr val="accent1">
                    <a:lumMod val="75000"/>
                  </a:schemeClr>
                </a:solidFill>
              </a:rPr>
              <a:t>الشروط التى يجب توافرها أثناء التنفيذ : </a:t>
            </a:r>
            <a:endParaRPr lang="en-US" sz="1200" b="1" u="sng" dirty="0">
              <a:solidFill>
                <a:schemeClr val="accent1">
                  <a:lumMod val="75000"/>
                </a:schemeClr>
              </a:solidFill>
            </a:endParaRPr>
          </a:p>
          <a:p>
            <a:pPr algn="justLow"/>
            <a:r>
              <a:rPr lang="ar-SA" sz="1200" dirty="0"/>
              <a:t>واجهه زجاجية مثبتة  بالكابلات                                  </a:t>
            </a:r>
            <a:endParaRPr lang="en-US" sz="1200" dirty="0"/>
          </a:p>
          <a:p>
            <a:pPr algn="justLow"/>
            <a:r>
              <a:rPr lang="ar-EG" sz="1200" dirty="0" smtClean="0"/>
              <a:t>1-إستخدام </a:t>
            </a:r>
            <a:r>
              <a:rPr lang="ar-EG" sz="1200" dirty="0"/>
              <a:t>زجاج طبقى </a:t>
            </a:r>
            <a:r>
              <a:rPr lang="ar-EG" sz="1200" dirty="0" smtClean="0"/>
              <a:t>آمن </a:t>
            </a:r>
            <a:r>
              <a:rPr lang="ar-EG" sz="1200" dirty="0"/>
              <a:t>ببحر 1.2 م على الأكثر ومثبت من الأربعة جوانب.</a:t>
            </a:r>
            <a:endParaRPr lang="en-US" sz="1200" dirty="0"/>
          </a:p>
          <a:p>
            <a:pPr algn="justLow"/>
            <a:r>
              <a:rPr lang="ar-EG" sz="1200" dirty="0" smtClean="0"/>
              <a:t>2- </a:t>
            </a:r>
            <a:r>
              <a:rPr lang="ar-EG" sz="1200" dirty="0"/>
              <a:t>عند </a:t>
            </a:r>
            <a:r>
              <a:rPr lang="ar-EG" sz="1200" dirty="0" smtClean="0"/>
              <a:t>إستخدام </a:t>
            </a:r>
            <a:r>
              <a:rPr lang="ar-EG" sz="1200" dirty="0"/>
              <a:t>الألواح الزجاجية فى الأماكن التى تتعرض لسحب الرياح ويكون التثبيت بشكل نقطى فقط ولا يصلح معها الارتكاز الخطى </a:t>
            </a:r>
            <a:endParaRPr lang="ar-EG" sz="1200" dirty="0" smtClean="0"/>
          </a:p>
          <a:p>
            <a:pPr algn="justLow"/>
            <a:r>
              <a:rPr lang="ar-EG" sz="1200" dirty="0" smtClean="0"/>
              <a:t>3- </a:t>
            </a:r>
            <a:r>
              <a:rPr lang="ar-EG" sz="1200" dirty="0"/>
              <a:t>لايزيد البحر عن 0.7 م عند استخدام الزجاج ذو </a:t>
            </a:r>
            <a:r>
              <a:rPr lang="ar-EG" sz="1200" dirty="0" smtClean="0"/>
              <a:t>الأسلاك.</a:t>
            </a:r>
          </a:p>
          <a:p>
            <a:pPr algn="justLow"/>
            <a:r>
              <a:rPr lang="ar-EG" sz="1200" dirty="0" smtClean="0"/>
              <a:t>4-لايقل </a:t>
            </a:r>
            <a:r>
              <a:rPr lang="ar-EG" sz="1200" dirty="0"/>
              <a:t>سمك </a:t>
            </a:r>
            <a:r>
              <a:rPr lang="ar-EG" sz="1200" dirty="0" smtClean="0"/>
              <a:t>طبقات تثبيت الاسقف من اسفل ومن اعلى. </a:t>
            </a:r>
            <a:endParaRPr lang="en-US" sz="1200" dirty="0"/>
          </a:p>
          <a:p>
            <a:pPr algn="justLow"/>
            <a:r>
              <a:rPr lang="ar-EG" sz="1200" dirty="0" smtClean="0"/>
              <a:t>5- </a:t>
            </a:r>
            <a:r>
              <a:rPr lang="ar-EG" sz="1200" dirty="0"/>
              <a:t>يجب استخدام الزجاج الآمن ذو شبكة داخلية لنقاط التحميل للزجاج الأفقى (الاسقف) والزجاج الطبقى السابق الإجهاد , ولا يسمح باستخدام الزجاج الامن فقط , وعند استخدام المسامير فى نقاط التثبيت فالزجاج المثقوب يجب أن يكون زجاج سابق الاجهاد </a:t>
            </a:r>
            <a:r>
              <a:rPr lang="ar-EG" sz="1200" dirty="0" smtClean="0"/>
              <a:t>.</a:t>
            </a:r>
            <a:endParaRPr lang="en-US" sz="1200" dirty="0"/>
          </a:p>
        </p:txBody>
      </p:sp>
      <p:sp>
        <p:nvSpPr>
          <p:cNvPr id="12" name="TextBox 11"/>
          <p:cNvSpPr txBox="1"/>
          <p:nvPr/>
        </p:nvSpPr>
        <p:spPr>
          <a:xfrm>
            <a:off x="3454080" y="5601072"/>
            <a:ext cx="3143272" cy="1384995"/>
          </a:xfrm>
          <a:prstGeom prst="rect">
            <a:avLst/>
          </a:prstGeom>
          <a:noFill/>
        </p:spPr>
        <p:txBody>
          <a:bodyPr wrap="square" rtlCol="1">
            <a:spAutoFit/>
          </a:bodyPr>
          <a:lstStyle/>
          <a:p>
            <a:pPr algn="justLow"/>
            <a:r>
              <a:rPr lang="ar-EG" sz="1200" b="1" u="sng" dirty="0">
                <a:solidFill>
                  <a:schemeClr val="bg2">
                    <a:lumMod val="25000"/>
                  </a:schemeClr>
                </a:solidFill>
              </a:rPr>
              <a:t>الاسقف المزدوجة </a:t>
            </a:r>
            <a:r>
              <a:rPr lang="ar-EG" sz="1200" b="1" u="sng" dirty="0" smtClean="0">
                <a:solidFill>
                  <a:schemeClr val="bg2">
                    <a:lumMod val="25000"/>
                  </a:schemeClr>
                </a:solidFill>
              </a:rPr>
              <a:t>:</a:t>
            </a:r>
            <a:r>
              <a:rPr lang="ar-EG" sz="1200" dirty="0"/>
              <a:t> تستخدم الاسقف الانشائية المزدوجة الطبقات غالبا </a:t>
            </a:r>
            <a:r>
              <a:rPr lang="ar-EG" sz="1200" dirty="0" smtClean="0"/>
              <a:t>لأسقف </a:t>
            </a:r>
            <a:r>
              <a:rPr lang="ar-EG" sz="1200" dirty="0"/>
              <a:t>المتاحف لتعطى إضاءة طبيعية للاعمال الفنية والحماية ضد التقلبات الجوية والرطوبة ودرجة الحرارة </a:t>
            </a:r>
            <a:endParaRPr lang="en-US" sz="1200" dirty="0"/>
          </a:p>
          <a:p>
            <a:pPr algn="justLow"/>
            <a:r>
              <a:rPr lang="en-US" sz="1200" dirty="0"/>
              <a:t> </a:t>
            </a:r>
            <a:r>
              <a:rPr lang="ar-EG" sz="1200" dirty="0" smtClean="0"/>
              <a:t>وقد استخدم ذلك فى مشروع متحف </a:t>
            </a:r>
            <a:r>
              <a:rPr lang="en-US" sz="1200" b="1" dirty="0" err="1" smtClean="0"/>
              <a:t>Foudation</a:t>
            </a:r>
            <a:r>
              <a:rPr lang="en-US" sz="1200" b="1" dirty="0" smtClean="0"/>
              <a:t> </a:t>
            </a:r>
            <a:r>
              <a:rPr lang="en-US" sz="1200" b="1" dirty="0" err="1" smtClean="0"/>
              <a:t>Beyler</a:t>
            </a:r>
            <a:r>
              <a:rPr lang="en-US" sz="1200" dirty="0" smtClean="0"/>
              <a:t> </a:t>
            </a:r>
            <a:r>
              <a:rPr lang="ar-EG" sz="1200" dirty="0" smtClean="0"/>
              <a:t>على يد المعمارى  </a:t>
            </a:r>
            <a:r>
              <a:rPr lang="ar-EG" sz="1200" b="1" dirty="0" smtClean="0"/>
              <a:t>رينز بيانو</a:t>
            </a:r>
            <a:r>
              <a:rPr lang="ar-EG" sz="1200" dirty="0" smtClean="0"/>
              <a:t> فى عام 1997 فنجد ان السقف الزجاجى يشبه فى شكله سقف التظليل حيث تبرز للخارج اربعة حوائط طولية ومتوازية</a:t>
            </a:r>
            <a:endParaRPr lang="ar-EG" sz="1200" b="1" u="sng" dirty="0" smtClean="0">
              <a:solidFill>
                <a:schemeClr val="bg2">
                  <a:lumMod val="25000"/>
                </a:schemeClr>
              </a:solidFill>
            </a:endParaRPr>
          </a:p>
        </p:txBody>
      </p:sp>
      <p:pic>
        <p:nvPicPr>
          <p:cNvPr id="13" name="Picture 12" descr="C:\Users\TOSHIBA\Desktop\5ara\Fondation_Beyeler__Riehen.jpg"/>
          <p:cNvPicPr/>
          <p:nvPr/>
        </p:nvPicPr>
        <p:blipFill>
          <a:blip r:embed="rId4"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280467" y="5957682"/>
            <a:ext cx="1848661" cy="1322962"/>
          </a:xfrm>
          <a:prstGeom prst="rect">
            <a:avLst/>
          </a:prstGeom>
          <a:noFill/>
          <a:ln>
            <a:noFill/>
          </a:ln>
        </p:spPr>
      </p:pic>
      <p:pic>
        <p:nvPicPr>
          <p:cNvPr id="14" name="Picture 13"/>
          <p:cNvPicPr/>
          <p:nvPr/>
        </p:nvPicPr>
        <p:blipFill>
          <a:blip r:embed="rId5" cstate="print"/>
          <a:srcRect b="11921"/>
          <a:stretch>
            <a:fillRect/>
          </a:stretch>
        </p:blipFill>
        <p:spPr bwMode="auto">
          <a:xfrm>
            <a:off x="2209293" y="5953132"/>
            <a:ext cx="1148269" cy="1290434"/>
          </a:xfrm>
          <a:prstGeom prst="rect">
            <a:avLst/>
          </a:prstGeom>
          <a:noFill/>
          <a:ln w="9525">
            <a:noFill/>
            <a:miter lim="800000"/>
            <a:headEnd/>
            <a:tailEnd/>
          </a:ln>
        </p:spPr>
      </p:pic>
      <p:sp>
        <p:nvSpPr>
          <p:cNvPr id="15" name="TextBox 14"/>
          <p:cNvSpPr txBox="1"/>
          <p:nvPr/>
        </p:nvSpPr>
        <p:spPr>
          <a:xfrm>
            <a:off x="3356992" y="6825208"/>
            <a:ext cx="3240360" cy="1015663"/>
          </a:xfrm>
          <a:prstGeom prst="rect">
            <a:avLst/>
          </a:prstGeom>
          <a:noFill/>
        </p:spPr>
        <p:txBody>
          <a:bodyPr wrap="square" rtlCol="1">
            <a:spAutoFit/>
          </a:bodyPr>
          <a:lstStyle/>
          <a:p>
            <a:pPr algn="justLow"/>
            <a:r>
              <a:rPr lang="ar-EG" sz="1200" b="1" u="sng" dirty="0" smtClean="0">
                <a:solidFill>
                  <a:schemeClr val="bg2">
                    <a:lumMod val="25000"/>
                  </a:schemeClr>
                </a:solidFill>
              </a:rPr>
              <a:t>أسقف على شبك من الكابلات :</a:t>
            </a:r>
            <a:r>
              <a:rPr lang="ar-EG" sz="1200" dirty="0" smtClean="0"/>
              <a:t>مثل مشروع </a:t>
            </a:r>
            <a:r>
              <a:rPr lang="en-US" sz="1200" b="1" dirty="0" err="1" smtClean="0"/>
              <a:t>NorddeutscheLandesbank</a:t>
            </a:r>
            <a:r>
              <a:rPr lang="ar-SA" sz="1200" dirty="0" smtClean="0"/>
              <a:t>للمعمارى </a:t>
            </a:r>
            <a:r>
              <a:rPr lang="en-US" sz="1200" dirty="0" smtClean="0"/>
              <a:t>,</a:t>
            </a:r>
            <a:r>
              <a:rPr lang="en-US" sz="1200" b="1" dirty="0" err="1" smtClean="0"/>
              <a:t>Pysall,stahrenberg</a:t>
            </a:r>
            <a:r>
              <a:rPr lang="en-US" sz="1200" b="1" dirty="0" smtClean="0"/>
              <a:t> &amp; partners</a:t>
            </a:r>
            <a:r>
              <a:rPr lang="ar-EG" sz="1200" dirty="0" smtClean="0"/>
              <a:t>والهيكل الانشائى الحامل للسقف عبارة عن شبكة من كابلات ستاليس ويتم تثبيت الزجاج بها.</a:t>
            </a:r>
          </a:p>
        </p:txBody>
      </p:sp>
      <p:sp>
        <p:nvSpPr>
          <p:cNvPr id="17" name="TextBox 16"/>
          <p:cNvSpPr txBox="1"/>
          <p:nvPr/>
        </p:nvSpPr>
        <p:spPr>
          <a:xfrm>
            <a:off x="3453510" y="7689304"/>
            <a:ext cx="3143842" cy="2123658"/>
          </a:xfrm>
          <a:prstGeom prst="rect">
            <a:avLst/>
          </a:prstGeom>
          <a:noFill/>
        </p:spPr>
        <p:txBody>
          <a:bodyPr wrap="square" rtlCol="1">
            <a:spAutoFit/>
          </a:bodyPr>
          <a:lstStyle/>
          <a:p>
            <a:pPr algn="justLow"/>
            <a:r>
              <a:rPr lang="ar-EG" sz="1200" b="1" u="sng" dirty="0" smtClean="0">
                <a:solidFill>
                  <a:schemeClr val="bg2">
                    <a:lumMod val="25000"/>
                  </a:schemeClr>
                </a:solidFill>
              </a:rPr>
              <a:t>الأسقف من الزجاج المائل :</a:t>
            </a:r>
            <a:r>
              <a:rPr lang="ar-EG" sz="1200" dirty="0" smtClean="0"/>
              <a:t>هو زجاج مائل باكثر من 15 درجة على الراسى ويستخدم زجاج من الدرجة الاولى ليستطيع مقاومة الاحمال المؤثرة عليه و من طرق تثبيت الزجاج الافقى :1- يثبت الزجاج على الحافة الطولية للوح بواسطة زوايا من الالمونيوم وقضبان من ستانلس ستيل لتربط الزوايا الامامية بالمبنى </a:t>
            </a:r>
            <a:endParaRPr lang="en-US" sz="1200" dirty="0" smtClean="0"/>
          </a:p>
          <a:p>
            <a:pPr algn="justLow"/>
            <a:r>
              <a:rPr lang="ar-EG" sz="1200" dirty="0" smtClean="0"/>
              <a:t>2-يثبت الزجاج على أذرع من ستانلس ستيل أو من الزجاج بواسطة أربع مسامير تثبيت </a:t>
            </a:r>
            <a:endParaRPr lang="en-US" sz="1200" dirty="0" smtClean="0"/>
          </a:p>
          <a:p>
            <a:pPr algn="justLow"/>
            <a:r>
              <a:rPr lang="ar-EG" sz="1200" dirty="0" smtClean="0"/>
              <a:t>3-يتم ربط الزجاج بالمبنى بواسطة أربع مسامير تثبيت لتقوم بتدعيم القضبان المعدنية والاذرع </a:t>
            </a:r>
            <a:endParaRPr lang="en-US" sz="1200" dirty="0" smtClean="0"/>
          </a:p>
          <a:p>
            <a:endParaRPr lang="en-US" sz="1200" b="1" u="sng" dirty="0" smtClean="0">
              <a:solidFill>
                <a:schemeClr val="bg2">
                  <a:lumMod val="25000"/>
                </a:schemeClr>
              </a:solidFill>
            </a:endParaRPr>
          </a:p>
        </p:txBody>
      </p:sp>
      <p:pic>
        <p:nvPicPr>
          <p:cNvPr id="19" name="Picture 18"/>
          <p:cNvPicPr/>
          <p:nvPr/>
        </p:nvPicPr>
        <p:blipFill>
          <a:blip r:embed="rId6" cstate="print"/>
          <a:srcRect/>
          <a:stretch>
            <a:fillRect/>
          </a:stretch>
        </p:blipFill>
        <p:spPr bwMode="auto">
          <a:xfrm>
            <a:off x="1857364" y="2166918"/>
            <a:ext cx="1571636" cy="1785950"/>
          </a:xfrm>
          <a:prstGeom prst="rect">
            <a:avLst/>
          </a:prstGeom>
          <a:noFill/>
          <a:ln w="9525">
            <a:noFill/>
            <a:miter lim="800000"/>
            <a:headEnd/>
            <a:tailEnd/>
          </a:ln>
        </p:spPr>
      </p:pic>
      <p:pic>
        <p:nvPicPr>
          <p:cNvPr id="20" name="Picture 19"/>
          <p:cNvPicPr/>
          <p:nvPr/>
        </p:nvPicPr>
        <p:blipFill>
          <a:blip r:embed="rId7" cstate="print"/>
          <a:srcRect/>
          <a:stretch>
            <a:fillRect/>
          </a:stretch>
        </p:blipFill>
        <p:spPr bwMode="auto">
          <a:xfrm rot="10800000" flipV="1">
            <a:off x="285728" y="2166918"/>
            <a:ext cx="1500198" cy="1785950"/>
          </a:xfrm>
          <a:prstGeom prst="rect">
            <a:avLst/>
          </a:prstGeom>
          <a:noFill/>
          <a:ln w="9525">
            <a:noFill/>
            <a:miter lim="800000"/>
            <a:headEnd/>
            <a:tailEnd/>
          </a:ln>
        </p:spPr>
      </p:pic>
      <p:sp>
        <p:nvSpPr>
          <p:cNvPr id="21" name="TextBox 20"/>
          <p:cNvSpPr txBox="1"/>
          <p:nvPr/>
        </p:nvSpPr>
        <p:spPr>
          <a:xfrm>
            <a:off x="928670" y="7239016"/>
            <a:ext cx="1714512" cy="246221"/>
          </a:xfrm>
          <a:prstGeom prst="rect">
            <a:avLst/>
          </a:prstGeom>
          <a:noFill/>
        </p:spPr>
        <p:txBody>
          <a:bodyPr wrap="square" rtlCol="1">
            <a:spAutoFit/>
          </a:bodyPr>
          <a:lstStyle/>
          <a:p>
            <a:pPr algn="ctr" fontAlgn="base">
              <a:spcBef>
                <a:spcPct val="0"/>
              </a:spcBef>
              <a:spcAft>
                <a:spcPts val="1000"/>
              </a:spcAft>
            </a:pPr>
            <a:r>
              <a:rPr lang="ar-EG" sz="1000" b="1" dirty="0" smtClean="0">
                <a:solidFill>
                  <a:schemeClr val="bg2">
                    <a:lumMod val="50000"/>
                  </a:schemeClr>
                </a:solidFill>
              </a:rPr>
              <a:t>الاسقف المزدوجة</a:t>
            </a:r>
            <a:endParaRPr lang="ar-EG" sz="1000" b="1" dirty="0">
              <a:solidFill>
                <a:schemeClr val="bg2">
                  <a:lumMod val="50000"/>
                </a:schemeClr>
              </a:solidFill>
            </a:endParaRPr>
          </a:p>
        </p:txBody>
      </p:sp>
      <p:pic>
        <p:nvPicPr>
          <p:cNvPr id="22" name="Picture 21" descr="G:\DCIM\101PHOTO\SAM_1985.JPG"/>
          <p:cNvPicPr/>
          <p:nvPr/>
        </p:nvPicPr>
        <p:blipFill>
          <a:blip r:embed="rId8" cstate="print"/>
          <a:srcRect l="23844" t="12253" r="24921" b="13043"/>
          <a:stretch>
            <a:fillRect/>
          </a:stretch>
        </p:blipFill>
        <p:spPr bwMode="auto">
          <a:xfrm>
            <a:off x="1643050" y="7881958"/>
            <a:ext cx="1285884" cy="1285884"/>
          </a:xfrm>
          <a:prstGeom prst="rect">
            <a:avLst/>
          </a:prstGeom>
          <a:noFill/>
          <a:ln w="9525">
            <a:noFill/>
            <a:miter lim="800000"/>
            <a:headEnd/>
            <a:tailEnd/>
          </a:ln>
        </p:spPr>
      </p:pic>
      <p:pic>
        <p:nvPicPr>
          <p:cNvPr id="23" name="Picture 22" descr="G:\DCIM\101PHOTO\SAM_1988.JPG"/>
          <p:cNvPicPr/>
          <p:nvPr/>
        </p:nvPicPr>
        <p:blipFill>
          <a:blip r:embed="rId9" cstate="print">
            <a:lum contrast="40000"/>
          </a:blip>
          <a:srcRect l="6009" t="37895" r="7562" b="19752"/>
          <a:stretch>
            <a:fillRect/>
          </a:stretch>
        </p:blipFill>
        <p:spPr bwMode="auto">
          <a:xfrm>
            <a:off x="285061" y="7881958"/>
            <a:ext cx="1215113" cy="1285884"/>
          </a:xfrm>
          <a:prstGeom prst="rect">
            <a:avLst/>
          </a:prstGeom>
          <a:noFill/>
          <a:ln>
            <a:noFill/>
          </a:ln>
        </p:spPr>
      </p:pic>
      <p:sp>
        <p:nvSpPr>
          <p:cNvPr id="1026" name="Text Box 2"/>
          <p:cNvSpPr txBox="1">
            <a:spLocks noChangeArrowheads="1"/>
          </p:cNvSpPr>
          <p:nvPr/>
        </p:nvSpPr>
        <p:spPr bwMode="auto">
          <a:xfrm>
            <a:off x="1571612" y="9113910"/>
            <a:ext cx="1357322" cy="553998"/>
          </a:xfrm>
          <a:prstGeom prst="rect">
            <a:avLst/>
          </a:prstGeom>
          <a:noFill/>
        </p:spPr>
        <p:txBody>
          <a:bodyPr wrap="square" rtlCol="1">
            <a:spAutoFit/>
          </a:bodyPr>
          <a:lstStyle/>
          <a:p>
            <a:pPr marR="0" lvl="0" indent="0" algn="ctr" fontAlgn="base">
              <a:lnSpc>
                <a:spcPct val="100000"/>
              </a:lnSpc>
              <a:spcBef>
                <a:spcPct val="0"/>
              </a:spcBef>
              <a:spcAft>
                <a:spcPts val="1000"/>
              </a:spcAft>
              <a:buClrTx/>
              <a:buSzTx/>
              <a:buFontTx/>
              <a:buNone/>
              <a:tabLst/>
            </a:pPr>
            <a:r>
              <a:rPr lang="ar-EG" sz="1000" b="1" dirty="0" smtClean="0">
                <a:solidFill>
                  <a:schemeClr val="bg2">
                    <a:lumMod val="50000"/>
                  </a:schemeClr>
                </a:solidFill>
              </a:rPr>
              <a:t>انواع الزجاج المختلفة التى من الممكن استخدامها فى الزجاج المائل</a:t>
            </a:r>
          </a:p>
        </p:txBody>
      </p:sp>
      <p:sp>
        <p:nvSpPr>
          <p:cNvPr id="1027" name="Text Box 3"/>
          <p:cNvSpPr txBox="1">
            <a:spLocks noChangeArrowheads="1"/>
          </p:cNvSpPr>
          <p:nvPr/>
        </p:nvSpPr>
        <p:spPr bwMode="auto">
          <a:xfrm>
            <a:off x="214290" y="9124922"/>
            <a:ext cx="1357322" cy="400110"/>
          </a:xfrm>
          <a:prstGeom prst="rect">
            <a:avLst/>
          </a:prstGeom>
          <a:noFill/>
        </p:spPr>
        <p:txBody>
          <a:bodyPr wrap="square" rtlCol="1">
            <a:spAutoFit/>
          </a:bodyPr>
          <a:lstStyle/>
          <a:p>
            <a:pPr algn="ctr" fontAlgn="base">
              <a:spcBef>
                <a:spcPct val="0"/>
              </a:spcBef>
              <a:spcAft>
                <a:spcPts val="1000"/>
              </a:spcAft>
            </a:pPr>
            <a:r>
              <a:rPr lang="ar-EG" sz="1000" b="1" dirty="0" smtClean="0">
                <a:solidFill>
                  <a:schemeClr val="bg2">
                    <a:lumMod val="50000"/>
                  </a:schemeClr>
                </a:solidFill>
              </a:rPr>
              <a:t>كيفية وضع المسمار الغاطس فى الزجاج المزدوج</a:t>
            </a:r>
          </a:p>
        </p:txBody>
      </p:sp>
      <p:sp>
        <p:nvSpPr>
          <p:cNvPr id="24" name="TextBox 23"/>
          <p:cNvSpPr txBox="1"/>
          <p:nvPr/>
        </p:nvSpPr>
        <p:spPr>
          <a:xfrm>
            <a:off x="4572008" y="4027929"/>
            <a:ext cx="2000264" cy="276999"/>
          </a:xfrm>
          <a:prstGeom prst="rect">
            <a:avLst/>
          </a:prstGeom>
          <a:noFill/>
        </p:spPr>
        <p:txBody>
          <a:bodyPr wrap="square" rtlCol="1">
            <a:spAutoFit/>
          </a:bodyPr>
          <a:lstStyle/>
          <a:p>
            <a:r>
              <a:rPr lang="ar-EG" sz="1200" b="1" u="sng" dirty="0" smtClean="0">
                <a:solidFill>
                  <a:schemeClr val="bg2">
                    <a:lumMod val="25000"/>
                  </a:schemeClr>
                </a:solidFill>
              </a:rPr>
              <a:t>الاسقف الزجاجية الفردية :</a:t>
            </a:r>
            <a:endParaRPr lang="en-US" sz="1200" b="1" u="sng" dirty="0" smtClean="0">
              <a:solidFill>
                <a:schemeClr val="bg2">
                  <a:lumMod val="25000"/>
                </a:schemeClr>
              </a:solidFill>
            </a:endParaRPr>
          </a:p>
        </p:txBody>
      </p:sp>
      <p:sp>
        <p:nvSpPr>
          <p:cNvPr id="25" name="TextBox 24"/>
          <p:cNvSpPr txBox="1"/>
          <p:nvPr/>
        </p:nvSpPr>
        <p:spPr>
          <a:xfrm>
            <a:off x="3429000" y="4175428"/>
            <a:ext cx="3143272" cy="1569660"/>
          </a:xfrm>
          <a:prstGeom prst="rect">
            <a:avLst/>
          </a:prstGeom>
          <a:noFill/>
        </p:spPr>
        <p:txBody>
          <a:bodyPr wrap="square" rtlCol="1">
            <a:spAutoFit/>
          </a:bodyPr>
          <a:lstStyle/>
          <a:p>
            <a:pPr algn="justLow"/>
            <a:r>
              <a:rPr lang="ar-EG" sz="1200" dirty="0" smtClean="0"/>
              <a:t>قام المعماريين</a:t>
            </a:r>
            <a:r>
              <a:rPr lang="en-US" sz="1200" b="1" dirty="0" smtClean="0"/>
              <a:t>  </a:t>
            </a:r>
            <a:r>
              <a:rPr lang="en-US" sz="1200" dirty="0" smtClean="0"/>
              <a:t> </a:t>
            </a:r>
            <a:r>
              <a:rPr lang="en-US" sz="1200" b="1" dirty="0" err="1" smtClean="0"/>
              <a:t>R.G.Richards</a:t>
            </a:r>
            <a:r>
              <a:rPr lang="en-US" sz="1200" b="1" dirty="0" smtClean="0"/>
              <a:t> , </a:t>
            </a:r>
            <a:r>
              <a:rPr lang="en-US" sz="1200" b="1" dirty="0" err="1" smtClean="0"/>
              <a:t>AntennaDesign</a:t>
            </a:r>
            <a:r>
              <a:rPr lang="en-US" sz="1200" b="1" dirty="0" smtClean="0"/>
              <a:t>  </a:t>
            </a:r>
            <a:r>
              <a:rPr lang="ar-EG" sz="1200" dirty="0" smtClean="0"/>
              <a:t>بإنجلترا عام 1994 ببناء جناح مدخل مشروع </a:t>
            </a:r>
            <a:r>
              <a:rPr lang="en-US" sz="1200" b="1" dirty="0" err="1" smtClean="0"/>
              <a:t>Broadfeld</a:t>
            </a:r>
            <a:r>
              <a:rPr lang="en-US" sz="1200" dirty="0" smtClean="0"/>
              <a:t> </a:t>
            </a:r>
            <a:r>
              <a:rPr lang="en-US" sz="1200" b="1" dirty="0" smtClean="0"/>
              <a:t>House glass museum , </a:t>
            </a:r>
            <a:r>
              <a:rPr lang="en-US" sz="1200" b="1" dirty="0" err="1" smtClean="0"/>
              <a:t>kingwin</a:t>
            </a:r>
            <a:r>
              <a:rPr lang="ar-EG" sz="1200" b="1" dirty="0" smtClean="0"/>
              <a:t> </a:t>
            </a:r>
            <a:r>
              <a:rPr lang="ar-EG" sz="1200" dirty="0" smtClean="0"/>
              <a:t>بطول 11 م وعرض 5.7 م وارتفاع 3.5 م , وتكونت أنصاف الإطارات للهيكل والكمرات الزجاجية التى بارتفاع 30سم من دعامات من الزجاج الطبقى تكون متصلة بالاعمدة الزجاجية بعمق 28سم عن طريق وصلات نقر ولسان ومثبتة فى الموقع بصمغ أو  لاصق مصبوب  .</a:t>
            </a:r>
            <a:endParaRPr lang="en-US" sz="1200" dirty="0" smtClean="0"/>
          </a:p>
        </p:txBody>
      </p:sp>
      <p:pic>
        <p:nvPicPr>
          <p:cNvPr id="26" name="Picture 25" descr="BROADFIELD HOUSE GLASS MUSEUM DETAIL OF GLASS ROOF"/>
          <p:cNvPicPr/>
          <p:nvPr/>
        </p:nvPicPr>
        <p:blipFill>
          <a:blip r:embed="rId10" cstate="print"/>
          <a:srcRect/>
          <a:stretch>
            <a:fillRect/>
          </a:stretch>
        </p:blipFill>
        <p:spPr bwMode="auto">
          <a:xfrm>
            <a:off x="285728" y="4024306"/>
            <a:ext cx="1285884" cy="1834572"/>
          </a:xfrm>
          <a:prstGeom prst="rect">
            <a:avLst/>
          </a:prstGeom>
          <a:noFill/>
          <a:ln w="9525">
            <a:noFill/>
            <a:miter lim="800000"/>
            <a:headEnd/>
            <a:tailEnd/>
          </a:ln>
        </p:spPr>
      </p:pic>
      <p:pic>
        <p:nvPicPr>
          <p:cNvPr id="27" name="Picture 26" descr="http://4.bp.blogspot.com/-CGa--e3SB8w/TzFr2slbg4I/AAAAAAAACUM/gadBFTm28G4/s640/Glass+Beam.jpg"/>
          <p:cNvPicPr/>
          <p:nvPr/>
        </p:nvPicPr>
        <p:blipFill>
          <a:blip r:embed="rId11" cstate="print"/>
          <a:srcRect r="10907"/>
          <a:stretch>
            <a:fillRect/>
          </a:stretch>
        </p:blipFill>
        <p:spPr bwMode="auto">
          <a:xfrm>
            <a:off x="1643050" y="4024306"/>
            <a:ext cx="1785950" cy="1285884"/>
          </a:xfrm>
          <a:prstGeom prst="rect">
            <a:avLst/>
          </a:prstGeom>
          <a:noFill/>
          <a:ln w="9525">
            <a:noFill/>
            <a:miter lim="800000"/>
            <a:headEnd/>
            <a:tailEnd/>
          </a:ln>
        </p:spPr>
      </p:pic>
      <p:sp>
        <p:nvSpPr>
          <p:cNvPr id="2" name="Text Box 2"/>
          <p:cNvSpPr txBox="1">
            <a:spLocks noChangeArrowheads="1"/>
          </p:cNvSpPr>
          <p:nvPr/>
        </p:nvSpPr>
        <p:spPr bwMode="auto">
          <a:xfrm>
            <a:off x="1643050" y="5421159"/>
            <a:ext cx="1303337" cy="246221"/>
          </a:xfrm>
          <a:prstGeom prst="rect">
            <a:avLst/>
          </a:prstGeom>
          <a:noFill/>
        </p:spPr>
        <p:txBody>
          <a:bodyPr wrap="square" rtlCol="1">
            <a:spAutoFit/>
          </a:bodyPr>
          <a:lstStyle/>
          <a:p>
            <a:pPr marR="0" lvl="0" indent="0" algn="ctr" fontAlgn="base">
              <a:lnSpc>
                <a:spcPct val="100000"/>
              </a:lnSpc>
              <a:spcBef>
                <a:spcPct val="0"/>
              </a:spcBef>
              <a:spcAft>
                <a:spcPts val="1000"/>
              </a:spcAft>
              <a:buClrTx/>
              <a:buSzTx/>
              <a:buFontTx/>
              <a:buNone/>
              <a:tabLst/>
            </a:pPr>
            <a:r>
              <a:rPr lang="ar-EG" sz="1000" b="1" dirty="0" smtClean="0">
                <a:solidFill>
                  <a:schemeClr val="bg2">
                    <a:lumMod val="50000"/>
                  </a:schemeClr>
                </a:solidFill>
              </a:rPr>
              <a:t>الواح الزجاج والكمرات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an0011.jpg"/>
          <p:cNvPicPr/>
          <p:nvPr/>
        </p:nvPicPr>
        <p:blipFill>
          <a:blip r:embed="rId2" cstate="print"/>
          <a:stretch>
            <a:fillRect/>
          </a:stretch>
        </p:blipFill>
        <p:spPr>
          <a:xfrm>
            <a:off x="404664" y="272482"/>
            <a:ext cx="1512168" cy="2993706"/>
          </a:xfrm>
          <a:prstGeom prst="rect">
            <a:avLst/>
          </a:prstGeom>
        </p:spPr>
      </p:pic>
      <p:pic>
        <p:nvPicPr>
          <p:cNvPr id="5" name="Picture 4" descr="Untitled-1.jpg"/>
          <p:cNvPicPr/>
          <p:nvPr/>
        </p:nvPicPr>
        <p:blipFill>
          <a:blip r:embed="rId3" cstate="print"/>
          <a:stretch>
            <a:fillRect/>
          </a:stretch>
        </p:blipFill>
        <p:spPr>
          <a:xfrm>
            <a:off x="2348881" y="1496616"/>
            <a:ext cx="1800200" cy="2328092"/>
          </a:xfrm>
          <a:prstGeom prst="rect">
            <a:avLst/>
          </a:prstGeom>
        </p:spPr>
      </p:pic>
      <p:pic>
        <p:nvPicPr>
          <p:cNvPr id="6" name="Picture 5" descr="scan00154.jpg"/>
          <p:cNvPicPr/>
          <p:nvPr/>
        </p:nvPicPr>
        <p:blipFill>
          <a:blip r:embed="rId4" cstate="print"/>
          <a:srcRect l="9185" t="3369" b="12397"/>
          <a:stretch>
            <a:fillRect/>
          </a:stretch>
        </p:blipFill>
        <p:spPr>
          <a:xfrm>
            <a:off x="332657" y="7113241"/>
            <a:ext cx="2496027" cy="2232247"/>
          </a:xfrm>
          <a:prstGeom prst="rect">
            <a:avLst/>
          </a:prstGeom>
        </p:spPr>
      </p:pic>
      <p:pic>
        <p:nvPicPr>
          <p:cNvPr id="7" name="Picture 6" descr="scan0013.jpg"/>
          <p:cNvPicPr/>
          <p:nvPr/>
        </p:nvPicPr>
        <p:blipFill>
          <a:blip r:embed="rId5" cstate="print"/>
          <a:srcRect t="15050" b="7551"/>
          <a:stretch>
            <a:fillRect/>
          </a:stretch>
        </p:blipFill>
        <p:spPr>
          <a:xfrm>
            <a:off x="4617482" y="6810388"/>
            <a:ext cx="1979871" cy="2592288"/>
          </a:xfrm>
          <a:prstGeom prst="rect">
            <a:avLst/>
          </a:prstGeom>
        </p:spPr>
      </p:pic>
      <p:pic>
        <p:nvPicPr>
          <p:cNvPr id="8" name="Picture 7" descr="scatn0016.jpg"/>
          <p:cNvPicPr/>
          <p:nvPr/>
        </p:nvPicPr>
        <p:blipFill>
          <a:blip r:embed="rId6" cstate="print"/>
          <a:srcRect b="4353"/>
          <a:stretch>
            <a:fillRect/>
          </a:stretch>
        </p:blipFill>
        <p:spPr>
          <a:xfrm>
            <a:off x="4581129" y="3080793"/>
            <a:ext cx="1800200" cy="2520280"/>
          </a:xfrm>
          <a:prstGeom prst="rect">
            <a:avLst/>
          </a:prstGeom>
        </p:spPr>
      </p:pic>
      <p:pic>
        <p:nvPicPr>
          <p:cNvPr id="9" name="Picture 8" descr="scan0005.jpg"/>
          <p:cNvPicPr/>
          <p:nvPr/>
        </p:nvPicPr>
        <p:blipFill>
          <a:blip r:embed="rId7" cstate="print"/>
          <a:srcRect b="5882"/>
          <a:stretch>
            <a:fillRect/>
          </a:stretch>
        </p:blipFill>
        <p:spPr>
          <a:xfrm>
            <a:off x="332656" y="4160911"/>
            <a:ext cx="3240360" cy="2304256"/>
          </a:xfrm>
          <a:prstGeom prst="rect">
            <a:avLst/>
          </a:prstGeom>
        </p:spPr>
      </p:pic>
      <p:pic>
        <p:nvPicPr>
          <p:cNvPr id="10" name="Picture 9" descr="scan0017.jpg"/>
          <p:cNvPicPr/>
          <p:nvPr/>
        </p:nvPicPr>
        <p:blipFill>
          <a:blip r:embed="rId8" cstate="print"/>
          <a:srcRect b="7895"/>
          <a:stretch>
            <a:fillRect/>
          </a:stretch>
        </p:blipFill>
        <p:spPr>
          <a:xfrm>
            <a:off x="2780928" y="6897215"/>
            <a:ext cx="1809750" cy="2448273"/>
          </a:xfrm>
          <a:prstGeom prst="rect">
            <a:avLst/>
          </a:prstGeom>
        </p:spPr>
      </p:pic>
      <p:sp>
        <p:nvSpPr>
          <p:cNvPr id="12" name="TextBox 11"/>
          <p:cNvSpPr txBox="1"/>
          <p:nvPr/>
        </p:nvSpPr>
        <p:spPr>
          <a:xfrm>
            <a:off x="2492896" y="573287"/>
            <a:ext cx="2880320" cy="923330"/>
          </a:xfrm>
          <a:prstGeom prst="rect">
            <a:avLst/>
          </a:prstGeom>
          <a:noFill/>
        </p:spPr>
        <p:txBody>
          <a:bodyPr wrap="square" rtlCol="0">
            <a:spAutoFit/>
          </a:bodyPr>
          <a:lstStyle/>
          <a:p>
            <a:pPr algn="ctr"/>
            <a:r>
              <a:rPr lang="ar-EG" b="1" u="sng" dirty="0" smtClean="0">
                <a:solidFill>
                  <a:schemeClr val="accent6">
                    <a:lumMod val="75000"/>
                  </a:schemeClr>
                </a:solidFill>
              </a:rPr>
              <a:t>مشروع مبني إداري (بوسكو) </a:t>
            </a:r>
            <a:r>
              <a:rPr lang="en-US" b="1" u="sng" dirty="0" smtClean="0">
                <a:solidFill>
                  <a:schemeClr val="accent6">
                    <a:lumMod val="75000"/>
                  </a:schemeClr>
                </a:solidFill>
              </a:rPr>
              <a:t>POSCO PROJECT</a:t>
            </a:r>
            <a:endParaRPr lang="en-US" b="1" dirty="0" smtClean="0">
              <a:solidFill>
                <a:schemeClr val="accent6">
                  <a:lumMod val="75000"/>
                </a:schemeClr>
              </a:solidFill>
            </a:endParaRPr>
          </a:p>
          <a:p>
            <a:pPr algn="ctr"/>
            <a:endParaRPr lang="en-US" b="1" dirty="0">
              <a:solidFill>
                <a:schemeClr val="accent2">
                  <a:lumMod val="75000"/>
                </a:schemeClr>
              </a:solidFill>
            </a:endParaRPr>
          </a:p>
        </p:txBody>
      </p:sp>
      <p:sp>
        <p:nvSpPr>
          <p:cNvPr id="13" name="TextBox 12"/>
          <p:cNvSpPr txBox="1"/>
          <p:nvPr/>
        </p:nvSpPr>
        <p:spPr>
          <a:xfrm>
            <a:off x="1700808" y="324745"/>
            <a:ext cx="4464496" cy="369332"/>
          </a:xfrm>
          <a:prstGeom prst="rect">
            <a:avLst/>
          </a:prstGeom>
          <a:noFill/>
        </p:spPr>
        <p:txBody>
          <a:bodyPr wrap="square" rtlCol="0">
            <a:spAutoFit/>
          </a:bodyPr>
          <a:lstStyle/>
          <a:p>
            <a:pPr algn="ctr"/>
            <a:r>
              <a:rPr lang="ar-EG" b="1" dirty="0" smtClean="0">
                <a:solidFill>
                  <a:schemeClr val="accent5">
                    <a:lumMod val="50000"/>
                  </a:schemeClr>
                </a:solidFill>
              </a:rPr>
              <a:t>مثال علي الواجهات والاسقف الزجاج </a:t>
            </a:r>
            <a:endParaRPr lang="en-US" b="1" dirty="0">
              <a:solidFill>
                <a:schemeClr val="accent5">
                  <a:lumMod val="50000"/>
                </a:schemeClr>
              </a:solidFill>
            </a:endParaRPr>
          </a:p>
        </p:txBody>
      </p:sp>
      <p:sp>
        <p:nvSpPr>
          <p:cNvPr id="15" name="TextBox 14"/>
          <p:cNvSpPr txBox="1"/>
          <p:nvPr/>
        </p:nvSpPr>
        <p:spPr>
          <a:xfrm>
            <a:off x="4149081" y="1208584"/>
            <a:ext cx="2520280" cy="2123658"/>
          </a:xfrm>
          <a:prstGeom prst="rect">
            <a:avLst/>
          </a:prstGeom>
          <a:noFill/>
          <a:ln>
            <a:noFill/>
          </a:ln>
        </p:spPr>
        <p:txBody>
          <a:bodyPr wrap="square" rtlCol="0">
            <a:spAutoFit/>
          </a:bodyPr>
          <a:lstStyle/>
          <a:p>
            <a:pPr algn="just" rtl="1">
              <a:buFont typeface="Arial" pitchFamily="34" charset="0"/>
              <a:buChar char="•"/>
            </a:pPr>
            <a:r>
              <a:rPr lang="ar-EG" sz="1200" b="1" dirty="0" smtClean="0"/>
              <a:t>تحول دور الأبواب و الفتحات من مجرد التهوية إلي جعل المبني زجاجيا بالكامل , بالرغم ان استخدام الزجاج كسقف او واجهة يقابلة عوائق ناتجة من خصائص الزجاج الطبيعية و أهمها محدودية أقصي مساحة للألواح و بالتالي الإطار.</a:t>
            </a:r>
            <a:endParaRPr lang="en-US" sz="1200" b="1" dirty="0" smtClean="0"/>
          </a:p>
          <a:p>
            <a:pPr algn="just" rtl="1">
              <a:buFont typeface="Arial" pitchFamily="34" charset="0"/>
              <a:buChar char="•"/>
            </a:pPr>
            <a:r>
              <a:rPr lang="ar-EG" sz="1200" b="1" dirty="0" smtClean="0"/>
              <a:t> في هذا المشروع تم استخدام نظام </a:t>
            </a:r>
            <a:r>
              <a:rPr lang="en-US" sz="1200" b="1" dirty="0" smtClean="0"/>
              <a:t>S.P.G</a:t>
            </a:r>
            <a:r>
              <a:rPr lang="ar-EG" sz="1200" b="1" dirty="0" smtClean="0"/>
              <a:t> الذي يتيح عما واجهة و سقف من ألواح الزجاج باستخدام الحديد الصلب في أنظمة إنشائية.</a:t>
            </a:r>
            <a:endParaRPr lang="en-US" sz="1200" b="1" dirty="0" smtClean="0"/>
          </a:p>
          <a:p>
            <a:pPr algn="just"/>
            <a:endParaRPr lang="en-US" sz="1200" b="1" dirty="0"/>
          </a:p>
        </p:txBody>
      </p:sp>
      <p:sp>
        <p:nvSpPr>
          <p:cNvPr id="16" name="TextBox 15"/>
          <p:cNvSpPr txBox="1"/>
          <p:nvPr/>
        </p:nvSpPr>
        <p:spPr>
          <a:xfrm>
            <a:off x="260648" y="3296816"/>
            <a:ext cx="1728192" cy="400110"/>
          </a:xfrm>
          <a:prstGeom prst="rect">
            <a:avLst/>
          </a:prstGeom>
          <a:noFill/>
        </p:spPr>
        <p:txBody>
          <a:bodyPr wrap="square" rtlCol="0">
            <a:spAutoFit/>
          </a:bodyPr>
          <a:lstStyle/>
          <a:p>
            <a:pPr algn="ctr"/>
            <a:r>
              <a:rPr lang="ar-EG" sz="1000" b="1" dirty="0" smtClean="0">
                <a:solidFill>
                  <a:schemeClr val="bg2">
                    <a:lumMod val="50000"/>
                  </a:schemeClr>
                </a:solidFill>
              </a:rPr>
              <a:t>منظور خارجي لكتلة المشروع يوضح استخدام الزجاج في الواجهات </a:t>
            </a:r>
            <a:endParaRPr lang="en-US" sz="1000" b="1" dirty="0">
              <a:solidFill>
                <a:schemeClr val="bg2">
                  <a:lumMod val="50000"/>
                </a:schemeClr>
              </a:solidFill>
            </a:endParaRPr>
          </a:p>
        </p:txBody>
      </p:sp>
      <p:sp>
        <p:nvSpPr>
          <p:cNvPr id="17" name="TextBox 16"/>
          <p:cNvSpPr txBox="1"/>
          <p:nvPr/>
        </p:nvSpPr>
        <p:spPr>
          <a:xfrm>
            <a:off x="2060849" y="3800873"/>
            <a:ext cx="2304256" cy="400110"/>
          </a:xfrm>
          <a:prstGeom prst="rect">
            <a:avLst/>
          </a:prstGeom>
          <a:noFill/>
        </p:spPr>
        <p:txBody>
          <a:bodyPr wrap="square" rtlCol="0">
            <a:spAutoFit/>
          </a:bodyPr>
          <a:lstStyle/>
          <a:p>
            <a:pPr algn="ctr"/>
            <a:r>
              <a:rPr lang="ar-EG" sz="1000" b="1" dirty="0" smtClean="0">
                <a:solidFill>
                  <a:schemeClr val="bg2">
                    <a:lumMod val="50000"/>
                  </a:schemeClr>
                </a:solidFill>
              </a:rPr>
              <a:t>لقطة توضح الزجاج الخارجي وطريقة تثبيته وهي التثبيت العنكبوتي </a:t>
            </a:r>
            <a:endParaRPr lang="en-US" sz="1000" b="1" dirty="0">
              <a:solidFill>
                <a:schemeClr val="bg2">
                  <a:lumMod val="50000"/>
                </a:schemeClr>
              </a:solidFill>
            </a:endParaRPr>
          </a:p>
        </p:txBody>
      </p:sp>
      <p:sp>
        <p:nvSpPr>
          <p:cNvPr id="18" name="TextBox 17"/>
          <p:cNvSpPr txBox="1"/>
          <p:nvPr/>
        </p:nvSpPr>
        <p:spPr>
          <a:xfrm>
            <a:off x="4509120" y="5633010"/>
            <a:ext cx="1944216" cy="400110"/>
          </a:xfrm>
          <a:prstGeom prst="rect">
            <a:avLst/>
          </a:prstGeom>
          <a:noFill/>
        </p:spPr>
        <p:txBody>
          <a:bodyPr wrap="square" rtlCol="0">
            <a:spAutoFit/>
          </a:bodyPr>
          <a:lstStyle/>
          <a:p>
            <a:pPr algn="ctr"/>
            <a:r>
              <a:rPr lang="ar-EG" sz="1000" b="1" dirty="0" smtClean="0">
                <a:solidFill>
                  <a:schemeClr val="bg2">
                    <a:lumMod val="50000"/>
                  </a:schemeClr>
                </a:solidFill>
              </a:rPr>
              <a:t>العوارض الأفقية و الرأسية تحمل الواجهة</a:t>
            </a:r>
            <a:endParaRPr lang="en-US" sz="1000" b="1" dirty="0" smtClean="0">
              <a:solidFill>
                <a:schemeClr val="bg2">
                  <a:lumMod val="50000"/>
                </a:schemeClr>
              </a:solidFill>
            </a:endParaRPr>
          </a:p>
          <a:p>
            <a:pPr algn="ctr"/>
            <a:endParaRPr lang="en-US" sz="1000" b="1" dirty="0">
              <a:solidFill>
                <a:schemeClr val="bg2">
                  <a:lumMod val="50000"/>
                </a:schemeClr>
              </a:solidFill>
            </a:endParaRPr>
          </a:p>
        </p:txBody>
      </p:sp>
      <p:sp>
        <p:nvSpPr>
          <p:cNvPr id="19" name="TextBox 18"/>
          <p:cNvSpPr txBox="1"/>
          <p:nvPr/>
        </p:nvSpPr>
        <p:spPr>
          <a:xfrm>
            <a:off x="116633" y="6465169"/>
            <a:ext cx="3789040" cy="1015663"/>
          </a:xfrm>
          <a:prstGeom prst="rect">
            <a:avLst/>
          </a:prstGeom>
          <a:noFill/>
          <a:ln>
            <a:noFill/>
          </a:ln>
        </p:spPr>
        <p:txBody>
          <a:bodyPr wrap="square" rtlCol="0">
            <a:spAutoFit/>
          </a:bodyPr>
          <a:lstStyle/>
          <a:p>
            <a:pPr algn="ctr" rtl="1"/>
            <a:r>
              <a:rPr lang="ar-EG" sz="1000" b="1" dirty="0" smtClean="0">
                <a:solidFill>
                  <a:schemeClr val="bg2">
                    <a:lumMod val="50000"/>
                  </a:schemeClr>
                </a:solidFill>
              </a:rPr>
              <a:t>اما في الأسقف : تم استخدام جمالونات لإنشاء سقف مستوي و تثبيت الألواح بالنظام العنكبوتي </a:t>
            </a:r>
            <a:r>
              <a:rPr lang="en-US" sz="1000" b="1" dirty="0" smtClean="0">
                <a:solidFill>
                  <a:schemeClr val="bg2">
                    <a:lumMod val="50000"/>
                  </a:schemeClr>
                </a:solidFill>
              </a:rPr>
              <a:t>spider system </a:t>
            </a:r>
            <a:r>
              <a:rPr lang="ar-EG" sz="1000" b="1" dirty="0" smtClean="0">
                <a:solidFill>
                  <a:schemeClr val="bg2">
                    <a:lumMod val="50000"/>
                  </a:schemeClr>
                </a:solidFill>
              </a:rPr>
              <a:t>و بالتالي </a:t>
            </a:r>
            <a:endParaRPr lang="en-US" sz="1000" b="1" dirty="0" smtClean="0">
              <a:solidFill>
                <a:schemeClr val="bg2">
                  <a:lumMod val="50000"/>
                </a:schemeClr>
              </a:solidFill>
            </a:endParaRPr>
          </a:p>
          <a:p>
            <a:pPr lvl="0" algn="ctr" rtl="1"/>
            <a:r>
              <a:rPr lang="ar-EG" sz="1000" b="1" dirty="0" smtClean="0">
                <a:solidFill>
                  <a:schemeClr val="bg2">
                    <a:lumMod val="50000"/>
                  </a:schemeClr>
                </a:solidFill>
              </a:rPr>
              <a:t>انشاء سطح أفقي أملس.</a:t>
            </a:r>
            <a:r>
              <a:rPr lang="ar-EG" sz="1000" b="1" dirty="0" smtClean="0">
                <a:solidFill>
                  <a:schemeClr val="bg2">
                    <a:lumMod val="50000"/>
                  </a:schemeClr>
                </a:solidFill>
                <a:latin typeface="Arial" pitchFamily="34" charset="0"/>
                <a:ea typeface="Arial" pitchFamily="34" charset="0"/>
                <a:cs typeface="Arial" pitchFamily="34" charset="0"/>
              </a:rPr>
              <a:t> شكل السقف حيث ألواح الزجاج مرفوعة علي جمالون و مثبتة بالنظام العنكبوتي</a:t>
            </a:r>
            <a:endParaRPr lang="en-US" sz="1000" b="1" dirty="0" smtClean="0">
              <a:solidFill>
                <a:schemeClr val="bg2">
                  <a:lumMod val="50000"/>
                </a:schemeClr>
              </a:solidFill>
              <a:latin typeface="Arial" pitchFamily="34" charset="0"/>
              <a:ea typeface="Arial" pitchFamily="34" charset="0"/>
              <a:cs typeface="Arial" pitchFamily="34" charset="0"/>
            </a:endParaRPr>
          </a:p>
          <a:p>
            <a:pPr algn="ctr" rtl="1"/>
            <a:endParaRPr lang="en-US" sz="1000" b="1" dirty="0" smtClean="0">
              <a:solidFill>
                <a:schemeClr val="bg2">
                  <a:lumMod val="50000"/>
                </a:schemeClr>
              </a:solidFill>
            </a:endParaRPr>
          </a:p>
          <a:p>
            <a:pPr algn="ctr"/>
            <a:endParaRPr lang="en-US" sz="1000" b="1" dirty="0">
              <a:solidFill>
                <a:schemeClr val="bg2">
                  <a:lumMod val="50000"/>
                </a:schemeClr>
              </a:solidFill>
            </a:endParaRPr>
          </a:p>
        </p:txBody>
      </p:sp>
      <p:sp>
        <p:nvSpPr>
          <p:cNvPr id="22" name="TextBox 21"/>
          <p:cNvSpPr txBox="1"/>
          <p:nvPr/>
        </p:nvSpPr>
        <p:spPr>
          <a:xfrm>
            <a:off x="3717033" y="5850776"/>
            <a:ext cx="2880320" cy="1046440"/>
          </a:xfrm>
          <a:prstGeom prst="rect">
            <a:avLst/>
          </a:prstGeom>
          <a:noFill/>
        </p:spPr>
        <p:txBody>
          <a:bodyPr wrap="square" rtlCol="0">
            <a:spAutoFit/>
          </a:bodyPr>
          <a:lstStyle/>
          <a:p>
            <a:pPr algn="just" rtl="1"/>
            <a:r>
              <a:rPr lang="ar-EG" sz="1400" b="1" u="sng" dirty="0" smtClean="0">
                <a:solidFill>
                  <a:schemeClr val="accent1">
                    <a:lumMod val="75000"/>
                  </a:schemeClr>
                </a:solidFill>
              </a:rPr>
              <a:t>الهدف الذي تم تحقيقه من استخدام الزجاج</a:t>
            </a:r>
            <a:r>
              <a:rPr lang="ar-EG" sz="1400" b="1" dirty="0" smtClean="0">
                <a:solidFill>
                  <a:schemeClr val="accent1">
                    <a:lumMod val="75000"/>
                  </a:schemeClr>
                </a:solidFill>
              </a:rPr>
              <a:t> :  </a:t>
            </a:r>
            <a:r>
              <a:rPr lang="ar-EG" sz="1200" b="1" dirty="0" smtClean="0"/>
              <a:t>كان الهدف الرئيسي تحقيق الشفافية الكاملة للمبني و التي تتيح أيضا إدخال اقصي كم ممكن من الإضاءة الطبيعية .</a:t>
            </a:r>
            <a:endParaRPr lang="en-US" sz="1200" b="1" dirty="0" smtClean="0"/>
          </a:p>
          <a:p>
            <a:pPr algn="just" rtl="1"/>
            <a:endParaRPr lang="en-US" sz="1200" b="1" dirty="0"/>
          </a:p>
        </p:txBody>
      </p:sp>
      <p:sp>
        <p:nvSpPr>
          <p:cNvPr id="23" name="TextBox 22"/>
          <p:cNvSpPr txBox="1"/>
          <p:nvPr/>
        </p:nvSpPr>
        <p:spPr>
          <a:xfrm>
            <a:off x="404664" y="9310718"/>
            <a:ext cx="2304256" cy="400110"/>
          </a:xfrm>
          <a:prstGeom prst="rect">
            <a:avLst/>
          </a:prstGeom>
          <a:noFill/>
        </p:spPr>
        <p:txBody>
          <a:bodyPr wrap="square" rtlCol="0">
            <a:spAutoFit/>
          </a:bodyPr>
          <a:lstStyle/>
          <a:p>
            <a:pPr algn="ctr"/>
            <a:r>
              <a:rPr lang="ar-EG" sz="1000" b="1" dirty="0" smtClean="0">
                <a:solidFill>
                  <a:schemeClr val="bg2">
                    <a:lumMod val="50000"/>
                  </a:schemeClr>
                </a:solidFill>
              </a:rPr>
              <a:t>تفصيلة توضح النظام العنكبوتي المستخدم في التثبيت الخاص بالواجهات </a:t>
            </a:r>
            <a:endParaRPr lang="en-US" sz="1000" b="1" dirty="0">
              <a:solidFill>
                <a:schemeClr val="bg2">
                  <a:lumMod val="50000"/>
                </a:schemeClr>
              </a:solidFill>
            </a:endParaRPr>
          </a:p>
        </p:txBody>
      </p:sp>
      <p:sp>
        <p:nvSpPr>
          <p:cNvPr id="24" name="TextBox 23"/>
          <p:cNvSpPr txBox="1"/>
          <p:nvPr/>
        </p:nvSpPr>
        <p:spPr>
          <a:xfrm>
            <a:off x="3068960" y="9256786"/>
            <a:ext cx="1512168" cy="553998"/>
          </a:xfrm>
          <a:prstGeom prst="rect">
            <a:avLst/>
          </a:prstGeom>
          <a:noFill/>
        </p:spPr>
        <p:txBody>
          <a:bodyPr wrap="square" rtlCol="0">
            <a:spAutoFit/>
          </a:bodyPr>
          <a:lstStyle/>
          <a:p>
            <a:pPr algn="ctr"/>
            <a:r>
              <a:rPr lang="ar-EG" sz="1000" b="1" dirty="0" smtClean="0">
                <a:solidFill>
                  <a:schemeClr val="bg2">
                    <a:lumMod val="50000"/>
                  </a:schemeClr>
                </a:solidFill>
              </a:rPr>
              <a:t>تفصيلة توضح تثبيت الألواح الزجاجية في السقف</a:t>
            </a:r>
            <a:endParaRPr lang="en-US" sz="1000" b="1" dirty="0" smtClean="0">
              <a:solidFill>
                <a:schemeClr val="bg2">
                  <a:lumMod val="50000"/>
                </a:schemeClr>
              </a:solidFill>
            </a:endParaRPr>
          </a:p>
          <a:p>
            <a:pPr algn="ctr"/>
            <a:endParaRPr lang="en-US" sz="1000" b="1" dirty="0">
              <a:solidFill>
                <a:schemeClr val="bg2">
                  <a:lumMod val="50000"/>
                </a:schemeClr>
              </a:solidFill>
            </a:endParaRPr>
          </a:p>
        </p:txBody>
      </p:sp>
      <p:sp>
        <p:nvSpPr>
          <p:cNvPr id="25" name="TextBox 24"/>
          <p:cNvSpPr txBox="1"/>
          <p:nvPr/>
        </p:nvSpPr>
        <p:spPr>
          <a:xfrm>
            <a:off x="4797153" y="9239280"/>
            <a:ext cx="1800200" cy="707886"/>
          </a:xfrm>
          <a:prstGeom prst="rect">
            <a:avLst/>
          </a:prstGeom>
          <a:noFill/>
        </p:spPr>
        <p:txBody>
          <a:bodyPr wrap="square" rtlCol="0">
            <a:spAutoFit/>
          </a:bodyPr>
          <a:lstStyle/>
          <a:p>
            <a:pPr algn="ctr" rtl="1"/>
            <a:r>
              <a:rPr lang="ar-EG" sz="1000" b="1" dirty="0" smtClean="0">
                <a:solidFill>
                  <a:schemeClr val="bg2">
                    <a:lumMod val="50000"/>
                  </a:schemeClr>
                </a:solidFill>
              </a:rPr>
              <a:t>تفصيلة توضح تركيب الواجهة في بلاطات المبني</a:t>
            </a:r>
            <a:endParaRPr lang="en-US" sz="1000" b="1" dirty="0" smtClean="0">
              <a:solidFill>
                <a:schemeClr val="bg2">
                  <a:lumMod val="50000"/>
                </a:schemeClr>
              </a:solidFill>
            </a:endParaRPr>
          </a:p>
          <a:p>
            <a:pPr algn="ctr" rtl="1"/>
            <a:r>
              <a:rPr lang="en-US" sz="1000" b="1" dirty="0" smtClean="0">
                <a:solidFill>
                  <a:schemeClr val="bg2">
                    <a:lumMod val="50000"/>
                  </a:schemeClr>
                </a:solidFill>
              </a:rPr>
              <a:t> </a:t>
            </a:r>
          </a:p>
          <a:p>
            <a:pPr algn="ctr"/>
            <a:endParaRPr lang="en-US" sz="1000" b="1" dirty="0">
              <a:solidFill>
                <a:schemeClr val="bg2">
                  <a:lumMod val="50000"/>
                </a:schemeClr>
              </a:solidFill>
            </a:endParaRPr>
          </a:p>
        </p:txBody>
      </p:sp>
      <p:sp>
        <p:nvSpPr>
          <p:cNvPr id="21" name="Rectangle 20"/>
          <p:cNvSpPr/>
          <p:nvPr/>
        </p:nvSpPr>
        <p:spPr>
          <a:xfrm>
            <a:off x="214290" y="238092"/>
            <a:ext cx="6429420" cy="9429816"/>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285860" y="368826"/>
            <a:ext cx="4464496" cy="369332"/>
          </a:xfrm>
          <a:prstGeom prst="rect">
            <a:avLst/>
          </a:prstGeom>
          <a:noFill/>
        </p:spPr>
        <p:txBody>
          <a:bodyPr wrap="square" rtlCol="0">
            <a:spAutoFit/>
          </a:bodyPr>
          <a:lstStyle/>
          <a:p>
            <a:pPr algn="ctr"/>
            <a:r>
              <a:rPr lang="ar-EG" b="1" dirty="0" smtClean="0">
                <a:solidFill>
                  <a:schemeClr val="accent5">
                    <a:lumMod val="50000"/>
                  </a:schemeClr>
                </a:solidFill>
              </a:rPr>
              <a:t>المراجع</a:t>
            </a:r>
            <a:endParaRPr lang="en-US" b="1" dirty="0">
              <a:solidFill>
                <a:schemeClr val="accent5">
                  <a:lumMod val="50000"/>
                </a:schemeClr>
              </a:solidFill>
            </a:endParaRPr>
          </a:p>
        </p:txBody>
      </p:sp>
      <p:sp>
        <p:nvSpPr>
          <p:cNvPr id="21" name="Rectangle 20"/>
          <p:cNvSpPr/>
          <p:nvPr/>
        </p:nvSpPr>
        <p:spPr>
          <a:xfrm>
            <a:off x="214290" y="238092"/>
            <a:ext cx="6429420" cy="9429816"/>
          </a:xfrm>
          <a:prstGeom prst="rect">
            <a:avLst/>
          </a:prstGeom>
          <a:noFill/>
          <a:ln>
            <a:solidFill>
              <a:schemeClr val="tx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6" name="TextBox 25"/>
          <p:cNvSpPr txBox="1"/>
          <p:nvPr/>
        </p:nvSpPr>
        <p:spPr>
          <a:xfrm>
            <a:off x="1571612" y="1309662"/>
            <a:ext cx="3714776" cy="2123658"/>
          </a:xfrm>
          <a:prstGeom prst="rect">
            <a:avLst/>
          </a:prstGeom>
          <a:noFill/>
        </p:spPr>
        <p:txBody>
          <a:bodyPr wrap="square" rtlCol="1">
            <a:spAutoFit/>
          </a:bodyPr>
          <a:lstStyle/>
          <a:p>
            <a:pPr>
              <a:buFont typeface="Arial" pitchFamily="34" charset="0"/>
              <a:buChar char="•"/>
            </a:pPr>
            <a:r>
              <a:rPr lang="ar-EG" sz="1200" b="1" dirty="0" smtClean="0"/>
              <a:t>رسالة </a:t>
            </a:r>
            <a:r>
              <a:rPr lang="ar-EG" sz="1200" b="1" dirty="0" smtClean="0"/>
              <a:t>الزجاج كمادة بناء متعددة الوظائف وتقنيات تركيبه فى </a:t>
            </a:r>
            <a:r>
              <a:rPr lang="ar-EG" sz="1200" b="1" dirty="0" smtClean="0"/>
              <a:t>المبانى .. د/ايناس </a:t>
            </a:r>
            <a:r>
              <a:rPr lang="ar-EG" sz="1200" b="1" dirty="0" smtClean="0"/>
              <a:t>عبد الصبور</a:t>
            </a:r>
            <a:r>
              <a:rPr lang="ar-EG" sz="1200" b="1" dirty="0" smtClean="0"/>
              <a:t>.</a:t>
            </a:r>
          </a:p>
          <a:p>
            <a:pPr>
              <a:buFont typeface="Arial" pitchFamily="34" charset="0"/>
              <a:buChar char="•"/>
            </a:pPr>
            <a:endParaRPr lang="ar-EG" sz="1200" b="1" dirty="0" smtClean="0"/>
          </a:p>
          <a:p>
            <a:pPr>
              <a:buFont typeface="Arial" pitchFamily="34" charset="0"/>
              <a:buChar char="•"/>
            </a:pPr>
            <a:r>
              <a:rPr lang="en-US" sz="1200" b="1" dirty="0" smtClean="0"/>
              <a:t>detail now- curtain </a:t>
            </a:r>
            <a:r>
              <a:rPr lang="en-US" sz="1200" b="1" dirty="0" smtClean="0"/>
              <a:t>wall</a:t>
            </a:r>
            <a:endParaRPr lang="ar-EG" sz="1200" b="1" dirty="0" smtClean="0"/>
          </a:p>
          <a:p>
            <a:pPr>
              <a:buFont typeface="Arial" pitchFamily="34" charset="0"/>
              <a:buChar char="•"/>
            </a:pPr>
            <a:endParaRPr lang="ar-EG" sz="1200" b="1" dirty="0" smtClean="0"/>
          </a:p>
          <a:p>
            <a:pPr>
              <a:buFont typeface="Arial" pitchFamily="34" charset="0"/>
              <a:buChar char="•"/>
            </a:pPr>
            <a:r>
              <a:rPr lang="en-US" sz="1200" b="1" dirty="0" smtClean="0"/>
              <a:t>http://</a:t>
            </a:r>
            <a:r>
              <a:rPr lang="en-US" sz="1200" b="1" dirty="0" smtClean="0"/>
              <a:t>munich.eventseekr.com/kempinski-hotel-</a:t>
            </a:r>
            <a:r>
              <a:rPr lang="en-US" sz="1200" b="1" dirty="0" smtClean="0"/>
              <a:t>airport</a:t>
            </a:r>
            <a:endParaRPr lang="ar-EG" sz="1200" b="1" dirty="0" smtClean="0"/>
          </a:p>
          <a:p>
            <a:pPr>
              <a:buFont typeface="Arial" pitchFamily="34" charset="0"/>
              <a:buChar char="•"/>
            </a:pPr>
            <a:endParaRPr lang="ar-EG" sz="1200" b="1" dirty="0" smtClean="0"/>
          </a:p>
          <a:p>
            <a:pPr>
              <a:buFont typeface="Arial" pitchFamily="34" charset="0"/>
              <a:buChar char="•"/>
            </a:pPr>
            <a:r>
              <a:rPr lang="en-US" sz="1200" b="1" dirty="0" smtClean="0"/>
              <a:t>http://www.thecoolist.com/glass-buildings-15-creative-uses-of </a:t>
            </a:r>
            <a:r>
              <a:rPr lang="en-US" sz="1200" b="1" dirty="0" smtClean="0"/>
              <a:t>-glass-in-architecture</a:t>
            </a:r>
            <a:r>
              <a:rPr lang="en-US" sz="1200" b="1" dirty="0" smtClean="0"/>
              <a:t/>
            </a:r>
            <a:br>
              <a:rPr lang="en-US" sz="1200" b="1" dirty="0" smtClean="0"/>
            </a:br>
            <a:endParaRPr lang="ar-EG" sz="12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TotalTime>
  <Words>2120</Words>
  <Application>Microsoft Office PowerPoint</Application>
  <PresentationFormat>A4 Paper (210x297 mm)</PresentationFormat>
  <Paragraphs>178</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Hesham</dc:creator>
  <cp:lastModifiedBy>Hesham</cp:lastModifiedBy>
  <cp:revision>58</cp:revision>
  <dcterms:created xsi:type="dcterms:W3CDTF">2012-03-15T19:15:58Z</dcterms:created>
  <dcterms:modified xsi:type="dcterms:W3CDTF">2012-03-17T12:01:59Z</dcterms:modified>
</cp:coreProperties>
</file>