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0"/>
  </p:notesMasterIdLst>
  <p:sldIdLst>
    <p:sldId id="256" r:id="rId2"/>
    <p:sldId id="258" r:id="rId3"/>
    <p:sldId id="262" r:id="rId4"/>
    <p:sldId id="266" r:id="rId5"/>
    <p:sldId id="267" r:id="rId6"/>
    <p:sldId id="259" r:id="rId7"/>
    <p:sldId id="263" r:id="rId8"/>
    <p:sldId id="260" r:id="rId9"/>
    <p:sldId id="264" r:id="rId10"/>
    <p:sldId id="265" r:id="rId11"/>
    <p:sldId id="261" r:id="rId12"/>
    <p:sldId id="269" r:id="rId13"/>
    <p:sldId id="268" r:id="rId14"/>
    <p:sldId id="273" r:id="rId15"/>
    <p:sldId id="270" r:id="rId16"/>
    <p:sldId id="271" r:id="rId17"/>
    <p:sldId id="274" r:id="rId18"/>
    <p:sldId id="27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87" d="100"/>
          <a:sy n="87" d="100"/>
        </p:scale>
        <p:origin x="-1332"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BC394D-A6EE-44D1-8D3B-E4E37E06133F}" type="datetimeFigureOut">
              <a:rPr lang="en-US" smtClean="0"/>
              <a:t>10/3/2015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161B2A-CB63-44DD-8DE9-08C953BC5C04}" type="slidenum">
              <a:rPr lang="en-US" smtClean="0"/>
              <a:t>‹#›</a:t>
            </a:fld>
            <a:endParaRPr lang="en-US"/>
          </a:p>
        </p:txBody>
      </p:sp>
    </p:spTree>
    <p:extLst>
      <p:ext uri="{BB962C8B-B14F-4D97-AF65-F5344CB8AC3E}">
        <p14:creationId xmlns:p14="http://schemas.microsoft.com/office/powerpoint/2010/main" val="1900215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77A7DA06-8B12-4507-981C-1546F676751B}" type="datetime1">
              <a:rPr lang="en-US" smtClean="0"/>
              <a:t>10/3/2015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059B180-B456-410D-9F65-9507620A3111}" type="datetime1">
              <a:rPr lang="en-US" smtClean="0"/>
              <a:t>10/3/2015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7AB3170-61C3-45BB-A416-1E8CC5C9F193}" type="datetime1">
              <a:rPr lang="en-US" smtClean="0"/>
              <a:t>10/3/2015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CA23D6F-C536-4DC4-9548-EF58205EADDC}" type="datetime1">
              <a:rPr lang="en-US" smtClean="0"/>
              <a:t>10/3/2015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F10EF64-1D82-4832-A831-46159812ADAA}" type="datetime1">
              <a:rPr lang="en-US" smtClean="0"/>
              <a:t>10/3/2015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A9E916D-FE8A-451B-9D54-AD2879BD9C37}" type="datetime1">
              <a:rPr lang="en-US" smtClean="0"/>
              <a:t>10/3/2015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DE90CF3-54AD-4FB7-BDD1-83B8EA7485B3}" type="datetime1">
              <a:rPr lang="en-US" smtClean="0"/>
              <a:t>10/3/2015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F81B3C6-B19C-4019-B403-10E0B38331D2}" type="datetime1">
              <a:rPr lang="en-US" smtClean="0"/>
              <a:t>10/3/2015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E2D366-4516-4643-96E0-6EBF3B7AD541}" type="datetime1">
              <a:rPr lang="en-US" smtClean="0"/>
              <a:t>10/3/2015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886C07F-94F6-4A77-B356-57BAB917C6E8}" type="datetime1">
              <a:rPr lang="en-US" smtClean="0"/>
              <a:t>10/3/2015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65537AA-1898-4494-9202-2A63E701C752}" type="datetime1">
              <a:rPr lang="en-US" smtClean="0"/>
              <a:t>10/3/2015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A0F302F-071B-470B-932A-3B54112F3F89}" type="datetime1">
              <a:rPr lang="en-US" smtClean="0"/>
              <a:t>10/3/2015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gif"/><Relationship Id="rId1" Type="http://schemas.openxmlformats.org/officeDocument/2006/relationships/slideLayout" Target="../slideLayouts/slideLayout2.xml"/><Relationship Id="rId5" Type="http://schemas.openxmlformats.org/officeDocument/2006/relationships/image" Target="../media/image22.gif"/><Relationship Id="rId4" Type="http://schemas.openxmlformats.org/officeDocument/2006/relationships/image" Target="../media/image21.gif"/></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gif"/><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gif"/><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gif"/><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rtl="1"/>
            <a:r>
              <a:rPr lang="ar-EG" dirty="0" smtClean="0"/>
              <a:t>صمام عدم الرجوع</a:t>
            </a:r>
            <a:r>
              <a:rPr lang="ar-SA" dirty="0" smtClean="0"/>
              <a:t/>
            </a:r>
            <a:br>
              <a:rPr lang="ar-SA" dirty="0" smtClean="0"/>
            </a:br>
            <a:r>
              <a:rPr lang="en-US" dirty="0" smtClean="0"/>
              <a:t>Check Valve</a:t>
            </a:r>
            <a:endParaRPr lang="en-US" dirty="0"/>
          </a:p>
        </p:txBody>
      </p:sp>
      <p:sp>
        <p:nvSpPr>
          <p:cNvPr id="3" name="Subtitle 2"/>
          <p:cNvSpPr>
            <a:spLocks noGrp="1"/>
          </p:cNvSpPr>
          <p:nvPr>
            <p:ph type="subTitle" idx="1"/>
          </p:nvPr>
        </p:nvSpPr>
        <p:spPr>
          <a:xfrm>
            <a:off x="533400" y="4371544"/>
            <a:ext cx="7854696" cy="1129158"/>
          </a:xfrm>
        </p:spPr>
        <p:txBody>
          <a:bodyPr/>
          <a:lstStyle/>
          <a:p>
            <a:pPr rtl="1"/>
            <a:r>
              <a:rPr lang="ar-SA" dirty="0" smtClean="0"/>
              <a:t>إعداد م/ عبد المجيد أمين الجندي</a:t>
            </a:r>
          </a:p>
          <a:p>
            <a:pPr rtl="1"/>
            <a:r>
              <a:rPr lang="ar-SA" dirty="0" smtClean="0"/>
              <a:t>أكتوبر 2015</a:t>
            </a:r>
            <a:endParaRPr lang="en-US" dirty="0"/>
          </a:p>
        </p:txBody>
      </p:sp>
      <p:sp>
        <p:nvSpPr>
          <p:cNvPr id="4" name="Rectangle 3"/>
          <p:cNvSpPr/>
          <p:nvPr/>
        </p:nvSpPr>
        <p:spPr>
          <a:xfrm>
            <a:off x="7587188" y="694437"/>
            <a:ext cx="1377300" cy="646331"/>
          </a:xfrm>
          <a:prstGeom prst="rect">
            <a:avLst/>
          </a:prstGeom>
        </p:spPr>
        <p:txBody>
          <a:bodyPr wrap="none">
            <a:spAutoFit/>
          </a:bodyPr>
          <a:lstStyle/>
          <a:p>
            <a:pPr algn="r" rtl="1"/>
            <a:r>
              <a:rPr lang="ar-EG" dirty="0" smtClean="0">
                <a:solidFill>
                  <a:srgbClr val="FF0000"/>
                </a:solidFill>
              </a:rPr>
              <a:t>السلسلة المعجزة</a:t>
            </a:r>
          </a:p>
          <a:p>
            <a:pPr algn="r" rtl="1"/>
            <a:r>
              <a:rPr lang="ar-EG" dirty="0" smtClean="0">
                <a:solidFill>
                  <a:srgbClr val="FF0000"/>
                </a:solidFill>
              </a:rPr>
              <a:t>في الأجهزة</a:t>
            </a:r>
            <a:endParaRPr lang="en-US" dirty="0">
              <a:solidFill>
                <a:srgbClr val="FF0000"/>
              </a:solidFill>
            </a:endParaRPr>
          </a:p>
        </p:txBody>
      </p:sp>
    </p:spTree>
    <p:extLst>
      <p:ext uri="{BB962C8B-B14F-4D97-AF65-F5344CB8AC3E}">
        <p14:creationId xmlns:p14="http://schemas.microsoft.com/office/powerpoint/2010/main" val="28110975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8812" y="785794"/>
            <a:ext cx="5729270" cy="1143000"/>
          </a:xfrm>
        </p:spPr>
        <p:txBody>
          <a:bodyPr>
            <a:normAutofit fontScale="90000"/>
          </a:bodyPr>
          <a:lstStyle/>
          <a:p>
            <a:pPr rtl="1"/>
            <a:r>
              <a:rPr lang="ar-SA" b="1" dirty="0" smtClean="0"/>
              <a:t>صمام عدم الرجوع مزدوج القرص</a:t>
            </a:r>
            <a:r>
              <a:rPr lang="ar-SA" dirty="0" smtClean="0"/>
              <a:t/>
            </a:r>
            <a:br>
              <a:rPr lang="ar-SA" dirty="0" smtClean="0"/>
            </a:br>
            <a:r>
              <a:rPr lang="en-US" dirty="0" smtClean="0"/>
              <a:t>Dual Plate Check Valve</a:t>
            </a:r>
            <a:endParaRPr lang="en-US" dirty="0"/>
          </a:p>
        </p:txBody>
      </p:sp>
      <p:sp>
        <p:nvSpPr>
          <p:cNvPr id="3" name="Content Placeholder 2"/>
          <p:cNvSpPr>
            <a:spLocks noGrp="1"/>
          </p:cNvSpPr>
          <p:nvPr>
            <p:ph idx="1"/>
          </p:nvPr>
        </p:nvSpPr>
        <p:spPr>
          <a:xfrm>
            <a:off x="500034" y="2071678"/>
            <a:ext cx="8229600" cy="971544"/>
          </a:xfrm>
        </p:spPr>
        <p:txBody>
          <a:bodyPr/>
          <a:lstStyle/>
          <a:p>
            <a:pPr algn="r" rtl="1"/>
            <a:endParaRPr lang="en-US" dirty="0"/>
          </a:p>
        </p:txBody>
      </p:sp>
      <p:pic>
        <p:nvPicPr>
          <p:cNvPr id="22530" name="Picture 2" descr="C:\Abdooo\مساهمات\GIF\Check Valve 3\wafer_type_check_valve.gif"/>
          <p:cNvPicPr>
            <a:picLocks noChangeAspect="1" noChangeArrowheads="1"/>
          </p:cNvPicPr>
          <p:nvPr/>
        </p:nvPicPr>
        <p:blipFill>
          <a:blip r:embed="rId2"/>
          <a:srcRect/>
          <a:stretch>
            <a:fillRect/>
          </a:stretch>
        </p:blipFill>
        <p:spPr bwMode="auto">
          <a:xfrm>
            <a:off x="6215074" y="2405079"/>
            <a:ext cx="2457450" cy="3381375"/>
          </a:xfrm>
          <a:prstGeom prst="rect">
            <a:avLst/>
          </a:prstGeom>
          <a:noFill/>
        </p:spPr>
      </p:pic>
      <p:pic>
        <p:nvPicPr>
          <p:cNvPr id="22531" name="Picture 3" descr="C:\Abdooo\مساهمات\GIF\Check Valve 3\Dual Plate Check Valve NRV.gif"/>
          <p:cNvPicPr>
            <a:picLocks noChangeAspect="1" noChangeArrowheads="1" noCrop="1"/>
          </p:cNvPicPr>
          <p:nvPr/>
        </p:nvPicPr>
        <p:blipFill>
          <a:blip r:embed="rId3"/>
          <a:srcRect/>
          <a:stretch>
            <a:fillRect/>
          </a:stretch>
        </p:blipFill>
        <p:spPr bwMode="auto">
          <a:xfrm>
            <a:off x="1285852" y="2214554"/>
            <a:ext cx="2457450" cy="2028825"/>
          </a:xfrm>
          <a:prstGeom prst="rect">
            <a:avLst/>
          </a:prstGeom>
          <a:noFill/>
        </p:spPr>
      </p:pic>
      <p:pic>
        <p:nvPicPr>
          <p:cNvPr id="22532" name="Picture 4" descr="C:\Abdooo\Work\Learning\Animation\control\Valve\Check\The double disc swing-check CR-sm.gif"/>
          <p:cNvPicPr>
            <a:picLocks noChangeAspect="1" noChangeArrowheads="1" noCrop="1"/>
          </p:cNvPicPr>
          <p:nvPr/>
        </p:nvPicPr>
        <p:blipFill>
          <a:blip r:embed="rId4"/>
          <a:srcRect/>
          <a:stretch>
            <a:fillRect/>
          </a:stretch>
        </p:blipFill>
        <p:spPr bwMode="auto">
          <a:xfrm>
            <a:off x="7286644" y="928670"/>
            <a:ext cx="981075" cy="571500"/>
          </a:xfrm>
          <a:prstGeom prst="rect">
            <a:avLst/>
          </a:prstGeom>
          <a:noFill/>
        </p:spPr>
      </p:pic>
      <p:sp>
        <p:nvSpPr>
          <p:cNvPr id="7" name="Slide Number Placeholder 6"/>
          <p:cNvSpPr>
            <a:spLocks noGrp="1"/>
          </p:cNvSpPr>
          <p:nvPr>
            <p:ph type="sldNum" sz="quarter" idx="12"/>
          </p:nvPr>
        </p:nvSpPr>
        <p:spPr/>
        <p:txBody>
          <a:bodyPr/>
          <a:lstStyle/>
          <a:p>
            <a:fld id="{B6F15528-21DE-4FAA-801E-634DDDAF4B2B}" type="slidenum">
              <a:rPr lang="en-US" smtClean="0"/>
              <a:pPr/>
              <a:t>10</a:t>
            </a:fld>
            <a:endParaRPr lang="en-US"/>
          </a:p>
        </p:txBody>
      </p:sp>
      <p:pic>
        <p:nvPicPr>
          <p:cNvPr id="22533" name="Picture 5" descr="C:\Abdooo\Work\Learning\Animation\control\Valve\Check\Dual Plate Check Valve.gif"/>
          <p:cNvPicPr>
            <a:picLocks noChangeAspect="1" noChangeArrowheads="1" noCrop="1"/>
          </p:cNvPicPr>
          <p:nvPr/>
        </p:nvPicPr>
        <p:blipFill>
          <a:blip r:embed="rId5"/>
          <a:srcRect/>
          <a:stretch>
            <a:fillRect/>
          </a:stretch>
        </p:blipFill>
        <p:spPr bwMode="auto">
          <a:xfrm>
            <a:off x="1428728" y="4429132"/>
            <a:ext cx="1905000" cy="1428750"/>
          </a:xfrm>
          <a:prstGeom prst="rect">
            <a:avLst/>
          </a:prstGeom>
          <a:noFill/>
        </p:spPr>
      </p:pic>
      <p:sp>
        <p:nvSpPr>
          <p:cNvPr id="9" name="Rectangle 8"/>
          <p:cNvSpPr/>
          <p:nvPr/>
        </p:nvSpPr>
        <p:spPr>
          <a:xfrm>
            <a:off x="1214414" y="6000768"/>
            <a:ext cx="2286016" cy="215444"/>
          </a:xfrm>
          <a:prstGeom prst="rect">
            <a:avLst/>
          </a:prstGeom>
        </p:spPr>
        <p:txBody>
          <a:bodyPr wrap="square">
            <a:spAutoFit/>
          </a:bodyPr>
          <a:lstStyle/>
          <a:p>
            <a:r>
              <a:rPr lang="en-US" sz="800" dirty="0" smtClean="0"/>
              <a:t>http://paramanusa.co.id/images/goodwin2.gif</a:t>
            </a:r>
            <a:endParaRPr lang="en-US" sz="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ar-EG" dirty="0" smtClean="0"/>
              <a:t>صمام عدم </a:t>
            </a:r>
            <a:r>
              <a:rPr lang="ar-EG" dirty="0"/>
              <a:t>رجوع محوري </a:t>
            </a:r>
            <a:r>
              <a:rPr lang="ar-EG" dirty="0" smtClean="0"/>
              <a:t>بالياي</a:t>
            </a:r>
            <a:br>
              <a:rPr lang="ar-EG" dirty="0" smtClean="0"/>
            </a:br>
            <a:r>
              <a:rPr lang="en-US" dirty="0" smtClean="0"/>
              <a:t>AXIAL </a:t>
            </a:r>
            <a:r>
              <a:rPr lang="en-US" dirty="0"/>
              <a:t>TYPE CHECK </a:t>
            </a:r>
            <a:r>
              <a:rPr lang="en-US" dirty="0" smtClean="0"/>
              <a:t>VALVE</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p:sp>
        <p:nvSpPr>
          <p:cNvPr id="6" name="Content Placeholder 5"/>
          <p:cNvSpPr>
            <a:spLocks noGrp="1"/>
          </p:cNvSpPr>
          <p:nvPr>
            <p:ph idx="1"/>
          </p:nvPr>
        </p:nvSpPr>
        <p:spPr>
          <a:xfrm>
            <a:off x="467544" y="4941168"/>
            <a:ext cx="8229600" cy="1421512"/>
          </a:xfrm>
        </p:spPr>
        <p:txBody>
          <a:bodyPr/>
          <a:lstStyle/>
          <a:p>
            <a:pPr algn="r" rtl="1"/>
            <a:r>
              <a:rPr lang="ar-EG" dirty="0"/>
              <a:t>يستخدم في محطات الرفع لتفادي الأخطار التي تحدث نتيجة التوقف </a:t>
            </a:r>
            <a:r>
              <a:rPr lang="ar-EG" dirty="0" smtClean="0"/>
              <a:t>المفاجئ .</a:t>
            </a:r>
            <a:endParaRPr lang="en-US" dirty="0"/>
          </a:p>
        </p:txBody>
      </p:sp>
      <p:pic>
        <p:nvPicPr>
          <p:cNvPr id="1026" name="Picture 2" descr="C:\Users\oprctr305\Desktop\Kutub 20151002\Axial check valve\Axial check valve ani.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916832"/>
            <a:ext cx="4238625"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oprctr305\Desktop\Kutub 20151002\Axial check valve\f80528b9847bf5f2034eaae5e03392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9424" y="2564904"/>
            <a:ext cx="5184576" cy="172819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644008" y="4221668"/>
            <a:ext cx="4176464" cy="215444"/>
          </a:xfrm>
          <a:prstGeom prst="rect">
            <a:avLst/>
          </a:prstGeom>
        </p:spPr>
        <p:txBody>
          <a:bodyPr wrap="square">
            <a:spAutoFit/>
          </a:bodyPr>
          <a:lstStyle/>
          <a:p>
            <a:r>
              <a:rPr lang="en-US" sz="800" dirty="0"/>
              <a:t>http://ptpa-valves.com/upload/medialibrary/f80/f80528b9847bf5f2034eaae5e0339218.jpg</a:t>
            </a:r>
          </a:p>
        </p:txBody>
      </p:sp>
    </p:spTree>
    <p:extLst>
      <p:ext uri="{BB962C8B-B14F-4D97-AF65-F5344CB8AC3E}">
        <p14:creationId xmlns:p14="http://schemas.microsoft.com/office/powerpoint/2010/main" val="15009025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79496"/>
            <a:ext cx="8229600" cy="1493520"/>
          </a:xfrm>
        </p:spPr>
        <p:txBody>
          <a:bodyPr/>
          <a:lstStyle/>
          <a:p>
            <a:pPr algn="r" rtl="1"/>
            <a:r>
              <a:rPr lang="ar-EG" dirty="0" smtClean="0"/>
              <a:t>هذا النوع مزود بتصميم خاص لإخماد الضغط الواقع القرص عند الإغلاق </a:t>
            </a:r>
            <a:r>
              <a:rPr lang="en-US" dirty="0">
                <a:solidFill>
                  <a:schemeClr val="accent2">
                    <a:lumMod val="50000"/>
                  </a:schemeClr>
                </a:solidFill>
              </a:rPr>
              <a:t>Non-slam </a:t>
            </a:r>
            <a:r>
              <a:rPr lang="en-US" dirty="0" smtClean="0">
                <a:solidFill>
                  <a:schemeClr val="accent2">
                    <a:lumMod val="50000"/>
                  </a:schemeClr>
                </a:solidFill>
              </a:rPr>
              <a:t>Damper System</a:t>
            </a:r>
            <a:r>
              <a:rPr lang="ar-EG" dirty="0" smtClean="0">
                <a:solidFill>
                  <a:schemeClr val="accent2">
                    <a:lumMod val="50000"/>
                  </a:schemeClr>
                </a:solidFill>
              </a:rPr>
              <a:t> </a:t>
            </a:r>
            <a:r>
              <a:rPr lang="ar-EG" dirty="0" smtClean="0"/>
              <a:t>وبالتالي حدوث إغلاق سلسل غير عنيف ولذا يطلق عليه </a:t>
            </a:r>
            <a:r>
              <a:rPr lang="en-US" dirty="0">
                <a:solidFill>
                  <a:schemeClr val="accent2">
                    <a:lumMod val="50000"/>
                  </a:schemeClr>
                </a:solidFill>
              </a:rPr>
              <a:t>Non-Slam Axial Type Check Valve</a:t>
            </a:r>
            <a:r>
              <a:rPr lang="ar-EG" dirty="0">
                <a:solidFill>
                  <a:schemeClr val="accent2">
                    <a:lumMod val="50000"/>
                  </a:schemeClr>
                </a:solidFill>
              </a:rPr>
              <a:t> </a:t>
            </a:r>
            <a:r>
              <a:rPr lang="ar-EG" dirty="0" smtClean="0"/>
              <a:t>.</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a:p>
        </p:txBody>
      </p:sp>
      <p:sp>
        <p:nvSpPr>
          <p:cNvPr id="5" name="Title 1"/>
          <p:cNvSpPr>
            <a:spLocks noGrp="1"/>
          </p:cNvSpPr>
          <p:nvPr>
            <p:ph type="title"/>
          </p:nvPr>
        </p:nvSpPr>
        <p:spPr>
          <a:xfrm>
            <a:off x="457200" y="704088"/>
            <a:ext cx="8229600" cy="1143000"/>
          </a:xfrm>
        </p:spPr>
        <p:txBody>
          <a:bodyPr>
            <a:normAutofit fontScale="90000"/>
          </a:bodyPr>
          <a:lstStyle/>
          <a:p>
            <a:pPr rtl="1"/>
            <a:r>
              <a:rPr lang="ar-EG" dirty="0" smtClean="0"/>
              <a:t>صمام عدم </a:t>
            </a:r>
            <a:r>
              <a:rPr lang="ar-EG" dirty="0"/>
              <a:t>رجوع محوري بالياي </a:t>
            </a:r>
            <a:r>
              <a:rPr lang="en-US" dirty="0"/>
              <a:t>AXIAL TYPE CHECK </a:t>
            </a:r>
            <a:r>
              <a:rPr lang="en-US" dirty="0" smtClean="0"/>
              <a:t>VALVE</a:t>
            </a:r>
            <a:endParaRPr lang="en-US" dirty="0"/>
          </a:p>
        </p:txBody>
      </p:sp>
      <p:pic>
        <p:nvPicPr>
          <p:cNvPr id="2050" name="Picture 2" descr="C:\Users\oprctr305\Desktop\Kutub 20151002\Axial check valve\aa2473c65f9a27ba67e4d809437d083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3652500"/>
            <a:ext cx="2354560" cy="235456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oprctr305\Desktop\Kutub 20151002\Axial check valve\3f96b9941c20144d44ad47c4ed1de7a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3558788"/>
            <a:ext cx="2304256" cy="230425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724128" y="5991670"/>
            <a:ext cx="1940498" cy="461665"/>
          </a:xfrm>
          <a:prstGeom prst="rect">
            <a:avLst/>
          </a:prstGeom>
        </p:spPr>
        <p:txBody>
          <a:bodyPr wrap="square">
            <a:spAutoFit/>
          </a:bodyPr>
          <a:lstStyle/>
          <a:p>
            <a:r>
              <a:rPr lang="en-US" sz="800" dirty="0"/>
              <a:t>http://ptpa-valves.com/upload/medialibrary/aa2/aa2473c65f9a27ba67e4d809437d083f.jpg</a:t>
            </a:r>
          </a:p>
        </p:txBody>
      </p:sp>
      <p:sp>
        <p:nvSpPr>
          <p:cNvPr id="7" name="Rectangle 6"/>
          <p:cNvSpPr/>
          <p:nvPr/>
        </p:nvSpPr>
        <p:spPr>
          <a:xfrm>
            <a:off x="1251992" y="5991671"/>
            <a:ext cx="2002362" cy="461665"/>
          </a:xfrm>
          <a:prstGeom prst="rect">
            <a:avLst/>
          </a:prstGeom>
        </p:spPr>
        <p:txBody>
          <a:bodyPr wrap="square">
            <a:spAutoFit/>
          </a:bodyPr>
          <a:lstStyle/>
          <a:p>
            <a:r>
              <a:rPr lang="en-US" sz="800" dirty="0"/>
              <a:t>http://ptpa-valves.com/upload/medialibrary/3f9/3f96b9941c20144d44ad47c4ed1de7a9.jpg</a:t>
            </a:r>
          </a:p>
        </p:txBody>
      </p:sp>
    </p:spTree>
    <p:extLst>
      <p:ext uri="{BB962C8B-B14F-4D97-AF65-F5344CB8AC3E}">
        <p14:creationId xmlns:p14="http://schemas.microsoft.com/office/powerpoint/2010/main" val="2271572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dirty="0" smtClean="0"/>
              <a:t>تطبيقات </a:t>
            </a:r>
            <a:r>
              <a:rPr lang="en-US" dirty="0" smtClean="0"/>
              <a:t>Application</a:t>
            </a:r>
            <a:endParaRPr lang="en-US" dirty="0"/>
          </a:p>
        </p:txBody>
      </p:sp>
      <p:sp>
        <p:nvSpPr>
          <p:cNvPr id="3" name="Content Placeholder 2"/>
          <p:cNvSpPr>
            <a:spLocks noGrp="1"/>
          </p:cNvSpPr>
          <p:nvPr>
            <p:ph idx="1"/>
          </p:nvPr>
        </p:nvSpPr>
        <p:spPr>
          <a:xfrm>
            <a:off x="457200" y="1935480"/>
            <a:ext cx="8229600" cy="1061472"/>
          </a:xfrm>
        </p:spPr>
        <p:txBody>
          <a:bodyPr/>
          <a:lstStyle/>
          <a:p>
            <a:pPr algn="r" rtl="1"/>
            <a:r>
              <a:rPr lang="ar-EG" dirty="0" smtClean="0"/>
              <a:t>استخدام صمام عدم الرجوع مع المضخات في جانب السحب </a:t>
            </a:r>
            <a:r>
              <a:rPr lang="en-US" dirty="0">
                <a:solidFill>
                  <a:schemeClr val="accent2">
                    <a:lumMod val="50000"/>
                  </a:schemeClr>
                </a:solidFill>
              </a:rPr>
              <a:t>Suction</a:t>
            </a:r>
            <a:r>
              <a:rPr lang="ar-EG" dirty="0" smtClean="0"/>
              <a:t> وفي جانب الطرد </a:t>
            </a:r>
            <a:r>
              <a:rPr lang="en-US" dirty="0">
                <a:solidFill>
                  <a:schemeClr val="accent2">
                    <a:lumMod val="50000"/>
                  </a:schemeClr>
                </a:solidFill>
              </a:rPr>
              <a:t>Discharge</a:t>
            </a:r>
            <a:r>
              <a:rPr lang="ar-EG" dirty="0" smtClean="0"/>
              <a:t> .</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p:pic>
        <p:nvPicPr>
          <p:cNvPr id="24578" name="Picture 2" descr="C:\Abdooo\Work\Learning\Animation\control\Valve\Check\axial-piston-pump.gif"/>
          <p:cNvPicPr>
            <a:picLocks noChangeAspect="1" noChangeArrowheads="1" noCrop="1"/>
          </p:cNvPicPr>
          <p:nvPr/>
        </p:nvPicPr>
        <p:blipFill>
          <a:blip r:embed="rId2"/>
          <a:srcRect/>
          <a:stretch>
            <a:fillRect/>
          </a:stretch>
        </p:blipFill>
        <p:spPr bwMode="auto">
          <a:xfrm>
            <a:off x="2339752" y="3429000"/>
            <a:ext cx="5010150" cy="2219325"/>
          </a:xfrm>
          <a:prstGeom prst="rect">
            <a:avLst/>
          </a:prstGeom>
          <a:noFill/>
        </p:spPr>
      </p:pic>
      <p:sp>
        <p:nvSpPr>
          <p:cNvPr id="6" name="Rectangle 5"/>
          <p:cNvSpPr/>
          <p:nvPr/>
        </p:nvSpPr>
        <p:spPr>
          <a:xfrm>
            <a:off x="2884012" y="5910303"/>
            <a:ext cx="3571884" cy="215444"/>
          </a:xfrm>
          <a:prstGeom prst="rect">
            <a:avLst/>
          </a:prstGeom>
        </p:spPr>
        <p:txBody>
          <a:bodyPr wrap="square">
            <a:spAutoFit/>
          </a:bodyPr>
          <a:lstStyle/>
          <a:p>
            <a:r>
              <a:rPr lang="en-US" sz="800" dirty="0" smtClean="0"/>
              <a:t>https://royalmechanical.files.wordpress.com/2011/07/axial-piston-pump.gif</a:t>
            </a:r>
            <a:endParaRPr lang="en-US" sz="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35480"/>
            <a:ext cx="8229600" cy="1061472"/>
          </a:xfrm>
        </p:spPr>
        <p:txBody>
          <a:bodyPr/>
          <a:lstStyle/>
          <a:p>
            <a:pPr algn="r" rtl="1"/>
            <a:r>
              <a:rPr lang="ar-EG" dirty="0"/>
              <a:t>ا</a:t>
            </a:r>
            <a:r>
              <a:rPr lang="ar-EG" dirty="0" smtClean="0"/>
              <a:t>ستخدام صمام عدم الرجوع في الدوائر الهيدروليكية .</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a:p>
        </p:txBody>
      </p:sp>
      <p:pic>
        <p:nvPicPr>
          <p:cNvPr id="4098" name="Picture 2" descr="C:\Users\oprctr305\Desktop\Kutub 20151002\check Valve\Hydraulic Actuator Animation.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2439490"/>
            <a:ext cx="5184576" cy="4184337"/>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457200" y="704088"/>
            <a:ext cx="8229600" cy="1143000"/>
          </a:xfrm>
        </p:spPr>
        <p:txBody>
          <a:bodyPr/>
          <a:lstStyle/>
          <a:p>
            <a:pPr algn="r" rtl="1"/>
            <a:r>
              <a:rPr lang="ar-SA" dirty="0" smtClean="0"/>
              <a:t>تطبيقات </a:t>
            </a:r>
            <a:r>
              <a:rPr lang="en-US" dirty="0" smtClean="0"/>
              <a:t>Application</a:t>
            </a:r>
            <a:endParaRPr lang="en-US" dirty="0"/>
          </a:p>
        </p:txBody>
      </p:sp>
      <p:sp>
        <p:nvSpPr>
          <p:cNvPr id="5" name="Rectangle 4"/>
          <p:cNvSpPr/>
          <p:nvPr/>
        </p:nvSpPr>
        <p:spPr>
          <a:xfrm>
            <a:off x="2915816" y="6597352"/>
            <a:ext cx="2862064" cy="215444"/>
          </a:xfrm>
          <a:prstGeom prst="rect">
            <a:avLst/>
          </a:prstGeom>
        </p:spPr>
        <p:txBody>
          <a:bodyPr wrap="square">
            <a:spAutoFit/>
          </a:bodyPr>
          <a:lstStyle/>
          <a:p>
            <a:r>
              <a:rPr lang="en-US" sz="800" dirty="0"/>
              <a:t>http://www.evprogress.org/Steering/Piston%20moving.gif</a:t>
            </a:r>
          </a:p>
        </p:txBody>
      </p:sp>
    </p:spTree>
    <p:extLst>
      <p:ext uri="{BB962C8B-B14F-4D97-AF65-F5344CB8AC3E}">
        <p14:creationId xmlns:p14="http://schemas.microsoft.com/office/powerpoint/2010/main" val="2109891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3717032"/>
            <a:ext cx="5770984" cy="1637536"/>
          </a:xfrm>
        </p:spPr>
        <p:txBody>
          <a:bodyPr/>
          <a:lstStyle/>
          <a:p>
            <a:pPr algn="just" rtl="1"/>
            <a:r>
              <a:rPr lang="ar-EG" dirty="0" smtClean="0"/>
              <a:t>استخدام صمام عدم الرجوع في إطار السيارات للسماح بدخول الهواء عند ملئ الإطار ثم منع خروجه بعد فصل ضاغط الهواء .</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pic>
        <p:nvPicPr>
          <p:cNvPr id="3074" name="Picture 2" descr="C:\Users\oprctr305\Desktop\Kutub 20151002\check Valve\220px-Schrader_valve_opening_and_closing_on_a_tire.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2204864"/>
            <a:ext cx="2095500" cy="3857625"/>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457200" y="704088"/>
            <a:ext cx="8229600" cy="1143000"/>
          </a:xfrm>
        </p:spPr>
        <p:txBody>
          <a:bodyPr/>
          <a:lstStyle/>
          <a:p>
            <a:pPr algn="r" rtl="1"/>
            <a:r>
              <a:rPr lang="ar-SA" dirty="0" smtClean="0"/>
              <a:t>تطبيقات </a:t>
            </a:r>
            <a:r>
              <a:rPr lang="en-US" dirty="0" smtClean="0"/>
              <a:t>Application</a:t>
            </a:r>
            <a:endParaRPr lang="en-US" dirty="0"/>
          </a:p>
        </p:txBody>
      </p:sp>
    </p:spTree>
    <p:extLst>
      <p:ext uri="{BB962C8B-B14F-4D97-AF65-F5344CB8AC3E}">
        <p14:creationId xmlns:p14="http://schemas.microsoft.com/office/powerpoint/2010/main" val="1578334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35480"/>
            <a:ext cx="8229600" cy="3797776"/>
          </a:xfrm>
        </p:spPr>
        <p:txBody>
          <a:bodyPr/>
          <a:lstStyle/>
          <a:p>
            <a:r>
              <a:rPr lang="en-US" dirty="0"/>
              <a:t>http://</a:t>
            </a:r>
            <a:r>
              <a:rPr lang="en-US" dirty="0" smtClean="0"/>
              <a:t>www.arab-oil-naturalgas.com/articles/equipments/articleE_7.htm</a:t>
            </a:r>
          </a:p>
          <a:p>
            <a:r>
              <a:rPr lang="en-US" dirty="0"/>
              <a:t>https://ar.wikipedia.org/wiki/%D8%B5%D9%85%D8%A7%D9%85_%D8%B9%D8%AF%D9%85_%</a:t>
            </a:r>
            <a:r>
              <a:rPr lang="en-US" dirty="0" smtClean="0"/>
              <a:t>D8%B1%D8%AC%D9%88%D8%B9</a:t>
            </a:r>
          </a:p>
          <a:p>
            <a:r>
              <a:rPr lang="en-US" dirty="0"/>
              <a:t>http://ptpa-valves.com/products/135</a:t>
            </a:r>
            <a:r>
              <a:rPr lang="en-US" dirty="0" smtClean="0"/>
              <a:t>/</a:t>
            </a:r>
          </a:p>
          <a:p>
            <a:pPr algn="r" rtl="1"/>
            <a:r>
              <a:rPr lang="ar-EG" dirty="0" smtClean="0"/>
              <a:t>كتاب صمام عدم الرجوع م/ عبد المجيد أمين الجندي</a:t>
            </a:r>
          </a:p>
          <a:p>
            <a:pPr marL="0" indent="0">
              <a:buNone/>
            </a:pPr>
            <a:r>
              <a:rPr lang="en-US" dirty="0"/>
              <a:t>http://www.kutub.info/library/book/11319</a:t>
            </a:r>
            <a:endParaRPr lang="ar-EG"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a:p>
        </p:txBody>
      </p:sp>
      <p:sp>
        <p:nvSpPr>
          <p:cNvPr id="5" name="Title 1"/>
          <p:cNvSpPr>
            <a:spLocks noGrp="1"/>
          </p:cNvSpPr>
          <p:nvPr>
            <p:ph type="title"/>
          </p:nvPr>
        </p:nvSpPr>
        <p:spPr>
          <a:xfrm>
            <a:off x="1295400" y="685800"/>
            <a:ext cx="7309048" cy="914400"/>
          </a:xfrm>
        </p:spPr>
        <p:txBody>
          <a:bodyPr/>
          <a:lstStyle/>
          <a:p>
            <a:pPr algn="l"/>
            <a:r>
              <a:rPr lang="en-US" dirty="0" smtClean="0"/>
              <a:t>References</a:t>
            </a:r>
            <a:endParaRPr lang="en-US" dirty="0"/>
          </a:p>
        </p:txBody>
      </p:sp>
      <p:pic>
        <p:nvPicPr>
          <p:cNvPr id="6" name="Picture 2" descr="C:\Users\oprctr305\Desktop\Kutub 29-09-2015\book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83745" y="1028700"/>
            <a:ext cx="465275"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62640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685800"/>
            <a:ext cx="7283152" cy="1143000"/>
          </a:xfrm>
        </p:spPr>
        <p:txBody>
          <a:bodyPr/>
          <a:lstStyle/>
          <a:p>
            <a:pPr algn="r" rtl="1"/>
            <a:r>
              <a:rPr lang="ar-EG" b="1" dirty="0" smtClean="0"/>
              <a:t>ملفات ذات علاقة</a:t>
            </a:r>
            <a:endParaRPr lang="en-US" b="1" dirty="0"/>
          </a:p>
        </p:txBody>
      </p:sp>
      <p:sp>
        <p:nvSpPr>
          <p:cNvPr id="3" name="Content Placeholder 2"/>
          <p:cNvSpPr>
            <a:spLocks noGrp="1"/>
          </p:cNvSpPr>
          <p:nvPr>
            <p:ph idx="1"/>
          </p:nvPr>
        </p:nvSpPr>
        <p:spPr>
          <a:xfrm>
            <a:off x="457200" y="1935480"/>
            <a:ext cx="8229600" cy="2285608"/>
          </a:xfrm>
        </p:spPr>
        <p:txBody>
          <a:bodyPr/>
          <a:lstStyle/>
          <a:p>
            <a:pPr algn="r" rtl="1"/>
            <a:r>
              <a:rPr lang="ar-EG" dirty="0"/>
              <a:t>المركم الهيدروليكي </a:t>
            </a:r>
            <a:r>
              <a:rPr lang="en-US" dirty="0"/>
              <a:t>Hydraulic </a:t>
            </a:r>
            <a:r>
              <a:rPr lang="en-US" dirty="0" smtClean="0"/>
              <a:t>accumulator</a:t>
            </a:r>
            <a:r>
              <a:rPr lang="ar-EG" dirty="0" smtClean="0"/>
              <a:t> </a:t>
            </a:r>
          </a:p>
          <a:p>
            <a:pPr marL="0" indent="0">
              <a:buNone/>
            </a:pPr>
            <a:r>
              <a:rPr lang="en-US" dirty="0"/>
              <a:t>http://www.kutub.info/library/book/19176</a:t>
            </a:r>
            <a:endParaRPr lang="ar-EG" dirty="0"/>
          </a:p>
          <a:p>
            <a:pPr algn="r" rtl="1"/>
            <a:r>
              <a:rPr lang="ar-EG" dirty="0" smtClean="0"/>
              <a:t>المضخات </a:t>
            </a:r>
            <a:r>
              <a:rPr lang="en-US" dirty="0" smtClean="0"/>
              <a:t>Pumps</a:t>
            </a:r>
            <a:r>
              <a:rPr lang="ar-EG" dirty="0" smtClean="0"/>
              <a:t> </a:t>
            </a:r>
          </a:p>
          <a:p>
            <a:pPr marL="0" indent="0">
              <a:buNone/>
            </a:pPr>
            <a:r>
              <a:rPr lang="en-US" dirty="0"/>
              <a:t>http://</a:t>
            </a:r>
            <a:r>
              <a:rPr lang="en-US" dirty="0" smtClean="0"/>
              <a:t>www.kutub.info/library/book/17105</a:t>
            </a:r>
            <a:endParaRPr lang="ar-EG"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a:p>
        </p:txBody>
      </p:sp>
      <p:pic>
        <p:nvPicPr>
          <p:cNvPr id="5" name="Picture 2" descr="C:\Users\oprctr305\Desktop\Kutub 29-09-2015\book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367193" y="1196752"/>
            <a:ext cx="465275"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84056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636912"/>
            <a:ext cx="4495800" cy="1143000"/>
          </a:xfrm>
        </p:spPr>
        <p:txBody>
          <a:bodyPr>
            <a:noAutofit/>
          </a:bodyPr>
          <a:lstStyle/>
          <a:p>
            <a:r>
              <a:rPr lang="en-US" sz="8000" dirty="0" smtClean="0"/>
              <a:t>Thank You</a:t>
            </a:r>
            <a:endParaRPr lang="en-US" sz="8000" dirty="0"/>
          </a:p>
        </p:txBody>
      </p:sp>
      <p:pic>
        <p:nvPicPr>
          <p:cNvPr id="1026" name="Picture 2" descr="D:\1112\Instrument Arabic\Inst. Sim. GIF\Index_files\image004.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476271" y="569183"/>
            <a:ext cx="571500" cy="57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01007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0042"/>
            <a:ext cx="8229600" cy="918418"/>
          </a:xfrm>
        </p:spPr>
        <p:txBody>
          <a:bodyPr/>
          <a:lstStyle/>
          <a:p>
            <a:pPr algn="r" rtl="1"/>
            <a:r>
              <a:rPr lang="ar-EG" b="1" dirty="0"/>
              <a:t>صمام عدم </a:t>
            </a:r>
            <a:r>
              <a:rPr lang="ar-EG" b="1" dirty="0" smtClean="0"/>
              <a:t>الرجوع </a:t>
            </a:r>
            <a:r>
              <a:rPr lang="en-US" dirty="0"/>
              <a:t>Check Valve</a:t>
            </a:r>
          </a:p>
        </p:txBody>
      </p:sp>
      <p:sp>
        <p:nvSpPr>
          <p:cNvPr id="3" name="Content Placeholder 2"/>
          <p:cNvSpPr>
            <a:spLocks noGrp="1"/>
          </p:cNvSpPr>
          <p:nvPr>
            <p:ph idx="1"/>
          </p:nvPr>
        </p:nvSpPr>
        <p:spPr>
          <a:xfrm>
            <a:off x="457200" y="1600201"/>
            <a:ext cx="8229600" cy="1752600"/>
          </a:xfrm>
        </p:spPr>
        <p:txBody>
          <a:bodyPr/>
          <a:lstStyle/>
          <a:p>
            <a:pPr algn="just" rtl="1"/>
            <a:r>
              <a:rPr lang="ar-EG" b="1" dirty="0"/>
              <a:t>صمام عدم الرجوع</a:t>
            </a:r>
            <a:r>
              <a:rPr lang="ar-EG" dirty="0"/>
              <a:t>، أو </a:t>
            </a:r>
            <a:r>
              <a:rPr lang="ar-EG" b="1" dirty="0"/>
              <a:t>صمام اللارجعة</a:t>
            </a:r>
            <a:r>
              <a:rPr lang="ar-EG" dirty="0"/>
              <a:t> أو </a:t>
            </a:r>
            <a:r>
              <a:rPr lang="ar-EG" b="1" dirty="0"/>
              <a:t>صمام </a:t>
            </a:r>
            <a:r>
              <a:rPr lang="ar-EG" b="1" dirty="0" smtClean="0"/>
              <a:t>الإتجاه </a:t>
            </a:r>
            <a:r>
              <a:rPr lang="ar-EG" b="1" dirty="0"/>
              <a:t>الواحد</a:t>
            </a:r>
            <a:r>
              <a:rPr lang="ar-EG" dirty="0"/>
              <a:t> (</a:t>
            </a:r>
            <a:r>
              <a:rPr lang="ar-EG" dirty="0" smtClean="0"/>
              <a:t>بالإنجليزية </a:t>
            </a:r>
            <a:r>
              <a:rPr lang="en-US" dirty="0">
                <a:solidFill>
                  <a:schemeClr val="accent2">
                    <a:lumMod val="50000"/>
                  </a:schemeClr>
                </a:solidFill>
              </a:rPr>
              <a:t>Check Valve</a:t>
            </a:r>
            <a:r>
              <a:rPr lang="en-US" dirty="0"/>
              <a:t>)، </a:t>
            </a:r>
            <a:r>
              <a:rPr lang="ar-EG" dirty="0"/>
              <a:t>وظيفته منع </a:t>
            </a:r>
            <a:r>
              <a:rPr lang="ar-EG" dirty="0" smtClean="0"/>
              <a:t>السريان العكسي </a:t>
            </a:r>
            <a:r>
              <a:rPr lang="ar-EG" dirty="0"/>
              <a:t>وتحديد اتجاه الجريان.</a:t>
            </a:r>
            <a:endParaRPr lang="en-US" dirty="0"/>
          </a:p>
        </p:txBody>
      </p:sp>
      <p:pic>
        <p:nvPicPr>
          <p:cNvPr id="2050" name="Picture 2" descr="C:\Users\oprctr305\Desktop\Kutub 20151002\check Valve\Check_Valve.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4744" y="3897868"/>
            <a:ext cx="1905000" cy="12668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786182" y="5421868"/>
            <a:ext cx="1681871" cy="369332"/>
          </a:xfrm>
          <a:prstGeom prst="rect">
            <a:avLst/>
          </a:prstGeom>
        </p:spPr>
        <p:txBody>
          <a:bodyPr wrap="none">
            <a:spAutoFit/>
          </a:bodyPr>
          <a:lstStyle/>
          <a:p>
            <a:r>
              <a:rPr lang="ar-EG" dirty="0"/>
              <a:t>رمز لصمام لارجعي</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10301329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0042"/>
            <a:ext cx="8229600" cy="846980"/>
          </a:xfrm>
        </p:spPr>
        <p:txBody>
          <a:bodyPr>
            <a:normAutofit/>
          </a:bodyPr>
          <a:lstStyle/>
          <a:p>
            <a:pPr algn="r" rtl="1"/>
            <a:r>
              <a:rPr lang="ar-EG" b="1" dirty="0" smtClean="0"/>
              <a:t>أسباب استخدام صمام عدم الرجوع</a:t>
            </a:r>
            <a:endParaRPr lang="en-US" dirty="0"/>
          </a:p>
        </p:txBody>
      </p:sp>
      <p:sp>
        <p:nvSpPr>
          <p:cNvPr id="3" name="Content Placeholder 2"/>
          <p:cNvSpPr>
            <a:spLocks noGrp="1"/>
          </p:cNvSpPr>
          <p:nvPr>
            <p:ph idx="1"/>
          </p:nvPr>
        </p:nvSpPr>
        <p:spPr>
          <a:xfrm>
            <a:off x="457200" y="1831995"/>
            <a:ext cx="8229600" cy="3954459"/>
          </a:xfrm>
        </p:spPr>
        <p:txBody>
          <a:bodyPr>
            <a:normAutofit/>
          </a:bodyPr>
          <a:lstStyle/>
          <a:p>
            <a:pPr lvl="0" algn="just" rtl="1"/>
            <a:r>
              <a:rPr lang="ar-SA" dirty="0" smtClean="0"/>
              <a:t>حماية المعدات التي قد تتأثر من السريان العكسي </a:t>
            </a:r>
            <a:r>
              <a:rPr lang="en-US" dirty="0">
                <a:solidFill>
                  <a:schemeClr val="accent2">
                    <a:lumMod val="50000"/>
                  </a:schemeClr>
                </a:solidFill>
              </a:rPr>
              <a:t>Reverse Flow  </a:t>
            </a:r>
            <a:r>
              <a:rPr lang="ar-SA" dirty="0">
                <a:solidFill>
                  <a:schemeClr val="accent2">
                    <a:lumMod val="50000"/>
                  </a:schemeClr>
                </a:solidFill>
              </a:rPr>
              <a:t> </a:t>
            </a:r>
            <a:r>
              <a:rPr lang="ar-SA" dirty="0" smtClean="0"/>
              <a:t>مثل صمامات التحكم </a:t>
            </a:r>
            <a:r>
              <a:rPr lang="en-US" dirty="0">
                <a:solidFill>
                  <a:schemeClr val="accent2">
                    <a:lumMod val="50000"/>
                  </a:schemeClr>
                </a:solidFill>
              </a:rPr>
              <a:t>Control Valves</a:t>
            </a:r>
            <a:r>
              <a:rPr lang="ar-SA" dirty="0" smtClean="0"/>
              <a:t> ، ومصافي المضخات </a:t>
            </a:r>
            <a:r>
              <a:rPr lang="en-US" dirty="0">
                <a:solidFill>
                  <a:schemeClr val="accent2">
                    <a:lumMod val="50000"/>
                  </a:schemeClr>
                </a:solidFill>
              </a:rPr>
              <a:t>Strainers</a:t>
            </a:r>
            <a:r>
              <a:rPr lang="ar-SA" dirty="0" smtClean="0"/>
              <a:t> .</a:t>
            </a:r>
            <a:endParaRPr lang="en-US" dirty="0" smtClean="0"/>
          </a:p>
          <a:p>
            <a:pPr lvl="0" algn="just" rtl="1"/>
            <a:r>
              <a:rPr lang="ar-SA" dirty="0" smtClean="0"/>
              <a:t>منع السريان العكسي عند التوقف </a:t>
            </a:r>
            <a:r>
              <a:rPr lang="en-US" dirty="0">
                <a:solidFill>
                  <a:schemeClr val="accent2">
                    <a:lumMod val="50000"/>
                  </a:schemeClr>
                </a:solidFill>
              </a:rPr>
              <a:t>Shut </a:t>
            </a:r>
            <a:r>
              <a:rPr lang="en-US" dirty="0" smtClean="0">
                <a:solidFill>
                  <a:schemeClr val="accent2">
                    <a:lumMod val="50000"/>
                  </a:schemeClr>
                </a:solidFill>
              </a:rPr>
              <a:t>Down</a:t>
            </a:r>
            <a:r>
              <a:rPr lang="ar-SA" dirty="0" smtClean="0">
                <a:solidFill>
                  <a:schemeClr val="accent2">
                    <a:lumMod val="50000"/>
                  </a:schemeClr>
                </a:solidFill>
              </a:rPr>
              <a:t> </a:t>
            </a:r>
            <a:r>
              <a:rPr lang="ar-SA" dirty="0" smtClean="0"/>
              <a:t>.</a:t>
            </a:r>
            <a:endParaRPr lang="en-US" dirty="0" smtClean="0"/>
          </a:p>
          <a:p>
            <a:pPr lvl="0" algn="just" rtl="1"/>
            <a:r>
              <a:rPr lang="ar-SA" dirty="0" smtClean="0"/>
              <a:t>منع السريان في حالة الضغط الفراغي </a:t>
            </a:r>
            <a:r>
              <a:rPr lang="en-US" dirty="0">
                <a:solidFill>
                  <a:schemeClr val="accent2">
                    <a:lumMod val="50000"/>
                  </a:schemeClr>
                </a:solidFill>
              </a:rPr>
              <a:t>Vacuum Pressure</a:t>
            </a:r>
            <a:r>
              <a:rPr lang="ar-SA" dirty="0">
                <a:solidFill>
                  <a:schemeClr val="accent2">
                    <a:lumMod val="50000"/>
                  </a:schemeClr>
                </a:solidFill>
              </a:rPr>
              <a:t> </a:t>
            </a:r>
            <a:r>
              <a:rPr lang="ar-SA" dirty="0" smtClean="0"/>
              <a:t>.</a:t>
            </a:r>
            <a:endParaRPr lang="en-US" dirty="0" smtClean="0"/>
          </a:p>
          <a:p>
            <a:pPr lvl="0" algn="just" rtl="1"/>
            <a:r>
              <a:rPr lang="ar-SA" dirty="0" smtClean="0"/>
              <a:t>وغيرها من الحالات الأخرى التي يُطلب فيها منع السريان العكسي مثل خط الطرد للمضخات </a:t>
            </a:r>
            <a:r>
              <a:rPr lang="en-US" dirty="0">
                <a:solidFill>
                  <a:schemeClr val="accent2">
                    <a:lumMod val="50000"/>
                  </a:schemeClr>
                </a:solidFill>
              </a:rPr>
              <a:t>Pump Discharge Line  </a:t>
            </a:r>
            <a:r>
              <a:rPr lang="ar-SA" dirty="0" smtClean="0"/>
              <a:t>لمنع حدوث سريان عكسي في حالة توقف المضخة ، أو خط سريان البئر </a:t>
            </a:r>
            <a:r>
              <a:rPr lang="en-US" dirty="0">
                <a:solidFill>
                  <a:schemeClr val="accent2">
                    <a:lumMod val="50000"/>
                  </a:schemeClr>
                </a:solidFill>
              </a:rPr>
              <a:t>Well Flow Line</a:t>
            </a:r>
            <a:r>
              <a:rPr lang="en-US" dirty="0" smtClean="0"/>
              <a:t>   </a:t>
            </a:r>
            <a:r>
              <a:rPr lang="ar-SA" dirty="0" smtClean="0"/>
              <a:t>لمنع السريان العكسي في حالة توقف البئر لأي سبب من الأسباب .</a:t>
            </a:r>
            <a:endParaRPr lang="en-US"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2994" y="500050"/>
            <a:ext cx="8229600" cy="857248"/>
          </a:xfrm>
        </p:spPr>
        <p:txBody>
          <a:bodyPr>
            <a:normAutofit fontScale="90000"/>
          </a:bodyPr>
          <a:lstStyle/>
          <a:p>
            <a:pPr rtl="1"/>
            <a:r>
              <a:rPr lang="ar-SA" b="1" dirty="0" smtClean="0"/>
              <a:t>صمام عدم الرجوع الكروي </a:t>
            </a:r>
            <a:r>
              <a:rPr lang="en-US" dirty="0" smtClean="0"/>
              <a:t>Ball check valve</a:t>
            </a:r>
            <a:endParaRPr lang="en-US" dirty="0"/>
          </a:p>
        </p:txBody>
      </p:sp>
      <p:sp>
        <p:nvSpPr>
          <p:cNvPr id="3" name="Content Placeholder 2"/>
          <p:cNvSpPr>
            <a:spLocks noGrp="1"/>
          </p:cNvSpPr>
          <p:nvPr>
            <p:ph idx="1"/>
          </p:nvPr>
        </p:nvSpPr>
        <p:spPr>
          <a:xfrm>
            <a:off x="642910" y="1528762"/>
            <a:ext cx="8229600" cy="1471610"/>
          </a:xfrm>
        </p:spPr>
        <p:txBody>
          <a:bodyPr>
            <a:normAutofit fontScale="92500" lnSpcReduction="10000"/>
          </a:bodyPr>
          <a:lstStyle/>
          <a:p>
            <a:pPr algn="just" rtl="1"/>
            <a:r>
              <a:rPr lang="ar-EG" dirty="0" smtClean="0"/>
              <a:t>صمام عدم الرجوع </a:t>
            </a:r>
            <a:r>
              <a:rPr lang="en-US" sz="2800" dirty="0" smtClean="0">
                <a:solidFill>
                  <a:schemeClr val="accent2">
                    <a:lumMod val="50000"/>
                  </a:schemeClr>
                </a:solidFill>
              </a:rPr>
              <a:t>Check Valve</a:t>
            </a:r>
            <a:r>
              <a:rPr lang="ar-EG" sz="2800" dirty="0" smtClean="0">
                <a:solidFill>
                  <a:schemeClr val="accent2">
                    <a:lumMod val="50000"/>
                  </a:schemeClr>
                </a:solidFill>
              </a:rPr>
              <a:t> </a:t>
            </a:r>
            <a:r>
              <a:rPr lang="ar-EG" dirty="0" smtClean="0"/>
              <a:t>الكروي هو أبسط أنواع بلف عدم الرجوع. وتعتد فكرة عمله علي وجود فوهة </a:t>
            </a:r>
            <a:r>
              <a:rPr lang="en-US" sz="2800" dirty="0">
                <a:solidFill>
                  <a:schemeClr val="accent2">
                    <a:lumMod val="50000"/>
                  </a:schemeClr>
                </a:solidFill>
              </a:rPr>
              <a:t>Orifice</a:t>
            </a:r>
            <a:r>
              <a:rPr lang="ar-EG" dirty="0" smtClean="0"/>
              <a:t> يتم غلقها بكرة عندما يكون اتجاه السريان في الإتجاه الخاطئ وتبتعد الكرة عن الفوهة عندما يكون السريان في الإتجاه المرغوب فيه.</a:t>
            </a:r>
            <a:endParaRPr lang="en-US" dirty="0" smtClean="0"/>
          </a:p>
          <a:p>
            <a:pPr algn="r" rtl="1"/>
            <a:endParaRPr lang="en-US" dirty="0"/>
          </a:p>
        </p:txBody>
      </p:sp>
      <p:pic>
        <p:nvPicPr>
          <p:cNvPr id="23554" name="Picture 2" descr="C:\Abdooo\Work\Learning\Animation\control\Valve\Check\Ball Check Valve CL-sm.gif"/>
          <p:cNvPicPr>
            <a:picLocks noChangeAspect="1" noChangeArrowheads="1" noCrop="1"/>
          </p:cNvPicPr>
          <p:nvPr/>
        </p:nvPicPr>
        <p:blipFill>
          <a:blip r:embed="rId2"/>
          <a:srcRect/>
          <a:stretch>
            <a:fillRect/>
          </a:stretch>
        </p:blipFill>
        <p:spPr bwMode="auto">
          <a:xfrm>
            <a:off x="8001024" y="0"/>
            <a:ext cx="981075" cy="571500"/>
          </a:xfrm>
          <a:prstGeom prst="rect">
            <a:avLst/>
          </a:prstGeom>
          <a:noFill/>
        </p:spPr>
      </p:pic>
      <p:pic>
        <p:nvPicPr>
          <p:cNvPr id="5" name="Picture 4" descr="C:\Abdooo\Work\Learning\Animation\balls_valve_minivalve_ball_how_they_work.jpg"/>
          <p:cNvPicPr/>
          <p:nvPr/>
        </p:nvPicPr>
        <p:blipFill>
          <a:blip r:embed="rId3"/>
          <a:srcRect/>
          <a:stretch>
            <a:fillRect/>
          </a:stretch>
        </p:blipFill>
        <p:spPr bwMode="auto">
          <a:xfrm>
            <a:off x="4929190" y="2914664"/>
            <a:ext cx="3525864" cy="2476500"/>
          </a:xfrm>
          <a:prstGeom prst="rect">
            <a:avLst/>
          </a:prstGeom>
          <a:noFill/>
          <a:ln w="9525">
            <a:noFill/>
            <a:miter lim="800000"/>
            <a:headEnd/>
            <a:tailEnd/>
          </a:ln>
        </p:spPr>
      </p:pic>
      <p:pic>
        <p:nvPicPr>
          <p:cNvPr id="6" name="Picture 5" descr="C:\Abdooo\مساهمات\GIF\Check Valve 2\Ball Check Valve 2.gif"/>
          <p:cNvPicPr/>
          <p:nvPr/>
        </p:nvPicPr>
        <p:blipFill>
          <a:blip r:embed="rId4"/>
          <a:srcRect/>
          <a:stretch>
            <a:fillRect/>
          </a:stretch>
        </p:blipFill>
        <p:spPr bwMode="auto">
          <a:xfrm>
            <a:off x="1214414" y="2914664"/>
            <a:ext cx="1905000" cy="2514600"/>
          </a:xfrm>
          <a:prstGeom prst="rect">
            <a:avLst/>
          </a:prstGeom>
          <a:noFill/>
          <a:ln w="9525">
            <a:noFill/>
            <a:miter lim="800000"/>
            <a:headEnd/>
            <a:tailEnd/>
          </a:ln>
        </p:spPr>
      </p:pic>
      <p:sp>
        <p:nvSpPr>
          <p:cNvPr id="7" name="Content Placeholder 2"/>
          <p:cNvSpPr txBox="1">
            <a:spLocks/>
          </p:cNvSpPr>
          <p:nvPr/>
        </p:nvSpPr>
        <p:spPr>
          <a:xfrm>
            <a:off x="428596" y="5457852"/>
            <a:ext cx="8229600" cy="1328734"/>
          </a:xfrm>
          <a:prstGeom prst="rect">
            <a:avLst/>
          </a:prstGeom>
        </p:spPr>
        <p:txBody>
          <a:bodyPr vert="horz" lIns="91440" tIns="45720" rIns="91440" bIns="45720" rtlCol="0">
            <a:normAutofit fontScale="77500" lnSpcReduction="20000"/>
          </a:bodyPr>
          <a:lstStyle/>
          <a:p>
            <a:pPr algn="just" rtl="1"/>
            <a:r>
              <a:rPr lang="ar-EG" sz="2800" dirty="0" smtClean="0"/>
              <a:t>وكما في الشكل السابق , عندما يكون السريان </a:t>
            </a:r>
            <a:r>
              <a:rPr lang="en-US" sz="3400" dirty="0">
                <a:solidFill>
                  <a:schemeClr val="accent2">
                    <a:lumMod val="50000"/>
                  </a:schemeClr>
                </a:solidFill>
              </a:rPr>
              <a:t>Flow</a:t>
            </a:r>
            <a:r>
              <a:rPr lang="ar-EG" sz="2800" dirty="0" smtClean="0"/>
              <a:t> لأسفل فإن السريان يدفع الكرة لتغلق الفوهة (منفذ مرور السائل) وعندما يكون السريان لأعلي تصطدم الكرة بحاجز يمنعها من سد الجانب الآخر. وفي هذا المثال نجد أن الإغلاق يحتاج إلي ضغط صغير علي الكرة ولكن الكرة ستحتاج لبعض السريان العكسي وبالتالي بعض التسريب خلال البلف وذلك لإغلاق.</a:t>
            </a:r>
            <a:endParaRPr lang="en-US" sz="2800" dirty="0" smtClean="0"/>
          </a:p>
        </p:txBody>
      </p:sp>
      <p:sp>
        <p:nvSpPr>
          <p:cNvPr id="8" name="Slide Number Placeholder 7"/>
          <p:cNvSpPr>
            <a:spLocks noGrp="1"/>
          </p:cNvSpPr>
          <p:nvPr>
            <p:ph type="sldNum" sz="quarter" idx="12"/>
          </p:nvPr>
        </p:nvSpPr>
        <p:spPr/>
        <p:txBody>
          <a:bodyPr/>
          <a:lstStyle/>
          <a:p>
            <a:fld id="{B6F15528-21DE-4FAA-801E-634DDDAF4B2B}"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rtl="1"/>
            <a:r>
              <a:rPr lang="ar-SA" b="1" dirty="0" smtClean="0"/>
              <a:t>إضافة ياي</a:t>
            </a:r>
            <a:r>
              <a:rPr lang="ar-SA" dirty="0" smtClean="0"/>
              <a:t/>
            </a:r>
            <a:br>
              <a:rPr lang="ar-SA" dirty="0" smtClean="0"/>
            </a:br>
            <a:r>
              <a:rPr lang="en-US" dirty="0" smtClean="0"/>
              <a:t>Spring Loaded Ball Check Valve</a:t>
            </a:r>
            <a:endParaRPr lang="en-US" dirty="0"/>
          </a:p>
        </p:txBody>
      </p:sp>
      <p:sp>
        <p:nvSpPr>
          <p:cNvPr id="3" name="Content Placeholder 2"/>
          <p:cNvSpPr>
            <a:spLocks noGrp="1"/>
          </p:cNvSpPr>
          <p:nvPr>
            <p:ph idx="1"/>
          </p:nvPr>
        </p:nvSpPr>
        <p:spPr>
          <a:xfrm>
            <a:off x="457200" y="2171705"/>
            <a:ext cx="8229600" cy="1900237"/>
          </a:xfrm>
        </p:spPr>
        <p:txBody>
          <a:bodyPr>
            <a:normAutofit/>
          </a:bodyPr>
          <a:lstStyle/>
          <a:p>
            <a:pPr algn="just" rtl="1"/>
            <a:r>
              <a:rPr lang="ar-EG" dirty="0" smtClean="0"/>
              <a:t>لتحسين أداء بلف عدم الرجوع يمكن إضافة ياي </a:t>
            </a:r>
            <a:r>
              <a:rPr lang="en-US" dirty="0" smtClean="0">
                <a:solidFill>
                  <a:schemeClr val="accent2">
                    <a:lumMod val="50000"/>
                  </a:schemeClr>
                </a:solidFill>
              </a:rPr>
              <a:t>Spring</a:t>
            </a:r>
            <a:r>
              <a:rPr lang="ar-EG" dirty="0" smtClean="0"/>
              <a:t> خفيف لكي تغلق الكرة الفواهة دائما عندما يكون فرق الضغط علي جانب الكرة يساوي صفر . وإذا استبدلنا الياي </a:t>
            </a:r>
            <a:r>
              <a:rPr lang="en-US" dirty="0">
                <a:solidFill>
                  <a:schemeClr val="accent2">
                    <a:lumMod val="50000"/>
                  </a:schemeClr>
                </a:solidFill>
              </a:rPr>
              <a:t>Spring</a:t>
            </a:r>
            <a:r>
              <a:rPr lang="ar-SA" dirty="0" smtClean="0"/>
              <a:t> الخفيف بآخر قوي فيمكننا عمل بلف حماية من الضغط  </a:t>
            </a:r>
            <a:r>
              <a:rPr lang="en-US" dirty="0" smtClean="0">
                <a:solidFill>
                  <a:schemeClr val="accent2">
                    <a:lumMod val="50000"/>
                  </a:schemeClr>
                </a:solidFill>
              </a:rPr>
              <a:t>Pressure Relief Valve</a:t>
            </a:r>
            <a:r>
              <a:rPr lang="ar-EG" dirty="0" smtClean="0">
                <a:solidFill>
                  <a:schemeClr val="accent2">
                    <a:lumMod val="50000"/>
                  </a:schemeClr>
                </a:solidFill>
              </a:rPr>
              <a:t> </a:t>
            </a:r>
            <a:r>
              <a:rPr lang="ar-EG" dirty="0" smtClean="0"/>
              <a:t>.</a:t>
            </a:r>
            <a:endParaRPr lang="en-US" dirty="0" smtClean="0"/>
          </a:p>
          <a:p>
            <a:pPr algn="r" rtl="1"/>
            <a:endParaRPr lang="en-US" dirty="0"/>
          </a:p>
        </p:txBody>
      </p:sp>
      <p:pic>
        <p:nvPicPr>
          <p:cNvPr id="4" name="Picture 2" descr="C:\Users\oprctr305\Desktop\Kutub 20151002\check Valve\Checkvalveope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3234" y="4149930"/>
            <a:ext cx="1323975" cy="17811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900834" y="5997379"/>
            <a:ext cx="1970314" cy="646331"/>
          </a:xfrm>
          <a:prstGeom prst="rect">
            <a:avLst/>
          </a:prstGeom>
        </p:spPr>
        <p:txBody>
          <a:bodyPr wrap="square">
            <a:spAutoFit/>
          </a:bodyPr>
          <a:lstStyle/>
          <a:p>
            <a:pPr algn="r" rtl="1"/>
            <a:r>
              <a:rPr lang="ar-EG" dirty="0"/>
              <a:t>صمام عدم رجوع كروي في وضعية الفتح</a:t>
            </a:r>
            <a:endParaRPr lang="en-US" dirty="0"/>
          </a:p>
        </p:txBody>
      </p:sp>
      <p:sp>
        <p:nvSpPr>
          <p:cNvPr id="6" name="Rectangle 5"/>
          <p:cNvSpPr/>
          <p:nvPr/>
        </p:nvSpPr>
        <p:spPr>
          <a:xfrm>
            <a:off x="4647378" y="5997379"/>
            <a:ext cx="2054453" cy="646331"/>
          </a:xfrm>
          <a:prstGeom prst="rect">
            <a:avLst/>
          </a:prstGeom>
        </p:spPr>
        <p:txBody>
          <a:bodyPr wrap="square">
            <a:spAutoFit/>
          </a:bodyPr>
          <a:lstStyle/>
          <a:p>
            <a:pPr algn="r" rtl="1"/>
            <a:r>
              <a:rPr lang="ar-EG" dirty="0"/>
              <a:t>صمام عدم رجوع كروي في وضعية الغلق</a:t>
            </a:r>
            <a:endParaRPr lang="en-US" dirty="0"/>
          </a:p>
        </p:txBody>
      </p:sp>
      <p:pic>
        <p:nvPicPr>
          <p:cNvPr id="7" name="Picture 3" descr="C:\Users\oprctr305\Desktop\Kutub 20151002\check Valve\Checkvalveclos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2618" y="4149930"/>
            <a:ext cx="1323975" cy="17811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oprctr305\Desktop\Kutub 20151002\check Valve\Ball Check valve.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643042" y="4219593"/>
            <a:ext cx="1323975" cy="1781175"/>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2"/>
          </p:nvPr>
        </p:nvSpPr>
        <p:spPr/>
        <p:txBody>
          <a:bodyPr/>
          <a:lstStyle/>
          <a:p>
            <a:fld id="{B6F15528-21DE-4FAA-801E-634DDDAF4B2B}"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6116" y="938946"/>
            <a:ext cx="4657700" cy="989856"/>
          </a:xfrm>
        </p:spPr>
        <p:txBody>
          <a:bodyPr>
            <a:normAutofit fontScale="90000"/>
          </a:bodyPr>
          <a:lstStyle/>
          <a:p>
            <a:pPr algn="r" rtl="1"/>
            <a:r>
              <a:rPr lang="ar-SA" b="1" dirty="0" smtClean="0"/>
              <a:t>صمام عدم الرجوع المكبسي</a:t>
            </a:r>
            <a:r>
              <a:rPr lang="ar-SA" dirty="0" smtClean="0"/>
              <a:t/>
            </a:r>
            <a:br>
              <a:rPr lang="ar-SA" dirty="0" smtClean="0"/>
            </a:br>
            <a:r>
              <a:rPr lang="en-US" dirty="0" smtClean="0"/>
              <a:t>Piston </a:t>
            </a:r>
            <a:r>
              <a:rPr lang="en-US" dirty="0"/>
              <a:t>Check Valve</a:t>
            </a:r>
          </a:p>
        </p:txBody>
      </p:sp>
      <p:pic>
        <p:nvPicPr>
          <p:cNvPr id="3074" name="Picture 2" descr="C:\Users\oprctr305\Desktop\Kutub 20151002\check Valve\Lift or Piston Check Valve.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2628909"/>
            <a:ext cx="1857375" cy="159067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oprctr305\Desktop\Kutub 20151002\check Valve\image0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324109"/>
            <a:ext cx="2732314" cy="23907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71472" y="5072074"/>
            <a:ext cx="7924800" cy="1292662"/>
          </a:xfrm>
          <a:prstGeom prst="rect">
            <a:avLst/>
          </a:prstGeom>
        </p:spPr>
        <p:txBody>
          <a:bodyPr wrap="square">
            <a:spAutoFit/>
          </a:bodyPr>
          <a:lstStyle/>
          <a:p>
            <a:pPr algn="just" rtl="1"/>
            <a:r>
              <a:rPr lang="ar-EG" sz="2600" dirty="0"/>
              <a:t>يستعمل في الأنابيب التي يستعمل فيها صمام </a:t>
            </a:r>
            <a:r>
              <a:rPr lang="en-US" sz="2600" dirty="0">
                <a:solidFill>
                  <a:schemeClr val="accent2">
                    <a:lumMod val="50000"/>
                  </a:schemeClr>
                </a:solidFill>
              </a:rPr>
              <a:t>Globe </a:t>
            </a:r>
            <a:r>
              <a:rPr lang="en-US" sz="2600" dirty="0" smtClean="0">
                <a:solidFill>
                  <a:schemeClr val="accent2">
                    <a:lumMod val="50000"/>
                  </a:schemeClr>
                </a:solidFill>
              </a:rPr>
              <a:t>Valve</a:t>
            </a:r>
            <a:r>
              <a:rPr lang="ar-SA" sz="2600" dirty="0" smtClean="0">
                <a:solidFill>
                  <a:schemeClr val="accent2">
                    <a:lumMod val="50000"/>
                  </a:schemeClr>
                </a:solidFill>
              </a:rPr>
              <a:t> </a:t>
            </a:r>
            <a:r>
              <a:rPr lang="ar-EG" sz="2600" dirty="0" smtClean="0"/>
              <a:t>كصمام </a:t>
            </a:r>
            <a:r>
              <a:rPr lang="ar-EG" sz="2600" dirty="0"/>
              <a:t>سيطرة ويمكن استخدامه مع البخار، الهواء، الغاز، الماء وفي سرعات الجريان العالية.</a:t>
            </a:r>
            <a:endParaRPr lang="en-US" sz="2600" dirty="0"/>
          </a:p>
        </p:txBody>
      </p:sp>
      <p:sp>
        <p:nvSpPr>
          <p:cNvPr id="7" name="Rectangle 6"/>
          <p:cNvSpPr/>
          <p:nvPr/>
        </p:nvSpPr>
        <p:spPr>
          <a:xfrm>
            <a:off x="6357950" y="4443431"/>
            <a:ext cx="1717137" cy="215444"/>
          </a:xfrm>
          <a:prstGeom prst="rect">
            <a:avLst/>
          </a:prstGeom>
        </p:spPr>
        <p:txBody>
          <a:bodyPr wrap="none">
            <a:spAutoFit/>
          </a:bodyPr>
          <a:lstStyle/>
          <a:p>
            <a:r>
              <a:rPr lang="en-US" sz="800" dirty="0" smtClean="0"/>
              <a:t>http://universalproducts.net/CV2.gif</a:t>
            </a:r>
            <a:endParaRPr lang="en-US" sz="800" dirty="0"/>
          </a:p>
        </p:txBody>
      </p:sp>
      <p:sp>
        <p:nvSpPr>
          <p:cNvPr id="8" name="Slide Number Placeholder 7"/>
          <p:cNvSpPr>
            <a:spLocks noGrp="1"/>
          </p:cNvSpPr>
          <p:nvPr>
            <p:ph type="sldNum" sz="quarter" idx="12"/>
          </p:nvPr>
        </p:nvSpPr>
        <p:spPr/>
        <p:txBody>
          <a:bodyPr/>
          <a:lstStyle/>
          <a:p>
            <a:fld id="{B6F15528-21DE-4FAA-801E-634DDDAF4B2B}" type="slidenum">
              <a:rPr lang="en-US" smtClean="0"/>
              <a:pPr/>
              <a:t>6</a:t>
            </a:fld>
            <a:endParaRPr lang="en-US"/>
          </a:p>
        </p:txBody>
      </p:sp>
      <p:pic>
        <p:nvPicPr>
          <p:cNvPr id="5121" name="Picture 1" descr="C:\Abdooo\Work\Learning\Animation\control\Valve\Check\Piston Check valve CN-sm.gif"/>
          <p:cNvPicPr>
            <a:picLocks noChangeAspect="1" noChangeArrowheads="1" noCrop="1"/>
          </p:cNvPicPr>
          <p:nvPr/>
        </p:nvPicPr>
        <p:blipFill>
          <a:blip r:embed="rId4"/>
          <a:srcRect/>
          <a:stretch>
            <a:fillRect/>
          </a:stretch>
        </p:blipFill>
        <p:spPr bwMode="auto">
          <a:xfrm>
            <a:off x="8072462" y="1071550"/>
            <a:ext cx="981075" cy="571500"/>
          </a:xfrm>
          <a:prstGeom prst="rect">
            <a:avLst/>
          </a:prstGeom>
          <a:noFill/>
        </p:spPr>
      </p:pic>
    </p:spTree>
    <p:extLst>
      <p:ext uri="{BB962C8B-B14F-4D97-AF65-F5344CB8AC3E}">
        <p14:creationId xmlns:p14="http://schemas.microsoft.com/office/powerpoint/2010/main" val="5591892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2994" y="642918"/>
            <a:ext cx="8229600" cy="846980"/>
          </a:xfrm>
        </p:spPr>
        <p:txBody>
          <a:bodyPr>
            <a:normAutofit fontScale="90000"/>
          </a:bodyPr>
          <a:lstStyle/>
          <a:p>
            <a:pPr rtl="1"/>
            <a:r>
              <a:rPr lang="ar-SA" b="1" dirty="0" smtClean="0"/>
              <a:t>صمام الإتجاه الواحد من نوع </a:t>
            </a:r>
            <a:r>
              <a:rPr lang="en-US" dirty="0" smtClean="0"/>
              <a:t>Lift Check Valve </a:t>
            </a:r>
            <a:endParaRPr lang="en-US" dirty="0"/>
          </a:p>
        </p:txBody>
      </p:sp>
      <p:sp>
        <p:nvSpPr>
          <p:cNvPr id="3" name="Content Placeholder 2"/>
          <p:cNvSpPr>
            <a:spLocks noGrp="1"/>
          </p:cNvSpPr>
          <p:nvPr>
            <p:ph idx="1"/>
          </p:nvPr>
        </p:nvSpPr>
        <p:spPr>
          <a:xfrm>
            <a:off x="242918" y="1600201"/>
            <a:ext cx="8686800" cy="2971808"/>
          </a:xfrm>
        </p:spPr>
        <p:txBody>
          <a:bodyPr/>
          <a:lstStyle/>
          <a:p>
            <a:pPr algn="just" rtl="1">
              <a:buNone/>
            </a:pPr>
            <a:r>
              <a:rPr lang="ar-SA" dirty="0" smtClean="0"/>
              <a:t>وتكون مشابهة لصمام </a:t>
            </a:r>
            <a:r>
              <a:rPr lang="en-US" dirty="0" smtClean="0">
                <a:solidFill>
                  <a:schemeClr val="accent2">
                    <a:lumMod val="50000"/>
                  </a:schemeClr>
                </a:solidFill>
              </a:rPr>
              <a:t>Globe Valve </a:t>
            </a:r>
            <a:r>
              <a:rPr lang="ar-SA" dirty="0" smtClean="0">
                <a:solidFill>
                  <a:schemeClr val="accent2">
                    <a:lumMod val="50000"/>
                  </a:schemeClr>
                </a:solidFill>
              </a:rPr>
              <a:t> </a:t>
            </a:r>
            <a:r>
              <a:rPr lang="ar-SA" dirty="0" smtClean="0"/>
              <a:t>من حيث التصميم باستثناء أنه يتحرك بشكل آلي. حيث أن السريان الإعتيادي يؤدي إلى رفع المخروط إلى الأعلى وبالتالي السماح بالسريان ليرجع بعدها إلى موضعه لمنع السريان بالإتجاه العكسي ، ومن مميزاته بساطة التصميم ، وسهولة الصيانة.</a:t>
            </a:r>
            <a:endParaRPr lang="en-US" dirty="0" smtClean="0"/>
          </a:p>
          <a:p>
            <a:pPr algn="r" rtl="1"/>
            <a:endParaRPr lang="en-US" dirty="0"/>
          </a:p>
        </p:txBody>
      </p:sp>
      <p:pic>
        <p:nvPicPr>
          <p:cNvPr id="4" name="Picture 3" descr="C:\Abdooo\Work\Learning\Animation\valve\Lift Check Valve.jpg"/>
          <p:cNvPicPr/>
          <p:nvPr/>
        </p:nvPicPr>
        <p:blipFill>
          <a:blip r:embed="rId2"/>
          <a:srcRect/>
          <a:stretch>
            <a:fillRect/>
          </a:stretch>
        </p:blipFill>
        <p:spPr bwMode="auto">
          <a:xfrm>
            <a:off x="785786" y="3929066"/>
            <a:ext cx="3762375" cy="2673266"/>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B6F15528-21DE-4FAA-801E-634DDDAF4B2B}"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514" y="725454"/>
            <a:ext cx="7829576" cy="846158"/>
          </a:xfrm>
        </p:spPr>
        <p:txBody>
          <a:bodyPr/>
          <a:lstStyle/>
          <a:p>
            <a:pPr rtl="1"/>
            <a:r>
              <a:rPr lang="ar-EG" b="1" dirty="0" smtClean="0"/>
              <a:t>النوع المتأرجح </a:t>
            </a:r>
            <a:r>
              <a:rPr lang="en-US" dirty="0"/>
              <a:t>Swing Check Valve</a:t>
            </a:r>
          </a:p>
        </p:txBody>
      </p:sp>
      <p:pic>
        <p:nvPicPr>
          <p:cNvPr id="4098" name="Picture 2" descr="C:\Users\oprctr305\Desktop\Kutub 20151002\check Valve\Swing Check Valve.gif"/>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15074" y="2357430"/>
            <a:ext cx="1857375" cy="14287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09600" y="4643446"/>
            <a:ext cx="7848600" cy="1815882"/>
          </a:xfrm>
          <a:prstGeom prst="rect">
            <a:avLst/>
          </a:prstGeom>
        </p:spPr>
        <p:txBody>
          <a:bodyPr wrap="square">
            <a:spAutoFit/>
          </a:bodyPr>
          <a:lstStyle/>
          <a:p>
            <a:pPr algn="just" rtl="1"/>
            <a:r>
              <a:rPr lang="ar-SA" sz="2800" dirty="0" smtClean="0"/>
              <a:t>ويتكون من بوابة علي شكل قرص بنفس قطر الأنبوب يكون مُعلق بأعلى الأنبوب ، حيث تسمح البوابة بمرور المائع باتجاه السريان ، أما السريان العكسي فسيؤدي إلى غلق القرص ومنع السريان. وفي حالة عدم وجود سريان سينزل القرص إلى الأسفل بفعل وزنه .</a:t>
            </a:r>
            <a:endParaRPr lang="en-US" sz="2800" dirty="0"/>
          </a:p>
        </p:txBody>
      </p:sp>
      <p:pic>
        <p:nvPicPr>
          <p:cNvPr id="6" name="Picture 5" descr="C:\Abdooo\Work\Learning\Animation\valve\Swing Check Valve 1.jpg"/>
          <p:cNvPicPr/>
          <p:nvPr/>
        </p:nvPicPr>
        <p:blipFill>
          <a:blip r:embed="rId3"/>
          <a:srcRect/>
          <a:stretch>
            <a:fillRect/>
          </a:stretch>
        </p:blipFill>
        <p:spPr bwMode="auto">
          <a:xfrm>
            <a:off x="1142976" y="2285992"/>
            <a:ext cx="2714625" cy="1924050"/>
          </a:xfrm>
          <a:prstGeom prst="rect">
            <a:avLst/>
          </a:prstGeom>
          <a:noFill/>
          <a:ln w="9525">
            <a:noFill/>
            <a:miter lim="800000"/>
            <a:headEnd/>
            <a:tailEnd/>
          </a:ln>
        </p:spPr>
      </p:pic>
      <p:sp>
        <p:nvSpPr>
          <p:cNvPr id="7" name="Rectangle 6"/>
          <p:cNvSpPr/>
          <p:nvPr/>
        </p:nvSpPr>
        <p:spPr>
          <a:xfrm>
            <a:off x="6357950" y="4000504"/>
            <a:ext cx="1717137" cy="215444"/>
          </a:xfrm>
          <a:prstGeom prst="rect">
            <a:avLst/>
          </a:prstGeom>
        </p:spPr>
        <p:txBody>
          <a:bodyPr wrap="none">
            <a:spAutoFit/>
          </a:bodyPr>
          <a:lstStyle/>
          <a:p>
            <a:r>
              <a:rPr lang="en-US" sz="800" dirty="0" smtClean="0"/>
              <a:t>http://universalproducts.net/CV1.gif</a:t>
            </a:r>
            <a:endParaRPr lang="en-US" sz="800" dirty="0"/>
          </a:p>
        </p:txBody>
      </p:sp>
      <p:pic>
        <p:nvPicPr>
          <p:cNvPr id="3" name="Picture 2" descr="C:\Abdooo\Work\Learning\Animation\control\Valve\Check\Swing Check Valve CG-sm.gif"/>
          <p:cNvPicPr>
            <a:picLocks noChangeAspect="1" noChangeArrowheads="1" noCrop="1"/>
          </p:cNvPicPr>
          <p:nvPr/>
        </p:nvPicPr>
        <p:blipFill>
          <a:blip r:embed="rId4"/>
          <a:srcRect/>
          <a:stretch>
            <a:fillRect/>
          </a:stretch>
        </p:blipFill>
        <p:spPr bwMode="auto">
          <a:xfrm>
            <a:off x="8162925" y="785794"/>
            <a:ext cx="981075" cy="571500"/>
          </a:xfrm>
          <a:prstGeom prst="rect">
            <a:avLst/>
          </a:prstGeom>
          <a:noFill/>
        </p:spPr>
      </p:pic>
      <p:sp>
        <p:nvSpPr>
          <p:cNvPr id="9" name="Slide Number Placeholder 8"/>
          <p:cNvSpPr>
            <a:spLocks noGrp="1"/>
          </p:cNvSpPr>
          <p:nvPr>
            <p:ph type="sldNum" sz="quarter" idx="12"/>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16765534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80" y="571480"/>
            <a:ext cx="8229600" cy="846980"/>
          </a:xfrm>
        </p:spPr>
        <p:txBody>
          <a:bodyPr>
            <a:normAutofit fontScale="90000"/>
          </a:bodyPr>
          <a:lstStyle/>
          <a:p>
            <a:pPr rtl="1"/>
            <a:r>
              <a:rPr lang="ar-SA" dirty="0" smtClean="0"/>
              <a:t>صمام اللارجعة ذو القرص </a:t>
            </a:r>
            <a:r>
              <a:rPr lang="en-US" dirty="0" smtClean="0"/>
              <a:t>Disc Check Valve</a:t>
            </a:r>
            <a:endParaRPr lang="en-US" dirty="0"/>
          </a:p>
        </p:txBody>
      </p:sp>
      <p:sp>
        <p:nvSpPr>
          <p:cNvPr id="3" name="Content Placeholder 2"/>
          <p:cNvSpPr>
            <a:spLocks noGrp="1"/>
          </p:cNvSpPr>
          <p:nvPr>
            <p:ph idx="1"/>
          </p:nvPr>
        </p:nvSpPr>
        <p:spPr>
          <a:xfrm>
            <a:off x="428596" y="1428736"/>
            <a:ext cx="8229600" cy="2286016"/>
          </a:xfrm>
        </p:spPr>
        <p:txBody>
          <a:bodyPr>
            <a:normAutofit fontScale="92500" lnSpcReduction="10000"/>
          </a:bodyPr>
          <a:lstStyle/>
          <a:p>
            <a:pPr algn="just" rtl="1"/>
            <a:r>
              <a:rPr lang="ar-SA" dirty="0" smtClean="0"/>
              <a:t>ويتكون من ثلاثة أجزاء رئيسية : البدن </a:t>
            </a:r>
            <a:r>
              <a:rPr lang="en-US" sz="2800" dirty="0">
                <a:solidFill>
                  <a:schemeClr val="accent2">
                    <a:lumMod val="50000"/>
                  </a:schemeClr>
                </a:solidFill>
              </a:rPr>
              <a:t>Body</a:t>
            </a:r>
            <a:r>
              <a:rPr lang="ar-SA" dirty="0" smtClean="0"/>
              <a:t> , القرص </a:t>
            </a:r>
            <a:r>
              <a:rPr lang="en-US" sz="2800" dirty="0">
                <a:solidFill>
                  <a:schemeClr val="accent2">
                    <a:lumMod val="50000"/>
                  </a:schemeClr>
                </a:solidFill>
              </a:rPr>
              <a:t>Disc</a:t>
            </a:r>
            <a:r>
              <a:rPr lang="ar-SA" dirty="0" smtClean="0"/>
              <a:t> الياي </a:t>
            </a:r>
            <a:r>
              <a:rPr lang="en-US" sz="2800" dirty="0">
                <a:solidFill>
                  <a:schemeClr val="accent2">
                    <a:lumMod val="50000"/>
                  </a:schemeClr>
                </a:solidFill>
              </a:rPr>
              <a:t>Spring</a:t>
            </a:r>
            <a:r>
              <a:rPr lang="en-US" dirty="0" smtClean="0"/>
              <a:t> </a:t>
            </a:r>
            <a:r>
              <a:rPr lang="ar-SA" dirty="0" smtClean="0"/>
              <a:t> , يكون ضغط السريان سبباً لحركة لياي ، حيث عند تسليط ضغط المائع على الياي </a:t>
            </a:r>
            <a:r>
              <a:rPr lang="en-US" sz="2800" dirty="0">
                <a:solidFill>
                  <a:schemeClr val="accent2">
                    <a:lumMod val="50000"/>
                  </a:schemeClr>
                </a:solidFill>
              </a:rPr>
              <a:t>Spring</a:t>
            </a:r>
            <a:r>
              <a:rPr lang="en-US" dirty="0" smtClean="0"/>
              <a:t>  </a:t>
            </a:r>
            <a:r>
              <a:rPr lang="ar-SA" dirty="0" smtClean="0"/>
              <a:t>بقيمة أعلى  من القوة التي يسلطها الياي فإن هذا سيؤدي إلى فتح الصمام باتجاه السريان ، أما إذا كان ضغط السريان أقل من الضغط الذي يسببه الياي فإن هذا سيؤدي إلى رجوع الياي ، وعند انخفاض فرق الضغط خلال البلف يرجع الياي إلى مكانه أيضاً قبل حدوث السريان العكسي .</a:t>
            </a:r>
            <a:endParaRPr lang="en-US" dirty="0"/>
          </a:p>
        </p:txBody>
      </p:sp>
      <p:pic>
        <p:nvPicPr>
          <p:cNvPr id="21506" name="Picture 2" descr="C:\Abdooo\Work\Learning\Animation\control\Valve\Check\Disc Check Valve scv1sm.gif"/>
          <p:cNvPicPr>
            <a:picLocks noChangeAspect="1" noChangeArrowheads="1" noCrop="1"/>
          </p:cNvPicPr>
          <p:nvPr/>
        </p:nvPicPr>
        <p:blipFill>
          <a:blip r:embed="rId2"/>
          <a:srcRect/>
          <a:stretch>
            <a:fillRect/>
          </a:stretch>
        </p:blipFill>
        <p:spPr bwMode="auto">
          <a:xfrm>
            <a:off x="6096000" y="3929066"/>
            <a:ext cx="3048000" cy="2286000"/>
          </a:xfrm>
          <a:prstGeom prst="rect">
            <a:avLst/>
          </a:prstGeom>
          <a:noFill/>
        </p:spPr>
      </p:pic>
      <p:pic>
        <p:nvPicPr>
          <p:cNvPr id="5" name="Picture 4" descr="C:\Abdooo\Work\Learning\Animation\valve\Disc Check 1.jpg"/>
          <p:cNvPicPr/>
          <p:nvPr/>
        </p:nvPicPr>
        <p:blipFill>
          <a:blip r:embed="rId3"/>
          <a:srcRect/>
          <a:stretch>
            <a:fillRect/>
          </a:stretch>
        </p:blipFill>
        <p:spPr bwMode="auto">
          <a:xfrm>
            <a:off x="2643174" y="4071942"/>
            <a:ext cx="2352675" cy="1838325"/>
          </a:xfrm>
          <a:prstGeom prst="rect">
            <a:avLst/>
          </a:prstGeom>
          <a:noFill/>
          <a:ln w="9525">
            <a:noFill/>
            <a:miter lim="800000"/>
            <a:headEnd/>
            <a:tailEnd/>
          </a:ln>
        </p:spPr>
      </p:pic>
      <p:pic>
        <p:nvPicPr>
          <p:cNvPr id="6" name="Picture 5" descr="C:\Abdooo\Work\Learning\Animation\valve\Disc Check 2.png"/>
          <p:cNvPicPr/>
          <p:nvPr/>
        </p:nvPicPr>
        <p:blipFill>
          <a:blip r:embed="rId4"/>
          <a:srcRect/>
          <a:stretch>
            <a:fillRect/>
          </a:stretch>
        </p:blipFill>
        <p:spPr bwMode="auto">
          <a:xfrm>
            <a:off x="214282" y="4252931"/>
            <a:ext cx="2438400" cy="1819275"/>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B6F15528-21DE-4FAA-801E-634DDDAF4B2B}" type="slidenum">
              <a:rPr lang="en-US" smtClean="0"/>
              <a:pPr/>
              <a:t>9</a:t>
            </a:fld>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462</TotalTime>
  <Words>656</Words>
  <Application>Microsoft Office PowerPoint</Application>
  <PresentationFormat>On-screen Show (4:3)</PresentationFormat>
  <Paragraphs>75</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Flow</vt:lpstr>
      <vt:lpstr>صمام عدم الرجوع Check Valve</vt:lpstr>
      <vt:lpstr>صمام عدم الرجوع Check Valve</vt:lpstr>
      <vt:lpstr>أسباب استخدام صمام عدم الرجوع</vt:lpstr>
      <vt:lpstr>صمام عدم الرجوع الكروي Ball check valve</vt:lpstr>
      <vt:lpstr>إضافة ياي Spring Loaded Ball Check Valve</vt:lpstr>
      <vt:lpstr>صمام عدم الرجوع المكبسي Piston Check Valve</vt:lpstr>
      <vt:lpstr>صمام الإتجاه الواحد من نوع Lift Check Valve </vt:lpstr>
      <vt:lpstr>النوع المتأرجح Swing Check Valve</vt:lpstr>
      <vt:lpstr>صمام اللارجعة ذو القرص Disc Check Valve</vt:lpstr>
      <vt:lpstr>صمام عدم الرجوع مزدوج القرص Dual Plate Check Valve</vt:lpstr>
      <vt:lpstr>صمام عدم رجوع محوري بالياي AXIAL TYPE CHECK VALVE</vt:lpstr>
      <vt:lpstr>صمام عدم رجوع محوري بالياي AXIAL TYPE CHECK VALVE</vt:lpstr>
      <vt:lpstr>تطبيقات Application</vt:lpstr>
      <vt:lpstr>تطبيقات Application</vt:lpstr>
      <vt:lpstr>تطبيقات Application</vt:lpstr>
      <vt:lpstr>References</vt:lpstr>
      <vt:lpstr>ملفات ذات علاقة</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Abdel Majied Amin El Gendy</dc:creator>
  <cp:lastModifiedBy>Abdel Majied Amin El Gendy</cp:lastModifiedBy>
  <cp:revision>43</cp:revision>
  <dcterms:created xsi:type="dcterms:W3CDTF">2006-08-16T00:00:00Z</dcterms:created>
  <dcterms:modified xsi:type="dcterms:W3CDTF">2015-10-03T11:16:29Z</dcterms:modified>
</cp:coreProperties>
</file>