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Lst>
  <p:sldSz cx="9601200" cy="12801600" type="A3"/>
  <p:notesSz cx="6858000" cy="9144000"/>
  <p:defaultTextStyle>
    <a:defPPr>
      <a:defRPr lang="ar-EG"/>
    </a:defPPr>
    <a:lvl1pPr marL="0" algn="r" defTabSz="1280160" rtl="1" eaLnBrk="1" latinLnBrk="0" hangingPunct="1">
      <a:defRPr sz="2500" kern="1200">
        <a:solidFill>
          <a:schemeClr val="tx1"/>
        </a:solidFill>
        <a:latin typeface="+mn-lt"/>
        <a:ea typeface="+mn-ea"/>
        <a:cs typeface="+mn-cs"/>
      </a:defRPr>
    </a:lvl1pPr>
    <a:lvl2pPr marL="640080" algn="r" defTabSz="1280160" rtl="1" eaLnBrk="1" latinLnBrk="0" hangingPunct="1">
      <a:defRPr sz="2500" kern="1200">
        <a:solidFill>
          <a:schemeClr val="tx1"/>
        </a:solidFill>
        <a:latin typeface="+mn-lt"/>
        <a:ea typeface="+mn-ea"/>
        <a:cs typeface="+mn-cs"/>
      </a:defRPr>
    </a:lvl2pPr>
    <a:lvl3pPr marL="1280160" algn="r" defTabSz="1280160" rtl="1" eaLnBrk="1" latinLnBrk="0" hangingPunct="1">
      <a:defRPr sz="2500" kern="1200">
        <a:solidFill>
          <a:schemeClr val="tx1"/>
        </a:solidFill>
        <a:latin typeface="+mn-lt"/>
        <a:ea typeface="+mn-ea"/>
        <a:cs typeface="+mn-cs"/>
      </a:defRPr>
    </a:lvl3pPr>
    <a:lvl4pPr marL="1920240" algn="r" defTabSz="1280160" rtl="1" eaLnBrk="1" latinLnBrk="0" hangingPunct="1">
      <a:defRPr sz="2500" kern="1200">
        <a:solidFill>
          <a:schemeClr val="tx1"/>
        </a:solidFill>
        <a:latin typeface="+mn-lt"/>
        <a:ea typeface="+mn-ea"/>
        <a:cs typeface="+mn-cs"/>
      </a:defRPr>
    </a:lvl4pPr>
    <a:lvl5pPr marL="2560320" algn="r" defTabSz="1280160" rtl="1" eaLnBrk="1" latinLnBrk="0" hangingPunct="1">
      <a:defRPr sz="2500" kern="1200">
        <a:solidFill>
          <a:schemeClr val="tx1"/>
        </a:solidFill>
        <a:latin typeface="+mn-lt"/>
        <a:ea typeface="+mn-ea"/>
        <a:cs typeface="+mn-cs"/>
      </a:defRPr>
    </a:lvl5pPr>
    <a:lvl6pPr marL="3200400" algn="r" defTabSz="1280160" rtl="1" eaLnBrk="1" latinLnBrk="0" hangingPunct="1">
      <a:defRPr sz="2500" kern="1200">
        <a:solidFill>
          <a:schemeClr val="tx1"/>
        </a:solidFill>
        <a:latin typeface="+mn-lt"/>
        <a:ea typeface="+mn-ea"/>
        <a:cs typeface="+mn-cs"/>
      </a:defRPr>
    </a:lvl6pPr>
    <a:lvl7pPr marL="3840480" algn="r" defTabSz="1280160" rtl="1" eaLnBrk="1" latinLnBrk="0" hangingPunct="1">
      <a:defRPr sz="2500" kern="1200">
        <a:solidFill>
          <a:schemeClr val="tx1"/>
        </a:solidFill>
        <a:latin typeface="+mn-lt"/>
        <a:ea typeface="+mn-ea"/>
        <a:cs typeface="+mn-cs"/>
      </a:defRPr>
    </a:lvl7pPr>
    <a:lvl8pPr marL="4480560" algn="r" defTabSz="1280160" rtl="1" eaLnBrk="1" latinLnBrk="0" hangingPunct="1">
      <a:defRPr sz="2500" kern="1200">
        <a:solidFill>
          <a:schemeClr val="tx1"/>
        </a:solidFill>
        <a:latin typeface="+mn-lt"/>
        <a:ea typeface="+mn-ea"/>
        <a:cs typeface="+mn-cs"/>
      </a:defRPr>
    </a:lvl8pPr>
    <a:lvl9pPr marL="5120640" algn="r" defTabSz="1280160" rtl="1" eaLnBrk="1" latinLnBrk="0" hangingPunct="1">
      <a:defRPr sz="2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32">
          <p15:clr>
            <a:srgbClr val="A4A3A4"/>
          </p15:clr>
        </p15:guide>
        <p15:guide id="2" pos="30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642" autoAdjust="0"/>
    <p:restoredTop sz="94660"/>
  </p:normalViewPr>
  <p:slideViewPr>
    <p:cSldViewPr>
      <p:cViewPr varScale="1">
        <p:scale>
          <a:sx n="35" d="100"/>
          <a:sy n="35" d="100"/>
        </p:scale>
        <p:origin x="1805" y="53"/>
      </p:cViewPr>
      <p:guideLst>
        <p:guide orient="horz" pos="4032"/>
        <p:guide pos="302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20090" y="3976794"/>
            <a:ext cx="8161020" cy="2744047"/>
          </a:xfrm>
        </p:spPr>
        <p:txBody>
          <a:bodyPr/>
          <a:lstStyle/>
          <a:p>
            <a:r>
              <a:rPr lang="en-US" smtClean="0"/>
              <a:t>Click to edit Master title style</a:t>
            </a:r>
            <a:endParaRPr lang="ar-EG"/>
          </a:p>
        </p:txBody>
      </p:sp>
      <p:sp>
        <p:nvSpPr>
          <p:cNvPr id="3" name="Subtitle 2"/>
          <p:cNvSpPr>
            <a:spLocks noGrp="1"/>
          </p:cNvSpPr>
          <p:nvPr>
            <p:ph type="subTitle" idx="1"/>
          </p:nvPr>
        </p:nvSpPr>
        <p:spPr>
          <a:xfrm>
            <a:off x="1440180" y="7254240"/>
            <a:ext cx="6720840" cy="3271520"/>
          </a:xfrm>
        </p:spPr>
        <p:txBody>
          <a:bodyPr/>
          <a:lstStyle>
            <a:lvl1pPr marL="0" indent="0" algn="ctr">
              <a:buNone/>
              <a:defRPr>
                <a:solidFill>
                  <a:schemeClr val="tx1">
                    <a:tint val="75000"/>
                  </a:schemeClr>
                </a:solidFill>
              </a:defRPr>
            </a:lvl1pPr>
            <a:lvl2pPr marL="640080" indent="0" algn="ctr">
              <a:buNone/>
              <a:defRPr>
                <a:solidFill>
                  <a:schemeClr val="tx1">
                    <a:tint val="75000"/>
                  </a:schemeClr>
                </a:solidFill>
              </a:defRPr>
            </a:lvl2pPr>
            <a:lvl3pPr marL="1280160" indent="0" algn="ctr">
              <a:buNone/>
              <a:defRPr>
                <a:solidFill>
                  <a:schemeClr val="tx1">
                    <a:tint val="75000"/>
                  </a:schemeClr>
                </a:solidFill>
              </a:defRPr>
            </a:lvl3pPr>
            <a:lvl4pPr marL="1920240" indent="0" algn="ctr">
              <a:buNone/>
              <a:defRPr>
                <a:solidFill>
                  <a:schemeClr val="tx1">
                    <a:tint val="75000"/>
                  </a:schemeClr>
                </a:solidFill>
              </a:defRPr>
            </a:lvl4pPr>
            <a:lvl5pPr marL="2560320" indent="0" algn="ctr">
              <a:buNone/>
              <a:defRPr>
                <a:solidFill>
                  <a:schemeClr val="tx1">
                    <a:tint val="75000"/>
                  </a:schemeClr>
                </a:solidFill>
              </a:defRPr>
            </a:lvl5pPr>
            <a:lvl6pPr marL="3200400" indent="0" algn="ctr">
              <a:buNone/>
              <a:defRPr>
                <a:solidFill>
                  <a:schemeClr val="tx1">
                    <a:tint val="75000"/>
                  </a:schemeClr>
                </a:solidFill>
              </a:defRPr>
            </a:lvl6pPr>
            <a:lvl7pPr marL="3840480" indent="0" algn="ctr">
              <a:buNone/>
              <a:defRPr>
                <a:solidFill>
                  <a:schemeClr val="tx1">
                    <a:tint val="75000"/>
                  </a:schemeClr>
                </a:solidFill>
              </a:defRPr>
            </a:lvl7pPr>
            <a:lvl8pPr marL="4480560" indent="0" algn="ctr">
              <a:buNone/>
              <a:defRPr>
                <a:solidFill>
                  <a:schemeClr val="tx1">
                    <a:tint val="75000"/>
                  </a:schemeClr>
                </a:solidFill>
              </a:defRPr>
            </a:lvl8pPr>
            <a:lvl9pPr marL="5120640" indent="0" algn="ctr">
              <a:buNone/>
              <a:defRPr>
                <a:solidFill>
                  <a:schemeClr val="tx1">
                    <a:tint val="75000"/>
                  </a:schemeClr>
                </a:solidFill>
              </a:defRPr>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366FC4CD-EDF8-48E4-AD0B-D030ECC91DF0}" type="datetimeFigureOut">
              <a:rPr lang="ar-EG" smtClean="0"/>
              <a:pPr/>
              <a:t>12/04/1435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06F57157-366C-4028-88BD-75C16A3D65E5}" type="slidenum">
              <a:rPr lang="ar-EG" smtClean="0"/>
              <a:pPr/>
              <a:t>‹#›</a:t>
            </a:fld>
            <a:endParaRPr lang="ar-E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366FC4CD-EDF8-48E4-AD0B-D030ECC91DF0}" type="datetimeFigureOut">
              <a:rPr lang="ar-EG" smtClean="0"/>
              <a:pPr/>
              <a:t>12/04/1435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06F57157-366C-4028-88BD-75C16A3D65E5}" type="slidenum">
              <a:rPr lang="ar-EG" smtClean="0"/>
              <a:pPr/>
              <a:t>‹#›</a:t>
            </a:fld>
            <a:endParaRPr lang="ar-E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9248" y="957158"/>
            <a:ext cx="2268616" cy="20387733"/>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503397" y="957158"/>
            <a:ext cx="6645831" cy="203877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366FC4CD-EDF8-48E4-AD0B-D030ECC91DF0}" type="datetimeFigureOut">
              <a:rPr lang="ar-EG" smtClean="0"/>
              <a:pPr/>
              <a:t>12/04/1435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06F57157-366C-4028-88BD-75C16A3D65E5}" type="slidenum">
              <a:rPr lang="ar-EG" smtClean="0"/>
              <a:pPr/>
              <a:t>‹#›</a:t>
            </a:fld>
            <a:endParaRPr lang="ar-E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366FC4CD-EDF8-48E4-AD0B-D030ECC91DF0}" type="datetimeFigureOut">
              <a:rPr lang="ar-EG" smtClean="0"/>
              <a:pPr/>
              <a:t>12/04/1435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06F57157-366C-4028-88BD-75C16A3D65E5}" type="slidenum">
              <a:rPr lang="ar-EG" smtClean="0"/>
              <a:pPr/>
              <a:t>‹#›</a:t>
            </a:fld>
            <a:endParaRPr lang="ar-E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58429" y="8226214"/>
            <a:ext cx="8161020" cy="2542540"/>
          </a:xfrm>
        </p:spPr>
        <p:txBody>
          <a:bodyPr anchor="t"/>
          <a:lstStyle>
            <a:lvl1pPr algn="r">
              <a:defRPr sz="5600" b="1" cap="all"/>
            </a:lvl1pPr>
          </a:lstStyle>
          <a:p>
            <a:r>
              <a:rPr lang="en-US" smtClean="0"/>
              <a:t>Click to edit Master title style</a:t>
            </a:r>
            <a:endParaRPr lang="ar-EG"/>
          </a:p>
        </p:txBody>
      </p:sp>
      <p:sp>
        <p:nvSpPr>
          <p:cNvPr id="3" name="Text Placeholder 2"/>
          <p:cNvSpPr>
            <a:spLocks noGrp="1"/>
          </p:cNvSpPr>
          <p:nvPr>
            <p:ph type="body" idx="1"/>
          </p:nvPr>
        </p:nvSpPr>
        <p:spPr>
          <a:xfrm>
            <a:off x="758429" y="5425865"/>
            <a:ext cx="8161020" cy="2800349"/>
          </a:xfrm>
        </p:spPr>
        <p:txBody>
          <a:bodyPr anchor="b"/>
          <a:lstStyle>
            <a:lvl1pPr marL="0" indent="0">
              <a:buNone/>
              <a:defRPr sz="2800">
                <a:solidFill>
                  <a:schemeClr val="tx1">
                    <a:tint val="75000"/>
                  </a:schemeClr>
                </a:solidFill>
              </a:defRPr>
            </a:lvl1pPr>
            <a:lvl2pPr marL="640080" indent="0">
              <a:buNone/>
              <a:defRPr sz="2500">
                <a:solidFill>
                  <a:schemeClr val="tx1">
                    <a:tint val="75000"/>
                  </a:schemeClr>
                </a:solidFill>
              </a:defRPr>
            </a:lvl2pPr>
            <a:lvl3pPr marL="1280160" indent="0">
              <a:buNone/>
              <a:defRPr sz="2200">
                <a:solidFill>
                  <a:schemeClr val="tx1">
                    <a:tint val="75000"/>
                  </a:schemeClr>
                </a:solidFill>
              </a:defRPr>
            </a:lvl3pPr>
            <a:lvl4pPr marL="1920240" indent="0">
              <a:buNone/>
              <a:defRPr sz="2000">
                <a:solidFill>
                  <a:schemeClr val="tx1">
                    <a:tint val="75000"/>
                  </a:schemeClr>
                </a:solidFill>
              </a:defRPr>
            </a:lvl4pPr>
            <a:lvl5pPr marL="2560320" indent="0">
              <a:buNone/>
              <a:defRPr sz="2000">
                <a:solidFill>
                  <a:schemeClr val="tx1">
                    <a:tint val="75000"/>
                  </a:schemeClr>
                </a:solidFill>
              </a:defRPr>
            </a:lvl5pPr>
            <a:lvl6pPr marL="3200400" indent="0">
              <a:buNone/>
              <a:defRPr sz="2000">
                <a:solidFill>
                  <a:schemeClr val="tx1">
                    <a:tint val="75000"/>
                  </a:schemeClr>
                </a:solidFill>
              </a:defRPr>
            </a:lvl6pPr>
            <a:lvl7pPr marL="3840480" indent="0">
              <a:buNone/>
              <a:defRPr sz="2000">
                <a:solidFill>
                  <a:schemeClr val="tx1">
                    <a:tint val="75000"/>
                  </a:schemeClr>
                </a:solidFill>
              </a:defRPr>
            </a:lvl7pPr>
            <a:lvl8pPr marL="4480560" indent="0">
              <a:buNone/>
              <a:defRPr sz="2000">
                <a:solidFill>
                  <a:schemeClr val="tx1">
                    <a:tint val="75000"/>
                  </a:schemeClr>
                </a:solidFill>
              </a:defRPr>
            </a:lvl8pPr>
            <a:lvl9pPr marL="5120640" indent="0">
              <a:buNone/>
              <a:defRPr sz="20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66FC4CD-EDF8-48E4-AD0B-D030ECC91DF0}" type="datetimeFigureOut">
              <a:rPr lang="ar-EG" smtClean="0"/>
              <a:pPr/>
              <a:t>12/04/1435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06F57157-366C-4028-88BD-75C16A3D65E5}" type="slidenum">
              <a:rPr lang="ar-EG" smtClean="0"/>
              <a:pPr/>
              <a:t>‹#›</a:t>
            </a:fld>
            <a:endParaRPr lang="ar-E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503397" y="5576993"/>
            <a:ext cx="4457224" cy="1576789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5120640" y="5576993"/>
            <a:ext cx="4457224" cy="1576789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366FC4CD-EDF8-48E4-AD0B-D030ECC91DF0}" type="datetimeFigureOut">
              <a:rPr lang="ar-EG" smtClean="0"/>
              <a:pPr/>
              <a:t>12/04/1435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06F57157-366C-4028-88BD-75C16A3D65E5}" type="slidenum">
              <a:rPr lang="ar-EG" smtClean="0"/>
              <a:pPr/>
              <a:t>‹#›</a:t>
            </a:fld>
            <a:endParaRPr lang="ar-E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80060" y="512658"/>
            <a:ext cx="8641080" cy="2133600"/>
          </a:xfrm>
        </p:spPr>
        <p:txBody>
          <a:bodyPr/>
          <a:lstStyle>
            <a:lvl1pPr>
              <a:defRPr/>
            </a:lvl1pPr>
          </a:lstStyle>
          <a:p>
            <a:r>
              <a:rPr lang="en-US" smtClean="0"/>
              <a:t>Click to edit Master title style</a:t>
            </a:r>
            <a:endParaRPr lang="ar-EG"/>
          </a:p>
        </p:txBody>
      </p:sp>
      <p:sp>
        <p:nvSpPr>
          <p:cNvPr id="3" name="Text Placeholder 2"/>
          <p:cNvSpPr>
            <a:spLocks noGrp="1"/>
          </p:cNvSpPr>
          <p:nvPr>
            <p:ph type="body" idx="1"/>
          </p:nvPr>
        </p:nvSpPr>
        <p:spPr>
          <a:xfrm>
            <a:off x="480060" y="2865544"/>
            <a:ext cx="4242197" cy="1194222"/>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en-US" smtClean="0"/>
              <a:t>Click to edit Master text styles</a:t>
            </a:r>
          </a:p>
        </p:txBody>
      </p:sp>
      <p:sp>
        <p:nvSpPr>
          <p:cNvPr id="4" name="Content Placeholder 3"/>
          <p:cNvSpPr>
            <a:spLocks noGrp="1"/>
          </p:cNvSpPr>
          <p:nvPr>
            <p:ph sz="half" idx="2"/>
          </p:nvPr>
        </p:nvSpPr>
        <p:spPr>
          <a:xfrm>
            <a:off x="480060" y="4059766"/>
            <a:ext cx="4242197" cy="7375738"/>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4877277" y="2865544"/>
            <a:ext cx="4243864" cy="1194222"/>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en-US" smtClean="0"/>
              <a:t>Click to edit Master text styles</a:t>
            </a:r>
          </a:p>
        </p:txBody>
      </p:sp>
      <p:sp>
        <p:nvSpPr>
          <p:cNvPr id="6" name="Content Placeholder 5"/>
          <p:cNvSpPr>
            <a:spLocks noGrp="1"/>
          </p:cNvSpPr>
          <p:nvPr>
            <p:ph sz="quarter" idx="4"/>
          </p:nvPr>
        </p:nvSpPr>
        <p:spPr>
          <a:xfrm>
            <a:off x="4877277" y="4059766"/>
            <a:ext cx="4243864" cy="7375738"/>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366FC4CD-EDF8-48E4-AD0B-D030ECC91DF0}" type="datetimeFigureOut">
              <a:rPr lang="ar-EG" smtClean="0"/>
              <a:pPr/>
              <a:t>12/04/1435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06F57157-366C-4028-88BD-75C16A3D65E5}" type="slidenum">
              <a:rPr lang="ar-EG" smtClean="0"/>
              <a:pPr/>
              <a:t>‹#›</a:t>
            </a:fld>
            <a:endParaRPr lang="ar-E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366FC4CD-EDF8-48E4-AD0B-D030ECC91DF0}" type="datetimeFigureOut">
              <a:rPr lang="ar-EG" smtClean="0"/>
              <a:pPr/>
              <a:t>12/04/1435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06F57157-366C-4028-88BD-75C16A3D65E5}" type="slidenum">
              <a:rPr lang="ar-EG" smtClean="0"/>
              <a:pPr/>
              <a:t>‹#›</a:t>
            </a:fld>
            <a:endParaRPr lang="ar-E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6FC4CD-EDF8-48E4-AD0B-D030ECC91DF0}" type="datetimeFigureOut">
              <a:rPr lang="ar-EG" smtClean="0"/>
              <a:pPr/>
              <a:t>12/04/1435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06F57157-366C-4028-88BD-75C16A3D65E5}" type="slidenum">
              <a:rPr lang="ar-EG" smtClean="0"/>
              <a:pPr/>
              <a:t>‹#›</a:t>
            </a:fld>
            <a:endParaRPr lang="ar-E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80060" y="509693"/>
            <a:ext cx="3158729" cy="2169160"/>
          </a:xfrm>
        </p:spPr>
        <p:txBody>
          <a:bodyPr anchor="b"/>
          <a:lstStyle>
            <a:lvl1pPr algn="r">
              <a:defRPr sz="2800" b="1"/>
            </a:lvl1pPr>
          </a:lstStyle>
          <a:p>
            <a:r>
              <a:rPr lang="en-US" smtClean="0"/>
              <a:t>Click to edit Master title style</a:t>
            </a:r>
            <a:endParaRPr lang="ar-EG"/>
          </a:p>
        </p:txBody>
      </p:sp>
      <p:sp>
        <p:nvSpPr>
          <p:cNvPr id="3" name="Content Placeholder 2"/>
          <p:cNvSpPr>
            <a:spLocks noGrp="1"/>
          </p:cNvSpPr>
          <p:nvPr>
            <p:ph idx="1"/>
          </p:nvPr>
        </p:nvSpPr>
        <p:spPr>
          <a:xfrm>
            <a:off x="3753802" y="509694"/>
            <a:ext cx="5367338" cy="10925811"/>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480060" y="2678854"/>
            <a:ext cx="3158729" cy="8756651"/>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6FC4CD-EDF8-48E4-AD0B-D030ECC91DF0}" type="datetimeFigureOut">
              <a:rPr lang="ar-EG" smtClean="0"/>
              <a:pPr/>
              <a:t>12/04/1435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06F57157-366C-4028-88BD-75C16A3D65E5}" type="slidenum">
              <a:rPr lang="ar-EG" smtClean="0"/>
              <a:pPr/>
              <a:t>‹#›</a:t>
            </a:fld>
            <a:endParaRPr lang="ar-E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81902" y="8961120"/>
            <a:ext cx="5760720" cy="1057911"/>
          </a:xfrm>
        </p:spPr>
        <p:txBody>
          <a:bodyPr anchor="b"/>
          <a:lstStyle>
            <a:lvl1pPr algn="r">
              <a:defRPr sz="2800" b="1"/>
            </a:lvl1pPr>
          </a:lstStyle>
          <a:p>
            <a:r>
              <a:rPr lang="en-US" smtClean="0"/>
              <a:t>Click to edit Master title style</a:t>
            </a:r>
            <a:endParaRPr lang="ar-EG"/>
          </a:p>
        </p:txBody>
      </p:sp>
      <p:sp>
        <p:nvSpPr>
          <p:cNvPr id="3" name="Picture Placeholder 2"/>
          <p:cNvSpPr>
            <a:spLocks noGrp="1"/>
          </p:cNvSpPr>
          <p:nvPr>
            <p:ph type="pic" idx="1"/>
          </p:nvPr>
        </p:nvSpPr>
        <p:spPr>
          <a:xfrm>
            <a:off x="1881902" y="1143847"/>
            <a:ext cx="5760720" cy="7680960"/>
          </a:xfrm>
        </p:spPr>
        <p:txBody>
          <a:bodyPr/>
          <a:lstStyle>
            <a:lvl1pPr marL="0" indent="0">
              <a:buNone/>
              <a:defRPr sz="4500"/>
            </a:lvl1pPr>
            <a:lvl2pPr marL="640080" indent="0">
              <a:buNone/>
              <a:defRPr sz="3900"/>
            </a:lvl2pPr>
            <a:lvl3pPr marL="1280160" indent="0">
              <a:buNone/>
              <a:defRPr sz="340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endParaRPr lang="ar-EG"/>
          </a:p>
        </p:txBody>
      </p:sp>
      <p:sp>
        <p:nvSpPr>
          <p:cNvPr id="4" name="Text Placeholder 3"/>
          <p:cNvSpPr>
            <a:spLocks noGrp="1"/>
          </p:cNvSpPr>
          <p:nvPr>
            <p:ph type="body" sz="half" idx="2"/>
          </p:nvPr>
        </p:nvSpPr>
        <p:spPr>
          <a:xfrm>
            <a:off x="1881902" y="10019031"/>
            <a:ext cx="5760720" cy="1502409"/>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6FC4CD-EDF8-48E4-AD0B-D030ECC91DF0}" type="datetimeFigureOut">
              <a:rPr lang="ar-EG" smtClean="0"/>
              <a:pPr/>
              <a:t>12/04/1435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06F57157-366C-4028-88BD-75C16A3D65E5}" type="slidenum">
              <a:rPr lang="ar-EG" smtClean="0"/>
              <a:pPr/>
              <a:t>‹#›</a:t>
            </a:fld>
            <a:endParaRPr lang="ar-E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0060" y="512658"/>
            <a:ext cx="8641080" cy="2133600"/>
          </a:xfrm>
          <a:prstGeom prst="rect">
            <a:avLst/>
          </a:prstGeom>
        </p:spPr>
        <p:txBody>
          <a:bodyPr vert="horz" lIns="128016" tIns="64008" rIns="128016" bIns="64008"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480060" y="2987041"/>
            <a:ext cx="8641080" cy="8448464"/>
          </a:xfrm>
          <a:prstGeom prst="rect">
            <a:avLst/>
          </a:prstGeom>
        </p:spPr>
        <p:txBody>
          <a:bodyPr vert="horz" lIns="128016" tIns="64008" rIns="128016" bIns="64008"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6880860" y="11865187"/>
            <a:ext cx="2240280" cy="681567"/>
          </a:xfrm>
          <a:prstGeom prst="rect">
            <a:avLst/>
          </a:prstGeom>
        </p:spPr>
        <p:txBody>
          <a:bodyPr vert="horz" lIns="128016" tIns="64008" rIns="128016" bIns="64008" rtlCol="1" anchor="ctr"/>
          <a:lstStyle>
            <a:lvl1pPr algn="r">
              <a:defRPr sz="1700">
                <a:solidFill>
                  <a:schemeClr val="tx1">
                    <a:tint val="75000"/>
                  </a:schemeClr>
                </a:solidFill>
              </a:defRPr>
            </a:lvl1pPr>
          </a:lstStyle>
          <a:p>
            <a:fld id="{366FC4CD-EDF8-48E4-AD0B-D030ECC91DF0}" type="datetimeFigureOut">
              <a:rPr lang="ar-EG" smtClean="0"/>
              <a:pPr/>
              <a:t>12/04/1435</a:t>
            </a:fld>
            <a:endParaRPr lang="ar-EG"/>
          </a:p>
        </p:txBody>
      </p:sp>
      <p:sp>
        <p:nvSpPr>
          <p:cNvPr id="5" name="Footer Placeholder 4"/>
          <p:cNvSpPr>
            <a:spLocks noGrp="1"/>
          </p:cNvSpPr>
          <p:nvPr>
            <p:ph type="ftr" sz="quarter" idx="3"/>
          </p:nvPr>
        </p:nvSpPr>
        <p:spPr>
          <a:xfrm>
            <a:off x="3280410" y="11865187"/>
            <a:ext cx="3040380" cy="681567"/>
          </a:xfrm>
          <a:prstGeom prst="rect">
            <a:avLst/>
          </a:prstGeom>
        </p:spPr>
        <p:txBody>
          <a:bodyPr vert="horz" lIns="128016" tIns="64008" rIns="128016" bIns="64008" rtlCol="1" anchor="ctr"/>
          <a:lstStyle>
            <a:lvl1pPr algn="ctr">
              <a:defRPr sz="17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480060" y="11865187"/>
            <a:ext cx="2240280" cy="681567"/>
          </a:xfrm>
          <a:prstGeom prst="rect">
            <a:avLst/>
          </a:prstGeom>
        </p:spPr>
        <p:txBody>
          <a:bodyPr vert="horz" lIns="128016" tIns="64008" rIns="128016" bIns="64008" rtlCol="1" anchor="ctr"/>
          <a:lstStyle>
            <a:lvl1pPr algn="l">
              <a:defRPr sz="1700">
                <a:solidFill>
                  <a:schemeClr val="tx1">
                    <a:tint val="75000"/>
                  </a:schemeClr>
                </a:solidFill>
              </a:defRPr>
            </a:lvl1pPr>
          </a:lstStyle>
          <a:p>
            <a:fld id="{06F57157-366C-4028-88BD-75C16A3D65E5}" type="slidenum">
              <a:rPr lang="ar-EG" smtClean="0"/>
              <a:pPr/>
              <a:t>‹#›</a:t>
            </a:fld>
            <a:endParaRPr lang="ar-EG"/>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80160" rtl="1" eaLnBrk="1" latinLnBrk="0" hangingPunct="1">
        <a:spcBef>
          <a:spcPct val="0"/>
        </a:spcBef>
        <a:buNone/>
        <a:defRPr sz="6200" kern="1200">
          <a:solidFill>
            <a:schemeClr val="tx1"/>
          </a:solidFill>
          <a:latin typeface="+mj-lt"/>
          <a:ea typeface="+mj-ea"/>
          <a:cs typeface="+mj-cs"/>
        </a:defRPr>
      </a:lvl1pPr>
    </p:titleStyle>
    <p:bodyStyle>
      <a:lvl1pPr marL="480060" indent="-480060" algn="r" defTabSz="1280160" rtl="1" eaLnBrk="1" latinLnBrk="0" hangingPunct="1">
        <a:spcBef>
          <a:spcPct val="20000"/>
        </a:spcBef>
        <a:buFont typeface="Arial" pitchFamily="34" charset="0"/>
        <a:buChar char="•"/>
        <a:defRPr sz="4500" kern="1200">
          <a:solidFill>
            <a:schemeClr val="tx1"/>
          </a:solidFill>
          <a:latin typeface="+mn-lt"/>
          <a:ea typeface="+mn-ea"/>
          <a:cs typeface="+mn-cs"/>
        </a:defRPr>
      </a:lvl1pPr>
      <a:lvl2pPr marL="1040130" indent="-400050" algn="r" defTabSz="1280160" rtl="1" eaLnBrk="1" latinLnBrk="0" hangingPunct="1">
        <a:spcBef>
          <a:spcPct val="20000"/>
        </a:spcBef>
        <a:buFont typeface="Arial" pitchFamily="34" charset="0"/>
        <a:buChar char="–"/>
        <a:defRPr sz="3900" kern="1200">
          <a:solidFill>
            <a:schemeClr val="tx1"/>
          </a:solidFill>
          <a:latin typeface="+mn-lt"/>
          <a:ea typeface="+mn-ea"/>
          <a:cs typeface="+mn-cs"/>
        </a:defRPr>
      </a:lvl2pPr>
      <a:lvl3pPr marL="1600200" indent="-320040" algn="r" defTabSz="1280160" rtl="1" eaLnBrk="1" latinLnBrk="0" hangingPunct="1">
        <a:spcBef>
          <a:spcPct val="20000"/>
        </a:spcBef>
        <a:buFont typeface="Arial" pitchFamily="34" charset="0"/>
        <a:buChar char="•"/>
        <a:defRPr sz="3400" kern="1200">
          <a:solidFill>
            <a:schemeClr val="tx1"/>
          </a:solidFill>
          <a:latin typeface="+mn-lt"/>
          <a:ea typeface="+mn-ea"/>
          <a:cs typeface="+mn-cs"/>
        </a:defRPr>
      </a:lvl3pPr>
      <a:lvl4pPr marL="224028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4pPr>
      <a:lvl5pPr marL="288036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5pPr>
      <a:lvl6pPr marL="352044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6pPr>
      <a:lvl7pPr marL="416052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7pPr>
      <a:lvl8pPr marL="480060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8pPr>
      <a:lvl9pPr marL="544068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ar-EG"/>
      </a:defPPr>
      <a:lvl1pPr marL="0" algn="r" defTabSz="1280160" rtl="1" eaLnBrk="1" latinLnBrk="0" hangingPunct="1">
        <a:defRPr sz="2500" kern="1200">
          <a:solidFill>
            <a:schemeClr val="tx1"/>
          </a:solidFill>
          <a:latin typeface="+mn-lt"/>
          <a:ea typeface="+mn-ea"/>
          <a:cs typeface="+mn-cs"/>
        </a:defRPr>
      </a:lvl1pPr>
      <a:lvl2pPr marL="640080" algn="r" defTabSz="1280160" rtl="1" eaLnBrk="1" latinLnBrk="0" hangingPunct="1">
        <a:defRPr sz="2500" kern="1200">
          <a:solidFill>
            <a:schemeClr val="tx1"/>
          </a:solidFill>
          <a:latin typeface="+mn-lt"/>
          <a:ea typeface="+mn-ea"/>
          <a:cs typeface="+mn-cs"/>
        </a:defRPr>
      </a:lvl2pPr>
      <a:lvl3pPr marL="1280160" algn="r" defTabSz="1280160" rtl="1" eaLnBrk="1" latinLnBrk="0" hangingPunct="1">
        <a:defRPr sz="2500" kern="1200">
          <a:solidFill>
            <a:schemeClr val="tx1"/>
          </a:solidFill>
          <a:latin typeface="+mn-lt"/>
          <a:ea typeface="+mn-ea"/>
          <a:cs typeface="+mn-cs"/>
        </a:defRPr>
      </a:lvl3pPr>
      <a:lvl4pPr marL="1920240" algn="r" defTabSz="1280160" rtl="1" eaLnBrk="1" latinLnBrk="0" hangingPunct="1">
        <a:defRPr sz="2500" kern="1200">
          <a:solidFill>
            <a:schemeClr val="tx1"/>
          </a:solidFill>
          <a:latin typeface="+mn-lt"/>
          <a:ea typeface="+mn-ea"/>
          <a:cs typeface="+mn-cs"/>
        </a:defRPr>
      </a:lvl4pPr>
      <a:lvl5pPr marL="2560320" algn="r" defTabSz="1280160" rtl="1" eaLnBrk="1" latinLnBrk="0" hangingPunct="1">
        <a:defRPr sz="2500" kern="1200">
          <a:solidFill>
            <a:schemeClr val="tx1"/>
          </a:solidFill>
          <a:latin typeface="+mn-lt"/>
          <a:ea typeface="+mn-ea"/>
          <a:cs typeface="+mn-cs"/>
        </a:defRPr>
      </a:lvl5pPr>
      <a:lvl6pPr marL="3200400" algn="r" defTabSz="1280160" rtl="1" eaLnBrk="1" latinLnBrk="0" hangingPunct="1">
        <a:defRPr sz="2500" kern="1200">
          <a:solidFill>
            <a:schemeClr val="tx1"/>
          </a:solidFill>
          <a:latin typeface="+mn-lt"/>
          <a:ea typeface="+mn-ea"/>
          <a:cs typeface="+mn-cs"/>
        </a:defRPr>
      </a:lvl6pPr>
      <a:lvl7pPr marL="3840480" algn="r" defTabSz="1280160" rtl="1" eaLnBrk="1" latinLnBrk="0" hangingPunct="1">
        <a:defRPr sz="2500" kern="1200">
          <a:solidFill>
            <a:schemeClr val="tx1"/>
          </a:solidFill>
          <a:latin typeface="+mn-lt"/>
          <a:ea typeface="+mn-ea"/>
          <a:cs typeface="+mn-cs"/>
        </a:defRPr>
      </a:lvl7pPr>
      <a:lvl8pPr marL="4480560" algn="r" defTabSz="1280160" rtl="1" eaLnBrk="1" latinLnBrk="0" hangingPunct="1">
        <a:defRPr sz="2500" kern="1200">
          <a:solidFill>
            <a:schemeClr val="tx1"/>
          </a:solidFill>
          <a:latin typeface="+mn-lt"/>
          <a:ea typeface="+mn-ea"/>
          <a:cs typeface="+mn-cs"/>
        </a:defRPr>
      </a:lvl8pPr>
      <a:lvl9pPr marL="5120640" algn="r" defTabSz="1280160" rtl="1"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image" Target="../media/image64.emf"/><Relationship Id="rId1" Type="http://schemas.openxmlformats.org/officeDocument/2006/relationships/slideLayout" Target="../slideLayouts/slideLayout2.xml"/><Relationship Id="rId4" Type="http://schemas.openxmlformats.org/officeDocument/2006/relationships/image" Target="../media/image66.emf"/></Relationships>
</file>

<file path=ppt/slides/_rels/slide17.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67.emf"/><Relationship Id="rId1" Type="http://schemas.openxmlformats.org/officeDocument/2006/relationships/slideLayout" Target="../slideLayouts/slideLayout2.xml"/><Relationship Id="rId6" Type="http://schemas.openxmlformats.org/officeDocument/2006/relationships/image" Target="../media/image71.emf"/><Relationship Id="rId5" Type="http://schemas.openxmlformats.org/officeDocument/2006/relationships/image" Target="../media/image70.emf"/><Relationship Id="rId4" Type="http://schemas.openxmlformats.org/officeDocument/2006/relationships/image" Target="../media/image69.emf"/></Relationships>
</file>

<file path=ppt/slides/_rels/slide1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image" Target="../media/image74.png"/></Relationships>
</file>

<file path=ppt/slides/_rels/slide19.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image" Target="../media/image76.png"/><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 Id="rId4" Type="http://schemas.openxmlformats.org/officeDocument/2006/relationships/image" Target="../media/image84.jpeg"/></Relationships>
</file>

<file path=ppt/slides/_rels/slide32.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89.jpeg"/><Relationship Id="rId2" Type="http://schemas.openxmlformats.org/officeDocument/2006/relationships/hyperlink" Target="http://ar.wikipedia.org/wiki/%D8%A7%D9%84%D8%AE%D8%B4%D8%A8" TargetMode="External"/><Relationship Id="rId1" Type="http://schemas.openxmlformats.org/officeDocument/2006/relationships/slideLayout" Target="../slideLayouts/slideLayout2.xml"/><Relationship Id="rId6" Type="http://schemas.openxmlformats.org/officeDocument/2006/relationships/image" Target="../media/image88.jpeg"/><Relationship Id="rId5" Type="http://schemas.openxmlformats.org/officeDocument/2006/relationships/image" Target="../media/image87.png"/><Relationship Id="rId4" Type="http://schemas.openxmlformats.org/officeDocument/2006/relationships/image" Target="../media/image86.jpeg"/></Relationships>
</file>

<file path=ppt/slides/_rels/slide3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 Id="rId5" Type="http://schemas.openxmlformats.org/officeDocument/2006/relationships/image" Target="../media/image93.gif"/><Relationship Id="rId4" Type="http://schemas.openxmlformats.org/officeDocument/2006/relationships/image" Target="../media/image92.jpeg"/></Relationships>
</file>

<file path=ppt/slides/_rels/slide3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2.xml"/><Relationship Id="rId4" Type="http://schemas.openxmlformats.org/officeDocument/2006/relationships/image" Target="../media/image96.jpeg"/></Relationships>
</file>

<file path=ppt/slides/_rels/slide35.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454616062"/>
              </p:ext>
            </p:extLst>
          </p:nvPr>
        </p:nvGraphicFramePr>
        <p:xfrm>
          <a:off x="0" y="0"/>
          <a:ext cx="9625136" cy="12801600"/>
        </p:xfrm>
        <a:graphic>
          <a:graphicData uri="http://schemas.openxmlformats.org/drawingml/2006/table">
            <a:tbl>
              <a:tblPr firstRow="1" bandRow="1">
                <a:tableStyleId>{9D7B26C5-4107-4FEC-AEDC-1716B250A1EF}</a:tableStyleId>
              </a:tblPr>
              <a:tblGrid>
                <a:gridCol w="9625136"/>
              </a:tblGrid>
              <a:tr h="12801600">
                <a:tc>
                  <a:txBody>
                    <a:bodyPr/>
                    <a:lstStyle/>
                    <a:p>
                      <a:pPr algn="ctr"/>
                      <a:r>
                        <a:rPr lang="ar-EG" sz="3600" u="sng" dirty="0" smtClean="0">
                          <a:solidFill>
                            <a:schemeClr val="tx1"/>
                          </a:solidFill>
                        </a:rPr>
                        <a:t>الاخشاب</a:t>
                      </a:r>
                    </a:p>
                    <a:p>
                      <a:pPr algn="r"/>
                      <a:r>
                        <a:rPr lang="ar-EG" sz="2800" u="sng" dirty="0" smtClean="0">
                          <a:solidFill>
                            <a:schemeClr val="tx1"/>
                          </a:solidFill>
                        </a:rPr>
                        <a:t>انوا</a:t>
                      </a:r>
                      <a:r>
                        <a:rPr lang="ar-EG" sz="2800" u="sng" baseline="0" dirty="0" smtClean="0">
                          <a:solidFill>
                            <a:schemeClr val="tx1"/>
                          </a:solidFill>
                        </a:rPr>
                        <a:t>ع</a:t>
                      </a:r>
                      <a:r>
                        <a:rPr lang="ar-EG" sz="2500" u="sng" baseline="0" dirty="0" smtClean="0">
                          <a:solidFill>
                            <a:schemeClr val="tx1"/>
                          </a:solidFill>
                        </a:rPr>
                        <a:t> الاخشاب </a:t>
                      </a:r>
                    </a:p>
                    <a:p>
                      <a:pPr algn="r"/>
                      <a:r>
                        <a:rPr lang="ar-EG" sz="2500" u="sng" baseline="0" dirty="0" smtClean="0">
                          <a:solidFill>
                            <a:schemeClr val="tx1"/>
                          </a:solidFill>
                        </a:rPr>
                        <a:t>1-اخشاب طبيعيه</a:t>
                      </a:r>
                    </a:p>
                    <a:p>
                      <a:pPr algn="r"/>
                      <a:r>
                        <a:rPr lang="ar-EG" sz="2500" u="sng" baseline="0" dirty="0" smtClean="0">
                          <a:solidFill>
                            <a:schemeClr val="tx1"/>
                          </a:solidFill>
                        </a:rPr>
                        <a:t>2- اخاشاب صناعيه</a:t>
                      </a:r>
                    </a:p>
                    <a:p>
                      <a:pPr algn="r"/>
                      <a:r>
                        <a:rPr lang="ar-EG" sz="2500" u="sng" baseline="0" dirty="0" smtClean="0">
                          <a:solidFill>
                            <a:schemeClr val="tx1"/>
                          </a:solidFill>
                        </a:rPr>
                        <a:t>3-اخشاب مصنعه</a:t>
                      </a:r>
                    </a:p>
                    <a:p>
                      <a:pPr algn="ctr"/>
                      <a:r>
                        <a:rPr lang="ar-EG" sz="2800" u="sng" baseline="0" dirty="0" smtClean="0">
                          <a:solidFill>
                            <a:schemeClr val="tx1"/>
                          </a:solidFill>
                        </a:rPr>
                        <a:t>اولا الاخشاب الطبيعيه</a:t>
                      </a:r>
                    </a:p>
                    <a:p>
                      <a:r>
                        <a:rPr lang="ar-EG" sz="2800" b="1" dirty="0" smtClean="0">
                          <a:solidFill>
                            <a:schemeClr val="tx1"/>
                          </a:solidFill>
                          <a:effectLst>
                            <a:outerShdw blurRad="38100" dist="38100" dir="2700000" algn="tl">
                              <a:srgbClr val="000000">
                                <a:alpha val="43137"/>
                              </a:srgbClr>
                            </a:outerShdw>
                          </a:effectLst>
                        </a:rPr>
                        <a:t>تنقسم الاخشاب طبيعيا حسب المناطق المناخية الى :</a:t>
                      </a:r>
                    </a:p>
                    <a:p>
                      <a:r>
                        <a:rPr lang="ar-EG" sz="2800" b="1" dirty="0" smtClean="0">
                          <a:solidFill>
                            <a:schemeClr val="tx1"/>
                          </a:solidFill>
                          <a:effectLst>
                            <a:outerShdw blurRad="38100" dist="38100" dir="2700000" algn="tl">
                              <a:srgbClr val="000000">
                                <a:alpha val="43137"/>
                              </a:srgbClr>
                            </a:outerShdw>
                          </a:effectLst>
                        </a:rPr>
                        <a:t>1- أخشاب لينة قاتمة اللون مثل الأشجار الصنوبرية ومنها خشب السويد وتنمو في المناطق الباردة .</a:t>
                      </a:r>
                    </a:p>
                    <a:p>
                      <a:r>
                        <a:rPr lang="ar-EG" sz="2800" b="1" dirty="0" smtClean="0">
                          <a:solidFill>
                            <a:schemeClr val="tx1"/>
                          </a:solidFill>
                          <a:effectLst>
                            <a:outerShdw blurRad="38100" dist="38100" dir="2700000" algn="tl">
                              <a:srgbClr val="000000">
                                <a:alpha val="43137"/>
                              </a:srgbClr>
                            </a:outerShdw>
                          </a:effectLst>
                        </a:rPr>
                        <a:t>2 - أخشاب متوسطة الصلابة قاتمة اللون مثل اخشاب الزان والبلوط والماهوجني ... وتنمو في المناطق الباردة.</a:t>
                      </a:r>
                    </a:p>
                    <a:p>
                      <a:r>
                        <a:rPr lang="ar-EG" sz="2800" b="1" dirty="0" smtClean="0">
                          <a:solidFill>
                            <a:schemeClr val="tx1"/>
                          </a:solidFill>
                          <a:effectLst>
                            <a:outerShdw blurRad="38100" dist="38100" dir="2700000" algn="tl">
                              <a:srgbClr val="000000">
                                <a:alpha val="43137"/>
                              </a:srgbClr>
                            </a:outerShdw>
                          </a:effectLst>
                        </a:rPr>
                        <a:t>3 - أخشاب صلبة ثمينة مثل  السنديان والجوز والأبنوس وتنمو في المناطق الاستوائية. وقبل استعمال واستخدام اي نوع من الأخشاب يجب تجفيفه لتقليص نسبة الماء فيه ،</a:t>
                      </a:r>
                      <a:br>
                        <a:rPr lang="ar-EG" sz="2800" b="1" dirty="0" smtClean="0">
                          <a:solidFill>
                            <a:schemeClr val="tx1"/>
                          </a:solidFill>
                          <a:effectLst>
                            <a:outerShdw blurRad="38100" dist="38100" dir="2700000" algn="tl">
                              <a:srgbClr val="000000">
                                <a:alpha val="43137"/>
                              </a:srgbClr>
                            </a:outerShdw>
                          </a:effectLst>
                        </a:rPr>
                      </a:br>
                      <a:r>
                        <a:rPr lang="ar-EG" sz="2800" b="1" dirty="0" smtClean="0">
                          <a:solidFill>
                            <a:schemeClr val="tx1"/>
                          </a:solidFill>
                          <a:effectLst>
                            <a:outerShdw blurRad="38100" dist="38100" dir="2700000" algn="tl">
                              <a:srgbClr val="000000">
                                <a:alpha val="43137"/>
                              </a:srgbClr>
                            </a:outerShdw>
                          </a:effectLst>
                        </a:rPr>
                        <a:t>ومن أنواع التجفيف:</a:t>
                      </a:r>
                    </a:p>
                    <a:p>
                      <a:r>
                        <a:rPr lang="ar-EG" sz="2800" b="1" dirty="0" smtClean="0">
                          <a:solidFill>
                            <a:schemeClr val="tx1"/>
                          </a:solidFill>
                          <a:effectLst>
                            <a:outerShdw blurRad="38100" dist="38100" dir="2700000" algn="tl">
                              <a:srgbClr val="000000">
                                <a:alpha val="43137"/>
                              </a:srgbClr>
                            </a:outerShdw>
                          </a:effectLst>
                        </a:rPr>
                        <a:t>1- التجفيق بالبخار والماء المغلي.</a:t>
                      </a:r>
                    </a:p>
                    <a:p>
                      <a:r>
                        <a:rPr lang="ar-EG" sz="2800" b="1" dirty="0" smtClean="0">
                          <a:solidFill>
                            <a:schemeClr val="tx1"/>
                          </a:solidFill>
                          <a:effectLst>
                            <a:outerShdw blurRad="38100" dist="38100" dir="2700000" algn="tl">
                              <a:srgbClr val="000000">
                                <a:alpha val="43137"/>
                              </a:srgbClr>
                            </a:outerShdw>
                          </a:effectLst>
                        </a:rPr>
                        <a:t>2- التجفيف في أفران ذات مجاري هواء طبيعية.</a:t>
                      </a:r>
                    </a:p>
                    <a:p>
                      <a:r>
                        <a:rPr lang="ar-EG" sz="2800" b="1" dirty="0" smtClean="0">
                          <a:solidFill>
                            <a:schemeClr val="tx1"/>
                          </a:solidFill>
                          <a:effectLst>
                            <a:outerShdw blurRad="38100" dist="38100" dir="2700000" algn="tl">
                              <a:srgbClr val="000000">
                                <a:alpha val="43137"/>
                              </a:srgbClr>
                            </a:outerShdw>
                          </a:effectLst>
                        </a:rPr>
                        <a:t>3-التجفيف في الأفران ذات الهواء المضغوط.</a:t>
                      </a:r>
                    </a:p>
                    <a:p>
                      <a:r>
                        <a:rPr lang="ar-EG" sz="2800" b="1" dirty="0" smtClean="0">
                          <a:solidFill>
                            <a:schemeClr val="tx1"/>
                          </a:solidFill>
                          <a:effectLst>
                            <a:outerShdw blurRad="38100" dist="38100" dir="2700000" algn="tl">
                              <a:srgbClr val="000000">
                                <a:alpha val="43137"/>
                              </a:srgbClr>
                            </a:outerShdw>
                          </a:effectLst>
                        </a:rPr>
                        <a:t>ويتركب الخشب الطبيعي ( قطاع من شجرة ) من التالي:</a:t>
                      </a:r>
                    </a:p>
                    <a:p>
                      <a:r>
                        <a:rPr lang="ar-EG" sz="2800" b="1" dirty="0" smtClean="0">
                          <a:solidFill>
                            <a:schemeClr val="tx1"/>
                          </a:solidFill>
                          <a:effectLst>
                            <a:outerShdw blurRad="38100" dist="38100" dir="2700000" algn="tl">
                              <a:srgbClr val="000000">
                                <a:alpha val="43137"/>
                              </a:srgbClr>
                            </a:outerShdw>
                          </a:effectLst>
                        </a:rPr>
                        <a:t>القشرة ، الكامبيوم ، خشب الظهر ، خشب القلب ، اللب ، الحلقات السنوية  ،</a:t>
                      </a:r>
                    </a:p>
                    <a:p>
                      <a:r>
                        <a:rPr lang="ar-EG" sz="2800" b="1" dirty="0" smtClean="0">
                          <a:solidFill>
                            <a:schemeClr val="tx1"/>
                          </a:solidFill>
                          <a:effectLst>
                            <a:outerShdw blurRad="38100" dist="38100" dir="2700000" algn="tl">
                              <a:srgbClr val="000000">
                                <a:alpha val="43137"/>
                              </a:srgbClr>
                            </a:outerShdw>
                          </a:effectLst>
                        </a:rPr>
                        <a:t>ويقاس عمر الشجرة بعدد الحلقات السنوية .</a:t>
                      </a:r>
                      <a:endParaRPr lang="ar-EG" sz="2500" u="sng" dirty="0" smtClean="0">
                        <a:solidFill>
                          <a:schemeClr val="tx1"/>
                        </a:solidFill>
                      </a:endParaRPr>
                    </a:p>
                    <a:p>
                      <a:pPr algn="l"/>
                      <a:endParaRPr lang="en-US" sz="3600" u="sng" dirty="0">
                        <a:solidFill>
                          <a:schemeClr val="tx1"/>
                        </a:solidFill>
                      </a:endParaRPr>
                    </a:p>
                  </a:txBody>
                  <a:tcPr/>
                </a:tc>
              </a:tr>
            </a:tbl>
          </a:graphicData>
        </a:graphic>
      </p:graphicFrame>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104" y="9065096"/>
            <a:ext cx="2857500" cy="2895600"/>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548440486"/>
              </p:ext>
            </p:extLst>
          </p:nvPr>
        </p:nvGraphicFramePr>
        <p:xfrm>
          <a:off x="0" y="0"/>
          <a:ext cx="9625136" cy="12665496"/>
        </p:xfrm>
        <a:graphic>
          <a:graphicData uri="http://schemas.openxmlformats.org/drawingml/2006/table">
            <a:tbl>
              <a:tblPr firstRow="1" bandRow="1">
                <a:tableStyleId>{5940675A-B579-460E-94D1-54222C63F5DA}</a:tableStyleId>
              </a:tblPr>
              <a:tblGrid>
                <a:gridCol w="9625136"/>
              </a:tblGrid>
              <a:tr h="12665496">
                <a:tc>
                  <a:txBody>
                    <a:bodyPr/>
                    <a:lstStyle/>
                    <a:p>
                      <a:r>
                        <a:rPr lang="ar-EG" sz="2800" b="1" dirty="0" smtClean="0"/>
                        <a:t>- خشب اتيكوبورد :</a:t>
                      </a:r>
                    </a:p>
                    <a:p>
                      <a:r>
                        <a:rPr lang="ar-EG" sz="2800" b="1" dirty="0" smtClean="0"/>
                        <a:t>هذا الخشب مماثل للخشب الحبيبي في جميع مراحل تصنيعه ولكنه يختل عنه في أن الخشب الحبيبي يصنع من الكتان أو من قش الأرز أو من سيقان القطن وخلافه من النباتات الغير معمرة، ولكن هذا النوع يصنع من الخشب الطبيعي المفروم من جذوع الأشجار كالجازوارينا والكافور والزان وخلافه أي من جذوع الأشجار المعمرة ويمتاز عن الخشب الحبيبي في التالي :-</a:t>
                      </a:r>
                    </a:p>
                    <a:p>
                      <a:r>
                        <a:rPr lang="ar-EG" sz="2800" b="1" dirty="0" smtClean="0"/>
                        <a:t>مميزاتة : </a:t>
                      </a:r>
                      <a:br>
                        <a:rPr lang="ar-EG" sz="2800" b="1" dirty="0" smtClean="0"/>
                      </a:br>
                      <a:r>
                        <a:rPr lang="ar-EG" sz="2800" b="1" dirty="0" smtClean="0"/>
                        <a:t>1- عدم تأثره بالماء كثيراً </a:t>
                      </a:r>
                      <a:br>
                        <a:rPr lang="ar-EG" sz="2800" b="1" dirty="0" smtClean="0"/>
                      </a:br>
                      <a:r>
                        <a:rPr lang="ar-EG" sz="2800" b="1" dirty="0" smtClean="0"/>
                        <a:t>2- يدور في عدد دورات الشدات الخشبية أكثر من الحبيبي دورة او دورتين.</a:t>
                      </a:r>
                      <a:br>
                        <a:rPr lang="ar-EG" sz="2800" b="1" dirty="0" smtClean="0"/>
                      </a:br>
                      <a:r>
                        <a:rPr lang="ar-EG" sz="2800" b="1" dirty="0" smtClean="0"/>
                        <a:t>3- يستعمل في الأغراض التي تستعمل في الخشب الحبيبي ومنه أنواع كثيرة غطيت بقشرة من خشب الماهوجنا أو القرو وخلافه لتصلح في أعمال الموبيليا.</a:t>
                      </a:r>
                    </a:p>
                    <a:p>
                      <a:r>
                        <a:rPr lang="ar-EG" sz="2800" b="1" dirty="0" smtClean="0"/>
                        <a:t>درجة التأثير بالمياه : أن الزيادة لا تتجاوز 6% من السمك الأصلي في مدة غمره بالماء لمدة ساعتين.</a:t>
                      </a:r>
                    </a:p>
                    <a:p>
                      <a:r>
                        <a:rPr lang="ar-EG" sz="2800" b="1" dirty="0" smtClean="0"/>
                        <a:t>المقاسات الموجودة حالياً بالسوق : 185 × 250 سم، 185 × 375 سم</a:t>
                      </a:r>
                    </a:p>
                    <a:p>
                      <a:endParaRPr lang="ar-EG" dirty="0" smtClean="0"/>
                    </a:p>
                    <a:p>
                      <a:endParaRPr lang="ar-EG" dirty="0" smtClean="0"/>
                    </a:p>
                    <a:p>
                      <a:endParaRPr lang="ar-EG" dirty="0" smtClean="0"/>
                    </a:p>
                    <a:p>
                      <a:endParaRPr lang="ar-EG" dirty="0" smtClean="0"/>
                    </a:p>
                    <a:p>
                      <a:endParaRPr lang="ar-EG" dirty="0" smtClean="0"/>
                    </a:p>
                    <a:p>
                      <a:endParaRPr lang="ar-EG" dirty="0" smtClean="0"/>
                    </a:p>
                    <a:p>
                      <a:r>
                        <a:rPr lang="ar-EG" sz="2800" b="1" dirty="0" smtClean="0"/>
                        <a:t>4- الألواح السدية (الكونتريلاكية) :</a:t>
                      </a:r>
                    </a:p>
                    <a:p>
                      <a:r>
                        <a:rPr lang="ar-EG" sz="2800" b="1" dirty="0" smtClean="0"/>
                        <a:t>تتكون من سدائب من الأخشاب اللينة متراصة جنباً إلى جنب بدون فراغات ومغطاه من الوجهين بقشرة من الخشب أليافها في اتجاه متعامد مع ألياف السدائب.وتتراوح تخانة اللوح عامة بين 16 مم، 50 مم وأبعاده الشائعة 2,2. ×1.22 متراً، وتستخدم المواد اللاصقة الكيماوية في تثبيت القشرة الخارجية بين 2 مم، 6 مم وتصنـــع الطبقات المكونة للقشرة (الأبلكاج) من أخشاب الحور والزان أو الماهوجنا أو القرو أو خلافها. وتختلف درجة جودة</a:t>
                      </a:r>
                    </a:p>
                    <a:p>
                      <a:endParaRPr lang="ar-EG" dirty="0" smtClean="0"/>
                    </a:p>
                  </a:txBody>
                  <a:tcPr/>
                </a:tc>
              </a:tr>
            </a:tbl>
          </a:graphicData>
        </a:graphic>
      </p:graphicFrame>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6931" y="6256784"/>
            <a:ext cx="1808791" cy="1986123"/>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0895" y="6253663"/>
            <a:ext cx="1857569" cy="1928333"/>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8011" y="6230384"/>
            <a:ext cx="1806820" cy="1985714"/>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049" y="6220298"/>
            <a:ext cx="1854696" cy="1961698"/>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347539864"/>
              </p:ext>
            </p:extLst>
          </p:nvPr>
        </p:nvGraphicFramePr>
        <p:xfrm>
          <a:off x="0" y="64096"/>
          <a:ext cx="9601200" cy="12673408"/>
        </p:xfrm>
        <a:graphic>
          <a:graphicData uri="http://schemas.openxmlformats.org/drawingml/2006/table">
            <a:tbl>
              <a:tblPr firstRow="1" bandRow="1">
                <a:tableStyleId>{5940675A-B579-460E-94D1-54222C63F5DA}</a:tableStyleId>
              </a:tblPr>
              <a:tblGrid>
                <a:gridCol w="9601200"/>
              </a:tblGrid>
              <a:tr h="12673408">
                <a:tc>
                  <a:txBody>
                    <a:bodyPr/>
                    <a:lstStyle/>
                    <a:p>
                      <a:r>
                        <a:rPr lang="ar-EG" sz="2800" b="1" dirty="0" smtClean="0"/>
                        <a:t>الألواح السدية باختلاف الخامات المستخدمة وطريقة التصنيع</a:t>
                      </a:r>
                    </a:p>
                    <a:p>
                      <a:endParaRPr lang="ar-EG" dirty="0" smtClean="0"/>
                    </a:p>
                    <a:p>
                      <a:endParaRPr lang="ar-EG" dirty="0" smtClean="0"/>
                    </a:p>
                    <a:p>
                      <a:endParaRPr lang="ar-EG" dirty="0" smtClean="0"/>
                    </a:p>
                    <a:p>
                      <a:endParaRPr lang="ar-EG" dirty="0" smtClean="0"/>
                    </a:p>
                    <a:p>
                      <a:endParaRPr lang="ar-EG" dirty="0" smtClean="0"/>
                    </a:p>
                    <a:p>
                      <a:endParaRPr lang="ar-EG" dirty="0" smtClean="0"/>
                    </a:p>
                    <a:p>
                      <a:r>
                        <a:rPr lang="ar-EG" sz="2800" b="1" dirty="0" smtClean="0"/>
                        <a:t>5- الخشب المضغوط (الهاردبورد) :</a:t>
                      </a:r>
                    </a:p>
                    <a:p>
                      <a:r>
                        <a:rPr lang="ar-EG" sz="2800" b="1" dirty="0" smtClean="0"/>
                        <a:t>تنتج هذه الألواح بطول 366 سم وبعرض 122 سم عادة وإن كانت بعض المصانع الأجنبية تنتج ألواحاً بطول 500 سم أيضاً. ويختلف الخشب المضغوط عن الخشب الحبيبي في أن صناعة الأول تتم بعد تحويل الألياف السليلوزية إلى عجينة شبيهة بعجينة الورق ثم تخلط بالراتنج (الصمغ) ويتم تشكيل الألواح بالضغط العالي عند درجات حرارة مرتفعة كما هو الحال في الخشب الحبيبي إلا أن الألواح الخشبية تعالج بعد ذلك في أفران للتحميص حتى لا تتأثر مستقبلاً بتغييرات درجات الحرارة أو الرطوبة الموجودة في الجو.</a:t>
                      </a:r>
                    </a:p>
                    <a:p>
                      <a:endParaRPr lang="ar-EG" dirty="0" smtClean="0"/>
                    </a:p>
                    <a:p>
                      <a:endParaRPr lang="ar-EG" dirty="0" smtClean="0"/>
                    </a:p>
                    <a:p>
                      <a:endParaRPr lang="ar-EG" dirty="0" smtClean="0"/>
                    </a:p>
                    <a:p>
                      <a:endParaRPr lang="ar-EG" dirty="0" smtClean="0"/>
                    </a:p>
                    <a:p>
                      <a:endParaRPr lang="ar-EG" dirty="0" smtClean="0"/>
                    </a:p>
                    <a:p>
                      <a:r>
                        <a:rPr lang="ar-EG" sz="2800" b="1" dirty="0" smtClean="0"/>
                        <a:t>ثالثاً :الأخشاب الصلبة : وهي الأخشاب الناتجة من فصيلة الأشجار ذات الأوراق المفلطحة، وتلك الأنواع من الأخشاب تستخدم في أغلب الأحيان في صناعة الأثاث. وفيما يلي بعض أنواع الأخشاب الصلبة :</a:t>
                      </a:r>
                    </a:p>
                    <a:p>
                      <a:r>
                        <a:rPr lang="ar-EG" sz="2800" b="1" dirty="0" smtClean="0"/>
                        <a:t>1- البلوط </a:t>
                      </a:r>
                      <a:r>
                        <a:rPr lang="en-US" sz="2800" b="1" dirty="0" smtClean="0"/>
                        <a:t>:(Ash) </a:t>
                      </a:r>
                      <a:r>
                        <a:rPr lang="ar-EG" sz="2800" b="1" dirty="0" smtClean="0"/>
                        <a:t> </a:t>
                      </a:r>
                      <a:br>
                        <a:rPr lang="ar-EG" sz="2800" b="1" dirty="0" smtClean="0"/>
                      </a:br>
                      <a:r>
                        <a:rPr lang="ar-EG" sz="2800" b="1" dirty="0" smtClean="0"/>
                        <a:t>هذا النوع صعب التشغيل وقابل للصقل ويزن المتر المكعب منه حوالي 800 كجم/م3 عندما تكون نسبة الرطوبة فيه 12% ويستورد من إنجلترا أو دول البلطيق والنمسا وإيطاليا واليونان.</a:t>
                      </a:r>
                      <a:br>
                        <a:rPr lang="ar-EG" sz="2800" b="1" dirty="0" smtClean="0"/>
                      </a:br>
                      <a:endParaRPr lang="en-US" dirty="0"/>
                    </a:p>
                  </a:txBody>
                  <a:tcPr/>
                </a:tc>
              </a:tr>
            </a:tbl>
          </a:graphicData>
        </a:graphic>
      </p:graphicFrame>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908" y="602164"/>
            <a:ext cx="2727580" cy="2079442"/>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2208" y="6100191"/>
            <a:ext cx="2727580" cy="1687401"/>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900775194"/>
              </p:ext>
            </p:extLst>
          </p:nvPr>
        </p:nvGraphicFramePr>
        <p:xfrm>
          <a:off x="120080" y="64096"/>
          <a:ext cx="9361040" cy="12601400"/>
        </p:xfrm>
        <a:graphic>
          <a:graphicData uri="http://schemas.openxmlformats.org/drawingml/2006/table">
            <a:tbl>
              <a:tblPr firstRow="1" bandRow="1">
                <a:tableStyleId>{5940675A-B579-460E-94D1-54222C63F5DA}</a:tableStyleId>
              </a:tblPr>
              <a:tblGrid>
                <a:gridCol w="9361040"/>
              </a:tblGrid>
              <a:tr h="12601400">
                <a:tc>
                  <a:txBody>
                    <a:bodyPr/>
                    <a:lstStyle/>
                    <a:p>
                      <a:pPr marL="0" marR="0" indent="0" algn="r" defTabSz="1280160" rtl="1" eaLnBrk="1" fontAlgn="auto" latinLnBrk="0" hangingPunct="1">
                        <a:lnSpc>
                          <a:spcPct val="100000"/>
                        </a:lnSpc>
                        <a:spcBef>
                          <a:spcPts val="0"/>
                        </a:spcBef>
                        <a:spcAft>
                          <a:spcPts val="0"/>
                        </a:spcAft>
                        <a:buClrTx/>
                        <a:buSzTx/>
                        <a:buFontTx/>
                        <a:buNone/>
                        <a:tabLst/>
                        <a:defRPr/>
                      </a:pPr>
                      <a:r>
                        <a:rPr lang="ar-EG" sz="2800" b="1" dirty="0" smtClean="0"/>
                        <a:t>كان البلّوط الحي قديمًا يُستخدم على نحوٍ واسع في بناء السفن التناكبية الأمريكية. ويرجع ذلك إلى انخفاض ارتفاع الأشجار وقصر فروعها المُتدلية؛ يُستعمل الخشب المنشور من البلوط الحي خصيصًا لصنع الأجزاء المُتَقوِّسة في هيكل السفينة، مثل دعامات المفاصل وهي عبارة عن (دعامات مكونة من قطعة واحدة على شكل </a:t>
                      </a:r>
                      <a:r>
                        <a:rPr lang="en-US" sz="2800" b="1" dirty="0" smtClean="0"/>
                        <a:t>L، </a:t>
                      </a:r>
                      <a:r>
                        <a:rPr lang="ar-EG" sz="2800" b="1" dirty="0" smtClean="0"/>
                        <a:t>مزودة بنوابض ترتد إلى الداخل من جانب السفينة وتُدعِّم سطح السفينة). يظهر على قِطع الأخشاب المنشورة صفًا من البلورات و ذلك عندما تُقطع عموديًا، مُكتسبًا بذلك هياكلها متانةً استثنائية. لم يُستخدم البلوط الحي عادةً في عمل الألواح الخشبية وذلك لأن شكل الشجرة غالبًا ما يكون مُنحنيًا ومُلتفًا مما يجعله غير صالح للتشكل كألواح خشبية من أي طول. وعادةً ما يُستعمل خشب البلّوط الأحمر أو الأبيض لإنتاج الألواح الخشبية لفرش السفن؛ حيث تتميز تلك الأشجار بالطول والنمو المستقيم، و لذا يُنتج من جذع الشجرة المستقيم هذا شرائح خشبية طويلة صالحة لعمل الألواح الخشبية.</a:t>
                      </a:r>
                    </a:p>
                    <a:p>
                      <a:endParaRPr lang="ar-EG" dirty="0" smtClean="0"/>
                    </a:p>
                    <a:p>
                      <a:endParaRPr lang="ar-EG" dirty="0" smtClean="0"/>
                    </a:p>
                    <a:p>
                      <a:endParaRPr lang="ar-EG" dirty="0" smtClean="0"/>
                    </a:p>
                    <a:p>
                      <a:endParaRPr lang="ar-EG" dirty="0" smtClean="0"/>
                    </a:p>
                    <a:p>
                      <a:endParaRPr lang="ar-EG" dirty="0" smtClean="0"/>
                    </a:p>
                    <a:p>
                      <a:endParaRPr lang="ar-EG" dirty="0" smtClean="0"/>
                    </a:p>
                    <a:p>
                      <a:endParaRPr lang="ar-EG" dirty="0" smtClean="0"/>
                    </a:p>
                    <a:p>
                      <a:r>
                        <a:rPr lang="ar-EG" sz="2800" b="1" dirty="0" smtClean="0"/>
                        <a:t>2- الــــزان </a:t>
                      </a:r>
                      <a:r>
                        <a:rPr lang="en-US" sz="2800" b="1" dirty="0" smtClean="0"/>
                        <a:t>(Beech Wood )</a:t>
                      </a:r>
                      <a:r>
                        <a:rPr lang="ar-EG" sz="2800" b="1" dirty="0" smtClean="0"/>
                        <a:t> :</a:t>
                      </a:r>
                    </a:p>
                    <a:p>
                      <a:r>
                        <a:rPr lang="ar-EG" sz="2800" b="1" dirty="0" smtClean="0"/>
                        <a:t>وهو من أكثر الأخشاب الصلدة شيوعاً، كثافته 650 كجم/م3 عندما تكون نسبة الرطوبة فيه 12% , خشب الزان مفيد جداً ولونه بني فاتح ونسيجه متجانس في كل الاتجاهات مما يجعله مناسبا بشكل خاص لصنع الأشياء الصغيرة المتقنة مثل كعوب البنادق والأحذية وألواح الخبز ويستعمل في صناعة الأثاث توجد في أواسط أوروبا غابات كبيرة من الزان، تنمو ابتداءً من 350 م فوق سطح البحر إلى 1600-2000 م في الجبال، وكلما إتجهت جنوباً نمت الأشجار على ارتفاعات أكبر والأشجار تنمو في الشمال في الأراضي الواطئة، أما في بريطانيا فإنها لا تمتد كثيرا في شمالها، وأقدم وأحسن غابات الزان موجودة في شرق جبال الألب وفي القوقاز وغرب آسيا</a:t>
                      </a:r>
                    </a:p>
                    <a:p>
                      <a:endParaRPr lang="en-US" dirty="0"/>
                    </a:p>
                  </a:txBody>
                  <a:tcPr/>
                </a:tc>
              </a:tr>
            </a:tbl>
          </a:graphicData>
        </a:graphic>
      </p:graphicFrame>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233" y="5824736"/>
            <a:ext cx="9059863" cy="2030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501379637"/>
              </p:ext>
            </p:extLst>
          </p:nvPr>
        </p:nvGraphicFramePr>
        <p:xfrm>
          <a:off x="120080" y="136104"/>
          <a:ext cx="9361040" cy="12601400"/>
        </p:xfrm>
        <a:graphic>
          <a:graphicData uri="http://schemas.openxmlformats.org/drawingml/2006/table">
            <a:tbl>
              <a:tblPr firstRow="1" bandRow="1">
                <a:tableStyleId>{5940675A-B579-460E-94D1-54222C63F5DA}</a:tableStyleId>
              </a:tblPr>
              <a:tblGrid>
                <a:gridCol w="9361040"/>
              </a:tblGrid>
              <a:tr h="12601400">
                <a:tc>
                  <a:txBody>
                    <a:bodyPr/>
                    <a:lstStyle/>
                    <a:p>
                      <a:endParaRPr lang="ar-EG" dirty="0" smtClean="0"/>
                    </a:p>
                    <a:p>
                      <a:endParaRPr lang="ar-EG" dirty="0" smtClean="0"/>
                    </a:p>
                    <a:p>
                      <a:endParaRPr lang="ar-EG" dirty="0" smtClean="0"/>
                    </a:p>
                    <a:p>
                      <a:endParaRPr lang="ar-EG" dirty="0" smtClean="0"/>
                    </a:p>
                    <a:p>
                      <a:endParaRPr lang="ar-EG" dirty="0" smtClean="0"/>
                    </a:p>
                    <a:p>
                      <a:endParaRPr lang="ar-EG" dirty="0" smtClean="0"/>
                    </a:p>
                    <a:p>
                      <a:r>
                        <a:rPr lang="ar-EG" sz="2800" b="1" dirty="0" smtClean="0"/>
                        <a:t>مميزاتة : </a:t>
                      </a:r>
                      <a:br>
                        <a:rPr lang="ar-EG" sz="2800" b="1" dirty="0" smtClean="0"/>
                      </a:br>
                      <a:r>
                        <a:rPr lang="ar-EG" sz="2800" b="1" dirty="0" smtClean="0"/>
                        <a:t>1- لدية نسبة رطوبة عالية فية  لهذا يستعمل فى الاماكن المعرضة للرطوبة و الماء كالمطابخ و هياكل السفن .</a:t>
                      </a:r>
                      <a:br>
                        <a:rPr lang="ar-EG" sz="2800" b="1" dirty="0" smtClean="0"/>
                      </a:br>
                      <a:r>
                        <a:rPr lang="ar-EG" sz="2800" b="1" dirty="0" smtClean="0"/>
                        <a:t>2- يستخدم فى صناعة المكاتب و الابواب و الاثاث</a:t>
                      </a:r>
                      <a:br>
                        <a:rPr lang="ar-EG" sz="2800" b="1" dirty="0" smtClean="0"/>
                      </a:br>
                      <a:r>
                        <a:rPr lang="ar-EG" sz="2800" b="1" dirty="0" smtClean="0"/>
                        <a:t>3- رخيص الثمن</a:t>
                      </a:r>
                      <a:br>
                        <a:rPr lang="ar-EG" sz="2800" b="1" dirty="0" smtClean="0"/>
                      </a:br>
                      <a:r>
                        <a:rPr lang="ar-EG" sz="2800" b="1" dirty="0" smtClean="0"/>
                        <a:t>3- المـاهوجني </a:t>
                      </a:r>
                      <a:r>
                        <a:rPr lang="en-US" sz="2800" b="1" dirty="0" smtClean="0"/>
                        <a:t>(</a:t>
                      </a:r>
                      <a:r>
                        <a:rPr lang="en-US" sz="2800" b="1" dirty="0" err="1" smtClean="0"/>
                        <a:t>Mahogny</a:t>
                      </a:r>
                      <a:r>
                        <a:rPr lang="en-US" sz="2800" b="1" dirty="0" smtClean="0"/>
                        <a:t>)</a:t>
                      </a:r>
                      <a:r>
                        <a:rPr lang="ar-EG" sz="2800" b="1" dirty="0" smtClean="0"/>
                        <a:t>:</a:t>
                      </a:r>
                    </a:p>
                    <a:p>
                      <a:r>
                        <a:rPr lang="ar-EG" sz="2800" b="1" dirty="0" smtClean="0"/>
                        <a:t>وهذا النوع أسمر مائل للاحمرار ومنه عدة أنواع وهي : ماهوجني كوبا، ماهوجني هندوراس، الماهوجني الأفريقي، الماهوجني الهندي، وكذلك ما يعرف باسم خشب الأطلس , وينمو في الجزر الغربية في المحيط الهندي في أقصى الشمال مثل جزر الباهما .</a:t>
                      </a:r>
                      <a:br>
                        <a:rPr lang="ar-EG" sz="2800" b="1" dirty="0" smtClean="0"/>
                      </a:br>
                      <a:r>
                        <a:rPr lang="ar-EG" sz="2800" b="1" dirty="0" smtClean="0"/>
                        <a:t>مميزاتة :</a:t>
                      </a:r>
                      <a:br>
                        <a:rPr lang="ar-EG" sz="2800" b="1" dirty="0" smtClean="0"/>
                      </a:br>
                      <a:r>
                        <a:rPr lang="ar-EG" sz="2800" b="1" dirty="0" smtClean="0"/>
                        <a:t>1- سهل التشكيل و لدية قوة و صلابة عالية لهذا يستخدم بشكل شائع في صناعة الأثاث وبناء القوارب وغير ذلك من الاستخدامات ذات المواصفات العالية.</a:t>
                      </a:r>
                      <a:br>
                        <a:rPr lang="ar-EG" sz="2800" b="1" dirty="0" smtClean="0"/>
                      </a:br>
                      <a:endParaRPr lang="ar-EG" sz="2800" b="1" dirty="0" smtClean="0"/>
                    </a:p>
                    <a:p>
                      <a:endParaRPr lang="en-US" dirty="0"/>
                    </a:p>
                  </a:txBody>
                  <a:tcPr/>
                </a:tc>
              </a:tr>
            </a:tbl>
          </a:graphicData>
        </a:graphic>
      </p:graphicFrame>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11392" y="280120"/>
            <a:ext cx="1890713" cy="1876425"/>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4841" y="280120"/>
            <a:ext cx="2404170" cy="1876425"/>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6384" y="327012"/>
            <a:ext cx="1829533" cy="1829533"/>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2128" y="280120"/>
            <a:ext cx="2100954" cy="1876425"/>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25591" y="8897131"/>
            <a:ext cx="2857500" cy="2095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7" descr="D:\Dina\ابحاث 3 عمارة\Working\الاخشاب\ماهوجنى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99983" y="8897131"/>
            <a:ext cx="2866649" cy="2109421"/>
          </a:xfrm>
          <a:prstGeom prst="rect">
            <a:avLst/>
          </a:prstGeom>
          <a:noFill/>
          <a:scene3d>
            <a:camera prst="orthographicFront"/>
            <a:lightRig rig="threePt" dir="t"/>
          </a:scene3d>
          <a:sp3d contourW="38100"/>
          <a:extLst>
            <a:ext uri="{909E8E84-426E-40DD-AFC4-6F175D3DCCD1}">
              <a14:hiddenFill xmlns:a14="http://schemas.microsoft.com/office/drawing/2010/main">
                <a:solidFill>
                  <a:srgbClr val="FFFFFF"/>
                </a:solidFill>
              </a14:hiddenFill>
            </a:ext>
          </a:extLst>
        </p:spPr>
      </p:pic>
      <p:pic>
        <p:nvPicPr>
          <p:cNvPr id="11" name="Picture 9" descr="D:\Dina\ابحاث 3 عمارة\Working\الاخشاب\ماهوجنى.PNG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0764" y="9142816"/>
            <a:ext cx="3096344" cy="1604130"/>
          </a:xfrm>
          <a:prstGeom prst="rect">
            <a:avLst/>
          </a:prstGeom>
          <a:noFill/>
          <a:scene3d>
            <a:camera prst="orthographicFront"/>
            <a:lightRig rig="threePt" dir="t"/>
          </a:scene3d>
          <a:sp3d contourW="38100"/>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177791133"/>
              </p:ext>
            </p:extLst>
          </p:nvPr>
        </p:nvGraphicFramePr>
        <p:xfrm>
          <a:off x="0" y="136104"/>
          <a:ext cx="9601200" cy="12673408"/>
        </p:xfrm>
        <a:graphic>
          <a:graphicData uri="http://schemas.openxmlformats.org/drawingml/2006/table">
            <a:tbl>
              <a:tblPr firstRow="1" bandRow="1">
                <a:tableStyleId>{5940675A-B579-460E-94D1-54222C63F5DA}</a:tableStyleId>
              </a:tblPr>
              <a:tblGrid>
                <a:gridCol w="9601200"/>
              </a:tblGrid>
              <a:tr h="12673408">
                <a:tc>
                  <a:txBody>
                    <a:bodyPr/>
                    <a:lstStyle/>
                    <a:p>
                      <a:r>
                        <a:rPr lang="ar-EG" sz="2800" b="1" dirty="0" smtClean="0"/>
                        <a:t>4- خشب لسان العصفور :</a:t>
                      </a:r>
                    </a:p>
                    <a:p>
                      <a:r>
                        <a:rPr lang="ar-EG" sz="2800" b="1" dirty="0" smtClean="0"/>
                        <a:t>ويستورد من أمريكا الشمالية وبريطانيا والمجر والنمسا وجبال البرانس، وكثيراً ما يعرض في الأسواق على أنه خشب بلوط</a:t>
                      </a:r>
                    </a:p>
                    <a:p>
                      <a:endParaRPr lang="ar-EG" sz="2800" b="1" dirty="0" smtClean="0"/>
                    </a:p>
                    <a:p>
                      <a:endParaRPr lang="ar-EG" sz="2800" b="1" dirty="0" smtClean="0"/>
                    </a:p>
                    <a:p>
                      <a:endParaRPr lang="ar-EG" sz="2800" b="1" dirty="0" smtClean="0"/>
                    </a:p>
                    <a:p>
                      <a:r>
                        <a:rPr lang="ar-EG" sz="2800" b="1" dirty="0" smtClean="0"/>
                        <a:t>5- الجــــوز :</a:t>
                      </a:r>
                    </a:p>
                    <a:p>
                      <a:r>
                        <a:rPr lang="ar-EG" sz="2800" b="1" dirty="0" smtClean="0"/>
                        <a:t>خشب صلد متين ولونه بني وبه ثلاثة أنواع : المائل للرمادي، والداكن، والمائل للسمرة الخفيفة.</a:t>
                      </a:r>
                    </a:p>
                    <a:p>
                      <a:r>
                        <a:rPr lang="ar-EG" sz="2800" b="1" dirty="0" smtClean="0"/>
                        <a:t>وأنواعه هي : الجوز الإنجليزي والجوز الأمريكي والجوز التركي والجوز الإيطالي</a:t>
                      </a:r>
                      <a:br>
                        <a:rPr lang="ar-EG" sz="2800" b="1" dirty="0" smtClean="0"/>
                      </a:br>
                      <a:r>
                        <a:rPr lang="ar-EG" sz="2800" b="1" dirty="0" smtClean="0"/>
                        <a:t>- الجوز الجنوب أمريكي خشب داكن اللون جدا يكاد يكون أسود وذو عروق سوداء وھو أثقل أنواع الجوز وأسرعھا نقلا للصوت ويقطع غالبا من البيرو ويسمى جوز نوجال ويصدر من البرازيل أيضا.</a:t>
                      </a:r>
                      <a:br>
                        <a:rPr lang="ar-EG" sz="2800" b="1" dirty="0" smtClean="0"/>
                      </a:br>
                      <a:r>
                        <a:rPr lang="ar-EG" sz="2800" b="1" dirty="0" smtClean="0"/>
                        <a:t>- الجوز الأمريكي ھو الجوز الأمريكي الفاتح </a:t>
                      </a:r>
                      <a:r>
                        <a:rPr lang="en-US" sz="2800" b="1" dirty="0" smtClean="0"/>
                        <a:t>Claro Walnut </a:t>
                      </a:r>
                      <a:r>
                        <a:rPr lang="ar-EG" sz="2800" b="1" dirty="0" smtClean="0"/>
                        <a:t>وھذا النوع أجمل ما يمكن أن تجده في الجوز غير أن سعره غال ونادر في أمريكا ويستخدم عادة في مقابض الأسلحة النارية الطويلة ولم أره إلا في الصور فقط</a:t>
                      </a:r>
                      <a:br>
                        <a:rPr lang="ar-EG" sz="2800" b="1" dirty="0" smtClean="0"/>
                      </a:br>
                      <a:r>
                        <a:rPr lang="ar-EG" sz="2800" b="1" dirty="0" smtClean="0"/>
                        <a:t>- يظل الجوز الشامي ملكا بين كل أنواع الجوز في العالم في الصناعة الموسيقية بسبب شكله الجميل جدا وحب الصناع له لرخصه ومطاوعته للتقويس دون أي مشكلة ودون أن يخسر الصانع أي ضلع بسبب الكسر أو التشقق وأكثر أعواد النحات الشھيرة مصنوعة من الجوز الشامي، وغالبية الأعواد التركية الأثرية المھمة مصنوعة أيضا من الجوز. وما لاحظته في أعواد الجوز بشكل عام بأن خصائص الجوز الفيزيائية وارتداد الصوت من عليه يعطي بشكل مميز ما نسميه الصوت الشرقي.</a:t>
                      </a:r>
                    </a:p>
                    <a:p>
                      <a:r>
                        <a:rPr lang="ar-EG" sz="2800" b="1" dirty="0" smtClean="0"/>
                        <a:t/>
                      </a:r>
                      <a:br>
                        <a:rPr lang="ar-EG" sz="2800" b="1" dirty="0" smtClean="0"/>
                      </a:br>
                      <a:endParaRPr lang="ar-EG" sz="2800" b="1" dirty="0" smtClean="0"/>
                    </a:p>
                    <a:p>
                      <a:endParaRPr lang="en-US" dirty="0"/>
                    </a:p>
                  </a:txBody>
                  <a:tcPr/>
                </a:tc>
              </a:tr>
            </a:tbl>
          </a:graphicData>
        </a:graphic>
      </p:graphicFrame>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136" y="1072208"/>
            <a:ext cx="2606824" cy="1919570"/>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44" y="10271311"/>
            <a:ext cx="2381672" cy="1709700"/>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487863" y="10246419"/>
            <a:ext cx="1433512" cy="1971674"/>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68501" y="10547500"/>
            <a:ext cx="2026211" cy="1433510"/>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53952" y="10564966"/>
            <a:ext cx="2271564" cy="1393171"/>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144519313"/>
              </p:ext>
            </p:extLst>
          </p:nvPr>
        </p:nvGraphicFramePr>
        <p:xfrm>
          <a:off x="120080" y="0"/>
          <a:ext cx="9433048" cy="12601400"/>
        </p:xfrm>
        <a:graphic>
          <a:graphicData uri="http://schemas.openxmlformats.org/drawingml/2006/table">
            <a:tbl>
              <a:tblPr firstRow="1" bandRow="1">
                <a:tableStyleId>{5940675A-B579-460E-94D1-54222C63F5DA}</a:tableStyleId>
              </a:tblPr>
              <a:tblGrid>
                <a:gridCol w="9433048"/>
              </a:tblGrid>
              <a:tr h="12601400">
                <a:tc>
                  <a:txBody>
                    <a:bodyPr/>
                    <a:lstStyle/>
                    <a:p>
                      <a:pPr algn="ctr"/>
                      <a:r>
                        <a:rPr lang="ar-EG" sz="2800" b="1" u="sng" dirty="0" smtClean="0">
                          <a:solidFill>
                            <a:schemeClr val="tx1"/>
                          </a:solidFill>
                          <a:effectLst>
                            <a:outerShdw blurRad="38100" dist="38100" dir="2700000" algn="tl">
                              <a:srgbClr val="000000">
                                <a:alpha val="43137"/>
                              </a:srgbClr>
                            </a:outerShdw>
                          </a:effectLst>
                        </a:rPr>
                        <a:t>التعاشيق</a:t>
                      </a:r>
                      <a:r>
                        <a:rPr lang="ar-EG" sz="2800" b="1" u="sng" baseline="0" dirty="0" smtClean="0">
                          <a:solidFill>
                            <a:schemeClr val="tx1"/>
                          </a:solidFill>
                          <a:effectLst>
                            <a:outerShdw blurRad="38100" dist="38100" dir="2700000" algn="tl">
                              <a:srgbClr val="000000">
                                <a:alpha val="43137"/>
                              </a:srgbClr>
                            </a:outerShdw>
                          </a:effectLst>
                        </a:rPr>
                        <a:t> </a:t>
                      </a:r>
                    </a:p>
                    <a:p>
                      <a:pPr rtl="1"/>
                      <a:r>
                        <a:rPr lang="ar-SA" sz="2500" b="1" kern="1200" dirty="0" smtClean="0">
                          <a:solidFill>
                            <a:schemeClr val="tx1"/>
                          </a:solidFill>
                          <a:effectLst/>
                          <a:latin typeface="+mn-lt"/>
                          <a:ea typeface="+mn-ea"/>
                          <a:cs typeface="+mn-cs"/>
                        </a:rPr>
                        <a:t>طرق تجميع الاخشاب:</a:t>
                      </a:r>
                      <a:endParaRPr lang="en-US" sz="2500" b="1" kern="1200" dirty="0" smtClean="0">
                        <a:solidFill>
                          <a:schemeClr val="tx1"/>
                        </a:solidFill>
                        <a:effectLst/>
                        <a:latin typeface="+mn-lt"/>
                        <a:ea typeface="+mn-ea"/>
                        <a:cs typeface="+mn-cs"/>
                      </a:endParaRPr>
                    </a:p>
                    <a:p>
                      <a:pPr lvl="0" rtl="1"/>
                      <a:r>
                        <a:rPr lang="ar-SA" sz="2500" b="1" kern="1200" dirty="0" smtClean="0">
                          <a:solidFill>
                            <a:schemeClr val="tx1"/>
                          </a:solidFill>
                          <a:effectLst/>
                          <a:latin typeface="+mn-lt"/>
                          <a:ea typeface="+mn-ea"/>
                          <a:cs typeface="+mn-cs"/>
                        </a:rPr>
                        <a:t>التثبيت بالمسامير </a:t>
                      </a:r>
                      <a:endParaRPr lang="en-US" sz="2500" b="1" kern="1200" dirty="0" smtClean="0">
                        <a:solidFill>
                          <a:schemeClr val="tx1"/>
                        </a:solidFill>
                        <a:effectLst/>
                        <a:latin typeface="+mn-lt"/>
                        <a:ea typeface="+mn-ea"/>
                        <a:cs typeface="+mn-cs"/>
                      </a:endParaRPr>
                    </a:p>
                    <a:p>
                      <a:pPr rtl="1"/>
                      <a:r>
                        <a:rPr lang="ar-SA" sz="2500" b="1" kern="1200" dirty="0" smtClean="0">
                          <a:solidFill>
                            <a:schemeClr val="tx1"/>
                          </a:solidFill>
                          <a:effectLst/>
                          <a:latin typeface="+mn-lt"/>
                          <a:ea typeface="+mn-ea"/>
                          <a:cs typeface="+mn-cs"/>
                        </a:rPr>
                        <a:t>وهى الوسيلة الشائعة لتجميع الاخشاب ،لوفرتها و سهولة الاستخدام ،و يمكن اخفاء المسامير باستخدام مسامير بدون رأس وغرسها بالخشب وتغطية اثرها بنشارة الخشب و الغراء او بكاويلة خشبية من نفس نوع الخشب،ولكن هذا الاسلوب لا يصلح لبعض الانواع لتفاعل المسامير مع الخشب و يؤثر على صلابتة.</a:t>
                      </a:r>
                      <a:endParaRPr lang="en-US" sz="2500" b="1" kern="1200" dirty="0" smtClean="0">
                        <a:solidFill>
                          <a:schemeClr val="tx1"/>
                        </a:solidFill>
                        <a:effectLst/>
                        <a:latin typeface="+mn-lt"/>
                        <a:ea typeface="+mn-ea"/>
                        <a:cs typeface="+mn-cs"/>
                      </a:endParaRPr>
                    </a:p>
                    <a:p>
                      <a:pPr lvl="0" rtl="1"/>
                      <a:r>
                        <a:rPr lang="ar-SA" sz="2500" b="1" kern="1200" dirty="0" smtClean="0">
                          <a:solidFill>
                            <a:schemeClr val="tx1"/>
                          </a:solidFill>
                          <a:effectLst/>
                          <a:latin typeface="+mn-lt"/>
                          <a:ea typeface="+mn-ea"/>
                          <a:cs typeface="+mn-cs"/>
                        </a:rPr>
                        <a:t>لحام المسمار الخشبى (السمارة)</a:t>
                      </a:r>
                      <a:endParaRPr lang="en-US" sz="2500" b="1" kern="1200" dirty="0" smtClean="0">
                        <a:solidFill>
                          <a:schemeClr val="tx1"/>
                        </a:solidFill>
                        <a:effectLst/>
                        <a:latin typeface="+mn-lt"/>
                        <a:ea typeface="+mn-ea"/>
                        <a:cs typeface="+mn-cs"/>
                      </a:endParaRPr>
                    </a:p>
                    <a:p>
                      <a:pPr rtl="1"/>
                      <a:r>
                        <a:rPr lang="ar-SA" sz="2500" b="1" kern="1200" dirty="0" smtClean="0">
                          <a:solidFill>
                            <a:schemeClr val="tx1"/>
                          </a:solidFill>
                          <a:effectLst/>
                          <a:latin typeface="+mn-lt"/>
                          <a:ea typeface="+mn-ea"/>
                          <a:cs typeface="+mn-cs"/>
                        </a:rPr>
                        <a:t>يتم عمل مفحار فى منتصف التخانة لكل من حرفى اللوح الخشبى و توضع سدابة خشبية اليافها من الخشب الصلد او الابلاكاش ،و تعمل السدابة على ربط اللوحين و يتم التجميع و الغراء .</a:t>
                      </a:r>
                      <a:endParaRPr lang="en-US" sz="2500" b="1" kern="1200" dirty="0" smtClean="0">
                        <a:solidFill>
                          <a:schemeClr val="tx1"/>
                        </a:solidFill>
                        <a:effectLst/>
                        <a:latin typeface="+mn-lt"/>
                        <a:ea typeface="+mn-ea"/>
                        <a:cs typeface="+mn-cs"/>
                      </a:endParaRPr>
                    </a:p>
                    <a:p>
                      <a:pPr lvl="0" rtl="1"/>
                      <a:r>
                        <a:rPr lang="ar-SA" sz="2500" b="1" kern="1200" dirty="0" smtClean="0">
                          <a:solidFill>
                            <a:schemeClr val="tx1"/>
                          </a:solidFill>
                          <a:effectLst/>
                          <a:latin typeface="+mn-lt"/>
                          <a:ea typeface="+mn-ea"/>
                          <a:cs typeface="+mn-cs"/>
                        </a:rPr>
                        <a:t>الكاويلة </a:t>
                      </a:r>
                      <a:endParaRPr lang="en-US" sz="2500" b="1" kern="1200" dirty="0" smtClean="0">
                        <a:solidFill>
                          <a:schemeClr val="tx1"/>
                        </a:solidFill>
                        <a:effectLst/>
                        <a:latin typeface="+mn-lt"/>
                        <a:ea typeface="+mn-ea"/>
                        <a:cs typeface="+mn-cs"/>
                      </a:endParaRPr>
                    </a:p>
                    <a:p>
                      <a:r>
                        <a:rPr lang="ar-SA" sz="2500" b="1" kern="1200" dirty="0" smtClean="0">
                          <a:solidFill>
                            <a:schemeClr val="tx1"/>
                          </a:solidFill>
                          <a:effectLst/>
                          <a:latin typeface="+mn-lt"/>
                          <a:ea typeface="+mn-ea"/>
                          <a:cs typeface="+mn-cs"/>
                        </a:rPr>
                        <a:t>تستخدم الكوايل مع الغراء بعد تسويتها ،و ذلك بعمل ثقب بقر مناسب بكلا اللوحين ثم تثبت الكاويلة باحد الالواح باستخدام الغراء و يوضع اللوح المقابل بعد تغرية الكاويلة و الثقب و يتم التجميع </a:t>
                      </a:r>
                      <a:endParaRPr lang="ar-EG" sz="2500" b="1" kern="1200" dirty="0" smtClean="0">
                        <a:solidFill>
                          <a:schemeClr val="tx1"/>
                        </a:solidFill>
                        <a:effectLst/>
                        <a:latin typeface="+mn-lt"/>
                        <a:ea typeface="+mn-ea"/>
                        <a:cs typeface="+mn-cs"/>
                      </a:endParaRPr>
                    </a:p>
                    <a:p>
                      <a:endParaRPr lang="ar-EG" sz="2800" b="1" u="none" dirty="0" smtClean="0">
                        <a:solidFill>
                          <a:schemeClr val="tx1"/>
                        </a:solidFill>
                        <a:effectLst>
                          <a:outerShdw blurRad="38100" dist="38100" dir="2700000" algn="tl">
                            <a:srgbClr val="000000">
                              <a:alpha val="43137"/>
                            </a:srgbClr>
                          </a:outerShdw>
                        </a:effectLst>
                      </a:endParaRPr>
                    </a:p>
                    <a:p>
                      <a:endParaRPr lang="ar-EG" sz="2800" b="1" u="none" dirty="0" smtClean="0">
                        <a:solidFill>
                          <a:schemeClr val="tx1"/>
                        </a:solidFill>
                        <a:effectLst>
                          <a:outerShdw blurRad="38100" dist="38100" dir="2700000" algn="tl">
                            <a:srgbClr val="000000">
                              <a:alpha val="43137"/>
                            </a:srgbClr>
                          </a:outerShdw>
                        </a:effectLst>
                      </a:endParaRPr>
                    </a:p>
                    <a:p>
                      <a:endParaRPr lang="ar-EG" sz="2800" b="1" u="none" dirty="0" smtClean="0">
                        <a:solidFill>
                          <a:schemeClr val="tx1"/>
                        </a:solidFill>
                        <a:effectLst>
                          <a:outerShdw blurRad="38100" dist="38100" dir="2700000" algn="tl">
                            <a:srgbClr val="000000">
                              <a:alpha val="43137"/>
                            </a:srgbClr>
                          </a:outerShdw>
                        </a:effectLst>
                      </a:endParaRPr>
                    </a:p>
                    <a:p>
                      <a:endParaRPr lang="ar-EG" sz="2800" b="1" u="none" dirty="0" smtClean="0">
                        <a:solidFill>
                          <a:schemeClr val="tx1"/>
                        </a:solidFill>
                        <a:effectLst>
                          <a:outerShdw blurRad="38100" dist="38100" dir="2700000" algn="tl">
                            <a:srgbClr val="000000">
                              <a:alpha val="43137"/>
                            </a:srgbClr>
                          </a:outerShdw>
                        </a:effectLst>
                      </a:endParaRPr>
                    </a:p>
                    <a:p>
                      <a:endParaRPr lang="ar-EG" sz="2800" b="1" u="none" dirty="0" smtClean="0">
                        <a:solidFill>
                          <a:schemeClr val="tx1"/>
                        </a:solidFill>
                        <a:effectLst>
                          <a:outerShdw blurRad="38100" dist="38100" dir="2700000" algn="tl">
                            <a:srgbClr val="000000">
                              <a:alpha val="43137"/>
                            </a:srgbClr>
                          </a:outerShdw>
                        </a:effectLst>
                      </a:endParaRPr>
                    </a:p>
                    <a:p>
                      <a:pPr lvl="0" rtl="1"/>
                      <a:r>
                        <a:rPr lang="ar-SA" sz="2500" b="1" kern="1200" dirty="0" smtClean="0">
                          <a:solidFill>
                            <a:schemeClr val="tx1"/>
                          </a:solidFill>
                          <a:effectLst/>
                          <a:latin typeface="+mn-lt"/>
                          <a:ea typeface="+mn-ea"/>
                          <a:cs typeface="+mn-cs"/>
                        </a:rPr>
                        <a:t>الغراء</a:t>
                      </a:r>
                      <a:endParaRPr lang="en-US" sz="2500" b="1" kern="1200" dirty="0" smtClean="0">
                        <a:solidFill>
                          <a:schemeClr val="tx1"/>
                        </a:solidFill>
                        <a:effectLst/>
                        <a:latin typeface="+mn-lt"/>
                        <a:ea typeface="+mn-ea"/>
                        <a:cs typeface="+mn-cs"/>
                      </a:endParaRPr>
                    </a:p>
                    <a:p>
                      <a:pPr rtl="1"/>
                      <a:r>
                        <a:rPr lang="ar-SA" sz="2500" b="1" kern="1200" dirty="0" smtClean="0">
                          <a:solidFill>
                            <a:schemeClr val="tx1"/>
                          </a:solidFill>
                          <a:effectLst/>
                          <a:latin typeface="+mn-lt"/>
                          <a:ea typeface="+mn-ea"/>
                          <a:cs typeface="+mn-cs"/>
                        </a:rPr>
                        <a:t>يستعمل فى اللحام لتجميع الالواح او الصناديق</a:t>
                      </a:r>
                      <a:endParaRPr lang="en-US" sz="2500" b="1" kern="1200" dirty="0" smtClean="0">
                        <a:solidFill>
                          <a:schemeClr val="tx1"/>
                        </a:solidFill>
                        <a:effectLst/>
                        <a:latin typeface="+mn-lt"/>
                        <a:ea typeface="+mn-ea"/>
                        <a:cs typeface="+mn-cs"/>
                      </a:endParaRPr>
                    </a:p>
                    <a:p>
                      <a:pPr lvl="0" rtl="1"/>
                      <a:r>
                        <a:rPr lang="ar-SA" sz="2500" b="1" kern="1200" dirty="0" smtClean="0">
                          <a:solidFill>
                            <a:schemeClr val="tx1"/>
                          </a:solidFill>
                          <a:effectLst/>
                          <a:latin typeface="+mn-lt"/>
                          <a:ea typeface="+mn-ea"/>
                          <a:cs typeface="+mn-cs"/>
                        </a:rPr>
                        <a:t>التعاشيق الخشبية</a:t>
                      </a:r>
                      <a:endParaRPr lang="en-US" sz="2500" b="1" kern="1200" dirty="0" smtClean="0">
                        <a:solidFill>
                          <a:schemeClr val="tx1"/>
                        </a:solidFill>
                        <a:effectLst/>
                        <a:latin typeface="+mn-lt"/>
                        <a:ea typeface="+mn-ea"/>
                        <a:cs typeface="+mn-cs"/>
                      </a:endParaRPr>
                    </a:p>
                    <a:p>
                      <a:pPr rtl="1"/>
                      <a:r>
                        <a:rPr lang="ar-SA" sz="2500" b="1" kern="1200" dirty="0" smtClean="0">
                          <a:solidFill>
                            <a:schemeClr val="tx1"/>
                          </a:solidFill>
                          <a:effectLst/>
                          <a:latin typeface="+mn-lt"/>
                          <a:ea typeface="+mn-ea"/>
                          <a:cs typeface="+mn-cs"/>
                        </a:rPr>
                        <a:t>تختلف التعاشيق الخشبية باختلاف الأجزاء المراد ربطها جميعا والقوى المؤثرة فيها</a:t>
                      </a:r>
                      <a:endParaRPr lang="en-US" sz="2500" b="1" kern="1200" dirty="0" smtClean="0">
                        <a:solidFill>
                          <a:schemeClr val="tx1"/>
                        </a:solidFill>
                        <a:effectLst/>
                        <a:latin typeface="+mn-lt"/>
                        <a:ea typeface="+mn-ea"/>
                        <a:cs typeface="+mn-cs"/>
                      </a:endParaRPr>
                    </a:p>
                    <a:p>
                      <a:pPr rtl="1"/>
                      <a:r>
                        <a:rPr lang="ar-EG" sz="2500" b="1" kern="1200" dirty="0" smtClean="0">
                          <a:solidFill>
                            <a:schemeClr val="tx1"/>
                          </a:solidFill>
                          <a:effectLst/>
                          <a:latin typeface="+mn-lt"/>
                          <a:ea typeface="+mn-ea"/>
                          <a:cs typeface="+mn-cs"/>
                        </a:rPr>
                        <a:t>انواع التعاشيق :</a:t>
                      </a:r>
                      <a:endParaRPr lang="en-US" sz="2500" b="1" kern="1200" dirty="0" smtClean="0">
                        <a:solidFill>
                          <a:schemeClr val="tx1"/>
                        </a:solidFill>
                        <a:effectLst/>
                        <a:latin typeface="+mn-lt"/>
                        <a:ea typeface="+mn-ea"/>
                        <a:cs typeface="+mn-cs"/>
                      </a:endParaRPr>
                    </a:p>
                    <a:p>
                      <a:pPr lvl="0" rtl="1"/>
                      <a:r>
                        <a:rPr lang="ar-EG" sz="2500" b="1" kern="1200" dirty="0" smtClean="0">
                          <a:solidFill>
                            <a:schemeClr val="tx1"/>
                          </a:solidFill>
                          <a:effectLst/>
                          <a:latin typeface="+mn-lt"/>
                          <a:ea typeface="+mn-ea"/>
                          <a:cs typeface="+mn-cs"/>
                        </a:rPr>
                        <a:t>خدش </a:t>
                      </a:r>
                      <a:r>
                        <a:rPr lang="ar-SA" sz="2500" b="1" kern="1200" dirty="0" smtClean="0">
                          <a:solidFill>
                            <a:schemeClr val="tx1"/>
                          </a:solidFill>
                          <a:effectLst/>
                          <a:latin typeface="+mn-lt"/>
                          <a:ea typeface="+mn-ea"/>
                          <a:cs typeface="+mn-cs"/>
                        </a:rPr>
                        <a:t>النصف على النصف</a:t>
                      </a:r>
                      <a:endParaRPr lang="en-US" sz="2500" b="1" kern="1200" dirty="0" smtClean="0">
                        <a:solidFill>
                          <a:schemeClr val="tx1"/>
                        </a:solidFill>
                        <a:effectLst/>
                        <a:latin typeface="+mn-lt"/>
                        <a:ea typeface="+mn-ea"/>
                        <a:cs typeface="+mn-cs"/>
                      </a:endParaRPr>
                    </a:p>
                    <a:p>
                      <a:r>
                        <a:rPr lang="ar-SA" sz="2500" b="1" kern="1200" dirty="0" smtClean="0">
                          <a:solidFill>
                            <a:schemeClr val="tx1"/>
                          </a:solidFill>
                          <a:effectLst/>
                          <a:latin typeface="+mn-lt"/>
                          <a:ea typeface="+mn-ea"/>
                          <a:cs typeface="+mn-cs"/>
                        </a:rPr>
                        <a:t>تستخدم سواء فى وصل الالواح او وصل الكمرات الخشبية وتسمى احيانا لحام مفرز</a:t>
                      </a:r>
                      <a:r>
                        <a:rPr lang="en-US" sz="2500" b="1" kern="1200" dirty="0" smtClean="0">
                          <a:solidFill>
                            <a:schemeClr val="tx1"/>
                          </a:solidFill>
                          <a:effectLst/>
                          <a:latin typeface="+mn-lt"/>
                          <a:ea typeface="+mn-ea"/>
                          <a:cs typeface="+mn-cs"/>
                        </a:rPr>
                        <a:t> , </a:t>
                      </a:r>
                      <a:r>
                        <a:rPr lang="ar-SA" sz="2500" b="1" kern="1200" dirty="0" smtClean="0">
                          <a:solidFill>
                            <a:schemeClr val="tx1"/>
                          </a:solidFill>
                          <a:effectLst/>
                          <a:latin typeface="+mn-lt"/>
                          <a:ea typeface="+mn-ea"/>
                          <a:cs typeface="+mn-cs"/>
                        </a:rPr>
                        <a:t>وتكون عرض الفرز مساويا لنصف سمك اللوح</a:t>
                      </a:r>
                      <a:endParaRPr lang="ar-EG" sz="2500" b="1" kern="1200" dirty="0" smtClean="0">
                        <a:solidFill>
                          <a:schemeClr val="tx1"/>
                        </a:solidFill>
                        <a:effectLst/>
                        <a:latin typeface="+mn-lt"/>
                        <a:ea typeface="+mn-ea"/>
                        <a:cs typeface="+mn-cs"/>
                      </a:endParaRPr>
                    </a:p>
                    <a:p>
                      <a:r>
                        <a:rPr lang="ar-SA" sz="2500" b="1" kern="1200" dirty="0" smtClean="0">
                          <a:solidFill>
                            <a:schemeClr val="tx1"/>
                          </a:solidFill>
                          <a:effectLst/>
                          <a:latin typeface="+mn-lt"/>
                          <a:ea typeface="+mn-ea"/>
                          <a:cs typeface="+mn-cs"/>
                        </a:rPr>
                        <a:t>ويصلح لاعمال التكسية ولا ينتج عنه اى تشقق كما تستخدم فى الامتدادات الطولية والعرضية والوصلات الركنية</a:t>
                      </a:r>
                      <a:endParaRPr lang="en-US" sz="2500" b="1" u="none" dirty="0">
                        <a:solidFill>
                          <a:schemeClr val="tx1"/>
                        </a:solidFill>
                        <a:effectLst>
                          <a:outerShdw blurRad="38100" dist="38100" dir="2700000" algn="tl">
                            <a:srgbClr val="000000">
                              <a:alpha val="43137"/>
                            </a:srgbClr>
                          </a:outerShdw>
                        </a:effectLst>
                      </a:endParaRPr>
                    </a:p>
                  </a:txBody>
                  <a:tcPr/>
                </a:tc>
              </a:tr>
            </a:tbl>
          </a:graphicData>
        </a:graphic>
      </p:graphicFrame>
      <p:pic>
        <p:nvPicPr>
          <p:cNvPr id="5" name="Picture 4" descr="Picture1.jpg"/>
          <p:cNvPicPr/>
          <p:nvPr/>
        </p:nvPicPr>
        <p:blipFill>
          <a:blip r:embed="rId2"/>
          <a:stretch>
            <a:fillRect/>
          </a:stretch>
        </p:blipFill>
        <p:spPr>
          <a:xfrm>
            <a:off x="696144" y="5680720"/>
            <a:ext cx="2520280" cy="2232248"/>
          </a:xfrm>
          <a:prstGeom prst="rect">
            <a:avLst/>
          </a:prstGeom>
        </p:spPr>
      </p:pic>
      <p:pic>
        <p:nvPicPr>
          <p:cNvPr id="6" name="Picture 5" descr="images (1).jpg"/>
          <p:cNvPicPr/>
          <p:nvPr/>
        </p:nvPicPr>
        <p:blipFill>
          <a:blip r:embed="rId3"/>
          <a:stretch>
            <a:fillRect/>
          </a:stretch>
        </p:blipFill>
        <p:spPr>
          <a:xfrm>
            <a:off x="4440560" y="5680720"/>
            <a:ext cx="2880320" cy="223224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365131306"/>
              </p:ext>
            </p:extLst>
          </p:nvPr>
        </p:nvGraphicFramePr>
        <p:xfrm>
          <a:off x="120080" y="64096"/>
          <a:ext cx="9433048" cy="12529392"/>
        </p:xfrm>
        <a:graphic>
          <a:graphicData uri="http://schemas.openxmlformats.org/drawingml/2006/table">
            <a:tbl>
              <a:tblPr firstRow="1" bandRow="1">
                <a:tableStyleId>{5940675A-B579-460E-94D1-54222C63F5DA}</a:tableStyleId>
              </a:tblPr>
              <a:tblGrid>
                <a:gridCol w="9433048"/>
              </a:tblGrid>
              <a:tr h="12529392">
                <a:tc>
                  <a:txBody>
                    <a:bodyPr/>
                    <a:lstStyle/>
                    <a:p>
                      <a:endParaRPr lang="ar-EG" dirty="0" smtClean="0"/>
                    </a:p>
                    <a:p>
                      <a:endParaRPr lang="ar-EG" dirty="0" smtClean="0"/>
                    </a:p>
                    <a:p>
                      <a:endParaRPr lang="ar-EG" dirty="0" smtClean="0"/>
                    </a:p>
                    <a:p>
                      <a:endParaRPr lang="ar-EG" dirty="0" smtClean="0"/>
                    </a:p>
                    <a:p>
                      <a:endParaRPr lang="ar-EG" dirty="0" smtClean="0"/>
                    </a:p>
                    <a:p>
                      <a:endParaRPr lang="ar-EG" b="1" dirty="0" smtClean="0">
                        <a:solidFill>
                          <a:schemeClr val="tx1"/>
                        </a:solidFill>
                      </a:endParaRPr>
                    </a:p>
                    <a:p>
                      <a:pPr lvl="0" rtl="1"/>
                      <a:r>
                        <a:rPr lang="ar-EG" sz="2500" b="1" kern="1200" dirty="0" smtClean="0">
                          <a:solidFill>
                            <a:schemeClr val="tx1"/>
                          </a:solidFill>
                          <a:effectLst/>
                          <a:latin typeface="+mn-lt"/>
                          <a:ea typeface="+mn-ea"/>
                          <a:cs typeface="+mn-cs"/>
                        </a:rPr>
                        <a:t> 2-تعاشيق نقر و لسان </a:t>
                      </a:r>
                      <a:endParaRPr lang="en-US" sz="2500" b="1" kern="1200" dirty="0" smtClean="0">
                        <a:solidFill>
                          <a:schemeClr val="tx1"/>
                        </a:solidFill>
                        <a:effectLst/>
                        <a:latin typeface="+mn-lt"/>
                        <a:ea typeface="+mn-ea"/>
                        <a:cs typeface="+mn-cs"/>
                      </a:endParaRPr>
                    </a:p>
                    <a:p>
                      <a:r>
                        <a:rPr lang="ar-SA" sz="2500" b="1" kern="1200" dirty="0" smtClean="0">
                          <a:solidFill>
                            <a:schemeClr val="tx1"/>
                          </a:solidFill>
                          <a:effectLst/>
                          <a:latin typeface="+mn-lt"/>
                          <a:ea typeface="+mn-ea"/>
                          <a:cs typeface="+mn-cs"/>
                        </a:rPr>
                        <a:t>تستخدم فى وصل الالواح حيث تكون الالواح مزودة بمجارى فى احد سطحيها الجانبيين وبلسان فى الجانب المقابل بحيث يمكن تجميعها معا بادخال كل لسان فى المجرى المقابل</a:t>
                      </a:r>
                      <a:endParaRPr lang="ar-EG" sz="2500" b="1" kern="1200" dirty="0" smtClean="0">
                        <a:solidFill>
                          <a:schemeClr val="tx1"/>
                        </a:solidFill>
                        <a:effectLst/>
                        <a:latin typeface="+mn-lt"/>
                        <a:ea typeface="+mn-ea"/>
                        <a:cs typeface="+mn-cs"/>
                      </a:endParaRPr>
                    </a:p>
                    <a:p>
                      <a:endParaRPr lang="ar-EG" sz="2500" b="1" kern="1200" dirty="0" smtClean="0">
                        <a:solidFill>
                          <a:schemeClr val="tx1"/>
                        </a:solidFill>
                        <a:effectLst/>
                        <a:latin typeface="+mn-lt"/>
                        <a:ea typeface="+mn-ea"/>
                        <a:cs typeface="+mn-cs"/>
                      </a:endParaRPr>
                    </a:p>
                    <a:p>
                      <a:endParaRPr lang="ar-EG" b="1" dirty="0" smtClean="0">
                        <a:solidFill>
                          <a:schemeClr val="tx1"/>
                        </a:solidFill>
                      </a:endParaRPr>
                    </a:p>
                    <a:p>
                      <a:endParaRPr lang="ar-EG" b="1" dirty="0" smtClean="0">
                        <a:solidFill>
                          <a:schemeClr val="tx1"/>
                        </a:solidFill>
                      </a:endParaRPr>
                    </a:p>
                    <a:p>
                      <a:endParaRPr lang="ar-EG" b="1" dirty="0" smtClean="0">
                        <a:solidFill>
                          <a:schemeClr val="tx1"/>
                        </a:solidFill>
                      </a:endParaRPr>
                    </a:p>
                    <a:p>
                      <a:endParaRPr lang="ar-EG" b="1" dirty="0" smtClean="0">
                        <a:solidFill>
                          <a:schemeClr val="tx1"/>
                        </a:solidFill>
                      </a:endParaRPr>
                    </a:p>
                    <a:p>
                      <a:endParaRPr lang="ar-EG" b="1" dirty="0" smtClean="0">
                        <a:solidFill>
                          <a:schemeClr val="tx1"/>
                        </a:solidFill>
                      </a:endParaRPr>
                    </a:p>
                    <a:p>
                      <a:endParaRPr lang="ar-EG" b="1" dirty="0" smtClean="0">
                        <a:solidFill>
                          <a:schemeClr val="tx1"/>
                        </a:solidFill>
                      </a:endParaRPr>
                    </a:p>
                    <a:p>
                      <a:pPr lvl="0" rtl="1"/>
                      <a:r>
                        <a:rPr lang="ar-EG" sz="2500" b="1" kern="1200" dirty="0" smtClean="0">
                          <a:solidFill>
                            <a:schemeClr val="tx1"/>
                          </a:solidFill>
                          <a:effectLst/>
                          <a:latin typeface="+mn-lt"/>
                          <a:ea typeface="+mn-ea"/>
                          <a:cs typeface="+mn-cs"/>
                        </a:rPr>
                        <a:t>3-</a:t>
                      </a:r>
                      <a:r>
                        <a:rPr lang="ar-SA" sz="2500" b="1" kern="1200" dirty="0" smtClean="0">
                          <a:solidFill>
                            <a:schemeClr val="tx1"/>
                          </a:solidFill>
                          <a:effectLst/>
                          <a:latin typeface="+mn-lt"/>
                          <a:ea typeface="+mn-ea"/>
                          <a:cs typeface="+mn-cs"/>
                        </a:rPr>
                        <a:t>التعاشيق بالسان والنقر الغنفارى</a:t>
                      </a:r>
                      <a:endParaRPr lang="en-US" sz="2500" b="1" kern="1200" dirty="0" smtClean="0">
                        <a:solidFill>
                          <a:schemeClr val="tx1"/>
                        </a:solidFill>
                        <a:effectLst/>
                        <a:latin typeface="+mn-lt"/>
                        <a:ea typeface="+mn-ea"/>
                        <a:cs typeface="+mn-cs"/>
                      </a:endParaRPr>
                    </a:p>
                    <a:p>
                      <a:pPr rtl="1"/>
                      <a:r>
                        <a:rPr lang="ar-SA" sz="2500" b="1" kern="1200" dirty="0" smtClean="0">
                          <a:solidFill>
                            <a:schemeClr val="tx1"/>
                          </a:solidFill>
                          <a:effectLst/>
                          <a:latin typeface="+mn-lt"/>
                          <a:ea typeface="+mn-ea"/>
                          <a:cs typeface="+mn-cs"/>
                        </a:rPr>
                        <a:t>ويفضل استعمال الغنفارى فى الحالات التى تتعرض فيها الاسطح الى قوى شد او ضغط</a:t>
                      </a:r>
                      <a:r>
                        <a:rPr lang="en-US" sz="2500" b="1" kern="1200" dirty="0" smtClean="0">
                          <a:solidFill>
                            <a:schemeClr val="tx1"/>
                          </a:solidFill>
                          <a:effectLst/>
                          <a:latin typeface="+mn-lt"/>
                          <a:ea typeface="+mn-ea"/>
                          <a:cs typeface="+mn-cs"/>
                        </a:rPr>
                        <a:t> , </a:t>
                      </a:r>
                      <a:r>
                        <a:rPr lang="ar-SA" sz="2500" b="1" kern="1200" dirty="0" smtClean="0">
                          <a:solidFill>
                            <a:schemeClr val="tx1"/>
                          </a:solidFill>
                          <a:effectLst/>
                          <a:latin typeface="+mn-lt"/>
                          <a:ea typeface="+mn-ea"/>
                          <a:cs typeface="+mn-cs"/>
                        </a:rPr>
                        <a:t>وفى مثل هذه الحالات لا يجوز استعمال اللسان العدل النافذ</a:t>
                      </a:r>
                      <a:endParaRPr lang="ar-EG" sz="2500" b="1" kern="1200" dirty="0" smtClean="0">
                        <a:solidFill>
                          <a:schemeClr val="tx1"/>
                        </a:solidFill>
                        <a:effectLst/>
                        <a:latin typeface="+mn-lt"/>
                        <a:ea typeface="+mn-ea"/>
                        <a:cs typeface="+mn-cs"/>
                      </a:endParaRPr>
                    </a:p>
                    <a:p>
                      <a:pPr rtl="1"/>
                      <a:endParaRPr lang="en-US" sz="2500" b="1" kern="1200" dirty="0" smtClean="0">
                        <a:solidFill>
                          <a:schemeClr val="tx1"/>
                        </a:solidFill>
                        <a:effectLst/>
                        <a:latin typeface="+mn-lt"/>
                        <a:ea typeface="+mn-ea"/>
                        <a:cs typeface="+mn-cs"/>
                      </a:endParaRPr>
                    </a:p>
                    <a:p>
                      <a:endParaRPr lang="en-US" b="1" dirty="0">
                        <a:solidFill>
                          <a:schemeClr val="tx1"/>
                        </a:solidFill>
                      </a:endParaRPr>
                    </a:p>
                  </a:txBody>
                  <a:tcPr/>
                </a:tc>
              </a:tr>
            </a:tbl>
          </a:graphicData>
        </a:graphic>
      </p:graphicFrame>
      <p:pic>
        <p:nvPicPr>
          <p:cNvPr id="5" name="Picture 4"/>
          <p:cNvPicPr/>
          <p:nvPr/>
        </p:nvPicPr>
        <p:blipFill>
          <a:blip r:embed="rId2"/>
          <a:srcRect/>
          <a:stretch>
            <a:fillRect/>
          </a:stretch>
        </p:blipFill>
        <p:spPr bwMode="auto">
          <a:xfrm>
            <a:off x="3144416" y="280120"/>
            <a:ext cx="3024336" cy="1947718"/>
          </a:xfrm>
          <a:prstGeom prst="rect">
            <a:avLst/>
          </a:prstGeom>
          <a:noFill/>
          <a:ln w="9525">
            <a:noFill/>
            <a:miter lim="800000"/>
            <a:headEnd/>
            <a:tailEnd/>
          </a:ln>
        </p:spPr>
      </p:pic>
      <p:pic>
        <p:nvPicPr>
          <p:cNvPr id="6" name="Picture 5"/>
          <p:cNvPicPr/>
          <p:nvPr/>
        </p:nvPicPr>
        <p:blipFill>
          <a:blip r:embed="rId3"/>
          <a:srcRect/>
          <a:stretch>
            <a:fillRect/>
          </a:stretch>
        </p:blipFill>
        <p:spPr bwMode="auto">
          <a:xfrm>
            <a:off x="2208312" y="3808512"/>
            <a:ext cx="4896544" cy="2221656"/>
          </a:xfrm>
          <a:prstGeom prst="rect">
            <a:avLst/>
          </a:prstGeom>
          <a:noFill/>
          <a:ln w="9525">
            <a:noFill/>
            <a:miter lim="800000"/>
            <a:headEnd/>
            <a:tailEnd/>
          </a:ln>
        </p:spPr>
      </p:pic>
      <p:pic>
        <p:nvPicPr>
          <p:cNvPr id="7" name="Picture 6"/>
          <p:cNvPicPr/>
          <p:nvPr/>
        </p:nvPicPr>
        <p:blipFill>
          <a:blip r:embed="rId4"/>
          <a:srcRect/>
          <a:stretch>
            <a:fillRect/>
          </a:stretch>
        </p:blipFill>
        <p:spPr bwMode="auto">
          <a:xfrm>
            <a:off x="3381871" y="7552928"/>
            <a:ext cx="2838450" cy="39116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276134951"/>
              </p:ext>
            </p:extLst>
          </p:nvPr>
        </p:nvGraphicFramePr>
        <p:xfrm>
          <a:off x="0" y="0"/>
          <a:ext cx="9601200" cy="12801600"/>
        </p:xfrm>
        <a:graphic>
          <a:graphicData uri="http://schemas.openxmlformats.org/drawingml/2006/table">
            <a:tbl>
              <a:tblPr firstRow="1" bandRow="1">
                <a:tableStyleId>{5940675A-B579-460E-94D1-54222C63F5DA}</a:tableStyleId>
              </a:tblPr>
              <a:tblGrid>
                <a:gridCol w="9601200"/>
              </a:tblGrid>
              <a:tr h="12801600">
                <a:tc>
                  <a:txBody>
                    <a:bodyPr/>
                    <a:lstStyle/>
                    <a:p>
                      <a:pPr lvl="0" rtl="1"/>
                      <a:r>
                        <a:rPr lang="ar-EG" sz="2500" b="1" kern="1200" dirty="0" smtClean="0">
                          <a:solidFill>
                            <a:schemeClr val="tx1"/>
                          </a:solidFill>
                          <a:effectLst/>
                          <a:latin typeface="+mn-lt"/>
                          <a:ea typeface="+mn-ea"/>
                          <a:cs typeface="+mn-cs"/>
                        </a:rPr>
                        <a:t>4-</a:t>
                      </a:r>
                      <a:r>
                        <a:rPr lang="ar-SA" sz="2500" b="1" kern="1200" dirty="0" smtClean="0">
                          <a:solidFill>
                            <a:schemeClr val="tx1"/>
                          </a:solidFill>
                          <a:effectLst/>
                          <a:latin typeface="+mn-lt"/>
                          <a:ea typeface="+mn-ea"/>
                          <a:cs typeface="+mn-cs"/>
                        </a:rPr>
                        <a:t>تعاشيق الزوايا الحادة</a:t>
                      </a:r>
                      <a:endParaRPr lang="en-US" sz="2500" b="1" kern="1200" dirty="0" smtClean="0">
                        <a:solidFill>
                          <a:schemeClr val="tx1"/>
                        </a:solidFill>
                        <a:effectLst/>
                        <a:latin typeface="+mn-lt"/>
                        <a:ea typeface="+mn-ea"/>
                        <a:cs typeface="+mn-cs"/>
                      </a:endParaRPr>
                    </a:p>
                    <a:p>
                      <a:pPr rtl="1"/>
                      <a:r>
                        <a:rPr lang="ar-SA" sz="2500" b="1" kern="1200" dirty="0" smtClean="0">
                          <a:solidFill>
                            <a:schemeClr val="tx1"/>
                          </a:solidFill>
                          <a:effectLst/>
                          <a:latin typeface="+mn-lt"/>
                          <a:ea typeface="+mn-ea"/>
                          <a:cs typeface="+mn-cs"/>
                        </a:rPr>
                        <a:t>تستخدم فى صنع القواعد العليا من المناضد</a:t>
                      </a:r>
                      <a:r>
                        <a:rPr lang="en-US" sz="2500" b="1" kern="1200" dirty="0" smtClean="0">
                          <a:solidFill>
                            <a:schemeClr val="tx1"/>
                          </a:solidFill>
                          <a:effectLst/>
                          <a:latin typeface="+mn-lt"/>
                          <a:ea typeface="+mn-ea"/>
                          <a:cs typeface="+mn-cs"/>
                        </a:rPr>
                        <a:t> ) </a:t>
                      </a:r>
                      <a:r>
                        <a:rPr lang="ar-SA" sz="2500" b="1" kern="1200" dirty="0" smtClean="0">
                          <a:solidFill>
                            <a:schemeClr val="tx1"/>
                          </a:solidFill>
                          <a:effectLst/>
                          <a:latin typeface="+mn-lt"/>
                          <a:ea typeface="+mn-ea"/>
                          <a:cs typeface="+mn-cs"/>
                        </a:rPr>
                        <a:t>القرص</a:t>
                      </a:r>
                      <a:r>
                        <a:rPr lang="en-US" sz="2500" b="1" kern="1200" dirty="0" smtClean="0">
                          <a:solidFill>
                            <a:schemeClr val="tx1"/>
                          </a:solidFill>
                          <a:effectLst/>
                          <a:latin typeface="+mn-lt"/>
                          <a:ea typeface="+mn-ea"/>
                          <a:cs typeface="+mn-cs"/>
                        </a:rPr>
                        <a:t> ( </a:t>
                      </a:r>
                      <a:r>
                        <a:rPr lang="ar-SA" sz="2500" b="1" kern="1200" dirty="0" smtClean="0">
                          <a:solidFill>
                            <a:schemeClr val="tx1"/>
                          </a:solidFill>
                          <a:effectLst/>
                          <a:latin typeface="+mn-lt"/>
                          <a:ea typeface="+mn-ea"/>
                          <a:cs typeface="+mn-cs"/>
                        </a:rPr>
                        <a:t>وغيرها من التغطيات</a:t>
                      </a:r>
                      <a:r>
                        <a:rPr lang="en-US" sz="2500" b="1" kern="1200" dirty="0" smtClean="0">
                          <a:solidFill>
                            <a:schemeClr val="tx1"/>
                          </a:solidFill>
                          <a:effectLst/>
                          <a:latin typeface="+mn-lt"/>
                          <a:ea typeface="+mn-ea"/>
                          <a:cs typeface="+mn-cs"/>
                        </a:rPr>
                        <a:t> , </a:t>
                      </a:r>
                      <a:r>
                        <a:rPr lang="ar-SA" sz="2500" b="1" kern="1200" dirty="0" smtClean="0">
                          <a:solidFill>
                            <a:schemeClr val="tx1"/>
                          </a:solidFill>
                          <a:effectLst/>
                          <a:latin typeface="+mn-lt"/>
                          <a:ea typeface="+mn-ea"/>
                          <a:cs typeface="+mn-cs"/>
                        </a:rPr>
                        <a:t>وهذا النوع عبارة عن وصلة زاوية ركنية مائلة</a:t>
                      </a:r>
                      <a:r>
                        <a:rPr lang="en-US" sz="2500" b="1" kern="1200" dirty="0" smtClean="0">
                          <a:solidFill>
                            <a:schemeClr val="tx1"/>
                          </a:solidFill>
                          <a:effectLst/>
                          <a:latin typeface="+mn-lt"/>
                          <a:ea typeface="+mn-ea"/>
                          <a:cs typeface="+mn-cs"/>
                        </a:rPr>
                        <a:t> , </a:t>
                      </a:r>
                      <a:r>
                        <a:rPr lang="ar-SA" sz="2500" b="1" kern="1200" dirty="0" smtClean="0">
                          <a:solidFill>
                            <a:schemeClr val="tx1"/>
                          </a:solidFill>
                          <a:effectLst/>
                          <a:latin typeface="+mn-lt"/>
                          <a:ea typeface="+mn-ea"/>
                          <a:cs typeface="+mn-cs"/>
                        </a:rPr>
                        <a:t>تجمع مع الالواح الخشبية المغراه والموصلة بالتناكب فى الاتجاه المتعامد مع اليف الخشب ولا تثبت هذه الوصلة بالغراء حتى لا تعوق حركة التمدد والانكماش فى الخشب</a:t>
                      </a:r>
                      <a:endParaRPr lang="ar-EG" sz="2500" b="1" kern="1200" dirty="0" smtClean="0">
                        <a:solidFill>
                          <a:schemeClr val="tx1"/>
                        </a:solidFill>
                        <a:effectLst/>
                        <a:latin typeface="+mn-lt"/>
                        <a:ea typeface="+mn-ea"/>
                        <a:cs typeface="+mn-cs"/>
                      </a:endParaRPr>
                    </a:p>
                    <a:p>
                      <a:pPr rtl="1"/>
                      <a:endParaRPr lang="ar-EG" sz="2500" b="1" kern="1200" dirty="0" smtClean="0">
                        <a:solidFill>
                          <a:schemeClr val="tx1"/>
                        </a:solidFill>
                        <a:effectLst/>
                        <a:latin typeface="+mn-lt"/>
                        <a:ea typeface="+mn-ea"/>
                        <a:cs typeface="+mn-cs"/>
                      </a:endParaRPr>
                    </a:p>
                    <a:p>
                      <a:pPr rtl="1"/>
                      <a:endParaRPr lang="ar-EG" sz="2500" b="1" kern="1200" dirty="0" smtClean="0">
                        <a:solidFill>
                          <a:schemeClr val="tx1"/>
                        </a:solidFill>
                        <a:effectLst/>
                        <a:latin typeface="+mn-lt"/>
                        <a:ea typeface="+mn-ea"/>
                        <a:cs typeface="+mn-cs"/>
                      </a:endParaRPr>
                    </a:p>
                    <a:p>
                      <a:pPr rtl="1"/>
                      <a:endParaRPr lang="ar-EG" sz="2500" b="1" kern="1200" dirty="0" smtClean="0">
                        <a:solidFill>
                          <a:schemeClr val="tx1"/>
                        </a:solidFill>
                        <a:effectLst/>
                        <a:latin typeface="+mn-lt"/>
                        <a:ea typeface="+mn-ea"/>
                        <a:cs typeface="+mn-cs"/>
                      </a:endParaRPr>
                    </a:p>
                    <a:p>
                      <a:pPr rtl="1"/>
                      <a:endParaRPr lang="ar-EG" sz="2500" b="1" kern="1200" dirty="0" smtClean="0">
                        <a:solidFill>
                          <a:schemeClr val="tx1"/>
                        </a:solidFill>
                        <a:effectLst/>
                        <a:latin typeface="+mn-lt"/>
                        <a:ea typeface="+mn-ea"/>
                        <a:cs typeface="+mn-cs"/>
                      </a:endParaRPr>
                    </a:p>
                    <a:p>
                      <a:pPr rtl="1"/>
                      <a:endParaRPr lang="ar-EG" sz="2500" b="1" kern="1200" dirty="0" smtClean="0">
                        <a:solidFill>
                          <a:schemeClr val="tx1"/>
                        </a:solidFill>
                        <a:effectLst/>
                        <a:latin typeface="+mn-lt"/>
                        <a:ea typeface="+mn-ea"/>
                        <a:cs typeface="+mn-cs"/>
                      </a:endParaRPr>
                    </a:p>
                    <a:p>
                      <a:pPr rtl="1"/>
                      <a:endParaRPr lang="ar-EG" sz="2500" b="1" kern="1200" dirty="0" smtClean="0">
                        <a:solidFill>
                          <a:schemeClr val="tx1"/>
                        </a:solidFill>
                        <a:effectLst/>
                        <a:latin typeface="+mn-lt"/>
                        <a:ea typeface="+mn-ea"/>
                        <a:cs typeface="+mn-cs"/>
                      </a:endParaRPr>
                    </a:p>
                    <a:p>
                      <a:pPr rtl="1"/>
                      <a:endParaRPr lang="ar-EG" sz="2500" b="1" kern="1200" dirty="0" smtClean="0">
                        <a:solidFill>
                          <a:schemeClr val="tx1"/>
                        </a:solidFill>
                        <a:effectLst/>
                        <a:latin typeface="+mn-lt"/>
                        <a:ea typeface="+mn-ea"/>
                        <a:cs typeface="+mn-cs"/>
                      </a:endParaRPr>
                    </a:p>
                    <a:p>
                      <a:pPr lvl="0" rtl="1"/>
                      <a:r>
                        <a:rPr lang="ar-EG" sz="2500" b="1" kern="1200" dirty="0" smtClean="0">
                          <a:solidFill>
                            <a:schemeClr val="tx1"/>
                          </a:solidFill>
                          <a:effectLst/>
                          <a:latin typeface="+mn-lt"/>
                          <a:ea typeface="+mn-ea"/>
                          <a:cs typeface="+mn-cs"/>
                        </a:rPr>
                        <a:t>5-</a:t>
                      </a:r>
                      <a:r>
                        <a:rPr lang="ar-SA" sz="2500" b="1" kern="1200" dirty="0" smtClean="0">
                          <a:solidFill>
                            <a:schemeClr val="tx1"/>
                          </a:solidFill>
                          <a:effectLst/>
                          <a:latin typeface="+mn-lt"/>
                          <a:ea typeface="+mn-ea"/>
                          <a:cs typeface="+mn-cs"/>
                        </a:rPr>
                        <a:t>وصلات الأستطالة</a:t>
                      </a:r>
                      <a:endParaRPr lang="en-US" sz="2500" b="1" kern="1200" dirty="0" smtClean="0">
                        <a:solidFill>
                          <a:schemeClr val="tx1"/>
                        </a:solidFill>
                        <a:effectLst/>
                        <a:latin typeface="+mn-lt"/>
                        <a:ea typeface="+mn-ea"/>
                        <a:cs typeface="+mn-cs"/>
                      </a:endParaRPr>
                    </a:p>
                    <a:p>
                      <a:r>
                        <a:rPr lang="ar-SA" sz="2500" b="1" kern="1200" dirty="0" smtClean="0">
                          <a:solidFill>
                            <a:schemeClr val="tx1"/>
                          </a:solidFill>
                          <a:effectLst/>
                          <a:latin typeface="+mn-lt"/>
                          <a:ea typeface="+mn-ea"/>
                          <a:cs typeface="+mn-cs"/>
                        </a:rPr>
                        <a:t>تستعمل عندما نريد زيادة طول الخشب ، ولا تكون الوصلة مثل الياف الخشب الطبيعية، و تستعمل فى الاعمال الانشائية و الورش و الاعمال الثقيلة و السلالم ، و لها اشكال متعددة تفى بالغرض المطلوب</a:t>
                      </a:r>
                      <a:endParaRPr lang="ar-EG" sz="2500" b="1" kern="1200" dirty="0" smtClean="0">
                        <a:solidFill>
                          <a:schemeClr val="tx1"/>
                        </a:solidFill>
                        <a:effectLst/>
                        <a:latin typeface="+mn-lt"/>
                        <a:ea typeface="+mn-ea"/>
                        <a:cs typeface="+mn-cs"/>
                      </a:endParaRPr>
                    </a:p>
                    <a:p>
                      <a:endParaRPr lang="ar-EG" sz="2500" b="1" kern="1200" dirty="0" smtClean="0">
                        <a:solidFill>
                          <a:schemeClr val="tx1"/>
                        </a:solidFill>
                        <a:effectLst/>
                        <a:latin typeface="+mn-lt"/>
                        <a:ea typeface="+mn-ea"/>
                        <a:cs typeface="+mn-cs"/>
                      </a:endParaRPr>
                    </a:p>
                    <a:p>
                      <a:pPr rtl="1"/>
                      <a:endParaRPr lang="en-US" sz="2500" b="1" kern="1200" dirty="0" smtClean="0">
                        <a:solidFill>
                          <a:schemeClr val="tx1"/>
                        </a:solidFill>
                        <a:effectLst/>
                        <a:latin typeface="+mn-lt"/>
                        <a:ea typeface="+mn-ea"/>
                        <a:cs typeface="+mn-cs"/>
                      </a:endParaRPr>
                    </a:p>
                    <a:p>
                      <a:endParaRPr lang="ar-EG" dirty="0" smtClean="0"/>
                    </a:p>
                    <a:p>
                      <a:endParaRPr lang="ar-EG" dirty="0" smtClean="0"/>
                    </a:p>
                    <a:p>
                      <a:endParaRPr lang="ar-EG" dirty="0" smtClean="0"/>
                    </a:p>
                    <a:p>
                      <a:endParaRPr lang="ar-EG" dirty="0" smtClean="0"/>
                    </a:p>
                    <a:p>
                      <a:endParaRPr lang="ar-EG" dirty="0" smtClean="0"/>
                    </a:p>
                    <a:p>
                      <a:endParaRPr lang="ar-EG" dirty="0" smtClean="0"/>
                    </a:p>
                    <a:p>
                      <a:endParaRPr lang="ar-EG" dirty="0" smtClean="0"/>
                    </a:p>
                    <a:p>
                      <a:pPr lvl="0" rtl="1"/>
                      <a:r>
                        <a:rPr lang="ar-EG" sz="2500" b="1" kern="1200" dirty="0" smtClean="0">
                          <a:solidFill>
                            <a:schemeClr val="tx1"/>
                          </a:solidFill>
                          <a:effectLst/>
                          <a:latin typeface="+mn-lt"/>
                          <a:ea typeface="+mn-ea"/>
                          <a:cs typeface="+mn-cs"/>
                        </a:rPr>
                        <a:t>6-</a:t>
                      </a:r>
                      <a:r>
                        <a:rPr lang="ar-SA" sz="2500" b="1" kern="1200" dirty="0" smtClean="0">
                          <a:solidFill>
                            <a:schemeClr val="tx1"/>
                          </a:solidFill>
                          <a:effectLst/>
                          <a:latin typeface="+mn-lt"/>
                          <a:ea typeface="+mn-ea"/>
                          <a:cs typeface="+mn-cs"/>
                        </a:rPr>
                        <a:t>وصلات التكعيب</a:t>
                      </a:r>
                      <a:endParaRPr lang="en-US" sz="2500" b="1" kern="1200" dirty="0" smtClean="0">
                        <a:solidFill>
                          <a:schemeClr val="tx1"/>
                        </a:solidFill>
                        <a:effectLst/>
                        <a:latin typeface="+mn-lt"/>
                        <a:ea typeface="+mn-ea"/>
                        <a:cs typeface="+mn-cs"/>
                      </a:endParaRPr>
                    </a:p>
                    <a:p>
                      <a:pPr rtl="1"/>
                      <a:r>
                        <a:rPr lang="ar-SA" sz="2500" b="1" kern="1200" dirty="0" smtClean="0">
                          <a:solidFill>
                            <a:schemeClr val="tx1"/>
                          </a:solidFill>
                          <a:effectLst/>
                          <a:latin typeface="+mn-lt"/>
                          <a:ea typeface="+mn-ea"/>
                          <a:cs typeface="+mn-cs"/>
                        </a:rPr>
                        <a:t>تعتبر من الوصلات القوية و الزخرفية ،وتستخدم فى عمل الادراج و الصناديق و فى بعض قطع الاثاث الاخرى ،و لها عدة انواع منها :</a:t>
                      </a:r>
                      <a:endParaRPr lang="en-US" sz="2500" b="1" kern="1200" dirty="0" smtClean="0">
                        <a:solidFill>
                          <a:schemeClr val="tx1"/>
                        </a:solidFill>
                        <a:effectLst/>
                        <a:latin typeface="+mn-lt"/>
                        <a:ea typeface="+mn-ea"/>
                        <a:cs typeface="+mn-cs"/>
                      </a:endParaRPr>
                    </a:p>
                    <a:p>
                      <a:pPr rtl="1"/>
                      <a:r>
                        <a:rPr lang="ar-SA" sz="2500" b="1" kern="1200" dirty="0" smtClean="0">
                          <a:solidFill>
                            <a:schemeClr val="tx1"/>
                          </a:solidFill>
                          <a:effectLst/>
                          <a:latin typeface="+mn-lt"/>
                          <a:ea typeface="+mn-ea"/>
                          <a:cs typeface="+mn-cs"/>
                        </a:rPr>
                        <a:t>التكعيب الظاهر و تكعيب نصف ظاهر و تكعيب مخفى.</a:t>
                      </a:r>
                      <a:endParaRPr lang="en-US" sz="2500" b="1" kern="1200" dirty="0" smtClean="0">
                        <a:solidFill>
                          <a:schemeClr val="tx1"/>
                        </a:solidFill>
                        <a:effectLst/>
                        <a:latin typeface="+mn-lt"/>
                        <a:ea typeface="+mn-ea"/>
                        <a:cs typeface="+mn-cs"/>
                      </a:endParaRPr>
                    </a:p>
                    <a:p>
                      <a:endParaRPr lang="ar-EG" dirty="0" smtClean="0"/>
                    </a:p>
                  </a:txBody>
                  <a:tcPr/>
                </a:tc>
              </a:tr>
            </a:tbl>
          </a:graphicData>
        </a:graphic>
      </p:graphicFrame>
      <p:pic>
        <p:nvPicPr>
          <p:cNvPr id="5" name="Picture 4"/>
          <p:cNvPicPr/>
          <p:nvPr/>
        </p:nvPicPr>
        <p:blipFill>
          <a:blip r:embed="rId2"/>
          <a:srcRect/>
          <a:stretch>
            <a:fillRect/>
          </a:stretch>
        </p:blipFill>
        <p:spPr bwMode="auto">
          <a:xfrm>
            <a:off x="2424336" y="2116064"/>
            <a:ext cx="4295775" cy="2476500"/>
          </a:xfrm>
          <a:prstGeom prst="rect">
            <a:avLst/>
          </a:prstGeom>
          <a:noFill/>
          <a:ln w="9525">
            <a:noFill/>
            <a:miter lim="800000"/>
            <a:headEnd/>
            <a:tailEnd/>
          </a:ln>
        </p:spPr>
      </p:pic>
      <p:pic>
        <p:nvPicPr>
          <p:cNvPr id="6" name="Picture 5"/>
          <p:cNvPicPr/>
          <p:nvPr/>
        </p:nvPicPr>
        <p:blipFill>
          <a:blip r:embed="rId3"/>
          <a:srcRect/>
          <a:stretch>
            <a:fillRect/>
          </a:stretch>
        </p:blipFill>
        <p:spPr bwMode="auto">
          <a:xfrm>
            <a:off x="2424336" y="6434832"/>
            <a:ext cx="5274310" cy="3183890"/>
          </a:xfrm>
          <a:prstGeom prst="rect">
            <a:avLst/>
          </a:prstGeom>
          <a:noFill/>
          <a:ln w="9525">
            <a:noFill/>
            <a:miter lim="800000"/>
            <a:headEnd/>
            <a:tailEnd/>
          </a:ln>
        </p:spPr>
      </p:pic>
      <p:pic>
        <p:nvPicPr>
          <p:cNvPr id="7" name="Picture 6"/>
          <p:cNvPicPr/>
          <p:nvPr/>
        </p:nvPicPr>
        <p:blipFill>
          <a:blip r:embed="rId4"/>
          <a:srcRect/>
          <a:stretch>
            <a:fillRect/>
          </a:stretch>
        </p:blipFill>
        <p:spPr bwMode="auto">
          <a:xfrm>
            <a:off x="6384776" y="11153328"/>
            <a:ext cx="3008932" cy="1430020"/>
          </a:xfrm>
          <a:prstGeom prst="rect">
            <a:avLst/>
          </a:prstGeom>
          <a:noFill/>
          <a:ln w="9525">
            <a:noFill/>
            <a:miter lim="800000"/>
            <a:headEnd/>
            <a:tailEnd/>
          </a:ln>
        </p:spPr>
      </p:pic>
      <p:pic>
        <p:nvPicPr>
          <p:cNvPr id="8" name="Picture 7"/>
          <p:cNvPicPr/>
          <p:nvPr/>
        </p:nvPicPr>
        <p:blipFill>
          <a:blip r:embed="rId5"/>
          <a:srcRect/>
          <a:stretch>
            <a:fillRect/>
          </a:stretch>
        </p:blipFill>
        <p:spPr bwMode="auto">
          <a:xfrm>
            <a:off x="3024051" y="11299378"/>
            <a:ext cx="3096344" cy="1283970"/>
          </a:xfrm>
          <a:prstGeom prst="rect">
            <a:avLst/>
          </a:prstGeom>
          <a:noFill/>
          <a:ln w="9525">
            <a:noFill/>
            <a:miter lim="800000"/>
            <a:headEnd/>
            <a:tailEnd/>
          </a:ln>
        </p:spPr>
      </p:pic>
      <p:pic>
        <p:nvPicPr>
          <p:cNvPr id="9" name="Picture 8"/>
          <p:cNvPicPr/>
          <p:nvPr/>
        </p:nvPicPr>
        <p:blipFill>
          <a:blip r:embed="rId6"/>
          <a:srcRect/>
          <a:stretch>
            <a:fillRect/>
          </a:stretch>
        </p:blipFill>
        <p:spPr bwMode="auto">
          <a:xfrm>
            <a:off x="25623" y="11299378"/>
            <a:ext cx="2908920" cy="128397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651669999"/>
              </p:ext>
            </p:extLst>
          </p:nvPr>
        </p:nvGraphicFramePr>
        <p:xfrm>
          <a:off x="120080" y="136104"/>
          <a:ext cx="9361040" cy="12673408"/>
        </p:xfrm>
        <a:graphic>
          <a:graphicData uri="http://schemas.openxmlformats.org/drawingml/2006/table">
            <a:tbl>
              <a:tblPr firstRow="1" bandRow="1">
                <a:tableStyleId>{5940675A-B579-460E-94D1-54222C63F5DA}</a:tableStyleId>
              </a:tblPr>
              <a:tblGrid>
                <a:gridCol w="9361040"/>
              </a:tblGrid>
              <a:tr h="12673408">
                <a:tc>
                  <a:txBody>
                    <a:bodyPr/>
                    <a:lstStyle/>
                    <a:p>
                      <a:pPr algn="ctr"/>
                      <a:r>
                        <a:rPr lang="ar-EG" b="1" u="sng" dirty="0" smtClean="0">
                          <a:solidFill>
                            <a:schemeClr val="tx1"/>
                          </a:solidFill>
                          <a:effectLst>
                            <a:outerShdw blurRad="38100" dist="38100" dir="2700000" algn="tl">
                              <a:srgbClr val="000000">
                                <a:alpha val="43137"/>
                              </a:srgbClr>
                            </a:outerShdw>
                          </a:effectLst>
                        </a:rPr>
                        <a:t>الدهانات</a:t>
                      </a:r>
                    </a:p>
                    <a:p>
                      <a:r>
                        <a:rPr lang="ar-EG" sz="3200" b="1" u="sng" dirty="0" smtClean="0">
                          <a:solidFill>
                            <a:schemeClr val="tx1"/>
                          </a:solidFill>
                        </a:rPr>
                        <a:t>اعداد الاسطح للدهانات : </a:t>
                      </a:r>
                    </a:p>
                    <a:p>
                      <a:r>
                        <a:rPr lang="ar-EG" sz="2800" b="1" dirty="0" smtClean="0">
                          <a:solidFill>
                            <a:schemeClr val="tx1"/>
                          </a:solidFill>
                        </a:rPr>
                        <a:t>توجد سطوح متنوعة يطلب دهنها بانواع مختلفة من الدهانات سواء كانت ستنفذ علي الاسطح الجديدة او الاسطح السابق دهنها و منها الاخشاب .</a:t>
                      </a:r>
                    </a:p>
                    <a:p>
                      <a:r>
                        <a:rPr lang="ar-EG" sz="2800" b="1" dirty="0" smtClean="0">
                          <a:solidFill>
                            <a:schemeClr val="tx1"/>
                          </a:solidFill>
                        </a:rPr>
                        <a:t>1- الخشاب الجديدة : </a:t>
                      </a:r>
                    </a:p>
                    <a:p>
                      <a:r>
                        <a:rPr lang="ar-EG" sz="2800" b="1" dirty="0" smtClean="0">
                          <a:solidFill>
                            <a:schemeClr val="tx1"/>
                          </a:solidFill>
                        </a:rPr>
                        <a:t>ا- يجب ان تكون الاخشاب جافة تماما و خالية من الرطوبة او الزفارة .</a:t>
                      </a:r>
                    </a:p>
                    <a:p>
                      <a:r>
                        <a:rPr lang="ar-EG" sz="2800" b="1" dirty="0" smtClean="0">
                          <a:solidFill>
                            <a:schemeClr val="tx1"/>
                          </a:solidFill>
                        </a:rPr>
                        <a:t>ب- يصنفر السطح جيدا .</a:t>
                      </a:r>
                    </a:p>
                    <a:p>
                      <a:r>
                        <a:rPr lang="ar-EG" sz="2800" b="1" dirty="0" smtClean="0">
                          <a:solidFill>
                            <a:schemeClr val="tx1"/>
                          </a:solidFill>
                        </a:rPr>
                        <a:t>ج- تعالج العقد لايقاف الافرازات الراتنجية اما :</a:t>
                      </a:r>
                    </a:p>
                    <a:p>
                      <a:r>
                        <a:rPr lang="ar-EG" sz="2800" b="1" dirty="0" smtClean="0">
                          <a:solidFill>
                            <a:schemeClr val="tx1"/>
                          </a:solidFill>
                        </a:rPr>
                        <a:t>- دهنها بمحلول الجمالكة .</a:t>
                      </a:r>
                    </a:p>
                    <a:p>
                      <a:r>
                        <a:rPr lang="ar-EG" sz="2800" b="1" dirty="0" smtClean="0">
                          <a:solidFill>
                            <a:schemeClr val="tx1"/>
                          </a:solidFill>
                        </a:rPr>
                        <a:t>-كبها بعصير الثوم .</a:t>
                      </a:r>
                    </a:p>
                    <a:p>
                      <a:r>
                        <a:rPr lang="ar-EG" sz="2800" b="1" dirty="0" smtClean="0">
                          <a:solidFill>
                            <a:schemeClr val="tx1"/>
                          </a:solidFill>
                        </a:rPr>
                        <a:t>د- تمعجن الأخشاب بمعجون الغراء الملون بلون الخشب الطبيعي لتلقيط الثقوب والخدوش والشروخ ثم يترك للجفاف إذا أريد صباغة الخشب بصبغ اللون المطلوب على حسب نوعية الخشب ثم يصنفر السطح بصنفرة عامة جدا ثم يزال ناتج الصنفرة.</a:t>
                      </a:r>
                    </a:p>
                    <a:p>
                      <a:endParaRPr lang="ar-EG" sz="2800" b="1" dirty="0" smtClean="0">
                        <a:solidFill>
                          <a:schemeClr val="tx1"/>
                        </a:solidFill>
                      </a:endParaRPr>
                    </a:p>
                    <a:p>
                      <a:pPr algn="r"/>
                      <a:endParaRPr lang="ar-EG" b="1" u="none" dirty="0" smtClean="0">
                        <a:solidFill>
                          <a:schemeClr val="tx1"/>
                        </a:solidFill>
                        <a:effectLst/>
                      </a:endParaRPr>
                    </a:p>
                    <a:p>
                      <a:pPr algn="r"/>
                      <a:endParaRPr lang="ar-EG" b="1" u="none" dirty="0" smtClean="0">
                        <a:solidFill>
                          <a:schemeClr val="tx1"/>
                        </a:solidFill>
                        <a:effectLst/>
                      </a:endParaRPr>
                    </a:p>
                    <a:p>
                      <a:pPr algn="r"/>
                      <a:endParaRPr lang="ar-EG" b="1" u="none" dirty="0" smtClean="0">
                        <a:solidFill>
                          <a:schemeClr val="tx1"/>
                        </a:solidFill>
                        <a:effectLst/>
                      </a:endParaRPr>
                    </a:p>
                    <a:p>
                      <a:pPr marL="0" marR="0" indent="0" algn="r" defTabSz="1280160" rtl="1" eaLnBrk="1" fontAlgn="auto" latinLnBrk="0" hangingPunct="1">
                        <a:lnSpc>
                          <a:spcPct val="100000"/>
                        </a:lnSpc>
                        <a:spcBef>
                          <a:spcPts val="0"/>
                        </a:spcBef>
                        <a:spcAft>
                          <a:spcPts val="0"/>
                        </a:spcAft>
                        <a:buClrTx/>
                        <a:buSzTx/>
                        <a:buFontTx/>
                        <a:buNone/>
                        <a:tabLst/>
                        <a:defRPr/>
                      </a:pPr>
                      <a:r>
                        <a:rPr lang="ar-EG" b="1" dirty="0" smtClean="0"/>
                        <a:t>نقشط الاخشاب بالمقشطة ثم تصنفر اذا كانت الالياف هابطة </a:t>
                      </a:r>
                    </a:p>
                    <a:p>
                      <a:pPr algn="r"/>
                      <a:endParaRPr lang="ar-EG" b="1" u="none" dirty="0" smtClean="0">
                        <a:solidFill>
                          <a:schemeClr val="tx1"/>
                        </a:solidFill>
                        <a:effectLst/>
                      </a:endParaRPr>
                    </a:p>
                    <a:p>
                      <a:pPr algn="r"/>
                      <a:endParaRPr lang="ar-EG" b="1" u="none" dirty="0" smtClean="0">
                        <a:solidFill>
                          <a:schemeClr val="tx1"/>
                        </a:solidFill>
                        <a:effectLst/>
                      </a:endParaRPr>
                    </a:p>
                    <a:p>
                      <a:pPr algn="r"/>
                      <a:endParaRPr lang="ar-EG" b="1" u="none" dirty="0" smtClean="0">
                        <a:solidFill>
                          <a:schemeClr val="tx1"/>
                        </a:solidFill>
                        <a:effectLst/>
                      </a:endParaRPr>
                    </a:p>
                    <a:p>
                      <a:pPr algn="r"/>
                      <a:endParaRPr lang="ar-EG" b="1" u="none" dirty="0" smtClean="0">
                        <a:solidFill>
                          <a:schemeClr val="tx1"/>
                        </a:solidFill>
                        <a:effectLst/>
                      </a:endParaRPr>
                    </a:p>
                    <a:p>
                      <a:pPr algn="r"/>
                      <a:endParaRPr lang="ar-EG" b="1" u="none" dirty="0" smtClean="0">
                        <a:solidFill>
                          <a:schemeClr val="tx1"/>
                        </a:solidFill>
                        <a:effectLst/>
                      </a:endParaRPr>
                    </a:p>
                    <a:p>
                      <a:pPr algn="r"/>
                      <a:endParaRPr lang="ar-EG" b="1" u="none" dirty="0" smtClean="0">
                        <a:solidFill>
                          <a:schemeClr val="tx1"/>
                        </a:solidFill>
                        <a:effectLst/>
                      </a:endParaRPr>
                    </a:p>
                    <a:p>
                      <a:pPr algn="r"/>
                      <a:endParaRPr lang="ar-EG" b="1" u="none" dirty="0" smtClean="0">
                        <a:solidFill>
                          <a:schemeClr val="tx1"/>
                        </a:solidFill>
                        <a:effectLst/>
                      </a:endParaRPr>
                    </a:p>
                    <a:p>
                      <a:pPr algn="r"/>
                      <a:endParaRPr lang="ar-EG" b="1" u="none" dirty="0" smtClean="0">
                        <a:solidFill>
                          <a:schemeClr val="tx1"/>
                        </a:solidFill>
                        <a:effectLst/>
                      </a:endParaRPr>
                    </a:p>
                    <a:p>
                      <a:pPr marL="0" marR="0" indent="0" algn="r" defTabSz="1280160" rtl="1" eaLnBrk="1" fontAlgn="auto" latinLnBrk="0" hangingPunct="1">
                        <a:lnSpc>
                          <a:spcPct val="100000"/>
                        </a:lnSpc>
                        <a:spcBef>
                          <a:spcPts val="0"/>
                        </a:spcBef>
                        <a:spcAft>
                          <a:spcPts val="0"/>
                        </a:spcAft>
                        <a:buClrTx/>
                        <a:buSzTx/>
                        <a:buFontTx/>
                        <a:buNone/>
                        <a:tabLst/>
                        <a:defRPr/>
                      </a:pPr>
                      <a:r>
                        <a:rPr lang="ar-EG" b="1" dirty="0" smtClean="0">
                          <a:solidFill>
                            <a:schemeClr val="tx1"/>
                          </a:solidFill>
                        </a:rPr>
                        <a:t>يتم تلقيط تقاطعات الاخشاب ورؤوس المسامير بالمعجون ثم تصنفر </a:t>
                      </a:r>
                    </a:p>
                    <a:p>
                      <a:pPr algn="r"/>
                      <a:endParaRPr lang="en-US" b="1" u="none" dirty="0">
                        <a:solidFill>
                          <a:schemeClr val="tx1"/>
                        </a:solidFill>
                        <a:effectLst/>
                      </a:endParaRPr>
                    </a:p>
                  </a:txBody>
                  <a:tcPr/>
                </a:tc>
              </a:tr>
            </a:tbl>
          </a:graphicData>
        </a:graphic>
      </p:graphicFrame>
      <p:pic>
        <p:nvPicPr>
          <p:cNvPr id="3" name="Picture 4"/>
          <p:cNvPicPr>
            <a:picLocks noChangeAspect="1" noChangeArrowheads="1"/>
          </p:cNvPicPr>
          <p:nvPr/>
        </p:nvPicPr>
        <p:blipFill>
          <a:blip r:embed="rId2" cstate="print"/>
          <a:srcRect/>
          <a:stretch>
            <a:fillRect/>
          </a:stretch>
        </p:blipFill>
        <p:spPr bwMode="auto">
          <a:xfrm>
            <a:off x="5197388" y="6159470"/>
            <a:ext cx="1944216" cy="145816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 name="Picture 6"/>
          <p:cNvPicPr>
            <a:picLocks noChangeAspect="1" noChangeArrowheads="1"/>
          </p:cNvPicPr>
          <p:nvPr/>
        </p:nvPicPr>
        <p:blipFill>
          <a:blip r:embed="rId3" cstate="print"/>
          <a:srcRect/>
          <a:stretch>
            <a:fillRect/>
          </a:stretch>
        </p:blipFill>
        <p:spPr bwMode="auto">
          <a:xfrm>
            <a:off x="336104" y="6040760"/>
            <a:ext cx="2348289" cy="157687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2"/>
          <p:cNvPicPr>
            <a:picLocks noChangeAspect="1" noChangeArrowheads="1"/>
          </p:cNvPicPr>
          <p:nvPr/>
        </p:nvPicPr>
        <p:blipFill>
          <a:blip r:embed="rId4" cstate="print"/>
          <a:srcRect/>
          <a:stretch>
            <a:fillRect/>
          </a:stretch>
        </p:blipFill>
        <p:spPr bwMode="auto">
          <a:xfrm>
            <a:off x="5886152" y="8623898"/>
            <a:ext cx="2772980" cy="20345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3"/>
          <p:cNvPicPr>
            <a:picLocks noChangeAspect="1" noChangeArrowheads="1"/>
          </p:cNvPicPr>
          <p:nvPr/>
        </p:nvPicPr>
        <p:blipFill>
          <a:blip r:embed="rId5" cstate="print"/>
          <a:srcRect/>
          <a:stretch>
            <a:fillRect/>
          </a:stretch>
        </p:blipFill>
        <p:spPr bwMode="auto">
          <a:xfrm>
            <a:off x="1413138" y="8623898"/>
            <a:ext cx="3140064" cy="21237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471202515"/>
              </p:ext>
            </p:extLst>
          </p:nvPr>
        </p:nvGraphicFramePr>
        <p:xfrm>
          <a:off x="0" y="136104"/>
          <a:ext cx="9601200" cy="12710160"/>
        </p:xfrm>
        <a:graphic>
          <a:graphicData uri="http://schemas.openxmlformats.org/drawingml/2006/table">
            <a:tbl>
              <a:tblPr firstRow="1" bandRow="1">
                <a:tableStyleId>{5940675A-B579-460E-94D1-54222C63F5DA}</a:tableStyleId>
              </a:tblPr>
              <a:tblGrid>
                <a:gridCol w="9601200"/>
              </a:tblGrid>
              <a:tr h="12673408">
                <a:tc>
                  <a:txBody>
                    <a:bodyPr/>
                    <a:lstStyle/>
                    <a:p>
                      <a:pPr marL="0" marR="0" indent="0" algn="r" defTabSz="1280160" rtl="1" eaLnBrk="1" fontAlgn="auto" latinLnBrk="0" hangingPunct="1">
                        <a:lnSpc>
                          <a:spcPct val="100000"/>
                        </a:lnSpc>
                        <a:spcBef>
                          <a:spcPts val="0"/>
                        </a:spcBef>
                        <a:spcAft>
                          <a:spcPts val="0"/>
                        </a:spcAft>
                        <a:buClrTx/>
                        <a:buSzTx/>
                        <a:buFontTx/>
                        <a:buNone/>
                        <a:tabLst/>
                        <a:defRPr/>
                      </a:pPr>
                      <a:r>
                        <a:rPr lang="ar-EG" b="1" dirty="0" smtClean="0"/>
                        <a:t>يتم صنفرة الاخشاب بعد المعجون و قبل الدهان الوجة الاخير </a:t>
                      </a:r>
                    </a:p>
                    <a:p>
                      <a:pPr marL="0" marR="0" indent="0" algn="r" defTabSz="1280160" rtl="1" eaLnBrk="1" fontAlgn="auto" latinLnBrk="0" hangingPunct="1">
                        <a:lnSpc>
                          <a:spcPct val="100000"/>
                        </a:lnSpc>
                        <a:spcBef>
                          <a:spcPts val="0"/>
                        </a:spcBef>
                        <a:spcAft>
                          <a:spcPts val="0"/>
                        </a:spcAft>
                        <a:buClrTx/>
                        <a:buSzTx/>
                        <a:buFontTx/>
                        <a:buNone/>
                        <a:tabLst/>
                        <a:defRPr/>
                      </a:pPr>
                      <a:endParaRPr lang="ar-EG" b="1" dirty="0" smtClean="0"/>
                    </a:p>
                    <a:p>
                      <a:pPr marL="0" marR="0" indent="0" algn="r" defTabSz="1280160" rtl="1" eaLnBrk="1" fontAlgn="auto" latinLnBrk="0" hangingPunct="1">
                        <a:lnSpc>
                          <a:spcPct val="100000"/>
                        </a:lnSpc>
                        <a:spcBef>
                          <a:spcPts val="0"/>
                        </a:spcBef>
                        <a:spcAft>
                          <a:spcPts val="0"/>
                        </a:spcAft>
                        <a:buClrTx/>
                        <a:buSzTx/>
                        <a:buFontTx/>
                        <a:buNone/>
                        <a:tabLst/>
                        <a:defRPr/>
                      </a:pPr>
                      <a:endParaRPr lang="ar-EG" b="1" dirty="0" smtClean="0"/>
                    </a:p>
                    <a:p>
                      <a:pPr marL="0" marR="0" indent="0" algn="r" defTabSz="1280160" rtl="1" eaLnBrk="1" fontAlgn="auto" latinLnBrk="0" hangingPunct="1">
                        <a:lnSpc>
                          <a:spcPct val="100000"/>
                        </a:lnSpc>
                        <a:spcBef>
                          <a:spcPts val="0"/>
                        </a:spcBef>
                        <a:spcAft>
                          <a:spcPts val="0"/>
                        </a:spcAft>
                        <a:buClrTx/>
                        <a:buSzTx/>
                        <a:buFontTx/>
                        <a:buNone/>
                        <a:tabLst/>
                        <a:defRPr/>
                      </a:pPr>
                      <a:endParaRPr lang="ar-EG" b="1" dirty="0" smtClean="0"/>
                    </a:p>
                    <a:p>
                      <a:pPr marL="0" marR="0" indent="0" algn="r" defTabSz="1280160" rtl="1" eaLnBrk="1" fontAlgn="auto" latinLnBrk="0" hangingPunct="1">
                        <a:lnSpc>
                          <a:spcPct val="100000"/>
                        </a:lnSpc>
                        <a:spcBef>
                          <a:spcPts val="0"/>
                        </a:spcBef>
                        <a:spcAft>
                          <a:spcPts val="0"/>
                        </a:spcAft>
                        <a:buClrTx/>
                        <a:buSzTx/>
                        <a:buFontTx/>
                        <a:buNone/>
                        <a:tabLst/>
                        <a:defRPr/>
                      </a:pPr>
                      <a:endParaRPr lang="ar-EG" b="1" dirty="0" smtClean="0"/>
                    </a:p>
                    <a:p>
                      <a:pPr marL="0" marR="0" indent="0" algn="r" defTabSz="1280160" rtl="1" eaLnBrk="1" fontAlgn="auto" latinLnBrk="0" hangingPunct="1">
                        <a:lnSpc>
                          <a:spcPct val="100000"/>
                        </a:lnSpc>
                        <a:spcBef>
                          <a:spcPts val="0"/>
                        </a:spcBef>
                        <a:spcAft>
                          <a:spcPts val="0"/>
                        </a:spcAft>
                        <a:buClrTx/>
                        <a:buSzTx/>
                        <a:buFontTx/>
                        <a:buNone/>
                        <a:tabLst/>
                        <a:defRPr/>
                      </a:pPr>
                      <a:endParaRPr lang="ar-EG" b="1" dirty="0" smtClean="0"/>
                    </a:p>
                    <a:p>
                      <a:r>
                        <a:rPr lang="ar-EG" b="1" dirty="0" smtClean="0"/>
                        <a:t>2- الاخشاب السابق دهانها : </a:t>
                      </a:r>
                    </a:p>
                    <a:p>
                      <a:r>
                        <a:rPr lang="ar-EG" b="1" dirty="0" smtClean="0"/>
                        <a:t>1- اذا كانت الاسطح المدهومة سيئة ( يزال الدهان القديم باخد مزيلات الدهان مثل : الصودا الكاوية </a:t>
                      </a:r>
                    </a:p>
                    <a:p>
                      <a:r>
                        <a:rPr lang="ar-EG" b="1" dirty="0" smtClean="0"/>
                        <a:t>2- في حالة سطح الدهان يحتاج الي تجديد (تزال الزال الزوائد و الاوساخ من علي السطح بالصنفرة ثم يصنفر السطح مرة اخري بعد الغسيل لازالة اي عوالق لا لزوم لها ) </a:t>
                      </a:r>
                    </a:p>
                    <a:p>
                      <a:r>
                        <a:rPr lang="ar-EG" sz="2800" b="1" u="sng" dirty="0" smtClean="0"/>
                        <a:t>خطوات دهان الاسطح الخشبية :</a:t>
                      </a:r>
                    </a:p>
                    <a:p>
                      <a:r>
                        <a:rPr lang="ar-EG" b="1" dirty="0" smtClean="0"/>
                        <a:t>1- تعالج عقد الاخشاب .</a:t>
                      </a:r>
                    </a:p>
                    <a:p>
                      <a:r>
                        <a:rPr lang="ar-EG" b="1" dirty="0" smtClean="0"/>
                        <a:t>2- بعد دهانها بدهان زيتي خفيف القوام ليتشرب السطح الخشبي الجديد او القديم منة  (البطانة ) يترك السطح لمدة 24 ساعة للحفاف بعد الدهان ثم يصنفر . </a:t>
                      </a:r>
                    </a:p>
                    <a:p>
                      <a:r>
                        <a:rPr lang="ar-EG" b="1" dirty="0" smtClean="0"/>
                        <a:t>3- يتم التلقيط بالمعجون لبعض الاماكن التي تحتج الي معجنة . </a:t>
                      </a:r>
                    </a:p>
                    <a:p>
                      <a:r>
                        <a:rPr lang="ar-EG" b="1" dirty="0" smtClean="0"/>
                        <a:t>4- يصنفر السطح الخشبي من جديد حتي يتساوي اما بالصنفرة الورقية بمقاس مناسب حسب سماطة المعجون او باحد مكائن الصنفرة الحديثة .</a:t>
                      </a:r>
                    </a:p>
                    <a:p>
                      <a:r>
                        <a:rPr lang="ar-EG" b="1" dirty="0" smtClean="0"/>
                        <a:t>5-  يجرد السطح (يطي) وجها او وجهين بحسب حالة السطح بمعجون طلاء خشبي و يجب ان يكون الوجة الثاني عموديا علي الوجة الاول لضمان استواء السطح و يصنفر السطح جيدا بعد جفاف كل سطح للحصول علي سطح تام النعومة .</a:t>
                      </a:r>
                    </a:p>
                    <a:p>
                      <a:r>
                        <a:rPr lang="ar-EG" b="1" dirty="0" smtClean="0"/>
                        <a:t>6- يدهن السطح وجهين او ثلاثة بالدهان الزيتي طبقا للون المطلوب و يترك 24 ساعة للجفاف مع صنفرة كل وجه .</a:t>
                      </a:r>
                    </a:p>
                    <a:p>
                      <a:endParaRPr lang="ar-EG" b="1" dirty="0" smtClean="0"/>
                    </a:p>
                    <a:p>
                      <a:pPr marL="0" marR="0" indent="0" algn="r" defTabSz="1280160" rtl="1" eaLnBrk="1" fontAlgn="auto" latinLnBrk="0" hangingPunct="1">
                        <a:lnSpc>
                          <a:spcPct val="100000"/>
                        </a:lnSpc>
                        <a:spcBef>
                          <a:spcPts val="0"/>
                        </a:spcBef>
                        <a:spcAft>
                          <a:spcPts val="0"/>
                        </a:spcAft>
                        <a:buClrTx/>
                        <a:buSzTx/>
                        <a:buFontTx/>
                        <a:buNone/>
                        <a:tabLst/>
                        <a:defRPr/>
                      </a:pPr>
                      <a:endParaRPr lang="ar-EG" b="1" dirty="0" smtClean="0"/>
                    </a:p>
                    <a:p>
                      <a:endParaRPr lang="ar-EG" b="1" dirty="0" smtClean="0"/>
                    </a:p>
                    <a:p>
                      <a:endParaRPr lang="ar-EG" b="1" dirty="0" smtClean="0"/>
                    </a:p>
                    <a:p>
                      <a:endParaRPr lang="ar-EG" b="1" dirty="0" smtClean="0"/>
                    </a:p>
                    <a:p>
                      <a:endParaRPr lang="ar-EG" b="1" dirty="0" smtClean="0"/>
                    </a:p>
                    <a:p>
                      <a:endParaRPr lang="ar-EG" b="1" dirty="0" smtClean="0"/>
                    </a:p>
                    <a:p>
                      <a:endParaRPr lang="ar-EG" b="1" dirty="0" smtClean="0"/>
                    </a:p>
                    <a:p>
                      <a:endParaRPr lang="ar-EG" b="1" dirty="0" smtClean="0"/>
                    </a:p>
                    <a:p>
                      <a:endParaRPr lang="ar-EG" b="1" dirty="0" smtClean="0"/>
                    </a:p>
                  </a:txBody>
                  <a:tcPr/>
                </a:tc>
              </a:tr>
            </a:tbl>
          </a:graphicData>
        </a:graphic>
      </p:graphicFrame>
      <p:pic>
        <p:nvPicPr>
          <p:cNvPr id="5" name="Picture 2"/>
          <p:cNvPicPr>
            <a:picLocks noGrp="1" noChangeAspect="1" noChangeArrowheads="1"/>
          </p:cNvPicPr>
          <p:nvPr>
            <p:ph idx="1"/>
          </p:nvPr>
        </p:nvPicPr>
        <p:blipFill>
          <a:blip r:embed="rId2" cstate="print"/>
          <a:srcRect/>
          <a:stretch>
            <a:fillRect/>
          </a:stretch>
        </p:blipFill>
        <p:spPr bwMode="auto">
          <a:xfrm>
            <a:off x="408112" y="784176"/>
            <a:ext cx="2664296" cy="17508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2"/>
          <p:cNvPicPr>
            <a:picLocks noChangeAspect="1" noChangeArrowheads="1"/>
          </p:cNvPicPr>
          <p:nvPr/>
        </p:nvPicPr>
        <p:blipFill>
          <a:blip r:embed="rId3" cstate="print"/>
          <a:srcRect/>
          <a:stretch>
            <a:fillRect/>
          </a:stretch>
        </p:blipFill>
        <p:spPr bwMode="auto">
          <a:xfrm>
            <a:off x="192088" y="9389331"/>
            <a:ext cx="1296144" cy="195667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3"/>
          <p:cNvPicPr>
            <a:picLocks noChangeAspect="1" noChangeArrowheads="1"/>
          </p:cNvPicPr>
          <p:nvPr/>
        </p:nvPicPr>
        <p:blipFill>
          <a:blip r:embed="rId4" cstate="print"/>
          <a:srcRect/>
          <a:stretch>
            <a:fillRect/>
          </a:stretch>
        </p:blipFill>
        <p:spPr bwMode="auto">
          <a:xfrm>
            <a:off x="1704256" y="9479705"/>
            <a:ext cx="2126222" cy="172819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Picture 4"/>
          <p:cNvPicPr>
            <a:picLocks noChangeAspect="1" noChangeArrowheads="1"/>
          </p:cNvPicPr>
          <p:nvPr/>
        </p:nvPicPr>
        <p:blipFill>
          <a:blip r:embed="rId5" cstate="print"/>
          <a:srcRect/>
          <a:stretch>
            <a:fillRect/>
          </a:stretch>
        </p:blipFill>
        <p:spPr bwMode="auto">
          <a:xfrm>
            <a:off x="6168752" y="9187085"/>
            <a:ext cx="1622990" cy="231343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Picture 5"/>
          <p:cNvPicPr>
            <a:picLocks noChangeAspect="1" noChangeArrowheads="1"/>
          </p:cNvPicPr>
          <p:nvPr/>
        </p:nvPicPr>
        <p:blipFill>
          <a:blip r:embed="rId6" cstate="print"/>
          <a:srcRect/>
          <a:stretch>
            <a:fillRect/>
          </a:stretch>
        </p:blipFill>
        <p:spPr bwMode="auto">
          <a:xfrm>
            <a:off x="4045906" y="9234138"/>
            <a:ext cx="1981200" cy="221932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Picture 6"/>
          <p:cNvPicPr>
            <a:picLocks noChangeAspect="1" noChangeArrowheads="1"/>
          </p:cNvPicPr>
          <p:nvPr/>
        </p:nvPicPr>
        <p:blipFill>
          <a:blip r:embed="rId7" cstate="print"/>
          <a:srcRect/>
          <a:stretch>
            <a:fillRect/>
          </a:stretch>
        </p:blipFill>
        <p:spPr bwMode="auto">
          <a:xfrm>
            <a:off x="7968952" y="9210253"/>
            <a:ext cx="1435993" cy="215795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107825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451224775"/>
              </p:ext>
            </p:extLst>
          </p:nvPr>
        </p:nvGraphicFramePr>
        <p:xfrm>
          <a:off x="0" y="0"/>
          <a:ext cx="9601200" cy="12786360"/>
        </p:xfrm>
        <a:graphic>
          <a:graphicData uri="http://schemas.openxmlformats.org/drawingml/2006/table">
            <a:tbl>
              <a:tblPr firstRow="1" bandRow="1">
                <a:tableStyleId>{5940675A-B579-460E-94D1-54222C63F5DA}</a:tableStyleId>
              </a:tblPr>
              <a:tblGrid>
                <a:gridCol w="9601200"/>
              </a:tblGrid>
              <a:tr h="12665496">
                <a:tc>
                  <a:txBody>
                    <a:bodyPr/>
                    <a:lstStyle/>
                    <a:p>
                      <a:r>
                        <a:rPr lang="ar-EG" sz="3200" b="1" dirty="0" smtClean="0">
                          <a:effectLst>
                            <a:outerShdw blurRad="38100" dist="38100" dir="2700000" algn="tl">
                              <a:srgbClr val="000000">
                                <a:alpha val="43137"/>
                              </a:srgbClr>
                            </a:outerShdw>
                          </a:effectLst>
                        </a:rPr>
                        <a:t>أولاً : الأخشاب اللينة :</a:t>
                      </a:r>
                    </a:p>
                    <a:p>
                      <a:r>
                        <a:rPr lang="ar-EG" sz="2800" b="1" dirty="0" smtClean="0">
                          <a:effectLst>
                            <a:outerShdw blurRad="38100" dist="38100" dir="2700000" algn="tl">
                              <a:srgbClr val="000000">
                                <a:alpha val="43137"/>
                              </a:srgbClr>
                            </a:outerShdw>
                          </a:effectLst>
                        </a:rPr>
                        <a:t>وهي الناتجة من أشجار الصنوبريات ذات الأوراق المدببة دائمة الخضــرة وهي تستخدم في أغلب أعمال الإنشاءات التي تتميز برخص ثمنها نسبياً وتتوافر فيها المقاومة اللازمة، لأغراض الإنشاءات كما تتميز بسهولة التشغيل وذلك لليونتها واعتدال أليافها. ومنها الأنواع الآتية :</a:t>
                      </a:r>
                    </a:p>
                    <a:p>
                      <a:r>
                        <a:rPr lang="ar-EG" sz="2800" b="1" dirty="0" smtClean="0">
                          <a:effectLst>
                            <a:outerShdw blurRad="38100" dist="38100" dir="2700000" algn="tl">
                              <a:srgbClr val="000000">
                                <a:alpha val="43137"/>
                              </a:srgbClr>
                            </a:outerShdw>
                          </a:effectLst>
                        </a:rPr>
                        <a:t>1- الخشب الأبيض ( </a:t>
                      </a:r>
                      <a:r>
                        <a:rPr lang="en-US" sz="2800" b="1" dirty="0" smtClean="0">
                          <a:effectLst>
                            <a:outerShdw blurRad="38100" dist="38100" dir="2700000" algn="tl">
                              <a:srgbClr val="000000">
                                <a:alpha val="43137"/>
                              </a:srgbClr>
                            </a:outerShdw>
                          </a:effectLst>
                        </a:rPr>
                        <a:t>( White Wood</a:t>
                      </a:r>
                      <a:r>
                        <a:rPr lang="ar-EG" sz="2800" b="1" dirty="0" smtClean="0">
                          <a:effectLst>
                            <a:outerShdw blurRad="38100" dist="38100" dir="2700000" algn="tl">
                              <a:srgbClr val="000000">
                                <a:alpha val="43137"/>
                              </a:srgbClr>
                            </a:outerShdw>
                          </a:effectLst>
                        </a:rPr>
                        <a:t>:</a:t>
                      </a:r>
                    </a:p>
                    <a:p>
                      <a:r>
                        <a:rPr lang="ar-EG" sz="2800" b="1" dirty="0" smtClean="0">
                          <a:effectLst>
                            <a:outerShdw blurRad="38100" dist="38100" dir="2700000" algn="tl">
                              <a:srgbClr val="000000">
                                <a:alpha val="43137"/>
                              </a:srgbClr>
                            </a:outerShdw>
                          </a:effectLst>
                        </a:rPr>
                        <a:t>ويستورد من كندا واسكتلندا وروسيا والبلقان، وقد يعرف أحياناً باسم البياض والشوح وتبلغ كثافته حوالي 35. كجم للمتر المكعب عندما تكون نسبة الرطوبة فيه 12% و بسمك يتراوح بين 2- 300مم</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ومنه عدة أصناف هي :</a:t>
                      </a:r>
                    </a:p>
                    <a:p>
                      <a:r>
                        <a:rPr lang="ar-EG" sz="2800" b="1" dirty="0" smtClean="0">
                          <a:effectLst>
                            <a:outerShdw blurRad="38100" dist="38100" dir="2700000" algn="tl">
                              <a:srgbClr val="000000">
                                <a:alpha val="43137"/>
                              </a:srgbClr>
                            </a:outerShdw>
                          </a:effectLst>
                        </a:rPr>
                        <a:t>(لوح ورق تخانة - لوح تقليد " بندق " - لوح لاتزانة - لوح بونتي - الفلليري المراين - أنصاف المراين - البغدادلي - البرطوم السلطاني).</a:t>
                      </a:r>
                    </a:p>
                    <a:p>
                      <a:endParaRPr lang="ar-EG" dirty="0" smtClean="0"/>
                    </a:p>
                    <a:p>
                      <a:endParaRPr lang="ar-EG" dirty="0" smtClean="0"/>
                    </a:p>
                    <a:p>
                      <a:endParaRPr lang="ar-EG" dirty="0" smtClean="0"/>
                    </a:p>
                    <a:p>
                      <a:endParaRPr lang="ar-EG" dirty="0" smtClean="0"/>
                    </a:p>
                    <a:p>
                      <a:endParaRPr lang="ar-EG" dirty="0" smtClean="0"/>
                    </a:p>
                    <a:p>
                      <a:endParaRPr lang="ar-EG" dirty="0" smtClean="0"/>
                    </a:p>
                    <a:p>
                      <a:endParaRPr lang="ar-EG" dirty="0" smtClean="0"/>
                    </a:p>
                    <a:p>
                      <a:endParaRPr lang="ar-EG" dirty="0" smtClean="0"/>
                    </a:p>
                    <a:p>
                      <a:endParaRPr lang="ar-EG" dirty="0" smtClean="0"/>
                    </a:p>
                    <a:p>
                      <a:endParaRPr lang="ar-EG" dirty="0" smtClean="0"/>
                    </a:p>
                    <a:p>
                      <a:endParaRPr lang="ar-EG" dirty="0" smtClean="0"/>
                    </a:p>
                    <a:p>
                      <a:endParaRPr lang="ar-EG" dirty="0" smtClean="0"/>
                    </a:p>
                    <a:p>
                      <a:pPr marL="0" marR="0" indent="0" algn="r" defTabSz="1280160" rtl="1" eaLnBrk="1" fontAlgn="auto" latinLnBrk="0" hangingPunct="1">
                        <a:lnSpc>
                          <a:spcPct val="100000"/>
                        </a:lnSpc>
                        <a:spcBef>
                          <a:spcPts val="0"/>
                        </a:spcBef>
                        <a:spcAft>
                          <a:spcPts val="0"/>
                        </a:spcAft>
                        <a:buClrTx/>
                        <a:buSzTx/>
                        <a:buFontTx/>
                        <a:buNone/>
                        <a:tabLst/>
                        <a:defRPr/>
                      </a:pPr>
                      <a:r>
                        <a:rPr lang="ar-EG" sz="2800" b="1" dirty="0" smtClean="0">
                          <a:effectLst>
                            <a:outerShdw blurRad="38100" dist="38100" dir="2700000" algn="tl">
                              <a:srgbClr val="000000">
                                <a:alpha val="43137"/>
                              </a:srgbClr>
                            </a:outerShdw>
                          </a:effectLst>
                        </a:rPr>
                        <a:t>مميزات الخشب الابيض:</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1- خفيف الوزن سهل القص و التشكيل.</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2- مادة عضوية مسامية مسترطبة اي يمتص الرطوبة .</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3- مادة قابلة للتشكل اي يتخذ اوضاعا مختلفة في نموه استجابة للمؤثرات الخارجية.</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4- يستخدم في اغلب اعمال الإنشاءات التي تتميز برخص ثمنها نسبيا.</a:t>
                      </a:r>
                    </a:p>
                    <a:p>
                      <a:endParaRPr lang="ar-EG" dirty="0" smtClean="0"/>
                    </a:p>
                  </a:txBody>
                  <a:tcPr/>
                </a:tc>
              </a:tr>
            </a:tbl>
          </a:graphicData>
        </a:graphic>
      </p:graphicFrame>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9948" y="5752727"/>
            <a:ext cx="2857500" cy="1714500"/>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0515" y="7768953"/>
            <a:ext cx="2491631" cy="1865344"/>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120" y="7825656"/>
            <a:ext cx="2519756" cy="1815504"/>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50854" y="7825656"/>
            <a:ext cx="2653427" cy="1815503"/>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200000">
            <a:off x="3950308" y="5717885"/>
            <a:ext cx="1700585" cy="1708280"/>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4674" y="5743134"/>
            <a:ext cx="3050648" cy="1724091"/>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476776240"/>
              </p:ext>
            </p:extLst>
          </p:nvPr>
        </p:nvGraphicFramePr>
        <p:xfrm>
          <a:off x="120080" y="0"/>
          <a:ext cx="9433048" cy="12737504"/>
        </p:xfrm>
        <a:graphic>
          <a:graphicData uri="http://schemas.openxmlformats.org/drawingml/2006/table">
            <a:tbl>
              <a:tblPr firstRow="1" bandRow="1">
                <a:tableStyleId>{5940675A-B579-460E-94D1-54222C63F5DA}</a:tableStyleId>
              </a:tblPr>
              <a:tblGrid>
                <a:gridCol w="9433048"/>
              </a:tblGrid>
              <a:tr h="12737504">
                <a:tc>
                  <a:txBody>
                    <a:bodyPr/>
                    <a:lstStyle/>
                    <a:p>
                      <a:pPr marL="0" marR="0" indent="0" algn="r" defTabSz="1280160" rtl="1" eaLnBrk="1" fontAlgn="auto" latinLnBrk="0" hangingPunct="1">
                        <a:lnSpc>
                          <a:spcPct val="100000"/>
                        </a:lnSpc>
                        <a:spcBef>
                          <a:spcPts val="0"/>
                        </a:spcBef>
                        <a:spcAft>
                          <a:spcPts val="0"/>
                        </a:spcAft>
                        <a:buClrTx/>
                        <a:buSzTx/>
                        <a:buFontTx/>
                        <a:buNone/>
                        <a:tabLst/>
                        <a:defRPr/>
                      </a:pPr>
                      <a:r>
                        <a:rPr lang="en-US" sz="2200" b="1" dirty="0" smtClean="0"/>
                        <a:t/>
                      </a:r>
                      <a:br>
                        <a:rPr lang="en-US" sz="2200" b="1" dirty="0" smtClean="0"/>
                      </a:br>
                      <a:r>
                        <a:rPr lang="ar-SA" sz="2200" b="1" u="sng" dirty="0" smtClean="0"/>
                        <a:t>أساسيات الدهان:</a:t>
                      </a:r>
                      <a:r>
                        <a:rPr lang="en-US" sz="2200" b="1" dirty="0" smtClean="0"/>
                        <a:t/>
                      </a:r>
                      <a:br>
                        <a:rPr lang="en-US" sz="2200" b="1" dirty="0" smtClean="0"/>
                      </a:br>
                      <a:r>
                        <a:rPr lang="ar-SA" sz="2200" b="1" dirty="0" smtClean="0"/>
                        <a:t>تتكون من بودرة (pigment) تكون عالقة داخل مادة سائلة تسمى وسيط (vehicle) و عندما يدهن بها السطح يتحول هذا الدهان إلى طقة رقيقة جداً صلبة بمساعدة إحدى الطرق الآتية:</a:t>
                      </a:r>
                      <a:r>
                        <a:rPr lang="en-US" sz="2200" b="1" dirty="0" smtClean="0"/>
                        <a:t/>
                      </a:r>
                      <a:br>
                        <a:rPr lang="en-US" sz="2200" b="1" dirty="0" smtClean="0"/>
                      </a:br>
                      <a:r>
                        <a:rPr lang="en-US" sz="2200" b="1" dirty="0" smtClean="0"/>
                        <a:t>1- </a:t>
                      </a:r>
                      <a:r>
                        <a:rPr lang="ar-SA" sz="2200" b="1" dirty="0" smtClean="0"/>
                        <a:t>الأكسـيد: تعمل طبقة صلبة من الدهان باتحادها بأكسجين الجو</a:t>
                      </a:r>
                      <a:r>
                        <a:rPr lang="en-US" sz="2200" b="1" dirty="0" smtClean="0"/>
                        <a:t>.</a:t>
                      </a:r>
                      <a:br>
                        <a:rPr lang="en-US" sz="2200" b="1" dirty="0" smtClean="0"/>
                      </a:br>
                      <a:r>
                        <a:rPr lang="en-US" sz="2200" b="1" dirty="0" smtClean="0"/>
                        <a:t>2- </a:t>
                      </a:r>
                      <a:r>
                        <a:rPr lang="ar-SA" sz="2200" b="1" dirty="0" smtClean="0"/>
                        <a:t>التبخــر: تعمل طبقة من الثيرموبلاستيك</a:t>
                      </a:r>
                      <a:r>
                        <a:rPr lang="en-US" sz="2200" b="1" dirty="0" smtClean="0"/>
                        <a:t>.</a:t>
                      </a:r>
                      <a:br>
                        <a:rPr lang="en-US" sz="2200" b="1" dirty="0" smtClean="0"/>
                      </a:br>
                      <a:r>
                        <a:rPr lang="en-US" sz="2200" b="1" dirty="0" smtClean="0"/>
                        <a:t>3- </a:t>
                      </a:r>
                      <a:r>
                        <a:rPr lang="ar-SA" sz="2200" b="1" dirty="0" smtClean="0"/>
                        <a:t>التسخين: تعمل طبقة من التيرموستينج</a:t>
                      </a:r>
                      <a:r>
                        <a:rPr lang="en-US" sz="2200" b="1" dirty="0" smtClean="0"/>
                        <a:t>.</a:t>
                      </a:r>
                      <a:br>
                        <a:rPr lang="en-US" sz="2200" b="1" dirty="0" smtClean="0"/>
                      </a:br>
                      <a:r>
                        <a:rPr lang="en-US" sz="2200" b="1" dirty="0" smtClean="0"/>
                        <a:t>4- </a:t>
                      </a:r>
                      <a:r>
                        <a:rPr lang="ar-SA" sz="2200" b="1" dirty="0" smtClean="0"/>
                        <a:t>التغيرات الكيميائية: تعمل تلاحم بين المواد و بعضها و تكون بذلك طبقة رقيقة سطحية صلبة</a:t>
                      </a:r>
                      <a:r>
                        <a:rPr lang="en-US" sz="2200" b="1" dirty="0" smtClean="0"/>
                        <a:t>.</a:t>
                      </a:r>
                      <a:br>
                        <a:rPr lang="en-US" sz="2200" b="1" dirty="0" smtClean="0"/>
                      </a:br>
                      <a:r>
                        <a:rPr lang="ar-SA" sz="2200" b="1" u="sng" dirty="0" smtClean="0"/>
                        <a:t>المكونات الأساسية للدهان:</a:t>
                      </a:r>
                      <a:r>
                        <a:rPr lang="en-US" sz="2200" b="1" dirty="0" smtClean="0"/>
                        <a:t/>
                      </a:r>
                      <a:br>
                        <a:rPr lang="en-US" sz="2200" b="1" dirty="0" smtClean="0"/>
                      </a:br>
                      <a:r>
                        <a:rPr lang="ar-SA" sz="2200" b="1" dirty="0" smtClean="0"/>
                        <a:t>يتكون أي دهان من عدة مكونات أساسية هي:</a:t>
                      </a:r>
                      <a:r>
                        <a:rPr lang="en-US" sz="2200" b="1" dirty="0" smtClean="0"/>
                        <a:t/>
                      </a:r>
                      <a:br>
                        <a:rPr lang="en-US" sz="2200" b="1" dirty="0" smtClean="0"/>
                      </a:br>
                      <a:r>
                        <a:rPr lang="en-US" sz="2200" b="1" u="sng" dirty="0" smtClean="0"/>
                        <a:t>1- </a:t>
                      </a:r>
                      <a:r>
                        <a:rPr lang="ar-SA" sz="2200" b="1" u="sng" dirty="0" smtClean="0"/>
                        <a:t>المادة الرابطة</a:t>
                      </a:r>
                      <a:r>
                        <a:rPr lang="en-US" sz="2200" b="1" u="sng" dirty="0" smtClean="0"/>
                        <a:t> (binders)</a:t>
                      </a:r>
                      <a:r>
                        <a:rPr lang="en-US" sz="2200" b="1" dirty="0" smtClean="0"/>
                        <a:t>:</a:t>
                      </a:r>
                      <a:br>
                        <a:rPr lang="en-US" sz="2200" b="1" dirty="0" smtClean="0"/>
                      </a:br>
                      <a:r>
                        <a:rPr lang="ar-SA" sz="2200" b="1" dirty="0" smtClean="0"/>
                        <a:t>و هي السائل الرئيسي الذي يكون مسؤولاًعن حمل جميع مكونات الدهان الأخرى، والمادة الرابطة هي التي تحدد نوع الدهان سواءً كان دهان مائي أو زيتي أو سيليلوزي أو كحولي، و تتوقف قيمة الدهان على قيمة المادة الرابطة، كذلك تتوقف جودته على جودة المادة و قدرتها على حل المكونات المختلفة.</a:t>
                      </a:r>
                      <a:r>
                        <a:rPr lang="en-US" sz="2200" b="1" dirty="0" smtClean="0"/>
                        <a:t/>
                      </a:r>
                      <a:br>
                        <a:rPr lang="en-US" sz="2200" b="1" dirty="0" smtClean="0"/>
                      </a:br>
                      <a:r>
                        <a:rPr lang="en-US" sz="2200" b="1" u="sng" dirty="0" smtClean="0"/>
                        <a:t>2- </a:t>
                      </a:r>
                      <a:r>
                        <a:rPr lang="ar-SA" sz="2200" b="1" u="sng" dirty="0" smtClean="0"/>
                        <a:t>القواعد الأساسية</a:t>
                      </a:r>
                      <a:r>
                        <a:rPr lang="en-US" sz="2200" b="1" u="sng" dirty="0" smtClean="0"/>
                        <a:t>:</a:t>
                      </a:r>
                      <a:r>
                        <a:rPr lang="en-US" sz="2200" b="1" dirty="0" smtClean="0"/>
                        <a:t/>
                      </a:r>
                      <a:br>
                        <a:rPr lang="en-US" sz="2200" b="1" dirty="0" smtClean="0"/>
                      </a:br>
                      <a:r>
                        <a:rPr lang="ar-SA" sz="2200" b="1" dirty="0" smtClean="0"/>
                        <a:t>و المقصود بها هي البودرة المكونة للدهان و التي تكون مع المادة الحاملة القوام الأساسي للدهان.</a:t>
                      </a:r>
                      <a:r>
                        <a:rPr lang="en-US" sz="2200" b="1" dirty="0" smtClean="0"/>
                        <a:t/>
                      </a:r>
                      <a:br>
                        <a:rPr lang="en-US" sz="2200" b="1" dirty="0" smtClean="0"/>
                      </a:br>
                      <a:r>
                        <a:rPr lang="en-US" sz="2200" b="1" u="sng" dirty="0" smtClean="0"/>
                        <a:t>3- </a:t>
                      </a:r>
                      <a:r>
                        <a:rPr lang="ar-SA" sz="2200" b="1" u="sng" dirty="0" smtClean="0"/>
                        <a:t>الأكاسيد الملونة</a:t>
                      </a:r>
                      <a:r>
                        <a:rPr lang="en-US" sz="2200" b="1" u="sng" dirty="0" smtClean="0"/>
                        <a:t>:</a:t>
                      </a:r>
                      <a:r>
                        <a:rPr lang="en-US" sz="2200" b="1" dirty="0" smtClean="0"/>
                        <a:t/>
                      </a:r>
                      <a:br>
                        <a:rPr lang="en-US" sz="2200" b="1" dirty="0" smtClean="0"/>
                      </a:br>
                      <a:r>
                        <a:rPr lang="ar-SA" sz="2200" b="1" dirty="0" smtClean="0"/>
                        <a:t>و هي التي تعطي للدهان اللون المطلوب و قد تكون هذه الأكاسيد لوناً واحداً أو لونين أو أكثر بشرط التجانس وعدم حدوث تفاعلات كيميائية تؤثر على الدهان.</a:t>
                      </a:r>
                      <a:r>
                        <a:rPr lang="en-US" sz="2200" b="1" dirty="0" smtClean="0"/>
                        <a:t/>
                      </a:r>
                      <a:br>
                        <a:rPr lang="en-US" sz="2200" b="1" dirty="0" smtClean="0"/>
                      </a:br>
                      <a:r>
                        <a:rPr lang="en-US" sz="2200" b="1" u="sng" dirty="0" smtClean="0"/>
                        <a:t>4- </a:t>
                      </a:r>
                      <a:r>
                        <a:rPr lang="ar-SA" sz="2200" b="1" u="sng" dirty="0" smtClean="0"/>
                        <a:t>الإضافات المساعدة</a:t>
                      </a:r>
                      <a:r>
                        <a:rPr lang="en-US" sz="2200" b="1" dirty="0" smtClean="0"/>
                        <a:t>:</a:t>
                      </a:r>
                      <a:br>
                        <a:rPr lang="en-US" sz="2200" b="1" dirty="0" smtClean="0"/>
                      </a:br>
                      <a:r>
                        <a:rPr lang="ar-SA" sz="2200" b="1" dirty="0" smtClean="0"/>
                        <a:t>هي المحسنات و المثبتات و المجففات و هي في الحقيقة ذات أهمية قصوى في صناعة البويات و من أنواعها:</a:t>
                      </a:r>
                      <a:r>
                        <a:rPr lang="en-US" sz="2200" b="1" dirty="0" smtClean="0"/>
                        <a:t/>
                      </a:r>
                      <a:br>
                        <a:rPr lang="en-US" sz="2200" b="1" dirty="0" smtClean="0"/>
                      </a:br>
                      <a:r>
                        <a:rPr lang="en-US" sz="2200" b="1" dirty="0" smtClean="0"/>
                        <a:t>• </a:t>
                      </a:r>
                      <a:r>
                        <a:rPr lang="ar-SA" sz="2200" b="1" dirty="0" smtClean="0"/>
                        <a:t>مواد لمنع الترسيب</a:t>
                      </a:r>
                      <a:r>
                        <a:rPr lang="en-US" sz="2200" b="1" dirty="0" smtClean="0"/>
                        <a:t>.</a:t>
                      </a:r>
                      <a:br>
                        <a:rPr lang="en-US" sz="2200" b="1" dirty="0" smtClean="0"/>
                      </a:br>
                      <a:r>
                        <a:rPr lang="en-US" sz="2200" b="1" dirty="0" smtClean="0"/>
                        <a:t>• </a:t>
                      </a:r>
                      <a:r>
                        <a:rPr lang="ar-SA" sz="2200" b="1" dirty="0" smtClean="0"/>
                        <a:t>مواد لمنع تكون القشرة</a:t>
                      </a:r>
                      <a:r>
                        <a:rPr lang="en-US" sz="2200" b="1" dirty="0" smtClean="0"/>
                        <a:t>.</a:t>
                      </a:r>
                      <a:br>
                        <a:rPr lang="en-US" sz="2200" b="1" dirty="0" smtClean="0"/>
                      </a:br>
                      <a:r>
                        <a:rPr lang="en-US" sz="2200" b="1" dirty="0" smtClean="0"/>
                        <a:t>• </a:t>
                      </a:r>
                      <a:r>
                        <a:rPr lang="ar-SA" sz="2200" b="1" dirty="0" smtClean="0"/>
                        <a:t>مواد مجففة</a:t>
                      </a:r>
                      <a:r>
                        <a:rPr lang="en-US" sz="2200" b="1" dirty="0" smtClean="0"/>
                        <a:t>.</a:t>
                      </a:r>
                      <a:br>
                        <a:rPr lang="en-US" sz="2200" b="1" dirty="0" smtClean="0"/>
                      </a:br>
                      <a:r>
                        <a:rPr lang="en-US" sz="2200" b="1" dirty="0" smtClean="0"/>
                        <a:t>• </a:t>
                      </a:r>
                      <a:r>
                        <a:rPr lang="ar-SA" sz="2200" b="1" dirty="0" smtClean="0"/>
                        <a:t>مواد لزيادة السيولة و التشغيلية (مواد مخففة</a:t>
                      </a:r>
                      <a:r>
                        <a:rPr lang="en-US" sz="2200" b="1" dirty="0" smtClean="0"/>
                        <a:t>).</a:t>
                      </a:r>
                      <a:br>
                        <a:rPr lang="en-US" sz="2200" b="1" dirty="0" smtClean="0"/>
                      </a:br>
                      <a:r>
                        <a:rPr lang="en-US" sz="2200" b="1" dirty="0" smtClean="0"/>
                        <a:t>• </a:t>
                      </a:r>
                      <a:r>
                        <a:rPr lang="ar-SA" sz="2200" b="1" dirty="0" smtClean="0"/>
                        <a:t>مواد لإكساب اللمعان</a:t>
                      </a:r>
                      <a:r>
                        <a:rPr lang="en-US" sz="2200" b="1" dirty="0" smtClean="0"/>
                        <a:t>.</a:t>
                      </a:r>
                      <a:br>
                        <a:rPr lang="en-US" sz="2200" b="1" dirty="0" smtClean="0"/>
                      </a:br>
                      <a:r>
                        <a:rPr lang="en-US" sz="2200" b="1" dirty="0" smtClean="0"/>
                        <a:t>• </a:t>
                      </a:r>
                      <a:r>
                        <a:rPr lang="ar-SA" sz="2200" b="1" dirty="0" smtClean="0"/>
                        <a:t>مواد لطفي اللمعان</a:t>
                      </a:r>
                      <a:r>
                        <a:rPr lang="en-US" sz="2200" b="1" dirty="0" smtClean="0"/>
                        <a:t>.</a:t>
                      </a:r>
                      <a:br>
                        <a:rPr lang="en-US" sz="2200" b="1" dirty="0" smtClean="0"/>
                      </a:br>
                      <a:r>
                        <a:rPr lang="en-US" sz="2200" b="1" dirty="0" smtClean="0"/>
                        <a:t>• </a:t>
                      </a:r>
                      <a:r>
                        <a:rPr lang="ar-SA" sz="2200" b="1" dirty="0" smtClean="0"/>
                        <a:t>مواد لزيادة المرونة</a:t>
                      </a:r>
                      <a:r>
                        <a:rPr lang="en-US" sz="2200" b="1" dirty="0" smtClean="0"/>
                        <a:t>.</a:t>
                      </a:r>
                      <a:br>
                        <a:rPr lang="en-US" sz="2200" b="1" dirty="0" smtClean="0"/>
                      </a:br>
                      <a:r>
                        <a:rPr lang="en-US" sz="2200" b="1" dirty="0" smtClean="0"/>
                        <a:t>• </a:t>
                      </a:r>
                      <a:r>
                        <a:rPr lang="ar-SA" sz="2200" b="1" dirty="0" smtClean="0"/>
                        <a:t>مواد مثبتة للدهانات</a:t>
                      </a:r>
                      <a:r>
                        <a:rPr lang="en-US" sz="2200" b="1" dirty="0" smtClean="0"/>
                        <a:t>.</a:t>
                      </a:r>
                      <a:br>
                        <a:rPr lang="en-US" sz="2200" b="1" dirty="0" smtClean="0"/>
                      </a:br>
                      <a:r>
                        <a:rPr lang="en-US" sz="2200" b="1" dirty="0" smtClean="0"/>
                        <a:t>• </a:t>
                      </a:r>
                      <a:r>
                        <a:rPr lang="ar-SA" sz="2200" b="1" dirty="0" smtClean="0"/>
                        <a:t>مواد زادة الصلابة</a:t>
                      </a:r>
                      <a:r>
                        <a:rPr lang="en-US" sz="2200" b="1" dirty="0" smtClean="0"/>
                        <a:t>.</a:t>
                      </a:r>
                      <a:br>
                        <a:rPr lang="en-US" sz="2200" b="1" dirty="0" smtClean="0"/>
                      </a:br>
                      <a:r>
                        <a:rPr lang="en-US" sz="2200" b="1" dirty="0" smtClean="0"/>
                        <a:t>• </a:t>
                      </a:r>
                      <a:r>
                        <a:rPr lang="ar-SA" sz="2200" b="1" dirty="0" smtClean="0"/>
                        <a:t>مواد زيادة مقاومة المياه</a:t>
                      </a:r>
                      <a:r>
                        <a:rPr lang="en-US" sz="2200" b="1" dirty="0" smtClean="0"/>
                        <a:t>.</a:t>
                      </a:r>
                      <a:br>
                        <a:rPr lang="en-US" sz="2200" b="1" dirty="0" smtClean="0"/>
                      </a:br>
                      <a:r>
                        <a:rPr lang="en-US" sz="2200" b="1" dirty="0" smtClean="0"/>
                        <a:t>• </a:t>
                      </a:r>
                      <a:r>
                        <a:rPr lang="ar-SA" sz="2200" b="1" dirty="0" smtClean="0"/>
                        <a:t>مواد زيادة مقاومة الحرارة</a:t>
                      </a:r>
                      <a:r>
                        <a:rPr lang="en-US" sz="2200" b="1" dirty="0" smtClean="0"/>
                        <a:t>.</a:t>
                      </a:r>
                      <a:br>
                        <a:rPr lang="en-US" sz="2200" b="1" dirty="0" smtClean="0"/>
                      </a:br>
                      <a:r>
                        <a:rPr lang="en-US" sz="2200" b="1" dirty="0" smtClean="0"/>
                        <a:t>• </a:t>
                      </a:r>
                      <a:r>
                        <a:rPr lang="ar-SA" sz="2200" b="1" dirty="0" smtClean="0"/>
                        <a:t>مواد مقاومة البكتريا و الطفيليات</a:t>
                      </a:r>
                      <a:r>
                        <a:rPr lang="en-US" sz="2200" b="1" dirty="0" smtClean="0"/>
                        <a:t>.</a:t>
                      </a:r>
                      <a:br>
                        <a:rPr lang="en-US" sz="2200" b="1" dirty="0" smtClean="0"/>
                      </a:br>
                      <a:r>
                        <a:rPr lang="en-US" sz="2200" b="1" dirty="0" smtClean="0"/>
                        <a:t>• </a:t>
                      </a:r>
                      <a:r>
                        <a:rPr lang="ar-SA" sz="2200" b="1" dirty="0" smtClean="0"/>
                        <a:t>مواد زيادة مقاومة صدأ عبوات الصفيح</a:t>
                      </a:r>
                      <a:r>
                        <a:rPr lang="en-US" sz="2200" b="1" dirty="0" smtClean="0"/>
                        <a:t>.</a:t>
                      </a:r>
                      <a:endParaRPr lang="ar-EG" sz="2200" b="1" dirty="0" smtClean="0"/>
                    </a:p>
                    <a:p>
                      <a:endParaRPr lang="en-US" sz="2200" b="1" dirty="0"/>
                    </a:p>
                  </a:txBody>
                  <a:tcPr/>
                </a:tc>
              </a:tr>
            </a:tbl>
          </a:graphicData>
        </a:graphic>
      </p:graphicFrame>
    </p:spTree>
    <p:extLst>
      <p:ext uri="{BB962C8B-B14F-4D97-AF65-F5344CB8AC3E}">
        <p14:creationId xmlns:p14="http://schemas.microsoft.com/office/powerpoint/2010/main" val="32805852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846258990"/>
              </p:ext>
            </p:extLst>
          </p:nvPr>
        </p:nvGraphicFramePr>
        <p:xfrm>
          <a:off x="120080" y="136104"/>
          <a:ext cx="9433048" cy="12893040"/>
        </p:xfrm>
        <a:graphic>
          <a:graphicData uri="http://schemas.openxmlformats.org/drawingml/2006/table">
            <a:tbl>
              <a:tblPr firstRow="1" bandRow="1">
                <a:tableStyleId>{5940675A-B579-460E-94D1-54222C63F5DA}</a:tableStyleId>
              </a:tblPr>
              <a:tblGrid>
                <a:gridCol w="9433048"/>
              </a:tblGrid>
              <a:tr h="12529392">
                <a:tc>
                  <a:txBody>
                    <a:bodyPr/>
                    <a:lstStyle/>
                    <a:p>
                      <a:pPr marL="0" marR="0" indent="0" algn="r" defTabSz="1280160" rtl="1" eaLnBrk="1" fontAlgn="auto" latinLnBrk="0" hangingPunct="1">
                        <a:lnSpc>
                          <a:spcPct val="100000"/>
                        </a:lnSpc>
                        <a:spcBef>
                          <a:spcPts val="0"/>
                        </a:spcBef>
                        <a:spcAft>
                          <a:spcPts val="0"/>
                        </a:spcAft>
                        <a:buClrTx/>
                        <a:buSzTx/>
                        <a:buFontTx/>
                        <a:buNone/>
                        <a:tabLst/>
                        <a:defRPr/>
                      </a:pPr>
                      <a:r>
                        <a:rPr lang="ar-SA" sz="2000" b="1" u="sng" dirty="0" smtClean="0"/>
                        <a:t>المواد الرابطة</a:t>
                      </a:r>
                      <a:r>
                        <a:rPr lang="en-US" sz="2000" b="1" u="sng" dirty="0" smtClean="0"/>
                        <a:t>:</a:t>
                      </a:r>
                      <a:r>
                        <a:rPr lang="en-US" sz="2000" b="1" dirty="0" smtClean="0"/>
                        <a:t/>
                      </a:r>
                      <a:br>
                        <a:rPr lang="en-US" sz="2000" b="1" dirty="0" smtClean="0"/>
                      </a:br>
                      <a:r>
                        <a:rPr lang="ar-SA" sz="2000" b="1" dirty="0" smtClean="0"/>
                        <a:t>تعتبر المواد الرابطة من أهم مكونات البويات و الدهانات بجميع أنواعها حيث أنها المسؤول الرئيسي عن حمل مكونات الدهان و مسئولة أيضاً عن لصق الدهان بالسطح، و جودة الادة الرابطة هي التي تحدد جودة الدهان.</a:t>
                      </a:r>
                      <a:r>
                        <a:rPr lang="en-US" sz="2000" b="1" dirty="0" smtClean="0"/>
                        <a:t/>
                      </a:r>
                      <a:br>
                        <a:rPr lang="en-US" sz="2000" b="1" dirty="0" smtClean="0"/>
                      </a:br>
                      <a:r>
                        <a:rPr lang="ar-SA" sz="2000" b="1" dirty="0" smtClean="0"/>
                        <a:t>و للمادة الرابطة عدة أنواع من حيث الحالة المجودة بها سواء كانت سائلة أو صلبة أو بودرة.</a:t>
                      </a:r>
                      <a:r>
                        <a:rPr lang="en-US" sz="2000" b="1" dirty="0" smtClean="0"/>
                        <a:t/>
                      </a:r>
                      <a:br>
                        <a:rPr lang="en-US" sz="2000" b="1" dirty="0" smtClean="0"/>
                      </a:br>
                      <a:r>
                        <a:rPr lang="ar-SA" sz="2000" b="1" dirty="0" smtClean="0"/>
                        <a:t>و المواد الرابطة إما أن يحدث لها تفاعلات كيميائية أثناء الجفاف مثل ما يحدث في راتنجات الألكيد و الإيبوكسي و البولي ريثان أو لا يحدث لها تفاعلات كيماوية حيث يتم جفافها بمجرد تطاير المواد المذيبة مثل الراتنجات الطبيعية مثل السيلولوز و الأكريلك .</a:t>
                      </a:r>
                      <a:r>
                        <a:rPr lang="en-US" sz="2000" b="1" dirty="0" smtClean="0"/>
                        <a:t/>
                      </a:r>
                      <a:br>
                        <a:rPr lang="en-US" sz="2000" b="1" dirty="0" smtClean="0"/>
                      </a:br>
                      <a:r>
                        <a:rPr lang="ar-SA" sz="2000" b="1" dirty="0" smtClean="0"/>
                        <a:t>و </a:t>
                      </a:r>
                      <a:r>
                        <a:rPr lang="ar-SA" sz="2000" b="1" u="sng" dirty="0" smtClean="0"/>
                        <a:t>تنقسم المواد الرابطة إلى قسمين:</a:t>
                      </a:r>
                      <a:r>
                        <a:rPr lang="en-US" sz="2000" b="1" dirty="0" smtClean="0"/>
                        <a:t/>
                      </a:r>
                      <a:br>
                        <a:rPr lang="en-US" sz="2000" b="1" dirty="0" smtClean="0"/>
                      </a:br>
                      <a:r>
                        <a:rPr lang="en-US" sz="2000" b="1" dirty="0" smtClean="0"/>
                        <a:t>1- </a:t>
                      </a:r>
                      <a:r>
                        <a:rPr lang="ar-SA" sz="2000" b="1" dirty="0" smtClean="0"/>
                        <a:t>الراتنجات الصناعية: وهي التي يتم جفافها عن طريق التفاعلات الكيميائية</a:t>
                      </a:r>
                      <a:r>
                        <a:rPr lang="en-US" sz="2000" b="1" dirty="0" smtClean="0"/>
                        <a:t>.</a:t>
                      </a:r>
                      <a:br>
                        <a:rPr lang="en-US" sz="2000" b="1" dirty="0" smtClean="0"/>
                      </a:br>
                      <a:r>
                        <a:rPr lang="en-US" sz="2000" b="1" dirty="0" smtClean="0"/>
                        <a:t>2- </a:t>
                      </a:r>
                      <a:r>
                        <a:rPr lang="ar-SA" sz="2000" b="1" dirty="0" smtClean="0"/>
                        <a:t>الراتنجات الطبيعيــة: وهي التي يتم جفافها بتطاير المذيبات</a:t>
                      </a:r>
                      <a:r>
                        <a:rPr lang="en-US" sz="2000" b="1" dirty="0" smtClean="0"/>
                        <a:t>.</a:t>
                      </a:r>
                      <a:br>
                        <a:rPr lang="en-US" sz="2000" b="1" dirty="0" smtClean="0"/>
                      </a:br>
                      <a:r>
                        <a:rPr lang="ar-SA" sz="2000" b="1" dirty="0" smtClean="0"/>
                        <a:t>أ) الراتنجات الصناعية:</a:t>
                      </a:r>
                      <a:r>
                        <a:rPr lang="en-US" sz="2000" b="1" dirty="0" smtClean="0"/>
                        <a:t/>
                      </a:r>
                      <a:br>
                        <a:rPr lang="en-US" sz="2000" b="1" dirty="0" smtClean="0"/>
                      </a:br>
                      <a:r>
                        <a:rPr lang="en-US" sz="2000" b="1" dirty="0" smtClean="0"/>
                        <a:t>1- </a:t>
                      </a:r>
                      <a:r>
                        <a:rPr lang="ar-SA" sz="2000" b="1" dirty="0" smtClean="0"/>
                        <a:t>المواد الرابطة الصناعية من راتنج الألكيد</a:t>
                      </a:r>
                      <a:r>
                        <a:rPr lang="en-US" sz="2000" b="1" dirty="0" smtClean="0"/>
                        <a:t> (</a:t>
                      </a:r>
                      <a:r>
                        <a:rPr lang="en-US" sz="2000" b="1" dirty="0" err="1" smtClean="0"/>
                        <a:t>alked</a:t>
                      </a:r>
                      <a:r>
                        <a:rPr lang="en-US" sz="2000" b="1" dirty="0" smtClean="0"/>
                        <a:t> resins):</a:t>
                      </a:r>
                      <a:br>
                        <a:rPr lang="en-US" sz="2000" b="1" dirty="0" smtClean="0"/>
                      </a:br>
                      <a:r>
                        <a:rPr lang="ar-SA" sz="2000" b="1" dirty="0" smtClean="0"/>
                        <a:t>من أشهر الراتنجات القديمة التي أثبتت كفاءة عالية في صناعة البويات و اللاكيهات و الدهانات اللامعة و النصف لامعة و المطفية و تستخدم الدهانات المصنوعة من راتنج الألكيد في البويات المنزلية و الدهانات الصناعية.</a:t>
                      </a:r>
                      <a:r>
                        <a:rPr lang="en-US" sz="2000" b="1" dirty="0" smtClean="0"/>
                        <a:t/>
                      </a:r>
                      <a:br>
                        <a:rPr lang="en-US" sz="2000" b="1" dirty="0" smtClean="0"/>
                      </a:br>
                      <a:r>
                        <a:rPr lang="ar-SA" sz="2000" b="1" dirty="0" smtClean="0"/>
                        <a:t>و </a:t>
                      </a:r>
                      <a:r>
                        <a:rPr lang="ar-SA" sz="2000" b="1" u="sng" dirty="0" smtClean="0"/>
                        <a:t>أنواع راتنج الألكيد هي</a:t>
                      </a:r>
                      <a:r>
                        <a:rPr lang="ar-SA" sz="2000" b="1" dirty="0" smtClean="0"/>
                        <a:t>:</a:t>
                      </a:r>
                      <a:r>
                        <a:rPr lang="en-US" sz="2000" b="1" dirty="0" smtClean="0"/>
                        <a:t/>
                      </a:r>
                      <a:br>
                        <a:rPr lang="en-US" sz="2000" b="1" dirty="0" smtClean="0"/>
                      </a:br>
                      <a:r>
                        <a:rPr lang="en-US" sz="2000" b="1" dirty="0" smtClean="0"/>
                        <a:t>1. </a:t>
                      </a:r>
                      <a:r>
                        <a:rPr lang="ar-SA" sz="2000" b="1" dirty="0" smtClean="0"/>
                        <a:t>راتنج طويل الزيت نسبة الزيت فيه أكثر من 60% و يذوب في المذيبات الأليفانية</a:t>
                      </a:r>
                      <a:r>
                        <a:rPr lang="en-US" sz="2000" b="1" dirty="0" smtClean="0"/>
                        <a:t>.</a:t>
                      </a:r>
                      <a:br>
                        <a:rPr lang="en-US" sz="2000" b="1" dirty="0" smtClean="0"/>
                      </a:br>
                      <a:r>
                        <a:rPr lang="en-US" sz="2000" b="1" dirty="0" smtClean="0"/>
                        <a:t>2. </a:t>
                      </a:r>
                      <a:r>
                        <a:rPr lang="ar-SA" sz="2000" b="1" dirty="0" smtClean="0"/>
                        <a:t>راتنج متوسط الزيت نسبة الزيت فيه من 45% إلى 60% و يذوب في الهيدروكربونات</a:t>
                      </a:r>
                      <a:r>
                        <a:rPr lang="en-US" sz="2000" b="1" dirty="0" smtClean="0"/>
                        <a:t>.</a:t>
                      </a:r>
                      <a:br>
                        <a:rPr lang="en-US" sz="2000" b="1" dirty="0" smtClean="0"/>
                      </a:br>
                      <a:r>
                        <a:rPr lang="en-US" sz="2000" b="1" dirty="0" smtClean="0"/>
                        <a:t>3. </a:t>
                      </a:r>
                      <a:r>
                        <a:rPr lang="ar-SA" sz="2000" b="1" dirty="0" smtClean="0"/>
                        <a:t>راتنج قصير الزيت نسبة الزيت فيه من 25% إلى 40% و يذوب في المذيبات العطرية</a:t>
                      </a:r>
                      <a:r>
                        <a:rPr lang="en-US" sz="2000" b="1" dirty="0" smtClean="0"/>
                        <a:t>.</a:t>
                      </a:r>
                      <a:br>
                        <a:rPr lang="en-US" sz="2000" b="1" dirty="0" smtClean="0"/>
                      </a:br>
                      <a:r>
                        <a:rPr lang="en-US" sz="2000" b="1" dirty="0" smtClean="0"/>
                        <a:t>4. </a:t>
                      </a:r>
                      <a:r>
                        <a:rPr lang="ar-SA" sz="2000" b="1" dirty="0" smtClean="0"/>
                        <a:t>راتنج عديم الزيت و هو خال من الزيت و يذوب في الكحولات</a:t>
                      </a:r>
                      <a:r>
                        <a:rPr lang="en-US" sz="2000" b="1" dirty="0" smtClean="0"/>
                        <a:t>.</a:t>
                      </a:r>
                      <a:br>
                        <a:rPr lang="en-US" sz="2000" b="1" dirty="0" smtClean="0"/>
                      </a:br>
                      <a:r>
                        <a:rPr lang="ar-SA" sz="2000" b="1" dirty="0" smtClean="0"/>
                        <a:t>و الراتنج طويل الزيت نسبة جفافه أعلى من متوسط الزيت و هكذا كذلك امتزاج راتنج طويل الزيت مع الزيوت المغلية يكون بنسبة أعلى من متوسط الزيت و هكذا.</a:t>
                      </a:r>
                      <a:r>
                        <a:rPr lang="en-US" sz="2000" b="1" dirty="0" smtClean="0"/>
                        <a:t/>
                      </a:r>
                      <a:br>
                        <a:rPr lang="en-US" sz="2000" b="1" dirty="0" smtClean="0"/>
                      </a:br>
                      <a:r>
                        <a:rPr lang="en-US" sz="2000" b="1" dirty="0" smtClean="0"/>
                        <a:t>2- </a:t>
                      </a:r>
                      <a:r>
                        <a:rPr lang="ar-SA" sz="2000" b="1" dirty="0" smtClean="0"/>
                        <a:t>راتنجات الإيبوكسي الصناعية</a:t>
                      </a:r>
                      <a:r>
                        <a:rPr lang="en-US" sz="2000" b="1" dirty="0" smtClean="0"/>
                        <a:t> ((epoxy resins:</a:t>
                      </a:r>
                      <a:br>
                        <a:rPr lang="en-US" sz="2000" b="1" dirty="0" smtClean="0"/>
                      </a:br>
                      <a:r>
                        <a:rPr lang="ar-SA" sz="2000" b="1" dirty="0" smtClean="0"/>
                        <a:t>ظهر راتنج الإيبوكسي في عام 1936و يتميز بميزات جيدة خاصة في المجال الإنشائي و جميع المهندسيين يلمسون ذلك .</a:t>
                      </a:r>
                      <a:r>
                        <a:rPr lang="en-US" sz="2000" b="1" dirty="0" smtClean="0"/>
                        <a:t/>
                      </a:r>
                      <a:br>
                        <a:rPr lang="en-US" sz="2000" b="1" dirty="0" smtClean="0"/>
                      </a:br>
                      <a:r>
                        <a:rPr lang="ar-SA" sz="2000" b="1" u="sng" dirty="0" smtClean="0"/>
                        <a:t>هي:</a:t>
                      </a:r>
                      <a:r>
                        <a:rPr lang="en-US" sz="2000" b="1" dirty="0" smtClean="0"/>
                        <a:t/>
                      </a:r>
                      <a:br>
                        <a:rPr lang="en-US" sz="2000" b="1" dirty="0" smtClean="0"/>
                      </a:br>
                      <a:r>
                        <a:rPr lang="en-US" sz="2000" b="1" dirty="0" smtClean="0"/>
                        <a:t>• </a:t>
                      </a:r>
                      <a:r>
                        <a:rPr lang="ar-SA" sz="2000" b="1" dirty="0" smtClean="0"/>
                        <a:t>مكون واحد مثل الدهانات الو </a:t>
                      </a:r>
                      <a:r>
                        <a:rPr lang="ar-SA" sz="2000" b="1" u="sng" dirty="0" smtClean="0"/>
                        <a:t>الصور التي يوجد بها الإيبوكسي </a:t>
                      </a:r>
                      <a:r>
                        <a:rPr lang="ar-SA" sz="2000" b="1" dirty="0" smtClean="0"/>
                        <a:t>عادية</a:t>
                      </a:r>
                      <a:r>
                        <a:rPr lang="en-US" sz="2000" b="1" dirty="0" smtClean="0"/>
                        <a:t>.</a:t>
                      </a:r>
                      <a:br>
                        <a:rPr lang="en-US" sz="2000" b="1" dirty="0" smtClean="0"/>
                      </a:br>
                      <a:r>
                        <a:rPr lang="en-US" sz="2000" b="1" dirty="0" smtClean="0"/>
                        <a:t>• </a:t>
                      </a:r>
                      <a:r>
                        <a:rPr lang="ar-SA" sz="2000" b="1" dirty="0" smtClean="0"/>
                        <a:t>مكونين عبارة عن مركبين</a:t>
                      </a:r>
                      <a:r>
                        <a:rPr lang="en-US" sz="2000" b="1" dirty="0" smtClean="0"/>
                        <a:t> A&amp;B </a:t>
                      </a:r>
                      <a:r>
                        <a:rPr lang="ar-SA" sz="2000" b="1" dirty="0" smtClean="0"/>
                        <a:t>هما المادة السائلة و المصلب</a:t>
                      </a:r>
                      <a:r>
                        <a:rPr lang="en-US" sz="2000" b="1" dirty="0" smtClean="0"/>
                        <a:t>(hardener).</a:t>
                      </a:r>
                      <a:br>
                        <a:rPr lang="en-US" sz="2000" b="1" dirty="0" smtClean="0"/>
                      </a:br>
                      <a:r>
                        <a:rPr lang="en-US" sz="2000" b="1" dirty="0" smtClean="0"/>
                        <a:t>• </a:t>
                      </a:r>
                      <a:r>
                        <a:rPr lang="ar-SA" sz="2000" b="1" dirty="0" smtClean="0"/>
                        <a:t>راتنج صلب (بودرة) يتم طلاؤه بطريقة الدهانات الألكتروستاتيكية</a:t>
                      </a:r>
                      <a:r>
                        <a:rPr lang="en-US" sz="2000" b="1" dirty="0" smtClean="0"/>
                        <a:t>.</a:t>
                      </a:r>
                      <a:br>
                        <a:rPr lang="en-US" sz="2000" b="1" dirty="0" smtClean="0"/>
                      </a:br>
                      <a:r>
                        <a:rPr lang="ar-SA" sz="2000" b="1" dirty="0" smtClean="0"/>
                        <a:t>من أهم مميزات الإيبوكسي مقاومته للكيماويات و العوامل الجوية و التآكل و غير ذلك مما سيرد ذكره لاحقاً.</a:t>
                      </a:r>
                      <a:r>
                        <a:rPr lang="en-US" sz="2000" b="1" dirty="0" smtClean="0"/>
                        <a:t/>
                      </a:r>
                      <a:br>
                        <a:rPr lang="en-US" sz="2000" b="1" dirty="0" smtClean="0"/>
                      </a:br>
                      <a:r>
                        <a:rPr lang="en-US" sz="2000" b="1" dirty="0" smtClean="0"/>
                        <a:t>3- </a:t>
                      </a:r>
                      <a:r>
                        <a:rPr lang="ar-SA" sz="2000" b="1" dirty="0" smtClean="0"/>
                        <a:t>راتنج البولي ريثان الصناعي</a:t>
                      </a:r>
                      <a:r>
                        <a:rPr lang="en-US" sz="2000" b="1" dirty="0" smtClean="0"/>
                        <a:t>:</a:t>
                      </a:r>
                      <a:br>
                        <a:rPr lang="en-US" sz="2000" b="1" dirty="0" smtClean="0"/>
                      </a:br>
                      <a:r>
                        <a:rPr lang="en-US" sz="2000" b="1" dirty="0" smtClean="0"/>
                        <a:t>• </a:t>
                      </a:r>
                      <a:r>
                        <a:rPr lang="ar-SA" sz="2000" b="1" dirty="0" smtClean="0"/>
                        <a:t>من أقوى و أحسن المواد الرابطة حيث يعطي قوة لصق عالية جداً بالإضافة إلى مقاومة الكيماويات و الإحتكاك و الصدمات و الرطوبة</a:t>
                      </a:r>
                      <a:r>
                        <a:rPr lang="en-US" sz="2000" b="1" dirty="0" smtClean="0"/>
                        <a:t>.</a:t>
                      </a:r>
                      <a:br>
                        <a:rPr lang="en-US" sz="2000" b="1" dirty="0" smtClean="0"/>
                      </a:br>
                      <a:r>
                        <a:rPr lang="en-US" sz="2000" b="1" dirty="0" smtClean="0"/>
                        <a:t>• </a:t>
                      </a:r>
                      <a:r>
                        <a:rPr lang="ar-SA" sz="2000" b="1" dirty="0" smtClean="0"/>
                        <a:t>تستخدم الدهاناتالمصنعة من راتنج البولي ريثان في الدهانات الداخلية و الخارجية و الأخشاب</a:t>
                      </a:r>
                      <a:r>
                        <a:rPr lang="en-US" sz="2000" b="1" dirty="0" smtClean="0"/>
                        <a:t>.</a:t>
                      </a:r>
                      <a:br>
                        <a:rPr lang="en-US" sz="2000" b="1" dirty="0" smtClean="0"/>
                      </a:br>
                      <a:r>
                        <a:rPr lang="en-US" sz="2000" b="1" dirty="0" smtClean="0"/>
                        <a:t>• </a:t>
                      </a:r>
                      <a:r>
                        <a:rPr lang="ar-SA" sz="2000" b="1" dirty="0" smtClean="0"/>
                        <a:t>يدخل راتنج البولي ريثان في صناعة الورنيشات ذات الخواص الممتازة في الحماية من الكيماويات و الإحتكاك</a:t>
                      </a:r>
                      <a:r>
                        <a:rPr lang="en-US" sz="2000" b="1" dirty="0" smtClean="0"/>
                        <a:t>.</a:t>
                      </a:r>
                      <a:br>
                        <a:rPr lang="en-US" sz="2000" b="1" dirty="0" smtClean="0"/>
                      </a:br>
                      <a:r>
                        <a:rPr lang="en-US" sz="2000" b="1" dirty="0" smtClean="0"/>
                        <a:t>• </a:t>
                      </a:r>
                      <a:r>
                        <a:rPr lang="ar-SA" sz="2000" b="1" dirty="0" smtClean="0"/>
                        <a:t>يوجد من هذه الدهانات و الورنيشات مركبات ذات عبوه واحده أو ذات عبوتين كما هو الحال في الإيبوكسي</a:t>
                      </a:r>
                      <a:r>
                        <a:rPr lang="en-US" sz="2000" b="1" dirty="0" smtClean="0"/>
                        <a:t>.</a:t>
                      </a:r>
                      <a:br>
                        <a:rPr lang="en-US" sz="2000" b="1" dirty="0" smtClean="0"/>
                      </a:br>
                      <a:r>
                        <a:rPr lang="en-US" sz="2000" b="1" dirty="0" smtClean="0"/>
                        <a:t>4- </a:t>
                      </a:r>
                      <a:r>
                        <a:rPr lang="ar-SA" sz="2000" b="1" dirty="0" smtClean="0"/>
                        <a:t>أنواع أخرى من الراتنجات الصناعية</a:t>
                      </a:r>
                      <a:r>
                        <a:rPr lang="en-US" sz="2000" b="1" dirty="0" smtClean="0"/>
                        <a:t>:</a:t>
                      </a:r>
                      <a:br>
                        <a:rPr lang="en-US" sz="2000" b="1" dirty="0" smtClean="0"/>
                      </a:br>
                      <a:r>
                        <a:rPr lang="ar-SA" sz="2000" b="1" dirty="0" smtClean="0"/>
                        <a:t>يوجد أنواع أخرى من الراتنجات مثل راتنج السيليكون الذي يتميز بتحمله درجات عالية من الحرارة تصل إلى 600 درجة مئوية كما أن له مقاومة جيدة للمياه، كما يوجد نوع آخر هو راتنج البولي إستر المستخدم في الورنيشات بكفاءة عالية، كذلك يوجد راتنج الفينول المناسب لخزانات المياه و علب الأطعمة لمقاومته للمواد البيلوجية و مقاومته لمياه.</a:t>
                      </a:r>
                      <a:r>
                        <a:rPr lang="en-US" sz="2000" b="1" dirty="0" smtClean="0"/>
                        <a:t/>
                      </a:r>
                      <a:br>
                        <a:rPr lang="en-US" sz="2000" b="1" dirty="0" smtClean="0"/>
                      </a:br>
                      <a:endParaRPr lang="ar-EG" sz="2000" b="1" dirty="0" smtClean="0"/>
                    </a:p>
                    <a:p>
                      <a:endParaRPr lang="en-US" sz="2000" b="1" dirty="0"/>
                    </a:p>
                  </a:txBody>
                  <a:tcPr/>
                </a:tc>
              </a:tr>
            </a:tbl>
          </a:graphicData>
        </a:graphic>
      </p:graphicFrame>
    </p:spTree>
    <p:extLst>
      <p:ext uri="{BB962C8B-B14F-4D97-AF65-F5344CB8AC3E}">
        <p14:creationId xmlns:p14="http://schemas.microsoft.com/office/powerpoint/2010/main" val="24918876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829230027"/>
              </p:ext>
            </p:extLst>
          </p:nvPr>
        </p:nvGraphicFramePr>
        <p:xfrm>
          <a:off x="48072" y="64096"/>
          <a:ext cx="9433048" cy="13197840"/>
        </p:xfrm>
        <a:graphic>
          <a:graphicData uri="http://schemas.openxmlformats.org/drawingml/2006/table">
            <a:tbl>
              <a:tblPr firstRow="1" bandRow="1">
                <a:tableStyleId>{5940675A-B579-460E-94D1-54222C63F5DA}</a:tableStyleId>
              </a:tblPr>
              <a:tblGrid>
                <a:gridCol w="9433048"/>
              </a:tblGrid>
              <a:tr h="12601400">
                <a:tc>
                  <a:txBody>
                    <a:bodyPr/>
                    <a:lstStyle/>
                    <a:p>
                      <a:r>
                        <a:rPr lang="ar-SA" sz="2000" b="1" u="sng" dirty="0" smtClean="0"/>
                        <a:t>ب) الراتنجات الطبيعية</a:t>
                      </a:r>
                      <a:r>
                        <a:rPr lang="en-US" sz="2000" b="1" u="sng" dirty="0" smtClean="0"/>
                        <a:t>:</a:t>
                      </a:r>
                      <a:r>
                        <a:rPr lang="en-US" sz="2000" b="1" dirty="0" smtClean="0"/>
                        <a:t/>
                      </a:r>
                      <a:br>
                        <a:rPr lang="en-US" sz="2000" b="1" dirty="0" smtClean="0"/>
                      </a:br>
                      <a:r>
                        <a:rPr lang="ar-SA" sz="2000" b="1" dirty="0" smtClean="0"/>
                        <a:t>لا يحدث لهذه الراتنجات أي تفاعلات كيماوية أثناء الجفاف و لكن يحدث فقط تطاير للمذيبات أما الراتنجات الصناعية فيتم الجفاف عن طريق التفاعلات الكيماوية، و الراتنجات الطبيعية منها ما هو من أصل نباتي و منها ماهو من أصل حيواني.</a:t>
                      </a:r>
                      <a:r>
                        <a:rPr lang="en-US" sz="2000" b="1" dirty="0" smtClean="0"/>
                        <a:t/>
                      </a:r>
                      <a:br>
                        <a:rPr lang="en-US" sz="2000" b="1" dirty="0" smtClean="0"/>
                      </a:br>
                      <a:r>
                        <a:rPr lang="ar-SA" sz="2000" b="1" dirty="0" smtClean="0"/>
                        <a:t>من الراتنجات ذات الأصل الحيواني راتنج الشيلاك (الجملاك) و التي تفرزه حشرة اللاك الموجودة في الهند، أما الراتنجات الطبيعية ذات الأصل النباتي فهي متعددة و منها راتنج القلفونية (الروزين) و راتنج الكوبال، و من الأنواع الشائعة أيضاً هو السليلوزات و هي أيضاً لا يحدث لها أي تفاعلات كيميائية أثناء الجفاف و لكنه يتم تطاير المواد المذيبة.</a:t>
                      </a:r>
                      <a:r>
                        <a:rPr lang="en-US" sz="2000" b="1" dirty="0" smtClean="0"/>
                        <a:t/>
                      </a:r>
                      <a:br>
                        <a:rPr lang="en-US" sz="2000" b="1" dirty="0" smtClean="0"/>
                      </a:br>
                      <a:r>
                        <a:rPr lang="ar-SA" sz="2000" b="1" u="sng" dirty="0" smtClean="0"/>
                        <a:t>لقواعد الأساسية للدهانات:</a:t>
                      </a:r>
                      <a:r>
                        <a:rPr lang="en-US" sz="2000" b="1" dirty="0" smtClean="0"/>
                        <a:t/>
                      </a:r>
                      <a:br>
                        <a:rPr lang="en-US" sz="2000" b="1" dirty="0" smtClean="0"/>
                      </a:br>
                      <a:r>
                        <a:rPr lang="en-US" sz="2000" b="1" dirty="0" smtClean="0"/>
                        <a:t>• </a:t>
                      </a:r>
                      <a:r>
                        <a:rPr lang="ar-SA" sz="2000" b="1" dirty="0" smtClean="0"/>
                        <a:t>هي المساحيق الأساسية التي تكون مع المواد الرابطة القوام الرئيسي للدهانات</a:t>
                      </a:r>
                      <a:r>
                        <a:rPr lang="en-US" sz="2000" b="1" dirty="0" smtClean="0"/>
                        <a:t>.</a:t>
                      </a:r>
                      <a:br>
                        <a:rPr lang="en-US" sz="2000" b="1" dirty="0" smtClean="0"/>
                      </a:br>
                      <a:r>
                        <a:rPr lang="en-US" sz="2000" b="1" dirty="0" smtClean="0"/>
                        <a:t>• </a:t>
                      </a:r>
                      <a:r>
                        <a:rPr lang="ar-SA" sz="2000" b="1" dirty="0" smtClean="0"/>
                        <a:t>من أشهر هذه القواعد الأسبيداج (كربونات الكالسيوم) و الليثون (الزنك) و أكسيد التيتانيوم و الجير</a:t>
                      </a:r>
                      <a:r>
                        <a:rPr lang="en-US" sz="2000" b="1" dirty="0" smtClean="0"/>
                        <a:t>.</a:t>
                      </a:r>
                      <a:br>
                        <a:rPr lang="en-US" sz="2000" b="1" dirty="0" smtClean="0"/>
                      </a:br>
                      <a:r>
                        <a:rPr lang="en-US" sz="2000" b="1" dirty="0" smtClean="0"/>
                        <a:t>• </a:t>
                      </a:r>
                      <a:r>
                        <a:rPr lang="ar-SA" sz="2000" b="1" dirty="0" smtClean="0"/>
                        <a:t>تخلو الدهانات الشفافة من القواعد الأساسية حيث تقلل من شفافيتها مثل الدهانات السليلوزية الشفافة و دهانات الأستر و الورنيشات السنتاتيك و ورنيشات التلميع</a:t>
                      </a:r>
                      <a:r>
                        <a:rPr lang="en-US" sz="2000" b="1" dirty="0" smtClean="0"/>
                        <a:t>.</a:t>
                      </a:r>
                      <a:br>
                        <a:rPr lang="en-US" sz="2000" b="1" dirty="0" smtClean="0"/>
                      </a:br>
                      <a:r>
                        <a:rPr lang="ar-SA" sz="2000" b="1" dirty="0" smtClean="0"/>
                        <a:t>و في ما يلي </a:t>
                      </a:r>
                      <a:r>
                        <a:rPr lang="ar-SA" sz="2000" b="1" u="sng" dirty="0" smtClean="0"/>
                        <a:t>شرح لبعض أنواع هذه القواعد الأساسية:</a:t>
                      </a:r>
                      <a:r>
                        <a:rPr lang="en-US" sz="2000" b="1" dirty="0" smtClean="0"/>
                        <a:t/>
                      </a:r>
                      <a:br>
                        <a:rPr lang="en-US" sz="2000" b="1" dirty="0" smtClean="0"/>
                      </a:br>
                      <a:r>
                        <a:rPr lang="en-US" sz="2000" b="1" u="sng" dirty="0" smtClean="0"/>
                        <a:t>1- </a:t>
                      </a:r>
                      <a:r>
                        <a:rPr lang="ar-SA" sz="2000" b="1" u="sng" dirty="0" smtClean="0"/>
                        <a:t>الأسبيداج (كربونات الكالسيوم</a:t>
                      </a:r>
                      <a:r>
                        <a:rPr lang="en-US" sz="2000" b="1" dirty="0" smtClean="0"/>
                        <a:t>):</a:t>
                      </a:r>
                      <a:br>
                        <a:rPr lang="en-US" sz="2000" b="1" dirty="0" smtClean="0"/>
                      </a:br>
                      <a:r>
                        <a:rPr lang="en-US" sz="2000" b="1" dirty="0" smtClean="0"/>
                        <a:t>• </a:t>
                      </a:r>
                      <a:r>
                        <a:rPr lang="ar-SA" sz="2000" b="1" dirty="0" smtClean="0"/>
                        <a:t>هو من أشهر القواعد البيضاء الرخيصة الثمن التي تدخل في دهانات الغراء و البلاستيك و اللاكيه و المعاجين</a:t>
                      </a:r>
                      <a:r>
                        <a:rPr lang="en-US" sz="2000" b="1" dirty="0" smtClean="0"/>
                        <a:t>.</a:t>
                      </a:r>
                      <a:br>
                        <a:rPr lang="en-US" sz="2000" b="1" dirty="0" smtClean="0"/>
                      </a:br>
                      <a:r>
                        <a:rPr lang="en-US" sz="2000" b="1" dirty="0" smtClean="0"/>
                        <a:t>• </a:t>
                      </a:r>
                      <a:r>
                        <a:rPr lang="ar-SA" sz="2000" b="1" dirty="0" smtClean="0"/>
                        <a:t>يضاف أيضاً الأسبيداج إلى الليثون (الزنك) و أكسيد التيتانيوم لتكوين قاعدة بيضاء في الدهانات المائية الجيدة</a:t>
                      </a:r>
                      <a:r>
                        <a:rPr lang="en-US" sz="2000" b="1" dirty="0" smtClean="0"/>
                        <a:t>.</a:t>
                      </a:r>
                      <a:br>
                        <a:rPr lang="en-US" sz="2000" b="1" dirty="0" smtClean="0"/>
                      </a:br>
                      <a:r>
                        <a:rPr lang="en-US" sz="2000" b="1" dirty="0" smtClean="0"/>
                        <a:t>• </a:t>
                      </a:r>
                      <a:r>
                        <a:rPr lang="ar-SA" sz="2000" b="1" dirty="0" smtClean="0"/>
                        <a:t>تتوقف جودة الأسبيداج على جودة الحجر الجيري و جودة طحينه</a:t>
                      </a:r>
                      <a:r>
                        <a:rPr lang="en-US" sz="2000" b="1" dirty="0" smtClean="0"/>
                        <a:t>.</a:t>
                      </a:r>
                      <a:br>
                        <a:rPr lang="en-US" sz="2000" b="1" dirty="0" smtClean="0"/>
                      </a:br>
                      <a:r>
                        <a:rPr lang="en-US" sz="2000" b="1" dirty="0" smtClean="0"/>
                        <a:t>• </a:t>
                      </a:r>
                      <a:r>
                        <a:rPr lang="ar-SA" sz="2000" b="1" dirty="0" smtClean="0"/>
                        <a:t>لإنتاج الأسبيداج يتم تكسير الحجر الجيري في كسارات خاصة ثم يتم طحنه في طواحين إلكترونية للحصول على درجة نعومة عالية</a:t>
                      </a:r>
                      <a:r>
                        <a:rPr lang="en-US" sz="2000" b="1" dirty="0" smtClean="0"/>
                        <a:t>.</a:t>
                      </a:r>
                      <a:br>
                        <a:rPr lang="en-US" sz="2000" b="1" dirty="0" smtClean="0"/>
                      </a:br>
                      <a:r>
                        <a:rPr lang="en-US" sz="2000" b="1" dirty="0" smtClean="0"/>
                        <a:t>• </a:t>
                      </a:r>
                      <a:r>
                        <a:rPr lang="ar-SA" sz="2000" b="1" dirty="0" smtClean="0"/>
                        <a:t>الأسبيداج غير سام</a:t>
                      </a:r>
                      <a:r>
                        <a:rPr lang="en-US" sz="2000" b="1" dirty="0" smtClean="0"/>
                        <a:t>.</a:t>
                      </a:r>
                      <a:br>
                        <a:rPr lang="en-US" sz="2000" b="1" dirty="0" smtClean="0"/>
                      </a:br>
                      <a:r>
                        <a:rPr lang="en-US" sz="2000" b="1" u="sng" dirty="0" smtClean="0"/>
                        <a:t>2- </a:t>
                      </a:r>
                      <a:r>
                        <a:rPr lang="ar-SA" sz="2000" b="1" u="sng" dirty="0" smtClean="0"/>
                        <a:t>الليثيبون (الزنك</a:t>
                      </a:r>
                      <a:r>
                        <a:rPr lang="en-US" sz="2000" b="1" u="sng" dirty="0" smtClean="0"/>
                        <a:t>):</a:t>
                      </a:r>
                      <a:r>
                        <a:rPr lang="en-US" sz="2000" b="1" dirty="0" smtClean="0"/>
                        <a:t/>
                      </a:r>
                      <a:br>
                        <a:rPr lang="en-US" sz="2000" b="1" dirty="0" smtClean="0"/>
                      </a:br>
                      <a:r>
                        <a:rPr lang="en-US" sz="2000" b="1" dirty="0" smtClean="0"/>
                        <a:t>• </a:t>
                      </a:r>
                      <a:r>
                        <a:rPr lang="ar-SA" sz="2000" b="1" dirty="0" smtClean="0"/>
                        <a:t>هو مسحوق أبيض ناعم و دهني الملمس يلتصق باليد جيداً و لا يزال بسهولة</a:t>
                      </a:r>
                      <a:r>
                        <a:rPr lang="en-US" sz="2000" b="1" dirty="0" smtClean="0"/>
                        <a:t>.</a:t>
                      </a:r>
                      <a:br>
                        <a:rPr lang="en-US" sz="2000" b="1" dirty="0" smtClean="0"/>
                      </a:br>
                      <a:r>
                        <a:rPr lang="en-US" sz="2000" b="1" dirty="0" smtClean="0"/>
                        <a:t>• </a:t>
                      </a:r>
                      <a:r>
                        <a:rPr lang="ar-SA" sz="2000" b="1" dirty="0" smtClean="0"/>
                        <a:t>يعطي قوة تغطية عالية للدهانات و له مقاومة للإحتكاك و للعوامل الجوية و هو غير سام</a:t>
                      </a:r>
                      <a:r>
                        <a:rPr lang="en-US" sz="2000" b="1" dirty="0" smtClean="0"/>
                        <a:t>.</a:t>
                      </a:r>
                      <a:br>
                        <a:rPr lang="en-US" sz="2000" b="1" dirty="0" smtClean="0"/>
                      </a:br>
                      <a:r>
                        <a:rPr lang="en-US" sz="2000" b="1" dirty="0" smtClean="0"/>
                        <a:t>• </a:t>
                      </a:r>
                      <a:r>
                        <a:rPr lang="ar-SA" sz="2000" b="1" dirty="0" smtClean="0"/>
                        <a:t>يقبل الليثون الذوبان في جميع السوائل و الملونات</a:t>
                      </a:r>
                      <a:r>
                        <a:rPr lang="en-US" sz="2000" b="1" dirty="0" smtClean="0"/>
                        <a:t>.</a:t>
                      </a:r>
                      <a:br>
                        <a:rPr lang="en-US" sz="2000" b="1" dirty="0" smtClean="0"/>
                      </a:br>
                      <a:r>
                        <a:rPr lang="en-US" sz="2000" b="1" dirty="0" smtClean="0"/>
                        <a:t>• </a:t>
                      </a:r>
                      <a:r>
                        <a:rPr lang="ar-SA" sz="2000" b="1" dirty="0" smtClean="0"/>
                        <a:t>يتكون الليثون من كبريتور الزنك بنسبة من 28% إلى 30% مع كبريتات الباريوم</a:t>
                      </a:r>
                      <a:r>
                        <a:rPr lang="en-US" sz="2000" b="1" dirty="0" smtClean="0"/>
                        <a:t>.</a:t>
                      </a:r>
                      <a:br>
                        <a:rPr lang="en-US" sz="2000" b="1" dirty="0" smtClean="0"/>
                      </a:br>
                      <a:r>
                        <a:rPr lang="en-US" sz="2000" b="1" dirty="0" smtClean="0"/>
                        <a:t>• </a:t>
                      </a:r>
                      <a:r>
                        <a:rPr lang="ar-SA" sz="2000" b="1" dirty="0" smtClean="0"/>
                        <a:t>يستخدم الليثون في تأسيس البويات السنتاكية و السليلوزية و كذلك في المعاجين المختلفة</a:t>
                      </a:r>
                      <a:r>
                        <a:rPr lang="en-US" sz="2000" b="1" dirty="0" smtClean="0"/>
                        <a:t>.</a:t>
                      </a:r>
                      <a:br>
                        <a:rPr lang="en-US" sz="2000" b="1" dirty="0" smtClean="0"/>
                      </a:br>
                      <a:r>
                        <a:rPr lang="en-US" sz="2000" b="1" dirty="0" smtClean="0"/>
                        <a:t> </a:t>
                      </a:r>
                      <a:r>
                        <a:rPr lang="ar-SA" sz="2000" b="1" u="sng" dirty="0" smtClean="0"/>
                        <a:t>الأكاسيد الملونة</a:t>
                      </a:r>
                      <a:r>
                        <a:rPr lang="en-US" sz="2000" b="1" u="sng" dirty="0" smtClean="0"/>
                        <a:t>:</a:t>
                      </a:r>
                      <a:r>
                        <a:rPr lang="en-US" sz="2000" b="1" dirty="0" smtClean="0"/>
                        <a:t/>
                      </a:r>
                      <a:br>
                        <a:rPr lang="en-US" sz="2000" b="1" dirty="0" smtClean="0"/>
                      </a:br>
                      <a:r>
                        <a:rPr lang="en-US" sz="2000" b="1" dirty="0" smtClean="0"/>
                        <a:t>• </a:t>
                      </a:r>
                      <a:r>
                        <a:rPr lang="ar-SA" sz="2000" b="1" dirty="0" smtClean="0"/>
                        <a:t>هي مساحيق بودرة تضاف للقواعد الأساسية السابق ذكرها لإكسابها لون معين و قد يستخدم نوع واحد أو نوعين من الأكاسيد الملونة بشرط عدم حدوث تفاعل بين الأكاسيد و بعضها</a:t>
                      </a:r>
                      <a:r>
                        <a:rPr lang="en-US" sz="2000" b="1" dirty="0" smtClean="0"/>
                        <a:t>.</a:t>
                      </a:r>
                      <a:br>
                        <a:rPr lang="en-US" sz="2000" b="1" dirty="0" smtClean="0"/>
                      </a:br>
                      <a:r>
                        <a:rPr lang="en-US" sz="2000" b="1" dirty="0" smtClean="0"/>
                        <a:t>• </a:t>
                      </a:r>
                      <a:r>
                        <a:rPr lang="ar-SA" sz="2000" b="1" dirty="0" smtClean="0"/>
                        <a:t>في حالة الدهانات الشفافة أو البيضاء التي تقوم القواعد الأساسية بدور الملونات لا تحتاج في هذه الحالة إلى أي ملونات</a:t>
                      </a:r>
                      <a:r>
                        <a:rPr lang="en-US" sz="2000" b="1" dirty="0" smtClean="0"/>
                        <a:t>.</a:t>
                      </a:r>
                      <a:endParaRPr lang="ar-EG" sz="2000" b="1" dirty="0" smtClean="0"/>
                    </a:p>
                    <a:p>
                      <a:r>
                        <a:rPr lang="ar-SA" sz="2000" b="1" u="sng" dirty="0" smtClean="0"/>
                        <a:t>أنواع الأكاسيد الملونة</a:t>
                      </a:r>
                      <a:r>
                        <a:rPr lang="en-US" sz="2000" b="1" u="sng" dirty="0" smtClean="0"/>
                        <a:t>:</a:t>
                      </a:r>
                      <a:r>
                        <a:rPr lang="en-US" sz="2000" b="1" dirty="0" smtClean="0"/>
                        <a:t/>
                      </a:r>
                      <a:br>
                        <a:rPr lang="en-US" sz="2000" b="1" dirty="0" smtClean="0"/>
                      </a:br>
                      <a:r>
                        <a:rPr lang="en-US" sz="2000" b="1" dirty="0" smtClean="0"/>
                        <a:t>1- </a:t>
                      </a:r>
                      <a:r>
                        <a:rPr lang="ar-SA" sz="2000" b="1" dirty="0" smtClean="0"/>
                        <a:t>أكاسيد رخيصة مثل الأسبيداج و الطينة البيضاء و الأحمر الزنجغفري الطبيعي و أصفر تراسينة و أسود الجرافيت و بني المنجنيز</a:t>
                      </a:r>
                      <a:r>
                        <a:rPr lang="en-US" sz="2000" b="1" dirty="0" smtClean="0"/>
                        <a:t>.</a:t>
                      </a:r>
                      <a:br>
                        <a:rPr lang="en-US" sz="2000" b="1" dirty="0" smtClean="0"/>
                      </a:br>
                      <a:r>
                        <a:rPr lang="en-US" sz="2000" b="1" dirty="0" smtClean="0"/>
                        <a:t>2- </a:t>
                      </a:r>
                      <a:r>
                        <a:rPr lang="ar-SA" sz="2000" b="1" dirty="0" smtClean="0"/>
                        <a:t>أكاسيد كيماوية مثل الليثيبون و كبريتات الباريوم</a:t>
                      </a:r>
                      <a:r>
                        <a:rPr lang="en-US" sz="2000" b="1" dirty="0" smtClean="0"/>
                        <a:t>.</a:t>
                      </a:r>
                      <a:br>
                        <a:rPr lang="en-US" sz="2000" b="1" dirty="0" smtClean="0"/>
                      </a:br>
                      <a:r>
                        <a:rPr lang="en-US" sz="2000" b="1" dirty="0" smtClean="0"/>
                        <a:t>3- </a:t>
                      </a:r>
                      <a:r>
                        <a:rPr lang="ar-SA" sz="2000" b="1" dirty="0" smtClean="0"/>
                        <a:t>أكاسيد حيوانية مثل الأحمر اللعلي و أحمر الجملكة و أسود العظام و بني العظام</a:t>
                      </a:r>
                      <a:r>
                        <a:rPr lang="en-US" sz="2000" b="1" dirty="0" smtClean="0"/>
                        <a:t>.</a:t>
                      </a:r>
                      <a:br>
                        <a:rPr lang="en-US" sz="2000" b="1" dirty="0" smtClean="0"/>
                      </a:br>
                      <a:r>
                        <a:rPr lang="en-US" sz="2000" b="1" dirty="0" smtClean="0"/>
                        <a:t>4- </a:t>
                      </a:r>
                      <a:r>
                        <a:rPr lang="ar-SA" sz="2000" b="1" dirty="0" smtClean="0"/>
                        <a:t>الأكاسيد الحرارية مثل الجير السلطاني</a:t>
                      </a:r>
                      <a:r>
                        <a:rPr lang="en-US" sz="2000" b="1" dirty="0" smtClean="0"/>
                        <a:t>.</a:t>
                      </a:r>
                      <a:br>
                        <a:rPr lang="en-US" sz="2000" b="1" dirty="0" smtClean="0"/>
                      </a:br>
                      <a:r>
                        <a:rPr lang="en-US" sz="2000" b="1" dirty="0" smtClean="0"/>
                        <a:t>5- </a:t>
                      </a:r>
                      <a:r>
                        <a:rPr lang="ar-SA" sz="2000" b="1" dirty="0" smtClean="0"/>
                        <a:t>الأكاسيد النباتية مثل أسود الفحم و الأزرق الهندي و الأحر الزنجغفري الصناعي و أحمر الكاديوم و الأخضر النباتي</a:t>
                      </a:r>
                      <a:r>
                        <a:rPr lang="en-US" sz="2000" b="1" dirty="0" smtClean="0"/>
                        <a:t>.</a:t>
                      </a:r>
                      <a:br>
                        <a:rPr lang="en-US" sz="2000" b="1" dirty="0" smtClean="0"/>
                      </a:br>
                      <a:r>
                        <a:rPr lang="en-US" sz="2000" b="1" dirty="0" smtClean="0"/>
                        <a:t/>
                      </a:r>
                      <a:br>
                        <a:rPr lang="en-US" sz="2000" b="1" dirty="0" smtClean="0"/>
                      </a:br>
                      <a:endParaRPr lang="ar-EG" sz="2000" b="1" dirty="0" smtClean="0"/>
                    </a:p>
                    <a:p>
                      <a:endParaRPr lang="en-US" sz="2000" b="1" dirty="0"/>
                    </a:p>
                  </a:txBody>
                  <a:tcPr/>
                </a:tc>
              </a:tr>
            </a:tbl>
          </a:graphicData>
        </a:graphic>
      </p:graphicFrame>
    </p:spTree>
    <p:extLst>
      <p:ext uri="{BB962C8B-B14F-4D97-AF65-F5344CB8AC3E}">
        <p14:creationId xmlns:p14="http://schemas.microsoft.com/office/powerpoint/2010/main" val="1079686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080646623"/>
              </p:ext>
            </p:extLst>
          </p:nvPr>
        </p:nvGraphicFramePr>
        <p:xfrm>
          <a:off x="120080" y="136104"/>
          <a:ext cx="9361040" cy="12673408"/>
        </p:xfrm>
        <a:graphic>
          <a:graphicData uri="http://schemas.openxmlformats.org/drawingml/2006/table">
            <a:tbl>
              <a:tblPr firstRow="1" bandRow="1">
                <a:tableStyleId>{5940675A-B579-460E-94D1-54222C63F5DA}</a:tableStyleId>
              </a:tblPr>
              <a:tblGrid>
                <a:gridCol w="9361040"/>
              </a:tblGrid>
              <a:tr h="12673408">
                <a:tc>
                  <a:txBody>
                    <a:bodyPr/>
                    <a:lstStyle/>
                    <a:p>
                      <a:pPr marL="0" marR="0" indent="0" algn="r" defTabSz="1280160" rtl="1" eaLnBrk="1" fontAlgn="auto" latinLnBrk="0" hangingPunct="1">
                        <a:lnSpc>
                          <a:spcPct val="100000"/>
                        </a:lnSpc>
                        <a:spcBef>
                          <a:spcPts val="0"/>
                        </a:spcBef>
                        <a:spcAft>
                          <a:spcPts val="0"/>
                        </a:spcAft>
                        <a:buClrTx/>
                        <a:buSzTx/>
                        <a:buFontTx/>
                        <a:buNone/>
                        <a:tabLst/>
                        <a:defRPr/>
                      </a:pPr>
                      <a:r>
                        <a:rPr lang="ar-SA" sz="2000" b="1" u="sng" dirty="0" smtClean="0"/>
                        <a:t>الإضافات المساعدة</a:t>
                      </a:r>
                      <a:r>
                        <a:rPr lang="en-US" sz="2000" b="1" u="sng" dirty="0" smtClean="0"/>
                        <a:t>:</a:t>
                      </a:r>
                      <a:r>
                        <a:rPr lang="en-US" sz="2000" b="1" dirty="0" smtClean="0"/>
                        <a:t/>
                      </a:r>
                      <a:br>
                        <a:rPr lang="en-US" sz="2000" b="1" dirty="0" smtClean="0"/>
                      </a:br>
                      <a:r>
                        <a:rPr lang="ar-SA" sz="2000" b="1" dirty="0" smtClean="0"/>
                        <a:t>وهي المواد التي تضاف لتحسين خواص الدهانات و البويات و أهمها:</a:t>
                      </a:r>
                      <a:r>
                        <a:rPr lang="en-US" sz="2000" b="1" dirty="0" smtClean="0"/>
                        <a:t/>
                      </a:r>
                      <a:br>
                        <a:rPr lang="en-US" sz="2000" b="1" dirty="0" smtClean="0"/>
                      </a:br>
                      <a:r>
                        <a:rPr lang="en-US" sz="2000" b="1" dirty="0" smtClean="0"/>
                        <a:t>1. </a:t>
                      </a:r>
                      <a:r>
                        <a:rPr lang="ar-SA" sz="2000" b="1" dirty="0" smtClean="0"/>
                        <a:t>المواد الحافظة و هي تمنع تكوين الكائنات الحية و الطفيليات خاصة في الدهانات المائية</a:t>
                      </a:r>
                      <a:r>
                        <a:rPr lang="en-US" sz="2000" b="1" dirty="0" smtClean="0"/>
                        <a:t>.</a:t>
                      </a:r>
                      <a:br>
                        <a:rPr lang="en-US" sz="2000" b="1" dirty="0" smtClean="0"/>
                      </a:br>
                      <a:r>
                        <a:rPr lang="en-US" sz="2000" b="1" dirty="0" smtClean="0"/>
                        <a:t>2. </a:t>
                      </a:r>
                      <a:r>
                        <a:rPr lang="ar-SA" sz="2000" b="1" dirty="0" smtClean="0"/>
                        <a:t>المواد المجففة و هي التي تساعد على جفاف طبقة الدهانات الزيتية, و من أنواعها الكوبلت و المنجنيز و الرصاص و الحديد و الكالسيوم و هي تضاف بنسبة 0.005% إلى 1</a:t>
                      </a:r>
                      <a:r>
                        <a:rPr lang="en-US" sz="2000" b="1" dirty="0" smtClean="0"/>
                        <a:t>%.</a:t>
                      </a:r>
                      <a:br>
                        <a:rPr lang="en-US" sz="2000" b="1" dirty="0" smtClean="0"/>
                      </a:br>
                      <a:r>
                        <a:rPr lang="en-US" sz="2000" b="1" dirty="0" smtClean="0"/>
                        <a:t>3. </a:t>
                      </a:r>
                      <a:r>
                        <a:rPr lang="ar-SA" sz="2000" b="1" dirty="0" smtClean="0"/>
                        <a:t>مواد لمنع تكون القشرة</a:t>
                      </a:r>
                      <a:r>
                        <a:rPr lang="en-US" sz="2000" b="1" dirty="0" smtClean="0"/>
                        <a:t>.</a:t>
                      </a:r>
                      <a:br>
                        <a:rPr lang="en-US" sz="2000" b="1" dirty="0" smtClean="0"/>
                      </a:br>
                      <a:r>
                        <a:rPr lang="en-US" sz="2000" b="1" dirty="0" smtClean="0"/>
                        <a:t>4. </a:t>
                      </a:r>
                      <a:r>
                        <a:rPr lang="ar-SA" sz="2000" b="1" dirty="0" smtClean="0"/>
                        <a:t>المواد المانعة للترسيب</a:t>
                      </a:r>
                      <a:r>
                        <a:rPr lang="en-US" sz="2000" b="1" dirty="0" smtClean="0"/>
                        <a:t>.</a:t>
                      </a:r>
                      <a:br>
                        <a:rPr lang="en-US" sz="2000" b="1" dirty="0" smtClean="0"/>
                      </a:br>
                      <a:r>
                        <a:rPr lang="ar-SA" sz="2000" b="1" dirty="0" smtClean="0"/>
                        <a:t>وهي من أهم المواد في صناعة الدهانات حيث أن ترسيب القواعد الأساسية يغير من تغطية الدهان و في بعض الأحيان يصعب التقليب فتطفو السوائل على السطح.</a:t>
                      </a:r>
                      <a:r>
                        <a:rPr lang="en-US" sz="2000" b="1" dirty="0" smtClean="0"/>
                        <a:t/>
                      </a:r>
                      <a:br>
                        <a:rPr lang="en-US" sz="2000" b="1" dirty="0" smtClean="0"/>
                      </a:br>
                      <a:r>
                        <a:rPr lang="ar-SA" sz="2000" b="1" dirty="0" smtClean="0"/>
                        <a:t>و من أهم المواد المانعة للترسيب في الدهانات السيليلوزات و البنتونيت و الشمع و كربونات الكالسيوم المعالج أسطح حبيباته بحمض الإستاريك .</a:t>
                      </a:r>
                      <a:r>
                        <a:rPr lang="en-US" sz="2000" b="1" dirty="0" smtClean="0"/>
                        <a:t/>
                      </a:r>
                      <a:br>
                        <a:rPr lang="en-US" sz="2000" b="1" dirty="0" smtClean="0"/>
                      </a:br>
                      <a:r>
                        <a:rPr lang="en-US" sz="2000" b="1" dirty="0" smtClean="0"/>
                        <a:t>5. </a:t>
                      </a:r>
                      <a:r>
                        <a:rPr lang="ar-SA" sz="2000" b="1" dirty="0" smtClean="0"/>
                        <a:t>مواد منع الرغوة، تحدث ظاهرة الرغوة في الدهانات المائية و هي غير مستحبة</a:t>
                      </a:r>
                      <a:r>
                        <a:rPr lang="en-US" sz="2000" b="1" dirty="0" smtClean="0"/>
                        <a:t>.</a:t>
                      </a:r>
                      <a:br>
                        <a:rPr lang="en-US" sz="2000" b="1" dirty="0" smtClean="0"/>
                      </a:br>
                      <a:r>
                        <a:rPr lang="en-US" sz="2000" b="1" dirty="0" smtClean="0"/>
                        <a:t>6. </a:t>
                      </a:r>
                      <a:r>
                        <a:rPr lang="ar-SA" sz="2000" b="1" dirty="0" smtClean="0"/>
                        <a:t>مواد وقف الحرائق مثل فوسفات السيلكون و فوسفات التيتانيوم و الإسبستوس</a:t>
                      </a:r>
                      <a:r>
                        <a:rPr lang="en-US" sz="2000" b="1" dirty="0" smtClean="0"/>
                        <a:t>.</a:t>
                      </a:r>
                      <a:br>
                        <a:rPr lang="en-US" sz="2000" b="1" dirty="0" smtClean="0"/>
                      </a:br>
                      <a:r>
                        <a:rPr lang="en-US" sz="2000" b="1" u="sng" dirty="0" smtClean="0"/>
                        <a:t>2-4 </a:t>
                      </a:r>
                      <a:r>
                        <a:rPr lang="ar-SA" sz="2000" b="1" u="sng" dirty="0" smtClean="0"/>
                        <a:t>زيت بذرة الكتان المغلي</a:t>
                      </a:r>
                      <a:r>
                        <a:rPr lang="en-US" sz="2000" b="1" u="sng" dirty="0" smtClean="0"/>
                        <a:t>:</a:t>
                      </a:r>
                      <a:r>
                        <a:rPr lang="en-US" sz="2000" b="1" dirty="0" smtClean="0"/>
                        <a:t/>
                      </a:r>
                      <a:br>
                        <a:rPr lang="en-US" sz="2000" b="1" dirty="0" smtClean="0"/>
                      </a:br>
                      <a:r>
                        <a:rPr lang="en-US" sz="2000" b="1" dirty="0" smtClean="0"/>
                        <a:t>1. </a:t>
                      </a:r>
                      <a:r>
                        <a:rPr lang="ar-SA" sz="2000" b="1" dirty="0" smtClean="0"/>
                        <a:t>يستخرج هذا الزيت من بذور الكتان عن طريق كبس البذرة في مكابس هيدروليكية (عصارات) في درجات حرارة معينة و المتبقي هو كثب الزيت</a:t>
                      </a:r>
                      <a:r>
                        <a:rPr lang="en-US" sz="2000" b="1" dirty="0" smtClean="0"/>
                        <a:t>.</a:t>
                      </a:r>
                      <a:br>
                        <a:rPr lang="en-US" sz="2000" b="1" dirty="0" smtClean="0"/>
                      </a:br>
                      <a:r>
                        <a:rPr lang="en-US" sz="2000" b="1" dirty="0" smtClean="0"/>
                        <a:t>2. </a:t>
                      </a:r>
                      <a:r>
                        <a:rPr lang="ar-SA" sz="2000" b="1" dirty="0" smtClean="0"/>
                        <a:t>خواص زيت بذرة الكتان المغلي</a:t>
                      </a:r>
                      <a:r>
                        <a:rPr lang="en-US" sz="2000" b="1" dirty="0" smtClean="0"/>
                        <a:t>:</a:t>
                      </a:r>
                      <a:br>
                        <a:rPr lang="en-US" sz="2000" b="1" dirty="0" smtClean="0"/>
                      </a:br>
                      <a:r>
                        <a:rPr lang="en-US" sz="2000" b="1" dirty="0" smtClean="0"/>
                        <a:t>• </a:t>
                      </a:r>
                      <a:r>
                        <a:rPr lang="ar-SA" sz="2000" b="1" dirty="0" smtClean="0"/>
                        <a:t>الوزن النوعي عند درجة 15.5 درجة مئوية هو حوالي 0.934</a:t>
                      </a:r>
                      <a:r>
                        <a:rPr lang="en-US" sz="2000" b="1" dirty="0" smtClean="0"/>
                        <a:t>.</a:t>
                      </a:r>
                      <a:br>
                        <a:rPr lang="en-US" sz="2000" b="1" dirty="0" smtClean="0"/>
                      </a:br>
                      <a:r>
                        <a:rPr lang="en-US" sz="2000" b="1" dirty="0" smtClean="0"/>
                        <a:t>• </a:t>
                      </a:r>
                      <a:r>
                        <a:rPr lang="ar-SA" sz="2000" b="1" dirty="0" smtClean="0"/>
                        <a:t>معامل الإنكسار عند درجة 20 درجة مئوية هو 1.482</a:t>
                      </a:r>
                      <a:r>
                        <a:rPr lang="en-US" sz="2000" b="1" dirty="0" smtClean="0"/>
                        <a:t>.</a:t>
                      </a:r>
                      <a:br>
                        <a:rPr lang="en-US" sz="2000" b="1" dirty="0" smtClean="0"/>
                      </a:br>
                      <a:r>
                        <a:rPr lang="en-US" sz="2000" b="1" dirty="0" smtClean="0"/>
                        <a:t>3. </a:t>
                      </a:r>
                      <a:r>
                        <a:rPr lang="ar-SA" sz="2000" b="1" dirty="0" smtClean="0"/>
                        <a:t>يمكن معرفة الزيت الجيد بوضع كمية على راحة اليد ثم تفرك و يتم معرفة رائحة الزيت من روائح المواد الغريبة</a:t>
                      </a:r>
                      <a:r>
                        <a:rPr lang="en-US" sz="2000" b="1" dirty="0" smtClean="0"/>
                        <a:t>.</a:t>
                      </a:r>
                      <a:br>
                        <a:rPr lang="en-US" sz="2000" b="1" dirty="0" smtClean="0"/>
                      </a:br>
                      <a:r>
                        <a:rPr lang="en-US" sz="2000" b="1" dirty="0" smtClean="0"/>
                        <a:t>4. </a:t>
                      </a:r>
                      <a:r>
                        <a:rPr lang="ar-SA" sz="2000" b="1" dirty="0" smtClean="0"/>
                        <a:t>يستخدم زيت بذرة الكتان المغلي في العديد من أنواع الدهانات و المعاجين و الورنيشات</a:t>
                      </a:r>
                      <a:r>
                        <a:rPr lang="en-US" sz="2000" b="1" dirty="0" smtClean="0"/>
                        <a:t>.</a:t>
                      </a:r>
                      <a:br>
                        <a:rPr lang="en-US" sz="2000" b="1" dirty="0" smtClean="0"/>
                      </a:br>
                      <a:r>
                        <a:rPr lang="en-US" sz="2000" b="1" u="sng" dirty="0" smtClean="0"/>
                        <a:t>2-5 </a:t>
                      </a:r>
                      <a:r>
                        <a:rPr lang="ar-SA" sz="2000" b="1" u="sng" dirty="0" smtClean="0"/>
                        <a:t>المذيبات</a:t>
                      </a:r>
                      <a:r>
                        <a:rPr lang="en-US" sz="2000" b="1" u="sng" dirty="0" smtClean="0"/>
                        <a:t>:</a:t>
                      </a:r>
                      <a:r>
                        <a:rPr lang="en-US" sz="2000" b="1" dirty="0" smtClean="0"/>
                        <a:t/>
                      </a:r>
                      <a:br>
                        <a:rPr lang="en-US" sz="2000" b="1" dirty="0" smtClean="0"/>
                      </a:br>
                      <a:r>
                        <a:rPr lang="ar-SA" sz="2000" b="1" dirty="0" smtClean="0"/>
                        <a:t>هي مواد عضوية متطايرة تستخدم لإذابة الراتنجات و لتقليل اللزوجة في البويات والورنيشات و </a:t>
                      </a:r>
                      <a:r>
                        <a:rPr lang="ar-SA" sz="2000" b="1" u="sng" dirty="0" smtClean="0"/>
                        <a:t>من أمثلة المذيبات ما يلي:</a:t>
                      </a:r>
                      <a:r>
                        <a:rPr lang="en-US" sz="2000" b="1" dirty="0" smtClean="0"/>
                        <a:t/>
                      </a:r>
                      <a:br>
                        <a:rPr lang="en-US" sz="2000" b="1" dirty="0" smtClean="0"/>
                      </a:br>
                      <a:r>
                        <a:rPr lang="en-US" sz="2000" b="1" dirty="0" smtClean="0"/>
                        <a:t>1. </a:t>
                      </a:r>
                      <a:r>
                        <a:rPr lang="ar-SA" sz="2000" b="1" dirty="0" smtClean="0"/>
                        <a:t>التربنتين</a:t>
                      </a:r>
                      <a:r>
                        <a:rPr lang="en-US" sz="2000" b="1" dirty="0" smtClean="0"/>
                        <a:t>:</a:t>
                      </a:r>
                      <a:br>
                        <a:rPr lang="en-US" sz="2000" b="1" dirty="0" smtClean="0"/>
                      </a:br>
                      <a:r>
                        <a:rPr lang="en-US" sz="2000" b="1" dirty="0" smtClean="0"/>
                        <a:t>• </a:t>
                      </a:r>
                      <a:r>
                        <a:rPr lang="ar-SA" sz="2000" b="1" dirty="0" smtClean="0"/>
                        <a:t>يستعمل كمخفف و مجفف في الدهانات و الورنيشات كما يضاف إلى الشمع لتلميع الموبيليا</a:t>
                      </a:r>
                      <a:r>
                        <a:rPr lang="en-US" sz="2000" b="1" dirty="0" smtClean="0"/>
                        <a:t>.</a:t>
                      </a:r>
                      <a:br>
                        <a:rPr lang="en-US" sz="2000" b="1" dirty="0" smtClean="0"/>
                      </a:br>
                      <a:r>
                        <a:rPr lang="en-US" sz="2000" b="1" dirty="0" smtClean="0"/>
                        <a:t>• </a:t>
                      </a:r>
                      <a:r>
                        <a:rPr lang="ar-SA" sz="2000" b="1" dirty="0" smtClean="0"/>
                        <a:t>يستخدم أيضاً مع الليثيبون و زيت بذرة الكتان المغلي في عمل البطانات للحوائط و الأخشاب</a:t>
                      </a:r>
                      <a:r>
                        <a:rPr lang="en-US" sz="2000" b="1" dirty="0" smtClean="0"/>
                        <a:t>.</a:t>
                      </a:r>
                      <a:br>
                        <a:rPr lang="en-US" sz="2000" b="1" dirty="0" smtClean="0"/>
                      </a:br>
                      <a:r>
                        <a:rPr lang="en-US" sz="2000" b="1" dirty="0" smtClean="0"/>
                        <a:t>• </a:t>
                      </a:r>
                      <a:r>
                        <a:rPr lang="ar-SA" sz="2000" b="1" dirty="0" smtClean="0"/>
                        <a:t>يمكن التأكد من جودته بوضع كمية قليلة في زجاجة و ترج جيداً فإذا تلاشت الفقاعات بسرعة كان جيداً</a:t>
                      </a:r>
                      <a:r>
                        <a:rPr lang="en-US" sz="2000" b="1" dirty="0" smtClean="0"/>
                        <a:t>.</a:t>
                      </a:r>
                      <a:br>
                        <a:rPr lang="en-US" sz="2000" b="1" dirty="0" smtClean="0"/>
                      </a:br>
                      <a:r>
                        <a:rPr lang="en-US" sz="2000" b="1" dirty="0" smtClean="0"/>
                        <a:t>2. </a:t>
                      </a:r>
                      <a:r>
                        <a:rPr lang="ar-SA" sz="2000" b="1" dirty="0" smtClean="0"/>
                        <a:t>النفط المعدني</a:t>
                      </a:r>
                      <a:r>
                        <a:rPr lang="en-US" sz="2000" b="1" dirty="0" smtClean="0"/>
                        <a:t>:</a:t>
                      </a:r>
                      <a:br>
                        <a:rPr lang="en-US" sz="2000" b="1" dirty="0" smtClean="0"/>
                      </a:br>
                      <a:r>
                        <a:rPr lang="ar-SA" sz="2000" b="1" dirty="0" smtClean="0"/>
                        <a:t>يستخدم بدلاً من التربنتين الطبيعي لغلو ثمن الأخير، يستخدم أيضاً كمخفف و مجفف، كما يستخدم لتنظيف الفرش و البروشات، كما يستخدم مع الليثيبون و زيت بذرة الكتان المغلي في عمل البطانات للحوائط و الأخشاب.</a:t>
                      </a:r>
                      <a:r>
                        <a:rPr lang="en-US" sz="2000" b="1" dirty="0" smtClean="0"/>
                        <a:t/>
                      </a:r>
                      <a:br>
                        <a:rPr lang="en-US" sz="2000" b="1" dirty="0" smtClean="0"/>
                      </a:br>
                      <a:r>
                        <a:rPr lang="en-US" sz="2000" b="1" dirty="0" smtClean="0"/>
                        <a:t>3. </a:t>
                      </a:r>
                      <a:r>
                        <a:rPr lang="ar-SA" sz="2000" b="1" dirty="0" smtClean="0"/>
                        <a:t>الكحولات</a:t>
                      </a:r>
                      <a:r>
                        <a:rPr lang="en-US" sz="2000" b="1" dirty="0" smtClean="0"/>
                        <a:t>:</a:t>
                      </a:r>
                      <a:br>
                        <a:rPr lang="en-US" sz="2000" b="1" dirty="0" smtClean="0"/>
                      </a:br>
                      <a:r>
                        <a:rPr lang="ar-SA" sz="2000" b="1" dirty="0" smtClean="0"/>
                        <a:t>تستخدم الكحولات بأنواعها المختلفة كمواد مذيبة مثل الكحول الإيثيلي الأحمر المستخدم في الوقود و في إذابة الجملكة و كحول البيوتيل الذي يستخدم لإذابة الراتنجات و الصلبة في بويات الأفران و كحولات الأميل التي تستخدم في خلات الأميل التي تذيب البويات السلبولوزية و الكحولات سريعة الإشتعال.</a:t>
                      </a:r>
                      <a:r>
                        <a:rPr lang="en-US" sz="2000" b="1" dirty="0" smtClean="0"/>
                        <a:t/>
                      </a:r>
                      <a:br>
                        <a:rPr lang="en-US" sz="2000" b="1" dirty="0" smtClean="0"/>
                      </a:br>
                      <a:r>
                        <a:rPr lang="en-US" sz="2000" b="1" dirty="0" smtClean="0"/>
                        <a:t>4. </a:t>
                      </a:r>
                      <a:r>
                        <a:rPr lang="ar-SA" sz="2000" b="1" dirty="0" smtClean="0"/>
                        <a:t>الكيتونات</a:t>
                      </a:r>
                      <a:r>
                        <a:rPr lang="en-US" sz="2000" b="1" dirty="0" smtClean="0"/>
                        <a:t>:</a:t>
                      </a:r>
                      <a:br>
                        <a:rPr lang="en-US" sz="2000" b="1" dirty="0" smtClean="0"/>
                      </a:br>
                      <a:r>
                        <a:rPr lang="ar-SA" sz="2000" b="1" dirty="0" smtClean="0"/>
                        <a:t>هي مركبات كيماوية و متطايرة ذات رائحة مميزة مثل الأسيتون الذي يستخدم كمذيب في الورنيشات و البويات السليولوزية كما أنه يذيب الجملكة و القلفونية و لكنه سريع الإشتعال.</a:t>
                      </a:r>
                      <a:r>
                        <a:rPr lang="en-US" sz="2000" b="1" dirty="0" smtClean="0"/>
                        <a:t/>
                      </a:r>
                      <a:br>
                        <a:rPr lang="en-US" sz="2000" b="1" dirty="0" smtClean="0"/>
                      </a:br>
                      <a:endParaRPr lang="ar-EG" sz="2000" b="1" dirty="0" smtClean="0"/>
                    </a:p>
                    <a:p>
                      <a:endParaRPr lang="en-US" sz="2000" b="1" dirty="0"/>
                    </a:p>
                  </a:txBody>
                  <a:tcPr/>
                </a:tc>
              </a:tr>
            </a:tbl>
          </a:graphicData>
        </a:graphic>
      </p:graphicFrame>
    </p:spTree>
    <p:extLst>
      <p:ext uri="{BB962C8B-B14F-4D97-AF65-F5344CB8AC3E}">
        <p14:creationId xmlns:p14="http://schemas.microsoft.com/office/powerpoint/2010/main" val="32303049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250503987"/>
              </p:ext>
            </p:extLst>
          </p:nvPr>
        </p:nvGraphicFramePr>
        <p:xfrm>
          <a:off x="120080" y="136104"/>
          <a:ext cx="9433048" cy="12673408"/>
        </p:xfrm>
        <a:graphic>
          <a:graphicData uri="http://schemas.openxmlformats.org/drawingml/2006/table">
            <a:tbl>
              <a:tblPr firstRow="1" bandRow="1">
                <a:tableStyleId>{5940675A-B579-460E-94D1-54222C63F5DA}</a:tableStyleId>
              </a:tblPr>
              <a:tblGrid>
                <a:gridCol w="9433048"/>
              </a:tblGrid>
              <a:tr h="12673408">
                <a:tc>
                  <a:txBody>
                    <a:bodyPr/>
                    <a:lstStyle/>
                    <a:p>
                      <a:pPr marL="0" marR="0" indent="0" algn="r" defTabSz="1280160" rtl="1" eaLnBrk="1" fontAlgn="auto" latinLnBrk="0" hangingPunct="1">
                        <a:lnSpc>
                          <a:spcPct val="100000"/>
                        </a:lnSpc>
                        <a:spcBef>
                          <a:spcPts val="0"/>
                        </a:spcBef>
                        <a:spcAft>
                          <a:spcPts val="0"/>
                        </a:spcAft>
                        <a:buClrTx/>
                        <a:buSzTx/>
                        <a:buFontTx/>
                        <a:buNone/>
                        <a:tabLst/>
                        <a:defRPr/>
                      </a:pPr>
                      <a:r>
                        <a:rPr lang="en-US" sz="2000" b="1" u="sng" dirty="0" smtClean="0"/>
                        <a:t>2-6 </a:t>
                      </a:r>
                      <a:r>
                        <a:rPr lang="ar-SA" sz="2000" b="1" u="sng" dirty="0" smtClean="0"/>
                        <a:t>الملدنات</a:t>
                      </a:r>
                      <a:r>
                        <a:rPr lang="en-US" sz="2000" b="1" dirty="0" smtClean="0"/>
                        <a:t>:</a:t>
                      </a:r>
                      <a:br>
                        <a:rPr lang="en-US" sz="2000" b="1" dirty="0" smtClean="0"/>
                      </a:br>
                      <a:r>
                        <a:rPr lang="ar-SA" sz="2000" b="1" dirty="0" smtClean="0"/>
                        <a:t>هي مواد مساعدة تضاف إلى الدهانات لتعطي مرونة في سطح الدهان و تقلل من الصلابة و تزيد من قوة الإلتصاق و تزيد اللمعان.</a:t>
                      </a:r>
                      <a:r>
                        <a:rPr lang="en-US" sz="2000" b="1" dirty="0" smtClean="0"/>
                        <a:t/>
                      </a:r>
                      <a:br>
                        <a:rPr lang="en-US" sz="2000" b="1" dirty="0" smtClean="0"/>
                      </a:br>
                      <a:r>
                        <a:rPr lang="ar-SA" sz="2000" b="1" dirty="0" smtClean="0"/>
                        <a:t>و تستخدم الملدنات على وجه الخصوص في الدهانات و الورنيشات السليولوزية و من أهم الأنواع التراي فينيل فوسفات.</a:t>
                      </a:r>
                      <a:r>
                        <a:rPr lang="en-US" sz="2000" b="1" dirty="0" smtClean="0"/>
                        <a:t/>
                      </a:r>
                      <a:br>
                        <a:rPr lang="en-US" sz="2000" b="1" dirty="0" smtClean="0"/>
                      </a:br>
                      <a:r>
                        <a:rPr lang="en-US" sz="2000" b="1" u="sng" dirty="0" smtClean="0"/>
                        <a:t>2-7 </a:t>
                      </a:r>
                      <a:r>
                        <a:rPr lang="ar-SA" sz="2000" b="1" u="sng" dirty="0" smtClean="0"/>
                        <a:t>أهم عناصر مواد الدهانات</a:t>
                      </a:r>
                      <a:r>
                        <a:rPr lang="en-US" sz="2000" b="1" u="sng" dirty="0" smtClean="0"/>
                        <a:t>:</a:t>
                      </a:r>
                      <a:r>
                        <a:rPr lang="en-US" sz="2000" b="1" dirty="0" smtClean="0"/>
                        <a:t/>
                      </a:r>
                      <a:br>
                        <a:rPr lang="en-US" sz="2000" b="1" dirty="0" smtClean="0"/>
                      </a:br>
                      <a:r>
                        <a:rPr lang="ar-SA" sz="2000" b="1" dirty="0" smtClean="0"/>
                        <a:t>الجدول التالي يوض أهم عناصر مواد الدهانات و استعمالاتها…</a:t>
                      </a:r>
                      <a:r>
                        <a:rPr lang="en-US" sz="2000" b="1" dirty="0" smtClean="0"/>
                        <a:t/>
                      </a:r>
                      <a:br>
                        <a:rPr lang="en-US" sz="2000" b="1" dirty="0" smtClean="0"/>
                      </a:br>
                      <a:r>
                        <a:rPr lang="ar-SA" sz="2000" b="1" dirty="0" smtClean="0"/>
                        <a:t>اسم المادة بالعربية اسم المادة بالإنجليزية أنواع المادة و استعمالاتها</a:t>
                      </a:r>
                      <a:r>
                        <a:rPr lang="en-US" sz="2000" b="1" dirty="0" smtClean="0"/>
                        <a:t/>
                      </a:r>
                      <a:br>
                        <a:rPr lang="en-US" sz="2000" b="1" dirty="0" smtClean="0"/>
                      </a:br>
                      <a:r>
                        <a:rPr lang="ar-SA" sz="2000" b="1" dirty="0" smtClean="0"/>
                        <a:t>زيت بذرة الكتان Linseed Oil 1- زيت ني.</a:t>
                      </a:r>
                      <a:r>
                        <a:rPr lang="en-US" sz="2000" b="1" dirty="0" smtClean="0"/>
                        <a:t/>
                      </a:r>
                      <a:br>
                        <a:rPr lang="en-US" sz="2000" b="1" dirty="0" smtClean="0"/>
                      </a:br>
                      <a:r>
                        <a:rPr lang="en-US" sz="2000" b="1" dirty="0" smtClean="0"/>
                        <a:t>2- </a:t>
                      </a:r>
                      <a:r>
                        <a:rPr lang="ar-SA" sz="2000" b="1" dirty="0" smtClean="0"/>
                        <a:t>زيت مغلي أو مستوي</a:t>
                      </a:r>
                      <a:r>
                        <a:rPr lang="en-US" sz="2000" b="1" dirty="0" smtClean="0"/>
                        <a:t>.</a:t>
                      </a:r>
                      <a:br>
                        <a:rPr lang="en-US" sz="2000" b="1" dirty="0" smtClean="0"/>
                      </a:br>
                      <a:r>
                        <a:rPr lang="ar-SA" sz="2000" b="1" dirty="0" smtClean="0"/>
                        <a:t>لإذابة مساحيق الأساس فيها.</a:t>
                      </a:r>
                      <a:r>
                        <a:rPr lang="en-US" sz="2000" b="1" dirty="0" smtClean="0"/>
                        <a:t/>
                      </a:r>
                      <a:br>
                        <a:rPr lang="en-US" sz="2000" b="1" dirty="0" smtClean="0"/>
                      </a:br>
                      <a:r>
                        <a:rPr lang="ar-SA" sz="2000" b="1" dirty="0" smtClean="0"/>
                        <a:t>زيت تونج Tung Oil</a:t>
                      </a:r>
                      <a:r>
                        <a:rPr lang="en-US" sz="2000" b="1" dirty="0" smtClean="0"/>
                        <a:t/>
                      </a:r>
                      <a:br>
                        <a:rPr lang="en-US" sz="2000" b="1" dirty="0" smtClean="0"/>
                      </a:br>
                      <a:r>
                        <a:rPr lang="ar-SA" sz="2000" b="1" dirty="0" smtClean="0"/>
                        <a:t>زيت صويا Soya Oil</a:t>
                      </a:r>
                      <a:r>
                        <a:rPr lang="en-US" sz="2000" b="1" dirty="0" smtClean="0"/>
                        <a:t/>
                      </a:r>
                      <a:br>
                        <a:rPr lang="en-US" sz="2000" b="1" dirty="0" smtClean="0"/>
                      </a:br>
                      <a:r>
                        <a:rPr lang="ar-SA" sz="2000" b="1" dirty="0" smtClean="0"/>
                        <a:t>أبيض الزنك Zinc Pigment وهو أكسيد الزنك و ينقسم إلى:</a:t>
                      </a:r>
                      <a:r>
                        <a:rPr lang="en-US" sz="2000" b="1" dirty="0" smtClean="0"/>
                        <a:t/>
                      </a:r>
                      <a:br>
                        <a:rPr lang="en-US" sz="2000" b="1" dirty="0" smtClean="0"/>
                      </a:br>
                      <a:r>
                        <a:rPr lang="en-US" sz="2000" b="1" dirty="0" smtClean="0"/>
                        <a:t>1- </a:t>
                      </a:r>
                      <a:r>
                        <a:rPr lang="ar-SA" sz="2000" b="1" dirty="0" smtClean="0"/>
                        <a:t>زنك عادي(فيه 50%زنك</a:t>
                      </a:r>
                      <a:r>
                        <a:rPr lang="en-US" sz="2000" b="1" dirty="0" smtClean="0"/>
                        <a:t>).</a:t>
                      </a:r>
                      <a:br>
                        <a:rPr lang="en-US" sz="2000" b="1" dirty="0" smtClean="0"/>
                      </a:br>
                      <a:r>
                        <a:rPr lang="en-US" sz="2000" b="1" dirty="0" smtClean="0"/>
                        <a:t>2- </a:t>
                      </a:r>
                      <a:r>
                        <a:rPr lang="ar-SA" sz="2000" b="1" dirty="0" smtClean="0"/>
                        <a:t>زنك غني(فيه 75-95% زنك) و هو مادة مالئة لإعطاء قوام للبوية مثا الزنك الفرنسي أو الصيني</a:t>
                      </a:r>
                      <a:r>
                        <a:rPr lang="en-US" sz="2000" b="1" dirty="0" smtClean="0"/>
                        <a:t>.</a:t>
                      </a:r>
                      <a:br>
                        <a:rPr lang="en-US" sz="2000" b="1" dirty="0" smtClean="0"/>
                      </a:br>
                      <a:r>
                        <a:rPr lang="ar-SA" sz="2000" b="1" dirty="0" smtClean="0"/>
                        <a:t>الإسبيداج White Lead مادة مالئة كمسحوق أساس لإعطاء قوام للبوية و هو أبيض الرصاص أو كربونات الرصاص و يستعمل في الدهانات الخارجية و المعجون.</a:t>
                      </a:r>
                      <a:r>
                        <a:rPr lang="en-US" sz="2000" b="1" dirty="0" smtClean="0"/>
                        <a:t/>
                      </a:r>
                      <a:br>
                        <a:rPr lang="en-US" sz="2000" b="1" dirty="0" smtClean="0"/>
                      </a:br>
                      <a:r>
                        <a:rPr lang="ar-SA" sz="2000" b="1" dirty="0" smtClean="0"/>
                        <a:t>الترابنتين Turpentine مذيب و مخفف للبوية.</a:t>
                      </a:r>
                      <a:r>
                        <a:rPr lang="en-US" sz="2000" b="1" dirty="0" smtClean="0"/>
                        <a:t/>
                      </a:r>
                      <a:br>
                        <a:rPr lang="en-US" sz="2000" b="1" dirty="0" smtClean="0"/>
                      </a:br>
                      <a:r>
                        <a:rPr lang="ar-SA" sz="2000" b="1" dirty="0" smtClean="0"/>
                        <a:t>النفط Naphta 1- نباتي: ناتج تقطير الصمغ.</a:t>
                      </a:r>
                      <a:r>
                        <a:rPr lang="en-US" sz="2000" b="1" dirty="0" smtClean="0"/>
                        <a:t/>
                      </a:r>
                      <a:br>
                        <a:rPr lang="en-US" sz="2000" b="1" dirty="0" smtClean="0"/>
                      </a:br>
                      <a:r>
                        <a:rPr lang="en-US" sz="2000" b="1" dirty="0" smtClean="0"/>
                        <a:t>2- </a:t>
                      </a:r>
                      <a:r>
                        <a:rPr lang="ar-SA" sz="2000" b="1" dirty="0" smtClean="0"/>
                        <a:t>معدني:ناتج تقطير البترول</a:t>
                      </a:r>
                      <a:r>
                        <a:rPr lang="en-US" sz="2000" b="1" dirty="0" smtClean="0"/>
                        <a:t>.</a:t>
                      </a:r>
                      <a:br>
                        <a:rPr lang="en-US" sz="2000" b="1" dirty="0" smtClean="0"/>
                      </a:br>
                      <a:r>
                        <a:rPr lang="ar-SA" sz="2000" b="1" dirty="0" smtClean="0"/>
                        <a:t>الورنيش Varnish يسرعةجفاف البويةو تكوين طبقة رقيقة صـلبة.</a:t>
                      </a:r>
                      <a:r>
                        <a:rPr lang="en-US" sz="2000" b="1" dirty="0" smtClean="0"/>
                        <a:t/>
                      </a:r>
                      <a:br>
                        <a:rPr lang="en-US" sz="2000" b="1" dirty="0" smtClean="0"/>
                      </a:br>
                      <a:r>
                        <a:rPr lang="ar-SA" sz="2000" b="1" dirty="0" smtClean="0"/>
                        <a:t>اسم المادة بالعربية اسم المادة بالإنجليزية أنواع المادة و استعمالاتها</a:t>
                      </a:r>
                      <a:r>
                        <a:rPr lang="en-US" sz="2000" b="1" dirty="0" smtClean="0"/>
                        <a:t/>
                      </a:r>
                      <a:br>
                        <a:rPr lang="en-US" sz="2000" b="1" dirty="0" smtClean="0"/>
                      </a:br>
                      <a:r>
                        <a:rPr lang="ar-SA" sz="2000" b="1" dirty="0" smtClean="0"/>
                        <a:t>الشمع الأصفر(العسلي)</a:t>
                      </a:r>
                      <a:r>
                        <a:rPr lang="en-US" sz="2000" b="1" dirty="0" smtClean="0"/>
                        <a:t/>
                      </a:r>
                      <a:br>
                        <a:rPr lang="en-US" sz="2000" b="1" dirty="0" smtClean="0"/>
                      </a:br>
                      <a:r>
                        <a:rPr lang="en-US" sz="2000" b="1" dirty="0" smtClean="0"/>
                        <a:t>Resin</a:t>
                      </a:r>
                      <a:br>
                        <a:rPr lang="en-US" sz="2000" b="1" dirty="0" smtClean="0"/>
                      </a:br>
                      <a:r>
                        <a:rPr lang="en-US" sz="2000" b="1" dirty="0" smtClean="0"/>
                        <a:t>1- </a:t>
                      </a:r>
                      <a:r>
                        <a:rPr lang="ar-SA" sz="2000" b="1" dirty="0" smtClean="0"/>
                        <a:t>طبيعي2- صناعي،يساعد على سرعة جفاف البوية</a:t>
                      </a:r>
                      <a:r>
                        <a:rPr lang="en-US" sz="2000" b="1" dirty="0" smtClean="0"/>
                        <a:t>..</a:t>
                      </a:r>
                      <a:br>
                        <a:rPr lang="en-US" sz="2000" b="1" dirty="0" smtClean="0"/>
                      </a:br>
                      <a:r>
                        <a:rPr lang="ar-SA" sz="2000" b="1" dirty="0" smtClean="0"/>
                        <a:t>الغراء Glue 1- خرز. 2- سائب. 3- مواد خاصة.</a:t>
                      </a:r>
                      <a:r>
                        <a:rPr lang="en-US" sz="2000" b="1" dirty="0" smtClean="0"/>
                        <a:t/>
                      </a:r>
                      <a:br>
                        <a:rPr lang="en-US" sz="2000" b="1" dirty="0" smtClean="0"/>
                      </a:br>
                      <a:r>
                        <a:rPr lang="ar-SA" sz="2000" b="1" dirty="0" smtClean="0"/>
                        <a:t>يستعمل في عمل معجون البوية و تحضير بعض البويات.</a:t>
                      </a:r>
                      <a:r>
                        <a:rPr lang="en-US" sz="2000" b="1" dirty="0" smtClean="0"/>
                        <a:t/>
                      </a:r>
                      <a:br>
                        <a:rPr lang="en-US" sz="2000" b="1" dirty="0" smtClean="0"/>
                      </a:br>
                      <a:r>
                        <a:rPr lang="en-US" sz="2000" b="1" dirty="0" smtClean="0"/>
                        <a:t>*</a:t>
                      </a:r>
                      <a:r>
                        <a:rPr lang="ar-SA" sz="2000" b="1" dirty="0" smtClean="0"/>
                        <a:t>الجملاكة وَ الكحول</a:t>
                      </a:r>
                      <a:r>
                        <a:rPr lang="en-US" sz="2000" b="1" dirty="0" smtClean="0"/>
                        <a:t> ****lac &amp; Alcohol </a:t>
                      </a:r>
                      <a:r>
                        <a:rPr lang="ar-SA" sz="2000" b="1" dirty="0" smtClean="0"/>
                        <a:t>من أنواع الشمع و يستعمل لمعالجة عقد الأخشاب لكي لا تخرج عصارات الأخشاب الصمغية من خلالها و كذلك لدهان الأخشاب نفسها</a:t>
                      </a:r>
                      <a:r>
                        <a:rPr lang="en-US" sz="2000" b="1" dirty="0" smtClean="0"/>
                        <a:t>.</a:t>
                      </a:r>
                      <a:br>
                        <a:rPr lang="en-US" sz="2000" b="1" dirty="0" smtClean="0"/>
                      </a:br>
                      <a:r>
                        <a:rPr lang="ar-SA" sz="2000" b="1" dirty="0" smtClean="0"/>
                        <a:t>البوتاس Potassium لتجليخ و إزالة البوية القديمة.</a:t>
                      </a:r>
                      <a:r>
                        <a:rPr lang="en-US" sz="2000" b="1" dirty="0" smtClean="0"/>
                        <a:t/>
                      </a:r>
                      <a:br>
                        <a:rPr lang="en-US" sz="2000" b="1" dirty="0" smtClean="0"/>
                      </a:br>
                      <a:r>
                        <a:rPr lang="ar-SA" sz="2000" b="1" dirty="0" smtClean="0"/>
                        <a:t>الصودا الكاوية Soda لتجليخ و إزالة البوية القديمة.</a:t>
                      </a:r>
                      <a:r>
                        <a:rPr lang="en-US" sz="2000" b="1" dirty="0" smtClean="0"/>
                        <a:t/>
                      </a:r>
                      <a:br>
                        <a:rPr lang="en-US" sz="2000" b="1" dirty="0" smtClean="0"/>
                      </a:br>
                      <a:r>
                        <a:rPr lang="ar-SA" sz="2000" b="1" dirty="0" smtClean="0"/>
                        <a:t>الشبه Alum لتثبيت بعض البويات.</a:t>
                      </a:r>
                      <a:r>
                        <a:rPr lang="en-US" sz="2000" b="1" dirty="0" smtClean="0"/>
                        <a:t/>
                      </a:r>
                      <a:br>
                        <a:rPr lang="en-US" sz="2000" b="1" dirty="0" smtClean="0"/>
                      </a:br>
                      <a:r>
                        <a:rPr lang="ar-SA" sz="2000" b="1" dirty="0" smtClean="0"/>
                        <a:t>السلاقون Red Lead وهو أكسيد الرصاص الأحمر و يستعمل لدهان المواد القابلة للصدأ مثل الحديد و خلافه.</a:t>
                      </a:r>
                      <a:r>
                        <a:rPr lang="en-US" sz="2000" b="1" dirty="0" smtClean="0"/>
                        <a:t/>
                      </a:r>
                      <a:br>
                        <a:rPr lang="en-US" sz="2000" b="1" dirty="0" smtClean="0"/>
                      </a:br>
                      <a:r>
                        <a:rPr lang="ar-SA" sz="2000" b="1" dirty="0" smtClean="0"/>
                        <a:t>الصابون الأسود وَ الصابون البودرة Black soap &amp; Detergent لتجليخ و تنظيف السطح المراد دهانه بالبوية.</a:t>
                      </a:r>
                      <a:r>
                        <a:rPr lang="en-US" sz="2000" b="1" dirty="0" smtClean="0"/>
                        <a:t/>
                      </a:r>
                      <a:br>
                        <a:rPr lang="en-US" sz="2000" b="1" dirty="0" smtClean="0"/>
                      </a:br>
                      <a:r>
                        <a:rPr lang="ar-SA" sz="2000" b="1" dirty="0" smtClean="0"/>
                        <a:t>الألوان (تراسينا) Colors 1- نباتي.</a:t>
                      </a:r>
                      <a:r>
                        <a:rPr lang="en-US" sz="2000" b="1" dirty="0" smtClean="0"/>
                        <a:t/>
                      </a:r>
                      <a:br>
                        <a:rPr lang="en-US" sz="2000" b="1" dirty="0" smtClean="0"/>
                      </a:br>
                      <a:r>
                        <a:rPr lang="en-US" sz="2000" b="1" dirty="0" smtClean="0"/>
                        <a:t>2- </a:t>
                      </a:r>
                      <a:r>
                        <a:rPr lang="ar-SA" sz="2000" b="1" dirty="0" smtClean="0"/>
                        <a:t>معدني مثل أكسيد الحديد الأحمر أو الأصفر أو الأسود وهي المواد الملونة للبوية</a:t>
                      </a:r>
                      <a:r>
                        <a:rPr lang="en-US" sz="2000" b="1" dirty="0" smtClean="0"/>
                        <a:t/>
                      </a:r>
                      <a:br>
                        <a:rPr lang="en-US" sz="2000" b="1" dirty="0" smtClean="0"/>
                      </a:br>
                      <a:r>
                        <a:rPr lang="en-US" sz="2000" b="1" dirty="0" smtClean="0"/>
                        <a:t>* </a:t>
                      </a:r>
                      <a:r>
                        <a:rPr lang="ar-SA" sz="2000" b="1" dirty="0" smtClean="0"/>
                        <a:t>تستخرج الجملاكة من انتاج عش خنافس لاك التي تعيش على أفرع الأشجار بأعداد كبيرة و تتغذى على عصاراتها</a:t>
                      </a:r>
                      <a:r>
                        <a:rPr lang="en-US" sz="2000" b="1" dirty="0" smtClean="0"/>
                        <a:t>.</a:t>
                      </a:r>
                      <a:br>
                        <a:rPr lang="en-US" sz="2000" b="1" dirty="0" smtClean="0"/>
                      </a:br>
                      <a:endParaRPr lang="ar-EG" sz="2000" b="1" dirty="0" smtClean="0"/>
                    </a:p>
                    <a:p>
                      <a:endParaRPr lang="en-US" sz="2000" b="1" dirty="0"/>
                    </a:p>
                  </a:txBody>
                  <a:tcPr/>
                </a:tc>
              </a:tr>
            </a:tbl>
          </a:graphicData>
        </a:graphic>
      </p:graphicFrame>
    </p:spTree>
    <p:extLst>
      <p:ext uri="{BB962C8B-B14F-4D97-AF65-F5344CB8AC3E}">
        <p14:creationId xmlns:p14="http://schemas.microsoft.com/office/powerpoint/2010/main" val="5290427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748630915"/>
              </p:ext>
            </p:extLst>
          </p:nvPr>
        </p:nvGraphicFramePr>
        <p:xfrm>
          <a:off x="48072" y="64096"/>
          <a:ext cx="9505056" cy="12673408"/>
        </p:xfrm>
        <a:graphic>
          <a:graphicData uri="http://schemas.openxmlformats.org/drawingml/2006/table">
            <a:tbl>
              <a:tblPr firstRow="1" bandRow="1">
                <a:tableStyleId>{5940675A-B579-460E-94D1-54222C63F5DA}</a:tableStyleId>
              </a:tblPr>
              <a:tblGrid>
                <a:gridCol w="9505056"/>
              </a:tblGrid>
              <a:tr h="12673408">
                <a:tc>
                  <a:txBody>
                    <a:bodyPr/>
                    <a:lstStyle/>
                    <a:p>
                      <a:r>
                        <a:rPr lang="ar-SA" sz="2000" b="1" u="sng" dirty="0" smtClean="0"/>
                        <a:t>تحضير السطح للدهان و طبقات الدهان</a:t>
                      </a:r>
                      <a:r>
                        <a:rPr lang="en-US" sz="2000" b="1" dirty="0" smtClean="0"/>
                        <a:t/>
                      </a:r>
                      <a:br>
                        <a:rPr lang="en-US" sz="2000" b="1" dirty="0" smtClean="0"/>
                      </a:br>
                      <a:r>
                        <a:rPr lang="en-US" sz="2000" b="1" dirty="0" smtClean="0"/>
                        <a:t>3-1</a:t>
                      </a:r>
                      <a:r>
                        <a:rPr lang="ar-SA" sz="2000" b="1" dirty="0" smtClean="0"/>
                        <a:t>الظروف المناسبة للطلاء</a:t>
                      </a:r>
                      <a:r>
                        <a:rPr lang="en-US" sz="2000" b="1" dirty="0" smtClean="0"/>
                        <a:t>.</a:t>
                      </a:r>
                      <a:br>
                        <a:rPr lang="en-US" sz="2000" b="1" dirty="0" smtClean="0"/>
                      </a:br>
                      <a:r>
                        <a:rPr lang="en-US" sz="2000" b="1" dirty="0" smtClean="0"/>
                        <a:t>3-2 </a:t>
                      </a:r>
                      <a:r>
                        <a:rPr lang="ar-SA" sz="2000" b="1" dirty="0" smtClean="0"/>
                        <a:t>تحضير السطح للدهان</a:t>
                      </a:r>
                      <a:r>
                        <a:rPr lang="en-US" sz="2000" b="1" dirty="0" smtClean="0"/>
                        <a:t/>
                      </a:r>
                      <a:br>
                        <a:rPr lang="en-US" sz="2000" b="1" dirty="0" smtClean="0"/>
                      </a:br>
                      <a:r>
                        <a:rPr lang="en-US" sz="2000" b="1" dirty="0" smtClean="0"/>
                        <a:t>3-3 </a:t>
                      </a:r>
                      <a:r>
                        <a:rPr lang="ar-SA" sz="2000" b="1" dirty="0" smtClean="0"/>
                        <a:t>طبقات الدهان</a:t>
                      </a:r>
                      <a:r>
                        <a:rPr lang="en-US" sz="2000" b="1" dirty="0" smtClean="0"/>
                        <a:t/>
                      </a:r>
                      <a:br>
                        <a:rPr lang="en-US" sz="2000" b="1" dirty="0" smtClean="0"/>
                      </a:br>
                      <a:r>
                        <a:rPr lang="ar-SA" sz="2000" b="1" dirty="0" smtClean="0"/>
                        <a:t>الفصل الثالث: تحضير السطح للدهان و طبقات الدهان</a:t>
                      </a:r>
                      <a:r>
                        <a:rPr lang="en-US" sz="2000" b="1" dirty="0" smtClean="0"/>
                        <a:t/>
                      </a:r>
                      <a:br>
                        <a:rPr lang="en-US" sz="2000" b="1" dirty="0" smtClean="0"/>
                      </a:br>
                      <a:r>
                        <a:rPr lang="en-US" sz="2000" b="1" u="sng" dirty="0" smtClean="0"/>
                        <a:t>3-1 </a:t>
                      </a:r>
                      <a:r>
                        <a:rPr lang="ar-SA" sz="2000" b="1" u="sng" dirty="0" smtClean="0"/>
                        <a:t>الظروف المناسبة لطلاء الدهان</a:t>
                      </a:r>
                      <a:r>
                        <a:rPr lang="en-US" sz="2000" b="1" u="sng" dirty="0" smtClean="0"/>
                        <a:t>:</a:t>
                      </a:r>
                      <a:r>
                        <a:rPr lang="en-US" sz="2000" b="1" dirty="0" smtClean="0"/>
                        <a:t/>
                      </a:r>
                      <a:br>
                        <a:rPr lang="en-US" sz="2000" b="1" dirty="0" smtClean="0"/>
                      </a:br>
                      <a:r>
                        <a:rPr lang="en-US" sz="2000" b="1" dirty="0" smtClean="0"/>
                        <a:t>• </a:t>
                      </a:r>
                      <a:r>
                        <a:rPr lang="ar-SA" sz="2000" b="1" dirty="0" smtClean="0"/>
                        <a:t>درجة الحرارة و الرطوبة</a:t>
                      </a:r>
                      <a:r>
                        <a:rPr lang="en-US" sz="2000" b="1" dirty="0" smtClean="0"/>
                        <a:t>:</a:t>
                      </a:r>
                      <a:br>
                        <a:rPr lang="en-US" sz="2000" b="1" dirty="0" smtClean="0"/>
                      </a:br>
                      <a:r>
                        <a:rPr lang="ar-SA" sz="2000" b="1" dirty="0" smtClean="0"/>
                        <a:t>هي درجة الحرارة التي تتكاثف عندها الرطوبة الجوية</a:t>
                      </a:r>
                      <a:r>
                        <a:rPr lang="en-US" sz="2000" b="1" dirty="0" smtClean="0"/>
                        <a:t/>
                      </a:r>
                      <a:br>
                        <a:rPr lang="en-US" sz="2000" b="1" dirty="0" smtClean="0"/>
                      </a:br>
                      <a:r>
                        <a:rPr lang="en-US" sz="2000" b="1" dirty="0" smtClean="0"/>
                        <a:t>• </a:t>
                      </a:r>
                      <a:r>
                        <a:rPr lang="ar-SA" sz="2000" b="1" dirty="0" smtClean="0"/>
                        <a:t>رطوبة السطح</a:t>
                      </a:r>
                      <a:r>
                        <a:rPr lang="en-US" sz="2000" b="1" dirty="0" smtClean="0"/>
                        <a:t>:</a:t>
                      </a:r>
                      <a:br>
                        <a:rPr lang="en-US" sz="2000" b="1" dirty="0" smtClean="0"/>
                      </a:br>
                      <a:r>
                        <a:rPr lang="ar-SA" sz="2000" b="1" dirty="0" smtClean="0"/>
                        <a:t>تتأثر قوة الالتصاق و سرعة الجفاف إذا طلي الدهان على سطح مبلل .</a:t>
                      </a:r>
                      <a:r>
                        <a:rPr lang="en-US" sz="2000" b="1" dirty="0" smtClean="0"/>
                        <a:t/>
                      </a:r>
                      <a:br>
                        <a:rPr lang="en-US" sz="2000" b="1" dirty="0" smtClean="0"/>
                      </a:br>
                      <a:r>
                        <a:rPr lang="en-US" sz="2000" b="1" dirty="0" smtClean="0"/>
                        <a:t>• </a:t>
                      </a:r>
                      <a:r>
                        <a:rPr lang="ar-SA" sz="2000" b="1" dirty="0" smtClean="0"/>
                        <a:t>التلوث الجوي </a:t>
                      </a:r>
                      <a:r>
                        <a:rPr lang="en-US" sz="2000" b="1" dirty="0" smtClean="0"/>
                        <a:t>:</a:t>
                      </a:r>
                      <a:br>
                        <a:rPr lang="en-US" sz="2000" b="1" dirty="0" smtClean="0"/>
                      </a:br>
                      <a:r>
                        <a:rPr lang="ar-SA" sz="2000" b="1" dirty="0" smtClean="0"/>
                        <a:t>قد تتسبب الأبخرة بتأخر الجفاف أو تسبب تغير الألوان للدهانات</a:t>
                      </a:r>
                      <a:r>
                        <a:rPr lang="en-US" sz="2000" b="1" dirty="0" smtClean="0"/>
                        <a:t/>
                      </a:r>
                      <a:br>
                        <a:rPr lang="en-US" sz="2000" b="1" dirty="0" smtClean="0"/>
                      </a:br>
                      <a:r>
                        <a:rPr lang="en-US" sz="2000" b="1" dirty="0" smtClean="0"/>
                        <a:t>• </a:t>
                      </a:r>
                      <a:r>
                        <a:rPr lang="ar-SA" sz="2000" b="1" dirty="0" smtClean="0"/>
                        <a:t>حركة الهواء و الرياح </a:t>
                      </a:r>
                      <a:r>
                        <a:rPr lang="en-US" sz="2000" b="1" dirty="0" smtClean="0"/>
                        <a:t>:</a:t>
                      </a:r>
                      <a:br>
                        <a:rPr lang="en-US" sz="2000" b="1" dirty="0" smtClean="0"/>
                      </a:br>
                      <a:r>
                        <a:rPr lang="ar-SA" sz="2000" b="1" dirty="0" smtClean="0"/>
                        <a:t>تساعد حركة الهواء المعتدلة على سرعة الجفاف و هي مهمة لإزالة أبخرة المواد المذيبة</a:t>
                      </a:r>
                      <a:r>
                        <a:rPr lang="en-US" sz="2000" b="1" dirty="0" smtClean="0"/>
                        <a:t/>
                      </a:r>
                      <a:br>
                        <a:rPr lang="en-US" sz="2000" b="1" dirty="0" smtClean="0"/>
                      </a:br>
                      <a:r>
                        <a:rPr lang="en-US" sz="2000" b="1" dirty="0" smtClean="0"/>
                        <a:t>• </a:t>
                      </a:r>
                      <a:r>
                        <a:rPr lang="ar-SA" sz="2000" b="1" dirty="0" smtClean="0"/>
                        <a:t>العوامل الفصلية</a:t>
                      </a:r>
                      <a:r>
                        <a:rPr lang="en-US" sz="2000" b="1" dirty="0" smtClean="0"/>
                        <a:t>:</a:t>
                      </a:r>
                      <a:br>
                        <a:rPr lang="en-US" sz="2000" b="1" dirty="0" smtClean="0"/>
                      </a:br>
                      <a:r>
                        <a:rPr lang="ar-SA" sz="2000" b="1" dirty="0" smtClean="0"/>
                        <a:t>من الممكن أن تفرض تغيرات الطقس بعض القيود على عملية طلاء الدهانات</a:t>
                      </a:r>
                      <a:r>
                        <a:rPr lang="en-US" sz="2000" b="1" dirty="0" smtClean="0"/>
                        <a:t/>
                      </a:r>
                      <a:br>
                        <a:rPr lang="en-US" sz="2000" b="1" dirty="0" smtClean="0"/>
                      </a:br>
                      <a:r>
                        <a:rPr lang="en-US" sz="2000" b="1" u="sng" dirty="0" smtClean="0"/>
                        <a:t/>
                      </a:r>
                      <a:br>
                        <a:rPr lang="en-US" sz="2000" b="1" u="sng" dirty="0" smtClean="0"/>
                      </a:br>
                      <a:r>
                        <a:rPr lang="en-US" sz="2000" b="1" u="sng" dirty="0" smtClean="0"/>
                        <a:t>3-2 </a:t>
                      </a:r>
                      <a:r>
                        <a:rPr lang="ar-SA" sz="2000" b="1" u="sng" dirty="0" smtClean="0"/>
                        <a:t>تحضير السطح للدهان</a:t>
                      </a:r>
                      <a:r>
                        <a:rPr lang="en-US" sz="2000" b="1" u="sng" dirty="0" smtClean="0"/>
                        <a:t>:</a:t>
                      </a:r>
                      <a:r>
                        <a:rPr lang="en-US" sz="2000" b="1" dirty="0" smtClean="0"/>
                        <a:t/>
                      </a:r>
                      <a:br>
                        <a:rPr lang="en-US" sz="2000" b="1" dirty="0" smtClean="0"/>
                      </a:br>
                      <a:r>
                        <a:rPr lang="ar-SA" sz="2000" b="1" dirty="0" smtClean="0"/>
                        <a:t>لابد لتحضير السطح المراد دهانه بالبويات أن نقوم بتنظيفه لإزالة الأوساخ و الأتربة العالقة به و بعد ذلك صنفرته ثم معجنته ثم صنفرته مرة أخرى لتنعيمه و سد مسامه ثم تيظيفه و تجفيفه كي تتوالى طبقات الدهان فوق بعضها مثل طبقة الوجه التحضيري يليها وجه البطانة ثم الوجه النهائي. و الإختيار المناسب في طبقات البوية يعتمد أساساً على إستعمالاتها إما داخل المباني أو خارجها. و عموماً فلا يجب دهان أي طبقة من طبقات الدهان الثلاث المذكورة إلا بعد جفاف كل وجه و تمام تصلبه ثم صنفرته بالصنفرة و تنظيفه ثم معجنته لملئ مسام سطحه ثم تركه يجف ثم يصنفر مرةً أخرى و ينظف و بعد ذلك يكون السطح جاهزاً لإستقبال طبقة البوية التالية المطلوبة.</a:t>
                      </a:r>
                      <a:endParaRPr lang="ar-EG" sz="2000" b="1" dirty="0" smtClean="0"/>
                    </a:p>
                    <a:p>
                      <a:pPr>
                        <a:buNone/>
                      </a:pPr>
                      <a:r>
                        <a:rPr lang="en-US" sz="2000" b="1" dirty="0" smtClean="0"/>
                        <a:t/>
                      </a:r>
                      <a:br>
                        <a:rPr lang="en-US" sz="2000" b="1" dirty="0" smtClean="0"/>
                      </a:br>
                      <a:r>
                        <a:rPr lang="ar-SA" sz="2000" b="1" u="sng" dirty="0" smtClean="0"/>
                        <a:t>تصنف المواد التي تطلى عاده إلى :</a:t>
                      </a:r>
                      <a:r>
                        <a:rPr lang="en-US" sz="2000" b="1" dirty="0" smtClean="0"/>
                        <a:t/>
                      </a:r>
                      <a:br>
                        <a:rPr lang="en-US" sz="2000" b="1" dirty="0" smtClean="0"/>
                      </a:br>
                      <a:r>
                        <a:rPr lang="en-US" sz="2000" b="1" dirty="0" smtClean="0"/>
                        <a:t>• </a:t>
                      </a:r>
                      <a:r>
                        <a:rPr lang="ar-SA" sz="2000" b="1" dirty="0" smtClean="0"/>
                        <a:t>مواد ماصه جدا : الالواح العازله للصوت – الورق والالياف- الواح الجبس</a:t>
                      </a:r>
                      <a:r>
                        <a:rPr lang="en-US" sz="2000" b="1" dirty="0" smtClean="0"/>
                        <a:t>.</a:t>
                      </a:r>
                      <a:br>
                        <a:rPr lang="en-US" sz="2000" b="1" dirty="0" smtClean="0"/>
                      </a:br>
                      <a:r>
                        <a:rPr lang="en-US" sz="2000" b="1" dirty="0" smtClean="0"/>
                        <a:t>• </a:t>
                      </a:r>
                      <a:r>
                        <a:rPr lang="ar-SA" sz="2000" b="1" dirty="0" smtClean="0"/>
                        <a:t>مواد ماصه : الخشب – الواح رقائف الخشب</a:t>
                      </a:r>
                      <a:r>
                        <a:rPr lang="en-US" sz="2000" b="1" dirty="0" smtClean="0"/>
                        <a:t>.</a:t>
                      </a:r>
                      <a:br>
                        <a:rPr lang="en-US" sz="2000" b="1" dirty="0" smtClean="0"/>
                      </a:br>
                      <a:r>
                        <a:rPr lang="en-US" sz="2000" b="1" dirty="0" smtClean="0"/>
                        <a:t>• </a:t>
                      </a:r>
                      <a:r>
                        <a:rPr lang="ar-SA" sz="2000" b="1" dirty="0" smtClean="0"/>
                        <a:t>مواد غير ماصه: الزجاج , البلاط والقرميد الملمع –اللدائن او البلاستيك-البلوسترين الممدد</a:t>
                      </a:r>
                      <a:r>
                        <a:rPr lang="en-US" sz="2000" b="1" dirty="0" smtClean="0"/>
                        <a:t>.</a:t>
                      </a:r>
                      <a:br>
                        <a:rPr lang="en-US" sz="2000" b="1" dirty="0" smtClean="0"/>
                      </a:br>
                      <a:r>
                        <a:rPr lang="en-US" sz="2000" b="1" dirty="0" smtClean="0"/>
                        <a:t>• </a:t>
                      </a:r>
                      <a:r>
                        <a:rPr lang="ar-SA" sz="2000" b="1" dirty="0" smtClean="0"/>
                        <a:t>الاسطح النشطه كيميائيا: البلاستر الجبسي-الصوف الخشبي- الواح المقاومه للحريق</a:t>
                      </a:r>
                      <a:r>
                        <a:rPr lang="en-US" sz="2000" b="1" dirty="0" smtClean="0"/>
                        <a:t>.</a:t>
                      </a:r>
                      <a:br>
                        <a:rPr lang="en-US" sz="2000" b="1" dirty="0" smtClean="0"/>
                      </a:br>
                      <a:r>
                        <a:rPr lang="en-US" sz="2000" b="1" dirty="0" smtClean="0"/>
                        <a:t>• </a:t>
                      </a:r>
                      <a:r>
                        <a:rPr lang="ar-SA" sz="2000" b="1" dirty="0" smtClean="0"/>
                        <a:t>المواد القابه للتاكل : المعادن الحديديه –الجبس الجيري-طوب البناء-الاسمنج الزجاجي المقوى-الرقائق المعدنيه-المعادن اللا حديديه</a:t>
                      </a:r>
                      <a:r>
                        <a:rPr lang="en-US" sz="2000" b="1" dirty="0" smtClean="0"/>
                        <a:t>.</a:t>
                      </a:r>
                      <a:br>
                        <a:rPr lang="en-US" sz="2000" b="1" dirty="0" smtClean="0"/>
                      </a:br>
                      <a:r>
                        <a:rPr lang="en-US" sz="2000" b="1" dirty="0" smtClean="0"/>
                        <a:t>• </a:t>
                      </a:r>
                      <a:r>
                        <a:rPr lang="ar-SA" sz="2000" b="1" dirty="0" smtClean="0"/>
                        <a:t>الاسطح النازفه (المواد البطيئه الجفاف ): الاسطح المطليه او الممزوجه بالقار او زيوت قار الفحم أو بالزيوت المعدنيه والشح</a:t>
                      </a:r>
                      <a:r>
                        <a:rPr lang="en-US" sz="2000" b="1" dirty="0" smtClean="0"/>
                        <a:t>.</a:t>
                      </a:r>
                      <a:br>
                        <a:rPr lang="en-US" sz="2000" b="1" dirty="0" smtClean="0"/>
                      </a:br>
                      <a:r>
                        <a:rPr lang="en-US" sz="2000" b="1" dirty="0" smtClean="0"/>
                        <a:t>• </a:t>
                      </a:r>
                      <a:r>
                        <a:rPr lang="ar-SA" sz="2000" b="1" dirty="0" smtClean="0"/>
                        <a:t>الاسطح او الدهانات :التي تحتوي على صبغ معين احمر او اصباغ عادية</a:t>
                      </a:r>
                      <a:r>
                        <a:rPr lang="en-US" sz="2000" b="1" dirty="0" smtClean="0"/>
                        <a:t>.</a:t>
                      </a:r>
                      <a:br>
                        <a:rPr lang="en-US" sz="2000" b="1" dirty="0" smtClean="0"/>
                      </a:br>
                      <a:r>
                        <a:rPr lang="en-US" sz="2000" b="1" dirty="0" smtClean="0"/>
                        <a:t/>
                      </a:r>
                      <a:br>
                        <a:rPr lang="en-US" sz="2000" b="1" dirty="0" smtClean="0"/>
                      </a:br>
                      <a:endParaRPr lang="ar-EG" sz="2000" b="1" dirty="0" smtClean="0"/>
                    </a:p>
                    <a:p>
                      <a:endParaRPr lang="en-US" sz="2000" b="1" dirty="0"/>
                    </a:p>
                  </a:txBody>
                  <a:tcPr/>
                </a:tc>
              </a:tr>
            </a:tbl>
          </a:graphicData>
        </a:graphic>
      </p:graphicFrame>
    </p:spTree>
    <p:extLst>
      <p:ext uri="{BB962C8B-B14F-4D97-AF65-F5344CB8AC3E}">
        <p14:creationId xmlns:p14="http://schemas.microsoft.com/office/powerpoint/2010/main" val="12617629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452315059"/>
              </p:ext>
            </p:extLst>
          </p:nvPr>
        </p:nvGraphicFramePr>
        <p:xfrm>
          <a:off x="48072" y="136104"/>
          <a:ext cx="9505056" cy="13807440"/>
        </p:xfrm>
        <a:graphic>
          <a:graphicData uri="http://schemas.openxmlformats.org/drawingml/2006/table">
            <a:tbl>
              <a:tblPr firstRow="1" bandRow="1">
                <a:tableStyleId>{5940675A-B579-460E-94D1-54222C63F5DA}</a:tableStyleId>
              </a:tblPr>
              <a:tblGrid>
                <a:gridCol w="9505056"/>
              </a:tblGrid>
              <a:tr h="12673408">
                <a:tc>
                  <a:txBody>
                    <a:bodyPr/>
                    <a:lstStyle/>
                    <a:p>
                      <a:r>
                        <a:rPr lang="en-US" sz="2000" b="1" u="sng" dirty="0" smtClean="0"/>
                        <a:t/>
                      </a:r>
                      <a:br>
                        <a:rPr lang="en-US" sz="2000" b="1" u="sng" dirty="0" smtClean="0"/>
                      </a:br>
                      <a:r>
                        <a:rPr lang="en-US" sz="2000" b="1" u="sng" dirty="0" smtClean="0"/>
                        <a:t>3-3 </a:t>
                      </a:r>
                      <a:r>
                        <a:rPr lang="ar-SA" sz="2000" b="1" u="sng" dirty="0" smtClean="0"/>
                        <a:t>طبقات الدهان</a:t>
                      </a:r>
                      <a:r>
                        <a:rPr lang="en-US" sz="2000" b="1" u="sng" dirty="0" smtClean="0"/>
                        <a:t>:</a:t>
                      </a:r>
                      <a:r>
                        <a:rPr lang="en-US" sz="2000" b="1" dirty="0" smtClean="0"/>
                        <a:t/>
                      </a:r>
                      <a:br>
                        <a:rPr lang="en-US" sz="2000" b="1" dirty="0" smtClean="0"/>
                      </a:br>
                      <a:r>
                        <a:rPr lang="ar-SA" sz="2000" b="1" dirty="0" smtClean="0"/>
                        <a:t>تدهن البوية عادةً على الأسطح المراد دهانها على طبقات متتالية و هي تتكون عادةً من الأوجه الآتية:</a:t>
                      </a:r>
                      <a:r>
                        <a:rPr lang="en-US" sz="2000" b="1" dirty="0" smtClean="0"/>
                        <a:t/>
                      </a:r>
                      <a:br>
                        <a:rPr lang="en-US" sz="2000" b="1" dirty="0" smtClean="0"/>
                      </a:br>
                      <a:r>
                        <a:rPr lang="en-US" sz="2000" b="1" dirty="0" smtClean="0"/>
                        <a:t>1- </a:t>
                      </a:r>
                      <a:r>
                        <a:rPr lang="ar-SA" sz="2000" b="1" dirty="0" smtClean="0"/>
                        <a:t>وجه تحضيري</a:t>
                      </a:r>
                      <a:r>
                        <a:rPr lang="en-US" sz="2000" b="1" dirty="0" smtClean="0"/>
                        <a:t>:</a:t>
                      </a:r>
                      <a:br>
                        <a:rPr lang="en-US" sz="2000" b="1" dirty="0" smtClean="0"/>
                      </a:br>
                      <a:r>
                        <a:rPr lang="ar-SA" sz="2000" b="1" dirty="0" smtClean="0"/>
                        <a:t>و قد يسمى البادي و هو طبقة الدهان الأولى على السطح المراد دهانه فيجب أن تكون مناسبة و سهلة الإلتصاق بالسطح. كما يجب أن تقبل هذه الطبقة فوقها طبقات دهان أخرى. و الوجه التحضيري يجب أن يناسب الإحتياجات الآتية:</a:t>
                      </a:r>
                      <a:r>
                        <a:rPr lang="en-US" sz="2000" b="1" dirty="0" smtClean="0"/>
                        <a:t/>
                      </a:r>
                      <a:br>
                        <a:rPr lang="en-US" sz="2000" b="1" dirty="0" smtClean="0"/>
                      </a:br>
                      <a:r>
                        <a:rPr lang="en-US" sz="2000" b="1" dirty="0" smtClean="0"/>
                        <a:t>• </a:t>
                      </a:r>
                      <a:r>
                        <a:rPr lang="ar-SA" sz="2000" b="1" dirty="0" smtClean="0"/>
                        <a:t>النفاذ في الأسطح المسامية كما في حالة دهان الخشب و البياض</a:t>
                      </a:r>
                      <a:r>
                        <a:rPr lang="en-US" sz="2000" b="1" dirty="0" smtClean="0"/>
                        <a:t>.</a:t>
                      </a:r>
                      <a:br>
                        <a:rPr lang="en-US" sz="2000" b="1" dirty="0" smtClean="0"/>
                      </a:br>
                      <a:r>
                        <a:rPr lang="en-US" sz="2000" b="1" dirty="0" smtClean="0"/>
                        <a:t>• </a:t>
                      </a:r>
                      <a:r>
                        <a:rPr lang="ar-SA" sz="2000" b="1" dirty="0" smtClean="0"/>
                        <a:t>منع الصدأ كما في حالة دهان المعادن</a:t>
                      </a:r>
                      <a:r>
                        <a:rPr lang="en-US" sz="2000" b="1" dirty="0" smtClean="0"/>
                        <a:t>.</a:t>
                      </a:r>
                      <a:br>
                        <a:rPr lang="en-US" sz="2000" b="1" dirty="0" smtClean="0"/>
                      </a:br>
                      <a:r>
                        <a:rPr lang="en-US" sz="2000" b="1" dirty="0" smtClean="0"/>
                        <a:t>• </a:t>
                      </a:r>
                      <a:r>
                        <a:rPr lang="ar-SA" sz="2000" b="1" dirty="0" smtClean="0"/>
                        <a:t>يغطي الأسطح النشطة كيميائياً بإحكام كما في حالة بياض التخشين الجديد</a:t>
                      </a:r>
                      <a:r>
                        <a:rPr lang="en-US" sz="2000" b="1" dirty="0" smtClean="0"/>
                        <a:t>.</a:t>
                      </a:r>
                      <a:br>
                        <a:rPr lang="en-US" sz="2000" b="1" dirty="0" smtClean="0"/>
                      </a:br>
                      <a:r>
                        <a:rPr lang="en-US" sz="2000" b="1" dirty="0" smtClean="0"/>
                        <a:t>• </a:t>
                      </a:r>
                      <a:r>
                        <a:rPr lang="ar-SA" sz="2000" b="1" dirty="0" smtClean="0"/>
                        <a:t>مقاومة الحرارة</a:t>
                      </a:r>
                      <a:r>
                        <a:rPr lang="en-US" sz="2000" b="1" dirty="0" smtClean="0"/>
                        <a:t>.</a:t>
                      </a:r>
                      <a:br>
                        <a:rPr lang="en-US" sz="2000" b="1" dirty="0" smtClean="0"/>
                      </a:br>
                      <a:r>
                        <a:rPr lang="ar-SA" sz="2000" b="1" dirty="0" smtClean="0"/>
                        <a:t>و قد يستعمل الوجه التحضيري من طبقتين في حالة إستعمال البويات المخلوطة يدوياً نظراً لعدم تغطيتها الأسطح جيداً مثل دهان بوية سلاقون على المعادن أو الخشب ثم تغطيتها ببوية أخرى.</a:t>
                      </a:r>
                      <a:r>
                        <a:rPr lang="en-US" sz="2000" b="1" dirty="0" smtClean="0"/>
                        <a:t/>
                      </a:r>
                      <a:br>
                        <a:rPr lang="en-US" sz="2000" b="1" dirty="0" smtClean="0"/>
                      </a:br>
                      <a:r>
                        <a:rPr lang="en-US" sz="2000" b="1" dirty="0" smtClean="0"/>
                        <a:t>2- </a:t>
                      </a:r>
                      <a:r>
                        <a:rPr lang="ar-SA" sz="2000" b="1" dirty="0" smtClean="0"/>
                        <a:t>وجه البطانة</a:t>
                      </a:r>
                      <a:r>
                        <a:rPr lang="en-US" sz="2000" b="1" dirty="0" smtClean="0"/>
                        <a:t>:</a:t>
                      </a:r>
                      <a:br>
                        <a:rPr lang="en-US" sz="2000" b="1" dirty="0" smtClean="0"/>
                      </a:br>
                      <a:r>
                        <a:rPr lang="ar-SA" sz="2000" b="1" dirty="0" smtClean="0"/>
                        <a:t>وهي طبقة الدهان الثانية على السطح المراد دهانه. فيجب على هذه الطبقة أن تغطى و تعتم طبقة الدهان الأولى التي تحتها مع الإرتباط بها لتكوين سمك رقيق مناسب كما يجب أن تكون بنفس لون الوجه النهائي المطلوب.</a:t>
                      </a:r>
                      <a:r>
                        <a:rPr lang="en-US" sz="2000" b="1" dirty="0" smtClean="0"/>
                        <a:t/>
                      </a:r>
                      <a:br>
                        <a:rPr lang="en-US" sz="2000" b="1" dirty="0" smtClean="0"/>
                      </a:br>
                      <a:r>
                        <a:rPr lang="en-US" sz="2000" b="1" dirty="0" smtClean="0"/>
                        <a:t>3- </a:t>
                      </a:r>
                      <a:r>
                        <a:rPr lang="ar-SA" sz="2000" b="1" dirty="0" smtClean="0"/>
                        <a:t>وجه نهائي</a:t>
                      </a:r>
                      <a:r>
                        <a:rPr lang="en-US" sz="2000" b="1" dirty="0" smtClean="0"/>
                        <a:t>:</a:t>
                      </a:r>
                      <a:br>
                        <a:rPr lang="en-US" sz="2000" b="1" dirty="0" smtClean="0"/>
                      </a:br>
                      <a:r>
                        <a:rPr lang="ar-SA" sz="2000" b="1" dirty="0" smtClean="0"/>
                        <a:t>وهي الطبقة الأخيرة للدهان فوق السطح المراد دهانه و تعمل باللون المطلوب مع إنهائها بدون أثر للفرشة، و اختيار الألوان النهائية متعددة فإما أن تكون مطفي أو زيت أو لميع أو أنامل. فمثلاً بوية الزيت الليعة تعيش مدة أطول في الأسطح الخارجية للمباني عن البوية المطفية، أما درجة لمعانها و بريقها فيمكن التحكم في اختيارها.</a:t>
                      </a:r>
                      <a:r>
                        <a:rPr lang="en-US" sz="2000" b="1" dirty="0" smtClean="0"/>
                        <a:t/>
                      </a:r>
                      <a:br>
                        <a:rPr lang="en-US" sz="2000" b="1" dirty="0" smtClean="0"/>
                      </a:br>
                      <a:r>
                        <a:rPr lang="ar-SA" sz="2000" b="1" dirty="0" smtClean="0"/>
                        <a:t>و نظراً لكثرة إستعمال البويات ذات الخلط اليدوي في مصر فقد جرت العادة على وضع مواصفات خاصة للدهانات بالبويات في تشييد المباني تشمل ثلاثة أوجه بخلاف الوجه التحضيري والذي يكون في هذه الحالة مكون من وجهين بوية السلاقون و يليها بوية بلون فاتح.</a:t>
                      </a:r>
                      <a:r>
                        <a:rPr lang="en-US" sz="2000" b="1" dirty="0" smtClean="0"/>
                        <a:t/>
                      </a:r>
                      <a:br>
                        <a:rPr lang="en-US" sz="2000" b="1" dirty="0" smtClean="0"/>
                      </a:br>
                      <a:r>
                        <a:rPr lang="ar-SA" sz="2000" b="1" dirty="0" smtClean="0"/>
                        <a:t>المعجون:</a:t>
                      </a:r>
                      <a:r>
                        <a:rPr lang="en-US" sz="2000" b="1" dirty="0" smtClean="0"/>
                        <a:t/>
                      </a:r>
                      <a:br>
                        <a:rPr lang="en-US" sz="2000" b="1" dirty="0" smtClean="0"/>
                      </a:br>
                      <a:r>
                        <a:rPr lang="ar-SA" sz="2000" b="1" u="sng" dirty="0" smtClean="0"/>
                        <a:t>و توجد منه أنواع كثيرة نذكر الشائع منها كالآتي:</a:t>
                      </a:r>
                      <a:r>
                        <a:rPr lang="en-US" sz="2000" b="1" dirty="0" smtClean="0"/>
                        <a:t/>
                      </a:r>
                      <a:br>
                        <a:rPr lang="en-US" sz="2000" b="1" dirty="0" smtClean="0"/>
                      </a:br>
                      <a:r>
                        <a:rPr lang="en-US" sz="2000" b="1" dirty="0" smtClean="0"/>
                        <a:t>1. </a:t>
                      </a:r>
                      <a:r>
                        <a:rPr lang="ar-SA" sz="2000" b="1" dirty="0" smtClean="0"/>
                        <a:t>معجون غراء</a:t>
                      </a:r>
                      <a:r>
                        <a:rPr lang="en-US" sz="2000" b="1" dirty="0" smtClean="0"/>
                        <a:t>:</a:t>
                      </a:r>
                      <a:br>
                        <a:rPr lang="en-US" sz="2000" b="1" dirty="0" smtClean="0"/>
                      </a:br>
                      <a:r>
                        <a:rPr lang="ar-SA" sz="2000" b="1" dirty="0" smtClean="0"/>
                        <a:t>يستعمل لسد اللحامات و معالجة العيوب للأسطح المراد دهانها أثناء الوجه التحضيري و يتكون من:</a:t>
                      </a:r>
                      <a:r>
                        <a:rPr lang="en-US" sz="2000" b="1" dirty="0" smtClean="0"/>
                        <a:t/>
                      </a:r>
                      <a:br>
                        <a:rPr lang="en-US" sz="2000" b="1" dirty="0" smtClean="0"/>
                      </a:br>
                      <a:r>
                        <a:rPr lang="en-US" sz="2000" b="1" dirty="0" smtClean="0"/>
                        <a:t>1 </a:t>
                      </a:r>
                      <a:r>
                        <a:rPr lang="ar-SA" sz="2000" b="1" dirty="0" smtClean="0"/>
                        <a:t>جزء غراء</a:t>
                      </a:r>
                      <a:r>
                        <a:rPr lang="en-US" sz="2000" b="1" dirty="0" smtClean="0"/>
                        <a:t/>
                      </a:r>
                      <a:br>
                        <a:rPr lang="en-US" sz="2000" b="1" dirty="0" smtClean="0"/>
                      </a:br>
                      <a:r>
                        <a:rPr lang="en-US" sz="2000" b="1" dirty="0" smtClean="0"/>
                        <a:t>2 </a:t>
                      </a:r>
                      <a:r>
                        <a:rPr lang="ar-SA" sz="2000" b="1" dirty="0" smtClean="0"/>
                        <a:t>جزء ماء</a:t>
                      </a:r>
                      <a:r>
                        <a:rPr lang="en-US" sz="2000" b="1" dirty="0" smtClean="0"/>
                        <a:t/>
                      </a:r>
                      <a:br>
                        <a:rPr lang="en-US" sz="2000" b="1" dirty="0" smtClean="0"/>
                      </a:br>
                      <a:r>
                        <a:rPr lang="en-US" sz="2000" b="1" dirty="0" smtClean="0"/>
                        <a:t>7 </a:t>
                      </a:r>
                      <a:r>
                        <a:rPr lang="ar-SA" sz="2000" b="1" dirty="0" smtClean="0"/>
                        <a:t>أجزاء أسبيداج و لون</a:t>
                      </a:r>
                      <a:r>
                        <a:rPr lang="en-US" sz="2000" b="1" dirty="0" smtClean="0"/>
                        <a:t>.</a:t>
                      </a:r>
                      <a:br>
                        <a:rPr lang="en-US" sz="2000" b="1" dirty="0" smtClean="0"/>
                      </a:br>
                      <a:r>
                        <a:rPr lang="en-US" sz="2000" b="1" dirty="0" smtClean="0"/>
                        <a:t>2. </a:t>
                      </a:r>
                      <a:r>
                        <a:rPr lang="ar-SA" sz="2000" b="1" dirty="0" smtClean="0"/>
                        <a:t>معجون أندويل</a:t>
                      </a:r>
                      <a:r>
                        <a:rPr lang="en-US" sz="2000" b="1" dirty="0" smtClean="0"/>
                        <a:t>:</a:t>
                      </a:r>
                      <a:br>
                        <a:rPr lang="en-US" sz="2000" b="1" dirty="0" smtClean="0"/>
                      </a:br>
                      <a:r>
                        <a:rPr lang="ar-SA" sz="2000" b="1" dirty="0" smtClean="0"/>
                        <a:t>و قد يسمى معجون تلقيط، و يستعمل لسد اللحامات و معالجة العيوب للأسطح المراد دهانها أثناء بطانة البوية و تتكون نسبته من:</a:t>
                      </a:r>
                      <a:r>
                        <a:rPr lang="en-US" sz="2000" b="1" dirty="0" smtClean="0"/>
                        <a:t/>
                      </a:r>
                      <a:br>
                        <a:rPr lang="en-US" sz="2000" b="1" dirty="0" smtClean="0"/>
                      </a:br>
                      <a:r>
                        <a:rPr lang="en-US" sz="2000" b="1" dirty="0" smtClean="0"/>
                        <a:t>4 </a:t>
                      </a:r>
                      <a:r>
                        <a:rPr lang="ar-SA" sz="2000" b="1" dirty="0" smtClean="0"/>
                        <a:t>جزء أسبيداج</a:t>
                      </a:r>
                      <a:r>
                        <a:rPr lang="en-US" sz="2000" b="1" dirty="0" smtClean="0"/>
                        <a:t/>
                      </a:r>
                      <a:br>
                        <a:rPr lang="en-US" sz="2000" b="1" dirty="0" smtClean="0"/>
                      </a:br>
                      <a:r>
                        <a:rPr lang="en-US" sz="2000" b="1" dirty="0" smtClean="0"/>
                        <a:t>2 </a:t>
                      </a:r>
                      <a:r>
                        <a:rPr lang="ar-SA" sz="2000" b="1" dirty="0" smtClean="0"/>
                        <a:t>جزء أبيض الزنك</a:t>
                      </a:r>
                      <a:r>
                        <a:rPr lang="en-US" sz="2000" b="1" dirty="0" smtClean="0"/>
                        <a:t/>
                      </a:r>
                      <a:br>
                        <a:rPr lang="en-US" sz="2000" b="1" dirty="0" smtClean="0"/>
                      </a:br>
                      <a:r>
                        <a:rPr lang="en-US" sz="2000" b="1" dirty="0" smtClean="0"/>
                        <a:t>2 </a:t>
                      </a:r>
                      <a:r>
                        <a:rPr lang="ar-SA" sz="2000" b="1" dirty="0" smtClean="0"/>
                        <a:t>جزء غراء</a:t>
                      </a:r>
                      <a:r>
                        <a:rPr lang="en-US" sz="2000" b="1" dirty="0" smtClean="0"/>
                        <a:t/>
                      </a:r>
                      <a:br>
                        <a:rPr lang="en-US" sz="2000" b="1" dirty="0" smtClean="0"/>
                      </a:br>
                      <a:r>
                        <a:rPr lang="en-US" sz="2000" b="1" dirty="0" smtClean="0"/>
                        <a:t>2 </a:t>
                      </a:r>
                      <a:r>
                        <a:rPr lang="ar-SA" sz="2000" b="1" dirty="0" smtClean="0"/>
                        <a:t>جزء زيت بذرة الكتان</a:t>
                      </a:r>
                      <a:r>
                        <a:rPr lang="en-US" sz="2000" b="1" dirty="0" smtClean="0"/>
                        <a:t/>
                      </a:r>
                      <a:br>
                        <a:rPr lang="en-US" sz="2000" b="1" dirty="0" smtClean="0"/>
                      </a:br>
                      <a:r>
                        <a:rPr lang="en-US" sz="2000" b="1" dirty="0" smtClean="0"/>
                        <a:t>2 </a:t>
                      </a:r>
                      <a:r>
                        <a:rPr lang="ar-SA" sz="2000" b="1" dirty="0" smtClean="0"/>
                        <a:t>جزء لون</a:t>
                      </a:r>
                      <a:r>
                        <a:rPr lang="en-US" sz="2000" b="1" dirty="0" smtClean="0"/>
                        <a:t>.</a:t>
                      </a:r>
                      <a:br>
                        <a:rPr lang="en-US" sz="2000" b="1" dirty="0" smtClean="0"/>
                      </a:br>
                      <a:r>
                        <a:rPr lang="en-US" sz="2000" b="1" dirty="0" smtClean="0"/>
                        <a:t>3. </a:t>
                      </a:r>
                      <a:r>
                        <a:rPr lang="ar-SA" sz="2000" b="1" dirty="0" smtClean="0"/>
                        <a:t>معجون الأبوكسي</a:t>
                      </a:r>
                      <a:r>
                        <a:rPr lang="en-US" sz="2000" b="1" dirty="0" smtClean="0"/>
                        <a:t>:</a:t>
                      </a:r>
                      <a:br>
                        <a:rPr lang="en-US" sz="2000" b="1" dirty="0" smtClean="0"/>
                      </a:br>
                      <a:r>
                        <a:rPr lang="ar-SA" sz="2000" b="1" dirty="0" smtClean="0"/>
                        <a:t>ويستحضر في المصانع من المواد الشمعية االصاعية وله خاصية شدة المقاومة للرطوبة والعاومل الجوية ويباع عادة في الأسواق في أنابيب أو علب مختلفة الأحجام.</a:t>
                      </a:r>
                      <a:r>
                        <a:rPr lang="en-US" sz="2000" b="1" dirty="0" smtClean="0"/>
                        <a:t/>
                      </a:r>
                      <a:br>
                        <a:rPr lang="en-US" sz="2000" b="1" dirty="0" smtClean="0"/>
                      </a:br>
                      <a:r>
                        <a:rPr lang="ar-SA" sz="2000" b="1" dirty="0" smtClean="0"/>
                        <a:t>ولذلك يستعمل عادة في سد اللحامات ومعالجة العيوب في الأماكن التي تكثر فيها المياه مثل الفاصل بين البانيو والحائط في الحمامات .</a:t>
                      </a:r>
                      <a:endParaRPr lang="en-US" sz="2000" b="1" dirty="0" smtClean="0"/>
                    </a:p>
                    <a:p>
                      <a:endParaRPr lang="ar-EG" sz="2000" b="1" dirty="0" smtClean="0"/>
                    </a:p>
                    <a:p>
                      <a:endParaRPr lang="en-US" sz="2000" b="1" dirty="0"/>
                    </a:p>
                  </a:txBody>
                  <a:tcPr/>
                </a:tc>
              </a:tr>
            </a:tbl>
          </a:graphicData>
        </a:graphic>
      </p:graphicFrame>
    </p:spTree>
    <p:extLst>
      <p:ext uri="{BB962C8B-B14F-4D97-AF65-F5344CB8AC3E}">
        <p14:creationId xmlns:p14="http://schemas.microsoft.com/office/powerpoint/2010/main" val="1646210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188982917"/>
              </p:ext>
            </p:extLst>
          </p:nvPr>
        </p:nvGraphicFramePr>
        <p:xfrm>
          <a:off x="120080" y="136104"/>
          <a:ext cx="9433048" cy="12601400"/>
        </p:xfrm>
        <a:graphic>
          <a:graphicData uri="http://schemas.openxmlformats.org/drawingml/2006/table">
            <a:tbl>
              <a:tblPr firstRow="1" bandRow="1">
                <a:tableStyleId>{5940675A-B579-460E-94D1-54222C63F5DA}</a:tableStyleId>
              </a:tblPr>
              <a:tblGrid>
                <a:gridCol w="9433048"/>
              </a:tblGrid>
              <a:tr h="12601400">
                <a:tc>
                  <a:txBody>
                    <a:bodyPr/>
                    <a:lstStyle/>
                    <a:p>
                      <a:r>
                        <a:rPr lang="ar-EG" b="1" u="sng" dirty="0" smtClean="0"/>
                        <a:t>انواع الدهانات :</a:t>
                      </a:r>
                    </a:p>
                    <a:p>
                      <a:r>
                        <a:rPr lang="ar-EG" b="1" dirty="0" smtClean="0"/>
                        <a:t>1-) </a:t>
                      </a:r>
                      <a:r>
                        <a:rPr lang="ar-EG" b="1" u="sng" dirty="0" smtClean="0"/>
                        <a:t>الدهانات الزيتية : </a:t>
                      </a:r>
                      <a:r>
                        <a:rPr lang="ar-EG" b="1" dirty="0" smtClean="0"/>
                        <a:t>ويختلف تركيب هذا الدهان حسب نوع السطح المطلوب طلائه وحسب الطبقة المطلوبة ، فإذا كان لأغراض التأسيس مثلا تطلب زيادة من زيت بذرة الكتان في تركيبه ، أما إذا كان لدهان الوجه النهائي فيحتاج لكميات اكبر من اكسيد الزنك ، ويستخدم هذا الدهان لطلاء الخشب والسطوح الحديدية والأسمنتية ودهان الجدران . </a:t>
                      </a:r>
                      <a:br>
                        <a:rPr lang="ar-EG" b="1" dirty="0" smtClean="0"/>
                      </a:br>
                      <a:r>
                        <a:rPr lang="ar-EG" b="1" dirty="0" smtClean="0"/>
                        <a:t/>
                      </a:r>
                      <a:br>
                        <a:rPr lang="ar-EG" b="1" dirty="0" smtClean="0"/>
                      </a:br>
                      <a:r>
                        <a:rPr lang="ar-EG" b="1" dirty="0" smtClean="0"/>
                        <a:t>2-) </a:t>
                      </a:r>
                      <a:r>
                        <a:rPr lang="ar-EG" b="1" u="sng" dirty="0" smtClean="0"/>
                        <a:t>الدهانات المائية المستحلبة</a:t>
                      </a:r>
                      <a:r>
                        <a:rPr lang="ar-EG" b="1" dirty="0" smtClean="0"/>
                        <a:t>(</a:t>
                      </a:r>
                      <a:r>
                        <a:rPr lang="en-US" b="1" dirty="0" smtClean="0"/>
                        <a:t>: (emulsion </a:t>
                      </a:r>
                      <a:r>
                        <a:rPr lang="ar-EG" b="1" dirty="0" smtClean="0"/>
                        <a:t>من حسنات هذا النوع من الدهان انه سهل التنظيف ، ومقاوم للعوامل الجوية وسريع الجفاف ، وكذلك يوجد منه العديد من الألوان ويستخدم داخليا وخارجيا . </a:t>
                      </a:r>
                      <a:br>
                        <a:rPr lang="ar-EG" b="1" dirty="0" smtClean="0"/>
                      </a:br>
                      <a:r>
                        <a:rPr lang="ar-EG" b="1" dirty="0" smtClean="0"/>
                        <a:t/>
                      </a:r>
                      <a:br>
                        <a:rPr lang="ar-EG" b="1" dirty="0" smtClean="0"/>
                      </a:br>
                      <a:r>
                        <a:rPr lang="ar-EG" b="1" dirty="0" smtClean="0"/>
                        <a:t>3-) </a:t>
                      </a:r>
                      <a:r>
                        <a:rPr lang="ar-EG" b="1" u="sng" dirty="0" smtClean="0"/>
                        <a:t>الدهانات الصناعية : </a:t>
                      </a:r>
                      <a:r>
                        <a:rPr lang="ar-EG" b="1" dirty="0" smtClean="0"/>
                        <a:t>تتكون هذه الدهانات من تراكيب كيميائية مختلفة ، وتمتاز بثبات لونها لفترة طويلة على الأسطح التي تدهن بها ، وتستخدم بشكل رئيسي في طلاء الهياكل المعدنية والآلات والسيارات والسيارات . </a:t>
                      </a:r>
                      <a:br>
                        <a:rPr lang="ar-EG" b="1" dirty="0" smtClean="0"/>
                      </a:br>
                      <a:r>
                        <a:rPr lang="ar-EG" b="1" dirty="0" smtClean="0"/>
                        <a:t/>
                      </a:r>
                      <a:br>
                        <a:rPr lang="ar-EG" b="1" dirty="0" smtClean="0"/>
                      </a:br>
                      <a:r>
                        <a:rPr lang="ar-EG" b="1" dirty="0" smtClean="0"/>
                        <a:t>4-) </a:t>
                      </a:r>
                      <a:r>
                        <a:rPr lang="ar-EG" b="1" u="sng" dirty="0" smtClean="0"/>
                        <a:t>الدهان السليولوزي : </a:t>
                      </a:r>
                      <a:r>
                        <a:rPr lang="ar-EG" b="1" dirty="0" smtClean="0"/>
                        <a:t>الأستخدام الرئيسي لهذا النوع هو طلاء الأخشاب ، وأهم الدهانات السليولوزية : 1- الورنيش 2- اللاكر . </a:t>
                      </a:r>
                      <a:br>
                        <a:rPr lang="ar-EG" b="1" dirty="0" smtClean="0"/>
                      </a:br>
                      <a:r>
                        <a:rPr lang="ar-EG" b="1" dirty="0" smtClean="0"/>
                        <a:t/>
                      </a:r>
                      <a:br>
                        <a:rPr lang="ar-EG" b="1" dirty="0" smtClean="0"/>
                      </a:br>
                      <a:r>
                        <a:rPr lang="ar-EG" b="1" dirty="0" smtClean="0"/>
                        <a:t>5-) </a:t>
                      </a:r>
                      <a:r>
                        <a:rPr lang="ar-EG" b="1" u="sng" dirty="0" smtClean="0"/>
                        <a:t>دهان ال </a:t>
                      </a:r>
                      <a:r>
                        <a:rPr lang="en-US" b="1" u="sng" dirty="0" smtClean="0"/>
                        <a:t>gm6 : </a:t>
                      </a:r>
                      <a:r>
                        <a:rPr lang="ar-EG" b="1" dirty="0" smtClean="0"/>
                        <a:t>وهو مزيج من مساحيق لونية وأصباغ تمتزج معا لطلي السطوح ، وهذا الدهان يتكون ثلاثة من طبقات :( طبقة الأساس ، الطبقة التحتية ، الطبقة النهائية). </a:t>
                      </a:r>
                      <a:br>
                        <a:rPr lang="ar-EG" b="1" dirty="0" smtClean="0"/>
                      </a:br>
                      <a:r>
                        <a:rPr lang="ar-EG" b="1" dirty="0" smtClean="0"/>
                        <a:t/>
                      </a:r>
                      <a:br>
                        <a:rPr lang="ar-EG" b="1" dirty="0" smtClean="0"/>
                      </a:br>
                      <a:r>
                        <a:rPr lang="ar-EG" b="1" u="sng" dirty="0" smtClean="0"/>
                        <a:t>(ملحوظة :) </a:t>
                      </a:r>
                      <a:r>
                        <a:rPr lang="ar-EG" b="1" dirty="0" smtClean="0"/>
                        <a:t/>
                      </a:r>
                      <a:br>
                        <a:rPr lang="ar-EG" b="1" dirty="0" smtClean="0"/>
                      </a:br>
                      <a:r>
                        <a:rPr lang="ar-EG" b="1" dirty="0" smtClean="0"/>
                        <a:t>الطبقة النهائية : هي الطبقة التي تعطي اللون المطلوب والظاهر على السطح المطلي.</a:t>
                      </a:r>
                    </a:p>
                    <a:p>
                      <a:r>
                        <a:rPr lang="ar-EG" b="1" dirty="0" smtClean="0"/>
                        <a:t/>
                      </a:r>
                      <a:br>
                        <a:rPr lang="ar-EG" b="1" dirty="0" smtClean="0"/>
                      </a:br>
                      <a:endParaRPr lang="ar-EG" b="1" dirty="0" smtClean="0"/>
                    </a:p>
                    <a:p>
                      <a:endParaRPr lang="en-US" b="1" dirty="0"/>
                    </a:p>
                  </a:txBody>
                  <a:tcPr/>
                </a:tc>
              </a:tr>
            </a:tbl>
          </a:graphicData>
        </a:graphic>
      </p:graphicFrame>
    </p:spTree>
    <p:extLst>
      <p:ext uri="{BB962C8B-B14F-4D97-AF65-F5344CB8AC3E}">
        <p14:creationId xmlns:p14="http://schemas.microsoft.com/office/powerpoint/2010/main" val="33376962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88834684"/>
              </p:ext>
            </p:extLst>
          </p:nvPr>
        </p:nvGraphicFramePr>
        <p:xfrm>
          <a:off x="120080" y="136104"/>
          <a:ext cx="9433048" cy="12529392"/>
        </p:xfrm>
        <a:graphic>
          <a:graphicData uri="http://schemas.openxmlformats.org/drawingml/2006/table">
            <a:tbl>
              <a:tblPr firstRow="1" bandRow="1">
                <a:tableStyleId>{5940675A-B579-460E-94D1-54222C63F5DA}</a:tableStyleId>
              </a:tblPr>
              <a:tblGrid>
                <a:gridCol w="9433048"/>
              </a:tblGrid>
              <a:tr h="12529392">
                <a:tc>
                  <a:txBody>
                    <a:bodyPr/>
                    <a:lstStyle/>
                    <a:p>
                      <a:r>
                        <a:rPr lang="ar-EG" b="1" u="sng" dirty="0" smtClean="0"/>
                        <a:t>الأسطح الخشبية – التشطيب الغير شفاف</a:t>
                      </a:r>
                    </a:p>
                    <a:p>
                      <a:r>
                        <a:rPr lang="ar-EG" b="1" dirty="0" smtClean="0"/>
                        <a:t> </a:t>
                      </a:r>
                    </a:p>
                    <a:p>
                      <a:r>
                        <a:rPr lang="ar-EG" b="1" dirty="0" smtClean="0"/>
                        <a:t>تحضير الأسطح</a:t>
                      </a:r>
                    </a:p>
                    <a:p>
                      <a:r>
                        <a:rPr lang="ar-EG" b="1" dirty="0" smtClean="0"/>
                        <a:t>الأسطح الخشبية التي تم طلائها من قبل يجب سنفرتها جيدا لإزالة أي أتربة أو شحوم.</a:t>
                      </a:r>
                    </a:p>
                    <a:p>
                      <a:r>
                        <a:rPr lang="ar-EG" b="1" dirty="0" smtClean="0"/>
                        <a:t>قم بإضافة طلاء الأخشاب التمهيدي بالفرشاة و ذلك بعد تخفيفه بالنسب الموصي بها.</a:t>
                      </a:r>
                    </a:p>
                    <a:p>
                      <a:r>
                        <a:rPr lang="ar-EG" b="1" dirty="0" smtClean="0"/>
                        <a:t>إعطها الوقت لتجف ما بين 6-8 ساعات ثم قم بإضافة معجون للأخشاب.</a:t>
                      </a:r>
                    </a:p>
                    <a:p>
                      <a:r>
                        <a:rPr lang="ar-EG" b="1" dirty="0" smtClean="0"/>
                        <a:t>قم يصنفرة السطح بعد ذلك بورقة صنفرة رقم 180 ثم قم بوضع الطبقة الثانية من دهان</a:t>
                      </a:r>
                    </a:p>
                    <a:p>
                      <a:r>
                        <a:rPr lang="ar-EG" b="1" dirty="0" smtClean="0"/>
                        <a:t>الخشب التمهيدي. أصبح السطح الخشبي الآن جاهزا للدهان بالطبقة النهائية.</a:t>
                      </a:r>
                    </a:p>
                    <a:p>
                      <a:r>
                        <a:rPr lang="ar-EG" b="1" dirty="0" smtClean="0"/>
                        <a:t>الدهان</a:t>
                      </a:r>
                    </a:p>
                    <a:p>
                      <a:r>
                        <a:rPr lang="ar-EG" b="1" dirty="0" smtClean="0"/>
                        <a:t>للدهانات الغير شفافة يمكنك إستخدام المينا </a:t>
                      </a:r>
                      <a:r>
                        <a:rPr lang="en-US" b="1" dirty="0" err="1" smtClean="0"/>
                        <a:t>Apcolite</a:t>
                      </a:r>
                      <a:r>
                        <a:rPr lang="en-US" b="1" dirty="0" smtClean="0"/>
                        <a:t> Premium Gloss Enamel, </a:t>
                      </a:r>
                      <a:r>
                        <a:rPr lang="en-US" b="1" dirty="0" err="1" smtClean="0"/>
                        <a:t>Apcolite</a:t>
                      </a:r>
                      <a:r>
                        <a:rPr lang="en-US" b="1" dirty="0" smtClean="0"/>
                        <a:t> Premium Satin Enamel or </a:t>
                      </a:r>
                      <a:r>
                        <a:rPr lang="en-US" b="1" dirty="0" err="1" smtClean="0"/>
                        <a:t>Gattu</a:t>
                      </a:r>
                      <a:r>
                        <a:rPr lang="en-US" b="1" dirty="0" smtClean="0"/>
                        <a:t> Synthetic Enamel).</a:t>
                      </a:r>
                    </a:p>
                    <a:p>
                      <a:r>
                        <a:rPr lang="ar-EG" b="1" dirty="0" smtClean="0"/>
                        <a:t>قم بإضافة طلاء الأخشاب التمهيدي بالفرشاة و ذلك بعد تخفيفه بالنسب الموصي بها.</a:t>
                      </a:r>
                    </a:p>
                    <a:p>
                      <a:r>
                        <a:rPr lang="ar-EG" b="1" dirty="0" smtClean="0"/>
                        <a:t>إعطها الوقت لتجف ما بين 6-8 ساعات ثم قم بإضافة معجون للأخشاب. قم بصنفرة</a:t>
                      </a:r>
                    </a:p>
                    <a:p>
                      <a:r>
                        <a:rPr lang="ar-EG" b="1" dirty="0" smtClean="0"/>
                        <a:t>إعطها الوقت لتجف ما بين 6-8 ساعات ثم قم بإضافة معجون للأخشاب. قم بصنفرة السطح بعد ذلك بورقة صنفرة رقم 180 ثم قم بوضع الطبقة الثانية من دهان الخشب التمهيدي. أصبح السطح الخشبي الآن جاهزا للدهان بالطبقة النهائية.</a:t>
                      </a:r>
                    </a:p>
                    <a:p>
                      <a:r>
                        <a:rPr lang="ar-EG" b="1" dirty="0" smtClean="0"/>
                        <a:t>و المينا بشكل عام تضاف بالفرشاة و لكن يمكن أيضا وضعها بالرش. إن فترة الجفاف</a:t>
                      </a:r>
                    </a:p>
                    <a:p>
                      <a:r>
                        <a:rPr lang="ar-EG" b="1" dirty="0" smtClean="0"/>
                        <a:t>للمينا تعتبر أطول لذلك يجب مراعاة حلو المنطقة المحيطة من الأترية حتي يجف الدهان .</a:t>
                      </a:r>
                    </a:p>
                    <a:p>
                      <a:r>
                        <a:rPr lang="ar-EG" b="1" dirty="0" smtClean="0"/>
                        <a:t>. إن فترة الجفاف للمينا تعتبر أطول لذلك يجب مراعاة حلو المنطقة المحيطة من الأترية حتي يجف الدهان.</a:t>
                      </a:r>
                    </a:p>
                    <a:p>
                      <a:r>
                        <a:rPr lang="ar-EG" b="1" dirty="0" smtClean="0"/>
                        <a:t>و يكفي في معظم الحالات وضع طبقتين من الطلاء و مع ذلك إذا كانت درجة لون الطبقة الأولي أغمق من الثانية فمن الموصي به إضافة طبقة ثالثة.</a:t>
                      </a:r>
                    </a:p>
                    <a:p>
                      <a:endParaRPr lang="ar-EG" b="1" dirty="0" smtClean="0"/>
                    </a:p>
                    <a:p>
                      <a:endParaRPr lang="en-US" b="1" dirty="0"/>
                    </a:p>
                  </a:txBody>
                  <a:tcPr/>
                </a:tc>
              </a:tr>
            </a:tbl>
          </a:graphicData>
        </a:graphic>
      </p:graphicFrame>
    </p:spTree>
    <p:extLst>
      <p:ext uri="{BB962C8B-B14F-4D97-AF65-F5344CB8AC3E}">
        <p14:creationId xmlns:p14="http://schemas.microsoft.com/office/powerpoint/2010/main" val="9119185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01581780"/>
              </p:ext>
            </p:extLst>
          </p:nvPr>
        </p:nvGraphicFramePr>
        <p:xfrm>
          <a:off x="120080" y="136104"/>
          <a:ext cx="9433048" cy="12529392"/>
        </p:xfrm>
        <a:graphic>
          <a:graphicData uri="http://schemas.openxmlformats.org/drawingml/2006/table">
            <a:tbl>
              <a:tblPr firstRow="1" bandRow="1">
                <a:tableStyleId>{5940675A-B579-460E-94D1-54222C63F5DA}</a:tableStyleId>
              </a:tblPr>
              <a:tblGrid>
                <a:gridCol w="9433048"/>
              </a:tblGrid>
              <a:tr h="12529392">
                <a:tc>
                  <a:txBody>
                    <a:bodyPr/>
                    <a:lstStyle/>
                    <a:p>
                      <a:r>
                        <a:rPr lang="ar-EG" b="1" u="sng" dirty="0" smtClean="0"/>
                        <a:t>الأسطح الخشبية – التشطيب الغير شفاف</a:t>
                      </a:r>
                    </a:p>
                    <a:p>
                      <a:r>
                        <a:rPr lang="ar-EG" b="1" dirty="0" smtClean="0"/>
                        <a:t> </a:t>
                      </a:r>
                    </a:p>
                    <a:p>
                      <a:r>
                        <a:rPr lang="ar-EG" b="1" dirty="0" smtClean="0"/>
                        <a:t>تحضير الأسطح</a:t>
                      </a:r>
                    </a:p>
                    <a:p>
                      <a:r>
                        <a:rPr lang="ar-EG" b="1" dirty="0" smtClean="0"/>
                        <a:t>الأسطح الخشبية التي تم طلائها من قبل يجب سنفرتها جيدا لإزالة أي أتربة أو شحوم.</a:t>
                      </a:r>
                    </a:p>
                    <a:p>
                      <a:r>
                        <a:rPr lang="ar-EG" b="1" dirty="0" smtClean="0"/>
                        <a:t>قم بإضافة طلاء الأخشاب التمهيدي بالفرشاة و ذلك بعد تخفيفه بالنسب الموصي بها.</a:t>
                      </a:r>
                    </a:p>
                    <a:p>
                      <a:r>
                        <a:rPr lang="ar-EG" b="1" dirty="0" smtClean="0"/>
                        <a:t>إعطها الوقت لتجف ما بين 6-8 ساعات ثم قم بإضافة معجون للأخشاب.</a:t>
                      </a:r>
                    </a:p>
                    <a:p>
                      <a:r>
                        <a:rPr lang="ar-EG" b="1" dirty="0" smtClean="0"/>
                        <a:t>قم يصنفرة السطح بعد ذلك بورقة صنفرة رقم 180 ثم قم بوضع الطبقة الثانية من دهان</a:t>
                      </a:r>
                    </a:p>
                    <a:p>
                      <a:r>
                        <a:rPr lang="ar-EG" b="1" dirty="0" smtClean="0"/>
                        <a:t>الخشب التمهيدي. أصبح السطح الخشبي الآن جاهزا للدهان بالطبقة النهائية.</a:t>
                      </a:r>
                    </a:p>
                    <a:p>
                      <a:r>
                        <a:rPr lang="ar-EG" b="1" dirty="0" smtClean="0"/>
                        <a:t>الدهان</a:t>
                      </a:r>
                    </a:p>
                    <a:p>
                      <a:r>
                        <a:rPr lang="ar-EG" b="1" dirty="0" smtClean="0"/>
                        <a:t>للدهانات الغير شفافة يمكنك إستخدام المينا </a:t>
                      </a:r>
                      <a:r>
                        <a:rPr lang="en-US" b="1" dirty="0" err="1" smtClean="0"/>
                        <a:t>Apcolite</a:t>
                      </a:r>
                      <a:r>
                        <a:rPr lang="en-US" b="1" dirty="0" smtClean="0"/>
                        <a:t> Premium Gloss Enamel, </a:t>
                      </a:r>
                      <a:r>
                        <a:rPr lang="en-US" b="1" dirty="0" err="1" smtClean="0"/>
                        <a:t>Apcolite</a:t>
                      </a:r>
                      <a:r>
                        <a:rPr lang="en-US" b="1" dirty="0" smtClean="0"/>
                        <a:t> Premium Satin Enamel or </a:t>
                      </a:r>
                      <a:r>
                        <a:rPr lang="en-US" b="1" dirty="0" err="1" smtClean="0"/>
                        <a:t>Gattu</a:t>
                      </a:r>
                      <a:r>
                        <a:rPr lang="en-US" b="1" dirty="0" smtClean="0"/>
                        <a:t> Synthetic Enamel).</a:t>
                      </a:r>
                    </a:p>
                    <a:p>
                      <a:r>
                        <a:rPr lang="ar-EG" b="1" dirty="0" smtClean="0"/>
                        <a:t>قم بإضافة طلاء الأخشاب التمهيدي بالفرشاة و ذلك بعد تخفيفه بالنسب الموصي بها.</a:t>
                      </a:r>
                    </a:p>
                    <a:p>
                      <a:r>
                        <a:rPr lang="ar-EG" b="1" dirty="0" smtClean="0"/>
                        <a:t>إعطها الوقت لتجف ما بين 6-8 ساعات ثم قم بإضافة معجون للأخشاب. قم بصنفرة</a:t>
                      </a:r>
                    </a:p>
                    <a:p>
                      <a:r>
                        <a:rPr lang="ar-EG" b="1" dirty="0" smtClean="0"/>
                        <a:t>إعطها الوقت لتجف ما بين 6-8 ساعات ثم قم بإضافة معجون للأخشاب. قم بصنفرة السطح بعد ذلك بورقة صنفرة رقم 180 ثم قم بوضع الطبقة الثانية من دهان الخشب التمهيدي. أصبح السطح الخشبي الآن جاهزا للدهان بالطبقة النهائية.</a:t>
                      </a:r>
                    </a:p>
                    <a:p>
                      <a:r>
                        <a:rPr lang="ar-EG" b="1" dirty="0" smtClean="0"/>
                        <a:t>و المينا بشكل عام تضاف بالفرشاة و لكن يمكن أيضا وضعها بالرش. إن فترة الجفاف</a:t>
                      </a:r>
                    </a:p>
                    <a:p>
                      <a:r>
                        <a:rPr lang="ar-EG" b="1" dirty="0" smtClean="0"/>
                        <a:t>للمينا تعتبر أطول لذلك يجب مراعاة حلو المنطقة المحيطة من الأترية حتي يجف الدهان .</a:t>
                      </a:r>
                    </a:p>
                    <a:p>
                      <a:r>
                        <a:rPr lang="ar-EG" b="1" dirty="0" smtClean="0"/>
                        <a:t>. إن فترة الجفاف للمينا تعتبر أطول لذلك يجب مراعاة حلو المنطقة المحيطة من الأترية حتي يجف الدهان.</a:t>
                      </a:r>
                    </a:p>
                    <a:p>
                      <a:r>
                        <a:rPr lang="ar-EG" b="1" dirty="0" smtClean="0"/>
                        <a:t>و يكفي في معظم الحالات وضع طبقتين من الطلاء و مع ذلك إذا كانت درجة لون الطبقة الأولي أغمق من الثانية فمن الموصي به إضافة طبقة ثالثة.</a:t>
                      </a:r>
                    </a:p>
                    <a:p>
                      <a:endParaRPr lang="ar-EG" b="1" dirty="0" smtClean="0"/>
                    </a:p>
                    <a:p>
                      <a:endParaRPr lang="en-US" b="1" dirty="0"/>
                    </a:p>
                  </a:txBody>
                  <a:tcPr/>
                </a:tc>
              </a:tr>
            </a:tbl>
          </a:graphicData>
        </a:graphic>
      </p:graphicFrame>
    </p:spTree>
    <p:extLst>
      <p:ext uri="{BB962C8B-B14F-4D97-AF65-F5344CB8AC3E}">
        <p14:creationId xmlns:p14="http://schemas.microsoft.com/office/powerpoint/2010/main" val="2487904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0"/>
            <a:ext cx="9601200" cy="769441"/>
          </a:xfrm>
          <a:prstGeom prst="rect">
            <a:avLst/>
          </a:prstGeom>
          <a:noFill/>
        </p:spPr>
        <p:txBody>
          <a:bodyPr wrap="square" rtlCol="1">
            <a:spAutoFit/>
          </a:bodyPr>
          <a:lstStyle/>
          <a:p>
            <a:endParaRPr lang="ar-SA" sz="2400" b="1" i="1" u="sng" dirty="0" smtClean="0">
              <a:solidFill>
                <a:srgbClr val="002060"/>
              </a:solidFill>
              <a:effectLst>
                <a:outerShdw blurRad="38100" dist="38100" dir="2700000" algn="tl">
                  <a:srgbClr val="000000">
                    <a:alpha val="43137"/>
                  </a:srgbClr>
                </a:outerShdw>
              </a:effectLst>
            </a:endParaRPr>
          </a:p>
          <a:p>
            <a:endParaRPr lang="ar-SA" sz="2000" b="1" dirty="0" smtClean="0">
              <a:effectLst>
                <a:outerShdw blurRad="38100" dist="38100" dir="2700000" algn="tl">
                  <a:srgbClr val="000000">
                    <a:alpha val="43137"/>
                  </a:srgbClr>
                </a:outerShdw>
              </a:effectLst>
            </a:endParaRPr>
          </a:p>
        </p:txBody>
      </p:sp>
      <p:graphicFrame>
        <p:nvGraphicFramePr>
          <p:cNvPr id="4" name="Table 3"/>
          <p:cNvGraphicFramePr>
            <a:graphicFrameLocks noGrp="1"/>
          </p:cNvGraphicFramePr>
          <p:nvPr>
            <p:extLst>
              <p:ext uri="{D42A27DB-BD31-4B8C-83A1-F6EECF244321}">
                <p14:modId xmlns:p14="http://schemas.microsoft.com/office/powerpoint/2010/main" val="893939281"/>
              </p:ext>
            </p:extLst>
          </p:nvPr>
        </p:nvGraphicFramePr>
        <p:xfrm>
          <a:off x="-33288" y="136104"/>
          <a:ext cx="9601200" cy="12771120"/>
        </p:xfrm>
        <a:graphic>
          <a:graphicData uri="http://schemas.openxmlformats.org/drawingml/2006/table">
            <a:tbl>
              <a:tblPr firstRow="1" bandRow="1">
                <a:tableStyleId>{5940675A-B579-460E-94D1-54222C63F5DA}</a:tableStyleId>
              </a:tblPr>
              <a:tblGrid>
                <a:gridCol w="9601200"/>
              </a:tblGrid>
              <a:tr h="12529392">
                <a:tc>
                  <a:txBody>
                    <a:bodyPr/>
                    <a:lstStyle/>
                    <a:p>
                      <a:r>
                        <a:rPr lang="ar-EG" sz="2800" b="1" dirty="0" smtClean="0">
                          <a:effectLst>
                            <a:outerShdw blurRad="38100" dist="38100" dir="2700000" algn="tl">
                              <a:srgbClr val="000000">
                                <a:alpha val="43137"/>
                              </a:srgbClr>
                            </a:outerShdw>
                          </a:effectLst>
                        </a:rPr>
                        <a:t>2- خشب العزيزي </a:t>
                      </a:r>
                      <a:r>
                        <a:rPr lang="en-US" sz="2800" b="1" dirty="0" smtClean="0">
                          <a:effectLst>
                            <a:outerShdw blurRad="38100" dist="38100" dir="2700000" algn="tl">
                              <a:srgbClr val="000000">
                                <a:alpha val="43137"/>
                              </a:srgbClr>
                            </a:outerShdw>
                          </a:effectLst>
                        </a:rPr>
                        <a:t>Pitch Pine )</a:t>
                      </a:r>
                      <a:r>
                        <a:rPr lang="ar-EG" sz="2800" b="1" dirty="0" smtClean="0">
                          <a:effectLst>
                            <a:outerShdw blurRad="38100" dist="38100" dir="2700000" algn="tl">
                              <a:srgbClr val="000000">
                                <a:alpha val="43137"/>
                              </a:srgbClr>
                            </a:outerShdw>
                          </a:effectLst>
                        </a:rPr>
                        <a:t> ):</a:t>
                      </a:r>
                      <a:endParaRPr lang="en-US" sz="2800" b="1" dirty="0" smtClean="0">
                        <a:effectLst>
                          <a:outerShdw blurRad="38100" dist="38100" dir="2700000" algn="tl">
                            <a:srgbClr val="000000">
                              <a:alpha val="43137"/>
                            </a:srgbClr>
                          </a:outerShdw>
                        </a:effectLst>
                      </a:endParaRPr>
                    </a:p>
                    <a:p>
                      <a:r>
                        <a:rPr lang="ar-EG" sz="2800" b="1" dirty="0" smtClean="0">
                          <a:effectLst>
                            <a:outerShdw blurRad="38100" dist="38100" dir="2700000" algn="tl">
                              <a:srgbClr val="000000">
                                <a:alpha val="43137"/>
                              </a:srgbClr>
                            </a:outerShdw>
                          </a:effectLst>
                        </a:rPr>
                        <a:t>هو المعروف باسم الشوح الأصفر أو الموسكي، فهو من نوع الأخشاب الصنوبريه مثل الموسكي والبلوط ويزن المتر المكعب منه حوالي 800 كجم عندما تكون نسبة الرطوبة فيه 12%.</a:t>
                      </a:r>
                    </a:p>
                    <a:p>
                      <a:endParaRPr lang="ar-EG" dirty="0" smtClean="0"/>
                    </a:p>
                    <a:p>
                      <a:endParaRPr lang="ar-EG" dirty="0" smtClean="0"/>
                    </a:p>
                    <a:p>
                      <a:endParaRPr lang="ar-EG" dirty="0" smtClean="0"/>
                    </a:p>
                    <a:p>
                      <a:endParaRPr lang="ar-EG" dirty="0" smtClean="0"/>
                    </a:p>
                    <a:p>
                      <a:endParaRPr lang="ar-EG" dirty="0" smtClean="0"/>
                    </a:p>
                    <a:p>
                      <a:endParaRPr lang="ar-EG" dirty="0" smtClean="0"/>
                    </a:p>
                    <a:p>
                      <a:r>
                        <a:rPr lang="ar-EG" sz="2800" b="1" dirty="0" smtClean="0">
                          <a:effectLst>
                            <a:outerShdw blurRad="38100" dist="38100" dir="2700000" algn="tl">
                              <a:srgbClr val="000000">
                                <a:alpha val="43137"/>
                              </a:srgbClr>
                            </a:outerShdw>
                          </a:effectLst>
                        </a:rPr>
                        <a:t>مميزاتة :</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1- يتميز باللون الداكن .</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2- يستخدم فى صناعة الابواب و الشبابيك و غرف الساونا حيث انة مقوام جيد للعوامل الجوية من برد و حر و مطر</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عيوبة :</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1- سعره يفوق سعر الخشب الموسكي .</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3- خشب السويدى (</a:t>
                      </a:r>
                      <a:r>
                        <a:rPr lang="en-US" sz="2800" b="1" dirty="0" smtClean="0">
                          <a:effectLst>
                            <a:outerShdw blurRad="38100" dist="38100" dir="2700000" algn="tl">
                              <a:srgbClr val="000000">
                                <a:alpha val="43137"/>
                              </a:srgbClr>
                            </a:outerShdw>
                          </a:effectLst>
                        </a:rPr>
                        <a:t>Beech Pine </a:t>
                      </a:r>
                      <a:r>
                        <a:rPr lang="ar-EG" sz="2800" b="1" dirty="0" smtClean="0">
                          <a:effectLst>
                            <a:outerShdw blurRad="38100" dist="38100" dir="2700000" algn="tl">
                              <a:srgbClr val="000000">
                                <a:alpha val="43137"/>
                              </a:srgbClr>
                            </a:outerShdw>
                          </a:effectLst>
                        </a:rPr>
                        <a:t> ):</a:t>
                      </a:r>
                    </a:p>
                    <a:p>
                      <a:r>
                        <a:rPr lang="ar-EG" sz="2800" b="1" dirty="0" smtClean="0">
                          <a:effectLst>
                            <a:outerShdw blurRad="38100" dist="38100" dir="2700000" algn="tl">
                              <a:srgbClr val="000000">
                                <a:alpha val="43137"/>
                              </a:srgbClr>
                            </a:outerShdw>
                          </a:effectLst>
                        </a:rPr>
                        <a:t>هو المعروف باسم الشوح الأصفر أو الموسكي، ويستورد من روسيا والسويد و تركيا وكثافته 450 كجم عندما تكون الرطوبة فيه 12%.</a:t>
                      </a:r>
                      <a:br>
                        <a:rPr lang="ar-EG" sz="2800" b="1" dirty="0" smtClean="0">
                          <a:effectLst>
                            <a:outerShdw blurRad="38100" dist="38100" dir="2700000" algn="tl">
                              <a:srgbClr val="000000">
                                <a:alpha val="43137"/>
                              </a:srgbClr>
                            </a:outerShdw>
                          </a:effectLst>
                        </a:rPr>
                      </a:br>
                      <a:endParaRPr lang="ar-EG" sz="2800" b="1" dirty="0" smtClean="0">
                        <a:effectLst>
                          <a:outerShdw blurRad="38100" dist="38100" dir="2700000" algn="tl">
                            <a:srgbClr val="000000">
                              <a:alpha val="43137"/>
                            </a:srgbClr>
                          </a:outerShdw>
                        </a:effectLst>
                      </a:endParaRPr>
                    </a:p>
                    <a:p>
                      <a:endParaRPr lang="ar-EG" dirty="0" smtClean="0"/>
                    </a:p>
                    <a:p>
                      <a:endParaRPr lang="ar-EG" dirty="0" smtClean="0"/>
                    </a:p>
                    <a:p>
                      <a:endParaRPr lang="ar-EG" dirty="0" smtClean="0"/>
                    </a:p>
                    <a:p>
                      <a:endParaRPr lang="ar-EG" dirty="0" smtClean="0"/>
                    </a:p>
                    <a:p>
                      <a:endParaRPr lang="ar-EG" dirty="0" smtClean="0"/>
                    </a:p>
                    <a:p>
                      <a:pPr marL="0" marR="0" indent="0" algn="r" defTabSz="1280160" rtl="1" eaLnBrk="1" fontAlgn="auto" latinLnBrk="0" hangingPunct="1">
                        <a:lnSpc>
                          <a:spcPct val="100000"/>
                        </a:lnSpc>
                        <a:spcBef>
                          <a:spcPts val="0"/>
                        </a:spcBef>
                        <a:spcAft>
                          <a:spcPts val="0"/>
                        </a:spcAft>
                        <a:buClrTx/>
                        <a:buSzTx/>
                        <a:buFontTx/>
                        <a:buNone/>
                        <a:tabLst/>
                        <a:defRPr/>
                      </a:pPr>
                      <a:r>
                        <a:rPr lang="ar-EG" sz="2800" b="1" dirty="0" smtClean="0">
                          <a:effectLst>
                            <a:outerShdw blurRad="38100" dist="38100" dir="2700000" algn="tl">
                              <a:srgbClr val="000000">
                                <a:alpha val="43137"/>
                              </a:srgbClr>
                            </a:outerShdw>
                          </a:effectLst>
                        </a:rPr>
                        <a:t>مميزاتة :</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1- هو من الاخشاب الطبيعية الرخيصة.</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2- يتم استخدامه بشكل كبير في البناء الداخلي لديكورات الخشب والخارجي ايضا وذلك لجمالية هذا الخشب من حيث تشكيلات عروقه فهو يعطي التشكيل</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الطبيعي للخشب.</a:t>
                      </a:r>
                    </a:p>
                    <a:p>
                      <a:endParaRPr lang="en-US" dirty="0"/>
                    </a:p>
                  </a:txBody>
                  <a:tcPr/>
                </a:tc>
              </a:tr>
            </a:tbl>
          </a:graphicData>
        </a:graphic>
      </p:graphicFrame>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2888" y="2067719"/>
            <a:ext cx="1905000" cy="2028825"/>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0360" y="2067719"/>
            <a:ext cx="2100263" cy="2028825"/>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112" y="2093053"/>
            <a:ext cx="2012016" cy="2003491"/>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2237" y="2093053"/>
            <a:ext cx="2326635" cy="2003491"/>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8112" y="8428159"/>
            <a:ext cx="2293122" cy="1727007"/>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72408" y="8581215"/>
            <a:ext cx="2847975" cy="1428750"/>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68752" y="8417024"/>
            <a:ext cx="3305907" cy="1757131"/>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904344248"/>
              </p:ext>
            </p:extLst>
          </p:nvPr>
        </p:nvGraphicFramePr>
        <p:xfrm>
          <a:off x="48072" y="136104"/>
          <a:ext cx="9433048" cy="12529392"/>
        </p:xfrm>
        <a:graphic>
          <a:graphicData uri="http://schemas.openxmlformats.org/drawingml/2006/table">
            <a:tbl>
              <a:tblPr firstRow="1" bandRow="1">
                <a:tableStyleId>{5940675A-B579-460E-94D1-54222C63F5DA}</a:tableStyleId>
              </a:tblPr>
              <a:tblGrid>
                <a:gridCol w="9433048"/>
              </a:tblGrid>
              <a:tr h="12529392">
                <a:tc>
                  <a:txBody>
                    <a:bodyPr/>
                    <a:lstStyle/>
                    <a:p>
                      <a:r>
                        <a:rPr lang="ar-EG" b="1" dirty="0" smtClean="0"/>
                        <a:t>الأسطح الخشبية – التشطيبات الشفافة</a:t>
                      </a:r>
                    </a:p>
                    <a:p>
                      <a:r>
                        <a:rPr lang="ar-EG" b="1" dirty="0" smtClean="0"/>
                        <a:t> </a:t>
                      </a:r>
                    </a:p>
                    <a:p>
                      <a:r>
                        <a:rPr lang="ar-EG" b="1" dirty="0" smtClean="0"/>
                        <a:t>تحضير الأسطح</a:t>
                      </a:r>
                    </a:p>
                    <a:p>
                      <a:r>
                        <a:rPr lang="ar-EG" b="1" dirty="0" smtClean="0"/>
                        <a:t>الأسطح الخشبية المراد طلائها يجب تجهيزها ( نسبة رطوبة ما بين 10-15%) و بذلك</a:t>
                      </a:r>
                    </a:p>
                    <a:p>
                      <a:r>
                        <a:rPr lang="ar-EG" b="1" dirty="0" smtClean="0"/>
                        <a:t>تضمن نسبة الرطوبة لتفادي أي تشوهات في ظروف البرودة أو ألحرارة الشديدين.</a:t>
                      </a:r>
                    </a:p>
                    <a:p>
                      <a:r>
                        <a:rPr lang="ar-EG" b="1" dirty="0" smtClean="0"/>
                        <a:t>بالنسبة للسطح الخشبي الجديد يجب سنفرته في إتجاه نمو الحبيبات لإزالة أي خشونة. يتبع ذلك مباشرة عملية إضافة الحشو المناسب للأخشاب.</a:t>
                      </a:r>
                    </a:p>
                    <a:p>
                      <a:r>
                        <a:rPr lang="ar-EG" b="1" dirty="0" smtClean="0"/>
                        <a:t>و الغرض من الحشو هو ملئ الفراغات الناتجة عن صنفرة الحبيبات و ليس الغرض إستخدامة كمعجون. كما يجب إزالة الحشو الزائد يالكحت في إتجاه الحبيبات. و يمكن إضافة</a:t>
                      </a:r>
                    </a:p>
                    <a:p>
                      <a:r>
                        <a:rPr lang="ar-EG" b="1" dirty="0" smtClean="0"/>
                        <a:t>الحشو مرة ثانية عند اللزوم بعد 30 دقيقة. إمنح السطح 2 إلي 3 ساعة ليجف. قم بصنفرة السطح المحشو بصنفرة ورقية رقم 320. يمكن دهان السطح ب ( توتش وود ) قبل الدهان النهائي ب ( وود فيلر الشفاف ).</a:t>
                      </a:r>
                    </a:p>
                    <a:p>
                      <a:r>
                        <a:rPr lang="ar-EG" b="1" dirty="0" smtClean="0"/>
                        <a:t>الدهان</a:t>
                      </a:r>
                    </a:p>
                    <a:p>
                      <a:r>
                        <a:rPr lang="ar-EG" b="1" dirty="0" smtClean="0"/>
                        <a:t>للخشب الجديد</a:t>
                      </a:r>
                    </a:p>
                    <a:p>
                      <a:r>
                        <a:rPr lang="ar-EG" b="1" dirty="0" smtClean="0"/>
                        <a:t>تأكد من من خلو السطح المراد طلائه من الأتربة. إختر أي طلاء شفاف من الدهانات</a:t>
                      </a:r>
                    </a:p>
                    <a:p>
                      <a:r>
                        <a:rPr lang="ar-EG" b="1" dirty="0" smtClean="0"/>
                        <a:t>إختر أي طلاء شفاف من الدهانات سكيب مثل </a:t>
                      </a:r>
                      <a:r>
                        <a:rPr lang="en-US" b="1" dirty="0" smtClean="0"/>
                        <a:t>Touchwood, </a:t>
                      </a:r>
                      <a:r>
                        <a:rPr lang="en-US" b="1" dirty="0" err="1" smtClean="0"/>
                        <a:t>Melamyne</a:t>
                      </a:r>
                      <a:r>
                        <a:rPr lang="en-US" b="1" dirty="0" smtClean="0"/>
                        <a:t> or PU Clear Finish</a:t>
                      </a:r>
                    </a:p>
                    <a:p>
                      <a:r>
                        <a:rPr lang="ar-EG" b="1" dirty="0" smtClean="0"/>
                        <a:t>إيشيان بينتس مثل ( ) </a:t>
                      </a:r>
                      <a:r>
                        <a:rPr lang="en-US" b="1" dirty="0" smtClean="0"/>
                        <a:t>Touchwood, </a:t>
                      </a:r>
                      <a:r>
                        <a:rPr lang="en-US" b="1" dirty="0" err="1" smtClean="0"/>
                        <a:t>Melamyne</a:t>
                      </a:r>
                      <a:r>
                        <a:rPr lang="en-US" b="1" dirty="0" smtClean="0"/>
                        <a:t> or PU Clear Finish </a:t>
                      </a:r>
                      <a:r>
                        <a:rPr lang="ar-EG" b="1" dirty="0" smtClean="0"/>
                        <a:t>تعليمات التخفيف: طبقتين إلي ثلاثة طبقات من الطلاء النهائي للحصول علي أعلي النتائج</a:t>
                      </a:r>
                    </a:p>
                    <a:p>
                      <a:r>
                        <a:rPr lang="ar-EG" b="1" dirty="0" smtClean="0"/>
                        <a:t>من ناحية اللمعان و المظهر الجمالي. يجب إغلاق علي الطلاء جيدا بعد الإستخدام.</a:t>
                      </a:r>
                    </a:p>
                    <a:p>
                      <a:r>
                        <a:rPr lang="ar-EG" b="1" dirty="0" smtClean="0"/>
                        <a:t/>
                      </a:r>
                      <a:br>
                        <a:rPr lang="ar-EG" b="1" dirty="0" smtClean="0"/>
                      </a:br>
                      <a:r>
                        <a:rPr lang="ar-EG" b="1" dirty="0" smtClean="0"/>
                        <a:t>الخشب المصقول من قبل</a:t>
                      </a:r>
                    </a:p>
                    <a:p>
                      <a:r>
                        <a:rPr lang="ar-EG" b="1" dirty="0" smtClean="0"/>
                        <a:t>قم بصنفرة السطح الخشبي في إتجاه الحبيبات بورقة صنفرة رقم 180 متبوعة بورقة صنفرة رقم 320 للحصول علي سطح أملس.</a:t>
                      </a:r>
                    </a:p>
                    <a:p>
                      <a:r>
                        <a:rPr lang="ar-EG" b="1" dirty="0" smtClean="0"/>
                        <a:t>. إذا أردت إعطاء الخسب مظهر (البقع) قيجب إزالة التشطيب القديم تماما. قم بتنظيف</a:t>
                      </a:r>
                    </a:p>
                    <a:p>
                      <a:r>
                        <a:rPr lang="ar-EG" b="1" dirty="0" smtClean="0"/>
                        <a:t>الخشب من أي زوائد عالقة أو أتربة. إستمر في الدهان النهائي كما هو مبين من قبل.</a:t>
                      </a:r>
                    </a:p>
                    <a:p>
                      <a:endParaRPr lang="ar-EG" b="1" dirty="0" smtClean="0"/>
                    </a:p>
                    <a:p>
                      <a:endParaRPr lang="en-US" b="1" dirty="0"/>
                    </a:p>
                  </a:txBody>
                  <a:tcPr/>
                </a:tc>
              </a:tr>
            </a:tbl>
          </a:graphicData>
        </a:graphic>
      </p:graphicFrame>
    </p:spTree>
    <p:extLst>
      <p:ext uri="{BB962C8B-B14F-4D97-AF65-F5344CB8AC3E}">
        <p14:creationId xmlns:p14="http://schemas.microsoft.com/office/powerpoint/2010/main" val="5928968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018106978"/>
              </p:ext>
            </p:extLst>
          </p:nvPr>
        </p:nvGraphicFramePr>
        <p:xfrm>
          <a:off x="48072" y="136104"/>
          <a:ext cx="9433048" cy="12529392"/>
        </p:xfrm>
        <a:graphic>
          <a:graphicData uri="http://schemas.openxmlformats.org/drawingml/2006/table">
            <a:tbl>
              <a:tblPr firstRow="1" bandRow="1">
                <a:tableStyleId>{5940675A-B579-460E-94D1-54222C63F5DA}</a:tableStyleId>
              </a:tblPr>
              <a:tblGrid>
                <a:gridCol w="9433048"/>
              </a:tblGrid>
              <a:tr h="12529392">
                <a:tc>
                  <a:txBody>
                    <a:bodyPr/>
                    <a:lstStyle/>
                    <a:p>
                      <a:pPr marL="0" marR="0" indent="0" algn="r" defTabSz="1280160" rtl="1" eaLnBrk="1" fontAlgn="auto" latinLnBrk="0" hangingPunct="1">
                        <a:lnSpc>
                          <a:spcPct val="100000"/>
                        </a:lnSpc>
                        <a:spcBef>
                          <a:spcPts val="0"/>
                        </a:spcBef>
                        <a:spcAft>
                          <a:spcPts val="0"/>
                        </a:spcAft>
                        <a:buClrTx/>
                        <a:buSzTx/>
                        <a:buFontTx/>
                        <a:buNone/>
                        <a:tabLst/>
                        <a:defRPr/>
                      </a:pPr>
                      <a:endParaRPr lang="ar-EG" b="1" u="sng" dirty="0" smtClean="0"/>
                    </a:p>
                    <a:p>
                      <a:pPr marL="0" marR="0" indent="0" algn="ctr" defTabSz="1280160" rtl="1" eaLnBrk="1" fontAlgn="auto" latinLnBrk="0" hangingPunct="1">
                        <a:lnSpc>
                          <a:spcPct val="100000"/>
                        </a:lnSpc>
                        <a:spcBef>
                          <a:spcPts val="0"/>
                        </a:spcBef>
                        <a:spcAft>
                          <a:spcPts val="0"/>
                        </a:spcAft>
                        <a:buClrTx/>
                        <a:buSzTx/>
                        <a:buFontTx/>
                        <a:buNone/>
                        <a:tabLst/>
                        <a:defRPr/>
                      </a:pPr>
                      <a:r>
                        <a:rPr lang="ar-EG" b="1" u="sng" dirty="0" smtClean="0"/>
                        <a:t>الملخص</a:t>
                      </a:r>
                    </a:p>
                    <a:p>
                      <a:pPr marL="0" marR="0" indent="0" algn="ctr" defTabSz="1280160" rtl="1" eaLnBrk="1" fontAlgn="auto" latinLnBrk="0" hangingPunct="1">
                        <a:lnSpc>
                          <a:spcPct val="100000"/>
                        </a:lnSpc>
                        <a:spcBef>
                          <a:spcPts val="0"/>
                        </a:spcBef>
                        <a:spcAft>
                          <a:spcPts val="0"/>
                        </a:spcAft>
                        <a:buClrTx/>
                        <a:buSzTx/>
                        <a:buFontTx/>
                        <a:buNone/>
                        <a:tabLst/>
                        <a:defRPr/>
                      </a:pPr>
                      <a:endParaRPr lang="ar-EG" b="1" dirty="0" smtClean="0"/>
                    </a:p>
                    <a:p>
                      <a:pPr marL="0" marR="0" indent="0" algn="r" defTabSz="1280160" rtl="1" eaLnBrk="1" fontAlgn="auto" latinLnBrk="0" hangingPunct="1">
                        <a:lnSpc>
                          <a:spcPct val="100000"/>
                        </a:lnSpc>
                        <a:spcBef>
                          <a:spcPts val="0"/>
                        </a:spcBef>
                        <a:spcAft>
                          <a:spcPts val="0"/>
                        </a:spcAft>
                        <a:buClrTx/>
                        <a:buSzTx/>
                        <a:buFontTx/>
                        <a:buNone/>
                        <a:tabLst/>
                        <a:defRPr/>
                      </a:pPr>
                      <a:r>
                        <a:rPr lang="ar-EG" b="1" dirty="0" smtClean="0"/>
                        <a:t>- يطلي منتجو الأثاثات الخشبية، الأثاث بعد صَبْغِه بطبقة نهائية، حامية، لامعة، مُصَنَّعة من مواد سليلوزية أو بويات مُصنَّعة من اللاك المصفى (الشيلاك). مثل هذه البويات تجف بتبخر المذيب، أي أن هذه المواد الراتينجية تتصلّب بتبخر المذيب مُكوِّنة طبقة صلبة من الطلاء. تجفّ هذه البويات بسرعة معطيةً سطحاً لامعاً، ومن الممكن إعادة إذابتها بعد جفافها باستعمال المذيبات الأصلية نفسها التي استعملت حاملاً للطلاء. تطلى بعض المنتجات الخشبية بدهانات نهائية تُعْطي صفات النعومة والشفافية واللمعان (ورنيش). وهذه البويات ذات أساس زيتي وتجف خلال عملية الأكسدة.</a:t>
                      </a:r>
                    </a:p>
                    <a:p>
                      <a:endParaRPr lang="ar-EG" dirty="0" smtClean="0"/>
                    </a:p>
                    <a:p>
                      <a:endParaRPr lang="en-US" dirty="0"/>
                    </a:p>
                  </a:txBody>
                  <a:tcPr/>
                </a:tc>
              </a:tr>
            </a:tbl>
          </a:graphicData>
        </a:graphic>
      </p:graphicFrame>
      <p:pic>
        <p:nvPicPr>
          <p:cNvPr id="6" name="Picture 5" descr="2.jpg"/>
          <p:cNvPicPr>
            <a:picLocks noChangeAspect="1"/>
          </p:cNvPicPr>
          <p:nvPr/>
        </p:nvPicPr>
        <p:blipFill>
          <a:blip r:embed="rId2" cstate="print"/>
          <a:stretch>
            <a:fillRect/>
          </a:stretch>
        </p:blipFill>
        <p:spPr>
          <a:xfrm>
            <a:off x="2136304" y="8587655"/>
            <a:ext cx="5238750" cy="393382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6" descr="images (1).jpg"/>
          <p:cNvPicPr>
            <a:picLocks noChangeAspect="1"/>
          </p:cNvPicPr>
          <p:nvPr/>
        </p:nvPicPr>
        <p:blipFill>
          <a:blip r:embed="rId3" cstate="print"/>
          <a:stretch>
            <a:fillRect/>
          </a:stretch>
        </p:blipFill>
        <p:spPr>
          <a:xfrm>
            <a:off x="4728592" y="5073348"/>
            <a:ext cx="4608512" cy="305564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Picture 7" descr="images.jpg"/>
          <p:cNvPicPr>
            <a:picLocks noChangeAspect="1"/>
          </p:cNvPicPr>
          <p:nvPr/>
        </p:nvPicPr>
        <p:blipFill>
          <a:blip r:embed="rId4" cstate="print"/>
          <a:stretch>
            <a:fillRect/>
          </a:stretch>
        </p:blipFill>
        <p:spPr>
          <a:xfrm>
            <a:off x="264096" y="5032648"/>
            <a:ext cx="4248472" cy="318225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2380012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369190275"/>
              </p:ext>
            </p:extLst>
          </p:nvPr>
        </p:nvGraphicFramePr>
        <p:xfrm>
          <a:off x="120080" y="136104"/>
          <a:ext cx="9433048" cy="12529392"/>
        </p:xfrm>
        <a:graphic>
          <a:graphicData uri="http://schemas.openxmlformats.org/drawingml/2006/table">
            <a:tbl>
              <a:tblPr firstRow="1" bandRow="1">
                <a:tableStyleId>{5940675A-B579-460E-94D1-54222C63F5DA}</a:tableStyleId>
              </a:tblPr>
              <a:tblGrid>
                <a:gridCol w="9433048"/>
              </a:tblGrid>
              <a:tr h="12529392">
                <a:tc>
                  <a:txBody>
                    <a:bodyPr/>
                    <a:lstStyle/>
                    <a:p>
                      <a:pPr algn="ctr" rtl="1"/>
                      <a:r>
                        <a:rPr lang="ar-EG" sz="2500" b="1" u="sng" kern="1200" dirty="0" smtClean="0">
                          <a:solidFill>
                            <a:schemeClr val="tx1"/>
                          </a:solidFill>
                          <a:effectLst/>
                          <a:latin typeface="+mn-lt"/>
                          <a:ea typeface="+mn-ea"/>
                          <a:cs typeface="+mn-cs"/>
                        </a:rPr>
                        <a:t>أمراض الخشب</a:t>
                      </a:r>
                      <a:endParaRPr lang="en-US" sz="2500" b="1" u="sng" kern="1200" dirty="0" smtClean="0">
                        <a:solidFill>
                          <a:schemeClr val="tx1"/>
                        </a:solidFill>
                        <a:effectLst/>
                        <a:latin typeface="+mn-lt"/>
                        <a:ea typeface="+mn-ea"/>
                        <a:cs typeface="+mn-cs"/>
                      </a:endParaRPr>
                    </a:p>
                    <a:p>
                      <a:pPr rtl="1"/>
                      <a:r>
                        <a:rPr lang="ar-EG" sz="2500" b="1" kern="1200" dirty="0" smtClean="0">
                          <a:solidFill>
                            <a:schemeClr val="tx1"/>
                          </a:solidFill>
                          <a:effectLst/>
                          <a:latin typeface="+mn-lt"/>
                          <a:ea typeface="+mn-ea"/>
                          <a:cs typeface="+mn-cs"/>
                        </a:rPr>
                        <a:t> تتعرض قطع الاثاث و الارضيات الخشبية للتمدد و التشوه و التشقق بسبب جرها على الارض و عدم حملها وهو ما يؤدى فى النهاية الى نمو و غزو الحشرات و الطفيلييات المدمرة للاخشاب ، و قطع الاثاث لكونها تخترق الثقوب و الفجوات و تعيش بداخلها ، وهو ما يؤدى الى تلف الاخشاب .</a:t>
                      </a:r>
                      <a:endParaRPr lang="en-US" sz="2500" b="1" kern="1200" dirty="0" smtClean="0">
                        <a:solidFill>
                          <a:schemeClr val="tx1"/>
                        </a:solidFill>
                        <a:effectLst/>
                        <a:latin typeface="+mn-lt"/>
                        <a:ea typeface="+mn-ea"/>
                        <a:cs typeface="+mn-cs"/>
                      </a:endParaRPr>
                    </a:p>
                    <a:p>
                      <a:pPr rtl="1"/>
                      <a:r>
                        <a:rPr lang="ar-SA" sz="2500" b="1" u="sng" kern="1200" dirty="0" smtClean="0">
                          <a:solidFill>
                            <a:schemeClr val="tx1"/>
                          </a:solidFill>
                          <a:effectLst/>
                          <a:latin typeface="+mn-lt"/>
                          <a:ea typeface="+mn-ea"/>
                          <a:cs typeface="+mn-cs"/>
                        </a:rPr>
                        <a:t>عفن الجفاف</a:t>
                      </a:r>
                      <a:r>
                        <a:rPr lang="en-US" sz="2500" b="1" kern="1200" dirty="0" smtClean="0">
                          <a:solidFill>
                            <a:schemeClr val="tx1"/>
                          </a:solidFill>
                          <a:effectLst/>
                          <a:latin typeface="+mn-lt"/>
                          <a:ea typeface="+mn-ea"/>
                          <a:cs typeface="+mn-cs"/>
                        </a:rPr>
                        <a:t> </a:t>
                      </a:r>
                      <a:r>
                        <a:rPr lang="ar-SA" sz="2500" b="1" kern="1200" dirty="0" smtClean="0">
                          <a:solidFill>
                            <a:schemeClr val="tx1"/>
                          </a:solidFill>
                          <a:effectLst/>
                          <a:latin typeface="+mn-lt"/>
                          <a:ea typeface="+mn-ea"/>
                          <a:cs typeface="+mn-cs"/>
                        </a:rPr>
                        <a:t>مرض فطري يصيب</a:t>
                      </a:r>
                      <a:r>
                        <a:rPr lang="en-US" sz="2500" b="1" kern="1200" dirty="0" smtClean="0">
                          <a:solidFill>
                            <a:schemeClr val="tx1"/>
                          </a:solidFill>
                          <a:effectLst/>
                          <a:latin typeface="+mn-lt"/>
                          <a:ea typeface="+mn-ea"/>
                          <a:cs typeface="+mn-cs"/>
                        </a:rPr>
                        <a:t> </a:t>
                      </a:r>
                      <a:r>
                        <a:rPr lang="ar-SA" sz="2500" b="1" u="sng" kern="1200" dirty="0" smtClean="0">
                          <a:solidFill>
                            <a:schemeClr val="tx1"/>
                          </a:solidFill>
                          <a:effectLst/>
                          <a:latin typeface="+mn-lt"/>
                          <a:ea typeface="+mn-ea"/>
                          <a:cs typeface="+mn-cs"/>
                          <a:hlinkClick r:id="rId2" tooltip="الخشب"/>
                        </a:rPr>
                        <a:t>الخشب</a:t>
                      </a:r>
                      <a:r>
                        <a:rPr lang="en-US" sz="2500" b="1" kern="1200" dirty="0" smtClean="0">
                          <a:solidFill>
                            <a:schemeClr val="tx1"/>
                          </a:solidFill>
                          <a:effectLst/>
                          <a:latin typeface="+mn-lt"/>
                          <a:ea typeface="+mn-ea"/>
                          <a:cs typeface="+mn-cs"/>
                        </a:rPr>
                        <a:t> </a:t>
                      </a:r>
                      <a:r>
                        <a:rPr lang="ar-SA" sz="2500" b="1" kern="1200" dirty="0" smtClean="0">
                          <a:solidFill>
                            <a:schemeClr val="tx1"/>
                          </a:solidFill>
                          <a:effectLst/>
                          <a:latin typeface="+mn-lt"/>
                          <a:ea typeface="+mn-ea"/>
                          <a:cs typeface="+mn-cs"/>
                        </a:rPr>
                        <a:t>المجفف وغالبا ما يجعلة يتشقق، والاسم العلمى للفطر الممرض بوريا انكرا ساتا</a:t>
                      </a:r>
                      <a:r>
                        <a:rPr lang="en-US" sz="2500" b="1" kern="1200" dirty="0" smtClean="0">
                          <a:solidFill>
                            <a:schemeClr val="tx1"/>
                          </a:solidFill>
                          <a:effectLst/>
                          <a:latin typeface="+mn-lt"/>
                          <a:ea typeface="+mn-ea"/>
                          <a:cs typeface="+mn-cs"/>
                        </a:rPr>
                        <a:t> (Peoria incrassate ) </a:t>
                      </a:r>
                      <a:r>
                        <a:rPr lang="ar-SA" sz="2500" b="1" kern="1200" dirty="0" smtClean="0">
                          <a:solidFill>
                            <a:schemeClr val="tx1"/>
                          </a:solidFill>
                          <a:effectLst/>
                          <a:latin typeface="+mn-lt"/>
                          <a:ea typeface="+mn-ea"/>
                          <a:cs typeface="+mn-cs"/>
                        </a:rPr>
                        <a:t>وكذلك مريوليس لاكريمانز</a:t>
                      </a:r>
                      <a:r>
                        <a:rPr lang="en-US" sz="2500" b="1" kern="1200" dirty="0" smtClean="0">
                          <a:solidFill>
                            <a:schemeClr val="tx1"/>
                          </a:solidFill>
                          <a:effectLst/>
                          <a:latin typeface="+mn-lt"/>
                          <a:ea typeface="+mn-ea"/>
                          <a:cs typeface="+mn-cs"/>
                        </a:rPr>
                        <a:t>( </a:t>
                      </a:r>
                      <a:r>
                        <a:rPr lang="en-US" sz="2500" b="1" kern="1200" dirty="0" err="1" smtClean="0">
                          <a:solidFill>
                            <a:schemeClr val="tx1"/>
                          </a:solidFill>
                          <a:effectLst/>
                          <a:latin typeface="+mn-lt"/>
                          <a:ea typeface="+mn-ea"/>
                          <a:cs typeface="+mn-cs"/>
                        </a:rPr>
                        <a:t>Merulis</a:t>
                      </a:r>
                      <a:r>
                        <a:rPr lang="en-US" sz="2500" b="1" kern="1200" dirty="0" smtClean="0">
                          <a:solidFill>
                            <a:schemeClr val="tx1"/>
                          </a:solidFill>
                          <a:effectLst/>
                          <a:latin typeface="+mn-lt"/>
                          <a:ea typeface="+mn-ea"/>
                          <a:cs typeface="+mn-cs"/>
                        </a:rPr>
                        <a:t> </a:t>
                      </a:r>
                      <a:r>
                        <a:rPr lang="en-US" sz="2500" b="1" kern="1200" dirty="0" err="1" smtClean="0">
                          <a:solidFill>
                            <a:schemeClr val="tx1"/>
                          </a:solidFill>
                          <a:effectLst/>
                          <a:latin typeface="+mn-lt"/>
                          <a:ea typeface="+mn-ea"/>
                          <a:cs typeface="+mn-cs"/>
                        </a:rPr>
                        <a:t>lacrymans</a:t>
                      </a:r>
                      <a:r>
                        <a:rPr lang="en-US" sz="2500" b="1" kern="1200" dirty="0" smtClean="0">
                          <a:solidFill>
                            <a:schemeClr val="tx1"/>
                          </a:solidFill>
                          <a:effectLst/>
                          <a:latin typeface="+mn-lt"/>
                          <a:ea typeface="+mn-ea"/>
                          <a:cs typeface="+mn-cs"/>
                        </a:rPr>
                        <a:t>) </a:t>
                      </a:r>
                      <a:r>
                        <a:rPr lang="ar-SA" sz="2500" b="1" kern="1200" dirty="0" smtClean="0">
                          <a:solidFill>
                            <a:schemeClr val="tx1"/>
                          </a:solidFill>
                          <a:effectLst/>
                          <a:latin typeface="+mn-lt"/>
                          <a:ea typeface="+mn-ea"/>
                          <a:cs typeface="+mn-cs"/>
                        </a:rPr>
                        <a:t>، والرطوبة أساسية لنمو الفطر ، والجفاف و وجود التهوية مانعة للمرض </a:t>
                      </a:r>
                      <a:r>
                        <a:rPr lang="ar-EG" sz="2500" b="1" kern="1200" dirty="0" smtClean="0">
                          <a:solidFill>
                            <a:schemeClr val="tx1"/>
                          </a:solidFill>
                          <a:effectLst/>
                          <a:latin typeface="+mn-lt"/>
                          <a:ea typeface="+mn-ea"/>
                          <a:cs typeface="+mn-cs"/>
                        </a:rPr>
                        <a:t>و أبرز العوامل التى تقود اليه هى رطوبة الخشب حتى أنه فى المراحل الاولى للغزو يصعب التنبه الى وجوده على اسطح الاخشاب و لا يتم اكتشاف أمره الا حين تبدأ عملية إزالة الأطر و الألواح الخشبية و الأرضية و زوايا الأخشاب التى تتصل بشقوق الجدران و الأخشاب  المحيطة بأجهزة التكيف و أنابيبها .</a:t>
                      </a:r>
                    </a:p>
                    <a:p>
                      <a:pPr rtl="1"/>
                      <a:endParaRPr lang="en-US" sz="2500" b="1" kern="1200" dirty="0" smtClean="0">
                        <a:solidFill>
                          <a:schemeClr val="tx1"/>
                        </a:solidFill>
                        <a:effectLst/>
                        <a:latin typeface="+mn-lt"/>
                        <a:ea typeface="+mn-ea"/>
                        <a:cs typeface="+mn-cs"/>
                      </a:endParaRPr>
                    </a:p>
                    <a:p>
                      <a:endParaRPr lang="ar-EG" b="1" dirty="0" smtClean="0"/>
                    </a:p>
                    <a:p>
                      <a:endParaRPr lang="ar-EG" b="1" dirty="0" smtClean="0"/>
                    </a:p>
                    <a:p>
                      <a:endParaRPr lang="ar-EG" b="1" dirty="0" smtClean="0"/>
                    </a:p>
                    <a:p>
                      <a:endParaRPr lang="ar-EG" b="1" dirty="0" smtClean="0"/>
                    </a:p>
                    <a:p>
                      <a:endParaRPr lang="ar-EG" b="1" dirty="0" smtClean="0"/>
                    </a:p>
                    <a:p>
                      <a:endParaRPr lang="ar-EG" b="1" dirty="0" smtClean="0"/>
                    </a:p>
                    <a:p>
                      <a:endParaRPr lang="ar-EG" b="1" dirty="0" smtClean="0"/>
                    </a:p>
                    <a:p>
                      <a:endParaRPr lang="ar-EG" b="1" dirty="0" smtClean="0"/>
                    </a:p>
                    <a:p>
                      <a:pPr marL="0" marR="0" indent="0" algn="r" defTabSz="1280160" rtl="1" eaLnBrk="1" fontAlgn="auto" latinLnBrk="0" hangingPunct="1">
                        <a:lnSpc>
                          <a:spcPct val="100000"/>
                        </a:lnSpc>
                        <a:spcBef>
                          <a:spcPts val="0"/>
                        </a:spcBef>
                        <a:spcAft>
                          <a:spcPts val="0"/>
                        </a:spcAft>
                        <a:buClrTx/>
                        <a:buSzTx/>
                        <a:buFontTx/>
                        <a:buNone/>
                        <a:tabLst/>
                        <a:defRPr/>
                      </a:pPr>
                      <a:r>
                        <a:rPr lang="ar-EG" sz="2500" b="1" u="sng" kern="1200" dirty="0" smtClean="0">
                          <a:solidFill>
                            <a:schemeClr val="tx1"/>
                          </a:solidFill>
                          <a:effectLst/>
                          <a:latin typeface="+mn-lt"/>
                          <a:ea typeface="+mn-ea"/>
                          <a:cs typeface="+mn-cs"/>
                        </a:rPr>
                        <a:t>الفطر الرطب .</a:t>
                      </a:r>
                      <a:r>
                        <a:rPr lang="ar-EG" sz="2500" b="1" kern="1200" dirty="0" smtClean="0">
                          <a:solidFill>
                            <a:schemeClr val="tx1"/>
                          </a:solidFill>
                          <a:effectLst/>
                          <a:latin typeface="+mn-lt"/>
                          <a:ea typeface="+mn-ea"/>
                          <a:cs typeface="+mn-cs"/>
                        </a:rPr>
                        <a:t> هو نوع آخر من الفطريات الخطيرة و الشائعة و التى تتلف الاخشاب ... ويبدو هذا النوع من الفطر فى مرحلة نموه الاولى أشبه بخيوط بيضاء متشعبة تتحول فيما بعد الى نوع من النسيج الابيض و يغزو هذا النوع الاماكن المبتلة بالماء كأطراف الزوايا الخشبية و تحت المواد المقاومة للماء و التى تستخدم لتغطية أرضيات الغرف </a:t>
                      </a:r>
                    </a:p>
                    <a:p>
                      <a:pPr marL="0" marR="0" indent="0" algn="r" defTabSz="1280160" rtl="1" eaLnBrk="1" fontAlgn="auto" latinLnBrk="0" hangingPunct="1">
                        <a:lnSpc>
                          <a:spcPct val="100000"/>
                        </a:lnSpc>
                        <a:spcBef>
                          <a:spcPts val="0"/>
                        </a:spcBef>
                        <a:spcAft>
                          <a:spcPts val="0"/>
                        </a:spcAft>
                        <a:buClrTx/>
                        <a:buSzTx/>
                        <a:buFontTx/>
                        <a:buNone/>
                        <a:tabLst/>
                        <a:defRPr/>
                      </a:pPr>
                      <a:endParaRPr lang="en-US" sz="2500" b="1" kern="1200" dirty="0" smtClean="0">
                        <a:solidFill>
                          <a:schemeClr val="tx1"/>
                        </a:solidFill>
                        <a:effectLst/>
                        <a:latin typeface="+mn-lt"/>
                        <a:ea typeface="+mn-ea"/>
                        <a:cs typeface="+mn-cs"/>
                      </a:endParaRPr>
                    </a:p>
                    <a:p>
                      <a:endParaRPr lang="en-US" b="1" dirty="0"/>
                    </a:p>
                  </a:txBody>
                  <a:tcPr/>
                </a:tc>
              </a:tr>
            </a:tbl>
          </a:graphicData>
        </a:graphic>
      </p:graphicFrame>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624136" y="4960640"/>
            <a:ext cx="3704590" cy="239077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6" name="Picture 5" descr="dry_rot_cuboidal.jpg"/>
          <p:cNvPicPr/>
          <p:nvPr/>
        </p:nvPicPr>
        <p:blipFill>
          <a:blip r:embed="rId4" cstate="print"/>
          <a:stretch>
            <a:fillRect/>
          </a:stretch>
        </p:blipFill>
        <p:spPr>
          <a:xfrm>
            <a:off x="5127127" y="4793655"/>
            <a:ext cx="3973195" cy="310642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7" name="Picture 6" descr="2.sporophore_or_fruiting_body.png"/>
          <p:cNvPicPr/>
          <p:nvPr/>
        </p:nvPicPr>
        <p:blipFill>
          <a:blip r:embed="rId5" cstate="print"/>
          <a:stretch>
            <a:fillRect/>
          </a:stretch>
        </p:blipFill>
        <p:spPr>
          <a:xfrm rot="290194">
            <a:off x="297222" y="9802852"/>
            <a:ext cx="3130759" cy="26261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Picture 7" descr="dry_rot_fruiting_body.jpg"/>
          <p:cNvPicPr/>
          <p:nvPr/>
        </p:nvPicPr>
        <p:blipFill>
          <a:blip r:embed="rId6" cstate="print"/>
          <a:stretch>
            <a:fillRect/>
          </a:stretch>
        </p:blipFill>
        <p:spPr>
          <a:xfrm>
            <a:off x="3850777" y="9868131"/>
            <a:ext cx="2552700" cy="249555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p:cNvPicPr/>
          <p:nvPr/>
        </p:nvPicPr>
        <p:blipFill>
          <a:blip r:embed="rId7" cstate="print">
            <a:extLst>
              <a:ext uri="{28A0092B-C50C-407E-A947-70E740481C1C}">
                <a14:useLocalDpi xmlns:a14="http://schemas.microsoft.com/office/drawing/2010/main" val="0"/>
              </a:ext>
            </a:extLst>
          </a:blip>
          <a:stretch>
            <a:fillRect/>
          </a:stretch>
        </p:blipFill>
        <p:spPr>
          <a:xfrm rot="21291824">
            <a:off x="6780119" y="10390013"/>
            <a:ext cx="2276475" cy="196761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8276400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986071393"/>
              </p:ext>
            </p:extLst>
          </p:nvPr>
        </p:nvGraphicFramePr>
        <p:xfrm>
          <a:off x="48072" y="136104"/>
          <a:ext cx="9505056" cy="12601400"/>
        </p:xfrm>
        <a:graphic>
          <a:graphicData uri="http://schemas.openxmlformats.org/drawingml/2006/table">
            <a:tbl>
              <a:tblPr firstRow="1" bandRow="1">
                <a:tableStyleId>{5940675A-B579-460E-94D1-54222C63F5DA}</a:tableStyleId>
              </a:tblPr>
              <a:tblGrid>
                <a:gridCol w="9505056"/>
              </a:tblGrid>
              <a:tr h="12601400">
                <a:tc>
                  <a:txBody>
                    <a:bodyPr/>
                    <a:lstStyle/>
                    <a:p>
                      <a:pPr rtl="1"/>
                      <a:r>
                        <a:rPr lang="ar-EG" sz="2500" b="1" u="sng" kern="1200" dirty="0" smtClean="0">
                          <a:solidFill>
                            <a:schemeClr val="tx1"/>
                          </a:solidFill>
                          <a:effectLst/>
                          <a:latin typeface="+mn-lt"/>
                          <a:ea typeface="+mn-ea"/>
                          <a:cs typeface="+mn-cs"/>
                        </a:rPr>
                        <a:t>طريقه معالجه الاخشاب .</a:t>
                      </a:r>
                      <a:endParaRPr lang="en-US" sz="2500" b="1" kern="1200" dirty="0" smtClean="0">
                        <a:solidFill>
                          <a:schemeClr val="tx1"/>
                        </a:solidFill>
                        <a:effectLst/>
                        <a:latin typeface="+mn-lt"/>
                        <a:ea typeface="+mn-ea"/>
                        <a:cs typeface="+mn-cs"/>
                      </a:endParaRPr>
                    </a:p>
                    <a:p>
                      <a:pPr rtl="1"/>
                      <a:r>
                        <a:rPr lang="ar-SY" sz="2500" b="1" kern="1200" dirty="0" smtClean="0">
                          <a:solidFill>
                            <a:schemeClr val="tx1"/>
                          </a:solidFill>
                          <a:effectLst/>
                          <a:latin typeface="+mn-lt"/>
                          <a:ea typeface="+mn-ea"/>
                          <a:cs typeface="+mn-cs"/>
                        </a:rPr>
                        <a:t>حفظ الأخشاب ومعالجتها</a:t>
                      </a:r>
                      <a:r>
                        <a:rPr lang="ar-SA" sz="2500" b="1" kern="1200" dirty="0" smtClean="0">
                          <a:solidFill>
                            <a:schemeClr val="tx1"/>
                          </a:solidFill>
                          <a:effectLst/>
                          <a:latin typeface="+mn-lt"/>
                          <a:ea typeface="+mn-ea"/>
                          <a:cs typeface="+mn-cs"/>
                        </a:rPr>
                        <a:t>.</a:t>
                      </a:r>
                      <a:endParaRPr lang="en-US" sz="2500" b="1" kern="1200" dirty="0" smtClean="0">
                        <a:solidFill>
                          <a:schemeClr val="tx1"/>
                        </a:solidFill>
                        <a:effectLst/>
                        <a:latin typeface="+mn-lt"/>
                        <a:ea typeface="+mn-ea"/>
                        <a:cs typeface="+mn-cs"/>
                      </a:endParaRPr>
                    </a:p>
                    <a:p>
                      <a:pPr rtl="1"/>
                      <a:r>
                        <a:rPr lang="ar-SY" sz="2500" b="1" kern="1200" dirty="0" smtClean="0">
                          <a:solidFill>
                            <a:schemeClr val="tx1"/>
                          </a:solidFill>
                          <a:effectLst/>
                          <a:latin typeface="+mn-lt"/>
                          <a:ea typeface="+mn-ea"/>
                          <a:cs typeface="+mn-cs"/>
                        </a:rPr>
                        <a:t>يقصد بعملية حفظ الخشب معالجته بمواد كيمياوية بغية زيادة مدة إمكانية استخدامه برفع مقاومته للأضرار الحيوية الحشرية، الفطرية، البكتيرية، والفيروسية، وذلك باستعمال إحدى المواد الآتية:</a:t>
                      </a:r>
                      <a:endParaRPr lang="en-US" sz="2500" b="1" kern="1200" dirty="0" smtClean="0">
                        <a:solidFill>
                          <a:schemeClr val="tx1"/>
                        </a:solidFill>
                        <a:effectLst/>
                        <a:latin typeface="+mn-lt"/>
                        <a:ea typeface="+mn-ea"/>
                        <a:cs typeface="+mn-cs"/>
                      </a:endParaRPr>
                    </a:p>
                    <a:p>
                      <a:pPr rtl="1"/>
                      <a:r>
                        <a:rPr lang="ar-SY" sz="2500" b="1" kern="1200" dirty="0" smtClean="0">
                          <a:solidFill>
                            <a:schemeClr val="tx1"/>
                          </a:solidFill>
                          <a:effectLst/>
                          <a:latin typeface="+mn-lt"/>
                          <a:ea typeface="+mn-ea"/>
                          <a:cs typeface="+mn-cs"/>
                        </a:rPr>
                        <a:t>- الزيوت القطرانية </a:t>
                      </a:r>
                      <a:r>
                        <a:rPr lang="en-US" sz="2500" b="1" kern="1200" dirty="0" smtClean="0">
                          <a:solidFill>
                            <a:schemeClr val="tx1"/>
                          </a:solidFill>
                          <a:effectLst/>
                          <a:latin typeface="+mn-lt"/>
                          <a:ea typeface="+mn-ea"/>
                          <a:cs typeface="+mn-cs"/>
                        </a:rPr>
                        <a:t>tar-oil</a:t>
                      </a:r>
                      <a:r>
                        <a:rPr lang="ar-SY" sz="2500" b="1" kern="1200" dirty="0" smtClean="0">
                          <a:solidFill>
                            <a:schemeClr val="tx1"/>
                          </a:solidFill>
                          <a:effectLst/>
                          <a:latin typeface="+mn-lt"/>
                          <a:ea typeface="+mn-ea"/>
                          <a:cs typeface="+mn-cs"/>
                        </a:rPr>
                        <a:t>: تعامل بها الأخشاب التي تستخدم كعوارض للسكك الحديدية وأعمدة الهاتف وأخشاب الموانئ، وهي سامة للفطريات والحشرات ومقاومة للرطوبة.</a:t>
                      </a:r>
                      <a:endParaRPr lang="en-US" sz="2500" b="1" kern="1200" dirty="0" smtClean="0">
                        <a:solidFill>
                          <a:schemeClr val="tx1"/>
                        </a:solidFill>
                        <a:effectLst/>
                        <a:latin typeface="+mn-lt"/>
                        <a:ea typeface="+mn-ea"/>
                        <a:cs typeface="+mn-cs"/>
                      </a:endParaRPr>
                    </a:p>
                    <a:p>
                      <a:pPr rtl="1"/>
                      <a:r>
                        <a:rPr lang="ar-SY" sz="2500" b="1" kern="1200" dirty="0" smtClean="0">
                          <a:solidFill>
                            <a:schemeClr val="tx1"/>
                          </a:solidFill>
                          <a:effectLst/>
                          <a:latin typeface="+mn-lt"/>
                          <a:ea typeface="+mn-ea"/>
                          <a:cs typeface="+mn-cs"/>
                        </a:rPr>
                        <a:t>- الزيوت العضوية </a:t>
                      </a:r>
                      <a:r>
                        <a:rPr lang="en-US" sz="2500" b="1" kern="1200" dirty="0" smtClean="0">
                          <a:solidFill>
                            <a:schemeClr val="tx1"/>
                          </a:solidFill>
                          <a:effectLst/>
                          <a:latin typeface="+mn-lt"/>
                          <a:ea typeface="+mn-ea"/>
                          <a:cs typeface="+mn-cs"/>
                        </a:rPr>
                        <a:t>organic oil</a:t>
                      </a:r>
                      <a:r>
                        <a:rPr lang="ar-SY" sz="2500" b="1" kern="1200" dirty="0" smtClean="0">
                          <a:solidFill>
                            <a:schemeClr val="tx1"/>
                          </a:solidFill>
                          <a:effectLst/>
                          <a:latin typeface="+mn-lt"/>
                          <a:ea typeface="+mn-ea"/>
                          <a:cs typeface="+mn-cs"/>
                        </a:rPr>
                        <a:t>: وهي مشتقات نفطية تطلى بها الأخشاب المجففة لاستخدامها في البناء.</a:t>
                      </a:r>
                      <a:endParaRPr lang="en-US" sz="2500" b="1" kern="1200" dirty="0" smtClean="0">
                        <a:solidFill>
                          <a:schemeClr val="tx1"/>
                        </a:solidFill>
                        <a:effectLst/>
                        <a:latin typeface="+mn-lt"/>
                        <a:ea typeface="+mn-ea"/>
                        <a:cs typeface="+mn-cs"/>
                      </a:endParaRPr>
                    </a:p>
                    <a:p>
                      <a:pPr rtl="1"/>
                      <a:r>
                        <a:rPr lang="ar-SY" sz="2500" b="1" kern="1200" dirty="0" smtClean="0">
                          <a:solidFill>
                            <a:schemeClr val="tx1"/>
                          </a:solidFill>
                          <a:effectLst/>
                          <a:latin typeface="+mn-lt"/>
                          <a:ea typeface="+mn-ea"/>
                          <a:cs typeface="+mn-cs"/>
                        </a:rPr>
                        <a:t>- الأملاح السامة الذوابة في الماء: مثل كبريتات النحاس وأملاح الزرنيخ والكروم والنحاس التي تكسب الخشب مقاومة ضد الحشرات والفطريات.</a:t>
                      </a:r>
                      <a:endParaRPr lang="en-US" sz="2500" b="1" kern="1200" dirty="0" smtClean="0">
                        <a:solidFill>
                          <a:schemeClr val="tx1"/>
                        </a:solidFill>
                        <a:effectLst/>
                        <a:latin typeface="+mn-lt"/>
                        <a:ea typeface="+mn-ea"/>
                        <a:cs typeface="+mn-cs"/>
                      </a:endParaRPr>
                    </a:p>
                    <a:p>
                      <a:pPr rtl="1"/>
                      <a:r>
                        <a:rPr lang="ar-EG" sz="2500" b="1" kern="1200" dirty="0" smtClean="0">
                          <a:solidFill>
                            <a:schemeClr val="tx1"/>
                          </a:solidFill>
                          <a:effectLst/>
                          <a:latin typeface="+mn-lt"/>
                          <a:ea typeface="+mn-ea"/>
                          <a:cs typeface="+mn-cs"/>
                        </a:rPr>
                        <a:t>طرق معالجه الفطري العفن الجاف والرطب </a:t>
                      </a:r>
                      <a:endParaRPr lang="en-US" sz="2500" b="1" kern="1200" dirty="0" smtClean="0">
                        <a:solidFill>
                          <a:schemeClr val="tx1"/>
                        </a:solidFill>
                        <a:effectLst/>
                        <a:latin typeface="+mn-lt"/>
                        <a:ea typeface="+mn-ea"/>
                        <a:cs typeface="+mn-cs"/>
                      </a:endParaRPr>
                    </a:p>
                    <a:p>
                      <a:pPr rtl="1"/>
                      <a:r>
                        <a:rPr lang="ar-EG" sz="2500" b="1" kern="1200" dirty="0" smtClean="0">
                          <a:solidFill>
                            <a:schemeClr val="tx1"/>
                          </a:solidFill>
                          <a:effectLst/>
                          <a:latin typeface="+mn-lt"/>
                          <a:ea typeface="+mn-ea"/>
                          <a:cs typeface="+mn-cs"/>
                        </a:rPr>
                        <a:t>و لذلك فانه فى حالة الاشتباه فى وجود مثل هذة الافة ينبغى ازالة كل أثر للنخر و يتطلب ذلك قطع اجزاء من الاخشاب المصابة و أيضا الجزء المحيط به حتى وإن كان سليما ، كما ينبغى أيضا حرق تلك القطع المصابة بالتلف و الفطريات و جميع المواد التى قد تكون حاملة لبعض تلك الفطريات .</a:t>
                      </a:r>
                      <a:endParaRPr lang="en-US" sz="2500" b="1" kern="1200" dirty="0" smtClean="0">
                        <a:solidFill>
                          <a:schemeClr val="tx1"/>
                        </a:solidFill>
                        <a:effectLst/>
                        <a:latin typeface="+mn-lt"/>
                        <a:ea typeface="+mn-ea"/>
                        <a:cs typeface="+mn-cs"/>
                      </a:endParaRPr>
                    </a:p>
                    <a:p>
                      <a:pPr rtl="1"/>
                      <a:r>
                        <a:rPr lang="ar-EG" sz="2500" b="1" u="sng" kern="1200" dirty="0" smtClean="0">
                          <a:solidFill>
                            <a:schemeClr val="tx1"/>
                          </a:solidFill>
                          <a:effectLst/>
                          <a:latin typeface="+mn-lt"/>
                          <a:ea typeface="+mn-ea"/>
                          <a:cs typeface="+mn-cs"/>
                        </a:rPr>
                        <a:t>الحشرات الثاقبة للاخشاب</a:t>
                      </a:r>
                      <a:endParaRPr lang="en-US" sz="2500" b="1" kern="1200" dirty="0" smtClean="0">
                        <a:solidFill>
                          <a:schemeClr val="tx1"/>
                        </a:solidFill>
                        <a:effectLst/>
                        <a:latin typeface="+mn-lt"/>
                        <a:ea typeface="+mn-ea"/>
                        <a:cs typeface="+mn-cs"/>
                      </a:endParaRPr>
                    </a:p>
                    <a:p>
                      <a:pPr rtl="1"/>
                      <a:r>
                        <a:rPr lang="ar-EG" sz="2500" b="1" kern="1200" dirty="0" smtClean="0">
                          <a:solidFill>
                            <a:schemeClr val="tx1"/>
                          </a:solidFill>
                          <a:effectLst/>
                          <a:latin typeface="+mn-lt"/>
                          <a:ea typeface="+mn-ea"/>
                          <a:cs typeface="+mn-cs"/>
                        </a:rPr>
                        <a:t> </a:t>
                      </a:r>
                      <a:endParaRPr lang="en-US" sz="2500" b="1" kern="1200" dirty="0" smtClean="0">
                        <a:solidFill>
                          <a:schemeClr val="tx1"/>
                        </a:solidFill>
                        <a:effectLst/>
                        <a:latin typeface="+mn-lt"/>
                        <a:ea typeface="+mn-ea"/>
                        <a:cs typeface="+mn-cs"/>
                      </a:endParaRPr>
                    </a:p>
                    <a:p>
                      <a:pPr rtl="1"/>
                      <a:r>
                        <a:rPr lang="ar-EG" sz="2500" b="1" kern="1200" dirty="0" smtClean="0">
                          <a:solidFill>
                            <a:schemeClr val="tx1"/>
                          </a:solidFill>
                          <a:effectLst/>
                          <a:latin typeface="+mn-lt"/>
                          <a:ea typeface="+mn-ea"/>
                          <a:cs typeface="+mn-cs"/>
                        </a:rPr>
                        <a:t>فى معظم الاحيان تكون الحشرات سببا رئيسيا فى تخريب و تلف و تسوس الاخشاب ، فالاناث تعيش عادة فى الثقوب و الفجوات بين قطع الاخشاب و داخلها و هذة الثقوب تخترقها الحشرات بسهولة نتيجة الخدوش و الرضوض والضربات التى تحدث على سطح القطع الخشبية . </a:t>
                      </a:r>
                      <a:endParaRPr lang="en-US" sz="2500" b="1" kern="1200" dirty="0" smtClean="0">
                        <a:solidFill>
                          <a:schemeClr val="tx1"/>
                        </a:solidFill>
                        <a:effectLst/>
                        <a:latin typeface="+mn-lt"/>
                        <a:ea typeface="+mn-ea"/>
                        <a:cs typeface="+mn-cs"/>
                      </a:endParaRPr>
                    </a:p>
                    <a:p>
                      <a:endParaRPr lang="en-US" b="1" dirty="0"/>
                    </a:p>
                  </a:txBody>
                  <a:tcPr/>
                </a:tc>
              </a:tr>
            </a:tbl>
          </a:graphicData>
        </a:graphic>
      </p:graphicFrame>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a:xfrm>
            <a:off x="264096" y="9929192"/>
            <a:ext cx="1795780" cy="144843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2568352" y="9929192"/>
            <a:ext cx="1776730" cy="149733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Picture 6"/>
          <p:cNvPicPr/>
          <p:nvPr/>
        </p:nvPicPr>
        <p:blipFill>
          <a:blip r:embed="rId4" cstate="print">
            <a:extLst>
              <a:ext uri="{28A0092B-C50C-407E-A947-70E740481C1C}">
                <a14:useLocalDpi xmlns:a14="http://schemas.microsoft.com/office/drawing/2010/main" val="0"/>
              </a:ext>
            </a:extLst>
          </a:blip>
          <a:stretch>
            <a:fillRect/>
          </a:stretch>
        </p:blipFill>
        <p:spPr>
          <a:xfrm rot="331104">
            <a:off x="4870478" y="9906649"/>
            <a:ext cx="1848485" cy="154241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Picture 7"/>
          <p:cNvPicPr/>
          <p:nvPr/>
        </p:nvPicPr>
        <p:blipFill>
          <a:blip r:embed="rId5" cstate="print">
            <a:extLst>
              <a:ext uri="{28A0092B-C50C-407E-A947-70E740481C1C}">
                <a14:useLocalDpi xmlns:a14="http://schemas.microsoft.com/office/drawing/2010/main" val="0"/>
              </a:ext>
            </a:extLst>
          </a:blip>
          <a:stretch>
            <a:fillRect/>
          </a:stretch>
        </p:blipFill>
        <p:spPr>
          <a:xfrm>
            <a:off x="7176864" y="10052382"/>
            <a:ext cx="1831975" cy="13741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2865911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725069465"/>
              </p:ext>
            </p:extLst>
          </p:nvPr>
        </p:nvGraphicFramePr>
        <p:xfrm>
          <a:off x="48072" y="208112"/>
          <a:ext cx="9433048" cy="12664440"/>
        </p:xfrm>
        <a:graphic>
          <a:graphicData uri="http://schemas.openxmlformats.org/drawingml/2006/table">
            <a:tbl>
              <a:tblPr firstRow="1" bandRow="1">
                <a:tableStyleId>{5940675A-B579-460E-94D1-54222C63F5DA}</a:tableStyleId>
              </a:tblPr>
              <a:tblGrid>
                <a:gridCol w="9433048"/>
              </a:tblGrid>
              <a:tr h="12385376">
                <a:tc>
                  <a:txBody>
                    <a:bodyPr/>
                    <a:lstStyle/>
                    <a:p>
                      <a:pPr rtl="1"/>
                      <a:r>
                        <a:rPr lang="ar-EG" sz="2500" b="1" i="1" u="sng" kern="1200" dirty="0" smtClean="0">
                          <a:solidFill>
                            <a:schemeClr val="tx1"/>
                          </a:solidFill>
                          <a:effectLst/>
                          <a:latin typeface="+mn-lt"/>
                          <a:ea typeface="+mn-ea"/>
                          <a:cs typeface="+mn-cs"/>
                        </a:rPr>
                        <a:t>بعض انواع الحشرات :</a:t>
                      </a:r>
                      <a:r>
                        <a:rPr lang="ar-EG" sz="2500" b="1" kern="1200" dirty="0" smtClean="0">
                          <a:solidFill>
                            <a:schemeClr val="tx1"/>
                          </a:solidFill>
                          <a:effectLst/>
                          <a:latin typeface="+mn-lt"/>
                          <a:ea typeface="+mn-ea"/>
                          <a:cs typeface="+mn-cs"/>
                        </a:rPr>
                        <a:t> </a:t>
                      </a:r>
                      <a:endParaRPr lang="en-US" sz="2500" b="1" kern="1200" dirty="0" smtClean="0">
                        <a:solidFill>
                          <a:schemeClr val="tx1"/>
                        </a:solidFill>
                        <a:effectLst/>
                        <a:latin typeface="+mn-lt"/>
                        <a:ea typeface="+mn-ea"/>
                        <a:cs typeface="+mn-cs"/>
                      </a:endParaRPr>
                    </a:p>
                    <a:p>
                      <a:pPr rtl="1"/>
                      <a:r>
                        <a:rPr lang="ar-EG" sz="2500" b="1" kern="1200" dirty="0" smtClean="0">
                          <a:solidFill>
                            <a:schemeClr val="tx1"/>
                          </a:solidFill>
                          <a:effectLst/>
                          <a:latin typeface="+mn-lt"/>
                          <a:ea typeface="+mn-ea"/>
                          <a:cs typeface="+mn-cs"/>
                        </a:rPr>
                        <a:t>  1- سوسة.2- سوسة المنازل الطويلة القرن </a:t>
                      </a:r>
                      <a:r>
                        <a:rPr lang="en-US" sz="2500" b="1" kern="1200" dirty="0" smtClean="0">
                          <a:solidFill>
                            <a:schemeClr val="tx1"/>
                          </a:solidFill>
                          <a:effectLst/>
                          <a:latin typeface="+mn-lt"/>
                          <a:ea typeface="+mn-ea"/>
                          <a:cs typeface="+mn-cs"/>
                        </a:rPr>
                        <a:t>.</a:t>
                      </a:r>
                      <a:r>
                        <a:rPr lang="ar-EG" sz="2500" b="1" kern="1200" dirty="0" smtClean="0">
                          <a:solidFill>
                            <a:schemeClr val="tx1"/>
                          </a:solidFill>
                          <a:effectLst/>
                          <a:latin typeface="+mn-lt"/>
                          <a:ea typeface="+mn-ea"/>
                          <a:cs typeface="+mn-cs"/>
                        </a:rPr>
                        <a:t> 3- والخنفساء اليكستية.  4-  ودودة الخشب . 5- قمل الخشب .</a:t>
                      </a:r>
                      <a:endParaRPr lang="en-US" sz="2500" b="1" kern="1200" dirty="0" smtClean="0">
                        <a:solidFill>
                          <a:schemeClr val="tx1"/>
                        </a:solidFill>
                        <a:effectLst/>
                        <a:latin typeface="+mn-lt"/>
                        <a:ea typeface="+mn-ea"/>
                        <a:cs typeface="+mn-cs"/>
                      </a:endParaRPr>
                    </a:p>
                    <a:p>
                      <a:pPr rtl="1"/>
                      <a:r>
                        <a:rPr lang="ar-SA" sz="2500" b="1" u="sng" kern="1200" dirty="0" smtClean="0">
                          <a:solidFill>
                            <a:schemeClr val="tx1"/>
                          </a:solidFill>
                          <a:effectLst/>
                          <a:latin typeface="+mn-lt"/>
                          <a:ea typeface="+mn-ea"/>
                          <a:cs typeface="+mn-cs"/>
                        </a:rPr>
                        <a:t>النمل الأبيض</a:t>
                      </a:r>
                      <a:r>
                        <a:rPr lang="ar-SA" sz="2500" b="1" kern="1200" dirty="0" smtClean="0">
                          <a:solidFill>
                            <a:schemeClr val="tx1"/>
                          </a:solidFill>
                          <a:effectLst/>
                          <a:latin typeface="+mn-lt"/>
                          <a:ea typeface="+mn-ea"/>
                          <a:cs typeface="+mn-cs"/>
                        </a:rPr>
                        <a:t>: </a:t>
                      </a:r>
                      <a:endParaRPr lang="en-US" sz="2500" b="1" kern="1200" dirty="0" smtClean="0">
                        <a:solidFill>
                          <a:schemeClr val="tx1"/>
                        </a:solidFill>
                        <a:effectLst/>
                        <a:latin typeface="+mn-lt"/>
                        <a:ea typeface="+mn-ea"/>
                        <a:cs typeface="+mn-cs"/>
                      </a:endParaRPr>
                    </a:p>
                    <a:p>
                      <a:pPr rtl="1"/>
                      <a:r>
                        <a:rPr lang="ar-SA" sz="2500" b="1" kern="1200" dirty="0" smtClean="0">
                          <a:solidFill>
                            <a:schemeClr val="tx1"/>
                          </a:solidFill>
                          <a:effectLst/>
                          <a:latin typeface="+mn-lt"/>
                          <a:ea typeface="+mn-ea"/>
                          <a:cs typeface="+mn-cs"/>
                        </a:rPr>
                        <a:t>النمل الأبيض تحت الأرض هي الحشرات الصغيرة </a:t>
                      </a:r>
                      <a:endParaRPr lang="en-US" sz="2500" b="1" kern="1200" dirty="0" smtClean="0">
                        <a:solidFill>
                          <a:schemeClr val="tx1"/>
                        </a:solidFill>
                        <a:effectLst/>
                        <a:latin typeface="+mn-lt"/>
                        <a:ea typeface="+mn-ea"/>
                        <a:cs typeface="+mn-cs"/>
                      </a:endParaRPr>
                    </a:p>
                    <a:p>
                      <a:pPr rtl="1"/>
                      <a:r>
                        <a:rPr lang="ar-SA" sz="2500" b="1" kern="1200" dirty="0" smtClean="0">
                          <a:solidFill>
                            <a:schemeClr val="tx1"/>
                          </a:solidFill>
                          <a:effectLst/>
                          <a:latin typeface="+mn-lt"/>
                          <a:ea typeface="+mn-ea"/>
                          <a:cs typeface="+mn-cs"/>
                        </a:rPr>
                        <a:t>غذاء هو إلى حد كبير استناداً </a:t>
                      </a:r>
                      <a:endParaRPr lang="en-US" sz="2500" b="1" kern="1200" dirty="0" smtClean="0">
                        <a:solidFill>
                          <a:schemeClr val="tx1"/>
                        </a:solidFill>
                        <a:effectLst/>
                        <a:latin typeface="+mn-lt"/>
                        <a:ea typeface="+mn-ea"/>
                        <a:cs typeface="+mn-cs"/>
                      </a:endParaRPr>
                    </a:p>
                    <a:p>
                      <a:pPr rtl="1"/>
                      <a:r>
                        <a:rPr lang="ar-SA" sz="2500" b="1" kern="1200" dirty="0" smtClean="0">
                          <a:solidFill>
                            <a:schemeClr val="tx1"/>
                          </a:solidFill>
                          <a:effectLst/>
                          <a:latin typeface="+mn-lt"/>
                          <a:ea typeface="+mn-ea"/>
                          <a:cs typeface="+mn-cs"/>
                        </a:rPr>
                        <a:t>إلى السليلوز الحالية داخل الخشب. لذلك، تستهلك الجزء الداخلي من الخشب </a:t>
                      </a:r>
                      <a:endParaRPr lang="en-US" sz="2500" b="1" kern="1200" dirty="0" smtClean="0">
                        <a:solidFill>
                          <a:schemeClr val="tx1"/>
                        </a:solidFill>
                        <a:effectLst/>
                        <a:latin typeface="+mn-lt"/>
                        <a:ea typeface="+mn-ea"/>
                        <a:cs typeface="+mn-cs"/>
                      </a:endParaRPr>
                    </a:p>
                    <a:p>
                      <a:pPr rtl="1"/>
                      <a:r>
                        <a:rPr lang="ar-SA" sz="2500" b="1" u="sng" kern="1200" dirty="0" smtClean="0">
                          <a:solidFill>
                            <a:schemeClr val="tx1"/>
                          </a:solidFill>
                          <a:effectLst/>
                          <a:latin typeface="+mn-lt"/>
                          <a:ea typeface="+mn-ea"/>
                          <a:cs typeface="+mn-cs"/>
                        </a:rPr>
                        <a:t>الأضرار</a:t>
                      </a:r>
                      <a:r>
                        <a:rPr lang="ar-SA" sz="2500" b="1" kern="1200" dirty="0" smtClean="0">
                          <a:solidFill>
                            <a:schemeClr val="tx1"/>
                          </a:solidFill>
                          <a:effectLst/>
                          <a:latin typeface="+mn-lt"/>
                          <a:ea typeface="+mn-ea"/>
                          <a:cs typeface="+mn-cs"/>
                        </a:rPr>
                        <a:t> : </a:t>
                      </a:r>
                      <a:endParaRPr lang="en-US" sz="2500" b="1" kern="1200" dirty="0" smtClean="0">
                        <a:solidFill>
                          <a:schemeClr val="tx1"/>
                        </a:solidFill>
                        <a:effectLst/>
                        <a:latin typeface="+mn-lt"/>
                        <a:ea typeface="+mn-ea"/>
                        <a:cs typeface="+mn-cs"/>
                      </a:endParaRPr>
                    </a:p>
                    <a:p>
                      <a:pPr rtl="1"/>
                      <a:r>
                        <a:rPr lang="ar-SA" sz="2500" b="1" kern="1200" dirty="0" smtClean="0">
                          <a:solidFill>
                            <a:schemeClr val="tx1"/>
                          </a:solidFill>
                          <a:effectLst/>
                          <a:latin typeface="+mn-lt"/>
                          <a:ea typeface="+mn-ea"/>
                          <a:cs typeface="+mn-cs"/>
                        </a:rPr>
                        <a:t>يقوم بإنشاء قنوات داخل الخشب باستهلاك الخشب وحمل المياه. من ناحية أخرى، النمل الأبيض حفر أنابيب عادة ما تسمى أنابيب </a:t>
                      </a:r>
                      <a:endParaRPr lang="en-US" sz="2500" b="1" kern="1200" dirty="0" smtClean="0">
                        <a:solidFill>
                          <a:schemeClr val="tx1"/>
                        </a:solidFill>
                        <a:effectLst/>
                        <a:latin typeface="+mn-lt"/>
                        <a:ea typeface="+mn-ea"/>
                        <a:cs typeface="+mn-cs"/>
                      </a:endParaRPr>
                    </a:p>
                    <a:p>
                      <a:pPr rtl="1"/>
                      <a:r>
                        <a:rPr lang="ar-EG" sz="2500" b="1" kern="1200" dirty="0" smtClean="0">
                          <a:solidFill>
                            <a:schemeClr val="tx1"/>
                          </a:solidFill>
                          <a:effectLst/>
                          <a:latin typeface="+mn-lt"/>
                          <a:ea typeface="+mn-ea"/>
                          <a:cs typeface="+mn-cs"/>
                        </a:rPr>
                        <a:t> </a:t>
                      </a:r>
                    </a:p>
                    <a:p>
                      <a:pPr rtl="1"/>
                      <a:endParaRPr lang="ar-EG" sz="2500" b="1" kern="1200" dirty="0" smtClean="0">
                        <a:solidFill>
                          <a:schemeClr val="tx1"/>
                        </a:solidFill>
                        <a:effectLst/>
                        <a:latin typeface="+mn-lt"/>
                        <a:ea typeface="+mn-ea"/>
                        <a:cs typeface="+mn-cs"/>
                      </a:endParaRPr>
                    </a:p>
                    <a:p>
                      <a:pPr rtl="1"/>
                      <a:endParaRPr lang="ar-EG" sz="2500" b="1" kern="1200" dirty="0" smtClean="0">
                        <a:solidFill>
                          <a:schemeClr val="tx1"/>
                        </a:solidFill>
                        <a:effectLst/>
                        <a:latin typeface="+mn-lt"/>
                        <a:ea typeface="+mn-ea"/>
                        <a:cs typeface="+mn-cs"/>
                      </a:endParaRPr>
                    </a:p>
                    <a:p>
                      <a:pPr rtl="1"/>
                      <a:endParaRPr lang="ar-EG" sz="2500" b="1" kern="1200" dirty="0" smtClean="0">
                        <a:solidFill>
                          <a:schemeClr val="tx1"/>
                        </a:solidFill>
                        <a:effectLst/>
                        <a:latin typeface="+mn-lt"/>
                        <a:ea typeface="+mn-ea"/>
                        <a:cs typeface="+mn-cs"/>
                      </a:endParaRPr>
                    </a:p>
                    <a:p>
                      <a:pPr rtl="1"/>
                      <a:endParaRPr lang="ar-EG" sz="2500" b="1" kern="1200" dirty="0" smtClean="0">
                        <a:solidFill>
                          <a:schemeClr val="tx1"/>
                        </a:solidFill>
                        <a:effectLst/>
                        <a:latin typeface="+mn-lt"/>
                        <a:ea typeface="+mn-ea"/>
                        <a:cs typeface="+mn-cs"/>
                      </a:endParaRPr>
                    </a:p>
                    <a:p>
                      <a:pPr rtl="1"/>
                      <a:endParaRPr lang="ar-EG" sz="2500" b="1" kern="1200" dirty="0" smtClean="0">
                        <a:solidFill>
                          <a:schemeClr val="tx1"/>
                        </a:solidFill>
                        <a:effectLst/>
                        <a:latin typeface="+mn-lt"/>
                        <a:ea typeface="+mn-ea"/>
                        <a:cs typeface="+mn-cs"/>
                      </a:endParaRPr>
                    </a:p>
                    <a:p>
                      <a:pPr rtl="1"/>
                      <a:endParaRPr lang="ar-EG" sz="2500" b="1" kern="1200" dirty="0" smtClean="0">
                        <a:solidFill>
                          <a:schemeClr val="tx1"/>
                        </a:solidFill>
                        <a:effectLst/>
                        <a:latin typeface="+mn-lt"/>
                        <a:ea typeface="+mn-ea"/>
                        <a:cs typeface="+mn-cs"/>
                      </a:endParaRPr>
                    </a:p>
                    <a:p>
                      <a:pPr rtl="1"/>
                      <a:r>
                        <a:rPr lang="ar-SA" sz="2500" b="1" kern="1200" dirty="0" smtClean="0">
                          <a:solidFill>
                            <a:schemeClr val="tx1"/>
                          </a:solidFill>
                          <a:effectLst/>
                          <a:latin typeface="+mn-lt"/>
                          <a:ea typeface="+mn-ea"/>
                          <a:cs typeface="+mn-cs"/>
                        </a:rPr>
                        <a:t>كيفية مكافحة النمل الأبيض والتعفن جاف</a:t>
                      </a:r>
                      <a:r>
                        <a:rPr lang="ar-SA" sz="2500" b="1" u="sng" kern="1200" dirty="0" smtClean="0">
                          <a:solidFill>
                            <a:schemeClr val="tx1"/>
                          </a:solidFill>
                          <a:effectLst/>
                          <a:latin typeface="+mn-lt"/>
                          <a:ea typeface="+mn-ea"/>
                          <a:cs typeface="+mn-cs"/>
                        </a:rPr>
                        <a:t> </a:t>
                      </a:r>
                      <a:r>
                        <a:rPr lang="en-US" sz="2500" b="1" kern="1200" dirty="0" smtClean="0">
                          <a:solidFill>
                            <a:schemeClr val="tx1"/>
                          </a:solidFill>
                          <a:effectLst/>
                          <a:latin typeface="+mn-lt"/>
                          <a:ea typeface="+mn-ea"/>
                          <a:cs typeface="+mn-cs"/>
                        </a:rPr>
                        <a:t/>
                      </a:r>
                      <a:br>
                        <a:rPr lang="en-US" sz="2500" b="1" kern="1200" dirty="0" smtClean="0">
                          <a:solidFill>
                            <a:schemeClr val="tx1"/>
                          </a:solidFill>
                          <a:effectLst/>
                          <a:latin typeface="+mn-lt"/>
                          <a:ea typeface="+mn-ea"/>
                          <a:cs typeface="+mn-cs"/>
                        </a:rPr>
                      </a:br>
                      <a:r>
                        <a:rPr lang="ar-SA" sz="2500" b="1" kern="1200" dirty="0" smtClean="0">
                          <a:solidFill>
                            <a:schemeClr val="tx1"/>
                          </a:solidFill>
                          <a:effectLst/>
                          <a:latin typeface="+mn-lt"/>
                          <a:ea typeface="+mn-ea"/>
                          <a:cs typeface="+mn-cs"/>
                        </a:rPr>
                        <a:t>يمكن أن يكون العامل على أنابيب تسرب وتغلغل المياه في الطابق السفلي مفيد للتحكم في هجمات خفيفة من العفن الجاف. ولكن لهجمات شديدة من العفن الجاف يستخدم الماء المقطر أو بورات. حمض البوريك أيضا  مفيدة ضد الحشرات </a:t>
                      </a:r>
                      <a:r>
                        <a:rPr lang="ar-EG" sz="2500" b="1" kern="1200" dirty="0" smtClean="0">
                          <a:solidFill>
                            <a:schemeClr val="tx1"/>
                          </a:solidFill>
                          <a:effectLst/>
                          <a:latin typeface="+mn-lt"/>
                          <a:ea typeface="+mn-ea"/>
                          <a:cs typeface="+mn-cs"/>
                        </a:rPr>
                        <a:t>.</a:t>
                      </a:r>
                      <a:endParaRPr lang="en-US" sz="2500" b="1" kern="1200" dirty="0" smtClean="0">
                        <a:solidFill>
                          <a:schemeClr val="tx1"/>
                        </a:solidFill>
                        <a:effectLst/>
                        <a:latin typeface="+mn-lt"/>
                        <a:ea typeface="+mn-ea"/>
                        <a:cs typeface="+mn-cs"/>
                      </a:endParaRPr>
                    </a:p>
                    <a:p>
                      <a:pPr rtl="1"/>
                      <a:r>
                        <a:rPr lang="ar-EG" sz="2500" b="1" kern="1200" dirty="0" smtClean="0">
                          <a:solidFill>
                            <a:schemeClr val="tx1"/>
                          </a:solidFill>
                          <a:effectLst/>
                          <a:latin typeface="+mn-lt"/>
                          <a:ea typeface="+mn-ea"/>
                          <a:cs typeface="+mn-cs"/>
                        </a:rPr>
                        <a:t>امراض اخري تسيب الاخشاب</a:t>
                      </a:r>
                      <a:endParaRPr lang="en-US" sz="2500" b="1" kern="1200" dirty="0" smtClean="0">
                        <a:solidFill>
                          <a:schemeClr val="tx1"/>
                        </a:solidFill>
                        <a:effectLst/>
                        <a:latin typeface="+mn-lt"/>
                        <a:ea typeface="+mn-ea"/>
                        <a:cs typeface="+mn-cs"/>
                      </a:endParaRPr>
                    </a:p>
                    <a:p>
                      <a:pPr rtl="1"/>
                      <a:r>
                        <a:rPr lang="ar-SA" sz="2500" b="1" kern="1200" dirty="0" smtClean="0">
                          <a:solidFill>
                            <a:schemeClr val="tx1"/>
                          </a:solidFill>
                          <a:effectLst/>
                          <a:latin typeface="+mn-lt"/>
                          <a:ea typeface="+mn-ea"/>
                          <a:cs typeface="+mn-cs"/>
                        </a:rPr>
                        <a:t>1-الانكماش</a:t>
                      </a:r>
                      <a:r>
                        <a:rPr lang="en-US" sz="2500" b="1" kern="1200" dirty="0" smtClean="0">
                          <a:solidFill>
                            <a:schemeClr val="tx1"/>
                          </a:solidFill>
                          <a:effectLst/>
                          <a:latin typeface="+mn-lt"/>
                          <a:ea typeface="+mn-ea"/>
                          <a:cs typeface="+mn-cs"/>
                        </a:rPr>
                        <a:t>:</a:t>
                      </a:r>
                      <a:br>
                        <a:rPr lang="en-US" sz="2500" b="1" kern="1200" dirty="0" smtClean="0">
                          <a:solidFill>
                            <a:schemeClr val="tx1"/>
                          </a:solidFill>
                          <a:effectLst/>
                          <a:latin typeface="+mn-lt"/>
                          <a:ea typeface="+mn-ea"/>
                          <a:cs typeface="+mn-cs"/>
                        </a:rPr>
                      </a:br>
                      <a:r>
                        <a:rPr lang="ar-SA" sz="2500" b="1" kern="1200" dirty="0" smtClean="0">
                          <a:solidFill>
                            <a:schemeClr val="tx1"/>
                          </a:solidFill>
                          <a:effectLst/>
                          <a:latin typeface="+mn-lt"/>
                          <a:ea typeface="+mn-ea"/>
                          <a:cs typeface="+mn-cs"/>
                        </a:rPr>
                        <a:t>إن الخشب ليس من الخامات المتجانسة و بالتالي فإنه خلال عملية التجفيف ينكمش بمعدلات مختلفة تبعاً لاتجاه الألياف</a:t>
                      </a:r>
                      <a:r>
                        <a:rPr lang="en-US" sz="2500" b="1" kern="1200" dirty="0" smtClean="0">
                          <a:solidFill>
                            <a:schemeClr val="tx1"/>
                          </a:solidFill>
                          <a:effectLst/>
                          <a:latin typeface="+mn-lt"/>
                          <a:ea typeface="+mn-ea"/>
                          <a:cs typeface="+mn-cs"/>
                        </a:rPr>
                        <a:t>.</a:t>
                      </a:r>
                    </a:p>
                    <a:p>
                      <a:pPr rtl="1"/>
                      <a:r>
                        <a:rPr lang="ar-SA" sz="2500" b="1" kern="1200" dirty="0" smtClean="0">
                          <a:solidFill>
                            <a:schemeClr val="tx1"/>
                          </a:solidFill>
                          <a:effectLst/>
                          <a:latin typeface="+mn-lt"/>
                          <a:ea typeface="+mn-ea"/>
                          <a:cs typeface="+mn-cs"/>
                        </a:rPr>
                        <a:t>علاجه: عن طريق مسح الخشب بعد ذلك إلا أن بعضها تستمر في الانكماش بعد المسح فيجب معرفتها و إلا أصبحت غير قابلة للتشغيل</a:t>
                      </a:r>
                      <a:r>
                        <a:rPr lang="en-US" sz="2500" b="1" kern="1200" dirty="0" smtClean="0">
                          <a:solidFill>
                            <a:schemeClr val="tx1"/>
                          </a:solidFill>
                          <a:effectLst/>
                          <a:latin typeface="+mn-lt"/>
                          <a:ea typeface="+mn-ea"/>
                          <a:cs typeface="+mn-cs"/>
                        </a:rPr>
                        <a:t>.</a:t>
                      </a:r>
                    </a:p>
                    <a:p>
                      <a:pPr rtl="1"/>
                      <a:r>
                        <a:rPr lang="ar-SA" sz="2500" b="1" kern="1200" dirty="0" smtClean="0">
                          <a:solidFill>
                            <a:schemeClr val="tx1"/>
                          </a:solidFill>
                          <a:effectLst/>
                          <a:latin typeface="+mn-lt"/>
                          <a:ea typeface="+mn-ea"/>
                          <a:cs typeface="+mn-cs"/>
                        </a:rPr>
                        <a:t>2-العقد الحية: </a:t>
                      </a:r>
                      <a:endParaRPr lang="en-US" sz="2500" b="1" kern="1200" dirty="0" smtClean="0">
                        <a:solidFill>
                          <a:schemeClr val="tx1"/>
                        </a:solidFill>
                        <a:effectLst/>
                        <a:latin typeface="+mn-lt"/>
                        <a:ea typeface="+mn-ea"/>
                        <a:cs typeface="+mn-cs"/>
                      </a:endParaRPr>
                    </a:p>
                    <a:p>
                      <a:pPr rtl="1"/>
                      <a:r>
                        <a:rPr lang="ar-SA" sz="2500" b="1" kern="1200" dirty="0" smtClean="0">
                          <a:solidFill>
                            <a:schemeClr val="tx1"/>
                          </a:solidFill>
                          <a:effectLst/>
                          <a:latin typeface="+mn-lt"/>
                          <a:ea typeface="+mn-ea"/>
                          <a:cs typeface="+mn-cs"/>
                        </a:rPr>
                        <a:t>هي آثار من فروع مدفونة داخل جذع الشجرة أثناء عملية النمو. و تظهر علي شكل دوائر أو أشكال بيضاوية لونها أغمق من لون الخشب نفسه. </a:t>
                      </a:r>
                      <a:endParaRPr lang="en-US" sz="2500" b="1" kern="1200" dirty="0" smtClean="0">
                        <a:solidFill>
                          <a:schemeClr val="tx1"/>
                        </a:solidFill>
                        <a:effectLst/>
                        <a:latin typeface="+mn-lt"/>
                        <a:ea typeface="+mn-ea"/>
                        <a:cs typeface="+mn-cs"/>
                      </a:endParaRPr>
                    </a:p>
                    <a:p>
                      <a:pPr rtl="1"/>
                      <a:r>
                        <a:rPr lang="ar-SA" sz="2500" b="1" kern="1200" dirty="0" smtClean="0">
                          <a:solidFill>
                            <a:schemeClr val="tx1"/>
                          </a:solidFill>
                          <a:effectLst/>
                          <a:latin typeface="+mn-lt"/>
                          <a:ea typeface="+mn-ea"/>
                          <a:cs typeface="+mn-cs"/>
                        </a:rPr>
                        <a:t>من أمثلتها: الأخشاب الصنوبرية</a:t>
                      </a:r>
                      <a:r>
                        <a:rPr lang="en-US" sz="2500" b="1" kern="1200" dirty="0" smtClean="0">
                          <a:solidFill>
                            <a:schemeClr val="tx1"/>
                          </a:solidFill>
                          <a:effectLst/>
                          <a:latin typeface="+mn-lt"/>
                          <a:ea typeface="+mn-ea"/>
                          <a:cs typeface="+mn-cs"/>
                        </a:rPr>
                        <a:t>.</a:t>
                      </a:r>
                    </a:p>
                    <a:p>
                      <a:pPr rtl="1"/>
                      <a:endParaRPr lang="en-US" sz="2500" b="1" kern="1200" dirty="0" smtClean="0">
                        <a:solidFill>
                          <a:schemeClr val="tx1"/>
                        </a:solidFill>
                        <a:effectLst/>
                        <a:latin typeface="+mn-lt"/>
                        <a:ea typeface="+mn-ea"/>
                        <a:cs typeface="+mn-cs"/>
                      </a:endParaRPr>
                    </a:p>
                    <a:p>
                      <a:endParaRPr lang="en-US" b="1" dirty="0"/>
                    </a:p>
                  </a:txBody>
                  <a:tcPr/>
                </a:tc>
              </a:tr>
            </a:tbl>
          </a:graphicData>
        </a:graphic>
      </p:graphicFrame>
      <p:pic>
        <p:nvPicPr>
          <p:cNvPr id="5" name="Picture 4" descr="images.jpg"/>
          <p:cNvPicPr/>
          <p:nvPr/>
        </p:nvPicPr>
        <p:blipFill>
          <a:blip r:embed="rId2" cstate="print"/>
          <a:stretch>
            <a:fillRect/>
          </a:stretch>
        </p:blipFill>
        <p:spPr>
          <a:xfrm rot="19831466">
            <a:off x="627034" y="4690319"/>
            <a:ext cx="1983740" cy="170434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6" name="Picture 5" descr="images.jpg"/>
          <p:cNvPicPr/>
          <p:nvPr/>
        </p:nvPicPr>
        <p:blipFill>
          <a:blip r:embed="rId3" cstate="print"/>
          <a:stretch>
            <a:fillRect/>
          </a:stretch>
        </p:blipFill>
        <p:spPr>
          <a:xfrm rot="19853999">
            <a:off x="3751580" y="4608942"/>
            <a:ext cx="1894840" cy="1651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7" name="Picture 6" descr="dry_rot_tear_drops.jpg"/>
          <p:cNvPicPr/>
          <p:nvPr/>
        </p:nvPicPr>
        <p:blipFill>
          <a:blip r:embed="rId4" cstate="print"/>
          <a:stretch>
            <a:fillRect/>
          </a:stretch>
        </p:blipFill>
        <p:spPr>
          <a:xfrm rot="19341444">
            <a:off x="6783807" y="4545956"/>
            <a:ext cx="1819275" cy="169100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184051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711277914"/>
              </p:ext>
            </p:extLst>
          </p:nvPr>
        </p:nvGraphicFramePr>
        <p:xfrm>
          <a:off x="48072" y="64096"/>
          <a:ext cx="9505056" cy="12529392"/>
        </p:xfrm>
        <a:graphic>
          <a:graphicData uri="http://schemas.openxmlformats.org/drawingml/2006/table">
            <a:tbl>
              <a:tblPr firstRow="1" bandRow="1">
                <a:tableStyleId>{5940675A-B579-460E-94D1-54222C63F5DA}</a:tableStyleId>
              </a:tblPr>
              <a:tblGrid>
                <a:gridCol w="9505056"/>
              </a:tblGrid>
              <a:tr h="12529392">
                <a:tc>
                  <a:txBody>
                    <a:bodyPr/>
                    <a:lstStyle/>
                    <a:p>
                      <a:r>
                        <a:rPr lang="ar-SA" sz="2800" b="1" dirty="0" smtClean="0"/>
                        <a:t>3- العقد الميتة: </a:t>
                      </a:r>
                      <a:endParaRPr lang="en-US" sz="2800" b="1" dirty="0" smtClean="0"/>
                    </a:p>
                    <a:p>
                      <a:r>
                        <a:rPr lang="en-US" sz="2800" b="1" dirty="0" smtClean="0"/>
                        <a:t> </a:t>
                      </a:r>
                      <a:r>
                        <a:rPr lang="ar-SA" sz="2800" b="1" dirty="0" smtClean="0"/>
                        <a:t>تتكون نتيجة وجود فرع جاف ميت و تحيط به ألياف الجذع. و يعد هذا العيب أحد العيوب الخطيرة ليس فقط من ناحية الشكل و لكن من الناحية الإنشائية فإن هذا يؤدي إلي ضعف الخشب بحيث لا يعتمد عليه كخامة إنشائية</a:t>
                      </a:r>
                      <a:r>
                        <a:rPr lang="en-US" sz="2800" b="1" dirty="0" smtClean="0"/>
                        <a:t>.</a:t>
                      </a:r>
                    </a:p>
                    <a:p>
                      <a:r>
                        <a:rPr lang="ar-SA" sz="2800" b="1" dirty="0" smtClean="0"/>
                        <a:t>علاجه: إذا كانت العقدة حية و سليمة فليس هناك أي خطورة. أما إذا كانت ميتة و علي وشك الانفصال عن الخشب فيحسن نزعها و نعوض مكانها بأسطوانة خشب سليم و تلصق بواسطة الغراء و تترك و تجف</a:t>
                      </a:r>
                      <a:r>
                        <a:rPr lang="en-US" sz="2800" b="1" dirty="0" smtClean="0"/>
                        <a:t>.</a:t>
                      </a:r>
                    </a:p>
                    <a:p>
                      <a:r>
                        <a:rPr lang="ar-SA" sz="2800" b="1" dirty="0" smtClean="0"/>
                        <a:t>4- الأكياس الراتنجية: </a:t>
                      </a:r>
                      <a:endParaRPr lang="en-US" sz="2800" b="1" dirty="0" smtClean="0"/>
                    </a:p>
                    <a:p>
                      <a:r>
                        <a:rPr lang="ar-SA" sz="2800" b="1" dirty="0" smtClean="0"/>
                        <a:t>هي عبارة عن أكياس مغلقة تتخلل نسيج الخشب. هذه الأكياس مليئة بالمواد الراتنجية. و حيث توجد هذه الأكياس فإن الخشب يكون مفرغا مما يضعفه</a:t>
                      </a:r>
                      <a:r>
                        <a:rPr lang="en-US" sz="2800" b="1" dirty="0" smtClean="0"/>
                        <a:t>.</a:t>
                      </a:r>
                      <a:br>
                        <a:rPr lang="en-US" sz="2800" b="1" dirty="0" smtClean="0"/>
                      </a:br>
                      <a:r>
                        <a:rPr lang="ar-SA" sz="2800" b="1" dirty="0" smtClean="0"/>
                        <a:t>علاجه: تغسل بالتنر ثم يجب التأكد من عمق الكيس إن كان سطحياً فيكفي وضع معجون لسد الفراغات أما إذا كان عميقا فيعالج بنفس الطريقة كما في علاج العقد</a:t>
                      </a:r>
                      <a:r>
                        <a:rPr lang="en-US" sz="2800" b="1" dirty="0" smtClean="0"/>
                        <a:t>.</a:t>
                      </a:r>
                    </a:p>
                    <a:p>
                      <a:pPr rtl="1"/>
                      <a:r>
                        <a:rPr lang="ar-EG" sz="2800" b="1" dirty="0" smtClean="0"/>
                        <a:t> </a:t>
                      </a:r>
                      <a:r>
                        <a:rPr lang="ar-SA" sz="2500" b="1" kern="1200" dirty="0" smtClean="0">
                          <a:solidFill>
                            <a:schemeClr val="tx1"/>
                          </a:solidFill>
                          <a:effectLst/>
                          <a:latin typeface="+mn-lt"/>
                          <a:ea typeface="+mn-ea"/>
                          <a:cs typeface="+mn-cs"/>
                        </a:rPr>
                        <a:t>-إصابة بالعفن الأزرق أو الأسود: </a:t>
                      </a:r>
                      <a:endParaRPr lang="en-US" sz="2500" b="1" kern="1200" dirty="0" smtClean="0">
                        <a:solidFill>
                          <a:schemeClr val="tx1"/>
                        </a:solidFill>
                        <a:effectLst/>
                        <a:latin typeface="+mn-lt"/>
                        <a:ea typeface="+mn-ea"/>
                        <a:cs typeface="+mn-cs"/>
                      </a:endParaRPr>
                    </a:p>
                    <a:p>
                      <a:pPr rtl="1"/>
                      <a:r>
                        <a:rPr lang="ar-SA" sz="2500" b="1" kern="1200" dirty="0" smtClean="0">
                          <a:solidFill>
                            <a:schemeClr val="tx1"/>
                          </a:solidFill>
                          <a:effectLst/>
                          <a:latin typeface="+mn-lt"/>
                          <a:ea typeface="+mn-ea"/>
                          <a:cs typeface="+mn-cs"/>
                        </a:rPr>
                        <a:t>يلون الخشب بطريقة لا يمكن التخلص منها. </a:t>
                      </a:r>
                      <a:endParaRPr lang="en-US" sz="2500" b="1" kern="1200" dirty="0" smtClean="0">
                        <a:solidFill>
                          <a:schemeClr val="tx1"/>
                        </a:solidFill>
                        <a:effectLst/>
                        <a:latin typeface="+mn-lt"/>
                        <a:ea typeface="+mn-ea"/>
                        <a:cs typeface="+mn-cs"/>
                      </a:endParaRPr>
                    </a:p>
                    <a:p>
                      <a:r>
                        <a:rPr lang="ar-SA" sz="2500" b="1" kern="1200" dirty="0" smtClean="0">
                          <a:solidFill>
                            <a:schemeClr val="tx1"/>
                          </a:solidFill>
                          <a:effectLst/>
                          <a:latin typeface="+mn-lt"/>
                          <a:ea typeface="+mn-ea"/>
                          <a:cs typeface="+mn-cs"/>
                        </a:rPr>
                        <a:t>لا يؤثر علي الأخشاب إلا من ناحية الشكل أما الصلابة فلا تتأثر</a:t>
                      </a:r>
                      <a:endParaRPr lang="ar-EG" sz="2500" b="1" kern="1200" dirty="0" smtClean="0">
                        <a:solidFill>
                          <a:schemeClr val="tx1"/>
                        </a:solidFill>
                        <a:effectLst/>
                        <a:latin typeface="+mn-lt"/>
                        <a:ea typeface="+mn-ea"/>
                        <a:cs typeface="+mn-cs"/>
                      </a:endParaRPr>
                    </a:p>
                    <a:p>
                      <a:endParaRPr lang="en-US" sz="2800" b="1" dirty="0" smtClean="0"/>
                    </a:p>
                    <a:p>
                      <a:endParaRPr lang="en-US" b="1" dirty="0"/>
                    </a:p>
                  </a:txBody>
                  <a:tcPr/>
                </a:tc>
              </a:tr>
            </a:tbl>
          </a:graphicData>
        </a:graphic>
      </p:graphicFrame>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a:xfrm>
            <a:off x="1954771" y="7599592"/>
            <a:ext cx="6155690" cy="432498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074444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41193483"/>
              </p:ext>
            </p:extLst>
          </p:nvPr>
        </p:nvGraphicFramePr>
        <p:xfrm>
          <a:off x="0" y="64096"/>
          <a:ext cx="9601200" cy="12745416"/>
        </p:xfrm>
        <a:graphic>
          <a:graphicData uri="http://schemas.openxmlformats.org/drawingml/2006/table">
            <a:tbl>
              <a:tblPr firstRow="1" bandRow="1">
                <a:tableStyleId>{5940675A-B579-460E-94D1-54222C63F5DA}</a:tableStyleId>
              </a:tblPr>
              <a:tblGrid>
                <a:gridCol w="9601200"/>
              </a:tblGrid>
              <a:tr h="12745416">
                <a:tc>
                  <a:txBody>
                    <a:bodyPr/>
                    <a:lstStyle/>
                    <a:p>
                      <a:r>
                        <a:rPr lang="ar-EG" sz="2800" b="1" dirty="0" smtClean="0">
                          <a:effectLst>
                            <a:outerShdw blurRad="38100" dist="38100" dir="2700000" algn="tl">
                              <a:srgbClr val="000000">
                                <a:alpha val="43137"/>
                              </a:srgbClr>
                            </a:outerShdw>
                          </a:effectLst>
                        </a:rPr>
                        <a:t>3- يستخدم ايضا في صناعة الاثاث والابواب.</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عيوبة :</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1-يصنع من هذا الخشبالكنب الامريكي فقط يصنع من هذا الخشب وليس الكلاسيك لصعوبة الحفر عليه نظرا لهشاشته.</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4- اخشاب التنوب</a:t>
                      </a:r>
                      <a:r>
                        <a:rPr lang="en-US" sz="2800" b="1" dirty="0" smtClean="0">
                          <a:effectLst>
                            <a:outerShdw blurRad="38100" dist="38100" dir="2700000" algn="tl">
                              <a:srgbClr val="000000">
                                <a:alpha val="43137"/>
                              </a:srgbClr>
                            </a:outerShdw>
                          </a:effectLst>
                        </a:rPr>
                        <a:t>( Fir Wood or </a:t>
                      </a:r>
                      <a:r>
                        <a:rPr lang="en-US" sz="2800" b="1" dirty="0" err="1" smtClean="0">
                          <a:effectLst>
                            <a:outerShdw blurRad="38100" dist="38100" dir="2700000" algn="tl">
                              <a:srgbClr val="000000">
                                <a:alpha val="43137"/>
                              </a:srgbClr>
                            </a:outerShdw>
                          </a:effectLst>
                        </a:rPr>
                        <a:t>Tannenholz</a:t>
                      </a:r>
                      <a:r>
                        <a:rPr lang="en-US" sz="2800" b="1" dirty="0" smtClean="0">
                          <a:effectLst>
                            <a:outerShdw blurRad="38100" dist="38100" dir="2700000" algn="tl">
                              <a:srgbClr val="000000">
                                <a:alpha val="43137"/>
                              </a:srgbClr>
                            </a:outerShdw>
                          </a:effectLst>
                        </a:rPr>
                        <a:t> ) </a:t>
                      </a:r>
                      <a:r>
                        <a:rPr lang="ar-EG" sz="2800" b="1" dirty="0" smtClean="0">
                          <a:effectLst>
                            <a:outerShdw blurRad="38100" dist="38100" dir="2700000" algn="tl">
                              <a:srgbClr val="000000">
                                <a:alpha val="43137"/>
                              </a:srgbClr>
                            </a:outerShdw>
                          </a:effectLst>
                        </a:rPr>
                        <a:t>:</a:t>
                      </a:r>
                    </a:p>
                    <a:p>
                      <a:r>
                        <a:rPr lang="ar-EG" sz="2800" b="1" dirty="0" smtClean="0">
                          <a:effectLst>
                            <a:outerShdw blurRad="38100" dist="38100" dir="2700000" algn="tl">
                              <a:srgbClr val="000000">
                                <a:alpha val="43137"/>
                              </a:srgbClr>
                            </a:outerShdw>
                          </a:effectLst>
                        </a:rPr>
                        <a:t>وهي أقوى وأمتن من الصنوبريات جميعها وتنمو أشجاره في المناطق الباردة مثل النرويج واسكتلندا وكندا و كثافتة تتراوح بين 320-710 كجم/م3 وتتنوع إلى عدة أنواع، وهي : (التنوب التركي  - التنوب الكرماني - التنوب الكندي - التنوب دوجلاس - التنوب البولاندي - اللاط والآرز والجوز).</a:t>
                      </a:r>
                      <a:br>
                        <a:rPr lang="ar-EG" sz="2800" b="1" dirty="0" smtClean="0">
                          <a:effectLst>
                            <a:outerShdw blurRad="38100" dist="38100" dir="2700000" algn="tl">
                              <a:srgbClr val="000000">
                                <a:alpha val="43137"/>
                              </a:srgbClr>
                            </a:outerShdw>
                          </a:effectLst>
                        </a:rPr>
                      </a:br>
                      <a:endParaRPr lang="ar-EG" sz="2800" b="1" dirty="0" smtClean="0">
                        <a:effectLst>
                          <a:outerShdw blurRad="38100" dist="38100" dir="2700000" algn="tl">
                            <a:srgbClr val="000000">
                              <a:alpha val="43137"/>
                            </a:srgbClr>
                          </a:outerShdw>
                        </a:effectLst>
                      </a:endParaRPr>
                    </a:p>
                    <a:p>
                      <a:endParaRPr lang="ar-EG" sz="2800" b="1" dirty="0" smtClean="0">
                        <a:effectLst>
                          <a:outerShdw blurRad="38100" dist="38100" dir="2700000" algn="tl">
                            <a:srgbClr val="000000">
                              <a:alpha val="43137"/>
                            </a:srgbClr>
                          </a:outerShdw>
                        </a:effectLst>
                      </a:endParaRPr>
                    </a:p>
                    <a:p>
                      <a:endParaRPr lang="ar-EG" sz="2800" b="1" dirty="0" smtClean="0">
                        <a:effectLst>
                          <a:outerShdw blurRad="38100" dist="38100" dir="2700000" algn="tl">
                            <a:srgbClr val="000000">
                              <a:alpha val="43137"/>
                            </a:srgbClr>
                          </a:outerShdw>
                        </a:effectLst>
                      </a:endParaRPr>
                    </a:p>
                    <a:p>
                      <a:endParaRPr lang="ar-EG" sz="2800" b="1" dirty="0" smtClean="0">
                        <a:effectLst>
                          <a:outerShdw blurRad="38100" dist="38100" dir="2700000" algn="tl">
                            <a:srgbClr val="000000">
                              <a:alpha val="43137"/>
                            </a:srgbClr>
                          </a:outerShdw>
                        </a:effectLst>
                      </a:endParaRPr>
                    </a:p>
                    <a:p>
                      <a:r>
                        <a:rPr lang="ar-EG" sz="2800" b="1" dirty="0" smtClean="0">
                          <a:effectLst>
                            <a:outerShdw blurRad="38100" dist="38100" dir="2700000" algn="tl">
                              <a:srgbClr val="000000">
                                <a:alpha val="43137"/>
                              </a:srgbClr>
                            </a:outerShdw>
                          </a:effectLst>
                        </a:rPr>
                        <a:t>مميزاتة :</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1- يستعمل في إنشاء المساكن، وصنع الصناديق ، وإنتاج اللب لصنع الورق.</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2- من اقوى و امتن الصنبوريات جميعها.</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3- التنوب الدوغلاس يستخدم  في التطبيقات الإنشائية التي تتطلب أحمالًا مرتفعة. ويتم استخدامها بشكل واسع في الصناعات العمرانية و يبلغ علوة حوالى 80 مترا .</a:t>
                      </a:r>
                    </a:p>
                    <a:p>
                      <a:r>
                        <a:rPr lang="ar-EG" sz="2800" b="1" dirty="0" smtClean="0">
                          <a:effectLst>
                            <a:outerShdw blurRad="38100" dist="38100" dir="2700000" algn="tl">
                              <a:srgbClr val="000000">
                                <a:alpha val="43137"/>
                              </a:srgbClr>
                            </a:outerShdw>
                          </a:effectLst>
                        </a:rPr>
                        <a:t>5- خشب البينو ( </a:t>
                      </a:r>
                      <a:r>
                        <a:rPr lang="en-US" sz="2800" b="1" dirty="0" smtClean="0">
                          <a:effectLst>
                            <a:outerShdw blurRad="38100" dist="38100" dir="2700000" algn="tl">
                              <a:srgbClr val="000000">
                                <a:alpha val="43137"/>
                              </a:srgbClr>
                            </a:outerShdw>
                          </a:effectLst>
                        </a:rPr>
                        <a:t>Pine Wood</a:t>
                      </a:r>
                      <a:r>
                        <a:rPr lang="ar-EG" sz="2800" b="1" dirty="0" smtClean="0">
                          <a:effectLst>
                            <a:outerShdw blurRad="38100" dist="38100" dir="2700000" algn="tl">
                              <a:srgbClr val="000000">
                                <a:alpha val="43137"/>
                              </a:srgbClr>
                            </a:outerShdw>
                          </a:effectLst>
                        </a:rPr>
                        <a:t> )</a:t>
                      </a:r>
                      <a:r>
                        <a:rPr lang="en-US" sz="2800" b="1" dirty="0" smtClean="0">
                          <a:effectLst>
                            <a:outerShdw blurRad="38100" dist="38100" dir="2700000" algn="tl">
                              <a:srgbClr val="000000">
                                <a:alpha val="43137"/>
                              </a:srgbClr>
                            </a:outerShdw>
                          </a:effectLst>
                        </a:rPr>
                        <a:t>:</a:t>
                      </a:r>
                      <a:br>
                        <a:rPr lang="en-US"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هو المعروف باسم الصنوبر الأحمر ولونه يميل إلى الاحمرار، وهو يستورد من يوغوسلافيا ووسط أوروبا على هيئة كتل كبيرة مختلفة وأطوال تصل إلى 12 متراً ولا يقل وزنه عن 600 كجم/م3</a:t>
                      </a:r>
                    </a:p>
                    <a:p>
                      <a:endParaRPr lang="ar-EG" sz="2800" b="1" dirty="0" smtClean="0">
                        <a:effectLst>
                          <a:outerShdw blurRad="38100" dist="38100" dir="2700000" algn="tl">
                            <a:srgbClr val="000000">
                              <a:alpha val="43137"/>
                            </a:srgbClr>
                          </a:outerShdw>
                        </a:effectLst>
                      </a:endParaRPr>
                    </a:p>
                    <a:p>
                      <a:r>
                        <a:rPr lang="ar-EG" sz="2800" b="1" dirty="0" smtClean="0">
                          <a:effectLst>
                            <a:outerShdw blurRad="38100" dist="38100" dir="2700000" algn="tl">
                              <a:srgbClr val="000000">
                                <a:alpha val="43137"/>
                              </a:srgbClr>
                            </a:outerShdw>
                          </a:effectLst>
                        </a:rPr>
                        <a:t/>
                      </a:r>
                      <a:br>
                        <a:rPr lang="ar-EG" sz="2800" b="1" dirty="0" smtClean="0">
                          <a:effectLst>
                            <a:outerShdw blurRad="38100" dist="38100" dir="2700000" algn="tl">
                              <a:srgbClr val="000000">
                                <a:alpha val="43137"/>
                              </a:srgbClr>
                            </a:outerShdw>
                          </a:effectLst>
                        </a:rPr>
                      </a:br>
                      <a:endParaRPr lang="ar-EG" sz="2800" b="1" dirty="0" smtClean="0">
                        <a:effectLst>
                          <a:outerShdw blurRad="38100" dist="38100" dir="2700000" algn="tl">
                            <a:srgbClr val="000000">
                              <a:alpha val="43137"/>
                            </a:srgbClr>
                          </a:outerShdw>
                        </a:effectLst>
                      </a:endParaRPr>
                    </a:p>
                    <a:p>
                      <a:endParaRPr lang="ar-EG" sz="2800" b="1" dirty="0" smtClean="0">
                        <a:effectLst>
                          <a:outerShdw blurRad="38100" dist="38100" dir="2700000" algn="tl">
                            <a:srgbClr val="000000">
                              <a:alpha val="43137"/>
                            </a:srgbClr>
                          </a:outerShdw>
                        </a:effectLst>
                      </a:endParaRPr>
                    </a:p>
                  </a:txBody>
                  <a:tcPr/>
                </a:tc>
              </a:tr>
            </a:tbl>
          </a:graphicData>
        </a:graphic>
      </p:graphicFrame>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7284837" y="3584569"/>
            <a:ext cx="1375072" cy="2817220"/>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4864" y="4305716"/>
            <a:ext cx="2415895" cy="1375004"/>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4305716"/>
            <a:ext cx="3311010" cy="1375004"/>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088" y="10793288"/>
            <a:ext cx="2790825" cy="1352550"/>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200000">
            <a:off x="7746388" y="10631363"/>
            <a:ext cx="1447800" cy="1676400"/>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71848" y="10745663"/>
            <a:ext cx="1997597" cy="1447800"/>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95584" y="10745663"/>
            <a:ext cx="2152135" cy="1447800"/>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483517857"/>
              </p:ext>
            </p:extLst>
          </p:nvPr>
        </p:nvGraphicFramePr>
        <p:xfrm>
          <a:off x="-23936" y="136104"/>
          <a:ext cx="9577064" cy="12457384"/>
        </p:xfrm>
        <a:graphic>
          <a:graphicData uri="http://schemas.openxmlformats.org/drawingml/2006/table">
            <a:tbl>
              <a:tblPr firstRow="1" bandRow="1">
                <a:tableStyleId>{5940675A-B579-460E-94D1-54222C63F5DA}</a:tableStyleId>
              </a:tblPr>
              <a:tblGrid>
                <a:gridCol w="9577064"/>
              </a:tblGrid>
              <a:tr h="12457384">
                <a:tc>
                  <a:txBody>
                    <a:bodyPr/>
                    <a:lstStyle/>
                    <a:p>
                      <a:r>
                        <a:rPr lang="ar-EG" sz="2800" b="1" dirty="0" smtClean="0">
                          <a:effectLst>
                            <a:outerShdw blurRad="38100" dist="38100" dir="2700000" algn="tl">
                              <a:srgbClr val="000000">
                                <a:alpha val="43137"/>
                              </a:srgbClr>
                            </a:outerShdw>
                          </a:effectLst>
                        </a:rPr>
                        <a:t>مميزاتة :</a:t>
                      </a:r>
                    </a:p>
                    <a:p>
                      <a:r>
                        <a:rPr lang="ar-EG" sz="2800" b="1" dirty="0" smtClean="0">
                          <a:effectLst>
                            <a:outerShdw blurRad="38100" dist="38100" dir="2700000" algn="tl">
                              <a:srgbClr val="000000">
                                <a:alpha val="43137"/>
                              </a:srgbClr>
                            </a:outerShdw>
                          </a:effectLst>
                        </a:rPr>
                        <a:t>1- يعتبر أقوى أنواع الأخشاب السابقة فى صلابة.</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6- خشب الزيزفون </a:t>
                      </a:r>
                      <a:r>
                        <a:rPr lang="en-US" sz="2800" b="1" dirty="0" smtClean="0">
                          <a:effectLst>
                            <a:outerShdw blurRad="38100" dist="38100" dir="2700000" algn="tl">
                              <a:srgbClr val="000000">
                                <a:alpha val="43137"/>
                              </a:srgbClr>
                            </a:outerShdw>
                          </a:effectLst>
                        </a:rPr>
                        <a:t>( Bass Wood ) </a:t>
                      </a:r>
                      <a:r>
                        <a:rPr lang="ar-EG" sz="2800" b="1" dirty="0" smtClean="0">
                          <a:effectLst>
                            <a:outerShdw blurRad="38100" dist="38100" dir="2700000" algn="tl">
                              <a:srgbClr val="000000">
                                <a:alpha val="43137"/>
                              </a:srgbClr>
                            </a:outerShdw>
                          </a:effectLst>
                        </a:rPr>
                        <a:t>:</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ينتمي للفصيلة الخبازية. تكثر أشجار الزيزفون في نصف الكرة الشمالي في المناطق المعتدلة من أوروبا وآسيا وشرقي أمريكا الشمالية, شجرة الزيزفون كبيرة يصل ارتفاعها إلى حوالي 30 متراً، يغطي سوقها لحاء ذو لون رمادي أملس وأوراق قلبية الشكل وعناقيد من الأزهار الصفراء الباهتة.</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يوجد نوعان من نبات الزيزفون. النوع الأول صغير الأوراق ويسمى باللاتينية: </a:t>
                      </a:r>
                      <a:r>
                        <a:rPr lang="en-US" sz="2800" b="1" dirty="0" err="1" smtClean="0">
                          <a:effectLst>
                            <a:outerShdw blurRad="38100" dist="38100" dir="2700000" algn="tl">
                              <a:srgbClr val="000000">
                                <a:alpha val="43137"/>
                              </a:srgbClr>
                            </a:outerShdw>
                          </a:effectLst>
                        </a:rPr>
                        <a:t>Tilia</a:t>
                      </a:r>
                      <a:r>
                        <a:rPr lang="en-US" sz="2800" b="1" dirty="0" smtClean="0">
                          <a:effectLst>
                            <a:outerShdw blurRad="38100" dist="38100" dir="2700000" algn="tl">
                              <a:srgbClr val="000000">
                                <a:alpha val="43137"/>
                              </a:srgbClr>
                            </a:outerShdw>
                          </a:effectLst>
                        </a:rPr>
                        <a:t> </a:t>
                      </a:r>
                      <a:r>
                        <a:rPr lang="en-US" sz="2800" b="1" dirty="0" err="1" smtClean="0">
                          <a:effectLst>
                            <a:outerShdw blurRad="38100" dist="38100" dir="2700000" algn="tl">
                              <a:srgbClr val="000000">
                                <a:alpha val="43137"/>
                              </a:srgbClr>
                            </a:outerShdw>
                          </a:effectLst>
                        </a:rPr>
                        <a:t>cordata</a:t>
                      </a:r>
                      <a:r>
                        <a:rPr lang="en-US" sz="2800" b="1" dirty="0" smtClean="0">
                          <a:effectLst>
                            <a:outerShdw blurRad="38100" dist="38100" dir="2700000" algn="tl">
                              <a:srgbClr val="000000">
                                <a:alpha val="43137"/>
                              </a:srgbClr>
                            </a:outerShdw>
                          </a:effectLst>
                        </a:rPr>
                        <a:t>) </a:t>
                      </a:r>
                      <a:r>
                        <a:rPr lang="ar-EG" sz="2800" b="1" dirty="0" smtClean="0">
                          <a:effectLst>
                            <a:outerShdw blurRad="38100" dist="38100" dir="2700000" algn="tl">
                              <a:srgbClr val="000000">
                                <a:alpha val="43137"/>
                              </a:srgbClr>
                            </a:outerShdw>
                          </a:effectLst>
                        </a:rPr>
                        <a:t>) والنوع كبير الأوراق ويسمى باللاتينية:</a:t>
                      </a:r>
                      <a:br>
                        <a:rPr lang="ar-EG" sz="2800" b="1" dirty="0" smtClean="0">
                          <a:effectLst>
                            <a:outerShdw blurRad="38100" dist="38100" dir="2700000" algn="tl">
                              <a:srgbClr val="000000">
                                <a:alpha val="43137"/>
                              </a:srgbClr>
                            </a:outerShdw>
                          </a:effectLst>
                        </a:rPr>
                      </a:br>
                      <a:r>
                        <a:rPr lang="en-US" sz="2800" b="1" dirty="0" smtClean="0">
                          <a:effectLst>
                            <a:outerShdw blurRad="38100" dist="38100" dir="2700000" algn="tl">
                              <a:srgbClr val="000000">
                                <a:alpha val="43137"/>
                              </a:srgbClr>
                            </a:outerShdw>
                          </a:effectLst>
                        </a:rPr>
                        <a:t>(</a:t>
                      </a:r>
                      <a:r>
                        <a:rPr lang="en-US" sz="2800" b="1" dirty="0" err="1" smtClean="0">
                          <a:effectLst>
                            <a:outerShdw blurRad="38100" dist="38100" dir="2700000" algn="tl">
                              <a:srgbClr val="000000">
                                <a:alpha val="43137"/>
                              </a:srgbClr>
                            </a:outerShdw>
                          </a:effectLst>
                        </a:rPr>
                        <a:t>Tilia</a:t>
                      </a:r>
                      <a:r>
                        <a:rPr lang="en-US" sz="2800" b="1" dirty="0" smtClean="0">
                          <a:effectLst>
                            <a:outerShdw blurRad="38100" dist="38100" dir="2700000" algn="tl">
                              <a:srgbClr val="000000">
                                <a:alpha val="43137"/>
                              </a:srgbClr>
                            </a:outerShdw>
                          </a:effectLst>
                        </a:rPr>
                        <a:t>  </a:t>
                      </a:r>
                      <a:r>
                        <a:rPr lang="en-US" sz="2800" b="1" dirty="0" err="1" smtClean="0">
                          <a:effectLst>
                            <a:outerShdw blurRad="38100" dist="38100" dir="2700000" algn="tl">
                              <a:srgbClr val="000000">
                                <a:alpha val="43137"/>
                              </a:srgbClr>
                            </a:outerShdw>
                          </a:effectLst>
                        </a:rPr>
                        <a:t>plalyphyllys</a:t>
                      </a:r>
                      <a:r>
                        <a:rPr lang="en-US" sz="2800" b="1" dirty="0" smtClean="0">
                          <a:effectLst>
                            <a:outerShdw blurRad="38100" dist="38100" dir="2700000" algn="tl">
                              <a:srgbClr val="000000">
                                <a:alpha val="43137"/>
                              </a:srgbClr>
                            </a:outerShdw>
                          </a:effectLst>
                        </a:rPr>
                        <a:t>) </a:t>
                      </a:r>
                      <a:r>
                        <a:rPr lang="ar-EG" sz="2800" b="1" dirty="0" smtClean="0">
                          <a:effectLst>
                            <a:outerShdw blurRad="38100" dist="38100" dir="2700000" algn="tl">
                              <a:srgbClr val="000000">
                                <a:alpha val="43137"/>
                              </a:srgbClr>
                            </a:outerShdw>
                          </a:effectLst>
                        </a:rPr>
                        <a:t> وكلاهما ينمو بشكل طبيعي في جبال لبنان وسوريا وتركيا.</a:t>
                      </a:r>
                      <a:br>
                        <a:rPr lang="ar-EG" sz="2800" b="1" dirty="0" smtClean="0">
                          <a:effectLst>
                            <a:outerShdw blurRad="38100" dist="38100" dir="2700000" algn="tl">
                              <a:srgbClr val="000000">
                                <a:alpha val="43137"/>
                              </a:srgbClr>
                            </a:outerShdw>
                          </a:effectLst>
                        </a:rPr>
                      </a:br>
                      <a:endParaRPr lang="ar-EG" sz="2800" b="1" dirty="0" smtClean="0">
                        <a:effectLst>
                          <a:outerShdw blurRad="38100" dist="38100" dir="2700000" algn="tl">
                            <a:srgbClr val="000000">
                              <a:alpha val="43137"/>
                            </a:srgbClr>
                          </a:outerShdw>
                        </a:effectLst>
                      </a:endParaRPr>
                    </a:p>
                    <a:p>
                      <a:endParaRPr lang="ar-EG" dirty="0" smtClean="0"/>
                    </a:p>
                    <a:p>
                      <a:endParaRPr lang="ar-EG" dirty="0" smtClean="0"/>
                    </a:p>
                    <a:p>
                      <a:endParaRPr lang="ar-EG" dirty="0" smtClean="0"/>
                    </a:p>
                    <a:p>
                      <a:endParaRPr lang="ar-EG" dirty="0" smtClean="0"/>
                    </a:p>
                    <a:p>
                      <a:pPr marL="0" marR="0" indent="0" algn="r" defTabSz="1280160" rtl="1" eaLnBrk="1" fontAlgn="auto" latinLnBrk="0" hangingPunct="1">
                        <a:lnSpc>
                          <a:spcPct val="100000"/>
                        </a:lnSpc>
                        <a:spcBef>
                          <a:spcPts val="0"/>
                        </a:spcBef>
                        <a:spcAft>
                          <a:spcPts val="0"/>
                        </a:spcAft>
                        <a:buClrTx/>
                        <a:buSzTx/>
                        <a:buFontTx/>
                        <a:buNone/>
                        <a:tabLst/>
                        <a:defRPr/>
                      </a:pPr>
                      <a:r>
                        <a:rPr lang="ar-EG" sz="2800" b="1" dirty="0" smtClean="0">
                          <a:effectLst>
                            <a:outerShdw blurRad="38100" dist="38100" dir="2700000" algn="tl">
                              <a:srgbClr val="000000">
                                <a:alpha val="43137"/>
                              </a:srgbClr>
                            </a:outerShdw>
                          </a:effectLst>
                        </a:rPr>
                        <a:t>7- خشب الحور </a:t>
                      </a:r>
                      <a:r>
                        <a:rPr lang="en-US" sz="2800" b="1" dirty="0" smtClean="0">
                          <a:effectLst>
                            <a:outerShdw blurRad="38100" dist="38100" dir="2700000" algn="tl">
                              <a:srgbClr val="000000">
                                <a:alpha val="43137"/>
                              </a:srgbClr>
                            </a:outerShdw>
                          </a:effectLst>
                        </a:rPr>
                        <a:t>(Poplar Wood )</a:t>
                      </a:r>
                      <a:r>
                        <a:rPr lang="ar-EG" sz="2800" b="1" dirty="0" smtClean="0">
                          <a:effectLst>
                            <a:outerShdw blurRad="38100" dist="38100" dir="2700000" algn="tl">
                              <a:srgbClr val="000000">
                                <a:alpha val="43137"/>
                              </a:srgbClr>
                            </a:outerShdw>
                          </a:effectLst>
                        </a:rPr>
                        <a:t>:</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ينتمي إلى الفصيلة الصفصافية , الحور الفراتي شجرة يمكن ان يصل طولها إلى 15 م , لونة اصفر فاتح يميل الى البياض حيث ان الوانة مستقيمة و مندمجة.</a:t>
                      </a:r>
                      <a:br>
                        <a:rPr lang="ar-EG" sz="2800" b="1" dirty="0" smtClean="0">
                          <a:effectLst>
                            <a:outerShdw blurRad="38100" dist="38100" dir="2700000" algn="tl">
                              <a:srgbClr val="000000">
                                <a:alpha val="43137"/>
                              </a:srgbClr>
                            </a:outerShdw>
                          </a:effectLst>
                        </a:rPr>
                      </a:br>
                      <a:endParaRPr lang="ar-EG" sz="2800" b="1" dirty="0" smtClean="0">
                        <a:effectLst>
                          <a:outerShdw blurRad="38100" dist="38100" dir="2700000" algn="tl">
                            <a:srgbClr val="000000">
                              <a:alpha val="43137"/>
                            </a:srgbClr>
                          </a:outerShdw>
                        </a:effectLst>
                      </a:endParaRPr>
                    </a:p>
                    <a:p>
                      <a:endParaRPr lang="en-US" dirty="0"/>
                    </a:p>
                  </a:txBody>
                  <a:tcPr/>
                </a:tc>
              </a:tr>
            </a:tbl>
          </a:graphicData>
        </a:graphic>
      </p:graphicFrame>
      <p:pic>
        <p:nvPicPr>
          <p:cNvPr id="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9491" y="5032648"/>
            <a:ext cx="2841901" cy="1559175"/>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9208" y="5068176"/>
            <a:ext cx="2304256" cy="1523648"/>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44" y="5068176"/>
            <a:ext cx="2171426" cy="1533991"/>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47480" y="5032648"/>
            <a:ext cx="1645361" cy="1559175"/>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1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67072" y="8561040"/>
            <a:ext cx="1992852" cy="1501532"/>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177" y="8561040"/>
            <a:ext cx="2132611" cy="1501532"/>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07519" y="8561040"/>
            <a:ext cx="1711384" cy="1501532"/>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66044" y="8561040"/>
            <a:ext cx="2008359" cy="1501532"/>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11242087"/>
              </p:ext>
            </p:extLst>
          </p:nvPr>
        </p:nvGraphicFramePr>
        <p:xfrm>
          <a:off x="0" y="0"/>
          <a:ext cx="9601200" cy="12801600"/>
        </p:xfrm>
        <a:graphic>
          <a:graphicData uri="http://schemas.openxmlformats.org/drawingml/2006/table">
            <a:tbl>
              <a:tblPr firstRow="1" bandRow="1">
                <a:tableStyleId>{5940675A-B579-460E-94D1-54222C63F5DA}</a:tableStyleId>
              </a:tblPr>
              <a:tblGrid>
                <a:gridCol w="9601200"/>
              </a:tblGrid>
              <a:tr h="12801600">
                <a:tc>
                  <a:txBody>
                    <a:bodyPr/>
                    <a:lstStyle/>
                    <a:p>
                      <a:pPr marL="0" marR="0" indent="0" algn="r" defTabSz="1280160" rtl="1" eaLnBrk="1" fontAlgn="auto" latinLnBrk="0" hangingPunct="1">
                        <a:lnSpc>
                          <a:spcPct val="100000"/>
                        </a:lnSpc>
                        <a:spcBef>
                          <a:spcPts val="0"/>
                        </a:spcBef>
                        <a:spcAft>
                          <a:spcPts val="0"/>
                        </a:spcAft>
                        <a:buClrTx/>
                        <a:buSzTx/>
                        <a:buFontTx/>
                        <a:buNone/>
                        <a:tabLst/>
                        <a:defRPr/>
                      </a:pPr>
                      <a:r>
                        <a:rPr lang="ar-EG" sz="2800" b="1" dirty="0" smtClean="0">
                          <a:effectLst>
                            <a:outerShdw blurRad="38100" dist="38100" dir="2700000" algn="tl">
                              <a:srgbClr val="000000">
                                <a:alpha val="43137"/>
                              </a:srgbClr>
                            </a:outerShdw>
                          </a:effectLst>
                        </a:rPr>
                        <a:t>مميزاتة :</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1- يتمتع بقدرة مدهشة على الحياة ويستطيع تحمل الجفاف والأرض المالحة القلوية والعواصف الرملية سواء في الصيف الحار أوالشتاء القارس. فهي الشجرة الوحيدة الصابرة وتعيش بحجم كبير في الصحراء حيث لقب ب"شجاع الصحراء« , حيث ان لديها قدرة كبيرة على امتصاص الرطوبة</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2- الحور الفراتي شديد التطلب للحرارة والضوء وهو يستطيع تحمل درجة عالية من القارية وجفاف جوي </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3- خفيف الوزن , سهل يصلح للقشرة و اعمال النجارة الدقيقة و الالات الزراعية .</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4- يدخل فى صناعة لوحات الرسم .</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عيوبة :</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1-  يجب أن يعيش في أتربة غنية بالمياه الأرضية، لكنة يستطيع أن يتحمل المياه المالحة.</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2- لينا غير متصلب و لذالك يتشقق بسرعة عند الصنع و يتاكل بسبب انكماشة نتيجة الجفاف</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8- خشب الدردار </a:t>
                      </a:r>
                      <a:r>
                        <a:rPr lang="en-US" sz="2800" b="1" dirty="0" smtClean="0">
                          <a:effectLst>
                            <a:outerShdw blurRad="38100" dist="38100" dir="2700000" algn="tl">
                              <a:srgbClr val="000000">
                                <a:alpha val="43137"/>
                              </a:srgbClr>
                            </a:outerShdw>
                          </a:effectLst>
                        </a:rPr>
                        <a:t>(Ash Wood )</a:t>
                      </a:r>
                      <a:r>
                        <a:rPr lang="ar-EG" sz="2800" b="1" dirty="0" smtClean="0">
                          <a:effectLst>
                            <a:outerShdw blurRad="38100" dist="38100" dir="2700000" algn="tl">
                              <a:srgbClr val="000000">
                                <a:alpha val="43137"/>
                              </a:srgbClr>
                            </a:outerShdw>
                          </a:effectLst>
                        </a:rPr>
                        <a:t>:</a:t>
                      </a:r>
                      <a:br>
                        <a:rPr lang="ar-EG" sz="2800" b="1" dirty="0" smtClean="0">
                          <a:effectLst>
                            <a:outerShdw blurRad="38100" dist="38100" dir="2700000" algn="tl">
                              <a:srgbClr val="000000">
                                <a:alpha val="43137"/>
                              </a:srgbClr>
                            </a:outerShdw>
                          </a:effectLst>
                        </a:rPr>
                      </a:br>
                      <a:r>
                        <a:rPr lang="ar-EG" sz="2800" b="1" dirty="0" smtClean="0">
                          <a:effectLst>
                            <a:outerShdw blurRad="38100" dist="38100" dir="2700000" algn="tl">
                              <a:srgbClr val="000000">
                                <a:alpha val="43137"/>
                              </a:srgbClr>
                            </a:outerShdw>
                          </a:effectLst>
                        </a:rPr>
                        <a:t>شجر الدردار الأغبر الزلق يتحول لون ورقه إلى اللون الأصفر في الخريف، وهو ينمو في شمال امريكا وسمي بذلك نسبة لمادة تشبه الصمغ توجد في داخل قلفه، حيث يكون ارتفاع الشجرة من 24-30 م و تعيش اكثر من 150سنة , و ما يميزها ان خشبها جيد فى البناء و يمكن ان تستخدم فى صنع البراميل و ادوات المزارع و اعمدة السياج , اما عن  الدردار الأغبر الزلق يتحول لون ورقه إلى اللون الأصفر في الخريف، وهو ينمو في شمال أمريكا وسمي بذلك نسبة لمادة تشبه الصمغ توجد في داخل قلفه، وكان يستخدم لعلاج آلام الحلق.</a:t>
                      </a:r>
                    </a:p>
                    <a:p>
                      <a:endParaRPr lang="en-US" dirty="0"/>
                    </a:p>
                  </a:txBody>
                  <a:tcPr/>
                </a:tc>
              </a:tr>
            </a:tbl>
          </a:graphicData>
        </a:graphic>
      </p:graphicFrame>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4176" y="9859229"/>
            <a:ext cx="3128787" cy="1606675"/>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8552" y="9857184"/>
            <a:ext cx="2655129" cy="1577040"/>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792328278"/>
              </p:ext>
            </p:extLst>
          </p:nvPr>
        </p:nvGraphicFramePr>
        <p:xfrm>
          <a:off x="120080" y="0"/>
          <a:ext cx="9433048" cy="12449472"/>
        </p:xfrm>
        <a:graphic>
          <a:graphicData uri="http://schemas.openxmlformats.org/drawingml/2006/table">
            <a:tbl>
              <a:tblPr firstRow="1" bandRow="1">
                <a:tableStyleId>{5940675A-B579-460E-94D1-54222C63F5DA}</a:tableStyleId>
              </a:tblPr>
              <a:tblGrid>
                <a:gridCol w="9433048"/>
              </a:tblGrid>
              <a:tr h="12449472">
                <a:tc>
                  <a:txBody>
                    <a:bodyPr/>
                    <a:lstStyle/>
                    <a:p>
                      <a:r>
                        <a:rPr lang="ar-EG" sz="2800" b="1" dirty="0" smtClean="0"/>
                        <a:t>- خشب الابسية</a:t>
                      </a:r>
                      <a:r>
                        <a:rPr lang="en-US" sz="2800" b="1" dirty="0" smtClean="0"/>
                        <a:t>(</a:t>
                      </a:r>
                      <a:r>
                        <a:rPr lang="en-US" sz="2800" b="1" dirty="0" err="1" smtClean="0"/>
                        <a:t>Epecia</a:t>
                      </a:r>
                      <a:r>
                        <a:rPr lang="en-US" sz="2800" b="1" dirty="0" smtClean="0"/>
                        <a:t> ) </a:t>
                      </a:r>
                      <a:r>
                        <a:rPr lang="ar-EG" sz="2800" b="1" dirty="0" smtClean="0"/>
                        <a:t> </a:t>
                      </a:r>
                      <a:r>
                        <a:rPr lang="en-US" sz="2800" b="1" dirty="0" smtClean="0"/>
                        <a:t>:</a:t>
                      </a:r>
                    </a:p>
                    <a:p>
                      <a:r>
                        <a:rPr lang="ar-EG" sz="2800" b="1" dirty="0" smtClean="0"/>
                        <a:t>يستعمل النوع المائل الى البياض او البني الفاتح بكميات ضخمه و له الياف متوازيه و يستعمل في انشاء المساكن و انتاج اللب لصنع الورق , و هى اشجار شبيهه بالتنوب , معظم انواعها توجد بامريكا الشمالية حيث يستخدم خشبها فى جميع انواع النجارة الداخلية و الخارجية و التغطيات الخشبية و صناعة السلالم و من انواعها ( ايبسيا صربيا – ايبسيا بلفور – ايبسيا سيتيكا و توجد بامريكا الشمالية –ايبسيا انجلمان – ايبسيا كومان )</a:t>
                      </a:r>
                    </a:p>
                    <a:p>
                      <a:endParaRPr lang="ar-EG" dirty="0" smtClean="0"/>
                    </a:p>
                    <a:p>
                      <a:endParaRPr lang="ar-EG" dirty="0" smtClean="0"/>
                    </a:p>
                    <a:p>
                      <a:endParaRPr lang="ar-EG" dirty="0" smtClean="0"/>
                    </a:p>
                    <a:p>
                      <a:endParaRPr lang="ar-EG" dirty="0" smtClean="0"/>
                    </a:p>
                    <a:p>
                      <a:endParaRPr lang="ar-EG" dirty="0" smtClean="0"/>
                    </a:p>
                    <a:p>
                      <a:endParaRPr lang="ar-EG" dirty="0" smtClean="0"/>
                    </a:p>
                    <a:p>
                      <a:r>
                        <a:rPr lang="ar-EG" sz="2800" b="1" dirty="0" smtClean="0"/>
                        <a:t>10- خشب القيقب </a:t>
                      </a:r>
                      <a:r>
                        <a:rPr lang="en-US" sz="2800" b="1" dirty="0" smtClean="0"/>
                        <a:t>( </a:t>
                      </a:r>
                      <a:r>
                        <a:rPr lang="en-US" sz="2800" b="1" dirty="0" err="1" smtClean="0"/>
                        <a:t>Erable</a:t>
                      </a:r>
                      <a:r>
                        <a:rPr lang="en-US" sz="2800" b="1" dirty="0" smtClean="0"/>
                        <a:t> or Maple )</a:t>
                      </a:r>
                      <a:r>
                        <a:rPr lang="ar-EG" sz="2800" b="1" dirty="0" smtClean="0"/>
                        <a:t>:</a:t>
                      </a:r>
                    </a:p>
                    <a:p>
                      <a:r>
                        <a:rPr lang="ar-EG" sz="2800" b="1" dirty="0" smtClean="0">
                          <a:effectLst>
                            <a:outerShdw blurRad="38100" dist="38100" dir="2700000" algn="tl">
                              <a:srgbClr val="000000">
                                <a:alpha val="43137"/>
                              </a:srgbClr>
                            </a:outerShdw>
                          </a:effectLst>
                        </a:rPr>
                        <a:t>القيقب أو الاسفندان جنس نباتى يوجد منه حوالي 125 نوعا معظمها من الأشجار أو الشجيرات، ينمو في المناطق الشمالية في روسياوأوروبا وكندا وغيرها </a:t>
                      </a:r>
                      <a:r>
                        <a:rPr lang="ar-EG" sz="2800" dirty="0" smtClean="0"/>
                        <a:t>أ</a:t>
                      </a:r>
                      <a:r>
                        <a:rPr lang="ar-EG" sz="2800" b="1" dirty="0" smtClean="0"/>
                        <a:t>غلب أنواع القيقب من الأشجار النفضية (أي التي تنفض أوراقها كل عام في نهاية الموسم)، وأنواع قليلة منها دائمة الخضرة، تنمو غالباً في آسيا. بعض أنواعها صغيرة ولا يزيد ارتفاعها عن 12 متراً. وهي أشجار قصيرة وتسمى جنبة (وهي كل شجرة يقل طولها عن 4 أمتار)، ولكن بعض الأنواع يكسر تلك القاعدة ويصل ارتفاعه إلى 30 متراً. وتنمو أوراق القيقب في أزواج، كل ورقة في عكس اتجاه الأخرى. وهي ذات فلقتين ولها ألوان جذابة في الخريف. وتسمى ثمار القيقب بالثمار المجنحة أوالجناحية (حيث يمتد غلافها على شكل جناح رقيق طويل، وتعرف أيضاً باسم سمارا). وقد جعلتها أوراقها وألوانها الجميلة في الخريف من نباتات الزينة المشهورة.</a:t>
                      </a:r>
                    </a:p>
                    <a:p>
                      <a:endParaRPr lang="en-US" dirty="0"/>
                    </a:p>
                  </a:txBody>
                  <a:tcPr/>
                </a:tc>
              </a:tr>
            </a:tbl>
          </a:graphicData>
        </a:graphic>
      </p:graphicFrame>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3877147" y="2547790"/>
            <a:ext cx="1695450" cy="3352800"/>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0861" y="3376465"/>
            <a:ext cx="2963267" cy="1687774"/>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096" y="3376465"/>
            <a:ext cx="2568352" cy="1687774"/>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19670" y="10773527"/>
            <a:ext cx="2585646" cy="1481774"/>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143" y="10256159"/>
            <a:ext cx="2062931" cy="1999142"/>
          </a:xfrm>
          <a:prstGeom prst="rect">
            <a:avLst/>
          </a:prstGeom>
          <a:noFill/>
          <a:ln>
            <a:noFill/>
          </a:ln>
          <a:effectLst/>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76463" y="10773526"/>
            <a:ext cx="2561095" cy="1475555"/>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541507397"/>
              </p:ext>
            </p:extLst>
          </p:nvPr>
        </p:nvGraphicFramePr>
        <p:xfrm>
          <a:off x="0" y="136104"/>
          <a:ext cx="9601200" cy="12665496"/>
        </p:xfrm>
        <a:graphic>
          <a:graphicData uri="http://schemas.openxmlformats.org/drawingml/2006/table">
            <a:tbl>
              <a:tblPr firstRow="1" bandRow="1">
                <a:tableStyleId>{5940675A-B579-460E-94D1-54222C63F5DA}</a:tableStyleId>
              </a:tblPr>
              <a:tblGrid>
                <a:gridCol w="9601200"/>
              </a:tblGrid>
              <a:tr h="12665496">
                <a:tc>
                  <a:txBody>
                    <a:bodyPr/>
                    <a:lstStyle/>
                    <a:p>
                      <a:r>
                        <a:rPr lang="ar-EG" sz="2800" b="1" dirty="0" smtClean="0"/>
                        <a:t>انواعة :</a:t>
                      </a:r>
                      <a:br>
                        <a:rPr lang="ar-EG" sz="2800" b="1" dirty="0" smtClean="0"/>
                      </a:br>
                      <a:r>
                        <a:rPr lang="ar-EG" sz="2800" b="1" dirty="0" smtClean="0"/>
                        <a:t>1-القيقب الاحمر الذى ينمو فى امريكا الشمالية </a:t>
                      </a:r>
                      <a:br>
                        <a:rPr lang="ar-EG" sz="2800" b="1" dirty="0" smtClean="0"/>
                      </a:br>
                      <a:r>
                        <a:rPr lang="ar-EG" sz="2800" b="1" dirty="0" smtClean="0"/>
                        <a:t>2-القيقب التترى      3- القيقب الحلقى </a:t>
                      </a:r>
                    </a:p>
                    <a:p>
                      <a:r>
                        <a:rPr lang="ar-EG" sz="2800" b="1" dirty="0" smtClean="0"/>
                        <a:t>4-القيقب المسكر و الذى يتميز بنسة السكر العالية فى النبات و هناك انواع كثيرة اخرى منة .</a:t>
                      </a:r>
                      <a:br>
                        <a:rPr lang="ar-EG" sz="2800" b="1" dirty="0" smtClean="0"/>
                      </a:br>
                      <a:r>
                        <a:rPr lang="ar-EG" sz="3200" b="1" dirty="0" smtClean="0"/>
                        <a:t>ثانيا : الأخشــــاب اللينـــــة الصنـــــاعية :</a:t>
                      </a:r>
                    </a:p>
                    <a:p>
                      <a:r>
                        <a:rPr lang="ar-EG" sz="2800" b="1" dirty="0" smtClean="0"/>
                        <a:t>1- خشب الحبيبي :</a:t>
                      </a:r>
                    </a:p>
                    <a:p>
                      <a:r>
                        <a:rPr lang="ar-EG" sz="2800" b="1" dirty="0" smtClean="0"/>
                        <a:t>يطلق هذا الاسم على ألواح الخشب المضغوط والمصنوع من نشارة الخشب أو مصاص القصب أو سيقان نبات الأرز، وسيقان نبات الكتان. وهذه الأنواع تلصق بواسطة مواد كيماوية لاصقة لمعالجتها صناعياً أساسها راتنجيات البوريا فورمالدهايد ثم تكبس في مكابس ميكانيكية تحت ضغوط مختلفة ودرجات حرارة تتناسب مع الأغراض المطلوب لها إذ تستعمل هذه الألواح في غرض امتصاص الصوت أو عازل للحرارة أو في صنع قطع النجارة والأثاث وهي في الغرضين الأولين يلزم لها عمل قشرة من البياض بالجبس أو المصيص أو تدهن بدهان مائي مثل دهان الغراء أو الديسيمتر، وفي الغرض الثالث تكسى بألواح الأبلكاج وتدهن ببوية الزيت أو بالأستر وقد بدأت صناعة هذا النوع من الخشب الحبيبي حديثا ف ج.م.ع وتصنع على هيئة ألواح بالمقاسات والأسماك والأوزان الآتية :</a:t>
                      </a:r>
                    </a:p>
                    <a:p>
                      <a:r>
                        <a:rPr lang="ar-EG" sz="2800" b="1" dirty="0" smtClean="0"/>
                        <a:t>-المقاسات المنتجة لمختلف المصانع هي :</a:t>
                      </a:r>
                    </a:p>
                    <a:p>
                      <a:r>
                        <a:rPr lang="ar-EG" sz="2800" b="1" dirty="0" smtClean="0"/>
                        <a:t>2.44 م × 1.22 م</a:t>
                      </a:r>
                    </a:p>
                    <a:p>
                      <a:r>
                        <a:rPr lang="ar-EG" sz="2800" b="1" dirty="0" smtClean="0"/>
                        <a:t>3.66 م × 1.22 م</a:t>
                      </a:r>
                    </a:p>
                    <a:p>
                      <a:r>
                        <a:rPr lang="ar-EG" sz="2800" b="1" dirty="0" smtClean="0"/>
                        <a:t>- والكثافات المنتجة لمختلف المصانع هي :</a:t>
                      </a:r>
                    </a:p>
                    <a:p>
                      <a:r>
                        <a:rPr lang="ar-EG" sz="2800" b="1" dirty="0" smtClean="0"/>
                        <a:t>700 كجم/م3سمك. مم، 12 مم ،16 مم، 19 مم، 21 مم، 25مم</a:t>
                      </a:r>
                    </a:p>
                    <a:p>
                      <a:r>
                        <a:rPr lang="ar-EG" sz="2800" b="1" dirty="0" smtClean="0"/>
                        <a:t>500 كجم/م3 سمك 1. مم، 12 مم، 16 مم ،19 مم، 21 مم ،25 مم ،26 مم، 30 مم، 36 مم</a:t>
                      </a:r>
                    </a:p>
                    <a:p>
                      <a:r>
                        <a:rPr lang="ar-EG" sz="2800" b="1" dirty="0" smtClean="0"/>
                        <a:t>400 كجم/م3 سمك 21مم ،26 مم، 30 مم ،36 مم ،40 مم.</a:t>
                      </a:r>
                    </a:p>
                    <a:p>
                      <a:r>
                        <a:rPr lang="ar-EG" sz="2800" b="1" dirty="0" smtClean="0"/>
                        <a:t>300 كجم/م3 سمك 30 مم، 26 مم، 40 مم.</a:t>
                      </a:r>
                      <a:br>
                        <a:rPr lang="ar-EG" sz="2800" b="1" dirty="0" smtClean="0"/>
                      </a:br>
                      <a:endParaRPr lang="en-US" dirty="0"/>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468818260"/>
              </p:ext>
            </p:extLst>
          </p:nvPr>
        </p:nvGraphicFramePr>
        <p:xfrm>
          <a:off x="0" y="64096"/>
          <a:ext cx="9601200" cy="12673408"/>
        </p:xfrm>
        <a:graphic>
          <a:graphicData uri="http://schemas.openxmlformats.org/drawingml/2006/table">
            <a:tbl>
              <a:tblPr firstRow="1" bandRow="1">
                <a:tableStyleId>{5940675A-B579-460E-94D1-54222C63F5DA}</a:tableStyleId>
              </a:tblPr>
              <a:tblGrid>
                <a:gridCol w="9601200"/>
              </a:tblGrid>
              <a:tr h="12673408">
                <a:tc>
                  <a:txBody>
                    <a:bodyPr/>
                    <a:lstStyle/>
                    <a:p>
                      <a:r>
                        <a:rPr lang="ar-EG" sz="2800" b="1" dirty="0" smtClean="0"/>
                        <a:t>مميزات الخشب الحبيبى :</a:t>
                      </a:r>
                      <a:br>
                        <a:rPr lang="ar-EG" sz="2800" b="1" dirty="0" smtClean="0"/>
                      </a:br>
                      <a:r>
                        <a:rPr lang="ar-EG" sz="2800" b="1" dirty="0" smtClean="0"/>
                        <a:t>1- رخص اسعار الخشب الحبيبى المضغوط مقارنة بالاخشاب الاخرى .</a:t>
                      </a:r>
                      <a:br>
                        <a:rPr lang="ar-EG" sz="2800" b="1" dirty="0" smtClean="0"/>
                      </a:br>
                      <a:r>
                        <a:rPr lang="ar-EG" sz="2800" b="1" dirty="0" smtClean="0"/>
                        <a:t>2- خفة الوزن و سهولة التعامل معة فى النقل و المناولة .</a:t>
                      </a:r>
                      <a:br>
                        <a:rPr lang="ar-EG" sz="2800" b="1" dirty="0" smtClean="0"/>
                      </a:br>
                      <a:r>
                        <a:rPr lang="ar-EG" sz="2800" b="1" dirty="0" smtClean="0"/>
                        <a:t>3- تعدد و توفر المصادر الرئيسية لهذة المادة.</a:t>
                      </a:r>
                      <a:br>
                        <a:rPr lang="ar-EG" sz="2800" b="1" dirty="0" smtClean="0"/>
                      </a:br>
                      <a:r>
                        <a:rPr lang="ar-EG" sz="2800" b="1" dirty="0" smtClean="0"/>
                        <a:t>4- امكانية تلبية اذواق المستهلكين لتعدد الوانة و اشكالة .</a:t>
                      </a:r>
                      <a:br>
                        <a:rPr lang="ar-EG" sz="2800" b="1" dirty="0" smtClean="0"/>
                      </a:br>
                      <a:r>
                        <a:rPr lang="ar-EG" sz="2800" b="1" dirty="0" smtClean="0"/>
                        <a:t>5- سهولة التصنيع و عدم الحاجة الىى الصنفرة او الطلاء باعتبار ان الالواح مغلفة بطبقة من مادة الميلامين الملون .</a:t>
                      </a:r>
                    </a:p>
                    <a:p>
                      <a:r>
                        <a:rPr lang="ar-EG" sz="2800" b="1" dirty="0" smtClean="0"/>
                        <a:t>6- عدم تاثرة بالرطوبة الجوية و عدم قابليتة بالتمدد و الانكماش .</a:t>
                      </a:r>
                      <a:br>
                        <a:rPr lang="ar-EG" sz="2800" b="1" dirty="0" smtClean="0"/>
                      </a:br>
                      <a:r>
                        <a:rPr lang="ar-EG" sz="2800" b="1" dirty="0" smtClean="0"/>
                        <a:t>7- عازل قوى للحرارة و الصوت .</a:t>
                      </a:r>
                    </a:p>
                    <a:p>
                      <a:endParaRPr lang="ar-EG" dirty="0" smtClean="0"/>
                    </a:p>
                    <a:p>
                      <a:endParaRPr lang="ar-EG" dirty="0" smtClean="0"/>
                    </a:p>
                    <a:p>
                      <a:endParaRPr lang="ar-EG" dirty="0" smtClean="0"/>
                    </a:p>
                    <a:p>
                      <a:endParaRPr lang="ar-EG" dirty="0" smtClean="0"/>
                    </a:p>
                    <a:p>
                      <a:endParaRPr lang="ar-EG" dirty="0" smtClean="0"/>
                    </a:p>
                    <a:p>
                      <a:endParaRPr lang="ar-EG" dirty="0" smtClean="0"/>
                    </a:p>
                    <a:p>
                      <a:r>
                        <a:rPr lang="ar-EG" sz="2800" b="1" dirty="0" smtClean="0"/>
                        <a:t>2- خشب الرقائق (الأبلكاج):</a:t>
                      </a:r>
                    </a:p>
                    <a:p>
                      <a:r>
                        <a:rPr lang="ar-EG" sz="2800" b="1" dirty="0" smtClean="0"/>
                        <a:t>تشمل هذه المواصفات القياسية الخشب الرقائقي المضغوط المتعاكس الألياف(الخشب الأبلكاج) للأغراض العامة والمصنع من الأخشاب الصلدة المستوردة أو المحلية بواسطة القطـع الدائري أو المسطح (آلي شرائح) وملصقاته مع بعضها بواسطة مادة لاصقة.</a:t>
                      </a:r>
                      <a:br>
                        <a:rPr lang="ar-EG" sz="2800" b="1" dirty="0" smtClean="0"/>
                      </a:br>
                      <a:r>
                        <a:rPr lang="ar-EG" sz="2800" b="1" dirty="0" smtClean="0"/>
                        <a:t>أبلكاج خشب رقائقي فلندي مغشي بالفينول:</a:t>
                      </a:r>
                    </a:p>
                    <a:p>
                      <a:r>
                        <a:rPr lang="ar-EG" sz="2800" b="1" dirty="0" smtClean="0"/>
                        <a:t>هذا الأبلكاج يتكون من رقائق من خشب الأبلكاج </a:t>
                      </a:r>
                      <a:br>
                        <a:rPr lang="ar-EG" sz="2800" b="1" dirty="0" smtClean="0"/>
                      </a:br>
                      <a:r>
                        <a:rPr lang="ar-EG" sz="2800" b="1" dirty="0" smtClean="0"/>
                        <a:t>ودائما الرقائق الداخلية من خشب البتولا والخشب</a:t>
                      </a:r>
                      <a:br>
                        <a:rPr lang="ar-EG" sz="2800" b="1" dirty="0" smtClean="0"/>
                      </a:br>
                      <a:r>
                        <a:rPr lang="ar-EG" sz="2800" b="1" dirty="0" smtClean="0"/>
                        <a:t> اللين على التعاقب أما الرقائق الخارجية من خشب</a:t>
                      </a:r>
                      <a:br>
                        <a:rPr lang="ar-EG" sz="2800" b="1" dirty="0" smtClean="0"/>
                      </a:br>
                      <a:r>
                        <a:rPr lang="ar-EG" sz="2800" b="1" dirty="0" smtClean="0"/>
                        <a:t> البتول وقد يجري ترابط هذه الرقائق بغشاء فينولي في حالات حرارة وضغط محكمة الضغط، ولذلك فإنه يوفر حماية جيدة ضد فعل الخرسانة الكيميائي وكذلك ضد حالات التبلل كما أنه لا يتأثر بالتغيرات في الرطوبة أو الحرارة، وأطراف الألواح مطلية كلياً بطبقة عازلة لمنع تسرب الرطوبة</a:t>
                      </a:r>
                      <a:endParaRPr lang="en-US" dirty="0"/>
                    </a:p>
                  </a:txBody>
                  <a:tcPr/>
                </a:tc>
              </a:tr>
            </a:tbl>
          </a:graphicData>
        </a:graphic>
      </p:graphicFrame>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026" y="3808512"/>
            <a:ext cx="1962150" cy="2400300"/>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8875" y="4240560"/>
            <a:ext cx="2800540" cy="1968251"/>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8672" y="4240560"/>
            <a:ext cx="4020900" cy="1893051"/>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2838" y="8128992"/>
            <a:ext cx="2881661" cy="1895216"/>
          </a:xfrm>
          <a:prstGeom prst="rect">
            <a:avLst/>
          </a:prstGeom>
          <a:noFill/>
          <a:ln>
            <a:noFill/>
          </a:ln>
          <a:scene3d>
            <a:camera prst="orthographicFront"/>
            <a:lightRig rig="threePt" dir="t"/>
          </a:scene3d>
          <a:sp3d contourW="3810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Black Tie</Template>
  <TotalTime>1083</TotalTime>
  <Words>1981</Words>
  <Application>Microsoft Office PowerPoint</Application>
  <PresentationFormat>A3 Paper (297x420 mm)</PresentationFormat>
  <Paragraphs>387</Paragraphs>
  <Slides>35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SiCo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ScOrPiOnE</dc:creator>
  <cp:lastModifiedBy>hany2050</cp:lastModifiedBy>
  <cp:revision>108</cp:revision>
  <dcterms:created xsi:type="dcterms:W3CDTF">2013-12-02T12:57:49Z</dcterms:created>
  <dcterms:modified xsi:type="dcterms:W3CDTF">2014-02-12T08:43:00Z</dcterms:modified>
</cp:coreProperties>
</file>