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4" r:id="rId1"/>
  </p:sldMasterIdLst>
  <p:notesMasterIdLst>
    <p:notesMasterId r:id="rId65"/>
  </p:notesMasterIdLst>
  <p:sldIdLst>
    <p:sldId id="256" r:id="rId2"/>
    <p:sldId id="278" r:id="rId3"/>
    <p:sldId id="257" r:id="rId4"/>
    <p:sldId id="259" r:id="rId5"/>
    <p:sldId id="258" r:id="rId6"/>
    <p:sldId id="261" r:id="rId7"/>
    <p:sldId id="262" r:id="rId8"/>
    <p:sldId id="263" r:id="rId9"/>
    <p:sldId id="264" r:id="rId10"/>
    <p:sldId id="260" r:id="rId11"/>
    <p:sldId id="265" r:id="rId12"/>
    <p:sldId id="266" r:id="rId13"/>
    <p:sldId id="267" r:id="rId14"/>
    <p:sldId id="268" r:id="rId15"/>
    <p:sldId id="270" r:id="rId16"/>
    <p:sldId id="271" r:id="rId17"/>
    <p:sldId id="272" r:id="rId18"/>
    <p:sldId id="273" r:id="rId19"/>
    <p:sldId id="275" r:id="rId20"/>
    <p:sldId id="274" r:id="rId21"/>
    <p:sldId id="294" r:id="rId22"/>
    <p:sldId id="276" r:id="rId23"/>
    <p:sldId id="277" r:id="rId24"/>
    <p:sldId id="279" r:id="rId25"/>
    <p:sldId id="280" r:id="rId26"/>
    <p:sldId id="288" r:id="rId27"/>
    <p:sldId id="289" r:id="rId28"/>
    <p:sldId id="290" r:id="rId29"/>
    <p:sldId id="291" r:id="rId30"/>
    <p:sldId id="292" r:id="rId31"/>
    <p:sldId id="293" r:id="rId32"/>
    <p:sldId id="295" r:id="rId33"/>
    <p:sldId id="296" r:id="rId34"/>
    <p:sldId id="297" r:id="rId35"/>
    <p:sldId id="298" r:id="rId36"/>
    <p:sldId id="299" r:id="rId37"/>
    <p:sldId id="304" r:id="rId38"/>
    <p:sldId id="305" r:id="rId39"/>
    <p:sldId id="306" r:id="rId40"/>
    <p:sldId id="307" r:id="rId41"/>
    <p:sldId id="308" r:id="rId42"/>
    <p:sldId id="309" r:id="rId43"/>
    <p:sldId id="310"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9" r:id="rId59"/>
    <p:sldId id="330" r:id="rId60"/>
    <p:sldId id="331" r:id="rId61"/>
    <p:sldId id="332" r:id="rId62"/>
    <p:sldId id="327" r:id="rId63"/>
    <p:sldId id="328" r:id="rId64"/>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autoAdjust="0"/>
    <p:restoredTop sz="94692" autoAdjust="0"/>
  </p:normalViewPr>
  <p:slideViewPr>
    <p:cSldViewPr>
      <p:cViewPr>
        <p:scale>
          <a:sx n="100" d="100"/>
          <a:sy n="100" d="100"/>
        </p:scale>
        <p:origin x="-294"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1" Type="http://schemas.openxmlformats.org/officeDocument/2006/relationships/image" Target="../media/image21.jpeg"/></Relationships>
</file>

<file path=ppt/diagrams/_rels/data2.xml.rels><?xml version="1.0" encoding="UTF-8" standalone="yes"?>
<Relationships xmlns="http://schemas.openxmlformats.org/package/2006/relationships"><Relationship Id="rId1" Type="http://schemas.openxmlformats.org/officeDocument/2006/relationships/image" Target="../media/image28.jpeg"/></Relationships>
</file>

<file path=ppt/diagrams/_rels/data3.xml.rels><?xml version="1.0" encoding="UTF-8" standalone="yes"?>
<Relationships xmlns="http://schemas.openxmlformats.org/package/2006/relationships"><Relationship Id="rId1" Type="http://schemas.openxmlformats.org/officeDocument/2006/relationships/image" Target="../media/image29.jpeg"/></Relationships>
</file>

<file path=ppt/diagrams/_rels/data4.xml.rels><?xml version="1.0" encoding="UTF-8" standalone="yes"?>
<Relationships xmlns="http://schemas.openxmlformats.org/package/2006/relationships"><Relationship Id="rId1" Type="http://schemas.openxmlformats.org/officeDocument/2006/relationships/image" Target="../media/image30.jpeg"/></Relationships>
</file>

<file path=ppt/diagrams/_rels/data5.xml.rels><?xml version="1.0" encoding="UTF-8" standalone="yes"?>
<Relationships xmlns="http://schemas.openxmlformats.org/package/2006/relationships"><Relationship Id="rId1" Type="http://schemas.openxmlformats.org/officeDocument/2006/relationships/image" Target="../media/image31.jpeg"/></Relationships>
</file>

<file path=ppt/diagrams/_rels/data6.xml.rels><?xml version="1.0" encoding="UTF-8" standalone="yes"?>
<Relationships xmlns="http://schemas.openxmlformats.org/package/2006/relationships"><Relationship Id="rId1" Type="http://schemas.openxmlformats.org/officeDocument/2006/relationships/image" Target="../media/image38.png"/></Relationships>
</file>

<file path=ppt/diagrams/_rels/data7.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08BAB9-35C0-42E6-B002-1E44CB1B61F2}" type="doc">
      <dgm:prSet loTypeId="urn:microsoft.com/office/officeart/2009/3/layout/FramedTextPicture" loCatId="picture" qsTypeId="urn:microsoft.com/office/officeart/2005/8/quickstyle/simple1" qsCatId="simple" csTypeId="urn:microsoft.com/office/officeart/2005/8/colors/accent0_1" csCatId="mainScheme" phldr="1"/>
      <dgm:spPr/>
      <dgm:t>
        <a:bodyPr/>
        <a:lstStyle/>
        <a:p>
          <a:endParaRPr lang="en-US"/>
        </a:p>
      </dgm:t>
    </dgm:pt>
    <dgm:pt modelId="{C96C549C-36BF-434F-B8AA-5AACD7BF3DB1}">
      <dgm:prSet phldrT="[Text]" custT="1"/>
      <dgm:spPr/>
      <dgm:t>
        <a:bodyPr/>
        <a:lstStyle/>
        <a:p>
          <a:r>
            <a:rPr lang="ar-EG" sz="3600" b="1" u="none" dirty="0" smtClean="0">
              <a:latin typeface="Adobe Naskh Medium" pitchFamily="50" charset="-78"/>
              <a:cs typeface="Adobe Naskh Medium" pitchFamily="50" charset="-78"/>
            </a:rPr>
            <a:t>منطقة الصناعة المقترحه</a:t>
          </a:r>
          <a:endParaRPr lang="en-US" sz="3600" b="1" u="none" dirty="0">
            <a:latin typeface="Adobe Naskh Medium" pitchFamily="50" charset="-78"/>
            <a:cs typeface="Adobe Naskh Medium" pitchFamily="50" charset="-78"/>
          </a:endParaRPr>
        </a:p>
      </dgm:t>
    </dgm:pt>
    <dgm:pt modelId="{95BEA190-4CBB-45C4-9D34-06466A8396E1}" type="parTrans" cxnId="{9FEBC76C-A69C-4614-B82C-3090E943A94C}">
      <dgm:prSet/>
      <dgm:spPr/>
      <dgm:t>
        <a:bodyPr/>
        <a:lstStyle/>
        <a:p>
          <a:endParaRPr lang="en-US"/>
        </a:p>
      </dgm:t>
    </dgm:pt>
    <dgm:pt modelId="{D59AC953-A3FD-4F69-A3A2-34FA31E77F13}" type="sibTrans" cxnId="{9FEBC76C-A69C-4614-B82C-3090E943A94C}">
      <dgm:prSet/>
      <dgm:spPr/>
      <dgm:t>
        <a:bodyPr/>
        <a:lstStyle/>
        <a:p>
          <a:endParaRPr lang="en-US"/>
        </a:p>
      </dgm:t>
    </dgm:pt>
    <dgm:pt modelId="{F1FF50C4-28FB-488C-A2A8-431D4350D0A9}" type="pres">
      <dgm:prSet presAssocID="{D808BAB9-35C0-42E6-B002-1E44CB1B61F2}" presName="Name0" presStyleCnt="0">
        <dgm:presLayoutVars>
          <dgm:chMax/>
          <dgm:chPref/>
          <dgm:dir/>
        </dgm:presLayoutVars>
      </dgm:prSet>
      <dgm:spPr/>
    </dgm:pt>
    <dgm:pt modelId="{00DFBA57-30D0-4112-9FDA-8AB77EADEBAB}" type="pres">
      <dgm:prSet presAssocID="{C96C549C-36BF-434F-B8AA-5AACD7BF3DB1}" presName="composite" presStyleCnt="0">
        <dgm:presLayoutVars>
          <dgm:chMax/>
          <dgm:chPref/>
        </dgm:presLayoutVars>
      </dgm:prSet>
      <dgm:spPr/>
    </dgm:pt>
    <dgm:pt modelId="{43853803-512B-446D-BB26-FE59F1E2C77D}" type="pres">
      <dgm:prSet presAssocID="{C96C549C-36BF-434F-B8AA-5AACD7BF3DB1}"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extLst>
        <a:ext uri="{E40237B7-FDA0-4F09-8148-C483321AD2D9}">
          <dgm14:cNvPr xmlns:dgm14="http://schemas.microsoft.com/office/drawing/2010/diagram" id="0" name="" descr="ننشر تفاصيل مشروع تنمية محور قناة السويس الجديدة"/>
        </a:ext>
      </dgm:extLst>
    </dgm:pt>
    <dgm:pt modelId="{1CFD86F7-645C-4F51-B778-C35EE08ECBC9}" type="pres">
      <dgm:prSet presAssocID="{C96C549C-36BF-434F-B8AA-5AACD7BF3DB1}" presName="ParentText" presStyleLbl="revTx" presStyleIdx="0" presStyleCnt="1" custScaleX="104702" custScaleY="100185">
        <dgm:presLayoutVars>
          <dgm:chMax val="0"/>
          <dgm:chPref val="0"/>
          <dgm:bulletEnabled val="1"/>
        </dgm:presLayoutVars>
      </dgm:prSet>
      <dgm:spPr/>
      <dgm:t>
        <a:bodyPr/>
        <a:lstStyle/>
        <a:p>
          <a:endParaRPr lang="en-US"/>
        </a:p>
      </dgm:t>
    </dgm:pt>
    <dgm:pt modelId="{3B5EF5EE-5888-4332-9B69-908B4659D91C}" type="pres">
      <dgm:prSet presAssocID="{C96C549C-36BF-434F-B8AA-5AACD7BF3DB1}" presName="tlFrame" presStyleLbl="node1" presStyleIdx="0" presStyleCnt="4"/>
      <dgm:spPr/>
    </dgm:pt>
    <dgm:pt modelId="{D5D7BFCD-0A32-4070-8B3D-738A57590AB4}" type="pres">
      <dgm:prSet presAssocID="{C96C549C-36BF-434F-B8AA-5AACD7BF3DB1}" presName="trFrame" presStyleLbl="node1" presStyleIdx="1" presStyleCnt="4"/>
      <dgm:spPr/>
    </dgm:pt>
    <dgm:pt modelId="{E45890C0-32AD-42D8-B0EF-46433F40BF8D}" type="pres">
      <dgm:prSet presAssocID="{C96C549C-36BF-434F-B8AA-5AACD7BF3DB1}" presName="blFrame" presStyleLbl="node1" presStyleIdx="2" presStyleCnt="4"/>
      <dgm:spPr/>
    </dgm:pt>
    <dgm:pt modelId="{31EBBD8E-D467-43B7-ACDC-B8E3517EBA47}" type="pres">
      <dgm:prSet presAssocID="{C96C549C-36BF-434F-B8AA-5AACD7BF3DB1}" presName="brFrame" presStyleLbl="node1" presStyleIdx="3" presStyleCnt="4"/>
      <dgm:spPr/>
    </dgm:pt>
  </dgm:ptLst>
  <dgm:cxnLst>
    <dgm:cxn modelId="{9FEBC76C-A69C-4614-B82C-3090E943A94C}" srcId="{D808BAB9-35C0-42E6-B002-1E44CB1B61F2}" destId="{C96C549C-36BF-434F-B8AA-5AACD7BF3DB1}" srcOrd="0" destOrd="0" parTransId="{95BEA190-4CBB-45C4-9D34-06466A8396E1}" sibTransId="{D59AC953-A3FD-4F69-A3A2-34FA31E77F13}"/>
    <dgm:cxn modelId="{B50409C8-E860-473D-A158-E6DD23D227F0}" type="presOf" srcId="{C96C549C-36BF-434F-B8AA-5AACD7BF3DB1}" destId="{1CFD86F7-645C-4F51-B778-C35EE08ECBC9}" srcOrd="0" destOrd="0" presId="urn:microsoft.com/office/officeart/2009/3/layout/FramedTextPicture"/>
    <dgm:cxn modelId="{E548C717-4C82-467F-97A4-C27E91FFB4C6}" type="presOf" srcId="{D808BAB9-35C0-42E6-B002-1E44CB1B61F2}" destId="{F1FF50C4-28FB-488C-A2A8-431D4350D0A9}" srcOrd="0" destOrd="0" presId="urn:microsoft.com/office/officeart/2009/3/layout/FramedTextPicture"/>
    <dgm:cxn modelId="{3F620D91-803D-4915-AB2E-7FFC63D70D84}" type="presParOf" srcId="{F1FF50C4-28FB-488C-A2A8-431D4350D0A9}" destId="{00DFBA57-30D0-4112-9FDA-8AB77EADEBAB}" srcOrd="0" destOrd="0" presId="urn:microsoft.com/office/officeart/2009/3/layout/FramedTextPicture"/>
    <dgm:cxn modelId="{104299D4-4C42-46B3-A3F9-1EC8078B126C}" type="presParOf" srcId="{00DFBA57-30D0-4112-9FDA-8AB77EADEBAB}" destId="{43853803-512B-446D-BB26-FE59F1E2C77D}" srcOrd="0" destOrd="0" presId="urn:microsoft.com/office/officeart/2009/3/layout/FramedTextPicture"/>
    <dgm:cxn modelId="{D2D6563D-118C-4618-A3C1-6474BC569B42}" type="presParOf" srcId="{00DFBA57-30D0-4112-9FDA-8AB77EADEBAB}" destId="{1CFD86F7-645C-4F51-B778-C35EE08ECBC9}" srcOrd="1" destOrd="0" presId="urn:microsoft.com/office/officeart/2009/3/layout/FramedTextPicture"/>
    <dgm:cxn modelId="{B9011DA8-36DB-40E0-9A64-43298D55CE1F}" type="presParOf" srcId="{00DFBA57-30D0-4112-9FDA-8AB77EADEBAB}" destId="{3B5EF5EE-5888-4332-9B69-908B4659D91C}" srcOrd="2" destOrd="0" presId="urn:microsoft.com/office/officeart/2009/3/layout/FramedTextPicture"/>
    <dgm:cxn modelId="{B65D8DC5-EDF5-474F-9A4F-850CC0F21D5D}" type="presParOf" srcId="{00DFBA57-30D0-4112-9FDA-8AB77EADEBAB}" destId="{D5D7BFCD-0A32-4070-8B3D-738A57590AB4}" srcOrd="3" destOrd="0" presId="urn:microsoft.com/office/officeart/2009/3/layout/FramedTextPicture"/>
    <dgm:cxn modelId="{CD38F1C1-50AE-4F91-937F-3C57137CF48D}" type="presParOf" srcId="{00DFBA57-30D0-4112-9FDA-8AB77EADEBAB}" destId="{E45890C0-32AD-42D8-B0EF-46433F40BF8D}" srcOrd="4" destOrd="0" presId="urn:microsoft.com/office/officeart/2009/3/layout/FramedTextPicture"/>
    <dgm:cxn modelId="{4098AC21-DBB4-4E16-B863-8CA97C776851}" type="presParOf" srcId="{00DFBA57-30D0-4112-9FDA-8AB77EADEBAB}" destId="{31EBBD8E-D467-43B7-ACDC-B8E3517EBA47}"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41B30A-7FAA-434E-877E-FCEDDCF38275}" type="doc">
      <dgm:prSet loTypeId="urn:microsoft.com/office/officeart/2008/layout/PictureGrid" loCatId="picture" qsTypeId="urn:microsoft.com/office/officeart/2005/8/quickstyle/simple1" qsCatId="simple" csTypeId="urn:microsoft.com/office/officeart/2005/8/colors/accent0_2" csCatId="mainScheme" phldr="1"/>
      <dgm:spPr/>
    </dgm:pt>
    <dgm:pt modelId="{D2BE3484-AE38-4273-88B0-C63FB52714E5}">
      <dgm:prSet phldrT="[Text]" custT="1"/>
      <dgm:spPr/>
      <dgm:t>
        <a:bodyPr/>
        <a:lstStyle/>
        <a:p>
          <a:pPr algn="ctr"/>
          <a:r>
            <a:rPr lang="ar-EG" sz="3200" dirty="0" smtClean="0">
              <a:latin typeface="Adobe Naskh Medium" pitchFamily="50" charset="-78"/>
              <a:cs typeface="Adobe Naskh Medium" pitchFamily="50" charset="-78"/>
            </a:rPr>
            <a:t>صناعة الادوايه</a:t>
          </a:r>
          <a:endParaRPr lang="en-US" sz="3200" dirty="0">
            <a:latin typeface="Adobe Naskh Medium" pitchFamily="50" charset="-78"/>
            <a:cs typeface="Adobe Naskh Medium" pitchFamily="50" charset="-78"/>
          </a:endParaRPr>
        </a:p>
      </dgm:t>
    </dgm:pt>
    <dgm:pt modelId="{AA61C0BF-048C-486D-91E3-9A1514325923}" type="parTrans" cxnId="{34DBE1C2-CCEC-4D44-81A2-F4BB1C329210}">
      <dgm:prSet/>
      <dgm:spPr/>
      <dgm:t>
        <a:bodyPr/>
        <a:lstStyle/>
        <a:p>
          <a:endParaRPr lang="en-US"/>
        </a:p>
      </dgm:t>
    </dgm:pt>
    <dgm:pt modelId="{0FD2BFFC-A4D5-44C6-BE7D-FE44235585A6}" type="sibTrans" cxnId="{34DBE1C2-CCEC-4D44-81A2-F4BB1C329210}">
      <dgm:prSet/>
      <dgm:spPr/>
      <dgm:t>
        <a:bodyPr/>
        <a:lstStyle/>
        <a:p>
          <a:endParaRPr lang="en-US"/>
        </a:p>
      </dgm:t>
    </dgm:pt>
    <dgm:pt modelId="{3AF1ED46-270B-4507-824D-8719CB6136F8}" type="pres">
      <dgm:prSet presAssocID="{2541B30A-7FAA-434E-877E-FCEDDCF38275}" presName="Name0" presStyleCnt="0">
        <dgm:presLayoutVars>
          <dgm:dir/>
        </dgm:presLayoutVars>
      </dgm:prSet>
      <dgm:spPr/>
    </dgm:pt>
    <dgm:pt modelId="{63054DBB-F460-4A44-806A-5D7F476D45CD}" type="pres">
      <dgm:prSet presAssocID="{D2BE3484-AE38-4273-88B0-C63FB52714E5}" presName="composite" presStyleCnt="0"/>
      <dgm:spPr/>
    </dgm:pt>
    <dgm:pt modelId="{F7CFB724-8B99-473B-88DD-B162E0F4C0C9}" type="pres">
      <dgm:prSet presAssocID="{D2BE3484-AE38-4273-88B0-C63FB52714E5}" presName="rect2" presStyleLbl="revTx" presStyleIdx="0" presStyleCnt="1" custLinFactNeighborX="1696" custLinFactNeighborY="-47249">
        <dgm:presLayoutVars>
          <dgm:bulletEnabled val="1"/>
        </dgm:presLayoutVars>
      </dgm:prSet>
      <dgm:spPr/>
      <dgm:t>
        <a:bodyPr/>
        <a:lstStyle/>
        <a:p>
          <a:endParaRPr lang="en-US"/>
        </a:p>
      </dgm:t>
    </dgm:pt>
    <dgm:pt modelId="{5716B3C6-CAE2-4DE5-971A-B02E0B0B9970}" type="pres">
      <dgm:prSet presAssocID="{D2BE3484-AE38-4273-88B0-C63FB52714E5}" presName="rect1" presStyleLbl="alignImgPlace1" presStyleIdx="0" presStyleCnt="1" custLinFactNeighborX="1420" custLinFactNeighborY="27787"/>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ننشر تفاصيل مشروع تنمية محور قناة السويس الجديدة"/>
        </a:ext>
      </dgm:extLst>
    </dgm:pt>
  </dgm:ptLst>
  <dgm:cxnLst>
    <dgm:cxn modelId="{D77C11BE-9A26-4DB1-B945-11029BACBE28}" type="presOf" srcId="{D2BE3484-AE38-4273-88B0-C63FB52714E5}" destId="{F7CFB724-8B99-473B-88DD-B162E0F4C0C9}" srcOrd="0" destOrd="0" presId="urn:microsoft.com/office/officeart/2008/layout/PictureGrid"/>
    <dgm:cxn modelId="{34DBE1C2-CCEC-4D44-81A2-F4BB1C329210}" srcId="{2541B30A-7FAA-434E-877E-FCEDDCF38275}" destId="{D2BE3484-AE38-4273-88B0-C63FB52714E5}" srcOrd="0" destOrd="0" parTransId="{AA61C0BF-048C-486D-91E3-9A1514325923}" sibTransId="{0FD2BFFC-A4D5-44C6-BE7D-FE44235585A6}"/>
    <dgm:cxn modelId="{BB1E3062-7032-4F7E-BD47-929BFA1553EE}" type="presOf" srcId="{2541B30A-7FAA-434E-877E-FCEDDCF38275}" destId="{3AF1ED46-270B-4507-824D-8719CB6136F8}" srcOrd="0" destOrd="0" presId="urn:microsoft.com/office/officeart/2008/layout/PictureGrid"/>
    <dgm:cxn modelId="{CDB8553C-25FC-45FF-A3D0-68B6288DFD76}" type="presParOf" srcId="{3AF1ED46-270B-4507-824D-8719CB6136F8}" destId="{63054DBB-F460-4A44-806A-5D7F476D45CD}" srcOrd="0" destOrd="0" presId="urn:microsoft.com/office/officeart/2008/layout/PictureGrid"/>
    <dgm:cxn modelId="{16528A7C-81D8-4E4E-A7C0-B4AAEDBD6C9E}" type="presParOf" srcId="{63054DBB-F460-4A44-806A-5D7F476D45CD}" destId="{F7CFB724-8B99-473B-88DD-B162E0F4C0C9}" srcOrd="0" destOrd="0" presId="urn:microsoft.com/office/officeart/2008/layout/PictureGrid"/>
    <dgm:cxn modelId="{6C334F37-BF5A-42AC-AD11-E6BB375FBA38}" type="presParOf" srcId="{63054DBB-F460-4A44-806A-5D7F476D45CD}" destId="{5716B3C6-CAE2-4DE5-971A-B02E0B0B9970}"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3F748-32DA-4290-BBDD-DA025C088B0F}" type="doc">
      <dgm:prSet loTypeId="urn:microsoft.com/office/officeart/2008/layout/PictureGrid" loCatId="picture" qsTypeId="urn:microsoft.com/office/officeart/2005/8/quickstyle/simple1" qsCatId="simple" csTypeId="urn:microsoft.com/office/officeart/2005/8/colors/accent0_1" csCatId="mainScheme" phldr="1"/>
      <dgm:spPr/>
    </dgm:pt>
    <dgm:pt modelId="{CC946AD9-7E8C-415A-8128-260F9EC00526}">
      <dgm:prSet phldrT="[Text]"/>
      <dgm:spPr/>
      <dgm:t>
        <a:bodyPr/>
        <a:lstStyle/>
        <a:p>
          <a:pPr algn="ctr"/>
          <a:r>
            <a:rPr lang="ar-EG" dirty="0" smtClean="0">
              <a:latin typeface="Adobe Arabic" pitchFamily="18" charset="-78"/>
              <a:cs typeface="Adobe Arabic" pitchFamily="18" charset="-78"/>
            </a:rPr>
            <a:t>صناعة الالكترونيات</a:t>
          </a:r>
          <a:endParaRPr lang="en-US" dirty="0">
            <a:latin typeface="Adobe Arabic" pitchFamily="18" charset="-78"/>
            <a:cs typeface="Adobe Arabic" pitchFamily="18" charset="-78"/>
          </a:endParaRPr>
        </a:p>
      </dgm:t>
    </dgm:pt>
    <dgm:pt modelId="{63C89033-9A79-4DAF-B0C8-1A54CCFE3B52}" type="parTrans" cxnId="{9AECD99B-46F5-4054-A9F8-767E1DB5B65D}">
      <dgm:prSet/>
      <dgm:spPr/>
      <dgm:t>
        <a:bodyPr/>
        <a:lstStyle/>
        <a:p>
          <a:endParaRPr lang="en-US"/>
        </a:p>
      </dgm:t>
    </dgm:pt>
    <dgm:pt modelId="{FE50D156-F905-480C-8753-1FC215A0F15B}" type="sibTrans" cxnId="{9AECD99B-46F5-4054-A9F8-767E1DB5B65D}">
      <dgm:prSet/>
      <dgm:spPr/>
      <dgm:t>
        <a:bodyPr/>
        <a:lstStyle/>
        <a:p>
          <a:endParaRPr lang="en-US"/>
        </a:p>
      </dgm:t>
    </dgm:pt>
    <dgm:pt modelId="{A331C56E-2371-47F7-A3F2-8F62CADB3901}" type="pres">
      <dgm:prSet presAssocID="{07A3F748-32DA-4290-BBDD-DA025C088B0F}" presName="Name0" presStyleCnt="0">
        <dgm:presLayoutVars>
          <dgm:dir/>
        </dgm:presLayoutVars>
      </dgm:prSet>
      <dgm:spPr/>
    </dgm:pt>
    <dgm:pt modelId="{DC286DF6-9306-42EB-9B67-DBB3FAED42B0}" type="pres">
      <dgm:prSet presAssocID="{CC946AD9-7E8C-415A-8128-260F9EC00526}" presName="composite" presStyleCnt="0"/>
      <dgm:spPr/>
    </dgm:pt>
    <dgm:pt modelId="{E85D78AA-93CE-4266-9A8D-06C3C3B055C2}" type="pres">
      <dgm:prSet presAssocID="{CC946AD9-7E8C-415A-8128-260F9EC00526}" presName="rect2" presStyleLbl="revTx" presStyleIdx="0" presStyleCnt="1">
        <dgm:presLayoutVars>
          <dgm:bulletEnabled val="1"/>
        </dgm:presLayoutVars>
      </dgm:prSet>
      <dgm:spPr/>
      <dgm:t>
        <a:bodyPr/>
        <a:lstStyle/>
        <a:p>
          <a:endParaRPr lang="en-US"/>
        </a:p>
      </dgm:t>
    </dgm:pt>
    <dgm:pt modelId="{64F1C391-6689-4C26-8750-1A8195A55A1A}" type="pres">
      <dgm:prSet presAssocID="{CC946AD9-7E8C-415A-8128-260F9EC00526}" presName="rect1" presStyleLbl="align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extLst>
        <a:ext uri="{E40237B7-FDA0-4F09-8148-C483321AD2D9}">
          <dgm14:cNvPr xmlns:dgm14="http://schemas.microsoft.com/office/drawing/2010/diagram" id="0" name="" descr="ننشر تفاصيل مشروع تنمية محور قناة السويس الجديدة"/>
        </a:ext>
      </dgm:extLst>
    </dgm:pt>
  </dgm:ptLst>
  <dgm:cxnLst>
    <dgm:cxn modelId="{6A52A922-B78F-47F5-AB21-A2E5F28D0B64}" type="presOf" srcId="{CC946AD9-7E8C-415A-8128-260F9EC00526}" destId="{E85D78AA-93CE-4266-9A8D-06C3C3B055C2}" srcOrd="0" destOrd="0" presId="urn:microsoft.com/office/officeart/2008/layout/PictureGrid"/>
    <dgm:cxn modelId="{9AECD99B-46F5-4054-A9F8-767E1DB5B65D}" srcId="{07A3F748-32DA-4290-BBDD-DA025C088B0F}" destId="{CC946AD9-7E8C-415A-8128-260F9EC00526}" srcOrd="0" destOrd="0" parTransId="{63C89033-9A79-4DAF-B0C8-1A54CCFE3B52}" sibTransId="{FE50D156-F905-480C-8753-1FC215A0F15B}"/>
    <dgm:cxn modelId="{26BD6471-5493-4743-A831-EBFC1FD1048D}" type="presOf" srcId="{07A3F748-32DA-4290-BBDD-DA025C088B0F}" destId="{A331C56E-2371-47F7-A3F2-8F62CADB3901}" srcOrd="0" destOrd="0" presId="urn:microsoft.com/office/officeart/2008/layout/PictureGrid"/>
    <dgm:cxn modelId="{4CD0EC6E-E6CB-4AF6-B136-367C4A332F3D}" type="presParOf" srcId="{A331C56E-2371-47F7-A3F2-8F62CADB3901}" destId="{DC286DF6-9306-42EB-9B67-DBB3FAED42B0}" srcOrd="0" destOrd="0" presId="urn:microsoft.com/office/officeart/2008/layout/PictureGrid"/>
    <dgm:cxn modelId="{EBCC3168-F333-411B-8B76-F1ECD7E70BD5}" type="presParOf" srcId="{DC286DF6-9306-42EB-9B67-DBB3FAED42B0}" destId="{E85D78AA-93CE-4266-9A8D-06C3C3B055C2}" srcOrd="0" destOrd="0" presId="urn:microsoft.com/office/officeart/2008/layout/PictureGrid"/>
    <dgm:cxn modelId="{33C28FE7-5671-4DF7-A1C8-D749BD02652D}" type="presParOf" srcId="{DC286DF6-9306-42EB-9B67-DBB3FAED42B0}" destId="{64F1C391-6689-4C26-8750-1A8195A55A1A}"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E062BF-7563-4ACD-A085-29BEEE36EB7A}" type="doc">
      <dgm:prSet loTypeId="urn:microsoft.com/office/officeart/2008/layout/PictureGrid" loCatId="picture" qsTypeId="urn:microsoft.com/office/officeart/2005/8/quickstyle/simple1" qsCatId="simple" csTypeId="urn:microsoft.com/office/officeart/2005/8/colors/accent0_1" csCatId="mainScheme" phldr="1"/>
      <dgm:spPr/>
    </dgm:pt>
    <dgm:pt modelId="{58FF0228-6FC8-41A2-8E86-7662F7C612EB}">
      <dgm:prSet phldrT="[Text]" custT="1"/>
      <dgm:spPr/>
      <dgm:t>
        <a:bodyPr/>
        <a:lstStyle/>
        <a:p>
          <a:pPr algn="ctr"/>
          <a:r>
            <a:rPr lang="ar-EG" sz="3200" dirty="0" smtClean="0">
              <a:latin typeface="Adobe Naskh Medium" pitchFamily="50" charset="-78"/>
              <a:cs typeface="Adobe Naskh Medium" pitchFamily="50" charset="-78"/>
            </a:rPr>
            <a:t>صناعة المنسوجات</a:t>
          </a:r>
          <a:endParaRPr lang="en-US" sz="3200" dirty="0">
            <a:latin typeface="Adobe Naskh Medium" pitchFamily="50" charset="-78"/>
            <a:cs typeface="Adobe Naskh Medium" pitchFamily="50" charset="-78"/>
          </a:endParaRPr>
        </a:p>
      </dgm:t>
    </dgm:pt>
    <dgm:pt modelId="{D08F8219-3AFA-4310-95B9-D55063A8BDCF}" type="parTrans" cxnId="{90F9C719-813C-445D-8C84-18D5B4D87ECB}">
      <dgm:prSet/>
      <dgm:spPr/>
      <dgm:t>
        <a:bodyPr/>
        <a:lstStyle/>
        <a:p>
          <a:endParaRPr lang="en-US"/>
        </a:p>
      </dgm:t>
    </dgm:pt>
    <dgm:pt modelId="{5D87EA5C-2169-4C08-A6BB-DCC066AF862B}" type="sibTrans" cxnId="{90F9C719-813C-445D-8C84-18D5B4D87ECB}">
      <dgm:prSet/>
      <dgm:spPr/>
      <dgm:t>
        <a:bodyPr/>
        <a:lstStyle/>
        <a:p>
          <a:endParaRPr lang="en-US"/>
        </a:p>
      </dgm:t>
    </dgm:pt>
    <dgm:pt modelId="{807A6D55-920D-452E-BA21-00B73A0C77F4}" type="pres">
      <dgm:prSet presAssocID="{FEE062BF-7563-4ACD-A085-29BEEE36EB7A}" presName="Name0" presStyleCnt="0">
        <dgm:presLayoutVars>
          <dgm:dir/>
        </dgm:presLayoutVars>
      </dgm:prSet>
      <dgm:spPr/>
    </dgm:pt>
    <dgm:pt modelId="{AEB3637D-394C-4E9D-B81C-5E60773A06AC}" type="pres">
      <dgm:prSet presAssocID="{58FF0228-6FC8-41A2-8E86-7662F7C612EB}" presName="composite" presStyleCnt="0"/>
      <dgm:spPr/>
    </dgm:pt>
    <dgm:pt modelId="{CD39D85E-D090-41B4-A240-7D395BA736DE}" type="pres">
      <dgm:prSet presAssocID="{58FF0228-6FC8-41A2-8E86-7662F7C612EB}" presName="rect2" presStyleLbl="revTx" presStyleIdx="0" presStyleCnt="1" custLinFactY="-36703" custLinFactNeighborX="-85" custLinFactNeighborY="-100000">
        <dgm:presLayoutVars>
          <dgm:bulletEnabled val="1"/>
        </dgm:presLayoutVars>
      </dgm:prSet>
      <dgm:spPr/>
    </dgm:pt>
    <dgm:pt modelId="{5E490EB1-EA97-43FA-B01E-2380B5AA08EC}" type="pres">
      <dgm:prSet presAssocID="{58FF0228-6FC8-41A2-8E86-7662F7C612EB}" presName="rect1" presStyleLbl="alignImgPlace1" presStyleIdx="0" presStyleCnt="1" custScaleX="104931" custScaleY="112169"/>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ننشر تفاصيل مشروع تنمية محور قناة السويس الجديدة"/>
        </a:ext>
      </dgm:extLst>
    </dgm:pt>
  </dgm:ptLst>
  <dgm:cxnLst>
    <dgm:cxn modelId="{90F9C719-813C-445D-8C84-18D5B4D87ECB}" srcId="{FEE062BF-7563-4ACD-A085-29BEEE36EB7A}" destId="{58FF0228-6FC8-41A2-8E86-7662F7C612EB}" srcOrd="0" destOrd="0" parTransId="{D08F8219-3AFA-4310-95B9-D55063A8BDCF}" sibTransId="{5D87EA5C-2169-4C08-A6BB-DCC066AF862B}"/>
    <dgm:cxn modelId="{E3F174E7-05BB-4B22-9E19-7930B38D419D}" type="presOf" srcId="{FEE062BF-7563-4ACD-A085-29BEEE36EB7A}" destId="{807A6D55-920D-452E-BA21-00B73A0C77F4}" srcOrd="0" destOrd="0" presId="urn:microsoft.com/office/officeart/2008/layout/PictureGrid"/>
    <dgm:cxn modelId="{B9AA1F86-A6C3-4CFA-8199-42E5BF0E8A80}" type="presOf" srcId="{58FF0228-6FC8-41A2-8E86-7662F7C612EB}" destId="{CD39D85E-D090-41B4-A240-7D395BA736DE}" srcOrd="0" destOrd="0" presId="urn:microsoft.com/office/officeart/2008/layout/PictureGrid"/>
    <dgm:cxn modelId="{01E021C2-EDA4-4816-99AB-B9F6CE6BD4FD}" type="presParOf" srcId="{807A6D55-920D-452E-BA21-00B73A0C77F4}" destId="{AEB3637D-394C-4E9D-B81C-5E60773A06AC}" srcOrd="0" destOrd="0" presId="urn:microsoft.com/office/officeart/2008/layout/PictureGrid"/>
    <dgm:cxn modelId="{10278493-B419-46EE-A01F-EF5607E5C8F3}" type="presParOf" srcId="{AEB3637D-394C-4E9D-B81C-5E60773A06AC}" destId="{CD39D85E-D090-41B4-A240-7D395BA736DE}" srcOrd="0" destOrd="0" presId="urn:microsoft.com/office/officeart/2008/layout/PictureGrid"/>
    <dgm:cxn modelId="{CCE8F8D8-EBAC-43BE-B327-CFEB0285D5C3}" type="presParOf" srcId="{AEB3637D-394C-4E9D-B81C-5E60773A06AC}" destId="{5E490EB1-EA97-43FA-B01E-2380B5AA08EC}"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0A394A-3A30-4D83-93E9-4281558375AE}" type="doc">
      <dgm:prSet loTypeId="urn:microsoft.com/office/officeart/2009/3/layout/FramedTextPicture" loCatId="picture" qsTypeId="urn:microsoft.com/office/officeart/2005/8/quickstyle/simple1" qsCatId="simple" csTypeId="urn:microsoft.com/office/officeart/2005/8/colors/accent0_1" csCatId="mainScheme" phldr="1"/>
      <dgm:spPr/>
    </dgm:pt>
    <dgm:pt modelId="{3C4CE069-5CFE-4841-AFCA-4F16EACFEE29}">
      <dgm:prSet phldrT="[Text]"/>
      <dgm:spPr/>
      <dgm:t>
        <a:bodyPr/>
        <a:lstStyle/>
        <a:p>
          <a:r>
            <a:rPr lang="ar-EG" dirty="0" smtClean="0"/>
            <a:t>مركز لوجيتستية</a:t>
          </a:r>
          <a:endParaRPr lang="en-US" dirty="0"/>
        </a:p>
      </dgm:t>
    </dgm:pt>
    <dgm:pt modelId="{DA66138B-C89A-4C13-ABE0-3127C7AC179F}" type="parTrans" cxnId="{4F4941DF-318C-4F39-B290-700217AC866F}">
      <dgm:prSet/>
      <dgm:spPr/>
      <dgm:t>
        <a:bodyPr/>
        <a:lstStyle/>
        <a:p>
          <a:endParaRPr lang="en-US"/>
        </a:p>
      </dgm:t>
    </dgm:pt>
    <dgm:pt modelId="{B475A383-CFBA-4C4C-80BC-AE4CA738E468}" type="sibTrans" cxnId="{4F4941DF-318C-4F39-B290-700217AC866F}">
      <dgm:prSet/>
      <dgm:spPr/>
      <dgm:t>
        <a:bodyPr/>
        <a:lstStyle/>
        <a:p>
          <a:endParaRPr lang="en-US"/>
        </a:p>
      </dgm:t>
    </dgm:pt>
    <dgm:pt modelId="{B36D4C55-BA73-4094-9CB7-E3CBF949AD44}" type="pres">
      <dgm:prSet presAssocID="{A60A394A-3A30-4D83-93E9-4281558375AE}" presName="Name0" presStyleCnt="0">
        <dgm:presLayoutVars>
          <dgm:chMax/>
          <dgm:chPref/>
          <dgm:dir/>
        </dgm:presLayoutVars>
      </dgm:prSet>
      <dgm:spPr/>
    </dgm:pt>
    <dgm:pt modelId="{0F3331A5-2E0B-4B17-A68E-6F0533559990}" type="pres">
      <dgm:prSet presAssocID="{3C4CE069-5CFE-4841-AFCA-4F16EACFEE29}" presName="composite" presStyleCnt="0">
        <dgm:presLayoutVars>
          <dgm:chMax/>
          <dgm:chPref/>
        </dgm:presLayoutVars>
      </dgm:prSet>
      <dgm:spPr/>
    </dgm:pt>
    <dgm:pt modelId="{61C35665-2ABA-4584-A857-A637DAD7206A}" type="pres">
      <dgm:prSet presAssocID="{3C4CE069-5CFE-4841-AFCA-4F16EACFEE29}" presName="Image" presStyleLbl="bgImgPlace1" presStyleIdx="0" presStyleCnt="1" custScaleX="132915" custScaleY="156279"/>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descr="ننشر تفاصيل مشروع تنمية محور قناة السويس الجديدة"/>
        </a:ext>
      </dgm:extLst>
    </dgm:pt>
    <dgm:pt modelId="{2C79E7D1-A845-4766-8A35-1D1837A783D8}" type="pres">
      <dgm:prSet presAssocID="{3C4CE069-5CFE-4841-AFCA-4F16EACFEE29}" presName="ParentText" presStyleLbl="revTx" presStyleIdx="0" presStyleCnt="1">
        <dgm:presLayoutVars>
          <dgm:chMax val="0"/>
          <dgm:chPref val="0"/>
          <dgm:bulletEnabled val="1"/>
        </dgm:presLayoutVars>
      </dgm:prSet>
      <dgm:spPr/>
    </dgm:pt>
    <dgm:pt modelId="{0E443FF8-248A-48CA-8641-F7737D9656EC}" type="pres">
      <dgm:prSet presAssocID="{3C4CE069-5CFE-4841-AFCA-4F16EACFEE29}" presName="tlFrame" presStyleLbl="node1" presStyleIdx="0" presStyleCnt="4"/>
      <dgm:spPr/>
    </dgm:pt>
    <dgm:pt modelId="{47B78717-FDAE-41DF-AECE-21E3FE2333C1}" type="pres">
      <dgm:prSet presAssocID="{3C4CE069-5CFE-4841-AFCA-4F16EACFEE29}" presName="trFrame" presStyleLbl="node1" presStyleIdx="1" presStyleCnt="4"/>
      <dgm:spPr/>
    </dgm:pt>
    <dgm:pt modelId="{38575630-65F2-4188-AC2F-DC4D7B1FFBBD}" type="pres">
      <dgm:prSet presAssocID="{3C4CE069-5CFE-4841-AFCA-4F16EACFEE29}" presName="blFrame" presStyleLbl="node1" presStyleIdx="2" presStyleCnt="4"/>
      <dgm:spPr/>
    </dgm:pt>
    <dgm:pt modelId="{13D258D3-1B84-496F-AB38-ABE6EFB854FC}" type="pres">
      <dgm:prSet presAssocID="{3C4CE069-5CFE-4841-AFCA-4F16EACFEE29}" presName="brFrame" presStyleLbl="node1" presStyleIdx="3" presStyleCnt="4"/>
      <dgm:spPr/>
    </dgm:pt>
  </dgm:ptLst>
  <dgm:cxnLst>
    <dgm:cxn modelId="{F9348C35-8DF3-4632-A3CF-0ED4BE923255}" type="presOf" srcId="{3C4CE069-5CFE-4841-AFCA-4F16EACFEE29}" destId="{2C79E7D1-A845-4766-8A35-1D1837A783D8}" srcOrd="0" destOrd="0" presId="urn:microsoft.com/office/officeart/2009/3/layout/FramedTextPicture"/>
    <dgm:cxn modelId="{CF164EC8-3BDA-4BA1-A86D-D7284CD32730}" type="presOf" srcId="{A60A394A-3A30-4D83-93E9-4281558375AE}" destId="{B36D4C55-BA73-4094-9CB7-E3CBF949AD44}" srcOrd="0" destOrd="0" presId="urn:microsoft.com/office/officeart/2009/3/layout/FramedTextPicture"/>
    <dgm:cxn modelId="{4F4941DF-318C-4F39-B290-700217AC866F}" srcId="{A60A394A-3A30-4D83-93E9-4281558375AE}" destId="{3C4CE069-5CFE-4841-AFCA-4F16EACFEE29}" srcOrd="0" destOrd="0" parTransId="{DA66138B-C89A-4C13-ABE0-3127C7AC179F}" sibTransId="{B475A383-CFBA-4C4C-80BC-AE4CA738E468}"/>
    <dgm:cxn modelId="{D6B0B17A-60FA-4310-A24D-9F51AFF8AD75}" type="presParOf" srcId="{B36D4C55-BA73-4094-9CB7-E3CBF949AD44}" destId="{0F3331A5-2E0B-4B17-A68E-6F0533559990}" srcOrd="0" destOrd="0" presId="urn:microsoft.com/office/officeart/2009/3/layout/FramedTextPicture"/>
    <dgm:cxn modelId="{887E4E03-3A11-443D-B62E-8C9076AD8B02}" type="presParOf" srcId="{0F3331A5-2E0B-4B17-A68E-6F0533559990}" destId="{61C35665-2ABA-4584-A857-A637DAD7206A}" srcOrd="0" destOrd="0" presId="urn:microsoft.com/office/officeart/2009/3/layout/FramedTextPicture"/>
    <dgm:cxn modelId="{204D4CCA-F974-49F5-91E4-89620CBD513D}" type="presParOf" srcId="{0F3331A5-2E0B-4B17-A68E-6F0533559990}" destId="{2C79E7D1-A845-4766-8A35-1D1837A783D8}" srcOrd="1" destOrd="0" presId="urn:microsoft.com/office/officeart/2009/3/layout/FramedTextPicture"/>
    <dgm:cxn modelId="{75935652-3F08-4534-AFC1-D656ED00A3CC}" type="presParOf" srcId="{0F3331A5-2E0B-4B17-A68E-6F0533559990}" destId="{0E443FF8-248A-48CA-8641-F7737D9656EC}" srcOrd="2" destOrd="0" presId="urn:microsoft.com/office/officeart/2009/3/layout/FramedTextPicture"/>
    <dgm:cxn modelId="{CD65597C-1559-4AAF-BB21-C8DE0D9BB16C}" type="presParOf" srcId="{0F3331A5-2E0B-4B17-A68E-6F0533559990}" destId="{47B78717-FDAE-41DF-AECE-21E3FE2333C1}" srcOrd="3" destOrd="0" presId="urn:microsoft.com/office/officeart/2009/3/layout/FramedTextPicture"/>
    <dgm:cxn modelId="{B3D7AFFB-A821-4451-B824-32FEB2761322}" type="presParOf" srcId="{0F3331A5-2E0B-4B17-A68E-6F0533559990}" destId="{38575630-65F2-4188-AC2F-DC4D7B1FFBBD}" srcOrd="4" destOrd="0" presId="urn:microsoft.com/office/officeart/2009/3/layout/FramedTextPicture"/>
    <dgm:cxn modelId="{1C995C31-D715-44F5-8271-9DB8ECD94186}" type="presParOf" srcId="{0F3331A5-2E0B-4B17-A68E-6F0533559990}" destId="{13D258D3-1B84-496F-AB38-ABE6EFB854FC}"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9BBBCF-DE37-4091-A361-2E085CEEA7A6}" type="doc">
      <dgm:prSet loTypeId="urn:microsoft.com/office/officeart/2009/3/layout/FramedTextPicture" loCatId="picture" qsTypeId="urn:microsoft.com/office/officeart/2005/8/quickstyle/simple1" qsCatId="simple" csTypeId="urn:microsoft.com/office/officeart/2005/8/colors/accent1_2" csCatId="accent1" phldr="1"/>
      <dgm:spPr/>
    </dgm:pt>
    <dgm:pt modelId="{2E1E24B5-F1DC-4952-AB8A-70CC953CCD45}">
      <dgm:prSet phldrT="[Text]"/>
      <dgm:spPr/>
      <dgm:t>
        <a:bodyPr/>
        <a:lstStyle/>
        <a:p>
          <a:r>
            <a:rPr lang="ar-EG" b="1" dirty="0" smtClean="0">
              <a:latin typeface="Adobe Naskh Medium" pitchFamily="50" charset="-78"/>
              <a:cs typeface="Adobe Naskh Medium" pitchFamily="50" charset="-78"/>
            </a:rPr>
            <a:t>مخططات المقترحة</a:t>
          </a:r>
          <a:endParaRPr lang="en-US" dirty="0"/>
        </a:p>
      </dgm:t>
    </dgm:pt>
    <dgm:pt modelId="{BA2894AC-8BDC-45EA-9CB5-2C3B0A795E55}" type="parTrans" cxnId="{B4C554FC-6D70-4F4A-B8A8-CEE03CC96A10}">
      <dgm:prSet/>
      <dgm:spPr/>
      <dgm:t>
        <a:bodyPr/>
        <a:lstStyle/>
        <a:p>
          <a:endParaRPr lang="en-US"/>
        </a:p>
      </dgm:t>
    </dgm:pt>
    <dgm:pt modelId="{76173CA4-BEAC-4707-9423-A0E852E508DC}" type="sibTrans" cxnId="{B4C554FC-6D70-4F4A-B8A8-CEE03CC96A10}">
      <dgm:prSet/>
      <dgm:spPr/>
      <dgm:t>
        <a:bodyPr/>
        <a:lstStyle/>
        <a:p>
          <a:endParaRPr lang="en-US"/>
        </a:p>
      </dgm:t>
    </dgm:pt>
    <dgm:pt modelId="{0FCF2791-D1BE-4C44-AE27-ECBB06210FE0}" type="pres">
      <dgm:prSet presAssocID="{E59BBBCF-DE37-4091-A361-2E085CEEA7A6}" presName="Name0" presStyleCnt="0">
        <dgm:presLayoutVars>
          <dgm:chMax/>
          <dgm:chPref/>
          <dgm:dir/>
        </dgm:presLayoutVars>
      </dgm:prSet>
      <dgm:spPr/>
    </dgm:pt>
    <dgm:pt modelId="{C33485E0-17B3-4E92-99A1-A7A95D9B7BEA}" type="pres">
      <dgm:prSet presAssocID="{2E1E24B5-F1DC-4952-AB8A-70CC953CCD45}" presName="composite" presStyleCnt="0">
        <dgm:presLayoutVars>
          <dgm:chMax/>
          <dgm:chPref/>
        </dgm:presLayoutVars>
      </dgm:prSet>
      <dgm:spPr/>
    </dgm:pt>
    <dgm:pt modelId="{EEB569D7-163D-43D3-A040-7AB2296AAECB}" type="pres">
      <dgm:prSet presAssocID="{2E1E24B5-F1DC-4952-AB8A-70CC953CCD45}" presName="Image" presStyleLbl="bgImgPlace1" presStyleIdx="0" presStyleCnt="1" custScaleX="95454" custScaleY="106617"/>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924" t="-11263" r="-1924"/>
          </a:stretch>
        </a:blipFill>
      </dgm:spPr>
      <dgm:extLst>
        <a:ext uri="{E40237B7-FDA0-4F09-8148-C483321AD2D9}">
          <dgm14:cNvPr xmlns:dgm14="http://schemas.microsoft.com/office/drawing/2010/diagram" id="0" name="" descr="C:\Users\Ahmed\Desktop\l6CiPTl.png"/>
        </a:ext>
      </dgm:extLst>
    </dgm:pt>
    <dgm:pt modelId="{7CFE79B6-FBDE-4D34-BF82-5A023FAE2690}" type="pres">
      <dgm:prSet presAssocID="{2E1E24B5-F1DC-4952-AB8A-70CC953CCD45}" presName="ParentText" presStyleLbl="revTx" presStyleIdx="0" presStyleCnt="1">
        <dgm:presLayoutVars>
          <dgm:chMax val="0"/>
          <dgm:chPref val="0"/>
          <dgm:bulletEnabled val="1"/>
        </dgm:presLayoutVars>
      </dgm:prSet>
      <dgm:spPr/>
      <dgm:t>
        <a:bodyPr/>
        <a:lstStyle/>
        <a:p>
          <a:endParaRPr lang="en-US"/>
        </a:p>
      </dgm:t>
    </dgm:pt>
    <dgm:pt modelId="{16B2DA60-0694-4A66-92FD-88C1BFC64CE9}" type="pres">
      <dgm:prSet presAssocID="{2E1E24B5-F1DC-4952-AB8A-70CC953CCD45}" presName="tlFrame" presStyleLbl="node1" presStyleIdx="0" presStyleCnt="4"/>
      <dgm:spPr/>
    </dgm:pt>
    <dgm:pt modelId="{C9A76740-3C91-4D38-970D-D9D2EA39D6BA}" type="pres">
      <dgm:prSet presAssocID="{2E1E24B5-F1DC-4952-AB8A-70CC953CCD45}" presName="trFrame" presStyleLbl="node1" presStyleIdx="1" presStyleCnt="4"/>
      <dgm:spPr/>
    </dgm:pt>
    <dgm:pt modelId="{BAF75958-38A8-4919-B9D9-6F67D57ED851}" type="pres">
      <dgm:prSet presAssocID="{2E1E24B5-F1DC-4952-AB8A-70CC953CCD45}" presName="blFrame" presStyleLbl="node1" presStyleIdx="2" presStyleCnt="4"/>
      <dgm:spPr/>
    </dgm:pt>
    <dgm:pt modelId="{018C307E-3EF4-4231-8E45-14D007C10770}" type="pres">
      <dgm:prSet presAssocID="{2E1E24B5-F1DC-4952-AB8A-70CC953CCD45}" presName="brFrame" presStyleLbl="node1" presStyleIdx="3" presStyleCnt="4"/>
      <dgm:spPr/>
    </dgm:pt>
  </dgm:ptLst>
  <dgm:cxnLst>
    <dgm:cxn modelId="{B4C554FC-6D70-4F4A-B8A8-CEE03CC96A10}" srcId="{E59BBBCF-DE37-4091-A361-2E085CEEA7A6}" destId="{2E1E24B5-F1DC-4952-AB8A-70CC953CCD45}" srcOrd="0" destOrd="0" parTransId="{BA2894AC-8BDC-45EA-9CB5-2C3B0A795E55}" sibTransId="{76173CA4-BEAC-4707-9423-A0E852E508DC}"/>
    <dgm:cxn modelId="{4340ABD1-D46D-4A0A-856B-EE9E493E89BF}" type="presOf" srcId="{E59BBBCF-DE37-4091-A361-2E085CEEA7A6}" destId="{0FCF2791-D1BE-4C44-AE27-ECBB06210FE0}" srcOrd="0" destOrd="0" presId="urn:microsoft.com/office/officeart/2009/3/layout/FramedTextPicture"/>
    <dgm:cxn modelId="{6B0DE433-846D-467C-80E7-3B6A5FEF709E}" type="presOf" srcId="{2E1E24B5-F1DC-4952-AB8A-70CC953CCD45}" destId="{7CFE79B6-FBDE-4D34-BF82-5A023FAE2690}" srcOrd="0" destOrd="0" presId="urn:microsoft.com/office/officeart/2009/3/layout/FramedTextPicture"/>
    <dgm:cxn modelId="{A5B145F6-CA6F-4543-845B-BFC6A6F48851}" type="presParOf" srcId="{0FCF2791-D1BE-4C44-AE27-ECBB06210FE0}" destId="{C33485E0-17B3-4E92-99A1-A7A95D9B7BEA}" srcOrd="0" destOrd="0" presId="urn:microsoft.com/office/officeart/2009/3/layout/FramedTextPicture"/>
    <dgm:cxn modelId="{0AF99045-209E-415F-B728-370BD2BE41F4}" type="presParOf" srcId="{C33485E0-17B3-4E92-99A1-A7A95D9B7BEA}" destId="{EEB569D7-163D-43D3-A040-7AB2296AAECB}" srcOrd="0" destOrd="0" presId="urn:microsoft.com/office/officeart/2009/3/layout/FramedTextPicture"/>
    <dgm:cxn modelId="{3DEB0972-FD0D-4AD0-BA9F-49181196975F}" type="presParOf" srcId="{C33485E0-17B3-4E92-99A1-A7A95D9B7BEA}" destId="{7CFE79B6-FBDE-4D34-BF82-5A023FAE2690}" srcOrd="1" destOrd="0" presId="urn:microsoft.com/office/officeart/2009/3/layout/FramedTextPicture"/>
    <dgm:cxn modelId="{ED4AC32B-5195-4AFD-B06E-2F194EA4C598}" type="presParOf" srcId="{C33485E0-17B3-4E92-99A1-A7A95D9B7BEA}" destId="{16B2DA60-0694-4A66-92FD-88C1BFC64CE9}" srcOrd="2" destOrd="0" presId="urn:microsoft.com/office/officeart/2009/3/layout/FramedTextPicture"/>
    <dgm:cxn modelId="{912F4152-F530-4C92-A710-C4874C4E1504}" type="presParOf" srcId="{C33485E0-17B3-4E92-99A1-A7A95D9B7BEA}" destId="{C9A76740-3C91-4D38-970D-D9D2EA39D6BA}" srcOrd="3" destOrd="0" presId="urn:microsoft.com/office/officeart/2009/3/layout/FramedTextPicture"/>
    <dgm:cxn modelId="{138114F3-CCBC-4786-9707-61AF85240AB7}" type="presParOf" srcId="{C33485E0-17B3-4E92-99A1-A7A95D9B7BEA}" destId="{BAF75958-38A8-4919-B9D9-6F67D57ED851}" srcOrd="4" destOrd="0" presId="urn:microsoft.com/office/officeart/2009/3/layout/FramedTextPicture"/>
    <dgm:cxn modelId="{325DA8ED-552D-47AF-AA80-90CE814CAF29}" type="presParOf" srcId="{C33485E0-17B3-4E92-99A1-A7A95D9B7BEA}" destId="{018C307E-3EF4-4231-8E45-14D007C10770}"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761A1-8740-4307-8F5A-4BCB1AD280A5}" type="doc">
      <dgm:prSet loTypeId="urn:microsoft.com/office/officeart/2008/layout/BendingPictureCaption" loCatId="picture" qsTypeId="urn:microsoft.com/office/officeart/2005/8/quickstyle/simple3" qsCatId="simple" csTypeId="urn:microsoft.com/office/officeart/2005/8/colors/accent0_1" csCatId="mainScheme" phldr="1"/>
      <dgm:spPr/>
    </dgm:pt>
    <dgm:pt modelId="{A4EFB286-D5ED-43C6-95BC-C39F3E410D82}">
      <dgm:prSet phldrT="[Text]" custT="1"/>
      <dgm:spPr/>
      <dgm:t>
        <a:bodyPr/>
        <a:lstStyle/>
        <a:p>
          <a:r>
            <a:rPr lang="ar-EG" sz="3600" dirty="0" smtClean="0">
              <a:latin typeface="Adobe Naskh Medium" pitchFamily="50" charset="-78"/>
              <a:cs typeface="Adobe Naskh Medium" pitchFamily="50" charset="-78"/>
            </a:rPr>
            <a:t>مخطط العام المقترح لميناء شرق بور سعيد</a:t>
          </a:r>
          <a:endParaRPr lang="en-US" sz="3600" dirty="0">
            <a:latin typeface="Adobe Naskh Medium" pitchFamily="50" charset="-78"/>
            <a:cs typeface="Adobe Naskh Medium" pitchFamily="50" charset="-78"/>
          </a:endParaRPr>
        </a:p>
      </dgm:t>
    </dgm:pt>
    <dgm:pt modelId="{3747166B-2DB8-42BA-AF0F-6AD7E85345FD}" type="parTrans" cxnId="{43E48FDB-0055-4644-9A91-FF9FC91DD50F}">
      <dgm:prSet/>
      <dgm:spPr/>
      <dgm:t>
        <a:bodyPr/>
        <a:lstStyle/>
        <a:p>
          <a:endParaRPr lang="en-US" sz="1400"/>
        </a:p>
      </dgm:t>
    </dgm:pt>
    <dgm:pt modelId="{24FF7D9A-F501-4FB4-9A80-BC14445A846A}" type="sibTrans" cxnId="{43E48FDB-0055-4644-9A91-FF9FC91DD50F}">
      <dgm:prSet/>
      <dgm:spPr/>
      <dgm:t>
        <a:bodyPr/>
        <a:lstStyle/>
        <a:p>
          <a:endParaRPr lang="en-US" sz="1400"/>
        </a:p>
      </dgm:t>
    </dgm:pt>
    <dgm:pt modelId="{60B601F9-1067-4EE8-8772-792BC23D95B3}" type="pres">
      <dgm:prSet presAssocID="{585761A1-8740-4307-8F5A-4BCB1AD280A5}" presName="diagram" presStyleCnt="0">
        <dgm:presLayoutVars>
          <dgm:dir/>
        </dgm:presLayoutVars>
      </dgm:prSet>
      <dgm:spPr/>
    </dgm:pt>
    <dgm:pt modelId="{BF643A35-3F55-4C75-AF91-D05CCFFD9C6B}" type="pres">
      <dgm:prSet presAssocID="{A4EFB286-D5ED-43C6-95BC-C39F3E410D82}" presName="composite" presStyleCnt="0"/>
      <dgm:spPr/>
    </dgm:pt>
    <dgm:pt modelId="{2A50DD85-5CBD-4D27-AD91-6CD7B8A942F6}" type="pres">
      <dgm:prSet presAssocID="{A4EFB286-D5ED-43C6-95BC-C39F3E410D82}" presName="Image" presStyleLbl="bgShp" presStyleIdx="0" presStyleCnt="1" custScaleY="8430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014" t="-11010" r="-5684" b="11010"/>
          </a:stretch>
        </a:blipFill>
      </dgm:spPr>
      <dgm:extLst>
        <a:ext uri="{E40237B7-FDA0-4F09-8148-C483321AD2D9}">
          <dgm14:cNvPr xmlns:dgm14="http://schemas.microsoft.com/office/drawing/2010/diagram" id="0" name="" descr="C:\Users\Ahmed\Desktop\2 (2).png"/>
        </a:ext>
      </dgm:extLst>
    </dgm:pt>
    <dgm:pt modelId="{E1440F5B-E60F-4AA2-BDDB-5B1F61ACFE61}" type="pres">
      <dgm:prSet presAssocID="{A4EFB286-D5ED-43C6-95BC-C39F3E410D82}" presName="Parent" presStyleLbl="node0" presStyleIdx="0" presStyleCnt="1" custLinFactNeighborX="4223" custLinFactNeighborY="-90852">
        <dgm:presLayoutVars>
          <dgm:bulletEnabled val="1"/>
        </dgm:presLayoutVars>
      </dgm:prSet>
      <dgm:spPr/>
      <dgm:t>
        <a:bodyPr/>
        <a:lstStyle/>
        <a:p>
          <a:endParaRPr lang="en-US"/>
        </a:p>
      </dgm:t>
    </dgm:pt>
  </dgm:ptLst>
  <dgm:cxnLst>
    <dgm:cxn modelId="{75CFCD3F-B142-4461-9362-9AAFF6E8CA98}" type="presOf" srcId="{A4EFB286-D5ED-43C6-95BC-C39F3E410D82}" destId="{E1440F5B-E60F-4AA2-BDDB-5B1F61ACFE61}" srcOrd="0" destOrd="0" presId="urn:microsoft.com/office/officeart/2008/layout/BendingPictureCaption"/>
    <dgm:cxn modelId="{4AC1F313-1871-46B8-8362-302B95A1F457}" type="presOf" srcId="{585761A1-8740-4307-8F5A-4BCB1AD280A5}" destId="{60B601F9-1067-4EE8-8772-792BC23D95B3}" srcOrd="0" destOrd="0" presId="urn:microsoft.com/office/officeart/2008/layout/BendingPictureCaption"/>
    <dgm:cxn modelId="{43E48FDB-0055-4644-9A91-FF9FC91DD50F}" srcId="{585761A1-8740-4307-8F5A-4BCB1AD280A5}" destId="{A4EFB286-D5ED-43C6-95BC-C39F3E410D82}" srcOrd="0" destOrd="0" parTransId="{3747166B-2DB8-42BA-AF0F-6AD7E85345FD}" sibTransId="{24FF7D9A-F501-4FB4-9A80-BC14445A846A}"/>
    <dgm:cxn modelId="{5A121B60-A7CB-430A-AADD-A4623EED97E9}" type="presParOf" srcId="{60B601F9-1067-4EE8-8772-792BC23D95B3}" destId="{BF643A35-3F55-4C75-AF91-D05CCFFD9C6B}" srcOrd="0" destOrd="0" presId="urn:microsoft.com/office/officeart/2008/layout/BendingPictureCaption"/>
    <dgm:cxn modelId="{D0B9C099-F697-426C-A6AE-BEF7C380DE3C}" type="presParOf" srcId="{BF643A35-3F55-4C75-AF91-D05CCFFD9C6B}" destId="{2A50DD85-5CBD-4D27-AD91-6CD7B8A942F6}" srcOrd="0" destOrd="0" presId="urn:microsoft.com/office/officeart/2008/layout/BendingPictureCaption"/>
    <dgm:cxn modelId="{2C96898A-11D1-4427-854A-FA63E1D5F634}" type="presParOf" srcId="{BF643A35-3F55-4C75-AF91-D05CCFFD9C6B}" destId="{E1440F5B-E60F-4AA2-BDDB-5B1F61ACFE61}"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53803-512B-446D-BB26-FE59F1E2C77D}">
      <dsp:nvSpPr>
        <dsp:cNvPr id="0" name=""/>
        <dsp:cNvSpPr/>
      </dsp:nvSpPr>
      <dsp:spPr>
        <a:xfrm>
          <a:off x="0" y="16577"/>
          <a:ext cx="2804405" cy="186959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FD86F7-645C-4F51-B778-C35EE08ECBC9}">
      <dsp:nvSpPr>
        <dsp:cNvPr id="0" name=""/>
        <dsp:cNvSpPr/>
      </dsp:nvSpPr>
      <dsp:spPr>
        <a:xfrm>
          <a:off x="2828089" y="2000813"/>
          <a:ext cx="4159968" cy="245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ar-EG" sz="3600" b="1" u="none" kern="1200" dirty="0" smtClean="0">
              <a:latin typeface="Adobe Naskh Medium" pitchFamily="50" charset="-78"/>
              <a:cs typeface="Adobe Naskh Medium" pitchFamily="50" charset="-78"/>
            </a:rPr>
            <a:t>منطقة الصناعة المقترحه</a:t>
          </a:r>
          <a:endParaRPr lang="en-US" sz="3600" b="1" u="none" kern="1200" dirty="0">
            <a:latin typeface="Adobe Naskh Medium" pitchFamily="50" charset="-78"/>
            <a:cs typeface="Adobe Naskh Medium" pitchFamily="50" charset="-78"/>
          </a:endParaRPr>
        </a:p>
      </dsp:txBody>
      <dsp:txXfrm>
        <a:off x="2828089" y="2000813"/>
        <a:ext cx="4159968" cy="2458685"/>
      </dsp:txXfrm>
    </dsp:sp>
    <dsp:sp modelId="{3B5EF5EE-5888-4332-9B69-908B4659D91C}">
      <dsp:nvSpPr>
        <dsp:cNvPr id="0" name=""/>
        <dsp:cNvSpPr/>
      </dsp:nvSpPr>
      <dsp:spPr>
        <a:xfrm>
          <a:off x="2570947" y="1652834"/>
          <a:ext cx="954196" cy="954443"/>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7BFCD-0A32-4070-8B3D-738A57590AB4}">
      <dsp:nvSpPr>
        <dsp:cNvPr id="0" name=""/>
        <dsp:cNvSpPr/>
      </dsp:nvSpPr>
      <dsp:spPr>
        <a:xfrm rot="5400000">
          <a:off x="6318517" y="1652957"/>
          <a:ext cx="954443" cy="954196"/>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5890C0-32AD-42D8-B0EF-46433F40BF8D}">
      <dsp:nvSpPr>
        <dsp:cNvPr id="0" name=""/>
        <dsp:cNvSpPr/>
      </dsp:nvSpPr>
      <dsp:spPr>
        <a:xfrm rot="16200000">
          <a:off x="2570824" y="3853638"/>
          <a:ext cx="954443" cy="954196"/>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BBD8E-D467-43B7-ACDC-B8E3517EBA47}">
      <dsp:nvSpPr>
        <dsp:cNvPr id="0" name=""/>
        <dsp:cNvSpPr/>
      </dsp:nvSpPr>
      <dsp:spPr>
        <a:xfrm rot="10800000">
          <a:off x="6318640" y="3853515"/>
          <a:ext cx="954196" cy="954443"/>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FB724-8B99-473B-88DD-B162E0F4C0C9}">
      <dsp:nvSpPr>
        <dsp:cNvPr id="0" name=""/>
        <dsp:cNvSpPr/>
      </dsp:nvSpPr>
      <dsp:spPr>
        <a:xfrm>
          <a:off x="1333141" y="2478"/>
          <a:ext cx="4246510" cy="636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121920" bIns="0" numCol="1" spcCol="1270" anchor="b" anchorCtr="0">
          <a:noAutofit/>
        </a:bodyPr>
        <a:lstStyle/>
        <a:p>
          <a:pPr lvl="0" algn="ctr" defTabSz="1422400">
            <a:lnSpc>
              <a:spcPct val="90000"/>
            </a:lnSpc>
            <a:spcBef>
              <a:spcPct val="0"/>
            </a:spcBef>
            <a:spcAft>
              <a:spcPct val="35000"/>
            </a:spcAft>
          </a:pPr>
          <a:r>
            <a:rPr lang="ar-EG" sz="3200" kern="1200" dirty="0" smtClean="0">
              <a:latin typeface="Adobe Naskh Medium" pitchFamily="50" charset="-78"/>
              <a:cs typeface="Adobe Naskh Medium" pitchFamily="50" charset="-78"/>
            </a:rPr>
            <a:t>صناعة الادوايه</a:t>
          </a:r>
          <a:endParaRPr lang="en-US" sz="3200" kern="1200" dirty="0">
            <a:latin typeface="Adobe Naskh Medium" pitchFamily="50" charset="-78"/>
            <a:cs typeface="Adobe Naskh Medium" pitchFamily="50" charset="-78"/>
          </a:endParaRPr>
        </a:p>
      </dsp:txBody>
      <dsp:txXfrm>
        <a:off x="1333141" y="2478"/>
        <a:ext cx="4246510" cy="636976"/>
      </dsp:txXfrm>
    </dsp:sp>
    <dsp:sp modelId="{5716B3C6-CAE2-4DE5-971A-B02E0B0B9970}">
      <dsp:nvSpPr>
        <dsp:cNvPr id="0" name=""/>
        <dsp:cNvSpPr/>
      </dsp:nvSpPr>
      <dsp:spPr>
        <a:xfrm>
          <a:off x="1321421" y="1370113"/>
          <a:ext cx="4246510" cy="42465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400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D78AA-93CE-4266-9A8D-06C3C3B055C2}">
      <dsp:nvSpPr>
        <dsp:cNvPr id="0" name=""/>
        <dsp:cNvSpPr/>
      </dsp:nvSpPr>
      <dsp:spPr>
        <a:xfrm>
          <a:off x="601759" y="254334"/>
          <a:ext cx="4130481" cy="619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0970" rIns="140970" bIns="0" numCol="1" spcCol="1270" anchor="b" anchorCtr="0">
          <a:noAutofit/>
        </a:bodyPr>
        <a:lstStyle/>
        <a:p>
          <a:pPr lvl="0" algn="ctr" defTabSz="1644650">
            <a:lnSpc>
              <a:spcPct val="90000"/>
            </a:lnSpc>
            <a:spcBef>
              <a:spcPct val="0"/>
            </a:spcBef>
            <a:spcAft>
              <a:spcPct val="35000"/>
            </a:spcAft>
          </a:pPr>
          <a:r>
            <a:rPr lang="ar-EG" sz="3700" kern="1200" dirty="0" smtClean="0">
              <a:latin typeface="Adobe Arabic" pitchFamily="18" charset="-78"/>
              <a:cs typeface="Adobe Arabic" pitchFamily="18" charset="-78"/>
            </a:rPr>
            <a:t>صناعة الالكترونيات</a:t>
          </a:r>
          <a:endParaRPr lang="en-US" sz="3700" kern="1200" dirty="0">
            <a:latin typeface="Adobe Arabic" pitchFamily="18" charset="-78"/>
            <a:cs typeface="Adobe Arabic" pitchFamily="18" charset="-78"/>
          </a:endParaRPr>
        </a:p>
      </dsp:txBody>
      <dsp:txXfrm>
        <a:off x="601759" y="254334"/>
        <a:ext cx="4130481" cy="619572"/>
      </dsp:txXfrm>
    </dsp:sp>
    <dsp:sp modelId="{64F1C391-6689-4C26-8750-1A8195A55A1A}">
      <dsp:nvSpPr>
        <dsp:cNvPr id="0" name=""/>
        <dsp:cNvSpPr/>
      </dsp:nvSpPr>
      <dsp:spPr>
        <a:xfrm>
          <a:off x="601759" y="1073008"/>
          <a:ext cx="4130481" cy="41304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9D85E-D090-41B4-A240-7D395BA736DE}">
      <dsp:nvSpPr>
        <dsp:cNvPr id="0" name=""/>
        <dsp:cNvSpPr/>
      </dsp:nvSpPr>
      <dsp:spPr>
        <a:xfrm>
          <a:off x="1106874" y="0"/>
          <a:ext cx="3756528" cy="563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121920" bIns="0" numCol="1" spcCol="1270" anchor="b" anchorCtr="0">
          <a:noAutofit/>
        </a:bodyPr>
        <a:lstStyle/>
        <a:p>
          <a:pPr lvl="0" algn="ctr" defTabSz="1422400">
            <a:lnSpc>
              <a:spcPct val="90000"/>
            </a:lnSpc>
            <a:spcBef>
              <a:spcPct val="0"/>
            </a:spcBef>
            <a:spcAft>
              <a:spcPct val="35000"/>
            </a:spcAft>
          </a:pPr>
          <a:r>
            <a:rPr lang="ar-EG" sz="3200" kern="1200" dirty="0" smtClean="0">
              <a:latin typeface="Adobe Naskh Medium" pitchFamily="50" charset="-78"/>
              <a:cs typeface="Adobe Naskh Medium" pitchFamily="50" charset="-78"/>
            </a:rPr>
            <a:t>صناعة المنسوجات</a:t>
          </a:r>
          <a:endParaRPr lang="en-US" sz="3200" kern="1200" dirty="0">
            <a:latin typeface="Adobe Naskh Medium" pitchFamily="50" charset="-78"/>
            <a:cs typeface="Adobe Naskh Medium" pitchFamily="50" charset="-78"/>
          </a:endParaRPr>
        </a:p>
      </dsp:txBody>
      <dsp:txXfrm>
        <a:off x="1106874" y="0"/>
        <a:ext cx="3756528" cy="563479"/>
      </dsp:txXfrm>
    </dsp:sp>
    <dsp:sp modelId="{5E490EB1-EA97-43FA-B01E-2380B5AA08EC}">
      <dsp:nvSpPr>
        <dsp:cNvPr id="0" name=""/>
        <dsp:cNvSpPr/>
      </dsp:nvSpPr>
      <dsp:spPr>
        <a:xfrm>
          <a:off x="1017450" y="600744"/>
          <a:ext cx="3941762" cy="421365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35665-2ABA-4584-A857-A637DAD7206A}">
      <dsp:nvSpPr>
        <dsp:cNvPr id="0" name=""/>
        <dsp:cNvSpPr/>
      </dsp:nvSpPr>
      <dsp:spPr>
        <a:xfrm>
          <a:off x="2979" y="317435"/>
          <a:ext cx="3088326" cy="242078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79E7D1-A845-4766-8A35-1D1837A783D8}">
      <dsp:nvSpPr>
        <dsp:cNvPr id="0" name=""/>
        <dsp:cNvSpPr/>
      </dsp:nvSpPr>
      <dsp:spPr>
        <a:xfrm>
          <a:off x="2805925" y="2399201"/>
          <a:ext cx="3291875" cy="203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ar-EG" sz="5100" kern="1200" dirty="0" smtClean="0"/>
            <a:t>مركز لوجيتستية</a:t>
          </a:r>
          <a:endParaRPr lang="en-US" sz="5100" kern="1200" dirty="0"/>
        </a:p>
      </dsp:txBody>
      <dsp:txXfrm>
        <a:off x="2805925" y="2399201"/>
        <a:ext cx="3291875" cy="2033333"/>
      </dsp:txXfrm>
    </dsp:sp>
    <dsp:sp modelId="{0E443FF8-248A-48CA-8641-F7737D9656EC}">
      <dsp:nvSpPr>
        <dsp:cNvPr id="0" name=""/>
        <dsp:cNvSpPr/>
      </dsp:nvSpPr>
      <dsp:spPr>
        <a:xfrm>
          <a:off x="2515483" y="2109008"/>
          <a:ext cx="790580" cy="790784"/>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B78717-FDAE-41DF-AECE-21E3FE2333C1}">
      <dsp:nvSpPr>
        <dsp:cNvPr id="0" name=""/>
        <dsp:cNvSpPr/>
      </dsp:nvSpPr>
      <dsp:spPr>
        <a:xfrm rot="5400000">
          <a:off x="5620457" y="2109111"/>
          <a:ext cx="790784" cy="790580"/>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575630-65F2-4188-AC2F-DC4D7B1FFBBD}">
      <dsp:nvSpPr>
        <dsp:cNvPr id="0" name=""/>
        <dsp:cNvSpPr/>
      </dsp:nvSpPr>
      <dsp:spPr>
        <a:xfrm rot="16200000">
          <a:off x="2515381" y="3932442"/>
          <a:ext cx="790784" cy="790580"/>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258D3-1B84-496F-AB38-ABE6EFB854FC}">
      <dsp:nvSpPr>
        <dsp:cNvPr id="0" name=""/>
        <dsp:cNvSpPr/>
      </dsp:nvSpPr>
      <dsp:spPr>
        <a:xfrm rot="10800000">
          <a:off x="5620560" y="3932339"/>
          <a:ext cx="790580" cy="790784"/>
        </a:xfrm>
        <a:prstGeom prst="halfFrame">
          <a:avLst>
            <a:gd name="adj1" fmla="val 25770"/>
            <a:gd name="adj2" fmla="val 25770"/>
          </a:avLst>
        </a:prstGeom>
        <a:solidFill>
          <a:schemeClr val="lt1">
            <a:hueOff val="0"/>
            <a:satOff val="0"/>
            <a:lumOff val="0"/>
            <a:alphaOff val="0"/>
          </a:schemeClr>
        </a:solidFill>
        <a:ln w="400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569D7-163D-43D3-A040-7AB2296AAECB}">
      <dsp:nvSpPr>
        <dsp:cNvPr id="0" name=""/>
        <dsp:cNvSpPr/>
      </dsp:nvSpPr>
      <dsp:spPr>
        <a:xfrm>
          <a:off x="30294" y="645848"/>
          <a:ext cx="2544386" cy="189462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924" t="-11263" r="-1924"/>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FE79B6-FBDE-4D34-BF82-5A023FAE2690}">
      <dsp:nvSpPr>
        <dsp:cNvPr id="0" name=""/>
        <dsp:cNvSpPr/>
      </dsp:nvSpPr>
      <dsp:spPr>
        <a:xfrm>
          <a:off x="2746564" y="2592798"/>
          <a:ext cx="3776445" cy="2332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ar-EG" sz="5500" b="1" kern="1200" dirty="0" smtClean="0">
              <a:latin typeface="Adobe Naskh Medium" pitchFamily="50" charset="-78"/>
              <a:cs typeface="Adobe Naskh Medium" pitchFamily="50" charset="-78"/>
            </a:rPr>
            <a:t>مخططات المقترحة</a:t>
          </a:r>
          <a:endParaRPr lang="en-US" sz="5500" kern="1200" dirty="0"/>
        </a:p>
      </dsp:txBody>
      <dsp:txXfrm>
        <a:off x="2746564" y="2592798"/>
        <a:ext cx="3776445" cy="2332643"/>
      </dsp:txXfrm>
    </dsp:sp>
    <dsp:sp modelId="{16B2DA60-0694-4A66-92FD-88C1BFC64CE9}">
      <dsp:nvSpPr>
        <dsp:cNvPr id="0" name=""/>
        <dsp:cNvSpPr/>
      </dsp:nvSpPr>
      <dsp:spPr>
        <a:xfrm>
          <a:off x="2413369" y="2259889"/>
          <a:ext cx="906955" cy="907189"/>
        </a:xfrm>
        <a:prstGeom prst="halfFrame">
          <a:avLst>
            <a:gd name="adj1" fmla="val 25770"/>
            <a:gd name="adj2" fmla="val 2577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A76740-3C91-4D38-970D-D9D2EA39D6BA}">
      <dsp:nvSpPr>
        <dsp:cNvPr id="0" name=""/>
        <dsp:cNvSpPr/>
      </dsp:nvSpPr>
      <dsp:spPr>
        <a:xfrm rot="5400000">
          <a:off x="5975401" y="2260006"/>
          <a:ext cx="907189" cy="906955"/>
        </a:xfrm>
        <a:prstGeom prst="halfFrame">
          <a:avLst>
            <a:gd name="adj1" fmla="val 25770"/>
            <a:gd name="adj2" fmla="val 2577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75958-38A8-4919-B9D9-6F67D57ED851}">
      <dsp:nvSpPr>
        <dsp:cNvPr id="0" name=""/>
        <dsp:cNvSpPr/>
      </dsp:nvSpPr>
      <dsp:spPr>
        <a:xfrm rot="16200000">
          <a:off x="2413252" y="4351734"/>
          <a:ext cx="907189" cy="906955"/>
        </a:xfrm>
        <a:prstGeom prst="halfFrame">
          <a:avLst>
            <a:gd name="adj1" fmla="val 25770"/>
            <a:gd name="adj2" fmla="val 2577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C307E-3EF4-4231-8E45-14D007C10770}">
      <dsp:nvSpPr>
        <dsp:cNvPr id="0" name=""/>
        <dsp:cNvSpPr/>
      </dsp:nvSpPr>
      <dsp:spPr>
        <a:xfrm rot="10800000">
          <a:off x="5975518" y="4351617"/>
          <a:ext cx="906955" cy="907189"/>
        </a:xfrm>
        <a:prstGeom prst="halfFrame">
          <a:avLst>
            <a:gd name="adj1" fmla="val 25770"/>
            <a:gd name="adj2" fmla="val 2577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DD85-5CBD-4D27-AD91-6CD7B8A942F6}">
      <dsp:nvSpPr>
        <dsp:cNvPr id="0" name=""/>
        <dsp:cNvSpPr/>
      </dsp:nvSpPr>
      <dsp:spPr>
        <a:xfrm>
          <a:off x="0" y="410733"/>
          <a:ext cx="6836438" cy="4258972"/>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014" t="-11010" r="-5684" b="11010"/>
          </a:stretch>
        </a:blipFill>
        <a:ln>
          <a:noFill/>
        </a:ln>
        <a:effectLst>
          <a:outerShdw blurRad="50800" dist="25000" dir="5400000" rotWithShape="0">
            <a:schemeClr val="dk1">
              <a:tint val="40000"/>
              <a:hueOff val="0"/>
              <a:satOff val="0"/>
              <a:lumOff val="0"/>
              <a:alphaOff val="0"/>
              <a:shade val="30000"/>
              <a:satMod val="150000"/>
              <a:alpha val="38000"/>
            </a:schemeClr>
          </a:outerShdw>
        </a:effectLst>
      </dsp:spPr>
      <dsp:style>
        <a:lnRef idx="0">
          <a:scrgbClr r="0" g="0" b="0"/>
        </a:lnRef>
        <a:fillRef idx="1">
          <a:scrgbClr r="0" g="0" b="0"/>
        </a:fillRef>
        <a:effectRef idx="1">
          <a:scrgbClr r="0" g="0" b="0"/>
        </a:effectRef>
        <a:fontRef idx="minor"/>
      </dsp:style>
    </dsp:sp>
    <dsp:sp modelId="{E1440F5B-E60F-4AA2-BDDB-5B1F61ACFE61}">
      <dsp:nvSpPr>
        <dsp:cNvPr id="0" name=""/>
        <dsp:cNvSpPr/>
      </dsp:nvSpPr>
      <dsp:spPr>
        <a:xfrm>
          <a:off x="1381833" y="2864040"/>
          <a:ext cx="5890973" cy="1415699"/>
        </a:xfrm>
        <a:prstGeom prst="rect">
          <a:avLst/>
        </a:prstGeom>
        <a:gradFill rotWithShape="0">
          <a:gsLst>
            <a:gs pos="0">
              <a:schemeClr val="lt1">
                <a:hueOff val="0"/>
                <a:satOff val="0"/>
                <a:lumOff val="0"/>
                <a:alphaOff val="0"/>
                <a:tint val="15000"/>
                <a:satMod val="250000"/>
              </a:schemeClr>
            </a:gs>
            <a:gs pos="49000">
              <a:schemeClr val="lt1">
                <a:hueOff val="0"/>
                <a:satOff val="0"/>
                <a:lumOff val="0"/>
                <a:alphaOff val="0"/>
                <a:tint val="50000"/>
                <a:satMod val="200000"/>
              </a:schemeClr>
            </a:gs>
            <a:gs pos="49100">
              <a:schemeClr val="lt1">
                <a:hueOff val="0"/>
                <a:satOff val="0"/>
                <a:lumOff val="0"/>
                <a:alphaOff val="0"/>
                <a:tint val="64000"/>
                <a:satMod val="160000"/>
              </a:schemeClr>
            </a:gs>
            <a:gs pos="92000">
              <a:schemeClr val="lt1">
                <a:hueOff val="0"/>
                <a:satOff val="0"/>
                <a:lumOff val="0"/>
                <a:alphaOff val="0"/>
                <a:tint val="50000"/>
                <a:satMod val="200000"/>
              </a:schemeClr>
            </a:gs>
            <a:gs pos="100000">
              <a:schemeClr val="lt1">
                <a:hueOff val="0"/>
                <a:satOff val="0"/>
                <a:lumOff val="0"/>
                <a:alphaOff val="0"/>
                <a:tint val="43000"/>
                <a:satMod val="190000"/>
              </a:schemeClr>
            </a:gs>
          </a:gsLst>
          <a:lin ang="5400000" scaled="1"/>
        </a:gradFill>
        <a:ln>
          <a:noFill/>
        </a:ln>
        <a:effectLst>
          <a:outerShdw blurRad="50800" dist="25000" dir="5400000" rotWithShape="0">
            <a:schemeClr val="l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1600200">
            <a:lnSpc>
              <a:spcPct val="90000"/>
            </a:lnSpc>
            <a:spcBef>
              <a:spcPct val="0"/>
            </a:spcBef>
            <a:spcAft>
              <a:spcPct val="5000"/>
            </a:spcAft>
          </a:pPr>
          <a:r>
            <a:rPr lang="ar-EG" sz="3600" kern="1200" dirty="0" smtClean="0">
              <a:latin typeface="Adobe Naskh Medium" pitchFamily="50" charset="-78"/>
              <a:cs typeface="Adobe Naskh Medium" pitchFamily="50" charset="-78"/>
            </a:rPr>
            <a:t>مخطط العام المقترح لميناء شرق بور سعيد</a:t>
          </a:r>
          <a:endParaRPr lang="en-US" sz="3600" kern="1200" dirty="0">
            <a:latin typeface="Adobe Naskh Medium" pitchFamily="50" charset="-78"/>
            <a:cs typeface="Adobe Naskh Medium" pitchFamily="50" charset="-78"/>
          </a:endParaRPr>
        </a:p>
      </dsp:txBody>
      <dsp:txXfrm>
        <a:off x="1381833" y="2864040"/>
        <a:ext cx="5890973" cy="1415699"/>
      </dsp:txXfrm>
    </dsp:sp>
  </dsp:spTree>
</dsp:drawing>
</file>

<file path=ppt/diagrams/layout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9D57FB58-7E44-4B70-BC89-53BBCB3B1F44}" type="datetimeFigureOut">
              <a:rPr lang="ar-EG" smtClean="0"/>
              <a:t>13/01/1436</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F0527F7-72E2-401F-B227-E9D1F45419AB}" type="slidenum">
              <a:rPr lang="ar-EG" smtClean="0"/>
              <a:t>‹#›</a:t>
            </a:fld>
            <a:endParaRPr lang="ar-EG"/>
          </a:p>
        </p:txBody>
      </p:sp>
    </p:spTree>
    <p:extLst>
      <p:ext uri="{BB962C8B-B14F-4D97-AF65-F5344CB8AC3E}">
        <p14:creationId xmlns:p14="http://schemas.microsoft.com/office/powerpoint/2010/main" val="427372576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a:p>
        </p:txBody>
      </p:sp>
      <p:sp>
        <p:nvSpPr>
          <p:cNvPr id="4" name="Slide Number Placeholder 3"/>
          <p:cNvSpPr>
            <a:spLocks noGrp="1"/>
          </p:cNvSpPr>
          <p:nvPr>
            <p:ph type="sldNum" sz="quarter" idx="10"/>
          </p:nvPr>
        </p:nvSpPr>
        <p:spPr/>
        <p:txBody>
          <a:bodyPr/>
          <a:lstStyle/>
          <a:p>
            <a:fld id="{7F0527F7-72E2-401F-B227-E9D1F45419AB}" type="slidenum">
              <a:rPr lang="ar-EG" smtClean="0"/>
              <a:t>11</a:t>
            </a:fld>
            <a:endParaRPr lang="ar-EG"/>
          </a:p>
        </p:txBody>
      </p:sp>
    </p:spTree>
    <p:extLst>
      <p:ext uri="{BB962C8B-B14F-4D97-AF65-F5344CB8AC3E}">
        <p14:creationId xmlns:p14="http://schemas.microsoft.com/office/powerpoint/2010/main" val="284583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59</a:t>
            </a:fld>
            <a:endParaRPr lang="ar-EG"/>
          </a:p>
        </p:txBody>
      </p:sp>
    </p:spTree>
    <p:extLst>
      <p:ext uri="{BB962C8B-B14F-4D97-AF65-F5344CB8AC3E}">
        <p14:creationId xmlns:p14="http://schemas.microsoft.com/office/powerpoint/2010/main" val="107541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32</a:t>
            </a:fld>
            <a:endParaRPr lang="ar-EG"/>
          </a:p>
        </p:txBody>
      </p:sp>
    </p:spTree>
    <p:extLst>
      <p:ext uri="{BB962C8B-B14F-4D97-AF65-F5344CB8AC3E}">
        <p14:creationId xmlns:p14="http://schemas.microsoft.com/office/powerpoint/2010/main" val="175243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0527F7-72E2-401F-B227-E9D1F45419AB}" type="slidenum">
              <a:rPr lang="ar-EG" smtClean="0"/>
              <a:t>34</a:t>
            </a:fld>
            <a:endParaRPr lang="ar-EG"/>
          </a:p>
        </p:txBody>
      </p:sp>
    </p:spTree>
    <p:extLst>
      <p:ext uri="{BB962C8B-B14F-4D97-AF65-F5344CB8AC3E}">
        <p14:creationId xmlns:p14="http://schemas.microsoft.com/office/powerpoint/2010/main" val="387127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45</a:t>
            </a:fld>
            <a:endParaRPr lang="ar-EG"/>
          </a:p>
        </p:txBody>
      </p:sp>
    </p:spTree>
    <p:extLst>
      <p:ext uri="{BB962C8B-B14F-4D97-AF65-F5344CB8AC3E}">
        <p14:creationId xmlns:p14="http://schemas.microsoft.com/office/powerpoint/2010/main" val="377271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46</a:t>
            </a:fld>
            <a:endParaRPr lang="ar-EG"/>
          </a:p>
        </p:txBody>
      </p:sp>
    </p:spTree>
    <p:extLst>
      <p:ext uri="{BB962C8B-B14F-4D97-AF65-F5344CB8AC3E}">
        <p14:creationId xmlns:p14="http://schemas.microsoft.com/office/powerpoint/2010/main" val="377271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47</a:t>
            </a:fld>
            <a:endParaRPr lang="ar-EG"/>
          </a:p>
        </p:txBody>
      </p:sp>
    </p:spTree>
    <p:extLst>
      <p:ext uri="{BB962C8B-B14F-4D97-AF65-F5344CB8AC3E}">
        <p14:creationId xmlns:p14="http://schemas.microsoft.com/office/powerpoint/2010/main" val="377271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48</a:t>
            </a:fld>
            <a:endParaRPr lang="ar-EG"/>
          </a:p>
        </p:txBody>
      </p:sp>
    </p:spTree>
    <p:extLst>
      <p:ext uri="{BB962C8B-B14F-4D97-AF65-F5344CB8AC3E}">
        <p14:creationId xmlns:p14="http://schemas.microsoft.com/office/powerpoint/2010/main" val="3772716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49</a:t>
            </a:fld>
            <a:endParaRPr lang="ar-EG"/>
          </a:p>
        </p:txBody>
      </p:sp>
    </p:spTree>
    <p:extLst>
      <p:ext uri="{BB962C8B-B14F-4D97-AF65-F5344CB8AC3E}">
        <p14:creationId xmlns:p14="http://schemas.microsoft.com/office/powerpoint/2010/main" val="3772716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0527F7-72E2-401F-B227-E9D1F45419AB}" type="slidenum">
              <a:rPr lang="ar-EG" smtClean="0"/>
              <a:t>50</a:t>
            </a:fld>
            <a:endParaRPr lang="ar-EG"/>
          </a:p>
        </p:txBody>
      </p:sp>
    </p:spTree>
    <p:extLst>
      <p:ext uri="{BB962C8B-B14F-4D97-AF65-F5344CB8AC3E}">
        <p14:creationId xmlns:p14="http://schemas.microsoft.com/office/powerpoint/2010/main" val="3772716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BC5BA134-4245-4B3A-809D-CD2E19164A02}" type="datetime8">
              <a:rPr lang="ar-EG" smtClean="0"/>
              <a:t>05 تشرين الثاني، 14</a:t>
            </a:fld>
            <a:endParaRPr lang="ar-EG"/>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r>
              <a:rPr lang="ar-EG" smtClean="0"/>
              <a:t>محور قناة السويس</a:t>
            </a:r>
            <a:endParaRPr lang="ar-EG"/>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3935524D-E22C-4BE1-BAC4-67F51A749FB1}" type="slidenum">
              <a:rPr lang="ar-EG" smtClean="0"/>
              <a:t>‹#›</a:t>
            </a:fld>
            <a:endParaRPr lang="ar-EG"/>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DF478FD-36BC-438A-8A34-618B74D6C0F6}" type="datetime8">
              <a:rPr lang="ar-EG" smtClean="0"/>
              <a:t>05 تشرين الثاني، 14</a:t>
            </a:fld>
            <a:endParaRPr lang="ar-EG"/>
          </a:p>
        </p:txBody>
      </p:sp>
      <p:sp>
        <p:nvSpPr>
          <p:cNvPr id="5" name="Footer Placeholder 4"/>
          <p:cNvSpPr>
            <a:spLocks noGrp="1"/>
          </p:cNvSpPr>
          <p:nvPr>
            <p:ph type="ftr" sz="quarter" idx="11"/>
          </p:nvPr>
        </p:nvSpPr>
        <p:spPr/>
        <p:txBody>
          <a:bodyPr/>
          <a:lstStyle>
            <a:extLst/>
          </a:lstStyle>
          <a:p>
            <a:r>
              <a:rPr lang="ar-EG" smtClean="0"/>
              <a:t>محور قناة السويس</a:t>
            </a:r>
            <a:endParaRPr lang="ar-EG"/>
          </a:p>
        </p:txBody>
      </p:sp>
      <p:sp>
        <p:nvSpPr>
          <p:cNvPr id="6" name="Slide Number Placeholder 5"/>
          <p:cNvSpPr>
            <a:spLocks noGrp="1"/>
          </p:cNvSpPr>
          <p:nvPr>
            <p:ph type="sldNum" sz="quarter" idx="12"/>
          </p:nvPr>
        </p:nvSpPr>
        <p:spPr/>
        <p:txBody>
          <a:bodyPr/>
          <a:lstStyle>
            <a:extLst/>
          </a:lstStyle>
          <a:p>
            <a:fld id="{3935524D-E22C-4BE1-BAC4-67F51A749FB1}" type="slidenum">
              <a:rPr lang="ar-EG" smtClean="0"/>
              <a:t>‹#›</a:t>
            </a:fld>
            <a:endParaRPr lang="ar-E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54B9E822-28CB-446B-90CE-97A6053D7D3C}" type="datetime8">
              <a:rPr lang="ar-EG" smtClean="0"/>
              <a:t>05 تشرين الثاني، 14</a:t>
            </a:fld>
            <a:endParaRPr lang="ar-EG"/>
          </a:p>
        </p:txBody>
      </p:sp>
      <p:sp>
        <p:nvSpPr>
          <p:cNvPr id="5" name="Footer Placeholder 4"/>
          <p:cNvSpPr>
            <a:spLocks noGrp="1"/>
          </p:cNvSpPr>
          <p:nvPr>
            <p:ph type="ftr" sz="quarter" idx="11"/>
          </p:nvPr>
        </p:nvSpPr>
        <p:spPr>
          <a:xfrm>
            <a:off x="457200" y="6556248"/>
            <a:ext cx="3657600" cy="228600"/>
          </a:xfrm>
        </p:spPr>
        <p:txBody>
          <a:bodyPr/>
          <a:lstStyle>
            <a:extLst/>
          </a:lstStyle>
          <a:p>
            <a:r>
              <a:rPr lang="ar-EG" smtClean="0"/>
              <a:t>محور قناة السويس</a:t>
            </a:r>
            <a:endParaRPr lang="ar-EG"/>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3935524D-E22C-4BE1-BAC4-67F51A749FB1}" type="slidenum">
              <a:rPr lang="ar-EG" smtClean="0"/>
              <a:t>‹#›</a:t>
            </a:fld>
            <a:endParaRPr lang="ar-E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A1412CE-6FFC-4FE2-B132-3026691DF98A}" type="datetime8">
              <a:rPr lang="ar-EG" smtClean="0"/>
              <a:t>05 تشرين الثاني، 14</a:t>
            </a:fld>
            <a:endParaRPr lang="ar-EG"/>
          </a:p>
        </p:txBody>
      </p:sp>
      <p:sp>
        <p:nvSpPr>
          <p:cNvPr id="5" name="Footer Placeholder 4"/>
          <p:cNvSpPr>
            <a:spLocks noGrp="1"/>
          </p:cNvSpPr>
          <p:nvPr>
            <p:ph type="ftr" sz="quarter" idx="11"/>
          </p:nvPr>
        </p:nvSpPr>
        <p:spPr/>
        <p:txBody>
          <a:bodyPr/>
          <a:lstStyle>
            <a:extLst/>
          </a:lstStyle>
          <a:p>
            <a:r>
              <a:rPr lang="ar-EG" smtClean="0"/>
              <a:t>محور قناة السويس</a:t>
            </a:r>
            <a:endParaRPr lang="ar-EG"/>
          </a:p>
        </p:txBody>
      </p:sp>
      <p:sp>
        <p:nvSpPr>
          <p:cNvPr id="6" name="Slide Number Placeholder 5"/>
          <p:cNvSpPr>
            <a:spLocks noGrp="1"/>
          </p:cNvSpPr>
          <p:nvPr>
            <p:ph type="sldNum" sz="quarter" idx="12"/>
          </p:nvPr>
        </p:nvSpPr>
        <p:spPr/>
        <p:txBody>
          <a:bodyPr/>
          <a:lstStyle>
            <a:extLst/>
          </a:lstStyle>
          <a:p>
            <a:fld id="{3935524D-E22C-4BE1-BAC4-67F51A749FB1}" type="slidenum">
              <a:rPr lang="ar-EG" smtClean="0"/>
              <a:t>‹#›</a:t>
            </a:fld>
            <a:endParaRPr lang="ar-E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C4DEFE11-3B8D-43CD-A085-DA448810CE37}" type="datetime8">
              <a:rPr lang="ar-EG" smtClean="0"/>
              <a:t>05 تشرين الثاني، 14</a:t>
            </a:fld>
            <a:endParaRPr lang="ar-EG"/>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r>
              <a:rPr lang="ar-EG" smtClean="0"/>
              <a:t>محور قناة السويس</a:t>
            </a:r>
            <a:endParaRPr lang="ar-EG"/>
          </a:p>
        </p:txBody>
      </p:sp>
      <p:sp>
        <p:nvSpPr>
          <p:cNvPr id="6" name="Slide Number Placeholder 5"/>
          <p:cNvSpPr>
            <a:spLocks noGrp="1"/>
          </p:cNvSpPr>
          <p:nvPr>
            <p:ph type="sldNum" sz="quarter" idx="12"/>
          </p:nvPr>
        </p:nvSpPr>
        <p:spPr>
          <a:xfrm>
            <a:off x="6733952" y="6555112"/>
            <a:ext cx="588336" cy="228600"/>
          </a:xfrm>
        </p:spPr>
        <p:txBody>
          <a:bodyPr/>
          <a:lstStyle>
            <a:extLst/>
          </a:lstStyle>
          <a:p>
            <a:fld id="{3935524D-E22C-4BE1-BAC4-67F51A749FB1}" type="slidenum">
              <a:rPr lang="ar-EG" smtClean="0"/>
              <a:t>‹#›</a:t>
            </a:fld>
            <a:endParaRPr lang="ar-EG"/>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F705065-E301-4626-8771-826876B6B9BB}" type="datetime8">
              <a:rPr lang="ar-EG" smtClean="0"/>
              <a:t>05 تشرين الثاني، 14</a:t>
            </a:fld>
            <a:endParaRPr lang="ar-EG"/>
          </a:p>
        </p:txBody>
      </p:sp>
      <p:sp>
        <p:nvSpPr>
          <p:cNvPr id="6" name="Footer Placeholder 5"/>
          <p:cNvSpPr>
            <a:spLocks noGrp="1"/>
          </p:cNvSpPr>
          <p:nvPr>
            <p:ph type="ftr" sz="quarter" idx="11"/>
          </p:nvPr>
        </p:nvSpPr>
        <p:spPr/>
        <p:txBody>
          <a:bodyPr/>
          <a:lstStyle>
            <a:extLst/>
          </a:lstStyle>
          <a:p>
            <a:r>
              <a:rPr lang="ar-EG" smtClean="0"/>
              <a:t>محور قناة السويس</a:t>
            </a:r>
            <a:endParaRPr lang="ar-EG"/>
          </a:p>
        </p:txBody>
      </p:sp>
      <p:sp>
        <p:nvSpPr>
          <p:cNvPr id="7" name="Slide Number Placeholder 6"/>
          <p:cNvSpPr>
            <a:spLocks noGrp="1"/>
          </p:cNvSpPr>
          <p:nvPr>
            <p:ph type="sldNum" sz="quarter" idx="12"/>
          </p:nvPr>
        </p:nvSpPr>
        <p:spPr/>
        <p:txBody>
          <a:bodyPr/>
          <a:lstStyle>
            <a:extLst/>
          </a:lstStyle>
          <a:p>
            <a:fld id="{3935524D-E22C-4BE1-BAC4-67F51A749FB1}" type="slidenum">
              <a:rPr lang="ar-EG" smtClean="0"/>
              <a:t>‹#›</a:t>
            </a:fld>
            <a:endParaRPr lang="ar-E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B6CE279-31C5-4355-ABE8-B178EBCE17FD}" type="datetime8">
              <a:rPr lang="ar-EG" smtClean="0"/>
              <a:t>05 تشرين الثاني، 14</a:t>
            </a:fld>
            <a:endParaRPr lang="ar-EG"/>
          </a:p>
        </p:txBody>
      </p:sp>
      <p:sp>
        <p:nvSpPr>
          <p:cNvPr id="8" name="Footer Placeholder 7"/>
          <p:cNvSpPr>
            <a:spLocks noGrp="1"/>
          </p:cNvSpPr>
          <p:nvPr>
            <p:ph type="ftr" sz="quarter" idx="11"/>
          </p:nvPr>
        </p:nvSpPr>
        <p:spPr/>
        <p:txBody>
          <a:bodyPr/>
          <a:lstStyle>
            <a:extLst/>
          </a:lstStyle>
          <a:p>
            <a:r>
              <a:rPr lang="ar-EG" smtClean="0"/>
              <a:t>محور قناة السويس</a:t>
            </a:r>
            <a:endParaRPr lang="ar-EG"/>
          </a:p>
        </p:txBody>
      </p:sp>
      <p:sp>
        <p:nvSpPr>
          <p:cNvPr id="9" name="Slide Number Placeholder 8"/>
          <p:cNvSpPr>
            <a:spLocks noGrp="1"/>
          </p:cNvSpPr>
          <p:nvPr>
            <p:ph type="sldNum" sz="quarter" idx="12"/>
          </p:nvPr>
        </p:nvSpPr>
        <p:spPr/>
        <p:txBody>
          <a:bodyPr/>
          <a:lstStyle>
            <a:extLst/>
          </a:lstStyle>
          <a:p>
            <a:fld id="{3935524D-E22C-4BE1-BAC4-67F51A749FB1}" type="slidenum">
              <a:rPr lang="ar-EG" smtClean="0"/>
              <a:t>‹#›</a:t>
            </a:fld>
            <a:endParaRPr lang="ar-E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E29E1AAA-6A72-448D-9F1D-226E4C7C2F23}" type="datetime8">
              <a:rPr lang="ar-EG" smtClean="0"/>
              <a:t>05 تشرين الثاني، 14</a:t>
            </a:fld>
            <a:endParaRPr lang="ar-EG"/>
          </a:p>
        </p:txBody>
      </p:sp>
      <p:sp>
        <p:nvSpPr>
          <p:cNvPr id="4" name="Footer Placeholder 3"/>
          <p:cNvSpPr>
            <a:spLocks noGrp="1"/>
          </p:cNvSpPr>
          <p:nvPr>
            <p:ph type="ftr" sz="quarter" idx="11"/>
          </p:nvPr>
        </p:nvSpPr>
        <p:spPr/>
        <p:txBody>
          <a:bodyPr/>
          <a:lstStyle>
            <a:extLst/>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extLst/>
          </a:lstStyle>
          <a:p>
            <a:fld id="{3935524D-E22C-4BE1-BAC4-67F51A749FB1}" type="slidenum">
              <a:rPr lang="ar-EG" smtClean="0"/>
              <a:t>‹#›</a:t>
            </a:fld>
            <a:endParaRPr lang="ar-E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FFD31B48-555D-4C54-9C20-B329938356C0}" type="datetime8">
              <a:rPr lang="ar-EG" smtClean="0"/>
              <a:t>05 تشرين الثاني، 14</a:t>
            </a:fld>
            <a:endParaRPr lang="ar-EG"/>
          </a:p>
        </p:txBody>
      </p:sp>
      <p:sp>
        <p:nvSpPr>
          <p:cNvPr id="3" name="Footer Placeholder 2"/>
          <p:cNvSpPr>
            <a:spLocks noGrp="1"/>
          </p:cNvSpPr>
          <p:nvPr>
            <p:ph type="ftr" sz="quarter" idx="11"/>
          </p:nvPr>
        </p:nvSpPr>
        <p:spPr/>
        <p:txBody>
          <a:bodyPr/>
          <a:lstStyle>
            <a:lvl1pPr>
              <a:defRPr>
                <a:solidFill>
                  <a:schemeClr val="tx2"/>
                </a:solidFill>
              </a:defRPr>
            </a:lvl1pPr>
            <a:extLst/>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extLst/>
          </a:lstStyle>
          <a:p>
            <a:fld id="{3935524D-E22C-4BE1-BAC4-67F51A749FB1}" type="slidenum">
              <a:rPr lang="ar-EG" smtClean="0"/>
              <a:t>‹#›</a:t>
            </a:fld>
            <a:endParaRPr lang="ar-E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96C0224-4B7A-4E4E-BB08-14269FCCE6DB}" type="datetime8">
              <a:rPr lang="ar-EG" smtClean="0"/>
              <a:t>05 تشرين الثاني، 14</a:t>
            </a:fld>
            <a:endParaRPr lang="ar-EG"/>
          </a:p>
        </p:txBody>
      </p:sp>
      <p:sp>
        <p:nvSpPr>
          <p:cNvPr id="6" name="Footer Placeholder 5"/>
          <p:cNvSpPr>
            <a:spLocks noGrp="1"/>
          </p:cNvSpPr>
          <p:nvPr>
            <p:ph type="ftr" sz="quarter" idx="11"/>
          </p:nvPr>
        </p:nvSpPr>
        <p:spPr/>
        <p:txBody>
          <a:bodyPr/>
          <a:lstStyle>
            <a:extLst/>
          </a:lstStyle>
          <a:p>
            <a:r>
              <a:rPr lang="ar-EG" smtClean="0"/>
              <a:t>محور قناة السويس</a:t>
            </a:r>
            <a:endParaRPr lang="ar-EG"/>
          </a:p>
        </p:txBody>
      </p:sp>
      <p:sp>
        <p:nvSpPr>
          <p:cNvPr id="7" name="Slide Number Placeholder 6"/>
          <p:cNvSpPr>
            <a:spLocks noGrp="1"/>
          </p:cNvSpPr>
          <p:nvPr>
            <p:ph type="sldNum" sz="quarter" idx="12"/>
          </p:nvPr>
        </p:nvSpPr>
        <p:spPr/>
        <p:txBody>
          <a:bodyPr/>
          <a:lstStyle>
            <a:extLst/>
          </a:lstStyle>
          <a:p>
            <a:fld id="{3935524D-E22C-4BE1-BAC4-67F51A749FB1}" type="slidenum">
              <a:rPr lang="ar-EG" smtClean="0"/>
              <a:t>‹#›</a:t>
            </a:fld>
            <a:endParaRPr lang="ar-E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B6D33B24-37FE-4260-99C0-C3FB13D7B6DB}" type="datetime8">
              <a:rPr lang="ar-EG" smtClean="0"/>
              <a:t>05 تشرين الثاني، 14</a:t>
            </a:fld>
            <a:endParaRPr lang="ar-EG"/>
          </a:p>
        </p:txBody>
      </p:sp>
      <p:sp>
        <p:nvSpPr>
          <p:cNvPr id="6" name="Footer Placeholder 5"/>
          <p:cNvSpPr>
            <a:spLocks noGrp="1"/>
          </p:cNvSpPr>
          <p:nvPr>
            <p:ph type="ftr" sz="quarter" idx="11"/>
          </p:nvPr>
        </p:nvSpPr>
        <p:spPr/>
        <p:txBody>
          <a:bodyPr/>
          <a:lstStyle>
            <a:extLst/>
          </a:lstStyle>
          <a:p>
            <a:r>
              <a:rPr lang="ar-EG" smtClean="0"/>
              <a:t>محور قناة السويس</a:t>
            </a:r>
            <a:endParaRPr lang="ar-EG"/>
          </a:p>
        </p:txBody>
      </p:sp>
      <p:sp>
        <p:nvSpPr>
          <p:cNvPr id="7" name="Slide Number Placeholder 6"/>
          <p:cNvSpPr>
            <a:spLocks noGrp="1"/>
          </p:cNvSpPr>
          <p:nvPr>
            <p:ph type="sldNum" sz="quarter" idx="12"/>
          </p:nvPr>
        </p:nvSpPr>
        <p:spPr/>
        <p:txBody>
          <a:bodyPr/>
          <a:lstStyle>
            <a:extLst/>
          </a:lstStyle>
          <a:p>
            <a:fld id="{3935524D-E22C-4BE1-BAC4-67F51A749FB1}" type="slidenum">
              <a:rPr lang="ar-EG" smtClean="0"/>
              <a:t>‹#›</a:t>
            </a:fld>
            <a:endParaRPr lang="ar-EG"/>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E6DF5E91-1917-4E02-88EF-1627736FF60C}" type="datetime8">
              <a:rPr lang="ar-EG" smtClean="0"/>
              <a:t>05 تشرين الثاني، 14</a:t>
            </a:fld>
            <a:endParaRPr lang="ar-EG"/>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r>
              <a:rPr lang="ar-EG" smtClean="0"/>
              <a:t>محور قناة السويس</a:t>
            </a:r>
            <a:endParaRPr lang="ar-EG"/>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3935524D-E22C-4BE1-BAC4-67F51A749FB1}" type="slidenum">
              <a:rPr lang="ar-EG" smtClean="0"/>
              <a:t>‹#›</a:t>
            </a:fld>
            <a:endParaRPr lang="ar-EG"/>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864096"/>
          </a:xfrm>
        </p:spPr>
        <p:txBody>
          <a:bodyPr>
            <a:normAutofit/>
          </a:bodyPr>
          <a:lstStyle/>
          <a:p>
            <a:r>
              <a:rPr lang="ar-EG" sz="3500" dirty="0" smtClean="0">
                <a:solidFill>
                  <a:schemeClr val="bg1"/>
                </a:solidFill>
                <a:effectLst>
                  <a:outerShdw blurRad="38100" dist="38100" dir="2700000" algn="tl">
                    <a:srgbClr val="000000">
                      <a:alpha val="43137"/>
                    </a:srgbClr>
                  </a:outerShdw>
                </a:effectLst>
              </a:rPr>
              <a:t>بحث محور قناة السويس الجديدة</a:t>
            </a:r>
            <a:endParaRPr lang="ar-EG" sz="35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835696" y="2348880"/>
            <a:ext cx="7056784" cy="3024336"/>
          </a:xfrm>
        </p:spPr>
        <p:txBody>
          <a:bodyPr>
            <a:normAutofit/>
          </a:bodyPr>
          <a:lstStyle/>
          <a:p>
            <a:pPr algn="r"/>
            <a:r>
              <a:rPr lang="ar-EG" sz="4000" dirty="0" smtClean="0">
                <a:solidFill>
                  <a:schemeClr val="accent6"/>
                </a:solidFill>
              </a:rPr>
              <a:t>تحت اشراف :أ/د/ غاده المسلمي</a:t>
            </a:r>
          </a:p>
          <a:p>
            <a:pPr algn="r"/>
            <a:r>
              <a:rPr lang="ar-EG" dirty="0" smtClean="0"/>
              <a:t>المقدم من :</a:t>
            </a:r>
          </a:p>
          <a:p>
            <a:pPr algn="r"/>
            <a:r>
              <a:rPr lang="ar-EG" dirty="0"/>
              <a:t>احمد محمد اسامه طلعت </a:t>
            </a:r>
          </a:p>
          <a:p>
            <a:pPr algn="r"/>
            <a:r>
              <a:rPr lang="ar-EG" dirty="0" smtClean="0"/>
              <a:t>احمد جمال</a:t>
            </a:r>
          </a:p>
          <a:p>
            <a:pPr algn="r"/>
            <a:r>
              <a:rPr lang="ar-EG" dirty="0" smtClean="0"/>
              <a:t>احمد خالد</a:t>
            </a:r>
          </a:p>
          <a:p>
            <a:pPr algn="r"/>
            <a:r>
              <a:rPr lang="ar-EG" dirty="0" smtClean="0"/>
              <a:t>خلود </a:t>
            </a:r>
            <a:endParaRPr lang="ar-EG" dirty="0"/>
          </a:p>
        </p:txBody>
      </p:sp>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a:t>
            </a:fld>
            <a:endParaRPr lang="ar-EG"/>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68960"/>
            <a:ext cx="5334000" cy="2917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827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0" dirty="0" smtClean="0">
                <a:solidFill>
                  <a:schemeClr val="tx1"/>
                </a:solidFill>
                <a:latin typeface="Adobe Arabic" pitchFamily="18" charset="-78"/>
                <a:cs typeface="Adobe Arabic" pitchFamily="18" charset="-78"/>
              </a:rPr>
              <a:t>مراحل المشروع</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8" t="32041" r="-2" b="-323"/>
          <a:stretch/>
        </p:blipFill>
        <p:spPr bwMode="auto">
          <a:xfrm>
            <a:off x="107504" y="1700808"/>
            <a:ext cx="7867012" cy="3294743"/>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10</a:t>
            </a:fld>
            <a:endParaRPr lang="ar-EG"/>
          </a:p>
        </p:txBody>
      </p:sp>
      <p:sp>
        <p:nvSpPr>
          <p:cNvPr id="7" name="Rectangle 6"/>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33911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0" dirty="0" smtClean="0">
                <a:solidFill>
                  <a:schemeClr val="tx1"/>
                </a:solidFill>
                <a:latin typeface="Adobe Arabic" pitchFamily="18" charset="-78"/>
                <a:cs typeface="Adobe Arabic" pitchFamily="18" charset="-78"/>
              </a:rPr>
              <a:t>مراحل المشروع</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3">
            <a:extLst>
              <a:ext uri="{28A0092B-C50C-407E-A947-70E740481C1C}">
                <a14:useLocalDpi xmlns:a14="http://schemas.microsoft.com/office/drawing/2010/main" val="0"/>
              </a:ext>
            </a:extLst>
          </a:blip>
          <a:stretch/>
        </p:blipFill>
        <p:spPr bwMode="auto">
          <a:xfrm>
            <a:off x="1409700" y="2032794"/>
            <a:ext cx="5334000" cy="4000500"/>
          </a:xfrm>
          <a:prstGeom prst="rect">
            <a:avLst/>
          </a:prstGeom>
          <a:noFill/>
          <a:ln>
            <a:noFill/>
          </a:ln>
        </p:spPr>
      </p:pic>
      <p:sp>
        <p:nvSpPr>
          <p:cNvPr id="6" name="Footer Placeholder 5"/>
          <p:cNvSpPr>
            <a:spLocks noGrp="1"/>
          </p:cNvSpPr>
          <p:nvPr>
            <p:ph type="ftr" sz="quarter" idx="11"/>
          </p:nvPr>
        </p:nvSpPr>
        <p:spPr/>
        <p:txBody>
          <a:bodyPr/>
          <a:lstStyle/>
          <a:p>
            <a:r>
              <a:rPr lang="ar-EG" dirty="0" smtClean="0"/>
              <a:t>محور قناة السويس</a:t>
            </a:r>
            <a:endParaRPr lang="ar-EG" dirty="0"/>
          </a:p>
        </p:txBody>
      </p:sp>
      <p:sp>
        <p:nvSpPr>
          <p:cNvPr id="5" name="Slide Number Placeholder 4"/>
          <p:cNvSpPr>
            <a:spLocks noGrp="1"/>
          </p:cNvSpPr>
          <p:nvPr>
            <p:ph type="sldNum" sz="quarter" idx="12"/>
          </p:nvPr>
        </p:nvSpPr>
        <p:spPr>
          <a:xfrm>
            <a:off x="8244408" y="6629400"/>
            <a:ext cx="588336" cy="228600"/>
          </a:xfrm>
        </p:spPr>
        <p:txBody>
          <a:bodyPr/>
          <a:lstStyle/>
          <a:p>
            <a:fld id="{3935524D-E22C-4BE1-BAC4-67F51A749FB1}" type="slidenum">
              <a:rPr lang="ar-EG" sz="1800" b="1" smtClean="0"/>
              <a:t>11</a:t>
            </a:fld>
            <a:endParaRPr lang="ar-EG" sz="1800" b="1" dirty="0"/>
          </a:p>
        </p:txBody>
      </p:sp>
      <p:sp>
        <p:nvSpPr>
          <p:cNvPr id="7" name="Rectangle 6"/>
          <p:cNvSpPr/>
          <p:nvPr/>
        </p:nvSpPr>
        <p:spPr>
          <a:xfrm>
            <a:off x="827584" y="620688"/>
            <a:ext cx="6552728" cy="554461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9680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0" dirty="0" smtClean="0">
                <a:solidFill>
                  <a:schemeClr val="tx1"/>
                </a:solidFill>
                <a:latin typeface="Adobe Arabic" pitchFamily="18" charset="-78"/>
                <a:cs typeface="Adobe Arabic" pitchFamily="18" charset="-78"/>
              </a:rPr>
              <a:t>تبع مراحل المشروع</a:t>
            </a:r>
            <a:endParaRPr lang="ar-EG" b="0" dirty="0">
              <a:solidFill>
                <a:schemeClr val="tx1"/>
              </a:solidFill>
              <a:latin typeface="Adobe Arabic" pitchFamily="18" charset="-78"/>
              <a:cs typeface="Adobe Arabic" pitchFamily="18" charset="-78"/>
            </a:endParaRPr>
          </a:p>
        </p:txBody>
      </p:sp>
      <p:pic>
        <p:nvPicPr>
          <p:cNvPr id="6" name="Content Placeholder 5"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1409700" y="2032794"/>
            <a:ext cx="5334000" cy="4000500"/>
          </a:xfrm>
          <a:prstGeom prst="rect">
            <a:avLst/>
          </a:prstGeom>
          <a:noFill/>
          <a:ln>
            <a:noFill/>
          </a:ln>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12</a:t>
            </a:fld>
            <a:endParaRPr lang="ar-EG"/>
          </a:p>
        </p:txBody>
      </p:sp>
      <p:sp>
        <p:nvSpPr>
          <p:cNvPr id="7" name="Rectangle 6"/>
          <p:cNvSpPr/>
          <p:nvPr/>
        </p:nvSpPr>
        <p:spPr>
          <a:xfrm>
            <a:off x="827584" y="620688"/>
            <a:ext cx="6552728" cy="554461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2058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0" dirty="0">
                <a:solidFill>
                  <a:schemeClr val="tx1"/>
                </a:solidFill>
                <a:latin typeface="Adobe Arabic" pitchFamily="18" charset="-78"/>
                <a:cs typeface="Adobe Arabic" pitchFamily="18" charset="-78"/>
              </a:rPr>
              <a:t>تبع مراحل المشروع</a:t>
            </a:r>
            <a:endParaRPr lang="ar-EG" dirty="0">
              <a:latin typeface="Adobe Arabic" pitchFamily="18" charset="-78"/>
              <a:cs typeface="Adobe Arabic" pitchFamily="18" charset="-78"/>
            </a:endParaRPr>
          </a:p>
        </p:txBody>
      </p:sp>
      <p:pic>
        <p:nvPicPr>
          <p:cNvPr id="6" name="Content Placeholder 5"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 t="32447" b="13275"/>
          <a:stretch/>
        </p:blipFill>
        <p:spPr bwMode="auto">
          <a:xfrm>
            <a:off x="683568" y="1988840"/>
            <a:ext cx="6984776" cy="4032447"/>
          </a:xfrm>
          <a:prstGeom prst="rect">
            <a:avLst/>
          </a:prstGeom>
          <a:noFill/>
          <a:ln>
            <a:noFill/>
          </a:ln>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13</a:t>
            </a:fld>
            <a:endParaRPr lang="ar-EG"/>
          </a:p>
        </p:txBody>
      </p:sp>
      <p:sp>
        <p:nvSpPr>
          <p:cNvPr id="7" name="Rectangle 6"/>
          <p:cNvSpPr/>
          <p:nvPr/>
        </p:nvSpPr>
        <p:spPr>
          <a:xfrm>
            <a:off x="539552" y="620688"/>
            <a:ext cx="7416824" cy="5760640"/>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96845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EG" b="0" dirty="0" smtClean="0">
                <a:solidFill>
                  <a:schemeClr val="tx1"/>
                </a:solidFill>
                <a:latin typeface="Adobe Arabic" pitchFamily="18" charset="-78"/>
                <a:cs typeface="Adobe Arabic" pitchFamily="18" charset="-78"/>
              </a:rPr>
              <a:t>ثالثا: الاهداف و النتائج المتوقعه من المشروع</a:t>
            </a:r>
            <a:endParaRPr lang="ar-EG" b="0" dirty="0">
              <a:solidFill>
                <a:schemeClr val="tx1"/>
              </a:solidFill>
              <a:latin typeface="Adobe Arabic" pitchFamily="18" charset="-78"/>
              <a:cs typeface="Adobe Arabic" pitchFamily="18" charset="-78"/>
            </a:endParaRPr>
          </a:p>
        </p:txBody>
      </p:sp>
      <p:pic>
        <p:nvPicPr>
          <p:cNvPr id="6" name="Content Placeholder 5"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rcRect l="14022" t="32270" r="16869" b="2025"/>
          <a:stretch/>
        </p:blipFill>
        <p:spPr bwMode="auto">
          <a:xfrm>
            <a:off x="539552" y="1628800"/>
            <a:ext cx="7056784" cy="4540335"/>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14</a:t>
            </a:fld>
            <a:endParaRPr lang="ar-EG"/>
          </a:p>
        </p:txBody>
      </p:sp>
      <p:sp>
        <p:nvSpPr>
          <p:cNvPr id="7" name="Rectangle 6"/>
          <p:cNvSpPr/>
          <p:nvPr/>
        </p:nvSpPr>
        <p:spPr>
          <a:xfrm>
            <a:off x="467544" y="620688"/>
            <a:ext cx="7488832" cy="5832648"/>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3728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7" t="13150" b="24171"/>
          <a:stretch/>
        </p:blipFill>
        <p:spPr bwMode="auto">
          <a:xfrm>
            <a:off x="323528" y="2564904"/>
            <a:ext cx="5548830" cy="3294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15</a:t>
            </a:fld>
            <a:endParaRPr lang="ar-EG"/>
          </a:p>
        </p:txBody>
      </p:sp>
      <p:sp>
        <p:nvSpPr>
          <p:cNvPr id="7" name="Title 1"/>
          <p:cNvSpPr txBox="1">
            <a:spLocks/>
          </p:cNvSpPr>
          <p:nvPr/>
        </p:nvSpPr>
        <p:spPr>
          <a:xfrm>
            <a:off x="1259632" y="0"/>
            <a:ext cx="6336704" cy="126330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ar-EG" sz="3600" b="0" dirty="0" smtClean="0">
                <a:solidFill>
                  <a:schemeClr val="tx1"/>
                </a:solidFill>
                <a:effectLst>
                  <a:outerShdw blurRad="38100" dist="38100" dir="2700000" algn="tl">
                    <a:srgbClr val="000000">
                      <a:alpha val="43137"/>
                    </a:srgbClr>
                  </a:outerShdw>
                </a:effectLst>
              </a:rPr>
              <a:t>استراتجية المشروع</a:t>
            </a:r>
            <a:endParaRPr lang="ar-EG" sz="3600" b="0" dirty="0">
              <a:solidFill>
                <a:schemeClr val="tx1"/>
              </a:solidFill>
              <a:effectLst>
                <a:outerShdw blurRad="38100" dist="38100" dir="2700000" algn="tl">
                  <a:srgbClr val="000000">
                    <a:alpha val="43137"/>
                  </a:srgbClr>
                </a:outerShdw>
              </a:effectLst>
            </a:endParaRPr>
          </a:p>
        </p:txBody>
      </p:sp>
      <p:sp>
        <p:nvSpPr>
          <p:cNvPr id="3" name="Rectangle 2"/>
          <p:cNvSpPr/>
          <p:nvPr/>
        </p:nvSpPr>
        <p:spPr>
          <a:xfrm>
            <a:off x="759431" y="1412776"/>
            <a:ext cx="7020272" cy="923330"/>
          </a:xfrm>
          <a:prstGeom prst="rect">
            <a:avLst/>
          </a:prstGeom>
        </p:spPr>
        <p:txBody>
          <a:bodyPr wrap="square">
            <a:spAutoFit/>
          </a:bodyPr>
          <a:lstStyle/>
          <a:p>
            <a:r>
              <a:rPr lang="ar-EG" b="1" dirty="0">
                <a:latin typeface="Adobe Arabic" pitchFamily="18" charset="-78"/>
                <a:cs typeface="Adobe Arabic" pitchFamily="18" charset="-78"/>
              </a:rPr>
              <a:t>يهدف المشروع الي تحول مصر الي مركز اقتصادي عالمي صناعي و تجاري مؤثر في التجارة العالمة خلال خلق كيانات صناعية جديدة بمنطقة المشروع . تعتمد على انشطه القيمه المظافه و الصناعات التكميليه و اعاده التصدير للداخل و الخارج , و ذلك من خلال مناطق توزيع لوجستيه يتم تجهيزها لهذا الغرض </a:t>
            </a:r>
            <a:endParaRPr lang="en-US" b="1" dirty="0">
              <a:latin typeface="Adobe Arabic" pitchFamily="18" charset="-78"/>
              <a:cs typeface="Adobe Arabic" pitchFamily="18" charset="-78"/>
            </a:endParaRPr>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37002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1166664" y="1988840"/>
            <a:ext cx="5334000" cy="37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16</a:t>
            </a:fld>
            <a:endParaRPr lang="ar-EG"/>
          </a:p>
        </p:txBody>
      </p:sp>
      <p:sp>
        <p:nvSpPr>
          <p:cNvPr id="3" name="Rectangle 2"/>
          <p:cNvSpPr/>
          <p:nvPr/>
        </p:nvSpPr>
        <p:spPr>
          <a:xfrm>
            <a:off x="1403648" y="595636"/>
            <a:ext cx="5580112" cy="1200329"/>
          </a:xfrm>
          <a:prstGeom prst="rect">
            <a:avLst/>
          </a:prstGeom>
        </p:spPr>
        <p:txBody>
          <a:bodyPr wrap="square">
            <a:spAutoFit/>
          </a:bodyPr>
          <a:lstStyle/>
          <a:p>
            <a:pPr algn="ctr"/>
            <a:r>
              <a:rPr lang="ar-EG" sz="2400" dirty="0">
                <a:latin typeface="Adobe Arabic" pitchFamily="18" charset="-78"/>
                <a:cs typeface="Adobe Arabic" pitchFamily="18" charset="-78"/>
              </a:rPr>
              <a:t>تشجيع روؤس الامول الوطنية و العربية و الاجنبيه و جلب اكبر قدر من استثمارات للمشاركة في التنفيذ المخطط العام للمشروع وبما يحقق اهدافه دون المساس بالامن القومي المصريز</a:t>
            </a:r>
            <a:endParaRPr lang="en-US" sz="2400" dirty="0">
              <a:latin typeface="Adobe Arabic" pitchFamily="18" charset="-78"/>
              <a:cs typeface="Adobe Arabic" pitchFamily="18" charset="-78"/>
            </a:endParaRPr>
          </a:p>
        </p:txBody>
      </p:sp>
      <p:sp>
        <p:nvSpPr>
          <p:cNvPr id="7" name="Rectangle 6"/>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8773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rcRect l="162" t="13938" b="25171"/>
          <a:stretch/>
        </p:blipFill>
        <p:spPr bwMode="auto">
          <a:xfrm>
            <a:off x="251520" y="1628800"/>
            <a:ext cx="5821784" cy="36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17</a:t>
            </a:fld>
            <a:endParaRPr lang="ar-EG"/>
          </a:p>
        </p:txBody>
      </p:sp>
      <p:sp>
        <p:nvSpPr>
          <p:cNvPr id="7" name="Rectangle 6"/>
          <p:cNvSpPr/>
          <p:nvPr/>
        </p:nvSpPr>
        <p:spPr>
          <a:xfrm>
            <a:off x="1907704" y="301298"/>
            <a:ext cx="4572000" cy="369332"/>
          </a:xfrm>
          <a:prstGeom prst="rect">
            <a:avLst/>
          </a:prstGeom>
        </p:spPr>
        <p:txBody>
          <a:bodyPr>
            <a:spAutoFit/>
          </a:bodyPr>
          <a:lstStyle/>
          <a:p>
            <a:endParaRPr lang="ar-EG" dirty="0"/>
          </a:p>
        </p:txBody>
      </p:sp>
      <p:sp>
        <p:nvSpPr>
          <p:cNvPr id="3" name="Rectangle 2"/>
          <p:cNvSpPr/>
          <p:nvPr/>
        </p:nvSpPr>
        <p:spPr>
          <a:xfrm>
            <a:off x="251520" y="461790"/>
            <a:ext cx="7596336" cy="1015663"/>
          </a:xfrm>
          <a:prstGeom prst="rect">
            <a:avLst/>
          </a:prstGeom>
        </p:spPr>
        <p:txBody>
          <a:bodyPr wrap="square">
            <a:spAutoFit/>
          </a:bodyPr>
          <a:lstStyle/>
          <a:p>
            <a:r>
              <a:rPr lang="ar-EG" sz="2000" dirty="0">
                <a:latin typeface="Adobe Arabic" pitchFamily="18" charset="-78"/>
                <a:cs typeface="Adobe Arabic" pitchFamily="18" charset="-78"/>
              </a:rPr>
              <a:t>يهدف المشروع الى خلق رواج اقتصادي بالمنطقه و اتاحة اكبر فرص من العمل لابناء مدنالقناه و للشباب المصري بكل ارجاء الوطن , مما ساهم في الارتقاء بمستوى المعيشهو المستوى الاجتماعي , مع التركيز على انشاء مراكز تدريب فنيه و تخصصيه و بناء مجتمعات عمرانيه متكامله داخل حيز المشروع </a:t>
            </a:r>
            <a:endParaRPr lang="en-US" sz="2000" dirty="0">
              <a:latin typeface="Adobe Arabic" pitchFamily="18" charset="-78"/>
              <a:cs typeface="Adobe Arabic" pitchFamily="18" charset="-78"/>
            </a:endParaRPr>
          </a:p>
        </p:txBody>
      </p:sp>
      <p:sp>
        <p:nvSpPr>
          <p:cNvPr id="8" name="Rectangle 7"/>
          <p:cNvSpPr/>
          <p:nvPr/>
        </p:nvSpPr>
        <p:spPr>
          <a:xfrm>
            <a:off x="251520" y="461791"/>
            <a:ext cx="7599582" cy="101566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52869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rcRect l="1008" t="14508" b="22000"/>
          <a:stretch/>
        </p:blipFill>
        <p:spPr bwMode="auto">
          <a:xfrm>
            <a:off x="395536" y="2492896"/>
            <a:ext cx="5544616" cy="36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18</a:t>
            </a:fld>
            <a:endParaRPr lang="ar-EG"/>
          </a:p>
        </p:txBody>
      </p:sp>
      <p:sp>
        <p:nvSpPr>
          <p:cNvPr id="3" name="Rectangle 2"/>
          <p:cNvSpPr/>
          <p:nvPr/>
        </p:nvSpPr>
        <p:spPr>
          <a:xfrm>
            <a:off x="827584" y="611588"/>
            <a:ext cx="6588224" cy="923330"/>
          </a:xfrm>
          <a:prstGeom prst="rect">
            <a:avLst/>
          </a:prstGeom>
        </p:spPr>
        <p:txBody>
          <a:bodyPr wrap="square">
            <a:spAutoFit/>
          </a:bodyPr>
          <a:lstStyle/>
          <a:p>
            <a:pPr algn="ctr"/>
            <a:r>
              <a:rPr lang="ar-EG" b="1" dirty="0">
                <a:latin typeface="Adobe Arabic" pitchFamily="18" charset="-78"/>
                <a:cs typeface="Adobe Arabic" pitchFamily="18" charset="-78"/>
              </a:rPr>
              <a:t>زياده الدخل المصري و علي الاخص ان العمله الصعبه نتيجة الزياده المتوقعه داخل قناة السويس من زيادة معدلات مرور السفن التجارية بالمجرى الملاحي ارتباطا بالمشروع القومي و استغلال الموقع كموقع محوري للاتصالات الالكترونية للعالم اجمع</a:t>
            </a:r>
            <a:endParaRPr lang="en-US" b="1" dirty="0">
              <a:latin typeface="Adobe Arabic" pitchFamily="18" charset="-78"/>
              <a:cs typeface="Adobe Arabic" pitchFamily="18" charset="-78"/>
            </a:endParaRPr>
          </a:p>
        </p:txBody>
      </p:sp>
      <p:sp>
        <p:nvSpPr>
          <p:cNvPr id="7" name="Rectangle 6"/>
          <p:cNvSpPr/>
          <p:nvPr/>
        </p:nvSpPr>
        <p:spPr>
          <a:xfrm>
            <a:off x="827584" y="620688"/>
            <a:ext cx="6552728" cy="1080120"/>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63897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rcRect l="1688" t="14272" r="1" b="19721"/>
          <a:stretch/>
        </p:blipFill>
        <p:spPr bwMode="auto">
          <a:xfrm>
            <a:off x="539552" y="2420888"/>
            <a:ext cx="5544616"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a:xfrm>
            <a:off x="8388424" y="6165304"/>
            <a:ext cx="502920" cy="502920"/>
          </a:xfrm>
        </p:spPr>
        <p:txBody>
          <a:bodyPr/>
          <a:lstStyle/>
          <a:p>
            <a:fld id="{3935524D-E22C-4BE1-BAC4-67F51A749FB1}" type="slidenum">
              <a:rPr lang="ar-EG" smtClean="0"/>
              <a:pPr/>
              <a:t>19</a:t>
            </a:fld>
            <a:endParaRPr lang="ar-EG" dirty="0"/>
          </a:p>
        </p:txBody>
      </p:sp>
      <p:sp>
        <p:nvSpPr>
          <p:cNvPr id="3" name="Rectangle 2"/>
          <p:cNvSpPr/>
          <p:nvPr/>
        </p:nvSpPr>
        <p:spPr>
          <a:xfrm>
            <a:off x="1187624" y="548680"/>
            <a:ext cx="5940152" cy="923330"/>
          </a:xfrm>
          <a:prstGeom prst="rect">
            <a:avLst/>
          </a:prstGeom>
        </p:spPr>
        <p:txBody>
          <a:bodyPr wrap="square">
            <a:spAutoFit/>
          </a:bodyPr>
          <a:lstStyle/>
          <a:p>
            <a:r>
              <a:rPr lang="ar-EG" dirty="0">
                <a:latin typeface="Adobe Naskh Medium" pitchFamily="50" charset="-78"/>
                <a:cs typeface="Adobe Naskh Medium" pitchFamily="50" charset="-78"/>
              </a:rPr>
              <a:t>إباحة الفرصه للشركات و المؤسسات الوطنية للاشتراك في تنفيذ المخطط العام للمشروع و البنيه التحتيه له طبقا للمقاييس العالميه و بما يحقق انتعاشه لهذه اشركات و يمثل إضافة لإمكانياتها المادية و خبراتها المكتسبه و تحسين اوضعها الماديه و اوضاع العاملين بها </a:t>
            </a:r>
            <a:endParaRPr lang="en-US" dirty="0"/>
          </a:p>
        </p:txBody>
      </p:sp>
      <p:sp>
        <p:nvSpPr>
          <p:cNvPr id="7" name="Rectangle 6"/>
          <p:cNvSpPr/>
          <p:nvPr/>
        </p:nvSpPr>
        <p:spPr>
          <a:xfrm>
            <a:off x="683568" y="398277"/>
            <a:ext cx="6552728" cy="122413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14149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0" u="sng" dirty="0" smtClean="0">
                <a:solidFill>
                  <a:schemeClr val="tx1"/>
                </a:solidFill>
              </a:rPr>
              <a:t>تعريف الموقع</a:t>
            </a:r>
            <a:endParaRPr lang="ar-EG" b="0" u="sng" dirty="0">
              <a:solidFill>
                <a:schemeClr val="tx1"/>
              </a:solidFill>
            </a:endParaRPr>
          </a:p>
        </p:txBody>
      </p:sp>
      <p:pic>
        <p:nvPicPr>
          <p:cNvPr id="6" name="Content Placeholder 5"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rcRect l="-523" t="14287" r="-1" b="19845"/>
          <a:stretch/>
        </p:blipFill>
        <p:spPr bwMode="auto">
          <a:xfrm>
            <a:off x="467545" y="1840260"/>
            <a:ext cx="4536504" cy="3676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2</a:t>
            </a:fld>
            <a:endParaRPr lang="ar-EG"/>
          </a:p>
        </p:txBody>
      </p:sp>
      <p:sp>
        <p:nvSpPr>
          <p:cNvPr id="8" name="Title 1"/>
          <p:cNvSpPr txBox="1">
            <a:spLocks/>
          </p:cNvSpPr>
          <p:nvPr/>
        </p:nvSpPr>
        <p:spPr>
          <a:xfrm>
            <a:off x="5148064" y="1844824"/>
            <a:ext cx="2901008" cy="3249488"/>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ar-EG" sz="2500" dirty="0" smtClean="0">
                <a:solidFill>
                  <a:schemeClr val="tx1"/>
                </a:solidFill>
                <a:effectLst/>
                <a:latin typeface="Adobe Arabic" pitchFamily="18" charset="-78"/>
                <a:cs typeface="Adobe Arabic" pitchFamily="18" charset="-78"/>
              </a:rPr>
              <a:t>تنميه ودفع الحركه الاقتصاد القومي المصري باستغلال استراتجية الموقع لجمهورية مصر العربية بمنطقة قناة السويس.</a:t>
            </a:r>
            <a:endParaRPr lang="ar-EG" sz="2500" dirty="0">
              <a:solidFill>
                <a:schemeClr val="tx1"/>
              </a:solidFill>
              <a:effectLst/>
              <a:latin typeface="Adobe Arabic" pitchFamily="18" charset="-78"/>
              <a:cs typeface="Adobe Arabic" pitchFamily="18" charset="-78"/>
            </a:endParaRPr>
          </a:p>
        </p:txBody>
      </p:sp>
      <p:sp>
        <p:nvSpPr>
          <p:cNvPr id="7" name="Rectangle 6"/>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9871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923540242"/>
              </p:ext>
            </p:extLst>
          </p:nvPr>
        </p:nvGraphicFramePr>
        <p:xfrm>
          <a:off x="395536" y="980728"/>
          <a:ext cx="7272837"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a:xfrm>
            <a:off x="457200" y="6557946"/>
            <a:ext cx="4546848" cy="228600"/>
          </a:xfrm>
        </p:spPr>
        <p:txBody>
          <a:bodyPr/>
          <a:lstStyle/>
          <a:p>
            <a:pPr algn="r"/>
            <a:r>
              <a:rPr lang="ar-EG" dirty="0" smtClean="0"/>
              <a:t>محور قناة </a:t>
            </a:r>
            <a:r>
              <a:rPr lang="ar-EG" dirty="0" smtClean="0"/>
              <a:t>السويس | </a:t>
            </a:r>
            <a:r>
              <a:rPr lang="ar-EG" b="1" u="sng" dirty="0" smtClean="0"/>
              <a:t>محور_قناة_السويس/</a:t>
            </a:r>
            <a:r>
              <a:rPr lang="en-US" b="1" u="sng" dirty="0" smtClean="0"/>
              <a:t>http</a:t>
            </a:r>
            <a:r>
              <a:rPr lang="en-US" b="1" u="sng" dirty="0"/>
              <a:t>://</a:t>
            </a:r>
            <a:r>
              <a:rPr lang="en-US" b="1" u="sng" dirty="0" smtClean="0"/>
              <a:t>ar.wikipedia.org/wiki</a:t>
            </a:r>
            <a:endParaRPr lang="ar-EG" b="1" u="sng" dirty="0"/>
          </a:p>
        </p:txBody>
      </p:sp>
      <p:sp>
        <p:nvSpPr>
          <p:cNvPr id="4" name="Slide Number Placeholder 3"/>
          <p:cNvSpPr>
            <a:spLocks noGrp="1"/>
          </p:cNvSpPr>
          <p:nvPr>
            <p:ph type="sldNum" sz="quarter" idx="12"/>
          </p:nvPr>
        </p:nvSpPr>
        <p:spPr>
          <a:xfrm>
            <a:off x="6342484" y="6575251"/>
            <a:ext cx="588336" cy="228600"/>
          </a:xfrm>
        </p:spPr>
        <p:txBody>
          <a:bodyPr/>
          <a:lstStyle/>
          <a:p>
            <a:fld id="{3935524D-E22C-4BE1-BAC4-67F51A749FB1}" type="slidenum">
              <a:rPr lang="ar-EG" smtClean="0">
                <a:solidFill>
                  <a:schemeClr val="tx1"/>
                </a:solidFill>
              </a:rPr>
              <a:t>20</a:t>
            </a:fld>
            <a:endParaRPr lang="ar-EG" dirty="0">
              <a:solidFill>
                <a:schemeClr val="tx1"/>
              </a:solidFill>
            </a:endParaRPr>
          </a:p>
        </p:txBody>
      </p:sp>
      <p:sp>
        <p:nvSpPr>
          <p:cNvPr id="9" name="Rectangle 8"/>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0403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21</a:t>
            </a:fld>
            <a:endParaRPr lang="ar-EG"/>
          </a:p>
        </p:txBody>
      </p:sp>
      <p:sp>
        <p:nvSpPr>
          <p:cNvPr id="2" name="Rectangle 1"/>
          <p:cNvSpPr/>
          <p:nvPr/>
        </p:nvSpPr>
        <p:spPr>
          <a:xfrm>
            <a:off x="770325" y="2924944"/>
            <a:ext cx="6840760" cy="2246769"/>
          </a:xfrm>
          <a:prstGeom prst="rect">
            <a:avLst/>
          </a:prstGeom>
        </p:spPr>
        <p:txBody>
          <a:bodyPr wrap="square">
            <a:spAutoFit/>
          </a:bodyPr>
          <a:lstStyle/>
          <a:p>
            <a:pPr lvl="0" algn="ctr"/>
            <a:r>
              <a:rPr lang="ar-EG" sz="2000" b="1" dirty="0">
                <a:latin typeface="Adobe Naskh Medium" pitchFamily="50" charset="-78"/>
                <a:cs typeface="Adobe Naskh Medium" pitchFamily="50" charset="-78"/>
              </a:rPr>
              <a:t>هي منطقة صناعية متكاملة بالقنطرة شرق، شمال غرب خليج السويس، تطل علي طريق الشط/نويبع ومساحتها 910 فدان مقسمة علي 6 مراحل، الأولي 132 فدان وتم الإنتهاء من مرافقها بتكلفة 20 مليون جنيه مصري، والثانية 132 فدان أيضا ولم يبق من استكمال مرافقها سوي محطة الصرف الصحي بتكلفة 23 مليون جنيه مصري، وتوجد بها 23 مشروعا صناعيا يعمل بكامل طاقته و56 مشروعا تحت الإنشاء وفي حالة التنفيذ الكامل لها سوف توفر 9386 فرصة عمل. كما تم طرح 69 قطعة أرض في القنطرة شرق لإقامة مشروعات صغيرة مساحة كل واحدة منها 400 متر، على أن تكون الأولوية لشباب الخريجين</a:t>
            </a:r>
            <a:endParaRPr lang="en-US" sz="2000" b="1" dirty="0">
              <a:latin typeface="Adobe Naskh Medium" pitchFamily="50" charset="-78"/>
              <a:cs typeface="Adobe Naskh Medium" pitchFamily="50" charset="-78"/>
            </a:endParaRPr>
          </a:p>
        </p:txBody>
      </p:sp>
      <p:sp>
        <p:nvSpPr>
          <p:cNvPr id="3" name="Rectangle 2"/>
          <p:cNvSpPr/>
          <p:nvPr/>
        </p:nvSpPr>
        <p:spPr>
          <a:xfrm>
            <a:off x="1266167" y="548679"/>
            <a:ext cx="6336704" cy="1200329"/>
          </a:xfrm>
          <a:prstGeom prst="rect">
            <a:avLst/>
          </a:prstGeom>
        </p:spPr>
        <p:txBody>
          <a:bodyPr wrap="square">
            <a:spAutoFit/>
          </a:bodyPr>
          <a:lstStyle/>
          <a:p>
            <a:pPr algn="ctr"/>
            <a:r>
              <a:rPr lang="ar-EG" sz="3600" b="1" dirty="0">
                <a:latin typeface="Adobe Arabic" pitchFamily="18" charset="-78"/>
                <a:cs typeface="Adobe Arabic" pitchFamily="18" charset="-78"/>
              </a:rPr>
              <a:t>رابعاً: مقترحات للأنشطه و الصناعات التي سيتضمنها الاطار العام للمشروع</a:t>
            </a:r>
            <a:endParaRPr lang="en-US" sz="3600" b="1" dirty="0"/>
          </a:p>
        </p:txBody>
      </p:sp>
      <p:sp>
        <p:nvSpPr>
          <p:cNvPr id="6" name="Rectangle 5"/>
          <p:cNvSpPr/>
          <p:nvPr/>
        </p:nvSpPr>
        <p:spPr>
          <a:xfrm>
            <a:off x="827584" y="2924943"/>
            <a:ext cx="6840760" cy="224676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Isosceles Triangle 6"/>
          <p:cNvSpPr/>
          <p:nvPr/>
        </p:nvSpPr>
        <p:spPr>
          <a:xfrm flipV="1">
            <a:off x="3059832" y="1749008"/>
            <a:ext cx="2526815" cy="100811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tx1"/>
                </a:solidFill>
              </a:ln>
              <a:solidFill>
                <a:schemeClr val="tx1"/>
              </a:solidFill>
              <a:effectLst>
                <a:outerShdw blurRad="60007" dist="200025" dir="15000000" sy="30000" kx="-1800000" algn="bl" rotWithShape="0">
                  <a:prstClr val="black">
                    <a:alpha val="32000"/>
                  </a:prstClr>
                </a:outerShdw>
              </a:effectLst>
            </a:endParaRPr>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340768"/>
            <a:ext cx="3569975"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22</a:t>
            </a:fld>
            <a:endParaRPr lang="ar-EG"/>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431" y="2492896"/>
            <a:ext cx="3158678" cy="2402755"/>
          </a:xfrm>
          <a:prstGeom prst="roundRect">
            <a:avLst>
              <a:gd name="adj" fmla="val 8594"/>
            </a:avLst>
          </a:prstGeom>
          <a:ln/>
        </p:spPr>
      </p:pic>
      <p:pic>
        <p:nvPicPr>
          <p:cNvPr id="1026" name="Picture 2" descr="G:\44444\بحث محور قناة السويس\33431201487926.j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402" y="4437112"/>
            <a:ext cx="2562225"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ctangle 2"/>
          <p:cNvSpPr/>
          <p:nvPr/>
        </p:nvSpPr>
        <p:spPr>
          <a:xfrm>
            <a:off x="3452163" y="476672"/>
            <a:ext cx="2342308" cy="369332"/>
          </a:xfrm>
          <a:prstGeom prst="rect">
            <a:avLst/>
          </a:prstGeom>
        </p:spPr>
        <p:txBody>
          <a:bodyPr wrap="none">
            <a:spAutoFit/>
          </a:bodyPr>
          <a:lstStyle/>
          <a:p>
            <a:r>
              <a:rPr lang="ar-EG" dirty="0"/>
              <a:t>صناعة تجميع السيارات</a:t>
            </a:r>
            <a:endParaRPr lang="en-US" dirty="0"/>
          </a:p>
        </p:txBody>
      </p:sp>
      <p:cxnSp>
        <p:nvCxnSpPr>
          <p:cNvPr id="7" name="Elbow Connector 6"/>
          <p:cNvCxnSpPr>
            <a:stCxn id="9" idx="0"/>
            <a:endCxn id="8" idx="0"/>
          </p:cNvCxnSpPr>
          <p:nvPr/>
        </p:nvCxnSpPr>
        <p:spPr>
          <a:xfrm rot="16200000" flipV="1">
            <a:off x="3556079" y="-106795"/>
            <a:ext cx="1152128" cy="4047254"/>
          </a:xfrm>
          <a:prstGeom prst="bentConnector3">
            <a:avLst>
              <a:gd name="adj1" fmla="val 119842"/>
            </a:avLst>
          </a:prstGeom>
          <a:ln/>
        </p:spPr>
        <p:style>
          <a:lnRef idx="3">
            <a:schemeClr val="dk1"/>
          </a:lnRef>
          <a:fillRef idx="0">
            <a:schemeClr val="dk1"/>
          </a:fillRef>
          <a:effectRef idx="2">
            <a:schemeClr val="dk1"/>
          </a:effectRef>
          <a:fontRef idx="minor">
            <a:schemeClr val="tx1"/>
          </a:fontRef>
        </p:style>
      </p:cxnSp>
      <p:cxnSp>
        <p:nvCxnSpPr>
          <p:cNvPr id="16" name="Straight Connector 15"/>
          <p:cNvCxnSpPr>
            <a:stCxn id="8" idx="2"/>
            <a:endCxn id="1026" idx="0"/>
          </p:cNvCxnSpPr>
          <p:nvPr/>
        </p:nvCxnSpPr>
        <p:spPr>
          <a:xfrm flipH="1">
            <a:off x="2108515" y="3717032"/>
            <a:ext cx="1" cy="720080"/>
          </a:xfrm>
          <a:prstGeom prst="line">
            <a:avLst/>
          </a:prstGeom>
          <a:ln/>
        </p:spPr>
        <p:style>
          <a:lnRef idx="3">
            <a:schemeClr val="dk1"/>
          </a:lnRef>
          <a:fillRef idx="0">
            <a:schemeClr val="dk1"/>
          </a:fillRef>
          <a:effectRef idx="2">
            <a:schemeClr val="dk1"/>
          </a:effectRef>
          <a:fontRef idx="minor">
            <a:schemeClr val="tx1"/>
          </a:fontRef>
        </p:style>
      </p:cxnSp>
      <p:cxnSp>
        <p:nvCxnSpPr>
          <p:cNvPr id="26" name="Elbow Connector 25"/>
          <p:cNvCxnSpPr>
            <a:stCxn id="9" idx="2"/>
            <a:endCxn id="1026" idx="3"/>
          </p:cNvCxnSpPr>
          <p:nvPr/>
        </p:nvCxnSpPr>
        <p:spPr>
          <a:xfrm rot="5400000">
            <a:off x="4556675" y="3728604"/>
            <a:ext cx="432049" cy="2766143"/>
          </a:xfrm>
          <a:prstGeom prst="bentConnector2">
            <a:avLst/>
          </a:prstGeom>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1750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497" y="1340768"/>
            <a:ext cx="3005799" cy="2256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p:cNvSpPr>
            <a:spLocks noGrp="1"/>
          </p:cNvSpPr>
          <p:nvPr>
            <p:ph type="ftr" sz="quarter" idx="11"/>
          </p:nvPr>
        </p:nvSpPr>
        <p:spPr/>
        <p:txBody>
          <a:bodyPr/>
          <a:lstStyle/>
          <a:p>
            <a:r>
              <a:rPr lang="ar-EG" smtClean="0"/>
              <a:t>محور قناة السويس</a:t>
            </a:r>
            <a:endParaRPr lang="ar-EG"/>
          </a:p>
        </p:txBody>
      </p:sp>
      <p:sp>
        <p:nvSpPr>
          <p:cNvPr id="4" name="Slide Number Placeholder 3"/>
          <p:cNvSpPr>
            <a:spLocks noGrp="1"/>
          </p:cNvSpPr>
          <p:nvPr>
            <p:ph type="sldNum" sz="quarter" idx="12"/>
          </p:nvPr>
        </p:nvSpPr>
        <p:spPr/>
        <p:txBody>
          <a:bodyPr/>
          <a:lstStyle/>
          <a:p>
            <a:fld id="{3935524D-E22C-4BE1-BAC4-67F51A749FB1}" type="slidenum">
              <a:rPr lang="ar-EG" smtClean="0"/>
              <a:t>23</a:t>
            </a:fld>
            <a:endParaRPr lang="ar-EG"/>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670" y="2451412"/>
            <a:ext cx="3682601"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59" y="4587478"/>
            <a:ext cx="2930978"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2987824" y="188640"/>
            <a:ext cx="1989647" cy="707886"/>
          </a:xfrm>
          <a:prstGeom prst="rect">
            <a:avLst/>
          </a:prstGeom>
        </p:spPr>
        <p:txBody>
          <a:bodyPr wrap="none">
            <a:spAutoFit/>
          </a:bodyPr>
          <a:lstStyle/>
          <a:p>
            <a:r>
              <a:rPr lang="ar-EG" sz="4000" b="1" dirty="0">
                <a:latin typeface="Adobe Arabic" pitchFamily="18" charset="-78"/>
                <a:cs typeface="Adobe Arabic" pitchFamily="18" charset="-78"/>
              </a:rPr>
              <a:t>صناعة الزجاج</a:t>
            </a:r>
            <a:endParaRPr lang="en-US" sz="4000" b="1" dirty="0"/>
          </a:p>
        </p:txBody>
      </p:sp>
      <p:cxnSp>
        <p:nvCxnSpPr>
          <p:cNvPr id="11" name="Elbow Connector 10"/>
          <p:cNvCxnSpPr>
            <a:stCxn id="6" idx="0"/>
            <a:endCxn id="7" idx="0"/>
          </p:cNvCxnSpPr>
          <p:nvPr/>
        </p:nvCxnSpPr>
        <p:spPr>
          <a:xfrm rot="16200000" flipH="1">
            <a:off x="3262862" y="-19697"/>
            <a:ext cx="1110644" cy="3831574"/>
          </a:xfrm>
          <a:prstGeom prst="bentConnector3">
            <a:avLst>
              <a:gd name="adj1" fmla="val -20583"/>
            </a:avLst>
          </a:prstGeom>
          <a:ln/>
        </p:spPr>
        <p:style>
          <a:lnRef idx="3">
            <a:schemeClr val="dk1"/>
          </a:lnRef>
          <a:fillRef idx="0">
            <a:schemeClr val="dk1"/>
          </a:fillRef>
          <a:effectRef idx="2">
            <a:schemeClr val="dk1"/>
          </a:effectRef>
          <a:fontRef idx="minor">
            <a:schemeClr val="tx1"/>
          </a:fontRef>
        </p:style>
      </p:cxnSp>
      <p:cxnSp>
        <p:nvCxnSpPr>
          <p:cNvPr id="13" name="Elbow Connector 12"/>
          <p:cNvCxnSpPr>
            <a:stCxn id="8" idx="3"/>
            <a:endCxn id="7" idx="2"/>
          </p:cNvCxnSpPr>
          <p:nvPr/>
        </p:nvCxnSpPr>
        <p:spPr>
          <a:xfrm flipV="1">
            <a:off x="3374237" y="4755668"/>
            <a:ext cx="2359734" cy="803918"/>
          </a:xfrm>
          <a:prstGeom prst="bentConnector2">
            <a:avLst/>
          </a:prstGeom>
          <a:ln/>
        </p:spPr>
        <p:style>
          <a:lnRef idx="3">
            <a:schemeClr val="dk1"/>
          </a:lnRef>
          <a:fillRef idx="0">
            <a:schemeClr val="dk1"/>
          </a:fillRef>
          <a:effectRef idx="2">
            <a:schemeClr val="dk1"/>
          </a:effectRef>
          <a:fontRef idx="minor">
            <a:schemeClr val="tx1"/>
          </a:fontRef>
        </p:style>
      </p:cxnSp>
      <p:cxnSp>
        <p:nvCxnSpPr>
          <p:cNvPr id="16" name="Elbow Connector 15"/>
          <p:cNvCxnSpPr>
            <a:stCxn id="6" idx="2"/>
            <a:endCxn id="8" idx="0"/>
          </p:cNvCxnSpPr>
          <p:nvPr/>
        </p:nvCxnSpPr>
        <p:spPr>
          <a:xfrm rot="16200000" flipH="1">
            <a:off x="1410429" y="4089158"/>
            <a:ext cx="990287" cy="6351"/>
          </a:xfrm>
          <a:prstGeom prst="bentConnector3">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9563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24</a:t>
            </a:fld>
            <a:endParaRPr lang="ar-EG"/>
          </a:p>
        </p:txBody>
      </p:sp>
      <p:graphicFrame>
        <p:nvGraphicFramePr>
          <p:cNvPr id="7" name="Diagram 6"/>
          <p:cNvGraphicFramePr/>
          <p:nvPr>
            <p:extLst>
              <p:ext uri="{D42A27DB-BD31-4B8C-83A1-F6EECF244321}">
                <p14:modId xmlns:p14="http://schemas.microsoft.com/office/powerpoint/2010/main" val="2348533289"/>
              </p:ext>
            </p:extLst>
          </p:nvPr>
        </p:nvGraphicFramePr>
        <p:xfrm>
          <a:off x="827584" y="764704"/>
          <a:ext cx="676875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Down Arrow 8"/>
          <p:cNvSpPr/>
          <p:nvPr/>
        </p:nvSpPr>
        <p:spPr>
          <a:xfrm>
            <a:off x="4067944" y="1412776"/>
            <a:ext cx="432048" cy="57606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70917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25</a:t>
            </a:fld>
            <a:endParaRPr lang="ar-EG"/>
          </a:p>
        </p:txBody>
      </p:sp>
      <p:graphicFrame>
        <p:nvGraphicFramePr>
          <p:cNvPr id="7" name="Diagram 6"/>
          <p:cNvGraphicFramePr/>
          <p:nvPr>
            <p:extLst>
              <p:ext uri="{D42A27DB-BD31-4B8C-83A1-F6EECF244321}">
                <p14:modId xmlns:p14="http://schemas.microsoft.com/office/powerpoint/2010/main" val="3163267894"/>
              </p:ext>
            </p:extLst>
          </p:nvPr>
        </p:nvGraphicFramePr>
        <p:xfrm>
          <a:off x="1475656" y="476672"/>
          <a:ext cx="5334000"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9650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26</a:t>
            </a:fld>
            <a:endParaRPr lang="ar-EG"/>
          </a:p>
        </p:txBody>
      </p:sp>
      <p:graphicFrame>
        <p:nvGraphicFramePr>
          <p:cNvPr id="2" name="Diagram 1"/>
          <p:cNvGraphicFramePr/>
          <p:nvPr>
            <p:extLst>
              <p:ext uri="{D42A27DB-BD31-4B8C-83A1-F6EECF244321}">
                <p14:modId xmlns:p14="http://schemas.microsoft.com/office/powerpoint/2010/main" val="4232165617"/>
              </p:ext>
            </p:extLst>
          </p:nvPr>
        </p:nvGraphicFramePr>
        <p:xfrm>
          <a:off x="1115616" y="836712"/>
          <a:ext cx="5976664"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27</a:t>
            </a:fld>
            <a:endParaRPr lang="ar-EG"/>
          </a:p>
        </p:txBody>
      </p:sp>
      <p:graphicFrame>
        <p:nvGraphicFramePr>
          <p:cNvPr id="2" name="Diagram 1"/>
          <p:cNvGraphicFramePr/>
          <p:nvPr>
            <p:extLst>
              <p:ext uri="{D42A27DB-BD31-4B8C-83A1-F6EECF244321}">
                <p14:modId xmlns:p14="http://schemas.microsoft.com/office/powerpoint/2010/main" val="2672617290"/>
              </p:ext>
            </p:extLst>
          </p:nvPr>
        </p:nvGraphicFramePr>
        <p:xfrm>
          <a:off x="827584" y="836712"/>
          <a:ext cx="641412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28</a:t>
            </a:fld>
            <a:endParaRPr lang="ar-EG"/>
          </a:p>
        </p:txBody>
      </p:sp>
      <p:pic>
        <p:nvPicPr>
          <p:cNvPr id="6" name="Picture 5" descr="ننشر تفاصيل مشروع تنمية محور قناة السويس الجديدة"/>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3528392" cy="2520280"/>
          </a:xfrm>
          <a:prstGeom prst="rect">
            <a:avLst/>
          </a:prstGeom>
          <a:noFill/>
          <a:ln>
            <a:noFill/>
          </a:ln>
        </p:spPr>
      </p:pic>
      <p:pic>
        <p:nvPicPr>
          <p:cNvPr id="7" name="Picture 6" descr="ننشر تفاصيل مشروع تنمية محور قناة السويس الجديدة"/>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51342"/>
            <a:ext cx="3058032" cy="2265689"/>
          </a:xfrm>
          <a:prstGeom prst="rect">
            <a:avLst/>
          </a:prstGeom>
          <a:noFill/>
          <a:ln>
            <a:noFill/>
          </a:ln>
        </p:spPr>
      </p:pic>
      <p:pic>
        <p:nvPicPr>
          <p:cNvPr id="8" name="Picture 7" descr="ننشر تفاصيل مشروع تنمية محور قناة السويس الجديدة"/>
          <p:cNvPicPr/>
          <p:nvPr/>
        </p:nvPicPr>
        <p:blipFill>
          <a:blip r:embed="rId4">
            <a:extLst>
              <a:ext uri="{28A0092B-C50C-407E-A947-70E740481C1C}">
                <a14:useLocalDpi xmlns:a14="http://schemas.microsoft.com/office/drawing/2010/main" val="0"/>
              </a:ext>
            </a:extLst>
          </a:blip>
          <a:srcRect/>
          <a:stretch>
            <a:fillRect/>
          </a:stretch>
        </p:blipFill>
        <p:spPr bwMode="auto">
          <a:xfrm>
            <a:off x="467544" y="3501008"/>
            <a:ext cx="3605808" cy="2448272"/>
          </a:xfrm>
          <a:prstGeom prst="rect">
            <a:avLst/>
          </a:prstGeom>
          <a:noFill/>
          <a:ln>
            <a:noFill/>
          </a:ln>
        </p:spPr>
      </p:pic>
      <p:cxnSp>
        <p:nvCxnSpPr>
          <p:cNvPr id="3" name="Elbow Connector 2"/>
          <p:cNvCxnSpPr>
            <a:stCxn id="6" idx="3"/>
            <a:endCxn id="7" idx="0"/>
          </p:cNvCxnSpPr>
          <p:nvPr/>
        </p:nvCxnSpPr>
        <p:spPr>
          <a:xfrm flipV="1">
            <a:off x="3995936" y="1451342"/>
            <a:ext cx="2177088" cy="69446"/>
          </a:xfrm>
          <a:prstGeom prst="bentConnector4">
            <a:avLst>
              <a:gd name="adj1" fmla="val 14884"/>
              <a:gd name="adj2" fmla="val 1100799"/>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a:stCxn id="6" idx="2"/>
          </p:cNvCxnSpPr>
          <p:nvPr/>
        </p:nvCxnSpPr>
        <p:spPr>
          <a:xfrm>
            <a:off x="2231740" y="2780928"/>
            <a:ext cx="0" cy="792088"/>
          </a:xfrm>
          <a:prstGeom prst="line">
            <a:avLst/>
          </a:prstGeom>
        </p:spPr>
        <p:style>
          <a:lnRef idx="2">
            <a:schemeClr val="dk1"/>
          </a:lnRef>
          <a:fillRef idx="0">
            <a:schemeClr val="dk1"/>
          </a:fillRef>
          <a:effectRef idx="1">
            <a:schemeClr val="dk1"/>
          </a:effectRef>
          <a:fontRef idx="minor">
            <a:schemeClr val="tx1"/>
          </a:fontRef>
        </p:style>
      </p:cxnSp>
      <p:cxnSp>
        <p:nvCxnSpPr>
          <p:cNvPr id="15" name="Elbow Connector 14"/>
          <p:cNvCxnSpPr>
            <a:stCxn id="8" idx="3"/>
            <a:endCxn id="7" idx="2"/>
          </p:cNvCxnSpPr>
          <p:nvPr/>
        </p:nvCxnSpPr>
        <p:spPr>
          <a:xfrm flipV="1">
            <a:off x="4073352" y="3717031"/>
            <a:ext cx="2099672" cy="1008113"/>
          </a:xfrm>
          <a:prstGeom prst="bentConnector2">
            <a:avLst/>
          </a:prstGeom>
        </p:spPr>
        <p:style>
          <a:lnRef idx="2">
            <a:schemeClr val="dk1"/>
          </a:lnRef>
          <a:fillRef idx="0">
            <a:schemeClr val="dk1"/>
          </a:fillRef>
          <a:effectRef idx="1">
            <a:schemeClr val="dk1"/>
          </a:effectRef>
          <a:fontRef idx="minor">
            <a:schemeClr val="tx1"/>
          </a:fontRef>
        </p:style>
      </p:cxnSp>
      <p:sp>
        <p:nvSpPr>
          <p:cNvPr id="16" name="Rectangle 15"/>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29</a:t>
            </a:fld>
            <a:endParaRPr lang="ar-EG"/>
          </a:p>
        </p:txBody>
      </p:sp>
      <p:pic>
        <p:nvPicPr>
          <p:cNvPr id="7" name="Picture 6" descr="ننشر تفاصيل مشروع تنمية محور قناة السويس الجديدة"/>
          <p:cNvPicPr/>
          <p:nvPr/>
        </p:nvPicPr>
        <p:blipFill>
          <a:blip r:embed="rId2">
            <a:extLst>
              <a:ext uri="{28A0092B-C50C-407E-A947-70E740481C1C}">
                <a14:useLocalDpi xmlns:a14="http://schemas.microsoft.com/office/drawing/2010/main" val="0"/>
              </a:ext>
            </a:extLst>
          </a:blip>
          <a:srcRect/>
          <a:stretch>
            <a:fillRect/>
          </a:stretch>
        </p:blipFill>
        <p:spPr bwMode="auto">
          <a:xfrm>
            <a:off x="249421" y="260648"/>
            <a:ext cx="7848872" cy="583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7239000" cy="770344"/>
          </a:xfrm>
        </p:spPr>
        <p:txBody>
          <a:bodyPr>
            <a:noAutofit/>
          </a:bodyPr>
          <a:lstStyle/>
          <a:p>
            <a:pPr algn="ctr"/>
            <a:r>
              <a:rPr lang="ar-EG" sz="3600" b="0" dirty="0" smtClean="0">
                <a:solidFill>
                  <a:schemeClr val="tx1"/>
                </a:solidFill>
                <a:latin typeface="Adobe Arabic" pitchFamily="18" charset="-78"/>
                <a:cs typeface="Adobe Arabic" pitchFamily="18" charset="-78"/>
              </a:rPr>
              <a:t> 1-الاسس التي بنيت عليها فكرة المشروع</a:t>
            </a:r>
            <a:endParaRPr lang="ar-EG" sz="3600"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1331640" y="1844824"/>
            <a:ext cx="5760640" cy="4104456"/>
          </a:xfrm>
          <a:prstGeom prst="rect">
            <a:avLst/>
          </a:prstGeom>
          <a:ln>
            <a:noFill/>
          </a:ln>
          <a:effectLst>
            <a:softEdge rad="112500"/>
          </a:effectLst>
          <a:extLst>
            <a:ext uri="{53640926-AAD7-44D8-BBD7-CCE9431645EC}">
              <a14:shadowObscured xmlns:a14="http://schemas.microsoft.com/office/drawing/2010/main"/>
            </a:ext>
          </a:extLst>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3</a:t>
            </a:fld>
            <a:endParaRPr lang="ar-EG"/>
          </a:p>
        </p:txBody>
      </p:sp>
      <p:sp>
        <p:nvSpPr>
          <p:cNvPr id="7" name="Rectangle 6"/>
          <p:cNvSpPr/>
          <p:nvPr/>
        </p:nvSpPr>
        <p:spPr>
          <a:xfrm>
            <a:off x="827584" y="620688"/>
            <a:ext cx="6552728" cy="554461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0336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30</a:t>
            </a:fld>
            <a:endParaRPr lang="ar-EG"/>
          </a:p>
        </p:txBody>
      </p:sp>
      <p:pic>
        <p:nvPicPr>
          <p:cNvPr id="7" name="Picture 6" descr="ننشر تفاصيل مشروع تنمية محور قناة السويس الجديدة"/>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7704856" cy="6120680"/>
          </a:xfrm>
          <a:prstGeom prst="rect">
            <a:avLst/>
          </a:prstGeom>
          <a:noFill/>
          <a:ln>
            <a:noFill/>
          </a:ln>
        </p:spPr>
      </p:pic>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31</a:t>
            </a:fld>
            <a:endParaRPr lang="ar-EG"/>
          </a:p>
        </p:txBody>
      </p:sp>
      <p:pic>
        <p:nvPicPr>
          <p:cNvPr id="7" name="Picture 6" descr="ننشر تفاصيل مشروع تنمية محور قناة السويس الجديدة"/>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7704856" cy="6048672"/>
          </a:xfrm>
          <a:prstGeom prst="rect">
            <a:avLst/>
          </a:prstGeom>
          <a:noFill/>
          <a:ln>
            <a:noFill/>
          </a:ln>
        </p:spPr>
      </p:pic>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sp>
        <p:nvSpPr>
          <p:cNvPr id="5" name="Slide Number Placeholder 4"/>
          <p:cNvSpPr>
            <a:spLocks noGrp="1"/>
          </p:cNvSpPr>
          <p:nvPr>
            <p:ph type="sldNum" sz="quarter" idx="12"/>
          </p:nvPr>
        </p:nvSpPr>
        <p:spPr/>
        <p:txBody>
          <a:bodyPr/>
          <a:lstStyle/>
          <a:p>
            <a:fld id="{3935524D-E22C-4BE1-BAC4-67F51A749FB1}" type="slidenum">
              <a:rPr lang="ar-EG" smtClean="0"/>
              <a:t>32</a:t>
            </a:fld>
            <a:endParaRPr lang="ar-EG"/>
          </a:p>
        </p:txBody>
      </p:sp>
      <p:graphicFrame>
        <p:nvGraphicFramePr>
          <p:cNvPr id="6" name="Diagram 5"/>
          <p:cNvGraphicFramePr/>
          <p:nvPr>
            <p:extLst>
              <p:ext uri="{D42A27DB-BD31-4B8C-83A1-F6EECF244321}">
                <p14:modId xmlns:p14="http://schemas.microsoft.com/office/powerpoint/2010/main" val="924573609"/>
              </p:ext>
            </p:extLst>
          </p:nvPr>
        </p:nvGraphicFramePr>
        <p:xfrm>
          <a:off x="611560" y="260648"/>
          <a:ext cx="6912768"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251448" y="6556247"/>
            <a:ext cx="588336" cy="228600"/>
          </a:xfrm>
        </p:spPr>
        <p:txBody>
          <a:bodyPr/>
          <a:lstStyle/>
          <a:p>
            <a:fld id="{3935524D-E22C-4BE1-BAC4-67F51A749FB1}" type="slidenum">
              <a:rPr lang="ar-EG" smtClean="0"/>
              <a:t>33</a:t>
            </a:fld>
            <a:endParaRPr lang="ar-EG"/>
          </a:p>
        </p:txBody>
      </p:sp>
      <p:graphicFrame>
        <p:nvGraphicFramePr>
          <p:cNvPr id="2" name="Diagram 1"/>
          <p:cNvGraphicFramePr/>
          <p:nvPr>
            <p:extLst>
              <p:ext uri="{D42A27DB-BD31-4B8C-83A1-F6EECF244321}">
                <p14:modId xmlns:p14="http://schemas.microsoft.com/office/powerpoint/2010/main" val="2997845796"/>
              </p:ext>
            </p:extLst>
          </p:nvPr>
        </p:nvGraphicFramePr>
        <p:xfrm>
          <a:off x="539552" y="404663"/>
          <a:ext cx="7272807"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95536" y="4869158"/>
            <a:ext cx="7560840" cy="1584177"/>
          </a:xfrm>
          <a:prstGeom prst="rec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ln>
                <a:solidFill>
                  <a:schemeClr val="tx1"/>
                </a:solidFill>
              </a:ln>
            </a:endParaRPr>
          </a:p>
        </p:txBody>
      </p:sp>
      <p:sp>
        <p:nvSpPr>
          <p:cNvPr id="6" name="TextBox 5"/>
          <p:cNvSpPr txBox="1"/>
          <p:nvPr/>
        </p:nvSpPr>
        <p:spPr>
          <a:xfrm>
            <a:off x="6554552" y="5085183"/>
            <a:ext cx="1296144" cy="276999"/>
          </a:xfrm>
          <a:prstGeom prst="rect">
            <a:avLst/>
          </a:prstGeom>
          <a:noFill/>
        </p:spPr>
        <p:txBody>
          <a:bodyPr wrap="square" rtlCol="0">
            <a:spAutoFit/>
          </a:bodyPr>
          <a:lstStyle/>
          <a:p>
            <a:r>
              <a:rPr lang="ar-EG" sz="1200" dirty="0" smtClean="0"/>
              <a:t>اجمالي المساحه </a:t>
            </a:r>
            <a:endParaRPr lang="en-US" sz="1200" dirty="0"/>
          </a:p>
        </p:txBody>
      </p:sp>
      <p:cxnSp>
        <p:nvCxnSpPr>
          <p:cNvPr id="8" name="Straight Arrow Connector 7"/>
          <p:cNvCxnSpPr>
            <a:stCxn id="6" idx="1"/>
          </p:cNvCxnSpPr>
          <p:nvPr/>
        </p:nvCxnSpPr>
        <p:spPr>
          <a:xfrm flipH="1" flipV="1">
            <a:off x="5618448" y="5223682"/>
            <a:ext cx="936104"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746240" y="5050417"/>
            <a:ext cx="1800200" cy="276999"/>
          </a:xfrm>
          <a:prstGeom prst="rect">
            <a:avLst/>
          </a:prstGeom>
          <a:noFill/>
        </p:spPr>
        <p:txBody>
          <a:bodyPr wrap="square" rtlCol="0">
            <a:spAutoFit/>
          </a:bodyPr>
          <a:lstStyle/>
          <a:p>
            <a:r>
              <a:rPr lang="ar-EG" sz="1200" dirty="0" smtClean="0"/>
              <a:t>72.10 كيلو متر مربع</a:t>
            </a:r>
            <a:endParaRPr lang="en-US" sz="1200" dirty="0"/>
          </a:p>
        </p:txBody>
      </p:sp>
      <p:sp>
        <p:nvSpPr>
          <p:cNvPr id="11" name="TextBox 10"/>
          <p:cNvSpPr txBox="1"/>
          <p:nvPr/>
        </p:nvSpPr>
        <p:spPr>
          <a:xfrm>
            <a:off x="6554552" y="5362182"/>
            <a:ext cx="1296144" cy="276999"/>
          </a:xfrm>
          <a:prstGeom prst="rect">
            <a:avLst/>
          </a:prstGeom>
          <a:noFill/>
        </p:spPr>
        <p:txBody>
          <a:bodyPr wrap="square" rtlCol="0">
            <a:spAutoFit/>
          </a:bodyPr>
          <a:lstStyle/>
          <a:p>
            <a:r>
              <a:rPr lang="ar-EG" sz="1200" dirty="0" smtClean="0"/>
              <a:t>المساحة المائية</a:t>
            </a:r>
            <a:endParaRPr lang="en-US" sz="1200" dirty="0"/>
          </a:p>
        </p:txBody>
      </p:sp>
      <p:cxnSp>
        <p:nvCxnSpPr>
          <p:cNvPr id="12" name="Straight Arrow Connector 11"/>
          <p:cNvCxnSpPr>
            <a:stCxn id="11" idx="1"/>
          </p:cNvCxnSpPr>
          <p:nvPr/>
        </p:nvCxnSpPr>
        <p:spPr>
          <a:xfrm flipH="1" flipV="1">
            <a:off x="5618448" y="5500681"/>
            <a:ext cx="936104"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746240" y="5327416"/>
            <a:ext cx="1800200" cy="276999"/>
          </a:xfrm>
          <a:prstGeom prst="rect">
            <a:avLst/>
          </a:prstGeom>
          <a:noFill/>
        </p:spPr>
        <p:txBody>
          <a:bodyPr wrap="square" rtlCol="0">
            <a:spAutoFit/>
          </a:bodyPr>
          <a:lstStyle/>
          <a:p>
            <a:r>
              <a:rPr lang="ar-EG" sz="1200" dirty="0" smtClean="0"/>
              <a:t>1.50 كيلو متر مربع</a:t>
            </a:r>
            <a:endParaRPr lang="en-US" sz="1200" dirty="0"/>
          </a:p>
        </p:txBody>
      </p:sp>
      <p:sp>
        <p:nvSpPr>
          <p:cNvPr id="14" name="TextBox 13"/>
          <p:cNvSpPr txBox="1"/>
          <p:nvPr/>
        </p:nvSpPr>
        <p:spPr>
          <a:xfrm>
            <a:off x="4535996" y="5946903"/>
            <a:ext cx="2448272" cy="276999"/>
          </a:xfrm>
          <a:prstGeom prst="rect">
            <a:avLst/>
          </a:prstGeom>
          <a:noFill/>
        </p:spPr>
        <p:txBody>
          <a:bodyPr wrap="square" rtlCol="0">
            <a:spAutoFit/>
          </a:bodyPr>
          <a:lstStyle/>
          <a:p>
            <a:pPr algn="ctr"/>
            <a:r>
              <a:rPr lang="ar-EG" sz="1200" dirty="0" smtClean="0"/>
              <a:t>اجمالي مساحة الساحات حتى الان</a:t>
            </a:r>
            <a:endParaRPr lang="en-US" sz="1200" dirty="0"/>
          </a:p>
        </p:txBody>
      </p:sp>
      <p:cxnSp>
        <p:nvCxnSpPr>
          <p:cNvPr id="15" name="Straight Arrow Connector 14"/>
          <p:cNvCxnSpPr>
            <a:stCxn id="14" idx="1"/>
          </p:cNvCxnSpPr>
          <p:nvPr/>
        </p:nvCxnSpPr>
        <p:spPr>
          <a:xfrm flipH="1">
            <a:off x="3599892" y="6085403"/>
            <a:ext cx="936104" cy="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727684" y="5912137"/>
            <a:ext cx="1800200" cy="276999"/>
          </a:xfrm>
          <a:prstGeom prst="rect">
            <a:avLst/>
          </a:prstGeom>
          <a:noFill/>
        </p:spPr>
        <p:txBody>
          <a:bodyPr wrap="square" rtlCol="0">
            <a:spAutoFit/>
          </a:bodyPr>
          <a:lstStyle/>
          <a:p>
            <a:pPr algn="ctr"/>
            <a:r>
              <a:rPr lang="ar-EG" sz="1200" dirty="0" smtClean="0"/>
              <a:t>0.60 كيلو متر مربع</a:t>
            </a:r>
            <a:endParaRPr lang="en-US" sz="1200" dirty="0"/>
          </a:p>
        </p:txBody>
      </p:sp>
      <p:sp>
        <p:nvSpPr>
          <p:cNvPr id="19" name="TextBox 18"/>
          <p:cNvSpPr txBox="1"/>
          <p:nvPr/>
        </p:nvSpPr>
        <p:spPr>
          <a:xfrm>
            <a:off x="2882144" y="5039028"/>
            <a:ext cx="1296144" cy="276999"/>
          </a:xfrm>
          <a:prstGeom prst="rect">
            <a:avLst/>
          </a:prstGeom>
          <a:noFill/>
        </p:spPr>
        <p:txBody>
          <a:bodyPr wrap="square" rtlCol="0">
            <a:spAutoFit/>
          </a:bodyPr>
          <a:lstStyle/>
          <a:p>
            <a:r>
              <a:rPr lang="ar-EG" sz="1200" dirty="0" smtClean="0"/>
              <a:t>المساحه الارضية</a:t>
            </a:r>
            <a:endParaRPr lang="en-US" sz="1200" dirty="0"/>
          </a:p>
        </p:txBody>
      </p:sp>
      <p:cxnSp>
        <p:nvCxnSpPr>
          <p:cNvPr id="20" name="Straight Arrow Connector 19"/>
          <p:cNvCxnSpPr>
            <a:stCxn id="19" idx="1"/>
          </p:cNvCxnSpPr>
          <p:nvPr/>
        </p:nvCxnSpPr>
        <p:spPr>
          <a:xfrm flipH="1" flipV="1">
            <a:off x="1946040" y="5177527"/>
            <a:ext cx="936104"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73832" y="5004262"/>
            <a:ext cx="1800200" cy="276999"/>
          </a:xfrm>
          <a:prstGeom prst="rect">
            <a:avLst/>
          </a:prstGeom>
          <a:noFill/>
        </p:spPr>
        <p:txBody>
          <a:bodyPr wrap="square" rtlCol="0">
            <a:spAutoFit/>
          </a:bodyPr>
          <a:lstStyle/>
          <a:p>
            <a:r>
              <a:rPr lang="ar-EG" sz="1200" dirty="0" smtClean="0"/>
              <a:t>70.60 كيلو متر مربع</a:t>
            </a:r>
            <a:endParaRPr lang="en-US" sz="1200" dirty="0"/>
          </a:p>
        </p:txBody>
      </p:sp>
      <p:sp>
        <p:nvSpPr>
          <p:cNvPr id="22" name="TextBox 21"/>
          <p:cNvSpPr txBox="1"/>
          <p:nvPr/>
        </p:nvSpPr>
        <p:spPr>
          <a:xfrm>
            <a:off x="2483768" y="5316027"/>
            <a:ext cx="1694520" cy="276999"/>
          </a:xfrm>
          <a:prstGeom prst="rect">
            <a:avLst/>
          </a:prstGeom>
          <a:noFill/>
        </p:spPr>
        <p:txBody>
          <a:bodyPr wrap="square" rtlCol="0">
            <a:spAutoFit/>
          </a:bodyPr>
          <a:lstStyle/>
          <a:p>
            <a:r>
              <a:rPr lang="ar-EG" sz="1200" dirty="0" smtClean="0"/>
              <a:t>مساحة منطقة الجمارك</a:t>
            </a:r>
            <a:endParaRPr lang="en-US" sz="1200" dirty="0"/>
          </a:p>
        </p:txBody>
      </p:sp>
      <p:cxnSp>
        <p:nvCxnSpPr>
          <p:cNvPr id="23" name="Straight Arrow Connector 22"/>
          <p:cNvCxnSpPr>
            <a:stCxn id="22" idx="1"/>
          </p:cNvCxnSpPr>
          <p:nvPr/>
        </p:nvCxnSpPr>
        <p:spPr>
          <a:xfrm flipH="1">
            <a:off x="1946040" y="5454527"/>
            <a:ext cx="537728"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73832" y="5281261"/>
            <a:ext cx="1800200" cy="276999"/>
          </a:xfrm>
          <a:prstGeom prst="rect">
            <a:avLst/>
          </a:prstGeom>
          <a:noFill/>
        </p:spPr>
        <p:txBody>
          <a:bodyPr wrap="square" rtlCol="0">
            <a:spAutoFit/>
          </a:bodyPr>
          <a:lstStyle/>
          <a:p>
            <a:r>
              <a:rPr lang="ar-EG" sz="1200" dirty="0" smtClean="0"/>
              <a:t>33.50 كيلو متر مربع</a:t>
            </a:r>
            <a:endParaRPr lang="en-US" sz="1200" dirty="0"/>
          </a:p>
        </p:txBody>
      </p:sp>
      <p:cxnSp>
        <p:nvCxnSpPr>
          <p:cNvPr id="30" name="Straight Connector 29"/>
          <p:cNvCxnSpPr>
            <a:stCxn id="3" idx="0"/>
          </p:cNvCxnSpPr>
          <p:nvPr/>
        </p:nvCxnSpPr>
        <p:spPr>
          <a:xfrm>
            <a:off x="4175956" y="4869158"/>
            <a:ext cx="2332" cy="862368"/>
          </a:xfrm>
          <a:prstGeom prst="line">
            <a:avLst/>
          </a:prstGeom>
        </p:spPr>
        <p:style>
          <a:lnRef idx="3">
            <a:schemeClr val="dk1"/>
          </a:lnRef>
          <a:fillRef idx="0">
            <a:schemeClr val="dk1"/>
          </a:fillRef>
          <a:effectRef idx="2">
            <a:schemeClr val="dk1"/>
          </a:effectRef>
          <a:fontRef idx="minor">
            <a:schemeClr val="tx1"/>
          </a:fontRef>
        </p:style>
      </p:cxnSp>
      <p:cxnSp>
        <p:nvCxnSpPr>
          <p:cNvPr id="2053" name="Straight Connector 2052"/>
          <p:cNvCxnSpPr/>
          <p:nvPr/>
        </p:nvCxnSpPr>
        <p:spPr>
          <a:xfrm>
            <a:off x="395536" y="5731526"/>
            <a:ext cx="7560840" cy="0"/>
          </a:xfrm>
          <a:prstGeom prst="line">
            <a:avLst/>
          </a:prstGeom>
        </p:spPr>
        <p:style>
          <a:lnRef idx="3">
            <a:schemeClr val="dk1"/>
          </a:lnRef>
          <a:fillRef idx="0">
            <a:schemeClr val="dk1"/>
          </a:fillRef>
          <a:effectRef idx="2">
            <a:schemeClr val="dk1"/>
          </a:effectRef>
          <a:fontRef idx="minor">
            <a:schemeClr val="tx1"/>
          </a:fontRef>
        </p:style>
      </p:cxnSp>
      <p:sp>
        <p:nvSpPr>
          <p:cNvPr id="39"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sp>
        <p:nvSpPr>
          <p:cNvPr id="40" name="Rectangle 39"/>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34</a:t>
            </a:fld>
            <a:endParaRPr lang="ar-EG"/>
          </a:p>
        </p:txBody>
      </p:sp>
      <p:pic>
        <p:nvPicPr>
          <p:cNvPr id="3074" name="Picture 2" descr="C:\Users\Ahmed\Desktop\2 (1).png"/>
          <p:cNvPicPr>
            <a:picLocks noChangeAspect="1" noChangeArrowheads="1"/>
          </p:cNvPicPr>
          <p:nvPr/>
        </p:nvPicPr>
        <p:blipFill rotWithShape="1">
          <a:blip r:embed="rId3">
            <a:extLst>
              <a:ext uri="{28A0092B-C50C-407E-A947-70E740481C1C}">
                <a14:useLocalDpi xmlns:a14="http://schemas.microsoft.com/office/drawing/2010/main" val="0"/>
              </a:ext>
            </a:extLst>
          </a:blip>
          <a:srcRect l="4147" t="3547"/>
          <a:stretch/>
        </p:blipFill>
        <p:spPr bwMode="auto">
          <a:xfrm>
            <a:off x="107504" y="548680"/>
            <a:ext cx="7482705" cy="4648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35</a:t>
            </a:fld>
            <a:endParaRPr lang="ar-EG"/>
          </a:p>
        </p:txBody>
      </p:sp>
      <p:pic>
        <p:nvPicPr>
          <p:cNvPr id="6" name="Picture 3" descr="C:\Users\Ahmed\Desktop\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87829"/>
            <a:ext cx="7585768" cy="5328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36</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pic>
        <p:nvPicPr>
          <p:cNvPr id="4098" name="Picture 2" descr="C:\Users\Ahmed\Desktop\4Ga3qzL.png"/>
          <p:cNvPicPr>
            <a:picLocks noChangeAspect="1" noChangeArrowheads="1"/>
          </p:cNvPicPr>
          <p:nvPr/>
        </p:nvPicPr>
        <p:blipFill rotWithShape="1">
          <a:blip r:embed="rId2">
            <a:extLst>
              <a:ext uri="{28A0092B-C50C-407E-A947-70E740481C1C}">
                <a14:useLocalDpi xmlns:a14="http://schemas.microsoft.com/office/drawing/2010/main" val="0"/>
              </a:ext>
            </a:extLst>
          </a:blip>
          <a:srcRect l="4242"/>
          <a:stretch/>
        </p:blipFill>
        <p:spPr bwMode="auto">
          <a:xfrm>
            <a:off x="539552" y="476672"/>
            <a:ext cx="7171185" cy="4870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63270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37</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pic>
        <p:nvPicPr>
          <p:cNvPr id="5122" name="Picture 2" descr="C:\Users\Ahmed\Desktop\5.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404664"/>
            <a:ext cx="7824417" cy="4987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06044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38</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pic>
        <p:nvPicPr>
          <p:cNvPr id="6146" name="Picture 2" descr="C:\Users\Ahmed\Desktop\IQ9wSu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7230891" cy="4864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0604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39</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pic>
        <p:nvPicPr>
          <p:cNvPr id="7170" name="Picture 2" descr="C:\Users\Ahmed\Desktop\xtemIg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7653382" cy="4812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0604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EG" b="0" dirty="0" smtClean="0">
                <a:solidFill>
                  <a:schemeClr val="tx1"/>
                </a:solidFill>
                <a:latin typeface="Adobe Arabic" pitchFamily="18" charset="-78"/>
                <a:cs typeface="Adobe Arabic" pitchFamily="18" charset="-78"/>
              </a:rPr>
              <a:t>2-استغلال الامكانيات الحاليه في المواني</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1409700" y="2032794"/>
            <a:ext cx="5334000" cy="4000500"/>
          </a:xfrm>
          <a:prstGeom prst="rect">
            <a:avLst/>
          </a:prstGeom>
          <a:noFill/>
          <a:ln>
            <a:noFill/>
          </a:ln>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4</a:t>
            </a:fld>
            <a:endParaRPr lang="ar-EG"/>
          </a:p>
        </p:txBody>
      </p:sp>
      <p:sp>
        <p:nvSpPr>
          <p:cNvPr id="7" name="Rectangle 6"/>
          <p:cNvSpPr/>
          <p:nvPr/>
        </p:nvSpPr>
        <p:spPr>
          <a:xfrm>
            <a:off x="827584" y="620688"/>
            <a:ext cx="6552728" cy="554461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51455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40</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pic>
        <p:nvPicPr>
          <p:cNvPr id="8194" name="Picture 2" descr="C:\Users\Ahmed\Desktop\l6CiP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7627439"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41968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41</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smtClean="0"/>
              <a:t>http</a:t>
            </a:r>
            <a:r>
              <a:rPr lang="en-US" b="1" u="sng" dirty="0"/>
              <a:t>://aviation-arab.net/showthread.php?t=7258</a:t>
            </a:r>
            <a:endParaRPr lang="ar-EG" b="1" u="sng" dirty="0"/>
          </a:p>
        </p:txBody>
      </p:sp>
      <p:pic>
        <p:nvPicPr>
          <p:cNvPr id="9218" name="Picture 2" descr="C:\Users\Ahmed\Desktop\w4dNCH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668964"/>
            <a:ext cx="7992888" cy="5328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41968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42</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a:t>http://www.rspa.gov.eg/dinvest/inv-skhna.html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Rectangle 1"/>
          <p:cNvSpPr/>
          <p:nvPr/>
        </p:nvSpPr>
        <p:spPr>
          <a:xfrm>
            <a:off x="2610654" y="332656"/>
            <a:ext cx="2914580" cy="461665"/>
          </a:xfrm>
          <a:prstGeom prst="rect">
            <a:avLst/>
          </a:prstGeom>
          <a:ln w="38100" cap="rnd" cmpd="sng">
            <a:solidFill>
              <a:schemeClr val="tx1"/>
            </a:solidFill>
            <a:prstDash val="solid"/>
          </a:ln>
          <a:effectLst>
            <a:outerShdw blurRad="228600" sx="62000" sy="62000" algn="ctr" rotWithShape="0">
              <a:srgbClr val="000000"/>
            </a:outerShdw>
            <a:reflection stA="97000" endPos="65000" dist="50800" dir="5400000" sy="-100000" algn="bl" rotWithShape="0"/>
          </a:effectLst>
        </p:spPr>
        <p:txBody>
          <a:bodyPr wrap="none">
            <a:spAutoFit/>
          </a:bodyPr>
          <a:lstStyle/>
          <a:p>
            <a:pPr algn="ctr"/>
            <a:r>
              <a:rPr lang="ar-EG" sz="2400" b="1" dirty="0"/>
              <a:t>مينــــــاء السخــــنة</a:t>
            </a:r>
            <a:endParaRPr lang="ar-EG" sz="2400" b="1" dirty="0"/>
          </a:p>
        </p:txBody>
      </p:sp>
      <p:sp>
        <p:nvSpPr>
          <p:cNvPr id="3" name="Rectangle 2"/>
          <p:cNvSpPr/>
          <p:nvPr/>
        </p:nvSpPr>
        <p:spPr>
          <a:xfrm>
            <a:off x="5941974" y="559113"/>
            <a:ext cx="1808508" cy="369332"/>
          </a:xfrm>
          <a:prstGeom prst="rect">
            <a:avLst/>
          </a:prstGeom>
          <a:effectLst>
            <a:reflection endPos="65000" dist="50800" dir="5400000" sy="-100000" algn="bl" rotWithShape="0"/>
          </a:effectLst>
        </p:spPr>
        <p:txBody>
          <a:bodyPr wrap="none">
            <a:spAutoFit/>
          </a:bodyPr>
          <a:lstStyle/>
          <a:p>
            <a:r>
              <a:rPr lang="ar-EG" b="1" dirty="0" smtClean="0"/>
              <a:t>التعريف </a:t>
            </a:r>
            <a:r>
              <a:rPr lang="ar-EG" b="1" dirty="0"/>
              <a:t>بالميناء</a:t>
            </a:r>
            <a:endParaRPr lang="en-US" dirty="0"/>
          </a:p>
        </p:txBody>
      </p:sp>
      <p:sp>
        <p:nvSpPr>
          <p:cNvPr id="8" name="Rectangle 7"/>
          <p:cNvSpPr/>
          <p:nvPr/>
        </p:nvSpPr>
        <p:spPr>
          <a:xfrm>
            <a:off x="539552" y="1138988"/>
            <a:ext cx="7488832" cy="5047536"/>
          </a:xfrm>
          <a:prstGeom prst="rect">
            <a:avLst/>
          </a:prstGeom>
        </p:spPr>
        <p:txBody>
          <a:bodyPr wrap="square">
            <a:spAutoFit/>
          </a:bodyPr>
          <a:lstStyle/>
          <a:p>
            <a:r>
              <a:rPr lang="ar-EG" sz="1400" dirty="0" smtClean="0"/>
              <a:t>هو </a:t>
            </a:r>
            <a:r>
              <a:rPr lang="ar-EG" sz="1400" dirty="0"/>
              <a:t>أحدث ميناء فى العالم حاليا ويعتبر من المشاريع القومية العملاقة بمصر وقد تم إنشاؤها ليعمل بنظام الـ </a:t>
            </a:r>
            <a:r>
              <a:rPr lang="en-US" sz="1400" dirty="0"/>
              <a:t>B.O.T، </a:t>
            </a:r>
            <a:r>
              <a:rPr lang="ar-EG" sz="1400" dirty="0"/>
              <a:t>وتتم إدارته بنظام المراكز اللوجستية، هو أول ميناء محورى شامل ومتكامل ومتعدد الأغراض بأفريقيا،و يندرج تحت مسمى الجيل الثالث للموانى لخدمة عمليات الاستيراد والتصدير للبضائع العامة والصب الجاف وتداول الحاويات ومزود بأحدث تكنولوجيا العصر.</a:t>
            </a:r>
          </a:p>
          <a:p>
            <a:endParaRPr lang="ar-EG" sz="1400" dirty="0"/>
          </a:p>
          <a:p>
            <a:r>
              <a:rPr lang="ar-EG" sz="1400" dirty="0"/>
              <a:t>    يقع الميناء على الساحل الغربى لخليج السويس على مساحة 22.3 كم2 وعلى مسافة 43 كم من مدينة السويس.</a:t>
            </a:r>
          </a:p>
          <a:p>
            <a:r>
              <a:rPr lang="ar-EG" sz="1400" dirty="0"/>
              <a:t>    مخطط للمشروع إنشاء أربعة أحواض تم إنشاء الحوض الأول بأبعاد 750، 350 م وبأجمالى أطوال أرصفة 2000 متر بنظام الحوائط الساندة داخل الأرض.</a:t>
            </a:r>
          </a:p>
          <a:p>
            <a:endParaRPr lang="ar-EG" sz="1400" dirty="0"/>
          </a:p>
          <a:p>
            <a:r>
              <a:rPr lang="ar-EG" sz="1400" dirty="0"/>
              <a:t>    يستوعب الميناء حاليا أكثر من 100 الف حاوية يمكن زيادتها إلى 400 الف حاوية سنويا ويمكن تداول 3 مليون طن بضائع عامة، و6 مليون طن صب جاف.</a:t>
            </a:r>
          </a:p>
          <a:p>
            <a:endParaRPr lang="ar-EG" sz="1400" dirty="0"/>
          </a:p>
          <a:p>
            <a:r>
              <a:rPr lang="ar-EG" sz="1400" dirty="0"/>
              <a:t>    يستخدم بالميناء النظام الآلى المتطور فى مجال الجمارك والأجهزة الرقابية لسرعة الإفراج عن البضائع.</a:t>
            </a:r>
          </a:p>
          <a:p>
            <a:endParaRPr lang="ar-EG" sz="1400" dirty="0"/>
          </a:p>
          <a:p>
            <a:r>
              <a:rPr lang="ar-EG" sz="1400" dirty="0"/>
              <a:t>    يستخدم بالميناء أنظمة الدوائر التليفزيونية المغلقة لمتابعة الأعمال بالساحات والأرصفة ومراقبة الأسوار.</a:t>
            </a:r>
          </a:p>
          <a:p>
            <a:r>
              <a:rPr lang="ar-EG" sz="1400" dirty="0"/>
              <a:t>    يتوفر بالميناء خدمات بحرية كاملة.</a:t>
            </a:r>
          </a:p>
          <a:p>
            <a:r>
              <a:rPr lang="ar-EG" sz="1400" dirty="0"/>
              <a:t>    يوجد بالميناء برج مراقبة بارتفاع 40 متر مزود بأحدث أجهزة الرادار والاتصالات.</a:t>
            </a:r>
          </a:p>
          <a:p>
            <a:r>
              <a:rPr lang="ar-EG" sz="1400" dirty="0"/>
              <a:t>    المساحة الكلية: 87.5 كم2</a:t>
            </a:r>
          </a:p>
          <a:p>
            <a:r>
              <a:rPr lang="ar-EG" sz="1400" dirty="0"/>
              <a:t>    المساحة الأرضية: 22.3 كم2</a:t>
            </a:r>
          </a:p>
          <a:p>
            <a:r>
              <a:rPr lang="ar-EG" sz="1400" dirty="0"/>
              <a:t>    المساحة المائية : 65.2 كم2 </a:t>
            </a:r>
            <a:endParaRPr lang="en-US" sz="1400" dirty="0"/>
          </a:p>
        </p:txBody>
      </p:sp>
    </p:spTree>
    <p:extLst>
      <p:ext uri="{BB962C8B-B14F-4D97-AF65-F5344CB8AC3E}">
        <p14:creationId xmlns:p14="http://schemas.microsoft.com/office/powerpoint/2010/main" val="541968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43</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a:t>http://www.rspa.gov.eg/dinvest/inv-skhna.html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ectangle 5"/>
          <p:cNvSpPr/>
          <p:nvPr/>
        </p:nvSpPr>
        <p:spPr>
          <a:xfrm>
            <a:off x="5431919" y="188640"/>
            <a:ext cx="2549096" cy="461665"/>
          </a:xfrm>
          <a:prstGeom prst="rect">
            <a:avLst/>
          </a:prstGeom>
        </p:spPr>
        <p:txBody>
          <a:bodyPr wrap="none">
            <a:spAutoFit/>
          </a:bodyPr>
          <a:lstStyle/>
          <a:p>
            <a:r>
              <a:rPr lang="ar-EG" sz="2400" b="1" dirty="0">
                <a:latin typeface="Adobe Arabic" pitchFamily="18" charset="-78"/>
                <a:cs typeface="Adobe Arabic" pitchFamily="18" charset="-78"/>
              </a:rPr>
              <a:t>الامكانيات الميكانيكية المتاحة</a:t>
            </a:r>
            <a:r>
              <a:rPr lang="ar-EG" sz="2400" b="1" dirty="0">
                <a:latin typeface="Adobe Arabic" pitchFamily="18" charset="-78"/>
                <a:cs typeface="Adobe Arabic" pitchFamily="18" charset="-78"/>
              </a:rPr>
              <a:t> </a:t>
            </a:r>
            <a:endParaRPr lang="ar-EG" sz="2400" dirty="0">
              <a:latin typeface="Adobe Arabic" pitchFamily="18" charset="-78"/>
              <a:cs typeface="Adobe Arabic" pitchFamily="18" charset="-78"/>
            </a:endParaRPr>
          </a:p>
        </p:txBody>
      </p:sp>
      <p:sp>
        <p:nvSpPr>
          <p:cNvPr id="9" name="Rectangle 8"/>
          <p:cNvSpPr/>
          <p:nvPr/>
        </p:nvSpPr>
        <p:spPr>
          <a:xfrm>
            <a:off x="3409015" y="692696"/>
            <a:ext cx="4572000" cy="584775"/>
          </a:xfrm>
          <a:prstGeom prst="rect">
            <a:avLst/>
          </a:prstGeom>
        </p:spPr>
        <p:txBody>
          <a:bodyPr>
            <a:spAutoFit/>
          </a:bodyPr>
          <a:lstStyle/>
          <a:p>
            <a:r>
              <a:rPr lang="ar-EG" sz="1600" b="1" dirty="0">
                <a:latin typeface="Adobe Arabic" pitchFamily="18" charset="-78"/>
                <a:cs typeface="Adobe Arabic" pitchFamily="18" charset="-78"/>
              </a:rPr>
              <a:t>عدد 2 ونش عملاق بوست بانامكس لتداول الحاويات. </a:t>
            </a:r>
            <a:endParaRPr lang="ar-EG" sz="1600" b="1" dirty="0">
              <a:latin typeface="Adobe Arabic" pitchFamily="18" charset="-78"/>
              <a:cs typeface="Adobe Arabic" pitchFamily="18" charset="-78"/>
            </a:endParaRPr>
          </a:p>
          <a:p>
            <a:r>
              <a:rPr lang="ar-EG" sz="1600" b="1" dirty="0">
                <a:latin typeface="Adobe Arabic" pitchFamily="18" charset="-78"/>
                <a:cs typeface="Adobe Arabic" pitchFamily="18" charset="-78"/>
              </a:rPr>
              <a:t>عدد 4 ونش موانى لتداول البضائع حمولة 40 طن لكل منها. </a:t>
            </a:r>
            <a:endParaRPr lang="ar-EG" sz="1600" b="1" dirty="0">
              <a:latin typeface="Adobe Arabic" pitchFamily="18" charset="-78"/>
              <a:cs typeface="Adobe Arabic" pitchFamily="18" charset="-78"/>
            </a:endParaRPr>
          </a:p>
        </p:txBody>
      </p:sp>
      <p:sp>
        <p:nvSpPr>
          <p:cNvPr id="10" name="Rectangle 9"/>
          <p:cNvSpPr/>
          <p:nvPr/>
        </p:nvSpPr>
        <p:spPr>
          <a:xfrm>
            <a:off x="6206170" y="1300221"/>
            <a:ext cx="1774845" cy="461665"/>
          </a:xfrm>
          <a:prstGeom prst="rect">
            <a:avLst/>
          </a:prstGeom>
        </p:spPr>
        <p:txBody>
          <a:bodyPr wrap="none">
            <a:spAutoFit/>
          </a:bodyPr>
          <a:lstStyle/>
          <a:p>
            <a:r>
              <a:rPr lang="ar-EG" sz="2400" b="1" dirty="0">
                <a:latin typeface="Adobe Arabic" pitchFamily="18" charset="-78"/>
                <a:cs typeface="Adobe Arabic" pitchFamily="18" charset="-78"/>
              </a:rPr>
              <a:t>القاطرات واللنشات</a:t>
            </a:r>
            <a:r>
              <a:rPr lang="ar-EG" sz="2400" b="1" dirty="0">
                <a:latin typeface="Adobe Arabic" pitchFamily="18" charset="-78"/>
                <a:cs typeface="Adobe Arabic" pitchFamily="18" charset="-78"/>
              </a:rPr>
              <a:t> </a:t>
            </a:r>
            <a:endParaRPr lang="ar-EG" sz="2400" dirty="0">
              <a:latin typeface="Adobe Arabic" pitchFamily="18" charset="-78"/>
              <a:cs typeface="Adobe Arabic" pitchFamily="18" charset="-78"/>
            </a:endParaRPr>
          </a:p>
        </p:txBody>
      </p:sp>
      <p:sp>
        <p:nvSpPr>
          <p:cNvPr id="11" name="Rectangle 10"/>
          <p:cNvSpPr/>
          <p:nvPr/>
        </p:nvSpPr>
        <p:spPr>
          <a:xfrm>
            <a:off x="3241731" y="1750992"/>
            <a:ext cx="4739284" cy="338554"/>
          </a:xfrm>
          <a:prstGeom prst="rect">
            <a:avLst/>
          </a:prstGeom>
        </p:spPr>
        <p:txBody>
          <a:bodyPr wrap="square">
            <a:spAutoFit/>
          </a:bodyPr>
          <a:lstStyle/>
          <a:p>
            <a:r>
              <a:rPr lang="ar-EG" sz="1600" b="1" dirty="0">
                <a:latin typeface="Adobe Arabic" pitchFamily="18" charset="-78"/>
                <a:cs typeface="Adobe Arabic" pitchFamily="18" charset="-78"/>
              </a:rPr>
              <a:t>عدد 2 قاطرة شد وعدد 1 لنش ارشاد.</a:t>
            </a:r>
            <a:r>
              <a:rPr lang="ar-EG" sz="1600" b="1" dirty="0">
                <a:latin typeface="Adobe Arabic" pitchFamily="18" charset="-78"/>
                <a:cs typeface="Adobe Arabic" pitchFamily="18" charset="-78"/>
              </a:rPr>
              <a:t> </a:t>
            </a:r>
          </a:p>
        </p:txBody>
      </p:sp>
      <p:sp>
        <p:nvSpPr>
          <p:cNvPr id="12" name="Rectangle 11"/>
          <p:cNvSpPr/>
          <p:nvPr/>
        </p:nvSpPr>
        <p:spPr>
          <a:xfrm>
            <a:off x="5821449" y="2204864"/>
            <a:ext cx="2159566" cy="461665"/>
          </a:xfrm>
          <a:prstGeom prst="rect">
            <a:avLst/>
          </a:prstGeom>
        </p:spPr>
        <p:txBody>
          <a:bodyPr wrap="none">
            <a:spAutoFit/>
          </a:bodyPr>
          <a:lstStyle/>
          <a:p>
            <a:r>
              <a:rPr lang="ar-EG" sz="2400" b="1" dirty="0">
                <a:latin typeface="Adobe Arabic" pitchFamily="18" charset="-78"/>
                <a:cs typeface="Adobe Arabic" pitchFamily="18" charset="-78"/>
              </a:rPr>
              <a:t>المحطات الرئيسية بالميناء</a:t>
            </a:r>
            <a:endParaRPr lang="ar-EG" sz="2400" dirty="0">
              <a:latin typeface="Adobe Arabic" pitchFamily="18" charset="-78"/>
              <a:cs typeface="Adobe Arabic" pitchFamily="18" charset="-78"/>
            </a:endParaRPr>
          </a:p>
        </p:txBody>
      </p:sp>
      <p:sp>
        <p:nvSpPr>
          <p:cNvPr id="13" name="Rectangle 12"/>
          <p:cNvSpPr/>
          <p:nvPr/>
        </p:nvSpPr>
        <p:spPr>
          <a:xfrm>
            <a:off x="971600" y="2666529"/>
            <a:ext cx="7009415" cy="1600438"/>
          </a:xfrm>
          <a:prstGeom prst="rect">
            <a:avLst/>
          </a:prstGeom>
        </p:spPr>
        <p:txBody>
          <a:bodyPr wrap="square">
            <a:spAutoFit/>
          </a:bodyPr>
          <a:lstStyle/>
          <a:p>
            <a:r>
              <a:rPr lang="ar-EG" sz="1400" b="1" dirty="0">
                <a:latin typeface="Adobe Arabic" pitchFamily="18" charset="-78"/>
                <a:cs typeface="Adobe Arabic" pitchFamily="18" charset="-78"/>
              </a:rPr>
              <a:t>محطة الحاويات: متوفر بها ساحات تخزين بمساحة 200 الف متر مربع ومتوفر بها ايضا أجهزة أشعة سينية لكشف محتويات الحاويات وساحات تخزين مبردة وتخزين المواد الخطرة ويمكن استقبال سفن الحاويات حتى الجيل السادس. </a:t>
            </a:r>
            <a:endParaRPr lang="ar-EG" sz="1400" b="1" dirty="0">
              <a:latin typeface="Adobe Arabic" pitchFamily="18" charset="-78"/>
              <a:cs typeface="Adobe Arabic" pitchFamily="18" charset="-78"/>
            </a:endParaRPr>
          </a:p>
          <a:p>
            <a:r>
              <a:rPr lang="ar-EG" sz="1400" b="1" dirty="0">
                <a:latin typeface="Adobe Arabic" pitchFamily="18" charset="-78"/>
                <a:cs typeface="Adobe Arabic" pitchFamily="18" charset="-78"/>
              </a:rPr>
              <a:t>محطة بضائع عامة: متوافر بها مخازن وساحات متطورة. </a:t>
            </a:r>
            <a:endParaRPr lang="ar-EG" sz="1400" b="1" dirty="0">
              <a:latin typeface="Adobe Arabic" pitchFamily="18" charset="-78"/>
              <a:cs typeface="Adobe Arabic" pitchFamily="18" charset="-78"/>
            </a:endParaRPr>
          </a:p>
          <a:p>
            <a:r>
              <a:rPr lang="ar-EG" sz="1400" b="1" dirty="0">
                <a:latin typeface="Adobe Arabic" pitchFamily="18" charset="-78"/>
                <a:cs typeface="Adobe Arabic" pitchFamily="18" charset="-78"/>
              </a:rPr>
              <a:t>محطة صب جاف: متوافر بها ساحات مزودة بنظم أتوماتيكية حديثة لتداول </a:t>
            </a:r>
            <a:endParaRPr lang="ar-EG" sz="1400" b="1" dirty="0" smtClean="0">
              <a:latin typeface="Adobe Arabic" pitchFamily="18" charset="-78"/>
              <a:cs typeface="Adobe Arabic" pitchFamily="18" charset="-78"/>
            </a:endParaRPr>
          </a:p>
          <a:p>
            <a:r>
              <a:rPr lang="ar-EG" sz="1400" b="1" dirty="0" smtClean="0">
                <a:latin typeface="Adobe Arabic" pitchFamily="18" charset="-78"/>
                <a:cs typeface="Adobe Arabic" pitchFamily="18" charset="-78"/>
              </a:rPr>
              <a:t>البضائع </a:t>
            </a:r>
            <a:r>
              <a:rPr lang="ar-EG" sz="1400" b="1" dirty="0">
                <a:latin typeface="Adobe Arabic" pitchFamily="18" charset="-78"/>
                <a:cs typeface="Adobe Arabic" pitchFamily="18" charset="-78"/>
              </a:rPr>
              <a:t>تسع 100 الف طن. </a:t>
            </a:r>
            <a:endParaRPr lang="ar-EG" sz="1400" b="1" dirty="0">
              <a:latin typeface="Adobe Arabic" pitchFamily="18" charset="-78"/>
              <a:cs typeface="Adobe Arabic" pitchFamily="18" charset="-78"/>
            </a:endParaRPr>
          </a:p>
          <a:p>
            <a:r>
              <a:rPr lang="ar-EG" sz="1400" b="1" dirty="0">
                <a:latin typeface="Adobe Arabic" pitchFamily="18" charset="-78"/>
                <a:cs typeface="Adobe Arabic" pitchFamily="18" charset="-78"/>
              </a:rPr>
              <a:t>محطة الأسمدة: متوافر بها مخزن طاقته التخزينة 40 الف طن، ومتوفر بها </a:t>
            </a:r>
            <a:endParaRPr lang="ar-EG" sz="1400" b="1" dirty="0" smtClean="0">
              <a:latin typeface="Adobe Arabic" pitchFamily="18" charset="-78"/>
              <a:cs typeface="Adobe Arabic" pitchFamily="18" charset="-78"/>
            </a:endParaRPr>
          </a:p>
          <a:p>
            <a:r>
              <a:rPr lang="ar-EG" sz="1400" b="1" dirty="0" smtClean="0">
                <a:latin typeface="Adobe Arabic" pitchFamily="18" charset="-78"/>
                <a:cs typeface="Adobe Arabic" pitchFamily="18" charset="-78"/>
              </a:rPr>
              <a:t>سيور </a:t>
            </a:r>
            <a:r>
              <a:rPr lang="ar-EG" sz="1400" b="1" dirty="0">
                <a:latin typeface="Adobe Arabic" pitchFamily="18" charset="-78"/>
                <a:cs typeface="Adobe Arabic" pitchFamily="18" charset="-78"/>
              </a:rPr>
              <a:t>ناقلة من المخزن حتى السفينة. </a:t>
            </a:r>
            <a:endParaRPr lang="ar-EG" sz="1400" b="1" dirty="0">
              <a:latin typeface="Adobe Arabic" pitchFamily="18" charset="-78"/>
              <a:cs typeface="Adobe Arabic" pitchFamily="18" charset="-78"/>
            </a:endParaRPr>
          </a:p>
        </p:txBody>
      </p:sp>
      <p:sp>
        <p:nvSpPr>
          <p:cNvPr id="15" name="Rectangle 14"/>
          <p:cNvSpPr/>
          <p:nvPr/>
        </p:nvSpPr>
        <p:spPr>
          <a:xfrm>
            <a:off x="6578723" y="4237539"/>
            <a:ext cx="1396536" cy="461665"/>
          </a:xfrm>
          <a:prstGeom prst="rect">
            <a:avLst/>
          </a:prstGeom>
        </p:spPr>
        <p:txBody>
          <a:bodyPr wrap="none">
            <a:spAutoFit/>
          </a:bodyPr>
          <a:lstStyle/>
          <a:p>
            <a:r>
              <a:rPr lang="ar-EG" sz="2400" b="1" dirty="0">
                <a:latin typeface="Adobe Arabic" pitchFamily="18" charset="-78"/>
                <a:cs typeface="Adobe Arabic" pitchFamily="18" charset="-78"/>
              </a:rPr>
              <a:t>البنية الاساسية</a:t>
            </a:r>
            <a:r>
              <a:rPr lang="ar-EG" sz="2400" b="1" dirty="0">
                <a:latin typeface="Adobe Arabic" pitchFamily="18" charset="-78"/>
                <a:cs typeface="Adobe Arabic" pitchFamily="18" charset="-78"/>
              </a:rPr>
              <a:t> </a:t>
            </a:r>
            <a:endParaRPr lang="ar-EG" sz="2400" dirty="0">
              <a:latin typeface="Adobe Arabic" pitchFamily="18" charset="-78"/>
              <a:cs typeface="Adobe Arabic" pitchFamily="18" charset="-78"/>
            </a:endParaRPr>
          </a:p>
        </p:txBody>
      </p:sp>
      <p:sp>
        <p:nvSpPr>
          <p:cNvPr id="17" name="Rectangle 16"/>
          <p:cNvSpPr/>
          <p:nvPr/>
        </p:nvSpPr>
        <p:spPr>
          <a:xfrm>
            <a:off x="2627783" y="4754330"/>
            <a:ext cx="5353231" cy="1169551"/>
          </a:xfrm>
          <a:prstGeom prst="rect">
            <a:avLst/>
          </a:prstGeom>
        </p:spPr>
        <p:txBody>
          <a:bodyPr wrap="square">
            <a:spAutoFit/>
          </a:bodyPr>
          <a:lstStyle/>
          <a:p>
            <a:pPr lvl="0" fontAlgn="base">
              <a:spcBef>
                <a:spcPct val="0"/>
              </a:spcBef>
              <a:spcAft>
                <a:spcPct val="0"/>
              </a:spcAft>
              <a:buFontTx/>
              <a:buChar char="•"/>
            </a:pPr>
            <a:r>
              <a:rPr lang="ar-SA" sz="1400" b="1" dirty="0">
                <a:solidFill>
                  <a:srgbClr val="000000"/>
                </a:solidFill>
                <a:latin typeface="Adobe Arabic" pitchFamily="18" charset="-78"/>
                <a:cs typeface="Adobe Arabic" pitchFamily="18" charset="-78"/>
              </a:rPr>
              <a:t>يرتبط الميناء بباقى مدن الجمهورية بشبكة طرق برية متعددة مثل طريق </a:t>
            </a:r>
            <a:r>
              <a:rPr lang="ar-SA" sz="1400" b="1" dirty="0" smtClean="0">
                <a:solidFill>
                  <a:srgbClr val="000000"/>
                </a:solidFill>
                <a:latin typeface="Adobe Arabic" pitchFamily="18" charset="-78"/>
                <a:cs typeface="Adobe Arabic" pitchFamily="18" charset="-78"/>
              </a:rPr>
              <a:t>السخنة</a:t>
            </a:r>
            <a:endParaRPr lang="ar-EG" sz="1400" b="1" dirty="0" smtClean="0">
              <a:solidFill>
                <a:srgbClr val="000000"/>
              </a:solidFill>
              <a:latin typeface="Adobe Arabic" pitchFamily="18" charset="-78"/>
              <a:cs typeface="Adobe Arabic" pitchFamily="18" charset="-78"/>
            </a:endParaRPr>
          </a:p>
          <a:p>
            <a:pPr lvl="0" fontAlgn="base">
              <a:spcBef>
                <a:spcPct val="0"/>
              </a:spcBef>
              <a:spcAft>
                <a:spcPct val="0"/>
              </a:spcAft>
              <a:buFontTx/>
              <a:buChar char="•"/>
            </a:pPr>
            <a:r>
              <a:rPr lang="ar-SA" sz="1400" b="1" dirty="0" smtClean="0">
                <a:solidFill>
                  <a:srgbClr val="000000"/>
                </a:solidFill>
                <a:latin typeface="Adobe Arabic" pitchFamily="18" charset="-78"/>
                <a:cs typeface="Adobe Arabic" pitchFamily="18" charset="-78"/>
              </a:rPr>
              <a:t>/</a:t>
            </a:r>
            <a:r>
              <a:rPr lang="ar-SA" sz="1400" b="1" dirty="0">
                <a:solidFill>
                  <a:srgbClr val="000000"/>
                </a:solidFill>
                <a:latin typeface="Adobe Arabic" pitchFamily="18" charset="-78"/>
                <a:cs typeface="Adobe Arabic" pitchFamily="18" charset="-78"/>
              </a:rPr>
              <a:t>السويس السخنة/القطامية، السويس /البحر الأحمر، وكذلك خط سكة حديد تم تنفيذه </a:t>
            </a:r>
            <a:endParaRPr lang="ar-EG" sz="1400" b="1" dirty="0" smtClean="0">
              <a:solidFill>
                <a:srgbClr val="000000"/>
              </a:solidFill>
              <a:latin typeface="Adobe Arabic" pitchFamily="18" charset="-78"/>
              <a:cs typeface="Adobe Arabic" pitchFamily="18" charset="-78"/>
            </a:endParaRPr>
          </a:p>
          <a:p>
            <a:pPr lvl="0" fontAlgn="base">
              <a:spcBef>
                <a:spcPct val="0"/>
              </a:spcBef>
              <a:spcAft>
                <a:spcPct val="0"/>
              </a:spcAft>
              <a:buFontTx/>
              <a:buChar char="•"/>
            </a:pPr>
            <a:r>
              <a:rPr lang="ar-SA" sz="1400" b="1" dirty="0" smtClean="0">
                <a:solidFill>
                  <a:srgbClr val="000000"/>
                </a:solidFill>
                <a:latin typeface="Adobe Arabic" pitchFamily="18" charset="-78"/>
                <a:cs typeface="Adobe Arabic" pitchFamily="18" charset="-78"/>
              </a:rPr>
              <a:t>بصفة </a:t>
            </a:r>
            <a:r>
              <a:rPr lang="ar-SA" sz="1400" b="1" dirty="0">
                <a:solidFill>
                  <a:srgbClr val="000000"/>
                </a:solidFill>
                <a:latin typeface="Adobe Arabic" pitchFamily="18" charset="-78"/>
                <a:cs typeface="Adobe Arabic" pitchFamily="18" charset="-78"/>
              </a:rPr>
              <a:t>خاصة لخدمة الميناء</a:t>
            </a:r>
            <a:r>
              <a:rPr lang="en-US" sz="1400" b="1" dirty="0">
                <a:solidFill>
                  <a:srgbClr val="000000"/>
                </a:solidFill>
                <a:latin typeface="Adobe Arabic" pitchFamily="18" charset="-78"/>
                <a:cs typeface="Adobe Arabic" pitchFamily="18" charset="-78"/>
              </a:rPr>
              <a:t>. </a:t>
            </a:r>
            <a:endParaRPr lang="en-US" sz="1400" dirty="0">
              <a:latin typeface="Adobe Arabic" pitchFamily="18" charset="-78"/>
              <a:cs typeface="Adobe Arabic" pitchFamily="18" charset="-78"/>
            </a:endParaRPr>
          </a:p>
          <a:p>
            <a:pPr lvl="0" eaLnBrk="0" fontAlgn="base" hangingPunct="0">
              <a:spcBef>
                <a:spcPct val="0"/>
              </a:spcBef>
              <a:spcAft>
                <a:spcPct val="0"/>
              </a:spcAft>
              <a:buFontTx/>
              <a:buChar char="•"/>
            </a:pPr>
            <a:r>
              <a:rPr lang="ar-SA" sz="1400" b="1" dirty="0">
                <a:solidFill>
                  <a:srgbClr val="000000"/>
                </a:solidFill>
                <a:latin typeface="Adobe Arabic" pitchFamily="18" charset="-78"/>
                <a:cs typeface="Adobe Arabic" pitchFamily="18" charset="-78"/>
              </a:rPr>
              <a:t>تتوافر بالميناء شبكة تبادل المستندات و المعلومات إليكترونياً</a:t>
            </a:r>
            <a:r>
              <a:rPr lang="en-US" sz="1400" b="1" dirty="0">
                <a:solidFill>
                  <a:srgbClr val="000000"/>
                </a:solidFill>
                <a:latin typeface="Adobe Arabic" pitchFamily="18" charset="-78"/>
                <a:cs typeface="Adobe Arabic" pitchFamily="18" charset="-78"/>
              </a:rPr>
              <a:t> (EDI) </a:t>
            </a:r>
            <a:r>
              <a:rPr lang="ar-SA" sz="1400" b="1" dirty="0">
                <a:solidFill>
                  <a:srgbClr val="000000"/>
                </a:solidFill>
                <a:latin typeface="Adobe Arabic" pitchFamily="18" charset="-78"/>
                <a:cs typeface="Adobe Arabic" pitchFamily="18" charset="-78"/>
              </a:rPr>
              <a:t>تم ربطها </a:t>
            </a:r>
            <a:endParaRPr lang="ar-EG" sz="1400" b="1" dirty="0" smtClean="0">
              <a:solidFill>
                <a:srgbClr val="000000"/>
              </a:solidFill>
              <a:latin typeface="Adobe Arabic" pitchFamily="18" charset="-78"/>
              <a:cs typeface="Adobe Arabic" pitchFamily="18" charset="-78"/>
            </a:endParaRPr>
          </a:p>
          <a:p>
            <a:pPr lvl="0" eaLnBrk="0" fontAlgn="base" hangingPunct="0">
              <a:spcBef>
                <a:spcPct val="0"/>
              </a:spcBef>
              <a:spcAft>
                <a:spcPct val="0"/>
              </a:spcAft>
              <a:buFontTx/>
              <a:buChar char="•"/>
            </a:pPr>
            <a:r>
              <a:rPr lang="ar-SA" sz="1400" b="1" dirty="0" smtClean="0">
                <a:solidFill>
                  <a:srgbClr val="000000"/>
                </a:solidFill>
                <a:latin typeface="Adobe Arabic" pitchFamily="18" charset="-78"/>
                <a:cs typeface="Adobe Arabic" pitchFamily="18" charset="-78"/>
              </a:rPr>
              <a:t>بشبكة </a:t>
            </a:r>
            <a:r>
              <a:rPr lang="ar-SA" sz="1400" b="1" dirty="0">
                <a:solidFill>
                  <a:srgbClr val="000000"/>
                </a:solidFill>
                <a:latin typeface="Adobe Arabic" pitchFamily="18" charset="-78"/>
                <a:cs typeface="Adobe Arabic" pitchFamily="18" charset="-78"/>
              </a:rPr>
              <a:t>بنوك المعلومات المحلية والدولية فى مجال النقل البحرى</a:t>
            </a:r>
            <a:r>
              <a:rPr lang="en-US" sz="1400" dirty="0">
                <a:latin typeface="Adobe Arabic" pitchFamily="18" charset="-78"/>
                <a:cs typeface="Adobe Arabic" pitchFamily="18" charset="-78"/>
              </a:rPr>
              <a:t> </a:t>
            </a:r>
          </a:p>
        </p:txBody>
      </p:sp>
      <p:pic>
        <p:nvPicPr>
          <p:cNvPr id="11267" name="Picture 3" descr="http://dc387.4shared.com/doc/cj-iifmb/preview_html_m2bed81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90" y="3068960"/>
            <a:ext cx="2905125"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0893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44</a:t>
            </a:fld>
            <a:endParaRPr lang="ar-EG"/>
          </a:p>
        </p:txBody>
      </p:sp>
      <p:sp>
        <p:nvSpPr>
          <p:cNvPr id="7" name="Footer Placeholder 3"/>
          <p:cNvSpPr>
            <a:spLocks noGrp="1"/>
          </p:cNvSpPr>
          <p:nvPr>
            <p:ph type="ftr" sz="quarter" idx="11"/>
          </p:nvPr>
        </p:nvSpPr>
        <p:spPr>
          <a:xfrm>
            <a:off x="30020" y="6525344"/>
            <a:ext cx="4330824" cy="261202"/>
          </a:xfrm>
        </p:spPr>
        <p:txBody>
          <a:bodyPr/>
          <a:lstStyle/>
          <a:p>
            <a:r>
              <a:rPr lang="ar-EG" dirty="0" smtClean="0"/>
              <a:t>محور قناة </a:t>
            </a:r>
            <a:r>
              <a:rPr lang="ar-EG" dirty="0" smtClean="0"/>
              <a:t>السويس | </a:t>
            </a:r>
            <a:r>
              <a:rPr lang="en-US" b="1" u="sng" dirty="0"/>
              <a:t>http://www.rspa.gov.eg/dinvest/inv-skhna.html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Rectangle 1"/>
          <p:cNvSpPr/>
          <p:nvPr/>
        </p:nvSpPr>
        <p:spPr>
          <a:xfrm>
            <a:off x="1935209" y="332656"/>
            <a:ext cx="4254691" cy="584775"/>
          </a:xfrm>
          <a:prstGeom prst="rect">
            <a:avLst/>
          </a:prstGeom>
        </p:spPr>
        <p:txBody>
          <a:bodyPr wrap="none">
            <a:spAutoFit/>
          </a:bodyPr>
          <a:lstStyle/>
          <a:p>
            <a:r>
              <a:rPr lang="ar-EG" sz="3200" b="1" dirty="0">
                <a:latin typeface="Adobe Arabic" pitchFamily="18" charset="-78"/>
                <a:cs typeface="Adobe Arabic" pitchFamily="18" charset="-78"/>
              </a:rPr>
              <a:t>مجالات الاستثمار المتاحة بميناء السخنة</a:t>
            </a:r>
            <a:endParaRPr lang="ar-EG" sz="3200" dirty="0">
              <a:latin typeface="Adobe Arabic" pitchFamily="18" charset="-78"/>
              <a:cs typeface="Adobe Arabic" pitchFamily="18" charset="-78"/>
            </a:endParaRPr>
          </a:p>
        </p:txBody>
      </p:sp>
      <p:sp>
        <p:nvSpPr>
          <p:cNvPr id="3" name="Rectangle 2"/>
          <p:cNvSpPr/>
          <p:nvPr/>
        </p:nvSpPr>
        <p:spPr>
          <a:xfrm>
            <a:off x="3347864" y="836712"/>
            <a:ext cx="4572000" cy="461665"/>
          </a:xfrm>
          <a:prstGeom prst="rect">
            <a:avLst/>
          </a:prstGeom>
        </p:spPr>
        <p:txBody>
          <a:bodyPr>
            <a:spAutoFit/>
          </a:bodyPr>
          <a:lstStyle/>
          <a:p>
            <a:r>
              <a:rPr lang="ar-EG" sz="2400" b="1" dirty="0" smtClean="0">
                <a:latin typeface="Adobe Arabic" pitchFamily="18" charset="-78"/>
                <a:cs typeface="Adobe Arabic" pitchFamily="18" charset="-78"/>
              </a:rPr>
              <a:t> </a:t>
            </a:r>
            <a:r>
              <a:rPr lang="ar-EG" sz="2400" b="1" dirty="0">
                <a:latin typeface="Adobe Arabic" pitchFamily="18" charset="-78"/>
                <a:cs typeface="Adobe Arabic" pitchFamily="18" charset="-78"/>
              </a:rPr>
              <a:t>الاستثمار فى أنشطة بحرية بميناء </a:t>
            </a:r>
            <a:r>
              <a:rPr lang="ar-EG" sz="2400" b="1" dirty="0" smtClean="0">
                <a:latin typeface="Adobe Arabic" pitchFamily="18" charset="-78"/>
                <a:cs typeface="Adobe Arabic" pitchFamily="18" charset="-78"/>
              </a:rPr>
              <a:t>السخنة</a:t>
            </a:r>
            <a:endParaRPr lang="ar-EG" sz="2400" dirty="0">
              <a:latin typeface="Adobe Arabic" pitchFamily="18" charset="-78"/>
              <a:cs typeface="Adobe Arabic" pitchFamily="18" charset="-78"/>
            </a:endParaRPr>
          </a:p>
        </p:txBody>
      </p:sp>
      <p:sp>
        <p:nvSpPr>
          <p:cNvPr id="6" name="Rectangle 5"/>
          <p:cNvSpPr/>
          <p:nvPr/>
        </p:nvSpPr>
        <p:spPr>
          <a:xfrm>
            <a:off x="1511152" y="1315135"/>
            <a:ext cx="6408712" cy="1077218"/>
          </a:xfrm>
          <a:prstGeom prst="rect">
            <a:avLst/>
          </a:prstGeom>
        </p:spPr>
        <p:txBody>
          <a:bodyPr wrap="square">
            <a:spAutoFit/>
          </a:bodyPr>
          <a:lstStyle/>
          <a:p>
            <a:r>
              <a:rPr lang="ar-EG" sz="1600" b="1" dirty="0" smtClean="0">
                <a:latin typeface="Adobe Arabic" pitchFamily="18" charset="-78"/>
                <a:cs typeface="Adobe Arabic" pitchFamily="18" charset="-78"/>
              </a:rPr>
              <a:t>تمتلك </a:t>
            </a:r>
            <a:r>
              <a:rPr lang="ar-EG" sz="1600" b="1" dirty="0">
                <a:latin typeface="Adobe Arabic" pitchFamily="18" charset="-78"/>
                <a:cs typeface="Adobe Arabic" pitchFamily="18" charset="-78"/>
              </a:rPr>
              <a:t>الدولة الميناء والبنية التحتية من أرصفة وساحات وحاجز أمواج وممرات ملاحية أما البنية الفوقية الموجودة حاليا على مساحة 1كم2 تمتلكها وتديرها شركة تنمية ميناء السخنة وقد تم التصديق على مخطط عام لعدد 8 مشروعات حتى عام 2010 بمساحة قدرها 1كم2 ومتبقى مساحات شاغرة قدرها 22 كم2 متوافر بها بنية أساسية كاملة تكون فرصة جيدة لاقامة مشروعات جديدة بها مثل مشروعات صناعية ومشروعات قيمة مضافة</a:t>
            </a:r>
            <a:endParaRPr lang="en-US" sz="1600" dirty="0">
              <a:latin typeface="Adobe Arabic" pitchFamily="18" charset="-78"/>
              <a:cs typeface="Adobe Arabic" pitchFamily="18" charset="-78"/>
            </a:endParaRPr>
          </a:p>
        </p:txBody>
      </p:sp>
      <p:pic>
        <p:nvPicPr>
          <p:cNvPr id="10242" name="Picture 2" descr="الإستثمار بميناء السخن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114" y="2924944"/>
            <a:ext cx="3333750" cy="2162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2696449" y="5301208"/>
            <a:ext cx="2541080" cy="369332"/>
          </a:xfrm>
          <a:prstGeom prst="rect">
            <a:avLst/>
          </a:prstGeom>
        </p:spPr>
        <p:txBody>
          <a:bodyPr wrap="none">
            <a:spAutoFit/>
          </a:bodyPr>
          <a:lstStyle/>
          <a:p>
            <a:r>
              <a:rPr lang="ar-EG" b="1" dirty="0"/>
              <a:t>تطوير الميناء للتفاصيل</a:t>
            </a:r>
            <a:endParaRPr lang="en-US" dirty="0"/>
          </a:p>
        </p:txBody>
      </p:sp>
      <p:sp>
        <p:nvSpPr>
          <p:cNvPr id="11" name="Down Arrow 10"/>
          <p:cNvSpPr/>
          <p:nvPr/>
        </p:nvSpPr>
        <p:spPr>
          <a:xfrm>
            <a:off x="3609644" y="5767511"/>
            <a:ext cx="714690" cy="648072"/>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7350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45</a:t>
            </a:fld>
            <a:endParaRPr lang="ar-EG"/>
          </a:p>
        </p:txBody>
      </p:sp>
      <p:sp>
        <p:nvSpPr>
          <p:cNvPr id="7"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3554" name="Picture 2" descr="تطوير ميناء السخنة الدول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02" y="548680"/>
            <a:ext cx="6750284"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886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46</a:t>
            </a:fld>
            <a:endParaRPr lang="ar-EG"/>
          </a:p>
        </p:txBody>
      </p:sp>
      <p:sp>
        <p:nvSpPr>
          <p:cNvPr id="7"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8673" name="Picture 1" descr="تطوير ميناء السخنة الدول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08720"/>
            <a:ext cx="6751712" cy="424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625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47</a:t>
            </a:fld>
            <a:endParaRPr lang="ar-EG"/>
          </a:p>
        </p:txBody>
      </p:sp>
      <p:sp>
        <p:nvSpPr>
          <p:cNvPr id="7"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7649" name="Picture 1" descr="تطوير ميناء السخنة الدول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48" y="908720"/>
            <a:ext cx="7209592" cy="4450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6253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48</a:t>
            </a:fld>
            <a:endParaRPr lang="ar-EG"/>
          </a:p>
        </p:txBody>
      </p:sp>
      <p:sp>
        <p:nvSpPr>
          <p:cNvPr id="7"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6625" name="Picture 1" descr="تطوير ميناء السخنة الدول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91" y="1412776"/>
            <a:ext cx="6910130" cy="381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846253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49</a:t>
            </a:fld>
            <a:endParaRPr lang="ar-EG"/>
          </a:p>
        </p:txBody>
      </p:sp>
      <p:sp>
        <p:nvSpPr>
          <p:cNvPr id="7"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5601" name="Picture 1" descr="تطوير ميناء السخنة الدول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15" y="764704"/>
            <a:ext cx="6910130" cy="4536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84625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EG" b="0" dirty="0" smtClean="0">
                <a:solidFill>
                  <a:schemeClr val="tx1"/>
                </a:solidFill>
                <a:latin typeface="Adobe Arabic" pitchFamily="18" charset="-78"/>
                <a:cs typeface="Adobe Arabic" pitchFamily="18" charset="-78"/>
              </a:rPr>
              <a:t>3- تعريف الموقع بين المشروع و البلد</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p:blipFill>
        <p:spPr bwMode="auto">
          <a:xfrm>
            <a:off x="1409700" y="2032794"/>
            <a:ext cx="5334000" cy="4000500"/>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5</a:t>
            </a:fld>
            <a:endParaRPr lang="ar-EG"/>
          </a:p>
        </p:txBody>
      </p:sp>
      <p:sp>
        <p:nvSpPr>
          <p:cNvPr id="3" name="Rectangle 2"/>
          <p:cNvSpPr/>
          <p:nvPr/>
        </p:nvSpPr>
        <p:spPr>
          <a:xfrm>
            <a:off x="827584" y="620688"/>
            <a:ext cx="6552728" cy="554461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ectangle 6"/>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86310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50</a:t>
            </a:fld>
            <a:endParaRPr lang="ar-EG"/>
          </a:p>
        </p:txBody>
      </p:sp>
      <p:sp>
        <p:nvSpPr>
          <p:cNvPr id="7"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
        <p:nvSpPr>
          <p:cNvPr id="4" name="Rectangle 3"/>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4577" name="Picture 1" descr="تطوير ميناء السخنة الدول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70" y="692696"/>
            <a:ext cx="7561348" cy="5184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846253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51</a:t>
            </a:fld>
            <a:endParaRPr lang="ar-EG"/>
          </a:p>
        </p:txBody>
      </p:sp>
      <p:pic>
        <p:nvPicPr>
          <p:cNvPr id="29697"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79" y="980728"/>
            <a:ext cx="6553572" cy="388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Tree>
    <p:extLst>
      <p:ext uri="{BB962C8B-B14F-4D97-AF65-F5344CB8AC3E}">
        <p14:creationId xmlns:p14="http://schemas.microsoft.com/office/powerpoint/2010/main" val="33751178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52</a:t>
            </a:fld>
            <a:endParaRPr lang="ar-EG"/>
          </a:p>
        </p:txBody>
      </p:sp>
      <p:pic>
        <p:nvPicPr>
          <p:cNvPr id="30721"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22178"/>
            <a:ext cx="6697588" cy="3563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Tree>
    <p:extLst>
      <p:ext uri="{BB962C8B-B14F-4D97-AF65-F5344CB8AC3E}">
        <p14:creationId xmlns:p14="http://schemas.microsoft.com/office/powerpoint/2010/main" val="11389639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53</a:t>
            </a:fld>
            <a:endParaRPr lang="ar-EG"/>
          </a:p>
        </p:txBody>
      </p:sp>
      <p:pic>
        <p:nvPicPr>
          <p:cNvPr id="31745"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7438327" cy="4680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Tree>
    <p:extLst>
      <p:ext uri="{BB962C8B-B14F-4D97-AF65-F5344CB8AC3E}">
        <p14:creationId xmlns:p14="http://schemas.microsoft.com/office/powerpoint/2010/main" val="31831922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54</a:t>
            </a:fld>
            <a:endParaRPr lang="ar-EG"/>
          </a:p>
        </p:txBody>
      </p:sp>
      <p:pic>
        <p:nvPicPr>
          <p:cNvPr id="32769"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95400"/>
            <a:ext cx="7287209" cy="432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Tree>
    <p:extLst>
      <p:ext uri="{BB962C8B-B14F-4D97-AF65-F5344CB8AC3E}">
        <p14:creationId xmlns:p14="http://schemas.microsoft.com/office/powerpoint/2010/main" val="34194610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55</a:t>
            </a:fld>
            <a:endParaRPr lang="ar-EG"/>
          </a:p>
        </p:txBody>
      </p:sp>
      <p:pic>
        <p:nvPicPr>
          <p:cNvPr id="33793"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046" y="1052736"/>
            <a:ext cx="7287209" cy="4608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Tree>
    <p:extLst>
      <p:ext uri="{BB962C8B-B14F-4D97-AF65-F5344CB8AC3E}">
        <p14:creationId xmlns:p14="http://schemas.microsoft.com/office/powerpoint/2010/main" val="1117808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56</a:t>
            </a:fld>
            <a:endParaRPr lang="ar-EG"/>
          </a:p>
        </p:txBody>
      </p:sp>
      <p:pic>
        <p:nvPicPr>
          <p:cNvPr id="34817"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7461244" cy="5472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spTree>
    <p:extLst>
      <p:ext uri="{BB962C8B-B14F-4D97-AF65-F5344CB8AC3E}">
        <p14:creationId xmlns:p14="http://schemas.microsoft.com/office/powerpoint/2010/main" val="33672834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57</a:t>
            </a:fld>
            <a:endParaRPr lang="ar-EG"/>
          </a:p>
        </p:txBody>
      </p:sp>
      <p:sp>
        <p:nvSpPr>
          <p:cNvPr id="6"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pic>
        <p:nvPicPr>
          <p:cNvPr id="39937"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7604044" cy="47525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552414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58</a:t>
            </a:fld>
            <a:endParaRPr lang="ar-EG"/>
          </a:p>
        </p:txBody>
      </p:sp>
      <p:sp>
        <p:nvSpPr>
          <p:cNvPr id="6"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pic>
        <p:nvPicPr>
          <p:cNvPr id="38913"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7128791"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298383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59</a:t>
            </a:fld>
            <a:endParaRPr lang="ar-EG"/>
          </a:p>
        </p:txBody>
      </p:sp>
      <p:sp>
        <p:nvSpPr>
          <p:cNvPr id="6"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pic>
        <p:nvPicPr>
          <p:cNvPr id="37889" name="Picture 1" descr="تطوير ميناء السخنة الدول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94" y="1196752"/>
            <a:ext cx="7543800" cy="4378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265473" y="188640"/>
            <a:ext cx="1452641" cy="369332"/>
          </a:xfrm>
          <a:prstGeom prst="rect">
            <a:avLst/>
          </a:prstGeom>
        </p:spPr>
        <p:txBody>
          <a:bodyPr wrap="none">
            <a:spAutoFit/>
          </a:bodyPr>
          <a:lstStyle/>
          <a:p>
            <a:r>
              <a:rPr lang="ar-EG" dirty="0"/>
              <a:t>ميناة السخنه</a:t>
            </a:r>
            <a:endParaRPr lang="en-US" dirty="0"/>
          </a:p>
        </p:txBody>
      </p:sp>
    </p:spTree>
    <p:extLst>
      <p:ext uri="{BB962C8B-B14F-4D97-AF65-F5344CB8AC3E}">
        <p14:creationId xmlns:p14="http://schemas.microsoft.com/office/powerpoint/2010/main" val="1329838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0" dirty="0" smtClean="0">
                <a:solidFill>
                  <a:schemeClr val="tx1"/>
                </a:solidFill>
                <a:latin typeface="Adobe Arabic" pitchFamily="18" charset="-78"/>
                <a:cs typeface="Adobe Arabic" pitchFamily="18" charset="-78"/>
              </a:rPr>
              <a:t>4-توفير فرص عمل للشباب</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p:blipFill>
        <p:spPr bwMode="auto">
          <a:xfrm>
            <a:off x="1409327" y="2032514"/>
            <a:ext cx="5334745" cy="4001059"/>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6</a:t>
            </a:fld>
            <a:endParaRPr lang="ar-EG"/>
          </a:p>
        </p:txBody>
      </p:sp>
      <p:sp>
        <p:nvSpPr>
          <p:cNvPr id="7" name="Rectangle 6"/>
          <p:cNvSpPr/>
          <p:nvPr/>
        </p:nvSpPr>
        <p:spPr>
          <a:xfrm>
            <a:off x="827584" y="620688"/>
            <a:ext cx="6552728" cy="554461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1116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60</a:t>
            </a:fld>
            <a:endParaRPr lang="ar-EG"/>
          </a:p>
        </p:txBody>
      </p:sp>
      <p:sp>
        <p:nvSpPr>
          <p:cNvPr id="6"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pic>
        <p:nvPicPr>
          <p:cNvPr id="36865"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7385382" cy="4680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298383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935524D-E22C-4BE1-BAC4-67F51A749FB1}" type="slidenum">
              <a:rPr lang="ar-EG" smtClean="0"/>
              <a:t>61</a:t>
            </a:fld>
            <a:endParaRPr lang="ar-EG"/>
          </a:p>
        </p:txBody>
      </p:sp>
      <p:sp>
        <p:nvSpPr>
          <p:cNvPr id="6" name="Footer Placeholder 3"/>
          <p:cNvSpPr>
            <a:spLocks noGrp="1"/>
          </p:cNvSpPr>
          <p:nvPr>
            <p:ph type="ftr" sz="quarter" idx="11"/>
          </p:nvPr>
        </p:nvSpPr>
        <p:spPr>
          <a:xfrm>
            <a:off x="30020" y="6525344"/>
            <a:ext cx="5046036" cy="261202"/>
          </a:xfrm>
        </p:spPr>
        <p:txBody>
          <a:bodyPr/>
          <a:lstStyle/>
          <a:p>
            <a:r>
              <a:rPr lang="ar-EG" dirty="0" smtClean="0"/>
              <a:t>محور قناة </a:t>
            </a:r>
            <a:r>
              <a:rPr lang="ar-EG" dirty="0" smtClean="0"/>
              <a:t>السويس | </a:t>
            </a:r>
            <a:r>
              <a:rPr lang="en-US" b="1" u="sng" dirty="0" smtClean="0"/>
              <a:t>http</a:t>
            </a:r>
            <a:r>
              <a:rPr lang="en-US" b="1" u="sng" dirty="0"/>
              <a:t>://www.rspa.gov.eg/Fullscreen/Sokhna/index.html#</a:t>
            </a:r>
            <a:endParaRPr lang="ar-EG" b="1" u="sng" dirty="0"/>
          </a:p>
        </p:txBody>
      </p:sp>
      <p:pic>
        <p:nvPicPr>
          <p:cNvPr id="35841"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94" y="548680"/>
            <a:ext cx="7632848" cy="5040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298383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62</a:t>
            </a:fld>
            <a:endParaRPr lang="ar-EG"/>
          </a:p>
        </p:txBody>
      </p:sp>
      <p:pic>
        <p:nvPicPr>
          <p:cNvPr id="40961" name="Picture 1" descr="تطوير ميناء السخنة الدول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287210" cy="5472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664850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63</a:t>
            </a:fld>
            <a:endParaRPr lang="ar-EG"/>
          </a:p>
        </p:txBody>
      </p:sp>
    </p:spTree>
    <p:extLst>
      <p:ext uri="{BB962C8B-B14F-4D97-AF65-F5344CB8AC3E}">
        <p14:creationId xmlns:p14="http://schemas.microsoft.com/office/powerpoint/2010/main" val="4191330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EG" b="0" dirty="0" smtClean="0">
                <a:solidFill>
                  <a:schemeClr val="tx1"/>
                </a:solidFill>
                <a:latin typeface="Adobe Arabic" pitchFamily="18" charset="-78"/>
                <a:cs typeface="Adobe Arabic" pitchFamily="18" charset="-78"/>
              </a:rPr>
              <a:t>5- محور القتصادي بين البلاد بمصر</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p:blipFill>
        <p:spPr bwMode="auto">
          <a:xfrm>
            <a:off x="1409327" y="2032514"/>
            <a:ext cx="5334745" cy="4001059"/>
          </a:xfrm>
          <a:prstGeom prst="rect">
            <a:avLst/>
          </a:prstGeom>
          <a:noFill/>
          <a:ln>
            <a:noFill/>
          </a:ln>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7</a:t>
            </a:fld>
            <a:endParaRPr lang="ar-EG"/>
          </a:p>
        </p:txBody>
      </p:sp>
      <p:sp>
        <p:nvSpPr>
          <p:cNvPr id="7" name="Rectangle 6"/>
          <p:cNvSpPr/>
          <p:nvPr/>
        </p:nvSpPr>
        <p:spPr>
          <a:xfrm>
            <a:off x="827584" y="620688"/>
            <a:ext cx="6552728" cy="5544616"/>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37719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0" dirty="0" smtClean="0">
                <a:solidFill>
                  <a:schemeClr val="tx1"/>
                </a:solidFill>
                <a:latin typeface="Adobe Arabic" pitchFamily="18" charset="-78"/>
                <a:cs typeface="Adobe Arabic" pitchFamily="18" charset="-78"/>
              </a:rPr>
              <a:t>6- الحيز الجغرافي للمشروع</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0" t="22607"/>
          <a:stretch/>
        </p:blipFill>
        <p:spPr bwMode="auto">
          <a:xfrm>
            <a:off x="395536" y="1628800"/>
            <a:ext cx="7416824" cy="4752528"/>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8</a:t>
            </a:fld>
            <a:endParaRPr lang="ar-EG"/>
          </a:p>
        </p:txBody>
      </p:sp>
      <p:sp>
        <p:nvSpPr>
          <p:cNvPr id="7" name="Rectangle 6"/>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9546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EG" b="0" dirty="0" smtClean="0">
                <a:solidFill>
                  <a:schemeClr val="tx1"/>
                </a:solidFill>
                <a:latin typeface="Adobe Arabic" pitchFamily="18" charset="-78"/>
                <a:cs typeface="Adobe Arabic" pitchFamily="18" charset="-78"/>
              </a:rPr>
              <a:t>ثانيا : خريطة الطريق لتنفيذ المشروع</a:t>
            </a:r>
            <a:endParaRPr lang="ar-EG" b="0" dirty="0">
              <a:solidFill>
                <a:schemeClr val="tx1"/>
              </a:solidFill>
              <a:latin typeface="Adobe Arabic" pitchFamily="18" charset="-78"/>
              <a:cs typeface="Adobe Arabic" pitchFamily="18" charset="-78"/>
            </a:endParaRPr>
          </a:p>
        </p:txBody>
      </p:sp>
      <p:pic>
        <p:nvPicPr>
          <p:cNvPr id="4" name="Content Placeholder 3" descr="ننشر تفاصيل مشروع تنمية محور قناة السويس الجديدة"/>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907" t="32744" r="16995" b="5130"/>
          <a:stretch/>
        </p:blipFill>
        <p:spPr bwMode="auto">
          <a:xfrm>
            <a:off x="1043608" y="1484784"/>
            <a:ext cx="6634449" cy="4770873"/>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ar-EG" smtClean="0"/>
              <a:t>محور قناة السويس</a:t>
            </a:r>
            <a:endParaRPr lang="ar-EG"/>
          </a:p>
        </p:txBody>
      </p:sp>
      <p:sp>
        <p:nvSpPr>
          <p:cNvPr id="5" name="Slide Number Placeholder 4"/>
          <p:cNvSpPr>
            <a:spLocks noGrp="1"/>
          </p:cNvSpPr>
          <p:nvPr>
            <p:ph type="sldNum" sz="quarter" idx="12"/>
          </p:nvPr>
        </p:nvSpPr>
        <p:spPr/>
        <p:txBody>
          <a:bodyPr/>
          <a:lstStyle/>
          <a:p>
            <a:fld id="{3935524D-E22C-4BE1-BAC4-67F51A749FB1}" type="slidenum">
              <a:rPr lang="ar-EG" smtClean="0"/>
              <a:t>9</a:t>
            </a:fld>
            <a:endParaRPr lang="ar-EG"/>
          </a:p>
        </p:txBody>
      </p:sp>
      <p:sp>
        <p:nvSpPr>
          <p:cNvPr id="7" name="Rectangle 6"/>
          <p:cNvSpPr/>
          <p:nvPr/>
        </p:nvSpPr>
        <p:spPr>
          <a:xfrm>
            <a:off x="35496" y="44624"/>
            <a:ext cx="8064896" cy="6768752"/>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879078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364</TotalTime>
  <Words>1346</Words>
  <Application>Microsoft Office PowerPoint</Application>
  <PresentationFormat>On-screen Show (4:3)</PresentationFormat>
  <Paragraphs>224</Paragraphs>
  <Slides>63</Slides>
  <Notes>10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Opulent</vt:lpstr>
      <vt:lpstr>بحث محور قناة السويس الجديدة</vt:lpstr>
      <vt:lpstr>تعريف الموقع</vt:lpstr>
      <vt:lpstr> 1-الاسس التي بنيت عليها فكرة المشروع</vt:lpstr>
      <vt:lpstr>2-استغلال الامكانيات الحاليه في المواني</vt:lpstr>
      <vt:lpstr>3- تعريف الموقع بين المشروع و البلد</vt:lpstr>
      <vt:lpstr>4-توفير فرص عمل للشباب</vt:lpstr>
      <vt:lpstr>5- محور القتصادي بين البلاد بمصر</vt:lpstr>
      <vt:lpstr>6- الحيز الجغرافي للمشروع</vt:lpstr>
      <vt:lpstr>ثانيا : خريطة الطريق لتنفيذ المشروع</vt:lpstr>
      <vt:lpstr>مراحل المشروع</vt:lpstr>
      <vt:lpstr>مراحل المشروع</vt:lpstr>
      <vt:lpstr>تبع مراحل المشروع</vt:lpstr>
      <vt:lpstr>تبع مراحل المشروع</vt:lpstr>
      <vt:lpstr>ثالثا: الاهداف و النتائج المتوقعه من المشروع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بحث محور قناة السويس الجديدة</dc:title>
  <dc:creator>Kareem Kisha</dc:creator>
  <cp:lastModifiedBy>Ahmed</cp:lastModifiedBy>
  <cp:revision>29</cp:revision>
  <dcterms:created xsi:type="dcterms:W3CDTF">2014-10-27T11:05:39Z</dcterms:created>
  <dcterms:modified xsi:type="dcterms:W3CDTF">2014-11-05T04:22:24Z</dcterms:modified>
</cp:coreProperties>
</file>