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801600" cy="9601200" type="A3"/>
  <p:notesSz cx="6858000" cy="9144000"/>
  <p:defaultText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94660"/>
  </p:normalViewPr>
  <p:slideViewPr>
    <p:cSldViewPr>
      <p:cViewPr varScale="1">
        <p:scale>
          <a:sx n="50" d="100"/>
          <a:sy n="50" d="100"/>
        </p:scale>
        <p:origin x="528" y="66"/>
      </p:cViewPr>
      <p:guideLst>
        <p:guide orient="horz" pos="3024"/>
        <p:guide pos="403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1C1EE0-12DD-42BB-9318-22FD8936D982}" type="datetimeFigureOut">
              <a:rPr lang="en-US" smtClean="0"/>
              <a:t>8/2/2014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414176-8BD1-41A9-9278-5F35F06ED2D9}" type="slidenum">
              <a:rPr lang="en-US" smtClean="0"/>
              <a:t>‹#›</a:t>
            </a:fld>
            <a:endParaRPr lang="en-US"/>
          </a:p>
        </p:txBody>
      </p:sp>
    </p:spTree>
    <p:extLst>
      <p:ext uri="{BB962C8B-B14F-4D97-AF65-F5344CB8AC3E}">
        <p14:creationId xmlns:p14="http://schemas.microsoft.com/office/powerpoint/2010/main" val="4022131363"/>
      </p:ext>
    </p:extLst>
  </p:cSld>
  <p:clrMap bg1="lt1" tx1="dk1" bg2="lt2" tx2="dk2" accent1="accent1" accent2="accent2" accent3="accent3" accent4="accent4" accent5="accent5" accent6="accent6" hlink="hlink" folHlink="folHlink"/>
  <p:notesStyle>
    <a:lvl1pPr marL="0" algn="l" defTabSz="1280160" rtl="0" eaLnBrk="1" latinLnBrk="0" hangingPunct="1">
      <a:defRPr sz="1700" kern="1200">
        <a:solidFill>
          <a:schemeClr val="tx1"/>
        </a:solidFill>
        <a:latin typeface="+mn-lt"/>
        <a:ea typeface="+mn-ea"/>
        <a:cs typeface="+mn-cs"/>
      </a:defRPr>
    </a:lvl1pPr>
    <a:lvl2pPr marL="640080" algn="l" defTabSz="1280160" rtl="0" eaLnBrk="1" latinLnBrk="0" hangingPunct="1">
      <a:defRPr sz="1700" kern="1200">
        <a:solidFill>
          <a:schemeClr val="tx1"/>
        </a:solidFill>
        <a:latin typeface="+mn-lt"/>
        <a:ea typeface="+mn-ea"/>
        <a:cs typeface="+mn-cs"/>
      </a:defRPr>
    </a:lvl2pPr>
    <a:lvl3pPr marL="1280160" algn="l" defTabSz="1280160" rtl="0" eaLnBrk="1" latinLnBrk="0" hangingPunct="1">
      <a:defRPr sz="1700" kern="1200">
        <a:solidFill>
          <a:schemeClr val="tx1"/>
        </a:solidFill>
        <a:latin typeface="+mn-lt"/>
        <a:ea typeface="+mn-ea"/>
        <a:cs typeface="+mn-cs"/>
      </a:defRPr>
    </a:lvl3pPr>
    <a:lvl4pPr marL="1920240" algn="l" defTabSz="1280160" rtl="0" eaLnBrk="1" latinLnBrk="0" hangingPunct="1">
      <a:defRPr sz="1700" kern="1200">
        <a:solidFill>
          <a:schemeClr val="tx1"/>
        </a:solidFill>
        <a:latin typeface="+mn-lt"/>
        <a:ea typeface="+mn-ea"/>
        <a:cs typeface="+mn-cs"/>
      </a:defRPr>
    </a:lvl4pPr>
    <a:lvl5pPr marL="2560320" algn="l" defTabSz="1280160" rtl="0" eaLnBrk="1" latinLnBrk="0" hangingPunct="1">
      <a:defRPr sz="1700" kern="1200">
        <a:solidFill>
          <a:schemeClr val="tx1"/>
        </a:solidFill>
        <a:latin typeface="+mn-lt"/>
        <a:ea typeface="+mn-ea"/>
        <a:cs typeface="+mn-cs"/>
      </a:defRPr>
    </a:lvl5pPr>
    <a:lvl6pPr marL="3200400" algn="l" defTabSz="1280160" rtl="0" eaLnBrk="1" latinLnBrk="0" hangingPunct="1">
      <a:defRPr sz="1700" kern="1200">
        <a:solidFill>
          <a:schemeClr val="tx1"/>
        </a:solidFill>
        <a:latin typeface="+mn-lt"/>
        <a:ea typeface="+mn-ea"/>
        <a:cs typeface="+mn-cs"/>
      </a:defRPr>
    </a:lvl6pPr>
    <a:lvl7pPr marL="3840480" algn="l" defTabSz="1280160" rtl="0" eaLnBrk="1" latinLnBrk="0" hangingPunct="1">
      <a:defRPr sz="1700" kern="1200">
        <a:solidFill>
          <a:schemeClr val="tx1"/>
        </a:solidFill>
        <a:latin typeface="+mn-lt"/>
        <a:ea typeface="+mn-ea"/>
        <a:cs typeface="+mn-cs"/>
      </a:defRPr>
    </a:lvl7pPr>
    <a:lvl8pPr marL="4480560" algn="l" defTabSz="1280160" rtl="0" eaLnBrk="1" latinLnBrk="0" hangingPunct="1">
      <a:defRPr sz="1700" kern="1200">
        <a:solidFill>
          <a:schemeClr val="tx1"/>
        </a:solidFill>
        <a:latin typeface="+mn-lt"/>
        <a:ea typeface="+mn-ea"/>
        <a:cs typeface="+mn-cs"/>
      </a:defRPr>
    </a:lvl8pPr>
    <a:lvl9pPr marL="5120640" algn="l" defTabSz="128016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414176-8BD1-41A9-9278-5F35F06ED2D9}" type="slidenum">
              <a:rPr lang="en-US" smtClean="0"/>
              <a:t>7</a:t>
            </a:fld>
            <a:endParaRPr lang="en-US"/>
          </a:p>
        </p:txBody>
      </p:sp>
    </p:spTree>
    <p:extLst>
      <p:ext uri="{BB962C8B-B14F-4D97-AF65-F5344CB8AC3E}">
        <p14:creationId xmlns:p14="http://schemas.microsoft.com/office/powerpoint/2010/main" val="2065427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596"/>
            <a:ext cx="10881360" cy="2058035"/>
          </a:xfrm>
        </p:spPr>
        <p:txBody>
          <a:bodyPr/>
          <a:lstStyle/>
          <a:p>
            <a:r>
              <a:rPr lang="en-US" smtClean="0"/>
              <a:t>Click to edit Master title style</a:t>
            </a:r>
            <a:endParaRPr lang="en-US"/>
          </a:p>
        </p:txBody>
      </p:sp>
      <p:sp>
        <p:nvSpPr>
          <p:cNvPr id="3" name="Subtitle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272816-9EBA-47BC-9CA5-08435BB2DC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272816-9EBA-47BC-9CA5-08435BB2DC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1160" y="384494"/>
            <a:ext cx="2880360"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0080" y="384494"/>
            <a:ext cx="8427720"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272816-9EBA-47BC-9CA5-08435BB2DC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272816-9EBA-47BC-9CA5-08435BB2DC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1"/>
            <a:ext cx="10881360" cy="1906905"/>
          </a:xfrm>
        </p:spPr>
        <p:txBody>
          <a:bodyPr anchor="t"/>
          <a:lstStyle>
            <a:lvl1pPr algn="l">
              <a:defRPr sz="5600" b="1" cap="all"/>
            </a:lvl1pPr>
          </a:lstStyle>
          <a:p>
            <a:r>
              <a:rPr lang="en-US" smtClean="0"/>
              <a:t>Click to edit Master title style</a:t>
            </a:r>
            <a:endParaRPr lang="en-US"/>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272816-9EBA-47BC-9CA5-08435BB2DC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00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074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272816-9EBA-47BC-9CA5-08435BB2DC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40080" y="2149158"/>
            <a:ext cx="5656263"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03036" y="2149158"/>
            <a:ext cx="5658485"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503036"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272816-9EBA-47BC-9CA5-08435BB2DC4B}" type="datetimeFigureOut">
              <a:rPr lang="en-US" smtClean="0"/>
              <a:t>8/2/2014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272816-9EBA-47BC-9CA5-08435BB2DC4B}" type="datetimeFigureOut">
              <a:rPr lang="en-US" smtClean="0"/>
              <a:t>8/2/2014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72816-9EBA-47BC-9CA5-08435BB2DC4B}" type="datetimeFigureOut">
              <a:rPr lang="en-US" smtClean="0"/>
              <a:t>8/2/2014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l">
              <a:defRPr sz="2800" b="1"/>
            </a:lvl1pPr>
          </a:lstStyle>
          <a:p>
            <a:r>
              <a:rPr lang="en-US" smtClean="0"/>
              <a:t>Click to edit Master title style</a:t>
            </a:r>
            <a:endParaRPr lang="en-US"/>
          </a:p>
        </p:txBody>
      </p:sp>
      <p:sp>
        <p:nvSpPr>
          <p:cNvPr id="3" name="Content Placeholder 2"/>
          <p:cNvSpPr>
            <a:spLocks noGrp="1"/>
          </p:cNvSpPr>
          <p:nvPr>
            <p:ph idx="1"/>
          </p:nvPr>
        </p:nvSpPr>
        <p:spPr>
          <a:xfrm>
            <a:off x="5005070" y="382271"/>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40081" y="2009141"/>
            <a:ext cx="4211638" cy="6567488"/>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272816-9EBA-47BC-9CA5-08435BB2DC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800" b="1"/>
            </a:lvl1pPr>
          </a:lstStyle>
          <a:p>
            <a:r>
              <a:rPr lang="en-US" smtClean="0"/>
              <a:t>Click to edit Master title style</a:t>
            </a:r>
            <a:endParaRPr lang="en-US"/>
          </a:p>
        </p:txBody>
      </p:sp>
      <p:sp>
        <p:nvSpPr>
          <p:cNvPr id="3" name="Picture Placeholder 2"/>
          <p:cNvSpPr>
            <a:spLocks noGrp="1"/>
          </p:cNvSpPr>
          <p:nvPr>
            <p:ph type="pic" idx="1"/>
          </p:nvPr>
        </p:nvSpPr>
        <p:spPr>
          <a:xfrm>
            <a:off x="2509203" y="857885"/>
            <a:ext cx="7680960" cy="576072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en-US"/>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272816-9EBA-47BC-9CA5-08435BB2DC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A4308C-919B-4448-86C5-D5C87E927B2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080" y="384493"/>
            <a:ext cx="11521440" cy="1600200"/>
          </a:xfrm>
          <a:prstGeom prst="rect">
            <a:avLst/>
          </a:prstGeom>
        </p:spPr>
        <p:txBody>
          <a:bodyPr vert="horz" lIns="128016" tIns="64008" rIns="128016" bIns="6400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40080" y="2240281"/>
            <a:ext cx="11521440" cy="6336348"/>
          </a:xfrm>
          <a:prstGeom prst="rect">
            <a:avLst/>
          </a:prstGeom>
        </p:spPr>
        <p:txBody>
          <a:bodyPr vert="horz" lIns="128016" tIns="64008" rIns="128016" bIns="6400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0080" y="8898891"/>
            <a:ext cx="2987040" cy="511175"/>
          </a:xfrm>
          <a:prstGeom prst="rect">
            <a:avLst/>
          </a:prstGeom>
        </p:spPr>
        <p:txBody>
          <a:bodyPr vert="horz" lIns="128016" tIns="64008" rIns="128016" bIns="64008" rtlCol="0" anchor="ctr"/>
          <a:lstStyle>
            <a:lvl1pPr algn="l">
              <a:defRPr sz="1700">
                <a:solidFill>
                  <a:schemeClr val="tx1">
                    <a:tint val="75000"/>
                  </a:schemeClr>
                </a:solidFill>
              </a:defRPr>
            </a:lvl1pPr>
          </a:lstStyle>
          <a:p>
            <a:fld id="{65272816-9EBA-47BC-9CA5-08435BB2DC4B}" type="datetimeFigureOut">
              <a:rPr lang="en-US" smtClean="0"/>
              <a:t>8/2/2014</a:t>
            </a:fld>
            <a:endParaRPr lang="en-US"/>
          </a:p>
        </p:txBody>
      </p:sp>
      <p:sp>
        <p:nvSpPr>
          <p:cNvPr id="5" name="Footer Placeholder 4"/>
          <p:cNvSpPr>
            <a:spLocks noGrp="1"/>
          </p:cNvSpPr>
          <p:nvPr>
            <p:ph type="ftr" sz="quarter" idx="3"/>
          </p:nvPr>
        </p:nvSpPr>
        <p:spPr>
          <a:xfrm>
            <a:off x="4373880" y="8898891"/>
            <a:ext cx="4053840" cy="511175"/>
          </a:xfrm>
          <a:prstGeom prst="rect">
            <a:avLst/>
          </a:prstGeom>
        </p:spPr>
        <p:txBody>
          <a:bodyPr vert="horz" lIns="128016" tIns="64008" rIns="128016" bIns="64008"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174480" y="8898891"/>
            <a:ext cx="2987040" cy="511175"/>
          </a:xfrm>
          <a:prstGeom prst="rect">
            <a:avLst/>
          </a:prstGeom>
        </p:spPr>
        <p:txBody>
          <a:bodyPr vert="horz" lIns="128016" tIns="64008" rIns="128016" bIns="64008" rtlCol="0" anchor="ctr"/>
          <a:lstStyle>
            <a:lvl1pPr algn="r">
              <a:defRPr sz="1700">
                <a:solidFill>
                  <a:schemeClr val="tx1">
                    <a:tint val="75000"/>
                  </a:schemeClr>
                </a:solidFill>
              </a:defRPr>
            </a:lvl1pPr>
          </a:lstStyle>
          <a:p>
            <a:fld id="{BCA4308C-919B-4448-86C5-D5C87E927B2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0" eaLnBrk="1" latinLnBrk="0" hangingPunct="1">
        <a:spcBef>
          <a:spcPct val="0"/>
        </a:spcBef>
        <a:buNone/>
        <a:defRPr sz="6200" kern="1200">
          <a:solidFill>
            <a:schemeClr val="tx1"/>
          </a:solidFill>
          <a:latin typeface="+mj-lt"/>
          <a:ea typeface="+mj-ea"/>
          <a:cs typeface="+mj-cs"/>
        </a:defRPr>
      </a:lvl1pPr>
    </p:titleStyle>
    <p:bodyStyle>
      <a:lvl1pPr marL="480060" indent="-480060" algn="l" defTabSz="1280160"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l" defTabSz="1280160"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l" defTabSz="128016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media/image58.jpeg"/><Relationship Id="rId3" Type="http://schemas.openxmlformats.org/officeDocument/2006/relationships/image" Target="../media/image48.jpeg"/><Relationship Id="rId7" Type="http://schemas.openxmlformats.org/officeDocument/2006/relationships/image" Target="../media/image52.jpeg"/><Relationship Id="rId12" Type="http://schemas.openxmlformats.org/officeDocument/2006/relationships/image" Target="../media/image57.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Organization Chart 2"/>
          <p:cNvGrpSpPr>
            <a:grpSpLocks noChangeAspect="1"/>
          </p:cNvGrpSpPr>
          <p:nvPr/>
        </p:nvGrpSpPr>
        <p:grpSpPr bwMode="auto">
          <a:xfrm>
            <a:off x="228600" y="76200"/>
            <a:ext cx="12147889" cy="9075256"/>
            <a:chOff x="1016" y="1370"/>
            <a:chExt cx="6681" cy="3151"/>
          </a:xfrm>
        </p:grpSpPr>
        <p:cxnSp>
          <p:nvCxnSpPr>
            <p:cNvPr id="8" name="_s194564"/>
            <p:cNvCxnSpPr>
              <a:cxnSpLocks noChangeShapeType="1"/>
            </p:cNvCxnSpPr>
            <p:nvPr/>
          </p:nvCxnSpPr>
          <p:spPr bwMode="auto">
            <a:xfrm rot="10800000">
              <a:off x="3175" y="2904"/>
              <a:ext cx="132" cy="708"/>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9" name="_s194565"/>
            <p:cNvCxnSpPr>
              <a:cxnSpLocks noChangeShapeType="1"/>
            </p:cNvCxnSpPr>
            <p:nvPr/>
          </p:nvCxnSpPr>
          <p:spPr bwMode="auto">
            <a:xfrm rot="10800000">
              <a:off x="3175" y="2904"/>
              <a:ext cx="132" cy="278"/>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10" name="_s194566"/>
            <p:cNvCxnSpPr>
              <a:cxnSpLocks noChangeShapeType="1"/>
            </p:cNvCxnSpPr>
            <p:nvPr/>
          </p:nvCxnSpPr>
          <p:spPr bwMode="auto">
            <a:xfrm rot="10800000">
              <a:off x="4327" y="2902"/>
              <a:ext cx="132" cy="708"/>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11" name="_s194567"/>
            <p:cNvCxnSpPr>
              <a:cxnSpLocks noChangeShapeType="1"/>
            </p:cNvCxnSpPr>
            <p:nvPr/>
          </p:nvCxnSpPr>
          <p:spPr bwMode="auto">
            <a:xfrm rot="10800000">
              <a:off x="4327" y="2892"/>
              <a:ext cx="130" cy="269"/>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12" name="_s194568"/>
            <p:cNvCxnSpPr>
              <a:cxnSpLocks noChangeShapeType="1"/>
            </p:cNvCxnSpPr>
            <p:nvPr/>
          </p:nvCxnSpPr>
          <p:spPr bwMode="auto">
            <a:xfrm rot="5400000" flipH="1">
              <a:off x="4005" y="2275"/>
              <a:ext cx="121" cy="522"/>
            </a:xfrm>
            <a:prstGeom prst="bentConnector3">
              <a:avLst>
                <a:gd name="adj1" fmla="val 49579"/>
              </a:avLst>
            </a:prstGeom>
            <a:ln>
              <a:headEnd/>
              <a:tailEnd/>
            </a:ln>
          </p:spPr>
          <p:style>
            <a:lnRef idx="2">
              <a:schemeClr val="dk1"/>
            </a:lnRef>
            <a:fillRef idx="1">
              <a:schemeClr val="lt1"/>
            </a:fillRef>
            <a:effectRef idx="0">
              <a:schemeClr val="dk1"/>
            </a:effectRef>
            <a:fontRef idx="minor">
              <a:schemeClr val="dk1"/>
            </a:fontRef>
          </p:style>
        </p:cxnSp>
        <p:cxnSp>
          <p:nvCxnSpPr>
            <p:cNvPr id="13" name="_s194569"/>
            <p:cNvCxnSpPr>
              <a:cxnSpLocks noChangeShapeType="1"/>
            </p:cNvCxnSpPr>
            <p:nvPr/>
          </p:nvCxnSpPr>
          <p:spPr bwMode="auto">
            <a:xfrm rot="-5400000">
              <a:off x="3429" y="2221"/>
              <a:ext cx="121" cy="630"/>
            </a:xfrm>
            <a:prstGeom prst="bentConnector3">
              <a:avLst>
                <a:gd name="adj1" fmla="val 49579"/>
              </a:avLst>
            </a:prstGeom>
            <a:ln>
              <a:headEnd/>
              <a:tailEnd/>
            </a:ln>
          </p:spPr>
          <p:style>
            <a:lnRef idx="2">
              <a:schemeClr val="dk1"/>
            </a:lnRef>
            <a:fillRef idx="1">
              <a:schemeClr val="lt1"/>
            </a:fillRef>
            <a:effectRef idx="0">
              <a:schemeClr val="dk1"/>
            </a:effectRef>
            <a:fontRef idx="minor">
              <a:schemeClr val="dk1"/>
            </a:fontRef>
          </p:style>
        </p:cxnSp>
        <p:cxnSp>
          <p:nvCxnSpPr>
            <p:cNvPr id="16" name="_s194572"/>
            <p:cNvCxnSpPr>
              <a:cxnSpLocks noChangeShapeType="1"/>
            </p:cNvCxnSpPr>
            <p:nvPr/>
          </p:nvCxnSpPr>
          <p:spPr bwMode="auto">
            <a:xfrm rot="10800000">
              <a:off x="1448" y="2470"/>
              <a:ext cx="152" cy="710"/>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18" name="_s194574"/>
            <p:cNvCxnSpPr>
              <a:cxnSpLocks noChangeShapeType="1"/>
            </p:cNvCxnSpPr>
            <p:nvPr/>
          </p:nvCxnSpPr>
          <p:spPr bwMode="auto">
            <a:xfrm rot="10800000">
              <a:off x="1448" y="2470"/>
              <a:ext cx="152" cy="280"/>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19" name="_s194575"/>
            <p:cNvCxnSpPr>
              <a:cxnSpLocks noChangeShapeType="1"/>
            </p:cNvCxnSpPr>
            <p:nvPr/>
          </p:nvCxnSpPr>
          <p:spPr bwMode="auto">
            <a:xfrm rot="10800000">
              <a:off x="5342" y="2468"/>
              <a:ext cx="284" cy="712"/>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0" name="_s194576"/>
            <p:cNvCxnSpPr>
              <a:cxnSpLocks noChangeShapeType="1"/>
            </p:cNvCxnSpPr>
            <p:nvPr/>
          </p:nvCxnSpPr>
          <p:spPr bwMode="auto">
            <a:xfrm rot="10800000">
              <a:off x="5342" y="2402"/>
              <a:ext cx="284" cy="281"/>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1" name="_s194577"/>
            <p:cNvCxnSpPr>
              <a:cxnSpLocks noChangeShapeType="1"/>
            </p:cNvCxnSpPr>
            <p:nvPr/>
          </p:nvCxnSpPr>
          <p:spPr bwMode="auto">
            <a:xfrm rot="10800000">
              <a:off x="6674" y="2428"/>
              <a:ext cx="34" cy="1561"/>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2" name="_s194578"/>
            <p:cNvCxnSpPr>
              <a:cxnSpLocks noChangeShapeType="1"/>
            </p:cNvCxnSpPr>
            <p:nvPr/>
          </p:nvCxnSpPr>
          <p:spPr bwMode="auto">
            <a:xfrm rot="10800000">
              <a:off x="6674" y="2470"/>
              <a:ext cx="34" cy="1992"/>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3" name="_s194579"/>
            <p:cNvCxnSpPr>
              <a:cxnSpLocks noChangeShapeType="1"/>
            </p:cNvCxnSpPr>
            <p:nvPr/>
          </p:nvCxnSpPr>
          <p:spPr bwMode="auto">
            <a:xfrm rot="10800000">
              <a:off x="6674" y="2428"/>
              <a:ext cx="34" cy="1129"/>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4" name="_s194580"/>
            <p:cNvCxnSpPr>
              <a:cxnSpLocks noChangeShapeType="1"/>
            </p:cNvCxnSpPr>
            <p:nvPr/>
          </p:nvCxnSpPr>
          <p:spPr bwMode="auto">
            <a:xfrm rot="10800000">
              <a:off x="6674" y="2470"/>
              <a:ext cx="34" cy="697"/>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5" name="_s194581"/>
            <p:cNvCxnSpPr>
              <a:cxnSpLocks noChangeShapeType="1"/>
            </p:cNvCxnSpPr>
            <p:nvPr/>
          </p:nvCxnSpPr>
          <p:spPr bwMode="auto">
            <a:xfrm rot="10800000">
              <a:off x="6674" y="2470"/>
              <a:ext cx="34" cy="266"/>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6" name="_s194582"/>
            <p:cNvCxnSpPr>
              <a:cxnSpLocks noChangeShapeType="1"/>
            </p:cNvCxnSpPr>
            <p:nvPr/>
          </p:nvCxnSpPr>
          <p:spPr bwMode="auto">
            <a:xfrm rot="10800000">
              <a:off x="4286" y="1582"/>
              <a:ext cx="2388" cy="485"/>
            </a:xfrm>
            <a:prstGeom prst="bentConnector2">
              <a:avLst/>
            </a:prstGeom>
            <a:ln>
              <a:headEnd/>
              <a:tailEnd/>
            </a:ln>
          </p:spPr>
          <p:style>
            <a:lnRef idx="2">
              <a:schemeClr val="dk1"/>
            </a:lnRef>
            <a:fillRef idx="1">
              <a:schemeClr val="lt1"/>
            </a:fillRef>
            <a:effectRef idx="0">
              <a:schemeClr val="dk1"/>
            </a:effectRef>
            <a:fontRef idx="minor">
              <a:schemeClr val="dk1"/>
            </a:fontRef>
          </p:style>
        </p:cxnSp>
        <p:cxnSp>
          <p:nvCxnSpPr>
            <p:cNvPr id="27" name="_s194584"/>
            <p:cNvCxnSpPr>
              <a:cxnSpLocks noChangeShapeType="1"/>
            </p:cNvCxnSpPr>
            <p:nvPr/>
          </p:nvCxnSpPr>
          <p:spPr bwMode="auto">
            <a:xfrm flipV="1">
              <a:off x="1490" y="1582"/>
              <a:ext cx="2795" cy="485"/>
            </a:xfrm>
            <a:prstGeom prst="bentConnector2">
              <a:avLst/>
            </a:prstGeom>
            <a:ln>
              <a:headEnd/>
              <a:tailEnd/>
            </a:ln>
          </p:spPr>
          <p:style>
            <a:lnRef idx="2">
              <a:schemeClr val="dk1"/>
            </a:lnRef>
            <a:fillRef idx="1">
              <a:schemeClr val="lt1"/>
            </a:fillRef>
            <a:effectRef idx="0">
              <a:schemeClr val="dk1"/>
            </a:effectRef>
            <a:fontRef idx="minor">
              <a:schemeClr val="dk1"/>
            </a:fontRef>
          </p:style>
        </p:cxnSp>
        <p:sp>
          <p:nvSpPr>
            <p:cNvPr id="28" name="_s194585"/>
            <p:cNvSpPr>
              <a:spLocks noChangeArrowheads="1"/>
            </p:cNvSpPr>
            <p:nvPr/>
          </p:nvSpPr>
          <p:spPr bwMode="auto">
            <a:xfrm>
              <a:off x="2688" y="1370"/>
              <a:ext cx="3110" cy="312"/>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p>
              <a:pPr algn="ctr" rtl="1"/>
              <a:r>
                <a:rPr lang="ar-EG" sz="4500" b="1" dirty="0">
                  <a:solidFill>
                    <a:srgbClr val="FF0000"/>
                  </a:solidFill>
                  <a:effectLst>
                    <a:outerShdw blurRad="38100" dist="38100" dir="2700000" algn="tl">
                      <a:srgbClr val="FFFFFF"/>
                    </a:outerShdw>
                  </a:effectLst>
                  <a:latin typeface="ae_AlArabiya" pitchFamily="18" charset="-78"/>
                  <a:ea typeface="Arial Unicode MS" pitchFamily="34" charset="-128"/>
                  <a:cs typeface="ae_AlArabiya" pitchFamily="18" charset="-78"/>
                </a:rPr>
                <a:t>المبانى الاسلاميه فى مصر</a:t>
              </a:r>
              <a:endParaRPr lang="en-US" sz="4500" b="1" dirty="0">
                <a:solidFill>
                  <a:srgbClr val="FF0000"/>
                </a:solidFill>
                <a:effectLst>
                  <a:outerShdw blurRad="38100" dist="38100" dir="2700000" algn="tl">
                    <a:srgbClr val="FFFFFF"/>
                  </a:outerShdw>
                </a:effectLst>
                <a:latin typeface="ae_AlArabiya" pitchFamily="18" charset="-78"/>
                <a:ea typeface="Arial Unicode MS" pitchFamily="34" charset="-128"/>
                <a:cs typeface="ae_AlArabiya" pitchFamily="18" charset="-78"/>
              </a:endParaRPr>
            </a:p>
          </p:txBody>
        </p:sp>
        <p:sp>
          <p:nvSpPr>
            <p:cNvPr id="29" name="_s194586"/>
            <p:cNvSpPr>
              <a:spLocks noChangeArrowheads="1"/>
            </p:cNvSpPr>
            <p:nvPr/>
          </p:nvSpPr>
          <p:spPr bwMode="auto">
            <a:xfrm>
              <a:off x="1016" y="2173"/>
              <a:ext cx="1165"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المباني الدفاعية</a:t>
              </a:r>
              <a:endParaRPr lang="en-US" b="1" dirty="0">
                <a:effectLst>
                  <a:outerShdw blurRad="38100" dist="38100" dir="2700000" algn="tl">
                    <a:srgbClr val="FFFFFF"/>
                  </a:outerShdw>
                </a:effectLst>
                <a:ea typeface="Arial Unicode MS" pitchFamily="34" charset="-128"/>
                <a:cs typeface="+mn-cs"/>
              </a:endParaRPr>
            </a:p>
          </p:txBody>
        </p:sp>
        <p:sp>
          <p:nvSpPr>
            <p:cNvPr id="30" name="_s194587"/>
            <p:cNvSpPr>
              <a:spLocks noChangeArrowheads="1"/>
            </p:cNvSpPr>
            <p:nvPr/>
          </p:nvSpPr>
          <p:spPr bwMode="auto">
            <a:xfrm>
              <a:off x="4921" y="2137"/>
              <a:ext cx="1166"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المباني المائية</a:t>
              </a:r>
              <a:endParaRPr lang="en-US" b="1" dirty="0">
                <a:effectLst>
                  <a:outerShdw blurRad="38100" dist="38100" dir="2700000" algn="tl">
                    <a:srgbClr val="FFFFFF"/>
                  </a:outerShdw>
                </a:effectLst>
                <a:ea typeface="Arial Unicode MS" pitchFamily="34" charset="-128"/>
                <a:cs typeface="+mn-cs"/>
              </a:endParaRPr>
            </a:p>
          </p:txBody>
        </p:sp>
        <p:sp>
          <p:nvSpPr>
            <p:cNvPr id="31" name="_s194588"/>
            <p:cNvSpPr>
              <a:spLocks noChangeArrowheads="1"/>
            </p:cNvSpPr>
            <p:nvPr/>
          </p:nvSpPr>
          <p:spPr bwMode="auto">
            <a:xfrm>
              <a:off x="6386" y="2140"/>
              <a:ext cx="1113"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المباني الدينية</a:t>
              </a:r>
              <a:endParaRPr lang="en-US" b="1" dirty="0">
                <a:effectLst>
                  <a:outerShdw blurRad="38100" dist="38100" dir="2700000" algn="tl">
                    <a:srgbClr val="FFFFFF"/>
                  </a:outerShdw>
                </a:effectLst>
                <a:ea typeface="Arial Unicode MS" pitchFamily="34" charset="-128"/>
                <a:cs typeface="+mn-cs"/>
              </a:endParaRPr>
            </a:p>
          </p:txBody>
        </p:sp>
        <p:sp>
          <p:nvSpPr>
            <p:cNvPr id="32" name="_s194589"/>
            <p:cNvSpPr>
              <a:spLocks noChangeArrowheads="1"/>
            </p:cNvSpPr>
            <p:nvPr/>
          </p:nvSpPr>
          <p:spPr bwMode="auto">
            <a:xfrm>
              <a:off x="6717" y="2561"/>
              <a:ext cx="962"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المساجد</a:t>
              </a:r>
              <a:endParaRPr lang="en-US" b="1" dirty="0">
                <a:effectLst>
                  <a:outerShdw blurRad="38100" dist="38100" dir="2700000" algn="tl">
                    <a:srgbClr val="FFFFFF"/>
                  </a:outerShdw>
                </a:effectLst>
                <a:ea typeface="Arial Unicode MS" pitchFamily="34" charset="-128"/>
                <a:cs typeface="+mn-cs"/>
              </a:endParaRPr>
            </a:p>
          </p:txBody>
        </p:sp>
        <p:sp>
          <p:nvSpPr>
            <p:cNvPr id="33" name="_s194590"/>
            <p:cNvSpPr>
              <a:spLocks noChangeArrowheads="1"/>
            </p:cNvSpPr>
            <p:nvPr/>
          </p:nvSpPr>
          <p:spPr bwMode="auto">
            <a:xfrm>
              <a:off x="6717" y="2993"/>
              <a:ext cx="962" cy="286"/>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المدارس</a:t>
              </a:r>
              <a:endParaRPr lang="en-US" b="1" dirty="0">
                <a:effectLst>
                  <a:outerShdw blurRad="38100" dist="38100" dir="2700000" algn="tl">
                    <a:srgbClr val="FFFFFF"/>
                  </a:outerShdw>
                </a:effectLst>
                <a:ea typeface="Arial Unicode MS" pitchFamily="34" charset="-128"/>
                <a:cs typeface="+mn-cs"/>
              </a:endParaRPr>
            </a:p>
          </p:txBody>
        </p:sp>
        <p:sp>
          <p:nvSpPr>
            <p:cNvPr id="34" name="_s194591"/>
            <p:cNvSpPr>
              <a:spLocks noChangeArrowheads="1"/>
            </p:cNvSpPr>
            <p:nvPr/>
          </p:nvSpPr>
          <p:spPr bwMode="auto">
            <a:xfrm>
              <a:off x="6715" y="4233"/>
              <a:ext cx="982"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الأضرحة والمشاهد</a:t>
              </a:r>
              <a:endParaRPr lang="en-US" b="1" dirty="0">
                <a:effectLst>
                  <a:outerShdw blurRad="38100" dist="38100" dir="2700000" algn="tl">
                    <a:srgbClr val="FFFFFF"/>
                  </a:outerShdw>
                </a:effectLst>
                <a:ea typeface="Arial Unicode MS" pitchFamily="34" charset="-128"/>
                <a:cs typeface="+mn-cs"/>
              </a:endParaRPr>
            </a:p>
          </p:txBody>
        </p:sp>
        <p:sp>
          <p:nvSpPr>
            <p:cNvPr id="35" name="_s194592"/>
            <p:cNvSpPr>
              <a:spLocks noChangeArrowheads="1"/>
            </p:cNvSpPr>
            <p:nvPr/>
          </p:nvSpPr>
          <p:spPr bwMode="auto">
            <a:xfrm>
              <a:off x="6715" y="3402"/>
              <a:ext cx="962"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الخانقـــاوات</a:t>
              </a:r>
              <a:endParaRPr lang="en-US" b="1" dirty="0">
                <a:effectLst>
                  <a:outerShdw blurRad="38100" dist="38100" dir="2700000" algn="tl">
                    <a:srgbClr val="FFFFFF"/>
                  </a:outerShdw>
                </a:effectLst>
                <a:ea typeface="Arial Unicode MS" pitchFamily="34" charset="-128"/>
                <a:cs typeface="+mn-cs"/>
              </a:endParaRPr>
            </a:p>
          </p:txBody>
        </p:sp>
        <p:sp>
          <p:nvSpPr>
            <p:cNvPr id="36" name="_s194593"/>
            <p:cNvSpPr>
              <a:spLocks noChangeArrowheads="1"/>
            </p:cNvSpPr>
            <p:nvPr/>
          </p:nvSpPr>
          <p:spPr bwMode="auto">
            <a:xfrm>
              <a:off x="6715" y="3826"/>
              <a:ext cx="962"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التكايا</a:t>
              </a:r>
              <a:endParaRPr lang="en-US" b="1" dirty="0">
                <a:effectLst>
                  <a:outerShdw blurRad="38100" dist="38100" dir="2700000" algn="tl">
                    <a:srgbClr val="FFFFFF"/>
                  </a:outerShdw>
                </a:effectLst>
                <a:ea typeface="Arial Unicode MS" pitchFamily="34" charset="-128"/>
                <a:cs typeface="+mn-cs"/>
              </a:endParaRPr>
            </a:p>
          </p:txBody>
        </p:sp>
        <p:sp>
          <p:nvSpPr>
            <p:cNvPr id="37" name="_s194594"/>
            <p:cNvSpPr>
              <a:spLocks noChangeArrowheads="1"/>
            </p:cNvSpPr>
            <p:nvPr/>
          </p:nvSpPr>
          <p:spPr bwMode="auto">
            <a:xfrm>
              <a:off x="5474" y="2605"/>
              <a:ext cx="906"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السبيل والكُتاب</a:t>
              </a:r>
              <a:endParaRPr lang="en-US" b="1" dirty="0">
                <a:effectLst>
                  <a:outerShdw blurRad="38100" dist="38100" dir="2700000" algn="tl">
                    <a:srgbClr val="FFFFFF"/>
                  </a:outerShdw>
                </a:effectLst>
                <a:ea typeface="Arial Unicode MS" pitchFamily="34" charset="-128"/>
                <a:cs typeface="+mn-cs"/>
              </a:endParaRPr>
            </a:p>
          </p:txBody>
        </p:sp>
        <p:sp>
          <p:nvSpPr>
            <p:cNvPr id="38" name="_s194595"/>
            <p:cNvSpPr>
              <a:spLocks noChangeArrowheads="1"/>
            </p:cNvSpPr>
            <p:nvPr/>
          </p:nvSpPr>
          <p:spPr bwMode="auto">
            <a:xfrm>
              <a:off x="5474" y="3036"/>
              <a:ext cx="864"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الحمـــامــــات</a:t>
              </a:r>
              <a:endParaRPr lang="en-US" b="1" dirty="0">
                <a:effectLst>
                  <a:outerShdw blurRad="38100" dist="38100" dir="2700000" algn="tl">
                    <a:srgbClr val="FFFFFF"/>
                  </a:outerShdw>
                </a:effectLst>
                <a:ea typeface="Arial Unicode MS" pitchFamily="34" charset="-128"/>
                <a:cs typeface="+mn-cs"/>
              </a:endParaRPr>
            </a:p>
          </p:txBody>
        </p:sp>
        <p:sp>
          <p:nvSpPr>
            <p:cNvPr id="40" name="_s194600"/>
            <p:cNvSpPr>
              <a:spLocks noChangeArrowheads="1"/>
            </p:cNvSpPr>
            <p:nvPr/>
          </p:nvSpPr>
          <p:spPr bwMode="auto">
            <a:xfrm>
              <a:off x="3373" y="2178"/>
              <a:ext cx="1019"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المباني المدنية</a:t>
              </a:r>
              <a:endParaRPr lang="en-US" b="1" dirty="0">
                <a:effectLst>
                  <a:outerShdw blurRad="38100" dist="38100" dir="2700000" algn="tl">
                    <a:srgbClr val="FFFFFF"/>
                  </a:outerShdw>
                </a:effectLst>
                <a:ea typeface="Arial Unicode MS" pitchFamily="34" charset="-128"/>
                <a:cs typeface="+mn-cs"/>
              </a:endParaRPr>
            </a:p>
          </p:txBody>
        </p:sp>
        <p:sp>
          <p:nvSpPr>
            <p:cNvPr id="41" name="_s194601"/>
            <p:cNvSpPr>
              <a:spLocks noChangeArrowheads="1"/>
            </p:cNvSpPr>
            <p:nvPr/>
          </p:nvSpPr>
          <p:spPr bwMode="auto">
            <a:xfrm>
              <a:off x="2743" y="2605"/>
              <a:ext cx="863"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مباني خدمية</a:t>
              </a:r>
              <a:endParaRPr lang="en-US" b="1" dirty="0">
                <a:effectLst>
                  <a:outerShdw blurRad="38100" dist="38100" dir="2700000" algn="tl">
                    <a:srgbClr val="FFFFFF"/>
                  </a:outerShdw>
                </a:effectLst>
                <a:ea typeface="Arial Unicode MS" pitchFamily="34" charset="-128"/>
                <a:cs typeface="+mn-cs"/>
              </a:endParaRPr>
            </a:p>
          </p:txBody>
        </p:sp>
        <p:sp>
          <p:nvSpPr>
            <p:cNvPr id="42" name="_s194602"/>
            <p:cNvSpPr>
              <a:spLocks noChangeArrowheads="1"/>
            </p:cNvSpPr>
            <p:nvPr/>
          </p:nvSpPr>
          <p:spPr bwMode="auto">
            <a:xfrm>
              <a:off x="3895" y="2605"/>
              <a:ext cx="863"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مباني سكني</a:t>
              </a:r>
              <a:endParaRPr lang="en-US" b="1" dirty="0">
                <a:effectLst>
                  <a:outerShdw blurRad="38100" dist="38100" dir="2700000" algn="tl">
                    <a:srgbClr val="FFFFFF"/>
                  </a:outerShdw>
                </a:effectLst>
                <a:ea typeface="Arial Unicode MS" pitchFamily="34" charset="-128"/>
                <a:cs typeface="+mn-cs"/>
              </a:endParaRPr>
            </a:p>
          </p:txBody>
        </p:sp>
        <p:sp>
          <p:nvSpPr>
            <p:cNvPr id="43" name="_s194603"/>
            <p:cNvSpPr>
              <a:spLocks noChangeArrowheads="1"/>
            </p:cNvSpPr>
            <p:nvPr/>
          </p:nvSpPr>
          <p:spPr bwMode="auto">
            <a:xfrm>
              <a:off x="4407" y="3018"/>
              <a:ext cx="863"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قصور</a:t>
              </a:r>
              <a:endParaRPr lang="en-US" b="1" dirty="0">
                <a:effectLst>
                  <a:outerShdw blurRad="38100" dist="38100" dir="2700000" algn="tl">
                    <a:srgbClr val="FFFFFF"/>
                  </a:outerShdw>
                </a:effectLst>
                <a:ea typeface="Arial Unicode MS" pitchFamily="34" charset="-128"/>
                <a:cs typeface="+mn-cs"/>
              </a:endParaRPr>
            </a:p>
          </p:txBody>
        </p:sp>
        <p:sp>
          <p:nvSpPr>
            <p:cNvPr id="44" name="_s194604"/>
            <p:cNvSpPr>
              <a:spLocks noChangeArrowheads="1"/>
            </p:cNvSpPr>
            <p:nvPr/>
          </p:nvSpPr>
          <p:spPr bwMode="auto">
            <a:xfrm>
              <a:off x="4407" y="3455"/>
              <a:ext cx="864"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بيوت</a:t>
              </a:r>
              <a:endParaRPr lang="en-US" b="1" dirty="0">
                <a:effectLst>
                  <a:outerShdw blurRad="38100" dist="38100" dir="2700000" algn="tl">
                    <a:srgbClr val="FFFFFF"/>
                  </a:outerShdw>
                </a:effectLst>
                <a:ea typeface="Arial Unicode MS" pitchFamily="34" charset="-128"/>
                <a:cs typeface="+mn-cs"/>
              </a:endParaRPr>
            </a:p>
          </p:txBody>
        </p:sp>
        <p:sp>
          <p:nvSpPr>
            <p:cNvPr id="45" name="_s194605"/>
            <p:cNvSpPr>
              <a:spLocks noChangeArrowheads="1"/>
            </p:cNvSpPr>
            <p:nvPr/>
          </p:nvSpPr>
          <p:spPr bwMode="auto">
            <a:xfrm>
              <a:off x="3318" y="3037"/>
              <a:ext cx="862"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smtClean="0">
                  <a:effectLst>
                    <a:outerShdw blurRad="38100" dist="38100" dir="2700000" algn="tl">
                      <a:srgbClr val="FFFFFF"/>
                    </a:outerShdw>
                  </a:effectLst>
                  <a:ea typeface="Arial Unicode MS" pitchFamily="34" charset="-128"/>
                  <a:cs typeface="+mn-cs"/>
                </a:rPr>
                <a:t>البيمارستانات</a:t>
              </a:r>
              <a:endParaRPr lang="en-US" b="1" dirty="0">
                <a:effectLst>
                  <a:outerShdw blurRad="38100" dist="38100" dir="2700000" algn="tl">
                    <a:srgbClr val="FFFFFF"/>
                  </a:outerShdw>
                </a:effectLst>
                <a:ea typeface="Arial Unicode MS" pitchFamily="34" charset="-128"/>
                <a:cs typeface="+mn-cs"/>
              </a:endParaRPr>
            </a:p>
          </p:txBody>
        </p:sp>
        <p:sp>
          <p:nvSpPr>
            <p:cNvPr id="46" name="_s194606"/>
            <p:cNvSpPr>
              <a:spLocks noChangeArrowheads="1"/>
            </p:cNvSpPr>
            <p:nvPr/>
          </p:nvSpPr>
          <p:spPr bwMode="auto">
            <a:xfrm>
              <a:off x="3318" y="3468"/>
              <a:ext cx="864"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الوكالات</a:t>
              </a:r>
              <a:endParaRPr lang="en-US" b="1" dirty="0">
                <a:effectLst>
                  <a:outerShdw blurRad="38100" dist="38100" dir="2700000" algn="tl">
                    <a:srgbClr val="FFFFFF"/>
                  </a:outerShdw>
                </a:effectLst>
                <a:ea typeface="Arial Unicode MS" pitchFamily="34" charset="-128"/>
                <a:cs typeface="+mn-cs"/>
              </a:endParaRPr>
            </a:p>
          </p:txBody>
        </p:sp>
        <p:sp>
          <p:nvSpPr>
            <p:cNvPr id="47" name="_s194596"/>
            <p:cNvSpPr>
              <a:spLocks noChangeArrowheads="1"/>
            </p:cNvSpPr>
            <p:nvPr/>
          </p:nvSpPr>
          <p:spPr bwMode="auto">
            <a:xfrm>
              <a:off x="1524" y="2616"/>
              <a:ext cx="1093" cy="288"/>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الأسوار والبوابات</a:t>
              </a:r>
              <a:endParaRPr lang="en-US" b="1" dirty="0">
                <a:effectLst>
                  <a:outerShdw blurRad="38100" dist="38100" dir="2700000" algn="tl">
                    <a:srgbClr val="FFFFFF"/>
                  </a:outerShdw>
                </a:effectLst>
                <a:ea typeface="Arial Unicode MS" pitchFamily="34" charset="-128"/>
                <a:cs typeface="+mn-cs"/>
              </a:endParaRPr>
            </a:p>
          </p:txBody>
        </p:sp>
        <p:sp>
          <p:nvSpPr>
            <p:cNvPr id="48" name="_s194597"/>
            <p:cNvSpPr>
              <a:spLocks noChangeArrowheads="1"/>
            </p:cNvSpPr>
            <p:nvPr/>
          </p:nvSpPr>
          <p:spPr bwMode="auto">
            <a:xfrm>
              <a:off x="1524" y="3037"/>
              <a:ext cx="1093"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a:effectLst>
                    <a:outerShdw blurRad="38100" dist="38100" dir="2700000" algn="tl">
                      <a:srgbClr val="FFFFFF"/>
                    </a:outerShdw>
                  </a:effectLst>
                  <a:ea typeface="Arial Unicode MS" pitchFamily="34" charset="-128"/>
                  <a:cs typeface="+mn-cs"/>
                </a:rPr>
                <a:t>القـــلاع</a:t>
              </a:r>
              <a:r>
                <a:rPr lang="ar-EG" b="1" dirty="0">
                  <a:ea typeface="Arial Unicode MS" pitchFamily="34" charset="-128"/>
                  <a:cs typeface="Arial Unicode MS" pitchFamily="34" charset="-128"/>
                </a:rPr>
                <a:t> </a:t>
              </a:r>
              <a:endParaRPr lang="en-US" b="1" dirty="0">
                <a:ea typeface="Arial Unicode MS" pitchFamily="34" charset="-128"/>
                <a:cs typeface="Arial Unicode MS" pitchFamily="34" charset="-128"/>
              </a:endParaRPr>
            </a:p>
          </p:txBody>
        </p:sp>
        <p:sp>
          <p:nvSpPr>
            <p:cNvPr id="49" name="_s194598"/>
            <p:cNvSpPr>
              <a:spLocks noChangeArrowheads="1"/>
            </p:cNvSpPr>
            <p:nvPr/>
          </p:nvSpPr>
          <p:spPr bwMode="auto">
            <a:xfrm>
              <a:off x="3318" y="3883"/>
              <a:ext cx="883" cy="287"/>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wrap="none" lIns="0" tIns="0" rIns="0" bIns="0"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eaLnBrk="1" hangingPunct="1"/>
              <a:r>
                <a:rPr lang="ar-EG" b="1" dirty="0" smtClean="0">
                  <a:effectLst>
                    <a:outerShdw blurRad="38100" dist="38100" dir="2700000" algn="tl">
                      <a:srgbClr val="FFFFFF"/>
                    </a:outerShdw>
                  </a:effectLst>
                  <a:ea typeface="Arial Unicode MS" pitchFamily="34" charset="-128"/>
                  <a:cs typeface="+mn-cs"/>
                </a:rPr>
                <a:t>القيساريات</a:t>
              </a:r>
              <a:endParaRPr lang="en-US" b="1" dirty="0">
                <a:effectLst>
                  <a:outerShdw blurRad="38100" dist="38100" dir="2700000" algn="tl">
                    <a:srgbClr val="FFFFFF"/>
                  </a:outerShdw>
                </a:effectLst>
                <a:ea typeface="Arial Unicode MS" pitchFamily="34" charset="-128"/>
                <a:cs typeface="+mn-cs"/>
              </a:endParaRPr>
            </a:p>
          </p:txBody>
        </p:sp>
      </p:grpSp>
      <p:cxnSp>
        <p:nvCxnSpPr>
          <p:cNvPr id="78" name="_s194572"/>
          <p:cNvCxnSpPr>
            <a:cxnSpLocks noChangeShapeType="1"/>
          </p:cNvCxnSpPr>
          <p:nvPr/>
        </p:nvCxnSpPr>
        <p:spPr bwMode="auto">
          <a:xfrm rot="16200000" flipV="1">
            <a:off x="3511457" y="6546944"/>
            <a:ext cx="1587686" cy="228600"/>
          </a:xfrm>
          <a:prstGeom prst="bentConnector3">
            <a:avLst>
              <a:gd name="adj1" fmla="val -4614"/>
            </a:avLst>
          </a:prstGeom>
          <a:ln>
            <a:headEnd/>
            <a:tailEnd/>
          </a:ln>
        </p:spPr>
        <p:style>
          <a:lnRef idx="2">
            <a:schemeClr val="dk1"/>
          </a:lnRef>
          <a:fillRef idx="1">
            <a:schemeClr val="lt1"/>
          </a:fillRef>
          <a:effectRef idx="0">
            <a:schemeClr val="dk1"/>
          </a:effectRef>
          <a:fontRef idx="minor">
            <a:schemeClr val="dk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2042398" y="5121196"/>
            <a:ext cx="8108792" cy="1588"/>
          </a:xfrm>
          <a:prstGeom prst="line">
            <a:avLst/>
          </a:prstGeom>
        </p:spPr>
        <p:style>
          <a:lnRef idx="2">
            <a:schemeClr val="dk1"/>
          </a:lnRef>
          <a:fillRef idx="0">
            <a:schemeClr val="dk1"/>
          </a:fillRef>
          <a:effectRef idx="1">
            <a:schemeClr val="dk1"/>
          </a:effectRef>
          <a:fontRef idx="minor">
            <a:schemeClr val="tx1"/>
          </a:fontRef>
        </p:style>
      </p:cxnSp>
      <p:sp>
        <p:nvSpPr>
          <p:cNvPr id="4" name="TextBox 3"/>
          <p:cNvSpPr txBox="1"/>
          <p:nvPr/>
        </p:nvSpPr>
        <p:spPr>
          <a:xfrm>
            <a:off x="9539349" y="838200"/>
            <a:ext cx="3086082" cy="2339068"/>
          </a:xfrm>
          <a:prstGeom prst="rect">
            <a:avLst/>
          </a:prstGeom>
          <a:noFill/>
        </p:spPr>
        <p:txBody>
          <a:bodyPr wrap="square" lIns="91405" tIns="45703" rIns="91405" bIns="45703" rtlCol="1">
            <a:spAutoFit/>
          </a:bodyPr>
          <a:lstStyle/>
          <a:p>
            <a:pPr algn="r">
              <a:defRPr/>
            </a:pPr>
            <a:r>
              <a:rPr lang="ar-EG" sz="2000" b="1" u="sng" dirty="0" smtClean="0">
                <a:solidFill>
                  <a:schemeClr val="accent6"/>
                </a:solidFill>
                <a:effectLst>
                  <a:outerShdw blurRad="38100" dist="38100" dir="2700000" algn="tl">
                    <a:srgbClr val="000000">
                      <a:alpha val="43137"/>
                    </a:srgbClr>
                  </a:outerShdw>
                </a:effectLst>
              </a:rPr>
              <a:t>اولا </a:t>
            </a:r>
            <a:r>
              <a:rPr lang="ar-EG" sz="2000" b="1" u="sng" dirty="0">
                <a:solidFill>
                  <a:schemeClr val="accent6"/>
                </a:solidFill>
                <a:effectLst>
                  <a:outerShdw blurRad="38100" dist="38100" dir="2700000" algn="tl">
                    <a:srgbClr val="000000">
                      <a:alpha val="43137"/>
                    </a:srgbClr>
                  </a:outerShdw>
                </a:effectLst>
              </a:rPr>
              <a:t>الابواب:</a:t>
            </a:r>
          </a:p>
          <a:p>
            <a:pPr algn="r">
              <a:defRPr/>
            </a:pPr>
            <a:r>
              <a:rPr lang="ar-EG" sz="1400" b="1" dirty="0"/>
              <a:t>تعريفها:</a:t>
            </a:r>
          </a:p>
          <a:p>
            <a:pPr algn="r">
              <a:defRPr/>
            </a:pPr>
            <a:r>
              <a:rPr lang="ar-EG" sz="1400" dirty="0"/>
              <a:t>هي أحد المباني الدفاعية الهامة في المدينة الاسلامية وتعد المداخل الرئيسية للمدينة</a:t>
            </a:r>
          </a:p>
          <a:p>
            <a:pPr algn="r">
              <a:defRPr/>
            </a:pPr>
            <a:r>
              <a:rPr lang="ar-EG" sz="1400" b="1" dirty="0"/>
              <a:t>وظيفتها:</a:t>
            </a:r>
          </a:p>
          <a:p>
            <a:pPr algn="r">
              <a:defRPr/>
            </a:pPr>
            <a:r>
              <a:rPr lang="ar-EG" sz="1400" dirty="0"/>
              <a:t>تقوم الأبواب بدور دفاعي ورقابي هام في حالة أي غزو خارجي علي البلاد.</a:t>
            </a:r>
          </a:p>
          <a:p>
            <a:pPr algn="r">
              <a:defRPr/>
            </a:pPr>
            <a:r>
              <a:rPr lang="ar-EG" sz="1400" b="1" dirty="0"/>
              <a:t>العصر الذي ظهر فيه:</a:t>
            </a:r>
          </a:p>
          <a:p>
            <a:pPr algn="r" rtl="1">
              <a:defRPr/>
            </a:pPr>
            <a:r>
              <a:rPr lang="en-US" sz="1400" dirty="0"/>
              <a:t>  </a:t>
            </a:r>
            <a:r>
              <a:rPr lang="ar-EG" sz="1400" dirty="0"/>
              <a:t>ظهر في العصر الفاطمي عندما قام بدر الدين الجمالي بتوسيع القاهرة وأعاد بناء أسورها.</a:t>
            </a:r>
          </a:p>
        </p:txBody>
      </p:sp>
      <p:sp>
        <p:nvSpPr>
          <p:cNvPr id="6" name="TextBox 7"/>
          <p:cNvSpPr txBox="1">
            <a:spLocks noChangeArrowheads="1"/>
          </p:cNvSpPr>
          <p:nvPr/>
        </p:nvSpPr>
        <p:spPr bwMode="auto">
          <a:xfrm>
            <a:off x="8818547" y="3352800"/>
            <a:ext cx="3906853" cy="1384960"/>
          </a:xfrm>
          <a:prstGeom prst="rect">
            <a:avLst/>
          </a:prstGeom>
          <a:noFill/>
          <a:ln w="9525">
            <a:noFill/>
            <a:miter lim="800000"/>
            <a:headEnd/>
            <a:tailEnd/>
          </a:ln>
        </p:spPr>
        <p:txBody>
          <a:bodyPr wrap="square" lIns="91405" tIns="45703" rIns="91405" bIns="45703">
            <a:spAutoFit/>
          </a:bodyPr>
          <a:lstStyle/>
          <a:p>
            <a:pPr algn="r" rtl="1"/>
            <a:r>
              <a:rPr lang="ar-EG" sz="1400" b="1" dirty="0">
                <a:solidFill>
                  <a:schemeClr val="accent6">
                    <a:lumMod val="75000"/>
                  </a:schemeClr>
                </a:solidFill>
              </a:rPr>
              <a:t>أسس تصميم الأسوار والبوابات في العصور الإسلامية :</a:t>
            </a:r>
          </a:p>
          <a:p>
            <a:pPr algn="r" rtl="1"/>
            <a:r>
              <a:rPr lang="ar-EG" sz="1400" dirty="0"/>
              <a:t>- مبدأ الشكل يتبع الوظيفة بدون تحريفه .</a:t>
            </a:r>
          </a:p>
          <a:p>
            <a:pPr algn="r" rtl="1"/>
            <a:r>
              <a:rPr lang="ar-EG" sz="1400" dirty="0"/>
              <a:t>- إستعمال مادة الإنشاء بأقصي قدراتها الإنشائية.</a:t>
            </a:r>
          </a:p>
          <a:p>
            <a:pPr algn="r" rtl="1"/>
            <a:r>
              <a:rPr lang="ar-EG" sz="1400" dirty="0"/>
              <a:t>- التنوع في التصميم والتشكيل للنقاط الدفاعية وعدم تكرار الحلول.</a:t>
            </a:r>
          </a:p>
          <a:p>
            <a:pPr algn="r" rtl="1"/>
            <a:r>
              <a:rPr lang="ar-EG" sz="1400" dirty="0"/>
              <a:t>- إضافة وتقديم كافة الخدمات اللازمة لإعاشة القائمين علي الدفاع.</a:t>
            </a:r>
          </a:p>
          <a:p>
            <a:endParaRPr lang="ar-EG" sz="1400" dirty="0"/>
          </a:p>
        </p:txBody>
      </p:sp>
      <p:grpSp>
        <p:nvGrpSpPr>
          <p:cNvPr id="7" name="Group 22"/>
          <p:cNvGrpSpPr>
            <a:grpSpLocks/>
          </p:cNvGrpSpPr>
          <p:nvPr/>
        </p:nvGrpSpPr>
        <p:grpSpPr bwMode="auto">
          <a:xfrm rot="21144965">
            <a:off x="6381091" y="740766"/>
            <a:ext cx="3352584" cy="4843675"/>
            <a:chOff x="11702810" y="2377302"/>
            <a:chExt cx="5280528" cy="5388204"/>
          </a:xfrm>
        </p:grpSpPr>
        <p:pic>
          <p:nvPicPr>
            <p:cNvPr id="8" name="Picture 30" descr="babnasr2"/>
            <p:cNvPicPr>
              <a:picLocks noChangeAspect="1" noChangeArrowheads="1"/>
            </p:cNvPicPr>
            <p:nvPr/>
          </p:nvPicPr>
          <p:blipFill>
            <a:blip r:embed="rId2" cstate="print"/>
            <a:srcRect l="5617" t="5754" r="4626" b="5344"/>
            <a:stretch>
              <a:fillRect/>
            </a:stretch>
          </p:blipFill>
          <p:spPr bwMode="auto">
            <a:xfrm rot="352632">
              <a:off x="11702810" y="2377302"/>
              <a:ext cx="2660286" cy="22442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6" descr="زويلة"/>
            <p:cNvPicPr>
              <a:picLocks noChangeAspect="1" noChangeArrowheads="1"/>
            </p:cNvPicPr>
            <p:nvPr/>
          </p:nvPicPr>
          <p:blipFill>
            <a:blip r:embed="rId3" cstate="print">
              <a:lum bright="12000"/>
            </a:blip>
            <a:srcRect/>
            <a:stretch>
              <a:fillRect/>
            </a:stretch>
          </p:blipFill>
          <p:spPr bwMode="auto">
            <a:xfrm rot="352632">
              <a:off x="14830157" y="2642248"/>
              <a:ext cx="2153181" cy="22653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18"/>
            <p:cNvSpPr txBox="1">
              <a:spLocks noChangeArrowheads="1"/>
            </p:cNvSpPr>
            <p:nvPr/>
          </p:nvSpPr>
          <p:spPr bwMode="auto">
            <a:xfrm rot="352632">
              <a:off x="14729837" y="5107202"/>
              <a:ext cx="1676400" cy="27390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effectLst>
                    <a:outerShdw blurRad="38100" dist="38100" dir="2700000" algn="tl">
                      <a:srgbClr val="000000">
                        <a:alpha val="43137"/>
                      </a:srgbClr>
                    </a:outerShdw>
                  </a:effectLst>
                </a:rPr>
                <a:t>باب زويلة</a:t>
              </a:r>
            </a:p>
          </p:txBody>
        </p:sp>
        <p:sp>
          <p:nvSpPr>
            <p:cNvPr id="11" name="TextBox 19"/>
            <p:cNvSpPr txBox="1">
              <a:spLocks noChangeArrowheads="1"/>
            </p:cNvSpPr>
            <p:nvPr/>
          </p:nvSpPr>
          <p:spPr bwMode="auto">
            <a:xfrm rot="352632">
              <a:off x="12200994" y="4895786"/>
              <a:ext cx="1219202" cy="27390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r>
                <a:rPr lang="ar-EG" sz="1000" b="1" dirty="0">
                  <a:solidFill>
                    <a:srgbClr val="0070C0"/>
                  </a:solidFill>
                  <a:effectLst>
                    <a:outerShdw blurRad="38100" dist="38100" dir="2700000" algn="tl">
                      <a:srgbClr val="000000">
                        <a:alpha val="43137"/>
                      </a:srgbClr>
                    </a:outerShdw>
                  </a:effectLst>
                </a:rPr>
                <a:t>باب النصر</a:t>
              </a:r>
            </a:p>
          </p:txBody>
        </p:sp>
        <p:sp>
          <p:nvSpPr>
            <p:cNvPr id="12" name="TextBox 20"/>
            <p:cNvSpPr txBox="1">
              <a:spLocks noChangeArrowheads="1"/>
            </p:cNvSpPr>
            <p:nvPr/>
          </p:nvSpPr>
          <p:spPr bwMode="auto">
            <a:xfrm rot="352632">
              <a:off x="12601582" y="7491605"/>
              <a:ext cx="1650054" cy="27390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effectLst>
                    <a:outerShdw blurRad="38100" dist="38100" dir="2700000" algn="tl">
                      <a:srgbClr val="000000">
                        <a:alpha val="43137"/>
                      </a:srgbClr>
                    </a:outerShdw>
                  </a:effectLst>
                </a:rPr>
                <a:t>باب الفتوح</a:t>
              </a:r>
            </a:p>
          </p:txBody>
        </p:sp>
        <p:pic>
          <p:nvPicPr>
            <p:cNvPr id="13" name="Picture 28" descr="IMG_3082[1]"/>
            <p:cNvPicPr>
              <a:picLocks noChangeAspect="1" noChangeArrowheads="1"/>
            </p:cNvPicPr>
            <p:nvPr/>
          </p:nvPicPr>
          <p:blipFill>
            <a:blip r:embed="rId4" cstate="print"/>
            <a:srcRect l="11909" r="-821"/>
            <a:stretch>
              <a:fillRect/>
            </a:stretch>
          </p:blipFill>
          <p:spPr bwMode="auto">
            <a:xfrm rot="352632">
              <a:off x="12437002" y="5434678"/>
              <a:ext cx="2599054" cy="19715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14" name="TextBox 46"/>
          <p:cNvSpPr txBox="1">
            <a:spLocks noChangeArrowheads="1"/>
          </p:cNvSpPr>
          <p:nvPr/>
        </p:nvSpPr>
        <p:spPr bwMode="auto">
          <a:xfrm>
            <a:off x="609600" y="762000"/>
            <a:ext cx="5399108" cy="1125087"/>
          </a:xfrm>
          <a:prstGeom prst="rect">
            <a:avLst/>
          </a:prstGeom>
          <a:noFill/>
          <a:ln w="9525">
            <a:noFill/>
            <a:miter lim="800000"/>
            <a:headEnd/>
            <a:tailEnd/>
          </a:ln>
        </p:spPr>
        <p:txBody>
          <a:bodyPr wrap="square" lIns="47407" tIns="23703" rIns="47407" bIns="23703">
            <a:spAutoFit/>
          </a:bodyPr>
          <a:lstStyle/>
          <a:p>
            <a:pPr algn="r" rtl="1"/>
            <a:r>
              <a:rPr lang="ar-EG" sz="1400" b="1" i="1" dirty="0">
                <a:effectLst>
                  <a:outerShdw blurRad="38100" dist="38100" dir="2700000" algn="tl">
                    <a:srgbClr val="000000">
                      <a:alpha val="43137"/>
                    </a:srgbClr>
                  </a:outerShdw>
                </a:effectLst>
              </a:rPr>
              <a:t>2</a:t>
            </a:r>
            <a:r>
              <a:rPr lang="ar-EG" sz="1400" b="1" dirty="0"/>
              <a:t>-التنوع في التشكيل:</a:t>
            </a:r>
          </a:p>
          <a:p>
            <a:pPr algn="r" rtl="1"/>
            <a:r>
              <a:rPr lang="ar-EG" sz="1400" dirty="0"/>
              <a:t>جاءت البوابات مختلفة التصميم عن بعضها فكلا منها لها معالجته ومظهرها وتصميمها الداخلي والغرض من ذلك ان تتمكن العامة من تمييز تلك البوابات ولكسر الملل ومن ناحية اخر لأستعراض عامل القوة والدقة والتمكن من اساليب البناء.</a:t>
            </a:r>
          </a:p>
          <a:p>
            <a:endParaRPr lang="ar-EG" sz="1400" dirty="0"/>
          </a:p>
        </p:txBody>
      </p:sp>
      <p:sp>
        <p:nvSpPr>
          <p:cNvPr id="15" name="TextBox 47"/>
          <p:cNvSpPr txBox="1">
            <a:spLocks noChangeArrowheads="1"/>
          </p:cNvSpPr>
          <p:nvPr/>
        </p:nvSpPr>
        <p:spPr bwMode="auto">
          <a:xfrm>
            <a:off x="681038" y="5872170"/>
            <a:ext cx="5057795" cy="909643"/>
          </a:xfrm>
          <a:prstGeom prst="rect">
            <a:avLst/>
          </a:prstGeom>
          <a:noFill/>
          <a:ln w="9525">
            <a:noFill/>
            <a:miter lim="800000"/>
            <a:headEnd/>
            <a:tailEnd/>
          </a:ln>
        </p:spPr>
        <p:txBody>
          <a:bodyPr wrap="square" lIns="47407" tIns="23703" rIns="47407" bIns="23703">
            <a:spAutoFit/>
          </a:bodyPr>
          <a:lstStyle/>
          <a:p>
            <a:pPr algn="r" rtl="1"/>
            <a:r>
              <a:rPr lang="ar-EG" sz="1400" b="1" i="1" dirty="0">
                <a:effectLst>
                  <a:outerShdw blurRad="38100" dist="38100" dir="2700000" algn="tl">
                    <a:srgbClr val="000000">
                      <a:alpha val="43137"/>
                    </a:srgbClr>
                  </a:outerShdw>
                </a:effectLst>
              </a:rPr>
              <a:t>3-التفوق في في استعمال مادة الانشاء:</a:t>
            </a:r>
          </a:p>
          <a:p>
            <a:pPr algn="r" rtl="1"/>
            <a:r>
              <a:rPr lang="ar-EG" sz="1400" dirty="0"/>
              <a:t>استخدموا الاعتاب المستوية للبوابات والعقود من الحجر كذلك تنوع تغطية الجزء المتوسط من البوابة من قباب الي اقبية متقاطعة ووجد فتحات لالقاء الزيوت واستخدوا الحيوانا ت كزخارف والحليات. </a:t>
            </a:r>
          </a:p>
        </p:txBody>
      </p:sp>
      <p:grpSp>
        <p:nvGrpSpPr>
          <p:cNvPr id="16" name="Group 92"/>
          <p:cNvGrpSpPr/>
          <p:nvPr/>
        </p:nvGrpSpPr>
        <p:grpSpPr>
          <a:xfrm>
            <a:off x="1609726" y="1717881"/>
            <a:ext cx="4295857" cy="4131979"/>
            <a:chOff x="1257259" y="1717880"/>
            <a:chExt cx="4295857" cy="4131979"/>
          </a:xfrm>
        </p:grpSpPr>
        <p:grpSp>
          <p:nvGrpSpPr>
            <p:cNvPr id="17" name="Group 34"/>
            <p:cNvGrpSpPr>
              <a:grpSpLocks/>
            </p:cNvGrpSpPr>
            <p:nvPr/>
          </p:nvGrpSpPr>
          <p:grpSpPr bwMode="auto">
            <a:xfrm>
              <a:off x="1257259" y="2003542"/>
              <a:ext cx="4214841" cy="3846317"/>
              <a:chOff x="11915774" y="1770631"/>
              <a:chExt cx="6096002" cy="3798326"/>
            </a:xfrm>
          </p:grpSpPr>
          <p:pic>
            <p:nvPicPr>
              <p:cNvPr id="19" name="Picture 2" descr="C:\Users\fcs\Desktop\العمارة الاسلامية في مصر\السور والابواب والابراج\Picture 060.jpg"/>
              <p:cNvPicPr>
                <a:picLocks noChangeAspect="1" noChangeArrowheads="1"/>
              </p:cNvPicPr>
              <p:nvPr/>
            </p:nvPicPr>
            <p:blipFill>
              <a:blip r:embed="rId5" cstate="print"/>
              <a:srcRect l="7843" t="6818" r="16667" b="12878"/>
              <a:stretch>
                <a:fillRect/>
              </a:stretch>
            </p:blipFill>
            <p:spPr bwMode="auto">
              <a:xfrm rot="-5400000">
                <a:off x="16170036" y="3375265"/>
                <a:ext cx="1549879"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29" descr="img041"/>
              <p:cNvPicPr>
                <a:picLocks noChangeAspect="1" noChangeArrowheads="1"/>
              </p:cNvPicPr>
              <p:nvPr/>
            </p:nvPicPr>
            <p:blipFill>
              <a:blip r:embed="rId6" cstate="print">
                <a:clrChange>
                  <a:clrFrom>
                    <a:srgbClr val="FAF9FE"/>
                  </a:clrFrom>
                  <a:clrTo>
                    <a:srgbClr val="FAF9FE">
                      <a:alpha val="0"/>
                    </a:srgbClr>
                  </a:clrTo>
                </a:clrChange>
              </a:blip>
              <a:srcRect l="6485" t="6631" r="20334" b="39522"/>
              <a:stretch>
                <a:fillRect/>
              </a:stretch>
            </p:blipFill>
            <p:spPr bwMode="auto">
              <a:xfrm rot="5460000">
                <a:off x="13965588" y="3476322"/>
                <a:ext cx="1692312" cy="18002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9"/>
              <p:cNvPicPr>
                <a:picLocks noChangeAspect="1" noChangeArrowheads="1"/>
              </p:cNvPicPr>
              <p:nvPr/>
            </p:nvPicPr>
            <p:blipFill>
              <a:blip r:embed="rId7" cstate="print">
                <a:clrChange>
                  <a:clrFrom>
                    <a:srgbClr val="F3F3F3"/>
                  </a:clrFrom>
                  <a:clrTo>
                    <a:srgbClr val="F3F3F3">
                      <a:alpha val="0"/>
                    </a:srgbClr>
                  </a:clrTo>
                </a:clrChange>
                <a:lum bright="-42000"/>
              </a:blip>
              <a:srcRect/>
              <a:stretch>
                <a:fillRect/>
              </a:stretch>
            </p:blipFill>
            <p:spPr bwMode="auto">
              <a:xfrm>
                <a:off x="11991975" y="3819525"/>
                <a:ext cx="1625500" cy="14000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28" descr="IMG_3082[1]"/>
              <p:cNvPicPr>
                <a:picLocks noChangeAspect="1" noChangeArrowheads="1"/>
              </p:cNvPicPr>
              <p:nvPr/>
            </p:nvPicPr>
            <p:blipFill>
              <a:blip r:embed="rId8" cstate="print"/>
              <a:srcRect l="11909" r="-821"/>
              <a:stretch>
                <a:fillRect/>
              </a:stretch>
            </p:blipFill>
            <p:spPr bwMode="auto">
              <a:xfrm>
                <a:off x="16030575" y="1770631"/>
                <a:ext cx="1930983" cy="16693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0" descr="babnasr2"/>
              <p:cNvPicPr>
                <a:picLocks noChangeAspect="1" noChangeArrowheads="1"/>
              </p:cNvPicPr>
              <p:nvPr/>
            </p:nvPicPr>
            <p:blipFill>
              <a:blip r:embed="rId9" cstate="print"/>
              <a:srcRect l="5617" t="5754" r="4626" b="5344"/>
              <a:stretch>
                <a:fillRect/>
              </a:stretch>
            </p:blipFill>
            <p:spPr bwMode="auto">
              <a:xfrm>
                <a:off x="13896976" y="1880678"/>
                <a:ext cx="1820969" cy="15362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6" descr="زويلة"/>
              <p:cNvPicPr>
                <a:picLocks noChangeAspect="1" noChangeArrowheads="1"/>
              </p:cNvPicPr>
              <p:nvPr/>
            </p:nvPicPr>
            <p:blipFill>
              <a:blip r:embed="rId10" cstate="print">
                <a:lum bright="12000"/>
              </a:blip>
              <a:srcRect/>
              <a:stretch>
                <a:fillRect/>
              </a:stretch>
            </p:blipFill>
            <p:spPr bwMode="auto">
              <a:xfrm>
                <a:off x="12068175" y="1784361"/>
                <a:ext cx="1473200" cy="1709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5" name="TextBox 41"/>
              <p:cNvSpPr txBox="1">
                <a:spLocks noChangeArrowheads="1"/>
              </p:cNvSpPr>
              <p:nvPr/>
            </p:nvSpPr>
            <p:spPr bwMode="auto">
              <a:xfrm>
                <a:off x="11915774" y="5297966"/>
                <a:ext cx="1676399" cy="21275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800" b="1" dirty="0">
                    <a:solidFill>
                      <a:srgbClr val="0070C0"/>
                    </a:solidFill>
                    <a:effectLst>
                      <a:outerShdw blurRad="38100" dist="38100" dir="2700000" algn="tl">
                        <a:srgbClr val="000000">
                          <a:alpha val="43137"/>
                        </a:srgbClr>
                      </a:outerShdw>
                    </a:effectLst>
                  </a:rPr>
                  <a:t>باب زويلة</a:t>
                </a:r>
              </a:p>
            </p:txBody>
          </p:sp>
          <p:sp>
            <p:nvSpPr>
              <p:cNvPr id="26" name="TextBox 42"/>
              <p:cNvSpPr txBox="1">
                <a:spLocks noChangeArrowheads="1"/>
              </p:cNvSpPr>
              <p:nvPr/>
            </p:nvSpPr>
            <p:spPr bwMode="auto">
              <a:xfrm>
                <a:off x="13930380" y="5325808"/>
                <a:ext cx="1575325" cy="24314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effectLst>
                      <a:outerShdw blurRad="38100" dist="38100" dir="2700000" algn="tl">
                        <a:srgbClr val="000000">
                          <a:alpha val="43137"/>
                        </a:srgbClr>
                      </a:outerShdw>
                    </a:effectLst>
                  </a:rPr>
                  <a:t>باب النصر</a:t>
                </a:r>
              </a:p>
            </p:txBody>
          </p:sp>
          <p:sp>
            <p:nvSpPr>
              <p:cNvPr id="27" name="TextBox 43"/>
              <p:cNvSpPr txBox="1">
                <a:spLocks noChangeArrowheads="1"/>
              </p:cNvSpPr>
              <p:nvPr/>
            </p:nvSpPr>
            <p:spPr bwMode="auto">
              <a:xfrm>
                <a:off x="16335375" y="5267327"/>
                <a:ext cx="1624215" cy="24314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effectLst>
                      <a:outerShdw blurRad="38100" dist="38100" dir="2700000" algn="tl">
                        <a:srgbClr val="000000">
                          <a:alpha val="43137"/>
                        </a:srgbClr>
                      </a:outerShdw>
                    </a:effectLst>
                  </a:rPr>
                  <a:t>باب الفتوح</a:t>
                </a:r>
              </a:p>
            </p:txBody>
          </p:sp>
        </p:grpSp>
        <p:sp>
          <p:nvSpPr>
            <p:cNvPr id="18" name="TextBox 54"/>
            <p:cNvSpPr txBox="1">
              <a:spLocks noChangeArrowheads="1"/>
            </p:cNvSpPr>
            <p:nvPr/>
          </p:nvSpPr>
          <p:spPr bwMode="auto">
            <a:xfrm>
              <a:off x="3048000" y="1717880"/>
              <a:ext cx="2505116" cy="263319"/>
            </a:xfrm>
            <a:prstGeom prst="rect">
              <a:avLst/>
            </a:prstGeom>
            <a:noFill/>
            <a:ln w="9525">
              <a:noFill/>
              <a:miter lim="800000"/>
              <a:headEnd/>
              <a:tailEnd/>
            </a:ln>
          </p:spPr>
          <p:txBody>
            <a:bodyPr wrap="square" lIns="47412" tIns="23706" rIns="47412" bIns="23706">
              <a:spAutoFit/>
            </a:bodyPr>
            <a:lstStyle/>
            <a:p>
              <a:pPr algn="ctr"/>
              <a:r>
                <a:rPr lang="en-US" sz="1400" b="1" dirty="0">
                  <a:solidFill>
                    <a:srgbClr val="FF0000"/>
                  </a:solidFill>
                </a:rPr>
                <a:t>: </a:t>
              </a:r>
              <a:r>
                <a:rPr lang="ar-EG" sz="1400" b="1" dirty="0">
                  <a:solidFill>
                    <a:srgbClr val="FF0000"/>
                  </a:solidFill>
                </a:rPr>
                <a:t>صور توضح التنوع في تشكيل البوابات</a:t>
              </a:r>
            </a:p>
          </p:txBody>
        </p:sp>
      </p:grpSp>
      <p:grpSp>
        <p:nvGrpSpPr>
          <p:cNvPr id="28" name="Group 90"/>
          <p:cNvGrpSpPr>
            <a:grpSpLocks/>
          </p:cNvGrpSpPr>
          <p:nvPr/>
        </p:nvGrpSpPr>
        <p:grpSpPr bwMode="auto">
          <a:xfrm>
            <a:off x="1214445" y="6586551"/>
            <a:ext cx="3609995" cy="2428891"/>
            <a:chOff x="12296780" y="14487523"/>
            <a:chExt cx="5562595" cy="3438802"/>
          </a:xfrm>
        </p:grpSpPr>
        <p:grpSp>
          <p:nvGrpSpPr>
            <p:cNvPr id="29" name="Group 45"/>
            <p:cNvGrpSpPr>
              <a:grpSpLocks/>
            </p:cNvGrpSpPr>
            <p:nvPr/>
          </p:nvGrpSpPr>
          <p:grpSpPr bwMode="auto">
            <a:xfrm>
              <a:off x="12296780" y="15036487"/>
              <a:ext cx="5432629" cy="2453318"/>
              <a:chOff x="17402175" y="13194169"/>
              <a:chExt cx="6599495" cy="3000236"/>
            </a:xfrm>
          </p:grpSpPr>
          <p:pic>
            <p:nvPicPr>
              <p:cNvPr id="41" name="Picture 30" descr="babnasr2"/>
              <p:cNvPicPr>
                <a:picLocks noChangeAspect="1" noChangeArrowheads="1"/>
              </p:cNvPicPr>
              <p:nvPr/>
            </p:nvPicPr>
            <p:blipFill>
              <a:blip r:embed="rId2" cstate="print"/>
              <a:srcRect l="35995" t="57634" r="40529" b="5344"/>
              <a:stretch>
                <a:fillRect/>
              </a:stretch>
            </p:blipFill>
            <p:spPr bwMode="auto">
              <a:xfrm>
                <a:off x="19840575" y="13344525"/>
                <a:ext cx="1862667" cy="2502088"/>
              </a:xfrm>
              <a:prstGeom prst="rect">
                <a:avLst/>
              </a:prstGeom>
              <a:noFill/>
              <a:ln w="9525">
                <a:noFill/>
                <a:miter lim="800000"/>
                <a:headEnd/>
                <a:tailEnd/>
              </a:ln>
            </p:spPr>
          </p:pic>
          <p:pic>
            <p:nvPicPr>
              <p:cNvPr id="42" name="Picture 4" descr="E:\ميدانى\ميداني تاريخ عمارة3\سور القلعه وباب الفتوح\STP60189.JPG"/>
              <p:cNvPicPr>
                <a:picLocks noChangeAspect="1" noChangeArrowheads="1"/>
              </p:cNvPicPr>
              <p:nvPr/>
            </p:nvPicPr>
            <p:blipFill>
              <a:blip r:embed="rId11" cstate="print"/>
              <a:srcRect/>
              <a:stretch>
                <a:fillRect/>
              </a:stretch>
            </p:blipFill>
            <p:spPr bwMode="auto">
              <a:xfrm rot="-5400000">
                <a:off x="21640800" y="13601700"/>
                <a:ext cx="2667000" cy="2000250"/>
              </a:xfrm>
              <a:prstGeom prst="rect">
                <a:avLst/>
              </a:prstGeom>
              <a:noFill/>
              <a:ln w="9525">
                <a:noFill/>
                <a:miter lim="800000"/>
                <a:headEnd/>
                <a:tailEnd/>
              </a:ln>
            </p:spPr>
          </p:pic>
          <p:pic>
            <p:nvPicPr>
              <p:cNvPr id="43" name="Picture 6" descr="زويلة"/>
              <p:cNvPicPr>
                <a:picLocks noChangeAspect="1" noChangeArrowheads="1"/>
              </p:cNvPicPr>
              <p:nvPr/>
            </p:nvPicPr>
            <p:blipFill>
              <a:blip r:embed="rId3" cstate="print">
                <a:lum bright="12000"/>
              </a:blip>
              <a:srcRect l="28235" t="72144" r="24706" b="-14227"/>
              <a:stretch>
                <a:fillRect/>
              </a:stretch>
            </p:blipFill>
            <p:spPr bwMode="auto">
              <a:xfrm>
                <a:off x="17402175" y="13420725"/>
                <a:ext cx="1981200" cy="2773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4" name="Picture 30" descr="babnasr2"/>
              <p:cNvPicPr>
                <a:picLocks noChangeAspect="1" noChangeArrowheads="1"/>
              </p:cNvPicPr>
              <p:nvPr/>
            </p:nvPicPr>
            <p:blipFill>
              <a:blip r:embed="rId2" cstate="print"/>
              <a:srcRect l="35995" t="57634" r="40529" b="5344"/>
              <a:stretch>
                <a:fillRect/>
              </a:stretch>
            </p:blipFill>
            <p:spPr bwMode="auto">
              <a:xfrm>
                <a:off x="19783718" y="13284581"/>
                <a:ext cx="1862667" cy="2502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5" name="Picture 4" descr="E:\ميدانى\ميداني تاريخ عمارة3\سور القلعه وباب الفتوح\STP60189.JPG"/>
              <p:cNvPicPr>
                <a:picLocks noChangeAspect="1" noChangeArrowheads="1"/>
              </p:cNvPicPr>
              <p:nvPr/>
            </p:nvPicPr>
            <p:blipFill>
              <a:blip r:embed="rId11" cstate="print"/>
              <a:srcRect/>
              <a:stretch>
                <a:fillRect/>
              </a:stretch>
            </p:blipFill>
            <p:spPr bwMode="auto">
              <a:xfrm rot="16200000">
                <a:off x="21668045" y="13527543"/>
                <a:ext cx="2666999" cy="20002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0" name="TextBox 55"/>
            <p:cNvSpPr txBox="1">
              <a:spLocks noChangeArrowheads="1"/>
            </p:cNvSpPr>
            <p:nvPr/>
          </p:nvSpPr>
          <p:spPr bwMode="auto">
            <a:xfrm>
              <a:off x="15954375" y="17306921"/>
              <a:ext cx="1905000" cy="3009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r>
                <a:rPr lang="ar-EG" sz="1000" b="1" dirty="0">
                  <a:solidFill>
                    <a:srgbClr val="0070C0"/>
                  </a:solidFill>
                </a:rPr>
                <a:t>باب النصر</a:t>
              </a:r>
            </a:p>
          </p:txBody>
        </p:sp>
        <p:sp>
          <p:nvSpPr>
            <p:cNvPr id="31" name="TextBox 58"/>
            <p:cNvSpPr txBox="1">
              <a:spLocks noChangeArrowheads="1"/>
            </p:cNvSpPr>
            <p:nvPr/>
          </p:nvSpPr>
          <p:spPr bwMode="auto">
            <a:xfrm>
              <a:off x="14035563" y="17625349"/>
              <a:ext cx="1905000" cy="3009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r>
                <a:rPr lang="ar-EG" sz="1000" b="1" dirty="0">
                  <a:solidFill>
                    <a:srgbClr val="0070C0"/>
                  </a:solidFill>
                  <a:effectLst>
                    <a:outerShdw blurRad="38100" dist="38100" dir="2700000" algn="tl">
                      <a:srgbClr val="000000">
                        <a:alpha val="43137"/>
                      </a:srgbClr>
                    </a:outerShdw>
                  </a:effectLst>
                </a:rPr>
                <a:t>العقود الحجرية</a:t>
              </a:r>
            </a:p>
          </p:txBody>
        </p:sp>
        <p:sp>
          <p:nvSpPr>
            <p:cNvPr id="32" name="TextBox 59"/>
            <p:cNvSpPr txBox="1">
              <a:spLocks noChangeArrowheads="1"/>
            </p:cNvSpPr>
            <p:nvPr/>
          </p:nvSpPr>
          <p:spPr bwMode="auto">
            <a:xfrm>
              <a:off x="12373029" y="17252766"/>
              <a:ext cx="1226175" cy="3009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rPr>
                <a:t>باب زويلة</a:t>
              </a:r>
            </a:p>
          </p:txBody>
        </p:sp>
        <p:sp>
          <p:nvSpPr>
            <p:cNvPr id="33" name="TextBox 60"/>
            <p:cNvSpPr txBox="1">
              <a:spLocks noChangeArrowheads="1"/>
            </p:cNvSpPr>
            <p:nvPr/>
          </p:nvSpPr>
          <p:spPr bwMode="auto">
            <a:xfrm>
              <a:off x="13973175" y="14487523"/>
              <a:ext cx="1905000" cy="3009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r>
                <a:rPr lang="ar-EG" sz="1000" b="1" dirty="0">
                  <a:solidFill>
                    <a:srgbClr val="0070C0"/>
                  </a:solidFill>
                  <a:effectLst>
                    <a:outerShdw blurRad="38100" dist="38100" dir="2700000" algn="tl">
                      <a:srgbClr val="000000">
                        <a:alpha val="43137"/>
                      </a:srgbClr>
                    </a:outerShdw>
                  </a:effectLst>
                </a:rPr>
                <a:t>الاعتاب المستقيمة</a:t>
              </a:r>
            </a:p>
          </p:txBody>
        </p:sp>
        <p:cxnSp>
          <p:nvCxnSpPr>
            <p:cNvPr id="34" name="Straight Arrow Connector 33"/>
            <p:cNvCxnSpPr/>
            <p:nvPr/>
          </p:nvCxnSpPr>
          <p:spPr>
            <a:xfrm rot="16200000" flipV="1">
              <a:off x="13195317" y="15805271"/>
              <a:ext cx="1728983" cy="172488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a:stCxn id="31" idx="0"/>
            </p:cNvCxnSpPr>
            <p:nvPr/>
          </p:nvCxnSpPr>
          <p:spPr>
            <a:xfrm rot="16200000" flipV="1">
              <a:off x="13902115" y="16539398"/>
              <a:ext cx="1904993" cy="26690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6" name="Straight Arrow Connector 35"/>
            <p:cNvCxnSpPr>
              <a:stCxn id="31" idx="0"/>
            </p:cNvCxnSpPr>
            <p:nvPr/>
          </p:nvCxnSpPr>
          <p:spPr>
            <a:xfrm rot="5400000" flipH="1" flipV="1">
              <a:off x="15045567" y="16502253"/>
              <a:ext cx="1065592" cy="118059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7" name="Straight Arrow Connector 36"/>
            <p:cNvCxnSpPr>
              <a:stCxn id="33" idx="2"/>
            </p:cNvCxnSpPr>
            <p:nvPr/>
          </p:nvCxnSpPr>
          <p:spPr>
            <a:xfrm rot="16200000" flipH="1">
              <a:off x="14982249" y="14731926"/>
              <a:ext cx="1907656" cy="2020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Straight Arrow Connector 37"/>
            <p:cNvCxnSpPr>
              <a:stCxn id="33" idx="2"/>
            </p:cNvCxnSpPr>
            <p:nvPr/>
          </p:nvCxnSpPr>
          <p:spPr>
            <a:xfrm rot="16200000" flipH="1">
              <a:off x="14448303" y="15265872"/>
              <a:ext cx="1374845" cy="42009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Arrow Connector 38"/>
            <p:cNvCxnSpPr>
              <a:stCxn id="33" idx="2"/>
            </p:cNvCxnSpPr>
            <p:nvPr/>
          </p:nvCxnSpPr>
          <p:spPr>
            <a:xfrm rot="5400000">
              <a:off x="13350603" y="14309641"/>
              <a:ext cx="1096217" cy="205393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0" name="TextBox 89"/>
            <p:cNvSpPr txBox="1">
              <a:spLocks noChangeArrowheads="1"/>
            </p:cNvSpPr>
            <p:nvPr/>
          </p:nvSpPr>
          <p:spPr bwMode="auto">
            <a:xfrm>
              <a:off x="14035563" y="17252766"/>
              <a:ext cx="1108354" cy="3009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000" b="1" dirty="0">
                  <a:solidFill>
                    <a:srgbClr val="0070C0"/>
                  </a:solidFill>
                  <a:effectLst>
                    <a:outerShdw blurRad="38100" dist="38100" dir="2700000" algn="tl">
                      <a:srgbClr val="000000">
                        <a:alpha val="43137"/>
                      </a:srgbClr>
                    </a:outerShdw>
                  </a:effectLst>
                </a:rPr>
                <a:t>باب الفتوح</a:t>
              </a:r>
            </a:p>
          </p:txBody>
        </p:sp>
      </p:grpSp>
      <p:grpSp>
        <p:nvGrpSpPr>
          <p:cNvPr id="46" name="Group 79"/>
          <p:cNvGrpSpPr/>
          <p:nvPr/>
        </p:nvGrpSpPr>
        <p:grpSpPr>
          <a:xfrm>
            <a:off x="6467515" y="6629400"/>
            <a:ext cx="6067366" cy="2071718"/>
            <a:chOff x="5467343" y="4152877"/>
            <a:chExt cx="6219767" cy="2232354"/>
          </a:xfrm>
        </p:grpSpPr>
        <p:pic>
          <p:nvPicPr>
            <p:cNvPr id="47" name="Picture 3" descr="E:\ميدانى\ميداني تاريخ عمارة3\سور القلعه وباب الفتوح\DSC06801.JPG"/>
            <p:cNvPicPr>
              <a:picLocks noChangeAspect="1" noChangeArrowheads="1"/>
            </p:cNvPicPr>
            <p:nvPr/>
          </p:nvPicPr>
          <p:blipFill>
            <a:blip r:embed="rId12" cstate="print"/>
            <a:srcRect l="13750" r="42323"/>
            <a:stretch>
              <a:fillRect/>
            </a:stretch>
          </p:blipFill>
          <p:spPr bwMode="auto">
            <a:xfrm rot="16200000">
              <a:off x="7642945" y="4113919"/>
              <a:ext cx="1230486" cy="2000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8" name="Picture 5" descr="E:\ميدانى\ميداني تاريخ عمارة3\سور القلعه وباب الفتوح\DSC06807.JPG"/>
            <p:cNvPicPr>
              <a:picLocks noChangeAspect="1" noChangeArrowheads="1"/>
            </p:cNvPicPr>
            <p:nvPr/>
          </p:nvPicPr>
          <p:blipFill>
            <a:blip r:embed="rId13" cstate="print"/>
            <a:srcRect l="34116" t="12338" r="39844" b="68964"/>
            <a:stretch>
              <a:fillRect/>
            </a:stretch>
          </p:blipFill>
          <p:spPr bwMode="auto">
            <a:xfrm>
              <a:off x="9544072" y="4445836"/>
              <a:ext cx="2143038" cy="12120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9" name="TextBox 49"/>
            <p:cNvSpPr txBox="1">
              <a:spLocks noChangeArrowheads="1"/>
            </p:cNvSpPr>
            <p:nvPr/>
          </p:nvSpPr>
          <p:spPr bwMode="auto">
            <a:xfrm>
              <a:off x="7829559" y="6016584"/>
              <a:ext cx="966787" cy="36864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47412" tIns="23706" rIns="47412" bIns="23706">
              <a:spAutoFit/>
            </a:bodyPr>
            <a:lstStyle/>
            <a:p>
              <a:pPr algn="ctr" rtl="1"/>
              <a:r>
                <a:rPr lang="ar-EG" sz="1000" b="1" dirty="0">
                  <a:solidFill>
                    <a:srgbClr val="0070C0"/>
                  </a:solidFill>
                  <a:effectLst>
                    <a:outerShdw blurRad="38100" dist="38100" dir="2700000" algn="tl">
                      <a:srgbClr val="000000">
                        <a:alpha val="43137"/>
                      </a:srgbClr>
                    </a:outerShdw>
                  </a:effectLst>
                </a:rPr>
                <a:t>فتحات لالقاء السهام في سور القاهرة</a:t>
              </a:r>
            </a:p>
          </p:txBody>
        </p:sp>
        <p:cxnSp>
          <p:nvCxnSpPr>
            <p:cNvPr id="50" name="Straight Arrow Connector 49"/>
            <p:cNvCxnSpPr>
              <a:stCxn id="49" idx="0"/>
            </p:cNvCxnSpPr>
            <p:nvPr/>
          </p:nvCxnSpPr>
          <p:spPr>
            <a:xfrm rot="5400000" flipH="1" flipV="1">
              <a:off x="7964101" y="5365307"/>
              <a:ext cx="1000131" cy="30242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1" name="Straight Arrow Connector 50"/>
            <p:cNvCxnSpPr>
              <a:stCxn id="49" idx="0"/>
            </p:cNvCxnSpPr>
            <p:nvPr/>
          </p:nvCxnSpPr>
          <p:spPr>
            <a:xfrm rot="16200000" flipV="1">
              <a:off x="7392596" y="5096226"/>
              <a:ext cx="1071570" cy="76914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2" name="TextBox 56"/>
            <p:cNvSpPr txBox="1">
              <a:spLocks noChangeArrowheads="1"/>
            </p:cNvSpPr>
            <p:nvPr/>
          </p:nvSpPr>
          <p:spPr bwMode="auto">
            <a:xfrm>
              <a:off x="5543544" y="5943608"/>
              <a:ext cx="1397003" cy="36864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47412" tIns="23706" rIns="47412" bIns="23706">
              <a:spAutoFit/>
            </a:bodyPr>
            <a:lstStyle/>
            <a:p>
              <a:pPr algn="ctr"/>
              <a:r>
                <a:rPr lang="ar-EG" sz="1000" b="1" dirty="0">
                  <a:solidFill>
                    <a:srgbClr val="0070C0"/>
                  </a:solidFill>
                </a:rPr>
                <a:t>صورة توضح فخامة وصرامة الابواب(باب الفتوح)</a:t>
              </a:r>
            </a:p>
          </p:txBody>
        </p:sp>
        <p:sp>
          <p:nvSpPr>
            <p:cNvPr id="53" name="TextBox 57"/>
            <p:cNvSpPr txBox="1">
              <a:spLocks noChangeArrowheads="1"/>
            </p:cNvSpPr>
            <p:nvPr/>
          </p:nvSpPr>
          <p:spPr bwMode="auto">
            <a:xfrm>
              <a:off x="9972701" y="5873709"/>
              <a:ext cx="1143008" cy="36864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47412" tIns="23706" rIns="47412" bIns="23706">
              <a:spAutoFit/>
            </a:bodyPr>
            <a:lstStyle/>
            <a:p>
              <a:pPr algn="ctr"/>
              <a:r>
                <a:rPr lang="ar-EG" sz="1000" b="1" dirty="0">
                  <a:solidFill>
                    <a:srgbClr val="0070C0"/>
                  </a:solidFill>
                  <a:effectLst>
                    <a:outerShdw blurRad="38100" dist="38100" dir="2700000" algn="tl">
                      <a:srgbClr val="000000">
                        <a:alpha val="43137"/>
                      </a:srgbClr>
                    </a:outerShdw>
                  </a:effectLst>
                </a:rPr>
                <a:t>فتحات لالقاء المواد الملتهبة في باب الفتوح</a:t>
              </a:r>
            </a:p>
          </p:txBody>
        </p:sp>
        <p:pic>
          <p:nvPicPr>
            <p:cNvPr id="54" name="Picture 28" descr="IMG_3082[1]"/>
            <p:cNvPicPr>
              <a:picLocks noChangeAspect="1" noChangeArrowheads="1"/>
            </p:cNvPicPr>
            <p:nvPr/>
          </p:nvPicPr>
          <p:blipFill>
            <a:blip r:embed="rId4" cstate="print"/>
            <a:srcRect l="11909" r="-821"/>
            <a:stretch>
              <a:fillRect/>
            </a:stretch>
          </p:blipFill>
          <p:spPr bwMode="auto">
            <a:xfrm>
              <a:off x="5467343" y="4152877"/>
              <a:ext cx="1389530" cy="17008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55" name="TextBox 8"/>
          <p:cNvSpPr txBox="1">
            <a:spLocks noChangeArrowheads="1"/>
          </p:cNvSpPr>
          <p:nvPr/>
        </p:nvSpPr>
        <p:spPr bwMode="auto">
          <a:xfrm>
            <a:off x="8915400" y="4436212"/>
            <a:ext cx="3852251" cy="2116988"/>
          </a:xfrm>
          <a:prstGeom prst="rect">
            <a:avLst/>
          </a:prstGeom>
          <a:noFill/>
          <a:ln w="9525">
            <a:noFill/>
            <a:miter lim="800000"/>
            <a:headEnd/>
            <a:tailEnd/>
          </a:ln>
        </p:spPr>
        <p:txBody>
          <a:bodyPr wrap="square" lIns="176273" tIns="88137" rIns="176273" bIns="88137">
            <a:spAutoFit/>
          </a:bodyPr>
          <a:lstStyle/>
          <a:p>
            <a:pPr algn="r" rtl="1"/>
            <a:r>
              <a:rPr lang="ar-EG" sz="1400" b="1" dirty="0">
                <a:solidFill>
                  <a:schemeClr val="accent6">
                    <a:lumMod val="75000"/>
                  </a:schemeClr>
                </a:solidFill>
              </a:rPr>
              <a:t>المميزات التصميمية في المنشآت الدفاعية:</a:t>
            </a:r>
          </a:p>
          <a:p>
            <a:pPr algn="r" rtl="1"/>
            <a:r>
              <a:rPr lang="ar-EG" sz="1400" b="1" dirty="0"/>
              <a:t>1-ملائمة التصميم للوظيفة:</a:t>
            </a:r>
          </a:p>
          <a:p>
            <a:pPr algn="r" rtl="1"/>
            <a:r>
              <a:rPr lang="ar-EG" sz="1400" dirty="0"/>
              <a:t>وذلك يتضح في:</a:t>
            </a:r>
          </a:p>
          <a:p>
            <a:pPr algn="r" rtl="1"/>
            <a:r>
              <a:rPr lang="ar-EG" sz="1400" dirty="0"/>
              <a:t>-الممرات والفتحات المنكسرة لألقاء السهام.</a:t>
            </a:r>
          </a:p>
          <a:p>
            <a:pPr algn="r" rtl="1"/>
            <a:r>
              <a:rPr lang="ar-EG" sz="1400" dirty="0"/>
              <a:t>-الفتحات لالقاء الزيوت الساخنة.</a:t>
            </a:r>
          </a:p>
          <a:p>
            <a:pPr algn="r" rtl="1"/>
            <a:r>
              <a:rPr lang="ar-EG" sz="1400" dirty="0"/>
              <a:t>-وجود غرف وحنيات وغيرها لإقامة الجند بداخلها.</a:t>
            </a:r>
          </a:p>
          <a:p>
            <a:pPr algn="r" rtl="1"/>
            <a:r>
              <a:rPr lang="ar-EG" sz="1400" dirty="0"/>
              <a:t>-المظهر الخارجي يوضح الفخامة والصرامة في التعبير والمعالجة للكتل الكبيرة تعطي للمشاهد الرهبة والإحساس بالقوة والمتعة.</a:t>
            </a:r>
          </a:p>
        </p:txBody>
      </p:sp>
      <p:sp>
        <p:nvSpPr>
          <p:cNvPr id="58" name="TextBox 57"/>
          <p:cNvSpPr txBox="1"/>
          <p:nvPr/>
        </p:nvSpPr>
        <p:spPr>
          <a:xfrm>
            <a:off x="4753003" y="276852"/>
            <a:ext cx="2928958" cy="523220"/>
          </a:xfrm>
          <a:prstGeom prst="rect">
            <a:avLst/>
          </a:prstGeom>
          <a:noFill/>
          <a:ln>
            <a:noFill/>
          </a:ln>
          <a:effectLst>
            <a:glow rad="63500">
              <a:schemeClr val="accent2">
                <a:satMod val="175000"/>
                <a:alpha val="40000"/>
              </a:schemeClr>
            </a:glow>
          </a:effectLst>
        </p:spPr>
        <p:txBody>
          <a:bodyPr wrap="square" rtlCol="1">
            <a:spAutoFit/>
          </a:bodyPr>
          <a:lstStyle/>
          <a:p>
            <a:pPr marL="514350" indent="-514350" algn="ctr" rtl="1"/>
            <a:r>
              <a:rPr lang="ar-EG" sz="2800" u="sng" dirty="0">
                <a:solidFill>
                  <a:srgbClr val="0070C0"/>
                </a:solidFill>
              </a:rPr>
              <a:t>13-الاسوار و الابواب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949610" y="4831082"/>
            <a:ext cx="8901271" cy="1110"/>
          </a:xfrm>
          <a:prstGeom prst="line">
            <a:avLst/>
          </a:prstGeom>
        </p:spPr>
        <p:style>
          <a:lnRef idx="2">
            <a:schemeClr val="dk1"/>
          </a:lnRef>
          <a:fillRef idx="0">
            <a:schemeClr val="dk1"/>
          </a:fillRef>
          <a:effectRef idx="1">
            <a:schemeClr val="dk1"/>
          </a:effectRef>
          <a:fontRef idx="minor">
            <a:schemeClr val="tx1"/>
          </a:fontRef>
        </p:style>
      </p:cxnSp>
      <p:sp>
        <p:nvSpPr>
          <p:cNvPr id="3" name="TextBox 2"/>
          <p:cNvSpPr txBox="1"/>
          <p:nvPr/>
        </p:nvSpPr>
        <p:spPr>
          <a:xfrm>
            <a:off x="6400800" y="381001"/>
            <a:ext cx="6248400" cy="1914370"/>
          </a:xfrm>
          <a:prstGeom prst="rect">
            <a:avLst/>
          </a:prstGeom>
          <a:noFill/>
        </p:spPr>
        <p:txBody>
          <a:bodyPr wrap="square" lIns="128016" tIns="64008" rIns="128016" bIns="64008" rtlCol="0">
            <a:spAutoFit/>
          </a:bodyPr>
          <a:lstStyle/>
          <a:p>
            <a:pPr algn="ctr">
              <a:buNone/>
            </a:pPr>
            <a:r>
              <a:rPr lang="ar-EG" sz="1400" dirty="0"/>
              <a:t>:</a:t>
            </a:r>
            <a:r>
              <a:rPr lang="ar-EG" sz="3200" u="sng" dirty="0">
                <a:solidFill>
                  <a:srgbClr val="0070C0"/>
                </a:solidFill>
              </a:rPr>
              <a:t>1-المساجد:</a:t>
            </a:r>
          </a:p>
          <a:p>
            <a:pPr algn="r">
              <a:buNone/>
            </a:pPr>
            <a:r>
              <a:rPr lang="ar-EG" sz="1400" dirty="0"/>
              <a:t>هى النواه التى يتجمع حولها العديد من الانشطه  الاقتصاديه والاجتماعيه اما الجانب الوظيفي للمسجد فلا يتعدى ايجاد فراغ مناسب لعدد من المصلين و يعتبر المسجد هو أهم الأبنية في عصور الإسلام ، وأهم عناصر تكوينه هو الصحن الذي يتسع لأكبر عدد من المصلين ويلي ذلك الميضأة. وكان يحيط بالصحن المكشوف أروقة واهمهم الرواق المُيمَّم شطر مكة المكرمة (رواق القبله)، فكان أكثر عمقاً من باقي الأروقة وفى حائطه يوجد المحراب او القبله التى تتجه الى الكعبه وعلى جانبها المنبر كما تحتل الماذن اهميه خاصه لبعض اجزاء التصميم</a:t>
            </a:r>
          </a:p>
        </p:txBody>
      </p:sp>
      <p:pic>
        <p:nvPicPr>
          <p:cNvPr id="7" name="Picture 2" descr="C:\Users\Heba\Desktop\ياسمين\صور جوامع\احمد بن طولون.jpg"/>
          <p:cNvPicPr>
            <a:picLocks noChangeAspect="1" noChangeArrowheads="1"/>
          </p:cNvPicPr>
          <p:nvPr/>
        </p:nvPicPr>
        <p:blipFill>
          <a:blip r:embed="rId2" cstate="print"/>
          <a:srcRect/>
          <a:stretch>
            <a:fillRect/>
          </a:stretch>
        </p:blipFill>
        <p:spPr bwMode="auto">
          <a:xfrm>
            <a:off x="6477000" y="4731657"/>
            <a:ext cx="1524000" cy="16691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6553200" y="6581001"/>
            <a:ext cx="1524000"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مسجد احمد بن طولون</a:t>
            </a:r>
            <a:endParaRPr lang="en-US" sz="1200" dirty="0"/>
          </a:p>
        </p:txBody>
      </p:sp>
      <p:pic>
        <p:nvPicPr>
          <p:cNvPr id="9" name="Picture 4" descr="C:\Users\Heba\Desktop\ياسمين\صور جوامع\حسن.jpg"/>
          <p:cNvPicPr>
            <a:picLocks noChangeAspect="1" noChangeArrowheads="1"/>
          </p:cNvPicPr>
          <p:nvPr/>
        </p:nvPicPr>
        <p:blipFill>
          <a:blip r:embed="rId3"/>
          <a:srcRect/>
          <a:stretch>
            <a:fillRect/>
          </a:stretch>
        </p:blipFill>
        <p:spPr bwMode="auto">
          <a:xfrm>
            <a:off x="6629400" y="2438400"/>
            <a:ext cx="2160491" cy="16202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6807152" y="4191000"/>
            <a:ext cx="1600200" cy="30777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مسجد</a:t>
            </a:r>
            <a:r>
              <a:rPr lang="ar-EG" sz="1400" dirty="0" smtClean="0"/>
              <a:t> السلطان حسن</a:t>
            </a:r>
            <a:endParaRPr lang="en-US" sz="1400" dirty="0"/>
          </a:p>
        </p:txBody>
      </p:sp>
      <p:sp>
        <p:nvSpPr>
          <p:cNvPr id="15" name="Rectangle 7"/>
          <p:cNvSpPr txBox="1">
            <a:spLocks noChangeArrowheads="1"/>
          </p:cNvSpPr>
          <p:nvPr/>
        </p:nvSpPr>
        <p:spPr>
          <a:xfrm>
            <a:off x="9753600" y="2362200"/>
            <a:ext cx="2895600" cy="381000"/>
          </a:xfrm>
          <a:prstGeom prst="rect">
            <a:avLst/>
          </a:prstGeom>
          <a:noFill/>
          <a:ln/>
        </p:spPr>
        <p:txBody>
          <a:bodyPr lIns="66313" tIns="33159" rIns="66313" bIns="33159" rtlCol="1"/>
          <a:lstStyle/>
          <a:p>
            <a:pPr algn="r" rtl="1">
              <a:lnSpc>
                <a:spcPct val="80000"/>
              </a:lnSpc>
              <a:spcBef>
                <a:spcPct val="20000"/>
              </a:spcBef>
              <a:defRPr/>
            </a:pPr>
            <a:r>
              <a:rPr lang="ar-SA" sz="2000" b="1" u="sng" dirty="0">
                <a:solidFill>
                  <a:schemeClr val="accent6">
                    <a:lumMod val="75000"/>
                  </a:schemeClr>
                </a:solidFill>
                <a:effectLst>
                  <a:outerShdw blurRad="38100" dist="38100" dir="2700000" algn="tl">
                    <a:srgbClr val="000000">
                      <a:alpha val="43137"/>
                    </a:srgbClr>
                  </a:outerShdw>
                </a:effectLst>
              </a:rPr>
              <a:t>انواع المساجد من حيث </a:t>
            </a:r>
            <a:r>
              <a:rPr lang="ar-SA" sz="2000" b="1" u="sng" dirty="0" smtClean="0">
                <a:solidFill>
                  <a:schemeClr val="accent6">
                    <a:lumMod val="75000"/>
                  </a:schemeClr>
                </a:solidFill>
                <a:effectLst>
                  <a:outerShdw blurRad="38100" dist="38100" dir="2700000" algn="tl">
                    <a:srgbClr val="000000">
                      <a:alpha val="43137"/>
                    </a:srgbClr>
                  </a:outerShdw>
                </a:effectLst>
              </a:rPr>
              <a:t>المساح</a:t>
            </a:r>
            <a:r>
              <a:rPr lang="ar-EG" sz="2000" b="1" u="sng" dirty="0" smtClean="0">
                <a:solidFill>
                  <a:schemeClr val="accent6">
                    <a:lumMod val="75000"/>
                  </a:schemeClr>
                </a:solidFill>
                <a:effectLst>
                  <a:outerShdw blurRad="38100" dist="38100" dir="2700000" algn="tl">
                    <a:srgbClr val="000000">
                      <a:alpha val="43137"/>
                    </a:srgbClr>
                  </a:outerShdw>
                </a:effectLst>
              </a:rPr>
              <a:t>ه:</a:t>
            </a:r>
            <a:endParaRPr lang="en-US" sz="2000" b="1" u="sng" dirty="0">
              <a:solidFill>
                <a:schemeClr val="accent6">
                  <a:lumMod val="75000"/>
                </a:schemeClr>
              </a:solidFill>
              <a:effectLst>
                <a:outerShdw blurRad="38100" dist="38100" dir="2700000" algn="tl">
                  <a:srgbClr val="000000">
                    <a:alpha val="43137"/>
                  </a:srgbClr>
                </a:outerShdw>
              </a:effectLst>
            </a:endParaRPr>
          </a:p>
        </p:txBody>
      </p:sp>
      <p:sp>
        <p:nvSpPr>
          <p:cNvPr id="16" name="Text Box 8"/>
          <p:cNvSpPr txBox="1">
            <a:spLocks noChangeArrowheads="1"/>
          </p:cNvSpPr>
          <p:nvPr/>
        </p:nvSpPr>
        <p:spPr bwMode="auto">
          <a:xfrm>
            <a:off x="9480550" y="2659624"/>
            <a:ext cx="3168650" cy="3064067"/>
          </a:xfrm>
          <a:prstGeom prst="rect">
            <a:avLst/>
          </a:prstGeom>
          <a:noFill/>
          <a:ln w="9525">
            <a:noFill/>
            <a:miter lim="800000"/>
            <a:headEnd/>
            <a:tailEnd/>
          </a:ln>
        </p:spPr>
        <p:txBody>
          <a:bodyPr wrap="square" lIns="47394" tIns="23697" rIns="47394" bIns="23697">
            <a:spAutoFit/>
          </a:bodyPr>
          <a:lstStyle/>
          <a:p>
            <a:pPr algn="r" defTabSz="661988"/>
            <a:r>
              <a:rPr lang="ar-SA" sz="1400" dirty="0"/>
              <a:t>1- الجامع : هو مسجد الدولة الرئيسي . كان المركز الذى تدور من حوله الحياة الدينيه الاجتماعية والاقتصادية  و كان الاكبر مساحه ، وقد كان الخليفة بنفسه ، مؤهلا لامامة المسلمين، خصوصا يوم الجمعة او من ينوب عنه  </a:t>
            </a:r>
          </a:p>
          <a:p>
            <a:pPr algn="r" defTabSz="661988"/>
            <a:r>
              <a:rPr lang="ar-SA" sz="1400" dirty="0"/>
              <a:t>2- المسجد : ظ</a:t>
            </a:r>
            <a:r>
              <a:rPr lang="ar-EG" sz="1400" dirty="0"/>
              <a:t>هرت</a:t>
            </a:r>
            <a:r>
              <a:rPr lang="ar-SA" sz="1400" dirty="0"/>
              <a:t> الحاجه اليه مع اتساع المدينه فأصبح هو المكان  الذي يجتمع فيه المسلمون للصلوات الخمسة عدا الجمعة و ثم بعد ذلك لتعدد المساجد و زياده اعداد السكان اقيمت فيه صلاه الجمعه </a:t>
            </a:r>
          </a:p>
          <a:p>
            <a:pPr algn="r" defTabSz="661988"/>
            <a:r>
              <a:rPr lang="ar-SA" sz="1400" dirty="0"/>
              <a:t>3- الزاويه : هو جزء من مبنى و هو مكان صغير لا توجد به مئذنه  او منبر , تقام عليه الصلوات الخمسه و لايقام به صلاه الجمعه و غالبا ماكان يرتبط به كتاب او سبيل او حمام.</a:t>
            </a:r>
            <a:r>
              <a:rPr lang="en-US" sz="1400" dirty="0"/>
              <a:t/>
            </a:r>
            <a:br>
              <a:rPr lang="en-US" sz="1400" dirty="0"/>
            </a:br>
            <a:endParaRPr lang="en-US" sz="1400" dirty="0"/>
          </a:p>
        </p:txBody>
      </p:sp>
      <p:pic>
        <p:nvPicPr>
          <p:cNvPr id="17" name="Picture 2" descr="D:\3 30mara\تاريخ\ميدانى\ميداني تاريخ عمارة3\abo el 5eer\DSC06842.JPG"/>
          <p:cNvPicPr>
            <a:picLocks noChangeAspect="1" noChangeArrowheads="1"/>
          </p:cNvPicPr>
          <p:nvPr/>
        </p:nvPicPr>
        <p:blipFill>
          <a:blip r:embed="rId4" cstate="print"/>
          <a:stretch>
            <a:fillRect/>
          </a:stretch>
        </p:blipFill>
        <p:spPr bwMode="auto">
          <a:xfrm>
            <a:off x="8229600" y="4698361"/>
            <a:ext cx="1219200" cy="16262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6"/>
          <p:cNvSpPr txBox="1">
            <a:spLocks noChangeArrowheads="1"/>
          </p:cNvSpPr>
          <p:nvPr/>
        </p:nvSpPr>
        <p:spPr bwMode="auto">
          <a:xfrm>
            <a:off x="8229600" y="6472535"/>
            <a:ext cx="1138238" cy="46166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ar-EG" sz="1200" dirty="0"/>
              <a:t>زاوية ابو الخير الكليباتى</a:t>
            </a:r>
            <a:endParaRPr lang="en-US" sz="1200" dirty="0"/>
          </a:p>
        </p:txBody>
      </p:sp>
      <p:sp>
        <p:nvSpPr>
          <p:cNvPr id="19" name="Rectangle 12"/>
          <p:cNvSpPr>
            <a:spLocks noChangeArrowheads="1"/>
          </p:cNvSpPr>
          <p:nvPr/>
        </p:nvSpPr>
        <p:spPr bwMode="auto">
          <a:xfrm>
            <a:off x="7467600" y="6934200"/>
            <a:ext cx="5181600" cy="2386959"/>
          </a:xfrm>
          <a:prstGeom prst="rect">
            <a:avLst/>
          </a:prstGeom>
          <a:noFill/>
          <a:ln w="9525">
            <a:noFill/>
            <a:miter lim="800000"/>
            <a:headEnd/>
            <a:tailEnd/>
          </a:ln>
          <a:effectLst/>
        </p:spPr>
        <p:txBody>
          <a:bodyPr wrap="square" lIns="47394" tIns="23697" rIns="47394" bIns="23697" anchor="ctr">
            <a:spAutoFit/>
          </a:bodyPr>
          <a:lstStyle/>
          <a:p>
            <a:pPr algn="r" defTabSz="473075" rtl="1">
              <a:defRPr/>
            </a:pPr>
            <a:r>
              <a:rPr lang="ar-SA" sz="1600" b="1" u="sng" dirty="0"/>
              <a:t>الاهميه الدينيه : </a:t>
            </a:r>
            <a:endParaRPr lang="en-US" sz="1400" dirty="0"/>
          </a:p>
          <a:p>
            <a:pPr algn="r" defTabSz="473075" rtl="1">
              <a:defRPr/>
            </a:pPr>
            <a:r>
              <a:rPr lang="ar-SA" sz="1400" dirty="0"/>
              <a:t>1- الإمامة وإقامة الصلوات</a:t>
            </a:r>
            <a:r>
              <a:rPr lang="en-US" sz="1400" dirty="0"/>
              <a:t/>
            </a:r>
            <a:br>
              <a:rPr lang="en-US" sz="1400" dirty="0"/>
            </a:br>
            <a:r>
              <a:rPr lang="ar-SA" sz="1400" dirty="0"/>
              <a:t>2- الدعوة والتعليم</a:t>
            </a:r>
            <a:endParaRPr lang="en-US" sz="1400" dirty="0"/>
          </a:p>
          <a:p>
            <a:pPr algn="r" defTabSz="473075" rtl="1">
              <a:defRPr/>
            </a:pPr>
            <a:r>
              <a:rPr lang="ar-SA" sz="1600" b="1" u="sng" dirty="0"/>
              <a:t>الاهميه الاجتماعيه:  </a:t>
            </a:r>
            <a:r>
              <a:rPr lang="en-US" sz="1600" b="1" dirty="0"/>
              <a:t/>
            </a:r>
            <a:br>
              <a:rPr lang="en-US" sz="1600" b="1" dirty="0"/>
            </a:br>
            <a:r>
              <a:rPr lang="en-US" sz="1400" dirty="0"/>
              <a:t> </a:t>
            </a:r>
            <a:r>
              <a:rPr lang="ar-SA" sz="1400" dirty="0"/>
              <a:t>1- التزاور والتفقد</a:t>
            </a:r>
            <a:endParaRPr lang="en-US" sz="1400" dirty="0"/>
          </a:p>
          <a:p>
            <a:pPr algn="r" defTabSz="473075" rtl="1">
              <a:defRPr/>
            </a:pPr>
            <a:r>
              <a:rPr lang="en-US" sz="1400" dirty="0"/>
              <a:t> </a:t>
            </a:r>
            <a:r>
              <a:rPr lang="ar-SA" sz="1400" dirty="0"/>
              <a:t>2- التشاور: وكان كثير من صور التشاور تتم في مسجد</a:t>
            </a:r>
            <a:r>
              <a:rPr lang="ar-EG" sz="1400" dirty="0"/>
              <a:t> الرسول</a:t>
            </a:r>
            <a:r>
              <a:rPr lang="ar-SA" sz="1400" dirty="0"/>
              <a:t>.</a:t>
            </a:r>
            <a:r>
              <a:rPr lang="en-US" sz="1400" dirty="0"/>
              <a:t/>
            </a:r>
            <a:br>
              <a:rPr lang="en-US" sz="1400" dirty="0"/>
            </a:br>
            <a:r>
              <a:rPr lang="en-US" sz="1400" dirty="0"/>
              <a:t> </a:t>
            </a:r>
            <a:r>
              <a:rPr lang="ar-SA" sz="1400" dirty="0"/>
              <a:t>3- التكافل :  امر</a:t>
            </a:r>
            <a:r>
              <a:rPr lang="ar-EG" sz="1400" dirty="0"/>
              <a:t>النبى (ص)</a:t>
            </a:r>
            <a:r>
              <a:rPr lang="ar-SA" sz="1400" dirty="0"/>
              <a:t> الصحابة في المسجد ان  يتكافلوا و  ويتبرعوا</a:t>
            </a:r>
            <a:r>
              <a:rPr lang="ar-SA" sz="1600" dirty="0"/>
              <a:t>.</a:t>
            </a:r>
            <a:endParaRPr lang="ar-SA" sz="1600" b="1" dirty="0"/>
          </a:p>
          <a:p>
            <a:pPr algn="r" defTabSz="473075" rtl="1">
              <a:defRPr/>
            </a:pPr>
            <a:r>
              <a:rPr lang="ar-SA" sz="1600" b="1" u="sng" dirty="0"/>
              <a:t>الاهميه السياسيه :</a:t>
            </a:r>
          </a:p>
          <a:p>
            <a:pPr algn="r" defTabSz="473075" rtl="1">
              <a:defRPr/>
            </a:pPr>
            <a:r>
              <a:rPr lang="ar-EG" sz="1400" dirty="0"/>
              <a:t>- </a:t>
            </a:r>
            <a:r>
              <a:rPr lang="ar-SA" sz="1400" dirty="0"/>
              <a:t>كان الامراء والخلفات يلقون فى المسجد الخطب التى تحمس الامه</a:t>
            </a:r>
            <a:endParaRPr lang="ar-EG" sz="1400" dirty="0"/>
          </a:p>
          <a:p>
            <a:pPr algn="r" defTabSz="473075" rtl="1">
              <a:defRPr/>
            </a:pPr>
            <a:r>
              <a:rPr lang="ar-SA" sz="1400" dirty="0"/>
              <a:t> و بالاخص فى اوقات الفتوحات</a:t>
            </a:r>
          </a:p>
        </p:txBody>
      </p:sp>
      <p:sp>
        <p:nvSpPr>
          <p:cNvPr id="20" name="Text Box 107"/>
          <p:cNvSpPr txBox="1">
            <a:spLocks noChangeArrowheads="1"/>
          </p:cNvSpPr>
          <p:nvPr/>
        </p:nvSpPr>
        <p:spPr bwMode="auto">
          <a:xfrm>
            <a:off x="10896600" y="6019800"/>
            <a:ext cx="17646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900">
                <a:solidFill>
                  <a:schemeClr val="tx1"/>
                </a:solidFill>
                <a:latin typeface="Calibri" pitchFamily="34" charset="0"/>
              </a:defRPr>
            </a:lvl1pPr>
            <a:lvl2pPr>
              <a:defRPr sz="4900">
                <a:solidFill>
                  <a:schemeClr val="tx1"/>
                </a:solidFill>
                <a:latin typeface="Calibri" pitchFamily="34" charset="0"/>
              </a:defRPr>
            </a:lvl2pPr>
            <a:lvl3pPr>
              <a:defRPr sz="4900">
                <a:solidFill>
                  <a:schemeClr val="tx1"/>
                </a:solidFill>
                <a:latin typeface="Calibri" pitchFamily="34" charset="0"/>
              </a:defRPr>
            </a:lvl3pPr>
            <a:lvl4pPr>
              <a:defRPr sz="4900">
                <a:solidFill>
                  <a:schemeClr val="tx1"/>
                </a:solidFill>
                <a:latin typeface="Calibri" pitchFamily="34" charset="0"/>
              </a:defRPr>
            </a:lvl4pPr>
            <a:lvl5pPr>
              <a:defRPr sz="4900">
                <a:solidFill>
                  <a:schemeClr val="tx1"/>
                </a:solidFill>
                <a:latin typeface="Calibri" pitchFamily="34" charset="0"/>
              </a:defRPr>
            </a:lvl5pPr>
            <a:lvl6pPr marL="5394325" indent="-3108325" fontAlgn="base">
              <a:spcBef>
                <a:spcPct val="0"/>
              </a:spcBef>
              <a:spcAft>
                <a:spcPct val="0"/>
              </a:spcAft>
              <a:defRPr sz="4900">
                <a:solidFill>
                  <a:schemeClr val="tx1"/>
                </a:solidFill>
                <a:latin typeface="Calibri" pitchFamily="34" charset="0"/>
              </a:defRPr>
            </a:lvl6pPr>
            <a:lvl7pPr marL="5851525" indent="-3108325" fontAlgn="base">
              <a:spcBef>
                <a:spcPct val="0"/>
              </a:spcBef>
              <a:spcAft>
                <a:spcPct val="0"/>
              </a:spcAft>
              <a:defRPr sz="4900">
                <a:solidFill>
                  <a:schemeClr val="tx1"/>
                </a:solidFill>
                <a:latin typeface="Calibri" pitchFamily="34" charset="0"/>
              </a:defRPr>
            </a:lvl7pPr>
            <a:lvl8pPr marL="6308725" indent="-3108325" fontAlgn="base">
              <a:spcBef>
                <a:spcPct val="0"/>
              </a:spcBef>
              <a:spcAft>
                <a:spcPct val="0"/>
              </a:spcAft>
              <a:defRPr sz="4900">
                <a:solidFill>
                  <a:schemeClr val="tx1"/>
                </a:solidFill>
                <a:latin typeface="Calibri" pitchFamily="34" charset="0"/>
              </a:defRPr>
            </a:lvl8pPr>
            <a:lvl9pPr marL="6765925" indent="-3108325" fontAlgn="base">
              <a:spcBef>
                <a:spcPct val="0"/>
              </a:spcBef>
              <a:spcAft>
                <a:spcPct val="0"/>
              </a:spcAft>
              <a:defRPr sz="4900">
                <a:solidFill>
                  <a:schemeClr val="tx1"/>
                </a:solidFill>
                <a:latin typeface="Calibri" pitchFamily="34" charset="0"/>
              </a:defRPr>
            </a:lvl9pPr>
          </a:lstStyle>
          <a:p>
            <a:pPr algn="r" defTabSz="914400">
              <a:defRPr/>
            </a:pPr>
            <a:r>
              <a:rPr lang="ar-EG" sz="2000" b="1" u="sng" dirty="0" smtClean="0">
                <a:solidFill>
                  <a:schemeClr val="accent6">
                    <a:lumMod val="75000"/>
                  </a:schemeClr>
                </a:solidFill>
                <a:effectLst>
                  <a:outerShdw blurRad="38100" dist="38100" dir="2700000" algn="tl">
                    <a:srgbClr val="000000">
                      <a:alpha val="43137"/>
                    </a:srgbClr>
                  </a:outerShdw>
                </a:effectLst>
                <a:latin typeface="+mn-lt"/>
              </a:rPr>
              <a:t>اهميه المسجد</a:t>
            </a:r>
            <a:r>
              <a:rPr lang="ar-SA" sz="2000" b="1" u="sng" dirty="0" smtClean="0">
                <a:solidFill>
                  <a:schemeClr val="accent6">
                    <a:lumMod val="75000"/>
                  </a:schemeClr>
                </a:solidFill>
                <a:effectLst>
                  <a:outerShdw blurRad="38100" dist="38100" dir="2700000" algn="tl">
                    <a:srgbClr val="000000">
                      <a:alpha val="43137"/>
                    </a:srgbClr>
                  </a:outerShdw>
                </a:effectLst>
                <a:latin typeface="+mn-lt"/>
              </a:rPr>
              <a:t>:</a:t>
            </a:r>
            <a:endParaRPr lang="ar-EG" sz="2000" b="1" u="sng" dirty="0">
              <a:solidFill>
                <a:schemeClr val="accent6">
                  <a:lumMod val="75000"/>
                </a:schemeClr>
              </a:solidFill>
              <a:effectLst>
                <a:outerShdw blurRad="38100" dist="38100" dir="2700000" algn="tl">
                  <a:srgbClr val="000000">
                    <a:alpha val="43137"/>
                  </a:srgbClr>
                </a:outerShdw>
              </a:effectLst>
              <a:latin typeface="+mn-lt"/>
            </a:endParaRPr>
          </a:p>
        </p:txBody>
      </p:sp>
      <p:sp>
        <p:nvSpPr>
          <p:cNvPr id="21" name="Text Box 108"/>
          <p:cNvSpPr txBox="1">
            <a:spLocks noChangeArrowheads="1"/>
          </p:cNvSpPr>
          <p:nvPr/>
        </p:nvSpPr>
        <p:spPr bwMode="auto">
          <a:xfrm>
            <a:off x="9829800" y="6400800"/>
            <a:ext cx="28956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defTabSz="914400" eaLnBrk="1" hangingPunct="1"/>
            <a:r>
              <a:rPr lang="ar-EG" sz="1400" dirty="0">
                <a:latin typeface="+mn-lt"/>
                <a:cs typeface="+mn-cs"/>
              </a:rPr>
              <a:t>- </a:t>
            </a:r>
            <a:r>
              <a:rPr lang="ar-SA" sz="1400" dirty="0">
                <a:latin typeface="+mn-lt"/>
                <a:cs typeface="+mn-cs"/>
              </a:rPr>
              <a:t>ينظرُ الإسلام إلى المسجد نظرة خاصة وهامة، </a:t>
            </a:r>
            <a:r>
              <a:rPr lang="ar-EG" sz="1400" dirty="0">
                <a:latin typeface="+mn-lt"/>
                <a:cs typeface="+mn-cs"/>
              </a:rPr>
              <a:t>وتتنوع اهمية المسجد من حيث </a:t>
            </a:r>
            <a:r>
              <a:rPr lang="ar-EG" sz="1600" dirty="0" smtClean="0"/>
              <a:t>:</a:t>
            </a:r>
            <a:endParaRPr lang="en-US" sz="1600" dirty="0"/>
          </a:p>
        </p:txBody>
      </p:sp>
      <p:grpSp>
        <p:nvGrpSpPr>
          <p:cNvPr id="23" name="Group 29"/>
          <p:cNvGrpSpPr>
            <a:grpSpLocks/>
          </p:cNvGrpSpPr>
          <p:nvPr/>
        </p:nvGrpSpPr>
        <p:grpSpPr bwMode="auto">
          <a:xfrm>
            <a:off x="381001" y="381000"/>
            <a:ext cx="1828799" cy="3931456"/>
            <a:chOff x="594219" y="574076"/>
            <a:chExt cx="1959428" cy="3063470"/>
          </a:xfrm>
        </p:grpSpPr>
        <p:grpSp>
          <p:nvGrpSpPr>
            <p:cNvPr id="24" name="Group 145"/>
            <p:cNvGrpSpPr>
              <a:grpSpLocks/>
            </p:cNvGrpSpPr>
            <p:nvPr/>
          </p:nvGrpSpPr>
          <p:grpSpPr bwMode="auto">
            <a:xfrm>
              <a:off x="904894" y="574076"/>
              <a:ext cx="1284754" cy="2578064"/>
              <a:chOff x="1781175" y="1762191"/>
              <a:chExt cx="2528888" cy="4833872"/>
            </a:xfrm>
          </p:grpSpPr>
          <p:sp>
            <p:nvSpPr>
              <p:cNvPr id="26" name="Line 10"/>
              <p:cNvSpPr>
                <a:spLocks noChangeShapeType="1"/>
              </p:cNvSpPr>
              <p:nvPr/>
            </p:nvSpPr>
            <p:spPr bwMode="auto">
              <a:xfrm>
                <a:off x="3076575" y="2066925"/>
                <a:ext cx="3175" cy="4529138"/>
              </a:xfrm>
              <a:prstGeom prst="line">
                <a:avLst/>
              </a:prstGeom>
              <a:noFill/>
              <a:ln w="3175">
                <a:solidFill>
                  <a:schemeClr val="tx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7" name="Group 11"/>
              <p:cNvGrpSpPr>
                <a:grpSpLocks/>
              </p:cNvGrpSpPr>
              <p:nvPr/>
            </p:nvGrpSpPr>
            <p:grpSpPr bwMode="auto">
              <a:xfrm>
                <a:off x="1781175" y="1762191"/>
                <a:ext cx="2528888" cy="4736005"/>
                <a:chOff x="3987" y="758"/>
                <a:chExt cx="1478" cy="2767"/>
              </a:xfrm>
            </p:grpSpPr>
            <p:sp>
              <p:nvSpPr>
                <p:cNvPr id="28" name="Text Box 12"/>
                <p:cNvSpPr txBox="1">
                  <a:spLocks noChangeArrowheads="1"/>
                </p:cNvSpPr>
                <p:nvPr/>
              </p:nvSpPr>
              <p:spPr bwMode="auto">
                <a:xfrm>
                  <a:off x="4087" y="3384"/>
                  <a:ext cx="1139"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0" tIns="45675" rIns="91350" bIns="45675">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ct val="50000"/>
                    </a:spcBef>
                  </a:pPr>
                  <a:r>
                    <a:rPr lang="ar-EG" sz="1000" b="1"/>
                    <a:t>المدخــــــــــــــل</a:t>
                  </a:r>
                  <a:endParaRPr lang="en-US" sz="1000" b="1"/>
                </a:p>
              </p:txBody>
            </p:sp>
            <p:sp>
              <p:nvSpPr>
                <p:cNvPr id="29" name="Text Box 13"/>
                <p:cNvSpPr txBox="1">
                  <a:spLocks noChangeArrowheads="1"/>
                </p:cNvSpPr>
                <p:nvPr/>
              </p:nvSpPr>
              <p:spPr bwMode="auto">
                <a:xfrm>
                  <a:off x="3987" y="1390"/>
                  <a:ext cx="948"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0" tIns="45675" rIns="91350" bIns="45675">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ct val="50000"/>
                    </a:spcBef>
                  </a:pPr>
                  <a:r>
                    <a:rPr lang="ar-EG" sz="1200" b="1"/>
                    <a:t>الايوان</a:t>
                  </a:r>
                  <a:endParaRPr lang="en-US" sz="1200" b="1"/>
                </a:p>
              </p:txBody>
            </p:sp>
            <p:sp>
              <p:nvSpPr>
                <p:cNvPr id="30" name="Oval 14"/>
                <p:cNvSpPr>
                  <a:spLocks noChangeArrowheads="1"/>
                </p:cNvSpPr>
                <p:nvPr/>
              </p:nvSpPr>
              <p:spPr bwMode="auto">
                <a:xfrm>
                  <a:off x="4005" y="1224"/>
                  <a:ext cx="1460" cy="44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279525"/>
                  <a:endParaRPr lang="ar-EG" sz="2500"/>
                </a:p>
              </p:txBody>
            </p:sp>
            <p:sp>
              <p:nvSpPr>
                <p:cNvPr id="31" name="Rectangle 15"/>
                <p:cNvSpPr>
                  <a:spLocks noChangeArrowheads="1"/>
                </p:cNvSpPr>
                <p:nvPr/>
              </p:nvSpPr>
              <p:spPr bwMode="auto">
                <a:xfrm>
                  <a:off x="4078" y="1700"/>
                  <a:ext cx="1344" cy="11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79525"/>
                  <a:endParaRPr lang="ar-EG" sz="2500"/>
                </a:p>
              </p:txBody>
            </p:sp>
            <p:sp>
              <p:nvSpPr>
                <p:cNvPr id="32" name="Oval 16"/>
                <p:cNvSpPr>
                  <a:spLocks noChangeArrowheads="1"/>
                </p:cNvSpPr>
                <p:nvPr/>
              </p:nvSpPr>
              <p:spPr bwMode="auto">
                <a:xfrm>
                  <a:off x="4685" y="2836"/>
                  <a:ext cx="147" cy="164"/>
                </a:xfrm>
                <a:prstGeom prst="ellipse">
                  <a:avLst/>
                </a:prstGeom>
                <a:solidFill>
                  <a:schemeClr val="tx1"/>
                </a:solidFill>
                <a:ln w="9525">
                  <a:solidFill>
                    <a:schemeClr val="tx1"/>
                  </a:solidFill>
                  <a:round/>
                  <a:headEnd/>
                  <a:tailEnd/>
                </a:ln>
              </p:spPr>
              <p:txBody>
                <a:bodyPr wrap="none" anchor="ctr"/>
                <a:lstStyle/>
                <a:p>
                  <a:pPr defTabSz="1279525"/>
                  <a:endParaRPr lang="ar-EG" sz="2500"/>
                </a:p>
              </p:txBody>
            </p:sp>
            <p:sp>
              <p:nvSpPr>
                <p:cNvPr id="33" name="Oval 17"/>
                <p:cNvSpPr>
                  <a:spLocks noChangeArrowheads="1"/>
                </p:cNvSpPr>
                <p:nvPr/>
              </p:nvSpPr>
              <p:spPr bwMode="auto">
                <a:xfrm>
                  <a:off x="4669" y="1050"/>
                  <a:ext cx="179" cy="170"/>
                </a:xfrm>
                <a:prstGeom prst="ellipse">
                  <a:avLst/>
                </a:prstGeom>
                <a:solidFill>
                  <a:schemeClr val="tx1"/>
                </a:solidFill>
                <a:ln w="9525">
                  <a:solidFill>
                    <a:schemeClr val="tx1"/>
                  </a:solidFill>
                  <a:round/>
                  <a:headEnd/>
                  <a:tailEnd/>
                </a:ln>
              </p:spPr>
              <p:txBody>
                <a:bodyPr wrap="none" anchor="ctr"/>
                <a:lstStyle/>
                <a:p>
                  <a:pPr defTabSz="1279525"/>
                  <a:endParaRPr lang="ar-EG" sz="2500"/>
                </a:p>
              </p:txBody>
            </p:sp>
            <p:sp>
              <p:nvSpPr>
                <p:cNvPr id="34" name="AutoShape 18"/>
                <p:cNvSpPr>
                  <a:spLocks noChangeArrowheads="1"/>
                </p:cNvSpPr>
                <p:nvPr/>
              </p:nvSpPr>
              <p:spPr bwMode="auto">
                <a:xfrm rot="-5524225">
                  <a:off x="4615" y="3051"/>
                  <a:ext cx="254" cy="39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402 w 21600"/>
                    <a:gd name="T13" fmla="*/ 5414 h 21600"/>
                    <a:gd name="T14" fmla="*/ 18879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p>
                  <a:endParaRPr lang="en-US"/>
                </a:p>
              </p:txBody>
            </p:sp>
            <p:sp>
              <p:nvSpPr>
                <p:cNvPr id="35" name="Rectangle 19"/>
                <p:cNvSpPr>
                  <a:spLocks noChangeArrowheads="1"/>
                </p:cNvSpPr>
                <p:nvPr/>
              </p:nvSpPr>
              <p:spPr bwMode="auto">
                <a:xfrm>
                  <a:off x="4830" y="1250"/>
                  <a:ext cx="36" cy="128"/>
                </a:xfrm>
                <a:prstGeom prst="rect">
                  <a:avLst/>
                </a:prstGeom>
                <a:solidFill>
                  <a:schemeClr val="bg1"/>
                </a:solidFill>
                <a:ln w="9525">
                  <a:solidFill>
                    <a:schemeClr val="tx1"/>
                  </a:solidFill>
                  <a:miter lim="800000"/>
                  <a:headEnd/>
                  <a:tailEnd/>
                </a:ln>
              </p:spPr>
              <p:txBody>
                <a:bodyPr wrap="none" anchor="ctr"/>
                <a:lstStyle/>
                <a:p>
                  <a:pPr defTabSz="1279525"/>
                  <a:endParaRPr lang="ar-EG" sz="2500"/>
                </a:p>
              </p:txBody>
            </p:sp>
            <p:sp>
              <p:nvSpPr>
                <p:cNvPr id="36" name="Text Box 20"/>
                <p:cNvSpPr txBox="1">
                  <a:spLocks noChangeArrowheads="1"/>
                </p:cNvSpPr>
                <p:nvPr/>
              </p:nvSpPr>
              <p:spPr bwMode="auto">
                <a:xfrm>
                  <a:off x="4193" y="2143"/>
                  <a:ext cx="1044"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0" tIns="45675" rIns="91350" bIns="45675">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ct val="50000"/>
                    </a:spcBef>
                  </a:pPr>
                  <a:r>
                    <a:rPr lang="ar-EG" sz="1200" b="1" dirty="0"/>
                    <a:t>الصحــــــــــن</a:t>
                  </a:r>
                  <a:endParaRPr lang="en-US" sz="1200" b="1" dirty="0"/>
                </a:p>
              </p:txBody>
            </p:sp>
            <p:sp>
              <p:nvSpPr>
                <p:cNvPr id="37" name="Text Box 21"/>
                <p:cNvSpPr txBox="1">
                  <a:spLocks noChangeArrowheads="1"/>
                </p:cNvSpPr>
                <p:nvPr/>
              </p:nvSpPr>
              <p:spPr bwMode="auto">
                <a:xfrm>
                  <a:off x="4711" y="758"/>
                  <a:ext cx="730"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0" tIns="45675" rIns="91350" bIns="45675">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ct val="50000"/>
                    </a:spcBef>
                  </a:pPr>
                  <a:r>
                    <a:rPr lang="ar-EG" sz="1100" b="1" dirty="0"/>
                    <a:t>المحراب</a:t>
                  </a:r>
                  <a:endParaRPr lang="en-US" sz="1100" b="1" dirty="0"/>
                </a:p>
              </p:txBody>
            </p:sp>
            <p:sp>
              <p:nvSpPr>
                <p:cNvPr id="38" name="Line 22"/>
                <p:cNvSpPr>
                  <a:spLocks noChangeShapeType="1"/>
                </p:cNvSpPr>
                <p:nvPr/>
              </p:nvSpPr>
              <p:spPr bwMode="auto">
                <a:xfrm flipH="1">
                  <a:off x="4793" y="997"/>
                  <a:ext cx="143" cy="12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sp>
          <p:nvSpPr>
            <p:cNvPr id="25" name="Text Box 23"/>
            <p:cNvSpPr txBox="1">
              <a:spLocks noChangeArrowheads="1"/>
            </p:cNvSpPr>
            <p:nvPr/>
          </p:nvSpPr>
          <p:spPr bwMode="auto">
            <a:xfrm>
              <a:off x="594219" y="3240540"/>
              <a:ext cx="1959428" cy="39700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47365" tIns="23682" rIns="47365" bIns="23682">
              <a:spAutoFit/>
            </a:bodyPr>
            <a:lstStyle>
              <a:lvl1pPr defTabSz="661988">
                <a:defRPr sz="4900">
                  <a:solidFill>
                    <a:schemeClr val="tx1"/>
                  </a:solidFill>
                  <a:latin typeface="Calibri" pitchFamily="34" charset="0"/>
                </a:defRPr>
              </a:lvl1pPr>
              <a:lvl2pPr marL="742950" indent="-285750" defTabSz="661988">
                <a:defRPr sz="4900">
                  <a:solidFill>
                    <a:schemeClr val="tx1"/>
                  </a:solidFill>
                  <a:latin typeface="Calibri" pitchFamily="34" charset="0"/>
                </a:defRPr>
              </a:lvl2pPr>
              <a:lvl3pPr marL="1143000" indent="-228600" defTabSz="661988">
                <a:defRPr sz="4900">
                  <a:solidFill>
                    <a:schemeClr val="tx1"/>
                  </a:solidFill>
                  <a:latin typeface="Calibri" pitchFamily="34" charset="0"/>
                </a:defRPr>
              </a:lvl3pPr>
              <a:lvl4pPr marL="1600200" indent="-228600" defTabSz="661988">
                <a:defRPr sz="4900">
                  <a:solidFill>
                    <a:schemeClr val="tx1"/>
                  </a:solidFill>
                  <a:latin typeface="Calibri" pitchFamily="34" charset="0"/>
                </a:defRPr>
              </a:lvl4pPr>
              <a:lvl5pPr marL="2057400" indent="-228600" defTabSz="661988">
                <a:defRPr sz="4900">
                  <a:solidFill>
                    <a:schemeClr val="tx1"/>
                  </a:solidFill>
                  <a:latin typeface="Calibri" pitchFamily="34" charset="0"/>
                </a:defRPr>
              </a:lvl5pPr>
              <a:lvl6pPr marL="2514600" indent="-228600" defTabSz="661988" fontAlgn="base">
                <a:spcBef>
                  <a:spcPct val="0"/>
                </a:spcBef>
                <a:spcAft>
                  <a:spcPct val="0"/>
                </a:spcAft>
                <a:defRPr sz="4900">
                  <a:solidFill>
                    <a:schemeClr val="tx1"/>
                  </a:solidFill>
                  <a:latin typeface="Calibri" pitchFamily="34" charset="0"/>
                </a:defRPr>
              </a:lvl6pPr>
              <a:lvl7pPr marL="2971800" indent="-228600" defTabSz="661988" fontAlgn="base">
                <a:spcBef>
                  <a:spcPct val="0"/>
                </a:spcBef>
                <a:spcAft>
                  <a:spcPct val="0"/>
                </a:spcAft>
                <a:defRPr sz="4900">
                  <a:solidFill>
                    <a:schemeClr val="tx1"/>
                  </a:solidFill>
                  <a:latin typeface="Calibri" pitchFamily="34" charset="0"/>
                </a:defRPr>
              </a:lvl7pPr>
              <a:lvl8pPr marL="3429000" indent="-228600" defTabSz="661988" fontAlgn="base">
                <a:spcBef>
                  <a:spcPct val="0"/>
                </a:spcBef>
                <a:spcAft>
                  <a:spcPct val="0"/>
                </a:spcAft>
                <a:defRPr sz="4900">
                  <a:solidFill>
                    <a:schemeClr val="tx1"/>
                  </a:solidFill>
                  <a:latin typeface="Calibri" pitchFamily="34" charset="0"/>
                </a:defRPr>
              </a:lvl8pPr>
              <a:lvl9pPr marL="3886200" indent="-228600" defTabSz="661988" fontAlgn="base">
                <a:spcBef>
                  <a:spcPct val="0"/>
                </a:spcBef>
                <a:spcAft>
                  <a:spcPct val="0"/>
                </a:spcAft>
                <a:defRPr sz="4900">
                  <a:solidFill>
                    <a:schemeClr val="tx1"/>
                  </a:solidFill>
                  <a:latin typeface="Calibri" pitchFamily="34" charset="0"/>
                </a:defRPr>
              </a:lvl9pPr>
            </a:lstStyle>
            <a:p>
              <a:pPr algn="ctr">
                <a:spcBef>
                  <a:spcPct val="50000"/>
                </a:spcBef>
                <a:defRPr/>
              </a:pPr>
              <a:r>
                <a:rPr lang="ar-EG" sz="1200" dirty="0">
                  <a:solidFill>
                    <a:schemeClr val="lt1"/>
                  </a:solidFill>
                  <a:latin typeface="+mn-lt"/>
                </a:rPr>
                <a:t>رسم</a:t>
              </a:r>
              <a:r>
                <a:rPr lang="ar-EG" sz="1800" b="1" dirty="0">
                  <a:latin typeface="Arial" pitchFamily="34" charset="0"/>
                </a:rPr>
                <a:t> </a:t>
              </a:r>
              <a:r>
                <a:rPr lang="ar-EG" sz="1200" dirty="0">
                  <a:solidFill>
                    <a:schemeClr val="lt1"/>
                  </a:solidFill>
                  <a:latin typeface="+mn-lt"/>
                </a:rPr>
                <a:t>توضيحى للفراغات لاساسيه </a:t>
              </a:r>
              <a:r>
                <a:rPr lang="ar-EG" sz="1200" dirty="0" smtClean="0">
                  <a:solidFill>
                    <a:schemeClr val="lt1"/>
                  </a:solidFill>
                  <a:latin typeface="+mn-lt"/>
                </a:rPr>
                <a:t>للمسجد</a:t>
              </a:r>
              <a:endParaRPr lang="en-US" sz="1200" dirty="0">
                <a:solidFill>
                  <a:schemeClr val="lt1"/>
                </a:solidFill>
                <a:latin typeface="+mn-lt"/>
              </a:endParaRPr>
            </a:p>
          </p:txBody>
        </p:sp>
      </p:grpSp>
      <p:grpSp>
        <p:nvGrpSpPr>
          <p:cNvPr id="39" name="Group 50"/>
          <p:cNvGrpSpPr>
            <a:grpSpLocks/>
          </p:cNvGrpSpPr>
          <p:nvPr/>
        </p:nvGrpSpPr>
        <p:grpSpPr bwMode="auto">
          <a:xfrm>
            <a:off x="2324100" y="2709862"/>
            <a:ext cx="4076700" cy="3309938"/>
            <a:chOff x="12830175" y="4962525"/>
            <a:chExt cx="5845097" cy="3627120"/>
          </a:xfrm>
        </p:grpSpPr>
        <p:sp>
          <p:nvSpPr>
            <p:cNvPr id="40" name="Rectangle 51"/>
            <p:cNvSpPr>
              <a:spLocks noChangeArrowheads="1"/>
            </p:cNvSpPr>
            <p:nvPr/>
          </p:nvSpPr>
          <p:spPr bwMode="auto">
            <a:xfrm>
              <a:off x="16716375" y="4962525"/>
              <a:ext cx="710890" cy="426720"/>
            </a:xfrm>
            <a:prstGeom prst="rect">
              <a:avLst/>
            </a:prstGeom>
            <a:solidFill>
              <a:schemeClr val="accent1"/>
            </a:solidFill>
            <a:ln w="9525">
              <a:solidFill>
                <a:schemeClr val="tx1"/>
              </a:solidFill>
              <a:miter lim="800000"/>
              <a:headEnd/>
              <a:tailEnd/>
            </a:ln>
          </p:spPr>
          <p:txBody>
            <a:bodyPr wrap="none" anchor="ctr"/>
            <a:lstStyle/>
            <a:p>
              <a:pPr defTabSz="1279525"/>
              <a:endParaRPr lang="ar-EG" sz="1000"/>
            </a:p>
          </p:txBody>
        </p:sp>
        <p:sp>
          <p:nvSpPr>
            <p:cNvPr id="41" name="Rectangle 52"/>
            <p:cNvSpPr>
              <a:spLocks noChangeArrowheads="1"/>
            </p:cNvSpPr>
            <p:nvPr/>
          </p:nvSpPr>
          <p:spPr bwMode="auto">
            <a:xfrm>
              <a:off x="16716375" y="5495925"/>
              <a:ext cx="710890" cy="426720"/>
            </a:xfrm>
            <a:prstGeom prst="rect">
              <a:avLst/>
            </a:prstGeom>
            <a:solidFill>
              <a:schemeClr val="accent2"/>
            </a:solidFill>
            <a:ln w="9525">
              <a:solidFill>
                <a:schemeClr val="tx1"/>
              </a:solidFill>
              <a:miter lim="800000"/>
              <a:headEnd/>
              <a:tailEnd/>
            </a:ln>
          </p:spPr>
          <p:txBody>
            <a:bodyPr wrap="none" anchor="ctr"/>
            <a:lstStyle/>
            <a:p>
              <a:pPr defTabSz="1279525"/>
              <a:endParaRPr lang="ar-EG" sz="1000"/>
            </a:p>
          </p:txBody>
        </p:sp>
        <p:sp>
          <p:nvSpPr>
            <p:cNvPr id="42" name="Rectangle 53"/>
            <p:cNvSpPr>
              <a:spLocks noChangeArrowheads="1"/>
            </p:cNvSpPr>
            <p:nvPr/>
          </p:nvSpPr>
          <p:spPr bwMode="auto">
            <a:xfrm>
              <a:off x="16716375" y="6029325"/>
              <a:ext cx="710890" cy="426720"/>
            </a:xfrm>
            <a:prstGeom prst="rect">
              <a:avLst/>
            </a:prstGeom>
            <a:solidFill>
              <a:srgbClr val="FF9933"/>
            </a:solidFill>
            <a:ln w="9525">
              <a:solidFill>
                <a:schemeClr val="tx1"/>
              </a:solidFill>
              <a:miter lim="800000"/>
              <a:headEnd/>
              <a:tailEnd/>
            </a:ln>
          </p:spPr>
          <p:txBody>
            <a:bodyPr wrap="none" anchor="ctr"/>
            <a:lstStyle/>
            <a:p>
              <a:pPr defTabSz="1279525"/>
              <a:endParaRPr lang="ar-EG" sz="1000"/>
            </a:p>
          </p:txBody>
        </p:sp>
        <p:sp>
          <p:nvSpPr>
            <p:cNvPr id="43" name="Rectangle 54"/>
            <p:cNvSpPr>
              <a:spLocks noChangeArrowheads="1"/>
            </p:cNvSpPr>
            <p:nvPr/>
          </p:nvSpPr>
          <p:spPr bwMode="auto">
            <a:xfrm>
              <a:off x="16716375" y="6562725"/>
              <a:ext cx="710890" cy="426720"/>
            </a:xfrm>
            <a:prstGeom prst="rect">
              <a:avLst/>
            </a:prstGeom>
            <a:solidFill>
              <a:srgbClr val="FFFF99"/>
            </a:solidFill>
            <a:ln w="9525">
              <a:solidFill>
                <a:schemeClr val="tx1"/>
              </a:solidFill>
              <a:miter lim="800000"/>
              <a:headEnd/>
              <a:tailEnd/>
            </a:ln>
          </p:spPr>
          <p:txBody>
            <a:bodyPr wrap="none" anchor="ctr"/>
            <a:lstStyle/>
            <a:p>
              <a:pPr defTabSz="1279525"/>
              <a:endParaRPr lang="ar-EG" sz="1000"/>
            </a:p>
          </p:txBody>
        </p:sp>
        <p:sp>
          <p:nvSpPr>
            <p:cNvPr id="44" name="Rectangle 55"/>
            <p:cNvSpPr>
              <a:spLocks noChangeArrowheads="1"/>
            </p:cNvSpPr>
            <p:nvPr/>
          </p:nvSpPr>
          <p:spPr bwMode="auto">
            <a:xfrm>
              <a:off x="16716375" y="7096125"/>
              <a:ext cx="710890" cy="426720"/>
            </a:xfrm>
            <a:prstGeom prst="rect">
              <a:avLst/>
            </a:prstGeom>
            <a:solidFill>
              <a:srgbClr val="FF99FF"/>
            </a:solidFill>
            <a:ln w="9525">
              <a:solidFill>
                <a:schemeClr val="tx1"/>
              </a:solidFill>
              <a:miter lim="800000"/>
              <a:headEnd/>
              <a:tailEnd/>
            </a:ln>
          </p:spPr>
          <p:txBody>
            <a:bodyPr wrap="none" anchor="ctr"/>
            <a:lstStyle/>
            <a:p>
              <a:pPr defTabSz="1279525"/>
              <a:endParaRPr lang="ar-EG" sz="1000"/>
            </a:p>
          </p:txBody>
        </p:sp>
        <p:sp>
          <p:nvSpPr>
            <p:cNvPr id="45" name="Rectangle 56"/>
            <p:cNvSpPr>
              <a:spLocks noChangeArrowheads="1"/>
            </p:cNvSpPr>
            <p:nvPr/>
          </p:nvSpPr>
          <p:spPr bwMode="auto">
            <a:xfrm>
              <a:off x="16716375" y="7629525"/>
              <a:ext cx="710890" cy="426720"/>
            </a:xfrm>
            <a:prstGeom prst="rect">
              <a:avLst/>
            </a:prstGeom>
            <a:solidFill>
              <a:srgbClr val="996600"/>
            </a:solidFill>
            <a:ln w="9525">
              <a:solidFill>
                <a:schemeClr val="tx1"/>
              </a:solidFill>
              <a:miter lim="800000"/>
              <a:headEnd/>
              <a:tailEnd/>
            </a:ln>
          </p:spPr>
          <p:txBody>
            <a:bodyPr wrap="none" anchor="ctr"/>
            <a:lstStyle/>
            <a:p>
              <a:pPr defTabSz="1279525"/>
              <a:endParaRPr lang="ar-EG" sz="1000"/>
            </a:p>
          </p:txBody>
        </p:sp>
        <p:sp>
          <p:nvSpPr>
            <p:cNvPr id="46" name="Rectangle 57"/>
            <p:cNvSpPr>
              <a:spLocks noChangeArrowheads="1"/>
            </p:cNvSpPr>
            <p:nvPr/>
          </p:nvSpPr>
          <p:spPr bwMode="auto">
            <a:xfrm>
              <a:off x="16716375" y="8162925"/>
              <a:ext cx="710890" cy="426720"/>
            </a:xfrm>
            <a:prstGeom prst="rect">
              <a:avLst/>
            </a:prstGeom>
            <a:solidFill>
              <a:srgbClr val="66FF33"/>
            </a:solidFill>
            <a:ln w="9525">
              <a:solidFill>
                <a:schemeClr val="tx1"/>
              </a:solidFill>
              <a:miter lim="800000"/>
              <a:headEnd/>
              <a:tailEnd/>
            </a:ln>
          </p:spPr>
          <p:txBody>
            <a:bodyPr wrap="none" anchor="ctr"/>
            <a:lstStyle/>
            <a:p>
              <a:pPr defTabSz="1279525"/>
              <a:endParaRPr lang="ar-EG" sz="1000"/>
            </a:p>
          </p:txBody>
        </p:sp>
        <p:sp>
          <p:nvSpPr>
            <p:cNvPr id="47" name="Text Box 12"/>
            <p:cNvSpPr txBox="1">
              <a:spLocks noChangeArrowheads="1"/>
            </p:cNvSpPr>
            <p:nvPr/>
          </p:nvSpPr>
          <p:spPr bwMode="auto">
            <a:xfrm>
              <a:off x="16069948" y="5037346"/>
              <a:ext cx="2447737"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المحراب</a:t>
              </a:r>
              <a:endParaRPr lang="en-US" sz="1000" b="1"/>
            </a:p>
          </p:txBody>
        </p:sp>
        <p:sp>
          <p:nvSpPr>
            <p:cNvPr id="48" name="Text Box 13"/>
            <p:cNvSpPr txBox="1">
              <a:spLocks noChangeArrowheads="1"/>
            </p:cNvSpPr>
            <p:nvPr/>
          </p:nvSpPr>
          <p:spPr bwMode="auto">
            <a:xfrm>
              <a:off x="17017524" y="5571296"/>
              <a:ext cx="1579977"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ظله القبله</a:t>
              </a:r>
              <a:endParaRPr lang="en-US" sz="1000" b="1"/>
            </a:p>
          </p:txBody>
        </p:sp>
        <p:sp>
          <p:nvSpPr>
            <p:cNvPr id="49" name="Text Box 14"/>
            <p:cNvSpPr txBox="1">
              <a:spLocks noChangeArrowheads="1"/>
            </p:cNvSpPr>
            <p:nvPr/>
          </p:nvSpPr>
          <p:spPr bwMode="auto">
            <a:xfrm>
              <a:off x="17250837" y="6105246"/>
              <a:ext cx="1424435"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  الصحن</a:t>
              </a:r>
              <a:endParaRPr lang="en-US" sz="1000" b="1"/>
            </a:p>
          </p:txBody>
        </p:sp>
        <p:sp>
          <p:nvSpPr>
            <p:cNvPr id="50" name="Text Box 15"/>
            <p:cNvSpPr txBox="1">
              <a:spLocks noChangeArrowheads="1"/>
            </p:cNvSpPr>
            <p:nvPr/>
          </p:nvSpPr>
          <p:spPr bwMode="auto">
            <a:xfrm>
              <a:off x="16700300" y="7171446"/>
              <a:ext cx="1737566"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ظله خلفيه</a:t>
              </a:r>
              <a:endParaRPr lang="en-US" sz="1000" b="1"/>
            </a:p>
          </p:txBody>
        </p:sp>
        <p:sp>
          <p:nvSpPr>
            <p:cNvPr id="51" name="Text Box 16"/>
            <p:cNvSpPr txBox="1">
              <a:spLocks noChangeArrowheads="1"/>
            </p:cNvSpPr>
            <p:nvPr/>
          </p:nvSpPr>
          <p:spPr bwMode="auto">
            <a:xfrm>
              <a:off x="17410472" y="7705395"/>
              <a:ext cx="945530"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ماذن</a:t>
              </a:r>
              <a:endParaRPr lang="en-US" sz="1000" b="1"/>
            </a:p>
          </p:txBody>
        </p:sp>
        <p:sp>
          <p:nvSpPr>
            <p:cNvPr id="52" name="Text Box 17"/>
            <p:cNvSpPr txBox="1">
              <a:spLocks noChangeArrowheads="1"/>
            </p:cNvSpPr>
            <p:nvPr/>
          </p:nvSpPr>
          <p:spPr bwMode="auto">
            <a:xfrm>
              <a:off x="17017524" y="8239345"/>
              <a:ext cx="1500160"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الميضئه</a:t>
              </a:r>
              <a:endParaRPr lang="en-US" sz="1000" b="1"/>
            </a:p>
          </p:txBody>
        </p:sp>
        <p:sp>
          <p:nvSpPr>
            <p:cNvPr id="53" name="Text Box 31"/>
            <p:cNvSpPr txBox="1">
              <a:spLocks noChangeArrowheads="1"/>
            </p:cNvSpPr>
            <p:nvPr/>
          </p:nvSpPr>
          <p:spPr bwMode="auto">
            <a:xfrm>
              <a:off x="16383077" y="6637496"/>
              <a:ext cx="2054789" cy="26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61988" eaLnBrk="0" hangingPunct="0">
                <a:defRPr sz="2000">
                  <a:solidFill>
                    <a:schemeClr val="tx1"/>
                  </a:solidFill>
                  <a:latin typeface="Arial" pitchFamily="34" charset="0"/>
                  <a:cs typeface="Arial" pitchFamily="34" charset="0"/>
                </a:defRPr>
              </a:lvl1pPr>
              <a:lvl2pPr marL="742950" indent="-285750" defTabSz="661988" eaLnBrk="0" hangingPunct="0">
                <a:defRPr sz="2000">
                  <a:solidFill>
                    <a:schemeClr val="tx1"/>
                  </a:solidFill>
                  <a:latin typeface="Arial" pitchFamily="34" charset="0"/>
                  <a:cs typeface="Arial" pitchFamily="34" charset="0"/>
                </a:defRPr>
              </a:lvl2pPr>
              <a:lvl3pPr marL="1143000" indent="-228600" defTabSz="661988" eaLnBrk="0" hangingPunct="0">
                <a:defRPr sz="2000">
                  <a:solidFill>
                    <a:schemeClr val="tx1"/>
                  </a:solidFill>
                  <a:latin typeface="Arial" pitchFamily="34" charset="0"/>
                  <a:cs typeface="Arial" pitchFamily="34" charset="0"/>
                </a:defRPr>
              </a:lvl3pPr>
              <a:lvl4pPr marL="1600200" indent="-228600" defTabSz="661988" eaLnBrk="0" hangingPunct="0">
                <a:defRPr sz="2000">
                  <a:solidFill>
                    <a:schemeClr val="tx1"/>
                  </a:solidFill>
                  <a:latin typeface="Arial" pitchFamily="34" charset="0"/>
                  <a:cs typeface="Arial" pitchFamily="34" charset="0"/>
                </a:defRPr>
              </a:lvl4pPr>
              <a:lvl5pPr marL="2057400" indent="-228600" defTabSz="661988" eaLnBrk="0" hangingPunct="0">
                <a:defRPr sz="2000">
                  <a:solidFill>
                    <a:schemeClr val="tx1"/>
                  </a:solidFill>
                  <a:latin typeface="Arial" pitchFamily="34" charset="0"/>
                  <a:cs typeface="Arial" pitchFamily="34" charset="0"/>
                </a:defRPr>
              </a:lvl5pPr>
              <a:lvl6pPr marL="2514600" indent="-228600" defTabSz="661988"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661988"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661988"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661988"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spcBef>
                  <a:spcPct val="50000"/>
                </a:spcBef>
              </a:pPr>
              <a:r>
                <a:rPr lang="ar-SA" sz="1000" b="1"/>
                <a:t>ظلات جانبية</a:t>
              </a:r>
              <a:endParaRPr lang="en-US" sz="1000" b="1"/>
            </a:p>
          </p:txBody>
        </p:sp>
        <p:sp>
          <p:nvSpPr>
            <p:cNvPr id="54" name="Rectangle 32"/>
            <p:cNvSpPr>
              <a:spLocks noChangeArrowheads="1"/>
            </p:cNvSpPr>
            <p:nvPr/>
          </p:nvSpPr>
          <p:spPr bwMode="auto">
            <a:xfrm>
              <a:off x="13462077" y="6212205"/>
              <a:ext cx="1737732" cy="1493520"/>
            </a:xfrm>
            <a:prstGeom prst="rect">
              <a:avLst/>
            </a:prstGeom>
            <a:solidFill>
              <a:srgbClr val="FF9933"/>
            </a:solidFill>
            <a:ln w="9525">
              <a:solidFill>
                <a:schemeClr val="tx1"/>
              </a:solidFill>
              <a:miter lim="800000"/>
              <a:headEnd/>
              <a:tailEnd/>
            </a:ln>
          </p:spPr>
          <p:txBody>
            <a:bodyPr wrap="none" anchor="ctr"/>
            <a:lstStyle/>
            <a:p>
              <a:pPr defTabSz="1279525"/>
              <a:endParaRPr lang="ar-EG" sz="1000"/>
            </a:p>
          </p:txBody>
        </p:sp>
        <p:sp>
          <p:nvSpPr>
            <p:cNvPr id="55" name="Rectangle 33"/>
            <p:cNvSpPr>
              <a:spLocks noChangeArrowheads="1"/>
            </p:cNvSpPr>
            <p:nvPr/>
          </p:nvSpPr>
          <p:spPr bwMode="auto">
            <a:xfrm>
              <a:off x="12830175" y="5252085"/>
              <a:ext cx="3001537" cy="960120"/>
            </a:xfrm>
            <a:prstGeom prst="rect">
              <a:avLst/>
            </a:prstGeom>
            <a:solidFill>
              <a:schemeClr val="accent2"/>
            </a:solidFill>
            <a:ln w="9525">
              <a:solidFill>
                <a:schemeClr val="tx1"/>
              </a:solidFill>
              <a:miter lim="800000"/>
              <a:headEnd/>
              <a:tailEnd/>
            </a:ln>
          </p:spPr>
          <p:txBody>
            <a:bodyPr wrap="none" anchor="ctr"/>
            <a:lstStyle/>
            <a:p>
              <a:pPr defTabSz="1279525"/>
              <a:endParaRPr lang="ar-EG" sz="1000"/>
            </a:p>
          </p:txBody>
        </p:sp>
        <p:sp>
          <p:nvSpPr>
            <p:cNvPr id="56" name="Rectangle 34"/>
            <p:cNvSpPr>
              <a:spLocks noChangeArrowheads="1"/>
            </p:cNvSpPr>
            <p:nvPr/>
          </p:nvSpPr>
          <p:spPr bwMode="auto">
            <a:xfrm>
              <a:off x="15199809" y="6212205"/>
              <a:ext cx="631902" cy="1493520"/>
            </a:xfrm>
            <a:prstGeom prst="rect">
              <a:avLst/>
            </a:prstGeom>
            <a:solidFill>
              <a:srgbClr val="FFFF99"/>
            </a:solidFill>
            <a:ln w="9525">
              <a:solidFill>
                <a:schemeClr val="tx1"/>
              </a:solidFill>
              <a:miter lim="800000"/>
              <a:headEnd/>
              <a:tailEnd/>
            </a:ln>
          </p:spPr>
          <p:txBody>
            <a:bodyPr wrap="none" anchor="ctr"/>
            <a:lstStyle/>
            <a:p>
              <a:pPr defTabSz="1279525"/>
              <a:endParaRPr lang="ar-EG" sz="1000"/>
            </a:p>
          </p:txBody>
        </p:sp>
        <p:sp>
          <p:nvSpPr>
            <p:cNvPr id="57" name="Rectangle 35"/>
            <p:cNvSpPr>
              <a:spLocks noChangeArrowheads="1"/>
            </p:cNvSpPr>
            <p:nvPr/>
          </p:nvSpPr>
          <p:spPr bwMode="auto">
            <a:xfrm>
              <a:off x="12830175" y="6212205"/>
              <a:ext cx="631902" cy="1493520"/>
            </a:xfrm>
            <a:prstGeom prst="rect">
              <a:avLst/>
            </a:prstGeom>
            <a:solidFill>
              <a:srgbClr val="FFFF99"/>
            </a:solidFill>
            <a:ln w="9525">
              <a:solidFill>
                <a:schemeClr val="tx1"/>
              </a:solidFill>
              <a:miter lim="800000"/>
              <a:headEnd/>
              <a:tailEnd/>
            </a:ln>
          </p:spPr>
          <p:txBody>
            <a:bodyPr wrap="none" anchor="ctr"/>
            <a:lstStyle/>
            <a:p>
              <a:pPr defTabSz="1279525"/>
              <a:endParaRPr lang="ar-EG" sz="1000"/>
            </a:p>
          </p:txBody>
        </p:sp>
        <p:sp>
          <p:nvSpPr>
            <p:cNvPr id="58" name="Rectangle 36"/>
            <p:cNvSpPr>
              <a:spLocks noChangeArrowheads="1"/>
            </p:cNvSpPr>
            <p:nvPr/>
          </p:nvSpPr>
          <p:spPr bwMode="auto">
            <a:xfrm>
              <a:off x="12830175" y="7705725"/>
              <a:ext cx="3001537" cy="426720"/>
            </a:xfrm>
            <a:prstGeom prst="rect">
              <a:avLst/>
            </a:prstGeom>
            <a:solidFill>
              <a:srgbClr val="FF99FF"/>
            </a:solidFill>
            <a:ln w="9525">
              <a:solidFill>
                <a:schemeClr val="tx1"/>
              </a:solidFill>
              <a:miter lim="800000"/>
              <a:headEnd/>
              <a:tailEnd/>
            </a:ln>
          </p:spPr>
          <p:txBody>
            <a:bodyPr wrap="none" anchor="ctr"/>
            <a:lstStyle/>
            <a:p>
              <a:pPr defTabSz="1279525"/>
              <a:endParaRPr lang="ar-EG" sz="1000"/>
            </a:p>
          </p:txBody>
        </p:sp>
        <p:sp>
          <p:nvSpPr>
            <p:cNvPr id="59" name="Oval 37"/>
            <p:cNvSpPr>
              <a:spLocks noChangeArrowheads="1"/>
            </p:cNvSpPr>
            <p:nvPr/>
          </p:nvSpPr>
          <p:spPr bwMode="auto">
            <a:xfrm>
              <a:off x="14172968" y="5038725"/>
              <a:ext cx="473927" cy="533400"/>
            </a:xfrm>
            <a:prstGeom prst="ellipse">
              <a:avLst/>
            </a:prstGeom>
            <a:solidFill>
              <a:schemeClr val="accent1"/>
            </a:solidFill>
            <a:ln w="9525">
              <a:solidFill>
                <a:schemeClr val="tx1"/>
              </a:solidFill>
              <a:round/>
              <a:headEnd/>
              <a:tailEnd/>
            </a:ln>
          </p:spPr>
          <p:txBody>
            <a:bodyPr wrap="none" anchor="ctr"/>
            <a:lstStyle/>
            <a:p>
              <a:pPr defTabSz="1279525"/>
              <a:endParaRPr lang="ar-EG" sz="1000"/>
            </a:p>
          </p:txBody>
        </p:sp>
        <p:sp>
          <p:nvSpPr>
            <p:cNvPr id="60" name="Rectangle 38"/>
            <p:cNvSpPr>
              <a:spLocks noChangeArrowheads="1"/>
            </p:cNvSpPr>
            <p:nvPr/>
          </p:nvSpPr>
          <p:spPr bwMode="auto">
            <a:xfrm>
              <a:off x="13857016" y="7919085"/>
              <a:ext cx="1184817" cy="426720"/>
            </a:xfrm>
            <a:prstGeom prst="rect">
              <a:avLst/>
            </a:prstGeom>
            <a:solidFill>
              <a:srgbClr val="66FF33"/>
            </a:solidFill>
            <a:ln w="9525">
              <a:solidFill>
                <a:schemeClr val="tx1"/>
              </a:solidFill>
              <a:miter lim="800000"/>
              <a:headEnd/>
              <a:tailEnd/>
            </a:ln>
          </p:spPr>
          <p:txBody>
            <a:bodyPr wrap="none" anchor="ctr"/>
            <a:lstStyle/>
            <a:p>
              <a:pPr defTabSz="1279525"/>
              <a:endParaRPr lang="ar-EG" sz="1000"/>
            </a:p>
          </p:txBody>
        </p:sp>
        <p:sp>
          <p:nvSpPr>
            <p:cNvPr id="61" name="Rectangle 39"/>
            <p:cNvSpPr>
              <a:spLocks noChangeArrowheads="1"/>
            </p:cNvSpPr>
            <p:nvPr/>
          </p:nvSpPr>
          <p:spPr bwMode="auto">
            <a:xfrm>
              <a:off x="12830175" y="8132445"/>
              <a:ext cx="236963" cy="320040"/>
            </a:xfrm>
            <a:prstGeom prst="rect">
              <a:avLst/>
            </a:prstGeom>
            <a:solidFill>
              <a:srgbClr val="996600"/>
            </a:solidFill>
            <a:ln w="9525">
              <a:solidFill>
                <a:schemeClr val="tx1"/>
              </a:solidFill>
              <a:miter lim="800000"/>
              <a:headEnd/>
              <a:tailEnd/>
            </a:ln>
          </p:spPr>
          <p:txBody>
            <a:bodyPr wrap="none" anchor="ctr"/>
            <a:lstStyle/>
            <a:p>
              <a:pPr defTabSz="1279525"/>
              <a:endParaRPr lang="ar-EG" sz="1000"/>
            </a:p>
          </p:txBody>
        </p:sp>
        <p:sp>
          <p:nvSpPr>
            <p:cNvPr id="62" name="Rectangle 40"/>
            <p:cNvSpPr>
              <a:spLocks noChangeArrowheads="1"/>
            </p:cNvSpPr>
            <p:nvPr/>
          </p:nvSpPr>
          <p:spPr bwMode="auto">
            <a:xfrm>
              <a:off x="15594748" y="8132445"/>
              <a:ext cx="236963" cy="320040"/>
            </a:xfrm>
            <a:prstGeom prst="rect">
              <a:avLst/>
            </a:prstGeom>
            <a:solidFill>
              <a:srgbClr val="996600"/>
            </a:solidFill>
            <a:ln w="9525">
              <a:solidFill>
                <a:schemeClr val="tx1"/>
              </a:solidFill>
              <a:miter lim="800000"/>
              <a:headEnd/>
              <a:tailEnd/>
            </a:ln>
          </p:spPr>
          <p:txBody>
            <a:bodyPr wrap="none" anchor="ctr"/>
            <a:lstStyle/>
            <a:p>
              <a:pPr defTabSz="1279525"/>
              <a:endParaRPr lang="ar-EG" sz="1000"/>
            </a:p>
          </p:txBody>
        </p:sp>
      </p:grpSp>
      <p:sp>
        <p:nvSpPr>
          <p:cNvPr id="63" name="Text Box 110"/>
          <p:cNvSpPr txBox="1">
            <a:spLocks noChangeArrowheads="1"/>
          </p:cNvSpPr>
          <p:nvPr/>
        </p:nvSpPr>
        <p:spPr bwMode="auto">
          <a:xfrm>
            <a:off x="2895600" y="533400"/>
            <a:ext cx="34575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900">
                <a:solidFill>
                  <a:schemeClr val="tx1"/>
                </a:solidFill>
                <a:latin typeface="Calibri" pitchFamily="34" charset="0"/>
              </a:defRPr>
            </a:lvl1pPr>
            <a:lvl2pPr>
              <a:defRPr sz="4900">
                <a:solidFill>
                  <a:schemeClr val="tx1"/>
                </a:solidFill>
                <a:latin typeface="Calibri" pitchFamily="34" charset="0"/>
              </a:defRPr>
            </a:lvl2pPr>
            <a:lvl3pPr>
              <a:defRPr sz="4900">
                <a:solidFill>
                  <a:schemeClr val="tx1"/>
                </a:solidFill>
                <a:latin typeface="Calibri" pitchFamily="34" charset="0"/>
              </a:defRPr>
            </a:lvl3pPr>
            <a:lvl4pPr>
              <a:defRPr sz="4900">
                <a:solidFill>
                  <a:schemeClr val="tx1"/>
                </a:solidFill>
                <a:latin typeface="Calibri" pitchFamily="34" charset="0"/>
              </a:defRPr>
            </a:lvl4pPr>
            <a:lvl5pPr>
              <a:defRPr sz="4900">
                <a:solidFill>
                  <a:schemeClr val="tx1"/>
                </a:solidFill>
                <a:latin typeface="Calibri" pitchFamily="34" charset="0"/>
              </a:defRPr>
            </a:lvl5pPr>
            <a:lvl6pPr marL="5394325" indent="-3108325" fontAlgn="base">
              <a:spcBef>
                <a:spcPct val="0"/>
              </a:spcBef>
              <a:spcAft>
                <a:spcPct val="0"/>
              </a:spcAft>
              <a:defRPr sz="4900">
                <a:solidFill>
                  <a:schemeClr val="tx1"/>
                </a:solidFill>
                <a:latin typeface="Calibri" pitchFamily="34" charset="0"/>
              </a:defRPr>
            </a:lvl6pPr>
            <a:lvl7pPr marL="5851525" indent="-3108325" fontAlgn="base">
              <a:spcBef>
                <a:spcPct val="0"/>
              </a:spcBef>
              <a:spcAft>
                <a:spcPct val="0"/>
              </a:spcAft>
              <a:defRPr sz="4900">
                <a:solidFill>
                  <a:schemeClr val="tx1"/>
                </a:solidFill>
                <a:latin typeface="Calibri" pitchFamily="34" charset="0"/>
              </a:defRPr>
            </a:lvl7pPr>
            <a:lvl8pPr marL="6308725" indent="-3108325" fontAlgn="base">
              <a:spcBef>
                <a:spcPct val="0"/>
              </a:spcBef>
              <a:spcAft>
                <a:spcPct val="0"/>
              </a:spcAft>
              <a:defRPr sz="4900">
                <a:solidFill>
                  <a:schemeClr val="tx1"/>
                </a:solidFill>
                <a:latin typeface="Calibri" pitchFamily="34" charset="0"/>
              </a:defRPr>
            </a:lvl8pPr>
            <a:lvl9pPr marL="6765925" indent="-3108325" fontAlgn="base">
              <a:spcBef>
                <a:spcPct val="0"/>
              </a:spcBef>
              <a:spcAft>
                <a:spcPct val="0"/>
              </a:spcAft>
              <a:defRPr sz="4900">
                <a:solidFill>
                  <a:schemeClr val="tx1"/>
                </a:solidFill>
                <a:latin typeface="Calibri" pitchFamily="34" charset="0"/>
              </a:defRPr>
            </a:lvl9pPr>
          </a:lstStyle>
          <a:p>
            <a:pPr algn="r" defTabSz="914400">
              <a:defRPr/>
            </a:pPr>
            <a:r>
              <a:rPr lang="ar-EG" sz="2000" b="1" u="sng" dirty="0">
                <a:solidFill>
                  <a:schemeClr val="accent6">
                    <a:lumMod val="75000"/>
                  </a:schemeClr>
                </a:solidFill>
                <a:effectLst>
                  <a:outerShdw blurRad="38100" dist="38100" dir="2700000" algn="tl">
                    <a:srgbClr val="000000">
                      <a:alpha val="43137"/>
                    </a:srgbClr>
                  </a:outerShdw>
                </a:effectLst>
                <a:latin typeface="+mn-lt"/>
              </a:rPr>
              <a:t>الأسس العامه لتصميم </a:t>
            </a:r>
            <a:r>
              <a:rPr lang="ar-EG" sz="2000" b="1" u="sng" dirty="0" smtClean="0">
                <a:solidFill>
                  <a:schemeClr val="accent6">
                    <a:lumMod val="75000"/>
                  </a:schemeClr>
                </a:solidFill>
                <a:effectLst>
                  <a:outerShdw blurRad="38100" dist="38100" dir="2700000" algn="tl">
                    <a:srgbClr val="000000">
                      <a:alpha val="43137"/>
                    </a:srgbClr>
                  </a:outerShdw>
                </a:effectLst>
                <a:latin typeface="+mn-lt"/>
              </a:rPr>
              <a:t>المسجد :</a:t>
            </a:r>
          </a:p>
        </p:txBody>
      </p:sp>
      <p:sp>
        <p:nvSpPr>
          <p:cNvPr id="64" name="Text Box 111"/>
          <p:cNvSpPr txBox="1">
            <a:spLocks noChangeArrowheads="1"/>
          </p:cNvSpPr>
          <p:nvPr/>
        </p:nvSpPr>
        <p:spPr bwMode="auto">
          <a:xfrm>
            <a:off x="1752600" y="838200"/>
            <a:ext cx="4648200"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defTabSz="914400" eaLnBrk="1" hangingPunct="1"/>
            <a:r>
              <a:rPr lang="ar-EG" sz="1400" dirty="0">
                <a:latin typeface="+mn-lt"/>
                <a:cs typeface="+mn-cs"/>
              </a:rPr>
              <a:t>1- وجود محراب يتخذ اتجاه القبله لتوجيه المصلين.</a:t>
            </a:r>
          </a:p>
          <a:p>
            <a:pPr algn="r" defTabSz="914400" eaLnBrk="1" hangingPunct="1"/>
            <a:r>
              <a:rPr lang="ar-EG" sz="1400" dirty="0">
                <a:latin typeface="+mn-lt"/>
                <a:cs typeface="+mn-cs"/>
              </a:rPr>
              <a:t>2- وجود المحراب و المدخل على محور واحد بتوسط امبنى</a:t>
            </a:r>
          </a:p>
          <a:p>
            <a:pPr algn="r" defTabSz="914400" eaLnBrk="1" hangingPunct="1"/>
            <a:r>
              <a:rPr lang="ar-EG" sz="1400" dirty="0">
                <a:latin typeface="+mn-lt"/>
                <a:cs typeface="+mn-cs"/>
              </a:rPr>
              <a:t>3- وجود صحن مكشوف الذى يحتوى على ميضه او نافوره </a:t>
            </a:r>
          </a:p>
          <a:p>
            <a:pPr algn="r" defTabSz="914400" eaLnBrk="1" hangingPunct="1"/>
            <a:r>
              <a:rPr lang="ar-EG" sz="1400" dirty="0">
                <a:latin typeface="+mn-lt"/>
                <a:cs typeface="+mn-cs"/>
              </a:rPr>
              <a:t>4- وجود الفراغات الواصله بين اجزاء المسجد المحور الرئيسى او على جانبى المحور.</a:t>
            </a:r>
          </a:p>
          <a:p>
            <a:pPr algn="r" defTabSz="914400" eaLnBrk="1" hangingPunct="1"/>
            <a:r>
              <a:rPr lang="ar-EG" sz="1400" dirty="0">
                <a:latin typeface="+mn-lt"/>
                <a:cs typeface="+mn-cs"/>
              </a:rPr>
              <a:t>5- يراعى تميز المدخل الرئيسى بان يكون بارز عن الحائط او بزخارف و مقرنصات او ابلق او كل هذه معا</a:t>
            </a:r>
            <a:r>
              <a:rPr lang="ar-EG" dirty="0"/>
              <a:t>.</a:t>
            </a:r>
            <a:endParaRPr lang="en-US" dirty="0"/>
          </a:p>
          <a:p>
            <a:pPr algn="r" defTabSz="914400" eaLnBrk="1" hangingPunct="1">
              <a:spcBef>
                <a:spcPct val="50000"/>
              </a:spcBef>
            </a:pPr>
            <a:endParaRPr lang="en-US" dirty="0"/>
          </a:p>
        </p:txBody>
      </p:sp>
      <p:sp>
        <p:nvSpPr>
          <p:cNvPr id="65" name="Text Box 10"/>
          <p:cNvSpPr txBox="1">
            <a:spLocks noChangeArrowheads="1"/>
          </p:cNvSpPr>
          <p:nvPr/>
        </p:nvSpPr>
        <p:spPr bwMode="auto">
          <a:xfrm>
            <a:off x="4241800" y="6096000"/>
            <a:ext cx="2159000" cy="307975"/>
          </a:xfrm>
          <a:prstGeom prst="rect">
            <a:avLst/>
          </a:prstGeom>
          <a:noFill/>
          <a:ln w="9525">
            <a:noFill/>
            <a:miter lim="800000"/>
            <a:headEnd/>
            <a:tailEnd/>
          </a:ln>
          <a:effectLst/>
        </p:spPr>
        <p:txBody>
          <a:bodyPr lIns="91350" tIns="45675" rIns="91350" bIns="45675">
            <a:spAutoFit/>
          </a:bodyPr>
          <a:lstStyle/>
          <a:p>
            <a:pPr algn="r" defTabSz="663434">
              <a:spcBef>
                <a:spcPct val="50000"/>
              </a:spcBef>
              <a:defRPr/>
            </a:pPr>
            <a:r>
              <a:rPr lang="ar-EG" sz="1400" b="1" dirty="0">
                <a:solidFill>
                  <a:schemeClr val="accent6">
                    <a:lumMod val="75000"/>
                  </a:schemeClr>
                </a:solidFill>
                <a:effectLst>
                  <a:outerShdw blurRad="38100" dist="38100" dir="2700000" algn="tl">
                    <a:srgbClr val="000000">
                      <a:alpha val="43137"/>
                    </a:srgbClr>
                  </a:outerShdw>
                </a:effectLst>
              </a:rPr>
              <a:t>العناصر المعماريه للمسجد :</a:t>
            </a:r>
            <a:endParaRPr lang="en-US" sz="1400" b="1" dirty="0">
              <a:solidFill>
                <a:schemeClr val="accent6">
                  <a:lumMod val="75000"/>
                </a:schemeClr>
              </a:solidFill>
              <a:effectLst>
                <a:outerShdw blurRad="38100" dist="38100" dir="2700000" algn="tl">
                  <a:srgbClr val="000000">
                    <a:alpha val="43137"/>
                  </a:srgbClr>
                </a:outerShdw>
              </a:effectLst>
            </a:endParaRPr>
          </a:p>
        </p:txBody>
      </p:sp>
      <p:sp>
        <p:nvSpPr>
          <p:cNvPr id="66" name="Text Box 7"/>
          <p:cNvSpPr txBox="1">
            <a:spLocks noChangeArrowheads="1"/>
          </p:cNvSpPr>
          <p:nvPr/>
        </p:nvSpPr>
        <p:spPr bwMode="auto">
          <a:xfrm>
            <a:off x="3170237" y="6596066"/>
            <a:ext cx="3109913" cy="954087"/>
          </a:xfrm>
          <a:prstGeom prst="rect">
            <a:avLst/>
          </a:prstGeom>
          <a:noFill/>
          <a:ln w="9525">
            <a:noFill/>
            <a:miter lim="800000"/>
            <a:headEnd/>
            <a:tailEnd/>
          </a:ln>
          <a:effectLst/>
        </p:spPr>
        <p:txBody>
          <a:bodyPr lIns="91350" tIns="45675" rIns="91350" bIns="45675">
            <a:spAutoFit/>
          </a:bodyPr>
          <a:lstStyle/>
          <a:p>
            <a:pPr algn="r" defTabSz="663434" rtl="1">
              <a:spcBef>
                <a:spcPct val="50000"/>
              </a:spcBef>
              <a:defRPr/>
            </a:pPr>
            <a:r>
              <a:rPr lang="ar-EG" sz="1400" b="1" u="sng" dirty="0">
                <a:solidFill>
                  <a:schemeClr val="accent6">
                    <a:lumMod val="75000"/>
                  </a:schemeClr>
                </a:solidFill>
                <a:effectLst>
                  <a:outerShdw blurRad="38100" dist="38100" dir="2700000" algn="tl">
                    <a:srgbClr val="000000">
                      <a:alpha val="43137"/>
                    </a:srgbClr>
                  </a:outerShdw>
                </a:effectLst>
              </a:rPr>
              <a:t>1- المئذنه :</a:t>
            </a:r>
          </a:p>
          <a:p>
            <a:pPr algn="r" defTabSz="663434" rtl="1">
              <a:defRPr/>
            </a:pPr>
            <a:r>
              <a:rPr lang="ar-EG" sz="1400" dirty="0"/>
              <a:t>عباره عن برج يستعمل للدعوه للصلاه و من ناحيه اخرى يمثل علامه مميزه للعماره الاسلاميه </a:t>
            </a:r>
          </a:p>
          <a:p>
            <a:pPr algn="r" defTabSz="663434" rtl="1">
              <a:defRPr/>
            </a:pPr>
            <a:r>
              <a:rPr lang="ar-EG" sz="1400" dirty="0"/>
              <a:t>يشير لوجود المسجد.</a:t>
            </a:r>
          </a:p>
        </p:txBody>
      </p:sp>
      <p:sp>
        <p:nvSpPr>
          <p:cNvPr id="67" name="Rectangle 11"/>
          <p:cNvSpPr>
            <a:spLocks noChangeArrowheads="1"/>
          </p:cNvSpPr>
          <p:nvPr/>
        </p:nvSpPr>
        <p:spPr bwMode="auto">
          <a:xfrm>
            <a:off x="3170237" y="7310446"/>
            <a:ext cx="3181350" cy="1384300"/>
          </a:xfrm>
          <a:prstGeom prst="rect">
            <a:avLst/>
          </a:prstGeom>
          <a:noFill/>
          <a:ln w="9525">
            <a:noFill/>
            <a:miter lim="800000"/>
            <a:headEnd/>
            <a:tailEnd/>
          </a:ln>
        </p:spPr>
        <p:txBody>
          <a:bodyPr lIns="91406" tIns="45703" rIns="91406" bIns="45703">
            <a:spAutoFit/>
          </a:bodyPr>
          <a:lstStyle/>
          <a:p>
            <a:pPr algn="r" defTabSz="661988" rtl="1">
              <a:buFont typeface="Arial" pitchFamily="34" charset="0"/>
              <a:buChar char="•"/>
            </a:pPr>
            <a:endParaRPr lang="ar-EG" sz="1400" dirty="0"/>
          </a:p>
          <a:p>
            <a:pPr algn="r" defTabSz="661988" rtl="1">
              <a:buFont typeface="Arial" pitchFamily="34" charset="0"/>
              <a:buChar char="•"/>
            </a:pPr>
            <a:r>
              <a:rPr lang="ar-EG" sz="1400" dirty="0"/>
              <a:t>اخذت المأذنه اشكال كثيره منها الدائريه او المربعه و المثمنه او الحلزونيه  او بتجمع بعض هذه الاشكال فى تكوين واحد</a:t>
            </a:r>
          </a:p>
          <a:p>
            <a:pPr algn="r" defTabSz="661988" rtl="1">
              <a:buFont typeface="Arial" pitchFamily="34" charset="0"/>
              <a:buChar char="•"/>
            </a:pPr>
            <a:r>
              <a:rPr lang="ar-EG" sz="1400" dirty="0"/>
              <a:t>لم يقتصر المسجد على مأذنه واحده بل تعدد المأذن لتكون عنصر جمالى يميز به المبنى.</a:t>
            </a:r>
          </a:p>
        </p:txBody>
      </p:sp>
      <p:sp>
        <p:nvSpPr>
          <p:cNvPr id="68" name="Text Box 16"/>
          <p:cNvSpPr txBox="1">
            <a:spLocks noChangeArrowheads="1"/>
          </p:cNvSpPr>
          <p:nvPr/>
        </p:nvSpPr>
        <p:spPr bwMode="auto">
          <a:xfrm>
            <a:off x="4098925" y="6310314"/>
            <a:ext cx="2228850" cy="307975"/>
          </a:xfrm>
          <a:prstGeom prst="rect">
            <a:avLst/>
          </a:prstGeom>
          <a:noFill/>
          <a:ln w="9525">
            <a:noFill/>
            <a:miter lim="800000"/>
            <a:headEnd/>
            <a:tailEnd/>
          </a:ln>
          <a:effectLst/>
        </p:spPr>
        <p:txBody>
          <a:bodyPr lIns="91350" tIns="45675" rIns="91350" bIns="45675">
            <a:spAutoFit/>
          </a:bodyPr>
          <a:lstStyle/>
          <a:p>
            <a:pPr algn="r" defTabSz="663434">
              <a:spcBef>
                <a:spcPct val="50000"/>
              </a:spcBef>
              <a:defRPr/>
            </a:pPr>
            <a:r>
              <a:rPr lang="ar-EG" sz="1400" b="1" dirty="0">
                <a:solidFill>
                  <a:schemeClr val="accent6">
                    <a:lumMod val="75000"/>
                  </a:schemeClr>
                </a:solidFill>
                <a:effectLst>
                  <a:outerShdw blurRad="38100" dist="38100" dir="2700000" algn="tl">
                    <a:srgbClr val="000000">
                      <a:alpha val="43137"/>
                    </a:srgbClr>
                  </a:outerShdw>
                </a:effectLst>
              </a:rPr>
              <a:t>العناصر الخارجية :</a:t>
            </a:r>
            <a:endParaRPr lang="en-US" sz="1400" b="1" dirty="0">
              <a:solidFill>
                <a:schemeClr val="accent6">
                  <a:lumMod val="75000"/>
                </a:schemeClr>
              </a:solidFill>
              <a:effectLst>
                <a:outerShdw blurRad="38100" dist="38100" dir="2700000" algn="tl">
                  <a:srgbClr val="000000">
                    <a:alpha val="43137"/>
                  </a:srgbClr>
                </a:outerShdw>
              </a:effectLst>
            </a:endParaRPr>
          </a:p>
        </p:txBody>
      </p:sp>
      <p:grpSp>
        <p:nvGrpSpPr>
          <p:cNvPr id="69" name="Group 8"/>
          <p:cNvGrpSpPr>
            <a:grpSpLocks/>
          </p:cNvGrpSpPr>
          <p:nvPr/>
        </p:nvGrpSpPr>
        <p:grpSpPr bwMode="auto">
          <a:xfrm>
            <a:off x="287421" y="5867400"/>
            <a:ext cx="4019993" cy="3303597"/>
            <a:chOff x="6472238" y="228568"/>
            <a:chExt cx="3953100" cy="3521799"/>
          </a:xfrm>
        </p:grpSpPr>
        <p:pic>
          <p:nvPicPr>
            <p:cNvPr id="70" name="Picture 13" descr="mosques27"/>
            <p:cNvPicPr>
              <a:picLocks noChangeAspect="1" noChangeArrowheads="1"/>
            </p:cNvPicPr>
            <p:nvPr/>
          </p:nvPicPr>
          <p:blipFill>
            <a:blip r:embed="rId5" cstate="print"/>
            <a:srcRect l="10567" t="1883" r="8392" b="3181"/>
            <a:stretch>
              <a:fillRect/>
            </a:stretch>
          </p:blipFill>
          <p:spPr bwMode="auto">
            <a:xfrm>
              <a:off x="6686552" y="228568"/>
              <a:ext cx="745922" cy="1689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 name="Picture 14" descr="Spiral%20Minaret%20Samara%201974"/>
            <p:cNvPicPr>
              <a:picLocks noChangeAspect="1" noChangeArrowheads="1"/>
            </p:cNvPicPr>
            <p:nvPr/>
          </p:nvPicPr>
          <p:blipFill>
            <a:blip r:embed="rId6" cstate="print"/>
            <a:srcRect l="2960" t="2110" r="31381" b="14915"/>
            <a:stretch>
              <a:fillRect/>
            </a:stretch>
          </p:blipFill>
          <p:spPr bwMode="auto">
            <a:xfrm>
              <a:off x="8083435" y="332648"/>
              <a:ext cx="928694" cy="1711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3" name="Picture 26" descr="31"/>
            <p:cNvPicPr>
              <a:picLocks noChangeAspect="1" noChangeArrowheads="1"/>
            </p:cNvPicPr>
            <p:nvPr/>
          </p:nvPicPr>
          <p:blipFill>
            <a:blip r:embed="rId7" cstate="print">
              <a:clrChange>
                <a:clrFrom>
                  <a:srgbClr val="F2F2F2"/>
                </a:clrFrom>
                <a:clrTo>
                  <a:srgbClr val="F2F2F2">
                    <a:alpha val="0"/>
                  </a:srgbClr>
                </a:clrTo>
              </a:clrChange>
            </a:blip>
            <a:srcRect t="14201" r="5330" b="764"/>
            <a:stretch>
              <a:fillRect/>
            </a:stretch>
          </p:blipFill>
          <p:spPr bwMode="auto">
            <a:xfrm>
              <a:off x="6829427" y="2439281"/>
              <a:ext cx="2357454" cy="1311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5" name="Text Box 22"/>
            <p:cNvSpPr txBox="1">
              <a:spLocks noChangeArrowheads="1"/>
            </p:cNvSpPr>
            <p:nvPr/>
          </p:nvSpPr>
          <p:spPr bwMode="auto">
            <a:xfrm>
              <a:off x="6472238" y="2015694"/>
              <a:ext cx="1163524" cy="29525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3434">
                <a:spcBef>
                  <a:spcPct val="50000"/>
                </a:spcBef>
                <a:defRPr/>
              </a:pPr>
              <a:r>
                <a:rPr lang="ar-EG" sz="1200" dirty="0"/>
                <a:t>مأذنة</a:t>
              </a:r>
              <a:r>
                <a:rPr lang="ar-SA" sz="1200" dirty="0"/>
                <a:t> </a:t>
              </a:r>
              <a:r>
                <a:rPr lang="ar-EG" sz="1200" dirty="0"/>
                <a:t>بن طولون</a:t>
              </a:r>
              <a:endParaRPr lang="en-US" sz="1200" dirty="0"/>
            </a:p>
          </p:txBody>
        </p:sp>
        <p:sp>
          <p:nvSpPr>
            <p:cNvPr id="76" name="Line 27"/>
            <p:cNvSpPr>
              <a:spLocks noChangeShapeType="1"/>
            </p:cNvSpPr>
            <p:nvPr/>
          </p:nvSpPr>
          <p:spPr bwMode="auto">
            <a:xfrm flipH="1">
              <a:off x="7238648" y="1800774"/>
              <a:ext cx="1024160" cy="1433415"/>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a:defRPr/>
              </a:pPr>
              <a:endParaRPr lang="ar-EG"/>
            </a:p>
          </p:txBody>
        </p:sp>
        <p:sp>
          <p:nvSpPr>
            <p:cNvPr id="77" name="Text Box 22"/>
            <p:cNvSpPr txBox="1">
              <a:spLocks noChangeArrowheads="1"/>
            </p:cNvSpPr>
            <p:nvPr/>
          </p:nvSpPr>
          <p:spPr bwMode="auto">
            <a:xfrm>
              <a:off x="9411677" y="3152956"/>
              <a:ext cx="1013661" cy="29525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91406" tIns="45703" rIns="91406" bIns="45703">
              <a:spAutoFit/>
            </a:bodyPr>
            <a:lstStyle/>
            <a:p>
              <a:pPr algn="ctr" defTabSz="663434">
                <a:spcBef>
                  <a:spcPct val="50000"/>
                </a:spcBef>
                <a:defRPr/>
              </a:pPr>
              <a:r>
                <a:rPr lang="ar-SA" sz="1200" dirty="0" smtClean="0"/>
                <a:t>مسجد </a:t>
              </a:r>
              <a:r>
                <a:rPr lang="ar-EG" sz="1200" dirty="0"/>
                <a:t>سامراء</a:t>
              </a:r>
              <a:endParaRPr lang="en-US" sz="1200"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987710" y="4869182"/>
            <a:ext cx="8825070" cy="1111"/>
          </a:xfrm>
          <a:prstGeom prst="line">
            <a:avLst/>
          </a:prstGeom>
        </p:spPr>
        <p:style>
          <a:lnRef idx="2">
            <a:schemeClr val="dk1"/>
          </a:lnRef>
          <a:fillRef idx="0">
            <a:schemeClr val="dk1"/>
          </a:fillRef>
          <a:effectRef idx="1">
            <a:schemeClr val="dk1"/>
          </a:effectRef>
          <a:fontRef idx="minor">
            <a:schemeClr val="tx1"/>
          </a:fontRef>
        </p:style>
      </p:cxnSp>
      <p:sp>
        <p:nvSpPr>
          <p:cNvPr id="17" name="Text Box 17"/>
          <p:cNvSpPr txBox="1">
            <a:spLocks noChangeArrowheads="1"/>
          </p:cNvSpPr>
          <p:nvPr/>
        </p:nvSpPr>
        <p:spPr bwMode="auto">
          <a:xfrm>
            <a:off x="10834687" y="381000"/>
            <a:ext cx="1719263" cy="307975"/>
          </a:xfrm>
          <a:prstGeom prst="rect">
            <a:avLst/>
          </a:prstGeom>
          <a:noFill/>
          <a:ln w="9525">
            <a:noFill/>
            <a:miter lim="800000"/>
            <a:headEnd/>
            <a:tailEnd/>
          </a:ln>
          <a:effectLst/>
        </p:spPr>
        <p:txBody>
          <a:bodyPr lIns="91350" tIns="45675" rIns="91350" bIns="45675">
            <a:spAutoFit/>
          </a:bodyPr>
          <a:lstStyle/>
          <a:p>
            <a:pPr algn="r" defTabSz="663434">
              <a:spcBef>
                <a:spcPct val="50000"/>
              </a:spcBef>
              <a:defRPr/>
            </a:pPr>
            <a:r>
              <a:rPr lang="ar-EG" sz="1400" b="1" u="sng" dirty="0">
                <a:solidFill>
                  <a:schemeClr val="accent6">
                    <a:lumMod val="75000"/>
                  </a:schemeClr>
                </a:solidFill>
                <a:effectLst>
                  <a:outerShdw blurRad="38100" dist="38100" dir="2700000" algn="tl">
                    <a:srgbClr val="000000">
                      <a:alpha val="43137"/>
                    </a:srgbClr>
                  </a:outerShdw>
                </a:effectLst>
              </a:rPr>
              <a:t>1-المنبر:</a:t>
            </a:r>
            <a:endParaRPr lang="en-US" sz="1400" b="1" u="sng" dirty="0">
              <a:solidFill>
                <a:schemeClr val="accent6">
                  <a:lumMod val="75000"/>
                </a:schemeClr>
              </a:solidFill>
              <a:effectLst>
                <a:outerShdw blurRad="38100" dist="38100" dir="2700000" algn="tl">
                  <a:srgbClr val="000000">
                    <a:alpha val="43137"/>
                  </a:srgbClr>
                </a:outerShdw>
              </a:effectLst>
            </a:endParaRPr>
          </a:p>
        </p:txBody>
      </p:sp>
      <p:sp>
        <p:nvSpPr>
          <p:cNvPr id="18" name="Text Box 18"/>
          <p:cNvSpPr txBox="1">
            <a:spLocks noChangeArrowheads="1"/>
          </p:cNvSpPr>
          <p:nvPr/>
        </p:nvSpPr>
        <p:spPr bwMode="auto">
          <a:xfrm>
            <a:off x="8548687" y="666728"/>
            <a:ext cx="4035425" cy="1169460"/>
          </a:xfrm>
          <a:prstGeom prst="rect">
            <a:avLst/>
          </a:prstGeom>
          <a:noFill/>
          <a:ln w="9525">
            <a:noFill/>
            <a:miter lim="800000"/>
            <a:headEnd/>
            <a:tailEnd/>
          </a:ln>
        </p:spPr>
        <p:txBody>
          <a:bodyPr lIns="91350" tIns="45675" rIns="91350" bIns="45675">
            <a:spAutoFit/>
          </a:bodyPr>
          <a:lstStyle/>
          <a:p>
            <a:pPr algn="r" defTabSz="661988" rtl="1">
              <a:spcBef>
                <a:spcPct val="50000"/>
              </a:spcBef>
            </a:pPr>
            <a:r>
              <a:rPr lang="ar-EG" sz="1400" dirty="0"/>
              <a:t>عنصر  هام فى المسجد منه يلقى الخطيب تعاليم الدين و خاصه فى صلاه الجمعه وهذا هو السبب فى عدم توافره فى كل المساجد لأنه لم تكن كل المساجد تصلى فيها صلاه الجمعه كان فى البدايه يصنع من الخشب  ثم صنع من الحجر فى ايام الامويين و استمر صنعه بالخشب ايضا بعد </a:t>
            </a:r>
            <a:r>
              <a:rPr lang="ar-EG" sz="1400" dirty="0" smtClean="0"/>
              <a:t>ذلك</a:t>
            </a:r>
            <a:endParaRPr lang="en-US" sz="1400" dirty="0"/>
          </a:p>
        </p:txBody>
      </p:sp>
      <p:grpSp>
        <p:nvGrpSpPr>
          <p:cNvPr id="19" name="Group 40"/>
          <p:cNvGrpSpPr>
            <a:grpSpLocks/>
          </p:cNvGrpSpPr>
          <p:nvPr/>
        </p:nvGrpSpPr>
        <p:grpSpPr bwMode="auto">
          <a:xfrm>
            <a:off x="7162800" y="304800"/>
            <a:ext cx="1285875" cy="1783502"/>
            <a:chOff x="647656" y="438119"/>
            <a:chExt cx="1285884" cy="1783538"/>
          </a:xfrm>
        </p:grpSpPr>
        <p:pic>
          <p:nvPicPr>
            <p:cNvPr id="21" name="Picture 20" descr="على 2"/>
            <p:cNvPicPr>
              <a:picLocks noChangeAspect="1" noChangeArrowheads="1"/>
            </p:cNvPicPr>
            <p:nvPr/>
          </p:nvPicPr>
          <p:blipFill>
            <a:blip r:embed="rId2" cstate="print"/>
            <a:srcRect/>
            <a:stretch>
              <a:fillRect/>
            </a:stretch>
          </p:blipFill>
          <p:spPr bwMode="auto">
            <a:xfrm>
              <a:off x="790532" y="438119"/>
              <a:ext cx="964393" cy="13436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 name="Text Box 22"/>
            <p:cNvSpPr txBox="1">
              <a:spLocks noChangeArrowheads="1"/>
            </p:cNvSpPr>
            <p:nvPr/>
          </p:nvSpPr>
          <p:spPr bwMode="auto">
            <a:xfrm>
              <a:off x="647656" y="1944686"/>
              <a:ext cx="1285884" cy="27697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3434">
                <a:spcBef>
                  <a:spcPct val="50000"/>
                </a:spcBef>
                <a:defRPr/>
              </a:pPr>
              <a:r>
                <a:rPr lang="ar-SA" sz="1200" dirty="0"/>
                <a:t>منبر مسجد محمد على</a:t>
              </a:r>
              <a:endParaRPr lang="en-US" sz="1200" dirty="0"/>
            </a:p>
          </p:txBody>
        </p:sp>
      </p:grpSp>
      <p:sp>
        <p:nvSpPr>
          <p:cNvPr id="24" name="Text Box 8"/>
          <p:cNvSpPr txBox="1">
            <a:spLocks noChangeArrowheads="1"/>
          </p:cNvSpPr>
          <p:nvPr/>
        </p:nvSpPr>
        <p:spPr bwMode="auto">
          <a:xfrm>
            <a:off x="8548687" y="1752600"/>
            <a:ext cx="3992563" cy="1600200"/>
          </a:xfrm>
          <a:prstGeom prst="rect">
            <a:avLst/>
          </a:prstGeom>
          <a:noFill/>
          <a:ln w="9525">
            <a:noFill/>
            <a:miter lim="800000"/>
            <a:headEnd/>
            <a:tailEnd/>
          </a:ln>
          <a:effectLst/>
        </p:spPr>
        <p:txBody>
          <a:bodyPr lIns="91350" tIns="45675" rIns="91350" bIns="45675">
            <a:spAutoFit/>
          </a:bodyPr>
          <a:lstStyle/>
          <a:p>
            <a:pPr algn="r" defTabSz="663434" rtl="1">
              <a:defRPr/>
            </a:pPr>
            <a:r>
              <a:rPr lang="ar-EG" sz="1400" b="1" u="sng" dirty="0">
                <a:solidFill>
                  <a:schemeClr val="accent6">
                    <a:lumMod val="75000"/>
                  </a:schemeClr>
                </a:solidFill>
                <a:effectLst>
                  <a:outerShdw blurRad="38100" dist="38100" dir="2700000" algn="tl">
                    <a:srgbClr val="000000">
                      <a:alpha val="43137"/>
                    </a:srgbClr>
                  </a:outerShdw>
                </a:effectLst>
              </a:rPr>
              <a:t>2- المضيأه</a:t>
            </a:r>
            <a:r>
              <a:rPr lang="ar-SA" sz="1400" b="1" u="sng" dirty="0">
                <a:solidFill>
                  <a:schemeClr val="accent6">
                    <a:lumMod val="75000"/>
                  </a:schemeClr>
                </a:solidFill>
                <a:effectLst>
                  <a:outerShdw blurRad="38100" dist="38100" dir="2700000" algn="tl">
                    <a:srgbClr val="000000">
                      <a:alpha val="43137"/>
                    </a:srgbClr>
                  </a:outerShdw>
                </a:effectLst>
              </a:rPr>
              <a:t> </a:t>
            </a:r>
            <a:r>
              <a:rPr lang="ar-SA" sz="1400" b="1" dirty="0">
                <a:solidFill>
                  <a:schemeClr val="accent6">
                    <a:lumMod val="75000"/>
                  </a:schemeClr>
                </a:solidFill>
              </a:rPr>
              <a:t>:</a:t>
            </a:r>
          </a:p>
          <a:p>
            <a:pPr algn="r" defTabSz="663434" rtl="1">
              <a:defRPr/>
            </a:pPr>
            <a:r>
              <a:rPr lang="ar-SA" sz="1400" dirty="0"/>
              <a:t>- كانت الميضأة أول الأمر حوضاً، ثم زودت بالأنابيب والمقاعد الحجرية والنوافير، كما بلطت بأنواع الرخام الجميل الملون وغطيت بالقباب.</a:t>
            </a:r>
          </a:p>
          <a:p>
            <a:pPr algn="r" defTabSz="663434" rtl="1">
              <a:buFontTx/>
              <a:buChar char="-"/>
              <a:defRPr/>
            </a:pPr>
            <a:r>
              <a:rPr lang="ar-SA" sz="1400" dirty="0"/>
              <a:t>صارت الميضأة في القرن السابع للهجرة، وحدة معمارية قائمة بذاتها تحتل وسط الصحن في المساجد</a:t>
            </a:r>
            <a:r>
              <a:rPr lang="en-US" sz="1400" dirty="0"/>
              <a:t>.</a:t>
            </a:r>
          </a:p>
          <a:p>
            <a:pPr algn="r" defTabSz="663434" rtl="1">
              <a:defRPr/>
            </a:pPr>
            <a:r>
              <a:rPr lang="ar-SA" sz="1400" dirty="0"/>
              <a:t>- في حال إلحاق المراحيض بها، تقام خارج المسجد</a:t>
            </a:r>
            <a:r>
              <a:rPr lang="en-US" sz="1400" dirty="0"/>
              <a:t>.</a:t>
            </a:r>
          </a:p>
        </p:txBody>
      </p:sp>
      <p:grpSp>
        <p:nvGrpSpPr>
          <p:cNvPr id="25" name="Group 46"/>
          <p:cNvGrpSpPr>
            <a:grpSpLocks/>
          </p:cNvGrpSpPr>
          <p:nvPr/>
        </p:nvGrpSpPr>
        <p:grpSpPr bwMode="auto">
          <a:xfrm>
            <a:off x="6781800" y="2262183"/>
            <a:ext cx="1236254" cy="1578719"/>
            <a:chOff x="327004" y="2405040"/>
            <a:chExt cx="1236226" cy="1578728"/>
          </a:xfrm>
        </p:grpSpPr>
        <p:pic>
          <p:nvPicPr>
            <p:cNvPr id="26" name="Picture 13" descr="371muhammadalimosque30 fountain"/>
            <p:cNvPicPr>
              <a:picLocks noChangeAspect="1" noChangeArrowheads="1"/>
            </p:cNvPicPr>
            <p:nvPr/>
          </p:nvPicPr>
          <p:blipFill>
            <a:blip r:embed="rId3" cstate="print"/>
            <a:srcRect l="7567" r="4733"/>
            <a:stretch>
              <a:fillRect/>
            </a:stretch>
          </p:blipFill>
          <p:spPr bwMode="auto">
            <a:xfrm>
              <a:off x="327004" y="2405040"/>
              <a:ext cx="1236226" cy="11096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7" name="Text Box 15"/>
            <p:cNvSpPr txBox="1">
              <a:spLocks noChangeArrowheads="1"/>
            </p:cNvSpPr>
            <p:nvPr/>
          </p:nvSpPr>
          <p:spPr bwMode="auto">
            <a:xfrm>
              <a:off x="476225" y="3706801"/>
              <a:ext cx="993753" cy="27696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3434">
                <a:spcBef>
                  <a:spcPct val="50000"/>
                </a:spcBef>
                <a:defRPr/>
              </a:pPr>
              <a:r>
                <a:rPr lang="ar-SA" sz="1200" dirty="0"/>
                <a:t>جامع محمد على</a:t>
              </a:r>
              <a:endParaRPr lang="en-US" sz="1200" dirty="0"/>
            </a:p>
          </p:txBody>
        </p:sp>
      </p:grpSp>
      <p:sp>
        <p:nvSpPr>
          <p:cNvPr id="31" name="Rectangle 10"/>
          <p:cNvSpPr>
            <a:spLocks noChangeArrowheads="1"/>
          </p:cNvSpPr>
          <p:nvPr/>
        </p:nvSpPr>
        <p:spPr bwMode="auto">
          <a:xfrm>
            <a:off x="11102975" y="3243261"/>
            <a:ext cx="1374775" cy="307975"/>
          </a:xfrm>
          <a:prstGeom prst="rect">
            <a:avLst/>
          </a:prstGeom>
          <a:noFill/>
          <a:ln w="9525">
            <a:noFill/>
            <a:miter lim="800000"/>
            <a:headEnd/>
            <a:tailEnd/>
          </a:ln>
          <a:effectLst/>
        </p:spPr>
        <p:txBody>
          <a:bodyPr wrap="none" lIns="91350" tIns="45675" rIns="91350" bIns="45675">
            <a:spAutoFit/>
          </a:bodyPr>
          <a:lstStyle/>
          <a:p>
            <a:pPr algn="r" defTabSz="663434" rtl="1">
              <a:defRPr/>
            </a:pPr>
            <a:r>
              <a:rPr lang="ar-EG" sz="1400" b="1" u="sng" dirty="0">
                <a:solidFill>
                  <a:schemeClr val="accent6">
                    <a:lumMod val="75000"/>
                  </a:schemeClr>
                </a:solidFill>
                <a:effectLst>
                  <a:outerShdw blurRad="38100" dist="38100" dir="2700000" algn="tl">
                    <a:srgbClr val="000000">
                      <a:alpha val="43137"/>
                    </a:srgbClr>
                  </a:outerShdw>
                </a:effectLst>
              </a:rPr>
              <a:t>3- كرسى المصحف</a:t>
            </a:r>
            <a:r>
              <a:rPr lang="ar-SA" sz="1400" b="1" u="sng" dirty="0">
                <a:solidFill>
                  <a:schemeClr val="accent6">
                    <a:lumMod val="75000"/>
                  </a:schemeClr>
                </a:solidFill>
                <a:effectLst>
                  <a:outerShdw blurRad="38100" dist="38100" dir="2700000" algn="tl">
                    <a:srgbClr val="000000">
                      <a:alpha val="43137"/>
                    </a:srgbClr>
                  </a:outerShdw>
                </a:effectLst>
              </a:rPr>
              <a:t>:</a:t>
            </a:r>
            <a:endParaRPr lang="ar-EG" sz="1400" b="1" u="sng" dirty="0">
              <a:solidFill>
                <a:schemeClr val="accent6">
                  <a:lumMod val="75000"/>
                </a:schemeClr>
              </a:solidFill>
              <a:effectLst>
                <a:outerShdw blurRad="38100" dist="38100" dir="2700000" algn="tl">
                  <a:srgbClr val="000000">
                    <a:alpha val="43137"/>
                  </a:srgbClr>
                </a:outerShdw>
              </a:effectLst>
            </a:endParaRPr>
          </a:p>
        </p:txBody>
      </p:sp>
      <p:grpSp>
        <p:nvGrpSpPr>
          <p:cNvPr id="32" name="Group 53"/>
          <p:cNvGrpSpPr>
            <a:grpSpLocks/>
          </p:cNvGrpSpPr>
          <p:nvPr/>
        </p:nvGrpSpPr>
        <p:grpSpPr bwMode="auto">
          <a:xfrm>
            <a:off x="8153400" y="3048000"/>
            <a:ext cx="1295400" cy="1600200"/>
            <a:chOff x="400008" y="3943344"/>
            <a:chExt cx="1536095" cy="1561798"/>
          </a:xfrm>
        </p:grpSpPr>
        <p:pic>
          <p:nvPicPr>
            <p:cNvPr id="33" name="Picture 20" descr="barquq"/>
            <p:cNvPicPr>
              <a:picLocks noChangeAspect="1" noChangeArrowheads="1"/>
            </p:cNvPicPr>
            <p:nvPr/>
          </p:nvPicPr>
          <p:blipFill>
            <a:blip r:embed="rId4" cstate="print"/>
            <a:srcRect/>
            <a:stretch>
              <a:fillRect/>
            </a:stretch>
          </p:blipFill>
          <p:spPr bwMode="auto">
            <a:xfrm>
              <a:off x="471446" y="3943344"/>
              <a:ext cx="1429913" cy="10001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4" name="Text Box 21"/>
            <p:cNvSpPr txBox="1">
              <a:spLocks noChangeArrowheads="1"/>
            </p:cNvSpPr>
            <p:nvPr/>
          </p:nvSpPr>
          <p:spPr bwMode="auto">
            <a:xfrm>
              <a:off x="400008" y="5043500"/>
              <a:ext cx="1536095" cy="461642"/>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3434">
                <a:spcBef>
                  <a:spcPct val="50000"/>
                </a:spcBef>
                <a:defRPr/>
              </a:pPr>
              <a:r>
                <a:rPr lang="ar-SA" sz="1200" dirty="0"/>
                <a:t>كرسى المصحف فى مسجد السلطان برقوق</a:t>
              </a:r>
              <a:endParaRPr lang="en-US" sz="1200" dirty="0"/>
            </a:p>
          </p:txBody>
        </p:sp>
      </p:grpSp>
      <p:sp>
        <p:nvSpPr>
          <p:cNvPr id="35" name="Rectangle 56"/>
          <p:cNvSpPr>
            <a:spLocks noChangeArrowheads="1"/>
          </p:cNvSpPr>
          <p:nvPr/>
        </p:nvSpPr>
        <p:spPr bwMode="auto">
          <a:xfrm>
            <a:off x="10134600" y="3529013"/>
            <a:ext cx="2343150" cy="738187"/>
          </a:xfrm>
          <a:prstGeom prst="rect">
            <a:avLst/>
          </a:prstGeom>
          <a:noFill/>
          <a:ln w="9525">
            <a:noFill/>
            <a:miter lim="800000"/>
            <a:headEnd/>
            <a:tailEnd/>
          </a:ln>
        </p:spPr>
        <p:txBody>
          <a:bodyPr>
            <a:spAutoFit/>
          </a:bodyPr>
          <a:lstStyle/>
          <a:p>
            <a:pPr algn="r" rtl="1"/>
            <a:r>
              <a:rPr lang="ar-EG" sz="1400" dirty="0"/>
              <a:t>كان مثل هذا الكرسي يستخدم لوضع المصاحف عليه داخل المساجد وكان يصنع من الخشب .</a:t>
            </a:r>
          </a:p>
        </p:txBody>
      </p:sp>
      <p:sp>
        <p:nvSpPr>
          <p:cNvPr id="37" name="Text Box 50"/>
          <p:cNvSpPr txBox="1">
            <a:spLocks noChangeArrowheads="1"/>
          </p:cNvSpPr>
          <p:nvPr/>
        </p:nvSpPr>
        <p:spPr bwMode="auto">
          <a:xfrm>
            <a:off x="10028238" y="4264025"/>
            <a:ext cx="2544762" cy="307975"/>
          </a:xfrm>
          <a:prstGeom prst="rect">
            <a:avLst/>
          </a:prstGeom>
          <a:noFill/>
          <a:ln w="9525">
            <a:noFill/>
            <a:miter lim="800000"/>
            <a:headEnd/>
            <a:tailEnd/>
          </a:ln>
          <a:effectLst/>
        </p:spPr>
        <p:txBody>
          <a:bodyPr lIns="91406" tIns="45703" rIns="91406" bIns="45703">
            <a:spAutoFit/>
          </a:bodyPr>
          <a:lstStyle/>
          <a:p>
            <a:pPr algn="r" defTabSz="663434">
              <a:spcBef>
                <a:spcPct val="50000"/>
              </a:spcBef>
              <a:defRPr/>
            </a:pPr>
            <a:r>
              <a:rPr lang="ar-SA" sz="1400" b="1" u="sng" dirty="0">
                <a:solidFill>
                  <a:schemeClr val="accent6">
                    <a:lumMod val="75000"/>
                  </a:schemeClr>
                </a:solidFill>
                <a:effectLst>
                  <a:outerShdw blurRad="38100" dist="38100" dir="2700000" algn="tl">
                    <a:srgbClr val="000000">
                      <a:alpha val="43137"/>
                    </a:srgbClr>
                  </a:outerShdw>
                </a:effectLst>
              </a:rPr>
              <a:t>العناصر الانشائيه</a:t>
            </a:r>
            <a:endParaRPr lang="en-US" sz="1400" b="1" u="sng" dirty="0">
              <a:solidFill>
                <a:schemeClr val="accent6">
                  <a:lumMod val="75000"/>
                </a:schemeClr>
              </a:solidFill>
              <a:effectLst>
                <a:outerShdw blurRad="38100" dist="38100" dir="2700000" algn="tl">
                  <a:srgbClr val="000000">
                    <a:alpha val="43137"/>
                  </a:srgbClr>
                </a:outerShdw>
              </a:effectLst>
            </a:endParaRPr>
          </a:p>
        </p:txBody>
      </p:sp>
      <p:sp>
        <p:nvSpPr>
          <p:cNvPr id="38" name="Text Box 16"/>
          <p:cNvSpPr txBox="1">
            <a:spLocks noChangeArrowheads="1"/>
          </p:cNvSpPr>
          <p:nvPr/>
        </p:nvSpPr>
        <p:spPr bwMode="auto">
          <a:xfrm>
            <a:off x="11318875" y="4492625"/>
            <a:ext cx="1177925" cy="307975"/>
          </a:xfrm>
          <a:prstGeom prst="rect">
            <a:avLst/>
          </a:prstGeom>
          <a:noFill/>
          <a:ln w="9525">
            <a:noFill/>
            <a:miter lim="800000"/>
            <a:headEnd/>
            <a:tailEnd/>
          </a:ln>
        </p:spPr>
        <p:txBody>
          <a:bodyPr lIns="91406" tIns="45703" rIns="91406" bIns="45703">
            <a:spAutoFit/>
          </a:bodyPr>
          <a:lstStyle/>
          <a:p>
            <a:pPr algn="r" defTabSz="661988">
              <a:spcBef>
                <a:spcPct val="50000"/>
              </a:spcBef>
            </a:pPr>
            <a:r>
              <a:rPr lang="ar-EG" sz="1400" b="1" u="sng" dirty="0">
                <a:solidFill>
                  <a:srgbClr val="0070C0"/>
                </a:solidFill>
              </a:rPr>
              <a:t>الاعمده</a:t>
            </a:r>
            <a:endParaRPr lang="en-US" sz="1400" b="1" u="sng" dirty="0">
              <a:solidFill>
                <a:srgbClr val="0070C0"/>
              </a:solidFill>
            </a:endParaRPr>
          </a:p>
        </p:txBody>
      </p:sp>
      <p:sp>
        <p:nvSpPr>
          <p:cNvPr id="39" name="Text Box 17"/>
          <p:cNvSpPr txBox="1">
            <a:spLocks noChangeArrowheads="1"/>
          </p:cNvSpPr>
          <p:nvPr/>
        </p:nvSpPr>
        <p:spPr bwMode="auto">
          <a:xfrm>
            <a:off x="9372600" y="4724400"/>
            <a:ext cx="3276600" cy="1384300"/>
          </a:xfrm>
          <a:prstGeom prst="rect">
            <a:avLst/>
          </a:prstGeom>
          <a:noFill/>
          <a:ln w="9525">
            <a:noFill/>
            <a:miter lim="800000"/>
            <a:headEnd/>
            <a:tailEnd/>
          </a:ln>
        </p:spPr>
        <p:txBody>
          <a:bodyPr wrap="square" lIns="91406" tIns="45703" rIns="91406" bIns="45703">
            <a:spAutoFit/>
          </a:bodyPr>
          <a:lstStyle/>
          <a:p>
            <a:pPr algn="r" defTabSz="661988"/>
            <a:r>
              <a:rPr lang="ar-EG" sz="1400" dirty="0"/>
              <a:t>1-كانت الاعمده فى اول الامر من جزوع النخيل.</a:t>
            </a:r>
          </a:p>
          <a:p>
            <a:pPr algn="r" defTabSz="661988"/>
            <a:r>
              <a:rPr lang="ar-EG" sz="1400" dirty="0"/>
              <a:t>2- اخذت من مبانى فرعونيه و معابد قديمه</a:t>
            </a:r>
          </a:p>
          <a:p>
            <a:pPr algn="r" defTabSz="661988"/>
            <a:r>
              <a:rPr lang="ar-EG" sz="1400" dirty="0"/>
              <a:t>3- اتجه المسلمون بعد ذلك لأنشاء العمود و لعل اهم ما ظهر فى مصر هو العمود الناقوسى</a:t>
            </a:r>
          </a:p>
          <a:p>
            <a:pPr algn="r" defTabSz="661988"/>
            <a:r>
              <a:rPr lang="ar-EG" sz="1400" dirty="0"/>
              <a:t>4- يتميز هذا العمود المبتكر انه مقاوم للزلازل لأنه مكون من اجزاء منفصله</a:t>
            </a:r>
            <a:endParaRPr lang="en-US" sz="1400" dirty="0"/>
          </a:p>
        </p:txBody>
      </p:sp>
      <p:sp>
        <p:nvSpPr>
          <p:cNvPr id="40" name="Text Box 34"/>
          <p:cNvSpPr txBox="1">
            <a:spLocks noChangeArrowheads="1"/>
          </p:cNvSpPr>
          <p:nvPr/>
        </p:nvSpPr>
        <p:spPr bwMode="auto">
          <a:xfrm>
            <a:off x="10088563" y="6172200"/>
            <a:ext cx="2560637" cy="523875"/>
          </a:xfrm>
          <a:prstGeom prst="rect">
            <a:avLst/>
          </a:prstGeom>
          <a:noFill/>
          <a:ln w="9525">
            <a:noFill/>
            <a:miter lim="800000"/>
            <a:headEnd/>
            <a:tailEnd/>
          </a:ln>
          <a:effectLst/>
        </p:spPr>
        <p:txBody>
          <a:bodyPr lIns="91406" tIns="45703" rIns="91406" bIns="45703">
            <a:spAutoFit/>
          </a:bodyPr>
          <a:lstStyle/>
          <a:p>
            <a:pPr algn="r" defTabSz="663434">
              <a:defRPr/>
            </a:pPr>
            <a:r>
              <a:rPr lang="ar-EG" sz="1400" b="1" dirty="0">
                <a:solidFill>
                  <a:schemeClr val="accent6">
                    <a:lumMod val="75000"/>
                  </a:schemeClr>
                </a:solidFill>
              </a:rPr>
              <a:t>ماده انشاء العمود:</a:t>
            </a:r>
          </a:p>
          <a:p>
            <a:pPr algn="r" defTabSz="663434">
              <a:defRPr/>
            </a:pPr>
            <a:r>
              <a:rPr lang="ar-EG" sz="1400" dirty="0"/>
              <a:t> كان يصنع من الرخام فى معظم الاحيان</a:t>
            </a:r>
            <a:endParaRPr lang="en-US" sz="1400" dirty="0"/>
          </a:p>
        </p:txBody>
      </p:sp>
      <p:sp>
        <p:nvSpPr>
          <p:cNvPr id="41" name="Text Box 36"/>
          <p:cNvSpPr txBox="1">
            <a:spLocks noChangeArrowheads="1"/>
          </p:cNvSpPr>
          <p:nvPr/>
        </p:nvSpPr>
        <p:spPr bwMode="auto">
          <a:xfrm>
            <a:off x="8504238" y="6705600"/>
            <a:ext cx="4202112" cy="1600404"/>
          </a:xfrm>
          <a:prstGeom prst="rect">
            <a:avLst/>
          </a:prstGeom>
          <a:noFill/>
          <a:ln w="9525">
            <a:noFill/>
            <a:miter lim="800000"/>
            <a:headEnd/>
            <a:tailEnd/>
          </a:ln>
        </p:spPr>
        <p:txBody>
          <a:bodyPr lIns="91406" tIns="45703" rIns="91406" bIns="45703">
            <a:spAutoFit/>
          </a:bodyPr>
          <a:lstStyle/>
          <a:p>
            <a:pPr algn="r" defTabSz="661988"/>
            <a:r>
              <a:rPr lang="ar-EG" sz="1400" b="1" u="sng" dirty="0"/>
              <a:t>1- الطبليه</a:t>
            </a:r>
            <a:r>
              <a:rPr lang="ar-EG" sz="1400" b="1" u="sng" dirty="0" smtClean="0"/>
              <a:t>:</a:t>
            </a:r>
          </a:p>
          <a:p>
            <a:pPr algn="r" defTabSz="661988"/>
            <a:r>
              <a:rPr lang="ar-EG" sz="1400" dirty="0" smtClean="0"/>
              <a:t>عباره </a:t>
            </a:r>
            <a:r>
              <a:rPr lang="ar-EG" sz="1400" dirty="0"/>
              <a:t>عن طبقات من الخشب و تعمل على </a:t>
            </a:r>
            <a:r>
              <a:rPr lang="ar-SA" sz="1400" dirty="0"/>
              <a:t>:</a:t>
            </a:r>
            <a:endParaRPr lang="ar-EG" sz="1400" dirty="0"/>
          </a:p>
          <a:p>
            <a:pPr algn="r" defTabSz="661988"/>
            <a:r>
              <a:rPr lang="ar-EG" sz="1400" dirty="0"/>
              <a:t>1- ضمان توزيع الاحمال بشكل متساوى على الاعمده</a:t>
            </a:r>
          </a:p>
          <a:p>
            <a:pPr algn="r" defTabSz="661988"/>
            <a:r>
              <a:rPr lang="ar-EG" sz="1400" dirty="0"/>
              <a:t>2-</a:t>
            </a:r>
            <a:r>
              <a:rPr lang="ar-SA" sz="1400" dirty="0"/>
              <a:t> </a:t>
            </a:r>
            <a:r>
              <a:rPr lang="ar-EG" sz="1400" dirty="0"/>
              <a:t> ايجاد منسوب واحد لأرجل العقود وهذه كانت مفيده </a:t>
            </a:r>
          </a:p>
          <a:p>
            <a:pPr algn="r" defTabSz="661988"/>
            <a:r>
              <a:rPr lang="ar-EG" sz="1400" dirty="0"/>
              <a:t>عندما كان يستخدم اعمده من معابد قديمه تكون ذات ارتفاعات </a:t>
            </a:r>
            <a:r>
              <a:rPr lang="ar-SA" sz="1400" dirty="0"/>
              <a:t> </a:t>
            </a:r>
            <a:r>
              <a:rPr lang="ar-EG" sz="1400" dirty="0"/>
              <a:t>مختلفه</a:t>
            </a:r>
            <a:r>
              <a:rPr lang="ar-SA" sz="1400" dirty="0"/>
              <a:t> </a:t>
            </a:r>
            <a:endParaRPr lang="ar-EG" sz="1400" dirty="0"/>
          </a:p>
          <a:p>
            <a:pPr algn="r" defTabSz="661988"/>
            <a:r>
              <a:rPr lang="ar-EG" sz="1400" b="1" u="sng" dirty="0"/>
              <a:t>2- التاج : </a:t>
            </a:r>
            <a:r>
              <a:rPr lang="ar-EG" sz="1400" dirty="0"/>
              <a:t>كان التاج يزين بزخارف نباتية وهندسية.</a:t>
            </a:r>
          </a:p>
          <a:p>
            <a:pPr algn="r" defTabSz="661988"/>
            <a:r>
              <a:rPr lang="ar-EG" sz="1400" b="1" u="sng" dirty="0"/>
              <a:t>3- البدن : </a:t>
            </a:r>
            <a:r>
              <a:rPr lang="ar-EG" sz="1400" dirty="0"/>
              <a:t>كان البدن دائرى القطاع او مربع  .</a:t>
            </a:r>
            <a:r>
              <a:rPr lang="en-US" sz="1400" dirty="0"/>
              <a:t>            </a:t>
            </a:r>
          </a:p>
        </p:txBody>
      </p:sp>
      <p:grpSp>
        <p:nvGrpSpPr>
          <p:cNvPr id="42" name="Group 95"/>
          <p:cNvGrpSpPr>
            <a:grpSpLocks/>
          </p:cNvGrpSpPr>
          <p:nvPr/>
        </p:nvGrpSpPr>
        <p:grpSpPr bwMode="auto">
          <a:xfrm>
            <a:off x="6553200" y="4676035"/>
            <a:ext cx="2590800" cy="2742020"/>
            <a:chOff x="340000" y="2508481"/>
            <a:chExt cx="2331642" cy="2589163"/>
          </a:xfrm>
        </p:grpSpPr>
        <p:pic>
          <p:nvPicPr>
            <p:cNvPr id="43" name="Picture 14" descr="AAAA"/>
            <p:cNvPicPr>
              <a:picLocks noChangeAspect="1" noChangeArrowheads="1"/>
            </p:cNvPicPr>
            <p:nvPr/>
          </p:nvPicPr>
          <p:blipFill>
            <a:blip r:embed="rId5" cstate="print">
              <a:clrChange>
                <a:clrFrom>
                  <a:srgbClr val="000000"/>
                </a:clrFrom>
                <a:clrTo>
                  <a:srgbClr val="000000">
                    <a:alpha val="0"/>
                  </a:srgbClr>
                </a:clrTo>
              </a:clrChange>
            </a:blip>
            <a:srcRect l="56693" r="22031"/>
            <a:stretch>
              <a:fillRect/>
            </a:stretch>
          </p:blipFill>
          <p:spPr bwMode="auto">
            <a:xfrm>
              <a:off x="471446" y="2657460"/>
              <a:ext cx="483003" cy="1791547"/>
            </a:xfrm>
            <a:prstGeom prst="rect">
              <a:avLst/>
            </a:prstGeom>
            <a:noFill/>
            <a:ln w="9525">
              <a:noFill/>
              <a:miter lim="800000"/>
              <a:headEnd/>
              <a:tailEnd/>
            </a:ln>
          </p:spPr>
        </p:pic>
        <p:pic>
          <p:nvPicPr>
            <p:cNvPr id="44" name="Picture 18" descr="A2"/>
            <p:cNvPicPr>
              <a:picLocks noChangeAspect="1" noChangeArrowheads="1"/>
            </p:cNvPicPr>
            <p:nvPr/>
          </p:nvPicPr>
          <p:blipFill>
            <a:blip r:embed="rId6" cstate="print">
              <a:clrChange>
                <a:clrFrom>
                  <a:srgbClr val="000000"/>
                </a:clrFrom>
                <a:clrTo>
                  <a:srgbClr val="000000">
                    <a:alpha val="0"/>
                  </a:srgbClr>
                </a:clrTo>
              </a:clrChange>
            </a:blip>
            <a:srcRect l="48438" r="33855"/>
            <a:stretch>
              <a:fillRect/>
            </a:stretch>
          </p:blipFill>
          <p:spPr bwMode="auto">
            <a:xfrm>
              <a:off x="1042950" y="2728898"/>
              <a:ext cx="388660" cy="1728047"/>
            </a:xfrm>
            <a:prstGeom prst="rect">
              <a:avLst/>
            </a:prstGeom>
            <a:noFill/>
            <a:ln w="9525">
              <a:noFill/>
              <a:miter lim="800000"/>
              <a:headEnd/>
              <a:tailEnd/>
            </a:ln>
          </p:spPr>
        </p:pic>
        <p:sp>
          <p:nvSpPr>
            <p:cNvPr id="45" name="Line 19"/>
            <p:cNvSpPr>
              <a:spLocks noChangeShapeType="1"/>
            </p:cNvSpPr>
            <p:nvPr/>
          </p:nvSpPr>
          <p:spPr bwMode="auto">
            <a:xfrm flipH="1">
              <a:off x="1400138" y="2657460"/>
              <a:ext cx="357191" cy="142876"/>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46" name="Text Box 20"/>
            <p:cNvSpPr txBox="1">
              <a:spLocks noChangeArrowheads="1"/>
            </p:cNvSpPr>
            <p:nvPr/>
          </p:nvSpPr>
          <p:spPr bwMode="auto">
            <a:xfrm>
              <a:off x="1711554" y="2508481"/>
              <a:ext cx="785818" cy="26152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1988">
                <a:spcBef>
                  <a:spcPct val="50000"/>
                </a:spcBef>
              </a:pPr>
              <a:r>
                <a:rPr lang="ar-EG" sz="1200" dirty="0"/>
                <a:t>مخده او طبليه</a:t>
              </a:r>
              <a:endParaRPr lang="en-US" sz="1200" dirty="0"/>
            </a:p>
          </p:txBody>
        </p:sp>
        <p:sp>
          <p:nvSpPr>
            <p:cNvPr id="47" name="Line 21"/>
            <p:cNvSpPr>
              <a:spLocks noChangeShapeType="1"/>
            </p:cNvSpPr>
            <p:nvPr/>
          </p:nvSpPr>
          <p:spPr bwMode="auto">
            <a:xfrm flipH="1">
              <a:off x="1328702" y="2943212"/>
              <a:ext cx="369308" cy="59267"/>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48" name="Text Box 22"/>
            <p:cNvSpPr txBox="1">
              <a:spLocks noChangeArrowheads="1"/>
            </p:cNvSpPr>
            <p:nvPr/>
          </p:nvSpPr>
          <p:spPr bwMode="auto">
            <a:xfrm>
              <a:off x="1711553" y="2841958"/>
              <a:ext cx="714380" cy="26152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r" defTabSz="661988">
                <a:spcBef>
                  <a:spcPct val="50000"/>
                </a:spcBef>
              </a:pPr>
              <a:r>
                <a:rPr lang="ar-EG" sz="1200" dirty="0"/>
                <a:t>تاج ناقوسى</a:t>
              </a:r>
              <a:endParaRPr lang="en-US" sz="1200" dirty="0"/>
            </a:p>
          </p:txBody>
        </p:sp>
        <p:sp>
          <p:nvSpPr>
            <p:cNvPr id="49" name="Text Box 25"/>
            <p:cNvSpPr txBox="1">
              <a:spLocks noChangeArrowheads="1"/>
            </p:cNvSpPr>
            <p:nvPr/>
          </p:nvSpPr>
          <p:spPr bwMode="auto">
            <a:xfrm>
              <a:off x="1642976" y="3201719"/>
              <a:ext cx="965890" cy="26152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91406" tIns="45703" rIns="91406" bIns="45703">
              <a:spAutoFit/>
            </a:bodyPr>
            <a:lstStyle/>
            <a:p>
              <a:pPr algn="r" defTabSz="661988">
                <a:spcBef>
                  <a:spcPct val="50000"/>
                </a:spcBef>
              </a:pPr>
              <a:r>
                <a:rPr lang="ar-EG" sz="1200" dirty="0"/>
                <a:t>اطار من النحاس</a:t>
              </a:r>
              <a:endParaRPr lang="en-US" sz="1200" dirty="0"/>
            </a:p>
          </p:txBody>
        </p:sp>
        <p:sp>
          <p:nvSpPr>
            <p:cNvPr id="50" name="Line 26"/>
            <p:cNvSpPr>
              <a:spLocks noChangeShapeType="1"/>
            </p:cNvSpPr>
            <p:nvPr/>
          </p:nvSpPr>
          <p:spPr bwMode="auto">
            <a:xfrm flipH="1" flipV="1">
              <a:off x="1309790" y="3313520"/>
              <a:ext cx="376102" cy="58320"/>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51" name="Line 27"/>
            <p:cNvSpPr>
              <a:spLocks noChangeShapeType="1"/>
            </p:cNvSpPr>
            <p:nvPr/>
          </p:nvSpPr>
          <p:spPr bwMode="auto">
            <a:xfrm flipH="1">
              <a:off x="1284794" y="3698752"/>
              <a:ext cx="472536"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52" name="Text Box 30"/>
            <p:cNvSpPr txBox="1">
              <a:spLocks noChangeArrowheads="1"/>
            </p:cNvSpPr>
            <p:nvPr/>
          </p:nvSpPr>
          <p:spPr bwMode="auto">
            <a:xfrm>
              <a:off x="1711554" y="3561480"/>
              <a:ext cx="960088" cy="43589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91406" tIns="45703" rIns="91406" bIns="45703">
              <a:spAutoFit/>
            </a:bodyPr>
            <a:lstStyle/>
            <a:p>
              <a:pPr algn="ctr" defTabSz="661988">
                <a:spcBef>
                  <a:spcPct val="50000"/>
                </a:spcBef>
              </a:pPr>
              <a:r>
                <a:rPr lang="ar-EG" sz="1200" dirty="0"/>
                <a:t>بدن العمود مستقيم دون انتفاخ</a:t>
              </a:r>
              <a:endParaRPr lang="en-US" sz="1200" dirty="0"/>
            </a:p>
          </p:txBody>
        </p:sp>
        <p:sp>
          <p:nvSpPr>
            <p:cNvPr id="53" name="Line 31"/>
            <p:cNvSpPr>
              <a:spLocks noChangeShapeType="1"/>
            </p:cNvSpPr>
            <p:nvPr/>
          </p:nvSpPr>
          <p:spPr bwMode="auto">
            <a:xfrm flipH="1" flipV="1">
              <a:off x="1262216" y="4323592"/>
              <a:ext cx="280800" cy="119818"/>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54" name="Text Box 32"/>
            <p:cNvSpPr txBox="1">
              <a:spLocks noChangeArrowheads="1"/>
            </p:cNvSpPr>
            <p:nvPr/>
          </p:nvSpPr>
          <p:spPr bwMode="auto">
            <a:xfrm>
              <a:off x="1505821" y="4281001"/>
              <a:ext cx="769432" cy="26152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r" defTabSz="661988">
                <a:spcBef>
                  <a:spcPct val="50000"/>
                </a:spcBef>
              </a:pPr>
              <a:r>
                <a:rPr lang="ar-EG" sz="1200" dirty="0" smtClean="0"/>
                <a:t>قاعده </a:t>
              </a:r>
              <a:r>
                <a:rPr lang="ar-EG" sz="1200" dirty="0"/>
                <a:t>العمود</a:t>
              </a:r>
              <a:endParaRPr lang="en-US" sz="1200" dirty="0"/>
            </a:p>
          </p:txBody>
        </p:sp>
        <p:sp>
          <p:nvSpPr>
            <p:cNvPr id="55" name="Text Box 33"/>
            <p:cNvSpPr txBox="1">
              <a:spLocks noChangeArrowheads="1"/>
            </p:cNvSpPr>
            <p:nvPr/>
          </p:nvSpPr>
          <p:spPr bwMode="auto">
            <a:xfrm>
              <a:off x="340000" y="4661747"/>
              <a:ext cx="1312977" cy="43589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06" tIns="45703" rIns="91406" bIns="45703">
              <a:spAutoFit/>
            </a:bodyPr>
            <a:lstStyle/>
            <a:p>
              <a:pPr algn="ctr" defTabSz="663434">
                <a:spcBef>
                  <a:spcPct val="50000"/>
                </a:spcBef>
                <a:defRPr/>
              </a:pPr>
              <a:r>
                <a:rPr lang="ar-EG" sz="1200" dirty="0"/>
                <a:t>رسم مبسط يوضح تفاصيل</a:t>
              </a:r>
              <a:r>
                <a:rPr lang="ar-EG" sz="1000" b="1" dirty="0">
                  <a:solidFill>
                    <a:srgbClr val="0070C0"/>
                  </a:solidFill>
                  <a:effectLst>
                    <a:outerShdw blurRad="38100" dist="38100" dir="2700000" algn="tl">
                      <a:srgbClr val="000000">
                        <a:alpha val="43137"/>
                      </a:srgbClr>
                    </a:outerShdw>
                  </a:effectLst>
                </a:rPr>
                <a:t> </a:t>
              </a:r>
              <a:r>
                <a:rPr lang="ar-EG" sz="1200" dirty="0"/>
                <a:t>العمود الناقوسى </a:t>
              </a:r>
              <a:endParaRPr lang="en-US" sz="1200" dirty="0"/>
            </a:p>
          </p:txBody>
        </p:sp>
      </p:grpSp>
      <p:grpSp>
        <p:nvGrpSpPr>
          <p:cNvPr id="56" name="Group 109"/>
          <p:cNvGrpSpPr>
            <a:grpSpLocks/>
          </p:cNvGrpSpPr>
          <p:nvPr/>
        </p:nvGrpSpPr>
        <p:grpSpPr bwMode="auto">
          <a:xfrm>
            <a:off x="7008812" y="7483475"/>
            <a:ext cx="1601788" cy="1933059"/>
            <a:chOff x="400008" y="2943212"/>
            <a:chExt cx="1602452" cy="1933233"/>
          </a:xfrm>
        </p:grpSpPr>
        <p:pic>
          <p:nvPicPr>
            <p:cNvPr id="57" name="Picture 10" descr="IMG_0756"/>
            <p:cNvPicPr>
              <a:picLocks noChangeAspect="1" noChangeArrowheads="1"/>
            </p:cNvPicPr>
            <p:nvPr/>
          </p:nvPicPr>
          <p:blipFill>
            <a:blip r:embed="rId7" cstate="print"/>
            <a:srcRect l="19034" t="8942" r="68663"/>
            <a:stretch>
              <a:fillRect/>
            </a:stretch>
          </p:blipFill>
          <p:spPr bwMode="auto">
            <a:xfrm>
              <a:off x="400008" y="2943212"/>
              <a:ext cx="270127" cy="1576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8" name="Picture 11" descr="mouayadd"/>
            <p:cNvPicPr>
              <a:picLocks noChangeAspect="1" noChangeArrowheads="1"/>
            </p:cNvPicPr>
            <p:nvPr/>
          </p:nvPicPr>
          <p:blipFill>
            <a:blip r:embed="rId8" cstate="print"/>
            <a:srcRect l="56837" t="37096" r="26617" b="8762"/>
            <a:stretch>
              <a:fillRect/>
            </a:stretch>
          </p:blipFill>
          <p:spPr bwMode="auto">
            <a:xfrm>
              <a:off x="1042950" y="2943212"/>
              <a:ext cx="299156" cy="157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9" name="Picture 12" descr="371muhammadalimosque2  fountain"/>
            <p:cNvPicPr>
              <a:picLocks noChangeAspect="1" noChangeArrowheads="1"/>
            </p:cNvPicPr>
            <p:nvPr/>
          </p:nvPicPr>
          <p:blipFill>
            <a:blip r:embed="rId9" cstate="print"/>
            <a:srcRect l="20619" t="47673" r="73192" b="9760"/>
            <a:stretch>
              <a:fillRect/>
            </a:stretch>
          </p:blipFill>
          <p:spPr bwMode="auto">
            <a:xfrm>
              <a:off x="1757330" y="2943212"/>
              <a:ext cx="245130" cy="157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0" name="Text Box 13"/>
            <p:cNvSpPr txBox="1">
              <a:spLocks noChangeArrowheads="1"/>
            </p:cNvSpPr>
            <p:nvPr/>
          </p:nvSpPr>
          <p:spPr bwMode="auto">
            <a:xfrm>
              <a:off x="501721" y="4599421"/>
              <a:ext cx="1348276" cy="277024"/>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r" defTabSz="663434">
                <a:spcBef>
                  <a:spcPct val="50000"/>
                </a:spcBef>
                <a:defRPr/>
              </a:pPr>
              <a:r>
                <a:rPr lang="ar-EG" sz="1200" dirty="0"/>
                <a:t>امثله على اعمده</a:t>
              </a:r>
              <a:r>
                <a:rPr lang="ar-EG" sz="1000" b="1" dirty="0">
                  <a:solidFill>
                    <a:srgbClr val="0070C0"/>
                  </a:solidFill>
                  <a:effectLst>
                    <a:outerShdw blurRad="38100" dist="38100" dir="2700000" algn="tl">
                      <a:srgbClr val="000000">
                        <a:alpha val="43137"/>
                      </a:srgbClr>
                    </a:outerShdw>
                  </a:effectLst>
                </a:rPr>
                <a:t> </a:t>
              </a:r>
              <a:r>
                <a:rPr lang="ar-EG" sz="1200" dirty="0"/>
                <a:t>اسلاميه</a:t>
              </a:r>
              <a:endParaRPr lang="en-US" sz="1200" dirty="0"/>
            </a:p>
          </p:txBody>
        </p:sp>
      </p:grpSp>
      <p:sp>
        <p:nvSpPr>
          <p:cNvPr id="61" name="Rectangle 60"/>
          <p:cNvSpPr/>
          <p:nvPr/>
        </p:nvSpPr>
        <p:spPr>
          <a:xfrm>
            <a:off x="2976562" y="533400"/>
            <a:ext cx="3362325" cy="1600200"/>
          </a:xfrm>
          <a:prstGeom prst="rect">
            <a:avLst/>
          </a:prstGeom>
        </p:spPr>
        <p:txBody>
          <a:bodyPr>
            <a:spAutoFit/>
          </a:bodyPr>
          <a:lstStyle/>
          <a:p>
            <a:pPr algn="r" defTabSz="663434" rtl="1">
              <a:defRPr/>
            </a:pPr>
            <a:r>
              <a:rPr lang="ar-EG" sz="1400" b="1" u="sng" dirty="0">
                <a:solidFill>
                  <a:schemeClr val="accent6">
                    <a:lumMod val="75000"/>
                  </a:schemeClr>
                </a:solidFill>
                <a:effectLst>
                  <a:outerShdw blurRad="38100" dist="38100" dir="2700000" algn="tl">
                    <a:srgbClr val="000000">
                      <a:alpha val="43137"/>
                    </a:srgbClr>
                  </a:outerShdw>
                </a:effectLst>
              </a:rPr>
              <a:t>الاسقف الخشبيه :</a:t>
            </a:r>
          </a:p>
          <a:p>
            <a:pPr algn="r" defTabSz="663434" rtl="1">
              <a:defRPr/>
            </a:pPr>
            <a:r>
              <a:rPr lang="ar-EG" sz="1400" dirty="0"/>
              <a:t>- تتكون من عروق من الخشب عليها طبقه من الخرسانه  من كسر الطوب و مونه الجير و الطين او طبقه من الاتربه تنتهى الارضيه  ببلاطات من الحجر الجيرى بمونه جبس الاسمر.</a:t>
            </a:r>
          </a:p>
          <a:p>
            <a:pPr algn="r" defTabSz="663434" rtl="1">
              <a:defRPr/>
            </a:pPr>
            <a:r>
              <a:rPr lang="ar-EG" sz="1400" dirty="0"/>
              <a:t>- تقسم المسافات بين العروق بواسطه قطاعات خشبيه صغيره الى مربعات و مستطيلات تلون بنقوش ملونه .</a:t>
            </a:r>
          </a:p>
        </p:txBody>
      </p:sp>
      <p:grpSp>
        <p:nvGrpSpPr>
          <p:cNvPr id="62" name="Group 84"/>
          <p:cNvGrpSpPr>
            <a:grpSpLocks/>
          </p:cNvGrpSpPr>
          <p:nvPr/>
        </p:nvGrpSpPr>
        <p:grpSpPr bwMode="auto">
          <a:xfrm>
            <a:off x="23812" y="761999"/>
            <a:ext cx="1500188" cy="1574501"/>
            <a:chOff x="185694" y="5086352"/>
            <a:chExt cx="1256162" cy="1345463"/>
          </a:xfrm>
        </p:grpSpPr>
        <p:pic>
          <p:nvPicPr>
            <p:cNvPr id="63" name="Picture 5" descr="E:\DATA\تاريخ عمارة\سبيل وكتاب عبد الرحمن كتغدا\DSC06985.JPG"/>
            <p:cNvPicPr>
              <a:picLocks noChangeAspect="1" noChangeArrowheads="1"/>
            </p:cNvPicPr>
            <p:nvPr/>
          </p:nvPicPr>
          <p:blipFill>
            <a:blip r:embed="rId10" cstate="print"/>
            <a:srcRect/>
            <a:stretch>
              <a:fillRect/>
            </a:stretch>
          </p:blipFill>
          <p:spPr bwMode="auto">
            <a:xfrm>
              <a:off x="257132" y="5086352"/>
              <a:ext cx="1107187" cy="785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4" name="Text Box 13"/>
            <p:cNvSpPr txBox="1">
              <a:spLocks noChangeArrowheads="1"/>
            </p:cNvSpPr>
            <p:nvPr/>
          </p:nvSpPr>
          <p:spPr bwMode="auto">
            <a:xfrm>
              <a:off x="185694" y="6037307"/>
              <a:ext cx="1256162" cy="39450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663434">
                <a:spcBef>
                  <a:spcPct val="50000"/>
                </a:spcBef>
                <a:defRPr/>
              </a:pPr>
              <a:r>
                <a:rPr lang="ar-EG" sz="1200" dirty="0"/>
                <a:t>سقف سبيل عبدالرحمن كتخدا</a:t>
              </a:r>
              <a:endParaRPr lang="en-US" sz="1200" dirty="0"/>
            </a:p>
          </p:txBody>
        </p:sp>
      </p:grpSp>
      <p:sp>
        <p:nvSpPr>
          <p:cNvPr id="65" name="Text Box 7"/>
          <p:cNvSpPr txBox="1">
            <a:spLocks noChangeArrowheads="1"/>
          </p:cNvSpPr>
          <p:nvPr/>
        </p:nvSpPr>
        <p:spPr bwMode="auto">
          <a:xfrm>
            <a:off x="2438400" y="2057196"/>
            <a:ext cx="3962400" cy="1600404"/>
          </a:xfrm>
          <a:prstGeom prst="rect">
            <a:avLst/>
          </a:prstGeom>
          <a:noFill/>
          <a:ln w="9525">
            <a:noFill/>
            <a:miter lim="800000"/>
            <a:headEnd/>
            <a:tailEnd/>
          </a:ln>
          <a:effectLst/>
        </p:spPr>
        <p:txBody>
          <a:bodyPr wrap="square" lIns="91406" tIns="45703" rIns="91406" bIns="45703">
            <a:spAutoFit/>
          </a:bodyPr>
          <a:lstStyle/>
          <a:p>
            <a:pPr algn="r" defTabSz="663434">
              <a:spcBef>
                <a:spcPct val="50000"/>
              </a:spcBef>
              <a:defRPr/>
            </a:pPr>
            <a:r>
              <a:rPr lang="ar-EG" sz="1400" b="1" u="sng" dirty="0">
                <a:solidFill>
                  <a:schemeClr val="accent6">
                    <a:lumMod val="75000"/>
                  </a:schemeClr>
                </a:solidFill>
                <a:effectLst>
                  <a:outerShdw blurRad="38100" dist="38100" dir="2700000" algn="tl">
                    <a:srgbClr val="000000">
                      <a:alpha val="43137"/>
                    </a:srgbClr>
                  </a:outerShdw>
                </a:effectLst>
              </a:rPr>
              <a:t>الحوائط  :</a:t>
            </a:r>
          </a:p>
          <a:p>
            <a:pPr algn="r" defTabSz="663434">
              <a:spcBef>
                <a:spcPct val="50000"/>
              </a:spcBef>
              <a:defRPr/>
            </a:pPr>
            <a:r>
              <a:rPr lang="ar-EG" sz="1400" dirty="0"/>
              <a:t>تمتاز بقله الفتحات و اهم مظاهرها الخارجيه البناء بالمداميك الحجريه الملونه و كانت تقسم الواجهات  الى بانوهات مكرره تعطى جمال فى الواجهات و تتوج الحوائط من اعلى بعرايس مميزه ذات التأثيرالاشورى</a:t>
            </a:r>
          </a:p>
          <a:p>
            <a:pPr algn="r" defTabSz="663434">
              <a:spcBef>
                <a:spcPct val="50000"/>
              </a:spcBef>
              <a:defRPr/>
            </a:pPr>
            <a:endParaRPr lang="en-US" sz="1400" dirty="0"/>
          </a:p>
        </p:txBody>
      </p:sp>
      <p:grpSp>
        <p:nvGrpSpPr>
          <p:cNvPr id="66" name="Group 88"/>
          <p:cNvGrpSpPr>
            <a:grpSpLocks/>
          </p:cNvGrpSpPr>
          <p:nvPr/>
        </p:nvGrpSpPr>
        <p:grpSpPr bwMode="auto">
          <a:xfrm>
            <a:off x="304800" y="2209800"/>
            <a:ext cx="3219450" cy="2105797"/>
            <a:chOff x="185694" y="6611822"/>
            <a:chExt cx="3000396" cy="1917966"/>
          </a:xfrm>
        </p:grpSpPr>
        <p:pic>
          <p:nvPicPr>
            <p:cNvPr id="67" name="Picture 15" descr="برقوق"/>
            <p:cNvPicPr>
              <a:picLocks noChangeAspect="1" noChangeArrowheads="1"/>
            </p:cNvPicPr>
            <p:nvPr/>
          </p:nvPicPr>
          <p:blipFill>
            <a:blip r:embed="rId11" cstate="print"/>
            <a:srcRect/>
            <a:stretch>
              <a:fillRect/>
            </a:stretch>
          </p:blipFill>
          <p:spPr bwMode="auto">
            <a:xfrm>
              <a:off x="185694" y="6800864"/>
              <a:ext cx="1843601" cy="13573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8" name="Text Box 17"/>
            <p:cNvSpPr txBox="1">
              <a:spLocks noChangeArrowheads="1"/>
            </p:cNvSpPr>
            <p:nvPr/>
          </p:nvSpPr>
          <p:spPr bwMode="auto">
            <a:xfrm>
              <a:off x="2114520" y="6611822"/>
              <a:ext cx="571504" cy="246221"/>
            </a:xfrm>
            <a:prstGeom prst="rect">
              <a:avLst/>
            </a:prstGeom>
            <a:noFill/>
            <a:ln w="9525">
              <a:noFill/>
              <a:miter lim="800000"/>
              <a:headEnd/>
              <a:tailEnd/>
            </a:ln>
          </p:spPr>
          <p:txBody>
            <a:bodyPr>
              <a:spAutoFit/>
            </a:bodyPr>
            <a:lstStyle/>
            <a:p>
              <a:pPr algn="r" defTabSz="661988">
                <a:spcBef>
                  <a:spcPct val="50000"/>
                </a:spcBef>
              </a:pPr>
              <a:r>
                <a:rPr lang="ar-EG" sz="1000" b="1"/>
                <a:t>العرايس</a:t>
              </a:r>
              <a:endParaRPr lang="en-US" sz="1000" b="1"/>
            </a:p>
          </p:txBody>
        </p:sp>
        <p:sp>
          <p:nvSpPr>
            <p:cNvPr id="69" name="Text Box 18"/>
            <p:cNvSpPr txBox="1">
              <a:spLocks noChangeArrowheads="1"/>
            </p:cNvSpPr>
            <p:nvPr/>
          </p:nvSpPr>
          <p:spPr bwMode="auto">
            <a:xfrm>
              <a:off x="2114520" y="8015310"/>
              <a:ext cx="1071570" cy="246221"/>
            </a:xfrm>
            <a:prstGeom prst="rect">
              <a:avLst/>
            </a:prstGeom>
            <a:noFill/>
            <a:ln w="9525">
              <a:noFill/>
              <a:miter lim="800000"/>
              <a:headEnd/>
              <a:tailEnd/>
            </a:ln>
          </p:spPr>
          <p:txBody>
            <a:bodyPr>
              <a:spAutoFit/>
            </a:bodyPr>
            <a:lstStyle/>
            <a:p>
              <a:pPr algn="r" defTabSz="661988">
                <a:spcBef>
                  <a:spcPct val="50000"/>
                </a:spcBef>
              </a:pPr>
              <a:r>
                <a:rPr lang="ar-EG" sz="1000" b="1" dirty="0"/>
                <a:t>فتحات قليله و علويه</a:t>
              </a:r>
              <a:endParaRPr lang="en-US" sz="1000" b="1" dirty="0"/>
            </a:p>
          </p:txBody>
        </p:sp>
        <p:sp>
          <p:nvSpPr>
            <p:cNvPr id="70" name="Line 19"/>
            <p:cNvSpPr>
              <a:spLocks noChangeShapeType="1"/>
            </p:cNvSpPr>
            <p:nvPr/>
          </p:nvSpPr>
          <p:spPr bwMode="auto">
            <a:xfrm flipH="1">
              <a:off x="1185824" y="6786605"/>
              <a:ext cx="1000133" cy="72863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sp>
          <p:nvSpPr>
            <p:cNvPr id="71" name="Text Box 20"/>
            <p:cNvSpPr txBox="1">
              <a:spLocks noChangeArrowheads="1"/>
            </p:cNvSpPr>
            <p:nvPr/>
          </p:nvSpPr>
          <p:spPr bwMode="auto">
            <a:xfrm>
              <a:off x="651443" y="8277497"/>
              <a:ext cx="1259041" cy="25229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r" defTabSz="663434">
                <a:spcBef>
                  <a:spcPct val="50000"/>
                </a:spcBef>
                <a:defRPr/>
              </a:pPr>
              <a:r>
                <a:rPr lang="ar-EG" sz="1200" dirty="0"/>
                <a:t>مسجد فرج بن برقوق</a:t>
              </a:r>
              <a:endParaRPr lang="en-US" sz="1200" dirty="0"/>
            </a:p>
          </p:txBody>
        </p:sp>
        <p:sp>
          <p:nvSpPr>
            <p:cNvPr id="72" name="Line 19"/>
            <p:cNvSpPr>
              <a:spLocks noChangeShapeType="1"/>
            </p:cNvSpPr>
            <p:nvPr/>
          </p:nvSpPr>
          <p:spPr bwMode="auto">
            <a:xfrm flipH="1" flipV="1">
              <a:off x="1114387" y="7658121"/>
              <a:ext cx="1071569" cy="500066"/>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ar-EG"/>
            </a:p>
          </p:txBody>
        </p:sp>
      </p:grpSp>
      <p:grpSp>
        <p:nvGrpSpPr>
          <p:cNvPr id="73" name="Group 95"/>
          <p:cNvGrpSpPr>
            <a:grpSpLocks/>
          </p:cNvGrpSpPr>
          <p:nvPr/>
        </p:nvGrpSpPr>
        <p:grpSpPr bwMode="auto">
          <a:xfrm>
            <a:off x="1619250" y="731839"/>
            <a:ext cx="1428750" cy="1711025"/>
            <a:chOff x="1232264" y="5514980"/>
            <a:chExt cx="1428759" cy="1711102"/>
          </a:xfrm>
        </p:grpSpPr>
        <p:pic>
          <p:nvPicPr>
            <p:cNvPr id="74" name="Picture 2" descr="G:\DSC07082.JPG"/>
            <p:cNvPicPr>
              <a:picLocks noChangeAspect="1" noChangeArrowheads="1"/>
            </p:cNvPicPr>
            <p:nvPr/>
          </p:nvPicPr>
          <p:blipFill>
            <a:blip r:embed="rId12" cstate="print"/>
            <a:srcRect/>
            <a:stretch>
              <a:fillRect/>
            </a:stretch>
          </p:blipFill>
          <p:spPr bwMode="auto">
            <a:xfrm>
              <a:off x="1232264" y="5514980"/>
              <a:ext cx="1428759" cy="10715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5" name="Text Box 13"/>
            <p:cNvSpPr txBox="1">
              <a:spLocks noChangeArrowheads="1"/>
            </p:cNvSpPr>
            <p:nvPr/>
          </p:nvSpPr>
          <p:spPr bwMode="auto">
            <a:xfrm>
              <a:off x="1303701" y="6764396"/>
              <a:ext cx="1255721" cy="46168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663434">
                <a:spcBef>
                  <a:spcPct val="50000"/>
                </a:spcBef>
                <a:defRPr/>
              </a:pPr>
              <a:r>
                <a:rPr lang="ar-EG" sz="1200" dirty="0"/>
                <a:t>سقف مسجد الناصر محمد بن قلاوون</a:t>
              </a:r>
              <a:endParaRPr lang="en-US" sz="1200" dirty="0"/>
            </a:p>
          </p:txBody>
        </p:sp>
      </p:grpSp>
      <p:sp>
        <p:nvSpPr>
          <p:cNvPr id="76" name="TextBox 75"/>
          <p:cNvSpPr txBox="1"/>
          <p:nvPr/>
        </p:nvSpPr>
        <p:spPr>
          <a:xfrm>
            <a:off x="3733800" y="3387060"/>
            <a:ext cx="1676400" cy="1184940"/>
          </a:xfrm>
          <a:prstGeom prst="rect">
            <a:avLst/>
          </a:prstGeom>
          <a:noFill/>
        </p:spPr>
        <p:txBody>
          <a:bodyPr wrap="square" rtlCol="0">
            <a:spAutoFit/>
          </a:bodyPr>
          <a:lstStyle/>
          <a:p>
            <a:pPr algn="ctr">
              <a:buNone/>
            </a:pPr>
            <a:r>
              <a:rPr lang="ar-EG" sz="3200" u="sng" dirty="0" smtClean="0">
                <a:solidFill>
                  <a:srgbClr val="0070C0"/>
                </a:solidFill>
              </a:rPr>
              <a:t>2-المدارس</a:t>
            </a:r>
            <a:r>
              <a:rPr lang="ar-EG" sz="1400" dirty="0" smtClean="0"/>
              <a:t>  </a:t>
            </a:r>
            <a:endParaRPr lang="en-US" sz="1400" dirty="0"/>
          </a:p>
          <a:p>
            <a:pPr algn="r"/>
            <a:endParaRPr lang="en-US" dirty="0"/>
          </a:p>
        </p:txBody>
      </p:sp>
      <p:sp>
        <p:nvSpPr>
          <p:cNvPr id="119" name="Rectangle 4"/>
          <p:cNvSpPr>
            <a:spLocks noChangeArrowheads="1"/>
          </p:cNvSpPr>
          <p:nvPr/>
        </p:nvSpPr>
        <p:spPr bwMode="auto">
          <a:xfrm>
            <a:off x="2133600" y="4226472"/>
            <a:ext cx="4191000" cy="2326728"/>
          </a:xfrm>
          <a:prstGeom prst="rect">
            <a:avLst/>
          </a:prstGeom>
          <a:noFill/>
          <a:ln w="9525">
            <a:noFill/>
            <a:miter lim="800000"/>
            <a:headEnd/>
            <a:tailEnd/>
          </a:ln>
          <a:effectLst/>
        </p:spPr>
        <p:txBody>
          <a:bodyPr wrap="square" lIns="127954" tIns="63977" rIns="127954" bIns="63977" anchor="ctr">
            <a:spAutoFit/>
          </a:bodyPr>
          <a:lstStyle/>
          <a:p>
            <a:pPr algn="r" rtl="1"/>
            <a:r>
              <a:rPr lang="ar-EG" sz="1400" b="1" dirty="0">
                <a:solidFill>
                  <a:srgbClr val="0070C0"/>
                </a:solidFill>
                <a:cs typeface="Times New Roman" pitchFamily="18" charset="0"/>
              </a:rPr>
              <a:t>تعريف المدارس:</a:t>
            </a:r>
            <a:endParaRPr lang="en-US" sz="1400" b="1" dirty="0">
              <a:solidFill>
                <a:srgbClr val="0070C0"/>
              </a:solidFill>
            </a:endParaRPr>
          </a:p>
          <a:p>
            <a:pPr algn="r" rtl="1"/>
            <a:r>
              <a:rPr lang="ar-EG" sz="1400" dirty="0"/>
              <a:t>-هى وحده معماريه مستقله لتدريس علوم القران والمذاهب المختلفه ،وكانت المدارس تبنى علي نظام الايوانين ثم اصبحت اربع او اونين متقابلين ثم اصبحت تشبه القاعات .</a:t>
            </a:r>
          </a:p>
          <a:p>
            <a:pPr algn="r" rtl="1"/>
            <a:r>
              <a:rPr lang="ar-EG" sz="1400" dirty="0"/>
              <a:t>-تختلف المدرسه عن المسجد في ان مخططها له صحن تحيط به الايونات ،فكانت المدارس جزء من المساجد ،وذلك لدراسه المذاهب المختلفه </a:t>
            </a:r>
            <a:endParaRPr lang="en-US" sz="1400" dirty="0"/>
          </a:p>
          <a:p>
            <a:pPr algn="r" rtl="1">
              <a:lnSpc>
                <a:spcPct val="80000"/>
              </a:lnSpc>
            </a:pPr>
            <a:r>
              <a:rPr lang="ar-EG" sz="1400" dirty="0"/>
              <a:t>. ظهرت فى العصر الايوبى وكانت فى بادى الامر تبنى على نظام وحدة معمارية مستقلة لتعليم المذاهب وعلوم القرآن</a:t>
            </a:r>
          </a:p>
          <a:p>
            <a:pPr algn="r" rtl="1">
              <a:lnSpc>
                <a:spcPct val="80000"/>
              </a:lnSpc>
            </a:pPr>
            <a:r>
              <a:rPr lang="ar-EG" sz="1400" dirty="0"/>
              <a:t>ذات تخطيط متعامد على الصحن ثم اصبحت تشبه القاعات   ” صحن وحوله ايوانين ثم اصبحت اربع ايوانات  </a:t>
            </a:r>
            <a:r>
              <a:rPr lang="ar-EG" sz="1400" dirty="0" smtClean="0"/>
              <a:t>.</a:t>
            </a:r>
            <a:endParaRPr lang="en-US" sz="1400" dirty="0"/>
          </a:p>
        </p:txBody>
      </p:sp>
      <p:pic>
        <p:nvPicPr>
          <p:cNvPr id="120" name="Picture 5"/>
          <p:cNvPicPr>
            <a:picLocks noChangeAspect="1" noChangeArrowheads="1"/>
          </p:cNvPicPr>
          <p:nvPr/>
        </p:nvPicPr>
        <p:blipFill>
          <a:blip r:embed="rId13" cstate="print"/>
          <a:srcRect/>
          <a:stretch>
            <a:fillRect/>
          </a:stretch>
        </p:blipFill>
        <p:spPr bwMode="auto">
          <a:xfrm>
            <a:off x="381000" y="4544152"/>
            <a:ext cx="1524000" cy="19328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1" name="TextBox 120"/>
          <p:cNvSpPr txBox="1"/>
          <p:nvPr/>
        </p:nvSpPr>
        <p:spPr>
          <a:xfrm>
            <a:off x="457200" y="6657201"/>
            <a:ext cx="1447800"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واجهه مدرسه الكامليه</a:t>
            </a:r>
            <a:endParaRPr lang="en-US" sz="1200" dirty="0"/>
          </a:p>
        </p:txBody>
      </p:sp>
      <p:sp>
        <p:nvSpPr>
          <p:cNvPr id="122" name="Rectangle 121"/>
          <p:cNvSpPr/>
          <p:nvPr/>
        </p:nvSpPr>
        <p:spPr>
          <a:xfrm>
            <a:off x="762000" y="7010400"/>
            <a:ext cx="5410200" cy="1600438"/>
          </a:xfrm>
          <a:prstGeom prst="rect">
            <a:avLst/>
          </a:prstGeom>
        </p:spPr>
        <p:txBody>
          <a:bodyPr wrap="square">
            <a:spAutoFit/>
          </a:bodyPr>
          <a:lstStyle/>
          <a:p>
            <a:pPr algn="r" rtl="1" eaLnBrk="0" hangingPunct="0"/>
            <a:r>
              <a:rPr lang="ar-EG" sz="1400" b="1" dirty="0" smtClean="0">
                <a:solidFill>
                  <a:srgbClr val="0070C0"/>
                </a:solidFill>
                <a:cs typeface="Times New Roman" pitchFamily="18" charset="0"/>
              </a:rPr>
              <a:t>اسس  المدارس:</a:t>
            </a:r>
            <a:endParaRPr lang="ar-EG" sz="1400" b="1" dirty="0">
              <a:solidFill>
                <a:srgbClr val="0070C0"/>
              </a:solidFill>
              <a:cs typeface="Times New Roman" pitchFamily="18" charset="0"/>
            </a:endParaRPr>
          </a:p>
          <a:p>
            <a:pPr algn="r" rtl="1" eaLnBrk="0" hangingPunct="0"/>
            <a:r>
              <a:rPr lang="ar-EG" sz="1400" dirty="0" smtClean="0"/>
              <a:t>تتشابه مع المسجد فى التصميم بل كان يستخدم نفس الفراع كمسجد او مدرسه و تتميز بوضوح اجزائها:</a:t>
            </a:r>
          </a:p>
          <a:p>
            <a:pPr algn="r" rtl="1"/>
            <a:r>
              <a:rPr lang="ar-EG" altLang="zh-CN" sz="1400" dirty="0" smtClean="0">
                <a:cs typeface="宋体"/>
              </a:rPr>
              <a:t>أتبع فى بناء المدرسة نظام خاص فكان يشمل فى معظم الأحيان صحنا مكشوفا تحيط بيه أربعة أيوانات فى شكل متعامد يشبة الصليب </a:t>
            </a:r>
            <a:r>
              <a:rPr lang="ar-EG" sz="1400" dirty="0" smtClean="0">
                <a:cs typeface="Times New Roman" pitchFamily="18" charset="0"/>
              </a:rPr>
              <a:t>ويتوسطها غالبا صحن مكشوف به قبه الفسقيه ويلحق بها عاده مدفن للمنشئ وسبيل يعلوه كتاب ومساكن للطلبه وامل صغر حجمها غطى الصحن .</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905797" y="4876799"/>
            <a:ext cx="9143205" cy="797"/>
          </a:xfrm>
          <a:prstGeom prst="line">
            <a:avLst/>
          </a:prstGeom>
        </p:spPr>
        <p:style>
          <a:lnRef idx="2">
            <a:schemeClr val="dk1"/>
          </a:lnRef>
          <a:fillRef idx="0">
            <a:schemeClr val="dk1"/>
          </a:fillRef>
          <a:effectRef idx="1">
            <a:schemeClr val="dk1"/>
          </a:effectRef>
          <a:fontRef idx="minor">
            <a:schemeClr val="tx1"/>
          </a:fontRef>
        </p:style>
      </p:cxnSp>
      <p:grpSp>
        <p:nvGrpSpPr>
          <p:cNvPr id="3" name="Group 2"/>
          <p:cNvGrpSpPr/>
          <p:nvPr/>
        </p:nvGrpSpPr>
        <p:grpSpPr>
          <a:xfrm>
            <a:off x="6858000" y="3200400"/>
            <a:ext cx="5943600" cy="4038600"/>
            <a:chOff x="400008" y="1585890"/>
            <a:chExt cx="5562600" cy="3320054"/>
          </a:xfrm>
        </p:grpSpPr>
        <p:grpSp>
          <p:nvGrpSpPr>
            <p:cNvPr id="4" name="Group 19"/>
            <p:cNvGrpSpPr>
              <a:grpSpLocks/>
            </p:cNvGrpSpPr>
            <p:nvPr/>
          </p:nvGrpSpPr>
          <p:grpSpPr bwMode="auto">
            <a:xfrm>
              <a:off x="400009" y="1585890"/>
              <a:ext cx="5562597" cy="3126784"/>
              <a:chOff x="-20" y="7295"/>
              <a:chExt cx="12510" cy="6174"/>
            </a:xfrm>
          </p:grpSpPr>
          <p:pic>
            <p:nvPicPr>
              <p:cNvPr id="18" name="Picture 20" descr="capture1"/>
              <p:cNvPicPr>
                <a:picLocks noChangeAspect="1" noChangeArrowheads="1"/>
              </p:cNvPicPr>
              <p:nvPr/>
            </p:nvPicPr>
            <p:blipFill>
              <a:blip r:embed="rId2" cstate="print"/>
              <a:srcRect/>
              <a:stretch>
                <a:fillRect/>
              </a:stretch>
            </p:blipFill>
            <p:spPr bwMode="auto">
              <a:xfrm>
                <a:off x="2638" y="8007"/>
                <a:ext cx="7020" cy="5462"/>
              </a:xfrm>
              <a:prstGeom prst="rect">
                <a:avLst/>
              </a:prstGeom>
              <a:solidFill>
                <a:srgbClr val="333333"/>
              </a:solidFill>
              <a:ln w="19050">
                <a:solidFill>
                  <a:srgbClr val="333333"/>
                </a:solidFill>
                <a:miter lim="800000"/>
                <a:headEnd/>
                <a:tailEnd/>
              </a:ln>
            </p:spPr>
          </p:pic>
          <p:sp>
            <p:nvSpPr>
              <p:cNvPr id="19" name="Line 21"/>
              <p:cNvSpPr>
                <a:spLocks noChangeShapeType="1"/>
              </p:cNvSpPr>
              <p:nvPr/>
            </p:nvSpPr>
            <p:spPr bwMode="auto">
              <a:xfrm>
                <a:off x="5937" y="7511"/>
                <a:ext cx="360" cy="54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0" name="Line 22"/>
              <p:cNvSpPr>
                <a:spLocks noChangeShapeType="1"/>
              </p:cNvSpPr>
              <p:nvPr/>
            </p:nvSpPr>
            <p:spPr bwMode="auto">
              <a:xfrm flipH="1">
                <a:off x="4317" y="7511"/>
                <a:ext cx="1620" cy="0"/>
              </a:xfrm>
              <a:prstGeom prst="line">
                <a:avLst/>
              </a:prstGeom>
              <a:noFill/>
              <a:ln w="9525">
                <a:solidFill>
                  <a:srgbClr val="000000"/>
                </a:solidFill>
                <a:round/>
                <a:headEnd/>
                <a:tailEn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1" name="Line 23"/>
              <p:cNvSpPr>
                <a:spLocks noChangeShapeType="1"/>
              </p:cNvSpPr>
              <p:nvPr/>
            </p:nvSpPr>
            <p:spPr bwMode="auto">
              <a:xfrm>
                <a:off x="2517" y="8411"/>
                <a:ext cx="1260" cy="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2" name="Line 24"/>
              <p:cNvSpPr>
                <a:spLocks noChangeShapeType="1"/>
              </p:cNvSpPr>
              <p:nvPr/>
            </p:nvSpPr>
            <p:spPr bwMode="auto">
              <a:xfrm>
                <a:off x="2157" y="9672"/>
                <a:ext cx="720" cy="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3" name="Line 25"/>
              <p:cNvSpPr>
                <a:spLocks noChangeShapeType="1"/>
              </p:cNvSpPr>
              <p:nvPr/>
            </p:nvSpPr>
            <p:spPr bwMode="auto">
              <a:xfrm flipH="1">
                <a:off x="8097" y="8411"/>
                <a:ext cx="1800" cy="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4" name="Line 26"/>
              <p:cNvSpPr>
                <a:spLocks noChangeShapeType="1"/>
              </p:cNvSpPr>
              <p:nvPr/>
            </p:nvSpPr>
            <p:spPr bwMode="auto">
              <a:xfrm flipH="1">
                <a:off x="8097" y="9852"/>
                <a:ext cx="1980" cy="18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5" name="Line 27"/>
              <p:cNvSpPr>
                <a:spLocks noChangeShapeType="1"/>
              </p:cNvSpPr>
              <p:nvPr/>
            </p:nvSpPr>
            <p:spPr bwMode="auto">
              <a:xfrm flipH="1">
                <a:off x="9157" y="10752"/>
                <a:ext cx="1100" cy="46"/>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26" name="Text Box 28"/>
              <p:cNvSpPr txBox="1">
                <a:spLocks noChangeArrowheads="1"/>
              </p:cNvSpPr>
              <p:nvPr/>
            </p:nvSpPr>
            <p:spPr bwMode="auto">
              <a:xfrm>
                <a:off x="1126" y="9492"/>
                <a:ext cx="1031" cy="463"/>
              </a:xfrm>
              <a:prstGeom prst="rect">
                <a:avLst/>
              </a:prstGeom>
              <a:solidFill>
                <a:srgbClr val="FFFFFF"/>
              </a:solidFill>
              <a:ln w="9525">
                <a:solidFill>
                  <a:srgbClr val="FFFFFF"/>
                </a:solidFill>
                <a:miter lim="800000"/>
                <a:headEnd/>
                <a:tailEnd/>
              </a:ln>
            </p:spPr>
            <p:txBody>
              <a:bodyPr/>
              <a:lstStyle/>
              <a:p>
                <a:pPr>
                  <a:spcAft>
                    <a:spcPts val="1400"/>
                  </a:spcAft>
                </a:pPr>
                <a:r>
                  <a:rPr lang="ar-SA" sz="1300" b="1">
                    <a:solidFill>
                      <a:srgbClr val="0070C0"/>
                    </a:solidFill>
                    <a:effectLst>
                      <a:outerShdw blurRad="38100" dist="38100" dir="2700000" algn="tl">
                        <a:srgbClr val="000000">
                          <a:alpha val="43137"/>
                        </a:srgbClr>
                      </a:outerShdw>
                    </a:effectLst>
                  </a:rPr>
                  <a:t>مدخل</a:t>
                </a:r>
                <a:endParaRPr lang="en-US" sz="1300" b="1">
                  <a:solidFill>
                    <a:srgbClr val="0070C0"/>
                  </a:solidFill>
                  <a:effectLst>
                    <a:outerShdw blurRad="38100" dist="38100" dir="2700000" algn="tl">
                      <a:srgbClr val="000000">
                        <a:alpha val="43137"/>
                      </a:srgbClr>
                    </a:outerShdw>
                  </a:effectLst>
                </a:endParaRPr>
              </a:p>
            </p:txBody>
          </p:sp>
          <p:sp>
            <p:nvSpPr>
              <p:cNvPr id="27" name="Text Box 29"/>
              <p:cNvSpPr txBox="1">
                <a:spLocks noChangeArrowheads="1"/>
              </p:cNvSpPr>
              <p:nvPr/>
            </p:nvSpPr>
            <p:spPr bwMode="auto">
              <a:xfrm>
                <a:off x="-20" y="8150"/>
                <a:ext cx="2537" cy="499"/>
              </a:xfrm>
              <a:prstGeom prst="rect">
                <a:avLst/>
              </a:prstGeom>
              <a:noFill/>
              <a:ln w="9525">
                <a:noFill/>
                <a:miter lim="800000"/>
                <a:headEnd/>
                <a:tailEnd/>
              </a:ln>
            </p:spPr>
            <p:txBody>
              <a:bodyPr/>
              <a:lstStyle/>
              <a:p>
                <a:pPr algn="r">
                  <a:spcAft>
                    <a:spcPts val="1400"/>
                  </a:spcAft>
                </a:pPr>
                <a:r>
                  <a:rPr lang="ar-SA" sz="1300" b="1" dirty="0">
                    <a:solidFill>
                      <a:srgbClr val="0070C0"/>
                    </a:solidFill>
                    <a:effectLst>
                      <a:outerShdw blurRad="38100" dist="38100" dir="2700000" algn="tl">
                        <a:srgbClr val="000000">
                          <a:alpha val="43137"/>
                        </a:srgbClr>
                      </a:outerShdw>
                    </a:effectLst>
                  </a:rPr>
                  <a:t>سبيل يعلوه كتب</a:t>
                </a:r>
                <a:endParaRPr lang="en-US" sz="1300" b="1" dirty="0">
                  <a:solidFill>
                    <a:srgbClr val="0070C0"/>
                  </a:solidFill>
                  <a:effectLst>
                    <a:outerShdw blurRad="38100" dist="38100" dir="2700000" algn="tl">
                      <a:srgbClr val="000000">
                        <a:alpha val="43137"/>
                      </a:srgbClr>
                    </a:outerShdw>
                  </a:effectLst>
                </a:endParaRPr>
              </a:p>
            </p:txBody>
          </p:sp>
          <p:sp>
            <p:nvSpPr>
              <p:cNvPr id="28" name="Text Box 30"/>
              <p:cNvSpPr txBox="1">
                <a:spLocks noChangeArrowheads="1"/>
              </p:cNvSpPr>
              <p:nvPr/>
            </p:nvSpPr>
            <p:spPr bwMode="auto">
              <a:xfrm>
                <a:off x="1601" y="7295"/>
                <a:ext cx="3224" cy="573"/>
              </a:xfrm>
              <a:prstGeom prst="rect">
                <a:avLst/>
              </a:prstGeom>
              <a:solidFill>
                <a:srgbClr val="FFFFFF"/>
              </a:solidFill>
              <a:ln w="9525">
                <a:solidFill>
                  <a:srgbClr val="FFFFFF"/>
                </a:solidFill>
                <a:miter lim="800000"/>
                <a:headEnd/>
                <a:tailEnd/>
              </a:ln>
            </p:spPr>
            <p:txBody>
              <a:bodyPr/>
              <a:lstStyle/>
              <a:p>
                <a:pPr algn="r">
                  <a:spcAft>
                    <a:spcPts val="1400"/>
                  </a:spcAft>
                </a:pPr>
                <a:r>
                  <a:rPr lang="ar-SA" sz="1300" b="1" dirty="0">
                    <a:solidFill>
                      <a:srgbClr val="0070C0"/>
                    </a:solidFill>
                    <a:effectLst>
                      <a:outerShdw blurRad="38100" dist="38100" dir="2700000" algn="tl">
                        <a:srgbClr val="000000">
                          <a:alpha val="43137"/>
                        </a:srgbClr>
                      </a:outerShdw>
                    </a:effectLst>
                  </a:rPr>
                  <a:t>محراب</a:t>
                </a:r>
                <a:endParaRPr lang="en-US" sz="1300" b="1" dirty="0">
                  <a:solidFill>
                    <a:srgbClr val="0070C0"/>
                  </a:solidFill>
                  <a:effectLst>
                    <a:outerShdw blurRad="38100" dist="38100" dir="2700000" algn="tl">
                      <a:srgbClr val="000000">
                        <a:alpha val="43137"/>
                      </a:srgbClr>
                    </a:outerShdw>
                  </a:effectLst>
                </a:endParaRPr>
              </a:p>
            </p:txBody>
          </p:sp>
          <p:sp>
            <p:nvSpPr>
              <p:cNvPr id="29" name="Text Box 31"/>
              <p:cNvSpPr txBox="1">
                <a:spLocks noChangeArrowheads="1"/>
              </p:cNvSpPr>
              <p:nvPr/>
            </p:nvSpPr>
            <p:spPr bwMode="auto">
              <a:xfrm>
                <a:off x="9897" y="8231"/>
                <a:ext cx="1393" cy="720"/>
              </a:xfrm>
              <a:prstGeom prst="rect">
                <a:avLst/>
              </a:prstGeom>
              <a:solidFill>
                <a:srgbClr val="FFFFFF"/>
              </a:solidFill>
              <a:ln w="9525">
                <a:solidFill>
                  <a:srgbClr val="FFFFFF"/>
                </a:solidFill>
                <a:miter lim="800000"/>
                <a:headEnd/>
                <a:tailEnd/>
              </a:ln>
            </p:spPr>
            <p:txBody>
              <a:bodyPr/>
              <a:lstStyle/>
              <a:p>
                <a:pPr>
                  <a:spcAft>
                    <a:spcPts val="1400"/>
                  </a:spcAft>
                </a:pPr>
                <a:r>
                  <a:rPr lang="ar-SA" sz="1300" b="1" dirty="0">
                    <a:solidFill>
                      <a:srgbClr val="0070C0"/>
                    </a:solidFill>
                    <a:effectLst>
                      <a:outerShdw blurRad="38100" dist="38100" dir="2700000" algn="tl">
                        <a:srgbClr val="000000">
                          <a:alpha val="43137"/>
                        </a:srgbClr>
                      </a:outerShdw>
                    </a:effectLst>
                  </a:rPr>
                  <a:t>ايوان</a:t>
                </a:r>
                <a:endParaRPr lang="en-US" sz="1300" b="1" dirty="0">
                  <a:solidFill>
                    <a:srgbClr val="0070C0"/>
                  </a:solidFill>
                  <a:effectLst>
                    <a:outerShdw blurRad="38100" dist="38100" dir="2700000" algn="tl">
                      <a:srgbClr val="000000">
                        <a:alpha val="43137"/>
                      </a:srgbClr>
                    </a:outerShdw>
                  </a:effectLst>
                </a:endParaRPr>
              </a:p>
            </p:txBody>
          </p:sp>
          <p:sp>
            <p:nvSpPr>
              <p:cNvPr id="30" name="Text Box 32"/>
              <p:cNvSpPr txBox="1">
                <a:spLocks noChangeArrowheads="1"/>
              </p:cNvSpPr>
              <p:nvPr/>
            </p:nvSpPr>
            <p:spPr bwMode="auto">
              <a:xfrm>
                <a:off x="9897" y="9492"/>
                <a:ext cx="1260" cy="720"/>
              </a:xfrm>
              <a:prstGeom prst="rect">
                <a:avLst/>
              </a:prstGeom>
              <a:solidFill>
                <a:srgbClr val="FFFFFF"/>
              </a:solidFill>
              <a:ln w="9525">
                <a:solidFill>
                  <a:srgbClr val="FFFFFF"/>
                </a:solidFill>
                <a:miter lim="800000"/>
                <a:headEnd/>
                <a:tailEnd/>
              </a:ln>
            </p:spPr>
            <p:txBody>
              <a:bodyPr/>
              <a:lstStyle/>
              <a:p>
                <a:pPr algn="r">
                  <a:spcAft>
                    <a:spcPts val="1400"/>
                  </a:spcAft>
                </a:pPr>
                <a:r>
                  <a:rPr lang="ar-SA" sz="1300" b="1" dirty="0">
                    <a:solidFill>
                      <a:srgbClr val="0070C0"/>
                    </a:solidFill>
                    <a:effectLst>
                      <a:outerShdw blurRad="38100" dist="38100" dir="2700000" algn="tl">
                        <a:srgbClr val="000000">
                          <a:alpha val="43137"/>
                        </a:srgbClr>
                      </a:outerShdw>
                    </a:effectLst>
                  </a:rPr>
                  <a:t>ايوان جانبيه</a:t>
                </a:r>
                <a:endParaRPr lang="en-US" sz="1300" b="1" dirty="0">
                  <a:solidFill>
                    <a:srgbClr val="0070C0"/>
                  </a:solidFill>
                  <a:effectLst>
                    <a:outerShdw blurRad="38100" dist="38100" dir="2700000" algn="tl">
                      <a:srgbClr val="000000">
                        <a:alpha val="43137"/>
                      </a:srgbClr>
                    </a:outerShdw>
                  </a:effectLst>
                </a:endParaRPr>
              </a:p>
            </p:txBody>
          </p:sp>
          <p:sp>
            <p:nvSpPr>
              <p:cNvPr id="31" name="Text Box 33"/>
              <p:cNvSpPr txBox="1">
                <a:spLocks noChangeArrowheads="1"/>
              </p:cNvSpPr>
              <p:nvPr/>
            </p:nvSpPr>
            <p:spPr bwMode="auto">
              <a:xfrm>
                <a:off x="9897" y="10392"/>
                <a:ext cx="2593" cy="1620"/>
              </a:xfrm>
              <a:prstGeom prst="rect">
                <a:avLst/>
              </a:prstGeom>
              <a:solidFill>
                <a:srgbClr val="FFFFFF"/>
              </a:solidFill>
              <a:ln w="9525">
                <a:solidFill>
                  <a:srgbClr val="FFFFFF"/>
                </a:solidFill>
                <a:miter lim="800000"/>
                <a:headEnd/>
                <a:tailEnd/>
              </a:ln>
            </p:spPr>
            <p:txBody>
              <a:bodyPr/>
              <a:lstStyle/>
              <a:p>
                <a:pPr algn="ctr">
                  <a:spcAft>
                    <a:spcPts val="1400"/>
                  </a:spcAft>
                </a:pPr>
                <a:r>
                  <a:rPr lang="ar-SA" sz="1300" b="1">
                    <a:solidFill>
                      <a:srgbClr val="0070C0"/>
                    </a:solidFill>
                    <a:effectLst>
                      <a:outerShdw blurRad="38100" dist="38100" dir="2700000" algn="tl">
                        <a:srgbClr val="000000">
                          <a:alpha val="43137"/>
                        </a:srgbClr>
                      </a:outerShdw>
                    </a:effectLst>
                  </a:rPr>
                  <a:t>مطهره بعيده كتله المدرسة للحفاظ على طهارة</a:t>
                </a:r>
                <a:endParaRPr lang="en-US" sz="1300" b="1">
                  <a:solidFill>
                    <a:srgbClr val="0070C0"/>
                  </a:solidFill>
                  <a:effectLst>
                    <a:outerShdw blurRad="38100" dist="38100" dir="2700000" algn="tl">
                      <a:srgbClr val="000000">
                        <a:alpha val="43137"/>
                      </a:srgbClr>
                    </a:outerShdw>
                  </a:effectLst>
                </a:endParaRPr>
              </a:p>
            </p:txBody>
          </p:sp>
        </p:grpSp>
        <p:sp>
          <p:nvSpPr>
            <p:cNvPr id="6" name="Text Box 14"/>
            <p:cNvSpPr txBox="1">
              <a:spLocks noChangeArrowheads="1"/>
            </p:cNvSpPr>
            <p:nvPr/>
          </p:nvSpPr>
          <p:spPr bwMode="auto">
            <a:xfrm>
              <a:off x="909308" y="3538319"/>
              <a:ext cx="1259295" cy="364700"/>
            </a:xfrm>
            <a:prstGeom prst="rect">
              <a:avLst/>
            </a:prstGeom>
            <a:solidFill>
              <a:srgbClr val="FFFFFF"/>
            </a:solidFill>
            <a:ln w="9525">
              <a:solidFill>
                <a:srgbClr val="FFFFFF"/>
              </a:solidFill>
              <a:miter lim="800000"/>
              <a:headEnd/>
              <a:tailEnd/>
            </a:ln>
          </p:spPr>
          <p:txBody>
            <a:bodyPr/>
            <a:lstStyle/>
            <a:p>
              <a:pPr>
                <a:spcAft>
                  <a:spcPts val="1400"/>
                </a:spcAft>
              </a:pPr>
              <a:r>
                <a:rPr lang="ar-SA" sz="1300" b="1">
                  <a:solidFill>
                    <a:srgbClr val="0070C0"/>
                  </a:solidFill>
                  <a:effectLst>
                    <a:outerShdw blurRad="38100" dist="38100" dir="2700000" algn="tl">
                      <a:srgbClr val="000000">
                        <a:alpha val="43137"/>
                      </a:srgbClr>
                    </a:outerShdw>
                  </a:effectLst>
                </a:rPr>
                <a:t>ايوان جانبييه</a:t>
              </a:r>
              <a:endParaRPr lang="en-US" sz="1300" b="1">
                <a:solidFill>
                  <a:srgbClr val="0070C0"/>
                </a:solidFill>
                <a:effectLst>
                  <a:outerShdw blurRad="38100" dist="38100" dir="2700000" algn="tl">
                    <a:srgbClr val="000000">
                      <a:alpha val="43137"/>
                    </a:srgbClr>
                  </a:outerShdw>
                </a:effectLst>
              </a:endParaRPr>
            </a:p>
          </p:txBody>
        </p:sp>
        <p:sp>
          <p:nvSpPr>
            <p:cNvPr id="7" name="AutoShape 6"/>
            <p:cNvSpPr>
              <a:spLocks noChangeAspect="1" noChangeArrowheads="1"/>
            </p:cNvSpPr>
            <p:nvPr/>
          </p:nvSpPr>
          <p:spPr bwMode="auto">
            <a:xfrm>
              <a:off x="1047866" y="2900094"/>
              <a:ext cx="3841796" cy="2005850"/>
            </a:xfrm>
            <a:prstGeom prst="rect">
              <a:avLst/>
            </a:prstGeom>
            <a:noFill/>
            <a:ln w="9525">
              <a:noFill/>
              <a:miter lim="800000"/>
              <a:headEnd/>
              <a:tailEnd/>
            </a:ln>
          </p:spPr>
          <p:txBody>
            <a:bodyPr/>
            <a:lstStyle/>
            <a:p>
              <a:endParaRPr lang="ar-EG">
                <a:solidFill>
                  <a:srgbClr val="0070C0"/>
                </a:solidFill>
                <a:effectLst>
                  <a:outerShdw blurRad="38100" dist="38100" dir="2700000" algn="tl">
                    <a:srgbClr val="000000">
                      <a:alpha val="43137"/>
                    </a:srgbClr>
                  </a:outerShdw>
                </a:effectLst>
              </a:endParaRPr>
            </a:p>
          </p:txBody>
        </p:sp>
        <p:sp>
          <p:nvSpPr>
            <p:cNvPr id="8" name="Line 7"/>
            <p:cNvSpPr>
              <a:spLocks noChangeShapeType="1"/>
            </p:cNvSpPr>
            <p:nvPr/>
          </p:nvSpPr>
          <p:spPr bwMode="auto">
            <a:xfrm flipV="1">
              <a:off x="2248364" y="2991269"/>
              <a:ext cx="720401" cy="364700"/>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9" name="Line 8"/>
            <p:cNvSpPr>
              <a:spLocks noChangeShapeType="1"/>
            </p:cNvSpPr>
            <p:nvPr/>
          </p:nvSpPr>
          <p:spPr bwMode="auto">
            <a:xfrm flipV="1">
              <a:off x="2314320" y="3398137"/>
              <a:ext cx="800161" cy="638225"/>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10" name="Line 9"/>
            <p:cNvSpPr>
              <a:spLocks noChangeShapeType="1"/>
            </p:cNvSpPr>
            <p:nvPr/>
          </p:nvSpPr>
          <p:spPr bwMode="auto">
            <a:xfrm flipH="1">
              <a:off x="1834223" y="4036362"/>
              <a:ext cx="480097" cy="0"/>
            </a:xfrm>
            <a:prstGeom prst="line">
              <a:avLst/>
            </a:prstGeom>
            <a:noFill/>
            <a:ln w="9525">
              <a:solidFill>
                <a:srgbClr val="000000"/>
              </a:solidFill>
              <a:round/>
              <a:headEnd/>
              <a:tailEn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11" name="Line 10"/>
            <p:cNvSpPr>
              <a:spLocks noChangeShapeType="1"/>
            </p:cNvSpPr>
            <p:nvPr/>
          </p:nvSpPr>
          <p:spPr bwMode="auto">
            <a:xfrm flipV="1">
              <a:off x="2314320" y="4085369"/>
              <a:ext cx="414141" cy="315693"/>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12" name="Line 11"/>
            <p:cNvSpPr>
              <a:spLocks noChangeShapeType="1"/>
            </p:cNvSpPr>
            <p:nvPr/>
          </p:nvSpPr>
          <p:spPr bwMode="auto">
            <a:xfrm flipV="1">
              <a:off x="1695153" y="3447144"/>
              <a:ext cx="793514" cy="272385"/>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sp>
          <p:nvSpPr>
            <p:cNvPr id="13" name="Text Box 12"/>
            <p:cNvSpPr txBox="1">
              <a:spLocks noChangeArrowheads="1"/>
            </p:cNvSpPr>
            <p:nvPr/>
          </p:nvSpPr>
          <p:spPr bwMode="auto">
            <a:xfrm>
              <a:off x="1845982" y="4328692"/>
              <a:ext cx="580309" cy="328800"/>
            </a:xfrm>
            <a:prstGeom prst="rect">
              <a:avLst/>
            </a:prstGeom>
            <a:solidFill>
              <a:srgbClr val="FFFFFF"/>
            </a:solidFill>
            <a:ln w="9525">
              <a:solidFill>
                <a:srgbClr val="FFFFFF"/>
              </a:solidFill>
              <a:miter lim="800000"/>
              <a:headEnd/>
              <a:tailEnd/>
            </a:ln>
          </p:spPr>
          <p:txBody>
            <a:bodyPr/>
            <a:lstStyle/>
            <a:p>
              <a:pPr>
                <a:spcAft>
                  <a:spcPts val="1400"/>
                </a:spcAft>
              </a:pPr>
              <a:r>
                <a:rPr lang="ar-SA" sz="1300" b="1">
                  <a:solidFill>
                    <a:srgbClr val="0070C0"/>
                  </a:solidFill>
                  <a:effectLst>
                    <a:outerShdw blurRad="38100" dist="38100" dir="2700000" algn="tl">
                      <a:srgbClr val="000000">
                        <a:alpha val="43137"/>
                      </a:srgbClr>
                    </a:outerShdw>
                  </a:effectLst>
                </a:rPr>
                <a:t>ايوان</a:t>
              </a:r>
              <a:endParaRPr lang="en-US" sz="1300" b="1">
                <a:solidFill>
                  <a:srgbClr val="0070C0"/>
                </a:solidFill>
                <a:effectLst>
                  <a:outerShdw blurRad="38100" dist="38100" dir="2700000" algn="tl">
                    <a:srgbClr val="000000">
                      <a:alpha val="43137"/>
                    </a:srgbClr>
                  </a:outerShdw>
                </a:effectLst>
              </a:endParaRPr>
            </a:p>
          </p:txBody>
        </p:sp>
        <p:sp>
          <p:nvSpPr>
            <p:cNvPr id="14" name="Text Box 13"/>
            <p:cNvSpPr txBox="1">
              <a:spLocks noChangeArrowheads="1"/>
            </p:cNvSpPr>
            <p:nvPr/>
          </p:nvSpPr>
          <p:spPr bwMode="auto">
            <a:xfrm>
              <a:off x="1432353" y="3903019"/>
              <a:ext cx="495947" cy="254150"/>
            </a:xfrm>
            <a:prstGeom prst="rect">
              <a:avLst/>
            </a:prstGeom>
            <a:solidFill>
              <a:srgbClr val="FFFFFF"/>
            </a:solidFill>
            <a:ln w="9525">
              <a:solidFill>
                <a:srgbClr val="FFFFFF"/>
              </a:solidFill>
              <a:miter lim="800000"/>
              <a:headEnd/>
              <a:tailEnd/>
            </a:ln>
          </p:spPr>
          <p:txBody>
            <a:bodyPr/>
            <a:lstStyle/>
            <a:p>
              <a:pPr>
                <a:spcAft>
                  <a:spcPts val="1400"/>
                </a:spcAft>
              </a:pPr>
              <a:r>
                <a:rPr lang="ar-SA" sz="1300" b="1">
                  <a:solidFill>
                    <a:srgbClr val="0070C0"/>
                  </a:solidFill>
                  <a:effectLst>
                    <a:outerShdw blurRad="38100" dist="38100" dir="2700000" algn="tl">
                      <a:srgbClr val="000000">
                        <a:alpha val="43137"/>
                      </a:srgbClr>
                    </a:outerShdw>
                  </a:effectLst>
                </a:rPr>
                <a:t>قاعة</a:t>
              </a:r>
              <a:endParaRPr lang="en-US" sz="1300" b="1">
                <a:solidFill>
                  <a:srgbClr val="0070C0"/>
                </a:solidFill>
                <a:effectLst>
                  <a:outerShdw blurRad="38100" dist="38100" dir="2700000" algn="tl">
                    <a:srgbClr val="000000">
                      <a:alpha val="43137"/>
                    </a:srgbClr>
                  </a:outerShdw>
                </a:effectLst>
              </a:endParaRPr>
            </a:p>
          </p:txBody>
        </p:sp>
        <p:sp>
          <p:nvSpPr>
            <p:cNvPr id="15" name="Text Box 15"/>
            <p:cNvSpPr txBox="1">
              <a:spLocks noChangeArrowheads="1"/>
            </p:cNvSpPr>
            <p:nvPr/>
          </p:nvSpPr>
          <p:spPr bwMode="auto">
            <a:xfrm>
              <a:off x="1327539" y="3245989"/>
              <a:ext cx="1032796" cy="238195"/>
            </a:xfrm>
            <a:prstGeom prst="rect">
              <a:avLst/>
            </a:prstGeom>
            <a:solidFill>
              <a:srgbClr val="FFFFFF"/>
            </a:solidFill>
            <a:ln w="9525">
              <a:solidFill>
                <a:srgbClr val="FFFFFF"/>
              </a:solidFill>
              <a:miter lim="800000"/>
              <a:headEnd/>
              <a:tailEnd/>
            </a:ln>
          </p:spPr>
          <p:txBody>
            <a:bodyPr/>
            <a:lstStyle/>
            <a:p>
              <a:pPr algn="r">
                <a:spcAft>
                  <a:spcPts val="1400"/>
                </a:spcAft>
              </a:pPr>
              <a:r>
                <a:rPr lang="ar-SA" sz="1300" b="1">
                  <a:solidFill>
                    <a:srgbClr val="0070C0"/>
                  </a:solidFill>
                  <a:effectLst>
                    <a:outerShdw blurRad="38100" dist="38100" dir="2700000" algn="tl">
                      <a:srgbClr val="000000">
                        <a:alpha val="43137"/>
                      </a:srgbClr>
                    </a:outerShdw>
                  </a:effectLst>
                </a:rPr>
                <a:t>فناء مكشوف</a:t>
              </a:r>
              <a:endParaRPr lang="en-US" sz="1300" b="1">
                <a:solidFill>
                  <a:srgbClr val="0070C0"/>
                </a:solidFill>
                <a:effectLst>
                  <a:outerShdw blurRad="38100" dist="38100" dir="2700000" algn="tl">
                    <a:srgbClr val="000000">
                      <a:alpha val="43137"/>
                    </a:srgbClr>
                  </a:outerShdw>
                </a:effectLst>
              </a:endParaRPr>
            </a:p>
          </p:txBody>
        </p:sp>
        <p:sp>
          <p:nvSpPr>
            <p:cNvPr id="16" name="Text Box 16"/>
            <p:cNvSpPr txBox="1">
              <a:spLocks noChangeArrowheads="1"/>
            </p:cNvSpPr>
            <p:nvPr/>
          </p:nvSpPr>
          <p:spPr bwMode="auto">
            <a:xfrm>
              <a:off x="909308" y="3082444"/>
              <a:ext cx="538895" cy="217680"/>
            </a:xfrm>
            <a:prstGeom prst="rect">
              <a:avLst/>
            </a:prstGeom>
            <a:solidFill>
              <a:srgbClr val="FFFFFF"/>
            </a:solidFill>
            <a:ln w="9525">
              <a:solidFill>
                <a:srgbClr val="FFFFFF"/>
              </a:solidFill>
              <a:miter lim="800000"/>
              <a:headEnd/>
              <a:tailEnd/>
            </a:ln>
          </p:spPr>
          <p:txBody>
            <a:bodyPr/>
            <a:lstStyle/>
            <a:p>
              <a:pPr>
                <a:spcAft>
                  <a:spcPts val="1400"/>
                </a:spcAft>
              </a:pPr>
              <a:r>
                <a:rPr lang="ar-SA" sz="1300" b="1" dirty="0">
                  <a:solidFill>
                    <a:srgbClr val="0070C0"/>
                  </a:solidFill>
                  <a:effectLst>
                    <a:outerShdw blurRad="38100" dist="38100" dir="2700000" algn="tl">
                      <a:srgbClr val="000000">
                        <a:alpha val="43137"/>
                      </a:srgbClr>
                    </a:outerShdw>
                  </a:effectLst>
                </a:rPr>
                <a:t>المئذنة</a:t>
              </a:r>
              <a:endParaRPr lang="en-US" sz="1300" b="1" dirty="0">
                <a:solidFill>
                  <a:srgbClr val="0070C0"/>
                </a:solidFill>
                <a:effectLst>
                  <a:outerShdw blurRad="38100" dist="38100" dir="2700000" algn="tl">
                    <a:srgbClr val="000000">
                      <a:alpha val="43137"/>
                    </a:srgbClr>
                  </a:outerShdw>
                </a:effectLst>
              </a:endParaRPr>
            </a:p>
          </p:txBody>
        </p:sp>
        <p:sp>
          <p:nvSpPr>
            <p:cNvPr id="17" name="Line 17"/>
            <p:cNvSpPr>
              <a:spLocks noChangeShapeType="1"/>
            </p:cNvSpPr>
            <p:nvPr/>
          </p:nvSpPr>
          <p:spPr bwMode="auto">
            <a:xfrm flipV="1">
              <a:off x="1433887" y="3124612"/>
              <a:ext cx="720401" cy="91175"/>
            </a:xfrm>
            <a:prstGeom prst="line">
              <a:avLst/>
            </a:prstGeom>
            <a:noFill/>
            <a:ln w="9525">
              <a:solidFill>
                <a:srgbClr val="000000"/>
              </a:solidFill>
              <a:round/>
              <a:headEnd/>
              <a:tailEnd type="triangle" w="med" len="med"/>
            </a:ln>
            <a:effectLst/>
          </p:spPr>
          <p:txBody>
            <a:bodyPr/>
            <a:lstStyle/>
            <a:p>
              <a:endParaRPr lang="ar-EG">
                <a:solidFill>
                  <a:srgbClr val="0070C0"/>
                </a:solidFill>
                <a:effectLst>
                  <a:outerShdw blurRad="38100" dist="38100" dir="2700000" algn="tl">
                    <a:srgbClr val="000000">
                      <a:alpha val="43137"/>
                    </a:srgbClr>
                  </a:outerShdw>
                </a:effectLst>
              </a:endParaRPr>
            </a:p>
          </p:txBody>
        </p:sp>
      </p:grpSp>
      <p:sp>
        <p:nvSpPr>
          <p:cNvPr id="32" name="Text Box 18"/>
          <p:cNvSpPr txBox="1">
            <a:spLocks noChangeArrowheads="1"/>
          </p:cNvSpPr>
          <p:nvPr/>
        </p:nvSpPr>
        <p:spPr bwMode="auto">
          <a:xfrm>
            <a:off x="7878817" y="7086600"/>
            <a:ext cx="3855983" cy="381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lstStyle/>
          <a:p>
            <a:pPr algn="ctr">
              <a:spcAft>
                <a:spcPts val="1400"/>
              </a:spcAft>
              <a:defRPr/>
            </a:pPr>
            <a:r>
              <a:rPr lang="ar-EG" sz="1200" dirty="0"/>
              <a:t>رسم</a:t>
            </a:r>
            <a:r>
              <a:rPr lang="ar-SA" sz="1200" dirty="0"/>
              <a:t> يوضع المكونات الرئيسية للمسقط الا فقى للمدرسة وعلقتها ببعض</a:t>
            </a:r>
            <a:endParaRPr lang="en-US" sz="1200" dirty="0"/>
          </a:p>
        </p:txBody>
      </p:sp>
      <p:grpSp>
        <p:nvGrpSpPr>
          <p:cNvPr id="34" name="Group 51"/>
          <p:cNvGrpSpPr>
            <a:grpSpLocks/>
          </p:cNvGrpSpPr>
          <p:nvPr/>
        </p:nvGrpSpPr>
        <p:grpSpPr bwMode="auto">
          <a:xfrm>
            <a:off x="6705608" y="228600"/>
            <a:ext cx="3124192" cy="2819400"/>
            <a:chOff x="10849453" y="454242"/>
            <a:chExt cx="6471301" cy="7534435"/>
          </a:xfrm>
        </p:grpSpPr>
        <p:sp>
          <p:nvSpPr>
            <p:cNvPr id="35" name="Oval 9"/>
            <p:cNvSpPr>
              <a:spLocks noChangeArrowheads="1"/>
            </p:cNvSpPr>
            <p:nvPr/>
          </p:nvSpPr>
          <p:spPr bwMode="auto">
            <a:xfrm rot="2473836">
              <a:off x="10849453" y="3311498"/>
              <a:ext cx="5035553" cy="2327728"/>
            </a:xfrm>
            <a:prstGeom prst="ellipse">
              <a:avLst/>
            </a:prstGeom>
            <a:noFill/>
            <a:ln w="9525">
              <a:solidFill>
                <a:schemeClr val="tx1"/>
              </a:solidFill>
              <a:round/>
              <a:headEnd/>
              <a:tailEnd/>
            </a:ln>
          </p:spPr>
          <p:txBody>
            <a:bodyPr wrap="none" lIns="179121" tIns="89561" rIns="179121" bIns="89561" anchor="ctr"/>
            <a:lstStyle/>
            <a:p>
              <a:endParaRPr lang="ar-EG"/>
            </a:p>
          </p:txBody>
        </p:sp>
        <p:sp>
          <p:nvSpPr>
            <p:cNvPr id="36" name="Oval 10"/>
            <p:cNvSpPr>
              <a:spLocks noChangeArrowheads="1"/>
            </p:cNvSpPr>
            <p:nvPr/>
          </p:nvSpPr>
          <p:spPr bwMode="auto">
            <a:xfrm>
              <a:off x="12819883" y="454242"/>
              <a:ext cx="2740027" cy="3151216"/>
            </a:xfrm>
            <a:prstGeom prst="ellipse">
              <a:avLst/>
            </a:prstGeom>
            <a:noFill/>
            <a:ln w="9525">
              <a:solidFill>
                <a:schemeClr val="tx1"/>
              </a:solidFill>
              <a:round/>
              <a:headEnd/>
              <a:tailEnd/>
            </a:ln>
          </p:spPr>
          <p:txBody>
            <a:bodyPr wrap="none" lIns="179121" tIns="89561" rIns="179121" bIns="89561" anchor="ctr"/>
            <a:lstStyle/>
            <a:p>
              <a:endParaRPr lang="ar-EG"/>
            </a:p>
          </p:txBody>
        </p:sp>
        <p:sp>
          <p:nvSpPr>
            <p:cNvPr id="37" name="Oval 11"/>
            <p:cNvSpPr>
              <a:spLocks noChangeArrowheads="1"/>
            </p:cNvSpPr>
            <p:nvPr/>
          </p:nvSpPr>
          <p:spPr bwMode="auto">
            <a:xfrm>
              <a:off x="14696308" y="2851182"/>
              <a:ext cx="1873250" cy="1991011"/>
            </a:xfrm>
            <a:prstGeom prst="ellipse">
              <a:avLst/>
            </a:prstGeom>
            <a:noFill/>
            <a:ln w="9525">
              <a:solidFill>
                <a:schemeClr val="tx1"/>
              </a:solidFill>
              <a:round/>
              <a:headEnd/>
              <a:tailEnd/>
            </a:ln>
          </p:spPr>
          <p:txBody>
            <a:bodyPr wrap="none" lIns="179055" tIns="89528" rIns="179055" bIns="89528" anchor="ctr"/>
            <a:lstStyle/>
            <a:p>
              <a:pPr algn="ctr" defTabSz="1277938"/>
              <a:endParaRPr lang="ar-EG" sz="1400" b="1"/>
            </a:p>
          </p:txBody>
        </p:sp>
        <p:sp>
          <p:nvSpPr>
            <p:cNvPr id="38" name="Text Box 12"/>
            <p:cNvSpPr txBox="1">
              <a:spLocks noChangeArrowheads="1"/>
            </p:cNvSpPr>
            <p:nvPr/>
          </p:nvSpPr>
          <p:spPr bwMode="auto">
            <a:xfrm>
              <a:off x="14828377" y="3387937"/>
              <a:ext cx="1705915" cy="977536"/>
            </a:xfrm>
            <a:prstGeom prst="rect">
              <a:avLst/>
            </a:prstGeom>
            <a:noFill/>
            <a:ln w="9525">
              <a:noFill/>
              <a:miter lim="800000"/>
              <a:headEnd/>
              <a:tailEnd/>
            </a:ln>
          </p:spPr>
          <p:txBody>
            <a:bodyPr lIns="179055" tIns="89528" rIns="179055" bIns="89528">
              <a:spAutoFit/>
            </a:bodyPr>
            <a:lstStyle/>
            <a:p>
              <a:pPr algn="ctr" defTabSz="1277938">
                <a:spcBef>
                  <a:spcPct val="50000"/>
                </a:spcBef>
              </a:pPr>
              <a:r>
                <a:rPr lang="ar-EG" sz="1300" b="1" dirty="0"/>
                <a:t>الخدمات</a:t>
              </a:r>
              <a:endParaRPr lang="en-US" sz="1300" b="1" dirty="0"/>
            </a:p>
          </p:txBody>
        </p:sp>
        <p:sp>
          <p:nvSpPr>
            <p:cNvPr id="39" name="Text Box 13"/>
            <p:cNvSpPr txBox="1">
              <a:spLocks noChangeArrowheads="1"/>
            </p:cNvSpPr>
            <p:nvPr/>
          </p:nvSpPr>
          <p:spPr bwMode="auto">
            <a:xfrm>
              <a:off x="13258026" y="1472480"/>
              <a:ext cx="2182494" cy="1491009"/>
            </a:xfrm>
            <a:prstGeom prst="rect">
              <a:avLst/>
            </a:prstGeom>
            <a:noFill/>
            <a:ln w="9525">
              <a:noFill/>
              <a:miter lim="800000"/>
              <a:headEnd/>
              <a:tailEnd/>
            </a:ln>
          </p:spPr>
          <p:txBody>
            <a:bodyPr lIns="179055" tIns="89528" rIns="179055" bIns="89528">
              <a:spAutoFit/>
            </a:bodyPr>
            <a:lstStyle/>
            <a:p>
              <a:pPr algn="ctr" defTabSz="1277938">
                <a:spcBef>
                  <a:spcPct val="50000"/>
                </a:spcBef>
              </a:pPr>
              <a:r>
                <a:rPr lang="ar-EG" sz="1300" b="1"/>
                <a:t>الصلاه والتعليم</a:t>
              </a:r>
              <a:endParaRPr lang="en-US" sz="1300" b="1"/>
            </a:p>
          </p:txBody>
        </p:sp>
        <p:sp>
          <p:nvSpPr>
            <p:cNvPr id="40" name="Text Box 14"/>
            <p:cNvSpPr txBox="1">
              <a:spLocks noChangeArrowheads="1"/>
            </p:cNvSpPr>
            <p:nvPr/>
          </p:nvSpPr>
          <p:spPr bwMode="auto">
            <a:xfrm>
              <a:off x="11591987" y="3429784"/>
              <a:ext cx="2997936" cy="2004482"/>
            </a:xfrm>
            <a:prstGeom prst="rect">
              <a:avLst/>
            </a:prstGeom>
            <a:noFill/>
            <a:ln w="9525">
              <a:noFill/>
              <a:miter lim="800000"/>
              <a:headEnd/>
              <a:tailEnd/>
            </a:ln>
          </p:spPr>
          <p:txBody>
            <a:bodyPr lIns="179055" tIns="89528" rIns="179055" bIns="89528">
              <a:spAutoFit/>
            </a:bodyPr>
            <a:lstStyle/>
            <a:p>
              <a:pPr algn="r" defTabSz="1277938">
                <a:spcBef>
                  <a:spcPct val="50000"/>
                </a:spcBef>
              </a:pPr>
              <a:r>
                <a:rPr lang="ar-EG" sz="1300" b="1" dirty="0"/>
                <a:t>خدمات تجاريه او خيريه (كتب او سبيل)</a:t>
              </a:r>
              <a:endParaRPr lang="en-US" sz="1300" b="1" dirty="0"/>
            </a:p>
          </p:txBody>
        </p:sp>
        <p:sp>
          <p:nvSpPr>
            <p:cNvPr id="41" name="AutoShape 15"/>
            <p:cNvSpPr>
              <a:spLocks noChangeArrowheads="1"/>
            </p:cNvSpPr>
            <p:nvPr/>
          </p:nvSpPr>
          <p:spPr bwMode="auto">
            <a:xfrm rot="-3312838">
              <a:off x="15580591" y="5223117"/>
              <a:ext cx="991847" cy="1009649"/>
            </a:xfrm>
            <a:prstGeom prst="upArrow">
              <a:avLst>
                <a:gd name="adj1" fmla="val 50000"/>
                <a:gd name="adj2" fmla="val 29337"/>
              </a:avLst>
            </a:prstGeom>
            <a:noFill/>
            <a:ln w="9525">
              <a:solidFill>
                <a:schemeClr val="tx1"/>
              </a:solidFill>
              <a:miter lim="800000"/>
              <a:headEnd/>
              <a:tailEnd/>
            </a:ln>
          </p:spPr>
          <p:txBody>
            <a:bodyPr wrap="none" lIns="179121" tIns="89561" rIns="179121" bIns="89561" anchor="ctr"/>
            <a:lstStyle/>
            <a:p>
              <a:endParaRPr lang="ar-EG"/>
            </a:p>
          </p:txBody>
        </p:sp>
        <p:sp>
          <p:nvSpPr>
            <p:cNvPr id="42" name="Text Box 16"/>
            <p:cNvSpPr txBox="1">
              <a:spLocks noChangeArrowheads="1"/>
            </p:cNvSpPr>
            <p:nvPr/>
          </p:nvSpPr>
          <p:spPr bwMode="auto">
            <a:xfrm>
              <a:off x="15593555" y="5343727"/>
              <a:ext cx="1727199" cy="977536"/>
            </a:xfrm>
            <a:prstGeom prst="rect">
              <a:avLst/>
            </a:prstGeom>
            <a:noFill/>
            <a:ln w="9525">
              <a:noFill/>
              <a:miter lim="800000"/>
              <a:headEnd/>
              <a:tailEnd/>
            </a:ln>
          </p:spPr>
          <p:txBody>
            <a:bodyPr lIns="179055" tIns="89528" rIns="179055" bIns="89528">
              <a:spAutoFit/>
            </a:bodyPr>
            <a:lstStyle/>
            <a:p>
              <a:pPr defTabSz="1277938">
                <a:spcBef>
                  <a:spcPct val="50000"/>
                </a:spcBef>
              </a:pPr>
              <a:r>
                <a:rPr lang="ar-EG" sz="1300" b="1"/>
                <a:t>مدخل</a:t>
              </a:r>
              <a:endParaRPr lang="en-US" sz="1300" b="1"/>
            </a:p>
          </p:txBody>
        </p:sp>
        <p:sp>
          <p:nvSpPr>
            <p:cNvPr id="43" name="Text Box 17"/>
            <p:cNvSpPr txBox="1">
              <a:spLocks noChangeArrowheads="1"/>
            </p:cNvSpPr>
            <p:nvPr/>
          </p:nvSpPr>
          <p:spPr bwMode="auto">
            <a:xfrm>
              <a:off x="11990697" y="7012009"/>
              <a:ext cx="5330057" cy="97666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179055" tIns="89528" rIns="179055" bIns="89528">
              <a:spAutoFit/>
            </a:bodyPr>
            <a:lstStyle/>
            <a:p>
              <a:pPr algn="ctr" defTabSz="1278683">
                <a:spcBef>
                  <a:spcPct val="50000"/>
                </a:spcBef>
                <a:defRPr/>
              </a:pPr>
              <a:r>
                <a:rPr lang="ar-EG" sz="1200" dirty="0"/>
                <a:t>رسم يوضح الاماكن الرئيسيه للمدرسه</a:t>
              </a:r>
              <a:endParaRPr lang="en-US" sz="1200" dirty="0"/>
            </a:p>
          </p:txBody>
        </p:sp>
      </p:grpSp>
      <p:sp>
        <p:nvSpPr>
          <p:cNvPr id="45" name="Rectangle 44"/>
          <p:cNvSpPr/>
          <p:nvPr/>
        </p:nvSpPr>
        <p:spPr>
          <a:xfrm>
            <a:off x="9677400" y="228600"/>
            <a:ext cx="2933696" cy="2462213"/>
          </a:xfrm>
          <a:prstGeom prst="rect">
            <a:avLst/>
          </a:prstGeom>
        </p:spPr>
        <p:txBody>
          <a:bodyPr wrap="square">
            <a:spAutoFit/>
          </a:bodyPr>
          <a:lstStyle/>
          <a:p>
            <a:pPr algn="r" rtl="1"/>
            <a:r>
              <a:rPr lang="ar-EG" sz="1400" dirty="0" smtClean="0">
                <a:cs typeface="Times New Roman" pitchFamily="18" charset="0"/>
              </a:rPr>
              <a:t>واستغنى عن الفسقية وعن قبتها </a:t>
            </a:r>
            <a:r>
              <a:rPr lang="ar-EG" altLang="zh-CN" sz="1400" dirty="0" smtClean="0">
                <a:cs typeface="宋体"/>
              </a:rPr>
              <a:t>وكانت الأركان الواقعه بين ضلعى هذا الشكل الصليبى تشمل على المدخل ، و فيها سلم يوصل إلى الدور العلوى و مساكن وملحقات للأساتذه والطلبة والمعروف أن المساجد الأولى ذات الاروقة كانت لاتمكن بعض المصليين من سماع الخطب و رؤية الإمام , و لا سيما إذا كان السقف محمولا على أكتاف من البناء كما فى "جامع بن طولون" مثلا بينما كانت رؤية الإمام وسماع الخطيب أيسر فى المدارس ذات الإيوانات</a:t>
            </a:r>
            <a:r>
              <a:rPr lang="en-US" altLang="zh-CN" sz="1400" dirty="0" smtClean="0">
                <a:cs typeface="宋体"/>
              </a:rPr>
              <a:t> </a:t>
            </a:r>
            <a:endParaRPr lang="en-US" sz="1400" dirty="0"/>
          </a:p>
        </p:txBody>
      </p:sp>
      <p:sp>
        <p:nvSpPr>
          <p:cNvPr id="49" name="TextBox 48"/>
          <p:cNvSpPr txBox="1"/>
          <p:nvPr/>
        </p:nvSpPr>
        <p:spPr>
          <a:xfrm>
            <a:off x="1905000" y="152400"/>
            <a:ext cx="2743200" cy="584775"/>
          </a:xfrm>
          <a:prstGeom prst="rect">
            <a:avLst/>
          </a:prstGeom>
          <a:noFill/>
        </p:spPr>
        <p:txBody>
          <a:bodyPr wrap="square" rtlCol="0">
            <a:spAutoFit/>
          </a:bodyPr>
          <a:lstStyle/>
          <a:p>
            <a:pPr marL="914400" indent="-914400" algn="ctr">
              <a:buNone/>
            </a:pPr>
            <a:r>
              <a:rPr lang="ar-EG" sz="3200" u="sng" dirty="0" smtClean="0">
                <a:solidFill>
                  <a:srgbClr val="0070C0"/>
                </a:solidFill>
              </a:rPr>
              <a:t>3-الخانقاوات</a:t>
            </a:r>
          </a:p>
        </p:txBody>
      </p:sp>
      <p:sp>
        <p:nvSpPr>
          <p:cNvPr id="52" name="Rectangle 51"/>
          <p:cNvSpPr>
            <a:spLocks noChangeArrowheads="1"/>
          </p:cNvSpPr>
          <p:nvPr/>
        </p:nvSpPr>
        <p:spPr bwMode="auto">
          <a:xfrm>
            <a:off x="622300" y="533400"/>
            <a:ext cx="6007100" cy="1541463"/>
          </a:xfrm>
          <a:prstGeom prst="rect">
            <a:avLst/>
          </a:prstGeom>
          <a:noFill/>
          <a:ln w="9525">
            <a:noFill/>
            <a:miter lim="800000"/>
            <a:headEnd/>
            <a:tailEnd/>
          </a:ln>
          <a:effectLst/>
        </p:spPr>
        <p:txBody>
          <a:bodyPr lIns="246844" tIns="123421" rIns="246844" bIns="123421" anchor="ctr">
            <a:spAutoFit/>
          </a:bodyPr>
          <a:lstStyle/>
          <a:p>
            <a:pPr algn="justLow" defTabSz="1280160" rtl="1" fontAlgn="auto">
              <a:spcBef>
                <a:spcPts val="0"/>
              </a:spcBef>
              <a:spcAft>
                <a:spcPts val="0"/>
              </a:spcAft>
              <a:tabLst>
                <a:tab pos="1109529" algn="l"/>
              </a:tabLst>
              <a:defRPr/>
            </a:pPr>
            <a:r>
              <a:rPr lang="ar-SA" sz="1400" b="1" dirty="0">
                <a:solidFill>
                  <a:schemeClr val="accent6">
                    <a:lumMod val="75000"/>
                  </a:schemeClr>
                </a:solidFill>
                <a:effectLst>
                  <a:outerShdw blurRad="38100" dist="38100" dir="2700000" algn="tl">
                    <a:srgbClr val="C0C0C0"/>
                  </a:outerShdw>
                </a:effectLst>
                <a:latin typeface="DecoType Thuluth"/>
                <a:cs typeface="Times New Roman" pitchFamily="18" charset="0"/>
              </a:rPr>
              <a:t>الخنقاوات :</a:t>
            </a:r>
            <a:endParaRPr lang="en-US" sz="1400" b="1" dirty="0">
              <a:solidFill>
                <a:schemeClr val="accent6">
                  <a:lumMod val="75000"/>
                </a:schemeClr>
              </a:solidFill>
              <a:effectLst>
                <a:outerShdw blurRad="38100" dist="38100" dir="2700000" algn="tl">
                  <a:srgbClr val="C0C0C0"/>
                </a:outerShdw>
              </a:effectLst>
              <a:latin typeface="+mn-lt"/>
              <a:cs typeface="+mn-cs"/>
            </a:endParaRPr>
          </a:p>
          <a:p>
            <a:pPr algn="justLow" defTabSz="1280160" rtl="1" eaLnBrk="0" fontAlgn="auto" hangingPunct="0">
              <a:spcBef>
                <a:spcPts val="0"/>
              </a:spcBef>
              <a:spcAft>
                <a:spcPts val="0"/>
              </a:spcAft>
              <a:buFontTx/>
              <a:buChar char="-"/>
              <a:tabLst>
                <a:tab pos="1109529" algn="l"/>
              </a:tabLst>
              <a:defRPr/>
            </a:pPr>
            <a:r>
              <a:rPr lang="ar-EG" sz="1400" dirty="0">
                <a:latin typeface="DecoType Thuluth"/>
                <a:cs typeface="Times New Roman" pitchFamily="18" charset="0"/>
              </a:rPr>
              <a:t>كلمة </a:t>
            </a:r>
            <a:r>
              <a:rPr lang="ar-SA" sz="1400" dirty="0">
                <a:latin typeface="DecoType Thuluth"/>
                <a:cs typeface="Times New Roman" pitchFamily="18" charset="0"/>
              </a:rPr>
              <a:t>فارسية أطلقت على البيوت التي أقيمت لإيواء الصوفية المنقطعين للعبادة </a:t>
            </a:r>
            <a:endParaRPr lang="ar-EG" sz="1400" dirty="0">
              <a:latin typeface="DecoType Thuluth"/>
              <a:cs typeface="Times New Roman" pitchFamily="18" charset="0"/>
            </a:endParaRPr>
          </a:p>
          <a:p>
            <a:pPr algn="justLow" defTabSz="1280160" rtl="1" eaLnBrk="0" fontAlgn="auto" hangingPunct="0">
              <a:spcBef>
                <a:spcPts val="0"/>
              </a:spcBef>
              <a:spcAft>
                <a:spcPts val="0"/>
              </a:spcAft>
              <a:buFontTx/>
              <a:buChar char="-"/>
              <a:tabLst>
                <a:tab pos="1109529" algn="l"/>
              </a:tabLst>
              <a:defRPr/>
            </a:pPr>
            <a:r>
              <a:rPr lang="ar-SA" sz="1400" dirty="0">
                <a:latin typeface="DecoType Thuluth"/>
                <a:cs typeface="Times New Roman" pitchFamily="18" charset="0"/>
              </a:rPr>
              <a:t> وتطورت خ</a:t>
            </a:r>
            <a:r>
              <a:rPr lang="ar-EG" sz="1400" dirty="0">
                <a:latin typeface="DecoType Thuluth"/>
                <a:cs typeface="Times New Roman" pitchFamily="18" charset="0"/>
              </a:rPr>
              <a:t>نقاوات</a:t>
            </a:r>
            <a:r>
              <a:rPr lang="ar-SA" sz="1400" dirty="0">
                <a:latin typeface="DecoType Thuluth"/>
                <a:cs typeface="Times New Roman" pitchFamily="18" charset="0"/>
              </a:rPr>
              <a:t> مصر المملوكية ، فقد أضيفت عليها  التدريس .</a:t>
            </a:r>
            <a:endParaRPr lang="ar-EG" sz="1400" dirty="0">
              <a:latin typeface="DecoType Thuluth"/>
              <a:cs typeface="Times New Roman" pitchFamily="18" charset="0"/>
            </a:endParaRPr>
          </a:p>
          <a:p>
            <a:pPr algn="justLow" defTabSz="1280160" rtl="1" eaLnBrk="0" fontAlgn="auto" hangingPunct="0">
              <a:spcBef>
                <a:spcPts val="0"/>
              </a:spcBef>
              <a:spcAft>
                <a:spcPts val="0"/>
              </a:spcAft>
              <a:buFontTx/>
              <a:buChar char="-"/>
              <a:tabLst>
                <a:tab pos="1109529" algn="l"/>
              </a:tabLst>
              <a:defRPr/>
            </a:pPr>
            <a:r>
              <a:rPr lang="ar-SA" sz="1400" dirty="0">
                <a:latin typeface="DecoType Thuluth"/>
                <a:cs typeface="Times New Roman" pitchFamily="18" charset="0"/>
              </a:rPr>
              <a:t>ثم أنشئت في عهد العثمانيين (التكايا)، جمع تكية للإيواء الدراويش المنقطعين للعبادة.</a:t>
            </a:r>
            <a:endParaRPr lang="en-US" sz="1400" dirty="0">
              <a:latin typeface="+mn-lt"/>
              <a:cs typeface="+mn-cs"/>
            </a:endParaRPr>
          </a:p>
          <a:p>
            <a:pPr algn="justLow" defTabSz="1280160" rtl="1" eaLnBrk="0" fontAlgn="auto" hangingPunct="0">
              <a:spcBef>
                <a:spcPts val="0"/>
              </a:spcBef>
              <a:spcAft>
                <a:spcPts val="0"/>
              </a:spcAft>
              <a:tabLst>
                <a:tab pos="1109529" algn="l"/>
              </a:tabLst>
              <a:defRPr/>
            </a:pPr>
            <a:r>
              <a:rPr lang="ar-EG" sz="1400" dirty="0">
                <a:latin typeface="DecoType Thuluth"/>
                <a:cs typeface="Times New Roman" pitchFamily="18" charset="0"/>
              </a:rPr>
              <a:t>- </a:t>
            </a:r>
            <a:r>
              <a:rPr lang="ar-SA" sz="1400" dirty="0">
                <a:latin typeface="DecoType Thuluth"/>
                <a:cs typeface="Times New Roman" pitchFamily="18" charset="0"/>
              </a:rPr>
              <a:t>برغم هذا التطور إلا أن بعض الخ</a:t>
            </a:r>
            <a:r>
              <a:rPr lang="ar-EG" sz="1400" dirty="0">
                <a:latin typeface="DecoType Thuluth"/>
                <a:cs typeface="Times New Roman" pitchFamily="18" charset="0"/>
              </a:rPr>
              <a:t>نقاوات</a:t>
            </a:r>
            <a:r>
              <a:rPr lang="ar-SA" sz="1400" dirty="0">
                <a:latin typeface="DecoType Thuluth"/>
                <a:cs typeface="Times New Roman" pitchFamily="18" charset="0"/>
              </a:rPr>
              <a:t> قد احتفظت بتقاليدها كالخروج لتأدية صلاة يوم الجمعة فى المساجد </a:t>
            </a:r>
            <a:r>
              <a:rPr lang="ar-EG" sz="1400" dirty="0">
                <a:latin typeface="DecoType Thuluth"/>
                <a:cs typeface="Times New Roman" pitchFamily="18" charset="0"/>
              </a:rPr>
              <a:t>,</a:t>
            </a:r>
            <a:r>
              <a:rPr lang="ar-SA" sz="1400" dirty="0">
                <a:latin typeface="DecoType Thuluth"/>
                <a:cs typeface="Times New Roman" pitchFamily="18" charset="0"/>
              </a:rPr>
              <a:t>فصوفية خانقاه بيبرس جانشكير يؤدون صلاة الجمعة فى جامع الحاكم لقربه </a:t>
            </a:r>
            <a:r>
              <a:rPr lang="ar-SA" sz="1400" dirty="0" smtClean="0">
                <a:latin typeface="DecoType Thuluth"/>
                <a:cs typeface="Times New Roman" pitchFamily="18" charset="0"/>
              </a:rPr>
              <a:t>م</a:t>
            </a:r>
            <a:r>
              <a:rPr lang="ar-EG" sz="1400" dirty="0" smtClean="0">
                <a:latin typeface="DecoType Thuluth"/>
                <a:cs typeface="Times New Roman" pitchFamily="18" charset="0"/>
              </a:rPr>
              <a:t>نه</a:t>
            </a:r>
            <a:endParaRPr lang="en-US" sz="1400" dirty="0">
              <a:latin typeface="+mn-lt"/>
              <a:cs typeface="+mn-cs"/>
            </a:endParaRPr>
          </a:p>
        </p:txBody>
      </p:sp>
      <p:sp>
        <p:nvSpPr>
          <p:cNvPr id="53" name="Rectangle 52"/>
          <p:cNvSpPr/>
          <p:nvPr/>
        </p:nvSpPr>
        <p:spPr>
          <a:xfrm>
            <a:off x="1282700" y="1905000"/>
            <a:ext cx="5346700" cy="2619375"/>
          </a:xfrm>
          <a:prstGeom prst="rect">
            <a:avLst/>
          </a:prstGeom>
        </p:spPr>
        <p:txBody>
          <a:bodyPr lIns="246844" tIns="123421" rIns="246844" bIns="123421">
            <a:spAutoFit/>
          </a:bodyPr>
          <a:lstStyle/>
          <a:p>
            <a:pPr algn="justLow" defTabSz="1280160" rtl="1" eaLnBrk="0" fontAlgn="auto" hangingPunct="0">
              <a:spcBef>
                <a:spcPts val="0"/>
              </a:spcBef>
              <a:spcAft>
                <a:spcPts val="0"/>
              </a:spcAft>
              <a:buFontTx/>
              <a:buChar char="•"/>
              <a:tabLst>
                <a:tab pos="1109529" algn="l"/>
              </a:tabLst>
              <a:defRPr/>
            </a:pPr>
            <a:r>
              <a:rPr lang="ar-SA" sz="1400" b="1" dirty="0">
                <a:solidFill>
                  <a:schemeClr val="accent6">
                    <a:lumMod val="75000"/>
                  </a:schemeClr>
                </a:solidFill>
                <a:effectLst>
                  <a:outerShdw blurRad="38100" dist="38100" dir="2700000" algn="tl">
                    <a:srgbClr val="C0C0C0"/>
                  </a:outerShdw>
                </a:effectLst>
                <a:latin typeface="DecoType Thuluth"/>
                <a:cs typeface="Times New Roman" pitchFamily="18" charset="0"/>
              </a:rPr>
              <a:t>التصميم المعماري للخنقاوات في مصر:</a:t>
            </a:r>
            <a:endParaRPr lang="en-US" sz="1400" b="1" dirty="0">
              <a:solidFill>
                <a:schemeClr val="accent6">
                  <a:lumMod val="75000"/>
                </a:schemeClr>
              </a:solidFill>
              <a:effectLst>
                <a:outerShdw blurRad="38100" dist="38100" dir="2700000" algn="tl">
                  <a:srgbClr val="C0C0C0"/>
                </a:outerShdw>
              </a:effectLst>
              <a:latin typeface="+mn-lt"/>
              <a:cs typeface="+mn-cs"/>
            </a:endParaRPr>
          </a:p>
          <a:p>
            <a:pPr algn="justLow" defTabSz="1280160" rtl="1" eaLnBrk="0" fontAlgn="auto" hangingPunct="0">
              <a:spcBef>
                <a:spcPts val="0"/>
              </a:spcBef>
              <a:spcAft>
                <a:spcPts val="0"/>
              </a:spcAft>
              <a:tabLst>
                <a:tab pos="1109529" algn="l"/>
              </a:tabLst>
              <a:defRPr/>
            </a:pPr>
            <a:r>
              <a:rPr lang="ar-EG" sz="1400" b="1" dirty="0">
                <a:effectLst>
                  <a:outerShdw blurRad="38100" dist="38100" dir="2700000" algn="tl">
                    <a:srgbClr val="000000">
                      <a:alpha val="43137"/>
                    </a:srgbClr>
                  </a:outerShdw>
                </a:effectLst>
                <a:latin typeface="DecoType Thuluth"/>
                <a:cs typeface="Times New Roman" pitchFamily="18" charset="0"/>
              </a:rPr>
              <a:t>يمكن </a:t>
            </a:r>
            <a:r>
              <a:rPr lang="ar-SA" sz="1400" b="1" dirty="0">
                <a:effectLst>
                  <a:outerShdw blurRad="38100" dist="38100" dir="2700000" algn="tl">
                    <a:srgbClr val="000000">
                      <a:alpha val="43137"/>
                    </a:srgbClr>
                  </a:outerShdw>
                </a:effectLst>
                <a:latin typeface="DecoType Thuluth"/>
                <a:cs typeface="Times New Roman" pitchFamily="18" charset="0"/>
              </a:rPr>
              <a:t>تقسيم الخنقاوات تبعاً لطرازها المعمارى </a:t>
            </a:r>
            <a:r>
              <a:rPr lang="ar-EG" sz="1400" b="1" dirty="0">
                <a:effectLst>
                  <a:outerShdw blurRad="38100" dist="38100" dir="2700000" algn="tl">
                    <a:srgbClr val="000000">
                      <a:alpha val="43137"/>
                    </a:srgbClr>
                  </a:outerShdw>
                </a:effectLst>
                <a:latin typeface="DecoType Thuluth"/>
                <a:cs typeface="Times New Roman" pitchFamily="18" charset="0"/>
              </a:rPr>
              <a:t>الي</a:t>
            </a:r>
            <a:r>
              <a:rPr lang="ar-SA" sz="1400" b="1" dirty="0">
                <a:effectLst>
                  <a:outerShdw blurRad="38100" dist="38100" dir="2700000" algn="tl">
                    <a:srgbClr val="000000">
                      <a:alpha val="43137"/>
                    </a:srgbClr>
                  </a:outerShdw>
                </a:effectLst>
                <a:latin typeface="DecoType Thuluth"/>
                <a:cs typeface="Times New Roman" pitchFamily="18" charset="0"/>
              </a:rPr>
              <a:t> اربع أنواع هى :</a:t>
            </a:r>
            <a:endParaRPr lang="en-US" sz="1400" b="1" dirty="0">
              <a:effectLst>
                <a:outerShdw blurRad="38100" dist="38100" dir="2700000" algn="tl">
                  <a:srgbClr val="000000">
                    <a:alpha val="43137"/>
                  </a:srgbClr>
                </a:outerShdw>
              </a:effectLst>
              <a:latin typeface="+mn-lt"/>
              <a:cs typeface="+mn-cs"/>
            </a:endParaRPr>
          </a:p>
          <a:p>
            <a:pPr algn="justLow" defTabSz="1280160" rtl="1" eaLnBrk="0" fontAlgn="auto" hangingPunct="0">
              <a:spcBef>
                <a:spcPts val="0"/>
              </a:spcBef>
              <a:spcAft>
                <a:spcPts val="0"/>
              </a:spcAft>
              <a:buFontTx/>
              <a:buChar char="•"/>
              <a:tabLst>
                <a:tab pos="1109529" algn="l"/>
              </a:tabLst>
              <a:defRPr/>
            </a:pPr>
            <a:r>
              <a:rPr lang="ar-SA" sz="1400" b="1" dirty="0">
                <a:solidFill>
                  <a:srgbClr val="0070C0"/>
                </a:solidFill>
                <a:latin typeface="DecoType Thuluth"/>
                <a:cs typeface="Times New Roman" pitchFamily="18" charset="0"/>
              </a:rPr>
              <a:t>الخانقــاه</a:t>
            </a:r>
            <a:r>
              <a:rPr lang="ar-SA" sz="1400" b="1" dirty="0">
                <a:solidFill>
                  <a:srgbClr val="008000"/>
                </a:solidFill>
                <a:latin typeface="DecoType Thuluth"/>
                <a:cs typeface="Times New Roman" pitchFamily="18" charset="0"/>
              </a:rPr>
              <a:t> </a:t>
            </a:r>
            <a:endParaRPr lang="en-US" sz="1400" b="1" dirty="0">
              <a:solidFill>
                <a:srgbClr val="008000"/>
              </a:solidFill>
              <a:latin typeface="+mn-lt"/>
              <a:cs typeface="+mn-cs"/>
            </a:endParaRPr>
          </a:p>
          <a:p>
            <a:pPr algn="justLow" defTabSz="1280160" rtl="1" eaLnBrk="0" fontAlgn="auto" hangingPunct="0">
              <a:spcBef>
                <a:spcPts val="0"/>
              </a:spcBef>
              <a:spcAft>
                <a:spcPts val="0"/>
              </a:spcAft>
              <a:buFontTx/>
              <a:buChar char="•"/>
              <a:tabLst>
                <a:tab pos="1109529" algn="l"/>
              </a:tabLst>
              <a:defRPr/>
            </a:pPr>
            <a:r>
              <a:rPr lang="ar-SA" sz="1400" b="1" dirty="0">
                <a:solidFill>
                  <a:srgbClr val="0070C0"/>
                </a:solidFill>
                <a:latin typeface="DecoType Thuluth"/>
                <a:cs typeface="Times New Roman" pitchFamily="18" charset="0"/>
              </a:rPr>
              <a:t>الجامع الخانقاه</a:t>
            </a:r>
            <a:r>
              <a:rPr lang="ar-EG" sz="1400" b="1" dirty="0">
                <a:solidFill>
                  <a:srgbClr val="0070C0"/>
                </a:solidFill>
                <a:latin typeface="DecoType Thuluth"/>
                <a:cs typeface="Times New Roman" pitchFamily="18" charset="0"/>
              </a:rPr>
              <a:t>:</a:t>
            </a:r>
            <a:r>
              <a:rPr lang="ar-SA" sz="1400" dirty="0">
                <a:latin typeface="+mn-lt"/>
                <a:cs typeface="+mn-cs"/>
              </a:rPr>
              <a:t>عبارة عن جامع مضاف إليه وظيفة أخرى وهى أماكن المنصوفة يقيمون فيها الخلوة والتعبد </a:t>
            </a:r>
            <a:endParaRPr lang="en-US" sz="1400" dirty="0">
              <a:latin typeface="+mn-lt"/>
              <a:cs typeface="+mn-cs"/>
            </a:endParaRPr>
          </a:p>
          <a:p>
            <a:pPr algn="justLow" defTabSz="1280160" rtl="1" eaLnBrk="0" fontAlgn="auto" hangingPunct="0">
              <a:spcBef>
                <a:spcPts val="0"/>
              </a:spcBef>
              <a:spcAft>
                <a:spcPts val="0"/>
              </a:spcAft>
              <a:buFontTx/>
              <a:buChar char="•"/>
              <a:tabLst>
                <a:tab pos="1109529" algn="l"/>
              </a:tabLst>
              <a:defRPr/>
            </a:pPr>
            <a:r>
              <a:rPr lang="ar-SA" sz="1400" b="1" dirty="0">
                <a:solidFill>
                  <a:srgbClr val="0070C0"/>
                </a:solidFill>
                <a:latin typeface="DecoType Thuluth"/>
                <a:cs typeface="Times New Roman" pitchFamily="18" charset="0"/>
              </a:rPr>
              <a:t>المدرسة الخانقاه </a:t>
            </a:r>
            <a:r>
              <a:rPr lang="ar-EG" sz="1400" b="1" dirty="0">
                <a:solidFill>
                  <a:srgbClr val="0070C0"/>
                </a:solidFill>
                <a:latin typeface="DecoType Thuluth"/>
                <a:cs typeface="Times New Roman" pitchFamily="18" charset="0"/>
              </a:rPr>
              <a:t>:</a:t>
            </a:r>
            <a:r>
              <a:rPr lang="ar-EG" sz="1400" dirty="0">
                <a:latin typeface="DecoType Thuluth"/>
                <a:cs typeface="Times New Roman" pitchFamily="18" charset="0"/>
              </a:rPr>
              <a:t>تكون بجوار المدرسه لاقامه المتصوفين وطالبين العلم.</a:t>
            </a:r>
            <a:endParaRPr lang="en-US" sz="1400" dirty="0">
              <a:latin typeface="+mn-lt"/>
              <a:cs typeface="+mn-cs"/>
            </a:endParaRPr>
          </a:p>
          <a:p>
            <a:pPr algn="justLow" defTabSz="1280160" rtl="1" eaLnBrk="0" fontAlgn="auto" hangingPunct="0">
              <a:spcBef>
                <a:spcPts val="0"/>
              </a:spcBef>
              <a:spcAft>
                <a:spcPts val="0"/>
              </a:spcAft>
              <a:buFontTx/>
              <a:buChar char="•"/>
              <a:tabLst>
                <a:tab pos="1109529" algn="l"/>
              </a:tabLst>
              <a:defRPr/>
            </a:pPr>
            <a:r>
              <a:rPr lang="ar-SA" sz="1400" b="1" dirty="0">
                <a:solidFill>
                  <a:srgbClr val="0070C0"/>
                </a:solidFill>
                <a:latin typeface="DecoType Thuluth"/>
                <a:cs typeface="Times New Roman" pitchFamily="18" charset="0"/>
              </a:rPr>
              <a:t>القبة الخانقاه </a:t>
            </a:r>
            <a:r>
              <a:rPr lang="ar-EG" sz="1400" b="1" dirty="0">
                <a:solidFill>
                  <a:srgbClr val="0070C0"/>
                </a:solidFill>
                <a:latin typeface="DecoType Thuluth"/>
                <a:cs typeface="Times New Roman" pitchFamily="18" charset="0"/>
              </a:rPr>
              <a:t>:</a:t>
            </a:r>
            <a:r>
              <a:rPr lang="ar-SA" sz="1400" dirty="0">
                <a:latin typeface="+mn-lt"/>
                <a:cs typeface="+mn-cs"/>
              </a:rPr>
              <a:t>عبارة عن زاوية تحتوى على خلاوى لعدد من الصوفية وألحق به القبة التى أصبحت ظاهرة معمارية مكملة للجامع أو المدرسة أو الخانقاه والهدف من إضافتها هو الحفاظ عليها من الهدم والاهمال ويقصد الشخص الذى دفن بها أن ينال الدعاء له بسبب بناءة لهذا المسجد أو الخانقاه الملحق بها المدفن .</a:t>
            </a:r>
          </a:p>
          <a:p>
            <a:pPr algn="justLow" defTabSz="1280160" rtl="1" eaLnBrk="0" fontAlgn="auto" hangingPunct="0">
              <a:spcBef>
                <a:spcPts val="0"/>
              </a:spcBef>
              <a:spcAft>
                <a:spcPts val="0"/>
              </a:spcAft>
              <a:buFontTx/>
              <a:buChar char="•"/>
              <a:tabLst>
                <a:tab pos="1109529" algn="l"/>
              </a:tabLst>
              <a:defRPr/>
            </a:pPr>
            <a:endParaRPr lang="ar-SA" sz="1400" dirty="0">
              <a:latin typeface="Calibri" pitchFamily="34" charset="0"/>
              <a:cs typeface="+mn-cs"/>
            </a:endParaRPr>
          </a:p>
        </p:txBody>
      </p:sp>
      <p:pic>
        <p:nvPicPr>
          <p:cNvPr id="54" name="Picture 8" descr="img024"/>
          <p:cNvPicPr>
            <a:picLocks noChangeAspect="1" noChangeArrowheads="1"/>
          </p:cNvPicPr>
          <p:nvPr/>
        </p:nvPicPr>
        <p:blipFill>
          <a:blip r:embed="rId3" cstate="print">
            <a:clrChange>
              <a:clrFrom>
                <a:srgbClr val="FCFBFF"/>
              </a:clrFrom>
              <a:clrTo>
                <a:srgbClr val="FCFBFF">
                  <a:alpha val="0"/>
                </a:srgbClr>
              </a:clrTo>
            </a:clrChange>
          </a:blip>
          <a:srcRect l="25594" t="6305" r="27737" b="61938"/>
          <a:stretch>
            <a:fillRect/>
          </a:stretch>
        </p:blipFill>
        <p:spPr bwMode="auto">
          <a:xfrm>
            <a:off x="914400" y="3962400"/>
            <a:ext cx="2143140" cy="1911226"/>
          </a:xfrm>
          <a:prstGeom prst="rect">
            <a:avLst/>
          </a:prstGeom>
          <a:noFill/>
          <a:ln w="9525">
            <a:noFill/>
            <a:miter lim="800000"/>
            <a:headEnd/>
            <a:tailEnd/>
          </a:ln>
        </p:spPr>
      </p:pic>
      <p:sp>
        <p:nvSpPr>
          <p:cNvPr id="55" name="TextBox 54"/>
          <p:cNvSpPr txBox="1"/>
          <p:nvPr/>
        </p:nvSpPr>
        <p:spPr>
          <a:xfrm>
            <a:off x="4013200" y="4114800"/>
            <a:ext cx="2540000" cy="1603469"/>
          </a:xfrm>
          <a:prstGeom prst="rect">
            <a:avLst/>
          </a:prstGeom>
          <a:noFill/>
        </p:spPr>
        <p:txBody>
          <a:bodyPr lIns="246844" tIns="123421" rIns="246844" bIns="123421">
            <a:spAutoFit/>
          </a:bodyPr>
          <a:lstStyle/>
          <a:p>
            <a:pPr algn="r" defTabSz="1280160" rtl="1" fontAlgn="auto">
              <a:spcBef>
                <a:spcPts val="0"/>
              </a:spcBef>
              <a:spcAft>
                <a:spcPts val="0"/>
              </a:spcAft>
              <a:defRPr/>
            </a:pPr>
            <a:r>
              <a:rPr lang="ar-EG" sz="1800" b="1" dirty="0">
                <a:solidFill>
                  <a:schemeClr val="accent6">
                    <a:lumMod val="75000"/>
                  </a:schemeClr>
                </a:solidFill>
                <a:latin typeface="+mn-lt"/>
                <a:cs typeface="+mn-cs"/>
              </a:rPr>
              <a:t>العلاقات الوظيفية للخنقاة:</a:t>
            </a:r>
          </a:p>
          <a:p>
            <a:pPr algn="r" defTabSz="1280160" rtl="1" fontAlgn="auto">
              <a:spcBef>
                <a:spcPts val="0"/>
              </a:spcBef>
              <a:spcAft>
                <a:spcPts val="0"/>
              </a:spcAft>
              <a:defRPr/>
            </a:pPr>
            <a:r>
              <a:rPr lang="ar-EG" sz="1400" dirty="0">
                <a:latin typeface="+mn-lt"/>
                <a:cs typeface="+mn-cs"/>
              </a:rPr>
              <a:t>1- مساكن الصوفية .                           2- الايوان الغربي .</a:t>
            </a:r>
          </a:p>
          <a:p>
            <a:pPr algn="r" defTabSz="1280160" rtl="1" fontAlgn="auto">
              <a:spcBef>
                <a:spcPts val="0"/>
              </a:spcBef>
              <a:spcAft>
                <a:spcPts val="0"/>
              </a:spcAft>
              <a:defRPr/>
            </a:pPr>
            <a:r>
              <a:rPr lang="ar-EG" sz="1400" dirty="0">
                <a:latin typeface="+mn-lt"/>
                <a:cs typeface="+mn-cs"/>
              </a:rPr>
              <a:t>3- الصحن .                                    4 - الايوان ” القبلة ”</a:t>
            </a:r>
          </a:p>
          <a:p>
            <a:pPr algn="r" defTabSz="1280160" rtl="1" fontAlgn="auto">
              <a:spcBef>
                <a:spcPts val="0"/>
              </a:spcBef>
              <a:spcAft>
                <a:spcPts val="0"/>
              </a:spcAft>
              <a:defRPr/>
            </a:pPr>
            <a:r>
              <a:rPr lang="ar-EG" sz="1400" dirty="0">
                <a:latin typeface="+mn-lt"/>
                <a:cs typeface="+mn-cs"/>
              </a:rPr>
              <a:t>5-السبيل و الكتاب ..                          </a:t>
            </a:r>
          </a:p>
        </p:txBody>
      </p:sp>
      <p:sp>
        <p:nvSpPr>
          <p:cNvPr id="56" name="Text Box 12"/>
          <p:cNvSpPr txBox="1">
            <a:spLocks noChangeArrowheads="1"/>
          </p:cNvSpPr>
          <p:nvPr/>
        </p:nvSpPr>
        <p:spPr bwMode="auto">
          <a:xfrm>
            <a:off x="3436937" y="5607238"/>
            <a:ext cx="3116263" cy="2165162"/>
          </a:xfrm>
          <a:prstGeom prst="rect">
            <a:avLst/>
          </a:prstGeom>
          <a:noFill/>
          <a:ln w="9525">
            <a:noFill/>
            <a:miter lim="800000"/>
            <a:headEnd/>
            <a:tailEnd/>
          </a:ln>
        </p:spPr>
        <p:txBody>
          <a:bodyPr lIns="246844" tIns="123421" rIns="246844" bIns="123421">
            <a:spAutoFit/>
          </a:bodyPr>
          <a:lstStyle/>
          <a:p>
            <a:pPr algn="r" defTabSz="3453985" fontAlgn="auto">
              <a:spcBef>
                <a:spcPct val="50000"/>
              </a:spcBef>
              <a:spcAft>
                <a:spcPts val="0"/>
              </a:spcAft>
              <a:defRPr/>
            </a:pPr>
            <a:r>
              <a:rPr lang="ar-EG" sz="1800" b="1" dirty="0">
                <a:solidFill>
                  <a:schemeClr val="accent6">
                    <a:lumMod val="75000"/>
                  </a:schemeClr>
                </a:solidFill>
                <a:latin typeface="+mn-lt"/>
                <a:cs typeface="+mn-cs"/>
              </a:rPr>
              <a:t>خانقاه عبد الله بن سعيد:</a:t>
            </a:r>
          </a:p>
          <a:p>
            <a:pPr algn="r" defTabSz="3453985" fontAlgn="auto">
              <a:spcBef>
                <a:spcPct val="50000"/>
              </a:spcBef>
              <a:spcAft>
                <a:spcPts val="0"/>
              </a:spcAft>
              <a:defRPr/>
            </a:pPr>
            <a:r>
              <a:rPr lang="ar-EG" sz="1500" b="1" dirty="0">
                <a:solidFill>
                  <a:srgbClr val="0070C0"/>
                </a:solidFill>
                <a:latin typeface="+mn-lt"/>
                <a:cs typeface="+mn-cs"/>
              </a:rPr>
              <a:t>عناصر الخاناقاه:</a:t>
            </a:r>
          </a:p>
          <a:p>
            <a:pPr algn="r" defTabSz="1280160" rtl="1" fontAlgn="auto">
              <a:spcBef>
                <a:spcPts val="0"/>
              </a:spcBef>
              <a:spcAft>
                <a:spcPts val="0"/>
              </a:spcAft>
              <a:defRPr/>
            </a:pPr>
            <a:r>
              <a:rPr lang="ar-EG" sz="1400" dirty="0">
                <a:latin typeface="+mn-lt"/>
                <a:cs typeface="+mn-cs"/>
              </a:rPr>
              <a:t>1- رواق المسجد .</a:t>
            </a:r>
          </a:p>
          <a:p>
            <a:pPr algn="r" defTabSz="1280160" rtl="1" fontAlgn="auto">
              <a:spcBef>
                <a:spcPts val="0"/>
              </a:spcBef>
              <a:spcAft>
                <a:spcPts val="0"/>
              </a:spcAft>
              <a:defRPr/>
            </a:pPr>
            <a:r>
              <a:rPr lang="ar-EG" sz="1400" dirty="0">
                <a:latin typeface="+mn-lt"/>
                <a:cs typeface="+mn-cs"/>
              </a:rPr>
              <a:t>2- الضريح .</a:t>
            </a:r>
          </a:p>
          <a:p>
            <a:pPr algn="r" defTabSz="1280160" rtl="1" fontAlgn="auto">
              <a:spcBef>
                <a:spcPts val="0"/>
              </a:spcBef>
              <a:spcAft>
                <a:spcPts val="0"/>
              </a:spcAft>
              <a:defRPr/>
            </a:pPr>
            <a:r>
              <a:rPr lang="ar-EG" sz="1400" dirty="0">
                <a:latin typeface="+mn-lt"/>
                <a:cs typeface="+mn-cs"/>
              </a:rPr>
              <a:t>3- خانقاة لاقامة الصوفية .</a:t>
            </a:r>
          </a:p>
          <a:p>
            <a:pPr algn="r" defTabSz="1280160" rtl="1" fontAlgn="auto">
              <a:spcBef>
                <a:spcPts val="0"/>
              </a:spcBef>
              <a:spcAft>
                <a:spcPts val="0"/>
              </a:spcAft>
              <a:defRPr/>
            </a:pPr>
            <a:r>
              <a:rPr lang="ar-EG" sz="1400" dirty="0">
                <a:latin typeface="+mn-lt"/>
                <a:cs typeface="+mn-cs"/>
              </a:rPr>
              <a:t>4- سبيل يعلوه كتاب .</a:t>
            </a:r>
          </a:p>
          <a:p>
            <a:pPr algn="r" defTabSz="1280160" rtl="1" fontAlgn="auto">
              <a:spcBef>
                <a:spcPts val="0"/>
              </a:spcBef>
              <a:spcAft>
                <a:spcPts val="0"/>
              </a:spcAft>
              <a:defRPr/>
            </a:pPr>
            <a:r>
              <a:rPr lang="ar-EG" sz="1400" dirty="0">
                <a:latin typeface="+mn-lt"/>
                <a:cs typeface="+mn-cs"/>
              </a:rPr>
              <a:t>5- ميضأة .</a:t>
            </a:r>
          </a:p>
          <a:p>
            <a:pPr algn="r" defTabSz="1280160" rtl="1" fontAlgn="auto">
              <a:spcBef>
                <a:spcPts val="0"/>
              </a:spcBef>
              <a:spcAft>
                <a:spcPts val="0"/>
              </a:spcAft>
              <a:defRPr/>
            </a:pPr>
            <a:r>
              <a:rPr lang="ar-EG" sz="1400" dirty="0">
                <a:latin typeface="+mn-lt"/>
                <a:cs typeface="+mn-cs"/>
              </a:rPr>
              <a:t>6- المدخل </a:t>
            </a:r>
            <a:r>
              <a:rPr lang="ar-EG" sz="1400" dirty="0" smtClean="0">
                <a:latin typeface="+mn-lt"/>
                <a:cs typeface="+mn-cs"/>
              </a:rPr>
              <a:t>.</a:t>
            </a:r>
            <a:endParaRPr lang="en-US" sz="1400" dirty="0">
              <a:latin typeface="+mn-lt"/>
              <a:cs typeface="+mn-cs"/>
            </a:endParaRPr>
          </a:p>
        </p:txBody>
      </p:sp>
      <p:grpSp>
        <p:nvGrpSpPr>
          <p:cNvPr id="57" name="Group 17"/>
          <p:cNvGrpSpPr>
            <a:grpSpLocks/>
          </p:cNvGrpSpPr>
          <p:nvPr/>
        </p:nvGrpSpPr>
        <p:grpSpPr bwMode="auto">
          <a:xfrm>
            <a:off x="228600" y="5966680"/>
            <a:ext cx="3089173" cy="3058837"/>
            <a:chOff x="-2755167" y="12246264"/>
            <a:chExt cx="4977010" cy="4743615"/>
          </a:xfrm>
        </p:grpSpPr>
        <p:sp>
          <p:nvSpPr>
            <p:cNvPr id="58" name="Text Box 15"/>
            <p:cNvSpPr txBox="1">
              <a:spLocks noChangeArrowheads="1"/>
            </p:cNvSpPr>
            <p:nvPr/>
          </p:nvSpPr>
          <p:spPr bwMode="auto">
            <a:xfrm>
              <a:off x="-1527498" y="16316915"/>
              <a:ext cx="1964270" cy="672964"/>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246873" tIns="123436" rIns="246873" bIns="123436">
              <a:spAutoFit/>
            </a:bodyPr>
            <a:lstStyle/>
            <a:p>
              <a:pPr algn="r" defTabSz="3454095" fontAlgn="auto">
                <a:spcBef>
                  <a:spcPct val="50000"/>
                </a:spcBef>
                <a:spcAft>
                  <a:spcPts val="0"/>
                </a:spcAft>
                <a:defRPr/>
              </a:pPr>
              <a:r>
                <a:rPr lang="ar-EG" sz="1200" dirty="0"/>
                <a:t>المسقط الافقى</a:t>
              </a:r>
              <a:endParaRPr lang="en-US" sz="1200" dirty="0"/>
            </a:p>
          </p:txBody>
        </p:sp>
        <p:pic>
          <p:nvPicPr>
            <p:cNvPr id="59" name="Picture 12" descr="C:\Documents and Settings\gemy\Desktop\3.bmp"/>
            <p:cNvPicPr>
              <a:picLocks noChangeAspect="1" noChangeArrowheads="1"/>
            </p:cNvPicPr>
            <p:nvPr/>
          </p:nvPicPr>
          <p:blipFill>
            <a:blip r:embed="rId4" cstate="print"/>
            <a:srcRect/>
            <a:stretch>
              <a:fillRect/>
            </a:stretch>
          </p:blipFill>
          <p:spPr bwMode="auto">
            <a:xfrm>
              <a:off x="-2755167" y="12246264"/>
              <a:ext cx="4977010" cy="3863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949610" y="4831082"/>
            <a:ext cx="8901270" cy="1111"/>
          </a:xfrm>
          <a:prstGeom prst="line">
            <a:avLst/>
          </a:prstGeom>
        </p:spPr>
        <p:style>
          <a:lnRef idx="2">
            <a:schemeClr val="dk1"/>
          </a:lnRef>
          <a:fillRef idx="0">
            <a:schemeClr val="dk1"/>
          </a:fillRef>
          <a:effectRef idx="1">
            <a:schemeClr val="dk1"/>
          </a:effectRef>
          <a:fontRef idx="minor">
            <a:schemeClr val="tx1"/>
          </a:fontRef>
        </p:style>
      </p:cxnSp>
      <p:sp>
        <p:nvSpPr>
          <p:cNvPr id="4" name="TextBox 3"/>
          <p:cNvSpPr txBox="1"/>
          <p:nvPr/>
        </p:nvSpPr>
        <p:spPr>
          <a:xfrm>
            <a:off x="8382000" y="228601"/>
            <a:ext cx="2133600" cy="584775"/>
          </a:xfrm>
          <a:prstGeom prst="rect">
            <a:avLst/>
          </a:prstGeom>
          <a:noFill/>
        </p:spPr>
        <p:txBody>
          <a:bodyPr wrap="square" rtlCol="0">
            <a:spAutoFit/>
          </a:bodyPr>
          <a:lstStyle/>
          <a:p>
            <a:pPr algn="ctr"/>
            <a:r>
              <a:rPr lang="ar-EG" sz="3200" u="sng" dirty="0" smtClean="0">
                <a:solidFill>
                  <a:srgbClr val="0070C0"/>
                </a:solidFill>
              </a:rPr>
              <a:t>4-الت</a:t>
            </a:r>
            <a:r>
              <a:rPr lang="ar-EG" sz="3200" u="sng" dirty="0">
                <a:solidFill>
                  <a:srgbClr val="0070C0"/>
                </a:solidFill>
              </a:rPr>
              <a:t>كايـــــ</a:t>
            </a:r>
            <a:r>
              <a:rPr lang="ar-EG" sz="3200" u="sng" dirty="0" smtClean="0">
                <a:solidFill>
                  <a:srgbClr val="0070C0"/>
                </a:solidFill>
              </a:rPr>
              <a:t>ـا</a:t>
            </a:r>
            <a:endParaRPr lang="ar-EG" dirty="0" smtClean="0"/>
          </a:p>
        </p:txBody>
      </p:sp>
      <p:sp>
        <p:nvSpPr>
          <p:cNvPr id="6" name="TextBox 5"/>
          <p:cNvSpPr txBox="1"/>
          <p:nvPr/>
        </p:nvSpPr>
        <p:spPr>
          <a:xfrm>
            <a:off x="8458200" y="533400"/>
            <a:ext cx="4170179" cy="3791761"/>
          </a:xfrm>
          <a:prstGeom prst="rect">
            <a:avLst/>
          </a:prstGeom>
          <a:noFill/>
        </p:spPr>
        <p:txBody>
          <a:bodyPr wrap="square" lIns="127970" tIns="63985" rIns="127970" bIns="63985" rtlCol="1">
            <a:spAutoFit/>
          </a:bodyPr>
          <a:lstStyle/>
          <a:p>
            <a:pPr algn="r">
              <a:defRPr/>
            </a:pPr>
            <a:endParaRPr lang="ar-EG" sz="1400" dirty="0"/>
          </a:p>
          <a:p>
            <a:pPr algn="r">
              <a:buFontTx/>
              <a:buChar char="-"/>
              <a:defRPr/>
            </a:pPr>
            <a:r>
              <a:rPr lang="ar-EG" sz="1400" dirty="0"/>
              <a:t>هي تطور لشكل المدرسه معماريا ووظيفيا وربما مزيج من المدرسه والخانقاه .</a:t>
            </a:r>
          </a:p>
          <a:p>
            <a:pPr algn="r">
              <a:defRPr/>
            </a:pPr>
            <a:r>
              <a:rPr lang="ar-EG" sz="1400" dirty="0"/>
              <a:t>ظهرت في العصر العثمانى وكانت الغايه منها ايواء الفقراء والمساكين واطعامهم من ميزانيه خصصت </a:t>
            </a:r>
            <a:endParaRPr lang="ar-EG" sz="1400" dirty="0" smtClean="0"/>
          </a:p>
          <a:p>
            <a:pPr algn="r">
              <a:defRPr/>
            </a:pPr>
            <a:r>
              <a:rPr lang="ar-EG" sz="1400" dirty="0" smtClean="0"/>
              <a:t>لهم</a:t>
            </a:r>
          </a:p>
          <a:p>
            <a:pPr algn="r">
              <a:defRPr/>
            </a:pPr>
            <a:endParaRPr lang="ar-EG" sz="1400" dirty="0" smtClean="0"/>
          </a:p>
          <a:p>
            <a:pPr algn="r">
              <a:buFontTx/>
              <a:buChar char="-"/>
              <a:defRPr/>
            </a:pPr>
            <a:r>
              <a:rPr lang="ar-EG" sz="1400" dirty="0" smtClean="0"/>
              <a:t> </a:t>
            </a:r>
          </a:p>
          <a:p>
            <a:pPr algn="r">
              <a:buFontTx/>
              <a:buChar char="-"/>
              <a:defRPr/>
            </a:pPr>
            <a:r>
              <a:rPr lang="ar-EG" sz="1400" b="1" dirty="0" smtClean="0">
                <a:solidFill>
                  <a:srgbClr val="FF0000"/>
                </a:solidFill>
              </a:rPr>
              <a:t>اسس تصميم التكيه</a:t>
            </a:r>
            <a:r>
              <a:rPr lang="ar-EG" sz="1400" dirty="0" smtClean="0"/>
              <a:t>.</a:t>
            </a:r>
            <a:endParaRPr lang="ar-EG" sz="1400" dirty="0"/>
          </a:p>
          <a:p>
            <a:pPr algn="r">
              <a:defRPr/>
            </a:pPr>
            <a:r>
              <a:rPr lang="ar-EG" sz="1400" dirty="0" smtClean="0">
                <a:latin typeface="Tahoma" pitchFamily="34" charset="0"/>
                <a:cs typeface="+mj-cs"/>
              </a:rPr>
              <a:t>-</a:t>
            </a:r>
            <a:r>
              <a:rPr lang="ar-EG" sz="1400" dirty="0">
                <a:latin typeface="Tahoma" pitchFamily="34" charset="0"/>
                <a:cs typeface="+mj-cs"/>
              </a:rPr>
              <a:t>مسقطها الأفقى يتكون من صحن أوسط مكشوف به حديقة أو فسقية يحيط به أربع ظلات من جميع الجهات عبارة عن رواق واحد يفتح على الصحن بعقود ويغطى الظلات قباب صغيرة </a:t>
            </a:r>
            <a:r>
              <a:rPr lang="ar-EG" sz="1400" dirty="0" smtClean="0">
                <a:latin typeface="Tahoma" pitchFamily="34" charset="0"/>
                <a:cs typeface="+mj-cs"/>
              </a:rPr>
              <a:t>.</a:t>
            </a:r>
          </a:p>
          <a:p>
            <a:pPr algn="r">
              <a:defRPr/>
            </a:pPr>
            <a:endParaRPr lang="ar-EG" sz="1400" dirty="0">
              <a:latin typeface="Tahoma" pitchFamily="34" charset="0"/>
              <a:cs typeface="+mj-cs"/>
            </a:endParaRPr>
          </a:p>
          <a:p>
            <a:pPr algn="r">
              <a:defRPr/>
            </a:pPr>
            <a:endParaRPr lang="ar-EG" sz="1400" dirty="0"/>
          </a:p>
          <a:p>
            <a:pPr algn="r">
              <a:defRPr/>
            </a:pPr>
            <a:endParaRPr lang="ar-EG" sz="1400" dirty="0"/>
          </a:p>
          <a:p>
            <a:pPr algn="r">
              <a:defRPr/>
            </a:pPr>
            <a:endParaRPr lang="ar-EG" sz="1400" dirty="0"/>
          </a:p>
          <a:p>
            <a:pPr algn="r">
              <a:defRPr/>
            </a:pPr>
            <a:endParaRPr lang="ar-EG" sz="1400" dirty="0"/>
          </a:p>
        </p:txBody>
      </p:sp>
      <p:sp>
        <p:nvSpPr>
          <p:cNvPr id="7" name="Rectangle 6"/>
          <p:cNvSpPr/>
          <p:nvPr/>
        </p:nvSpPr>
        <p:spPr>
          <a:xfrm>
            <a:off x="8724379" y="1838980"/>
            <a:ext cx="3884404" cy="523220"/>
          </a:xfrm>
          <a:prstGeom prst="rect">
            <a:avLst/>
          </a:prstGeom>
        </p:spPr>
        <p:txBody>
          <a:bodyPr wrap="square">
            <a:spAutoFit/>
          </a:bodyPr>
          <a:lstStyle/>
          <a:p>
            <a:pPr algn="r">
              <a:defRPr/>
            </a:pPr>
            <a:r>
              <a:rPr lang="ar-EG" sz="1400" dirty="0" smtClean="0"/>
              <a:t>-تتكون التكيه من عده اجنحه او من جناحين الاول هو المنسجد المستقل البناء والاخر هو تجمع السكنى المتكامل المرافق</a:t>
            </a:r>
            <a:endParaRPr lang="ar-EG" sz="1400" dirty="0">
              <a:solidFill>
                <a:schemeClr val="tx2"/>
              </a:solidFill>
              <a:latin typeface="Tahoma" pitchFamily="34" charset="0"/>
              <a:cs typeface="Andalus" pitchFamily="2" charset="-78"/>
            </a:endParaRPr>
          </a:p>
        </p:txBody>
      </p:sp>
      <p:pic>
        <p:nvPicPr>
          <p:cNvPr id="8" name="Picture 5"/>
          <p:cNvPicPr>
            <a:picLocks noChangeAspect="1" noChangeArrowheads="1"/>
          </p:cNvPicPr>
          <p:nvPr/>
        </p:nvPicPr>
        <p:blipFill>
          <a:blip r:embed="rId2"/>
          <a:srcRect/>
          <a:stretch>
            <a:fillRect/>
          </a:stretch>
        </p:blipFill>
        <p:spPr bwMode="auto">
          <a:xfrm>
            <a:off x="6553200" y="851142"/>
            <a:ext cx="1854230" cy="23770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908281" y="3380601"/>
            <a:ext cx="1066800"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تكيه السليمانيه</a:t>
            </a:r>
            <a:endParaRPr lang="en-US" sz="1200" dirty="0"/>
          </a:p>
        </p:txBody>
      </p:sp>
      <p:grpSp>
        <p:nvGrpSpPr>
          <p:cNvPr id="13" name="Group 17"/>
          <p:cNvGrpSpPr>
            <a:grpSpLocks/>
          </p:cNvGrpSpPr>
          <p:nvPr/>
        </p:nvGrpSpPr>
        <p:grpSpPr bwMode="auto">
          <a:xfrm>
            <a:off x="6781800" y="3657600"/>
            <a:ext cx="5943601" cy="2410599"/>
            <a:chOff x="477799" y="5579134"/>
            <a:chExt cx="5943599" cy="2410600"/>
          </a:xfrm>
        </p:grpSpPr>
        <p:sp>
          <p:nvSpPr>
            <p:cNvPr id="14" name="Rectangle 4"/>
            <p:cNvSpPr>
              <a:spLocks noChangeArrowheads="1"/>
            </p:cNvSpPr>
            <p:nvPr/>
          </p:nvSpPr>
          <p:spPr bwMode="auto">
            <a:xfrm>
              <a:off x="3373399" y="5579134"/>
              <a:ext cx="3047999" cy="1600439"/>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square" anchor="ctr">
              <a:spAutoFit/>
            </a:bodyPr>
            <a:lstStyle/>
            <a:p>
              <a:pPr marL="174604" algn="r" defTabSz="1280160" rtl="1" fontAlgn="auto">
                <a:spcBef>
                  <a:spcPts val="0"/>
                </a:spcBef>
                <a:spcAft>
                  <a:spcPts val="0"/>
                </a:spcAft>
                <a:tabLst>
                  <a:tab pos="544447" algn="l"/>
                </a:tabLst>
                <a:defRPr/>
              </a:pPr>
              <a:endParaRPr lang="en-US" sz="1400" u="sng" dirty="0">
                <a:solidFill>
                  <a:schemeClr val="tx1"/>
                </a:solidFill>
                <a:latin typeface="Garamond" pitchFamily="18" charset="0"/>
              </a:endParaRPr>
            </a:p>
            <a:p>
              <a:pPr marL="174604" algn="r" defTabSz="1280160" rtl="1" fontAlgn="auto">
                <a:spcBef>
                  <a:spcPts val="0"/>
                </a:spcBef>
                <a:spcAft>
                  <a:spcPts val="0"/>
                </a:spcAft>
                <a:tabLst>
                  <a:tab pos="544447" algn="l"/>
                </a:tabLst>
                <a:defRPr/>
              </a:pPr>
              <a:r>
                <a:rPr lang="en-US" sz="1400" dirty="0">
                  <a:solidFill>
                    <a:schemeClr val="tx1"/>
                  </a:solidFill>
                  <a:latin typeface="Garamond" pitchFamily="18" charset="0"/>
                </a:rPr>
                <a:t> </a:t>
              </a:r>
              <a:r>
                <a:rPr lang="ar-EG" sz="1400" dirty="0" smtClean="0">
                  <a:solidFill>
                    <a:schemeClr val="tx1"/>
                  </a:solidFill>
                  <a:latin typeface="Garamond" pitchFamily="18" charset="0"/>
                </a:rPr>
                <a:t>هو مكان </a:t>
              </a:r>
              <a:r>
                <a:rPr lang="ar-EG" sz="1400" dirty="0">
                  <a:solidFill>
                    <a:schemeClr val="tx1"/>
                  </a:solidFill>
                  <a:latin typeface="Garamond" pitchFamily="18" charset="0"/>
                </a:rPr>
                <a:t>يدفن في المسلمون ؛ وكانت بعض الأضرحة علي شكل قاعة مربعة لها باب في كل جانب كما في أضرحة السبع  بنات وتعلوها قبة وقد اخذ  هذا التصميم عن أول ضريح   في الإسلام وهو قبة الصليبه في سمراء.</a:t>
              </a:r>
              <a:endParaRPr lang="en-US" sz="1400" dirty="0">
                <a:solidFill>
                  <a:schemeClr val="tx1"/>
                </a:solidFill>
                <a:latin typeface="Garamond" pitchFamily="18" charset="0"/>
              </a:endParaRPr>
            </a:p>
            <a:p>
              <a:pPr marL="174604" algn="ctr" defTabSz="1280160" rtl="1" eaLnBrk="0" fontAlgn="auto" hangingPunct="0">
                <a:spcBef>
                  <a:spcPts val="0"/>
                </a:spcBef>
                <a:spcAft>
                  <a:spcPts val="0"/>
                </a:spcAft>
                <a:tabLst>
                  <a:tab pos="544447" algn="l"/>
                </a:tabLst>
                <a:defRPr/>
              </a:pPr>
              <a:endParaRPr lang="en-US" sz="1400" dirty="0">
                <a:solidFill>
                  <a:srgbClr val="000099"/>
                </a:solidFill>
              </a:endParaRPr>
            </a:p>
          </p:txBody>
        </p:sp>
        <p:pic>
          <p:nvPicPr>
            <p:cNvPr id="15" name="Picture 8" descr="plan daree7 al shorafa2"/>
            <p:cNvPicPr>
              <a:picLocks noChangeAspect="1" noChangeArrowheads="1"/>
            </p:cNvPicPr>
            <p:nvPr/>
          </p:nvPicPr>
          <p:blipFill>
            <a:blip r:embed="rId3" cstate="print"/>
            <a:srcRect/>
            <a:stretch>
              <a:fillRect/>
            </a:stretch>
          </p:blipFill>
          <p:spPr bwMode="auto">
            <a:xfrm>
              <a:off x="553999" y="5792966"/>
              <a:ext cx="1676399" cy="1767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15"/>
            <p:cNvSpPr txBox="1"/>
            <p:nvPr/>
          </p:nvSpPr>
          <p:spPr>
            <a:xfrm>
              <a:off x="477799" y="7712735"/>
              <a:ext cx="2022474" cy="276999"/>
            </a:xfrm>
            <a:prstGeom prst="rect">
              <a:avLst/>
            </a:prstGeom>
          </p:spPr>
          <p:style>
            <a:lnRef idx="1">
              <a:schemeClr val="accent2"/>
            </a:lnRef>
            <a:fillRef idx="3">
              <a:schemeClr val="accent2"/>
            </a:fillRef>
            <a:effectRef idx="2">
              <a:schemeClr val="accent2"/>
            </a:effectRef>
            <a:fontRef idx="minor">
              <a:schemeClr val="lt1"/>
            </a:fontRef>
          </p:style>
          <p:txBody>
            <a:bodyPr rtlCol="1">
              <a:spAutoFit/>
            </a:bodyPr>
            <a:lstStyle/>
            <a:p>
              <a:pPr algn="ctr" defTabSz="1280160" rtl="1" fontAlgn="auto">
                <a:spcBef>
                  <a:spcPts val="0"/>
                </a:spcBef>
                <a:spcAft>
                  <a:spcPts val="0"/>
                </a:spcAft>
                <a:defRPr/>
              </a:pPr>
              <a:r>
                <a:rPr lang="ar-EG" sz="1200" dirty="0"/>
                <a:t>مسقط افقى لاحدى الاضرحه</a:t>
              </a:r>
            </a:p>
          </p:txBody>
        </p:sp>
      </p:grpSp>
      <p:sp>
        <p:nvSpPr>
          <p:cNvPr id="17" name="TextBox 16"/>
          <p:cNvSpPr txBox="1"/>
          <p:nvPr/>
        </p:nvSpPr>
        <p:spPr>
          <a:xfrm>
            <a:off x="8534400" y="3276600"/>
            <a:ext cx="3124200" cy="584775"/>
          </a:xfrm>
          <a:prstGeom prst="rect">
            <a:avLst/>
          </a:prstGeom>
          <a:noFill/>
        </p:spPr>
        <p:txBody>
          <a:bodyPr wrap="square" rtlCol="0">
            <a:spAutoFit/>
          </a:bodyPr>
          <a:lstStyle/>
          <a:p>
            <a:pPr algn="ctr"/>
            <a:r>
              <a:rPr lang="ar-EG" sz="3200" u="sng" dirty="0" smtClean="0">
                <a:solidFill>
                  <a:srgbClr val="0070C0"/>
                </a:solidFill>
              </a:rPr>
              <a:t>5-الاضرحه والمشا</a:t>
            </a:r>
            <a:r>
              <a:rPr lang="ar-EG" sz="3200" u="sng" dirty="0">
                <a:solidFill>
                  <a:srgbClr val="0070C0"/>
                </a:solidFill>
              </a:rPr>
              <a:t>هد</a:t>
            </a:r>
            <a:endParaRPr lang="en-US" sz="3200" u="sng" dirty="0">
              <a:solidFill>
                <a:srgbClr val="0070C0"/>
              </a:solidFill>
            </a:endParaRPr>
          </a:p>
        </p:txBody>
      </p:sp>
      <p:sp>
        <p:nvSpPr>
          <p:cNvPr id="18" name="TextBox 17"/>
          <p:cNvSpPr txBox="1"/>
          <p:nvPr/>
        </p:nvSpPr>
        <p:spPr>
          <a:xfrm>
            <a:off x="9067800" y="5410200"/>
            <a:ext cx="2819400" cy="584775"/>
          </a:xfrm>
          <a:prstGeom prst="rect">
            <a:avLst/>
          </a:prstGeom>
          <a:noFill/>
        </p:spPr>
        <p:txBody>
          <a:bodyPr wrap="square" rtlCol="0">
            <a:spAutoFit/>
          </a:bodyPr>
          <a:lstStyle/>
          <a:p>
            <a:pPr algn="ctr"/>
            <a:r>
              <a:rPr lang="ar-EG" sz="3200" u="sng" dirty="0">
                <a:solidFill>
                  <a:srgbClr val="0070C0"/>
                </a:solidFill>
              </a:rPr>
              <a:t>6</a:t>
            </a:r>
            <a:r>
              <a:rPr lang="ar-EG" sz="3200" u="sng" dirty="0" smtClean="0">
                <a:solidFill>
                  <a:srgbClr val="0070C0"/>
                </a:solidFill>
              </a:rPr>
              <a:t>-السبيل والكتاب</a:t>
            </a:r>
            <a:endParaRPr lang="ar-EG" sz="2000" dirty="0"/>
          </a:p>
        </p:txBody>
      </p:sp>
      <p:sp>
        <p:nvSpPr>
          <p:cNvPr id="19" name="Rectangle 11"/>
          <p:cNvSpPr>
            <a:spLocks noChangeArrowheads="1"/>
          </p:cNvSpPr>
          <p:nvPr/>
        </p:nvSpPr>
        <p:spPr bwMode="auto">
          <a:xfrm>
            <a:off x="8077200" y="6067769"/>
            <a:ext cx="4495800" cy="2923831"/>
          </a:xfrm>
          <a:prstGeom prst="rect">
            <a:avLst/>
          </a:prstGeom>
          <a:noFill/>
          <a:ln w="9525">
            <a:noFill/>
            <a:miter lim="800000"/>
            <a:headEnd/>
            <a:tailEnd/>
          </a:ln>
        </p:spPr>
        <p:txBody>
          <a:bodyPr wrap="square" lIns="91395" tIns="45697" rIns="91395" bIns="45697" anchor="ctr">
            <a:spAutoFit/>
          </a:bodyPr>
          <a:lstStyle/>
          <a:p>
            <a:pPr algn="r" defTabSz="911225" rtl="1"/>
            <a:r>
              <a:rPr lang="ar-EG" sz="1400" b="1" dirty="0" smtClean="0">
                <a:solidFill>
                  <a:srgbClr val="FF0000"/>
                </a:solidFill>
              </a:rPr>
              <a:t>السبيل :</a:t>
            </a:r>
            <a:endParaRPr lang="en-US" sz="1600" dirty="0">
              <a:solidFill>
                <a:srgbClr val="0070C0"/>
              </a:solidFill>
              <a:latin typeface="Calibri" pitchFamily="34" charset="0"/>
            </a:endParaRPr>
          </a:p>
          <a:p>
            <a:pPr algn="r" defTabSz="911225" rtl="1"/>
            <a:r>
              <a:rPr lang="ar-EG" sz="1400" dirty="0">
                <a:latin typeface="Calibri" pitchFamily="34" charset="0"/>
              </a:rPr>
              <a:t>نظرا لبعد مدينه القاهره في بدايتها</a:t>
            </a:r>
            <a:r>
              <a:rPr lang="en-US" sz="1400" dirty="0">
                <a:latin typeface="Calibri" pitchFamily="34" charset="0"/>
              </a:rPr>
              <a:t>  </a:t>
            </a:r>
            <a:r>
              <a:rPr lang="ar-EG" sz="1400" dirty="0">
                <a:latin typeface="Calibri" pitchFamily="34" charset="0"/>
              </a:rPr>
              <a:t>عن نهر النيل كان السابقون يحملون المياه من نهر النيل الي البيوت فظرت الحاجه الي وجود الاسبله لتوفير المياه للغرباء</a:t>
            </a:r>
            <a:r>
              <a:rPr lang="en-US" sz="1400" dirty="0">
                <a:latin typeface="Calibri" pitchFamily="34" charset="0"/>
              </a:rPr>
              <a:t>  </a:t>
            </a:r>
            <a:r>
              <a:rPr lang="ar-EG" sz="1400" dirty="0">
                <a:latin typeface="Calibri" pitchFamily="34" charset="0"/>
              </a:rPr>
              <a:t>وعابري السبيل</a:t>
            </a:r>
            <a:r>
              <a:rPr lang="en-US" sz="1400" dirty="0">
                <a:latin typeface="Calibri" pitchFamily="34" charset="0"/>
              </a:rPr>
              <a:t> </a:t>
            </a:r>
            <a:endParaRPr lang="ar-EG" sz="1400" dirty="0">
              <a:latin typeface="Calibri" pitchFamily="34" charset="0"/>
            </a:endParaRPr>
          </a:p>
          <a:p>
            <a:pPr algn="r" defTabSz="911225" rtl="1"/>
            <a:r>
              <a:rPr lang="ar-EG" sz="1400" b="1" u="sng" dirty="0">
                <a:latin typeface="Calibri" pitchFamily="34" charset="0"/>
              </a:rPr>
              <a:t>نشأه السبيل :</a:t>
            </a:r>
            <a:r>
              <a:rPr lang="ar-EG" sz="1400" u="sng" dirty="0">
                <a:latin typeface="Calibri" pitchFamily="34" charset="0"/>
              </a:rPr>
              <a:t>-  </a:t>
            </a:r>
          </a:p>
          <a:p>
            <a:pPr algn="r" defTabSz="911225" rtl="1"/>
            <a:r>
              <a:rPr lang="ar-EG" sz="1400" dirty="0">
                <a:latin typeface="Calibri" pitchFamily="34" charset="0"/>
              </a:rPr>
              <a:t>- كان سلاطين المماليك هم اول من اهتم ببناء الأسبله واولوها عنايتهم واوقفوا</a:t>
            </a:r>
            <a:r>
              <a:rPr lang="en-US" sz="1400" dirty="0">
                <a:latin typeface="Calibri" pitchFamily="34" charset="0"/>
              </a:rPr>
              <a:t>  </a:t>
            </a:r>
            <a:r>
              <a:rPr lang="ar-EG" sz="1400" dirty="0">
                <a:latin typeface="Calibri" pitchFamily="34" charset="0"/>
              </a:rPr>
              <a:t>عليها الاوقاف الواسعه</a:t>
            </a:r>
            <a:endParaRPr lang="en-US" sz="1400" dirty="0">
              <a:latin typeface="Calibri" pitchFamily="34" charset="0"/>
            </a:endParaRPr>
          </a:p>
          <a:p>
            <a:pPr algn="r" defTabSz="911225" rtl="1">
              <a:buFontTx/>
              <a:buChar char="-"/>
            </a:pPr>
            <a:r>
              <a:rPr lang="ar-EG" sz="1400" dirty="0">
                <a:latin typeface="Calibri" pitchFamily="34" charset="0"/>
              </a:rPr>
              <a:t>لم تكن الأسبله حينئذ بصورتها المعروفه انما كان الماء يقدم من خلال</a:t>
            </a:r>
            <a:r>
              <a:rPr lang="en-US" sz="1400" dirty="0">
                <a:latin typeface="Calibri" pitchFamily="34" charset="0"/>
              </a:rPr>
              <a:t>  </a:t>
            </a:r>
            <a:r>
              <a:rPr lang="ar-EG" sz="1400" dirty="0">
                <a:latin typeface="Calibri" pitchFamily="34" charset="0"/>
              </a:rPr>
              <a:t>ابارها وصهاريج  وقد اقيمت</a:t>
            </a:r>
            <a:r>
              <a:rPr lang="en-US" sz="1400" dirty="0">
                <a:latin typeface="Calibri" pitchFamily="34" charset="0"/>
              </a:rPr>
              <a:t>  </a:t>
            </a:r>
            <a:r>
              <a:rPr lang="ar-EG" sz="1400" dirty="0">
                <a:latin typeface="Calibri" pitchFamily="34" charset="0"/>
              </a:rPr>
              <a:t>كعمل من</a:t>
            </a:r>
            <a:r>
              <a:rPr lang="en-US" sz="1400" dirty="0">
                <a:latin typeface="Calibri" pitchFamily="34" charset="0"/>
              </a:rPr>
              <a:t>  </a:t>
            </a:r>
            <a:r>
              <a:rPr lang="ar-EG" sz="1400" dirty="0">
                <a:latin typeface="Calibri" pitchFamily="34" charset="0"/>
              </a:rPr>
              <a:t>اعمال الخير</a:t>
            </a:r>
            <a:r>
              <a:rPr lang="en-US" sz="1400" dirty="0">
                <a:latin typeface="Calibri" pitchFamily="34" charset="0"/>
              </a:rPr>
              <a:t> </a:t>
            </a:r>
          </a:p>
          <a:p>
            <a:pPr algn="r" defTabSz="911225" rtl="1">
              <a:buFontTx/>
              <a:buChar char="-"/>
            </a:pPr>
            <a:r>
              <a:rPr lang="ar-EG" sz="1400" dirty="0">
                <a:latin typeface="Calibri" pitchFamily="34" charset="0"/>
              </a:rPr>
              <a:t>كان السبيل</a:t>
            </a:r>
            <a:r>
              <a:rPr lang="en-US" sz="1400" dirty="0">
                <a:latin typeface="Calibri" pitchFamily="34" charset="0"/>
              </a:rPr>
              <a:t>  </a:t>
            </a:r>
            <a:r>
              <a:rPr lang="ar-EG" sz="1400" dirty="0">
                <a:latin typeface="Calibri" pitchFamily="34" charset="0"/>
              </a:rPr>
              <a:t>في اول ظهوره</a:t>
            </a:r>
            <a:r>
              <a:rPr lang="en-US" sz="1400" dirty="0">
                <a:latin typeface="Calibri" pitchFamily="34" charset="0"/>
              </a:rPr>
              <a:t>  </a:t>
            </a:r>
            <a:r>
              <a:rPr lang="ar-EG" sz="1400" dirty="0">
                <a:latin typeface="Calibri" pitchFamily="34" charset="0"/>
              </a:rPr>
              <a:t>في العصر المملوكي</a:t>
            </a:r>
            <a:r>
              <a:rPr lang="en-US" sz="1400" dirty="0">
                <a:latin typeface="Calibri" pitchFamily="34" charset="0"/>
              </a:rPr>
              <a:t>  </a:t>
            </a:r>
            <a:r>
              <a:rPr lang="ar-EG" sz="1400" dirty="0">
                <a:latin typeface="Calibri" pitchFamily="34" charset="0"/>
              </a:rPr>
              <a:t>ملحقا بالمسجد او المدرسه او الخانقاه او يشغل ركناها</a:t>
            </a:r>
            <a:r>
              <a:rPr lang="en-US" sz="1400" dirty="0">
                <a:latin typeface="Calibri" pitchFamily="34" charset="0"/>
              </a:rPr>
              <a:t>  </a:t>
            </a:r>
            <a:r>
              <a:rPr lang="ar-EG" sz="1400" dirty="0">
                <a:latin typeface="Calibri" pitchFamily="34" charset="0"/>
              </a:rPr>
              <a:t>كما في خنقاه الناصر فرج بن برقوق وقليلا ما وجد منفردا وقد وجد </a:t>
            </a:r>
            <a:r>
              <a:rPr lang="en-US" sz="1400" dirty="0">
                <a:latin typeface="Calibri" pitchFamily="34" charset="0"/>
              </a:rPr>
              <a:t> </a:t>
            </a:r>
          </a:p>
          <a:p>
            <a:pPr algn="r" defTabSz="911225" rtl="1"/>
            <a:r>
              <a:rPr lang="ar-EG" sz="1400" dirty="0">
                <a:latin typeface="Calibri" pitchFamily="34" charset="0"/>
              </a:rPr>
              <a:t>سته اسبله مملوكيه منفرده منها سبيل قايتباي</a:t>
            </a:r>
            <a:r>
              <a:rPr lang="en-US" sz="1400" dirty="0">
                <a:latin typeface="Calibri" pitchFamily="34" charset="0"/>
              </a:rPr>
              <a:t> </a:t>
            </a:r>
          </a:p>
        </p:txBody>
      </p:sp>
      <p:pic>
        <p:nvPicPr>
          <p:cNvPr id="20" name="Picture 14" descr="sabeel-gharieb"/>
          <p:cNvPicPr>
            <a:picLocks noChangeAspect="1" noChangeArrowheads="1"/>
          </p:cNvPicPr>
          <p:nvPr/>
        </p:nvPicPr>
        <p:blipFill>
          <a:blip r:embed="rId4" cstate="print"/>
          <a:srcRect/>
          <a:stretch>
            <a:fillRect/>
          </a:stretch>
        </p:blipFill>
        <p:spPr bwMode="auto">
          <a:xfrm>
            <a:off x="6477000" y="6172200"/>
            <a:ext cx="1601128"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TextBox 20"/>
          <p:cNvSpPr txBox="1"/>
          <p:nvPr/>
        </p:nvSpPr>
        <p:spPr>
          <a:xfrm>
            <a:off x="6705600" y="8382000"/>
            <a:ext cx="1143928"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سبيل محمد على</a:t>
            </a:r>
            <a:endParaRPr lang="en-US" sz="1200" dirty="0"/>
          </a:p>
        </p:txBody>
      </p:sp>
      <p:sp>
        <p:nvSpPr>
          <p:cNvPr id="22" name="مربع نص 3"/>
          <p:cNvSpPr txBox="1">
            <a:spLocks noChangeArrowheads="1"/>
          </p:cNvSpPr>
          <p:nvPr/>
        </p:nvSpPr>
        <p:spPr bwMode="auto">
          <a:xfrm>
            <a:off x="2133600" y="457200"/>
            <a:ext cx="4191000" cy="1169539"/>
          </a:xfrm>
          <a:prstGeom prst="rect">
            <a:avLst/>
          </a:prstGeom>
          <a:noFill/>
          <a:ln w="9525">
            <a:noFill/>
            <a:miter lim="800000"/>
            <a:headEnd/>
            <a:tailEnd/>
          </a:ln>
        </p:spPr>
        <p:txBody>
          <a:bodyPr wrap="square" lIns="91428" tIns="45714" rIns="91428" bIns="45714">
            <a:spAutoFit/>
          </a:bodyPr>
          <a:lstStyle/>
          <a:p>
            <a:pPr algn="r" defTabSz="1280160" fontAlgn="auto">
              <a:spcBef>
                <a:spcPts val="0"/>
              </a:spcBef>
              <a:spcAft>
                <a:spcPts val="0"/>
              </a:spcAft>
              <a:defRPr/>
            </a:pPr>
            <a:r>
              <a:rPr lang="ar-EG" sz="1400" b="1" dirty="0" smtClean="0">
                <a:solidFill>
                  <a:srgbClr val="FF0000"/>
                </a:solidFill>
              </a:rPr>
              <a:t>الكتاب :</a:t>
            </a:r>
            <a:endParaRPr lang="ar-EG" sz="1600" b="1" dirty="0">
              <a:solidFill>
                <a:srgbClr val="0070C0"/>
              </a:solidFill>
              <a:effectLst>
                <a:outerShdw blurRad="38100" dist="38100" dir="2700000" algn="tl">
                  <a:srgbClr val="000000">
                    <a:alpha val="43137"/>
                  </a:srgbClr>
                </a:outerShdw>
              </a:effectLst>
              <a:latin typeface="Arial Unicode MS" pitchFamily="34" charset="-128"/>
              <a:ea typeface="Arial Unicode MS" pitchFamily="34" charset="-128"/>
              <a:cs typeface="Arial Unicode MS" pitchFamily="34" charset="-128"/>
            </a:endParaRPr>
          </a:p>
          <a:p>
            <a:pPr algn="r" defTabSz="1280160" fontAlgn="auto">
              <a:spcBef>
                <a:spcPts val="0"/>
              </a:spcBef>
              <a:spcAft>
                <a:spcPts val="0"/>
              </a:spcAft>
              <a:defRPr/>
            </a:pPr>
            <a:r>
              <a:rPr lang="ar-EG" sz="1400" dirty="0">
                <a:latin typeface="Tahoma" pitchFamily="34" charset="0"/>
                <a:cs typeface="+mj-cs"/>
              </a:rPr>
              <a:t>ارتبط التعليم فى بداية العصر الاسلامى بالمساجد ونتيجة لصعوبة السيطرة على الأطفال وقدسية المكان اهتم الأيوبيين ومن بعدهم المماليك بانشاء الكتاتيب وكانت تبنى بجوار المسجد او فوق السبيل ولذلك عرفت باسم كتاب السبيل </a:t>
            </a:r>
            <a:r>
              <a:rPr lang="ar-EG" sz="1400" dirty="0">
                <a:latin typeface="Arial Unicode MS" pitchFamily="34" charset="-128"/>
                <a:ea typeface="Arial Unicode MS" pitchFamily="34" charset="-128"/>
                <a:cs typeface="Arial Unicode MS" pitchFamily="34" charset="-128"/>
              </a:rPr>
              <a:t>.</a:t>
            </a:r>
          </a:p>
        </p:txBody>
      </p:sp>
      <p:pic>
        <p:nvPicPr>
          <p:cNvPr id="23" name="Picture 9" descr="C:\Users\Ofrt\Desktop\katakhda.jpg"/>
          <p:cNvPicPr>
            <a:picLocks noChangeAspect="1" noChangeArrowheads="1"/>
          </p:cNvPicPr>
          <p:nvPr/>
        </p:nvPicPr>
        <p:blipFill>
          <a:blip r:embed="rId5" cstate="print"/>
          <a:srcRect/>
          <a:stretch>
            <a:fillRect/>
          </a:stretch>
        </p:blipFill>
        <p:spPr bwMode="auto">
          <a:xfrm>
            <a:off x="381001" y="178834"/>
            <a:ext cx="1219199" cy="18053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 name="TextBox 31"/>
          <p:cNvSpPr txBox="1">
            <a:spLocks noChangeArrowheads="1"/>
          </p:cNvSpPr>
          <p:nvPr/>
        </p:nvSpPr>
        <p:spPr bwMode="auto">
          <a:xfrm>
            <a:off x="109324" y="2115990"/>
            <a:ext cx="1643276" cy="46166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r>
              <a:rPr lang="ar-EG" sz="1200" dirty="0"/>
              <a:t>سبيل </a:t>
            </a:r>
            <a:r>
              <a:rPr lang="ar-EG" sz="1200" dirty="0" smtClean="0"/>
              <a:t>وكتاب </a:t>
            </a:r>
            <a:r>
              <a:rPr lang="ar-EG" sz="1200" dirty="0"/>
              <a:t>عبد الرحمن كتخدا</a:t>
            </a:r>
            <a:endParaRPr lang="en-US" sz="1200" dirty="0"/>
          </a:p>
        </p:txBody>
      </p:sp>
      <p:sp>
        <p:nvSpPr>
          <p:cNvPr id="25" name="Text Box 7"/>
          <p:cNvSpPr txBox="1">
            <a:spLocks noChangeArrowheads="1"/>
          </p:cNvSpPr>
          <p:nvPr/>
        </p:nvSpPr>
        <p:spPr bwMode="auto">
          <a:xfrm>
            <a:off x="1752600" y="1497257"/>
            <a:ext cx="4648200" cy="2769943"/>
          </a:xfrm>
          <a:prstGeom prst="rect">
            <a:avLst/>
          </a:prstGeom>
          <a:noFill/>
          <a:ln w="9525">
            <a:noFill/>
            <a:miter lim="800000"/>
            <a:headEnd/>
            <a:tailEnd/>
          </a:ln>
        </p:spPr>
        <p:txBody>
          <a:bodyPr wrap="square" lIns="91395" tIns="45697" rIns="91395" bIns="45697">
            <a:spAutoFit/>
          </a:bodyPr>
          <a:lstStyle/>
          <a:p>
            <a:pPr algn="r" defTabSz="1277938" rtl="1" fontAlgn="auto">
              <a:spcBef>
                <a:spcPts val="0"/>
              </a:spcBef>
              <a:spcAft>
                <a:spcPts val="0"/>
              </a:spcAft>
              <a:defRPr/>
            </a:pPr>
            <a:r>
              <a:rPr lang="ar-EG" sz="2000" b="1" dirty="0" smtClean="0">
                <a:solidFill>
                  <a:schemeClr val="accent6">
                    <a:lumMod val="75000"/>
                  </a:schemeClr>
                </a:solidFill>
                <a:latin typeface="Calibri" pitchFamily="34" charset="0"/>
                <a:cs typeface="+mn-cs"/>
              </a:rPr>
              <a:t>المعايير التصميميه</a:t>
            </a:r>
            <a:r>
              <a:rPr lang="ar-EG" sz="2000" b="1" dirty="0">
                <a:solidFill>
                  <a:schemeClr val="accent6">
                    <a:lumMod val="75000"/>
                  </a:schemeClr>
                </a:solidFill>
                <a:latin typeface="Calibri" pitchFamily="34" charset="0"/>
                <a:cs typeface="+mn-cs"/>
              </a:rPr>
              <a:t>:</a:t>
            </a:r>
          </a:p>
          <a:p>
            <a:pPr algn="r" defTabSz="1277938" rtl="1" fontAlgn="auto">
              <a:spcBef>
                <a:spcPts val="0"/>
              </a:spcBef>
              <a:spcAft>
                <a:spcPts val="0"/>
              </a:spcAft>
              <a:defRPr/>
            </a:pPr>
            <a:r>
              <a:rPr lang="ar-EG" sz="1400" b="1" dirty="0">
                <a:solidFill>
                  <a:srgbClr val="008000"/>
                </a:solidFill>
                <a:latin typeface="Calibri" pitchFamily="34" charset="0"/>
                <a:cs typeface="+mn-cs"/>
              </a:rPr>
              <a:t> </a:t>
            </a:r>
            <a:r>
              <a:rPr lang="ar-EG" sz="1400" dirty="0">
                <a:latin typeface="Tahoma" pitchFamily="34" charset="0"/>
                <a:cs typeface="+mj-cs"/>
              </a:rPr>
              <a:t>1- كان فراغ </a:t>
            </a:r>
            <a:r>
              <a:rPr lang="ar-EG" sz="1400" dirty="0" smtClean="0">
                <a:latin typeface="Tahoma" pitchFamily="34" charset="0"/>
                <a:cs typeface="+mj-cs"/>
              </a:rPr>
              <a:t>السبيل عاده </a:t>
            </a:r>
            <a:r>
              <a:rPr lang="ar-EG" sz="1400" dirty="0">
                <a:latin typeface="Tahoma" pitchFamily="34" charset="0"/>
                <a:cs typeface="+mj-cs"/>
              </a:rPr>
              <a:t>مربع</a:t>
            </a:r>
            <a:r>
              <a:rPr lang="en-US" sz="1400" dirty="0">
                <a:latin typeface="Tahoma" pitchFamily="34" charset="0"/>
                <a:cs typeface="+mj-cs"/>
              </a:rPr>
              <a:t>  </a:t>
            </a:r>
            <a:r>
              <a:rPr lang="ar-EG" sz="1400" dirty="0">
                <a:latin typeface="Tahoma" pitchFamily="34" charset="0"/>
                <a:cs typeface="+mj-cs"/>
              </a:rPr>
              <a:t>او مستطيللا</a:t>
            </a:r>
            <a:r>
              <a:rPr lang="en-US" sz="1400" dirty="0">
                <a:latin typeface="Tahoma" pitchFamily="34" charset="0"/>
                <a:cs typeface="+mj-cs"/>
              </a:rPr>
              <a:t> </a:t>
            </a:r>
          </a:p>
          <a:p>
            <a:pPr algn="r" defTabSz="1277938" rtl="1" fontAlgn="auto">
              <a:spcBef>
                <a:spcPts val="0"/>
              </a:spcBef>
              <a:spcAft>
                <a:spcPts val="0"/>
              </a:spcAft>
              <a:defRPr/>
            </a:pPr>
            <a:r>
              <a:rPr lang="ar-EG" sz="1400" dirty="0">
                <a:latin typeface="Tahoma" pitchFamily="34" charset="0"/>
                <a:cs typeface="+mj-cs"/>
              </a:rPr>
              <a:t>2-علاقة نصف مباشرة بين السقاية فى السبيل والتعليم فى الكتاب .</a:t>
            </a:r>
          </a:p>
          <a:p>
            <a:pPr algn="r" defTabSz="1277938" rtl="1" fontAlgn="auto">
              <a:spcBef>
                <a:spcPts val="0"/>
              </a:spcBef>
              <a:spcAft>
                <a:spcPts val="0"/>
              </a:spcAft>
              <a:defRPr/>
            </a:pPr>
            <a:r>
              <a:rPr lang="ar-EG" sz="1400" dirty="0">
                <a:latin typeface="Tahoma" pitchFamily="34" charset="0"/>
                <a:cs typeface="+mj-cs"/>
              </a:rPr>
              <a:t>3-عادة يبنى السبيل وتحته صهريج وهو لتخزين الماء تحت الارض والذى كان يعمر سنويا عند ارتفاع منسوب المياه فى النيل .</a:t>
            </a:r>
          </a:p>
          <a:p>
            <a:pPr algn="r" defTabSz="1277938" rtl="1" fontAlgn="auto">
              <a:spcBef>
                <a:spcPts val="0"/>
              </a:spcBef>
              <a:spcAft>
                <a:spcPts val="0"/>
              </a:spcAft>
              <a:defRPr/>
            </a:pPr>
            <a:r>
              <a:rPr lang="ar-EG" sz="1400" dirty="0">
                <a:latin typeface="Tahoma" pitchFamily="34" charset="0"/>
                <a:cs typeface="+mj-cs"/>
              </a:rPr>
              <a:t> 4- كان السبيل يضاف الى مبانى ذات انشطة اخرى فكان يلحق بالمدرسة على تخطيطها .</a:t>
            </a:r>
          </a:p>
          <a:p>
            <a:pPr algn="r" defTabSz="1277938" rtl="1" fontAlgn="auto">
              <a:spcBef>
                <a:spcPts val="0"/>
              </a:spcBef>
              <a:spcAft>
                <a:spcPts val="0"/>
              </a:spcAft>
              <a:defRPr/>
            </a:pPr>
            <a:r>
              <a:rPr lang="ar-EG" sz="1400" dirty="0">
                <a:latin typeface="Tahoma" pitchFamily="34" charset="0"/>
                <a:cs typeface="+mj-cs"/>
              </a:rPr>
              <a:t>5-كان الكتاب يلازم السبيل فى التخطيط وارتبط دائما به واحيانا كان يوجد الكتاب منفردا اما عندما يلازم السبيل كان يبنى فى الدور الاول .</a:t>
            </a:r>
          </a:p>
          <a:p>
            <a:pPr algn="r" defTabSz="1277938" rtl="1" fontAlgn="auto">
              <a:spcBef>
                <a:spcPts val="0"/>
              </a:spcBef>
              <a:spcAft>
                <a:spcPts val="0"/>
              </a:spcAft>
              <a:defRPr/>
            </a:pPr>
            <a:r>
              <a:rPr lang="ar-EG" sz="1400" dirty="0">
                <a:latin typeface="Tahoma" pitchFamily="34" charset="0"/>
                <a:cs typeface="+mj-cs"/>
              </a:rPr>
              <a:t> 6-كان للسبيل شبابيك تطل على الشارع وبها كيزان للشرب لتسهيل الحصول على الماء ويوجد فى الدور الارضى .</a:t>
            </a:r>
          </a:p>
          <a:p>
            <a:pPr algn="r" defTabSz="1277938" rtl="1" fontAlgn="auto">
              <a:spcBef>
                <a:spcPts val="0"/>
              </a:spcBef>
              <a:spcAft>
                <a:spcPts val="0"/>
              </a:spcAft>
              <a:defRPr/>
            </a:pPr>
            <a:r>
              <a:rPr lang="en-US" sz="1400" dirty="0">
                <a:latin typeface="Calibri" pitchFamily="34" charset="0"/>
                <a:cs typeface="+mn-cs"/>
              </a:rPr>
              <a:t> </a:t>
            </a:r>
          </a:p>
        </p:txBody>
      </p:sp>
      <p:sp>
        <p:nvSpPr>
          <p:cNvPr id="26" name="Text Box 6" descr="Papyrus"/>
          <p:cNvSpPr txBox="1">
            <a:spLocks noChangeArrowheads="1"/>
          </p:cNvSpPr>
          <p:nvPr/>
        </p:nvSpPr>
        <p:spPr bwMode="auto">
          <a:xfrm>
            <a:off x="833437" y="7458075"/>
            <a:ext cx="2214563" cy="46166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80160" fontAlgn="auto">
              <a:spcBef>
                <a:spcPct val="50000"/>
              </a:spcBef>
              <a:spcAft>
                <a:spcPts val="0"/>
              </a:spcAft>
              <a:defRPr/>
            </a:pPr>
            <a:r>
              <a:rPr lang="ar-EG" sz="1200" dirty="0" smtClean="0"/>
              <a:t>اسكتش </a:t>
            </a:r>
            <a:r>
              <a:rPr lang="ar-EG" sz="1200" dirty="0"/>
              <a:t>يوضح تزامل الكتاب والسبيل (سبيل وكتاب عبد الرحمن كتخدا )</a:t>
            </a:r>
            <a:endParaRPr lang="en-US" sz="1200" dirty="0"/>
          </a:p>
        </p:txBody>
      </p:sp>
      <p:pic>
        <p:nvPicPr>
          <p:cNvPr id="27" name="Picture 10" descr="C:\Users\Ofrt\Desktop\Untitled.jpg"/>
          <p:cNvPicPr>
            <a:picLocks noChangeAspect="1" noChangeArrowheads="1"/>
          </p:cNvPicPr>
          <p:nvPr/>
        </p:nvPicPr>
        <p:blipFill>
          <a:blip r:embed="rId6" cstate="print"/>
          <a:srcRect/>
          <a:stretch>
            <a:fillRect/>
          </a:stretch>
        </p:blipFill>
        <p:spPr bwMode="auto">
          <a:xfrm>
            <a:off x="762000" y="3886200"/>
            <a:ext cx="2260600" cy="34210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8" name="رابط كسهم مستقيم 13"/>
          <p:cNvCxnSpPr/>
          <p:nvPr/>
        </p:nvCxnSpPr>
        <p:spPr>
          <a:xfrm rot="10800000" flipV="1">
            <a:off x="1515685" y="5257385"/>
            <a:ext cx="2145210" cy="62327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رابط كسهم مستقيم 16"/>
          <p:cNvCxnSpPr>
            <a:stCxn id="31" idx="1"/>
          </p:cNvCxnSpPr>
          <p:nvPr/>
        </p:nvCxnSpPr>
        <p:spPr>
          <a:xfrm rot="10800000" flipV="1">
            <a:off x="1573677" y="4150112"/>
            <a:ext cx="2029948" cy="60865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0" name="رابط كسهم مستقيم 17"/>
          <p:cNvCxnSpPr/>
          <p:nvPr/>
        </p:nvCxnSpPr>
        <p:spPr>
          <a:xfrm rot="10800000" flipV="1">
            <a:off x="2037493" y="6129962"/>
            <a:ext cx="1913296" cy="62327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1" name="مربع نص 20"/>
          <p:cNvSpPr txBox="1">
            <a:spLocks noChangeArrowheads="1"/>
          </p:cNvSpPr>
          <p:nvPr/>
        </p:nvSpPr>
        <p:spPr bwMode="auto">
          <a:xfrm>
            <a:off x="3603625" y="4011612"/>
            <a:ext cx="992187" cy="27699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80160" fontAlgn="auto">
              <a:spcBef>
                <a:spcPts val="0"/>
              </a:spcBef>
              <a:spcAft>
                <a:spcPts val="0"/>
              </a:spcAft>
              <a:defRPr/>
            </a:pPr>
            <a:r>
              <a:rPr lang="ar-EG" sz="1200" dirty="0"/>
              <a:t>غرفة الكتاب</a:t>
            </a:r>
            <a:endParaRPr lang="ar-SA" sz="1200" dirty="0"/>
          </a:p>
        </p:txBody>
      </p:sp>
      <p:sp>
        <p:nvSpPr>
          <p:cNvPr id="32" name="مربع نص 22"/>
          <p:cNvSpPr txBox="1">
            <a:spLocks noChangeArrowheads="1"/>
          </p:cNvSpPr>
          <p:nvPr/>
        </p:nvSpPr>
        <p:spPr bwMode="auto">
          <a:xfrm>
            <a:off x="3657600" y="5070475"/>
            <a:ext cx="985838" cy="30777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80160" fontAlgn="auto">
              <a:spcBef>
                <a:spcPts val="0"/>
              </a:spcBef>
              <a:spcAft>
                <a:spcPts val="0"/>
              </a:spcAft>
              <a:defRPr/>
            </a:pPr>
            <a:r>
              <a:rPr lang="ar-EG" sz="1200" dirty="0"/>
              <a:t>غرفة السبيل</a:t>
            </a:r>
            <a:r>
              <a:rPr lang="ar-EG" sz="1400" b="1" dirty="0">
                <a:solidFill>
                  <a:srgbClr val="0070C0"/>
                </a:solidFill>
                <a:latin typeface="Arial Unicode MS" pitchFamily="34" charset="-128"/>
                <a:ea typeface="Arial Unicode MS" pitchFamily="34" charset="-128"/>
                <a:cs typeface="Arial Unicode MS" pitchFamily="34" charset="-128"/>
              </a:rPr>
              <a:t> </a:t>
            </a:r>
            <a:endParaRPr lang="ar-SA" sz="1400" b="1" dirty="0">
              <a:solidFill>
                <a:srgbClr val="0070C0"/>
              </a:solidFill>
              <a:latin typeface="Arial Unicode MS" pitchFamily="34" charset="-128"/>
              <a:ea typeface="Arial Unicode MS" pitchFamily="34" charset="-128"/>
              <a:cs typeface="Arial Unicode MS" pitchFamily="34" charset="-128"/>
            </a:endParaRPr>
          </a:p>
        </p:txBody>
      </p:sp>
      <p:sp>
        <p:nvSpPr>
          <p:cNvPr id="33" name="مربع نص 23"/>
          <p:cNvSpPr txBox="1">
            <a:spLocks noChangeArrowheads="1"/>
          </p:cNvSpPr>
          <p:nvPr/>
        </p:nvSpPr>
        <p:spPr bwMode="auto">
          <a:xfrm>
            <a:off x="3910012" y="5971401"/>
            <a:ext cx="985838" cy="27699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80160" fontAlgn="auto">
              <a:spcBef>
                <a:spcPts val="0"/>
              </a:spcBef>
              <a:spcAft>
                <a:spcPts val="0"/>
              </a:spcAft>
              <a:defRPr/>
            </a:pPr>
            <a:r>
              <a:rPr lang="ar-EG" sz="1200" dirty="0"/>
              <a:t>صهاريج الماء</a:t>
            </a:r>
            <a:endParaRPr lang="ar-SA" sz="1200" dirty="0"/>
          </a:p>
        </p:txBody>
      </p:sp>
      <p:sp>
        <p:nvSpPr>
          <p:cNvPr id="34" name="مربع نص 3"/>
          <p:cNvSpPr txBox="1">
            <a:spLocks noChangeArrowheads="1"/>
          </p:cNvSpPr>
          <p:nvPr/>
        </p:nvSpPr>
        <p:spPr bwMode="auto">
          <a:xfrm>
            <a:off x="2514600" y="6934200"/>
            <a:ext cx="3810000" cy="1816100"/>
          </a:xfrm>
          <a:prstGeom prst="rect">
            <a:avLst/>
          </a:prstGeom>
          <a:noFill/>
          <a:ln w="9525">
            <a:noFill/>
            <a:miter lim="800000"/>
            <a:headEnd/>
            <a:tailEnd/>
          </a:ln>
        </p:spPr>
        <p:txBody>
          <a:bodyPr wrap="square" lIns="91428" tIns="45714" rIns="91428" bIns="45714">
            <a:spAutoFit/>
          </a:bodyPr>
          <a:lstStyle/>
          <a:p>
            <a:pPr algn="r"/>
            <a:endParaRPr lang="ar-EG" sz="1400" b="1" dirty="0">
              <a:solidFill>
                <a:srgbClr val="E46C0A"/>
              </a:solidFill>
              <a:effectLst>
                <a:outerShdw blurRad="38100" dist="38100" dir="2700000" algn="tl">
                  <a:srgbClr val="C0C0C0"/>
                </a:outerShdw>
              </a:effectLst>
              <a:latin typeface="Arial Unicode MS" pitchFamily="34" charset="-128"/>
              <a:ea typeface="Arial Unicode MS" pitchFamily="34" charset="-128"/>
              <a:cs typeface="Arial Unicode MS" pitchFamily="34" charset="-128"/>
            </a:endParaRPr>
          </a:p>
          <a:p>
            <a:pPr algn="r"/>
            <a:r>
              <a:rPr lang="ar-EG" sz="1400" b="1" u="sng" dirty="0">
                <a:latin typeface="Calibri" pitchFamily="34" charset="0"/>
              </a:rPr>
              <a:t>وهناك نوعان من الأسبلة </a:t>
            </a:r>
            <a:r>
              <a:rPr lang="ar-EG" sz="1400" b="1" dirty="0">
                <a:solidFill>
                  <a:srgbClr val="0070C0"/>
                </a:solidFill>
                <a:latin typeface="Arial Unicode MS" pitchFamily="34" charset="-128"/>
                <a:ea typeface="Arial Unicode MS" pitchFamily="34" charset="-128"/>
                <a:cs typeface="Arial Unicode MS" pitchFamily="34" charset="-128"/>
              </a:rPr>
              <a:t>:</a:t>
            </a:r>
          </a:p>
          <a:p>
            <a:pPr algn="r"/>
            <a:r>
              <a:rPr lang="ar-EG" sz="1400" b="1" u="sng" dirty="0">
                <a:latin typeface="Calibri" pitchFamily="34" charset="0"/>
              </a:rPr>
              <a:t>1- المصرى:</a:t>
            </a:r>
          </a:p>
          <a:p>
            <a:pPr algn="r"/>
            <a:r>
              <a:rPr lang="ar-EG" sz="1400" dirty="0">
                <a:latin typeface="Calibri" pitchFamily="34" charset="0"/>
              </a:rPr>
              <a:t>وهو متعامد الواجهات اى مربع او مستطيل .</a:t>
            </a:r>
          </a:p>
          <a:p>
            <a:pPr algn="r"/>
            <a:r>
              <a:rPr lang="ar-EG" sz="1400" b="1" u="sng" dirty="0">
                <a:latin typeface="Calibri" pitchFamily="34" charset="0"/>
              </a:rPr>
              <a:t>2- التركـى :</a:t>
            </a:r>
          </a:p>
          <a:p>
            <a:pPr algn="r"/>
            <a:r>
              <a:rPr lang="ar-EG" sz="1400" dirty="0">
                <a:latin typeface="Calibri" pitchFamily="34" charset="0"/>
              </a:rPr>
              <a:t>ثلاث ارباع دائرى او قوس نصف دائرى .</a:t>
            </a:r>
          </a:p>
          <a:p>
            <a:pPr algn="r"/>
            <a:r>
              <a:rPr lang="ar-EG" sz="1400" dirty="0">
                <a:latin typeface="Calibri" pitchFamily="34" charset="0"/>
              </a:rPr>
              <a:t>الا ان هناك اسبلة تركية اتبعت النظام المصرى فى البناء والفرق بينهم انها لم يكن فوقها كتاب </a:t>
            </a:r>
            <a:r>
              <a:rPr lang="ar-EG" sz="1400" dirty="0">
                <a:latin typeface="Arial Unicode MS" pitchFamily="34" charset="-128"/>
                <a:ea typeface="Arial Unicode MS" pitchFamily="34" charset="-128"/>
                <a:cs typeface="Arial Unicode MS" pitchFamily="34" charset="-128"/>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987710" y="4869182"/>
            <a:ext cx="8825070" cy="1111"/>
          </a:xfrm>
          <a:prstGeom prst="line">
            <a:avLst/>
          </a:prstGeom>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8534400" y="152400"/>
            <a:ext cx="1828800" cy="584775"/>
          </a:xfrm>
          <a:prstGeom prst="rect">
            <a:avLst/>
          </a:prstGeom>
          <a:noFill/>
        </p:spPr>
        <p:txBody>
          <a:bodyPr wrap="square" rtlCol="0">
            <a:spAutoFit/>
          </a:bodyPr>
          <a:lstStyle/>
          <a:p>
            <a:pPr algn="ctr"/>
            <a:r>
              <a:rPr lang="ar-EG" sz="3200" u="sng" dirty="0">
                <a:solidFill>
                  <a:srgbClr val="0070C0"/>
                </a:solidFill>
              </a:rPr>
              <a:t>7-الحمامات</a:t>
            </a:r>
            <a:endParaRPr lang="en-US" sz="3200" u="sng" dirty="0">
              <a:solidFill>
                <a:srgbClr val="0070C0"/>
              </a:solidFill>
            </a:endParaRPr>
          </a:p>
        </p:txBody>
      </p:sp>
      <p:sp>
        <p:nvSpPr>
          <p:cNvPr id="7" name="Text Box 52"/>
          <p:cNvSpPr txBox="1">
            <a:spLocks noChangeArrowheads="1"/>
          </p:cNvSpPr>
          <p:nvPr/>
        </p:nvSpPr>
        <p:spPr bwMode="auto">
          <a:xfrm>
            <a:off x="6940552" y="562508"/>
            <a:ext cx="5784848" cy="1800436"/>
          </a:xfrm>
          <a:prstGeom prst="rect">
            <a:avLst/>
          </a:prstGeom>
          <a:noFill/>
          <a:ln w="9525">
            <a:solidFill>
              <a:schemeClr val="bg1"/>
            </a:solidFill>
            <a:miter lim="800000"/>
            <a:headEnd/>
            <a:tailEnd/>
          </a:ln>
        </p:spPr>
        <p:txBody>
          <a:bodyPr wrap="square" lIns="91384" tIns="45692" rIns="91384" bIns="45692">
            <a:spAutoFit/>
          </a:bodyPr>
          <a:lstStyle/>
          <a:p>
            <a:pPr algn="r" defTabSz="1279218" rtl="1" fontAlgn="auto">
              <a:spcBef>
                <a:spcPct val="50000"/>
              </a:spcBef>
              <a:spcAft>
                <a:spcPts val="0"/>
              </a:spcAft>
              <a:defRPr/>
            </a:pPr>
            <a:r>
              <a:rPr lang="ar-EG" sz="2000" b="1" dirty="0" smtClean="0">
                <a:solidFill>
                  <a:schemeClr val="accent6">
                    <a:lumMod val="75000"/>
                  </a:schemeClr>
                </a:solidFill>
                <a:latin typeface="Calibri" pitchFamily="34" charset="0"/>
              </a:rPr>
              <a:t>اهميه الحمامات:</a:t>
            </a:r>
            <a:endParaRPr lang="ar-EG" sz="1500" b="1" dirty="0">
              <a:ln w="10541" cmpd="sng">
                <a:solidFill>
                  <a:schemeClr val="accent1">
                    <a:shade val="88000"/>
                    <a:satMod val="110000"/>
                  </a:schemeClr>
                </a:solidFill>
                <a:prstDash val="solid"/>
              </a:ln>
              <a:solidFill>
                <a:schemeClr val="accent6">
                  <a:lumMod val="75000"/>
                </a:schemeClr>
              </a:solidFill>
              <a:latin typeface="+mn-lt"/>
              <a:cs typeface="+mn-cs"/>
            </a:endParaRPr>
          </a:p>
          <a:p>
            <a:pPr algn="r" defTabSz="1279218" rtl="1" fontAlgn="auto">
              <a:spcBef>
                <a:spcPct val="50000"/>
              </a:spcBef>
              <a:spcAft>
                <a:spcPts val="0"/>
              </a:spcAft>
              <a:defRPr/>
            </a:pPr>
            <a:r>
              <a:rPr lang="ar-EG" sz="1400" b="1" dirty="0">
                <a:solidFill>
                  <a:srgbClr val="FF0000"/>
                </a:solidFill>
              </a:rPr>
              <a:t>1- الناحيه </a:t>
            </a:r>
            <a:r>
              <a:rPr lang="ar-EG" sz="1400" b="1" dirty="0" smtClean="0">
                <a:solidFill>
                  <a:srgbClr val="FF0000"/>
                </a:solidFill>
              </a:rPr>
              <a:t>الدينيه:</a:t>
            </a:r>
            <a:r>
              <a:rPr lang="ar-EG" sz="1400" dirty="0" smtClean="0">
                <a:latin typeface="+mn-lt"/>
                <a:cs typeface="+mn-cs"/>
              </a:rPr>
              <a:t>حث </a:t>
            </a:r>
            <a:r>
              <a:rPr lang="ar-EG" sz="1400" dirty="0">
                <a:latin typeface="+mn-lt"/>
                <a:cs typeface="+mn-cs"/>
              </a:rPr>
              <a:t>الدين الاسلامى على الحفاظ علي النظافه العامه للأنسان</a:t>
            </a:r>
          </a:p>
          <a:p>
            <a:pPr algn="r" defTabSz="1279218" rtl="1" fontAlgn="auto">
              <a:spcBef>
                <a:spcPct val="50000"/>
              </a:spcBef>
              <a:spcAft>
                <a:spcPts val="0"/>
              </a:spcAft>
              <a:defRPr/>
            </a:pPr>
            <a:r>
              <a:rPr lang="ar-EG" sz="1400" b="1" dirty="0">
                <a:solidFill>
                  <a:srgbClr val="FF0000"/>
                </a:solidFill>
              </a:rPr>
              <a:t>2- الناحيه </a:t>
            </a:r>
            <a:r>
              <a:rPr lang="ar-EG" sz="1400" b="1" dirty="0" smtClean="0">
                <a:solidFill>
                  <a:srgbClr val="FF0000"/>
                </a:solidFill>
              </a:rPr>
              <a:t>المناخيه:</a:t>
            </a:r>
            <a:r>
              <a:rPr lang="ar-EG" sz="1400" b="1" dirty="0" smtClean="0">
                <a:solidFill>
                  <a:srgbClr val="0070C0"/>
                </a:solidFill>
                <a:latin typeface="+mn-lt"/>
                <a:cs typeface="+mn-cs"/>
              </a:rPr>
              <a:t> </a:t>
            </a:r>
            <a:r>
              <a:rPr lang="ar-EG" sz="1400" dirty="0">
                <a:latin typeface="+mn-lt"/>
                <a:cs typeface="+mn-cs"/>
              </a:rPr>
              <a:t>نظرا لأرتفاع درجه الحراره استلزم ذلك الحاجه الى المحافظه على النظافه و ترطيب الجسم المستمر بالمياه.</a:t>
            </a:r>
          </a:p>
          <a:p>
            <a:pPr algn="r" defTabSz="1279218" rtl="1" fontAlgn="auto">
              <a:spcBef>
                <a:spcPct val="50000"/>
              </a:spcBef>
              <a:spcAft>
                <a:spcPts val="0"/>
              </a:spcAft>
              <a:defRPr/>
            </a:pPr>
            <a:r>
              <a:rPr lang="ar-EG" sz="1400" b="1" dirty="0">
                <a:solidFill>
                  <a:srgbClr val="FF0000"/>
                </a:solidFill>
              </a:rPr>
              <a:t>3-الناحية </a:t>
            </a:r>
            <a:r>
              <a:rPr lang="ar-EG" sz="1400" b="1" dirty="0" smtClean="0">
                <a:solidFill>
                  <a:srgbClr val="FF0000"/>
                </a:solidFill>
              </a:rPr>
              <a:t>الاجتماعية</a:t>
            </a:r>
            <a:r>
              <a:rPr lang="ar-EG" sz="1400" b="1" dirty="0">
                <a:solidFill>
                  <a:srgbClr val="0070C0"/>
                </a:solidFill>
              </a:rPr>
              <a:t>:</a:t>
            </a:r>
            <a:r>
              <a:rPr lang="ar-EG" sz="1400" b="1" dirty="0" smtClean="0">
                <a:solidFill>
                  <a:srgbClr val="C00000"/>
                </a:solidFill>
                <a:effectLst>
                  <a:outerShdw blurRad="38100" dist="38100" dir="2700000" algn="tl">
                    <a:srgbClr val="000000">
                      <a:alpha val="43137"/>
                    </a:srgbClr>
                  </a:outerShdw>
                </a:effectLst>
                <a:latin typeface="+mn-lt"/>
                <a:cs typeface="+mn-cs"/>
              </a:rPr>
              <a:t> </a:t>
            </a:r>
            <a:r>
              <a:rPr lang="ar-EG" sz="1400" dirty="0">
                <a:latin typeface="+mn-lt"/>
                <a:cs typeface="+mn-cs"/>
              </a:rPr>
              <a:t>كانت الحمامات تعتبر مركزا ثقافيا و اجتماعيا و رياضيا و طبيا حيث تقام الافراح و المناسبات العامة و الخاصة. </a:t>
            </a:r>
          </a:p>
        </p:txBody>
      </p:sp>
      <p:sp>
        <p:nvSpPr>
          <p:cNvPr id="8" name="Text Box 53"/>
          <p:cNvSpPr txBox="1">
            <a:spLocks noChangeArrowheads="1"/>
          </p:cNvSpPr>
          <p:nvPr/>
        </p:nvSpPr>
        <p:spPr bwMode="auto">
          <a:xfrm>
            <a:off x="8497905" y="2320317"/>
            <a:ext cx="4151295" cy="1046384"/>
          </a:xfrm>
          <a:prstGeom prst="rect">
            <a:avLst/>
          </a:prstGeom>
          <a:noFill/>
          <a:ln w="9525">
            <a:noFill/>
            <a:miter lim="800000"/>
            <a:headEnd/>
            <a:tailEnd/>
          </a:ln>
        </p:spPr>
        <p:txBody>
          <a:bodyPr lIns="91384" tIns="45692" rIns="91384" bIns="45692">
            <a:spAutoFit/>
          </a:bodyPr>
          <a:lstStyle/>
          <a:p>
            <a:pPr algn="r" defTabSz="1279218" rtl="1" fontAlgn="auto">
              <a:spcBef>
                <a:spcPct val="50000"/>
              </a:spcBef>
              <a:spcAft>
                <a:spcPts val="0"/>
              </a:spcAft>
              <a:defRPr/>
            </a:pPr>
            <a:r>
              <a:rPr lang="ar-EG" sz="2000" b="1" dirty="0">
                <a:solidFill>
                  <a:schemeClr val="accent6">
                    <a:lumMod val="75000"/>
                  </a:schemeClr>
                </a:solidFill>
                <a:latin typeface="Calibri" pitchFamily="34" charset="0"/>
              </a:rPr>
              <a:t>انواع الحمامات:</a:t>
            </a:r>
            <a:endParaRPr lang="en-US" sz="2000" b="1" dirty="0">
              <a:solidFill>
                <a:schemeClr val="accent6">
                  <a:lumMod val="75000"/>
                </a:schemeClr>
              </a:solidFill>
              <a:latin typeface="Calibri" pitchFamily="34" charset="0"/>
            </a:endParaRPr>
          </a:p>
          <a:p>
            <a:pPr algn="r" defTabSz="1279218" rtl="1" fontAlgn="auto">
              <a:spcBef>
                <a:spcPct val="50000"/>
              </a:spcBef>
              <a:spcAft>
                <a:spcPts val="0"/>
              </a:spcAft>
              <a:defRPr/>
            </a:pPr>
            <a:r>
              <a:rPr lang="ar-EG" sz="1400" dirty="0"/>
              <a:t>1- الحمامات الخاصه و هى الخاصه بالقصور و بيوت الامراء</a:t>
            </a:r>
          </a:p>
          <a:p>
            <a:pPr algn="r" defTabSz="1279218" rtl="1" fontAlgn="auto">
              <a:spcBef>
                <a:spcPct val="50000"/>
              </a:spcBef>
              <a:spcAft>
                <a:spcPts val="0"/>
              </a:spcAft>
              <a:defRPr/>
            </a:pPr>
            <a:r>
              <a:rPr lang="ar-EG" sz="1400" dirty="0"/>
              <a:t>2- الحمامات العامه (الشعبيه )</a:t>
            </a:r>
          </a:p>
        </p:txBody>
      </p:sp>
      <p:grpSp>
        <p:nvGrpSpPr>
          <p:cNvPr id="9" name="Group 76"/>
          <p:cNvGrpSpPr>
            <a:grpSpLocks/>
          </p:cNvGrpSpPr>
          <p:nvPr/>
        </p:nvGrpSpPr>
        <p:grpSpPr bwMode="auto">
          <a:xfrm>
            <a:off x="7696200" y="3429000"/>
            <a:ext cx="3649662" cy="5421015"/>
            <a:chOff x="1179505" y="1584325"/>
            <a:chExt cx="3649659" cy="5421030"/>
          </a:xfrm>
        </p:grpSpPr>
        <p:pic>
          <p:nvPicPr>
            <p:cNvPr id="10" name="Picture 265"/>
            <p:cNvPicPr>
              <a:picLocks noChangeAspect="1" noChangeArrowheads="1"/>
            </p:cNvPicPr>
            <p:nvPr/>
          </p:nvPicPr>
          <p:blipFill>
            <a:blip r:embed="rId2" cstate="print"/>
            <a:srcRect/>
            <a:stretch>
              <a:fillRect/>
            </a:stretch>
          </p:blipFill>
          <p:spPr bwMode="auto">
            <a:xfrm>
              <a:off x="1179505" y="1584325"/>
              <a:ext cx="3624259" cy="4830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 Box 266"/>
            <p:cNvSpPr txBox="1">
              <a:spLocks noChangeArrowheads="1"/>
            </p:cNvSpPr>
            <p:nvPr/>
          </p:nvSpPr>
          <p:spPr bwMode="auto">
            <a:xfrm>
              <a:off x="1301742" y="6543689"/>
              <a:ext cx="3384547" cy="46166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خريطة لموقع الحمامات الشعبية فى القاهرة الفاطمية بيثن بابى النصر و الفتوح و باب زويلة</a:t>
              </a:r>
              <a:endParaRPr lang="en-US" sz="1200" dirty="0"/>
            </a:p>
          </p:txBody>
        </p:sp>
        <p:sp>
          <p:nvSpPr>
            <p:cNvPr id="12" name="Line 270"/>
            <p:cNvSpPr>
              <a:spLocks noChangeShapeType="1"/>
            </p:cNvSpPr>
            <p:nvPr/>
          </p:nvSpPr>
          <p:spPr bwMode="auto">
            <a:xfrm flipH="1">
              <a:off x="1323967" y="1754505"/>
              <a:ext cx="433363"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13" name="Line 271"/>
            <p:cNvSpPr>
              <a:spLocks noChangeShapeType="1"/>
            </p:cNvSpPr>
            <p:nvPr/>
          </p:nvSpPr>
          <p:spPr bwMode="auto">
            <a:xfrm flipH="1">
              <a:off x="2836854" y="2186305"/>
              <a:ext cx="563550"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14" name="Line 276"/>
            <p:cNvSpPr>
              <a:spLocks noChangeShapeType="1"/>
            </p:cNvSpPr>
            <p:nvPr/>
          </p:nvSpPr>
          <p:spPr bwMode="auto">
            <a:xfrm flipV="1">
              <a:off x="2686024" y="3168650"/>
              <a:ext cx="438168" cy="131752"/>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15" name="Text Box 277"/>
            <p:cNvSpPr txBox="1">
              <a:spLocks noChangeArrowheads="1"/>
            </p:cNvSpPr>
            <p:nvPr/>
          </p:nvSpPr>
          <p:spPr bwMode="auto">
            <a:xfrm>
              <a:off x="1636705" y="3184529"/>
              <a:ext cx="1066799"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الملاطيلى</a:t>
              </a:r>
              <a:endParaRPr lang="en-US" sz="1200" dirty="0"/>
            </a:p>
          </p:txBody>
        </p:sp>
        <p:sp>
          <p:nvSpPr>
            <p:cNvPr id="16" name="Line 279"/>
            <p:cNvSpPr>
              <a:spLocks noChangeShapeType="1"/>
            </p:cNvSpPr>
            <p:nvPr/>
          </p:nvSpPr>
          <p:spPr bwMode="auto">
            <a:xfrm flipH="1" flipV="1">
              <a:off x="3340092" y="3960812"/>
              <a:ext cx="488940" cy="53970"/>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17" name="Text Box 280"/>
            <p:cNvSpPr txBox="1">
              <a:spLocks noChangeArrowheads="1"/>
            </p:cNvSpPr>
            <p:nvPr/>
          </p:nvSpPr>
          <p:spPr bwMode="auto">
            <a:xfrm>
              <a:off x="3829040" y="3871918"/>
              <a:ext cx="850899"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smtClean="0"/>
                <a:t>حمام قلاوو</a:t>
              </a:r>
              <a:r>
                <a:rPr lang="ar-EG" sz="1200" dirty="0"/>
                <a:t>ن</a:t>
              </a:r>
              <a:endParaRPr lang="en-US" sz="1200" dirty="0"/>
            </a:p>
          </p:txBody>
        </p:sp>
        <p:sp>
          <p:nvSpPr>
            <p:cNvPr id="18" name="Line 281"/>
            <p:cNvSpPr>
              <a:spLocks noChangeShapeType="1"/>
            </p:cNvSpPr>
            <p:nvPr/>
          </p:nvSpPr>
          <p:spPr bwMode="auto">
            <a:xfrm flipH="1" flipV="1">
              <a:off x="3124192" y="4608512"/>
              <a:ext cx="490526" cy="49211"/>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19" name="Text Box 282"/>
            <p:cNvSpPr txBox="1">
              <a:spLocks noChangeArrowheads="1"/>
            </p:cNvSpPr>
            <p:nvPr/>
          </p:nvSpPr>
          <p:spPr bwMode="auto">
            <a:xfrm>
              <a:off x="3614728" y="4443420"/>
              <a:ext cx="1011236"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المقاصيص</a:t>
              </a:r>
              <a:endParaRPr lang="en-US" sz="1200" dirty="0"/>
            </a:p>
          </p:txBody>
        </p:sp>
        <p:sp>
          <p:nvSpPr>
            <p:cNvPr id="20" name="Line 283"/>
            <p:cNvSpPr>
              <a:spLocks noChangeShapeType="1"/>
            </p:cNvSpPr>
            <p:nvPr/>
          </p:nvSpPr>
          <p:spPr bwMode="auto">
            <a:xfrm flipH="1" flipV="1">
              <a:off x="2620954" y="5616575"/>
              <a:ext cx="636573"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21" name="Text Box 284"/>
            <p:cNvSpPr txBox="1">
              <a:spLocks noChangeArrowheads="1"/>
            </p:cNvSpPr>
            <p:nvPr/>
          </p:nvSpPr>
          <p:spPr bwMode="auto">
            <a:xfrm>
              <a:off x="3236903" y="5546736"/>
              <a:ext cx="782636" cy="2770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المؤيد</a:t>
              </a:r>
              <a:endParaRPr lang="en-US" sz="1200" dirty="0"/>
            </a:p>
          </p:txBody>
        </p:sp>
        <p:sp>
          <p:nvSpPr>
            <p:cNvPr id="22" name="Line 285"/>
            <p:cNvSpPr>
              <a:spLocks noChangeShapeType="1"/>
            </p:cNvSpPr>
            <p:nvPr/>
          </p:nvSpPr>
          <p:spPr bwMode="auto">
            <a:xfrm>
              <a:off x="2400272" y="2978469"/>
              <a:ext cx="436583"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23" name="Text Box 286"/>
            <p:cNvSpPr txBox="1">
              <a:spLocks noChangeArrowheads="1"/>
            </p:cNvSpPr>
            <p:nvPr/>
          </p:nvSpPr>
          <p:spPr bwMode="auto">
            <a:xfrm>
              <a:off x="1614480" y="2871791"/>
              <a:ext cx="939799"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الشعرانى</a:t>
              </a:r>
              <a:endParaRPr lang="en-US" sz="1200" dirty="0"/>
            </a:p>
          </p:txBody>
        </p:sp>
        <p:sp>
          <p:nvSpPr>
            <p:cNvPr id="24" name="Text Box 287"/>
            <p:cNvSpPr txBox="1">
              <a:spLocks noChangeArrowheads="1"/>
            </p:cNvSpPr>
            <p:nvPr/>
          </p:nvSpPr>
          <p:spPr bwMode="auto">
            <a:xfrm>
              <a:off x="1670042" y="1657350"/>
              <a:ext cx="873124"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الحمام الجديد</a:t>
              </a:r>
              <a:endParaRPr lang="en-US" sz="1200" dirty="0"/>
            </a:p>
          </p:txBody>
        </p:sp>
        <p:sp>
          <p:nvSpPr>
            <p:cNvPr id="25" name="Line 288"/>
            <p:cNvSpPr>
              <a:spLocks noChangeShapeType="1"/>
            </p:cNvSpPr>
            <p:nvPr/>
          </p:nvSpPr>
          <p:spPr bwMode="auto">
            <a:xfrm flipH="1">
              <a:off x="3629015" y="2546668"/>
              <a:ext cx="485768" cy="4571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defTabSz="1280160" fontAlgn="auto">
                <a:spcBef>
                  <a:spcPts val="0"/>
                </a:spcBef>
                <a:spcAft>
                  <a:spcPts val="0"/>
                </a:spcAft>
                <a:defRPr/>
              </a:pPr>
              <a:endParaRPr lang="en-US"/>
            </a:p>
          </p:txBody>
        </p:sp>
        <p:sp>
          <p:nvSpPr>
            <p:cNvPr id="26" name="Text Box 289"/>
            <p:cNvSpPr txBox="1">
              <a:spLocks noChangeArrowheads="1"/>
            </p:cNvSpPr>
            <p:nvPr/>
          </p:nvSpPr>
          <p:spPr bwMode="auto">
            <a:xfrm>
              <a:off x="4043353" y="2443164"/>
              <a:ext cx="785811" cy="46166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البشرى</a:t>
              </a:r>
              <a:endParaRPr lang="en-US" sz="1200" dirty="0"/>
            </a:p>
          </p:txBody>
        </p:sp>
        <p:sp>
          <p:nvSpPr>
            <p:cNvPr id="27" name="Text Box 290"/>
            <p:cNvSpPr txBox="1">
              <a:spLocks noChangeArrowheads="1"/>
            </p:cNvSpPr>
            <p:nvPr/>
          </p:nvSpPr>
          <p:spPr bwMode="auto">
            <a:xfrm>
              <a:off x="3257540" y="2085976"/>
              <a:ext cx="928687" cy="2770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2467970" fontAlgn="auto">
                <a:spcBef>
                  <a:spcPct val="50000"/>
                </a:spcBef>
                <a:spcAft>
                  <a:spcPts val="0"/>
                </a:spcAft>
                <a:defRPr/>
              </a:pPr>
              <a:r>
                <a:rPr lang="ar-EG" sz="1200" dirty="0"/>
                <a:t>حمام الطلمبلى</a:t>
              </a:r>
              <a:endParaRPr lang="en-US" sz="1200" dirty="0"/>
            </a:p>
          </p:txBody>
        </p:sp>
      </p:grpSp>
      <p:sp>
        <p:nvSpPr>
          <p:cNvPr id="28" name="Text Box 4"/>
          <p:cNvSpPr txBox="1">
            <a:spLocks noChangeArrowheads="1"/>
          </p:cNvSpPr>
          <p:nvPr/>
        </p:nvSpPr>
        <p:spPr bwMode="auto">
          <a:xfrm>
            <a:off x="109495" y="457200"/>
            <a:ext cx="6215105" cy="3416298"/>
          </a:xfrm>
          <a:prstGeom prst="rect">
            <a:avLst/>
          </a:prstGeom>
          <a:noFill/>
          <a:ln w="9525">
            <a:noFill/>
            <a:miter lim="800000"/>
            <a:headEnd/>
            <a:tailEnd/>
          </a:ln>
        </p:spPr>
        <p:txBody>
          <a:bodyPr lIns="91417" tIns="45709" rIns="91417" bIns="45709">
            <a:spAutoFit/>
          </a:bodyPr>
          <a:lstStyle/>
          <a:p>
            <a:pPr algn="r" defTabSz="1279218" rtl="1" fontAlgn="auto">
              <a:spcBef>
                <a:spcPct val="50000"/>
              </a:spcBef>
              <a:spcAft>
                <a:spcPts val="0"/>
              </a:spcAft>
              <a:defRPr/>
            </a:pPr>
            <a:r>
              <a:rPr lang="ar-EG" sz="2000" b="1" dirty="0">
                <a:solidFill>
                  <a:schemeClr val="accent6">
                    <a:lumMod val="75000"/>
                  </a:schemeClr>
                </a:solidFill>
                <a:latin typeface="Calibri" pitchFamily="34" charset="0"/>
              </a:rPr>
              <a:t>مكونات الحمامات و اسس تصميمها :</a:t>
            </a:r>
            <a:endParaRPr lang="en-US" sz="2000" b="1" dirty="0">
              <a:solidFill>
                <a:schemeClr val="accent6">
                  <a:lumMod val="75000"/>
                </a:schemeClr>
              </a:solidFill>
              <a:latin typeface="Calibri" pitchFamily="34" charset="0"/>
            </a:endParaRPr>
          </a:p>
          <a:p>
            <a:pPr algn="r" defTabSz="1279218" rtl="1" fontAlgn="auto">
              <a:spcBef>
                <a:spcPct val="50000"/>
              </a:spcBef>
              <a:spcAft>
                <a:spcPts val="0"/>
              </a:spcAft>
              <a:defRPr/>
            </a:pPr>
            <a:r>
              <a:rPr lang="ar-EG" sz="1400" b="1" dirty="0">
                <a:solidFill>
                  <a:srgbClr val="FF0000"/>
                </a:solidFill>
              </a:rPr>
              <a:t>1- </a:t>
            </a:r>
            <a:r>
              <a:rPr lang="ar-EG" sz="1400" b="1" dirty="0" smtClean="0">
                <a:solidFill>
                  <a:srgbClr val="FF0000"/>
                </a:solidFill>
              </a:rPr>
              <a:t>المدخل:</a:t>
            </a:r>
            <a:r>
              <a:rPr lang="ar-EG" sz="1400" b="1" dirty="0" smtClean="0">
                <a:solidFill>
                  <a:srgbClr val="0070C0"/>
                </a:solidFill>
                <a:latin typeface="+mn-lt"/>
                <a:cs typeface="+mn-cs"/>
              </a:rPr>
              <a:t> </a:t>
            </a:r>
            <a:r>
              <a:rPr lang="ar-EG" sz="1400" dirty="0"/>
              <a:t>هو باب ضيق فى اغلب الاحيان مهتم به معماريا و زخرفيا اما فراغ المدخل فهو دهليز ذو زواية قائمة يؤدى الى صالة </a:t>
            </a:r>
            <a:r>
              <a:rPr lang="ar-EG" sz="1400" b="1" dirty="0" smtClean="0">
                <a:latin typeface="+mn-lt"/>
                <a:cs typeface="+mn-cs"/>
              </a:rPr>
              <a:t>.</a:t>
            </a:r>
          </a:p>
          <a:p>
            <a:pPr algn="r" defTabSz="1279218" rtl="1" fontAlgn="auto">
              <a:spcBef>
                <a:spcPct val="50000"/>
              </a:spcBef>
              <a:spcAft>
                <a:spcPts val="0"/>
              </a:spcAft>
              <a:defRPr/>
            </a:pPr>
            <a:r>
              <a:rPr lang="ar-EG" sz="1400" b="1" dirty="0" smtClean="0">
                <a:solidFill>
                  <a:srgbClr val="FF0000"/>
                </a:solidFill>
              </a:rPr>
              <a:t>2-الباب الاول:</a:t>
            </a:r>
            <a:r>
              <a:rPr lang="ar-EG" sz="1400" b="1" dirty="0" smtClean="0">
                <a:solidFill>
                  <a:srgbClr val="0070C0"/>
                </a:solidFill>
                <a:latin typeface="+mn-lt"/>
                <a:cs typeface="+mn-cs"/>
              </a:rPr>
              <a:t> </a:t>
            </a:r>
            <a:r>
              <a:rPr lang="ar-EG" sz="1400" dirty="0"/>
              <a:t>هى صالة ذات شكل مربع تعتبر نقطة انتقال بين الحرارة و صالة خلع الملابس و تغطى بقبة لها فتحات تغطيها الزجاج .</a:t>
            </a:r>
          </a:p>
          <a:p>
            <a:pPr algn="r" defTabSz="1279218" rtl="1" fontAlgn="auto">
              <a:spcBef>
                <a:spcPct val="50000"/>
              </a:spcBef>
              <a:spcAft>
                <a:spcPts val="0"/>
              </a:spcAft>
              <a:defRPr/>
            </a:pPr>
            <a:r>
              <a:rPr lang="ar-EG" sz="1400" b="1" dirty="0">
                <a:solidFill>
                  <a:srgbClr val="FF0000"/>
                </a:solidFill>
              </a:rPr>
              <a:t>3- </a:t>
            </a:r>
            <a:r>
              <a:rPr lang="ar-EG" sz="1400" b="1" dirty="0" smtClean="0">
                <a:solidFill>
                  <a:srgbClr val="FF0000"/>
                </a:solidFill>
              </a:rPr>
              <a:t>المسلخ :</a:t>
            </a:r>
            <a:r>
              <a:rPr lang="ar-EG" sz="1400" b="1" dirty="0" smtClean="0">
                <a:solidFill>
                  <a:srgbClr val="0070C0"/>
                </a:solidFill>
                <a:latin typeface="+mn-lt"/>
                <a:cs typeface="+mn-cs"/>
              </a:rPr>
              <a:t>  </a:t>
            </a:r>
            <a:r>
              <a:rPr lang="ar-EG" sz="1400" dirty="0"/>
              <a:t>وهى صاله خلع الملابس</a:t>
            </a:r>
          </a:p>
          <a:p>
            <a:pPr algn="r" defTabSz="1279218" rtl="1" fontAlgn="auto">
              <a:spcBef>
                <a:spcPct val="50000"/>
              </a:spcBef>
              <a:spcAft>
                <a:spcPts val="0"/>
              </a:spcAft>
              <a:defRPr/>
            </a:pPr>
            <a:r>
              <a:rPr lang="ar-EG" sz="1400" b="1" dirty="0">
                <a:solidFill>
                  <a:srgbClr val="FF0000"/>
                </a:solidFill>
              </a:rPr>
              <a:t>4- غرفه مدير </a:t>
            </a:r>
            <a:r>
              <a:rPr lang="ar-EG" sz="1400" b="1" dirty="0" smtClean="0">
                <a:solidFill>
                  <a:srgbClr val="FF0000"/>
                </a:solidFill>
              </a:rPr>
              <a:t>الحمام :</a:t>
            </a:r>
            <a:r>
              <a:rPr lang="ar-EG" sz="1400" b="1" dirty="0" smtClean="0">
                <a:solidFill>
                  <a:srgbClr val="0070C0"/>
                </a:solidFill>
                <a:latin typeface="+mn-lt"/>
                <a:cs typeface="+mn-cs"/>
              </a:rPr>
              <a:t> </a:t>
            </a:r>
            <a:r>
              <a:rPr lang="ar-EG" sz="1400" dirty="0"/>
              <a:t>وهو المسؤول عن امداد الحمام بالمناشف والصابون واداره النواحى الماليه للحمام</a:t>
            </a:r>
          </a:p>
          <a:p>
            <a:pPr algn="r" defTabSz="1279218" rtl="1" fontAlgn="auto">
              <a:spcBef>
                <a:spcPct val="50000"/>
              </a:spcBef>
              <a:spcAft>
                <a:spcPts val="0"/>
              </a:spcAft>
              <a:defRPr/>
            </a:pPr>
            <a:r>
              <a:rPr lang="ar-EG" sz="1400" b="1" dirty="0">
                <a:solidFill>
                  <a:srgbClr val="FF0000"/>
                </a:solidFill>
              </a:rPr>
              <a:t>5- </a:t>
            </a:r>
            <a:r>
              <a:rPr lang="ar-EG" sz="1400" b="1" dirty="0" smtClean="0">
                <a:solidFill>
                  <a:srgbClr val="FF0000"/>
                </a:solidFill>
              </a:rPr>
              <a:t>المدفئه :</a:t>
            </a:r>
            <a:r>
              <a:rPr lang="ar-EG" sz="1400" b="1" dirty="0" smtClean="0">
                <a:solidFill>
                  <a:srgbClr val="0070C0"/>
                </a:solidFill>
                <a:latin typeface="+mn-lt"/>
                <a:cs typeface="+mn-cs"/>
              </a:rPr>
              <a:t> </a:t>
            </a:r>
            <a:r>
              <a:rPr lang="ar-EG" sz="1400" dirty="0"/>
              <a:t>غرفه تفصل ما بين المنطقه الساخنه والبارده</a:t>
            </a:r>
          </a:p>
          <a:p>
            <a:pPr algn="r" defTabSz="1279218" rtl="1" fontAlgn="auto">
              <a:spcBef>
                <a:spcPct val="50000"/>
              </a:spcBef>
              <a:spcAft>
                <a:spcPts val="0"/>
              </a:spcAft>
              <a:defRPr/>
            </a:pPr>
            <a:r>
              <a:rPr lang="ar-EG" sz="1400" b="1" dirty="0">
                <a:solidFill>
                  <a:srgbClr val="FF0000"/>
                </a:solidFill>
              </a:rPr>
              <a:t>6- بيت </a:t>
            </a:r>
            <a:r>
              <a:rPr lang="ar-EG" sz="1400" b="1" dirty="0" smtClean="0">
                <a:solidFill>
                  <a:srgbClr val="FF0000"/>
                </a:solidFill>
              </a:rPr>
              <a:t>الحراره :</a:t>
            </a:r>
            <a:r>
              <a:rPr lang="ar-EG" sz="1400" b="1" dirty="0" smtClean="0">
                <a:solidFill>
                  <a:srgbClr val="0070C0"/>
                </a:solidFill>
                <a:latin typeface="+mn-lt"/>
                <a:cs typeface="+mn-cs"/>
              </a:rPr>
              <a:t> </a:t>
            </a:r>
            <a:r>
              <a:rPr lang="ar-EG" sz="1400" dirty="0"/>
              <a:t>هى المساحه المركزيه فى الحمام شكله مثمن او قريب منه تتوسطها مصطبة </a:t>
            </a:r>
          </a:p>
          <a:p>
            <a:pPr algn="r" defTabSz="1279218" rtl="1" fontAlgn="auto">
              <a:spcBef>
                <a:spcPct val="50000"/>
              </a:spcBef>
              <a:spcAft>
                <a:spcPts val="0"/>
              </a:spcAft>
              <a:defRPr/>
            </a:pPr>
            <a:r>
              <a:rPr lang="ar-EG" sz="1400" b="1" dirty="0">
                <a:solidFill>
                  <a:srgbClr val="FF0000"/>
                </a:solidFill>
              </a:rPr>
              <a:t>7- </a:t>
            </a:r>
            <a:r>
              <a:rPr lang="ar-EG" sz="1400" b="1" dirty="0" smtClean="0">
                <a:solidFill>
                  <a:srgbClr val="FF0000"/>
                </a:solidFill>
              </a:rPr>
              <a:t>المغاطس :</a:t>
            </a:r>
            <a:r>
              <a:rPr lang="ar-EG" sz="1400" b="1" dirty="0" smtClean="0">
                <a:solidFill>
                  <a:srgbClr val="0070C0"/>
                </a:solidFill>
                <a:latin typeface="+mn-lt"/>
                <a:cs typeface="+mn-cs"/>
              </a:rPr>
              <a:t> </a:t>
            </a:r>
            <a:r>
              <a:rPr lang="ar-EG" sz="1400" dirty="0"/>
              <a:t>حجرات صغيره المساحه بها مغاطس صغيره </a:t>
            </a:r>
          </a:p>
          <a:p>
            <a:pPr algn="r" defTabSz="1279218" rtl="1" fontAlgn="auto">
              <a:spcBef>
                <a:spcPct val="50000"/>
              </a:spcBef>
              <a:spcAft>
                <a:spcPts val="0"/>
              </a:spcAft>
              <a:defRPr/>
            </a:pPr>
            <a:r>
              <a:rPr lang="ar-EG" sz="1400" b="1" dirty="0">
                <a:solidFill>
                  <a:srgbClr val="FF0000"/>
                </a:solidFill>
              </a:rPr>
              <a:t>8- بيت </a:t>
            </a:r>
            <a:r>
              <a:rPr lang="ar-EG" sz="1400" b="1" dirty="0" smtClean="0">
                <a:solidFill>
                  <a:srgbClr val="FF0000"/>
                </a:solidFill>
              </a:rPr>
              <a:t>النار :</a:t>
            </a:r>
            <a:r>
              <a:rPr lang="ar-EG" sz="1400" b="1" dirty="0" smtClean="0">
                <a:solidFill>
                  <a:srgbClr val="C00000"/>
                </a:solidFill>
                <a:latin typeface="+mn-lt"/>
                <a:cs typeface="+mn-cs"/>
              </a:rPr>
              <a:t> </a:t>
            </a:r>
            <a:r>
              <a:rPr lang="ar-EG" sz="1400" dirty="0"/>
              <a:t>يكون بالقرب من البير و يوصل المياه الى جميع فراغات الحمام </a:t>
            </a:r>
          </a:p>
        </p:txBody>
      </p:sp>
      <p:grpSp>
        <p:nvGrpSpPr>
          <p:cNvPr id="29" name="Group 83"/>
          <p:cNvGrpSpPr>
            <a:grpSpLocks/>
          </p:cNvGrpSpPr>
          <p:nvPr/>
        </p:nvGrpSpPr>
        <p:grpSpPr bwMode="auto">
          <a:xfrm>
            <a:off x="457200" y="4038600"/>
            <a:ext cx="5671838" cy="4905979"/>
            <a:chOff x="728672" y="9480019"/>
            <a:chExt cx="4808252" cy="4201820"/>
          </a:xfrm>
        </p:grpSpPr>
        <p:grpSp>
          <p:nvGrpSpPr>
            <p:cNvPr id="30" name="Group 6"/>
            <p:cNvGrpSpPr>
              <a:grpSpLocks/>
            </p:cNvGrpSpPr>
            <p:nvPr/>
          </p:nvGrpSpPr>
          <p:grpSpPr bwMode="auto">
            <a:xfrm>
              <a:off x="728672" y="9480019"/>
              <a:ext cx="4808252" cy="3968966"/>
              <a:chOff x="2258" y="608"/>
              <a:chExt cx="2844" cy="1844"/>
            </a:xfrm>
          </p:grpSpPr>
          <p:sp>
            <p:nvSpPr>
              <p:cNvPr id="32" name="Text Box 7"/>
              <p:cNvSpPr txBox="1">
                <a:spLocks noChangeArrowheads="1"/>
              </p:cNvSpPr>
              <p:nvPr/>
            </p:nvSpPr>
            <p:spPr bwMode="auto">
              <a:xfrm>
                <a:off x="2437" y="721"/>
                <a:ext cx="371" cy="9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000" dirty="0" smtClean="0"/>
                  <a:t>مدير الحمام</a:t>
                </a:r>
                <a:endParaRPr lang="en-US" sz="1000" b="1" dirty="0">
                  <a:solidFill>
                    <a:srgbClr val="0070C0"/>
                  </a:solidFill>
                </a:endParaRPr>
              </a:p>
            </p:txBody>
          </p:sp>
          <p:grpSp>
            <p:nvGrpSpPr>
              <p:cNvPr id="33" name="Group 8"/>
              <p:cNvGrpSpPr>
                <a:grpSpLocks/>
              </p:cNvGrpSpPr>
              <p:nvPr/>
            </p:nvGrpSpPr>
            <p:grpSpPr bwMode="auto">
              <a:xfrm>
                <a:off x="2308" y="608"/>
                <a:ext cx="2794" cy="1844"/>
                <a:chOff x="222" y="210"/>
                <a:chExt cx="2794" cy="1844"/>
              </a:xfrm>
            </p:grpSpPr>
            <p:grpSp>
              <p:nvGrpSpPr>
                <p:cNvPr id="42" name="Group 9"/>
                <p:cNvGrpSpPr>
                  <a:grpSpLocks/>
                </p:cNvGrpSpPr>
                <p:nvPr/>
              </p:nvGrpSpPr>
              <p:grpSpPr bwMode="auto">
                <a:xfrm>
                  <a:off x="713" y="347"/>
                  <a:ext cx="1361" cy="1589"/>
                  <a:chOff x="1310" y="-60"/>
                  <a:chExt cx="5897" cy="7439"/>
                </a:xfrm>
              </p:grpSpPr>
              <p:sp>
                <p:nvSpPr>
                  <p:cNvPr id="65" name="Oval 10"/>
                  <p:cNvSpPr>
                    <a:spLocks noChangeArrowheads="1"/>
                  </p:cNvSpPr>
                  <p:nvPr/>
                </p:nvSpPr>
                <p:spPr bwMode="auto">
                  <a:xfrm>
                    <a:off x="3261" y="-60"/>
                    <a:ext cx="1724" cy="576"/>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66" name="AutoShape 11"/>
                  <p:cNvSpPr>
                    <a:spLocks noChangeArrowheads="1"/>
                  </p:cNvSpPr>
                  <p:nvPr/>
                </p:nvSpPr>
                <p:spPr bwMode="auto">
                  <a:xfrm>
                    <a:off x="2444" y="621"/>
                    <a:ext cx="3402" cy="953"/>
                  </a:xfrm>
                  <a:prstGeom prst="flowChartAlternateProcess">
                    <a:avLst/>
                  </a:prstGeom>
                  <a:solidFill>
                    <a:schemeClr val="accent1"/>
                  </a:solidFill>
                  <a:ln w="9525">
                    <a:solidFill>
                      <a:schemeClr val="tx1"/>
                    </a:solidFill>
                    <a:miter lim="800000"/>
                    <a:headEnd/>
                    <a:tailEnd/>
                  </a:ln>
                </p:spPr>
                <p:txBody>
                  <a:bodyPr wrap="none" anchor="ctr"/>
                  <a:lstStyle/>
                  <a:p>
                    <a:endParaRPr lang="ar-EG">
                      <a:latin typeface="Calibri" pitchFamily="34" charset="0"/>
                    </a:endParaRPr>
                  </a:p>
                </p:txBody>
              </p:sp>
              <p:sp>
                <p:nvSpPr>
                  <p:cNvPr id="67" name="Oval 12"/>
                  <p:cNvSpPr>
                    <a:spLocks noChangeArrowheads="1"/>
                  </p:cNvSpPr>
                  <p:nvPr/>
                </p:nvSpPr>
                <p:spPr bwMode="auto">
                  <a:xfrm>
                    <a:off x="1310" y="530"/>
                    <a:ext cx="953" cy="1134"/>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68" name="Oval 13"/>
                  <p:cNvSpPr>
                    <a:spLocks noChangeArrowheads="1"/>
                  </p:cNvSpPr>
                  <p:nvPr/>
                </p:nvSpPr>
                <p:spPr bwMode="auto">
                  <a:xfrm>
                    <a:off x="6073" y="485"/>
                    <a:ext cx="953" cy="1134"/>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69" name="AutoShape 14"/>
                  <p:cNvSpPr>
                    <a:spLocks noChangeArrowheads="1"/>
                  </p:cNvSpPr>
                  <p:nvPr/>
                </p:nvSpPr>
                <p:spPr bwMode="auto">
                  <a:xfrm>
                    <a:off x="1401" y="1800"/>
                    <a:ext cx="5806" cy="1179"/>
                  </a:xfrm>
                  <a:prstGeom prst="roundRect">
                    <a:avLst>
                      <a:gd name="adj" fmla="val 16667"/>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70" name="Oval 15"/>
                  <p:cNvSpPr>
                    <a:spLocks noChangeArrowheads="1"/>
                  </p:cNvSpPr>
                  <p:nvPr/>
                </p:nvSpPr>
                <p:spPr bwMode="auto">
                  <a:xfrm>
                    <a:off x="3034" y="2979"/>
                    <a:ext cx="2313" cy="2313"/>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71" name="PubL"/>
                  <p:cNvSpPr>
                    <a:spLocks noEditPoints="1" noChangeArrowheads="1"/>
                  </p:cNvSpPr>
                  <p:nvPr/>
                </p:nvSpPr>
                <p:spPr bwMode="auto">
                  <a:xfrm>
                    <a:off x="1709" y="3111"/>
                    <a:ext cx="2369" cy="2981"/>
                  </a:xfrm>
                  <a:custGeom>
                    <a:avLst/>
                    <a:gdLst>
                      <a:gd name="G0" fmla="+- 0 0 0"/>
                      <a:gd name="G1" fmla="*/ 10800 1 2"/>
                      <a:gd name="G2" fmla="+- 10800 0 0"/>
                      <a:gd name="G3" fmla="+- 15959 0 0"/>
                      <a:gd name="G4" fmla="*/ 15959 1 2"/>
                      <a:gd name="G5" fmla="+- 10800 G4 0"/>
                      <a:gd name="T0" fmla="*/ 5400 w 21600"/>
                      <a:gd name="T1" fmla="*/ 0 h 21600"/>
                      <a:gd name="T2" fmla="*/ 0 w 21600"/>
                      <a:gd name="T3" fmla="*/ 10800 h 21600"/>
                      <a:gd name="T4" fmla="*/ 10800 w 21600"/>
                      <a:gd name="T5" fmla="*/ 21600 h 21600"/>
                      <a:gd name="T6" fmla="*/ 21600 w 21600"/>
                      <a:gd name="T7" fmla="*/ 18780 h 21600"/>
                      <a:gd name="T8" fmla="*/ 17694720 60000 65536"/>
                      <a:gd name="T9" fmla="*/ 11796480 60000 65536"/>
                      <a:gd name="T10" fmla="*/ 5898240 60000 65536"/>
                      <a:gd name="T11" fmla="*/ 0 60000 65536"/>
                      <a:gd name="T12" fmla="*/ 0 w 21600"/>
                      <a:gd name="T13" fmla="*/ G3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15959"/>
                        </a:lnTo>
                        <a:lnTo>
                          <a:pt x="10800" y="15959"/>
                        </a:lnTo>
                        <a:lnTo>
                          <a:pt x="10800" y="0"/>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defTabSz="1280160" fontAlgn="auto">
                      <a:spcBef>
                        <a:spcPts val="0"/>
                      </a:spcBef>
                      <a:spcAft>
                        <a:spcPts val="0"/>
                      </a:spcAft>
                      <a:defRPr/>
                    </a:pPr>
                    <a:endParaRPr lang="en-US">
                      <a:latin typeface="+mn-lt"/>
                      <a:cs typeface="+mn-cs"/>
                    </a:endParaRPr>
                  </a:p>
                </p:txBody>
              </p:sp>
              <p:sp>
                <p:nvSpPr>
                  <p:cNvPr id="72" name="PubL"/>
                  <p:cNvSpPr>
                    <a:spLocks noEditPoints="1" noChangeArrowheads="1"/>
                  </p:cNvSpPr>
                  <p:nvPr/>
                </p:nvSpPr>
                <p:spPr bwMode="auto">
                  <a:xfrm flipH="1">
                    <a:off x="4344" y="3158"/>
                    <a:ext cx="2273" cy="2948"/>
                  </a:xfrm>
                  <a:custGeom>
                    <a:avLst/>
                    <a:gdLst>
                      <a:gd name="G0" fmla="+- 0 0 0"/>
                      <a:gd name="G1" fmla="*/ 10800 1 2"/>
                      <a:gd name="G2" fmla="+- 10800 0 0"/>
                      <a:gd name="G3" fmla="+- 15959 0 0"/>
                      <a:gd name="G4" fmla="*/ 15959 1 2"/>
                      <a:gd name="G5" fmla="+- 10800 G4 0"/>
                      <a:gd name="T0" fmla="*/ 5400 w 21600"/>
                      <a:gd name="T1" fmla="*/ 0 h 21600"/>
                      <a:gd name="T2" fmla="*/ 0 w 21600"/>
                      <a:gd name="T3" fmla="*/ 10800 h 21600"/>
                      <a:gd name="T4" fmla="*/ 10800 w 21600"/>
                      <a:gd name="T5" fmla="*/ 21600 h 21600"/>
                      <a:gd name="T6" fmla="*/ 21600 w 21600"/>
                      <a:gd name="T7" fmla="*/ 18780 h 21600"/>
                      <a:gd name="T8" fmla="*/ 17694720 60000 65536"/>
                      <a:gd name="T9" fmla="*/ 11796480 60000 65536"/>
                      <a:gd name="T10" fmla="*/ 5898240 60000 65536"/>
                      <a:gd name="T11" fmla="*/ 0 60000 65536"/>
                      <a:gd name="T12" fmla="*/ 0 w 21600"/>
                      <a:gd name="T13" fmla="*/ G3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15959"/>
                        </a:lnTo>
                        <a:lnTo>
                          <a:pt x="10800" y="15959"/>
                        </a:lnTo>
                        <a:lnTo>
                          <a:pt x="10800" y="0"/>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defTabSz="1280160" fontAlgn="auto">
                      <a:spcBef>
                        <a:spcPts val="0"/>
                      </a:spcBef>
                      <a:spcAft>
                        <a:spcPts val="0"/>
                      </a:spcAft>
                      <a:defRPr/>
                    </a:pPr>
                    <a:endParaRPr lang="en-US">
                      <a:latin typeface="+mn-lt"/>
                      <a:cs typeface="+mn-cs"/>
                    </a:endParaRPr>
                  </a:p>
                </p:txBody>
              </p:sp>
              <p:sp>
                <p:nvSpPr>
                  <p:cNvPr id="73" name="Oval 18"/>
                  <p:cNvSpPr>
                    <a:spLocks noChangeArrowheads="1"/>
                  </p:cNvSpPr>
                  <p:nvPr/>
                </p:nvSpPr>
                <p:spPr bwMode="auto">
                  <a:xfrm>
                    <a:off x="2762" y="6199"/>
                    <a:ext cx="2858" cy="1180"/>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grpSp>
            <p:sp>
              <p:nvSpPr>
                <p:cNvPr id="43" name="Line 19"/>
                <p:cNvSpPr>
                  <a:spLocks noChangeShapeType="1"/>
                </p:cNvSpPr>
                <p:nvPr/>
              </p:nvSpPr>
              <p:spPr bwMode="auto">
                <a:xfrm flipH="1" flipV="1">
                  <a:off x="1447" y="1844"/>
                  <a:ext cx="544" cy="136"/>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4" name="Line 20"/>
                <p:cNvSpPr>
                  <a:spLocks noChangeShapeType="1"/>
                </p:cNvSpPr>
                <p:nvPr/>
              </p:nvSpPr>
              <p:spPr bwMode="auto">
                <a:xfrm flipH="1" flipV="1">
                  <a:off x="1809" y="1391"/>
                  <a:ext cx="636" cy="136"/>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5" name="Line 21"/>
                <p:cNvSpPr>
                  <a:spLocks noChangeShapeType="1"/>
                </p:cNvSpPr>
                <p:nvPr/>
              </p:nvSpPr>
              <p:spPr bwMode="auto">
                <a:xfrm flipH="1">
                  <a:off x="1401" y="1255"/>
                  <a:ext cx="818" cy="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6" name="Line 22"/>
                <p:cNvSpPr>
                  <a:spLocks noChangeShapeType="1"/>
                </p:cNvSpPr>
                <p:nvPr/>
              </p:nvSpPr>
              <p:spPr bwMode="auto">
                <a:xfrm flipH="1">
                  <a:off x="1583" y="846"/>
                  <a:ext cx="816" cy="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7" name="Line 23"/>
                <p:cNvSpPr>
                  <a:spLocks noChangeShapeType="1"/>
                </p:cNvSpPr>
                <p:nvPr/>
              </p:nvSpPr>
              <p:spPr bwMode="auto">
                <a:xfrm flipH="1">
                  <a:off x="1900" y="574"/>
                  <a:ext cx="318" cy="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8" name="Line 24"/>
                <p:cNvSpPr>
                  <a:spLocks noChangeShapeType="1"/>
                </p:cNvSpPr>
                <p:nvPr/>
              </p:nvSpPr>
              <p:spPr bwMode="auto">
                <a:xfrm flipH="1">
                  <a:off x="1401" y="257"/>
                  <a:ext cx="408" cy="136"/>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49" name="Line 25"/>
                <p:cNvSpPr>
                  <a:spLocks noChangeShapeType="1"/>
                </p:cNvSpPr>
                <p:nvPr/>
              </p:nvSpPr>
              <p:spPr bwMode="auto">
                <a:xfrm>
                  <a:off x="1809" y="257"/>
                  <a:ext cx="363" cy="0"/>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50" name="Line 26"/>
                <p:cNvSpPr>
                  <a:spLocks noChangeShapeType="1"/>
                </p:cNvSpPr>
                <p:nvPr/>
              </p:nvSpPr>
              <p:spPr bwMode="auto">
                <a:xfrm>
                  <a:off x="857" y="347"/>
                  <a:ext cx="271" cy="227"/>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51" name="Line 27"/>
                <p:cNvSpPr>
                  <a:spLocks noChangeShapeType="1"/>
                </p:cNvSpPr>
                <p:nvPr/>
              </p:nvSpPr>
              <p:spPr bwMode="auto">
                <a:xfrm>
                  <a:off x="618" y="398"/>
                  <a:ext cx="148" cy="222"/>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52" name="Text Box 28"/>
                <p:cNvSpPr txBox="1">
                  <a:spLocks noChangeArrowheads="1"/>
                </p:cNvSpPr>
                <p:nvPr/>
              </p:nvSpPr>
              <p:spPr bwMode="auto">
                <a:xfrm>
                  <a:off x="222" y="1163"/>
                  <a:ext cx="363" cy="233"/>
                </a:xfrm>
                <a:prstGeom prst="rect">
                  <a:avLst/>
                </a:prstGeom>
                <a:noFill/>
                <a:ln w="9525">
                  <a:noFill/>
                  <a:miter lim="800000"/>
                  <a:headEnd/>
                  <a:tailEnd/>
                </a:ln>
              </p:spPr>
              <p:txBody>
                <a:bodyPr>
                  <a:spAutoFit/>
                </a:bodyPr>
                <a:lstStyle/>
                <a:p>
                  <a:pPr defTabSz="1277938">
                    <a:spcBef>
                      <a:spcPct val="50000"/>
                    </a:spcBef>
                  </a:pPr>
                  <a:endParaRPr lang="ar-EG" sz="3200" b="1">
                    <a:latin typeface="Calibri" pitchFamily="34" charset="0"/>
                  </a:endParaRPr>
                </a:p>
              </p:txBody>
            </p:sp>
            <p:sp>
              <p:nvSpPr>
                <p:cNvPr id="53" name="Text Box 29"/>
                <p:cNvSpPr txBox="1">
                  <a:spLocks noChangeArrowheads="1"/>
                </p:cNvSpPr>
                <p:nvPr/>
              </p:nvSpPr>
              <p:spPr bwMode="auto">
                <a:xfrm>
                  <a:off x="669" y="240"/>
                  <a:ext cx="545"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مسلخ</a:t>
                  </a:r>
                  <a:endParaRPr lang="en-US" sz="1200" dirty="0"/>
                </a:p>
              </p:txBody>
            </p:sp>
            <p:sp>
              <p:nvSpPr>
                <p:cNvPr id="54" name="Text Box 30"/>
                <p:cNvSpPr txBox="1">
                  <a:spLocks noChangeArrowheads="1"/>
                </p:cNvSpPr>
                <p:nvPr/>
              </p:nvSpPr>
              <p:spPr bwMode="auto">
                <a:xfrm>
                  <a:off x="2055" y="210"/>
                  <a:ext cx="453"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المدخل</a:t>
                  </a:r>
                  <a:endParaRPr lang="en-US" sz="1200" dirty="0"/>
                </a:p>
              </p:txBody>
            </p:sp>
            <p:sp>
              <p:nvSpPr>
                <p:cNvPr id="55" name="Text Box 31"/>
                <p:cNvSpPr txBox="1">
                  <a:spLocks noChangeArrowheads="1"/>
                </p:cNvSpPr>
                <p:nvPr/>
              </p:nvSpPr>
              <p:spPr bwMode="auto">
                <a:xfrm>
                  <a:off x="2159" y="513"/>
                  <a:ext cx="635"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دورات المياه</a:t>
                  </a:r>
                  <a:endParaRPr lang="en-US" sz="1200" dirty="0"/>
                </a:p>
              </p:txBody>
            </p:sp>
            <p:sp>
              <p:nvSpPr>
                <p:cNvPr id="56" name="Text Box 32"/>
                <p:cNvSpPr txBox="1">
                  <a:spLocks noChangeArrowheads="1"/>
                </p:cNvSpPr>
                <p:nvPr/>
              </p:nvSpPr>
              <p:spPr bwMode="auto">
                <a:xfrm>
                  <a:off x="2308" y="849"/>
                  <a:ext cx="545" cy="122"/>
                </a:xfrm>
                <a:prstGeom prst="rect">
                  <a:avLst/>
                </a:prstGeom>
                <a:noFill/>
                <a:ln w="9525">
                  <a:noFill/>
                  <a:miter lim="800000"/>
                  <a:headEnd/>
                  <a:tailEnd/>
                </a:ln>
              </p:spPr>
              <p:txBody>
                <a:bodyPr>
                  <a:spAutoFit/>
                </a:bodyPr>
                <a:lstStyle/>
                <a:p>
                  <a:pPr defTabSz="1277938">
                    <a:spcBef>
                      <a:spcPct val="50000"/>
                    </a:spcBef>
                  </a:pPr>
                  <a:endParaRPr lang="ar-EG" sz="1400" b="1">
                    <a:latin typeface="Calibri" pitchFamily="34" charset="0"/>
                  </a:endParaRPr>
                </a:p>
              </p:txBody>
            </p:sp>
            <p:sp>
              <p:nvSpPr>
                <p:cNvPr id="57" name="Text Box 33"/>
                <p:cNvSpPr txBox="1">
                  <a:spLocks noChangeArrowheads="1"/>
                </p:cNvSpPr>
                <p:nvPr/>
              </p:nvSpPr>
              <p:spPr bwMode="auto">
                <a:xfrm>
                  <a:off x="2279" y="788"/>
                  <a:ext cx="408"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smtClean="0"/>
                    <a:t>المدفئه</a:t>
                  </a:r>
                  <a:endParaRPr lang="en-US" sz="1000" b="1" dirty="0">
                    <a:solidFill>
                      <a:srgbClr val="0070C0"/>
                    </a:solidFill>
                  </a:endParaRPr>
                </a:p>
              </p:txBody>
            </p:sp>
            <p:sp>
              <p:nvSpPr>
                <p:cNvPr id="58" name="Text Box 34"/>
                <p:cNvSpPr txBox="1">
                  <a:spLocks noChangeArrowheads="1"/>
                </p:cNvSpPr>
                <p:nvPr/>
              </p:nvSpPr>
              <p:spPr bwMode="auto">
                <a:xfrm>
                  <a:off x="2055" y="1210"/>
                  <a:ext cx="589"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بيت الحراره</a:t>
                  </a:r>
                  <a:endParaRPr lang="en-US" sz="1200" dirty="0"/>
                </a:p>
              </p:txBody>
            </p:sp>
            <p:sp>
              <p:nvSpPr>
                <p:cNvPr id="59" name="Line 35"/>
                <p:cNvSpPr>
                  <a:spLocks noChangeShapeType="1"/>
                </p:cNvSpPr>
                <p:nvPr/>
              </p:nvSpPr>
              <p:spPr bwMode="auto">
                <a:xfrm flipH="1">
                  <a:off x="1038" y="1527"/>
                  <a:ext cx="1407" cy="45"/>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60" name="Text Box 36"/>
                <p:cNvSpPr txBox="1">
                  <a:spLocks noChangeArrowheads="1"/>
                </p:cNvSpPr>
                <p:nvPr/>
              </p:nvSpPr>
              <p:spPr bwMode="auto">
                <a:xfrm>
                  <a:off x="2375" y="1499"/>
                  <a:ext cx="544"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خلوت بها مغاطس</a:t>
                  </a:r>
                  <a:endParaRPr lang="en-US" sz="1200" dirty="0"/>
                </a:p>
              </p:txBody>
            </p:sp>
            <p:sp>
              <p:nvSpPr>
                <p:cNvPr id="61" name="Text Box 37"/>
                <p:cNvSpPr txBox="1">
                  <a:spLocks noChangeArrowheads="1"/>
                </p:cNvSpPr>
                <p:nvPr/>
              </p:nvSpPr>
              <p:spPr bwMode="auto">
                <a:xfrm>
                  <a:off x="1926" y="1944"/>
                  <a:ext cx="417"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بيت النار</a:t>
                  </a:r>
                  <a:endParaRPr lang="en-US" sz="1200" dirty="0"/>
                </a:p>
              </p:txBody>
            </p:sp>
            <p:sp>
              <p:nvSpPr>
                <p:cNvPr id="62" name="Oval 38"/>
                <p:cNvSpPr>
                  <a:spLocks noChangeArrowheads="1"/>
                </p:cNvSpPr>
                <p:nvPr/>
              </p:nvSpPr>
              <p:spPr bwMode="auto">
                <a:xfrm>
                  <a:off x="1900" y="1799"/>
                  <a:ext cx="91" cy="91"/>
                </a:xfrm>
                <a:prstGeom prst="ellipse">
                  <a:avLst/>
                </a:prstGeom>
                <a:solidFill>
                  <a:schemeClr val="accent1"/>
                </a:solidFill>
                <a:ln w="9525">
                  <a:solidFill>
                    <a:schemeClr val="tx1"/>
                  </a:solidFill>
                  <a:round/>
                  <a:headEnd/>
                  <a:tailEnd/>
                </a:ln>
              </p:spPr>
              <p:txBody>
                <a:bodyPr wrap="none" anchor="ctr"/>
                <a:lstStyle/>
                <a:p>
                  <a:endParaRPr lang="ar-EG">
                    <a:latin typeface="Calibri" pitchFamily="34" charset="0"/>
                  </a:endParaRPr>
                </a:p>
              </p:txBody>
            </p:sp>
            <p:sp>
              <p:nvSpPr>
                <p:cNvPr id="63" name="Line 39"/>
                <p:cNvSpPr>
                  <a:spLocks noChangeShapeType="1"/>
                </p:cNvSpPr>
                <p:nvPr/>
              </p:nvSpPr>
              <p:spPr bwMode="auto">
                <a:xfrm flipH="1">
                  <a:off x="1946" y="1844"/>
                  <a:ext cx="725" cy="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64" name="Text Box 40"/>
                <p:cNvSpPr txBox="1">
                  <a:spLocks noChangeArrowheads="1"/>
                </p:cNvSpPr>
                <p:nvPr/>
              </p:nvSpPr>
              <p:spPr bwMode="auto">
                <a:xfrm>
                  <a:off x="2567" y="1788"/>
                  <a:ext cx="449"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بيرالمياه</a:t>
                  </a:r>
                  <a:endParaRPr lang="en-US" sz="1200" dirty="0"/>
                </a:p>
              </p:txBody>
            </p:sp>
          </p:grpSp>
          <p:sp>
            <p:nvSpPr>
              <p:cNvPr id="34" name="Line 41"/>
              <p:cNvSpPr>
                <a:spLocks noChangeShapeType="1"/>
              </p:cNvSpPr>
              <p:nvPr/>
            </p:nvSpPr>
            <p:spPr bwMode="auto">
              <a:xfrm flipH="1" flipV="1">
                <a:off x="2384" y="2213"/>
                <a:ext cx="923" cy="12"/>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35" name="Line 42"/>
              <p:cNvSpPr>
                <a:spLocks noChangeShapeType="1"/>
              </p:cNvSpPr>
              <p:nvPr/>
            </p:nvSpPr>
            <p:spPr bwMode="auto">
              <a:xfrm flipH="1">
                <a:off x="2411" y="1546"/>
                <a:ext cx="670" cy="12"/>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36" name="Line 43"/>
              <p:cNvSpPr>
                <a:spLocks noChangeShapeType="1"/>
              </p:cNvSpPr>
              <p:nvPr/>
            </p:nvSpPr>
            <p:spPr bwMode="auto">
              <a:xfrm flipH="1">
                <a:off x="2384" y="1265"/>
                <a:ext cx="732" cy="12"/>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37" name="Line 44"/>
              <p:cNvSpPr>
                <a:spLocks noChangeShapeType="1"/>
              </p:cNvSpPr>
              <p:nvPr/>
            </p:nvSpPr>
            <p:spPr bwMode="auto">
              <a:xfrm flipH="1" flipV="1">
                <a:off x="2411" y="944"/>
                <a:ext cx="398" cy="12"/>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pPr defTabSz="1280160" fontAlgn="auto">
                  <a:spcBef>
                    <a:spcPts val="0"/>
                  </a:spcBef>
                  <a:spcAft>
                    <a:spcPts val="0"/>
                  </a:spcAft>
                  <a:defRPr/>
                </a:pPr>
                <a:endParaRPr lang="en-US"/>
              </a:p>
            </p:txBody>
          </p:sp>
          <p:sp>
            <p:nvSpPr>
              <p:cNvPr id="38" name="Text Box 45"/>
              <p:cNvSpPr txBox="1">
                <a:spLocks noChangeArrowheads="1"/>
              </p:cNvSpPr>
              <p:nvPr/>
            </p:nvSpPr>
            <p:spPr bwMode="auto">
              <a:xfrm>
                <a:off x="2258" y="1484"/>
                <a:ext cx="449"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ساخن</a:t>
                </a:r>
                <a:endParaRPr lang="en-US" sz="1200" dirty="0"/>
              </a:p>
            </p:txBody>
          </p:sp>
          <p:sp>
            <p:nvSpPr>
              <p:cNvPr id="39" name="Text Box 46"/>
              <p:cNvSpPr txBox="1">
                <a:spLocks noChangeArrowheads="1"/>
              </p:cNvSpPr>
              <p:nvPr/>
            </p:nvSpPr>
            <p:spPr bwMode="auto">
              <a:xfrm>
                <a:off x="2325" y="2151"/>
                <a:ext cx="447"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ساخن جدا</a:t>
                </a:r>
                <a:endParaRPr lang="en-US" sz="1200" dirty="0"/>
              </a:p>
            </p:txBody>
          </p:sp>
          <p:sp>
            <p:nvSpPr>
              <p:cNvPr id="40" name="Text Box 47"/>
              <p:cNvSpPr txBox="1">
                <a:spLocks noChangeArrowheads="1"/>
              </p:cNvSpPr>
              <p:nvPr/>
            </p:nvSpPr>
            <p:spPr bwMode="auto">
              <a:xfrm>
                <a:off x="2334" y="1184"/>
                <a:ext cx="438"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دافئ</a:t>
                </a:r>
                <a:endParaRPr lang="en-US" sz="1200" dirty="0"/>
              </a:p>
            </p:txBody>
          </p:sp>
          <p:sp>
            <p:nvSpPr>
              <p:cNvPr id="41" name="Text Box 48"/>
              <p:cNvSpPr txBox="1">
                <a:spLocks noChangeArrowheads="1"/>
              </p:cNvSpPr>
              <p:nvPr/>
            </p:nvSpPr>
            <p:spPr bwMode="auto">
              <a:xfrm>
                <a:off x="2384" y="871"/>
                <a:ext cx="361" cy="11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بارد</a:t>
                </a:r>
                <a:endParaRPr lang="en-US" sz="1200" dirty="0"/>
              </a:p>
            </p:txBody>
          </p:sp>
        </p:grpSp>
        <p:sp>
          <p:nvSpPr>
            <p:cNvPr id="31" name="Text Box 61"/>
            <p:cNvSpPr txBox="1">
              <a:spLocks noChangeArrowheads="1"/>
            </p:cNvSpPr>
            <p:nvPr/>
          </p:nvSpPr>
          <p:spPr bwMode="auto">
            <a:xfrm>
              <a:off x="1400140" y="13444598"/>
              <a:ext cx="2879725" cy="23724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1279218" fontAlgn="auto">
                <a:spcBef>
                  <a:spcPct val="50000"/>
                </a:spcBef>
                <a:spcAft>
                  <a:spcPts val="0"/>
                </a:spcAft>
                <a:defRPr/>
              </a:pPr>
              <a:r>
                <a:rPr lang="ar-EG" sz="1200" dirty="0"/>
                <a:t>الفراغات الرئيسيه للحمام</a:t>
              </a:r>
              <a:endParaRPr lang="en-US" sz="1200" dirty="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2002948" y="4777740"/>
            <a:ext cx="8794592" cy="1112"/>
          </a:xfrm>
          <a:prstGeom prst="line">
            <a:avLst/>
          </a:prstGeom>
        </p:spPr>
        <p:style>
          <a:lnRef idx="2">
            <a:schemeClr val="dk1"/>
          </a:lnRef>
          <a:fillRef idx="0">
            <a:schemeClr val="dk1"/>
          </a:fillRef>
          <a:effectRef idx="1">
            <a:schemeClr val="dk1"/>
          </a:effectRef>
          <a:fontRef idx="minor">
            <a:schemeClr val="tx1"/>
          </a:fontRef>
        </p:style>
      </p:cxnSp>
      <p:sp>
        <p:nvSpPr>
          <p:cNvPr id="53" name="Rectangle 52"/>
          <p:cNvSpPr/>
          <p:nvPr/>
        </p:nvSpPr>
        <p:spPr>
          <a:xfrm>
            <a:off x="6257924" y="4611491"/>
            <a:ext cx="6115049" cy="646309"/>
          </a:xfrm>
          <a:prstGeom prst="rect">
            <a:avLst/>
          </a:prstGeom>
        </p:spPr>
        <p:txBody>
          <a:bodyPr wrap="square" lIns="91417" tIns="45709" rIns="91417" bIns="45709">
            <a:spAutoFit/>
          </a:bodyPr>
          <a:lstStyle/>
          <a:p>
            <a:pPr algn="r" defTabSz="1279218" rtl="1">
              <a:spcBef>
                <a:spcPct val="50000"/>
              </a:spcBef>
            </a:pPr>
            <a:r>
              <a:rPr lang="ar-EG" sz="1400" b="1" dirty="0" smtClean="0">
                <a:solidFill>
                  <a:srgbClr val="FF0000"/>
                </a:solidFill>
              </a:rPr>
              <a:t>العناصر الانشائية المكونة للحمام: </a:t>
            </a:r>
            <a:endParaRPr lang="ar-EG" sz="1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r" defTabSz="1279218" rtl="1">
              <a:spcBef>
                <a:spcPct val="50000"/>
              </a:spcBef>
            </a:pPr>
            <a:r>
              <a:rPr lang="ar-EG" sz="1400" b="1" u="sng" dirty="0">
                <a:latin typeface="Calibri" pitchFamily="34" charset="0"/>
              </a:rPr>
              <a:t>1- القباب</a:t>
            </a:r>
            <a:r>
              <a:rPr lang="ar-EG" sz="1400" b="1" dirty="0">
                <a:effectLst>
                  <a:outerShdw blurRad="38100" dist="38100" dir="2700000" algn="tl">
                    <a:srgbClr val="000000">
                      <a:alpha val="43137"/>
                    </a:srgbClr>
                  </a:outerShdw>
                </a:effectLst>
              </a:rPr>
              <a:t>: </a:t>
            </a:r>
            <a:r>
              <a:rPr lang="ar-EG" sz="1400" dirty="0"/>
              <a:t>استخدموا القباب التى تحتوى على فتحات مغطاه بالزجاج استخدمت لانارة المكان و التهوية </a:t>
            </a:r>
          </a:p>
        </p:txBody>
      </p:sp>
      <p:sp>
        <p:nvSpPr>
          <p:cNvPr id="54" name="Rectangle 53"/>
          <p:cNvSpPr/>
          <p:nvPr/>
        </p:nvSpPr>
        <p:spPr>
          <a:xfrm>
            <a:off x="8763000" y="0"/>
            <a:ext cx="3962400" cy="2970022"/>
          </a:xfrm>
          <a:prstGeom prst="rect">
            <a:avLst/>
          </a:prstGeom>
        </p:spPr>
        <p:txBody>
          <a:bodyPr wrap="square" lIns="91417" tIns="45709" rIns="91417" bIns="45709">
            <a:spAutoFit/>
          </a:bodyPr>
          <a:lstStyle/>
          <a:p>
            <a:pPr algn="r" defTabSz="1279218">
              <a:spcBef>
                <a:spcPct val="50000"/>
              </a:spcBef>
            </a:pPr>
            <a:r>
              <a:rPr lang="ar-EG" sz="2000" b="1" dirty="0">
                <a:solidFill>
                  <a:schemeClr val="accent6">
                    <a:lumMod val="75000"/>
                  </a:schemeClr>
                </a:solidFill>
                <a:latin typeface="Calibri" pitchFamily="34" charset="0"/>
              </a:rPr>
              <a:t> المميزات التصميمية </a:t>
            </a:r>
            <a:r>
              <a:rPr lang="ar-EG" sz="2000" b="1" dirty="0" smtClean="0">
                <a:solidFill>
                  <a:schemeClr val="accent6">
                    <a:lumMod val="75000"/>
                  </a:schemeClr>
                </a:solidFill>
                <a:latin typeface="Calibri" pitchFamily="34" charset="0"/>
              </a:rPr>
              <a:t>لمنشات </a:t>
            </a:r>
            <a:r>
              <a:rPr lang="ar-EG" sz="2000" b="1" dirty="0">
                <a:solidFill>
                  <a:schemeClr val="accent6">
                    <a:lumMod val="75000"/>
                  </a:schemeClr>
                </a:solidFill>
                <a:latin typeface="Calibri" pitchFamily="34" charset="0"/>
              </a:rPr>
              <a:t>الحمامات العامة:</a:t>
            </a:r>
          </a:p>
          <a:p>
            <a:pPr algn="r" defTabSz="1279218">
              <a:spcBef>
                <a:spcPct val="50000"/>
              </a:spcBef>
            </a:pPr>
            <a:r>
              <a:rPr lang="ar-EG" sz="1400" dirty="0"/>
              <a:t>1-تتميز بان فراغاتها الداخلية صممت على وظائف ثابتة تناسب عملية الاستحمام</a:t>
            </a:r>
          </a:p>
          <a:p>
            <a:pPr algn="r" defTabSz="1279218">
              <a:spcBef>
                <a:spcPct val="50000"/>
              </a:spcBef>
            </a:pPr>
            <a:r>
              <a:rPr lang="ar-EG" sz="1400" dirty="0"/>
              <a:t>2- الاجزاء المكونة للحمام تتميز بالانتقالية بين الجزء الشديد لبيت الحرارة و صالة المدخل ثم تاتى منطقة جزء بيت الحرارة حيث </a:t>
            </a:r>
            <a:endParaRPr lang="ar-EG" sz="1400" dirty="0" smtClean="0"/>
          </a:p>
          <a:p>
            <a:pPr algn="r" defTabSz="1279218">
              <a:spcBef>
                <a:spcPct val="50000"/>
              </a:spcBef>
            </a:pPr>
            <a:r>
              <a:rPr lang="ar-EG" sz="1400" dirty="0" smtClean="0"/>
              <a:t>المنطقة </a:t>
            </a:r>
            <a:r>
              <a:rPr lang="ar-EG" sz="1400" dirty="0"/>
              <a:t>المتوسطة و تغطى بقبة </a:t>
            </a:r>
          </a:p>
          <a:p>
            <a:pPr algn="r" defTabSz="1279218">
              <a:spcBef>
                <a:spcPct val="50000"/>
              </a:spcBef>
            </a:pPr>
            <a:r>
              <a:rPr lang="ar-EG" sz="1400" dirty="0"/>
              <a:t>3- مواد البناء ذات فتحات التهوية و الاضاءة </a:t>
            </a:r>
          </a:p>
          <a:p>
            <a:pPr algn="r" defTabSz="1279218">
              <a:spcBef>
                <a:spcPct val="50000"/>
              </a:spcBef>
            </a:pPr>
            <a:r>
              <a:rPr lang="ar-EG" sz="1400" dirty="0"/>
              <a:t>4- تحتوى الحوائط على نطام التدفئة التى تاتى بالهواء الساخن من بيت الغاز الذى يجاور بيت الحرارة </a:t>
            </a:r>
          </a:p>
        </p:txBody>
      </p:sp>
      <p:grpSp>
        <p:nvGrpSpPr>
          <p:cNvPr id="55" name="Group 66"/>
          <p:cNvGrpSpPr/>
          <p:nvPr/>
        </p:nvGrpSpPr>
        <p:grpSpPr>
          <a:xfrm>
            <a:off x="6400801" y="455589"/>
            <a:ext cx="2576510" cy="2058994"/>
            <a:chOff x="1757330" y="6729426"/>
            <a:chExt cx="2576509" cy="2058994"/>
          </a:xfrm>
        </p:grpSpPr>
        <p:pic>
          <p:nvPicPr>
            <p:cNvPr id="56" name="Picture 5" descr="img021"/>
            <p:cNvPicPr preferRelativeResize="0">
              <a:picLocks noChangeAspect="1" noChangeArrowheads="1"/>
            </p:cNvPicPr>
            <p:nvPr/>
          </p:nvPicPr>
          <p:blipFill>
            <a:blip r:embed="rId3" cstate="print">
              <a:clrChange>
                <a:clrFrom>
                  <a:srgbClr val="F5F8FF"/>
                </a:clrFrom>
                <a:clrTo>
                  <a:srgbClr val="F5F8FF">
                    <a:alpha val="0"/>
                  </a:srgbClr>
                </a:clrTo>
              </a:clrChange>
            </a:blip>
            <a:srcRect r="63177" b="66991"/>
            <a:stretch>
              <a:fillRect/>
            </a:stretch>
          </p:blipFill>
          <p:spPr bwMode="auto">
            <a:xfrm>
              <a:off x="1971644" y="6729426"/>
              <a:ext cx="1720101" cy="1082673"/>
            </a:xfrm>
            <a:prstGeom prst="rect">
              <a:avLst/>
            </a:prstGeom>
            <a:noFill/>
            <a:ln w="9525">
              <a:noFill/>
              <a:miter lim="800000"/>
              <a:headEnd/>
              <a:tailEnd/>
            </a:ln>
          </p:spPr>
        </p:pic>
        <p:pic>
          <p:nvPicPr>
            <p:cNvPr id="57" name="Picture 50" descr="img021"/>
            <p:cNvPicPr preferRelativeResize="0">
              <a:picLocks noChangeAspect="1" noChangeArrowheads="1"/>
            </p:cNvPicPr>
            <p:nvPr/>
          </p:nvPicPr>
          <p:blipFill>
            <a:blip r:embed="rId4" cstate="print">
              <a:clrChange>
                <a:clrFrom>
                  <a:srgbClr val="F5F8FF"/>
                </a:clrFrom>
                <a:clrTo>
                  <a:srgbClr val="F5F8FF">
                    <a:alpha val="0"/>
                  </a:srgbClr>
                </a:clrTo>
              </a:clrChange>
            </a:blip>
            <a:srcRect l="38304" t="5353" r="35155" b="71098"/>
            <a:stretch>
              <a:fillRect/>
            </a:stretch>
          </p:blipFill>
          <p:spPr bwMode="auto">
            <a:xfrm>
              <a:off x="1757330" y="7658120"/>
              <a:ext cx="1816100" cy="1130300"/>
            </a:xfrm>
            <a:prstGeom prst="rect">
              <a:avLst/>
            </a:prstGeom>
            <a:noFill/>
            <a:ln w="9525">
              <a:noFill/>
              <a:miter lim="800000"/>
              <a:headEnd/>
              <a:tailEnd/>
            </a:ln>
          </p:spPr>
        </p:pic>
        <p:sp>
          <p:nvSpPr>
            <p:cNvPr id="58" name="Text Box 51"/>
            <p:cNvSpPr txBox="1">
              <a:spLocks noChangeArrowheads="1"/>
            </p:cNvSpPr>
            <p:nvPr/>
          </p:nvSpPr>
          <p:spPr bwMode="auto">
            <a:xfrm>
              <a:off x="3471841" y="7359660"/>
              <a:ext cx="861998" cy="101566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defTabSz="1279218" rtl="1">
                <a:spcBef>
                  <a:spcPct val="50000"/>
                </a:spcBef>
              </a:pPr>
              <a:r>
                <a:rPr lang="ar-EG" sz="1200" dirty="0"/>
                <a:t>وحدات الموجوده داخل الحائط التى توزع الحراره</a:t>
              </a:r>
              <a:endParaRPr lang="en-US" sz="1200" dirty="0"/>
            </a:p>
          </p:txBody>
        </p:sp>
      </p:grpSp>
      <p:sp>
        <p:nvSpPr>
          <p:cNvPr id="59" name="Rectangle 58"/>
          <p:cNvSpPr/>
          <p:nvPr/>
        </p:nvSpPr>
        <p:spPr>
          <a:xfrm>
            <a:off x="6686553" y="8015310"/>
            <a:ext cx="2328834" cy="738642"/>
          </a:xfrm>
          <a:prstGeom prst="rect">
            <a:avLst/>
          </a:prstGeom>
        </p:spPr>
        <p:txBody>
          <a:bodyPr wrap="square" lIns="91417" tIns="45709" rIns="91417" bIns="45709">
            <a:spAutoFit/>
          </a:bodyPr>
          <a:lstStyle/>
          <a:p>
            <a:pPr algn="r" rtl="1"/>
            <a:r>
              <a:rPr lang="ar-EG" sz="1400" b="1" u="sng" dirty="0">
                <a:latin typeface="Calibri" pitchFamily="34" charset="0"/>
              </a:rPr>
              <a:t>2- الاعمدة</a:t>
            </a:r>
            <a:r>
              <a:rPr lang="ar-EG" sz="1400" b="1" dirty="0">
                <a:effectLst>
                  <a:outerShdw blurRad="38100" dist="38100" dir="2700000" algn="tl">
                    <a:srgbClr val="000000">
                      <a:alpha val="43137"/>
                    </a:srgbClr>
                  </a:outerShdw>
                </a:effectLst>
              </a:rPr>
              <a:t>: </a:t>
            </a:r>
            <a:r>
              <a:rPr lang="ar-EG" sz="1400" dirty="0"/>
              <a:t>استخدموا الاعمدة من الرخام داخل قاعات الاستحمام و الاستراحة و تمت زخرفتها</a:t>
            </a:r>
            <a:endParaRPr lang="en-US" sz="1400" dirty="0"/>
          </a:p>
        </p:txBody>
      </p:sp>
      <p:sp>
        <p:nvSpPr>
          <p:cNvPr id="60" name="Rectangle 59"/>
          <p:cNvSpPr/>
          <p:nvPr/>
        </p:nvSpPr>
        <p:spPr>
          <a:xfrm>
            <a:off x="3616343" y="514321"/>
            <a:ext cx="2638817" cy="307754"/>
          </a:xfrm>
          <a:prstGeom prst="rect">
            <a:avLst/>
          </a:prstGeom>
        </p:spPr>
        <p:txBody>
          <a:bodyPr wrap="none" lIns="91417" tIns="45709" rIns="91417" bIns="45709">
            <a:spAutoFit/>
          </a:bodyPr>
          <a:lstStyle/>
          <a:p>
            <a:pPr algn="r" defTabSz="1279218" rtl="1">
              <a:spcBef>
                <a:spcPct val="50000"/>
              </a:spcBef>
            </a:pPr>
            <a:r>
              <a:rPr lang="ar-EG" sz="1400" b="1" u="sng" dirty="0">
                <a:latin typeface="Calibri" pitchFamily="34" charset="0"/>
              </a:rPr>
              <a:t>3- العقود</a:t>
            </a:r>
            <a:r>
              <a:rPr lang="ar-EG" sz="1400" b="1" dirty="0" smtClean="0">
                <a:effectLst>
                  <a:outerShdw blurRad="38100" dist="38100" dir="2700000" algn="tl">
                    <a:srgbClr val="000000">
                      <a:alpha val="43137"/>
                    </a:srgbClr>
                  </a:outerShdw>
                </a:effectLst>
              </a:rPr>
              <a:t>: </a:t>
            </a:r>
            <a:r>
              <a:rPr lang="ar-EG" sz="1400" dirty="0" smtClean="0"/>
              <a:t>استخدموا العقود نصف الدائرية </a:t>
            </a:r>
            <a:endParaRPr lang="ar-EG" sz="1400" dirty="0"/>
          </a:p>
        </p:txBody>
      </p:sp>
      <p:sp>
        <p:nvSpPr>
          <p:cNvPr id="61" name="Rectangle 60"/>
          <p:cNvSpPr/>
          <p:nvPr/>
        </p:nvSpPr>
        <p:spPr>
          <a:xfrm>
            <a:off x="2973404" y="2816446"/>
            <a:ext cx="3324903" cy="307754"/>
          </a:xfrm>
          <a:prstGeom prst="rect">
            <a:avLst/>
          </a:prstGeom>
        </p:spPr>
        <p:txBody>
          <a:bodyPr wrap="none" lIns="91417" tIns="45709" rIns="91417" bIns="45709">
            <a:spAutoFit/>
          </a:bodyPr>
          <a:lstStyle/>
          <a:p>
            <a:pPr algn="r" rtl="1"/>
            <a:r>
              <a:rPr lang="ar-EG" sz="1400" b="1" dirty="0">
                <a:effectLst>
                  <a:outerShdw blurRad="38100" dist="38100" dir="2700000" algn="tl">
                    <a:srgbClr val="000000">
                      <a:alpha val="43137"/>
                    </a:srgbClr>
                  </a:outerShdw>
                </a:effectLst>
              </a:rPr>
              <a:t>4</a:t>
            </a:r>
            <a:r>
              <a:rPr lang="ar-EG" sz="1400" b="1" u="sng" dirty="0">
                <a:latin typeface="Calibri" pitchFamily="34" charset="0"/>
              </a:rPr>
              <a:t>- الشخشيخة و الملقف</a:t>
            </a:r>
            <a:r>
              <a:rPr lang="ar-EG" sz="1400" b="1" dirty="0">
                <a:effectLst>
                  <a:outerShdw blurRad="38100" dist="38100" dir="2700000" algn="tl">
                    <a:srgbClr val="000000">
                      <a:alpha val="43137"/>
                    </a:srgbClr>
                  </a:outerShdw>
                </a:effectLst>
              </a:rPr>
              <a:t>: </a:t>
            </a:r>
            <a:r>
              <a:rPr lang="ar-EG" sz="1400" dirty="0"/>
              <a:t>استخدمت للاضاءة و التهوية </a:t>
            </a:r>
            <a:endParaRPr lang="en-US" sz="1400" dirty="0"/>
          </a:p>
        </p:txBody>
      </p:sp>
      <p:sp>
        <p:nvSpPr>
          <p:cNvPr id="62" name="Rectangle 61"/>
          <p:cNvSpPr/>
          <p:nvPr/>
        </p:nvSpPr>
        <p:spPr>
          <a:xfrm>
            <a:off x="3186091" y="6400800"/>
            <a:ext cx="3186091" cy="523198"/>
          </a:xfrm>
          <a:prstGeom prst="rect">
            <a:avLst/>
          </a:prstGeom>
        </p:spPr>
        <p:txBody>
          <a:bodyPr wrap="square" lIns="91417" tIns="45709" rIns="91417" bIns="45709">
            <a:spAutoFit/>
          </a:bodyPr>
          <a:lstStyle/>
          <a:p>
            <a:pPr algn="r" rtl="1"/>
            <a:r>
              <a:rPr lang="ar-EG" sz="1400" b="1" u="sng" dirty="0">
                <a:latin typeface="Calibri" pitchFamily="34" charset="0"/>
              </a:rPr>
              <a:t>5- الحليات و الزخارف</a:t>
            </a:r>
            <a:r>
              <a:rPr lang="ar-EG" sz="1400" b="1" dirty="0">
                <a:effectLst>
                  <a:outerShdw blurRad="38100" dist="38100" dir="2700000" algn="tl">
                    <a:srgbClr val="000000">
                      <a:alpha val="43137"/>
                    </a:srgbClr>
                  </a:outerShdw>
                </a:effectLst>
              </a:rPr>
              <a:t>: </a:t>
            </a:r>
            <a:r>
              <a:rPr lang="ar-EG" sz="1400" dirty="0"/>
              <a:t>كانت تستخدم حول الابواب و الشبابيك كما كانت توجد على الاعمدة </a:t>
            </a:r>
            <a:endParaRPr lang="en-US" sz="1400" dirty="0"/>
          </a:p>
        </p:txBody>
      </p:sp>
      <p:pic>
        <p:nvPicPr>
          <p:cNvPr id="63" name="Picture 260" descr="hammam2"/>
          <p:cNvPicPr preferRelativeResize="0">
            <a:picLocks noChangeAspect="1" noChangeArrowheads="1"/>
          </p:cNvPicPr>
          <p:nvPr/>
        </p:nvPicPr>
        <p:blipFill>
          <a:blip r:embed="rId5" cstate="print">
            <a:lum bright="-20000"/>
          </a:blip>
          <a:srcRect l="19044" t="34542" r="20014" b="20287"/>
          <a:stretch>
            <a:fillRect/>
          </a:stretch>
        </p:blipFill>
        <p:spPr bwMode="auto">
          <a:xfrm>
            <a:off x="471446" y="800074"/>
            <a:ext cx="1785951" cy="18975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64" name="Group 33"/>
          <p:cNvGrpSpPr/>
          <p:nvPr/>
        </p:nvGrpSpPr>
        <p:grpSpPr>
          <a:xfrm>
            <a:off x="9067800" y="7303274"/>
            <a:ext cx="3581399" cy="2145526"/>
            <a:chOff x="9034508" y="7361229"/>
            <a:chExt cx="3581398" cy="2145526"/>
          </a:xfrm>
        </p:grpSpPr>
        <p:pic>
          <p:nvPicPr>
            <p:cNvPr id="65" name="Picture 85" descr="BATH_5_55168_large"/>
            <p:cNvPicPr preferRelativeResize="0">
              <a:picLocks noChangeAspect="1" noChangeArrowheads="1"/>
            </p:cNvPicPr>
            <p:nvPr/>
          </p:nvPicPr>
          <p:blipFill>
            <a:blip r:embed="rId6" cstate="print"/>
            <a:srcRect/>
            <a:stretch>
              <a:fillRect/>
            </a:stretch>
          </p:blipFill>
          <p:spPr bwMode="auto">
            <a:xfrm>
              <a:off x="9034508" y="7677955"/>
              <a:ext cx="1980772" cy="12230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6" name="Picture 85" descr="BATH_5_55168_large"/>
            <p:cNvPicPr preferRelativeResize="0">
              <a:picLocks noChangeAspect="1" noChangeArrowheads="1"/>
            </p:cNvPicPr>
            <p:nvPr/>
          </p:nvPicPr>
          <p:blipFill>
            <a:blip r:embed="rId6" cstate="print"/>
            <a:srcRect l="74650" r="11294" b="36767"/>
            <a:stretch>
              <a:fillRect/>
            </a:stretch>
          </p:blipFill>
          <p:spPr bwMode="auto">
            <a:xfrm>
              <a:off x="11777707" y="7361229"/>
              <a:ext cx="635229" cy="17645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7" name="TextBox 66"/>
            <p:cNvSpPr txBox="1"/>
            <p:nvPr/>
          </p:nvSpPr>
          <p:spPr>
            <a:xfrm>
              <a:off x="11472899" y="9229756"/>
              <a:ext cx="1143007"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الاعمدة المزخرفة</a:t>
              </a:r>
              <a:endParaRPr lang="en-US" sz="1200" dirty="0"/>
            </a:p>
          </p:txBody>
        </p:sp>
        <p:sp>
          <p:nvSpPr>
            <p:cNvPr id="68" name="TextBox 67"/>
            <p:cNvSpPr txBox="1"/>
            <p:nvPr/>
          </p:nvSpPr>
          <p:spPr>
            <a:xfrm>
              <a:off x="9186908" y="9015441"/>
              <a:ext cx="1643048"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العمدة في صالة المغطس(حمام اينال)</a:t>
              </a:r>
              <a:endParaRPr lang="en-US" sz="1200" dirty="0"/>
            </a:p>
          </p:txBody>
        </p:sp>
      </p:grpSp>
      <p:sp>
        <p:nvSpPr>
          <p:cNvPr id="69" name="TextBox 68"/>
          <p:cNvSpPr txBox="1"/>
          <p:nvPr/>
        </p:nvSpPr>
        <p:spPr>
          <a:xfrm>
            <a:off x="3886200" y="1524000"/>
            <a:ext cx="1838340" cy="461653"/>
          </a:xfrm>
          <a:prstGeom prst="rect">
            <a:avLst/>
          </a:prstGeom>
          <a:ln/>
        </p:spPr>
        <p:style>
          <a:lnRef idx="1">
            <a:schemeClr val="accent2"/>
          </a:lnRef>
          <a:fillRef idx="3">
            <a:schemeClr val="accent2"/>
          </a:fillRef>
          <a:effectRef idx="2">
            <a:schemeClr val="accent2"/>
          </a:effectRef>
          <a:fontRef idx="minor">
            <a:schemeClr val="lt1"/>
          </a:fontRef>
        </p:style>
        <p:txBody>
          <a:bodyPr wrap="square" lIns="91428" tIns="45714" rIns="91428" bIns="45714" rtlCol="0">
            <a:spAutoFit/>
          </a:bodyPr>
          <a:lstStyle/>
          <a:p>
            <a:pPr algn="ctr"/>
            <a:r>
              <a:rPr lang="ar-EG" sz="1200" dirty="0"/>
              <a:t>العقود الدائرية في الأبواب وداخل حمام اينال</a:t>
            </a:r>
            <a:endParaRPr lang="en-US" sz="1200" dirty="0"/>
          </a:p>
        </p:txBody>
      </p:sp>
      <p:grpSp>
        <p:nvGrpSpPr>
          <p:cNvPr id="70" name="Group 37"/>
          <p:cNvGrpSpPr/>
          <p:nvPr/>
        </p:nvGrpSpPr>
        <p:grpSpPr>
          <a:xfrm>
            <a:off x="6781800" y="5410200"/>
            <a:ext cx="5334000" cy="2247614"/>
            <a:chOff x="6900866" y="5086352"/>
            <a:chExt cx="5334000" cy="2247615"/>
          </a:xfrm>
        </p:grpSpPr>
        <p:pic>
          <p:nvPicPr>
            <p:cNvPr id="71" name="Picture 259" descr="BATH_10_55168_large"/>
            <p:cNvPicPr preferRelativeResize="0">
              <a:picLocks noChangeAspect="1" noChangeArrowheads="1"/>
            </p:cNvPicPr>
            <p:nvPr/>
          </p:nvPicPr>
          <p:blipFill>
            <a:blip r:embed="rId7" cstate="print"/>
            <a:srcRect/>
            <a:stretch>
              <a:fillRect/>
            </a:stretch>
          </p:blipFill>
          <p:spPr bwMode="auto">
            <a:xfrm>
              <a:off x="11187146" y="5086352"/>
              <a:ext cx="990394" cy="12631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2" name="Picture 261"/>
            <p:cNvPicPr preferRelativeResize="0">
              <a:picLocks noChangeAspect="1" noChangeArrowheads="1"/>
            </p:cNvPicPr>
            <p:nvPr/>
          </p:nvPicPr>
          <p:blipFill>
            <a:blip r:embed="rId8" cstate="print"/>
            <a:srcRect l="15352" r="7887"/>
            <a:stretch>
              <a:fillRect/>
            </a:stretch>
          </p:blipFill>
          <p:spPr bwMode="auto">
            <a:xfrm>
              <a:off x="6900866" y="5086352"/>
              <a:ext cx="1762743" cy="15844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3" name="Picture 260" descr="hammam2"/>
            <p:cNvPicPr preferRelativeResize="0">
              <a:picLocks noChangeAspect="1" noChangeArrowheads="1"/>
            </p:cNvPicPr>
            <p:nvPr/>
          </p:nvPicPr>
          <p:blipFill>
            <a:blip r:embed="rId9" cstate="print"/>
            <a:srcRect/>
            <a:stretch>
              <a:fillRect/>
            </a:stretch>
          </p:blipFill>
          <p:spPr bwMode="auto">
            <a:xfrm>
              <a:off x="9258320" y="5086352"/>
              <a:ext cx="1143008" cy="16384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4" name="Oval 73"/>
            <p:cNvSpPr/>
            <p:nvPr/>
          </p:nvSpPr>
          <p:spPr>
            <a:xfrm>
              <a:off x="9329758" y="5086352"/>
              <a:ext cx="1000132" cy="571504"/>
            </a:xfrm>
            <a:prstGeom prst="ellipse">
              <a:avLst/>
            </a:prstGeom>
            <a:solidFill>
              <a:srgbClr val="C0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Arrow Connector 74"/>
            <p:cNvCxnSpPr>
              <a:stCxn id="71" idx="2"/>
              <a:endCxn id="74" idx="6"/>
            </p:cNvCxnSpPr>
            <p:nvPr/>
          </p:nvCxnSpPr>
          <p:spPr>
            <a:xfrm rot="5400000" flipH="1">
              <a:off x="10517428" y="5184567"/>
              <a:ext cx="977377" cy="1352453"/>
            </a:xfrm>
            <a:prstGeom prst="straightConnector1">
              <a:avLst/>
            </a:prstGeom>
            <a:ln>
              <a:tailEnd type="arrow"/>
            </a:ln>
            <a:effectLst>
              <a:glow rad="139700">
                <a:schemeClr val="accent1">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sp>
          <p:nvSpPr>
            <p:cNvPr id="76" name="TextBox 75"/>
            <p:cNvSpPr txBox="1"/>
            <p:nvPr/>
          </p:nvSpPr>
          <p:spPr>
            <a:xfrm>
              <a:off x="7186619" y="6800864"/>
              <a:ext cx="1143008"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القبة من الخارج</a:t>
              </a:r>
              <a:endParaRPr lang="en-US" sz="1200" dirty="0"/>
            </a:p>
          </p:txBody>
        </p:sp>
        <p:sp>
          <p:nvSpPr>
            <p:cNvPr id="77" name="TextBox 76"/>
            <p:cNvSpPr txBox="1"/>
            <p:nvPr/>
          </p:nvSpPr>
          <p:spPr>
            <a:xfrm>
              <a:off x="11091858" y="6381753"/>
              <a:ext cx="1143008"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فتحات مغطاه بالزجاج الملون للأضاءة</a:t>
              </a:r>
              <a:endParaRPr lang="en-US" sz="1200" dirty="0"/>
            </a:p>
          </p:txBody>
        </p:sp>
        <p:sp>
          <p:nvSpPr>
            <p:cNvPr id="78" name="TextBox 77"/>
            <p:cNvSpPr txBox="1"/>
            <p:nvPr/>
          </p:nvSpPr>
          <p:spPr>
            <a:xfrm>
              <a:off x="9258320" y="6872302"/>
              <a:ext cx="1143008"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القبة تغطي بيت الحرارة(حمام اينال) </a:t>
              </a:r>
              <a:endParaRPr lang="en-US" sz="1200" dirty="0"/>
            </a:p>
          </p:txBody>
        </p:sp>
      </p:grpSp>
      <p:pic>
        <p:nvPicPr>
          <p:cNvPr id="79" name="Picture 88" descr="hammam6"/>
          <p:cNvPicPr preferRelativeResize="0">
            <a:picLocks noChangeAspect="1" noChangeArrowheads="1"/>
          </p:cNvPicPr>
          <p:nvPr/>
        </p:nvPicPr>
        <p:blipFill>
          <a:blip r:embed="rId10" cstate="print"/>
          <a:srcRect l="75266" t="21049" r="11563" b="39066"/>
          <a:stretch>
            <a:fillRect/>
          </a:stretch>
        </p:blipFill>
        <p:spPr bwMode="auto">
          <a:xfrm>
            <a:off x="2590800" y="762000"/>
            <a:ext cx="1000132" cy="1870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80" name="Group 81"/>
          <p:cNvGrpSpPr/>
          <p:nvPr/>
        </p:nvGrpSpPr>
        <p:grpSpPr>
          <a:xfrm>
            <a:off x="528598" y="6934200"/>
            <a:ext cx="5643602" cy="2041087"/>
            <a:chOff x="685760" y="7372368"/>
            <a:chExt cx="5643602" cy="2041086"/>
          </a:xfrm>
        </p:grpSpPr>
        <p:sp>
          <p:nvSpPr>
            <p:cNvPr id="81" name="TextBox 80"/>
            <p:cNvSpPr txBox="1"/>
            <p:nvPr/>
          </p:nvSpPr>
          <p:spPr>
            <a:xfrm>
              <a:off x="4972040" y="8158186"/>
              <a:ext cx="1357322"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rtl="1"/>
              <a:r>
                <a:rPr lang="ar-EG" sz="1200" dirty="0"/>
                <a:t>بعض الزخارف في واجهة حمام اينال</a:t>
              </a:r>
              <a:endParaRPr lang="en-US" sz="1200" dirty="0"/>
            </a:p>
          </p:txBody>
        </p:sp>
        <p:pic>
          <p:nvPicPr>
            <p:cNvPr id="82" name="Picture 67" descr="bmp%5C562"/>
            <p:cNvPicPr>
              <a:picLocks noChangeAspect="1" noChangeArrowheads="1"/>
            </p:cNvPicPr>
            <p:nvPr/>
          </p:nvPicPr>
          <p:blipFill>
            <a:blip r:embed="rId11" cstate="print"/>
            <a:srcRect l="37847" t="31798" r="39978" b="60826"/>
            <a:stretch>
              <a:fillRect/>
            </a:stretch>
          </p:blipFill>
          <p:spPr bwMode="auto">
            <a:xfrm>
              <a:off x="1614454" y="8515376"/>
              <a:ext cx="3184093" cy="785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3" name="Picture 67" descr="bmp%5C562"/>
            <p:cNvPicPr>
              <a:picLocks noChangeAspect="1" noChangeArrowheads="1"/>
            </p:cNvPicPr>
            <p:nvPr/>
          </p:nvPicPr>
          <p:blipFill>
            <a:blip r:embed="rId11" cstate="print"/>
            <a:srcRect l="62794" t="41089" r="30738" b="34009"/>
            <a:stretch>
              <a:fillRect/>
            </a:stretch>
          </p:blipFill>
          <p:spPr bwMode="auto">
            <a:xfrm>
              <a:off x="685760" y="7372368"/>
              <a:ext cx="714380" cy="2041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4" name="Picture 67" descr="bmp%5C562"/>
            <p:cNvPicPr>
              <a:picLocks noChangeAspect="1" noChangeArrowheads="1"/>
            </p:cNvPicPr>
            <p:nvPr/>
          </p:nvPicPr>
          <p:blipFill>
            <a:blip r:embed="rId11" cstate="print"/>
            <a:srcRect l="26759" r="29814" b="86304"/>
            <a:stretch>
              <a:fillRect/>
            </a:stretch>
          </p:blipFill>
          <p:spPr bwMode="auto">
            <a:xfrm>
              <a:off x="1614454" y="7443806"/>
              <a:ext cx="3214710" cy="7523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grpSp>
        <p:nvGrpSpPr>
          <p:cNvPr id="85" name="Group 103"/>
          <p:cNvGrpSpPr/>
          <p:nvPr/>
        </p:nvGrpSpPr>
        <p:grpSpPr>
          <a:xfrm>
            <a:off x="533400" y="2968459"/>
            <a:ext cx="5622590" cy="3767919"/>
            <a:chOff x="542884" y="3443278"/>
            <a:chExt cx="5622590" cy="3767919"/>
          </a:xfrm>
        </p:grpSpPr>
        <p:pic>
          <p:nvPicPr>
            <p:cNvPr id="86" name="Picture 3"/>
            <p:cNvPicPr>
              <a:picLocks noChangeAspect="1" noChangeArrowheads="1"/>
            </p:cNvPicPr>
            <p:nvPr/>
          </p:nvPicPr>
          <p:blipFill>
            <a:blip r:embed="rId12" cstate="print"/>
            <a:srcRect l="44617" t="19629" r="23173" b="6761"/>
            <a:stretch>
              <a:fillRect/>
            </a:stretch>
          </p:blipFill>
          <p:spPr bwMode="auto">
            <a:xfrm>
              <a:off x="2900337" y="3729030"/>
              <a:ext cx="3265137" cy="2643206"/>
            </a:xfrm>
            <a:prstGeom prst="rect">
              <a:avLst/>
            </a:prstGeom>
            <a:noFill/>
            <a:ln w="9525">
              <a:noFill/>
              <a:miter lim="800000"/>
              <a:headEnd/>
              <a:tailEnd/>
            </a:ln>
            <a:effectLst/>
          </p:spPr>
        </p:pic>
        <p:pic>
          <p:nvPicPr>
            <p:cNvPr id="87" name="Picture 3"/>
            <p:cNvPicPr>
              <a:picLocks noChangeAspect="1" noChangeArrowheads="1"/>
            </p:cNvPicPr>
            <p:nvPr/>
          </p:nvPicPr>
          <p:blipFill>
            <a:blip r:embed="rId12" cstate="print"/>
            <a:srcRect l="57365" t="19629" r="32205" b="50927"/>
            <a:stretch>
              <a:fillRect/>
            </a:stretch>
          </p:blipFill>
          <p:spPr bwMode="auto">
            <a:xfrm>
              <a:off x="542884" y="3443278"/>
              <a:ext cx="1285884" cy="1285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8" name="Picture 3"/>
            <p:cNvPicPr>
              <a:picLocks noChangeAspect="1" noChangeArrowheads="1"/>
            </p:cNvPicPr>
            <p:nvPr/>
          </p:nvPicPr>
          <p:blipFill>
            <a:blip r:embed="rId12" cstate="print"/>
            <a:srcRect l="46935" t="35987" r="44953" b="29662"/>
            <a:stretch>
              <a:fillRect/>
            </a:stretch>
          </p:blipFill>
          <p:spPr bwMode="auto">
            <a:xfrm>
              <a:off x="685760" y="5229228"/>
              <a:ext cx="1000132" cy="1500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0" name="Rounded Rectangle 89"/>
            <p:cNvSpPr/>
            <p:nvPr/>
          </p:nvSpPr>
          <p:spPr>
            <a:xfrm>
              <a:off x="3257528" y="4514848"/>
              <a:ext cx="642942" cy="1071570"/>
            </a:xfrm>
            <a:prstGeom prst="roundRect">
              <a:avLst/>
            </a:prstGeom>
            <a:solidFill>
              <a:srgbClr val="FFC00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1" name="Straight Arrow Connector 90"/>
            <p:cNvCxnSpPr/>
            <p:nvPr/>
          </p:nvCxnSpPr>
          <p:spPr>
            <a:xfrm rot="10800000">
              <a:off x="1900206" y="4086220"/>
              <a:ext cx="2357454" cy="14287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2" name="Straight Arrow Connector 91"/>
            <p:cNvCxnSpPr>
              <a:stCxn id="90" idx="1"/>
              <a:endCxn id="88" idx="6"/>
            </p:cNvCxnSpPr>
            <p:nvPr/>
          </p:nvCxnSpPr>
          <p:spPr>
            <a:xfrm rot="10800000" flipV="1">
              <a:off x="1685892" y="5050633"/>
              <a:ext cx="1571636" cy="9286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93" name="TextBox 92"/>
            <p:cNvSpPr txBox="1"/>
            <p:nvPr/>
          </p:nvSpPr>
          <p:spPr>
            <a:xfrm>
              <a:off x="828636" y="4800600"/>
              <a:ext cx="1009647"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الشخشيخة</a:t>
              </a:r>
              <a:endParaRPr lang="en-US" sz="1200" dirty="0"/>
            </a:p>
          </p:txBody>
        </p:sp>
        <p:sp>
          <p:nvSpPr>
            <p:cNvPr id="94" name="TextBox 93"/>
            <p:cNvSpPr txBox="1"/>
            <p:nvPr/>
          </p:nvSpPr>
          <p:spPr>
            <a:xfrm>
              <a:off x="914400" y="6934198"/>
              <a:ext cx="571504"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الملقف</a:t>
              </a:r>
              <a:endParaRPr lang="en-US" sz="1200" dirty="0"/>
            </a:p>
          </p:txBody>
        </p:sp>
        <p:sp>
          <p:nvSpPr>
            <p:cNvPr id="95" name="TextBox 94"/>
            <p:cNvSpPr txBox="1"/>
            <p:nvPr/>
          </p:nvSpPr>
          <p:spPr>
            <a:xfrm>
              <a:off x="3543280" y="6300798"/>
              <a:ext cx="1785950"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a:t>المقطاع في بيت الحرارة يوضح الملقف والشخشيخة</a:t>
              </a:r>
              <a:endParaRPr lang="en-US" sz="1200" dirty="0"/>
            </a:p>
          </p:txBody>
        </p:sp>
      </p:grpSp>
      <p:grpSp>
        <p:nvGrpSpPr>
          <p:cNvPr id="96" name="Group 45"/>
          <p:cNvGrpSpPr/>
          <p:nvPr/>
        </p:nvGrpSpPr>
        <p:grpSpPr>
          <a:xfrm>
            <a:off x="6477000" y="2370936"/>
            <a:ext cx="6000792" cy="2277264"/>
            <a:chOff x="-1432833" y="6100310"/>
            <a:chExt cx="6686552" cy="2583352"/>
          </a:xfrm>
        </p:grpSpPr>
        <p:pic>
          <p:nvPicPr>
            <p:cNvPr id="97" name="Picture 31"/>
            <p:cNvPicPr>
              <a:picLocks noChangeAspect="1" noChangeArrowheads="1"/>
            </p:cNvPicPr>
            <p:nvPr/>
          </p:nvPicPr>
          <p:blipFill>
            <a:blip r:embed="rId13" cstate="print">
              <a:clrChange>
                <a:clrFrom>
                  <a:srgbClr val="FFFFFF"/>
                </a:clrFrom>
                <a:clrTo>
                  <a:srgbClr val="FFFFFF">
                    <a:alpha val="0"/>
                  </a:srgbClr>
                </a:clrTo>
              </a:clrChange>
            </a:blip>
            <a:srcRect l="32448" r="2098"/>
            <a:stretch>
              <a:fillRect/>
            </a:stretch>
          </p:blipFill>
          <p:spPr bwMode="auto">
            <a:xfrm>
              <a:off x="-1432833" y="6100310"/>
              <a:ext cx="6686552" cy="2386972"/>
            </a:xfrm>
            <a:prstGeom prst="rect">
              <a:avLst/>
            </a:prstGeom>
            <a:noFill/>
            <a:ln w="9525">
              <a:noFill/>
              <a:miter lim="800000"/>
              <a:headEnd/>
              <a:tailEnd/>
            </a:ln>
          </p:spPr>
        </p:pic>
        <p:sp>
          <p:nvSpPr>
            <p:cNvPr id="98" name="Text Box 33"/>
            <p:cNvSpPr txBox="1">
              <a:spLocks noChangeArrowheads="1"/>
            </p:cNvSpPr>
            <p:nvPr/>
          </p:nvSpPr>
          <p:spPr bwMode="auto">
            <a:xfrm>
              <a:off x="-557212" y="7676265"/>
              <a:ext cx="1381237" cy="279316"/>
            </a:xfrm>
            <a:prstGeom prst="rect">
              <a:avLst/>
            </a:prstGeom>
            <a:noFill/>
            <a:ln w="9525">
              <a:solidFill>
                <a:schemeClr val="accent1"/>
              </a:solidFill>
              <a:miter lim="800000"/>
              <a:headEnd/>
              <a:tailEnd/>
            </a:ln>
          </p:spPr>
          <p:txBody>
            <a:bodyPr>
              <a:spAutoFit/>
            </a:bodyPr>
            <a:lstStyle/>
            <a:p>
              <a:pPr algn="ctr" defTabSz="1279372">
                <a:spcBef>
                  <a:spcPct val="50000"/>
                </a:spcBef>
              </a:pPr>
              <a:r>
                <a:rPr lang="ar-SA" sz="1000" b="1" dirty="0">
                  <a:solidFill>
                    <a:srgbClr val="0070C0"/>
                  </a:solidFill>
                </a:rPr>
                <a:t>بيت الحرارة</a:t>
              </a:r>
              <a:endParaRPr lang="en-US" sz="1000" b="1" dirty="0">
                <a:solidFill>
                  <a:srgbClr val="0070C0"/>
                </a:solidFill>
              </a:endParaRPr>
            </a:p>
          </p:txBody>
        </p:sp>
        <p:sp>
          <p:nvSpPr>
            <p:cNvPr id="99" name="Text Box 36"/>
            <p:cNvSpPr txBox="1">
              <a:spLocks noChangeArrowheads="1"/>
            </p:cNvSpPr>
            <p:nvPr/>
          </p:nvSpPr>
          <p:spPr bwMode="auto">
            <a:xfrm>
              <a:off x="955221" y="8369431"/>
              <a:ext cx="2286683" cy="314231"/>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a:spAutoFit/>
            </a:bodyPr>
            <a:lstStyle/>
            <a:p>
              <a:pPr defTabSz="1279372"/>
              <a:r>
                <a:rPr lang="ar-EG" sz="1200" dirty="0"/>
                <a:t>قطاع يوضح الفراغات الداخلية للحمام</a:t>
              </a:r>
              <a:endParaRPr lang="en-US" sz="1200" dirty="0"/>
            </a:p>
          </p:txBody>
        </p:sp>
      </p:grpSp>
      <p:cxnSp>
        <p:nvCxnSpPr>
          <p:cNvPr id="100" name="Straight Arrow Connector 99"/>
          <p:cNvCxnSpPr/>
          <p:nvPr/>
        </p:nvCxnSpPr>
        <p:spPr>
          <a:xfrm rot="5400000">
            <a:off x="6579396" y="2907494"/>
            <a:ext cx="1214445" cy="2857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1" name="Text Box 33"/>
          <p:cNvSpPr txBox="1">
            <a:spLocks noChangeArrowheads="1"/>
          </p:cNvSpPr>
          <p:nvPr/>
        </p:nvSpPr>
        <p:spPr bwMode="auto">
          <a:xfrm>
            <a:off x="9615511" y="3657593"/>
            <a:ext cx="1239580" cy="27698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91428" tIns="45714" rIns="91428" bIns="45714">
            <a:spAutoFit/>
          </a:bodyPr>
          <a:lstStyle/>
          <a:p>
            <a:pPr algn="ctr" defTabSz="1279372">
              <a:spcBef>
                <a:spcPct val="50000"/>
              </a:spcBef>
            </a:pPr>
            <a:r>
              <a:rPr lang="ar-EG" sz="1200" dirty="0"/>
              <a:t>صالة المدخل</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2002948" y="4777740"/>
            <a:ext cx="8794592" cy="1112"/>
          </a:xfrm>
          <a:prstGeom prst="line">
            <a:avLst/>
          </a:prstGeom>
        </p:spPr>
        <p:style>
          <a:lnRef idx="2">
            <a:schemeClr val="dk1"/>
          </a:lnRef>
          <a:fillRef idx="0">
            <a:schemeClr val="dk1"/>
          </a:fillRef>
          <a:effectRef idx="1">
            <a:schemeClr val="dk1"/>
          </a:effectRef>
          <a:fontRef idx="minor">
            <a:schemeClr val="tx1"/>
          </a:fontRef>
        </p:style>
      </p:cxnSp>
      <p:sp>
        <p:nvSpPr>
          <p:cNvPr id="6" name="Text Box 4"/>
          <p:cNvSpPr txBox="1">
            <a:spLocks noChangeArrowheads="1"/>
          </p:cNvSpPr>
          <p:nvPr/>
        </p:nvSpPr>
        <p:spPr bwMode="auto">
          <a:xfrm>
            <a:off x="6672258" y="228600"/>
            <a:ext cx="5824542" cy="1880468"/>
          </a:xfrm>
          <a:prstGeom prst="rect">
            <a:avLst/>
          </a:prstGeom>
          <a:noFill/>
          <a:ln w="9525">
            <a:noFill/>
            <a:miter lim="800000"/>
            <a:headEnd/>
            <a:tailEnd/>
          </a:ln>
          <a:effectLst/>
        </p:spPr>
        <p:txBody>
          <a:bodyPr wrap="square" lIns="246844" tIns="123421" rIns="246844" bIns="123421">
            <a:spAutoFit/>
          </a:bodyPr>
          <a:lstStyle/>
          <a:p>
            <a:pPr marL="925665" indent="-925665" algn="r" rtl="1">
              <a:defRPr/>
            </a:pPr>
            <a:endParaRPr lang="ar-EG" sz="3200" u="sng" dirty="0">
              <a:solidFill>
                <a:srgbClr val="0070C0"/>
              </a:solidFill>
            </a:endParaRPr>
          </a:p>
          <a:p>
            <a:pPr marL="925665" indent="-925665" algn="r" rtl="1">
              <a:defRPr/>
            </a:pPr>
            <a:r>
              <a:rPr lang="ar-EG" sz="1400" dirty="0"/>
              <a:t> وهي بناء فخم لسكن الحكام مكونه من وحده  مربعه ومضاعفاتها استوحيت عمارتها </a:t>
            </a:r>
            <a:r>
              <a:rPr lang="ar-EG" sz="1400" dirty="0" smtClean="0"/>
              <a:t>من عماره القلاع الرومانيه</a:t>
            </a:r>
          </a:p>
          <a:p>
            <a:pPr marL="925665" indent="-925665" algn="r" rtl="1">
              <a:defRPr/>
            </a:pPr>
            <a:endParaRPr lang="ar-EG" sz="3200" u="sng" dirty="0" smtClean="0">
              <a:solidFill>
                <a:srgbClr val="0070C0"/>
              </a:solidFill>
            </a:endParaRPr>
          </a:p>
          <a:p>
            <a:pPr marL="925665" indent="-925665" algn="r" rtl="1">
              <a:defRPr/>
            </a:pPr>
            <a:r>
              <a:rPr lang="ar-EG" sz="1400" dirty="0" smtClean="0"/>
              <a:t>مكان </a:t>
            </a:r>
            <a:r>
              <a:rPr lang="ar-EG" sz="1400" dirty="0"/>
              <a:t>مناسب للبيئة يتميز بالخصوصية لسكن العامه من الناس .</a:t>
            </a:r>
            <a:endParaRPr lang="en-US" sz="1400" dirty="0"/>
          </a:p>
        </p:txBody>
      </p:sp>
      <p:sp>
        <p:nvSpPr>
          <p:cNvPr id="7" name="Rectangle 1"/>
          <p:cNvSpPr>
            <a:spLocks noChangeArrowheads="1"/>
          </p:cNvSpPr>
          <p:nvPr/>
        </p:nvSpPr>
        <p:spPr bwMode="auto">
          <a:xfrm>
            <a:off x="6538914" y="1905000"/>
            <a:ext cx="6186486" cy="4414119"/>
          </a:xfrm>
          <a:prstGeom prst="rect">
            <a:avLst/>
          </a:prstGeom>
          <a:noFill/>
          <a:ln w="9525">
            <a:noFill/>
            <a:miter lim="800000"/>
            <a:headEnd/>
            <a:tailEnd/>
          </a:ln>
          <a:effectLst/>
        </p:spPr>
        <p:txBody>
          <a:bodyPr wrap="square" lIns="246844" tIns="123421" rIns="246844" bIns="123421" anchor="ctr">
            <a:spAutoFit/>
          </a:bodyPr>
          <a:lstStyle/>
          <a:p>
            <a:pPr algn="r" rtl="1" eaLnBrk="0" hangingPunct="0">
              <a:tabLst>
                <a:tab pos="1109940" algn="l"/>
              </a:tabLst>
              <a:defRPr/>
            </a:pPr>
            <a:r>
              <a:rPr lang="ar-EG" sz="2000" b="1" dirty="0" smtClean="0">
                <a:solidFill>
                  <a:schemeClr val="accent6">
                    <a:lumMod val="75000"/>
                  </a:schemeClr>
                </a:solidFill>
                <a:latin typeface="Calibri" pitchFamily="34" charset="0"/>
              </a:rPr>
              <a:t>الاسس التصميمية للمنزل الشرقي </a:t>
            </a:r>
            <a:r>
              <a:rPr lang="ar-EG" sz="1400" b="1" dirty="0" smtClean="0">
                <a:solidFill>
                  <a:schemeClr val="accent6">
                    <a:lumMod val="75000"/>
                  </a:schemeClr>
                </a:solidFill>
                <a:effectLst>
                  <a:outerShdw blurRad="38100" dist="38100" dir="2700000" algn="tl">
                    <a:srgbClr val="C0C0C0"/>
                  </a:outerShdw>
                </a:effectLst>
                <a:cs typeface="Times New Roman" pitchFamily="18" charset="0"/>
              </a:rPr>
              <a:t>:</a:t>
            </a:r>
          </a:p>
          <a:p>
            <a:pPr algn="justLow" rtl="1" eaLnBrk="0" hangingPunct="0">
              <a:tabLst>
                <a:tab pos="1109940" algn="l"/>
              </a:tabLst>
              <a:defRPr/>
            </a:pPr>
            <a:r>
              <a:rPr lang="ar-SA" sz="1400" b="1" dirty="0">
                <a:solidFill>
                  <a:srgbClr val="FF0000"/>
                </a:solidFill>
              </a:rPr>
              <a:t>المداخل الرئيسية :</a:t>
            </a:r>
            <a:endParaRPr lang="en-US" sz="1400" b="1" dirty="0">
              <a:solidFill>
                <a:srgbClr val="FF0000"/>
              </a:solidFill>
            </a:endParaRPr>
          </a:p>
          <a:p>
            <a:pPr algn="justLow" rtl="1" eaLnBrk="0" hangingPunct="0">
              <a:buFont typeface="Arial" pitchFamily="34" charset="0"/>
              <a:buChar char="•"/>
              <a:tabLst>
                <a:tab pos="1109940" algn="l"/>
              </a:tabLst>
              <a:defRPr/>
            </a:pPr>
            <a:r>
              <a:rPr lang="ar-SA" sz="1400" dirty="0" smtClean="0">
                <a:cs typeface="Times New Roman" pitchFamily="18" charset="0"/>
              </a:rPr>
              <a:t>تصمم </a:t>
            </a:r>
            <a:r>
              <a:rPr lang="ar-SA" sz="1400" dirty="0">
                <a:cs typeface="Times New Roman" pitchFamily="18" charset="0"/>
              </a:rPr>
              <a:t>بطريقة </a:t>
            </a:r>
            <a:r>
              <a:rPr lang="ar-EG" sz="1400" dirty="0">
                <a:cs typeface="Times New Roman" pitchFamily="18" charset="0"/>
              </a:rPr>
              <a:t>ت</a:t>
            </a:r>
            <a:r>
              <a:rPr lang="ar-SA" sz="1400" dirty="0">
                <a:cs typeface="Times New Roman" pitchFamily="18" charset="0"/>
              </a:rPr>
              <a:t>تلاءم والتقاليد الشرقية فالمدخل لا يؤدي إلى الفناء مباشرة بل يوصل إلى رحبة مربعة  إلى ردهة تؤدي  إلى الفناء وذلك حتى لا يتمكن أى عابر خارجى أن يرى ما بداخل المنزل  ويعرف هذا النوع من المداخل باسم "مجاز".</a:t>
            </a:r>
            <a:endParaRPr lang="en-US" sz="1400" dirty="0"/>
          </a:p>
          <a:p>
            <a:pPr algn="justLow" rtl="1" eaLnBrk="0" hangingPunct="0">
              <a:tabLst>
                <a:tab pos="1109940" algn="l"/>
              </a:tabLst>
              <a:defRPr/>
            </a:pPr>
            <a:r>
              <a:rPr lang="ar-SA" sz="1400" b="1" dirty="0">
                <a:solidFill>
                  <a:srgbClr val="FF0000"/>
                </a:solidFill>
              </a:rPr>
              <a:t>الفناء أو الصحن :</a:t>
            </a:r>
            <a:endParaRPr lang="en-US" sz="1400" b="1" dirty="0">
              <a:solidFill>
                <a:srgbClr val="FF0000"/>
              </a:solidFill>
            </a:endParaRPr>
          </a:p>
          <a:p>
            <a:pPr algn="justLow" rtl="1" eaLnBrk="0" hangingPunct="0">
              <a:tabLst>
                <a:tab pos="1109940" algn="l"/>
              </a:tabLst>
              <a:defRPr/>
            </a:pPr>
            <a:r>
              <a:rPr lang="ar-SA" sz="1400" dirty="0">
                <a:cs typeface="Times New Roman" pitchFamily="18" charset="0"/>
              </a:rPr>
              <a:t>يكون مسقطه مربع أو مستطيل وعادة مايكون وسطه نافورة أو فسقية يجري بها الماء لتلطيف جو المنزل كما يزرع حولها لإعطاء مدخل الدار مظهرا جميلا وقد إعتنى المعمار بتبليط الفناء  ببلاطات مربعة من الآجر أو الحجر الجيري.</a:t>
            </a:r>
            <a:endParaRPr lang="ar-EG" sz="1400" dirty="0">
              <a:cs typeface="Times New Roman" pitchFamily="18" charset="0"/>
            </a:endParaRPr>
          </a:p>
          <a:p>
            <a:pPr algn="justLow" rtl="1" eaLnBrk="0" hangingPunct="0">
              <a:tabLst>
                <a:tab pos="1109940" algn="l"/>
              </a:tabLst>
              <a:defRPr/>
            </a:pPr>
            <a:r>
              <a:rPr lang="ar-SA" sz="1400" b="1" dirty="0">
                <a:solidFill>
                  <a:srgbClr val="FF0000"/>
                </a:solidFill>
              </a:rPr>
              <a:t>قاعات المنزل :</a:t>
            </a:r>
            <a:endParaRPr lang="en-US" sz="1400" b="1" dirty="0">
              <a:solidFill>
                <a:srgbClr val="FF0000"/>
              </a:solidFill>
            </a:endParaRPr>
          </a:p>
          <a:p>
            <a:pPr algn="justLow" rtl="1" eaLnBrk="0" hangingPunct="0">
              <a:tabLst>
                <a:tab pos="1109940" algn="l"/>
              </a:tabLst>
              <a:defRPr/>
            </a:pPr>
            <a:r>
              <a:rPr lang="ar-SA" sz="1400" dirty="0">
                <a:cs typeface="Times New Roman" pitchFamily="18" charset="0"/>
              </a:rPr>
              <a:t>تطل الغرف الرئيسية على الفناء الداخلي المحلى بالمقرنصات والزخارف التي تلاحظ أيضاً فى سقف المقعد بألوان زيتية متعددة وكان المقعد يخصص لجلوس الرجال ويتصل المقعد عادة بالقاعة الكبرى. وهى كبقية قاعات الدار مقسمة إلى ايوانين بينهما جزء منخفض ( در قاعة) وتخصيص هذه القاعة لجلوس الرجال.. وفى نهاية القاعة الكبرى يوجد باب خشبي يؤدى إلى حجرة صغيرة مربعة تسمى بالخزانة وبها سلم داخلى يوصل إلى قاعة الحريم وهى تماماً كالقاعة الكبرى المخصصة للرجال.</a:t>
            </a:r>
            <a:endParaRPr lang="en-US" sz="1400" dirty="0"/>
          </a:p>
          <a:p>
            <a:pPr algn="justLow" rtl="1" eaLnBrk="0" hangingPunct="0">
              <a:tabLst>
                <a:tab pos="1109940" algn="l"/>
              </a:tabLst>
              <a:defRPr/>
            </a:pPr>
            <a:r>
              <a:rPr lang="ar-SA" sz="1400" b="1" dirty="0">
                <a:solidFill>
                  <a:srgbClr val="FF0000"/>
                </a:solidFill>
              </a:rPr>
              <a:t>الزخارف: </a:t>
            </a:r>
            <a:endParaRPr lang="en-US" sz="1400" b="1" dirty="0">
              <a:solidFill>
                <a:srgbClr val="FF0000"/>
              </a:solidFill>
            </a:endParaRPr>
          </a:p>
          <a:p>
            <a:pPr algn="justLow" rtl="1" eaLnBrk="0" hangingPunct="0">
              <a:tabLst>
                <a:tab pos="1109940" algn="l"/>
              </a:tabLst>
              <a:defRPr/>
            </a:pPr>
            <a:r>
              <a:rPr lang="ar-SA" sz="1400" dirty="0">
                <a:cs typeface="Times New Roman" pitchFamily="18" charset="0"/>
              </a:rPr>
              <a:t>من المظاهر الهامة في المباني السكنية في مصر الاهتمام بالزخارف الخارجية والداخلية وتنميقها والعناية بها وخاصة في الداخل .</a:t>
            </a:r>
            <a:endParaRPr lang="en-US" sz="1400" dirty="0"/>
          </a:p>
          <a:p>
            <a:pPr algn="justLow" rtl="1" eaLnBrk="0" hangingPunct="0">
              <a:tabLst>
                <a:tab pos="1109940" algn="l"/>
              </a:tabLst>
              <a:defRPr/>
            </a:pPr>
            <a:endParaRPr lang="ar-SA" sz="1400" dirty="0"/>
          </a:p>
        </p:txBody>
      </p:sp>
      <p:grpSp>
        <p:nvGrpSpPr>
          <p:cNvPr id="8" name="Group 9"/>
          <p:cNvGrpSpPr>
            <a:grpSpLocks/>
          </p:cNvGrpSpPr>
          <p:nvPr/>
        </p:nvGrpSpPr>
        <p:grpSpPr bwMode="auto">
          <a:xfrm>
            <a:off x="7472371" y="5804677"/>
            <a:ext cx="3574999" cy="3339323"/>
            <a:chOff x="948" y="756"/>
            <a:chExt cx="1678" cy="1724"/>
          </a:xfrm>
        </p:grpSpPr>
        <p:sp>
          <p:nvSpPr>
            <p:cNvPr id="9" name="Oval 10"/>
            <p:cNvSpPr>
              <a:spLocks noChangeArrowheads="1"/>
            </p:cNvSpPr>
            <p:nvPr/>
          </p:nvSpPr>
          <p:spPr bwMode="auto">
            <a:xfrm>
              <a:off x="948" y="847"/>
              <a:ext cx="953" cy="952"/>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0" name="Oval 11"/>
            <p:cNvSpPr>
              <a:spLocks noChangeArrowheads="1"/>
            </p:cNvSpPr>
            <p:nvPr/>
          </p:nvSpPr>
          <p:spPr bwMode="auto">
            <a:xfrm>
              <a:off x="1900" y="1164"/>
              <a:ext cx="454" cy="407"/>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1" name="Oval 12"/>
            <p:cNvSpPr>
              <a:spLocks noChangeArrowheads="1"/>
            </p:cNvSpPr>
            <p:nvPr/>
          </p:nvSpPr>
          <p:spPr bwMode="auto">
            <a:xfrm>
              <a:off x="1809" y="756"/>
              <a:ext cx="544" cy="40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2" name="Oval 13"/>
            <p:cNvSpPr>
              <a:spLocks noChangeArrowheads="1"/>
            </p:cNvSpPr>
            <p:nvPr/>
          </p:nvSpPr>
          <p:spPr bwMode="auto">
            <a:xfrm>
              <a:off x="2263" y="1436"/>
              <a:ext cx="363" cy="5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3" name="Oval 14"/>
            <p:cNvSpPr>
              <a:spLocks noChangeArrowheads="1"/>
            </p:cNvSpPr>
            <p:nvPr/>
          </p:nvSpPr>
          <p:spPr bwMode="auto">
            <a:xfrm>
              <a:off x="2082" y="1936"/>
              <a:ext cx="330" cy="300"/>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4" name="Oval 15"/>
            <p:cNvSpPr>
              <a:spLocks noChangeArrowheads="1"/>
            </p:cNvSpPr>
            <p:nvPr/>
          </p:nvSpPr>
          <p:spPr bwMode="auto">
            <a:xfrm>
              <a:off x="1038" y="1803"/>
              <a:ext cx="730" cy="359"/>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5" name="Oval 16"/>
            <p:cNvSpPr>
              <a:spLocks noChangeArrowheads="1"/>
            </p:cNvSpPr>
            <p:nvPr/>
          </p:nvSpPr>
          <p:spPr bwMode="auto">
            <a:xfrm>
              <a:off x="1220" y="2162"/>
              <a:ext cx="408" cy="31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6" name="Text Box 17"/>
            <p:cNvSpPr txBox="1">
              <a:spLocks noChangeArrowheads="1"/>
            </p:cNvSpPr>
            <p:nvPr/>
          </p:nvSpPr>
          <p:spPr bwMode="auto">
            <a:xfrm>
              <a:off x="1053" y="1213"/>
              <a:ext cx="499"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الفناء</a:t>
              </a:r>
              <a:endParaRPr lang="en-US" sz="1500" b="1" dirty="0"/>
            </a:p>
          </p:txBody>
        </p:sp>
        <p:sp>
          <p:nvSpPr>
            <p:cNvPr id="17" name="Oval 18"/>
            <p:cNvSpPr>
              <a:spLocks noChangeArrowheads="1"/>
            </p:cNvSpPr>
            <p:nvPr/>
          </p:nvSpPr>
          <p:spPr bwMode="auto">
            <a:xfrm>
              <a:off x="1719" y="1573"/>
              <a:ext cx="544" cy="40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18" name="Text Box 19"/>
            <p:cNvSpPr txBox="1">
              <a:spLocks noChangeArrowheads="1"/>
            </p:cNvSpPr>
            <p:nvPr/>
          </p:nvSpPr>
          <p:spPr bwMode="auto">
            <a:xfrm>
              <a:off x="1764" y="1709"/>
              <a:ext cx="408"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الايوان</a:t>
              </a:r>
              <a:endParaRPr lang="en-US" sz="1500" b="1" dirty="0"/>
            </a:p>
          </p:txBody>
        </p:sp>
        <p:sp>
          <p:nvSpPr>
            <p:cNvPr id="19" name="Text Box 20"/>
            <p:cNvSpPr txBox="1">
              <a:spLocks noChangeArrowheads="1"/>
            </p:cNvSpPr>
            <p:nvPr/>
          </p:nvSpPr>
          <p:spPr bwMode="auto">
            <a:xfrm>
              <a:off x="1855" y="892"/>
              <a:ext cx="408"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الايوان</a:t>
              </a:r>
              <a:endParaRPr lang="en-US" sz="1500" b="1" dirty="0"/>
            </a:p>
          </p:txBody>
        </p:sp>
        <p:sp>
          <p:nvSpPr>
            <p:cNvPr id="20" name="Text Box 21"/>
            <p:cNvSpPr txBox="1">
              <a:spLocks noChangeArrowheads="1"/>
            </p:cNvSpPr>
            <p:nvPr/>
          </p:nvSpPr>
          <p:spPr bwMode="auto">
            <a:xfrm>
              <a:off x="1855" y="1391"/>
              <a:ext cx="317" cy="350"/>
            </a:xfrm>
            <a:prstGeom prst="rect">
              <a:avLst/>
            </a:prstGeom>
            <a:noFill/>
            <a:ln w="9525">
              <a:noFill/>
              <a:miter lim="800000"/>
              <a:headEnd/>
              <a:tailEnd/>
            </a:ln>
          </p:spPr>
          <p:txBody>
            <a:bodyPr lIns="91406" tIns="45703" rIns="91406" bIns="45703">
              <a:spAutoFit/>
            </a:bodyPr>
            <a:lstStyle/>
            <a:p>
              <a:pPr algn="r" defTabSz="1504769">
                <a:spcBef>
                  <a:spcPct val="50000"/>
                </a:spcBef>
              </a:pPr>
              <a:endParaRPr lang="ar-EG" sz="3800" b="1" dirty="0"/>
            </a:p>
          </p:txBody>
        </p:sp>
        <p:sp>
          <p:nvSpPr>
            <p:cNvPr id="21" name="Text Box 22"/>
            <p:cNvSpPr txBox="1">
              <a:spLocks noChangeArrowheads="1"/>
            </p:cNvSpPr>
            <p:nvPr/>
          </p:nvSpPr>
          <p:spPr bwMode="auto">
            <a:xfrm>
              <a:off x="1673" y="1300"/>
              <a:ext cx="635"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الدرقاعه</a:t>
              </a:r>
              <a:endParaRPr lang="en-US" sz="1500" b="1" dirty="0"/>
            </a:p>
          </p:txBody>
        </p:sp>
        <p:sp>
          <p:nvSpPr>
            <p:cNvPr id="22" name="Oval 23"/>
            <p:cNvSpPr>
              <a:spLocks noChangeArrowheads="1"/>
            </p:cNvSpPr>
            <p:nvPr/>
          </p:nvSpPr>
          <p:spPr bwMode="auto">
            <a:xfrm>
              <a:off x="1719" y="1981"/>
              <a:ext cx="363" cy="272"/>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ar-EG"/>
            </a:p>
          </p:txBody>
        </p:sp>
        <p:sp>
          <p:nvSpPr>
            <p:cNvPr id="23" name="Text Box 24"/>
            <p:cNvSpPr txBox="1">
              <a:spLocks noChangeArrowheads="1"/>
            </p:cNvSpPr>
            <p:nvPr/>
          </p:nvSpPr>
          <p:spPr bwMode="auto">
            <a:xfrm>
              <a:off x="1402" y="2026"/>
              <a:ext cx="680"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المقعد</a:t>
              </a:r>
              <a:endParaRPr lang="en-US" sz="1500" b="1" dirty="0"/>
            </a:p>
          </p:txBody>
        </p:sp>
        <p:sp>
          <p:nvSpPr>
            <p:cNvPr id="24" name="Text Box 25"/>
            <p:cNvSpPr txBox="1">
              <a:spLocks noChangeArrowheads="1"/>
            </p:cNvSpPr>
            <p:nvPr/>
          </p:nvSpPr>
          <p:spPr bwMode="auto">
            <a:xfrm>
              <a:off x="1947" y="2000"/>
              <a:ext cx="408"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السلم</a:t>
              </a:r>
              <a:endParaRPr lang="en-US" sz="1500" b="1" dirty="0"/>
            </a:p>
          </p:txBody>
        </p:sp>
        <p:sp>
          <p:nvSpPr>
            <p:cNvPr id="25" name="Text Box 26"/>
            <p:cNvSpPr txBox="1">
              <a:spLocks noChangeArrowheads="1"/>
            </p:cNvSpPr>
            <p:nvPr/>
          </p:nvSpPr>
          <p:spPr bwMode="auto">
            <a:xfrm>
              <a:off x="2036" y="1618"/>
              <a:ext cx="590"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الخزانه</a:t>
              </a:r>
              <a:endParaRPr lang="en-US" sz="1500" b="1" dirty="0"/>
            </a:p>
          </p:txBody>
        </p:sp>
        <p:sp>
          <p:nvSpPr>
            <p:cNvPr id="26" name="Text Box 27"/>
            <p:cNvSpPr txBox="1">
              <a:spLocks noChangeArrowheads="1"/>
            </p:cNvSpPr>
            <p:nvPr/>
          </p:nvSpPr>
          <p:spPr bwMode="auto">
            <a:xfrm>
              <a:off x="1130" y="1935"/>
              <a:ext cx="453"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الرحبه</a:t>
              </a:r>
              <a:endParaRPr lang="en-US" sz="1500" b="1" dirty="0"/>
            </a:p>
          </p:txBody>
        </p:sp>
        <p:sp>
          <p:nvSpPr>
            <p:cNvPr id="27" name="Text Box 28"/>
            <p:cNvSpPr txBox="1">
              <a:spLocks noChangeArrowheads="1"/>
            </p:cNvSpPr>
            <p:nvPr/>
          </p:nvSpPr>
          <p:spPr bwMode="auto">
            <a:xfrm>
              <a:off x="993" y="2208"/>
              <a:ext cx="590" cy="167"/>
            </a:xfrm>
            <a:prstGeom prst="rect">
              <a:avLst/>
            </a:prstGeom>
            <a:noFill/>
            <a:ln w="9525">
              <a:noFill/>
              <a:miter lim="800000"/>
              <a:headEnd/>
              <a:tailEnd/>
            </a:ln>
          </p:spPr>
          <p:txBody>
            <a:bodyPr lIns="91406" tIns="45703" rIns="91406" bIns="45703">
              <a:spAutoFit/>
            </a:bodyPr>
            <a:lstStyle/>
            <a:p>
              <a:pPr algn="r" defTabSz="1504769">
                <a:spcBef>
                  <a:spcPct val="50000"/>
                </a:spcBef>
              </a:pPr>
              <a:r>
                <a:rPr lang="ar-EG" sz="1500" b="1" dirty="0"/>
                <a:t>المداخل</a:t>
              </a:r>
              <a:endParaRPr lang="en-US" sz="1500" b="1" dirty="0"/>
            </a:p>
          </p:txBody>
        </p:sp>
      </p:grpSp>
      <p:sp>
        <p:nvSpPr>
          <p:cNvPr id="28" name="Text Box 29"/>
          <p:cNvSpPr txBox="1">
            <a:spLocks noChangeArrowheads="1"/>
          </p:cNvSpPr>
          <p:nvPr/>
        </p:nvSpPr>
        <p:spPr bwMode="auto">
          <a:xfrm>
            <a:off x="8107362" y="9144000"/>
            <a:ext cx="2941638" cy="30862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lIns="107517" tIns="53759" rIns="107517" bIns="53759">
            <a:spAutoFit/>
          </a:bodyPr>
          <a:lstStyle/>
          <a:p>
            <a:pPr algn="ctr" defTabSz="1504769">
              <a:spcBef>
                <a:spcPct val="50000"/>
              </a:spcBef>
            </a:pPr>
            <a:r>
              <a:rPr lang="ar-EG" sz="1300" dirty="0"/>
              <a:t>رسم </a:t>
            </a:r>
            <a:r>
              <a:rPr lang="ar-EG" sz="1300" dirty="0" smtClean="0"/>
              <a:t>يوضح </a:t>
            </a:r>
            <a:r>
              <a:rPr lang="ar-EG" sz="1300" dirty="0"/>
              <a:t>اهم عناصر المسكن المساكن</a:t>
            </a:r>
            <a:endParaRPr lang="en-US" sz="1300" dirty="0"/>
          </a:p>
        </p:txBody>
      </p:sp>
      <p:sp>
        <p:nvSpPr>
          <p:cNvPr id="31" name="Rectangle 30"/>
          <p:cNvSpPr/>
          <p:nvPr/>
        </p:nvSpPr>
        <p:spPr>
          <a:xfrm>
            <a:off x="0" y="381000"/>
            <a:ext cx="6357982" cy="1203360"/>
          </a:xfrm>
          <a:prstGeom prst="rect">
            <a:avLst/>
          </a:prstGeom>
        </p:spPr>
        <p:txBody>
          <a:bodyPr wrap="square" lIns="246844" tIns="123421" rIns="246844" bIns="123421">
            <a:spAutoFit/>
          </a:bodyPr>
          <a:lstStyle/>
          <a:p>
            <a:pPr algn="ctr" rtl="1">
              <a:defRPr/>
            </a:pPr>
            <a:r>
              <a:rPr lang="ar-EG" sz="2000" b="1" dirty="0">
                <a:solidFill>
                  <a:schemeClr val="accent6">
                    <a:lumMod val="75000"/>
                  </a:schemeClr>
                </a:solidFill>
                <a:latin typeface="Calibri" pitchFamily="34" charset="0"/>
              </a:rPr>
              <a:t>عمارة القصور و البيوت الكبيرة</a:t>
            </a:r>
          </a:p>
          <a:p>
            <a:pPr algn="r" rtl="1">
              <a:defRPr/>
            </a:pPr>
            <a:r>
              <a:rPr lang="ar-EG" sz="1400" dirty="0">
                <a:latin typeface="Garamond" pitchFamily="18" charset="0"/>
              </a:rPr>
              <a:t>كانت البنية العامة واحدة لهم مع فارق بسيط من حيث اشكال الرفاهية فكان يستخدم لبنائها الحجر في الادوار السفلية و الطوب للادوار العليا و استخدم الرخام لكسوة الاعمدة و الاسفال و الارضيات و استخدم الخشب في انشاء الاسقف المستوية .</a:t>
            </a:r>
          </a:p>
        </p:txBody>
      </p:sp>
      <p:sp>
        <p:nvSpPr>
          <p:cNvPr id="35" name="TextBox 34"/>
          <p:cNvSpPr txBox="1"/>
          <p:nvPr/>
        </p:nvSpPr>
        <p:spPr>
          <a:xfrm>
            <a:off x="8915400" y="76200"/>
            <a:ext cx="2057400" cy="584775"/>
          </a:xfrm>
          <a:prstGeom prst="rect">
            <a:avLst/>
          </a:prstGeom>
          <a:noFill/>
        </p:spPr>
        <p:txBody>
          <a:bodyPr wrap="square" rtlCol="0">
            <a:spAutoFit/>
          </a:bodyPr>
          <a:lstStyle/>
          <a:p>
            <a:pPr algn="ctr"/>
            <a:r>
              <a:rPr lang="ar-EG" sz="3200" u="sng" dirty="0">
                <a:solidFill>
                  <a:srgbClr val="0070C0"/>
                </a:solidFill>
              </a:rPr>
              <a:t>8- القصور</a:t>
            </a:r>
            <a:endParaRPr lang="en-US" sz="3200" u="sng" dirty="0">
              <a:solidFill>
                <a:srgbClr val="0070C0"/>
              </a:solidFill>
            </a:endParaRPr>
          </a:p>
        </p:txBody>
      </p:sp>
      <p:sp>
        <p:nvSpPr>
          <p:cNvPr id="36" name="TextBox 35"/>
          <p:cNvSpPr txBox="1"/>
          <p:nvPr/>
        </p:nvSpPr>
        <p:spPr>
          <a:xfrm>
            <a:off x="9220200" y="1143000"/>
            <a:ext cx="1391728" cy="584775"/>
          </a:xfrm>
          <a:prstGeom prst="rect">
            <a:avLst/>
          </a:prstGeom>
          <a:noFill/>
        </p:spPr>
        <p:txBody>
          <a:bodyPr wrap="square" rtlCol="0">
            <a:spAutoFit/>
          </a:bodyPr>
          <a:lstStyle/>
          <a:p>
            <a:r>
              <a:rPr lang="ar-EG" sz="3200" u="sng" dirty="0">
                <a:solidFill>
                  <a:srgbClr val="0070C0"/>
                </a:solidFill>
              </a:rPr>
              <a:t>9-البيوت</a:t>
            </a:r>
            <a:endParaRPr lang="en-US" sz="3200" u="sng" dirty="0">
              <a:solidFill>
                <a:srgbClr val="0070C0"/>
              </a:solidFill>
            </a:endParaRPr>
          </a:p>
        </p:txBody>
      </p:sp>
      <p:pic>
        <p:nvPicPr>
          <p:cNvPr id="37" name="Picture 36" descr="G:\New Folder\اسراء\تاريخ عماره\اسلامي\قصر الامير بشتاك\DSC06997.JPG"/>
          <p:cNvPicPr>
            <a:picLocks noChangeAspect="1" noChangeArrowheads="1"/>
          </p:cNvPicPr>
          <p:nvPr/>
        </p:nvPicPr>
        <p:blipFill>
          <a:blip r:embed="rId2" cstate="print"/>
          <a:srcRect/>
          <a:stretch>
            <a:fillRect/>
          </a:stretch>
        </p:blipFill>
        <p:spPr bwMode="auto">
          <a:xfrm>
            <a:off x="533400" y="1447800"/>
            <a:ext cx="2590800" cy="19368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8" name="TextBox 37"/>
          <p:cNvSpPr txBox="1"/>
          <p:nvPr/>
        </p:nvSpPr>
        <p:spPr>
          <a:xfrm>
            <a:off x="838200" y="3581400"/>
            <a:ext cx="2286000" cy="292388"/>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300" dirty="0"/>
              <a:t>صوره توضح قصر بشتاك</a:t>
            </a:r>
            <a:endParaRPr lang="en-US" sz="1300" dirty="0"/>
          </a:p>
        </p:txBody>
      </p:sp>
      <p:pic>
        <p:nvPicPr>
          <p:cNvPr id="39" name="Picture 3" descr="G:\New Folder\اسراء\تاريخ عماره\اسلامي\بيت مصطفى جعفر\STP60241.JPG"/>
          <p:cNvPicPr>
            <a:picLocks noChangeAspect="1" noChangeArrowheads="1"/>
          </p:cNvPicPr>
          <p:nvPr/>
        </p:nvPicPr>
        <p:blipFill>
          <a:blip r:embed="rId3" cstate="print"/>
          <a:srcRect/>
          <a:stretch>
            <a:fillRect/>
          </a:stretch>
        </p:blipFill>
        <p:spPr bwMode="auto">
          <a:xfrm>
            <a:off x="3429000" y="1524000"/>
            <a:ext cx="2762272" cy="17664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0" name="TextBox 39"/>
          <p:cNvSpPr txBox="1"/>
          <p:nvPr/>
        </p:nvSpPr>
        <p:spPr>
          <a:xfrm>
            <a:off x="3657600" y="3581400"/>
            <a:ext cx="1981200" cy="292388"/>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300" dirty="0"/>
              <a:t>بيت وقف جعفر السلحدار</a:t>
            </a:r>
            <a:endParaRPr lang="en-US" sz="1300" dirty="0"/>
          </a:p>
        </p:txBody>
      </p:sp>
      <p:sp>
        <p:nvSpPr>
          <p:cNvPr id="41" name="Rectangle 40"/>
          <p:cNvSpPr/>
          <p:nvPr/>
        </p:nvSpPr>
        <p:spPr>
          <a:xfrm>
            <a:off x="2362200" y="4038600"/>
            <a:ext cx="1976823" cy="523220"/>
          </a:xfrm>
          <a:prstGeom prst="rect">
            <a:avLst/>
          </a:prstGeom>
        </p:spPr>
        <p:txBody>
          <a:bodyPr wrap="square">
            <a:spAutoFit/>
          </a:bodyPr>
          <a:lstStyle/>
          <a:p>
            <a:r>
              <a:rPr lang="ar-EG" sz="2800" u="sng" dirty="0" smtClean="0">
                <a:solidFill>
                  <a:srgbClr val="0070C0"/>
                </a:solidFill>
              </a:rPr>
              <a:t>10-البيمارستان</a:t>
            </a:r>
            <a:endParaRPr lang="en-US" dirty="0"/>
          </a:p>
        </p:txBody>
      </p:sp>
      <p:sp>
        <p:nvSpPr>
          <p:cNvPr id="42" name="Subtitle 2"/>
          <p:cNvSpPr txBox="1">
            <a:spLocks/>
          </p:cNvSpPr>
          <p:nvPr/>
        </p:nvSpPr>
        <p:spPr>
          <a:xfrm>
            <a:off x="1447800" y="4572000"/>
            <a:ext cx="4910134" cy="1676400"/>
          </a:xfrm>
          <a:prstGeom prst="rect">
            <a:avLst/>
          </a:prstGeom>
        </p:spPr>
        <p:txBody>
          <a:bodyPr rtlCol="0">
            <a:noAutofit/>
          </a:bodyPr>
          <a:lstStyle/>
          <a:p>
            <a:pPr marL="480060" marR="0" lvl="0" indent="-480060" algn="r" defTabSz="1280160" rtl="0" eaLnBrk="1" fontAlgn="auto" latinLnBrk="0" hangingPunct="1">
              <a:lnSpc>
                <a:spcPct val="100000"/>
              </a:lnSpc>
              <a:spcBef>
                <a:spcPct val="20000"/>
              </a:spcBef>
              <a:spcAft>
                <a:spcPts val="0"/>
              </a:spcAft>
              <a:buClrTx/>
              <a:buSzTx/>
              <a:buFont typeface="Arial" pitchFamily="34" charset="0"/>
              <a:buChar char="•"/>
              <a:tabLst/>
              <a:defRPr/>
            </a:pPr>
            <a:r>
              <a:rPr kumimoji="0" lang="ar-SA" sz="1400" b="0" i="0" u="none" strike="noStrike" kern="1200" cap="none" spc="0" normalizeH="0" baseline="0" noProof="0" dirty="0" smtClean="0">
                <a:ln>
                  <a:noFill/>
                </a:ln>
                <a:solidFill>
                  <a:schemeClr val="tx1"/>
                </a:solidFill>
                <a:effectLst/>
                <a:uLnTx/>
                <a:uFillTx/>
                <a:latin typeface="+mn-lt"/>
                <a:ea typeface="+mn-ea"/>
                <a:cs typeface="+mn-cs"/>
              </a:rPr>
              <a:t>كلمة فارسية تتكون من مقطعين :بيمار بمعني </a:t>
            </a:r>
            <a:r>
              <a:rPr kumimoji="0" lang="ar-EG" sz="1400" b="0" i="0" u="none" strike="noStrike" kern="1200" cap="none" spc="0" normalizeH="0" baseline="0" noProof="0" dirty="0" smtClean="0">
                <a:ln>
                  <a:noFill/>
                </a:ln>
                <a:solidFill>
                  <a:schemeClr val="tx1"/>
                </a:solidFill>
                <a:effectLst/>
                <a:uLnTx/>
                <a:uFillTx/>
                <a:latin typeface="+mn-lt"/>
                <a:ea typeface="+mn-ea"/>
                <a:cs typeface="+mn-cs"/>
              </a:rPr>
              <a:t>”</a:t>
            </a:r>
            <a:r>
              <a:rPr kumimoji="0" lang="ar-SA" sz="1400" b="0" i="0" u="none" strike="noStrike" kern="1200" cap="none" spc="0" normalizeH="0" baseline="0" noProof="0" dirty="0" smtClean="0">
                <a:ln>
                  <a:noFill/>
                </a:ln>
                <a:solidFill>
                  <a:schemeClr val="tx1"/>
                </a:solidFill>
                <a:effectLst/>
                <a:uLnTx/>
                <a:uFillTx/>
                <a:latin typeface="+mn-lt"/>
                <a:ea typeface="+mn-ea"/>
                <a:cs typeface="+mn-cs"/>
              </a:rPr>
              <a:t>مريض</a:t>
            </a:r>
            <a:r>
              <a:rPr kumimoji="0" lang="ar-EG" sz="1400" b="0" i="0" u="none" strike="noStrike" kern="1200" cap="none" spc="0" normalizeH="0" baseline="0" noProof="0" dirty="0" smtClean="0">
                <a:ln>
                  <a:noFill/>
                </a:ln>
                <a:solidFill>
                  <a:schemeClr val="tx1"/>
                </a:solidFill>
                <a:effectLst/>
                <a:uLnTx/>
                <a:uFillTx/>
                <a:latin typeface="+mn-lt"/>
                <a:ea typeface="+mn-ea"/>
                <a:cs typeface="+mn-cs"/>
              </a:rPr>
              <a:t>“</a:t>
            </a:r>
            <a:r>
              <a:rPr kumimoji="0" lang="ar-SA" sz="1400" b="0" i="0" u="none" strike="noStrike" kern="1200" cap="none" spc="0" normalizeH="0" baseline="0" noProof="0" dirty="0" smtClean="0">
                <a:ln>
                  <a:noFill/>
                </a:ln>
                <a:solidFill>
                  <a:schemeClr val="tx1"/>
                </a:solidFill>
                <a:effectLst/>
                <a:uLnTx/>
                <a:uFillTx/>
                <a:latin typeface="+mn-lt"/>
                <a:ea typeface="+mn-ea"/>
                <a:cs typeface="+mn-cs"/>
              </a:rPr>
              <a:t> و ستان بمعنى </a:t>
            </a:r>
            <a:r>
              <a:rPr kumimoji="0" lang="ar-EG" sz="1400" b="0" i="0" u="none" strike="noStrike" kern="1200" cap="none" spc="0" normalizeH="0" baseline="0" noProof="0" dirty="0" smtClean="0">
                <a:ln>
                  <a:noFill/>
                </a:ln>
                <a:solidFill>
                  <a:schemeClr val="tx1"/>
                </a:solidFill>
                <a:effectLst/>
                <a:uLnTx/>
                <a:uFillTx/>
                <a:latin typeface="+mn-lt"/>
                <a:ea typeface="+mn-ea"/>
                <a:cs typeface="+mn-cs"/>
              </a:rPr>
              <a:t>”</a:t>
            </a:r>
            <a:r>
              <a:rPr kumimoji="0" lang="ar-SA" sz="1400" b="0" i="0" u="none" strike="noStrike" kern="1200" cap="none" spc="0" normalizeH="0" baseline="0" noProof="0" dirty="0" smtClean="0">
                <a:ln>
                  <a:noFill/>
                </a:ln>
                <a:solidFill>
                  <a:schemeClr val="tx1"/>
                </a:solidFill>
                <a:effectLst/>
                <a:uLnTx/>
                <a:uFillTx/>
                <a:latin typeface="+mn-lt"/>
                <a:ea typeface="+mn-ea"/>
                <a:cs typeface="+mn-cs"/>
              </a:rPr>
              <a:t>مكان</a:t>
            </a:r>
            <a:r>
              <a:rPr kumimoji="0" lang="ar-EG" sz="1400" b="0" i="0" u="none" strike="noStrike" kern="1200" cap="none" spc="0" normalizeH="0" baseline="0" noProof="0" dirty="0" smtClean="0">
                <a:ln>
                  <a:noFill/>
                </a:ln>
                <a:solidFill>
                  <a:schemeClr val="tx1"/>
                </a:solidFill>
                <a:effectLst/>
                <a:uLnTx/>
                <a:uFillTx/>
                <a:latin typeface="+mn-lt"/>
                <a:ea typeface="+mn-ea"/>
                <a:cs typeface="+mn-cs"/>
              </a:rPr>
              <a:t>“</a:t>
            </a:r>
            <a:r>
              <a:rPr kumimoji="0" lang="ar-SA" sz="1400" b="0" i="0" u="none" strike="noStrike" kern="1200" cap="none" spc="0" normalizeH="0" baseline="0" noProof="0" dirty="0" smtClean="0">
                <a:ln>
                  <a:noFill/>
                </a:ln>
                <a:solidFill>
                  <a:schemeClr val="tx1"/>
                </a:solidFill>
                <a:effectLst/>
                <a:uLnTx/>
                <a:uFillTx/>
                <a:latin typeface="+mn-lt"/>
                <a:ea typeface="+mn-ea"/>
                <a:cs typeface="+mn-cs"/>
              </a:rPr>
              <a:t> أي أن معناها المستشفي وقد أقيمت أول مستشفى في العصر الإسلامي في عهد الوليد بن عبد الملك وقد أقيمت أول مستشفى بمعناها الكامل في عهد هارون الرشيد وقد أقام احمد بن طولـــون أول بيمارستان بمعناه الكامل في مصر</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a:t>
            </a: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tabLst/>
              <a:defRPr/>
            </a:pPr>
            <a:r>
              <a:rPr lang="ar-EG" sz="1400" b="1" dirty="0">
                <a:solidFill>
                  <a:srgbClr val="FF0000"/>
                </a:solidFill>
              </a:rPr>
              <a:t>انواعه</a:t>
            </a:r>
            <a:r>
              <a:rPr kumimoji="0" lang="ar-EG" sz="1400" b="1" i="0" u="none" strike="noStrike" kern="1200" cap="none" spc="0" normalizeH="0" baseline="0" noProof="0" dirty="0" smtClean="0">
                <a:ln>
                  <a:noFill/>
                </a:ln>
                <a:solidFill>
                  <a:srgbClr val="0070C0"/>
                </a:solidFill>
                <a:effectLst>
                  <a:outerShdw blurRad="38100" dist="38100" dir="2700000" algn="tl">
                    <a:srgbClr val="000000">
                      <a:alpha val="43137"/>
                    </a:srgbClr>
                  </a:outerShdw>
                </a:effectLst>
                <a:uLnTx/>
                <a:uFillTx/>
                <a:latin typeface="+mn-lt"/>
                <a:ea typeface="+mn-ea"/>
                <a:cs typeface="+mn-cs"/>
              </a:rPr>
              <a:t> </a:t>
            </a:r>
            <a:r>
              <a:rPr lang="ar-EG" sz="1400" b="1" dirty="0">
                <a:solidFill>
                  <a:srgbClr val="FF0000"/>
                </a:solidFill>
              </a:rPr>
              <a:t>:</a:t>
            </a:r>
          </a:p>
          <a:p>
            <a:pPr marL="925665" marR="0" lvl="0" indent="-925665" algn="r" defTabSz="1280160" rtl="1" eaLnBrk="1" fontAlgn="auto" latinLnBrk="0" hangingPunct="1">
              <a:lnSpc>
                <a:spcPct val="100000"/>
              </a:lnSpc>
              <a:spcBef>
                <a:spcPct val="20000"/>
              </a:spcBef>
              <a:spcAft>
                <a:spcPts val="0"/>
              </a:spcAft>
              <a:buClrTx/>
              <a:buSzTx/>
              <a:tabLst/>
              <a:defRPr/>
            </a:pPr>
            <a:r>
              <a:rPr kumimoji="0" lang="ar-EG" sz="1400" b="0" i="0" u="none" strike="noStrike" kern="1200" cap="none" spc="0" normalizeH="0" baseline="0" noProof="0" dirty="0" smtClean="0">
                <a:ln>
                  <a:noFill/>
                </a:ln>
                <a:solidFill>
                  <a:schemeClr val="tx1"/>
                </a:solidFill>
                <a:effectLst/>
                <a:uLnTx/>
                <a:uFillTx/>
                <a:latin typeface="+mn-lt"/>
                <a:ea typeface="+mn-ea"/>
                <a:cs typeface="+mn-cs"/>
              </a:rPr>
              <a:t> بيمارستان ثابت .</a:t>
            </a:r>
          </a:p>
          <a:p>
            <a:pPr marL="925665" marR="0" lvl="0" indent="-925665" algn="r" defTabSz="1280160" rtl="1" eaLnBrk="1" fontAlgn="auto" latinLnBrk="0" hangingPunct="1">
              <a:lnSpc>
                <a:spcPct val="100000"/>
              </a:lnSpc>
              <a:spcBef>
                <a:spcPct val="20000"/>
              </a:spcBef>
              <a:spcAft>
                <a:spcPts val="0"/>
              </a:spcAft>
              <a:buClrTx/>
              <a:buSzTx/>
              <a:tabLst/>
              <a:defRPr/>
            </a:pPr>
            <a:r>
              <a:rPr kumimoji="0" lang="ar-EG" sz="1400" b="0" i="0" u="none" strike="noStrike" kern="1200" cap="none" spc="0" normalizeH="0" baseline="0" noProof="0" dirty="0" smtClean="0">
                <a:ln>
                  <a:noFill/>
                </a:ln>
                <a:solidFill>
                  <a:schemeClr val="tx1"/>
                </a:solidFill>
                <a:effectLst/>
                <a:uLnTx/>
                <a:uFillTx/>
                <a:latin typeface="+mn-lt"/>
                <a:ea typeface="+mn-ea"/>
                <a:cs typeface="+mn-cs"/>
              </a:rPr>
              <a:t>بيمارستان متنقل .</a:t>
            </a:r>
            <a:r>
              <a:rPr kumimoji="0" 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mn-cs"/>
              </a:rPr>
              <a:t> </a:t>
            </a: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ar-EG"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r" defTabSz="1280160" rtl="1" eaLnBrk="1" fontAlgn="auto" latinLnBrk="0" hangingPunct="1">
              <a:lnSpc>
                <a:spcPct val="100000"/>
              </a:lnSpc>
              <a:spcBef>
                <a:spcPct val="20000"/>
              </a:spcBef>
              <a:spcAft>
                <a:spcPts val="0"/>
              </a:spcAft>
              <a:buClrTx/>
              <a:buSzTx/>
              <a:buFont typeface="Arial" pitchFamily="34" charset="0"/>
              <a:buChar char="•"/>
              <a:tabLst/>
              <a:defRPr/>
            </a:pPr>
            <a:endParaRPr kumimoji="0" lang="en-US" sz="1400" b="1" i="0" u="none" strike="noStrike" kern="1200" cap="none" spc="0" normalizeH="0" baseline="0" noProof="0" dirty="0" smtClean="0">
              <a:ln>
                <a:noFill/>
              </a:ln>
              <a:solidFill>
                <a:schemeClr val="tx1"/>
              </a:solidFill>
              <a:effectLst/>
              <a:uLnTx/>
              <a:uFillTx/>
              <a:latin typeface="+mn-lt"/>
              <a:ea typeface="+mn-ea"/>
              <a:cs typeface="+mn-cs"/>
            </a:endParaRPr>
          </a:p>
          <a:p>
            <a:pPr marL="480060" marR="0" lvl="0" indent="-480060" algn="l" defTabSz="1280160" rtl="0" eaLnBrk="1" fontAlgn="auto" latinLnBrk="0" hangingPunct="1">
              <a:lnSpc>
                <a:spcPct val="100000"/>
              </a:lnSpc>
              <a:spcBef>
                <a:spcPct val="20000"/>
              </a:spcBef>
              <a:spcAft>
                <a:spcPts val="0"/>
              </a:spcAft>
              <a:buClrTx/>
              <a:buSzTx/>
              <a:buFont typeface="Arial" pitchFamily="34" charset="0"/>
              <a:buChar char="•"/>
              <a:tabLst/>
              <a:defRPr/>
            </a:pPr>
            <a:endParaRPr kumimoji="0" lang="en-US" sz="1400" b="0" i="0" u="none" strike="noStrike" kern="1200" cap="none" spc="0" normalizeH="0" baseline="0" noProof="0" dirty="0">
              <a:ln>
                <a:noFill/>
              </a:ln>
              <a:solidFill>
                <a:schemeClr val="tx1"/>
              </a:solidFill>
              <a:effectLst/>
              <a:uLnTx/>
              <a:uFillTx/>
              <a:latin typeface="+mn-lt"/>
              <a:ea typeface="+mn-ea"/>
              <a:cs typeface="+mn-cs"/>
            </a:endParaRPr>
          </a:p>
        </p:txBody>
      </p:sp>
      <p:sp>
        <p:nvSpPr>
          <p:cNvPr id="43" name="TextBox 42"/>
          <p:cNvSpPr txBox="1"/>
          <p:nvPr/>
        </p:nvSpPr>
        <p:spPr>
          <a:xfrm>
            <a:off x="990600" y="7343001"/>
            <a:ext cx="990600"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بيمارستان المويد</a:t>
            </a:r>
            <a:endParaRPr lang="en-US" sz="1200" dirty="0"/>
          </a:p>
        </p:txBody>
      </p:sp>
      <p:pic>
        <p:nvPicPr>
          <p:cNvPr id="44" name="Picture 2"/>
          <p:cNvPicPr>
            <a:picLocks noChangeAspect="1" noChangeArrowheads="1"/>
          </p:cNvPicPr>
          <p:nvPr/>
        </p:nvPicPr>
        <p:blipFill>
          <a:blip r:embed="rId4"/>
          <a:srcRect/>
          <a:stretch>
            <a:fillRect/>
          </a:stretch>
        </p:blipFill>
        <p:spPr bwMode="auto">
          <a:xfrm>
            <a:off x="228601" y="5486401"/>
            <a:ext cx="2590800" cy="17704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5" name="Rectangle 44"/>
          <p:cNvSpPr/>
          <p:nvPr/>
        </p:nvSpPr>
        <p:spPr>
          <a:xfrm>
            <a:off x="3124220" y="6400800"/>
            <a:ext cx="3352780" cy="1972801"/>
          </a:xfrm>
          <a:prstGeom prst="rect">
            <a:avLst/>
          </a:prstGeom>
        </p:spPr>
        <p:txBody>
          <a:bodyPr wrap="square" lIns="246844" tIns="123421" rIns="246844" bIns="123421">
            <a:spAutoFit/>
          </a:bodyPr>
          <a:lstStyle/>
          <a:p>
            <a:pPr marL="925665" indent="-925665" algn="r" rtl="1">
              <a:defRPr/>
            </a:pPr>
            <a:r>
              <a:rPr lang="ar-EG" sz="1400" b="1" dirty="0">
                <a:solidFill>
                  <a:srgbClr val="FF0000"/>
                </a:solidFill>
              </a:rPr>
              <a:t>اقسامة :</a:t>
            </a:r>
          </a:p>
          <a:p>
            <a:pPr marL="925665" indent="-925665" algn="r" rtl="1">
              <a:defRPr/>
            </a:pPr>
            <a:r>
              <a:rPr lang="ar-EG" sz="1400" dirty="0"/>
              <a:t>قسم للحميات و الرمد و الجراحة و </a:t>
            </a:r>
            <a:r>
              <a:rPr lang="ar-EG" sz="1400" dirty="0" smtClean="0"/>
              <a:t>الجهاز</a:t>
            </a:r>
          </a:p>
          <a:p>
            <a:pPr marL="925665" indent="-925665" algn="r" rtl="1">
              <a:defRPr/>
            </a:pPr>
            <a:r>
              <a:rPr lang="ar-EG" sz="1400" dirty="0" smtClean="0"/>
              <a:t>الهضمي </a:t>
            </a:r>
            <a:r>
              <a:rPr lang="ar-EG" sz="1400" dirty="0"/>
              <a:t>و العصبي و النفسي </a:t>
            </a:r>
          </a:p>
          <a:p>
            <a:pPr marL="925665" indent="-925665" algn="r" rtl="1">
              <a:defRPr/>
            </a:pPr>
            <a:r>
              <a:rPr lang="ar-EG" sz="1400" dirty="0"/>
              <a:t>قسم للتشخيص و العلاج .</a:t>
            </a:r>
          </a:p>
          <a:p>
            <a:pPr marL="925665" indent="-925665" algn="r" rtl="1">
              <a:defRPr/>
            </a:pPr>
            <a:r>
              <a:rPr lang="ar-EG" sz="1400" dirty="0"/>
              <a:t>قسم الخدمات التعليمية .</a:t>
            </a:r>
          </a:p>
          <a:p>
            <a:pPr marL="925665" indent="-925665" algn="r" rtl="1">
              <a:defRPr/>
            </a:pPr>
            <a:r>
              <a:rPr lang="ar-EG" sz="1400" dirty="0"/>
              <a:t>قسم الخدمات العامة .</a:t>
            </a:r>
          </a:p>
          <a:p>
            <a:pPr marL="925665" indent="-925665" algn="r" rtl="1">
              <a:defRPr/>
            </a:pPr>
            <a:r>
              <a:rPr lang="ar-EG" sz="1400" dirty="0"/>
              <a:t>قسم الخدمات الطبية .</a:t>
            </a:r>
          </a:p>
          <a:p>
            <a:pPr marL="925665" indent="-925665" algn="r" rtl="1">
              <a:defRPr/>
            </a:pPr>
            <a:r>
              <a:rPr lang="ar-EG" sz="1400" dirty="0"/>
              <a:t>العيادة الخارجية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2002948" y="4777740"/>
            <a:ext cx="8794592" cy="1112"/>
          </a:xfrm>
          <a:prstGeom prst="line">
            <a:avLst/>
          </a:prstGeom>
        </p:spPr>
        <p:style>
          <a:lnRef idx="2">
            <a:schemeClr val="dk1"/>
          </a:lnRef>
          <a:fillRef idx="0">
            <a:schemeClr val="dk1"/>
          </a:fillRef>
          <a:effectRef idx="1">
            <a:schemeClr val="dk1"/>
          </a:effectRef>
          <a:fontRef idx="minor">
            <a:schemeClr val="tx1"/>
          </a:fontRef>
        </p:style>
      </p:cxnSp>
      <p:grpSp>
        <p:nvGrpSpPr>
          <p:cNvPr id="6" name="Group 20"/>
          <p:cNvGrpSpPr>
            <a:grpSpLocks/>
          </p:cNvGrpSpPr>
          <p:nvPr/>
        </p:nvGrpSpPr>
        <p:grpSpPr bwMode="auto">
          <a:xfrm>
            <a:off x="7086600" y="76200"/>
            <a:ext cx="5555289" cy="3797587"/>
            <a:chOff x="12949999" y="5427058"/>
            <a:chExt cx="7921180" cy="3442805"/>
          </a:xfrm>
        </p:grpSpPr>
        <p:grpSp>
          <p:nvGrpSpPr>
            <p:cNvPr id="7" name="Group 14"/>
            <p:cNvGrpSpPr>
              <a:grpSpLocks/>
            </p:cNvGrpSpPr>
            <p:nvPr/>
          </p:nvGrpSpPr>
          <p:grpSpPr bwMode="auto">
            <a:xfrm>
              <a:off x="12949999" y="5704717"/>
              <a:ext cx="7921180" cy="3165146"/>
              <a:chOff x="5486318" y="4003831"/>
              <a:chExt cx="3352880" cy="1435381"/>
            </a:xfrm>
          </p:grpSpPr>
          <p:pic>
            <p:nvPicPr>
              <p:cNvPr id="9" name="Picture 13" descr="img029"/>
              <p:cNvPicPr>
                <a:picLocks noChangeAspect="1" noChangeArrowheads="1"/>
              </p:cNvPicPr>
              <p:nvPr/>
            </p:nvPicPr>
            <p:blipFill>
              <a:blip r:embed="rId2" cstate="print">
                <a:clrChange>
                  <a:clrFrom>
                    <a:srgbClr val="F5F9FC"/>
                  </a:clrFrom>
                  <a:clrTo>
                    <a:srgbClr val="F5F9FC">
                      <a:alpha val="0"/>
                    </a:srgbClr>
                  </a:clrTo>
                </a:clrChange>
              </a:blip>
              <a:srcRect l="15747" t="47818" r="23100" b="13138"/>
              <a:stretch>
                <a:fillRect/>
              </a:stretch>
            </p:blipFill>
            <p:spPr bwMode="auto">
              <a:xfrm>
                <a:off x="5512523" y="4003831"/>
                <a:ext cx="1716720" cy="12564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Box 15"/>
              <p:cNvSpPr txBox="1">
                <a:spLocks noChangeArrowheads="1"/>
              </p:cNvSpPr>
              <p:nvPr/>
            </p:nvSpPr>
            <p:spPr bwMode="auto">
              <a:xfrm>
                <a:off x="5665867" y="5311303"/>
                <a:ext cx="1231532" cy="12790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defTabSz="3454095">
                  <a:spcBef>
                    <a:spcPct val="50000"/>
                  </a:spcBef>
                  <a:defRPr/>
                </a:pPr>
                <a:r>
                  <a:rPr lang="ar-EG" sz="1300" dirty="0"/>
                  <a:t>العلاقات الوظيفيه</a:t>
                </a:r>
                <a:endParaRPr lang="en-US" sz="1300" dirty="0"/>
              </a:p>
            </p:txBody>
          </p:sp>
          <p:sp>
            <p:nvSpPr>
              <p:cNvPr id="11" name="TextBox 10"/>
              <p:cNvSpPr txBox="1"/>
              <p:nvPr/>
            </p:nvSpPr>
            <p:spPr>
              <a:xfrm>
                <a:off x="5486318" y="4114918"/>
                <a:ext cx="3352880" cy="888629"/>
              </a:xfrm>
              <a:prstGeom prst="rect">
                <a:avLst/>
              </a:prstGeom>
              <a:noFill/>
            </p:spPr>
            <p:txBody>
              <a:bodyPr>
                <a:spAutoFit/>
              </a:bodyPr>
              <a:lstStyle/>
              <a:p>
                <a:pPr algn="r" rtl="1">
                  <a:defRPr/>
                </a:pPr>
                <a:r>
                  <a:rPr lang="ar-EG" sz="1400" dirty="0">
                    <a:cs typeface="Times New Roman" pitchFamily="18" charset="0"/>
                  </a:rPr>
                  <a:t>1- المدخل .</a:t>
                </a:r>
              </a:p>
              <a:p>
                <a:pPr algn="r" rtl="1">
                  <a:defRPr/>
                </a:pPr>
                <a:r>
                  <a:rPr lang="ar-EG" sz="1400" dirty="0">
                    <a:cs typeface="Times New Roman" pitchFamily="18" charset="0"/>
                  </a:rPr>
                  <a:t>2-الدرفاعة .</a:t>
                </a:r>
              </a:p>
              <a:p>
                <a:pPr algn="r" rtl="1">
                  <a:defRPr/>
                </a:pPr>
                <a:r>
                  <a:rPr lang="ar-EG" sz="1400" dirty="0">
                    <a:cs typeface="Times New Roman" pitchFamily="18" charset="0"/>
                  </a:rPr>
                  <a:t>3-ايوانات تحيط بادرفاعة .</a:t>
                </a:r>
              </a:p>
              <a:p>
                <a:pPr algn="r" rtl="1">
                  <a:defRPr/>
                </a:pPr>
                <a:r>
                  <a:rPr lang="ar-EG" sz="1400" dirty="0">
                    <a:cs typeface="Times New Roman" pitchFamily="18" charset="0"/>
                  </a:rPr>
                  <a:t>4- قسم خاص بالرجال .</a:t>
                </a:r>
              </a:p>
              <a:p>
                <a:pPr algn="r" rtl="1">
                  <a:defRPr/>
                </a:pPr>
                <a:r>
                  <a:rPr lang="ar-EG" sz="1400" dirty="0">
                    <a:cs typeface="Times New Roman" pitchFamily="18" charset="0"/>
                  </a:rPr>
                  <a:t>5-قسم خاص بالنساء .</a:t>
                </a:r>
              </a:p>
              <a:p>
                <a:pPr algn="r" rtl="1">
                  <a:defRPr/>
                </a:pPr>
                <a:r>
                  <a:rPr lang="ar-EG" sz="1400" dirty="0">
                    <a:cs typeface="Times New Roman" pitchFamily="18" charset="0"/>
                  </a:rPr>
                  <a:t>6- خدمات و مرافق .</a:t>
                </a:r>
              </a:p>
              <a:p>
                <a:pPr algn="r" rtl="1">
                  <a:defRPr/>
                </a:pPr>
                <a:r>
                  <a:rPr lang="ar-EG" sz="1400" dirty="0">
                    <a:cs typeface="Times New Roman" pitchFamily="18" charset="0"/>
                  </a:rPr>
                  <a:t>7- العيادات الخارجية .</a:t>
                </a:r>
              </a:p>
              <a:p>
                <a:pPr algn="r" rtl="1">
                  <a:defRPr/>
                </a:pPr>
                <a:r>
                  <a:rPr lang="ar-EG" sz="1400" dirty="0">
                    <a:cs typeface="Times New Roman" pitchFamily="18" charset="0"/>
                  </a:rPr>
                  <a:t>8- المشرحة .</a:t>
                </a:r>
              </a:p>
              <a:p>
                <a:pPr algn="r" rtl="1">
                  <a:defRPr/>
                </a:pPr>
                <a:r>
                  <a:rPr lang="ar-EG" sz="1400" dirty="0">
                    <a:cs typeface="Times New Roman" pitchFamily="18" charset="0"/>
                  </a:rPr>
                  <a:t>9-المكتبة و الصيدلية و المصلي </a:t>
                </a:r>
                <a:r>
                  <a:rPr lang="ar-EG" sz="1400" dirty="0">
                    <a:effectLst>
                      <a:outerShdw blurRad="38100" dist="38100" dir="2700000" algn="tl">
                        <a:srgbClr val="000000">
                          <a:alpha val="43137"/>
                        </a:srgbClr>
                      </a:outerShdw>
                    </a:effectLst>
                  </a:rPr>
                  <a:t>.</a:t>
                </a:r>
              </a:p>
            </p:txBody>
          </p:sp>
        </p:grpSp>
        <p:sp>
          <p:nvSpPr>
            <p:cNvPr id="8" name="TextBox 7"/>
            <p:cNvSpPr txBox="1"/>
            <p:nvPr/>
          </p:nvSpPr>
          <p:spPr>
            <a:xfrm>
              <a:off x="15988317" y="5427058"/>
              <a:ext cx="4741340" cy="387423"/>
            </a:xfrm>
            <a:prstGeom prst="rect">
              <a:avLst/>
            </a:prstGeom>
            <a:noFill/>
          </p:spPr>
          <p:txBody>
            <a:bodyPr wrap="square" lIns="209855" tIns="104927" rIns="209855" bIns="104927">
              <a:spAutoFit/>
            </a:bodyPr>
            <a:lstStyle/>
            <a:p>
              <a:pPr marL="925665" indent="-925665" algn="r" rtl="1">
                <a:defRPr/>
              </a:pPr>
              <a:r>
                <a:rPr lang="ar-EG" sz="1400" b="1" dirty="0">
                  <a:solidFill>
                    <a:srgbClr val="FF0000"/>
                  </a:solidFill>
                </a:rPr>
                <a:t>العلاقات الوظيفية داخل البيمارستان :</a:t>
              </a:r>
            </a:p>
          </p:txBody>
        </p:sp>
      </p:grpSp>
      <p:sp>
        <p:nvSpPr>
          <p:cNvPr id="12" name="Rectangle 11"/>
          <p:cNvSpPr/>
          <p:nvPr/>
        </p:nvSpPr>
        <p:spPr>
          <a:xfrm>
            <a:off x="7315200" y="3657600"/>
            <a:ext cx="5572163" cy="2714644"/>
          </a:xfrm>
          <a:prstGeom prst="rect">
            <a:avLst/>
          </a:prstGeom>
        </p:spPr>
        <p:txBody>
          <a:bodyPr wrap="square" lIns="246844" tIns="123421" rIns="246844" bIns="123421">
            <a:spAutoFit/>
          </a:bodyPr>
          <a:lstStyle/>
          <a:p>
            <a:pPr marL="925665" indent="-925665" algn="r" rtl="1">
              <a:defRPr/>
            </a:pPr>
            <a:r>
              <a:rPr lang="ar-EG" sz="1400" b="1" dirty="0">
                <a:solidFill>
                  <a:srgbClr val="FF0000"/>
                </a:solidFill>
              </a:rPr>
              <a:t>الاسس التصميمية للبيمارستان :</a:t>
            </a:r>
          </a:p>
          <a:p>
            <a:pPr indent="145706" algn="r" rtl="1">
              <a:buFont typeface="+mj-lt"/>
              <a:buAutoNum type="arabicPeriod"/>
              <a:defRPr/>
            </a:pPr>
            <a:r>
              <a:rPr lang="ar-SA" sz="1400" dirty="0">
                <a:latin typeface="Garamond" pitchFamily="18" charset="0"/>
              </a:rPr>
              <a:t>وضع المسقط الأفقي علي أساس تحقيق الانتماء للداخل وتوفير قدر من الخصوصية بفصل الرجال عن النساء</a:t>
            </a:r>
            <a:r>
              <a:rPr lang="ar-EG" sz="1400" dirty="0">
                <a:latin typeface="Garamond" pitchFamily="18" charset="0"/>
              </a:rPr>
              <a:t> .</a:t>
            </a:r>
          </a:p>
          <a:p>
            <a:pPr indent="145706" algn="r" rtl="1">
              <a:buFont typeface="+mj-lt"/>
              <a:buAutoNum type="arabicPeriod"/>
              <a:defRPr/>
            </a:pPr>
            <a:r>
              <a:rPr lang="ar-SA" sz="1400" dirty="0">
                <a:latin typeface="Garamond" pitchFamily="18" charset="0"/>
              </a:rPr>
              <a:t>جمعت عناصر المبنى علي أفنية داخلية تفتح عليها القاعات والتي تتكون من دورقاعه و ايوانات</a:t>
            </a:r>
            <a:r>
              <a:rPr lang="ar-EG" sz="1400" dirty="0">
                <a:latin typeface="Garamond" pitchFamily="18" charset="0"/>
              </a:rPr>
              <a:t>.</a:t>
            </a:r>
          </a:p>
          <a:p>
            <a:pPr indent="145706" algn="r" rtl="1">
              <a:buFont typeface="+mj-lt"/>
              <a:buAutoNum type="arabicPeriod"/>
              <a:defRPr/>
            </a:pPr>
            <a:r>
              <a:rPr lang="ar-EG" sz="1400" dirty="0">
                <a:latin typeface="Garamond" pitchFamily="18" charset="0"/>
              </a:rPr>
              <a:t> </a:t>
            </a:r>
            <a:r>
              <a:rPr lang="ar-SA" sz="1400" dirty="0">
                <a:latin typeface="Garamond" pitchFamily="18" charset="0"/>
              </a:rPr>
              <a:t>ضم التصميم صيدلية و مكتبه و مصلى بالإضافة إلى السبـيل و الكتاب و كثيرا ما كانت تلحق بالمسـاجد أو المدارس .</a:t>
            </a:r>
            <a:endParaRPr lang="ar-EG" sz="1400" dirty="0">
              <a:latin typeface="Garamond" pitchFamily="18" charset="0"/>
            </a:endParaRPr>
          </a:p>
          <a:p>
            <a:pPr indent="145706" algn="r" rtl="1">
              <a:buFont typeface="+mj-lt"/>
              <a:buAutoNum type="arabicPeriod"/>
              <a:defRPr/>
            </a:pPr>
            <a:r>
              <a:rPr lang="ar-SA" sz="1400" dirty="0">
                <a:latin typeface="Garamond" pitchFamily="18" charset="0"/>
              </a:rPr>
              <a:t> شابه مدخل البيمارستان مدخل المباني الدينية من حيث وقوعه في دخلة معقودة يتوسطها باب الدخول وعلى جانبي الباب مصطبتان </a:t>
            </a:r>
            <a:r>
              <a:rPr lang="ar-EG" sz="1400" dirty="0">
                <a:latin typeface="Garamond" pitchFamily="18" charset="0"/>
              </a:rPr>
              <a:t>.</a:t>
            </a:r>
          </a:p>
          <a:p>
            <a:pPr indent="145706" algn="r" rtl="1">
              <a:buFont typeface="+mj-lt"/>
              <a:buAutoNum type="arabicPeriod"/>
              <a:defRPr/>
            </a:pPr>
            <a:r>
              <a:rPr lang="ar-SA" sz="1400" dirty="0">
                <a:latin typeface="Garamond" pitchFamily="18" charset="0"/>
              </a:rPr>
              <a:t>واستعملت الزخارف  في الواجهات الخارجية حيث علت الشرفات وعكسـت الواجهات الفراغ خلفها واستخدمت القبوات و القباب و الأسقف الخشبية في تغطيه الفراغات .</a:t>
            </a:r>
          </a:p>
        </p:txBody>
      </p:sp>
      <p:pic>
        <p:nvPicPr>
          <p:cNvPr id="15" name="Picture 6" descr="plan%20bymarestan%20al%20mo2ayed"/>
          <p:cNvPicPr>
            <a:picLocks noChangeAspect="1" noChangeArrowheads="1"/>
          </p:cNvPicPr>
          <p:nvPr/>
        </p:nvPicPr>
        <p:blipFill>
          <a:blip r:embed="rId3" cstate="print">
            <a:lum bright="-12000" contrast="12000"/>
          </a:blip>
          <a:srcRect l="4308" t="17225" r="3062" b="5263"/>
          <a:stretch>
            <a:fillRect/>
          </a:stretch>
        </p:blipFill>
        <p:spPr bwMode="auto">
          <a:xfrm>
            <a:off x="7367312" y="6243638"/>
            <a:ext cx="4596088" cy="27479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p:cNvSpPr txBox="1"/>
          <p:nvPr/>
        </p:nvSpPr>
        <p:spPr>
          <a:xfrm>
            <a:off x="8458200" y="9067800"/>
            <a:ext cx="2514600" cy="292388"/>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300" dirty="0"/>
              <a:t>مسقط افقى لبيمارستان المؤيد</a:t>
            </a:r>
            <a:endParaRPr lang="en-US" sz="1300" dirty="0"/>
          </a:p>
        </p:txBody>
      </p:sp>
      <p:sp>
        <p:nvSpPr>
          <p:cNvPr id="19" name="Rectangle 18"/>
          <p:cNvSpPr/>
          <p:nvPr/>
        </p:nvSpPr>
        <p:spPr>
          <a:xfrm>
            <a:off x="2819400" y="152400"/>
            <a:ext cx="1882247" cy="523220"/>
          </a:xfrm>
          <a:prstGeom prst="rect">
            <a:avLst/>
          </a:prstGeom>
        </p:spPr>
        <p:txBody>
          <a:bodyPr wrap="none">
            <a:spAutoFit/>
          </a:bodyPr>
          <a:lstStyle/>
          <a:p>
            <a:r>
              <a:rPr lang="ar-EG" sz="2800" u="sng" dirty="0" smtClean="0">
                <a:solidFill>
                  <a:srgbClr val="0070C0"/>
                </a:solidFill>
              </a:rPr>
              <a:t>11-القيساريات</a:t>
            </a:r>
            <a:endParaRPr lang="en-US" dirty="0"/>
          </a:p>
        </p:txBody>
      </p:sp>
      <p:sp>
        <p:nvSpPr>
          <p:cNvPr id="20" name="TextBox 3"/>
          <p:cNvSpPr txBox="1"/>
          <p:nvPr/>
        </p:nvSpPr>
        <p:spPr bwMode="auto">
          <a:xfrm>
            <a:off x="2362200" y="304800"/>
            <a:ext cx="4114800" cy="2643314"/>
          </a:xfrm>
          <a:prstGeom prst="rect">
            <a:avLst/>
          </a:prstGeom>
          <a:noFill/>
        </p:spPr>
        <p:txBody>
          <a:bodyPr wrap="square" lIns="209829" tIns="104915" rIns="209829" bIns="104915">
            <a:spAutoFit/>
          </a:bodyPr>
          <a:lstStyle/>
          <a:p>
            <a:pPr algn="r" defTabSz="1280160" rtl="1" fontAlgn="auto">
              <a:spcBef>
                <a:spcPts val="0"/>
              </a:spcBef>
              <a:spcAft>
                <a:spcPts val="0"/>
              </a:spcAft>
              <a:defRPr/>
            </a:pPr>
            <a:endParaRPr lang="ar-EG" sz="1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endParaRPr>
          </a:p>
          <a:p>
            <a:pPr algn="r" defTabSz="1280160" rtl="1" fontAlgn="auto">
              <a:spcBef>
                <a:spcPts val="0"/>
              </a:spcBef>
              <a:spcAft>
                <a:spcPts val="0"/>
              </a:spcAft>
              <a:defRPr/>
            </a:pPr>
            <a:r>
              <a:rPr lang="ar-EG" sz="1400" dirty="0">
                <a:latin typeface="Arial" charset="0"/>
                <a:cs typeface="Arial" charset="0"/>
              </a:rPr>
              <a:t>عبارة عن منشأت تؤجر لتدر علي منشأتها عائد مادي .</a:t>
            </a:r>
          </a:p>
          <a:p>
            <a:pPr algn="r" defTabSz="1280160" rtl="1" fontAlgn="auto">
              <a:spcBef>
                <a:spcPts val="0"/>
              </a:spcBef>
              <a:spcAft>
                <a:spcPts val="0"/>
              </a:spcAft>
              <a:defRPr/>
            </a:pPr>
            <a:r>
              <a:rPr lang="ar-EG" sz="1400" b="1" dirty="0">
                <a:solidFill>
                  <a:srgbClr val="FF0000"/>
                </a:solidFill>
              </a:rPr>
              <a:t>سماتها :</a:t>
            </a:r>
          </a:p>
          <a:p>
            <a:pPr marL="925665" indent="-925665" algn="r" defTabSz="1280160" rtl="1" fontAlgn="auto">
              <a:spcBef>
                <a:spcPts val="0"/>
              </a:spcBef>
              <a:spcAft>
                <a:spcPts val="0"/>
              </a:spcAft>
              <a:defRPr/>
            </a:pPr>
            <a:r>
              <a:rPr lang="ar-EG" sz="1400" dirty="0">
                <a:latin typeface="Arial" charset="0"/>
                <a:cs typeface="Arial" charset="0"/>
              </a:rPr>
              <a:t>- تقام داخل المدن و تجاور المدارس و المساجد و الخانات .</a:t>
            </a:r>
          </a:p>
          <a:p>
            <a:pPr marL="925665" indent="-925665" algn="r" defTabSz="1280160" rtl="1" fontAlgn="auto">
              <a:spcBef>
                <a:spcPts val="0"/>
              </a:spcBef>
              <a:spcAft>
                <a:spcPts val="0"/>
              </a:spcAft>
              <a:defRPr/>
            </a:pPr>
            <a:r>
              <a:rPr lang="ar-EG" sz="1400" dirty="0">
                <a:latin typeface="Arial" charset="0"/>
                <a:cs typeface="Arial" charset="0"/>
              </a:rPr>
              <a:t>- قد تتواجد اكثر من قيسارة بجوار بعضها البعض .</a:t>
            </a:r>
          </a:p>
          <a:p>
            <a:pPr marL="925665" indent="-925665" algn="r" defTabSz="1280160" rtl="1" fontAlgn="auto">
              <a:spcBef>
                <a:spcPts val="0"/>
              </a:spcBef>
              <a:spcAft>
                <a:spcPts val="0"/>
              </a:spcAft>
              <a:defRPr/>
            </a:pPr>
            <a:r>
              <a:rPr lang="ar-EG" sz="1400" dirty="0">
                <a:latin typeface="Arial" charset="0"/>
                <a:cs typeface="Arial" charset="0"/>
              </a:rPr>
              <a:t>- تتميز مواقعها بكثرة المطلاب علي الاسواق و سهولة الاتصال بها .</a:t>
            </a:r>
          </a:p>
          <a:p>
            <a:pPr marL="925665" indent="-925665" algn="r" defTabSz="1280160" rtl="1" fontAlgn="auto">
              <a:spcBef>
                <a:spcPts val="0"/>
              </a:spcBef>
              <a:spcAft>
                <a:spcPts val="0"/>
              </a:spcAft>
              <a:defRPr/>
            </a:pPr>
            <a:r>
              <a:rPr lang="ar-EG" sz="1400" dirty="0">
                <a:latin typeface="Arial" charset="0"/>
                <a:cs typeface="Arial" charset="0"/>
              </a:rPr>
              <a:t>- تربط اكثر من شارع ببعض .</a:t>
            </a:r>
          </a:p>
          <a:p>
            <a:pPr marL="925665" indent="-925665" algn="r" defTabSz="1280160" rtl="1" fontAlgn="auto">
              <a:spcBef>
                <a:spcPts val="0"/>
              </a:spcBef>
              <a:spcAft>
                <a:spcPts val="0"/>
              </a:spcAft>
              <a:defRPr/>
            </a:pPr>
            <a:r>
              <a:rPr lang="ar-EG" sz="1400" dirty="0">
                <a:latin typeface="Arial" charset="0"/>
                <a:cs typeface="Arial" charset="0"/>
              </a:rPr>
              <a:t>- مزودة بابواب ضخمة تفتح علي الشوارع المحيطة و تغلق عند الضرورة .</a:t>
            </a:r>
          </a:p>
          <a:p>
            <a:pPr algn="r" defTabSz="1280160" rtl="1" fontAlgn="auto">
              <a:spcBef>
                <a:spcPts val="0"/>
              </a:spcBef>
              <a:spcAft>
                <a:spcPts val="0"/>
              </a:spcAft>
              <a:defRPr/>
            </a:pPr>
            <a:endParaRPr lang="en-US" sz="1400" dirty="0">
              <a:latin typeface="Arial" charset="0"/>
              <a:cs typeface="Arial" charset="0"/>
            </a:endParaRPr>
          </a:p>
        </p:txBody>
      </p:sp>
      <p:pic>
        <p:nvPicPr>
          <p:cNvPr id="21" name="Picture 2"/>
          <p:cNvPicPr>
            <a:picLocks noChangeAspect="1" noChangeArrowheads="1"/>
          </p:cNvPicPr>
          <p:nvPr/>
        </p:nvPicPr>
        <p:blipFill>
          <a:blip r:embed="rId4"/>
          <a:srcRect/>
          <a:stretch>
            <a:fillRect/>
          </a:stretch>
        </p:blipFill>
        <p:spPr bwMode="auto">
          <a:xfrm>
            <a:off x="152400" y="381001"/>
            <a:ext cx="2409221"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TextBox 21"/>
          <p:cNvSpPr txBox="1"/>
          <p:nvPr/>
        </p:nvSpPr>
        <p:spPr>
          <a:xfrm>
            <a:off x="838200" y="2514600"/>
            <a:ext cx="990600"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ar-EG" sz="1200" dirty="0" smtClean="0"/>
              <a:t>مسقط افقى للقيسره</a:t>
            </a:r>
            <a:endParaRPr lang="en-US" sz="1200" dirty="0"/>
          </a:p>
        </p:txBody>
      </p:sp>
      <p:pic>
        <p:nvPicPr>
          <p:cNvPr id="23" name="Picture 16" descr="img034"/>
          <p:cNvPicPr>
            <a:picLocks noChangeAspect="1" noChangeArrowheads="1"/>
          </p:cNvPicPr>
          <p:nvPr/>
        </p:nvPicPr>
        <p:blipFill>
          <a:blip r:embed="rId5" cstate="print">
            <a:clrChange>
              <a:clrFrom>
                <a:srgbClr val="F0F3FA"/>
              </a:clrFrom>
              <a:clrTo>
                <a:srgbClr val="F0F3FA">
                  <a:alpha val="0"/>
                </a:srgbClr>
              </a:clrTo>
            </a:clrChange>
          </a:blip>
          <a:srcRect l="7414" b="51514"/>
          <a:stretch>
            <a:fillRect/>
          </a:stretch>
        </p:blipFill>
        <p:spPr bwMode="auto">
          <a:xfrm>
            <a:off x="3200400" y="4160796"/>
            <a:ext cx="2426016" cy="17484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 name="Text Box 20"/>
          <p:cNvSpPr txBox="1">
            <a:spLocks noChangeArrowheads="1"/>
          </p:cNvSpPr>
          <p:nvPr/>
        </p:nvSpPr>
        <p:spPr bwMode="auto">
          <a:xfrm>
            <a:off x="838200" y="3124200"/>
            <a:ext cx="5507039" cy="754040"/>
          </a:xfrm>
          <a:prstGeom prst="rect">
            <a:avLst/>
          </a:prstGeom>
          <a:noFill/>
          <a:ln w="9525">
            <a:noFill/>
            <a:miter lim="800000"/>
            <a:headEnd/>
            <a:tailEnd/>
          </a:ln>
          <a:effectLst/>
        </p:spPr>
        <p:txBody>
          <a:bodyPr wrap="square" lIns="91428" tIns="45714" rIns="91428" bIns="45714">
            <a:spAutoFit/>
          </a:bodyPr>
          <a:lstStyle/>
          <a:p>
            <a:pPr algn="r" defTabSz="1279372" rtl="1">
              <a:spcBef>
                <a:spcPct val="50000"/>
              </a:spcBef>
            </a:pPr>
            <a:r>
              <a:rPr lang="ar-EG" sz="1400" dirty="0">
                <a:latin typeface="Arial" charset="0"/>
                <a:cs typeface="Arial" charset="0"/>
              </a:rPr>
              <a:t>الوكالات هي المباني المحاطه باسوار كبيره منيعا تحتوي علي</a:t>
            </a:r>
            <a:r>
              <a:rPr lang="en-US" sz="1400" dirty="0">
                <a:latin typeface="Arial" charset="0"/>
                <a:cs typeface="Arial" charset="0"/>
              </a:rPr>
              <a:t> </a:t>
            </a:r>
            <a:r>
              <a:rPr lang="ar-EG" sz="1400" dirty="0">
                <a:latin typeface="Arial" charset="0"/>
                <a:cs typeface="Arial" charset="0"/>
              </a:rPr>
              <a:t>حجرات كثيره صغيره  للسكن التجار  و مخازن البصاعه مخصصه   للتجاره,حوانيت لعرض البضائع ,فناء اوسط لانزال البضائع, الحواصل لتخزين البضائع ,مصادر للمياه .</a:t>
            </a:r>
            <a:endParaRPr lang="en-US" sz="1400" dirty="0">
              <a:latin typeface="Arial" charset="0"/>
              <a:cs typeface="Arial" charset="0"/>
            </a:endParaRPr>
          </a:p>
        </p:txBody>
      </p:sp>
      <p:sp>
        <p:nvSpPr>
          <p:cNvPr id="25" name="Text Box 31"/>
          <p:cNvSpPr txBox="1">
            <a:spLocks noChangeArrowheads="1"/>
          </p:cNvSpPr>
          <p:nvPr/>
        </p:nvSpPr>
        <p:spPr bwMode="auto">
          <a:xfrm>
            <a:off x="838200" y="4703814"/>
            <a:ext cx="2109787" cy="49243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91428" tIns="45714" rIns="91428" bIns="45714">
            <a:spAutoFit/>
          </a:bodyPr>
          <a:lstStyle/>
          <a:p>
            <a:pPr algn="ctr" defTabSz="1279372" rtl="1">
              <a:spcBef>
                <a:spcPct val="50000"/>
              </a:spcBef>
            </a:pPr>
            <a:r>
              <a:rPr lang="ar-EG" sz="1300" dirty="0"/>
              <a:t>العلاقات الوظيفيه فى وكاله الاشرف برسباى</a:t>
            </a:r>
            <a:endParaRPr lang="en-US" sz="1300" dirty="0"/>
          </a:p>
        </p:txBody>
      </p:sp>
      <p:sp>
        <p:nvSpPr>
          <p:cNvPr id="26" name="TextBox 25"/>
          <p:cNvSpPr txBox="1"/>
          <p:nvPr/>
        </p:nvSpPr>
        <p:spPr>
          <a:xfrm>
            <a:off x="3276600" y="3733800"/>
            <a:ext cx="3733800" cy="400110"/>
          </a:xfrm>
          <a:prstGeom prst="rect">
            <a:avLst/>
          </a:prstGeom>
          <a:noFill/>
        </p:spPr>
        <p:txBody>
          <a:bodyPr wrap="square" lIns="91428" tIns="45714" rIns="91428" bIns="45714" rtlCol="1">
            <a:spAutoFit/>
          </a:bodyPr>
          <a:lstStyle/>
          <a:p>
            <a:pPr algn="ctr" rtl="1"/>
            <a:r>
              <a:rPr lang="ar-EG" sz="2000" b="1" u="sng" dirty="0">
                <a:solidFill>
                  <a:schemeClr val="accent6"/>
                </a:solidFill>
                <a:effectLst>
                  <a:outerShdw blurRad="38100" dist="38100" dir="2700000" algn="tl">
                    <a:srgbClr val="000000">
                      <a:alpha val="43137"/>
                    </a:srgbClr>
                  </a:outerShdw>
                </a:effectLst>
              </a:rPr>
              <a:t>الاسس التصميميه للوكالات:-</a:t>
            </a:r>
          </a:p>
        </p:txBody>
      </p:sp>
      <p:grpSp>
        <p:nvGrpSpPr>
          <p:cNvPr id="27" name="Group 15"/>
          <p:cNvGrpSpPr/>
          <p:nvPr/>
        </p:nvGrpSpPr>
        <p:grpSpPr>
          <a:xfrm>
            <a:off x="829666" y="6096000"/>
            <a:ext cx="4922552" cy="2819400"/>
            <a:chOff x="4941524" y="1487488"/>
            <a:chExt cx="7383828" cy="3384550"/>
          </a:xfrm>
        </p:grpSpPr>
        <p:pic>
          <p:nvPicPr>
            <p:cNvPr id="28" name="Picture 7" descr="Picture 004"/>
            <p:cNvPicPr>
              <a:picLocks noChangeAspect="1" noChangeArrowheads="1"/>
            </p:cNvPicPr>
            <p:nvPr/>
          </p:nvPicPr>
          <p:blipFill>
            <a:blip r:embed="rId6" cstate="print"/>
            <a:srcRect l="43553" t="55383" r="2515" b="7776"/>
            <a:stretch>
              <a:fillRect/>
            </a:stretch>
          </p:blipFill>
          <p:spPr bwMode="auto">
            <a:xfrm>
              <a:off x="7121525" y="1487488"/>
              <a:ext cx="3744913" cy="3384550"/>
            </a:xfrm>
            <a:prstGeom prst="rect">
              <a:avLst/>
            </a:prstGeom>
            <a:ln/>
          </p:spPr>
          <p:style>
            <a:lnRef idx="1">
              <a:schemeClr val="dk1"/>
            </a:lnRef>
            <a:fillRef idx="2">
              <a:schemeClr val="dk1"/>
            </a:fillRef>
            <a:effectRef idx="1">
              <a:schemeClr val="dk1"/>
            </a:effectRef>
            <a:fontRef idx="minor">
              <a:schemeClr val="dk1"/>
            </a:fontRef>
          </p:style>
        </p:pic>
        <p:sp>
          <p:nvSpPr>
            <p:cNvPr id="29" name="Text Box 9"/>
            <p:cNvSpPr txBox="1">
              <a:spLocks noChangeArrowheads="1"/>
            </p:cNvSpPr>
            <p:nvPr/>
          </p:nvSpPr>
          <p:spPr bwMode="auto">
            <a:xfrm>
              <a:off x="4953037" y="3721100"/>
              <a:ext cx="1592226"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المدخل الرئيسى </a:t>
              </a:r>
              <a:endParaRPr lang="en-US" sz="1300" dirty="0"/>
            </a:p>
          </p:txBody>
        </p:sp>
        <p:sp>
          <p:nvSpPr>
            <p:cNvPr id="30" name="Line 11"/>
            <p:cNvSpPr>
              <a:spLocks noChangeShapeType="1"/>
            </p:cNvSpPr>
            <p:nvPr/>
          </p:nvSpPr>
          <p:spPr bwMode="auto">
            <a:xfrm>
              <a:off x="6472238" y="3935413"/>
              <a:ext cx="1584325" cy="360362"/>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31" name="Text Box 12"/>
            <p:cNvSpPr txBox="1">
              <a:spLocks noChangeArrowheads="1"/>
            </p:cNvSpPr>
            <p:nvPr/>
          </p:nvSpPr>
          <p:spPr bwMode="auto">
            <a:xfrm>
              <a:off x="5269735" y="4295775"/>
              <a:ext cx="1346967"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اتجاة الدخول </a:t>
              </a:r>
              <a:endParaRPr lang="en-US" sz="1300" dirty="0"/>
            </a:p>
          </p:txBody>
        </p:sp>
        <p:sp>
          <p:nvSpPr>
            <p:cNvPr id="32" name="Line 13"/>
            <p:cNvSpPr>
              <a:spLocks noChangeShapeType="1"/>
            </p:cNvSpPr>
            <p:nvPr/>
          </p:nvSpPr>
          <p:spPr bwMode="auto">
            <a:xfrm>
              <a:off x="6543675" y="4440238"/>
              <a:ext cx="1152525" cy="215900"/>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33" name="Text Box 14"/>
            <p:cNvSpPr txBox="1">
              <a:spLocks noChangeArrowheads="1"/>
            </p:cNvSpPr>
            <p:nvPr/>
          </p:nvSpPr>
          <p:spPr bwMode="auto">
            <a:xfrm>
              <a:off x="4941524" y="2855913"/>
              <a:ext cx="1387843"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مداخل فرعية </a:t>
              </a:r>
              <a:endParaRPr lang="en-US" sz="1300" dirty="0"/>
            </a:p>
          </p:txBody>
        </p:sp>
        <p:sp>
          <p:nvSpPr>
            <p:cNvPr id="34" name="Line 15"/>
            <p:cNvSpPr>
              <a:spLocks noChangeShapeType="1"/>
            </p:cNvSpPr>
            <p:nvPr/>
          </p:nvSpPr>
          <p:spPr bwMode="auto">
            <a:xfrm>
              <a:off x="6256338" y="3071813"/>
              <a:ext cx="2016125" cy="504825"/>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35" name="Text Box 16"/>
            <p:cNvSpPr txBox="1">
              <a:spLocks noChangeArrowheads="1"/>
            </p:cNvSpPr>
            <p:nvPr/>
          </p:nvSpPr>
          <p:spPr bwMode="auto">
            <a:xfrm>
              <a:off x="5020057" y="2065338"/>
              <a:ext cx="2049081"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عناصر اتصال رئسية </a:t>
              </a:r>
              <a:endParaRPr lang="en-US" sz="1300" dirty="0"/>
            </a:p>
          </p:txBody>
        </p:sp>
        <p:sp>
          <p:nvSpPr>
            <p:cNvPr id="36" name="Line 17"/>
            <p:cNvSpPr>
              <a:spLocks noChangeShapeType="1"/>
            </p:cNvSpPr>
            <p:nvPr/>
          </p:nvSpPr>
          <p:spPr bwMode="auto">
            <a:xfrm>
              <a:off x="6977063" y="2279650"/>
              <a:ext cx="1368425" cy="288925"/>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37" name="Text Box 18"/>
            <p:cNvSpPr txBox="1">
              <a:spLocks noChangeArrowheads="1"/>
            </p:cNvSpPr>
            <p:nvPr/>
          </p:nvSpPr>
          <p:spPr bwMode="auto">
            <a:xfrm>
              <a:off x="11081660" y="3379787"/>
              <a:ext cx="1173841"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فناء داخلى </a:t>
              </a:r>
              <a:endParaRPr lang="en-US" sz="1300" dirty="0"/>
            </a:p>
          </p:txBody>
        </p:sp>
        <p:sp>
          <p:nvSpPr>
            <p:cNvPr id="38" name="Line 19"/>
            <p:cNvSpPr>
              <a:spLocks noChangeShapeType="1"/>
            </p:cNvSpPr>
            <p:nvPr/>
          </p:nvSpPr>
          <p:spPr bwMode="auto">
            <a:xfrm flipH="1" flipV="1">
              <a:off x="9210675" y="2855913"/>
              <a:ext cx="2085975" cy="720725"/>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39" name="Text Box 20"/>
            <p:cNvSpPr txBox="1">
              <a:spLocks noChangeArrowheads="1"/>
            </p:cNvSpPr>
            <p:nvPr/>
          </p:nvSpPr>
          <p:spPr bwMode="auto">
            <a:xfrm>
              <a:off x="10680227" y="4100513"/>
              <a:ext cx="1645125"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حواصل ومحلات</a:t>
              </a:r>
              <a:endParaRPr lang="en-US" sz="1300" dirty="0"/>
            </a:p>
          </p:txBody>
        </p:sp>
        <p:sp>
          <p:nvSpPr>
            <p:cNvPr id="40" name="Line 21"/>
            <p:cNvSpPr>
              <a:spLocks noChangeShapeType="1"/>
            </p:cNvSpPr>
            <p:nvPr/>
          </p:nvSpPr>
          <p:spPr bwMode="auto">
            <a:xfrm flipH="1" flipV="1">
              <a:off x="10145713" y="3505200"/>
              <a:ext cx="865187" cy="790575"/>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41" name="Line 22"/>
            <p:cNvSpPr>
              <a:spLocks noChangeShapeType="1"/>
            </p:cNvSpPr>
            <p:nvPr/>
          </p:nvSpPr>
          <p:spPr bwMode="auto">
            <a:xfrm flipH="1">
              <a:off x="9136063" y="4295775"/>
              <a:ext cx="1874837" cy="217488"/>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sp>
          <p:nvSpPr>
            <p:cNvPr id="42" name="Text Box 23"/>
            <p:cNvSpPr txBox="1">
              <a:spLocks noChangeArrowheads="1"/>
            </p:cNvSpPr>
            <p:nvPr/>
          </p:nvSpPr>
          <p:spPr bwMode="auto">
            <a:xfrm>
              <a:off x="11072247" y="2273300"/>
              <a:ext cx="1080067" cy="350983"/>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428" tIns="45714" rIns="91428" bIns="45714">
              <a:spAutoFit/>
            </a:bodyPr>
            <a:lstStyle/>
            <a:p>
              <a:pPr algn="r" defTabSz="1279372" rtl="1"/>
              <a:r>
                <a:rPr lang="ar-EG" sz="1300" dirty="0"/>
                <a:t>ربع سكنى</a:t>
              </a:r>
              <a:endParaRPr lang="en-US" sz="1300" dirty="0"/>
            </a:p>
          </p:txBody>
        </p:sp>
        <p:sp>
          <p:nvSpPr>
            <p:cNvPr id="43" name="Line 24"/>
            <p:cNvSpPr>
              <a:spLocks noChangeShapeType="1"/>
            </p:cNvSpPr>
            <p:nvPr/>
          </p:nvSpPr>
          <p:spPr bwMode="auto">
            <a:xfrm flipH="1" flipV="1">
              <a:off x="10072688" y="2135188"/>
              <a:ext cx="1152525" cy="363537"/>
            </a:xfrm>
            <a:prstGeom prst="line">
              <a:avLst/>
            </a:prstGeom>
            <a:ln>
              <a:headEnd/>
              <a:tailEnd type="triangle" w="med" len="med"/>
            </a:ln>
          </p:spPr>
          <p:style>
            <a:lnRef idx="1">
              <a:schemeClr val="dk1"/>
            </a:lnRef>
            <a:fillRef idx="2">
              <a:schemeClr val="dk1"/>
            </a:fillRef>
            <a:effectRef idx="1">
              <a:schemeClr val="dk1"/>
            </a:effectRef>
            <a:fontRef idx="minor">
              <a:schemeClr val="dk1"/>
            </a:fontRef>
          </p:style>
          <p:txBody>
            <a:bodyPr/>
            <a:lstStyle/>
            <a:p>
              <a:endParaRPr lang="ar-EG"/>
            </a:p>
          </p:txBody>
        </p:sp>
      </p:grpSp>
      <p:sp>
        <p:nvSpPr>
          <p:cNvPr id="44" name="Text Box 31"/>
          <p:cNvSpPr txBox="1">
            <a:spLocks noChangeArrowheads="1"/>
          </p:cNvSpPr>
          <p:nvPr/>
        </p:nvSpPr>
        <p:spPr bwMode="auto">
          <a:xfrm>
            <a:off x="1600200" y="9067800"/>
            <a:ext cx="3709987" cy="29237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lIns="91428" tIns="45714" rIns="91428" bIns="45714">
            <a:spAutoFit/>
          </a:bodyPr>
          <a:lstStyle/>
          <a:p>
            <a:pPr algn="ctr" defTabSz="1279372" rtl="1">
              <a:spcBef>
                <a:spcPct val="50000"/>
              </a:spcBef>
            </a:pPr>
            <a:r>
              <a:rPr lang="ar-EG" sz="1300" dirty="0"/>
              <a:t>العلاقات الوظيفيه فى وكاله الغورى</a:t>
            </a:r>
            <a:endParaRPr lang="en-US" sz="1300" dirty="0"/>
          </a:p>
        </p:txBody>
      </p:sp>
      <p:sp>
        <p:nvSpPr>
          <p:cNvPr id="45" name="Rectangle 44"/>
          <p:cNvSpPr/>
          <p:nvPr/>
        </p:nvSpPr>
        <p:spPr>
          <a:xfrm>
            <a:off x="2895600" y="2514600"/>
            <a:ext cx="1683474" cy="523220"/>
          </a:xfrm>
          <a:prstGeom prst="rect">
            <a:avLst/>
          </a:prstGeom>
        </p:spPr>
        <p:txBody>
          <a:bodyPr wrap="none">
            <a:spAutoFit/>
          </a:bodyPr>
          <a:lstStyle/>
          <a:p>
            <a:r>
              <a:rPr lang="ar-EG" sz="2800" u="sng" dirty="0" smtClean="0">
                <a:solidFill>
                  <a:srgbClr val="0070C0"/>
                </a:solidFill>
              </a:rPr>
              <a:t>12-الوكالات</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TotalTime>
  <Words>3153</Words>
  <Application>Microsoft Office PowerPoint</Application>
  <PresentationFormat>A3 Paper (297x420 mm)</PresentationFormat>
  <Paragraphs>408</Paragraphs>
  <Slides>10</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10</vt:i4>
      </vt:variant>
    </vt:vector>
  </HeadingPairs>
  <TitlesOfParts>
    <vt:vector size="21" baseType="lpstr">
      <vt:lpstr>Arial Unicode MS</vt:lpstr>
      <vt:lpstr>宋体</vt:lpstr>
      <vt:lpstr>ae_AlArabiya</vt:lpstr>
      <vt:lpstr>Andalus</vt:lpstr>
      <vt:lpstr>Arial</vt:lpstr>
      <vt:lpstr>Calibri</vt:lpstr>
      <vt:lpstr>DecoType Thuluth</vt:lpstr>
      <vt:lpstr>Garamond</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Heba</dc:creator>
  <cp:lastModifiedBy>NASSER</cp:lastModifiedBy>
  <cp:revision>49</cp:revision>
  <dcterms:created xsi:type="dcterms:W3CDTF">2011-12-04T18:41:24Z</dcterms:created>
  <dcterms:modified xsi:type="dcterms:W3CDTF">2014-08-02T14:37:40Z</dcterms:modified>
</cp:coreProperties>
</file>