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slideshow.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52"/>
  </p:notesMasterIdLst>
  <p:handoutMasterIdLst>
    <p:handoutMasterId r:id="rId53"/>
  </p:handoutMasterIdLst>
  <p:sldIdLst>
    <p:sldId id="256" r:id="rId11"/>
    <p:sldId id="257" r:id="rId12"/>
    <p:sldId id="271" r:id="rId13"/>
    <p:sldId id="299" r:id="rId14"/>
    <p:sldId id="298" r:id="rId15"/>
    <p:sldId id="260" r:id="rId16"/>
    <p:sldId id="261" r:id="rId17"/>
    <p:sldId id="262" r:id="rId18"/>
    <p:sldId id="263" r:id="rId19"/>
    <p:sldId id="264" r:id="rId20"/>
    <p:sldId id="265" r:id="rId21"/>
    <p:sldId id="266" r:id="rId22"/>
    <p:sldId id="267" r:id="rId23"/>
    <p:sldId id="268" r:id="rId24"/>
    <p:sldId id="269" r:id="rId25"/>
    <p:sldId id="273" r:id="rId26"/>
    <p:sldId id="272" r:id="rId27"/>
    <p:sldId id="274" r:id="rId28"/>
    <p:sldId id="281" r:id="rId29"/>
    <p:sldId id="285" r:id="rId30"/>
    <p:sldId id="282" r:id="rId31"/>
    <p:sldId id="283" r:id="rId32"/>
    <p:sldId id="284" r:id="rId33"/>
    <p:sldId id="286" r:id="rId34"/>
    <p:sldId id="300" r:id="rId35"/>
    <p:sldId id="287" r:id="rId36"/>
    <p:sldId id="288" r:id="rId37"/>
    <p:sldId id="289" r:id="rId38"/>
    <p:sldId id="290" r:id="rId39"/>
    <p:sldId id="296" r:id="rId40"/>
    <p:sldId id="291" r:id="rId41"/>
    <p:sldId id="292" r:id="rId42"/>
    <p:sldId id="293" r:id="rId43"/>
    <p:sldId id="294" r:id="rId44"/>
    <p:sldId id="295" r:id="rId45"/>
    <p:sldId id="297" r:id="rId46"/>
    <p:sldId id="303" r:id="rId47"/>
    <p:sldId id="304" r:id="rId48"/>
    <p:sldId id="306" r:id="rId49"/>
    <p:sldId id="305" r:id="rId50"/>
    <p:sldId id="259" r:id="rId5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3" autoAdjust="0"/>
    <p:restoredTop sz="94737" autoAdjust="0"/>
  </p:normalViewPr>
  <p:slideViewPr>
    <p:cSldViewPr>
      <p:cViewPr varScale="1">
        <p:scale>
          <a:sx n="48" d="100"/>
          <a:sy n="48" d="100"/>
        </p:scale>
        <p:origin x="-5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D978C5-CD65-4ACD-8E66-AC6B1A57FD02}" type="datetimeFigureOut">
              <a:rPr lang="en-US" smtClean="0"/>
              <a:pPr/>
              <a:t>6/23/2002</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0B089-1FF4-4487-A557-3CE29092831B}" type="slidenum">
              <a:rPr lang="en-US" smtClean="0"/>
              <a:pPr/>
              <a:t>‹#›</a:t>
            </a:fld>
            <a:endParaRPr 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6978A-6C22-4AF0-BFAF-A8585FB88834}" type="datetimeFigureOut">
              <a:rPr lang="en-US" smtClean="0"/>
              <a:pPr/>
              <a:t>6/23/2002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E6AE8-98B9-44B6-BCA2-6DC7088AD2E2}" type="slidenum">
              <a:rPr lang="en-US" smtClean="0"/>
              <a:pPr/>
              <a:t>‹#›</a:t>
            </a:fld>
            <a:endParaRPr 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endParaRPr lang="en-US"/>
          </a:p>
        </p:txBody>
      </p:sp>
      <p:sp>
        <p:nvSpPr>
          <p:cNvPr id="5" name="عنصر نائب للرأس 4"/>
          <p:cNvSpPr>
            <a:spLocks noGrp="1"/>
          </p:cNvSpPr>
          <p:nvPr>
            <p:ph type="hd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5" name="عنصر نائب للرأس 4"/>
          <p:cNvSpPr>
            <a:spLocks noGrp="1"/>
          </p:cNvSpPr>
          <p:nvPr>
            <p:ph type="hd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لرأس 3"/>
          <p:cNvSpPr>
            <a:spLocks noGrp="1"/>
          </p:cNvSpPr>
          <p:nvPr>
            <p:ph type="hd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endParaRPr lang="en-US"/>
          </a:p>
        </p:txBody>
      </p:sp>
      <p:sp>
        <p:nvSpPr>
          <p:cNvPr id="5" name="عنصر نائب للرأس 4"/>
          <p:cNvSpPr>
            <a:spLocks noGrp="1"/>
          </p:cNvSpPr>
          <p:nvPr>
            <p:ph type="hd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C0E50046-ABCA-4B47-8D7B-5CCF4E65693B}" type="datetime1">
              <a:rPr lang="ar-SA" smtClean="0"/>
              <a:pPr/>
              <a:t>13/04/1423</a:t>
            </a:fld>
            <a:endParaRPr lang="ar-SA"/>
          </a:p>
        </p:txBody>
      </p:sp>
      <p:sp>
        <p:nvSpPr>
          <p:cNvPr id="19" name="عنصر نائب للتذييل 18"/>
          <p:cNvSpPr>
            <a:spLocks noGrp="1"/>
          </p:cNvSpPr>
          <p:nvPr>
            <p:ph type="ftr" sz="quarter" idx="11"/>
          </p:nvPr>
        </p:nvSpPr>
        <p:spPr/>
        <p:txBody>
          <a:bodyPr/>
          <a:lstStyle/>
          <a:p>
            <a:r>
              <a:rPr lang="ar-SA" smtClean="0"/>
              <a:t>عمل الطالب فواز علي محسن العوامي </a:t>
            </a:r>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advTm="1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35818D9-BEBB-4463-BA02-C5A9BC517A14}"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D7D2E22-4AF7-4DB9-BD53-3AE12FABA629}"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3D71A45-8F5F-4963-9201-8E5F9869257A}"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09AE1DD-CAB3-4A96-B3B5-A8E4A94FFCED}"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2FB3A352-D760-4229-9DDF-BBBD720AE456}"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4BC19A7-4AAB-4FD0-B87B-0F66D625383D}" type="datetime1">
              <a:rPr lang="ar-SA" smtClean="0"/>
              <a:pPr/>
              <a:t>13/04/1423</a:t>
            </a:fld>
            <a:endParaRPr lang="ar-SA"/>
          </a:p>
        </p:txBody>
      </p:sp>
      <p:sp>
        <p:nvSpPr>
          <p:cNvPr id="8" name="عنصر نائب للتذييل 7"/>
          <p:cNvSpPr>
            <a:spLocks noGrp="1"/>
          </p:cNvSpPr>
          <p:nvPr>
            <p:ph type="ftr" sz="quarter" idx="11"/>
          </p:nvPr>
        </p:nvSpPr>
        <p:spPr/>
        <p:txBody>
          <a:bodyPr/>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1C38318-27BD-4172-8DB6-702056AA077C}" type="datetime1">
              <a:rPr lang="ar-SA" smtClean="0"/>
              <a:pPr/>
              <a:t>13/04/1423</a:t>
            </a:fld>
            <a:endParaRPr lang="ar-SA"/>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3BFD897-B53E-453A-B3DB-462BED473597}" type="datetime1">
              <a:rPr lang="ar-SA" smtClean="0"/>
              <a:pPr/>
              <a:t>13/04/1423</a:t>
            </a:fld>
            <a:endParaRPr lang="ar-SA"/>
          </a:p>
        </p:txBody>
      </p:sp>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DE7E5E5-81B2-4026-A9B5-8646EDEDB8ED}"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C65A30-7300-4D95-88D8-556798285784}"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603E89E-3DCC-413C-8A44-CFE44064E424}"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4"/>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4"/>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A01E2DDF-C56D-4A0E-B99D-79F96BD0BFBF}"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B9C2B41-7A24-4C72-A205-10D994F52284}"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49" y="5349905"/>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4"/>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4853CA25-AF1B-4A92-9DDA-558484D88003}" type="datetime1">
              <a:rPr lang="ar-SA" smtClean="0"/>
              <a:pPr/>
              <a:t>13/04/1423</a:t>
            </a:fld>
            <a:endParaRPr lang="ar-SA"/>
          </a:p>
        </p:txBody>
      </p:sp>
      <p:sp>
        <p:nvSpPr>
          <p:cNvPr id="2" name="عنصر نائب للتذييل 1"/>
          <p:cNvSpPr>
            <a:spLocks noGrp="1"/>
          </p:cNvSpPr>
          <p:nvPr>
            <p:ph type="ftr" sz="quarter" idx="11"/>
          </p:nvPr>
        </p:nvSpPr>
        <p:spPr/>
        <p:txBody>
          <a:bodyPr/>
          <a:lstStyle/>
          <a:p>
            <a:r>
              <a:rPr lang="ar-SA" smtClean="0"/>
              <a:t>عمل الطالب فواز علي محسن العوامي </a:t>
            </a:r>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E08E5F4E-460D-43E2-A149-EC40FAAD1EE7}" type="datetime1">
              <a:rPr lang="ar-SA" smtClean="0"/>
              <a:pPr/>
              <a:t>13/04/1423</a:t>
            </a:fld>
            <a:endParaRPr lang="ar-SA"/>
          </a:p>
        </p:txBody>
      </p:sp>
      <p:sp>
        <p:nvSpPr>
          <p:cNvPr id="19" name="عنصر نائب للتذييل 18"/>
          <p:cNvSpPr>
            <a:spLocks noGrp="1"/>
          </p:cNvSpPr>
          <p:nvPr>
            <p:ph type="ftr" sz="quarter" idx="11"/>
          </p:nvPr>
        </p:nvSpPr>
        <p:spPr>
          <a:xfrm>
            <a:off x="3581400" y="76203"/>
            <a:ext cx="2895600" cy="288925"/>
          </a:xfrm>
        </p:spPr>
        <p:txBody>
          <a:bodyPr/>
          <a:lstStyle/>
          <a:p>
            <a:r>
              <a:rPr lang="ar-SA" smtClean="0"/>
              <a:t>عمل الطالب فواز علي محسن العوامي </a:t>
            </a:r>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49" y="3444905"/>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6589B3A1-46C1-4976-83FE-3BC6CF6C76C0}" type="datetime1">
              <a:rPr lang="ar-SA" smtClean="0"/>
              <a:pPr/>
              <a:t>13/04/1423</a:t>
            </a:fld>
            <a:endParaRPr lang="ar-SA"/>
          </a:p>
        </p:txBody>
      </p:sp>
      <p:sp>
        <p:nvSpPr>
          <p:cNvPr id="11" name="عنصر نائب للتذييل 10"/>
          <p:cNvSpPr>
            <a:spLocks noGrp="1"/>
          </p:cNvSpPr>
          <p:nvPr>
            <p:ph type="ftr" sz="quarter" idx="11"/>
          </p:nvPr>
        </p:nvSpPr>
        <p:spPr/>
        <p:txBody>
          <a:bodyPr/>
          <a:lstStyle/>
          <a:p>
            <a:r>
              <a:rPr lang="ar-SA" smtClean="0"/>
              <a:t>عمل الطالب فواز علي محسن العوامي </a:t>
            </a:r>
            <a:endParaRPr lang="ar-SA"/>
          </a:p>
        </p:txBody>
      </p:sp>
      <p:sp>
        <p:nvSpPr>
          <p:cNvPr id="16" name="عنصر نائب لرقم الشريحة 1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وان 7"/>
          <p:cNvSpPr>
            <a:spLocks noGrp="1"/>
          </p:cNvSpPr>
          <p:nvPr>
            <p:ph type="title"/>
          </p:nvPr>
        </p:nvSpPr>
        <p:spPr>
          <a:xfrm>
            <a:off x="180475" y="2947088"/>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E73B608B-F29E-4543-848E-DE7DF65C86B8}" type="datetime1">
              <a:rPr lang="ar-SA" smtClean="0"/>
              <a:pPr/>
              <a:t>13/04/1423</a:t>
            </a:fld>
            <a:endParaRPr lang="ar-SA"/>
          </a:p>
        </p:txBody>
      </p:sp>
      <p:sp>
        <p:nvSpPr>
          <p:cNvPr id="10" name="عنصر نائب للتذييل 9"/>
          <p:cNvSpPr>
            <a:spLocks noGrp="1"/>
          </p:cNvSpPr>
          <p:nvPr>
            <p:ph type="ftr" sz="quarter" idx="11"/>
          </p:nvPr>
        </p:nvSpPr>
        <p:spPr/>
        <p:txBody>
          <a:bodyPr/>
          <a:lstStyle/>
          <a:p>
            <a:r>
              <a:rPr lang="ar-SA" smtClean="0"/>
              <a:t>عمل الطالب فواز علي محسن العوامي </a:t>
            </a:r>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1"/>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7"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9"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7"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1"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3D9E6AAD-4B3F-4BC2-8858-F5C83E54540F}"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0B34F065-1154-456A-91E3-76DE8E75E17B}" type="slidenum">
              <a:rPr lang="ar-SA" smtClean="0"/>
              <a:pPr/>
              <a:t>‹#›</a:t>
            </a:fld>
            <a:endParaRPr lang="ar-SA"/>
          </a:p>
        </p:txBody>
      </p:sp>
      <p:sp>
        <p:nvSpPr>
          <p:cNvPr id="11" name="رابط مستقيم 10"/>
          <p:cNvSpPr>
            <a:spLocks noChangeShapeType="1"/>
          </p:cNvSpPr>
          <p:nvPr/>
        </p:nvSpPr>
        <p:spPr bwMode="auto">
          <a:xfrm>
            <a:off x="514349" y="60198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advTm="1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FF775411-18C6-4795-924A-496684CCAC07}" type="datetime1">
              <a:rPr lang="ar-SA" smtClean="0"/>
              <a:pPr/>
              <a:t>13/04/1423</a:t>
            </a:fld>
            <a:endParaRPr lang="ar-SA"/>
          </a:p>
        </p:txBody>
      </p:sp>
      <p:sp>
        <p:nvSpPr>
          <p:cNvPr id="21" name="عنصر نائب للتذييل 20"/>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7749BD71-17F2-48FA-9922-60EFA182E4D3}" type="datetime1">
              <a:rPr lang="ar-SA" smtClean="0"/>
              <a:pPr/>
              <a:t>13/04/1423</a:t>
            </a:fld>
            <a:endParaRPr lang="ar-SA"/>
          </a:p>
        </p:txBody>
      </p:sp>
      <p:sp>
        <p:nvSpPr>
          <p:cNvPr id="24" name="عنصر نائب للتذييل 23"/>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49" y="584912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1"/>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4"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3"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F55531FD-A2C8-4BF7-BD6F-193EE8F0DECC}" type="datetime1">
              <a:rPr lang="ar-SA" smtClean="0"/>
              <a:pPr/>
              <a:t>13/04/1423</a:t>
            </a:fld>
            <a:endParaRPr lang="ar-SA"/>
          </a:p>
        </p:txBody>
      </p:sp>
      <p:sp>
        <p:nvSpPr>
          <p:cNvPr id="29" name="عنصر نائب للتذييل 28"/>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7BD20B8-16B2-4F2A-8548-2A1AC49336D1}"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0CF7BC85-B75B-4826-BC82-7A7A15B51FBA}"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transition advTm="1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1CFC01F-8DA1-4995-B2FC-97495F9C906D}"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9"/>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9"/>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90A0751-A212-43F9-A0D3-7CE7C3B8F3C7}"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8"/>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CD6D2BA-AE71-4A54-8646-F246B3CD1525}"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43BEF0F-5AE4-4DB5-919D-BA7B1CE356E0}"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A1DF90-6EC9-4216-AFD2-3C450A0F27E1}"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8E28CB3-839E-497F-AAFF-E9498E8E2A4B}"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990C52C8-051D-4B56-98B2-D03BE3C8721E}" type="datetime1">
              <a:rPr lang="ar-SA" smtClean="0"/>
              <a:pPr/>
              <a:t>13/04/1423</a:t>
            </a:fld>
            <a:endParaRPr lang="ar-SA"/>
          </a:p>
        </p:txBody>
      </p:sp>
      <p:sp>
        <p:nvSpPr>
          <p:cNvPr id="8" name="عنصر نائب للتذييل 7"/>
          <p:cNvSpPr>
            <a:spLocks noGrp="1"/>
          </p:cNvSpPr>
          <p:nvPr>
            <p:ph type="ftr" sz="quarter" idx="11"/>
          </p:nvPr>
        </p:nvSpPr>
        <p:spPr/>
        <p:txBody>
          <a:bodyPr/>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D9E3D03-27DB-4C1C-A7C6-986C1AA86247}" type="datetime1">
              <a:rPr lang="ar-SA" smtClean="0"/>
              <a:pPr/>
              <a:t>13/04/1423</a:t>
            </a:fld>
            <a:endParaRPr lang="ar-SA"/>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30D778C-61B0-4DAC-9B5D-C96CFCCA4122}" type="datetime1">
              <a:rPr lang="ar-SA" smtClean="0"/>
              <a:pPr/>
              <a:t>13/04/1423</a:t>
            </a:fld>
            <a:endParaRPr lang="ar-SA"/>
          </a:p>
        </p:txBody>
      </p:sp>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AE4303C-641C-4B3F-BF98-DF9FB7ECA0F2}"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advTm="1000"/>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4"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BDD3107-3F04-4CD9-A1E0-A1106689CA56}"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1"/>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A9E9E46-C583-4101-AEA8-292A26D021BD}"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A51EC6C-A91A-47CE-A0E7-37B075B31F77}"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41"/>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A93EDD3-8669-4DF2-AACA-4314DAE14CD6}"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600"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FB98C17F-9011-482E-9012-0F3F8111AF29}" type="datetime1">
              <a:rPr lang="ar-SA" smtClean="0"/>
              <a:pPr/>
              <a:t>13/04/1423</a:t>
            </a:fld>
            <a:endParaRPr lang="ar-SA"/>
          </a:p>
        </p:txBody>
      </p:sp>
      <p:sp>
        <p:nvSpPr>
          <p:cNvPr id="8" name="عنصر نائب للتذييل 7"/>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11" name="عنصر نائب لرقم الشريحة 10"/>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60DC8FA-F318-4725-B0B1-25CFC4B38549}"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600" y="434165"/>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A4FBF787-65E2-43A0-91E9-A50AB8F053DA}"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D8E66A7B-D584-4279-B363-5F8F925DF6B8}" type="datetime1">
              <a:rPr lang="ar-SA" smtClean="0"/>
              <a:pPr/>
              <a:t>13/04/1423</a:t>
            </a:fld>
            <a:endParaRPr lang="ar-SA"/>
          </a:p>
        </p:txBody>
      </p:sp>
      <p:sp>
        <p:nvSpPr>
          <p:cNvPr id="6" name="عنصر نائب للتذييل 5"/>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F946D2A-9205-4D12-BA0B-914846B12849}" type="datetime1">
              <a:rPr lang="ar-SA" smtClean="0"/>
              <a:pPr/>
              <a:t>13/04/1423</a:t>
            </a:fld>
            <a:endParaRPr lang="ar-SA"/>
          </a:p>
        </p:txBody>
      </p:sp>
      <p:sp>
        <p:nvSpPr>
          <p:cNvPr id="8" name="عنصر نائب للتذييل 7"/>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5BA0CDB1-78D1-4A2C-BE8C-B90995BF6629}" type="datetime1">
              <a:rPr lang="ar-SA" smtClean="0"/>
              <a:pPr/>
              <a:t>13/04/1423</a:t>
            </a:fld>
            <a:endParaRPr lang="ar-SA"/>
          </a:p>
        </p:txBody>
      </p:sp>
      <p:sp>
        <p:nvSpPr>
          <p:cNvPr id="4" name="عنصر نائب للتذييل 3"/>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26858FD1-342D-4046-B956-9DF67D92CF28}"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7331E963-92F6-4750-BC90-948A2F3ACA44}" type="datetime1">
              <a:rPr lang="ar-SA" smtClean="0"/>
              <a:pPr/>
              <a:t>13/04/1423</a:t>
            </a:fld>
            <a:endParaRPr lang="ar-SA"/>
          </a:p>
        </p:txBody>
      </p:sp>
      <p:sp>
        <p:nvSpPr>
          <p:cNvPr id="3" name="عنصر نائب للتذييل 2"/>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6"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D8DDC651-21E5-48E1-80A1-9AB1D066FFB1}" type="datetime1">
              <a:rPr lang="ar-SA" smtClean="0"/>
              <a:pPr/>
              <a:t>13/04/1423</a:t>
            </a:fld>
            <a:endParaRPr lang="ar-SA"/>
          </a:p>
        </p:txBody>
      </p:sp>
      <p:sp>
        <p:nvSpPr>
          <p:cNvPr id="6" name="عنصر نائب للتذييل 5"/>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AF5BD382-6F96-497D-B7A8-D3751A739B3E}" type="datetime1">
              <a:rPr lang="ar-SA" smtClean="0"/>
              <a:pPr/>
              <a:t>13/04/1423</a:t>
            </a:fld>
            <a:endParaRPr lang="ar-SA"/>
          </a:p>
        </p:txBody>
      </p:sp>
      <p:sp>
        <p:nvSpPr>
          <p:cNvPr id="6" name="عنصر نائب للتذييل 5"/>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transition advTm="1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294FE60-9731-4756-9A07-CD81969049AA}"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7"/>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5"/>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9DE275E-30A5-4747-88D4-B547D04E72C1}"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600"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A888FB59-AA61-4E62-9CB2-EC37C4547664}" type="datetime1">
              <a:rPr lang="ar-SA" smtClean="0"/>
              <a:pPr/>
              <a:t>13/04/1423</a:t>
            </a:fld>
            <a:endParaRPr lang="ar-SA"/>
          </a:p>
        </p:txBody>
      </p:sp>
      <p:sp>
        <p:nvSpPr>
          <p:cNvPr id="8" name="عنصر نائب للتذييل 7"/>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11" name="عنصر نائب لرقم الشريحة 10"/>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5C7568C-1B22-41A7-8401-068051BC54CD}"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600" y="434165"/>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CE0EAB8B-2755-4B44-875D-EE2022CC7158}"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8D73E6D-2B2B-4AFD-A026-7D4F4343FF03}" type="datetime1">
              <a:rPr lang="ar-SA" smtClean="0"/>
              <a:pPr/>
              <a:t>13/04/1423</a:t>
            </a:fld>
            <a:endParaRPr lang="ar-SA"/>
          </a:p>
        </p:txBody>
      </p:sp>
      <p:sp>
        <p:nvSpPr>
          <p:cNvPr id="6" name="عنصر نائب للتذييل 5"/>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E2D4DDA-3C4C-4E23-AF77-8073145D45D1}" type="datetime1">
              <a:rPr lang="ar-SA" smtClean="0"/>
              <a:pPr/>
              <a:t>13/04/1423</a:t>
            </a:fld>
            <a:endParaRPr lang="ar-SA"/>
          </a:p>
        </p:txBody>
      </p:sp>
      <p:sp>
        <p:nvSpPr>
          <p:cNvPr id="8" name="عنصر نائب للتذييل 7"/>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9"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9"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58065C34-B365-4D65-B097-98242B58EF86}" type="datetime1">
              <a:rPr lang="ar-SA" smtClean="0"/>
              <a:pPr/>
              <a:t>13/04/1423</a:t>
            </a:fld>
            <a:endParaRPr lang="ar-SA"/>
          </a:p>
        </p:txBody>
      </p:sp>
      <p:sp>
        <p:nvSpPr>
          <p:cNvPr id="8" name="عنصر نائب للتذييل 7"/>
          <p:cNvSpPr>
            <a:spLocks noGrp="1"/>
          </p:cNvSpPr>
          <p:nvPr>
            <p:ph type="ftr" sz="quarter" idx="11"/>
          </p:nvPr>
        </p:nvSpPr>
        <p:spPr/>
        <p:txBody>
          <a:bodyPr/>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CF114666-6676-4913-9355-4714225C7C28}" type="datetime1">
              <a:rPr lang="ar-SA" smtClean="0"/>
              <a:pPr/>
              <a:t>13/04/1423</a:t>
            </a:fld>
            <a:endParaRPr lang="ar-SA"/>
          </a:p>
        </p:txBody>
      </p:sp>
      <p:sp>
        <p:nvSpPr>
          <p:cNvPr id="4" name="عنصر نائب للتذييل 3"/>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2F659EE1-3E94-4DDD-B992-E14298F4D00C}" type="datetime1">
              <a:rPr lang="ar-SA" smtClean="0"/>
              <a:pPr/>
              <a:t>13/04/1423</a:t>
            </a:fld>
            <a:endParaRPr lang="ar-SA"/>
          </a:p>
        </p:txBody>
      </p:sp>
      <p:sp>
        <p:nvSpPr>
          <p:cNvPr id="3" name="عنصر نائب للتذييل 2"/>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6"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AE787E42-DBB2-4A0C-AB1F-55210430B774}" type="datetime1">
              <a:rPr lang="ar-SA" smtClean="0"/>
              <a:pPr/>
              <a:t>13/04/1423</a:t>
            </a:fld>
            <a:endParaRPr lang="ar-SA"/>
          </a:p>
        </p:txBody>
      </p:sp>
      <p:sp>
        <p:nvSpPr>
          <p:cNvPr id="6" name="عنصر نائب للتذييل 5"/>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71B38D7-02B2-4F73-9FB8-A23F8EF244C5}" type="datetime1">
              <a:rPr lang="ar-SA" smtClean="0"/>
              <a:pPr/>
              <a:t>13/04/1423</a:t>
            </a:fld>
            <a:endParaRPr lang="ar-SA"/>
          </a:p>
        </p:txBody>
      </p:sp>
      <p:sp>
        <p:nvSpPr>
          <p:cNvPr id="6" name="عنصر نائب للتذييل 5"/>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transition advTm="1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CD77F15-94EF-45BF-9780-5340942E52C6}"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7"/>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5"/>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8B4A852-CAE8-455E-B481-D806877C7B67}"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5C71B50C-F6CB-4CB8-A6B0-B0EA8D6870EF}" type="datetime1">
              <a:rPr lang="ar-SA" smtClean="0"/>
              <a:pPr/>
              <a:t>13/04/1423</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r>
              <a:rPr lang="ar-SA" smtClean="0"/>
              <a:t>عمل الطالب فواز علي محسن العوامي </a:t>
            </a:r>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advTm="1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A450F7-FA79-4CEB-B1AC-22EF822FB4E6}" type="datetime1">
              <a:rPr lang="ar-SA" smtClean="0"/>
              <a:pPr/>
              <a:t>13/04/1423</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r>
              <a:rPr lang="ar-SA" smtClean="0"/>
              <a:t>عمل الطالب فواز علي محسن العوامي </a:t>
            </a:r>
            <a:endParaRPr lang="ar-SA"/>
          </a:p>
        </p:txBody>
      </p:sp>
    </p:spTree>
  </p:cSld>
  <p:clrMapOvr>
    <a:masterClrMapping/>
  </p:clrMapOvr>
  <p:transition advTm="100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72B2FB0B-D29C-4669-BB6D-13FD1B3C82AD}" type="datetime1">
              <a:rPr lang="ar-SA" smtClean="0"/>
              <a:pPr/>
              <a:t>13/04/1423</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r>
              <a:rPr lang="ar-SA" smtClean="0"/>
              <a:t>عمل الطالب فواز علي محسن العوامي </a:t>
            </a:r>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A4B35091-0BBD-41EE-859F-43869594175F}"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A7C8125-5740-4192-B5AA-918F1B5E093B}" type="datetime1">
              <a:rPr lang="ar-SA" smtClean="0"/>
              <a:pPr/>
              <a:t>13/04/1423</a:t>
            </a:fld>
            <a:endParaRPr lang="ar-SA"/>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128968D-49D0-4638-93DF-291DEEC41A5A}" type="datetime1">
              <a:rPr lang="ar-SA" smtClean="0"/>
              <a:pPr/>
              <a:t>13/04/1423</a:t>
            </a:fld>
            <a:endParaRPr lang="ar-SA"/>
          </a:p>
        </p:txBody>
      </p:sp>
      <p:sp>
        <p:nvSpPr>
          <p:cNvPr id="8" name="عنصر نائب للتذييل 7"/>
          <p:cNvSpPr>
            <a:spLocks noGrp="1"/>
          </p:cNvSpPr>
          <p:nvPr>
            <p:ph type="ftr" sz="quarter" idx="11"/>
          </p:nvPr>
        </p:nvSpPr>
        <p:spPr/>
        <p:txBody>
          <a:bodyPr/>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transition advTm="1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6C6E88CD-2FD2-4090-89C9-9438F50B7A56}" type="datetime1">
              <a:rPr lang="ar-SA" smtClean="0"/>
              <a:pPr/>
              <a:t>13/04/1423</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r>
              <a:rPr lang="ar-SA" smtClean="0"/>
              <a:t>عمل الطالب فواز علي محسن العوامي </a:t>
            </a:r>
            <a:endParaRPr lang="ar-SA"/>
          </a:p>
        </p:txBody>
      </p:sp>
    </p:spTree>
  </p:cSld>
  <p:clrMapOvr>
    <a:masterClrMapping/>
  </p:clrMapOvr>
  <p:transition advTm="1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C3FA0-2D34-4807-90B9-056D150E55DF}" type="datetime1">
              <a:rPr lang="ar-SA" smtClean="0"/>
              <a:pPr/>
              <a:t>13/04/1423</a:t>
            </a:fld>
            <a:endParaRPr lang="ar-SA"/>
          </a:p>
        </p:txBody>
      </p:sp>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07353315-7301-414F-A7BA-2B18E377D07C}" type="datetime1">
              <a:rPr lang="ar-SA" smtClean="0"/>
              <a:pPr/>
              <a:t>13/04/1423</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r>
              <a:rPr lang="ar-SA" smtClean="0"/>
              <a:t>عمل الطالب فواز علي محسن العوامي </a:t>
            </a:r>
            <a:endParaRPr lang="ar-SA"/>
          </a:p>
        </p:txBody>
      </p:sp>
    </p:spTree>
  </p:cSld>
  <p:clrMapOvr>
    <a:overrideClrMapping bg1="lt1" tx1="dk1" bg2="lt2" tx2="dk2" accent1="accent1" accent2="accent2" accent3="accent3" accent4="accent4" accent5="accent5" accent6="accent6" hlink="hlink" folHlink="folHlink"/>
  </p:clrMapOvr>
  <p:transition advTm="100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DFCE0A2-52E8-466B-A216-314B5AFA6B7C}" type="datetime1">
              <a:rPr lang="ar-SA" smtClean="0"/>
              <a:pPr/>
              <a:t>13/04/1423</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r>
              <a:rPr lang="ar-SA" smtClean="0"/>
              <a:t>عمل الطالب فواز علي محسن العوامي </a:t>
            </a:r>
            <a:endParaRPr lang="ar-SA"/>
          </a:p>
        </p:txBody>
      </p:sp>
    </p:spTree>
  </p:cSld>
  <p:clrMapOvr>
    <a:masterClrMapping/>
  </p:clrMapOvr>
  <p:transition advTm="1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818473E-DD4F-4ECA-BF53-DDDDDD20D556}"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2"/>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5F1E869-23C8-4451-BCC8-F1275AF14F62}"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A26035FF-A67A-449C-A1C1-320D760D1B6B}" type="datetime1">
              <a:rPr lang="ar-SA" smtClean="0"/>
              <a:pPr/>
              <a:t>13/04/1423</a:t>
            </a:fld>
            <a:endParaRPr lang="ar-SA"/>
          </a:p>
        </p:txBody>
      </p:sp>
      <p:sp>
        <p:nvSpPr>
          <p:cNvPr id="19" name="عنصر نائب للتذييل 18"/>
          <p:cNvSpPr>
            <a:spLocks noGrp="1"/>
          </p:cNvSpPr>
          <p:nvPr>
            <p:ph type="ftr" sz="quarter" idx="11"/>
          </p:nvPr>
        </p:nvSpPr>
        <p:spPr/>
        <p:txBody>
          <a:bodyPr/>
          <a:lstStyle/>
          <a:p>
            <a:r>
              <a:rPr lang="ar-SA" smtClean="0"/>
              <a:t>عمل الطالب فواز علي محسن العوامي </a:t>
            </a:r>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406392F-2117-499E-BA2A-8AC3B0E7106B}"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F072EF2-B27B-48C3-BC45-4B313406F07C}"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3040279-77C3-4D28-956B-DD66D6694E76}" type="datetime1">
              <a:rPr lang="ar-SA" smtClean="0"/>
              <a:pPr/>
              <a:t>13/04/1423</a:t>
            </a:fld>
            <a:endParaRPr lang="ar-SA"/>
          </a:p>
        </p:txBody>
      </p:sp>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18D6E66-E7F6-447B-9659-11C2888F3CDE}"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9"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9"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66A53478-2936-44DF-AF15-EBCB120DB998}" type="datetime1">
              <a:rPr lang="ar-SA" smtClean="0"/>
              <a:pPr/>
              <a:t>13/04/1423</a:t>
            </a:fld>
            <a:endParaRPr lang="ar-SA"/>
          </a:p>
        </p:txBody>
      </p:sp>
      <p:sp>
        <p:nvSpPr>
          <p:cNvPr id="8" name="عنصر نائب للتذييل 7"/>
          <p:cNvSpPr>
            <a:spLocks noGrp="1"/>
          </p:cNvSpPr>
          <p:nvPr>
            <p:ph type="ftr" sz="quarter" idx="11"/>
          </p:nvPr>
        </p:nvSpPr>
        <p:spPr/>
        <p:txBody>
          <a:bodyPr/>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2E59B16-27F9-49E1-B022-CE583029FADB}" type="datetime1">
              <a:rPr lang="ar-SA" smtClean="0"/>
              <a:pPr/>
              <a:t>13/04/1423</a:t>
            </a:fld>
            <a:endParaRPr lang="ar-SA"/>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AEB2BA5-B52B-4EB8-BBF6-83F201C9C771}" type="datetime1">
              <a:rPr lang="ar-SA" smtClean="0"/>
              <a:pPr/>
              <a:t>13/04/1423</a:t>
            </a:fld>
            <a:endParaRPr lang="ar-SA"/>
          </a:p>
        </p:txBody>
      </p:sp>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3"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E86745B-F0F9-42B9-A70B-16A867D241DF}"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9D46D86-4E34-4CCF-BC36-160D9D759EF9}"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a:xfrm>
            <a:off x="8077200" y="6356353"/>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3"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Tm="10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D52F73E-B4EA-4F4C-8AE8-70CEB2F2109C}"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4"/>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4"/>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F38C604-FD50-4BE8-9ED2-94FB1DF8FD96}"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1"/>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BD7D2E22-4AF7-4DB9-BD53-3AE12FABA629}" type="datetime1">
              <a:rPr lang="ar-SA" smtClean="0"/>
              <a:pPr/>
              <a:t>13/04/1423</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r>
              <a:rPr lang="ar-SA" smtClean="0"/>
              <a:t>عمل الطالب فواز علي محسن العوامي </a:t>
            </a:r>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transition advTm="10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3D71A45-8F5F-4963-9201-8E5F9869257A}"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transition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3"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248DE40-E2DF-43B5-B0A9-AF8586DA1D20}"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509AE1DD-CAB3-4A96-B3B5-A8E4A94FFCED}"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FB3A352-D760-4229-9DDF-BBBD720AE456}" type="datetime1">
              <a:rPr lang="ar-SA" smtClean="0"/>
              <a:pPr/>
              <a:t>13/04/1423</a:t>
            </a:fld>
            <a:endParaRPr lang="ar-SA"/>
          </a:p>
        </p:txBody>
      </p:sp>
      <p:sp>
        <p:nvSpPr>
          <p:cNvPr id="6" name="عنصر نائب للتذييل 5"/>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3"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30"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3"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9"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74BC19A7-4AAB-4FD0-B87B-0F66D625383D}" type="datetime1">
              <a:rPr lang="ar-SA" smtClean="0"/>
              <a:pPr/>
              <a:t>13/04/1423</a:t>
            </a:fld>
            <a:endParaRPr lang="ar-SA"/>
          </a:p>
        </p:txBody>
      </p:sp>
      <p:sp>
        <p:nvSpPr>
          <p:cNvPr id="8" name="عنصر نائب للتذييل 7"/>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advTm="10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C1C38318-27BD-4172-8DB6-702056AA077C}" type="datetime1">
              <a:rPr lang="ar-SA" smtClean="0"/>
              <a:pPr/>
              <a:t>13/04/1423</a:t>
            </a:fld>
            <a:endParaRPr lang="ar-SA"/>
          </a:p>
        </p:txBody>
      </p:sp>
      <p:sp>
        <p:nvSpPr>
          <p:cNvPr id="4" name="عنصر نائب للتذييل 3"/>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53BFD897-B53E-453A-B3DB-462BED473597}" type="datetime1">
              <a:rPr lang="ar-SA" smtClean="0"/>
              <a:pPr/>
              <a:t>13/04/1423</a:t>
            </a:fld>
            <a:endParaRPr lang="ar-SA"/>
          </a:p>
        </p:txBody>
      </p:sp>
      <p:sp>
        <p:nvSpPr>
          <p:cNvPr id="3" name="عنصر نائب للتذييل 2"/>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ADE7E5E5-81B2-4026-A9B5-8646EDEDB8ED}" type="datetime1">
              <a:rPr lang="ar-SA" smtClean="0"/>
              <a:pPr/>
              <a:t>13/04/1423</a:t>
            </a:fld>
            <a:endParaRPr lang="ar-SA"/>
          </a:p>
        </p:txBody>
      </p:sp>
      <p:sp>
        <p:nvSpPr>
          <p:cNvPr id="6" name="عنصر نائب للتذييل 5"/>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advTm="100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92C65A30-7300-4D95-88D8-556798285784}" type="datetime1">
              <a:rPr lang="ar-SA" smtClean="0"/>
              <a:pPr/>
              <a:t>13/04/1423</a:t>
            </a:fld>
            <a:endParaRPr lang="ar-SA"/>
          </a:p>
        </p:txBody>
      </p:sp>
      <p:sp>
        <p:nvSpPr>
          <p:cNvPr id="6" name="عنصر نائب للتذييل 5"/>
          <p:cNvSpPr>
            <a:spLocks noGrp="1"/>
          </p:cNvSpPr>
          <p:nvPr>
            <p:ph type="ftr" sz="quarter" idx="11"/>
          </p:nvPr>
        </p:nvSpPr>
        <p:spPr>
          <a:xfrm>
            <a:off x="4380076" y="6407947"/>
            <a:ext cx="2350681" cy="365125"/>
          </a:xfrm>
        </p:spPr>
        <p:txBody>
          <a:bodyPr/>
          <a:lstStyle>
            <a:lvl1pPr>
              <a:defRPr>
                <a:solidFill>
                  <a:schemeClr val="tx1"/>
                </a:solidFill>
              </a:defRPr>
            </a:lvl1pPr>
            <a:extLst/>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عنوان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32"/>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603E89E-3DCC-413C-8A44-CFE44064E424}"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7" y="274643"/>
            <a:ext cx="1777471"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B9C2B41-7A24-4C72-A205-10D994F52284}" type="datetime1">
              <a:rPr lang="ar-SA" smtClean="0"/>
              <a:pPr/>
              <a:t>13/04/1423</a:t>
            </a:fld>
            <a:endParaRPr lang="ar-SA"/>
          </a:p>
        </p:txBody>
      </p:sp>
      <p:sp>
        <p:nvSpPr>
          <p:cNvPr id="5" name="عنصر نائب للتذييل 4"/>
          <p:cNvSpPr>
            <a:spLocks noGrp="1"/>
          </p:cNvSpPr>
          <p:nvPr>
            <p:ph type="ftr" sz="quarter" idx="11"/>
          </p:nvPr>
        </p:nvSpPr>
        <p:spPr/>
        <p:txBody>
          <a:bodyPr/>
          <a:lstStyle>
            <a:extLst/>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Tm="100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CB4A9B52-701B-4E21-B197-EE7FFE51CF5C}" type="datetime1">
              <a:rPr lang="ar-SA" smtClean="0"/>
              <a:pPr/>
              <a:t>13/04/1423</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r>
              <a:rPr lang="ar-SA" smtClean="0"/>
              <a:t>عمل الطالب فواز علي محسن العوامي </a:t>
            </a:r>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advTm="1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69E81E8-84AA-4FC9-80AD-977B7C3D9871}"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a:xfrm>
            <a:off x="8077200" y="6356353"/>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3"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Tm="100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F98B0C71-BAE3-413D-ABFA-EED64D6D4306}" type="datetime1">
              <a:rPr lang="ar-SA" smtClean="0"/>
              <a:pPr/>
              <a:t>13/04/1423</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r>
              <a:rPr lang="ar-SA" smtClean="0"/>
              <a:t>عمل الطالب فواز علي محسن العوامي </a:t>
            </a:r>
            <a:endParaRPr lang="ar-SA"/>
          </a:p>
        </p:txBody>
      </p:sp>
    </p:spTree>
  </p:cSld>
  <p:clrMapOvr>
    <a:masterClrMapping/>
  </p:clrMapOvr>
  <p:transition advTm="100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27F1DDB3-1841-492E-9F5D-0CD3852B7033}" type="datetime1">
              <a:rPr lang="ar-SA" smtClean="0"/>
              <a:pPr/>
              <a:t>13/04/1423</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r>
              <a:rPr lang="ar-SA" smtClean="0"/>
              <a:t>عمل الطالب فواز علي محسن العوامي </a:t>
            </a:r>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advTm="10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C8164CC5-EFAC-456D-88C5-13E4799964D6}" type="datetime1">
              <a:rPr lang="ar-SA" smtClean="0"/>
              <a:pPr/>
              <a:t>13/04/1423</a:t>
            </a:fld>
            <a:endParaRPr lang="ar-SA"/>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advTm="10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218EF298-8B68-448C-83EF-A7B48ED17DE4}" type="datetime1">
              <a:rPr lang="ar-SA" smtClean="0"/>
              <a:pPr/>
              <a:t>13/04/1423</a:t>
            </a:fld>
            <a:endParaRPr lang="ar-SA"/>
          </a:p>
        </p:txBody>
      </p:sp>
      <p:sp>
        <p:nvSpPr>
          <p:cNvPr id="8" name="عنصر نائب للتذييل 7"/>
          <p:cNvSpPr>
            <a:spLocks noGrp="1"/>
          </p:cNvSpPr>
          <p:nvPr>
            <p:ph type="ftr" sz="quarter" idx="11"/>
          </p:nvPr>
        </p:nvSpPr>
        <p:spPr/>
        <p:txBody>
          <a:bodyPr/>
          <a:lstStyle/>
          <a:p>
            <a:r>
              <a:rPr lang="ar-SA" smtClean="0"/>
              <a:t>عمل الطالب فواز علي محسن العوامي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transition advTm="10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2286BA10-6BB8-4252-B53A-8BF03E5C5214}" type="datetime1">
              <a:rPr lang="ar-SA" smtClean="0"/>
              <a:pPr/>
              <a:t>13/04/1423</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r>
              <a:rPr lang="ar-SA" smtClean="0"/>
              <a:t>عمل الطالب فواز علي محسن العوامي </a:t>
            </a:r>
            <a:endParaRPr lang="ar-SA"/>
          </a:p>
        </p:txBody>
      </p:sp>
    </p:spTree>
  </p:cSld>
  <p:clrMapOvr>
    <a:masterClrMapping/>
  </p:clrMapOvr>
  <p:transition advTm="1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18C576-D92D-4D1B-8733-928A48AD36E6}" type="datetime1">
              <a:rPr lang="ar-SA" smtClean="0"/>
              <a:pPr/>
              <a:t>13/04/1423</a:t>
            </a:fld>
            <a:endParaRPr lang="ar-SA"/>
          </a:p>
        </p:txBody>
      </p:sp>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F6E7B9DE-28C1-4939-9E1A-80948F9F7071}" type="datetime1">
              <a:rPr lang="ar-SA" smtClean="0"/>
              <a:pPr/>
              <a:t>13/04/1423</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r>
              <a:rPr lang="ar-SA" smtClean="0"/>
              <a:t>عمل الطالب فواز علي محسن العوامي </a:t>
            </a:r>
            <a:endParaRPr lang="ar-SA"/>
          </a:p>
        </p:txBody>
      </p:sp>
    </p:spTree>
  </p:cSld>
  <p:clrMapOvr>
    <a:overrideClrMapping bg1="lt1" tx1="dk1" bg2="lt2" tx2="dk2" accent1="accent1" accent2="accent2" accent3="accent3" accent4="accent4" accent5="accent5" accent6="accent6" hlink="hlink" folHlink="folHlink"/>
  </p:clrMapOvr>
  <p:transition advTm="100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FAB6FD85-76ED-4C8D-9AED-F7B06E633756}" type="datetime1">
              <a:rPr lang="ar-SA" smtClean="0"/>
              <a:pPr/>
              <a:t>13/04/1423</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r>
              <a:rPr lang="ar-SA" smtClean="0"/>
              <a:t>عمل الطالب فواز علي محسن العوامي </a:t>
            </a:r>
            <a:endParaRPr lang="ar-SA"/>
          </a:p>
        </p:txBody>
      </p:sp>
    </p:spTree>
  </p:cSld>
  <p:clrMapOvr>
    <a:masterClrMapping/>
  </p:clrMapOvr>
  <p:transition advTm="10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39A09BF-FEB7-4A8A-90AB-5F7AD9D22AC1}"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2"/>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1B7958A-0076-448B-B27B-4D2680B4E949}" type="datetime1">
              <a:rPr lang="ar-SA" smtClean="0"/>
              <a:pPr/>
              <a:t>13/04/1423</a:t>
            </a:fld>
            <a:endParaRPr lang="ar-SA"/>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3"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3"/>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7020AB-C585-4562-826A-3EE44B1E1DCC}" type="datetime1">
              <a:rPr lang="ar-SA" smtClean="0"/>
              <a:pPr/>
              <a:t>13/04/1423</a:t>
            </a:fld>
            <a:endParaRPr lang="ar-SA"/>
          </a:p>
        </p:txBody>
      </p:sp>
      <p:sp>
        <p:nvSpPr>
          <p:cNvPr id="22" name="عنصر نائب للتذييل 21"/>
          <p:cNvSpPr>
            <a:spLocks noGrp="1"/>
          </p:cNvSpPr>
          <p:nvPr>
            <p:ph type="ftr" sz="quarter" idx="3"/>
          </p:nvPr>
        </p:nvSpPr>
        <p:spPr>
          <a:xfrm>
            <a:off x="2667000" y="6356353"/>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عمل الطالب فواز علي محسن العوامي </a:t>
            </a:r>
            <a:endParaRPr lang="ar-SA"/>
          </a:p>
        </p:txBody>
      </p:sp>
      <p:sp>
        <p:nvSpPr>
          <p:cNvPr id="18" name="عنصر نائب لرقم الشريحة 17"/>
          <p:cNvSpPr>
            <a:spLocks noGrp="1"/>
          </p:cNvSpPr>
          <p:nvPr>
            <p:ph type="sldNum" sz="quarter" idx="4"/>
          </p:nvPr>
        </p:nvSpPr>
        <p:spPr>
          <a:xfrm>
            <a:off x="7924800" y="6356353"/>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00"/>
  <p:timing>
    <p:tnLst>
      <p:par>
        <p:cTn id="1" dur="indefinite" restart="never" nodeType="tmRoot"/>
      </p:par>
    </p:tnLst>
  </p:timing>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020AB-C585-4562-826A-3EE44B1E1DCC}" type="datetime1">
              <a:rPr lang="ar-SA" smtClean="0"/>
              <a:pPr/>
              <a:t>13/04/1423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advTm="100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49" y="10509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5"/>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249EDF9-1F30-432E-A0BF-6647E9A9E610}" type="datetime1">
              <a:rPr lang="ar-SA" smtClean="0"/>
              <a:pPr/>
              <a:t>13/04/1423</a:t>
            </a:fld>
            <a:endParaRPr lang="ar-SA"/>
          </a:p>
        </p:txBody>
      </p:sp>
      <p:sp>
        <p:nvSpPr>
          <p:cNvPr id="28" name="عنصر نائب للتذييل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4"/>
          </p:nvPr>
        </p:nvSpPr>
        <p:spPr>
          <a:xfrm>
            <a:off x="8229600" y="6477003"/>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pPr/>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49" y="10509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49" y="105798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1000"/>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46E33-1ACB-48D7-8589-5C4FFD795B3D}" type="datetime1">
              <a:rPr lang="ar-SA" smtClean="0"/>
              <a:pPr/>
              <a:t>13/04/1423</a:t>
            </a:fld>
            <a:endParaRPr lang="ar-SA"/>
          </a:p>
        </p:txBody>
      </p:sp>
      <p:sp>
        <p:nvSpPr>
          <p:cNvPr id="5" name="عنصر نائب للتذييل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عمل الطالب فواز علي محسن العوامي </a:t>
            </a:r>
            <a:endParaRPr lang="ar-SA"/>
          </a:p>
        </p:txBody>
      </p:sp>
      <p:sp>
        <p:nvSpPr>
          <p:cNvPr id="6" name="عنصر نائب لرقم الشريحة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Tm="100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600"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8"/>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98E7F80-DB7A-4D61-82C0-AA1A968C9201}" type="datetime1">
              <a:rPr lang="ar-SA" smtClean="0"/>
              <a:pPr/>
              <a:t>13/04/1423</a:t>
            </a:fld>
            <a:endParaRPr lang="ar-SA"/>
          </a:p>
        </p:txBody>
      </p:sp>
      <p:sp>
        <p:nvSpPr>
          <p:cNvPr id="18" name="عنصر نائب للتذييل 17"/>
          <p:cNvSpPr>
            <a:spLocks noGrp="1"/>
          </p:cNvSpPr>
          <p:nvPr>
            <p:ph type="ftr" sz="quarter" idx="3"/>
          </p:nvPr>
        </p:nvSpPr>
        <p:spPr>
          <a:xfrm>
            <a:off x="6062328" y="6111878"/>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4"/>
          </p:nvPr>
        </p:nvSpPr>
        <p:spPr>
          <a:xfrm>
            <a:off x="8348328" y="6111878"/>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1000"/>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600"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8"/>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87B84F7-FA5C-4101-BB61-A5987A160AC4}" type="datetime1">
              <a:rPr lang="ar-SA" smtClean="0"/>
              <a:pPr/>
              <a:t>13/04/1423</a:t>
            </a:fld>
            <a:endParaRPr lang="ar-SA"/>
          </a:p>
        </p:txBody>
      </p:sp>
      <p:sp>
        <p:nvSpPr>
          <p:cNvPr id="18" name="عنصر نائب للتذييل 17"/>
          <p:cNvSpPr>
            <a:spLocks noGrp="1"/>
          </p:cNvSpPr>
          <p:nvPr>
            <p:ph type="ftr" sz="quarter" idx="3"/>
          </p:nvPr>
        </p:nvSpPr>
        <p:spPr>
          <a:xfrm>
            <a:off x="6062328" y="6111878"/>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ar-SA" smtClean="0"/>
              <a:t>عمل الطالب فواز علي محسن العوامي </a:t>
            </a:r>
            <a:endParaRPr lang="ar-SA"/>
          </a:p>
        </p:txBody>
      </p:sp>
      <p:sp>
        <p:nvSpPr>
          <p:cNvPr id="5" name="عنصر نائب لرقم الشريحة 4"/>
          <p:cNvSpPr>
            <a:spLocks noGrp="1"/>
          </p:cNvSpPr>
          <p:nvPr>
            <p:ph type="sldNum" sz="quarter" idx="4"/>
          </p:nvPr>
        </p:nvSpPr>
        <p:spPr>
          <a:xfrm>
            <a:off x="8348328" y="6111878"/>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Tm="1000"/>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D78392E-7245-4C5B-AFBE-06F1189B8A6C}" type="datetime1">
              <a:rPr lang="ar-SA" smtClean="0"/>
              <a:pPr/>
              <a:t>13/04/1423</a:t>
            </a:fld>
            <a:endParaRPr lang="ar-SA"/>
          </a:p>
        </p:txBody>
      </p:sp>
      <p:sp>
        <p:nvSpPr>
          <p:cNvPr id="3" name="عنصر نائب للتذييل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ar-SA" smtClean="0"/>
              <a:t>عمل الطالب فواز علي محسن العوامي </a:t>
            </a:r>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Tm="1000"/>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3"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3"/>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329E29-4A45-4BA7-B75E-ADCAA08839D2}" type="datetime1">
              <a:rPr lang="ar-SA" smtClean="0"/>
              <a:pPr/>
              <a:t>13/04/1423</a:t>
            </a:fld>
            <a:endParaRPr lang="ar-SA"/>
          </a:p>
        </p:txBody>
      </p:sp>
      <p:sp>
        <p:nvSpPr>
          <p:cNvPr id="22" name="عنصر نائب للتذييل 21"/>
          <p:cNvSpPr>
            <a:spLocks noGrp="1"/>
          </p:cNvSpPr>
          <p:nvPr>
            <p:ph type="ftr" sz="quarter" idx="3"/>
          </p:nvPr>
        </p:nvSpPr>
        <p:spPr>
          <a:xfrm>
            <a:off x="2667000" y="6356353"/>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عمل الطالب فواز علي محسن العوامي </a:t>
            </a:r>
            <a:endParaRPr lang="ar-SA"/>
          </a:p>
        </p:txBody>
      </p:sp>
      <p:sp>
        <p:nvSpPr>
          <p:cNvPr id="18" name="عنصر نائب لرقم الشريحة 17"/>
          <p:cNvSpPr>
            <a:spLocks noGrp="1"/>
          </p:cNvSpPr>
          <p:nvPr>
            <p:ph type="sldNum" sz="quarter" idx="4"/>
          </p:nvPr>
        </p:nvSpPr>
        <p:spPr>
          <a:xfrm>
            <a:off x="7924800" y="6356353"/>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Tm="1000"/>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31"/>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C16643-3EE8-4197-A9AF-0BE625977CCA}" type="datetime1">
              <a:rPr lang="ar-SA" smtClean="0"/>
              <a:pPr/>
              <a:t>13/04/1423</a:t>
            </a:fld>
            <a:endParaRPr lang="ar-SA"/>
          </a:p>
        </p:txBody>
      </p:sp>
      <p:sp>
        <p:nvSpPr>
          <p:cNvPr id="22" name="عنصر نائب للتذييل 21"/>
          <p:cNvSpPr>
            <a:spLocks noGrp="1"/>
          </p:cNvSpPr>
          <p:nvPr>
            <p:ph type="ftr" sz="quarter" idx="3"/>
          </p:nvPr>
        </p:nvSpPr>
        <p:spPr>
          <a:xfrm>
            <a:off x="4380076" y="6407947"/>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ar-SA" smtClean="0"/>
              <a:t>عمل الطالب فواز علي محسن العوامي </a:t>
            </a:r>
            <a:endParaRPr lang="ar-SA"/>
          </a:p>
        </p:txBody>
      </p:sp>
      <p:sp>
        <p:nvSpPr>
          <p:cNvPr id="18" name="عنصر نائب لرقم الشريحة 17"/>
          <p:cNvSpPr>
            <a:spLocks noGrp="1"/>
          </p:cNvSpPr>
          <p:nvPr>
            <p:ph type="sldNum" sz="quarter" idx="4"/>
          </p:nvPr>
        </p:nvSpPr>
        <p:spPr>
          <a:xfrm>
            <a:off x="8647272" y="6407947"/>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advTm="1000"/>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E5BB21B-4E8F-45B1-9D40-506BEC73783F}" type="datetime1">
              <a:rPr lang="ar-SA" smtClean="0"/>
              <a:pPr/>
              <a:t>13/04/1423</a:t>
            </a:fld>
            <a:endParaRPr lang="ar-SA"/>
          </a:p>
        </p:txBody>
      </p:sp>
      <p:sp>
        <p:nvSpPr>
          <p:cNvPr id="3" name="عنصر نائب للتذييل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ar-SA" smtClean="0"/>
              <a:t>عمل الطالب فواز علي محسن العوامي </a:t>
            </a:r>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advTm="1000"/>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0.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7.xml"/><Relationship Id="rId5" Type="http://schemas.openxmlformats.org/officeDocument/2006/relationships/slide" Target="slide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57.xml"/><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9.xml"/><Relationship Id="rId5" Type="http://schemas.openxmlformats.org/officeDocument/2006/relationships/slide" Target="slide5.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79.xml"/><Relationship Id="rId5" Type="http://schemas.openxmlformats.org/officeDocument/2006/relationships/slide" Target="slide5.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9.xml"/><Relationship Id="rId1" Type="http://schemas.openxmlformats.org/officeDocument/2006/relationships/video" Target="file:///E:\&#1601;&#1608;&#1575;&#1586;%20&#1593;&#1604;&#1610;%20&#1605;&#1581;&#1587;&#1606;%20&#1575;&#1604;&#1593;&#1608;&#1575;&#1605;&#1610;\Ram.avi" TargetMode="External"/><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3.jpe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9.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9.xml"/><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9.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0.pn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1.pn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2.jpe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3.jpe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4.gif"/><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9.xml"/><Relationship Id="rId4" Type="http://schemas.openxmlformats.org/officeDocument/2006/relationships/slide" Target="slide5.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9.xml"/><Relationship Id="rId4" Type="http://schemas.openxmlformats.org/officeDocument/2006/relationships/slide" Target="slide5.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9.jpeg"/><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0.jpeg"/><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01.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01.xml"/><Relationship Id="rId4" Type="http://schemas.openxmlformats.org/officeDocument/2006/relationships/slide" Target="slide5.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7.xml"/><Relationship Id="rId18" Type="http://schemas.openxmlformats.org/officeDocument/2006/relationships/slide" Target="slide9.xml"/><Relationship Id="rId26" Type="http://schemas.openxmlformats.org/officeDocument/2006/relationships/slide" Target="slide17.xml"/><Relationship Id="rId3" Type="http://schemas.openxmlformats.org/officeDocument/2006/relationships/slide" Target="slide23.xml"/><Relationship Id="rId21" Type="http://schemas.openxmlformats.org/officeDocument/2006/relationships/slide" Target="slide12.xml"/><Relationship Id="rId7" Type="http://schemas.openxmlformats.org/officeDocument/2006/relationships/slide" Target="slide28.xml"/><Relationship Id="rId12" Type="http://schemas.openxmlformats.org/officeDocument/2006/relationships/slide" Target="slide36.xml"/><Relationship Id="rId17" Type="http://schemas.openxmlformats.org/officeDocument/2006/relationships/slide" Target="slide8.xml"/><Relationship Id="rId25" Type="http://schemas.openxmlformats.org/officeDocument/2006/relationships/slide" Target="slide16.xml"/><Relationship Id="rId2" Type="http://schemas.openxmlformats.org/officeDocument/2006/relationships/slide" Target="slide22.xml"/><Relationship Id="rId16" Type="http://schemas.openxmlformats.org/officeDocument/2006/relationships/slide" Target="slide7.xml"/><Relationship Id="rId20" Type="http://schemas.openxmlformats.org/officeDocument/2006/relationships/slide" Target="slide11.xml"/><Relationship Id="rId1" Type="http://schemas.openxmlformats.org/officeDocument/2006/relationships/slideLayout" Target="../slideLayouts/slideLayout4.xml"/><Relationship Id="rId6" Type="http://schemas.openxmlformats.org/officeDocument/2006/relationships/slide" Target="slide27.xml"/><Relationship Id="rId11" Type="http://schemas.openxmlformats.org/officeDocument/2006/relationships/slide" Target="slide34.xml"/><Relationship Id="rId24" Type="http://schemas.openxmlformats.org/officeDocument/2006/relationships/slide" Target="slide15.xml"/><Relationship Id="rId5" Type="http://schemas.openxmlformats.org/officeDocument/2006/relationships/slide" Target="slide26.xml"/><Relationship Id="rId15" Type="http://schemas.openxmlformats.org/officeDocument/2006/relationships/slide" Target="slide6.xml"/><Relationship Id="rId23" Type="http://schemas.openxmlformats.org/officeDocument/2006/relationships/slide" Target="slide14.xml"/><Relationship Id="rId10" Type="http://schemas.openxmlformats.org/officeDocument/2006/relationships/slide" Target="slide32.xml"/><Relationship Id="rId19" Type="http://schemas.openxmlformats.org/officeDocument/2006/relationships/slide" Target="slide10.xml"/><Relationship Id="rId4" Type="http://schemas.openxmlformats.org/officeDocument/2006/relationships/slide" Target="slide25.xml"/><Relationship Id="rId9" Type="http://schemas.openxmlformats.org/officeDocument/2006/relationships/slide" Target="slide31.xml"/><Relationship Id="rId14" Type="http://schemas.openxmlformats.org/officeDocument/2006/relationships/slide" Target="slide38.xml"/><Relationship Id="rId22" Type="http://schemas.openxmlformats.org/officeDocument/2006/relationships/slide" Target="slide13.xml"/><Relationship Id="rId27"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3.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ig9-1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عنوان فرعي 2"/>
          <p:cNvSpPr>
            <a:spLocks noGrp="1"/>
          </p:cNvSpPr>
          <p:nvPr>
            <p:ph type="subTitle" idx="1"/>
          </p:nvPr>
        </p:nvSpPr>
        <p:spPr>
          <a:xfrm>
            <a:off x="357159" y="428604"/>
            <a:ext cx="8429684" cy="6000792"/>
          </a:xfrm>
          <a:effectLst>
            <a:glow rad="228600">
              <a:schemeClr val="accent6">
                <a:satMod val="175000"/>
                <a:alpha val="40000"/>
              </a:schemeClr>
            </a:glow>
            <a:outerShdw blurRad="50800" dist="38100" dir="16200000" rotWithShape="0">
              <a:prstClr val="black">
                <a:alpha val="40000"/>
              </a:prstClr>
            </a:outerShdw>
          </a:effectLst>
        </p:spPr>
        <p:txBody>
          <a:bodyPr>
            <a:normAutofit fontScale="85000" lnSpcReduction="20000"/>
          </a:bodyPr>
          <a:lstStyle/>
          <a:p>
            <a:pPr algn="ctr"/>
            <a:r>
              <a:rPr lang="ar-SA" sz="11500" dirty="0" smtClean="0">
                <a:solidFill>
                  <a:schemeClr val="tx1"/>
                </a:solidFill>
              </a:rPr>
              <a:t>الكمبيوتر وأجزائه الداخلية</a:t>
            </a:r>
          </a:p>
          <a:p>
            <a:endParaRPr lang="ar-SA" sz="11500" dirty="0" smtClean="0">
              <a:solidFill>
                <a:schemeClr val="tx1"/>
              </a:solidFill>
            </a:endParaRPr>
          </a:p>
          <a:p>
            <a:pPr algn="ctr"/>
            <a:r>
              <a:rPr lang="ar-SA" sz="6400" dirty="0" smtClean="0">
                <a:solidFill>
                  <a:srgbClr val="C00000"/>
                </a:solidFill>
              </a:rPr>
              <a:t>إعداد الطالب  فواز </a:t>
            </a:r>
            <a:r>
              <a:rPr lang="ar-SA" sz="6400" dirty="0" err="1" smtClean="0">
                <a:solidFill>
                  <a:srgbClr val="C00000"/>
                </a:solidFill>
              </a:rPr>
              <a:t>العوامي</a:t>
            </a:r>
            <a:endParaRPr lang="ar-SA" sz="6400" dirty="0" smtClean="0">
              <a:solidFill>
                <a:srgbClr val="C00000"/>
              </a:solidFill>
            </a:endParaRPr>
          </a:p>
          <a:p>
            <a:pPr algn="ctr" rtl="1"/>
            <a:r>
              <a:rPr lang="ar-SA" sz="7200" dirty="0" err="1" smtClean="0">
                <a:solidFill>
                  <a:srgbClr val="C00000"/>
                </a:solidFill>
              </a:rPr>
              <a:t>اشراف</a:t>
            </a:r>
            <a:r>
              <a:rPr lang="ar-SA" sz="7200" dirty="0" smtClean="0">
                <a:solidFill>
                  <a:srgbClr val="C00000"/>
                </a:solidFill>
              </a:rPr>
              <a:t> الأستاذ  نبيل </a:t>
            </a:r>
            <a:r>
              <a:rPr lang="ar-SA" sz="7200" dirty="0" err="1" smtClean="0">
                <a:solidFill>
                  <a:srgbClr val="C00000"/>
                </a:solidFill>
              </a:rPr>
              <a:t>المخلافي</a:t>
            </a:r>
            <a:endParaRPr lang="ar-SA" sz="6600" dirty="0">
              <a:solidFill>
                <a:srgbClr val="C00000"/>
              </a:solidFill>
            </a:endParaRPr>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6"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80">
                                          <p:stCondLst>
                                            <p:cond delay="0"/>
                                          </p:stCondLst>
                                        </p:cTn>
                                        <p:tgtEl>
                                          <p:spTgt spid="3">
                                            <p:txEl>
                                              <p:pRg st="0" end="0"/>
                                            </p:txEl>
                                          </p:spTgt>
                                        </p:tgtEl>
                                      </p:cBhvr>
                                    </p:animEffect>
                                    <p:anim calcmode="lin" valueType="num">
                                      <p:cBhvr>
                                        <p:cTn id="2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0" end="0"/>
                                            </p:txEl>
                                          </p:spTgt>
                                        </p:tgtEl>
                                      </p:cBhvr>
                                      <p:to x="100000" y="60000"/>
                                    </p:animScale>
                                    <p:animScale>
                                      <p:cBhvr>
                                        <p:cTn id="28" dur="166" decel="50000">
                                          <p:stCondLst>
                                            <p:cond delay="676"/>
                                          </p:stCondLst>
                                        </p:cTn>
                                        <p:tgtEl>
                                          <p:spTgt spid="3">
                                            <p:txEl>
                                              <p:pRg st="0" end="0"/>
                                            </p:txEl>
                                          </p:spTgt>
                                        </p:tgtEl>
                                      </p:cBhvr>
                                      <p:to x="100000" y="100000"/>
                                    </p:animScale>
                                    <p:animScale>
                                      <p:cBhvr>
                                        <p:cTn id="29" dur="26">
                                          <p:stCondLst>
                                            <p:cond delay="1312"/>
                                          </p:stCondLst>
                                        </p:cTn>
                                        <p:tgtEl>
                                          <p:spTgt spid="3">
                                            <p:txEl>
                                              <p:pRg st="0" end="0"/>
                                            </p:txEl>
                                          </p:spTgt>
                                        </p:tgtEl>
                                      </p:cBhvr>
                                      <p:to x="100000" y="80000"/>
                                    </p:animScale>
                                    <p:animScale>
                                      <p:cBhvr>
                                        <p:cTn id="30" dur="166" decel="50000">
                                          <p:stCondLst>
                                            <p:cond delay="1338"/>
                                          </p:stCondLst>
                                        </p:cTn>
                                        <p:tgtEl>
                                          <p:spTgt spid="3">
                                            <p:txEl>
                                              <p:pRg st="0" end="0"/>
                                            </p:txEl>
                                          </p:spTgt>
                                        </p:tgtEl>
                                      </p:cBhvr>
                                      <p:to x="100000" y="100000"/>
                                    </p:animScale>
                                    <p:animScale>
                                      <p:cBhvr>
                                        <p:cTn id="31" dur="26">
                                          <p:stCondLst>
                                            <p:cond delay="1642"/>
                                          </p:stCondLst>
                                        </p:cTn>
                                        <p:tgtEl>
                                          <p:spTgt spid="3">
                                            <p:txEl>
                                              <p:pRg st="0" end="0"/>
                                            </p:txEl>
                                          </p:spTgt>
                                        </p:tgtEl>
                                      </p:cBhvr>
                                      <p:to x="100000" y="90000"/>
                                    </p:animScale>
                                    <p:animScale>
                                      <p:cBhvr>
                                        <p:cTn id="32" dur="166" decel="50000">
                                          <p:stCondLst>
                                            <p:cond delay="1668"/>
                                          </p:stCondLst>
                                        </p:cTn>
                                        <p:tgtEl>
                                          <p:spTgt spid="3">
                                            <p:txEl>
                                              <p:pRg st="0" end="0"/>
                                            </p:txEl>
                                          </p:spTgt>
                                        </p:tgtEl>
                                      </p:cBhvr>
                                      <p:to x="100000" y="100000"/>
                                    </p:animScale>
                                    <p:animScale>
                                      <p:cBhvr>
                                        <p:cTn id="33" dur="26">
                                          <p:stCondLst>
                                            <p:cond delay="1808"/>
                                          </p:stCondLst>
                                        </p:cTn>
                                        <p:tgtEl>
                                          <p:spTgt spid="3">
                                            <p:txEl>
                                              <p:pRg st="0" end="0"/>
                                            </p:txEl>
                                          </p:spTgt>
                                        </p:tgtEl>
                                      </p:cBhvr>
                                      <p:to x="100000" y="95000"/>
                                    </p:animScale>
                                    <p:animScale>
                                      <p:cBhvr>
                                        <p:cTn id="34" dur="166" decel="50000">
                                          <p:stCondLst>
                                            <p:cond delay="1834"/>
                                          </p:stCondLst>
                                        </p:cTn>
                                        <p:tgtEl>
                                          <p:spTgt spid="3">
                                            <p:txEl>
                                              <p:pRg st="0" end="0"/>
                                            </p:txEl>
                                          </p:spTgt>
                                        </p:tgtEl>
                                      </p:cBhvr>
                                      <p:to x="100000" y="100000"/>
                                    </p:animScale>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down)">
                                      <p:cBhvr>
                                        <p:cTn id="38" dur="580">
                                          <p:stCondLst>
                                            <p:cond delay="0"/>
                                          </p:stCondLst>
                                        </p:cTn>
                                        <p:tgtEl>
                                          <p:spTgt spid="3">
                                            <p:txEl>
                                              <p:pRg st="2" end="2"/>
                                            </p:txEl>
                                          </p:spTgt>
                                        </p:tgtEl>
                                      </p:cBhvr>
                                    </p:animEffect>
                                    <p:anim calcmode="lin" valueType="num">
                                      <p:cBhvr>
                                        <p:cTn id="3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2" end="2"/>
                                            </p:txEl>
                                          </p:spTgt>
                                        </p:tgtEl>
                                      </p:cBhvr>
                                      <p:to x="100000" y="60000"/>
                                    </p:animScale>
                                    <p:animScale>
                                      <p:cBhvr>
                                        <p:cTn id="45" dur="166" decel="50000">
                                          <p:stCondLst>
                                            <p:cond delay="676"/>
                                          </p:stCondLst>
                                        </p:cTn>
                                        <p:tgtEl>
                                          <p:spTgt spid="3">
                                            <p:txEl>
                                              <p:pRg st="2" end="2"/>
                                            </p:txEl>
                                          </p:spTgt>
                                        </p:tgtEl>
                                      </p:cBhvr>
                                      <p:to x="100000" y="100000"/>
                                    </p:animScale>
                                    <p:animScale>
                                      <p:cBhvr>
                                        <p:cTn id="46" dur="26">
                                          <p:stCondLst>
                                            <p:cond delay="1312"/>
                                          </p:stCondLst>
                                        </p:cTn>
                                        <p:tgtEl>
                                          <p:spTgt spid="3">
                                            <p:txEl>
                                              <p:pRg st="2" end="2"/>
                                            </p:txEl>
                                          </p:spTgt>
                                        </p:tgtEl>
                                      </p:cBhvr>
                                      <p:to x="100000" y="80000"/>
                                    </p:animScale>
                                    <p:animScale>
                                      <p:cBhvr>
                                        <p:cTn id="47" dur="166" decel="50000">
                                          <p:stCondLst>
                                            <p:cond delay="1338"/>
                                          </p:stCondLst>
                                        </p:cTn>
                                        <p:tgtEl>
                                          <p:spTgt spid="3">
                                            <p:txEl>
                                              <p:pRg st="2" end="2"/>
                                            </p:txEl>
                                          </p:spTgt>
                                        </p:tgtEl>
                                      </p:cBhvr>
                                      <p:to x="100000" y="100000"/>
                                    </p:animScale>
                                    <p:animScale>
                                      <p:cBhvr>
                                        <p:cTn id="48" dur="26">
                                          <p:stCondLst>
                                            <p:cond delay="1642"/>
                                          </p:stCondLst>
                                        </p:cTn>
                                        <p:tgtEl>
                                          <p:spTgt spid="3">
                                            <p:txEl>
                                              <p:pRg st="2" end="2"/>
                                            </p:txEl>
                                          </p:spTgt>
                                        </p:tgtEl>
                                      </p:cBhvr>
                                      <p:to x="100000" y="90000"/>
                                    </p:animScale>
                                    <p:animScale>
                                      <p:cBhvr>
                                        <p:cTn id="49" dur="166" decel="50000">
                                          <p:stCondLst>
                                            <p:cond delay="1668"/>
                                          </p:stCondLst>
                                        </p:cTn>
                                        <p:tgtEl>
                                          <p:spTgt spid="3">
                                            <p:txEl>
                                              <p:pRg st="2" end="2"/>
                                            </p:txEl>
                                          </p:spTgt>
                                        </p:tgtEl>
                                      </p:cBhvr>
                                      <p:to x="100000" y="100000"/>
                                    </p:animScale>
                                    <p:animScale>
                                      <p:cBhvr>
                                        <p:cTn id="50" dur="26">
                                          <p:stCondLst>
                                            <p:cond delay="1808"/>
                                          </p:stCondLst>
                                        </p:cTn>
                                        <p:tgtEl>
                                          <p:spTgt spid="3">
                                            <p:txEl>
                                              <p:pRg st="2" end="2"/>
                                            </p:txEl>
                                          </p:spTgt>
                                        </p:tgtEl>
                                      </p:cBhvr>
                                      <p:to x="100000" y="95000"/>
                                    </p:animScale>
                                    <p:animScale>
                                      <p:cBhvr>
                                        <p:cTn id="51" dur="166" decel="50000">
                                          <p:stCondLst>
                                            <p:cond delay="1834"/>
                                          </p:stCondLst>
                                        </p:cTn>
                                        <p:tgtEl>
                                          <p:spTgt spid="3">
                                            <p:txEl>
                                              <p:pRg st="2" end="2"/>
                                            </p:txEl>
                                          </p:spTgt>
                                        </p:tgtEl>
                                      </p:cBhvr>
                                      <p:to x="100000" y="100000"/>
                                    </p:animScale>
                                  </p:childTnLst>
                                </p:cTn>
                              </p:par>
                            </p:childTnLst>
                          </p:cTn>
                        </p:par>
                        <p:par>
                          <p:cTn id="52" fill="hold">
                            <p:stCondLst>
                              <p:cond delay="5500"/>
                            </p:stCondLst>
                            <p:childTnLst>
                              <p:par>
                                <p:cTn id="53" presetID="26" presetClass="entr" presetSubtype="0" fill="hold" grpId="0" nodeType="after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descr="Fig05-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285720" y="357166"/>
            <a:ext cx="8572560" cy="6215106"/>
          </a:xfrm>
        </p:spPr>
        <p:txBody>
          <a:bodyPr/>
          <a:lstStyle/>
          <a:p>
            <a:pPr algn="r" rtl="1">
              <a:buNone/>
            </a:pPr>
            <a:r>
              <a:rPr lang="ar-SA" smtClean="0"/>
              <a:t>لوحة المفاتيح :- وهي من أجزاء الإدخال وتقوم بدور أدخال البيانات والأوامر والتعليمات في الحاسب وبدونها لا نستطيع استخدام الحاسب بالشكل المطلوب</a:t>
            </a:r>
            <a:endParaRPr lang="en-US" dirty="0"/>
          </a:p>
        </p:txBody>
      </p:sp>
      <p:pic>
        <p:nvPicPr>
          <p:cNvPr id="6" name="Picture 30" descr="Fig05-0003"/>
          <p:cNvPicPr>
            <a:picLocks noChangeAspect="1" noChangeArrowheads="1"/>
          </p:cNvPicPr>
          <p:nvPr/>
        </p:nvPicPr>
        <p:blipFill>
          <a:blip r:embed="rId3"/>
          <a:srcRect/>
          <a:stretch>
            <a:fillRect/>
          </a:stretch>
        </p:blipFill>
        <p:spPr bwMode="auto">
          <a:xfrm>
            <a:off x="5143504" y="4000504"/>
            <a:ext cx="4000496" cy="2857496"/>
          </a:xfrm>
          <a:prstGeom prst="rect">
            <a:avLst/>
          </a:prstGeom>
          <a:noFill/>
          <a:scene3d>
            <a:camera prst="isometricTopUp"/>
            <a:lightRig rig="threePt" dir="t"/>
          </a:scene3d>
        </p:spPr>
      </p:pic>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7" name="مستطيل مخدوش من كلا الطرفين 6">
            <a:hlinkClick r:id="rId4"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afterEffect">
                                  <p:stCondLst>
                                    <p:cond delay="0"/>
                                  </p:stCondLst>
                                  <p:childTnLst>
                                    <p:animClr clrSpc="rgb">
                                      <p:cBhvr override="childStyle">
                                        <p:cTn id="6" dur="1500" accel="50000" autoRev="1" fill="hold" tmFilter="0, 0; .33333, 1; 1, 1">
                                          <p:stCondLst>
                                            <p:cond delay="0"/>
                                          </p:stCondLst>
                                        </p:cTn>
                                        <p:tgtEl>
                                          <p:spTgt spid="3">
                                            <p:txEl>
                                              <p:pRg st="0" end="0"/>
                                            </p:txEl>
                                          </p:spTgt>
                                        </p:tgtEl>
                                        <p:attrNameLst>
                                          <p:attrName>style.color</p:attrName>
                                        </p:attrNameLst>
                                      </p:cBhvr>
                                      <p:to>
                                        <a:schemeClr val="accent2"/>
                                      </p:to>
                                    </p:animClr>
                                    <p:animClr clrSpc="rgb">
                                      <p:cBhvr>
                                        <p:cTn id="7" dur="1500" accel="50000" autoRev="1" fill="hold" tmFilter="0, 0; .33333, 1; 1, 1">
                                          <p:stCondLst>
                                            <p:cond delay="0"/>
                                          </p:stCondLst>
                                        </p:cTn>
                                        <p:tgtEl>
                                          <p:spTgt spid="3">
                                            <p:txEl>
                                              <p:pRg st="0" end="0"/>
                                            </p:txEl>
                                          </p:spTgt>
                                        </p:tgtEl>
                                        <p:attrNameLst>
                                          <p:attrName>fillcolor</p:attrName>
                                        </p:attrNameLst>
                                      </p:cBhvr>
                                      <p:to>
                                        <a:schemeClr val="accent2"/>
                                      </p:to>
                                    </p:animClr>
                                    <p:set>
                                      <p:cBhvr>
                                        <p:cTn id="8" dur="3000" fill="hold"/>
                                        <p:tgtEl>
                                          <p:spTgt spid="3">
                                            <p:txEl>
                                              <p:pRg st="0" end="0"/>
                                            </p:txEl>
                                          </p:spTgt>
                                        </p:tgtEl>
                                        <p:attrNameLst>
                                          <p:attrName>fill.type</p:attrName>
                                        </p:attrNameLst>
                                      </p:cBhvr>
                                      <p:to>
                                        <p:strVal val="solid"/>
                                      </p:to>
                                    </p:set>
                                    <p:set>
                                      <p:cBhvr>
                                        <p:cTn id="9" dur="3000" fill="hold"/>
                                        <p:tgtEl>
                                          <p:spTgt spid="3">
                                            <p:txEl>
                                              <p:pRg st="0" end="0"/>
                                            </p:txEl>
                                          </p:spTgt>
                                        </p:tgtEl>
                                        <p:attrNameLst>
                                          <p:attrName>fill.on</p:attrName>
                                        </p:attrNameLst>
                                      </p:cBhvr>
                                      <p:to>
                                        <p:strVal val="true"/>
                                      </p:to>
                                    </p:set>
                                    <p:animScale>
                                      <p:cBhvr>
                                        <p:cTn id="10" dur="1500" accel="50000" autoRev="1" fill="hold" tmFilter="0, 0; .33333, 1; 1, 1">
                                          <p:stCondLst>
                                            <p:cond delay="0"/>
                                          </p:stCondLst>
                                        </p:cTn>
                                        <p:tgtEl>
                                          <p:spTgt spid="3">
                                            <p:txEl>
                                              <p:pRg st="0" end="0"/>
                                            </p:txEl>
                                          </p:spTgt>
                                        </p:tgtEl>
                                      </p:cBhvr>
                                      <p:from x="100000" y="100000"/>
                                      <p:to x="100000" y="140000"/>
                                    </p:animScale>
                                  </p:childTnLst>
                                </p:cTn>
                              </p:par>
                            </p:childTnLst>
                          </p:cTn>
                        </p:par>
                        <p:par>
                          <p:cTn id="11" fill="hold">
                            <p:stCondLst>
                              <p:cond delay="3000"/>
                            </p:stCondLst>
                            <p:childTnLst>
                              <p:par>
                                <p:cTn id="12" presetID="8"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par>
                          <p:cTn id="15" fill="hold">
                            <p:stCondLst>
                              <p:cond delay="5000"/>
                            </p:stCondLst>
                            <p:childTnLst>
                              <p:par>
                                <p:cTn id="16" presetID="8" presetClass="emph" presetSubtype="0" fill="hold" nodeType="afterEffect">
                                  <p:stCondLst>
                                    <p:cond delay="3000"/>
                                  </p:stCondLst>
                                  <p:childTnLst>
                                    <p:animRot by="21600000">
                                      <p:cBhvr>
                                        <p:cTn id="17"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9"/>
            <a:ext cx="8229600" cy="6143668"/>
          </a:xfrm>
        </p:spPr>
        <p:txBody>
          <a:bodyPr/>
          <a:lstStyle/>
          <a:p>
            <a:pPr algn="r" rtl="1">
              <a:buNone/>
            </a:pPr>
            <a:r>
              <a:rPr lang="ar-SA" smtClean="0"/>
              <a:t>الماوس:- وهي أداة تساعد على التنقل السريع بين البيانات بطريقة سهله وسلسة للغاية وله أنواع كثير  </a:t>
            </a:r>
            <a:endParaRPr lang="en-US" dirty="0"/>
          </a:p>
        </p:txBody>
      </p:sp>
      <p:pic>
        <p:nvPicPr>
          <p:cNvPr id="4" name="Picture 30" descr="Fig05-08"/>
          <p:cNvPicPr>
            <a:picLocks noChangeAspect="1" noChangeArrowheads="1"/>
          </p:cNvPicPr>
          <p:nvPr/>
        </p:nvPicPr>
        <p:blipFill>
          <a:blip r:embed="rId2"/>
          <a:srcRect/>
          <a:stretch>
            <a:fillRect/>
          </a:stretch>
        </p:blipFill>
        <p:spPr bwMode="auto">
          <a:xfrm>
            <a:off x="5429259" y="1285860"/>
            <a:ext cx="3286148" cy="5143536"/>
          </a:xfrm>
          <a:prstGeom prst="rect">
            <a:avLst/>
          </a:prstGeom>
          <a:noFill/>
        </p:spPr>
      </p:pic>
      <p:pic>
        <p:nvPicPr>
          <p:cNvPr id="5" name="Picture 25" descr="Fig05-09"/>
          <p:cNvPicPr>
            <a:picLocks noChangeAspect="1" noChangeArrowheads="1"/>
          </p:cNvPicPr>
          <p:nvPr/>
        </p:nvPicPr>
        <p:blipFill>
          <a:blip r:embed="rId3"/>
          <a:srcRect/>
          <a:stretch>
            <a:fillRect/>
          </a:stretch>
        </p:blipFill>
        <p:spPr bwMode="auto">
          <a:xfrm>
            <a:off x="-500099" y="1285860"/>
            <a:ext cx="5715040" cy="5143536"/>
          </a:xfrm>
          <a:prstGeom prst="rect">
            <a:avLst/>
          </a:prstGeom>
          <a:noFill/>
        </p:spPr>
      </p:pic>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مستطيل مخدوش من كلا الطرفين 6">
            <a:hlinkClick r:id="rId4"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xit" presetSubtype="10" fill="hold" nodeType="afterEffect">
                                  <p:stCondLst>
                                    <p:cond delay="0"/>
                                  </p:stCondLst>
                                  <p:childTnLst>
                                    <p:animEffect transition="out" filter="checkerboard(across)">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par>
                          <p:cTn id="16" fill="hold">
                            <p:stCondLst>
                              <p:cond delay="1500"/>
                            </p:stCondLst>
                            <p:childTnLst>
                              <p:par>
                                <p:cTn id="17" presetID="5" presetClass="entr" presetSubtype="10" fill="hold" nodeType="after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
            <a:ext cx="9144000" cy="5768997"/>
          </a:xfrm>
        </p:spPr>
        <p:txBody>
          <a:bodyPr/>
          <a:lstStyle/>
          <a:p>
            <a:pPr algn="r" rtl="1">
              <a:buNone/>
            </a:pPr>
            <a:r>
              <a:rPr lang="ar-SA" smtClean="0"/>
              <a:t>بيت السيدي روم :- وهو قارئ الأقراص الليزرية ويعتبر من وحدات الأدخال أي إدخال البيانات إلى الحاسب وله انواع كثير</a:t>
            </a:r>
            <a:endParaRPr lang="en-US" dirty="0"/>
          </a:p>
        </p:txBody>
      </p:sp>
      <p:pic>
        <p:nvPicPr>
          <p:cNvPr id="4" name="Picture 13" descr="Fig01-0007"/>
          <p:cNvPicPr>
            <a:picLocks noChangeAspect="1" noChangeArrowheads="1"/>
          </p:cNvPicPr>
          <p:nvPr/>
        </p:nvPicPr>
        <p:blipFill>
          <a:blip r:embed="rId2"/>
          <a:srcRect/>
          <a:stretch>
            <a:fillRect/>
          </a:stretch>
        </p:blipFill>
        <p:spPr bwMode="auto">
          <a:xfrm>
            <a:off x="3" y="1500174"/>
            <a:ext cx="9141519" cy="5357826"/>
          </a:xfrm>
          <a:prstGeom prst="rect">
            <a:avLst/>
          </a:prstGeom>
          <a:noFill/>
          <a:effectLst>
            <a:outerShdw dist="107763" dir="2700000" algn="ctr" rotWithShape="0">
              <a:srgbClr val="808080">
                <a:alpha val="50000"/>
              </a:srgbClr>
            </a:outerShdw>
          </a:effectLst>
        </p:spPr>
      </p:pic>
      <p:pic>
        <p:nvPicPr>
          <p:cNvPr id="1026" name="Picture 2"/>
          <p:cNvPicPr>
            <a:picLocks noChangeAspect="1" noChangeArrowheads="1"/>
          </p:cNvPicPr>
          <p:nvPr/>
        </p:nvPicPr>
        <p:blipFill>
          <a:blip r:embed="rId3"/>
          <a:srcRect/>
          <a:stretch>
            <a:fillRect/>
          </a:stretch>
        </p:blipFill>
        <p:spPr bwMode="auto">
          <a:xfrm>
            <a:off x="500035" y="4929174"/>
            <a:ext cx="4635140" cy="1928826"/>
          </a:xfrm>
          <a:prstGeom prst="rect">
            <a:avLst/>
          </a:prstGeom>
          <a:noFill/>
          <a:ln w="9525">
            <a:noFill/>
            <a:miter lim="800000"/>
            <a:headEnd/>
            <a:tailEnd/>
          </a:ln>
          <a:effectLst/>
        </p:spPr>
      </p:pic>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مستطيل مخدوش من كلا الطرفين 5">
            <a:hlinkClick r:id="rId4"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33" presetClass="emph" presetSubtype="0" fill="remove" nodeType="afterEffect">
                                  <p:stCondLst>
                                    <p:cond delay="0"/>
                                  </p:stCondLst>
                                  <p:childTnLst>
                                    <p:animClr clrSpc="rgb">
                                      <p:cBhvr override="childStyle">
                                        <p:cTn id="14" dur="1500" accel="50000" autoRev="1" fill="hold" tmFilter="0, 0; .33333, 1; 1, 1">
                                          <p:stCondLst>
                                            <p:cond delay="0"/>
                                          </p:stCondLst>
                                        </p:cTn>
                                        <p:tgtEl>
                                          <p:spTgt spid="4"/>
                                        </p:tgtEl>
                                        <p:attrNameLst>
                                          <p:attrName>style.color</p:attrName>
                                        </p:attrNameLst>
                                      </p:cBhvr>
                                      <p:to>
                                        <a:schemeClr val="accent2"/>
                                      </p:to>
                                    </p:animClr>
                                    <p:animClr clrSpc="rgb">
                                      <p:cBhvr>
                                        <p:cTn id="15" dur="1500" accel="50000" autoRev="1" fill="hold" tmFilter="0, 0; .33333, 1; 1, 1">
                                          <p:stCondLst>
                                            <p:cond delay="0"/>
                                          </p:stCondLst>
                                        </p:cTn>
                                        <p:tgtEl>
                                          <p:spTgt spid="4"/>
                                        </p:tgtEl>
                                        <p:attrNameLst>
                                          <p:attrName>fillcolor</p:attrName>
                                        </p:attrNameLst>
                                      </p:cBhvr>
                                      <p:to>
                                        <a:schemeClr val="accent2"/>
                                      </p:to>
                                    </p:animClr>
                                    <p:set>
                                      <p:cBhvr>
                                        <p:cTn id="16" dur="3000" fill="hold"/>
                                        <p:tgtEl>
                                          <p:spTgt spid="4"/>
                                        </p:tgtEl>
                                        <p:attrNameLst>
                                          <p:attrName>fill.type</p:attrName>
                                        </p:attrNameLst>
                                      </p:cBhvr>
                                      <p:to>
                                        <p:strVal val="solid"/>
                                      </p:to>
                                    </p:set>
                                    <p:set>
                                      <p:cBhvr>
                                        <p:cTn id="17" dur="3000" fill="hold"/>
                                        <p:tgtEl>
                                          <p:spTgt spid="4"/>
                                        </p:tgtEl>
                                        <p:attrNameLst>
                                          <p:attrName>fill.on</p:attrName>
                                        </p:attrNameLst>
                                      </p:cBhvr>
                                      <p:to>
                                        <p:strVal val="true"/>
                                      </p:to>
                                    </p:set>
                                    <p:animScale>
                                      <p:cBhvr>
                                        <p:cTn id="18" dur="1500" accel="50000" autoRev="1" fill="hold" tmFilter="0, 0; .33333, 1; 1, 1">
                                          <p:stCondLst>
                                            <p:cond delay="0"/>
                                          </p:stCondLst>
                                        </p:cTn>
                                        <p:tgtEl>
                                          <p:spTgt spid="4"/>
                                        </p:tgtEl>
                                      </p:cBhvr>
                                      <p:from x="100000" y="100000"/>
                                      <p:to x="100000" y="140000"/>
                                    </p:animScale>
                                  </p:childTnLst>
                                </p:cTn>
                              </p:par>
                            </p:childTnLst>
                          </p:cTn>
                        </p:par>
                        <p:par>
                          <p:cTn id="19" fill="hold">
                            <p:stCondLst>
                              <p:cond delay="4000"/>
                            </p:stCondLst>
                            <p:childTnLst>
                              <p:par>
                                <p:cTn id="20" presetID="8" presetClass="emph" presetSubtype="0" fill="hold" nodeType="afterEffect">
                                  <p:stCondLst>
                                    <p:cond delay="0"/>
                                  </p:stCondLst>
                                  <p:childTnLst>
                                    <p:animRot by="21600000">
                                      <p:cBhvr>
                                        <p:cTn id="21"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572272"/>
          </a:xfrm>
        </p:spPr>
        <p:txBody>
          <a:bodyPr/>
          <a:lstStyle/>
          <a:p>
            <a:pPr algn="r" rtl="1"/>
            <a:r>
              <a:rPr lang="ar-SA" smtClean="0"/>
              <a:t>بيت الفلوبي دسك :- وهو أحد قارئ حاملات التخزين للبيانات  مثل الفلوبي دسك إلا أنه ضئيل التخزين وسريع العطل</a:t>
            </a:r>
            <a:endParaRPr lang="en-US" dirty="0"/>
          </a:p>
        </p:txBody>
      </p:sp>
      <p:pic>
        <p:nvPicPr>
          <p:cNvPr id="4" name="Picture 13" descr="Fig01-0004"/>
          <p:cNvPicPr>
            <a:picLocks noChangeAspect="1" noChangeArrowheads="1"/>
          </p:cNvPicPr>
          <p:nvPr/>
        </p:nvPicPr>
        <p:blipFill>
          <a:blip r:embed="rId2">
            <a:lum bright="-1000"/>
          </a:blip>
          <a:srcRect/>
          <a:stretch>
            <a:fillRect/>
          </a:stretch>
        </p:blipFill>
        <p:spPr bwMode="auto">
          <a:xfrm>
            <a:off x="0" y="1285860"/>
            <a:ext cx="9144000" cy="5572140"/>
          </a:xfrm>
          <a:prstGeom prst="rect">
            <a:avLst/>
          </a:prstGeom>
          <a:noFill/>
          <a:effectLst>
            <a:outerShdw dist="107763" dir="2700000" algn="ctr" rotWithShape="0">
              <a:srgbClr val="808080">
                <a:alpha val="50000"/>
              </a:srgbClr>
            </a:outerShdw>
          </a:effectLst>
        </p:spPr>
      </p:pic>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مستطيل مخدوش من كلا الطرفين 5">
            <a:hlinkClick r:id="rId3"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33" presetClass="emph" presetSubtype="0" fill="remove" nodeType="afterEffect">
                                  <p:stCondLst>
                                    <p:cond delay="0"/>
                                  </p:stCondLst>
                                  <p:childTnLst>
                                    <p:animClr clrSpc="rgb">
                                      <p:cBhvr override="childStyle">
                                        <p:cTn id="10" dur="1500" accel="50000" autoRev="1" fill="hold" tmFilter="0, 0; .33333, 1; 1, 1">
                                          <p:stCondLst>
                                            <p:cond delay="0"/>
                                          </p:stCondLst>
                                        </p:cTn>
                                        <p:tgtEl>
                                          <p:spTgt spid="4"/>
                                        </p:tgtEl>
                                        <p:attrNameLst>
                                          <p:attrName>style.color</p:attrName>
                                        </p:attrNameLst>
                                      </p:cBhvr>
                                      <p:to>
                                        <a:schemeClr val="accent2"/>
                                      </p:to>
                                    </p:animClr>
                                    <p:animClr clrSpc="rgb">
                                      <p:cBhvr>
                                        <p:cTn id="11" dur="1500" accel="50000" autoRev="1" fill="hold" tmFilter="0, 0; .33333, 1; 1, 1">
                                          <p:stCondLst>
                                            <p:cond delay="0"/>
                                          </p:stCondLst>
                                        </p:cTn>
                                        <p:tgtEl>
                                          <p:spTgt spid="4"/>
                                        </p:tgtEl>
                                        <p:attrNameLst>
                                          <p:attrName>fillcolor</p:attrName>
                                        </p:attrNameLst>
                                      </p:cBhvr>
                                      <p:to>
                                        <a:schemeClr val="accent2"/>
                                      </p:to>
                                    </p:animClr>
                                    <p:set>
                                      <p:cBhvr>
                                        <p:cTn id="12" dur="3000" fill="hold"/>
                                        <p:tgtEl>
                                          <p:spTgt spid="4"/>
                                        </p:tgtEl>
                                        <p:attrNameLst>
                                          <p:attrName>fill.type</p:attrName>
                                        </p:attrNameLst>
                                      </p:cBhvr>
                                      <p:to>
                                        <p:strVal val="solid"/>
                                      </p:to>
                                    </p:set>
                                    <p:set>
                                      <p:cBhvr>
                                        <p:cTn id="13" dur="3000" fill="hold"/>
                                        <p:tgtEl>
                                          <p:spTgt spid="4"/>
                                        </p:tgtEl>
                                        <p:attrNameLst>
                                          <p:attrName>fill.on</p:attrName>
                                        </p:attrNameLst>
                                      </p:cBhvr>
                                      <p:to>
                                        <p:strVal val="true"/>
                                      </p:to>
                                    </p:set>
                                    <p:animScale>
                                      <p:cBhvr>
                                        <p:cTn id="14" dur="1500" accel="50000" autoRev="1" fill="hold" tmFilter="0, 0; .33333, 1; 1, 1">
                                          <p:stCondLst>
                                            <p:cond delay="0"/>
                                          </p:stCondLst>
                                        </p:cTn>
                                        <p:tgtEl>
                                          <p:spTgt spid="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Fig01-0005"/>
          <p:cNvPicPr>
            <a:picLocks noChangeAspect="1" noChangeArrowheads="1"/>
          </p:cNvPicPr>
          <p:nvPr/>
        </p:nvPicPr>
        <p:blipFill>
          <a:blip r:embed="rId2"/>
          <a:srcRect/>
          <a:stretch>
            <a:fillRect/>
          </a:stretch>
        </p:blipFill>
        <p:spPr bwMode="auto">
          <a:xfrm>
            <a:off x="0" y="3"/>
            <a:ext cx="9144000" cy="6896449"/>
          </a:xfrm>
          <a:prstGeom prst="rect">
            <a:avLst/>
          </a:prstGeom>
          <a:noFill/>
          <a:effectLst>
            <a:outerShdw dist="107763" dir="2700000" algn="ctr" rotWithShape="0">
              <a:srgbClr val="808080">
                <a:alpha val="50000"/>
              </a:srgbClr>
            </a:outerShdw>
          </a:effectLst>
        </p:spPr>
      </p:pic>
      <p:sp>
        <p:nvSpPr>
          <p:cNvPr id="3" name="عنصر نائب للمحتوى 2"/>
          <p:cNvSpPr>
            <a:spLocks noGrp="1"/>
          </p:cNvSpPr>
          <p:nvPr>
            <p:ph idx="1"/>
          </p:nvPr>
        </p:nvSpPr>
        <p:spPr>
          <a:xfrm>
            <a:off x="457200" y="285731"/>
            <a:ext cx="8229600" cy="5840435"/>
          </a:xfrm>
        </p:spPr>
        <p:txBody>
          <a:bodyPr/>
          <a:lstStyle/>
          <a:p>
            <a:pPr algn="r" rtl="1"/>
            <a:r>
              <a:rPr lang="ar-SA" smtClean="0"/>
              <a:t>وأكبر من الفلوبي دسك حملا للبيانات الفلاش دسك وهو يتصل بمنافذ اليوس بي (</a:t>
            </a:r>
            <a:r>
              <a:rPr lang="en-US" smtClean="0"/>
              <a:t>USB</a:t>
            </a:r>
            <a:r>
              <a:rPr lang="ar-SA" smtClean="0"/>
              <a:t>) التي لا يكاد جهاز من أجهزة الكمبيوتر تخلو منها</a:t>
            </a:r>
            <a:endParaRPr lang="en-US" dirty="0"/>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مستطيل مخدوش من كلا الطرفين 5">
            <a:hlinkClick r:id="rId3"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
                                            <p:txEl>
                                              <p:pRg st="0" end="0"/>
                                            </p:txEl>
                                          </p:spTgt>
                                        </p:tgtEl>
                                        <p:attrNameLst>
                                          <p:attrName>r</p:attrName>
                                        </p:attrNameLst>
                                      </p:cBhvr>
                                    </p:animRot>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 0  L 0 0.33279  E" pathEditMode="relative" ptsTypes="">
                                      <p:cBhvr>
                                        <p:cTn id="9"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071933" y="2262189"/>
            <a:ext cx="5072067" cy="459581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2000241"/>
            <a:ext cx="4000496" cy="4857760"/>
          </a:xfrm>
          <a:prstGeom prst="rect">
            <a:avLst/>
          </a:prstGeom>
          <a:noFill/>
          <a:ln w="9525">
            <a:noFill/>
            <a:miter lim="800000"/>
            <a:headEnd/>
            <a:tailEnd/>
          </a:ln>
          <a:effectLst/>
        </p:spPr>
      </p:pic>
      <p:sp>
        <p:nvSpPr>
          <p:cNvPr id="3" name="عنصر نائب للمحتوى 2"/>
          <p:cNvSpPr>
            <a:spLocks noGrp="1"/>
          </p:cNvSpPr>
          <p:nvPr>
            <p:ph idx="1"/>
          </p:nvPr>
        </p:nvSpPr>
        <p:spPr>
          <a:xfrm>
            <a:off x="0" y="0"/>
            <a:ext cx="9144000" cy="6858000"/>
          </a:xfrm>
        </p:spPr>
        <p:txBody>
          <a:bodyPr/>
          <a:lstStyle/>
          <a:p>
            <a:pPr algn="r" rtl="1"/>
            <a:r>
              <a:rPr lang="ar-SA" smtClean="0"/>
              <a:t>وهناك المنافذ الكثيرة الخارجية لجهاز الكمبيوتر بعضها تتصل بال يو اس بي مثل الطابعات ومثل الهاردسك الخارجي ومثل جهاز الدي سي ال المسرع للنت وهناك منفذ الشبكات يستخدم للتوصيل بين أجهزة الكمبيوتر ومنفذ الطابعات الليزرية ومنفذ لوحت المفاتيح والماوس والشاشة </a:t>
            </a:r>
            <a:endParaRPr lang="en-US" sz="2400" dirty="0"/>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مستطيل مخدوش من كلا الطرفين 5">
            <a:hlinkClick r:id="rId4"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strips(downLeft)">
                                      <p:cBhvr>
                                        <p:cTn id="13" dur="500"/>
                                        <p:tgtEl>
                                          <p:spTgt spid="3074"/>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ppt_w</p:attrName>
                                        </p:attrNameLst>
                                      </p:cBhvr>
                                      <p:tavLst>
                                        <p:tav tm="0">
                                          <p:val>
                                            <p:fltVal val="0"/>
                                          </p:val>
                                        </p:tav>
                                        <p:tav tm="100000">
                                          <p:val>
                                            <p:strVal val="#ppt_w"/>
                                          </p:val>
                                        </p:tav>
                                      </p:tavLst>
                                    </p:anim>
                                    <p:anim calcmode="lin" valueType="num">
                                      <p:cBhvr>
                                        <p:cTn id="18" dur="500" fill="hold"/>
                                        <p:tgtEl>
                                          <p:spTgt spid="3075"/>
                                        </p:tgtEl>
                                        <p:attrNameLst>
                                          <p:attrName>ppt_h</p:attrName>
                                        </p:attrNameLst>
                                      </p:cBhvr>
                                      <p:tavLst>
                                        <p:tav tm="0">
                                          <p:val>
                                            <p:fltVal val="0"/>
                                          </p:val>
                                        </p:tav>
                                        <p:tav tm="100000">
                                          <p:val>
                                            <p:strVal val="#ppt_h"/>
                                          </p:val>
                                        </p:tav>
                                      </p:tavLst>
                                    </p:anim>
                                    <p:animEffect transition="in" filter="fade">
                                      <p:cBhvr>
                                        <p:cTn id="19" dur="500"/>
                                        <p:tgtEl>
                                          <p:spTgt spid="3075"/>
                                        </p:tgtEl>
                                      </p:cBhvr>
                                    </p:animEffect>
                                  </p:childTnLst>
                                </p:cTn>
                              </p:par>
                            </p:childTnLst>
                          </p:cTn>
                        </p:par>
                        <p:par>
                          <p:cTn id="20" fill="hold">
                            <p:stCondLst>
                              <p:cond delay="1500"/>
                            </p:stCondLst>
                            <p:childTnLst>
                              <p:par>
                                <p:cTn id="21" presetID="33" presetClass="emph" presetSubtype="0" fill="remove" nodeType="afterEffect">
                                  <p:stCondLst>
                                    <p:cond delay="0"/>
                                  </p:stCondLst>
                                  <p:childTnLst>
                                    <p:animClr clrSpc="rgb">
                                      <p:cBhvr override="childStyle">
                                        <p:cTn id="22" dur="1500" accel="50000" autoRev="1" fill="hold" tmFilter="0, 0; .33333, 1; 1, 1">
                                          <p:stCondLst>
                                            <p:cond delay="0"/>
                                          </p:stCondLst>
                                        </p:cTn>
                                        <p:tgtEl>
                                          <p:spTgt spid="3075"/>
                                        </p:tgtEl>
                                        <p:attrNameLst>
                                          <p:attrName>style.color</p:attrName>
                                        </p:attrNameLst>
                                      </p:cBhvr>
                                      <p:to>
                                        <a:schemeClr val="accent2"/>
                                      </p:to>
                                    </p:animClr>
                                    <p:animClr clrSpc="rgb">
                                      <p:cBhvr>
                                        <p:cTn id="23" dur="1500" accel="50000" autoRev="1" fill="hold" tmFilter="0, 0; .33333, 1; 1, 1">
                                          <p:stCondLst>
                                            <p:cond delay="0"/>
                                          </p:stCondLst>
                                        </p:cTn>
                                        <p:tgtEl>
                                          <p:spTgt spid="3075"/>
                                        </p:tgtEl>
                                        <p:attrNameLst>
                                          <p:attrName>fillcolor</p:attrName>
                                        </p:attrNameLst>
                                      </p:cBhvr>
                                      <p:to>
                                        <a:schemeClr val="accent2"/>
                                      </p:to>
                                    </p:animClr>
                                    <p:set>
                                      <p:cBhvr>
                                        <p:cTn id="24" dur="3000" fill="hold"/>
                                        <p:tgtEl>
                                          <p:spTgt spid="3075"/>
                                        </p:tgtEl>
                                        <p:attrNameLst>
                                          <p:attrName>fill.type</p:attrName>
                                        </p:attrNameLst>
                                      </p:cBhvr>
                                      <p:to>
                                        <p:strVal val="solid"/>
                                      </p:to>
                                    </p:set>
                                    <p:set>
                                      <p:cBhvr>
                                        <p:cTn id="25" dur="3000" fill="hold"/>
                                        <p:tgtEl>
                                          <p:spTgt spid="3075"/>
                                        </p:tgtEl>
                                        <p:attrNameLst>
                                          <p:attrName>fill.on</p:attrName>
                                        </p:attrNameLst>
                                      </p:cBhvr>
                                      <p:to>
                                        <p:strVal val="true"/>
                                      </p:to>
                                    </p:set>
                                    <p:animScale>
                                      <p:cBhvr>
                                        <p:cTn id="26" dur="1500" accel="50000" autoRev="1" fill="hold" tmFilter="0, 0; .33333, 1; 1, 1">
                                          <p:stCondLst>
                                            <p:cond delay="0"/>
                                          </p:stCondLst>
                                        </p:cTn>
                                        <p:tgtEl>
                                          <p:spTgt spid="3075"/>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3" y="357167"/>
            <a:ext cx="8472519" cy="5768997"/>
          </a:xfrm>
        </p:spPr>
        <p:txBody>
          <a:bodyPr/>
          <a:lstStyle/>
          <a:p>
            <a:pPr algn="ctr" rtl="1">
              <a:buNone/>
            </a:pPr>
            <a:r>
              <a:rPr lang="ar-SA" sz="4000" dirty="0" smtClean="0">
                <a:latin typeface="Arial" pitchFamily="34" charset="0"/>
                <a:cs typeface="Arial" pitchFamily="34" charset="0"/>
              </a:rPr>
              <a:t>اللوحة الأم :- هي الجزء الأكثر أهمية في الحاسب ، وأهميته تكمن في أنه الأساس ليكون الجهاز ككل خالي من المشاكل ، فاللوحة الأم هي القطعة التي توصل إليها جميع القطع الأخرى في الحاسب .</a:t>
            </a:r>
          </a:p>
          <a:p>
            <a:pPr algn="ctr" rtl="1">
              <a:buNone/>
            </a:pPr>
            <a:r>
              <a:rPr lang="ar-SA" sz="4000" dirty="0" smtClean="0">
                <a:latin typeface="Arial" pitchFamily="34" charset="0"/>
                <a:cs typeface="Arial" pitchFamily="34" charset="0"/>
              </a:rPr>
              <a:t>وهناك أنواع كثيرة وكل شركة من الشركات المصنعة تنزل ميزة</a:t>
            </a:r>
          </a:p>
          <a:p>
            <a:pPr algn="ctr" rtl="1">
              <a:buNone/>
            </a:pPr>
            <a:r>
              <a:rPr lang="ar-SA" sz="4000" dirty="0" smtClean="0">
                <a:latin typeface="Arial" pitchFamily="34" charset="0"/>
                <a:cs typeface="Arial" pitchFamily="34" charset="0"/>
              </a:rPr>
              <a:t>وسنستعرض بعض أنواعها </a:t>
            </a:r>
            <a:r>
              <a:rPr lang="ar-SA" sz="4000" dirty="0" err="1" smtClean="0">
                <a:latin typeface="Arial" pitchFamily="34" charset="0"/>
                <a:cs typeface="Arial" pitchFamily="34" charset="0"/>
              </a:rPr>
              <a:t>و</a:t>
            </a:r>
            <a:r>
              <a:rPr lang="ar-SA" sz="4000" dirty="0" smtClean="0">
                <a:latin typeface="Arial" pitchFamily="34" charset="0"/>
                <a:cs typeface="Arial" pitchFamily="34" charset="0"/>
              </a:rPr>
              <a:t> أهم مكوناتها</a:t>
            </a:r>
          </a:p>
          <a:p>
            <a:endParaRPr lang="en-US" dirty="0"/>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sp>
        <p:nvSpPr>
          <p:cNvPr id="5" name="مستطيل مخدوش من كلا الطرفين 4">
            <a:hlinkClick r:id="rId3" action="ppaction://hlinksldjump"/>
          </p:cNvPr>
          <p:cNvSpPr/>
          <p:nvPr/>
        </p:nvSpPr>
        <p:spPr>
          <a:xfrm>
            <a:off x="0" y="6143644"/>
            <a:ext cx="1643042" cy="714356"/>
          </a:xfrm>
          <a:prstGeom prst="snip2Same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250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1" end="1"/>
                                            </p:txEl>
                                          </p:spTgt>
                                        </p:tgtEl>
                                      </p:cBhvr>
                                    </p:animEffect>
                                  </p:childTnLst>
                                </p:cTn>
                              </p:par>
                            </p:childTnLst>
                          </p:cTn>
                        </p:par>
                        <p:par>
                          <p:cTn id="26" fill="hold">
                            <p:stCondLst>
                              <p:cond delay="4500"/>
                            </p:stCondLst>
                            <p:childTnLst>
                              <p:par>
                                <p:cTn id="27" presetID="25" presetClass="entr" presetSubtype="0" fill="hold" grpId="0" nodeType="afterEffect">
                                  <p:stCondLst>
                                    <p:cond delay="1000"/>
                                  </p:stCondLst>
                                  <p:iterate type="wd">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accent1"/>
                                      </p:to>
                                    </p:animClr>
                                    <p:audio>
                                      <p:cMediaNode>
                                        <p:cTn display="0" masterRel="sameClick">
                                          <p:stCondLst>
                                            <p:cond evt="begin" delay="0">
                                              <p:tn val="27"/>
                                            </p:cond>
                                          </p:stCondLst>
                                          <p:endCondLst>
                                            <p:cond evt="onStopAudio" delay="0">
                                              <p:tgtEl>
                                                <p:sldTgt/>
                                              </p:tgtEl>
                                            </p:cond>
                                          </p:endCondLst>
                                        </p:cTn>
                                        <p:tgtEl>
                                          <p:sndTgt r:embed="rId2"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p1mb.jpg"/>
          <p:cNvPicPr>
            <a:picLocks noChangeAspect="1"/>
          </p:cNvPicPr>
          <p:nvPr/>
        </p:nvPicPr>
        <p:blipFill>
          <a:blip r:embed="rId2"/>
          <a:stretch>
            <a:fillRect/>
          </a:stretch>
        </p:blipFill>
        <p:spPr>
          <a:xfrm>
            <a:off x="0" y="0"/>
            <a:ext cx="9144000" cy="6858000"/>
          </a:xfrm>
          <a:prstGeom prst="rect">
            <a:avLst/>
          </a:prstGeom>
          <a:noFill/>
          <a:ln>
            <a:noFill/>
          </a:ln>
        </p:spPr>
      </p:pic>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مستطيل مخدوش من كلا الطرفين 3">
            <a:hlinkClick r:id="rId3"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mph" presetSubtype="0" fill="hold" nodeType="afterEffect">
                                  <p:stCondLst>
                                    <p:cond delay="300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فواز\بحث الحزمي قطع الكمبيوتر\جيجا بايت_files\showthread_files\get-10-2007-ar_up_com_1dxbya2x.png"/>
          <p:cNvPicPr>
            <a:picLocks noChangeAspect="1" noChangeArrowheads="1"/>
          </p:cNvPicPr>
          <p:nvPr/>
        </p:nvPicPr>
        <p:blipFill>
          <a:blip r:embed="rId3"/>
          <a:srcRect/>
          <a:stretch>
            <a:fillRect/>
          </a:stretch>
        </p:blipFill>
        <p:spPr bwMode="auto">
          <a:xfrm>
            <a:off x="3" y="571480"/>
            <a:ext cx="8643967" cy="6286520"/>
          </a:xfrm>
          <a:prstGeom prst="rect">
            <a:avLst/>
          </a:prstGeom>
          <a:noFill/>
        </p:spPr>
      </p:pic>
      <p:sp>
        <p:nvSpPr>
          <p:cNvPr id="3" name="عنصر نائب للمحتوى 2"/>
          <p:cNvSpPr>
            <a:spLocks noGrp="1"/>
          </p:cNvSpPr>
          <p:nvPr>
            <p:ph idx="1"/>
          </p:nvPr>
        </p:nvSpPr>
        <p:spPr>
          <a:xfrm>
            <a:off x="214285" y="285729"/>
            <a:ext cx="8643999" cy="6143668"/>
          </a:xfrm>
        </p:spPr>
        <p:txBody>
          <a:bodyPr/>
          <a:lstStyle/>
          <a:p>
            <a:pPr algn="ctr" rtl="1">
              <a:buNone/>
            </a:pPr>
            <a:r>
              <a:rPr lang="ar-SA" smtClean="0">
                <a:latin typeface="Lucida Sans Unicode" pitchFamily="34" charset="0"/>
              </a:rPr>
              <a:t>وهناك أنواع كثير من أنواع اللوحة الأم  (الماذر بورد)</a:t>
            </a:r>
          </a:p>
          <a:p>
            <a:pPr algn="ctr" rtl="1">
              <a:buNone/>
            </a:pPr>
            <a:r>
              <a:rPr lang="ar-SA" smtClean="0">
                <a:latin typeface="Lucida Sans Unicode" pitchFamily="34" charset="0"/>
              </a:rPr>
              <a:t>نستعرض بعضها </a:t>
            </a:r>
          </a:p>
          <a:p>
            <a:pPr algn="r" rtl="1">
              <a:buNone/>
            </a:pPr>
            <a:endParaRPr lang="en-US" dirty="0"/>
          </a:p>
        </p:txBody>
      </p:sp>
      <p:sp>
        <p:nvSpPr>
          <p:cNvPr id="5" name="سهم للأسفل 4"/>
          <p:cNvSpPr/>
          <p:nvPr/>
        </p:nvSpPr>
        <p:spPr>
          <a:xfrm rot="2196472">
            <a:off x="6997244" y="524224"/>
            <a:ext cx="1858021" cy="2246628"/>
          </a:xfrm>
          <a:prstGeom prst="downArrow">
            <a:avLst>
              <a:gd name="adj1" fmla="val 41438"/>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t>جيجا بايت</a:t>
            </a:r>
            <a:endParaRPr lang="en-US" sz="2000" b="1" dirty="0"/>
          </a:p>
        </p:txBody>
      </p:sp>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شريط إلى الأعلى 6"/>
          <p:cNvSpPr/>
          <p:nvPr/>
        </p:nvSpPr>
        <p:spPr>
          <a:xfrm>
            <a:off x="5072067" y="4714884"/>
            <a:ext cx="3714776" cy="142876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latin typeface="+mj-lt"/>
                <a:cs typeface="Arabic Transparent" pitchFamily="2" charset="-78"/>
              </a:rPr>
              <a:t>وهي أحسن ما في السوق</a:t>
            </a:r>
            <a:endParaRPr lang="en-US" sz="3200" b="1" dirty="0">
              <a:latin typeface="+mj-lt"/>
              <a:cs typeface="Arabic Transparent" pitchFamily="2" charset="-78"/>
            </a:endParaRPr>
          </a:p>
        </p:txBody>
      </p:sp>
      <p:sp>
        <p:nvSpPr>
          <p:cNvPr id="8" name="مستطيل مخدوش من كلا الطرفين 7">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1" end="1"/>
                                            </p:txEl>
                                          </p:spTgt>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tgtEl>
                                      </p:cBhvr>
                                    </p:animEffect>
                                  </p:childTnLst>
                                </p:cTn>
                              </p:par>
                            </p:childTnLst>
                          </p:cTn>
                        </p:par>
                        <p:par>
                          <p:cTn id="48" fill="hold">
                            <p:stCondLst>
                              <p:cond delay="4000"/>
                            </p:stCondLst>
                            <p:childTnLst>
                              <p:par>
                                <p:cTn id="49" presetID="4"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ox(in)">
                                      <p:cBhvr>
                                        <p:cTn id="51" dur="500"/>
                                        <p:tgtEl>
                                          <p:spTgt spid="5"/>
                                        </p:tgtEl>
                                      </p:cBhvr>
                                    </p:animEffect>
                                  </p:childTnLst>
                                </p:cTn>
                              </p:par>
                            </p:childTnLst>
                          </p:cTn>
                        </p:par>
                        <p:par>
                          <p:cTn id="52" fill="hold">
                            <p:stCondLst>
                              <p:cond delay="4500"/>
                            </p:stCondLst>
                            <p:childTnLst>
                              <p:par>
                                <p:cTn id="53" presetID="25" presetClass="entr" presetSubtype="0" fill="hold" grpId="0" nodeType="afterEffect">
                                  <p:stCondLst>
                                    <p:cond delay="0"/>
                                  </p:stCondLst>
                                  <p:childTnLst>
                                    <p:set>
                                      <p:cBhvr>
                                        <p:cTn id="54" dur="1" fill="hold">
                                          <p:stCondLst>
                                            <p:cond delay="0"/>
                                          </p:stCondLst>
                                        </p:cTn>
                                        <p:tgtEl>
                                          <p:spTgt spid="7">
                                            <p:bg/>
                                          </p:spTgt>
                                        </p:tgtEl>
                                        <p:attrNameLst>
                                          <p:attrName>style.visibility</p:attrName>
                                        </p:attrNameLst>
                                      </p:cBhvr>
                                      <p:to>
                                        <p:strVal val="visible"/>
                                      </p:to>
                                    </p:set>
                                    <p:anim calcmode="lin" valueType="num">
                                      <p:cBhvr>
                                        <p:cTn id="55" dur="500" decel="50000" fill="hold">
                                          <p:stCondLst>
                                            <p:cond delay="0"/>
                                          </p:stCondLst>
                                        </p:cTn>
                                        <p:tgtEl>
                                          <p:spTgt spid="7">
                                            <p:bg/>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bg/>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bg/>
                                          </p:spTgt>
                                        </p:tgtEl>
                                        <p:attrNameLst>
                                          <p:attrName>ppt_w</p:attrName>
                                        </p:attrNameLst>
                                      </p:cBhvr>
                                      <p:tavLst>
                                        <p:tav tm="0">
                                          <p:val>
                                            <p:strVal val="#ppt_w*.05"/>
                                          </p:val>
                                        </p:tav>
                                        <p:tav tm="100000">
                                          <p:val>
                                            <p:strVal val="#ppt_w"/>
                                          </p:val>
                                        </p:tav>
                                      </p:tavLst>
                                    </p:anim>
                                    <p:anim calcmode="lin" valueType="num">
                                      <p:cBhvr>
                                        <p:cTn id="58" dur="1000" fill="hold"/>
                                        <p:tgtEl>
                                          <p:spTgt spid="7">
                                            <p:bg/>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bg/>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bg/>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bg/>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bg/>
                                          </p:spTgt>
                                        </p:tgtEl>
                                      </p:cBhvr>
                                    </p:animEffect>
                                  </p:childTnLst>
                                </p:cTn>
                              </p:par>
                            </p:childTnLst>
                          </p:cTn>
                        </p:par>
                        <p:par>
                          <p:cTn id="63" fill="hold">
                            <p:stCondLst>
                              <p:cond delay="5500"/>
                            </p:stCondLst>
                            <p:childTnLst>
                              <p:par>
                                <p:cTn id="64" presetID="25" presetClass="entr" presetSubtype="0" fill="hold" grpId="0" nodeType="afterEffect">
                                  <p:stCondLst>
                                    <p:cond delay="4000"/>
                                  </p:stCondLst>
                                  <p:childTnLst>
                                    <p:set>
                                      <p:cBhvr>
                                        <p:cTn id="65" dur="1" fill="hold">
                                          <p:stCondLst>
                                            <p:cond delay="0"/>
                                          </p:stCondLst>
                                        </p:cTn>
                                        <p:tgtEl>
                                          <p:spTgt spid="7">
                                            <p:txEl>
                                              <p:pRg st="0" end="0"/>
                                            </p:txEl>
                                          </p:spTgt>
                                        </p:tgtEl>
                                        <p:attrNameLst>
                                          <p:attrName>style.visibility</p:attrName>
                                        </p:attrNameLst>
                                      </p:cBhvr>
                                      <p:to>
                                        <p:strVal val="visible"/>
                                      </p:to>
                                    </p:set>
                                    <p:anim calcmode="lin" valueType="num">
                                      <p:cBhvr>
                                        <p:cTn id="66"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69"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uiExpan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فواز\بحث الحزمي قطع الكمبيوتر\أنواع المعالجات_files\showthread_files\beba352461.jpg"/>
          <p:cNvPicPr>
            <a:picLocks noChangeAspect="1" noChangeArrowheads="1"/>
          </p:cNvPicPr>
          <p:nvPr/>
        </p:nvPicPr>
        <p:blipFill>
          <a:blip r:embed="rId2"/>
          <a:srcRect/>
          <a:stretch>
            <a:fillRect/>
          </a:stretch>
        </p:blipFill>
        <p:spPr bwMode="auto">
          <a:xfrm>
            <a:off x="1" y="1142985"/>
            <a:ext cx="7929619" cy="5715016"/>
          </a:xfrm>
          <a:prstGeom prst="rect">
            <a:avLst/>
          </a:prstGeom>
          <a:noFill/>
        </p:spPr>
      </p:pic>
      <p:sp>
        <p:nvSpPr>
          <p:cNvPr id="3" name="عنصر نائب للمحتوى 2"/>
          <p:cNvSpPr>
            <a:spLocks noGrp="1"/>
          </p:cNvSpPr>
          <p:nvPr>
            <p:ph sz="quarter" idx="1"/>
          </p:nvPr>
        </p:nvSpPr>
        <p:spPr>
          <a:xfrm>
            <a:off x="502920" y="530352"/>
            <a:ext cx="8355360" cy="5470416"/>
          </a:xfrm>
        </p:spPr>
        <p:txBody>
          <a:bodyPr>
            <a:normAutofit fontScale="85000" lnSpcReduction="20000"/>
          </a:bodyPr>
          <a:lstStyle/>
          <a:p>
            <a:pPr algn="r" rtl="1"/>
            <a:r>
              <a:rPr lang="ar-SA" b="1" smtClean="0"/>
              <a:t>لشركة</a:t>
            </a:r>
            <a:r>
              <a:rPr lang="en-US" b="1" smtClean="0"/>
              <a:t>INTE </a:t>
            </a:r>
            <a:r>
              <a:rPr lang="ar-SA" b="1" smtClean="0"/>
              <a:t>أنواع كثيرة من اللوحات الأم و هي كالتالي.....</a:t>
            </a:r>
            <a:br>
              <a:rPr lang="ar-SA" b="1" smtClean="0"/>
            </a:br>
            <a:r>
              <a:rPr lang="ar-SA" b="1" smtClean="0"/>
              <a:t/>
            </a:r>
            <a:br>
              <a:rPr lang="ar-SA" b="1" smtClean="0"/>
            </a:br>
            <a:r>
              <a:rPr lang="en-US" b="1" smtClean="0"/>
              <a:t>Intel® Desktop Boards Extreme Series › </a:t>
            </a:r>
            <a:br>
              <a:rPr lang="en-US" b="1" smtClean="0"/>
            </a:br>
            <a:r>
              <a:rPr lang="en-US" b="1" smtClean="0"/>
              <a:t/>
            </a:r>
            <a:br>
              <a:rPr lang="en-US" b="1" smtClean="0"/>
            </a:br>
            <a:r>
              <a:rPr lang="en-US" b="1" smtClean="0"/>
              <a:t>Intel® Desktop Boards Media Series › </a:t>
            </a:r>
            <a:br>
              <a:rPr lang="en-US" b="1" smtClean="0"/>
            </a:br>
            <a:r>
              <a:rPr lang="en-US" b="1" smtClean="0"/>
              <a:t/>
            </a:r>
            <a:br>
              <a:rPr lang="en-US" b="1" smtClean="0"/>
            </a:br>
            <a:r>
              <a:rPr lang="en-US" b="1" smtClean="0"/>
              <a:t>Intel® Desktop Boards Executive Series › </a:t>
            </a:r>
            <a:br>
              <a:rPr lang="en-US" b="1" smtClean="0"/>
            </a:br>
            <a:r>
              <a:rPr lang="en-US" b="1" smtClean="0"/>
              <a:t/>
            </a:r>
            <a:br>
              <a:rPr lang="en-US" b="1" smtClean="0"/>
            </a:br>
            <a:r>
              <a:rPr lang="en-US" b="1" smtClean="0"/>
              <a:t>Intel® Desktop Boards Classic Series › </a:t>
            </a:r>
            <a:br>
              <a:rPr lang="en-US" b="1" smtClean="0"/>
            </a:br>
            <a:r>
              <a:rPr lang="en-US" b="1" smtClean="0"/>
              <a:t/>
            </a:r>
            <a:br>
              <a:rPr lang="en-US" b="1" smtClean="0"/>
            </a:br>
            <a:r>
              <a:rPr lang="en-US" b="1" smtClean="0"/>
              <a:t>Intel® Desktop Boards Essential Series › </a:t>
            </a:r>
            <a:br>
              <a:rPr lang="en-US" b="1" smtClean="0"/>
            </a:br>
            <a:r>
              <a:rPr lang="en-US" b="1" smtClean="0"/>
              <a:t/>
            </a:r>
            <a:br>
              <a:rPr lang="en-US" b="1" smtClean="0"/>
            </a:br>
            <a:r>
              <a:rPr lang="en-US" b="1" smtClean="0"/>
              <a:t>Intel® Desktop Boards Mature Boards</a:t>
            </a:r>
            <a:br>
              <a:rPr lang="en-US" b="1" smtClean="0"/>
            </a:br>
            <a:r>
              <a:rPr lang="en-US" b="1" smtClean="0"/>
              <a:t/>
            </a:r>
            <a:br>
              <a:rPr lang="en-US" b="1" smtClean="0"/>
            </a:br>
            <a:r>
              <a:rPr lang="en-US" b="1" smtClean="0"/>
              <a:t/>
            </a:r>
            <a:br>
              <a:rPr lang="en-US" b="1" smtClean="0"/>
            </a:br>
            <a:r>
              <a:rPr lang="ar-SA" b="1" smtClean="0"/>
              <a:t>النوع الأول هو أفضل نوع في هذه الشركة و يحتوي على منتج واحد</a:t>
            </a:r>
            <a:br>
              <a:rPr lang="ar-SA" b="1" smtClean="0"/>
            </a:br>
            <a:endParaRPr lang="ar-SA" b="1" smtClean="0"/>
          </a:p>
          <a:p>
            <a:pPr algn="r" rtl="1"/>
            <a:r>
              <a:rPr lang="ar-SA" b="1" smtClean="0"/>
              <a:t/>
            </a:r>
            <a:br>
              <a:rPr lang="ar-SA" b="1" smtClean="0"/>
            </a:br>
            <a:r>
              <a:rPr lang="ar-SA" b="1" smtClean="0"/>
              <a:t>و هو </a:t>
            </a:r>
            <a:r>
              <a:rPr lang="en-US" b="1" smtClean="0"/>
              <a:t>Intel® Desktop Board D975XBX2</a:t>
            </a:r>
            <a:br>
              <a:rPr lang="en-US" b="1" smtClean="0"/>
            </a:br>
            <a:r>
              <a:rPr lang="en-US" b="1" smtClean="0"/>
              <a:t/>
            </a:r>
            <a:br>
              <a:rPr lang="en-US" b="1" smtClean="0"/>
            </a:br>
            <a:endParaRPr lang="en-US" dirty="0"/>
          </a:p>
        </p:txBody>
      </p:sp>
      <p:sp>
        <p:nvSpPr>
          <p:cNvPr id="7" name="عنصر نائب للتذييل 6"/>
          <p:cNvSpPr>
            <a:spLocks noGrp="1"/>
          </p:cNvSpPr>
          <p:nvPr>
            <p:ph type="ftr" sz="quarter" idx="16"/>
          </p:nvPr>
        </p:nvSpPr>
        <p:spPr/>
        <p:txBody>
          <a:bodyPr/>
          <a:lstStyle/>
          <a:p>
            <a:r>
              <a:rPr lang="ar-SA" smtClean="0"/>
              <a:t>عمل الطالب فواز علي محسن العوامي </a:t>
            </a:r>
            <a:endParaRPr lang="ar-SA"/>
          </a:p>
        </p:txBody>
      </p:sp>
      <p:sp>
        <p:nvSpPr>
          <p:cNvPr id="5" name="مستطيل مخدوش من كلا الطرفين 4">
            <a:hlinkClick r:id="rId3"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edge">
                                      <p:cBhvr>
                                        <p:cTn id="11" dur="2000"/>
                                        <p:tgtEl>
                                          <p:spTgt spid="3">
                                            <p:txEl>
                                              <p:pRg st="1" end="1"/>
                                            </p:txEl>
                                          </p:spTgt>
                                        </p:tgtEl>
                                      </p:cBhvr>
                                    </p:animEffect>
                                  </p:childTnLst>
                                </p:cTn>
                              </p:par>
                            </p:childTnLst>
                          </p:cTn>
                        </p:par>
                        <p:par>
                          <p:cTn id="12" fill="hold">
                            <p:stCondLst>
                              <p:cond delay="4000"/>
                            </p:stCondLst>
                            <p:childTnLst>
                              <p:par>
                                <p:cTn id="13" presetID="2" presetClass="exit" presetSubtype="4" fill="hold" nodeType="after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4500"/>
                            </p:stCondLst>
                            <p:childTnLst>
                              <p:par>
                                <p:cTn id="18" presetID="3" presetClass="exit" presetSubtype="10" fill="hold" nodeType="afterEffect">
                                  <p:stCondLst>
                                    <p:cond delay="150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6500"/>
                            </p:stCondLst>
                            <p:childTnLst>
                              <p:par>
                                <p:cTn id="22" presetID="25" presetClass="entr" presetSubtype="0" fill="hold" nodeType="after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mount36.JPG"/>
          <p:cNvPicPr>
            <a:picLocks noChangeAspect="1"/>
          </p:cNvPicPr>
          <p:nvPr/>
        </p:nvPicPr>
        <p:blipFill>
          <a:blip r:embed="rId3"/>
          <a:stretch>
            <a:fillRect/>
          </a:stretch>
        </p:blipFill>
        <p:spPr>
          <a:xfrm>
            <a:off x="0" y="0"/>
            <a:ext cx="9359824" cy="6858000"/>
          </a:xfrm>
          <a:prstGeom prst="rect">
            <a:avLst/>
          </a:prstGeom>
        </p:spPr>
      </p:pic>
      <p:sp>
        <p:nvSpPr>
          <p:cNvPr id="2" name="عنوان 1"/>
          <p:cNvSpPr>
            <a:spLocks noGrp="1"/>
          </p:cNvSpPr>
          <p:nvPr>
            <p:ph type="title"/>
          </p:nvPr>
        </p:nvSpPr>
        <p:spPr/>
        <p:txBody>
          <a:bodyPr/>
          <a:lstStyle/>
          <a:p>
            <a:pPr algn="ctr"/>
            <a:r>
              <a:rPr lang="ar-SA" smtClean="0"/>
              <a:t>بسم الله الرحمن الرحيم</a:t>
            </a:r>
            <a:endParaRPr lang="ar-SA" dirty="0"/>
          </a:p>
        </p:txBody>
      </p:sp>
      <p:sp>
        <p:nvSpPr>
          <p:cNvPr id="3" name="عنصر نائب للمحتوى 2"/>
          <p:cNvSpPr>
            <a:spLocks noGrp="1"/>
          </p:cNvSpPr>
          <p:nvPr>
            <p:ph idx="1"/>
          </p:nvPr>
        </p:nvSpPr>
        <p:spPr>
          <a:xfrm>
            <a:off x="0" y="1600203"/>
            <a:ext cx="9429784" cy="4525963"/>
          </a:xfrm>
        </p:spPr>
        <p:txBody>
          <a:bodyPr>
            <a:normAutofit/>
          </a:bodyPr>
          <a:lstStyle/>
          <a:p>
            <a:pPr algn="ctr">
              <a:buNone/>
            </a:pPr>
            <a:endParaRPr lang="ar-SA" sz="4000" b="1" dirty="0" smtClean="0">
              <a:solidFill>
                <a:schemeClr val="bg1"/>
              </a:solidFill>
            </a:endParaRPr>
          </a:p>
          <a:p>
            <a:pPr algn="ctr">
              <a:buNone/>
            </a:pPr>
            <a:r>
              <a:rPr lang="ar-SA" sz="4000" b="1" dirty="0" smtClean="0">
                <a:solidFill>
                  <a:schemeClr val="bg1"/>
                </a:solidFill>
              </a:rPr>
              <a:t>الحمد لله والصلاة والسلام على رسول الله صلى الله عليه وآله وصحبه  وسلم تسليما كثيرا  مزيدا إلى يوم الدين </a:t>
            </a:r>
          </a:p>
          <a:p>
            <a:pPr algn="ctr">
              <a:buNone/>
            </a:pPr>
            <a:r>
              <a:rPr lang="ar-SA" sz="4000" b="1" dirty="0" smtClean="0">
                <a:solidFill>
                  <a:schemeClr val="bg1"/>
                </a:solidFill>
              </a:rPr>
              <a:t>          فهذا نموذج مصغر عن أجزاء الكمبيوتر </a:t>
            </a:r>
          </a:p>
          <a:p>
            <a:pPr algn="ctr">
              <a:buNone/>
            </a:pPr>
            <a:r>
              <a:rPr lang="ar-SA" sz="4000" b="1" dirty="0" smtClean="0">
                <a:solidFill>
                  <a:schemeClr val="bg1"/>
                </a:solidFill>
              </a:rPr>
              <a:t>   أسأل الله أن ينفعني </a:t>
            </a:r>
            <a:r>
              <a:rPr lang="ar-SA" sz="4000" b="1" dirty="0" err="1" smtClean="0">
                <a:solidFill>
                  <a:schemeClr val="bg1"/>
                </a:solidFill>
              </a:rPr>
              <a:t>به</a:t>
            </a:r>
            <a:r>
              <a:rPr lang="ar-SA" sz="4000" b="1" dirty="0" smtClean="0">
                <a:solidFill>
                  <a:schemeClr val="bg1"/>
                </a:solidFill>
              </a:rPr>
              <a:t> وإخواني الطلاب في جامعة العلوم </a:t>
            </a:r>
            <a:r>
              <a:rPr lang="ar-SA" sz="4000" b="1" dirty="0" err="1" smtClean="0">
                <a:solidFill>
                  <a:schemeClr val="bg1"/>
                </a:solidFill>
              </a:rPr>
              <a:t>والتكنلوجيا</a:t>
            </a:r>
            <a:endParaRPr lang="ar-SA" sz="4000" b="1" dirty="0" smtClean="0">
              <a:solidFill>
                <a:schemeClr val="bg1"/>
              </a:solidFill>
            </a:endParaRPr>
          </a:p>
          <a:p>
            <a:endParaRPr lang="ar-SA" sz="4000" b="1" dirty="0">
              <a:solidFill>
                <a:schemeClr val="bg1"/>
              </a:solidFill>
            </a:endParaRPr>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4" presetClass="entr" presetSubtype="0" fill="hold" grpId="0" nodeType="after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par>
                          <p:cTn id="13" fill="hold">
                            <p:stCondLst>
                              <p:cond delay="2500"/>
                            </p:stCondLst>
                            <p:childTnLst>
                              <p:par>
                                <p:cTn id="14" presetID="24" presetClass="entr" presetSubtype="0" fill="hold" grpId="0" nodeType="after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 to="" calcmode="lin" valueType="num">
                                      <p:cBhvr>
                                        <p:cTn id="16" dur="1" fill="hold"/>
                                        <p:tgtEl>
                                          <p:spTgt spid="3">
                                            <p:txEl>
                                              <p:pRg st="2" end="2"/>
                                            </p:txEl>
                                          </p:spTgt>
                                        </p:tgtEl>
                                        <p:attrNameLst>
                                          <p:attrName/>
                                        </p:attrNameLst>
                                      </p:cBhvr>
                                    </p:anim>
                                  </p:childTnLst>
                                </p:cTn>
                              </p:par>
                            </p:childTnLst>
                          </p:cTn>
                        </p:par>
                        <p:par>
                          <p:cTn id="17" fill="hold">
                            <p:stCondLst>
                              <p:cond delay="4500"/>
                            </p:stCondLst>
                            <p:childTnLst>
                              <p:par>
                                <p:cTn id="18" presetID="24" presetClass="entr" presetSubtype="0" fill="hold" grpId="0" nodeType="afterEffect">
                                  <p:stCondLst>
                                    <p:cond delay="200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فواز\بحث الحزمي قطع الكمبيوتر\نتيجة بحث Google عن الصور حول http--www_gulfson_com-vb-imgulfson-564a365627e30ee949e92f252fdf3746_gulfson_files\t61848_files\ab5a0301a4a38409e05e118ef87e3b44.jpg"/>
          <p:cNvPicPr>
            <a:picLocks noChangeAspect="1" noChangeArrowheads="1"/>
          </p:cNvPicPr>
          <p:nvPr/>
        </p:nvPicPr>
        <p:blipFill>
          <a:blip r:embed="rId2"/>
          <a:srcRect/>
          <a:stretch>
            <a:fillRect/>
          </a:stretch>
        </p:blipFill>
        <p:spPr bwMode="auto">
          <a:xfrm>
            <a:off x="357157" y="1214423"/>
            <a:ext cx="8215371" cy="5286412"/>
          </a:xfrm>
          <a:prstGeom prst="rect">
            <a:avLst/>
          </a:prstGeom>
          <a:noFill/>
        </p:spPr>
      </p:pic>
      <p:sp>
        <p:nvSpPr>
          <p:cNvPr id="3" name="عنصر نائب للمحتوى 2"/>
          <p:cNvSpPr>
            <a:spLocks noGrp="1"/>
          </p:cNvSpPr>
          <p:nvPr>
            <p:ph idx="1"/>
          </p:nvPr>
        </p:nvSpPr>
        <p:spPr>
          <a:xfrm>
            <a:off x="457202" y="357166"/>
            <a:ext cx="8258204" cy="6116786"/>
          </a:xfrm>
        </p:spPr>
        <p:txBody>
          <a:bodyPr>
            <a:normAutofit/>
          </a:bodyPr>
          <a:lstStyle/>
          <a:p>
            <a:pPr algn="r" rtl="1"/>
            <a:r>
              <a:rPr lang="ar-SA" sz="4000" b="1" smtClean="0"/>
              <a:t>وهناك من اللوحات الأم ما يكون ثوائي المعالج </a:t>
            </a:r>
            <a:endParaRPr lang="en-US" sz="4000" b="1" dirty="0"/>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sp>
        <p:nvSpPr>
          <p:cNvPr id="6" name="مستطيل مخدوش من كلا الطرفين 5">
            <a:hlinkClick r:id="rId3"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39" decel="100000"/>
                                        <p:tgtEl>
                                          <p:spTgt spid="3">
                                            <p:txEl>
                                              <p:pRg st="0" end="0"/>
                                            </p:txEl>
                                          </p:spTgt>
                                        </p:tgtEl>
                                      </p:cBhvr>
                                    </p:animEffect>
                                    <p:animScale>
                                      <p:cBhvr>
                                        <p:cTn id="8" dur="539" decel="100000"/>
                                        <p:tgtEl>
                                          <p:spTgt spid="3">
                                            <p:txEl>
                                              <p:pRg st="0" end="0"/>
                                            </p:txEl>
                                          </p:spTgt>
                                        </p:tgtEl>
                                      </p:cBhvr>
                                      <p:from x="10000" y="10000"/>
                                      <p:to x="200000" y="450000"/>
                                    </p:animScale>
                                    <p:animScale>
                                      <p:cBhvr>
                                        <p:cTn id="9" dur="861" accel="100000" fill="hold">
                                          <p:stCondLst>
                                            <p:cond delay="539"/>
                                          </p:stCondLst>
                                        </p:cTn>
                                        <p:tgtEl>
                                          <p:spTgt spid="3">
                                            <p:txEl>
                                              <p:pRg st="0" end="0"/>
                                            </p:txEl>
                                          </p:spTgt>
                                        </p:tgtEl>
                                      </p:cBhvr>
                                      <p:from x="200000" y="450000"/>
                                      <p:to x="100000" y="100000"/>
                                    </p:animScale>
                                    <p:set>
                                      <p:cBhvr>
                                        <p:cTn id="10" dur="539" fill="hold"/>
                                        <p:tgtEl>
                                          <p:spTgt spid="3">
                                            <p:txEl>
                                              <p:pRg st="0" end="0"/>
                                            </p:txEl>
                                          </p:spTgt>
                                        </p:tgtEl>
                                        <p:attrNameLst>
                                          <p:attrName>ppt_x</p:attrName>
                                        </p:attrNameLst>
                                      </p:cBhvr>
                                      <p:to>
                                        <p:strVal val="(0.5)"/>
                                      </p:to>
                                    </p:set>
                                    <p:anim from="(0.5)" to="(#ppt_x)" calcmode="lin" valueType="num">
                                      <p:cBhvr>
                                        <p:cTn id="11" dur="861" accel="100000" fill="hold">
                                          <p:stCondLst>
                                            <p:cond delay="539"/>
                                          </p:stCondLst>
                                        </p:cTn>
                                        <p:tgtEl>
                                          <p:spTgt spid="3">
                                            <p:txEl>
                                              <p:pRg st="0" end="0"/>
                                            </p:txEl>
                                          </p:spTgt>
                                        </p:tgtEl>
                                        <p:attrNameLst>
                                          <p:attrName>ppt_x</p:attrName>
                                        </p:attrNameLst>
                                      </p:cBhvr>
                                    </p:anim>
                                    <p:set>
                                      <p:cBhvr>
                                        <p:cTn id="12" dur="539" fill="hold"/>
                                        <p:tgtEl>
                                          <p:spTgt spid="3">
                                            <p:txEl>
                                              <p:pRg st="0" end="0"/>
                                            </p:txEl>
                                          </p:spTgt>
                                        </p:tgtEl>
                                        <p:attrNameLst>
                                          <p:attrName>ppt_y</p:attrName>
                                        </p:attrNameLst>
                                      </p:cBhvr>
                                      <p:to>
                                        <p:strVal val="(#ppt_y+0.4)"/>
                                      </p:to>
                                    </p:set>
                                    <p:anim from="(#ppt_y+0.4)" to="(#ppt_y)" calcmode="lin" valueType="num">
                                      <p:cBhvr>
                                        <p:cTn id="13" dur="861" accel="100000" fill="hold">
                                          <p:stCondLst>
                                            <p:cond delay="539"/>
                                          </p:stCondLst>
                                        </p:cTn>
                                        <p:tgtEl>
                                          <p:spTgt spid="3">
                                            <p:txEl>
                                              <p:pRg st="0" end="0"/>
                                            </p:txEl>
                                          </p:spTgt>
                                        </p:tgtEl>
                                        <p:attrNameLst>
                                          <p:attrName>ppt_y</p:attrName>
                                        </p:attrNameLst>
                                      </p:cBhvr>
                                    </p:anim>
                                  </p:childTnLst>
                                </p:cTn>
                              </p:par>
                            </p:childTnLst>
                          </p:cTn>
                        </p:par>
                        <p:par>
                          <p:cTn id="14" fill="hold">
                            <p:stCondLst>
                              <p:cond delay="1400"/>
                            </p:stCondLst>
                            <p:childTnLst>
                              <p:par>
                                <p:cTn id="15" presetID="25" presetClass="entr" presetSubtype="0" fill="hold" nodeType="afterEffect">
                                  <p:stCondLst>
                                    <p:cond delay="1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8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8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850" accel="50000" fill="hold">
                                          <p:stCondLst>
                                            <p:cond delay="850"/>
                                          </p:stCondLst>
                                        </p:cTn>
                                        <p:tgtEl>
                                          <p:spTgt spid="5"/>
                                        </p:tgtEl>
                                        <p:attrNameLst>
                                          <p:attrName>ppt_w</p:attrName>
                                        </p:attrNameLst>
                                      </p:cBhvr>
                                      <p:tavLst>
                                        <p:tav tm="0">
                                          <p:val>
                                            <p:strVal val="#ppt_w*.05"/>
                                          </p:val>
                                        </p:tav>
                                        <p:tav tm="100000">
                                          <p:val>
                                            <p:strVal val="#ppt_w"/>
                                          </p:val>
                                        </p:tav>
                                      </p:tavLst>
                                    </p:anim>
                                    <p:anim calcmode="lin" valueType="num">
                                      <p:cBhvr>
                                        <p:cTn id="20" dur="1700" fill="hold"/>
                                        <p:tgtEl>
                                          <p:spTgt spid="5"/>
                                        </p:tgtEl>
                                        <p:attrNameLst>
                                          <p:attrName>ppt_h</p:attrName>
                                        </p:attrNameLst>
                                      </p:cBhvr>
                                      <p:tavLst>
                                        <p:tav tm="0">
                                          <p:val>
                                            <p:strVal val="#ppt_h"/>
                                          </p:val>
                                        </p:tav>
                                        <p:tav tm="100000">
                                          <p:val>
                                            <p:strVal val="#ppt_h"/>
                                          </p:val>
                                        </p:tav>
                                      </p:tavLst>
                                    </p:anim>
                                    <p:anim calcmode="lin" valueType="num">
                                      <p:cBhvr>
                                        <p:cTn id="21" dur="8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8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850" accel="50000" fill="hold">
                                          <p:stCondLst>
                                            <p:cond delay="850"/>
                                          </p:stCondLst>
                                        </p:cTn>
                                        <p:tgtEl>
                                          <p:spTgt spid="5"/>
                                        </p:tgtEl>
                                        <p:attrNameLst>
                                          <p:attrName>ppt_y</p:attrName>
                                        </p:attrNameLst>
                                      </p:cBhvr>
                                      <p:tavLst>
                                        <p:tav tm="0">
                                          <p:val>
                                            <p:strVal val="#ppt_y+.1"/>
                                          </p:val>
                                        </p:tav>
                                        <p:tav tm="100000">
                                          <p:val>
                                            <p:strVal val="#ppt_y"/>
                                          </p:val>
                                        </p:tav>
                                      </p:tavLst>
                                    </p:anim>
                                    <p:animEffect transition="in" filter="fade">
                                      <p:cBhvr>
                                        <p:cTn id="24" dur="1700" decel="50000">
                                          <p:stCondLst>
                                            <p:cond delay="0"/>
                                          </p:stCondLst>
                                        </p:cTn>
                                        <p:tgtEl>
                                          <p:spTgt spid="5"/>
                                        </p:tgtEl>
                                      </p:cBhvr>
                                    </p:animEffect>
                                  </p:childTnLst>
                                </p:cTn>
                              </p:par>
                            </p:childTnLst>
                          </p:cTn>
                        </p:par>
                        <p:par>
                          <p:cTn id="25" fill="hold">
                            <p:stCondLst>
                              <p:cond delay="4600"/>
                            </p:stCondLst>
                            <p:childTnLst>
                              <p:par>
                                <p:cTn id="26" presetID="51" presetClass="entr" presetSubtype="0" fill="hold" nodeType="afterEffect">
                                  <p:stCondLst>
                                    <p:cond delay="20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70" decel="100000"/>
                                        <p:tgtEl>
                                          <p:spTgt spid="5"/>
                                        </p:tgtEl>
                                      </p:cBhvr>
                                    </p:animEffect>
                                    <p:animScale>
                                      <p:cBhvr>
                                        <p:cTn id="29" dur="770" decel="100000"/>
                                        <p:tgtEl>
                                          <p:spTgt spid="5"/>
                                        </p:tgtEl>
                                      </p:cBhvr>
                                      <p:from x="10000" y="10000"/>
                                      <p:to x="200000" y="450000"/>
                                    </p:animScale>
                                    <p:animScale>
                                      <p:cBhvr>
                                        <p:cTn id="30" dur="1230" accel="100000" fill="hold">
                                          <p:stCondLst>
                                            <p:cond delay="770"/>
                                          </p:stCondLst>
                                        </p:cTn>
                                        <p:tgtEl>
                                          <p:spTgt spid="5"/>
                                        </p:tgtEl>
                                      </p:cBhvr>
                                      <p:from x="200000" y="450000"/>
                                      <p:to x="100000" y="100000"/>
                                    </p:animScale>
                                    <p:set>
                                      <p:cBhvr>
                                        <p:cTn id="31" dur="770" fill="hold"/>
                                        <p:tgtEl>
                                          <p:spTgt spid="5"/>
                                        </p:tgtEl>
                                        <p:attrNameLst>
                                          <p:attrName>ppt_x</p:attrName>
                                        </p:attrNameLst>
                                      </p:cBhvr>
                                      <p:to>
                                        <p:strVal val="(0.5)"/>
                                      </p:to>
                                    </p:set>
                                    <p:anim from="(0.5)" to="(#ppt_x)" calcmode="lin" valueType="num">
                                      <p:cBhvr>
                                        <p:cTn id="32" dur="1230" accel="100000" fill="hold">
                                          <p:stCondLst>
                                            <p:cond delay="770"/>
                                          </p:stCondLst>
                                        </p:cTn>
                                        <p:tgtEl>
                                          <p:spTgt spid="5"/>
                                        </p:tgtEl>
                                        <p:attrNameLst>
                                          <p:attrName>ppt_x</p:attrName>
                                        </p:attrNameLst>
                                      </p:cBhvr>
                                    </p:anim>
                                    <p:set>
                                      <p:cBhvr>
                                        <p:cTn id="33" dur="770" fill="hold"/>
                                        <p:tgtEl>
                                          <p:spTgt spid="5"/>
                                        </p:tgtEl>
                                        <p:attrNameLst>
                                          <p:attrName>ppt_y</p:attrName>
                                        </p:attrNameLst>
                                      </p:cBhvr>
                                      <p:to>
                                        <p:strVal val="(#ppt_y+0.4)"/>
                                      </p:to>
                                    </p:set>
                                    <p:anim from="(#ppt_y+0.4)" to="(#ppt_y)" calcmode="lin" valueType="num">
                                      <p:cBhvr>
                                        <p:cTn id="34"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85721" y="428605"/>
            <a:ext cx="8329643" cy="6072230"/>
          </a:xfrm>
        </p:spPr>
        <p:txBody>
          <a:bodyPr>
            <a:normAutofit/>
          </a:bodyPr>
          <a:lstStyle/>
          <a:p>
            <a:pPr algn="ctr" rtl="1">
              <a:buNone/>
            </a:pPr>
            <a:r>
              <a:rPr lang="ar-SA" sz="3600" smtClean="0"/>
              <a:t>ونستعرض الأجزاء الرئيسية في الوحة الام</a:t>
            </a:r>
          </a:p>
          <a:p>
            <a:pPr algn="ctr" rtl="1">
              <a:buNone/>
            </a:pPr>
            <a:r>
              <a:rPr lang="ar-SA" sz="3600" smtClean="0"/>
              <a:t>1- المنافذ</a:t>
            </a:r>
          </a:p>
          <a:p>
            <a:pPr algn="ctr" rtl="1">
              <a:buNone/>
            </a:pPr>
            <a:endParaRPr lang="ar-SA" sz="3600" smtClean="0"/>
          </a:p>
          <a:p>
            <a:pPr algn="ctr" rtl="1">
              <a:buNone/>
            </a:pPr>
            <a:endParaRPr lang="en-US" sz="3600" dirty="0"/>
          </a:p>
        </p:txBody>
      </p:sp>
      <p:sp>
        <p:nvSpPr>
          <p:cNvPr id="4" name="عنصر نائب للتذييل 3"/>
          <p:cNvSpPr>
            <a:spLocks noGrp="1"/>
          </p:cNvSpPr>
          <p:nvPr>
            <p:ph type="ftr" sz="quarter" idx="16"/>
          </p:nvPr>
        </p:nvSpPr>
        <p:spPr/>
        <p:txBody>
          <a:bodyPr/>
          <a:lstStyle/>
          <a:p>
            <a:r>
              <a:rPr lang="ar-SA" smtClean="0"/>
              <a:t>عمل الطالب فواز علي محسن العوامي </a:t>
            </a:r>
            <a:endParaRPr lang="ar-SA"/>
          </a:p>
        </p:txBody>
      </p:sp>
      <p:pic>
        <p:nvPicPr>
          <p:cNvPr id="5" name="Picture 2" descr="لوحة%20أم%20مندمج%20بها%20كرت%20الصوت"/>
          <p:cNvPicPr>
            <a:picLocks noChangeAspect="1" noChangeArrowheads="1"/>
          </p:cNvPicPr>
          <p:nvPr/>
        </p:nvPicPr>
        <p:blipFill>
          <a:blip r:embed="rId2"/>
          <a:srcRect/>
          <a:stretch>
            <a:fillRect/>
          </a:stretch>
        </p:blipFill>
        <p:spPr bwMode="auto">
          <a:xfrm>
            <a:off x="285720" y="1785928"/>
            <a:ext cx="8572560" cy="2214578"/>
          </a:xfrm>
          <a:prstGeom prst="rect">
            <a:avLst/>
          </a:prstGeom>
          <a:noFill/>
          <a:ln w="9525">
            <a:noFill/>
            <a:miter lim="800000"/>
            <a:headEnd/>
            <a:tailEnd/>
          </a:ln>
        </p:spPr>
      </p:pic>
      <p:pic>
        <p:nvPicPr>
          <p:cNvPr id="2050" name="Picture 2" descr="0000000000"/>
          <p:cNvPicPr>
            <a:picLocks noChangeAspect="1" noChangeArrowheads="1"/>
          </p:cNvPicPr>
          <p:nvPr/>
        </p:nvPicPr>
        <p:blipFill>
          <a:blip r:embed="rId3"/>
          <a:srcRect/>
          <a:stretch>
            <a:fillRect/>
          </a:stretch>
        </p:blipFill>
        <p:spPr bwMode="auto">
          <a:xfrm>
            <a:off x="428596" y="4000506"/>
            <a:ext cx="8286808" cy="2500330"/>
          </a:xfrm>
          <a:prstGeom prst="rect">
            <a:avLst/>
          </a:prstGeom>
          <a:noFill/>
          <a:ln w="9525">
            <a:noFill/>
            <a:miter lim="800000"/>
            <a:headEnd/>
            <a:tailEnd/>
          </a:ln>
        </p:spPr>
      </p:pic>
      <p:pic>
        <p:nvPicPr>
          <p:cNvPr id="2051" name="Picture 3" descr="F:\فواز\بحث الحزمي قطع الكمبيوتر\جيجا بايت_files\showthread_files\get-10-2007-ar_up_com_v90pb4db.png"/>
          <p:cNvPicPr>
            <a:picLocks noChangeAspect="1" noChangeArrowheads="1"/>
          </p:cNvPicPr>
          <p:nvPr/>
        </p:nvPicPr>
        <p:blipFill>
          <a:blip r:embed="rId4"/>
          <a:srcRect/>
          <a:stretch>
            <a:fillRect/>
          </a:stretch>
        </p:blipFill>
        <p:spPr bwMode="auto">
          <a:xfrm>
            <a:off x="0" y="3357562"/>
            <a:ext cx="8858280" cy="3500438"/>
          </a:xfrm>
          <a:prstGeom prst="rect">
            <a:avLst/>
          </a:prstGeom>
          <a:noFill/>
        </p:spPr>
      </p:pic>
      <p:sp>
        <p:nvSpPr>
          <p:cNvPr id="7" name="مستطيل مخدوش من كلا الطرفين 6">
            <a:hlinkClick r:id="rId5"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5"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par>
                          <p:cTn id="18" fill="hold">
                            <p:stCondLst>
                              <p:cond delay="1500"/>
                            </p:stCondLst>
                            <p:childTnLst>
                              <p:par>
                                <p:cTn id="19" presetID="4" presetClass="entr" presetSubtype="16" fill="hold" nodeType="afterEffect">
                                  <p:stCondLst>
                                    <p:cond delay="1500"/>
                                  </p:stCondLst>
                                  <p:childTnLst>
                                    <p:set>
                                      <p:cBhvr>
                                        <p:cTn id="20" dur="1" fill="hold">
                                          <p:stCondLst>
                                            <p:cond delay="0"/>
                                          </p:stCondLst>
                                        </p:cTn>
                                        <p:tgtEl>
                                          <p:spTgt spid="2050"/>
                                        </p:tgtEl>
                                        <p:attrNameLst>
                                          <p:attrName>style.visibility</p:attrName>
                                        </p:attrNameLst>
                                      </p:cBhvr>
                                      <p:to>
                                        <p:strVal val="visible"/>
                                      </p:to>
                                    </p:set>
                                    <p:animEffect transition="in" filter="box(in)">
                                      <p:cBhvr>
                                        <p:cTn id="21" dur="500"/>
                                        <p:tgtEl>
                                          <p:spTgt spid="2050"/>
                                        </p:tgtEl>
                                      </p:cBhvr>
                                    </p:animEffect>
                                  </p:childTnLst>
                                </p:cTn>
                              </p:par>
                            </p:childTnLst>
                          </p:cTn>
                        </p:par>
                        <p:par>
                          <p:cTn id="22" fill="hold">
                            <p:stCondLst>
                              <p:cond delay="3500"/>
                            </p:stCondLst>
                            <p:childTnLst>
                              <p:par>
                                <p:cTn id="23" presetID="5" presetClass="exit" presetSubtype="5" fill="hold" nodeType="afterEffect">
                                  <p:stCondLst>
                                    <p:cond delay="1000"/>
                                  </p:stCondLst>
                                  <p:childTnLst>
                                    <p:animEffect transition="out" filter="checkerboard(down)">
                                      <p:cBhvr>
                                        <p:cTn id="24" dur="3000"/>
                                        <p:tgtEl>
                                          <p:spTgt spid="2051"/>
                                        </p:tgtEl>
                                      </p:cBhvr>
                                    </p:animEffect>
                                    <p:set>
                                      <p:cBhvr>
                                        <p:cTn id="25" dur="1" fill="hold">
                                          <p:stCondLst>
                                            <p:cond delay="2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2" y="428604"/>
            <a:ext cx="8258204" cy="6045348"/>
          </a:xfrm>
        </p:spPr>
        <p:txBody>
          <a:bodyPr/>
          <a:lstStyle/>
          <a:p>
            <a:pPr algn="ctr">
              <a:buNone/>
            </a:pPr>
            <a:r>
              <a:rPr lang="ar-SA" b="1" smtClean="0"/>
              <a:t>مقبس المعالج</a:t>
            </a:r>
            <a:r>
              <a:rPr lang="en-US" b="1" smtClean="0"/>
              <a:t> </a:t>
            </a:r>
            <a:r>
              <a:rPr lang="ar-SA" b="1" smtClean="0"/>
              <a:t>2-</a:t>
            </a:r>
            <a:r>
              <a:rPr lang="en-US" b="1" smtClean="0"/>
              <a:t/>
            </a:r>
            <a:br>
              <a:rPr lang="en-US" b="1" smtClean="0"/>
            </a:br>
            <a:r>
              <a:rPr lang="ar-SA" b="1" smtClean="0"/>
              <a:t>مقبس المعالج هي المنطقة التي يوضع عليها المعالج , ويختلف هذا المقبس بحسب نوع المعالج المصمم له</a:t>
            </a:r>
            <a:r>
              <a:rPr lang="en-US" b="1" smtClean="0"/>
              <a:t>. </a:t>
            </a:r>
            <a:r>
              <a:rPr lang="ar-SA" b="1" smtClean="0"/>
              <a:t>ومن اشهر أنواع المقابس في أيامنا</a:t>
            </a:r>
            <a:r>
              <a:rPr lang="en-US" b="1" smtClean="0"/>
              <a:t> " Socket“ </a:t>
            </a:r>
            <a:endParaRPr lang="en-US" dirty="0"/>
          </a:p>
        </p:txBody>
      </p:sp>
      <p:sp>
        <p:nvSpPr>
          <p:cNvPr id="4" name="عنصر نائب للتذييل 3"/>
          <p:cNvSpPr>
            <a:spLocks noGrp="1"/>
          </p:cNvSpPr>
          <p:nvPr>
            <p:ph type="ftr" sz="quarter" idx="16"/>
          </p:nvPr>
        </p:nvSpPr>
        <p:spPr/>
        <p:txBody>
          <a:bodyPr/>
          <a:lstStyle/>
          <a:p>
            <a:r>
              <a:rPr lang="ar-SA" smtClean="0"/>
              <a:t>عمل الطالب فواز علي محسن العوامي </a:t>
            </a:r>
            <a:endParaRPr lang="ar-SA"/>
          </a:p>
        </p:txBody>
      </p:sp>
      <p:pic>
        <p:nvPicPr>
          <p:cNvPr id="3074" name="Picture 2" descr="مقبس%20المعالج"/>
          <p:cNvPicPr>
            <a:picLocks noChangeAspect="1" noChangeArrowheads="1"/>
          </p:cNvPicPr>
          <p:nvPr/>
        </p:nvPicPr>
        <p:blipFill>
          <a:blip r:embed="rId2"/>
          <a:srcRect/>
          <a:stretch>
            <a:fillRect/>
          </a:stretch>
        </p:blipFill>
        <p:spPr bwMode="auto">
          <a:xfrm>
            <a:off x="4786317" y="2000241"/>
            <a:ext cx="4357687" cy="4643470"/>
          </a:xfrm>
          <a:prstGeom prst="rect">
            <a:avLst/>
          </a:prstGeom>
          <a:noFill/>
          <a:ln w="9525">
            <a:noFill/>
            <a:miter lim="800000"/>
            <a:headEnd/>
            <a:tailEnd/>
          </a:ln>
        </p:spPr>
      </p:pic>
      <p:pic>
        <p:nvPicPr>
          <p:cNvPr id="3075" name="Picture 3" descr="F:\فواز\بحث الحزمي قطع الكمبيوتر\جيجا بايت_files\showthread_files\get-10-2007-ar_up_com_wzmc8do7.png"/>
          <p:cNvPicPr>
            <a:picLocks noChangeAspect="1" noChangeArrowheads="1"/>
          </p:cNvPicPr>
          <p:nvPr/>
        </p:nvPicPr>
        <p:blipFill>
          <a:blip r:embed="rId3"/>
          <a:srcRect/>
          <a:stretch>
            <a:fillRect/>
          </a:stretch>
        </p:blipFill>
        <p:spPr bwMode="auto">
          <a:xfrm>
            <a:off x="3" y="2071678"/>
            <a:ext cx="4762500" cy="4286280"/>
          </a:xfrm>
          <a:prstGeom prst="rect">
            <a:avLst/>
          </a:prstGeom>
          <a:noFill/>
        </p:spPr>
      </p:pic>
      <p:sp>
        <p:nvSpPr>
          <p:cNvPr id="7" name="مستطيل مخدوش من كلا الطرفين 6">
            <a:hlinkClick r:id="rId4"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1000"/>
                                  </p:stCondLst>
                                  <p:childTnLst>
                                    <p:set>
                                      <p:cBhvr>
                                        <p:cTn id="10" dur="1" fill="hold">
                                          <p:stCondLst>
                                            <p:cond delay="0"/>
                                          </p:stCondLst>
                                        </p:cTn>
                                        <p:tgtEl>
                                          <p:spTgt spid="3074"/>
                                        </p:tgtEl>
                                        <p:attrNameLst>
                                          <p:attrName>style.visibility</p:attrName>
                                        </p:attrNameLst>
                                      </p:cBhvr>
                                      <p:to>
                                        <p:strVal val="visible"/>
                                      </p:to>
                                    </p:set>
                                    <p:animEffect transition="in" filter="diamond(in)">
                                      <p:cBhvr>
                                        <p:cTn id="11" dur="2000"/>
                                        <p:tgtEl>
                                          <p:spTgt spid="3074"/>
                                        </p:tgtEl>
                                      </p:cBhvr>
                                    </p:animEffect>
                                  </p:childTnLst>
                                </p:cTn>
                              </p:par>
                            </p:childTnLst>
                          </p:cTn>
                        </p:par>
                        <p:par>
                          <p:cTn id="12" fill="hold">
                            <p:stCondLst>
                              <p:cond delay="3500"/>
                            </p:stCondLst>
                            <p:childTnLst>
                              <p:par>
                                <p:cTn id="13" presetID="49" presetClass="entr" presetSubtype="0" decel="100000" fill="hold" nodeType="afterEffect">
                                  <p:stCondLst>
                                    <p:cond delay="100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500" fill="hold"/>
                                        <p:tgtEl>
                                          <p:spTgt spid="3075"/>
                                        </p:tgtEl>
                                        <p:attrNameLst>
                                          <p:attrName>ppt_w</p:attrName>
                                        </p:attrNameLst>
                                      </p:cBhvr>
                                      <p:tavLst>
                                        <p:tav tm="0">
                                          <p:val>
                                            <p:fltVal val="0"/>
                                          </p:val>
                                        </p:tav>
                                        <p:tav tm="100000">
                                          <p:val>
                                            <p:strVal val="#ppt_w"/>
                                          </p:val>
                                        </p:tav>
                                      </p:tavLst>
                                    </p:anim>
                                    <p:anim calcmode="lin" valueType="num">
                                      <p:cBhvr>
                                        <p:cTn id="16" dur="500" fill="hold"/>
                                        <p:tgtEl>
                                          <p:spTgt spid="3075"/>
                                        </p:tgtEl>
                                        <p:attrNameLst>
                                          <p:attrName>ppt_h</p:attrName>
                                        </p:attrNameLst>
                                      </p:cBhvr>
                                      <p:tavLst>
                                        <p:tav tm="0">
                                          <p:val>
                                            <p:fltVal val="0"/>
                                          </p:val>
                                        </p:tav>
                                        <p:tav tm="100000">
                                          <p:val>
                                            <p:strVal val="#ppt_h"/>
                                          </p:val>
                                        </p:tav>
                                      </p:tavLst>
                                    </p:anim>
                                    <p:anim calcmode="lin" valueType="num">
                                      <p:cBhvr>
                                        <p:cTn id="17" dur="500" fill="hold"/>
                                        <p:tgtEl>
                                          <p:spTgt spid="3075"/>
                                        </p:tgtEl>
                                        <p:attrNameLst>
                                          <p:attrName>style.rotation</p:attrName>
                                        </p:attrNameLst>
                                      </p:cBhvr>
                                      <p:tavLst>
                                        <p:tav tm="0">
                                          <p:val>
                                            <p:fltVal val="360"/>
                                          </p:val>
                                        </p:tav>
                                        <p:tav tm="100000">
                                          <p:val>
                                            <p:fltVal val="0"/>
                                          </p:val>
                                        </p:tav>
                                      </p:tavLst>
                                    </p:anim>
                                    <p:animEffect transition="in" filter="fade">
                                      <p:cBhvr>
                                        <p:cTn id="18" dur="500"/>
                                        <p:tgtEl>
                                          <p:spTgt spid="3075"/>
                                        </p:tgtEl>
                                      </p:cBhvr>
                                    </p:animEffect>
                                  </p:childTnLst>
                                </p:cTn>
                              </p:par>
                            </p:childTnLst>
                          </p:cTn>
                        </p:par>
                        <p:par>
                          <p:cTn id="19" fill="hold">
                            <p:stCondLst>
                              <p:cond delay="5000"/>
                            </p:stCondLst>
                            <p:childTnLst>
                              <p:par>
                                <p:cTn id="20" presetID="50" presetClass="entr" presetSubtype="0" decel="100000" fill="hold" nodeType="afterEffect">
                                  <p:stCondLst>
                                    <p:cond delay="150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000" fill="hold"/>
                                        <p:tgtEl>
                                          <p:spTgt spid="3074"/>
                                        </p:tgtEl>
                                        <p:attrNameLst>
                                          <p:attrName>ppt_w</p:attrName>
                                        </p:attrNameLst>
                                      </p:cBhvr>
                                      <p:tavLst>
                                        <p:tav tm="0">
                                          <p:val>
                                            <p:strVal val="#ppt_w+.3"/>
                                          </p:val>
                                        </p:tav>
                                        <p:tav tm="100000">
                                          <p:val>
                                            <p:strVal val="#ppt_w"/>
                                          </p:val>
                                        </p:tav>
                                      </p:tavLst>
                                    </p:anim>
                                    <p:anim calcmode="lin" valueType="num">
                                      <p:cBhvr>
                                        <p:cTn id="23" dur="1000" fill="hold"/>
                                        <p:tgtEl>
                                          <p:spTgt spid="3074"/>
                                        </p:tgtEl>
                                        <p:attrNameLst>
                                          <p:attrName>ppt_h</p:attrName>
                                        </p:attrNameLst>
                                      </p:cBhvr>
                                      <p:tavLst>
                                        <p:tav tm="0">
                                          <p:val>
                                            <p:strVal val="#ppt_h"/>
                                          </p:val>
                                        </p:tav>
                                        <p:tav tm="100000">
                                          <p:val>
                                            <p:strVal val="#ppt_h"/>
                                          </p:val>
                                        </p:tav>
                                      </p:tavLst>
                                    </p:anim>
                                    <p:animEffect transition="in" filter="fade">
                                      <p:cBhvr>
                                        <p:cTn id="2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F:\فواز\بحث الحزمي قطع الكمبيوتر\موضوع مصور عن الرامات والفرق بين انواعها المختلفه - منتديات المشاغب_files\01.jpg"/>
          <p:cNvPicPr>
            <a:picLocks noChangeAspect="1" noChangeArrowheads="1"/>
          </p:cNvPicPr>
          <p:nvPr/>
        </p:nvPicPr>
        <p:blipFill>
          <a:blip r:embed="rId2"/>
          <a:srcRect/>
          <a:stretch>
            <a:fillRect/>
          </a:stretch>
        </p:blipFill>
        <p:spPr bwMode="auto">
          <a:xfrm>
            <a:off x="3" y="3571876"/>
            <a:ext cx="4643439" cy="2286000"/>
          </a:xfrm>
          <a:prstGeom prst="rect">
            <a:avLst/>
          </a:prstGeom>
          <a:noFill/>
        </p:spPr>
      </p:pic>
      <p:sp>
        <p:nvSpPr>
          <p:cNvPr id="3" name="عنصر نائب للمحتوى 2"/>
          <p:cNvSpPr>
            <a:spLocks noGrp="1"/>
          </p:cNvSpPr>
          <p:nvPr>
            <p:ph idx="1"/>
          </p:nvPr>
        </p:nvSpPr>
        <p:spPr>
          <a:xfrm>
            <a:off x="457200" y="428604"/>
            <a:ext cx="8401080" cy="6045348"/>
          </a:xfrm>
        </p:spPr>
        <p:txBody>
          <a:bodyPr>
            <a:normAutofit/>
          </a:bodyPr>
          <a:lstStyle/>
          <a:p>
            <a:pPr algn="ctr" rtl="1"/>
            <a:r>
              <a:rPr lang="ar-SA" sz="4000" smtClean="0"/>
              <a:t>3- شقوق الرامات مع الرامات</a:t>
            </a:r>
            <a:endParaRPr lang="en-US" sz="4000" dirty="0"/>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pic>
        <p:nvPicPr>
          <p:cNvPr id="7" name="Picture 4" descr="F:\فواز\بحث الحزمي قطع الكمبيوتر\موضوع مصور عن الرامات والفرق بين انواعها المختلفه - منتديات المشاغب_files\03.jpg"/>
          <p:cNvPicPr>
            <a:picLocks noChangeAspect="1" noChangeArrowheads="1"/>
          </p:cNvPicPr>
          <p:nvPr/>
        </p:nvPicPr>
        <p:blipFill>
          <a:blip r:embed="rId3"/>
          <a:srcRect/>
          <a:stretch>
            <a:fillRect/>
          </a:stretch>
        </p:blipFill>
        <p:spPr bwMode="auto">
          <a:xfrm>
            <a:off x="1" y="1071547"/>
            <a:ext cx="4500563" cy="2643206"/>
          </a:xfrm>
          <a:prstGeom prst="rect">
            <a:avLst/>
          </a:prstGeom>
          <a:noFill/>
        </p:spPr>
      </p:pic>
      <p:sp>
        <p:nvSpPr>
          <p:cNvPr id="12" name="سهم لأعلى 11"/>
          <p:cNvSpPr/>
          <p:nvPr/>
        </p:nvSpPr>
        <p:spPr>
          <a:xfrm>
            <a:off x="3" y="2214556"/>
            <a:ext cx="2143108" cy="22145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DDR1</a:t>
            </a:r>
            <a:endParaRPr lang="en-US" sz="2400" dirty="0"/>
          </a:p>
        </p:txBody>
      </p:sp>
      <p:pic>
        <p:nvPicPr>
          <p:cNvPr id="6" name="Picture 3" descr="F:\فواز\بحث الحزمي قطع الكمبيوتر\جيجا بايت_files\showthread_files\get-10-2007-ar_up_com_du8ykyvn.png"/>
          <p:cNvPicPr>
            <a:picLocks noChangeAspect="1" noChangeArrowheads="1"/>
          </p:cNvPicPr>
          <p:nvPr/>
        </p:nvPicPr>
        <p:blipFill>
          <a:blip r:embed="rId4"/>
          <a:srcRect/>
          <a:stretch>
            <a:fillRect/>
          </a:stretch>
        </p:blipFill>
        <p:spPr bwMode="auto">
          <a:xfrm>
            <a:off x="4643437" y="1142985"/>
            <a:ext cx="4500563" cy="5715016"/>
          </a:xfrm>
          <a:prstGeom prst="rect">
            <a:avLst/>
          </a:prstGeom>
          <a:noFill/>
        </p:spPr>
      </p:pic>
      <p:sp>
        <p:nvSpPr>
          <p:cNvPr id="11" name="سهم للأسفل 10"/>
          <p:cNvSpPr/>
          <p:nvPr/>
        </p:nvSpPr>
        <p:spPr>
          <a:xfrm>
            <a:off x="5357821" y="571482"/>
            <a:ext cx="2357455" cy="207170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t>شقوق</a:t>
            </a:r>
          </a:p>
          <a:p>
            <a:pPr algn="ctr"/>
            <a:r>
              <a:rPr lang="en-US" sz="2800" dirty="0" smtClean="0"/>
              <a:t>DIMM</a:t>
            </a:r>
            <a:endParaRPr lang="en-US" sz="2800" dirty="0"/>
          </a:p>
        </p:txBody>
      </p:sp>
      <p:sp>
        <p:nvSpPr>
          <p:cNvPr id="10" name="سهم إلى اليسار 9"/>
          <p:cNvSpPr/>
          <p:nvPr/>
        </p:nvSpPr>
        <p:spPr>
          <a:xfrm rot="1397354">
            <a:off x="2497293" y="4731096"/>
            <a:ext cx="2786083" cy="16430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SDRAM</a:t>
            </a:r>
            <a:endParaRPr lang="en-US" sz="3600" dirty="0"/>
          </a:p>
        </p:txBody>
      </p:sp>
      <p:sp>
        <p:nvSpPr>
          <p:cNvPr id="14" name="مستطيل مخدوش من كلا الطرفين 13">
            <a:hlinkClick r:id="rId5"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5"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51" presetClass="entr" presetSubtype="0" fill="hold" nodeType="after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70" decel="100000"/>
                                        <p:tgtEl>
                                          <p:spTgt spid="6"/>
                                        </p:tgtEl>
                                      </p:cBhvr>
                                    </p:animEffect>
                                    <p:animScale>
                                      <p:cBhvr>
                                        <p:cTn id="25" dur="770" decel="100000"/>
                                        <p:tgtEl>
                                          <p:spTgt spid="6"/>
                                        </p:tgtEl>
                                      </p:cBhvr>
                                      <p:from x="10000" y="10000"/>
                                      <p:to x="200000" y="450000"/>
                                    </p:animScale>
                                    <p:animScale>
                                      <p:cBhvr>
                                        <p:cTn id="26" dur="1230" accel="100000" fill="hold">
                                          <p:stCondLst>
                                            <p:cond delay="770"/>
                                          </p:stCondLst>
                                        </p:cTn>
                                        <p:tgtEl>
                                          <p:spTgt spid="6"/>
                                        </p:tgtEl>
                                      </p:cBhvr>
                                      <p:from x="200000" y="450000"/>
                                      <p:to x="100000" y="100000"/>
                                    </p:animScale>
                                    <p:set>
                                      <p:cBhvr>
                                        <p:cTn id="27" dur="770" fill="hold"/>
                                        <p:tgtEl>
                                          <p:spTgt spid="6"/>
                                        </p:tgtEl>
                                        <p:attrNameLst>
                                          <p:attrName>ppt_x</p:attrName>
                                        </p:attrNameLst>
                                      </p:cBhvr>
                                      <p:to>
                                        <p:strVal val="(0.5)"/>
                                      </p:to>
                                    </p:set>
                                    <p:anim from="(0.5)" to="(#ppt_x)" calcmode="lin" valueType="num">
                                      <p:cBhvr>
                                        <p:cTn id="28" dur="1230" accel="100000" fill="hold">
                                          <p:stCondLst>
                                            <p:cond delay="770"/>
                                          </p:stCondLst>
                                        </p:cTn>
                                        <p:tgtEl>
                                          <p:spTgt spid="6"/>
                                        </p:tgtEl>
                                        <p:attrNameLst>
                                          <p:attrName>ppt_x</p:attrName>
                                        </p:attrNameLst>
                                      </p:cBhvr>
                                    </p:anim>
                                    <p:set>
                                      <p:cBhvr>
                                        <p:cTn id="29" dur="770" fill="hold"/>
                                        <p:tgtEl>
                                          <p:spTgt spid="6"/>
                                        </p:tgtEl>
                                        <p:attrNameLst>
                                          <p:attrName>ppt_y</p:attrName>
                                        </p:attrNameLst>
                                      </p:cBhvr>
                                      <p:to>
                                        <p:strVal val="(#ppt_y+0.4)"/>
                                      </p:to>
                                    </p:set>
                                    <p:anim from="(#ppt_y+0.4)" to="(#ppt_y)" calcmode="lin" valueType="num">
                                      <p:cBhvr>
                                        <p:cTn id="30" dur="1230" accel="100000" fill="hold">
                                          <p:stCondLst>
                                            <p:cond delay="770"/>
                                          </p:stCondLst>
                                        </p:cTn>
                                        <p:tgtEl>
                                          <p:spTgt spid="6"/>
                                        </p:tgtEl>
                                        <p:attrNameLst>
                                          <p:attrName>ppt_y</p:attrName>
                                        </p:attrNameLst>
                                      </p:cBhvr>
                                    </p:anim>
                                  </p:childTnLst>
                                </p:cTn>
                              </p:par>
                            </p:childTnLst>
                          </p:cTn>
                        </p:par>
                        <p:par>
                          <p:cTn id="31" fill="hold">
                            <p:stCondLst>
                              <p:cond delay="5000"/>
                            </p:stCondLst>
                            <p:childTnLst>
                              <p:par>
                                <p:cTn id="32" presetID="25" presetClass="entr"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gtEl>
                                      </p:cBhvr>
                                    </p:animEffect>
                                  </p:childTnLst>
                                </p:cTn>
                              </p:par>
                            </p:childTnLst>
                          </p:cTn>
                        </p:par>
                        <p:par>
                          <p:cTn id="42" fill="hold">
                            <p:stCondLst>
                              <p:cond delay="7000"/>
                            </p:stCondLst>
                            <p:childTnLst>
                              <p:par>
                                <p:cTn id="43" presetID="4" presetClass="entr" presetSubtype="16" fill="hold" nodeType="afterEffect">
                                  <p:stCondLst>
                                    <p:cond delay="1000"/>
                                  </p:stCondLst>
                                  <p:childTnLst>
                                    <p:set>
                                      <p:cBhvr>
                                        <p:cTn id="44" dur="1" fill="hold">
                                          <p:stCondLst>
                                            <p:cond delay="0"/>
                                          </p:stCondLst>
                                        </p:cTn>
                                        <p:tgtEl>
                                          <p:spTgt spid="7"/>
                                        </p:tgtEl>
                                        <p:attrNameLst>
                                          <p:attrName>style.visibility</p:attrName>
                                        </p:attrNameLst>
                                      </p:cBhvr>
                                      <p:to>
                                        <p:strVal val="visible"/>
                                      </p:to>
                                    </p:set>
                                    <p:animEffect transition="in" filter="box(in)">
                                      <p:cBhvr>
                                        <p:cTn id="45" dur="500"/>
                                        <p:tgtEl>
                                          <p:spTgt spid="7"/>
                                        </p:tgtEl>
                                      </p:cBhvr>
                                    </p:animEffect>
                                  </p:childTnLst>
                                </p:cTn>
                              </p:par>
                            </p:childTnLst>
                          </p:cTn>
                        </p:par>
                        <p:par>
                          <p:cTn id="46" fill="hold">
                            <p:stCondLst>
                              <p:cond delay="8500"/>
                            </p:stCondLst>
                            <p:childTnLst>
                              <p:par>
                                <p:cTn id="47" presetID="8" presetClass="entr" presetSubtype="16" fill="hold" grpId="0" nodeType="afterEffect">
                                  <p:stCondLst>
                                    <p:cond delay="100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childTnLst>
                          </p:cTn>
                        </p:par>
                        <p:par>
                          <p:cTn id="50" fill="hold">
                            <p:stCondLst>
                              <p:cond delay="11500"/>
                            </p:stCondLst>
                            <p:childTnLst>
                              <p:par>
                                <p:cTn id="51" presetID="52" presetClass="entr" presetSubtype="0" fill="hold" nodeType="afterEffect">
                                  <p:stCondLst>
                                    <p:cond delay="1000"/>
                                  </p:stCondLst>
                                  <p:childTnLst>
                                    <p:set>
                                      <p:cBhvr>
                                        <p:cTn id="52" dur="1" fill="hold">
                                          <p:stCondLst>
                                            <p:cond delay="0"/>
                                          </p:stCondLst>
                                        </p:cTn>
                                        <p:tgtEl>
                                          <p:spTgt spid="8"/>
                                        </p:tgtEl>
                                        <p:attrNameLst>
                                          <p:attrName>style.visibility</p:attrName>
                                        </p:attrNameLst>
                                      </p:cBhvr>
                                      <p:to>
                                        <p:strVal val="visible"/>
                                      </p:to>
                                    </p:set>
                                    <p:animScale>
                                      <p:cBhvr>
                                        <p:cTn id="5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8"/>
                                        </p:tgtEl>
                                        <p:attrNameLst>
                                          <p:attrName>ppt_x</p:attrName>
                                          <p:attrName>ppt_y</p:attrName>
                                        </p:attrNameLst>
                                      </p:cBhvr>
                                    </p:animMotion>
                                    <p:animEffect transition="in" filter="fade">
                                      <p:cBhvr>
                                        <p:cTn id="55" dur="1000"/>
                                        <p:tgtEl>
                                          <p:spTgt spid="8"/>
                                        </p:tgtEl>
                                      </p:cBhvr>
                                    </p:animEffect>
                                  </p:childTnLst>
                                </p:cTn>
                              </p:par>
                            </p:childTnLst>
                          </p:cTn>
                        </p:par>
                        <p:par>
                          <p:cTn id="56" fill="hold">
                            <p:stCondLst>
                              <p:cond delay="13500"/>
                            </p:stCondLst>
                            <p:childTnLst>
                              <p:par>
                                <p:cTn id="57" presetID="3" presetClass="entr" presetSubtype="10" fill="hold" grpId="0" nodeType="afterEffect">
                                  <p:stCondLst>
                                    <p:cond delay="100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1"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8" name="عنصر نائب للمحتوى 7"/>
          <p:cNvSpPr>
            <a:spLocks noGrp="1"/>
          </p:cNvSpPr>
          <p:nvPr>
            <p:ph idx="1"/>
          </p:nvPr>
        </p:nvSpPr>
        <p:spPr>
          <a:xfrm>
            <a:off x="0" y="0"/>
            <a:ext cx="9144000" cy="6858000"/>
          </a:xfrm>
        </p:spPr>
        <p:txBody>
          <a:bodyPr>
            <a:normAutofit/>
          </a:bodyPr>
          <a:lstStyle/>
          <a:p>
            <a:pPr algn="ctr" rtl="1"/>
            <a:r>
              <a:rPr lang="ar-SA" sz="4000" b="1" smtClean="0"/>
              <a:t>وهناك أنواع كثيرة من الرامات </a:t>
            </a:r>
            <a:endParaRPr lang="en-US" sz="4000" b="1" dirty="0"/>
          </a:p>
        </p:txBody>
      </p:sp>
      <p:grpSp>
        <p:nvGrpSpPr>
          <p:cNvPr id="12" name="مجموعة 11"/>
          <p:cNvGrpSpPr/>
          <p:nvPr/>
        </p:nvGrpSpPr>
        <p:grpSpPr>
          <a:xfrm>
            <a:off x="0" y="714357"/>
            <a:ext cx="9144000" cy="6143644"/>
            <a:chOff x="0" y="714356"/>
            <a:chExt cx="9144000" cy="6143644"/>
          </a:xfrm>
        </p:grpSpPr>
        <p:pic>
          <p:nvPicPr>
            <p:cNvPr id="9" name="Picture 9" descr="F:\فواز\بحث الحزمي قطع الكمبيوتر\نتيجة بحث Google عن الصور حول http--www_gulfson_com-vb-imgulfson-564a365627e30ee949e92f252fdf3746_gulfson_files\t61848_files\e623080daa977b03917a9a927b3dae80.jpg"/>
            <p:cNvPicPr>
              <a:picLocks noChangeAspect="1" noChangeArrowheads="1"/>
            </p:cNvPicPr>
            <p:nvPr/>
          </p:nvPicPr>
          <p:blipFill>
            <a:blip r:embed="rId2"/>
            <a:srcRect/>
            <a:stretch>
              <a:fillRect/>
            </a:stretch>
          </p:blipFill>
          <p:spPr bwMode="auto">
            <a:xfrm>
              <a:off x="4000496" y="2357406"/>
              <a:ext cx="5143504" cy="4500594"/>
            </a:xfrm>
            <a:prstGeom prst="rect">
              <a:avLst/>
            </a:prstGeom>
            <a:noFill/>
          </p:spPr>
        </p:pic>
        <p:pic>
          <p:nvPicPr>
            <p:cNvPr id="10" name="Picture 2" descr="F:\فواز\بحث الحزمي قطع الكمبيوتر\موضوع مصور عن الرامات والفرق بين انواعها المختلفه - منتديات المشاغب_files\05.gif"/>
            <p:cNvPicPr>
              <a:picLocks noChangeAspect="1" noChangeArrowheads="1"/>
            </p:cNvPicPr>
            <p:nvPr/>
          </p:nvPicPr>
          <p:blipFill>
            <a:blip r:embed="rId3"/>
            <a:srcRect/>
            <a:stretch>
              <a:fillRect/>
            </a:stretch>
          </p:blipFill>
          <p:spPr bwMode="auto">
            <a:xfrm>
              <a:off x="4357686" y="714356"/>
              <a:ext cx="4786314" cy="1752600"/>
            </a:xfrm>
            <a:prstGeom prst="rect">
              <a:avLst/>
            </a:prstGeom>
            <a:noFill/>
          </p:spPr>
        </p:pic>
        <p:pic>
          <p:nvPicPr>
            <p:cNvPr id="11" name="Picture 5" descr="F:\فواز\بحث الحزمي قطع الكمبيوتر\موضوع مصور عن الرامات والفرق بين انواعها المختلفه - منتديات المشاغب_files\04.jpg"/>
            <p:cNvPicPr>
              <a:picLocks noChangeAspect="1" noChangeArrowheads="1"/>
            </p:cNvPicPr>
            <p:nvPr/>
          </p:nvPicPr>
          <p:blipFill>
            <a:blip r:embed="rId4"/>
            <a:srcRect/>
            <a:stretch>
              <a:fillRect/>
            </a:stretch>
          </p:blipFill>
          <p:spPr bwMode="auto">
            <a:xfrm>
              <a:off x="0" y="995369"/>
              <a:ext cx="4143372" cy="5862631"/>
            </a:xfrm>
            <a:prstGeom prst="rect">
              <a:avLst/>
            </a:prstGeom>
            <a:noFill/>
          </p:spPr>
        </p:pic>
      </p:grpSp>
      <p:sp>
        <p:nvSpPr>
          <p:cNvPr id="13" name="مستطيل مخدوش من كلا الطرفين 12">
            <a:hlinkClick r:id="rId5"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5"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0" end="0"/>
                                            </p:txEl>
                                          </p:spTgt>
                                        </p:tgtEl>
                                      </p:cBhvr>
                                    </p:animEffect>
                                  </p:childTnLst>
                                </p:cTn>
                              </p:par>
                            </p:childTnLst>
                          </p:cTn>
                        </p:par>
                        <p:par>
                          <p:cTn id="15" fill="hold">
                            <p:stCondLst>
                              <p:cond delay="1000"/>
                            </p:stCondLst>
                            <p:childTnLst>
                              <p:par>
                                <p:cTn id="16" presetID="25" presetClass="entr" presetSubtype="0" fill="hold" nodeType="afterEffect">
                                  <p:stCondLst>
                                    <p:cond delay="10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am.avi">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pic>
        <p:nvPicPr>
          <p:cNvPr id="6" name="Ram.avi">
            <a:hlinkClick r:id="" action="ppaction://media"/>
          </p:cNvPr>
          <p:cNvPicPr>
            <a:picLocks noRot="1" noChangeAspect="1"/>
          </p:cNvPicPr>
          <p:nvPr>
            <a:videoFile r:link="rId1"/>
          </p:nvPr>
        </p:nvPicPr>
        <p:blipFill>
          <a:blip r:embed="rId3"/>
          <a:stretch>
            <a:fillRect/>
          </a:stretch>
        </p:blipFill>
        <p:spPr>
          <a:xfrm>
            <a:off x="0" y="571480"/>
            <a:ext cx="9144000" cy="6286520"/>
          </a:xfrm>
          <a:prstGeom prst="rect">
            <a:avLst/>
          </a:prstGeom>
        </p:spPr>
      </p:pic>
      <p:pic>
        <p:nvPicPr>
          <p:cNvPr id="5" name="Ram.avi">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
        <p:nvSpPr>
          <p:cNvPr id="8" name="مستطيل مستدير الزوايا 7"/>
          <p:cNvSpPr/>
          <p:nvPr/>
        </p:nvSpPr>
        <p:spPr>
          <a:xfrm>
            <a:off x="500034" y="0"/>
            <a:ext cx="8643966" cy="592933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500" b="1" dirty="0" smtClean="0"/>
              <a:t>فيديو شرح بعض أعطال </a:t>
            </a:r>
            <a:r>
              <a:rPr lang="ar-SA" sz="11500" b="1" dirty="0" err="1" smtClean="0"/>
              <a:t>الرام</a:t>
            </a:r>
            <a:endParaRPr lang="en-US" sz="13800" b="1" dirty="0"/>
          </a:p>
        </p:txBody>
      </p:sp>
      <p:sp>
        <p:nvSpPr>
          <p:cNvPr id="9" name="مستطيل مخدوش من كلا الطرفين 8">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
        <p:nvSpPr>
          <p:cNvPr id="3" name="عنصر نائب للتذييل 2"/>
          <p:cNvSpPr>
            <a:spLocks noGrp="1"/>
          </p:cNvSpPr>
          <p:nvPr>
            <p:ph type="ftr" sz="quarter" idx="11"/>
          </p:nvPr>
        </p:nvSpPr>
        <p:spPr>
          <a:xfrm>
            <a:off x="1643042" y="5572140"/>
            <a:ext cx="6643734" cy="1200933"/>
          </a:xfrm>
        </p:spPr>
        <p:txBody>
          <a:bodyPr/>
          <a:lstStyle/>
          <a:p>
            <a:pPr algn="ctr"/>
            <a:r>
              <a:rPr lang="ar-SA" sz="4000" b="1" smtClean="0">
                <a:solidFill>
                  <a:schemeClr val="bg1"/>
                </a:solidFill>
              </a:rPr>
              <a:t>جمع الطالب/ فواز علي محسن العوامي </a:t>
            </a:r>
            <a:endParaRPr lang="ar-SA" sz="4000" b="1" dirty="0">
              <a:solidFill>
                <a:schemeClr val="bg1"/>
              </a:solidFill>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50" accel="50000" fill="hold">
                                          <p:stCondLst>
                                            <p:cond delay="1050"/>
                                          </p:stCondLst>
                                        </p:cTn>
                                        <p:tgtEl>
                                          <p:spTgt spid="8"/>
                                        </p:tgtEl>
                                        <p:attrNameLst>
                                          <p:attrName>ppt_w</p:attrName>
                                        </p:attrNameLst>
                                      </p:cBhvr>
                                      <p:tavLst>
                                        <p:tav tm="0">
                                          <p:val>
                                            <p:strVal val="#ppt_w*.05"/>
                                          </p:val>
                                        </p:tav>
                                        <p:tav tm="100000">
                                          <p:val>
                                            <p:strVal val="#ppt_w"/>
                                          </p:val>
                                        </p:tav>
                                      </p:tavLst>
                                    </p:anim>
                                    <p:anim calcmode="lin" valueType="num">
                                      <p:cBhvr>
                                        <p:cTn id="10" dur="2100" fill="hold"/>
                                        <p:tgtEl>
                                          <p:spTgt spid="8"/>
                                        </p:tgtEl>
                                        <p:attrNameLst>
                                          <p:attrName>ppt_h</p:attrName>
                                        </p:attrNameLst>
                                      </p:cBhvr>
                                      <p:tavLst>
                                        <p:tav tm="0">
                                          <p:val>
                                            <p:strVal val="#ppt_h"/>
                                          </p:val>
                                        </p:tav>
                                        <p:tav tm="100000">
                                          <p:val>
                                            <p:strVal val="#ppt_h"/>
                                          </p:val>
                                        </p:tav>
                                      </p:tavLst>
                                    </p:anim>
                                    <p:anim calcmode="lin" valueType="num">
                                      <p:cBhvr>
                                        <p:cTn id="11" dur="10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50" accel="50000" fill="hold">
                                          <p:stCondLst>
                                            <p:cond delay="1050"/>
                                          </p:stCondLst>
                                        </p:cTn>
                                        <p:tgtEl>
                                          <p:spTgt spid="8"/>
                                        </p:tgtEl>
                                        <p:attrNameLst>
                                          <p:attrName>ppt_y</p:attrName>
                                        </p:attrNameLst>
                                      </p:cBhvr>
                                      <p:tavLst>
                                        <p:tav tm="0">
                                          <p:val>
                                            <p:strVal val="#ppt_y+.1"/>
                                          </p:val>
                                        </p:tav>
                                        <p:tav tm="100000">
                                          <p:val>
                                            <p:strVal val="#ppt_y"/>
                                          </p:val>
                                        </p:tav>
                                      </p:tavLst>
                                    </p:anim>
                                    <p:animEffect transition="in" filter="fade">
                                      <p:cBhvr>
                                        <p:cTn id="14" dur="2100" decel="50000">
                                          <p:stCondLst>
                                            <p:cond delay="0"/>
                                          </p:stCondLst>
                                        </p:cTn>
                                        <p:tgtEl>
                                          <p:spTgt spid="8"/>
                                        </p:tgtEl>
                                      </p:cBhvr>
                                    </p:animEffect>
                                  </p:childTnLst>
                                </p:cTn>
                              </p:par>
                            </p:childTnLst>
                          </p:cTn>
                        </p:par>
                        <p:par>
                          <p:cTn id="15" fill="hold">
                            <p:stCondLst>
                              <p:cond delay="31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par>
                          <p:cTn id="19" fill="hold">
                            <p:stCondLst>
                              <p:cond delay="5100"/>
                            </p:stCondLst>
                            <p:childTnLst>
                              <p:par>
                                <p:cTn id="20" presetID="1" presetClass="mediacall" presetSubtype="0" fill="hold" nodeType="afterEffect">
                                  <p:stCondLst>
                                    <p:cond delay="0"/>
                                  </p:stCondLst>
                                  <p:childTnLst>
                                    <p:cmd type="call" cmd="playFrom(0.0)">
                                      <p:cBhvr>
                                        <p:cTn id="21" dur="1614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2" fill="hold" display="0">
                  <p:stCondLst>
                    <p:cond delay="indefinite"/>
                  </p:stCondLst>
                  <p:endCondLst>
                    <p:cond evt="onNext" delay="0">
                      <p:tgtEl>
                        <p:sldTgt/>
                      </p:tgtEl>
                    </p:cond>
                    <p:cond evt="onPrev" delay="0">
                      <p:tgtEl>
                        <p:sldTgt/>
                      </p:tgtEl>
                    </p:cond>
                  </p:endCondLst>
                </p:cTn>
                <p:tgtEl>
                  <p:spTgt spid="5"/>
                </p:tgtEl>
              </p:cMediaNode>
            </p:video>
            <p:video>
              <p:cMediaNode>
                <p:cTn id="23" fill="hold" display="0">
                  <p:stCondLst>
                    <p:cond delay="indefinite"/>
                  </p:stCondLst>
                  <p:endCondLst>
                    <p:cond evt="onNext" delay="0">
                      <p:tgtEl>
                        <p:sldTgt/>
                      </p:tgtEl>
                    </p:cond>
                    <p:cond evt="onPrev" delay="0">
                      <p:tgtEl>
                        <p:sldTgt/>
                      </p:tgtEl>
                    </p:cond>
                  </p:endCondLst>
                </p:cTn>
                <p:tgtEl>
                  <p:spTgt spid="6"/>
                </p:tgtEl>
              </p:cMediaNode>
            </p:video>
            <p:video>
              <p:cMediaNode>
                <p:cTn id="24"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p:txBody>
          <a:bodyPr/>
          <a:lstStyle/>
          <a:p>
            <a:pPr algn="ctr"/>
            <a:r>
              <a:rPr lang="ar-SA" smtClean="0"/>
              <a:t>شريحتي الجسر الشمالي والجسر الجنوبي</a:t>
            </a:r>
            <a:endParaRPr lang="en-US" dirty="0"/>
          </a:p>
        </p:txBody>
      </p:sp>
      <p:pic>
        <p:nvPicPr>
          <p:cNvPr id="1026" name="Picture 2" descr="الجسر%20الشمالي%20والجنوبي"/>
          <p:cNvPicPr>
            <a:picLocks noChangeAspect="1" noChangeArrowheads="1"/>
          </p:cNvPicPr>
          <p:nvPr/>
        </p:nvPicPr>
        <p:blipFill>
          <a:blip r:embed="rId2"/>
          <a:srcRect/>
          <a:stretch>
            <a:fillRect/>
          </a:stretch>
        </p:blipFill>
        <p:spPr bwMode="auto">
          <a:xfrm>
            <a:off x="1785921" y="1643052"/>
            <a:ext cx="5786479" cy="4643470"/>
          </a:xfrm>
          <a:prstGeom prst="rect">
            <a:avLst/>
          </a:prstGeom>
          <a:noFill/>
          <a:ln w="9525">
            <a:noFill/>
            <a:miter lim="800000"/>
            <a:headEnd/>
            <a:tailEnd/>
          </a:ln>
        </p:spPr>
      </p:pic>
      <p:sp>
        <p:nvSpPr>
          <p:cNvPr id="6" name="مستطيل مخدوش من كلا الطرفين 5">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فواز\بحث الحزمي قطع الكمبيوتر\جيجا بايت_files\showthread_files\get-10-2007-ar_up_com_ryqsy7lg.png"/>
          <p:cNvPicPr>
            <a:picLocks noChangeAspect="1" noChangeArrowheads="1"/>
          </p:cNvPicPr>
          <p:nvPr/>
        </p:nvPicPr>
        <p:blipFill>
          <a:blip r:embed="rId2"/>
          <a:srcRect/>
          <a:stretch>
            <a:fillRect/>
          </a:stretch>
        </p:blipFill>
        <p:spPr bwMode="auto">
          <a:xfrm>
            <a:off x="4071933" y="1500174"/>
            <a:ext cx="5072067" cy="5357826"/>
          </a:xfrm>
          <a:prstGeom prst="rect">
            <a:avLst/>
          </a:prstGeom>
          <a:noFill/>
        </p:spPr>
      </p:pic>
      <p:pic>
        <p:nvPicPr>
          <p:cNvPr id="2050" name="Picture 2" descr="رقاقة%20البيوس"/>
          <p:cNvPicPr>
            <a:picLocks noChangeAspect="1" noChangeArrowheads="1"/>
          </p:cNvPicPr>
          <p:nvPr/>
        </p:nvPicPr>
        <p:blipFill>
          <a:blip r:embed="rId3"/>
          <a:srcRect/>
          <a:stretch>
            <a:fillRect/>
          </a:stretch>
        </p:blipFill>
        <p:spPr bwMode="auto">
          <a:xfrm>
            <a:off x="1" y="1500174"/>
            <a:ext cx="4357686" cy="5357826"/>
          </a:xfrm>
          <a:prstGeom prst="rect">
            <a:avLst/>
          </a:prstGeom>
          <a:noFill/>
          <a:ln w="9525">
            <a:noFill/>
            <a:miter lim="800000"/>
            <a:headEnd/>
            <a:tailEnd/>
          </a:ln>
        </p:spPr>
      </p:pic>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p:txBody>
          <a:bodyPr/>
          <a:lstStyle/>
          <a:p>
            <a:pPr algn="ctr" rtl="1"/>
            <a:r>
              <a:rPr lang="ar-SA" smtClean="0"/>
              <a:t>رقائق البيوس</a:t>
            </a:r>
            <a:endParaRPr lang="en-US" dirty="0"/>
          </a:p>
        </p:txBody>
      </p:sp>
      <p:sp>
        <p:nvSpPr>
          <p:cNvPr id="7" name="مستطيل مخدوش من كلا الطرفين 6">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51"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770" decel="100000"/>
                                        <p:tgtEl>
                                          <p:spTgt spid="2050"/>
                                        </p:tgtEl>
                                      </p:cBhvr>
                                    </p:animEffect>
                                    <p:animScale>
                                      <p:cBhvr>
                                        <p:cTn id="20" dur="770" decel="100000"/>
                                        <p:tgtEl>
                                          <p:spTgt spid="2050"/>
                                        </p:tgtEl>
                                      </p:cBhvr>
                                      <p:from x="10000" y="10000"/>
                                      <p:to x="200000" y="450000"/>
                                    </p:animScale>
                                    <p:animScale>
                                      <p:cBhvr>
                                        <p:cTn id="21" dur="1230" accel="100000" fill="hold">
                                          <p:stCondLst>
                                            <p:cond delay="770"/>
                                          </p:stCondLst>
                                        </p:cTn>
                                        <p:tgtEl>
                                          <p:spTgt spid="2050"/>
                                        </p:tgtEl>
                                      </p:cBhvr>
                                      <p:from x="200000" y="450000"/>
                                      <p:to x="100000" y="100000"/>
                                    </p:animScale>
                                    <p:set>
                                      <p:cBhvr>
                                        <p:cTn id="22" dur="770" fill="hold"/>
                                        <p:tgtEl>
                                          <p:spTgt spid="2050"/>
                                        </p:tgtEl>
                                        <p:attrNameLst>
                                          <p:attrName>ppt_x</p:attrName>
                                        </p:attrNameLst>
                                      </p:cBhvr>
                                      <p:to>
                                        <p:strVal val="(0.5)"/>
                                      </p:to>
                                    </p:set>
                                    <p:anim from="(0.5)" to="(#ppt_x)" calcmode="lin" valueType="num">
                                      <p:cBhvr>
                                        <p:cTn id="23" dur="1230" accel="100000" fill="hold">
                                          <p:stCondLst>
                                            <p:cond delay="770"/>
                                          </p:stCondLst>
                                        </p:cTn>
                                        <p:tgtEl>
                                          <p:spTgt spid="2050"/>
                                        </p:tgtEl>
                                        <p:attrNameLst>
                                          <p:attrName>ppt_x</p:attrName>
                                        </p:attrNameLst>
                                      </p:cBhvr>
                                    </p:anim>
                                    <p:set>
                                      <p:cBhvr>
                                        <p:cTn id="24" dur="770" fill="hold"/>
                                        <p:tgtEl>
                                          <p:spTgt spid="2050"/>
                                        </p:tgtEl>
                                        <p:attrNameLst>
                                          <p:attrName>ppt_y</p:attrName>
                                        </p:attrNameLst>
                                      </p:cBhvr>
                                      <p:to>
                                        <p:strVal val="(#ppt_y+0.4)"/>
                                      </p:to>
                                    </p:set>
                                    <p:anim from="(#ppt_y+0.4)" to="(#ppt_y)" calcmode="lin" valueType="num">
                                      <p:cBhvr>
                                        <p:cTn id="25" dur="1230" accel="100000" fill="hold">
                                          <p:stCondLst>
                                            <p:cond delay="770"/>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dirty="0"/>
          </a:p>
        </p:txBody>
      </p:sp>
      <p:sp>
        <p:nvSpPr>
          <p:cNvPr id="4" name="عنوان 3"/>
          <p:cNvSpPr>
            <a:spLocks noGrp="1"/>
          </p:cNvSpPr>
          <p:nvPr>
            <p:ph type="title"/>
          </p:nvPr>
        </p:nvSpPr>
        <p:spPr/>
        <p:txBody>
          <a:bodyPr/>
          <a:lstStyle/>
          <a:p>
            <a:pPr algn="ctr" rtl="1"/>
            <a:r>
              <a:rPr lang="ar-SA" smtClean="0"/>
              <a:t>مكثفات الطاقة</a:t>
            </a:r>
            <a:endParaRPr lang="en-US" dirty="0"/>
          </a:p>
        </p:txBody>
      </p:sp>
      <p:pic>
        <p:nvPicPr>
          <p:cNvPr id="3074" name="Picture 2" descr="مكثفات%20الطاقة"/>
          <p:cNvPicPr>
            <a:picLocks noChangeAspect="1" noChangeArrowheads="1"/>
          </p:cNvPicPr>
          <p:nvPr/>
        </p:nvPicPr>
        <p:blipFill>
          <a:blip r:embed="rId2"/>
          <a:srcRect/>
          <a:stretch>
            <a:fillRect/>
          </a:stretch>
        </p:blipFill>
        <p:spPr bwMode="auto">
          <a:xfrm>
            <a:off x="5000631" y="1285860"/>
            <a:ext cx="4143372" cy="5572140"/>
          </a:xfrm>
          <a:prstGeom prst="rect">
            <a:avLst/>
          </a:prstGeom>
          <a:noFill/>
          <a:ln w="9525">
            <a:noFill/>
            <a:miter lim="800000"/>
            <a:headEnd/>
            <a:tailEnd/>
          </a:ln>
        </p:spPr>
      </p:pic>
      <p:pic>
        <p:nvPicPr>
          <p:cNvPr id="3076" name="Picture 4" descr="F:\فواز\بحث الحزمي قطع الكمبيوتر\showthread_files\02.jpg"/>
          <p:cNvPicPr>
            <a:picLocks noChangeAspect="1" noChangeArrowheads="1"/>
          </p:cNvPicPr>
          <p:nvPr/>
        </p:nvPicPr>
        <p:blipFill>
          <a:blip r:embed="rId3"/>
          <a:srcRect/>
          <a:stretch>
            <a:fillRect/>
          </a:stretch>
        </p:blipFill>
        <p:spPr bwMode="auto">
          <a:xfrm>
            <a:off x="3" y="1214422"/>
            <a:ext cx="5000628" cy="5643578"/>
          </a:xfrm>
          <a:prstGeom prst="rect">
            <a:avLst/>
          </a:prstGeom>
          <a:noFill/>
        </p:spPr>
      </p:pic>
      <p:sp>
        <p:nvSpPr>
          <p:cNvPr id="9" name="مستطيل مخدوش من كلا الطرفين 8">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100"/>
                            </p:stCondLst>
                            <p:childTnLst>
                              <p:par>
                                <p:cTn id="12" presetID="2" presetClass="entr" presetSubtype="4" fill="hold" nodeType="afterEffect">
                                  <p:stCondLst>
                                    <p:cond delay="100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par>
                          <p:cTn id="16" fill="hold">
                            <p:stCondLst>
                              <p:cond delay="3600"/>
                            </p:stCondLst>
                            <p:childTnLst>
                              <p:par>
                                <p:cTn id="17" presetID="25" presetClass="entr" presetSubtype="0" fill="hold" nodeType="afterEffect">
                                  <p:stCondLst>
                                    <p:cond delay="150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22" dur="1000" fill="hold"/>
                                        <p:tgtEl>
                                          <p:spTgt spid="307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a:xfrm rot="416645">
            <a:off x="428599" y="500042"/>
            <a:ext cx="8258204" cy="917596"/>
          </a:xfrm>
        </p:spPr>
        <p:txBody>
          <a:bodyPr>
            <a:normAutofit fontScale="90000"/>
          </a:bodyPr>
          <a:lstStyle/>
          <a:p>
            <a:pPr algn="ctr" rtl="1"/>
            <a:r>
              <a:rPr lang="ar-SA" smtClean="0"/>
              <a:t>شق توسعة من نوع</a:t>
            </a:r>
            <a:r>
              <a:rPr lang="en-US" smtClean="0"/>
              <a:t> (AGP) :</a:t>
            </a:r>
            <a:br>
              <a:rPr lang="en-US" smtClean="0"/>
            </a:br>
            <a:endParaRPr lang="en-US" dirty="0"/>
          </a:p>
        </p:txBody>
      </p:sp>
      <p:pic>
        <p:nvPicPr>
          <p:cNvPr id="6" name="Picture 4" descr="F:\فواز\بحث الحزمي قطع الكمبيوتر\شرح لمكونات الكمبيوتر الداخلية - عالي نت_files\slot1_l.jpg"/>
          <p:cNvPicPr>
            <a:picLocks noChangeAspect="1" noChangeArrowheads="1"/>
          </p:cNvPicPr>
          <p:nvPr/>
        </p:nvPicPr>
        <p:blipFill>
          <a:blip r:embed="rId2"/>
          <a:srcRect/>
          <a:stretch>
            <a:fillRect/>
          </a:stretch>
        </p:blipFill>
        <p:spPr bwMode="auto">
          <a:xfrm>
            <a:off x="3857623" y="1357298"/>
            <a:ext cx="5286380" cy="5143536"/>
          </a:xfrm>
          <a:prstGeom prst="rect">
            <a:avLst/>
          </a:prstGeom>
          <a:noFill/>
        </p:spPr>
      </p:pic>
      <p:pic>
        <p:nvPicPr>
          <p:cNvPr id="7" name="Picture 4" descr="F:\فواز\بحث الحزمي قطع الكمبيوتر\جيجا بايت_files\showthread_files\get-10-2007-ar_up_com_hamglodh.png"/>
          <p:cNvPicPr>
            <a:picLocks noChangeAspect="1" noChangeArrowheads="1"/>
          </p:cNvPicPr>
          <p:nvPr/>
        </p:nvPicPr>
        <p:blipFill>
          <a:blip r:embed="rId3"/>
          <a:srcRect/>
          <a:stretch>
            <a:fillRect/>
          </a:stretch>
        </p:blipFill>
        <p:spPr bwMode="auto">
          <a:xfrm>
            <a:off x="-857288" y="1357300"/>
            <a:ext cx="4828647" cy="5214950"/>
          </a:xfrm>
          <a:prstGeom prst="rect">
            <a:avLst/>
          </a:prstGeom>
          <a:noFill/>
        </p:spPr>
      </p:pic>
      <p:sp>
        <p:nvSpPr>
          <p:cNvPr id="8" name="سهم إلى اليسار واليمين 7"/>
          <p:cNvSpPr/>
          <p:nvPr/>
        </p:nvSpPr>
        <p:spPr>
          <a:xfrm rot="19898844">
            <a:off x="1103071" y="3177303"/>
            <a:ext cx="1538740" cy="70216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حديثة</a:t>
            </a:r>
            <a:endParaRPr lang="en-US" dirty="0">
              <a:solidFill>
                <a:schemeClr val="tx1"/>
              </a:solidFill>
            </a:endParaRPr>
          </a:p>
        </p:txBody>
      </p:sp>
      <p:sp>
        <p:nvSpPr>
          <p:cNvPr id="9" name="سهم للأسفل 8"/>
          <p:cNvSpPr/>
          <p:nvPr/>
        </p:nvSpPr>
        <p:spPr>
          <a:xfrm>
            <a:off x="5357819" y="1500175"/>
            <a:ext cx="1000132" cy="221457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AG</a:t>
            </a:r>
          </a:p>
          <a:p>
            <a:pPr algn="ctr"/>
            <a:r>
              <a:rPr lang="en-US" dirty="0" smtClean="0">
                <a:solidFill>
                  <a:schemeClr val="tx1"/>
                </a:solidFill>
              </a:rPr>
              <a:t>P</a:t>
            </a:r>
            <a:endParaRPr lang="en-US" dirty="0">
              <a:solidFill>
                <a:schemeClr val="tx1"/>
              </a:solidFill>
            </a:endParaRPr>
          </a:p>
        </p:txBody>
      </p:sp>
      <p:sp>
        <p:nvSpPr>
          <p:cNvPr id="10" name="مستطيل مخدوش من كلا الطرفين 9">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9"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0" fill="hold"/>
                                        <p:tgtEl>
                                          <p:spTgt spid="9"/>
                                        </p:tgtEl>
                                        <p:attrNameLst>
                                          <p:attrName>ppt_w</p:attrName>
                                        </p:attrNameLst>
                                      </p:cBhvr>
                                      <p:tavLst>
                                        <p:tav tm="0" fmla="#ppt_w*sin(2.5*pi*$)">
                                          <p:val>
                                            <p:fltVal val="0"/>
                                          </p:val>
                                        </p:tav>
                                        <p:tav tm="100000">
                                          <p:val>
                                            <p:fltVal val="1"/>
                                          </p:val>
                                        </p:tav>
                                      </p:tavLst>
                                    </p:anim>
                                    <p:anim calcmode="lin" valueType="num">
                                      <p:cBhvr>
                                        <p:cTn id="24" dur="5000" fill="hold"/>
                                        <p:tgtEl>
                                          <p:spTgt spid="9"/>
                                        </p:tgtEl>
                                        <p:attrNameLst>
                                          <p:attrName>ppt_h</p:attrName>
                                        </p:attrNameLst>
                                      </p:cBhvr>
                                      <p:tavLst>
                                        <p:tav tm="0">
                                          <p:val>
                                            <p:strVal val="#ppt_h"/>
                                          </p:val>
                                        </p:tav>
                                        <p:tav tm="100000">
                                          <p:val>
                                            <p:strVal val="#ppt_h"/>
                                          </p:val>
                                        </p:tav>
                                      </p:tavLst>
                                    </p:anim>
                                  </p:childTnLst>
                                </p:cTn>
                              </p:par>
                            </p:childTnLst>
                          </p:cTn>
                        </p:par>
                        <p:par>
                          <p:cTn id="25" fill="hold">
                            <p:stCondLst>
                              <p:cond delay="6500"/>
                            </p:stCondLst>
                            <p:childTnLst>
                              <p:par>
                                <p:cTn id="26" presetID="5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par>
                          <p:cTn id="31" fill="hold">
                            <p:stCondLst>
                              <p:cond delay="7500"/>
                            </p:stCondLst>
                            <p:childTnLst>
                              <p:par>
                                <p:cTn id="32" presetID="52" presetClass="entr" presetSubtype="0" fill="hold" grpId="0" nodeType="afterEffect">
                                  <p:stCondLst>
                                    <p:cond delay="2000"/>
                                  </p:stCondLst>
                                  <p:childTnLst>
                                    <p:set>
                                      <p:cBhvr>
                                        <p:cTn id="33" dur="1" fill="hold">
                                          <p:stCondLst>
                                            <p:cond delay="0"/>
                                          </p:stCondLst>
                                        </p:cTn>
                                        <p:tgtEl>
                                          <p:spTgt spid="8"/>
                                        </p:tgtEl>
                                        <p:attrNameLst>
                                          <p:attrName>style.visibility</p:attrName>
                                        </p:attrNameLst>
                                      </p:cBhvr>
                                      <p:to>
                                        <p:strVal val="visible"/>
                                      </p:to>
                                    </p:set>
                                    <p:animScale>
                                      <p:cBhvr>
                                        <p:cTn id="3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
                                        </p:tgtEl>
                                        <p:attrNameLst>
                                          <p:attrName>ppt_x</p:attrName>
                                          <p:attrName>ppt_y</p:attrName>
                                        </p:attrNameLst>
                                      </p:cBhvr>
                                    </p:animMotion>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4" descr="Fig01-0020"/>
          <p:cNvPicPr>
            <a:picLocks noChangeAspect="1" noChangeArrowheads="1"/>
          </p:cNvPicPr>
          <p:nvPr/>
        </p:nvPicPr>
        <p:blipFill>
          <a:blip r:embed="rId2"/>
          <a:srcRect/>
          <a:stretch>
            <a:fillRect/>
          </a:stretch>
        </p:blipFill>
        <p:spPr bwMode="auto">
          <a:xfrm>
            <a:off x="0" y="-285776"/>
            <a:ext cx="9144000" cy="7143776"/>
          </a:xfrm>
          <a:prstGeom prst="rect">
            <a:avLst/>
          </a:prstGeom>
          <a:noFill/>
          <a:effectLst>
            <a:outerShdw dist="107763" dir="2700000" algn="ctr" rotWithShape="0">
              <a:srgbClr val="808080">
                <a:alpha val="50000"/>
              </a:srgbClr>
            </a:outerShdw>
          </a:effectLst>
        </p:spPr>
      </p:pic>
      <p:sp>
        <p:nvSpPr>
          <p:cNvPr id="3" name="عنصر نائب للمحتوى 2"/>
          <p:cNvSpPr>
            <a:spLocks noGrp="1"/>
          </p:cNvSpPr>
          <p:nvPr>
            <p:ph idx="1"/>
          </p:nvPr>
        </p:nvSpPr>
        <p:spPr>
          <a:xfrm>
            <a:off x="500035" y="357166"/>
            <a:ext cx="8229600" cy="4389120"/>
          </a:xfrm>
        </p:spPr>
        <p:txBody>
          <a:bodyPr>
            <a:normAutofit lnSpcReduction="10000"/>
          </a:bodyPr>
          <a:lstStyle/>
          <a:p>
            <a:pPr algn="ctr" rtl="1">
              <a:buNone/>
            </a:pPr>
            <a:r>
              <a:rPr lang="ar-SA" sz="7200" b="1" smtClean="0">
                <a:solidFill>
                  <a:srgbClr val="FF0000"/>
                </a:solidFill>
              </a:rPr>
              <a:t>نقدم في هذا</a:t>
            </a:r>
          </a:p>
          <a:p>
            <a:pPr algn="ctr" rtl="1">
              <a:buNone/>
            </a:pPr>
            <a:r>
              <a:rPr lang="ar-SA" sz="7200" b="1" smtClean="0">
                <a:solidFill>
                  <a:srgbClr val="FF0000"/>
                </a:solidFill>
              </a:rPr>
              <a:t>العرض بعض الفوائد عن أجزاء الكمبيوتر الخارجية والداخلية </a:t>
            </a:r>
            <a:endParaRPr lang="en-US" sz="7200" b="1" dirty="0">
              <a:solidFill>
                <a:srgbClr val="FF0000"/>
              </a:solidFill>
            </a:endParaRPr>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1"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50" presetClass="entr" presetSubtype="0" decel="100000" fill="hold" grpId="2"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2000"/>
                                        <p:tgtEl>
                                          <p:spTgt spid="3">
                                            <p:txEl>
                                              <p:pRg st="0" end="0"/>
                                            </p:txEl>
                                          </p:spTgt>
                                        </p:tgtEl>
                                      </p:cBhvr>
                                    </p:animEffect>
                                  </p:childTnLst>
                                </p:cTn>
                              </p:par>
                            </p:childTnLst>
                          </p:cTn>
                        </p:par>
                        <p:par>
                          <p:cTn id="20" fill="hold">
                            <p:stCondLst>
                              <p:cond delay="12000"/>
                            </p:stCondLst>
                            <p:childTnLst>
                              <p:par>
                                <p:cTn id="21" presetID="50" presetClass="entr" presetSubtype="0" decel="100000" fill="hold" grpId="2"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5" dur="2000"/>
                                        <p:tgtEl>
                                          <p:spTgt spid="3">
                                            <p:txEl>
                                              <p:pRg st="1" end="1"/>
                                            </p:txEl>
                                          </p:spTgt>
                                        </p:tgtEl>
                                      </p:cBhvr>
                                    </p:animEffect>
                                  </p:childTnLst>
                                </p:cTn>
                              </p:par>
                            </p:childTnLst>
                          </p:cTn>
                        </p:par>
                        <p:par>
                          <p:cTn id="26" fill="hold">
                            <p:stCondLst>
                              <p:cond delay="14000"/>
                            </p:stCondLst>
                            <p:childTnLst>
                              <p:par>
                                <p:cTn id="27" presetID="9"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3" grpId="2"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p:txBody>
          <a:bodyPr>
            <a:normAutofit fontScale="90000"/>
          </a:bodyPr>
          <a:lstStyle/>
          <a:p>
            <a:pPr algn="ctr" rtl="1"/>
            <a:r>
              <a:rPr lang="ar-SA" smtClean="0"/>
              <a:t>ويركب عليه  ما يسمى بكرت الشاشة وله أنواع كثيرة</a:t>
            </a:r>
            <a:endParaRPr lang="en-US" dirty="0"/>
          </a:p>
        </p:txBody>
      </p:sp>
      <p:pic>
        <p:nvPicPr>
          <p:cNvPr id="7" name="Picture 2" descr="F:\فواز\بحث الحزمي قطع الكمبيوتر\نتيجة بحث Google عن الصور حول http--www_gulfson_com-vb-imgulfson-564a365627e30ee949e92f252fdf3746_gulfson_files\t61848_files\eac42cf8b9934a511cdaf9b7478dc80b.png"/>
          <p:cNvPicPr>
            <a:picLocks noChangeAspect="1" noChangeArrowheads="1"/>
          </p:cNvPicPr>
          <p:nvPr/>
        </p:nvPicPr>
        <p:blipFill>
          <a:blip r:embed="rId2"/>
          <a:srcRect/>
          <a:stretch>
            <a:fillRect/>
          </a:stretch>
        </p:blipFill>
        <p:spPr bwMode="auto">
          <a:xfrm>
            <a:off x="928663" y="1500175"/>
            <a:ext cx="7286676" cy="5000660"/>
          </a:xfrm>
          <a:prstGeom prst="rect">
            <a:avLst/>
          </a:prstGeom>
          <a:noFill/>
        </p:spPr>
      </p:pic>
      <p:sp>
        <p:nvSpPr>
          <p:cNvPr id="8" name="مستطيل مخدوش من كلا الطرفين 7">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450">
                                          <p:stCondLst>
                                            <p:cond delay="0"/>
                                          </p:stCondLst>
                                        </p:cTn>
                                        <p:tgtEl>
                                          <p:spTgt spid="7"/>
                                        </p:tgtEl>
                                      </p:cBhvr>
                                    </p:animEffect>
                                    <p:anim calcmode="lin" valueType="num">
                                      <p:cBhvr>
                                        <p:cTn id="13" dur="455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166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1660" tmFilter="0, 0; 0.125,0.2665; 0.25,0.4; 0.375,0.465; 0.5,0.5;  0.625,0.535; 0.75,0.6; 0.875,0.7335; 1,1">
                                          <p:stCondLst>
                                            <p:cond delay="1660"/>
                                          </p:stCondLst>
                                        </p:cTn>
                                        <p:tgtEl>
                                          <p:spTgt spid="7"/>
                                        </p:tgtEl>
                                        <p:attrNameLst>
                                          <p:attrName>ppt_y</p:attrName>
                                        </p:attrNameLst>
                                      </p:cBhvr>
                                      <p:tavLst>
                                        <p:tav tm="0" fmla="#ppt_y-sin(pi*$)/9">
                                          <p:val>
                                            <p:fltVal val="0"/>
                                          </p:val>
                                        </p:tav>
                                        <p:tav tm="100000">
                                          <p:val>
                                            <p:fltVal val="1"/>
                                          </p:val>
                                        </p:tav>
                                      </p:tavLst>
                                    </p:anim>
                                    <p:anim calcmode="lin" valueType="num">
                                      <p:cBhvr>
                                        <p:cTn id="16" dur="830" tmFilter="0, 0; 0.125,0.2665; 0.25,0.4; 0.375,0.465; 0.5,0.5;  0.625,0.535; 0.75,0.6; 0.875,0.7335; 1,1">
                                          <p:stCondLst>
                                            <p:cond delay="3310"/>
                                          </p:stCondLst>
                                        </p:cTn>
                                        <p:tgtEl>
                                          <p:spTgt spid="7"/>
                                        </p:tgtEl>
                                        <p:attrNameLst>
                                          <p:attrName>ppt_y</p:attrName>
                                        </p:attrNameLst>
                                      </p:cBhvr>
                                      <p:tavLst>
                                        <p:tav tm="0" fmla="#ppt_y-sin(pi*$)/27">
                                          <p:val>
                                            <p:fltVal val="0"/>
                                          </p:val>
                                        </p:tav>
                                        <p:tav tm="100000">
                                          <p:val>
                                            <p:fltVal val="1"/>
                                          </p:val>
                                        </p:tav>
                                      </p:tavLst>
                                    </p:anim>
                                    <p:anim calcmode="lin" valueType="num">
                                      <p:cBhvr>
                                        <p:cTn id="17" dur="410" tmFilter="0, 0; 0.125,0.2665; 0.25,0.4; 0.375,0.465; 0.5,0.5;  0.625,0.535; 0.75,0.6; 0.875,0.7335; 1,1">
                                          <p:stCondLst>
                                            <p:cond delay="4140"/>
                                          </p:stCondLst>
                                        </p:cTn>
                                        <p:tgtEl>
                                          <p:spTgt spid="7"/>
                                        </p:tgtEl>
                                        <p:attrNameLst>
                                          <p:attrName>ppt_y</p:attrName>
                                        </p:attrNameLst>
                                      </p:cBhvr>
                                      <p:tavLst>
                                        <p:tav tm="0" fmla="#ppt_y-sin(pi*$)/81">
                                          <p:val>
                                            <p:fltVal val="0"/>
                                          </p:val>
                                        </p:tav>
                                        <p:tav tm="100000">
                                          <p:val>
                                            <p:fltVal val="1"/>
                                          </p:val>
                                        </p:tav>
                                      </p:tavLst>
                                    </p:anim>
                                    <p:animScale>
                                      <p:cBhvr>
                                        <p:cTn id="18" dur="65">
                                          <p:stCondLst>
                                            <p:cond delay="1625"/>
                                          </p:stCondLst>
                                        </p:cTn>
                                        <p:tgtEl>
                                          <p:spTgt spid="7"/>
                                        </p:tgtEl>
                                      </p:cBhvr>
                                      <p:to x="100000" y="60000"/>
                                    </p:animScale>
                                    <p:animScale>
                                      <p:cBhvr>
                                        <p:cTn id="19" dur="415" decel="50000">
                                          <p:stCondLst>
                                            <p:cond delay="1690"/>
                                          </p:stCondLst>
                                        </p:cTn>
                                        <p:tgtEl>
                                          <p:spTgt spid="7"/>
                                        </p:tgtEl>
                                      </p:cBhvr>
                                      <p:to x="100000" y="100000"/>
                                    </p:animScale>
                                    <p:animScale>
                                      <p:cBhvr>
                                        <p:cTn id="20" dur="65">
                                          <p:stCondLst>
                                            <p:cond delay="3280"/>
                                          </p:stCondLst>
                                        </p:cTn>
                                        <p:tgtEl>
                                          <p:spTgt spid="7"/>
                                        </p:tgtEl>
                                      </p:cBhvr>
                                      <p:to x="100000" y="80000"/>
                                    </p:animScale>
                                    <p:animScale>
                                      <p:cBhvr>
                                        <p:cTn id="21" dur="415" decel="50000">
                                          <p:stCondLst>
                                            <p:cond delay="3345"/>
                                          </p:stCondLst>
                                        </p:cTn>
                                        <p:tgtEl>
                                          <p:spTgt spid="7"/>
                                        </p:tgtEl>
                                      </p:cBhvr>
                                      <p:to x="100000" y="100000"/>
                                    </p:animScale>
                                    <p:animScale>
                                      <p:cBhvr>
                                        <p:cTn id="22" dur="65">
                                          <p:stCondLst>
                                            <p:cond delay="4105"/>
                                          </p:stCondLst>
                                        </p:cTn>
                                        <p:tgtEl>
                                          <p:spTgt spid="7"/>
                                        </p:tgtEl>
                                      </p:cBhvr>
                                      <p:to x="100000" y="90000"/>
                                    </p:animScale>
                                    <p:animScale>
                                      <p:cBhvr>
                                        <p:cTn id="23" dur="415" decel="50000">
                                          <p:stCondLst>
                                            <p:cond delay="4170"/>
                                          </p:stCondLst>
                                        </p:cTn>
                                        <p:tgtEl>
                                          <p:spTgt spid="7"/>
                                        </p:tgtEl>
                                      </p:cBhvr>
                                      <p:to x="100000" y="100000"/>
                                    </p:animScale>
                                    <p:animScale>
                                      <p:cBhvr>
                                        <p:cTn id="24" dur="65">
                                          <p:stCondLst>
                                            <p:cond delay="4520"/>
                                          </p:stCondLst>
                                        </p:cTn>
                                        <p:tgtEl>
                                          <p:spTgt spid="7"/>
                                        </p:tgtEl>
                                      </p:cBhvr>
                                      <p:to x="100000" y="95000"/>
                                    </p:animScale>
                                    <p:animScale>
                                      <p:cBhvr>
                                        <p:cTn id="25" dur="415" decel="50000">
                                          <p:stCondLst>
                                            <p:cond delay="4585"/>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p:txBody>
          <a:bodyPr/>
          <a:lstStyle/>
          <a:p>
            <a:pPr algn="ctr" rtl="1"/>
            <a:r>
              <a:rPr lang="ar-SA" smtClean="0"/>
              <a:t>شقوق توسعة من نوع</a:t>
            </a:r>
            <a:r>
              <a:rPr lang="en-US" smtClean="0"/>
              <a:t> (PCI) :</a:t>
            </a:r>
            <a:endParaRPr lang="en-US" dirty="0"/>
          </a:p>
        </p:txBody>
      </p:sp>
      <p:pic>
        <p:nvPicPr>
          <p:cNvPr id="5" name="Picture 7" descr="F:\فواز\بحث الحزمي قطع الكمبيوتر\جيجا بايت_files\showthread_files\get-10-2007-ar_up_com_tfwallac.png"/>
          <p:cNvPicPr>
            <a:picLocks noChangeAspect="1" noChangeArrowheads="1"/>
          </p:cNvPicPr>
          <p:nvPr/>
        </p:nvPicPr>
        <p:blipFill>
          <a:blip r:embed="rId2"/>
          <a:srcRect/>
          <a:stretch>
            <a:fillRect/>
          </a:stretch>
        </p:blipFill>
        <p:spPr bwMode="auto">
          <a:xfrm>
            <a:off x="285720" y="1357299"/>
            <a:ext cx="8572528" cy="5000660"/>
          </a:xfrm>
          <a:prstGeom prst="rect">
            <a:avLst/>
          </a:prstGeom>
          <a:noFill/>
        </p:spPr>
      </p:pic>
      <p:sp>
        <p:nvSpPr>
          <p:cNvPr id="6" name="مستطيل مخدوش من كلا الطرفين 5">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Clr clrSpc="rgb">
                                      <p:cBhvr override="childStyle">
                                        <p:cTn id="10" dur="100" fill="hold"/>
                                        <p:tgtEl>
                                          <p:spTgt spid="5"/>
                                        </p:tgtEl>
                                        <p:attrNameLst>
                                          <p:attrName>style.color</p:attrName>
                                        </p:attrNameLst>
                                      </p:cBhvr>
                                      <p:to>
                                        <a:schemeClr val="accent2"/>
                                      </p:to>
                                    </p:animClr>
                                    <p:animClr clrSpc="rgb">
                                      <p:cBhvr>
                                        <p:cTn id="11" dur="100" fill="hold"/>
                                        <p:tgtEl>
                                          <p:spTgt spid="5"/>
                                        </p:tgtEl>
                                        <p:attrNameLst>
                                          <p:attrName>fillcolor</p:attrName>
                                        </p:attrNameLst>
                                      </p:cBhvr>
                                      <p:to>
                                        <a:schemeClr val="accent2"/>
                                      </p:to>
                                    </p:animClr>
                                    <p:set>
                                      <p:cBhvr>
                                        <p:cTn id="12" dur="100" fill="hold"/>
                                        <p:tgtEl>
                                          <p:spTgt spid="5"/>
                                        </p:tgtEl>
                                        <p:attrNameLst>
                                          <p:attrName>fill.type</p:attrName>
                                        </p:attrNameLst>
                                      </p:cBhvr>
                                      <p:to>
                                        <p:strVal val="solid"/>
                                      </p:to>
                                    </p:set>
                                    <p:set>
                                      <p:cBhvr>
                                        <p:cTn id="13" dur="100" fill="hold"/>
                                        <p:tgtEl>
                                          <p:spTgt spid="5"/>
                                        </p:tgtEl>
                                        <p:attrNameLst>
                                          <p:attrName>fill.on</p:attrName>
                                        </p:attrNameLst>
                                      </p:cBhvr>
                                      <p:to>
                                        <p:strVal val="true"/>
                                      </p:to>
                                    </p:se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p:txBody>
          <a:bodyPr/>
          <a:lstStyle/>
          <a:p>
            <a:pPr algn="ctr" rtl="1"/>
            <a:r>
              <a:rPr lang="ar-SA" smtClean="0"/>
              <a:t>فتحات كابلات الهاردسك والفلوبي(</a:t>
            </a:r>
            <a:r>
              <a:rPr lang="en-US" smtClean="0"/>
              <a:t>IDE</a:t>
            </a:r>
            <a:r>
              <a:rPr lang="ar-SA" smtClean="0"/>
              <a:t>)</a:t>
            </a:r>
            <a:endParaRPr lang="en-US" dirty="0"/>
          </a:p>
        </p:txBody>
      </p:sp>
      <p:pic>
        <p:nvPicPr>
          <p:cNvPr id="5122" name="Picture 2" descr="FDD%20IDE"/>
          <p:cNvPicPr>
            <a:picLocks noChangeAspect="1" noChangeArrowheads="1"/>
          </p:cNvPicPr>
          <p:nvPr/>
        </p:nvPicPr>
        <p:blipFill>
          <a:blip r:embed="rId2"/>
          <a:srcRect/>
          <a:stretch>
            <a:fillRect/>
          </a:stretch>
        </p:blipFill>
        <p:spPr bwMode="auto">
          <a:xfrm>
            <a:off x="3857623" y="1357298"/>
            <a:ext cx="5286380" cy="5500702"/>
          </a:xfrm>
          <a:prstGeom prst="rect">
            <a:avLst/>
          </a:prstGeom>
          <a:noFill/>
          <a:ln w="9525">
            <a:noFill/>
            <a:miter lim="800000"/>
            <a:headEnd/>
            <a:tailEnd/>
          </a:ln>
        </p:spPr>
      </p:pic>
      <p:grpSp>
        <p:nvGrpSpPr>
          <p:cNvPr id="12" name="مجموعة 11"/>
          <p:cNvGrpSpPr/>
          <p:nvPr/>
        </p:nvGrpSpPr>
        <p:grpSpPr>
          <a:xfrm rot="10800000">
            <a:off x="3000365" y="3000373"/>
            <a:ext cx="1643075" cy="1785950"/>
            <a:chOff x="3000364" y="2928934"/>
            <a:chExt cx="1643074" cy="1785950"/>
          </a:xfrm>
        </p:grpSpPr>
        <p:sp>
          <p:nvSpPr>
            <p:cNvPr id="6" name="سهم منحني 5"/>
            <p:cNvSpPr/>
            <p:nvPr/>
          </p:nvSpPr>
          <p:spPr>
            <a:xfrm>
              <a:off x="3000364" y="2928934"/>
              <a:ext cx="1643074" cy="785818"/>
            </a:xfrm>
            <a:prstGeom prst="bentArrow">
              <a:avLst>
                <a:gd name="adj1" fmla="val 25000"/>
                <a:gd name="adj2" fmla="val 25000"/>
                <a:gd name="adj3" fmla="val 25000"/>
                <a:gd name="adj4" fmla="val 4375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سهم منحني 7"/>
            <p:cNvSpPr/>
            <p:nvPr/>
          </p:nvSpPr>
          <p:spPr>
            <a:xfrm flipV="1">
              <a:off x="3000364" y="3857628"/>
              <a:ext cx="1643074" cy="857256"/>
            </a:xfrm>
            <a:prstGeom prst="bentArrow">
              <a:avLst>
                <a:gd name="adj1" fmla="val 25000"/>
                <a:gd name="adj2" fmla="val 26159"/>
                <a:gd name="adj3" fmla="val 25000"/>
                <a:gd name="adj4" fmla="val 4375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مستطيل 8"/>
          <p:cNvSpPr/>
          <p:nvPr/>
        </p:nvSpPr>
        <p:spPr>
          <a:xfrm>
            <a:off x="285723" y="3071811"/>
            <a:ext cx="2428892" cy="164307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IDE </a:t>
            </a:r>
          </a:p>
          <a:p>
            <a:pPr algn="ctr"/>
            <a:r>
              <a:rPr lang="ar-SA" sz="4000" b="1" dirty="0" smtClean="0">
                <a:solidFill>
                  <a:schemeClr val="tx1"/>
                </a:solidFill>
              </a:rPr>
              <a:t>فتحات كابلات </a:t>
            </a:r>
            <a:r>
              <a:rPr lang="ar-SA" sz="4000" b="1" dirty="0" err="1" smtClean="0">
                <a:solidFill>
                  <a:schemeClr val="tx1"/>
                </a:solidFill>
              </a:rPr>
              <a:t>الهاردسك</a:t>
            </a:r>
            <a:endParaRPr lang="en-US" sz="4000" b="1" dirty="0">
              <a:solidFill>
                <a:schemeClr val="tx1"/>
              </a:solidFill>
            </a:endParaRPr>
          </a:p>
        </p:txBody>
      </p:sp>
      <p:sp>
        <p:nvSpPr>
          <p:cNvPr id="11" name="مستطيل 10"/>
          <p:cNvSpPr/>
          <p:nvPr/>
        </p:nvSpPr>
        <p:spPr>
          <a:xfrm>
            <a:off x="357159" y="1357298"/>
            <a:ext cx="2428892" cy="128588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chemeClr val="tx1"/>
                </a:solidFill>
              </a:rPr>
              <a:t>فتحة </a:t>
            </a:r>
            <a:r>
              <a:rPr lang="ar-SA" sz="4800" b="1" dirty="0" err="1" smtClean="0">
                <a:solidFill>
                  <a:schemeClr val="tx1"/>
                </a:solidFill>
              </a:rPr>
              <a:t>الفلوبي</a:t>
            </a:r>
            <a:endParaRPr lang="en-US" sz="4000" b="1" dirty="0">
              <a:solidFill>
                <a:schemeClr val="tx1"/>
              </a:solidFill>
            </a:endParaRPr>
          </a:p>
        </p:txBody>
      </p:sp>
      <p:sp>
        <p:nvSpPr>
          <p:cNvPr id="10" name="سهم إلى اليسار 9"/>
          <p:cNvSpPr/>
          <p:nvPr/>
        </p:nvSpPr>
        <p:spPr>
          <a:xfrm>
            <a:off x="2643177" y="1857364"/>
            <a:ext cx="2357455" cy="500066"/>
          </a:xfrm>
          <a:prstGeom prst="lef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مخدوش من كلا الطرفين 12">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0" dur="1000" fill="hold"/>
                                        <p:tgtEl>
                                          <p:spTgt spid="51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2"/>
                                        </p:tgtEl>
                                      </p:cBhvr>
                                    </p:animEffect>
                                  </p:childTnLst>
                                </p:cTn>
                              </p:par>
                            </p:childTnLst>
                          </p:cTn>
                        </p:par>
                        <p:par>
                          <p:cTn id="15" fill="hold">
                            <p:stCondLst>
                              <p:cond delay="1000"/>
                            </p:stCondLst>
                            <p:childTnLst>
                              <p:par>
                                <p:cTn id="16" presetID="25" presetClass="entr" presetSubtype="0" fill="hold" grpId="0" nodeType="afterEffect">
                                  <p:stCondLst>
                                    <p:cond delay="15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par>
                          <p:cTn id="26" fill="hold">
                            <p:stCondLst>
                              <p:cond delay="3500"/>
                            </p:stCondLst>
                            <p:childTnLst>
                              <p:par>
                                <p:cTn id="27" presetID="25"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par>
                          <p:cTn id="37" fill="hold">
                            <p:stCondLst>
                              <p:cond delay="4500"/>
                            </p:stCondLst>
                            <p:childTnLst>
                              <p:par>
                                <p:cTn id="38" presetID="25" presetClass="entr" presetSubtype="0" fill="hold" nodeType="afterEffect">
                                  <p:stCondLst>
                                    <p:cond delay="2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2"/>
                                        </p:tgtEl>
                                      </p:cBhvr>
                                    </p:animEffect>
                                  </p:childTnLst>
                                </p:cTn>
                              </p:par>
                            </p:childTnLst>
                          </p:cTn>
                        </p:par>
                        <p:par>
                          <p:cTn id="48" fill="hold">
                            <p:stCondLst>
                              <p:cond delay="7500"/>
                            </p:stCondLst>
                            <p:childTnLst>
                              <p:par>
                                <p:cTn id="49" presetID="25"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4" dur="1000" fill="hold"/>
                                        <p:tgtEl>
                                          <p:spTgt spid="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
                                        </p:tgtEl>
                                      </p:cBhvr>
                                    </p:animEffect>
                                  </p:childTnLst>
                                </p:cTn>
                              </p:par>
                            </p:childTnLst>
                          </p:cTn>
                        </p:par>
                        <p:par>
                          <p:cTn id="59" fill="hold">
                            <p:stCondLst>
                              <p:cond delay="9000"/>
                            </p:stCondLst>
                            <p:childTnLst>
                              <p:par>
                                <p:cTn id="60" presetID="50" presetClass="entr" presetSubtype="0" decel="100000" fill="hold" nodeType="afterEffect">
                                  <p:stCondLst>
                                    <p:cond delay="1500"/>
                                  </p:stCondLst>
                                  <p:childTnLst>
                                    <p:set>
                                      <p:cBhvr>
                                        <p:cTn id="61" dur="1" fill="hold">
                                          <p:stCondLst>
                                            <p:cond delay="0"/>
                                          </p:stCondLst>
                                        </p:cTn>
                                        <p:tgtEl>
                                          <p:spTgt spid="5122"/>
                                        </p:tgtEl>
                                        <p:attrNameLst>
                                          <p:attrName>style.visibility</p:attrName>
                                        </p:attrNameLst>
                                      </p:cBhvr>
                                      <p:to>
                                        <p:strVal val="visible"/>
                                      </p:to>
                                    </p:set>
                                    <p:anim calcmode="lin" valueType="num">
                                      <p:cBhvr>
                                        <p:cTn id="62" dur="1000" fill="hold"/>
                                        <p:tgtEl>
                                          <p:spTgt spid="5122"/>
                                        </p:tgtEl>
                                        <p:attrNameLst>
                                          <p:attrName>ppt_w</p:attrName>
                                        </p:attrNameLst>
                                      </p:cBhvr>
                                      <p:tavLst>
                                        <p:tav tm="0">
                                          <p:val>
                                            <p:strVal val="#ppt_w+.3"/>
                                          </p:val>
                                        </p:tav>
                                        <p:tav tm="100000">
                                          <p:val>
                                            <p:strVal val="#ppt_w"/>
                                          </p:val>
                                        </p:tav>
                                      </p:tavLst>
                                    </p:anim>
                                    <p:anim calcmode="lin" valueType="num">
                                      <p:cBhvr>
                                        <p:cTn id="63" dur="1000" fill="hold"/>
                                        <p:tgtEl>
                                          <p:spTgt spid="5122"/>
                                        </p:tgtEl>
                                        <p:attrNameLst>
                                          <p:attrName>ppt_h</p:attrName>
                                        </p:attrNameLst>
                                      </p:cBhvr>
                                      <p:tavLst>
                                        <p:tav tm="0">
                                          <p:val>
                                            <p:strVal val="#ppt_h"/>
                                          </p:val>
                                        </p:tav>
                                        <p:tav tm="100000">
                                          <p:val>
                                            <p:strVal val="#ppt_h"/>
                                          </p:val>
                                        </p:tav>
                                      </p:tavLst>
                                    </p:anim>
                                    <p:animEffect transition="in" filter="fade">
                                      <p:cBhvr>
                                        <p:cTn id="64"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p:txBody>
          <a:bodyPr/>
          <a:lstStyle/>
          <a:p>
            <a:pPr algn="ctr" rtl="1"/>
            <a:r>
              <a:rPr lang="ar-SA" dirty="0" smtClean="0"/>
              <a:t>وهناك نوع جديد من الفتحات </a:t>
            </a:r>
            <a:r>
              <a:rPr lang="ar-SA" dirty="0" err="1" smtClean="0"/>
              <a:t>ساتا</a:t>
            </a:r>
            <a:r>
              <a:rPr lang="ar-SA" dirty="0" smtClean="0"/>
              <a:t>(</a:t>
            </a:r>
            <a:r>
              <a:rPr lang="en-US" dirty="0" smtClean="0"/>
              <a:t>SATA</a:t>
            </a:r>
            <a:r>
              <a:rPr lang="ar-SA" dirty="0" smtClean="0"/>
              <a:t>)</a:t>
            </a:r>
            <a:endParaRPr lang="en-US" dirty="0"/>
          </a:p>
        </p:txBody>
      </p:sp>
      <p:pic>
        <p:nvPicPr>
          <p:cNvPr id="5" name="Picture 7" descr="F:\فواز\بحث الحزمي قطع الكمبيوتر\نتيجة بحث Google عن الصور حول http--www_gulfson_com-vb-imgulfson-564a365627e30ee949e92f252fdf3746_gulfson_files\t61848_files\5d08ef41026ef20f84a83df8cef848ea.jpg"/>
          <p:cNvPicPr>
            <a:picLocks noChangeAspect="1" noChangeArrowheads="1"/>
          </p:cNvPicPr>
          <p:nvPr/>
        </p:nvPicPr>
        <p:blipFill>
          <a:blip r:embed="rId2"/>
          <a:srcRect/>
          <a:stretch>
            <a:fillRect/>
          </a:stretch>
        </p:blipFill>
        <p:spPr bwMode="auto">
          <a:xfrm>
            <a:off x="642913" y="1357299"/>
            <a:ext cx="8072495" cy="5072098"/>
          </a:xfrm>
          <a:prstGeom prst="rect">
            <a:avLst/>
          </a:prstGeom>
          <a:noFill/>
        </p:spPr>
      </p:pic>
      <p:sp>
        <p:nvSpPr>
          <p:cNvPr id="6" name="مستطيل مخدوش من كلا الطرفين 5">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3000"/>
                                        <p:tgtEl>
                                          <p:spTgt spid="4"/>
                                        </p:tgtEl>
                                      </p:cBhvr>
                                    </p:animEffect>
                                  </p:childTnLst>
                                </p:cTn>
                              </p:par>
                            </p:childTnLst>
                          </p:cTn>
                        </p:par>
                        <p:par>
                          <p:cTn id="8" fill="hold">
                            <p:stCondLst>
                              <p:cond delay="4000"/>
                            </p:stCondLst>
                            <p:childTnLst>
                              <p:par>
                                <p:cTn id="9" presetID="3" presetClass="entr" presetSubtype="1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3000"/>
                                        <p:tgtEl>
                                          <p:spTgt spid="5"/>
                                        </p:tgtEl>
                                      </p:cBhvr>
                                    </p:animEffect>
                                  </p:childTnLst>
                                </p:cTn>
                              </p:par>
                            </p:childTnLst>
                          </p:cTn>
                        </p:par>
                        <p:par>
                          <p:cTn id="12" fill="hold">
                            <p:stCondLst>
                              <p:cond delay="8000"/>
                            </p:stCondLst>
                            <p:childTnLst>
                              <p:par>
                                <p:cTn id="13" presetID="42" presetClass="exit" presetSubtype="0" fill="hold" nodeType="afterEffect">
                                  <p:stCondLst>
                                    <p:cond delay="3000"/>
                                  </p:stCondLst>
                                  <p:childTnLst>
                                    <p:animEffect transition="out" filter="fade">
                                      <p:cBhvr>
                                        <p:cTn id="14" dur="1000"/>
                                        <p:tgtEl>
                                          <p:spTgt spid="5"/>
                                        </p:tgtEl>
                                      </p:cBhvr>
                                    </p:animEffect>
                                    <p:anim calcmode="lin" valueType="num">
                                      <p:cBhvr>
                                        <p:cTn id="15" dur="1000"/>
                                        <p:tgtEl>
                                          <p:spTgt spid="5"/>
                                        </p:tgtEl>
                                        <p:attrNameLst>
                                          <p:attrName>ppt_x</p:attrName>
                                        </p:attrNameLst>
                                      </p:cBhvr>
                                      <p:tavLst>
                                        <p:tav tm="0">
                                          <p:val>
                                            <p:strVal val="ppt_x"/>
                                          </p:val>
                                        </p:tav>
                                        <p:tav tm="100000">
                                          <p:val>
                                            <p:strVal val="ppt_x"/>
                                          </p:val>
                                        </p:tav>
                                      </p:tavLst>
                                    </p:anim>
                                    <p:anim calcmode="lin" valueType="num">
                                      <p:cBhvr>
                                        <p:cTn id="16" dur="1000"/>
                                        <p:tgtEl>
                                          <p:spTgt spid="5"/>
                                        </p:tgtEl>
                                        <p:attrNameLst>
                                          <p:attrName>ppt_y</p:attrName>
                                        </p:attrNameLst>
                                      </p:cBhvr>
                                      <p:tavLst>
                                        <p:tav tm="0">
                                          <p:val>
                                            <p:strVal val="ppt_y"/>
                                          </p:val>
                                        </p:tav>
                                        <p:tav tm="100000">
                                          <p:val>
                                            <p:strVal val="ppt_y+.1"/>
                                          </p:val>
                                        </p:tav>
                                      </p:tavLst>
                                    </p:anim>
                                    <p:set>
                                      <p:cBhvr>
                                        <p:cTn id="1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F:\فواز\بحث الحزمي قطع الكمبيوتر\نتيجة بحث Google عن الصور حول http--www_gulfson_com-vb-imgulfson-564a365627e30ee949e92f252fdf3746_gulfson_files\t61848_files\fa7f712ae83dd0ecb4ee384c1f10f113.gif"/>
          <p:cNvPicPr>
            <a:picLocks noChangeAspect="1" noChangeArrowheads="1" noCrop="1"/>
          </p:cNvPicPr>
          <p:nvPr/>
        </p:nvPicPr>
        <p:blipFill>
          <a:blip r:embed="rId2">
            <a:lum bright="40000"/>
          </a:blip>
          <a:srcRect/>
          <a:stretch>
            <a:fillRect/>
          </a:stretch>
        </p:blipFill>
        <p:spPr bwMode="auto">
          <a:xfrm>
            <a:off x="0" y="3429000"/>
            <a:ext cx="8858280" cy="3429000"/>
          </a:xfrm>
          <a:prstGeom prst="rect">
            <a:avLst/>
          </a:prstGeom>
          <a:noFill/>
        </p:spPr>
      </p:pic>
      <p:sp>
        <p:nvSpPr>
          <p:cNvPr id="4" name="عنوان 3"/>
          <p:cNvSpPr>
            <a:spLocks noGrp="1"/>
          </p:cNvSpPr>
          <p:nvPr>
            <p:ph type="title"/>
          </p:nvPr>
        </p:nvSpPr>
        <p:spPr/>
        <p:txBody>
          <a:bodyPr>
            <a:normAutofit/>
          </a:bodyPr>
          <a:lstStyle/>
          <a:p>
            <a:pPr algn="ctr" rtl="1"/>
            <a:r>
              <a:rPr lang="ar-SA" smtClean="0"/>
              <a:t>ويرتبط بهذه الفتحات الهاردسك </a:t>
            </a:r>
            <a:endParaRPr lang="en-US" dirty="0"/>
          </a:p>
        </p:txBody>
      </p:sp>
      <p:sp>
        <p:nvSpPr>
          <p:cNvPr id="5" name="عنصر نائب للمحتوى 2"/>
          <p:cNvSpPr>
            <a:spLocks noGrp="1"/>
          </p:cNvSpPr>
          <p:nvPr>
            <p:ph sz="quarter" idx="1"/>
          </p:nvPr>
        </p:nvSpPr>
        <p:spPr>
          <a:xfrm>
            <a:off x="500035" y="1214422"/>
            <a:ext cx="8229600" cy="5143536"/>
          </a:xfrm>
        </p:spPr>
        <p:txBody>
          <a:bodyPr>
            <a:normAutofit/>
          </a:bodyPr>
          <a:lstStyle/>
          <a:p>
            <a:pPr algn="r" rtl="1"/>
            <a:r>
              <a:rPr lang="ar-SA" smtClean="0"/>
              <a:t>الهارد دسك :- وهو السعة التخزينية لجهاز الكمبيوتر </a:t>
            </a:r>
          </a:p>
          <a:p>
            <a:pPr algn="ctr" rtl="1"/>
            <a:r>
              <a:rPr lang="ar-SA" b="1" smtClean="0"/>
              <a:t>مكونات القرص الصلب </a:t>
            </a:r>
            <a:br>
              <a:rPr lang="ar-SA" b="1" smtClean="0"/>
            </a:br>
            <a:r>
              <a:rPr lang="ar-SA" b="1" smtClean="0"/>
              <a:t/>
            </a:r>
            <a:br>
              <a:rPr lang="ar-SA" b="1" smtClean="0"/>
            </a:br>
            <a:r>
              <a:rPr lang="ar-SA" b="1" smtClean="0"/>
              <a:t>1- يتكون القرص الصلب من عدة أطباق ( </a:t>
            </a:r>
            <a:r>
              <a:rPr lang="en-US" b="1" smtClean="0"/>
              <a:t>platters ) </a:t>
            </a:r>
            <a:r>
              <a:rPr lang="ar-SA" b="1" smtClean="0"/>
              <a:t>كل طبق منهم مقسم إلى مسارات ( </a:t>
            </a:r>
            <a:r>
              <a:rPr lang="en-US" b="1" smtClean="0"/>
              <a:t>track ) </a:t>
            </a:r>
            <a:r>
              <a:rPr lang="ar-SA" b="1" smtClean="0"/>
              <a:t>و كل مسار مقسم بدوره إلى قطاعات (</a:t>
            </a:r>
            <a:r>
              <a:rPr lang="en-US" b="1" smtClean="0"/>
              <a:t>sector )</a:t>
            </a:r>
            <a:br>
              <a:rPr lang="en-US" b="1" smtClean="0"/>
            </a:br>
            <a:r>
              <a:rPr lang="en-US" b="1" smtClean="0"/>
              <a:t/>
            </a:r>
            <a:br>
              <a:rPr lang="en-US" b="1" smtClean="0"/>
            </a:br>
            <a:r>
              <a:rPr lang="ar-SA" b="1" smtClean="0"/>
              <a:t>2-</a:t>
            </a:r>
            <a:r>
              <a:rPr lang="en-US" b="1" smtClean="0"/>
              <a:t> </a:t>
            </a:r>
            <a:r>
              <a:rPr lang="ar-SA" b="1" smtClean="0"/>
              <a:t>رؤوس القراءة و الكتابة </a:t>
            </a:r>
            <a:r>
              <a:rPr lang="en-US" b="1" smtClean="0"/>
              <a:t>Read/write heads </a:t>
            </a:r>
            <a:r>
              <a:rPr lang="ar-SA" b="1" smtClean="0"/>
              <a:t>عبارة عن أذرع ممتدة فوق الأطباق تقوم بقراءة و كتابة البيانات على الأطباق</a:t>
            </a:r>
            <a:br>
              <a:rPr lang="ar-SA" b="1" smtClean="0"/>
            </a:br>
            <a:r>
              <a:rPr lang="ar-SA" b="1" smtClean="0"/>
              <a:t/>
            </a:r>
            <a:br>
              <a:rPr lang="ar-SA" b="1" smtClean="0"/>
            </a:br>
            <a:r>
              <a:rPr lang="ar-SA" b="1" smtClean="0"/>
              <a:t>3- دوائر الكترونية مهمتها توصيل الأوامر بين وحدة المعالجة المركزية و بين رؤوس القراءة و الكتابة و يتقوم بتحريك تلك الرؤوس إلى الأماكن المحددة لقراءة البيانات</a:t>
            </a:r>
            <a:br>
              <a:rPr lang="ar-SA" b="1" smtClean="0"/>
            </a:br>
            <a:endParaRPr lang="en-US" dirty="0"/>
          </a:p>
        </p:txBody>
      </p:sp>
      <p:sp>
        <p:nvSpPr>
          <p:cNvPr id="3" name="عنصر نائب للتذييل 2"/>
          <p:cNvSpPr>
            <a:spLocks noGrp="1"/>
          </p:cNvSpPr>
          <p:nvPr>
            <p:ph type="ftr" sz="quarter" idx="16"/>
          </p:nvPr>
        </p:nvSpPr>
        <p:spPr/>
        <p:txBody>
          <a:bodyPr/>
          <a:lstStyle/>
          <a:p>
            <a:r>
              <a:rPr lang="ar-SA" smtClean="0"/>
              <a:t>عمل الطالب فواز علي محسن العوامي </a:t>
            </a:r>
            <a:endParaRPr lang="ar-SA"/>
          </a:p>
        </p:txBody>
      </p:sp>
      <p:sp>
        <p:nvSpPr>
          <p:cNvPr id="8" name="مستطيل مخدوش من كلا الطرفين 7">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 presetClass="entr" presetSubtype="4" fill="hold" grpId="0" nodeType="afterEffect">
                                  <p:stCondLst>
                                    <p:cond delay="50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50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8" presetClass="entr" presetSubtype="16" fill="hold" nodeType="afterEffect">
                                  <p:stCondLst>
                                    <p:cond delay="5000"/>
                                  </p:stCondLst>
                                  <p:childTnLst>
                                    <p:set>
                                      <p:cBhvr>
                                        <p:cTn id="27" dur="1" fill="hold">
                                          <p:stCondLst>
                                            <p:cond delay="0"/>
                                          </p:stCondLst>
                                        </p:cTn>
                                        <p:tgtEl>
                                          <p:spTgt spid="7"/>
                                        </p:tgtEl>
                                        <p:attrNameLst>
                                          <p:attrName>style.visibility</p:attrName>
                                        </p:attrNameLst>
                                      </p:cBhvr>
                                      <p:to>
                                        <p:strVal val="visible"/>
                                      </p:to>
                                    </p:set>
                                    <p:animEffect transition="in" filter="diamond(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descr="Fig01-0006"/>
          <p:cNvPicPr>
            <a:picLocks noGrp="1" noChangeAspect="1" noChangeArrowheads="1"/>
          </p:cNvPicPr>
          <p:nvPr>
            <p:ph idx="1"/>
          </p:nvPr>
        </p:nvPicPr>
        <p:blipFill>
          <a:blip r:embed="rId2"/>
          <a:stretch>
            <a:fillRect/>
          </a:stretch>
        </p:blipFill>
        <p:spPr bwMode="auto">
          <a:xfrm>
            <a:off x="5143504" y="1142984"/>
            <a:ext cx="4000496" cy="5357850"/>
          </a:xfrm>
          <a:prstGeom prst="rect">
            <a:avLst/>
          </a:prstGeom>
          <a:noFill/>
          <a:effectLst>
            <a:outerShdw dist="107763" dir="2700000" algn="ctr" rotWithShape="0">
              <a:srgbClr val="808080">
                <a:alpha val="50000"/>
              </a:srgbClr>
            </a:outerShdw>
          </a:effectLst>
        </p:spPr>
      </p:pic>
      <p:pic>
        <p:nvPicPr>
          <p:cNvPr id="18434" name="Picture 2" descr="F:\فواز\بحث الحزمي قطع الكمبيوتر\أنواع المعالجات_files\showthread_files\b0b37743a6.jpg"/>
          <p:cNvPicPr>
            <a:picLocks noChangeAspect="1" noChangeArrowheads="1"/>
          </p:cNvPicPr>
          <p:nvPr/>
        </p:nvPicPr>
        <p:blipFill>
          <a:blip r:embed="rId3"/>
          <a:srcRect/>
          <a:stretch>
            <a:fillRect/>
          </a:stretch>
        </p:blipFill>
        <p:spPr bwMode="auto">
          <a:xfrm rot="629775">
            <a:off x="161001" y="1095998"/>
            <a:ext cx="4929191" cy="5357850"/>
          </a:xfrm>
          <a:prstGeom prst="rect">
            <a:avLst/>
          </a:prstGeom>
          <a:noFill/>
        </p:spPr>
      </p:pic>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p:txBody>
          <a:bodyPr/>
          <a:lstStyle/>
          <a:p>
            <a:pPr algn="ctr" rtl="1"/>
            <a:r>
              <a:rPr lang="ar-SA" dirty="0" err="1" smtClean="0"/>
              <a:t>للهارد</a:t>
            </a:r>
            <a:r>
              <a:rPr lang="ar-SA" dirty="0" smtClean="0"/>
              <a:t> أشكال كثيرة وأنواع كثيرة مختلفة</a:t>
            </a:r>
            <a:endParaRPr lang="en-US" dirty="0"/>
          </a:p>
        </p:txBody>
      </p:sp>
      <p:sp>
        <p:nvSpPr>
          <p:cNvPr id="9" name="مستطيل مخدوش من كلا الطرفين 8">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3000"/>
                                        <p:tgtEl>
                                          <p:spTgt spid="7"/>
                                        </p:tgtEl>
                                      </p:cBhvr>
                                    </p:animEffect>
                                  </p:childTnLst>
                                </p:cTn>
                              </p:par>
                            </p:childTnLst>
                          </p:cTn>
                        </p:par>
                        <p:par>
                          <p:cTn id="8" fill="hold">
                            <p:stCondLst>
                              <p:cond delay="3000"/>
                            </p:stCondLst>
                            <p:childTnLst>
                              <p:par>
                                <p:cTn id="9" presetID="2" presetClass="entr" presetSubtype="4"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additive="base">
                                        <p:cTn id="11" dur="2000" fill="hold"/>
                                        <p:tgtEl>
                                          <p:spTgt spid="18434"/>
                                        </p:tgtEl>
                                        <p:attrNameLst>
                                          <p:attrName>ppt_x</p:attrName>
                                        </p:attrNameLst>
                                      </p:cBhvr>
                                      <p:tavLst>
                                        <p:tav tm="0">
                                          <p:val>
                                            <p:strVal val="#ppt_x"/>
                                          </p:val>
                                        </p:tav>
                                        <p:tav tm="100000">
                                          <p:val>
                                            <p:strVal val="#ppt_x"/>
                                          </p:val>
                                        </p:tav>
                                      </p:tavLst>
                                    </p:anim>
                                    <p:anim calcmode="lin" valueType="num">
                                      <p:cBhvr additive="base">
                                        <p:cTn id="12" dur="2000" fill="hold"/>
                                        <p:tgtEl>
                                          <p:spTgt spid="18434"/>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47" presetClass="exit" presetSubtype="0" fill="hold" nodeType="afterEffect">
                                  <p:stCondLst>
                                    <p:cond delay="3000"/>
                                  </p:stCondLst>
                                  <p:childTnLst>
                                    <p:animEffect transition="out" filter="fade">
                                      <p:cBhvr>
                                        <p:cTn id="15" dur="2000"/>
                                        <p:tgtEl>
                                          <p:spTgt spid="18434"/>
                                        </p:tgtEl>
                                      </p:cBhvr>
                                    </p:animEffect>
                                    <p:anim calcmode="lin" valueType="num">
                                      <p:cBhvr>
                                        <p:cTn id="16" dur="2000"/>
                                        <p:tgtEl>
                                          <p:spTgt spid="18434"/>
                                        </p:tgtEl>
                                        <p:attrNameLst>
                                          <p:attrName>ppt_x</p:attrName>
                                        </p:attrNameLst>
                                      </p:cBhvr>
                                      <p:tavLst>
                                        <p:tav tm="0">
                                          <p:val>
                                            <p:strVal val="ppt_x"/>
                                          </p:val>
                                        </p:tav>
                                        <p:tav tm="100000">
                                          <p:val>
                                            <p:strVal val="ppt_x"/>
                                          </p:val>
                                        </p:tav>
                                      </p:tavLst>
                                    </p:anim>
                                    <p:anim calcmode="lin" valueType="num">
                                      <p:cBhvr>
                                        <p:cTn id="17" dur="2000"/>
                                        <p:tgtEl>
                                          <p:spTgt spid="18434"/>
                                        </p:tgtEl>
                                        <p:attrNameLst>
                                          <p:attrName>ppt_y</p:attrName>
                                        </p:attrNameLst>
                                      </p:cBhvr>
                                      <p:tavLst>
                                        <p:tav tm="0">
                                          <p:val>
                                            <p:strVal val="ppt_y"/>
                                          </p:val>
                                        </p:tav>
                                        <p:tav tm="100000">
                                          <p:val>
                                            <p:strVal val="ppt_y-.1"/>
                                          </p:val>
                                        </p:tav>
                                      </p:tavLst>
                                    </p:anim>
                                    <p:set>
                                      <p:cBhvr>
                                        <p:cTn id="18" dur="1" fill="hold">
                                          <p:stCondLst>
                                            <p:cond delay="1999"/>
                                          </p:stCondLst>
                                        </p:cTn>
                                        <p:tgtEl>
                                          <p:spTgt spid="18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85787" y="2285994"/>
            <a:ext cx="2428892" cy="10001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err="1" smtClean="0">
                <a:solidFill>
                  <a:sysClr val="windowText" lastClr="000000"/>
                </a:solidFill>
              </a:rPr>
              <a:t>المقبس</a:t>
            </a:r>
            <a:r>
              <a:rPr lang="ar-SA" sz="2800" dirty="0" smtClean="0">
                <a:solidFill>
                  <a:sysClr val="windowText" lastClr="000000"/>
                </a:solidFill>
              </a:rPr>
              <a:t>  </a:t>
            </a:r>
            <a:r>
              <a:rPr lang="ar-SA" sz="2800" b="1" dirty="0" smtClean="0">
                <a:solidFill>
                  <a:sysClr val="windowText" lastClr="000000"/>
                </a:solidFill>
              </a:rPr>
              <a:t>الثانوي الفرعي</a:t>
            </a:r>
            <a:endParaRPr lang="en-US" sz="2800" b="1" dirty="0">
              <a:solidFill>
                <a:sysClr val="windowText" lastClr="000000"/>
              </a:solidFill>
            </a:endParaRPr>
          </a:p>
        </p:txBody>
      </p:sp>
      <p:pic>
        <p:nvPicPr>
          <p:cNvPr id="154626" name="Picture 2" descr="مقبس%20الكهرباء%20الرئيسي"/>
          <p:cNvPicPr>
            <a:picLocks noChangeAspect="1" noChangeArrowheads="1"/>
          </p:cNvPicPr>
          <p:nvPr/>
        </p:nvPicPr>
        <p:blipFill>
          <a:blip r:embed="rId2"/>
          <a:srcRect/>
          <a:stretch>
            <a:fillRect/>
          </a:stretch>
        </p:blipFill>
        <p:spPr bwMode="auto">
          <a:xfrm>
            <a:off x="4786315" y="428605"/>
            <a:ext cx="4857752" cy="5429288"/>
          </a:xfrm>
          <a:prstGeom prst="rect">
            <a:avLst/>
          </a:prstGeom>
          <a:noFill/>
          <a:ln w="9525">
            <a:noFill/>
            <a:miter lim="800000"/>
            <a:headEnd/>
            <a:tailEnd/>
          </a:ln>
        </p:spPr>
      </p:pic>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4" name="عنوان 3"/>
          <p:cNvSpPr>
            <a:spLocks noGrp="1"/>
          </p:cNvSpPr>
          <p:nvPr>
            <p:ph type="title"/>
          </p:nvPr>
        </p:nvSpPr>
        <p:spPr>
          <a:ln>
            <a:solidFill>
              <a:schemeClr val="accent2"/>
            </a:solidFill>
          </a:ln>
        </p:spPr>
        <p:txBody>
          <a:bodyPr/>
          <a:lstStyle/>
          <a:p>
            <a:pPr algn="ctr" rtl="1"/>
            <a:r>
              <a:rPr lang="ar-SA" smtClean="0">
                <a:solidFill>
                  <a:schemeClr val="bg1"/>
                </a:solidFill>
              </a:rPr>
              <a:t>مقبس الكهرباء </a:t>
            </a:r>
            <a:r>
              <a:rPr lang="ar-SA" smtClean="0"/>
              <a:t>الرئيسي والفرعي</a:t>
            </a:r>
            <a:endParaRPr lang="en-US" dirty="0"/>
          </a:p>
        </p:txBody>
      </p:sp>
      <p:pic>
        <p:nvPicPr>
          <p:cNvPr id="154627" name="Picture 3" descr="مقبس%20الكهرباء%20الإضافي"/>
          <p:cNvPicPr>
            <a:picLocks noChangeAspect="1" noChangeArrowheads="1"/>
          </p:cNvPicPr>
          <p:nvPr/>
        </p:nvPicPr>
        <p:blipFill>
          <a:blip r:embed="rId3"/>
          <a:srcRect/>
          <a:stretch>
            <a:fillRect/>
          </a:stretch>
        </p:blipFill>
        <p:spPr bwMode="auto">
          <a:xfrm>
            <a:off x="1" y="3286101"/>
            <a:ext cx="3357587" cy="3571900"/>
          </a:xfrm>
          <a:prstGeom prst="rect">
            <a:avLst/>
          </a:prstGeom>
          <a:noFill/>
          <a:ln w="9525">
            <a:noFill/>
            <a:miter lim="800000"/>
            <a:headEnd/>
            <a:tailEnd/>
          </a:ln>
        </p:spPr>
      </p:pic>
      <p:sp>
        <p:nvSpPr>
          <p:cNvPr id="8" name="مستطيل مستدير الزوايا 7"/>
          <p:cNvSpPr/>
          <p:nvPr/>
        </p:nvSpPr>
        <p:spPr>
          <a:xfrm>
            <a:off x="714348" y="1428736"/>
            <a:ext cx="2571768" cy="857256"/>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err="1" smtClean="0">
                <a:solidFill>
                  <a:sysClr val="windowText" lastClr="000000"/>
                </a:solidFill>
              </a:rPr>
              <a:t>المقبس</a:t>
            </a:r>
            <a:r>
              <a:rPr lang="ar-SA" sz="2800" b="1" dirty="0" smtClean="0">
                <a:solidFill>
                  <a:sysClr val="windowText" lastClr="000000"/>
                </a:solidFill>
              </a:rPr>
              <a:t> الرئيسي</a:t>
            </a:r>
            <a:endParaRPr lang="en-US" sz="2800" b="1" dirty="0">
              <a:solidFill>
                <a:sysClr val="windowText" lastClr="000000"/>
              </a:solidFill>
            </a:endParaRPr>
          </a:p>
        </p:txBody>
      </p:sp>
      <p:sp>
        <p:nvSpPr>
          <p:cNvPr id="9" name="سهم منحني إلى الأعلى 8"/>
          <p:cNvSpPr/>
          <p:nvPr/>
        </p:nvSpPr>
        <p:spPr>
          <a:xfrm>
            <a:off x="2000232" y="2928934"/>
            <a:ext cx="1428760" cy="2357454"/>
          </a:xfrm>
          <a:prstGeom prst="bentUpArrow">
            <a:avLst>
              <a:gd name="adj1" fmla="val 23609"/>
              <a:gd name="adj2" fmla="val 22349"/>
              <a:gd name="adj3" fmla="val 2500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سهم إلى اليسار 6"/>
          <p:cNvSpPr/>
          <p:nvPr/>
        </p:nvSpPr>
        <p:spPr>
          <a:xfrm>
            <a:off x="3071803" y="1643052"/>
            <a:ext cx="2143140" cy="571504"/>
          </a:xfrm>
          <a:prstGeom prst="lef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مخدوش من كلا الطرفين 10">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500" decel="50000" fill="hold">
                                          <p:stCondLst>
                                            <p:cond delay="0"/>
                                          </p:stCondLst>
                                        </p:cTn>
                                        <p:tgtEl>
                                          <p:spTgt spid="1546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46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4626"/>
                                        </p:tgtEl>
                                        <p:attrNameLst>
                                          <p:attrName>ppt_w</p:attrName>
                                        </p:attrNameLst>
                                      </p:cBhvr>
                                      <p:tavLst>
                                        <p:tav tm="0">
                                          <p:val>
                                            <p:strVal val="#ppt_w*.05"/>
                                          </p:val>
                                        </p:tav>
                                        <p:tav tm="100000">
                                          <p:val>
                                            <p:strVal val="#ppt_w"/>
                                          </p:val>
                                        </p:tav>
                                      </p:tavLst>
                                    </p:anim>
                                    <p:anim calcmode="lin" valueType="num">
                                      <p:cBhvr>
                                        <p:cTn id="10" dur="1000" fill="hold"/>
                                        <p:tgtEl>
                                          <p:spTgt spid="1546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46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46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46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4626"/>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par>
                          <p:cTn id="37" fill="hold">
                            <p:stCondLst>
                              <p:cond delay="3000"/>
                            </p:stCondLst>
                            <p:childTnLst>
                              <p:par>
                                <p:cTn id="38" presetID="2" presetClass="entr" presetSubtype="4" fill="hold" grpId="0" nodeType="afterEffect">
                                  <p:stCondLst>
                                    <p:cond delay="10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5" presetClass="entr" presetSubtype="0" fill="hold" nodeType="afterEffect">
                                  <p:stCondLst>
                                    <p:cond delay="3000"/>
                                  </p:stCondLst>
                                  <p:childTnLst>
                                    <p:set>
                                      <p:cBhvr>
                                        <p:cTn id="44" dur="1" fill="hold">
                                          <p:stCondLst>
                                            <p:cond delay="0"/>
                                          </p:stCondLst>
                                        </p:cTn>
                                        <p:tgtEl>
                                          <p:spTgt spid="154627"/>
                                        </p:tgtEl>
                                        <p:attrNameLst>
                                          <p:attrName>style.visibility</p:attrName>
                                        </p:attrNameLst>
                                      </p:cBhvr>
                                      <p:to>
                                        <p:strVal val="visible"/>
                                      </p:to>
                                    </p:set>
                                    <p:anim calcmode="lin" valueType="num">
                                      <p:cBhvr>
                                        <p:cTn id="45" dur="1000" decel="50000" fill="hold">
                                          <p:stCondLst>
                                            <p:cond delay="0"/>
                                          </p:stCondLst>
                                        </p:cTn>
                                        <p:tgtEl>
                                          <p:spTgt spid="154627"/>
                                        </p:tgtEl>
                                        <p:attrNameLst>
                                          <p:attrName>style.rotation</p:attrName>
                                        </p:attrNameLst>
                                      </p:cBhvr>
                                      <p:tavLst>
                                        <p:tav tm="0">
                                          <p:val>
                                            <p:fltVal val="-90"/>
                                          </p:val>
                                        </p:tav>
                                        <p:tav tm="100000">
                                          <p:val>
                                            <p:fltVal val="0"/>
                                          </p:val>
                                        </p:tav>
                                      </p:tavLst>
                                    </p:anim>
                                    <p:anim calcmode="lin" valueType="num">
                                      <p:cBhvr>
                                        <p:cTn id="46" dur="1000" decel="50000" fill="hold">
                                          <p:stCondLst>
                                            <p:cond delay="0"/>
                                          </p:stCondLst>
                                        </p:cTn>
                                        <p:tgtEl>
                                          <p:spTgt spid="154627"/>
                                        </p:tgtEl>
                                        <p:attrNameLst>
                                          <p:attrName>ppt_w</p:attrName>
                                        </p:attrNameLst>
                                      </p:cBhvr>
                                      <p:tavLst>
                                        <p:tav tm="0">
                                          <p:val>
                                            <p:strVal val="#ppt_w"/>
                                          </p:val>
                                        </p:tav>
                                        <p:tav tm="100000">
                                          <p:val>
                                            <p:strVal val="#ppt_w*.05"/>
                                          </p:val>
                                        </p:tav>
                                      </p:tavLst>
                                    </p:anim>
                                    <p:anim calcmode="lin" valueType="num">
                                      <p:cBhvr>
                                        <p:cTn id="47" dur="1000" accel="50000" fill="hold">
                                          <p:stCondLst>
                                            <p:cond delay="1000"/>
                                          </p:stCondLst>
                                        </p:cTn>
                                        <p:tgtEl>
                                          <p:spTgt spid="154627"/>
                                        </p:tgtEl>
                                        <p:attrNameLst>
                                          <p:attrName>ppt_w</p:attrName>
                                        </p:attrNameLst>
                                      </p:cBhvr>
                                      <p:tavLst>
                                        <p:tav tm="0">
                                          <p:val>
                                            <p:strVal val="#ppt_w*.05"/>
                                          </p:val>
                                        </p:tav>
                                        <p:tav tm="100000">
                                          <p:val>
                                            <p:strVal val="#ppt_w"/>
                                          </p:val>
                                        </p:tav>
                                      </p:tavLst>
                                    </p:anim>
                                    <p:anim calcmode="lin" valueType="num">
                                      <p:cBhvr>
                                        <p:cTn id="48" dur="2000" fill="hold"/>
                                        <p:tgtEl>
                                          <p:spTgt spid="154627"/>
                                        </p:tgtEl>
                                        <p:attrNameLst>
                                          <p:attrName>ppt_h</p:attrName>
                                        </p:attrNameLst>
                                      </p:cBhvr>
                                      <p:tavLst>
                                        <p:tav tm="0">
                                          <p:val>
                                            <p:strVal val="#ppt_h"/>
                                          </p:val>
                                        </p:tav>
                                        <p:tav tm="100000">
                                          <p:val>
                                            <p:strVal val="#ppt_h"/>
                                          </p:val>
                                        </p:tav>
                                      </p:tavLst>
                                    </p:anim>
                                    <p:anim calcmode="lin" valueType="num">
                                      <p:cBhvr>
                                        <p:cTn id="49" dur="1000" decel="50000" fill="hold">
                                          <p:stCondLst>
                                            <p:cond delay="0"/>
                                          </p:stCondLst>
                                        </p:cTn>
                                        <p:tgtEl>
                                          <p:spTgt spid="154627"/>
                                        </p:tgtEl>
                                        <p:attrNameLst>
                                          <p:attrName>ppt_x</p:attrName>
                                        </p:attrNameLst>
                                      </p:cBhvr>
                                      <p:tavLst>
                                        <p:tav tm="0">
                                          <p:val>
                                            <p:strVal val="#ppt_x+.4"/>
                                          </p:val>
                                        </p:tav>
                                        <p:tav tm="100000">
                                          <p:val>
                                            <p:strVal val="#ppt_x"/>
                                          </p:val>
                                        </p:tav>
                                      </p:tavLst>
                                    </p:anim>
                                    <p:anim calcmode="lin" valueType="num">
                                      <p:cBhvr>
                                        <p:cTn id="50" dur="1000" decel="50000" fill="hold">
                                          <p:stCondLst>
                                            <p:cond delay="0"/>
                                          </p:stCondLst>
                                        </p:cTn>
                                        <p:tgtEl>
                                          <p:spTgt spid="154627"/>
                                        </p:tgtEl>
                                        <p:attrNameLst>
                                          <p:attrName>ppt_y</p:attrName>
                                        </p:attrNameLst>
                                      </p:cBhvr>
                                      <p:tavLst>
                                        <p:tav tm="0">
                                          <p:val>
                                            <p:strVal val="#ppt_y-.2"/>
                                          </p:val>
                                        </p:tav>
                                        <p:tav tm="100000">
                                          <p:val>
                                            <p:strVal val="#ppt_y+.1"/>
                                          </p:val>
                                        </p:tav>
                                      </p:tavLst>
                                    </p:anim>
                                    <p:anim calcmode="lin" valueType="num">
                                      <p:cBhvr>
                                        <p:cTn id="51" dur="1000" accel="50000" fill="hold">
                                          <p:stCondLst>
                                            <p:cond delay="1000"/>
                                          </p:stCondLst>
                                        </p:cTn>
                                        <p:tgtEl>
                                          <p:spTgt spid="154627"/>
                                        </p:tgtEl>
                                        <p:attrNameLst>
                                          <p:attrName>ppt_y</p:attrName>
                                        </p:attrNameLst>
                                      </p:cBhvr>
                                      <p:tavLst>
                                        <p:tav tm="0">
                                          <p:val>
                                            <p:strVal val="#ppt_y+.1"/>
                                          </p:val>
                                        </p:tav>
                                        <p:tav tm="100000">
                                          <p:val>
                                            <p:strVal val="#ppt_y"/>
                                          </p:val>
                                        </p:tav>
                                      </p:tavLst>
                                    </p:anim>
                                    <p:animEffect transition="in" filter="fade">
                                      <p:cBhvr>
                                        <p:cTn id="52" dur="2000" decel="50000">
                                          <p:stCondLst>
                                            <p:cond delay="0"/>
                                          </p:stCondLst>
                                        </p:cTn>
                                        <p:tgtEl>
                                          <p:spTgt spid="154627"/>
                                        </p:tgtEl>
                                      </p:cBhvr>
                                    </p:animEffect>
                                  </p:childTnLst>
                                </p:cTn>
                              </p:par>
                            </p:childTnLst>
                          </p:cTn>
                        </p:par>
                        <p:par>
                          <p:cTn id="53" fill="hold">
                            <p:stCondLst>
                              <p:cond delay="9500"/>
                            </p:stCondLst>
                            <p:childTnLst>
                              <p:par>
                                <p:cTn id="54" presetID="3" presetClass="entr" presetSubtype="1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linds(horizontal)">
                                      <p:cBhvr>
                                        <p:cTn id="56" dur="500"/>
                                        <p:tgtEl>
                                          <p:spTgt spid="9"/>
                                        </p:tgtEl>
                                      </p:cBhvr>
                                    </p:animEffect>
                                  </p:childTnLst>
                                </p:cTn>
                              </p:par>
                            </p:childTnLst>
                          </p:cTn>
                        </p:par>
                        <p:par>
                          <p:cTn id="57" fill="hold">
                            <p:stCondLst>
                              <p:cond delay="10000"/>
                            </p:stCondLst>
                            <p:childTnLst>
                              <p:par>
                                <p:cTn id="58" presetID="52"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Scale>
                                      <p:cBhvr>
                                        <p:cTn id="6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0"/>
                                        </p:tgtEl>
                                        <p:attrNameLst>
                                          <p:attrName>ppt_x</p:attrName>
                                          <p:attrName>ppt_y</p:attrName>
                                        </p:attrNameLst>
                                      </p:cBhvr>
                                    </p:animMotion>
                                    <p:animEffect transition="in" filter="fade">
                                      <p:cBhvr>
                                        <p:cTn id="62" dur="1000"/>
                                        <p:tgtEl>
                                          <p:spTgt spid="10"/>
                                        </p:tgtEl>
                                      </p:cBhvr>
                                    </p:animEffect>
                                  </p:childTnLst>
                                </p:cTn>
                              </p:par>
                            </p:childTnLst>
                          </p:cTn>
                        </p:par>
                        <p:par>
                          <p:cTn id="63" fill="hold">
                            <p:stCondLst>
                              <p:cond delay="11000"/>
                            </p:stCondLst>
                            <p:childTnLst>
                              <p:par>
                                <p:cTn id="64" presetID="47" presetClass="exit" presetSubtype="0" fill="hold" grpId="1" nodeType="afterEffect">
                                  <p:stCondLst>
                                    <p:cond delay="3000"/>
                                  </p:stCondLst>
                                  <p:childTnLst>
                                    <p:animEffect transition="out" filter="fade">
                                      <p:cBhvr>
                                        <p:cTn id="65" dur="1000"/>
                                        <p:tgtEl>
                                          <p:spTgt spid="10"/>
                                        </p:tgtEl>
                                      </p:cBhvr>
                                    </p:animEffect>
                                    <p:anim calcmode="lin" valueType="num">
                                      <p:cBhvr>
                                        <p:cTn id="66" dur="1000"/>
                                        <p:tgtEl>
                                          <p:spTgt spid="10"/>
                                        </p:tgtEl>
                                        <p:attrNameLst>
                                          <p:attrName>ppt_x</p:attrName>
                                        </p:attrNameLst>
                                      </p:cBhvr>
                                      <p:tavLst>
                                        <p:tav tm="0">
                                          <p:val>
                                            <p:strVal val="ppt_x"/>
                                          </p:val>
                                        </p:tav>
                                        <p:tav tm="100000">
                                          <p:val>
                                            <p:strVal val="ppt_x"/>
                                          </p:val>
                                        </p:tav>
                                      </p:tavLst>
                                    </p:anim>
                                    <p:anim calcmode="lin" valueType="num">
                                      <p:cBhvr>
                                        <p:cTn id="67" dur="1000"/>
                                        <p:tgtEl>
                                          <p:spTgt spid="10"/>
                                        </p:tgtEl>
                                        <p:attrNameLst>
                                          <p:attrName>ppt_y</p:attrName>
                                        </p:attrNameLst>
                                      </p:cBhvr>
                                      <p:tavLst>
                                        <p:tav tm="0">
                                          <p:val>
                                            <p:strVal val="ppt_y"/>
                                          </p:val>
                                        </p:tav>
                                        <p:tav tm="100000">
                                          <p:val>
                                            <p:strVal val="ppt_y-.1"/>
                                          </p:val>
                                        </p:tav>
                                      </p:tavLst>
                                    </p:anim>
                                    <p:set>
                                      <p:cBhvr>
                                        <p:cTn id="6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 grpId="0" animBg="1"/>
      <p:bldP spid="8" grpId="0" animBg="1"/>
      <p:bldP spid="9"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1011222"/>
          </a:xfrm>
        </p:spPr>
        <p:txBody>
          <a:bodyPr/>
          <a:lstStyle/>
          <a:p>
            <a:r>
              <a:rPr lang="ar-SA" b="1" dirty="0" smtClean="0"/>
              <a:t>ويتصل بمنافذ الطاقة </a:t>
            </a:r>
            <a:r>
              <a:rPr lang="ar-SA" b="1" dirty="0" err="1" smtClean="0"/>
              <a:t>الباور</a:t>
            </a:r>
            <a:r>
              <a:rPr lang="ar-SA" b="1" dirty="0" smtClean="0"/>
              <a:t> </a:t>
            </a:r>
            <a:r>
              <a:rPr lang="ar-SA" b="1" dirty="0" err="1" smtClean="0"/>
              <a:t>سبلاي</a:t>
            </a:r>
            <a:r>
              <a:rPr lang="ar-SA" b="1" dirty="0" smtClean="0"/>
              <a:t> </a:t>
            </a:r>
            <a:endParaRPr lang="en-US" b="1" dirty="0"/>
          </a:p>
        </p:txBody>
      </p:sp>
      <p:pic>
        <p:nvPicPr>
          <p:cNvPr id="5" name="Picture 2" descr="F:\فواز\بحث الحزمي قطع الكمبيوتر\شرح لمكونات الكمبيوتر الداخلية - عالي نت_files\perif_PC%20Power%20supply.jpg"/>
          <p:cNvPicPr>
            <a:picLocks noGrp="1" noChangeAspect="1" noChangeArrowheads="1"/>
          </p:cNvPicPr>
          <p:nvPr>
            <p:ph idx="1"/>
          </p:nvPr>
        </p:nvPicPr>
        <p:blipFill>
          <a:blip r:embed="rId2"/>
          <a:stretch>
            <a:fillRect/>
          </a:stretch>
        </p:blipFill>
        <p:spPr bwMode="auto">
          <a:xfrm>
            <a:off x="0" y="1214422"/>
            <a:ext cx="9143999" cy="5214974"/>
          </a:xfrm>
          <a:prstGeom prst="rect">
            <a:avLst/>
          </a:prstGeom>
          <a:noFill/>
        </p:spPr>
      </p:pic>
      <p:sp>
        <p:nvSpPr>
          <p:cNvPr id="3" name="عنصر نائب للتذييل 2"/>
          <p:cNvSpPr>
            <a:spLocks noGrp="1"/>
          </p:cNvSpPr>
          <p:nvPr>
            <p:ph type="ftr" sz="quarter" idx="11"/>
          </p:nvPr>
        </p:nvSpPr>
        <p:spPr/>
        <p:txBody>
          <a:bodyPr/>
          <a:lstStyle/>
          <a:p>
            <a:r>
              <a:rPr lang="ar-SA" smtClean="0"/>
              <a:t>عمل الطالب فواز علي محسن العوامي </a:t>
            </a:r>
            <a:endParaRPr lang="ar-SA"/>
          </a:p>
        </p:txBody>
      </p:sp>
      <p:sp>
        <p:nvSpPr>
          <p:cNvPr id="6" name="مستطيل مخدوش من كلا الطرفين 5">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200"/>
                                        <p:tgtEl>
                                          <p:spTgt spid="4"/>
                                        </p:tgtEl>
                                      </p:cBhvr>
                                    </p:animEffect>
                                  </p:childTnLst>
                                </p:cTn>
                              </p:par>
                            </p:childTnLst>
                          </p:cTn>
                        </p:par>
                        <p:par>
                          <p:cTn id="8" fill="hold">
                            <p:stCondLst>
                              <p:cond delay="12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100" fill="hold"/>
                                        <p:tgtEl>
                                          <p:spTgt spid="5"/>
                                        </p:tgtEl>
                                        <p:attrNameLst>
                                          <p:attrName>ppt_x</p:attrName>
                                        </p:attrNameLst>
                                      </p:cBhvr>
                                      <p:tavLst>
                                        <p:tav tm="0">
                                          <p:val>
                                            <p:strVal val="#ppt_x"/>
                                          </p:val>
                                        </p:tav>
                                        <p:tav tm="100000">
                                          <p:val>
                                            <p:strVal val="#ppt_x"/>
                                          </p:val>
                                        </p:tav>
                                      </p:tavLst>
                                    </p:anim>
                                    <p:anim calcmode="lin" valueType="num">
                                      <p:cBhvr additive="base">
                                        <p:cTn id="12" dur="41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pic>
        <p:nvPicPr>
          <p:cNvPr id="1029" name="Picture 5" descr="F:\فواز\تنزيل ملفات من النت\عام\آخر أختراع لليابانيين_files\showthread_files\3a3439f53242cc57458213f012f56b1b.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انفجار 2 9"/>
          <p:cNvSpPr/>
          <p:nvPr/>
        </p:nvSpPr>
        <p:spPr>
          <a:xfrm>
            <a:off x="1714480" y="1714488"/>
            <a:ext cx="5715040" cy="51435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t>هل تعتقد أن هذه الأقلام كمبيوتر؟؟!!</a:t>
            </a:r>
            <a:endParaRPr lang="en-US" sz="4400" dirty="0"/>
          </a:p>
        </p:txBody>
      </p:sp>
      <p:sp>
        <p:nvSpPr>
          <p:cNvPr id="11" name="مستطيل مخدوش من كلا الطرفين 10">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anim calcmode="lin" valueType="num">
                                      <p:cBhvr>
                                        <p:cTn id="8" dur="2000" fill="hold"/>
                                        <p:tgtEl>
                                          <p:spTgt spid="1029"/>
                                        </p:tgtEl>
                                        <p:attrNameLst>
                                          <p:attrName>style.rotation</p:attrName>
                                        </p:attrNameLst>
                                      </p:cBhvr>
                                      <p:tavLst>
                                        <p:tav tm="0">
                                          <p:val>
                                            <p:fltVal val="720"/>
                                          </p:val>
                                        </p:tav>
                                        <p:tav tm="100000">
                                          <p:val>
                                            <p:fltVal val="0"/>
                                          </p:val>
                                        </p:tav>
                                      </p:tavLst>
                                    </p:anim>
                                    <p:anim calcmode="lin" valueType="num">
                                      <p:cBhvr>
                                        <p:cTn id="9" dur="2000" fill="hold"/>
                                        <p:tgtEl>
                                          <p:spTgt spid="1029"/>
                                        </p:tgtEl>
                                        <p:attrNameLst>
                                          <p:attrName>ppt_h</p:attrName>
                                        </p:attrNameLst>
                                      </p:cBhvr>
                                      <p:tavLst>
                                        <p:tav tm="0">
                                          <p:val>
                                            <p:fltVal val="0"/>
                                          </p:val>
                                        </p:tav>
                                        <p:tav tm="100000">
                                          <p:val>
                                            <p:strVal val="#ppt_h"/>
                                          </p:val>
                                        </p:tav>
                                      </p:tavLst>
                                    </p:anim>
                                    <p:anim calcmode="lin" valueType="num">
                                      <p:cBhvr>
                                        <p:cTn id="10" dur="2000" fill="hold"/>
                                        <p:tgtEl>
                                          <p:spTgt spid="102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1" presetClass="entr" presetSubtype="0" fill="hold" grpId="1" nodeType="afterEffect">
                                  <p:stCondLst>
                                    <p:cond delay="0"/>
                                  </p:stCondLst>
                                  <p:iterate type="lt">
                                    <p:tmPct val="5000"/>
                                  </p:iterate>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 calcmode="lin" valueType="num">
                                      <p:cBhvr>
                                        <p:cTn id="16" dur="2000" fill="hold"/>
                                        <p:tgtEl>
                                          <p:spTgt spid="10"/>
                                        </p:tgtEl>
                                        <p:attrNameLst>
                                          <p:attrName>style.rotation</p:attrName>
                                        </p:attrNameLst>
                                      </p:cBhvr>
                                      <p:tavLst>
                                        <p:tav tm="0">
                                          <p:val>
                                            <p:fltVal val="90"/>
                                          </p:val>
                                        </p:tav>
                                        <p:tav tm="100000">
                                          <p:val>
                                            <p:fltVal val="0"/>
                                          </p:val>
                                        </p:tav>
                                      </p:tavLst>
                                    </p:anim>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هذا آخر ما توصل له اليابانيون</a:t>
            </a:r>
            <a:endParaRPr lang="en-US" dirty="0"/>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pic>
        <p:nvPicPr>
          <p:cNvPr id="5" name="Picture 3" descr="F:\فواز\تنزيل ملفات من النت\عام\آخر أختراع لليابانيين_files\showthread_files\5197147a5de5693163db6af6e5b54f3a.jpg"/>
          <p:cNvPicPr>
            <a:picLocks noChangeAspect="1" noChangeArrowheads="1"/>
          </p:cNvPicPr>
          <p:nvPr/>
        </p:nvPicPr>
        <p:blipFill>
          <a:blip r:embed="rId2"/>
          <a:srcRect/>
          <a:stretch>
            <a:fillRect/>
          </a:stretch>
        </p:blipFill>
        <p:spPr bwMode="auto">
          <a:xfrm>
            <a:off x="0" y="1214422"/>
            <a:ext cx="9144000" cy="5643578"/>
          </a:xfrm>
          <a:prstGeom prst="rect">
            <a:avLst/>
          </a:prstGeom>
          <a:noFill/>
        </p:spPr>
      </p:pic>
      <p:pic>
        <p:nvPicPr>
          <p:cNvPr id="6" name="Picture 2" descr="F:\فواز\تنزيل ملفات من النت\عام\آخر أختراع لليابانيين_files\showthread_files\9fb47208e11cac2641fa73fae54900c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انفجار 1 8"/>
          <p:cNvSpPr/>
          <p:nvPr/>
        </p:nvSpPr>
        <p:spPr>
          <a:xfrm rot="2117462">
            <a:off x="455056" y="-579479"/>
            <a:ext cx="4929222" cy="3143272"/>
          </a:xfrm>
          <a:prstGeom prst="irregularSeal1">
            <a:avLst/>
          </a:prstGeom>
          <a:solidFill>
            <a:schemeClr val="accent1">
              <a:alpha val="56000"/>
            </a:schemeClr>
          </a:solidFill>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t>فأين الكيس </a:t>
            </a:r>
            <a:r>
              <a:rPr lang="ar-SA" sz="4000" b="1" dirty="0" err="1" smtClean="0"/>
              <a:t>والماذر</a:t>
            </a:r>
            <a:r>
              <a:rPr lang="ar-SA" sz="4000" b="1" dirty="0" smtClean="0"/>
              <a:t> </a:t>
            </a:r>
            <a:r>
              <a:rPr lang="ar-SA" sz="4000" b="1" dirty="0" err="1" smtClean="0"/>
              <a:t>والرام</a:t>
            </a:r>
            <a:r>
              <a:rPr lang="ar-SA" sz="4000" b="1" dirty="0" smtClean="0"/>
              <a:t> </a:t>
            </a:r>
            <a:r>
              <a:rPr lang="ar-SA" sz="4000" b="1" dirty="0" err="1" smtClean="0"/>
              <a:t>والهارد</a:t>
            </a:r>
            <a:r>
              <a:rPr lang="ar-SA" sz="4000" b="1" dirty="0" smtClean="0"/>
              <a:t> </a:t>
            </a:r>
            <a:r>
              <a:rPr lang="ar-SA" sz="4000" b="1" dirty="0" err="1" smtClean="0"/>
              <a:t>ووو</a:t>
            </a:r>
            <a:r>
              <a:rPr lang="ar-SA" sz="4000" b="1" dirty="0" smtClean="0"/>
              <a:t>...</a:t>
            </a:r>
            <a:endParaRPr lang="en-US" sz="4000" b="1" dirty="0"/>
          </a:p>
        </p:txBody>
      </p:sp>
      <p:sp>
        <p:nvSpPr>
          <p:cNvPr id="14" name="انفجار 2 13"/>
          <p:cNvSpPr/>
          <p:nvPr/>
        </p:nvSpPr>
        <p:spPr>
          <a:xfrm rot="2031812">
            <a:off x="4160354" y="3191398"/>
            <a:ext cx="5448782" cy="4288142"/>
          </a:xfrm>
          <a:prstGeom prst="irregularSeal2">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t>والشاشة </a:t>
            </a:r>
            <a:r>
              <a:rPr lang="ar-SA" sz="4000" b="1" dirty="0" err="1" smtClean="0"/>
              <a:t>والكيبورد</a:t>
            </a:r>
            <a:r>
              <a:rPr lang="ar-SA" sz="4000" b="1" dirty="0" smtClean="0"/>
              <a:t> تُرى من غير ملمس!!</a:t>
            </a:r>
            <a:endParaRPr lang="en-US" sz="4000" b="1" dirty="0"/>
          </a:p>
        </p:txBody>
      </p:sp>
      <p:sp>
        <p:nvSpPr>
          <p:cNvPr id="15" name="مستطيل مخدوش من كلا الطرفين 14">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par>
                          <p:cTn id="25" fill="hold">
                            <p:stCondLst>
                              <p:cond delay="3000"/>
                            </p:stCondLst>
                            <p:childTnLst>
                              <p:par>
                                <p:cTn id="26" presetID="15" presetClass="entr" presetSubtype="0" fill="hold" nodeType="after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7000"/>
                            </p:stCondLst>
                            <p:childTnLst>
                              <p:par>
                                <p:cTn id="33" presetID="47" presetClass="entr" presetSubtype="0" fill="hold" grpId="0" nodeType="afterEffect">
                                  <p:stCondLst>
                                    <p:cond delay="2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ppt_x</p:attrName>
                                        </p:attrNameLst>
                                      </p:cBhvr>
                                      <p:tavLst>
                                        <p:tav tm="0">
                                          <p:val>
                                            <p:strVal val="#ppt_x"/>
                                          </p:val>
                                        </p:tav>
                                        <p:tav tm="100000">
                                          <p:val>
                                            <p:strVal val="#ppt_x"/>
                                          </p:val>
                                        </p:tav>
                                      </p:tavLst>
                                    </p:anim>
                                    <p:anim calcmode="lin" valueType="num">
                                      <p:cBhvr>
                                        <p:cTn id="37" dur="2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11500"/>
                            </p:stCondLst>
                            <p:childTnLst>
                              <p:par>
                                <p:cTn id="39" presetID="48" presetClass="entr" presetSubtype="0" accel="50000" fill="hold" grpId="0" nodeType="afterEffect">
                                  <p:stCondLst>
                                    <p:cond delay="30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14"/>
                                        </p:tgtEl>
                                        <p:attrNameLst>
                                          <p:attrName>ppt_y</p:attrName>
                                        </p:attrNameLst>
                                      </p:cBhvr>
                                      <p:tavLst>
                                        <p:tav tm="0">
                                          <p:val>
                                            <p:strVal val="#ppt_y"/>
                                          </p:val>
                                        </p:tav>
                                        <p:tav tm="100000">
                                          <p:val>
                                            <p:strVal val="#ppt_y"/>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mph" presetSubtype="0" fill="hold" grpId="1" nodeType="clickEffect">
                                  <p:stCondLst>
                                    <p:cond delay="3000"/>
                                  </p:stCondLst>
                                  <p:childTnLst>
                                    <p:animClr clrSpc="hsl">
                                      <p:cBhvr override="childStyle">
                                        <p:cTn id="48" dur="500" fill="hold"/>
                                        <p:tgtEl>
                                          <p:spTgt spid="14"/>
                                        </p:tgtEl>
                                        <p:attrNameLst>
                                          <p:attrName>style.color</p:attrName>
                                        </p:attrNameLst>
                                      </p:cBhvr>
                                      <p:by>
                                        <p:hsl h="0" s="-70588" l="0"/>
                                      </p:by>
                                    </p:animClr>
                                    <p:animClr clrSpc="hsl">
                                      <p:cBhvr>
                                        <p:cTn id="49" dur="500" fill="hold"/>
                                        <p:tgtEl>
                                          <p:spTgt spid="14"/>
                                        </p:tgtEl>
                                        <p:attrNameLst>
                                          <p:attrName>fillcolor</p:attrName>
                                        </p:attrNameLst>
                                      </p:cBhvr>
                                      <p:by>
                                        <p:hsl h="0" s="-70588" l="0"/>
                                      </p:by>
                                    </p:animClr>
                                    <p:animClr clrSpc="hsl">
                                      <p:cBhvr>
                                        <p:cTn id="50" dur="500" fill="hold"/>
                                        <p:tgtEl>
                                          <p:spTgt spid="14"/>
                                        </p:tgtEl>
                                        <p:attrNameLst>
                                          <p:attrName>stroke.color</p:attrName>
                                        </p:attrNameLst>
                                      </p:cBhvr>
                                      <p:by>
                                        <p:hsl h="0" s="-70588" l="0"/>
                                      </p:by>
                                    </p:animClr>
                                    <p:set>
                                      <p:cBhvr>
                                        <p:cTn id="51"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pic>
        <p:nvPicPr>
          <p:cNvPr id="5" name="Picture 2"/>
          <p:cNvPicPr>
            <a:picLocks noChangeAspect="1" noChangeArrowheads="1"/>
          </p:cNvPicPr>
          <p:nvPr/>
        </p:nvPicPr>
        <p:blipFill>
          <a:blip r:embed="rId3"/>
          <a:srcRect/>
          <a:stretch>
            <a:fillRect/>
          </a:stretch>
        </p:blipFill>
        <p:spPr bwMode="auto">
          <a:xfrm>
            <a:off x="0" y="-214338"/>
            <a:ext cx="9144000" cy="7072338"/>
          </a:xfrm>
          <a:prstGeom prst="rect">
            <a:avLst/>
          </a:prstGeom>
          <a:noFill/>
          <a:ln w="9525">
            <a:noFill/>
            <a:miter lim="800000"/>
            <a:headEnd/>
            <a:tailEnd/>
          </a:ln>
          <a:effectLst/>
        </p:spPr>
      </p:pic>
      <p:pic>
        <p:nvPicPr>
          <p:cNvPr id="6" name="Picture 44" descr="Fig01-0020"/>
          <p:cNvPicPr>
            <a:picLocks noChangeAspect="1" noChangeArrowheads="1"/>
          </p:cNvPicPr>
          <p:nvPr/>
        </p:nvPicPr>
        <p:blipFill>
          <a:blip r:embed="rId4"/>
          <a:srcRect/>
          <a:stretch>
            <a:fillRect/>
          </a:stretch>
        </p:blipFill>
        <p:spPr bwMode="auto">
          <a:xfrm>
            <a:off x="0" y="-285776"/>
            <a:ext cx="9144000" cy="7143776"/>
          </a:xfrm>
          <a:prstGeom prst="rect">
            <a:avLst/>
          </a:prstGeom>
          <a:noFill/>
          <a:effectLst>
            <a:outerShdw dist="107763" dir="2700000" algn="ctr" rotWithShape="0">
              <a:srgbClr val="808080">
                <a:alpha val="50000"/>
              </a:srgbClr>
            </a:outerShdw>
          </a:effectLst>
        </p:spPr>
      </p:pic>
      <p:pic>
        <p:nvPicPr>
          <p:cNvPr id="7" name="Picture 15" descr="Fig01-0018"/>
          <p:cNvPicPr>
            <a:picLocks noChangeAspect="1" noChangeArrowheads="1"/>
          </p:cNvPicPr>
          <p:nvPr/>
        </p:nvPicPr>
        <p:blipFill>
          <a:blip r:embed="rId5"/>
          <a:srcRect/>
          <a:stretch>
            <a:fillRect/>
          </a:stretch>
        </p:blipFill>
        <p:spPr bwMode="auto">
          <a:xfrm>
            <a:off x="0" y="-285776"/>
            <a:ext cx="9144000" cy="7143776"/>
          </a:xfrm>
          <a:prstGeom prst="rect">
            <a:avLst/>
          </a:prstGeom>
          <a:noFill/>
          <a:effectLst>
            <a:outerShdw dist="107763" dir="2700000" algn="ctr" rotWithShape="0">
              <a:srgbClr val="808080">
                <a:alpha val="50000"/>
              </a:srgbClr>
            </a:outerShdw>
          </a:effectLst>
        </p:spPr>
      </p:pic>
    </p:spTree>
  </p:cSld>
  <p:clrMapOvr>
    <a:masterClrMapping/>
  </p:clrMapOvr>
  <p:transition advTm="1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9"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fmla="#ppt_w*sin(2.5*pi*$)">
                                          <p:val>
                                            <p:fltVal val="0"/>
                                          </p:val>
                                        </p:tav>
                                        <p:tav tm="100000">
                                          <p:val>
                                            <p:fltVal val="1"/>
                                          </p:val>
                                        </p:tav>
                                      </p:tavLst>
                                    </p:anim>
                                    <p:anim calcmode="lin" valueType="num">
                                      <p:cBhvr>
                                        <p:cTn id="13" dur="5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0"/>
                            </p:stCondLst>
                            <p:childTnLst>
                              <p:par>
                                <p:cTn id="15" presetID="19"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0" fill="hold"/>
                                        <p:tgtEl>
                                          <p:spTgt spid="7"/>
                                        </p:tgtEl>
                                        <p:attrNameLst>
                                          <p:attrName>ppt_w</p:attrName>
                                        </p:attrNameLst>
                                      </p:cBhvr>
                                      <p:tavLst>
                                        <p:tav tm="0" fmla="#ppt_w*sin(2.5*pi*$)">
                                          <p:val>
                                            <p:fltVal val="0"/>
                                          </p:val>
                                        </p:tav>
                                        <p:tav tm="100000">
                                          <p:val>
                                            <p:fltVal val="1"/>
                                          </p:val>
                                        </p:tav>
                                      </p:tavLst>
                                    </p:anim>
                                    <p:anim calcmode="lin" valueType="num">
                                      <p:cBhvr>
                                        <p:cTn id="1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sp>
        <p:nvSpPr>
          <p:cNvPr id="4" name="عنصر نائب للتذييل 3"/>
          <p:cNvSpPr>
            <a:spLocks noGrp="1"/>
          </p:cNvSpPr>
          <p:nvPr>
            <p:ph type="ftr" sz="quarter" idx="11"/>
          </p:nvPr>
        </p:nvSpPr>
        <p:spPr/>
        <p:txBody>
          <a:bodyPr/>
          <a:lstStyle/>
          <a:p>
            <a:r>
              <a:rPr lang="ar-SA" smtClean="0"/>
              <a:t>عمل الطالب فواز علي محسن العوامي </a:t>
            </a:r>
            <a:endParaRPr lang="ar-SA"/>
          </a:p>
        </p:txBody>
      </p:sp>
      <p:pic>
        <p:nvPicPr>
          <p:cNvPr id="5" name="Picture 2" descr="F:\فواز\تنزيل ملفات من النت\عام\آخر أختراع لليابانيين_files\showthread_files\58244e23895e3679de834a2b37f6a59b.jpg"/>
          <p:cNvPicPr>
            <a:picLocks noChangeAspect="1" noChangeArrowheads="1"/>
          </p:cNvPicPr>
          <p:nvPr/>
        </p:nvPicPr>
        <p:blipFill>
          <a:blip r:embed="rId2"/>
          <a:srcRect/>
          <a:stretch>
            <a:fillRect/>
          </a:stretch>
        </p:blipFill>
        <p:spPr bwMode="auto">
          <a:xfrm>
            <a:off x="0" y="26740"/>
            <a:ext cx="9144000" cy="6831259"/>
          </a:xfrm>
          <a:prstGeom prst="rect">
            <a:avLst/>
          </a:prstGeom>
          <a:noFill/>
        </p:spPr>
      </p:pic>
      <p:pic>
        <p:nvPicPr>
          <p:cNvPr id="7" name="Picture 4" descr="F:\فواز\تنزيل ملفات من النت\عام\آخر أختراع لليابانيين_files\showthread_files\d6c3d29cde60127ae15ac8c8559c4f4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مستطيل مستدير الزوايا 7"/>
          <p:cNvSpPr/>
          <p:nvPr/>
        </p:nvSpPr>
        <p:spPr>
          <a:xfrm rot="1047215">
            <a:off x="-153496" y="3485881"/>
            <a:ext cx="5266231" cy="2643206"/>
          </a:xfrm>
          <a:prstGeom prst="roundRect">
            <a:avLst/>
          </a:prstGeom>
          <a:solidFill>
            <a:schemeClr val="accent2">
              <a:lumMod val="40000"/>
              <a:lumOff val="6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t>عندما يصبح العجب حقيقة فقل (سبحان من علم الإنسان </a:t>
            </a:r>
            <a:r>
              <a:rPr lang="ar-SA" sz="4000" dirty="0" err="1" smtClean="0"/>
              <a:t>مالم</a:t>
            </a:r>
            <a:r>
              <a:rPr lang="ar-SA" sz="4000" dirty="0" smtClean="0"/>
              <a:t> يعلم)</a:t>
            </a:r>
            <a:endParaRPr lang="en-US" sz="4000" dirty="0"/>
          </a:p>
        </p:txBody>
      </p:sp>
      <p:sp>
        <p:nvSpPr>
          <p:cNvPr id="9" name="مستطيل مخدوش من كلا الطرفين 8">
            <a:hlinkClick r:id="rId4"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51" presetClass="entr" presetSubtype="0" fill="hold" grpId="0" nodeType="afterEffect">
                                  <p:stCondLst>
                                    <p:cond delay="4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70" decel="100000"/>
                                        <p:tgtEl>
                                          <p:spTgt spid="8"/>
                                        </p:tgtEl>
                                      </p:cBhvr>
                                    </p:animEffect>
                                    <p:animScale>
                                      <p:cBhvr>
                                        <p:cTn id="19" dur="770" decel="100000"/>
                                        <p:tgtEl>
                                          <p:spTgt spid="8"/>
                                        </p:tgtEl>
                                      </p:cBhvr>
                                      <p:from x="10000" y="10000"/>
                                      <p:to x="200000" y="450000"/>
                                    </p:animScale>
                                    <p:animScale>
                                      <p:cBhvr>
                                        <p:cTn id="20" dur="1230" accel="100000" fill="hold">
                                          <p:stCondLst>
                                            <p:cond delay="770"/>
                                          </p:stCondLst>
                                        </p:cTn>
                                        <p:tgtEl>
                                          <p:spTgt spid="8"/>
                                        </p:tgtEl>
                                      </p:cBhvr>
                                      <p:from x="200000" y="450000"/>
                                      <p:to x="100000" y="100000"/>
                                    </p:animScale>
                                    <p:set>
                                      <p:cBhvr>
                                        <p:cTn id="21" dur="770" fill="hold"/>
                                        <p:tgtEl>
                                          <p:spTgt spid="8"/>
                                        </p:tgtEl>
                                        <p:attrNameLst>
                                          <p:attrName>ppt_x</p:attrName>
                                        </p:attrNameLst>
                                      </p:cBhvr>
                                      <p:to>
                                        <p:strVal val="(0.5)"/>
                                      </p:to>
                                    </p:set>
                                    <p:anim from="(0.5)" to="(#ppt_x)" calcmode="lin" valueType="num">
                                      <p:cBhvr>
                                        <p:cTn id="22" dur="1230" accel="100000" fill="hold">
                                          <p:stCondLst>
                                            <p:cond delay="770"/>
                                          </p:stCondLst>
                                        </p:cTn>
                                        <p:tgtEl>
                                          <p:spTgt spid="8"/>
                                        </p:tgtEl>
                                        <p:attrNameLst>
                                          <p:attrName>ppt_x</p:attrName>
                                        </p:attrNameLst>
                                      </p:cBhvr>
                                    </p:anim>
                                    <p:set>
                                      <p:cBhvr>
                                        <p:cTn id="23" dur="770" fill="hold"/>
                                        <p:tgtEl>
                                          <p:spTgt spid="8"/>
                                        </p:tgtEl>
                                        <p:attrNameLst>
                                          <p:attrName>ppt_y</p:attrName>
                                        </p:attrNameLst>
                                      </p:cBhvr>
                                      <p:to>
                                        <p:strVal val="(#ppt_y+0.4)"/>
                                      </p:to>
                                    </p:set>
                                    <p:anim from="(#ppt_y+0.4)" to="(#ppt_y)" calcmode="lin" valueType="num">
                                      <p:cBhvr>
                                        <p:cTn id="24" dur="1230" accel="100000" fill="hold">
                                          <p:stCondLst>
                                            <p:cond delay="770"/>
                                          </p:stCondLst>
                                        </p:cTn>
                                        <p:tgtEl>
                                          <p:spTgt spid="8"/>
                                        </p:tgtEl>
                                        <p:attrNameLst>
                                          <p:attrName>ppt_y</p:attrName>
                                        </p:attrNameLst>
                                      </p:cBhvr>
                                    </p:anim>
                                  </p:childTnLst>
                                </p:cTn>
                              </p:par>
                            </p:childTnLst>
                          </p:cTn>
                        </p:par>
                        <p:par>
                          <p:cTn id="25" fill="hold">
                            <p:stCondLst>
                              <p:cond delay="7000"/>
                            </p:stCondLst>
                            <p:childTnLst>
                              <p:par>
                                <p:cTn id="26" presetID="31" presetClass="entr" presetSubtype="0" fill="hold" nodeType="afterEffect">
                                  <p:stCondLst>
                                    <p:cond delay="350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1500"/>
                            </p:stCondLst>
                            <p:childTnLst>
                              <p:par>
                                <p:cTn id="33" presetID="3" presetClass="entr" presetSubtype="10" fill="hold" grpId="1" nodeType="afterEffect">
                                  <p:stCondLst>
                                    <p:cond delay="300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2" descr="Fig01-0013"/>
          <p:cNvPicPr>
            <a:picLocks noChangeAspect="1" noChangeArrowheads="1"/>
          </p:cNvPicPr>
          <p:nvPr/>
        </p:nvPicPr>
        <p:blipFill>
          <a:blip r:embed="rId2"/>
          <a:srcRect/>
          <a:stretch>
            <a:fillRect/>
          </a:stretch>
        </p:blipFill>
        <p:spPr bwMode="auto">
          <a:xfrm>
            <a:off x="0" y="1"/>
            <a:ext cx="9144000" cy="6180128"/>
          </a:xfrm>
          <a:prstGeom prst="rect">
            <a:avLst/>
          </a:prstGeom>
          <a:noFill/>
          <a:effectLst>
            <a:outerShdw dist="107763" dir="2700000" algn="ctr" rotWithShape="0">
              <a:srgbClr val="808080">
                <a:alpha val="50000"/>
              </a:srgbClr>
            </a:outerShdw>
          </a:effectLst>
        </p:spPr>
      </p:pic>
      <p:sp>
        <p:nvSpPr>
          <p:cNvPr id="6" name="عنصر نائب للتذييل 5"/>
          <p:cNvSpPr>
            <a:spLocks noGrp="1"/>
          </p:cNvSpPr>
          <p:nvPr>
            <p:ph type="ftr" sz="quarter" idx="11"/>
          </p:nvPr>
        </p:nvSpPr>
        <p:spPr/>
        <p:txBody>
          <a:bodyPr/>
          <a:lstStyle/>
          <a:p>
            <a:r>
              <a:rPr lang="ar-SA" smtClean="0"/>
              <a:t>عمل الطالب فواز علي محسن العوامي </a:t>
            </a:r>
            <a:endParaRPr lang="ar-SA"/>
          </a:p>
        </p:txBody>
      </p:sp>
      <p:sp>
        <p:nvSpPr>
          <p:cNvPr id="7" name="سهم إلى اليسار 6"/>
          <p:cNvSpPr/>
          <p:nvPr/>
        </p:nvSpPr>
        <p:spPr>
          <a:xfrm rot="1892759">
            <a:off x="5114030" y="4116208"/>
            <a:ext cx="4000528" cy="2928958"/>
          </a:xfrm>
          <a:prstGeom prst="lef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ysClr val="windowText" lastClr="000000"/>
                </a:solidFill>
              </a:rPr>
              <a:t>هذا بعض ما يسر الله جمعه حول أجزاء الكمبيوتر</a:t>
            </a:r>
            <a:endParaRPr lang="en-US" sz="3200" dirty="0">
              <a:solidFill>
                <a:sysClr val="windowText" lastClr="000000"/>
              </a:solidFill>
            </a:endParaRPr>
          </a:p>
        </p:txBody>
      </p:sp>
      <p:sp>
        <p:nvSpPr>
          <p:cNvPr id="9" name="مستطيل مخدوش من كلا الطرفين 8">
            <a:hlinkClick r:id="rId3" action="ppaction://hlinksldjump"/>
          </p:cNvPr>
          <p:cNvSpPr/>
          <p:nvPr/>
        </p:nvSpPr>
        <p:spPr>
          <a:xfrm>
            <a:off x="0" y="6143644"/>
            <a:ext cx="1643042" cy="714356"/>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7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750" accel="50000" fill="hold">
                                          <p:stCondLst>
                                            <p:cond delay="750"/>
                                          </p:stCondLst>
                                        </p:cTn>
                                        <p:tgtEl>
                                          <p:spTgt spid="8"/>
                                        </p:tgtEl>
                                        <p:attrNameLst>
                                          <p:attrName>ppt_w</p:attrName>
                                        </p:attrNameLst>
                                      </p:cBhvr>
                                      <p:tavLst>
                                        <p:tav tm="0">
                                          <p:val>
                                            <p:strVal val="#ppt_w*.05"/>
                                          </p:val>
                                        </p:tav>
                                        <p:tav tm="100000">
                                          <p:val>
                                            <p:strVal val="#ppt_w"/>
                                          </p:val>
                                        </p:tav>
                                      </p:tavLst>
                                    </p:anim>
                                    <p:anim calcmode="lin" valueType="num">
                                      <p:cBhvr>
                                        <p:cTn id="10" dur="1500" fill="hold"/>
                                        <p:tgtEl>
                                          <p:spTgt spid="8"/>
                                        </p:tgtEl>
                                        <p:attrNameLst>
                                          <p:attrName>ppt_h</p:attrName>
                                        </p:attrNameLst>
                                      </p:cBhvr>
                                      <p:tavLst>
                                        <p:tav tm="0">
                                          <p:val>
                                            <p:strVal val="#ppt_h"/>
                                          </p:val>
                                        </p:tav>
                                        <p:tav tm="100000">
                                          <p:val>
                                            <p:strVal val="#ppt_h"/>
                                          </p:val>
                                        </p:tav>
                                      </p:tavLst>
                                    </p:anim>
                                    <p:anim calcmode="lin" valueType="num">
                                      <p:cBhvr>
                                        <p:cTn id="11" dur="7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7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750" accel="50000" fill="hold">
                                          <p:stCondLst>
                                            <p:cond delay="750"/>
                                          </p:stCondLst>
                                        </p:cTn>
                                        <p:tgtEl>
                                          <p:spTgt spid="8"/>
                                        </p:tgtEl>
                                        <p:attrNameLst>
                                          <p:attrName>ppt_y</p:attrName>
                                        </p:attrNameLst>
                                      </p:cBhvr>
                                      <p:tavLst>
                                        <p:tav tm="0">
                                          <p:val>
                                            <p:strVal val="#ppt_y+.1"/>
                                          </p:val>
                                        </p:tav>
                                        <p:tav tm="100000">
                                          <p:val>
                                            <p:strVal val="#ppt_y"/>
                                          </p:val>
                                        </p:tav>
                                      </p:tavLst>
                                    </p:anim>
                                    <p:animEffect transition="in" filter="fade">
                                      <p:cBhvr>
                                        <p:cTn id="14" dur="1500" decel="50000">
                                          <p:stCondLst>
                                            <p:cond delay="0"/>
                                          </p:stCondLst>
                                        </p:cTn>
                                        <p:tgtEl>
                                          <p:spTgt spid="8"/>
                                        </p:tgtEl>
                                      </p:cBhvr>
                                    </p:animEffect>
                                  </p:childTnLst>
                                </p:cTn>
                              </p:par>
                            </p:childTnLst>
                          </p:cTn>
                        </p:par>
                        <p:par>
                          <p:cTn id="15" fill="hold">
                            <p:stCondLst>
                              <p:cond delay="1500"/>
                            </p:stCondLst>
                            <p:childTnLst>
                              <p:par>
                                <p:cTn id="16" presetID="0" presetClass="path" presetSubtype="0" accel="50000" decel="50000" fill="hold" grpId="0" nodeType="afterEffect">
                                  <p:stCondLst>
                                    <p:cond delay="0"/>
                                  </p:stCondLst>
                                  <p:childTnLst>
                                    <p:animMotion origin="layout" path="M -0.21666 -0.29443 C -0.20955 -0.20985 -0.20225 -0.12572 -0.18923 -0.12896 C -0.17604 -0.1315 -0.16684 -0.32725 -0.13784 -0.3113 C -0.10903 -0.29513 -0.03871 -0.08251 -0.0158 -0.03074 C 0.00729 0.02195 0.00365 0.0104 -2.22222E-6 1.91125E-6 " pathEditMode="relative" rAng="0" ptsTypes="aaaaA">
                                      <p:cBhvr>
                                        <p:cTn id="17" dur="2000" fill="hold"/>
                                        <p:tgtEl>
                                          <p:spTgt spid="7"/>
                                        </p:tgtEl>
                                        <p:attrNameLst>
                                          <p:attrName>ppt_x</p:attrName>
                                          <p:attrName>ppt_y</p:attrName>
                                        </p:attrNameLst>
                                      </p:cBhvr>
                                      <p:rCtr x="112" y="142"/>
                                    </p:animMotion>
                                  </p:childTnLst>
                                </p:cTn>
                              </p:par>
                            </p:childTnLst>
                          </p:cTn>
                        </p:par>
                      </p:childTnLst>
                    </p:cTn>
                  </p:par>
                  <p:par>
                    <p:cTn id="18" fill="hold">
                      <p:stCondLst>
                        <p:cond delay="indefinite"/>
                      </p:stCondLst>
                      <p:childTnLst>
                        <p:par>
                          <p:cTn id="19" fill="hold">
                            <p:stCondLst>
                              <p:cond delay="0"/>
                            </p:stCondLst>
                            <p:childTnLst>
                              <p:par>
                                <p:cTn id="20" presetID="25" presetClass="emph" presetSubtype="0" fill="hold" grpId="1" nodeType="clickEffect">
                                  <p:stCondLst>
                                    <p:cond delay="2500"/>
                                  </p:stCondLst>
                                  <p:childTnLst>
                                    <p:animClr clrSpc="hsl">
                                      <p:cBhvr override="childStyle">
                                        <p:cTn id="21" dur="500" fill="hold"/>
                                        <p:tgtEl>
                                          <p:spTgt spid="7"/>
                                        </p:tgtEl>
                                        <p:attrNameLst>
                                          <p:attrName>style.color</p:attrName>
                                        </p:attrNameLst>
                                      </p:cBhvr>
                                      <p:by>
                                        <p:hsl h="0" s="-70588" l="0"/>
                                      </p:by>
                                    </p:animClr>
                                    <p:animClr clrSpc="hsl">
                                      <p:cBhvr>
                                        <p:cTn id="22" dur="500" fill="hold"/>
                                        <p:tgtEl>
                                          <p:spTgt spid="7"/>
                                        </p:tgtEl>
                                        <p:attrNameLst>
                                          <p:attrName>fillcolor</p:attrName>
                                        </p:attrNameLst>
                                      </p:cBhvr>
                                      <p:by>
                                        <p:hsl h="0" s="-70588" l="0"/>
                                      </p:by>
                                    </p:animClr>
                                    <p:animClr clrSpc="hsl">
                                      <p:cBhvr>
                                        <p:cTn id="23" dur="500" fill="hold"/>
                                        <p:tgtEl>
                                          <p:spTgt spid="7"/>
                                        </p:tgtEl>
                                        <p:attrNameLst>
                                          <p:attrName>stroke.color</p:attrName>
                                        </p:attrNameLst>
                                      </p:cBhvr>
                                      <p:by>
                                        <p:hsl h="0" s="-70588" l="0"/>
                                      </p:by>
                                    </p:animClr>
                                    <p:set>
                                      <p:cBhvr>
                                        <p:cTn id="2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5" y="0"/>
            <a:ext cx="8229600" cy="1143000"/>
          </a:xfrm>
        </p:spPr>
        <p:txBody>
          <a:bodyPr>
            <a:normAutofit/>
          </a:bodyPr>
          <a:lstStyle/>
          <a:p>
            <a:pPr algn="ctr" rtl="1"/>
            <a:r>
              <a:rPr lang="ar-SA" sz="6000" b="1" dirty="0" smtClean="0"/>
              <a:t>فهرس بالموضوعات الملحقة</a:t>
            </a:r>
            <a:endParaRPr lang="en-US" sz="6000" b="1" dirty="0"/>
          </a:p>
        </p:txBody>
      </p:sp>
      <p:sp>
        <p:nvSpPr>
          <p:cNvPr id="3" name="عنصر نائب للمحتوى 2"/>
          <p:cNvSpPr>
            <a:spLocks noGrp="1"/>
          </p:cNvSpPr>
          <p:nvPr>
            <p:ph sz="half" idx="1"/>
          </p:nvPr>
        </p:nvSpPr>
        <p:spPr>
          <a:xfrm>
            <a:off x="0" y="1071546"/>
            <a:ext cx="4495800" cy="5786454"/>
          </a:xfrm>
          <a:ln>
            <a:solidFill>
              <a:schemeClr val="bg1"/>
            </a:solidFill>
          </a:ln>
        </p:spPr>
        <p:txBody>
          <a:bodyPr>
            <a:normAutofit lnSpcReduction="10000"/>
          </a:bodyPr>
          <a:lstStyle/>
          <a:p>
            <a:pPr algn="r" rtl="1"/>
            <a:r>
              <a:rPr lang="ar-SA" dirty="0" smtClean="0">
                <a:hlinkClick r:id="rId2" action="ppaction://hlinksldjump"/>
              </a:rPr>
              <a:t>المعالج</a:t>
            </a:r>
            <a:endParaRPr lang="ar-SA" dirty="0" smtClean="0"/>
          </a:p>
          <a:p>
            <a:pPr algn="r" rtl="1"/>
            <a:r>
              <a:rPr lang="ar-SA" dirty="0" err="1" smtClean="0">
                <a:hlinkClick r:id="rId3" action="ppaction://hlinksldjump"/>
              </a:rPr>
              <a:t>الرام</a:t>
            </a:r>
            <a:r>
              <a:rPr lang="ar-SA" dirty="0" smtClean="0">
                <a:hlinkClick r:id="rId3" action="ppaction://hlinksldjump"/>
              </a:rPr>
              <a:t> وبعض </a:t>
            </a:r>
            <a:r>
              <a:rPr lang="ar-SA" dirty="0" err="1" smtClean="0">
                <a:hlinkClick r:id="rId3" action="ppaction://hlinksldjump"/>
              </a:rPr>
              <a:t>أنواعة</a:t>
            </a:r>
            <a:r>
              <a:rPr lang="ar-SA" dirty="0" smtClean="0"/>
              <a:t> وصورة</a:t>
            </a:r>
          </a:p>
          <a:p>
            <a:pPr algn="r" rtl="1"/>
            <a:r>
              <a:rPr lang="ar-SA" dirty="0" smtClean="0">
                <a:hlinkClick r:id="rId4" action="ppaction://hlinksldjump"/>
              </a:rPr>
              <a:t>فيديو بعض أعطال </a:t>
            </a:r>
            <a:r>
              <a:rPr lang="ar-SA" dirty="0" err="1" smtClean="0">
                <a:hlinkClick r:id="rId4" action="ppaction://hlinksldjump"/>
              </a:rPr>
              <a:t>الرام</a:t>
            </a:r>
            <a:endParaRPr lang="ar-SA" dirty="0" smtClean="0"/>
          </a:p>
          <a:p>
            <a:pPr algn="r" rtl="1"/>
            <a:r>
              <a:rPr lang="ar-SA" dirty="0" smtClean="0">
                <a:hlinkClick r:id="rId5" action="ppaction://hlinksldjump"/>
              </a:rPr>
              <a:t>الجسر الشمالي والجنوبي</a:t>
            </a:r>
            <a:endParaRPr lang="ar-SA" dirty="0" smtClean="0"/>
          </a:p>
          <a:p>
            <a:pPr algn="r" rtl="1"/>
            <a:r>
              <a:rPr lang="ar-SA" dirty="0" smtClean="0">
                <a:hlinkClick r:id="rId6" action="ppaction://hlinksldjump"/>
              </a:rPr>
              <a:t>رقائق </a:t>
            </a:r>
            <a:r>
              <a:rPr lang="ar-SA" dirty="0" err="1" smtClean="0">
                <a:hlinkClick r:id="rId6" action="ppaction://hlinksldjump"/>
              </a:rPr>
              <a:t>البيوس</a:t>
            </a:r>
            <a:endParaRPr lang="ar-SA" dirty="0" smtClean="0"/>
          </a:p>
          <a:p>
            <a:pPr algn="r" rtl="1"/>
            <a:r>
              <a:rPr lang="ar-SA" dirty="0" smtClean="0">
                <a:hlinkClick r:id="rId7" action="ppaction://hlinksldjump"/>
              </a:rPr>
              <a:t>مكثفات الطاقة</a:t>
            </a:r>
            <a:endParaRPr lang="ar-SA" dirty="0" smtClean="0"/>
          </a:p>
          <a:p>
            <a:pPr algn="r" rtl="1"/>
            <a:r>
              <a:rPr lang="ar-SA" dirty="0" smtClean="0">
                <a:hlinkClick r:id="rId8" action="ppaction://hlinksldjump"/>
              </a:rPr>
              <a:t>شقق التوسعة (</a:t>
            </a:r>
            <a:r>
              <a:rPr lang="en-US" dirty="0" smtClean="0">
                <a:hlinkClick r:id="rId8" action="ppaction://hlinksldjump"/>
              </a:rPr>
              <a:t>AGP</a:t>
            </a:r>
            <a:r>
              <a:rPr lang="ar-SA" dirty="0" smtClean="0">
                <a:hlinkClick r:id="rId8" action="ppaction://hlinksldjump"/>
              </a:rPr>
              <a:t>)</a:t>
            </a:r>
            <a:r>
              <a:rPr lang="ar-SA" dirty="0" err="1" smtClean="0"/>
              <a:t>ومايركب</a:t>
            </a:r>
            <a:r>
              <a:rPr lang="ar-SA" dirty="0" smtClean="0"/>
              <a:t> عليها</a:t>
            </a:r>
          </a:p>
          <a:p>
            <a:pPr algn="r" rtl="1"/>
            <a:r>
              <a:rPr lang="ar-SA" dirty="0" smtClean="0">
                <a:hlinkClick r:id="rId9" action="ppaction://hlinksldjump"/>
              </a:rPr>
              <a:t>شقوق (</a:t>
            </a:r>
            <a:r>
              <a:rPr lang="en-US" dirty="0" smtClean="0">
                <a:hlinkClick r:id="rId9" action="ppaction://hlinksldjump"/>
              </a:rPr>
              <a:t>PCI</a:t>
            </a:r>
            <a:r>
              <a:rPr lang="ar-SA" dirty="0" smtClean="0">
                <a:hlinkClick r:id="rId9" action="ppaction://hlinksldjump"/>
              </a:rPr>
              <a:t>)</a:t>
            </a:r>
            <a:endParaRPr lang="ar-SA" dirty="0" smtClean="0"/>
          </a:p>
          <a:p>
            <a:pPr algn="r" rtl="1"/>
            <a:r>
              <a:rPr lang="ar-SA" dirty="0" smtClean="0"/>
              <a:t> </a:t>
            </a:r>
            <a:r>
              <a:rPr lang="ar-SA" dirty="0" smtClean="0">
                <a:hlinkClick r:id="rId10" action="ppaction://hlinksldjump"/>
              </a:rPr>
              <a:t>فتحات </a:t>
            </a:r>
            <a:r>
              <a:rPr lang="ar-SA" dirty="0" err="1" smtClean="0">
                <a:hlinkClick r:id="rId10" action="ppaction://hlinksldjump"/>
              </a:rPr>
              <a:t>الهارد</a:t>
            </a:r>
            <a:r>
              <a:rPr lang="ar-SA" dirty="0" smtClean="0">
                <a:hlinkClick r:id="rId10" action="ppaction://hlinksldjump"/>
              </a:rPr>
              <a:t> </a:t>
            </a:r>
            <a:r>
              <a:rPr lang="ar-SA" dirty="0" err="1" smtClean="0">
                <a:hlinkClick r:id="rId10" action="ppaction://hlinksldjump"/>
              </a:rPr>
              <a:t>والفلوبي</a:t>
            </a:r>
            <a:endParaRPr lang="en-US" dirty="0" smtClean="0"/>
          </a:p>
          <a:p>
            <a:pPr algn="r" rtl="1"/>
            <a:r>
              <a:rPr lang="ar-SA" dirty="0" smtClean="0">
                <a:hlinkClick r:id="rId11" action="ppaction://hlinksldjump"/>
              </a:rPr>
              <a:t>القرص الصلب أو ما يسمى </a:t>
            </a:r>
            <a:r>
              <a:rPr lang="ar-SA" dirty="0" err="1" smtClean="0">
                <a:hlinkClick r:id="rId11" action="ppaction://hlinksldjump"/>
              </a:rPr>
              <a:t>بالهاردسك</a:t>
            </a:r>
            <a:endParaRPr lang="ar-SA" dirty="0" smtClean="0"/>
          </a:p>
          <a:p>
            <a:pPr algn="r" rtl="1"/>
            <a:r>
              <a:rPr lang="ar-SA" dirty="0" err="1" smtClean="0">
                <a:hlinkClick r:id="rId12" action="ppaction://hlinksldjump"/>
              </a:rPr>
              <a:t>مقبس</a:t>
            </a:r>
            <a:r>
              <a:rPr lang="ar-SA" dirty="0" smtClean="0">
                <a:hlinkClick r:id="rId12" action="ppaction://hlinksldjump"/>
              </a:rPr>
              <a:t> الكهرباء</a:t>
            </a:r>
            <a:endParaRPr lang="ar-SA" dirty="0" smtClean="0"/>
          </a:p>
          <a:p>
            <a:pPr algn="r" rtl="1"/>
            <a:r>
              <a:rPr lang="ar-SA" dirty="0" smtClean="0">
                <a:hlinkClick r:id="rId13" action="ppaction://hlinksldjump"/>
              </a:rPr>
              <a:t>صندوق الطاقة أو </a:t>
            </a:r>
            <a:r>
              <a:rPr lang="ar-SA" dirty="0" err="1" smtClean="0">
                <a:hlinkClick r:id="rId13" action="ppaction://hlinksldjump"/>
              </a:rPr>
              <a:t>الباورسبلاي</a:t>
            </a:r>
            <a:endParaRPr lang="ar-SA" dirty="0" smtClean="0"/>
          </a:p>
          <a:p>
            <a:pPr algn="r" rtl="1"/>
            <a:r>
              <a:rPr lang="ar-SA" dirty="0" smtClean="0">
                <a:hlinkClick r:id="rId14" action="ppaction://hlinksldjump"/>
              </a:rPr>
              <a:t>آخر ما توصل له اليابانيون</a:t>
            </a:r>
            <a:endParaRPr lang="ar-SA" dirty="0" smtClean="0"/>
          </a:p>
          <a:p>
            <a:pPr algn="r" rtl="1"/>
            <a:endParaRPr lang="ar-SA" dirty="0" smtClean="0"/>
          </a:p>
          <a:p>
            <a:pPr algn="r" rtl="1"/>
            <a:endParaRPr lang="en-US" dirty="0"/>
          </a:p>
        </p:txBody>
      </p:sp>
      <p:sp>
        <p:nvSpPr>
          <p:cNvPr id="5" name="عنصر نائب للمحتوى 4"/>
          <p:cNvSpPr>
            <a:spLocks noGrp="1"/>
          </p:cNvSpPr>
          <p:nvPr>
            <p:ph sz="half" idx="2"/>
          </p:nvPr>
        </p:nvSpPr>
        <p:spPr>
          <a:xfrm>
            <a:off x="4500565" y="1142985"/>
            <a:ext cx="4643439" cy="5715016"/>
          </a:xfrm>
        </p:spPr>
        <p:txBody>
          <a:bodyPr>
            <a:normAutofit lnSpcReduction="10000"/>
          </a:bodyPr>
          <a:lstStyle/>
          <a:p>
            <a:pPr algn="r" rtl="1"/>
            <a:r>
              <a:rPr lang="ar-SA" b="1" u="sng" dirty="0" smtClean="0">
                <a:uFill>
                  <a:solidFill>
                    <a:srgbClr val="FF0000"/>
                  </a:solidFill>
                </a:uFill>
                <a:hlinkClick r:id="rId15" action="ppaction://hlinksldjump"/>
              </a:rPr>
              <a:t>مقدمة عن عتاد الحاسب</a:t>
            </a:r>
            <a:endParaRPr lang="ar-SA" b="1" u="sng" dirty="0" smtClean="0">
              <a:uFill>
                <a:solidFill>
                  <a:srgbClr val="FF0000"/>
                </a:solidFill>
              </a:uFill>
            </a:endParaRPr>
          </a:p>
          <a:p>
            <a:pPr algn="r" rtl="1"/>
            <a:r>
              <a:rPr lang="ar-SA" dirty="0" smtClean="0">
                <a:hlinkClick r:id="rId16" action="ppaction://hlinksldjump"/>
              </a:rPr>
              <a:t>نبذة عن أجهزة </a:t>
            </a:r>
            <a:r>
              <a:rPr lang="ar-SA" dirty="0" err="1" smtClean="0">
                <a:hlinkClick r:id="rId16" action="ppaction://hlinksldjump"/>
              </a:rPr>
              <a:t>الأدخال</a:t>
            </a:r>
            <a:r>
              <a:rPr lang="ar-SA" dirty="0" smtClean="0">
                <a:hlinkClick r:id="rId16" action="ppaction://hlinksldjump"/>
              </a:rPr>
              <a:t> </a:t>
            </a:r>
            <a:r>
              <a:rPr lang="ar-SA" dirty="0" err="1" smtClean="0">
                <a:hlinkClick r:id="rId16" action="ppaction://hlinksldjump"/>
              </a:rPr>
              <a:t>والأخراج</a:t>
            </a:r>
            <a:endParaRPr lang="ar-SA" dirty="0" smtClean="0"/>
          </a:p>
          <a:p>
            <a:pPr algn="r" rtl="1"/>
            <a:r>
              <a:rPr lang="ar-SA" dirty="0" smtClean="0">
                <a:hlinkClick r:id="rId17" action="ppaction://hlinksldjump"/>
              </a:rPr>
              <a:t>علبة النظام أو ما يسمى (</a:t>
            </a:r>
            <a:r>
              <a:rPr lang="en-US" dirty="0" smtClean="0">
                <a:hlinkClick r:id="rId17" action="ppaction://hlinksldjump"/>
              </a:rPr>
              <a:t>CASE</a:t>
            </a:r>
            <a:r>
              <a:rPr lang="ar-SA" dirty="0" smtClean="0">
                <a:hlinkClick r:id="rId17" action="ppaction://hlinksldjump"/>
              </a:rPr>
              <a:t>)</a:t>
            </a:r>
            <a:endParaRPr lang="en-US" dirty="0" smtClean="0"/>
          </a:p>
          <a:p>
            <a:pPr algn="r" rtl="1"/>
            <a:r>
              <a:rPr lang="ar-SA" dirty="0" smtClean="0">
                <a:hlinkClick r:id="rId18" action="ppaction://hlinksldjump"/>
              </a:rPr>
              <a:t>الشاشة</a:t>
            </a:r>
            <a:endParaRPr lang="ar-SA" dirty="0" smtClean="0"/>
          </a:p>
          <a:p>
            <a:pPr algn="r" rtl="1"/>
            <a:r>
              <a:rPr lang="ar-SA" dirty="0" smtClean="0">
                <a:hlinkClick r:id="rId19" action="ppaction://hlinksldjump"/>
              </a:rPr>
              <a:t>لوحة المفاتيح</a:t>
            </a:r>
            <a:endParaRPr lang="ar-SA" dirty="0" smtClean="0"/>
          </a:p>
          <a:p>
            <a:pPr algn="r" rtl="1"/>
            <a:r>
              <a:rPr lang="ar-SA" dirty="0" err="1" smtClean="0">
                <a:hlinkClick r:id="rId20" action="ppaction://hlinksldjump"/>
              </a:rPr>
              <a:t>الماوس</a:t>
            </a:r>
            <a:endParaRPr lang="ar-SA" dirty="0" smtClean="0"/>
          </a:p>
          <a:p>
            <a:pPr algn="r" rtl="1"/>
            <a:r>
              <a:rPr lang="ar-SA" dirty="0" err="1" smtClean="0">
                <a:hlinkClick r:id="rId21" action="ppaction://hlinksldjump"/>
              </a:rPr>
              <a:t>السيدي</a:t>
            </a:r>
            <a:r>
              <a:rPr lang="ar-SA" dirty="0" smtClean="0">
                <a:hlinkClick r:id="rId21" action="ppaction://hlinksldjump"/>
              </a:rPr>
              <a:t> روم</a:t>
            </a:r>
            <a:endParaRPr lang="ar-SA" dirty="0" smtClean="0"/>
          </a:p>
          <a:p>
            <a:pPr algn="r" rtl="1"/>
            <a:r>
              <a:rPr lang="ar-SA" dirty="0" smtClean="0">
                <a:hlinkClick r:id="rId22" action="ppaction://hlinksldjump"/>
              </a:rPr>
              <a:t>بيت </a:t>
            </a:r>
            <a:r>
              <a:rPr lang="ar-SA" dirty="0" err="1" smtClean="0">
                <a:hlinkClick r:id="rId22" action="ppaction://hlinksldjump"/>
              </a:rPr>
              <a:t>الفلوبي</a:t>
            </a:r>
            <a:endParaRPr lang="ar-SA" dirty="0" smtClean="0"/>
          </a:p>
          <a:p>
            <a:pPr algn="r" rtl="1"/>
            <a:r>
              <a:rPr lang="ar-SA" dirty="0" smtClean="0">
                <a:hlinkClick r:id="rId23" action="ppaction://hlinksldjump"/>
              </a:rPr>
              <a:t>الفلاش دسك</a:t>
            </a:r>
            <a:endParaRPr lang="ar-SA" dirty="0" smtClean="0"/>
          </a:p>
          <a:p>
            <a:pPr algn="r" rtl="1"/>
            <a:r>
              <a:rPr lang="ar-SA" dirty="0" smtClean="0">
                <a:hlinkClick r:id="rId24" action="ppaction://hlinksldjump"/>
              </a:rPr>
              <a:t>المنافذ المتصلة بالجهاز</a:t>
            </a:r>
            <a:endParaRPr lang="ar-SA" dirty="0" smtClean="0"/>
          </a:p>
          <a:p>
            <a:pPr algn="r" rtl="1"/>
            <a:r>
              <a:rPr lang="ar-SA" dirty="0" smtClean="0">
                <a:hlinkClick r:id="rId25" action="ppaction://hlinksldjump"/>
              </a:rPr>
              <a:t>اللوحة الأم</a:t>
            </a:r>
            <a:endParaRPr lang="ar-SA" dirty="0" smtClean="0"/>
          </a:p>
          <a:p>
            <a:pPr algn="r" rtl="1"/>
            <a:r>
              <a:rPr lang="ar-SA" dirty="0" smtClean="0">
                <a:hlinkClick r:id="rId26" action="ppaction://hlinksldjump"/>
              </a:rPr>
              <a:t>ملحقات وأنواع اللوحة الأم</a:t>
            </a:r>
            <a:endParaRPr lang="ar-SA" dirty="0" smtClean="0"/>
          </a:p>
          <a:p>
            <a:pPr algn="r" rtl="1"/>
            <a:r>
              <a:rPr lang="ar-SA" dirty="0" smtClean="0">
                <a:hlinkClick r:id="rId27" action="ppaction://hlinksldjump"/>
              </a:rPr>
              <a:t>صورة للمنافذ المتصلة باللوحة الأم</a:t>
            </a:r>
            <a:endParaRPr lang="en-US" dirty="0" smtClean="0"/>
          </a:p>
          <a:p>
            <a:endParaRPr lang="en-US" dirty="0"/>
          </a:p>
        </p:txBody>
      </p:sp>
      <p:sp>
        <p:nvSpPr>
          <p:cNvPr id="4" name="عنصر نائب للتذييل 3"/>
          <p:cNvSpPr>
            <a:spLocks noGrp="1"/>
          </p:cNvSpPr>
          <p:nvPr>
            <p:ph type="ftr" sz="quarter" idx="11"/>
          </p:nvPr>
        </p:nvSpPr>
        <p:spPr>
          <a:xfrm>
            <a:off x="5791200" y="0"/>
            <a:ext cx="3352800" cy="365125"/>
          </a:xfrm>
        </p:spPr>
        <p:txBody>
          <a:bodyPr/>
          <a:lstStyle/>
          <a:p>
            <a:r>
              <a:rPr lang="ar-SA" sz="2000" dirty="0" smtClean="0"/>
              <a:t>عمل الطالب فواز علي محسن </a:t>
            </a:r>
            <a:r>
              <a:rPr lang="ar-SA" sz="2000" dirty="0" err="1" smtClean="0"/>
              <a:t>العوامي</a:t>
            </a:r>
            <a:r>
              <a:rPr lang="ar-SA" sz="2000" dirty="0" smtClean="0"/>
              <a:t> </a:t>
            </a:r>
            <a:endParaRPr lang="ar-SA" sz="2000" dirty="0"/>
          </a:p>
        </p:txBody>
      </p:sp>
    </p:spTree>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Fig03-0018"/>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عنصر نائب للمحتوى 6"/>
          <p:cNvSpPr>
            <a:spLocks noGrp="1"/>
          </p:cNvSpPr>
          <p:nvPr>
            <p:ph idx="1"/>
          </p:nvPr>
        </p:nvSpPr>
        <p:spPr>
          <a:xfrm>
            <a:off x="457200" y="500043"/>
            <a:ext cx="8229600" cy="6357958"/>
          </a:xfrm>
        </p:spPr>
        <p:txBody>
          <a:bodyPr>
            <a:normAutofit/>
          </a:bodyPr>
          <a:lstStyle/>
          <a:p>
            <a:pPr algn="ctr" rtl="1"/>
            <a:r>
              <a:rPr lang="ar-SA" sz="7800" b="1" dirty="0" smtClean="0"/>
              <a:t>مقدمة لعتاد الحاسب</a:t>
            </a:r>
          </a:p>
          <a:p>
            <a:pPr algn="r" rtl="1">
              <a:buNone/>
            </a:pPr>
            <a:r>
              <a:rPr lang="ar-SA" sz="3500" b="1" dirty="0" smtClean="0"/>
              <a:t>العتاد هو أسم لأجهزة الحاسب ، فكل جهاز داخل الحاسب أو ملحق </a:t>
            </a:r>
            <a:r>
              <a:rPr lang="ar-SA" sz="3500" b="1" dirty="0" err="1" smtClean="0"/>
              <a:t>به</a:t>
            </a:r>
            <a:r>
              <a:rPr lang="ar-SA" sz="3500" b="1" dirty="0" smtClean="0"/>
              <a:t> يعتبر من عتاد ، وبهذا يعتبر الشاشة التي أمامك ولوحة المفاتيح والفأرة وكذلك الطابعة وكل ما يحتويه صندوق الحاسب من العتاد ، ولهذا العتاد كما قلنا وظائف استقبال البيانات ومعالجتها وإخراج النتائج وتخزينها لذا يقسم عتاد الحاسب إلى أنواع تبعاً لوظيفتها مع ملاحظة أن بعض الأجهزة قد تعمل أكثر من وظيفة في نفس الوقت مثل الإدخال والإخراج معاً....... فما هي أقسام العتاد؟</a:t>
            </a:r>
          </a:p>
          <a:p>
            <a:endParaRPr lang="ar-SA" dirty="0"/>
          </a:p>
        </p:txBody>
      </p:sp>
      <p:sp>
        <p:nvSpPr>
          <p:cNvPr id="5" name="عنصر نائب للتذييل 4"/>
          <p:cNvSpPr>
            <a:spLocks noGrp="1"/>
          </p:cNvSpPr>
          <p:nvPr>
            <p:ph type="ftr" sz="quarter" idx="11"/>
          </p:nvPr>
        </p:nvSpPr>
        <p:spPr>
          <a:xfrm>
            <a:off x="2928926" y="6492875"/>
            <a:ext cx="3352800" cy="365125"/>
          </a:xfrm>
        </p:spPr>
        <p:txBody>
          <a:bodyPr/>
          <a:lstStyle/>
          <a:p>
            <a:r>
              <a:rPr lang="ar-SA" sz="2000" smtClean="0">
                <a:hlinkClick r:id="rId4" action="ppaction://hlinksldjump"/>
              </a:rPr>
              <a:t>عمل الطالب فواز علي محسن العوامي </a:t>
            </a:r>
            <a:endParaRPr lang="ar-SA" sz="2000" dirty="0"/>
          </a:p>
        </p:txBody>
      </p:sp>
      <p:sp>
        <p:nvSpPr>
          <p:cNvPr id="8" name="مستطيل مخدوش من كلا الطرفين 7">
            <a:hlinkClick r:id="rId4"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0" presetClass="entr" presetSubtype="0" fill="hold" grpId="0" nodeType="afterEffect">
                                  <p:stCondLst>
                                    <p:cond delay="2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400" decel="100000"/>
                                        <p:tgtEl>
                                          <p:spTgt spid="7">
                                            <p:txEl>
                                              <p:pRg st="0" end="0"/>
                                            </p:txEl>
                                          </p:spTgt>
                                        </p:tgtEl>
                                      </p:cBhvr>
                                    </p:animEffect>
                                    <p:anim calcmode="lin" valueType="num">
                                      <p:cBhvr>
                                        <p:cTn id="12" dur="24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13" dur="24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4" dur="24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5" dur="600" accel="100000" fill="hold">
                                          <p:stCondLst>
                                            <p:cond delay="24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6" dur="600" accel="100000" fill="hold">
                                          <p:stCondLst>
                                            <p:cond delay="24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par>
                          <p:cTn id="17" fill="hold">
                            <p:stCondLst>
                              <p:cond delay="7000"/>
                            </p:stCondLst>
                            <p:childTnLst>
                              <p:par>
                                <p:cTn id="18" presetID="30" presetClass="entr" presetSubtype="0" fill="hold" grpId="0" nodeType="afterEffect">
                                  <p:stCondLst>
                                    <p:cond delay="20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2400" decel="100000"/>
                                        <p:tgtEl>
                                          <p:spTgt spid="7">
                                            <p:txEl>
                                              <p:pRg st="1" end="1"/>
                                            </p:txEl>
                                          </p:spTgt>
                                        </p:tgtEl>
                                      </p:cBhvr>
                                    </p:animEffect>
                                    <p:anim calcmode="lin" valueType="num">
                                      <p:cBhvr>
                                        <p:cTn id="21" dur="24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22" dur="24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23" dur="24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24" dur="600" accel="100000" fill="hold">
                                          <p:stCondLst>
                                            <p:cond delay="24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25" dur="600" accel="100000" fill="hold">
                                          <p:stCondLst>
                                            <p:cond delay="2400"/>
                                          </p:stCondLst>
                                        </p:cTn>
                                        <p:tgtEl>
                                          <p:spTgt spid="7">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Fig01-0018"/>
          <p:cNvPicPr>
            <a:picLocks noChangeAspect="1" noChangeArrowheads="1"/>
          </p:cNvPicPr>
          <p:nvPr/>
        </p:nvPicPr>
        <p:blipFill>
          <a:blip r:embed="rId2"/>
          <a:srcRect/>
          <a:stretch>
            <a:fillRect/>
          </a:stretch>
        </p:blipFill>
        <p:spPr bwMode="auto">
          <a:xfrm>
            <a:off x="-7385" y="500044"/>
            <a:ext cx="9212516" cy="6072230"/>
          </a:xfrm>
          <a:prstGeom prst="rect">
            <a:avLst/>
          </a:prstGeom>
          <a:noFill/>
          <a:effectLst>
            <a:outerShdw dist="107763" dir="2700000" algn="ctr" rotWithShape="0">
              <a:srgbClr val="808080">
                <a:alpha val="50000"/>
              </a:srgbClr>
            </a:outerShdw>
          </a:effectLst>
          <a:scene3d>
            <a:camera prst="perspectiveContrastingLeftFacing"/>
            <a:lightRig rig="threePt" dir="t"/>
          </a:scene3d>
        </p:spPr>
      </p:pic>
      <p:sp>
        <p:nvSpPr>
          <p:cNvPr id="4" name="عنوان 3"/>
          <p:cNvSpPr>
            <a:spLocks noGrp="1"/>
          </p:cNvSpPr>
          <p:nvPr>
            <p:ph type="title"/>
          </p:nvPr>
        </p:nvSpPr>
        <p:spPr>
          <a:xfrm>
            <a:off x="457200" y="274638"/>
            <a:ext cx="8229600" cy="6583362"/>
          </a:xfrm>
        </p:spPr>
        <p:txBody>
          <a:bodyPr>
            <a:noAutofit/>
          </a:bodyPr>
          <a:lstStyle/>
          <a:p>
            <a:pPr algn="ctr" rtl="1"/>
            <a:r>
              <a:rPr lang="ar-SA" sz="3200" b="1" u="sng" smtClean="0">
                <a:cs typeface="Arabic Transparent" pitchFamily="2" charset="-78"/>
              </a:rPr>
              <a:t>أجهزة الإدخال</a:t>
            </a:r>
            <a:r>
              <a:rPr lang="ar-SA" sz="3200" b="1" smtClean="0">
                <a:cs typeface="Arabic Transparent" pitchFamily="2" charset="-78"/>
              </a:rPr>
              <a:t> </a:t>
            </a:r>
            <a:r>
              <a:rPr lang="ar-SA" sz="2800" b="1" smtClean="0">
                <a:cs typeface="Arabic Transparent" pitchFamily="2" charset="-78"/>
              </a:rPr>
              <a:t>: لوحة المفاتيح ، الفأرة ، بطاقة الصوت ، الماسحة الضوئية ، عصى الألعاب- وهي لتمكن المستخدم من إدخال البيانات.</a:t>
            </a:r>
            <a:br>
              <a:rPr lang="ar-SA" sz="2800" b="1" smtClean="0">
                <a:cs typeface="Arabic Transparent" pitchFamily="2" charset="-78"/>
              </a:rPr>
            </a:br>
            <a:r>
              <a:rPr lang="ar-SA" sz="3200" b="1" u="sng" smtClean="0">
                <a:cs typeface="Arabic Transparent" pitchFamily="2" charset="-78"/>
              </a:rPr>
              <a:t>أجهزة المعالجة</a:t>
            </a:r>
            <a:r>
              <a:rPr lang="ar-SA" sz="3200" b="1" smtClean="0">
                <a:cs typeface="Arabic Transparent" pitchFamily="2" charset="-78"/>
              </a:rPr>
              <a:t> : </a:t>
            </a:r>
            <a:r>
              <a:rPr lang="ar-SA" sz="2800" b="1" smtClean="0">
                <a:cs typeface="Arabic Transparent" pitchFamily="2" charset="-78"/>
              </a:rPr>
              <a:t>المعالج ، الذاكرة العشوائية .</a:t>
            </a:r>
            <a:br>
              <a:rPr lang="ar-SA" sz="2800" b="1" smtClean="0">
                <a:cs typeface="Arabic Transparent" pitchFamily="2" charset="-78"/>
              </a:rPr>
            </a:br>
            <a:r>
              <a:rPr lang="ar-SA" sz="3200" b="1" u="sng" smtClean="0">
                <a:cs typeface="Arabic Transparent" pitchFamily="2" charset="-78"/>
              </a:rPr>
              <a:t>أجهزة الإخراج</a:t>
            </a:r>
            <a:r>
              <a:rPr lang="ar-SA" sz="3200" b="1" smtClean="0">
                <a:cs typeface="Arabic Transparent" pitchFamily="2" charset="-78"/>
              </a:rPr>
              <a:t> : </a:t>
            </a:r>
            <a:r>
              <a:rPr lang="ar-SA" sz="2800" b="1" smtClean="0">
                <a:cs typeface="Arabic Transparent" pitchFamily="2" charset="-78"/>
              </a:rPr>
              <a:t>الشاشة ، بطاقة الفيديو ، الطابعة ، بطاقة الصوت ، المجاهر (السماعات) - وهي لتظهر للمستخدم البيانات بعد معالجتها.</a:t>
            </a:r>
            <a:br>
              <a:rPr lang="ar-SA" sz="2800" b="1" smtClean="0">
                <a:cs typeface="Arabic Transparent" pitchFamily="2" charset="-78"/>
              </a:rPr>
            </a:br>
            <a:r>
              <a:rPr lang="ar-SA" sz="3200" b="1" u="sng" smtClean="0">
                <a:cs typeface="Arabic Transparent" pitchFamily="2" charset="-78"/>
              </a:rPr>
              <a:t>أجهزة التخزين</a:t>
            </a:r>
            <a:r>
              <a:rPr lang="ar-SA" sz="3200" b="1" smtClean="0">
                <a:cs typeface="Arabic Transparent" pitchFamily="2" charset="-78"/>
              </a:rPr>
              <a:t> : </a:t>
            </a:r>
            <a:r>
              <a:rPr lang="ar-SA" sz="2800" b="1" smtClean="0">
                <a:cs typeface="Arabic Transparent" pitchFamily="2" charset="-78"/>
              </a:rPr>
              <a:t>القرص الصلب ، القرص المرن ، القرص المدمج ، وسائط النسخ الاحتياطي والأرشفة و وسائط التخزين المتنقلة (محركات أقراص خارجية) -وهي لتسمح للمستخدم بأن يخزن البيانات سواء قبل معالجتها أو بعدها ليسترجعها في وقت لاحق.</a:t>
            </a:r>
            <a:br>
              <a:rPr lang="ar-SA" sz="2800" b="1" smtClean="0">
                <a:cs typeface="Arabic Transparent" pitchFamily="2" charset="-78"/>
              </a:rPr>
            </a:br>
            <a:r>
              <a:rPr lang="ar-SA" sz="3200" b="1" u="sng" smtClean="0">
                <a:cs typeface="Arabic Transparent" pitchFamily="2" charset="-78"/>
              </a:rPr>
              <a:t>أجهزة التشبيك</a:t>
            </a:r>
            <a:r>
              <a:rPr lang="ar-SA" sz="3200" b="1" smtClean="0">
                <a:cs typeface="Arabic Transparent" pitchFamily="2" charset="-78"/>
              </a:rPr>
              <a:t> : </a:t>
            </a:r>
            <a:r>
              <a:rPr lang="ar-SA" sz="2800" b="1" smtClean="0">
                <a:cs typeface="Arabic Transparent" pitchFamily="2" charset="-78"/>
              </a:rPr>
              <a:t>بطاقة الشبكة ، المودم - وهي لتمكن المستخدم من تبادل المعلومات مع الحاسبات الأخرى (الشبكات).</a:t>
            </a:r>
            <a:br>
              <a:rPr lang="ar-SA" sz="2800" b="1" smtClean="0">
                <a:cs typeface="Arabic Transparent" pitchFamily="2" charset="-78"/>
              </a:rPr>
            </a:br>
            <a:endParaRPr lang="en-US" sz="2800" b="1" dirty="0">
              <a:cs typeface="Arabic Transparent" pitchFamily="2" charset="-78"/>
            </a:endParaRPr>
          </a:p>
        </p:txBody>
      </p:sp>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مستطيل مخدوش من كلا الطرفين 5">
            <a:hlinkClick r:id="rId3"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3"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4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 fill="hold"/>
                                        <p:tgtEl>
                                          <p:spTgt spid="3"/>
                                        </p:tgtEl>
                                        <p:attrNameLst>
                                          <p:attrName>ppt_x</p:attrName>
                                        </p:attrNameLst>
                                      </p:cBhvr>
                                      <p:tavLst>
                                        <p:tav tm="0">
                                          <p:val>
                                            <p:strVal val="#ppt_x"/>
                                          </p:val>
                                        </p:tav>
                                        <p:tav tm="100000">
                                          <p:val>
                                            <p:strVal val="#ppt_x"/>
                                          </p:val>
                                        </p:tav>
                                      </p:tavLst>
                                    </p:anim>
                                    <p:anim calcmode="lin" valueType="num">
                                      <p:cBhvr additive="base">
                                        <p:cTn id="13" dur="1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9100"/>
                            </p:stCondLst>
                            <p:childTnLst>
                              <p:par>
                                <p:cTn id="15" presetID="21"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214283" y="0"/>
            <a:ext cx="8715436" cy="6572272"/>
          </a:xfrm>
        </p:spPr>
        <p:txBody>
          <a:bodyPr/>
          <a:lstStyle/>
          <a:p>
            <a:r>
              <a:rPr lang="ar-SA" smtClean="0">
                <a:solidFill>
                  <a:schemeClr val="tx1"/>
                </a:solidFill>
              </a:rPr>
              <a:t>علبة النظام</a:t>
            </a:r>
          </a:p>
          <a:p>
            <a:r>
              <a:rPr lang="ar-SA" smtClean="0">
                <a:solidFill>
                  <a:schemeClr val="tx1"/>
                </a:solidFill>
              </a:rPr>
              <a:t>هي العلبة التي تراها بجانب الشاشة وتنادى مجازا بالكيس وهي تحفظ جميع أجزاء الكمبيوتر الداخلية المهمه </a:t>
            </a:r>
            <a:endParaRPr lang="en-US" smtClean="0">
              <a:solidFill>
                <a:schemeClr val="tx1"/>
              </a:solidFill>
            </a:endParaRPr>
          </a:p>
          <a:p>
            <a:endParaRPr lang="en-US" dirty="0"/>
          </a:p>
        </p:txBody>
      </p:sp>
      <p:pic>
        <p:nvPicPr>
          <p:cNvPr id="1026" name="Picture 2" descr="F:\فواز\تنزيل ملفات من النت\قطع  الكمبيوتر\images\case.jpg"/>
          <p:cNvPicPr>
            <a:picLocks noChangeAspect="1" noChangeArrowheads="1"/>
          </p:cNvPicPr>
          <p:nvPr/>
        </p:nvPicPr>
        <p:blipFill>
          <a:blip r:embed="rId2"/>
          <a:srcRect/>
          <a:stretch>
            <a:fillRect/>
          </a:stretch>
        </p:blipFill>
        <p:spPr bwMode="auto">
          <a:xfrm>
            <a:off x="6023711" y="2000219"/>
            <a:ext cx="3120292" cy="4857783"/>
          </a:xfrm>
          <a:prstGeom prst="rect">
            <a:avLst/>
          </a:prstGeom>
          <a:noFill/>
        </p:spPr>
      </p:pic>
      <p:pic>
        <p:nvPicPr>
          <p:cNvPr id="1027" name="Picture 3" descr="F:\فواز\تنزيل ملفات من النت\قطع  الكمبيوتر\images\case_in.jpg"/>
          <p:cNvPicPr>
            <a:picLocks noChangeAspect="1" noChangeArrowheads="1"/>
          </p:cNvPicPr>
          <p:nvPr/>
        </p:nvPicPr>
        <p:blipFill>
          <a:blip r:embed="rId3"/>
          <a:srcRect/>
          <a:stretch>
            <a:fillRect/>
          </a:stretch>
        </p:blipFill>
        <p:spPr bwMode="auto">
          <a:xfrm>
            <a:off x="3" y="2071678"/>
            <a:ext cx="4357719" cy="4786322"/>
          </a:xfrm>
          <a:prstGeom prst="rect">
            <a:avLst/>
          </a:prstGeom>
          <a:noFill/>
        </p:spPr>
      </p:pic>
      <p:cxnSp>
        <p:nvCxnSpPr>
          <p:cNvPr id="6" name="رابط كسهم مستقيم 5"/>
          <p:cNvCxnSpPr/>
          <p:nvPr/>
        </p:nvCxnSpPr>
        <p:spPr>
          <a:xfrm rot="10800000">
            <a:off x="5572135" y="2786058"/>
            <a:ext cx="1500199"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مستطيل 6"/>
          <p:cNvSpPr/>
          <p:nvPr/>
        </p:nvSpPr>
        <p:spPr>
          <a:xfrm>
            <a:off x="4500561" y="1714488"/>
            <a:ext cx="1643075"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 </a:t>
            </a:r>
            <a:r>
              <a:rPr lang="ar-SA" dirty="0" smtClean="0">
                <a:ln>
                  <a:solidFill>
                    <a:schemeClr val="tx1"/>
                  </a:solidFill>
                </a:ln>
                <a:solidFill>
                  <a:schemeClr val="tx1"/>
                </a:solidFill>
              </a:rPr>
              <a:t>الكيس الذي يحافظ على أجزاء الكمبيوتر الداخلية</a:t>
            </a:r>
            <a:r>
              <a:rPr lang="en-US" dirty="0" err="1" smtClean="0">
                <a:ln>
                  <a:solidFill>
                    <a:schemeClr val="tx1"/>
                  </a:solidFill>
                </a:ln>
                <a:solidFill>
                  <a:schemeClr val="tx1"/>
                </a:solidFill>
              </a:rPr>
              <a:t>Cas</a:t>
            </a:r>
            <a:r>
              <a:rPr lang="en-US" dirty="0" smtClean="0">
                <a:ln>
                  <a:solidFill>
                    <a:schemeClr val="tx1"/>
                  </a:solidFill>
                </a:ln>
                <a:solidFill>
                  <a:schemeClr val="tx1"/>
                </a:solidFill>
              </a:rPr>
              <a:t> </a:t>
            </a:r>
            <a:endParaRPr lang="en-US" dirty="0">
              <a:ln>
                <a:solidFill>
                  <a:schemeClr val="tx1"/>
                </a:solidFill>
              </a:ln>
              <a:solidFill>
                <a:schemeClr val="tx1"/>
              </a:solidFill>
            </a:endParaRPr>
          </a:p>
        </p:txBody>
      </p:sp>
      <p:sp>
        <p:nvSpPr>
          <p:cNvPr id="11" name="مستطيل 10"/>
          <p:cNvSpPr/>
          <p:nvPr/>
        </p:nvSpPr>
        <p:spPr>
          <a:xfrm>
            <a:off x="4357685" y="3714753"/>
            <a:ext cx="1643075"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 </a:t>
            </a:r>
            <a:r>
              <a:rPr lang="ar-SA" dirty="0" smtClean="0">
                <a:ln>
                  <a:solidFill>
                    <a:schemeClr val="tx1"/>
                  </a:solidFill>
                </a:ln>
                <a:solidFill>
                  <a:schemeClr val="tx1"/>
                </a:solidFill>
              </a:rPr>
              <a:t>صورة الكيس من الداخل</a:t>
            </a:r>
            <a:endParaRPr lang="en-US" dirty="0">
              <a:ln>
                <a:solidFill>
                  <a:schemeClr val="tx1"/>
                </a:solidFill>
              </a:ln>
              <a:solidFill>
                <a:schemeClr val="tx1"/>
              </a:solidFill>
            </a:endParaRPr>
          </a:p>
        </p:txBody>
      </p:sp>
      <p:cxnSp>
        <p:nvCxnSpPr>
          <p:cNvPr id="8" name="رابط كسهم مستقيم 7"/>
          <p:cNvCxnSpPr/>
          <p:nvPr/>
        </p:nvCxnSpPr>
        <p:spPr>
          <a:xfrm rot="10800000">
            <a:off x="3214677" y="4000506"/>
            <a:ext cx="1643075"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عنصر نائب للتذييل 8"/>
          <p:cNvSpPr>
            <a:spLocks noGrp="1"/>
          </p:cNvSpPr>
          <p:nvPr>
            <p:ph type="ftr" sz="quarter" idx="11"/>
          </p:nvPr>
        </p:nvSpPr>
        <p:spPr/>
        <p:txBody>
          <a:bodyPr/>
          <a:lstStyle/>
          <a:p>
            <a:r>
              <a:rPr lang="ar-SA" smtClean="0"/>
              <a:t>عمل الطالب فواز علي محسن العوامي </a:t>
            </a:r>
            <a:endParaRPr lang="ar-SA"/>
          </a:p>
        </p:txBody>
      </p:sp>
      <p:sp>
        <p:nvSpPr>
          <p:cNvPr id="10" name="مستطيل مخدوش من كلا الطرفين 9">
            <a:hlinkClick r:id="rId4"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par>
                          <p:cTn id="12" fill="hold">
                            <p:stCondLst>
                              <p:cond delay="1000"/>
                            </p:stCondLst>
                            <p:childTnLst>
                              <p:par>
                                <p:cTn id="13" presetID="20" presetClass="entr" presetSubtype="0" fill="hold" nodeType="afterEffect">
                                  <p:stCondLst>
                                    <p:cond delay="1000"/>
                                  </p:stCondLst>
                                  <p:childTnLst>
                                    <p:set>
                                      <p:cBhvr>
                                        <p:cTn id="14" dur="1" fill="hold">
                                          <p:stCondLst>
                                            <p:cond delay="0"/>
                                          </p:stCondLst>
                                        </p:cTn>
                                        <p:tgtEl>
                                          <p:spTgt spid="1026"/>
                                        </p:tgtEl>
                                        <p:attrNameLst>
                                          <p:attrName>style.visibility</p:attrName>
                                        </p:attrNameLst>
                                      </p:cBhvr>
                                      <p:to>
                                        <p:strVal val="visible"/>
                                      </p:to>
                                    </p:set>
                                    <p:animEffect transition="in" filter="wedge">
                                      <p:cBhvr>
                                        <p:cTn id="15" dur="2000"/>
                                        <p:tgtEl>
                                          <p:spTgt spid="1026"/>
                                        </p:tgtEl>
                                      </p:cBhvr>
                                    </p:animEffect>
                                  </p:childTnLst>
                                </p:cTn>
                              </p:par>
                            </p:childTnLst>
                          </p:cTn>
                        </p:par>
                        <p:par>
                          <p:cTn id="16" fill="hold">
                            <p:stCondLst>
                              <p:cond delay="4000"/>
                            </p:stCondLst>
                            <p:childTnLst>
                              <p:par>
                                <p:cTn id="17" presetID="18" presetClass="entr" presetSubtype="1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45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5000"/>
                            </p:stCondLst>
                            <p:childTnLst>
                              <p:par>
                                <p:cTn id="25" presetID="2" presetClass="entr" presetSubtype="4"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par>
                          <p:cTn id="29" fill="hold">
                            <p:stCondLst>
                              <p:cond delay="5500"/>
                            </p:stCondLst>
                            <p:childTnLst>
                              <p:par>
                                <p:cTn id="30" presetID="18"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childTnLst>
                          </p:cTn>
                        </p:par>
                        <p:par>
                          <p:cTn id="33" fill="hold">
                            <p:stCondLst>
                              <p:cond delay="6000"/>
                            </p:stCondLst>
                            <p:childTnLst>
                              <p:par>
                                <p:cTn id="34" presetID="9" presetClass="entr" presetSubtype="0" fill="hold" grpId="0" nodeType="afterEffect">
                                  <p:stCondLst>
                                    <p:cond delay="200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30"/>
            <a:ext cx="8572560" cy="6286544"/>
          </a:xfrm>
        </p:spPr>
        <p:txBody>
          <a:bodyPr/>
          <a:lstStyle/>
          <a:p>
            <a:pPr algn="r" rtl="1">
              <a:buNone/>
            </a:pPr>
            <a:r>
              <a:rPr lang="ar-SA" smtClean="0"/>
              <a:t>الشاشة:- وفيها يتم عرض البيانات والمعلومات والرسوميات وهي لا تخفى على أحد وأنواعها كثير وتختلف في أسعارها.</a:t>
            </a:r>
            <a:endParaRPr lang="en-US" dirty="0"/>
          </a:p>
        </p:txBody>
      </p:sp>
      <p:pic>
        <p:nvPicPr>
          <p:cNvPr id="4" name="Picture 38" descr="Fig05-0019"/>
          <p:cNvPicPr>
            <a:picLocks noChangeAspect="1" noChangeArrowheads="1"/>
          </p:cNvPicPr>
          <p:nvPr/>
        </p:nvPicPr>
        <p:blipFill>
          <a:blip r:embed="rId2"/>
          <a:srcRect/>
          <a:stretch>
            <a:fillRect/>
          </a:stretch>
        </p:blipFill>
        <p:spPr bwMode="auto">
          <a:xfrm>
            <a:off x="5143504" y="1357298"/>
            <a:ext cx="4000496" cy="5500702"/>
          </a:xfrm>
          <a:prstGeom prst="rect">
            <a:avLst/>
          </a:prstGeom>
          <a:noFill/>
        </p:spPr>
      </p:pic>
      <p:pic>
        <p:nvPicPr>
          <p:cNvPr id="2050" name="Picture 2"/>
          <p:cNvPicPr>
            <a:picLocks noChangeAspect="1" noChangeArrowheads="1"/>
          </p:cNvPicPr>
          <p:nvPr/>
        </p:nvPicPr>
        <p:blipFill>
          <a:blip r:embed="rId3"/>
          <a:srcRect/>
          <a:stretch>
            <a:fillRect/>
          </a:stretch>
        </p:blipFill>
        <p:spPr bwMode="auto">
          <a:xfrm>
            <a:off x="714348" y="1214422"/>
            <a:ext cx="4000496" cy="5643578"/>
          </a:xfrm>
          <a:prstGeom prst="rect">
            <a:avLst/>
          </a:prstGeom>
          <a:noFill/>
          <a:ln w="9525">
            <a:noFill/>
            <a:miter lim="800000"/>
            <a:headEnd/>
            <a:tailEnd/>
          </a:ln>
          <a:effectLst/>
        </p:spPr>
      </p:pic>
      <p:sp>
        <p:nvSpPr>
          <p:cNvPr id="5" name="عنصر نائب للتذييل 4"/>
          <p:cNvSpPr>
            <a:spLocks noGrp="1"/>
          </p:cNvSpPr>
          <p:nvPr>
            <p:ph type="ftr" sz="quarter" idx="11"/>
          </p:nvPr>
        </p:nvSpPr>
        <p:spPr/>
        <p:txBody>
          <a:bodyPr/>
          <a:lstStyle/>
          <a:p>
            <a:r>
              <a:rPr lang="ar-SA" smtClean="0"/>
              <a:t>عمل الطالب فواز علي محسن العوامي </a:t>
            </a:r>
            <a:endParaRPr lang="ar-SA"/>
          </a:p>
        </p:txBody>
      </p:sp>
      <p:sp>
        <p:nvSpPr>
          <p:cNvPr id="6" name="مستطيل مخدوش من كلا الطرفين 5">
            <a:hlinkClick r:id="rId4" action="ppaction://hlinksldjump"/>
          </p:cNvPr>
          <p:cNvSpPr/>
          <p:nvPr/>
        </p:nvSpPr>
        <p:spPr>
          <a:xfrm>
            <a:off x="0" y="6143644"/>
            <a:ext cx="1643042" cy="7143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mj-cs"/>
                <a:hlinkClick r:id="rId4" action="ppaction://hlinksldjump"/>
              </a:rPr>
              <a:t>الفهرس</a:t>
            </a:r>
            <a:endParaRPr lang="en-US" sz="2800" b="1" dirty="0">
              <a:cs typeface="+mj-cs"/>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par>
                          <p:cTn id="16" fill="hold">
                            <p:stCondLst>
                              <p:cond delay="1500"/>
                            </p:stCondLst>
                            <p:childTnLst>
                              <p:par>
                                <p:cTn id="17" presetID="3" presetClass="entr" presetSubtype="10" fill="hold" nodeType="afterEffect">
                                  <p:stCondLst>
                                    <p:cond delay="3000"/>
                                  </p:stCondLst>
                                  <p:childTnLst>
                                    <p:set>
                                      <p:cBhvr>
                                        <p:cTn id="18" dur="1" fill="hold">
                                          <p:stCondLst>
                                            <p:cond delay="0"/>
                                          </p:stCondLst>
                                        </p:cTn>
                                        <p:tgtEl>
                                          <p:spTgt spid="2050"/>
                                        </p:tgtEl>
                                        <p:attrNameLst>
                                          <p:attrName>style.visibility</p:attrName>
                                        </p:attrNameLst>
                                      </p:cBhvr>
                                      <p:to>
                                        <p:strVal val="visible"/>
                                      </p:to>
                                    </p:set>
                                    <p:animEffect transition="in" filter="blinds(horizontal)">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تدفق">
  <a:themeElements>
    <a:clrScheme name="مخصص 1">
      <a:dk1>
        <a:srgbClr val="000000"/>
      </a:dk1>
      <a:lt1>
        <a:sysClr val="window" lastClr="FFFFFF"/>
      </a:lt1>
      <a:dk2>
        <a:srgbClr val="000000"/>
      </a:dk2>
      <a:lt2>
        <a:srgbClr val="E3DED1"/>
      </a:lt2>
      <a:accent1>
        <a:srgbClr val="F07F09"/>
      </a:accent1>
      <a:accent2>
        <a:srgbClr val="E3DED1"/>
      </a:accent2>
      <a:accent3>
        <a:srgbClr val="1B587C"/>
      </a:accent3>
      <a:accent4>
        <a:srgbClr val="4E8542"/>
      </a:accent4>
      <a:accent5>
        <a:srgbClr val="604878"/>
      </a:accent5>
      <a:accent6>
        <a:srgbClr val="C19859"/>
      </a:accent6>
      <a:hlink>
        <a:srgbClr val="000000"/>
      </a:hlink>
      <a:folHlink>
        <a:srgbClr val="00000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واجهة">
  <a:themeElements>
    <a:clrScheme name="واجهة">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1_واجهة">
  <a:themeElements>
    <a:clrScheme name="واجهة">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TotalTime>
  <Words>996</Words>
  <PresentationFormat>عرض على الشاشة (3:4)‏</PresentationFormat>
  <Paragraphs>177</Paragraphs>
  <Slides>41</Slides>
  <Notes>4</Notes>
  <HiddenSlides>0</HiddenSlides>
  <MMClips>3</MMClips>
  <ScaleCrop>false</ScaleCrop>
  <HeadingPairs>
    <vt:vector size="4" baseType="variant">
      <vt:variant>
        <vt:lpstr>سمة</vt:lpstr>
      </vt:variant>
      <vt:variant>
        <vt:i4>10</vt:i4>
      </vt:variant>
      <vt:variant>
        <vt:lpstr>عناوين الشرائح</vt:lpstr>
      </vt:variant>
      <vt:variant>
        <vt:i4>41</vt:i4>
      </vt:variant>
    </vt:vector>
  </HeadingPairs>
  <TitlesOfParts>
    <vt:vector size="51" baseType="lpstr">
      <vt:lpstr>تدفق</vt:lpstr>
      <vt:lpstr>رحلة</vt:lpstr>
      <vt:lpstr>سمة Office</vt:lpstr>
      <vt:lpstr>واجهة</vt:lpstr>
      <vt:lpstr>1_واجهة</vt:lpstr>
      <vt:lpstr>مشربية</vt:lpstr>
      <vt:lpstr>1_تدفق</vt:lpstr>
      <vt:lpstr>ملتقى</vt:lpstr>
      <vt:lpstr>1_مشربية</vt:lpstr>
      <vt:lpstr>1_سمة Office</vt:lpstr>
      <vt:lpstr>الشريحة 1</vt:lpstr>
      <vt:lpstr>بسم الله الرحمن الرحيم</vt:lpstr>
      <vt:lpstr>الشريحة 3</vt:lpstr>
      <vt:lpstr>الشريحة 4</vt:lpstr>
      <vt:lpstr>فهرس بالموضوعات الملحقة</vt:lpstr>
      <vt:lpstr>الشريحة 6</vt:lpstr>
      <vt:lpstr>أجهزة الإدخال : لوحة المفاتيح ، الفأرة ، بطاقة الصوت ، الماسحة الضوئية ، عصى الألعاب- وهي لتمكن المستخدم من إدخال البيانات. أجهزة المعالجة : المعالج ، الذاكرة العشوائية . أجهزة الإخراج : الشاشة ، بطاقة الفيديو ، الطابعة ، بطاقة الصوت ، المجاهر (السماعات) - وهي لتظهر للمستخدم البيانات بعد معالجتها. أجهزة التخزين : القرص الصلب ، القرص المرن ، القرص المدمج ، وسائط النسخ الاحتياطي والأرشفة و وسائط التخزين المتنقلة (محركات أقراص خارجية) -وهي لتسمح للمستخدم بأن يخزن البيانات سواء قبل معالجتها أو بعدها ليسترجعها في وقت لاحق. أجهزة التشبيك : بطاقة الشبكة ، المودم - وهي لتمكن المستخدم من تبادل المعلومات مع الحاسبات الأخرى (الشبكات). </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شريحتي الجسر الشمالي والجسر الجنوبي</vt:lpstr>
      <vt:lpstr>رقائق البيوس</vt:lpstr>
      <vt:lpstr>مكثفات الطاقة</vt:lpstr>
      <vt:lpstr>شق توسعة من نوع (AGP) : </vt:lpstr>
      <vt:lpstr>ويركب عليه  ما يسمى بكرت الشاشة وله أنواع كثيرة</vt:lpstr>
      <vt:lpstr>شقوق توسعة من نوع (PCI) :</vt:lpstr>
      <vt:lpstr>فتحات كابلات الهاردسك والفلوبي(IDE)</vt:lpstr>
      <vt:lpstr>وهناك نوع جديد من الفتحات ساتا(SATA)</vt:lpstr>
      <vt:lpstr>ويرتبط بهذه الفتحات الهاردسك </vt:lpstr>
      <vt:lpstr>للهارد أشكال كثيرة وأنواع كثيرة مختلفة</vt:lpstr>
      <vt:lpstr>مقبس الكهرباء الرئيسي والفرعي</vt:lpstr>
      <vt:lpstr>ويتصل بمنافذ الطاقة الباور سبلاي </vt:lpstr>
      <vt:lpstr>الشريحة 38</vt:lpstr>
      <vt:lpstr>هذا آخر ما توصل له اليابانيون</vt:lpstr>
      <vt:lpstr>الشريحة 40</vt:lpstr>
      <vt:lpstr>الشريحة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subject>عن الكمبيوتر</dc:subject>
  <dc:creator>فواز علي محسن العوامي</dc:creator>
  <cp:keywords>فواز</cp:keywords>
  <cp:lastModifiedBy>USER</cp:lastModifiedBy>
  <cp:revision>114</cp:revision>
  <dcterms:modified xsi:type="dcterms:W3CDTF">2002-06-23T16:34:50Z</dcterms:modified>
  <cp:contentStatus/>
</cp:coreProperties>
</file>