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8" r:id="rId2"/>
    <p:sldId id="259" r:id="rId3"/>
    <p:sldId id="260" r:id="rId4"/>
    <p:sldId id="261" r:id="rId5"/>
  </p:sldIdLst>
  <p:sldSz cx="12801600" cy="9601200" type="A3"/>
  <p:notesSz cx="6858000" cy="9144000"/>
  <p:defaultTextStyle>
    <a:defPPr>
      <a:defRPr lang="ar-EG"/>
    </a:defPPr>
    <a:lvl1pPr marL="0" algn="r" defTabSz="1280160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r" defTabSz="1280160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r" defTabSz="1280160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r" defTabSz="1280160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r" defTabSz="1280160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r" defTabSz="1280160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r" defTabSz="1280160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r" defTabSz="1280160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r" defTabSz="1280160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50" d="100"/>
          <a:sy n="50" d="100"/>
        </p:scale>
        <p:origin x="-691" y="211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2982596"/>
            <a:ext cx="10881360" cy="20580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759-E2E4-46F2-BAEF-BF26CF696658}" type="datetimeFigureOut">
              <a:rPr lang="ar-EG" smtClean="0"/>
              <a:pPr/>
              <a:t>13/01/1433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EC29-495D-44F7-92E1-83A713C32007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1395548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759-E2E4-46F2-BAEF-BF26CF696658}" type="datetimeFigureOut">
              <a:rPr lang="ar-EG" smtClean="0"/>
              <a:pPr/>
              <a:t>13/01/1433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EC29-495D-44F7-92E1-83A713C32007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4286278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994959" y="537845"/>
            <a:ext cx="4031615" cy="114703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5668" y="537845"/>
            <a:ext cx="11885930" cy="114703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759-E2E4-46F2-BAEF-BF26CF696658}" type="datetimeFigureOut">
              <a:rPr lang="ar-EG" smtClean="0"/>
              <a:pPr/>
              <a:t>13/01/1433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EC29-495D-44F7-92E1-83A713C32007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2265379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759-E2E4-46F2-BAEF-BF26CF696658}" type="datetimeFigureOut">
              <a:rPr lang="ar-EG" smtClean="0"/>
              <a:pPr/>
              <a:t>13/01/1433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EC29-495D-44F7-92E1-83A713C32007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4131706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</p:spPr>
        <p:txBody>
          <a:bodyPr anchor="t"/>
          <a:lstStyle>
            <a:lvl1pPr algn="r">
              <a:defRPr sz="56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759-E2E4-46F2-BAEF-BF26CF696658}" type="datetimeFigureOut">
              <a:rPr lang="ar-EG" smtClean="0"/>
              <a:pPr/>
              <a:t>13/01/1433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EC29-495D-44F7-92E1-83A713C32007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2998752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5669" y="3135948"/>
            <a:ext cx="7958772" cy="887222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67800" y="3135948"/>
            <a:ext cx="7958773" cy="887222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759-E2E4-46F2-BAEF-BF26CF696658}" type="datetimeFigureOut">
              <a:rPr lang="ar-EG" smtClean="0"/>
              <a:pPr/>
              <a:t>13/01/1433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EC29-495D-44F7-92E1-83A713C32007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3681756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3036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3036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759-E2E4-46F2-BAEF-BF26CF696658}" type="datetimeFigureOut">
              <a:rPr lang="ar-EG" smtClean="0"/>
              <a:pPr/>
              <a:t>13/01/1433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EC29-495D-44F7-92E1-83A713C32007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1829795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759-E2E4-46F2-BAEF-BF26CF696658}" type="datetimeFigureOut">
              <a:rPr lang="ar-EG" smtClean="0"/>
              <a:pPr/>
              <a:t>13/01/1433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EC29-495D-44F7-92E1-83A713C32007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729539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759-E2E4-46F2-BAEF-BF26CF696658}" type="datetimeFigureOut">
              <a:rPr lang="ar-EG" smtClean="0"/>
              <a:pPr/>
              <a:t>13/01/1433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EC29-495D-44F7-92E1-83A713C32007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3909400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1" y="382270"/>
            <a:ext cx="4211638" cy="1626870"/>
          </a:xfrm>
        </p:spPr>
        <p:txBody>
          <a:bodyPr anchor="b"/>
          <a:lstStyle>
            <a:lvl1pPr algn="r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5070" y="382271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1" y="2009141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759-E2E4-46F2-BAEF-BF26CF696658}" type="datetimeFigureOut">
              <a:rPr lang="ar-EG" smtClean="0"/>
              <a:pPr/>
              <a:t>13/01/1433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EC29-495D-44F7-92E1-83A713C32007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784783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r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759-E2E4-46F2-BAEF-BF26CF696658}" type="datetimeFigureOut">
              <a:rPr lang="ar-EG" smtClean="0"/>
              <a:pPr/>
              <a:t>13/01/1433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EC29-495D-44F7-92E1-83A713C32007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3584139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1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68759-E2E4-46F2-BAEF-BF26CF696658}" type="datetimeFigureOut">
              <a:rPr lang="ar-EG" smtClean="0"/>
              <a:pPr/>
              <a:t>13/01/1433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1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1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FEC29-495D-44F7-92E1-83A713C32007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1989742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1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r" defTabSz="1280160" rtl="1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r" defTabSz="1280160" rtl="1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r" defTabSz="1280160" rtl="1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r" defTabSz="128016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r" defTabSz="1280160" rtl="1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r" defTabSz="1280160" rtl="1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r" defTabSz="1280160" rtl="1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r" defTabSz="1280160" rtl="1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r" defTabSz="1280160" rtl="1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1280160" rtl="1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r" defTabSz="1280160" rtl="1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r" defTabSz="1280160" rtl="1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r" defTabSz="1280160" rtl="1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r" defTabSz="1280160" rtl="1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r" defTabSz="1280160" rtl="1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r" defTabSz="1280160" rtl="1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r" defTabSz="1280160" rtl="1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r" defTabSz="1280160" rtl="1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0073208" cy="624136"/>
          </a:xfrm>
          <a:prstGeom prst="rect">
            <a:avLst/>
          </a:prstGeom>
          <a:solidFill>
            <a:schemeClr val="bg2">
              <a:lumMod val="50000"/>
              <a:alpha val="88000"/>
            </a:schemeClr>
          </a:solidFill>
          <a:ln>
            <a:noFill/>
          </a:ln>
          <a:effectLst>
            <a:glow rad="63500">
              <a:schemeClr val="bg2">
                <a:lumMod val="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73208" y="0"/>
            <a:ext cx="2728392" cy="17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12161440" y="1776264"/>
            <a:ext cx="640160" cy="7824936"/>
          </a:xfrm>
          <a:prstGeom prst="rect">
            <a:avLst/>
          </a:prstGeom>
          <a:solidFill>
            <a:schemeClr val="bg2">
              <a:lumMod val="50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0" name="TextBox 29"/>
          <p:cNvSpPr txBox="1"/>
          <p:nvPr/>
        </p:nvSpPr>
        <p:spPr>
          <a:xfrm>
            <a:off x="4972040" y="585758"/>
            <a:ext cx="4820580" cy="584775"/>
          </a:xfrm>
          <a:prstGeom prst="rect">
            <a:avLst/>
          </a:prstGeom>
          <a:gradFill>
            <a:gsLst>
              <a:gs pos="95000">
                <a:schemeClr val="accent6">
                  <a:lumMod val="46000"/>
                  <a:alpha val="86000"/>
                </a:schemeClr>
              </a:gs>
              <a:gs pos="10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</a:gradFill>
          <a:effectLst>
            <a:glow rad="63500">
              <a:schemeClr val="accent2">
                <a:satMod val="175000"/>
                <a:alpha val="40000"/>
              </a:schemeClr>
            </a:glow>
            <a:outerShdw blurRad="228600" dist="101600" dir="5100000" sx="101000" sy="101000" algn="tl" rotWithShape="0">
              <a:prstClr val="black">
                <a:alpha val="29000"/>
              </a:prstClr>
            </a:outerShdw>
            <a:reflection endPos="0" dist="190500" dir="5400000" sy="-100000" algn="bl" rotWithShape="0"/>
            <a:softEdge rad="7620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EG" sz="32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الفتحات الموجودة بمباني الجامعة</a:t>
            </a:r>
            <a:endParaRPr lang="en-US" sz="3200" b="1" u="sng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15246" y="1443014"/>
            <a:ext cx="2177910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EG" sz="2800" b="1" u="sng" dirty="0" smtClean="0">
                <a:solidFill>
                  <a:srgbClr val="C00000"/>
                </a:solidFill>
              </a:rPr>
              <a:t>مبنى الادارة </a:t>
            </a:r>
            <a:endParaRPr lang="en-US" sz="2800" b="1" u="sng" dirty="0">
              <a:solidFill>
                <a:srgbClr val="C00000"/>
              </a:solidFill>
            </a:endParaRPr>
          </a:p>
        </p:txBody>
      </p:sp>
      <p:pic>
        <p:nvPicPr>
          <p:cNvPr id="33" name="Picture 2" descr="D:\Handasa\tasmeem be2y\fau\SARA\IMG_0065.JPG"/>
          <p:cNvPicPr>
            <a:picLocks noChangeAspect="1" noChangeArrowheads="1"/>
          </p:cNvPicPr>
          <p:nvPr/>
        </p:nvPicPr>
        <p:blipFill>
          <a:blip r:embed="rId3" cstate="print"/>
          <a:srcRect t="1389" b="9722"/>
          <a:stretch>
            <a:fillRect/>
          </a:stretch>
        </p:blipFill>
        <p:spPr bwMode="auto">
          <a:xfrm>
            <a:off x="400008" y="585758"/>
            <a:ext cx="4000486" cy="26670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4" name="Rectangle 33"/>
          <p:cNvSpPr/>
          <p:nvPr/>
        </p:nvSpPr>
        <p:spPr>
          <a:xfrm>
            <a:off x="4500594" y="2014518"/>
            <a:ext cx="7615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ar-EG" sz="1800" dirty="0" smtClean="0"/>
              <a:t>تم عمل الفتحات غاطسة لسببين :</a:t>
            </a:r>
          </a:p>
          <a:p>
            <a:r>
              <a:rPr lang="ar-EG" sz="1800" dirty="0" smtClean="0"/>
              <a:t>1- السبب الاول هو محاكاة الطراز الروماني حيث ان المبنى اساسا يحاكي الطراز الكولسيوم الروماني </a:t>
            </a:r>
          </a:p>
          <a:p>
            <a:r>
              <a:rPr lang="ar-EG" sz="1800" dirty="0" smtClean="0"/>
              <a:t>2- السبب الثاني هو عدم الحاجة لعمل كاسرات حيث ان الجزء الغاطس يعمل على رمي ظلال</a:t>
            </a:r>
            <a:endParaRPr lang="ar-EG" sz="1800" dirty="0"/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86816" y="3157526"/>
            <a:ext cx="3382703" cy="1716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86486" y="3157526"/>
            <a:ext cx="2320927" cy="1747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45928" y="3586154"/>
            <a:ext cx="4154806" cy="1242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Rectangle 38"/>
          <p:cNvSpPr/>
          <p:nvPr/>
        </p:nvSpPr>
        <p:spPr>
          <a:xfrm>
            <a:off x="3471842" y="5229228"/>
            <a:ext cx="86153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ar-EG" sz="1800" dirty="0" smtClean="0"/>
              <a:t>الزجاج المستخدم نوع مصنف عالميا يعمل على عزل الحرارة و الصوت</a:t>
            </a:r>
            <a:r>
              <a:rPr lang="en-GB" sz="1800" dirty="0" smtClean="0"/>
              <a:t> </a:t>
            </a:r>
            <a:r>
              <a:rPr lang="en-GB" sz="1800" dirty="0" err="1" smtClean="0"/>
              <a:t>isolat</a:t>
            </a:r>
            <a:r>
              <a:rPr lang="en-GB" sz="1800" dirty="0" smtClean="0"/>
              <a:t> ,</a:t>
            </a:r>
            <a:r>
              <a:rPr lang="en-GB" sz="1800" dirty="0" smtClean="0"/>
              <a:t>sound </a:t>
            </a:r>
            <a:r>
              <a:rPr lang="en-GB" sz="1800" dirty="0" smtClean="0"/>
              <a:t>, heat &amp; reflection</a:t>
            </a:r>
            <a:endParaRPr lang="en-US" sz="1800" dirty="0"/>
          </a:p>
        </p:txBody>
      </p:sp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44006" y="5729294"/>
            <a:ext cx="2868674" cy="2130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43610" y="5729294"/>
            <a:ext cx="2777807" cy="2090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00140" y="5657856"/>
            <a:ext cx="3582621" cy="2774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3" name="TextBox 42"/>
          <p:cNvSpPr txBox="1"/>
          <p:nvPr/>
        </p:nvSpPr>
        <p:spPr>
          <a:xfrm>
            <a:off x="6400800" y="8158186"/>
            <a:ext cx="3929090" cy="58477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ar-EG" sz="1600" dirty="0" smtClean="0"/>
              <a:t>بعض اشكال الفنتحات في الواجهة بالمبنى و الزجاج المستخدم فيها</a:t>
            </a:r>
            <a:endParaRPr lang="en-US" sz="1600" dirty="0"/>
          </a:p>
        </p:txBody>
      </p:sp>
      <p:sp>
        <p:nvSpPr>
          <p:cNvPr id="44" name="TextBox 43"/>
          <p:cNvSpPr txBox="1"/>
          <p:nvPr/>
        </p:nvSpPr>
        <p:spPr>
          <a:xfrm>
            <a:off x="900074" y="8658252"/>
            <a:ext cx="4286280" cy="80637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lIns="128016" tIns="64008" rIns="128016" bIns="64008" rtlCol="0">
            <a:spAutoFit/>
          </a:bodyPr>
          <a:lstStyle/>
          <a:p>
            <a:pPr algn="r" rtl="1"/>
            <a:r>
              <a:rPr lang="ar-EG" sz="2200" dirty="0"/>
              <a:t>فتحة النافذة هذه جاءت بميل لتعمل ككاسرة حتى لا تستقبل كم كبير من اشعة الشمس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33080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0073208" cy="624136"/>
          </a:xfrm>
          <a:prstGeom prst="rect">
            <a:avLst/>
          </a:prstGeom>
          <a:solidFill>
            <a:schemeClr val="bg2">
              <a:lumMod val="50000"/>
              <a:alpha val="88000"/>
            </a:schemeClr>
          </a:solidFill>
          <a:ln>
            <a:noFill/>
          </a:ln>
          <a:effectLst>
            <a:glow rad="63500">
              <a:schemeClr val="bg2">
                <a:lumMod val="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73208" y="0"/>
            <a:ext cx="2728392" cy="17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12161440" y="1776264"/>
            <a:ext cx="640160" cy="7824936"/>
          </a:xfrm>
          <a:prstGeom prst="rect">
            <a:avLst/>
          </a:prstGeom>
          <a:solidFill>
            <a:schemeClr val="bg2">
              <a:lumMod val="50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TextBox 4"/>
          <p:cNvSpPr txBox="1"/>
          <p:nvPr/>
        </p:nvSpPr>
        <p:spPr>
          <a:xfrm>
            <a:off x="7329494" y="1085825"/>
            <a:ext cx="2714644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EG" sz="2800" b="1" u="sng" dirty="0" smtClean="0">
                <a:solidFill>
                  <a:srgbClr val="C00000"/>
                </a:solidFill>
              </a:rPr>
              <a:t>مبنى </a:t>
            </a:r>
            <a:r>
              <a:rPr lang="ar-EG" sz="2800" b="1" u="sng" dirty="0" smtClean="0">
                <a:solidFill>
                  <a:srgbClr val="C00000"/>
                </a:solidFill>
              </a:rPr>
              <a:t>كلية طب اسنان:</a:t>
            </a:r>
            <a:endParaRPr lang="en-US" sz="2800" b="1" u="sng" dirty="0">
              <a:solidFill>
                <a:srgbClr val="C0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32" y="728634"/>
            <a:ext cx="7154128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7400932" y="1871642"/>
            <a:ext cx="4757726" cy="857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dirty="0" smtClean="0"/>
              <a:t>الواجهة قبلية و شبابيكها صغيرة و معظم الواجهة مصمتة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8115312" y="2657460"/>
            <a:ext cx="40433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1800" dirty="0" smtClean="0"/>
              <a:t>الجزء الايمن :</a:t>
            </a:r>
          </a:p>
          <a:p>
            <a:r>
              <a:rPr lang="ar-EG" sz="1800" dirty="0" smtClean="0"/>
              <a:t>قام بتحريك كتلة مثل كاسرات الشمس في اتجاة اشعة الشمس حتى لا تدخل كمية كبيرة منها داخل القاعة</a:t>
            </a:r>
            <a:endParaRPr lang="en-US" sz="1800" dirty="0"/>
          </a:p>
        </p:txBody>
      </p:sp>
      <p:pic>
        <p:nvPicPr>
          <p:cNvPr id="2" name="Picture 2" descr="D:\Handasa\tasmeem be2y\fau\IMG_0115.JPG"/>
          <p:cNvPicPr>
            <a:picLocks noChangeAspect="1" noChangeArrowheads="1"/>
          </p:cNvPicPr>
          <p:nvPr/>
        </p:nvPicPr>
        <p:blipFill>
          <a:blip r:embed="rId4" cstate="print"/>
          <a:srcRect l="25774" t="18042" r="4637" b="27448"/>
          <a:stretch>
            <a:fillRect/>
          </a:stretch>
        </p:blipFill>
        <p:spPr bwMode="auto">
          <a:xfrm>
            <a:off x="8829692" y="3657591"/>
            <a:ext cx="3143272" cy="2909859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 l="29300"/>
          <a:stretch>
            <a:fillRect/>
          </a:stretch>
        </p:blipFill>
        <p:spPr bwMode="auto">
          <a:xfrm>
            <a:off x="9186882" y="7443806"/>
            <a:ext cx="2701629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Down Arrow 11"/>
          <p:cNvSpPr/>
          <p:nvPr/>
        </p:nvSpPr>
        <p:spPr>
          <a:xfrm>
            <a:off x="10044138" y="6657988"/>
            <a:ext cx="1071570" cy="714380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9544072" y="8369111"/>
            <a:ext cx="1928826" cy="64633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ar-EG" sz="1800" dirty="0" smtClean="0"/>
              <a:t>شكل الفتحات الصغيرة الموجودة بالواجهة</a:t>
            </a:r>
            <a:endParaRPr lang="en-US" sz="1800" dirty="0"/>
          </a:p>
        </p:txBody>
      </p:sp>
      <p:sp>
        <p:nvSpPr>
          <p:cNvPr id="14" name="TextBox 13"/>
          <p:cNvSpPr txBox="1"/>
          <p:nvPr/>
        </p:nvSpPr>
        <p:spPr>
          <a:xfrm>
            <a:off x="185694" y="2943212"/>
            <a:ext cx="77867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1800" dirty="0" smtClean="0"/>
              <a:t>الجزء الايسرمن المبني (مبنى المدرجات ) فتحاتة ضيقة ايضا و صغيرة</a:t>
            </a:r>
          </a:p>
          <a:p>
            <a:r>
              <a:rPr lang="ar-EG" sz="1800" dirty="0" smtClean="0"/>
              <a:t> و لتخفييف من اشعة الشمس تم عمل حائط ثانوي امام الواجهة و به شرائح لتكسير اشعة الشمس داخل المدرجات و يعطي احساس بال </a:t>
            </a:r>
            <a:r>
              <a:rPr lang="en-GB" sz="1800" dirty="0" smtClean="0"/>
              <a:t>day light</a:t>
            </a:r>
            <a:r>
              <a:rPr lang="ar-EG" sz="1800" dirty="0" smtClean="0"/>
              <a:t> </a:t>
            </a:r>
            <a:endParaRPr lang="en-US" sz="1800" dirty="0"/>
          </a:p>
        </p:txBody>
      </p:sp>
      <p:cxnSp>
        <p:nvCxnSpPr>
          <p:cNvPr id="16" name="Straight Connector 15"/>
          <p:cNvCxnSpPr/>
          <p:nvPr/>
        </p:nvCxnSpPr>
        <p:spPr>
          <a:xfrm rot="5400000">
            <a:off x="6614319" y="5228434"/>
            <a:ext cx="35719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D:\Handasa\tasmeem be2y\fau\SARA\IMG_0107.JPG"/>
          <p:cNvPicPr>
            <a:picLocks noChangeAspect="1" noChangeArrowheads="1"/>
          </p:cNvPicPr>
          <p:nvPr/>
        </p:nvPicPr>
        <p:blipFill>
          <a:blip r:embed="rId6" cstate="print"/>
          <a:srcRect b="14364"/>
          <a:stretch>
            <a:fillRect/>
          </a:stretch>
        </p:blipFill>
        <p:spPr bwMode="auto">
          <a:xfrm>
            <a:off x="5186354" y="3943344"/>
            <a:ext cx="3128254" cy="3571900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/>
          <a:srcRect r="9463"/>
          <a:stretch>
            <a:fillRect/>
          </a:stretch>
        </p:blipFill>
        <p:spPr bwMode="auto">
          <a:xfrm>
            <a:off x="62525" y="5014914"/>
            <a:ext cx="412369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Right Arrow 18"/>
          <p:cNvSpPr/>
          <p:nvPr/>
        </p:nvSpPr>
        <p:spPr>
          <a:xfrm rot="10800000">
            <a:off x="4257660" y="6015046"/>
            <a:ext cx="857256" cy="85725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rot="5400000">
            <a:off x="5972172" y="7158054"/>
            <a:ext cx="1285884" cy="1588"/>
          </a:xfrm>
          <a:prstGeom prst="straightConnector1">
            <a:avLst/>
          </a:prstGeom>
          <a:ln w="9525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114916" y="7943872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1800" dirty="0" smtClean="0"/>
              <a:t>الجدار الثانوي الموجود امام الواجهة </a:t>
            </a:r>
            <a:endParaRPr lang="en-US" sz="1800" dirty="0"/>
          </a:p>
        </p:txBody>
      </p:sp>
      <p:sp>
        <p:nvSpPr>
          <p:cNvPr id="23" name="TextBox 22"/>
          <p:cNvSpPr txBox="1"/>
          <p:nvPr/>
        </p:nvSpPr>
        <p:spPr>
          <a:xfrm>
            <a:off x="900074" y="7515244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EG" sz="1800" dirty="0" smtClean="0"/>
              <a:t>الفتحات (الشرائح) الموجودة بالجدار لتكسير اشعة الشمس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3533080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0073208" cy="624136"/>
          </a:xfrm>
          <a:prstGeom prst="rect">
            <a:avLst/>
          </a:prstGeom>
          <a:solidFill>
            <a:schemeClr val="bg2">
              <a:lumMod val="50000"/>
              <a:alpha val="88000"/>
            </a:schemeClr>
          </a:solidFill>
          <a:ln>
            <a:noFill/>
          </a:ln>
          <a:effectLst>
            <a:glow rad="63500">
              <a:schemeClr val="bg2">
                <a:lumMod val="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73208" y="0"/>
            <a:ext cx="2728392" cy="17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12161440" y="1776264"/>
            <a:ext cx="640160" cy="7824936"/>
          </a:xfrm>
          <a:prstGeom prst="rect">
            <a:avLst/>
          </a:prstGeom>
          <a:solidFill>
            <a:schemeClr val="bg2">
              <a:lumMod val="50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TextBox 4"/>
          <p:cNvSpPr txBox="1"/>
          <p:nvPr/>
        </p:nvSpPr>
        <p:spPr>
          <a:xfrm>
            <a:off x="7400932" y="1085825"/>
            <a:ext cx="2463662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EG" sz="2800" b="1" u="sng" dirty="0" smtClean="0">
                <a:solidFill>
                  <a:srgbClr val="C00000"/>
                </a:solidFill>
              </a:rPr>
              <a:t>مبنى </a:t>
            </a:r>
            <a:r>
              <a:rPr lang="ar-EG" sz="2800" b="1" u="sng" dirty="0" smtClean="0">
                <a:solidFill>
                  <a:srgbClr val="C00000"/>
                </a:solidFill>
              </a:rPr>
              <a:t>كلية صيدلة :</a:t>
            </a:r>
            <a:endParaRPr lang="en-US" sz="2800" b="1" u="sng" dirty="0">
              <a:solidFill>
                <a:srgbClr val="C00000"/>
              </a:solidFill>
            </a:endParaRPr>
          </a:p>
        </p:txBody>
      </p:sp>
      <p:pic>
        <p:nvPicPr>
          <p:cNvPr id="3074" name="Picture 2" descr="D:\Handasa\tasmeem be2y\fau\IMG_0137.JPG"/>
          <p:cNvPicPr>
            <a:picLocks noChangeAspect="1" noChangeArrowheads="1"/>
          </p:cNvPicPr>
          <p:nvPr/>
        </p:nvPicPr>
        <p:blipFill>
          <a:blip r:embed="rId3" cstate="print"/>
          <a:srcRect r="7988" b="13017"/>
          <a:stretch>
            <a:fillRect/>
          </a:stretch>
        </p:blipFill>
        <p:spPr bwMode="auto">
          <a:xfrm>
            <a:off x="614322" y="514320"/>
            <a:ext cx="4433368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186222" y="1871642"/>
            <a:ext cx="7929618" cy="642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1800" dirty="0" smtClean="0"/>
              <a:t>لا يوجد دراسة جيدة للةاجهات فهناك فتحات زجاجية كثيرة قام بمعالجتها عن طريق الكتلة امام </a:t>
            </a:r>
          </a:p>
          <a:p>
            <a:r>
              <a:rPr lang="ar-EG" sz="1800" dirty="0" smtClean="0"/>
              <a:t>الواجهة لكسر اشعة الشمس </a:t>
            </a:r>
            <a:endParaRPr lang="en-US" sz="1800" dirty="0"/>
          </a:p>
        </p:txBody>
      </p:sp>
      <p:pic>
        <p:nvPicPr>
          <p:cNvPr id="3075" name="Picture 3" descr="D:\Handasa\tasmeem be2y\fau\IMG_0142.JPG"/>
          <p:cNvPicPr>
            <a:picLocks noChangeAspect="1" noChangeArrowheads="1"/>
          </p:cNvPicPr>
          <p:nvPr/>
        </p:nvPicPr>
        <p:blipFill>
          <a:blip r:embed="rId4" cstate="print"/>
          <a:srcRect t="10667"/>
          <a:stretch>
            <a:fillRect/>
          </a:stretch>
        </p:blipFill>
        <p:spPr bwMode="auto">
          <a:xfrm>
            <a:off x="9340910" y="3346451"/>
            <a:ext cx="2703492" cy="181133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9329758" y="2657460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EG" sz="1800" dirty="0" smtClean="0"/>
              <a:t>الفتحات الزجاجية الموجودة اعلى المدخل</a:t>
            </a:r>
            <a:endParaRPr lang="en-US" sz="18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25470" y="3346451"/>
            <a:ext cx="2865585" cy="1811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5900734" y="2728899"/>
            <a:ext cx="2857520" cy="642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EG" sz="1800" dirty="0" smtClean="0"/>
              <a:t>الكتلة التي تعمل على كسر اشعة الشمس</a:t>
            </a:r>
            <a:endParaRPr lang="en-US" sz="1800" dirty="0"/>
          </a:p>
        </p:txBody>
      </p:sp>
      <p:sp>
        <p:nvSpPr>
          <p:cNvPr id="12" name="TextBox 11"/>
          <p:cNvSpPr txBox="1"/>
          <p:nvPr/>
        </p:nvSpPr>
        <p:spPr>
          <a:xfrm>
            <a:off x="2828900" y="385976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1800" dirty="0" smtClean="0"/>
              <a:t>الفتحات الخارجية بالمبنى</a:t>
            </a:r>
            <a:endParaRPr lang="en-US" sz="1800" dirty="0"/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760" y="4331053"/>
            <a:ext cx="1664771" cy="2969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7"/>
          <a:srcRect l="10822"/>
          <a:stretch>
            <a:fillRect/>
          </a:stretch>
        </p:blipFill>
        <p:spPr bwMode="auto">
          <a:xfrm>
            <a:off x="2828900" y="4371972"/>
            <a:ext cx="2240470" cy="2894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7400932" y="5300666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EG" sz="1800" dirty="0" smtClean="0"/>
              <a:t>اشكال الفتحات من الداخل </a:t>
            </a:r>
            <a:endParaRPr lang="en-US" sz="180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615510" y="5729294"/>
            <a:ext cx="2384427" cy="3459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972172" y="5657856"/>
            <a:ext cx="3134867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0"/>
          <a:srcRect t="12893"/>
          <a:stretch>
            <a:fillRect/>
          </a:stretch>
        </p:blipFill>
        <p:spPr bwMode="auto">
          <a:xfrm>
            <a:off x="6162540" y="7691468"/>
            <a:ext cx="2810028" cy="1824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4322" y="7515244"/>
            <a:ext cx="178305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471842" y="7443806"/>
            <a:ext cx="1074737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33080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0073208" cy="624136"/>
          </a:xfrm>
          <a:prstGeom prst="rect">
            <a:avLst/>
          </a:prstGeom>
          <a:solidFill>
            <a:schemeClr val="bg2">
              <a:lumMod val="50000"/>
              <a:alpha val="88000"/>
            </a:schemeClr>
          </a:solidFill>
          <a:ln>
            <a:noFill/>
          </a:ln>
          <a:effectLst>
            <a:glow rad="63500">
              <a:schemeClr val="bg2">
                <a:lumMod val="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73208" y="0"/>
            <a:ext cx="2728392" cy="17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12161440" y="1776264"/>
            <a:ext cx="640160" cy="7824936"/>
          </a:xfrm>
          <a:prstGeom prst="rect">
            <a:avLst/>
          </a:prstGeom>
          <a:solidFill>
            <a:schemeClr val="bg2">
              <a:lumMod val="50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TextBox 4"/>
          <p:cNvSpPr txBox="1"/>
          <p:nvPr/>
        </p:nvSpPr>
        <p:spPr>
          <a:xfrm>
            <a:off x="7329494" y="871510"/>
            <a:ext cx="2463662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EG" sz="2800" b="1" u="sng" dirty="0" smtClean="0">
                <a:solidFill>
                  <a:srgbClr val="C00000"/>
                </a:solidFill>
              </a:rPr>
              <a:t>مبنى </a:t>
            </a:r>
            <a:r>
              <a:rPr lang="ar-EG" sz="2800" b="1" u="sng" dirty="0" smtClean="0">
                <a:solidFill>
                  <a:srgbClr val="C00000"/>
                </a:solidFill>
              </a:rPr>
              <a:t>كلية هندسة</a:t>
            </a:r>
            <a:r>
              <a:rPr lang="en-US" sz="2800" b="1" u="sng" dirty="0" smtClean="0">
                <a:solidFill>
                  <a:srgbClr val="C00000"/>
                </a:solidFill>
              </a:rPr>
              <a:t> </a:t>
            </a:r>
            <a:r>
              <a:rPr lang="ar-EG" sz="2800" b="1" u="sng" dirty="0" smtClean="0">
                <a:solidFill>
                  <a:srgbClr val="C00000"/>
                </a:solidFill>
              </a:rPr>
              <a:t>:</a:t>
            </a:r>
            <a:endParaRPr lang="en-US" sz="2800" b="1" u="sng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86288" y="1443014"/>
            <a:ext cx="5429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2000" dirty="0" smtClean="0"/>
              <a:t>لا توجد بها معالجات في الفتحات فتحاتها زجاجية بعضها ضلف و بعضها </a:t>
            </a:r>
            <a:r>
              <a:rPr lang="en-US" sz="2000" dirty="0" smtClean="0"/>
              <a:t>curtain wall</a:t>
            </a:r>
            <a:endParaRPr lang="en-US" sz="2000" dirty="0"/>
          </a:p>
        </p:txBody>
      </p:sp>
      <p:pic>
        <p:nvPicPr>
          <p:cNvPr id="4098" name="Picture 2" descr="D:\Handasa\tasmeem be2y\fau\IMG_01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32" y="1085824"/>
            <a:ext cx="4286183" cy="32146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8186750" y="2043036"/>
            <a:ext cx="3714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2000" b="1" u="sng" dirty="0" smtClean="0"/>
              <a:t>بعض اشكال الفتحات الموجودة بالواجهة</a:t>
            </a:r>
            <a:endParaRPr lang="en-US" sz="2000" b="1" u="sng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15576" y="2443146"/>
            <a:ext cx="1727100" cy="3582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70759" y="2657460"/>
            <a:ext cx="2730503" cy="2069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0" y="4657724"/>
            <a:ext cx="39004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ar-EG" sz="2000" b="1" u="sng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وضع ستائر على شبابيك القاعات لتقليل شده </a:t>
            </a:r>
            <a:r>
              <a:rPr lang="ar-EG" sz="2000" b="1" u="sng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الاضاءه بداخل جميع المباني ايضا  </a:t>
            </a:r>
            <a:endParaRPr lang="ar-EG" sz="2000" b="1" u="sng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132" y="5553000"/>
            <a:ext cx="3143272" cy="33910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4400536" y="4657724"/>
            <a:ext cx="47149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EG" sz="2000" b="1" u="sng" dirty="0" smtClean="0"/>
              <a:t>فتحات زخرفية و تستخدم لتغطية جزء مواسير الصرف و التغذية </a:t>
            </a:r>
            <a:r>
              <a:rPr lang="ar-EG" sz="2000" b="1" u="sng" dirty="0" smtClean="0"/>
              <a:t>للحمامات في جميع المباني</a:t>
            </a:r>
            <a:endParaRPr lang="en-US" sz="2000" b="1" u="sng" dirty="0"/>
          </a:p>
        </p:txBody>
      </p:sp>
      <p:pic>
        <p:nvPicPr>
          <p:cNvPr id="4102" name="Picture 6" descr="D:\Handasa\tasmeem be2y\fau\IMG_014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86156" y="6191293"/>
            <a:ext cx="2386004" cy="3181339"/>
          </a:xfrm>
          <a:prstGeom prst="rect">
            <a:avLst/>
          </a:prstGeom>
          <a:noFill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686816" y="6515112"/>
            <a:ext cx="2738457" cy="2905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39516" y="8158186"/>
            <a:ext cx="2061548" cy="1308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96060" y="5514980"/>
            <a:ext cx="1619252" cy="2573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330807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269</Words>
  <Application>Microsoft Office PowerPoint</Application>
  <PresentationFormat>A3 Paper (297x420 mm)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romanticooo</dc:creator>
  <cp:lastModifiedBy>Eng.Hamdy</cp:lastModifiedBy>
  <cp:revision>3</cp:revision>
  <dcterms:created xsi:type="dcterms:W3CDTF">2011-12-07T23:00:40Z</dcterms:created>
  <dcterms:modified xsi:type="dcterms:W3CDTF">2011-12-08T00:28:07Z</dcterms:modified>
</cp:coreProperties>
</file>