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slideshow.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Lst>
  <p:sldIdLst>
    <p:sldId id="287" r:id="rId2"/>
    <p:sldId id="256" r:id="rId3"/>
    <p:sldId id="271" r:id="rId4"/>
    <p:sldId id="258" r:id="rId5"/>
    <p:sldId id="259" r:id="rId6"/>
    <p:sldId id="260" r:id="rId7"/>
    <p:sldId id="261" r:id="rId8"/>
    <p:sldId id="288" r:id="rId9"/>
    <p:sldId id="263" r:id="rId10"/>
    <p:sldId id="262" r:id="rId11"/>
    <p:sldId id="264" r:id="rId12"/>
    <p:sldId id="265" r:id="rId13"/>
    <p:sldId id="266" r:id="rId14"/>
    <p:sldId id="267" r:id="rId15"/>
    <p:sldId id="268" r:id="rId16"/>
    <p:sldId id="269" r:id="rId17"/>
    <p:sldId id="285" r:id="rId18"/>
    <p:sldId id="270" r:id="rId19"/>
    <p:sldId id="289" r:id="rId20"/>
    <p:sldId id="274" r:id="rId21"/>
    <p:sldId id="273" r:id="rId22"/>
    <p:sldId id="275" r:id="rId23"/>
    <p:sldId id="276" r:id="rId24"/>
    <p:sldId id="277" r:id="rId25"/>
    <p:sldId id="278" r:id="rId26"/>
    <p:sldId id="279" r:id="rId27"/>
    <p:sldId id="280" r:id="rId28"/>
    <p:sldId id="281" r:id="rId29"/>
    <p:sldId id="290" r:id="rId30"/>
    <p:sldId id="291" r:id="rId31"/>
    <p:sldId id="292" r:id="rId32"/>
    <p:sldId id="293" r:id="rId33"/>
    <p:sldId id="294" r:id="rId34"/>
    <p:sldId id="295" r:id="rId35"/>
    <p:sldId id="297" r:id="rId36"/>
    <p:sldId id="298" r:id="rId37"/>
  </p:sldIdLst>
  <p:sldSz cx="9144000" cy="6858000" type="screen4x3"/>
  <p:notesSz cx="6858000" cy="9144000"/>
  <p:defaultTextStyle>
    <a:defPPr>
      <a:defRPr lang="ar-SY"/>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80"/>
    <p:restoredTop sz="93439" autoAdjust="0"/>
  </p:normalViewPr>
  <p:slideViewPr>
    <p:cSldViewPr>
      <p:cViewPr varScale="1">
        <p:scale>
          <a:sx n="102" d="100"/>
          <a:sy n="102" d="100"/>
        </p:scale>
        <p:origin x="-23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2">
        <a:schemeClr val="bg2"/>
      </p:bgRef>
    </p:bg>
    <p:spTree>
      <p:nvGrpSpPr>
        <p:cNvPr id="1" name=""/>
        <p:cNvGrpSpPr/>
        <p:nvPr/>
      </p:nvGrpSpPr>
      <p:grpSpPr>
        <a:xfrm>
          <a:off x="0" y="0"/>
          <a:ext cx="0" cy="0"/>
          <a:chOff x="0" y="0"/>
          <a:chExt cx="0" cy="0"/>
        </a:xfrm>
      </p:grpSpPr>
      <p:sp>
        <p:nvSpPr>
          <p:cNvPr id="7" name="شكل حر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شكل حر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عنوان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ar-SA" smtClean="0"/>
              <a:t>انقر لتحرير نمط العنوان الرئيسي</a:t>
            </a:r>
            <a:endParaRPr kumimoji="0" lang="en-US"/>
          </a:p>
        </p:txBody>
      </p:sp>
      <p:sp>
        <p:nvSpPr>
          <p:cNvPr id="17" name="عنوان فرعي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عنصر نائب للتاريخ 29"/>
          <p:cNvSpPr>
            <a:spLocks noGrp="1"/>
          </p:cNvSpPr>
          <p:nvPr>
            <p:ph type="dt" sz="half" idx="10"/>
          </p:nvPr>
        </p:nvSpPr>
        <p:spPr/>
        <p:txBody>
          <a:bodyPr/>
          <a:lstStyle/>
          <a:p>
            <a:fld id="{05322B6C-1BDF-4ABC-A5F9-4E686F00953E}" type="datetimeFigureOut">
              <a:rPr lang="ar-SY" smtClean="0"/>
              <a:pPr/>
              <a:t>12/09/1435</a:t>
            </a:fld>
            <a:endParaRPr lang="ar-SY"/>
          </a:p>
        </p:txBody>
      </p:sp>
      <p:sp>
        <p:nvSpPr>
          <p:cNvPr id="19" name="عنصر نائب للتذييل 18"/>
          <p:cNvSpPr>
            <a:spLocks noGrp="1"/>
          </p:cNvSpPr>
          <p:nvPr>
            <p:ph type="ftr" sz="quarter" idx="11"/>
          </p:nvPr>
        </p:nvSpPr>
        <p:spPr/>
        <p:txBody>
          <a:bodyPr/>
          <a:lstStyle/>
          <a:p>
            <a:endParaRPr lang="ar-SY"/>
          </a:p>
        </p:txBody>
      </p:sp>
      <p:sp>
        <p:nvSpPr>
          <p:cNvPr id="27" name="عنصر نائب لرقم الشريحة 26"/>
          <p:cNvSpPr>
            <a:spLocks noGrp="1"/>
          </p:cNvSpPr>
          <p:nvPr>
            <p:ph type="sldNum" sz="quarter" idx="12"/>
          </p:nvPr>
        </p:nvSpPr>
        <p:spPr/>
        <p:txBody>
          <a:bodyPr/>
          <a:lstStyle/>
          <a:p>
            <a:fld id="{CAC94B1C-CD9A-48A1-9C23-0E665AEB5DAD}" type="slidenum">
              <a:rPr lang="ar-SY" smtClean="0"/>
              <a:pPr/>
              <a:t>‹#›</a:t>
            </a:fld>
            <a:endParaRPr lang="ar-SY"/>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05322B6C-1BDF-4ABC-A5F9-4E686F00953E}" type="datetimeFigureOut">
              <a:rPr lang="ar-SY" smtClean="0"/>
              <a:pPr/>
              <a:t>12/09/1435</a:t>
            </a:fld>
            <a:endParaRPr lang="ar-SY"/>
          </a:p>
        </p:txBody>
      </p:sp>
      <p:sp>
        <p:nvSpPr>
          <p:cNvPr id="5" name="عنصر نائب للتذييل 4"/>
          <p:cNvSpPr>
            <a:spLocks noGrp="1"/>
          </p:cNvSpPr>
          <p:nvPr>
            <p:ph type="ftr" sz="quarter" idx="11"/>
          </p:nvPr>
        </p:nvSpPr>
        <p:spPr/>
        <p:txBody>
          <a:bodyPr/>
          <a:lstStyle/>
          <a:p>
            <a:endParaRPr lang="ar-SY"/>
          </a:p>
        </p:txBody>
      </p:sp>
      <p:sp>
        <p:nvSpPr>
          <p:cNvPr id="6" name="عنصر نائب لرقم الشريحة 5"/>
          <p:cNvSpPr>
            <a:spLocks noGrp="1"/>
          </p:cNvSpPr>
          <p:nvPr>
            <p:ph type="sldNum" sz="quarter" idx="12"/>
          </p:nvPr>
        </p:nvSpPr>
        <p:spPr/>
        <p:txBody>
          <a:bodyPr/>
          <a:lstStyle/>
          <a:p>
            <a:fld id="{CAC94B1C-CD9A-48A1-9C23-0E665AEB5DAD}" type="slidenum">
              <a:rPr lang="ar-SY" smtClean="0"/>
              <a:pPr/>
              <a:t>‹#›</a:t>
            </a:fld>
            <a:endParaRPr lang="ar-SY"/>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05322B6C-1BDF-4ABC-A5F9-4E686F00953E}" type="datetimeFigureOut">
              <a:rPr lang="ar-SY" smtClean="0"/>
              <a:pPr/>
              <a:t>12/09/1435</a:t>
            </a:fld>
            <a:endParaRPr lang="ar-SY"/>
          </a:p>
        </p:txBody>
      </p:sp>
      <p:sp>
        <p:nvSpPr>
          <p:cNvPr id="5" name="عنصر نائب للتذييل 4"/>
          <p:cNvSpPr>
            <a:spLocks noGrp="1"/>
          </p:cNvSpPr>
          <p:nvPr>
            <p:ph type="ftr" sz="quarter" idx="11"/>
          </p:nvPr>
        </p:nvSpPr>
        <p:spPr/>
        <p:txBody>
          <a:bodyPr/>
          <a:lstStyle/>
          <a:p>
            <a:endParaRPr lang="ar-SY"/>
          </a:p>
        </p:txBody>
      </p:sp>
      <p:sp>
        <p:nvSpPr>
          <p:cNvPr id="6" name="عنصر نائب لرقم الشريحة 5"/>
          <p:cNvSpPr>
            <a:spLocks noGrp="1"/>
          </p:cNvSpPr>
          <p:nvPr>
            <p:ph type="sldNum" sz="quarter" idx="12"/>
          </p:nvPr>
        </p:nvSpPr>
        <p:spPr/>
        <p:txBody>
          <a:bodyPr/>
          <a:lstStyle/>
          <a:p>
            <a:fld id="{CAC94B1C-CD9A-48A1-9C23-0E665AEB5DAD}" type="slidenum">
              <a:rPr lang="ar-SY" smtClean="0"/>
              <a:pPr/>
              <a:t>‹#›</a:t>
            </a:fld>
            <a:endParaRPr lang="ar-SY"/>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lgn="l">
              <a:defRPr/>
            </a:lvl1pPr>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05322B6C-1BDF-4ABC-A5F9-4E686F00953E}" type="datetimeFigureOut">
              <a:rPr lang="ar-SY" smtClean="0"/>
              <a:pPr/>
              <a:t>12/09/1435</a:t>
            </a:fld>
            <a:endParaRPr lang="ar-SY"/>
          </a:p>
        </p:txBody>
      </p:sp>
      <p:sp>
        <p:nvSpPr>
          <p:cNvPr id="5" name="عنصر نائب للتذييل 4"/>
          <p:cNvSpPr>
            <a:spLocks noGrp="1"/>
          </p:cNvSpPr>
          <p:nvPr>
            <p:ph type="ftr" sz="quarter" idx="11"/>
          </p:nvPr>
        </p:nvSpPr>
        <p:spPr/>
        <p:txBody>
          <a:bodyPr/>
          <a:lstStyle/>
          <a:p>
            <a:endParaRPr lang="ar-SY"/>
          </a:p>
        </p:txBody>
      </p:sp>
      <p:sp>
        <p:nvSpPr>
          <p:cNvPr id="6" name="عنصر نائب لرقم الشريحة 5"/>
          <p:cNvSpPr>
            <a:spLocks noGrp="1"/>
          </p:cNvSpPr>
          <p:nvPr>
            <p:ph type="sldNum" sz="quarter" idx="12"/>
          </p:nvPr>
        </p:nvSpPr>
        <p:spPr/>
        <p:txBody>
          <a:bodyPr/>
          <a:lstStyle/>
          <a:p>
            <a:fld id="{CAC94B1C-CD9A-48A1-9C23-0E665AEB5DAD}" type="slidenum">
              <a:rPr lang="ar-SY" smtClean="0"/>
              <a:pPr/>
              <a:t>‹#›</a:t>
            </a:fld>
            <a:endParaRPr lang="ar-SY"/>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2">
        <a:schemeClr val="bg2"/>
      </p:bgRef>
    </p:bg>
    <p:spTree>
      <p:nvGrpSpPr>
        <p:cNvPr id="1" name=""/>
        <p:cNvGrpSpPr/>
        <p:nvPr/>
      </p:nvGrpSpPr>
      <p:grpSpPr>
        <a:xfrm>
          <a:off x="0" y="0"/>
          <a:ext cx="0" cy="0"/>
          <a:chOff x="0" y="0"/>
          <a:chExt cx="0" cy="0"/>
        </a:xfrm>
      </p:grpSpPr>
      <p:sp>
        <p:nvSpPr>
          <p:cNvPr id="7" name="شكل حر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شكل حر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عنوان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05322B6C-1BDF-4ABC-A5F9-4E686F00953E}" type="datetimeFigureOut">
              <a:rPr lang="ar-SY" smtClean="0"/>
              <a:pPr/>
              <a:t>12/09/1435</a:t>
            </a:fld>
            <a:endParaRPr lang="ar-SY"/>
          </a:p>
        </p:txBody>
      </p:sp>
      <p:sp>
        <p:nvSpPr>
          <p:cNvPr id="5" name="عنصر نائب للتذييل 4"/>
          <p:cNvSpPr>
            <a:spLocks noGrp="1"/>
          </p:cNvSpPr>
          <p:nvPr>
            <p:ph type="ftr" sz="quarter" idx="11"/>
          </p:nvPr>
        </p:nvSpPr>
        <p:spPr/>
        <p:txBody>
          <a:bodyPr/>
          <a:lstStyle/>
          <a:p>
            <a:endParaRPr lang="ar-SY"/>
          </a:p>
        </p:txBody>
      </p:sp>
      <p:sp>
        <p:nvSpPr>
          <p:cNvPr id="6" name="عنصر نائب لرقم الشريحة 5"/>
          <p:cNvSpPr>
            <a:spLocks noGrp="1"/>
          </p:cNvSpPr>
          <p:nvPr>
            <p:ph type="sldNum" sz="quarter" idx="12"/>
          </p:nvPr>
        </p:nvSpPr>
        <p:spPr/>
        <p:txBody>
          <a:bodyPr/>
          <a:lstStyle/>
          <a:p>
            <a:fld id="{CAC94B1C-CD9A-48A1-9C23-0E665AEB5DAD}" type="slidenum">
              <a:rPr lang="ar-SY" smtClean="0"/>
              <a:pPr/>
              <a:t>‹#›</a:t>
            </a:fld>
            <a:endParaRPr lang="ar-SY"/>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7467600" cy="1143000"/>
          </a:xfrm>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05322B6C-1BDF-4ABC-A5F9-4E686F00953E}" type="datetimeFigureOut">
              <a:rPr lang="ar-SY" smtClean="0"/>
              <a:pPr/>
              <a:t>12/09/1435</a:t>
            </a:fld>
            <a:endParaRPr lang="ar-SY"/>
          </a:p>
        </p:txBody>
      </p:sp>
      <p:sp>
        <p:nvSpPr>
          <p:cNvPr id="6" name="عنصر نائب للتذييل 5"/>
          <p:cNvSpPr>
            <a:spLocks noGrp="1"/>
          </p:cNvSpPr>
          <p:nvPr>
            <p:ph type="ftr" sz="quarter" idx="11"/>
          </p:nvPr>
        </p:nvSpPr>
        <p:spPr/>
        <p:txBody>
          <a:bodyPr/>
          <a:lstStyle/>
          <a:p>
            <a:endParaRPr lang="ar-SY"/>
          </a:p>
        </p:txBody>
      </p:sp>
      <p:sp>
        <p:nvSpPr>
          <p:cNvPr id="7" name="عنصر نائب لرقم الشريحة 6"/>
          <p:cNvSpPr>
            <a:spLocks noGrp="1"/>
          </p:cNvSpPr>
          <p:nvPr>
            <p:ph type="sldNum" sz="quarter" idx="12"/>
          </p:nvPr>
        </p:nvSpPr>
        <p:spPr/>
        <p:txBody>
          <a:bodyPr/>
          <a:lstStyle/>
          <a:p>
            <a:fld id="{CAC94B1C-CD9A-48A1-9C23-0E665AEB5DAD}" type="slidenum">
              <a:rPr lang="ar-SY" smtClean="0"/>
              <a:pPr/>
              <a:t>‹#›</a:t>
            </a:fld>
            <a:endParaRPr lang="ar-SY"/>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8229600" cy="1143000"/>
          </a:xfrm>
        </p:spPr>
        <p:txBody>
          <a:bodyPr anchor="ctr"/>
          <a:lstStyle>
            <a:lvl1pPr>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p>
            <a:fld id="{05322B6C-1BDF-4ABC-A5F9-4E686F00953E}" type="datetimeFigureOut">
              <a:rPr lang="ar-SY" smtClean="0"/>
              <a:pPr/>
              <a:t>12/09/1435</a:t>
            </a:fld>
            <a:endParaRPr lang="ar-SY"/>
          </a:p>
        </p:txBody>
      </p:sp>
      <p:sp>
        <p:nvSpPr>
          <p:cNvPr id="8" name="عنصر نائب للتذييل 7"/>
          <p:cNvSpPr>
            <a:spLocks noGrp="1"/>
          </p:cNvSpPr>
          <p:nvPr>
            <p:ph type="ftr" sz="quarter" idx="11"/>
          </p:nvPr>
        </p:nvSpPr>
        <p:spPr/>
        <p:txBody>
          <a:bodyPr/>
          <a:lstStyle/>
          <a:p>
            <a:endParaRPr lang="ar-SY"/>
          </a:p>
        </p:txBody>
      </p:sp>
      <p:sp>
        <p:nvSpPr>
          <p:cNvPr id="9" name="عنصر نائب لرقم الشريحة 8"/>
          <p:cNvSpPr>
            <a:spLocks noGrp="1"/>
          </p:cNvSpPr>
          <p:nvPr>
            <p:ph type="sldNum" sz="quarter" idx="12"/>
          </p:nvPr>
        </p:nvSpPr>
        <p:spPr/>
        <p:txBody>
          <a:bodyPr/>
          <a:lstStyle/>
          <a:p>
            <a:fld id="{CAC94B1C-CD9A-48A1-9C23-0E665AEB5DAD}" type="slidenum">
              <a:rPr lang="ar-SY" smtClean="0"/>
              <a:pPr/>
              <a:t>‹#›</a:t>
            </a:fld>
            <a:endParaRPr lang="ar-SY"/>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320"/>
            <a:ext cx="7470648" cy="1143000"/>
          </a:xfrm>
        </p:spPr>
        <p:txBody>
          <a:bodyPr anchor="ctr"/>
          <a:lstStyle>
            <a:lvl1pPr algn="l">
              <a:defRPr sz="4600"/>
            </a:lvl1pPr>
          </a:lstStyle>
          <a:p>
            <a:r>
              <a:rPr kumimoji="0" lang="ar-SA" smtClean="0"/>
              <a:t>انقر لتحرير نمط العنوان الرئيسي</a:t>
            </a:r>
            <a:endParaRPr kumimoji="0" lang="en-US"/>
          </a:p>
        </p:txBody>
      </p:sp>
      <p:sp>
        <p:nvSpPr>
          <p:cNvPr id="7" name="عنصر نائب للتاريخ 6"/>
          <p:cNvSpPr>
            <a:spLocks noGrp="1"/>
          </p:cNvSpPr>
          <p:nvPr>
            <p:ph type="dt" sz="half" idx="10"/>
          </p:nvPr>
        </p:nvSpPr>
        <p:spPr/>
        <p:txBody>
          <a:bodyPr/>
          <a:lstStyle/>
          <a:p>
            <a:fld id="{05322B6C-1BDF-4ABC-A5F9-4E686F00953E}" type="datetimeFigureOut">
              <a:rPr lang="ar-SY" smtClean="0"/>
              <a:pPr/>
              <a:t>12/09/1435</a:t>
            </a:fld>
            <a:endParaRPr lang="ar-SY"/>
          </a:p>
        </p:txBody>
      </p:sp>
      <p:sp>
        <p:nvSpPr>
          <p:cNvPr id="8" name="عنصر نائب لرقم الشريحة 7"/>
          <p:cNvSpPr>
            <a:spLocks noGrp="1"/>
          </p:cNvSpPr>
          <p:nvPr>
            <p:ph type="sldNum" sz="quarter" idx="11"/>
          </p:nvPr>
        </p:nvSpPr>
        <p:spPr/>
        <p:txBody>
          <a:bodyPr/>
          <a:lstStyle/>
          <a:p>
            <a:fld id="{CAC94B1C-CD9A-48A1-9C23-0E665AEB5DAD}" type="slidenum">
              <a:rPr lang="ar-SY" smtClean="0"/>
              <a:pPr/>
              <a:t>‹#›</a:t>
            </a:fld>
            <a:endParaRPr lang="ar-SY"/>
          </a:p>
        </p:txBody>
      </p:sp>
      <p:sp>
        <p:nvSpPr>
          <p:cNvPr id="9" name="عنصر نائب للتذييل 8"/>
          <p:cNvSpPr>
            <a:spLocks noGrp="1"/>
          </p:cNvSpPr>
          <p:nvPr>
            <p:ph type="ftr" sz="quarter" idx="12"/>
          </p:nvPr>
        </p:nvSpPr>
        <p:spPr/>
        <p:txBody>
          <a:bodyPr/>
          <a:lstStyle/>
          <a:p>
            <a:endParaRPr lang="ar-SY"/>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05322B6C-1BDF-4ABC-A5F9-4E686F00953E}" type="datetimeFigureOut">
              <a:rPr lang="ar-SY" smtClean="0"/>
              <a:pPr/>
              <a:t>12/09/1435</a:t>
            </a:fld>
            <a:endParaRPr lang="ar-SY"/>
          </a:p>
        </p:txBody>
      </p:sp>
      <p:sp>
        <p:nvSpPr>
          <p:cNvPr id="3" name="عنصر نائب للتذييل 2"/>
          <p:cNvSpPr>
            <a:spLocks noGrp="1"/>
          </p:cNvSpPr>
          <p:nvPr>
            <p:ph type="ftr" sz="quarter" idx="11"/>
          </p:nvPr>
        </p:nvSpPr>
        <p:spPr/>
        <p:txBody>
          <a:bodyPr/>
          <a:lstStyle/>
          <a:p>
            <a:endParaRPr lang="ar-SY"/>
          </a:p>
        </p:txBody>
      </p:sp>
      <p:sp>
        <p:nvSpPr>
          <p:cNvPr id="4" name="عنصر نائب لرقم الشريحة 3"/>
          <p:cNvSpPr>
            <a:spLocks noGrp="1"/>
          </p:cNvSpPr>
          <p:nvPr>
            <p:ph type="sldNum" sz="quarter" idx="12"/>
          </p:nvPr>
        </p:nvSpPr>
        <p:spPr/>
        <p:txBody>
          <a:bodyPr/>
          <a:lstStyle/>
          <a:p>
            <a:fld id="{CAC94B1C-CD9A-48A1-9C23-0E665AEB5DAD}" type="slidenum">
              <a:rPr lang="ar-SY" smtClean="0"/>
              <a:pPr/>
              <a:t>‹#›</a:t>
            </a:fld>
            <a:endParaRPr lang="ar-SY"/>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05322B6C-1BDF-4ABC-A5F9-4E686F00953E}" type="datetimeFigureOut">
              <a:rPr lang="ar-SY" smtClean="0"/>
              <a:pPr/>
              <a:t>12/09/1435</a:t>
            </a:fld>
            <a:endParaRPr lang="ar-SY"/>
          </a:p>
        </p:txBody>
      </p:sp>
      <p:sp>
        <p:nvSpPr>
          <p:cNvPr id="6" name="عنصر نائب للتذييل 5"/>
          <p:cNvSpPr>
            <a:spLocks noGrp="1"/>
          </p:cNvSpPr>
          <p:nvPr>
            <p:ph type="ftr" sz="quarter" idx="11"/>
          </p:nvPr>
        </p:nvSpPr>
        <p:spPr/>
        <p:txBody>
          <a:bodyPr/>
          <a:lstStyle/>
          <a:p>
            <a:endParaRPr lang="ar-SY"/>
          </a:p>
        </p:txBody>
      </p:sp>
      <p:sp>
        <p:nvSpPr>
          <p:cNvPr id="7" name="عنصر نائب لرقم الشريحة 6"/>
          <p:cNvSpPr>
            <a:spLocks noGrp="1"/>
          </p:cNvSpPr>
          <p:nvPr>
            <p:ph type="sldNum" sz="quarter" idx="12"/>
          </p:nvPr>
        </p:nvSpPr>
        <p:spPr>
          <a:xfrm>
            <a:off x="8156448" y="6422064"/>
            <a:ext cx="762000" cy="365125"/>
          </a:xfrm>
        </p:spPr>
        <p:txBody>
          <a:bodyPr/>
          <a:lstStyle/>
          <a:p>
            <a:fld id="{CAC94B1C-CD9A-48A1-9C23-0E665AEB5DAD}" type="slidenum">
              <a:rPr lang="ar-SY" smtClean="0"/>
              <a:pPr/>
              <a:t>‹#›</a:t>
            </a:fld>
            <a:endParaRPr lang="ar-SY"/>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ar-SA" smtClean="0"/>
              <a:t>انقر فوق الرمز لإضافة صورة</a:t>
            </a:r>
            <a:endParaRPr kumimoji="0" lang="en-US" dirty="0"/>
          </a:p>
        </p:txBody>
      </p:sp>
      <p:sp>
        <p:nvSpPr>
          <p:cNvPr id="4" name="عنصر نائب للنص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a:xfrm>
            <a:off x="457200" y="6422064"/>
            <a:ext cx="2133600" cy="365125"/>
          </a:xfrm>
        </p:spPr>
        <p:txBody>
          <a:bodyPr/>
          <a:lstStyle/>
          <a:p>
            <a:fld id="{05322B6C-1BDF-4ABC-A5F9-4E686F00953E}" type="datetimeFigureOut">
              <a:rPr lang="ar-SY" smtClean="0"/>
              <a:pPr/>
              <a:t>12/09/1435</a:t>
            </a:fld>
            <a:endParaRPr lang="ar-SY"/>
          </a:p>
        </p:txBody>
      </p:sp>
      <p:sp>
        <p:nvSpPr>
          <p:cNvPr id="6" name="عنصر نائب للتذييل 5"/>
          <p:cNvSpPr>
            <a:spLocks noGrp="1"/>
          </p:cNvSpPr>
          <p:nvPr>
            <p:ph type="ftr" sz="quarter" idx="11"/>
          </p:nvPr>
        </p:nvSpPr>
        <p:spPr/>
        <p:txBody>
          <a:bodyPr/>
          <a:lstStyle/>
          <a:p>
            <a:endParaRPr lang="ar-SY"/>
          </a:p>
        </p:txBody>
      </p:sp>
      <p:sp>
        <p:nvSpPr>
          <p:cNvPr id="7" name="عنصر نائب لرقم الشريحة 6"/>
          <p:cNvSpPr>
            <a:spLocks noGrp="1"/>
          </p:cNvSpPr>
          <p:nvPr>
            <p:ph type="sldNum" sz="quarter" idx="12"/>
          </p:nvPr>
        </p:nvSpPr>
        <p:spPr/>
        <p:txBody>
          <a:bodyPr/>
          <a:lstStyle/>
          <a:p>
            <a:fld id="{CAC94B1C-CD9A-48A1-9C23-0E665AEB5DAD}" type="slidenum">
              <a:rPr lang="ar-SY" smtClean="0"/>
              <a:pPr/>
              <a:t>‹#›</a:t>
            </a:fld>
            <a:endParaRPr lang="ar-SY"/>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شكل حر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شكل حر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عنصر نائب للعنوان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ar-SA" smtClean="0"/>
              <a:t>انقر لتحرير نمط العنوان الرئيسي</a:t>
            </a:r>
            <a:endParaRPr kumimoji="0" lang="en-US"/>
          </a:p>
        </p:txBody>
      </p:sp>
      <p:sp>
        <p:nvSpPr>
          <p:cNvPr id="30" name="عنصر نائب للنص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عنصر نائب للتاريخ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05322B6C-1BDF-4ABC-A5F9-4E686F00953E}" type="datetimeFigureOut">
              <a:rPr lang="ar-SY" smtClean="0"/>
              <a:pPr/>
              <a:t>12/09/1435</a:t>
            </a:fld>
            <a:endParaRPr lang="ar-SY"/>
          </a:p>
        </p:txBody>
      </p:sp>
      <p:sp>
        <p:nvSpPr>
          <p:cNvPr id="22" name="عنصر نائب للتذييل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ar-SY"/>
          </a:p>
        </p:txBody>
      </p:sp>
      <p:sp>
        <p:nvSpPr>
          <p:cNvPr id="18" name="عنصر نائب لرقم الشريحة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CAC94B1C-CD9A-48A1-9C23-0E665AEB5DAD}" type="slidenum">
              <a:rPr lang="ar-SY" smtClean="0"/>
              <a:pPr/>
              <a:t>‹#›</a:t>
            </a:fld>
            <a:endParaRPr lang="ar-SY"/>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1" eaLnBrk="1" latinLnBrk="0" hangingPunct="1">
        <a:spcBef>
          <a:spcPct val="0"/>
        </a:spcBef>
        <a:buNone/>
        <a:defRPr kumimoji="0" sz="4600" kern="1200">
          <a:solidFill>
            <a:schemeClr val="tx1"/>
          </a:solidFill>
          <a:latin typeface="+mj-lt"/>
          <a:ea typeface="+mj-ea"/>
          <a:cs typeface="+mj-cs"/>
        </a:defRPr>
      </a:lvl1pPr>
    </p:titleStyle>
    <p:bodyStyle>
      <a:lvl1pPr marL="420624" indent="-384048" algn="r" rtl="1"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r" rtl="1"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r" rtl="1"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r" rtl="1"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r" rtl="1"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r" rtl="1"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r" rtl="1"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r" rtl="1"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r" rtl="1"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slide" Target="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slide" Target="slide3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slide" Target="slide20.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slide" Target="slide20.xml"/><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5.xml"/><Relationship Id="rId1" Type="http://schemas.openxmlformats.org/officeDocument/2006/relationships/slideLayout" Target="../slideLayouts/slideLayout2.xml"/><Relationship Id="rId4" Type="http://schemas.openxmlformats.org/officeDocument/2006/relationships/slide" Target="slide7.xml"/></Relationships>
</file>

<file path=ppt/slides/_rels/slide5.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 Target="slide10.xml"/><Relationship Id="rId1" Type="http://schemas.openxmlformats.org/officeDocument/2006/relationships/slideLayout" Target="../slideLayouts/slideLayout2.xml"/><Relationship Id="rId4" Type="http://schemas.openxmlformats.org/officeDocument/2006/relationships/slide" Target="slide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609600" y="2667000"/>
            <a:ext cx="7927848" cy="1752600"/>
          </a:xfrm>
        </p:spPr>
        <p:txBody>
          <a:bodyPr>
            <a:noAutofit/>
          </a:bodyPr>
          <a:lstStyle/>
          <a:p>
            <a:pPr algn="ctr"/>
            <a:r>
              <a:rPr lang="ar-IQ" sz="60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ea typeface="+mj-ea"/>
                <a:cs typeface="Arabic Typesetting" pitchFamily="66" charset="-78"/>
              </a:rPr>
              <a:t>دورة الشبكات </a:t>
            </a:r>
            <a:r>
              <a:rPr lang="en-US" sz="6000" dirty="0" smtClean="0">
                <a:solidFill>
                  <a:srgbClr val="FFFF00"/>
                </a:solidFill>
                <a:latin typeface="Copperplate Gothic Bold" pitchFamily="34" charset="0"/>
                <a:cs typeface="Arabic Transparent" pitchFamily="2" charset="-78"/>
              </a:rPr>
              <a:t>NETWORK</a:t>
            </a:r>
            <a:r>
              <a:rPr lang="ar-IQ" sz="60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ea typeface="+mj-ea"/>
                <a:cs typeface="Arabic Typesetting" pitchFamily="66" charset="-78"/>
              </a:rPr>
              <a:t> </a:t>
            </a:r>
          </a:p>
          <a:p>
            <a:pPr algn="ctr"/>
            <a:r>
              <a:rPr lang="ar-IQ" sz="60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ea typeface="+mj-ea"/>
                <a:cs typeface="Arabic Typesetting" pitchFamily="66" charset="-78"/>
              </a:rPr>
              <a:t>إعداد المهندس  </a:t>
            </a:r>
          </a:p>
          <a:p>
            <a:pPr algn="ctr"/>
            <a:r>
              <a:rPr lang="ar-IQ" sz="60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ea typeface="+mj-ea"/>
                <a:cs typeface="Arabic Typesetting" pitchFamily="66" charset="-78"/>
              </a:rPr>
              <a:t>احمد حسين علي </a:t>
            </a:r>
            <a:endParaRPr lang="ar-SY" sz="60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ea typeface="+mj-ea"/>
              <a:cs typeface="Arabic Typesetting" pitchFamily="66"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1295400" y="685800"/>
            <a:ext cx="7467600" cy="1143000"/>
          </a:xfrm>
        </p:spPr>
        <p:txBody>
          <a:bodyPr>
            <a:normAutofit fontScale="90000"/>
          </a:bodyPr>
          <a:lstStyle/>
          <a:p>
            <a:pPr algn="ctr"/>
            <a:r>
              <a:rPr lang="ar-IQ" sz="53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
            </a:r>
            <a:br>
              <a:rPr lang="ar-IQ" sz="53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br>
            <a:r>
              <a:rPr lang="ar-IQ" sz="53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 </a:t>
            </a:r>
            <a:r>
              <a:rPr lang="en-US" dirty="0" smtClean="0"/>
              <a:t/>
            </a:r>
            <a:br>
              <a:rPr lang="en-US" dirty="0" smtClean="0"/>
            </a:br>
            <a:endParaRPr lang="ar-SY" dirty="0"/>
          </a:p>
        </p:txBody>
      </p:sp>
      <p:sp>
        <p:nvSpPr>
          <p:cNvPr id="5" name="مستطيل 4"/>
          <p:cNvSpPr/>
          <p:nvPr/>
        </p:nvSpPr>
        <p:spPr>
          <a:xfrm>
            <a:off x="457200" y="381000"/>
            <a:ext cx="8382000" cy="3231654"/>
          </a:xfrm>
          <a:prstGeom prst="rect">
            <a:avLst/>
          </a:prstGeom>
        </p:spPr>
        <p:txBody>
          <a:bodyPr wrap="square">
            <a:spAutoFit/>
          </a:bodyPr>
          <a:lstStyle/>
          <a:p>
            <a:r>
              <a:rPr lang="ar-SA" sz="4800" b="1" cap="all" dirty="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ea typeface="+mj-ea"/>
                <a:cs typeface="Arabic Typesetting" pitchFamily="66" charset="-78"/>
              </a:rPr>
              <a:t>الأسلاك المحورية</a:t>
            </a:r>
            <a:r>
              <a:rPr lang="en-US" sz="4800" b="1" cap="all" dirty="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ea typeface="+mj-ea"/>
                <a:cs typeface="Arabic Typesetting" pitchFamily="66" charset="-78"/>
              </a:rPr>
              <a:t> </a:t>
            </a:r>
            <a:r>
              <a:rPr lang="en-US" sz="48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ea typeface="+mj-ea"/>
                <a:cs typeface="Arabic Typesetting" pitchFamily="66" charset="-78"/>
              </a:rPr>
              <a:t>         </a:t>
            </a:r>
            <a:r>
              <a:rPr lang="en-US" sz="6000" b="1" cap="all" dirty="0" smtClean="0">
                <a:ln w="5000" cmpd="sng">
                  <a:solidFill>
                    <a:schemeClr val="accent1">
                      <a:tint val="80000"/>
                      <a:shade val="99000"/>
                      <a:satMod val="500000"/>
                    </a:schemeClr>
                  </a:solidFill>
                  <a:prstDash val="solid"/>
                </a:ln>
                <a:solidFill>
                  <a:schemeClr val="tx1">
                    <a:lumMod val="95000"/>
                  </a:schemeClr>
                </a:solidFill>
                <a:effectLst>
                  <a:outerShdw blurRad="50800" dist="38100" dir="5400000" algn="t" rotWithShape="0">
                    <a:prstClr val="black">
                      <a:alpha val="50000"/>
                    </a:prstClr>
                  </a:outerShdw>
                </a:effectLst>
                <a:latin typeface="Arabic Typesetting" pitchFamily="66" charset="-78"/>
                <a:ea typeface="+mj-ea"/>
                <a:cs typeface="Arabic Typesetting" pitchFamily="66" charset="-78"/>
              </a:rPr>
              <a:t>Coaxial </a:t>
            </a:r>
            <a:r>
              <a:rPr lang="en-US" sz="6000" b="1" cap="all" dirty="0">
                <a:ln w="5000" cmpd="sng">
                  <a:solidFill>
                    <a:schemeClr val="accent1">
                      <a:tint val="80000"/>
                      <a:shade val="99000"/>
                      <a:satMod val="500000"/>
                    </a:schemeClr>
                  </a:solidFill>
                  <a:prstDash val="solid"/>
                </a:ln>
                <a:solidFill>
                  <a:schemeClr val="tx1">
                    <a:lumMod val="95000"/>
                  </a:schemeClr>
                </a:solidFill>
                <a:effectLst>
                  <a:outerShdw blurRad="50800" dist="38100" dir="5400000" algn="t" rotWithShape="0">
                    <a:prstClr val="black">
                      <a:alpha val="50000"/>
                    </a:prstClr>
                  </a:outerShdw>
                </a:effectLst>
                <a:latin typeface="Arabic Typesetting" pitchFamily="66" charset="-78"/>
                <a:ea typeface="+mj-ea"/>
                <a:cs typeface="Arabic Typesetting" pitchFamily="66" charset="-78"/>
              </a:rPr>
              <a:t>Cable  </a:t>
            </a:r>
            <a:r>
              <a:rPr lang="ar-SA" sz="4800" b="1" cap="all" dirty="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ea typeface="+mj-ea"/>
                <a:cs typeface="Arabic Typesetting" pitchFamily="66" charset="-78"/>
              </a:rPr>
              <a:t>هي أحد </a:t>
            </a:r>
            <a:r>
              <a:rPr lang="ar-SA" sz="4800" b="1" cap="all" dirty="0" err="1">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ea typeface="+mj-ea"/>
                <a:cs typeface="Arabic Typesetting" pitchFamily="66" charset="-78"/>
              </a:rPr>
              <a:t>انواع</a:t>
            </a:r>
            <a:r>
              <a:rPr lang="ar-SA" sz="4800" b="1" cap="all" dirty="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ea typeface="+mj-ea"/>
                <a:cs typeface="Arabic Typesetting" pitchFamily="66" charset="-78"/>
              </a:rPr>
              <a:t> الموصلات </a:t>
            </a:r>
            <a:r>
              <a:rPr lang="ar-SA" sz="4800" b="1" cap="all" dirty="0" err="1">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ea typeface="+mj-ea"/>
                <a:cs typeface="Arabic Typesetting" pitchFamily="66" charset="-78"/>
              </a:rPr>
              <a:t>النحساية</a:t>
            </a:r>
            <a:r>
              <a:rPr lang="ar-SA" sz="4800" b="1" cap="all" dirty="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ea typeface="+mj-ea"/>
                <a:cs typeface="Arabic Typesetting" pitchFamily="66" charset="-78"/>
              </a:rPr>
              <a:t> المستعملة عادة في الشبكات كبيرة الحجم مميزاتها تنحصر في امتداد التوصيل </a:t>
            </a:r>
            <a:r>
              <a:rPr lang="ar-SA" sz="4800" b="1" cap="all" dirty="0" err="1">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ea typeface="+mj-ea"/>
                <a:cs typeface="Arabic Typesetting" pitchFamily="66" charset="-78"/>
              </a:rPr>
              <a:t>و</a:t>
            </a:r>
            <a:r>
              <a:rPr lang="ar-SA" sz="4800" b="1" cap="all" dirty="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ea typeface="+mj-ea"/>
                <a:cs typeface="Arabic Typesetting" pitchFamily="66" charset="-78"/>
              </a:rPr>
              <a:t> قوة البيانات لمسافة أطول من الكابلات الزوجية </a:t>
            </a:r>
            <a:endParaRPr lang="ar-SY" sz="4800" b="1" cap="all" dirty="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ea typeface="+mj-ea"/>
              <a:cs typeface="Arabic Typesetting" pitchFamily="66" charset="-78"/>
            </a:endParaRPr>
          </a:p>
        </p:txBody>
      </p:sp>
      <p:pic>
        <p:nvPicPr>
          <p:cNvPr id="6" name="صورة 5" descr="C:\Documents and Settings\DELL\Desktop\1_coaxial_cable.jpg"/>
          <p:cNvPicPr/>
          <p:nvPr/>
        </p:nvPicPr>
        <p:blipFill>
          <a:blip r:embed="rId2"/>
          <a:stretch>
            <a:fillRect/>
          </a:stretch>
        </p:blipFill>
        <p:spPr bwMode="auto">
          <a:xfrm>
            <a:off x="5791200" y="3733800"/>
            <a:ext cx="3067050" cy="2057400"/>
          </a:xfrm>
          <a:prstGeom prst="rect">
            <a:avLst/>
          </a:prstGeom>
          <a:noFill/>
          <a:ln>
            <a:noFill/>
          </a:ln>
        </p:spPr>
      </p:pic>
      <p:pic>
        <p:nvPicPr>
          <p:cNvPr id="7" name="صورة 6" descr="C:\Documents and Settings\DELL\Desktop\2 cox.jpg"/>
          <p:cNvPicPr/>
          <p:nvPr/>
        </p:nvPicPr>
        <p:blipFill>
          <a:blip r:embed="rId3"/>
          <a:srcRect/>
          <a:stretch>
            <a:fillRect/>
          </a:stretch>
        </p:blipFill>
        <p:spPr bwMode="auto">
          <a:xfrm>
            <a:off x="914400" y="3886200"/>
            <a:ext cx="2838450" cy="2057400"/>
          </a:xfrm>
          <a:prstGeom prst="rect">
            <a:avLst/>
          </a:prstGeom>
          <a:noFill/>
          <a:ln w="9525">
            <a:noFill/>
            <a:miter lim="800000"/>
            <a:headEnd/>
            <a:tailEnd/>
          </a:ln>
        </p:spPr>
      </p:pic>
      <p:sp>
        <p:nvSpPr>
          <p:cNvPr id="8" name="مستطيل مستدير الزوايا 7"/>
          <p:cNvSpPr/>
          <p:nvPr/>
        </p:nvSpPr>
        <p:spPr>
          <a:xfrm>
            <a:off x="381000" y="6324600"/>
            <a:ext cx="838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dirty="0" smtClean="0">
                <a:solidFill>
                  <a:schemeClr val="tx1"/>
                </a:solidFill>
                <a:hlinkClick r:id="rId4" action="ppaction://hlinksldjump"/>
              </a:rPr>
              <a:t>رجوع</a:t>
            </a:r>
            <a:endParaRPr lang="ar-SY" dirty="0">
              <a:solidFill>
                <a:schemeClr val="tx1"/>
              </a:solidFill>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28600" y="2895600"/>
            <a:ext cx="8686800" cy="1189038"/>
          </a:xfrm>
        </p:spPr>
        <p:txBody>
          <a:bodyPr>
            <a:noAutofit/>
          </a:bodyPr>
          <a:lstStyle/>
          <a:p>
            <a:pPr lvl="1" rtl="1"/>
            <a:r>
              <a:rPr lang="ar-SA" sz="4000" b="1" kern="1200" cap="all" dirty="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ea typeface="+mj-ea"/>
                <a:cs typeface="Arabic Typesetting" pitchFamily="66" charset="-78"/>
              </a:rPr>
              <a:t>الأسلاك الملتوية </a:t>
            </a:r>
            <a:r>
              <a:rPr lang="en-US" sz="4000" b="1" kern="1200" cap="all" dirty="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ea typeface="+mj-ea"/>
                <a:cs typeface="Arabic Typesetting" pitchFamily="66" charset="-78"/>
              </a:rPr>
              <a:t> </a:t>
            </a:r>
            <a:r>
              <a:rPr lang="en-US" sz="5400" b="1" kern="1200" cap="all" dirty="0">
                <a:ln w="5000" cmpd="sng">
                  <a:solidFill>
                    <a:schemeClr val="accent1">
                      <a:tint val="80000"/>
                      <a:shade val="99000"/>
                      <a:satMod val="500000"/>
                    </a:schemeClr>
                  </a:solidFill>
                  <a:prstDash val="solid"/>
                </a:ln>
                <a:solidFill>
                  <a:schemeClr val="tx1">
                    <a:lumMod val="95000"/>
                  </a:schemeClr>
                </a:solidFill>
                <a:effectLst>
                  <a:outerShdw blurRad="50800" dist="38100" dir="5400000" algn="t" rotWithShape="0">
                    <a:prstClr val="black">
                      <a:alpha val="50000"/>
                    </a:prstClr>
                  </a:outerShdw>
                </a:effectLst>
                <a:latin typeface="Arabic Typesetting" pitchFamily="66" charset="-78"/>
                <a:ea typeface="+mj-ea"/>
                <a:cs typeface="Arabic Typesetting" pitchFamily="66" charset="-78"/>
              </a:rPr>
              <a:t>Twisted Pair</a:t>
            </a:r>
            <a:r>
              <a:rPr lang="en-US" sz="4000" b="1" kern="1200" cap="all" dirty="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ea typeface="+mj-ea"/>
                <a:cs typeface="Arabic Typesetting" pitchFamily="66" charset="-78"/>
              </a:rPr>
              <a:t/>
            </a:r>
            <a:br>
              <a:rPr lang="en-US" sz="4000" b="1" kern="1200" cap="all" dirty="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ea typeface="+mj-ea"/>
                <a:cs typeface="Arabic Typesetting" pitchFamily="66" charset="-78"/>
              </a:rPr>
            </a:br>
            <a:r>
              <a:rPr lang="ar-SA" sz="4000" b="1" kern="1200" cap="all" dirty="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ea typeface="+mj-ea"/>
                <a:cs typeface="Arabic Typesetting" pitchFamily="66" charset="-78"/>
              </a:rPr>
              <a:t>هو الأكثر شعبية في الوقت الحاضر مكون من 8 أسلاك داخلية ، وسمي بذلك لأن كل </a:t>
            </a:r>
            <a:r>
              <a:rPr lang="ar-SA" sz="4000" b="1" kern="1200" cap="all" dirty="0" err="1">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ea typeface="+mj-ea"/>
                <a:cs typeface="Arabic Typesetting" pitchFamily="66" charset="-78"/>
              </a:rPr>
              <a:t>سلكين</a:t>
            </a:r>
            <a:r>
              <a:rPr lang="ar-SA" sz="4000" b="1" kern="1200" cap="all" dirty="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ea typeface="+mj-ea"/>
                <a:cs typeface="Arabic Typesetting" pitchFamily="66" charset="-78"/>
              </a:rPr>
              <a:t> من الثمانية يكونان ملفوفان على بعضهما فيتكون عندنا أربعة أزواج من تلك الأسلاك. وهناك نوعين</a:t>
            </a:r>
            <a:r>
              <a:rPr lang="en-US" sz="4000" b="1" kern="1200" cap="all" dirty="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ea typeface="+mj-ea"/>
                <a:cs typeface="Arabic Typesetting" pitchFamily="66" charset="-78"/>
              </a:rPr>
              <a:t>.</a:t>
            </a:r>
            <a:br>
              <a:rPr lang="en-US" sz="4000" b="1" kern="1200" cap="all" dirty="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ea typeface="+mj-ea"/>
                <a:cs typeface="Arabic Typesetting" pitchFamily="66" charset="-78"/>
              </a:rPr>
            </a:br>
            <a:r>
              <a:rPr lang="en-US" sz="5400" b="1" kern="1200" cap="all" dirty="0">
                <a:ln w="5000" cmpd="sng">
                  <a:solidFill>
                    <a:schemeClr val="accent1">
                      <a:tint val="80000"/>
                      <a:shade val="99000"/>
                      <a:satMod val="500000"/>
                    </a:schemeClr>
                  </a:solidFill>
                  <a:prstDash val="solid"/>
                </a:ln>
                <a:solidFill>
                  <a:schemeClr val="tx1">
                    <a:lumMod val="95000"/>
                  </a:schemeClr>
                </a:solidFill>
                <a:effectLst>
                  <a:outerShdw blurRad="50800" dist="38100" dir="5400000" algn="t" rotWithShape="0">
                    <a:prstClr val="black">
                      <a:alpha val="50000"/>
                    </a:prstClr>
                  </a:outerShdw>
                </a:effectLst>
                <a:latin typeface="Arabic Typesetting" pitchFamily="66" charset="-78"/>
                <a:ea typeface="+mj-ea"/>
                <a:cs typeface="Arabic Typesetting" pitchFamily="66" charset="-78"/>
              </a:rPr>
              <a:t>Shielded Twisted Pair</a:t>
            </a:r>
            <a:r>
              <a:rPr lang="ar-SA" sz="5400" b="1" kern="1200" cap="all" dirty="0">
                <a:ln w="5000" cmpd="sng">
                  <a:solidFill>
                    <a:schemeClr val="accent1">
                      <a:tint val="80000"/>
                      <a:shade val="99000"/>
                      <a:satMod val="500000"/>
                    </a:schemeClr>
                  </a:solidFill>
                  <a:prstDash val="solid"/>
                </a:ln>
                <a:solidFill>
                  <a:schemeClr val="tx1">
                    <a:lumMod val="95000"/>
                  </a:schemeClr>
                </a:solidFill>
                <a:effectLst>
                  <a:outerShdw blurRad="50800" dist="38100" dir="5400000" algn="t" rotWithShape="0">
                    <a:prstClr val="black">
                      <a:alpha val="50000"/>
                    </a:prstClr>
                  </a:outerShdw>
                </a:effectLst>
                <a:latin typeface="Arabic Typesetting" pitchFamily="66" charset="-78"/>
                <a:ea typeface="+mj-ea"/>
                <a:cs typeface="Arabic Typesetting" pitchFamily="66" charset="-78"/>
              </a:rPr>
              <a:t> </a:t>
            </a:r>
            <a:r>
              <a:rPr lang="ar-SA" sz="4000" b="1" kern="1200" cap="all" dirty="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ea typeface="+mj-ea"/>
                <a:cs typeface="Arabic Typesetting" pitchFamily="66" charset="-78"/>
              </a:rPr>
              <a:t>:- وهو سلك مجدول محمي ضد الأمواج الكهرومغناطيسية, ويستخدم في المصانع </a:t>
            </a:r>
            <a:r>
              <a:rPr lang="ar-SA" sz="4000" b="1" kern="1200" cap="all" dirty="0" err="1">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ea typeface="+mj-ea"/>
                <a:cs typeface="Arabic Typesetting" pitchFamily="66" charset="-78"/>
              </a:rPr>
              <a:t>او</a:t>
            </a:r>
            <a:r>
              <a:rPr lang="ar-SA" sz="4000" b="1" kern="1200" cap="all" dirty="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ea typeface="+mj-ea"/>
                <a:cs typeface="Arabic Typesetting" pitchFamily="66" charset="-78"/>
              </a:rPr>
              <a:t> المناطق التي تتولد </a:t>
            </a:r>
            <a:r>
              <a:rPr lang="ar-SA" sz="4000" b="1" kern="1200" cap="all" dirty="0" err="1">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ea typeface="+mj-ea"/>
                <a:cs typeface="Arabic Typesetting" pitchFamily="66" charset="-78"/>
              </a:rPr>
              <a:t>بها</a:t>
            </a:r>
            <a:r>
              <a:rPr lang="ar-SA" sz="4000" b="1" kern="1200" cap="all" dirty="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ea typeface="+mj-ea"/>
                <a:cs typeface="Arabic Typesetting" pitchFamily="66" charset="-78"/>
              </a:rPr>
              <a:t> هذه الموجات, </a:t>
            </a:r>
            <a:r>
              <a:rPr lang="ar-SA" sz="4000" b="1" kern="1200" cap="all" dirty="0" err="1">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ea typeface="+mj-ea"/>
                <a:cs typeface="Arabic Typesetting" pitchFamily="66" charset="-78"/>
              </a:rPr>
              <a:t>و</a:t>
            </a:r>
            <a:r>
              <a:rPr lang="ar-SA" sz="4000" b="1" kern="1200" cap="all" dirty="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ea typeface="+mj-ea"/>
                <a:cs typeface="Arabic Typesetting" pitchFamily="66" charset="-78"/>
              </a:rPr>
              <a:t> قد تتسبب الموجات الكهرومغناطيسية بفقدان البيانات </a:t>
            </a:r>
            <a:r>
              <a:rPr lang="ar-SA" sz="4000" b="1" kern="1200" cap="all" dirty="0" err="1">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ea typeface="+mj-ea"/>
                <a:cs typeface="Arabic Typesetting" pitchFamily="66" charset="-78"/>
              </a:rPr>
              <a:t>او</a:t>
            </a:r>
            <a:r>
              <a:rPr lang="ar-SA" sz="4000" b="1" kern="1200" cap="all" dirty="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ea typeface="+mj-ea"/>
                <a:cs typeface="Arabic Typesetting" pitchFamily="66" charset="-78"/>
              </a:rPr>
              <a:t> عدم </a:t>
            </a:r>
            <a:r>
              <a:rPr lang="ar-SA" sz="4000" b="1" kern="1200"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ea typeface="+mj-ea"/>
                <a:cs typeface="Arabic Typesetting" pitchFamily="66" charset="-78"/>
              </a:rPr>
              <a:t>إمكانية </a:t>
            </a:r>
            <a:r>
              <a:rPr lang="ar-SA" sz="4000" b="1" kern="1200" cap="all" dirty="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ea typeface="+mj-ea"/>
                <a:cs typeface="Arabic Typesetting" pitchFamily="66" charset="-78"/>
              </a:rPr>
              <a:t>وصولها</a:t>
            </a:r>
            <a:r>
              <a:rPr lang="en-US" sz="4000" b="1" kern="1200" cap="all" dirty="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ea typeface="+mj-ea"/>
                <a:cs typeface="Arabic Typesetting" pitchFamily="66" charset="-78"/>
              </a:rPr>
              <a:t/>
            </a:r>
            <a:br>
              <a:rPr lang="en-US" sz="4000" b="1" kern="1200" cap="all" dirty="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ea typeface="+mj-ea"/>
                <a:cs typeface="Arabic Typesetting" pitchFamily="66" charset="-78"/>
              </a:rPr>
            </a:br>
            <a:r>
              <a:rPr lang="en-US" sz="4000" b="1" kern="1200" cap="all" dirty="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ea typeface="+mj-ea"/>
                <a:cs typeface="Arabic Typesetting" pitchFamily="66" charset="-78"/>
              </a:rPr>
              <a:t> </a:t>
            </a:r>
            <a:endParaRPr lang="ar-SY" sz="4000" b="1" kern="1200" cap="all" dirty="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ea typeface="+mj-ea"/>
              <a:cs typeface="Arabic Typesetting" pitchFamily="66" charset="-7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04800" y="1295400"/>
            <a:ext cx="8534400" cy="2590800"/>
          </a:xfrm>
        </p:spPr>
        <p:txBody>
          <a:bodyPr>
            <a:normAutofit fontScale="90000"/>
          </a:bodyPr>
          <a:lstStyle/>
          <a:p>
            <a:pPr algn="ctr"/>
            <a:r>
              <a:rPr lang="en-US" sz="48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
            </a:r>
            <a:br>
              <a:rPr lang="en-US" sz="48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br>
            <a:r>
              <a:rPr lang="en-US" sz="48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 </a:t>
            </a:r>
            <a:r>
              <a:rPr lang="en-US" sz="6000" b="1" cap="all" dirty="0" smtClean="0">
                <a:ln w="5000" cmpd="sng">
                  <a:solidFill>
                    <a:schemeClr val="accent1">
                      <a:tint val="80000"/>
                      <a:shade val="99000"/>
                      <a:satMod val="500000"/>
                    </a:schemeClr>
                  </a:solidFill>
                  <a:prstDash val="solid"/>
                </a:ln>
                <a:solidFill>
                  <a:schemeClr val="tx1">
                    <a:lumMod val="95000"/>
                  </a:schemeClr>
                </a:solidFill>
                <a:effectLst>
                  <a:outerShdw blurRad="50800" dist="38100" dir="5400000" algn="t" rotWithShape="0">
                    <a:prstClr val="black">
                      <a:alpha val="50000"/>
                    </a:prstClr>
                  </a:outerShdw>
                </a:effectLst>
                <a:latin typeface="Arabic Typesetting" pitchFamily="66" charset="-78"/>
                <a:cs typeface="Arabic Typesetting" pitchFamily="66" charset="-78"/>
              </a:rPr>
              <a:t>Unshielded Twisted Pair</a:t>
            </a:r>
            <a:r>
              <a:rPr lang="en-US" sz="48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 </a:t>
            </a:r>
            <a:r>
              <a:rPr lang="ar-SA" sz="48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 وهو سلك مجدول غير محمي يستخدم في البيئات الطبيعية . تتراوح سرعة الكبلات المجدولة من </a:t>
            </a:r>
            <a:r>
              <a:rPr lang="en-US" sz="48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100M/S</a:t>
            </a:r>
            <a:r>
              <a:rPr lang="ar-SA" sz="48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 إلى </a:t>
            </a:r>
            <a:r>
              <a:rPr lang="en-US" sz="48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G/S</a:t>
            </a:r>
            <a:r>
              <a:rPr lang="ar-SA" sz="48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 10 وتستطيع نقل البيانات بمسافة أقصاها</a:t>
            </a:r>
            <a:r>
              <a:rPr lang="ar-IQ" sz="48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 100</a:t>
            </a:r>
            <a:br>
              <a:rPr lang="ar-IQ" sz="48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br>
            <a:endParaRPr lang="ar-SY" dirty="0"/>
          </a:p>
        </p:txBody>
      </p:sp>
      <p:pic>
        <p:nvPicPr>
          <p:cNvPr id="4" name="صورة 3" descr="C:\Documents and Settings\DELL\Desktop\twisted pair.JPG"/>
          <p:cNvPicPr/>
          <p:nvPr/>
        </p:nvPicPr>
        <p:blipFill>
          <a:blip r:embed="rId2"/>
          <a:srcRect/>
          <a:stretch>
            <a:fillRect/>
          </a:stretch>
        </p:blipFill>
        <p:spPr bwMode="auto">
          <a:xfrm>
            <a:off x="3124200" y="4114800"/>
            <a:ext cx="3305175" cy="1524000"/>
          </a:xfrm>
          <a:prstGeom prst="rect">
            <a:avLst/>
          </a:prstGeom>
          <a:noFill/>
          <a:ln w="9525">
            <a:noFill/>
            <a:miter lim="800000"/>
            <a:headEnd/>
            <a:tailEnd/>
          </a:ln>
        </p:spPr>
      </p:pic>
      <p:sp>
        <p:nvSpPr>
          <p:cNvPr id="5" name="مستطيل 4"/>
          <p:cNvSpPr/>
          <p:nvPr/>
        </p:nvSpPr>
        <p:spPr>
          <a:xfrm>
            <a:off x="762000" y="6096000"/>
            <a:ext cx="838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dirty="0" smtClean="0">
                <a:hlinkClick r:id="rId3" action="ppaction://hlinksldjump"/>
              </a:rPr>
              <a:t>رجوع</a:t>
            </a:r>
            <a:endParaRPr lang="ar-SY"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28600" y="2438400"/>
            <a:ext cx="8763000" cy="1143000"/>
          </a:xfrm>
        </p:spPr>
        <p:txBody>
          <a:bodyPr>
            <a:normAutofit fontScale="90000"/>
          </a:bodyPr>
          <a:lstStyle/>
          <a:p>
            <a:pPr algn="ctr"/>
            <a:r>
              <a:rPr lang="ar-SA" sz="48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الألياف البصرية</a:t>
            </a:r>
            <a:r>
              <a:rPr lang="ar-IQ" sz="48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   </a:t>
            </a:r>
            <a:r>
              <a:rPr lang="en-US" sz="48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 </a:t>
            </a:r>
            <a:r>
              <a:rPr lang="en-US" sz="6000" b="1" cap="all" dirty="0" smtClean="0">
                <a:ln w="5000" cmpd="sng">
                  <a:solidFill>
                    <a:schemeClr val="accent1">
                      <a:tint val="80000"/>
                      <a:shade val="99000"/>
                      <a:satMod val="500000"/>
                    </a:schemeClr>
                  </a:solidFill>
                  <a:prstDash val="solid"/>
                </a:ln>
                <a:solidFill>
                  <a:schemeClr val="tx1">
                    <a:lumMod val="95000"/>
                  </a:schemeClr>
                </a:solidFill>
                <a:effectLst>
                  <a:outerShdw blurRad="50800" dist="38100" dir="5400000" algn="t" rotWithShape="0">
                    <a:prstClr val="black">
                      <a:alpha val="50000"/>
                    </a:prstClr>
                  </a:outerShdw>
                </a:effectLst>
                <a:latin typeface="Arabic Typesetting" pitchFamily="66" charset="-78"/>
                <a:cs typeface="Arabic Typesetting" pitchFamily="66" charset="-78"/>
              </a:rPr>
              <a:t>Fiber Optic</a:t>
            </a:r>
            <a:r>
              <a:rPr lang="en-US" sz="48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
            </a:r>
            <a:br>
              <a:rPr lang="en-US" sz="48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br>
            <a:r>
              <a:rPr lang="ar-SA" sz="48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تتكون أسلاك الألياف البصرية من</a:t>
            </a:r>
            <a:r>
              <a:rPr lang="en-US" sz="48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a:t>
            </a:r>
            <a:br>
              <a:rPr lang="en-US" sz="48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br>
            <a:r>
              <a:rPr lang="ar-SA" sz="48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اسطوانة رقيقة جداً من الزجاج أو البلاستيك بسمك الشعرة تسمى</a:t>
            </a:r>
            <a:r>
              <a:rPr lang="en-US" sz="48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 </a:t>
            </a:r>
            <a:r>
              <a:rPr lang="en-US" sz="6000" b="1" cap="all" dirty="0" smtClean="0">
                <a:ln w="5000" cmpd="sng">
                  <a:solidFill>
                    <a:schemeClr val="accent1">
                      <a:tint val="80000"/>
                      <a:shade val="99000"/>
                      <a:satMod val="500000"/>
                    </a:schemeClr>
                  </a:solidFill>
                  <a:prstDash val="solid"/>
                </a:ln>
                <a:solidFill>
                  <a:schemeClr val="tx1">
                    <a:lumMod val="95000"/>
                  </a:schemeClr>
                </a:solidFill>
                <a:effectLst>
                  <a:outerShdw blurRad="50800" dist="38100" dir="5400000" algn="t" rotWithShape="0">
                    <a:prstClr val="black">
                      <a:alpha val="50000"/>
                    </a:prstClr>
                  </a:outerShdw>
                </a:effectLst>
                <a:latin typeface="Arabic Typesetting" pitchFamily="66" charset="-78"/>
                <a:cs typeface="Arabic Typesetting" pitchFamily="66" charset="-78"/>
              </a:rPr>
              <a:t>Core</a:t>
            </a:r>
            <a:r>
              <a:rPr lang="en-US" sz="48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 </a:t>
            </a:r>
            <a:r>
              <a:rPr lang="ar-SA" sz="48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الق</a:t>
            </a:r>
            <a:r>
              <a:rPr lang="ar-IQ" sz="48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ل</a:t>
            </a:r>
            <a:r>
              <a:rPr lang="ar-SA" sz="48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ب و يُكسى هذا الق</a:t>
            </a:r>
            <a:r>
              <a:rPr lang="ar-IQ" sz="48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ل</a:t>
            </a:r>
            <a:r>
              <a:rPr lang="ar-SA" sz="48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ب بطبقة من الزجاج تكون مصممة لعكس الضوء عليه، وتُغطى من ثم بطبقة </a:t>
            </a:r>
            <a:r>
              <a:rPr lang="ar-SA" sz="4800" b="1" cap="all" dirty="0" err="1"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مقوّاة</a:t>
            </a:r>
            <a:r>
              <a:rPr lang="ar-SA" sz="48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 والتي بدورها تكون محمية بغطاء خارجي من البلاستيك</a:t>
            </a:r>
            <a:r>
              <a:rPr lang="en-US" sz="48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a:t>
            </a:r>
            <a:br>
              <a:rPr lang="en-US" sz="48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br>
            <a:r>
              <a:rPr lang="en-US" dirty="0" smtClean="0"/>
              <a:t/>
            </a:r>
            <a:br>
              <a:rPr lang="en-US" dirty="0" smtClean="0"/>
            </a:br>
            <a:endParaRPr lang="ar-SY" dirty="0"/>
          </a:p>
        </p:txBody>
      </p:sp>
      <p:pic>
        <p:nvPicPr>
          <p:cNvPr id="4" name="صورة 3" descr="C:\Documents and Settings\DELL\Desktop\faber1.jpg"/>
          <p:cNvPicPr/>
          <p:nvPr/>
        </p:nvPicPr>
        <p:blipFill>
          <a:blip r:embed="rId2"/>
          <a:srcRect/>
          <a:stretch>
            <a:fillRect/>
          </a:stretch>
        </p:blipFill>
        <p:spPr bwMode="auto">
          <a:xfrm>
            <a:off x="1371600" y="4648200"/>
            <a:ext cx="6096000" cy="198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descr="C:\Documents and Settings\DELL\Desktop\faber2.jpg"/>
          <p:cNvPicPr/>
          <p:nvPr/>
        </p:nvPicPr>
        <p:blipFill>
          <a:blip r:embed="rId2"/>
          <a:srcRect/>
          <a:stretch>
            <a:fillRect/>
          </a:stretch>
        </p:blipFill>
        <p:spPr bwMode="auto">
          <a:xfrm>
            <a:off x="609600" y="3171825"/>
            <a:ext cx="8077200" cy="2514600"/>
          </a:xfrm>
          <a:prstGeom prst="rect">
            <a:avLst/>
          </a:prstGeom>
          <a:noFill/>
          <a:ln w="9525">
            <a:noFill/>
            <a:miter lim="800000"/>
            <a:headEnd/>
            <a:tailEnd/>
          </a:ln>
        </p:spPr>
      </p:pic>
      <p:sp>
        <p:nvSpPr>
          <p:cNvPr id="6" name="مستطيل 5"/>
          <p:cNvSpPr/>
          <p:nvPr/>
        </p:nvSpPr>
        <p:spPr>
          <a:xfrm>
            <a:off x="533400" y="457200"/>
            <a:ext cx="8229600" cy="2277547"/>
          </a:xfrm>
          <a:prstGeom prst="rect">
            <a:avLst/>
          </a:prstGeom>
        </p:spPr>
        <p:txBody>
          <a:bodyPr wrap="square">
            <a:spAutoFit/>
          </a:bodyPr>
          <a:lstStyle/>
          <a:p>
            <a:pPr algn="ctr"/>
            <a:r>
              <a:rPr lang="ar-SA" sz="44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وحيث إن كل</a:t>
            </a:r>
            <a:r>
              <a:rPr lang="en-US" sz="44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 </a:t>
            </a:r>
            <a:r>
              <a:rPr lang="en-US" sz="5400" b="1" cap="all" dirty="0" smtClean="0">
                <a:ln w="5000" cmpd="sng">
                  <a:solidFill>
                    <a:schemeClr val="accent1">
                      <a:tint val="80000"/>
                      <a:shade val="99000"/>
                      <a:satMod val="500000"/>
                    </a:schemeClr>
                  </a:solidFill>
                  <a:prstDash val="solid"/>
                </a:ln>
                <a:solidFill>
                  <a:schemeClr val="tx1">
                    <a:lumMod val="95000"/>
                  </a:schemeClr>
                </a:solidFill>
                <a:effectLst>
                  <a:outerShdw blurRad="50800" dist="38100" dir="5400000" algn="t" rotWithShape="0">
                    <a:prstClr val="black">
                      <a:alpha val="50000"/>
                    </a:prstClr>
                  </a:outerShdw>
                </a:effectLst>
                <a:latin typeface="Arabic Typesetting" pitchFamily="66" charset="-78"/>
                <a:cs typeface="Arabic Typesetting" pitchFamily="66" charset="-78"/>
              </a:rPr>
              <a:t>Core </a:t>
            </a:r>
            <a:r>
              <a:rPr lang="ar-SA" sz="44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لا يستطيع نقل الضوء أو الإشارة إلا في اتجاه واحد فقط فإنه لا بد من استخدام </a:t>
            </a:r>
            <a:r>
              <a:rPr lang="ar-SA" sz="4400" b="1" cap="all" dirty="0" err="1"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سلكين</a:t>
            </a:r>
            <a:r>
              <a:rPr lang="ar-SA" sz="44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 من الألياف البصرية واحد للإرسال </a:t>
            </a:r>
            <a:r>
              <a:rPr lang="ar-SA" sz="4400" b="1" cap="all" dirty="0" err="1"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و</a:t>
            </a:r>
            <a:r>
              <a:rPr lang="ar-SA" sz="44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 الثاني للاستقبال</a:t>
            </a:r>
            <a:r>
              <a:rPr lang="en-US" sz="4400" dirty="0" smtClean="0"/>
              <a:t>.</a:t>
            </a:r>
            <a:endParaRPr lang="ar-SY" sz="4400" dirty="0"/>
          </a:p>
        </p:txBody>
      </p:sp>
      <p:sp>
        <p:nvSpPr>
          <p:cNvPr id="7" name="مستطيل مستدير الزوايا 6"/>
          <p:cNvSpPr/>
          <p:nvPr/>
        </p:nvSpPr>
        <p:spPr>
          <a:xfrm>
            <a:off x="457200" y="6172200"/>
            <a:ext cx="8382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dirty="0" smtClean="0">
                <a:hlinkClick r:id="rId3" action="ppaction://hlinksldjump"/>
              </a:rPr>
              <a:t>رجوع</a:t>
            </a:r>
            <a:endParaRPr lang="ar-SY"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304800" y="2971800"/>
            <a:ext cx="8610600" cy="1143000"/>
          </a:xfrm>
        </p:spPr>
        <p:txBody>
          <a:bodyPr>
            <a:normAutofit fontScale="90000"/>
          </a:bodyPr>
          <a:lstStyle/>
          <a:p>
            <a:pPr algn="ctr"/>
            <a:r>
              <a:rPr lang="ar-SA" sz="7300" b="1" cap="all" dirty="0" smtClean="0">
                <a:ln w="5000" cmpd="sng">
                  <a:solidFill>
                    <a:schemeClr val="accent1">
                      <a:tint val="80000"/>
                      <a:shade val="99000"/>
                      <a:satMod val="500000"/>
                    </a:schemeClr>
                  </a:solidFill>
                  <a:prstDash val="solid"/>
                </a:ln>
                <a:solidFill>
                  <a:schemeClr val="tx1">
                    <a:lumMod val="95000"/>
                  </a:schemeClr>
                </a:solidFill>
                <a:effectLst>
                  <a:outerShdw blurRad="50800" dist="38100" dir="5400000" algn="t" rotWithShape="0">
                    <a:prstClr val="black">
                      <a:alpha val="50000"/>
                    </a:prstClr>
                  </a:outerShdw>
                </a:effectLst>
                <a:latin typeface="Arabic Typesetting" pitchFamily="66" charset="-78"/>
                <a:cs typeface="Arabic Typesetting" pitchFamily="66" charset="-78"/>
              </a:rPr>
              <a:t>توفر أسلاك الألياف البصرية المزايا التالية</a:t>
            </a:r>
            <a:r>
              <a:rPr lang="en-US" sz="7300" b="1" cap="all" dirty="0" smtClean="0">
                <a:ln w="5000" cmpd="sng">
                  <a:solidFill>
                    <a:schemeClr val="accent1">
                      <a:tint val="80000"/>
                      <a:shade val="99000"/>
                      <a:satMod val="500000"/>
                    </a:schemeClr>
                  </a:solidFill>
                  <a:prstDash val="solid"/>
                </a:ln>
                <a:solidFill>
                  <a:schemeClr val="tx1">
                    <a:lumMod val="95000"/>
                  </a:schemeClr>
                </a:solidFill>
                <a:effectLst>
                  <a:outerShdw blurRad="50800" dist="38100" dir="5400000" algn="t" rotWithShape="0">
                    <a:prstClr val="black">
                      <a:alpha val="50000"/>
                    </a:prstClr>
                  </a:outerShdw>
                </a:effectLst>
                <a:latin typeface="Arabic Typesetting" pitchFamily="66" charset="-78"/>
                <a:cs typeface="Arabic Typesetting" pitchFamily="66" charset="-78"/>
              </a:rPr>
              <a:t>:</a:t>
            </a:r>
            <a:r>
              <a:rPr lang="en-US" sz="60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
            </a:r>
            <a:br>
              <a:rPr lang="en-US" sz="60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br>
            <a:r>
              <a:rPr lang="en-US" sz="60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 </a:t>
            </a:r>
            <a:r>
              <a:rPr lang="ar-IQ" sz="53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منع </a:t>
            </a:r>
            <a:r>
              <a:rPr lang="ar-SA" sz="53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التداخل الكهرومغناطيسي والتداخل من الأسلاك المجاورة</a:t>
            </a:r>
            <a:r>
              <a:rPr lang="en-US" sz="53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a:t>
            </a:r>
            <a:br>
              <a:rPr lang="en-US" sz="53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br>
            <a:r>
              <a:rPr lang="en-US" sz="53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 </a:t>
            </a:r>
            <a:r>
              <a:rPr lang="ar-SA" sz="53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معدلات </a:t>
            </a:r>
            <a:r>
              <a:rPr lang="ar-SA" sz="5300" b="1" cap="all" dirty="0" err="1"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التضائل</a:t>
            </a:r>
            <a:r>
              <a:rPr lang="ar-SA" sz="53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 منخفضة جداً</a:t>
            </a:r>
            <a:r>
              <a:rPr lang="en-US" sz="53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a:t>
            </a:r>
            <a:br>
              <a:rPr lang="en-US" sz="53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br>
            <a:r>
              <a:rPr lang="en-US" sz="53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 </a:t>
            </a:r>
            <a:r>
              <a:rPr lang="ar-SA" sz="53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سرعة إرسال بيانات مرتفعة جدا بدأت </a:t>
            </a:r>
            <a:r>
              <a:rPr lang="ar-SA" sz="5300" b="1" cap="all" dirty="0" err="1"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بـ</a:t>
            </a:r>
            <a:r>
              <a:rPr lang="ar-SA" sz="53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   100</a:t>
            </a:r>
            <a:r>
              <a:rPr lang="en-US" sz="53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Mbps </a:t>
            </a:r>
            <a:r>
              <a:rPr lang="ar-IQ" sz="53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 </a:t>
            </a:r>
            <a:r>
              <a:rPr lang="ar-SA" sz="53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و </a:t>
            </a:r>
            <a:r>
              <a:rPr lang="ar-SA" sz="44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قد وصلت حالياً إلى </a:t>
            </a:r>
            <a:r>
              <a:rPr lang="ar-IQ" sz="44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  </a:t>
            </a:r>
            <a:r>
              <a:rPr lang="en-US" sz="44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Gabs</a:t>
            </a:r>
            <a:r>
              <a:rPr lang="ar-SA" sz="44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 </a:t>
            </a:r>
            <a:r>
              <a:rPr lang="ar-SA" dirty="0" smtClean="0"/>
              <a:t>200</a:t>
            </a:r>
            <a:r>
              <a:rPr lang="en-US" dirty="0" smtClean="0"/>
              <a:t>.</a:t>
            </a:r>
            <a:br>
              <a:rPr lang="en-US" dirty="0" smtClean="0"/>
            </a:br>
            <a:r>
              <a:rPr lang="ar-SA" dirty="0" smtClean="0"/>
              <a:t> </a:t>
            </a:r>
            <a:r>
              <a:rPr lang="ar-SA" sz="53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وحيث إن كل</a:t>
            </a:r>
            <a:r>
              <a:rPr lang="en-US" sz="53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 Core </a:t>
            </a:r>
            <a:r>
              <a:rPr lang="ar-SA" sz="53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لا يستطيع نقل الضوء أو الإشارة إلا في اتجاه واحد فقط فإنه لا بد من استخدام </a:t>
            </a:r>
            <a:r>
              <a:rPr lang="ar-SA" sz="5300" b="1" cap="all" dirty="0" err="1"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سلكين</a:t>
            </a:r>
            <a:r>
              <a:rPr lang="ar-SA" sz="53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 من الألياف البصرية واحد للإرسال </a:t>
            </a:r>
            <a:r>
              <a:rPr lang="ar-SA" sz="5300" b="1" cap="all" dirty="0" err="1"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و</a:t>
            </a:r>
            <a:r>
              <a:rPr lang="ar-SA" sz="53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 الثاني للاستقبال</a:t>
            </a:r>
            <a:r>
              <a:rPr lang="en-US" dirty="0" smtClean="0"/>
              <a:t>. </a:t>
            </a:r>
            <a:br>
              <a:rPr lang="en-US" dirty="0" smtClean="0"/>
            </a:br>
            <a:endParaRPr lang="ar-SY"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895600"/>
            <a:ext cx="8153400" cy="1219200"/>
          </a:xfrm>
        </p:spPr>
        <p:txBody>
          <a:bodyPr>
            <a:noAutofit/>
          </a:bodyPr>
          <a:lstStyle/>
          <a:p>
            <a:pPr algn="just"/>
            <a:r>
              <a:rPr lang="ar-SA" sz="40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في الألياف البصرية يتم تحويل البيانات الرقمية إلى نبضات من الضوء، </a:t>
            </a:r>
            <a:r>
              <a:rPr lang="ar-SA" sz="4000" b="1" cap="all" dirty="0" err="1"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و</a:t>
            </a:r>
            <a:r>
              <a:rPr lang="ar-SA" sz="40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 حيث إنه لا يمر بهذه الألياف أي إشارات كهربية فإن مستوى الأمن الذي تقدمه</a:t>
            </a:r>
            <a:r>
              <a:rPr lang="en-US" sz="40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 </a:t>
            </a:r>
            <a:r>
              <a:rPr lang="ar-SA" sz="40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ضد التنصت</a:t>
            </a:r>
            <a:r>
              <a:rPr lang="ar-IQ" sz="40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 </a:t>
            </a:r>
            <a:r>
              <a:rPr lang="ar-IQ" sz="4000" b="1" cap="all" dirty="0" err="1"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عاليى</a:t>
            </a:r>
            <a:r>
              <a:rPr lang="ar-IQ" sz="40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 </a:t>
            </a:r>
            <a:r>
              <a:rPr lang="ar-SA" sz="40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a:t>
            </a:r>
            <a:r>
              <a:rPr lang="en-US" sz="40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
            </a:r>
            <a:br>
              <a:rPr lang="en-US" sz="40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br>
            <a:r>
              <a:rPr lang="ar-SA" sz="40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هذا وتعتبر الألياف البصرية ذات اللب المصنوع من البلاستيك أسهل تركيباً </a:t>
            </a:r>
            <a:r>
              <a:rPr lang="ar-SA" sz="4000" b="1" cap="all" dirty="0" err="1"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و</a:t>
            </a:r>
            <a:r>
              <a:rPr lang="ar-SA" sz="40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 أقل عرضة للكسر، ولكنها لا تستطيع حمل نبضات الضوء مسافات شاسعة كتلك المزودة بلب زجاجي. والألياف البصرية بشكل عام تكلفتها مرتفعة كثيراً قياساً بالأسلاك النحاسية</a:t>
            </a:r>
            <a:r>
              <a:rPr lang="en-US" sz="40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a:t>
            </a:r>
            <a:br>
              <a:rPr lang="en-US" sz="40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br>
            <a:r>
              <a:rPr lang="ar-SA" sz="40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أما النواحي السلبية لهذه الأسلاك فهي نابعة من طبيعتها ، فتركيب هذه الأسلاك </a:t>
            </a:r>
            <a:r>
              <a:rPr lang="ar-SA" sz="4000" b="1" cap="all" dirty="0" err="1"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و</a:t>
            </a:r>
            <a:r>
              <a:rPr lang="ar-SA" sz="40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 صيانتها أمر غاية في الصعوبة، فأي كسر أو انحناء سيؤدي إلى عطبها</a:t>
            </a:r>
            <a:endParaRPr lang="ar-SY" sz="40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p:nvPr/>
        </p:nvPicPr>
        <p:blipFill>
          <a:blip r:embed="rId2"/>
          <a:srcRect l="19152" t="27057" r="17836" b="19744"/>
          <a:stretch>
            <a:fillRect/>
          </a:stretch>
        </p:blipFill>
        <p:spPr bwMode="auto">
          <a:xfrm>
            <a:off x="228600" y="2057400"/>
            <a:ext cx="8763000" cy="4800600"/>
          </a:xfrm>
          <a:prstGeom prst="rect">
            <a:avLst/>
          </a:prstGeom>
          <a:noFill/>
          <a:ln w="9525">
            <a:noFill/>
            <a:miter lim="800000"/>
            <a:headEnd/>
            <a:tailEnd/>
          </a:ln>
        </p:spPr>
      </p:pic>
      <p:sp>
        <p:nvSpPr>
          <p:cNvPr id="5" name="مستطيل 4"/>
          <p:cNvSpPr/>
          <p:nvPr/>
        </p:nvSpPr>
        <p:spPr>
          <a:xfrm>
            <a:off x="2743200" y="304800"/>
            <a:ext cx="4724400" cy="1295400"/>
          </a:xfrm>
          <a:prstGeom prst="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IQ" sz="4000" dirty="0" smtClean="0"/>
              <a:t>طريق تفييش  الكيبلات </a:t>
            </a:r>
            <a:endParaRPr lang="ar-SY" sz="4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458200" cy="1143000"/>
          </a:xfrm>
        </p:spPr>
        <p:txBody>
          <a:bodyPr>
            <a:normAutofit fontScale="90000"/>
          </a:bodyPr>
          <a:lstStyle/>
          <a:p>
            <a:pPr algn="r"/>
            <a:r>
              <a:rPr lang="ar-IQ" sz="7300" b="1" cap="all" dirty="0" smtClean="0">
                <a:ln w="5000" cmpd="sng">
                  <a:solidFill>
                    <a:schemeClr val="accent1">
                      <a:tint val="80000"/>
                      <a:shade val="99000"/>
                      <a:satMod val="500000"/>
                    </a:schemeClr>
                  </a:solidFill>
                  <a:prstDash val="solid"/>
                </a:ln>
                <a:solidFill>
                  <a:schemeClr val="tx1">
                    <a:lumMod val="95000"/>
                  </a:schemeClr>
                </a:solidFill>
                <a:effectLst>
                  <a:outerShdw blurRad="50800" dist="38100" dir="5400000" algn="t" rotWithShape="0">
                    <a:prstClr val="black">
                      <a:alpha val="50000"/>
                    </a:prstClr>
                  </a:outerShdw>
                </a:effectLst>
                <a:latin typeface="Arabic Typesetting" pitchFamily="66" charset="-78"/>
                <a:cs typeface="Arabic Typesetting" pitchFamily="66" charset="-78"/>
              </a:rPr>
              <a:t>الإشكال الهندسية </a:t>
            </a:r>
            <a:r>
              <a:rPr lang="en-US" dirty="0" smtClean="0"/>
              <a:t/>
            </a:r>
            <a:br>
              <a:rPr lang="en-US" dirty="0" smtClean="0"/>
            </a:br>
            <a:endParaRPr lang="ar-SY" dirty="0"/>
          </a:p>
        </p:txBody>
      </p:sp>
      <p:pic>
        <p:nvPicPr>
          <p:cNvPr id="4" name="صورة 3" descr="C:\Documents and Settings\DELL\Desktop\360px-NetworkTopologies.svg.png"/>
          <p:cNvPicPr/>
          <p:nvPr/>
        </p:nvPicPr>
        <p:blipFill>
          <a:blip r:embed="rId2"/>
          <a:srcRect/>
          <a:stretch>
            <a:fillRect/>
          </a:stretch>
        </p:blipFill>
        <p:spPr bwMode="auto">
          <a:xfrm>
            <a:off x="-76200" y="914400"/>
            <a:ext cx="9220199"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90600" y="2743200"/>
            <a:ext cx="7467600" cy="1143000"/>
          </a:xfrm>
          <a:ln>
            <a:solidFill>
              <a:schemeClr val="accent1"/>
            </a:solidFill>
          </a:ln>
        </p:spPr>
        <p:txBody>
          <a:bodyPr>
            <a:noAutofit/>
          </a:bodyPr>
          <a:lstStyle/>
          <a:p>
            <a:pPr algn="ctr"/>
            <a:r>
              <a:rPr lang="ar-IQ" sz="8000" dirty="0" smtClean="0">
                <a:solidFill>
                  <a:schemeClr val="accent6">
                    <a:lumMod val="60000"/>
                    <a:lumOff val="40000"/>
                  </a:schemeClr>
                </a:solidFill>
                <a:latin typeface="Arial" pitchFamily="34" charset="0"/>
                <a:cs typeface="Arial" pitchFamily="34" charset="0"/>
              </a:rPr>
              <a:t>اليوم الثالث</a:t>
            </a:r>
            <a:endParaRPr lang="ar-SY" sz="8000" dirty="0">
              <a:solidFill>
                <a:schemeClr val="accent6">
                  <a:lumMod val="60000"/>
                  <a:lumOff val="40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457200"/>
            <a:ext cx="7924800" cy="1905000"/>
          </a:xfrm>
        </p:spPr>
        <p:txBody>
          <a:bodyPr>
            <a:normAutofit fontScale="90000"/>
          </a:bodyPr>
          <a:lstStyle/>
          <a:p>
            <a:pPr algn="ctr"/>
            <a:r>
              <a:rPr lang="ar-IQ" sz="16700" dirty="0" smtClean="0">
                <a:solidFill>
                  <a:srgbClr val="FFFF00"/>
                </a:solidFill>
                <a:latin typeface="Arabic Typesetting" pitchFamily="66" charset="-78"/>
                <a:cs typeface="Arabic Typesetting" pitchFamily="66" charset="-78"/>
              </a:rPr>
              <a:t>مقدمه تعريفيه عن الشبكات</a:t>
            </a:r>
            <a:r>
              <a:rPr lang="ar-IQ" sz="6600" dirty="0" smtClean="0">
                <a:solidFill>
                  <a:srgbClr val="FFFF00"/>
                </a:solidFill>
                <a:cs typeface="Arabic Transparent" pitchFamily="2" charset="-78"/>
              </a:rPr>
              <a:t/>
            </a:r>
            <a:br>
              <a:rPr lang="ar-IQ" sz="6600" dirty="0" smtClean="0">
                <a:solidFill>
                  <a:srgbClr val="FFFF00"/>
                </a:solidFill>
                <a:cs typeface="Arabic Transparent" pitchFamily="2" charset="-78"/>
              </a:rPr>
            </a:br>
            <a:r>
              <a:rPr sz="6600" smtClean="0">
                <a:solidFill>
                  <a:srgbClr val="FFFF00"/>
                </a:solidFill>
                <a:latin typeface="Cooper Black" pitchFamily="18" charset="0"/>
                <a:cs typeface="Arabic Transparent" pitchFamily="2" charset="-78"/>
              </a:rPr>
              <a:t>NET WORK</a:t>
            </a:r>
            <a:r>
              <a:rPr lang="ar-IQ" sz="6600" dirty="0" smtClean="0">
                <a:solidFill>
                  <a:srgbClr val="FFFF00"/>
                </a:solidFill>
                <a:latin typeface="Cooper Black" pitchFamily="18" charset="0"/>
                <a:cs typeface="Arabic Transparent" pitchFamily="2" charset="-78"/>
              </a:rPr>
              <a:t> </a:t>
            </a:r>
            <a:endParaRPr lang="ar-SY" sz="6600" dirty="0">
              <a:solidFill>
                <a:srgbClr val="FFFF00"/>
              </a:solidFill>
              <a:latin typeface="Cooper Black" pitchFamily="18" charset="0"/>
              <a:cs typeface="Arabic Transparent" pitchFamily="2" charset="-7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1143000"/>
            <a:ext cx="7315200" cy="1143000"/>
          </a:xfrm>
        </p:spPr>
        <p:txBody>
          <a:bodyPr>
            <a:normAutofit fontScale="90000"/>
          </a:bodyPr>
          <a:lstStyle/>
          <a:p>
            <a:r>
              <a:rPr lang="ar-SA" sz="7300" b="1" cap="all" dirty="0" smtClean="0">
                <a:ln w="5000" cmpd="sng">
                  <a:solidFill>
                    <a:schemeClr val="accent1">
                      <a:tint val="80000"/>
                      <a:shade val="99000"/>
                      <a:satMod val="500000"/>
                    </a:schemeClr>
                  </a:solidFill>
                  <a:prstDash val="solid"/>
                </a:ln>
                <a:solidFill>
                  <a:schemeClr val="tx1">
                    <a:lumMod val="95000"/>
                  </a:schemeClr>
                </a:solidFill>
                <a:effectLst>
                  <a:outerShdw blurRad="50800" dist="38100" dir="5400000" algn="t" rotWithShape="0">
                    <a:prstClr val="black">
                      <a:alpha val="50000"/>
                    </a:prstClr>
                  </a:outerShdw>
                </a:effectLst>
                <a:latin typeface="Arabic Typesetting" pitchFamily="66" charset="-78"/>
                <a:cs typeface="Arabic Typesetting" pitchFamily="66" charset="-78"/>
              </a:rPr>
              <a:t>خطوات عمل الشبكة الداخلية (</a:t>
            </a:r>
            <a:r>
              <a:rPr lang="en-US" sz="7300" b="1" cap="all" dirty="0" smtClean="0">
                <a:ln w="5000" cmpd="sng">
                  <a:solidFill>
                    <a:schemeClr val="accent1">
                      <a:tint val="80000"/>
                      <a:shade val="99000"/>
                      <a:satMod val="500000"/>
                    </a:schemeClr>
                  </a:solidFill>
                  <a:prstDash val="solid"/>
                </a:ln>
                <a:solidFill>
                  <a:schemeClr val="tx1">
                    <a:lumMod val="95000"/>
                  </a:schemeClr>
                </a:solidFill>
                <a:effectLst>
                  <a:outerShdw blurRad="50800" dist="38100" dir="5400000" algn="t" rotWithShape="0">
                    <a:prstClr val="black">
                      <a:alpha val="50000"/>
                    </a:prstClr>
                  </a:outerShdw>
                </a:effectLst>
                <a:latin typeface="Arabic Typesetting" pitchFamily="66" charset="-78"/>
                <a:cs typeface="Arabic Typesetting" pitchFamily="66" charset="-78"/>
              </a:rPr>
              <a:t>LAN</a:t>
            </a:r>
            <a:r>
              <a:rPr lang="ar-SA" sz="7300" b="1" cap="all" dirty="0" smtClean="0">
                <a:ln w="5000" cmpd="sng">
                  <a:solidFill>
                    <a:schemeClr val="accent1">
                      <a:tint val="80000"/>
                      <a:shade val="99000"/>
                      <a:satMod val="500000"/>
                    </a:schemeClr>
                  </a:solidFill>
                  <a:prstDash val="solid"/>
                </a:ln>
                <a:solidFill>
                  <a:schemeClr val="tx1">
                    <a:lumMod val="95000"/>
                  </a:schemeClr>
                </a:solidFill>
                <a:effectLst>
                  <a:outerShdw blurRad="50800" dist="38100" dir="5400000" algn="t" rotWithShape="0">
                    <a:prstClr val="black">
                      <a:alpha val="50000"/>
                    </a:prstClr>
                  </a:outerShdw>
                </a:effectLst>
                <a:latin typeface="Arabic Typesetting" pitchFamily="66" charset="-78"/>
                <a:cs typeface="Arabic Typesetting" pitchFamily="66" charset="-78"/>
              </a:rPr>
              <a:t>) </a:t>
            </a:r>
            <a:r>
              <a:rPr lang="en-US" dirty="0" smtClean="0"/>
              <a:t/>
            </a:r>
            <a:br>
              <a:rPr lang="en-US" dirty="0" smtClean="0"/>
            </a:br>
            <a:r>
              <a:rPr lang="ar-IQ" dirty="0" smtClean="0"/>
              <a:t/>
            </a:r>
            <a:br>
              <a:rPr lang="ar-IQ" dirty="0" smtClean="0"/>
            </a:br>
            <a:r>
              <a:rPr lang="en-US" sz="3100" dirty="0" smtClean="0"/>
              <a:t>R.C        Computer Name      </a:t>
            </a:r>
            <a:r>
              <a:rPr lang="en-US" sz="2800" dirty="0" smtClean="0"/>
              <a:t>Change</a:t>
            </a:r>
            <a:endParaRPr lang="ar-SY" sz="3100" dirty="0" smtClean="0"/>
          </a:p>
        </p:txBody>
      </p:sp>
      <p:sp>
        <p:nvSpPr>
          <p:cNvPr id="4" name="سهم إلى اليمين 3"/>
          <p:cNvSpPr/>
          <p:nvPr/>
        </p:nvSpPr>
        <p:spPr>
          <a:xfrm>
            <a:off x="1600200" y="2422240"/>
            <a:ext cx="381000" cy="244760"/>
          </a:xfrm>
          <a:prstGeom prst="rightArrow">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ar-SY" dirty="0">
              <a:solidFill>
                <a:schemeClr val="tx1">
                  <a:lumMod val="95000"/>
                </a:schemeClr>
              </a:solidFill>
            </a:endParaRPr>
          </a:p>
        </p:txBody>
      </p:sp>
      <p:sp>
        <p:nvSpPr>
          <p:cNvPr id="5" name="سهم إلى اليمين 4"/>
          <p:cNvSpPr/>
          <p:nvPr/>
        </p:nvSpPr>
        <p:spPr>
          <a:xfrm>
            <a:off x="4876800" y="2422240"/>
            <a:ext cx="381000" cy="244760"/>
          </a:xfrm>
          <a:prstGeom prst="rightArrow">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ar-SY" dirty="0">
              <a:solidFill>
                <a:schemeClr val="tx1">
                  <a:lumMod val="95000"/>
                </a:schemeClr>
              </a:solidFill>
            </a:endParaRPr>
          </a:p>
        </p:txBody>
      </p:sp>
      <p:sp>
        <p:nvSpPr>
          <p:cNvPr id="6" name="سهم إلى اليمين 5"/>
          <p:cNvSpPr/>
          <p:nvPr/>
        </p:nvSpPr>
        <p:spPr>
          <a:xfrm>
            <a:off x="6553200" y="2422240"/>
            <a:ext cx="381000" cy="244760"/>
          </a:xfrm>
          <a:prstGeom prst="rightArrow">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ar-SY" dirty="0">
              <a:solidFill>
                <a:schemeClr val="tx1">
                  <a:lumMod val="95000"/>
                </a:schemeClr>
              </a:solidFill>
            </a:endParaRPr>
          </a:p>
        </p:txBody>
      </p:sp>
      <p:sp>
        <p:nvSpPr>
          <p:cNvPr id="23" name="مستطيل 22"/>
          <p:cNvSpPr/>
          <p:nvPr/>
        </p:nvSpPr>
        <p:spPr>
          <a:xfrm>
            <a:off x="457200" y="3048000"/>
            <a:ext cx="4572000" cy="1692771"/>
          </a:xfrm>
          <a:prstGeom prst="rect">
            <a:avLst/>
          </a:prstGeom>
        </p:spPr>
        <p:txBody>
          <a:bodyPr>
            <a:spAutoFit/>
          </a:bodyPr>
          <a:lstStyle/>
          <a:p>
            <a:pPr algn="ctr"/>
            <a:r>
              <a:rPr lang="ar-SA" sz="4000" b="1" cap="all" dirty="0">
                <a:ln w="5000" cmpd="sng">
                  <a:solidFill>
                    <a:schemeClr val="accent1">
                      <a:tint val="80000"/>
                      <a:shade val="99000"/>
                      <a:satMod val="500000"/>
                    </a:schemeClr>
                  </a:solidFill>
                  <a:prstDash val="solid"/>
                </a:ln>
                <a:solidFill>
                  <a:schemeClr val="tx1">
                    <a:lumMod val="95000"/>
                  </a:schemeClr>
                </a:solidFill>
                <a:effectLst>
                  <a:outerShdw blurRad="50800" dist="38100" dir="5400000" algn="t" rotWithShape="0">
                    <a:prstClr val="black">
                      <a:alpha val="50000"/>
                    </a:prstClr>
                  </a:outerShdw>
                </a:effectLst>
                <a:latin typeface="Arabic Typesetting" pitchFamily="66" charset="-78"/>
                <a:ea typeface="+mj-ea"/>
                <a:cs typeface="Arabic Typesetting" pitchFamily="66" charset="-78"/>
              </a:rPr>
              <a:t>يجب كتابة اسم واحد لجميع الأجهزة وليكن</a:t>
            </a:r>
            <a:r>
              <a:rPr lang="en-US" sz="4000" b="1" cap="all" dirty="0">
                <a:ln w="5000" cmpd="sng">
                  <a:solidFill>
                    <a:schemeClr val="accent1">
                      <a:tint val="80000"/>
                      <a:shade val="99000"/>
                      <a:satMod val="500000"/>
                    </a:schemeClr>
                  </a:solidFill>
                  <a:prstDash val="solid"/>
                </a:ln>
                <a:solidFill>
                  <a:schemeClr val="tx1">
                    <a:lumMod val="95000"/>
                  </a:schemeClr>
                </a:solidFill>
                <a:effectLst>
                  <a:outerShdw blurRad="50800" dist="38100" dir="5400000" algn="t" rotWithShape="0">
                    <a:prstClr val="black">
                      <a:alpha val="50000"/>
                    </a:prstClr>
                  </a:outerShdw>
                </a:effectLst>
                <a:latin typeface="Arabic Typesetting" pitchFamily="66" charset="-78"/>
                <a:ea typeface="+mj-ea"/>
                <a:cs typeface="Arabic Typesetting" pitchFamily="66" charset="-78"/>
              </a:rPr>
              <a:t> MYNETWORK</a:t>
            </a:r>
            <a:r>
              <a:rPr lang="en-US" sz="2400" dirty="0"/>
              <a:t/>
            </a:r>
            <a:br>
              <a:rPr lang="en-US" sz="2400" dirty="0"/>
            </a:br>
            <a:endParaRPr lang="ar-SY" sz="2400" dirty="0"/>
          </a:p>
        </p:txBody>
      </p:sp>
      <p:sp>
        <p:nvSpPr>
          <p:cNvPr id="26" name="سهم منحني 25">
            <a:hlinkClick r:id="rId2" action="ppaction://hlinksldjump"/>
          </p:cNvPr>
          <p:cNvSpPr/>
          <p:nvPr/>
        </p:nvSpPr>
        <p:spPr>
          <a:xfrm rot="10800000">
            <a:off x="5105400" y="2590800"/>
            <a:ext cx="2971800" cy="1533248"/>
          </a:xfrm>
          <a:prstGeom prst="bentArrow">
            <a:avLst>
              <a:gd name="adj1" fmla="val 4991"/>
              <a:gd name="adj2" fmla="val 18583"/>
              <a:gd name="adj3" fmla="val 22861"/>
              <a:gd name="adj4" fmla="val 43750"/>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ar-SY" dirty="0">
              <a:solidFill>
                <a:schemeClr val="tx1">
                  <a:lumMod val="95000"/>
                </a:schemeClr>
              </a:solidFill>
            </a:endParaRPr>
          </a:p>
        </p:txBody>
      </p:sp>
      <p:sp>
        <p:nvSpPr>
          <p:cNvPr id="27" name="مستطيل 26"/>
          <p:cNvSpPr/>
          <p:nvPr/>
        </p:nvSpPr>
        <p:spPr>
          <a:xfrm>
            <a:off x="152400" y="4419600"/>
            <a:ext cx="2514601" cy="2308324"/>
          </a:xfrm>
          <a:prstGeom prst="rect">
            <a:avLst/>
          </a:prstGeom>
        </p:spPr>
        <p:txBody>
          <a:bodyPr wrap="square">
            <a:spAutoFit/>
          </a:bodyPr>
          <a:lstStyle/>
          <a:p>
            <a:pPr algn="ctr"/>
            <a:r>
              <a:rPr lang="ar-SA" sz="3600" b="1" cap="all" dirty="0">
                <a:ln w="5000" cmpd="sng">
                  <a:solidFill>
                    <a:schemeClr val="accent1">
                      <a:tint val="80000"/>
                      <a:shade val="99000"/>
                      <a:satMod val="500000"/>
                    </a:schemeClr>
                  </a:solidFill>
                  <a:prstDash val="solid"/>
                </a:ln>
                <a:solidFill>
                  <a:schemeClr val="tx1">
                    <a:lumMod val="95000"/>
                  </a:schemeClr>
                </a:solidFill>
                <a:effectLst>
                  <a:outerShdw blurRad="50800" dist="38100" dir="5400000" algn="t" rotWithShape="0">
                    <a:prstClr val="black">
                      <a:alpha val="50000"/>
                    </a:prstClr>
                  </a:outerShdw>
                </a:effectLst>
                <a:latin typeface="Arabic Typesetting" pitchFamily="66" charset="-78"/>
                <a:ea typeface="+mj-ea"/>
                <a:cs typeface="Arabic Typesetting" pitchFamily="66" charset="-78"/>
              </a:rPr>
              <a:t>الضغط على</a:t>
            </a:r>
            <a:endParaRPr lang="en-US" sz="3600" b="1" cap="all" dirty="0">
              <a:ln w="5000" cmpd="sng">
                <a:solidFill>
                  <a:schemeClr val="accent1">
                    <a:tint val="80000"/>
                    <a:shade val="99000"/>
                    <a:satMod val="500000"/>
                  </a:schemeClr>
                </a:solidFill>
                <a:prstDash val="solid"/>
              </a:ln>
              <a:solidFill>
                <a:schemeClr val="tx1">
                  <a:lumMod val="95000"/>
                </a:schemeClr>
              </a:solidFill>
              <a:effectLst>
                <a:outerShdw blurRad="50800" dist="38100" dir="5400000" algn="t" rotWithShape="0">
                  <a:prstClr val="black">
                    <a:alpha val="50000"/>
                  </a:prstClr>
                </a:outerShdw>
              </a:effectLst>
              <a:latin typeface="Arabic Typesetting" pitchFamily="66" charset="-78"/>
              <a:ea typeface="+mj-ea"/>
              <a:cs typeface="Arabic Typesetting" pitchFamily="66" charset="-78"/>
            </a:endParaRPr>
          </a:p>
          <a:p>
            <a:pPr algn="ctr"/>
            <a:r>
              <a:rPr lang="en-US" sz="3600" b="1" cap="all" dirty="0">
                <a:ln w="5000" cmpd="sng">
                  <a:solidFill>
                    <a:schemeClr val="accent1">
                      <a:tint val="80000"/>
                      <a:shade val="99000"/>
                      <a:satMod val="500000"/>
                    </a:schemeClr>
                  </a:solidFill>
                  <a:prstDash val="solid"/>
                </a:ln>
                <a:solidFill>
                  <a:schemeClr val="tx1">
                    <a:lumMod val="95000"/>
                  </a:schemeClr>
                </a:solidFill>
                <a:effectLst>
                  <a:outerShdw blurRad="50800" dist="38100" dir="5400000" algn="t" rotWithShape="0">
                    <a:prstClr val="black">
                      <a:alpha val="50000"/>
                    </a:prstClr>
                  </a:outerShdw>
                </a:effectLst>
                <a:latin typeface="Arabic Typesetting" pitchFamily="66" charset="-78"/>
                <a:ea typeface="+mj-ea"/>
                <a:cs typeface="Arabic Typesetting" pitchFamily="66" charset="-78"/>
              </a:rPr>
              <a:t>My Network Places</a:t>
            </a:r>
          </a:p>
          <a:p>
            <a:endParaRPr lang="en-US" dirty="0" smtClean="0"/>
          </a:p>
          <a:p>
            <a:endParaRPr lang="ar-SY" dirty="0"/>
          </a:p>
        </p:txBody>
      </p:sp>
      <p:sp>
        <p:nvSpPr>
          <p:cNvPr id="28" name="سهم إلى اليمين 27"/>
          <p:cNvSpPr/>
          <p:nvPr/>
        </p:nvSpPr>
        <p:spPr>
          <a:xfrm>
            <a:off x="2706256" y="5089240"/>
            <a:ext cx="381000" cy="244760"/>
          </a:xfrm>
          <a:prstGeom prst="rightArrow">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ar-SY" dirty="0">
              <a:solidFill>
                <a:schemeClr val="tx1">
                  <a:lumMod val="95000"/>
                </a:schemeClr>
              </a:solidFill>
            </a:endParaRPr>
          </a:p>
        </p:txBody>
      </p:sp>
      <p:sp>
        <p:nvSpPr>
          <p:cNvPr id="30" name="مستطيل 29"/>
          <p:cNvSpPr/>
          <p:nvPr/>
        </p:nvSpPr>
        <p:spPr>
          <a:xfrm>
            <a:off x="2904848" y="4735948"/>
            <a:ext cx="2590801" cy="1200329"/>
          </a:xfrm>
          <a:prstGeom prst="rect">
            <a:avLst/>
          </a:prstGeom>
        </p:spPr>
        <p:txBody>
          <a:bodyPr wrap="square">
            <a:spAutoFit/>
          </a:bodyPr>
          <a:lstStyle/>
          <a:p>
            <a:pPr algn="ctr"/>
            <a:r>
              <a:rPr lang="en-US" dirty="0"/>
              <a:t> </a:t>
            </a:r>
            <a:r>
              <a:rPr lang="en-US" sz="3600" b="1" cap="all" dirty="0">
                <a:ln w="5000" cmpd="sng">
                  <a:solidFill>
                    <a:schemeClr val="accent1">
                      <a:tint val="80000"/>
                      <a:shade val="99000"/>
                      <a:satMod val="500000"/>
                    </a:schemeClr>
                  </a:solidFill>
                  <a:prstDash val="solid"/>
                </a:ln>
                <a:solidFill>
                  <a:schemeClr val="tx1">
                    <a:lumMod val="95000"/>
                  </a:schemeClr>
                </a:solidFill>
                <a:effectLst>
                  <a:outerShdw blurRad="50800" dist="38100" dir="5400000" algn="t" rotWithShape="0">
                    <a:prstClr val="black">
                      <a:alpha val="50000"/>
                    </a:prstClr>
                  </a:outerShdw>
                </a:effectLst>
                <a:latin typeface="Arabic Typesetting" pitchFamily="66" charset="-78"/>
                <a:ea typeface="+mj-ea"/>
                <a:cs typeface="Arabic Typesetting" pitchFamily="66" charset="-78"/>
              </a:rPr>
              <a:t>Local Area Connection</a:t>
            </a:r>
            <a:r>
              <a:rPr lang="en-US" dirty="0"/>
              <a:t> </a:t>
            </a:r>
            <a:endParaRPr lang="ar-SY" dirty="0"/>
          </a:p>
        </p:txBody>
      </p:sp>
      <p:sp>
        <p:nvSpPr>
          <p:cNvPr id="31" name="سهم إلى اليمين 30"/>
          <p:cNvSpPr/>
          <p:nvPr/>
        </p:nvSpPr>
        <p:spPr>
          <a:xfrm>
            <a:off x="5562600" y="5105400"/>
            <a:ext cx="381000" cy="244760"/>
          </a:xfrm>
          <a:prstGeom prst="rightArrow">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ar-SY" dirty="0">
              <a:solidFill>
                <a:schemeClr val="tx1">
                  <a:lumMod val="95000"/>
                </a:schemeClr>
              </a:solidFill>
            </a:endParaRPr>
          </a:p>
        </p:txBody>
      </p:sp>
      <p:sp>
        <p:nvSpPr>
          <p:cNvPr id="33" name="مستطيل 32"/>
          <p:cNvSpPr/>
          <p:nvPr/>
        </p:nvSpPr>
        <p:spPr>
          <a:xfrm>
            <a:off x="6102839" y="4953000"/>
            <a:ext cx="2050561" cy="646331"/>
          </a:xfrm>
          <a:prstGeom prst="rect">
            <a:avLst/>
          </a:prstGeom>
        </p:spPr>
        <p:txBody>
          <a:bodyPr wrap="none">
            <a:spAutoFit/>
          </a:bodyPr>
          <a:lstStyle/>
          <a:p>
            <a:r>
              <a:rPr lang="en-US" sz="3600" b="1" cap="all" dirty="0">
                <a:ln w="5000" cmpd="sng">
                  <a:solidFill>
                    <a:schemeClr val="accent1">
                      <a:tint val="80000"/>
                      <a:shade val="99000"/>
                      <a:satMod val="500000"/>
                    </a:schemeClr>
                  </a:solidFill>
                  <a:prstDash val="solid"/>
                </a:ln>
                <a:solidFill>
                  <a:schemeClr val="tx1">
                    <a:lumMod val="95000"/>
                  </a:schemeClr>
                </a:solidFill>
                <a:effectLst>
                  <a:outerShdw blurRad="50800" dist="38100" dir="5400000" algn="t" rotWithShape="0">
                    <a:prstClr val="black">
                      <a:alpha val="50000"/>
                    </a:prstClr>
                  </a:outerShdw>
                </a:effectLst>
                <a:latin typeface="Arabic Typesetting" pitchFamily="66" charset="-78"/>
                <a:ea typeface="+mj-ea"/>
                <a:cs typeface="Arabic Typesetting" pitchFamily="66" charset="-78"/>
                <a:hlinkClick r:id="rId3" action="ppaction://hlinksldjump"/>
              </a:rPr>
              <a:t>Properties</a:t>
            </a:r>
            <a:endParaRPr lang="ar-SY" sz="3600" b="1" cap="all" dirty="0">
              <a:ln w="5000" cmpd="sng">
                <a:solidFill>
                  <a:schemeClr val="accent1">
                    <a:tint val="80000"/>
                    <a:shade val="99000"/>
                    <a:satMod val="500000"/>
                  </a:schemeClr>
                </a:solidFill>
                <a:prstDash val="solid"/>
              </a:ln>
              <a:solidFill>
                <a:schemeClr val="tx1">
                  <a:lumMod val="95000"/>
                </a:schemeClr>
              </a:solidFill>
              <a:effectLst>
                <a:outerShdw blurRad="50800" dist="38100" dir="5400000" algn="t" rotWithShape="0">
                  <a:prstClr val="black">
                    <a:alpha val="50000"/>
                  </a:prstClr>
                </a:outerShdw>
              </a:effectLst>
              <a:latin typeface="Arabic Typesetting" pitchFamily="66" charset="-78"/>
              <a:ea typeface="+mj-ea"/>
              <a:cs typeface="Arabic Typesetting" pitchFamily="66" charset="-78"/>
            </a:endParaRPr>
          </a:p>
        </p:txBody>
      </p:sp>
      <p:sp>
        <p:nvSpPr>
          <p:cNvPr id="13" name="مستطيل مستدير الزوايا 12"/>
          <p:cNvSpPr/>
          <p:nvPr/>
        </p:nvSpPr>
        <p:spPr>
          <a:xfrm>
            <a:off x="7086600" y="2209800"/>
            <a:ext cx="1752600" cy="762000"/>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en-US" dirty="0" smtClean="0"/>
              <a:t>Workgroup</a:t>
            </a:r>
            <a:endParaRPr lang="ar-SY"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47800" y="228600"/>
            <a:ext cx="7467600" cy="1143000"/>
          </a:xfrm>
        </p:spPr>
        <p:txBody>
          <a:bodyPr>
            <a:normAutofit/>
          </a:bodyPr>
          <a:lstStyle/>
          <a:p>
            <a:r>
              <a:rPr lang="ar-SA" sz="6600" b="1" cap="all" dirty="0" smtClean="0">
                <a:ln w="5000" cmpd="sng">
                  <a:solidFill>
                    <a:schemeClr val="accent1">
                      <a:tint val="80000"/>
                      <a:shade val="99000"/>
                      <a:satMod val="500000"/>
                    </a:schemeClr>
                  </a:solidFill>
                  <a:prstDash val="solid"/>
                </a:ln>
                <a:solidFill>
                  <a:schemeClr val="tx1">
                    <a:lumMod val="95000"/>
                  </a:schemeClr>
                </a:solidFill>
                <a:effectLst>
                  <a:outerShdw blurRad="50800" dist="38100" dir="5400000" algn="t" rotWithShape="0">
                    <a:prstClr val="black">
                      <a:alpha val="50000"/>
                    </a:prstClr>
                  </a:outerShdw>
                </a:effectLst>
                <a:latin typeface="Arabic Typesetting" pitchFamily="66" charset="-78"/>
                <a:cs typeface="Arabic Typesetting" pitchFamily="66" charset="-78"/>
              </a:rPr>
              <a:t>يجب أن يتم اختيار العناصر التالية</a:t>
            </a:r>
            <a:endParaRPr lang="ar-SY" sz="6600" b="1" cap="all" dirty="0" smtClean="0">
              <a:ln w="5000" cmpd="sng">
                <a:solidFill>
                  <a:schemeClr val="accent1">
                    <a:tint val="80000"/>
                    <a:shade val="99000"/>
                    <a:satMod val="500000"/>
                  </a:schemeClr>
                </a:solidFill>
                <a:prstDash val="solid"/>
              </a:ln>
              <a:solidFill>
                <a:schemeClr val="tx1">
                  <a:lumMod val="95000"/>
                </a:schemeClr>
              </a:solidFill>
              <a:effectLst>
                <a:outerShdw blurRad="50800" dist="38100" dir="5400000" algn="t" rotWithShape="0">
                  <a:prstClr val="black">
                    <a:alpha val="50000"/>
                  </a:prstClr>
                </a:outerShdw>
              </a:effectLst>
              <a:latin typeface="Arabic Typesetting" pitchFamily="66" charset="-78"/>
              <a:cs typeface="Arabic Typesetting" pitchFamily="66" charset="-78"/>
            </a:endParaRPr>
          </a:p>
        </p:txBody>
      </p:sp>
      <p:sp>
        <p:nvSpPr>
          <p:cNvPr id="4" name="مستطيل 3"/>
          <p:cNvSpPr/>
          <p:nvPr/>
        </p:nvSpPr>
        <p:spPr>
          <a:xfrm>
            <a:off x="304800" y="1447800"/>
            <a:ext cx="5683031" cy="1015663"/>
          </a:xfrm>
          <a:prstGeom prst="rect">
            <a:avLst/>
          </a:prstGeom>
        </p:spPr>
        <p:txBody>
          <a:bodyPr wrap="none">
            <a:spAutoFit/>
          </a:bodyPr>
          <a:lstStyle/>
          <a:p>
            <a:r>
              <a:rPr lang="en-US" sz="2800" dirty="0"/>
              <a:t>1- </a:t>
            </a:r>
            <a:r>
              <a:rPr lang="en-US" sz="3200" dirty="0"/>
              <a:t>Client for Microsoft network </a:t>
            </a:r>
            <a:endParaRPr lang="en-US" sz="2800" dirty="0" smtClean="0"/>
          </a:p>
          <a:p>
            <a:endParaRPr lang="ar-SY" sz="2800" dirty="0"/>
          </a:p>
        </p:txBody>
      </p:sp>
      <p:sp>
        <p:nvSpPr>
          <p:cNvPr id="5" name="مستطيل 4"/>
          <p:cNvSpPr/>
          <p:nvPr/>
        </p:nvSpPr>
        <p:spPr>
          <a:xfrm>
            <a:off x="1143000" y="2133600"/>
            <a:ext cx="9525000" cy="1077218"/>
          </a:xfrm>
          <a:prstGeom prst="rect">
            <a:avLst/>
          </a:prstGeom>
        </p:spPr>
        <p:txBody>
          <a:bodyPr wrap="square">
            <a:spAutoFit/>
          </a:bodyPr>
          <a:lstStyle/>
          <a:p>
            <a:pPr algn="l"/>
            <a:r>
              <a:rPr lang="en-US" sz="3200" dirty="0" smtClean="0"/>
              <a:t>2- </a:t>
            </a:r>
            <a:r>
              <a:rPr lang="en-US" sz="3200" dirty="0"/>
              <a:t>File and Printer Sharing </a:t>
            </a:r>
            <a:r>
              <a:rPr lang="en-US" sz="3200" dirty="0" smtClean="0"/>
              <a:t>for Microsoft </a:t>
            </a:r>
          </a:p>
          <a:p>
            <a:pPr algn="l"/>
            <a:r>
              <a:rPr lang="en-US" sz="3200" dirty="0" smtClean="0"/>
              <a:t>Network </a:t>
            </a:r>
            <a:endParaRPr lang="ar-SY" sz="3200" dirty="0"/>
          </a:p>
        </p:txBody>
      </p:sp>
      <p:sp>
        <p:nvSpPr>
          <p:cNvPr id="6" name="مستطيل 5"/>
          <p:cNvSpPr/>
          <p:nvPr/>
        </p:nvSpPr>
        <p:spPr>
          <a:xfrm>
            <a:off x="914400" y="3200400"/>
            <a:ext cx="6202467" cy="707886"/>
          </a:xfrm>
          <a:prstGeom prst="rect">
            <a:avLst/>
          </a:prstGeom>
        </p:spPr>
        <p:txBody>
          <a:bodyPr wrap="none">
            <a:spAutoFit/>
          </a:bodyPr>
          <a:lstStyle/>
          <a:p>
            <a:r>
              <a:rPr lang="en-US" sz="3200" dirty="0">
                <a:solidFill>
                  <a:schemeClr val="accent2">
                    <a:lumMod val="60000"/>
                    <a:lumOff val="40000"/>
                  </a:schemeClr>
                </a:solidFill>
              </a:rPr>
              <a:t>3- </a:t>
            </a:r>
            <a:r>
              <a:rPr lang="en-US" sz="4000" b="1" dirty="0" smtClean="0">
                <a:solidFill>
                  <a:schemeClr val="accent2">
                    <a:lumMod val="60000"/>
                    <a:lumOff val="40000"/>
                  </a:schemeClr>
                </a:solidFill>
              </a:rPr>
              <a:t>Internet </a:t>
            </a:r>
            <a:r>
              <a:rPr lang="en-US" sz="4000" b="1" dirty="0">
                <a:solidFill>
                  <a:schemeClr val="accent2">
                    <a:lumMod val="60000"/>
                    <a:lumOff val="40000"/>
                  </a:schemeClr>
                </a:solidFill>
              </a:rPr>
              <a:t>Protocol TCP/IP </a:t>
            </a:r>
            <a:endParaRPr lang="ar-SY" sz="3200" b="1" dirty="0">
              <a:solidFill>
                <a:schemeClr val="accent2">
                  <a:lumMod val="60000"/>
                  <a:lumOff val="40000"/>
                </a:schemeClr>
              </a:solidFill>
            </a:endParaRPr>
          </a:p>
        </p:txBody>
      </p:sp>
      <p:sp>
        <p:nvSpPr>
          <p:cNvPr id="7" name="مستطيل 6"/>
          <p:cNvSpPr/>
          <p:nvPr/>
        </p:nvSpPr>
        <p:spPr>
          <a:xfrm>
            <a:off x="228600" y="3657600"/>
            <a:ext cx="8415772" cy="923330"/>
          </a:xfrm>
          <a:prstGeom prst="rect">
            <a:avLst/>
          </a:prstGeom>
        </p:spPr>
        <p:txBody>
          <a:bodyPr wrap="square">
            <a:spAutoFit/>
          </a:bodyPr>
          <a:lstStyle/>
          <a:p>
            <a:r>
              <a:rPr lang="en-US" sz="1600" dirty="0"/>
              <a:t>- </a:t>
            </a:r>
            <a:r>
              <a:rPr lang="ar-SA" sz="5400" b="1" cap="all" dirty="0">
                <a:ln w="5000" cmpd="sng">
                  <a:solidFill>
                    <a:schemeClr val="accent1">
                      <a:tint val="80000"/>
                      <a:shade val="99000"/>
                      <a:satMod val="500000"/>
                    </a:schemeClr>
                  </a:solidFill>
                  <a:prstDash val="solid"/>
                </a:ln>
                <a:solidFill>
                  <a:schemeClr val="tx1">
                    <a:lumMod val="95000"/>
                  </a:schemeClr>
                </a:solidFill>
                <a:effectLst>
                  <a:outerShdw blurRad="50800" dist="38100" dir="5400000" algn="t" rotWithShape="0">
                    <a:prstClr val="black">
                      <a:alpha val="50000"/>
                    </a:prstClr>
                  </a:outerShdw>
                </a:effectLst>
                <a:latin typeface="Arabic Typesetting" pitchFamily="66" charset="-78"/>
                <a:ea typeface="+mj-ea"/>
                <a:cs typeface="Arabic Typesetting" pitchFamily="66" charset="-78"/>
              </a:rPr>
              <a:t>نقوم </a:t>
            </a:r>
            <a:r>
              <a:rPr lang="ar-SA" sz="5400" b="1" cap="all" dirty="0" err="1">
                <a:ln w="5000" cmpd="sng">
                  <a:solidFill>
                    <a:schemeClr val="accent1">
                      <a:tint val="80000"/>
                      <a:shade val="99000"/>
                      <a:satMod val="500000"/>
                    </a:schemeClr>
                  </a:solidFill>
                  <a:prstDash val="solid"/>
                </a:ln>
                <a:solidFill>
                  <a:schemeClr val="tx1">
                    <a:lumMod val="95000"/>
                  </a:schemeClr>
                </a:solidFill>
                <a:effectLst>
                  <a:outerShdw blurRad="50800" dist="38100" dir="5400000" algn="t" rotWithShape="0">
                    <a:prstClr val="black">
                      <a:alpha val="50000"/>
                    </a:prstClr>
                  </a:outerShdw>
                </a:effectLst>
                <a:latin typeface="Arabic Typesetting" pitchFamily="66" charset="-78"/>
                <a:ea typeface="+mj-ea"/>
                <a:cs typeface="Arabic Typesetting" pitchFamily="66" charset="-78"/>
              </a:rPr>
              <a:t>بأختيار</a:t>
            </a:r>
            <a:r>
              <a:rPr lang="en-US" sz="5400" b="1" cap="all" dirty="0">
                <a:ln w="5000" cmpd="sng">
                  <a:solidFill>
                    <a:schemeClr val="accent1">
                      <a:tint val="80000"/>
                      <a:shade val="99000"/>
                      <a:satMod val="500000"/>
                    </a:schemeClr>
                  </a:solidFill>
                  <a:prstDash val="solid"/>
                </a:ln>
                <a:solidFill>
                  <a:schemeClr val="tx1">
                    <a:lumMod val="95000"/>
                  </a:schemeClr>
                </a:solidFill>
                <a:effectLst>
                  <a:outerShdw blurRad="50800" dist="38100" dir="5400000" algn="t" rotWithShape="0">
                    <a:prstClr val="black">
                      <a:alpha val="50000"/>
                    </a:prstClr>
                  </a:outerShdw>
                </a:effectLst>
                <a:latin typeface="Arabic Typesetting" pitchFamily="66" charset="-78"/>
                <a:ea typeface="+mj-ea"/>
                <a:cs typeface="Arabic Typesetting" pitchFamily="66" charset="-78"/>
              </a:rPr>
              <a:t> TCP/IP </a:t>
            </a:r>
            <a:r>
              <a:rPr lang="ar-SA" sz="5400" b="1" cap="all" dirty="0">
                <a:ln w="5000" cmpd="sng">
                  <a:solidFill>
                    <a:schemeClr val="accent1">
                      <a:tint val="80000"/>
                      <a:shade val="99000"/>
                      <a:satMod val="500000"/>
                    </a:schemeClr>
                  </a:solidFill>
                  <a:prstDash val="solid"/>
                </a:ln>
                <a:solidFill>
                  <a:schemeClr val="tx1">
                    <a:lumMod val="95000"/>
                  </a:schemeClr>
                </a:solidFill>
                <a:effectLst>
                  <a:outerShdw blurRad="50800" dist="38100" dir="5400000" algn="t" rotWithShape="0">
                    <a:prstClr val="black">
                      <a:alpha val="50000"/>
                    </a:prstClr>
                  </a:outerShdw>
                </a:effectLst>
                <a:latin typeface="Arabic Typesetting" pitchFamily="66" charset="-78"/>
                <a:ea typeface="+mj-ea"/>
                <a:cs typeface="Arabic Typesetting" pitchFamily="66" charset="-78"/>
              </a:rPr>
              <a:t>ثم نختار</a:t>
            </a:r>
            <a:r>
              <a:rPr lang="en-US" sz="5400" b="1" cap="all" dirty="0">
                <a:ln w="5000" cmpd="sng">
                  <a:solidFill>
                    <a:schemeClr val="accent1">
                      <a:tint val="80000"/>
                      <a:shade val="99000"/>
                      <a:satMod val="500000"/>
                    </a:schemeClr>
                  </a:solidFill>
                  <a:prstDash val="solid"/>
                </a:ln>
                <a:solidFill>
                  <a:schemeClr val="tx1">
                    <a:lumMod val="95000"/>
                  </a:schemeClr>
                </a:solidFill>
                <a:effectLst>
                  <a:outerShdw blurRad="50800" dist="38100" dir="5400000" algn="t" rotWithShape="0">
                    <a:prstClr val="black">
                      <a:alpha val="50000"/>
                    </a:prstClr>
                  </a:outerShdw>
                </a:effectLst>
                <a:latin typeface="Arabic Typesetting" pitchFamily="66" charset="-78"/>
                <a:ea typeface="+mj-ea"/>
                <a:cs typeface="Arabic Typesetting" pitchFamily="66" charset="-78"/>
              </a:rPr>
              <a:t> Properties</a:t>
            </a:r>
            <a:endParaRPr lang="ar-SY" sz="6000" b="1" cap="all" dirty="0">
              <a:ln w="5000" cmpd="sng">
                <a:solidFill>
                  <a:schemeClr val="accent1">
                    <a:tint val="80000"/>
                    <a:shade val="99000"/>
                    <a:satMod val="500000"/>
                  </a:schemeClr>
                </a:solidFill>
                <a:prstDash val="solid"/>
              </a:ln>
              <a:solidFill>
                <a:schemeClr val="tx1">
                  <a:lumMod val="95000"/>
                </a:schemeClr>
              </a:solidFill>
              <a:effectLst>
                <a:outerShdw blurRad="50800" dist="38100" dir="5400000" algn="t" rotWithShape="0">
                  <a:prstClr val="black">
                    <a:alpha val="50000"/>
                  </a:prstClr>
                </a:outerShdw>
              </a:effectLst>
              <a:latin typeface="Arabic Typesetting" pitchFamily="66" charset="-78"/>
              <a:ea typeface="+mj-ea"/>
              <a:cs typeface="Arabic Typesetting" pitchFamily="66" charset="-78"/>
            </a:endParaRPr>
          </a:p>
        </p:txBody>
      </p:sp>
      <p:sp>
        <p:nvSpPr>
          <p:cNvPr id="10" name="مستطيل 9"/>
          <p:cNvSpPr/>
          <p:nvPr/>
        </p:nvSpPr>
        <p:spPr>
          <a:xfrm>
            <a:off x="152400" y="4724400"/>
            <a:ext cx="2546338" cy="830997"/>
          </a:xfrm>
          <a:prstGeom prst="rect">
            <a:avLst/>
          </a:prstGeom>
        </p:spPr>
        <p:txBody>
          <a:bodyPr wrap="none">
            <a:spAutoFit/>
          </a:bodyPr>
          <a:lstStyle/>
          <a:p>
            <a:pPr algn="ctr"/>
            <a:r>
              <a:rPr lang="en-US" sz="2400" b="1" dirty="0"/>
              <a:t>Use the following </a:t>
            </a:r>
            <a:endParaRPr lang="en-US" sz="2400" b="1" dirty="0" smtClean="0"/>
          </a:p>
          <a:p>
            <a:pPr algn="ctr"/>
            <a:r>
              <a:rPr lang="en-US" sz="2400" b="1" dirty="0" smtClean="0"/>
              <a:t>IP address</a:t>
            </a:r>
            <a:endParaRPr lang="ar-SY" sz="2400" b="1" dirty="0"/>
          </a:p>
        </p:txBody>
      </p:sp>
      <p:cxnSp>
        <p:nvCxnSpPr>
          <p:cNvPr id="12" name="رابط كسهم مستقيم 11"/>
          <p:cNvCxnSpPr/>
          <p:nvPr/>
        </p:nvCxnSpPr>
        <p:spPr>
          <a:xfrm rot="5400000">
            <a:off x="1180306" y="4533900"/>
            <a:ext cx="381794" cy="794"/>
          </a:xfrm>
          <a:prstGeom prst="straightConnector1">
            <a:avLst/>
          </a:prstGeom>
          <a:ln>
            <a:tailEnd type="arrow"/>
          </a:ln>
          <a:effectLst>
            <a:glow rad="139700">
              <a:schemeClr val="accent6">
                <a:satMod val="175000"/>
                <a:alpha val="40000"/>
              </a:schemeClr>
            </a:glow>
          </a:effectLst>
        </p:spPr>
        <p:style>
          <a:lnRef idx="3">
            <a:schemeClr val="accent2"/>
          </a:lnRef>
          <a:fillRef idx="0">
            <a:schemeClr val="accent2"/>
          </a:fillRef>
          <a:effectRef idx="2">
            <a:schemeClr val="accent2"/>
          </a:effectRef>
          <a:fontRef idx="minor">
            <a:schemeClr val="tx1"/>
          </a:fontRef>
        </p:style>
      </p:cxnSp>
      <p:cxnSp>
        <p:nvCxnSpPr>
          <p:cNvPr id="16" name="رابط كسهم مستقيم 15"/>
          <p:cNvCxnSpPr/>
          <p:nvPr/>
        </p:nvCxnSpPr>
        <p:spPr>
          <a:xfrm>
            <a:off x="2971800" y="5029200"/>
            <a:ext cx="609600" cy="158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19" name="مستطيل 18"/>
          <p:cNvSpPr/>
          <p:nvPr/>
        </p:nvSpPr>
        <p:spPr>
          <a:xfrm>
            <a:off x="3429000" y="4648200"/>
            <a:ext cx="4572000" cy="830997"/>
          </a:xfrm>
          <a:prstGeom prst="rect">
            <a:avLst/>
          </a:prstGeom>
        </p:spPr>
        <p:txBody>
          <a:bodyPr wrap="square">
            <a:spAutoFit/>
          </a:bodyPr>
          <a:lstStyle/>
          <a:p>
            <a:pPr algn="ctr"/>
            <a:r>
              <a:rPr lang="ar-SA" sz="2400" dirty="0"/>
              <a:t>نكتب في خانة </a:t>
            </a:r>
            <a:r>
              <a:rPr lang="en-US" sz="2400" dirty="0"/>
              <a:t> IP</a:t>
            </a:r>
            <a:r>
              <a:rPr lang="ar-SA" sz="2400" dirty="0"/>
              <a:t>أي رقم ينحصر مابين</a:t>
            </a:r>
            <a:r>
              <a:rPr lang="en-US" sz="2400" dirty="0"/>
              <a:t/>
            </a:r>
            <a:br>
              <a:rPr lang="en-US" sz="2400" dirty="0"/>
            </a:br>
            <a:r>
              <a:rPr lang="en-US" sz="2400" dirty="0"/>
              <a:t>   192.168.22.1 – 192.168.22.254</a:t>
            </a:r>
            <a:endParaRPr lang="ar-SY" sz="2400" dirty="0"/>
          </a:p>
        </p:txBody>
      </p:sp>
      <p:cxnSp>
        <p:nvCxnSpPr>
          <p:cNvPr id="20" name="رابط كسهم مستقيم 19"/>
          <p:cNvCxnSpPr/>
          <p:nvPr/>
        </p:nvCxnSpPr>
        <p:spPr>
          <a:xfrm>
            <a:off x="7924800" y="5029200"/>
            <a:ext cx="609600" cy="158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21" name="مستطيل 20"/>
          <p:cNvSpPr/>
          <p:nvPr/>
        </p:nvSpPr>
        <p:spPr>
          <a:xfrm>
            <a:off x="457200" y="5791200"/>
            <a:ext cx="7239000" cy="646331"/>
          </a:xfrm>
          <a:prstGeom prst="rect">
            <a:avLst/>
          </a:prstGeom>
        </p:spPr>
        <p:txBody>
          <a:bodyPr wrap="square">
            <a:spAutoFit/>
          </a:bodyPr>
          <a:lstStyle/>
          <a:p>
            <a:pPr algn="l"/>
            <a:r>
              <a:rPr lang="en-US" sz="3600" dirty="0" smtClean="0"/>
              <a:t>Subnet Mask 255.255.255.0</a:t>
            </a:r>
            <a:endParaRPr lang="ar-SY" sz="36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وان 1"/>
          <p:cNvSpPr txBox="1">
            <a:spLocks/>
          </p:cNvSpPr>
          <p:nvPr/>
        </p:nvSpPr>
        <p:spPr>
          <a:xfrm>
            <a:off x="381000" y="2667000"/>
            <a:ext cx="8229600" cy="1981200"/>
          </a:xfrm>
          <a:prstGeom prst="rect">
            <a:avLst/>
          </a:prstGeom>
        </p:spPr>
        <p:txBody>
          <a:bodyPr vert="horz" lIns="45720" rIns="45720" anchor="ctr">
            <a:normAutofit fontScale="30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21900" b="1" i="0" u="none" strike="noStrike" kern="1200" cap="all" spc="0" normalizeH="0" baseline="0" noProof="0" dirty="0" smtClean="0">
                <a:ln w="5000" cmpd="sng">
                  <a:solidFill>
                    <a:schemeClr val="accent1">
                      <a:tint val="80000"/>
                      <a:shade val="99000"/>
                      <a:satMod val="500000"/>
                    </a:schemeClr>
                  </a:solidFill>
                  <a:prstDash val="solid"/>
                </a:ln>
                <a:solidFill>
                  <a:schemeClr val="tx1">
                    <a:lumMod val="95000"/>
                  </a:schemeClr>
                </a:solidFill>
                <a:effectLst>
                  <a:outerShdw blurRad="50800" dist="38100" dir="5400000" algn="t" rotWithShape="0">
                    <a:prstClr val="black">
                      <a:alpha val="50000"/>
                    </a:prstClr>
                  </a:outerShdw>
                </a:effectLst>
                <a:uLnTx/>
                <a:uFillTx/>
                <a:latin typeface="Arabic Typesetting" pitchFamily="66" charset="-78"/>
                <a:ea typeface="+mj-ea"/>
                <a:cs typeface="Arabic Typesetting" pitchFamily="66" charset="-78"/>
              </a:rPr>
              <a:t>HUB &amp; Bridge  </a:t>
            </a:r>
            <a:r>
              <a:rPr kumimoji="0" lang="ar-IQ" sz="21900" b="1" i="0" u="none" strike="noStrike" kern="1200" cap="all" spc="0" normalizeH="0" baseline="0" noProof="0" dirty="0" smtClean="0">
                <a:ln w="5000" cmpd="sng">
                  <a:solidFill>
                    <a:schemeClr val="accent1">
                      <a:tint val="80000"/>
                      <a:shade val="99000"/>
                      <a:satMod val="500000"/>
                    </a:schemeClr>
                  </a:solidFill>
                  <a:prstDash val="solid"/>
                </a:ln>
                <a:solidFill>
                  <a:schemeClr val="tx1">
                    <a:lumMod val="95000"/>
                  </a:schemeClr>
                </a:solidFill>
                <a:effectLst>
                  <a:outerShdw blurRad="50800" dist="38100" dir="5400000" algn="t" rotWithShape="0">
                    <a:prstClr val="black">
                      <a:alpha val="50000"/>
                    </a:prstClr>
                  </a:outerShdw>
                </a:effectLst>
                <a:uLnTx/>
                <a:uFillTx/>
                <a:latin typeface="Arabic Typesetting" pitchFamily="66" charset="-78"/>
                <a:ea typeface="+mj-ea"/>
                <a:cs typeface="Arabic Typesetting" pitchFamily="66" charset="-78"/>
              </a:rPr>
              <a:t>   </a:t>
            </a:r>
            <a:r>
              <a:rPr kumimoji="0" lang="en-US" sz="21900" b="1" i="0" u="none" strike="noStrike" kern="1200" cap="all" spc="0" normalizeH="0" baseline="0" noProof="0" dirty="0" smtClean="0">
                <a:ln w="5000" cmpd="sng">
                  <a:solidFill>
                    <a:schemeClr val="accent1">
                      <a:tint val="80000"/>
                      <a:shade val="99000"/>
                      <a:satMod val="500000"/>
                    </a:schemeClr>
                  </a:solidFill>
                  <a:prstDash val="solid"/>
                </a:ln>
                <a:solidFill>
                  <a:schemeClr val="tx1">
                    <a:lumMod val="95000"/>
                  </a:schemeClr>
                </a:solidFill>
                <a:effectLst>
                  <a:outerShdw blurRad="50800" dist="38100" dir="5400000" algn="t" rotWithShape="0">
                    <a:prstClr val="black">
                      <a:alpha val="50000"/>
                    </a:prstClr>
                  </a:outerShdw>
                </a:effectLst>
                <a:uLnTx/>
                <a:uFillTx/>
                <a:latin typeface="Arabic Typesetting" pitchFamily="66" charset="-78"/>
                <a:ea typeface="+mj-ea"/>
                <a:cs typeface="Arabic Typesetting" pitchFamily="66" charset="-78"/>
              </a:rPr>
              <a:t>   </a:t>
            </a:r>
            <a:br>
              <a:rPr kumimoji="0" lang="en-US" sz="21900" b="1" i="0" u="none" strike="noStrike" kern="1200" cap="all" spc="0" normalizeH="0" baseline="0" noProof="0" dirty="0" smtClean="0">
                <a:ln w="5000" cmpd="sng">
                  <a:solidFill>
                    <a:schemeClr val="accent1">
                      <a:tint val="80000"/>
                      <a:shade val="99000"/>
                      <a:satMod val="500000"/>
                    </a:schemeClr>
                  </a:solidFill>
                  <a:prstDash val="solid"/>
                </a:ln>
                <a:solidFill>
                  <a:schemeClr val="tx1">
                    <a:lumMod val="95000"/>
                  </a:schemeClr>
                </a:solidFill>
                <a:effectLst>
                  <a:outerShdw blurRad="50800" dist="38100" dir="5400000" algn="t" rotWithShape="0">
                    <a:prstClr val="black">
                      <a:alpha val="50000"/>
                    </a:prstClr>
                  </a:outerShdw>
                </a:effectLst>
                <a:uLnTx/>
                <a:uFillTx/>
                <a:latin typeface="Arabic Typesetting" pitchFamily="66" charset="-78"/>
                <a:ea typeface="+mj-ea"/>
                <a:cs typeface="Arabic Typesetting" pitchFamily="66" charset="-78"/>
              </a:rPr>
            </a:br>
            <a:r>
              <a:rPr kumimoji="0" lang="en-US" sz="21900" b="1" i="0" u="none" strike="noStrike" kern="1200" cap="all" spc="0" normalizeH="0" baseline="0" noProof="0" dirty="0" smtClean="0">
                <a:ln w="5000" cmpd="sng">
                  <a:solidFill>
                    <a:schemeClr val="accent1">
                      <a:tint val="80000"/>
                      <a:shade val="99000"/>
                      <a:satMod val="500000"/>
                    </a:schemeClr>
                  </a:solidFill>
                  <a:prstDash val="solid"/>
                </a:ln>
                <a:solidFill>
                  <a:schemeClr val="tx1">
                    <a:lumMod val="95000"/>
                  </a:schemeClr>
                </a:solidFill>
                <a:effectLst>
                  <a:outerShdw blurRad="50800" dist="38100" dir="5400000" algn="t" rotWithShape="0">
                    <a:prstClr val="black">
                      <a:alpha val="50000"/>
                    </a:prstClr>
                  </a:outerShdw>
                </a:effectLst>
                <a:uLnTx/>
                <a:uFillTx/>
                <a:latin typeface="Arabic Typesetting" pitchFamily="66" charset="-78"/>
                <a:ea typeface="+mj-ea"/>
                <a:cs typeface="Arabic Typesetting" pitchFamily="66" charset="-78"/>
              </a:rPr>
              <a:t>switch </a:t>
            </a:r>
            <a:r>
              <a:rPr kumimoji="0" lang="en-US" sz="21900" b="1" i="0" u="none" strike="noStrike" kern="1200" cap="all" spc="0" normalizeH="0" noProof="0" dirty="0" smtClean="0">
                <a:ln w="5000" cmpd="sng">
                  <a:solidFill>
                    <a:schemeClr val="accent1">
                      <a:tint val="80000"/>
                      <a:shade val="99000"/>
                      <a:satMod val="500000"/>
                    </a:schemeClr>
                  </a:solidFill>
                  <a:prstDash val="solid"/>
                </a:ln>
                <a:solidFill>
                  <a:schemeClr val="tx1">
                    <a:lumMod val="95000"/>
                  </a:schemeClr>
                </a:solidFill>
                <a:effectLst>
                  <a:outerShdw blurRad="50800" dist="38100" dir="5400000" algn="t" rotWithShape="0">
                    <a:prstClr val="black">
                      <a:alpha val="50000"/>
                    </a:prstClr>
                  </a:outerShdw>
                </a:effectLst>
                <a:uLnTx/>
                <a:uFillTx/>
                <a:latin typeface="Arabic Typesetting" pitchFamily="66" charset="-78"/>
                <a:ea typeface="+mj-ea"/>
                <a:cs typeface="Arabic Typesetting" pitchFamily="66" charset="-78"/>
              </a:rPr>
              <a:t> </a:t>
            </a:r>
            <a:r>
              <a:rPr kumimoji="0" lang="en-US" sz="21900" b="1" i="0" u="none" strike="noStrike" kern="1200" cap="all" spc="0" normalizeH="0" baseline="0" noProof="0" dirty="0" smtClean="0">
                <a:ln w="5000" cmpd="sng">
                  <a:solidFill>
                    <a:schemeClr val="accent1">
                      <a:tint val="80000"/>
                      <a:shade val="99000"/>
                      <a:satMod val="500000"/>
                    </a:schemeClr>
                  </a:solidFill>
                  <a:prstDash val="solid"/>
                </a:ln>
                <a:solidFill>
                  <a:schemeClr val="tx1">
                    <a:lumMod val="95000"/>
                  </a:schemeClr>
                </a:solidFill>
                <a:effectLst>
                  <a:outerShdw blurRad="50800" dist="38100" dir="5400000" algn="t" rotWithShape="0">
                    <a:prstClr val="black">
                      <a:alpha val="50000"/>
                    </a:prstClr>
                  </a:outerShdw>
                </a:effectLst>
                <a:uLnTx/>
                <a:uFillTx/>
                <a:latin typeface="Arabic Typesetting" pitchFamily="66" charset="-78"/>
                <a:ea typeface="+mj-ea"/>
                <a:cs typeface="Arabic Typesetting" pitchFamily="66" charset="-78"/>
              </a:rPr>
              <a:t>&amp; router </a:t>
            </a:r>
            <a:r>
              <a:rPr kumimoji="0" lang="en-US" sz="4600" b="1" i="0" u="none" strike="noStrike" kern="1200" cap="none" spc="0" normalizeH="0" baseline="0" noProof="0" dirty="0" smtClean="0">
                <a:ln>
                  <a:noFill/>
                </a:ln>
                <a:solidFill>
                  <a:schemeClr val="tx1"/>
                </a:solidFill>
                <a:effectLst/>
                <a:uLnTx/>
                <a:uFillTx/>
                <a:latin typeface="+mj-lt"/>
                <a:ea typeface="+mj-ea"/>
                <a:cs typeface="+mj-cs"/>
              </a:rPr>
              <a:t>.</a:t>
            </a:r>
            <a:r>
              <a:rPr kumimoji="0" lang="en-US" sz="4600" b="0" i="0" u="none" strike="noStrike" kern="1200" cap="none" spc="0" normalizeH="0" baseline="0" noProof="0" dirty="0" smtClean="0">
                <a:ln>
                  <a:noFill/>
                </a:ln>
                <a:solidFill>
                  <a:schemeClr val="tx1"/>
                </a:solidFill>
                <a:effectLst/>
                <a:uLnTx/>
                <a:uFillTx/>
                <a:latin typeface="+mj-lt"/>
                <a:ea typeface="+mj-ea"/>
                <a:cs typeface="+mj-cs"/>
              </a:rPr>
              <a:t/>
            </a:r>
            <a:br>
              <a:rPr kumimoji="0" lang="en-US" sz="4600" b="0" i="0" u="none" strike="noStrike" kern="1200" cap="none" spc="0" normalizeH="0" baseline="0" noProof="0" dirty="0" smtClean="0">
                <a:ln>
                  <a:noFill/>
                </a:ln>
                <a:solidFill>
                  <a:schemeClr val="tx1"/>
                </a:solidFill>
                <a:effectLst/>
                <a:uLnTx/>
                <a:uFillTx/>
                <a:latin typeface="+mj-lt"/>
                <a:ea typeface="+mj-ea"/>
                <a:cs typeface="+mj-cs"/>
              </a:rPr>
            </a:br>
            <a:endParaRPr kumimoji="0" lang="ar-SY" sz="46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2400" y="3200400"/>
            <a:ext cx="8763000" cy="685800"/>
          </a:xfrm>
        </p:spPr>
        <p:txBody>
          <a:bodyPr>
            <a:noAutofit/>
          </a:bodyPr>
          <a:lstStyle/>
          <a:p>
            <a:pPr algn="just"/>
            <a:r>
              <a:rPr lang="en-US" sz="6600" b="1" cap="all" dirty="0" smtClean="0">
                <a:ln w="5000" cmpd="sng">
                  <a:solidFill>
                    <a:schemeClr val="accent1">
                      <a:tint val="80000"/>
                      <a:shade val="99000"/>
                      <a:satMod val="500000"/>
                    </a:schemeClr>
                  </a:solidFill>
                  <a:prstDash val="solid"/>
                </a:ln>
                <a:solidFill>
                  <a:schemeClr val="tx1">
                    <a:lumMod val="95000"/>
                  </a:schemeClr>
                </a:solidFill>
                <a:effectLst>
                  <a:outerShdw blurRad="50800" dist="38100" dir="5400000" algn="t" rotWithShape="0">
                    <a:prstClr val="black">
                      <a:alpha val="50000"/>
                    </a:prstClr>
                  </a:outerShdw>
                </a:effectLst>
                <a:latin typeface="Arabic Typesetting" pitchFamily="66" charset="-78"/>
                <a:cs typeface="Arabic Typesetting" pitchFamily="66" charset="-78"/>
              </a:rPr>
              <a:t>Hub</a:t>
            </a:r>
            <a:r>
              <a:rPr lang="en-US" sz="2000" dirty="0" smtClean="0"/>
              <a:t> </a:t>
            </a:r>
            <a:br>
              <a:rPr lang="en-US" sz="2000" dirty="0" smtClean="0"/>
            </a:br>
            <a:r>
              <a:rPr lang="ar-SA" sz="40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وهو عبارة عن جهاز يقوم بربط مجموعة من </a:t>
            </a:r>
            <a:r>
              <a:rPr lang="ar-SA" sz="4000" b="1" cap="all" dirty="0" err="1"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الاجهزة</a:t>
            </a:r>
            <a:r>
              <a:rPr lang="ar-SA" sz="40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 ويحتوي في العادة على 4 </a:t>
            </a:r>
            <a:r>
              <a:rPr lang="ar-SA" sz="4000" b="1" cap="all" dirty="0" err="1"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او</a:t>
            </a:r>
            <a:r>
              <a:rPr lang="ar-SA" sz="40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 8 </a:t>
            </a:r>
            <a:r>
              <a:rPr lang="ar-SA" sz="4000" b="1" cap="all" dirty="0" err="1"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او</a:t>
            </a:r>
            <a:r>
              <a:rPr lang="ar-SA" sz="40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 16 </a:t>
            </a:r>
            <a:r>
              <a:rPr lang="ar-SA" sz="4000" b="1" cap="all" dirty="0" err="1"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او</a:t>
            </a:r>
            <a:r>
              <a:rPr lang="ar-SA" sz="40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 32 </a:t>
            </a:r>
            <a:r>
              <a:rPr lang="en-US" sz="40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 port  </a:t>
            </a:r>
            <a:r>
              <a:rPr lang="ar-SA" sz="40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ليتم توصيل </a:t>
            </a:r>
            <a:r>
              <a:rPr lang="ar-SA" sz="4000" b="1" cap="all" dirty="0" err="1"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الاجهزة</a:t>
            </a:r>
            <a:r>
              <a:rPr lang="ar-SA" sz="40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 من خلالها عن طريق </a:t>
            </a:r>
            <a:r>
              <a:rPr lang="ar-SA" sz="4000" b="1" cap="all" dirty="0" err="1"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كيبل</a:t>
            </a:r>
            <a:r>
              <a:rPr lang="ar-SA" sz="40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 الشبكة .... وعيب هذا الجهاز انه يسبب بط</a:t>
            </a:r>
            <a:r>
              <a:rPr lang="ar-IQ" sz="40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ى</a:t>
            </a:r>
            <a:r>
              <a:rPr lang="ar-SA" sz="40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ء في الشبكة بسبب انه عندما يتلقى </a:t>
            </a:r>
            <a:r>
              <a:rPr lang="ar-SA" sz="4000" b="1" cap="all" dirty="0" err="1"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اي</a:t>
            </a:r>
            <a:r>
              <a:rPr lang="ar-SA" sz="40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 </a:t>
            </a:r>
            <a:r>
              <a:rPr lang="ar-SA" sz="4000" b="1" cap="all" dirty="0" err="1"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اشارة</a:t>
            </a:r>
            <a:r>
              <a:rPr lang="ar-SA" sz="40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 </a:t>
            </a:r>
            <a:r>
              <a:rPr lang="ar-SA" sz="4000" b="1" cap="all" dirty="0" err="1"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او</a:t>
            </a:r>
            <a:r>
              <a:rPr lang="ar-SA" sz="40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 معلومة من جهاز </a:t>
            </a:r>
            <a:r>
              <a:rPr lang="ar-SA" sz="4000" b="1" cap="all" dirty="0" err="1"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الى</a:t>
            </a:r>
            <a:r>
              <a:rPr lang="ar-SA" sz="40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 جهاز </a:t>
            </a:r>
            <a:r>
              <a:rPr lang="ar-SA" sz="4000" b="1" cap="all" dirty="0" err="1"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اخر</a:t>
            </a:r>
            <a:r>
              <a:rPr lang="ar-SA" sz="40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 فان هذه </a:t>
            </a:r>
            <a:r>
              <a:rPr lang="ar-SA" sz="4000" b="1" cap="all" dirty="0" err="1"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الاشارة</a:t>
            </a:r>
            <a:r>
              <a:rPr lang="ar-SA" sz="40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 لا تذهب فقط </a:t>
            </a:r>
            <a:r>
              <a:rPr lang="ar-SA" sz="4000" b="1" cap="all" dirty="0" err="1"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الى</a:t>
            </a:r>
            <a:r>
              <a:rPr lang="ar-SA" sz="40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 الجهاز المقصود بل تذهب </a:t>
            </a:r>
            <a:r>
              <a:rPr lang="ar-SA" sz="4000" b="1" cap="all" dirty="0" err="1"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الى</a:t>
            </a:r>
            <a:r>
              <a:rPr lang="ar-SA" sz="40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 جميع </a:t>
            </a:r>
            <a:r>
              <a:rPr lang="ar-SA" sz="4000" b="1" cap="all" dirty="0" err="1"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الاجهزة</a:t>
            </a:r>
            <a:r>
              <a:rPr lang="ar-SA" sz="40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 المربوطة بالشبكة ما عدا الجهاز الذي قام بإرسال هذه الإشارة وفي النهاية فان جميع </a:t>
            </a:r>
            <a:r>
              <a:rPr lang="ar-SA" sz="4000" b="1" cap="all" dirty="0" err="1"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الاجهزة</a:t>
            </a:r>
            <a:r>
              <a:rPr lang="ar-SA" sz="40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 لا تقوم بمعالجة هذه البيانات </a:t>
            </a:r>
            <a:r>
              <a:rPr lang="ar-SA" sz="4000" b="1" cap="all" dirty="0" err="1"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او</a:t>
            </a:r>
            <a:r>
              <a:rPr lang="ar-SA" sz="40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 </a:t>
            </a:r>
            <a:r>
              <a:rPr lang="ar-SA" sz="4000" b="1" cap="all" dirty="0" err="1"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الاشارة</a:t>
            </a:r>
            <a:r>
              <a:rPr lang="ar-SA" sz="40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 بل يتم معالجتها من قبل الجهاز المقصود فقط... وفي هذه الحالة فان </a:t>
            </a:r>
            <a:r>
              <a:rPr lang="ar-SA" sz="4000" b="1" cap="all" dirty="0" err="1"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الاجهزة</a:t>
            </a:r>
            <a:r>
              <a:rPr lang="ar-SA" sz="40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 </a:t>
            </a:r>
            <a:r>
              <a:rPr lang="ar-SA" sz="4000" b="1" cap="all" dirty="0" err="1"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لاتستطيع</a:t>
            </a:r>
            <a:r>
              <a:rPr lang="ar-SA" sz="40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 القيام بعملية إرسال </a:t>
            </a:r>
            <a:r>
              <a:rPr lang="ar-SA" sz="4000" b="1" cap="all" dirty="0" err="1"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اي</a:t>
            </a:r>
            <a:r>
              <a:rPr lang="ar-SA" sz="40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 بيانات بسبب وجود </a:t>
            </a:r>
            <a:r>
              <a:rPr lang="ar-IQ" sz="4000" b="1" cap="all" dirty="0" err="1"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الحزمه</a:t>
            </a:r>
            <a:r>
              <a:rPr lang="ar-SA" sz="40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 مرسلة </a:t>
            </a:r>
            <a:r>
              <a:rPr lang="ar-SA" sz="4000" b="1" cap="all" dirty="0" err="1"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اليها</a:t>
            </a:r>
            <a:r>
              <a:rPr lang="ar-SA" sz="40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 وهو ما يعرف </a:t>
            </a:r>
            <a:r>
              <a:rPr lang="ar-SA" sz="4000" b="1" cap="all" dirty="0" err="1"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بـ</a:t>
            </a:r>
            <a:r>
              <a:rPr lang="en-US" sz="40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 </a:t>
            </a:r>
            <a:r>
              <a:rPr lang="en-US" sz="3200" dirty="0" smtClean="0">
                <a:latin typeface="+mn-lt"/>
                <a:ea typeface="+mn-ea"/>
                <a:cs typeface="+mn-cs"/>
              </a:rPr>
              <a:t>Bandwidth</a:t>
            </a:r>
            <a:r>
              <a:rPr lang="en-US" sz="2800" b="1" cap="all" dirty="0" smtClean="0">
                <a:ln w="5000" cmpd="sng">
                  <a:solidFill>
                    <a:schemeClr val="accent1">
                      <a:tint val="80000"/>
                      <a:shade val="99000"/>
                      <a:satMod val="500000"/>
                    </a:schemeClr>
                  </a:solidFill>
                  <a:prstDash val="solid"/>
                </a:ln>
                <a:solidFill>
                  <a:schemeClr val="tx1">
                    <a:lumMod val="95000"/>
                  </a:schemeClr>
                </a:solidFill>
                <a:effectLst>
                  <a:outerShdw blurRad="50800" dist="38100" dir="5400000" algn="t" rotWithShape="0">
                    <a:prstClr val="black">
                      <a:alpha val="50000"/>
                    </a:prstClr>
                  </a:outerShdw>
                </a:effectLst>
                <a:latin typeface="Arabic Typesetting" pitchFamily="66" charset="-78"/>
                <a:cs typeface="Arabic Typesetting" pitchFamily="66" charset="-78"/>
              </a:rPr>
              <a:t>  </a:t>
            </a:r>
            <a:endParaRPr lang="ar-SY" sz="6600" b="1" cap="all" dirty="0" smtClean="0">
              <a:ln w="5000" cmpd="sng">
                <a:solidFill>
                  <a:schemeClr val="accent1">
                    <a:tint val="80000"/>
                    <a:shade val="99000"/>
                    <a:satMod val="500000"/>
                  </a:schemeClr>
                </a:solidFill>
                <a:prstDash val="solid"/>
              </a:ln>
              <a:solidFill>
                <a:schemeClr val="tx1">
                  <a:lumMod val="95000"/>
                </a:schemeClr>
              </a:solidFill>
              <a:effectLst>
                <a:outerShdw blurRad="50800" dist="38100" dir="5400000" algn="t" rotWithShape="0">
                  <a:prstClr val="black">
                    <a:alpha val="50000"/>
                  </a:prstClr>
                </a:outerShdw>
              </a:effectLst>
              <a:latin typeface="Arabic Typesetting" pitchFamily="66" charset="-78"/>
              <a:cs typeface="Arabic Typesetting" pitchFamily="66" charset="-7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C:\Documents and Settings\DELL\Desktop\hub.gif"/>
          <p:cNvPicPr/>
          <p:nvPr/>
        </p:nvPicPr>
        <p:blipFill>
          <a:blip r:embed="rId2"/>
          <a:srcRect/>
          <a:stretch>
            <a:fillRect/>
          </a:stretch>
        </p:blipFill>
        <p:spPr bwMode="auto">
          <a:xfrm>
            <a:off x="381000" y="1371600"/>
            <a:ext cx="8305800" cy="44195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33400" y="2743200"/>
            <a:ext cx="7467600" cy="1143000"/>
          </a:xfrm>
        </p:spPr>
        <p:txBody>
          <a:bodyPr>
            <a:noAutofit/>
          </a:bodyPr>
          <a:lstStyle/>
          <a:p>
            <a:pPr algn="just"/>
            <a:r>
              <a:rPr lang="en-US" sz="6600" b="1" cap="all" dirty="0" smtClean="0">
                <a:ln w="5000" cmpd="sng">
                  <a:solidFill>
                    <a:schemeClr val="accent1">
                      <a:tint val="80000"/>
                      <a:shade val="99000"/>
                      <a:satMod val="500000"/>
                    </a:schemeClr>
                  </a:solidFill>
                  <a:prstDash val="solid"/>
                </a:ln>
                <a:solidFill>
                  <a:schemeClr val="tx1">
                    <a:lumMod val="95000"/>
                  </a:schemeClr>
                </a:solidFill>
                <a:effectLst>
                  <a:outerShdw blurRad="50800" dist="38100" dir="5400000" algn="t" rotWithShape="0">
                    <a:prstClr val="black">
                      <a:alpha val="50000"/>
                    </a:prstClr>
                  </a:outerShdw>
                </a:effectLst>
                <a:latin typeface="Arabic Typesetting" pitchFamily="66" charset="-78"/>
                <a:cs typeface="Arabic Typesetting" pitchFamily="66" charset="-78"/>
              </a:rPr>
              <a:t>Bridge</a:t>
            </a:r>
            <a:r>
              <a:rPr lang="en-US" sz="32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
            </a:r>
            <a:br>
              <a:rPr lang="en-US" sz="32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br>
            <a:r>
              <a:rPr lang="ar-SA" sz="32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وهو عبارة عن جهاز يتميز بالذكاء عن </a:t>
            </a:r>
            <a:r>
              <a:rPr lang="ar-SA" sz="3200" b="1" cap="all" dirty="0" err="1"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الـ</a:t>
            </a:r>
            <a:r>
              <a:rPr lang="en-US" sz="32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 Hub </a:t>
            </a:r>
            <a:r>
              <a:rPr lang="ar-SA" sz="32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وظيفته في العادة الربط بين شبكتين لنقل لدينا شبكتين اسمهما 1 </a:t>
            </a:r>
            <a:r>
              <a:rPr lang="ar-SA" sz="3200" b="1" cap="all" dirty="0" err="1"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و</a:t>
            </a:r>
            <a:r>
              <a:rPr lang="ar-SA" sz="32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 2 وفي العادة </a:t>
            </a:r>
            <a:r>
              <a:rPr lang="ar-SA" sz="3200" b="1" cap="all"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يستخدم</a:t>
            </a:r>
            <a:r>
              <a:rPr lang="ar-SA" sz="3200" b="1" u="sng" cap="all" smtClean="0">
                <a:ln w="5000" cmpd="sng">
                  <a:solidFill>
                    <a:schemeClr val="accent1">
                      <a:tint val="80000"/>
                      <a:shade val="99000"/>
                      <a:satMod val="500000"/>
                    </a:schemeClr>
                  </a:solidFill>
                  <a:prstDash val="solid"/>
                </a:ln>
                <a:solidFill>
                  <a:srgbClr val="FFFF00"/>
                </a:solidFill>
                <a:latin typeface="Arabic Typesetting" pitchFamily="66" charset="-78"/>
                <a:cs typeface="Arabic Typesetting" pitchFamily="66" charset="-78"/>
              </a:rPr>
              <a:t> لتقسيم </a:t>
            </a:r>
            <a:r>
              <a:rPr lang="ar-SA" sz="3200" b="1" u="sng" cap="all" dirty="0" smtClean="0">
                <a:ln w="5000" cmpd="sng">
                  <a:solidFill>
                    <a:schemeClr val="accent1">
                      <a:tint val="80000"/>
                      <a:shade val="99000"/>
                      <a:satMod val="500000"/>
                    </a:schemeClr>
                  </a:solidFill>
                  <a:prstDash val="solid"/>
                </a:ln>
                <a:solidFill>
                  <a:srgbClr val="FFFF00"/>
                </a:solidFill>
                <a:latin typeface="Arabic Typesetting" pitchFamily="66" charset="-78"/>
                <a:cs typeface="Arabic Typesetting" pitchFamily="66" charset="-78"/>
              </a:rPr>
              <a:t>شبكة كبيرة </a:t>
            </a:r>
            <a:r>
              <a:rPr lang="ar-IQ" sz="3200" b="1" u="sng" cap="all" dirty="0" smtClean="0">
                <a:ln w="5000" cmpd="sng">
                  <a:solidFill>
                    <a:schemeClr val="accent1">
                      <a:tint val="80000"/>
                      <a:shade val="99000"/>
                      <a:satMod val="500000"/>
                    </a:schemeClr>
                  </a:solidFill>
                  <a:prstDash val="solid"/>
                </a:ln>
                <a:solidFill>
                  <a:srgbClr val="FFFF00"/>
                </a:solidFill>
                <a:latin typeface="Arabic Typesetting" pitchFamily="66" charset="-78"/>
                <a:cs typeface="Arabic Typesetting" pitchFamily="66" charset="-78"/>
              </a:rPr>
              <a:t>ل</a:t>
            </a:r>
            <a:r>
              <a:rPr lang="ar-SA" sz="3200" b="1" u="sng" cap="all" dirty="0" smtClean="0">
                <a:ln w="5000" cmpd="sng">
                  <a:solidFill>
                    <a:schemeClr val="accent1">
                      <a:tint val="80000"/>
                      <a:shade val="99000"/>
                      <a:satMod val="500000"/>
                    </a:schemeClr>
                  </a:solidFill>
                  <a:prstDash val="solid"/>
                </a:ln>
                <a:solidFill>
                  <a:srgbClr val="FFFF00"/>
                </a:solidFill>
                <a:latin typeface="Arabic Typesetting" pitchFamily="66" charset="-78"/>
                <a:cs typeface="Arabic Typesetting" pitchFamily="66" charset="-78"/>
              </a:rPr>
              <a:t>تقليل الضغط على هذه الأجهزة </a:t>
            </a:r>
            <a:r>
              <a:rPr lang="ar-SA" sz="32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 ويتميز هذا الجهاز بان لديه ذاكرة يقوم من خلالها بتخزين جميع</a:t>
            </a:r>
            <a:r>
              <a:rPr lang="en-US" sz="32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 MAC address </a:t>
            </a:r>
            <a:r>
              <a:rPr lang="ar-SA" sz="32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لكل جهاز على الشبكة.... ويستخدم عادة لربط عدد 2</a:t>
            </a:r>
            <a:r>
              <a:rPr lang="en-US" sz="32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 HUB </a:t>
            </a:r>
            <a:r>
              <a:rPr lang="ar-SA" sz="32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ويتميز هذا الجهاز بأنه يقوم بتحليل البيانات التي تمر من خلاله ويقوم بالكشف عن</a:t>
            </a:r>
            <a:r>
              <a:rPr lang="en-US" sz="32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 MAC address </a:t>
            </a:r>
            <a:r>
              <a:rPr lang="ar-SA" sz="32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للجهاز المرسل </a:t>
            </a:r>
            <a:r>
              <a:rPr lang="ar-SA" sz="3200" b="1" cap="all" dirty="0" err="1"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اليه</a:t>
            </a:r>
            <a:r>
              <a:rPr lang="ar-SA" sz="32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 المعلومة </a:t>
            </a:r>
            <a:r>
              <a:rPr lang="ar-SA" sz="3200" b="1" cap="all" dirty="0" err="1"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او</a:t>
            </a:r>
            <a:r>
              <a:rPr lang="ar-SA" sz="32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 </a:t>
            </a:r>
            <a:r>
              <a:rPr lang="ar-SA" sz="3200" b="1" cap="all" dirty="0" err="1"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الاشارة</a:t>
            </a:r>
            <a:r>
              <a:rPr lang="ar-SA" sz="32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 وفي هذه الحالة يكون</a:t>
            </a:r>
            <a:r>
              <a:rPr lang="en-US" sz="32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 Bridge </a:t>
            </a:r>
            <a:r>
              <a:rPr lang="ar-SA" sz="32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قد قام بتخزين جميع </a:t>
            </a:r>
            <a:r>
              <a:rPr lang="ar-SA" sz="3200" b="1" cap="all" dirty="0" err="1"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الـ</a:t>
            </a:r>
            <a:r>
              <a:rPr lang="en-US" sz="32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 MAC address </a:t>
            </a:r>
            <a:r>
              <a:rPr lang="ar-SA" sz="32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لكل </a:t>
            </a:r>
            <a:r>
              <a:rPr lang="ar-SA" sz="3200" b="1" cap="all" dirty="0" err="1"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اجهزة</a:t>
            </a:r>
            <a:r>
              <a:rPr lang="ar-SA" sz="32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 الشبكة سواء الشبكة 1 </a:t>
            </a:r>
            <a:r>
              <a:rPr lang="ar-SA" sz="3200" b="1" cap="all" dirty="0" err="1"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او</a:t>
            </a:r>
            <a:r>
              <a:rPr lang="ar-SA" sz="32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 2 وهنا </a:t>
            </a:r>
            <a:r>
              <a:rPr lang="ar-SA" sz="3200" b="1" cap="all" dirty="0" err="1"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تاتي</a:t>
            </a:r>
            <a:r>
              <a:rPr lang="ar-SA" sz="32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 فائدة </a:t>
            </a:r>
            <a:r>
              <a:rPr lang="ar-SA" sz="3200" b="1" cap="all" dirty="0" err="1"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الـ</a:t>
            </a:r>
            <a:r>
              <a:rPr lang="en-US" sz="32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 bridge </a:t>
            </a:r>
            <a:r>
              <a:rPr lang="ar-SA" sz="32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حيت انه عندما يعرف الجهاز المرسل </a:t>
            </a:r>
            <a:r>
              <a:rPr lang="ar-SA" sz="3200" b="1" cap="all" dirty="0" err="1"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اليه</a:t>
            </a:r>
            <a:r>
              <a:rPr lang="ar-SA" sz="32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 المعلومة فانه يقوم </a:t>
            </a:r>
            <a:r>
              <a:rPr lang="ar-SA" sz="3200" b="1" cap="all" dirty="0" err="1"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بارسال</a:t>
            </a:r>
            <a:r>
              <a:rPr lang="ar-SA" sz="32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 هذه المعلومة </a:t>
            </a:r>
            <a:r>
              <a:rPr lang="ar-SA" sz="3200" b="1" cap="all" dirty="0" err="1"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الى</a:t>
            </a:r>
            <a:r>
              <a:rPr lang="ar-SA" sz="32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 الشبكة الموجود </a:t>
            </a:r>
            <a:r>
              <a:rPr lang="ar-SA" sz="3200" b="1" cap="all" dirty="0" err="1"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بها</a:t>
            </a:r>
            <a:r>
              <a:rPr lang="ar-SA" sz="32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 الجهاز </a:t>
            </a:r>
            <a:r>
              <a:rPr lang="ar-SA" sz="3200" b="1" cap="all" dirty="0" err="1"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وبهدا</a:t>
            </a:r>
            <a:r>
              <a:rPr lang="ar-SA" sz="32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 يتم توفير بعض الوقت والحد من </a:t>
            </a:r>
            <a:r>
              <a:rPr lang="ar-SA" sz="3200" b="1" cap="all" dirty="0" err="1"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ارسال</a:t>
            </a:r>
            <a:r>
              <a:rPr lang="ar-SA" sz="32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 البيانات </a:t>
            </a:r>
            <a:r>
              <a:rPr lang="ar-SA" sz="3200" b="1" cap="all" dirty="0" err="1"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الى</a:t>
            </a:r>
            <a:r>
              <a:rPr lang="ar-SA" sz="32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 جمع </a:t>
            </a:r>
            <a:r>
              <a:rPr lang="ar-SA" sz="3200" b="1" cap="all" dirty="0" err="1"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الاجهزة</a:t>
            </a:r>
            <a:r>
              <a:rPr lang="ar-SA" sz="32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 في الشبكة. </a:t>
            </a:r>
            <a:endParaRPr lang="ar-SY" sz="32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C:\Documents and Settings\DELL\Desktop\BERAGE.jpg"/>
          <p:cNvPicPr/>
          <p:nvPr/>
        </p:nvPicPr>
        <p:blipFill>
          <a:blip r:embed="rId2"/>
          <a:srcRect/>
          <a:stretch>
            <a:fillRect/>
          </a:stretch>
        </p:blipFill>
        <p:spPr bwMode="auto">
          <a:xfrm>
            <a:off x="304800" y="990600"/>
            <a:ext cx="8458200" cy="51053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304800" y="533400"/>
            <a:ext cx="8305800" cy="4708981"/>
          </a:xfrm>
          <a:prstGeom prst="rect">
            <a:avLst/>
          </a:prstGeom>
        </p:spPr>
        <p:txBody>
          <a:bodyPr wrap="square">
            <a:spAutoFit/>
          </a:bodyPr>
          <a:lstStyle/>
          <a:p>
            <a:r>
              <a:rPr lang="en-US" sz="3600" dirty="0" smtClean="0"/>
              <a:t>SWITCH</a:t>
            </a:r>
            <a:r>
              <a:rPr lang="en-US" dirty="0" smtClean="0"/>
              <a:t> </a:t>
            </a:r>
            <a:br>
              <a:rPr lang="en-US" dirty="0" smtClean="0"/>
            </a:br>
            <a:r>
              <a:rPr lang="ar-SA" sz="32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ea typeface="+mj-ea"/>
                <a:cs typeface="Arabic Typesetting" pitchFamily="66" charset="-78"/>
              </a:rPr>
              <a:t>وهو عبارة عن جهاز يقوم بربط </a:t>
            </a:r>
            <a:r>
              <a:rPr lang="ar-SA" sz="3200" b="1" cap="all" dirty="0" err="1"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ea typeface="+mj-ea"/>
                <a:cs typeface="Arabic Typesetting" pitchFamily="66" charset="-78"/>
              </a:rPr>
              <a:t>اجهزة</a:t>
            </a:r>
            <a:r>
              <a:rPr lang="ar-SA" sz="32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ea typeface="+mj-ea"/>
                <a:cs typeface="Arabic Typesetting" pitchFamily="66" charset="-78"/>
              </a:rPr>
              <a:t> الشبكة مع بعض ويقوم بالتعامل مع هذه </a:t>
            </a:r>
            <a:r>
              <a:rPr lang="ar-SA" sz="3200" b="1" cap="all" dirty="0" err="1"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ea typeface="+mj-ea"/>
                <a:cs typeface="Arabic Typesetting" pitchFamily="66" charset="-78"/>
              </a:rPr>
              <a:t>الاجهزة</a:t>
            </a:r>
            <a:r>
              <a:rPr lang="ar-SA" sz="32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ea typeface="+mj-ea"/>
                <a:cs typeface="Arabic Typesetting" pitchFamily="66" charset="-78"/>
              </a:rPr>
              <a:t> عن طريق</a:t>
            </a:r>
            <a:r>
              <a:rPr lang="en-US" sz="32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ea typeface="+mj-ea"/>
                <a:cs typeface="Arabic Typesetting" pitchFamily="66" charset="-78"/>
              </a:rPr>
              <a:t> MAC address </a:t>
            </a:r>
            <a:r>
              <a:rPr lang="ar-SA" sz="32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ea typeface="+mj-ea"/>
                <a:cs typeface="Arabic Typesetting" pitchFamily="66" charset="-78"/>
              </a:rPr>
              <a:t>ويتميز عن </a:t>
            </a:r>
            <a:r>
              <a:rPr lang="ar-SA" sz="3200" b="1" cap="all" dirty="0" err="1"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ea typeface="+mj-ea"/>
                <a:cs typeface="Arabic Typesetting" pitchFamily="66" charset="-78"/>
              </a:rPr>
              <a:t>ال</a:t>
            </a:r>
            <a:r>
              <a:rPr lang="en-US" sz="32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ea typeface="+mj-ea"/>
                <a:cs typeface="Arabic Typesetting" pitchFamily="66" charset="-78"/>
              </a:rPr>
              <a:t> bridge </a:t>
            </a:r>
            <a:r>
              <a:rPr lang="ar-SA" sz="32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ea typeface="+mj-ea"/>
                <a:cs typeface="Arabic Typesetting" pitchFamily="66" charset="-78"/>
              </a:rPr>
              <a:t>انه يحتوي على </a:t>
            </a:r>
            <a:r>
              <a:rPr lang="ar-SA" sz="3200" b="1" cap="all" dirty="0" err="1"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ea typeface="+mj-ea"/>
                <a:cs typeface="Arabic Typesetting" pitchFamily="66" charset="-78"/>
              </a:rPr>
              <a:t>اكثر</a:t>
            </a:r>
            <a:r>
              <a:rPr lang="ar-SA" sz="32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ea typeface="+mj-ea"/>
                <a:cs typeface="Arabic Typesetting" pitchFamily="66" charset="-78"/>
              </a:rPr>
              <a:t> من منفذ</a:t>
            </a:r>
            <a:r>
              <a:rPr lang="en-US" sz="32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ea typeface="+mj-ea"/>
                <a:cs typeface="Arabic Typesetting" pitchFamily="66" charset="-78"/>
              </a:rPr>
              <a:t> Port </a:t>
            </a:r>
            <a:r>
              <a:rPr lang="ar-SA" sz="32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ea typeface="+mj-ea"/>
                <a:cs typeface="Arabic Typesetting" pitchFamily="66" charset="-78"/>
              </a:rPr>
              <a:t>تتراوح بين 4 </a:t>
            </a:r>
            <a:r>
              <a:rPr lang="ar-SA" sz="3200" b="1" cap="all" dirty="0" err="1"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ea typeface="+mj-ea"/>
                <a:cs typeface="Arabic Typesetting" pitchFamily="66" charset="-78"/>
              </a:rPr>
              <a:t>و</a:t>
            </a:r>
            <a:r>
              <a:rPr lang="ar-SA" sz="32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ea typeface="+mj-ea"/>
                <a:cs typeface="Arabic Typesetting" pitchFamily="66" charset="-78"/>
              </a:rPr>
              <a:t> 6 و8 </a:t>
            </a:r>
            <a:r>
              <a:rPr lang="ar-SA" sz="3200" b="1" cap="all" dirty="0" err="1"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ea typeface="+mj-ea"/>
                <a:cs typeface="Arabic Typesetting" pitchFamily="66" charset="-78"/>
              </a:rPr>
              <a:t>و</a:t>
            </a:r>
            <a:r>
              <a:rPr lang="ar-SA" sz="32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ea typeface="+mj-ea"/>
                <a:cs typeface="Arabic Typesetting" pitchFamily="66" charset="-78"/>
              </a:rPr>
              <a:t> 16و 32 ومن ميزاته انه لديه القدرة على التعرف على كل جهاز </a:t>
            </a:r>
            <a:r>
              <a:rPr lang="ar-SA" sz="3200" b="1" cap="all" dirty="0" err="1"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ea typeface="+mj-ea"/>
                <a:cs typeface="Arabic Typesetting" pitchFamily="66" charset="-78"/>
              </a:rPr>
              <a:t>واي</a:t>
            </a:r>
            <a:r>
              <a:rPr lang="ar-SA" sz="32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ea typeface="+mj-ea"/>
                <a:cs typeface="Arabic Typesetting" pitchFamily="66" charset="-78"/>
              </a:rPr>
              <a:t> منفذ متصل </a:t>
            </a:r>
            <a:r>
              <a:rPr lang="ar-SA" sz="3200" b="1" cap="all" dirty="0" err="1"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ea typeface="+mj-ea"/>
                <a:cs typeface="Arabic Typesetting" pitchFamily="66" charset="-78"/>
              </a:rPr>
              <a:t>به</a:t>
            </a:r>
            <a:r>
              <a:rPr lang="ar-SA" sz="32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ea typeface="+mj-ea"/>
                <a:cs typeface="Arabic Typesetting" pitchFamily="66" charset="-78"/>
              </a:rPr>
              <a:t> هذا الجهاز وفي حال </a:t>
            </a:r>
            <a:r>
              <a:rPr lang="ar-SA" sz="3200" b="1" cap="all" dirty="0" err="1"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ea typeface="+mj-ea"/>
                <a:cs typeface="Arabic Typesetting" pitchFamily="66" charset="-78"/>
              </a:rPr>
              <a:t>ارسال</a:t>
            </a:r>
            <a:r>
              <a:rPr lang="ar-SA" sz="32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ea typeface="+mj-ea"/>
                <a:cs typeface="Arabic Typesetting" pitchFamily="66" charset="-78"/>
              </a:rPr>
              <a:t> </a:t>
            </a:r>
            <a:r>
              <a:rPr lang="ar-SA" sz="3200" b="1" cap="all" dirty="0" err="1"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ea typeface="+mj-ea"/>
                <a:cs typeface="Arabic Typesetting" pitchFamily="66" charset="-78"/>
              </a:rPr>
              <a:t>اي</a:t>
            </a:r>
            <a:r>
              <a:rPr lang="ar-SA" sz="32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ea typeface="+mj-ea"/>
                <a:cs typeface="Arabic Typesetting" pitchFamily="66" charset="-78"/>
              </a:rPr>
              <a:t> </a:t>
            </a:r>
            <a:r>
              <a:rPr lang="ar-SA" sz="3200" b="1" cap="all" dirty="0" err="1"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ea typeface="+mj-ea"/>
                <a:cs typeface="Arabic Typesetting" pitchFamily="66" charset="-78"/>
              </a:rPr>
              <a:t>بينات</a:t>
            </a:r>
            <a:r>
              <a:rPr lang="ar-SA" sz="32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ea typeface="+mj-ea"/>
                <a:cs typeface="Arabic Typesetting" pitchFamily="66" charset="-78"/>
              </a:rPr>
              <a:t> </a:t>
            </a:r>
            <a:r>
              <a:rPr lang="ar-SA" sz="3200" b="1" cap="all" dirty="0" err="1"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ea typeface="+mj-ea"/>
                <a:cs typeface="Arabic Typesetting" pitchFamily="66" charset="-78"/>
              </a:rPr>
              <a:t>او</a:t>
            </a:r>
            <a:r>
              <a:rPr lang="ar-SA" sz="32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ea typeface="+mj-ea"/>
                <a:cs typeface="Arabic Typesetting" pitchFamily="66" charset="-78"/>
              </a:rPr>
              <a:t> </a:t>
            </a:r>
            <a:r>
              <a:rPr lang="ar-SA" sz="3200" b="1" cap="all" dirty="0" err="1"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ea typeface="+mj-ea"/>
                <a:cs typeface="Arabic Typesetting" pitchFamily="66" charset="-78"/>
              </a:rPr>
              <a:t>اشارة</a:t>
            </a:r>
            <a:r>
              <a:rPr lang="ar-SA" sz="32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ea typeface="+mj-ea"/>
                <a:cs typeface="Arabic Typesetting" pitchFamily="66" charset="-78"/>
              </a:rPr>
              <a:t> من جهاز </a:t>
            </a:r>
            <a:r>
              <a:rPr lang="ar-SA" sz="3200" b="1" cap="all" dirty="0" err="1"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ea typeface="+mj-ea"/>
                <a:cs typeface="Arabic Typesetting" pitchFamily="66" charset="-78"/>
              </a:rPr>
              <a:t>الى</a:t>
            </a:r>
            <a:r>
              <a:rPr lang="ar-SA" sz="32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ea typeface="+mj-ea"/>
                <a:cs typeface="Arabic Typesetting" pitchFamily="66" charset="-78"/>
              </a:rPr>
              <a:t> </a:t>
            </a:r>
            <a:r>
              <a:rPr lang="ar-SA" sz="3200" b="1" cap="all" dirty="0" err="1"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ea typeface="+mj-ea"/>
                <a:cs typeface="Arabic Typesetting" pitchFamily="66" charset="-78"/>
              </a:rPr>
              <a:t>اخر</a:t>
            </a:r>
            <a:r>
              <a:rPr lang="ar-SA" sz="32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ea typeface="+mj-ea"/>
                <a:cs typeface="Arabic Typesetting" pitchFamily="66" charset="-78"/>
              </a:rPr>
              <a:t> فان هذه البيانات </a:t>
            </a:r>
            <a:r>
              <a:rPr lang="ar-SA" sz="3200" b="1" cap="all" dirty="0" err="1"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ea typeface="+mj-ea"/>
                <a:cs typeface="Arabic Typesetting" pitchFamily="66" charset="-78"/>
              </a:rPr>
              <a:t>او</a:t>
            </a:r>
            <a:r>
              <a:rPr lang="ar-SA" sz="32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ea typeface="+mj-ea"/>
                <a:cs typeface="Arabic Typesetting" pitchFamily="66" charset="-78"/>
              </a:rPr>
              <a:t> </a:t>
            </a:r>
            <a:r>
              <a:rPr lang="ar-SA" sz="3200" b="1" cap="all" dirty="0" err="1"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ea typeface="+mj-ea"/>
                <a:cs typeface="Arabic Typesetting" pitchFamily="66" charset="-78"/>
              </a:rPr>
              <a:t>الاشارة</a:t>
            </a:r>
            <a:r>
              <a:rPr lang="ar-SA" sz="32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ea typeface="+mj-ea"/>
                <a:cs typeface="Arabic Typesetting" pitchFamily="66" charset="-78"/>
              </a:rPr>
              <a:t> لا تذهب كما هو الحال في </a:t>
            </a:r>
            <a:r>
              <a:rPr lang="ar-SA" sz="3200" b="1" cap="all" dirty="0" err="1"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ea typeface="+mj-ea"/>
                <a:cs typeface="Arabic Typesetting" pitchFamily="66" charset="-78"/>
              </a:rPr>
              <a:t>ال</a:t>
            </a:r>
            <a:r>
              <a:rPr lang="en-US" sz="32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ea typeface="+mj-ea"/>
                <a:cs typeface="Arabic Typesetting" pitchFamily="66" charset="-78"/>
              </a:rPr>
              <a:t> Hub </a:t>
            </a:r>
            <a:r>
              <a:rPr lang="ar-SA" sz="32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ea typeface="+mj-ea"/>
                <a:cs typeface="Arabic Typesetting" pitchFamily="66" charset="-78"/>
              </a:rPr>
              <a:t>جميع </a:t>
            </a:r>
            <a:r>
              <a:rPr lang="ar-SA" sz="3200" b="1" cap="all" dirty="0" err="1"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ea typeface="+mj-ea"/>
                <a:cs typeface="Arabic Typesetting" pitchFamily="66" charset="-78"/>
              </a:rPr>
              <a:t>الاجهزة</a:t>
            </a:r>
            <a:r>
              <a:rPr lang="ar-SA" sz="32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ea typeface="+mj-ea"/>
                <a:cs typeface="Arabic Typesetting" pitchFamily="66" charset="-78"/>
              </a:rPr>
              <a:t> بل تذهب </a:t>
            </a:r>
            <a:r>
              <a:rPr lang="ar-SA" sz="3200" b="1" cap="all" dirty="0" err="1"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ea typeface="+mj-ea"/>
                <a:cs typeface="Arabic Typesetting" pitchFamily="66" charset="-78"/>
              </a:rPr>
              <a:t>الى</a:t>
            </a:r>
            <a:r>
              <a:rPr lang="ar-SA" sz="32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ea typeface="+mj-ea"/>
                <a:cs typeface="Arabic Typesetting" pitchFamily="66" charset="-78"/>
              </a:rPr>
              <a:t> الجهاز المقصود فقط في هذه الحالة فان عملية </a:t>
            </a:r>
            <a:r>
              <a:rPr lang="ar-SA" sz="3200" b="1" cap="all" dirty="0" err="1"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ea typeface="+mj-ea"/>
                <a:cs typeface="Arabic Typesetting" pitchFamily="66" charset="-78"/>
              </a:rPr>
              <a:t>ال</a:t>
            </a:r>
            <a:r>
              <a:rPr lang="en-US" sz="32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ea typeface="+mj-ea"/>
                <a:cs typeface="Arabic Typesetting" pitchFamily="66" charset="-78"/>
              </a:rPr>
              <a:t> bandwidth </a:t>
            </a:r>
            <a:r>
              <a:rPr lang="ar-SA" sz="32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ea typeface="+mj-ea"/>
                <a:cs typeface="Arabic Typesetting" pitchFamily="66" charset="-78"/>
              </a:rPr>
              <a:t>تكون شبه معدومة. يمكن </a:t>
            </a:r>
            <a:r>
              <a:rPr lang="ar-SA" sz="3200" b="1" cap="all" dirty="0" err="1"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ea typeface="+mj-ea"/>
                <a:cs typeface="Arabic Typesetting" pitchFamily="66" charset="-78"/>
              </a:rPr>
              <a:t>ان</a:t>
            </a:r>
            <a:r>
              <a:rPr lang="ar-SA" sz="32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ea typeface="+mj-ea"/>
                <a:cs typeface="Arabic Typesetting" pitchFamily="66" charset="-78"/>
              </a:rPr>
              <a:t> نقول انه </a:t>
            </a:r>
            <a:r>
              <a:rPr lang="ar-SA" sz="3200" b="1" cap="all" dirty="0" err="1"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ea typeface="+mj-ea"/>
                <a:cs typeface="Arabic Typesetting" pitchFamily="66" charset="-78"/>
              </a:rPr>
              <a:t>ال</a:t>
            </a:r>
            <a:r>
              <a:rPr lang="en-US" sz="32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ea typeface="+mj-ea"/>
                <a:cs typeface="Arabic Typesetting" pitchFamily="66" charset="-78"/>
              </a:rPr>
              <a:t> switch </a:t>
            </a:r>
            <a:r>
              <a:rPr lang="ar-SA" sz="32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ea typeface="+mj-ea"/>
                <a:cs typeface="Arabic Typesetting" pitchFamily="66" charset="-78"/>
              </a:rPr>
              <a:t>قد جمع بين ميزات</a:t>
            </a:r>
            <a:r>
              <a:rPr lang="en-US" sz="32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ea typeface="+mj-ea"/>
                <a:cs typeface="Arabic Typesetting" pitchFamily="66" charset="-78"/>
              </a:rPr>
              <a:t> HUB </a:t>
            </a:r>
            <a:r>
              <a:rPr lang="ar-SA" sz="32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ea typeface="+mj-ea"/>
                <a:cs typeface="Arabic Typesetting" pitchFamily="66" charset="-78"/>
              </a:rPr>
              <a:t>و</a:t>
            </a:r>
            <a:r>
              <a:rPr lang="en-US" sz="32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ea typeface="+mj-ea"/>
                <a:cs typeface="Arabic Typesetting" pitchFamily="66" charset="-78"/>
              </a:rPr>
              <a:t> Bridge </a:t>
            </a:r>
            <a:r>
              <a:rPr lang="ar-SA" sz="32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ea typeface="+mj-ea"/>
                <a:cs typeface="Arabic Typesetting" pitchFamily="66" charset="-78"/>
              </a:rPr>
              <a:t>وقد تخلى عن عيوبهما </a:t>
            </a:r>
            <a:endParaRPr lang="ar-SY" sz="32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ea typeface="+mj-ea"/>
              <a:cs typeface="Arabic Typesetting" pitchFamily="66" charset="-78"/>
            </a:endParaRPr>
          </a:p>
        </p:txBody>
      </p:sp>
      <p:pic>
        <p:nvPicPr>
          <p:cNvPr id="5" name="صورة 4" descr="C:\Documents and Settings\DELL\Desktop\SWITH.jpg"/>
          <p:cNvPicPr/>
          <p:nvPr/>
        </p:nvPicPr>
        <p:blipFill>
          <a:blip r:embed="rId2"/>
          <a:srcRect/>
          <a:stretch>
            <a:fillRect/>
          </a:stretch>
        </p:blipFill>
        <p:spPr bwMode="auto">
          <a:xfrm>
            <a:off x="1600200" y="4876800"/>
            <a:ext cx="5895975" cy="1095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a:xfrm>
            <a:off x="228600" y="381000"/>
            <a:ext cx="8686800" cy="2492990"/>
          </a:xfrm>
          <a:prstGeom prst="rect">
            <a:avLst/>
          </a:prstGeom>
        </p:spPr>
        <p:txBody>
          <a:bodyPr wrap="square">
            <a:spAutoFit/>
          </a:bodyPr>
          <a:lstStyle/>
          <a:p>
            <a:pPr algn="just"/>
            <a:r>
              <a:rPr lang="en-US" sz="2800" dirty="0" smtClean="0"/>
              <a:t>ROUTER:</a:t>
            </a:r>
            <a:br>
              <a:rPr lang="en-US" sz="2800" dirty="0" smtClean="0"/>
            </a:br>
            <a:r>
              <a:rPr lang="ar-SA" sz="3200" b="1" cap="all" dirty="0" err="1"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ea typeface="+mj-ea"/>
                <a:cs typeface="Arabic Typesetting" pitchFamily="66" charset="-78"/>
              </a:rPr>
              <a:t>ال</a:t>
            </a:r>
            <a:r>
              <a:rPr lang="en-US" sz="32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ea typeface="+mj-ea"/>
                <a:cs typeface="Arabic Typesetting" pitchFamily="66" charset="-78"/>
              </a:rPr>
              <a:t> Router </a:t>
            </a:r>
            <a:r>
              <a:rPr lang="ar-SA" sz="32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ea typeface="+mj-ea"/>
                <a:cs typeface="Arabic Typesetting" pitchFamily="66" charset="-78"/>
              </a:rPr>
              <a:t>وظيفته الرئيسية هي عبارة عن ربط مجموعة من الشبكات مع بعضها البعض وفي العادة فانه يتعامل بين </a:t>
            </a:r>
            <a:r>
              <a:rPr lang="ar-SA" sz="3200" b="1" cap="all" dirty="0" err="1"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ea typeface="+mj-ea"/>
                <a:cs typeface="Arabic Typesetting" pitchFamily="66" charset="-78"/>
              </a:rPr>
              <a:t>الاجهزة</a:t>
            </a:r>
            <a:r>
              <a:rPr lang="ar-SA" sz="32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ea typeface="+mj-ea"/>
                <a:cs typeface="Arabic Typesetting" pitchFamily="66" charset="-78"/>
              </a:rPr>
              <a:t> عن طريق</a:t>
            </a:r>
            <a:r>
              <a:rPr lang="en-US" sz="32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ea typeface="+mj-ea"/>
                <a:cs typeface="Arabic Typesetting" pitchFamily="66" charset="-78"/>
              </a:rPr>
              <a:t> IP </a:t>
            </a:r>
            <a:r>
              <a:rPr lang="ar-SA" sz="32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ea typeface="+mj-ea"/>
                <a:cs typeface="Arabic Typesetting" pitchFamily="66" charset="-78"/>
              </a:rPr>
              <a:t>ويقوم </a:t>
            </a:r>
            <a:r>
              <a:rPr lang="ar-SA" sz="3200" b="1" cap="all" dirty="0" err="1"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ea typeface="+mj-ea"/>
                <a:cs typeface="Arabic Typesetting" pitchFamily="66" charset="-78"/>
              </a:rPr>
              <a:t>الراوتر</a:t>
            </a:r>
            <a:r>
              <a:rPr lang="ar-SA" sz="32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ea typeface="+mj-ea"/>
                <a:cs typeface="Arabic Typesetting" pitchFamily="66" charset="-78"/>
              </a:rPr>
              <a:t> بربط شبكات ليست في نفس المكان يمكن </a:t>
            </a:r>
            <a:r>
              <a:rPr lang="ar-SA" sz="3200" b="1" cap="all" dirty="0" err="1"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ea typeface="+mj-ea"/>
                <a:cs typeface="Arabic Typesetting" pitchFamily="66" charset="-78"/>
              </a:rPr>
              <a:t>ان</a:t>
            </a:r>
            <a:r>
              <a:rPr lang="ar-SA" sz="32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ea typeface="+mj-ea"/>
                <a:cs typeface="Arabic Typesetting" pitchFamily="66" charset="-78"/>
              </a:rPr>
              <a:t> تكون بينهم مسافات بعيدة ومثال على ذلك هو ربط شبكات مزود الانترنت</a:t>
            </a:r>
            <a:r>
              <a:rPr lang="en-US" sz="32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ea typeface="+mj-ea"/>
                <a:cs typeface="Arabic Typesetting" pitchFamily="66" charset="-78"/>
              </a:rPr>
              <a:t> ISP </a:t>
            </a:r>
            <a:r>
              <a:rPr lang="ar-SA" sz="32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ea typeface="+mj-ea"/>
                <a:cs typeface="Arabic Typesetting" pitchFamily="66" charset="-78"/>
              </a:rPr>
              <a:t>وشبكة محلية</a:t>
            </a:r>
            <a:r>
              <a:rPr lang="en-US" sz="32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ea typeface="+mj-ea"/>
                <a:cs typeface="Arabic Typesetting" pitchFamily="66" charset="-78"/>
              </a:rPr>
              <a:t> LAN </a:t>
            </a:r>
            <a:r>
              <a:rPr lang="ar-SA" sz="32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ea typeface="+mj-ea"/>
                <a:cs typeface="Arabic Typesetting" pitchFamily="66" charset="-78"/>
              </a:rPr>
              <a:t>وشبكة </a:t>
            </a:r>
            <a:r>
              <a:rPr lang="ar-SA" sz="3200" b="1" cap="all" dirty="0" err="1"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ea typeface="+mj-ea"/>
                <a:cs typeface="Arabic Typesetting" pitchFamily="66" charset="-78"/>
              </a:rPr>
              <a:t>اخرى</a:t>
            </a:r>
            <a:r>
              <a:rPr lang="en-US" sz="32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ea typeface="+mj-ea"/>
                <a:cs typeface="Arabic Typesetting" pitchFamily="66" charset="-78"/>
              </a:rPr>
              <a:t> </a:t>
            </a:r>
            <a:r>
              <a:rPr lang="en-US" sz="2800" dirty="0" smtClean="0"/>
              <a:t>WAN </a:t>
            </a:r>
            <a:endParaRPr lang="ar-SY" sz="2800" dirty="0"/>
          </a:p>
        </p:txBody>
      </p:sp>
      <p:pic>
        <p:nvPicPr>
          <p:cNvPr id="7" name="صورة 6" descr="C:\Documents and Settings\DELL\Desktop\ROUTER.jpg"/>
          <p:cNvPicPr/>
          <p:nvPr/>
        </p:nvPicPr>
        <p:blipFill>
          <a:blip r:embed="rId2"/>
          <a:srcRect/>
          <a:stretch>
            <a:fillRect/>
          </a:stretch>
        </p:blipFill>
        <p:spPr bwMode="auto">
          <a:xfrm>
            <a:off x="152400" y="3048000"/>
            <a:ext cx="8763000"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90600" y="2743200"/>
            <a:ext cx="7467600" cy="1143000"/>
          </a:xfrm>
          <a:ln>
            <a:solidFill>
              <a:schemeClr val="accent1"/>
            </a:solidFill>
          </a:ln>
        </p:spPr>
        <p:txBody>
          <a:bodyPr>
            <a:noAutofit/>
          </a:bodyPr>
          <a:lstStyle/>
          <a:p>
            <a:pPr algn="ctr"/>
            <a:r>
              <a:rPr lang="ar-IQ" sz="8000" dirty="0" smtClean="0">
                <a:solidFill>
                  <a:schemeClr val="accent6">
                    <a:lumMod val="60000"/>
                    <a:lumOff val="40000"/>
                  </a:schemeClr>
                </a:solidFill>
                <a:latin typeface="Arial" pitchFamily="34" charset="0"/>
                <a:cs typeface="Arial" pitchFamily="34" charset="0"/>
              </a:rPr>
              <a:t>اليوم الرابع </a:t>
            </a:r>
            <a:endParaRPr lang="ar-SY" sz="8000" dirty="0">
              <a:solidFill>
                <a:schemeClr val="accent6">
                  <a:lumMod val="60000"/>
                  <a:lumOff val="40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971800"/>
            <a:ext cx="7467600" cy="1143000"/>
          </a:xfrm>
        </p:spPr>
        <p:txBody>
          <a:bodyPr>
            <a:normAutofit fontScale="90000"/>
          </a:bodyPr>
          <a:lstStyle/>
          <a:p>
            <a:pPr algn="r" rtl="0"/>
            <a:r>
              <a:rPr lang="ar-IQ" sz="12800" b="1" cap="all" dirty="0" smtClean="0">
                <a:ln w="5000" cmpd="sng">
                  <a:solidFill>
                    <a:schemeClr val="accent1">
                      <a:tint val="80000"/>
                      <a:shade val="99000"/>
                      <a:satMod val="500000"/>
                    </a:schemeClr>
                  </a:solidFill>
                  <a:prstDash val="solid"/>
                </a:ln>
                <a:solidFill>
                  <a:schemeClr val="tx1">
                    <a:lumMod val="95000"/>
                  </a:schemeClr>
                </a:solidFill>
                <a:effectLst>
                  <a:outerShdw blurRad="50800" dist="38100" dir="5400000" algn="t" rotWithShape="0">
                    <a:prstClr val="black">
                      <a:alpha val="50000"/>
                    </a:prstClr>
                  </a:outerShdw>
                </a:effectLst>
                <a:latin typeface="Arabic Typesetting" pitchFamily="66" charset="-78"/>
                <a:cs typeface="Arabic Typesetting" pitchFamily="66" charset="-78"/>
              </a:rPr>
              <a:t>فوائد الشبكات:-</a:t>
            </a:r>
            <a:r>
              <a:rPr lang="en-US" sz="53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
            </a:r>
            <a:br>
              <a:rPr lang="en-US" sz="53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br>
            <a:r>
              <a:rPr lang="ar-SA" sz="53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1.المشاركة في المعلومات بين مستخدمي الشبكة</a:t>
            </a:r>
            <a:r>
              <a:rPr lang="en-US" sz="53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
            </a:r>
            <a:br>
              <a:rPr lang="en-US" sz="53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br>
            <a:r>
              <a:rPr lang="ar-SA" sz="53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2. المشاركة في </a:t>
            </a:r>
            <a:r>
              <a:rPr lang="ar-SA" sz="5300" b="1" cap="all" dirty="0" err="1"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الاجهزة</a:t>
            </a:r>
            <a:r>
              <a:rPr lang="en-US" sz="53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
            </a:r>
            <a:br>
              <a:rPr lang="en-US" sz="53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br>
            <a:r>
              <a:rPr lang="ar-SA" sz="53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3.المشاركة في البرامج</a:t>
            </a:r>
            <a:r>
              <a:rPr lang="en-US" sz="53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
            </a:r>
            <a:br>
              <a:rPr lang="en-US" sz="53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br>
            <a:r>
              <a:rPr lang="ar-SA" sz="53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4.يوفر حماية البيانات</a:t>
            </a:r>
            <a:r>
              <a:rPr lang="en-US" sz="53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
            </a:r>
            <a:br>
              <a:rPr lang="en-US" sz="53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br>
            <a:r>
              <a:rPr lang="ar-SA" sz="53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5.استخدام البريد </a:t>
            </a:r>
            <a:r>
              <a:rPr lang="ar-SA" sz="5300" b="1" cap="all" dirty="0" err="1"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الاكتروني</a:t>
            </a:r>
            <a:r>
              <a:rPr lang="en-US" sz="53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
            </a:r>
            <a:br>
              <a:rPr lang="en-US" sz="53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br>
            <a:r>
              <a:rPr lang="ar-SA" sz="53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6. توفير مساحة تخزين كبيرة</a:t>
            </a:r>
            <a:r>
              <a:rPr lang="en-US" sz="53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
            </a:r>
            <a:br>
              <a:rPr lang="en-US" sz="53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br>
            <a:endParaRPr lang="ar-SY" sz="53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62000" y="2438400"/>
            <a:ext cx="7467600" cy="1143000"/>
          </a:xfrm>
        </p:spPr>
        <p:txBody>
          <a:bodyPr>
            <a:normAutofit fontScale="90000"/>
          </a:bodyPr>
          <a:lstStyle/>
          <a:p>
            <a:pPr algn="ctr"/>
            <a:r>
              <a:rPr lang="ar-IQ" sz="98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برمجه</a:t>
            </a:r>
            <a:r>
              <a:rPr lang="ar-IQ" dirty="0" smtClean="0"/>
              <a:t> </a:t>
            </a:r>
            <a:r>
              <a:rPr lang="en-US" sz="6600" b="1" cap="all" dirty="0" smtClean="0">
                <a:ln w="5000" cmpd="sng">
                  <a:solidFill>
                    <a:schemeClr val="accent1">
                      <a:tint val="80000"/>
                      <a:shade val="99000"/>
                      <a:satMod val="500000"/>
                    </a:schemeClr>
                  </a:solidFill>
                  <a:prstDash val="solid"/>
                </a:ln>
                <a:solidFill>
                  <a:schemeClr val="tx1">
                    <a:lumMod val="95000"/>
                  </a:schemeClr>
                </a:solidFill>
                <a:effectLst>
                  <a:outerShdw blurRad="50800" dist="38100" dir="5400000" algn="t" rotWithShape="0">
                    <a:prstClr val="black">
                      <a:alpha val="50000"/>
                    </a:prstClr>
                  </a:outerShdw>
                </a:effectLst>
                <a:latin typeface="Arabic Typesetting" pitchFamily="66" charset="-78"/>
                <a:cs typeface="Arabic Typesetting" pitchFamily="66" charset="-78"/>
              </a:rPr>
              <a:t>nano station</a:t>
            </a:r>
            <a:endParaRPr lang="ar-SY" sz="6600" b="1" cap="all" dirty="0" smtClean="0">
              <a:ln w="5000" cmpd="sng">
                <a:solidFill>
                  <a:schemeClr val="accent1">
                    <a:tint val="80000"/>
                    <a:shade val="99000"/>
                    <a:satMod val="500000"/>
                  </a:schemeClr>
                </a:solidFill>
                <a:prstDash val="solid"/>
              </a:ln>
              <a:solidFill>
                <a:schemeClr val="tx1">
                  <a:lumMod val="95000"/>
                </a:schemeClr>
              </a:solidFill>
              <a:effectLst>
                <a:outerShdw blurRad="50800" dist="38100" dir="5400000" algn="t" rotWithShape="0">
                  <a:prstClr val="black">
                    <a:alpha val="50000"/>
                  </a:prstClr>
                </a:outerShdw>
              </a:effectLst>
              <a:latin typeface="Arabic Typesetting" pitchFamily="66" charset="-78"/>
              <a:cs typeface="Arabic Typesetting" pitchFamily="66" charset="-78"/>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ELL\My Documents\Downloads\n1.jpg"/>
          <p:cNvPicPr>
            <a:picLocks noChangeAspect="1" noChangeArrowheads="1"/>
          </p:cNvPicPr>
          <p:nvPr/>
        </p:nvPicPr>
        <p:blipFill>
          <a:blip r:embed="rId2"/>
          <a:srcRect/>
          <a:stretch>
            <a:fillRect/>
          </a:stretch>
        </p:blipFill>
        <p:spPr bwMode="auto">
          <a:xfrm>
            <a:off x="228600" y="381000"/>
            <a:ext cx="2228850" cy="5791200"/>
          </a:xfrm>
          <a:prstGeom prst="rect">
            <a:avLst/>
          </a:prstGeom>
          <a:noFill/>
        </p:spPr>
      </p:pic>
      <p:pic>
        <p:nvPicPr>
          <p:cNvPr id="1027" name="Picture 3" descr="C:\Documents and Settings\DELL\My Documents\Downloads\n2.jpg"/>
          <p:cNvPicPr>
            <a:picLocks noChangeAspect="1" noChangeArrowheads="1"/>
          </p:cNvPicPr>
          <p:nvPr/>
        </p:nvPicPr>
        <p:blipFill>
          <a:blip r:embed="rId3"/>
          <a:srcRect/>
          <a:stretch>
            <a:fillRect/>
          </a:stretch>
        </p:blipFill>
        <p:spPr bwMode="auto">
          <a:xfrm>
            <a:off x="4191000" y="533400"/>
            <a:ext cx="4724400" cy="5314950"/>
          </a:xfrm>
          <a:prstGeom prst="rect">
            <a:avLst/>
          </a:prstGeom>
          <a:noFill/>
        </p:spPr>
      </p:pic>
      <p:sp>
        <p:nvSpPr>
          <p:cNvPr id="6" name="سهم إلى اليمين 5"/>
          <p:cNvSpPr/>
          <p:nvPr/>
        </p:nvSpPr>
        <p:spPr>
          <a:xfrm>
            <a:off x="2819400" y="2743200"/>
            <a:ext cx="1066800" cy="1295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0-#ppt_w/2"/>
                                          </p:val>
                                        </p:tav>
                                        <p:tav tm="100000">
                                          <p:val>
                                            <p:strVal val="#ppt_x"/>
                                          </p:val>
                                        </p:tav>
                                      </p:tavLst>
                                    </p:anim>
                                    <p:anim calcmode="lin" valueType="num">
                                      <p:cBhvr additive="base">
                                        <p:cTn id="8" dur="2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7"/>
                                        </p:tgtEl>
                                        <p:attrNameLst>
                                          <p:attrName>style.visibility</p:attrName>
                                        </p:attrNameLst>
                                      </p:cBhvr>
                                      <p:to>
                                        <p:strVal val="visible"/>
                                      </p:to>
                                    </p:set>
                                    <p:anim calcmode="lin" valueType="num">
                                      <p:cBhvr additive="base">
                                        <p:cTn id="13" dur="2000" fill="hold"/>
                                        <p:tgtEl>
                                          <p:spTgt spid="1027"/>
                                        </p:tgtEl>
                                        <p:attrNameLst>
                                          <p:attrName>ppt_x</p:attrName>
                                        </p:attrNameLst>
                                      </p:cBhvr>
                                      <p:tavLst>
                                        <p:tav tm="0">
                                          <p:val>
                                            <p:strVal val="#ppt_x"/>
                                          </p:val>
                                        </p:tav>
                                        <p:tav tm="100000">
                                          <p:val>
                                            <p:strVal val="#ppt_x"/>
                                          </p:val>
                                        </p:tav>
                                      </p:tavLst>
                                    </p:anim>
                                    <p:anim calcmode="lin" valueType="num">
                                      <p:cBhvr additive="base">
                                        <p:cTn id="14" dur="20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DELL\My Documents\Downloads\n3.jpg"/>
          <p:cNvPicPr>
            <a:picLocks noChangeAspect="1" noChangeArrowheads="1"/>
          </p:cNvPicPr>
          <p:nvPr/>
        </p:nvPicPr>
        <p:blipFill>
          <a:blip r:embed="rId2"/>
          <a:srcRect t="5009" b="40158"/>
          <a:stretch>
            <a:fillRect/>
          </a:stretch>
        </p:blipFill>
        <p:spPr bwMode="auto">
          <a:xfrm>
            <a:off x="762000" y="304800"/>
            <a:ext cx="7600950" cy="2971800"/>
          </a:xfrm>
          <a:prstGeom prst="rect">
            <a:avLst/>
          </a:prstGeom>
          <a:noFill/>
        </p:spPr>
      </p:pic>
      <p:sp>
        <p:nvSpPr>
          <p:cNvPr id="5" name="سهم للأسفل 4"/>
          <p:cNvSpPr/>
          <p:nvPr/>
        </p:nvSpPr>
        <p:spPr>
          <a:xfrm>
            <a:off x="4114800" y="3505200"/>
            <a:ext cx="990600" cy="990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pic>
        <p:nvPicPr>
          <p:cNvPr id="2051" name="Picture 3" descr="C:\Documents and Settings\DELL\My Documents\Downloads\n4.jpg"/>
          <p:cNvPicPr>
            <a:picLocks noChangeAspect="1" noChangeArrowheads="1"/>
          </p:cNvPicPr>
          <p:nvPr/>
        </p:nvPicPr>
        <p:blipFill>
          <a:blip r:embed="rId3"/>
          <a:srcRect/>
          <a:stretch>
            <a:fillRect/>
          </a:stretch>
        </p:blipFill>
        <p:spPr bwMode="auto">
          <a:xfrm>
            <a:off x="914400" y="1298738"/>
            <a:ext cx="7305675" cy="555926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2000" fill="hold"/>
                                        <p:tgtEl>
                                          <p:spTgt spid="2050"/>
                                        </p:tgtEl>
                                        <p:attrNameLst>
                                          <p:attrName>ppt_x</p:attrName>
                                        </p:attrNameLst>
                                      </p:cBhvr>
                                      <p:tavLst>
                                        <p:tav tm="0">
                                          <p:val>
                                            <p:strVal val="#ppt_x"/>
                                          </p:val>
                                        </p:tav>
                                        <p:tav tm="100000">
                                          <p:val>
                                            <p:strVal val="#ppt_x"/>
                                          </p:val>
                                        </p:tav>
                                      </p:tavLst>
                                    </p:anim>
                                    <p:anim calcmode="lin" valueType="num">
                                      <p:cBhvr additive="base">
                                        <p:cTn id="8" dur="20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2051"/>
                                        </p:tgtEl>
                                        <p:attrNameLst>
                                          <p:attrName>style.visibility</p:attrName>
                                        </p:attrNameLst>
                                      </p:cBhvr>
                                      <p:to>
                                        <p:strVal val="visible"/>
                                      </p:to>
                                    </p:set>
                                    <p:animEffect transition="in" filter="blinds(horizontal)">
                                      <p:cBhvr>
                                        <p:cTn id="13"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DELL\My Documents\Downloads\n5.png"/>
          <p:cNvPicPr>
            <a:picLocks noChangeAspect="1" noChangeArrowheads="1"/>
          </p:cNvPicPr>
          <p:nvPr/>
        </p:nvPicPr>
        <p:blipFill>
          <a:blip r:embed="rId2"/>
          <a:srcRect/>
          <a:stretch>
            <a:fillRect/>
          </a:stretch>
        </p:blipFill>
        <p:spPr bwMode="auto">
          <a:xfrm>
            <a:off x="1066800" y="762000"/>
            <a:ext cx="7172325" cy="5048250"/>
          </a:xfrm>
          <a:prstGeom prst="rect">
            <a:avLst/>
          </a:prstGeom>
          <a:noFill/>
        </p:spPr>
      </p:pic>
      <p:sp>
        <p:nvSpPr>
          <p:cNvPr id="7" name="مستطيل 6"/>
          <p:cNvSpPr/>
          <p:nvPr/>
        </p:nvSpPr>
        <p:spPr>
          <a:xfrm>
            <a:off x="0" y="0"/>
            <a:ext cx="9144000" cy="6858000"/>
          </a:xfrm>
          <a:prstGeom prst="rect">
            <a:avLst/>
          </a:prstGeom>
          <a:solidFill>
            <a:schemeClr val="bg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
        <p:nvSpPr>
          <p:cNvPr id="11" name="سهم للأسفل 10"/>
          <p:cNvSpPr/>
          <p:nvPr/>
        </p:nvSpPr>
        <p:spPr>
          <a:xfrm>
            <a:off x="3733800" y="1981200"/>
            <a:ext cx="2209800" cy="2971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pic>
        <p:nvPicPr>
          <p:cNvPr id="12" name="Picture 3" descr="C:\Documents and Settings\DELL\My Documents\Downloads\n6.png"/>
          <p:cNvPicPr>
            <a:picLocks noChangeAspect="1" noChangeArrowheads="1"/>
          </p:cNvPicPr>
          <p:nvPr/>
        </p:nvPicPr>
        <p:blipFill>
          <a:blip r:embed="rId3"/>
          <a:srcRect/>
          <a:stretch>
            <a:fillRect/>
          </a:stretch>
        </p:blipFill>
        <p:spPr bwMode="auto">
          <a:xfrm>
            <a:off x="685800" y="838200"/>
            <a:ext cx="8010525" cy="5029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2000" fill="hold"/>
                                        <p:tgtEl>
                                          <p:spTgt spid="3074"/>
                                        </p:tgtEl>
                                        <p:attrNameLst>
                                          <p:attrName>ppt_x</p:attrName>
                                        </p:attrNameLst>
                                      </p:cBhvr>
                                      <p:tavLst>
                                        <p:tav tm="0">
                                          <p:val>
                                            <p:strVal val="#ppt_x"/>
                                          </p:val>
                                        </p:tav>
                                        <p:tav tm="100000">
                                          <p:val>
                                            <p:strVal val="#ppt_x"/>
                                          </p:val>
                                        </p:tav>
                                      </p:tavLst>
                                    </p:anim>
                                    <p:anim calcmode="lin" valueType="num">
                                      <p:cBhvr additive="base">
                                        <p:cTn id="8" dur="2000" fill="hold"/>
                                        <p:tgtEl>
                                          <p:spTgt spid="307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000"/>
                                        <p:tgtEl>
                                          <p:spTgt spid="7"/>
                                        </p:tgtEl>
                                      </p:cBhvr>
                                    </p:animEffect>
                                  </p:childTnLst>
                                </p:cTn>
                              </p:par>
                            </p:childTnLst>
                          </p:cTn>
                        </p:par>
                        <p:par>
                          <p:cTn id="14" fill="hold">
                            <p:stCondLst>
                              <p:cond delay="2000"/>
                            </p:stCondLst>
                            <p:childTnLst>
                              <p:par>
                                <p:cTn id="15" presetID="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2000" fill="hold"/>
                                        <p:tgtEl>
                                          <p:spTgt spid="11"/>
                                        </p:tgtEl>
                                        <p:attrNameLst>
                                          <p:attrName>ppt_x</p:attrName>
                                        </p:attrNameLst>
                                      </p:cBhvr>
                                      <p:tavLst>
                                        <p:tav tm="0">
                                          <p:val>
                                            <p:strVal val="#ppt_x"/>
                                          </p:val>
                                        </p:tav>
                                        <p:tav tm="100000">
                                          <p:val>
                                            <p:strVal val="#ppt_x"/>
                                          </p:val>
                                        </p:tav>
                                      </p:tavLst>
                                    </p:anim>
                                    <p:anim calcmode="lin" valueType="num">
                                      <p:cBhvr additive="base">
                                        <p:cTn id="18" dur="2000" fill="hold"/>
                                        <p:tgtEl>
                                          <p:spTgt spid="11"/>
                                        </p:tgtEl>
                                        <p:attrNameLst>
                                          <p:attrName>ppt_y</p:attrName>
                                        </p:attrNameLst>
                                      </p:cBhvr>
                                      <p:tavLst>
                                        <p:tav tm="0">
                                          <p:val>
                                            <p:strVal val="0-#ppt_h/2"/>
                                          </p:val>
                                        </p:tav>
                                        <p:tav tm="100000">
                                          <p:val>
                                            <p:strVal val="#ppt_y"/>
                                          </p:val>
                                        </p:tav>
                                      </p:tavLst>
                                    </p:anim>
                                  </p:childTnLst>
                                </p:cTn>
                              </p:par>
                            </p:childTnLst>
                          </p:cTn>
                        </p:par>
                        <p:par>
                          <p:cTn id="19" fill="hold">
                            <p:stCondLst>
                              <p:cond delay="4000"/>
                            </p:stCondLst>
                            <p:childTnLst>
                              <p:par>
                                <p:cTn id="20" presetID="10" presetClass="entr" presetSubtype="0"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DELL\My Documents\Downloads\n7.png"/>
          <p:cNvPicPr>
            <a:picLocks noChangeAspect="1" noChangeArrowheads="1"/>
          </p:cNvPicPr>
          <p:nvPr/>
        </p:nvPicPr>
        <p:blipFill>
          <a:blip r:embed="rId2"/>
          <a:srcRect l="15315" t="2500" r="901" b="2500"/>
          <a:stretch>
            <a:fillRect/>
          </a:stretch>
        </p:blipFill>
        <p:spPr bwMode="auto">
          <a:xfrm>
            <a:off x="914400" y="228600"/>
            <a:ext cx="7086600" cy="5791200"/>
          </a:xfrm>
          <a:prstGeom prst="rect">
            <a:avLst/>
          </a:prstGeom>
          <a:noFill/>
        </p:spPr>
      </p:pic>
      <p:pic>
        <p:nvPicPr>
          <p:cNvPr id="4099" name="Picture 3" descr="C:\Documents and Settings\DELL\My Documents\Downloads\n8.png"/>
          <p:cNvPicPr>
            <a:picLocks noChangeAspect="1" noChangeArrowheads="1"/>
          </p:cNvPicPr>
          <p:nvPr/>
        </p:nvPicPr>
        <p:blipFill>
          <a:blip r:embed="rId3"/>
          <a:srcRect/>
          <a:stretch>
            <a:fillRect/>
          </a:stretch>
        </p:blipFill>
        <p:spPr bwMode="auto">
          <a:xfrm>
            <a:off x="695325" y="1014413"/>
            <a:ext cx="7753350" cy="48291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2000"/>
                                        <p:tgtEl>
                                          <p:spTgt spid="4098"/>
                                        </p:tgtEl>
                                      </p:cBhvr>
                                    </p:animEffect>
                                    <p:set>
                                      <p:cBhvr>
                                        <p:cTn id="7" dur="1" fill="hold">
                                          <p:stCondLst>
                                            <p:cond delay="1999"/>
                                          </p:stCondLst>
                                        </p:cTn>
                                        <p:tgtEl>
                                          <p:spTgt spid="4098"/>
                                        </p:tgtEl>
                                        <p:attrNameLst>
                                          <p:attrName>style.visibility</p:attrName>
                                        </p:attrNameLst>
                                      </p:cBhvr>
                                      <p:to>
                                        <p:strVal val="hidden"/>
                                      </p:to>
                                    </p:set>
                                  </p:childTnLst>
                                </p:cTn>
                              </p:par>
                              <p:par>
                                <p:cTn id="8" presetID="6" presetClass="entr" presetSubtype="16" fill="hold" nodeType="withEffect">
                                  <p:stCondLst>
                                    <p:cond delay="0"/>
                                  </p:stCondLst>
                                  <p:childTnLst>
                                    <p:set>
                                      <p:cBhvr>
                                        <p:cTn id="9" dur="1" fill="hold">
                                          <p:stCondLst>
                                            <p:cond delay="0"/>
                                          </p:stCondLst>
                                        </p:cTn>
                                        <p:tgtEl>
                                          <p:spTgt spid="4099"/>
                                        </p:tgtEl>
                                        <p:attrNameLst>
                                          <p:attrName>style.visibility</p:attrName>
                                        </p:attrNameLst>
                                      </p:cBhvr>
                                      <p:to>
                                        <p:strVal val="visible"/>
                                      </p:to>
                                    </p:set>
                                    <p:animEffect transition="in" filter="circle(in)">
                                      <p:cBhvr>
                                        <p:cTn id="10" dur="20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p:nvPr/>
        </p:nvPicPr>
        <p:blipFill>
          <a:blip r:embed="rId2"/>
          <a:srcRect t="6479" r="80763" b="68374"/>
          <a:stretch>
            <a:fillRect/>
          </a:stretch>
        </p:blipFill>
        <p:spPr bwMode="auto">
          <a:xfrm>
            <a:off x="76200" y="1371600"/>
            <a:ext cx="3657600" cy="4343400"/>
          </a:xfrm>
          <a:prstGeom prst="rect">
            <a:avLst/>
          </a:prstGeom>
          <a:noFill/>
          <a:ln w="9525">
            <a:noFill/>
            <a:miter lim="800000"/>
            <a:headEnd/>
            <a:tailEnd/>
          </a:ln>
        </p:spPr>
      </p:pic>
      <p:sp>
        <p:nvSpPr>
          <p:cNvPr id="3" name="سهم إلى اليمين 2"/>
          <p:cNvSpPr/>
          <p:nvPr/>
        </p:nvSpPr>
        <p:spPr>
          <a:xfrm>
            <a:off x="3886200" y="2286000"/>
            <a:ext cx="1371600"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sz="2400" b="1" dirty="0"/>
          </a:p>
        </p:txBody>
      </p:sp>
      <p:pic>
        <p:nvPicPr>
          <p:cNvPr id="4" name="صورة 3"/>
          <p:cNvPicPr/>
          <p:nvPr/>
        </p:nvPicPr>
        <p:blipFill>
          <a:blip r:embed="rId3"/>
          <a:srcRect l="2121" t="2841" r="65152" b="49621"/>
          <a:stretch>
            <a:fillRect/>
          </a:stretch>
        </p:blipFill>
        <p:spPr bwMode="auto">
          <a:xfrm>
            <a:off x="5334000" y="1371600"/>
            <a:ext cx="3810000" cy="4343400"/>
          </a:xfrm>
          <a:prstGeom prst="rect">
            <a:avLst/>
          </a:prstGeom>
          <a:noFill/>
          <a:ln w="9525">
            <a:noFill/>
            <a:miter lim="800000"/>
            <a:headEnd/>
            <a:tailEnd/>
          </a:ln>
        </p:spPr>
      </p:pic>
      <p:sp>
        <p:nvSpPr>
          <p:cNvPr id="7" name="خماسي 6"/>
          <p:cNvSpPr/>
          <p:nvPr/>
        </p:nvSpPr>
        <p:spPr>
          <a:xfrm>
            <a:off x="1219200" y="228600"/>
            <a:ext cx="7162800" cy="1143000"/>
          </a:xfrm>
          <a:prstGeom prst="homePlate">
            <a:avLst/>
          </a:prstGeom>
        </p:spPr>
        <p:style>
          <a:lnRef idx="0">
            <a:schemeClr val="accent5"/>
          </a:lnRef>
          <a:fillRef idx="3">
            <a:schemeClr val="accent5"/>
          </a:fillRef>
          <a:effectRef idx="3">
            <a:schemeClr val="accent5"/>
          </a:effectRef>
          <a:fontRef idx="minor">
            <a:schemeClr val="lt1"/>
          </a:fontRef>
        </p:style>
        <p:txBody>
          <a:bodyPr rtlCol="1" anchor="ctr"/>
          <a:lstStyle/>
          <a:p>
            <a:pPr algn="ctr"/>
            <a:r>
              <a:rPr lang="ar-IQ" sz="6000" dirty="0" smtClean="0">
                <a:solidFill>
                  <a:srgbClr val="FFFF00"/>
                </a:solidFill>
                <a:cs typeface="DecoType Naskh Swashes" pitchFamily="2" charset="-78"/>
              </a:rPr>
              <a:t>الخطوة الأولى </a:t>
            </a:r>
            <a:endParaRPr lang="ar-SY" sz="6000" dirty="0">
              <a:solidFill>
                <a:srgbClr val="FFFF00"/>
              </a:solidFill>
              <a:cs typeface="DecoType Naskh Swashes" pitchFamily="2" charset="-78"/>
            </a:endParaRPr>
          </a:p>
        </p:txBody>
      </p:sp>
      <p:sp>
        <p:nvSpPr>
          <p:cNvPr id="8" name="وسيلة شرح خطية 2 (شريط التمييز)‏ 7"/>
          <p:cNvSpPr/>
          <p:nvPr/>
        </p:nvSpPr>
        <p:spPr>
          <a:xfrm>
            <a:off x="3733800" y="4114800"/>
            <a:ext cx="1600200" cy="762000"/>
          </a:xfrm>
          <a:prstGeom prst="accentCallout2">
            <a:avLst>
              <a:gd name="adj1" fmla="val 19974"/>
              <a:gd name="adj2" fmla="val -1336"/>
              <a:gd name="adj3" fmla="val -38800"/>
              <a:gd name="adj4" fmla="val -924"/>
              <a:gd name="adj5" fmla="val -196570"/>
              <a:gd name="adj6" fmla="val 249803"/>
            </a:avLst>
          </a:prstGeom>
        </p:spPr>
        <p:style>
          <a:lnRef idx="1">
            <a:schemeClr val="accent4"/>
          </a:lnRef>
          <a:fillRef idx="3">
            <a:schemeClr val="accent4"/>
          </a:fillRef>
          <a:effectRef idx="2">
            <a:schemeClr val="accent4"/>
          </a:effectRef>
          <a:fontRef idx="minor">
            <a:schemeClr val="lt1"/>
          </a:fontRef>
        </p:style>
        <p:txBody>
          <a:bodyPr rtlCol="1" anchor="ctr"/>
          <a:lstStyle/>
          <a:p>
            <a:pPr algn="ctr"/>
            <a:r>
              <a:rPr lang="en-US" sz="2400" b="1" cap="all" dirty="0" smtClean="0">
                <a:ln w="5000" cmpd="sng">
                  <a:solidFill>
                    <a:schemeClr val="accent1">
                      <a:tint val="80000"/>
                      <a:shade val="99000"/>
                      <a:satMod val="500000"/>
                    </a:schemeClr>
                  </a:solidFill>
                  <a:prstDash val="solid"/>
                </a:ln>
                <a:solidFill>
                  <a:schemeClr val="tx1">
                    <a:lumMod val="95000"/>
                  </a:schemeClr>
                </a:solidFill>
                <a:effectLst>
                  <a:outerShdw blurRad="50800" dist="38100" dir="5400000" algn="t" rotWithShape="0">
                    <a:prstClr val="black">
                      <a:alpha val="50000"/>
                    </a:prstClr>
                  </a:outerShdw>
                </a:effectLst>
                <a:latin typeface="Arabic Typesetting" pitchFamily="66" charset="-78"/>
                <a:cs typeface="Arabic Typesetting" pitchFamily="66" charset="-78"/>
              </a:rPr>
              <a:t>MYNETWORK</a:t>
            </a:r>
            <a:endParaRPr lang="ar-SY" sz="2400" dirty="0">
              <a:solidFill>
                <a:schemeClr val="tx1">
                  <a:lumMod val="95000"/>
                </a:schemeClr>
              </a:solidFill>
            </a:endParaRPr>
          </a:p>
        </p:txBody>
      </p:sp>
      <p:sp>
        <p:nvSpPr>
          <p:cNvPr id="9" name="مربع نص 8"/>
          <p:cNvSpPr txBox="1"/>
          <p:nvPr/>
        </p:nvSpPr>
        <p:spPr>
          <a:xfrm>
            <a:off x="6629400" y="3352800"/>
            <a:ext cx="2057400" cy="369332"/>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r>
              <a:rPr lang="ar-IQ" dirty="0" smtClean="0"/>
              <a:t>كتابه الاسم الكروب</a:t>
            </a:r>
            <a:endParaRPr lang="ar-SY" dirty="0"/>
          </a:p>
        </p:txBody>
      </p:sp>
      <p:sp>
        <p:nvSpPr>
          <p:cNvPr id="10" name="مستطيل مستدير الزوايا 9">
            <a:hlinkClick r:id="rId4" action="ppaction://hlinksldjump"/>
          </p:cNvPr>
          <p:cNvSpPr/>
          <p:nvPr/>
        </p:nvSpPr>
        <p:spPr>
          <a:xfrm>
            <a:off x="381000" y="6248400"/>
            <a:ext cx="914400" cy="30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dirty="0" smtClean="0"/>
              <a:t>رجوع </a:t>
            </a:r>
            <a:endParaRPr lang="ar-SY"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3000"/>
                                        <p:tgtEl>
                                          <p:spTgt spid="9"/>
                                        </p:tgtEl>
                                      </p:cBhvr>
                                    </p:animEffect>
                                  </p:childTnLst>
                                </p:cTn>
                              </p:par>
                              <p:par>
                                <p:cTn id="13" presetID="6" presetClass="entr" presetSubtype="16"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3000"/>
                                        <p:tgtEl>
                                          <p:spTgt spid="4"/>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p:nvPr/>
        </p:nvPicPr>
        <p:blipFill>
          <a:blip r:embed="rId2"/>
          <a:srcRect l="-1213" t="14261" r="80662" b="64013"/>
          <a:stretch>
            <a:fillRect/>
          </a:stretch>
        </p:blipFill>
        <p:spPr bwMode="auto">
          <a:xfrm>
            <a:off x="0" y="304800"/>
            <a:ext cx="2743200" cy="3028950"/>
          </a:xfrm>
          <a:prstGeom prst="rect">
            <a:avLst/>
          </a:prstGeom>
          <a:noFill/>
          <a:ln w="9525">
            <a:noFill/>
            <a:miter lim="800000"/>
            <a:headEnd/>
            <a:tailEnd/>
          </a:ln>
        </p:spPr>
      </p:pic>
      <p:pic>
        <p:nvPicPr>
          <p:cNvPr id="3" name="صورة 2"/>
          <p:cNvPicPr/>
          <p:nvPr/>
        </p:nvPicPr>
        <p:blipFill>
          <a:blip r:embed="rId3"/>
          <a:srcRect l="48254" t="44387" r="35202" b="36225"/>
          <a:stretch>
            <a:fillRect/>
          </a:stretch>
        </p:blipFill>
        <p:spPr bwMode="auto">
          <a:xfrm>
            <a:off x="6705600" y="457200"/>
            <a:ext cx="2438400" cy="2286000"/>
          </a:xfrm>
          <a:prstGeom prst="rect">
            <a:avLst/>
          </a:prstGeom>
          <a:noFill/>
          <a:ln w="9525">
            <a:noFill/>
            <a:miter lim="800000"/>
            <a:headEnd/>
            <a:tailEnd/>
          </a:ln>
        </p:spPr>
      </p:pic>
      <p:pic>
        <p:nvPicPr>
          <p:cNvPr id="4" name="صورة 3"/>
          <p:cNvPicPr/>
          <p:nvPr/>
        </p:nvPicPr>
        <p:blipFill>
          <a:blip r:embed="rId4"/>
          <a:srcRect l="7945" t="15685" r="61800" b="40534"/>
          <a:stretch>
            <a:fillRect/>
          </a:stretch>
        </p:blipFill>
        <p:spPr bwMode="auto">
          <a:xfrm>
            <a:off x="3276600" y="3124200"/>
            <a:ext cx="3429000" cy="3657600"/>
          </a:xfrm>
          <a:prstGeom prst="rect">
            <a:avLst/>
          </a:prstGeom>
          <a:noFill/>
          <a:ln w="9525">
            <a:noFill/>
            <a:miter lim="800000"/>
            <a:headEnd/>
            <a:tailEnd/>
          </a:ln>
        </p:spPr>
      </p:pic>
      <p:sp>
        <p:nvSpPr>
          <p:cNvPr id="5" name="سهم إلى اليمين 4"/>
          <p:cNvSpPr/>
          <p:nvPr/>
        </p:nvSpPr>
        <p:spPr>
          <a:xfrm>
            <a:off x="2971800" y="1143000"/>
            <a:ext cx="3581400" cy="762000"/>
          </a:xfrm>
          <a:prstGeom prst="rightArrow">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ar-SY"/>
          </a:p>
        </p:txBody>
      </p:sp>
      <p:sp>
        <p:nvSpPr>
          <p:cNvPr id="7" name="سهم منحني 6"/>
          <p:cNvSpPr/>
          <p:nvPr/>
        </p:nvSpPr>
        <p:spPr>
          <a:xfrm rot="10800000">
            <a:off x="6781800" y="2797630"/>
            <a:ext cx="1600200" cy="3200400"/>
          </a:xfrm>
          <a:prstGeom prst="bentArrow">
            <a:avLst>
              <a:gd name="adj1" fmla="val 25000"/>
              <a:gd name="adj2" fmla="val 25000"/>
              <a:gd name="adj3" fmla="val 25000"/>
              <a:gd name="adj4" fmla="val 5655"/>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ar-SY">
              <a:solidFill>
                <a:schemeClr val="tx1"/>
              </a:solidFill>
            </a:endParaRPr>
          </a:p>
        </p:txBody>
      </p:sp>
      <p:sp>
        <p:nvSpPr>
          <p:cNvPr id="8" name="مستطيل مستدير الزوايا 7">
            <a:hlinkClick r:id="rId5" action="ppaction://hlinksldjump"/>
          </p:cNvPr>
          <p:cNvSpPr/>
          <p:nvPr/>
        </p:nvSpPr>
        <p:spPr>
          <a:xfrm>
            <a:off x="609600" y="5562600"/>
            <a:ext cx="14478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dirty="0" smtClean="0"/>
              <a:t>رجوع </a:t>
            </a:r>
            <a:endParaRPr lang="ar-SY"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4)">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3"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plus(in)">
                                      <p:cBhvr>
                                        <p:cTn id="15" dur="2000"/>
                                        <p:tgtEl>
                                          <p:spTgt spid="7"/>
                                        </p:tgtEl>
                                      </p:cBhvr>
                                    </p:animEffect>
                                  </p:childTnLst>
                                </p:cTn>
                              </p:par>
                              <p:par>
                                <p:cTn id="16" presetID="13" presetClass="entr" presetSubtype="16"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plus(in)">
                                      <p:cBhvr>
                                        <p:cTn id="1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90600" y="2667000"/>
            <a:ext cx="7467600" cy="1143000"/>
          </a:xfrm>
        </p:spPr>
        <p:txBody>
          <a:bodyPr numCol="1">
            <a:noAutofit/>
          </a:bodyPr>
          <a:lstStyle/>
          <a:p>
            <a:pPr algn="r"/>
            <a:r>
              <a:rPr lang="ar-SA" sz="72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أنواع الشبكات </a:t>
            </a:r>
            <a:r>
              <a:rPr lang="en-US" sz="72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
            </a:r>
            <a:br>
              <a:rPr lang="en-US" sz="72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br>
            <a:r>
              <a:rPr lang="en-US" sz="72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1</a:t>
            </a:r>
            <a:r>
              <a:rPr lang="ar-SA" sz="72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 </a:t>
            </a:r>
            <a:r>
              <a:rPr lang="ar-SA" sz="72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hlinkClick r:id="rId2" action="ppaction://hlinksldjump"/>
              </a:rPr>
              <a:t>(</a:t>
            </a:r>
            <a:r>
              <a:rPr lang="en-US" sz="72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hlinkClick r:id="rId2" action="ppaction://hlinksldjump"/>
              </a:rPr>
              <a:t>lAN</a:t>
            </a:r>
            <a:r>
              <a:rPr lang="ar-SA" sz="72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hlinkClick r:id="rId2" action="ppaction://hlinksldjump"/>
              </a:rPr>
              <a:t>)</a:t>
            </a:r>
            <a:r>
              <a:rPr lang="ar-IQ" sz="72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hlinkClick r:id="rId2" action="ppaction://hlinksldjump"/>
              </a:rPr>
              <a:t>........</a:t>
            </a:r>
            <a:r>
              <a:rPr lang="ar-SA" sz="72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hlinkClick r:id="rId2" action="ppaction://hlinksldjump"/>
              </a:rPr>
              <a:t>شبكة محلية</a:t>
            </a:r>
            <a:r>
              <a:rPr lang="ar-SA" sz="72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a:t>
            </a:r>
            <a:r>
              <a:rPr lang="en-US" sz="72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
            </a:r>
            <a:br>
              <a:rPr lang="en-US" sz="72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br>
            <a:r>
              <a:rPr lang="en-US" sz="72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2</a:t>
            </a:r>
            <a:r>
              <a:rPr lang="ar-SA" sz="72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 </a:t>
            </a:r>
            <a:r>
              <a:rPr lang="ar-SA" sz="72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hlinkClick r:id="rId3" action="ppaction://hlinksldjump"/>
              </a:rPr>
              <a:t>(</a:t>
            </a:r>
            <a:r>
              <a:rPr lang="en-US" sz="72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hlinkClick r:id="rId3" action="ppaction://hlinksldjump"/>
              </a:rPr>
              <a:t>man</a:t>
            </a:r>
            <a:r>
              <a:rPr lang="ar-SA" sz="72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hlinkClick r:id="rId3" action="ppaction://hlinksldjump"/>
              </a:rPr>
              <a:t>)</a:t>
            </a:r>
            <a:r>
              <a:rPr lang="ar-IQ" sz="72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hlinkClick r:id="rId3" action="ppaction://hlinksldjump"/>
              </a:rPr>
              <a:t>.........</a:t>
            </a:r>
            <a:r>
              <a:rPr lang="ar-SA" sz="72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hlinkClick r:id="rId3" action="ppaction://hlinksldjump"/>
              </a:rPr>
              <a:t>شبكة المدن</a:t>
            </a:r>
            <a:r>
              <a:rPr lang="en-US" sz="72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
            </a:r>
            <a:br>
              <a:rPr lang="en-US" sz="72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br>
            <a:r>
              <a:rPr lang="en-US" sz="72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3</a:t>
            </a:r>
            <a:r>
              <a:rPr lang="ar-SA" sz="72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 </a:t>
            </a:r>
            <a:r>
              <a:rPr lang="ar-SA" sz="72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hlinkClick r:id="rId4" action="ppaction://hlinksldjump"/>
              </a:rPr>
              <a:t>(</a:t>
            </a:r>
            <a:r>
              <a:rPr lang="en-US" sz="72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hlinkClick r:id="rId4" action="ppaction://hlinksldjump"/>
              </a:rPr>
              <a:t>wan</a:t>
            </a:r>
            <a:r>
              <a:rPr lang="ar-SA" sz="72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hlinkClick r:id="rId4" action="ppaction://hlinksldjump"/>
              </a:rPr>
              <a:t>)</a:t>
            </a:r>
            <a:r>
              <a:rPr lang="ar-IQ" sz="72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hlinkClick r:id="rId4" action="ppaction://hlinksldjump"/>
              </a:rPr>
              <a:t>........</a:t>
            </a:r>
            <a:r>
              <a:rPr lang="ar-SA" sz="72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hlinkClick r:id="rId4" action="ppaction://hlinksldjump"/>
              </a:rPr>
              <a:t> شبكة واسع</a:t>
            </a:r>
            <a:r>
              <a:rPr lang="en-US" sz="6000" dirty="0" smtClean="0"/>
              <a:t/>
            </a:r>
            <a:br>
              <a:rPr lang="en-US" sz="6000" dirty="0" smtClean="0"/>
            </a:br>
            <a:endParaRPr lang="ar-SY" sz="6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28600" y="2590800"/>
            <a:ext cx="8763000" cy="1143000"/>
          </a:xfrm>
        </p:spPr>
        <p:txBody>
          <a:bodyPr>
            <a:normAutofit fontScale="90000"/>
          </a:bodyPr>
          <a:lstStyle/>
          <a:p>
            <a:pPr algn="ctr"/>
            <a:r>
              <a:rPr lang="ar-SA" sz="53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الشبكة المحلية (</a:t>
            </a:r>
            <a:r>
              <a:rPr lang="en-US" sz="53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LAN</a:t>
            </a:r>
            <a:r>
              <a:rPr lang="ar-SA" sz="53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 ........................</a:t>
            </a:r>
            <a:r>
              <a:rPr lang="en-US" sz="53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
            </a:r>
            <a:br>
              <a:rPr lang="en-US" sz="53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br>
            <a:r>
              <a:rPr lang="ar-SA" sz="53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a:t>
            </a:r>
            <a:r>
              <a:rPr lang="en-US" sz="6700" b="1" cap="all" dirty="0" smtClean="0">
                <a:ln w="5000" cmpd="sng">
                  <a:solidFill>
                    <a:schemeClr val="accent1">
                      <a:tint val="80000"/>
                      <a:shade val="99000"/>
                      <a:satMod val="500000"/>
                    </a:schemeClr>
                  </a:solidFill>
                  <a:prstDash val="solid"/>
                </a:ln>
                <a:solidFill>
                  <a:schemeClr val="tx1">
                    <a:lumMod val="95000"/>
                  </a:schemeClr>
                </a:solidFill>
                <a:effectLst>
                  <a:outerShdw blurRad="50800" dist="38100" dir="5400000" algn="t" rotWithShape="0">
                    <a:prstClr val="black">
                      <a:alpha val="50000"/>
                    </a:prstClr>
                  </a:outerShdw>
                </a:effectLst>
                <a:latin typeface="Arabic Typesetting" pitchFamily="66" charset="-78"/>
                <a:cs typeface="Arabic Typesetting" pitchFamily="66" charset="-78"/>
              </a:rPr>
              <a:t>Local Area Network</a:t>
            </a:r>
            <a:r>
              <a:rPr lang="ar-SA" sz="53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a:t>
            </a:r>
            <a:r>
              <a:rPr lang="en-US" sz="53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
            </a:r>
            <a:br>
              <a:rPr lang="en-US" sz="53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br>
            <a:r>
              <a:rPr lang="ar-SA" sz="53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وهي شبكة محلية يتم تركيبها في مبنى واحد أو مبنيان ذات مسافة قريبة جدا وهي تستخدم لربط أجهزة الحاسوب في الإدارات المختلفة داخل المنشأة هذا بالنسبة للمؤسسات أو الشركات أما بالنسبة للإفراد فيمكن  توصيل شبكة محلية منزلية تربط جهازين أو أكثر</a:t>
            </a:r>
            <a:r>
              <a:rPr lang="en-US" dirty="0" smtClean="0"/>
              <a:t/>
            </a:r>
            <a:br>
              <a:rPr lang="en-US" dirty="0" smtClean="0"/>
            </a:br>
            <a:endParaRPr lang="ar-SY" dirty="0"/>
          </a:p>
        </p:txBody>
      </p:sp>
      <p:sp>
        <p:nvSpPr>
          <p:cNvPr id="3" name="مستطيل 2">
            <a:hlinkClick r:id="rId2" action="ppaction://hlinksldjump"/>
          </p:cNvPr>
          <p:cNvSpPr/>
          <p:nvPr/>
        </p:nvSpPr>
        <p:spPr>
          <a:xfrm>
            <a:off x="457200" y="6248400"/>
            <a:ext cx="609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1100" b="1" dirty="0" smtClean="0">
                <a:solidFill>
                  <a:schemeClr val="tx1">
                    <a:lumMod val="95000"/>
                  </a:schemeClr>
                </a:solidFill>
              </a:rPr>
              <a:t>الرجوع</a:t>
            </a:r>
            <a:endParaRPr lang="ar-SY" sz="1100" b="1" dirty="0">
              <a:solidFill>
                <a:schemeClr val="tx1">
                  <a:lumMod val="95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371600" y="3200400"/>
            <a:ext cx="7467600" cy="1143000"/>
          </a:xfrm>
        </p:spPr>
        <p:txBody>
          <a:bodyPr>
            <a:normAutofit fontScale="90000"/>
          </a:bodyPr>
          <a:lstStyle/>
          <a:p>
            <a:pPr algn="just"/>
            <a:r>
              <a:rPr lang="ar-SA" sz="53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شبكات المدن (</a:t>
            </a:r>
            <a:r>
              <a:rPr lang="en-US" sz="53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MAN</a:t>
            </a:r>
            <a:r>
              <a:rPr lang="ar-SA" sz="53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a:t>
            </a:r>
            <a:r>
              <a:rPr lang="en-US" sz="53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
            </a:r>
            <a:br>
              <a:rPr lang="en-US" sz="53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br>
            <a:r>
              <a:rPr lang="en-US" sz="53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a:t>
            </a:r>
            <a:r>
              <a:rPr lang="en-US" sz="6700" b="1" cap="all" dirty="0" smtClean="0">
                <a:ln w="5000" cmpd="sng">
                  <a:solidFill>
                    <a:schemeClr val="accent1">
                      <a:tint val="80000"/>
                      <a:shade val="99000"/>
                      <a:satMod val="500000"/>
                    </a:schemeClr>
                  </a:solidFill>
                  <a:prstDash val="solid"/>
                </a:ln>
                <a:solidFill>
                  <a:schemeClr val="tx1">
                    <a:lumMod val="95000"/>
                  </a:schemeClr>
                </a:solidFill>
                <a:effectLst>
                  <a:outerShdw blurRad="50800" dist="38100" dir="5400000" algn="t" rotWithShape="0">
                    <a:prstClr val="black">
                      <a:alpha val="50000"/>
                    </a:prstClr>
                  </a:outerShdw>
                </a:effectLst>
                <a:latin typeface="Arabic Typesetting" pitchFamily="66" charset="-78"/>
                <a:cs typeface="Arabic Typesetting" pitchFamily="66" charset="-78"/>
              </a:rPr>
              <a:t>Metropolitan Area           </a:t>
            </a:r>
            <a:r>
              <a:rPr lang="ar-IQ" sz="6700" b="1" cap="all" dirty="0" smtClean="0">
                <a:ln w="5000" cmpd="sng">
                  <a:solidFill>
                    <a:schemeClr val="accent1">
                      <a:tint val="80000"/>
                      <a:shade val="99000"/>
                      <a:satMod val="500000"/>
                    </a:schemeClr>
                  </a:solidFill>
                  <a:prstDash val="solid"/>
                </a:ln>
                <a:solidFill>
                  <a:schemeClr val="tx1">
                    <a:lumMod val="95000"/>
                  </a:schemeClr>
                </a:solidFill>
                <a:effectLst>
                  <a:outerShdw blurRad="50800" dist="38100" dir="5400000" algn="t" rotWithShape="0">
                    <a:prstClr val="black">
                      <a:alpha val="50000"/>
                    </a:prstClr>
                  </a:outerShdw>
                </a:effectLst>
                <a:latin typeface="Arabic Typesetting" pitchFamily="66" charset="-78"/>
                <a:cs typeface="Arabic Typesetting" pitchFamily="66" charset="-78"/>
              </a:rPr>
              <a:t>         (</a:t>
            </a:r>
            <a:r>
              <a:rPr lang="en-US" sz="6700" b="1" cap="all" dirty="0" smtClean="0">
                <a:ln w="5000" cmpd="sng">
                  <a:solidFill>
                    <a:schemeClr val="accent1">
                      <a:tint val="80000"/>
                      <a:shade val="99000"/>
                      <a:satMod val="500000"/>
                    </a:schemeClr>
                  </a:solidFill>
                  <a:prstDash val="solid"/>
                </a:ln>
                <a:solidFill>
                  <a:schemeClr val="tx1">
                    <a:lumMod val="95000"/>
                  </a:schemeClr>
                </a:solidFill>
                <a:effectLst>
                  <a:outerShdw blurRad="50800" dist="38100" dir="5400000" algn="t" rotWithShape="0">
                    <a:prstClr val="black">
                      <a:alpha val="50000"/>
                    </a:prstClr>
                  </a:outerShdw>
                </a:effectLst>
                <a:latin typeface="Arabic Typesetting" pitchFamily="66" charset="-78"/>
                <a:cs typeface="Arabic Typesetting" pitchFamily="66" charset="-78"/>
              </a:rPr>
              <a:t>              Network</a:t>
            </a:r>
            <a:r>
              <a:rPr lang="en-US" sz="53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
            </a:r>
            <a:br>
              <a:rPr lang="en-US" sz="53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br>
            <a:r>
              <a:rPr lang="ar-SA" sz="53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 وهي شبكة قيل عنها إنها من تصنيف الشبكات المحلية وهي شبكة خاصة بربط المدن مع بعضها البعض عن طريق الألياف الضوئية  (</a:t>
            </a:r>
            <a:r>
              <a:rPr lang="en-US" sz="53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Fiber Optic</a:t>
            </a:r>
            <a:r>
              <a:rPr lang="ar-SA" sz="53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 أو الشبكة اللاسلكية (</a:t>
            </a:r>
            <a:r>
              <a:rPr lang="en-US" sz="53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Wireless Network</a:t>
            </a:r>
            <a:r>
              <a:rPr lang="ar-SA" sz="53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 ) مثلا شبكة تربط بين مدينتي حله – بغداد  حيث تستخدم الألياف البصرية</a:t>
            </a:r>
            <a:r>
              <a:rPr lang="ar-SA" dirty="0" smtClean="0"/>
              <a:t>.</a:t>
            </a:r>
            <a:r>
              <a:rPr lang="en-US" dirty="0" smtClean="0"/>
              <a:t/>
            </a:r>
            <a:br>
              <a:rPr lang="en-US" dirty="0" smtClean="0"/>
            </a:br>
            <a:endParaRPr lang="ar-SY" dirty="0"/>
          </a:p>
        </p:txBody>
      </p:sp>
      <p:sp>
        <p:nvSpPr>
          <p:cNvPr id="3" name="مستطيل مستدير الزوايا 2"/>
          <p:cNvSpPr/>
          <p:nvPr/>
        </p:nvSpPr>
        <p:spPr>
          <a:xfrm>
            <a:off x="304800" y="6096000"/>
            <a:ext cx="5334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1100" dirty="0" smtClean="0">
                <a:solidFill>
                  <a:schemeClr val="accent6">
                    <a:lumMod val="60000"/>
                    <a:lumOff val="40000"/>
                  </a:schemeClr>
                </a:solidFill>
                <a:hlinkClick r:id="rId2" action="ppaction://hlinksldjump"/>
              </a:rPr>
              <a:t>رجوع</a:t>
            </a:r>
            <a:endParaRPr lang="ar-SY" sz="1100" dirty="0">
              <a:solidFill>
                <a:schemeClr val="accent6">
                  <a:lumMod val="60000"/>
                  <a:lumOff val="40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981200"/>
            <a:ext cx="7467600" cy="1143000"/>
          </a:xfrm>
        </p:spPr>
        <p:txBody>
          <a:bodyPr>
            <a:normAutofit fontScale="90000"/>
          </a:bodyPr>
          <a:lstStyle/>
          <a:p>
            <a:pPr algn="ctr"/>
            <a:r>
              <a:rPr lang="ar-SA" sz="53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الشبكات الواسعة النطاق (</a:t>
            </a:r>
            <a:r>
              <a:rPr lang="en-US" sz="53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WAN </a:t>
            </a:r>
            <a:r>
              <a:rPr lang="ar-IQ" sz="53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 )</a:t>
            </a:r>
            <a:r>
              <a:rPr lang="en-US" sz="53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
            </a:r>
            <a:br>
              <a:rPr lang="en-US" sz="53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br>
            <a:r>
              <a:rPr lang="ar-SA" sz="53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a:t>
            </a:r>
            <a:r>
              <a:rPr lang="en-US" sz="6700" b="1" cap="all" dirty="0" smtClean="0">
                <a:ln w="5000" cmpd="sng">
                  <a:solidFill>
                    <a:schemeClr val="accent1">
                      <a:tint val="80000"/>
                      <a:shade val="99000"/>
                      <a:satMod val="500000"/>
                    </a:schemeClr>
                  </a:solidFill>
                  <a:prstDash val="solid"/>
                </a:ln>
                <a:solidFill>
                  <a:schemeClr val="tx1">
                    <a:lumMod val="95000"/>
                  </a:schemeClr>
                </a:solidFill>
                <a:effectLst>
                  <a:outerShdw blurRad="50800" dist="38100" dir="5400000" algn="t" rotWithShape="0">
                    <a:prstClr val="black">
                      <a:alpha val="50000"/>
                    </a:prstClr>
                  </a:outerShdw>
                </a:effectLst>
                <a:latin typeface="Arabic Typesetting" pitchFamily="66" charset="-78"/>
                <a:cs typeface="Arabic Typesetting" pitchFamily="66" charset="-78"/>
              </a:rPr>
              <a:t>Wide Area Network</a:t>
            </a:r>
            <a:r>
              <a:rPr lang="ar-SA" sz="53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a:t>
            </a:r>
            <a:r>
              <a:rPr lang="en-US" sz="53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
            </a:r>
            <a:br>
              <a:rPr lang="en-US" sz="53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br>
            <a:r>
              <a:rPr lang="ar-SA" sz="53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   وهي شبكة واسعة النطاق ذات أبعاد جغرافية هائلة وهي تربط بين الدول عبر ما يسمي بالكابلات البحرية </a:t>
            </a:r>
            <a:r>
              <a:rPr lang="en-US" dirty="0" smtClean="0"/>
              <a:t/>
            </a:r>
            <a:br>
              <a:rPr lang="en-US" dirty="0" smtClean="0"/>
            </a:br>
            <a:endParaRPr lang="ar-SY"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90600" y="2743200"/>
            <a:ext cx="7467600" cy="1143000"/>
          </a:xfrm>
          <a:ln>
            <a:solidFill>
              <a:schemeClr val="accent1"/>
            </a:solidFill>
          </a:ln>
        </p:spPr>
        <p:txBody>
          <a:bodyPr>
            <a:noAutofit/>
          </a:bodyPr>
          <a:lstStyle/>
          <a:p>
            <a:pPr algn="ctr"/>
            <a:r>
              <a:rPr lang="ar-IQ" sz="8000" dirty="0" smtClean="0">
                <a:solidFill>
                  <a:schemeClr val="accent6">
                    <a:lumMod val="60000"/>
                    <a:lumOff val="40000"/>
                  </a:schemeClr>
                </a:solidFill>
                <a:latin typeface="Arial" pitchFamily="34" charset="0"/>
                <a:cs typeface="Arial" pitchFamily="34" charset="0"/>
              </a:rPr>
              <a:t>اليوم الثاني</a:t>
            </a:r>
            <a:endParaRPr lang="ar-SY" sz="8000" dirty="0">
              <a:solidFill>
                <a:schemeClr val="accent6">
                  <a:lumMod val="60000"/>
                  <a:lumOff val="40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95400" y="1219200"/>
            <a:ext cx="7467600" cy="1143000"/>
          </a:xfrm>
        </p:spPr>
        <p:txBody>
          <a:bodyPr>
            <a:noAutofit/>
          </a:bodyPr>
          <a:lstStyle/>
          <a:p>
            <a:pPr algn="ctr"/>
            <a:r>
              <a:rPr lang="ar-IQ" sz="80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DecoType Naskh Swashes" pitchFamily="2" charset="-78"/>
              </a:rPr>
              <a:t>أنواع </a:t>
            </a:r>
            <a:r>
              <a:rPr lang="ar-IQ" sz="8000" b="1" cap="all" dirty="0" err="1"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DecoType Naskh Swashes" pitchFamily="2" charset="-78"/>
              </a:rPr>
              <a:t>الكيبلات</a:t>
            </a:r>
            <a:r>
              <a:rPr lang="ar-IQ" sz="115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
            </a:r>
            <a:br>
              <a:rPr lang="ar-IQ" sz="115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br>
            <a:endParaRPr lang="ar-SY" sz="9600" dirty="0"/>
          </a:p>
        </p:txBody>
      </p:sp>
      <p:sp>
        <p:nvSpPr>
          <p:cNvPr id="3" name="عنوان 1"/>
          <p:cNvSpPr txBox="1">
            <a:spLocks/>
          </p:cNvSpPr>
          <p:nvPr/>
        </p:nvSpPr>
        <p:spPr>
          <a:xfrm>
            <a:off x="838200" y="457200"/>
            <a:ext cx="7467600" cy="1143000"/>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IQ" sz="11500" b="1" i="0" u="none" strike="noStrike" kern="1200" cap="all" spc="0" normalizeH="0" baseline="0" noProof="0"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uLnTx/>
                <a:uFillTx/>
                <a:latin typeface="Arabic Typesetting" pitchFamily="66" charset="-78"/>
                <a:ea typeface="+mj-ea"/>
                <a:cs typeface="Arabic Typesetting" pitchFamily="66" charset="-78"/>
              </a:rPr>
              <a:t/>
            </a:r>
            <a:br>
              <a:rPr kumimoji="0" lang="ar-IQ" sz="11500" b="1" i="0" u="none" strike="noStrike" kern="1200" cap="all" spc="0" normalizeH="0" baseline="0" noProof="0"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uLnTx/>
                <a:uFillTx/>
                <a:latin typeface="Arabic Typesetting" pitchFamily="66" charset="-78"/>
                <a:ea typeface="+mj-ea"/>
                <a:cs typeface="Arabic Typesetting" pitchFamily="66" charset="-78"/>
              </a:rPr>
            </a:br>
            <a:endParaRPr kumimoji="0" lang="ar-SY" sz="96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مستطيل 3"/>
          <p:cNvSpPr/>
          <p:nvPr/>
        </p:nvSpPr>
        <p:spPr>
          <a:xfrm>
            <a:off x="1295400" y="2209800"/>
            <a:ext cx="6832899" cy="1200329"/>
          </a:xfrm>
          <a:prstGeom prst="rect">
            <a:avLst/>
          </a:prstGeom>
        </p:spPr>
        <p:txBody>
          <a:bodyPr wrap="square">
            <a:spAutoFit/>
          </a:bodyPr>
          <a:lstStyle/>
          <a:p>
            <a:r>
              <a:rPr lang="ar-SA" sz="44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الأسلاك المحورية</a:t>
            </a:r>
            <a:r>
              <a:rPr lang="en-US" sz="44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rPr>
              <a:t>     </a:t>
            </a:r>
            <a:r>
              <a:rPr lang="en-US" sz="5400" b="1" cap="all" dirty="0" smtClean="0">
                <a:ln w="5000" cmpd="sng">
                  <a:solidFill>
                    <a:schemeClr val="accent1">
                      <a:tint val="80000"/>
                      <a:shade val="99000"/>
                      <a:satMod val="500000"/>
                    </a:schemeClr>
                  </a:solidFill>
                  <a:prstDash val="solid"/>
                </a:ln>
                <a:solidFill>
                  <a:schemeClr val="tx1">
                    <a:lumMod val="95000"/>
                  </a:schemeClr>
                </a:solidFill>
                <a:effectLst>
                  <a:outerShdw blurRad="50800" dist="38100" dir="5400000" algn="t" rotWithShape="0">
                    <a:prstClr val="black">
                      <a:alpha val="50000"/>
                    </a:prstClr>
                  </a:outerShdw>
                </a:effectLst>
                <a:latin typeface="Arabic Typesetting" pitchFamily="66" charset="-78"/>
                <a:cs typeface="Arabic Typesetting" pitchFamily="66" charset="-78"/>
                <a:hlinkClick r:id="rId2" action="ppaction://hlinksldjump"/>
              </a:rPr>
              <a:t>Coaxial Cable </a:t>
            </a:r>
            <a:endParaRPr lang="ar-IQ" sz="5400" b="1" cap="all" dirty="0" smtClean="0">
              <a:ln w="5000" cmpd="sng">
                <a:solidFill>
                  <a:schemeClr val="accent1">
                    <a:tint val="80000"/>
                    <a:shade val="99000"/>
                    <a:satMod val="500000"/>
                  </a:schemeClr>
                </a:solidFill>
                <a:prstDash val="solid"/>
              </a:ln>
              <a:solidFill>
                <a:schemeClr val="tx1">
                  <a:lumMod val="95000"/>
                </a:schemeClr>
              </a:solidFill>
              <a:effectLst>
                <a:outerShdw blurRad="50800" dist="38100" dir="5400000" algn="t" rotWithShape="0">
                  <a:prstClr val="black">
                    <a:alpha val="50000"/>
                  </a:prstClr>
                </a:outerShdw>
              </a:effectLst>
              <a:latin typeface="Arabic Typesetting" pitchFamily="66" charset="-78"/>
              <a:cs typeface="Arabic Typesetting" pitchFamily="66" charset="-78"/>
            </a:endParaRPr>
          </a:p>
          <a:p>
            <a:endParaRPr lang="ar-SY" dirty="0"/>
          </a:p>
        </p:txBody>
      </p:sp>
      <p:sp>
        <p:nvSpPr>
          <p:cNvPr id="5" name="مستطيل 4"/>
          <p:cNvSpPr/>
          <p:nvPr/>
        </p:nvSpPr>
        <p:spPr>
          <a:xfrm>
            <a:off x="2289296" y="3048000"/>
            <a:ext cx="5864106" cy="923330"/>
          </a:xfrm>
          <a:prstGeom prst="rect">
            <a:avLst/>
          </a:prstGeom>
        </p:spPr>
        <p:txBody>
          <a:bodyPr wrap="none">
            <a:spAutoFit/>
          </a:bodyPr>
          <a:lstStyle/>
          <a:p>
            <a:r>
              <a:rPr lang="ar-SA" sz="44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hlinkClick r:id="rId3" action="ppaction://hlinksldjump"/>
              </a:rPr>
              <a:t>الأسلاك الملتوية</a:t>
            </a:r>
            <a:r>
              <a:rPr lang="ar-SA" sz="5400" b="1" cap="all" dirty="0" smtClean="0">
                <a:ln w="5000" cmpd="sng">
                  <a:solidFill>
                    <a:schemeClr val="accent1">
                      <a:tint val="80000"/>
                      <a:shade val="99000"/>
                      <a:satMod val="500000"/>
                    </a:schemeClr>
                  </a:solidFill>
                  <a:prstDash val="solid"/>
                </a:ln>
                <a:solidFill>
                  <a:schemeClr val="tx1">
                    <a:lumMod val="95000"/>
                  </a:schemeClr>
                </a:solidFill>
                <a:effectLst>
                  <a:outerShdw blurRad="50800" dist="38100" dir="5400000" algn="t" rotWithShape="0">
                    <a:prstClr val="black">
                      <a:alpha val="50000"/>
                    </a:prstClr>
                  </a:outerShdw>
                </a:effectLst>
                <a:latin typeface="Arabic Typesetting" pitchFamily="66" charset="-78"/>
                <a:cs typeface="Arabic Typesetting" pitchFamily="66" charset="-78"/>
                <a:hlinkClick r:id="rId3" action="ppaction://hlinksldjump"/>
              </a:rPr>
              <a:t> </a:t>
            </a:r>
            <a:r>
              <a:rPr lang="en-US" sz="5400" b="1" cap="all" dirty="0" smtClean="0">
                <a:ln w="5000" cmpd="sng">
                  <a:solidFill>
                    <a:schemeClr val="accent1">
                      <a:tint val="80000"/>
                      <a:shade val="99000"/>
                      <a:satMod val="500000"/>
                    </a:schemeClr>
                  </a:solidFill>
                  <a:prstDash val="solid"/>
                </a:ln>
                <a:solidFill>
                  <a:schemeClr val="tx1">
                    <a:lumMod val="95000"/>
                  </a:schemeClr>
                </a:solidFill>
                <a:effectLst>
                  <a:outerShdw blurRad="50800" dist="38100" dir="5400000" algn="t" rotWithShape="0">
                    <a:prstClr val="black">
                      <a:alpha val="50000"/>
                    </a:prstClr>
                  </a:outerShdw>
                </a:effectLst>
                <a:latin typeface="Arabic Typesetting" pitchFamily="66" charset="-78"/>
                <a:cs typeface="Arabic Typesetting" pitchFamily="66" charset="-78"/>
                <a:hlinkClick r:id="rId3" action="ppaction://hlinksldjump"/>
              </a:rPr>
              <a:t> Twisted Pair</a:t>
            </a:r>
            <a:endParaRPr lang="ar-SY" sz="5400" b="1" cap="all" dirty="0" smtClean="0">
              <a:ln w="5000" cmpd="sng">
                <a:solidFill>
                  <a:schemeClr val="accent1">
                    <a:tint val="80000"/>
                    <a:shade val="99000"/>
                    <a:satMod val="500000"/>
                  </a:schemeClr>
                </a:solidFill>
                <a:prstDash val="solid"/>
              </a:ln>
              <a:solidFill>
                <a:schemeClr val="tx1">
                  <a:lumMod val="95000"/>
                </a:schemeClr>
              </a:solidFill>
              <a:effectLst>
                <a:outerShdw blurRad="50800" dist="38100" dir="5400000" algn="t" rotWithShape="0">
                  <a:prstClr val="black">
                    <a:alpha val="50000"/>
                  </a:prstClr>
                </a:outerShdw>
              </a:effectLst>
              <a:latin typeface="Arabic Typesetting" pitchFamily="66" charset="-78"/>
              <a:cs typeface="Arabic Typesetting" pitchFamily="66" charset="-78"/>
            </a:endParaRPr>
          </a:p>
        </p:txBody>
      </p:sp>
      <p:sp>
        <p:nvSpPr>
          <p:cNvPr id="6" name="مستطيل 5"/>
          <p:cNvSpPr/>
          <p:nvPr/>
        </p:nvSpPr>
        <p:spPr>
          <a:xfrm>
            <a:off x="2895200" y="4114800"/>
            <a:ext cx="5379999" cy="923330"/>
          </a:xfrm>
          <a:prstGeom prst="rect">
            <a:avLst/>
          </a:prstGeom>
        </p:spPr>
        <p:txBody>
          <a:bodyPr wrap="none">
            <a:spAutoFit/>
          </a:bodyPr>
          <a:lstStyle/>
          <a:p>
            <a:r>
              <a:rPr lang="ar-SA" sz="44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hlinkClick r:id="rId4" action="ppaction://hlinksldjump"/>
              </a:rPr>
              <a:t>الألياف البصرية</a:t>
            </a:r>
            <a:r>
              <a:rPr lang="ar-IQ" sz="44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hlinkClick r:id="rId4" action="ppaction://hlinksldjump"/>
              </a:rPr>
              <a:t>   </a:t>
            </a:r>
            <a:r>
              <a:rPr lang="en-US" sz="4400" b="1" cap="all" dirty="0" smtClean="0">
                <a:ln w="5000" cmpd="sng">
                  <a:solidFill>
                    <a:schemeClr val="accent1">
                      <a:tint val="80000"/>
                      <a:shade val="99000"/>
                      <a:satMod val="500000"/>
                    </a:schemeClr>
                  </a:solidFill>
                  <a:prstDash val="solid"/>
                </a:ln>
                <a:solidFill>
                  <a:srgbClr val="FFFF00"/>
                </a:solidFill>
                <a:effectLst>
                  <a:outerShdw blurRad="50800" dist="38100" dir="5400000" algn="t" rotWithShape="0">
                    <a:prstClr val="black">
                      <a:alpha val="50000"/>
                    </a:prstClr>
                  </a:outerShdw>
                </a:effectLst>
                <a:latin typeface="Arabic Typesetting" pitchFamily="66" charset="-78"/>
                <a:cs typeface="Arabic Typesetting" pitchFamily="66" charset="-78"/>
                <a:hlinkClick r:id="rId4" action="ppaction://hlinksldjump"/>
              </a:rPr>
              <a:t> </a:t>
            </a:r>
            <a:r>
              <a:rPr lang="en-US" sz="5400" b="1" cap="all" dirty="0" smtClean="0">
                <a:ln w="5000" cmpd="sng">
                  <a:solidFill>
                    <a:schemeClr val="accent1">
                      <a:tint val="80000"/>
                      <a:shade val="99000"/>
                      <a:satMod val="500000"/>
                    </a:schemeClr>
                  </a:solidFill>
                  <a:prstDash val="solid"/>
                </a:ln>
                <a:solidFill>
                  <a:schemeClr val="tx1">
                    <a:lumMod val="95000"/>
                  </a:schemeClr>
                </a:solidFill>
                <a:effectLst>
                  <a:outerShdw blurRad="50800" dist="38100" dir="5400000" algn="t" rotWithShape="0">
                    <a:prstClr val="black">
                      <a:alpha val="50000"/>
                    </a:prstClr>
                  </a:outerShdw>
                </a:effectLst>
                <a:latin typeface="Arabic Typesetting" pitchFamily="66" charset="-78"/>
                <a:cs typeface="Arabic Typesetting" pitchFamily="66" charset="-78"/>
                <a:hlinkClick r:id="rId4" action="ppaction://hlinksldjump"/>
              </a:rPr>
              <a:t>Fiber Optic</a:t>
            </a:r>
            <a:endParaRPr lang="ar-SY" sz="5400" b="1" cap="all" dirty="0" smtClean="0">
              <a:ln w="5000" cmpd="sng">
                <a:solidFill>
                  <a:schemeClr val="accent1">
                    <a:tint val="80000"/>
                    <a:shade val="99000"/>
                    <a:satMod val="500000"/>
                  </a:schemeClr>
                </a:solidFill>
                <a:prstDash val="solid"/>
              </a:ln>
              <a:solidFill>
                <a:schemeClr val="tx1">
                  <a:lumMod val="95000"/>
                </a:schemeClr>
              </a:solidFill>
              <a:effectLst>
                <a:outerShdw blurRad="50800" dist="38100" dir="5400000" algn="t" rotWithShape="0">
                  <a:prstClr val="black">
                    <a:alpha val="50000"/>
                  </a:prstClr>
                </a:outerShdw>
              </a:effectLst>
              <a:latin typeface="Arabic Typesetting" pitchFamily="66" charset="-78"/>
              <a:cs typeface="Arabic Typesetting" pitchFamily="66" charset="-7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تقنية">
  <a:themeElements>
    <a:clrScheme name="ملتقى">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كلاسيكي">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قنية">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582</TotalTime>
  <Words>260</Words>
  <Application>Microsoft Office PowerPoint</Application>
  <PresentationFormat>عرض على الشاشة (3:4)‏</PresentationFormat>
  <Paragraphs>60</Paragraphs>
  <Slides>36</Slides>
  <Notes>0</Notes>
  <HiddenSlides>0</HiddenSlides>
  <MMClips>0</MMClips>
  <ScaleCrop>false</ScaleCrop>
  <HeadingPairs>
    <vt:vector size="4" baseType="variant">
      <vt:variant>
        <vt:lpstr>سمة</vt:lpstr>
      </vt:variant>
      <vt:variant>
        <vt:i4>1</vt:i4>
      </vt:variant>
      <vt:variant>
        <vt:lpstr>عناوين الشرائح</vt:lpstr>
      </vt:variant>
      <vt:variant>
        <vt:i4>36</vt:i4>
      </vt:variant>
    </vt:vector>
  </HeadingPairs>
  <TitlesOfParts>
    <vt:vector size="37" baseType="lpstr">
      <vt:lpstr>تقنية</vt:lpstr>
      <vt:lpstr>الشريحة 1</vt:lpstr>
      <vt:lpstr>مقدمه تعريفيه عن الشبكات NET WORK </vt:lpstr>
      <vt:lpstr>فوائد الشبكات:- 1.المشاركة في المعلومات بين مستخدمي الشبكة 2. المشاركة في الاجهزة 3.المشاركة في البرامج 4.يوفر حماية البيانات 5.استخدام البريد الاكتروني 6. توفير مساحة تخزين كبيرة </vt:lpstr>
      <vt:lpstr>أنواع الشبكات  1) (lAN)........شبكة محلية. 2) (man).........شبكة المدن 3) (wan)........ شبكة واسع </vt:lpstr>
      <vt:lpstr>الشبكة المحلية (LAN) ........................ (Local Area Network). وهي شبكة محلية يتم تركيبها في مبنى واحد أو مبنيان ذات مسافة قريبة جدا وهي تستخدم لربط أجهزة الحاسوب في الإدارات المختلفة داخل المنشأة هذا بالنسبة للمؤسسات أو الشركات أما بالنسبة للإفراد فيمكن  توصيل شبكة محلية منزلية تربط جهازين أو أكثر </vt:lpstr>
      <vt:lpstr>شبكات المدن (MAN)......................... (Metropolitan Area                    (              Network  وهي شبكة قيل عنها إنها من تصنيف الشبكات المحلية وهي شبكة خاصة بربط المدن مع بعضها البعض عن طريق الألياف الضوئية  (Fiber Optic) أو الشبكة اللاسلكية (Wireless Network ) مثلا شبكة تربط بين مدينتي حله – بغداد  حيث تستخدم الألياف البصرية. </vt:lpstr>
      <vt:lpstr>الشبكات الواسعة النطاق (WAN  ) .(Wide Area Network).    وهي شبكة واسعة النطاق ذات أبعاد جغرافية هائلة وهي تربط بين الدول عبر ما يسمي بالكابلات البحرية  </vt:lpstr>
      <vt:lpstr>اليوم الثاني</vt:lpstr>
      <vt:lpstr>أنواع الكيبلات </vt:lpstr>
      <vt:lpstr>   </vt:lpstr>
      <vt:lpstr>الأسلاك الملتوية  Twisted Pair هو الأكثر شعبية في الوقت الحاضر مكون من 8 أسلاك داخلية ، وسمي بذلك لأن كل سلكين من الثمانية يكونان ملفوفان على بعضهما فيتكون عندنا أربعة أزواج من تلك الأسلاك. وهناك نوعين. Shielded Twisted Pair :- وهو سلك مجدول محمي ضد الأمواج الكهرومغناطيسية, ويستخدم في المصانع او المناطق التي تتولد بها هذه الموجات, و قد تتسبب الموجات الكهرومغناطيسية بفقدان البيانات او عدم إمكانية وصولها  </vt:lpstr>
      <vt:lpstr>  Unshielded Twisted Pair :- وهو سلك مجدول غير محمي يستخدم في البيئات الطبيعية . تتراوح سرعة الكبلات المجدولة من 100M/S إلى G/S 10 وتستطيع نقل البيانات بمسافة أقصاها 100 </vt:lpstr>
      <vt:lpstr>الألياف البصرية    Fiber Optic تتكون أسلاك الألياف البصرية من: اسطوانة رقيقة جداً من الزجاج أو البلاستيك بسمك الشعرة تسمى Core القلب و يُكسى هذا القلب بطبقة من الزجاج تكون مصممة لعكس الضوء عليه، وتُغطى من ثم بطبقة مقوّاة والتي بدورها تكون محمية بغطاء خارجي من البلاستيك.  </vt:lpstr>
      <vt:lpstr>الشريحة 14</vt:lpstr>
      <vt:lpstr>توفر أسلاك الألياف البصرية المزايا التالية: • منع التداخل الكهرومغناطيسي والتداخل من الأسلاك المجاورة. • معدلات التضائل منخفضة جداً. • سرعة إرسال بيانات مرتفعة جدا بدأت بـ   100Mbps  و قد وصلت حالياً إلى   Gabs 200.  وحيث إن كل Core لا يستطيع نقل الضوء أو الإشارة إلا في اتجاه واحد فقط فإنه لا بد من استخدام سلكين من الألياف البصرية واحد للإرسال و الثاني للاستقبال.  </vt:lpstr>
      <vt:lpstr>في الألياف البصرية يتم تحويل البيانات الرقمية إلى نبضات من الضوء، و حيث إنه لا يمر بهذه الألياف أي إشارات كهربية فإن مستوى الأمن الذي تقدمه ضد التنصت عاليى .ً هذا وتعتبر الألياف البصرية ذات اللب المصنوع من البلاستيك أسهل تركيباً و أقل عرضة للكسر، ولكنها لا تستطيع حمل نبضات الضوء مسافات شاسعة كتلك المزودة بلب زجاجي. والألياف البصرية بشكل عام تكلفتها مرتفعة كثيراً قياساً بالأسلاك النحاسية. أما النواحي السلبية لهذه الأسلاك فهي نابعة من طبيعتها ، فتركيب هذه الأسلاك و صيانتها أمر غاية في الصعوبة، فأي كسر أو انحناء سيؤدي إلى عطبها</vt:lpstr>
      <vt:lpstr>الشريحة 17</vt:lpstr>
      <vt:lpstr>الإشكال الهندسية  </vt:lpstr>
      <vt:lpstr>اليوم الثالث</vt:lpstr>
      <vt:lpstr>خطوات عمل الشبكة الداخلية (LAN)   R.C        Computer Name      Change</vt:lpstr>
      <vt:lpstr>يجب أن يتم اختيار العناصر التالية</vt:lpstr>
      <vt:lpstr>الشريحة 22</vt:lpstr>
      <vt:lpstr>Hub  وهو عبارة عن جهاز يقوم بربط مجموعة من الاجهزة ويحتوي في العادة على 4 او 8 او 16 او 32  port  ليتم توصيل الاجهزة من خلالها عن طريق كيبل الشبكة .... وعيب هذا الجهاز انه يسبب بطىء في الشبكة بسبب انه عندما يتلقى اي اشارة او معلومة من جهاز الى جهاز اخر فان هذه الاشارة لا تذهب فقط الى الجهاز المقصود بل تذهب الى جميع الاجهزة المربوطة بالشبكة ما عدا الجهاز الذي قام بإرسال هذه الإشارة وفي النهاية فان جميع الاجهزة لا تقوم بمعالجة هذه البيانات او الاشارة بل يتم معالجتها من قبل الجهاز المقصود فقط... وفي هذه الحالة فان الاجهزة لاتستطيع القيام بعملية إرسال اي بيانات بسبب وجود الحزمه مرسلة اليها وهو ما يعرف بـ Bandwidth  </vt:lpstr>
      <vt:lpstr>الشريحة 24</vt:lpstr>
      <vt:lpstr>Bridge وهو عبارة عن جهاز يتميز بالذكاء عن الـ Hub وظيفته في العادة الربط بين شبكتين لنقل لدينا شبكتين اسمهما 1 و 2 وفي العادة يستخدم لتقسيم شبكة كبيرة لتقليل الضغط على هذه الأجهزة .. ويتميز هذا الجهاز بان لديه ذاكرة يقوم من خلالها بتخزين جميع MAC address لكل جهاز على الشبكة.... ويستخدم عادة لربط عدد 2 HUB ويتميز هذا الجهاز بأنه يقوم بتحليل البيانات التي تمر من خلاله ويقوم بالكشف عن MAC address للجهاز المرسل اليه المعلومة او الاشارة وفي هذه الحالة يكون Bridge قد قام بتخزين جميع الـ MAC address لكل اجهزة الشبكة سواء الشبكة 1 او 2 وهنا تاتي فائدة الـ bridge حيت انه عندما يعرف الجهاز المرسل اليه المعلومة فانه يقوم بارسال هذه المعلومة الى الشبكة الموجود بها الجهاز وبهدا يتم توفير بعض الوقت والحد من ارسال البيانات الى جمع الاجهزة في الشبكة. </vt:lpstr>
      <vt:lpstr>الشريحة 26</vt:lpstr>
      <vt:lpstr>الشريحة 27</vt:lpstr>
      <vt:lpstr>الشريحة 28</vt:lpstr>
      <vt:lpstr>اليوم الرابع </vt:lpstr>
      <vt:lpstr>برمجه nano station</vt:lpstr>
      <vt:lpstr>الشريحة 31</vt:lpstr>
      <vt:lpstr>الشريحة 32</vt:lpstr>
      <vt:lpstr>الشريحة 33</vt:lpstr>
      <vt:lpstr>الشريحة 34</vt:lpstr>
      <vt:lpstr>الشريحة 35</vt:lpstr>
      <vt:lpstr>الشريحة 36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DELL</dc:creator>
  <cp:lastModifiedBy>DELL</cp:lastModifiedBy>
  <cp:revision>99</cp:revision>
  <dcterms:created xsi:type="dcterms:W3CDTF">2014-07-05T15:45:52Z</dcterms:created>
  <dcterms:modified xsi:type="dcterms:W3CDTF">2014-07-09T07:56:46Z</dcterms:modified>
</cp:coreProperties>
</file>