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notesMasterIdLst>
    <p:notesMasterId r:id="rId59"/>
  </p:notesMasterIdLst>
  <p:sldIdLst>
    <p:sldId id="256" r:id="rId2"/>
    <p:sldId id="282" r:id="rId3"/>
    <p:sldId id="283"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4" r:id="rId23"/>
    <p:sldId id="305" r:id="rId24"/>
    <p:sldId id="308" r:id="rId25"/>
    <p:sldId id="309" r:id="rId26"/>
    <p:sldId id="311" r:id="rId27"/>
    <p:sldId id="322" r:id="rId28"/>
    <p:sldId id="319" r:id="rId29"/>
    <p:sldId id="317" r:id="rId30"/>
    <p:sldId id="315" r:id="rId31"/>
    <p:sldId id="314" r:id="rId32"/>
    <p:sldId id="329" r:id="rId33"/>
    <p:sldId id="323" r:id="rId34"/>
    <p:sldId id="324" r:id="rId35"/>
    <p:sldId id="325" r:id="rId36"/>
    <p:sldId id="326" r:id="rId37"/>
    <p:sldId id="327" r:id="rId38"/>
    <p:sldId id="328"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Verdana" pitchFamily="34" charset="0"/>
        <a:ea typeface="+mn-ea"/>
        <a:cs typeface="Arial" charset="0"/>
      </a:defRPr>
    </a:lvl1pPr>
    <a:lvl2pPr marL="457200" algn="r" rtl="1" fontAlgn="base">
      <a:spcBef>
        <a:spcPct val="0"/>
      </a:spcBef>
      <a:spcAft>
        <a:spcPct val="0"/>
      </a:spcAft>
      <a:defRPr kern="1200">
        <a:solidFill>
          <a:schemeClr val="tx1"/>
        </a:solidFill>
        <a:latin typeface="Verdana" pitchFamily="34" charset="0"/>
        <a:ea typeface="+mn-ea"/>
        <a:cs typeface="Arial" charset="0"/>
      </a:defRPr>
    </a:lvl2pPr>
    <a:lvl3pPr marL="914400" algn="r" rtl="1" fontAlgn="base">
      <a:spcBef>
        <a:spcPct val="0"/>
      </a:spcBef>
      <a:spcAft>
        <a:spcPct val="0"/>
      </a:spcAft>
      <a:defRPr kern="1200">
        <a:solidFill>
          <a:schemeClr val="tx1"/>
        </a:solidFill>
        <a:latin typeface="Verdana" pitchFamily="34" charset="0"/>
        <a:ea typeface="+mn-ea"/>
        <a:cs typeface="Arial" charset="0"/>
      </a:defRPr>
    </a:lvl3pPr>
    <a:lvl4pPr marL="1371600" algn="r" rtl="1" fontAlgn="base">
      <a:spcBef>
        <a:spcPct val="0"/>
      </a:spcBef>
      <a:spcAft>
        <a:spcPct val="0"/>
      </a:spcAft>
      <a:defRPr kern="1200">
        <a:solidFill>
          <a:schemeClr val="tx1"/>
        </a:solidFill>
        <a:latin typeface="Verdana" pitchFamily="34" charset="0"/>
        <a:ea typeface="+mn-ea"/>
        <a:cs typeface="Arial" charset="0"/>
      </a:defRPr>
    </a:lvl4pPr>
    <a:lvl5pPr marL="1828800" algn="r" rtl="1"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60" autoAdjust="0"/>
    <p:restoredTop sz="94728" autoAdjust="0"/>
  </p:normalViewPr>
  <p:slideViewPr>
    <p:cSldViewPr>
      <p:cViewPr varScale="1">
        <p:scale>
          <a:sx n="48" d="100"/>
          <a:sy n="48" d="100"/>
        </p:scale>
        <p:origin x="-5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D7D6C-399A-434C-9D04-B6176E7052AD}" type="doc">
      <dgm:prSet loTypeId="urn:microsoft.com/office/officeart/2005/8/layout/orgChart1" loCatId="hierarchy" qsTypeId="urn:microsoft.com/office/officeart/2005/8/quickstyle/simple1" qsCatId="simple" csTypeId="urn:microsoft.com/office/officeart/2005/8/colors/accent1_2" csCatId="accent1"/>
      <dgm:spPr/>
    </dgm:pt>
    <dgm:pt modelId="{A78C8803-0212-4D0A-83B0-1FE2DB1EE5A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chemeClr val="tx2"/>
              </a:solidFill>
              <a:effectLst/>
              <a:latin typeface="Verdana" pitchFamily="34" charset="0"/>
              <a:cs typeface="Arial" charset="0"/>
            </a:rPr>
            <a:t>فراغات</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chemeClr val="tx2"/>
              </a:solidFill>
              <a:effectLst/>
              <a:latin typeface="Verdana" pitchFamily="34" charset="0"/>
              <a:cs typeface="Arial" charset="0"/>
            </a:rPr>
            <a:t> العلاج والمتابعة</a:t>
          </a:r>
          <a:endParaRPr kumimoji="0" lang="en-US" b="1" i="0" u="none" strike="noStrike" cap="none" normalizeH="0" baseline="0" smtClean="0">
            <a:ln>
              <a:noFill/>
            </a:ln>
            <a:solidFill>
              <a:schemeClr val="tx2"/>
            </a:solidFill>
            <a:effectLst/>
            <a:latin typeface="Verdana" pitchFamily="34" charset="0"/>
            <a:cs typeface="Arial" charset="0"/>
          </a:endParaRPr>
        </a:p>
      </dgm:t>
    </dgm:pt>
    <dgm:pt modelId="{C87223F3-A196-40EA-AB62-33E7B7FACA4E}" type="parTrans" cxnId="{BD89E56E-97EA-44B9-A54C-FFA16007D6D6}">
      <dgm:prSet/>
      <dgm:spPr/>
    </dgm:pt>
    <dgm:pt modelId="{1BD4C09A-2822-454B-A3C4-050AA5847BA2}" type="sibTrans" cxnId="{BD89E56E-97EA-44B9-A54C-FFA16007D6D6}">
      <dgm:prSet/>
      <dgm:spPr/>
    </dgm:pt>
    <dgm:pt modelId="{B41EB965-3BE1-4915-AB8E-C2827644D634}">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chemeClr val="folHlink"/>
              </a:solidFill>
              <a:effectLst/>
              <a:latin typeface="Verdana" pitchFamily="34" charset="0"/>
              <a:cs typeface="Simplified Arabic" pitchFamily="2" charset="-78"/>
            </a:rPr>
            <a:t>الخدمات</a:t>
          </a:r>
          <a:endParaRPr kumimoji="0" lang="en-US" b="1" i="0" u="none" strike="noStrike" cap="none" normalizeH="0" baseline="0" smtClean="0">
            <a:ln>
              <a:noFill/>
            </a:ln>
            <a:solidFill>
              <a:schemeClr val="folHlink"/>
            </a:solidFill>
            <a:effectLst/>
            <a:latin typeface="Verdana" pitchFamily="34" charset="0"/>
            <a:cs typeface="Simplified Arabic" pitchFamily="2" charset="-78"/>
          </a:endParaRPr>
        </a:p>
      </dgm:t>
    </dgm:pt>
    <dgm:pt modelId="{69DE4D26-D7C0-4492-98B5-C2F0AA0E8EF9}" type="parTrans" cxnId="{1062F0E0-3CBD-44F4-ADE9-7753F4B98272}">
      <dgm:prSet/>
      <dgm:spPr/>
    </dgm:pt>
    <dgm:pt modelId="{F468B50B-5A88-4748-840D-E8F594A50165}" type="sibTrans" cxnId="{1062F0E0-3CBD-44F4-ADE9-7753F4B98272}">
      <dgm:prSet/>
      <dgm:spPr/>
    </dgm:pt>
    <dgm:pt modelId="{D3E88D22-109D-4AAB-A794-04FCA912C3FC}">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b="1" i="0" u="none" strike="noStrike" cap="none" normalizeH="0" baseline="0" smtClean="0">
            <a:ln>
              <a:noFill/>
            </a:ln>
            <a:solidFill>
              <a:schemeClr val="folHlink"/>
            </a:solidFill>
            <a:effectLst/>
            <a:latin typeface="Verdana" pitchFamily="34" charset="0"/>
            <a:cs typeface="Simplified Arabic"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chemeClr val="folHlink"/>
              </a:solidFill>
              <a:effectLst/>
              <a:latin typeface="Verdana" pitchFamily="34" charset="0"/>
              <a:cs typeface="Simplified Arabic" pitchFamily="2" charset="-78"/>
            </a:rPr>
            <a:t>الفراغات</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chemeClr val="folHlink"/>
              </a:solidFill>
              <a:effectLst/>
              <a:latin typeface="Verdana" pitchFamily="34" charset="0"/>
              <a:cs typeface="Simplified Arabic" pitchFamily="2" charset="-78"/>
            </a:rPr>
            <a:t> الخاصة بالإشراف</a:t>
          </a:r>
          <a:endParaRPr kumimoji="0" lang="en-US" b="1" i="0" u="none" strike="noStrike" cap="none" normalizeH="0" baseline="0" smtClean="0">
            <a:ln>
              <a:noFill/>
            </a:ln>
            <a:solidFill>
              <a:schemeClr val="folHlink"/>
            </a:solidFill>
            <a:effectLst/>
            <a:latin typeface="Verdana" pitchFamily="34" charset="0"/>
            <a:cs typeface="Simplified Arabic"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b="1" i="0" u="none" strike="noStrike" cap="none" normalizeH="0" baseline="0" smtClean="0">
            <a:ln>
              <a:noFill/>
            </a:ln>
            <a:solidFill>
              <a:schemeClr val="folHlink"/>
            </a:solidFill>
            <a:effectLst/>
            <a:latin typeface="Verdana" pitchFamily="34" charset="0"/>
            <a:cs typeface="Simplified Arabic" pitchFamily="2" charset="-78"/>
          </a:endParaRPr>
        </a:p>
      </dgm:t>
    </dgm:pt>
    <dgm:pt modelId="{427F3831-3D7D-443C-A361-D789B23FCF27}" type="parTrans" cxnId="{1D52F8E7-AAE3-4599-9B7E-42E19E97DFBB}">
      <dgm:prSet/>
      <dgm:spPr/>
    </dgm:pt>
    <dgm:pt modelId="{A1825568-971B-4765-979E-76C9FA805CA7}" type="sibTrans" cxnId="{1D52F8E7-AAE3-4599-9B7E-42E19E97DFBB}">
      <dgm:prSet/>
      <dgm:spPr/>
    </dgm:pt>
    <dgm:pt modelId="{336E461C-AB77-43A0-ACA2-4909006A6F5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chemeClr val="folHlink"/>
              </a:solidFill>
              <a:effectLst/>
              <a:latin typeface="Verdana" pitchFamily="34" charset="0"/>
              <a:cs typeface="Simplified Arabic" pitchFamily="2" charset="-78"/>
            </a:rPr>
            <a:t>غرف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chemeClr val="folHlink"/>
              </a:solidFill>
              <a:effectLst/>
              <a:latin typeface="Verdana" pitchFamily="34" charset="0"/>
              <a:cs typeface="Simplified Arabic" pitchFamily="2" charset="-78"/>
            </a:rPr>
            <a:t>المرضى والعناية</a:t>
          </a:r>
          <a:endParaRPr kumimoji="0" lang="en-US" b="1" i="0" u="none" strike="noStrike" cap="none" normalizeH="0" baseline="0" smtClean="0">
            <a:ln>
              <a:noFill/>
            </a:ln>
            <a:solidFill>
              <a:schemeClr val="folHlink"/>
            </a:solidFill>
            <a:effectLst/>
            <a:latin typeface="Verdana" pitchFamily="34" charset="0"/>
            <a:cs typeface="Simplified Arabic" pitchFamily="2" charset="-78"/>
          </a:endParaRPr>
        </a:p>
      </dgm:t>
    </dgm:pt>
    <dgm:pt modelId="{45E1D6A7-B4C7-4497-9B6B-2C5179932DCF}" type="parTrans" cxnId="{5D1A17CE-D83B-4B5A-832C-9653E3D93381}">
      <dgm:prSet/>
      <dgm:spPr/>
    </dgm:pt>
    <dgm:pt modelId="{BDA0A7F5-B6C0-44C4-A081-B6EB881F424E}" type="sibTrans" cxnId="{5D1A17CE-D83B-4B5A-832C-9653E3D93381}">
      <dgm:prSet/>
      <dgm:spPr/>
    </dgm:pt>
    <dgm:pt modelId="{A9C1E1D0-03C9-47A8-ACD2-A100F17A47C3}">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chemeClr val="folHlink"/>
              </a:solidFill>
              <a:effectLst/>
              <a:latin typeface="Verdana" pitchFamily="34" charset="0"/>
              <a:cs typeface="Arial" charset="0"/>
            </a:rPr>
            <a:t>فراغات</a:t>
          </a:r>
          <a:r>
            <a:rPr kumimoji="0" lang="ar-SA" b="0" i="0" u="none" strike="noStrike" cap="none" normalizeH="0" baseline="0" smtClean="0">
              <a:ln>
                <a:noFill/>
              </a:ln>
              <a:solidFill>
                <a:schemeClr val="folHlink"/>
              </a:solidFill>
              <a:effectLst/>
              <a:latin typeface="Verdana" pitchFamily="34" charset="0"/>
              <a:cs typeface="Arial" charset="0"/>
            </a:rPr>
            <a:t> </a:t>
          </a:r>
          <a:r>
            <a:rPr kumimoji="0" lang="ar-SA" b="1" i="0" u="none" strike="noStrike" cap="none" normalizeH="0" baseline="0" smtClean="0">
              <a:ln>
                <a:noFill/>
              </a:ln>
              <a:solidFill>
                <a:schemeClr val="folHlink"/>
              </a:solidFill>
              <a:effectLst/>
              <a:latin typeface="Verdana" pitchFamily="34" charset="0"/>
              <a:cs typeface="Arial" charset="0"/>
            </a:rPr>
            <a:t>المعالجة</a:t>
          </a:r>
          <a:endParaRPr kumimoji="0" lang="en-US" b="1" i="0" u="none" strike="noStrike" cap="none" normalizeH="0" baseline="0" smtClean="0">
            <a:ln>
              <a:noFill/>
            </a:ln>
            <a:solidFill>
              <a:schemeClr val="folHlink"/>
            </a:solidFill>
            <a:effectLst/>
            <a:latin typeface="Verdana" pitchFamily="34" charset="0"/>
            <a:cs typeface="Arial" charset="0"/>
          </a:endParaRPr>
        </a:p>
      </dgm:t>
    </dgm:pt>
    <dgm:pt modelId="{E9188C22-1EA4-4466-8828-681E62A4E088}" type="parTrans" cxnId="{9ED0C348-4DB1-4C60-AE08-A030ADF3C06E}">
      <dgm:prSet/>
      <dgm:spPr/>
    </dgm:pt>
    <dgm:pt modelId="{AAE04484-C66B-4298-8C44-054FD4036693}" type="sibTrans" cxnId="{9ED0C348-4DB1-4C60-AE08-A030ADF3C06E}">
      <dgm:prSet/>
      <dgm:spPr/>
    </dgm:pt>
    <dgm:pt modelId="{66D1DA58-87A5-4157-BAC6-C340279487CA}">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chemeClr val="folHlink"/>
              </a:solidFill>
              <a:effectLst/>
              <a:latin typeface="Verdana" pitchFamily="34" charset="0"/>
              <a:cs typeface="Arial" charset="0"/>
            </a:rPr>
            <a:t>غرف الأشعة</a:t>
          </a:r>
          <a:endParaRPr kumimoji="0" lang="en-US" b="1" i="0" u="none" strike="noStrike" cap="none" normalizeH="0" baseline="0" smtClean="0">
            <a:ln>
              <a:noFill/>
            </a:ln>
            <a:solidFill>
              <a:schemeClr val="folHlink"/>
            </a:solidFill>
            <a:effectLst/>
            <a:latin typeface="Verdana" pitchFamily="34" charset="0"/>
            <a:cs typeface="Arial" charset="0"/>
          </a:endParaRPr>
        </a:p>
      </dgm:t>
    </dgm:pt>
    <dgm:pt modelId="{8CB6439A-5161-47DF-942D-002B66EDD389}" type="parTrans" cxnId="{1D479AF5-75CF-4F5E-B516-D13426333AD4}">
      <dgm:prSet/>
      <dgm:spPr/>
    </dgm:pt>
    <dgm:pt modelId="{4CBC104D-914A-401E-8F9F-67261D8C706F}" type="sibTrans" cxnId="{1D479AF5-75CF-4F5E-B516-D13426333AD4}">
      <dgm:prSet/>
      <dgm:spPr/>
    </dgm:pt>
    <dgm:pt modelId="{7F0A07AA-2155-49BF-B94A-035C1D817C8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chemeClr val="folHlink"/>
              </a:solidFill>
              <a:effectLst/>
              <a:latin typeface="Verdana" pitchFamily="34" charset="0"/>
              <a:cs typeface="Arial" charset="0"/>
            </a:rPr>
            <a:t>فراغات</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smtClean="0">
              <a:ln>
                <a:noFill/>
              </a:ln>
              <a:solidFill>
                <a:schemeClr val="folHlink"/>
              </a:solidFill>
              <a:effectLst/>
              <a:latin typeface="Verdana" pitchFamily="34" charset="0"/>
              <a:cs typeface="Arial" charset="0"/>
            </a:rPr>
            <a:t> الفحص الطبي</a:t>
          </a:r>
          <a:endParaRPr kumimoji="0" lang="en-US" b="1" i="0" u="none" strike="noStrike" cap="none" normalizeH="0" baseline="0" smtClean="0">
            <a:ln>
              <a:noFill/>
            </a:ln>
            <a:solidFill>
              <a:schemeClr val="folHlink"/>
            </a:solidFill>
            <a:effectLst/>
            <a:latin typeface="Verdana" pitchFamily="34" charset="0"/>
            <a:cs typeface="Arial" charset="0"/>
          </a:endParaRPr>
        </a:p>
      </dgm:t>
    </dgm:pt>
    <dgm:pt modelId="{AD2CFD1B-64B2-41B0-B2C7-C78DD5EF8F90}" type="parTrans" cxnId="{7BE74E24-75BD-47D9-A5BD-24425C959527}">
      <dgm:prSet/>
      <dgm:spPr/>
    </dgm:pt>
    <dgm:pt modelId="{C0764F9B-1C8D-491D-9C10-07E0C4318A0B}" type="sibTrans" cxnId="{7BE74E24-75BD-47D9-A5BD-24425C959527}">
      <dgm:prSet/>
      <dgm:spPr/>
    </dgm:pt>
    <dgm:pt modelId="{D9BDD1DA-277D-44CC-AB8B-057FB07903CC}" type="pres">
      <dgm:prSet presAssocID="{442D7D6C-399A-434C-9D04-B6176E7052AD}" presName="hierChild1" presStyleCnt="0">
        <dgm:presLayoutVars>
          <dgm:orgChart val="1"/>
          <dgm:chPref val="1"/>
          <dgm:dir/>
          <dgm:animOne val="branch"/>
          <dgm:animLvl val="lvl"/>
          <dgm:resizeHandles/>
        </dgm:presLayoutVars>
      </dgm:prSet>
      <dgm:spPr/>
    </dgm:pt>
    <dgm:pt modelId="{E5157645-8CC8-4433-9075-DF6708647957}" type="pres">
      <dgm:prSet presAssocID="{A78C8803-0212-4D0A-83B0-1FE2DB1EE5AF}" presName="hierRoot1" presStyleCnt="0">
        <dgm:presLayoutVars>
          <dgm:hierBranch/>
        </dgm:presLayoutVars>
      </dgm:prSet>
      <dgm:spPr/>
    </dgm:pt>
    <dgm:pt modelId="{8D8343DE-0112-4B92-80E9-B644DFCEAB04}" type="pres">
      <dgm:prSet presAssocID="{A78C8803-0212-4D0A-83B0-1FE2DB1EE5AF}" presName="rootComposite1" presStyleCnt="0"/>
      <dgm:spPr/>
    </dgm:pt>
    <dgm:pt modelId="{BC18DD3D-0C75-468F-BB95-A4FCF045906C}" type="pres">
      <dgm:prSet presAssocID="{A78C8803-0212-4D0A-83B0-1FE2DB1EE5AF}" presName="rootText1" presStyleLbl="node0" presStyleIdx="0" presStyleCnt="1">
        <dgm:presLayoutVars>
          <dgm:chPref val="3"/>
        </dgm:presLayoutVars>
      </dgm:prSet>
      <dgm:spPr/>
      <dgm:t>
        <a:bodyPr/>
        <a:lstStyle/>
        <a:p>
          <a:endParaRPr lang="en-US"/>
        </a:p>
      </dgm:t>
    </dgm:pt>
    <dgm:pt modelId="{D53DB74C-4AE2-4306-9902-570413651536}" type="pres">
      <dgm:prSet presAssocID="{A78C8803-0212-4D0A-83B0-1FE2DB1EE5AF}" presName="rootConnector1" presStyleLbl="node1" presStyleIdx="0" presStyleCnt="0"/>
      <dgm:spPr/>
      <dgm:t>
        <a:bodyPr/>
        <a:lstStyle/>
        <a:p>
          <a:endParaRPr lang="en-US"/>
        </a:p>
      </dgm:t>
    </dgm:pt>
    <dgm:pt modelId="{B8614081-1B1E-4964-A67B-15CA5C7DAAF1}" type="pres">
      <dgm:prSet presAssocID="{A78C8803-0212-4D0A-83B0-1FE2DB1EE5AF}" presName="hierChild2" presStyleCnt="0"/>
      <dgm:spPr/>
    </dgm:pt>
    <dgm:pt modelId="{054AC5A0-0E12-41D3-83CE-EC8E1DCA15F1}" type="pres">
      <dgm:prSet presAssocID="{69DE4D26-D7C0-4492-98B5-C2F0AA0E8EF9}" presName="Name35" presStyleLbl="parChTrans1D2" presStyleIdx="0" presStyleCnt="6"/>
      <dgm:spPr/>
    </dgm:pt>
    <dgm:pt modelId="{E77A90D7-7673-4D94-A173-281B05D585A5}" type="pres">
      <dgm:prSet presAssocID="{B41EB965-3BE1-4915-AB8E-C2827644D634}" presName="hierRoot2" presStyleCnt="0">
        <dgm:presLayoutVars>
          <dgm:hierBranch/>
        </dgm:presLayoutVars>
      </dgm:prSet>
      <dgm:spPr/>
    </dgm:pt>
    <dgm:pt modelId="{B734D4D6-BF03-4C95-B619-D7A93D40B1B9}" type="pres">
      <dgm:prSet presAssocID="{B41EB965-3BE1-4915-AB8E-C2827644D634}" presName="rootComposite" presStyleCnt="0"/>
      <dgm:spPr/>
    </dgm:pt>
    <dgm:pt modelId="{10ED0B4A-236E-4188-BC7A-2929F7D04857}" type="pres">
      <dgm:prSet presAssocID="{B41EB965-3BE1-4915-AB8E-C2827644D634}" presName="rootText" presStyleLbl="node2" presStyleIdx="0" presStyleCnt="6">
        <dgm:presLayoutVars>
          <dgm:chPref val="3"/>
        </dgm:presLayoutVars>
      </dgm:prSet>
      <dgm:spPr/>
      <dgm:t>
        <a:bodyPr/>
        <a:lstStyle/>
        <a:p>
          <a:endParaRPr lang="en-US"/>
        </a:p>
      </dgm:t>
    </dgm:pt>
    <dgm:pt modelId="{F59A8B88-7D08-42A6-84E5-9623955C7175}" type="pres">
      <dgm:prSet presAssocID="{B41EB965-3BE1-4915-AB8E-C2827644D634}" presName="rootConnector" presStyleLbl="node2" presStyleIdx="0" presStyleCnt="6"/>
      <dgm:spPr/>
      <dgm:t>
        <a:bodyPr/>
        <a:lstStyle/>
        <a:p>
          <a:endParaRPr lang="en-US"/>
        </a:p>
      </dgm:t>
    </dgm:pt>
    <dgm:pt modelId="{47C49EC0-D837-49E6-8E47-D86E55348F9F}" type="pres">
      <dgm:prSet presAssocID="{B41EB965-3BE1-4915-AB8E-C2827644D634}" presName="hierChild4" presStyleCnt="0"/>
      <dgm:spPr/>
    </dgm:pt>
    <dgm:pt modelId="{F163E043-165C-4DC0-82C3-9CC21578EF2C}" type="pres">
      <dgm:prSet presAssocID="{B41EB965-3BE1-4915-AB8E-C2827644D634}" presName="hierChild5" presStyleCnt="0"/>
      <dgm:spPr/>
    </dgm:pt>
    <dgm:pt modelId="{4CC816BD-9AB4-45B9-AB14-3A0E2AFC2D57}" type="pres">
      <dgm:prSet presAssocID="{427F3831-3D7D-443C-A361-D789B23FCF27}" presName="Name35" presStyleLbl="parChTrans1D2" presStyleIdx="1" presStyleCnt="6"/>
      <dgm:spPr/>
    </dgm:pt>
    <dgm:pt modelId="{BF298666-838D-466F-B1B7-9DABEA41CC6E}" type="pres">
      <dgm:prSet presAssocID="{D3E88D22-109D-4AAB-A794-04FCA912C3FC}" presName="hierRoot2" presStyleCnt="0">
        <dgm:presLayoutVars>
          <dgm:hierBranch/>
        </dgm:presLayoutVars>
      </dgm:prSet>
      <dgm:spPr/>
    </dgm:pt>
    <dgm:pt modelId="{63FD2EC8-93EB-4CF2-A1CF-8F52CB5872B9}" type="pres">
      <dgm:prSet presAssocID="{D3E88D22-109D-4AAB-A794-04FCA912C3FC}" presName="rootComposite" presStyleCnt="0"/>
      <dgm:spPr/>
    </dgm:pt>
    <dgm:pt modelId="{67DE1DA2-C5F1-43C7-8CEB-FDFE47B6AD06}" type="pres">
      <dgm:prSet presAssocID="{D3E88D22-109D-4AAB-A794-04FCA912C3FC}" presName="rootText" presStyleLbl="node2" presStyleIdx="1" presStyleCnt="6">
        <dgm:presLayoutVars>
          <dgm:chPref val="3"/>
        </dgm:presLayoutVars>
      </dgm:prSet>
      <dgm:spPr/>
      <dgm:t>
        <a:bodyPr/>
        <a:lstStyle/>
        <a:p>
          <a:endParaRPr lang="en-US"/>
        </a:p>
      </dgm:t>
    </dgm:pt>
    <dgm:pt modelId="{3F2E253B-A950-4AD4-A16B-14E47CB77C64}" type="pres">
      <dgm:prSet presAssocID="{D3E88D22-109D-4AAB-A794-04FCA912C3FC}" presName="rootConnector" presStyleLbl="node2" presStyleIdx="1" presStyleCnt="6"/>
      <dgm:spPr/>
      <dgm:t>
        <a:bodyPr/>
        <a:lstStyle/>
        <a:p>
          <a:endParaRPr lang="en-US"/>
        </a:p>
      </dgm:t>
    </dgm:pt>
    <dgm:pt modelId="{859A2412-B893-43D6-AD44-C4E9D1FE4CF9}" type="pres">
      <dgm:prSet presAssocID="{D3E88D22-109D-4AAB-A794-04FCA912C3FC}" presName="hierChild4" presStyleCnt="0"/>
      <dgm:spPr/>
    </dgm:pt>
    <dgm:pt modelId="{CB72EB89-0E33-46DC-BBE1-9B74D2F1B04B}" type="pres">
      <dgm:prSet presAssocID="{D3E88D22-109D-4AAB-A794-04FCA912C3FC}" presName="hierChild5" presStyleCnt="0"/>
      <dgm:spPr/>
    </dgm:pt>
    <dgm:pt modelId="{6039833C-F92E-48E5-9359-AC5811033F72}" type="pres">
      <dgm:prSet presAssocID="{45E1D6A7-B4C7-4497-9B6B-2C5179932DCF}" presName="Name35" presStyleLbl="parChTrans1D2" presStyleIdx="2" presStyleCnt="6"/>
      <dgm:spPr/>
    </dgm:pt>
    <dgm:pt modelId="{185E3B54-39F5-4468-817B-14CB44976EF5}" type="pres">
      <dgm:prSet presAssocID="{336E461C-AB77-43A0-ACA2-4909006A6F5E}" presName="hierRoot2" presStyleCnt="0">
        <dgm:presLayoutVars>
          <dgm:hierBranch/>
        </dgm:presLayoutVars>
      </dgm:prSet>
      <dgm:spPr/>
    </dgm:pt>
    <dgm:pt modelId="{2B05A2E0-60BB-4BC5-96E0-83441B9FA905}" type="pres">
      <dgm:prSet presAssocID="{336E461C-AB77-43A0-ACA2-4909006A6F5E}" presName="rootComposite" presStyleCnt="0"/>
      <dgm:spPr/>
    </dgm:pt>
    <dgm:pt modelId="{140BF3A4-A889-4ACF-94D8-4C6F046BD0CE}" type="pres">
      <dgm:prSet presAssocID="{336E461C-AB77-43A0-ACA2-4909006A6F5E}" presName="rootText" presStyleLbl="node2" presStyleIdx="2" presStyleCnt="6">
        <dgm:presLayoutVars>
          <dgm:chPref val="3"/>
        </dgm:presLayoutVars>
      </dgm:prSet>
      <dgm:spPr/>
      <dgm:t>
        <a:bodyPr/>
        <a:lstStyle/>
        <a:p>
          <a:endParaRPr lang="en-US"/>
        </a:p>
      </dgm:t>
    </dgm:pt>
    <dgm:pt modelId="{B941C59F-EC96-4B01-820D-90842A5C3227}" type="pres">
      <dgm:prSet presAssocID="{336E461C-AB77-43A0-ACA2-4909006A6F5E}" presName="rootConnector" presStyleLbl="node2" presStyleIdx="2" presStyleCnt="6"/>
      <dgm:spPr/>
      <dgm:t>
        <a:bodyPr/>
        <a:lstStyle/>
        <a:p>
          <a:endParaRPr lang="en-US"/>
        </a:p>
      </dgm:t>
    </dgm:pt>
    <dgm:pt modelId="{0BFEA38E-C5A2-4180-B4E2-585E937C41B5}" type="pres">
      <dgm:prSet presAssocID="{336E461C-AB77-43A0-ACA2-4909006A6F5E}" presName="hierChild4" presStyleCnt="0"/>
      <dgm:spPr/>
    </dgm:pt>
    <dgm:pt modelId="{1220581D-000B-4408-AC6F-2299467FC4F6}" type="pres">
      <dgm:prSet presAssocID="{336E461C-AB77-43A0-ACA2-4909006A6F5E}" presName="hierChild5" presStyleCnt="0"/>
      <dgm:spPr/>
    </dgm:pt>
    <dgm:pt modelId="{DD67056F-0A99-4FBB-A089-20DCD23330DD}" type="pres">
      <dgm:prSet presAssocID="{E9188C22-1EA4-4466-8828-681E62A4E088}" presName="Name35" presStyleLbl="parChTrans1D2" presStyleIdx="3" presStyleCnt="6"/>
      <dgm:spPr/>
    </dgm:pt>
    <dgm:pt modelId="{07982364-030E-4FE4-B965-404BE8261C86}" type="pres">
      <dgm:prSet presAssocID="{A9C1E1D0-03C9-47A8-ACD2-A100F17A47C3}" presName="hierRoot2" presStyleCnt="0">
        <dgm:presLayoutVars>
          <dgm:hierBranch/>
        </dgm:presLayoutVars>
      </dgm:prSet>
      <dgm:spPr/>
    </dgm:pt>
    <dgm:pt modelId="{F06CE451-1669-4685-B638-1D66EFD3FD23}" type="pres">
      <dgm:prSet presAssocID="{A9C1E1D0-03C9-47A8-ACD2-A100F17A47C3}" presName="rootComposite" presStyleCnt="0"/>
      <dgm:spPr/>
    </dgm:pt>
    <dgm:pt modelId="{AC402E9E-3BB3-4296-92DD-ECFF888316AA}" type="pres">
      <dgm:prSet presAssocID="{A9C1E1D0-03C9-47A8-ACD2-A100F17A47C3}" presName="rootText" presStyleLbl="node2" presStyleIdx="3" presStyleCnt="6">
        <dgm:presLayoutVars>
          <dgm:chPref val="3"/>
        </dgm:presLayoutVars>
      </dgm:prSet>
      <dgm:spPr/>
      <dgm:t>
        <a:bodyPr/>
        <a:lstStyle/>
        <a:p>
          <a:endParaRPr lang="en-US"/>
        </a:p>
      </dgm:t>
    </dgm:pt>
    <dgm:pt modelId="{65247BEE-9DE8-461C-95E7-264E3B64A16F}" type="pres">
      <dgm:prSet presAssocID="{A9C1E1D0-03C9-47A8-ACD2-A100F17A47C3}" presName="rootConnector" presStyleLbl="node2" presStyleIdx="3" presStyleCnt="6"/>
      <dgm:spPr/>
      <dgm:t>
        <a:bodyPr/>
        <a:lstStyle/>
        <a:p>
          <a:endParaRPr lang="en-US"/>
        </a:p>
      </dgm:t>
    </dgm:pt>
    <dgm:pt modelId="{2CC1AF5B-A50A-4E5C-816A-18A10B916C85}" type="pres">
      <dgm:prSet presAssocID="{A9C1E1D0-03C9-47A8-ACD2-A100F17A47C3}" presName="hierChild4" presStyleCnt="0"/>
      <dgm:spPr/>
    </dgm:pt>
    <dgm:pt modelId="{29467BBF-D7A6-4F6A-8BA6-17EE876C746C}" type="pres">
      <dgm:prSet presAssocID="{A9C1E1D0-03C9-47A8-ACD2-A100F17A47C3}" presName="hierChild5" presStyleCnt="0"/>
      <dgm:spPr/>
    </dgm:pt>
    <dgm:pt modelId="{625A01DD-2020-44CA-8B1F-44C616222559}" type="pres">
      <dgm:prSet presAssocID="{8CB6439A-5161-47DF-942D-002B66EDD389}" presName="Name35" presStyleLbl="parChTrans1D2" presStyleIdx="4" presStyleCnt="6"/>
      <dgm:spPr/>
    </dgm:pt>
    <dgm:pt modelId="{3A15DA57-BA17-4DD6-B44D-5DB3BBFF10F7}" type="pres">
      <dgm:prSet presAssocID="{66D1DA58-87A5-4157-BAC6-C340279487CA}" presName="hierRoot2" presStyleCnt="0">
        <dgm:presLayoutVars>
          <dgm:hierBranch/>
        </dgm:presLayoutVars>
      </dgm:prSet>
      <dgm:spPr/>
    </dgm:pt>
    <dgm:pt modelId="{C6FC78E7-EFDA-4AAC-9339-2CD516E96B5B}" type="pres">
      <dgm:prSet presAssocID="{66D1DA58-87A5-4157-BAC6-C340279487CA}" presName="rootComposite" presStyleCnt="0"/>
      <dgm:spPr/>
    </dgm:pt>
    <dgm:pt modelId="{42339AD8-0970-4EB3-8772-C4C09816E94D}" type="pres">
      <dgm:prSet presAssocID="{66D1DA58-87A5-4157-BAC6-C340279487CA}" presName="rootText" presStyleLbl="node2" presStyleIdx="4" presStyleCnt="6">
        <dgm:presLayoutVars>
          <dgm:chPref val="3"/>
        </dgm:presLayoutVars>
      </dgm:prSet>
      <dgm:spPr/>
      <dgm:t>
        <a:bodyPr/>
        <a:lstStyle/>
        <a:p>
          <a:endParaRPr lang="en-US"/>
        </a:p>
      </dgm:t>
    </dgm:pt>
    <dgm:pt modelId="{19A8E1F8-BB68-4585-856C-E680DEF4D227}" type="pres">
      <dgm:prSet presAssocID="{66D1DA58-87A5-4157-BAC6-C340279487CA}" presName="rootConnector" presStyleLbl="node2" presStyleIdx="4" presStyleCnt="6"/>
      <dgm:spPr/>
      <dgm:t>
        <a:bodyPr/>
        <a:lstStyle/>
        <a:p>
          <a:endParaRPr lang="en-US"/>
        </a:p>
      </dgm:t>
    </dgm:pt>
    <dgm:pt modelId="{DA893D81-583D-4F5A-B720-880130A25FF7}" type="pres">
      <dgm:prSet presAssocID="{66D1DA58-87A5-4157-BAC6-C340279487CA}" presName="hierChild4" presStyleCnt="0"/>
      <dgm:spPr/>
    </dgm:pt>
    <dgm:pt modelId="{FCFC53E1-1F45-4660-9473-BFE3A87FDD34}" type="pres">
      <dgm:prSet presAssocID="{66D1DA58-87A5-4157-BAC6-C340279487CA}" presName="hierChild5" presStyleCnt="0"/>
      <dgm:spPr/>
    </dgm:pt>
    <dgm:pt modelId="{C7925D90-8666-4010-BC7E-446E4E619324}" type="pres">
      <dgm:prSet presAssocID="{AD2CFD1B-64B2-41B0-B2C7-C78DD5EF8F90}" presName="Name35" presStyleLbl="parChTrans1D2" presStyleIdx="5" presStyleCnt="6"/>
      <dgm:spPr/>
    </dgm:pt>
    <dgm:pt modelId="{790C6123-62E3-4F7F-9681-35BD371C6C88}" type="pres">
      <dgm:prSet presAssocID="{7F0A07AA-2155-49BF-B94A-035C1D817C8E}" presName="hierRoot2" presStyleCnt="0">
        <dgm:presLayoutVars>
          <dgm:hierBranch/>
        </dgm:presLayoutVars>
      </dgm:prSet>
      <dgm:spPr/>
    </dgm:pt>
    <dgm:pt modelId="{49FF0711-6283-4DA8-B5C8-39C9ADAC7754}" type="pres">
      <dgm:prSet presAssocID="{7F0A07AA-2155-49BF-B94A-035C1D817C8E}" presName="rootComposite" presStyleCnt="0"/>
      <dgm:spPr/>
    </dgm:pt>
    <dgm:pt modelId="{0F36C328-F44C-44BE-88E4-481BEB246D4D}" type="pres">
      <dgm:prSet presAssocID="{7F0A07AA-2155-49BF-B94A-035C1D817C8E}" presName="rootText" presStyleLbl="node2" presStyleIdx="5" presStyleCnt="6">
        <dgm:presLayoutVars>
          <dgm:chPref val="3"/>
        </dgm:presLayoutVars>
      </dgm:prSet>
      <dgm:spPr/>
      <dgm:t>
        <a:bodyPr/>
        <a:lstStyle/>
        <a:p>
          <a:endParaRPr lang="en-US"/>
        </a:p>
      </dgm:t>
    </dgm:pt>
    <dgm:pt modelId="{87B9B740-2EFA-4D6E-8E8C-F81DD6ADDEC7}" type="pres">
      <dgm:prSet presAssocID="{7F0A07AA-2155-49BF-B94A-035C1D817C8E}" presName="rootConnector" presStyleLbl="node2" presStyleIdx="5" presStyleCnt="6"/>
      <dgm:spPr/>
      <dgm:t>
        <a:bodyPr/>
        <a:lstStyle/>
        <a:p>
          <a:endParaRPr lang="en-US"/>
        </a:p>
      </dgm:t>
    </dgm:pt>
    <dgm:pt modelId="{FF0EE01F-5EEE-48F0-A9ED-8EED8E76A7C6}" type="pres">
      <dgm:prSet presAssocID="{7F0A07AA-2155-49BF-B94A-035C1D817C8E}" presName="hierChild4" presStyleCnt="0"/>
      <dgm:spPr/>
    </dgm:pt>
    <dgm:pt modelId="{30E7EFF2-DAB8-46F7-974A-B977D2E50E03}" type="pres">
      <dgm:prSet presAssocID="{7F0A07AA-2155-49BF-B94A-035C1D817C8E}" presName="hierChild5" presStyleCnt="0"/>
      <dgm:spPr/>
    </dgm:pt>
    <dgm:pt modelId="{5D1EC3CF-7D92-423C-9CA8-51C3097A2552}" type="pres">
      <dgm:prSet presAssocID="{A78C8803-0212-4D0A-83B0-1FE2DB1EE5AF}" presName="hierChild3" presStyleCnt="0"/>
      <dgm:spPr/>
    </dgm:pt>
  </dgm:ptLst>
  <dgm:cxnLst>
    <dgm:cxn modelId="{36E0078E-D638-4DA2-B8CA-8E909B99FD38}" type="presOf" srcId="{A78C8803-0212-4D0A-83B0-1FE2DB1EE5AF}" destId="{D53DB74C-4AE2-4306-9902-570413651536}" srcOrd="1" destOrd="0" presId="urn:microsoft.com/office/officeart/2005/8/layout/orgChart1"/>
    <dgm:cxn modelId="{2DB691F6-D7CF-42B7-9C85-58649A951015}" type="presOf" srcId="{442D7D6C-399A-434C-9D04-B6176E7052AD}" destId="{D9BDD1DA-277D-44CC-AB8B-057FB07903CC}" srcOrd="0" destOrd="0" presId="urn:microsoft.com/office/officeart/2005/8/layout/orgChart1"/>
    <dgm:cxn modelId="{1D479AF5-75CF-4F5E-B516-D13426333AD4}" srcId="{A78C8803-0212-4D0A-83B0-1FE2DB1EE5AF}" destId="{66D1DA58-87A5-4157-BAC6-C340279487CA}" srcOrd="4" destOrd="0" parTransId="{8CB6439A-5161-47DF-942D-002B66EDD389}" sibTransId="{4CBC104D-914A-401E-8F9F-67261D8C706F}"/>
    <dgm:cxn modelId="{BD89E56E-97EA-44B9-A54C-FFA16007D6D6}" srcId="{442D7D6C-399A-434C-9D04-B6176E7052AD}" destId="{A78C8803-0212-4D0A-83B0-1FE2DB1EE5AF}" srcOrd="0" destOrd="0" parTransId="{C87223F3-A196-40EA-AB62-33E7B7FACA4E}" sibTransId="{1BD4C09A-2822-454B-A3C4-050AA5847BA2}"/>
    <dgm:cxn modelId="{2C4C36D8-BF3E-4D03-8C43-F7ACBFF76706}" type="presOf" srcId="{66D1DA58-87A5-4157-BAC6-C340279487CA}" destId="{19A8E1F8-BB68-4585-856C-E680DEF4D227}" srcOrd="1" destOrd="0" presId="urn:microsoft.com/office/officeart/2005/8/layout/orgChart1"/>
    <dgm:cxn modelId="{715C67B1-5EFA-439D-AC01-5E1F8EE52F97}" type="presOf" srcId="{A78C8803-0212-4D0A-83B0-1FE2DB1EE5AF}" destId="{BC18DD3D-0C75-468F-BB95-A4FCF045906C}" srcOrd="0" destOrd="0" presId="urn:microsoft.com/office/officeart/2005/8/layout/orgChart1"/>
    <dgm:cxn modelId="{9ED0C348-4DB1-4C60-AE08-A030ADF3C06E}" srcId="{A78C8803-0212-4D0A-83B0-1FE2DB1EE5AF}" destId="{A9C1E1D0-03C9-47A8-ACD2-A100F17A47C3}" srcOrd="3" destOrd="0" parTransId="{E9188C22-1EA4-4466-8828-681E62A4E088}" sibTransId="{AAE04484-C66B-4298-8C44-054FD4036693}"/>
    <dgm:cxn modelId="{1D52F8E7-AAE3-4599-9B7E-42E19E97DFBB}" srcId="{A78C8803-0212-4D0A-83B0-1FE2DB1EE5AF}" destId="{D3E88D22-109D-4AAB-A794-04FCA912C3FC}" srcOrd="1" destOrd="0" parTransId="{427F3831-3D7D-443C-A361-D789B23FCF27}" sibTransId="{A1825568-971B-4765-979E-76C9FA805CA7}"/>
    <dgm:cxn modelId="{0B7C8EBF-AFDE-4B03-A75F-B2B9E9240573}" type="presOf" srcId="{A9C1E1D0-03C9-47A8-ACD2-A100F17A47C3}" destId="{65247BEE-9DE8-461C-95E7-264E3B64A16F}" srcOrd="1" destOrd="0" presId="urn:microsoft.com/office/officeart/2005/8/layout/orgChart1"/>
    <dgm:cxn modelId="{9AB7DAA8-0783-43DC-B3A4-4C3BE5E44AF4}" type="presOf" srcId="{B41EB965-3BE1-4915-AB8E-C2827644D634}" destId="{10ED0B4A-236E-4188-BC7A-2929F7D04857}" srcOrd="0" destOrd="0" presId="urn:microsoft.com/office/officeart/2005/8/layout/orgChart1"/>
    <dgm:cxn modelId="{CD28F829-A540-428B-8006-9B0D06E467EE}" type="presOf" srcId="{45E1D6A7-B4C7-4497-9B6B-2C5179932DCF}" destId="{6039833C-F92E-48E5-9359-AC5811033F72}" srcOrd="0" destOrd="0" presId="urn:microsoft.com/office/officeart/2005/8/layout/orgChart1"/>
    <dgm:cxn modelId="{1062F0E0-3CBD-44F4-ADE9-7753F4B98272}" srcId="{A78C8803-0212-4D0A-83B0-1FE2DB1EE5AF}" destId="{B41EB965-3BE1-4915-AB8E-C2827644D634}" srcOrd="0" destOrd="0" parTransId="{69DE4D26-D7C0-4492-98B5-C2F0AA0E8EF9}" sibTransId="{F468B50B-5A88-4748-840D-E8F594A50165}"/>
    <dgm:cxn modelId="{D8CD9E71-85BD-4B20-A813-7C49AB584D9B}" type="presOf" srcId="{69DE4D26-D7C0-4492-98B5-C2F0AA0E8EF9}" destId="{054AC5A0-0E12-41D3-83CE-EC8E1DCA15F1}" srcOrd="0" destOrd="0" presId="urn:microsoft.com/office/officeart/2005/8/layout/orgChart1"/>
    <dgm:cxn modelId="{89F03F5A-3983-446B-94D3-0A1D5E886CF2}" type="presOf" srcId="{D3E88D22-109D-4AAB-A794-04FCA912C3FC}" destId="{3F2E253B-A950-4AD4-A16B-14E47CB77C64}" srcOrd="1" destOrd="0" presId="urn:microsoft.com/office/officeart/2005/8/layout/orgChart1"/>
    <dgm:cxn modelId="{BE7EC6A3-C01B-4A57-9FFA-EE38D45A1865}" type="presOf" srcId="{427F3831-3D7D-443C-A361-D789B23FCF27}" destId="{4CC816BD-9AB4-45B9-AB14-3A0E2AFC2D57}" srcOrd="0" destOrd="0" presId="urn:microsoft.com/office/officeart/2005/8/layout/orgChart1"/>
    <dgm:cxn modelId="{E20A2811-2195-4D6F-BFF6-A517E386805A}" type="presOf" srcId="{A9C1E1D0-03C9-47A8-ACD2-A100F17A47C3}" destId="{AC402E9E-3BB3-4296-92DD-ECFF888316AA}" srcOrd="0" destOrd="0" presId="urn:microsoft.com/office/officeart/2005/8/layout/orgChart1"/>
    <dgm:cxn modelId="{A61D6405-3356-46D5-A27A-367273822367}" type="presOf" srcId="{E9188C22-1EA4-4466-8828-681E62A4E088}" destId="{DD67056F-0A99-4FBB-A089-20DCD23330DD}" srcOrd="0" destOrd="0" presId="urn:microsoft.com/office/officeart/2005/8/layout/orgChart1"/>
    <dgm:cxn modelId="{3FB1F53E-CB0F-4D1A-991E-3C4B7D4ACFB2}" type="presOf" srcId="{8CB6439A-5161-47DF-942D-002B66EDD389}" destId="{625A01DD-2020-44CA-8B1F-44C616222559}" srcOrd="0" destOrd="0" presId="urn:microsoft.com/office/officeart/2005/8/layout/orgChart1"/>
    <dgm:cxn modelId="{0DE10140-5F2F-42B0-B7BC-AED7855D668C}" type="presOf" srcId="{D3E88D22-109D-4AAB-A794-04FCA912C3FC}" destId="{67DE1DA2-C5F1-43C7-8CEB-FDFE47B6AD06}" srcOrd="0" destOrd="0" presId="urn:microsoft.com/office/officeart/2005/8/layout/orgChart1"/>
    <dgm:cxn modelId="{7BE74E24-75BD-47D9-A5BD-24425C959527}" srcId="{A78C8803-0212-4D0A-83B0-1FE2DB1EE5AF}" destId="{7F0A07AA-2155-49BF-B94A-035C1D817C8E}" srcOrd="5" destOrd="0" parTransId="{AD2CFD1B-64B2-41B0-B2C7-C78DD5EF8F90}" sibTransId="{C0764F9B-1C8D-491D-9C10-07E0C4318A0B}"/>
    <dgm:cxn modelId="{D1CBCB39-D086-4580-997A-65C418A97955}" type="presOf" srcId="{AD2CFD1B-64B2-41B0-B2C7-C78DD5EF8F90}" destId="{C7925D90-8666-4010-BC7E-446E4E619324}" srcOrd="0" destOrd="0" presId="urn:microsoft.com/office/officeart/2005/8/layout/orgChart1"/>
    <dgm:cxn modelId="{5D1A17CE-D83B-4B5A-832C-9653E3D93381}" srcId="{A78C8803-0212-4D0A-83B0-1FE2DB1EE5AF}" destId="{336E461C-AB77-43A0-ACA2-4909006A6F5E}" srcOrd="2" destOrd="0" parTransId="{45E1D6A7-B4C7-4497-9B6B-2C5179932DCF}" sibTransId="{BDA0A7F5-B6C0-44C4-A081-B6EB881F424E}"/>
    <dgm:cxn modelId="{C93FA9F1-7834-4448-8C1D-83F104EFCB05}" type="presOf" srcId="{B41EB965-3BE1-4915-AB8E-C2827644D634}" destId="{F59A8B88-7D08-42A6-84E5-9623955C7175}" srcOrd="1" destOrd="0" presId="urn:microsoft.com/office/officeart/2005/8/layout/orgChart1"/>
    <dgm:cxn modelId="{465A24EE-CFF5-4091-9856-A5308626DD0C}" type="presOf" srcId="{336E461C-AB77-43A0-ACA2-4909006A6F5E}" destId="{B941C59F-EC96-4B01-820D-90842A5C3227}" srcOrd="1" destOrd="0" presId="urn:microsoft.com/office/officeart/2005/8/layout/orgChart1"/>
    <dgm:cxn modelId="{A4D5629C-F2A2-4B69-8817-71CDF83F266E}" type="presOf" srcId="{7F0A07AA-2155-49BF-B94A-035C1D817C8E}" destId="{0F36C328-F44C-44BE-88E4-481BEB246D4D}" srcOrd="0" destOrd="0" presId="urn:microsoft.com/office/officeart/2005/8/layout/orgChart1"/>
    <dgm:cxn modelId="{EBB3156E-EB7B-4FB4-B811-0053D7189613}" type="presOf" srcId="{336E461C-AB77-43A0-ACA2-4909006A6F5E}" destId="{140BF3A4-A889-4ACF-94D8-4C6F046BD0CE}" srcOrd="0" destOrd="0" presId="urn:microsoft.com/office/officeart/2005/8/layout/orgChart1"/>
    <dgm:cxn modelId="{9B8A75E9-EE50-4E0C-891B-73F9FC8042AB}" type="presOf" srcId="{66D1DA58-87A5-4157-BAC6-C340279487CA}" destId="{42339AD8-0970-4EB3-8772-C4C09816E94D}" srcOrd="0" destOrd="0" presId="urn:microsoft.com/office/officeart/2005/8/layout/orgChart1"/>
    <dgm:cxn modelId="{7E037769-1F4D-4BC9-BE53-6AA0ECBF63A8}" type="presOf" srcId="{7F0A07AA-2155-49BF-B94A-035C1D817C8E}" destId="{87B9B740-2EFA-4D6E-8E8C-F81DD6ADDEC7}" srcOrd="1" destOrd="0" presId="urn:microsoft.com/office/officeart/2005/8/layout/orgChart1"/>
    <dgm:cxn modelId="{BC6152D8-1E57-4392-AD9F-3555BAFA2263}" type="presParOf" srcId="{D9BDD1DA-277D-44CC-AB8B-057FB07903CC}" destId="{E5157645-8CC8-4433-9075-DF6708647957}" srcOrd="0" destOrd="0" presId="urn:microsoft.com/office/officeart/2005/8/layout/orgChart1"/>
    <dgm:cxn modelId="{02D70117-5239-42CE-8EF3-7391636F9EB2}" type="presParOf" srcId="{E5157645-8CC8-4433-9075-DF6708647957}" destId="{8D8343DE-0112-4B92-80E9-B644DFCEAB04}" srcOrd="0" destOrd="0" presId="urn:microsoft.com/office/officeart/2005/8/layout/orgChart1"/>
    <dgm:cxn modelId="{6496BDC7-711E-43FC-8A46-5E9D886EC9B9}" type="presParOf" srcId="{8D8343DE-0112-4B92-80E9-B644DFCEAB04}" destId="{BC18DD3D-0C75-468F-BB95-A4FCF045906C}" srcOrd="0" destOrd="0" presId="urn:microsoft.com/office/officeart/2005/8/layout/orgChart1"/>
    <dgm:cxn modelId="{3E665E28-4CAF-4B18-8FEF-F1B0D9F5311E}" type="presParOf" srcId="{8D8343DE-0112-4B92-80E9-B644DFCEAB04}" destId="{D53DB74C-4AE2-4306-9902-570413651536}" srcOrd="1" destOrd="0" presId="urn:microsoft.com/office/officeart/2005/8/layout/orgChart1"/>
    <dgm:cxn modelId="{414F148E-3919-4EBD-9211-C778DC1FCFF6}" type="presParOf" srcId="{E5157645-8CC8-4433-9075-DF6708647957}" destId="{B8614081-1B1E-4964-A67B-15CA5C7DAAF1}" srcOrd="1" destOrd="0" presId="urn:microsoft.com/office/officeart/2005/8/layout/orgChart1"/>
    <dgm:cxn modelId="{76A49364-6499-4CDC-8B27-C214879BA120}" type="presParOf" srcId="{B8614081-1B1E-4964-A67B-15CA5C7DAAF1}" destId="{054AC5A0-0E12-41D3-83CE-EC8E1DCA15F1}" srcOrd="0" destOrd="0" presId="urn:microsoft.com/office/officeart/2005/8/layout/orgChart1"/>
    <dgm:cxn modelId="{53FCAFAA-6E63-4BBF-B989-9AE8CD2883F2}" type="presParOf" srcId="{B8614081-1B1E-4964-A67B-15CA5C7DAAF1}" destId="{E77A90D7-7673-4D94-A173-281B05D585A5}" srcOrd="1" destOrd="0" presId="urn:microsoft.com/office/officeart/2005/8/layout/orgChart1"/>
    <dgm:cxn modelId="{BEDD1ED8-A87F-460A-B497-83B3F8D17542}" type="presParOf" srcId="{E77A90D7-7673-4D94-A173-281B05D585A5}" destId="{B734D4D6-BF03-4C95-B619-D7A93D40B1B9}" srcOrd="0" destOrd="0" presId="urn:microsoft.com/office/officeart/2005/8/layout/orgChart1"/>
    <dgm:cxn modelId="{0D166C0F-0D10-41EE-A949-5D2ED31F24DD}" type="presParOf" srcId="{B734D4D6-BF03-4C95-B619-D7A93D40B1B9}" destId="{10ED0B4A-236E-4188-BC7A-2929F7D04857}" srcOrd="0" destOrd="0" presId="urn:microsoft.com/office/officeart/2005/8/layout/orgChart1"/>
    <dgm:cxn modelId="{88095162-6A17-45B2-A6CE-8E2345847586}" type="presParOf" srcId="{B734D4D6-BF03-4C95-B619-D7A93D40B1B9}" destId="{F59A8B88-7D08-42A6-84E5-9623955C7175}" srcOrd="1" destOrd="0" presId="urn:microsoft.com/office/officeart/2005/8/layout/orgChart1"/>
    <dgm:cxn modelId="{005C752B-CDC8-49D4-B90C-76D53F56DEED}" type="presParOf" srcId="{E77A90D7-7673-4D94-A173-281B05D585A5}" destId="{47C49EC0-D837-49E6-8E47-D86E55348F9F}" srcOrd="1" destOrd="0" presId="urn:microsoft.com/office/officeart/2005/8/layout/orgChart1"/>
    <dgm:cxn modelId="{4A5C8BA9-63E4-403A-9B78-B61299E93C50}" type="presParOf" srcId="{E77A90D7-7673-4D94-A173-281B05D585A5}" destId="{F163E043-165C-4DC0-82C3-9CC21578EF2C}" srcOrd="2" destOrd="0" presId="urn:microsoft.com/office/officeart/2005/8/layout/orgChart1"/>
    <dgm:cxn modelId="{2E52ADDF-5D10-43E0-BEAC-2FEB3464ABD6}" type="presParOf" srcId="{B8614081-1B1E-4964-A67B-15CA5C7DAAF1}" destId="{4CC816BD-9AB4-45B9-AB14-3A0E2AFC2D57}" srcOrd="2" destOrd="0" presId="urn:microsoft.com/office/officeart/2005/8/layout/orgChart1"/>
    <dgm:cxn modelId="{286176F0-BA79-4007-B146-399CDB2ACF1E}" type="presParOf" srcId="{B8614081-1B1E-4964-A67B-15CA5C7DAAF1}" destId="{BF298666-838D-466F-B1B7-9DABEA41CC6E}" srcOrd="3" destOrd="0" presId="urn:microsoft.com/office/officeart/2005/8/layout/orgChart1"/>
    <dgm:cxn modelId="{B38E85B9-F45E-4FA8-B4B6-FFEC0206CDB5}" type="presParOf" srcId="{BF298666-838D-466F-B1B7-9DABEA41CC6E}" destId="{63FD2EC8-93EB-4CF2-A1CF-8F52CB5872B9}" srcOrd="0" destOrd="0" presId="urn:microsoft.com/office/officeart/2005/8/layout/orgChart1"/>
    <dgm:cxn modelId="{8C870D5C-2399-436E-9483-FD7FF1E2A9DE}" type="presParOf" srcId="{63FD2EC8-93EB-4CF2-A1CF-8F52CB5872B9}" destId="{67DE1DA2-C5F1-43C7-8CEB-FDFE47B6AD06}" srcOrd="0" destOrd="0" presId="urn:microsoft.com/office/officeart/2005/8/layout/orgChart1"/>
    <dgm:cxn modelId="{1DFB4245-0A4F-43FE-8760-A8E0F231B1D0}" type="presParOf" srcId="{63FD2EC8-93EB-4CF2-A1CF-8F52CB5872B9}" destId="{3F2E253B-A950-4AD4-A16B-14E47CB77C64}" srcOrd="1" destOrd="0" presId="urn:microsoft.com/office/officeart/2005/8/layout/orgChart1"/>
    <dgm:cxn modelId="{8D5D83EF-A2DC-4F03-9C3F-DCD4B7D6F652}" type="presParOf" srcId="{BF298666-838D-466F-B1B7-9DABEA41CC6E}" destId="{859A2412-B893-43D6-AD44-C4E9D1FE4CF9}" srcOrd="1" destOrd="0" presId="urn:microsoft.com/office/officeart/2005/8/layout/orgChart1"/>
    <dgm:cxn modelId="{E153CB43-2966-4C8F-A093-47CA6FF7D3EB}" type="presParOf" srcId="{BF298666-838D-466F-B1B7-9DABEA41CC6E}" destId="{CB72EB89-0E33-46DC-BBE1-9B74D2F1B04B}" srcOrd="2" destOrd="0" presId="urn:microsoft.com/office/officeart/2005/8/layout/orgChart1"/>
    <dgm:cxn modelId="{4D0EDC12-7C5B-4EC5-B91F-91CC37F0E484}" type="presParOf" srcId="{B8614081-1B1E-4964-A67B-15CA5C7DAAF1}" destId="{6039833C-F92E-48E5-9359-AC5811033F72}" srcOrd="4" destOrd="0" presId="urn:microsoft.com/office/officeart/2005/8/layout/orgChart1"/>
    <dgm:cxn modelId="{B77C0A70-C650-44E7-BA20-11C15A074A91}" type="presParOf" srcId="{B8614081-1B1E-4964-A67B-15CA5C7DAAF1}" destId="{185E3B54-39F5-4468-817B-14CB44976EF5}" srcOrd="5" destOrd="0" presId="urn:microsoft.com/office/officeart/2005/8/layout/orgChart1"/>
    <dgm:cxn modelId="{8D05CAAD-A53A-40B2-8377-4B8286ED67F9}" type="presParOf" srcId="{185E3B54-39F5-4468-817B-14CB44976EF5}" destId="{2B05A2E0-60BB-4BC5-96E0-83441B9FA905}" srcOrd="0" destOrd="0" presId="urn:microsoft.com/office/officeart/2005/8/layout/orgChart1"/>
    <dgm:cxn modelId="{8930F248-FAFF-48C4-A383-7DA097586C69}" type="presParOf" srcId="{2B05A2E0-60BB-4BC5-96E0-83441B9FA905}" destId="{140BF3A4-A889-4ACF-94D8-4C6F046BD0CE}" srcOrd="0" destOrd="0" presId="urn:microsoft.com/office/officeart/2005/8/layout/orgChart1"/>
    <dgm:cxn modelId="{C5AF274F-9A6B-4D4C-9AB0-367DE4892001}" type="presParOf" srcId="{2B05A2E0-60BB-4BC5-96E0-83441B9FA905}" destId="{B941C59F-EC96-4B01-820D-90842A5C3227}" srcOrd="1" destOrd="0" presId="urn:microsoft.com/office/officeart/2005/8/layout/orgChart1"/>
    <dgm:cxn modelId="{CAF5BFA1-933D-404D-ADA8-EFEC7612A924}" type="presParOf" srcId="{185E3B54-39F5-4468-817B-14CB44976EF5}" destId="{0BFEA38E-C5A2-4180-B4E2-585E937C41B5}" srcOrd="1" destOrd="0" presId="urn:microsoft.com/office/officeart/2005/8/layout/orgChart1"/>
    <dgm:cxn modelId="{091E0008-A163-4524-95EF-FB66D302DE10}" type="presParOf" srcId="{185E3B54-39F5-4468-817B-14CB44976EF5}" destId="{1220581D-000B-4408-AC6F-2299467FC4F6}" srcOrd="2" destOrd="0" presId="urn:microsoft.com/office/officeart/2005/8/layout/orgChart1"/>
    <dgm:cxn modelId="{DD4BC530-ABFC-4837-9D97-5132241F7705}" type="presParOf" srcId="{B8614081-1B1E-4964-A67B-15CA5C7DAAF1}" destId="{DD67056F-0A99-4FBB-A089-20DCD23330DD}" srcOrd="6" destOrd="0" presId="urn:microsoft.com/office/officeart/2005/8/layout/orgChart1"/>
    <dgm:cxn modelId="{5E48E026-A5B0-4C5D-9142-4B4D7DEDD990}" type="presParOf" srcId="{B8614081-1B1E-4964-A67B-15CA5C7DAAF1}" destId="{07982364-030E-4FE4-B965-404BE8261C86}" srcOrd="7" destOrd="0" presId="urn:microsoft.com/office/officeart/2005/8/layout/orgChart1"/>
    <dgm:cxn modelId="{765F1BB0-823E-4662-BFE0-67076FFAA52A}" type="presParOf" srcId="{07982364-030E-4FE4-B965-404BE8261C86}" destId="{F06CE451-1669-4685-B638-1D66EFD3FD23}" srcOrd="0" destOrd="0" presId="urn:microsoft.com/office/officeart/2005/8/layout/orgChart1"/>
    <dgm:cxn modelId="{C6EE4CBD-88FB-4C4A-ADCD-93EB1AF10797}" type="presParOf" srcId="{F06CE451-1669-4685-B638-1D66EFD3FD23}" destId="{AC402E9E-3BB3-4296-92DD-ECFF888316AA}" srcOrd="0" destOrd="0" presId="urn:microsoft.com/office/officeart/2005/8/layout/orgChart1"/>
    <dgm:cxn modelId="{496D19CA-3127-45A1-ABE3-7CDC0FD88F8F}" type="presParOf" srcId="{F06CE451-1669-4685-B638-1D66EFD3FD23}" destId="{65247BEE-9DE8-461C-95E7-264E3B64A16F}" srcOrd="1" destOrd="0" presId="urn:microsoft.com/office/officeart/2005/8/layout/orgChart1"/>
    <dgm:cxn modelId="{99C05806-5C29-4B08-9968-873907FDF360}" type="presParOf" srcId="{07982364-030E-4FE4-B965-404BE8261C86}" destId="{2CC1AF5B-A50A-4E5C-816A-18A10B916C85}" srcOrd="1" destOrd="0" presId="urn:microsoft.com/office/officeart/2005/8/layout/orgChart1"/>
    <dgm:cxn modelId="{098920A8-EB85-4F74-951B-2BA6688E1EB7}" type="presParOf" srcId="{07982364-030E-4FE4-B965-404BE8261C86}" destId="{29467BBF-D7A6-4F6A-8BA6-17EE876C746C}" srcOrd="2" destOrd="0" presId="urn:microsoft.com/office/officeart/2005/8/layout/orgChart1"/>
    <dgm:cxn modelId="{935164C6-8DCB-4EA0-BA8C-702FD43C09C0}" type="presParOf" srcId="{B8614081-1B1E-4964-A67B-15CA5C7DAAF1}" destId="{625A01DD-2020-44CA-8B1F-44C616222559}" srcOrd="8" destOrd="0" presId="urn:microsoft.com/office/officeart/2005/8/layout/orgChart1"/>
    <dgm:cxn modelId="{C65C0100-504A-4AF3-A8A4-5C659922E022}" type="presParOf" srcId="{B8614081-1B1E-4964-A67B-15CA5C7DAAF1}" destId="{3A15DA57-BA17-4DD6-B44D-5DB3BBFF10F7}" srcOrd="9" destOrd="0" presId="urn:microsoft.com/office/officeart/2005/8/layout/orgChart1"/>
    <dgm:cxn modelId="{6DA27DA4-FF48-4731-8B0A-BD96A1A478FB}" type="presParOf" srcId="{3A15DA57-BA17-4DD6-B44D-5DB3BBFF10F7}" destId="{C6FC78E7-EFDA-4AAC-9339-2CD516E96B5B}" srcOrd="0" destOrd="0" presId="urn:microsoft.com/office/officeart/2005/8/layout/orgChart1"/>
    <dgm:cxn modelId="{4B46A8DF-FCC5-4711-B1D0-9BFBE9C64F71}" type="presParOf" srcId="{C6FC78E7-EFDA-4AAC-9339-2CD516E96B5B}" destId="{42339AD8-0970-4EB3-8772-C4C09816E94D}" srcOrd="0" destOrd="0" presId="urn:microsoft.com/office/officeart/2005/8/layout/orgChart1"/>
    <dgm:cxn modelId="{C901DCCE-4CD0-415F-AAF5-56E4433236E1}" type="presParOf" srcId="{C6FC78E7-EFDA-4AAC-9339-2CD516E96B5B}" destId="{19A8E1F8-BB68-4585-856C-E680DEF4D227}" srcOrd="1" destOrd="0" presId="urn:microsoft.com/office/officeart/2005/8/layout/orgChart1"/>
    <dgm:cxn modelId="{17E0BECF-D7CC-46C2-8625-E342D22BC294}" type="presParOf" srcId="{3A15DA57-BA17-4DD6-B44D-5DB3BBFF10F7}" destId="{DA893D81-583D-4F5A-B720-880130A25FF7}" srcOrd="1" destOrd="0" presId="urn:microsoft.com/office/officeart/2005/8/layout/orgChart1"/>
    <dgm:cxn modelId="{8849E7A5-36FF-458B-B580-A9D1E8501820}" type="presParOf" srcId="{3A15DA57-BA17-4DD6-B44D-5DB3BBFF10F7}" destId="{FCFC53E1-1F45-4660-9473-BFE3A87FDD34}" srcOrd="2" destOrd="0" presId="urn:microsoft.com/office/officeart/2005/8/layout/orgChart1"/>
    <dgm:cxn modelId="{83800827-15C3-4C07-A16A-88C316AA20A3}" type="presParOf" srcId="{B8614081-1B1E-4964-A67B-15CA5C7DAAF1}" destId="{C7925D90-8666-4010-BC7E-446E4E619324}" srcOrd="10" destOrd="0" presId="urn:microsoft.com/office/officeart/2005/8/layout/orgChart1"/>
    <dgm:cxn modelId="{4E03D987-BA5E-4BE6-9085-6DF88FDE3BDE}" type="presParOf" srcId="{B8614081-1B1E-4964-A67B-15CA5C7DAAF1}" destId="{790C6123-62E3-4F7F-9681-35BD371C6C88}" srcOrd="11" destOrd="0" presId="urn:microsoft.com/office/officeart/2005/8/layout/orgChart1"/>
    <dgm:cxn modelId="{E6F5B22A-4E09-4954-BA5E-6F9436D84EF2}" type="presParOf" srcId="{790C6123-62E3-4F7F-9681-35BD371C6C88}" destId="{49FF0711-6283-4DA8-B5C8-39C9ADAC7754}" srcOrd="0" destOrd="0" presId="urn:microsoft.com/office/officeart/2005/8/layout/orgChart1"/>
    <dgm:cxn modelId="{FA872D54-E336-46E2-BD44-160F5421D204}" type="presParOf" srcId="{49FF0711-6283-4DA8-B5C8-39C9ADAC7754}" destId="{0F36C328-F44C-44BE-88E4-481BEB246D4D}" srcOrd="0" destOrd="0" presId="urn:microsoft.com/office/officeart/2005/8/layout/orgChart1"/>
    <dgm:cxn modelId="{8F2F1F88-DA96-4B03-AE61-09F04DC5F493}" type="presParOf" srcId="{49FF0711-6283-4DA8-B5C8-39C9ADAC7754}" destId="{87B9B740-2EFA-4D6E-8E8C-F81DD6ADDEC7}" srcOrd="1" destOrd="0" presId="urn:microsoft.com/office/officeart/2005/8/layout/orgChart1"/>
    <dgm:cxn modelId="{195EA9AF-F143-43C2-867A-CF24378EE340}" type="presParOf" srcId="{790C6123-62E3-4F7F-9681-35BD371C6C88}" destId="{FF0EE01F-5EEE-48F0-A9ED-8EED8E76A7C6}" srcOrd="1" destOrd="0" presId="urn:microsoft.com/office/officeart/2005/8/layout/orgChart1"/>
    <dgm:cxn modelId="{5B3758B9-527D-4A9B-904D-2D48946D8563}" type="presParOf" srcId="{790C6123-62E3-4F7F-9681-35BD371C6C88}" destId="{30E7EFF2-DAB8-46F7-974A-B977D2E50E03}" srcOrd="2" destOrd="0" presId="urn:microsoft.com/office/officeart/2005/8/layout/orgChart1"/>
    <dgm:cxn modelId="{3CADDFBD-1630-4B07-A307-09667E871D42}" type="presParOf" srcId="{E5157645-8CC8-4433-9075-DF6708647957}" destId="{5D1EC3CF-7D92-423C-9CA8-51C3097A255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25D90-8666-4010-BC7E-446E4E619324}">
      <dsp:nvSpPr>
        <dsp:cNvPr id="0" name=""/>
        <dsp:cNvSpPr/>
      </dsp:nvSpPr>
      <dsp:spPr>
        <a:xfrm>
          <a:off x="4392612" y="1237664"/>
          <a:ext cx="3767159" cy="261521"/>
        </a:xfrm>
        <a:custGeom>
          <a:avLst/>
          <a:gdLst/>
          <a:ahLst/>
          <a:cxnLst/>
          <a:rect l="0" t="0" r="0" b="0"/>
          <a:pathLst>
            <a:path>
              <a:moveTo>
                <a:pt x="0" y="0"/>
              </a:moveTo>
              <a:lnTo>
                <a:pt x="0" y="130760"/>
              </a:lnTo>
              <a:lnTo>
                <a:pt x="3767159" y="130760"/>
              </a:lnTo>
              <a:lnTo>
                <a:pt x="3767159" y="2615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5A01DD-2020-44CA-8B1F-44C616222559}">
      <dsp:nvSpPr>
        <dsp:cNvPr id="0" name=""/>
        <dsp:cNvSpPr/>
      </dsp:nvSpPr>
      <dsp:spPr>
        <a:xfrm>
          <a:off x="4392612" y="1237664"/>
          <a:ext cx="2260295" cy="261521"/>
        </a:xfrm>
        <a:custGeom>
          <a:avLst/>
          <a:gdLst/>
          <a:ahLst/>
          <a:cxnLst/>
          <a:rect l="0" t="0" r="0" b="0"/>
          <a:pathLst>
            <a:path>
              <a:moveTo>
                <a:pt x="0" y="0"/>
              </a:moveTo>
              <a:lnTo>
                <a:pt x="0" y="130760"/>
              </a:lnTo>
              <a:lnTo>
                <a:pt x="2260295" y="130760"/>
              </a:lnTo>
              <a:lnTo>
                <a:pt x="2260295" y="2615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67056F-0A99-4FBB-A089-20DCD23330DD}">
      <dsp:nvSpPr>
        <dsp:cNvPr id="0" name=""/>
        <dsp:cNvSpPr/>
      </dsp:nvSpPr>
      <dsp:spPr>
        <a:xfrm>
          <a:off x="4392612" y="1237664"/>
          <a:ext cx="753431" cy="261521"/>
        </a:xfrm>
        <a:custGeom>
          <a:avLst/>
          <a:gdLst/>
          <a:ahLst/>
          <a:cxnLst/>
          <a:rect l="0" t="0" r="0" b="0"/>
          <a:pathLst>
            <a:path>
              <a:moveTo>
                <a:pt x="0" y="0"/>
              </a:moveTo>
              <a:lnTo>
                <a:pt x="0" y="130760"/>
              </a:lnTo>
              <a:lnTo>
                <a:pt x="753431" y="130760"/>
              </a:lnTo>
              <a:lnTo>
                <a:pt x="753431" y="2615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39833C-F92E-48E5-9359-AC5811033F72}">
      <dsp:nvSpPr>
        <dsp:cNvPr id="0" name=""/>
        <dsp:cNvSpPr/>
      </dsp:nvSpPr>
      <dsp:spPr>
        <a:xfrm>
          <a:off x="3639180" y="1237664"/>
          <a:ext cx="753431" cy="261521"/>
        </a:xfrm>
        <a:custGeom>
          <a:avLst/>
          <a:gdLst/>
          <a:ahLst/>
          <a:cxnLst/>
          <a:rect l="0" t="0" r="0" b="0"/>
          <a:pathLst>
            <a:path>
              <a:moveTo>
                <a:pt x="753431" y="0"/>
              </a:moveTo>
              <a:lnTo>
                <a:pt x="753431" y="130760"/>
              </a:lnTo>
              <a:lnTo>
                <a:pt x="0" y="130760"/>
              </a:lnTo>
              <a:lnTo>
                <a:pt x="0" y="2615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C816BD-9AB4-45B9-AB14-3A0E2AFC2D57}">
      <dsp:nvSpPr>
        <dsp:cNvPr id="0" name=""/>
        <dsp:cNvSpPr/>
      </dsp:nvSpPr>
      <dsp:spPr>
        <a:xfrm>
          <a:off x="2132316" y="1237664"/>
          <a:ext cx="2260295" cy="261521"/>
        </a:xfrm>
        <a:custGeom>
          <a:avLst/>
          <a:gdLst/>
          <a:ahLst/>
          <a:cxnLst/>
          <a:rect l="0" t="0" r="0" b="0"/>
          <a:pathLst>
            <a:path>
              <a:moveTo>
                <a:pt x="2260295" y="0"/>
              </a:moveTo>
              <a:lnTo>
                <a:pt x="2260295" y="130760"/>
              </a:lnTo>
              <a:lnTo>
                <a:pt x="0" y="130760"/>
              </a:lnTo>
              <a:lnTo>
                <a:pt x="0" y="2615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4AC5A0-0E12-41D3-83CE-EC8E1DCA15F1}">
      <dsp:nvSpPr>
        <dsp:cNvPr id="0" name=""/>
        <dsp:cNvSpPr/>
      </dsp:nvSpPr>
      <dsp:spPr>
        <a:xfrm>
          <a:off x="625452" y="1237664"/>
          <a:ext cx="3767159" cy="261521"/>
        </a:xfrm>
        <a:custGeom>
          <a:avLst/>
          <a:gdLst/>
          <a:ahLst/>
          <a:cxnLst/>
          <a:rect l="0" t="0" r="0" b="0"/>
          <a:pathLst>
            <a:path>
              <a:moveTo>
                <a:pt x="3767159" y="0"/>
              </a:moveTo>
              <a:lnTo>
                <a:pt x="3767159" y="130760"/>
              </a:lnTo>
              <a:lnTo>
                <a:pt x="0" y="130760"/>
              </a:lnTo>
              <a:lnTo>
                <a:pt x="0" y="2615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18DD3D-0C75-468F-BB95-A4FCF045906C}">
      <dsp:nvSpPr>
        <dsp:cNvPr id="0" name=""/>
        <dsp:cNvSpPr/>
      </dsp:nvSpPr>
      <dsp:spPr>
        <a:xfrm>
          <a:off x="3769941" y="614993"/>
          <a:ext cx="1245342" cy="6226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kern="1200" cap="none" normalizeH="0" baseline="0" smtClean="0">
              <a:ln>
                <a:noFill/>
              </a:ln>
              <a:solidFill>
                <a:schemeClr val="tx2"/>
              </a:solidFill>
              <a:effectLst/>
              <a:latin typeface="Verdana" pitchFamily="34" charset="0"/>
              <a:cs typeface="Arial" charset="0"/>
            </a:rPr>
            <a:t>فراغات</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kern="1200" cap="none" normalizeH="0" baseline="0" smtClean="0">
              <a:ln>
                <a:noFill/>
              </a:ln>
              <a:solidFill>
                <a:schemeClr val="tx2"/>
              </a:solidFill>
              <a:effectLst/>
              <a:latin typeface="Verdana" pitchFamily="34" charset="0"/>
              <a:cs typeface="Arial" charset="0"/>
            </a:rPr>
            <a:t> العلاج والمتابعة</a:t>
          </a:r>
          <a:endParaRPr kumimoji="0" lang="en-US" sz="700" b="1" i="0" u="none" strike="noStrike" kern="1200" cap="none" normalizeH="0" baseline="0" smtClean="0">
            <a:ln>
              <a:noFill/>
            </a:ln>
            <a:solidFill>
              <a:schemeClr val="tx2"/>
            </a:solidFill>
            <a:effectLst/>
            <a:latin typeface="Verdana" pitchFamily="34" charset="0"/>
            <a:cs typeface="Arial" charset="0"/>
          </a:endParaRPr>
        </a:p>
      </dsp:txBody>
      <dsp:txXfrm>
        <a:off x="3769941" y="614993"/>
        <a:ext cx="1245342" cy="622671"/>
      </dsp:txXfrm>
    </dsp:sp>
    <dsp:sp modelId="{10ED0B4A-236E-4188-BC7A-2929F7D04857}">
      <dsp:nvSpPr>
        <dsp:cNvPr id="0" name=""/>
        <dsp:cNvSpPr/>
      </dsp:nvSpPr>
      <dsp:spPr>
        <a:xfrm>
          <a:off x="2781" y="1499185"/>
          <a:ext cx="1245342" cy="6226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kern="1200" cap="none" normalizeH="0" baseline="0" smtClean="0">
              <a:ln>
                <a:noFill/>
              </a:ln>
              <a:solidFill>
                <a:schemeClr val="folHlink"/>
              </a:solidFill>
              <a:effectLst/>
              <a:latin typeface="Verdana" pitchFamily="34" charset="0"/>
              <a:cs typeface="Simplified Arabic" pitchFamily="2" charset="-78"/>
            </a:rPr>
            <a:t>الخدمات</a:t>
          </a:r>
          <a:endParaRPr kumimoji="0" lang="en-US" sz="700" b="1" i="0" u="none" strike="noStrike" kern="1200" cap="none" normalizeH="0" baseline="0" smtClean="0">
            <a:ln>
              <a:noFill/>
            </a:ln>
            <a:solidFill>
              <a:schemeClr val="folHlink"/>
            </a:solidFill>
            <a:effectLst/>
            <a:latin typeface="Verdana" pitchFamily="34" charset="0"/>
            <a:cs typeface="Simplified Arabic" pitchFamily="2" charset="-78"/>
          </a:endParaRPr>
        </a:p>
      </dsp:txBody>
      <dsp:txXfrm>
        <a:off x="2781" y="1499185"/>
        <a:ext cx="1245342" cy="622671"/>
      </dsp:txXfrm>
    </dsp:sp>
    <dsp:sp modelId="{67DE1DA2-C5F1-43C7-8CEB-FDFE47B6AD06}">
      <dsp:nvSpPr>
        <dsp:cNvPr id="0" name=""/>
        <dsp:cNvSpPr/>
      </dsp:nvSpPr>
      <dsp:spPr>
        <a:xfrm>
          <a:off x="1509645" y="1499185"/>
          <a:ext cx="1245342" cy="6226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ar-SA" sz="700" b="1" i="0" u="none" strike="noStrike" kern="1200" cap="none" normalizeH="0" baseline="0" smtClean="0">
            <a:ln>
              <a:noFill/>
            </a:ln>
            <a:solidFill>
              <a:schemeClr val="folHlink"/>
            </a:solidFill>
            <a:effectLst/>
            <a:latin typeface="Verdana" pitchFamily="34" charset="0"/>
            <a:cs typeface="Simplified Arabic"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kern="1200" cap="none" normalizeH="0" baseline="0" smtClean="0">
              <a:ln>
                <a:noFill/>
              </a:ln>
              <a:solidFill>
                <a:schemeClr val="folHlink"/>
              </a:solidFill>
              <a:effectLst/>
              <a:latin typeface="Verdana" pitchFamily="34" charset="0"/>
              <a:cs typeface="Simplified Arabic" pitchFamily="2" charset="-78"/>
            </a:rPr>
            <a:t>الفراغات</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kern="1200" cap="none" normalizeH="0" baseline="0" smtClean="0">
              <a:ln>
                <a:noFill/>
              </a:ln>
              <a:solidFill>
                <a:schemeClr val="folHlink"/>
              </a:solidFill>
              <a:effectLst/>
              <a:latin typeface="Verdana" pitchFamily="34" charset="0"/>
              <a:cs typeface="Simplified Arabic" pitchFamily="2" charset="-78"/>
            </a:rPr>
            <a:t> الخاصة بالإشراف</a:t>
          </a:r>
          <a:endParaRPr kumimoji="0" lang="en-US" sz="700" b="1" i="0" u="none" strike="noStrike" kern="1200" cap="none" normalizeH="0" baseline="0" smtClean="0">
            <a:ln>
              <a:noFill/>
            </a:ln>
            <a:solidFill>
              <a:schemeClr val="folHlink"/>
            </a:solidFill>
            <a:effectLst/>
            <a:latin typeface="Verdana" pitchFamily="34" charset="0"/>
            <a:cs typeface="Simplified Arabic"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700" b="1" i="0" u="none" strike="noStrike" kern="1200" cap="none" normalizeH="0" baseline="0" smtClean="0">
            <a:ln>
              <a:noFill/>
            </a:ln>
            <a:solidFill>
              <a:schemeClr val="folHlink"/>
            </a:solidFill>
            <a:effectLst/>
            <a:latin typeface="Verdana" pitchFamily="34" charset="0"/>
            <a:cs typeface="Simplified Arabic" pitchFamily="2" charset="-78"/>
          </a:endParaRPr>
        </a:p>
      </dsp:txBody>
      <dsp:txXfrm>
        <a:off x="1509645" y="1499185"/>
        <a:ext cx="1245342" cy="622671"/>
      </dsp:txXfrm>
    </dsp:sp>
    <dsp:sp modelId="{140BF3A4-A889-4ACF-94D8-4C6F046BD0CE}">
      <dsp:nvSpPr>
        <dsp:cNvPr id="0" name=""/>
        <dsp:cNvSpPr/>
      </dsp:nvSpPr>
      <dsp:spPr>
        <a:xfrm>
          <a:off x="3016509" y="1499185"/>
          <a:ext cx="1245342" cy="6226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kern="1200" cap="none" normalizeH="0" baseline="0" smtClean="0">
              <a:ln>
                <a:noFill/>
              </a:ln>
              <a:solidFill>
                <a:schemeClr val="folHlink"/>
              </a:solidFill>
              <a:effectLst/>
              <a:latin typeface="Verdana" pitchFamily="34" charset="0"/>
              <a:cs typeface="Simplified Arabic" pitchFamily="2" charset="-78"/>
            </a:rPr>
            <a:t>غرف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kern="1200" cap="none" normalizeH="0" baseline="0" smtClean="0">
              <a:ln>
                <a:noFill/>
              </a:ln>
              <a:solidFill>
                <a:schemeClr val="folHlink"/>
              </a:solidFill>
              <a:effectLst/>
              <a:latin typeface="Verdana" pitchFamily="34" charset="0"/>
              <a:cs typeface="Simplified Arabic" pitchFamily="2" charset="-78"/>
            </a:rPr>
            <a:t>المرضى والعناية</a:t>
          </a:r>
          <a:endParaRPr kumimoji="0" lang="en-US" sz="700" b="1" i="0" u="none" strike="noStrike" kern="1200" cap="none" normalizeH="0" baseline="0" smtClean="0">
            <a:ln>
              <a:noFill/>
            </a:ln>
            <a:solidFill>
              <a:schemeClr val="folHlink"/>
            </a:solidFill>
            <a:effectLst/>
            <a:latin typeface="Verdana" pitchFamily="34" charset="0"/>
            <a:cs typeface="Simplified Arabic" pitchFamily="2" charset="-78"/>
          </a:endParaRPr>
        </a:p>
      </dsp:txBody>
      <dsp:txXfrm>
        <a:off x="3016509" y="1499185"/>
        <a:ext cx="1245342" cy="622671"/>
      </dsp:txXfrm>
    </dsp:sp>
    <dsp:sp modelId="{AC402E9E-3BB3-4296-92DD-ECFF888316AA}">
      <dsp:nvSpPr>
        <dsp:cNvPr id="0" name=""/>
        <dsp:cNvSpPr/>
      </dsp:nvSpPr>
      <dsp:spPr>
        <a:xfrm>
          <a:off x="4523373" y="1499185"/>
          <a:ext cx="1245342" cy="6226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kern="1200" cap="none" normalizeH="0" baseline="0" smtClean="0">
              <a:ln>
                <a:noFill/>
              </a:ln>
              <a:solidFill>
                <a:schemeClr val="folHlink"/>
              </a:solidFill>
              <a:effectLst/>
              <a:latin typeface="Verdana" pitchFamily="34" charset="0"/>
              <a:cs typeface="Arial" charset="0"/>
            </a:rPr>
            <a:t>فراغات</a:t>
          </a:r>
          <a:r>
            <a:rPr kumimoji="0" lang="ar-SA" sz="700" b="0" i="0" u="none" strike="noStrike" kern="1200" cap="none" normalizeH="0" baseline="0" smtClean="0">
              <a:ln>
                <a:noFill/>
              </a:ln>
              <a:solidFill>
                <a:schemeClr val="folHlink"/>
              </a:solidFill>
              <a:effectLst/>
              <a:latin typeface="Verdana" pitchFamily="34" charset="0"/>
              <a:cs typeface="Arial" charset="0"/>
            </a:rPr>
            <a:t> </a:t>
          </a:r>
          <a:r>
            <a:rPr kumimoji="0" lang="ar-SA" sz="700" b="1" i="0" u="none" strike="noStrike" kern="1200" cap="none" normalizeH="0" baseline="0" smtClean="0">
              <a:ln>
                <a:noFill/>
              </a:ln>
              <a:solidFill>
                <a:schemeClr val="folHlink"/>
              </a:solidFill>
              <a:effectLst/>
              <a:latin typeface="Verdana" pitchFamily="34" charset="0"/>
              <a:cs typeface="Arial" charset="0"/>
            </a:rPr>
            <a:t>المعالجة</a:t>
          </a:r>
          <a:endParaRPr kumimoji="0" lang="en-US" sz="700" b="1" i="0" u="none" strike="noStrike" kern="1200" cap="none" normalizeH="0" baseline="0" smtClean="0">
            <a:ln>
              <a:noFill/>
            </a:ln>
            <a:solidFill>
              <a:schemeClr val="folHlink"/>
            </a:solidFill>
            <a:effectLst/>
            <a:latin typeface="Verdana" pitchFamily="34" charset="0"/>
            <a:cs typeface="Arial" charset="0"/>
          </a:endParaRPr>
        </a:p>
      </dsp:txBody>
      <dsp:txXfrm>
        <a:off x="4523373" y="1499185"/>
        <a:ext cx="1245342" cy="622671"/>
      </dsp:txXfrm>
    </dsp:sp>
    <dsp:sp modelId="{42339AD8-0970-4EB3-8772-C4C09816E94D}">
      <dsp:nvSpPr>
        <dsp:cNvPr id="0" name=""/>
        <dsp:cNvSpPr/>
      </dsp:nvSpPr>
      <dsp:spPr>
        <a:xfrm>
          <a:off x="6030237" y="1499185"/>
          <a:ext cx="1245342" cy="6226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kern="1200" cap="none" normalizeH="0" baseline="0" smtClean="0">
              <a:ln>
                <a:noFill/>
              </a:ln>
              <a:solidFill>
                <a:schemeClr val="folHlink"/>
              </a:solidFill>
              <a:effectLst/>
              <a:latin typeface="Verdana" pitchFamily="34" charset="0"/>
              <a:cs typeface="Arial" charset="0"/>
            </a:rPr>
            <a:t>غرف الأشعة</a:t>
          </a:r>
          <a:endParaRPr kumimoji="0" lang="en-US" sz="700" b="1" i="0" u="none" strike="noStrike" kern="1200" cap="none" normalizeH="0" baseline="0" smtClean="0">
            <a:ln>
              <a:noFill/>
            </a:ln>
            <a:solidFill>
              <a:schemeClr val="folHlink"/>
            </a:solidFill>
            <a:effectLst/>
            <a:latin typeface="Verdana" pitchFamily="34" charset="0"/>
            <a:cs typeface="Arial" charset="0"/>
          </a:endParaRPr>
        </a:p>
      </dsp:txBody>
      <dsp:txXfrm>
        <a:off x="6030237" y="1499185"/>
        <a:ext cx="1245342" cy="622671"/>
      </dsp:txXfrm>
    </dsp:sp>
    <dsp:sp modelId="{0F36C328-F44C-44BE-88E4-481BEB246D4D}">
      <dsp:nvSpPr>
        <dsp:cNvPr id="0" name=""/>
        <dsp:cNvSpPr/>
      </dsp:nvSpPr>
      <dsp:spPr>
        <a:xfrm>
          <a:off x="7537101" y="1499185"/>
          <a:ext cx="1245342" cy="6226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kern="1200" cap="none" normalizeH="0" baseline="0" smtClean="0">
              <a:ln>
                <a:noFill/>
              </a:ln>
              <a:solidFill>
                <a:schemeClr val="folHlink"/>
              </a:solidFill>
              <a:effectLst/>
              <a:latin typeface="Verdana" pitchFamily="34" charset="0"/>
              <a:cs typeface="Arial" charset="0"/>
            </a:rPr>
            <a:t>فراغات</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sz="700" b="1" i="0" u="none" strike="noStrike" kern="1200" cap="none" normalizeH="0" baseline="0" smtClean="0">
              <a:ln>
                <a:noFill/>
              </a:ln>
              <a:solidFill>
                <a:schemeClr val="folHlink"/>
              </a:solidFill>
              <a:effectLst/>
              <a:latin typeface="Verdana" pitchFamily="34" charset="0"/>
              <a:cs typeface="Arial" charset="0"/>
            </a:rPr>
            <a:t> الفحص الطبي</a:t>
          </a:r>
          <a:endParaRPr kumimoji="0" lang="en-US" sz="700" b="1" i="0" u="none" strike="noStrike" kern="1200" cap="none" normalizeH="0" baseline="0" smtClean="0">
            <a:ln>
              <a:noFill/>
            </a:ln>
            <a:solidFill>
              <a:schemeClr val="folHlink"/>
            </a:solidFill>
            <a:effectLst/>
            <a:latin typeface="Verdana" pitchFamily="34" charset="0"/>
            <a:cs typeface="Arial" charset="0"/>
          </a:endParaRPr>
        </a:p>
      </dsp:txBody>
      <dsp:txXfrm>
        <a:off x="7537101" y="1499185"/>
        <a:ext cx="1245342" cy="62267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5769C86-0AB7-4D1B-8ED5-B55F4AB4D41D}" type="datetimeFigureOut">
              <a:rPr lang="en-US"/>
              <a:pPr>
                <a:defRPr/>
              </a:pPr>
              <a:t>31-05-2012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fld id="{D7E4CE9C-C93E-43EA-B7E9-950370A77F30}" type="slidenum">
              <a:rPr lang="ar-SA"/>
              <a:pPr/>
              <a:t>‹#›</a:t>
            </a:fld>
            <a:endParaRPr lang="en-US"/>
          </a:p>
        </p:txBody>
      </p:sp>
    </p:spTree>
    <p:extLst>
      <p:ext uri="{BB962C8B-B14F-4D97-AF65-F5344CB8AC3E}">
        <p14:creationId xmlns:p14="http://schemas.microsoft.com/office/powerpoint/2010/main" val="944712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cs typeface="Arial" charset="0"/>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771D8F3-6C4C-410D-8DB0-4CE4D80D959D}" type="slidenum">
              <a:rPr lang="ar-SA"/>
              <a:pPr eaLnBrk="1" hangingPunct="1"/>
              <a:t>39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rtl="0">
              <a:defRPr/>
            </a:pPr>
            <a:endParaRPr lang="en-US" sz="2400">
              <a:latin typeface="Times New Roman" pitchFamily="18" charset="0"/>
            </a:endParaRPr>
          </a:p>
        </p:txBody>
      </p:sp>
      <p:sp>
        <p:nvSpPr>
          <p:cNvPr id="40962"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4096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4C905501-43D8-439F-B7EC-C184876A288C}" type="slidenum">
              <a:rPr lang="ar-SA"/>
              <a:pPr>
                <a:defRPr/>
              </a:pPr>
              <a:t>‹#›</a:t>
            </a:fld>
            <a:endParaRPr lang="en-US"/>
          </a:p>
        </p:txBody>
      </p:sp>
    </p:spTree>
    <p:extLst>
      <p:ext uri="{BB962C8B-B14F-4D97-AF65-F5344CB8AC3E}">
        <p14:creationId xmlns:p14="http://schemas.microsoft.com/office/powerpoint/2010/main" val="2035365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31416CC-4A4C-48DB-925D-0E2F5E7B34A0}" type="slidenum">
              <a:rPr lang="ar-SA"/>
              <a:pPr>
                <a:defRPr/>
              </a:pPr>
              <a:t>‹#›</a:t>
            </a:fld>
            <a:endParaRPr lang="en-US"/>
          </a:p>
        </p:txBody>
      </p:sp>
    </p:spTree>
    <p:extLst>
      <p:ext uri="{BB962C8B-B14F-4D97-AF65-F5344CB8AC3E}">
        <p14:creationId xmlns:p14="http://schemas.microsoft.com/office/powerpoint/2010/main" val="354957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B79BF09-1E9A-488E-BFAC-8048BD21EC18}" type="slidenum">
              <a:rPr lang="ar-SA"/>
              <a:pPr>
                <a:defRPr/>
              </a:pPr>
              <a:t>‹#›</a:t>
            </a:fld>
            <a:endParaRPr lang="en-US"/>
          </a:p>
        </p:txBody>
      </p:sp>
    </p:spTree>
    <p:extLst>
      <p:ext uri="{BB962C8B-B14F-4D97-AF65-F5344CB8AC3E}">
        <p14:creationId xmlns:p14="http://schemas.microsoft.com/office/powerpoint/2010/main" val="1820671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11601546-78D0-4D76-8C4E-F12B5802857F}" type="slidenum">
              <a:rPr lang="ar-SA"/>
              <a:pPr>
                <a:defRPr/>
              </a:pPr>
              <a:t>‹#›</a:t>
            </a:fld>
            <a:endParaRPr lang="en-US"/>
          </a:p>
        </p:txBody>
      </p:sp>
    </p:spTree>
    <p:extLst>
      <p:ext uri="{BB962C8B-B14F-4D97-AF65-F5344CB8AC3E}">
        <p14:creationId xmlns:p14="http://schemas.microsoft.com/office/powerpoint/2010/main" val="273049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8775FB6E-766A-43A2-8070-E739808685D8}" type="slidenum">
              <a:rPr lang="ar-SA"/>
              <a:pPr>
                <a:defRPr/>
              </a:pPr>
              <a:t>‹#›</a:t>
            </a:fld>
            <a:endParaRPr lang="en-US"/>
          </a:p>
        </p:txBody>
      </p:sp>
    </p:spTree>
    <p:extLst>
      <p:ext uri="{BB962C8B-B14F-4D97-AF65-F5344CB8AC3E}">
        <p14:creationId xmlns:p14="http://schemas.microsoft.com/office/powerpoint/2010/main" val="429483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EDAC783-54B7-4B3B-83C9-B331684CB00C}" type="slidenum">
              <a:rPr lang="ar-SA"/>
              <a:pPr>
                <a:defRPr/>
              </a:pPr>
              <a:t>‹#›</a:t>
            </a:fld>
            <a:endParaRPr lang="en-US"/>
          </a:p>
        </p:txBody>
      </p:sp>
    </p:spTree>
    <p:extLst>
      <p:ext uri="{BB962C8B-B14F-4D97-AF65-F5344CB8AC3E}">
        <p14:creationId xmlns:p14="http://schemas.microsoft.com/office/powerpoint/2010/main" val="3939519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F70CFD75-BA5A-4BE0-B45E-C241BF2A3AE0}" type="slidenum">
              <a:rPr lang="ar-SA"/>
              <a:pPr>
                <a:defRPr/>
              </a:pPr>
              <a:t>‹#›</a:t>
            </a:fld>
            <a:endParaRPr lang="en-US"/>
          </a:p>
        </p:txBody>
      </p:sp>
    </p:spTree>
    <p:extLst>
      <p:ext uri="{BB962C8B-B14F-4D97-AF65-F5344CB8AC3E}">
        <p14:creationId xmlns:p14="http://schemas.microsoft.com/office/powerpoint/2010/main" val="1183192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1C387D20-3534-4008-A524-04A6AB1678D7}" type="slidenum">
              <a:rPr lang="ar-SA"/>
              <a:pPr>
                <a:defRPr/>
              </a:pPr>
              <a:t>‹#›</a:t>
            </a:fld>
            <a:endParaRPr lang="en-US"/>
          </a:p>
        </p:txBody>
      </p:sp>
    </p:spTree>
    <p:extLst>
      <p:ext uri="{BB962C8B-B14F-4D97-AF65-F5344CB8AC3E}">
        <p14:creationId xmlns:p14="http://schemas.microsoft.com/office/powerpoint/2010/main" val="21610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78F1EA6E-1156-494D-ABA8-2A3A37DADF1D}" type="slidenum">
              <a:rPr lang="ar-SA"/>
              <a:pPr>
                <a:defRPr/>
              </a:pPr>
              <a:t>‹#›</a:t>
            </a:fld>
            <a:endParaRPr lang="en-US"/>
          </a:p>
        </p:txBody>
      </p:sp>
    </p:spTree>
    <p:extLst>
      <p:ext uri="{BB962C8B-B14F-4D97-AF65-F5344CB8AC3E}">
        <p14:creationId xmlns:p14="http://schemas.microsoft.com/office/powerpoint/2010/main" val="971051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B53B494-4CBF-4019-9F83-33C9989F60FF}" type="slidenum">
              <a:rPr lang="ar-SA"/>
              <a:pPr>
                <a:defRPr/>
              </a:pPr>
              <a:t>‹#›</a:t>
            </a:fld>
            <a:endParaRPr lang="en-US"/>
          </a:p>
        </p:txBody>
      </p:sp>
    </p:spTree>
    <p:extLst>
      <p:ext uri="{BB962C8B-B14F-4D97-AF65-F5344CB8AC3E}">
        <p14:creationId xmlns:p14="http://schemas.microsoft.com/office/powerpoint/2010/main" val="195342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A43BCB3-677F-4D63-A0F3-54161DEB10A5}" type="slidenum">
              <a:rPr lang="ar-SA"/>
              <a:pPr>
                <a:defRPr/>
              </a:pPr>
              <a:t>‹#›</a:t>
            </a:fld>
            <a:endParaRPr lang="en-US"/>
          </a:p>
        </p:txBody>
      </p:sp>
    </p:spTree>
    <p:extLst>
      <p:ext uri="{BB962C8B-B14F-4D97-AF65-F5344CB8AC3E}">
        <p14:creationId xmlns:p14="http://schemas.microsoft.com/office/powerpoint/2010/main" val="3265979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rtl="0">
              <a:defRPr/>
            </a:pPr>
            <a:endParaRPr lang="en-US" sz="2400">
              <a:latin typeface="Times New Roman" pitchFamily="18" charset="0"/>
            </a:endParaRPr>
          </a:p>
        </p:txBody>
      </p:sp>
      <p:sp>
        <p:nvSpPr>
          <p:cNvPr id="3994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3994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a:lvl1pPr>
          </a:lstStyle>
          <a:p>
            <a:pPr>
              <a:defRPr/>
            </a:pPr>
            <a:endParaRPr lang="en-US"/>
          </a:p>
        </p:txBody>
      </p:sp>
      <p:sp>
        <p:nvSpPr>
          <p:cNvPr id="3994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200"/>
            </a:lvl1pPr>
          </a:lstStyle>
          <a:p>
            <a:pPr>
              <a:defRPr/>
            </a:pPr>
            <a:endParaRPr lang="en-US"/>
          </a:p>
        </p:txBody>
      </p:sp>
      <p:sp>
        <p:nvSpPr>
          <p:cNvPr id="3994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a:lvl1pPr>
          </a:lstStyle>
          <a:p>
            <a:pPr>
              <a:defRPr/>
            </a:pPr>
            <a:fld id="{EF3523B8-5DB8-495F-90BA-E2B112384EF1}"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iming>
    <p:tnLst>
      <p:par>
        <p:cTn id="1" dur="indefinite" restart="never" nodeType="tmRoot"/>
      </p:par>
    </p:tnLst>
  </p:timing>
  <p:txStyles>
    <p:titleStyle>
      <a:lvl1pPr algn="l" rtl="1" eaLnBrk="0" fontAlgn="base" hangingPunct="0">
        <a:spcBef>
          <a:spcPct val="0"/>
        </a:spcBef>
        <a:spcAft>
          <a:spcPct val="0"/>
        </a:spcAft>
        <a:defRPr sz="3800">
          <a:solidFill>
            <a:schemeClr val="tx2"/>
          </a:solidFill>
          <a:latin typeface="+mj-lt"/>
          <a:ea typeface="+mj-ea"/>
          <a:cs typeface="+mj-cs"/>
        </a:defRPr>
      </a:lvl1pPr>
      <a:lvl2pPr algn="l" rtl="1" eaLnBrk="0" fontAlgn="base" hangingPunct="0">
        <a:spcBef>
          <a:spcPct val="0"/>
        </a:spcBef>
        <a:spcAft>
          <a:spcPct val="0"/>
        </a:spcAft>
        <a:defRPr sz="3800">
          <a:solidFill>
            <a:schemeClr val="tx2"/>
          </a:solidFill>
          <a:latin typeface="Verdana" pitchFamily="34" charset="0"/>
          <a:cs typeface="Arial" charset="0"/>
        </a:defRPr>
      </a:lvl2pPr>
      <a:lvl3pPr algn="l" rtl="1" eaLnBrk="0" fontAlgn="base" hangingPunct="0">
        <a:spcBef>
          <a:spcPct val="0"/>
        </a:spcBef>
        <a:spcAft>
          <a:spcPct val="0"/>
        </a:spcAft>
        <a:defRPr sz="3800">
          <a:solidFill>
            <a:schemeClr val="tx2"/>
          </a:solidFill>
          <a:latin typeface="Verdana" pitchFamily="34" charset="0"/>
          <a:cs typeface="Arial" charset="0"/>
        </a:defRPr>
      </a:lvl3pPr>
      <a:lvl4pPr algn="l" rtl="1" eaLnBrk="0" fontAlgn="base" hangingPunct="0">
        <a:spcBef>
          <a:spcPct val="0"/>
        </a:spcBef>
        <a:spcAft>
          <a:spcPct val="0"/>
        </a:spcAft>
        <a:defRPr sz="3800">
          <a:solidFill>
            <a:schemeClr val="tx2"/>
          </a:solidFill>
          <a:latin typeface="Verdana" pitchFamily="34" charset="0"/>
          <a:cs typeface="Arial" charset="0"/>
        </a:defRPr>
      </a:lvl4pPr>
      <a:lvl5pPr algn="l" rtl="1" eaLnBrk="0" fontAlgn="base" hangingPunct="0">
        <a:spcBef>
          <a:spcPct val="0"/>
        </a:spcBef>
        <a:spcAft>
          <a:spcPct val="0"/>
        </a:spcAft>
        <a:defRPr sz="3800">
          <a:solidFill>
            <a:schemeClr val="tx2"/>
          </a:solidFill>
          <a:latin typeface="Verdana" pitchFamily="34" charset="0"/>
          <a:cs typeface="Arial" charset="0"/>
        </a:defRPr>
      </a:lvl5pPr>
      <a:lvl6pPr marL="457200" algn="l" rtl="1" fontAlgn="base">
        <a:spcBef>
          <a:spcPct val="0"/>
        </a:spcBef>
        <a:spcAft>
          <a:spcPct val="0"/>
        </a:spcAft>
        <a:defRPr sz="3800">
          <a:solidFill>
            <a:schemeClr val="tx2"/>
          </a:solidFill>
          <a:latin typeface="Verdana" pitchFamily="34" charset="0"/>
          <a:cs typeface="Arial" charset="0"/>
        </a:defRPr>
      </a:lvl6pPr>
      <a:lvl7pPr marL="914400" algn="l" rtl="1" fontAlgn="base">
        <a:spcBef>
          <a:spcPct val="0"/>
        </a:spcBef>
        <a:spcAft>
          <a:spcPct val="0"/>
        </a:spcAft>
        <a:defRPr sz="3800">
          <a:solidFill>
            <a:schemeClr val="tx2"/>
          </a:solidFill>
          <a:latin typeface="Verdana" pitchFamily="34" charset="0"/>
          <a:cs typeface="Arial" charset="0"/>
        </a:defRPr>
      </a:lvl7pPr>
      <a:lvl8pPr marL="1371600" algn="l" rtl="1" fontAlgn="base">
        <a:spcBef>
          <a:spcPct val="0"/>
        </a:spcBef>
        <a:spcAft>
          <a:spcPct val="0"/>
        </a:spcAft>
        <a:defRPr sz="3800">
          <a:solidFill>
            <a:schemeClr val="tx2"/>
          </a:solidFill>
          <a:latin typeface="Verdana" pitchFamily="34" charset="0"/>
          <a:cs typeface="Arial" charset="0"/>
        </a:defRPr>
      </a:lvl8pPr>
      <a:lvl9pPr marL="1828800" algn="l" rtl="1" fontAlgn="base">
        <a:spcBef>
          <a:spcPct val="0"/>
        </a:spcBef>
        <a:spcAft>
          <a:spcPct val="0"/>
        </a:spcAft>
        <a:defRPr sz="3800">
          <a:solidFill>
            <a:schemeClr val="tx2"/>
          </a:solidFill>
          <a:latin typeface="Verdana" pitchFamily="34" charset="0"/>
          <a:cs typeface="Arial" charset="0"/>
        </a:defRPr>
      </a:lvl9pPr>
    </p:titleStyle>
    <p:bodyStyle>
      <a:lvl1pPr marL="469900" indent="-469900" algn="r" rtl="1"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r" rtl="1" eaLnBrk="0" fontAlgn="base" hangingPunct="0">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r" rtl="1" eaLnBrk="0" fontAlgn="base" hangingPunct="0">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r" rtl="1" eaLnBrk="0" fontAlgn="base" hangingPunct="0">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r" rtl="1" eaLnBrk="0" fontAlgn="base" hangingPunct="0">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http://www.alriyadh.com/Contents/17-02-2004/Mainpage/images/M5.jpg"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google.com.eg/imgres?imgurl=http://www.ezidi-islah.net/images/img_article/78675.jpg&amp;imgrefurl=http://www.ezidi-islah.net/showthread.php?getid=1373&amp;h=200&amp;w=267&amp;sz=8&amp;hl=ar&amp;start=9&amp;um=1&amp;tbnid=rxzTTQ2frLvedM:&amp;tbnh=85&amp;tbnw=113&amp;prev=/images?q=%D8%A7%D9%84%D8%A7%D8%A8%D8%B1+%D8%A7%D9%84%D8%B5%D9%8A%D9%86%D9%8A%D8%A9&amp;svnum=10&amp;um=1&amp;hl=ar&amp;rlz=1T4ADBR_enPS240PS240&amp;sa=N" TargetMode="External"/><Relationship Id="rId1" Type="http://schemas.openxmlformats.org/officeDocument/2006/relationships/slideLayout" Target="../slideLayouts/slideLayout2.xml"/><Relationship Id="rId4" Type="http://schemas.openxmlformats.org/officeDocument/2006/relationships/image" Target="http://tbn0.google.com/images?q=tbn:rxzTTQ2frLvedM:http://www.ezidi-islah.net/images/img_article/78675.jp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571500"/>
            <a:ext cx="7772400" cy="1790700"/>
          </a:xfrm>
        </p:spPr>
        <p:txBody>
          <a:bodyPr/>
          <a:lstStyle/>
          <a:p>
            <a:pPr algn="ctr" eaLnBrk="1" hangingPunct="1"/>
            <a:r>
              <a:rPr lang="ar-SA" smtClean="0"/>
              <a:t>تصميم معماري (5)</a:t>
            </a:r>
            <a:r>
              <a:rPr lang="ar-SA" sz="8000" smtClean="0"/>
              <a:t/>
            </a:r>
            <a:br>
              <a:rPr lang="ar-SA" sz="8000" smtClean="0"/>
            </a:br>
            <a:r>
              <a:rPr lang="ar-SA" sz="8000" smtClean="0"/>
              <a:t>مركز علاجي سياحي</a:t>
            </a:r>
            <a:endParaRPr lang="en-US" sz="8000" smtClean="0"/>
          </a:p>
        </p:txBody>
      </p:sp>
      <p:sp>
        <p:nvSpPr>
          <p:cNvPr id="3077" name="TextBox 4"/>
          <p:cNvSpPr txBox="1">
            <a:spLocks noChangeArrowheads="1"/>
          </p:cNvSpPr>
          <p:nvPr/>
        </p:nvSpPr>
        <p:spPr bwMode="auto">
          <a:xfrm>
            <a:off x="319088" y="6357938"/>
            <a:ext cx="15001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100" b="1">
                <a:solidFill>
                  <a:srgbClr val="C00000"/>
                </a:solidFill>
                <a:latin typeface="Script MT Bold" pitchFamily="66" charset="0"/>
              </a:rPr>
              <a:t>1</a:t>
            </a:r>
            <a:r>
              <a:rPr lang="en-US" sz="1100" b="1" baseline="30000">
                <a:solidFill>
                  <a:srgbClr val="C00000"/>
                </a:solidFill>
                <a:latin typeface="Script MT Bold" pitchFamily="66" charset="0"/>
              </a:rPr>
              <a:t>st</a:t>
            </a:r>
            <a:r>
              <a:rPr lang="en-US" sz="1100" b="1">
                <a:solidFill>
                  <a:srgbClr val="C00000"/>
                </a:solidFill>
                <a:latin typeface="Script MT Bold" pitchFamily="66" charset="0"/>
              </a:rPr>
              <a:t> Semester. 2009/2010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EmergencyImage0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3534" t="7408" r="6467" b="3703"/>
          <a:stretch>
            <a:fillRect/>
          </a:stretch>
        </p:blipFill>
        <p:spPr>
          <a:xfrm>
            <a:off x="3059113" y="2276475"/>
            <a:ext cx="3024187" cy="2449513"/>
          </a:xfrm>
          <a:noFill/>
          <a:ln w="19050">
            <a:solidFill>
              <a:srgbClr val="000000"/>
            </a:solidFill>
            <a:miter lim="800000"/>
            <a:headEnd/>
            <a:tailEnd/>
          </a:ln>
        </p:spPr>
      </p:pic>
      <p:sp>
        <p:nvSpPr>
          <p:cNvPr id="37891" name="Text Box 5"/>
          <p:cNvSpPr txBox="1">
            <a:spLocks noChangeArrowheads="1"/>
          </p:cNvSpPr>
          <p:nvPr/>
        </p:nvSpPr>
        <p:spPr bwMode="auto">
          <a:xfrm>
            <a:off x="2555875" y="4941888"/>
            <a:ext cx="38862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ar-SA" sz="1600">
                <a:latin typeface="Times New Roman" pitchFamily="18" charset="0"/>
                <a:cs typeface="Simplified Arabic" pitchFamily="2" charset="-78"/>
              </a:rPr>
              <a:t>غرفة فحص تحتوي على جميع الاجهزة والمعدات اللازمة، كما انها ذات حجم مناسب للطاقم الطبي.</a:t>
            </a:r>
          </a:p>
          <a:p>
            <a:pPr eaLnBrk="1" hangingPunct="1"/>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4067175" y="1752600"/>
            <a:ext cx="4500563" cy="4267200"/>
          </a:xfrm>
        </p:spPr>
        <p:txBody>
          <a:bodyPr/>
          <a:lstStyle/>
          <a:p>
            <a:pPr marL="571500" indent="-571500" eaLnBrk="1" hangingPunct="1">
              <a:lnSpc>
                <a:spcPct val="90000"/>
              </a:lnSpc>
              <a:buFont typeface="Wingdings" pitchFamily="2" charset="2"/>
              <a:buNone/>
            </a:pPr>
            <a:r>
              <a:rPr lang="ar-SA" sz="2600" b="1" smtClean="0">
                <a:solidFill>
                  <a:schemeClr val="accent2"/>
                </a:solidFill>
              </a:rPr>
              <a:t>2.   غرف الأشعة:</a:t>
            </a:r>
            <a:endParaRPr lang="ar-SA" sz="2600" smtClean="0">
              <a:solidFill>
                <a:schemeClr val="accent2"/>
              </a:solidFill>
            </a:endParaRPr>
          </a:p>
          <a:p>
            <a:pPr marL="571500" indent="-571500" eaLnBrk="1" hangingPunct="1">
              <a:lnSpc>
                <a:spcPct val="90000"/>
              </a:lnSpc>
              <a:buFont typeface="Wingdings" pitchFamily="2" charset="2"/>
              <a:buChar char="q"/>
            </a:pPr>
            <a:r>
              <a:rPr lang="ar-SA" sz="2200" smtClean="0"/>
              <a:t>	لابد وان يحتوي المركز الصحي العلاجي على غرف للفحص بالأشعة، وقد تكون هذه الأشعة هي أشعة (</a:t>
            </a:r>
            <a:r>
              <a:rPr lang="en-US" sz="2200" smtClean="0"/>
              <a:t>X</a:t>
            </a:r>
            <a:r>
              <a:rPr lang="ar-SA" sz="2200" smtClean="0"/>
              <a:t>)، أو الرنين المغناطيسي، ولكل منهما غرفة منفصلة.</a:t>
            </a:r>
          </a:p>
          <a:p>
            <a:pPr marL="571500" indent="-571500" eaLnBrk="1" hangingPunct="1">
              <a:lnSpc>
                <a:spcPct val="90000"/>
              </a:lnSpc>
              <a:buFont typeface="Wingdings" pitchFamily="2" charset="2"/>
              <a:buChar char="q"/>
            </a:pPr>
            <a:r>
              <a:rPr lang="ar-SA" sz="2200" smtClean="0"/>
              <a:t>يجب ان يوجد غرفة مظلمة </a:t>
            </a:r>
          </a:p>
          <a:p>
            <a:pPr marL="571500" indent="-571500" eaLnBrk="1" hangingPunct="1">
              <a:lnSpc>
                <a:spcPct val="90000"/>
              </a:lnSpc>
              <a:buFont typeface="Wingdings" pitchFamily="2" charset="2"/>
              <a:buChar char="q"/>
            </a:pPr>
            <a:r>
              <a:rPr lang="ar-SA" sz="2200" smtClean="0"/>
              <a:t>تتطلب توفير الوقاية بالرصاص او الخرسانة المسلحة في جميع الحوائط الداخلية والأبواب والأسقف والأرضيات.</a:t>
            </a:r>
          </a:p>
          <a:p>
            <a:pPr marL="571500" indent="-571500" eaLnBrk="1" hangingPunct="1">
              <a:lnSpc>
                <a:spcPct val="90000"/>
              </a:lnSpc>
              <a:buFont typeface="Wingdings" pitchFamily="2" charset="2"/>
              <a:buChar char="q"/>
            </a:pPr>
            <a:r>
              <a:rPr lang="ar-SA" sz="2200" smtClean="0"/>
              <a:t>هناك مواصفات ميكانيكية يجب مراعاتها لتوصيل أسلاك أجهزة الأشعة والتحميض.</a:t>
            </a:r>
            <a:endParaRPr lang="en-US" sz="2200" smtClean="0"/>
          </a:p>
        </p:txBody>
      </p:sp>
      <p:pic>
        <p:nvPicPr>
          <p:cNvPr id="38915" name="Picture 4" descr="radiologyimage01"/>
          <p:cNvPicPr>
            <a:picLocks noChangeAspect="1" noChangeArrowheads="1"/>
          </p:cNvPicPr>
          <p:nvPr/>
        </p:nvPicPr>
        <p:blipFill>
          <a:blip r:embed="rId2">
            <a:extLst>
              <a:ext uri="{28A0092B-C50C-407E-A947-70E740481C1C}">
                <a14:useLocalDpi xmlns:a14="http://schemas.microsoft.com/office/drawing/2010/main" val="0"/>
              </a:ext>
            </a:extLst>
          </a:blip>
          <a:srcRect l="2533" t="8864" r="1466" b="2551"/>
          <a:stretch>
            <a:fillRect/>
          </a:stretch>
        </p:blipFill>
        <p:spPr bwMode="auto">
          <a:xfrm>
            <a:off x="684213" y="2133600"/>
            <a:ext cx="3095625" cy="23225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916" name="Text Box 5"/>
          <p:cNvSpPr txBox="1">
            <a:spLocks noChangeArrowheads="1"/>
          </p:cNvSpPr>
          <p:nvPr/>
        </p:nvSpPr>
        <p:spPr bwMode="auto">
          <a:xfrm>
            <a:off x="250825" y="4652963"/>
            <a:ext cx="38862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ar-SA" sz="1600">
                <a:latin typeface="Times New Roman" pitchFamily="18" charset="0"/>
                <a:cs typeface="Simplified Arabic" pitchFamily="2" charset="-78"/>
              </a:rPr>
              <a:t>قسم الاشعة المختص بتصوير</a:t>
            </a:r>
          </a:p>
          <a:p>
            <a:pPr algn="ctr" eaLnBrk="1" hangingPunct="1"/>
            <a:r>
              <a:rPr lang="ar-SA" sz="1600">
                <a:latin typeface="Times New Roman" pitchFamily="18" charset="0"/>
                <a:cs typeface="Simplified Arabic" pitchFamily="2" charset="-78"/>
              </a:rPr>
              <a:t> العظام والعضلات.</a:t>
            </a:r>
          </a:p>
          <a:p>
            <a:pPr eaLnBrk="1" hangingPunct="1"/>
            <a:endParaRPr lang="en-US" sz="16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3924300" y="1752600"/>
            <a:ext cx="4643438" cy="4267200"/>
          </a:xfrm>
        </p:spPr>
        <p:txBody>
          <a:bodyPr/>
          <a:lstStyle/>
          <a:p>
            <a:pPr marL="571500" indent="-571500" eaLnBrk="1" hangingPunct="1">
              <a:lnSpc>
                <a:spcPct val="90000"/>
              </a:lnSpc>
              <a:buFont typeface="Wingdings" pitchFamily="2" charset="2"/>
              <a:buNone/>
            </a:pPr>
            <a:r>
              <a:rPr lang="ar-SA" sz="2600" b="1" smtClean="0">
                <a:solidFill>
                  <a:schemeClr val="accent2"/>
                </a:solidFill>
              </a:rPr>
              <a:t>3. فراغات</a:t>
            </a:r>
            <a:r>
              <a:rPr lang="ar-SA" sz="2600" smtClean="0">
                <a:solidFill>
                  <a:schemeClr val="accent2"/>
                </a:solidFill>
              </a:rPr>
              <a:t> </a:t>
            </a:r>
            <a:r>
              <a:rPr lang="ar-SA" sz="2600" b="1" smtClean="0">
                <a:solidFill>
                  <a:schemeClr val="accent2"/>
                </a:solidFill>
              </a:rPr>
              <a:t>المعالجة:</a:t>
            </a:r>
          </a:p>
          <a:p>
            <a:pPr marL="571500" indent="-571500" eaLnBrk="1" hangingPunct="1">
              <a:lnSpc>
                <a:spcPct val="90000"/>
              </a:lnSpc>
            </a:pPr>
            <a:r>
              <a:rPr lang="ar-SA" sz="2400" b="1" smtClean="0"/>
              <a:t>    وحدات العلاج الجاف:</a:t>
            </a:r>
          </a:p>
          <a:p>
            <a:pPr marL="571500" indent="-571500" eaLnBrk="1" hangingPunct="1">
              <a:lnSpc>
                <a:spcPct val="90000"/>
              </a:lnSpc>
              <a:buFont typeface="Wingdings" pitchFamily="2" charset="2"/>
              <a:buNone/>
            </a:pPr>
            <a:r>
              <a:rPr lang="ar-SA" sz="2200" b="1" smtClean="0"/>
              <a:t>    </a:t>
            </a:r>
            <a:r>
              <a:rPr lang="ar-SA" sz="2200" b="1" u="sng" smtClean="0"/>
              <a:t>غرف العلاج الكهربي:</a:t>
            </a:r>
          </a:p>
          <a:p>
            <a:pPr marL="571500" indent="-571500" eaLnBrk="1" hangingPunct="1">
              <a:lnSpc>
                <a:spcPct val="90000"/>
              </a:lnSpc>
              <a:buFont typeface="Wingdings" pitchFamily="2" charset="2"/>
              <a:buChar char="§"/>
            </a:pPr>
            <a:r>
              <a:rPr lang="ar-SA" sz="2200" smtClean="0"/>
              <a:t>تكون هذه الغرف بمساحات كبيرة </a:t>
            </a:r>
          </a:p>
          <a:p>
            <a:pPr marL="571500" indent="-571500" eaLnBrk="1" hangingPunct="1">
              <a:lnSpc>
                <a:spcPct val="90000"/>
              </a:lnSpc>
              <a:buFont typeface="Wingdings" pitchFamily="2" charset="2"/>
              <a:buChar char="§"/>
            </a:pPr>
            <a:r>
              <a:rPr lang="ar-SA" sz="2200" smtClean="0"/>
              <a:t>تحتوي على عدد من الأسرة، ويخصص جهاز لكل سرير، على أن يتم الفصل بين هذه الأسرة عن طريق ستائر، ويراعى ألا تمتد إلى الأرض ولا تصل إلى السقف لتسمح بتهوية جيدة.</a:t>
            </a:r>
          </a:p>
          <a:p>
            <a:pPr marL="571500" indent="-571500" eaLnBrk="1" hangingPunct="1">
              <a:lnSpc>
                <a:spcPct val="90000"/>
              </a:lnSpc>
              <a:buFont typeface="Wingdings" pitchFamily="2" charset="2"/>
              <a:buChar char="§"/>
            </a:pPr>
            <a:r>
              <a:rPr lang="ar-SA" sz="2200" smtClean="0"/>
              <a:t> كما يجب أن تكون الستائر الجانبية متباعدة بمقدار 2م.</a:t>
            </a:r>
            <a:endParaRPr lang="ar-SA" b="1" u="sng" smtClean="0"/>
          </a:p>
          <a:p>
            <a:pPr marL="571500" indent="-571500" eaLnBrk="1" hangingPunct="1">
              <a:lnSpc>
                <a:spcPct val="90000"/>
              </a:lnSpc>
              <a:buFont typeface="Wingdings" pitchFamily="2" charset="2"/>
              <a:buNone/>
            </a:pPr>
            <a:endParaRPr lang="en-US" b="1" u="sng" smtClean="0"/>
          </a:p>
        </p:txBody>
      </p:sp>
      <p:pic>
        <p:nvPicPr>
          <p:cNvPr id="39939" name="Picture 5" descr="17092007352"/>
          <p:cNvPicPr>
            <a:picLocks noChangeAspect="1" noChangeArrowheads="1"/>
          </p:cNvPicPr>
          <p:nvPr/>
        </p:nvPicPr>
        <p:blipFill>
          <a:blip r:embed="rId2">
            <a:extLst>
              <a:ext uri="{28A0092B-C50C-407E-A947-70E740481C1C}">
                <a14:useLocalDpi xmlns:a14="http://schemas.microsoft.com/office/drawing/2010/main" val="0"/>
              </a:ext>
            </a:extLst>
          </a:blip>
          <a:srcRect l="15038" t="24341" r="7143" b="819"/>
          <a:stretch>
            <a:fillRect/>
          </a:stretch>
        </p:blipFill>
        <p:spPr bwMode="auto">
          <a:xfrm>
            <a:off x="1403350" y="1803400"/>
            <a:ext cx="2633663" cy="204946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940" name="Picture 6" descr="RhueImage3-6"/>
          <p:cNvPicPr>
            <a:picLocks noChangeAspect="1" noChangeArrowheads="1"/>
          </p:cNvPicPr>
          <p:nvPr/>
        </p:nvPicPr>
        <p:blipFill>
          <a:blip r:embed="rId3">
            <a:extLst>
              <a:ext uri="{28A0092B-C50C-407E-A947-70E740481C1C}">
                <a14:useLocalDpi xmlns:a14="http://schemas.microsoft.com/office/drawing/2010/main" val="0"/>
              </a:ext>
            </a:extLst>
          </a:blip>
          <a:srcRect l="6000" t="3992" r="3999" b="6009"/>
          <a:stretch>
            <a:fillRect/>
          </a:stretch>
        </p:blipFill>
        <p:spPr bwMode="auto">
          <a:xfrm>
            <a:off x="395288" y="4005263"/>
            <a:ext cx="2663825" cy="19970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941" name="Text Box 7"/>
          <p:cNvSpPr txBox="1">
            <a:spLocks noChangeArrowheads="1"/>
          </p:cNvSpPr>
          <p:nvPr/>
        </p:nvSpPr>
        <p:spPr bwMode="auto">
          <a:xfrm>
            <a:off x="179388" y="3141663"/>
            <a:ext cx="12588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ar-SA" sz="1600">
                <a:latin typeface="Times New Roman" pitchFamily="18" charset="0"/>
                <a:cs typeface="Simplified Arabic" pitchFamily="2" charset="-78"/>
              </a:rPr>
              <a:t>غرفة علاج كهربي تحتوي على عدة اسرة</a:t>
            </a:r>
            <a:r>
              <a:rPr lang="ar-SA" sz="1600">
                <a:latin typeface="Times New Roman" pitchFamily="18" charset="0"/>
              </a:rPr>
              <a:t>.</a:t>
            </a:r>
            <a:endParaRPr lang="en-US" sz="1600"/>
          </a:p>
        </p:txBody>
      </p:sp>
      <p:sp>
        <p:nvSpPr>
          <p:cNvPr id="39942" name="Text Box 8"/>
          <p:cNvSpPr txBox="1">
            <a:spLocks noChangeArrowheads="1"/>
          </p:cNvSpPr>
          <p:nvPr/>
        </p:nvSpPr>
        <p:spPr bwMode="auto">
          <a:xfrm>
            <a:off x="2987675" y="5229225"/>
            <a:ext cx="18002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ar-SA" sz="1600">
                <a:latin typeface="Times New Roman" pitchFamily="18" charset="0"/>
                <a:cs typeface="Simplified Arabic" pitchFamily="2" charset="-78"/>
              </a:rPr>
              <a:t>احد غرف العلاج الكهربي وطريقة استخدام الاجهزة</a:t>
            </a:r>
            <a:r>
              <a:rPr lang="ar-SA" sz="1600">
                <a:latin typeface="Times New Roman" pitchFamily="18" charset="0"/>
              </a:rPr>
              <a:t>.</a:t>
            </a:r>
            <a:endParaRPr lang="en-US" sz="16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4572000" y="1752600"/>
            <a:ext cx="3995738" cy="4267200"/>
          </a:xfrm>
        </p:spPr>
        <p:txBody>
          <a:bodyPr/>
          <a:lstStyle/>
          <a:p>
            <a:pPr eaLnBrk="1" hangingPunct="1">
              <a:buFont typeface="Wingdings" pitchFamily="2" charset="2"/>
              <a:buNone/>
            </a:pPr>
            <a:r>
              <a:rPr lang="ar-SA" sz="2200" b="1" u="sng" smtClean="0"/>
              <a:t>غرفة العلاج بالموجات القصيرة:</a:t>
            </a:r>
          </a:p>
          <a:p>
            <a:pPr eaLnBrk="1" hangingPunct="1">
              <a:buFont typeface="Wingdings" pitchFamily="2" charset="2"/>
              <a:buChar char="§"/>
            </a:pPr>
            <a:r>
              <a:rPr lang="ar-SA" sz="2200" smtClean="0"/>
              <a:t>يلاحظ أن هذه الغرف تكون اصغر من سابقتها، إذ أنها تستخدم لمعالجة فرد واحد فقط فيها.</a:t>
            </a:r>
          </a:p>
          <a:p>
            <a:pPr eaLnBrk="1" hangingPunct="1">
              <a:buFont typeface="Wingdings" pitchFamily="2" charset="2"/>
              <a:buChar char="§"/>
            </a:pPr>
            <a:r>
              <a:rPr lang="ar-SA" sz="2200" smtClean="0"/>
              <a:t> مع مراعاة استخدام أثاث خشبي فيها، لان الأثاث المعدني يقوم بعكس هذه الأشعة.</a:t>
            </a:r>
            <a:endParaRPr lang="en-US" sz="2200" smtClean="0"/>
          </a:p>
        </p:txBody>
      </p:sp>
      <p:pic>
        <p:nvPicPr>
          <p:cNvPr id="40963" name="Picture 6" descr="17092007362"/>
          <p:cNvPicPr>
            <a:picLocks noChangeAspect="1" noChangeArrowheads="1"/>
          </p:cNvPicPr>
          <p:nvPr/>
        </p:nvPicPr>
        <p:blipFill>
          <a:blip r:embed="rId2">
            <a:extLst>
              <a:ext uri="{28A0092B-C50C-407E-A947-70E740481C1C}">
                <a14:useLocalDpi xmlns:a14="http://schemas.microsoft.com/office/drawing/2010/main" val="0"/>
              </a:ext>
            </a:extLst>
          </a:blip>
          <a:srcRect l="13034" t="5768" b="1614"/>
          <a:stretch>
            <a:fillRect/>
          </a:stretch>
        </p:blipFill>
        <p:spPr bwMode="auto">
          <a:xfrm>
            <a:off x="1187450" y="2060575"/>
            <a:ext cx="2879725" cy="21431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0964" name="Text Box 7"/>
          <p:cNvSpPr txBox="1">
            <a:spLocks noChangeArrowheads="1"/>
          </p:cNvSpPr>
          <p:nvPr/>
        </p:nvSpPr>
        <p:spPr bwMode="auto">
          <a:xfrm>
            <a:off x="1116013" y="4292600"/>
            <a:ext cx="30241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ar-SA" sz="1600">
                <a:latin typeface="Times New Roman" pitchFamily="18" charset="0"/>
                <a:cs typeface="Simplified Arabic" pitchFamily="2" charset="-78"/>
              </a:rPr>
              <a:t>غرفة المعالجة بالموجات القصيرة التي يبين فيها اسخدام الكرسي الخسبي لملاءمة الجهاز .</a:t>
            </a:r>
          </a:p>
          <a:p>
            <a:pPr eaLnBrk="1" hangingPunct="1"/>
            <a:endParaRPr lang="en-US" sz="16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4356100" y="1844675"/>
            <a:ext cx="4211638" cy="4267200"/>
          </a:xfrm>
        </p:spPr>
        <p:txBody>
          <a:bodyPr/>
          <a:lstStyle/>
          <a:p>
            <a:pPr eaLnBrk="1" hangingPunct="1">
              <a:buFont typeface="Wingdings" pitchFamily="2" charset="2"/>
              <a:buNone/>
            </a:pPr>
            <a:r>
              <a:rPr lang="ar-SA" sz="2200" b="1" u="sng" smtClean="0"/>
              <a:t>غرفة العلاج الكهرومغناطيسي:</a:t>
            </a:r>
            <a:endParaRPr lang="ar-SA" sz="2200" b="1" smtClean="0"/>
          </a:p>
          <a:p>
            <a:pPr eaLnBrk="1" hangingPunct="1">
              <a:buFont typeface="Wingdings" pitchFamily="2" charset="2"/>
              <a:buNone/>
            </a:pPr>
            <a:r>
              <a:rPr lang="ar-SA" sz="2200" smtClean="0"/>
              <a:t>	تستخدم لمعالجة مشاكل المفاصل الكبيرة، مثل: الحوض والظهر، والمشاكل الناجمة عن الحوادث(المعالجة بعد الكسور) وهي غرف فردية تستخدم لمعالجة شخص احد فقط.</a:t>
            </a:r>
            <a:endParaRPr lang="en-US" sz="2200" smtClean="0"/>
          </a:p>
        </p:txBody>
      </p:sp>
      <p:pic>
        <p:nvPicPr>
          <p:cNvPr id="41987" name="Picture 4" descr="17092007347"/>
          <p:cNvPicPr>
            <a:picLocks noChangeAspect="1" noChangeArrowheads="1"/>
          </p:cNvPicPr>
          <p:nvPr/>
        </p:nvPicPr>
        <p:blipFill>
          <a:blip r:embed="rId2">
            <a:extLst>
              <a:ext uri="{28A0092B-C50C-407E-A947-70E740481C1C}">
                <a14:useLocalDpi xmlns:a14="http://schemas.microsoft.com/office/drawing/2010/main" val="0"/>
              </a:ext>
            </a:extLst>
          </a:blip>
          <a:srcRect b="14012"/>
          <a:stretch>
            <a:fillRect/>
          </a:stretch>
        </p:blipFill>
        <p:spPr bwMode="auto">
          <a:xfrm>
            <a:off x="1258888" y="1916113"/>
            <a:ext cx="2514600" cy="28813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988" name="Text Box 5"/>
          <p:cNvSpPr txBox="1">
            <a:spLocks noChangeArrowheads="1"/>
          </p:cNvSpPr>
          <p:nvPr/>
        </p:nvSpPr>
        <p:spPr bwMode="auto">
          <a:xfrm>
            <a:off x="827088" y="4941888"/>
            <a:ext cx="35290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ar-SA" sz="1600">
                <a:latin typeface="Times New Roman" pitchFamily="18" charset="0"/>
                <a:cs typeface="Simplified Arabic" pitchFamily="2" charset="-78"/>
              </a:rPr>
              <a:t>غرفة المعالجة الكهرومغناطيسية التي يبين فيها الجهاز الستخدم .</a:t>
            </a:r>
          </a:p>
          <a:p>
            <a:pPr eaLnBrk="1" hangingPunct="1"/>
            <a:endParaRPr lang="en-US" sz="16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4211638" y="1700213"/>
            <a:ext cx="4356100" cy="4267200"/>
          </a:xfrm>
        </p:spPr>
        <p:txBody>
          <a:bodyPr/>
          <a:lstStyle/>
          <a:p>
            <a:pPr eaLnBrk="1" hangingPunct="1">
              <a:buFont typeface="Wingdings" pitchFamily="2" charset="2"/>
              <a:buNone/>
            </a:pPr>
            <a:r>
              <a:rPr lang="ar-SA" sz="2200" b="1" u="sng" smtClean="0"/>
              <a:t>غرفة الجيمانيزيوم</a:t>
            </a:r>
            <a:r>
              <a:rPr lang="ar-SA" sz="2200" b="1" smtClean="0"/>
              <a:t>:</a:t>
            </a:r>
          </a:p>
          <a:p>
            <a:pPr eaLnBrk="1" hangingPunct="1">
              <a:buFont typeface="Wingdings" pitchFamily="2" charset="2"/>
              <a:buNone/>
            </a:pPr>
            <a:r>
              <a:rPr lang="ar-SA" sz="2200" smtClean="0"/>
              <a:t>	هي الغرفة الأكثر استخداماً من قبل الأشخاص الأصحاء بالإضافة إلى المرضى، إذ تحتوي على عدد من الأجهزة والأدوات المستخدمة في علاج بعض الأمراض أو المستخدمة في شد العضلات وكمال الأجسام و لياقتها. </a:t>
            </a:r>
            <a:endParaRPr lang="en-US" sz="2200" smtClean="0"/>
          </a:p>
        </p:txBody>
      </p:sp>
      <p:pic>
        <p:nvPicPr>
          <p:cNvPr id="43011" name="Picture 4" descr="RhueImage3-3"/>
          <p:cNvPicPr>
            <a:picLocks noChangeAspect="1" noChangeArrowheads="1"/>
          </p:cNvPicPr>
          <p:nvPr/>
        </p:nvPicPr>
        <p:blipFill>
          <a:blip r:embed="rId2">
            <a:extLst>
              <a:ext uri="{28A0092B-C50C-407E-A947-70E740481C1C}">
                <a14:useLocalDpi xmlns:a14="http://schemas.microsoft.com/office/drawing/2010/main" val="0"/>
              </a:ext>
            </a:extLst>
          </a:blip>
          <a:srcRect l="4466" t="1729" r="5533" b="1976"/>
          <a:stretch>
            <a:fillRect/>
          </a:stretch>
        </p:blipFill>
        <p:spPr bwMode="auto">
          <a:xfrm>
            <a:off x="1042988" y="2133600"/>
            <a:ext cx="3097212" cy="23241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3012" name="Text Box 5"/>
          <p:cNvSpPr txBox="1">
            <a:spLocks noChangeArrowheads="1"/>
          </p:cNvSpPr>
          <p:nvPr/>
        </p:nvSpPr>
        <p:spPr bwMode="auto">
          <a:xfrm>
            <a:off x="755650" y="4581525"/>
            <a:ext cx="36004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ar-SA" sz="1600">
                <a:latin typeface="Times New Roman" pitchFamily="18" charset="0"/>
                <a:cs typeface="Simplified Arabic" pitchFamily="2" charset="-78"/>
              </a:rPr>
              <a:t>غرفة الجيمانيزيوم التي تحتوي على مجموعة من الاجهزة العلاجية واجهزة اللياقة .</a:t>
            </a:r>
          </a:p>
          <a:p>
            <a:pPr eaLnBrk="1" hangingPunct="1"/>
            <a:endParaRPr lang="en-US" sz="16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4211638" y="1773238"/>
            <a:ext cx="4356100" cy="4267200"/>
          </a:xfrm>
        </p:spPr>
        <p:txBody>
          <a:bodyPr/>
          <a:lstStyle/>
          <a:p>
            <a:pPr eaLnBrk="1" hangingPunct="1">
              <a:buFont typeface="Wingdings" pitchFamily="2" charset="2"/>
              <a:buNone/>
            </a:pPr>
            <a:r>
              <a:rPr lang="ar-SA" sz="2200" b="1" u="sng" smtClean="0"/>
              <a:t>غرف التدليك والمساج:</a:t>
            </a:r>
            <a:endParaRPr lang="ar-SA" sz="2200" b="1" smtClean="0"/>
          </a:p>
          <a:p>
            <a:pPr eaLnBrk="1" hangingPunct="1">
              <a:buFont typeface="Wingdings" pitchFamily="2" charset="2"/>
              <a:buNone/>
            </a:pPr>
            <a:r>
              <a:rPr lang="ar-SA" sz="2200" smtClean="0"/>
              <a:t>	والفراغ الخاص بوحدة التدليك والمساج عبارة عن فراغ مقسم بستائر متحركة، وكل فراغ يحتوي على طاولة تدليك وكرسي ومرآة وعلاقة ثياب ورفوف للحاجيات المختلفة.</a:t>
            </a:r>
            <a:endParaRPr lang="en-US" sz="2200" smtClean="0"/>
          </a:p>
        </p:txBody>
      </p:sp>
      <p:pic>
        <p:nvPicPr>
          <p:cNvPr id="44035" name="Picture 4" descr="Důl svorn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205038"/>
            <a:ext cx="3168650" cy="209073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4036" name="Text Box 5"/>
          <p:cNvSpPr txBox="1">
            <a:spLocks noChangeArrowheads="1"/>
          </p:cNvSpPr>
          <p:nvPr/>
        </p:nvSpPr>
        <p:spPr bwMode="auto">
          <a:xfrm>
            <a:off x="684213" y="4437063"/>
            <a:ext cx="33131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lang="en-US" sz="1600"/>
          </a:p>
        </p:txBody>
      </p:sp>
      <p:sp>
        <p:nvSpPr>
          <p:cNvPr id="44037" name="Rectangle 6"/>
          <p:cNvSpPr>
            <a:spLocks noChangeArrowheads="1"/>
          </p:cNvSpPr>
          <p:nvPr/>
        </p:nvSpPr>
        <p:spPr bwMode="auto">
          <a:xfrm>
            <a:off x="827088" y="4437063"/>
            <a:ext cx="3132137"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ar-SA" sz="1600"/>
              <a:t>غرفة التدليك والمساج، المجهزة بالادوات اللازمة .</a:t>
            </a:r>
          </a:p>
          <a:p>
            <a:pPr>
              <a:spcBef>
                <a:spcPct val="50000"/>
              </a:spcBef>
            </a:pPr>
            <a:endParaRPr lang="en-US" sz="16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566738" y="1752600"/>
            <a:ext cx="8001000" cy="3763963"/>
          </a:xfrm>
        </p:spPr>
        <p:txBody>
          <a:bodyPr/>
          <a:lstStyle/>
          <a:p>
            <a:pPr eaLnBrk="1" hangingPunct="1">
              <a:lnSpc>
                <a:spcPct val="90000"/>
              </a:lnSpc>
            </a:pPr>
            <a:r>
              <a:rPr lang="ar-SA" sz="2600" b="1" smtClean="0"/>
              <a:t>وحدات العلاج الرطب (المعالجة بالماء):</a:t>
            </a:r>
          </a:p>
          <a:p>
            <a:pPr eaLnBrk="1" hangingPunct="1">
              <a:lnSpc>
                <a:spcPct val="90000"/>
              </a:lnSpc>
              <a:buFont typeface="Wingdings" pitchFamily="2" charset="2"/>
              <a:buNone/>
            </a:pPr>
            <a:r>
              <a:rPr lang="ar-SA" sz="2000" smtClean="0"/>
              <a:t>	</a:t>
            </a:r>
          </a:p>
          <a:p>
            <a:pPr eaLnBrk="1" hangingPunct="1">
              <a:lnSpc>
                <a:spcPct val="90000"/>
              </a:lnSpc>
              <a:buFont typeface="Wingdings" pitchFamily="2" charset="2"/>
              <a:buChar char="§"/>
            </a:pPr>
            <a:r>
              <a:rPr lang="ar-SA" sz="2000" smtClean="0"/>
              <a:t> تزود بغرف تبديل الملابس  بمساحة لا تقل عن1م2 لكل منهما تتصلان مع غرفة للتدليك والاستراحة التي يبلغ مساحتها 8م2.</a:t>
            </a:r>
          </a:p>
          <a:p>
            <a:pPr eaLnBrk="1" hangingPunct="1">
              <a:lnSpc>
                <a:spcPct val="90000"/>
              </a:lnSpc>
              <a:buFont typeface="Wingdings" pitchFamily="2" charset="2"/>
              <a:buChar char="§"/>
            </a:pPr>
            <a:r>
              <a:rPr lang="ar-SA" sz="2000" smtClean="0"/>
              <a:t>تحتوي حمامات مجهزة بثاني أكسيد الكربون أو بالأكسجين وحمامات كهربائية للمعالجة وحمامات بخارية وتدليك تحت الماء، بالإضافة إلى صالة متعددة الاستعمالات بمساحة لا تقل عن15م2 وغرف للأجهزة بمساحة لا تقل عن10م2.</a:t>
            </a:r>
          </a:p>
          <a:p>
            <a:pPr eaLnBrk="1" hangingPunct="1">
              <a:lnSpc>
                <a:spcPct val="90000"/>
              </a:lnSpc>
              <a:buFont typeface="Wingdings" pitchFamily="2" charset="2"/>
              <a:buChar char="§"/>
            </a:pPr>
            <a:r>
              <a:rPr lang="ar-SA" sz="2000" smtClean="0"/>
              <a:t> كما يوجد غرف ساونا ومجموعة غرف المعالجة بالأشعة الفوق بنفسجية والأشعة تحت الحمراء ،إذ تبلغ مساحة غرفة المعالجة الواحدة 6م كحد أدنى2، وتكفي عادة أربع غرف لاحتواء وجهاز للموجات القصيرة والأشعة تحت الحمراء والهواء الساخن مع أجهزة متعددة ومتحركة.</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HealthImage13b"/>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6000" t="7408" r="3999" b="3703"/>
          <a:stretch>
            <a:fillRect/>
          </a:stretch>
        </p:blipFill>
        <p:spPr>
          <a:xfrm>
            <a:off x="3132138" y="1773238"/>
            <a:ext cx="2481262" cy="2009775"/>
          </a:xfrm>
          <a:noFill/>
          <a:ln w="19050">
            <a:solidFill>
              <a:srgbClr val="000000"/>
            </a:solidFill>
            <a:miter lim="800000"/>
            <a:headEnd/>
            <a:tailEnd/>
          </a:ln>
        </p:spPr>
      </p:pic>
      <p:pic>
        <p:nvPicPr>
          <p:cNvPr id="46083" name="Picture 5" descr="HealthImage18"/>
          <p:cNvPicPr>
            <a:picLocks noChangeAspect="1" noChangeArrowheads="1"/>
          </p:cNvPicPr>
          <p:nvPr/>
        </p:nvPicPr>
        <p:blipFill>
          <a:blip r:embed="rId3">
            <a:extLst>
              <a:ext uri="{28A0092B-C50C-407E-A947-70E740481C1C}">
                <a14:useLocalDpi xmlns:a14="http://schemas.microsoft.com/office/drawing/2010/main" val="0"/>
              </a:ext>
            </a:extLst>
          </a:blip>
          <a:srcRect l="4533" t="4527" r="5467" b="5473"/>
          <a:stretch>
            <a:fillRect/>
          </a:stretch>
        </p:blipFill>
        <p:spPr bwMode="auto">
          <a:xfrm>
            <a:off x="1547813" y="4076700"/>
            <a:ext cx="2620962" cy="19653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6084" name="Picture 6" descr="HealthImage12"/>
          <p:cNvPicPr>
            <a:picLocks noChangeAspect="1" noChangeArrowheads="1"/>
          </p:cNvPicPr>
          <p:nvPr/>
        </p:nvPicPr>
        <p:blipFill>
          <a:blip r:embed="rId4">
            <a:extLst>
              <a:ext uri="{28A0092B-C50C-407E-A947-70E740481C1C}">
                <a14:useLocalDpi xmlns:a14="http://schemas.microsoft.com/office/drawing/2010/main" val="0"/>
              </a:ext>
            </a:extLst>
          </a:blip>
          <a:srcRect l="6000" r="3999" b="3703"/>
          <a:stretch>
            <a:fillRect/>
          </a:stretch>
        </p:blipFill>
        <p:spPr bwMode="auto">
          <a:xfrm>
            <a:off x="5795963" y="1700213"/>
            <a:ext cx="2765425" cy="207486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6085" name="Picture 7" descr="RhueImage3-1"/>
          <p:cNvPicPr>
            <a:picLocks noChangeAspect="1" noChangeArrowheads="1"/>
          </p:cNvPicPr>
          <p:nvPr/>
        </p:nvPicPr>
        <p:blipFill>
          <a:blip r:embed="rId5">
            <a:extLst>
              <a:ext uri="{28A0092B-C50C-407E-A947-70E740481C1C}">
                <a14:useLocalDpi xmlns:a14="http://schemas.microsoft.com/office/drawing/2010/main" val="0"/>
              </a:ext>
            </a:extLst>
          </a:blip>
          <a:srcRect l="6000" t="7408" r="1466" b="3703"/>
          <a:stretch>
            <a:fillRect/>
          </a:stretch>
        </p:blipFill>
        <p:spPr bwMode="auto">
          <a:xfrm>
            <a:off x="4356100" y="4076700"/>
            <a:ext cx="2620963" cy="19669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6086" name="Text Box 11"/>
          <p:cNvSpPr txBox="1">
            <a:spLocks noChangeArrowheads="1"/>
          </p:cNvSpPr>
          <p:nvPr/>
        </p:nvSpPr>
        <p:spPr bwMode="auto">
          <a:xfrm>
            <a:off x="7056438" y="3860800"/>
            <a:ext cx="20875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ar-SA" sz="1600">
                <a:latin typeface="Times New Roman" pitchFamily="18" charset="0"/>
                <a:cs typeface="Simplified Arabic" pitchFamily="2" charset="-78"/>
              </a:rPr>
              <a:t>غرف المعالجة بالأشعة الفوق بنفسجية والأشعة تحت الحمراء (السولار يوم</a:t>
            </a:r>
            <a:r>
              <a:rPr lang="ar-SA" sz="1600">
                <a:latin typeface="Times New Roman" pitchFamily="18" charset="0"/>
                <a:cs typeface="Times New Roman" pitchFamily="18" charset="0"/>
              </a:rPr>
              <a:t>).</a:t>
            </a:r>
            <a:endParaRPr lang="en-US" sz="1600"/>
          </a:p>
        </p:txBody>
      </p:sp>
      <p:sp>
        <p:nvSpPr>
          <p:cNvPr id="46087" name="Text Box 12"/>
          <p:cNvSpPr txBox="1">
            <a:spLocks noChangeArrowheads="1"/>
          </p:cNvSpPr>
          <p:nvPr/>
        </p:nvSpPr>
        <p:spPr bwMode="auto">
          <a:xfrm>
            <a:off x="6877050" y="5300663"/>
            <a:ext cx="18732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ar-SA" sz="1600">
                <a:latin typeface="Times New Roman" pitchFamily="18" charset="0"/>
                <a:cs typeface="Simplified Arabic" pitchFamily="2" charset="-78"/>
              </a:rPr>
              <a:t>مسبح يستخدم للأغراض العلاجية والأغراض الترفيهية العلاجية</a:t>
            </a:r>
            <a:r>
              <a:rPr lang="ar-SA" sz="1600">
                <a:latin typeface="Times New Roman" pitchFamily="18" charset="0"/>
              </a:rPr>
              <a:t>.</a:t>
            </a:r>
            <a:endParaRPr lang="en-US" sz="1600"/>
          </a:p>
        </p:txBody>
      </p:sp>
      <p:sp>
        <p:nvSpPr>
          <p:cNvPr id="46088" name="Text Box 14"/>
          <p:cNvSpPr txBox="1">
            <a:spLocks noChangeArrowheads="1"/>
          </p:cNvSpPr>
          <p:nvPr/>
        </p:nvSpPr>
        <p:spPr bwMode="auto">
          <a:xfrm>
            <a:off x="1116013" y="2781300"/>
            <a:ext cx="19431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ar-SA" sz="1600">
                <a:latin typeface="Times New Roman" pitchFamily="18" charset="0"/>
                <a:cs typeface="Simplified Arabic" pitchFamily="2" charset="-78"/>
              </a:rPr>
              <a:t>الجاكوزي المزود بمجموعة من اجهزة الضخ والسحب التي تعمل تيارات مائية</a:t>
            </a:r>
            <a:r>
              <a:rPr lang="ar-SA" sz="1600">
                <a:latin typeface="Times New Roman" pitchFamily="18" charset="0"/>
              </a:rPr>
              <a:t>.</a:t>
            </a:r>
            <a:endParaRPr lang="en-US" sz="1600"/>
          </a:p>
        </p:txBody>
      </p:sp>
      <p:sp>
        <p:nvSpPr>
          <p:cNvPr id="46089" name="Text Box 15"/>
          <p:cNvSpPr txBox="1">
            <a:spLocks noChangeArrowheads="1"/>
          </p:cNvSpPr>
          <p:nvPr/>
        </p:nvSpPr>
        <p:spPr bwMode="auto">
          <a:xfrm>
            <a:off x="250825" y="5300663"/>
            <a:ext cx="1295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ar-SA" sz="1600">
                <a:latin typeface="Times New Roman" pitchFamily="18" charset="0"/>
                <a:cs typeface="Simplified Arabic" pitchFamily="2" charset="-78"/>
              </a:rPr>
              <a:t>حمام البخار او المسمى بالحمام الشرقي</a:t>
            </a:r>
            <a:r>
              <a:rPr lang="ar-SA" sz="1600">
                <a:latin typeface="Times New Roman" pitchFamily="18" charset="0"/>
              </a:rPr>
              <a:t>.</a:t>
            </a:r>
            <a:endParaRPr lang="en-US" sz="16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http://www.alriyadh.com/Contents/17-02-2004/Mainpage/images/M5.jpg"/>
          <p:cNvPicPr>
            <a:picLocks noChangeAspect="1" noChangeArrowheads="1"/>
          </p:cNvPicPr>
          <p:nvPr/>
        </p:nvPicPr>
        <p:blipFill>
          <a:blip r:embed="rId2" r:link="rId3">
            <a:extLst>
              <a:ext uri="{28A0092B-C50C-407E-A947-70E740481C1C}">
                <a14:useLocalDpi xmlns:a14="http://schemas.microsoft.com/office/drawing/2010/main" val="0"/>
              </a:ext>
            </a:extLst>
          </a:blip>
          <a:srcRect t="21733" b="2060"/>
          <a:stretch>
            <a:fillRect/>
          </a:stretch>
        </p:blipFill>
        <p:spPr bwMode="auto">
          <a:xfrm>
            <a:off x="539750" y="3860800"/>
            <a:ext cx="2054225" cy="208756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7107" name="Picture 7" descr="RhueImage3-2"/>
          <p:cNvPicPr>
            <a:picLocks noChangeAspect="1" noChangeArrowheads="1"/>
          </p:cNvPicPr>
          <p:nvPr/>
        </p:nvPicPr>
        <p:blipFill>
          <a:blip r:embed="rId4">
            <a:extLst>
              <a:ext uri="{28A0092B-C50C-407E-A947-70E740481C1C}">
                <a14:useLocalDpi xmlns:a14="http://schemas.microsoft.com/office/drawing/2010/main" val="0"/>
              </a:ext>
            </a:extLst>
          </a:blip>
          <a:srcRect l="4466" t="5515" r="5533" b="5597"/>
          <a:stretch>
            <a:fillRect/>
          </a:stretch>
        </p:blipFill>
        <p:spPr bwMode="auto">
          <a:xfrm>
            <a:off x="5724525" y="1773238"/>
            <a:ext cx="2735263" cy="20510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7108" name="Picture 8" descr="RhueImage3-7"/>
          <p:cNvPicPr>
            <a:picLocks noChangeAspect="1" noChangeArrowheads="1"/>
          </p:cNvPicPr>
          <p:nvPr/>
        </p:nvPicPr>
        <p:blipFill>
          <a:blip r:embed="rId5">
            <a:extLst>
              <a:ext uri="{28A0092B-C50C-407E-A947-70E740481C1C}">
                <a14:useLocalDpi xmlns:a14="http://schemas.microsoft.com/office/drawing/2010/main" val="0"/>
              </a:ext>
            </a:extLst>
          </a:blip>
          <a:srcRect l="6000" t="3992" r="3999" b="6009"/>
          <a:stretch>
            <a:fillRect/>
          </a:stretch>
        </p:blipFill>
        <p:spPr bwMode="auto">
          <a:xfrm>
            <a:off x="2771775" y="2276475"/>
            <a:ext cx="2735263" cy="205263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7109" name="Text Box 9"/>
          <p:cNvSpPr txBox="1">
            <a:spLocks noChangeArrowheads="1"/>
          </p:cNvSpPr>
          <p:nvPr/>
        </p:nvSpPr>
        <p:spPr bwMode="auto">
          <a:xfrm>
            <a:off x="755650" y="2997200"/>
            <a:ext cx="17287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ar-SA" sz="1600">
                <a:latin typeface="Times New Roman" pitchFamily="18" charset="0"/>
                <a:cs typeface="Times New Roman" pitchFamily="18" charset="0"/>
              </a:rPr>
              <a:t>غرفة السونا المبطنة من الداخل بالخشب لارتفاع درجة رطوبتها</a:t>
            </a:r>
            <a:r>
              <a:rPr lang="ar-SA" sz="1600">
                <a:latin typeface="Times New Roman" pitchFamily="18" charset="0"/>
              </a:rPr>
              <a:t>.</a:t>
            </a:r>
            <a:endParaRPr lang="en-US" sz="1600"/>
          </a:p>
        </p:txBody>
      </p:sp>
      <p:sp>
        <p:nvSpPr>
          <p:cNvPr id="47110" name="Text Box 10"/>
          <p:cNvSpPr txBox="1">
            <a:spLocks noChangeArrowheads="1"/>
          </p:cNvSpPr>
          <p:nvPr/>
        </p:nvSpPr>
        <p:spPr bwMode="auto">
          <a:xfrm>
            <a:off x="5867400" y="3933825"/>
            <a:ext cx="2514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ar-SA" sz="1600">
                <a:latin typeface="Times New Roman" pitchFamily="18" charset="0"/>
                <a:cs typeface="Simplified Arabic" pitchFamily="2" charset="-78"/>
              </a:rPr>
              <a:t>احواض مائية صغيرة للعلاج والتدليك الموضعي تحت الماء</a:t>
            </a:r>
            <a:r>
              <a:rPr lang="ar-SA" sz="1600">
                <a:latin typeface="Times New Roman" pitchFamily="18" charset="0"/>
              </a:rPr>
              <a:t>.</a:t>
            </a:r>
            <a:endParaRPr lang="en-US" sz="1600"/>
          </a:p>
        </p:txBody>
      </p:sp>
      <p:sp>
        <p:nvSpPr>
          <p:cNvPr id="47111" name="Text Box 11"/>
          <p:cNvSpPr txBox="1">
            <a:spLocks noChangeArrowheads="1"/>
          </p:cNvSpPr>
          <p:nvPr/>
        </p:nvSpPr>
        <p:spPr bwMode="auto">
          <a:xfrm>
            <a:off x="2916238" y="4437063"/>
            <a:ext cx="2514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ar-SA" sz="1600">
                <a:latin typeface="Times New Roman" pitchFamily="18" charset="0"/>
                <a:cs typeface="Simplified Arabic" pitchFamily="2" charset="-78"/>
              </a:rPr>
              <a:t>احواض مائية كبيرة للتدليك والعلاج تحت الماء</a:t>
            </a:r>
            <a:r>
              <a:rPr lang="ar-SA" sz="1600">
                <a:latin typeface="Times New Roman" pitchFamily="18" charset="0"/>
              </a:rPr>
              <a:t>.</a:t>
            </a:r>
            <a:endParaRPr lang="en-US" sz="16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r" eaLnBrk="1" hangingPunct="1"/>
            <a:r>
              <a:rPr lang="ar-SA" b="1" smtClean="0"/>
              <a:t>2-1-1 تعريف مراكز العلاج:</a:t>
            </a:r>
            <a:endParaRPr lang="en-US" b="1" smtClean="0"/>
          </a:p>
        </p:txBody>
      </p:sp>
      <p:sp>
        <p:nvSpPr>
          <p:cNvPr id="28675" name="Rectangle 3"/>
          <p:cNvSpPr>
            <a:spLocks noGrp="1" noChangeArrowheads="1"/>
          </p:cNvSpPr>
          <p:nvPr>
            <p:ph type="body" idx="1"/>
          </p:nvPr>
        </p:nvSpPr>
        <p:spPr>
          <a:xfrm>
            <a:off x="539750" y="2060575"/>
            <a:ext cx="8001000" cy="4267200"/>
          </a:xfrm>
        </p:spPr>
        <p:txBody>
          <a:bodyPr/>
          <a:lstStyle/>
          <a:p>
            <a:pPr eaLnBrk="1" hangingPunct="1">
              <a:lnSpc>
                <a:spcPct val="90000"/>
              </a:lnSpc>
              <a:buFont typeface="Wingdings" pitchFamily="2" charset="2"/>
              <a:buChar char="§"/>
            </a:pPr>
            <a:r>
              <a:rPr lang="ar-SA" sz="2000" b="1" smtClean="0">
                <a:solidFill>
                  <a:schemeClr val="tx2"/>
                </a:solidFill>
              </a:rPr>
              <a:t>سبب الظهور:</a:t>
            </a:r>
            <a:r>
              <a:rPr lang="ar-SA" sz="2000" smtClean="0"/>
              <a:t> أدي التقدم إلى ظهور العديد من الأمراض العصرية التي تتسم بالقلق والتوتر مما يستدعي إلى التفكير في سبل العلاج ذات التأثير القوي والفعال التي تمثلت في وسائل العلاج الطبيعي والتي لربما تستغرق فترات طويلة ومتعاقبة ، فمن أجل ذلك تم استخدام مراكز العلاج السياحي الذي ساهم في تنشيط السياحة الداخلية والعالمية، وزيادة الإيرادات، وزيادة مبيعات الخدمات السياحية ، وازدياد نشاط الحركة السياحية. </a:t>
            </a:r>
          </a:p>
          <a:p>
            <a:pPr eaLnBrk="1" hangingPunct="1">
              <a:lnSpc>
                <a:spcPct val="90000"/>
              </a:lnSpc>
              <a:buFont typeface="Wingdings" pitchFamily="2" charset="2"/>
              <a:buChar char="§"/>
            </a:pPr>
            <a:r>
              <a:rPr lang="ar-SA" sz="2000" b="1" smtClean="0">
                <a:solidFill>
                  <a:schemeClr val="tx2"/>
                </a:solidFill>
              </a:rPr>
              <a:t>سبب الاهتمام بها:</a:t>
            </a:r>
            <a:r>
              <a:rPr lang="ar-SA" sz="2000" smtClean="0"/>
              <a:t> وهذا ما دفع الحكومات الكشف عن إمكانيات جديدة وتطوير منشات حديثة لاستقبال المزيد من الحركة السياحية، واللجوء إلى تطوير المراكز بأحدث وسائل العلاج ، ويعود هذا الاهتمام بهذه المراكز إلى أمرين:</a:t>
            </a:r>
          </a:p>
          <a:p>
            <a:pPr eaLnBrk="1" hangingPunct="1">
              <a:lnSpc>
                <a:spcPct val="90000"/>
              </a:lnSpc>
            </a:pPr>
            <a:r>
              <a:rPr lang="ar-SA" sz="2000" smtClean="0"/>
              <a:t>معالجة الأمراض</a:t>
            </a:r>
          </a:p>
          <a:p>
            <a:pPr eaLnBrk="1" hangingPunct="1">
              <a:lnSpc>
                <a:spcPct val="90000"/>
              </a:lnSpc>
            </a:pPr>
            <a:r>
              <a:rPr lang="ar-SA" sz="2000" smtClean="0"/>
              <a:t>الوقاية من المرض .</a:t>
            </a:r>
          </a:p>
          <a:p>
            <a:pPr eaLnBrk="1" hangingPunct="1">
              <a:lnSpc>
                <a:spcPct val="90000"/>
              </a:lnSpc>
              <a:buFont typeface="Wingdings" pitchFamily="2" charset="2"/>
              <a:buNone/>
            </a:pPr>
            <a:r>
              <a:rPr lang="ar-SA" sz="2000" smtClean="0"/>
              <a:t>		</a:t>
            </a:r>
            <a:endParaRPr lang="en-US" sz="20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p:txBody>
          <a:bodyPr/>
          <a:lstStyle/>
          <a:p>
            <a:pPr eaLnBrk="1" hangingPunct="1"/>
            <a:r>
              <a:rPr lang="ar-SA" sz="2400" b="1" smtClean="0"/>
              <a:t>وحدة العلاج الوظيفي:</a:t>
            </a:r>
          </a:p>
          <a:p>
            <a:pPr eaLnBrk="1" hangingPunct="1">
              <a:buFont typeface="Wingdings" pitchFamily="2" charset="2"/>
              <a:buNone/>
            </a:pPr>
            <a:r>
              <a:rPr lang="ar-SA" sz="2200" smtClean="0"/>
              <a:t>	تهدف هذه الوحدة إلى تأهيل الأطراف وتعويد المريض على الأنشطة اليومية، وإعادة تأهيل الأشخاص الذين فقدوا أجزاء من جسمهم، وتتكون هذه الوحدة من فراغ واحد كبير يحتوي على عدد من الأجهزة، موزعة في جميع الأنحاء، بالإضافة إلى منضدة وسطية للاختبار، ويلحق بهذا الفراغ عدد من الفراغات، هي:</a:t>
            </a:r>
          </a:p>
          <a:p>
            <a:pPr lvl="1" eaLnBrk="1" hangingPunct="1"/>
            <a:r>
              <a:rPr lang="ar-SA" sz="2200" smtClean="0"/>
              <a:t>غرفة تقييم خاصة.</a:t>
            </a:r>
          </a:p>
          <a:p>
            <a:pPr lvl="1" eaLnBrk="1" hangingPunct="1"/>
            <a:r>
              <a:rPr lang="ar-SA" sz="2200" smtClean="0"/>
              <a:t>غرفة مدير أو مشرف.</a:t>
            </a:r>
          </a:p>
          <a:p>
            <a:pPr lvl="1" eaLnBrk="1" hangingPunct="1"/>
            <a:r>
              <a:rPr lang="ar-SA" sz="2200" smtClean="0"/>
              <a:t>دورات مياه.</a:t>
            </a:r>
          </a:p>
          <a:p>
            <a:pPr lvl="1" eaLnBrk="1" hangingPunct="1"/>
            <a:r>
              <a:rPr lang="ar-SA" sz="2200" smtClean="0"/>
              <a:t>غرفة صناعة جبائر بلاستيكية. </a:t>
            </a:r>
          </a:p>
          <a:p>
            <a:pPr eaLnBrk="1" hangingPunct="1"/>
            <a:endParaRPr lang="en-US" sz="2200" smtClean="0"/>
          </a:p>
        </p:txBody>
      </p:sp>
      <p:pic>
        <p:nvPicPr>
          <p:cNvPr id="48131" name="Picture 5" descr="RhueImage3-4"/>
          <p:cNvPicPr>
            <a:picLocks noChangeAspect="1" noChangeArrowheads="1"/>
          </p:cNvPicPr>
          <p:nvPr/>
        </p:nvPicPr>
        <p:blipFill>
          <a:blip r:embed="rId2">
            <a:extLst>
              <a:ext uri="{28A0092B-C50C-407E-A947-70E740481C1C}">
                <a14:useLocalDpi xmlns:a14="http://schemas.microsoft.com/office/drawing/2010/main" val="0"/>
              </a:ext>
            </a:extLst>
          </a:blip>
          <a:srcRect l="2457" t="7466" r="7559" b="9332"/>
          <a:stretch>
            <a:fillRect/>
          </a:stretch>
        </p:blipFill>
        <p:spPr bwMode="auto">
          <a:xfrm>
            <a:off x="611188" y="3789363"/>
            <a:ext cx="3024187" cy="226536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8132" name="Text Box 6"/>
          <p:cNvSpPr txBox="1">
            <a:spLocks noChangeArrowheads="1"/>
          </p:cNvSpPr>
          <p:nvPr/>
        </p:nvSpPr>
        <p:spPr bwMode="auto">
          <a:xfrm>
            <a:off x="3419475" y="5661025"/>
            <a:ext cx="33131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ar-SA" sz="1600">
                <a:latin typeface="Times New Roman" pitchFamily="18" charset="0"/>
                <a:cs typeface="Simplified Arabic" pitchFamily="2" charset="-78"/>
              </a:rPr>
              <a:t>وحدة العلاج الوظيفي التي تهدف الى إعادة تأهيل ذوي الاحتياجات. الخاصة</a:t>
            </a:r>
            <a:r>
              <a:rPr lang="ar-SA" sz="1600">
                <a:latin typeface="Times New Roman" pitchFamily="18" charset="0"/>
              </a:rPr>
              <a:t>.</a:t>
            </a:r>
            <a:endParaRPr lang="en-US" sz="16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539750" y="1844675"/>
            <a:ext cx="8001000" cy="2520950"/>
          </a:xfrm>
        </p:spPr>
        <p:txBody>
          <a:bodyPr/>
          <a:lstStyle/>
          <a:p>
            <a:pPr eaLnBrk="1" hangingPunct="1"/>
            <a:r>
              <a:rPr lang="ar-SA" sz="2400" b="1" smtClean="0"/>
              <a:t>وحدة المعالجة بالإبر الصينية:</a:t>
            </a:r>
          </a:p>
          <a:p>
            <a:pPr eaLnBrk="1" hangingPunct="1">
              <a:buFont typeface="Wingdings" pitchFamily="2" charset="2"/>
              <a:buNone/>
            </a:pPr>
            <a:r>
              <a:rPr lang="ar-SA" sz="2200" smtClean="0"/>
              <a:t>	تكون معدة لمثل هذه الأجهزة والمعدات</a:t>
            </a:r>
          </a:p>
          <a:p>
            <a:pPr eaLnBrk="1" hangingPunct="1">
              <a:buFont typeface="Wingdings" pitchFamily="2" charset="2"/>
              <a:buNone/>
            </a:pPr>
            <a:r>
              <a:rPr lang="ar-SA" sz="2200" smtClean="0"/>
              <a:t> الميكانيكية والتوصيلات اللازمة.</a:t>
            </a:r>
            <a:endParaRPr lang="en-US" sz="2200" smtClean="0"/>
          </a:p>
        </p:txBody>
      </p:sp>
      <p:pic>
        <p:nvPicPr>
          <p:cNvPr id="49155" name="Picture 5" descr="http://tbn0.google.com/images?q=tbn:rxzTTQ2frLvedM:http://www.ezidi-islah.net/images/img_article/78675.jpg">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58888" y="1844675"/>
            <a:ext cx="2736850" cy="206533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9156" name="Text Box 6"/>
          <p:cNvSpPr txBox="1">
            <a:spLocks noChangeArrowheads="1"/>
          </p:cNvSpPr>
          <p:nvPr/>
        </p:nvSpPr>
        <p:spPr bwMode="auto">
          <a:xfrm rot="10800000" flipV="1">
            <a:off x="539750" y="4076700"/>
            <a:ext cx="41148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ar-SA" sz="1600">
                <a:latin typeface="Times New Roman" pitchFamily="18" charset="0"/>
                <a:cs typeface="Simplified Arabic" pitchFamily="2" charset="-78"/>
              </a:rPr>
              <a:t>العلاج بالابر الصينية</a:t>
            </a:r>
            <a:r>
              <a:rPr lang="ar-SA" sz="1600">
                <a:latin typeface="Times New Roman" pitchFamily="18" charset="0"/>
              </a:rPr>
              <a:t>.</a:t>
            </a:r>
            <a:endParaRPr lang="en-US" sz="1600"/>
          </a:p>
        </p:txBody>
      </p:sp>
      <p:sp>
        <p:nvSpPr>
          <p:cNvPr id="49158" name="Rectangle 3"/>
          <p:cNvSpPr>
            <a:spLocks noChangeArrowheads="1"/>
          </p:cNvSpPr>
          <p:nvPr/>
        </p:nvSpPr>
        <p:spPr bwMode="auto">
          <a:xfrm>
            <a:off x="539750" y="4508500"/>
            <a:ext cx="80010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spcBef>
                <a:spcPct val="20000"/>
              </a:spcBef>
              <a:buClr>
                <a:schemeClr val="accent2"/>
              </a:buClr>
              <a:buFont typeface="Wingdings" pitchFamily="2" charset="2"/>
              <a:buChar char="o"/>
            </a:pPr>
            <a:r>
              <a:rPr lang="ar-SA" sz="2400" b="1"/>
              <a:t>وحدة المعالجة بالأعشاب:</a:t>
            </a:r>
          </a:p>
          <a:p>
            <a:pPr marL="469900" indent="-469900">
              <a:spcBef>
                <a:spcPct val="20000"/>
              </a:spcBef>
              <a:buClr>
                <a:schemeClr val="accent2"/>
              </a:buClr>
              <a:buFont typeface="Wingdings" pitchFamily="2" charset="2"/>
              <a:buNone/>
            </a:pPr>
            <a:r>
              <a:rPr lang="ar-SA" sz="2200"/>
              <a:t>	يلحق بها نختبر للنباتات والمواد ومبردات وأجهزة أخرى للحفظ.</a:t>
            </a:r>
            <a:endParaRPr lang="en-US" sz="22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3995738" y="1700213"/>
            <a:ext cx="4787900" cy="4267200"/>
          </a:xfrm>
        </p:spPr>
        <p:txBody>
          <a:bodyPr/>
          <a:lstStyle/>
          <a:p>
            <a:pPr marL="571500" indent="-571500" eaLnBrk="1" hangingPunct="1">
              <a:buFont typeface="Wingdings" pitchFamily="2" charset="2"/>
              <a:buAutoNum type="arabicPeriod" startAt="4"/>
            </a:pPr>
            <a:r>
              <a:rPr lang="ar-SA" sz="2600" b="1" smtClean="0">
                <a:solidFill>
                  <a:schemeClr val="accent2"/>
                </a:solidFill>
              </a:rPr>
              <a:t>غرف المرضى والعناية:</a:t>
            </a:r>
          </a:p>
          <a:p>
            <a:pPr marL="571500" indent="-571500" eaLnBrk="1" hangingPunct="1">
              <a:buFont typeface="Wingdings" pitchFamily="2" charset="2"/>
              <a:buNone/>
            </a:pPr>
            <a:r>
              <a:rPr lang="ar-SA" b="1" smtClean="0"/>
              <a:t>	</a:t>
            </a:r>
            <a:r>
              <a:rPr lang="ar-SA" sz="2200" smtClean="0"/>
              <a:t>هو القسم المخصص لإقامة المرضى الداخلين ويتشابه مع الفنادق في كونه مكان للإقامة وخدمات المعيشة اليومية التي يقدمها المركز من طعام وشراب وغسيل ملابس وخلافه، ويضاف إليها الخدمات العلاجية بالمركز، لتكون بذلك بديلة عم السكن خلال فترة المرض، كما يقدم من خلالها العلاج اللازم  والفحص والمتابعة حتى يتم الشفاء.</a:t>
            </a:r>
            <a:endParaRPr lang="ar-SA" sz="2200" smtClean="0">
              <a:solidFill>
                <a:schemeClr val="accent2"/>
              </a:solidFill>
            </a:endParaRPr>
          </a:p>
          <a:p>
            <a:pPr marL="571500" indent="-571500" eaLnBrk="1" hangingPunct="1">
              <a:buFont typeface="Wingdings" pitchFamily="2" charset="2"/>
              <a:buAutoNum type="arabicPeriod" startAt="4"/>
            </a:pPr>
            <a:endParaRPr lang="en-US" sz="2600" b="1" smtClean="0">
              <a:solidFill>
                <a:schemeClr val="accent2"/>
              </a:solidFill>
            </a:endParaRPr>
          </a:p>
        </p:txBody>
      </p:sp>
      <p:pic>
        <p:nvPicPr>
          <p:cNvPr id="51203" name="Picture 5" descr="InternalImage01"/>
          <p:cNvPicPr>
            <a:picLocks noChangeAspect="1" noChangeArrowheads="1"/>
          </p:cNvPicPr>
          <p:nvPr/>
        </p:nvPicPr>
        <p:blipFill>
          <a:blip r:embed="rId2">
            <a:extLst>
              <a:ext uri="{28A0092B-C50C-407E-A947-70E740481C1C}">
                <a14:useLocalDpi xmlns:a14="http://schemas.microsoft.com/office/drawing/2010/main" val="0"/>
              </a:ext>
            </a:extLst>
          </a:blip>
          <a:srcRect l="2457" t="2333" r="1512" b="1399"/>
          <a:stretch>
            <a:fillRect/>
          </a:stretch>
        </p:blipFill>
        <p:spPr bwMode="auto">
          <a:xfrm>
            <a:off x="827088" y="2205038"/>
            <a:ext cx="3024187" cy="226853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04" name="Text Box 6"/>
          <p:cNvSpPr txBox="1">
            <a:spLocks noChangeArrowheads="1"/>
          </p:cNvSpPr>
          <p:nvPr/>
        </p:nvSpPr>
        <p:spPr bwMode="auto">
          <a:xfrm>
            <a:off x="755650" y="4652963"/>
            <a:ext cx="31670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ar-SA" sz="1600">
                <a:latin typeface="Times New Roman" pitchFamily="18" charset="0"/>
                <a:cs typeface="Simplified Arabic" pitchFamily="2" charset="-78"/>
              </a:rPr>
              <a:t>غرفة مريض مزودة بأفضل التجهيزات التي تضمن الراحة والرفاهية للمريض</a:t>
            </a:r>
            <a:r>
              <a:rPr lang="ar-SA" sz="1600">
                <a:latin typeface="Times New Roman" pitchFamily="18" charset="0"/>
              </a:rPr>
              <a:t>.</a:t>
            </a:r>
            <a:endParaRPr lang="en-US" sz="16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611188" y="1628775"/>
            <a:ext cx="7956550" cy="1439863"/>
          </a:xfrm>
        </p:spPr>
        <p:txBody>
          <a:bodyPr/>
          <a:lstStyle/>
          <a:p>
            <a:pPr marL="571500" indent="-571500" eaLnBrk="1" hangingPunct="1">
              <a:buFont typeface="Wingdings" pitchFamily="2" charset="2"/>
              <a:buNone/>
            </a:pPr>
            <a:r>
              <a:rPr lang="ar-SA" sz="2600" b="1" smtClean="0">
                <a:solidFill>
                  <a:schemeClr val="accent2"/>
                </a:solidFill>
              </a:rPr>
              <a:t>5.  الفراغات الخاصة بالإشراف:</a:t>
            </a:r>
            <a:endParaRPr lang="ar-SA" sz="2600" smtClean="0">
              <a:solidFill>
                <a:schemeClr val="accent2"/>
              </a:solidFill>
            </a:endParaRPr>
          </a:p>
          <a:p>
            <a:pPr marL="571500" indent="-571500" eaLnBrk="1" hangingPunct="1">
              <a:buFont typeface="Wingdings" pitchFamily="2" charset="2"/>
              <a:buNone/>
            </a:pPr>
            <a:r>
              <a:rPr lang="ar-SA" smtClean="0"/>
              <a:t>	</a:t>
            </a:r>
            <a:r>
              <a:rPr lang="ar-SA" sz="2200" smtClean="0"/>
              <a:t>وهي عبارة عن مكاتب للطاقم الإداري المعالج والمشرف على المعالجة، حيث من أهم المهام الموكلة إلى هذا القسم هو العلاج والإشراف على العلاج والإدارة.</a:t>
            </a:r>
            <a:endParaRPr lang="en-US" sz="2200" smtClean="0"/>
          </a:p>
        </p:txBody>
      </p:sp>
      <p:sp>
        <p:nvSpPr>
          <p:cNvPr id="52228" name="Rectangle 3"/>
          <p:cNvSpPr>
            <a:spLocks noChangeArrowheads="1"/>
          </p:cNvSpPr>
          <p:nvPr/>
        </p:nvSpPr>
        <p:spPr bwMode="auto">
          <a:xfrm>
            <a:off x="611188" y="3068638"/>
            <a:ext cx="800100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71500" indent="-571500">
              <a:lnSpc>
                <a:spcPct val="80000"/>
              </a:lnSpc>
              <a:spcBef>
                <a:spcPct val="20000"/>
              </a:spcBef>
              <a:buClr>
                <a:schemeClr val="accent2"/>
              </a:buClr>
              <a:buFont typeface="Wingdings" pitchFamily="2" charset="2"/>
              <a:buAutoNum type="arabicPeriod" startAt="6"/>
            </a:pPr>
            <a:r>
              <a:rPr lang="ar-SA" sz="2600" b="1">
                <a:solidFill>
                  <a:schemeClr val="accent2"/>
                </a:solidFill>
              </a:rPr>
              <a:t>الخدمات:</a:t>
            </a:r>
          </a:p>
          <a:p>
            <a:pPr marL="571500" indent="-571500">
              <a:lnSpc>
                <a:spcPct val="80000"/>
              </a:lnSpc>
              <a:spcBef>
                <a:spcPct val="20000"/>
              </a:spcBef>
              <a:buClr>
                <a:schemeClr val="accent2"/>
              </a:buClr>
              <a:buFont typeface="Wingdings" pitchFamily="2" charset="2"/>
              <a:buNone/>
            </a:pPr>
            <a:r>
              <a:rPr lang="ar-SA" sz="2200"/>
              <a:t>	وتشمل:</a:t>
            </a:r>
            <a:endParaRPr lang="ar-SA" sz="2200">
              <a:solidFill>
                <a:schemeClr val="accent2"/>
              </a:solidFill>
            </a:endParaRPr>
          </a:p>
          <a:p>
            <a:pPr marL="966788" lvl="1" indent="-495300">
              <a:lnSpc>
                <a:spcPct val="80000"/>
              </a:lnSpc>
              <a:spcBef>
                <a:spcPct val="20000"/>
              </a:spcBef>
              <a:buClr>
                <a:schemeClr val="accent2"/>
              </a:buClr>
              <a:buFont typeface="Wingdings" pitchFamily="2" charset="2"/>
              <a:buChar char="n"/>
            </a:pPr>
            <a:r>
              <a:rPr lang="ar-SA" sz="2200"/>
              <a:t>دورات المياه والأدشاش</a:t>
            </a:r>
          </a:p>
          <a:p>
            <a:pPr marL="966788" lvl="1" indent="-495300">
              <a:lnSpc>
                <a:spcPct val="80000"/>
              </a:lnSpc>
              <a:spcBef>
                <a:spcPct val="20000"/>
              </a:spcBef>
              <a:buClr>
                <a:schemeClr val="accent2"/>
              </a:buClr>
              <a:buFont typeface="Wingdings" pitchFamily="2" charset="2"/>
              <a:buChar char="n"/>
            </a:pPr>
            <a:r>
              <a:rPr lang="ar-SA" sz="2200"/>
              <a:t>الغسيل</a:t>
            </a:r>
          </a:p>
          <a:p>
            <a:pPr marL="966788" lvl="1" indent="-495300">
              <a:lnSpc>
                <a:spcPct val="80000"/>
              </a:lnSpc>
              <a:spcBef>
                <a:spcPct val="20000"/>
              </a:spcBef>
              <a:buClr>
                <a:schemeClr val="accent2"/>
              </a:buClr>
              <a:buFont typeface="Wingdings" pitchFamily="2" charset="2"/>
              <a:buChar char="n"/>
            </a:pPr>
            <a:r>
              <a:rPr lang="ar-SA" sz="2200"/>
              <a:t>التجهيزات الكهربائية والميكانيكية</a:t>
            </a:r>
          </a:p>
          <a:p>
            <a:pPr marL="966788" lvl="1" indent="-495300">
              <a:lnSpc>
                <a:spcPct val="80000"/>
              </a:lnSpc>
              <a:spcBef>
                <a:spcPct val="20000"/>
              </a:spcBef>
              <a:buClr>
                <a:schemeClr val="accent2"/>
              </a:buClr>
              <a:buFont typeface="Wingdings" pitchFamily="2" charset="2"/>
              <a:buChar char="n"/>
            </a:pPr>
            <a:r>
              <a:rPr lang="ar-SA" sz="2200"/>
              <a:t>الكافيتريات والمطبخ</a:t>
            </a:r>
          </a:p>
          <a:p>
            <a:pPr marL="966788" lvl="1" indent="-495300">
              <a:lnSpc>
                <a:spcPct val="80000"/>
              </a:lnSpc>
              <a:spcBef>
                <a:spcPct val="20000"/>
              </a:spcBef>
              <a:buClr>
                <a:schemeClr val="accent2"/>
              </a:buClr>
              <a:buFont typeface="Wingdings" pitchFamily="2" charset="2"/>
              <a:buChar char="n"/>
            </a:pPr>
            <a:r>
              <a:rPr lang="ar-SA" sz="2200"/>
              <a:t>المكتبة</a:t>
            </a:r>
          </a:p>
          <a:p>
            <a:pPr marL="966788" lvl="1" indent="-495300">
              <a:lnSpc>
                <a:spcPct val="80000"/>
              </a:lnSpc>
              <a:spcBef>
                <a:spcPct val="20000"/>
              </a:spcBef>
              <a:buClr>
                <a:schemeClr val="accent2"/>
              </a:buClr>
              <a:buFont typeface="Wingdings" pitchFamily="2" charset="2"/>
              <a:buChar char="n"/>
            </a:pPr>
            <a:r>
              <a:rPr lang="ar-SA" sz="2200"/>
              <a:t>قاعة الاجتماعات</a:t>
            </a:r>
          </a:p>
          <a:p>
            <a:pPr marL="966788" lvl="1" indent="-495300">
              <a:lnSpc>
                <a:spcPct val="80000"/>
              </a:lnSpc>
              <a:spcBef>
                <a:spcPct val="20000"/>
              </a:spcBef>
              <a:buClr>
                <a:schemeClr val="accent2"/>
              </a:buClr>
              <a:buFont typeface="Wingdings" pitchFamily="2" charset="2"/>
              <a:buChar char="n"/>
            </a:pPr>
            <a:r>
              <a:rPr lang="ar-SA" sz="2200"/>
              <a:t>المخازن</a:t>
            </a:r>
            <a:endParaRPr lang="en-US" sz="22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p:txBody>
          <a:bodyPr/>
          <a:lstStyle/>
          <a:p>
            <a:pPr eaLnBrk="1" hangingPunct="1">
              <a:buFont typeface="Wingdings" pitchFamily="2" charset="2"/>
              <a:buNone/>
            </a:pPr>
            <a:endParaRPr lang="ar-SA" b="1" smtClean="0"/>
          </a:p>
          <a:p>
            <a:pPr eaLnBrk="1" hangingPunct="1">
              <a:buFont typeface="Wingdings" pitchFamily="2" charset="2"/>
              <a:buNone/>
            </a:pPr>
            <a:endParaRPr lang="ar-SA" sz="4200" b="1" smtClean="0"/>
          </a:p>
          <a:p>
            <a:pPr eaLnBrk="1" hangingPunct="1">
              <a:buFont typeface="Wingdings" pitchFamily="2" charset="2"/>
              <a:buNone/>
            </a:pPr>
            <a:r>
              <a:rPr lang="ar-SA" sz="4400" smtClean="0">
                <a:solidFill>
                  <a:schemeClr val="accent2"/>
                </a:solidFill>
              </a:rPr>
              <a:t>2-4 </a:t>
            </a:r>
            <a:r>
              <a:rPr lang="ar-SA" sz="4400" b="1" smtClean="0">
                <a:solidFill>
                  <a:schemeClr val="accent2"/>
                </a:solidFill>
              </a:rPr>
              <a:t>المعايير التصميمية لمركز العلاج السياحي .</a:t>
            </a:r>
            <a:endParaRPr lang="en-US" sz="4400" b="1" smtClean="0">
              <a:solidFill>
                <a:schemeClr val="accent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539750" y="1989138"/>
            <a:ext cx="8001000" cy="4319587"/>
          </a:xfrm>
        </p:spPr>
        <p:txBody>
          <a:bodyPr/>
          <a:lstStyle/>
          <a:p>
            <a:pPr marL="571500" indent="-571500" eaLnBrk="1" hangingPunct="1">
              <a:lnSpc>
                <a:spcPct val="80000"/>
              </a:lnSpc>
            </a:pPr>
            <a:r>
              <a:rPr lang="ar-SA" sz="2300" b="1" smtClean="0"/>
              <a:t>الإضاءة:</a:t>
            </a:r>
            <a:endParaRPr lang="ar-SA" sz="2300" smtClean="0"/>
          </a:p>
          <a:p>
            <a:pPr marL="571500" indent="-571500" eaLnBrk="1" hangingPunct="1">
              <a:lnSpc>
                <a:spcPct val="80000"/>
              </a:lnSpc>
              <a:buFont typeface="Wingdings" pitchFamily="2" charset="2"/>
              <a:buNone/>
            </a:pPr>
            <a:r>
              <a:rPr lang="ar-SA" sz="2600" smtClean="0"/>
              <a:t>  </a:t>
            </a:r>
            <a:r>
              <a:rPr lang="ar-SA" sz="2000" smtClean="0"/>
              <a:t>	تستخدم الإضاءة الطبيعية والإضاءة الصناعية على حد سواء، إذ تستخدم الإضاءة الطبيعية في إضاءة الممرات وصالات الاستقبال والانتظار وبعض غرف المرضى، أما الإضاءة الصناعية فتستخدم بأساليب متنوعة تبعا لنوع الفراغ،</a:t>
            </a:r>
          </a:p>
          <a:p>
            <a:pPr marL="571500" indent="-571500" eaLnBrk="1" hangingPunct="1">
              <a:lnSpc>
                <a:spcPct val="80000"/>
              </a:lnSpc>
              <a:buFont typeface="Wingdings" pitchFamily="2" charset="2"/>
              <a:buChar char="§"/>
            </a:pPr>
            <a:r>
              <a:rPr lang="ar-SA" sz="2000" smtClean="0"/>
              <a:t>غرف نوم المرضى تثبت الإضاءة على الحائط خلف رأس السرير وعلى ارتفاع 1.6م-1.95م فوق الأرضية.</a:t>
            </a:r>
          </a:p>
          <a:p>
            <a:pPr marL="571500" indent="-571500" eaLnBrk="1" hangingPunct="1">
              <a:lnSpc>
                <a:spcPct val="80000"/>
              </a:lnSpc>
              <a:buFont typeface="Wingdings" pitchFamily="2" charset="2"/>
              <a:buChar char="§"/>
            </a:pPr>
            <a:r>
              <a:rPr lang="ar-SA" sz="2000" smtClean="0"/>
              <a:t> أما غرف الفحص والمعالجة فتعتمد على الإضاءة الصناعية العامة والموجهة على سطح العمل.</a:t>
            </a:r>
          </a:p>
          <a:p>
            <a:pPr marL="571500" indent="-571500" eaLnBrk="1" hangingPunct="1">
              <a:lnSpc>
                <a:spcPct val="80000"/>
              </a:lnSpc>
              <a:buFont typeface="Wingdings" pitchFamily="2" charset="2"/>
              <a:buNone/>
            </a:pPr>
            <a:r>
              <a:rPr lang="ar-SA" sz="2000" smtClean="0"/>
              <a:t> </a:t>
            </a:r>
          </a:p>
          <a:p>
            <a:pPr marL="571500" indent="-571500" eaLnBrk="1" hangingPunct="1">
              <a:lnSpc>
                <a:spcPct val="80000"/>
              </a:lnSpc>
            </a:pPr>
            <a:r>
              <a:rPr lang="ar-SA" sz="2300" b="1" smtClean="0"/>
              <a:t>الربط بين الفراغ الداخلي والخارجي:</a:t>
            </a:r>
            <a:endParaRPr lang="ar-SA" sz="2300" smtClean="0"/>
          </a:p>
          <a:p>
            <a:pPr marL="571500" indent="-571500" eaLnBrk="1" hangingPunct="1">
              <a:lnSpc>
                <a:spcPct val="80000"/>
              </a:lnSpc>
              <a:buFont typeface="Wingdings" pitchFamily="2" charset="2"/>
              <a:buNone/>
            </a:pPr>
            <a:r>
              <a:rPr lang="ar-SA" sz="2000" smtClean="0"/>
              <a:t>	حيث يجب مراعاة انسياب الفراغ الداخلي إلى الخارج في مناطق الانتظار والاستقبال، التي يجب إن ترتبط مع البيئة الخارجية عن طريق حديقة صغيرة أو تراس يطل على منظر طبيعي جميل.</a:t>
            </a:r>
            <a:endParaRPr lang="en-US" sz="20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p:txBody>
          <a:bodyPr/>
          <a:lstStyle/>
          <a:p>
            <a:pPr marL="571500" indent="-571500" eaLnBrk="1" hangingPunct="1">
              <a:lnSpc>
                <a:spcPct val="80000"/>
              </a:lnSpc>
            </a:pPr>
            <a:r>
              <a:rPr lang="ar-SA" sz="2000" b="1" smtClean="0"/>
              <a:t>العامل النفسي السيكولوجي:</a:t>
            </a:r>
            <a:endParaRPr lang="ar-SA" sz="2000" smtClean="0"/>
          </a:p>
          <a:p>
            <a:pPr marL="571500" indent="-571500" eaLnBrk="1" hangingPunct="1">
              <a:lnSpc>
                <a:spcPct val="80000"/>
              </a:lnSpc>
              <a:buFont typeface="Wingdings" pitchFamily="2" charset="2"/>
              <a:buNone/>
            </a:pPr>
            <a:r>
              <a:rPr lang="ar-SA" sz="2200" smtClean="0"/>
              <a:t> 	</a:t>
            </a:r>
            <a:r>
              <a:rPr lang="ar-SA" sz="1800" smtClean="0"/>
              <a:t>يجب عدم إغفال هذا الجانب لدى المريض نتيجة الاندفاع وراء التكنولوجيا، خاصة في المدخل الرئيسي للمركز وفي أماكن الانتظار، وذلك لان رواد المركز ليسوا جميعهم من المرضى ، بل إن جزء كبير منهم غرضه الاستجمام والحصول على قدر من الرفاهية. </a:t>
            </a:r>
          </a:p>
          <a:p>
            <a:pPr marL="571500" indent="-571500" eaLnBrk="1" hangingPunct="1">
              <a:lnSpc>
                <a:spcPct val="80000"/>
              </a:lnSpc>
              <a:buFont typeface="Wingdings" pitchFamily="2" charset="2"/>
              <a:buNone/>
            </a:pPr>
            <a:endParaRPr lang="en-US" sz="1800" smtClean="0"/>
          </a:p>
          <a:p>
            <a:pPr marL="571500" indent="-571500" eaLnBrk="1" hangingPunct="1">
              <a:lnSpc>
                <a:spcPct val="80000"/>
              </a:lnSpc>
            </a:pPr>
            <a:r>
              <a:rPr lang="ar-SA" sz="2000" b="1" smtClean="0"/>
              <a:t>التكامل والترابط:</a:t>
            </a:r>
            <a:endParaRPr lang="ar-SA" sz="2000" smtClean="0"/>
          </a:p>
          <a:p>
            <a:pPr marL="571500" indent="-571500" eaLnBrk="1" hangingPunct="1">
              <a:lnSpc>
                <a:spcPct val="80000"/>
              </a:lnSpc>
              <a:buFont typeface="Wingdings" pitchFamily="2" charset="2"/>
              <a:buNone/>
            </a:pPr>
            <a:r>
              <a:rPr lang="ar-SA" sz="1800" smtClean="0"/>
              <a:t>	يجب تخصيص مساحات للفراغات الانتفاعية بدقة متناهية ، وذلك تبعاً لعدد المستخدمين، كما يجب زيادة 30-40% من هذه المساحات للمرات والمصاعد والسلالم ومساحات الصرف والتهوية.</a:t>
            </a:r>
          </a:p>
          <a:p>
            <a:pPr marL="571500" indent="-571500" eaLnBrk="1" hangingPunct="1">
              <a:lnSpc>
                <a:spcPct val="80000"/>
              </a:lnSpc>
              <a:buFont typeface="Wingdings" pitchFamily="2" charset="2"/>
              <a:buNone/>
            </a:pPr>
            <a:endParaRPr lang="ar-SA" sz="1800" smtClean="0"/>
          </a:p>
          <a:p>
            <a:pPr marL="571500" indent="-571500" eaLnBrk="1" hangingPunct="1">
              <a:lnSpc>
                <a:spcPct val="80000"/>
              </a:lnSpc>
            </a:pPr>
            <a:r>
              <a:rPr lang="ar-SA" sz="2000" b="1" smtClean="0"/>
              <a:t>المرونة:</a:t>
            </a:r>
            <a:endParaRPr lang="ar-SA" sz="2000" smtClean="0"/>
          </a:p>
          <a:p>
            <a:pPr marL="571500" indent="-571500" eaLnBrk="1" hangingPunct="1">
              <a:lnSpc>
                <a:spcPct val="80000"/>
              </a:lnSpc>
              <a:buFont typeface="Wingdings" pitchFamily="2" charset="2"/>
              <a:buNone/>
            </a:pPr>
            <a:r>
              <a:rPr lang="ar-SA" sz="2200" smtClean="0"/>
              <a:t>	</a:t>
            </a:r>
            <a:r>
              <a:rPr lang="ar-SA" sz="1800" smtClean="0"/>
              <a:t>يجب أن يوضع تصور مستقبلي للتمدد والتغيير الذي يمكن أن يطرأ بعد عملية التنفيذ الكلي أو الجزئي للمشروع بحيث يوفر التصميم مرونة وسهولة في التعامل مع المبني، ويمكن الوصول إلى مرونة أفقية من خلال تشكيل المساقط، أو راسية من خلال النظام الإنشائي.</a:t>
            </a:r>
            <a:r>
              <a:rPr lang="ar-SA" sz="2200" smtClean="0"/>
              <a:t> </a:t>
            </a:r>
            <a:endParaRPr lang="en-US" sz="2200" smtClean="0"/>
          </a:p>
          <a:p>
            <a:pPr marL="571500" indent="-571500" eaLnBrk="1" hangingPunct="1">
              <a:lnSpc>
                <a:spcPct val="80000"/>
              </a:lnSpc>
              <a:buFont typeface="Wingdings" pitchFamily="2" charset="2"/>
              <a:buNone/>
            </a:pPr>
            <a:endParaRPr lang="en-US" sz="1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p:txBody>
          <a:bodyPr/>
          <a:lstStyle/>
          <a:p>
            <a:pPr marL="571500" indent="-571500" eaLnBrk="1" hangingPunct="1">
              <a:lnSpc>
                <a:spcPct val="80000"/>
              </a:lnSpc>
            </a:pPr>
            <a:r>
              <a:rPr lang="ar-SA" sz="2000" b="1" smtClean="0"/>
              <a:t>التكوين المعماري:</a:t>
            </a:r>
            <a:endParaRPr lang="ar-SA" sz="2000" smtClean="0"/>
          </a:p>
          <a:p>
            <a:pPr marL="571500" indent="-571500" eaLnBrk="1" hangingPunct="1">
              <a:lnSpc>
                <a:spcPct val="80000"/>
              </a:lnSpc>
              <a:buFont typeface="Wingdings" pitchFamily="2" charset="2"/>
              <a:buNone/>
            </a:pPr>
            <a:r>
              <a:rPr lang="ar-SA" sz="2200" smtClean="0"/>
              <a:t>	</a:t>
            </a:r>
            <a:r>
              <a:rPr lang="ar-SA" sz="1800" smtClean="0"/>
              <a:t>يجب مراعاة المقياس الإنساني بشكل كبير في الفراغات الداخلية والتشكيلات الخارجية، بحيث تأخذ النسب الصحيحة والتي تؤثر إيجابا على الفرد</a:t>
            </a:r>
            <a:r>
              <a:rPr lang="ar-SA" sz="2200" smtClean="0"/>
              <a:t>.</a:t>
            </a:r>
            <a:r>
              <a:rPr lang="ar-SA" sz="2200" b="1" smtClean="0"/>
              <a:t> </a:t>
            </a:r>
          </a:p>
          <a:p>
            <a:pPr marL="571500" indent="-571500" eaLnBrk="1" hangingPunct="1">
              <a:lnSpc>
                <a:spcPct val="80000"/>
              </a:lnSpc>
              <a:buFont typeface="Wingdings" pitchFamily="2" charset="2"/>
              <a:buNone/>
            </a:pPr>
            <a:endParaRPr lang="ar-SA" sz="2200" b="1" smtClean="0"/>
          </a:p>
          <a:p>
            <a:pPr marL="571500" indent="-571500" eaLnBrk="1" hangingPunct="1">
              <a:lnSpc>
                <a:spcPct val="80000"/>
              </a:lnSpc>
            </a:pPr>
            <a:r>
              <a:rPr lang="ar-SA" sz="2000" b="1" smtClean="0"/>
              <a:t>البناء والتنفيذ:</a:t>
            </a:r>
            <a:r>
              <a:rPr lang="ar-SA" sz="2200" b="1" smtClean="0"/>
              <a:t> </a:t>
            </a:r>
            <a:endParaRPr lang="ar-SA" sz="2200" smtClean="0"/>
          </a:p>
          <a:p>
            <a:pPr marL="571500" indent="-571500" eaLnBrk="1" hangingPunct="1">
              <a:lnSpc>
                <a:spcPct val="80000"/>
              </a:lnSpc>
              <a:buFont typeface="Wingdings" pitchFamily="2" charset="2"/>
              <a:buNone/>
            </a:pPr>
            <a:r>
              <a:rPr lang="ar-SA" sz="1800" smtClean="0"/>
              <a:t>	نظراً إلى الارتفاع الكبير في تكاليف إقامة مثل هذه المشاريع، ونظراً إلى المردود الاقتصادي الكبير لها، فقد أصبح إنشاؤها على مراحل أمر ضروري لكي يستفاد من المرحلة الأولى لها إلى أن يتم توفير التمويل اللازم لباقي المراحل، ويلزم لتحقيق ذلك إن يسمح التصميم المعماري بالبناء على مراحل دون تعطل الأجزاء التي تم إقامتها مسبقاً.</a:t>
            </a:r>
            <a:r>
              <a:rPr lang="ar-SA" sz="2200" smtClean="0"/>
              <a:t> </a:t>
            </a:r>
          </a:p>
          <a:p>
            <a:pPr marL="571500" indent="-571500" eaLnBrk="1" hangingPunct="1">
              <a:lnSpc>
                <a:spcPct val="80000"/>
              </a:lnSpc>
              <a:buFont typeface="Wingdings" pitchFamily="2" charset="2"/>
              <a:buNone/>
            </a:pPr>
            <a:endParaRPr lang="ar-SA" sz="2200" smtClean="0"/>
          </a:p>
          <a:p>
            <a:pPr marL="571500" indent="-571500" eaLnBrk="1" hangingPunct="1">
              <a:lnSpc>
                <a:spcPct val="80000"/>
              </a:lnSpc>
            </a:pPr>
            <a:r>
              <a:rPr lang="ar-SA" sz="2000" b="1" smtClean="0"/>
              <a:t>التوجيه:</a:t>
            </a:r>
            <a:r>
              <a:rPr lang="ar-SA" sz="2200" b="1" smtClean="0"/>
              <a:t> </a:t>
            </a:r>
            <a:endParaRPr lang="ar-SA" sz="2200" smtClean="0"/>
          </a:p>
          <a:p>
            <a:pPr marL="571500" indent="-571500" eaLnBrk="1" hangingPunct="1">
              <a:lnSpc>
                <a:spcPct val="80000"/>
              </a:lnSpc>
              <a:buFont typeface="Wingdings" pitchFamily="2" charset="2"/>
              <a:buNone/>
            </a:pPr>
            <a:r>
              <a:rPr lang="ar-SA" sz="2200" smtClean="0"/>
              <a:t>	</a:t>
            </a:r>
            <a:r>
              <a:rPr lang="ar-SA" sz="1800" smtClean="0"/>
              <a:t>يفضل أن يكون التوجيه بالنسبة لصالات الخدمة والمعالجة هو الشمالي الشرقي إلى الشمالي الغربي، أما توجيه غرف المرضى فيكون جنوبي أو جنوبي غربي، وهناك بعض الأقسام التي يفضل أن توجه إلى الشمال. </a:t>
            </a:r>
            <a:endParaRPr lang="en-US" sz="1800" b="1" smtClean="0"/>
          </a:p>
          <a:p>
            <a:pPr marL="571500" indent="-571500" eaLnBrk="1" hangingPunct="1">
              <a:lnSpc>
                <a:spcPct val="80000"/>
              </a:lnSpc>
              <a:buFont typeface="Wingdings" pitchFamily="2" charset="2"/>
              <a:buNone/>
            </a:pPr>
            <a:endParaRPr lang="en-US" sz="2200" smtClean="0"/>
          </a:p>
          <a:p>
            <a:pPr marL="571500" indent="-571500" eaLnBrk="1" hangingPunct="1">
              <a:lnSpc>
                <a:spcPct val="80000"/>
              </a:lnSpc>
              <a:buFont typeface="Wingdings" pitchFamily="2" charset="2"/>
              <a:buNone/>
            </a:pPr>
            <a:endParaRPr lang="en-US" sz="22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566738" y="1628775"/>
            <a:ext cx="8001000" cy="4391025"/>
          </a:xfrm>
        </p:spPr>
        <p:txBody>
          <a:bodyPr/>
          <a:lstStyle/>
          <a:p>
            <a:pPr marL="571500" indent="-571500" eaLnBrk="1" hangingPunct="1">
              <a:lnSpc>
                <a:spcPct val="80000"/>
              </a:lnSpc>
            </a:pPr>
            <a:r>
              <a:rPr lang="en-US" sz="2600" smtClean="0"/>
              <a:t> </a:t>
            </a:r>
            <a:r>
              <a:rPr lang="ar-SA" sz="2400" b="1" smtClean="0"/>
              <a:t>الحركة الراسية والأفقية:</a:t>
            </a:r>
            <a:r>
              <a:rPr lang="ar-SA" sz="2600" b="1" smtClean="0"/>
              <a:t> </a:t>
            </a:r>
            <a:endParaRPr lang="ar-SA" sz="2600" smtClean="0"/>
          </a:p>
          <a:p>
            <a:pPr marL="571500" indent="-571500" eaLnBrk="1" hangingPunct="1">
              <a:lnSpc>
                <a:spcPct val="80000"/>
              </a:lnSpc>
              <a:buFont typeface="Wingdings" pitchFamily="2" charset="2"/>
              <a:buNone/>
            </a:pPr>
            <a:r>
              <a:rPr lang="ar-SA" sz="2600" smtClean="0"/>
              <a:t>	</a:t>
            </a:r>
            <a:r>
              <a:rPr lang="ar-SA" sz="2000" smtClean="0"/>
              <a:t>وتعتبر الأساس الأول في التصميم ، إذ أن الحركة القصيرة تساعد على توفير الوقت والجهد للمتعاملين مع المكان سواء كانوا أطباء أو ممرضين أو مرضى أو أصحاء أو زائرين، كما أن فصل الحركة غير المتشابهة يعد من أهم الأمور الواجب دراستها.</a:t>
            </a:r>
            <a:r>
              <a:rPr lang="ar-SA" sz="2600" smtClean="0"/>
              <a:t> </a:t>
            </a:r>
          </a:p>
          <a:p>
            <a:pPr marL="571500" indent="-571500" eaLnBrk="1" hangingPunct="1">
              <a:lnSpc>
                <a:spcPct val="80000"/>
              </a:lnSpc>
              <a:buFont typeface="Wingdings" pitchFamily="2" charset="2"/>
              <a:buNone/>
            </a:pPr>
            <a:endParaRPr lang="ar-SA" sz="2600" smtClean="0"/>
          </a:p>
          <a:p>
            <a:pPr marL="571500" indent="-571500" eaLnBrk="1" hangingPunct="1">
              <a:lnSpc>
                <a:spcPct val="80000"/>
              </a:lnSpc>
            </a:pPr>
            <a:r>
              <a:rPr lang="ar-SA" sz="2400" b="1" smtClean="0"/>
              <a:t>التهوية وتكييف الهواء :</a:t>
            </a:r>
          </a:p>
          <a:p>
            <a:pPr marL="571500" indent="-571500" eaLnBrk="1" hangingPunct="1">
              <a:lnSpc>
                <a:spcPct val="80000"/>
              </a:lnSpc>
              <a:buFont typeface="Wingdings" pitchFamily="2" charset="2"/>
              <a:buNone/>
            </a:pPr>
            <a:r>
              <a:rPr lang="ar-SA" sz="1800" smtClean="0"/>
              <a:t>	</a:t>
            </a:r>
            <a:r>
              <a:rPr lang="ar-SA" sz="2000" smtClean="0"/>
              <a:t>إن التهوية الفعالة مع تكييف الهواء، يعد ضروري لتغيير الهواء داخل الفراغات وذلك كما يلي: يجب توفير جو ملائم لمنع انتشار الروائح والغازات.</a:t>
            </a:r>
          </a:p>
          <a:p>
            <a:pPr marL="742950" lvl="1" indent="-285750" eaLnBrk="1" hangingPunct="1">
              <a:lnSpc>
                <a:spcPct val="80000"/>
              </a:lnSpc>
            </a:pPr>
            <a:r>
              <a:rPr lang="ar-SA" sz="2000" smtClean="0"/>
              <a:t>يجب تصميم نظام التهوية بحيث يسمح بضغط جوي سالب نسبياً على الممرات الملحقة وان يستمر في الغرف.</a:t>
            </a:r>
          </a:p>
          <a:p>
            <a:pPr marL="742950" lvl="1" indent="-285750" eaLnBrk="1" hangingPunct="1">
              <a:lnSpc>
                <a:spcPct val="80000"/>
              </a:lnSpc>
            </a:pPr>
            <a:r>
              <a:rPr lang="ar-SA" sz="2000" smtClean="0"/>
              <a:t>يجب رفع أبواب الحمامات والحجرات الملحقة الصغيرة من أسفل، بحيث يمكن للهواء إن يدخل إلى هذه المناطق بدون إعادة ضخه. </a:t>
            </a:r>
          </a:p>
          <a:p>
            <a:pPr marL="742950" lvl="1" indent="-285750" eaLnBrk="1" hangingPunct="1">
              <a:lnSpc>
                <a:spcPct val="80000"/>
              </a:lnSpc>
            </a:pPr>
            <a:r>
              <a:rPr lang="ar-SA" sz="2000" smtClean="0"/>
              <a:t>قد تركب أجهزة تحكم بالروائح ملحقة بنظام التهوية.</a:t>
            </a:r>
            <a:endParaRPr lang="en-US" sz="2000" smtClean="0"/>
          </a:p>
          <a:p>
            <a:pPr marL="571500" indent="-571500" eaLnBrk="1" hangingPunct="1">
              <a:lnSpc>
                <a:spcPct val="80000"/>
              </a:lnSpc>
              <a:buFont typeface="Wingdings" pitchFamily="2" charset="2"/>
              <a:buNone/>
            </a:pPr>
            <a:endParaRPr lang="en-US" sz="2600" b="1"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539750" y="1341438"/>
            <a:ext cx="8001000" cy="4895850"/>
          </a:xfrm>
        </p:spPr>
        <p:txBody>
          <a:bodyPr/>
          <a:lstStyle/>
          <a:p>
            <a:pPr marL="571500" indent="-571500" eaLnBrk="1" hangingPunct="1">
              <a:lnSpc>
                <a:spcPct val="80000"/>
              </a:lnSpc>
            </a:pPr>
            <a:r>
              <a:rPr lang="ar-SA" sz="2000" b="1" smtClean="0"/>
              <a:t>الطرقات:</a:t>
            </a:r>
            <a:r>
              <a:rPr lang="en-US" sz="1600" b="1" smtClean="0"/>
              <a:t> </a:t>
            </a:r>
            <a:endParaRPr lang="ar-SA" sz="1600" b="1" smtClean="0"/>
          </a:p>
          <a:p>
            <a:pPr marL="571500" indent="-571500" eaLnBrk="1" hangingPunct="1">
              <a:lnSpc>
                <a:spcPct val="80000"/>
              </a:lnSpc>
              <a:buFont typeface="Wingdings" pitchFamily="2" charset="2"/>
              <a:buNone/>
            </a:pPr>
            <a:r>
              <a:rPr lang="ar-SA" sz="1200" smtClean="0"/>
              <a:t>	</a:t>
            </a:r>
            <a:endParaRPr lang="ar-SA" sz="1800" smtClean="0"/>
          </a:p>
          <a:p>
            <a:pPr marL="966788" lvl="1" indent="-495300" eaLnBrk="1" hangingPunct="1">
              <a:lnSpc>
                <a:spcPct val="80000"/>
              </a:lnSpc>
            </a:pPr>
            <a:r>
              <a:rPr lang="ar-SA" sz="1800" smtClean="0"/>
              <a:t>   إن تكون الممرات ذات عرض مناسب لا يقل عن 1.8م كحد أدنى.</a:t>
            </a:r>
          </a:p>
          <a:p>
            <a:pPr marL="966788" lvl="1" indent="-495300" eaLnBrk="1" hangingPunct="1">
              <a:lnSpc>
                <a:spcPct val="80000"/>
              </a:lnSpc>
            </a:pPr>
            <a:r>
              <a:rPr lang="ar-SA" sz="1800" smtClean="0"/>
              <a:t>   يجب أن تكون مضاءة ومهواة بفتحات تبعد الواحدة عن الأخرى 2.5م كحد أقصى.</a:t>
            </a:r>
          </a:p>
          <a:p>
            <a:pPr marL="966788" lvl="1" indent="-495300" eaLnBrk="1" hangingPunct="1">
              <a:lnSpc>
                <a:spcPct val="80000"/>
              </a:lnSpc>
            </a:pPr>
            <a:r>
              <a:rPr lang="ar-SA" sz="1800" smtClean="0"/>
              <a:t>   يجب توفير نظام تامين ضد الحريق لأنها قد تكون احد وسائل انتقال النيران، بالإضافة لكونها طريق الهروب عند نشوب الحريق.</a:t>
            </a:r>
          </a:p>
          <a:p>
            <a:pPr marL="966788" lvl="1" indent="-495300" eaLnBrk="1" hangingPunct="1">
              <a:lnSpc>
                <a:spcPct val="80000"/>
              </a:lnSpc>
            </a:pPr>
            <a:r>
              <a:rPr lang="ar-SA" sz="1800" smtClean="0"/>
              <a:t>  تفادي طلاء الجدران بمواد قابلة للاشتعال.</a:t>
            </a:r>
          </a:p>
          <a:p>
            <a:pPr marL="966788" lvl="1" indent="-495300" eaLnBrk="1" hangingPunct="1">
              <a:lnSpc>
                <a:spcPct val="80000"/>
              </a:lnSpc>
            </a:pPr>
            <a:r>
              <a:rPr lang="ar-SA" sz="1800" smtClean="0"/>
              <a:t>   يفضل تقسيم الممرات كل 30م بأبواب تغلق بشكل تلقائي لمنع تسرب الدخان و النيران عن نشوب حريق.</a:t>
            </a:r>
          </a:p>
          <a:p>
            <a:pPr marL="966788" lvl="1" indent="-495300" eaLnBrk="1" hangingPunct="1">
              <a:lnSpc>
                <a:spcPct val="80000"/>
              </a:lnSpc>
            </a:pPr>
            <a:r>
              <a:rPr lang="ar-SA" sz="1800" smtClean="0"/>
              <a:t>   يجب عمل عازل صوتي لها.</a:t>
            </a:r>
          </a:p>
          <a:p>
            <a:pPr marL="966788" lvl="1" indent="-495300" eaLnBrk="1" hangingPunct="1">
              <a:lnSpc>
                <a:spcPct val="80000"/>
              </a:lnSpc>
              <a:buFont typeface="Wingdings" pitchFamily="2" charset="2"/>
              <a:buNone/>
            </a:pPr>
            <a:endParaRPr lang="ar-SA" sz="1800" smtClean="0"/>
          </a:p>
          <a:p>
            <a:pPr marL="571500" indent="-571500" eaLnBrk="1" hangingPunct="1">
              <a:lnSpc>
                <a:spcPct val="80000"/>
              </a:lnSpc>
            </a:pPr>
            <a:r>
              <a:rPr lang="ar-SA" sz="2000" b="1" smtClean="0"/>
              <a:t>الوقاية من خطر الكهرباء الساكنة:</a:t>
            </a:r>
          </a:p>
          <a:p>
            <a:pPr marL="571500" indent="-571500" eaLnBrk="1" hangingPunct="1">
              <a:lnSpc>
                <a:spcPct val="80000"/>
              </a:lnSpc>
              <a:buFont typeface="Wingdings" pitchFamily="2" charset="2"/>
              <a:buNone/>
            </a:pPr>
            <a:endParaRPr lang="ar-SA" sz="1800" smtClean="0"/>
          </a:p>
          <a:p>
            <a:pPr marL="966788" lvl="1" indent="-495300" eaLnBrk="1" hangingPunct="1">
              <a:lnSpc>
                <a:spcPct val="80000"/>
              </a:lnSpc>
            </a:pPr>
            <a:r>
              <a:rPr lang="ar-SA" sz="1800" smtClean="0"/>
              <a:t>اختيار نوع ومكان المخارج الكهربائية.</a:t>
            </a:r>
          </a:p>
          <a:p>
            <a:pPr marL="966788" lvl="1" indent="-495300" eaLnBrk="1" hangingPunct="1">
              <a:lnSpc>
                <a:spcPct val="80000"/>
              </a:lnSpc>
            </a:pPr>
            <a:r>
              <a:rPr lang="ar-SA" sz="1800" smtClean="0"/>
              <a:t>اختيار مواد تشطيب الأرضيات بما يساعد على تبديد هذه الشحنة.</a:t>
            </a:r>
          </a:p>
          <a:p>
            <a:pPr marL="966788" lvl="1" indent="-495300" eaLnBrk="1" hangingPunct="1">
              <a:lnSpc>
                <a:spcPct val="80000"/>
              </a:lnSpc>
            </a:pPr>
            <a:r>
              <a:rPr lang="ar-SA" sz="1800" smtClean="0"/>
              <a:t>الاحتفاظ بجو الفراغات رطب.</a:t>
            </a:r>
          </a:p>
          <a:p>
            <a:pPr marL="966788" lvl="1" indent="-495300" eaLnBrk="1" hangingPunct="1">
              <a:lnSpc>
                <a:spcPct val="80000"/>
              </a:lnSpc>
            </a:pPr>
            <a:r>
              <a:rPr lang="ar-SA" sz="1800" smtClean="0"/>
              <a:t>اختيار مكان راجع تكييف الهواء</a:t>
            </a:r>
            <a:endParaRPr lang="en-US" sz="12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3"/>
          <p:cNvSpPr>
            <a:spLocks noChangeArrowheads="1"/>
          </p:cNvSpPr>
          <p:nvPr/>
        </p:nvSpPr>
        <p:spPr bwMode="auto">
          <a:xfrm>
            <a:off x="684213" y="188913"/>
            <a:ext cx="80010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lnSpc>
                <a:spcPct val="80000"/>
              </a:lnSpc>
              <a:spcBef>
                <a:spcPct val="20000"/>
              </a:spcBef>
              <a:buClr>
                <a:schemeClr val="accent2"/>
              </a:buClr>
              <a:buFont typeface="Wingdings" pitchFamily="2" charset="2"/>
              <a:buNone/>
            </a:pPr>
            <a:endParaRPr lang="ar-SA" sz="3500" b="1">
              <a:solidFill>
                <a:schemeClr val="accent2"/>
              </a:solidFill>
            </a:endParaRPr>
          </a:p>
          <a:p>
            <a:pPr marL="469900" indent="-469900">
              <a:lnSpc>
                <a:spcPct val="80000"/>
              </a:lnSpc>
              <a:spcBef>
                <a:spcPct val="20000"/>
              </a:spcBef>
              <a:buClr>
                <a:schemeClr val="accent2"/>
              </a:buClr>
              <a:buFont typeface="Wingdings" pitchFamily="2" charset="2"/>
              <a:buNone/>
            </a:pPr>
            <a:r>
              <a:rPr lang="ar-SA" sz="3500" b="1">
                <a:solidFill>
                  <a:schemeClr val="accent2"/>
                </a:solidFill>
              </a:rPr>
              <a:t>2-2 أسس إقامة مركز علاجي سياحي .</a:t>
            </a:r>
            <a:endParaRPr lang="en-US" sz="3500" b="1">
              <a:solidFill>
                <a:schemeClr val="accent2"/>
              </a:solidFill>
            </a:endParaRPr>
          </a:p>
        </p:txBody>
      </p:sp>
      <p:sp>
        <p:nvSpPr>
          <p:cNvPr id="29702" name="Rectangle 3"/>
          <p:cNvSpPr>
            <a:spLocks noChangeArrowheads="1"/>
          </p:cNvSpPr>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9900" indent="-469900">
              <a:lnSpc>
                <a:spcPct val="90000"/>
              </a:lnSpc>
              <a:spcBef>
                <a:spcPct val="20000"/>
              </a:spcBef>
              <a:buClr>
                <a:schemeClr val="accent2"/>
              </a:buClr>
              <a:buFont typeface="Wingdings" pitchFamily="2" charset="2"/>
              <a:buChar char="o"/>
            </a:pPr>
            <a:r>
              <a:rPr lang="ar-SA" sz="2000"/>
              <a:t>الجو المريح: ممرات محمية من الريح وصالات تسمح بالاسترخاء للأشخاص الذين هم تحت العلاج وأماكم الاستراحة.</a:t>
            </a:r>
          </a:p>
          <a:p>
            <a:pPr marL="469900" indent="-469900">
              <a:lnSpc>
                <a:spcPct val="90000"/>
              </a:lnSpc>
              <a:spcBef>
                <a:spcPct val="20000"/>
              </a:spcBef>
              <a:buClr>
                <a:schemeClr val="accent2"/>
              </a:buClr>
              <a:buFont typeface="Wingdings" pitchFamily="2" charset="2"/>
              <a:buChar char="o"/>
            </a:pPr>
            <a:endParaRPr lang="ar-SA" sz="1000"/>
          </a:p>
          <a:p>
            <a:pPr marL="469900" indent="-469900">
              <a:lnSpc>
                <a:spcPct val="90000"/>
              </a:lnSpc>
              <a:spcBef>
                <a:spcPct val="20000"/>
              </a:spcBef>
              <a:buClr>
                <a:schemeClr val="accent2"/>
              </a:buClr>
              <a:buFont typeface="Wingdings" pitchFamily="2" charset="2"/>
              <a:buChar char="o"/>
            </a:pPr>
            <a:r>
              <a:rPr lang="ar-SA" sz="2000"/>
              <a:t>فريق عامل في أقسام العلاج، منشآت رياضية، والبرك المغطاة والمكشوفة، ووسائل العلاج بالطمي.</a:t>
            </a:r>
          </a:p>
          <a:p>
            <a:pPr marL="469900" indent="-469900">
              <a:lnSpc>
                <a:spcPct val="90000"/>
              </a:lnSpc>
              <a:spcBef>
                <a:spcPct val="20000"/>
              </a:spcBef>
              <a:buClr>
                <a:schemeClr val="accent2"/>
              </a:buClr>
              <a:buFont typeface="Wingdings" pitchFamily="2" charset="2"/>
              <a:buChar char="o"/>
            </a:pPr>
            <a:endParaRPr lang="ar-SA" sz="1000"/>
          </a:p>
          <a:p>
            <a:pPr marL="469900" indent="-469900">
              <a:lnSpc>
                <a:spcPct val="90000"/>
              </a:lnSpc>
              <a:spcBef>
                <a:spcPct val="20000"/>
              </a:spcBef>
              <a:buClr>
                <a:schemeClr val="accent2"/>
              </a:buClr>
              <a:buFont typeface="Wingdings" pitchFamily="2" charset="2"/>
              <a:buChar char="o"/>
            </a:pPr>
            <a:r>
              <a:rPr lang="ar-SA" sz="2000"/>
              <a:t>أماكن للتعليم والمعلومات والرياضة بعد انتهاء الدروس الصحية.</a:t>
            </a:r>
          </a:p>
          <a:p>
            <a:pPr marL="469900" indent="-469900">
              <a:lnSpc>
                <a:spcPct val="90000"/>
              </a:lnSpc>
              <a:spcBef>
                <a:spcPct val="20000"/>
              </a:spcBef>
              <a:buClr>
                <a:schemeClr val="accent2"/>
              </a:buClr>
              <a:buFont typeface="Wingdings" pitchFamily="2" charset="2"/>
              <a:buChar char="o"/>
            </a:pPr>
            <a:endParaRPr lang="ar-SA" sz="1000"/>
          </a:p>
          <a:p>
            <a:pPr marL="469900" indent="-469900">
              <a:lnSpc>
                <a:spcPct val="90000"/>
              </a:lnSpc>
              <a:spcBef>
                <a:spcPct val="20000"/>
              </a:spcBef>
              <a:buClr>
                <a:schemeClr val="accent2"/>
              </a:buClr>
              <a:buFont typeface="Wingdings" pitchFamily="2" charset="2"/>
              <a:buChar char="o"/>
            </a:pPr>
            <a:r>
              <a:rPr lang="ar-SA" sz="2000"/>
              <a:t>تنظيم أوقات الفراغ بطريقة ترمي إلى تكوين الشخصية وتقوية الشعور بالجماعة، إمكانية ممارسة الهواية الخاصة وارتياد المحاضرات وقاعات الجلوس عند الرغبة.</a:t>
            </a:r>
          </a:p>
          <a:p>
            <a:pPr marL="469900" indent="-469900">
              <a:lnSpc>
                <a:spcPct val="90000"/>
              </a:lnSpc>
              <a:spcBef>
                <a:spcPct val="20000"/>
              </a:spcBef>
              <a:buClr>
                <a:schemeClr val="accent2"/>
              </a:buClr>
              <a:buFont typeface="Wingdings" pitchFamily="2" charset="2"/>
              <a:buChar char="o"/>
            </a:pPr>
            <a:endParaRPr lang="ar-SA" sz="1000"/>
          </a:p>
          <a:p>
            <a:pPr marL="469900" indent="-469900">
              <a:lnSpc>
                <a:spcPct val="90000"/>
              </a:lnSpc>
              <a:spcBef>
                <a:spcPct val="20000"/>
              </a:spcBef>
              <a:buClr>
                <a:schemeClr val="accent2"/>
              </a:buClr>
              <a:buFont typeface="Wingdings" pitchFamily="2" charset="2"/>
              <a:buChar char="o"/>
            </a:pPr>
            <a:r>
              <a:rPr lang="ar-SA" sz="2000"/>
              <a:t>البرنامج الثقافي الاجتماعي وهي برامج لا تجعل المرء عاملا بل تساعده على أن ينظم بنفسه أوقات فراغه. </a:t>
            </a:r>
          </a:p>
          <a:p>
            <a:pPr marL="469900" indent="-469900">
              <a:lnSpc>
                <a:spcPct val="90000"/>
              </a:lnSpc>
              <a:spcBef>
                <a:spcPct val="20000"/>
              </a:spcBef>
              <a:buClr>
                <a:schemeClr val="accent2"/>
              </a:buClr>
              <a:buFont typeface="Wingdings" pitchFamily="2" charset="2"/>
              <a:buChar char="o"/>
            </a:pPr>
            <a:endParaRPr lang="ar-SA" sz="1000"/>
          </a:p>
          <a:p>
            <a:pPr marL="469900" indent="-469900">
              <a:lnSpc>
                <a:spcPct val="90000"/>
              </a:lnSpc>
              <a:spcBef>
                <a:spcPct val="20000"/>
              </a:spcBef>
              <a:buClr>
                <a:schemeClr val="accent2"/>
              </a:buClr>
              <a:buFont typeface="Wingdings" pitchFamily="2" charset="2"/>
              <a:buChar char="o"/>
            </a:pPr>
            <a:r>
              <a:rPr lang="ar-SA" sz="2000"/>
              <a:t>عوامل التسلية وتهيئ جواً اجتماعياً. </a:t>
            </a:r>
            <a:endParaRPr lang="en-US" sz="20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p:txBody>
          <a:bodyPr/>
          <a:lstStyle/>
          <a:p>
            <a:pPr algn="ctr" eaLnBrk="1" hangingPunct="1">
              <a:buFont typeface="Wingdings" pitchFamily="2" charset="2"/>
              <a:buNone/>
            </a:pPr>
            <a:endParaRPr lang="ar-SA" sz="4000" smtClean="0">
              <a:solidFill>
                <a:schemeClr val="accent2"/>
              </a:solidFill>
            </a:endParaRPr>
          </a:p>
          <a:p>
            <a:pPr algn="ctr" eaLnBrk="1" hangingPunct="1">
              <a:buFont typeface="Wingdings" pitchFamily="2" charset="2"/>
              <a:buNone/>
            </a:pPr>
            <a:r>
              <a:rPr lang="ar-SA" sz="4800" smtClean="0">
                <a:solidFill>
                  <a:schemeClr val="accent2"/>
                </a:solidFill>
              </a:rPr>
              <a:t>الفصل الثالث</a:t>
            </a:r>
          </a:p>
          <a:p>
            <a:pPr algn="ctr" eaLnBrk="1" hangingPunct="1">
              <a:buFont typeface="Wingdings" pitchFamily="2" charset="2"/>
              <a:buNone/>
            </a:pPr>
            <a:r>
              <a:rPr lang="ar-SA" sz="4800" b="1" smtClean="0">
                <a:solidFill>
                  <a:schemeClr val="accent2"/>
                </a:solidFill>
              </a:rPr>
              <a:t>جولة بين السياحة والعلاج</a:t>
            </a:r>
          </a:p>
          <a:p>
            <a:pPr algn="ctr" eaLnBrk="1" hangingPunct="1">
              <a:buFont typeface="Wingdings" pitchFamily="2" charset="2"/>
              <a:buNone/>
            </a:pPr>
            <a:r>
              <a:rPr lang="ar-SA" sz="4800" b="1" smtClean="0">
                <a:solidFill>
                  <a:schemeClr val="accent2"/>
                </a:solidFill>
              </a:rPr>
              <a:t>حالات دراسية</a:t>
            </a:r>
            <a:endParaRPr lang="en-US" sz="4800" b="1" smtClean="0">
              <a:solidFill>
                <a:schemeClr val="accent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p:txBody>
          <a:bodyPr/>
          <a:lstStyle/>
          <a:p>
            <a:pPr eaLnBrk="1" hangingPunct="1">
              <a:buFont typeface="Wingdings" pitchFamily="2" charset="2"/>
              <a:buNone/>
            </a:pPr>
            <a:endParaRPr lang="ar-SA" b="1" smtClean="0">
              <a:solidFill>
                <a:srgbClr val="C00000"/>
              </a:solidFill>
            </a:endParaRPr>
          </a:p>
          <a:p>
            <a:pPr eaLnBrk="1" hangingPunct="1">
              <a:buFont typeface="Wingdings" pitchFamily="2" charset="2"/>
              <a:buNone/>
            </a:pPr>
            <a:endParaRPr lang="ar-SA" b="1" smtClean="0">
              <a:solidFill>
                <a:srgbClr val="C00000"/>
              </a:solidFill>
            </a:endParaRPr>
          </a:p>
          <a:p>
            <a:pPr eaLnBrk="1" hangingPunct="1">
              <a:buFont typeface="Wingdings" pitchFamily="2" charset="2"/>
              <a:buNone/>
            </a:pPr>
            <a:endParaRPr lang="ar-SA" sz="2800" b="1" smtClean="0">
              <a:solidFill>
                <a:srgbClr val="C00000"/>
              </a:solidFill>
            </a:endParaRPr>
          </a:p>
          <a:p>
            <a:pPr eaLnBrk="1" hangingPunct="1">
              <a:buFont typeface="Wingdings" pitchFamily="2" charset="2"/>
              <a:buNone/>
            </a:pPr>
            <a:r>
              <a:rPr lang="ar-SA" sz="4400" b="1" smtClean="0">
                <a:solidFill>
                  <a:srgbClr val="C00000"/>
                </a:solidFill>
              </a:rPr>
              <a:t>3-1 مستشفى فتي لتأهيل المعاقين .</a:t>
            </a:r>
            <a:endParaRPr lang="en-US" sz="4400" smtClean="0">
              <a:solidFill>
                <a:srgbClr val="C00000"/>
              </a:solidFill>
            </a:endParaRPr>
          </a:p>
          <a:p>
            <a:pPr eaLnBrk="1" hangingPunct="1"/>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p:cNvSpPr>
            <a:spLocks noGrp="1"/>
          </p:cNvSpPr>
          <p:nvPr>
            <p:ph idx="1"/>
          </p:nvPr>
        </p:nvSpPr>
        <p:spPr>
          <a:xfrm>
            <a:off x="4643438" y="1752600"/>
            <a:ext cx="3924300" cy="4267200"/>
          </a:xfrm>
        </p:spPr>
        <p:txBody>
          <a:bodyPr/>
          <a:lstStyle/>
          <a:p>
            <a:pPr eaLnBrk="1" hangingPunct="1"/>
            <a:r>
              <a:rPr lang="ar-SA" sz="2800" b="1" smtClean="0"/>
              <a:t>نبذة عن المشروع:</a:t>
            </a:r>
            <a:endParaRPr lang="en-US" sz="2800" smtClean="0"/>
          </a:p>
          <a:p>
            <a:pPr eaLnBrk="1" hangingPunct="1">
              <a:buFont typeface="Wingdings" pitchFamily="2" charset="2"/>
              <a:buNone/>
            </a:pPr>
            <a:r>
              <a:rPr lang="ar-SA" smtClean="0"/>
              <a:t>	</a:t>
            </a:r>
            <a:r>
              <a:rPr lang="ar-SA" sz="2400" smtClean="0"/>
              <a:t>نتيجة الظروف السياسية وازدياد عدد الجرحى والمصابين وذي الاحتياجات الخاصة الذين نشأت حالتهم نتيجة لتلك الظروف، كان لابد من إنشاء مستشفى يختص بتأهيل المعاقين وذوي الاحتياجات الخاصة لإعادة دمجهم في المجتمع.</a:t>
            </a:r>
            <a:endParaRPr lang="en-US" sz="2400" smtClean="0"/>
          </a:p>
          <a:p>
            <a:pPr eaLnBrk="1" hangingPunct="1"/>
            <a:endParaRPr lang="en-US" smtClean="0"/>
          </a:p>
        </p:txBody>
      </p:sp>
      <p:pic>
        <p:nvPicPr>
          <p:cNvPr id="70659" name="Picture 2"/>
          <p:cNvPicPr>
            <a:picLocks noChangeAspect="1" noChangeArrowheads="1"/>
          </p:cNvPicPr>
          <p:nvPr/>
        </p:nvPicPr>
        <p:blipFill>
          <a:blip r:embed="rId2">
            <a:extLst>
              <a:ext uri="{28A0092B-C50C-407E-A947-70E740481C1C}">
                <a14:useLocalDpi xmlns:a14="http://schemas.microsoft.com/office/drawing/2010/main" val="0"/>
              </a:ext>
            </a:extLst>
          </a:blip>
          <a:srcRect l="2170"/>
          <a:stretch>
            <a:fillRect/>
          </a:stretch>
        </p:blipFill>
        <p:spPr bwMode="auto">
          <a:xfrm>
            <a:off x="714375" y="2000250"/>
            <a:ext cx="3676650" cy="25003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0660" name="Text Box 3"/>
          <p:cNvSpPr txBox="1">
            <a:spLocks noChangeArrowheads="1"/>
          </p:cNvSpPr>
          <p:nvPr/>
        </p:nvSpPr>
        <p:spPr bwMode="auto">
          <a:xfrm>
            <a:off x="285750" y="4643438"/>
            <a:ext cx="4457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rtl="0" eaLnBrk="1" hangingPunct="1">
              <a:spcAft>
                <a:spcPts val="1000"/>
              </a:spcAft>
            </a:pPr>
            <a:r>
              <a:rPr lang="ar-SA" sz="1600">
                <a:latin typeface="Calibri" pitchFamily="34" charset="0"/>
                <a:ea typeface="Arial" charset="0"/>
                <a:cs typeface="Simplified Arabic" pitchFamily="2" charset="-78"/>
              </a:rPr>
              <a:t>منظور خارجي للمستشفى.</a:t>
            </a:r>
            <a:endParaRPr lang="en-US" sz="2000">
              <a:latin typeface="Calibri" pitchFamily="34" charset="0"/>
              <a:ea typeface="Arial" charset="0"/>
              <a:cs typeface="Simplified Arabic" pitchFamily="2" charset="-78"/>
            </a:endParaRPr>
          </a:p>
          <a:p>
            <a:pPr eaLnBrk="1" hangingPunct="1"/>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p:txBody>
          <a:bodyPr/>
          <a:lstStyle/>
          <a:p>
            <a:r>
              <a:rPr lang="ar-SA" b="1" smtClean="0"/>
              <a:t> </a:t>
            </a:r>
            <a:r>
              <a:rPr lang="ar-SA" sz="2800" b="1" smtClean="0"/>
              <a:t>الموقع: </a:t>
            </a:r>
            <a:endParaRPr lang="en-US" sz="2800" smtClean="0"/>
          </a:p>
          <a:p>
            <a:pPr>
              <a:buFont typeface="Wingdings" pitchFamily="2" charset="2"/>
              <a:buNone/>
            </a:pPr>
            <a:r>
              <a:rPr lang="en-US" sz="2400" smtClean="0"/>
              <a:t>	</a:t>
            </a:r>
            <a:r>
              <a:rPr lang="ar-SA" sz="2400" smtClean="0"/>
              <a:t>تقع المستشفى في مدينة غزة في الجزء الغربي منها- حي تل الهوا .</a:t>
            </a:r>
            <a:endParaRPr lang="en-US" sz="2400" smtClean="0"/>
          </a:p>
          <a:p>
            <a:pPr>
              <a:buFont typeface="Wingdings" pitchFamily="2" charset="2"/>
              <a:buNone/>
            </a:pPr>
            <a:endParaRPr lang="en-US" sz="2400" smtClean="0"/>
          </a:p>
          <a:p>
            <a:r>
              <a:rPr lang="ar-SA" b="1" smtClean="0"/>
              <a:t> </a:t>
            </a:r>
            <a:r>
              <a:rPr lang="ar-SA" sz="2800" b="1" smtClean="0"/>
              <a:t>سنة الإنشاء :</a:t>
            </a:r>
            <a:endParaRPr lang="en-US" sz="2800" smtClean="0"/>
          </a:p>
          <a:p>
            <a:pPr>
              <a:buFont typeface="Wingdings" pitchFamily="2" charset="2"/>
              <a:buNone/>
            </a:pPr>
            <a:r>
              <a:rPr lang="ar-SA" sz="2400" smtClean="0"/>
              <a:t>    </a:t>
            </a:r>
            <a:r>
              <a:rPr lang="en-US" sz="2400" smtClean="0"/>
              <a:t>	</a:t>
            </a:r>
            <a:r>
              <a:rPr lang="ar-SA" sz="2400" smtClean="0"/>
              <a:t>2003-2004 </a:t>
            </a:r>
            <a:endParaRPr lang="en-US" sz="2400" smtClean="0"/>
          </a:p>
          <a:p>
            <a:pPr>
              <a:buFont typeface="Wingdings" pitchFamily="2" charset="2"/>
              <a:buNone/>
            </a:pPr>
            <a:endParaRPr lang="en-US" sz="2400" smtClean="0"/>
          </a:p>
          <a:p>
            <a:r>
              <a:rPr lang="ar-SA" sz="2800" b="1" smtClean="0"/>
              <a:t>التصميم والتنفيذ:</a:t>
            </a:r>
            <a:endParaRPr lang="en-US" sz="2800" smtClean="0"/>
          </a:p>
          <a:p>
            <a:pPr>
              <a:buFont typeface="Wingdings" pitchFamily="2" charset="2"/>
              <a:buNone/>
            </a:pPr>
            <a:r>
              <a:rPr lang="en-US" sz="2400" smtClean="0"/>
              <a:t>	</a:t>
            </a:r>
            <a:r>
              <a:rPr lang="ar-SA" sz="2400" smtClean="0"/>
              <a:t>قام بتصميم المشروع أحد المكاتب الاستشارية في المملكة الأردنية الهاشمية، وقام بالتنفيذ وتعديل المخططات مكتب أبو شهلا للاستشارات الهندسة.</a:t>
            </a:r>
            <a:endParaRPr lang="en-US" sz="2400" smtClean="0"/>
          </a:p>
          <a:p>
            <a:pPr eaLnBrk="1" hangingPunct="1"/>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571500" y="1714500"/>
            <a:ext cx="8001000" cy="4429125"/>
          </a:xfrm>
        </p:spPr>
        <p:txBody>
          <a:bodyPr/>
          <a:lstStyle/>
          <a:p>
            <a:r>
              <a:rPr lang="ar-SA" sz="2800" b="1" smtClean="0"/>
              <a:t>عناصر المشروع:</a:t>
            </a:r>
            <a:endParaRPr lang="en-US" sz="2800" smtClean="0"/>
          </a:p>
          <a:p>
            <a:pPr>
              <a:buFont typeface="Wingdings" pitchFamily="2" charset="2"/>
              <a:buNone/>
            </a:pPr>
            <a:r>
              <a:rPr lang="en-US" sz="2200" smtClean="0"/>
              <a:t>	</a:t>
            </a:r>
            <a:r>
              <a:rPr lang="ar-SA" sz="2200" smtClean="0"/>
              <a:t>يتكون المشروع من العناصر والفراغات التالية: </a:t>
            </a:r>
            <a:endParaRPr lang="en-US" sz="2200" smtClean="0"/>
          </a:p>
          <a:p>
            <a:pPr>
              <a:buFont typeface="Wingdings" pitchFamily="2" charset="2"/>
              <a:buNone/>
            </a:pPr>
            <a:r>
              <a:rPr lang="ar-SA" sz="2200" smtClean="0">
                <a:solidFill>
                  <a:srgbClr val="C00000"/>
                </a:solidFill>
              </a:rPr>
              <a:t>1.   </a:t>
            </a:r>
            <a:r>
              <a:rPr lang="ar-SA" sz="2200" smtClean="0"/>
              <a:t>الإدارة: وتشمل : شئون الموظفين، تطوير الجودة ، المشاريع، الحاسبة، سكرتاريا، ومدير عام.</a:t>
            </a:r>
            <a:endParaRPr lang="en-US" sz="2200" smtClean="0"/>
          </a:p>
          <a:p>
            <a:pPr>
              <a:buFont typeface="Wingdings" pitchFamily="2" charset="2"/>
              <a:buNone/>
            </a:pPr>
            <a:r>
              <a:rPr lang="ar-SA" sz="2200" smtClean="0">
                <a:solidFill>
                  <a:srgbClr val="C00000"/>
                </a:solidFill>
              </a:rPr>
              <a:t>2.   </a:t>
            </a:r>
            <a:r>
              <a:rPr lang="ar-SA" sz="2200" smtClean="0"/>
              <a:t>وحدات التمريض</a:t>
            </a:r>
            <a:endParaRPr lang="en-US" sz="2200" smtClean="0"/>
          </a:p>
          <a:p>
            <a:pPr>
              <a:buFont typeface="Wingdings" pitchFamily="2" charset="2"/>
              <a:buNone/>
            </a:pPr>
            <a:r>
              <a:rPr lang="ar-SA" sz="2200" smtClean="0">
                <a:solidFill>
                  <a:srgbClr val="C00000"/>
                </a:solidFill>
              </a:rPr>
              <a:t>3.   </a:t>
            </a:r>
            <a:r>
              <a:rPr lang="ar-SA" sz="2200" smtClean="0"/>
              <a:t>المكتبة</a:t>
            </a:r>
            <a:endParaRPr lang="en-US" sz="2200" smtClean="0"/>
          </a:p>
          <a:p>
            <a:pPr>
              <a:buFont typeface="Wingdings" pitchFamily="2" charset="2"/>
              <a:buNone/>
            </a:pPr>
            <a:r>
              <a:rPr lang="ar-SA" sz="2200" smtClean="0">
                <a:solidFill>
                  <a:srgbClr val="C00000"/>
                </a:solidFill>
              </a:rPr>
              <a:t>4.   </a:t>
            </a:r>
            <a:r>
              <a:rPr lang="ar-SA" sz="2200" smtClean="0"/>
              <a:t>الكافتيريا والمطبخ</a:t>
            </a:r>
            <a:endParaRPr lang="en-US" sz="2200" smtClean="0"/>
          </a:p>
          <a:p>
            <a:pPr>
              <a:buFont typeface="Wingdings" pitchFamily="2" charset="2"/>
              <a:buNone/>
            </a:pPr>
            <a:r>
              <a:rPr lang="ar-SA" sz="2200" smtClean="0">
                <a:solidFill>
                  <a:srgbClr val="C00000"/>
                </a:solidFill>
              </a:rPr>
              <a:t>5.   </a:t>
            </a:r>
            <a:r>
              <a:rPr lang="ar-SA" sz="2200" smtClean="0"/>
              <a:t>قسم العلاج الطبيعي: ويشمل</a:t>
            </a:r>
            <a:endParaRPr lang="en-US" sz="2200" smtClean="0"/>
          </a:p>
          <a:p>
            <a:pPr>
              <a:buFont typeface="Wingdings" pitchFamily="2" charset="2"/>
              <a:buNone/>
            </a:pPr>
            <a:r>
              <a:rPr lang="ar-SA" sz="2200" smtClean="0"/>
              <a:t>	</a:t>
            </a:r>
            <a:r>
              <a:rPr lang="ar-SA" sz="2200" b="1" smtClean="0">
                <a:solidFill>
                  <a:srgbClr val="C00000"/>
                </a:solidFill>
              </a:rPr>
              <a:t>-</a:t>
            </a:r>
            <a:r>
              <a:rPr lang="ar-SA" sz="2200" smtClean="0"/>
              <a:t>  علاج كهربائي</a:t>
            </a:r>
            <a:endParaRPr lang="en-US" sz="2200" smtClean="0"/>
          </a:p>
          <a:p>
            <a:pPr>
              <a:buFont typeface="Wingdings" pitchFamily="2" charset="2"/>
              <a:buNone/>
            </a:pPr>
            <a:r>
              <a:rPr lang="ar-SA" sz="2200" smtClean="0"/>
              <a:t>	</a:t>
            </a:r>
            <a:r>
              <a:rPr lang="ar-SA" sz="2200" b="1" smtClean="0">
                <a:solidFill>
                  <a:srgbClr val="C00000"/>
                </a:solidFill>
              </a:rPr>
              <a:t>-</a:t>
            </a:r>
            <a:r>
              <a:rPr lang="ar-SA" sz="2200" smtClean="0"/>
              <a:t>  أحواض مائية للمعالجة بالشمع</a:t>
            </a:r>
            <a:endParaRPr lang="en-US" sz="2200" smtClean="0"/>
          </a:p>
          <a:p>
            <a:pPr>
              <a:buFont typeface="Wingdings" pitchFamily="2" charset="2"/>
              <a:buNone/>
            </a:pPr>
            <a:r>
              <a:rPr lang="ar-SA" sz="2200" smtClean="0"/>
              <a:t>	</a:t>
            </a:r>
            <a:r>
              <a:rPr lang="ar-SA" sz="2200" b="1" smtClean="0">
                <a:solidFill>
                  <a:srgbClr val="C00000"/>
                </a:solidFill>
              </a:rPr>
              <a:t>-</a:t>
            </a:r>
            <a:r>
              <a:rPr lang="ar-SA" sz="2200" smtClean="0"/>
              <a:t>  علاج بالموجات القصيرة</a:t>
            </a:r>
            <a:endParaRPr lang="en-US" sz="2200" smtClean="0"/>
          </a:p>
          <a:p>
            <a:pPr>
              <a:buFont typeface="Wingdings" pitchFamily="2" charset="2"/>
              <a:buNone/>
            </a:pPr>
            <a:r>
              <a:rPr lang="ar-SA" sz="2200" smtClean="0"/>
              <a:t>	</a:t>
            </a:r>
            <a:endParaRPr lang="en-US" sz="2200" smtClean="0"/>
          </a:p>
          <a:p>
            <a:pPr eaLnBrk="1" hangingPunct="1"/>
            <a:endParaRPr lang="en-US" smtClean="0"/>
          </a:p>
        </p:txBody>
      </p:sp>
      <p:sp>
        <p:nvSpPr>
          <p:cNvPr id="72707" name="TextBox 3"/>
          <p:cNvSpPr txBox="1">
            <a:spLocks noChangeArrowheads="1"/>
          </p:cNvSpPr>
          <p:nvPr/>
        </p:nvSpPr>
        <p:spPr bwMode="auto">
          <a:xfrm>
            <a:off x="285750" y="5000625"/>
            <a:ext cx="30718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ar-SA" b="1">
                <a:solidFill>
                  <a:srgbClr val="C00000"/>
                </a:solidFill>
              </a:rPr>
              <a:t>	</a:t>
            </a:r>
            <a:r>
              <a:rPr lang="ar-SA" sz="2200" b="1">
                <a:solidFill>
                  <a:srgbClr val="C00000"/>
                </a:solidFill>
              </a:rPr>
              <a:t>-</a:t>
            </a:r>
            <a:r>
              <a:rPr lang="ar-SA" sz="2200"/>
              <a:t>  جاكوزي</a:t>
            </a:r>
            <a:endParaRPr lang="en-US" sz="2200"/>
          </a:p>
          <a:p>
            <a:pPr eaLnBrk="1" hangingPunct="1"/>
            <a:r>
              <a:rPr lang="ar-SA" sz="2200"/>
              <a:t>	</a:t>
            </a:r>
            <a:r>
              <a:rPr lang="ar-SA" sz="2200" b="1">
                <a:solidFill>
                  <a:srgbClr val="C00000"/>
                </a:solidFill>
              </a:rPr>
              <a:t>-</a:t>
            </a:r>
            <a:r>
              <a:rPr lang="ar-SA" sz="2200"/>
              <a:t>  حوض علاج مائي</a:t>
            </a:r>
            <a:endParaRPr lang="en-US" sz="2200"/>
          </a:p>
          <a:p>
            <a:pPr eaLnBrk="1" hangingPunct="1"/>
            <a:r>
              <a:rPr lang="ar-SA" sz="2200"/>
              <a:t>	</a:t>
            </a:r>
            <a:r>
              <a:rPr lang="ar-SA" sz="2200" b="1">
                <a:solidFill>
                  <a:srgbClr val="C00000"/>
                </a:solidFill>
              </a:rPr>
              <a:t>-</a:t>
            </a:r>
            <a:r>
              <a:rPr lang="ar-SA" sz="2200"/>
              <a:t>  الصيدلية</a:t>
            </a:r>
            <a:endParaRPr lang="en-US" sz="2200"/>
          </a:p>
        </p:txBody>
      </p:sp>
      <p:sp>
        <p:nvSpPr>
          <p:cNvPr id="72708" name="TextBox 4"/>
          <p:cNvSpPr txBox="1">
            <a:spLocks noChangeArrowheads="1"/>
          </p:cNvSpPr>
          <p:nvPr/>
        </p:nvSpPr>
        <p:spPr bwMode="auto">
          <a:xfrm>
            <a:off x="2143125" y="5000625"/>
            <a:ext cx="378618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ar-SA" b="1">
                <a:solidFill>
                  <a:srgbClr val="C00000"/>
                </a:solidFill>
              </a:rPr>
              <a:t>	</a:t>
            </a:r>
            <a:r>
              <a:rPr lang="ar-SA" sz="2200" b="1">
                <a:solidFill>
                  <a:srgbClr val="C00000"/>
                </a:solidFill>
              </a:rPr>
              <a:t>-</a:t>
            </a:r>
            <a:r>
              <a:rPr lang="ar-SA" sz="2200"/>
              <a:t>  علاج الكهرومغناطيسي</a:t>
            </a:r>
            <a:endParaRPr lang="en-US" sz="2200"/>
          </a:p>
          <a:p>
            <a:pPr eaLnBrk="1" hangingPunct="1"/>
            <a:r>
              <a:rPr lang="ar-SA" sz="2200"/>
              <a:t>	</a:t>
            </a:r>
            <a:r>
              <a:rPr lang="ar-SA" sz="2200" b="1">
                <a:solidFill>
                  <a:srgbClr val="C00000"/>
                </a:solidFill>
              </a:rPr>
              <a:t>-</a:t>
            </a:r>
            <a:r>
              <a:rPr lang="ar-SA" sz="2200"/>
              <a:t>  الجامنزيم </a:t>
            </a:r>
            <a:endParaRPr lang="en-US" sz="2200"/>
          </a:p>
          <a:p>
            <a:pPr eaLnBrk="1" hangingPunct="1"/>
            <a:r>
              <a:rPr lang="ar-SA" sz="2200"/>
              <a:t>	</a:t>
            </a:r>
            <a:r>
              <a:rPr lang="ar-SA" sz="2200" b="1">
                <a:solidFill>
                  <a:srgbClr val="C00000"/>
                </a:solidFill>
              </a:rPr>
              <a:t>-</a:t>
            </a:r>
            <a:r>
              <a:rPr lang="ar-SA" sz="2200"/>
              <a:t>  ساونا </a:t>
            </a:r>
            <a:endParaRPr lang="en-US" sz="2200"/>
          </a:p>
          <a:p>
            <a:pPr eaLnBrk="1" hangingPunct="1"/>
            <a:r>
              <a:rPr lang="ar-SA" sz="2200"/>
              <a:t>	</a:t>
            </a:r>
            <a:endParaRPr lang="en-US" sz="2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566738" y="1752600"/>
            <a:ext cx="8077200" cy="4267200"/>
          </a:xfrm>
        </p:spPr>
        <p:txBody>
          <a:bodyPr/>
          <a:lstStyle/>
          <a:p>
            <a:pPr>
              <a:buFont typeface="Wingdings" pitchFamily="2" charset="2"/>
              <a:buNone/>
            </a:pPr>
            <a:r>
              <a:rPr lang="ar-SA" sz="2300" smtClean="0">
                <a:solidFill>
                  <a:srgbClr val="C00000"/>
                </a:solidFill>
              </a:rPr>
              <a:t>6.  </a:t>
            </a:r>
            <a:r>
              <a:rPr lang="ar-SA" sz="2300" smtClean="0"/>
              <a:t>قسم العلاج الوظيفي</a:t>
            </a:r>
            <a:endParaRPr lang="en-US" sz="2300" smtClean="0"/>
          </a:p>
          <a:p>
            <a:pPr>
              <a:buFont typeface="Wingdings" pitchFamily="2" charset="2"/>
              <a:buNone/>
            </a:pPr>
            <a:r>
              <a:rPr lang="ar-SA" sz="2300" smtClean="0">
                <a:solidFill>
                  <a:srgbClr val="C00000"/>
                </a:solidFill>
              </a:rPr>
              <a:t>7.  </a:t>
            </a:r>
            <a:r>
              <a:rPr lang="ar-SA" sz="2300" smtClean="0"/>
              <a:t>قسم الإرشاد النفسي</a:t>
            </a:r>
            <a:endParaRPr lang="en-US" sz="2300" smtClean="0"/>
          </a:p>
          <a:p>
            <a:pPr>
              <a:buFont typeface="Wingdings" pitchFamily="2" charset="2"/>
              <a:buNone/>
            </a:pPr>
            <a:r>
              <a:rPr lang="ar-SA" sz="2300" smtClean="0">
                <a:solidFill>
                  <a:srgbClr val="C00000"/>
                </a:solidFill>
              </a:rPr>
              <a:t>8.  </a:t>
            </a:r>
            <a:r>
              <a:rPr lang="ar-SA" sz="2300" smtClean="0"/>
              <a:t>قسم معالجة مشاكل النطق</a:t>
            </a:r>
            <a:endParaRPr lang="en-US" sz="2300" smtClean="0"/>
          </a:p>
          <a:p>
            <a:pPr>
              <a:buFont typeface="Wingdings" pitchFamily="2" charset="2"/>
              <a:buNone/>
            </a:pPr>
            <a:r>
              <a:rPr lang="ar-SA" sz="2300" smtClean="0">
                <a:solidFill>
                  <a:srgbClr val="C00000"/>
                </a:solidFill>
              </a:rPr>
              <a:t>9.  </a:t>
            </a:r>
            <a:r>
              <a:rPr lang="ar-SA" sz="2300" smtClean="0"/>
              <a:t>العيادة الخارجية:وتشمل غرف كشف وفحص وغيار.</a:t>
            </a:r>
            <a:endParaRPr lang="en-US" sz="2300" smtClean="0"/>
          </a:p>
          <a:p>
            <a:pPr>
              <a:buFont typeface="Wingdings" pitchFamily="2" charset="2"/>
              <a:buNone/>
            </a:pPr>
            <a:r>
              <a:rPr lang="ar-SA" sz="2300" smtClean="0">
                <a:solidFill>
                  <a:srgbClr val="C00000"/>
                </a:solidFill>
              </a:rPr>
              <a:t>10. </a:t>
            </a:r>
            <a:r>
              <a:rPr lang="ar-SA" sz="2300" smtClean="0"/>
              <a:t>قسم الأشعة والمختبرات: ويشمل أجهزة للفحص بأشعة </a:t>
            </a:r>
            <a:r>
              <a:rPr lang="en-US" sz="2300" smtClean="0"/>
              <a:t>X </a:t>
            </a:r>
            <a:r>
              <a:rPr lang="ar-SA" sz="2300" smtClean="0"/>
              <a:t> والرنين المغناطيسي وغرفة مظلمة للتحميض وأرشيف.</a:t>
            </a:r>
            <a:endParaRPr lang="en-US" sz="2300" smtClean="0"/>
          </a:p>
          <a:p>
            <a:pPr>
              <a:buFont typeface="Wingdings" pitchFamily="2" charset="2"/>
              <a:buNone/>
            </a:pPr>
            <a:r>
              <a:rPr lang="ar-SA" sz="2300" smtClean="0">
                <a:solidFill>
                  <a:srgbClr val="C00000"/>
                </a:solidFill>
              </a:rPr>
              <a:t>11. </a:t>
            </a:r>
            <a:r>
              <a:rPr lang="ar-SA" sz="2300" smtClean="0"/>
              <a:t>قسم العمليات : ويشمل فراغات التجهيز والتعقيم والإنعاش وغرف العمليات</a:t>
            </a:r>
            <a:endParaRPr lang="en-US" sz="2300" smtClean="0"/>
          </a:p>
          <a:p>
            <a:pPr>
              <a:buFont typeface="Wingdings" pitchFamily="2" charset="2"/>
              <a:buNone/>
            </a:pPr>
            <a:r>
              <a:rPr lang="ar-SA" sz="2300" smtClean="0">
                <a:solidFill>
                  <a:srgbClr val="C00000"/>
                </a:solidFill>
              </a:rPr>
              <a:t>12. </a:t>
            </a:r>
            <a:r>
              <a:rPr lang="ar-SA" sz="2300" smtClean="0"/>
              <a:t>الخدمات: وتشمل الدورات والأدشاش وفراغات الغسيل .</a:t>
            </a:r>
            <a:endParaRPr lang="en-US" sz="2300" smtClean="0"/>
          </a:p>
          <a:p>
            <a:pPr eaLnBrk="1" hangingPunct="1">
              <a:buFont typeface="Wingdings" pitchFamily="2" charset="2"/>
              <a:buNone/>
            </a:pPr>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Content Placeholder 2"/>
          <p:cNvSpPr>
            <a:spLocks noGrp="1"/>
          </p:cNvSpPr>
          <p:nvPr>
            <p:ph idx="1"/>
          </p:nvPr>
        </p:nvSpPr>
        <p:spPr>
          <a:xfrm>
            <a:off x="571500" y="1500188"/>
            <a:ext cx="8001000" cy="4267200"/>
          </a:xfrm>
        </p:spPr>
        <p:txBody>
          <a:bodyPr/>
          <a:lstStyle/>
          <a:p>
            <a:pPr>
              <a:defRPr/>
            </a:pPr>
            <a:r>
              <a:rPr lang="ar-SA" sz="2700" b="1" dirty="0" smtClean="0"/>
              <a:t>وصف المشروع:</a:t>
            </a:r>
            <a:endParaRPr lang="en-US" sz="2700" dirty="0" smtClean="0"/>
          </a:p>
          <a:p>
            <a:pPr>
              <a:buFont typeface="Wingdings" pitchFamily="2" charset="2"/>
              <a:buNone/>
              <a:defRPr/>
            </a:pPr>
            <a:r>
              <a:rPr lang="ar-SA" sz="2200" dirty="0" smtClean="0"/>
              <a:t>	</a:t>
            </a:r>
            <a:r>
              <a:rPr lang="ar-SA" sz="2100" dirty="0" smtClean="0"/>
              <a:t>يتكون المبنى من طابق أرضي وطابق أول حيث يلاحظ الامتداد الأفقي فيه على أن يكون التوسع المستقبلي سوف يكون رأسيا عن طريق زيادة عدد الطوابق.</a:t>
            </a:r>
            <a:endParaRPr lang="en-US" sz="2100" dirty="0" smtClean="0"/>
          </a:p>
          <a:p>
            <a:pPr marL="717550">
              <a:buFont typeface="Arial" pitchFamily="34" charset="0"/>
              <a:buChar char="•"/>
              <a:defRPr/>
            </a:pPr>
            <a:r>
              <a:rPr lang="ar-SA" sz="2100" b="1" u="sng" dirty="0" smtClean="0"/>
              <a:t>وصف الموقع: </a:t>
            </a:r>
            <a:r>
              <a:rPr lang="ar-SA" sz="2100" dirty="0" smtClean="0"/>
              <a:t>يوجد للمشروع مدخل رئيسي مقابل لكتلة المدخل والاستقبال ومدخل آخر فرعي موجود في الجهة الجنوبية الغربية مع وجود موقف للسيارات في نفس جهة المدخل الفراعي، بالاضافة الى وجود الخدمات في الجهة الشمالية الشرقية، ويطل المبنى من الجهة الجنوبية الشرقية على حديقة ومناطق خضراء منسقة.</a:t>
            </a:r>
            <a:endParaRPr lang="en-US" sz="2100" dirty="0" smtClean="0"/>
          </a:p>
          <a:p>
            <a:pPr marL="717550">
              <a:buFont typeface="Arial" pitchFamily="34" charset="0"/>
              <a:buChar char="•"/>
              <a:defRPr/>
            </a:pPr>
            <a:r>
              <a:rPr lang="ar-SA" sz="2100" b="1" u="sng" dirty="0" smtClean="0"/>
              <a:t>الطابق الأرضي: </a:t>
            </a:r>
            <a:r>
              <a:rPr lang="ar-SA" sz="2100" dirty="0" smtClean="0"/>
              <a:t>يحتوي الطابق الأرضي على مدخل رئيسي للمبني وصالة استقبال واستراحة عاملين، وغرف العلاج الطبيعي وأحواض العلاج بالماء والصالة الرياضية ووحدة العلاج الوظيفي وعلاج النطق والمختبرات وعرف الأشعة ، وعيادات خارجية.</a:t>
            </a:r>
            <a:endParaRPr lang="en-US" sz="2100" dirty="0" smtClean="0"/>
          </a:p>
          <a:p>
            <a:pPr marL="717550">
              <a:buFont typeface="Arial" pitchFamily="34" charset="0"/>
              <a:buChar char="•"/>
              <a:defRPr/>
            </a:pPr>
            <a:r>
              <a:rPr lang="ar-SA" sz="2100" b="1" u="sng" dirty="0" smtClean="0"/>
              <a:t>الطابق الأول: </a:t>
            </a:r>
            <a:r>
              <a:rPr lang="ar-SA" sz="2100" dirty="0" smtClean="0"/>
              <a:t>يحتوى على غرف مرضى ( غرف مبيت) وغرف أطباء ووحدات تمريض واستراحات ومكتبة ومطبخ وصالة انتظار وغرف عمليات</a:t>
            </a:r>
            <a:endParaRPr lang="en-US" sz="2100" dirty="0" smtClean="0"/>
          </a:p>
          <a:p>
            <a:pPr eaLnBrk="1" hangingPunct="1">
              <a:defRPr/>
            </a:pPr>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Content Placeholder 2"/>
          <p:cNvSpPr>
            <a:spLocks noGrp="1"/>
          </p:cNvSpPr>
          <p:nvPr>
            <p:ph idx="1"/>
          </p:nvPr>
        </p:nvSpPr>
        <p:spPr/>
        <p:txBody>
          <a:bodyPr/>
          <a:lstStyle/>
          <a:p>
            <a:pPr>
              <a:defRPr/>
            </a:pPr>
            <a:r>
              <a:rPr lang="ar-SA" sz="2800" b="1" dirty="0" smtClean="0"/>
              <a:t>أهم الملاحظات التحليلية للمشروع:</a:t>
            </a:r>
            <a:endParaRPr lang="en-US" sz="2800" b="1" dirty="0" smtClean="0"/>
          </a:p>
          <a:p>
            <a:pPr marL="903288">
              <a:buFont typeface="Arial" pitchFamily="34" charset="0"/>
              <a:buChar char="•"/>
              <a:defRPr/>
            </a:pPr>
            <a:r>
              <a:rPr lang="ar-SA" sz="2300" dirty="0" smtClean="0"/>
              <a:t>روعي في تصميم المبنى توفير الإضاءة الطبيعية بقدر الإمكان وذلك من خلال الفتحات الكبيرة واستخدام الزجاج في مساحات كبيرة من الزجاج.</a:t>
            </a:r>
            <a:endParaRPr lang="en-US" sz="2300" dirty="0" smtClean="0"/>
          </a:p>
          <a:p>
            <a:pPr marL="903288">
              <a:buFont typeface="Arial" pitchFamily="34" charset="0"/>
              <a:buChar char="•"/>
              <a:defRPr/>
            </a:pPr>
            <a:r>
              <a:rPr lang="ar-SA" sz="2300" dirty="0" smtClean="0"/>
              <a:t>جاء المبنى على شكل حرف </a:t>
            </a:r>
            <a:r>
              <a:rPr lang="en-US" sz="2300" dirty="0" smtClean="0"/>
              <a:t>U</a:t>
            </a:r>
            <a:r>
              <a:rPr lang="ar-SA" sz="2300" dirty="0" smtClean="0"/>
              <a:t> بحيث يحيط بحديقة توفر إطلالة جميلة وتهوية وإضاءة طبيعية للفراغات المطلة عليها .</a:t>
            </a:r>
            <a:endParaRPr lang="en-US" sz="2300" dirty="0" smtClean="0"/>
          </a:p>
          <a:p>
            <a:pPr marL="903288">
              <a:buFont typeface="Arial" pitchFamily="34" charset="0"/>
              <a:buChar char="•"/>
              <a:defRPr/>
            </a:pPr>
            <a:r>
              <a:rPr lang="ar-SA" sz="2300" dirty="0" smtClean="0"/>
              <a:t>جاءت غرف العلاج في الطابق الأرضي حتى تكون قريبة من المداخل لتسهيل حركة المعاقين وتجنب الضوضاء الناجمة عن الزائرين في غرف المرضى.</a:t>
            </a:r>
            <a:endParaRPr lang="en-US" sz="2300" dirty="0" smtClean="0"/>
          </a:p>
          <a:p>
            <a:pPr marL="903288">
              <a:buFont typeface="Arial" pitchFamily="34" charset="0"/>
              <a:buChar char="•"/>
              <a:defRPr/>
            </a:pPr>
            <a:r>
              <a:rPr lang="ar-SA" sz="2300" dirty="0" smtClean="0"/>
              <a:t>يؤخذ على المبنى عدم وجود مخارج هروب متصلة بالطابق الأول خاصة بالمعاقين.</a:t>
            </a:r>
            <a:endParaRPr lang="en-US" sz="2300" dirty="0" smtClean="0"/>
          </a:p>
          <a:p>
            <a:pPr eaLnBrk="1" hangingPunct="1">
              <a:defRPr/>
            </a:pPr>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17092007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3" y="1785938"/>
            <a:ext cx="2619375" cy="19653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6803" name="Picture 5" descr="170920073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1785938"/>
            <a:ext cx="2571750" cy="19288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6804" name="Picture 6" descr="170920074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3929063"/>
            <a:ext cx="2571750" cy="19288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6805" name="Picture 7" descr="170920073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0" y="3929063"/>
            <a:ext cx="2571750" cy="19288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6806" name="Text Box 8"/>
          <p:cNvSpPr txBox="1">
            <a:spLocks noChangeArrowheads="1"/>
          </p:cNvSpPr>
          <p:nvPr/>
        </p:nvSpPr>
        <p:spPr bwMode="auto">
          <a:xfrm>
            <a:off x="7143750" y="3929063"/>
            <a:ext cx="15430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rtl="0" eaLnBrk="1" hangingPunct="1">
              <a:spcAft>
                <a:spcPts val="1000"/>
              </a:spcAft>
            </a:pPr>
            <a:r>
              <a:rPr lang="ar-SA" sz="1600">
                <a:latin typeface="Calibri" pitchFamily="34" charset="0"/>
                <a:ea typeface="Arial" charset="0"/>
                <a:cs typeface="Simplified Arabic" pitchFamily="2" charset="-78"/>
              </a:rPr>
              <a:t>بهو الاستقبال</a:t>
            </a:r>
            <a:r>
              <a:rPr lang="ar-SA" sz="1600">
                <a:ea typeface="Arial" charset="0"/>
                <a:cs typeface="Simplified Arabic" pitchFamily="2" charset="-78"/>
              </a:rPr>
              <a:t>.</a:t>
            </a:r>
            <a:endParaRPr lang="en-US" sz="1600">
              <a:latin typeface="Calibri" pitchFamily="34" charset="0"/>
              <a:ea typeface="Arial" charset="0"/>
              <a:cs typeface="Simplified Arabic" pitchFamily="2" charset="-78"/>
            </a:endParaRPr>
          </a:p>
        </p:txBody>
      </p:sp>
      <p:sp>
        <p:nvSpPr>
          <p:cNvPr id="76807" name="Text Box 9"/>
          <p:cNvSpPr txBox="1">
            <a:spLocks noChangeArrowheads="1"/>
          </p:cNvSpPr>
          <p:nvPr/>
        </p:nvSpPr>
        <p:spPr bwMode="auto">
          <a:xfrm>
            <a:off x="1643063" y="3429000"/>
            <a:ext cx="16144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rtl="0" eaLnBrk="1" hangingPunct="1">
              <a:spcAft>
                <a:spcPts val="1000"/>
              </a:spcAft>
            </a:pPr>
            <a:r>
              <a:rPr lang="ar-SA" sz="1600">
                <a:latin typeface="Calibri" pitchFamily="34" charset="0"/>
                <a:ea typeface="Arial" charset="0"/>
                <a:cs typeface="Simplified Arabic" pitchFamily="2" charset="-78"/>
              </a:rPr>
              <a:t>الممرات الداخلية.</a:t>
            </a:r>
            <a:endParaRPr lang="en-US" sz="1600">
              <a:latin typeface="Calibri" pitchFamily="34" charset="0"/>
              <a:ea typeface="Arial" charset="0"/>
              <a:cs typeface="Simplified Arabic" pitchFamily="2" charset="-78"/>
            </a:endParaRPr>
          </a:p>
          <a:p>
            <a:pPr eaLnBrk="1" hangingPunct="1"/>
            <a:endParaRPr lang="en-US"/>
          </a:p>
        </p:txBody>
      </p:sp>
      <p:sp>
        <p:nvSpPr>
          <p:cNvPr id="76808" name="Text Box 10"/>
          <p:cNvSpPr txBox="1">
            <a:spLocks noChangeArrowheads="1"/>
          </p:cNvSpPr>
          <p:nvPr/>
        </p:nvSpPr>
        <p:spPr bwMode="auto">
          <a:xfrm>
            <a:off x="7215188" y="5572125"/>
            <a:ext cx="1257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rtl="0" eaLnBrk="1" hangingPunct="1">
              <a:spcAft>
                <a:spcPts val="1000"/>
              </a:spcAft>
            </a:pPr>
            <a:r>
              <a:rPr lang="ar-SA" sz="1100">
                <a:latin typeface="Calibri" pitchFamily="34" charset="0"/>
                <a:ea typeface="Arial" charset="0"/>
                <a:cs typeface="Simplified Arabic" pitchFamily="2" charset="-78"/>
              </a:rPr>
              <a:t>ا</a:t>
            </a:r>
            <a:r>
              <a:rPr lang="ar-SA" sz="1600">
                <a:latin typeface="Calibri" pitchFamily="34" charset="0"/>
                <a:ea typeface="Arial" charset="0"/>
                <a:cs typeface="Simplified Arabic" pitchFamily="2" charset="-78"/>
              </a:rPr>
              <a:t>لكافتيريا</a:t>
            </a:r>
            <a:r>
              <a:rPr lang="ar-SA" sz="1100">
                <a:latin typeface="Calibri" pitchFamily="34" charset="0"/>
                <a:ea typeface="Arial" charset="0"/>
                <a:cs typeface="Simplified Arabic" pitchFamily="2" charset="-78"/>
              </a:rPr>
              <a:t>.</a:t>
            </a:r>
            <a:endParaRPr lang="en-US" sz="1400">
              <a:latin typeface="Calibri" pitchFamily="34" charset="0"/>
              <a:ea typeface="Arial" charset="0"/>
              <a:cs typeface="Simplified Arabic" pitchFamily="2" charset="-78"/>
            </a:endParaRPr>
          </a:p>
          <a:p>
            <a:pPr eaLnBrk="1" hangingPunct="1"/>
            <a:endParaRPr lang="en-US"/>
          </a:p>
        </p:txBody>
      </p:sp>
      <p:sp>
        <p:nvSpPr>
          <p:cNvPr id="76809" name="Text Box 11"/>
          <p:cNvSpPr txBox="1">
            <a:spLocks noChangeArrowheads="1"/>
          </p:cNvSpPr>
          <p:nvPr/>
        </p:nvSpPr>
        <p:spPr bwMode="auto">
          <a:xfrm>
            <a:off x="642938" y="5572125"/>
            <a:ext cx="1257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rtl="0" eaLnBrk="1" hangingPunct="1">
              <a:spcAft>
                <a:spcPts val="1000"/>
              </a:spcAft>
            </a:pPr>
            <a:r>
              <a:rPr lang="ar-SA" sz="1600">
                <a:latin typeface="Calibri" pitchFamily="34" charset="0"/>
                <a:ea typeface="Arial" charset="0"/>
                <a:cs typeface="Simplified Arabic" pitchFamily="2" charset="-78"/>
              </a:rPr>
              <a:t>معالجة كهربية.</a:t>
            </a:r>
            <a:endParaRPr lang="en-US" sz="1600">
              <a:latin typeface="Calibri" pitchFamily="34" charset="0"/>
              <a:ea typeface="Arial" charset="0"/>
              <a:cs typeface="Simplified Arabic" pitchFamily="2" charset="-78"/>
            </a:endParaRPr>
          </a:p>
          <a:p>
            <a:pPr eaLnBrk="1" hangingPunct="1"/>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descr="170920073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963" y="1785938"/>
            <a:ext cx="2571750" cy="19288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7827" name="Picture 2" descr="170920073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313" y="1785938"/>
            <a:ext cx="2628900" cy="19716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7828" name="Picture 4" descr="170920073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25" y="4071938"/>
            <a:ext cx="2557463" cy="19177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7829" name="Picture 5" descr="170920073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0213" y="4071938"/>
            <a:ext cx="2514600" cy="18859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7830" name="Text Box 6"/>
          <p:cNvSpPr txBox="1">
            <a:spLocks noChangeArrowheads="1"/>
          </p:cNvSpPr>
          <p:nvPr/>
        </p:nvSpPr>
        <p:spPr bwMode="auto">
          <a:xfrm>
            <a:off x="7429500" y="3857625"/>
            <a:ext cx="1257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rtl="0" eaLnBrk="1" hangingPunct="1">
              <a:spcAft>
                <a:spcPts val="1000"/>
              </a:spcAft>
            </a:pPr>
            <a:r>
              <a:rPr lang="ar-SA" sz="1600">
                <a:latin typeface="Calibri" pitchFamily="34" charset="0"/>
                <a:ea typeface="Arial" charset="0"/>
                <a:cs typeface="Simplified Arabic" pitchFamily="2" charset="-78"/>
              </a:rPr>
              <a:t>معالجة بالشمع.</a:t>
            </a:r>
            <a:endParaRPr lang="en-US" sz="1600">
              <a:latin typeface="Calibri" pitchFamily="34" charset="0"/>
              <a:ea typeface="Arial" charset="0"/>
              <a:cs typeface="Simplified Arabic" pitchFamily="2" charset="-78"/>
            </a:endParaRPr>
          </a:p>
          <a:p>
            <a:pPr eaLnBrk="1" hangingPunct="1"/>
            <a:endParaRPr lang="en-US"/>
          </a:p>
        </p:txBody>
      </p:sp>
      <p:sp>
        <p:nvSpPr>
          <p:cNvPr id="77831" name="Text Box 7"/>
          <p:cNvSpPr txBox="1">
            <a:spLocks noChangeArrowheads="1"/>
          </p:cNvSpPr>
          <p:nvPr/>
        </p:nvSpPr>
        <p:spPr bwMode="auto">
          <a:xfrm>
            <a:off x="785813" y="3500438"/>
            <a:ext cx="2286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rtl="0" eaLnBrk="1" hangingPunct="1">
              <a:spcAft>
                <a:spcPts val="1000"/>
              </a:spcAft>
            </a:pPr>
            <a:r>
              <a:rPr lang="ar-SA" sz="1600">
                <a:latin typeface="Calibri" pitchFamily="34" charset="0"/>
                <a:ea typeface="Arial" charset="0"/>
                <a:cs typeface="Simplified Arabic" pitchFamily="2" charset="-78"/>
              </a:rPr>
              <a:t>معالجة بالموجات فوق الصوتية.</a:t>
            </a:r>
            <a:endParaRPr lang="en-US" sz="1600">
              <a:latin typeface="Calibri" pitchFamily="34" charset="0"/>
              <a:ea typeface="Arial" charset="0"/>
              <a:cs typeface="Simplified Arabic" pitchFamily="2" charset="-78"/>
            </a:endParaRPr>
          </a:p>
          <a:p>
            <a:pPr eaLnBrk="1" hangingPunct="1"/>
            <a:endParaRPr lang="en-US"/>
          </a:p>
        </p:txBody>
      </p:sp>
      <p:sp>
        <p:nvSpPr>
          <p:cNvPr id="77832" name="Text Box 8"/>
          <p:cNvSpPr txBox="1">
            <a:spLocks noChangeArrowheads="1"/>
          </p:cNvSpPr>
          <p:nvPr/>
        </p:nvSpPr>
        <p:spPr bwMode="auto">
          <a:xfrm>
            <a:off x="6858000" y="5715000"/>
            <a:ext cx="19288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rtl="0" eaLnBrk="1" hangingPunct="1">
              <a:spcAft>
                <a:spcPts val="1000"/>
              </a:spcAft>
            </a:pPr>
            <a:r>
              <a:rPr lang="ar-SA" sz="1600">
                <a:latin typeface="Calibri" pitchFamily="34" charset="0"/>
                <a:ea typeface="Arial" charset="0"/>
                <a:cs typeface="Simplified Arabic" pitchFamily="2" charset="-78"/>
              </a:rPr>
              <a:t>معالجة كهرومغناطيسية.</a:t>
            </a:r>
            <a:endParaRPr lang="en-US" sz="1600">
              <a:latin typeface="Calibri" pitchFamily="34" charset="0"/>
              <a:ea typeface="Arial" charset="0"/>
              <a:cs typeface="Simplified Arabic" pitchFamily="2" charset="-78"/>
            </a:endParaRPr>
          </a:p>
          <a:p>
            <a:pPr eaLnBrk="1" hangingPunct="1"/>
            <a:endParaRPr lang="en-US"/>
          </a:p>
        </p:txBody>
      </p:sp>
      <p:sp>
        <p:nvSpPr>
          <p:cNvPr id="77833" name="Text Box 9"/>
          <p:cNvSpPr txBox="1">
            <a:spLocks noChangeArrowheads="1"/>
          </p:cNvSpPr>
          <p:nvPr/>
        </p:nvSpPr>
        <p:spPr bwMode="auto">
          <a:xfrm>
            <a:off x="571500" y="5715000"/>
            <a:ext cx="1257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rtl="0" eaLnBrk="1" hangingPunct="1">
              <a:spcAft>
                <a:spcPts val="1000"/>
              </a:spcAft>
            </a:pPr>
            <a:r>
              <a:rPr lang="en-US" sz="1100">
                <a:latin typeface="Calibri" pitchFamily="34" charset="0"/>
                <a:ea typeface="Arial" charset="0"/>
                <a:cs typeface="Simplified Arabic" pitchFamily="2" charset="-78"/>
              </a:rPr>
              <a:t>.</a:t>
            </a:r>
            <a:r>
              <a:rPr lang="ar-SA" sz="1400">
                <a:latin typeface="Calibri" pitchFamily="34" charset="0"/>
                <a:ea typeface="Arial" charset="0"/>
                <a:cs typeface="Simplified Arabic" pitchFamily="2" charset="-78"/>
              </a:rPr>
              <a:t> </a:t>
            </a:r>
            <a:r>
              <a:rPr lang="ar-SA" sz="1600">
                <a:latin typeface="Calibri" pitchFamily="34" charset="0"/>
                <a:ea typeface="Arial" charset="0"/>
                <a:cs typeface="Simplified Arabic" pitchFamily="2" charset="-78"/>
              </a:rPr>
              <a:t>جيمانزيزم</a:t>
            </a:r>
            <a:endParaRPr lang="en-US" sz="1600">
              <a:latin typeface="Calibri" pitchFamily="34" charset="0"/>
              <a:ea typeface="Arial" charset="0"/>
              <a:cs typeface="Simplified Arabic" pitchFamily="2" charset="-78"/>
            </a:endParaRPr>
          </a:p>
          <a:p>
            <a:pPr eaLnBrk="1" hangingPunct="1"/>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p:txBody>
          <a:bodyPr/>
          <a:lstStyle/>
          <a:p>
            <a:pPr eaLnBrk="1" hangingPunct="1">
              <a:buFont typeface="Wingdings" pitchFamily="2" charset="2"/>
              <a:buNone/>
            </a:pPr>
            <a:endParaRPr lang="ar-SA" sz="4400" b="1" smtClean="0">
              <a:solidFill>
                <a:schemeClr val="accent2"/>
              </a:solidFill>
            </a:endParaRPr>
          </a:p>
          <a:p>
            <a:pPr eaLnBrk="1" hangingPunct="1">
              <a:buFont typeface="Wingdings" pitchFamily="2" charset="2"/>
              <a:buNone/>
            </a:pPr>
            <a:endParaRPr lang="ar-SA" sz="4400" b="1" smtClean="0">
              <a:solidFill>
                <a:schemeClr val="accent2"/>
              </a:solidFill>
            </a:endParaRPr>
          </a:p>
          <a:p>
            <a:pPr eaLnBrk="1" hangingPunct="1">
              <a:buFont typeface="Wingdings" pitchFamily="2" charset="2"/>
              <a:buNone/>
            </a:pPr>
            <a:r>
              <a:rPr lang="ar-SA" sz="4400" b="1" smtClean="0">
                <a:solidFill>
                  <a:schemeClr val="accent2"/>
                </a:solidFill>
              </a:rPr>
              <a:t>2-3 عناصر المبنى العلاجي .</a:t>
            </a:r>
            <a:endParaRPr lang="en-US" sz="4400" b="1" smtClean="0">
              <a:solidFill>
                <a:schemeClr val="accent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170920073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1857375"/>
            <a:ext cx="2643187" cy="19827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8851" name="Picture 3" descr="170920073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1857375"/>
            <a:ext cx="2628900" cy="19716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8852" name="Picture 4" descr="170920073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4000500"/>
            <a:ext cx="2628900" cy="19716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8853" name="Picture 5" descr="HPIM13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4350" y="4000500"/>
            <a:ext cx="2568575" cy="19288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8854" name="Text Box 6"/>
          <p:cNvSpPr txBox="1">
            <a:spLocks noChangeArrowheads="1"/>
          </p:cNvSpPr>
          <p:nvPr/>
        </p:nvSpPr>
        <p:spPr bwMode="auto">
          <a:xfrm>
            <a:off x="7429500" y="3929063"/>
            <a:ext cx="1257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rtl="0" eaLnBrk="1" hangingPunct="1">
              <a:spcAft>
                <a:spcPts val="1000"/>
              </a:spcAft>
            </a:pPr>
            <a:r>
              <a:rPr lang="ar-SA" sz="1600">
                <a:latin typeface="Calibri" pitchFamily="34" charset="0"/>
                <a:ea typeface="Arial" charset="0"/>
                <a:cs typeface="Simplified Arabic" pitchFamily="2" charset="-78"/>
              </a:rPr>
              <a:t>سونا.</a:t>
            </a:r>
            <a:endParaRPr lang="en-US" sz="1600">
              <a:ea typeface="Arial" charset="0"/>
              <a:cs typeface="Simplified Arabic" pitchFamily="2" charset="-78"/>
            </a:endParaRPr>
          </a:p>
        </p:txBody>
      </p:sp>
      <p:sp>
        <p:nvSpPr>
          <p:cNvPr id="78855" name="Text Box 7"/>
          <p:cNvSpPr txBox="1">
            <a:spLocks noChangeArrowheads="1"/>
          </p:cNvSpPr>
          <p:nvPr/>
        </p:nvSpPr>
        <p:spPr bwMode="auto">
          <a:xfrm>
            <a:off x="928688" y="3571875"/>
            <a:ext cx="198596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rtl="0" eaLnBrk="1" hangingPunct="1">
              <a:spcAft>
                <a:spcPts val="1000"/>
              </a:spcAft>
            </a:pPr>
            <a:r>
              <a:rPr lang="ar-SA" sz="1600">
                <a:latin typeface="Calibri" pitchFamily="34" charset="0"/>
                <a:ea typeface="Arial" charset="0"/>
                <a:cs typeface="Simplified Arabic" pitchFamily="2" charset="-78"/>
              </a:rPr>
              <a:t>حوض السباحة العلاجي</a:t>
            </a:r>
            <a:endParaRPr lang="en-US" sz="1600">
              <a:latin typeface="Calibri" pitchFamily="34" charset="0"/>
              <a:ea typeface="Arial" charset="0"/>
              <a:cs typeface="Simplified Arabic" pitchFamily="2" charset="-78"/>
            </a:endParaRPr>
          </a:p>
          <a:p>
            <a:pPr eaLnBrk="1" hangingPunct="1"/>
            <a:endParaRPr lang="en-US"/>
          </a:p>
        </p:txBody>
      </p:sp>
      <p:sp>
        <p:nvSpPr>
          <p:cNvPr id="78856" name="Text Box 8"/>
          <p:cNvSpPr txBox="1">
            <a:spLocks noChangeArrowheads="1"/>
          </p:cNvSpPr>
          <p:nvPr/>
        </p:nvSpPr>
        <p:spPr bwMode="auto">
          <a:xfrm>
            <a:off x="7215188" y="5429250"/>
            <a:ext cx="17145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rtl="0" eaLnBrk="1" hangingPunct="1">
              <a:spcAft>
                <a:spcPts val="1000"/>
              </a:spcAft>
            </a:pPr>
            <a:r>
              <a:rPr lang="ar-SA">
                <a:latin typeface="Calibri" pitchFamily="34" charset="0"/>
                <a:ea typeface="Arial" charset="0"/>
                <a:cs typeface="Simplified Arabic" pitchFamily="2" charset="-78"/>
              </a:rPr>
              <a:t>دورات المياه المعدة للمعاقين</a:t>
            </a:r>
            <a:endParaRPr lang="en-US" sz="1400">
              <a:latin typeface="Calibri" pitchFamily="34" charset="0"/>
              <a:ea typeface="Arial" charset="0"/>
              <a:cs typeface="Simplified Arabic" pitchFamily="2" charset="-78"/>
            </a:endParaRPr>
          </a:p>
          <a:p>
            <a:pPr eaLnBrk="1" hangingPunct="1"/>
            <a:endParaRPr lang="en-US"/>
          </a:p>
        </p:txBody>
      </p:sp>
      <p:sp>
        <p:nvSpPr>
          <p:cNvPr id="78857" name="Text Box 9"/>
          <p:cNvSpPr txBox="1">
            <a:spLocks noChangeArrowheads="1"/>
          </p:cNvSpPr>
          <p:nvPr/>
        </p:nvSpPr>
        <p:spPr bwMode="auto">
          <a:xfrm>
            <a:off x="785813" y="5715000"/>
            <a:ext cx="1257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rtl="0" eaLnBrk="1" hangingPunct="1">
              <a:spcAft>
                <a:spcPts val="1000"/>
              </a:spcAft>
            </a:pPr>
            <a:r>
              <a:rPr lang="ar-SA" sz="1100">
                <a:latin typeface="Calibri" pitchFamily="34" charset="0"/>
                <a:ea typeface="Arial" charset="0"/>
                <a:cs typeface="Simplified Arabic" pitchFamily="2" charset="-78"/>
              </a:rPr>
              <a:t>ا</a:t>
            </a:r>
            <a:r>
              <a:rPr lang="ar-SA" sz="1600">
                <a:latin typeface="Calibri" pitchFamily="34" charset="0"/>
                <a:ea typeface="Arial" charset="0"/>
                <a:cs typeface="Simplified Arabic" pitchFamily="2" charset="-78"/>
              </a:rPr>
              <a:t>لمكتبة</a:t>
            </a:r>
            <a:endParaRPr lang="en-US" sz="1600">
              <a:latin typeface="Calibri" pitchFamily="34" charset="0"/>
              <a:ea typeface="Arial" charset="0"/>
              <a:cs typeface="Simplified Arabic" pitchFamily="2" charset="-78"/>
            </a:endParaRPr>
          </a:p>
          <a:p>
            <a:pPr eaLnBrk="1" hangingPunct="1"/>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p:txBody>
          <a:bodyPr/>
          <a:lstStyle/>
          <a:p>
            <a:pPr marL="469900" lvl="1" indent="-469900">
              <a:buFont typeface="Wingdings" pitchFamily="2" charset="2"/>
              <a:buNone/>
            </a:pPr>
            <a:endParaRPr lang="ar-SA" sz="4300" b="1" smtClean="0">
              <a:solidFill>
                <a:srgbClr val="C00000"/>
              </a:solidFill>
            </a:endParaRPr>
          </a:p>
          <a:p>
            <a:pPr marL="469900" lvl="1" indent="-469900">
              <a:buFont typeface="Wingdings" pitchFamily="2" charset="2"/>
              <a:buNone/>
            </a:pPr>
            <a:endParaRPr lang="ar-SA" sz="4000" b="1" smtClean="0">
              <a:solidFill>
                <a:srgbClr val="C00000"/>
              </a:solidFill>
            </a:endParaRPr>
          </a:p>
          <a:p>
            <a:pPr marL="469900" lvl="1" indent="-469900">
              <a:buFont typeface="Wingdings" pitchFamily="2" charset="2"/>
              <a:buNone/>
            </a:pPr>
            <a:r>
              <a:rPr lang="ar-SA" sz="4300" b="1" smtClean="0">
                <a:solidFill>
                  <a:srgbClr val="C00000"/>
                </a:solidFill>
              </a:rPr>
              <a:t>3-2 مركز رعاية وتأهيل المعاقين – فرنسا.</a:t>
            </a:r>
            <a:endParaRPr lang="en-US" sz="4300" smtClean="0">
              <a:solidFill>
                <a:srgbClr val="C00000"/>
              </a:solidFill>
            </a:endParaRPr>
          </a:p>
          <a:p>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idx="1"/>
          </p:nvPr>
        </p:nvSpPr>
        <p:spPr>
          <a:xfrm>
            <a:off x="4786313" y="1752600"/>
            <a:ext cx="3781425" cy="4267200"/>
          </a:xfrm>
        </p:spPr>
        <p:txBody>
          <a:bodyPr/>
          <a:lstStyle/>
          <a:p>
            <a:r>
              <a:rPr lang="ar-SA" sz="2800" b="1" smtClean="0"/>
              <a:t>نبذة عن المشروع:</a:t>
            </a:r>
            <a:endParaRPr lang="en-US" sz="2800" smtClean="0"/>
          </a:p>
          <a:p>
            <a:pPr>
              <a:buFont typeface="Wingdings" pitchFamily="2" charset="2"/>
              <a:buNone/>
            </a:pPr>
            <a:r>
              <a:rPr lang="ar-SA" smtClean="0"/>
              <a:t>	</a:t>
            </a:r>
            <a:r>
              <a:rPr lang="ar-SA" sz="2300" smtClean="0"/>
              <a:t>إن مركز رعاية وتأهيل المعاقين في فرنسا مثال واضح لاستخدام المواد المختلفة والمواصفات الحديثة والإقلال من التكلفة والصيانة والعمل على توفير الطاقة والذي أوجد كفاءة اقتصادية عالية مع تحقيق الفائدة المرجوة منه.  </a:t>
            </a:r>
            <a:endParaRPr lang="en-US" sz="2300" smtClean="0"/>
          </a:p>
          <a:p>
            <a:endParaRPr lang="en-US" smtClean="0"/>
          </a:p>
        </p:txBody>
      </p:sp>
      <p:pic>
        <p:nvPicPr>
          <p:cNvPr id="80899" name="Picture 2" descr="pic01"/>
          <p:cNvPicPr>
            <a:picLocks noChangeAspect="1" noChangeArrowheads="1"/>
          </p:cNvPicPr>
          <p:nvPr/>
        </p:nvPicPr>
        <p:blipFill>
          <a:blip r:embed="rId2" cstate="print">
            <a:extLst>
              <a:ext uri="{28A0092B-C50C-407E-A947-70E740481C1C}">
                <a14:useLocalDpi xmlns:a14="http://schemas.microsoft.com/office/drawing/2010/main" val="0"/>
              </a:ext>
            </a:extLst>
          </a:blip>
          <a:srcRect l="4858" t="7338" r="9909" b="62318"/>
          <a:stretch>
            <a:fillRect/>
          </a:stretch>
        </p:blipFill>
        <p:spPr bwMode="auto">
          <a:xfrm>
            <a:off x="500063" y="2428875"/>
            <a:ext cx="4240212" cy="20002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0900" name="Text Box 3"/>
          <p:cNvSpPr txBox="1">
            <a:spLocks noChangeArrowheads="1"/>
          </p:cNvSpPr>
          <p:nvPr/>
        </p:nvSpPr>
        <p:spPr bwMode="auto">
          <a:xfrm>
            <a:off x="357188" y="4572000"/>
            <a:ext cx="4457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rtl="0" eaLnBrk="1" hangingPunct="1">
              <a:spcAft>
                <a:spcPts val="1000"/>
              </a:spcAft>
            </a:pPr>
            <a:r>
              <a:rPr lang="ar-SA" sz="1600">
                <a:latin typeface="Calibri" pitchFamily="34" charset="0"/>
                <a:ea typeface="Arial" charset="0"/>
                <a:cs typeface="Simplified Arabic" pitchFamily="2" charset="-78"/>
              </a:rPr>
              <a:t>منظور خارجي لمبنى مركز رعاية وتاهيل المعاقين- فرنسا</a:t>
            </a:r>
            <a:endParaRPr lang="en-US" sz="2000">
              <a:latin typeface="Calibri" pitchFamily="34" charset="0"/>
              <a:ea typeface="Arial" charset="0"/>
              <a:cs typeface="Simplified Arabic" pitchFamily="2" charset="-78"/>
            </a:endParaRPr>
          </a:p>
          <a:p>
            <a:pPr eaLnBrk="1" hangingPunct="1"/>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1"/>
          </p:nvPr>
        </p:nvSpPr>
        <p:spPr/>
        <p:txBody>
          <a:bodyPr/>
          <a:lstStyle/>
          <a:p>
            <a:r>
              <a:rPr lang="ar-SA" sz="2800" b="1" smtClean="0"/>
              <a:t>الموقع: </a:t>
            </a:r>
            <a:endParaRPr lang="en-US" sz="2800" smtClean="0"/>
          </a:p>
          <a:p>
            <a:pPr>
              <a:buFont typeface="Wingdings" pitchFamily="2" charset="2"/>
              <a:buNone/>
            </a:pPr>
            <a:r>
              <a:rPr lang="ar-SA" smtClean="0"/>
              <a:t>	</a:t>
            </a:r>
            <a:r>
              <a:rPr lang="ar-SA" sz="2300" smtClean="0"/>
              <a:t>يقع في بلدة (سان ديبه) وهي صناعية في وادي (ميوز) وسط أحضان جبال </a:t>
            </a:r>
          </a:p>
          <a:p>
            <a:pPr>
              <a:buFont typeface="Wingdings" pitchFamily="2" charset="2"/>
              <a:buNone/>
            </a:pPr>
            <a:r>
              <a:rPr lang="ar-SA" sz="2300" smtClean="0"/>
              <a:t>	( الفوزاج) المليئة بالأشجار بشمال شرق فرنسا </a:t>
            </a:r>
          </a:p>
          <a:p>
            <a:pPr>
              <a:buFont typeface="Wingdings" pitchFamily="2" charset="2"/>
              <a:buNone/>
            </a:pPr>
            <a:endParaRPr lang="en-US" sz="2300" smtClean="0"/>
          </a:p>
          <a:p>
            <a:r>
              <a:rPr lang="ar-SA" sz="2800" b="1" smtClean="0"/>
              <a:t>التصميم: </a:t>
            </a:r>
            <a:endParaRPr lang="en-US" sz="2800" smtClean="0"/>
          </a:p>
          <a:p>
            <a:pPr>
              <a:buFont typeface="Wingdings" pitchFamily="2" charset="2"/>
              <a:buNone/>
            </a:pPr>
            <a:r>
              <a:rPr lang="ar-SA" sz="2300" smtClean="0"/>
              <a:t>	يرجع تصميم المبنى إلى المعماريين  </a:t>
            </a:r>
            <a:r>
              <a:rPr lang="en-US" sz="2300" smtClean="0"/>
              <a:t>HENNIN- NOMIER- LELIEVRE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6375" y="1643063"/>
            <a:ext cx="3286125" cy="4714875"/>
          </a:xfrm>
        </p:spPr>
        <p:txBody>
          <a:bodyPr/>
          <a:lstStyle/>
          <a:p>
            <a:pPr>
              <a:defRPr/>
            </a:pPr>
            <a:r>
              <a:rPr lang="ar-SA" sz="2800" b="1" dirty="0" smtClean="0"/>
              <a:t>عناصر المشروع: </a:t>
            </a:r>
            <a:endParaRPr lang="en-US" sz="2800" dirty="0" smtClean="0"/>
          </a:p>
          <a:p>
            <a:pPr marL="620713" indent="-263525">
              <a:buFont typeface="Arial" pitchFamily="34" charset="0"/>
              <a:buChar char="•"/>
              <a:defRPr/>
            </a:pPr>
            <a:r>
              <a:rPr lang="ar-SA" sz="2200" dirty="0" smtClean="0"/>
              <a:t>فصول دراسية</a:t>
            </a:r>
            <a:endParaRPr lang="en-US" sz="2200" dirty="0" smtClean="0"/>
          </a:p>
          <a:p>
            <a:pPr marL="620713" indent="-263525">
              <a:buFont typeface="Arial" pitchFamily="34" charset="0"/>
              <a:buChar char="•"/>
              <a:defRPr/>
            </a:pPr>
            <a:r>
              <a:rPr lang="ar-SA" sz="2200" dirty="0" smtClean="0"/>
              <a:t>علاج بالموسيقى </a:t>
            </a:r>
            <a:endParaRPr lang="en-US" sz="2200" dirty="0" smtClean="0"/>
          </a:p>
          <a:p>
            <a:pPr marL="620713" indent="-263525">
              <a:buFont typeface="Arial" pitchFamily="34" charset="0"/>
              <a:buChar char="•"/>
              <a:defRPr/>
            </a:pPr>
            <a:r>
              <a:rPr lang="ar-SA" sz="2200" dirty="0" smtClean="0"/>
              <a:t>علاج بالصوت</a:t>
            </a:r>
            <a:endParaRPr lang="en-US" sz="2200" dirty="0" smtClean="0"/>
          </a:p>
          <a:p>
            <a:pPr marL="620713" indent="-263525">
              <a:buFont typeface="Arial" pitchFamily="34" charset="0"/>
              <a:buChar char="•"/>
              <a:defRPr/>
            </a:pPr>
            <a:r>
              <a:rPr lang="ar-SA" sz="2200" dirty="0" smtClean="0"/>
              <a:t>غرف علاج طبيعي</a:t>
            </a:r>
            <a:endParaRPr lang="en-US" sz="2200" dirty="0" smtClean="0"/>
          </a:p>
          <a:p>
            <a:pPr marL="620713" indent="-263525">
              <a:buFont typeface="Arial" pitchFamily="34" charset="0"/>
              <a:buChar char="•"/>
              <a:defRPr/>
            </a:pPr>
            <a:r>
              <a:rPr lang="ar-SA" sz="2200" dirty="0" smtClean="0"/>
              <a:t>مطبخ مكشوف ومطعم</a:t>
            </a:r>
            <a:endParaRPr lang="en-US" sz="2200" dirty="0" smtClean="0"/>
          </a:p>
          <a:p>
            <a:pPr marL="620713" indent="-263525">
              <a:buFont typeface="Arial" pitchFamily="34" charset="0"/>
              <a:buChar char="•"/>
              <a:defRPr/>
            </a:pPr>
            <a:r>
              <a:rPr lang="ar-SA" sz="2200" dirty="0" smtClean="0"/>
              <a:t>حمام سباحة</a:t>
            </a:r>
            <a:endParaRPr lang="en-US" sz="2200" dirty="0" smtClean="0"/>
          </a:p>
          <a:p>
            <a:pPr marL="620713" indent="-263525">
              <a:buFont typeface="Arial" pitchFamily="34" charset="0"/>
              <a:buChar char="•"/>
              <a:defRPr/>
            </a:pPr>
            <a:r>
              <a:rPr lang="ar-SA" sz="2200" dirty="0" smtClean="0"/>
              <a:t>مكاتب إدارية</a:t>
            </a:r>
            <a:endParaRPr lang="en-US" sz="2200" dirty="0" smtClean="0"/>
          </a:p>
          <a:p>
            <a:pPr marL="620713" indent="-263525">
              <a:buFont typeface="Arial" pitchFamily="34" charset="0"/>
              <a:buChar char="•"/>
              <a:defRPr/>
            </a:pPr>
            <a:r>
              <a:rPr lang="ar-SA" sz="2200" dirty="0" smtClean="0"/>
              <a:t>غرف معيشة</a:t>
            </a:r>
            <a:endParaRPr lang="en-US" sz="2200" dirty="0" smtClean="0"/>
          </a:p>
          <a:p>
            <a:pPr marL="620713" indent="-263525">
              <a:buFont typeface="Arial" pitchFamily="34" charset="0"/>
              <a:buChar char="•"/>
              <a:defRPr/>
            </a:pPr>
            <a:r>
              <a:rPr lang="ar-SA" sz="2200" dirty="0" smtClean="0"/>
              <a:t>غرف خلع الملابس</a:t>
            </a:r>
          </a:p>
          <a:p>
            <a:pPr marL="620713" indent="-263525">
              <a:buFont typeface="Arial" pitchFamily="34" charset="0"/>
              <a:buChar char="•"/>
              <a:defRPr/>
            </a:pPr>
            <a:r>
              <a:rPr lang="ar-SA" sz="2400" dirty="0" smtClean="0"/>
              <a:t>غرف تمرين</a:t>
            </a:r>
            <a:endParaRPr lang="en-US" sz="2400" dirty="0" smtClean="0"/>
          </a:p>
          <a:p>
            <a:pPr marL="620713" indent="-263525">
              <a:buFont typeface="Wingdings" pitchFamily="2" charset="2"/>
              <a:buNone/>
              <a:defRPr/>
            </a:pPr>
            <a:endParaRPr lang="ar-SA" sz="2200" dirty="0" smtClean="0"/>
          </a:p>
          <a:p>
            <a:pPr>
              <a:buFont typeface="Wingdings" pitchFamily="2" charset="2"/>
              <a:buNone/>
              <a:defRPr/>
            </a:pPr>
            <a:endParaRPr lang="en-US" sz="2200" dirty="0"/>
          </a:p>
        </p:txBody>
      </p:sp>
      <p:sp>
        <p:nvSpPr>
          <p:cNvPr id="6" name="TextBox 5"/>
          <p:cNvSpPr txBox="1"/>
          <p:nvPr/>
        </p:nvSpPr>
        <p:spPr>
          <a:xfrm>
            <a:off x="1714500" y="2143125"/>
            <a:ext cx="2981325" cy="3554413"/>
          </a:xfrm>
          <a:prstGeom prst="rect">
            <a:avLst/>
          </a:prstGeom>
          <a:noFill/>
        </p:spPr>
        <p:txBody>
          <a:bodyPr>
            <a:spAutoFit/>
          </a:bodyPr>
          <a:lstStyle/>
          <a:p>
            <a:pPr>
              <a:buClr>
                <a:srgbClr val="C00000"/>
              </a:buClr>
              <a:buFont typeface="Arial" pitchFamily="34" charset="0"/>
              <a:buChar char="•"/>
              <a:defRPr/>
            </a:pPr>
            <a:r>
              <a:rPr lang="ar-SA" sz="2200" dirty="0"/>
              <a:t>  </a:t>
            </a:r>
            <a:r>
              <a:rPr lang="ar-SA" sz="2250" dirty="0"/>
              <a:t>مكتبة صغيرة </a:t>
            </a:r>
            <a:endParaRPr lang="en-US" sz="2250" dirty="0"/>
          </a:p>
          <a:p>
            <a:pPr>
              <a:buClr>
                <a:srgbClr val="C00000"/>
              </a:buClr>
              <a:buFont typeface="Arial" pitchFamily="34" charset="0"/>
              <a:buChar char="•"/>
              <a:defRPr/>
            </a:pPr>
            <a:r>
              <a:rPr lang="ar-SA" sz="2250" dirty="0"/>
              <a:t>  صوبة نباتات</a:t>
            </a:r>
            <a:endParaRPr lang="en-US" sz="2250" dirty="0"/>
          </a:p>
          <a:p>
            <a:pPr>
              <a:buClr>
                <a:srgbClr val="C00000"/>
              </a:buClr>
              <a:buFont typeface="Arial" pitchFamily="34" charset="0"/>
              <a:buChar char="•"/>
              <a:defRPr/>
            </a:pPr>
            <a:r>
              <a:rPr lang="ar-SA" sz="2250" dirty="0"/>
              <a:t>  علاج الحركة</a:t>
            </a:r>
            <a:endParaRPr lang="en-US" sz="2250" dirty="0"/>
          </a:p>
          <a:p>
            <a:pPr>
              <a:buClr>
                <a:srgbClr val="C00000"/>
              </a:buClr>
              <a:buFont typeface="Arial" pitchFamily="34" charset="0"/>
              <a:buChar char="•"/>
              <a:defRPr/>
            </a:pPr>
            <a:r>
              <a:rPr lang="ar-SA" sz="2250" dirty="0"/>
              <a:t>  علاج بالضوء</a:t>
            </a:r>
            <a:endParaRPr lang="en-US" sz="2250" dirty="0"/>
          </a:p>
          <a:p>
            <a:pPr>
              <a:buClr>
                <a:srgbClr val="C00000"/>
              </a:buClr>
              <a:buFont typeface="Arial" pitchFamily="34" charset="0"/>
              <a:buChar char="•"/>
              <a:defRPr/>
            </a:pPr>
            <a:r>
              <a:rPr lang="ar-SA" sz="2250" dirty="0"/>
              <a:t>  غرف المرضى</a:t>
            </a:r>
            <a:endParaRPr lang="en-US" sz="2250" dirty="0"/>
          </a:p>
          <a:p>
            <a:pPr>
              <a:buClr>
                <a:srgbClr val="C00000"/>
              </a:buClr>
              <a:buFont typeface="Arial" pitchFamily="34" charset="0"/>
              <a:buChar char="•"/>
              <a:defRPr/>
            </a:pPr>
            <a:r>
              <a:rPr lang="ar-SA" sz="2250" dirty="0"/>
              <a:t>  غرف نوم</a:t>
            </a:r>
            <a:endParaRPr lang="en-US" sz="2250" dirty="0"/>
          </a:p>
          <a:p>
            <a:pPr>
              <a:buClr>
                <a:srgbClr val="C00000"/>
              </a:buClr>
              <a:buFont typeface="Arial" pitchFamily="34" charset="0"/>
              <a:buChar char="•"/>
              <a:defRPr/>
            </a:pPr>
            <a:r>
              <a:rPr lang="ar-SA" sz="2250" dirty="0"/>
              <a:t>  غلاف استرخاء </a:t>
            </a:r>
            <a:endParaRPr lang="en-US" sz="2250" dirty="0"/>
          </a:p>
          <a:p>
            <a:pPr>
              <a:buClr>
                <a:srgbClr val="C00000"/>
              </a:buClr>
              <a:buFont typeface="Arial" pitchFamily="34" charset="0"/>
              <a:buChar char="•"/>
              <a:defRPr/>
            </a:pPr>
            <a:r>
              <a:rPr lang="ar-SA" sz="2250" dirty="0"/>
              <a:t>  علاج بالماء</a:t>
            </a:r>
            <a:endParaRPr lang="en-US" sz="2250" dirty="0"/>
          </a:p>
          <a:p>
            <a:pPr>
              <a:buClr>
                <a:srgbClr val="C00000"/>
              </a:buClr>
              <a:buFont typeface="Arial" pitchFamily="34" charset="0"/>
              <a:buChar char="•"/>
              <a:defRPr/>
            </a:pPr>
            <a:r>
              <a:rPr lang="ar-SA" sz="2250" dirty="0"/>
              <a:t>  فصل تأهيل المعاقين</a:t>
            </a:r>
            <a:endParaRPr lang="en-US" sz="2250" dirty="0"/>
          </a:p>
          <a:p>
            <a:pPr>
              <a:buClr>
                <a:srgbClr val="C00000"/>
              </a:buClr>
              <a:buFont typeface="Arial" pitchFamily="34" charset="0"/>
              <a:buChar char="•"/>
              <a:defRPr/>
            </a:pPr>
            <a:r>
              <a:rPr lang="ar-SA" sz="2250" dirty="0"/>
              <a:t>  عناصر اتصال</a:t>
            </a:r>
            <a:endParaRPr lang="en-US" sz="225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p:txBody>
          <a:bodyPr/>
          <a:lstStyle/>
          <a:p>
            <a:r>
              <a:rPr lang="ar-SA" sz="2800" b="1" smtClean="0"/>
              <a:t>وصف المشروع:</a:t>
            </a:r>
            <a:endParaRPr lang="en-US" sz="2800" smtClean="0"/>
          </a:p>
          <a:p>
            <a:pPr>
              <a:buFont typeface="Wingdings" pitchFamily="2" charset="2"/>
              <a:buNone/>
            </a:pPr>
            <a:r>
              <a:rPr lang="ar-SA" smtClean="0"/>
              <a:t>	</a:t>
            </a:r>
            <a:r>
              <a:rPr lang="ar-SA" sz="2300" smtClean="0"/>
              <a:t>يتكون المركز من مبنيين ويحتوي كل منهما على ثلاثة طوابق تتدخل مع التخطيط الحضري المحيط به.</a:t>
            </a:r>
          </a:p>
          <a:p>
            <a:pPr>
              <a:buFont typeface="Wingdings" pitchFamily="2" charset="2"/>
              <a:buNone/>
            </a:pPr>
            <a:endParaRPr lang="en-US" sz="2300" smtClean="0"/>
          </a:p>
          <a:p>
            <a:pPr>
              <a:buFont typeface="Wingdings" pitchFamily="2" charset="2"/>
              <a:buNone/>
            </a:pPr>
            <a:r>
              <a:rPr lang="ar-SA" sz="2300" smtClean="0"/>
              <a:t>	</a:t>
            </a:r>
            <a:r>
              <a:rPr lang="ar-SA" sz="2300" b="1" u="sng" smtClean="0"/>
              <a:t>وصف الموقع: </a:t>
            </a:r>
          </a:p>
          <a:p>
            <a:pPr>
              <a:buFont typeface="Wingdings" pitchFamily="2" charset="2"/>
              <a:buNone/>
            </a:pPr>
            <a:r>
              <a:rPr lang="ar-SA" sz="2300" b="1" smtClean="0"/>
              <a:t>	</a:t>
            </a:r>
            <a:r>
              <a:rPr lang="ar-SA" sz="2300" smtClean="0"/>
              <a:t>يقع المركز على مساحة ستة آلاف متر مربع في منطقة منحدرة بالقرب من وسط المدينة، ويحده شارعين، وقد تم ربط المشروع بالمكان من خلال استغلال بعض أجزاء من مباني كانت قائمة في تلك المنطقة في منتصف القرن التاسع عشر ومن بين هذه الأجزاء أفنية ومخزن للغذاء تم استخدامها لتكون منطقة لعب مغطاة من الجانب الشرقي .</a:t>
            </a:r>
          </a:p>
          <a:p>
            <a:pPr>
              <a:buFont typeface="Wingdings" pitchFamily="2" charset="2"/>
              <a:buNone/>
            </a:pPr>
            <a:endParaRPr lang="en-US" sz="2300" smtClean="0"/>
          </a:p>
          <a:p>
            <a:endParaRPr 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1"/>
          </p:nvPr>
        </p:nvSpPr>
        <p:spPr>
          <a:xfrm>
            <a:off x="571500" y="1643063"/>
            <a:ext cx="8001000" cy="4267200"/>
          </a:xfrm>
        </p:spPr>
        <p:txBody>
          <a:bodyPr/>
          <a:lstStyle/>
          <a:p>
            <a:r>
              <a:rPr lang="ar-SA" sz="2300" b="1" u="sng" smtClean="0"/>
              <a:t>الطابق الأول في مبنى الرعاية اليومية:</a:t>
            </a:r>
            <a:endParaRPr lang="en-US" sz="2300" b="1" smtClean="0"/>
          </a:p>
          <a:p>
            <a:pPr>
              <a:buFont typeface="Wingdings" pitchFamily="2" charset="2"/>
              <a:buNone/>
            </a:pPr>
            <a:r>
              <a:rPr lang="ar-SA" sz="2300" smtClean="0"/>
              <a:t>	يضم الاستقبال والإدارة والفصول الدراسية كما يوجد غرف للإقامة اليومية للمرضى وغرف أخرى للعلاج الطبيعي، كما يحتوي الطابق على تراس مكشوف.</a:t>
            </a:r>
          </a:p>
          <a:p>
            <a:pPr>
              <a:buFont typeface="Wingdings" pitchFamily="2" charset="2"/>
              <a:buNone/>
            </a:pPr>
            <a:endParaRPr lang="en-US" sz="2300" smtClean="0"/>
          </a:p>
          <a:p>
            <a:r>
              <a:rPr lang="ar-SA" sz="2300" b="1" u="sng" smtClean="0"/>
              <a:t>الطابق الأرضي في مبنى الإقامة:</a:t>
            </a:r>
            <a:endParaRPr lang="en-US" sz="2300" b="1" u="sng" smtClean="0"/>
          </a:p>
          <a:p>
            <a:pPr>
              <a:buFont typeface="Wingdings" pitchFamily="2" charset="2"/>
              <a:buNone/>
            </a:pPr>
            <a:r>
              <a:rPr lang="ar-SA" sz="2300" smtClean="0"/>
              <a:t>	يحتوي على ورش عمل مجهزة بالكامل</a:t>
            </a:r>
          </a:p>
          <a:p>
            <a:pPr>
              <a:buFont typeface="Wingdings" pitchFamily="2" charset="2"/>
              <a:buNone/>
            </a:pPr>
            <a:endParaRPr lang="ar-SA" sz="2300" smtClean="0"/>
          </a:p>
          <a:p>
            <a:r>
              <a:rPr lang="ar-SA" sz="2300" b="1" u="sng" smtClean="0"/>
              <a:t>الطابقان العلويان في مبنى الرعاية اليومية:</a:t>
            </a:r>
            <a:endParaRPr lang="en-US" sz="2300" b="1" u="sng" smtClean="0"/>
          </a:p>
          <a:p>
            <a:pPr>
              <a:buFont typeface="Wingdings" pitchFamily="2" charset="2"/>
              <a:buNone/>
            </a:pPr>
            <a:r>
              <a:rPr lang="ar-SA" sz="2300" smtClean="0"/>
              <a:t>	يحتويان على 8 غرف مشتركة وغرف لاستضافة الأباء وشقة للموظفين بالإضافة إلى غرف نوم لخدمة فئات العمر المختلفة ودرجات الإعاقة المختلفة.</a:t>
            </a:r>
            <a:endParaRPr lang="en-US" sz="230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ar-SA" sz="2800" b="1" dirty="0" smtClean="0"/>
              <a:t>أهم الملاحظات التحليلية للمشروع:</a:t>
            </a:r>
            <a:endParaRPr lang="en-US" sz="2800" dirty="0" smtClean="0"/>
          </a:p>
          <a:p>
            <a:pPr marL="542925" indent="-123825">
              <a:buFont typeface="Arial" pitchFamily="34" charset="0"/>
              <a:buChar char="•"/>
              <a:defRPr/>
            </a:pPr>
            <a:r>
              <a:rPr lang="ar-SA" sz="2300" dirty="0" smtClean="0"/>
              <a:t>لقد استفاد المصمم في توجيه المبنى من حركة الرياح وتفادي أشعة الشمس المباشرة </a:t>
            </a:r>
            <a:endParaRPr lang="en-US" sz="2300" dirty="0" smtClean="0"/>
          </a:p>
          <a:p>
            <a:pPr marL="542925" indent="-123825">
              <a:buFont typeface="Arial" pitchFamily="34" charset="0"/>
              <a:buChar char="•"/>
              <a:defRPr/>
            </a:pPr>
            <a:r>
              <a:rPr lang="ar-SA" sz="2300" dirty="0" smtClean="0"/>
              <a:t>تم مراعاة توفير الإضاءة الطبيعية ما أمكن لتقليل استعمال الطاقة الصناعية وذلك بتداخل المبنى مع الطبيعة.</a:t>
            </a:r>
            <a:endParaRPr lang="en-US" sz="2300" dirty="0" smtClean="0"/>
          </a:p>
          <a:p>
            <a:pPr marL="542925" indent="-123825">
              <a:buFont typeface="Arial" pitchFamily="34" charset="0"/>
              <a:buChar char="•"/>
              <a:defRPr/>
            </a:pPr>
            <a:r>
              <a:rPr lang="ar-SA" sz="2300" dirty="0" smtClean="0"/>
              <a:t>تم مراعاة تنمية قدرات الطفل وذلك عن طريق تغيير المساحات والأفنية الداخلية واستعمال عناصر الموسيقى والعناصر التي تصدر الأصوات المختلفة مع إيجاد فراغات نشاط جماعي.</a:t>
            </a:r>
            <a:r>
              <a:rPr lang="en-US" sz="2300" dirty="0" smtClean="0"/>
              <a:t> </a:t>
            </a:r>
            <a:endParaRPr lang="en-US" sz="23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 descr="pic04"/>
          <p:cNvPicPr>
            <a:picLocks noChangeAspect="1" noChangeArrowheads="1"/>
          </p:cNvPicPr>
          <p:nvPr/>
        </p:nvPicPr>
        <p:blipFill>
          <a:blip r:embed="rId2">
            <a:extLst>
              <a:ext uri="{28A0092B-C50C-407E-A947-70E740481C1C}">
                <a14:useLocalDpi xmlns:a14="http://schemas.microsoft.com/office/drawing/2010/main" val="0"/>
              </a:ext>
            </a:extLst>
          </a:blip>
          <a:srcRect l="24594" r="4532" b="61226"/>
          <a:stretch>
            <a:fillRect/>
          </a:stretch>
        </p:blipFill>
        <p:spPr bwMode="auto">
          <a:xfrm>
            <a:off x="5857875" y="2571750"/>
            <a:ext cx="2857500" cy="203993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7043" name="Picture 2" descr="pic04"/>
          <p:cNvPicPr>
            <a:picLocks noChangeAspect="1" noChangeArrowheads="1"/>
          </p:cNvPicPr>
          <p:nvPr/>
        </p:nvPicPr>
        <p:blipFill>
          <a:blip r:embed="rId3" cstate="print">
            <a:extLst>
              <a:ext uri="{28A0092B-C50C-407E-A947-70E740481C1C}">
                <a14:useLocalDpi xmlns:a14="http://schemas.microsoft.com/office/drawing/2010/main" val="0"/>
              </a:ext>
            </a:extLst>
          </a:blip>
          <a:srcRect l="2170" t="44876" r="43581" b="21172"/>
          <a:stretch>
            <a:fillRect/>
          </a:stretch>
        </p:blipFill>
        <p:spPr bwMode="auto">
          <a:xfrm>
            <a:off x="3214688" y="1857375"/>
            <a:ext cx="2463800" cy="20002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7044" name="Picture 3" descr="pic01"/>
          <p:cNvPicPr>
            <a:picLocks noChangeAspect="1" noChangeArrowheads="1"/>
          </p:cNvPicPr>
          <p:nvPr/>
        </p:nvPicPr>
        <p:blipFill>
          <a:blip r:embed="rId4" cstate="print">
            <a:extLst>
              <a:ext uri="{28A0092B-C50C-407E-A947-70E740481C1C}">
                <a14:useLocalDpi xmlns:a14="http://schemas.microsoft.com/office/drawing/2010/main" val="0"/>
              </a:ext>
            </a:extLst>
          </a:blip>
          <a:srcRect l="1935" t="52187" r="38582" b="11606"/>
          <a:stretch>
            <a:fillRect/>
          </a:stretch>
        </p:blipFill>
        <p:spPr bwMode="auto">
          <a:xfrm>
            <a:off x="2214563" y="4071938"/>
            <a:ext cx="2481262" cy="20002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7045" name="Text Box 4"/>
          <p:cNvSpPr txBox="1">
            <a:spLocks noChangeArrowheads="1"/>
          </p:cNvSpPr>
          <p:nvPr/>
        </p:nvSpPr>
        <p:spPr bwMode="auto">
          <a:xfrm>
            <a:off x="4643438" y="5786438"/>
            <a:ext cx="2628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rtl="0" eaLnBrk="1" hangingPunct="1">
              <a:spcAft>
                <a:spcPts val="1000"/>
              </a:spcAft>
            </a:pPr>
            <a:r>
              <a:rPr lang="ar-SA" sz="1600">
                <a:latin typeface="Calibri" pitchFamily="34" charset="0"/>
                <a:ea typeface="Arial" charset="0"/>
                <a:cs typeface="Simplified Arabic" pitchFamily="2" charset="-78"/>
              </a:rPr>
              <a:t>المبنيان يحصران بينهما حديقة داخلية</a:t>
            </a:r>
            <a:endParaRPr lang="en-US" sz="1600">
              <a:latin typeface="Calibri" pitchFamily="34" charset="0"/>
              <a:ea typeface="Arial" charset="0"/>
              <a:cs typeface="Simplified Arabic" pitchFamily="2" charset="-78"/>
            </a:endParaRPr>
          </a:p>
          <a:p>
            <a:pPr eaLnBrk="1" hangingPunct="1"/>
            <a:endParaRPr lang="en-US"/>
          </a:p>
        </p:txBody>
      </p:sp>
      <p:sp>
        <p:nvSpPr>
          <p:cNvPr id="87046" name="Text Box 5"/>
          <p:cNvSpPr txBox="1">
            <a:spLocks noChangeArrowheads="1"/>
          </p:cNvSpPr>
          <p:nvPr/>
        </p:nvSpPr>
        <p:spPr bwMode="auto">
          <a:xfrm>
            <a:off x="5786438" y="4714875"/>
            <a:ext cx="2914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rtl="0" eaLnBrk="1" hangingPunct="1">
              <a:spcAft>
                <a:spcPts val="1000"/>
              </a:spcAft>
            </a:pPr>
            <a:r>
              <a:rPr lang="ar-SA" sz="1600">
                <a:latin typeface="Calibri" pitchFamily="34" charset="0"/>
                <a:ea typeface="Arial" charset="0"/>
                <a:cs typeface="Simplified Arabic" pitchFamily="2" charset="-78"/>
              </a:rPr>
              <a:t>منظور لمبنى الاقامة في المركز ويتوسطه سلم حلزوني</a:t>
            </a:r>
            <a:endParaRPr lang="en-US" sz="1600">
              <a:latin typeface="Calibri" pitchFamily="34" charset="0"/>
              <a:ea typeface="Arial" charset="0"/>
              <a:cs typeface="Simplified Arabic" pitchFamily="2" charset="-78"/>
            </a:endParaRPr>
          </a:p>
          <a:p>
            <a:pPr eaLnBrk="1" hangingPunct="1"/>
            <a:endParaRPr lang="en-US"/>
          </a:p>
        </p:txBody>
      </p:sp>
      <p:sp>
        <p:nvSpPr>
          <p:cNvPr id="87047" name="Text Box 6"/>
          <p:cNvSpPr txBox="1">
            <a:spLocks noChangeArrowheads="1"/>
          </p:cNvSpPr>
          <p:nvPr/>
        </p:nvSpPr>
        <p:spPr bwMode="auto">
          <a:xfrm>
            <a:off x="4357688" y="3929063"/>
            <a:ext cx="16573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Aft>
                <a:spcPts val="1000"/>
              </a:spcAft>
            </a:pPr>
            <a:r>
              <a:rPr lang="ar-SA" sz="1600">
                <a:latin typeface="Calibri" pitchFamily="34" charset="0"/>
                <a:ea typeface="Arial" charset="0"/>
                <a:cs typeface="Simplified Arabic" pitchFamily="2" charset="-78"/>
              </a:rPr>
              <a:t>غرفة العلاج بالموسيقى</a:t>
            </a:r>
          </a:p>
          <a:p>
            <a:pPr eaLnBrk="1" hangingPunct="1"/>
            <a:endParaRPr lang="en-US">
              <a:ea typeface="Arial" charset="0"/>
              <a:cs typeface="Simplified Arabic" pitchFamily="2" charset="-78"/>
            </a:endParaRPr>
          </a:p>
        </p:txBody>
      </p:sp>
      <p:pic>
        <p:nvPicPr>
          <p:cNvPr id="87048" name="Picture 1" descr="pic04"/>
          <p:cNvPicPr>
            <a:picLocks noChangeAspect="1" noChangeArrowheads="1"/>
          </p:cNvPicPr>
          <p:nvPr/>
        </p:nvPicPr>
        <p:blipFill>
          <a:blip r:embed="rId3" cstate="print">
            <a:extLst>
              <a:ext uri="{28A0092B-C50C-407E-A947-70E740481C1C}">
                <a14:useLocalDpi xmlns:a14="http://schemas.microsoft.com/office/drawing/2010/main" val="0"/>
              </a:ext>
            </a:extLst>
          </a:blip>
          <a:srcRect l="60759" t="44876" r="4521" b="21883"/>
          <a:stretch>
            <a:fillRect/>
          </a:stretch>
        </p:blipFill>
        <p:spPr bwMode="auto">
          <a:xfrm>
            <a:off x="857250" y="1785938"/>
            <a:ext cx="1828800" cy="21717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7049" name="Text Box 7"/>
          <p:cNvSpPr txBox="1">
            <a:spLocks noChangeArrowheads="1"/>
          </p:cNvSpPr>
          <p:nvPr/>
        </p:nvSpPr>
        <p:spPr bwMode="auto">
          <a:xfrm>
            <a:off x="500063" y="4071938"/>
            <a:ext cx="14732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Aft>
                <a:spcPts val="1000"/>
              </a:spcAft>
            </a:pPr>
            <a:r>
              <a:rPr lang="ar-SA" sz="1600">
                <a:latin typeface="Calibri" pitchFamily="34" charset="0"/>
                <a:ea typeface="Arial" charset="0"/>
                <a:cs typeface="Simplified Arabic" pitchFamily="2" charset="-78"/>
              </a:rPr>
              <a:t>استخدام الصلب الخفيف والزجاج في واجهات المبنى</a:t>
            </a:r>
          </a:p>
          <a:p>
            <a:pPr eaLnBrk="1" hangingPunct="1"/>
            <a:endParaRPr lang="en-US">
              <a:ea typeface="Arial" charset="0"/>
              <a:cs typeface="Simplified Arabic" pitchFamily="2" charset="-7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pic03"/>
          <p:cNvPicPr>
            <a:picLocks noChangeAspect="1" noChangeArrowheads="1"/>
          </p:cNvPicPr>
          <p:nvPr/>
        </p:nvPicPr>
        <p:blipFill>
          <a:blip r:embed="rId2" cstate="print">
            <a:extLst>
              <a:ext uri="{28A0092B-C50C-407E-A947-70E740481C1C}">
                <a14:useLocalDpi xmlns:a14="http://schemas.microsoft.com/office/drawing/2010/main" val="0"/>
              </a:ext>
            </a:extLst>
          </a:blip>
          <a:srcRect l="2170" t="4932" r="46811" b="63837"/>
          <a:stretch>
            <a:fillRect/>
          </a:stretch>
        </p:blipFill>
        <p:spPr bwMode="auto">
          <a:xfrm>
            <a:off x="5572125" y="1928813"/>
            <a:ext cx="2563813" cy="207168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8067" name="Picture 3" descr="pic02"/>
          <p:cNvPicPr>
            <a:picLocks noChangeAspect="1" noChangeArrowheads="1"/>
          </p:cNvPicPr>
          <p:nvPr/>
        </p:nvPicPr>
        <p:blipFill>
          <a:blip r:embed="rId3" cstate="print">
            <a:extLst>
              <a:ext uri="{28A0092B-C50C-407E-A947-70E740481C1C}">
                <a14:useLocalDpi xmlns:a14="http://schemas.microsoft.com/office/drawing/2010/main" val="0"/>
              </a:ext>
            </a:extLst>
          </a:blip>
          <a:srcRect l="43317" t="6523" r="2551" b="57542"/>
          <a:stretch>
            <a:fillRect/>
          </a:stretch>
        </p:blipFill>
        <p:spPr bwMode="auto">
          <a:xfrm>
            <a:off x="1143000" y="3143250"/>
            <a:ext cx="2644775" cy="20716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8068" name="Picture 4" descr="pic03"/>
          <p:cNvPicPr>
            <a:picLocks noChangeAspect="1" noChangeArrowheads="1"/>
          </p:cNvPicPr>
          <p:nvPr/>
        </p:nvPicPr>
        <p:blipFill>
          <a:blip r:embed="rId2">
            <a:extLst>
              <a:ext uri="{28A0092B-C50C-407E-A947-70E740481C1C}">
                <a14:useLocalDpi xmlns:a14="http://schemas.microsoft.com/office/drawing/2010/main" val="0"/>
              </a:ext>
            </a:extLst>
          </a:blip>
          <a:srcRect l="58252" t="8220" b="72054"/>
          <a:stretch>
            <a:fillRect/>
          </a:stretch>
        </p:blipFill>
        <p:spPr bwMode="auto">
          <a:xfrm>
            <a:off x="4000500" y="4214813"/>
            <a:ext cx="2862263" cy="178593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8069" name="Text Box 5"/>
          <p:cNvSpPr txBox="1">
            <a:spLocks noChangeArrowheads="1"/>
          </p:cNvSpPr>
          <p:nvPr/>
        </p:nvSpPr>
        <p:spPr bwMode="auto">
          <a:xfrm>
            <a:off x="6929438" y="5572125"/>
            <a:ext cx="19859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Aft>
                <a:spcPts val="1000"/>
              </a:spcAft>
            </a:pPr>
            <a:r>
              <a:rPr lang="ar-SA" sz="1600">
                <a:latin typeface="Calibri" pitchFamily="34" charset="0"/>
                <a:ea typeface="Arial" charset="0"/>
                <a:cs typeface="Simplified Arabic" pitchFamily="2" charset="-78"/>
              </a:rPr>
              <a:t>منظور يوضح مدى تكامل المبنى مع البيئة المحيطة</a:t>
            </a:r>
          </a:p>
          <a:p>
            <a:pPr eaLnBrk="1" hangingPunct="1"/>
            <a:endParaRPr lang="en-US">
              <a:ea typeface="Arial" charset="0"/>
              <a:cs typeface="Simplified Arabic" pitchFamily="2" charset="-78"/>
            </a:endParaRPr>
          </a:p>
        </p:txBody>
      </p:sp>
      <p:sp>
        <p:nvSpPr>
          <p:cNvPr id="88070" name="Text Box 6"/>
          <p:cNvSpPr txBox="1">
            <a:spLocks noChangeArrowheads="1"/>
          </p:cNvSpPr>
          <p:nvPr/>
        </p:nvSpPr>
        <p:spPr bwMode="auto">
          <a:xfrm>
            <a:off x="1214438" y="5357813"/>
            <a:ext cx="2514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Aft>
                <a:spcPts val="1000"/>
              </a:spcAft>
            </a:pPr>
            <a:r>
              <a:rPr lang="ar-SA" sz="1600">
                <a:latin typeface="Calibri" pitchFamily="34" charset="0"/>
                <a:ea typeface="Arial" charset="0"/>
                <a:cs typeface="Simplified Arabic" pitchFamily="2" charset="-78"/>
              </a:rPr>
              <a:t>ممر المشاة الذي يربط بين المبنيين</a:t>
            </a:r>
          </a:p>
          <a:p>
            <a:pPr eaLnBrk="1" hangingPunct="1"/>
            <a:endParaRPr lang="en-US">
              <a:ea typeface="Arial" charset="0"/>
              <a:cs typeface="Simplified Arabic" pitchFamily="2" charset="-78"/>
            </a:endParaRPr>
          </a:p>
        </p:txBody>
      </p:sp>
      <p:sp>
        <p:nvSpPr>
          <p:cNvPr id="88071" name="Text Box 7"/>
          <p:cNvSpPr txBox="1">
            <a:spLocks noChangeArrowheads="1"/>
          </p:cNvSpPr>
          <p:nvPr/>
        </p:nvSpPr>
        <p:spPr bwMode="auto">
          <a:xfrm>
            <a:off x="3643313" y="3643313"/>
            <a:ext cx="2514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Aft>
                <a:spcPts val="1000"/>
              </a:spcAft>
            </a:pPr>
            <a:r>
              <a:rPr lang="ar-SA" sz="1600">
                <a:latin typeface="Calibri" pitchFamily="34" charset="0"/>
                <a:ea typeface="Arial" charset="0"/>
                <a:cs typeface="Simplified Arabic" pitchFamily="2" charset="-78"/>
              </a:rPr>
              <a:t>صوبة النباتات</a:t>
            </a:r>
          </a:p>
          <a:p>
            <a:pPr eaLnBrk="1" hangingPunct="1"/>
            <a:endParaRPr lang="en-US">
              <a:ea typeface="Arial" charset="0"/>
              <a:cs typeface="Simplified Arabic"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r" eaLnBrk="1" hangingPunct="1"/>
            <a:r>
              <a:rPr lang="ar-SA" b="1" smtClean="0"/>
              <a:t>2-3-1  المداخل:</a:t>
            </a:r>
            <a:endParaRPr lang="en-US" b="1" smtClean="0"/>
          </a:p>
        </p:txBody>
      </p:sp>
      <p:sp>
        <p:nvSpPr>
          <p:cNvPr id="32771" name="Rectangle 3"/>
          <p:cNvSpPr>
            <a:spLocks noGrp="1" noChangeArrowheads="1"/>
          </p:cNvSpPr>
          <p:nvPr>
            <p:ph type="body" idx="1"/>
          </p:nvPr>
        </p:nvSpPr>
        <p:spPr/>
        <p:txBody>
          <a:bodyPr/>
          <a:lstStyle/>
          <a:p>
            <a:pPr eaLnBrk="1" hangingPunct="1">
              <a:buFont typeface="Wingdings" pitchFamily="2" charset="2"/>
              <a:buNone/>
            </a:pPr>
            <a:r>
              <a:rPr lang="ar-SA" smtClean="0"/>
              <a:t>	 </a:t>
            </a:r>
            <a:r>
              <a:rPr lang="ar-SA" sz="2200" smtClean="0"/>
              <a:t>غالبا ما يكون للمركز الصحي العلاجي مداخل منفصلة لخطوط الحركة الراسية، والمداخل الأساسية هي:</a:t>
            </a:r>
          </a:p>
          <a:p>
            <a:pPr eaLnBrk="1" hangingPunct="1"/>
            <a:r>
              <a:rPr lang="ar-SA" sz="2200" smtClean="0"/>
              <a:t>مدخل رئيسي للزوار والمرضى الداخلين والأصحاء.</a:t>
            </a:r>
          </a:p>
          <a:p>
            <a:pPr eaLnBrk="1" hangingPunct="1"/>
            <a:r>
              <a:rPr lang="ar-SA" sz="2200" smtClean="0"/>
              <a:t>مدخل موظفين.</a:t>
            </a:r>
          </a:p>
          <a:p>
            <a:pPr eaLnBrk="1" hangingPunct="1"/>
            <a:r>
              <a:rPr lang="ar-SA" sz="2200" smtClean="0"/>
              <a:t>مدخل خدمة.</a:t>
            </a:r>
            <a:endParaRPr lang="en-US" sz="2200" smtClean="0"/>
          </a:p>
        </p:txBody>
      </p:sp>
      <p:pic>
        <p:nvPicPr>
          <p:cNvPr id="32772" name="Picture 4" descr="HealthImage13c"/>
          <p:cNvPicPr>
            <a:picLocks noChangeAspect="1" noChangeArrowheads="1"/>
          </p:cNvPicPr>
          <p:nvPr/>
        </p:nvPicPr>
        <p:blipFill>
          <a:blip r:embed="rId2">
            <a:extLst>
              <a:ext uri="{28A0092B-C50C-407E-A947-70E740481C1C}">
                <a14:useLocalDpi xmlns:a14="http://schemas.microsoft.com/office/drawing/2010/main" val="0"/>
              </a:ext>
            </a:extLst>
          </a:blip>
          <a:srcRect l="2533" t="7448" r="7466" b="2551"/>
          <a:stretch>
            <a:fillRect/>
          </a:stretch>
        </p:blipFill>
        <p:spPr bwMode="auto">
          <a:xfrm>
            <a:off x="1547813" y="3284538"/>
            <a:ext cx="2951162" cy="22129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773" name="Rectangle 5"/>
          <p:cNvSpPr>
            <a:spLocks noChangeArrowheads="1"/>
          </p:cNvSpPr>
          <p:nvPr/>
        </p:nvSpPr>
        <p:spPr bwMode="auto">
          <a:xfrm>
            <a:off x="827088" y="5589588"/>
            <a:ext cx="4922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ar-SA" sz="1600"/>
              <a:t>احد المداخل في احد مراكز العلاج والذي يتيمز بالرحابة وسهولة المراقبة</a:t>
            </a:r>
            <a:r>
              <a:rPr lang="en-US"/>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p:cNvSpPr>
            <a:spLocks noGrp="1"/>
          </p:cNvSpPr>
          <p:nvPr>
            <p:ph idx="1"/>
          </p:nvPr>
        </p:nvSpPr>
        <p:spPr>
          <a:xfrm>
            <a:off x="214313" y="2143125"/>
            <a:ext cx="8567737" cy="4267200"/>
          </a:xfrm>
        </p:spPr>
        <p:txBody>
          <a:bodyPr/>
          <a:lstStyle/>
          <a:p>
            <a:pPr>
              <a:buFont typeface="Wingdings" pitchFamily="2" charset="2"/>
              <a:buNone/>
            </a:pPr>
            <a:endParaRPr lang="en-US" sz="4400" b="1" smtClean="0">
              <a:solidFill>
                <a:srgbClr val="C00000"/>
              </a:solidFill>
            </a:endParaRPr>
          </a:p>
          <a:p>
            <a:pPr>
              <a:buFont typeface="Wingdings" pitchFamily="2" charset="2"/>
              <a:buNone/>
            </a:pPr>
            <a:r>
              <a:rPr lang="en-US" sz="4000" b="1" smtClean="0">
                <a:solidFill>
                  <a:srgbClr val="C00000"/>
                </a:solidFill>
              </a:rPr>
              <a:t>3-3 Haenglim Oriental Clinic,</a:t>
            </a:r>
          </a:p>
          <a:p>
            <a:pPr>
              <a:buFont typeface="Wingdings" pitchFamily="2" charset="2"/>
              <a:buNone/>
            </a:pPr>
            <a:r>
              <a:rPr lang="en-US" sz="4000" b="1" smtClean="0">
                <a:solidFill>
                  <a:srgbClr val="C00000"/>
                </a:solidFill>
              </a:rPr>
              <a:t> Jinhae</a:t>
            </a:r>
            <a:endParaRPr lang="en-US" sz="4000" smtClean="0">
              <a:solidFill>
                <a:srgbClr val="C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idx="1"/>
          </p:nvPr>
        </p:nvSpPr>
        <p:spPr>
          <a:xfrm>
            <a:off x="4357688" y="1752600"/>
            <a:ext cx="4210050" cy="4267200"/>
          </a:xfrm>
        </p:spPr>
        <p:txBody>
          <a:bodyPr/>
          <a:lstStyle/>
          <a:p>
            <a:r>
              <a:rPr lang="ar-SA" sz="2800" b="1" smtClean="0"/>
              <a:t>نبذة عن المشروع:</a:t>
            </a:r>
            <a:endParaRPr lang="en-US" sz="2800" smtClean="0"/>
          </a:p>
          <a:p>
            <a:pPr>
              <a:buFont typeface="Wingdings" pitchFamily="2" charset="2"/>
              <a:buNone/>
            </a:pPr>
            <a:r>
              <a:rPr lang="en-US" sz="2300" smtClean="0"/>
              <a:t>	</a:t>
            </a:r>
            <a:r>
              <a:rPr lang="ar-SA" sz="2300" smtClean="0"/>
              <a:t>جاءت فكرة هذا المشروع من القصة الصينية القديمة (دونج فينج)، والتي تتحدث عن ثلالث ممالك متعاقبة، حيث كانت اقصة تحكي عن طبيب كان يطلب من مرضاه زراعة المشمش بدلاً من دفع الاجرة له، فالمشمش ثمرة ذات طعم طيب ترجع الى عائلة الزهور في النباتات، ومن هنا جاءت فكرة انشاء عيادة للطب الطبيعي مستوحاه من نفس الروح.</a:t>
            </a:r>
            <a:endParaRPr lang="en-US" sz="2300" smtClean="0"/>
          </a:p>
        </p:txBody>
      </p:sp>
      <p:pic>
        <p:nvPicPr>
          <p:cNvPr id="90115" name="Picture 2" descr="Picture 003"/>
          <p:cNvPicPr>
            <a:picLocks noChangeAspect="1" noChangeArrowheads="1"/>
          </p:cNvPicPr>
          <p:nvPr/>
        </p:nvPicPr>
        <p:blipFill>
          <a:blip r:embed="rId2">
            <a:extLst>
              <a:ext uri="{28A0092B-C50C-407E-A947-70E740481C1C}">
                <a14:useLocalDpi xmlns:a14="http://schemas.microsoft.com/office/drawing/2010/main" val="0"/>
              </a:ext>
            </a:extLst>
          </a:blip>
          <a:srcRect l="32213" t="51196" r="11368"/>
          <a:stretch>
            <a:fillRect/>
          </a:stretch>
        </p:blipFill>
        <p:spPr bwMode="auto">
          <a:xfrm>
            <a:off x="1214438" y="1928813"/>
            <a:ext cx="2579687" cy="30718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0116" name="Text Box 3"/>
          <p:cNvSpPr txBox="1">
            <a:spLocks noChangeArrowheads="1"/>
          </p:cNvSpPr>
          <p:nvPr/>
        </p:nvSpPr>
        <p:spPr bwMode="auto">
          <a:xfrm>
            <a:off x="1143000" y="5143500"/>
            <a:ext cx="2743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Aft>
                <a:spcPts val="1000"/>
              </a:spcAft>
            </a:pPr>
            <a:r>
              <a:rPr lang="ar-SA" sz="1600">
                <a:latin typeface="Calibri" pitchFamily="34" charset="0"/>
                <a:ea typeface="Arial" charset="0"/>
                <a:cs typeface="Simplified Arabic" pitchFamily="2" charset="-78"/>
              </a:rPr>
              <a:t>منظور داخلي عصري وجذاب</a:t>
            </a:r>
          </a:p>
          <a:p>
            <a:pPr eaLnBrk="1" hangingPunct="1"/>
            <a:endParaRPr lang="en-US">
              <a:ea typeface="Arial" charset="0"/>
              <a:cs typeface="Simplified Arabic" pitchFamily="2" charset="-7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ar-SA" sz="2800" b="1" dirty="0" smtClean="0"/>
              <a:t>المساحة:</a:t>
            </a:r>
            <a:endParaRPr lang="en-US" sz="2800" dirty="0" smtClean="0"/>
          </a:p>
          <a:p>
            <a:pPr>
              <a:buFont typeface="Wingdings" pitchFamily="2" charset="2"/>
              <a:buNone/>
              <a:defRPr/>
            </a:pPr>
            <a:r>
              <a:rPr lang="en-US" sz="2200" dirty="0" smtClean="0"/>
              <a:t>	</a:t>
            </a:r>
            <a:r>
              <a:rPr lang="ar-SA" sz="2200" dirty="0" smtClean="0"/>
              <a:t>تبلغ مساحة المكان 113م2.</a:t>
            </a:r>
            <a:endParaRPr lang="en-US" sz="2200" dirty="0" smtClean="0"/>
          </a:p>
          <a:p>
            <a:pPr>
              <a:buFont typeface="Wingdings" pitchFamily="2" charset="2"/>
              <a:buNone/>
              <a:defRPr/>
            </a:pPr>
            <a:endParaRPr lang="en-US" dirty="0" smtClean="0"/>
          </a:p>
          <a:p>
            <a:pPr>
              <a:defRPr/>
            </a:pPr>
            <a:r>
              <a:rPr lang="ar-SA" sz="2800" b="1" dirty="0" smtClean="0"/>
              <a:t>عناصر المشروع:</a:t>
            </a:r>
            <a:endParaRPr lang="en-US" sz="2800" dirty="0" smtClean="0"/>
          </a:p>
          <a:p>
            <a:pPr marL="620713" indent="-263525">
              <a:buFont typeface="Arial" pitchFamily="34" charset="0"/>
              <a:buChar char="•"/>
              <a:defRPr/>
            </a:pPr>
            <a:r>
              <a:rPr lang="ar-SA" sz="2200" dirty="0" smtClean="0"/>
              <a:t>علاج طبيعي.</a:t>
            </a:r>
            <a:endParaRPr lang="en-US" sz="2200" dirty="0" smtClean="0"/>
          </a:p>
          <a:p>
            <a:pPr marL="620713" indent="-263525">
              <a:buFont typeface="Arial" pitchFamily="34" charset="0"/>
              <a:buChar char="•"/>
              <a:defRPr/>
            </a:pPr>
            <a:r>
              <a:rPr lang="ar-SA" sz="2200" dirty="0" smtClean="0"/>
              <a:t>غرفة تحضير المواد.</a:t>
            </a:r>
            <a:endParaRPr lang="en-US" sz="2200" dirty="0" smtClean="0"/>
          </a:p>
          <a:p>
            <a:pPr marL="620713" indent="-263525">
              <a:buFont typeface="Arial" pitchFamily="34" charset="0"/>
              <a:buChar char="•"/>
              <a:defRPr/>
            </a:pPr>
            <a:r>
              <a:rPr lang="ar-SA" sz="2200" dirty="0" smtClean="0"/>
              <a:t>صيدلية.</a:t>
            </a:r>
            <a:endParaRPr lang="en-US" sz="2200" dirty="0" smtClean="0"/>
          </a:p>
          <a:p>
            <a:pPr marL="620713" indent="-263525">
              <a:buFont typeface="Arial" pitchFamily="34" charset="0"/>
              <a:buChar char="•"/>
              <a:defRPr/>
            </a:pPr>
            <a:r>
              <a:rPr lang="ar-SA" sz="2200" dirty="0" smtClean="0"/>
              <a:t>رفة علاج.</a:t>
            </a:r>
            <a:endParaRPr lang="en-US" sz="2200" dirty="0" smtClean="0"/>
          </a:p>
          <a:p>
            <a:pPr marL="620713" indent="-263525">
              <a:buFont typeface="Arial" pitchFamily="34" charset="0"/>
              <a:buChar char="•"/>
              <a:defRPr/>
            </a:pPr>
            <a:r>
              <a:rPr lang="ar-SA" sz="2200" dirty="0" smtClean="0"/>
              <a:t>غرفة فحص.</a:t>
            </a:r>
            <a:endParaRPr lang="en-US" sz="2200" dirty="0" smtClean="0"/>
          </a:p>
          <a:p>
            <a:pPr marL="620713" indent="-263525">
              <a:buFont typeface="Arial" pitchFamily="34" charset="0"/>
              <a:buChar char="•"/>
              <a:defRPr/>
            </a:pPr>
            <a:r>
              <a:rPr lang="ar-SA" sz="2200" dirty="0" smtClean="0"/>
              <a:t>غرفة مراجعة.</a:t>
            </a:r>
            <a:endParaRPr lang="en-US" sz="2200" dirty="0" smtClean="0"/>
          </a:p>
          <a:p>
            <a:pPr>
              <a:defRPr/>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ar-SA" sz="2800" b="1" dirty="0" smtClean="0"/>
              <a:t>وصف المشروع</a:t>
            </a:r>
            <a:r>
              <a:rPr lang="ar-SA" b="1" dirty="0" smtClean="0"/>
              <a:t>:</a:t>
            </a:r>
            <a:endParaRPr lang="en-US" dirty="0" smtClean="0"/>
          </a:p>
          <a:p>
            <a:pPr>
              <a:defRPr/>
            </a:pPr>
            <a:r>
              <a:rPr lang="ar-SA" sz="2200" b="1" dirty="0" smtClean="0"/>
              <a:t>وصف الموقع:</a:t>
            </a:r>
            <a:endParaRPr lang="en-US" sz="2200" dirty="0" smtClean="0"/>
          </a:p>
          <a:p>
            <a:pPr>
              <a:buFont typeface="Wingdings" pitchFamily="2" charset="2"/>
              <a:buNone/>
              <a:defRPr/>
            </a:pPr>
            <a:r>
              <a:rPr lang="en-US" sz="2200" dirty="0" smtClean="0"/>
              <a:t>	</a:t>
            </a:r>
            <a:r>
              <a:rPr lang="ar-SA" sz="2200" dirty="0" smtClean="0"/>
              <a:t>يسيطر المبنى بشكل كبير على موقعه، بل انه يسيطر على جانبي الطريق المطل عليه، وقد عملت مجموعة من العناصر المعمارية على الجانب الاخر، لاحداث توازن بصري على كلا الجانبين.</a:t>
            </a:r>
            <a:endParaRPr lang="en-US" sz="2200" dirty="0" smtClean="0"/>
          </a:p>
          <a:p>
            <a:pPr>
              <a:defRPr/>
            </a:pPr>
            <a:r>
              <a:rPr lang="ar-SA" sz="2200" b="1" dirty="0" smtClean="0"/>
              <a:t>وصف المبنى:</a:t>
            </a:r>
            <a:endParaRPr lang="en-US" sz="2200" b="1" dirty="0" smtClean="0"/>
          </a:p>
          <a:p>
            <a:pPr>
              <a:buFont typeface="Wingdings" pitchFamily="2" charset="2"/>
              <a:buNone/>
              <a:defRPr/>
            </a:pPr>
            <a:r>
              <a:rPr lang="en-US" sz="2200" b="1" dirty="0" smtClean="0"/>
              <a:t>	 </a:t>
            </a:r>
            <a:r>
              <a:rPr lang="ar-SA" sz="2200" dirty="0" smtClean="0"/>
              <a:t>يتكون المبنى من طابق ارضي وطابق البدرم:</a:t>
            </a:r>
            <a:endParaRPr lang="en-US" sz="2200" dirty="0" smtClean="0"/>
          </a:p>
          <a:p>
            <a:pPr indent="-206375">
              <a:buFont typeface="Arial" pitchFamily="34" charset="0"/>
              <a:buChar char="•"/>
              <a:defRPr/>
            </a:pPr>
            <a:r>
              <a:rPr lang="ar-SA" sz="2200" u="sng" dirty="0" smtClean="0"/>
              <a:t>الطابق الارضي:</a:t>
            </a:r>
            <a:r>
              <a:rPr lang="en-US" sz="2200" dirty="0" smtClean="0"/>
              <a:t> </a:t>
            </a:r>
            <a:r>
              <a:rPr lang="ar-SA" sz="2200" dirty="0" smtClean="0"/>
              <a:t>يحتوي على فراغات المدخل والاستقبال والانتظار وغرف الفحص والمعالجة والمراجعة والارشاد والصيدلية.</a:t>
            </a:r>
            <a:endParaRPr lang="en-US" sz="2200" dirty="0" smtClean="0"/>
          </a:p>
          <a:p>
            <a:pPr indent="-206375">
              <a:buFont typeface="Arial" pitchFamily="34" charset="0"/>
              <a:buChar char="•"/>
              <a:defRPr/>
            </a:pPr>
            <a:r>
              <a:rPr lang="ar-SA" sz="2200" u="sng" dirty="0" smtClean="0"/>
              <a:t> طابق البدرم</a:t>
            </a:r>
            <a:r>
              <a:rPr lang="ar-SA" sz="2200" dirty="0" smtClean="0"/>
              <a:t>:</a:t>
            </a:r>
            <a:r>
              <a:rPr lang="en-US" sz="2200" dirty="0" smtClean="0"/>
              <a:t> </a:t>
            </a:r>
            <a:r>
              <a:rPr lang="ar-SA" sz="2200" dirty="0" smtClean="0"/>
              <a:t>يحتوي على فراغ العلاج الطبيعي وفراغ لنقع وغلي وتحضير المواد المصنوعة من المواد الطبيعية .</a:t>
            </a:r>
            <a:endParaRPr lang="en-US" sz="2200" dirty="0" smtClean="0"/>
          </a:p>
          <a:p>
            <a:pPr>
              <a:defRPr/>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1563" y="1785938"/>
            <a:ext cx="1643062" cy="4267200"/>
          </a:xfrm>
        </p:spPr>
        <p:txBody>
          <a:bodyPr/>
          <a:lstStyle/>
          <a:p>
            <a:pPr>
              <a:defRPr/>
            </a:pPr>
            <a:endParaRPr lang="en-US" dirty="0" smtClean="0"/>
          </a:p>
          <a:p>
            <a:pPr lvl="1">
              <a:buFont typeface="+mj-lt"/>
              <a:buAutoNum type="arabicPeriod"/>
              <a:defRPr/>
            </a:pPr>
            <a:r>
              <a:rPr lang="ar-SA" sz="1600" dirty="0" smtClean="0"/>
              <a:t>مدخل</a:t>
            </a:r>
            <a:endParaRPr lang="en-US" sz="1600" dirty="0" smtClean="0"/>
          </a:p>
          <a:p>
            <a:pPr lvl="1">
              <a:buFont typeface="+mj-lt"/>
              <a:buAutoNum type="arabicPeriod"/>
              <a:defRPr/>
            </a:pPr>
            <a:r>
              <a:rPr lang="ar-SA" sz="1600" dirty="0" smtClean="0"/>
              <a:t>استقبال</a:t>
            </a:r>
            <a:endParaRPr lang="en-US" sz="1600" dirty="0" smtClean="0"/>
          </a:p>
          <a:p>
            <a:pPr lvl="1">
              <a:buFont typeface="+mj-lt"/>
              <a:buAutoNum type="arabicPeriod"/>
              <a:defRPr/>
            </a:pPr>
            <a:r>
              <a:rPr lang="ar-SA" sz="1600" dirty="0" smtClean="0"/>
              <a:t>انتظار</a:t>
            </a:r>
            <a:endParaRPr lang="en-US" sz="1600" dirty="0" smtClean="0"/>
          </a:p>
          <a:p>
            <a:pPr lvl="1">
              <a:buFont typeface="+mj-lt"/>
              <a:buAutoNum type="arabicPeriod"/>
              <a:defRPr/>
            </a:pPr>
            <a:r>
              <a:rPr lang="ar-SA" sz="1600" dirty="0" smtClean="0"/>
              <a:t>فحص</a:t>
            </a:r>
            <a:endParaRPr lang="en-US" sz="1600" dirty="0" smtClean="0"/>
          </a:p>
          <a:p>
            <a:pPr lvl="1">
              <a:buFont typeface="+mj-lt"/>
              <a:buAutoNum type="arabicPeriod"/>
              <a:defRPr/>
            </a:pPr>
            <a:r>
              <a:rPr lang="ar-SA" sz="1600" dirty="0" smtClean="0"/>
              <a:t>معالجة</a:t>
            </a:r>
            <a:endParaRPr lang="en-US" sz="1600" dirty="0" smtClean="0"/>
          </a:p>
          <a:p>
            <a:pPr lvl="1">
              <a:buFont typeface="+mj-lt"/>
              <a:buAutoNum type="arabicPeriod"/>
              <a:defRPr/>
            </a:pPr>
            <a:r>
              <a:rPr lang="ar-SA" sz="1600" dirty="0" smtClean="0"/>
              <a:t>ارشاد</a:t>
            </a:r>
            <a:endParaRPr lang="en-US" sz="1600" dirty="0" smtClean="0"/>
          </a:p>
          <a:p>
            <a:pPr lvl="1">
              <a:buFont typeface="+mj-lt"/>
              <a:buAutoNum type="arabicPeriod"/>
              <a:defRPr/>
            </a:pPr>
            <a:r>
              <a:rPr lang="ar-SA" sz="1600" dirty="0" smtClean="0"/>
              <a:t>مراجعة</a:t>
            </a:r>
            <a:endParaRPr lang="en-US" sz="1600" dirty="0" smtClean="0"/>
          </a:p>
          <a:p>
            <a:pPr lvl="1">
              <a:buFont typeface="+mj-lt"/>
              <a:buAutoNum type="arabicPeriod"/>
              <a:defRPr/>
            </a:pPr>
            <a:r>
              <a:rPr lang="ar-SA" sz="1600" dirty="0" smtClean="0">
                <a:ea typeface="+mn-ea"/>
              </a:rPr>
              <a:t>صيدلية</a:t>
            </a:r>
            <a:endParaRPr lang="en-US" sz="1600" dirty="0"/>
          </a:p>
        </p:txBody>
      </p:sp>
      <p:pic>
        <p:nvPicPr>
          <p:cNvPr id="93187" name="Picture 2" descr="Picture 001"/>
          <p:cNvPicPr>
            <a:picLocks noChangeAspect="1" noChangeArrowheads="1"/>
          </p:cNvPicPr>
          <p:nvPr/>
        </p:nvPicPr>
        <p:blipFill>
          <a:blip r:embed="rId2">
            <a:extLst>
              <a:ext uri="{28A0092B-C50C-407E-A947-70E740481C1C}">
                <a14:useLocalDpi xmlns:a14="http://schemas.microsoft.com/office/drawing/2010/main" val="0"/>
              </a:ext>
            </a:extLst>
          </a:blip>
          <a:srcRect l="25316" t="57819" r="24774" b="7491"/>
          <a:stretch>
            <a:fillRect/>
          </a:stretch>
        </p:blipFill>
        <p:spPr bwMode="auto">
          <a:xfrm>
            <a:off x="3071813" y="1857375"/>
            <a:ext cx="4286250"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Text Box 3"/>
          <p:cNvSpPr txBox="1">
            <a:spLocks noChangeArrowheads="1"/>
          </p:cNvSpPr>
          <p:nvPr/>
        </p:nvSpPr>
        <p:spPr bwMode="auto">
          <a:xfrm>
            <a:off x="285750" y="5572125"/>
            <a:ext cx="2743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Aft>
                <a:spcPts val="1000"/>
              </a:spcAft>
            </a:pPr>
            <a:r>
              <a:rPr lang="ar-SA" sz="1600">
                <a:latin typeface="Calibri" pitchFamily="34" charset="0"/>
                <a:ea typeface="Arial" charset="0"/>
                <a:cs typeface="Simplified Arabic" pitchFamily="2" charset="-78"/>
              </a:rPr>
              <a:t>مسقط الطابق الارضي في المشروع</a:t>
            </a:r>
          </a:p>
          <a:p>
            <a:pPr eaLnBrk="1" hangingPunct="1"/>
            <a:endParaRPr lang="en-US">
              <a:ea typeface="Arial" charset="0"/>
              <a:cs typeface="Simplified Arabic" pitchFamily="2" charset="-7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p:cNvSpPr>
            <a:spLocks noGrp="1"/>
          </p:cNvSpPr>
          <p:nvPr>
            <p:ph idx="1"/>
          </p:nvPr>
        </p:nvSpPr>
        <p:spPr/>
        <p:txBody>
          <a:bodyPr/>
          <a:lstStyle/>
          <a:p>
            <a:r>
              <a:rPr lang="ar-SA" sz="2300" b="1" smtClean="0"/>
              <a:t>وصف التصميم الداخلي وترتيب الفراغات:</a:t>
            </a:r>
            <a:endParaRPr lang="en-US" sz="2300" b="1" smtClean="0"/>
          </a:p>
          <a:p>
            <a:pPr>
              <a:buFont typeface="Wingdings" pitchFamily="2" charset="2"/>
              <a:buNone/>
            </a:pPr>
            <a:r>
              <a:rPr lang="en-US" sz="2300" smtClean="0"/>
              <a:t>	</a:t>
            </a:r>
            <a:r>
              <a:rPr lang="ar-SA" sz="2300" smtClean="0"/>
              <a:t>تعمد المصمم في تصميم المبنى ان يخرج عن المالوف لاماكن الطب الطبيعي، فقد بدا العمل انطلاقاً من فكرة (الزهرة والشجرة)، التي ترتبط بالصورة الذهنية للقصة القديمة التي استوحيت منه الفكرة، فخرج المنتج النهائي بصورة عصرية وجذابة تعطي انطباع واضح بنوعيةالخدمة والرعاية والعناية المتاحة، ويتضح ذلك من خلال صالة الانتظار التي تشعر الشخص بانه يجلس في غابة كثيفة او حديقة عطرية، وقد تثنى له ذلك من خلال الارضيات الخشبية اللامعة وورق الجدران والرخام الطبيعي والزجاج والمرايا والاقمشة وقطع الاثاث والالوان الدافئة والاضاءات المدروسة.</a:t>
            </a:r>
            <a:endParaRPr lang="en-US" sz="2300" smtClean="0"/>
          </a:p>
          <a:p>
            <a:endParaRPr lang="en-US"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122"/>
          <p:cNvPicPr>
            <a:picLocks noChangeAspect="1" noChangeArrowheads="1"/>
          </p:cNvPicPr>
          <p:nvPr/>
        </p:nvPicPr>
        <p:blipFill>
          <a:blip r:embed="rId2">
            <a:extLst>
              <a:ext uri="{28A0092B-C50C-407E-A947-70E740481C1C}">
                <a14:useLocalDpi xmlns:a14="http://schemas.microsoft.com/office/drawing/2010/main" val="0"/>
              </a:ext>
            </a:extLst>
          </a:blip>
          <a:srcRect l="5060" t="4539" r="40073" b="37590"/>
          <a:stretch>
            <a:fillRect/>
          </a:stretch>
        </p:blipFill>
        <p:spPr bwMode="auto">
          <a:xfrm>
            <a:off x="5286375" y="1857375"/>
            <a:ext cx="2771775" cy="37179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5235" name="Picture 3" descr="129"/>
          <p:cNvPicPr>
            <a:picLocks noChangeAspect="1" noChangeArrowheads="1"/>
          </p:cNvPicPr>
          <p:nvPr/>
        </p:nvPicPr>
        <p:blipFill>
          <a:blip r:embed="rId3">
            <a:extLst>
              <a:ext uri="{28A0092B-C50C-407E-A947-70E740481C1C}">
                <a14:useLocalDpi xmlns:a14="http://schemas.microsoft.com/office/drawing/2010/main" val="0"/>
              </a:ext>
            </a:extLst>
          </a:blip>
          <a:srcRect l="6499" t="5142" r="4694" b="2286"/>
          <a:stretch>
            <a:fillRect/>
          </a:stretch>
        </p:blipFill>
        <p:spPr bwMode="auto">
          <a:xfrm>
            <a:off x="1357313" y="1857375"/>
            <a:ext cx="2820987" cy="37179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5236" name="Text Box 4"/>
          <p:cNvSpPr txBox="1">
            <a:spLocks noChangeArrowheads="1"/>
          </p:cNvSpPr>
          <p:nvPr/>
        </p:nvSpPr>
        <p:spPr bwMode="auto">
          <a:xfrm>
            <a:off x="5929313" y="5643563"/>
            <a:ext cx="1485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Aft>
                <a:spcPts val="1000"/>
              </a:spcAft>
            </a:pPr>
            <a:r>
              <a:rPr lang="ar-SA" sz="1600">
                <a:latin typeface="Calibri" pitchFamily="34" charset="0"/>
                <a:ea typeface="Arial" charset="0"/>
                <a:cs typeface="Simplified Arabic" pitchFamily="2" charset="-78"/>
              </a:rPr>
              <a:t>المعالجة</a:t>
            </a:r>
          </a:p>
          <a:p>
            <a:pPr eaLnBrk="1" hangingPunct="1"/>
            <a:endParaRPr lang="en-US">
              <a:ea typeface="Arial" charset="0"/>
              <a:cs typeface="Simplified Arabic" pitchFamily="2" charset="-78"/>
            </a:endParaRPr>
          </a:p>
        </p:txBody>
      </p:sp>
      <p:sp>
        <p:nvSpPr>
          <p:cNvPr id="95237" name="Text Box 5"/>
          <p:cNvSpPr txBox="1">
            <a:spLocks noChangeArrowheads="1"/>
          </p:cNvSpPr>
          <p:nvPr/>
        </p:nvSpPr>
        <p:spPr bwMode="auto">
          <a:xfrm>
            <a:off x="1928813" y="5643563"/>
            <a:ext cx="1485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Aft>
                <a:spcPts val="1000"/>
              </a:spcAft>
            </a:pPr>
            <a:r>
              <a:rPr lang="ar-SA" sz="1600">
                <a:latin typeface="Calibri" pitchFamily="34" charset="0"/>
                <a:ea typeface="Arial" charset="0"/>
                <a:cs typeface="Simplified Arabic" pitchFamily="2" charset="-78"/>
              </a:rPr>
              <a:t>المراجعة والارشاد</a:t>
            </a:r>
          </a:p>
          <a:p>
            <a:pPr eaLnBrk="1" hangingPunct="1"/>
            <a:endParaRPr lang="en-US">
              <a:ea typeface="Arial" charset="0"/>
              <a:cs typeface="Simplified Arabic" pitchFamily="2" charset="-78"/>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Picture 002"/>
          <p:cNvPicPr>
            <a:picLocks noChangeAspect="1" noChangeArrowheads="1"/>
          </p:cNvPicPr>
          <p:nvPr/>
        </p:nvPicPr>
        <p:blipFill>
          <a:blip r:embed="rId2">
            <a:extLst>
              <a:ext uri="{28A0092B-C50C-407E-A947-70E740481C1C}">
                <a14:useLocalDpi xmlns:a14="http://schemas.microsoft.com/office/drawing/2010/main" val="0"/>
              </a:ext>
            </a:extLst>
          </a:blip>
          <a:srcRect t="2838" r="11031" b="4672"/>
          <a:stretch>
            <a:fillRect/>
          </a:stretch>
        </p:blipFill>
        <p:spPr bwMode="auto">
          <a:xfrm>
            <a:off x="5143500" y="1857375"/>
            <a:ext cx="2989263" cy="37861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6259" name="Picture 3" descr="Picture 001"/>
          <p:cNvPicPr>
            <a:picLocks noChangeAspect="1" noChangeArrowheads="1"/>
          </p:cNvPicPr>
          <p:nvPr/>
        </p:nvPicPr>
        <p:blipFill>
          <a:blip r:embed="rId3">
            <a:extLst>
              <a:ext uri="{28A0092B-C50C-407E-A947-70E740481C1C}">
                <a14:useLocalDpi xmlns:a14="http://schemas.microsoft.com/office/drawing/2010/main" val="0"/>
              </a:ext>
            </a:extLst>
          </a:blip>
          <a:srcRect l="13020" b="46387"/>
          <a:stretch>
            <a:fillRect/>
          </a:stretch>
        </p:blipFill>
        <p:spPr bwMode="auto">
          <a:xfrm>
            <a:off x="1285875" y="1928813"/>
            <a:ext cx="3370263" cy="28575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6260" name="Text Box 4"/>
          <p:cNvSpPr txBox="1">
            <a:spLocks noChangeArrowheads="1"/>
          </p:cNvSpPr>
          <p:nvPr/>
        </p:nvSpPr>
        <p:spPr bwMode="auto">
          <a:xfrm>
            <a:off x="5786438" y="5643563"/>
            <a:ext cx="1485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Aft>
                <a:spcPts val="1000"/>
              </a:spcAft>
            </a:pPr>
            <a:r>
              <a:rPr lang="ar-SA" sz="1600">
                <a:latin typeface="Calibri" pitchFamily="34" charset="0"/>
                <a:ea typeface="Arial" charset="0"/>
                <a:cs typeface="Simplified Arabic" pitchFamily="2" charset="-78"/>
              </a:rPr>
              <a:t>الانتظار</a:t>
            </a:r>
          </a:p>
          <a:p>
            <a:pPr eaLnBrk="1" hangingPunct="1"/>
            <a:endParaRPr lang="en-US">
              <a:ea typeface="Arial" charset="0"/>
              <a:cs typeface="Simplified Arabic" pitchFamily="2" charset="-78"/>
            </a:endParaRPr>
          </a:p>
        </p:txBody>
      </p:sp>
      <p:sp>
        <p:nvSpPr>
          <p:cNvPr id="96261" name="Text Box 5"/>
          <p:cNvSpPr txBox="1">
            <a:spLocks noChangeArrowheads="1"/>
          </p:cNvSpPr>
          <p:nvPr/>
        </p:nvSpPr>
        <p:spPr bwMode="auto">
          <a:xfrm>
            <a:off x="2214563" y="4929188"/>
            <a:ext cx="1485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Aft>
                <a:spcPts val="1000"/>
              </a:spcAft>
            </a:pPr>
            <a:r>
              <a:rPr lang="ar-SA" sz="1600">
                <a:latin typeface="Calibri" pitchFamily="34" charset="0"/>
                <a:ea typeface="Arial" charset="0"/>
                <a:cs typeface="Simplified Arabic" pitchFamily="2" charset="-78"/>
              </a:rPr>
              <a:t>الاستقبال</a:t>
            </a:r>
          </a:p>
          <a:p>
            <a:pPr eaLnBrk="1" hangingPunct="1"/>
            <a:endParaRPr lang="en-US">
              <a:ea typeface="Arial" charset="0"/>
              <a:cs typeface="Simplified Arabic"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r" eaLnBrk="1" hangingPunct="1"/>
            <a:r>
              <a:rPr lang="ar-SA" b="1" smtClean="0"/>
              <a:t>2-3-2  صالات الاستقبال:</a:t>
            </a:r>
            <a:endParaRPr lang="en-US" b="1" smtClean="0"/>
          </a:p>
        </p:txBody>
      </p:sp>
      <p:sp>
        <p:nvSpPr>
          <p:cNvPr id="33795" name="Rectangle 3"/>
          <p:cNvSpPr>
            <a:spLocks noGrp="1" noChangeArrowheads="1"/>
          </p:cNvSpPr>
          <p:nvPr>
            <p:ph type="body" idx="1"/>
          </p:nvPr>
        </p:nvSpPr>
        <p:spPr/>
        <p:txBody>
          <a:bodyPr/>
          <a:lstStyle/>
          <a:p>
            <a:pPr eaLnBrk="1" hangingPunct="1">
              <a:buFont typeface="Wingdings" pitchFamily="2" charset="2"/>
              <a:buNone/>
            </a:pPr>
            <a:r>
              <a:rPr lang="ar-SA" sz="2200" smtClean="0"/>
              <a:t>	تلي المدخل الرئيسي مباشرة من حيث التصميم، وتكون ذات علاقة قوية مع مداخل الأقسام الأخرى، وتحتوي الصالة على العناصر التالية:</a:t>
            </a:r>
          </a:p>
          <a:p>
            <a:pPr eaLnBrk="1" hangingPunct="1">
              <a:buFont typeface="Wingdings" pitchFamily="2" charset="2"/>
              <a:buNone/>
            </a:pPr>
            <a:endParaRPr lang="ar-SA" sz="2200" u="sng" smtClean="0"/>
          </a:p>
          <a:p>
            <a:pPr eaLnBrk="1" hangingPunct="1"/>
            <a:r>
              <a:rPr lang="ar-SA" sz="2200" b="1" u="sng" smtClean="0"/>
              <a:t>مكتب الاستعلامات</a:t>
            </a:r>
            <a:r>
              <a:rPr lang="ar-SA" sz="2200" smtClean="0"/>
              <a:t>: ويجب أن يكون موقعه مناسب بحيث يمكن للموظف أن يلاحظ محاور الحركة ويرشد المريض أو الزائر إلى الاتجاه السليم.</a:t>
            </a:r>
          </a:p>
          <a:p>
            <a:pPr eaLnBrk="1" hangingPunct="1">
              <a:buFont typeface="Wingdings" pitchFamily="2" charset="2"/>
              <a:buNone/>
            </a:pPr>
            <a:endParaRPr lang="ar-SA" sz="2200" u="sng" smtClean="0"/>
          </a:p>
          <a:p>
            <a:pPr eaLnBrk="1" hangingPunct="1"/>
            <a:r>
              <a:rPr lang="ar-SA" sz="2200" b="1" u="sng" smtClean="0"/>
              <a:t>صالة الانتظار</a:t>
            </a:r>
            <a:r>
              <a:rPr lang="ar-SA" sz="2200" smtClean="0"/>
              <a:t>: وهي التي تترك الانطباع الأول لدى المريض أو الزائر وتنبئه بمستوى العناية ومدى جودتها، إذ يجب أن تتميز بسعة مناسبة وتصميم جذاب، ويجب أن تحتوي على عدد من المقاعد والمناضد والمصابيح، كما ويجب العناية ببعض اللمسات الجمالية بالنسبة للحوائط والمفروشات والصور والستائر والألوان، ويفضل أن يسمح بإطلالة خارجية جميلة ومريحة.</a:t>
            </a:r>
            <a:r>
              <a:rPr lang="ar-SA" smtClean="0"/>
              <a:t> </a:t>
            </a:r>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RECEPTION"/>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003800" y="2205038"/>
            <a:ext cx="3200400" cy="2425700"/>
          </a:xfrm>
          <a:noFill/>
          <a:ln w="19050">
            <a:solidFill>
              <a:srgbClr val="000000"/>
            </a:solidFill>
            <a:miter lim="800000"/>
            <a:headEnd/>
            <a:tailEnd/>
          </a:ln>
        </p:spPr>
      </p:pic>
      <p:pic>
        <p:nvPicPr>
          <p:cNvPr id="34819" name="Picture 5" descr="OutImage02"/>
          <p:cNvPicPr>
            <a:picLocks noChangeAspect="1" noChangeArrowheads="1"/>
          </p:cNvPicPr>
          <p:nvPr/>
        </p:nvPicPr>
        <p:blipFill>
          <a:blip r:embed="rId3">
            <a:extLst>
              <a:ext uri="{28A0092B-C50C-407E-A947-70E740481C1C}">
                <a14:useLocalDpi xmlns:a14="http://schemas.microsoft.com/office/drawing/2010/main" val="0"/>
              </a:ext>
            </a:extLst>
          </a:blip>
          <a:srcRect l="6500" t="3497" r="3500" b="5679"/>
          <a:stretch>
            <a:fillRect/>
          </a:stretch>
        </p:blipFill>
        <p:spPr bwMode="auto">
          <a:xfrm>
            <a:off x="971550" y="2205038"/>
            <a:ext cx="3241675" cy="243363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820" name="Text Box 6"/>
          <p:cNvSpPr txBox="1">
            <a:spLocks noChangeArrowheads="1"/>
          </p:cNvSpPr>
          <p:nvPr/>
        </p:nvSpPr>
        <p:spPr bwMode="auto">
          <a:xfrm>
            <a:off x="5435600" y="4868863"/>
            <a:ext cx="2514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ar-SA" sz="1600">
                <a:latin typeface="Times New Roman" pitchFamily="18" charset="0"/>
                <a:cs typeface="Simplified Arabic" pitchFamily="2" charset="-78"/>
              </a:rPr>
              <a:t>مكتب استعلامات يتميز بتصميم عصري جذاب.</a:t>
            </a:r>
          </a:p>
          <a:p>
            <a:pPr eaLnBrk="1" hangingPunct="1"/>
            <a:endParaRPr lang="en-US" sz="1600"/>
          </a:p>
        </p:txBody>
      </p:sp>
      <p:sp>
        <p:nvSpPr>
          <p:cNvPr id="34821" name="Text Box 7"/>
          <p:cNvSpPr txBox="1">
            <a:spLocks noChangeArrowheads="1"/>
          </p:cNvSpPr>
          <p:nvPr/>
        </p:nvSpPr>
        <p:spPr bwMode="auto">
          <a:xfrm>
            <a:off x="1258888" y="4797425"/>
            <a:ext cx="2514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mpd="dbl" algn="ctr">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r" rtl="1" eaLnBrk="0" fontAlgn="base" hangingPunct="0">
              <a:spcBef>
                <a:spcPct val="0"/>
              </a:spcBef>
              <a:spcAft>
                <a:spcPct val="0"/>
              </a:spcAft>
              <a:defRPr>
                <a:solidFill>
                  <a:schemeClr val="tx1"/>
                </a:solidFill>
                <a:latin typeface="Verdana" pitchFamily="34" charset="0"/>
                <a:cs typeface="Arial" charset="0"/>
              </a:defRPr>
            </a:lvl6pPr>
            <a:lvl7pPr marL="2971800" indent="-228600" algn="r" rtl="1" eaLnBrk="0" fontAlgn="base" hangingPunct="0">
              <a:spcBef>
                <a:spcPct val="0"/>
              </a:spcBef>
              <a:spcAft>
                <a:spcPct val="0"/>
              </a:spcAft>
              <a:defRPr>
                <a:solidFill>
                  <a:schemeClr val="tx1"/>
                </a:solidFill>
                <a:latin typeface="Verdana" pitchFamily="34" charset="0"/>
                <a:cs typeface="Arial" charset="0"/>
              </a:defRPr>
            </a:lvl7pPr>
            <a:lvl8pPr marL="3429000" indent="-228600" algn="r" rtl="1" eaLnBrk="0" fontAlgn="base" hangingPunct="0">
              <a:spcBef>
                <a:spcPct val="0"/>
              </a:spcBef>
              <a:spcAft>
                <a:spcPct val="0"/>
              </a:spcAft>
              <a:defRPr>
                <a:solidFill>
                  <a:schemeClr val="tx1"/>
                </a:solidFill>
                <a:latin typeface="Verdana" pitchFamily="34" charset="0"/>
                <a:cs typeface="Arial" charset="0"/>
              </a:defRPr>
            </a:lvl8pPr>
            <a:lvl9pPr marL="3886200" indent="-228600" algn="r" rtl="1"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ar-SA">
                <a:latin typeface="Times New Roman" pitchFamily="18" charset="0"/>
                <a:cs typeface="Simplified Arabic" pitchFamily="2" charset="-78"/>
              </a:rPr>
              <a:t>صالة انتظار تتميز بتصميم عصري يبين نوعية الخدمة المقدمة في المكان</a:t>
            </a:r>
            <a:r>
              <a:rPr lang="ar-SA">
                <a:latin typeface="Times New Roman" pitchFamily="18" charset="0"/>
              </a:rPr>
              <a:t>.</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r" eaLnBrk="1" hangingPunct="1"/>
            <a:r>
              <a:rPr lang="ar-SA" b="1" smtClean="0"/>
              <a:t>2-3-3  فراغات العلاج والمتابعة:</a:t>
            </a:r>
            <a:endParaRPr lang="en-US" b="1" smtClean="0"/>
          </a:p>
        </p:txBody>
      </p:sp>
      <p:sp>
        <p:nvSpPr>
          <p:cNvPr id="35843" name="Rectangle 3"/>
          <p:cNvSpPr>
            <a:spLocks noGrp="1" noChangeArrowheads="1"/>
          </p:cNvSpPr>
          <p:nvPr>
            <p:ph type="body" idx="1"/>
          </p:nvPr>
        </p:nvSpPr>
        <p:spPr>
          <a:xfrm>
            <a:off x="755650" y="1773238"/>
            <a:ext cx="8001000" cy="1150937"/>
          </a:xfrm>
        </p:spPr>
        <p:txBody>
          <a:bodyPr/>
          <a:lstStyle/>
          <a:p>
            <a:pPr marL="571500" indent="-571500" eaLnBrk="1" hangingPunct="1">
              <a:lnSpc>
                <a:spcPct val="80000"/>
              </a:lnSpc>
              <a:buFont typeface="Wingdings" pitchFamily="2" charset="2"/>
              <a:buNone/>
            </a:pPr>
            <a:r>
              <a:rPr lang="ar-SA" sz="2600" smtClean="0"/>
              <a:t>	</a:t>
            </a:r>
            <a:r>
              <a:rPr lang="ar-SA" sz="2800" smtClean="0"/>
              <a:t>وهي الفراغات الوظيفيـة التـي يتـم فيـها تقديـم الخدمـات المنشـودة مـن المركـز منـذ لحظـة الدخـول وحتـى يتـــم الاستشفاء الكامل، وتتألف من:</a:t>
            </a:r>
          </a:p>
          <a:p>
            <a:pPr marL="571500" indent="-571500" eaLnBrk="1" hangingPunct="1">
              <a:lnSpc>
                <a:spcPct val="80000"/>
              </a:lnSpc>
              <a:buFont typeface="Wingdings" pitchFamily="2" charset="2"/>
              <a:buNone/>
            </a:pPr>
            <a:endParaRPr lang="ar-SA" sz="2800" smtClean="0"/>
          </a:p>
        </p:txBody>
      </p:sp>
      <p:graphicFrame>
        <p:nvGraphicFramePr>
          <p:cNvPr id="2" name="Diagram 1"/>
          <p:cNvGraphicFramePr/>
          <p:nvPr/>
        </p:nvGraphicFramePr>
        <p:xfrm>
          <a:off x="179388" y="2924175"/>
          <a:ext cx="8785225" cy="273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539750" y="1773238"/>
            <a:ext cx="8001000" cy="4751387"/>
          </a:xfrm>
        </p:spPr>
        <p:txBody>
          <a:bodyPr/>
          <a:lstStyle/>
          <a:p>
            <a:pPr eaLnBrk="1" hangingPunct="1">
              <a:buFont typeface="Wingdings" pitchFamily="2" charset="2"/>
              <a:buNone/>
            </a:pPr>
            <a:r>
              <a:rPr lang="ar-SA" sz="2600" b="1" smtClean="0">
                <a:solidFill>
                  <a:schemeClr val="accent2"/>
                </a:solidFill>
              </a:rPr>
              <a:t>1.</a:t>
            </a:r>
            <a:r>
              <a:rPr lang="ar-SA" sz="2600" b="1" smtClean="0"/>
              <a:t>   </a:t>
            </a:r>
            <a:r>
              <a:rPr lang="ar-SA" sz="2600" b="1" smtClean="0">
                <a:solidFill>
                  <a:schemeClr val="accent2"/>
                </a:solidFill>
              </a:rPr>
              <a:t>فراغات الفحص الطبي:</a:t>
            </a:r>
            <a:endParaRPr lang="ar-SA" sz="2600" smtClean="0">
              <a:solidFill>
                <a:schemeClr val="accent2"/>
              </a:solidFill>
            </a:endParaRPr>
          </a:p>
          <a:p>
            <a:pPr eaLnBrk="1" hangingPunct="1">
              <a:buFont typeface="Wingdings" pitchFamily="2" charset="2"/>
              <a:buNone/>
            </a:pPr>
            <a:r>
              <a:rPr lang="ar-SA" sz="2200" smtClean="0"/>
              <a:t>تم في هذه الغرف الاتصال المباشر بين الطبيب والمريض أو الزائر، ويجب مراعاة عدة جوانب تصميمية من اجل راحة المريض وخدمته، وهي كما يلي:</a:t>
            </a:r>
          </a:p>
          <a:p>
            <a:pPr eaLnBrk="1" hangingPunct="1"/>
            <a:r>
              <a:rPr lang="ar-SA" sz="2200" smtClean="0"/>
              <a:t>يجب أن تكون هذه الفراغات قريبة من المدخل الرئيسي ومن الإدارة ومن غرف الأطباء.</a:t>
            </a:r>
          </a:p>
          <a:p>
            <a:pPr eaLnBrk="1" hangingPunct="1"/>
            <a:r>
              <a:rPr lang="ar-SA" sz="2200" smtClean="0"/>
              <a:t>يجب أن تجهز الغرف بأجهزة الفحص الخاصة والأسرة والدواليب الخاصة .</a:t>
            </a:r>
          </a:p>
          <a:p>
            <a:pPr eaLnBrk="1" hangingPunct="1"/>
            <a:r>
              <a:rPr lang="ar-SA" sz="2200" smtClean="0"/>
              <a:t>تتصل هذه المنطقة بحمامات.</a:t>
            </a:r>
          </a:p>
          <a:p>
            <a:pPr eaLnBrk="1" hangingPunct="1"/>
            <a:r>
              <a:rPr lang="ar-SA" sz="2200" smtClean="0"/>
              <a:t>تتصل هذه الغرف مع قسم الأشعة.</a:t>
            </a:r>
          </a:p>
          <a:p>
            <a:pPr eaLnBrk="1" hangingPunct="1"/>
            <a:r>
              <a:rPr lang="ar-SA" sz="2200" smtClean="0"/>
              <a:t>تزود بأماكن لتبديل الملابس وارتدائها ومقاعد او مناضد منخفضة، أما الطبيب فيحتاج لمكتب وكذلك مقعد من مناسب.</a:t>
            </a:r>
            <a:endParaRPr lang="en-US" sz="2200" smtClean="0"/>
          </a:p>
          <a:p>
            <a:pPr eaLnBrk="1" hangingPunct="1"/>
            <a:endParaRPr lang="en-US" sz="22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10">
      <a:dk1>
        <a:srgbClr val="000000"/>
      </a:dk1>
      <a:lt1>
        <a:srgbClr val="FFFFFF"/>
      </a:lt1>
      <a:dk2>
        <a:srgbClr val="CC33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e 10">
        <a:dk1>
          <a:srgbClr val="000000"/>
        </a:dk1>
        <a:lt1>
          <a:srgbClr val="FFFFFF"/>
        </a:lt1>
        <a:dk2>
          <a:srgbClr val="CC33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794</TotalTime>
  <Words>1184</Words>
  <Application>Microsoft Office PowerPoint</Application>
  <PresentationFormat>On-screen Show (4:3)</PresentationFormat>
  <Paragraphs>339</Paragraphs>
  <Slides>57</Slides>
  <Notes>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Profile</vt:lpstr>
      <vt:lpstr>تصميم معماري (5) مركز علاجي سياحي</vt:lpstr>
      <vt:lpstr>2-1-1 تعريف مراكز العلاج:</vt:lpstr>
      <vt:lpstr>PowerPoint Presentation</vt:lpstr>
      <vt:lpstr>PowerPoint Presentation</vt:lpstr>
      <vt:lpstr>2-3-1  المداخل:</vt:lpstr>
      <vt:lpstr>2-3-2  صالات الاستقبال:</vt:lpstr>
      <vt:lpstr>PowerPoint Presentation</vt:lpstr>
      <vt:lpstr>2-3-3  فراغات العلاج والمتابعة: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Master Movies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Ayman</dc:creator>
  <cp:lastModifiedBy>Hany mohamed Ibrhim</cp:lastModifiedBy>
  <cp:revision>52</cp:revision>
  <dcterms:created xsi:type="dcterms:W3CDTF">2007-09-24T19:33:51Z</dcterms:created>
  <dcterms:modified xsi:type="dcterms:W3CDTF">2012-05-31T11:09:13Z</dcterms:modified>
</cp:coreProperties>
</file>