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8" r:id="rId4"/>
    <p:sldId id="285" r:id="rId5"/>
    <p:sldId id="282" r:id="rId6"/>
    <p:sldId id="284" r:id="rId7"/>
    <p:sldId id="289" r:id="rId8"/>
    <p:sldId id="291" r:id="rId9"/>
    <p:sldId id="293" r:id="rId10"/>
    <p:sldId id="294" r:id="rId11"/>
    <p:sldId id="295" r:id="rId12"/>
    <p:sldId id="297" r:id="rId13"/>
    <p:sldId id="304" r:id="rId14"/>
    <p:sldId id="298" r:id="rId15"/>
    <p:sldId id="299" r:id="rId16"/>
    <p:sldId id="305" r:id="rId17"/>
    <p:sldId id="306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FB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8" d="100"/>
          <a:sy n="68" d="100"/>
        </p:scale>
        <p:origin x="-144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Chapter-1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3501D-BA08-4EE2-B4D7-17DE3B233AB3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01087-E649-4EFC-8DA0-22996CCE4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4551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r>
              <a:rPr lang="en-US" smtClean="0"/>
              <a:t>Chapter-1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1743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44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89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1114D9-DAD5-4B36-81F5-377576DA10F6}" type="datetime2">
              <a:rPr lang="en-US" smtClean="0"/>
              <a:t>Sunday, January 05, 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5C31BF-E0EA-4653-AD5C-C99D35998702}" type="datetime2">
              <a:rPr lang="en-US" smtClean="0"/>
              <a:t>Sunday, January 05,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1AC19-0228-4BB9-82F3-3E0A1DE72005}" type="datetime2">
              <a:rPr lang="en-US" smtClean="0"/>
              <a:t>Sunday, January 05,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16270-2CFB-4EC3-8200-B603F7C4067A}" type="datetime2">
              <a:rPr lang="en-US" smtClean="0"/>
              <a:t>Sunday, January 05,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7D12F-4BC3-4681-B1ED-55A3AFF289D8}" type="datetime2">
              <a:rPr lang="en-US" smtClean="0"/>
              <a:t>Sunday, January 05,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E52D55-F0E6-4207-AB7C-7772A02CE5BF}" type="datetime2">
              <a:rPr lang="en-US" smtClean="0"/>
              <a:t>Sunday, January 05,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79D1-CCA3-4854-B2A3-2D18EBD98C78}" type="datetime2">
              <a:rPr lang="en-US" smtClean="0"/>
              <a:t>Sunday, January 05,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FE9C99-34C2-429C-9884-C9826BED8882}" type="datetime2">
              <a:rPr lang="en-US" smtClean="0"/>
              <a:t>Sunday, January 05,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2568C-6793-4CCA-9F03-81FDFC3DD04B}" type="datetime2">
              <a:rPr lang="en-US" smtClean="0"/>
              <a:t>Sunday, January 05,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84D1CE-632A-48A5-B7C4-AE222B024E4B}" type="datetime2">
              <a:rPr lang="en-US" smtClean="0"/>
              <a:t>Sunday, January 05,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C9D4EE-0A63-476C-BA37-EAB3F8D7A9E2}" type="datetime2">
              <a:rPr lang="en-US" smtClean="0"/>
              <a:t>Sunday, January 05, 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E11385BD-6BDD-42D3-8F6E-910BC0C49198}" type="datetime2">
              <a:rPr lang="en-US" smtClean="0"/>
              <a:t>Sunday, January 05, 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tinet.com/products/fortigat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7.png"/><Relationship Id="rId7" Type="http://schemas.openxmlformats.org/officeDocument/2006/relationships/image" Target="../media/image25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image" Target="../media/image22.png"/><Relationship Id="rId9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fire.com/download/k73q2t8m43s9gt9/FortiGate-VM.rar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K-hWuTtR1UA" TargetMode="External"/><Relationship Id="rId3" Type="http://schemas.openxmlformats.org/officeDocument/2006/relationships/image" Target="../media/image36.jpg"/><Relationship Id="rId7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g"/><Relationship Id="rId5" Type="http://schemas.openxmlformats.org/officeDocument/2006/relationships/image" Target="../media/image38.gif"/><Relationship Id="rId4" Type="http://schemas.openxmlformats.org/officeDocument/2006/relationships/image" Target="../media/image3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hyperlink" Target="http://www.fortinet.com/products/fortimail/index.html" TargetMode="External"/><Relationship Id="rId18" Type="http://schemas.openxmlformats.org/officeDocument/2006/relationships/image" Target="../media/image17.png"/><Relationship Id="rId3" Type="http://schemas.openxmlformats.org/officeDocument/2006/relationships/image" Target="../media/image10.png"/><Relationship Id="rId21" Type="http://schemas.openxmlformats.org/officeDocument/2006/relationships/image" Target="../media/image7.png"/><Relationship Id="rId7" Type="http://schemas.openxmlformats.org/officeDocument/2006/relationships/image" Target="../media/image14.png"/><Relationship Id="rId12" Type="http://schemas.openxmlformats.org/officeDocument/2006/relationships/hyperlink" Target="http://www.fortinet.com/products/fortimanager/index.html" TargetMode="External"/><Relationship Id="rId17" Type="http://schemas.openxmlformats.org/officeDocument/2006/relationships/hyperlink" Target="http://www.fortinet.com/products/fortiswitch/index.html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www.fortinet.com/products/endpoint/index.html" TargetMode="External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hyperlink" Target="http://www.fortinet.com/products/fortianalyzer/index.html" TargetMode="External"/><Relationship Id="rId5" Type="http://schemas.openxmlformats.org/officeDocument/2006/relationships/image" Target="../media/image12.png"/><Relationship Id="rId15" Type="http://schemas.openxmlformats.org/officeDocument/2006/relationships/hyperlink" Target="http://www.fortinet.com/products/fortiweb/index.html" TargetMode="External"/><Relationship Id="rId10" Type="http://schemas.openxmlformats.org/officeDocument/2006/relationships/hyperlink" Target="http://www.fortinet.com/products/fortigate/index.html" TargetMode="External"/><Relationship Id="rId19" Type="http://schemas.openxmlformats.org/officeDocument/2006/relationships/image" Target="../media/image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hyperlink" Target="http://www.fortinet.com/products/fortidb/index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fortinet.com/products/fortiswitch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6" y="-14068"/>
            <a:ext cx="1152049" cy="8838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608" y="869779"/>
            <a:ext cx="4712830" cy="23762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3243" y="6238839"/>
            <a:ext cx="2123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10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10 CuadroTexto"/>
          <p:cNvSpPr txBox="1"/>
          <p:nvPr/>
        </p:nvSpPr>
        <p:spPr>
          <a:xfrm>
            <a:off x="6946734" y="4456519"/>
            <a:ext cx="1860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HN" spc="-150" dirty="0" smtClean="0">
                <a:solidFill>
                  <a:srgbClr val="0C3FB0"/>
                </a:solidFill>
                <a:latin typeface="Bell Gothic Std Black" pitchFamily="34" charset="0"/>
              </a:rPr>
              <a:t>ENG.TAMER ZEIN</a:t>
            </a:r>
            <a:endParaRPr lang="es-ES" spc="-150" dirty="0">
              <a:solidFill>
                <a:srgbClr val="0C3FB0"/>
              </a:solidFill>
              <a:latin typeface="Bell Gothic Std Black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96" y="2508240"/>
            <a:ext cx="1475606" cy="1475606"/>
          </a:xfrm>
          <a:prstGeom prst="rect">
            <a:avLst/>
          </a:prstGeom>
        </p:spPr>
      </p:pic>
      <p:sp>
        <p:nvSpPr>
          <p:cNvPr id="13" name="Title 2"/>
          <p:cNvSpPr txBox="1">
            <a:spLocks/>
          </p:cNvSpPr>
          <p:nvPr/>
        </p:nvSpPr>
        <p:spPr>
          <a:xfrm>
            <a:off x="2987824" y="3243568"/>
            <a:ext cx="3429270" cy="416025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ar-EG" sz="2400" dirty="0" smtClean="0">
                <a:solidFill>
                  <a:srgbClr val="0C3FB0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>للتدريب وتقنية المعلومات</a:t>
            </a:r>
            <a:endParaRPr lang="en-US" sz="6000" dirty="0">
              <a:solidFill>
                <a:srgbClr val="0C3FB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33753" y="4753376"/>
            <a:ext cx="22761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C3FB0"/>
                </a:solidFill>
              </a:rPr>
              <a:t>Twitter.com/</a:t>
            </a:r>
            <a:r>
              <a:rPr lang="en-US" sz="1200" dirty="0" err="1" smtClean="0">
                <a:solidFill>
                  <a:srgbClr val="0C3FB0"/>
                </a:solidFill>
              </a:rPr>
              <a:t>SAHLtraining</a:t>
            </a:r>
            <a:endParaRPr lang="en-US" sz="1200" dirty="0">
              <a:solidFill>
                <a:srgbClr val="0C3FB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33753" y="4431656"/>
            <a:ext cx="23604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C3FB0"/>
                </a:solidFill>
              </a:rPr>
              <a:t>Facebook.com/</a:t>
            </a:r>
            <a:r>
              <a:rPr lang="en-US" sz="1200" dirty="0" err="1" smtClean="0">
                <a:solidFill>
                  <a:srgbClr val="0C3FB0"/>
                </a:solidFill>
              </a:rPr>
              <a:t>SAHLtraining</a:t>
            </a:r>
            <a:endParaRPr lang="en-US" sz="1200" dirty="0">
              <a:solidFill>
                <a:srgbClr val="0C3FB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97" y="4703243"/>
            <a:ext cx="268524" cy="26852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61" y="4354275"/>
            <a:ext cx="268360" cy="286910"/>
          </a:xfrm>
          <a:prstGeom prst="rect">
            <a:avLst/>
          </a:prstGeom>
        </p:spPr>
      </p:pic>
      <p:sp>
        <p:nvSpPr>
          <p:cNvPr id="18" name="10 CuadroTexto"/>
          <p:cNvSpPr txBox="1"/>
          <p:nvPr/>
        </p:nvSpPr>
        <p:spPr>
          <a:xfrm>
            <a:off x="6855633" y="4750341"/>
            <a:ext cx="2044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HN" sz="1200" dirty="0">
                <a:solidFill>
                  <a:srgbClr val="0C3FB0"/>
                </a:solidFill>
              </a:rPr>
              <a:t>it.tamer.zein@gmail.com</a:t>
            </a:r>
            <a:endParaRPr lang="es-ES" sz="1200" dirty="0">
              <a:solidFill>
                <a:srgbClr val="0C3FB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3765382" cy="860659"/>
          </a:xfrm>
          <a:prstGeom prst="rect">
            <a:avLst/>
          </a:prstGeom>
        </p:spPr>
      </p:pic>
      <p:sp>
        <p:nvSpPr>
          <p:cNvPr id="6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Fort iGATE  Series 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100" dirty="0" smtClean="0"/>
          </a:p>
          <a:p>
            <a:pPr marL="109728" indent="0">
              <a:buNone/>
            </a:pPr>
            <a:r>
              <a:rPr lang="en-US" sz="2100" b="1" dirty="0" smtClean="0"/>
              <a:t>1- High-End</a:t>
            </a:r>
          </a:p>
          <a:p>
            <a:pPr fontAlgn="base"/>
            <a:r>
              <a:rPr lang="en-US" sz="2100" dirty="0" smtClean="0"/>
              <a:t>FortiGate-5000 series </a:t>
            </a:r>
          </a:p>
          <a:p>
            <a:pPr fontAlgn="base"/>
            <a:r>
              <a:rPr lang="en-US" sz="2100" dirty="0"/>
              <a:t>FortiGate-3700D</a:t>
            </a:r>
          </a:p>
          <a:p>
            <a:pPr marL="109728" indent="0">
              <a:buNone/>
            </a:pPr>
            <a:endParaRPr lang="en-US" sz="2100" dirty="0"/>
          </a:p>
          <a:p>
            <a:pPr marL="109728" indent="0" fontAlgn="base">
              <a:buNone/>
            </a:pPr>
            <a:r>
              <a:rPr lang="en-US" sz="2100" b="1" dirty="0" smtClean="0"/>
              <a:t>2- </a:t>
            </a:r>
            <a:r>
              <a:rPr lang="en-US" sz="2100" b="1" dirty="0"/>
              <a:t>Mid-Range</a:t>
            </a:r>
          </a:p>
          <a:p>
            <a:pPr>
              <a:buFont typeface="Wingdings" pitchFamily="2" charset="2"/>
              <a:buChar char="Ø"/>
            </a:pPr>
            <a:r>
              <a:rPr lang="en-US" sz="2100" dirty="0"/>
              <a:t>FortiGate-1000C</a:t>
            </a:r>
          </a:p>
          <a:p>
            <a:pPr>
              <a:buFont typeface="Wingdings" pitchFamily="2" charset="2"/>
              <a:buChar char="Ø"/>
            </a:pPr>
            <a:r>
              <a:rPr lang="en-US" sz="2100" dirty="0"/>
              <a:t>FortiGate-100D </a:t>
            </a:r>
            <a:r>
              <a:rPr lang="en-US" sz="2100" dirty="0" smtClean="0"/>
              <a:t>Series    built-in </a:t>
            </a:r>
            <a:r>
              <a:rPr lang="en-US" sz="2100" dirty="0"/>
              <a:t>wireless controller, integrated </a:t>
            </a:r>
            <a:r>
              <a:rPr lang="en-US" sz="2100" dirty="0" smtClean="0"/>
              <a:t>switching (POE)</a:t>
            </a:r>
          </a:p>
          <a:p>
            <a:pPr marL="109728" indent="0">
              <a:buNone/>
            </a:pPr>
            <a:endParaRPr lang="en-US" sz="2100" dirty="0"/>
          </a:p>
          <a:p>
            <a:pPr marL="109728" indent="0">
              <a:buNone/>
            </a:pPr>
            <a:r>
              <a:rPr lang="en-US" sz="2100" b="1" dirty="0" smtClean="0"/>
              <a:t>3- Desktop</a:t>
            </a:r>
          </a:p>
          <a:p>
            <a:r>
              <a:rPr lang="en-US" sz="2100" dirty="0"/>
              <a:t>FortiGate-90D/FortiWifi-90D </a:t>
            </a:r>
            <a:r>
              <a:rPr lang="en-US" sz="2100" dirty="0" smtClean="0"/>
              <a:t>Series</a:t>
            </a:r>
          </a:p>
          <a:p>
            <a:r>
              <a:rPr lang="en-US" sz="2100" dirty="0" smtClean="0"/>
              <a:t>FortiGate-80C</a:t>
            </a:r>
          </a:p>
          <a:p>
            <a:endParaRPr lang="en-US" sz="2100" dirty="0"/>
          </a:p>
          <a:p>
            <a:pPr marL="109728" indent="0">
              <a:buNone/>
            </a:pP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www.fortinet.com/products/fortigate</a:t>
            </a:r>
            <a:r>
              <a:rPr lang="en-US" sz="1600" dirty="0"/>
              <a:t>	</a:t>
            </a:r>
          </a:p>
          <a:p>
            <a:pPr marL="109728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pPr marL="109728" indent="0">
              <a:buNone/>
            </a:pPr>
            <a:endParaRPr lang="en-US" sz="1600" dirty="0"/>
          </a:p>
          <a:p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98772" y="6377559"/>
            <a:ext cx="15452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7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29" y="5949280"/>
            <a:ext cx="1661707" cy="83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69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8772" y="6377559"/>
            <a:ext cx="15452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7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3765382" cy="860659"/>
          </a:xfrm>
          <a:prstGeom prst="rect">
            <a:avLst/>
          </a:prstGeom>
        </p:spPr>
      </p:pic>
      <p:sp>
        <p:nvSpPr>
          <p:cNvPr id="9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FortiOS key feature 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pPr marL="109728" indent="0">
              <a:buNone/>
            </a:pPr>
            <a:endParaRPr lang="en-US" sz="1600" dirty="0"/>
          </a:p>
          <a:p>
            <a:endParaRPr lang="en-US" sz="160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640" y="1916832"/>
            <a:ext cx="6506492" cy="41764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29" y="5949280"/>
            <a:ext cx="1661707" cy="83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8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3184" y="1485931"/>
            <a:ext cx="8229600" cy="718933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Lab </a:t>
            </a:r>
            <a:r>
              <a:rPr lang="en-US" sz="2800" dirty="0" smtClean="0">
                <a:solidFill>
                  <a:srgbClr val="FF0000"/>
                </a:solidFill>
              </a:rPr>
              <a:t>Design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8772" y="6377559"/>
            <a:ext cx="15452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7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3765382" cy="8606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29" y="5949280"/>
            <a:ext cx="1661707" cy="8378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054" y="1979776"/>
            <a:ext cx="1512803" cy="15698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566104" y="3658811"/>
            <a:ext cx="1484702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192.168.1.10/24</a:t>
            </a:r>
            <a:endParaRPr lang="en-US" sz="12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728" y="2578230"/>
            <a:ext cx="308215" cy="17260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865062" y="3920422"/>
            <a:ext cx="88678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VM</a:t>
            </a:r>
            <a:r>
              <a:rPr lang="en-US" sz="1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</a:rPr>
              <a:t>ware</a:t>
            </a:r>
            <a:endParaRPr lang="en-US" sz="12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501915" y="3124602"/>
            <a:ext cx="1062233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21171"/>
            <a:ext cx="1973451" cy="1541601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267744" y="3124602"/>
            <a:ext cx="2283265" cy="1390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658811"/>
            <a:ext cx="4097484" cy="1273293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5444320" y="3138503"/>
            <a:ext cx="0" cy="144262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51009" y="3177639"/>
            <a:ext cx="0" cy="142723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09944" y="2643567"/>
            <a:ext cx="148470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192.168.15.1/24</a:t>
            </a:r>
            <a:endParaRPr lang="en-US" sz="12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42753" y="2905178"/>
            <a:ext cx="61908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ADSL </a:t>
            </a:r>
            <a:endParaRPr lang="en-US" sz="12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882" y="5316465"/>
            <a:ext cx="1057438" cy="1037673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4967822" y="4725144"/>
            <a:ext cx="0" cy="64807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501915" y="2586535"/>
            <a:ext cx="97233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solidFill>
                  <a:srgbClr val="0C3FB0"/>
                </a:solidFill>
              </a:rPr>
              <a:t>Internal </a:t>
            </a:r>
          </a:p>
          <a:p>
            <a:pPr algn="ctr"/>
            <a:r>
              <a:rPr lang="en-US" sz="1200" b="1" dirty="0" smtClean="0">
                <a:solidFill>
                  <a:srgbClr val="0C3FB0"/>
                </a:solidFill>
              </a:rPr>
              <a:t>VMnet 4</a:t>
            </a:r>
            <a:endParaRPr lang="en-US" sz="1200" b="1" dirty="0">
              <a:solidFill>
                <a:srgbClr val="0C3FB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99792" y="2602100"/>
            <a:ext cx="97233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solidFill>
                  <a:srgbClr val="0C3FB0"/>
                </a:solidFill>
              </a:rPr>
              <a:t>External </a:t>
            </a:r>
          </a:p>
          <a:p>
            <a:pPr algn="ctr"/>
            <a:r>
              <a:rPr lang="en-US" sz="1200" b="1" dirty="0" smtClean="0">
                <a:solidFill>
                  <a:srgbClr val="0C3FB0"/>
                </a:solidFill>
              </a:rPr>
              <a:t>Bridge</a:t>
            </a:r>
            <a:endParaRPr lang="en-US" sz="1200" b="1" dirty="0">
              <a:solidFill>
                <a:srgbClr val="0C3FB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281299" y="5746828"/>
            <a:ext cx="97233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solidFill>
                  <a:srgbClr val="0C3FB0"/>
                </a:solidFill>
              </a:rPr>
              <a:t>DMZ</a:t>
            </a:r>
          </a:p>
          <a:p>
            <a:pPr algn="ctr"/>
            <a:r>
              <a:rPr lang="en-US" sz="1200" b="1" dirty="0" smtClean="0">
                <a:solidFill>
                  <a:srgbClr val="0C3FB0"/>
                </a:solidFill>
              </a:rPr>
              <a:t>VMnet 8</a:t>
            </a:r>
            <a:endParaRPr lang="en-US" sz="1200" b="1" dirty="0">
              <a:solidFill>
                <a:srgbClr val="0C3FB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73129" y="6181642"/>
            <a:ext cx="109356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10.0.0.1/24</a:t>
            </a:r>
            <a:endParaRPr lang="en-US" sz="12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67658" y="2292073"/>
            <a:ext cx="91723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Internet</a:t>
            </a:r>
            <a:endParaRPr lang="en-US" sz="12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104" y="4519917"/>
            <a:ext cx="292412" cy="292412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2632423" y="4947132"/>
            <a:ext cx="2079416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WAN 192.168.15.100/24</a:t>
            </a:r>
            <a:endParaRPr lang="en-US" sz="12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199284" y="4910680"/>
            <a:ext cx="1834156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LAN 192.168.1.99/24</a:t>
            </a:r>
            <a:endParaRPr lang="en-US" sz="12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925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57728" y="1412776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Prerequisite's</a:t>
            </a:r>
          </a:p>
          <a:p>
            <a:endParaRPr lang="en-US" sz="1600" dirty="0" smtClean="0"/>
          </a:p>
          <a:p>
            <a:pPr marL="109728" indent="0">
              <a:buNone/>
            </a:pPr>
            <a:endParaRPr lang="en-US" sz="1600" b="1" dirty="0">
              <a:solidFill>
                <a:srgbClr val="0C3FB0"/>
              </a:solidFill>
            </a:endParaRPr>
          </a:p>
          <a:p>
            <a:r>
              <a:rPr lang="en-US" sz="2000" dirty="0"/>
              <a:t>Knowledge of VMware </a:t>
            </a:r>
            <a:r>
              <a:rPr lang="en-US" sz="2000" dirty="0" smtClean="0"/>
              <a:t>WorkStation</a:t>
            </a:r>
            <a:r>
              <a:rPr lang="ar-EG" sz="2000" dirty="0" smtClean="0"/>
              <a:t> </a:t>
            </a:r>
            <a:endParaRPr lang="en-US" sz="2000" dirty="0"/>
          </a:p>
          <a:p>
            <a:r>
              <a:rPr lang="en-US" sz="2000" dirty="0" smtClean="0"/>
              <a:t>knowledge </a:t>
            </a:r>
            <a:r>
              <a:rPr lang="en-US" sz="2000" dirty="0"/>
              <a:t>of Network </a:t>
            </a:r>
            <a:r>
              <a:rPr lang="en-US" sz="2000" dirty="0" smtClean="0"/>
              <a:t>Security Field</a:t>
            </a:r>
            <a:endParaRPr lang="en-US" sz="2000" dirty="0"/>
          </a:p>
          <a:p>
            <a:endParaRPr lang="en-US" sz="2000" dirty="0"/>
          </a:p>
          <a:p>
            <a:r>
              <a:rPr lang="en-US" sz="2200" b="1" dirty="0">
                <a:solidFill>
                  <a:srgbClr val="FF0000"/>
                </a:solidFill>
              </a:rPr>
              <a:t>Tools</a:t>
            </a:r>
            <a:r>
              <a:rPr lang="en-US" sz="1600" b="1" dirty="0">
                <a:solidFill>
                  <a:srgbClr val="FF0000"/>
                </a:solidFill>
              </a:rPr>
              <a:t>   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600" b="1" dirty="0" smtClean="0"/>
          </a:p>
          <a:p>
            <a:pPr lvl="0"/>
            <a:r>
              <a:rPr lang="en-US" sz="2000" dirty="0"/>
              <a:t>VMware WorkStation 7.0</a:t>
            </a:r>
          </a:p>
          <a:p>
            <a:pPr lvl="0"/>
            <a:r>
              <a:rPr lang="en-US" sz="2000" dirty="0"/>
              <a:t>Fortinet VM images </a:t>
            </a:r>
          </a:p>
          <a:p>
            <a:r>
              <a:rPr lang="en-US" sz="1600" dirty="0">
                <a:hlinkClick r:id="rId3"/>
              </a:rPr>
              <a:t>http://www.mediafire.com/download/k73q2t8m43s9gt9/FortiGate-VM.rar</a:t>
            </a:r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98772" y="6377559"/>
            <a:ext cx="15452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7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6" y="-14068"/>
            <a:ext cx="1152049" cy="8838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3765382" cy="860659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978" y="4149080"/>
            <a:ext cx="1979712" cy="5820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29" y="5949280"/>
            <a:ext cx="1661707" cy="83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9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b="1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772" y="6377559"/>
            <a:ext cx="15452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7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6" y="-14068"/>
            <a:ext cx="1152049" cy="8838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3765382" cy="8606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67" y="1575845"/>
            <a:ext cx="2324425" cy="16861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42555"/>
            <a:ext cx="2057687" cy="13146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80661"/>
            <a:ext cx="3143689" cy="127652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16" y="3429001"/>
            <a:ext cx="6708992" cy="259228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85837" y="1193315"/>
            <a:ext cx="7360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-1-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4601" y="1225162"/>
            <a:ext cx="7360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-2-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28184" y="1220802"/>
            <a:ext cx="7360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-3-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5703" y="3495218"/>
            <a:ext cx="7360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-4-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29" y="5949280"/>
            <a:ext cx="1661707" cy="837852"/>
          </a:xfrm>
          <a:prstGeom prst="rect">
            <a:avLst/>
          </a:prstGeom>
        </p:spPr>
      </p:pic>
      <p:sp>
        <p:nvSpPr>
          <p:cNvPr id="18" name="Title 2"/>
          <p:cNvSpPr>
            <a:spLocks noGrp="1"/>
          </p:cNvSpPr>
          <p:nvPr>
            <p:ph type="title"/>
          </p:nvPr>
        </p:nvSpPr>
        <p:spPr>
          <a:xfrm>
            <a:off x="985901" y="526190"/>
            <a:ext cx="1872069" cy="6671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Step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03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772" y="6377559"/>
            <a:ext cx="15452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7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3765382" cy="8606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29" y="5949280"/>
            <a:ext cx="1661707" cy="837852"/>
          </a:xfrm>
          <a:prstGeom prst="rect">
            <a:avLst/>
          </a:prstGeom>
        </p:spPr>
      </p:pic>
      <p:sp>
        <p:nvSpPr>
          <p:cNvPr id="7" name="Rectangl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79366"/>
          </a:xfrm>
        </p:spPr>
        <p:txBody>
          <a:bodyPr>
            <a:normAutofit/>
          </a:bodyPr>
          <a:lstStyle/>
          <a:p>
            <a:r>
              <a:rPr lang="en-US" sz="1800" b="1" u="sng" dirty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Win XP</a:t>
            </a:r>
          </a:p>
          <a:p>
            <a:pPr lvl="0"/>
            <a:r>
              <a:rPr lang="en-US" sz="18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Install New Windows XP  </a:t>
            </a:r>
            <a:r>
              <a:rPr lang="en-US" sz="1800" b="1" dirty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32 bit Image </a:t>
            </a:r>
            <a:endParaRPr lang="en-US" sz="1800" b="1" dirty="0" smtClean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/>
            <a:r>
              <a:rPr lang="en-US" sz="18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&amp; </a:t>
            </a:r>
            <a:r>
              <a:rPr lang="en-US" sz="1800" b="1" dirty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Disable Windows Firewall</a:t>
            </a:r>
          </a:p>
          <a:p>
            <a:pPr lvl="0"/>
            <a:r>
              <a:rPr lang="en-US" sz="1800" b="1" dirty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Assign </a:t>
            </a:r>
            <a:r>
              <a:rPr lang="en-US" sz="18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TCP/IP       192.168.1.10/24 (VMnet 4 ) </a:t>
            </a:r>
          </a:p>
          <a:p>
            <a:pPr lvl="0"/>
            <a:endParaRPr lang="en-US" sz="1800" b="1" dirty="0" smtClean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/>
            <a:endParaRPr lang="en-US" sz="1800" b="1" dirty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/>
            <a:endParaRPr lang="en-US" sz="1800" b="1" dirty="0" smtClean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/>
            <a:endParaRPr lang="en-US" sz="1800" b="1" dirty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/>
            <a:endParaRPr lang="en-US" sz="1800" b="1" dirty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/>
            <a:r>
              <a:rPr lang="en-US" sz="1800" b="1" u="sng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Fort iGATE-VM</a:t>
            </a:r>
          </a:p>
          <a:p>
            <a:pPr lvl="0"/>
            <a:r>
              <a:rPr lang="en-US" sz="18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Connect first NIC to VMnet 4           192.168.1.99/24 Internal </a:t>
            </a:r>
          </a:p>
          <a:p>
            <a:pPr lvl="0"/>
            <a:r>
              <a:rPr lang="en-US" sz="18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Connect Second NIC to Bridge        192.168.100.1/24 External</a:t>
            </a:r>
          </a:p>
          <a:p>
            <a:pPr lvl="0"/>
            <a:r>
              <a:rPr lang="en-US" sz="18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Connect third NIC to VMnet 8         10.0.0.1/24          DMZ</a:t>
            </a:r>
          </a:p>
          <a:p>
            <a:pPr lvl="0"/>
            <a:endParaRPr lang="en-US" sz="1800" b="1" u="sng" dirty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ectangle 1"/>
          <p:cNvSpPr txBox="1">
            <a:spLocks/>
          </p:cNvSpPr>
          <p:nvPr/>
        </p:nvSpPr>
        <p:spPr>
          <a:xfrm>
            <a:off x="673224" y="1192188"/>
            <a:ext cx="3034680" cy="5715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dirty="0" smtClean="0">
                <a:solidFill>
                  <a:srgbClr val="FF0000"/>
                </a:solidFill>
                <a:effectLst/>
              </a:rPr>
              <a:t>Step 2(VMware) </a:t>
            </a:r>
            <a:endParaRPr lang="en-US" sz="2800" dirty="0">
              <a:solidFill>
                <a:srgbClr val="FF0000"/>
              </a:solidFill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047" y="1789729"/>
            <a:ext cx="3391963" cy="344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37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772" y="6377559"/>
            <a:ext cx="15452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7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6" y="-14068"/>
            <a:ext cx="1152049" cy="883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3765382" cy="8606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29" y="5949280"/>
            <a:ext cx="1661707" cy="837852"/>
          </a:xfrm>
          <a:prstGeom prst="rect">
            <a:avLst/>
          </a:prstGeom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807966" y="1128801"/>
            <a:ext cx="6572345" cy="6671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Step 3 UTM Access Internet </a:t>
            </a:r>
            <a:endParaRPr lang="en-US" sz="3200" dirty="0"/>
          </a:p>
        </p:txBody>
      </p:sp>
      <p:sp>
        <p:nvSpPr>
          <p:cNvPr id="9" name="Rectangl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79366"/>
          </a:xfrm>
        </p:spPr>
        <p:txBody>
          <a:bodyPr>
            <a:normAutofit/>
          </a:bodyPr>
          <a:lstStyle/>
          <a:p>
            <a:r>
              <a:rPr lang="en-US" sz="1800" b="1" u="sng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Fort iGATE access Internet</a:t>
            </a:r>
          </a:p>
          <a:p>
            <a:r>
              <a:rPr lang="en-US" sz="18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Activate Ports</a:t>
            </a:r>
          </a:p>
          <a:p>
            <a:r>
              <a:rPr lang="en-US" sz="1800" b="1" dirty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Ping to Yahoo.com ( no ping </a:t>
            </a:r>
            <a:r>
              <a:rPr lang="en-US" sz="18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endParaRPr lang="en-US" sz="1800" b="1" dirty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r>
              <a:rPr lang="en-US" sz="1800" b="1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Configure </a:t>
            </a:r>
            <a:r>
              <a:rPr lang="en-US" sz="1800" b="1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DNS</a:t>
            </a:r>
          </a:p>
          <a:p>
            <a:pPr marL="109728" indent="0">
              <a:buNone/>
            </a:pPr>
            <a:endParaRPr lang="en-US" sz="1800" b="1" dirty="0" smtClean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r>
              <a:rPr lang="en-US" sz="18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Configure Static Route &amp; Test Ping to Yahoo.com</a:t>
            </a:r>
            <a:endParaRPr lang="en-US" sz="1800" b="1" dirty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109728" indent="0">
              <a:buNone/>
            </a:pPr>
            <a:endParaRPr lang="en-US" sz="1800" b="1" dirty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/>
            <a:endParaRPr lang="en-US" sz="1800" b="1" u="sng" dirty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222" y="2132855"/>
            <a:ext cx="4927904" cy="7906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71" y="4004058"/>
            <a:ext cx="6767902" cy="194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40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04420" y="764704"/>
            <a:ext cx="4629472" cy="1387316"/>
            <a:chOff x="906012" y="-1070020"/>
            <a:chExt cx="4629472" cy="1387316"/>
          </a:xfrm>
        </p:grpSpPr>
        <p:sp>
          <p:nvSpPr>
            <p:cNvPr id="9" name="5 CuadroTexto"/>
            <p:cNvSpPr txBox="1"/>
            <p:nvPr/>
          </p:nvSpPr>
          <p:spPr>
            <a:xfrm>
              <a:off x="906012" y="-1070020"/>
              <a:ext cx="462947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HN" sz="6000" spc="-1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ell Gothic Std Black" pitchFamily="34" charset="0"/>
                </a:rPr>
                <a:t>THANK YOU!</a:t>
              </a:r>
              <a:endParaRPr lang="es-ES" sz="6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Bell Gothic Std Black" pitchFamily="34" charset="0"/>
              </a:endParaRPr>
            </a:p>
          </p:txBody>
        </p:sp>
        <p:sp>
          <p:nvSpPr>
            <p:cNvPr id="10" name="10 CuadroTexto"/>
            <p:cNvSpPr txBox="1"/>
            <p:nvPr/>
          </p:nvSpPr>
          <p:spPr>
            <a:xfrm>
              <a:off x="921256" y="-205924"/>
              <a:ext cx="21393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HN" sz="2800" spc="-150" dirty="0" smtClean="0">
                  <a:solidFill>
                    <a:srgbClr val="0C3FB0"/>
                  </a:solidFill>
                  <a:latin typeface="Bell Gothic Std Black" pitchFamily="34" charset="0"/>
                </a:rPr>
                <a:t>TAMER ZEIN</a:t>
              </a:r>
              <a:endParaRPr lang="es-ES" sz="2800" spc="-150" dirty="0">
                <a:solidFill>
                  <a:srgbClr val="0C3FB0"/>
                </a:solidFill>
                <a:latin typeface="Bell Gothic Std Black" pitchFamily="34" charset="0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29" y="5949280"/>
            <a:ext cx="1661707" cy="83785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719803" y="2859652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C3FB0"/>
                </a:solidFill>
              </a:rPr>
              <a:t>https://www.facebook.com/</a:t>
            </a:r>
            <a:r>
              <a:rPr lang="en-US" b="1" dirty="0">
                <a:solidFill>
                  <a:srgbClr val="0C3FB0"/>
                </a:solidFill>
              </a:rPr>
              <a:t>SAHL</a:t>
            </a:r>
            <a:r>
              <a:rPr lang="en-US" dirty="0">
                <a:solidFill>
                  <a:srgbClr val="0C3FB0"/>
                </a:solidFill>
              </a:rPr>
              <a:t>training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12196" y="3290818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C3FB0"/>
                </a:solidFill>
              </a:rPr>
              <a:t>https://twitter.com/</a:t>
            </a:r>
            <a:r>
              <a:rPr lang="en-US" b="1" dirty="0">
                <a:solidFill>
                  <a:srgbClr val="0C3FB0"/>
                </a:solidFill>
              </a:rPr>
              <a:t>SAHL</a:t>
            </a:r>
            <a:r>
              <a:rPr lang="en-US" dirty="0">
                <a:solidFill>
                  <a:srgbClr val="0C3FB0"/>
                </a:solidFill>
              </a:rPr>
              <a:t>training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12196" y="2189958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C3FB0"/>
                </a:solidFill>
              </a:rPr>
              <a:t>https://</a:t>
            </a:r>
            <a:r>
              <a:rPr lang="en-US" dirty="0" smtClean="0">
                <a:solidFill>
                  <a:srgbClr val="0C3FB0"/>
                </a:solidFill>
              </a:rPr>
              <a:t>www.youtube.com/</a:t>
            </a:r>
            <a:r>
              <a:rPr lang="en-US" b="1" dirty="0" smtClean="0">
                <a:solidFill>
                  <a:srgbClr val="0C3FB0"/>
                </a:solidFill>
              </a:rPr>
              <a:t>SAHL</a:t>
            </a:r>
            <a:r>
              <a:rPr lang="en-US" dirty="0" smtClean="0">
                <a:solidFill>
                  <a:srgbClr val="0C3FB0"/>
                </a:solidFill>
              </a:rPr>
              <a:t>training</a:t>
            </a:r>
            <a:endParaRPr lang="en-US" dirty="0">
              <a:solidFill>
                <a:srgbClr val="0C3FB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11730" y="4018621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C3FB0"/>
                </a:solidFill>
              </a:rPr>
              <a:t>http://</a:t>
            </a:r>
            <a:r>
              <a:rPr lang="en-US" dirty="0" smtClean="0">
                <a:solidFill>
                  <a:srgbClr val="0C3FB0"/>
                </a:solidFill>
              </a:rPr>
              <a:t>www.kutub.info/library</a:t>
            </a:r>
            <a:endParaRPr lang="en-US" dirty="0">
              <a:solidFill>
                <a:srgbClr val="0C3FB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41" y="2864885"/>
            <a:ext cx="1061720" cy="7952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72" y="2189958"/>
            <a:ext cx="951281" cy="3864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47" y="3944109"/>
            <a:ext cx="1126314" cy="4438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76671"/>
            <a:ext cx="795863" cy="79586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6" y="-14068"/>
            <a:ext cx="1152049" cy="88384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98772" y="6377559"/>
            <a:ext cx="15452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7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89316" y="5157192"/>
            <a:ext cx="62019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8"/>
              </a:rPr>
              <a:t>https://www.youtube.com/watch?v=K-hWuTtR1UA</a:t>
            </a:r>
            <a:endParaRPr lang="en-US" dirty="0">
              <a:solidFill>
                <a:srgbClr val="0C3FB0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002" y="4769704"/>
            <a:ext cx="951281" cy="386458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919156" y="4694497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400" b="1" dirty="0" smtClean="0">
                <a:solidFill>
                  <a:srgbClr val="0C3FB0"/>
                </a:solidFill>
                <a:latin typeface="Sakkal Majalla" pitchFamily="2" charset="-78"/>
                <a:cs typeface="Sakkal Majalla" pitchFamily="2" charset="-78"/>
              </a:rPr>
              <a:t>شاهد الفيديو</a:t>
            </a:r>
            <a:endParaRPr lang="en-US" sz="2400" b="1" dirty="0">
              <a:solidFill>
                <a:srgbClr val="0C3FB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7864" y="6146726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C3FB0"/>
                </a:solidFill>
                <a:latin typeface="Sakkal Majalla" pitchFamily="2" charset="-78"/>
                <a:cs typeface="Sakkal Majalla" pitchFamily="2" charset="-78"/>
              </a:rPr>
              <a:t>Soon     www.SAHLtraining.com</a:t>
            </a:r>
            <a:endParaRPr lang="en-US" sz="2400" b="1" dirty="0">
              <a:solidFill>
                <a:srgbClr val="0C3FB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87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3577580"/>
            <a:ext cx="7488832" cy="1143000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>
                <a:solidFill>
                  <a:srgbClr val="0C3FB0"/>
                </a:solidFill>
                <a:effectLst/>
              </a:rPr>
              <a:t>Arabic Video</a:t>
            </a:r>
            <a:br>
              <a:rPr lang="en-US" sz="1800" dirty="0" smtClean="0">
                <a:solidFill>
                  <a:srgbClr val="0C3FB0"/>
                </a:solidFill>
                <a:effectLst/>
              </a:rPr>
            </a:br>
            <a:r>
              <a:rPr lang="en-US" sz="2400" dirty="0" smtClean="0">
                <a:solidFill>
                  <a:srgbClr val="0C3FB0"/>
                </a:solidFill>
                <a:effectLst/>
              </a:rPr>
              <a:t/>
            </a:r>
            <a:br>
              <a:rPr lang="en-US" sz="2400" dirty="0" smtClean="0">
                <a:solidFill>
                  <a:srgbClr val="0C3FB0"/>
                </a:solidFill>
                <a:effectLst/>
              </a:rPr>
            </a:br>
            <a:r>
              <a:rPr lang="en-US" sz="4400" dirty="0" smtClean="0">
                <a:solidFill>
                  <a:srgbClr val="0C3FB0"/>
                </a:solidFill>
                <a:effectLst/>
              </a:rPr>
              <a:t>Fort iGATE-VM</a:t>
            </a:r>
            <a:br>
              <a:rPr lang="en-US" sz="4400" dirty="0" smtClean="0">
                <a:solidFill>
                  <a:srgbClr val="0C3FB0"/>
                </a:solidFill>
                <a:effectLst/>
              </a:rPr>
            </a:br>
            <a:r>
              <a:rPr lang="en-US" sz="4400" dirty="0" smtClean="0">
                <a:solidFill>
                  <a:srgbClr val="0C3FB0"/>
                </a:solidFill>
                <a:effectLst/>
              </a:rPr>
              <a:t/>
            </a:r>
            <a:br>
              <a:rPr lang="en-US" sz="4400" dirty="0" smtClean="0">
                <a:solidFill>
                  <a:srgbClr val="0C3FB0"/>
                </a:solidFill>
                <a:effectLst/>
              </a:rPr>
            </a:br>
            <a:r>
              <a:rPr lang="en-US" sz="4400" dirty="0" smtClean="0">
                <a:solidFill>
                  <a:srgbClr val="0C3FB0"/>
                </a:solidFill>
                <a:effectLst/>
              </a:rPr>
              <a:t/>
            </a:r>
            <a:br>
              <a:rPr lang="en-US" sz="4400" dirty="0" smtClean="0">
                <a:solidFill>
                  <a:srgbClr val="0C3FB0"/>
                </a:solidFill>
                <a:effectLst/>
              </a:rPr>
            </a:br>
            <a:r>
              <a:rPr lang="en-US" sz="2000" dirty="0" smtClean="0">
                <a:solidFill>
                  <a:srgbClr val="0C3FB0"/>
                </a:solidFill>
                <a:effectLst/>
              </a:rPr>
              <a:t/>
            </a:r>
            <a:br>
              <a:rPr lang="en-US" sz="2000" dirty="0" smtClean="0">
                <a:solidFill>
                  <a:srgbClr val="0C3FB0"/>
                </a:solidFill>
                <a:effectLst/>
              </a:rPr>
            </a:br>
            <a:r>
              <a:rPr lang="en-US" sz="2000" dirty="0" smtClean="0">
                <a:solidFill>
                  <a:srgbClr val="0C3FB0"/>
                </a:solidFill>
                <a:effectLst/>
              </a:rPr>
              <a:t> </a:t>
            </a:r>
            <a:endParaRPr lang="en-US" sz="4400" dirty="0">
              <a:solidFill>
                <a:srgbClr val="0C3FB0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6" y="-14068"/>
            <a:ext cx="1152049" cy="88384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29" y="5949280"/>
            <a:ext cx="1661707" cy="8378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920" y="620688"/>
            <a:ext cx="6666667" cy="15238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999" y="4098430"/>
            <a:ext cx="3475683" cy="21388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98772" y="6377559"/>
            <a:ext cx="15452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7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6" y="-14068"/>
            <a:ext cx="1152049" cy="8838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3765382" cy="8606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29" y="5949280"/>
            <a:ext cx="1661707" cy="837852"/>
          </a:xfrm>
          <a:prstGeom prst="rect">
            <a:avLst/>
          </a:prstGeom>
        </p:spPr>
      </p:pic>
      <p:sp>
        <p:nvSpPr>
          <p:cNvPr id="10" name="Content Placeholder 1"/>
          <p:cNvSpPr txBox="1">
            <a:spLocks/>
          </p:cNvSpPr>
          <p:nvPr/>
        </p:nvSpPr>
        <p:spPr>
          <a:xfrm>
            <a:off x="3635896" y="1695707"/>
            <a:ext cx="5199731" cy="3749517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 rtl="1">
              <a:buFont typeface="Wingdings 3"/>
              <a:buNone/>
            </a:pPr>
            <a:r>
              <a:rPr lang="ar-EG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مقدم لــــ   </a:t>
            </a:r>
          </a:p>
          <a:p>
            <a:pPr marL="109728" indent="0" algn="r" rtl="1">
              <a:lnSpc>
                <a:spcPct val="170000"/>
              </a:lnSpc>
              <a:buFont typeface="Wingdings 3"/>
              <a:buNone/>
            </a:pPr>
            <a:endParaRPr lang="ar-EG" sz="2900" b="1" dirty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ar-EG" sz="29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متخصصي مجال تقنية المعلومات </a:t>
            </a: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EG" sz="29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مديري الشبكات والانظمة</a:t>
            </a: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EG" sz="29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مهندسي أمن المعلومات </a:t>
            </a:r>
            <a:endParaRPr lang="en-US" sz="2900" b="1" dirty="0" smtClean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lnSpc>
                <a:spcPct val="170000"/>
              </a:lnSpc>
              <a:buFontTx/>
              <a:buChar char="-"/>
            </a:pPr>
            <a:r>
              <a:rPr lang="ar-EG" sz="29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طلاب الجامعات والدارسين الجدد لمجال تقنية المعلومات</a:t>
            </a:r>
          </a:p>
          <a:p>
            <a:pPr marL="109728" indent="0" algn="r" rtl="1">
              <a:buFont typeface="Wingdings 3"/>
              <a:buNone/>
            </a:pPr>
            <a:endParaRPr lang="ar-EG" sz="2400" b="1" dirty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109728" indent="0" algn="r" rtl="1">
              <a:buFont typeface="Wingdings 3"/>
              <a:buNone/>
            </a:pPr>
            <a:endParaRPr lang="ar-EG" sz="2400" b="1" dirty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109728" indent="0" algn="r" rtl="1">
              <a:buFont typeface="Wingdings 3"/>
              <a:buNone/>
            </a:pPr>
            <a:endParaRPr lang="en-US" sz="2400" b="1" u="sng" dirty="0" smtClean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109728" indent="0">
              <a:buFont typeface="Wingdings 3"/>
              <a:buNone/>
            </a:pPr>
            <a:endParaRPr lang="ar-EG" b="1" dirty="0" smtClean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29338" y="1230417"/>
            <a:ext cx="4602701" cy="39591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l">
              <a:buFont typeface="Wingdings 3"/>
              <a:buNone/>
            </a:pPr>
            <a:endParaRPr lang="ar-EG" sz="2400" b="1" dirty="0" smtClean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109728" indent="0" algn="l">
              <a:buFont typeface="Wingdings 3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Presented to :</a:t>
            </a:r>
          </a:p>
          <a:p>
            <a:pPr marL="109728" indent="0" algn="l">
              <a:lnSpc>
                <a:spcPct val="150000"/>
              </a:lnSpc>
              <a:buFont typeface="Wingdings 3"/>
              <a:buNone/>
            </a:pPr>
            <a:endParaRPr lang="en-US" sz="2100" b="1" u="sng" dirty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n-US" sz="2200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IT Professional`s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n-US" sz="2200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Network Administrator`s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n-US" sz="2200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Information Security Engineer`s</a:t>
            </a:r>
            <a:endParaRPr lang="ar-EG" sz="2200" dirty="0" smtClean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n-US" sz="2200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New IT Student`s </a:t>
            </a:r>
            <a:endParaRPr lang="ar-EG" sz="2200" dirty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109728" indent="0" algn="r" rtl="1">
              <a:lnSpc>
                <a:spcPct val="150000"/>
              </a:lnSpc>
              <a:buFont typeface="Wingdings 3"/>
              <a:buNone/>
            </a:pPr>
            <a:endParaRPr lang="en-US" sz="2400" b="1" u="sng" dirty="0" smtClean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109728" indent="0">
              <a:lnSpc>
                <a:spcPct val="150000"/>
              </a:lnSpc>
              <a:buFont typeface="Wingdings 3"/>
              <a:buNone/>
            </a:pPr>
            <a:endParaRPr lang="ar-EG" b="1" dirty="0" smtClean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772" y="6377559"/>
            <a:ext cx="15452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7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84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Fortinet</a:t>
            </a:r>
            <a:r>
              <a:rPr lang="en-US" sz="2800" b="1" dirty="0" smtClean="0">
                <a:solidFill>
                  <a:srgbClr val="FF0000"/>
                </a:solidFill>
              </a:rPr>
              <a:t> Company</a:t>
            </a:r>
            <a:r>
              <a:rPr lang="ar-EG" sz="2800" b="1" dirty="0" smtClean="0">
                <a:solidFill>
                  <a:srgbClr val="FF0000"/>
                </a:solidFill>
              </a:rPr>
              <a:t>  </a:t>
            </a:r>
            <a:r>
              <a:rPr lang="ar-EG" sz="3200" b="1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تعريف بالشركة</a:t>
            </a:r>
            <a:r>
              <a:rPr lang="ar-EG" sz="2800" b="1" dirty="0" smtClean="0">
                <a:solidFill>
                  <a:srgbClr val="FF0000"/>
                </a:solidFill>
              </a:rPr>
              <a:t>                                                 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pPr marL="109728" indent="0" algn="just" rtl="1">
              <a:buNone/>
            </a:pPr>
            <a:r>
              <a:rPr lang="ar-EG" sz="2600" b="1" dirty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1- </a:t>
            </a:r>
            <a:r>
              <a:rPr lang="ar-EG" sz="26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شركة امريكية متخصصة فى مجال امن المعلومات والشبكات ، تأسست عام 2000 بواسطة </a:t>
            </a:r>
            <a:endParaRPr lang="en-US" sz="2600" b="1" dirty="0" smtClean="0">
              <a:solidFill>
                <a:srgbClr val="0C3FB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109728" indent="0" algn="just" rtl="1">
              <a:buNone/>
            </a:pPr>
            <a:r>
              <a:rPr lang="en-US" sz="26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Ken Xie</a:t>
            </a:r>
            <a:r>
              <a:rPr lang="ar-EG" sz="26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  المؤسس والرئيس التنفيذي السابق لشركة </a:t>
            </a:r>
            <a:r>
              <a:rPr lang="en-US" sz="26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NetScreen</a:t>
            </a:r>
            <a:r>
              <a:rPr lang="ar-EG" sz="26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 ، وهي شركة عالمية </a:t>
            </a:r>
          </a:p>
          <a:p>
            <a:pPr marL="109728" indent="0" algn="just" rtl="1">
              <a:buNone/>
            </a:pPr>
            <a:r>
              <a:rPr lang="ar-EG" sz="26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مقرها الرئيسي فى سانيفيل بكاليفورنيا </a:t>
            </a:r>
            <a:endParaRPr lang="ar-EG" sz="2600" dirty="0" smtClean="0"/>
          </a:p>
          <a:p>
            <a:pPr>
              <a:lnSpc>
                <a:spcPct val="120000"/>
              </a:lnSpc>
            </a:pPr>
            <a:r>
              <a:rPr lang="en-US" sz="1900" dirty="0" smtClean="0">
                <a:latin typeface="Traditional Arabic" pitchFamily="18" charset="-78"/>
                <a:cs typeface="Traditional Arabic" pitchFamily="18" charset="-78"/>
              </a:rPr>
              <a:t>Fortinet</a:t>
            </a:r>
            <a:r>
              <a:rPr lang="en-US" sz="1900" dirty="0">
                <a:latin typeface="Traditional Arabic" pitchFamily="18" charset="-78"/>
                <a:cs typeface="Traditional Arabic" pitchFamily="18" charset="-78"/>
              </a:rPr>
              <a:t> is an American company that specializes in </a:t>
            </a:r>
            <a:r>
              <a:rPr lang="en-US" sz="1900" b="1" u="sng" dirty="0" smtClean="0">
                <a:latin typeface="Traditional Arabic" pitchFamily="18" charset="-78"/>
                <a:cs typeface="Traditional Arabic" pitchFamily="18" charset="-78"/>
              </a:rPr>
              <a:t>Network Security </a:t>
            </a:r>
            <a:r>
              <a:rPr lang="en-US" sz="1900" dirty="0">
                <a:latin typeface="Traditional Arabic" pitchFamily="18" charset="-78"/>
                <a:cs typeface="Traditional Arabic" pitchFamily="18" charset="-78"/>
              </a:rPr>
              <a:t> </a:t>
            </a:r>
            <a:r>
              <a:rPr lang="en-US" sz="1900" dirty="0" smtClean="0">
                <a:latin typeface="Traditional Arabic" pitchFamily="18" charset="-78"/>
                <a:cs typeface="Traditional Arabic" pitchFamily="18" charset="-78"/>
              </a:rPr>
              <a:t>appliances , Fortinet </a:t>
            </a:r>
            <a:r>
              <a:rPr lang="en-US" sz="1900" dirty="0">
                <a:latin typeface="Traditional Arabic" pitchFamily="18" charset="-78"/>
                <a:cs typeface="Traditional Arabic" pitchFamily="18" charset="-78"/>
              </a:rPr>
              <a:t>was founded in 2000 by </a:t>
            </a:r>
            <a:r>
              <a:rPr lang="en-US" sz="1900" b="1" u="sng" dirty="0" smtClean="0">
                <a:latin typeface="Traditional Arabic" pitchFamily="18" charset="-78"/>
                <a:cs typeface="Traditional Arabic" pitchFamily="18" charset="-78"/>
              </a:rPr>
              <a:t>Ken Xie </a:t>
            </a:r>
            <a:r>
              <a:rPr lang="en-US" sz="1900" dirty="0" smtClean="0">
                <a:latin typeface="Traditional Arabic" pitchFamily="18" charset="-78"/>
                <a:cs typeface="Traditional Arabic" pitchFamily="18" charset="-78"/>
              </a:rPr>
              <a:t>, </a:t>
            </a:r>
            <a:r>
              <a:rPr lang="en-US" sz="1900" dirty="0">
                <a:latin typeface="Traditional Arabic" pitchFamily="18" charset="-78"/>
                <a:cs typeface="Traditional Arabic" pitchFamily="18" charset="-78"/>
              </a:rPr>
              <a:t>the founder and former president and CEO of </a:t>
            </a:r>
            <a:r>
              <a:rPr lang="en-US" sz="1900" b="1" u="sng" dirty="0" smtClean="0">
                <a:latin typeface="Traditional Arabic" pitchFamily="18" charset="-78"/>
                <a:cs typeface="Traditional Arabic" pitchFamily="18" charset="-78"/>
              </a:rPr>
              <a:t>NetScreen</a:t>
            </a:r>
            <a:r>
              <a:rPr lang="en-US" sz="1900" dirty="0">
                <a:latin typeface="Traditional Arabic" pitchFamily="18" charset="-78"/>
                <a:cs typeface="Traditional Arabic" pitchFamily="18" charset="-78"/>
              </a:rPr>
              <a:t>  </a:t>
            </a:r>
            <a:r>
              <a:rPr lang="en-US" sz="1900" dirty="0" smtClean="0">
                <a:latin typeface="Traditional Arabic" pitchFamily="18" charset="-78"/>
                <a:cs typeface="Traditional Arabic" pitchFamily="18" charset="-78"/>
              </a:rPr>
              <a:t>, Fortinet </a:t>
            </a:r>
            <a:r>
              <a:rPr lang="en-US" sz="1900" dirty="0">
                <a:latin typeface="Traditional Arabic" pitchFamily="18" charset="-78"/>
                <a:cs typeface="Traditional Arabic" pitchFamily="18" charset="-78"/>
              </a:rPr>
              <a:t>is an international company, headquartered in Sunnyvale, California.</a:t>
            </a:r>
          </a:p>
          <a:p>
            <a:endParaRPr lang="en-US" sz="1800" dirty="0" smtClean="0"/>
          </a:p>
          <a:p>
            <a:endParaRPr lang="ar-EG" sz="1800" dirty="0" smtClean="0"/>
          </a:p>
          <a:p>
            <a:pPr marL="109728" indent="0" algn="r" rtl="1">
              <a:buNone/>
            </a:pPr>
            <a:r>
              <a:rPr lang="ar-EG" sz="2600" b="1" dirty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2- وتعتبر الرائدة فى المبيعات في </a:t>
            </a:r>
            <a:r>
              <a:rPr lang="ar-EG" sz="26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سوق </a:t>
            </a:r>
            <a:r>
              <a:rPr lang="en-US" sz="2600" b="1" dirty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UTM </a:t>
            </a:r>
          </a:p>
          <a:p>
            <a:r>
              <a:rPr lang="en-US" sz="1900" dirty="0">
                <a:latin typeface="Traditional Arabic" pitchFamily="18" charset="-78"/>
                <a:cs typeface="Traditional Arabic" pitchFamily="18" charset="-78"/>
              </a:rPr>
              <a:t>Fortinet's position as the revenue leader in </a:t>
            </a:r>
            <a:r>
              <a:rPr lang="en-US" sz="19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1900" b="1" dirty="0" smtClean="0">
                <a:latin typeface="Traditional Arabic" pitchFamily="18" charset="-78"/>
                <a:cs typeface="Traditional Arabic" pitchFamily="18" charset="-78"/>
              </a:rPr>
              <a:t>Unified Threat Management</a:t>
            </a:r>
            <a:r>
              <a:rPr lang="en-US" sz="1900" dirty="0">
                <a:latin typeface="Traditional Arabic" pitchFamily="18" charset="-78"/>
                <a:cs typeface="Traditional Arabic" pitchFamily="18" charset="-78"/>
              </a:rPr>
              <a:t> (UTM) </a:t>
            </a:r>
          </a:p>
          <a:p>
            <a:endParaRPr lang="ar-EG" sz="1800" dirty="0" smtClean="0"/>
          </a:p>
          <a:p>
            <a:pPr marL="109728" indent="0">
              <a:buNone/>
            </a:pPr>
            <a:endParaRPr lang="en-US" sz="1800" dirty="0"/>
          </a:p>
          <a:p>
            <a:pPr marL="109728" indent="0" algn="r" rtl="1">
              <a:buNone/>
            </a:pPr>
            <a:r>
              <a:rPr lang="ar-EG" sz="2600" b="1" dirty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3- </a:t>
            </a:r>
            <a:r>
              <a:rPr lang="ar-EG" sz="2600" b="1" dirty="0" smtClean="0">
                <a:solidFill>
                  <a:srgbClr val="0C3FB0"/>
                </a:solidFill>
                <a:latin typeface="Traditional Arabic" pitchFamily="18" charset="-78"/>
                <a:cs typeface="Traditional Arabic" pitchFamily="18" charset="-78"/>
              </a:rPr>
              <a:t>وتعتمد في نظام المبيعات على الممثلين او الشركاء فى حوالى 1500 مكان لها حول العالم .</a:t>
            </a:r>
            <a:endParaRPr lang="en-US" sz="2600" dirty="0"/>
          </a:p>
          <a:p>
            <a:r>
              <a:rPr lang="en-US" sz="1900" dirty="0">
                <a:latin typeface="Traditional Arabic" pitchFamily="18" charset="-78"/>
                <a:cs typeface="Traditional Arabic" pitchFamily="18" charset="-78"/>
              </a:rPr>
              <a:t>Fortinet distributes its systems and subscription-based services using the </a:t>
            </a:r>
            <a:r>
              <a:rPr lang="en-US" sz="1900" b="1" u="sng" dirty="0" smtClean="0">
                <a:latin typeface="Traditional Arabic" pitchFamily="18" charset="-78"/>
                <a:cs typeface="Traditional Arabic" pitchFamily="18" charset="-78"/>
              </a:rPr>
              <a:t>Channel Partner </a:t>
            </a:r>
            <a:r>
              <a:rPr lang="en-US" sz="1900" u="sng" dirty="0">
                <a:latin typeface="Traditional Arabic" pitchFamily="18" charset="-78"/>
                <a:cs typeface="Traditional Arabic" pitchFamily="18" charset="-78"/>
              </a:rPr>
              <a:t> </a:t>
            </a:r>
            <a:r>
              <a:rPr lang="en-US" sz="1900" b="1" u="sng" dirty="0">
                <a:latin typeface="Traditional Arabic" pitchFamily="18" charset="-78"/>
                <a:cs typeface="Traditional Arabic" pitchFamily="18" charset="-78"/>
              </a:rPr>
              <a:t>sales method</a:t>
            </a:r>
            <a:r>
              <a:rPr lang="en-US" sz="1900" dirty="0">
                <a:latin typeface="Traditional Arabic" pitchFamily="18" charset="-78"/>
                <a:cs typeface="Traditional Arabic" pitchFamily="18" charset="-78"/>
              </a:rPr>
              <a:t>, having over 1,500 worldwide.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772" y="6377559"/>
            <a:ext cx="15452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7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6" y="-14068"/>
            <a:ext cx="1152049" cy="8838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3765382" cy="8606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29" y="5949280"/>
            <a:ext cx="1661707" cy="83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2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29" y="1505331"/>
            <a:ext cx="762000" cy="5715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24830"/>
            <a:ext cx="762000" cy="571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22" y="4714532"/>
            <a:ext cx="762000" cy="571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61" y="3642781"/>
            <a:ext cx="762000" cy="571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29280"/>
            <a:ext cx="762000" cy="571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29" y="2586356"/>
            <a:ext cx="762000" cy="571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61" y="4171721"/>
            <a:ext cx="762000" cy="571500"/>
          </a:xfrm>
          <a:prstGeom prst="rect">
            <a:avLst/>
          </a:prstGeom>
        </p:spPr>
      </p:pic>
      <p:sp>
        <p:nvSpPr>
          <p:cNvPr id="13" name="Content Placeholder 1"/>
          <p:cNvSpPr txBox="1">
            <a:spLocks/>
          </p:cNvSpPr>
          <p:nvPr/>
        </p:nvSpPr>
        <p:spPr>
          <a:xfrm>
            <a:off x="1619672" y="1505331"/>
            <a:ext cx="7344816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50000"/>
              </a:lnSpc>
            </a:pPr>
            <a:r>
              <a:rPr lang="en-US" sz="2000" dirty="0" err="1">
                <a:hlinkClick r:id="rId10"/>
              </a:rPr>
              <a:t>FortiGate</a:t>
            </a:r>
            <a:r>
              <a:rPr lang="en-US" sz="2000" dirty="0">
                <a:hlinkClick r:id="rId10"/>
              </a:rPr>
              <a:t>® Network Security </a:t>
            </a:r>
            <a:r>
              <a:rPr lang="en-US" sz="2000" dirty="0" smtClean="0">
                <a:hlinkClick r:id="rId10"/>
              </a:rPr>
              <a:t>Platform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 </a:t>
            </a:r>
            <a:r>
              <a:rPr lang="en-US" sz="2000" dirty="0">
                <a:hlinkClick r:id="rId11"/>
              </a:rPr>
              <a:t>FortiAnalyzer Centralized Network Security Reporting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>
                <a:hlinkClick r:id="rId12"/>
              </a:rPr>
              <a:t>FortiManager Centralized Security </a:t>
            </a:r>
            <a:r>
              <a:rPr lang="en-US" sz="2000" dirty="0" smtClean="0">
                <a:hlinkClick r:id="rId12"/>
              </a:rPr>
              <a:t>Management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>
                <a:hlinkClick r:id="rId13"/>
              </a:rPr>
              <a:t>FortiMail™ Email Security </a:t>
            </a:r>
            <a:r>
              <a:rPr lang="en-US" sz="2000" dirty="0" smtClean="0">
                <a:hlinkClick r:id="rId13"/>
              </a:rPr>
              <a:t>Appliances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>
                <a:hlinkClick r:id="rId14"/>
              </a:rPr>
              <a:t>FortiDB </a:t>
            </a:r>
            <a:r>
              <a:rPr lang="en-US" sz="2000" dirty="0">
                <a:hlinkClick r:id="rId14"/>
              </a:rPr>
              <a:t>Database Security and </a:t>
            </a:r>
            <a:r>
              <a:rPr lang="en-US" sz="2000" dirty="0" smtClean="0">
                <a:hlinkClick r:id="rId14"/>
              </a:rPr>
              <a:t>Compliance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hlinkClick r:id="rId15"/>
              </a:rPr>
              <a:t>FortiWeb Web Application </a:t>
            </a:r>
            <a:r>
              <a:rPr lang="en-US" sz="2000" dirty="0" smtClean="0">
                <a:hlinkClick r:id="rId15"/>
              </a:rPr>
              <a:t>Security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>
                <a:hlinkClick r:id="rId16"/>
              </a:rPr>
              <a:t>FortiClient Endpoint Security Management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>
                <a:hlinkClick r:id="rId17"/>
              </a:rPr>
              <a:t>FortiSwitch</a:t>
            </a:r>
            <a:r>
              <a:rPr lang="en-US" sz="2000" dirty="0">
                <a:hlinkClick r:id="rId17"/>
              </a:rPr>
              <a:t> Ethernet Access &amp; Data Center Switches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22" y="5228994"/>
            <a:ext cx="762000" cy="5715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8772" y="6377559"/>
            <a:ext cx="15452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7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6" y="-14068"/>
            <a:ext cx="1152049" cy="88384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3765382" cy="86065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29" y="5949280"/>
            <a:ext cx="1661707" cy="83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61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Certifications</a:t>
            </a:r>
            <a:r>
              <a:rPr lang="ar-EG" sz="3000" b="1" dirty="0" smtClean="0">
                <a:solidFill>
                  <a:srgbClr val="FF0000"/>
                </a:solidFill>
              </a:rPr>
              <a:t> </a:t>
            </a:r>
            <a:r>
              <a:rPr lang="ar-EG" sz="3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الشهادات                                                 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n-US" sz="1800" dirty="0"/>
          </a:p>
          <a:p>
            <a:pPr marL="109728" indent="0">
              <a:buNone/>
            </a:pPr>
            <a:r>
              <a:rPr lang="en-US" sz="2400" b="1" dirty="0" smtClean="0"/>
              <a:t>(</a:t>
            </a:r>
            <a:r>
              <a:rPr lang="en-US" sz="2400" b="1" dirty="0"/>
              <a:t>FCNSA) </a:t>
            </a:r>
            <a:r>
              <a:rPr lang="ar-EG" sz="2400" b="1" dirty="0" smtClean="0">
                <a:latin typeface="Traditional Arabic" pitchFamily="18" charset="-78"/>
                <a:cs typeface="Traditional Arabic" pitchFamily="18" charset="-78"/>
              </a:rPr>
              <a:t>المستوى الاول : مدير أمن لشبكات الفورتي جيت                                             </a:t>
            </a:r>
            <a:endParaRPr lang="en-US" sz="2400" b="1" dirty="0"/>
          </a:p>
          <a:p>
            <a:r>
              <a:rPr lang="en-US" sz="2200" dirty="0" smtClean="0"/>
              <a:t>Fortinet Certified Network Security Administrator </a:t>
            </a:r>
          </a:p>
          <a:p>
            <a:pPr marL="109728" indent="0">
              <a:buNone/>
            </a:pPr>
            <a:r>
              <a:rPr lang="en-US" sz="2200" dirty="0" smtClean="0"/>
              <a:t>   Exam Price</a:t>
            </a:r>
            <a:r>
              <a:rPr lang="en-US" sz="2200" b="1" dirty="0" smtClean="0"/>
              <a:t>:</a:t>
            </a:r>
            <a:r>
              <a:rPr lang="en-US" sz="2200" dirty="0" smtClean="0"/>
              <a:t> $150</a:t>
            </a:r>
            <a:endParaRPr lang="en-US" sz="1800" dirty="0" smtClean="0"/>
          </a:p>
          <a:p>
            <a:pPr>
              <a:buFont typeface="Wingdings" pitchFamily="2" charset="2"/>
              <a:buChar char="ü"/>
            </a:pPr>
            <a:r>
              <a:rPr lang="en-US" sz="1800" dirty="0"/>
              <a:t>configuration and monitoring of </a:t>
            </a:r>
            <a:r>
              <a:rPr lang="en-US" sz="1800" dirty="0" smtClean="0"/>
              <a:t>FortiGATE </a:t>
            </a:r>
            <a:r>
              <a:rPr lang="en-US" sz="1800" dirty="0"/>
              <a:t>devices as well as a general understanding of the entire Fortinet product family of services and </a:t>
            </a:r>
            <a:r>
              <a:rPr lang="en-US" sz="1800" dirty="0" smtClean="0"/>
              <a:t>hardware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/>
              <a:t>manage the day-to-day operations of </a:t>
            </a:r>
            <a:r>
              <a:rPr lang="en-US" sz="1800" dirty="0" smtClean="0"/>
              <a:t>FortiGATE </a:t>
            </a:r>
            <a:r>
              <a:rPr lang="en-US" sz="1800" dirty="0"/>
              <a:t>devices</a:t>
            </a:r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r>
              <a:rPr lang="en-US" sz="1800" b="1" dirty="0" smtClean="0"/>
              <a:t>(</a:t>
            </a:r>
            <a:r>
              <a:rPr lang="en-US" sz="2400" b="1" dirty="0"/>
              <a:t>FCNSP) </a:t>
            </a:r>
            <a:r>
              <a:rPr lang="ar-EG" sz="2400" b="1" dirty="0" smtClean="0">
                <a:latin typeface="Traditional Arabic" pitchFamily="18" charset="-78"/>
                <a:cs typeface="Traditional Arabic" pitchFamily="18" charset="-78"/>
              </a:rPr>
              <a:t>المستوى المتقدم : محترف أمن لشبكات الفورتي جيت                                      </a:t>
            </a:r>
            <a:endParaRPr lang="en-US" sz="1800" dirty="0" smtClean="0"/>
          </a:p>
          <a:p>
            <a:r>
              <a:rPr lang="en-US" sz="2200" b="1" dirty="0" smtClean="0"/>
              <a:t>F</a:t>
            </a:r>
            <a:r>
              <a:rPr lang="en-US" sz="2200" dirty="0" smtClean="0"/>
              <a:t>ortinet </a:t>
            </a:r>
            <a:r>
              <a:rPr lang="en-US" sz="2200" dirty="0"/>
              <a:t>Certified Network Security Professional </a:t>
            </a:r>
            <a:endParaRPr lang="en-US" sz="2600" b="1" dirty="0" smtClean="0"/>
          </a:p>
          <a:p>
            <a:pPr marL="109728" indent="0">
              <a:buNone/>
            </a:pPr>
            <a:r>
              <a:rPr lang="en-US" sz="2600" b="1" dirty="0"/>
              <a:t> </a:t>
            </a:r>
            <a:r>
              <a:rPr lang="en-US" sz="2600" b="1" dirty="0" smtClean="0"/>
              <a:t>  </a:t>
            </a:r>
            <a:r>
              <a:rPr lang="en-US" sz="2200" dirty="0" smtClean="0"/>
              <a:t>Exam </a:t>
            </a:r>
            <a:r>
              <a:rPr lang="en-US" sz="2200" dirty="0"/>
              <a:t>Price: $</a:t>
            </a:r>
            <a:r>
              <a:rPr lang="en-US" sz="2200" dirty="0" smtClean="0"/>
              <a:t>250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/>
              <a:t>installation and configuration of all </a:t>
            </a:r>
            <a:r>
              <a:rPr lang="en-US" sz="1800" dirty="0" smtClean="0"/>
              <a:t>FortiGATE </a:t>
            </a:r>
            <a:r>
              <a:rPr lang="en-US" sz="1800" dirty="0"/>
              <a:t>features and functionality such as HA and redundant VPNs</a:t>
            </a:r>
          </a:p>
          <a:p>
            <a:pPr>
              <a:buFont typeface="Wingdings" pitchFamily="2" charset="2"/>
              <a:buChar char="ü"/>
            </a:pPr>
            <a:endParaRPr lang="en-US" sz="1600" dirty="0" smtClean="0"/>
          </a:p>
          <a:p>
            <a:pPr>
              <a:buFont typeface="Wingdings" pitchFamily="2" charset="2"/>
              <a:buChar char="ü"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/>
          </a:p>
          <a:p>
            <a:pPr marL="109728" indent="0">
              <a:buNone/>
            </a:pPr>
            <a:endParaRPr lang="en-US" sz="1800" dirty="0"/>
          </a:p>
          <a:p>
            <a:endParaRPr lang="en-US" sz="1600" dirty="0"/>
          </a:p>
          <a:p>
            <a:endParaRPr lang="en-US" sz="1600" b="1" dirty="0" smtClean="0"/>
          </a:p>
          <a:p>
            <a:pPr marL="109728" lvl="0" indent="0">
              <a:buNone/>
            </a:pPr>
            <a:endParaRPr lang="en-US" sz="1600" dirty="0"/>
          </a:p>
          <a:p>
            <a:endParaRPr lang="en-US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98772" y="6377559"/>
            <a:ext cx="15452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7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6" y="-14068"/>
            <a:ext cx="1152049" cy="8838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3765382" cy="8606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29" y="5949280"/>
            <a:ext cx="1661707" cy="83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pPr marL="109728" indent="0">
              <a:lnSpc>
                <a:spcPct val="80000"/>
              </a:lnSpc>
              <a:buNone/>
            </a:pPr>
            <a:r>
              <a:rPr lang="en-US" sz="2200" b="1" dirty="0"/>
              <a:t>(</a:t>
            </a:r>
            <a:r>
              <a:rPr lang="en-US" sz="2200" b="1" dirty="0" smtClean="0"/>
              <a:t>FCESP)</a:t>
            </a:r>
            <a:r>
              <a:rPr lang="ar-EG" sz="2200" b="1" dirty="0" smtClean="0">
                <a:latin typeface="Traditional Arabic" pitchFamily="18" charset="-78"/>
                <a:cs typeface="Traditional Arabic" pitchFamily="18" charset="-78"/>
              </a:rPr>
              <a:t>محترف أمن حلول البريد الالكتروني والتراسل                                                   </a:t>
            </a:r>
            <a:endParaRPr lang="en-US" sz="2200" b="1" dirty="0"/>
          </a:p>
          <a:p>
            <a:r>
              <a:rPr lang="en-US" sz="2000" dirty="0" smtClean="0"/>
              <a:t>Fortinet </a:t>
            </a:r>
            <a:r>
              <a:rPr lang="en-US" sz="2000" dirty="0"/>
              <a:t>Certified Email Security Professional </a:t>
            </a:r>
            <a:endParaRPr lang="en-US" sz="2000" dirty="0" smtClean="0"/>
          </a:p>
          <a:p>
            <a:r>
              <a:rPr lang="en-US" sz="2000" dirty="0" smtClean="0"/>
              <a:t>Exam </a:t>
            </a:r>
            <a:r>
              <a:rPr lang="en-US" sz="2000" dirty="0"/>
              <a:t>Price: $150</a:t>
            </a:r>
          </a:p>
          <a:p>
            <a:pPr>
              <a:buFont typeface="Wingdings" pitchFamily="2" charset="2"/>
              <a:buChar char="ü"/>
            </a:pPr>
            <a:r>
              <a:rPr lang="en-US" sz="1700" dirty="0" smtClean="0"/>
              <a:t>implement </a:t>
            </a:r>
            <a:r>
              <a:rPr lang="en-US" sz="1700" dirty="0"/>
              <a:t>and deploy </a:t>
            </a:r>
            <a:r>
              <a:rPr lang="en-US" sz="1700" dirty="0" smtClean="0"/>
              <a:t>standards-based </a:t>
            </a:r>
            <a:r>
              <a:rPr lang="en-US" sz="1700" dirty="0"/>
              <a:t>technologies such as </a:t>
            </a:r>
            <a:r>
              <a:rPr lang="en-US" sz="1700" dirty="0" smtClean="0"/>
              <a:t>SMTPS</a:t>
            </a:r>
            <a:endParaRPr lang="en-US" sz="1700" dirty="0"/>
          </a:p>
          <a:p>
            <a:pPr>
              <a:buFont typeface="Wingdings" pitchFamily="2" charset="2"/>
              <a:buChar char="ü"/>
            </a:pPr>
            <a:endParaRPr lang="en-US" sz="1700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42109"/>
            <a:ext cx="4680520" cy="3133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8772" y="6377559"/>
            <a:ext cx="15452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7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6" y="-14068"/>
            <a:ext cx="1152049" cy="8838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3765382" cy="8606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29" y="5949280"/>
            <a:ext cx="1661707" cy="83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3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1925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FortiGATE </a:t>
            </a:r>
            <a:r>
              <a:rPr lang="ar-EG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UTM Concept</a:t>
            </a:r>
            <a:r>
              <a:rPr lang="ar-EG" sz="2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مفهوم عن انظمة إدارة الحماية الموحدة        </a:t>
            </a:r>
            <a:endParaRPr lang="en-US" sz="2800" b="1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109728" indent="0" algn="r" rtl="1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FortiGATE is a </a:t>
            </a:r>
            <a:r>
              <a:rPr lang="en-US" sz="2000" b="1" dirty="0" smtClean="0"/>
              <a:t>UTM</a:t>
            </a:r>
            <a:r>
              <a:rPr lang="en-US" sz="2000" dirty="0" smtClean="0"/>
              <a:t> unified threat management </a:t>
            </a:r>
          </a:p>
          <a:p>
            <a:r>
              <a:rPr lang="en-US" sz="2000" dirty="0" smtClean="0"/>
              <a:t>UTM Is a New technology start in 2005 </a:t>
            </a:r>
          </a:p>
          <a:p>
            <a:r>
              <a:rPr lang="en-US" sz="2000" dirty="0" smtClean="0"/>
              <a:t>Firewall before UTM </a:t>
            </a:r>
          </a:p>
          <a:p>
            <a:endParaRPr lang="en-US" sz="2000" dirty="0"/>
          </a:p>
          <a:p>
            <a:r>
              <a:rPr lang="en-US" sz="2000" dirty="0" smtClean="0"/>
              <a:t>FortiGATE UTM act as 6 Roles 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1-Router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2– Firewall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3– Anti virus 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4– Anti Spam </a:t>
            </a:r>
          </a:p>
          <a:p>
            <a:pPr marL="109728" indent="0">
              <a:buNone/>
            </a:pPr>
            <a:r>
              <a:rPr lang="en-US" sz="2000" dirty="0" smtClean="0"/>
              <a:t>                        5- Web Filtering 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6- IPS</a:t>
            </a:r>
          </a:p>
          <a:p>
            <a:pPr marL="109728" indent="0">
              <a:buNone/>
            </a:pPr>
            <a:r>
              <a:rPr lang="en-US" sz="2000" dirty="0" smtClean="0"/>
              <a:t>                                         </a:t>
            </a:r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 smtClean="0"/>
          </a:p>
          <a:p>
            <a:endParaRPr lang="en-US" sz="2000" dirty="0" smtClean="0">
              <a:hlinkClick r:id="rId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772" y="6377559"/>
            <a:ext cx="15452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7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3765382" cy="8606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29" y="5949280"/>
            <a:ext cx="1661707" cy="83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0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3765382" cy="8606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772" y="6377559"/>
            <a:ext cx="15452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Euphemia" pitchFamily="34" charset="0"/>
              </a:rPr>
              <a:t>Sahltraining.com</a:t>
            </a:r>
            <a:endParaRPr lang="en-US" sz="7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algn="ctr"/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US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Rectang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FortiGATE  view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1600" dirty="0" smtClean="0"/>
          </a:p>
          <a:p>
            <a:endParaRPr lang="en-US" sz="16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412775"/>
            <a:ext cx="1671216" cy="6851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97975"/>
            <a:ext cx="6984776" cy="40744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29" y="5949280"/>
            <a:ext cx="1661707" cy="83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46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64B2C8F-C7CE-4FA1-B28D-E59C84E153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412</Words>
  <Application>Microsoft Office PowerPoint</Application>
  <PresentationFormat>On-screen Show (4:3)</PresentationFormat>
  <Paragraphs>196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BrainstrmSess</vt:lpstr>
      <vt:lpstr>PowerPoint Presentation</vt:lpstr>
      <vt:lpstr>Arabic Video  Fort iGATE-VM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Lab Design </vt:lpstr>
      <vt:lpstr>PowerPoint Presentation</vt:lpstr>
      <vt:lpstr>Step 1</vt:lpstr>
      <vt:lpstr>PowerPoint Presentation</vt:lpstr>
      <vt:lpstr>Step 3 UTM Access Internet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2013-11-02T20:30:08Z</dcterms:created>
  <dcterms:modified xsi:type="dcterms:W3CDTF">2014-01-04T23:56:26Z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