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05"/>
  </p:notesMasterIdLst>
  <p:sldIdLst>
    <p:sldId id="256" r:id="rId2"/>
    <p:sldId id="284" r:id="rId3"/>
    <p:sldId id="257" r:id="rId4"/>
    <p:sldId id="316" r:id="rId5"/>
    <p:sldId id="265" r:id="rId6"/>
    <p:sldId id="266" r:id="rId7"/>
    <p:sldId id="267" r:id="rId8"/>
    <p:sldId id="264" r:id="rId9"/>
    <p:sldId id="317" r:id="rId10"/>
    <p:sldId id="258" r:id="rId11"/>
    <p:sldId id="323" r:id="rId12"/>
    <p:sldId id="263" r:id="rId13"/>
    <p:sldId id="306" r:id="rId14"/>
    <p:sldId id="259" r:id="rId15"/>
    <p:sldId id="269" r:id="rId16"/>
    <p:sldId id="270" r:id="rId17"/>
    <p:sldId id="268" r:id="rId18"/>
    <p:sldId id="271" r:id="rId19"/>
    <p:sldId id="272" r:id="rId20"/>
    <p:sldId id="273" r:id="rId21"/>
    <p:sldId id="274" r:id="rId22"/>
    <p:sldId id="275" r:id="rId23"/>
    <p:sldId id="276" r:id="rId24"/>
    <p:sldId id="370" r:id="rId25"/>
    <p:sldId id="371" r:id="rId26"/>
    <p:sldId id="308" r:id="rId27"/>
    <p:sldId id="309" r:id="rId28"/>
    <p:sldId id="310" r:id="rId29"/>
    <p:sldId id="311" r:id="rId30"/>
    <p:sldId id="312" r:id="rId31"/>
    <p:sldId id="313" r:id="rId32"/>
    <p:sldId id="314" r:id="rId33"/>
    <p:sldId id="315" r:id="rId34"/>
    <p:sldId id="338" r:id="rId35"/>
    <p:sldId id="339" r:id="rId36"/>
    <p:sldId id="340" r:id="rId37"/>
    <p:sldId id="342" r:id="rId38"/>
    <p:sldId id="341" r:id="rId39"/>
    <p:sldId id="343" r:id="rId40"/>
    <p:sldId id="344" r:id="rId41"/>
    <p:sldId id="345" r:id="rId42"/>
    <p:sldId id="346" r:id="rId43"/>
    <p:sldId id="347" r:id="rId44"/>
    <p:sldId id="348" r:id="rId45"/>
    <p:sldId id="349" r:id="rId46"/>
    <p:sldId id="350" r:id="rId47"/>
    <p:sldId id="351" r:id="rId48"/>
    <p:sldId id="352" r:id="rId49"/>
    <p:sldId id="358" r:id="rId50"/>
    <p:sldId id="359" r:id="rId51"/>
    <p:sldId id="360" r:id="rId52"/>
    <p:sldId id="361" r:id="rId53"/>
    <p:sldId id="372" r:id="rId54"/>
    <p:sldId id="362" r:id="rId55"/>
    <p:sldId id="354" r:id="rId56"/>
    <p:sldId id="355" r:id="rId57"/>
    <p:sldId id="356" r:id="rId58"/>
    <p:sldId id="301" r:id="rId59"/>
    <p:sldId id="302" r:id="rId60"/>
    <p:sldId id="303" r:id="rId61"/>
    <p:sldId id="304" r:id="rId62"/>
    <p:sldId id="305" r:id="rId63"/>
    <p:sldId id="295" r:id="rId64"/>
    <p:sldId id="296" r:id="rId65"/>
    <p:sldId id="297" r:id="rId66"/>
    <p:sldId id="298" r:id="rId67"/>
    <p:sldId id="299" r:id="rId68"/>
    <p:sldId id="318" r:id="rId69"/>
    <p:sldId id="293" r:id="rId70"/>
    <p:sldId id="319" r:id="rId71"/>
    <p:sldId id="294" r:id="rId72"/>
    <p:sldId id="292" r:id="rId73"/>
    <p:sldId id="320" r:id="rId74"/>
    <p:sldId id="260" r:id="rId75"/>
    <p:sldId id="285" r:id="rId76"/>
    <p:sldId id="286" r:id="rId77"/>
    <p:sldId id="287" r:id="rId78"/>
    <p:sldId id="321" r:id="rId79"/>
    <p:sldId id="325" r:id="rId80"/>
    <p:sldId id="326" r:id="rId81"/>
    <p:sldId id="289" r:id="rId82"/>
    <p:sldId id="322" r:id="rId83"/>
    <p:sldId id="324" r:id="rId84"/>
    <p:sldId id="290" r:id="rId85"/>
    <p:sldId id="291" r:id="rId86"/>
    <p:sldId id="327" r:id="rId87"/>
    <p:sldId id="335" r:id="rId88"/>
    <p:sldId id="328" r:id="rId89"/>
    <p:sldId id="330" r:id="rId90"/>
    <p:sldId id="331" r:id="rId91"/>
    <p:sldId id="332" r:id="rId92"/>
    <p:sldId id="329" r:id="rId93"/>
    <p:sldId id="333" r:id="rId94"/>
    <p:sldId id="334" r:id="rId95"/>
    <p:sldId id="336" r:id="rId96"/>
    <p:sldId id="363" r:id="rId97"/>
    <p:sldId id="368" r:id="rId98"/>
    <p:sldId id="369" r:id="rId99"/>
    <p:sldId id="364" r:id="rId100"/>
    <p:sldId id="367" r:id="rId101"/>
    <p:sldId id="366" r:id="rId102"/>
    <p:sldId id="261" r:id="rId103"/>
    <p:sldId id="262"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l8X9bZPwkZxLHcoZVAp4w==" hashData="u/y3DLgNOl73hpQDr1tjOzN7td02VAu/TwYSx6BJFTHCS4z6hRtym9IuMXsiZ2y+H57pZP1pHildzJ9B6G8+qQ=="/>
  <p:extLst>
    <p:ext uri="{521415D9-36F7-43E2-AB2F-B90AF26B5E84}">
      <p14:sectionLst xmlns:p14="http://schemas.microsoft.com/office/powerpoint/2010/main">
        <p14:section name="مقطع افتراضي" id="{9FB2D4D2-1435-4041-B8E4-A6550F4011A0}">
          <p14:sldIdLst>
            <p14:sldId id="256"/>
            <p14:sldId id="284"/>
            <p14:sldId id="257"/>
            <p14:sldId id="316"/>
            <p14:sldId id="265"/>
            <p14:sldId id="266"/>
            <p14:sldId id="267"/>
            <p14:sldId id="264"/>
            <p14:sldId id="317"/>
            <p14:sldId id="258"/>
            <p14:sldId id="323"/>
            <p14:sldId id="263"/>
            <p14:sldId id="306"/>
            <p14:sldId id="259"/>
            <p14:sldId id="269"/>
            <p14:sldId id="270"/>
            <p14:sldId id="268"/>
            <p14:sldId id="271"/>
            <p14:sldId id="272"/>
            <p14:sldId id="273"/>
            <p14:sldId id="274"/>
            <p14:sldId id="275"/>
            <p14:sldId id="276"/>
            <p14:sldId id="370"/>
            <p14:sldId id="371"/>
            <p14:sldId id="308"/>
            <p14:sldId id="309"/>
            <p14:sldId id="310"/>
            <p14:sldId id="311"/>
            <p14:sldId id="312"/>
            <p14:sldId id="313"/>
            <p14:sldId id="314"/>
            <p14:sldId id="315"/>
            <p14:sldId id="338"/>
            <p14:sldId id="339"/>
            <p14:sldId id="340"/>
            <p14:sldId id="342"/>
            <p14:sldId id="341"/>
            <p14:sldId id="343"/>
            <p14:sldId id="344"/>
            <p14:sldId id="345"/>
            <p14:sldId id="346"/>
            <p14:sldId id="347"/>
            <p14:sldId id="348"/>
            <p14:sldId id="349"/>
            <p14:sldId id="350"/>
            <p14:sldId id="351"/>
            <p14:sldId id="352"/>
            <p14:sldId id="358"/>
            <p14:sldId id="359"/>
            <p14:sldId id="360"/>
            <p14:sldId id="361"/>
            <p14:sldId id="372"/>
            <p14:sldId id="362"/>
          </p14:sldIdLst>
        </p14:section>
        <p14:section name="مقطع بدون عنوان" id="{7C91065F-47D3-4381-998F-F18647AE707E}">
          <p14:sldIdLst>
            <p14:sldId id="354"/>
            <p14:sldId id="355"/>
            <p14:sldId id="356"/>
            <p14:sldId id="301"/>
            <p14:sldId id="302"/>
            <p14:sldId id="303"/>
            <p14:sldId id="304"/>
            <p14:sldId id="305"/>
            <p14:sldId id="295"/>
            <p14:sldId id="296"/>
            <p14:sldId id="297"/>
            <p14:sldId id="298"/>
            <p14:sldId id="299"/>
            <p14:sldId id="318"/>
            <p14:sldId id="293"/>
            <p14:sldId id="319"/>
            <p14:sldId id="294"/>
            <p14:sldId id="292"/>
            <p14:sldId id="320"/>
            <p14:sldId id="260"/>
            <p14:sldId id="285"/>
            <p14:sldId id="286"/>
            <p14:sldId id="287"/>
            <p14:sldId id="321"/>
            <p14:sldId id="325"/>
            <p14:sldId id="326"/>
            <p14:sldId id="289"/>
            <p14:sldId id="322"/>
            <p14:sldId id="324"/>
            <p14:sldId id="290"/>
            <p14:sldId id="291"/>
            <p14:sldId id="327"/>
            <p14:sldId id="335"/>
            <p14:sldId id="328"/>
            <p14:sldId id="330"/>
            <p14:sldId id="331"/>
            <p14:sldId id="332"/>
            <p14:sldId id="329"/>
            <p14:sldId id="333"/>
            <p14:sldId id="334"/>
            <p14:sldId id="336"/>
            <p14:sldId id="363"/>
            <p14:sldId id="368"/>
            <p14:sldId id="369"/>
            <p14:sldId id="364"/>
            <p14:sldId id="367"/>
            <p14:sldId id="366"/>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54" autoAdjust="0"/>
  </p:normalViewPr>
  <p:slideViewPr>
    <p:cSldViewPr snapToGrid="0">
      <p:cViewPr varScale="1">
        <p:scale>
          <a:sx n="70" d="100"/>
          <a:sy n="70" d="100"/>
        </p:scale>
        <p:origin x="738" y="78"/>
      </p:cViewPr>
      <p:guideLst/>
    </p:cSldViewPr>
  </p:slideViewPr>
  <p:notesTextViewPr>
    <p:cViewPr>
      <p:scale>
        <a:sx n="1" d="1"/>
        <a:sy n="1" d="1"/>
      </p:scale>
      <p:origin x="0" y="0"/>
    </p:cViewPr>
  </p:notesTextViewPr>
  <p:sorterViewPr>
    <p:cViewPr>
      <p:scale>
        <a:sx n="100" d="100"/>
        <a:sy n="100" d="100"/>
      </p:scale>
      <p:origin x="0" y="-10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0F852-FFD7-49AB-B017-69E3CED62E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300AB66-1B7D-4969-99FB-0F2E72130DC8}">
      <dgm:prSet phldrT="[نص]"/>
      <dgm:spPr/>
      <dgm:t>
        <a:bodyPr/>
        <a:lstStyle/>
        <a:p>
          <a:r>
            <a:rPr lang="ar-SY" dirty="0" smtClean="0"/>
            <a:t>تحليل </a:t>
          </a:r>
          <a:r>
            <a:rPr lang="ar-SY" dirty="0" err="1" smtClean="0"/>
            <a:t>سوات</a:t>
          </a:r>
          <a:r>
            <a:rPr lang="ar-SY" dirty="0" smtClean="0"/>
            <a:t> </a:t>
          </a:r>
          <a:r>
            <a:rPr lang="en-US" dirty="0" smtClean="0"/>
            <a:t>SWOT</a:t>
          </a:r>
          <a:endParaRPr lang="en-US" dirty="0"/>
        </a:p>
      </dgm:t>
    </dgm:pt>
    <dgm:pt modelId="{878EC4E2-AE53-4116-9B7A-BB3DC46B4744}" type="parTrans" cxnId="{BC0BBD7A-AD52-4421-BB32-FA121338CD43}">
      <dgm:prSet/>
      <dgm:spPr/>
      <dgm:t>
        <a:bodyPr/>
        <a:lstStyle/>
        <a:p>
          <a:endParaRPr lang="en-US"/>
        </a:p>
      </dgm:t>
    </dgm:pt>
    <dgm:pt modelId="{FF8D823C-64C0-4112-8669-F927F3816B1B}" type="sibTrans" cxnId="{BC0BBD7A-AD52-4421-BB32-FA121338CD43}">
      <dgm:prSet/>
      <dgm:spPr/>
      <dgm:t>
        <a:bodyPr/>
        <a:lstStyle/>
        <a:p>
          <a:endParaRPr lang="en-US"/>
        </a:p>
      </dgm:t>
    </dgm:pt>
    <dgm:pt modelId="{72492E4A-5A9E-4E0D-937F-2AA65B08830A}">
      <dgm:prSet phldrT="[نص]"/>
      <dgm:spPr/>
      <dgm:t>
        <a:bodyPr/>
        <a:lstStyle/>
        <a:p>
          <a:r>
            <a:rPr lang="ar-SY" dirty="0" smtClean="0"/>
            <a:t>تحليل البيئة الخارجية</a:t>
          </a:r>
          <a:endParaRPr lang="en-US" dirty="0"/>
        </a:p>
      </dgm:t>
    </dgm:pt>
    <dgm:pt modelId="{DAC9142B-E750-46E1-8E91-881189BD8D8C}" type="parTrans" cxnId="{881157AB-9343-43E5-AD8E-B7A6776DE333}">
      <dgm:prSet/>
      <dgm:spPr/>
      <dgm:t>
        <a:bodyPr/>
        <a:lstStyle/>
        <a:p>
          <a:endParaRPr lang="en-US"/>
        </a:p>
      </dgm:t>
    </dgm:pt>
    <dgm:pt modelId="{E2E0F146-D60D-4499-A074-8F4157F029FC}" type="sibTrans" cxnId="{881157AB-9343-43E5-AD8E-B7A6776DE333}">
      <dgm:prSet/>
      <dgm:spPr/>
      <dgm:t>
        <a:bodyPr/>
        <a:lstStyle/>
        <a:p>
          <a:endParaRPr lang="en-US"/>
        </a:p>
      </dgm:t>
    </dgm:pt>
    <dgm:pt modelId="{21E86B8F-72D2-40C4-A5FC-CAC198176486}">
      <dgm:prSet phldrT="[نص]"/>
      <dgm:spPr/>
      <dgm:t>
        <a:bodyPr/>
        <a:lstStyle/>
        <a:p>
          <a:r>
            <a:rPr lang="ar-SY" dirty="0" smtClean="0"/>
            <a:t>تحليل البيئة الداخلية</a:t>
          </a:r>
          <a:endParaRPr lang="en-US" dirty="0"/>
        </a:p>
      </dgm:t>
    </dgm:pt>
    <dgm:pt modelId="{7ECE4B75-CFCC-4835-8BC3-76BA01FBCFED}" type="parTrans" cxnId="{F72C47B0-C275-45D9-BE0B-82BBEBB86295}">
      <dgm:prSet/>
      <dgm:spPr/>
      <dgm:t>
        <a:bodyPr/>
        <a:lstStyle/>
        <a:p>
          <a:endParaRPr lang="en-US"/>
        </a:p>
      </dgm:t>
    </dgm:pt>
    <dgm:pt modelId="{CEE19F30-38DE-4A34-B962-1A902C6B5BD2}" type="sibTrans" cxnId="{F72C47B0-C275-45D9-BE0B-82BBEBB86295}">
      <dgm:prSet/>
      <dgm:spPr/>
      <dgm:t>
        <a:bodyPr/>
        <a:lstStyle/>
        <a:p>
          <a:endParaRPr lang="en-US"/>
        </a:p>
      </dgm:t>
    </dgm:pt>
    <dgm:pt modelId="{AE5E74FA-AD03-4C6C-AE45-794E7EEE13FB}">
      <dgm:prSet/>
      <dgm:spPr/>
      <dgm:t>
        <a:bodyPr/>
        <a:lstStyle/>
        <a:p>
          <a:r>
            <a:rPr lang="ar-SY" dirty="0" smtClean="0"/>
            <a:t>تحليل نقاط القوة</a:t>
          </a:r>
          <a:endParaRPr lang="en-US" dirty="0"/>
        </a:p>
      </dgm:t>
    </dgm:pt>
    <dgm:pt modelId="{CDDFD39A-1203-4A69-A80E-AE0D27916776}" type="parTrans" cxnId="{3E29FCC2-763C-456D-AC18-5DB38275518E}">
      <dgm:prSet/>
      <dgm:spPr/>
      <dgm:t>
        <a:bodyPr/>
        <a:lstStyle/>
        <a:p>
          <a:endParaRPr lang="en-US"/>
        </a:p>
      </dgm:t>
    </dgm:pt>
    <dgm:pt modelId="{C39B9677-2016-489F-B475-70A178B45712}" type="sibTrans" cxnId="{3E29FCC2-763C-456D-AC18-5DB38275518E}">
      <dgm:prSet/>
      <dgm:spPr/>
      <dgm:t>
        <a:bodyPr/>
        <a:lstStyle/>
        <a:p>
          <a:endParaRPr lang="en-US"/>
        </a:p>
      </dgm:t>
    </dgm:pt>
    <dgm:pt modelId="{54C62993-420A-4752-9A0B-D26CB6ABCCB5}">
      <dgm:prSet/>
      <dgm:spPr/>
      <dgm:t>
        <a:bodyPr/>
        <a:lstStyle/>
        <a:p>
          <a:r>
            <a:rPr lang="ar-SY" dirty="0" smtClean="0"/>
            <a:t>تحليل نقاط الضعف</a:t>
          </a:r>
          <a:endParaRPr lang="en-US" dirty="0"/>
        </a:p>
      </dgm:t>
    </dgm:pt>
    <dgm:pt modelId="{1BD6AF2B-7C2E-4F96-B1F0-5E48BEB10813}" type="parTrans" cxnId="{6B1C26C0-E9AB-4E78-8648-F1CD66FCA03B}">
      <dgm:prSet/>
      <dgm:spPr/>
      <dgm:t>
        <a:bodyPr/>
        <a:lstStyle/>
        <a:p>
          <a:endParaRPr lang="en-US"/>
        </a:p>
      </dgm:t>
    </dgm:pt>
    <dgm:pt modelId="{9490C413-1B3B-472B-A2D1-1FD89EE61368}" type="sibTrans" cxnId="{6B1C26C0-E9AB-4E78-8648-F1CD66FCA03B}">
      <dgm:prSet/>
      <dgm:spPr/>
      <dgm:t>
        <a:bodyPr/>
        <a:lstStyle/>
        <a:p>
          <a:endParaRPr lang="en-US"/>
        </a:p>
      </dgm:t>
    </dgm:pt>
    <dgm:pt modelId="{52F8FF3D-A6AA-4750-A44F-A30B885FBB96}">
      <dgm:prSet/>
      <dgm:spPr/>
      <dgm:t>
        <a:bodyPr/>
        <a:lstStyle/>
        <a:p>
          <a:r>
            <a:rPr lang="ar-SY" dirty="0" smtClean="0"/>
            <a:t>تحليل الفرص المتاحة</a:t>
          </a:r>
          <a:endParaRPr lang="en-US" dirty="0"/>
        </a:p>
      </dgm:t>
    </dgm:pt>
    <dgm:pt modelId="{94A251F8-6D72-433C-891A-5CF4242D4448}" type="parTrans" cxnId="{8C0F8445-F095-4D38-BEB9-EA6AE45A3AB6}">
      <dgm:prSet/>
      <dgm:spPr/>
      <dgm:t>
        <a:bodyPr/>
        <a:lstStyle/>
        <a:p>
          <a:endParaRPr lang="en-US"/>
        </a:p>
      </dgm:t>
    </dgm:pt>
    <dgm:pt modelId="{00B07E23-BFF9-4F0B-B7A4-0535D3AFB0B0}" type="sibTrans" cxnId="{8C0F8445-F095-4D38-BEB9-EA6AE45A3AB6}">
      <dgm:prSet/>
      <dgm:spPr/>
      <dgm:t>
        <a:bodyPr/>
        <a:lstStyle/>
        <a:p>
          <a:endParaRPr lang="en-US"/>
        </a:p>
      </dgm:t>
    </dgm:pt>
    <dgm:pt modelId="{3C518884-218D-4DAA-A774-C4F0625A82DB}">
      <dgm:prSet/>
      <dgm:spPr/>
      <dgm:t>
        <a:bodyPr/>
        <a:lstStyle/>
        <a:p>
          <a:r>
            <a:rPr lang="ar-SY" dirty="0" smtClean="0"/>
            <a:t>تحليل التهديدات</a:t>
          </a:r>
          <a:endParaRPr lang="en-US" dirty="0"/>
        </a:p>
      </dgm:t>
    </dgm:pt>
    <dgm:pt modelId="{8A45FBE5-A0EB-4D57-90BE-FCBAA0326CFD}" type="parTrans" cxnId="{47449783-A567-4F07-9A0E-FB809825C927}">
      <dgm:prSet/>
      <dgm:spPr/>
      <dgm:t>
        <a:bodyPr/>
        <a:lstStyle/>
        <a:p>
          <a:endParaRPr lang="en-US"/>
        </a:p>
      </dgm:t>
    </dgm:pt>
    <dgm:pt modelId="{A163F9C7-F370-4D5E-B903-B8CB433D274C}" type="sibTrans" cxnId="{47449783-A567-4F07-9A0E-FB809825C927}">
      <dgm:prSet/>
      <dgm:spPr/>
      <dgm:t>
        <a:bodyPr/>
        <a:lstStyle/>
        <a:p>
          <a:endParaRPr lang="en-US"/>
        </a:p>
      </dgm:t>
    </dgm:pt>
    <dgm:pt modelId="{2922D222-88E2-406F-BA1E-F526CC86266D}" type="pres">
      <dgm:prSet presAssocID="{CFF0F852-FFD7-49AB-B017-69E3CED62E83}" presName="hierChild1" presStyleCnt="0">
        <dgm:presLayoutVars>
          <dgm:orgChart val="1"/>
          <dgm:chPref val="1"/>
          <dgm:dir/>
          <dgm:animOne val="branch"/>
          <dgm:animLvl val="lvl"/>
          <dgm:resizeHandles/>
        </dgm:presLayoutVars>
      </dgm:prSet>
      <dgm:spPr/>
      <dgm:t>
        <a:bodyPr/>
        <a:lstStyle/>
        <a:p>
          <a:endParaRPr lang="en-US"/>
        </a:p>
      </dgm:t>
    </dgm:pt>
    <dgm:pt modelId="{5783C647-6F88-4F2A-B32B-7A43A34C867E}" type="pres">
      <dgm:prSet presAssocID="{8300AB66-1B7D-4969-99FB-0F2E72130DC8}" presName="hierRoot1" presStyleCnt="0">
        <dgm:presLayoutVars>
          <dgm:hierBranch val="init"/>
        </dgm:presLayoutVars>
      </dgm:prSet>
      <dgm:spPr/>
    </dgm:pt>
    <dgm:pt modelId="{562B3BEE-4604-4A45-8F0A-B269A87DEEB6}" type="pres">
      <dgm:prSet presAssocID="{8300AB66-1B7D-4969-99FB-0F2E72130DC8}" presName="rootComposite1" presStyleCnt="0"/>
      <dgm:spPr/>
    </dgm:pt>
    <dgm:pt modelId="{24348A4D-592B-4497-9540-0235988CD9A9}" type="pres">
      <dgm:prSet presAssocID="{8300AB66-1B7D-4969-99FB-0F2E72130DC8}" presName="rootText1" presStyleLbl="node0" presStyleIdx="0" presStyleCnt="1">
        <dgm:presLayoutVars>
          <dgm:chPref val="3"/>
        </dgm:presLayoutVars>
      </dgm:prSet>
      <dgm:spPr/>
      <dgm:t>
        <a:bodyPr/>
        <a:lstStyle/>
        <a:p>
          <a:endParaRPr lang="en-US"/>
        </a:p>
      </dgm:t>
    </dgm:pt>
    <dgm:pt modelId="{67D709E0-0F05-4974-BC97-212117E2F571}" type="pres">
      <dgm:prSet presAssocID="{8300AB66-1B7D-4969-99FB-0F2E72130DC8}" presName="rootConnector1" presStyleLbl="node1" presStyleIdx="0" presStyleCnt="0"/>
      <dgm:spPr/>
      <dgm:t>
        <a:bodyPr/>
        <a:lstStyle/>
        <a:p>
          <a:endParaRPr lang="en-US"/>
        </a:p>
      </dgm:t>
    </dgm:pt>
    <dgm:pt modelId="{24D8D77F-C67A-4C21-BDBD-C6BD6AC5828F}" type="pres">
      <dgm:prSet presAssocID="{8300AB66-1B7D-4969-99FB-0F2E72130DC8}" presName="hierChild2" presStyleCnt="0"/>
      <dgm:spPr/>
    </dgm:pt>
    <dgm:pt modelId="{4884D83F-30A4-49E6-BD9B-4166AA2CFF6D}" type="pres">
      <dgm:prSet presAssocID="{DAC9142B-E750-46E1-8E91-881189BD8D8C}" presName="Name37" presStyleLbl="parChTrans1D2" presStyleIdx="0" presStyleCnt="2"/>
      <dgm:spPr/>
      <dgm:t>
        <a:bodyPr/>
        <a:lstStyle/>
        <a:p>
          <a:endParaRPr lang="en-US"/>
        </a:p>
      </dgm:t>
    </dgm:pt>
    <dgm:pt modelId="{59A4DE68-56A1-4527-A7C4-60AEF0415542}" type="pres">
      <dgm:prSet presAssocID="{72492E4A-5A9E-4E0D-937F-2AA65B08830A}" presName="hierRoot2" presStyleCnt="0">
        <dgm:presLayoutVars>
          <dgm:hierBranch val="init"/>
        </dgm:presLayoutVars>
      </dgm:prSet>
      <dgm:spPr/>
    </dgm:pt>
    <dgm:pt modelId="{F001B2AA-75FC-43A9-850A-D9F10724540A}" type="pres">
      <dgm:prSet presAssocID="{72492E4A-5A9E-4E0D-937F-2AA65B08830A}" presName="rootComposite" presStyleCnt="0"/>
      <dgm:spPr/>
    </dgm:pt>
    <dgm:pt modelId="{C44C3C89-2C02-455C-8476-79D1CF2292F5}" type="pres">
      <dgm:prSet presAssocID="{72492E4A-5A9E-4E0D-937F-2AA65B08830A}" presName="rootText" presStyleLbl="node2" presStyleIdx="0" presStyleCnt="2" custLinFactNeighborY="0">
        <dgm:presLayoutVars>
          <dgm:chPref val="3"/>
        </dgm:presLayoutVars>
      </dgm:prSet>
      <dgm:spPr/>
      <dgm:t>
        <a:bodyPr/>
        <a:lstStyle/>
        <a:p>
          <a:endParaRPr lang="en-US"/>
        </a:p>
      </dgm:t>
    </dgm:pt>
    <dgm:pt modelId="{27F3ED45-C242-46EB-8C4A-7B56B6819915}" type="pres">
      <dgm:prSet presAssocID="{72492E4A-5A9E-4E0D-937F-2AA65B08830A}" presName="rootConnector" presStyleLbl="node2" presStyleIdx="0" presStyleCnt="2"/>
      <dgm:spPr/>
      <dgm:t>
        <a:bodyPr/>
        <a:lstStyle/>
        <a:p>
          <a:endParaRPr lang="en-US"/>
        </a:p>
      </dgm:t>
    </dgm:pt>
    <dgm:pt modelId="{B0A3FC05-3CFB-43D5-8B97-DE1DDCB79930}" type="pres">
      <dgm:prSet presAssocID="{72492E4A-5A9E-4E0D-937F-2AA65B08830A}" presName="hierChild4" presStyleCnt="0"/>
      <dgm:spPr/>
    </dgm:pt>
    <dgm:pt modelId="{318BE544-F3C0-4D5E-A71B-422937D65CF3}" type="pres">
      <dgm:prSet presAssocID="{94A251F8-6D72-433C-891A-5CF4242D4448}" presName="Name37" presStyleLbl="parChTrans1D3" presStyleIdx="0" presStyleCnt="4"/>
      <dgm:spPr/>
      <dgm:t>
        <a:bodyPr/>
        <a:lstStyle/>
        <a:p>
          <a:endParaRPr lang="en-US"/>
        </a:p>
      </dgm:t>
    </dgm:pt>
    <dgm:pt modelId="{5B4E2D2A-D8FE-476C-AA85-472B0DF6A31A}" type="pres">
      <dgm:prSet presAssocID="{52F8FF3D-A6AA-4750-A44F-A30B885FBB96}" presName="hierRoot2" presStyleCnt="0">
        <dgm:presLayoutVars>
          <dgm:hierBranch val="init"/>
        </dgm:presLayoutVars>
      </dgm:prSet>
      <dgm:spPr/>
    </dgm:pt>
    <dgm:pt modelId="{875529AC-E827-4074-BA10-40C80627EE1C}" type="pres">
      <dgm:prSet presAssocID="{52F8FF3D-A6AA-4750-A44F-A30B885FBB96}" presName="rootComposite" presStyleCnt="0"/>
      <dgm:spPr/>
    </dgm:pt>
    <dgm:pt modelId="{B5269BF2-E72C-483F-A540-60163CA51151}" type="pres">
      <dgm:prSet presAssocID="{52F8FF3D-A6AA-4750-A44F-A30B885FBB96}" presName="rootText" presStyleLbl="node3" presStyleIdx="0" presStyleCnt="4">
        <dgm:presLayoutVars>
          <dgm:chPref val="3"/>
        </dgm:presLayoutVars>
      </dgm:prSet>
      <dgm:spPr/>
      <dgm:t>
        <a:bodyPr/>
        <a:lstStyle/>
        <a:p>
          <a:endParaRPr lang="en-US"/>
        </a:p>
      </dgm:t>
    </dgm:pt>
    <dgm:pt modelId="{ACF655C2-9E40-429C-9B79-FF0D281B6877}" type="pres">
      <dgm:prSet presAssocID="{52F8FF3D-A6AA-4750-A44F-A30B885FBB96}" presName="rootConnector" presStyleLbl="node3" presStyleIdx="0" presStyleCnt="4"/>
      <dgm:spPr/>
      <dgm:t>
        <a:bodyPr/>
        <a:lstStyle/>
        <a:p>
          <a:endParaRPr lang="en-US"/>
        </a:p>
      </dgm:t>
    </dgm:pt>
    <dgm:pt modelId="{6BE0F5AB-2941-4D72-AB6E-A9EB10F47985}" type="pres">
      <dgm:prSet presAssocID="{52F8FF3D-A6AA-4750-A44F-A30B885FBB96}" presName="hierChild4" presStyleCnt="0"/>
      <dgm:spPr/>
    </dgm:pt>
    <dgm:pt modelId="{A56872EF-4A77-41BE-9356-F01DF46BE86B}" type="pres">
      <dgm:prSet presAssocID="{52F8FF3D-A6AA-4750-A44F-A30B885FBB96}" presName="hierChild5" presStyleCnt="0"/>
      <dgm:spPr/>
    </dgm:pt>
    <dgm:pt modelId="{E78FFB61-F49B-4ACA-B5C3-AB396D103FB7}" type="pres">
      <dgm:prSet presAssocID="{8A45FBE5-A0EB-4D57-90BE-FCBAA0326CFD}" presName="Name37" presStyleLbl="parChTrans1D3" presStyleIdx="1" presStyleCnt="4"/>
      <dgm:spPr/>
      <dgm:t>
        <a:bodyPr/>
        <a:lstStyle/>
        <a:p>
          <a:endParaRPr lang="en-US"/>
        </a:p>
      </dgm:t>
    </dgm:pt>
    <dgm:pt modelId="{D8A193F8-2912-405C-8452-4DA984BD3F64}" type="pres">
      <dgm:prSet presAssocID="{3C518884-218D-4DAA-A774-C4F0625A82DB}" presName="hierRoot2" presStyleCnt="0">
        <dgm:presLayoutVars>
          <dgm:hierBranch val="init"/>
        </dgm:presLayoutVars>
      </dgm:prSet>
      <dgm:spPr/>
    </dgm:pt>
    <dgm:pt modelId="{60A15DD3-22DF-4047-98F3-751F1B88A45B}" type="pres">
      <dgm:prSet presAssocID="{3C518884-218D-4DAA-A774-C4F0625A82DB}" presName="rootComposite" presStyleCnt="0"/>
      <dgm:spPr/>
    </dgm:pt>
    <dgm:pt modelId="{CEB05588-7FDD-4EC7-963D-FBD04DA2FCE5}" type="pres">
      <dgm:prSet presAssocID="{3C518884-218D-4DAA-A774-C4F0625A82DB}" presName="rootText" presStyleLbl="node3" presStyleIdx="1" presStyleCnt="4">
        <dgm:presLayoutVars>
          <dgm:chPref val="3"/>
        </dgm:presLayoutVars>
      </dgm:prSet>
      <dgm:spPr/>
      <dgm:t>
        <a:bodyPr/>
        <a:lstStyle/>
        <a:p>
          <a:endParaRPr lang="en-US"/>
        </a:p>
      </dgm:t>
    </dgm:pt>
    <dgm:pt modelId="{1E88D592-3B37-41A8-B621-8A191C8720C0}" type="pres">
      <dgm:prSet presAssocID="{3C518884-218D-4DAA-A774-C4F0625A82DB}" presName="rootConnector" presStyleLbl="node3" presStyleIdx="1" presStyleCnt="4"/>
      <dgm:spPr/>
      <dgm:t>
        <a:bodyPr/>
        <a:lstStyle/>
        <a:p>
          <a:endParaRPr lang="en-US"/>
        </a:p>
      </dgm:t>
    </dgm:pt>
    <dgm:pt modelId="{EA7B704B-5F6C-4AD1-B5A2-2716ED66E0D9}" type="pres">
      <dgm:prSet presAssocID="{3C518884-218D-4DAA-A774-C4F0625A82DB}" presName="hierChild4" presStyleCnt="0"/>
      <dgm:spPr/>
    </dgm:pt>
    <dgm:pt modelId="{F67E9AEF-2182-492F-82C7-09682D9F6F07}" type="pres">
      <dgm:prSet presAssocID="{3C518884-218D-4DAA-A774-C4F0625A82DB}" presName="hierChild5" presStyleCnt="0"/>
      <dgm:spPr/>
    </dgm:pt>
    <dgm:pt modelId="{21C08D1A-C945-48F6-89D0-31B44BBE4FB1}" type="pres">
      <dgm:prSet presAssocID="{72492E4A-5A9E-4E0D-937F-2AA65B08830A}" presName="hierChild5" presStyleCnt="0"/>
      <dgm:spPr/>
    </dgm:pt>
    <dgm:pt modelId="{B764F730-D4C2-4C2E-91C3-F0F5B2B5CC87}" type="pres">
      <dgm:prSet presAssocID="{7ECE4B75-CFCC-4835-8BC3-76BA01FBCFED}" presName="Name37" presStyleLbl="parChTrans1D2" presStyleIdx="1" presStyleCnt="2"/>
      <dgm:spPr/>
      <dgm:t>
        <a:bodyPr/>
        <a:lstStyle/>
        <a:p>
          <a:endParaRPr lang="en-US"/>
        </a:p>
      </dgm:t>
    </dgm:pt>
    <dgm:pt modelId="{A2156888-7BA9-40B2-B96F-CA34291C9D07}" type="pres">
      <dgm:prSet presAssocID="{21E86B8F-72D2-40C4-A5FC-CAC198176486}" presName="hierRoot2" presStyleCnt="0">
        <dgm:presLayoutVars>
          <dgm:hierBranch val="init"/>
        </dgm:presLayoutVars>
      </dgm:prSet>
      <dgm:spPr/>
    </dgm:pt>
    <dgm:pt modelId="{EC8F4D43-102D-4622-992B-03557F2C2842}" type="pres">
      <dgm:prSet presAssocID="{21E86B8F-72D2-40C4-A5FC-CAC198176486}" presName="rootComposite" presStyleCnt="0"/>
      <dgm:spPr/>
    </dgm:pt>
    <dgm:pt modelId="{88338399-4FB7-4C1E-BCD9-CFBD9E3C9590}" type="pres">
      <dgm:prSet presAssocID="{21E86B8F-72D2-40C4-A5FC-CAC198176486}" presName="rootText" presStyleLbl="node2" presStyleIdx="1" presStyleCnt="2">
        <dgm:presLayoutVars>
          <dgm:chPref val="3"/>
        </dgm:presLayoutVars>
      </dgm:prSet>
      <dgm:spPr/>
      <dgm:t>
        <a:bodyPr/>
        <a:lstStyle/>
        <a:p>
          <a:endParaRPr lang="en-US"/>
        </a:p>
      </dgm:t>
    </dgm:pt>
    <dgm:pt modelId="{B35C1744-B5B0-40E4-8433-85A26123E8A4}" type="pres">
      <dgm:prSet presAssocID="{21E86B8F-72D2-40C4-A5FC-CAC198176486}" presName="rootConnector" presStyleLbl="node2" presStyleIdx="1" presStyleCnt="2"/>
      <dgm:spPr/>
      <dgm:t>
        <a:bodyPr/>
        <a:lstStyle/>
        <a:p>
          <a:endParaRPr lang="en-US"/>
        </a:p>
      </dgm:t>
    </dgm:pt>
    <dgm:pt modelId="{52113928-668F-41EB-96B7-F2A535FF7C27}" type="pres">
      <dgm:prSet presAssocID="{21E86B8F-72D2-40C4-A5FC-CAC198176486}" presName="hierChild4" presStyleCnt="0"/>
      <dgm:spPr/>
    </dgm:pt>
    <dgm:pt modelId="{C128171F-B2BB-4252-9534-71EA272125A5}" type="pres">
      <dgm:prSet presAssocID="{CDDFD39A-1203-4A69-A80E-AE0D27916776}" presName="Name37" presStyleLbl="parChTrans1D3" presStyleIdx="2" presStyleCnt="4"/>
      <dgm:spPr/>
      <dgm:t>
        <a:bodyPr/>
        <a:lstStyle/>
        <a:p>
          <a:endParaRPr lang="en-US"/>
        </a:p>
      </dgm:t>
    </dgm:pt>
    <dgm:pt modelId="{51CB80F6-2514-4042-95B6-0CFC0D14EDDE}" type="pres">
      <dgm:prSet presAssocID="{AE5E74FA-AD03-4C6C-AE45-794E7EEE13FB}" presName="hierRoot2" presStyleCnt="0">
        <dgm:presLayoutVars>
          <dgm:hierBranch val="init"/>
        </dgm:presLayoutVars>
      </dgm:prSet>
      <dgm:spPr/>
    </dgm:pt>
    <dgm:pt modelId="{C121F756-59FC-4574-8308-2BB88B698EE0}" type="pres">
      <dgm:prSet presAssocID="{AE5E74FA-AD03-4C6C-AE45-794E7EEE13FB}" presName="rootComposite" presStyleCnt="0"/>
      <dgm:spPr/>
    </dgm:pt>
    <dgm:pt modelId="{599A153E-43E0-40F0-8EED-E239F0E9E8DA}" type="pres">
      <dgm:prSet presAssocID="{AE5E74FA-AD03-4C6C-AE45-794E7EEE13FB}" presName="rootText" presStyleLbl="node3" presStyleIdx="2" presStyleCnt="4">
        <dgm:presLayoutVars>
          <dgm:chPref val="3"/>
        </dgm:presLayoutVars>
      </dgm:prSet>
      <dgm:spPr/>
      <dgm:t>
        <a:bodyPr/>
        <a:lstStyle/>
        <a:p>
          <a:endParaRPr lang="en-US"/>
        </a:p>
      </dgm:t>
    </dgm:pt>
    <dgm:pt modelId="{27BC83EC-0737-4929-90FA-C7E3D767228C}" type="pres">
      <dgm:prSet presAssocID="{AE5E74FA-AD03-4C6C-AE45-794E7EEE13FB}" presName="rootConnector" presStyleLbl="node3" presStyleIdx="2" presStyleCnt="4"/>
      <dgm:spPr/>
      <dgm:t>
        <a:bodyPr/>
        <a:lstStyle/>
        <a:p>
          <a:endParaRPr lang="en-US"/>
        </a:p>
      </dgm:t>
    </dgm:pt>
    <dgm:pt modelId="{997B0163-4E77-4151-B1B3-C63F520140F4}" type="pres">
      <dgm:prSet presAssocID="{AE5E74FA-AD03-4C6C-AE45-794E7EEE13FB}" presName="hierChild4" presStyleCnt="0"/>
      <dgm:spPr/>
    </dgm:pt>
    <dgm:pt modelId="{DC4762DA-2A0B-4341-808B-62BDDADE81C9}" type="pres">
      <dgm:prSet presAssocID="{AE5E74FA-AD03-4C6C-AE45-794E7EEE13FB}" presName="hierChild5" presStyleCnt="0"/>
      <dgm:spPr/>
    </dgm:pt>
    <dgm:pt modelId="{A8D0F49F-0BE3-4B52-8BA7-40E15EA593BF}" type="pres">
      <dgm:prSet presAssocID="{1BD6AF2B-7C2E-4F96-B1F0-5E48BEB10813}" presName="Name37" presStyleLbl="parChTrans1D3" presStyleIdx="3" presStyleCnt="4"/>
      <dgm:spPr/>
      <dgm:t>
        <a:bodyPr/>
        <a:lstStyle/>
        <a:p>
          <a:endParaRPr lang="en-US"/>
        </a:p>
      </dgm:t>
    </dgm:pt>
    <dgm:pt modelId="{73961BAE-DCD9-4551-9A64-A8383A5A3775}" type="pres">
      <dgm:prSet presAssocID="{54C62993-420A-4752-9A0B-D26CB6ABCCB5}" presName="hierRoot2" presStyleCnt="0">
        <dgm:presLayoutVars>
          <dgm:hierBranch val="init"/>
        </dgm:presLayoutVars>
      </dgm:prSet>
      <dgm:spPr/>
    </dgm:pt>
    <dgm:pt modelId="{9FC33E53-D13E-459C-B7E3-10BBE03837C3}" type="pres">
      <dgm:prSet presAssocID="{54C62993-420A-4752-9A0B-D26CB6ABCCB5}" presName="rootComposite" presStyleCnt="0"/>
      <dgm:spPr/>
    </dgm:pt>
    <dgm:pt modelId="{2A004DAA-A9D2-4330-9445-45842E538BA1}" type="pres">
      <dgm:prSet presAssocID="{54C62993-420A-4752-9A0B-D26CB6ABCCB5}" presName="rootText" presStyleLbl="node3" presStyleIdx="3" presStyleCnt="4">
        <dgm:presLayoutVars>
          <dgm:chPref val="3"/>
        </dgm:presLayoutVars>
      </dgm:prSet>
      <dgm:spPr/>
      <dgm:t>
        <a:bodyPr/>
        <a:lstStyle/>
        <a:p>
          <a:endParaRPr lang="en-US"/>
        </a:p>
      </dgm:t>
    </dgm:pt>
    <dgm:pt modelId="{93686E30-C407-48B5-9C6C-EEF42CF2A85B}" type="pres">
      <dgm:prSet presAssocID="{54C62993-420A-4752-9A0B-D26CB6ABCCB5}" presName="rootConnector" presStyleLbl="node3" presStyleIdx="3" presStyleCnt="4"/>
      <dgm:spPr/>
      <dgm:t>
        <a:bodyPr/>
        <a:lstStyle/>
        <a:p>
          <a:endParaRPr lang="en-US"/>
        </a:p>
      </dgm:t>
    </dgm:pt>
    <dgm:pt modelId="{2059A235-DDBF-48CB-B10D-C121477FE4E0}" type="pres">
      <dgm:prSet presAssocID="{54C62993-420A-4752-9A0B-D26CB6ABCCB5}" presName="hierChild4" presStyleCnt="0"/>
      <dgm:spPr/>
    </dgm:pt>
    <dgm:pt modelId="{5425F145-7EE3-41D4-8FDB-CBDBACE1EC0E}" type="pres">
      <dgm:prSet presAssocID="{54C62993-420A-4752-9A0B-D26CB6ABCCB5}" presName="hierChild5" presStyleCnt="0"/>
      <dgm:spPr/>
    </dgm:pt>
    <dgm:pt modelId="{2C20708F-0318-4C44-992A-F32231C89603}" type="pres">
      <dgm:prSet presAssocID="{21E86B8F-72D2-40C4-A5FC-CAC198176486}" presName="hierChild5" presStyleCnt="0"/>
      <dgm:spPr/>
    </dgm:pt>
    <dgm:pt modelId="{76CBFAA3-8AEB-4C58-A0D7-770609CEF108}" type="pres">
      <dgm:prSet presAssocID="{8300AB66-1B7D-4969-99FB-0F2E72130DC8}" presName="hierChild3" presStyleCnt="0"/>
      <dgm:spPr/>
    </dgm:pt>
  </dgm:ptLst>
  <dgm:cxnLst>
    <dgm:cxn modelId="{6F2128B4-D04D-4285-90DD-79BC314EEA7E}" type="presOf" srcId="{52F8FF3D-A6AA-4750-A44F-A30B885FBB96}" destId="{B5269BF2-E72C-483F-A540-60163CA51151}" srcOrd="0" destOrd="0" presId="urn:microsoft.com/office/officeart/2005/8/layout/orgChart1"/>
    <dgm:cxn modelId="{3E29FCC2-763C-456D-AC18-5DB38275518E}" srcId="{21E86B8F-72D2-40C4-A5FC-CAC198176486}" destId="{AE5E74FA-AD03-4C6C-AE45-794E7EEE13FB}" srcOrd="0" destOrd="0" parTransId="{CDDFD39A-1203-4A69-A80E-AE0D27916776}" sibTransId="{C39B9677-2016-489F-B475-70A178B45712}"/>
    <dgm:cxn modelId="{25F44311-CD75-4577-8CE5-D1967411EFE8}" type="presOf" srcId="{AE5E74FA-AD03-4C6C-AE45-794E7EEE13FB}" destId="{27BC83EC-0737-4929-90FA-C7E3D767228C}" srcOrd="1" destOrd="0" presId="urn:microsoft.com/office/officeart/2005/8/layout/orgChart1"/>
    <dgm:cxn modelId="{6B1C26C0-E9AB-4E78-8648-F1CD66FCA03B}" srcId="{21E86B8F-72D2-40C4-A5FC-CAC198176486}" destId="{54C62993-420A-4752-9A0B-D26CB6ABCCB5}" srcOrd="1" destOrd="0" parTransId="{1BD6AF2B-7C2E-4F96-B1F0-5E48BEB10813}" sibTransId="{9490C413-1B3B-472B-A2D1-1FD89EE61368}"/>
    <dgm:cxn modelId="{8C0F8445-F095-4D38-BEB9-EA6AE45A3AB6}" srcId="{72492E4A-5A9E-4E0D-937F-2AA65B08830A}" destId="{52F8FF3D-A6AA-4750-A44F-A30B885FBB96}" srcOrd="0" destOrd="0" parTransId="{94A251F8-6D72-433C-891A-5CF4242D4448}" sibTransId="{00B07E23-BFF9-4F0B-B7A4-0535D3AFB0B0}"/>
    <dgm:cxn modelId="{9B4FF06A-6DDE-45C8-924D-AAC9AD842797}" type="presOf" srcId="{3C518884-218D-4DAA-A774-C4F0625A82DB}" destId="{1E88D592-3B37-41A8-B621-8A191C8720C0}" srcOrd="1" destOrd="0" presId="urn:microsoft.com/office/officeart/2005/8/layout/orgChart1"/>
    <dgm:cxn modelId="{9BD2EB8E-A065-4260-BF39-00223F7F41AA}" type="presOf" srcId="{AE5E74FA-AD03-4C6C-AE45-794E7EEE13FB}" destId="{599A153E-43E0-40F0-8EED-E239F0E9E8DA}" srcOrd="0" destOrd="0" presId="urn:microsoft.com/office/officeart/2005/8/layout/orgChart1"/>
    <dgm:cxn modelId="{2E0128F5-C47F-4446-85FD-897A1757C133}" type="presOf" srcId="{21E86B8F-72D2-40C4-A5FC-CAC198176486}" destId="{88338399-4FB7-4C1E-BCD9-CFBD9E3C9590}" srcOrd="0" destOrd="0" presId="urn:microsoft.com/office/officeart/2005/8/layout/orgChart1"/>
    <dgm:cxn modelId="{56C91007-58F6-4909-9603-57C5FBA385F1}" type="presOf" srcId="{72492E4A-5A9E-4E0D-937F-2AA65B08830A}" destId="{C44C3C89-2C02-455C-8476-79D1CF2292F5}" srcOrd="0" destOrd="0" presId="urn:microsoft.com/office/officeart/2005/8/layout/orgChart1"/>
    <dgm:cxn modelId="{F72C47B0-C275-45D9-BE0B-82BBEBB86295}" srcId="{8300AB66-1B7D-4969-99FB-0F2E72130DC8}" destId="{21E86B8F-72D2-40C4-A5FC-CAC198176486}" srcOrd="1" destOrd="0" parTransId="{7ECE4B75-CFCC-4835-8BC3-76BA01FBCFED}" sibTransId="{CEE19F30-38DE-4A34-B962-1A902C6B5BD2}"/>
    <dgm:cxn modelId="{710F251A-DA9A-419B-B900-84DB277974EE}" type="presOf" srcId="{72492E4A-5A9E-4E0D-937F-2AA65B08830A}" destId="{27F3ED45-C242-46EB-8C4A-7B56B6819915}" srcOrd="1" destOrd="0" presId="urn:microsoft.com/office/officeart/2005/8/layout/orgChart1"/>
    <dgm:cxn modelId="{4B80FD16-9316-4F78-9255-761DF0842E8F}" type="presOf" srcId="{94A251F8-6D72-433C-891A-5CF4242D4448}" destId="{318BE544-F3C0-4D5E-A71B-422937D65CF3}" srcOrd="0" destOrd="0" presId="urn:microsoft.com/office/officeart/2005/8/layout/orgChart1"/>
    <dgm:cxn modelId="{9385E9E0-6E89-44CE-BB22-5AEB7B85AC90}" type="presOf" srcId="{1BD6AF2B-7C2E-4F96-B1F0-5E48BEB10813}" destId="{A8D0F49F-0BE3-4B52-8BA7-40E15EA593BF}" srcOrd="0" destOrd="0" presId="urn:microsoft.com/office/officeart/2005/8/layout/orgChart1"/>
    <dgm:cxn modelId="{47449783-A567-4F07-9A0E-FB809825C927}" srcId="{72492E4A-5A9E-4E0D-937F-2AA65B08830A}" destId="{3C518884-218D-4DAA-A774-C4F0625A82DB}" srcOrd="1" destOrd="0" parTransId="{8A45FBE5-A0EB-4D57-90BE-FCBAA0326CFD}" sibTransId="{A163F9C7-F370-4D5E-B903-B8CB433D274C}"/>
    <dgm:cxn modelId="{47D4E03F-E2BF-4CF7-9802-82DBBA8B428B}" type="presOf" srcId="{54C62993-420A-4752-9A0B-D26CB6ABCCB5}" destId="{2A004DAA-A9D2-4330-9445-45842E538BA1}" srcOrd="0" destOrd="0" presId="urn:microsoft.com/office/officeart/2005/8/layout/orgChart1"/>
    <dgm:cxn modelId="{AD2F817B-65BC-4C69-9042-88B1DF8B5ECD}" type="presOf" srcId="{CDDFD39A-1203-4A69-A80E-AE0D27916776}" destId="{C128171F-B2BB-4252-9534-71EA272125A5}" srcOrd="0" destOrd="0" presId="urn:microsoft.com/office/officeart/2005/8/layout/orgChart1"/>
    <dgm:cxn modelId="{1697226A-F570-4738-9C96-ECE6768216FF}" type="presOf" srcId="{8300AB66-1B7D-4969-99FB-0F2E72130DC8}" destId="{24348A4D-592B-4497-9540-0235988CD9A9}" srcOrd="0" destOrd="0" presId="urn:microsoft.com/office/officeart/2005/8/layout/orgChart1"/>
    <dgm:cxn modelId="{873BBC58-2CB6-4987-8A8D-76EDEE4682B4}" type="presOf" srcId="{3C518884-218D-4DAA-A774-C4F0625A82DB}" destId="{CEB05588-7FDD-4EC7-963D-FBD04DA2FCE5}" srcOrd="0" destOrd="0" presId="urn:microsoft.com/office/officeart/2005/8/layout/orgChart1"/>
    <dgm:cxn modelId="{F3DC7DCC-A5EE-4534-9313-C5236126332F}" type="presOf" srcId="{21E86B8F-72D2-40C4-A5FC-CAC198176486}" destId="{B35C1744-B5B0-40E4-8433-85A26123E8A4}" srcOrd="1" destOrd="0" presId="urn:microsoft.com/office/officeart/2005/8/layout/orgChart1"/>
    <dgm:cxn modelId="{8691BC32-76DD-425F-BCDE-70C7460C1F8B}" type="presOf" srcId="{8300AB66-1B7D-4969-99FB-0F2E72130DC8}" destId="{67D709E0-0F05-4974-BC97-212117E2F571}" srcOrd="1" destOrd="0" presId="urn:microsoft.com/office/officeart/2005/8/layout/orgChart1"/>
    <dgm:cxn modelId="{45332C30-1899-4312-9A53-E74C9D095C34}" type="presOf" srcId="{DAC9142B-E750-46E1-8E91-881189BD8D8C}" destId="{4884D83F-30A4-49E6-BD9B-4166AA2CFF6D}" srcOrd="0" destOrd="0" presId="urn:microsoft.com/office/officeart/2005/8/layout/orgChart1"/>
    <dgm:cxn modelId="{9B8BB96A-02D4-4963-AFE1-D8FC585A904F}" type="presOf" srcId="{54C62993-420A-4752-9A0B-D26CB6ABCCB5}" destId="{93686E30-C407-48B5-9C6C-EEF42CF2A85B}" srcOrd="1" destOrd="0" presId="urn:microsoft.com/office/officeart/2005/8/layout/orgChart1"/>
    <dgm:cxn modelId="{45693621-A623-4F18-9E05-A68F04DBDAEF}" type="presOf" srcId="{7ECE4B75-CFCC-4835-8BC3-76BA01FBCFED}" destId="{B764F730-D4C2-4C2E-91C3-F0F5B2B5CC87}" srcOrd="0" destOrd="0" presId="urn:microsoft.com/office/officeart/2005/8/layout/orgChart1"/>
    <dgm:cxn modelId="{881157AB-9343-43E5-AD8E-B7A6776DE333}" srcId="{8300AB66-1B7D-4969-99FB-0F2E72130DC8}" destId="{72492E4A-5A9E-4E0D-937F-2AA65B08830A}" srcOrd="0" destOrd="0" parTransId="{DAC9142B-E750-46E1-8E91-881189BD8D8C}" sibTransId="{E2E0F146-D60D-4499-A074-8F4157F029FC}"/>
    <dgm:cxn modelId="{F859838A-331C-4D17-A2EA-883F987C5DED}" type="presOf" srcId="{CFF0F852-FFD7-49AB-B017-69E3CED62E83}" destId="{2922D222-88E2-406F-BA1E-F526CC86266D}" srcOrd="0" destOrd="0" presId="urn:microsoft.com/office/officeart/2005/8/layout/orgChart1"/>
    <dgm:cxn modelId="{C6CB2C42-F6E3-4169-A01D-26D7543B1392}" type="presOf" srcId="{8A45FBE5-A0EB-4D57-90BE-FCBAA0326CFD}" destId="{E78FFB61-F49B-4ACA-B5C3-AB396D103FB7}" srcOrd="0" destOrd="0" presId="urn:microsoft.com/office/officeart/2005/8/layout/orgChart1"/>
    <dgm:cxn modelId="{BC0BBD7A-AD52-4421-BB32-FA121338CD43}" srcId="{CFF0F852-FFD7-49AB-B017-69E3CED62E83}" destId="{8300AB66-1B7D-4969-99FB-0F2E72130DC8}" srcOrd="0" destOrd="0" parTransId="{878EC4E2-AE53-4116-9B7A-BB3DC46B4744}" sibTransId="{FF8D823C-64C0-4112-8669-F927F3816B1B}"/>
    <dgm:cxn modelId="{776AD6A5-C9C1-4F55-962B-A693C03858A2}" type="presOf" srcId="{52F8FF3D-A6AA-4750-A44F-A30B885FBB96}" destId="{ACF655C2-9E40-429C-9B79-FF0D281B6877}" srcOrd="1" destOrd="0" presId="urn:microsoft.com/office/officeart/2005/8/layout/orgChart1"/>
    <dgm:cxn modelId="{837F26AF-71F9-4A0D-B57D-9FCE1E9A2CFF}" type="presParOf" srcId="{2922D222-88E2-406F-BA1E-F526CC86266D}" destId="{5783C647-6F88-4F2A-B32B-7A43A34C867E}" srcOrd="0" destOrd="0" presId="urn:microsoft.com/office/officeart/2005/8/layout/orgChart1"/>
    <dgm:cxn modelId="{7AAB5E56-8DB5-4817-AE71-D3D38DCA4D59}" type="presParOf" srcId="{5783C647-6F88-4F2A-B32B-7A43A34C867E}" destId="{562B3BEE-4604-4A45-8F0A-B269A87DEEB6}" srcOrd="0" destOrd="0" presId="urn:microsoft.com/office/officeart/2005/8/layout/orgChart1"/>
    <dgm:cxn modelId="{74DAA1B8-1F30-41CA-8635-05A75F2E946C}" type="presParOf" srcId="{562B3BEE-4604-4A45-8F0A-B269A87DEEB6}" destId="{24348A4D-592B-4497-9540-0235988CD9A9}" srcOrd="0" destOrd="0" presId="urn:microsoft.com/office/officeart/2005/8/layout/orgChart1"/>
    <dgm:cxn modelId="{E70DC877-1C43-48A6-BB80-F95C58B0E381}" type="presParOf" srcId="{562B3BEE-4604-4A45-8F0A-B269A87DEEB6}" destId="{67D709E0-0F05-4974-BC97-212117E2F571}" srcOrd="1" destOrd="0" presId="urn:microsoft.com/office/officeart/2005/8/layout/orgChart1"/>
    <dgm:cxn modelId="{773DD8FB-C9E3-421D-B5C0-C402C1245A41}" type="presParOf" srcId="{5783C647-6F88-4F2A-B32B-7A43A34C867E}" destId="{24D8D77F-C67A-4C21-BDBD-C6BD6AC5828F}" srcOrd="1" destOrd="0" presId="urn:microsoft.com/office/officeart/2005/8/layout/orgChart1"/>
    <dgm:cxn modelId="{11F1D08E-A27E-40A8-9A78-ECEFDDD85EDA}" type="presParOf" srcId="{24D8D77F-C67A-4C21-BDBD-C6BD6AC5828F}" destId="{4884D83F-30A4-49E6-BD9B-4166AA2CFF6D}" srcOrd="0" destOrd="0" presId="urn:microsoft.com/office/officeart/2005/8/layout/orgChart1"/>
    <dgm:cxn modelId="{79B524EA-E528-4157-A528-93C6E28C119E}" type="presParOf" srcId="{24D8D77F-C67A-4C21-BDBD-C6BD6AC5828F}" destId="{59A4DE68-56A1-4527-A7C4-60AEF0415542}" srcOrd="1" destOrd="0" presId="urn:microsoft.com/office/officeart/2005/8/layout/orgChart1"/>
    <dgm:cxn modelId="{56058195-3137-4A78-A45C-322B0D805DDF}" type="presParOf" srcId="{59A4DE68-56A1-4527-A7C4-60AEF0415542}" destId="{F001B2AA-75FC-43A9-850A-D9F10724540A}" srcOrd="0" destOrd="0" presId="urn:microsoft.com/office/officeart/2005/8/layout/orgChart1"/>
    <dgm:cxn modelId="{A081D6A8-CBF6-458F-A8A0-1249BC514E4C}" type="presParOf" srcId="{F001B2AA-75FC-43A9-850A-D9F10724540A}" destId="{C44C3C89-2C02-455C-8476-79D1CF2292F5}" srcOrd="0" destOrd="0" presId="urn:microsoft.com/office/officeart/2005/8/layout/orgChart1"/>
    <dgm:cxn modelId="{033EF202-D621-4CE4-BAB9-AA7BB80A3004}" type="presParOf" srcId="{F001B2AA-75FC-43A9-850A-D9F10724540A}" destId="{27F3ED45-C242-46EB-8C4A-7B56B6819915}" srcOrd="1" destOrd="0" presId="urn:microsoft.com/office/officeart/2005/8/layout/orgChart1"/>
    <dgm:cxn modelId="{5D3E7682-6F69-4204-A73F-4491A276C86D}" type="presParOf" srcId="{59A4DE68-56A1-4527-A7C4-60AEF0415542}" destId="{B0A3FC05-3CFB-43D5-8B97-DE1DDCB79930}" srcOrd="1" destOrd="0" presId="urn:microsoft.com/office/officeart/2005/8/layout/orgChart1"/>
    <dgm:cxn modelId="{E23FF7C5-9849-4F0A-9D31-FFDB3C8877C7}" type="presParOf" srcId="{B0A3FC05-3CFB-43D5-8B97-DE1DDCB79930}" destId="{318BE544-F3C0-4D5E-A71B-422937D65CF3}" srcOrd="0" destOrd="0" presId="urn:microsoft.com/office/officeart/2005/8/layout/orgChart1"/>
    <dgm:cxn modelId="{4C52259C-2601-40A4-9D9D-D95A87338E76}" type="presParOf" srcId="{B0A3FC05-3CFB-43D5-8B97-DE1DDCB79930}" destId="{5B4E2D2A-D8FE-476C-AA85-472B0DF6A31A}" srcOrd="1" destOrd="0" presId="urn:microsoft.com/office/officeart/2005/8/layout/orgChart1"/>
    <dgm:cxn modelId="{BA00B40E-7189-4417-966B-F3B495EF085F}" type="presParOf" srcId="{5B4E2D2A-D8FE-476C-AA85-472B0DF6A31A}" destId="{875529AC-E827-4074-BA10-40C80627EE1C}" srcOrd="0" destOrd="0" presId="urn:microsoft.com/office/officeart/2005/8/layout/orgChart1"/>
    <dgm:cxn modelId="{81747B1A-F287-494C-9AD2-15B940C27ECF}" type="presParOf" srcId="{875529AC-E827-4074-BA10-40C80627EE1C}" destId="{B5269BF2-E72C-483F-A540-60163CA51151}" srcOrd="0" destOrd="0" presId="urn:microsoft.com/office/officeart/2005/8/layout/orgChart1"/>
    <dgm:cxn modelId="{64104A2E-F91A-4D42-BE86-A755BED4DFD4}" type="presParOf" srcId="{875529AC-E827-4074-BA10-40C80627EE1C}" destId="{ACF655C2-9E40-429C-9B79-FF0D281B6877}" srcOrd="1" destOrd="0" presId="urn:microsoft.com/office/officeart/2005/8/layout/orgChart1"/>
    <dgm:cxn modelId="{5EA866BF-698B-475F-A496-ECF64FEB8585}" type="presParOf" srcId="{5B4E2D2A-D8FE-476C-AA85-472B0DF6A31A}" destId="{6BE0F5AB-2941-4D72-AB6E-A9EB10F47985}" srcOrd="1" destOrd="0" presId="urn:microsoft.com/office/officeart/2005/8/layout/orgChart1"/>
    <dgm:cxn modelId="{85A67BB7-7124-450B-8678-BB5F55A9A5C1}" type="presParOf" srcId="{5B4E2D2A-D8FE-476C-AA85-472B0DF6A31A}" destId="{A56872EF-4A77-41BE-9356-F01DF46BE86B}" srcOrd="2" destOrd="0" presId="urn:microsoft.com/office/officeart/2005/8/layout/orgChart1"/>
    <dgm:cxn modelId="{6E4D626B-A36A-49F4-A10E-EEE59CCFA6E8}" type="presParOf" srcId="{B0A3FC05-3CFB-43D5-8B97-DE1DDCB79930}" destId="{E78FFB61-F49B-4ACA-B5C3-AB396D103FB7}" srcOrd="2" destOrd="0" presId="urn:microsoft.com/office/officeart/2005/8/layout/orgChart1"/>
    <dgm:cxn modelId="{6D4F12A1-C67C-443C-9C5B-5EF0A0F6E8F1}" type="presParOf" srcId="{B0A3FC05-3CFB-43D5-8B97-DE1DDCB79930}" destId="{D8A193F8-2912-405C-8452-4DA984BD3F64}" srcOrd="3" destOrd="0" presId="urn:microsoft.com/office/officeart/2005/8/layout/orgChart1"/>
    <dgm:cxn modelId="{42A3C838-5CBB-4CB5-AE6A-D16CDAC22F27}" type="presParOf" srcId="{D8A193F8-2912-405C-8452-4DA984BD3F64}" destId="{60A15DD3-22DF-4047-98F3-751F1B88A45B}" srcOrd="0" destOrd="0" presId="urn:microsoft.com/office/officeart/2005/8/layout/orgChart1"/>
    <dgm:cxn modelId="{C4D25617-9D67-41F3-BE30-87229839C920}" type="presParOf" srcId="{60A15DD3-22DF-4047-98F3-751F1B88A45B}" destId="{CEB05588-7FDD-4EC7-963D-FBD04DA2FCE5}" srcOrd="0" destOrd="0" presId="urn:microsoft.com/office/officeart/2005/8/layout/orgChart1"/>
    <dgm:cxn modelId="{3A8EBB2C-697B-4F0E-849B-A2E6D1FE586A}" type="presParOf" srcId="{60A15DD3-22DF-4047-98F3-751F1B88A45B}" destId="{1E88D592-3B37-41A8-B621-8A191C8720C0}" srcOrd="1" destOrd="0" presId="urn:microsoft.com/office/officeart/2005/8/layout/orgChart1"/>
    <dgm:cxn modelId="{70E62CD8-301B-4708-BF6C-02D743A38C85}" type="presParOf" srcId="{D8A193F8-2912-405C-8452-4DA984BD3F64}" destId="{EA7B704B-5F6C-4AD1-B5A2-2716ED66E0D9}" srcOrd="1" destOrd="0" presId="urn:microsoft.com/office/officeart/2005/8/layout/orgChart1"/>
    <dgm:cxn modelId="{267C664C-AB0A-46AE-9B37-3068EFFA7A1F}" type="presParOf" srcId="{D8A193F8-2912-405C-8452-4DA984BD3F64}" destId="{F67E9AEF-2182-492F-82C7-09682D9F6F07}" srcOrd="2" destOrd="0" presId="urn:microsoft.com/office/officeart/2005/8/layout/orgChart1"/>
    <dgm:cxn modelId="{6804D279-E2DE-42EF-BA83-9A22D775DA3F}" type="presParOf" srcId="{59A4DE68-56A1-4527-A7C4-60AEF0415542}" destId="{21C08D1A-C945-48F6-89D0-31B44BBE4FB1}" srcOrd="2" destOrd="0" presId="urn:microsoft.com/office/officeart/2005/8/layout/orgChart1"/>
    <dgm:cxn modelId="{726A3D20-76C5-4D82-B703-EC2E1F544034}" type="presParOf" srcId="{24D8D77F-C67A-4C21-BDBD-C6BD6AC5828F}" destId="{B764F730-D4C2-4C2E-91C3-F0F5B2B5CC87}" srcOrd="2" destOrd="0" presId="urn:microsoft.com/office/officeart/2005/8/layout/orgChart1"/>
    <dgm:cxn modelId="{199BFD0E-3C59-48EA-9A3D-FF0D7F70BBB6}" type="presParOf" srcId="{24D8D77F-C67A-4C21-BDBD-C6BD6AC5828F}" destId="{A2156888-7BA9-40B2-B96F-CA34291C9D07}" srcOrd="3" destOrd="0" presId="urn:microsoft.com/office/officeart/2005/8/layout/orgChart1"/>
    <dgm:cxn modelId="{2642E665-E66D-4998-A4B2-346A3B08B537}" type="presParOf" srcId="{A2156888-7BA9-40B2-B96F-CA34291C9D07}" destId="{EC8F4D43-102D-4622-992B-03557F2C2842}" srcOrd="0" destOrd="0" presId="urn:microsoft.com/office/officeart/2005/8/layout/orgChart1"/>
    <dgm:cxn modelId="{6D8BBD5B-64AC-49A8-9A0E-2AB4361E7136}" type="presParOf" srcId="{EC8F4D43-102D-4622-992B-03557F2C2842}" destId="{88338399-4FB7-4C1E-BCD9-CFBD9E3C9590}" srcOrd="0" destOrd="0" presId="urn:microsoft.com/office/officeart/2005/8/layout/orgChart1"/>
    <dgm:cxn modelId="{D1A2EA2F-E53E-451D-AD95-F8A757ED4835}" type="presParOf" srcId="{EC8F4D43-102D-4622-992B-03557F2C2842}" destId="{B35C1744-B5B0-40E4-8433-85A26123E8A4}" srcOrd="1" destOrd="0" presId="urn:microsoft.com/office/officeart/2005/8/layout/orgChart1"/>
    <dgm:cxn modelId="{5BCAA97D-A46C-4569-A634-528033776DF4}" type="presParOf" srcId="{A2156888-7BA9-40B2-B96F-CA34291C9D07}" destId="{52113928-668F-41EB-96B7-F2A535FF7C27}" srcOrd="1" destOrd="0" presId="urn:microsoft.com/office/officeart/2005/8/layout/orgChart1"/>
    <dgm:cxn modelId="{4EE656B5-0B90-4274-B309-E4DBBF3EFC10}" type="presParOf" srcId="{52113928-668F-41EB-96B7-F2A535FF7C27}" destId="{C128171F-B2BB-4252-9534-71EA272125A5}" srcOrd="0" destOrd="0" presId="urn:microsoft.com/office/officeart/2005/8/layout/orgChart1"/>
    <dgm:cxn modelId="{E0613CAB-BAB5-4D57-8A9B-07063540EEC7}" type="presParOf" srcId="{52113928-668F-41EB-96B7-F2A535FF7C27}" destId="{51CB80F6-2514-4042-95B6-0CFC0D14EDDE}" srcOrd="1" destOrd="0" presId="urn:microsoft.com/office/officeart/2005/8/layout/orgChart1"/>
    <dgm:cxn modelId="{9663F3B5-A790-4439-A3BE-23845097F3F7}" type="presParOf" srcId="{51CB80F6-2514-4042-95B6-0CFC0D14EDDE}" destId="{C121F756-59FC-4574-8308-2BB88B698EE0}" srcOrd="0" destOrd="0" presId="urn:microsoft.com/office/officeart/2005/8/layout/orgChart1"/>
    <dgm:cxn modelId="{8B37E0E9-3544-43FA-91A3-3760BE930BC5}" type="presParOf" srcId="{C121F756-59FC-4574-8308-2BB88B698EE0}" destId="{599A153E-43E0-40F0-8EED-E239F0E9E8DA}" srcOrd="0" destOrd="0" presId="urn:microsoft.com/office/officeart/2005/8/layout/orgChart1"/>
    <dgm:cxn modelId="{5119F9F3-B55F-4BAC-98B8-6B46FDC69E57}" type="presParOf" srcId="{C121F756-59FC-4574-8308-2BB88B698EE0}" destId="{27BC83EC-0737-4929-90FA-C7E3D767228C}" srcOrd="1" destOrd="0" presId="urn:microsoft.com/office/officeart/2005/8/layout/orgChart1"/>
    <dgm:cxn modelId="{22AAB58A-CBB2-433F-9BF9-63AA2D502B6B}" type="presParOf" srcId="{51CB80F6-2514-4042-95B6-0CFC0D14EDDE}" destId="{997B0163-4E77-4151-B1B3-C63F520140F4}" srcOrd="1" destOrd="0" presId="urn:microsoft.com/office/officeart/2005/8/layout/orgChart1"/>
    <dgm:cxn modelId="{E558A2F6-9749-41DA-8900-A20938DCAFB7}" type="presParOf" srcId="{51CB80F6-2514-4042-95B6-0CFC0D14EDDE}" destId="{DC4762DA-2A0B-4341-808B-62BDDADE81C9}" srcOrd="2" destOrd="0" presId="urn:microsoft.com/office/officeart/2005/8/layout/orgChart1"/>
    <dgm:cxn modelId="{0FF59EB2-6CCC-44B5-8458-432D8B1399A8}" type="presParOf" srcId="{52113928-668F-41EB-96B7-F2A535FF7C27}" destId="{A8D0F49F-0BE3-4B52-8BA7-40E15EA593BF}" srcOrd="2" destOrd="0" presId="urn:microsoft.com/office/officeart/2005/8/layout/orgChart1"/>
    <dgm:cxn modelId="{609BF53E-10B4-478B-9205-9E3719362F4D}" type="presParOf" srcId="{52113928-668F-41EB-96B7-F2A535FF7C27}" destId="{73961BAE-DCD9-4551-9A64-A8383A5A3775}" srcOrd="3" destOrd="0" presId="urn:microsoft.com/office/officeart/2005/8/layout/orgChart1"/>
    <dgm:cxn modelId="{FBB2304C-2606-4A80-9E50-1F56DF979FD8}" type="presParOf" srcId="{73961BAE-DCD9-4551-9A64-A8383A5A3775}" destId="{9FC33E53-D13E-459C-B7E3-10BBE03837C3}" srcOrd="0" destOrd="0" presId="urn:microsoft.com/office/officeart/2005/8/layout/orgChart1"/>
    <dgm:cxn modelId="{3AAC6BF0-AE56-4997-82A4-0E5CCED58A87}" type="presParOf" srcId="{9FC33E53-D13E-459C-B7E3-10BBE03837C3}" destId="{2A004DAA-A9D2-4330-9445-45842E538BA1}" srcOrd="0" destOrd="0" presId="urn:microsoft.com/office/officeart/2005/8/layout/orgChart1"/>
    <dgm:cxn modelId="{22FEE631-1FA5-452E-84DF-127A2D4E6E76}" type="presParOf" srcId="{9FC33E53-D13E-459C-B7E3-10BBE03837C3}" destId="{93686E30-C407-48B5-9C6C-EEF42CF2A85B}" srcOrd="1" destOrd="0" presId="urn:microsoft.com/office/officeart/2005/8/layout/orgChart1"/>
    <dgm:cxn modelId="{590C7D08-3270-4B68-AAB6-294476927CBF}" type="presParOf" srcId="{73961BAE-DCD9-4551-9A64-A8383A5A3775}" destId="{2059A235-DDBF-48CB-B10D-C121477FE4E0}" srcOrd="1" destOrd="0" presId="urn:microsoft.com/office/officeart/2005/8/layout/orgChart1"/>
    <dgm:cxn modelId="{9B596A62-981C-4D72-A28A-8B21FF5371E9}" type="presParOf" srcId="{73961BAE-DCD9-4551-9A64-A8383A5A3775}" destId="{5425F145-7EE3-41D4-8FDB-CBDBACE1EC0E}" srcOrd="2" destOrd="0" presId="urn:microsoft.com/office/officeart/2005/8/layout/orgChart1"/>
    <dgm:cxn modelId="{942FA563-D991-4730-882E-28A23A3692C4}" type="presParOf" srcId="{A2156888-7BA9-40B2-B96F-CA34291C9D07}" destId="{2C20708F-0318-4C44-992A-F32231C89603}" srcOrd="2" destOrd="0" presId="urn:microsoft.com/office/officeart/2005/8/layout/orgChart1"/>
    <dgm:cxn modelId="{29BA1B75-5D5C-485A-BD35-6035C248231A}" type="presParOf" srcId="{5783C647-6F88-4F2A-B32B-7A43A34C867E}" destId="{76CBFAA3-8AEB-4C58-A0D7-770609CEF10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C1E5E-9C7A-4563-A687-003E59285202}" type="datetimeFigureOut">
              <a:rPr lang="en-US" smtClean="0"/>
              <a:t>23/3/2016</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74A3A-01B7-4C2F-B763-7EE1EE289BA5}" type="slidenum">
              <a:rPr lang="en-US" smtClean="0"/>
              <a:t>‹#›</a:t>
            </a:fld>
            <a:endParaRPr lang="en-US"/>
          </a:p>
        </p:txBody>
      </p:sp>
    </p:spTree>
    <p:extLst>
      <p:ext uri="{BB962C8B-B14F-4D97-AF65-F5344CB8AC3E}">
        <p14:creationId xmlns:p14="http://schemas.microsoft.com/office/powerpoint/2010/main" val="120885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EDA74A3A-01B7-4C2F-B763-7EE1EE289BA5}" type="slidenum">
              <a:rPr lang="en-US" smtClean="0"/>
              <a:t>1</a:t>
            </a:fld>
            <a:endParaRPr lang="en-US"/>
          </a:p>
        </p:txBody>
      </p:sp>
    </p:spTree>
    <p:extLst>
      <p:ext uri="{BB962C8B-B14F-4D97-AF65-F5344CB8AC3E}">
        <p14:creationId xmlns:p14="http://schemas.microsoft.com/office/powerpoint/2010/main" val="422757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DA25BAE7-FC5D-4631-AD83-F4054E803F32}"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226031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BEAA2DF-5387-4463-9976-5E549505A4C8}"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13658378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BEAA2DF-5387-4463-9976-5E549505A4C8}"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605BF-20D0-4CBE-96C7-0D9A5388BEE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385395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BEAA2DF-5387-4463-9976-5E549505A4C8}"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325857153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BEAA2DF-5387-4463-9976-5E549505A4C8}"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605BF-20D0-4CBE-96C7-0D9A5388BEE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773560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BEAA2DF-5387-4463-9976-5E549505A4C8}"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363217294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F56BB9D-E736-49B8-858D-D2145361C556}"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99377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0B63C09-4C28-4247-AE2E-D40A0CD4ED74}"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289265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A78C29A-2B08-448B-8B66-5B4A888D445A}"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4784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3607EF5-10C8-4B3E-9338-6A5195106922}" type="datetime1">
              <a:rPr lang="en-US" smtClean="0"/>
              <a:t>23/3/2016</a:t>
            </a:fld>
            <a:endParaRPr lang="en-US"/>
          </a:p>
        </p:txBody>
      </p:sp>
      <p:sp>
        <p:nvSpPr>
          <p:cNvPr id="5" name="Footer Placeholder 4"/>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82759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84F850C-C4E0-4725-8A3E-A652036AB0AB}"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199150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DB595B5-F62E-4BCD-99F5-87E165C273BF}" type="datetime1">
              <a:rPr lang="en-US" smtClean="0"/>
              <a:t>23/3/2016</a:t>
            </a:fld>
            <a:endParaRPr lang="en-US"/>
          </a:p>
        </p:txBody>
      </p:sp>
      <p:sp>
        <p:nvSpPr>
          <p:cNvPr id="8" name="Footer Placeholder 7"/>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174139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58D709A-AF93-49EB-94B5-63441281F3C4}" type="datetime1">
              <a:rPr lang="en-US" smtClean="0"/>
              <a:t>23/3/2016</a:t>
            </a:fld>
            <a:endParaRPr lang="en-US"/>
          </a:p>
        </p:txBody>
      </p:sp>
      <p:sp>
        <p:nvSpPr>
          <p:cNvPr id="4" name="Footer Placeholder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66121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EA230-DFD5-4349-BF88-7FE74F7C595C}" type="datetime1">
              <a:rPr lang="en-US" smtClean="0"/>
              <a:t>23/3/2016</a:t>
            </a:fld>
            <a:endParaRPr lang="en-US"/>
          </a:p>
        </p:txBody>
      </p:sp>
      <p:sp>
        <p:nvSpPr>
          <p:cNvPr id="3" name="Footer Placeholder 2"/>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80971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410705D-A997-4967-B87B-0B83E5C90834}"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315421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1CBD2FC-97E5-48C0-85C2-DBF532AF56E7}" type="datetime1">
              <a:rPr lang="en-US" smtClean="0"/>
              <a:t>23/3/2016</a:t>
            </a:fld>
            <a:endParaRPr lang="en-US"/>
          </a:p>
        </p:txBody>
      </p:sp>
      <p:sp>
        <p:nvSpPr>
          <p:cNvPr id="6" name="Footer Placeholder 5"/>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605BF-20D0-4CBE-96C7-0D9A5388BEE2}" type="slidenum">
              <a:rPr lang="en-US" smtClean="0"/>
              <a:t>‹#›</a:t>
            </a:fld>
            <a:endParaRPr lang="en-US"/>
          </a:p>
        </p:txBody>
      </p:sp>
    </p:spTree>
    <p:extLst>
      <p:ext uri="{BB962C8B-B14F-4D97-AF65-F5344CB8AC3E}">
        <p14:creationId xmlns:p14="http://schemas.microsoft.com/office/powerpoint/2010/main" val="375292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EAA2DF-5387-4463-9976-5E549505A4C8}" type="datetime1">
              <a:rPr lang="en-US" smtClean="0"/>
              <a:t>23/3/2016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SY" smtClean="0"/>
              <a:t>المهندس خالد ياسين الشيخ- الهندسة المعلوماتية- ماجستير الريادة والإدارة بالإبداع</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C605BF-20D0-4CBE-96C7-0D9A5388BEE2}" type="slidenum">
              <a:rPr lang="en-US" smtClean="0"/>
              <a:t>‹#›</a:t>
            </a:fld>
            <a:endParaRPr lang="en-US"/>
          </a:p>
        </p:txBody>
      </p:sp>
    </p:spTree>
    <p:extLst>
      <p:ext uri="{BB962C8B-B14F-4D97-AF65-F5344CB8AC3E}">
        <p14:creationId xmlns:p14="http://schemas.microsoft.com/office/powerpoint/2010/main" val="11499067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papers.ssrn.com/sol3/papers.cfm?abstract_id=2066558" TargetMode="External"/><Relationship Id="rId7" Type="http://schemas.openxmlformats.org/officeDocument/2006/relationships/hyperlink" Target="http://www.marefa.org/index.php/%D8%B1%D9%8A%D8%A7%D8%AF%D8%A9_%D8%A7%D9%84%D8%A3%D8%B9%D9%85%D8%A7%D9%84" TargetMode="External"/><Relationship Id="rId2" Type="http://schemas.openxmlformats.org/officeDocument/2006/relationships/hyperlink" Target="http://home.hio.no/~araki/arabase/ibn/oldkh/araki_ibn_terminology.pdf" TargetMode="External"/><Relationship Id="rId1" Type="http://schemas.openxmlformats.org/officeDocument/2006/relationships/slideLayout" Target="../slideLayouts/slideLayout2.xml"/><Relationship Id="rId6" Type="http://schemas.openxmlformats.org/officeDocument/2006/relationships/hyperlink" Target="http://www.almohasben.com/6-%D8%A3%D8%B4%D8%AE%D8%A7%D8%B5-%D8%AA%D8%AD%D8%AA%D8%A7%D8%AC%D9%87%D9%85-%D9%84%D8%A8%D8%AF%D8%A1-%D9%85%D8%B4%D8%B1%D9%88%D8%B9%D9%83-%D8%A7%D9%84%D8%B1%D9%8A%D8%A7%D8%AF%D9%8A.html" TargetMode="External"/><Relationship Id="rId5" Type="http://schemas.openxmlformats.org/officeDocument/2006/relationships/hyperlink" Target="http://www.tech-wd.com/wd/2014/02/10/%D9%85%D8%A7%D8%B0%D8%A7-%D9%8A%D8%B9%D9%86%D9%8A-%D9%81%D8%B1%D9%8A%D9%82-%D8%B9%D9%85%D9%84-%D8%B1%D9%8A%D8%A7%D8%AF%D9%8A-%D8%9F/" TargetMode="External"/><Relationship Id="rId4" Type="http://schemas.openxmlformats.org/officeDocument/2006/relationships/hyperlink" Target="https://ar.wikipedia.org/wiki/The_Econom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r.wikipedia.org/wiki/%D8%AD%D8%A7%D8%B6%D9%86%D8%A7%D8%AA_%D8%A7%D9%84%D8%A3%D8%B9%D9%85%D8%A7%D9%84#cite_note-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ar.zoomaal.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aflamnah.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Y" b="1" dirty="0" smtClean="0">
                <a:ln/>
                <a:solidFill>
                  <a:schemeClr val="accent4"/>
                </a:solidFill>
              </a:rPr>
              <a:t>الاتجاهات الناشئة في مجال الإبداع وريادة الأعمال</a:t>
            </a:r>
            <a:endParaRPr lang="en-US" dirty="0"/>
          </a:p>
        </p:txBody>
      </p:sp>
      <p:sp>
        <p:nvSpPr>
          <p:cNvPr id="3" name="عنوان فرعي 2"/>
          <p:cNvSpPr>
            <a:spLocks noGrp="1"/>
          </p:cNvSpPr>
          <p:nvPr>
            <p:ph type="subTitle" idx="1"/>
          </p:nvPr>
        </p:nvSpPr>
        <p:spPr/>
        <p:txBody>
          <a:bodyPr/>
          <a:lstStyle/>
          <a:p>
            <a:pPr algn="ctr"/>
            <a:r>
              <a:rPr lang="ar-SY" b="1" dirty="0" smtClean="0">
                <a:solidFill>
                  <a:srgbClr val="92D050"/>
                </a:solidFill>
              </a:rPr>
              <a:t>إعداد المهندس خالد ياسين الشيخ</a:t>
            </a:r>
            <a:br>
              <a:rPr lang="ar-SY" b="1" dirty="0" smtClean="0">
                <a:solidFill>
                  <a:srgbClr val="92D050"/>
                </a:solidFill>
              </a:rPr>
            </a:br>
            <a:r>
              <a:rPr lang="ar-SY" b="1" dirty="0" smtClean="0">
                <a:solidFill>
                  <a:srgbClr val="92D050"/>
                </a:solidFill>
              </a:rPr>
              <a:t>ـــ الهندسة المعلوماتية</a:t>
            </a:r>
            <a:br>
              <a:rPr lang="ar-SY" b="1" dirty="0" smtClean="0">
                <a:solidFill>
                  <a:srgbClr val="92D050"/>
                </a:solidFill>
              </a:rPr>
            </a:br>
            <a:r>
              <a:rPr lang="ar-SY" b="1" dirty="0" smtClean="0">
                <a:solidFill>
                  <a:srgbClr val="92D050"/>
                </a:solidFill>
              </a:rPr>
              <a:t> – ماجستير الريادة والإدارة بالإبداع</a:t>
            </a:r>
            <a:endParaRPr lang="en-US" b="1" dirty="0" smtClean="0">
              <a:solidFill>
                <a:srgbClr val="92D050"/>
              </a:solidFill>
            </a:endParaRPr>
          </a:p>
          <a:p>
            <a:pPr algn="ctr"/>
            <a:endParaRPr lang="en-US" dirty="0"/>
          </a:p>
        </p:txBody>
      </p:sp>
      <p:sp>
        <p:nvSpPr>
          <p:cNvPr id="5" name="عنصر نائب للتذييل 4"/>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6" name="عنصر نائب لرقم الشريحة 5"/>
          <p:cNvSpPr>
            <a:spLocks noGrp="1"/>
          </p:cNvSpPr>
          <p:nvPr>
            <p:ph type="sldNum" sz="quarter" idx="12"/>
          </p:nvPr>
        </p:nvSpPr>
        <p:spPr/>
        <p:txBody>
          <a:bodyPr/>
          <a:lstStyle/>
          <a:p>
            <a:fld id="{97C605BF-20D0-4CBE-96C7-0D9A5388BEE2}" type="slidenum">
              <a:rPr lang="en-US" smtClean="0"/>
              <a:t>1</a:t>
            </a:fld>
            <a:endParaRPr lang="en-US"/>
          </a:p>
        </p:txBody>
      </p:sp>
      <p:sp>
        <p:nvSpPr>
          <p:cNvPr id="4" name="مربع نص 3"/>
          <p:cNvSpPr txBox="1"/>
          <p:nvPr/>
        </p:nvSpPr>
        <p:spPr>
          <a:xfrm>
            <a:off x="3125337" y="682388"/>
            <a:ext cx="5854890" cy="584775"/>
          </a:xfrm>
          <a:prstGeom prst="rect">
            <a:avLst/>
          </a:prstGeom>
          <a:noFill/>
        </p:spPr>
        <p:txBody>
          <a:bodyPr wrap="square" rtlCol="0">
            <a:spAutoFit/>
          </a:bodyPr>
          <a:lstStyle/>
          <a:p>
            <a:pPr algn="ctr" rtl="1"/>
            <a:r>
              <a:rPr lang="ar-SY" sz="3200" dirty="0" smtClean="0">
                <a:solidFill>
                  <a:srgbClr val="00B050"/>
                </a:solidFill>
              </a:rPr>
              <a:t>قال تعالى</a:t>
            </a:r>
            <a:r>
              <a:rPr lang="en-US" sz="3200" dirty="0" smtClean="0">
                <a:solidFill>
                  <a:srgbClr val="00B050"/>
                </a:solidFill>
              </a:rPr>
              <a:t>”:</a:t>
            </a:r>
            <a:r>
              <a:rPr lang="ar-SY" sz="3200" dirty="0" smtClean="0">
                <a:solidFill>
                  <a:srgbClr val="00B050"/>
                </a:solidFill>
              </a:rPr>
              <a:t> وقل رب زدني علماً</a:t>
            </a:r>
            <a:r>
              <a:rPr lang="en-US" sz="3200" dirty="0" smtClean="0">
                <a:solidFill>
                  <a:srgbClr val="00B050"/>
                </a:solidFill>
              </a:rPr>
              <a:t>”</a:t>
            </a:r>
            <a:endParaRPr lang="en-US" sz="3200" dirty="0">
              <a:solidFill>
                <a:srgbClr val="00B050"/>
              </a:solidFill>
            </a:endParaRPr>
          </a:p>
        </p:txBody>
      </p:sp>
    </p:spTree>
    <p:extLst>
      <p:ext uri="{BB962C8B-B14F-4D97-AF65-F5344CB8AC3E}">
        <p14:creationId xmlns:p14="http://schemas.microsoft.com/office/powerpoint/2010/main" val="1205222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مميزات ريادة الأعمال</a:t>
            </a:r>
            <a:endParaRPr lang="en-US" dirty="0"/>
          </a:p>
        </p:txBody>
      </p:sp>
      <p:sp>
        <p:nvSpPr>
          <p:cNvPr id="3" name="عنصر نائب للمحتوى 2"/>
          <p:cNvSpPr>
            <a:spLocks noGrp="1"/>
          </p:cNvSpPr>
          <p:nvPr>
            <p:ph idx="1"/>
          </p:nvPr>
        </p:nvSpPr>
        <p:spPr/>
        <p:txBody>
          <a:bodyPr>
            <a:normAutofit/>
          </a:bodyPr>
          <a:lstStyle/>
          <a:p>
            <a:pPr marL="0" indent="0" algn="r" rtl="1">
              <a:buNone/>
            </a:pPr>
            <a:r>
              <a:rPr lang="ar-SY" sz="2400" dirty="0">
                <a:solidFill>
                  <a:schemeClr val="tx1"/>
                </a:solidFill>
                <a:latin typeface="Times New Roman" panose="02020603050405020304" pitchFamily="18" charset="0"/>
                <a:cs typeface="Times New Roman" panose="02020603050405020304" pitchFamily="18" charset="0"/>
              </a:rPr>
              <a:t>كل رائد أعمال ناجح يضيف بعض المميزات ليس فقط </a:t>
            </a:r>
            <a:r>
              <a:rPr lang="ar-SY" sz="2400" dirty="0" smtClean="0">
                <a:solidFill>
                  <a:schemeClr val="tx1"/>
                </a:solidFill>
                <a:latin typeface="Times New Roman" panose="02020603050405020304" pitchFamily="18" charset="0"/>
                <a:cs typeface="Times New Roman" panose="02020603050405020304" pitchFamily="18" charset="0"/>
              </a:rPr>
              <a:t>لنفسه </a:t>
            </a:r>
            <a:r>
              <a:rPr lang="ar-SY" sz="2400" dirty="0">
                <a:solidFill>
                  <a:schemeClr val="tx1"/>
                </a:solidFill>
                <a:latin typeface="Times New Roman" panose="02020603050405020304" pitchFamily="18" charset="0"/>
                <a:cs typeface="Times New Roman" panose="02020603050405020304" pitchFamily="18" charset="0"/>
              </a:rPr>
              <a:t>ولكن لحيه، لمنطقته ولبلده ككل. فالمميزات الناتجة عن نشاطات رواد الأعمال كالتالي:</a:t>
            </a:r>
          </a:p>
          <a:p>
            <a:pPr algn="r" rtl="1"/>
            <a:r>
              <a:rPr lang="ar-SY" sz="2400" dirty="0">
                <a:solidFill>
                  <a:schemeClr val="tx1"/>
                </a:solidFill>
                <a:latin typeface="Times New Roman" panose="02020603050405020304" pitchFamily="18" charset="0"/>
                <a:cs typeface="Times New Roman" panose="02020603050405020304" pitchFamily="18" charset="0"/>
              </a:rPr>
              <a:t>يحسن وضعه المالي </a:t>
            </a:r>
            <a:r>
              <a:rPr lang="ar-SY" sz="2400" dirty="0" smtClean="0">
                <a:solidFill>
                  <a:schemeClr val="tx1"/>
                </a:solidFill>
                <a:latin typeface="Times New Roman" panose="02020603050405020304" pitchFamily="18" charset="0"/>
                <a:cs typeface="Times New Roman" panose="02020603050405020304" pitchFamily="18" charset="0"/>
              </a:rPr>
              <a:t>الحالي</a:t>
            </a:r>
            <a:r>
              <a:rPr lang="en-US" sz="2400" dirty="0">
                <a:solidFill>
                  <a:schemeClr val="tx1"/>
                </a:solidFill>
                <a:latin typeface="Times New Roman" panose="02020603050405020304" pitchFamily="18" charset="0"/>
                <a:cs typeface="Times New Roman" panose="02020603050405020304" pitchFamily="18" charset="0"/>
              </a:rPr>
              <a:t>.</a:t>
            </a:r>
            <a:endParaRPr lang="ar-SY" sz="2400" dirty="0">
              <a:solidFill>
                <a:schemeClr val="tx1"/>
              </a:solidFill>
              <a:latin typeface="Times New Roman" panose="02020603050405020304" pitchFamily="18" charset="0"/>
              <a:cs typeface="Times New Roman" panose="02020603050405020304" pitchFamily="18" charset="0"/>
            </a:endParaRPr>
          </a:p>
          <a:p>
            <a:pPr algn="r" rtl="1"/>
            <a:r>
              <a:rPr lang="ar-SY" sz="2400" dirty="0">
                <a:solidFill>
                  <a:schemeClr val="tx1"/>
                </a:solidFill>
                <a:latin typeface="Times New Roman" panose="02020603050405020304" pitchFamily="18" charset="0"/>
                <a:cs typeface="Times New Roman" panose="02020603050405020304" pitchFamily="18" charset="0"/>
              </a:rPr>
              <a:t>التوظيف الذاتي، يوفر المزيد من فرص العمل التي ترضي وتناسب القوى العاملة.</a:t>
            </a:r>
          </a:p>
          <a:p>
            <a:pPr algn="r" rtl="1"/>
            <a:r>
              <a:rPr lang="ar-SY" sz="2400" dirty="0">
                <a:solidFill>
                  <a:schemeClr val="tx1"/>
                </a:solidFill>
                <a:latin typeface="Times New Roman" panose="02020603050405020304" pitchFamily="18" charset="0"/>
                <a:cs typeface="Times New Roman" panose="02020603050405020304" pitchFamily="18" charset="0"/>
              </a:rPr>
              <a:t>توظيف الآخرين في وظائف غالبا ما تكون أفضل لهم.</a:t>
            </a:r>
          </a:p>
          <a:p>
            <a:pPr algn="r" rtl="1"/>
            <a:r>
              <a:rPr lang="ar-SY" sz="2400" dirty="0">
                <a:solidFill>
                  <a:schemeClr val="tx1"/>
                </a:solidFill>
                <a:latin typeface="Times New Roman" panose="02020603050405020304" pitchFamily="18" charset="0"/>
                <a:cs typeface="Times New Roman" panose="02020603050405020304" pitchFamily="18" charset="0"/>
              </a:rPr>
              <a:t>تطوير المزيد من الصناعات، خاصة في المناطق الريفية والمناطق التي لم تستفد بالتطورات </a:t>
            </a:r>
            <a:r>
              <a:rPr lang="ar-SY" sz="2400" dirty="0" smtClean="0">
                <a:solidFill>
                  <a:schemeClr val="tx1"/>
                </a:solidFill>
                <a:latin typeface="Times New Roman" panose="02020603050405020304" pitchFamily="18" charset="0"/>
                <a:cs typeface="Times New Roman" panose="02020603050405020304" pitchFamily="18" charset="0"/>
              </a:rPr>
              <a:t>الاقتصادية </a:t>
            </a:r>
            <a:r>
              <a:rPr lang="ar-SY" sz="2400" dirty="0">
                <a:solidFill>
                  <a:schemeClr val="tx1"/>
                </a:solidFill>
                <a:latin typeface="Times New Roman" panose="02020603050405020304" pitchFamily="18" charset="0"/>
                <a:cs typeface="Times New Roman" panose="02020603050405020304" pitchFamily="18" charset="0"/>
              </a:rPr>
              <a:t>على سبيل المثال تأثير العولمة.</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10</a:t>
            </a:fld>
            <a:endParaRPr lang="en-US"/>
          </a:p>
        </p:txBody>
      </p:sp>
    </p:spTree>
    <p:extLst>
      <p:ext uri="{BB962C8B-B14F-4D97-AF65-F5344CB8AC3E}">
        <p14:creationId xmlns:p14="http://schemas.microsoft.com/office/powerpoint/2010/main" val="13992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100</a:t>
            </a:fld>
            <a:endParaRPr lang="en-US"/>
          </a:p>
        </p:txBody>
      </p:sp>
      <p:pic>
        <p:nvPicPr>
          <p:cNvPr id="6" name="صورة 5"/>
          <p:cNvPicPr>
            <a:picLocks noChangeAspect="1"/>
          </p:cNvPicPr>
          <p:nvPr/>
        </p:nvPicPr>
        <p:blipFill>
          <a:blip r:embed="rId2"/>
          <a:stretch>
            <a:fillRect/>
          </a:stretch>
        </p:blipFill>
        <p:spPr>
          <a:xfrm>
            <a:off x="2702257" y="385502"/>
            <a:ext cx="9949218" cy="5750306"/>
          </a:xfrm>
          <a:prstGeom prst="rect">
            <a:avLst/>
          </a:prstGeom>
        </p:spPr>
      </p:pic>
    </p:spTree>
    <p:extLst>
      <p:ext uri="{BB962C8B-B14F-4D97-AF65-F5344CB8AC3E}">
        <p14:creationId xmlns:p14="http://schemas.microsoft.com/office/powerpoint/2010/main" val="14416069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smtClean="0">
                <a:solidFill>
                  <a:schemeClr val="tx1"/>
                </a:solidFill>
              </a:rPr>
              <a:t>تحليل </a:t>
            </a:r>
            <a:r>
              <a:rPr lang="ar-SY" dirty="0" err="1" smtClean="0">
                <a:solidFill>
                  <a:schemeClr val="tx1"/>
                </a:solidFill>
              </a:rPr>
              <a:t>سوات</a:t>
            </a:r>
            <a:r>
              <a:rPr lang="ar-SY" dirty="0" smtClean="0">
                <a:solidFill>
                  <a:schemeClr val="tx1"/>
                </a:solidFill>
              </a:rPr>
              <a:t> لشركة نوكيا</a:t>
            </a:r>
            <a:endParaRPr lang="en-US" dirty="0">
              <a:solidFill>
                <a:schemeClr val="tx1"/>
              </a:solidFill>
            </a:endParaRPr>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101</a:t>
            </a:fld>
            <a:endParaRPr lang="en-US"/>
          </a:p>
        </p:txBody>
      </p:sp>
      <p:pic>
        <p:nvPicPr>
          <p:cNvPr id="6" name="صورة 5"/>
          <p:cNvPicPr>
            <a:picLocks noChangeAspect="1"/>
          </p:cNvPicPr>
          <p:nvPr/>
        </p:nvPicPr>
        <p:blipFill>
          <a:blip r:embed="rId2"/>
          <a:stretch>
            <a:fillRect/>
          </a:stretch>
        </p:blipFill>
        <p:spPr>
          <a:xfrm>
            <a:off x="2379377" y="1447762"/>
            <a:ext cx="9335069" cy="4870608"/>
          </a:xfrm>
          <a:prstGeom prst="rect">
            <a:avLst/>
          </a:prstGeom>
        </p:spPr>
      </p:pic>
    </p:spTree>
    <p:extLst>
      <p:ext uri="{BB962C8B-B14F-4D97-AF65-F5344CB8AC3E}">
        <p14:creationId xmlns:p14="http://schemas.microsoft.com/office/powerpoint/2010/main" val="28976572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102</a:t>
            </a:fld>
            <a:endParaRPr lang="en-US"/>
          </a:p>
        </p:txBody>
      </p:sp>
      <p:sp>
        <p:nvSpPr>
          <p:cNvPr id="6" name="Vertical Scroll 2"/>
          <p:cNvSpPr/>
          <p:nvPr/>
        </p:nvSpPr>
        <p:spPr>
          <a:xfrm>
            <a:off x="304800" y="0"/>
            <a:ext cx="11036300" cy="6041362"/>
          </a:xfrm>
          <a:prstGeom prst="verticalScroll">
            <a:avLst>
              <a:gd name="adj" fmla="val 19445"/>
            </a:avLst>
          </a:prstGeom>
        </p:spPr>
        <p:style>
          <a:lnRef idx="2">
            <a:schemeClr val="accent3"/>
          </a:lnRef>
          <a:fillRef idx="1">
            <a:schemeClr val="lt1"/>
          </a:fillRef>
          <a:effectRef idx="0">
            <a:schemeClr val="accent3"/>
          </a:effectRef>
          <a:fontRef idx="minor">
            <a:schemeClr val="dk1"/>
          </a:fontRef>
        </p:style>
        <p:txBody>
          <a:bodyPr rtlCol="1"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rtl="1">
              <a:lnSpc>
                <a:spcPct val="200000"/>
              </a:lnSpc>
            </a:pPr>
            <a:r>
              <a:rPr lang="en-US" sz="4200" b="1" dirty="0" smtClean="0">
                <a:cs typeface="+mj-cs"/>
              </a:rPr>
              <a:t>Syrian Arab Republic</a:t>
            </a:r>
          </a:p>
          <a:p>
            <a:pPr algn="ctr" rtl="1">
              <a:lnSpc>
                <a:spcPct val="200000"/>
              </a:lnSpc>
            </a:pPr>
            <a:r>
              <a:rPr lang="ar-SY" sz="4200" b="1" dirty="0">
                <a:cs typeface="+mj-cs"/>
              </a:rPr>
              <a:t>ن</a:t>
            </a:r>
            <a:r>
              <a:rPr lang="ar-SA" sz="4200" b="1" dirty="0" smtClean="0">
                <a:cs typeface="+mj-cs"/>
              </a:rPr>
              <a:t>شكر </a:t>
            </a:r>
          </a:p>
          <a:p>
            <a:pPr algn="ctr" rtl="1">
              <a:lnSpc>
                <a:spcPct val="200000"/>
              </a:lnSpc>
            </a:pPr>
            <a:r>
              <a:rPr lang="ar-SA" sz="4200" b="1" dirty="0" smtClean="0">
                <a:cs typeface="+mj-cs"/>
              </a:rPr>
              <a:t>لكم طيب المتابعة</a:t>
            </a:r>
            <a:endParaRPr lang="ar-SA" sz="4200" b="1" dirty="0">
              <a:cs typeface="+mj-cs"/>
            </a:endParaRPr>
          </a:p>
        </p:txBody>
      </p:sp>
      <p:sp>
        <p:nvSpPr>
          <p:cNvPr id="7" name="مربع نص 6"/>
          <p:cNvSpPr txBox="1"/>
          <p:nvPr/>
        </p:nvSpPr>
        <p:spPr>
          <a:xfrm>
            <a:off x="2664327" y="379411"/>
            <a:ext cx="7643224" cy="461665"/>
          </a:xfrm>
          <a:prstGeom prst="rect">
            <a:avLst/>
          </a:prstGeom>
          <a:noFill/>
        </p:spPr>
        <p:txBody>
          <a:bodyPr wrap="square" rtlCol="0">
            <a:spAutoFit/>
          </a:bodyPr>
          <a:lstStyle/>
          <a:p>
            <a:pPr algn="ctr" rtl="1"/>
            <a:r>
              <a:rPr lang="ar-SY" sz="2400" b="1" u="sng"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المهندس خالد ياسين الشيخ للإبداع والريادة عنوان...</a:t>
            </a:r>
            <a:endParaRPr lang="en-US" sz="2400" b="1"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37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900"/>
                                        <p:tgtEl>
                                          <p:spTgt spid="7">
                                            <p:txEl>
                                              <p:pRg st="0" end="0"/>
                                            </p:txEl>
                                          </p:spTgt>
                                        </p:tgtEl>
                                      </p:cBhvr>
                                    </p:animEffect>
                                    <p:anim calcmode="lin" valueType="num">
                                      <p:cBhvr>
                                        <p:cTn id="8" dur="9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smtClean="0"/>
              <a:t>المراجع</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dirty="0" smtClean="0"/>
              <a:t> </a:t>
            </a:r>
            <a:r>
              <a:rPr lang="en-US" dirty="0">
                <a:hlinkClick r:id="rId2"/>
              </a:rPr>
              <a:t>http://home.hio.no/~araki/arabase/ibn/oldkh/araki_ibn_terminology.pdf</a:t>
            </a:r>
            <a:endParaRPr lang="en-US" dirty="0"/>
          </a:p>
          <a:p>
            <a:r>
              <a:rPr lang="en-US" dirty="0" err="1" smtClean="0"/>
              <a:t>Haidar</a:t>
            </a:r>
            <a:r>
              <a:rPr lang="en-US" dirty="0"/>
              <a:t>, J.I., 2012. "</a:t>
            </a:r>
            <a:r>
              <a:rPr lang="en-US" dirty="0">
                <a:hlinkClick r:id="rId3"/>
              </a:rPr>
              <a:t>Impact of Business Regulatory Reforms on Economic Growth</a:t>
            </a:r>
            <a:r>
              <a:rPr lang="en-US" dirty="0"/>
              <a:t>," Journal of the Japanese and International Economies, Elsevier, vol. 26(3), pages 285–307, September</a:t>
            </a:r>
          </a:p>
          <a:p>
            <a:r>
              <a:rPr lang="en-US" dirty="0" smtClean="0"/>
              <a:t>Angel </a:t>
            </a:r>
            <a:r>
              <a:rPr lang="en-US" dirty="0"/>
              <a:t>Investing, Mark Van </a:t>
            </a:r>
            <a:r>
              <a:rPr lang="en-US" dirty="0" err="1"/>
              <a:t>Osnabrugge</a:t>
            </a:r>
            <a:r>
              <a:rPr lang="en-US" dirty="0"/>
              <a:t> and Robert J. Robinson</a:t>
            </a:r>
          </a:p>
          <a:p>
            <a:r>
              <a:rPr lang="en-US" i="1" dirty="0" smtClean="0">
                <a:hlinkClick r:id="rId4" tooltip="The Economist"/>
              </a:rPr>
              <a:t>The </a:t>
            </a:r>
            <a:r>
              <a:rPr lang="en-US" i="1" dirty="0">
                <a:hlinkClick r:id="rId4" tooltip="The Economist"/>
              </a:rPr>
              <a:t>Economist</a:t>
            </a:r>
            <a:r>
              <a:rPr lang="en-US" dirty="0"/>
              <a:t>, March 11, 2006, </a:t>
            </a:r>
            <a:r>
              <a:rPr lang="en-US" dirty="0" err="1"/>
              <a:t>pp</a:t>
            </a:r>
            <a:r>
              <a:rPr lang="en-US" dirty="0"/>
              <a:t> </a:t>
            </a:r>
            <a:r>
              <a:rPr lang="en-US" dirty="0" smtClean="0"/>
              <a:t>67</a:t>
            </a:r>
            <a:endParaRPr lang="ar-SY" dirty="0" smtClean="0"/>
          </a:p>
          <a:p>
            <a:r>
              <a:rPr lang="en-US" dirty="0">
                <a:hlinkClick r:id="rId5"/>
              </a:rPr>
              <a:t>http://www.tech-wd.com/wd/2014/02/10/%D9%85%D8%A7%D8%B0%D8%A7-%D9%8A%D8%B9%D9%86%D9%8A-%D9%81%D8%B1%D9%8A%D9%82-%D8%B9%D9%85%D9%84-%D8%B1%D9%8A%D8%A7%D8%AF%D9%8A-%D8%9F</a:t>
            </a:r>
            <a:r>
              <a:rPr lang="en-US" dirty="0" smtClean="0">
                <a:hlinkClick r:id="rId5"/>
              </a:rPr>
              <a:t>/</a:t>
            </a:r>
            <a:r>
              <a:rPr lang="ar-SY" dirty="0" smtClean="0"/>
              <a:t> </a:t>
            </a:r>
          </a:p>
          <a:p>
            <a:r>
              <a:rPr lang="en-US" dirty="0">
                <a:hlinkClick r:id="rId6"/>
              </a:rPr>
              <a:t>http://www.almohasben.com/6-%D8%A3%D8%B4%D8%AE%D8%A7%D8%B5-%D8%AA%D8%AD%D8%AA%D8%A7%D8%AC%D9%87%D9%85-%D9%84%D8%A8%D8%AF%D8%A1-%D9%85%D8%B4%D8%B1%D9%88%D8%B9%D9%83-%</a:t>
            </a:r>
            <a:r>
              <a:rPr lang="en-US" dirty="0" smtClean="0">
                <a:hlinkClick r:id="rId6"/>
              </a:rPr>
              <a:t>D8%A7%D9%84%D8%B1%D9%8A%D8%A7%D8%AF%D9%8A.html</a:t>
            </a:r>
            <a:r>
              <a:rPr lang="ar-SY" dirty="0" smtClean="0"/>
              <a:t> </a:t>
            </a:r>
          </a:p>
          <a:p>
            <a:r>
              <a:rPr lang="en-US" dirty="0">
                <a:hlinkClick r:id="rId7"/>
              </a:rPr>
              <a:t>http://www.marefa.org/index.php/%D8%B1%D9%8A%D8%A7%D8%AF%D8%A9_%</a:t>
            </a:r>
            <a:r>
              <a:rPr lang="en-US" dirty="0" smtClean="0">
                <a:hlinkClick r:id="rId7"/>
              </a:rPr>
              <a:t>D8%A7%D9%84%D8%A3%D8%B9%D9%85%D8%A7%D9%84</a:t>
            </a:r>
            <a:r>
              <a:rPr lang="ar-SY" dirty="0" smtClean="0"/>
              <a:t> </a:t>
            </a:r>
          </a:p>
          <a:p>
            <a:r>
              <a:rPr lang="ar-SY" sz="1900" b="1" dirty="0" smtClean="0"/>
              <a:t>محاضرات تمويل وريادة الأعمال – الدكتور أحمد فايز الطباع</a:t>
            </a:r>
            <a:endParaRPr lang="en-US" sz="1900" b="1" dirty="0"/>
          </a:p>
          <a:p>
            <a:endParaRPr lang="en-US" dirty="0"/>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103</a:t>
            </a:fld>
            <a:endParaRPr lang="en-US"/>
          </a:p>
        </p:txBody>
      </p:sp>
    </p:spTree>
    <p:extLst>
      <p:ext uri="{BB962C8B-B14F-4D97-AF65-F5344CB8AC3E}">
        <p14:creationId xmlns:p14="http://schemas.microsoft.com/office/powerpoint/2010/main" val="375595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مميزات ريادة الأعمال</a:t>
            </a:r>
            <a:endParaRPr lang="en-US" dirty="0"/>
          </a:p>
        </p:txBody>
      </p:sp>
      <p:sp>
        <p:nvSpPr>
          <p:cNvPr id="3" name="عنصر نائب للمحتوى 2"/>
          <p:cNvSpPr>
            <a:spLocks noGrp="1"/>
          </p:cNvSpPr>
          <p:nvPr>
            <p:ph idx="1"/>
          </p:nvPr>
        </p:nvSpPr>
        <p:spPr/>
        <p:txBody>
          <a:bodyPr>
            <a:norm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التشجيع على تصنيع المواد المحلية في صورة منتجات نهائية سواء لاستهلاك المحلي أو للتصدير.</a:t>
            </a:r>
          </a:p>
          <a:p>
            <a:pPr algn="r" rtl="1"/>
            <a:r>
              <a:rPr lang="ar-SY" sz="2400" dirty="0">
                <a:solidFill>
                  <a:schemeClr val="tx1"/>
                </a:solidFill>
                <a:latin typeface="Times New Roman" panose="02020603050405020304" pitchFamily="18" charset="0"/>
                <a:cs typeface="Times New Roman" panose="02020603050405020304" pitchFamily="18" charset="0"/>
              </a:rPr>
              <a:t>زيادة الدخل وزيادة النمو الاقتصادي.</a:t>
            </a:r>
          </a:p>
          <a:p>
            <a:pPr algn="r" rtl="1"/>
            <a:r>
              <a:rPr lang="ar-SY" sz="2400" dirty="0">
                <a:solidFill>
                  <a:schemeClr val="tx1"/>
                </a:solidFill>
                <a:latin typeface="Times New Roman" panose="02020603050405020304" pitchFamily="18" charset="0"/>
                <a:cs typeface="Times New Roman" panose="02020603050405020304" pitchFamily="18" charset="0"/>
              </a:rPr>
              <a:t>المنافسة الشريفة تشجع على خلق منتجات بجودة أعلى.</a:t>
            </a:r>
          </a:p>
          <a:p>
            <a:pPr algn="r" rtl="1"/>
            <a:r>
              <a:rPr lang="ar-SY" sz="2400" dirty="0">
                <a:solidFill>
                  <a:schemeClr val="tx1"/>
                </a:solidFill>
                <a:latin typeface="Times New Roman" panose="02020603050405020304" pitchFamily="18" charset="0"/>
                <a:cs typeface="Times New Roman" panose="02020603050405020304" pitchFamily="18" charset="0"/>
              </a:rPr>
              <a:t>المزيد من الخدمات والمنتجات.</a:t>
            </a:r>
          </a:p>
          <a:p>
            <a:pPr algn="r" rtl="1"/>
            <a:r>
              <a:rPr lang="ar-SY" sz="2400" dirty="0">
                <a:solidFill>
                  <a:schemeClr val="tx1"/>
                </a:solidFill>
                <a:latin typeface="Times New Roman" panose="02020603050405020304" pitchFamily="18" charset="0"/>
                <a:cs typeface="Times New Roman" panose="02020603050405020304" pitchFamily="18" charset="0"/>
              </a:rPr>
              <a:t>خلق أسواق جديدة.</a:t>
            </a: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11</a:t>
            </a:fld>
            <a:endParaRPr lang="en-US"/>
          </a:p>
        </p:txBody>
      </p:sp>
    </p:spTree>
    <p:extLst>
      <p:ext uri="{BB962C8B-B14F-4D97-AF65-F5344CB8AC3E}">
        <p14:creationId xmlns:p14="http://schemas.microsoft.com/office/powerpoint/2010/main" val="8385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مميزات ريادة الأعمال</a:t>
            </a:r>
            <a:endParaRPr lang="en-US" dirty="0"/>
          </a:p>
        </p:txBody>
      </p:sp>
      <p:sp>
        <p:nvSpPr>
          <p:cNvPr id="3" name="عنصر نائب للمحتوى 2"/>
          <p:cNvSpPr>
            <a:spLocks noGrp="1"/>
          </p:cNvSpPr>
          <p:nvPr>
            <p:ph idx="1"/>
          </p:nvPr>
        </p:nvSpPr>
        <p:spPr>
          <a:xfrm>
            <a:off x="2100877" y="1523693"/>
            <a:ext cx="8596668" cy="4490373"/>
          </a:xfrm>
        </p:spPr>
        <p:txBody>
          <a:bodyPr>
            <a:no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التشجيع على استخدام التكنولوجيا الحديثة على مستوى الصناعات الصغيرة لزيادة الإنتاجية.</a:t>
            </a:r>
          </a:p>
          <a:p>
            <a:pPr algn="r" rtl="1"/>
            <a:r>
              <a:rPr lang="ar-SY" sz="2400" dirty="0">
                <a:solidFill>
                  <a:schemeClr val="tx1"/>
                </a:solidFill>
                <a:latin typeface="Times New Roman" panose="02020603050405020304" pitchFamily="18" charset="0"/>
                <a:cs typeface="Times New Roman" panose="02020603050405020304" pitchFamily="18" charset="0"/>
              </a:rPr>
              <a:t>تشجيع على المزيد من الأبحاث والدراسات وتطوير الماكينات والمعدات الحديثة للسوق المحلي.</a:t>
            </a:r>
          </a:p>
          <a:p>
            <a:pPr algn="r" rtl="1"/>
            <a:r>
              <a:rPr lang="ar-SY" sz="2400" dirty="0">
                <a:solidFill>
                  <a:schemeClr val="tx1"/>
                </a:solidFill>
                <a:latin typeface="Times New Roman" panose="02020603050405020304" pitchFamily="18" charset="0"/>
                <a:cs typeface="Times New Roman" panose="02020603050405020304" pitchFamily="18" charset="0"/>
              </a:rPr>
              <a:t>تطوير مفاهيم صفات ومواقف لريادة الأعمال بين رواد الأعمال الجدد لتحقيق المزيد من </a:t>
            </a:r>
            <a:r>
              <a:rPr lang="ar-SY" sz="2400" dirty="0" smtClean="0">
                <a:solidFill>
                  <a:schemeClr val="tx1"/>
                </a:solidFill>
                <a:latin typeface="Times New Roman" panose="02020603050405020304" pitchFamily="18" charset="0"/>
                <a:cs typeface="Times New Roman" panose="02020603050405020304" pitchFamily="18" charset="0"/>
              </a:rPr>
              <a:t>التغيرات </a:t>
            </a:r>
            <a:r>
              <a:rPr lang="ar-SY" sz="2400" dirty="0">
                <a:solidFill>
                  <a:schemeClr val="tx1"/>
                </a:solidFill>
                <a:latin typeface="Times New Roman" panose="02020603050405020304" pitchFamily="18" charset="0"/>
                <a:cs typeface="Times New Roman" panose="02020603050405020304" pitchFamily="18" charset="0"/>
              </a:rPr>
              <a:t>الملحوظة في تطوير المناطق الريفية.</a:t>
            </a:r>
          </a:p>
          <a:p>
            <a:pPr algn="r" rtl="1"/>
            <a:r>
              <a:rPr lang="ar-SY" sz="2400" dirty="0">
                <a:solidFill>
                  <a:schemeClr val="tx1"/>
                </a:solidFill>
                <a:latin typeface="Times New Roman" panose="02020603050405020304" pitchFamily="18" charset="0"/>
                <a:cs typeface="Times New Roman" panose="02020603050405020304" pitchFamily="18" charset="0"/>
              </a:rPr>
              <a:t>التحرر </a:t>
            </a:r>
            <a:r>
              <a:rPr lang="ar-SY" sz="2400" dirty="0" smtClean="0">
                <a:solidFill>
                  <a:schemeClr val="tx1"/>
                </a:solidFill>
                <a:latin typeface="Times New Roman" panose="02020603050405020304" pitchFamily="18" charset="0"/>
                <a:cs typeface="Times New Roman" panose="02020603050405020304" pitchFamily="18" charset="0"/>
              </a:rPr>
              <a:t>والاستقلال </a:t>
            </a:r>
            <a:r>
              <a:rPr lang="ar-SY" sz="2400" dirty="0">
                <a:solidFill>
                  <a:schemeClr val="tx1"/>
                </a:solidFill>
                <a:latin typeface="Times New Roman" panose="02020603050405020304" pitchFamily="18" charset="0"/>
                <a:cs typeface="Times New Roman" panose="02020603050405020304" pitchFamily="18" charset="0"/>
              </a:rPr>
              <a:t>من </a:t>
            </a:r>
            <a:r>
              <a:rPr lang="ar-SY" sz="2400" dirty="0" smtClean="0">
                <a:solidFill>
                  <a:schemeClr val="tx1"/>
                </a:solidFill>
                <a:latin typeface="Times New Roman" panose="02020603050405020304" pitchFamily="18" charset="0"/>
                <a:cs typeface="Times New Roman" panose="02020603050405020304" pitchFamily="18" charset="0"/>
              </a:rPr>
              <a:t>الاعتماد </a:t>
            </a:r>
            <a:r>
              <a:rPr lang="ar-SY" sz="2400" dirty="0">
                <a:solidFill>
                  <a:schemeClr val="tx1"/>
                </a:solidFill>
                <a:latin typeface="Times New Roman" panose="02020603050405020304" pitchFamily="18" charset="0"/>
                <a:cs typeface="Times New Roman" panose="02020603050405020304" pitchFamily="18" charset="0"/>
              </a:rPr>
              <a:t>على وظائف </a:t>
            </a:r>
            <a:r>
              <a:rPr lang="ar-SY" sz="2400" dirty="0" smtClean="0">
                <a:solidFill>
                  <a:schemeClr val="tx1"/>
                </a:solidFill>
                <a:latin typeface="Times New Roman" panose="02020603050405020304" pitchFamily="18" charset="0"/>
                <a:cs typeface="Times New Roman" panose="02020603050405020304" pitchFamily="18" charset="0"/>
              </a:rPr>
              <a:t>الأخرين.</a:t>
            </a:r>
            <a:endParaRPr lang="ar-SY" sz="2400" dirty="0">
              <a:solidFill>
                <a:schemeClr val="tx1"/>
              </a:solidFill>
              <a:latin typeface="Times New Roman" panose="02020603050405020304" pitchFamily="18" charset="0"/>
              <a:cs typeface="Times New Roman" panose="02020603050405020304" pitchFamily="18" charset="0"/>
            </a:endParaRPr>
          </a:p>
          <a:p>
            <a:pPr algn="r" rtl="1"/>
            <a:r>
              <a:rPr lang="ar-SY" sz="2400" dirty="0">
                <a:solidFill>
                  <a:schemeClr val="tx1"/>
                </a:solidFill>
                <a:latin typeface="Times New Roman" panose="02020603050405020304" pitchFamily="18" charset="0"/>
                <a:cs typeface="Times New Roman" panose="02020603050405020304" pitchFamily="18" charset="0"/>
              </a:rPr>
              <a:t>القدرة على تحقيق إنجازات عظيمة.</a:t>
            </a:r>
          </a:p>
          <a:p>
            <a:pPr algn="r" rtl="1"/>
            <a:r>
              <a:rPr lang="ar-SY" sz="2400" dirty="0">
                <a:solidFill>
                  <a:schemeClr val="tx1"/>
                </a:solidFill>
                <a:latin typeface="Times New Roman" panose="02020603050405020304" pitchFamily="18" charset="0"/>
                <a:cs typeface="Times New Roman" panose="02020603050405020304" pitchFamily="18" charset="0"/>
              </a:rPr>
              <a:t>تقليل القطاع الاقتصادي الغير رسمي.</a:t>
            </a:r>
          </a:p>
          <a:p>
            <a:pPr algn="r" rtl="1"/>
            <a:r>
              <a:rPr lang="ar-SY" sz="2400" dirty="0">
                <a:solidFill>
                  <a:schemeClr val="tx1"/>
                </a:solidFill>
                <a:latin typeface="Times New Roman" panose="02020603050405020304" pitchFamily="18" charset="0"/>
                <a:cs typeface="Times New Roman" panose="02020603050405020304" pitchFamily="18" charset="0"/>
              </a:rPr>
              <a:t>تقليل هجرة المواهب بتوفير مناخ محلي جديد لريادة الأعمال.</a:t>
            </a:r>
          </a:p>
          <a:p>
            <a:pPr algn="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12</a:t>
            </a:fld>
            <a:endParaRPr lang="en-US"/>
          </a:p>
        </p:txBody>
      </p:sp>
    </p:spTree>
    <p:extLst>
      <p:ext uri="{BB962C8B-B14F-4D97-AF65-F5344CB8AC3E}">
        <p14:creationId xmlns:p14="http://schemas.microsoft.com/office/powerpoint/2010/main" val="21797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8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8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من هو رائد الأعمال </a:t>
            </a:r>
            <a:r>
              <a:rPr lang="en-US" dirty="0" smtClean="0"/>
              <a:t>Entrepreneur؟</a:t>
            </a:r>
            <a:r>
              <a:rPr lang="en-US" dirty="0"/>
              <a:t/>
            </a:r>
            <a:br>
              <a:rPr lang="en-US" dirty="0"/>
            </a:br>
            <a:r>
              <a:rPr lang="en-US" dirty="0"/>
              <a:t/>
            </a:r>
            <a:br>
              <a:rPr lang="en-US" dirty="0"/>
            </a:br>
            <a:endParaRPr lang="en-US" dirty="0"/>
          </a:p>
        </p:txBody>
      </p:sp>
      <p:sp>
        <p:nvSpPr>
          <p:cNvPr id="3" name="عنصر نائب للمحتوى 2"/>
          <p:cNvSpPr>
            <a:spLocks noGrp="1"/>
          </p:cNvSpPr>
          <p:nvPr>
            <p:ph idx="1"/>
          </p:nvPr>
        </p:nvSpPr>
        <p:spPr/>
        <p:txBody>
          <a:bodyPr>
            <a:noAutofit/>
          </a:bodyPr>
          <a:lstStyle/>
          <a:p>
            <a:pPr algn="r" rtl="1"/>
            <a:r>
              <a:rPr lang="ar-SY" b="1" dirty="0">
                <a:solidFill>
                  <a:schemeClr val="tx1"/>
                </a:solidFill>
                <a:latin typeface="Times New Roman" panose="02020603050405020304" pitchFamily="18" charset="0"/>
                <a:cs typeface="Times New Roman" panose="02020603050405020304" pitchFamily="18" charset="0"/>
              </a:rPr>
              <a:t>أصل هذه الكلمة يعود </a:t>
            </a:r>
            <a:r>
              <a:rPr lang="ar-SY" b="1" dirty="0" smtClean="0">
                <a:solidFill>
                  <a:schemeClr val="tx1"/>
                </a:solidFill>
                <a:latin typeface="Times New Roman" panose="02020603050405020304" pitchFamily="18" charset="0"/>
                <a:cs typeface="Times New Roman" panose="02020603050405020304" pitchFamily="18" charset="0"/>
              </a:rPr>
              <a:t>للاقتصادي </a:t>
            </a:r>
            <a:r>
              <a:rPr lang="ar-SY" b="1" dirty="0">
                <a:solidFill>
                  <a:schemeClr val="tx1"/>
                </a:solidFill>
                <a:latin typeface="Times New Roman" panose="02020603050405020304" pitchFamily="18" charset="0"/>
                <a:cs typeface="Times New Roman" panose="02020603050405020304" pitchFamily="18" charset="0"/>
              </a:rPr>
              <a:t>الفرنسي </a:t>
            </a:r>
            <a:r>
              <a:rPr lang="ar-SY" b="1" dirty="0" smtClean="0">
                <a:solidFill>
                  <a:schemeClr val="tx1"/>
                </a:solidFill>
                <a:latin typeface="Times New Roman" panose="02020603050405020304" pitchFamily="18" charset="0"/>
                <a:cs typeface="Times New Roman" panose="02020603050405020304" pitchFamily="18" charset="0"/>
              </a:rPr>
              <a:t>(</a:t>
            </a:r>
            <a:r>
              <a:rPr lang="ar-SY" i="1" dirty="0" smtClean="0">
                <a:solidFill>
                  <a:schemeClr val="tx1"/>
                </a:solidFill>
              </a:rPr>
              <a:t>جان </a:t>
            </a:r>
            <a:r>
              <a:rPr lang="ar-SY" i="1" dirty="0" err="1" smtClean="0">
                <a:solidFill>
                  <a:schemeClr val="tx1"/>
                </a:solidFill>
              </a:rPr>
              <a:t>باتيست</a:t>
            </a:r>
            <a:r>
              <a:rPr lang="ar-SY" i="1" dirty="0" smtClean="0">
                <a:solidFill>
                  <a:schemeClr val="tx1"/>
                </a:solidFill>
              </a:rPr>
              <a:t> </a:t>
            </a:r>
            <a:r>
              <a:rPr lang="ar-SY" dirty="0" smtClean="0">
                <a:solidFill>
                  <a:schemeClr val="tx1"/>
                </a:solidFill>
              </a:rPr>
              <a:t>سيه)</a:t>
            </a:r>
            <a:r>
              <a:rPr lang="ar-SY" dirty="0">
                <a:solidFill>
                  <a:schemeClr val="tx1"/>
                </a:solidFill>
              </a:rPr>
              <a:t> </a:t>
            </a:r>
            <a:r>
              <a:rPr lang="ar-SY" i="1" dirty="0" smtClean="0">
                <a:solidFill>
                  <a:schemeClr val="tx1"/>
                </a:solidFill>
              </a:rPr>
              <a:t> </a:t>
            </a:r>
            <a:r>
              <a:rPr lang="ar-SY" b="1" dirty="0" smtClean="0">
                <a:solidFill>
                  <a:schemeClr val="tx1"/>
                </a:solidFill>
                <a:latin typeface="Times New Roman" panose="02020603050405020304" pitchFamily="18" charset="0"/>
                <a:cs typeface="Times New Roman" panose="02020603050405020304" pitchFamily="18" charset="0"/>
              </a:rPr>
              <a:t>في </a:t>
            </a:r>
            <a:r>
              <a:rPr lang="ar-SY" b="1" dirty="0">
                <a:solidFill>
                  <a:schemeClr val="tx1"/>
                </a:solidFill>
                <a:latin typeface="Times New Roman" panose="02020603050405020304" pitchFamily="18" charset="0"/>
                <a:cs typeface="Times New Roman" panose="02020603050405020304" pitchFamily="18" charset="0"/>
              </a:rPr>
              <a:t>القرن التاسع عشر و تعني الشخص الذي يشرع في إنشاء عمل تجاري كما أن المصطلحات الأوربية </a:t>
            </a:r>
            <a:r>
              <a:rPr lang="ar-SY" b="1" dirty="0" smtClean="0">
                <a:solidFill>
                  <a:schemeClr val="tx1"/>
                </a:solidFill>
                <a:latin typeface="Times New Roman" panose="02020603050405020304" pitchFamily="18" charset="0"/>
                <a:cs typeface="Times New Roman" panose="02020603050405020304" pitchFamily="18" charset="0"/>
              </a:rPr>
              <a:t>الأخرى </a:t>
            </a:r>
            <a:r>
              <a:rPr lang="ar-SY" b="1" dirty="0">
                <a:solidFill>
                  <a:schemeClr val="tx1"/>
                </a:solidFill>
                <a:latin typeface="Times New Roman" panose="02020603050405020304" pitchFamily="18" charset="0"/>
                <a:cs typeface="Times New Roman" panose="02020603050405020304" pitchFamily="18" charset="0"/>
              </a:rPr>
              <a:t>تدور حول </a:t>
            </a:r>
            <a:r>
              <a:rPr lang="ar-SY" b="1" dirty="0" smtClean="0">
                <a:solidFill>
                  <a:schemeClr val="tx1"/>
                </a:solidFill>
                <a:latin typeface="Times New Roman" panose="02020603050405020304" pitchFamily="18" charset="0"/>
                <a:cs typeface="Times New Roman" panose="02020603050405020304" pitchFamily="18" charset="0"/>
              </a:rPr>
              <a:t>المعن</a:t>
            </a:r>
            <a:r>
              <a:rPr lang="ar-SY" b="1" dirty="0">
                <a:solidFill>
                  <a:schemeClr val="tx1"/>
                </a:solidFill>
                <a:latin typeface="Times New Roman" panose="02020603050405020304" pitchFamily="18" charset="0"/>
                <a:cs typeface="Times New Roman" panose="02020603050405020304" pitchFamily="18" charset="0"/>
              </a:rPr>
              <a:t>ى</a:t>
            </a:r>
            <a:r>
              <a:rPr lang="ar-SY" b="1" dirty="0" smtClean="0">
                <a:solidFill>
                  <a:schemeClr val="tx1"/>
                </a:solidFill>
                <a:latin typeface="Times New Roman" panose="02020603050405020304" pitchFamily="18" charset="0"/>
                <a:cs typeface="Times New Roman" panose="02020603050405020304" pitchFamily="18" charset="0"/>
              </a:rPr>
              <a:t> </a:t>
            </a:r>
            <a:r>
              <a:rPr lang="ar-SY" b="1" dirty="0">
                <a:solidFill>
                  <a:schemeClr val="tx1"/>
                </a:solidFill>
                <a:latin typeface="Times New Roman" panose="02020603050405020304" pitchFamily="18" charset="0"/>
                <a:cs typeface="Times New Roman" panose="02020603050405020304" pitchFamily="18" charset="0"/>
              </a:rPr>
              <a:t>الخاص بإنشاء الأعمال و المشروعات</a:t>
            </a:r>
            <a:r>
              <a:rPr lang="ar-SY" b="1" dirty="0" smtClean="0">
                <a:solidFill>
                  <a:schemeClr val="tx1"/>
                </a:solidFill>
                <a:latin typeface="Times New Roman" panose="02020603050405020304" pitchFamily="18" charset="0"/>
                <a:cs typeface="Times New Roman" panose="02020603050405020304" pitchFamily="18" charset="0"/>
              </a:rPr>
              <a:t>.</a:t>
            </a:r>
            <a:endParaRPr lang="en-US" b="1" dirty="0" smtClean="0">
              <a:solidFill>
                <a:schemeClr val="tx1"/>
              </a:solidFill>
              <a:latin typeface="Times New Roman" panose="02020603050405020304" pitchFamily="18" charset="0"/>
              <a:cs typeface="Times New Roman" panose="02020603050405020304" pitchFamily="18" charset="0"/>
            </a:endParaRPr>
          </a:p>
          <a:p>
            <a:pPr algn="r" rtl="1"/>
            <a:r>
              <a:rPr lang="en-US" b="1" dirty="0" smtClean="0">
                <a:solidFill>
                  <a:schemeClr val="tx1"/>
                </a:solidFill>
                <a:latin typeface="Times New Roman" panose="02020603050405020304" pitchFamily="18" charset="0"/>
                <a:cs typeface="Times New Roman" panose="02020603050405020304" pitchFamily="18" charset="0"/>
              </a:rPr>
              <a:t>Entrepreneur</a:t>
            </a:r>
            <a:r>
              <a:rPr lang="ar-SY" b="1" dirty="0" smtClean="0">
                <a:solidFill>
                  <a:schemeClr val="tx1"/>
                </a:solidFill>
                <a:latin typeface="Times New Roman" panose="02020603050405020304" pitchFamily="18" charset="0"/>
                <a:cs typeface="Times New Roman" panose="02020603050405020304" pitchFamily="18" charset="0"/>
              </a:rPr>
              <a:t> كلمة فرنسية الأصل وتعني الريادي المبادر.</a:t>
            </a:r>
          </a:p>
          <a:p>
            <a:pPr algn="r" rtl="1"/>
            <a:r>
              <a:rPr lang="ar-SY" b="1" u="sng" dirty="0" smtClean="0">
                <a:solidFill>
                  <a:schemeClr val="tx1"/>
                </a:solidFill>
                <a:latin typeface="Times New Roman" panose="02020603050405020304" pitchFamily="18" charset="0"/>
                <a:cs typeface="Times New Roman" panose="02020603050405020304" pitchFamily="18" charset="0"/>
              </a:rPr>
              <a:t>رائد </a:t>
            </a:r>
            <a:r>
              <a:rPr lang="ar-SY" b="1" u="sng" dirty="0">
                <a:solidFill>
                  <a:schemeClr val="tx1"/>
                </a:solidFill>
                <a:latin typeface="Times New Roman" panose="02020603050405020304" pitchFamily="18" charset="0"/>
                <a:cs typeface="Times New Roman" panose="02020603050405020304" pitchFamily="18" charset="0"/>
              </a:rPr>
              <a:t>الأعمال هو </a:t>
            </a:r>
            <a:r>
              <a:rPr lang="ar-SY" b="1" u="sng" dirty="0" smtClean="0">
                <a:solidFill>
                  <a:schemeClr val="tx1"/>
                </a:solidFill>
                <a:latin typeface="Times New Roman" panose="02020603050405020304" pitchFamily="18" charset="0"/>
                <a:cs typeface="Times New Roman" panose="02020603050405020304" pitchFamily="18" charset="0"/>
              </a:rPr>
              <a:t>: </a:t>
            </a:r>
            <a:r>
              <a:rPr lang="ar-SY" b="1" u="sng" dirty="0">
                <a:solidFill>
                  <a:schemeClr val="tx1"/>
                </a:solidFill>
                <a:latin typeface="Times New Roman" panose="02020603050405020304" pitchFamily="18" charset="0"/>
                <a:cs typeface="Times New Roman" panose="02020603050405020304" pitchFamily="18" charset="0"/>
              </a:rPr>
              <a:t>الشخص الذي ينشأ عملاً حراً يتسم بالإبداع و يتصف بالمخاطرة</a:t>
            </a:r>
            <a:r>
              <a:rPr lang="ar-SY" b="1" u="sng" dirty="0" smtClean="0">
                <a:solidFill>
                  <a:schemeClr val="tx1"/>
                </a:solidFill>
                <a:latin typeface="Times New Roman" panose="02020603050405020304" pitchFamily="18" charset="0"/>
                <a:cs typeface="Times New Roman" panose="02020603050405020304" pitchFamily="18" charset="0"/>
              </a:rPr>
              <a:t>.</a:t>
            </a:r>
            <a:endParaRPr lang="ar-SY" b="1" dirty="0" smtClean="0">
              <a:solidFill>
                <a:schemeClr val="tx1"/>
              </a:solidFill>
              <a:latin typeface="Times New Roman" panose="02020603050405020304" pitchFamily="18" charset="0"/>
              <a:cs typeface="Times New Roman" panose="02020603050405020304" pitchFamily="18" charset="0"/>
            </a:endParaRPr>
          </a:p>
          <a:p>
            <a:pPr algn="r" rtl="1"/>
            <a:r>
              <a:rPr lang="ar-SY" b="1" dirty="0" smtClean="0">
                <a:solidFill>
                  <a:schemeClr val="tx1"/>
                </a:solidFill>
                <a:latin typeface="Times New Roman" panose="02020603050405020304" pitchFamily="18" charset="0"/>
                <a:cs typeface="Times New Roman" panose="02020603050405020304" pitchFamily="18" charset="0"/>
              </a:rPr>
              <a:t>مصطلح </a:t>
            </a:r>
            <a:r>
              <a:rPr lang="ar-SY" b="1" dirty="0">
                <a:solidFill>
                  <a:schemeClr val="tx1"/>
                </a:solidFill>
                <a:latin typeface="Times New Roman" panose="02020603050405020304" pitchFamily="18" charset="0"/>
                <a:cs typeface="Times New Roman" panose="02020603050405020304" pitchFamily="18" charset="0"/>
              </a:rPr>
              <a:t>رائد الأعمال الذي نعرفه حالياً موجود لدينا في حياتنا منذ سنيين كثرة و لكن </a:t>
            </a:r>
            <a:r>
              <a:rPr lang="ar-SY" b="1" dirty="0" smtClean="0">
                <a:solidFill>
                  <a:schemeClr val="tx1"/>
                </a:solidFill>
                <a:latin typeface="Times New Roman" panose="02020603050405020304" pitchFamily="18" charset="0"/>
                <a:cs typeface="Times New Roman" panose="02020603050405020304" pitchFamily="18" charset="0"/>
              </a:rPr>
              <a:t>بمسمى </a:t>
            </a:r>
            <a:r>
              <a:rPr lang="ar-SY" b="1" dirty="0">
                <a:solidFill>
                  <a:schemeClr val="tx1"/>
                </a:solidFill>
                <a:latin typeface="Times New Roman" panose="02020603050405020304" pitchFamily="18" charset="0"/>
                <a:cs typeface="Times New Roman" panose="02020603050405020304" pitchFamily="18" charset="0"/>
              </a:rPr>
              <a:t>آخر و هو “الشخص </a:t>
            </a:r>
            <a:r>
              <a:rPr lang="ar-SY" b="1" dirty="0" smtClean="0">
                <a:solidFill>
                  <a:schemeClr val="tx1"/>
                </a:solidFill>
                <a:latin typeface="Times New Roman" panose="02020603050405020304" pitchFamily="18" charset="0"/>
                <a:cs typeface="Times New Roman" panose="02020603050405020304" pitchFamily="18" charset="0"/>
              </a:rPr>
              <a:t>العصامي". لذا </a:t>
            </a:r>
            <a:r>
              <a:rPr lang="ar-SY" b="1" dirty="0">
                <a:solidFill>
                  <a:schemeClr val="tx1"/>
                </a:solidFill>
                <a:latin typeface="Times New Roman" panose="02020603050405020304" pitchFamily="18" charset="0"/>
                <a:cs typeface="Times New Roman" panose="02020603050405020304" pitchFamily="18" charset="0"/>
              </a:rPr>
              <a:t>مهما </a:t>
            </a:r>
            <a:r>
              <a:rPr lang="ar-SY" b="1" dirty="0" smtClean="0">
                <a:solidFill>
                  <a:schemeClr val="tx1"/>
                </a:solidFill>
                <a:latin typeface="Times New Roman" panose="02020603050405020304" pitchFamily="18" charset="0"/>
                <a:cs typeface="Times New Roman" panose="02020603050405020304" pitchFamily="18" charset="0"/>
              </a:rPr>
              <a:t>اختلفت </a:t>
            </a:r>
            <a:r>
              <a:rPr lang="ar-SY" b="1" dirty="0">
                <a:solidFill>
                  <a:schemeClr val="tx1"/>
                </a:solidFill>
                <a:latin typeface="Times New Roman" panose="02020603050405020304" pitchFamily="18" charset="0"/>
                <a:cs typeface="Times New Roman" panose="02020603050405020304" pitchFamily="18" charset="0"/>
              </a:rPr>
              <a:t>المسميات و التعريفات لرائد الأعمال فالجوهر واحد وهو</a:t>
            </a:r>
          </a:p>
          <a:p>
            <a:pPr algn="r" rtl="1"/>
            <a:r>
              <a:rPr lang="ar-SY" b="1" dirty="0">
                <a:solidFill>
                  <a:schemeClr val="tx1"/>
                </a:solidFill>
                <a:latin typeface="Times New Roman" panose="02020603050405020304" pitchFamily="18" charset="0"/>
                <a:cs typeface="Times New Roman" panose="02020603050405020304" pitchFamily="18" charset="0"/>
              </a:rPr>
              <a:t>” العمل بجد للوصول للنجاح “</a:t>
            </a:r>
          </a:p>
          <a:p>
            <a:pPr marL="0" indent="0" algn="r" rtl="1">
              <a:buNone/>
            </a:pPr>
            <a:endParaRPr lang="ar-SY" dirty="0">
              <a:solidFill>
                <a:schemeClr val="tx1"/>
              </a:solidFill>
              <a:latin typeface="Times New Roman" panose="02020603050405020304" pitchFamily="18" charset="0"/>
              <a:cs typeface="Times New Roman" panose="02020603050405020304" pitchFamily="18" charset="0"/>
            </a:endParaRPr>
          </a:p>
          <a:p>
            <a:pPr algn="r" rtl="1"/>
            <a:r>
              <a:rPr lang="ar-SY" sz="2800" b="1" u="sng" dirty="0">
                <a:solidFill>
                  <a:schemeClr val="tx1"/>
                </a:solidFill>
                <a:latin typeface="Times New Roman" panose="02020603050405020304" pitchFamily="18" charset="0"/>
                <a:cs typeface="Times New Roman" panose="02020603050405020304" pitchFamily="18" charset="0"/>
              </a:rPr>
              <a:t>الخلاصة ::</a:t>
            </a:r>
            <a:r>
              <a:rPr lang="ar-SY" b="1" dirty="0">
                <a:solidFill>
                  <a:schemeClr val="tx1"/>
                </a:solidFill>
                <a:latin typeface="Times New Roman" panose="02020603050405020304" pitchFamily="18" charset="0"/>
                <a:cs typeface="Times New Roman" panose="02020603050405020304" pitchFamily="18" charset="0"/>
              </a:rPr>
              <a:t> هو الشخص الذي يستطيع تحويل فكرة / فرصة إلي مشروع و المشروع يوصله إلي النجاح.</a:t>
            </a:r>
          </a:p>
          <a:p>
            <a:pPr algn="r" rtl="1"/>
            <a:r>
              <a:rPr lang="ar-SY" dirty="0">
                <a:solidFill>
                  <a:schemeClr val="tx1"/>
                </a:solidFill>
                <a:latin typeface="Times New Roman" panose="02020603050405020304" pitchFamily="18" charset="0"/>
                <a:cs typeface="Times New Roman" panose="02020603050405020304" pitchFamily="18" charset="0"/>
              </a:rPr>
              <a:t/>
            </a:r>
            <a:br>
              <a:rPr lang="ar-SY"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13</a:t>
            </a:fld>
            <a:endParaRPr lang="en-US"/>
          </a:p>
        </p:txBody>
      </p:sp>
      <p:pic>
        <p:nvPicPr>
          <p:cNvPr id="1026" name="Picture 2" descr="http://preneur-masr.com/wp-content/themes/pm/s/i/id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157" y="4939743"/>
            <a:ext cx="7463368"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8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8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دور رواد </a:t>
            </a:r>
            <a:r>
              <a:rPr lang="ar-SY" dirty="0" smtClean="0"/>
              <a:t>الأعمال</a:t>
            </a:r>
            <a:endParaRPr lang="en-US" dirty="0"/>
          </a:p>
        </p:txBody>
      </p:sp>
      <p:sp>
        <p:nvSpPr>
          <p:cNvPr id="3" name="عنصر نائب للمحتوى 2"/>
          <p:cNvSpPr>
            <a:spLocks noGrp="1"/>
          </p:cNvSpPr>
          <p:nvPr>
            <p:ph idx="1"/>
          </p:nvPr>
        </p:nvSpPr>
        <p:spPr/>
        <p:txBody>
          <a:bodyPr>
            <a:normAutofit/>
          </a:bodyPr>
          <a:lstStyle/>
          <a:p>
            <a:pPr algn="r" rtl="1"/>
            <a:r>
              <a:rPr lang="ar-SY" sz="2400" dirty="0" smtClean="0">
                <a:solidFill>
                  <a:schemeClr val="tx1"/>
                </a:solidFill>
                <a:latin typeface="Times New Roman" panose="02020603050405020304" pitchFamily="18" charset="0"/>
                <a:cs typeface="Times New Roman" panose="02020603050405020304" pitchFamily="18" charset="0"/>
              </a:rPr>
              <a:t>1- إنشاء </a:t>
            </a:r>
            <a:r>
              <a:rPr lang="ar-SY" sz="2400" dirty="0">
                <a:solidFill>
                  <a:schemeClr val="tx1"/>
                </a:solidFill>
                <a:latin typeface="Times New Roman" panose="02020603050405020304" pitchFamily="18" charset="0"/>
                <a:cs typeface="Times New Roman" panose="02020603050405020304" pitchFamily="18" charset="0"/>
              </a:rPr>
              <a:t>أسواق جديدة، وفقا للمفهوم الحديث </a:t>
            </a:r>
            <a:r>
              <a:rPr lang="ar-SY" sz="2400" dirty="0" smtClean="0">
                <a:solidFill>
                  <a:schemeClr val="tx1"/>
                </a:solidFill>
                <a:latin typeface="Times New Roman" panose="02020603050405020304" pitchFamily="18" charset="0"/>
                <a:cs typeface="Times New Roman" panose="02020603050405020304" pitchFamily="18" charset="0"/>
              </a:rPr>
              <a:t>للتسويق، </a:t>
            </a:r>
            <a:r>
              <a:rPr lang="ar-SY" sz="2400" dirty="0">
                <a:solidFill>
                  <a:schemeClr val="tx1"/>
                </a:solidFill>
                <a:latin typeface="Times New Roman" panose="02020603050405020304" pitchFamily="18" charset="0"/>
                <a:cs typeface="Times New Roman" panose="02020603050405020304" pitchFamily="18" charset="0"/>
              </a:rPr>
              <a:t>السوق هو مجموعة من الأفراد الذين لديهم الرغبة والقدرة لإشباع احتياجاتهم. وهذا ما يسمى اقتصاديا بالطلب الفعال، فرواد الأعمال هم أناس مبدعون ومنشئون للموارد والفرص فهم يخلقون عملاء وبائعين وهذا ما يجعلهم مختلفين عن رجال الأعمال التقليدين الذين (أي رجال الأعمال) يؤدون الوظائف الإدارية التقليدية مثل التخطيط والتنظيم وتحديد </a:t>
            </a:r>
            <a:r>
              <a:rPr lang="ar-SY" sz="2400" dirty="0" smtClean="0">
                <a:solidFill>
                  <a:schemeClr val="tx1"/>
                </a:solidFill>
                <a:latin typeface="Times New Roman" panose="02020603050405020304" pitchFamily="18" charset="0"/>
                <a:cs typeface="Times New Roman" panose="02020603050405020304" pitchFamily="18" charset="0"/>
              </a:rPr>
              <a:t>المهام والتوجيه والرقابة.</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dirty="0" smtClean="0">
                <a:solidFill>
                  <a:schemeClr val="tx1"/>
                </a:solidFill>
                <a:latin typeface="Times New Roman" panose="02020603050405020304" pitchFamily="18" charset="0"/>
                <a:cs typeface="Times New Roman" panose="02020603050405020304" pitchFamily="18" charset="0"/>
              </a:rPr>
              <a:t>2- اكتشاف </a:t>
            </a:r>
            <a:r>
              <a:rPr lang="ar-SY" sz="2400" dirty="0">
                <a:solidFill>
                  <a:schemeClr val="tx1"/>
                </a:solidFill>
                <a:latin typeface="Times New Roman" panose="02020603050405020304" pitchFamily="18" charset="0"/>
                <a:cs typeface="Times New Roman" panose="02020603050405020304" pitchFamily="18" charset="0"/>
              </a:rPr>
              <a:t>مصادر جديدة للمواد. فرواد الأعمال لا يرضون أبدا بالمصادر </a:t>
            </a:r>
            <a:r>
              <a:rPr lang="ar-SY" sz="2400" dirty="0" smtClean="0">
                <a:solidFill>
                  <a:schemeClr val="tx1"/>
                </a:solidFill>
                <a:latin typeface="Times New Roman" panose="02020603050405020304" pitchFamily="18" charset="0"/>
                <a:cs typeface="Times New Roman" panose="02020603050405020304" pitchFamily="18" charset="0"/>
              </a:rPr>
              <a:t>التقليدية </a:t>
            </a:r>
            <a:r>
              <a:rPr lang="ar-SY" sz="2400" dirty="0">
                <a:solidFill>
                  <a:schemeClr val="tx1"/>
                </a:solidFill>
                <a:latin typeface="Times New Roman" panose="02020603050405020304" pitchFamily="18" charset="0"/>
                <a:cs typeface="Times New Roman" panose="02020603050405020304" pitchFamily="18" charset="0"/>
              </a:rPr>
              <a:t>أو المتاحة للمواد. لذلك ولطبيعتهم </a:t>
            </a:r>
            <a:r>
              <a:rPr lang="ar-SY" sz="2400" dirty="0" smtClean="0">
                <a:solidFill>
                  <a:schemeClr val="tx1"/>
                </a:solidFill>
                <a:latin typeface="Times New Roman" panose="02020603050405020304" pitchFamily="18" charset="0"/>
                <a:cs typeface="Times New Roman" panose="02020603050405020304" pitchFamily="18" charset="0"/>
              </a:rPr>
              <a:t>الابتكارية</a:t>
            </a:r>
            <a:r>
              <a:rPr lang="ar-SY" sz="2400" dirty="0">
                <a:solidFill>
                  <a:schemeClr val="tx1"/>
                </a:solidFill>
                <a:latin typeface="Times New Roman" panose="02020603050405020304" pitchFamily="18" charset="0"/>
                <a:cs typeface="Times New Roman" panose="02020603050405020304" pitchFamily="18" charset="0"/>
              </a:rPr>
              <a:t>،</a:t>
            </a:r>
            <a:r>
              <a:rPr lang="ar-SY"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فأنهم يعملون على اكتشاف مصادر جديدة للمواد ليحسنوا شركاتهم. في مجال </a:t>
            </a:r>
            <a:r>
              <a:rPr lang="ar-SY" sz="2400" dirty="0" smtClean="0">
                <a:solidFill>
                  <a:schemeClr val="tx1"/>
                </a:solidFill>
                <a:latin typeface="Times New Roman" panose="02020603050405020304" pitchFamily="18" charset="0"/>
                <a:cs typeface="Times New Roman" panose="02020603050405020304" pitchFamily="18" charset="0"/>
              </a:rPr>
              <a:t>الأعمال، </a:t>
            </a:r>
            <a:r>
              <a:rPr lang="ar-SY" sz="2400" dirty="0">
                <a:solidFill>
                  <a:schemeClr val="tx1"/>
                </a:solidFill>
                <a:latin typeface="Times New Roman" panose="02020603050405020304" pitchFamily="18" charset="0"/>
                <a:cs typeface="Times New Roman" panose="02020603050405020304" pitchFamily="18" charset="0"/>
              </a:rPr>
              <a:t>فهم يستطيعون تطوير مصادر جديدة للمواد </a:t>
            </a:r>
            <a:r>
              <a:rPr lang="ar-SY" sz="2400" dirty="0" smtClean="0">
                <a:solidFill>
                  <a:schemeClr val="tx1"/>
                </a:solidFill>
                <a:latin typeface="Times New Roman" panose="02020603050405020304" pitchFamily="18" charset="0"/>
                <a:cs typeface="Times New Roman" panose="02020603050405020304" pitchFamily="18" charset="0"/>
              </a:rPr>
              <a:t>تتمتع </a:t>
            </a:r>
            <a:r>
              <a:rPr lang="ar-SY" sz="2400" dirty="0">
                <a:solidFill>
                  <a:schemeClr val="tx1"/>
                </a:solidFill>
                <a:latin typeface="Times New Roman" panose="02020603050405020304" pitchFamily="18" charset="0"/>
                <a:cs typeface="Times New Roman" panose="02020603050405020304" pitchFamily="18" charset="0"/>
              </a:rPr>
              <a:t>بميزة تنافسية من حيث النقل والتكلفة والجودة.</a:t>
            </a:r>
            <a:endParaRPr lang="en-US" sz="2400" dirty="0">
              <a:solidFill>
                <a:schemeClr val="tx1"/>
              </a:solidFill>
              <a:latin typeface="Times New Roman" panose="02020603050405020304" pitchFamily="18" charset="0"/>
              <a:cs typeface="Times New Roman" panose="02020603050405020304" pitchFamily="18" charset="0"/>
            </a:endParaRP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14</a:t>
            </a:fld>
            <a:endParaRPr lang="en-US"/>
          </a:p>
        </p:txBody>
      </p:sp>
    </p:spTree>
    <p:extLst>
      <p:ext uri="{BB962C8B-B14F-4D97-AF65-F5344CB8AC3E}">
        <p14:creationId xmlns:p14="http://schemas.microsoft.com/office/powerpoint/2010/main" val="37668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200" dirty="0" smtClean="0">
                <a:solidFill>
                  <a:schemeClr val="tx1"/>
                </a:solidFill>
                <a:latin typeface="Times New Roman" panose="02020603050405020304" pitchFamily="18" charset="0"/>
                <a:cs typeface="Times New Roman" panose="02020603050405020304" pitchFamily="18" charset="0"/>
              </a:rPr>
              <a:t>3- يحركون </a:t>
            </a:r>
            <a:r>
              <a:rPr lang="ar-SY" sz="2200" dirty="0">
                <a:solidFill>
                  <a:schemeClr val="tx1"/>
                </a:solidFill>
                <a:latin typeface="Times New Roman" panose="02020603050405020304" pitchFamily="18" charset="0"/>
                <a:cs typeface="Times New Roman" panose="02020603050405020304" pitchFamily="18" charset="0"/>
              </a:rPr>
              <a:t>الموارد الرأس مالية. فرواد الأعمال هم المنظمون والمحددون لمعظم عناصر </a:t>
            </a:r>
            <a:r>
              <a:rPr lang="ar-SY" sz="2200" dirty="0" smtClean="0">
                <a:solidFill>
                  <a:schemeClr val="tx1"/>
                </a:solidFill>
                <a:latin typeface="Times New Roman" panose="02020603050405020304" pitchFamily="18" charset="0"/>
                <a:cs typeface="Times New Roman" panose="02020603050405020304" pitchFamily="18" charset="0"/>
              </a:rPr>
              <a:t>الإنتاج، </a:t>
            </a:r>
            <a:r>
              <a:rPr lang="ar-SY" sz="2200" dirty="0">
                <a:solidFill>
                  <a:schemeClr val="tx1"/>
                </a:solidFill>
                <a:latin typeface="Times New Roman" panose="02020603050405020304" pitchFamily="18" charset="0"/>
                <a:cs typeface="Times New Roman" panose="02020603050405020304" pitchFamily="18" charset="0"/>
              </a:rPr>
              <a:t>مثل الأرض والعمال ورأس المال. فهم يمزجون عناصر الإنتاج هذه لخلق بضائع وخدمات جديدة. الموارد الرأس مالية, من وجهة نظر ليمان، تعني المال. ومع ذلك فأن الموارد المالية، في علم </a:t>
            </a:r>
            <a:r>
              <a:rPr lang="ar-SY" sz="2200" dirty="0" smtClean="0">
                <a:solidFill>
                  <a:schemeClr val="tx1"/>
                </a:solidFill>
                <a:latin typeface="Times New Roman" panose="02020603050405020304" pitchFamily="18" charset="0"/>
                <a:cs typeface="Times New Roman" panose="02020603050405020304" pitchFamily="18" charset="0"/>
              </a:rPr>
              <a:t>الاقتصاد، </a:t>
            </a:r>
            <a:r>
              <a:rPr lang="ar-SY" sz="2200" dirty="0">
                <a:solidFill>
                  <a:schemeClr val="tx1"/>
                </a:solidFill>
                <a:latin typeface="Times New Roman" panose="02020603050405020304" pitchFamily="18" charset="0"/>
                <a:cs typeface="Times New Roman" panose="02020603050405020304" pitchFamily="18" charset="0"/>
              </a:rPr>
              <a:t>تمثل الماكينات والمباني والموار المادية الأخرى المستخدمة في </a:t>
            </a:r>
            <a:r>
              <a:rPr lang="ar-SY" sz="2200" dirty="0" smtClean="0">
                <a:solidFill>
                  <a:schemeClr val="tx1"/>
                </a:solidFill>
                <a:latin typeface="Times New Roman" panose="02020603050405020304" pitchFamily="18" charset="0"/>
                <a:cs typeface="Times New Roman" panose="02020603050405020304" pitchFamily="18" charset="0"/>
              </a:rPr>
              <a:t>الإنتاج. </a:t>
            </a:r>
            <a:r>
              <a:rPr lang="ar-SY" sz="2200" dirty="0">
                <a:solidFill>
                  <a:schemeClr val="tx1"/>
                </a:solidFill>
                <a:latin typeface="Times New Roman" panose="02020603050405020304" pitchFamily="18" charset="0"/>
                <a:cs typeface="Times New Roman" panose="02020603050405020304" pitchFamily="18" charset="0"/>
              </a:rPr>
              <a:t>فرواد الأعمال لديهم </a:t>
            </a:r>
            <a:r>
              <a:rPr lang="ar-SY" sz="2200" dirty="0" smtClean="0">
                <a:solidFill>
                  <a:schemeClr val="tx1"/>
                </a:solidFill>
                <a:latin typeface="Times New Roman" panose="02020603050405020304" pitchFamily="18" charset="0"/>
                <a:cs typeface="Times New Roman" panose="02020603050405020304" pitchFamily="18" charset="0"/>
              </a:rPr>
              <a:t>الابتكار </a:t>
            </a:r>
            <a:r>
              <a:rPr lang="ar-SY" sz="2200" dirty="0">
                <a:solidFill>
                  <a:schemeClr val="tx1"/>
                </a:solidFill>
                <a:latin typeface="Times New Roman" panose="02020603050405020304" pitchFamily="18" charset="0"/>
                <a:cs typeface="Times New Roman" panose="02020603050405020304" pitchFamily="18" charset="0"/>
              </a:rPr>
              <a:t>والثقة في النفس التي تمكنهم من تجميع وتحريك رؤوس الأموال لإنشاء أعمال جديدة أو توسيع أعمال قائمة</a:t>
            </a:r>
            <a:r>
              <a:rPr lang="ar-SY" sz="2200" dirty="0" smtClean="0">
                <a:solidFill>
                  <a:schemeClr val="tx1"/>
                </a:solidFill>
                <a:latin typeface="Times New Roman" panose="02020603050405020304" pitchFamily="18" charset="0"/>
                <a:cs typeface="Times New Roman" panose="02020603050405020304" pitchFamily="18" charset="0"/>
              </a:rPr>
              <a:t>.</a:t>
            </a:r>
          </a:p>
          <a:p>
            <a:pPr algn="r" rtl="1"/>
            <a:r>
              <a:rPr lang="ar-SY" sz="2200" dirty="0" smtClean="0">
                <a:solidFill>
                  <a:schemeClr val="tx1"/>
                </a:solidFill>
                <a:latin typeface="Times New Roman" panose="02020603050405020304" pitchFamily="18" charset="0"/>
                <a:cs typeface="Times New Roman" panose="02020603050405020304" pitchFamily="18" charset="0"/>
              </a:rPr>
              <a:t>4- تقديم </a:t>
            </a:r>
            <a:r>
              <a:rPr lang="ar-SY" sz="2200" dirty="0">
                <a:solidFill>
                  <a:schemeClr val="tx1"/>
                </a:solidFill>
                <a:latin typeface="Times New Roman" panose="02020603050405020304" pitchFamily="18" charset="0"/>
                <a:cs typeface="Times New Roman" panose="02020603050405020304" pitchFamily="18" charset="0"/>
              </a:rPr>
              <a:t>تكنولوجيا جديدة، صناعات جديدة ومنتجات جديدة. </a:t>
            </a:r>
            <a:r>
              <a:rPr lang="ar-SY" sz="2200" dirty="0" smtClean="0">
                <a:solidFill>
                  <a:schemeClr val="tx1"/>
                </a:solidFill>
                <a:latin typeface="Times New Roman" panose="02020603050405020304" pitchFamily="18" charset="0"/>
                <a:cs typeface="Times New Roman" panose="02020603050405020304" pitchFamily="18" charset="0"/>
              </a:rPr>
              <a:t>فرواد </a:t>
            </a:r>
            <a:r>
              <a:rPr lang="ar-SY" sz="2200" dirty="0">
                <a:solidFill>
                  <a:schemeClr val="tx1"/>
                </a:solidFill>
                <a:latin typeface="Times New Roman" panose="02020603050405020304" pitchFamily="18" charset="0"/>
                <a:cs typeface="Times New Roman" panose="02020603050405020304" pitchFamily="18" charset="0"/>
              </a:rPr>
              <a:t>الأعمال يحسنون استغلال الفرص لإنشاء أعمال جديدة وتحويلها إلى مكاسب. لذلك فهم يقدمون </a:t>
            </a:r>
            <a:r>
              <a:rPr lang="ar-SY" sz="2200" dirty="0" smtClean="0">
                <a:solidFill>
                  <a:schemeClr val="tx1"/>
                </a:solidFill>
                <a:latin typeface="Times New Roman" panose="02020603050405020304" pitchFamily="18" charset="0"/>
                <a:cs typeface="Times New Roman" panose="02020603050405020304" pitchFamily="18" charset="0"/>
              </a:rPr>
              <a:t>أشياء </a:t>
            </a:r>
            <a:r>
              <a:rPr lang="ar-SY" sz="2200" dirty="0">
                <a:solidFill>
                  <a:schemeClr val="tx1"/>
                </a:solidFill>
                <a:latin typeface="Times New Roman" panose="02020603050405020304" pitchFamily="18" charset="0"/>
                <a:cs typeface="Times New Roman" panose="02020603050405020304" pitchFamily="18" charset="0"/>
              </a:rPr>
              <a:t>جديدة ومختلفة بعض </a:t>
            </a:r>
            <a:r>
              <a:rPr lang="ar-SY" sz="2200" dirty="0" smtClean="0">
                <a:solidFill>
                  <a:schemeClr val="tx1"/>
                </a:solidFill>
                <a:latin typeface="Times New Roman" panose="02020603050405020304" pitchFamily="18" charset="0"/>
                <a:cs typeface="Times New Roman" panose="02020603050405020304" pitchFamily="18" charset="0"/>
              </a:rPr>
              <a:t>الشيء. </a:t>
            </a:r>
            <a:r>
              <a:rPr lang="ar-SY" sz="2200" dirty="0">
                <a:solidFill>
                  <a:schemeClr val="tx1"/>
                </a:solidFill>
                <a:latin typeface="Times New Roman" panose="02020603050405020304" pitchFamily="18" charset="0"/>
                <a:cs typeface="Times New Roman" panose="02020603050405020304" pitchFamily="18" charset="0"/>
              </a:rPr>
              <a:t>مثل هذه الروح الريادية تساهم بقوة في تحديث </a:t>
            </a:r>
            <a:r>
              <a:rPr lang="ar-SY" sz="2200" dirty="0" smtClean="0">
                <a:solidFill>
                  <a:schemeClr val="tx1"/>
                </a:solidFill>
                <a:latin typeface="Times New Roman" panose="02020603050405020304" pitchFamily="18" charset="0"/>
                <a:cs typeface="Times New Roman" panose="02020603050405020304" pitchFamily="18" charset="0"/>
              </a:rPr>
              <a:t>اقتصادنا. </a:t>
            </a:r>
            <a:r>
              <a:rPr lang="ar-SY" sz="2200" dirty="0">
                <a:solidFill>
                  <a:schemeClr val="tx1"/>
                </a:solidFill>
                <a:latin typeface="Times New Roman" panose="02020603050405020304" pitchFamily="18" charset="0"/>
                <a:cs typeface="Times New Roman" panose="02020603050405020304" pitchFamily="18" charset="0"/>
              </a:rPr>
              <a:t>وفي كل عام نرى منتجات وتكنولوجيا جديدة. كل هذه المنتجات والتكنولوجيا تهدف لإشباع </a:t>
            </a:r>
            <a:r>
              <a:rPr lang="ar-SY" sz="2200" dirty="0" smtClean="0">
                <a:solidFill>
                  <a:schemeClr val="tx1"/>
                </a:solidFill>
                <a:latin typeface="Times New Roman" panose="02020603050405020304" pitchFamily="18" charset="0"/>
                <a:cs typeface="Times New Roman" panose="02020603050405020304" pitchFamily="18" charset="0"/>
              </a:rPr>
              <a:t>الاحتياجات </a:t>
            </a:r>
            <a:r>
              <a:rPr lang="ar-SY" sz="2200" dirty="0">
                <a:solidFill>
                  <a:schemeClr val="tx1"/>
                </a:solidFill>
                <a:latin typeface="Times New Roman" panose="02020603050405020304" pitchFamily="18" charset="0"/>
                <a:cs typeface="Times New Roman" panose="02020603050405020304" pitchFamily="18" charset="0"/>
              </a:rPr>
              <a:t>البشرية بطريقة مناسبة وجميلة.</a:t>
            </a:r>
          </a:p>
          <a:p>
            <a:pPr algn="r" rtl="1"/>
            <a:endParaRPr lang="ar-SY"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15</a:t>
            </a:fld>
            <a:endParaRPr lang="en-US"/>
          </a:p>
        </p:txBody>
      </p:sp>
    </p:spTree>
    <p:extLst>
      <p:ext uri="{BB962C8B-B14F-4D97-AF65-F5344CB8AC3E}">
        <p14:creationId xmlns:p14="http://schemas.microsoft.com/office/powerpoint/2010/main" val="35483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endParaRPr lang="en-US" dirty="0"/>
          </a:p>
        </p:txBody>
      </p:sp>
      <p:sp>
        <p:nvSpPr>
          <p:cNvPr id="3" name="عنصر نائب للمحتوى 2"/>
          <p:cNvSpPr>
            <a:spLocks noGrp="1"/>
          </p:cNvSpPr>
          <p:nvPr>
            <p:ph idx="1"/>
          </p:nvPr>
        </p:nvSpPr>
        <p:spPr/>
        <p:txBody>
          <a:bodyPr>
            <a:normAutofit fontScale="92500" lnSpcReduction="10000"/>
          </a:bodyPr>
          <a:lstStyle/>
          <a:p>
            <a:pPr algn="r" rtl="1"/>
            <a:r>
              <a:rPr lang="ar-SY" sz="2400" dirty="0" smtClean="0">
                <a:solidFill>
                  <a:schemeClr val="tx1"/>
                </a:solidFill>
                <a:latin typeface="Times New Roman" panose="02020603050405020304" pitchFamily="18" charset="0"/>
                <a:cs typeface="Times New Roman" panose="02020603050405020304" pitchFamily="18" charset="0"/>
              </a:rPr>
              <a:t>5- خلق </a:t>
            </a:r>
            <a:r>
              <a:rPr lang="ar-SY" sz="2400" dirty="0">
                <a:solidFill>
                  <a:schemeClr val="tx1"/>
                </a:solidFill>
                <a:latin typeface="Times New Roman" panose="02020603050405020304" pitchFamily="18" charset="0"/>
                <a:cs typeface="Times New Roman" panose="02020603050405020304" pitchFamily="18" charset="0"/>
              </a:rPr>
              <a:t>فرص عمل </a:t>
            </a:r>
            <a:r>
              <a:rPr lang="ar-SY" sz="2400" dirty="0" smtClean="0">
                <a:solidFill>
                  <a:schemeClr val="tx1"/>
                </a:solidFill>
                <a:latin typeface="Times New Roman" panose="02020603050405020304" pitchFamily="18" charset="0"/>
                <a:cs typeface="Times New Roman" panose="02020603050405020304" pitchFamily="18" charset="0"/>
              </a:rPr>
              <a:t>جديدة، حيث </a:t>
            </a:r>
            <a:r>
              <a:rPr lang="ar-SY" sz="2400" dirty="0">
                <a:solidFill>
                  <a:schemeClr val="tx1"/>
                </a:solidFill>
                <a:latin typeface="Times New Roman" panose="02020603050405020304" pitchFamily="18" charset="0"/>
                <a:cs typeface="Times New Roman" panose="02020603050405020304" pitchFamily="18" charset="0"/>
              </a:rPr>
              <a:t>أن أكبر موفر لفرص العمل هو القطاع الخاص فأن </a:t>
            </a:r>
            <a:r>
              <a:rPr lang="ar-SY" sz="2400" dirty="0" smtClean="0">
                <a:solidFill>
                  <a:schemeClr val="tx1"/>
                </a:solidFill>
                <a:latin typeface="Times New Roman" panose="02020603050405020304" pitchFamily="18" charset="0"/>
                <a:cs typeface="Times New Roman" panose="02020603050405020304" pitchFamily="18" charset="0"/>
              </a:rPr>
              <a:t>ملايين فرص </a:t>
            </a:r>
            <a:r>
              <a:rPr lang="ar-SY" sz="2400" dirty="0">
                <a:solidFill>
                  <a:schemeClr val="tx1"/>
                </a:solidFill>
                <a:latin typeface="Times New Roman" panose="02020603050405020304" pitchFamily="18" charset="0"/>
                <a:cs typeface="Times New Roman" panose="02020603050405020304" pitchFamily="18" charset="0"/>
              </a:rPr>
              <a:t>العمل تقدمها المصانع وصناعة الخدمات والشركات الزراعية </a:t>
            </a:r>
            <a:r>
              <a:rPr lang="ar-SY" sz="2400" dirty="0" smtClean="0">
                <a:solidFill>
                  <a:schemeClr val="tx1"/>
                </a:solidFill>
                <a:latin typeface="Times New Roman" panose="02020603050405020304" pitchFamily="18" charset="0"/>
                <a:cs typeface="Times New Roman" panose="02020603050405020304" pitchFamily="18" charset="0"/>
              </a:rPr>
              <a:t>والأعمال </a:t>
            </a:r>
            <a:r>
              <a:rPr lang="ar-SY" sz="2400" dirty="0">
                <a:solidFill>
                  <a:schemeClr val="tx1"/>
                </a:solidFill>
                <a:latin typeface="Times New Roman" panose="02020603050405020304" pitchFamily="18" charset="0"/>
                <a:cs typeface="Times New Roman" panose="02020603050405020304" pitchFamily="18" charset="0"/>
              </a:rPr>
              <a:t>الصغيرة والمتوسطة. فعلى سبيل المثال فأن المتاجر الكبرى مثل </a:t>
            </a:r>
            <a:r>
              <a:rPr lang="en-US" sz="2400" dirty="0">
                <a:solidFill>
                  <a:schemeClr val="tx1"/>
                </a:solidFill>
                <a:latin typeface="Times New Roman" panose="02020603050405020304" pitchFamily="18" charset="0"/>
                <a:cs typeface="Times New Roman" panose="02020603050405020304" pitchFamily="18" charset="0"/>
              </a:rPr>
              <a:t>SM </a:t>
            </a:r>
            <a:r>
              <a:rPr lang="ar-SY" sz="2400" dirty="0">
                <a:solidFill>
                  <a:schemeClr val="tx1"/>
                </a:solidFill>
                <a:latin typeface="Times New Roman" panose="02020603050405020304" pitchFamily="18" charset="0"/>
                <a:cs typeface="Times New Roman" panose="02020603050405020304" pitchFamily="18" charset="0"/>
              </a:rPr>
              <a:t>و </a:t>
            </a:r>
            <a:r>
              <a:rPr lang="en-US" sz="2400" dirty="0" err="1">
                <a:solidFill>
                  <a:schemeClr val="tx1"/>
                </a:solidFill>
                <a:latin typeface="Times New Roman" panose="02020603050405020304" pitchFamily="18" charset="0"/>
                <a:cs typeface="Times New Roman" panose="02020603050405020304" pitchFamily="18" charset="0"/>
              </a:rPr>
              <a:t>Uniwide</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و </a:t>
            </a:r>
            <a:r>
              <a:rPr lang="en-US" sz="2400" dirty="0">
                <a:solidFill>
                  <a:schemeClr val="tx1"/>
                </a:solidFill>
                <a:latin typeface="Times New Roman" panose="02020603050405020304" pitchFamily="18" charset="0"/>
                <a:cs typeface="Times New Roman" panose="02020603050405020304" pitchFamily="18" charset="0"/>
              </a:rPr>
              <a:t>Robinson </a:t>
            </a:r>
            <a:r>
              <a:rPr lang="ar-SY" sz="2400" dirty="0" smtClean="0">
                <a:solidFill>
                  <a:schemeClr val="tx1"/>
                </a:solidFill>
                <a:latin typeface="Times New Roman" panose="02020603050405020304" pitchFamily="18" charset="0"/>
                <a:cs typeface="Times New Roman" panose="02020603050405020304" pitchFamily="18" charset="0"/>
              </a:rPr>
              <a:t>وأخرون </a:t>
            </a:r>
            <a:r>
              <a:rPr lang="ar-SY" sz="2400" dirty="0">
                <a:solidFill>
                  <a:schemeClr val="tx1"/>
                </a:solidFill>
                <a:latin typeface="Times New Roman" panose="02020603050405020304" pitchFamily="18" charset="0"/>
                <a:cs typeface="Times New Roman" panose="02020603050405020304" pitchFamily="18" charset="0"/>
              </a:rPr>
              <a:t>يوظفون </a:t>
            </a:r>
            <a:r>
              <a:rPr lang="ar-SY" sz="2400" dirty="0" smtClean="0">
                <a:solidFill>
                  <a:schemeClr val="tx1"/>
                </a:solidFill>
                <a:latin typeface="Times New Roman" panose="02020603050405020304" pitchFamily="18" charset="0"/>
                <a:cs typeface="Times New Roman" panose="02020603050405020304" pitchFamily="18" charset="0"/>
              </a:rPr>
              <a:t>الألاف من العاملين</a:t>
            </a:r>
            <a:r>
              <a:rPr lang="ar-SY" sz="2400" dirty="0">
                <a:solidFill>
                  <a:schemeClr val="tx1"/>
                </a:solidFill>
                <a:latin typeface="Times New Roman" panose="02020603050405020304" pitchFamily="18" charset="0"/>
                <a:cs typeface="Times New Roman" panose="02020603050405020304" pitchFamily="18" charset="0"/>
              </a:rPr>
              <a:t>. وبالمثل فإن شركات كبرى مثل </a:t>
            </a:r>
            <a:r>
              <a:rPr lang="en-US" sz="2400" dirty="0">
                <a:solidFill>
                  <a:schemeClr val="tx1"/>
                </a:solidFill>
                <a:latin typeface="Times New Roman" panose="02020603050405020304" pitchFamily="18" charset="0"/>
                <a:cs typeface="Times New Roman" panose="02020603050405020304" pitchFamily="18" charset="0"/>
              </a:rPr>
              <a:t>SMC </a:t>
            </a:r>
            <a:r>
              <a:rPr lang="ar-SY" sz="2400" dirty="0">
                <a:solidFill>
                  <a:schemeClr val="tx1"/>
                </a:solidFill>
                <a:latin typeface="Times New Roman" panose="02020603050405020304" pitchFamily="18" charset="0"/>
                <a:cs typeface="Times New Roman" panose="02020603050405020304" pitchFamily="18" charset="0"/>
              </a:rPr>
              <a:t>و </a:t>
            </a:r>
            <a:r>
              <a:rPr lang="en-US" sz="2400" dirty="0">
                <a:solidFill>
                  <a:schemeClr val="tx1"/>
                </a:solidFill>
                <a:latin typeface="Times New Roman" panose="02020603050405020304" pitchFamily="18" charset="0"/>
                <a:cs typeface="Times New Roman" panose="02020603050405020304" pitchFamily="18" charset="0"/>
              </a:rPr>
              <a:t>Ayala </a:t>
            </a:r>
            <a:r>
              <a:rPr lang="ar-SY" sz="2400" dirty="0">
                <a:solidFill>
                  <a:schemeClr val="tx1"/>
                </a:solidFill>
                <a:latin typeface="Times New Roman" panose="02020603050405020304" pitchFamily="18" charset="0"/>
                <a:cs typeface="Times New Roman" panose="02020603050405020304" pitchFamily="18" charset="0"/>
              </a:rPr>
              <a:t>ومجموعة شركات </a:t>
            </a:r>
            <a:r>
              <a:rPr lang="en-US" sz="2400" dirty="0">
                <a:solidFill>
                  <a:schemeClr val="tx1"/>
                </a:solidFill>
                <a:latin typeface="Times New Roman" panose="02020603050405020304" pitchFamily="18" charset="0"/>
                <a:cs typeface="Times New Roman" panose="02020603050405020304" pitchFamily="18" charset="0"/>
              </a:rPr>
              <a:t>Soriano </a:t>
            </a:r>
            <a:r>
              <a:rPr lang="ar-SY" sz="2400" dirty="0">
                <a:solidFill>
                  <a:schemeClr val="tx1"/>
                </a:solidFill>
                <a:latin typeface="Times New Roman" panose="02020603050405020304" pitchFamily="18" charset="0"/>
                <a:cs typeface="Times New Roman" panose="02020603050405020304" pitchFamily="18" charset="0"/>
              </a:rPr>
              <a:t>يخلقون فرص عمل كثيرة. خلق فرص عمل ضخمة مثل هذه لها مضاعفات وتأثيرات تسرع من نمو الاقتصاد ككل. فمزيد من الوظائف يعني المزيد من الدخل وهذا يزيد الطلب على البضائع والخدمات وبالتالي يزيد </a:t>
            </a:r>
            <a:r>
              <a:rPr lang="ar-SY" sz="2400" dirty="0" smtClean="0">
                <a:solidFill>
                  <a:schemeClr val="tx1"/>
                </a:solidFill>
                <a:latin typeface="Times New Roman" panose="02020603050405020304" pitchFamily="18" charset="0"/>
                <a:cs typeface="Times New Roman" panose="02020603050405020304" pitchFamily="18" charset="0"/>
              </a:rPr>
              <a:t>الإنتاج. </a:t>
            </a:r>
            <a:r>
              <a:rPr lang="ar-SY" sz="2400" dirty="0">
                <a:solidFill>
                  <a:schemeClr val="tx1"/>
                </a:solidFill>
                <a:latin typeface="Times New Roman" panose="02020603050405020304" pitchFamily="18" charset="0"/>
                <a:cs typeface="Times New Roman" panose="02020603050405020304" pitchFamily="18" charset="0"/>
              </a:rPr>
              <a:t>وبالتالي يزيد الطلب على الوظائف مرة أخرى وهكذا</a:t>
            </a:r>
            <a:r>
              <a:rPr lang="ar-SY"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dirty="0" smtClean="0">
                <a:solidFill>
                  <a:schemeClr val="tx1"/>
                </a:solidFill>
                <a:latin typeface="Times New Roman" panose="02020603050405020304" pitchFamily="18" charset="0"/>
                <a:cs typeface="Times New Roman" panose="02020603050405020304" pitchFamily="18" charset="0"/>
              </a:rPr>
              <a:t>6- زيادة </a:t>
            </a:r>
            <a:r>
              <a:rPr lang="ar-SY" sz="2400" dirty="0">
                <a:solidFill>
                  <a:schemeClr val="tx1"/>
                </a:solidFill>
                <a:latin typeface="Times New Roman" panose="02020603050405020304" pitchFamily="18" charset="0"/>
                <a:cs typeface="Times New Roman" panose="02020603050405020304" pitchFamily="18" charset="0"/>
              </a:rPr>
              <a:t>الاعتماد على الموارد البشرية باعتبارها أهم عناصر تنمية الاقتصاد الوطني </a:t>
            </a:r>
            <a:r>
              <a:rPr lang="ar-SY" sz="2400" dirty="0" smtClean="0">
                <a:solidFill>
                  <a:schemeClr val="tx1"/>
                </a:solidFill>
                <a:latin typeface="Times New Roman" panose="02020603050405020304" pitchFamily="18" charset="0"/>
                <a:cs typeface="Times New Roman" panose="02020603050405020304" pitchFamily="18" charset="0"/>
              </a:rPr>
              <a:t>واستدامته باعتبار </a:t>
            </a:r>
            <a:r>
              <a:rPr lang="ar-SY" sz="2400" dirty="0">
                <a:solidFill>
                  <a:schemeClr val="tx1"/>
                </a:solidFill>
                <a:latin typeface="Times New Roman" panose="02020603050405020304" pitchFamily="18" charset="0"/>
                <a:cs typeface="Times New Roman" panose="02020603050405020304" pitchFamily="18" charset="0"/>
              </a:rPr>
              <a:t>أن العقل البشري مدته أطول وله القدرة بشكل أكبر على ز</a:t>
            </a:r>
            <a:r>
              <a:rPr lang="ar-SY" sz="2400" dirty="0" smtClean="0">
                <a:solidFill>
                  <a:schemeClr val="tx1"/>
                </a:solidFill>
                <a:latin typeface="Times New Roman" panose="02020603050405020304" pitchFamily="18" charset="0"/>
                <a:cs typeface="Times New Roman" panose="02020603050405020304" pitchFamily="18" charset="0"/>
              </a:rPr>
              <a:t>يادة </a:t>
            </a:r>
            <a:r>
              <a:rPr lang="ar-SY" sz="2400" dirty="0">
                <a:solidFill>
                  <a:schemeClr val="tx1"/>
                </a:solidFill>
                <a:latin typeface="Times New Roman" panose="02020603050405020304" pitchFamily="18" charset="0"/>
                <a:cs typeface="Times New Roman" panose="02020603050405020304" pitchFamily="18" charset="0"/>
              </a:rPr>
              <a:t>الإنتاج كلما دادت إبداعاته وتوفرت </a:t>
            </a:r>
            <a:r>
              <a:rPr lang="ar-SY" sz="2400" dirty="0" smtClean="0">
                <a:solidFill>
                  <a:schemeClr val="tx1"/>
                </a:solidFill>
                <a:latin typeface="Times New Roman" panose="02020603050405020304" pitchFamily="18" charset="0"/>
                <a:cs typeface="Times New Roman" panose="02020603050405020304" pitchFamily="18" charset="0"/>
              </a:rPr>
              <a:t>له السبل والإمكانيات.</a:t>
            </a:r>
            <a:endParaRPr lang="ar-SY" sz="2400" dirty="0">
              <a:solidFill>
                <a:schemeClr val="tx1"/>
              </a:solidFill>
              <a:latin typeface="Times New Roman" panose="02020603050405020304" pitchFamily="18" charset="0"/>
              <a:cs typeface="Times New Roman" panose="02020603050405020304" pitchFamily="18" charset="0"/>
            </a:endParaRPr>
          </a:p>
          <a:p>
            <a:pPr algn="r" rtl="1"/>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16</a:t>
            </a:fld>
            <a:endParaRPr lang="en-US"/>
          </a:p>
        </p:txBody>
      </p:sp>
    </p:spTree>
    <p:extLst>
      <p:ext uri="{BB962C8B-B14F-4D97-AF65-F5344CB8AC3E}">
        <p14:creationId xmlns:p14="http://schemas.microsoft.com/office/powerpoint/2010/main" val="37881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6 أسئلة قبل أن تتجه إلى ريادة الأعمال</a:t>
            </a:r>
            <a:br>
              <a:rPr lang="ar-SY" dirty="0"/>
            </a:br>
            <a:r>
              <a:rPr lang="ar-SY" dirty="0"/>
              <a:t/>
            </a:r>
            <a:br>
              <a:rPr lang="ar-SY" dirty="0"/>
            </a:br>
            <a:endParaRPr lang="en-US" dirty="0"/>
          </a:p>
        </p:txBody>
      </p:sp>
      <p:sp>
        <p:nvSpPr>
          <p:cNvPr id="3" name="عنصر نائب للمحتوى 2"/>
          <p:cNvSpPr>
            <a:spLocks noGrp="1"/>
          </p:cNvSpPr>
          <p:nvPr>
            <p:ph idx="1"/>
          </p:nvPr>
        </p:nvSpPr>
        <p:spPr/>
        <p:txBody>
          <a:bodyPr>
            <a:normAutofit/>
          </a:bodyPr>
          <a:lstStyle/>
          <a:p>
            <a:pPr algn="r" rtl="1"/>
            <a:r>
              <a:rPr lang="ar-SY" sz="2000" dirty="0">
                <a:solidFill>
                  <a:schemeClr val="tx1"/>
                </a:solidFill>
                <a:latin typeface="Times New Roman" panose="02020603050405020304" pitchFamily="18" charset="0"/>
                <a:cs typeface="Times New Roman" panose="02020603050405020304" pitchFamily="18" charset="0"/>
              </a:rPr>
              <a:t>قبل أن تبدأ بتأسيس مشروعك الناشئ اسأل الأسئلة الست القادمة، فلها دور كبير في تحديد مسارك، ووضعك على الطريق الصحيح</a:t>
            </a:r>
            <a:r>
              <a:rPr lang="ar-SY" sz="2000" dirty="0" smtClean="0">
                <a:solidFill>
                  <a:schemeClr val="tx1"/>
                </a:solidFill>
                <a:latin typeface="Times New Roman" panose="02020603050405020304" pitchFamily="18" charset="0"/>
                <a:cs typeface="Times New Roman" panose="02020603050405020304" pitchFamily="18" charset="0"/>
              </a:rPr>
              <a:t>.</a:t>
            </a:r>
          </a:p>
          <a:p>
            <a:pPr algn="r" rtl="1"/>
            <a:r>
              <a:rPr lang="ar-SY" sz="2800" b="1" u="sng" dirty="0">
                <a:solidFill>
                  <a:schemeClr val="tx1"/>
                </a:solidFill>
                <a:latin typeface="Times New Roman" panose="02020603050405020304" pitchFamily="18" charset="0"/>
                <a:cs typeface="Times New Roman" panose="02020603050405020304" pitchFamily="18" charset="0"/>
              </a:rPr>
              <a:t>1- هل تعتبر نفسك قائدًا مبادرًا؟</a:t>
            </a:r>
          </a:p>
          <a:p>
            <a:pPr algn="r" rtl="1"/>
            <a:r>
              <a:rPr lang="ar-SY" sz="2000" dirty="0">
                <a:solidFill>
                  <a:schemeClr val="tx1"/>
                </a:solidFill>
                <a:latin typeface="Times New Roman" panose="02020603050405020304" pitchFamily="18" charset="0"/>
                <a:cs typeface="Times New Roman" panose="02020603050405020304" pitchFamily="18" charset="0"/>
              </a:rPr>
              <a:t>لا تعتبر نفسك ريادي ما لم تكن قائدًا، </a:t>
            </a:r>
            <a:r>
              <a:rPr lang="ar-SY" sz="2000" dirty="0" smtClean="0">
                <a:solidFill>
                  <a:schemeClr val="tx1"/>
                </a:solidFill>
                <a:latin typeface="Times New Roman" panose="02020603050405020304" pitchFamily="18" charset="0"/>
                <a:cs typeface="Times New Roman" panose="02020603050405020304" pitchFamily="18" charset="0"/>
              </a:rPr>
              <a:t>تحليك </a:t>
            </a:r>
            <a:r>
              <a:rPr lang="ar-SY" sz="2000" dirty="0">
                <a:solidFill>
                  <a:schemeClr val="tx1"/>
                </a:solidFill>
                <a:latin typeface="Times New Roman" panose="02020603050405020304" pitchFamily="18" charset="0"/>
                <a:cs typeface="Times New Roman" panose="02020603050405020304" pitchFamily="18" charset="0"/>
              </a:rPr>
              <a:t>بالقيادة سيضيف برصيدك الكثير حتى تضمن لمشروعك الاستدامة، قد يبدو الأمر سهلًا في الوظيفة أو العمل الحر فأنت </a:t>
            </a:r>
            <a:r>
              <a:rPr lang="ar-SY" sz="2000" dirty="0" smtClean="0">
                <a:solidFill>
                  <a:schemeClr val="tx1"/>
                </a:solidFill>
                <a:latin typeface="Times New Roman" panose="02020603050405020304" pitchFamily="18" charset="0"/>
                <a:cs typeface="Times New Roman" panose="02020603050405020304" pitchFamily="18" charset="0"/>
              </a:rPr>
              <a:t>مسؤوليتك </a:t>
            </a:r>
            <a:r>
              <a:rPr lang="ar-SY" sz="2000" dirty="0">
                <a:solidFill>
                  <a:schemeClr val="tx1"/>
                </a:solidFill>
                <a:latin typeface="Times New Roman" panose="02020603050405020304" pitchFamily="18" charset="0"/>
                <a:cs typeface="Times New Roman" panose="02020603050405020304" pitchFamily="18" charset="0"/>
              </a:rPr>
              <a:t>هي نفسك وأخطاؤك أنت من تدفع ثمنها، لكن ماذا عن مشروع ناشئ فريقه يتكون من 10 أشخاص، أو شركة متوسطة الحجم من 25 شخص، التواصل مع الفئات المختلفة من البشر، ومرونة التعامل، الحسم والحكمة في اتخاذ القرارات، كل هذا من دلالات القيادة، إذا لم تكن لديك الآن فحاول السعي لها عن طريق اكتساب الخبرات والبدء بالمخاطرة.</a:t>
            </a:r>
          </a:p>
          <a:p>
            <a:pPr algn="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17</a:t>
            </a:fld>
            <a:endParaRPr lang="en-US"/>
          </a:p>
        </p:txBody>
      </p:sp>
    </p:spTree>
    <p:extLst>
      <p:ext uri="{BB962C8B-B14F-4D97-AF65-F5344CB8AC3E}">
        <p14:creationId xmlns:p14="http://schemas.microsoft.com/office/powerpoint/2010/main" val="37543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6 أسئلة قبل أن تتجه إلى ريادة الأعمال</a:t>
            </a:r>
            <a:br>
              <a:rPr lang="ar-SY" dirty="0"/>
            </a:br>
            <a:r>
              <a:rPr lang="ar-SY" dirty="0"/>
              <a:t/>
            </a:r>
            <a:br>
              <a:rPr lang="ar-SY" dirty="0"/>
            </a:br>
            <a:endParaRPr lang="en-US" dirty="0"/>
          </a:p>
        </p:txBody>
      </p:sp>
      <p:sp>
        <p:nvSpPr>
          <p:cNvPr id="3" name="عنصر نائب للمحتوى 2"/>
          <p:cNvSpPr>
            <a:spLocks noGrp="1"/>
          </p:cNvSpPr>
          <p:nvPr>
            <p:ph idx="1"/>
          </p:nvPr>
        </p:nvSpPr>
        <p:spPr/>
        <p:txBody>
          <a:bodyPr>
            <a:norm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إذا كانت القيادة هي قوس ريادة الأعمال فالمبادرة هي السهم الذي سيصيب الهدف، بيل جروس </a:t>
            </a:r>
            <a:r>
              <a:rPr lang="ar-SY" sz="2400" dirty="0" smtClean="0">
                <a:solidFill>
                  <a:schemeClr val="tx1"/>
                </a:solidFill>
                <a:latin typeface="Times New Roman" panose="02020603050405020304" pitchFamily="18" charset="0"/>
                <a:cs typeface="Times New Roman" panose="02020603050405020304" pitchFamily="18" charset="0"/>
              </a:rPr>
              <a:t>مؤسس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idealab</a:t>
            </a:r>
            <a:r>
              <a:rPr lang="en-US" sz="2400" dirty="0" smtClean="0">
                <a:solidFill>
                  <a:schemeClr val="tx1"/>
                </a:solidFill>
                <a:latin typeface="Times New Roman" panose="02020603050405020304" pitchFamily="18" charset="0"/>
                <a:cs typeface="Times New Roman" panose="02020603050405020304" pitchFamily="18" charset="0"/>
              </a:rPr>
              <a:t> </a:t>
            </a:r>
            <a:r>
              <a:rPr lang="ar-SY" sz="2400" dirty="0" smtClean="0">
                <a:solidFill>
                  <a:schemeClr val="tx1"/>
                </a:solidFill>
                <a:latin typeface="Times New Roman" panose="02020603050405020304" pitchFamily="18" charset="0"/>
                <a:cs typeface="Times New Roman" panose="02020603050405020304" pitchFamily="18" charset="0"/>
              </a:rPr>
              <a:t>ومؤسس </a:t>
            </a:r>
            <a:r>
              <a:rPr lang="ar-SY" sz="2400" dirty="0">
                <a:solidFill>
                  <a:schemeClr val="tx1"/>
                </a:solidFill>
                <a:latin typeface="Times New Roman" panose="02020603050405020304" pitchFamily="18" charset="0"/>
                <a:cs typeface="Times New Roman" panose="02020603050405020304" pitchFamily="18" charset="0"/>
              </a:rPr>
              <a:t>للعديد من المشاريع الناشئة، قام بتحليل الكثير من المشاريع الناشئة الفاشلة والناجحة، واستخلص أهم العوامل التي تتحكم في نجاح أو فشل أي مشروع ناشئ، وجد أن العنصر الأهم والسبب في نجاح الكثير من المشاريع الناشئة داخل </a:t>
            </a:r>
            <a:r>
              <a:rPr lang="en-US" sz="2400" dirty="0" err="1">
                <a:solidFill>
                  <a:schemeClr val="tx1"/>
                </a:solidFill>
                <a:latin typeface="Times New Roman" panose="02020603050405020304" pitchFamily="18" charset="0"/>
                <a:cs typeface="Times New Roman" panose="02020603050405020304" pitchFamily="18" charset="0"/>
              </a:rPr>
              <a:t>idealab</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وخارجها هو “</a:t>
            </a:r>
            <a:r>
              <a:rPr lang="ar-SY" sz="2400" b="1" dirty="0">
                <a:solidFill>
                  <a:schemeClr val="tx1"/>
                </a:solidFill>
                <a:latin typeface="Times New Roman" panose="02020603050405020304" pitchFamily="18" charset="0"/>
                <a:cs typeface="Times New Roman" panose="02020603050405020304" pitchFamily="18" charset="0"/>
              </a:rPr>
              <a:t>التوقيت”</a:t>
            </a:r>
            <a:r>
              <a:rPr lang="ar-SY" sz="2400" dirty="0">
                <a:solidFill>
                  <a:schemeClr val="tx1"/>
                </a:solidFill>
                <a:latin typeface="Times New Roman" panose="02020603050405020304" pitchFamily="18" charset="0"/>
                <a:cs typeface="Times New Roman" panose="02020603050405020304" pitchFamily="18" charset="0"/>
              </a:rPr>
              <a:t>، بمعنى إذا لم تكن مبادرًا فإنك بنسبة 42% سيفشل مشروعك الناشئ. </a:t>
            </a:r>
            <a:r>
              <a:rPr lang="ar-SY" sz="2400" b="1" dirty="0">
                <a:solidFill>
                  <a:schemeClr val="tx1"/>
                </a:solidFill>
                <a:latin typeface="Times New Roman" panose="02020603050405020304" pitchFamily="18" charset="0"/>
                <a:cs typeface="Times New Roman" panose="02020603050405020304" pitchFamily="18" charset="0"/>
              </a:rPr>
              <a:t>لكن متى تبادر ؟</a:t>
            </a:r>
            <a:r>
              <a:rPr lang="ar-SY" sz="2400" dirty="0">
                <a:solidFill>
                  <a:schemeClr val="tx1"/>
                </a:solidFill>
                <a:latin typeface="Times New Roman" panose="02020603050405020304" pitchFamily="18" charset="0"/>
                <a:cs typeface="Times New Roman" panose="02020603050405020304" pitchFamily="18" charset="0"/>
              </a:rPr>
              <a:t> أنسب لحظة تبادر بها وتسبق المنافسين هي لحظة استعداد المستهلك للمنتج أو الخدمة التي ستقدمها.</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18</a:t>
            </a:fld>
            <a:endParaRPr lang="en-US"/>
          </a:p>
        </p:txBody>
      </p:sp>
    </p:spTree>
    <p:extLst>
      <p:ext uri="{BB962C8B-B14F-4D97-AF65-F5344CB8AC3E}">
        <p14:creationId xmlns:p14="http://schemas.microsoft.com/office/powerpoint/2010/main" val="3493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6 أسئلة قبل أن تتجه إلى ريادة الأعمال</a:t>
            </a:r>
            <a:br>
              <a:rPr lang="ar-SY" dirty="0"/>
            </a:br>
            <a:r>
              <a:rPr lang="ar-SY" dirty="0"/>
              <a:t/>
            </a:r>
            <a:br>
              <a:rPr lang="ar-SY" dirty="0"/>
            </a:br>
            <a:endParaRPr lang="en-US" dirty="0"/>
          </a:p>
        </p:txBody>
      </p:sp>
      <p:sp>
        <p:nvSpPr>
          <p:cNvPr id="3" name="عنصر نائب للمحتوى 2"/>
          <p:cNvSpPr>
            <a:spLocks noGrp="1"/>
          </p:cNvSpPr>
          <p:nvPr>
            <p:ph idx="1"/>
          </p:nvPr>
        </p:nvSpPr>
        <p:spPr/>
        <p:txBody>
          <a:bodyPr/>
          <a:lstStyle/>
          <a:p>
            <a:pPr algn="r" rtl="1"/>
            <a:r>
              <a:rPr lang="ar-SY" sz="2800" b="1" u="sng" dirty="0">
                <a:solidFill>
                  <a:schemeClr val="tx1"/>
                </a:solidFill>
                <a:latin typeface="Times New Roman" panose="02020603050405020304" pitchFamily="18" charset="0"/>
                <a:cs typeface="Times New Roman" panose="02020603050405020304" pitchFamily="18" charset="0"/>
              </a:rPr>
              <a:t>2- هل لديك خطة عمل</a:t>
            </a:r>
            <a:r>
              <a:rPr lang="ar-SY" sz="2800" b="1" u="sng" dirty="0" smtClean="0">
                <a:solidFill>
                  <a:schemeClr val="tx1"/>
                </a:solidFill>
                <a:latin typeface="Times New Roman" panose="02020603050405020304" pitchFamily="18" charset="0"/>
                <a:cs typeface="Times New Roman" panose="02020603050405020304" pitchFamily="18" charset="0"/>
              </a:rPr>
              <a:t>؟</a:t>
            </a:r>
            <a:r>
              <a:rPr lang="ar-SY" dirty="0">
                <a:solidFill>
                  <a:schemeClr val="tx1"/>
                </a:solidFill>
                <a:latin typeface="Times New Roman" panose="02020603050405020304" pitchFamily="18" charset="0"/>
                <a:cs typeface="Times New Roman" panose="02020603050405020304" pitchFamily="18" charset="0"/>
              </a:rPr>
              <a:t/>
            </a:r>
            <a:br>
              <a:rPr lang="ar-SY"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ما هي خطة عملك لتقديم الخدمة أو المنتج بالسوق، هل يسبق إطلاق مشروعك أي تدابير تسويقية، هل لدى مشروعك الناشئ رؤية بعد خمس سنوات أين ستكون، ما هو نموذج العمل (كيف سيصل المنتج أو الخدمة للمستهلك – هل يوجد شركاء – …)، أمور جمّة تحتاج تحديدها، لكن لا يصيبك هذا بالإحباط.</a:t>
            </a:r>
          </a:p>
          <a:p>
            <a:pPr algn="r" rtl="1"/>
            <a:r>
              <a:rPr lang="ar-SY" sz="2000" dirty="0">
                <a:solidFill>
                  <a:schemeClr val="tx1"/>
                </a:solidFill>
                <a:latin typeface="Times New Roman" panose="02020603050405020304" pitchFamily="18" charset="0"/>
                <a:cs typeface="Times New Roman" panose="02020603050405020304" pitchFamily="18" charset="0"/>
              </a:rPr>
              <a:t>كل ما في الأمر أنك تحتاج قبل أن تبدأ، أن تكون على علم بالتفاصيل وعلى أرض صلبة تنطلق منها، يمكنك تلخيص مشروعك الناشئ من خلال استخدام مخطط نموذج العمل التجاري (</a:t>
            </a:r>
            <a:r>
              <a:rPr lang="en-US" sz="2000" dirty="0">
                <a:solidFill>
                  <a:schemeClr val="tx1"/>
                </a:solidFill>
                <a:latin typeface="Times New Roman" panose="02020603050405020304" pitchFamily="18" charset="0"/>
                <a:cs typeface="Times New Roman" panose="02020603050405020304" pitchFamily="18" charset="0"/>
              </a:rPr>
              <a:t>Business model canvas)، </a:t>
            </a:r>
            <a:r>
              <a:rPr lang="ar-SY" sz="2000" dirty="0">
                <a:solidFill>
                  <a:schemeClr val="tx1"/>
                </a:solidFill>
                <a:latin typeface="Times New Roman" panose="02020603050405020304" pitchFamily="18" charset="0"/>
                <a:cs typeface="Times New Roman" panose="02020603050405020304" pitchFamily="18" charset="0"/>
              </a:rPr>
              <a:t>وهو مخطط يعبر عن كل المراحل التي ستحتاجها حتى تؤسس مشروعك الناشئ، في حال كنت تريد إضافة رؤية الخمس أو العشر سنوات القادمة لمشروعك </a:t>
            </a:r>
            <a:r>
              <a:rPr lang="ar-SY" sz="2000" dirty="0" smtClean="0">
                <a:solidFill>
                  <a:schemeClr val="tx1"/>
                </a:solidFill>
                <a:latin typeface="Times New Roman" panose="02020603050405020304" pitchFamily="18" charset="0"/>
                <a:cs typeface="Times New Roman" panose="02020603050405020304" pitchFamily="18" charset="0"/>
              </a:rPr>
              <a:t>فيمكنك </a:t>
            </a:r>
            <a:r>
              <a:rPr lang="ar-SY" sz="2000" dirty="0">
                <a:solidFill>
                  <a:schemeClr val="tx1"/>
                </a:solidFill>
                <a:latin typeface="Times New Roman" panose="02020603050405020304" pitchFamily="18" charset="0"/>
                <a:cs typeface="Times New Roman" panose="02020603050405020304" pitchFamily="18" charset="0"/>
              </a:rPr>
              <a:t>عمل أكثر من نسخة، مثلًا مخطط لأول عام من المشروع، ومخطط آخر للعامين التاليين .. وهكذا.</a:t>
            </a:r>
          </a:p>
          <a:p>
            <a:pPr algn="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19</a:t>
            </a:fld>
            <a:endParaRPr lang="en-US"/>
          </a:p>
        </p:txBody>
      </p:sp>
    </p:spTree>
    <p:extLst>
      <p:ext uri="{BB962C8B-B14F-4D97-AF65-F5344CB8AC3E}">
        <p14:creationId xmlns:p14="http://schemas.microsoft.com/office/powerpoint/2010/main" val="150502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4000" b="1" i="1" dirty="0" smtClean="0">
                <a:latin typeface="Times New Roman" panose="02020603050405020304" pitchFamily="18" charset="0"/>
                <a:cs typeface="Times New Roman" panose="02020603050405020304" pitchFamily="18" charset="0"/>
              </a:rPr>
              <a:t>"%</a:t>
            </a:r>
            <a:r>
              <a:rPr lang="ar-SY" sz="4000" b="1" i="1" dirty="0">
                <a:latin typeface="Times New Roman" panose="02020603050405020304" pitchFamily="18" charset="0"/>
                <a:cs typeface="Times New Roman" panose="02020603050405020304" pitchFamily="18" charset="0"/>
              </a:rPr>
              <a:t>1 إلهام و 99% عرق"</a:t>
            </a:r>
            <a:endParaRPr lang="ar-SY" sz="4000" i="1" dirty="0">
              <a:latin typeface="Times New Roman" panose="02020603050405020304" pitchFamily="18" charset="0"/>
              <a:cs typeface="Times New Roman" panose="02020603050405020304" pitchFamily="18" charset="0"/>
            </a:endParaRPr>
          </a:p>
          <a:p>
            <a:pPr algn="r" rtl="1"/>
            <a:r>
              <a:rPr lang="ar-SY" sz="4000" b="1" i="1" dirty="0" smtClean="0">
                <a:latin typeface="Times New Roman" panose="02020603050405020304" pitchFamily="18" charset="0"/>
                <a:cs typeface="Times New Roman" panose="02020603050405020304" pitchFamily="18" charset="0"/>
              </a:rPr>
              <a:t>الريادي المبدع «توماس إديسون»</a:t>
            </a:r>
            <a:endParaRPr lang="ar-SY" sz="4000" i="1" dirty="0">
              <a:latin typeface="Times New Roman" panose="02020603050405020304" pitchFamily="18" charset="0"/>
              <a:cs typeface="Times New Roman" panose="02020603050405020304" pitchFamily="18" charset="0"/>
            </a:endParaRPr>
          </a:p>
          <a:p>
            <a:pPr algn="r" rtl="1"/>
            <a:endParaRPr lang="en-US" sz="4000"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a:t>
            </a:fld>
            <a:endParaRPr lang="en-US"/>
          </a:p>
        </p:txBody>
      </p:sp>
    </p:spTree>
    <p:extLst>
      <p:ext uri="{BB962C8B-B14F-4D97-AF65-F5344CB8AC3E}">
        <p14:creationId xmlns:p14="http://schemas.microsoft.com/office/powerpoint/2010/main" val="37089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6 أسئلة قبل أن تتجه إلى ريادة الأعمال</a:t>
            </a:r>
            <a:br>
              <a:rPr lang="ar-SY" dirty="0"/>
            </a:br>
            <a:r>
              <a:rPr lang="ar-SY" dirty="0"/>
              <a:t/>
            </a:r>
            <a:br>
              <a:rPr lang="ar-SY" dirty="0"/>
            </a:br>
            <a:endParaRPr lang="en-US" dirty="0"/>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3- هل لديك رأس مال لتستثمره؟</a:t>
            </a:r>
            <a:r>
              <a:rPr lang="ar-SY" sz="2000" dirty="0">
                <a:solidFill>
                  <a:schemeClr val="tx1"/>
                </a:solidFill>
                <a:latin typeface="Times New Roman" panose="02020603050405020304" pitchFamily="18" charset="0"/>
                <a:cs typeface="Times New Roman" panose="02020603050405020304" pitchFamily="18" charset="0"/>
              </a:rPr>
              <a:t/>
            </a:r>
            <a:br>
              <a:rPr lang="ar-SY"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
            </a:r>
            <a:br>
              <a:rPr lang="ar-SY"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ما هو المبلغ المالي الذي تحتاجه لتبدأ مشروعك، هل ستقوم بكل الأمور الفنية من تسويق، وبرمجة وتصميم بنفسك أم أنك ستوظف بعض المتخصصين، هل تحتاج لمواد تصنيع أم أن منتجك أو خدمتك هي رقمية مائة بالمائة، المطلوب منك للإجابة عن هذا السؤال هو الرجوع لمخطط النموذج التجاري وتقدير النفقات التي ستحتاجها لبدء المرحلة الأولى من مشروعك الناشئ ومن ثم مقارنتها بما لديك من مدخرات.</a:t>
            </a:r>
          </a:p>
          <a:p>
            <a:pPr algn="r" rtl="1"/>
            <a:r>
              <a:rPr lang="ar-SY" sz="2000" dirty="0">
                <a:solidFill>
                  <a:schemeClr val="tx1"/>
                </a:solidFill>
                <a:latin typeface="Times New Roman" panose="02020603050405020304" pitchFamily="18" charset="0"/>
                <a:cs typeface="Times New Roman" panose="02020603050405020304" pitchFamily="18" charset="0"/>
              </a:rPr>
              <a:t>إذا لم يكن لديك مبلغ كافي للبدء فربما تفكر في التمويل الجماعي، فإذا كانت فكرة مشروعك بالفعل قيمة ومفيدة لقطاع كبير من الناس يمكنك شرحها بصورة مبسطة وعرضها بإحدى منصات التمويل الجماعي مثل </a:t>
            </a:r>
            <a:r>
              <a:rPr lang="en-US" sz="2000" dirty="0" err="1" smtClean="0">
                <a:solidFill>
                  <a:schemeClr val="tx1"/>
                </a:solidFill>
                <a:latin typeface="Times New Roman" panose="02020603050405020304" pitchFamily="18" charset="0"/>
                <a:cs typeface="Times New Roman" panose="02020603050405020304" pitchFamily="18" charset="0"/>
              </a:rPr>
              <a:t>kickstarter</a:t>
            </a:r>
            <a:r>
              <a:rPr lang="ar-SY" sz="2000" dirty="0" smtClean="0">
                <a:solidFill>
                  <a:schemeClr val="tx1"/>
                </a:solidFill>
                <a:latin typeface="Times New Roman" panose="02020603050405020304" pitchFamily="18" charset="0"/>
                <a:cs typeface="Times New Roman" panose="02020603050405020304" pitchFamily="18" charset="0"/>
              </a:rPr>
              <a:t>.</a:t>
            </a:r>
            <a:endParaRPr lang="ar-SY" sz="2000" dirty="0">
              <a:solidFill>
                <a:schemeClr val="tx1"/>
              </a:solidFill>
              <a:latin typeface="Times New Roman" panose="02020603050405020304" pitchFamily="18" charset="0"/>
              <a:cs typeface="Times New Roman" panose="02020603050405020304" pitchFamily="18" charset="0"/>
            </a:endParaRPr>
          </a:p>
          <a:p>
            <a:pPr algn="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20</a:t>
            </a:fld>
            <a:endParaRPr lang="en-US"/>
          </a:p>
        </p:txBody>
      </p:sp>
    </p:spTree>
    <p:extLst>
      <p:ext uri="{BB962C8B-B14F-4D97-AF65-F5344CB8AC3E}">
        <p14:creationId xmlns:p14="http://schemas.microsoft.com/office/powerpoint/2010/main" val="12229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4- هل أنت مستعد لاستثمار جُلّ وقتك ومالك من أجل العمل؟</a:t>
            </a:r>
          </a:p>
          <a:p>
            <a:pPr algn="r" rtl="1"/>
            <a:r>
              <a:rPr lang="ar-SY" sz="2400" dirty="0">
                <a:solidFill>
                  <a:schemeClr val="tx1"/>
                </a:solidFill>
                <a:latin typeface="Times New Roman" panose="02020603050405020304" pitchFamily="18" charset="0"/>
                <a:cs typeface="Times New Roman" panose="02020603050405020304" pitchFamily="18" charset="0"/>
              </a:rPr>
              <a:t>ريادي الأعمال الناجح يعرف أن الإقدام على تأسيس مشروع ناشئ أو شركة خاصة هو بمثابة استثمار وقته وماله في سبيل تحقيق نجاح هذا العمل التجاري، لذلك إذا لم تكن مستعدًا لتدفع العرق والدموع والدم في سبيل نجاح شركتك الناشئة، فربما أنت لست مستعدًا بعد لخوض غمار ريادة الأعمال.</a:t>
            </a:r>
          </a:p>
          <a:p>
            <a:pPr algn="r" rtl="1"/>
            <a:r>
              <a:rPr lang="ar-SY" sz="2400" dirty="0">
                <a:solidFill>
                  <a:schemeClr val="tx1"/>
                </a:solidFill>
                <a:latin typeface="Times New Roman" panose="02020603050405020304" pitchFamily="18" charset="0"/>
                <a:cs typeface="Times New Roman" panose="02020603050405020304" pitchFamily="18" charset="0"/>
              </a:rPr>
              <a:t>حل هذا الأمر هو البدء بالعمل لأوقات إضافية إذا كنت مستقلًا أو موظف بشركة ما، العمل على مشاريع جانبية، تحدي نفسك والوصول بقدراتك لأقصى حدودها، حتى تقيّم الوضع وما أنت مقبل عليه من ظروف وأحوال ربما قد تحتاج منك العمل لفترات طويلة.</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21</a:t>
            </a:fld>
            <a:endParaRPr lang="en-US"/>
          </a:p>
        </p:txBody>
      </p:sp>
    </p:spTree>
    <p:extLst>
      <p:ext uri="{BB962C8B-B14F-4D97-AF65-F5344CB8AC3E}">
        <p14:creationId xmlns:p14="http://schemas.microsoft.com/office/powerpoint/2010/main" val="30996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rPr>
              <a:t>5- هل لديك خبرة بإدارة الموارد المالية؟</a:t>
            </a:r>
          </a:p>
          <a:p>
            <a:pPr algn="r" rtl="1"/>
            <a:r>
              <a:rPr lang="ar-SY" dirty="0">
                <a:solidFill>
                  <a:schemeClr val="tx1"/>
                </a:solidFill>
                <a:latin typeface="Times New Roman" panose="02020603050405020304" pitchFamily="18" charset="0"/>
                <a:cs typeface="Times New Roman" panose="02020603050405020304" pitchFamily="18" charset="0"/>
              </a:rPr>
              <a:t/>
            </a:r>
            <a:br>
              <a:rPr lang="ar-SY" dirty="0">
                <a:solidFill>
                  <a:schemeClr val="tx1"/>
                </a:solidFill>
                <a:latin typeface="Times New Roman" panose="02020603050405020304" pitchFamily="18" charset="0"/>
                <a:cs typeface="Times New Roman" panose="02020603050405020304" pitchFamily="18" charset="0"/>
              </a:rPr>
            </a:br>
            <a:r>
              <a:rPr lang="ar-SY" sz="2400" dirty="0">
                <a:solidFill>
                  <a:schemeClr val="tx1"/>
                </a:solidFill>
                <a:latin typeface="Times New Roman" panose="02020603050405020304" pitchFamily="18" charset="0"/>
                <a:cs typeface="Times New Roman" panose="02020603050405020304" pitchFamily="18" charset="0"/>
              </a:rPr>
              <a:t>هل لديك خبرة بإدارة النفقات والموارد المالية لشركتك، تذكر أن مشروعك الناشئ هو مشروع تجاري غرضه الربح مقابل تقديم قيمة مناسبة للمستهلك في صورة منتج </a:t>
            </a:r>
            <a:r>
              <a:rPr lang="ar-SY" sz="2400" dirty="0" smtClean="0">
                <a:solidFill>
                  <a:schemeClr val="tx1"/>
                </a:solidFill>
                <a:latin typeface="Times New Roman" panose="02020603050405020304" pitchFamily="18" charset="0"/>
                <a:cs typeface="Times New Roman" panose="02020603050405020304" pitchFamily="18" charset="0"/>
              </a:rPr>
              <a:t>أو</a:t>
            </a:r>
            <a:r>
              <a:rPr lang="en-US" sz="2400" dirty="0" smtClean="0">
                <a:solidFill>
                  <a:schemeClr val="tx1"/>
                </a:solidFill>
                <a:latin typeface="Times New Roman" panose="02020603050405020304" pitchFamily="18" charset="0"/>
                <a:cs typeface="Times New Roman" panose="02020603050405020304" pitchFamily="18" charset="0"/>
              </a:rPr>
              <a:t> </a:t>
            </a:r>
            <a:r>
              <a:rPr lang="ar-SY" sz="2400" dirty="0" smtClean="0">
                <a:solidFill>
                  <a:schemeClr val="tx1"/>
                </a:solidFill>
                <a:latin typeface="Times New Roman" panose="02020603050405020304" pitchFamily="18" charset="0"/>
                <a:cs typeface="Times New Roman" panose="02020603050405020304" pitchFamily="18" charset="0"/>
              </a:rPr>
              <a:t>خدمة</a:t>
            </a:r>
            <a:r>
              <a:rPr lang="ar-SY" sz="2400" dirty="0">
                <a:solidFill>
                  <a:schemeClr val="tx1"/>
                </a:solidFill>
                <a:latin typeface="Times New Roman" panose="02020603050405020304" pitchFamily="18" charset="0"/>
                <a:cs typeface="Times New Roman" panose="02020603050405020304" pitchFamily="18" charset="0"/>
              </a:rPr>
              <a:t>، فأحيانًا سيكون عليك توزيع الأرباح بطريقة معينة، أو صرف الرواتب لموظفيك، إلا أن الأهم أنه طالما أنك على علم بالأساسيات المالية ستستطيع تحديد هل مشروعك الناشئ ناجح أم أن الأرباح ليست بمستوى الجهود المبذولة.</a:t>
            </a:r>
          </a:p>
          <a:p>
            <a:pPr algn="r" rtl="1"/>
            <a:r>
              <a:rPr lang="ar-SY" sz="2400" dirty="0">
                <a:solidFill>
                  <a:schemeClr val="tx1"/>
                </a:solidFill>
                <a:latin typeface="Times New Roman" panose="02020603050405020304" pitchFamily="18" charset="0"/>
                <a:cs typeface="Times New Roman" panose="02020603050405020304" pitchFamily="18" charset="0"/>
              </a:rPr>
              <a:t>توجد بعض الدورات التعليمية بالإنترنت يمكنها أن تساعدك على تعلم الماليات بشكل جيد، فقط لا تدخل مجال ريادة الأعمال بدون هذه المهارة الهامة.</a:t>
            </a: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22</a:t>
            </a:fld>
            <a:endParaRPr lang="en-US"/>
          </a:p>
        </p:txBody>
      </p:sp>
    </p:spTree>
    <p:extLst>
      <p:ext uri="{BB962C8B-B14F-4D97-AF65-F5344CB8AC3E}">
        <p14:creationId xmlns:p14="http://schemas.microsoft.com/office/powerpoint/2010/main" val="12061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3200" b="1" u="sng" dirty="0">
                <a:solidFill>
                  <a:schemeClr val="tx1"/>
                </a:solidFill>
                <a:latin typeface="Times New Roman" panose="02020603050405020304" pitchFamily="18" charset="0"/>
                <a:cs typeface="Times New Roman" panose="02020603050405020304" pitchFamily="18" charset="0"/>
              </a:rPr>
              <a:t>6- هل تأكدت أن خطتك تُلبي حاجة بالسوق أو تحل مشكلة؟</a:t>
            </a:r>
          </a:p>
          <a:p>
            <a:pPr algn="r" rtl="1"/>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r>
              <a:rPr lang="ar-SY" sz="2400" dirty="0">
                <a:solidFill>
                  <a:schemeClr val="tx1"/>
                </a:solidFill>
                <a:latin typeface="Times New Roman" panose="02020603050405020304" pitchFamily="18" charset="0"/>
                <a:cs typeface="Times New Roman" panose="02020603050405020304" pitchFamily="18" charset="0"/>
              </a:rPr>
              <a:t>هل تؤمن بقيمة ما ستقدمه للمستهلك؟ هل تعتقد أنه يلبي حاجة أو يحل مشكلة بالسوق؟ إذا كنت تؤمن بالفعل بذلك فأنت مستعد، إذا راودتك بعض الشكوك فعد للسوق وادرسه جيدًا، أدرس حجم السوق والمنافسين، المهم أن يكون منتجك أو خدمتك هي أنسب الحلول بالنسبة للمستهلكين</a:t>
            </a:r>
            <a:r>
              <a:rPr lang="ar-SY"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b="1" u="sng" dirty="0">
                <a:solidFill>
                  <a:schemeClr val="tx1"/>
                </a:solidFill>
                <a:latin typeface="Times New Roman" panose="02020603050405020304" pitchFamily="18" charset="0"/>
                <a:cs typeface="Times New Roman" panose="02020603050405020304" pitchFamily="18" charset="0"/>
              </a:rPr>
              <a:t>إذا أعددت نفسك جيدًا وكانت جميع إجابات الأسئلة السابقة بـ (نعم) فأنت مستعد الآن لتطلق عملك الخاص ومشروعك الناشئ</a:t>
            </a:r>
            <a:r>
              <a:rPr lang="ar-SY" sz="2400" b="1" u="sng" dirty="0" smtClean="0">
                <a:solidFill>
                  <a:schemeClr val="tx1"/>
                </a:solidFill>
                <a:latin typeface="Times New Roman" panose="02020603050405020304" pitchFamily="18" charset="0"/>
                <a:cs typeface="Times New Roman" panose="02020603050405020304" pitchFamily="18" charset="0"/>
              </a:rPr>
              <a:t>.</a:t>
            </a:r>
            <a:endParaRPr lang="ar-SY"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dirty="0" smtClean="0">
                <a:solidFill>
                  <a:schemeClr val="tx1"/>
                </a:solidFill>
                <a:latin typeface="Times New Roman" panose="02020603050405020304" pitchFamily="18" charset="0"/>
                <a:cs typeface="Times New Roman" panose="02020603050405020304" pitchFamily="18" charset="0"/>
              </a:rPr>
              <a:t>نتيجة هامة: العوامل</a:t>
            </a:r>
            <a:r>
              <a:rPr lang="ar-SY" sz="2400" dirty="0" smtClean="0">
                <a:solidFill>
                  <a:schemeClr val="tx1"/>
                </a:solidFill>
              </a:rPr>
              <a:t> </a:t>
            </a:r>
            <a:r>
              <a:rPr lang="ar-SY" sz="2400" dirty="0">
                <a:solidFill>
                  <a:schemeClr val="tx1"/>
                </a:solidFill>
              </a:rPr>
              <a:t>التي تؤثر في نجاح الشركات الناشئة وهي بدون </a:t>
            </a:r>
            <a:r>
              <a:rPr lang="ar-SY" sz="2400" dirty="0" smtClean="0">
                <a:solidFill>
                  <a:schemeClr val="tx1"/>
                </a:solidFill>
              </a:rPr>
              <a:t>ترتيب: </a:t>
            </a:r>
            <a:r>
              <a:rPr lang="ar-SY" sz="2400" dirty="0">
                <a:solidFill>
                  <a:schemeClr val="tx1"/>
                </a:solidFill>
              </a:rPr>
              <a:t>الفكرة، الفريق، نموذج العمل، التمويل، التوقيت.</a:t>
            </a:r>
            <a:endParaRPr lang="ar-SY" sz="2400" dirty="0" smtClean="0">
              <a:solidFill>
                <a:schemeClr val="tx1"/>
              </a:solidFill>
              <a:latin typeface="Times New Roman" panose="02020603050405020304" pitchFamily="18" charset="0"/>
              <a:cs typeface="Times New Roman" panose="02020603050405020304" pitchFamily="18" charset="0"/>
            </a:endParaRPr>
          </a:p>
          <a:p>
            <a:pPr marL="0" indent="0" algn="r" rtl="1">
              <a:buNone/>
            </a:pPr>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23</a:t>
            </a:fld>
            <a:endParaRPr lang="en-US"/>
          </a:p>
        </p:txBody>
      </p:sp>
    </p:spTree>
    <p:extLst>
      <p:ext uri="{BB962C8B-B14F-4D97-AF65-F5344CB8AC3E}">
        <p14:creationId xmlns:p14="http://schemas.microsoft.com/office/powerpoint/2010/main" val="11138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Y" sz="3200" b="1" dirty="0" smtClean="0">
                <a:solidFill>
                  <a:schemeClr val="tx1"/>
                </a:solidFill>
              </a:rPr>
              <a:t>أهم 5 </a:t>
            </a:r>
            <a:r>
              <a:rPr lang="ar-SY" sz="3200" b="1" dirty="0">
                <a:solidFill>
                  <a:schemeClr val="tx1"/>
                </a:solidFill>
              </a:rPr>
              <a:t>عوامل </a:t>
            </a:r>
            <a:r>
              <a:rPr lang="ar-SY" sz="3200" b="1" dirty="0" smtClean="0">
                <a:solidFill>
                  <a:schemeClr val="tx1"/>
                </a:solidFill>
              </a:rPr>
              <a:t>للنجاح </a:t>
            </a:r>
            <a:r>
              <a:rPr lang="ar-SY" sz="3200" b="1" dirty="0">
                <a:solidFill>
                  <a:schemeClr val="tx1"/>
                </a:solidFill>
              </a:rPr>
              <a:t>في أكثر من 200 </a:t>
            </a:r>
            <a:r>
              <a:rPr lang="ar-SY" sz="3200" b="1" dirty="0" smtClean="0">
                <a:solidFill>
                  <a:schemeClr val="tx1"/>
                </a:solidFill>
              </a:rPr>
              <a:t>شركة</a:t>
            </a:r>
            <a:r>
              <a:rPr lang="en-US" sz="3200" b="1" dirty="0" smtClean="0">
                <a:solidFill>
                  <a:schemeClr val="tx1"/>
                </a:solidFill>
              </a:rPr>
              <a:t> </a:t>
            </a:r>
            <a:r>
              <a:rPr lang="ar-SY" sz="3200" b="1" dirty="0" smtClean="0">
                <a:solidFill>
                  <a:schemeClr val="tx1"/>
                </a:solidFill>
              </a:rPr>
              <a:t> ناشئة</a:t>
            </a:r>
            <a:endParaRPr lang="en-US" sz="3200" b="1" dirty="0">
              <a:solidFill>
                <a:schemeClr val="tx1"/>
              </a:solidFill>
            </a:endParaRPr>
          </a:p>
        </p:txBody>
      </p:sp>
      <p:sp>
        <p:nvSpPr>
          <p:cNvPr id="3" name="عنصر نائب للمحتوى 2"/>
          <p:cNvSpPr>
            <a:spLocks noGrp="1"/>
          </p:cNvSpPr>
          <p:nvPr>
            <p:ph idx="1"/>
          </p:nvPr>
        </p:nvSpPr>
        <p:spPr/>
        <p:txBody>
          <a:bodyPr/>
          <a:lstStyle/>
          <a:p>
            <a:pPr algn="r" rtl="1" fontAlgn="base"/>
            <a:r>
              <a:rPr lang="ar-SY" dirty="0">
                <a:solidFill>
                  <a:schemeClr val="tx1"/>
                </a:solidFill>
                <a:latin typeface="Times New Roman" panose="02020603050405020304" pitchFamily="18" charset="0"/>
                <a:cs typeface="Times New Roman" panose="02020603050405020304" pitchFamily="18" charset="0"/>
              </a:rPr>
              <a:t>يحكي </a:t>
            </a:r>
            <a:r>
              <a:rPr lang="en-US" dirty="0" smtClean="0">
                <a:solidFill>
                  <a:schemeClr val="tx1"/>
                </a:solidFill>
                <a:latin typeface="Times New Roman" panose="02020603050405020304" pitchFamily="18" charset="0"/>
                <a:cs typeface="Times New Roman" panose="02020603050405020304" pitchFamily="18" charset="0"/>
              </a:rPr>
              <a:t> Bill Gross </a:t>
            </a:r>
            <a:r>
              <a:rPr lang="ar-SY" dirty="0" smtClean="0">
                <a:solidFill>
                  <a:schemeClr val="tx1"/>
                </a:solidFill>
                <a:latin typeface="Times New Roman" panose="02020603050405020304" pitchFamily="18" charset="0"/>
                <a:cs typeface="Times New Roman" panose="02020603050405020304" pitchFamily="18" charset="0"/>
              </a:rPr>
              <a:t>المؤسس والرئيس </a:t>
            </a:r>
            <a:r>
              <a:rPr lang="ar-SY" dirty="0" err="1" smtClean="0">
                <a:solidFill>
                  <a:schemeClr val="tx1"/>
                </a:solidFill>
                <a:latin typeface="Times New Roman" panose="02020603050405020304" pitchFamily="18" charset="0"/>
                <a:cs typeface="Times New Roman" panose="02020603050405020304" pitchFamily="18" charset="0"/>
              </a:rPr>
              <a:t>التفيذي</a:t>
            </a:r>
            <a:r>
              <a:rPr lang="ar-SY" dirty="0" smtClean="0">
                <a:solidFill>
                  <a:schemeClr val="tx1"/>
                </a:solidFill>
                <a:latin typeface="Times New Roman" panose="02020603050405020304" pitchFamily="18" charset="0"/>
                <a:cs typeface="Times New Roman" panose="02020603050405020304" pitchFamily="18" charset="0"/>
              </a:rPr>
              <a:t> لحاضنة الأعمال </a:t>
            </a:r>
            <a:r>
              <a:rPr lang="en-US" dirty="0" err="1" smtClean="0">
                <a:solidFill>
                  <a:schemeClr val="tx1"/>
                </a:solidFill>
                <a:latin typeface="Times New Roman" panose="02020603050405020304" pitchFamily="18" charset="0"/>
                <a:cs typeface="Times New Roman" panose="02020603050405020304" pitchFamily="18" charset="0"/>
              </a:rPr>
              <a:t>Idealab</a:t>
            </a:r>
            <a:r>
              <a:rPr lang="ar-SY" dirty="0" smtClean="0">
                <a:solidFill>
                  <a:schemeClr val="tx1"/>
                </a:solidFill>
                <a:latin typeface="Times New Roman" panose="02020603050405020304" pitchFamily="18" charset="0"/>
                <a:cs typeface="Times New Roman" panose="02020603050405020304" pitchFamily="18" charset="0"/>
              </a:rPr>
              <a:t>أنه </a:t>
            </a:r>
            <a:r>
              <a:rPr lang="ar-SY" dirty="0">
                <a:solidFill>
                  <a:schemeClr val="tx1"/>
                </a:solidFill>
                <a:latin typeface="Times New Roman" panose="02020603050405020304" pitchFamily="18" charset="0"/>
                <a:cs typeface="Times New Roman" panose="02020603050405020304" pitchFamily="18" charset="0"/>
              </a:rPr>
              <a:t>قام بعمل دراسة لأكثر من 200 مشروع ناشئ، سواء في </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Idealab</a:t>
            </a:r>
            <a:r>
              <a:rPr lang="en-US" dirty="0" smtClean="0">
                <a:solidFill>
                  <a:schemeClr val="tx1"/>
                </a:solidFill>
                <a:latin typeface="Times New Roman" panose="02020603050405020304" pitchFamily="18" charset="0"/>
                <a:cs typeface="Times New Roman" panose="02020603050405020304" pitchFamily="18" charset="0"/>
              </a:rPr>
              <a:t>  </a:t>
            </a:r>
            <a:r>
              <a:rPr lang="ar-SY" dirty="0" smtClean="0">
                <a:solidFill>
                  <a:schemeClr val="tx1"/>
                </a:solidFill>
                <a:latin typeface="Times New Roman" panose="02020603050405020304" pitchFamily="18" charset="0"/>
                <a:cs typeface="Times New Roman" panose="02020603050405020304" pitchFamily="18" charset="0"/>
              </a:rPr>
              <a:t>أو </a:t>
            </a:r>
            <a:r>
              <a:rPr lang="ar-SY" dirty="0">
                <a:solidFill>
                  <a:schemeClr val="tx1"/>
                </a:solidFill>
                <a:latin typeface="Times New Roman" panose="02020603050405020304" pitchFamily="18" charset="0"/>
                <a:cs typeface="Times New Roman" panose="02020603050405020304" pitchFamily="18" charset="0"/>
              </a:rPr>
              <a:t>خارجها. قام خلالها بدراسة العوامل التي ساهمت في نجاح هذه المشاريع أو فشلها، وكانت النتائج </a:t>
            </a:r>
            <a:r>
              <a:rPr lang="ar-SY" dirty="0" smtClean="0">
                <a:solidFill>
                  <a:schemeClr val="tx1"/>
                </a:solidFill>
                <a:latin typeface="Times New Roman" panose="02020603050405020304" pitchFamily="18" charset="0"/>
                <a:cs typeface="Times New Roman" panose="02020603050405020304" pitchFamily="18" charset="0"/>
              </a:rPr>
              <a:t>كالتالي</a:t>
            </a:r>
            <a:r>
              <a:rPr lang="ar-SY" dirty="0">
                <a:solidFill>
                  <a:schemeClr val="tx1"/>
                </a:solidFill>
                <a:latin typeface="Times New Roman" panose="02020603050405020304" pitchFamily="18" charset="0"/>
                <a:cs typeface="Times New Roman" panose="02020603050405020304" pitchFamily="18" charset="0"/>
              </a:rPr>
              <a:t>:</a:t>
            </a:r>
          </a:p>
          <a:p>
            <a:pPr algn="r" rtl="1"/>
            <a:r>
              <a:rPr lang="ar-SY" dirty="0">
                <a:latin typeface="Times New Roman" panose="02020603050405020304" pitchFamily="18" charset="0"/>
                <a:cs typeface="Times New Roman" panose="02020603050405020304" pitchFamily="18" charset="0"/>
              </a:rPr>
              <a:t/>
            </a:r>
            <a:br>
              <a:rPr lang="ar-SY"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24</a:t>
            </a:fld>
            <a:endParaRPr lang="en-US"/>
          </a:p>
        </p:txBody>
      </p:sp>
      <p:pic>
        <p:nvPicPr>
          <p:cNvPr id="8" name="صورة 7"/>
          <p:cNvPicPr>
            <a:picLocks noChangeAspect="1"/>
          </p:cNvPicPr>
          <p:nvPr/>
        </p:nvPicPr>
        <p:blipFill>
          <a:blip r:embed="rId2"/>
          <a:stretch>
            <a:fillRect/>
          </a:stretch>
        </p:blipFill>
        <p:spPr>
          <a:xfrm>
            <a:off x="2343102" y="3029802"/>
            <a:ext cx="9161510" cy="4238768"/>
          </a:xfrm>
          <a:prstGeom prst="rect">
            <a:avLst/>
          </a:prstGeom>
        </p:spPr>
      </p:pic>
    </p:spTree>
    <p:extLst>
      <p:ext uri="{BB962C8B-B14F-4D97-AF65-F5344CB8AC3E}">
        <p14:creationId xmlns:p14="http://schemas.microsoft.com/office/powerpoint/2010/main" val="36112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400" dirty="0" smtClean="0">
                <a:solidFill>
                  <a:schemeClr val="tx1"/>
                </a:solidFill>
                <a:latin typeface="Times New Roman" panose="02020603050405020304" pitchFamily="18" charset="0"/>
                <a:cs typeface="Times New Roman" panose="02020603050405020304" pitchFamily="18" charset="0"/>
              </a:rPr>
              <a:t>التوق</a:t>
            </a:r>
            <a:r>
              <a:rPr lang="ar-SY" sz="2400" dirty="0">
                <a:solidFill>
                  <a:schemeClr val="tx1"/>
                </a:solidFill>
                <a:latin typeface="Times New Roman" panose="02020603050405020304" pitchFamily="18" charset="0"/>
                <a:cs typeface="Times New Roman" panose="02020603050405020304" pitchFamily="18" charset="0"/>
              </a:rPr>
              <a:t>ي</a:t>
            </a:r>
            <a:r>
              <a:rPr lang="ar-SY" sz="2400" dirty="0" smtClean="0">
                <a:solidFill>
                  <a:schemeClr val="tx1"/>
                </a:solidFill>
                <a:latin typeface="Times New Roman" panose="02020603050405020304" pitchFamily="18" charset="0"/>
                <a:cs typeface="Times New Roman" panose="02020603050405020304" pitchFamily="18" charset="0"/>
              </a:rPr>
              <a:t>ت </a:t>
            </a:r>
            <a:r>
              <a:rPr lang="ar-SY" sz="2400" dirty="0">
                <a:solidFill>
                  <a:schemeClr val="tx1"/>
                </a:solidFill>
                <a:latin typeface="Times New Roman" panose="02020603050405020304" pitchFamily="18" charset="0"/>
                <a:cs typeface="Times New Roman" panose="02020603050405020304" pitchFamily="18" charset="0"/>
              </a:rPr>
              <a:t>المناسب، هو أهم عامل يمكن أن يؤثر في نجاح المشاريع الناشئة. حيث أن هناك العديد من الشركات التي فشلت فقط لمجرد أنها ظهرت في توقيت غير مناسب، على الرغم من أنها كانت تمتلك فريقًا جيدًا، وفكرة ممتازة ونموذج عمل فعّال أيضًا</a:t>
            </a:r>
            <a:r>
              <a:rPr lang="ar-SY" sz="2400" dirty="0" smtClean="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fontAlgn="base"/>
            <a:r>
              <a:rPr lang="ar-SY" sz="2400" dirty="0">
                <a:solidFill>
                  <a:schemeClr val="tx1"/>
                </a:solidFill>
                <a:latin typeface="Times New Roman" panose="02020603050405020304" pitchFamily="18" charset="0"/>
                <a:cs typeface="Times New Roman" panose="02020603050405020304" pitchFamily="18" charset="0"/>
              </a:rPr>
              <a:t>وأثبتت الدراسة أيضًا، أن التمويل هو آخر العوامل التي يمكن أن تؤثر في نجاح المشاريع من عدمها. حيث أن هناك عشرات الشركات التي حصلت على تمويل كبير جدًا ومع ذلك أفلست بسبب </a:t>
            </a:r>
            <a:r>
              <a:rPr lang="ar-SY" sz="2400" dirty="0" err="1">
                <a:solidFill>
                  <a:schemeClr val="tx1"/>
                </a:solidFill>
                <a:latin typeface="Times New Roman" panose="02020603050405020304" pitchFamily="18" charset="0"/>
                <a:cs typeface="Times New Roman" panose="02020603050405020304" pitchFamily="18" charset="0"/>
              </a:rPr>
              <a:t>إفتقار</a:t>
            </a:r>
            <a:r>
              <a:rPr lang="ar-SY" sz="2400" dirty="0">
                <a:solidFill>
                  <a:schemeClr val="tx1"/>
                </a:solidFill>
                <a:latin typeface="Times New Roman" panose="02020603050405020304" pitchFamily="18" charset="0"/>
                <a:cs typeface="Times New Roman" panose="02020603050405020304" pitchFamily="18" charset="0"/>
              </a:rPr>
              <a:t> عامل من عوامل النجاح الخمسة وعلى رأسها التوقيت مثل شركة </a:t>
            </a:r>
            <a:r>
              <a:rPr lang="en-US" sz="2400" dirty="0">
                <a:solidFill>
                  <a:schemeClr val="tx1"/>
                </a:solidFill>
                <a:latin typeface="Times New Roman" panose="02020603050405020304" pitchFamily="18" charset="0"/>
                <a:cs typeface="Times New Roman" panose="02020603050405020304" pitchFamily="18" charset="0"/>
              </a:rPr>
              <a:t>Z.com </a:t>
            </a:r>
            <a:r>
              <a:rPr lang="ar-SY" sz="2400" dirty="0">
                <a:solidFill>
                  <a:schemeClr val="tx1"/>
                </a:solidFill>
                <a:latin typeface="Times New Roman" panose="02020603050405020304" pitchFamily="18" charset="0"/>
                <a:cs typeface="Times New Roman" panose="02020603050405020304" pitchFamily="18" charset="0"/>
              </a:rPr>
              <a:t>وهي الفكرة المشابهة لموقع </a:t>
            </a:r>
            <a:r>
              <a:rPr lang="en-US" sz="2400" dirty="0" err="1">
                <a:solidFill>
                  <a:schemeClr val="tx1"/>
                </a:solidFill>
                <a:latin typeface="Times New Roman" panose="02020603050405020304" pitchFamily="18" charset="0"/>
                <a:cs typeface="Times New Roman" panose="02020603050405020304" pitchFamily="18" charset="0"/>
              </a:rPr>
              <a:t>Youtube</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ولكنها ظهرت في توقيت غير مناسب فكان سبب في إفلاسها (تم إطلاقها عام 2000) وظهر </a:t>
            </a:r>
            <a:r>
              <a:rPr lang="en-US" sz="2400" dirty="0" err="1">
                <a:solidFill>
                  <a:schemeClr val="tx1"/>
                </a:solidFill>
                <a:latin typeface="Times New Roman" panose="02020603050405020304" pitchFamily="18" charset="0"/>
                <a:cs typeface="Times New Roman" panose="02020603050405020304" pitchFamily="18" charset="0"/>
              </a:rPr>
              <a:t>Youtube</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تم إطلاق يوتيوب عام 2005) بفكرة مشابهة للغاية ولكن التوقيت كان أفضل وإمكانية مشاهدة الفيديوهات أصبحت أسهل بكثير.</a:t>
            </a:r>
          </a:p>
          <a:p>
            <a:pPr algn="r" rtl="1"/>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25</a:t>
            </a:fld>
            <a:endParaRPr lang="en-US"/>
          </a:p>
        </p:txBody>
      </p:sp>
    </p:spTree>
    <p:extLst>
      <p:ext uri="{BB962C8B-B14F-4D97-AF65-F5344CB8AC3E}">
        <p14:creationId xmlns:p14="http://schemas.microsoft.com/office/powerpoint/2010/main" val="18184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smtClean="0"/>
              <a:t>مراحل إنشاء المشاريع الريادية</a:t>
            </a:r>
            <a:r>
              <a:rPr lang="en-US" dirty="0" smtClean="0"/>
              <a:t> </a:t>
            </a:r>
            <a:r>
              <a:rPr lang="ar-SY" dirty="0" smtClean="0"/>
              <a:t>الناشئة</a:t>
            </a:r>
            <a:endParaRPr lang="en-US" dirty="0"/>
          </a:p>
        </p:txBody>
      </p:sp>
      <p:sp>
        <p:nvSpPr>
          <p:cNvPr id="3" name="عنصر نائب للمحتوى 2"/>
          <p:cNvSpPr>
            <a:spLocks noGrp="1"/>
          </p:cNvSpPr>
          <p:nvPr>
            <p:ph idx="1"/>
          </p:nvPr>
        </p:nvSpPr>
        <p:spPr>
          <a:xfrm>
            <a:off x="2589212" y="2119952"/>
            <a:ext cx="8915400" cy="3777622"/>
          </a:xfrm>
        </p:spPr>
        <p:txBody>
          <a:bodyPr>
            <a:noAutofit/>
          </a:bodyPr>
          <a:lstStyle/>
          <a:p>
            <a:pPr algn="r" rtl="1"/>
            <a:r>
              <a:rPr lang="ar-SY" sz="2200" b="1" u="sng" dirty="0" smtClean="0">
                <a:solidFill>
                  <a:schemeClr val="tx1"/>
                </a:solidFill>
                <a:latin typeface="Times New Roman" panose="02020603050405020304" pitchFamily="18" charset="0"/>
                <a:cs typeface="Times New Roman" panose="02020603050405020304" pitchFamily="18" charset="0"/>
              </a:rPr>
              <a:t>1- مرحلة الدراسة: </a:t>
            </a:r>
            <a:r>
              <a:rPr lang="ar-SY" sz="2200" dirty="0" smtClean="0">
                <a:solidFill>
                  <a:schemeClr val="tx1"/>
                </a:solidFill>
                <a:latin typeface="Times New Roman" panose="02020603050405020304" pitchFamily="18" charset="0"/>
                <a:cs typeface="Times New Roman" panose="02020603050405020304" pitchFamily="18" charset="0"/>
              </a:rPr>
              <a:t>وتشمل هذه المرحلة اللبنة الأولى التي إن وضعت بشكل صحيح وسليم أدت إلى زيادة فرصة نجاح المشروع بشكل كبير والعكس صحيح وفقاً للمقولة: </a:t>
            </a:r>
            <a:r>
              <a:rPr lang="en-US" sz="2200" dirty="0" smtClean="0">
                <a:solidFill>
                  <a:schemeClr val="tx1"/>
                </a:solidFill>
                <a:latin typeface="Times New Roman" panose="02020603050405020304" pitchFamily="18" charset="0"/>
                <a:cs typeface="Times New Roman" panose="02020603050405020304" pitchFamily="18" charset="0"/>
              </a:rPr>
              <a:t>“</a:t>
            </a:r>
            <a:r>
              <a:rPr lang="ar-SY" sz="2200" dirty="0" smtClean="0">
                <a:solidFill>
                  <a:schemeClr val="tx1"/>
                </a:solidFill>
                <a:latin typeface="Times New Roman" panose="02020603050405020304" pitchFamily="18" charset="0"/>
                <a:cs typeface="Times New Roman" panose="02020603050405020304" pitchFamily="18" charset="0"/>
              </a:rPr>
              <a:t> من يفشل في التخطيط فقد خطط للفشل</a:t>
            </a:r>
            <a:r>
              <a:rPr lang="en-US" sz="2200" dirty="0" smtClean="0">
                <a:solidFill>
                  <a:schemeClr val="tx1"/>
                </a:solidFill>
                <a:latin typeface="Times New Roman" panose="02020603050405020304" pitchFamily="18" charset="0"/>
                <a:cs typeface="Times New Roman" panose="02020603050405020304" pitchFamily="18" charset="0"/>
              </a:rPr>
              <a:t>”</a:t>
            </a:r>
            <a:r>
              <a:rPr lang="ar-SY" sz="2200" dirty="0" smtClean="0">
                <a:solidFill>
                  <a:schemeClr val="tx1"/>
                </a:solidFill>
                <a:latin typeface="Times New Roman" panose="02020603050405020304" pitchFamily="18" charset="0"/>
                <a:cs typeface="Times New Roman" panose="02020603050405020304" pitchFamily="18" charset="0"/>
              </a:rPr>
              <a:t> وتشمل هذه المرحلة مجموعة من المهام نذكرها فيما يلي:</a:t>
            </a:r>
          </a:p>
          <a:p>
            <a:pPr algn="r" rtl="1"/>
            <a:r>
              <a:rPr lang="ar-SY" sz="2200" dirty="0" smtClean="0">
                <a:solidFill>
                  <a:schemeClr val="tx1"/>
                </a:solidFill>
                <a:latin typeface="Times New Roman" panose="02020603050405020304" pitchFamily="18" charset="0"/>
                <a:cs typeface="Times New Roman" panose="02020603050405020304" pitchFamily="18" charset="0"/>
              </a:rPr>
              <a:t>أ- فهم الأعمال المحلية.</a:t>
            </a:r>
          </a:p>
          <a:p>
            <a:pPr algn="r" rtl="1"/>
            <a:r>
              <a:rPr lang="ar-SY" sz="2200" dirty="0" smtClean="0">
                <a:solidFill>
                  <a:schemeClr val="tx1"/>
                </a:solidFill>
                <a:latin typeface="Times New Roman" panose="02020603050405020304" pitchFamily="18" charset="0"/>
                <a:cs typeface="Times New Roman" panose="02020603050405020304" pitchFamily="18" charset="0"/>
              </a:rPr>
              <a:t>ب- تحليل القوة والضعف والفرص والتهديدات والمعروف باسم تحليل </a:t>
            </a:r>
            <a:r>
              <a:rPr lang="ar-SY" sz="2200" dirty="0" err="1" smtClean="0">
                <a:solidFill>
                  <a:schemeClr val="tx1"/>
                </a:solidFill>
                <a:latin typeface="Times New Roman" panose="02020603050405020304" pitchFamily="18" charset="0"/>
                <a:cs typeface="Times New Roman" panose="02020603050405020304" pitchFamily="18" charset="0"/>
              </a:rPr>
              <a:t>سوات</a:t>
            </a:r>
            <a:r>
              <a:rPr lang="ar-SY" sz="2200" dirty="0" smtClean="0">
                <a:solidFill>
                  <a:schemeClr val="tx1"/>
                </a:solidFill>
                <a:latin typeface="Times New Roman" panose="02020603050405020304" pitchFamily="18" charset="0"/>
                <a:cs typeface="Times New Roman" panose="02020603050405020304" pitchFamily="18" charset="0"/>
              </a:rPr>
              <a:t> «التحليل الاستراتيجي الرباعي» </a:t>
            </a:r>
            <a:r>
              <a:rPr lang="en-US" sz="2200" dirty="0" smtClean="0">
                <a:solidFill>
                  <a:schemeClr val="tx1"/>
                </a:solidFill>
                <a:latin typeface="Times New Roman" panose="02020603050405020304" pitchFamily="18" charset="0"/>
                <a:cs typeface="Times New Roman" panose="02020603050405020304" pitchFamily="18" charset="0"/>
              </a:rPr>
              <a:t>SWOT</a:t>
            </a:r>
            <a:r>
              <a:rPr lang="ar-SY" sz="2200" dirty="0" smtClean="0">
                <a:solidFill>
                  <a:schemeClr val="tx1"/>
                </a:solidFill>
                <a:latin typeface="Times New Roman" panose="02020603050405020304" pitchFamily="18" charset="0"/>
                <a:cs typeface="Times New Roman" panose="02020603050405020304" pitchFamily="18" charset="0"/>
              </a:rPr>
              <a:t>.</a:t>
            </a:r>
          </a:p>
          <a:p>
            <a:pPr algn="r" rtl="1"/>
            <a:r>
              <a:rPr lang="ar-SY" sz="2200" dirty="0" smtClean="0">
                <a:solidFill>
                  <a:schemeClr val="tx1"/>
                </a:solidFill>
                <a:latin typeface="Times New Roman" panose="02020603050405020304" pitchFamily="18" charset="0"/>
                <a:cs typeface="Times New Roman" panose="02020603050405020304" pitchFamily="18" charset="0"/>
              </a:rPr>
              <a:t>ت- تحديد اهداف المشروع وتشمل القصيرة الأجل (خلال العام الأول) والمتوسطة الأجل(من 1-3) سنوات وطويلة الأجل(خلال خمس سنوات).</a:t>
            </a:r>
          </a:p>
          <a:p>
            <a:pPr algn="r" rtl="1"/>
            <a:r>
              <a:rPr lang="ar-SY" sz="2200" dirty="0" smtClean="0">
                <a:solidFill>
                  <a:schemeClr val="tx1"/>
                </a:solidFill>
                <a:latin typeface="Times New Roman" panose="02020603050405020304" pitchFamily="18" charset="0"/>
                <a:cs typeface="Times New Roman" panose="02020603050405020304" pitchFamily="18" charset="0"/>
              </a:rPr>
              <a:t>ث- عمل البحث التسويقي ويفضل في المشاريع الناشئة الصغيرة أن يكون بنظام الاستبيان أو الاستقاء. </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26</a:t>
            </a:fld>
            <a:endParaRPr lang="en-US"/>
          </a:p>
        </p:txBody>
      </p:sp>
    </p:spTree>
    <p:extLst>
      <p:ext uri="{BB962C8B-B14F-4D97-AF65-F5344CB8AC3E}">
        <p14:creationId xmlns:p14="http://schemas.microsoft.com/office/powerpoint/2010/main" val="20450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a:t>مراحل إنشاء المشاريع </a:t>
            </a:r>
            <a:r>
              <a:rPr lang="ar-SY" dirty="0" smtClean="0"/>
              <a:t>الريادية الناشئة</a:t>
            </a:r>
            <a:endParaRPr lang="en-US" dirty="0"/>
          </a:p>
        </p:txBody>
      </p:sp>
      <p:sp>
        <p:nvSpPr>
          <p:cNvPr id="3" name="عنصر نائب للمحتوى 2"/>
          <p:cNvSpPr>
            <a:spLocks noGrp="1"/>
          </p:cNvSpPr>
          <p:nvPr>
            <p:ph idx="1"/>
          </p:nvPr>
        </p:nvSpPr>
        <p:spPr>
          <a:xfrm>
            <a:off x="2274122" y="1793237"/>
            <a:ext cx="8596668" cy="4087811"/>
          </a:xfrm>
        </p:spPr>
        <p:txBody>
          <a:bodyPr>
            <a:noAutofit/>
          </a:bodyPr>
          <a:lstStyle/>
          <a:p>
            <a:pPr algn="r" rtl="1"/>
            <a:r>
              <a:rPr lang="ar-SY" sz="2300" dirty="0" smtClean="0">
                <a:solidFill>
                  <a:schemeClr val="tx1"/>
                </a:solidFill>
                <a:latin typeface="Times New Roman" panose="02020603050405020304" pitchFamily="18" charset="0"/>
                <a:cs typeface="Times New Roman" panose="02020603050405020304" pitchFamily="18" charset="0"/>
              </a:rPr>
              <a:t>ج- وضع استراتيجية المشروع ويقصد بها تحديد الرؤية والرسالة وطريقة تحقيق بشكل موسع وعملي والمزايا التي ينفرد بها المشروع لتكون أساس المنافسة(الميزة التنافسية).</a:t>
            </a:r>
          </a:p>
          <a:p>
            <a:pPr algn="r" rtl="1"/>
            <a:r>
              <a:rPr lang="ar-SY" sz="2300" dirty="0" smtClean="0">
                <a:solidFill>
                  <a:schemeClr val="tx1"/>
                </a:solidFill>
                <a:latin typeface="Times New Roman" panose="02020603050405020304" pitchFamily="18" charset="0"/>
                <a:cs typeface="Times New Roman" panose="02020603050405020304" pitchFamily="18" charset="0"/>
              </a:rPr>
              <a:t>ح- تحديد الهيكل الوظيفي والذي يبين العاملين بالمشروع والمهام الوظيفية لكل منهم.</a:t>
            </a:r>
          </a:p>
          <a:p>
            <a:pPr algn="r" rtl="1"/>
            <a:r>
              <a:rPr lang="ar-SY" sz="2300" dirty="0" smtClean="0">
                <a:solidFill>
                  <a:schemeClr val="tx1"/>
                </a:solidFill>
                <a:latin typeface="Times New Roman" panose="02020603050405020304" pitchFamily="18" charset="0"/>
                <a:cs typeface="Times New Roman" panose="02020603050405020304" pitchFamily="18" charset="0"/>
              </a:rPr>
              <a:t>خ- عمل الدراسة المالية وتحديد حجم التمويل والربح الذي يعود على أصحاب المشروع والممولين له.</a:t>
            </a:r>
          </a:p>
          <a:p>
            <a:pPr algn="r" rtl="1"/>
            <a:r>
              <a:rPr lang="ar-SY" sz="2300" dirty="0" smtClean="0">
                <a:solidFill>
                  <a:schemeClr val="tx1"/>
                </a:solidFill>
                <a:latin typeface="Times New Roman" panose="02020603050405020304" pitchFamily="18" charset="0"/>
                <a:cs typeface="Times New Roman" panose="02020603050405020304" pitchFamily="18" charset="0"/>
              </a:rPr>
              <a:t>د- وضع خطة العمل التنفيذية.</a:t>
            </a:r>
          </a:p>
          <a:p>
            <a:pPr algn="r" rtl="1"/>
            <a:r>
              <a:rPr lang="ar-SY" sz="2300" dirty="0" smtClean="0">
                <a:solidFill>
                  <a:schemeClr val="tx1"/>
                </a:solidFill>
                <a:latin typeface="Times New Roman" panose="02020603050405020304" pitchFamily="18" charset="0"/>
                <a:cs typeface="Times New Roman" panose="02020603050405020304" pitchFamily="18" charset="0"/>
              </a:rPr>
              <a:t>ويجدر بالذكر هنا أن المشاريع الريادية تختلف باختلاف أهدافها فمنها ما يقدم الخدمات بأنواعها(المطاعم، والصيانة والطيران و المقاولات و التعليم ...) ومنها ما يقدم السلع التجارية من خلال الاستيراد أو الشراء والبيع ومنها ما يقدم المنتجات من خلال التصنيع والإنتاج سواء كانت صناعات زراعية أو هندسية أو أثاث أو ما شابه ذلك.</a:t>
            </a:r>
            <a:endParaRPr lang="en-US" sz="23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27</a:t>
            </a:fld>
            <a:endParaRPr lang="en-US"/>
          </a:p>
        </p:txBody>
      </p:sp>
    </p:spTree>
    <p:extLst>
      <p:ext uri="{BB962C8B-B14F-4D97-AF65-F5344CB8AC3E}">
        <p14:creationId xmlns:p14="http://schemas.microsoft.com/office/powerpoint/2010/main" val="26895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مراحل إنشاء المشاريع </a:t>
            </a:r>
            <a:r>
              <a:rPr lang="ar-SY" dirty="0" smtClean="0"/>
              <a:t>الريادية الناشئة</a:t>
            </a:r>
            <a:endParaRPr lang="en-US" dirty="0"/>
          </a:p>
        </p:txBody>
      </p:sp>
      <p:sp>
        <p:nvSpPr>
          <p:cNvPr id="3" name="عنصر نائب للمحتوى 2"/>
          <p:cNvSpPr>
            <a:spLocks noGrp="1"/>
          </p:cNvSpPr>
          <p:nvPr>
            <p:ph idx="1"/>
          </p:nvPr>
        </p:nvSpPr>
        <p:spPr>
          <a:xfrm>
            <a:off x="2100877" y="1608423"/>
            <a:ext cx="8596668" cy="4240211"/>
          </a:xfrm>
        </p:spPr>
        <p:txBody>
          <a:bodyPr>
            <a:noAutofit/>
          </a:bodyPr>
          <a:lstStyle/>
          <a:p>
            <a:pPr algn="r" rtl="1"/>
            <a:r>
              <a:rPr lang="ar-SY" sz="2400" b="1" u="sng" dirty="0" smtClean="0">
                <a:solidFill>
                  <a:schemeClr val="tx1"/>
                </a:solidFill>
                <a:latin typeface="Times New Roman" panose="02020603050405020304" pitchFamily="18" charset="0"/>
                <a:cs typeface="Times New Roman" panose="02020603050405020304" pitchFamily="18" charset="0"/>
              </a:rPr>
              <a:t>2- مرحلة التمويل: </a:t>
            </a:r>
            <a:r>
              <a:rPr lang="ar-SY" sz="2400" dirty="0" smtClean="0">
                <a:solidFill>
                  <a:schemeClr val="tx1"/>
                </a:solidFill>
                <a:latin typeface="Times New Roman" panose="02020603050405020304" pitchFamily="18" charset="0"/>
                <a:cs typeface="Times New Roman" panose="02020603050405020304" pitchFamily="18" charset="0"/>
              </a:rPr>
              <a:t>ويتم من خلالها البحث عن مصادر لتمويل المشروع باستخدام خطة العمل وذلك من أجل اجتذاب المولين والذين لا يشترط أن يكونوا من أصحاب المشروع. ويكون في المعتاد الممول للمشاريع الريادية الناشئة الأصدقاء أو الأهل أو الجهات الداعمة وذلك مالم يكن صاحب المشروع مقتدراً وبإمكانه توفير التمويل من مصادره الخاصة.</a:t>
            </a:r>
          </a:p>
          <a:p>
            <a:pPr algn="r" rtl="1"/>
            <a:r>
              <a:rPr lang="ar-SY" sz="2400" b="1" u="sng" dirty="0" smtClean="0">
                <a:solidFill>
                  <a:schemeClr val="tx1"/>
                </a:solidFill>
                <a:latin typeface="Times New Roman" panose="02020603050405020304" pitchFamily="18" charset="0"/>
                <a:cs typeface="Times New Roman" panose="02020603050405020304" pitchFamily="18" charset="0"/>
              </a:rPr>
              <a:t>3- مرحلة التأسيس: </a:t>
            </a:r>
            <a:r>
              <a:rPr lang="ar-SY" sz="2400" dirty="0" smtClean="0">
                <a:solidFill>
                  <a:schemeClr val="tx1"/>
                </a:solidFill>
                <a:latin typeface="Times New Roman" panose="02020603050405020304" pitchFamily="18" charset="0"/>
                <a:cs typeface="Times New Roman" panose="02020603050405020304" pitchFamily="18" charset="0"/>
              </a:rPr>
              <a:t>وهنا يتم عمل الخطوات القانونية اللازمة من أجل تأسيس المشروع الريادي سواء كان ذلك من خلال ملكية فردية أو شركة تضامن أو شركة ذات مسؤولية محدودة. يتم كذلك خلال هذه المرحلة وطبقاً لخطة العمل السابق إعدادها خلال مرحلة الدراسة القيام بشراء أصول المشروع(مثل المعدات والمقر و الأثاث والمكيفات وما شابه ذلك) وكذلك اتباع الخطوات الخاصة باختيار وتعيين القوى العاملة بالمشروع ووصولاً إلى توفير المنتج أو الخدمة التي ستداولها المشروع.</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28</a:t>
            </a:fld>
            <a:endParaRPr lang="en-US"/>
          </a:p>
        </p:txBody>
      </p:sp>
    </p:spTree>
    <p:extLst>
      <p:ext uri="{BB962C8B-B14F-4D97-AF65-F5344CB8AC3E}">
        <p14:creationId xmlns:p14="http://schemas.microsoft.com/office/powerpoint/2010/main" val="41104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مراحل إنشاء المشاريع </a:t>
            </a:r>
            <a:r>
              <a:rPr lang="ar-SY" dirty="0" smtClean="0"/>
              <a:t>الريادية الناشئة</a:t>
            </a:r>
            <a:endParaRPr lang="en-US" dirty="0"/>
          </a:p>
        </p:txBody>
      </p:sp>
      <p:sp>
        <p:nvSpPr>
          <p:cNvPr id="3" name="عنصر نائب للمحتوى 2"/>
          <p:cNvSpPr>
            <a:spLocks noGrp="1"/>
          </p:cNvSpPr>
          <p:nvPr>
            <p:ph idx="1"/>
          </p:nvPr>
        </p:nvSpPr>
        <p:spPr>
          <a:xfrm>
            <a:off x="2100877" y="1688793"/>
            <a:ext cx="8596668" cy="4325273"/>
          </a:xfrm>
        </p:spPr>
        <p:txBody>
          <a:bodyPr>
            <a:noAutofit/>
          </a:bodyPr>
          <a:lstStyle/>
          <a:p>
            <a:pPr algn="r" rtl="1"/>
            <a:r>
              <a:rPr lang="ar-SY" sz="2000" b="1" u="sng" dirty="0" smtClean="0">
                <a:solidFill>
                  <a:schemeClr val="tx1"/>
                </a:solidFill>
                <a:latin typeface="Times New Roman" panose="02020603050405020304" pitchFamily="18" charset="0"/>
                <a:cs typeface="Times New Roman" panose="02020603050405020304" pitchFamily="18" charset="0"/>
              </a:rPr>
              <a:t>4- مرحلة التشغيل: </a:t>
            </a:r>
            <a:r>
              <a:rPr lang="ar-SY" sz="2000" dirty="0" smtClean="0">
                <a:solidFill>
                  <a:schemeClr val="tx1"/>
                </a:solidFill>
                <a:latin typeface="Times New Roman" panose="02020603050405020304" pitchFamily="18" charset="0"/>
                <a:cs typeface="Times New Roman" panose="02020603050405020304" pitchFamily="18" charset="0"/>
              </a:rPr>
              <a:t>في هذه المرحلة يتم افتتاح المشروع الريادي بشكل رسمي ولأول مرة ليقدم منتجاته أو خدماته بشكل مباشر للعملاء سواء كانوا من الأفراد أو الشركات أو الشركات باختلاف أحجامها وتنوع أنشطتها. ولا يجب الإسراع في الحكم على نجاح المشروع من عدمه في الأشهر القليلة الأولى وحيث إن الإصرار يعد من أهم صفات الريادي الناجح والذي يعطي الفرصة الكافية لمشروعه حتى يبدأ في المنافسة والنجاح.</a:t>
            </a:r>
          </a:p>
          <a:p>
            <a:pPr algn="r" rtl="1"/>
            <a:r>
              <a:rPr lang="ar-SY" sz="2000" b="1" u="sng" dirty="0" smtClean="0">
                <a:solidFill>
                  <a:schemeClr val="tx1"/>
                </a:solidFill>
                <a:latin typeface="Times New Roman" panose="02020603050405020304" pitchFamily="18" charset="0"/>
                <a:cs typeface="Times New Roman" panose="02020603050405020304" pitchFamily="18" charset="0"/>
              </a:rPr>
              <a:t>5- مرحلة تقييم وقياس الأداء والتصحيح:</a:t>
            </a:r>
          </a:p>
          <a:p>
            <a:pPr algn="r" rtl="1"/>
            <a:r>
              <a:rPr lang="ar-SY" sz="2000" dirty="0" smtClean="0">
                <a:solidFill>
                  <a:schemeClr val="tx1"/>
                </a:solidFill>
                <a:latin typeface="Times New Roman" panose="02020603050405020304" pitchFamily="18" charset="0"/>
                <a:cs typeface="Times New Roman" panose="02020603050405020304" pitchFamily="18" charset="0"/>
              </a:rPr>
              <a:t>تعنى أنظمة الإدارة الحديثة بقياس الأداء الحديثة بقياس أداء المشاريع وتولي لها اهتماماً خاصاً حيث إن تقييم الأداء المؤسسي هو الوسيلة الوحيدة التي يمكن الاعتماد عليها من أجل الكشف عن أوجه القصور وإلقاء الضوء عليها من أجل علاج أسبابه والقضاء عليه. ويختلف أسلوب تقييم الأداء مع اختلاف أهداف المشاريع.</a:t>
            </a:r>
          </a:p>
          <a:p>
            <a:pPr algn="r" rtl="1"/>
            <a:r>
              <a:rPr lang="ar-SY" sz="2000" dirty="0" smtClean="0">
                <a:solidFill>
                  <a:schemeClr val="tx1"/>
                </a:solidFill>
                <a:latin typeface="Times New Roman" panose="02020603050405020304" pitchFamily="18" charset="0"/>
                <a:cs typeface="Times New Roman" panose="02020603050405020304" pitchFamily="18" charset="0"/>
              </a:rPr>
              <a:t>يعقب عملية التقييم قياس الفجوة بين الأداء الفعلي والأداء المخطط، يعقبها دراسة وتحليل الأسباب واقتراح الإجراءات والخطوات التصحيحية المناسبة التي من شأنها تحقيق بشكل أدق مستقبلاً، يضع المشروع الريادي على المسار الصحيح والذي يؤهله للنمو والتميز والدخول في السوق والنجاح.</a:t>
            </a:r>
          </a:p>
          <a:p>
            <a:pPr algn="r" rtl="1"/>
            <a:endParaRPr lang="ar-SY" sz="2000" dirty="0">
              <a:solidFill>
                <a:schemeClr val="tx1"/>
              </a:solidFill>
              <a:latin typeface="Times New Roman" panose="02020603050405020304" pitchFamily="18" charset="0"/>
              <a:cs typeface="Times New Roman" panose="02020603050405020304" pitchFamily="18" charset="0"/>
            </a:endParaRPr>
          </a:p>
          <a:p>
            <a:pPr algn="r" rtl="1"/>
            <a:endParaRPr lang="ar-SY" sz="2000" dirty="0" smtClean="0">
              <a:solidFill>
                <a:schemeClr val="tx1"/>
              </a:solidFill>
              <a:latin typeface="Times New Roman" panose="02020603050405020304" pitchFamily="18" charset="0"/>
              <a:cs typeface="Times New Roman" panose="02020603050405020304" pitchFamily="18" charset="0"/>
            </a:endParaRPr>
          </a:p>
          <a:p>
            <a:pPr algn="r" rtl="1"/>
            <a:endParaRPr lang="ar-SY" sz="2000" dirty="0">
              <a:solidFill>
                <a:schemeClr val="tx1"/>
              </a:solidFill>
              <a:latin typeface="Times New Roman" panose="02020603050405020304" pitchFamily="18" charset="0"/>
              <a:cs typeface="Times New Roman" panose="02020603050405020304" pitchFamily="18" charset="0"/>
            </a:endParaRPr>
          </a:p>
          <a:p>
            <a:pPr algn="r" rtl="1"/>
            <a:endParaRPr lang="ar-SY" sz="2000" dirty="0" smtClean="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29</a:t>
            </a:fld>
            <a:endParaRPr lang="en-US"/>
          </a:p>
        </p:txBody>
      </p:sp>
    </p:spTree>
    <p:extLst>
      <p:ext uri="{BB962C8B-B14F-4D97-AF65-F5344CB8AC3E}">
        <p14:creationId xmlns:p14="http://schemas.microsoft.com/office/powerpoint/2010/main" val="138486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8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smtClean="0"/>
              <a:t>مفهوم ريادة الأعمال</a:t>
            </a:r>
            <a:endParaRPr lang="en-US" dirty="0"/>
          </a:p>
        </p:txBody>
      </p:sp>
      <p:sp>
        <p:nvSpPr>
          <p:cNvPr id="3" name="عنصر نائب للمحتوى 2"/>
          <p:cNvSpPr>
            <a:spLocks noGrp="1"/>
          </p:cNvSpPr>
          <p:nvPr>
            <p:ph idx="1"/>
          </p:nvPr>
        </p:nvSpPr>
        <p:spPr/>
        <p:txBody>
          <a:bodyPr>
            <a:noAutofit/>
          </a:bodyPr>
          <a:lstStyle/>
          <a:p>
            <a:pPr algn="r" rtl="1"/>
            <a:r>
              <a:rPr lang="ar-SY" sz="2400" b="1" dirty="0">
                <a:solidFill>
                  <a:schemeClr val="tx1"/>
                </a:solidFill>
                <a:latin typeface="Times New Roman" panose="02020603050405020304" pitchFamily="18" charset="0"/>
                <a:cs typeface="Times New Roman" panose="02020603050405020304" pitchFamily="18" charset="0"/>
              </a:rPr>
              <a:t>ريادة الأعمال</a:t>
            </a:r>
            <a:r>
              <a:rPr lang="ar-SY" sz="2400" dirty="0">
                <a:solidFill>
                  <a:schemeClr val="tx1"/>
                </a:solidFill>
                <a:latin typeface="Times New Roman" panose="02020603050405020304" pitchFamily="18" charset="0"/>
                <a:cs typeface="Times New Roman" panose="02020603050405020304" pitchFamily="18" charset="0"/>
              </a:rPr>
              <a:t>، وسميت أيضا </a:t>
            </a:r>
            <a:r>
              <a:rPr lang="ar-SY" sz="2400" b="1" dirty="0" smtClean="0">
                <a:solidFill>
                  <a:schemeClr val="tx1"/>
                </a:solidFill>
                <a:latin typeface="Times New Roman" panose="02020603050405020304" pitchFamily="18" charset="0"/>
                <a:cs typeface="Times New Roman" panose="02020603050405020304" pitchFamily="18" charset="0"/>
              </a:rPr>
              <a:t>الاعتمار</a:t>
            </a:r>
            <a:r>
              <a:rPr lang="ar-SY"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هي عملية إنشاء منظمة/(منظمات) جديدة أو تطوير منظمات قائمة، وهي بالتحديد إنشاء عمل/أعمال جديدة أو </a:t>
            </a:r>
            <a:r>
              <a:rPr lang="ar-SY" sz="2400" dirty="0" smtClean="0">
                <a:solidFill>
                  <a:schemeClr val="tx1"/>
                </a:solidFill>
                <a:latin typeface="Times New Roman" panose="02020603050405020304" pitchFamily="18" charset="0"/>
                <a:cs typeface="Times New Roman" panose="02020603050405020304" pitchFamily="18" charset="0"/>
              </a:rPr>
              <a:t>الاستجابة </a:t>
            </a:r>
            <a:r>
              <a:rPr lang="ar-SY" sz="2400" dirty="0">
                <a:solidFill>
                  <a:schemeClr val="tx1"/>
                </a:solidFill>
                <a:latin typeface="Times New Roman" panose="02020603050405020304" pitchFamily="18" charset="0"/>
                <a:cs typeface="Times New Roman" panose="02020603050405020304" pitchFamily="18" charset="0"/>
              </a:rPr>
              <a:t>لفرص </a:t>
            </a:r>
            <a:r>
              <a:rPr lang="ar-SY" sz="2400" dirty="0" smtClean="0">
                <a:solidFill>
                  <a:schemeClr val="tx1"/>
                </a:solidFill>
                <a:latin typeface="Times New Roman" panose="02020603050405020304" pitchFamily="18" charset="0"/>
                <a:cs typeface="Times New Roman" panose="02020603050405020304" pitchFamily="18" charset="0"/>
              </a:rPr>
              <a:t>جديدة.</a:t>
            </a:r>
          </a:p>
          <a:p>
            <a:pPr algn="r" rtl="1"/>
            <a:r>
              <a:rPr lang="ar-SY" sz="2400" b="1" dirty="0">
                <a:solidFill>
                  <a:schemeClr val="tx1"/>
                </a:solidFill>
                <a:latin typeface="Times New Roman" panose="02020603050405020304" pitchFamily="18" charset="0"/>
                <a:cs typeface="Times New Roman" panose="02020603050405020304" pitchFamily="18" charset="0"/>
              </a:rPr>
              <a:t>ريادة الأعمال</a:t>
            </a:r>
            <a:r>
              <a:rPr lang="ar-SY" sz="2400" dirty="0">
                <a:solidFill>
                  <a:schemeClr val="tx1"/>
                </a:solidFill>
                <a:latin typeface="Times New Roman" panose="02020603050405020304" pitchFamily="18" charset="0"/>
                <a:cs typeface="Times New Roman" panose="02020603050405020304" pitchFamily="18" charset="0"/>
              </a:rPr>
              <a:t> تعني القدرة على المبادرة في إنشاء مشاريع خاصة جديدة ذات أفكار مختلفة والرقي بها نحو القمة</a:t>
            </a:r>
            <a:r>
              <a:rPr lang="ar-SY" sz="2400" dirty="0" smtClean="0">
                <a:solidFill>
                  <a:schemeClr val="tx1"/>
                </a:solidFill>
                <a:latin typeface="Times New Roman" panose="02020603050405020304" pitchFamily="18" charset="0"/>
                <a:cs typeface="Times New Roman" panose="02020603050405020304" pitchFamily="18" charset="0"/>
              </a:rPr>
              <a:t>.</a:t>
            </a:r>
          </a:p>
          <a:p>
            <a:pPr lvl="0" algn="r" rtl="1">
              <a:lnSpc>
                <a:spcPct val="200000"/>
              </a:lnSpc>
            </a:pPr>
            <a:r>
              <a:rPr lang="ar-SA" sz="2000" b="1" dirty="0" smtClean="0">
                <a:solidFill>
                  <a:schemeClr val="tx1"/>
                </a:solidFill>
                <a:latin typeface="Times New Roman" panose="02020603050405020304" pitchFamily="18" charset="0"/>
                <a:cs typeface="Times New Roman" panose="02020603050405020304" pitchFamily="18" charset="0"/>
              </a:rPr>
              <a:t>هي عملية خلق منظمة اقتصادية مبدعة من أجل تحقيق الربح أو النمو تحت ظروف المخاطرة وعدم التأكد.</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r" rtl="1"/>
            <a:endParaRPr lang="ar-SY" sz="2000" dirty="0" smtClean="0">
              <a:solidFill>
                <a:schemeClr val="tx1"/>
              </a:solidFill>
              <a:latin typeface="Times New Roman" panose="02020603050405020304" pitchFamily="18" charset="0"/>
              <a:cs typeface="Times New Roman" panose="02020603050405020304" pitchFamily="18" charset="0"/>
            </a:endParaRPr>
          </a:p>
          <a:p>
            <a:pPr marL="0" indent="0" algn="r" rtl="1">
              <a:buNone/>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a:t>
            </a:fld>
            <a:endParaRPr lang="en-US"/>
          </a:p>
        </p:txBody>
      </p:sp>
    </p:spTree>
    <p:extLst>
      <p:ext uri="{BB962C8B-B14F-4D97-AF65-F5344CB8AC3E}">
        <p14:creationId xmlns:p14="http://schemas.microsoft.com/office/powerpoint/2010/main" val="281588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dirty="0" smtClean="0"/>
              <a:t>حاضنات الأعمال</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SY" sz="3200" dirty="0" smtClean="0">
                <a:solidFill>
                  <a:schemeClr val="tx1"/>
                </a:solidFill>
                <a:latin typeface="Times New Roman" panose="02020603050405020304" pitchFamily="18" charset="0"/>
                <a:cs typeface="Times New Roman" panose="02020603050405020304" pitchFamily="18" charset="0"/>
              </a:rPr>
              <a:t>يمكن تعريف حاضنات الأعمال بأنها مؤسسات تعمل على دعم الرياديين(المشاريع الناشئة) الذي تتوافر لهم الأفكار الطموحة والدراسة الاقتصادية السليمة وبعض الموارد اللازمة لتحقيق طموحاتهم بحيث تساعد على توفير بيئة عمل مواتية خلال السنوات الأولى الحرجة التي يمكن أثناها ولادة هذه المشروعات وزيادة فرصة نجاحها من خلال استكمال النواحي الفنية والإدارية بتكلفة زهيدة ودفع صاحب المشروع إلى التركيز على جوهر العمل.</a:t>
            </a: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30</a:t>
            </a:fld>
            <a:endParaRPr lang="en-US"/>
          </a:p>
        </p:txBody>
      </p:sp>
    </p:spTree>
    <p:extLst>
      <p:ext uri="{BB962C8B-B14F-4D97-AF65-F5344CB8AC3E}">
        <p14:creationId xmlns:p14="http://schemas.microsoft.com/office/powerpoint/2010/main" val="41977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823746" y="1264555"/>
            <a:ext cx="8596668" cy="4355306"/>
          </a:xfrm>
        </p:spPr>
        <p:txBody>
          <a:bodyPr>
            <a:noAutofit/>
          </a:bodyPr>
          <a:lstStyle/>
          <a:p>
            <a:pPr algn="r" rtl="1"/>
            <a:r>
              <a:rPr lang="ar-SY" sz="2200" dirty="0" smtClean="0">
                <a:solidFill>
                  <a:schemeClr val="tx1"/>
                </a:solidFill>
                <a:latin typeface="Times New Roman" panose="02020603050405020304" pitchFamily="18" charset="0"/>
                <a:cs typeface="Times New Roman" panose="02020603050405020304" pitchFamily="18" charset="0"/>
              </a:rPr>
              <a:t>ما هي حاضنة الأعمال ؟</a:t>
            </a:r>
          </a:p>
          <a:p>
            <a:pPr algn="r" rtl="1"/>
            <a:r>
              <a:rPr lang="ar-SY" sz="2200" u="sng" dirty="0" smtClean="0">
                <a:solidFill>
                  <a:schemeClr val="tx1"/>
                </a:solidFill>
                <a:latin typeface="Times New Roman" panose="02020603050405020304" pitchFamily="18" charset="0"/>
                <a:cs typeface="Times New Roman" panose="02020603050405020304" pitchFamily="18" charset="0"/>
              </a:rPr>
              <a:t>التعريف الأول:</a:t>
            </a:r>
          </a:p>
          <a:p>
            <a:pPr algn="r" rtl="1"/>
            <a:r>
              <a:rPr lang="ar-SY" sz="2200" dirty="0">
                <a:solidFill>
                  <a:schemeClr val="tx1"/>
                </a:solidFill>
                <a:latin typeface="Times New Roman" panose="02020603050405020304" pitchFamily="18" charset="0"/>
                <a:cs typeface="Times New Roman" panose="02020603050405020304" pitchFamily="18" charset="0"/>
              </a:rPr>
              <a:t>هي كيان اقتصادي يهدف إلى</a:t>
            </a:r>
            <a:r>
              <a:rPr lang="ar-SY" sz="2200" dirty="0" smtClean="0">
                <a:solidFill>
                  <a:schemeClr val="tx1"/>
                </a:solidFill>
                <a:latin typeface="Times New Roman" panose="02020603050405020304" pitchFamily="18" charset="0"/>
                <a:cs typeface="Times New Roman" panose="02020603050405020304" pitchFamily="18" charset="0"/>
              </a:rPr>
              <a:t>:</a:t>
            </a:r>
          </a:p>
          <a:p>
            <a:pPr algn="r" rtl="1"/>
            <a:r>
              <a:rPr lang="ar-SY" sz="2200" dirty="0" smtClean="0">
                <a:solidFill>
                  <a:schemeClr val="tx1"/>
                </a:solidFill>
                <a:latin typeface="Times New Roman" panose="02020603050405020304" pitchFamily="18" charset="0"/>
                <a:cs typeface="Times New Roman" panose="02020603050405020304" pitchFamily="18" charset="0"/>
              </a:rPr>
              <a:t>استثمار أموال بعض المستثمرين في </a:t>
            </a:r>
            <a:r>
              <a:rPr lang="ar-SY" sz="2200" dirty="0">
                <a:solidFill>
                  <a:schemeClr val="tx1"/>
                </a:solidFill>
                <a:latin typeface="Times New Roman" panose="02020603050405020304" pitchFamily="18" charset="0"/>
                <a:cs typeface="Times New Roman" panose="02020603050405020304" pitchFamily="18" charset="0"/>
              </a:rPr>
              <a:t>حاضنة الأعمال </a:t>
            </a:r>
            <a:r>
              <a:rPr lang="ar-SY" sz="2200" dirty="0" smtClean="0">
                <a:solidFill>
                  <a:schemeClr val="tx1"/>
                </a:solidFill>
                <a:latin typeface="Times New Roman" panose="02020603050405020304" pitchFamily="18" charset="0"/>
                <a:cs typeface="Times New Roman" panose="02020603050405020304" pitchFamily="18" charset="0"/>
              </a:rPr>
              <a:t>مشروعات / شركات تمتلك مقومات تؤهلها للنجاح و تحقيق أرباح في المستقبل.</a:t>
            </a:r>
          </a:p>
          <a:p>
            <a:pPr algn="r" rtl="1"/>
            <a:r>
              <a:rPr lang="ar-SY" sz="2200" dirty="0" smtClean="0">
                <a:solidFill>
                  <a:schemeClr val="tx1"/>
                </a:solidFill>
                <a:latin typeface="Times New Roman" panose="02020603050405020304" pitchFamily="18" charset="0"/>
                <a:cs typeface="Times New Roman" panose="02020603050405020304" pitchFamily="18" charset="0"/>
              </a:rPr>
              <a:t>احتضان مشروعات / شركات أفكارها و مقوماتها تؤهلها لأن تكون شركات ناجحة بعد أن توفر لها الحاضنة بعض الخدمات مثل التمويل – إشراف الخبراء ….إلخ</a:t>
            </a:r>
          </a:p>
          <a:p>
            <a:pPr algn="r" rtl="1"/>
            <a:r>
              <a:rPr lang="ar-SY" sz="2200" u="sng" dirty="0" smtClean="0">
                <a:solidFill>
                  <a:schemeClr val="tx1"/>
                </a:solidFill>
                <a:latin typeface="Times New Roman" panose="02020603050405020304" pitchFamily="18" charset="0"/>
                <a:cs typeface="Times New Roman" panose="02020603050405020304" pitchFamily="18" charset="0"/>
              </a:rPr>
              <a:t>التعريف الثاني:</a:t>
            </a:r>
            <a:endParaRPr lang="ar-SY" sz="2200" dirty="0" smtClean="0">
              <a:solidFill>
                <a:schemeClr val="tx1"/>
              </a:solidFill>
              <a:latin typeface="Times New Roman" panose="02020603050405020304" pitchFamily="18" charset="0"/>
              <a:cs typeface="Times New Roman" panose="02020603050405020304" pitchFamily="18" charset="0"/>
            </a:endParaRPr>
          </a:p>
          <a:p>
            <a:pPr algn="r" rtl="1"/>
            <a:r>
              <a:rPr lang="ar-SY" sz="2000" dirty="0" smtClean="0">
                <a:solidFill>
                  <a:schemeClr val="tx1"/>
                </a:solidFill>
                <a:latin typeface="Times New Roman" panose="02020603050405020304" pitchFamily="18" charset="0"/>
                <a:cs typeface="Times New Roman" panose="02020603050405020304" pitchFamily="18" charset="0"/>
              </a:rPr>
              <a:t>حاضنة الأعمال هي برامج مصممة لدعم تطوير وانجاح الشركات الناشئة عن طريق تزويدها بمجموعة من موارد الدعم والخدمات المصممة والمدارة من قبل إدارة الحاضنة, والتي اما ان تقوم الحاضنة بتزويدها للشركات الناشئة بشكل مباشر أو عن طريق شبكة من علاقاتها. تختلف حاضنات الأعمال عن بعضها في الطريقة التي تقوم بها بتزويد الشركات الناشئة بالدعم و الخدمات.</a:t>
            </a:r>
          </a:p>
          <a:p>
            <a:pPr algn="r" rtl="1"/>
            <a:r>
              <a:rPr lang="ar-SY" sz="2200" dirty="0" smtClean="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31</a:t>
            </a:fld>
            <a:endParaRPr lang="en-US"/>
          </a:p>
        </p:txBody>
      </p:sp>
    </p:spTree>
    <p:extLst>
      <p:ext uri="{BB962C8B-B14F-4D97-AF65-F5344CB8AC3E}">
        <p14:creationId xmlns:p14="http://schemas.microsoft.com/office/powerpoint/2010/main" val="15966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8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8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8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8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8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8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8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8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741860" y="1399344"/>
            <a:ext cx="8596668" cy="5039845"/>
          </a:xfrm>
        </p:spPr>
        <p:txBody>
          <a:bodyPr>
            <a:noAutofit/>
          </a:bodyPr>
          <a:lstStyle/>
          <a:p>
            <a:pPr marL="0" indent="0" algn="r" rtl="1">
              <a:buNone/>
            </a:pPr>
            <a:r>
              <a:rPr lang="ar-SY" sz="2000" b="1" u="sng" dirty="0">
                <a:solidFill>
                  <a:schemeClr val="tx1"/>
                </a:solidFill>
                <a:latin typeface="Times New Roman" panose="02020603050405020304" pitchFamily="18" charset="0"/>
                <a:cs typeface="Times New Roman" panose="02020603050405020304" pitchFamily="18" charset="0"/>
              </a:rPr>
              <a:t>الخدمات الأكثر شيوعاً التي تقدمها حاضنات الأعمال </a:t>
            </a:r>
            <a:r>
              <a:rPr lang="ar-SY" sz="2000" b="1" u="sng" dirty="0" smtClean="0">
                <a:solidFill>
                  <a:schemeClr val="tx1"/>
                </a:solidFill>
                <a:latin typeface="Times New Roman" panose="02020603050405020304" pitchFamily="18" charset="0"/>
                <a:cs typeface="Times New Roman" panose="02020603050405020304" pitchFamily="18" charset="0"/>
              </a:rPr>
              <a:t>:</a:t>
            </a:r>
          </a:p>
          <a:p>
            <a:pPr algn="r" rtl="1"/>
            <a:r>
              <a:rPr lang="ar-SY" sz="2000" b="1" dirty="0" smtClean="0">
                <a:solidFill>
                  <a:schemeClr val="tx1"/>
                </a:solidFill>
                <a:latin typeface="Times New Roman" panose="02020603050405020304" pitchFamily="18" charset="0"/>
                <a:cs typeface="Times New Roman" panose="02020603050405020304" pitchFamily="18" charset="0"/>
              </a:rPr>
              <a:t>المساعدة </a:t>
            </a:r>
            <a:r>
              <a:rPr lang="ar-SY" sz="2000" b="1" dirty="0">
                <a:solidFill>
                  <a:schemeClr val="tx1"/>
                </a:solidFill>
                <a:latin typeface="Times New Roman" panose="02020603050405020304" pitchFamily="18" charset="0"/>
                <a:cs typeface="Times New Roman" panose="02020603050405020304" pitchFamily="18" charset="0"/>
              </a:rPr>
              <a:t>في التسويق و الحسابات و الإدارة </a:t>
            </a:r>
            <a:r>
              <a:rPr lang="ar-SY" sz="2000" b="1" dirty="0" smtClean="0">
                <a:solidFill>
                  <a:schemeClr val="tx1"/>
                </a:solidFill>
                <a:latin typeface="Times New Roman" panose="02020603050405020304" pitchFamily="18" charset="0"/>
                <a:cs typeface="Times New Roman" panose="02020603050405020304" pitchFamily="18" charset="0"/>
              </a:rPr>
              <a:t>المالية</a:t>
            </a:r>
          </a:p>
          <a:p>
            <a:pPr algn="r" rtl="1"/>
            <a:r>
              <a:rPr lang="ar-SA" sz="2000" b="1" dirty="0">
                <a:solidFill>
                  <a:schemeClr val="tx1"/>
                </a:solidFill>
                <a:latin typeface="Times New Roman"/>
                <a:cs typeface="Times New Roman"/>
              </a:rPr>
              <a:t>مساعدة المنشآت الناشئة في الحصول على التمويل اللازم</a:t>
            </a:r>
            <a:r>
              <a:rPr lang="ar-SA" sz="2000" b="1" dirty="0" smtClean="0">
                <a:solidFill>
                  <a:schemeClr val="tx1"/>
                </a:solidFill>
                <a:latin typeface="Times New Roman"/>
                <a:cs typeface="Times New Roman"/>
              </a:rPr>
              <a:t>.</a:t>
            </a:r>
            <a:endParaRPr lang="ar-SY" sz="2000" b="1" dirty="0">
              <a:solidFill>
                <a:schemeClr val="tx1"/>
              </a:solidFill>
              <a:latin typeface="Times New Roman" panose="02020603050405020304" pitchFamily="18" charset="0"/>
              <a:cs typeface="Times New Roman" panose="02020603050405020304" pitchFamily="18" charset="0"/>
            </a:endParaRPr>
          </a:p>
          <a:p>
            <a:pPr algn="r" rtl="1"/>
            <a:r>
              <a:rPr lang="ar-SY" sz="2000" b="1" dirty="0">
                <a:solidFill>
                  <a:schemeClr val="tx1"/>
                </a:solidFill>
                <a:latin typeface="Times New Roman" panose="02020603050405020304" pitchFamily="18" charset="0"/>
                <a:cs typeface="Times New Roman" panose="02020603050405020304" pitchFamily="18" charset="0"/>
              </a:rPr>
              <a:t>التواصل مع حلفاء </a:t>
            </a:r>
            <a:r>
              <a:rPr lang="ar-SY" sz="2000" b="1" dirty="0" smtClean="0">
                <a:solidFill>
                  <a:schemeClr val="tx1"/>
                </a:solidFill>
                <a:latin typeface="Times New Roman" panose="02020603050405020304" pitchFamily="18" charset="0"/>
                <a:cs typeface="Times New Roman" panose="02020603050405020304" pitchFamily="18" charset="0"/>
              </a:rPr>
              <a:t>استراتيجيين </a:t>
            </a:r>
            <a:r>
              <a:rPr lang="ar-SY" sz="2000" b="1" dirty="0">
                <a:solidFill>
                  <a:schemeClr val="tx1"/>
                </a:solidFill>
                <a:latin typeface="Times New Roman" panose="02020603050405020304" pitchFamily="18" charset="0"/>
                <a:cs typeface="Times New Roman" panose="02020603050405020304" pitchFamily="18" charset="0"/>
              </a:rPr>
              <a:t>بالسوق</a:t>
            </a:r>
          </a:p>
          <a:p>
            <a:pPr algn="r" rtl="1"/>
            <a:r>
              <a:rPr lang="ar-SY" sz="2000" b="1" dirty="0">
                <a:solidFill>
                  <a:schemeClr val="tx1"/>
                </a:solidFill>
                <a:latin typeface="Times New Roman" panose="02020603050405020304" pitchFamily="18" charset="0"/>
                <a:cs typeface="Times New Roman" panose="02020603050405020304" pitchFamily="18" charset="0"/>
              </a:rPr>
              <a:t>التواصل مع المستثمرين و مع مستثمري رأس المال المخاطر</a:t>
            </a:r>
          </a:p>
          <a:p>
            <a:pPr algn="r" rtl="1"/>
            <a:r>
              <a:rPr lang="ar-SY" sz="2000" b="1" dirty="0" smtClean="0">
                <a:solidFill>
                  <a:schemeClr val="tx1"/>
                </a:solidFill>
                <a:latin typeface="Times New Roman" panose="02020603050405020304" pitchFamily="18" charset="0"/>
                <a:cs typeface="Times New Roman" panose="02020603050405020304" pitchFamily="18" charset="0"/>
              </a:rPr>
              <a:t>توفير طاقم استشاري ورقابي</a:t>
            </a:r>
          </a:p>
          <a:p>
            <a:pPr algn="r" rtl="1"/>
            <a:r>
              <a:rPr lang="ar-SY" sz="2000" b="1" dirty="0" smtClean="0">
                <a:solidFill>
                  <a:schemeClr val="tx1"/>
                </a:solidFill>
                <a:latin typeface="Times New Roman" panose="02020603050405020304" pitchFamily="18" charset="0"/>
                <a:cs typeface="Times New Roman" panose="02020603050405020304" pitchFamily="18" charset="0"/>
              </a:rPr>
              <a:t>إدارة الملكية الفكرية</a:t>
            </a:r>
          </a:p>
          <a:p>
            <a:pPr algn="r" rtl="1"/>
            <a:r>
              <a:rPr lang="ar-SY" sz="2000" b="1" dirty="0" smtClean="0">
                <a:solidFill>
                  <a:schemeClr val="tx1"/>
                </a:solidFill>
                <a:latin typeface="Times New Roman" panose="02020603050405020304" pitchFamily="18" charset="0"/>
                <a:cs typeface="Times New Roman" panose="02020603050405020304" pitchFamily="18" charset="0"/>
              </a:rPr>
              <a:t>تسهيل الاقتراض </a:t>
            </a:r>
            <a:r>
              <a:rPr lang="ar-SY" sz="2000" b="1" dirty="0">
                <a:solidFill>
                  <a:schemeClr val="tx1"/>
                </a:solidFill>
                <a:latin typeface="Times New Roman" panose="02020603050405020304" pitchFamily="18" charset="0"/>
                <a:cs typeface="Times New Roman" panose="02020603050405020304" pitchFamily="18" charset="0"/>
              </a:rPr>
              <a:t>من </a:t>
            </a:r>
            <a:r>
              <a:rPr lang="ar-SY" sz="2000" b="1" dirty="0" smtClean="0">
                <a:solidFill>
                  <a:schemeClr val="tx1"/>
                </a:solidFill>
                <a:latin typeface="Times New Roman" panose="02020603050405020304" pitchFamily="18" charset="0"/>
                <a:cs typeface="Times New Roman" panose="02020603050405020304" pitchFamily="18" charset="0"/>
              </a:rPr>
              <a:t>البنوك.</a:t>
            </a:r>
          </a:p>
          <a:p>
            <a:pPr marL="0" indent="0" algn="r" rtl="1">
              <a:buNone/>
            </a:pPr>
            <a:r>
              <a:rPr lang="ar-SY" sz="2000" b="1" dirty="0">
                <a:solidFill>
                  <a:schemeClr val="tx1"/>
                </a:solidFill>
                <a:latin typeface="Times New Roman" panose="02020603050405020304" pitchFamily="18" charset="0"/>
                <a:cs typeface="Times New Roman" panose="02020603050405020304" pitchFamily="18" charset="0"/>
              </a:rPr>
              <a:t>في دراسات </a:t>
            </a:r>
            <a:r>
              <a:rPr lang="ar-SY" sz="2000" b="1" dirty="0" smtClean="0">
                <a:solidFill>
                  <a:schemeClr val="tx1"/>
                </a:solidFill>
                <a:latin typeface="Times New Roman" panose="02020603050405020304" pitchFamily="18" charset="0"/>
                <a:cs typeface="Times New Roman" panose="02020603050405020304" pitchFamily="18" charset="0"/>
              </a:rPr>
              <a:t>وجد </a:t>
            </a:r>
            <a:r>
              <a:rPr lang="ar-SY" sz="2000" b="1" dirty="0">
                <a:solidFill>
                  <a:schemeClr val="tx1"/>
                </a:solidFill>
                <a:latin typeface="Times New Roman" panose="02020603050405020304" pitchFamily="18" charset="0"/>
                <a:cs typeface="Times New Roman" panose="02020603050405020304" pitchFamily="18" charset="0"/>
              </a:rPr>
              <a:t>ان نسبة 87% من الشركات الناشئة التي استفادت من دعم الحاضنات نجحت واستمرت في السوق –  و في المقابل فان نسبة نجاح الشركات الناشئة التي لم تتلقى دعم من حاضنات الاعمال كانت حوالي 44% و بذلك يثبت </a:t>
            </a:r>
            <a:r>
              <a:rPr lang="ar-SY" sz="2000" b="1" dirty="0" smtClean="0">
                <a:solidFill>
                  <a:schemeClr val="tx1"/>
                </a:solidFill>
                <a:latin typeface="Times New Roman" panose="02020603050405020304" pitchFamily="18" charset="0"/>
                <a:cs typeface="Times New Roman" panose="02020603050405020304" pitchFamily="18" charset="0"/>
              </a:rPr>
              <a:t>مدى </a:t>
            </a:r>
            <a:r>
              <a:rPr lang="ar-SY" sz="2000" b="1" dirty="0">
                <a:solidFill>
                  <a:schemeClr val="tx1"/>
                </a:solidFill>
                <a:latin typeface="Times New Roman" panose="02020603050405020304" pitchFamily="18" charset="0"/>
                <a:cs typeface="Times New Roman" panose="02020603050405020304" pitchFamily="18" charset="0"/>
              </a:rPr>
              <a:t>أهمية حاضنات الأعمال.</a:t>
            </a:r>
            <a:r>
              <a:rPr lang="ar-SY" sz="2000" b="1" baseline="30000" dirty="0">
                <a:solidFill>
                  <a:schemeClr val="tx1"/>
                </a:solidFill>
                <a:latin typeface="Times New Roman" panose="02020603050405020304" pitchFamily="18" charset="0"/>
                <a:cs typeface="Times New Roman" panose="02020603050405020304" pitchFamily="18" charset="0"/>
                <a:hlinkClick r:id="rId2"/>
              </a:rPr>
              <a:t/>
            </a:r>
            <a:br>
              <a:rPr lang="ar-SY" sz="2000" b="1" baseline="30000" dirty="0">
                <a:solidFill>
                  <a:schemeClr val="tx1"/>
                </a:solidFill>
                <a:latin typeface="Times New Roman" panose="02020603050405020304" pitchFamily="18" charset="0"/>
                <a:cs typeface="Times New Roman" panose="02020603050405020304" pitchFamily="18" charset="0"/>
                <a:hlinkClick r:id="rId2"/>
              </a:rPr>
            </a:br>
            <a:endParaRPr lang="ar-SY" sz="2000" b="1" dirty="0">
              <a:solidFill>
                <a:schemeClr val="tx1"/>
              </a:solidFill>
              <a:latin typeface="Times New Roman" panose="02020603050405020304" pitchFamily="18" charset="0"/>
              <a:cs typeface="Times New Roman" panose="02020603050405020304" pitchFamily="18" charset="0"/>
            </a:endParaRPr>
          </a:p>
          <a:p>
            <a:pPr marL="0" indent="0" algn="r" rtl="1">
              <a:buNone/>
            </a:pPr>
            <a:endParaRPr lang="ar-SY" sz="2000" b="1" dirty="0">
              <a:solidFill>
                <a:schemeClr val="tx1"/>
              </a:solidFill>
              <a:latin typeface="Times New Roman" panose="02020603050405020304" pitchFamily="18" charset="0"/>
              <a:cs typeface="Times New Roman" panose="02020603050405020304" pitchFamily="18" charset="0"/>
            </a:endParaRPr>
          </a:p>
          <a:p>
            <a:pPr algn="r" rtl="1"/>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32</a:t>
            </a:fld>
            <a:endParaRPr lang="en-US"/>
          </a:p>
        </p:txBody>
      </p:sp>
    </p:spTree>
    <p:extLst>
      <p:ext uri="{BB962C8B-B14F-4D97-AF65-F5344CB8AC3E}">
        <p14:creationId xmlns:p14="http://schemas.microsoft.com/office/powerpoint/2010/main" val="18960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8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8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8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8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8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8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heel(1)">
                                      <p:cBhvr>
                                        <p:cTn id="42" dur="8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10462"/>
            <a:ext cx="8911687" cy="1280890"/>
          </a:xfrm>
        </p:spPr>
        <p:txBody>
          <a:bodyPr/>
          <a:lstStyle/>
          <a:p>
            <a:pPr algn="ctr"/>
            <a:r>
              <a:rPr lang="ar-SY" dirty="0"/>
              <a:t>هناك نوعان لحاضنات الأعمال هما ::</a:t>
            </a:r>
            <a:endParaRPr lang="en-US" dirty="0"/>
          </a:p>
        </p:txBody>
      </p:sp>
      <p:sp>
        <p:nvSpPr>
          <p:cNvPr id="3" name="عنصر نائب للمحتوى 2"/>
          <p:cNvSpPr>
            <a:spLocks noGrp="1"/>
          </p:cNvSpPr>
          <p:nvPr>
            <p:ph idx="1"/>
          </p:nvPr>
        </p:nvSpPr>
        <p:spPr/>
        <p:txBody>
          <a:bodyPr>
            <a:normAutofit/>
          </a:bodyPr>
          <a:lstStyle/>
          <a:p>
            <a:pPr algn="r" rtl="1"/>
            <a:r>
              <a:rPr lang="ar-SY" sz="2400" u="sng" dirty="0">
                <a:solidFill>
                  <a:schemeClr val="tx1"/>
                </a:solidFill>
                <a:latin typeface="Times New Roman" panose="02020603050405020304" pitchFamily="18" charset="0"/>
                <a:cs typeface="Times New Roman" panose="02020603050405020304" pitchFamily="18" charset="0"/>
              </a:rPr>
              <a:t>حاضنات الأعمال التي تهدف للربح </a:t>
            </a:r>
            <a:r>
              <a:rPr lang="ar-SY" sz="2400" u="sng" dirty="0" smtClean="0">
                <a:solidFill>
                  <a:schemeClr val="tx1"/>
                </a:solidFill>
                <a:latin typeface="Times New Roman" panose="02020603050405020304" pitchFamily="18" charset="0"/>
                <a:cs typeface="Times New Roman" panose="02020603050405020304" pitchFamily="18" charset="0"/>
              </a:rPr>
              <a:t>:</a:t>
            </a:r>
            <a:r>
              <a:rPr lang="ar-SY"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هي حاضنات أعمال تستثمر أموال مستثمريها في مشروعات / شركات و يحصل علي أرباحها من خلال أتفاق الحاضنة مع صاحب المشروع  / الشركة علي حصول الحاضنة علي نسبة من الربح عندما يبدأ المشروع في تحقيق أرباح.</a:t>
            </a:r>
          </a:p>
          <a:p>
            <a:pPr algn="r" rtl="1"/>
            <a:r>
              <a:rPr lang="ar-SY" sz="2400" u="sng" dirty="0">
                <a:solidFill>
                  <a:schemeClr val="tx1"/>
                </a:solidFill>
                <a:latin typeface="Times New Roman" panose="02020603050405020304" pitchFamily="18" charset="0"/>
                <a:cs typeface="Times New Roman" panose="02020603050405020304" pitchFamily="18" charset="0"/>
              </a:rPr>
              <a:t>حاضنات الأعمال التي لا تهدف للربح </a:t>
            </a:r>
            <a:r>
              <a:rPr lang="ar-SY" sz="2400" u="sng" dirty="0" smtClean="0">
                <a:solidFill>
                  <a:schemeClr val="tx1"/>
                </a:solidFill>
                <a:latin typeface="Times New Roman" panose="02020603050405020304" pitchFamily="18" charset="0"/>
                <a:cs typeface="Times New Roman" panose="02020603050405020304" pitchFamily="18" charset="0"/>
              </a:rPr>
              <a:t>:</a:t>
            </a:r>
            <a:r>
              <a:rPr lang="ar-SY"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هي حاضنات أعمال هدفها الأساسي تنمية المجتمع المتواجدة به من خلال إعطاء الفرصة لكل من لديه فكرة مشروع جديدة أو يملك شركة قادرة علي تحقيق أرباح أكثر في حالة تطويرها – و تقوم الحاضنة برعايتهم بالمال و الخبراء لتحقيق أرباح و هي تهدف إلي المساهمة في تقليل البطالة من ناحية و تنمية </a:t>
            </a:r>
            <a:r>
              <a:rPr lang="ar-SY" sz="2400" dirty="0" smtClean="0">
                <a:solidFill>
                  <a:schemeClr val="tx1"/>
                </a:solidFill>
                <a:latin typeface="Times New Roman" panose="02020603050405020304" pitchFamily="18" charset="0"/>
                <a:cs typeface="Times New Roman" panose="02020603050405020304" pitchFamily="18" charset="0"/>
              </a:rPr>
              <a:t>الاقتصاد </a:t>
            </a:r>
            <a:r>
              <a:rPr lang="ar-SY" sz="2400" dirty="0">
                <a:solidFill>
                  <a:schemeClr val="tx1"/>
                </a:solidFill>
                <a:latin typeface="Times New Roman" panose="02020603050405020304" pitchFamily="18" charset="0"/>
                <a:cs typeface="Times New Roman" panose="02020603050405020304" pitchFamily="18" charset="0"/>
              </a:rPr>
              <a:t>من ناحية </a:t>
            </a:r>
            <a:r>
              <a:rPr lang="ar-SY" sz="2400" dirty="0" smtClean="0">
                <a:solidFill>
                  <a:schemeClr val="tx1"/>
                </a:solidFill>
                <a:latin typeface="Times New Roman" panose="02020603050405020304" pitchFamily="18" charset="0"/>
                <a:cs typeface="Times New Roman" panose="02020603050405020304" pitchFamily="18" charset="0"/>
              </a:rPr>
              <a:t>أخري.</a:t>
            </a:r>
            <a:endParaRPr lang="ar-SY" sz="2400" dirty="0">
              <a:solidFill>
                <a:schemeClr val="tx1"/>
              </a:solidFill>
              <a:latin typeface="Times New Roman" panose="02020603050405020304" pitchFamily="18" charset="0"/>
              <a:cs typeface="Times New Roman" panose="02020603050405020304" pitchFamily="18" charset="0"/>
            </a:endParaRP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33</a:t>
            </a:fld>
            <a:endParaRPr lang="en-US"/>
          </a:p>
        </p:txBody>
      </p:sp>
    </p:spTree>
    <p:extLst>
      <p:ext uri="{BB962C8B-B14F-4D97-AF65-F5344CB8AC3E}">
        <p14:creationId xmlns:p14="http://schemas.microsoft.com/office/powerpoint/2010/main" val="33789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b="1" dirty="0">
                <a:solidFill>
                  <a:srgbClr val="FF0000"/>
                </a:solidFill>
                <a:latin typeface="Arial"/>
                <a:cs typeface="Arial"/>
              </a:rPr>
              <a:t>إشكالية تمويل ريادة الأعمال:</a:t>
            </a:r>
            <a:br>
              <a:rPr lang="ar-SY" b="1" dirty="0">
                <a:solidFill>
                  <a:srgbClr val="FF0000"/>
                </a:solidFill>
                <a:latin typeface="Arial"/>
                <a:cs typeface="Arial"/>
              </a:rPr>
            </a:br>
            <a:endParaRPr lang="en-US" dirty="0"/>
          </a:p>
        </p:txBody>
      </p:sp>
      <p:sp>
        <p:nvSpPr>
          <p:cNvPr id="3" name="عنصر نائب للمحتوى 2"/>
          <p:cNvSpPr>
            <a:spLocks noGrp="1"/>
          </p:cNvSpPr>
          <p:nvPr>
            <p:ph idx="1"/>
          </p:nvPr>
        </p:nvSpPr>
        <p:spPr/>
        <p:txBody>
          <a:bodyPr>
            <a:noAutofit/>
          </a:bodyPr>
          <a:lstStyle/>
          <a:p>
            <a:pPr algn="r" rtl="1"/>
            <a:r>
              <a:rPr lang="ar-SY" sz="2400" dirty="0">
                <a:solidFill>
                  <a:schemeClr val="tx1"/>
                </a:solidFill>
                <a:latin typeface="Arial"/>
                <a:cs typeface="Arial"/>
              </a:rPr>
              <a:t>تتسم الأعمال الجديدة الباحثة عن رأس مال ممول بافتقارها لسجل سابق يتم تقديمه للمستثمرين أو الجهات المقرضة، وغالباً فإن جلّ ما تملكه هو خطة مكتوبة وفي بعض الأحيان تكون غير مكتوبة توضح الأداء المستقبلي المتوقع للمشروع.</a:t>
            </a:r>
          </a:p>
          <a:p>
            <a:pPr algn="r" rtl="1"/>
            <a:r>
              <a:rPr lang="ar-SY" sz="2400" dirty="0">
                <a:solidFill>
                  <a:schemeClr val="tx1"/>
                </a:solidFill>
                <a:latin typeface="Arial"/>
                <a:cs typeface="Arial"/>
              </a:rPr>
              <a:t>ذلك يعني بطبيعة الحال صعوبة الحصول على تمويل أو قرض من البنوك التقليدية التي تتطلب سجلات مالية فعلية وليس متوقع ولمدة ثلاثة سنوات ماضية على الأقل والتي تغطي القرض الممنوح لتمويل المشروع.</a:t>
            </a:r>
          </a:p>
          <a:p>
            <a:pPr algn="r" rtl="1"/>
            <a:r>
              <a:rPr lang="ar-SY" sz="2400" dirty="0">
                <a:solidFill>
                  <a:schemeClr val="tx1"/>
                </a:solidFill>
                <a:latin typeface="Arial"/>
                <a:cs typeface="Arial"/>
              </a:rPr>
              <a:t>وهذا ما يولد الحاجة لإيجاد آليات بديلة لتمويل المشاريع الناشئة بما ينسجم مع المصلحة الاقتصادية والتنموية على حد سواء.</a:t>
            </a:r>
            <a:endParaRPr lang="en-US" sz="2400" dirty="0">
              <a:solidFill>
                <a:schemeClr val="tx1"/>
              </a:solidFill>
              <a:latin typeface="Arial"/>
              <a:cs typeface="Arial"/>
            </a:endParaRP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34</a:t>
            </a:fld>
            <a:endParaRPr lang="en-US"/>
          </a:p>
        </p:txBody>
      </p:sp>
    </p:spTree>
    <p:extLst>
      <p:ext uri="{BB962C8B-B14F-4D97-AF65-F5344CB8AC3E}">
        <p14:creationId xmlns:p14="http://schemas.microsoft.com/office/powerpoint/2010/main" val="126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89212" y="2147248"/>
            <a:ext cx="8915400" cy="3777622"/>
          </a:xfrm>
        </p:spPr>
        <p:txBody>
          <a:bodyPr>
            <a:normAutofit/>
          </a:bodyPr>
          <a:lstStyle/>
          <a:p>
            <a:pPr algn="r" rtl="1"/>
            <a:r>
              <a:rPr lang="ar-SY" sz="2000" b="1" dirty="0">
                <a:solidFill>
                  <a:schemeClr val="tx1"/>
                </a:solidFill>
                <a:latin typeface="Times New Roman"/>
              </a:rPr>
              <a:t>. </a:t>
            </a:r>
            <a:r>
              <a:rPr lang="ar-SY" sz="2000" b="1" dirty="0">
                <a:solidFill>
                  <a:schemeClr val="tx1"/>
                </a:solidFill>
                <a:latin typeface="Times New Roman"/>
                <a:cs typeface="Times New Roman"/>
              </a:rPr>
              <a:t>أهمية الحصول على التمويل بالنسبة لرائد الأعمال</a:t>
            </a:r>
            <a:r>
              <a:rPr lang="ar-SY" sz="2000" b="1" dirty="0" smtClean="0">
                <a:solidFill>
                  <a:schemeClr val="tx1"/>
                </a:solidFill>
                <a:latin typeface="Times New Roman"/>
                <a:cs typeface="Times New Roman"/>
              </a:rPr>
              <a:t>:</a:t>
            </a:r>
            <a:endParaRPr lang="ar-SY" sz="2000" b="1" dirty="0">
              <a:solidFill>
                <a:schemeClr val="tx1"/>
              </a:solidFill>
              <a:latin typeface="Times New Roman"/>
              <a:cs typeface="Times New Roman"/>
            </a:endParaRPr>
          </a:p>
          <a:p>
            <a:pPr algn="just" rtl="1"/>
            <a:r>
              <a:rPr lang="ar-SY" sz="2000" b="1" u="sng" dirty="0">
                <a:solidFill>
                  <a:schemeClr val="tx1"/>
                </a:solidFill>
                <a:latin typeface="Times New Roman"/>
                <a:cs typeface="Times New Roman"/>
              </a:rPr>
              <a:t>توجد ثلاثة أسباب توضح حاجة مشاريع ريادة الأعمال إلى زيادة رأس المال خلال المراحل الباكرة:</a:t>
            </a:r>
          </a:p>
          <a:p>
            <a:pPr algn="just" rtl="1"/>
            <a:r>
              <a:rPr lang="ar-SY" sz="2000" dirty="0">
                <a:solidFill>
                  <a:schemeClr val="tx1"/>
                </a:solidFill>
                <a:latin typeface="Times New Roman"/>
                <a:cs typeface="Times New Roman"/>
              </a:rPr>
              <a:t>1- مشاكل السيولة: حيث أن الأدوات بحاجة للشراء، ويجب تدريب الموظفين والدفع لهم، إضافة للإعلانات؛ وكل ذلك يجب أن يدفع قبل تحقيق مبيعات.</a:t>
            </a:r>
          </a:p>
          <a:p>
            <a:pPr algn="just" rtl="1"/>
            <a:r>
              <a:rPr lang="ar-SY" sz="2000" dirty="0">
                <a:solidFill>
                  <a:schemeClr val="tx1"/>
                </a:solidFill>
                <a:latin typeface="Times New Roman"/>
                <a:cs typeface="Times New Roman"/>
              </a:rPr>
              <a:t>2- استثمارات رأس المال: إن تكلفة شراء عقار حقيقي وتسهيلات البناء وشراء الأدوات التي تزيد عن قدرة الشركة على تمويل هذا الأمر بشكل ذاتي.</a:t>
            </a:r>
          </a:p>
          <a:p>
            <a:pPr algn="just" rtl="1"/>
            <a:r>
              <a:rPr lang="ar-SY" sz="2000" dirty="0">
                <a:solidFill>
                  <a:schemeClr val="tx1"/>
                </a:solidFill>
                <a:latin typeface="Times New Roman"/>
                <a:cs typeface="Times New Roman"/>
              </a:rPr>
              <a:t>3- طول دورة تطوير المنتج: تحتاج بعض المنتجات أعواماً حتى يتم تطويرها قبل تحقيق الربح؛ تزيد هذه التكاليف عن قدرة الشركة على تمويل فعالياتها بنفسها.</a:t>
            </a:r>
          </a:p>
          <a:p>
            <a:pPr algn="r" rtl="1"/>
            <a:endParaRPr lang="en-US" sz="20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35</a:t>
            </a:fld>
            <a:endParaRPr lang="en-US"/>
          </a:p>
        </p:txBody>
      </p:sp>
    </p:spTree>
    <p:extLst>
      <p:ext uri="{BB962C8B-B14F-4D97-AF65-F5344CB8AC3E}">
        <p14:creationId xmlns:p14="http://schemas.microsoft.com/office/powerpoint/2010/main" val="20968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r" rtl="1"/>
            <a:r>
              <a:rPr lang="ar-SY" sz="3200" dirty="0">
                <a:solidFill>
                  <a:schemeClr val="tx1"/>
                </a:solidFill>
                <a:latin typeface="Times New Roman"/>
                <a:cs typeface="Times New Roman"/>
              </a:rPr>
              <a:t>إن العديد من رواد الأعمال تعوزهم الخبرة حول زيادة رأس المال كما أن القليل من الأشخاص يتعاملون مع قضية زيادة رأس مال الاستثمار قبل حاجتهم لزيادة رأس المال لشركتهم، وبنتيجة ذلك يتعامل العديد من رواد الأعمال بشكل اعتباطي مع قضية زيادة رأس لمال بسبب نقص خبرتهم في هذا المجال.</a:t>
            </a:r>
            <a:r>
              <a:rPr lang="en-US" sz="3200" dirty="0">
                <a:solidFill>
                  <a:schemeClr val="tx1"/>
                </a:solidFill>
                <a:latin typeface="Times New Roman"/>
                <a:cs typeface="Times New Roman"/>
              </a:rPr>
              <a:t> </a:t>
            </a:r>
            <a:endParaRPr lang="ar-SY" sz="3200" dirty="0">
              <a:solidFill>
                <a:schemeClr val="tx1"/>
              </a:solidFill>
              <a:latin typeface="Times New Roman"/>
              <a:cs typeface="Times New Roman"/>
            </a:endParaRPr>
          </a:p>
          <a:p>
            <a:endParaRPr lang="en-US" sz="32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36</a:t>
            </a:fld>
            <a:endParaRPr lang="en-US"/>
          </a:p>
        </p:txBody>
      </p:sp>
    </p:spTree>
    <p:extLst>
      <p:ext uri="{BB962C8B-B14F-4D97-AF65-F5344CB8AC3E}">
        <p14:creationId xmlns:p14="http://schemas.microsoft.com/office/powerpoint/2010/main" val="29591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r" rtl="1">
              <a:buNone/>
            </a:pPr>
            <a:r>
              <a:rPr lang="ar-SY" sz="2800" b="1" u="sng" dirty="0" smtClean="0">
                <a:solidFill>
                  <a:schemeClr val="tx1"/>
                </a:solidFill>
                <a:latin typeface="Times New Roman" panose="02020603050405020304" pitchFamily="18" charset="0"/>
                <a:cs typeface="Times New Roman" panose="02020603050405020304" pitchFamily="18" charset="0"/>
              </a:rPr>
              <a:t>مدارس الفكر المتعلق بالتمويل الأولي(المبدئي):</a:t>
            </a:r>
          </a:p>
          <a:p>
            <a:pPr algn="r" rtl="1"/>
            <a:r>
              <a:rPr lang="ar-SY" sz="2800" b="1" u="sng" dirty="0" smtClean="0">
                <a:solidFill>
                  <a:schemeClr val="tx1"/>
                </a:solidFill>
                <a:latin typeface="Times New Roman" panose="02020603050405020304" pitchFamily="18" charset="0"/>
                <a:cs typeface="Times New Roman" panose="02020603050405020304" pitchFamily="18" charset="0"/>
              </a:rPr>
              <a:t>1- المدرسة الأولى: التمويل المبدئي العالي:</a:t>
            </a:r>
          </a:p>
          <a:p>
            <a:pPr algn="r" rtl="1"/>
            <a:r>
              <a:rPr lang="ar-SY" sz="2800" dirty="0" smtClean="0">
                <a:solidFill>
                  <a:schemeClr val="tx1"/>
                </a:solidFill>
                <a:latin typeface="Times New Roman" panose="02020603050405020304" pitchFamily="18" charset="0"/>
                <a:cs typeface="Times New Roman" panose="02020603050405020304" pitchFamily="18" charset="0"/>
              </a:rPr>
              <a:t>تقول كلما جمعت المزيد من المال في البداية كلما كان ذلك أفضل.</a:t>
            </a:r>
          </a:p>
          <a:p>
            <a:pPr algn="r" rtl="1"/>
            <a:r>
              <a:rPr lang="ar-SY" sz="2800" b="1" u="sng" dirty="0" smtClean="0">
                <a:solidFill>
                  <a:schemeClr val="tx1"/>
                </a:solidFill>
                <a:latin typeface="Times New Roman" panose="02020603050405020304" pitchFamily="18" charset="0"/>
                <a:cs typeface="Times New Roman" panose="02020603050405020304" pitchFamily="18" charset="0"/>
              </a:rPr>
              <a:t>2- المدرسة الثانية: التمويل المبدئي المتدني:</a:t>
            </a:r>
          </a:p>
          <a:p>
            <a:pPr algn="r" rtl="1"/>
            <a:r>
              <a:rPr lang="ar-SY" sz="2800" dirty="0" smtClean="0">
                <a:solidFill>
                  <a:schemeClr val="tx1"/>
                </a:solidFill>
                <a:latin typeface="Times New Roman" panose="02020603050405020304" pitchFamily="18" charset="0"/>
                <a:cs typeface="Times New Roman" panose="02020603050405020304" pitchFamily="18" charset="0"/>
              </a:rPr>
              <a:t>تقول كلما كان التمويل المبكر أقل كلما كان ذلك أفضل أي أنه يتعين عليك تحصيل فقط المال  الضروري لتشغيل الشركة في كل مرحلة من مراحل النمو.</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37</a:t>
            </a:fld>
            <a:endParaRPr lang="en-US"/>
          </a:p>
        </p:txBody>
      </p:sp>
    </p:spTree>
    <p:extLst>
      <p:ext uri="{BB962C8B-B14F-4D97-AF65-F5344CB8AC3E}">
        <p14:creationId xmlns:p14="http://schemas.microsoft.com/office/powerpoint/2010/main" val="38263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2674830242"/>
              </p:ext>
            </p:extLst>
          </p:nvPr>
        </p:nvGraphicFramePr>
        <p:xfrm>
          <a:off x="3250897" y="1462753"/>
          <a:ext cx="7473696" cy="4673055"/>
        </p:xfrm>
        <a:graphic>
          <a:graphicData uri="http://schemas.openxmlformats.org/drawingml/2006/table">
            <a:tbl>
              <a:tblPr rtl="1">
                <a:tableStyleId>{5C22544A-7EE6-4342-B048-85BDC9FD1C3A}</a:tableStyleId>
              </a:tblPr>
              <a:tblGrid>
                <a:gridCol w="3818224"/>
                <a:gridCol w="3655472"/>
              </a:tblGrid>
              <a:tr h="491087">
                <a:tc gridSpan="2">
                  <a:txBody>
                    <a:bodyPr/>
                    <a:lstStyle/>
                    <a:p>
                      <a:pPr marL="0" marR="0" algn="ctr" rtl="1">
                        <a:lnSpc>
                          <a:spcPct val="107000"/>
                        </a:lnSpc>
                        <a:spcBef>
                          <a:spcPts val="0"/>
                        </a:spcBef>
                        <a:spcAft>
                          <a:spcPts val="800"/>
                        </a:spcAft>
                        <a:tabLst>
                          <a:tab pos="1542415" algn="l"/>
                        </a:tabLst>
                      </a:pPr>
                      <a:r>
                        <a:rPr lang="ar-SA" sz="1900" u="sng" dirty="0">
                          <a:effectLst/>
                          <a:highlight>
                            <a:srgbClr val="00FFFF"/>
                          </a:highlight>
                        </a:rPr>
                        <a:t>جدول مقارنة بين المدرستين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hMerge="1">
                  <a:txBody>
                    <a:bodyPr/>
                    <a:lstStyle/>
                    <a:p>
                      <a:endParaRPr lang="en-US"/>
                    </a:p>
                  </a:txBody>
                  <a:tcPr/>
                </a:tc>
              </a:tr>
              <a:tr h="491087">
                <a:tc>
                  <a:txBody>
                    <a:bodyPr/>
                    <a:lstStyle/>
                    <a:p>
                      <a:pPr marL="0" marR="0" algn="ctr" rtl="1">
                        <a:lnSpc>
                          <a:spcPct val="107000"/>
                        </a:lnSpc>
                        <a:spcBef>
                          <a:spcPts val="0"/>
                        </a:spcBef>
                        <a:spcAft>
                          <a:spcPts val="800"/>
                        </a:spcAft>
                      </a:pPr>
                      <a:r>
                        <a:rPr lang="ar-SA" sz="1800" u="sng" dirty="0">
                          <a:effectLst/>
                        </a:rPr>
                        <a:t>التمويل المبدئي العالي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a:txBody>
                    <a:bodyPr/>
                    <a:lstStyle/>
                    <a:p>
                      <a:pPr marL="0" marR="0" algn="ctr" rtl="1">
                        <a:lnSpc>
                          <a:spcPct val="107000"/>
                        </a:lnSpc>
                        <a:spcBef>
                          <a:spcPts val="0"/>
                        </a:spcBef>
                        <a:spcAft>
                          <a:spcPts val="800"/>
                        </a:spcAft>
                      </a:pPr>
                      <a:r>
                        <a:rPr lang="ar-SA" sz="1800" u="sng">
                          <a:effectLst/>
                        </a:rPr>
                        <a:t>التمويل المبدئي المتدني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r>
              <a:tr h="1053555">
                <a:tc>
                  <a:txBody>
                    <a:bodyPr/>
                    <a:lstStyle/>
                    <a:p>
                      <a:pPr marL="0" marR="0" algn="ctr" rtl="1">
                        <a:lnSpc>
                          <a:spcPct val="107000"/>
                        </a:lnSpc>
                        <a:spcBef>
                          <a:spcPts val="0"/>
                        </a:spcBef>
                        <a:spcAft>
                          <a:spcPts val="800"/>
                        </a:spcAft>
                      </a:pPr>
                      <a:r>
                        <a:rPr lang="ar-SA" sz="1800" dirty="0">
                          <a:effectLst/>
                        </a:rPr>
                        <a:t>يتيح لك البقاء في ظل العوائق وحالات التأخير.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a:txBody>
                    <a:bodyPr/>
                    <a:lstStyle/>
                    <a:p>
                      <a:pPr marL="0" marR="0" algn="ctr" rtl="1">
                        <a:lnSpc>
                          <a:spcPct val="107000"/>
                        </a:lnSpc>
                        <a:spcBef>
                          <a:spcPts val="0"/>
                        </a:spcBef>
                        <a:spcAft>
                          <a:spcPts val="800"/>
                        </a:spcAft>
                      </a:pPr>
                      <a:r>
                        <a:rPr lang="ar-SA" sz="1800">
                          <a:effectLst/>
                        </a:rPr>
                        <a:t>رأس المال المحدود يحول دون الخسائر الكبيرة وخسارة المصداقية على المدى الطويل.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r>
              <a:tr h="702370">
                <a:tc>
                  <a:txBody>
                    <a:bodyPr/>
                    <a:lstStyle/>
                    <a:p>
                      <a:pPr marL="0" marR="0" algn="ctr" rtl="1">
                        <a:lnSpc>
                          <a:spcPct val="107000"/>
                        </a:lnSpc>
                        <a:spcBef>
                          <a:spcPts val="0"/>
                        </a:spcBef>
                        <a:spcAft>
                          <a:spcPts val="800"/>
                        </a:spcAft>
                      </a:pPr>
                      <a:r>
                        <a:rPr lang="ar-SA" sz="1800" dirty="0">
                          <a:effectLst/>
                        </a:rPr>
                        <a:t>يتيح المزيد من المرونة في الاستفادة من مزايا الفرص الجديدة إن وجدت.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a:txBody>
                    <a:bodyPr/>
                    <a:lstStyle/>
                    <a:p>
                      <a:pPr marL="0" marR="0" algn="ctr" rtl="1">
                        <a:lnSpc>
                          <a:spcPct val="107000"/>
                        </a:lnSpc>
                        <a:spcBef>
                          <a:spcPts val="0"/>
                        </a:spcBef>
                        <a:spcAft>
                          <a:spcPts val="800"/>
                        </a:spcAft>
                      </a:pPr>
                      <a:r>
                        <a:rPr lang="ar-SA" sz="1800">
                          <a:effectLst/>
                        </a:rPr>
                        <a:t>يحافظ على الانتباه والطاقات مركز على الأهداف الرئيسية.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r>
              <a:tr h="1053555">
                <a:tc>
                  <a:txBody>
                    <a:bodyPr/>
                    <a:lstStyle/>
                    <a:p>
                      <a:pPr marL="0" marR="0" algn="ctr" rtl="1">
                        <a:lnSpc>
                          <a:spcPct val="107000"/>
                        </a:lnSpc>
                        <a:spcBef>
                          <a:spcPts val="0"/>
                        </a:spcBef>
                        <a:spcAft>
                          <a:spcPts val="800"/>
                        </a:spcAft>
                      </a:pPr>
                      <a:r>
                        <a:rPr lang="ar-SA" sz="1800">
                          <a:effectLst/>
                        </a:rPr>
                        <a:t>يسهل من مشاكل الحصول على ائتمانات من الموردين والبنوك.</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a:txBody>
                    <a:bodyPr/>
                    <a:lstStyle/>
                    <a:p>
                      <a:pPr marL="0" marR="0" algn="ctr" rtl="1">
                        <a:lnSpc>
                          <a:spcPct val="107000"/>
                        </a:lnSpc>
                        <a:spcBef>
                          <a:spcPts val="0"/>
                        </a:spcBef>
                        <a:spcAft>
                          <a:spcPts val="800"/>
                        </a:spcAft>
                      </a:pPr>
                      <a:r>
                        <a:rPr lang="ar-SA" sz="1800">
                          <a:effectLst/>
                        </a:rPr>
                        <a:t>في حال قيامك ببيع مخزون أكثر مما تحتاجه إلى بيعه فإنك لربما تبيعه بثمن بخس.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r>
              <a:tr h="881401">
                <a:tc>
                  <a:txBody>
                    <a:bodyPr/>
                    <a:lstStyle/>
                    <a:p>
                      <a:pPr marL="0" marR="0" algn="ctr" rtl="1">
                        <a:lnSpc>
                          <a:spcPct val="107000"/>
                        </a:lnSpc>
                        <a:spcBef>
                          <a:spcPts val="0"/>
                        </a:spcBef>
                        <a:spcAft>
                          <a:spcPts val="800"/>
                        </a:spcAft>
                      </a:pPr>
                      <a:r>
                        <a:rPr lang="ar-SA" sz="1800">
                          <a:effectLst/>
                        </a:rPr>
                        <a:t>يجعل صاحب المنشأة يشعر بالأمان في المراحل الأولية الحرجة.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c>
                  <a:txBody>
                    <a:bodyPr/>
                    <a:lstStyle/>
                    <a:p>
                      <a:pPr marL="0" marR="0" algn="ctr" rtl="1">
                        <a:lnSpc>
                          <a:spcPct val="107000"/>
                        </a:lnSpc>
                        <a:spcBef>
                          <a:spcPts val="0"/>
                        </a:spcBef>
                        <a:spcAft>
                          <a:spcPts val="800"/>
                        </a:spcAft>
                      </a:pPr>
                      <a:r>
                        <a:rPr lang="ar-SA" sz="1800" dirty="0">
                          <a:effectLst/>
                        </a:rPr>
                        <a:t>في حال تحصيلك على مال إضافي فإنك لربما تنفقه بصورة غير حكيمة.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879" marR="67879" marT="0" marB="0" anchor="ctr"/>
                </a:tc>
              </a:tr>
            </a:tbl>
          </a:graphicData>
        </a:graphic>
      </p:graphicFrame>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38</a:t>
            </a:fld>
            <a:endParaRPr lang="en-US"/>
          </a:p>
        </p:txBody>
      </p:sp>
    </p:spTree>
    <p:extLst>
      <p:ext uri="{BB962C8B-B14F-4D97-AF65-F5344CB8AC3E}">
        <p14:creationId xmlns:p14="http://schemas.microsoft.com/office/powerpoint/2010/main" val="41423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400" b="1" u="sng" dirty="0" smtClean="0">
                <a:solidFill>
                  <a:schemeClr val="tx1"/>
                </a:solidFill>
                <a:latin typeface="Times New Roman" panose="02020603050405020304" pitchFamily="18" charset="0"/>
                <a:cs typeface="Times New Roman" panose="02020603050405020304" pitchFamily="18" charset="0"/>
              </a:rPr>
              <a:t>قبل النظر إلى ما يمكن الحصول منه على تمويل يجب على المنشأة تحديد الآتي:</a:t>
            </a:r>
          </a:p>
          <a:p>
            <a:pPr algn="r" rtl="1"/>
            <a:r>
              <a:rPr lang="ar-SY" sz="2400" dirty="0" smtClean="0">
                <a:solidFill>
                  <a:schemeClr val="tx1"/>
                </a:solidFill>
                <a:latin typeface="Times New Roman" panose="02020603050405020304" pitchFamily="18" charset="0"/>
                <a:cs typeface="Times New Roman" panose="02020603050405020304" pitchFamily="18" charset="0"/>
              </a:rPr>
              <a:t>1- اتخاذ التدابير اللازمة لتسديد المبلغ الذي قامت المنشأة باقتراضه.</a:t>
            </a:r>
          </a:p>
          <a:p>
            <a:pPr algn="r" rtl="1"/>
            <a:r>
              <a:rPr lang="ar-SY" sz="2400" dirty="0" smtClean="0">
                <a:solidFill>
                  <a:schemeClr val="tx1"/>
                </a:solidFill>
                <a:latin typeface="Times New Roman" panose="02020603050405020304" pitchFamily="18" charset="0"/>
                <a:cs typeface="Times New Roman" panose="02020603050405020304" pitchFamily="18" charset="0"/>
              </a:rPr>
              <a:t>2- تقديم حوافز وفوائد أو ضمان إضافي لمساهمة المستثمرين.</a:t>
            </a:r>
          </a:p>
          <a:p>
            <a:pPr algn="r" rtl="1"/>
            <a:r>
              <a:rPr lang="ar-SY" sz="2400" dirty="0" smtClean="0">
                <a:solidFill>
                  <a:schemeClr val="tx1"/>
                </a:solidFill>
                <a:latin typeface="Times New Roman" panose="02020603050405020304" pitchFamily="18" charset="0"/>
                <a:cs typeface="Times New Roman" panose="02020603050405020304" pitchFamily="18" charset="0"/>
              </a:rPr>
              <a:t>3- التثبيت للمستثمر أن الشركة في حاجة إلى مبلغ من المال محدد مسبقاً.</a:t>
            </a:r>
          </a:p>
          <a:p>
            <a:pPr algn="r" rtl="1"/>
            <a:r>
              <a:rPr lang="ar-SY" sz="2400" dirty="0" smtClean="0">
                <a:solidFill>
                  <a:schemeClr val="tx1"/>
                </a:solidFill>
                <a:latin typeface="Times New Roman" panose="02020603050405020304" pitchFamily="18" charset="0"/>
                <a:cs typeface="Times New Roman" panose="02020603050405020304" pitchFamily="18" charset="0"/>
              </a:rPr>
              <a:t>4- إقناع المستثمر بأن الشركة مربحة.</a:t>
            </a:r>
          </a:p>
          <a:p>
            <a:pPr algn="r" rtl="1"/>
            <a:r>
              <a:rPr lang="ar-SY" sz="2400" dirty="0" smtClean="0">
                <a:solidFill>
                  <a:schemeClr val="tx1"/>
                </a:solidFill>
                <a:latin typeface="Times New Roman" panose="02020603050405020304" pitchFamily="18" charset="0"/>
                <a:cs typeface="Times New Roman" panose="02020603050405020304" pitchFamily="18" charset="0"/>
              </a:rPr>
              <a:t>5- تحديد كمية المال المطلوب للبدء في الشركة</a:t>
            </a:r>
            <a:r>
              <a:rPr lang="ar-SY"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39</a:t>
            </a:fld>
            <a:endParaRPr lang="en-US"/>
          </a:p>
        </p:txBody>
      </p:sp>
    </p:spTree>
    <p:extLst>
      <p:ext uri="{BB962C8B-B14F-4D97-AF65-F5344CB8AC3E}">
        <p14:creationId xmlns:p14="http://schemas.microsoft.com/office/powerpoint/2010/main" val="9898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8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8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8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مفهوم ريادة الأعمال</a:t>
            </a:r>
            <a:endParaRPr lang="en-US" dirty="0"/>
          </a:p>
        </p:txBody>
      </p:sp>
      <p:sp>
        <p:nvSpPr>
          <p:cNvPr id="3" name="عنصر نائب للمحتوى 2"/>
          <p:cNvSpPr>
            <a:spLocks noGrp="1"/>
          </p:cNvSpPr>
          <p:nvPr>
            <p:ph idx="1"/>
          </p:nvPr>
        </p:nvSpPr>
        <p:spPr>
          <a:xfrm>
            <a:off x="1714564" y="1459625"/>
            <a:ext cx="8596668" cy="4363373"/>
          </a:xfrm>
        </p:spPr>
        <p:txBody>
          <a:bodyPr>
            <a:noAutofit/>
          </a:bodyPr>
          <a:lstStyle/>
          <a:p>
            <a:pPr marL="0" indent="0" algn="r" rtl="1">
              <a:buNone/>
            </a:pPr>
            <a:r>
              <a:rPr lang="ar-SY" sz="2000" dirty="0" smtClean="0">
                <a:solidFill>
                  <a:schemeClr val="tx1"/>
                </a:solidFill>
                <a:latin typeface="Times New Roman" panose="02020603050405020304" pitchFamily="18" charset="0"/>
                <a:cs typeface="Times New Roman" panose="02020603050405020304" pitchFamily="18" charset="0"/>
              </a:rPr>
              <a:t>في </a:t>
            </a:r>
            <a:r>
              <a:rPr lang="ar-SY" sz="2000" dirty="0">
                <a:solidFill>
                  <a:schemeClr val="tx1"/>
                </a:solidFill>
                <a:latin typeface="Times New Roman" panose="02020603050405020304" pitchFamily="18" charset="0"/>
                <a:cs typeface="Times New Roman" panose="02020603050405020304" pitchFamily="18" charset="0"/>
              </a:rPr>
              <a:t>الاقتصاد السياسي تعرف ريادة الأعمال بانها عملية تحديد والبدء في مشروع تجاري، وتوفير المصادر وتنظيم الموارد اللازمة واتخاذ كلا من المخاطر والعوائد المرتبطة </a:t>
            </a:r>
            <a:r>
              <a:rPr lang="ar-SY" sz="2000" dirty="0" smtClean="0">
                <a:solidFill>
                  <a:schemeClr val="tx1"/>
                </a:solidFill>
                <a:latin typeface="Times New Roman" panose="02020603050405020304" pitchFamily="18" charset="0"/>
                <a:cs typeface="Times New Roman" panose="02020603050405020304" pitchFamily="18" charset="0"/>
              </a:rPr>
              <a:t>بالمشروع</a:t>
            </a:r>
            <a:r>
              <a:rPr lang="ar-SY" sz="2000" dirty="0">
                <a:solidFill>
                  <a:schemeClr val="tx1"/>
                </a:solidFill>
                <a:latin typeface="Times New Roman" panose="02020603050405020304" pitchFamily="18" charset="0"/>
                <a:cs typeface="Times New Roman" panose="02020603050405020304" pitchFamily="18" charset="0"/>
              </a:rPr>
              <a:t> في الحسبان.</a:t>
            </a:r>
          </a:p>
          <a:p>
            <a:pPr algn="r" rtl="1"/>
            <a:r>
              <a:rPr lang="ar-SY" sz="2000" dirty="0">
                <a:solidFill>
                  <a:schemeClr val="tx1"/>
                </a:solidFill>
                <a:latin typeface="Times New Roman" panose="02020603050405020304" pitchFamily="18" charset="0"/>
                <a:cs typeface="Times New Roman" panose="02020603050405020304" pitchFamily="18" charset="0"/>
              </a:rPr>
              <a:t>ريادة الأعمال ليست شيئا سهلا حيث أن معظم الشركات الجديدة (غير المنظمة جيدا) تفشل.</a:t>
            </a:r>
          </a:p>
          <a:p>
            <a:pPr algn="r" rtl="1"/>
            <a:r>
              <a:rPr lang="ar-SY" sz="2000" dirty="0">
                <a:solidFill>
                  <a:schemeClr val="tx1"/>
                </a:solidFill>
                <a:latin typeface="Times New Roman" panose="02020603050405020304" pitchFamily="18" charset="0"/>
                <a:cs typeface="Times New Roman" panose="02020603050405020304" pitchFamily="18" charset="0"/>
              </a:rPr>
              <a:t> وتختلف أنشطة ريادة الأعمال باختلاف نوع النشاط الذي تتبعه هذه المنظمة الناشئة. وتتراوح ريادة الأعمال بين شركات فردية (غالبا ما يعمل فيها الرائد بمفرده بدوام جزئي) وتعهدات بتوفير فرص عمل جديدة.</a:t>
            </a:r>
          </a:p>
          <a:p>
            <a:pPr algn="r" rtl="1"/>
            <a:r>
              <a:rPr lang="ar-SY" sz="2000" dirty="0">
                <a:solidFill>
                  <a:schemeClr val="tx1"/>
                </a:solidFill>
                <a:latin typeface="Times New Roman" panose="02020603050405020304" pitchFamily="18" charset="0"/>
                <a:cs typeface="Times New Roman" panose="02020603050405020304" pitchFamily="18" charset="0"/>
              </a:rPr>
              <a:t>وتسعى العديد من مشاريع الأعمال الجديدة (المشاريع الرائدة) للحصول على التمويل إما لـرأس المال المخاطر أو لـ المستثمرين المشاركين وذلك إما لزيادة رأس المال أو لبدأ المشروع الجديد.</a:t>
            </a:r>
          </a:p>
          <a:p>
            <a:pPr algn="r" rtl="1"/>
            <a:r>
              <a:rPr lang="ar-SY" sz="2000" dirty="0">
                <a:solidFill>
                  <a:schemeClr val="tx1"/>
                </a:solidFill>
                <a:latin typeface="Times New Roman" panose="02020603050405020304" pitchFamily="18" charset="0"/>
                <a:cs typeface="Times New Roman" panose="02020603050405020304" pitchFamily="18" charset="0"/>
              </a:rPr>
              <a:t>المستثمرون المشاركون يبحثون عامة عن عائد </a:t>
            </a:r>
            <a:r>
              <a:rPr lang="ar-SY" sz="2000" dirty="0" smtClean="0">
                <a:solidFill>
                  <a:schemeClr val="tx1"/>
                </a:solidFill>
                <a:latin typeface="Times New Roman" panose="02020603050405020304" pitchFamily="18" charset="0"/>
                <a:cs typeface="Times New Roman" panose="02020603050405020304" pitchFamily="18" charset="0"/>
              </a:rPr>
              <a:t>يتراوح بين(20-30)% </a:t>
            </a:r>
            <a:r>
              <a:rPr lang="ar-SY" sz="2000" dirty="0">
                <a:solidFill>
                  <a:schemeClr val="tx1"/>
                </a:solidFill>
                <a:latin typeface="Times New Roman" panose="02020603050405020304" pitchFamily="18" charset="0"/>
                <a:cs typeface="Times New Roman" panose="02020603050405020304" pitchFamily="18" charset="0"/>
              </a:rPr>
              <a:t>بالإضافة إلى مزيد من المشاركة في </a:t>
            </a:r>
            <a:r>
              <a:rPr lang="ar-SY" sz="2000" dirty="0" smtClean="0">
                <a:solidFill>
                  <a:schemeClr val="tx1"/>
                </a:solidFill>
                <a:latin typeface="Times New Roman" panose="02020603050405020304" pitchFamily="18" charset="0"/>
                <a:cs typeface="Times New Roman" panose="02020603050405020304" pitchFamily="18" charset="0"/>
              </a:rPr>
              <a:t>العمل.</a:t>
            </a:r>
            <a:endParaRPr lang="ar-SY" sz="2000" dirty="0">
              <a:solidFill>
                <a:schemeClr val="tx1"/>
              </a:solidFill>
              <a:latin typeface="Times New Roman" panose="02020603050405020304" pitchFamily="18" charset="0"/>
              <a:cs typeface="Times New Roman" panose="02020603050405020304" pitchFamily="18" charset="0"/>
            </a:endParaRPr>
          </a:p>
          <a:p>
            <a:pPr algn="r" rtl="1"/>
            <a:r>
              <a:rPr lang="ar-SY" sz="2000" dirty="0">
                <a:solidFill>
                  <a:schemeClr val="tx1"/>
                </a:solidFill>
                <a:latin typeface="Times New Roman" panose="02020603050405020304" pitchFamily="18" charset="0"/>
                <a:cs typeface="Times New Roman" panose="02020603050405020304" pitchFamily="18" charset="0"/>
              </a:rPr>
              <a:t>يوجد الآن العديد من المنظمات التي تدعم روّاد الأعمال والتي تشمل بعض الهيئات الحكومية المعنية، حاضنة الأعمال/ (حاضنات الأعمال)، بعض الهيئات العلمية وبعض </a:t>
            </a:r>
            <a:r>
              <a:rPr lang="en-US" sz="2000" dirty="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المنظمات غير </a:t>
            </a:r>
            <a:r>
              <a:rPr lang="ar-SY" sz="2000" dirty="0" smtClean="0">
                <a:solidFill>
                  <a:schemeClr val="tx1"/>
                </a:solidFill>
                <a:latin typeface="Times New Roman" panose="02020603050405020304" pitchFamily="18" charset="0"/>
                <a:cs typeface="Times New Roman" panose="02020603050405020304" pitchFamily="18" charset="0"/>
              </a:rPr>
              <a:t>الحكومية </a:t>
            </a:r>
            <a:r>
              <a:rPr lang="en-US" sz="2000" dirty="0">
                <a:solidFill>
                  <a:schemeClr val="tx1"/>
                </a:solidFill>
                <a:latin typeface="Times New Roman" panose="02020603050405020304" pitchFamily="18" charset="0"/>
                <a:cs typeface="Times New Roman" panose="02020603050405020304" pitchFamily="18" charset="0"/>
              </a:rPr>
              <a:t>NGOs.</a:t>
            </a:r>
          </a:p>
          <a:p>
            <a:pPr algn="r" rtl="1"/>
            <a:endParaRPr lang="en-US" sz="2000" dirty="0">
              <a:solidFill>
                <a:schemeClr val="tx1"/>
              </a:solidFill>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a:t>
            </a:fld>
            <a:endParaRPr lang="en-US"/>
          </a:p>
        </p:txBody>
      </p:sp>
    </p:spTree>
    <p:extLst>
      <p:ext uri="{BB962C8B-B14F-4D97-AF65-F5344CB8AC3E}">
        <p14:creationId xmlns:p14="http://schemas.microsoft.com/office/powerpoint/2010/main" val="179759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r" rtl="1"/>
            <a:r>
              <a:rPr lang="ar-SY" sz="3600" b="1" u="sng" dirty="0">
                <a:solidFill>
                  <a:schemeClr val="tx1"/>
                </a:solidFill>
                <a:latin typeface="Times New Roman"/>
              </a:rPr>
              <a:t>. </a:t>
            </a:r>
            <a:r>
              <a:rPr lang="ar-SY" sz="3600" b="1" u="sng" dirty="0">
                <a:solidFill>
                  <a:schemeClr val="tx1"/>
                </a:solidFill>
                <a:latin typeface="Times New Roman"/>
                <a:cs typeface="Times New Roman"/>
              </a:rPr>
              <a:t>مصادر تمويل ريادة الأعمال:</a:t>
            </a:r>
          </a:p>
          <a:p>
            <a:pPr algn="r" rtl="1"/>
            <a:r>
              <a:rPr lang="ar-SY" sz="2400" b="1" u="sng" dirty="0">
                <a:solidFill>
                  <a:schemeClr val="tx1"/>
                </a:solidFill>
                <a:latin typeface="Times New Roman"/>
                <a:cs typeface="Times New Roman"/>
              </a:rPr>
              <a:t>المصادر الداخلية للتمويل:</a:t>
            </a:r>
          </a:p>
          <a:p>
            <a:pPr algn="just" rtl="1"/>
            <a:r>
              <a:rPr lang="ar-SY" sz="2400" b="1" dirty="0" smtClean="0">
                <a:solidFill>
                  <a:schemeClr val="tx1"/>
                </a:solidFill>
                <a:latin typeface="Times New Roman"/>
                <a:cs typeface="Times New Roman"/>
              </a:rPr>
              <a:t>1- </a:t>
            </a:r>
            <a:r>
              <a:rPr lang="ar-SY" sz="2400" b="1" dirty="0">
                <a:solidFill>
                  <a:schemeClr val="tx1"/>
                </a:solidFill>
                <a:latin typeface="Times New Roman"/>
                <a:cs typeface="Times New Roman"/>
              </a:rPr>
              <a:t>المؤسس والعائلة والأصدقاء: </a:t>
            </a:r>
          </a:p>
          <a:p>
            <a:pPr algn="just" rtl="1"/>
            <a:r>
              <a:rPr lang="ar-SY" sz="2400" dirty="0">
                <a:solidFill>
                  <a:schemeClr val="tx1"/>
                </a:solidFill>
                <a:latin typeface="Times New Roman"/>
                <a:cs typeface="Times New Roman"/>
              </a:rPr>
              <a:t>وتشمل كلاً من المدخرات الشخصية للمؤسس وكذلك التمويل الذي يتم تلقيه من العائلة أو الأصدقاء، والذي يسمى بمال الحب (</a:t>
            </a:r>
            <a:r>
              <a:rPr lang="en-US" sz="2400" dirty="0">
                <a:solidFill>
                  <a:schemeClr val="tx1"/>
                </a:solidFill>
                <a:latin typeface="Times New Roman"/>
                <a:cs typeface="Times New Roman"/>
              </a:rPr>
              <a:t>Love Money</a:t>
            </a:r>
            <a:r>
              <a:rPr lang="ar-SY" sz="2400" dirty="0">
                <a:solidFill>
                  <a:schemeClr val="tx1"/>
                </a:solidFill>
                <a:latin typeface="Times New Roman"/>
                <a:cs typeface="Times New Roman"/>
              </a:rPr>
              <a:t>)؛ وكلما طالت المدة التي يستطيع رائد الأعمال الاستمرار معتمداً على مصادر تمويل ذاتية إضافة إلى جهده والأموال المتولدة داخلياً، كلما كانت تكلفة رأس المال الخارجي الخطر أقل ، فيملك بذلك رائد الأعمال سيادةً أكبر على مشروعه.</a:t>
            </a:r>
            <a:r>
              <a:rPr lang="en-US" sz="2400" dirty="0">
                <a:solidFill>
                  <a:schemeClr val="tx1"/>
                </a:solidFill>
                <a:latin typeface="Times New Roman"/>
                <a:cs typeface="Times New Roman"/>
              </a:rPr>
              <a:t> </a:t>
            </a:r>
            <a:endParaRPr lang="ar-SY" sz="2400" dirty="0">
              <a:solidFill>
                <a:schemeClr val="tx1"/>
              </a:solidFill>
              <a:latin typeface="Times New Roman"/>
              <a:cs typeface="Times New Roman"/>
            </a:endParaRP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40</a:t>
            </a:fld>
            <a:endParaRPr lang="en-US"/>
          </a:p>
        </p:txBody>
      </p:sp>
    </p:spTree>
    <p:extLst>
      <p:ext uri="{BB962C8B-B14F-4D97-AF65-F5344CB8AC3E}">
        <p14:creationId xmlns:p14="http://schemas.microsoft.com/office/powerpoint/2010/main" val="1838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8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482296" y="1899313"/>
            <a:ext cx="8596668" cy="3880773"/>
          </a:xfrm>
        </p:spPr>
        <p:txBody>
          <a:bodyPr>
            <a:normAutofit/>
          </a:bodyPr>
          <a:lstStyle/>
          <a:p>
            <a:pPr marL="0" indent="0" algn="just" rtl="1">
              <a:buNone/>
            </a:pPr>
            <a:endParaRPr lang="ar-SY" sz="2400" dirty="0">
              <a:solidFill>
                <a:schemeClr val="tx1"/>
              </a:solidFill>
              <a:latin typeface="Times New Roman"/>
            </a:endParaRPr>
          </a:p>
          <a:p>
            <a:pPr algn="just" rtl="1"/>
            <a:r>
              <a:rPr lang="ar-SY" sz="2400" b="1" dirty="0">
                <a:solidFill>
                  <a:schemeClr val="tx1"/>
                </a:solidFill>
                <a:latin typeface="Times New Roman"/>
              </a:rPr>
              <a:t>2. </a:t>
            </a:r>
            <a:r>
              <a:rPr lang="ar-SY" sz="2400" b="1" dirty="0">
                <a:solidFill>
                  <a:schemeClr val="tx1"/>
                </a:solidFill>
                <a:latin typeface="Times New Roman"/>
                <a:cs typeface="Times New Roman"/>
              </a:rPr>
              <a:t>التمويل الذاتي </a:t>
            </a:r>
            <a:r>
              <a:rPr lang="en-US" sz="2400" b="1" dirty="0">
                <a:solidFill>
                  <a:schemeClr val="tx1"/>
                </a:solidFill>
                <a:latin typeface="Times New Roman"/>
                <a:cs typeface="Times New Roman"/>
              </a:rPr>
              <a:t>Bootstrapping</a:t>
            </a:r>
            <a:r>
              <a:rPr lang="ar-SY" sz="2400" b="1" dirty="0">
                <a:solidFill>
                  <a:schemeClr val="tx1"/>
                </a:solidFill>
                <a:latin typeface="Times New Roman"/>
                <a:cs typeface="Times New Roman"/>
              </a:rPr>
              <a:t>: </a:t>
            </a:r>
          </a:p>
          <a:p>
            <a:pPr algn="just" rtl="1"/>
            <a:r>
              <a:rPr lang="ar-SY" sz="2400" dirty="0">
                <a:solidFill>
                  <a:schemeClr val="tx1"/>
                </a:solidFill>
                <a:latin typeface="Times New Roman"/>
                <a:cs typeface="Times New Roman"/>
              </a:rPr>
              <a:t>وهي طريقة خلاقة جداً للكسب واستخدام الموارد بدون زيادة رأس المال من المصادر التقليدية أو اقتراض المال من المصارف؛ وهي تعتمد بشكل كبير على عائدات داخلية تم الاحتفاظ بها   (الأرباح المحتجزة )،  حيث تعتبر هذه الموارد من أقل الموارد تكلفة لذلك ننصح دائماً رواد الأعمال  </a:t>
            </a:r>
            <a:r>
              <a:rPr lang="ar-SY" sz="2400" dirty="0" smtClean="0">
                <a:solidFill>
                  <a:schemeClr val="tx1"/>
                </a:solidFill>
                <a:latin typeface="Times New Roman"/>
                <a:cs typeface="Times New Roman"/>
              </a:rPr>
              <a:t>بالاعتماد </a:t>
            </a:r>
            <a:r>
              <a:rPr lang="ar-SY" sz="2400" dirty="0">
                <a:solidFill>
                  <a:schemeClr val="tx1"/>
                </a:solidFill>
                <a:latin typeface="Times New Roman"/>
                <a:cs typeface="Times New Roman"/>
              </a:rPr>
              <a:t>عليها بشكل واسع </a:t>
            </a:r>
            <a:r>
              <a:rPr lang="ar-SY" sz="2400" dirty="0" smtClean="0">
                <a:solidFill>
                  <a:schemeClr val="tx1"/>
                </a:solidFill>
                <a:latin typeface="Times New Roman"/>
                <a:cs typeface="Times New Roman"/>
              </a:rPr>
              <a:t>لأنها </a:t>
            </a:r>
            <a:r>
              <a:rPr lang="ar-SY" sz="2400" dirty="0">
                <a:solidFill>
                  <a:schemeClr val="tx1"/>
                </a:solidFill>
                <a:latin typeface="Times New Roman"/>
                <a:cs typeface="Times New Roman"/>
              </a:rPr>
              <a:t>تمكنهم  من الحفاظ على حصة أكبر من الملكية وسلطة وسيطرة أكبر. كما أن رائد الأعمال ينفق الوقت والمصادر في تنمية شركته عوضاً عن مجاملة </a:t>
            </a:r>
            <a:r>
              <a:rPr lang="ar-SY" sz="2400" dirty="0" smtClean="0">
                <a:solidFill>
                  <a:schemeClr val="tx1"/>
                </a:solidFill>
                <a:latin typeface="Times New Roman"/>
                <a:cs typeface="Times New Roman"/>
              </a:rPr>
              <a:t>المستثمرين</a:t>
            </a:r>
            <a:r>
              <a:rPr lang="ar-SY" sz="2400" dirty="0">
                <a:solidFill>
                  <a:schemeClr val="tx1"/>
                </a:solidFill>
                <a:latin typeface="Times New Roman"/>
                <a:cs typeface="Times New Roman"/>
              </a:rPr>
              <a:t>.</a:t>
            </a:r>
          </a:p>
          <a:p>
            <a:pPr algn="just" rtl="1"/>
            <a:endParaRPr lang="ar-SY" sz="2400" dirty="0">
              <a:solidFill>
                <a:schemeClr val="tx1"/>
              </a:solidFill>
              <a:latin typeface="Times New Roman"/>
              <a:cs typeface="Times New Roman"/>
            </a:endParaRP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41</a:t>
            </a:fld>
            <a:endParaRPr lang="en-US"/>
          </a:p>
        </p:txBody>
      </p:sp>
    </p:spTree>
    <p:extLst>
      <p:ext uri="{BB962C8B-B14F-4D97-AF65-F5344CB8AC3E}">
        <p14:creationId xmlns:p14="http://schemas.microsoft.com/office/powerpoint/2010/main" val="22075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9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SY" sz="2800" dirty="0">
                <a:solidFill>
                  <a:schemeClr val="tx1"/>
                </a:solidFill>
                <a:latin typeface="Times New Roman"/>
                <a:cs typeface="Times New Roman"/>
              </a:rPr>
              <a:t>لكن  من مساوئ هذه الطريقة أنها قد لا تولد القدر الكافي من المال لتنمية الشركة بالمعدل المرغوب، كما تكون قدرة هذه الشركة على التنافس مع الشركات المموَّلة ضعيفة، كما أنها قد تؤدي إلى محدودية القدرة على الاستحواذ على المبيعات والحصة السوقية والموقع التنافسي، وأخيراً فإنها تقدم دعماً محدوداً لاحتمالات النمو الكبير.</a:t>
            </a:r>
          </a:p>
          <a:p>
            <a:endParaRPr lang="en-US"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42</a:t>
            </a:fld>
            <a:endParaRPr lang="en-US"/>
          </a:p>
        </p:txBody>
      </p:sp>
    </p:spTree>
    <p:extLst>
      <p:ext uri="{BB962C8B-B14F-4D97-AF65-F5344CB8AC3E}">
        <p14:creationId xmlns:p14="http://schemas.microsoft.com/office/powerpoint/2010/main" val="29899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dirty="0">
                <a:solidFill>
                  <a:schemeClr val="tx1"/>
                </a:solidFill>
                <a:latin typeface="Times New Roman"/>
              </a:rPr>
              <a:t>3. </a:t>
            </a:r>
            <a:r>
              <a:rPr lang="ar-SY" sz="2400" b="1" dirty="0">
                <a:solidFill>
                  <a:schemeClr val="tx1"/>
                </a:solidFill>
                <a:latin typeface="Times New Roman"/>
                <a:cs typeface="Times New Roman"/>
              </a:rPr>
              <a:t>التحالفات التجارية: </a:t>
            </a:r>
          </a:p>
          <a:p>
            <a:pPr algn="r" rtl="1"/>
            <a:r>
              <a:rPr lang="ar-SY" sz="2400" dirty="0">
                <a:solidFill>
                  <a:schemeClr val="tx1"/>
                </a:solidFill>
                <a:latin typeface="Times New Roman"/>
                <a:cs typeface="Times New Roman"/>
              </a:rPr>
              <a:t>تتم عبر تأسيس اتفاقيات تعاونية مع شركة أخرى لتوليد إيرادات أو خفض في التكاليف. إن أسباب تشكيل تحالف الأعمال هي: الرغبة في اختراق السوق، وتسريع زمن الوصول إلى السوق، والاستفادة من قنوات التسويق والبيع، والتمدد الجغرافي، والوصول إلى العملاء، وبناء موثوقية للمنتج، وتلبية طلبات العملاء، وتطوير المنتج، وتحقيق وفورات الحجم، وبناء فريق ضد المنافسة، واكتساب خبرة أعمال، وغيرها...</a:t>
            </a:r>
          </a:p>
          <a:p>
            <a:pPr algn="r" rtl="1"/>
            <a:r>
              <a:rPr lang="ar-SY" sz="2400" dirty="0">
                <a:solidFill>
                  <a:schemeClr val="tx1"/>
                </a:solidFill>
                <a:latin typeface="Times New Roman"/>
                <a:cs typeface="Times New Roman"/>
              </a:rPr>
              <a:t>إن تحالف الأعمال الفعال يكون مفيداً جداً لشركة ذات موارد غير كافية لتستمر لوحدها وذلك في حالتي الإطلاق أو المرحلة المبكرة، إلا أنها لا تكون مبررة دائماً عندما تصبح الشركة ناضجة وتصل مرحلة الاكتفاء الذاتي. </a:t>
            </a:r>
            <a:endParaRPr lang="ar-SA" sz="2400" dirty="0">
              <a:solidFill>
                <a:schemeClr val="tx1"/>
              </a:solidFill>
            </a:endParaRP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43</a:t>
            </a:fld>
            <a:endParaRPr lang="en-US"/>
          </a:p>
        </p:txBody>
      </p:sp>
    </p:spTree>
    <p:extLst>
      <p:ext uri="{BB962C8B-B14F-4D97-AF65-F5344CB8AC3E}">
        <p14:creationId xmlns:p14="http://schemas.microsoft.com/office/powerpoint/2010/main" val="33665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marL="0" marR="7200" indent="0" algn="r" rtl="1">
              <a:buNone/>
            </a:pPr>
            <a:r>
              <a:rPr lang="ar-SY" sz="2800" b="1" dirty="0">
                <a:solidFill>
                  <a:schemeClr val="tx1"/>
                </a:solidFill>
                <a:latin typeface="Times New Roman" panose="02020603050405020304" pitchFamily="18" charset="0"/>
                <a:cs typeface="Times New Roman" panose="02020603050405020304" pitchFamily="18" charset="0"/>
              </a:rPr>
              <a:t>4</a:t>
            </a:r>
            <a:r>
              <a:rPr lang="ar-SY" sz="2800" b="1" dirty="0" smtClean="0">
                <a:solidFill>
                  <a:schemeClr val="tx1"/>
                </a:solidFill>
                <a:latin typeface="Times New Roman" panose="02020603050405020304" pitchFamily="18" charset="0"/>
                <a:cs typeface="Times New Roman" panose="02020603050405020304" pitchFamily="18" charset="0"/>
              </a:rPr>
              <a:t>- </a:t>
            </a:r>
            <a:r>
              <a:rPr lang="ar-SA" sz="2800" b="1" dirty="0" err="1">
                <a:solidFill>
                  <a:schemeClr val="tx1"/>
                </a:solidFill>
                <a:latin typeface="Times New Roman" panose="02020603050405020304" pitchFamily="18" charset="0"/>
                <a:cs typeface="Times New Roman" panose="02020603050405020304" pitchFamily="18" charset="0"/>
              </a:rPr>
              <a:t>البوتسترابينغ</a:t>
            </a:r>
            <a:r>
              <a:rPr lang="ar-SA" sz="2800"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Bootstrapping</a:t>
            </a:r>
            <a:r>
              <a:rPr lang="ar-SY" sz="2800" b="1" dirty="0">
                <a:solidFill>
                  <a:schemeClr val="tx1"/>
                </a:solidFill>
                <a:latin typeface="Times New Roman" panose="02020603050405020304" pitchFamily="18" charset="0"/>
                <a:cs typeface="Times New Roman" panose="02020603050405020304" pitchFamily="18" charset="0"/>
              </a:rPr>
              <a:t>  : هو المصدر الرابع لتمويل المشاريع الجديدة ويعني </a:t>
            </a:r>
            <a:r>
              <a:rPr lang="ar-SY" sz="2800" b="1" dirty="0" smtClean="0">
                <a:solidFill>
                  <a:schemeClr val="tx1"/>
                </a:solidFill>
                <a:latin typeface="Times New Roman" panose="02020603050405020304" pitchFamily="18" charset="0"/>
                <a:cs typeface="Times New Roman" panose="02020603050405020304" pitchFamily="18" charset="0"/>
              </a:rPr>
              <a:t> </a:t>
            </a:r>
            <a:r>
              <a:rPr lang="ar-SY" sz="2800" b="1" dirty="0">
                <a:solidFill>
                  <a:schemeClr val="tx1"/>
                </a:solidFill>
                <a:latin typeface="Times New Roman" panose="02020603050405020304" pitchFamily="18" charset="0"/>
                <a:cs typeface="Times New Roman" panose="02020603050405020304" pitchFamily="18" charset="0"/>
              </a:rPr>
              <a:t>التمويل بشكل شخصي من العوائد القليلة الناتجة عن التشغيل الأولي للشركة. </a:t>
            </a:r>
            <a:endParaRPr lang="en-US" sz="2800" b="1" dirty="0">
              <a:solidFill>
                <a:schemeClr val="tx1"/>
              </a:solidFill>
              <a:latin typeface="Times New Roman" panose="02020603050405020304" pitchFamily="18" charset="0"/>
              <a:cs typeface="Times New Roman" panose="02020603050405020304" pitchFamily="18" charset="0"/>
            </a:endParaRPr>
          </a:p>
          <a:p>
            <a:pPr marR="3600" algn="r" rtl="1"/>
            <a:r>
              <a:rPr lang="ar-SY" sz="2800" dirty="0">
                <a:solidFill>
                  <a:schemeClr val="tx1"/>
                </a:solidFill>
                <a:latin typeface="Times New Roman" panose="02020603050405020304" pitchFamily="18" charset="0"/>
                <a:cs typeface="Times New Roman" panose="02020603050405020304" pitchFamily="18" charset="0"/>
              </a:rPr>
              <a:t> حيث وجد </a:t>
            </a:r>
            <a:r>
              <a:rPr lang="en-US" sz="2800" dirty="0">
                <a:solidFill>
                  <a:schemeClr val="tx1"/>
                </a:solidFill>
                <a:latin typeface="Times New Roman" panose="02020603050405020304" pitchFamily="18" charset="0"/>
                <a:cs typeface="Times New Roman" panose="02020603050405020304" pitchFamily="18" charset="0"/>
              </a:rPr>
              <a:t>Bootstrapping</a:t>
            </a:r>
            <a:r>
              <a:rPr lang="ar-SA" sz="2800" dirty="0">
                <a:solidFill>
                  <a:schemeClr val="tx1"/>
                </a:solidFill>
                <a:latin typeface="Times New Roman" panose="02020603050405020304" pitchFamily="18" charset="0"/>
                <a:cs typeface="Times New Roman" panose="02020603050405020304" pitchFamily="18" charset="0"/>
              </a:rPr>
              <a:t> طرق جديدة لتجنب الحاجة للتمويل الخارجي .</a:t>
            </a:r>
            <a:r>
              <a:rPr lang="en-US" sz="2800" dirty="0">
                <a:solidFill>
                  <a:schemeClr val="tx1"/>
                </a:solidFill>
                <a:latin typeface="Times New Roman" panose="02020603050405020304" pitchFamily="18" charset="0"/>
                <a:cs typeface="Times New Roman" panose="02020603050405020304" pitchFamily="18" charset="0"/>
              </a:rPr>
              <a:t> </a:t>
            </a:r>
            <a:r>
              <a:rPr lang="ar-SA" sz="2800" dirty="0">
                <a:solidFill>
                  <a:schemeClr val="tx1"/>
                </a:solidFill>
                <a:latin typeface="Times New Roman" panose="02020603050405020304" pitchFamily="18" charset="0"/>
                <a:cs typeface="Times New Roman" panose="02020603050405020304" pitchFamily="18" charset="0"/>
              </a:rPr>
              <a:t>وهو مصطلح يلحق بالفلسفة العامة للتقليل من نفقات الشركة الناشئة من خلال تقنيات </a:t>
            </a:r>
            <a:r>
              <a:rPr lang="ar-SY" sz="2800" dirty="0" smtClean="0">
                <a:solidFill>
                  <a:schemeClr val="tx1"/>
                </a:solidFill>
                <a:latin typeface="Times New Roman" panose="02020603050405020304" pitchFamily="18" charset="0"/>
                <a:cs typeface="Times New Roman" panose="02020603050405020304" pitchFamily="18" charset="0"/>
              </a:rPr>
              <a:t>تقليل </a:t>
            </a:r>
            <a:r>
              <a:rPr lang="ar-SA" sz="2800" dirty="0" smtClean="0">
                <a:solidFill>
                  <a:schemeClr val="tx1"/>
                </a:solidFill>
                <a:latin typeface="Times New Roman" panose="02020603050405020304" pitchFamily="18" charset="0"/>
                <a:cs typeface="Times New Roman" panose="02020603050405020304" pitchFamily="18" charset="0"/>
              </a:rPr>
              <a:t>التكاليف </a:t>
            </a:r>
            <a:r>
              <a:rPr lang="ar-SA" sz="2800" dirty="0">
                <a:solidFill>
                  <a:schemeClr val="tx1"/>
                </a:solidFill>
                <a:latin typeface="Times New Roman" panose="02020603050405020304" pitchFamily="18" charset="0"/>
                <a:cs typeface="Times New Roman" panose="02020603050405020304" pitchFamily="18" charset="0"/>
              </a:rPr>
              <a:t>ووسائل </a:t>
            </a:r>
            <a:r>
              <a:rPr lang="ar-SA" sz="2800" dirty="0" smtClean="0">
                <a:solidFill>
                  <a:schemeClr val="tx1"/>
                </a:solidFill>
                <a:latin typeface="Times New Roman" panose="02020603050405020304" pitchFamily="18" charset="0"/>
                <a:cs typeface="Times New Roman" panose="02020603050405020304" pitchFamily="18" charset="0"/>
              </a:rPr>
              <a:t>ادخار </a:t>
            </a:r>
            <a:r>
              <a:rPr lang="ar-SA" sz="2800" dirty="0">
                <a:solidFill>
                  <a:schemeClr val="tx1"/>
                </a:solidFill>
                <a:latin typeface="Times New Roman" panose="02020603050405020304" pitchFamily="18" charset="0"/>
                <a:cs typeface="Times New Roman" panose="02020603050405020304" pitchFamily="18" charset="0"/>
              </a:rPr>
              <a:t>وتوفير المال. </a:t>
            </a:r>
          </a:p>
          <a:p>
            <a:pPr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44</a:t>
            </a:fld>
            <a:endParaRPr lang="en-US"/>
          </a:p>
        </p:txBody>
      </p:sp>
    </p:spTree>
    <p:extLst>
      <p:ext uri="{BB962C8B-B14F-4D97-AF65-F5344CB8AC3E}">
        <p14:creationId xmlns:p14="http://schemas.microsoft.com/office/powerpoint/2010/main" val="27487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400" b="1" dirty="0">
                <a:solidFill>
                  <a:schemeClr val="tx1"/>
                </a:solidFill>
                <a:latin typeface="Arial"/>
              </a:rPr>
              <a:t>5- التمويل  بواسطة </a:t>
            </a:r>
            <a:r>
              <a:rPr lang="en-US" sz="2400" b="1" dirty="0">
                <a:solidFill>
                  <a:schemeClr val="tx1"/>
                </a:solidFill>
                <a:cs typeface="Arial"/>
              </a:rPr>
              <a:t>financing debt </a:t>
            </a:r>
            <a:r>
              <a:rPr lang="ar-SY" sz="2400" b="1" dirty="0">
                <a:solidFill>
                  <a:schemeClr val="tx1"/>
                </a:solidFill>
                <a:latin typeface="Arial"/>
              </a:rPr>
              <a:t> أو </a:t>
            </a:r>
            <a:r>
              <a:rPr lang="en-US" sz="2400" b="1" dirty="0" err="1">
                <a:solidFill>
                  <a:schemeClr val="tx1"/>
                </a:solidFill>
                <a:cs typeface="Arial"/>
              </a:rPr>
              <a:t>equaity</a:t>
            </a:r>
            <a:r>
              <a:rPr lang="en-US" sz="2400" b="1" dirty="0">
                <a:solidFill>
                  <a:schemeClr val="tx1"/>
                </a:solidFill>
                <a:cs typeface="Arial"/>
              </a:rPr>
              <a:t> financing</a:t>
            </a:r>
            <a:endParaRPr lang="en-US" sz="2400" b="1" dirty="0">
              <a:solidFill>
                <a:schemeClr val="tx1"/>
              </a:solidFill>
              <a:latin typeface="Arial"/>
              <a:cs typeface="Arial"/>
            </a:endParaRPr>
          </a:p>
          <a:p>
            <a:pPr algn="just" rtl="1"/>
            <a:r>
              <a:rPr lang="ar-SY" sz="2000" dirty="0">
                <a:solidFill>
                  <a:schemeClr val="tx1"/>
                </a:solidFill>
                <a:latin typeface="Arial"/>
              </a:rPr>
              <a:t>ال  </a:t>
            </a:r>
            <a:r>
              <a:rPr lang="ar-SY" sz="2000" dirty="0" err="1">
                <a:solidFill>
                  <a:schemeClr val="tx1"/>
                </a:solidFill>
                <a:latin typeface="Arial"/>
              </a:rPr>
              <a:t>ديبت</a:t>
            </a:r>
            <a:r>
              <a:rPr lang="ar-SY" sz="2000" dirty="0">
                <a:solidFill>
                  <a:schemeClr val="tx1"/>
                </a:solidFill>
                <a:latin typeface="Arial"/>
              </a:rPr>
              <a:t> </a:t>
            </a:r>
            <a:r>
              <a:rPr lang="ar-SY" sz="2000" dirty="0" err="1">
                <a:solidFill>
                  <a:schemeClr val="tx1"/>
                </a:solidFill>
                <a:latin typeface="Arial"/>
              </a:rPr>
              <a:t>فايننسينغ</a:t>
            </a:r>
            <a:r>
              <a:rPr lang="ar-SY" sz="2000" dirty="0">
                <a:solidFill>
                  <a:schemeClr val="tx1"/>
                </a:solidFill>
                <a:latin typeface="Arial"/>
              </a:rPr>
              <a:t> : هو عندما تقرر شركة ما استجلاب رأس المال عن طريق بيع المستندات والفواتير لمستثمرين أو لمؤسسات أخرى </a:t>
            </a:r>
          </a:p>
          <a:p>
            <a:pPr algn="just" rtl="1"/>
            <a:r>
              <a:rPr lang="ar-SY" sz="2000" dirty="0">
                <a:solidFill>
                  <a:schemeClr val="tx1"/>
                </a:solidFill>
                <a:latin typeface="Arial"/>
              </a:rPr>
              <a:t>أما  </a:t>
            </a:r>
            <a:r>
              <a:rPr lang="ar-SY" sz="2000" dirty="0" err="1">
                <a:solidFill>
                  <a:schemeClr val="tx1"/>
                </a:solidFill>
                <a:latin typeface="Arial"/>
              </a:rPr>
              <a:t>الايكويتي</a:t>
            </a:r>
            <a:r>
              <a:rPr lang="ar-SY" sz="2000" dirty="0">
                <a:solidFill>
                  <a:schemeClr val="tx1"/>
                </a:solidFill>
                <a:latin typeface="Arial"/>
              </a:rPr>
              <a:t> </a:t>
            </a:r>
            <a:r>
              <a:rPr lang="ar-SY" sz="2000" dirty="0" err="1">
                <a:solidFill>
                  <a:schemeClr val="tx1"/>
                </a:solidFill>
                <a:latin typeface="Arial"/>
              </a:rPr>
              <a:t>فايننسينغ</a:t>
            </a:r>
            <a:r>
              <a:rPr lang="ar-SY" sz="2000" dirty="0">
                <a:solidFill>
                  <a:schemeClr val="tx1"/>
                </a:solidFill>
                <a:latin typeface="Arial"/>
              </a:rPr>
              <a:t> : وهو عندما تقرر الشركة بيع أسهم المالكين من أجل استجلاب </a:t>
            </a:r>
            <a:r>
              <a:rPr lang="ar-SY" sz="2000" dirty="0" smtClean="0">
                <a:solidFill>
                  <a:schemeClr val="tx1"/>
                </a:solidFill>
                <a:latin typeface="Arial"/>
              </a:rPr>
              <a:t>المال</a:t>
            </a:r>
            <a:endParaRPr lang="en-US" sz="2000" dirty="0">
              <a:solidFill>
                <a:schemeClr val="tx1"/>
              </a:solidFill>
              <a:latin typeface="Arial"/>
            </a:endParaRPr>
          </a:p>
          <a:p>
            <a:pPr algn="just" rtl="1"/>
            <a:r>
              <a:rPr lang="ar-SY" sz="2000" dirty="0">
                <a:solidFill>
                  <a:schemeClr val="tx1"/>
                </a:solidFill>
                <a:latin typeface="Arial"/>
              </a:rPr>
              <a:t>إن </a:t>
            </a:r>
            <a:r>
              <a:rPr lang="ar-SY" sz="2000" dirty="0" err="1">
                <a:solidFill>
                  <a:schemeClr val="tx1"/>
                </a:solidFill>
                <a:latin typeface="Arial"/>
              </a:rPr>
              <a:t>ديبت</a:t>
            </a:r>
            <a:r>
              <a:rPr lang="ar-SY" sz="2000" dirty="0">
                <a:solidFill>
                  <a:schemeClr val="tx1"/>
                </a:solidFill>
                <a:latin typeface="Arial"/>
              </a:rPr>
              <a:t> </a:t>
            </a:r>
            <a:r>
              <a:rPr lang="ar-SY" sz="2000" dirty="0" err="1">
                <a:solidFill>
                  <a:schemeClr val="tx1"/>
                </a:solidFill>
                <a:latin typeface="Arial"/>
              </a:rPr>
              <a:t>فايننسينغ</a:t>
            </a:r>
            <a:r>
              <a:rPr lang="ar-SY" sz="2000" dirty="0">
                <a:solidFill>
                  <a:schemeClr val="tx1"/>
                </a:solidFill>
                <a:latin typeface="Arial"/>
              </a:rPr>
              <a:t>  </a:t>
            </a:r>
            <a:r>
              <a:rPr lang="ar-SY" sz="2000" dirty="0" err="1">
                <a:solidFill>
                  <a:schemeClr val="tx1"/>
                </a:solidFill>
                <a:latin typeface="Arial"/>
              </a:rPr>
              <a:t>والايكويتي</a:t>
            </a:r>
            <a:r>
              <a:rPr lang="ar-SY" sz="2000" dirty="0">
                <a:solidFill>
                  <a:schemeClr val="tx1"/>
                </a:solidFill>
                <a:latin typeface="Arial"/>
              </a:rPr>
              <a:t> </a:t>
            </a:r>
            <a:r>
              <a:rPr lang="ar-SY" sz="2000" dirty="0" err="1">
                <a:solidFill>
                  <a:schemeClr val="tx1"/>
                </a:solidFill>
                <a:latin typeface="Arial"/>
              </a:rPr>
              <a:t>فايننسينغ</a:t>
            </a:r>
            <a:r>
              <a:rPr lang="ar-SY" sz="2000" dirty="0">
                <a:solidFill>
                  <a:schemeClr val="tx1"/>
                </a:solidFill>
                <a:latin typeface="Arial"/>
              </a:rPr>
              <a:t> من أكثر الأنواع الشائعة في استجلاب الأموال ويوجد أيضا ( </a:t>
            </a:r>
            <a:r>
              <a:rPr lang="en-US" sz="2000" dirty="0">
                <a:solidFill>
                  <a:schemeClr val="tx1"/>
                </a:solidFill>
                <a:latin typeface="Arial"/>
                <a:cs typeface="Arial"/>
              </a:rPr>
              <a:t>angel investors</a:t>
            </a:r>
            <a:r>
              <a:rPr lang="ar-SY" sz="2000" dirty="0">
                <a:solidFill>
                  <a:schemeClr val="tx1"/>
                </a:solidFill>
                <a:latin typeface="Arial"/>
              </a:rPr>
              <a:t> )وهم عبارة عن أفراد يقدمون الأموال للشركات </a:t>
            </a:r>
            <a:r>
              <a:rPr lang="ar-SY" sz="2000" dirty="0" smtClean="0">
                <a:solidFill>
                  <a:schemeClr val="tx1"/>
                </a:solidFill>
                <a:latin typeface="Arial"/>
              </a:rPr>
              <a:t>الناشئة </a:t>
            </a:r>
            <a:r>
              <a:rPr lang="ar-SY" sz="2000" dirty="0">
                <a:solidFill>
                  <a:schemeClr val="tx1"/>
                </a:solidFill>
                <a:latin typeface="Arial"/>
              </a:rPr>
              <a:t>في ريادة الأعمال مقابل استحواذهم على أسهم فيها </a:t>
            </a:r>
          </a:p>
          <a:p>
            <a:pPr algn="just" rtl="1"/>
            <a:endParaRPr lang="ar-SY" sz="2000" b="1" dirty="0">
              <a:solidFill>
                <a:schemeClr val="tx1"/>
              </a:solidFill>
              <a:latin typeface="Arial"/>
            </a:endParaRPr>
          </a:p>
          <a:p>
            <a:pPr algn="r" rtl="1"/>
            <a:endParaRPr lang="en-US" sz="20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45</a:t>
            </a:fld>
            <a:endParaRPr lang="en-US"/>
          </a:p>
        </p:txBody>
      </p:sp>
    </p:spTree>
    <p:extLst>
      <p:ext uri="{BB962C8B-B14F-4D97-AF65-F5344CB8AC3E}">
        <p14:creationId xmlns:p14="http://schemas.microsoft.com/office/powerpoint/2010/main" val="19420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739338" y="511462"/>
            <a:ext cx="8915400" cy="3777622"/>
          </a:xfrm>
        </p:spPr>
        <p:txBody>
          <a:bodyPr>
            <a:noAutofit/>
          </a:bodyPr>
          <a:lstStyle/>
          <a:p>
            <a:pPr algn="r" rtl="1"/>
            <a:r>
              <a:rPr lang="ar-SY" sz="3200" b="1" u="sng" dirty="0">
                <a:solidFill>
                  <a:schemeClr val="tx1"/>
                </a:solidFill>
                <a:latin typeface="Times New Roman" panose="02020603050405020304" pitchFamily="18" charset="0"/>
                <a:cs typeface="Times New Roman" panose="02020603050405020304" pitchFamily="18" charset="0"/>
              </a:rPr>
              <a:t>المصادر الخارجية للتمويل:</a:t>
            </a:r>
          </a:p>
          <a:p>
            <a:pPr algn="r" rtl="1"/>
            <a:r>
              <a:rPr lang="ar-SY" sz="2800" b="1" dirty="0" smtClean="0">
                <a:solidFill>
                  <a:schemeClr val="tx1"/>
                </a:solidFill>
                <a:latin typeface="Times New Roman" panose="02020603050405020304" pitchFamily="18" charset="0"/>
                <a:cs typeface="Times New Roman" panose="02020603050405020304" pitchFamily="18" charset="0"/>
              </a:rPr>
              <a:t>1</a:t>
            </a:r>
            <a:r>
              <a:rPr lang="ar-SY" sz="2800" b="1" dirty="0">
                <a:solidFill>
                  <a:schemeClr val="tx1"/>
                </a:solidFill>
                <a:latin typeface="Times New Roman" panose="02020603050405020304" pitchFamily="18" charset="0"/>
                <a:cs typeface="Times New Roman" panose="02020603050405020304" pitchFamily="18" charset="0"/>
              </a:rPr>
              <a:t>-</a:t>
            </a:r>
            <a:r>
              <a:rPr lang="ar-SY" sz="2800" b="1" dirty="0" smtClean="0">
                <a:solidFill>
                  <a:schemeClr val="tx1"/>
                </a:solidFill>
                <a:latin typeface="Times New Roman" panose="02020603050405020304" pitchFamily="18" charset="0"/>
                <a:cs typeface="Times New Roman" panose="02020603050405020304" pitchFamily="18" charset="0"/>
              </a:rPr>
              <a:t> </a:t>
            </a:r>
            <a:r>
              <a:rPr lang="ar-SY" sz="2800" b="1" dirty="0">
                <a:solidFill>
                  <a:schemeClr val="tx1"/>
                </a:solidFill>
                <a:latin typeface="Times New Roman" panose="02020603050405020304" pitchFamily="18" charset="0"/>
                <a:cs typeface="Times New Roman" panose="02020603050405020304" pitchFamily="18" charset="0"/>
              </a:rPr>
              <a:t>المستثمرون الملائكة: </a:t>
            </a:r>
          </a:p>
          <a:p>
            <a:pPr algn="r" rtl="1"/>
            <a:r>
              <a:rPr lang="ar-SY" dirty="0">
                <a:solidFill>
                  <a:schemeClr val="tx1"/>
                </a:solidFill>
                <a:latin typeface="Times New Roman" panose="02020603050405020304" pitchFamily="18" charset="0"/>
                <a:cs typeface="Times New Roman" panose="02020603050405020304" pitchFamily="18" charset="0"/>
              </a:rPr>
              <a:t>وهم رجال أعمال ناجحون يستثمرون أموالهم </a:t>
            </a:r>
            <a:r>
              <a:rPr lang="ar-SY" dirty="0" smtClean="0">
                <a:solidFill>
                  <a:schemeClr val="tx1"/>
                </a:solidFill>
                <a:latin typeface="Times New Roman" panose="02020603050405020304" pitchFamily="18" charset="0"/>
                <a:cs typeface="Times New Roman" panose="02020603050405020304" pitchFamily="18" charset="0"/>
              </a:rPr>
              <a:t>الخاصة ويقومون بتمويل الشركات الناشئة من أموالهم الخاصة. </a:t>
            </a:r>
            <a:r>
              <a:rPr lang="ar-SY" dirty="0">
                <a:solidFill>
                  <a:schemeClr val="tx1"/>
                </a:solidFill>
                <a:latin typeface="Times New Roman" panose="02020603050405020304" pitchFamily="18" charset="0"/>
                <a:cs typeface="Times New Roman" panose="02020603050405020304" pitchFamily="18" charset="0"/>
              </a:rPr>
              <a:t>والمستثمر الملاك (يعرف برجل الأعمال الملاك أو المستثمر غير الرسمي في </a:t>
            </a:r>
            <a:r>
              <a:rPr lang="ar-SY" dirty="0" smtClean="0">
                <a:solidFill>
                  <a:schemeClr val="tx1"/>
                </a:solidFill>
                <a:latin typeface="Times New Roman" panose="02020603050405020304" pitchFamily="18" charset="0"/>
                <a:cs typeface="Times New Roman" panose="02020603050405020304" pitchFamily="18" charset="0"/>
              </a:rPr>
              <a:t>أوروبا) </a:t>
            </a:r>
            <a:r>
              <a:rPr lang="ar-SY" dirty="0">
                <a:solidFill>
                  <a:schemeClr val="tx1"/>
                </a:solidFill>
                <a:latin typeface="Times New Roman" panose="02020603050405020304" pitchFamily="18" charset="0"/>
                <a:cs typeface="Times New Roman" panose="02020603050405020304" pitchFamily="18" charset="0"/>
              </a:rPr>
              <a:t>هو شخص ثري يستثمر رأس مال معين في  مرحلة إطلاق عمل ما مقابل مقايضة على ملكية أسهم رأس المال. </a:t>
            </a:r>
            <a:endParaRPr lang="ar-SY" dirty="0" smtClean="0">
              <a:solidFill>
                <a:schemeClr val="tx1"/>
              </a:solidFill>
              <a:latin typeface="Times New Roman" panose="02020603050405020304" pitchFamily="18" charset="0"/>
              <a:cs typeface="Times New Roman" panose="02020603050405020304" pitchFamily="18" charset="0"/>
            </a:endParaRPr>
          </a:p>
          <a:p>
            <a:pPr algn="r" rtl="1" fontAlgn="t"/>
            <a:r>
              <a:rPr lang="ar-SY" dirty="0" smtClean="0">
                <a:solidFill>
                  <a:schemeClr val="tx1"/>
                </a:solidFill>
                <a:latin typeface="Times New Roman" panose="02020603050405020304" pitchFamily="18" charset="0"/>
                <a:cs typeface="Times New Roman" panose="02020603050405020304" pitchFamily="18" charset="0"/>
              </a:rPr>
              <a:t>ولكن هناك سلبية كبيرة للاعتماد على المستثمرين الملائكة تتلخص بمشكلة الملكية اذ ان المستثمر الملاك يشتري حصة في شركتك الناشئة قد تصل إلى 50 في المئة من الشركة، وهذا ما يعني خسارة جزء كبير من أرباح شركتك الناشئة لصالح المستثمر الملاك بشكل دائم. فإذا كانت شركتك الناشئة مميزة وتحمل فكرة فريدة قد تدر عليك الملايين من الأفضل ألا تعتمد على المستثمرين الملائكة</a:t>
            </a:r>
            <a:r>
              <a:rPr lang="ar-SY" dirty="0">
                <a:solidFill>
                  <a:schemeClr val="tx1"/>
                </a:solidFill>
                <a:latin typeface="Times New Roman" panose="02020603050405020304" pitchFamily="18" charset="0"/>
                <a:cs typeface="Times New Roman" panose="02020603050405020304" pitchFamily="18" charset="0"/>
              </a:rPr>
              <a:t/>
            </a:r>
            <a:br>
              <a:rPr lang="ar-SY" dirty="0">
                <a:solidFill>
                  <a:schemeClr val="tx1"/>
                </a:solidFill>
                <a:latin typeface="Times New Roman" panose="02020603050405020304" pitchFamily="18" charset="0"/>
                <a:cs typeface="Times New Roman" panose="02020603050405020304" pitchFamily="18" charset="0"/>
              </a:rPr>
            </a:br>
            <a:endParaRPr lang="ar-SA" dirty="0">
              <a:solidFill>
                <a:schemeClr val="tx1"/>
              </a:solidFill>
              <a:latin typeface="Times New Roman" panose="02020603050405020304" pitchFamily="18" charset="0"/>
              <a:cs typeface="Times New Roman" panose="02020603050405020304" pitchFamily="18" charset="0"/>
            </a:endParaRPr>
          </a:p>
          <a:p>
            <a:pPr algn="just" rtl="1"/>
            <a:r>
              <a:rPr lang="ar-SY" sz="2000" b="1" dirty="0">
                <a:solidFill>
                  <a:schemeClr val="tx1"/>
                </a:solidFill>
                <a:latin typeface="Times New Roman" panose="02020603050405020304" pitchFamily="18" charset="0"/>
                <a:cs typeface="Times New Roman" panose="02020603050405020304" pitchFamily="18" charset="0"/>
              </a:rPr>
              <a:t>2. أصحاب رأس المال المخاطر </a:t>
            </a:r>
          </a:p>
          <a:p>
            <a:pPr algn="just" rtl="1"/>
            <a:r>
              <a:rPr lang="ar-SY" dirty="0">
                <a:solidFill>
                  <a:schemeClr val="tx1"/>
                </a:solidFill>
                <a:latin typeface="Times New Roman" panose="02020603050405020304" pitchFamily="18" charset="0"/>
                <a:cs typeface="Times New Roman" panose="02020603050405020304" pitchFamily="18" charset="0"/>
              </a:rPr>
              <a:t> وهم وسطاء ماليون بما معناه أنهم يأخذون رأس المال من مستثمرين (أي أنه ليس من مالهم الخاص) ويقومون باستثماره مباشرة في شركات الاستثمار. يستثمر رأس المال المخاطر في شركات خاصة فقط ويلعب دوراً فاعلاً في مراقبة ومساعدة الشركات الموجودة في محفظتهم الاستثمارية، وتستخدم استثماراتهم في تمويل النمو الداخلي لهذه الشركات وهدفها الأساسي هو تعظيم العائد المالي لها عبر الخروج من الاستثمارات من خلال البيع أو الاكتتاب. يمكن أن نلخص نشاطات رأس المال المخاطر بأنه: استثمار ومراقبة وخروج.</a:t>
            </a:r>
          </a:p>
          <a:p>
            <a:pPr algn="r" rtl="1"/>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46</a:t>
            </a:fld>
            <a:endParaRPr lang="en-US"/>
          </a:p>
        </p:txBody>
      </p:sp>
    </p:spTree>
    <p:extLst>
      <p:ext uri="{BB962C8B-B14F-4D97-AF65-F5344CB8AC3E}">
        <p14:creationId xmlns:p14="http://schemas.microsoft.com/office/powerpoint/2010/main" val="24163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800"/>
                                        <p:tgtEl>
                                          <p:spTgt spid="3">
                                            <p:txEl>
                                              <p:pRg st="2" end="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1)">
                                      <p:cBhvr>
                                        <p:cTn id="10" dur="8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800"/>
                                        <p:tgtEl>
                                          <p:spTgt spid="3">
                                            <p:txEl>
                                              <p:pRg st="4" end="4"/>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heel(1)">
                                      <p:cBhvr>
                                        <p:cTn id="18"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329899"/>
            <a:ext cx="8911687" cy="1280890"/>
          </a:xfrm>
        </p:spPr>
        <p:txBody>
          <a:bodyPr/>
          <a:lstStyle/>
          <a:p>
            <a:endParaRPr lang="en-US"/>
          </a:p>
        </p:txBody>
      </p:sp>
      <p:sp>
        <p:nvSpPr>
          <p:cNvPr id="3" name="عنصر نائب للمحتوى 2"/>
          <p:cNvSpPr>
            <a:spLocks noGrp="1"/>
          </p:cNvSpPr>
          <p:nvPr>
            <p:ph idx="1"/>
          </p:nvPr>
        </p:nvSpPr>
        <p:spPr>
          <a:xfrm>
            <a:off x="2589212" y="559558"/>
            <a:ext cx="8915400" cy="4337533"/>
          </a:xfrm>
        </p:spPr>
        <p:txBody>
          <a:bodyPr>
            <a:noAutofit/>
          </a:bodyPr>
          <a:lstStyle/>
          <a:p>
            <a:pPr algn="just" rtl="1"/>
            <a:endParaRPr lang="ar-SY" sz="2400" dirty="0">
              <a:solidFill>
                <a:schemeClr val="tx1"/>
              </a:solidFill>
              <a:latin typeface="Times New Roman"/>
            </a:endParaRPr>
          </a:p>
          <a:p>
            <a:pPr algn="just" rtl="1"/>
            <a:r>
              <a:rPr lang="ar-SY" sz="2400" b="1" dirty="0">
                <a:solidFill>
                  <a:schemeClr val="tx1"/>
                </a:solidFill>
                <a:latin typeface="Times New Roman"/>
              </a:rPr>
              <a:t>3. </a:t>
            </a:r>
            <a:r>
              <a:rPr lang="ar-SY" sz="2400" b="1" dirty="0">
                <a:solidFill>
                  <a:schemeClr val="tx1"/>
                </a:solidFill>
                <a:latin typeface="Times New Roman"/>
                <a:cs typeface="Times New Roman"/>
              </a:rPr>
              <a:t>المؤسسات المستثمرة: </a:t>
            </a:r>
          </a:p>
          <a:p>
            <a:pPr algn="r" rtl="1"/>
            <a:r>
              <a:rPr lang="ar-SY" sz="2400" dirty="0">
                <a:solidFill>
                  <a:schemeClr val="tx1"/>
                </a:solidFill>
                <a:latin typeface="Times New Roman"/>
                <a:cs typeface="Times New Roman"/>
              </a:rPr>
              <a:t>تنظر الشركات الصغيرة إلى هؤلاء المستثمرين على إنهم فرصة للخروج أكثر منها فرصة للتمويل. يعتبر استحواذ المؤسسات المستثمرة على الشركات الصغيرة إطراءً ومديحاً لمنتجاتها أو خدماتها المقدمة، فيما تستفيد الشركات الصغيرة من تدفق التمويل الاستراتيجي الجديد هذا لتوسيع عملياتها بشكل أكبر. أحد الأمثلة على هذه الطريقة هو استحواذ شركة مايكروسوفت على شركة هوتميل مقابل 425 مليون دولار </a:t>
            </a:r>
            <a:r>
              <a:rPr lang="ar-SY" sz="2400" dirty="0" smtClean="0">
                <a:solidFill>
                  <a:schemeClr val="tx1"/>
                </a:solidFill>
                <a:latin typeface="Times New Roman"/>
                <a:cs typeface="Times New Roman"/>
              </a:rPr>
              <a:t>أمريكي،</a:t>
            </a:r>
            <a:r>
              <a:rPr lang="ar-EG" sz="2400" dirty="0" smtClean="0">
                <a:solidFill>
                  <a:schemeClr val="tx1"/>
                </a:solidFill>
              </a:rPr>
              <a:t> </a:t>
            </a:r>
            <a:r>
              <a:rPr lang="ar-EG" sz="2400" dirty="0">
                <a:solidFill>
                  <a:schemeClr val="tx1"/>
                </a:solidFill>
              </a:rPr>
              <a:t>انتهى الامر بنوكيا الى أن تباع </a:t>
            </a:r>
            <a:r>
              <a:rPr lang="ar-SY" sz="2400" dirty="0" smtClean="0">
                <a:solidFill>
                  <a:schemeClr val="tx1"/>
                </a:solidFill>
              </a:rPr>
              <a:t>بــــــ</a:t>
            </a:r>
            <a:r>
              <a:rPr lang="ar-EG" sz="2400" dirty="0" smtClean="0">
                <a:solidFill>
                  <a:schemeClr val="tx1"/>
                </a:solidFill>
              </a:rPr>
              <a:t> </a:t>
            </a:r>
            <a:r>
              <a:rPr lang="ar-EG" sz="2400" dirty="0">
                <a:solidFill>
                  <a:schemeClr val="tx1"/>
                </a:solidFill>
              </a:rPr>
              <a:t>7.2مليار دولار الى مايكروسوفت الامريكية في أوائل 2014</a:t>
            </a:r>
            <a:r>
              <a:rPr lang="ar-EG" sz="2400" dirty="0" smtClean="0">
                <a:solidFill>
                  <a:schemeClr val="tx1"/>
                </a:solidFill>
              </a:rPr>
              <a:t>.</a:t>
            </a:r>
            <a:endParaRPr lang="ar-SA" sz="2400" dirty="0">
              <a:solidFill>
                <a:schemeClr val="tx1"/>
              </a:solidFill>
            </a:endParaRPr>
          </a:p>
          <a:p>
            <a:pPr algn="r" rtl="1"/>
            <a:r>
              <a:rPr lang="ar-SY" sz="2400" b="1" dirty="0">
                <a:solidFill>
                  <a:schemeClr val="tx1"/>
                </a:solidFill>
                <a:latin typeface="Times New Roman"/>
              </a:rPr>
              <a:t>4</a:t>
            </a:r>
            <a:r>
              <a:rPr lang="ar-SY" sz="2400" b="1" dirty="0" smtClean="0">
                <a:solidFill>
                  <a:schemeClr val="tx1"/>
                </a:solidFill>
                <a:latin typeface="Times New Roman"/>
              </a:rPr>
              <a:t>. </a:t>
            </a:r>
            <a:r>
              <a:rPr lang="ar-SY" sz="2400" b="1" dirty="0">
                <a:solidFill>
                  <a:schemeClr val="tx1"/>
                </a:solidFill>
                <a:latin typeface="Times New Roman"/>
                <a:cs typeface="Times New Roman"/>
              </a:rPr>
              <a:t>أسواق الأسهم: </a:t>
            </a:r>
          </a:p>
          <a:p>
            <a:pPr algn="r" rtl="1"/>
            <a:r>
              <a:rPr lang="ar-SY" sz="2400" dirty="0">
                <a:solidFill>
                  <a:schemeClr val="tx1"/>
                </a:solidFill>
                <a:latin typeface="Times New Roman"/>
                <a:cs typeface="Times New Roman"/>
              </a:rPr>
              <a:t>هي مصدر للتمويل لعدد قليل فقط من شركات ريادة الأعمال. قدرت إدارة المشاريع الصغيرة الأمريكية أن أقل من 1 من كل 1000 مشروع جديد قد يطرح عملياً للاكتتاب العام.</a:t>
            </a:r>
          </a:p>
          <a:p>
            <a:pPr algn="r" rtl="1"/>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47</a:t>
            </a:fld>
            <a:endParaRPr lang="en-US"/>
          </a:p>
        </p:txBody>
      </p:sp>
    </p:spTree>
    <p:extLst>
      <p:ext uri="{BB962C8B-B14F-4D97-AF65-F5344CB8AC3E}">
        <p14:creationId xmlns:p14="http://schemas.microsoft.com/office/powerpoint/2010/main" val="25945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8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800"/>
                                        <p:tgtEl>
                                          <p:spTgt spid="3">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6399" y="147337"/>
            <a:ext cx="8911687" cy="1280890"/>
          </a:xfrm>
        </p:spPr>
        <p:txBody>
          <a:bodyPr/>
          <a:lstStyle/>
          <a:p>
            <a:endParaRPr lang="en-US"/>
          </a:p>
        </p:txBody>
      </p:sp>
      <p:sp>
        <p:nvSpPr>
          <p:cNvPr id="3" name="عنصر نائب للمحتوى 2"/>
          <p:cNvSpPr>
            <a:spLocks noGrp="1"/>
          </p:cNvSpPr>
          <p:nvPr>
            <p:ph idx="1"/>
          </p:nvPr>
        </p:nvSpPr>
        <p:spPr>
          <a:xfrm>
            <a:off x="2301418" y="624110"/>
            <a:ext cx="8596668" cy="4376335"/>
          </a:xfrm>
        </p:spPr>
        <p:txBody>
          <a:bodyPr>
            <a:noAutofit/>
          </a:bodyPr>
          <a:lstStyle/>
          <a:p>
            <a:pPr marL="0" indent="0" algn="just" rtl="1">
              <a:buNone/>
            </a:pPr>
            <a:r>
              <a:rPr lang="en-US" sz="2400" b="1" dirty="0" smtClean="0">
                <a:solidFill>
                  <a:schemeClr val="tx1"/>
                </a:solidFill>
                <a:latin typeface="Times New Roman" panose="02020603050405020304" pitchFamily="18" charset="0"/>
                <a:cs typeface="Times New Roman" panose="02020603050405020304" pitchFamily="18" charset="0"/>
              </a:rPr>
              <a:t>5</a:t>
            </a:r>
            <a:r>
              <a:rPr lang="ar-SY" sz="2400" b="1" dirty="0" smtClean="0">
                <a:solidFill>
                  <a:schemeClr val="tx1"/>
                </a:solidFill>
                <a:latin typeface="Times New Roman" panose="02020603050405020304" pitchFamily="18" charset="0"/>
                <a:cs typeface="Times New Roman" panose="02020603050405020304" pitchFamily="18" charset="0"/>
              </a:rPr>
              <a:t>. المصارف: </a:t>
            </a:r>
          </a:p>
          <a:p>
            <a:pPr algn="just" rtl="1"/>
            <a:r>
              <a:rPr lang="ar-SY" sz="2400" dirty="0" smtClean="0">
                <a:solidFill>
                  <a:schemeClr val="tx1"/>
                </a:solidFill>
                <a:latin typeface="Times New Roman" panose="02020603050405020304" pitchFamily="18" charset="0"/>
                <a:cs typeface="Times New Roman" panose="02020603050405020304" pitchFamily="18" charset="0"/>
              </a:rPr>
              <a:t>يوجد مصدران للتمويل بالدين: المصارف التجارية، والقروض المضمونة لإدارة الأعمال الصغيرة. لا تعد المصارف التجارية مصدراً عملياً لتمويل الشركات الناشئة، ومرد ذلك إلى أن المصارف ضد المخاطرة؛ وتمويل شركة ناشئة هو مخاطرة.</a:t>
            </a:r>
          </a:p>
          <a:p>
            <a:pPr algn="r" rtl="1"/>
            <a:r>
              <a:rPr lang="ar-SY" sz="2400" dirty="0" smtClean="0">
                <a:solidFill>
                  <a:schemeClr val="tx1"/>
                </a:solidFill>
                <a:latin typeface="Times New Roman" panose="02020603050405020304" pitchFamily="18" charset="0"/>
                <a:cs typeface="Times New Roman" panose="02020603050405020304" pitchFamily="18" charset="0"/>
              </a:rPr>
              <a:t>تفضل المصارف وجود بعض الضمانات لتقليل الخطر الناجم عن إقراض الشركات المقدمة للعروض. تعد المصارف مصدراً مهماً للتمويل الخارجي للشركات الصغيرة ولكن بعد تأسيسها وحصولها على جدارة ائتمانية.</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a:r>
              <a:rPr lang="ar-SY" sz="3200" b="1" u="sng" dirty="0" smtClean="0">
                <a:solidFill>
                  <a:schemeClr val="tx1"/>
                </a:solidFill>
                <a:latin typeface="Times New Roman" panose="02020603050405020304" pitchFamily="18" charset="0"/>
                <a:cs typeface="Times New Roman" panose="02020603050405020304" pitchFamily="18" charset="0"/>
              </a:rPr>
              <a:t>البنوك والمؤسسات المقرضة:</a:t>
            </a:r>
          </a:p>
          <a:p>
            <a:pPr algn="r" rtl="1"/>
            <a:r>
              <a:rPr lang="ar-SY" sz="2400" dirty="0" smtClean="0">
                <a:solidFill>
                  <a:schemeClr val="tx1"/>
                </a:solidFill>
                <a:latin typeface="Times New Roman" panose="02020603050405020304" pitchFamily="18" charset="0"/>
                <a:cs typeface="Times New Roman" panose="02020603050405020304" pitchFamily="18" charset="0"/>
              </a:rPr>
              <a:t>1- لا تحبذ اقراض الشركات والمنشآت المبتدئة لعلمها بارتفاع معدلات فشل المنشآت الصغيرة.</a:t>
            </a:r>
          </a:p>
          <a:p>
            <a:pPr algn="r" rtl="1"/>
            <a:r>
              <a:rPr lang="ar-SY" sz="2400" dirty="0" smtClean="0">
                <a:solidFill>
                  <a:schemeClr val="tx1"/>
                </a:solidFill>
                <a:latin typeface="Times New Roman" panose="02020603050405020304" pitchFamily="18" charset="0"/>
                <a:cs typeface="Times New Roman" panose="02020603050405020304" pitchFamily="18" charset="0"/>
              </a:rPr>
              <a:t>2- لا تخاطر أو تجازف.</a:t>
            </a:r>
          </a:p>
          <a:p>
            <a:pPr algn="r" rtl="1"/>
            <a:r>
              <a:rPr lang="ar-SY" sz="2400" dirty="0" smtClean="0">
                <a:solidFill>
                  <a:schemeClr val="tx1"/>
                </a:solidFill>
                <a:latin typeface="Times New Roman" panose="02020603050405020304" pitchFamily="18" charset="0"/>
                <a:cs typeface="Times New Roman" panose="02020603050405020304" pitchFamily="18" charset="0"/>
              </a:rPr>
              <a:t>3- تقوم بالإقراض المالي الأولي فقط إذا كان القرض مضموناً تماماً بأصول سائلة.</a:t>
            </a:r>
          </a:p>
          <a:p>
            <a:pPr algn="r" rtl="1"/>
            <a:endParaRPr lang="en-US" sz="2400" dirty="0" smtClean="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48</a:t>
            </a:fld>
            <a:endParaRPr lang="en-US"/>
          </a:p>
        </p:txBody>
      </p:sp>
    </p:spTree>
    <p:extLst>
      <p:ext uri="{BB962C8B-B14F-4D97-AF65-F5344CB8AC3E}">
        <p14:creationId xmlns:p14="http://schemas.microsoft.com/office/powerpoint/2010/main" val="3930478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589212" y="941696"/>
            <a:ext cx="8915400" cy="5459104"/>
          </a:xfrm>
        </p:spPr>
        <p:txBody>
          <a:bodyPr>
            <a:noAutofit/>
          </a:bodyPr>
          <a:lstStyle/>
          <a:p>
            <a:pPr algn="r" rtl="1"/>
            <a:r>
              <a:rPr lang="ar-SY" sz="2000" b="1" u="sng" dirty="0" smtClean="0">
                <a:solidFill>
                  <a:schemeClr val="tx1"/>
                </a:solidFill>
                <a:latin typeface="Times New Roman" panose="02020603050405020304" pitchFamily="18" charset="0"/>
                <a:cs typeface="Times New Roman" panose="02020603050405020304" pitchFamily="18" charset="0"/>
              </a:rPr>
              <a:t>6- منصات التمويل الجماعي على الإنترنت للمشاريع الناشئة</a:t>
            </a:r>
            <a:r>
              <a:rPr lang="en-US" sz="2000" b="1" u="sng" dirty="0">
                <a:solidFill>
                  <a:schemeClr val="tx1"/>
                </a:solidFill>
                <a:latin typeface="Times New Roman" panose="02020603050405020304" pitchFamily="18" charset="0"/>
                <a:cs typeface="Times New Roman" panose="02020603050405020304" pitchFamily="18" charset="0"/>
              </a:rPr>
              <a:t> crowd funding </a:t>
            </a:r>
            <a:r>
              <a:rPr lang="ar-SY" sz="2000" b="1" u="sng" dirty="0" smtClean="0">
                <a:solidFill>
                  <a:schemeClr val="tx1"/>
                </a:solidFill>
                <a:latin typeface="Times New Roman" panose="02020603050405020304" pitchFamily="18" charset="0"/>
                <a:cs typeface="Times New Roman" panose="02020603050405020304" pitchFamily="18" charset="0"/>
              </a:rPr>
              <a:t>:</a:t>
            </a:r>
          </a:p>
          <a:p>
            <a:pPr algn="r" rtl="1"/>
            <a:r>
              <a:rPr lang="ar-SY" sz="2000" b="1" dirty="0" smtClean="0">
                <a:solidFill>
                  <a:schemeClr val="tx1"/>
                </a:solidFill>
                <a:latin typeface="Times New Roman" panose="02020603050405020304" pitchFamily="18" charset="0"/>
                <a:cs typeface="Times New Roman" panose="02020603050405020304" pitchFamily="18" charset="0"/>
              </a:rPr>
              <a:t>يستخدم </a:t>
            </a:r>
            <a:r>
              <a:rPr lang="ar-SY" sz="2000" b="1" dirty="0">
                <a:solidFill>
                  <a:schemeClr val="tx1"/>
                </a:solidFill>
                <a:latin typeface="Times New Roman" panose="02020603050405020304" pitchFamily="18" charset="0"/>
                <a:cs typeface="Times New Roman" panose="02020603050405020304" pitchFamily="18" charset="0"/>
              </a:rPr>
              <a:t>التمويل الجماعي كآلية تمويل للأعمال </a:t>
            </a:r>
            <a:r>
              <a:rPr lang="ar-SY" sz="2000" b="1" dirty="0" smtClean="0">
                <a:solidFill>
                  <a:schemeClr val="tx1"/>
                </a:solidFill>
                <a:latin typeface="Times New Roman" panose="02020603050405020304" pitchFamily="18" charset="0"/>
                <a:cs typeface="Times New Roman" panose="02020603050405020304" pitchFamily="18" charset="0"/>
              </a:rPr>
              <a:t>الإبداعية ولدعم المشاريع الناشئة.</a:t>
            </a:r>
          </a:p>
          <a:p>
            <a:pPr algn="r" rtl="1"/>
            <a:r>
              <a:rPr lang="ar-SY" sz="2000" b="1" dirty="0">
                <a:solidFill>
                  <a:schemeClr val="tx1"/>
                </a:solidFill>
                <a:latin typeface="Times New Roman" panose="02020603050405020304" pitchFamily="18" charset="0"/>
                <a:cs typeface="Times New Roman" panose="02020603050405020304" pitchFamily="18" charset="0"/>
              </a:rPr>
              <a:t>نشير إلى أن كلمة "التمويل الجماعي"، الآتية من اللغة الإنجليزية "</a:t>
            </a:r>
            <a:r>
              <a:rPr lang="en-US" sz="2000" b="1" dirty="0">
                <a:solidFill>
                  <a:schemeClr val="tx1"/>
                </a:solidFill>
                <a:latin typeface="Times New Roman" panose="02020603050405020304" pitchFamily="18" charset="0"/>
                <a:cs typeface="Times New Roman" panose="02020603050405020304" pitchFamily="18" charset="0"/>
              </a:rPr>
              <a:t>Crowd funding"، </a:t>
            </a:r>
            <a:r>
              <a:rPr lang="ar-SY" sz="2000" b="1" dirty="0">
                <a:solidFill>
                  <a:schemeClr val="tx1"/>
                </a:solidFill>
                <a:latin typeface="Times New Roman" panose="02020603050405020304" pitchFamily="18" charset="0"/>
                <a:cs typeface="Times New Roman" panose="02020603050405020304" pitchFamily="18" charset="0"/>
              </a:rPr>
              <a:t>لها عدة مرادفات أخرى شائعة أيضاً، منها "التمويل الجماهيري"، </a:t>
            </a:r>
            <a:r>
              <a:rPr lang="ar-SY" sz="2000" b="1" dirty="0" smtClean="0">
                <a:solidFill>
                  <a:schemeClr val="tx1"/>
                </a:solidFill>
                <a:latin typeface="Times New Roman" panose="02020603050405020304" pitchFamily="18" charset="0"/>
                <a:cs typeface="Times New Roman" panose="02020603050405020304" pitchFamily="18" charset="0"/>
              </a:rPr>
              <a:t>و"التميل المجتمعي"، </a:t>
            </a:r>
            <a:r>
              <a:rPr lang="ar-SY" sz="2000" b="1" dirty="0">
                <a:solidFill>
                  <a:schemeClr val="tx1"/>
                </a:solidFill>
                <a:latin typeface="Times New Roman" panose="02020603050405020304" pitchFamily="18" charset="0"/>
                <a:cs typeface="Times New Roman" panose="02020603050405020304" pitchFamily="18" charset="0"/>
              </a:rPr>
              <a:t>و"التمويل الشعبي"، و"التمويل التشاركي"، </a:t>
            </a:r>
            <a:r>
              <a:rPr lang="ar-SY" sz="2000" b="1" dirty="0" smtClean="0">
                <a:solidFill>
                  <a:schemeClr val="tx1"/>
                </a:solidFill>
                <a:latin typeface="Times New Roman" panose="02020603050405020304" pitchFamily="18" charset="0"/>
                <a:cs typeface="Times New Roman" panose="02020603050405020304" pitchFamily="18" charset="0"/>
              </a:rPr>
              <a:t>وغيرها</a:t>
            </a:r>
            <a:r>
              <a:rPr lang="ar-SY" sz="2000" b="1" dirty="0">
                <a:solidFill>
                  <a:schemeClr val="tx1"/>
                </a:solidFill>
                <a:latin typeface="Times New Roman" panose="02020603050405020304" pitchFamily="18" charset="0"/>
                <a:cs typeface="Times New Roman" panose="02020603050405020304" pitchFamily="18" charset="0"/>
              </a:rPr>
              <a:t>.</a:t>
            </a:r>
            <a:endParaRPr lang="ar-SY" sz="2000" b="1" dirty="0" smtClean="0">
              <a:solidFill>
                <a:schemeClr val="tx1"/>
              </a:solidFill>
              <a:latin typeface="Times New Roman" panose="02020603050405020304" pitchFamily="18" charset="0"/>
              <a:cs typeface="Times New Roman" panose="02020603050405020304" pitchFamily="18" charset="0"/>
            </a:endParaRPr>
          </a:p>
          <a:p>
            <a:pPr algn="r" rtl="1"/>
            <a:r>
              <a:rPr lang="ar-SY" sz="2000" b="1" dirty="0">
                <a:solidFill>
                  <a:schemeClr val="tx1"/>
                </a:solidFill>
                <a:latin typeface="Times New Roman" panose="02020603050405020304" pitchFamily="18" charset="0"/>
                <a:cs typeface="Times New Roman" panose="02020603050405020304" pitchFamily="18" charset="0"/>
              </a:rPr>
              <a:t>بفضل المنصات المتقنة التي بدأت توفرها شبكة </a:t>
            </a:r>
            <a:r>
              <a:rPr lang="ar-SY" sz="2000" b="1" dirty="0" smtClean="0">
                <a:solidFill>
                  <a:schemeClr val="tx1"/>
                </a:solidFill>
                <a:latin typeface="Times New Roman" panose="02020603050405020304" pitchFamily="18" charset="0"/>
                <a:cs typeface="Times New Roman" panose="02020603050405020304" pitchFamily="18" charset="0"/>
              </a:rPr>
              <a:t>الإنترنت، </a:t>
            </a:r>
            <a:r>
              <a:rPr lang="ar-SY" sz="2000" b="1" dirty="0">
                <a:solidFill>
                  <a:schemeClr val="tx1"/>
                </a:solidFill>
                <a:latin typeface="Times New Roman" panose="02020603050405020304" pitchFamily="18" charset="0"/>
                <a:cs typeface="Times New Roman" panose="02020603050405020304" pitchFamily="18" charset="0"/>
              </a:rPr>
              <a:t>لم تعد بعد الآن بحاجة للاقتراض، أو لبيع ما تملك، أو للتوسل لرجل أعمال متعالٍ، </a:t>
            </a:r>
            <a:r>
              <a:rPr lang="ar-SY" sz="2000" b="1" dirty="0" smtClean="0">
                <a:solidFill>
                  <a:schemeClr val="tx1"/>
                </a:solidFill>
                <a:latin typeface="Times New Roman" panose="02020603050405020304" pitchFamily="18" charset="0"/>
                <a:cs typeface="Times New Roman" panose="02020603050405020304" pitchFamily="18" charset="0"/>
              </a:rPr>
              <a:t>ولا لحاضنات أعمال مستغلة ولا </a:t>
            </a:r>
            <a:r>
              <a:rPr lang="ar-SY" sz="2000" b="1" dirty="0">
                <a:solidFill>
                  <a:schemeClr val="tx1"/>
                </a:solidFill>
                <a:latin typeface="Times New Roman" panose="02020603050405020304" pitchFamily="18" charset="0"/>
                <a:cs typeface="Times New Roman" panose="02020603050405020304" pitchFamily="18" charset="0"/>
              </a:rPr>
              <a:t>لطرق باب شركات متخمة بالمشاريع من أجل تمويل مشروعك؛ فالآن، بات يمكنك ببساطة إجراء بضع خطوات بسيطة لبدء جمع المال الذي تحتاجه، بدون "مِنّة" من أحد ولا مخاطرة، وبسهولة</a:t>
            </a:r>
            <a:r>
              <a:rPr lang="ar-SY" sz="2000" b="1" dirty="0" smtClean="0">
                <a:solidFill>
                  <a:schemeClr val="tx1"/>
                </a:solidFill>
                <a:latin typeface="Times New Roman" panose="02020603050405020304" pitchFamily="18" charset="0"/>
                <a:cs typeface="Times New Roman" panose="02020603050405020304" pitchFamily="18" charset="0"/>
              </a:rPr>
              <a:t>.</a:t>
            </a:r>
          </a:p>
          <a:p>
            <a:pPr algn="r" rtl="1"/>
            <a:r>
              <a:rPr lang="ar-SY" sz="2000" b="1" dirty="0">
                <a:solidFill>
                  <a:schemeClr val="tx1"/>
                </a:solidFill>
                <a:latin typeface="Times New Roman" panose="02020603050405020304" pitchFamily="18" charset="0"/>
                <a:cs typeface="Times New Roman" panose="02020603050405020304" pitchFamily="18" charset="0"/>
              </a:rPr>
              <a:t>تقوم أنت كمبدع بعرض فكرتك التي تريد تحويلها إلى واقع ملموس وتحتاج إلى تمويلها، سواء كانت ألبوماً موسيقياً، أو طباعة ديوان شعر، أو إنشاء تطبيق موبايل، أو إنتاج ساعة ذكية، إلخ.. وتعرضها عبر إحدى المنصات التمويل </a:t>
            </a:r>
            <a:r>
              <a:rPr lang="ar-SY" sz="2000" b="1" dirty="0" smtClean="0">
                <a:solidFill>
                  <a:schemeClr val="tx1"/>
                </a:solidFill>
                <a:latin typeface="Times New Roman" panose="02020603050405020304" pitchFamily="18" charset="0"/>
                <a:cs typeface="Times New Roman" panose="02020603050405020304" pitchFamily="18" charset="0"/>
              </a:rPr>
              <a:t>الجماعي (سنذكر </a:t>
            </a:r>
            <a:r>
              <a:rPr lang="ar-SY" sz="2000" b="1" dirty="0">
                <a:solidFill>
                  <a:schemeClr val="tx1"/>
                </a:solidFill>
                <a:latin typeface="Times New Roman" panose="02020603050405020304" pitchFamily="18" charset="0"/>
                <a:cs typeface="Times New Roman" panose="02020603050405020304" pitchFamily="18" charset="0"/>
              </a:rPr>
              <a:t>بعضها لاحقاً)، بطريقة تحقق فيها عاملي الإبهار والموثوقية، وستبدأ الأموال تهطل عليك من أشخاص آمنوا بفكرتك، من مختلف المناطق</a:t>
            </a:r>
          </a:p>
          <a:p>
            <a:pPr algn="r" rtl="1"/>
            <a:r>
              <a:rPr lang="ar-SY" b="1" dirty="0">
                <a:solidFill>
                  <a:schemeClr val="tx1"/>
                </a:solidFill>
                <a:latin typeface="Times New Roman" panose="02020603050405020304" pitchFamily="18" charset="0"/>
                <a:cs typeface="Times New Roman" panose="02020603050405020304" pitchFamily="18" charset="0"/>
              </a:rPr>
              <a:t>قبل أن تختار منصة تمويل </a:t>
            </a:r>
            <a:r>
              <a:rPr lang="ar-SY" b="1" dirty="0" smtClean="0">
                <a:solidFill>
                  <a:schemeClr val="tx1"/>
                </a:solidFill>
                <a:latin typeface="Times New Roman" panose="02020603050405020304" pitchFamily="18" charset="0"/>
                <a:cs typeface="Times New Roman" panose="02020603050405020304" pitchFamily="18" charset="0"/>
              </a:rPr>
              <a:t>جماهيري </a:t>
            </a:r>
            <a:r>
              <a:rPr lang="ar-SY" b="1" dirty="0">
                <a:solidFill>
                  <a:schemeClr val="tx1"/>
                </a:solidFill>
                <a:latin typeface="Times New Roman" panose="02020603050405020304" pitchFamily="18" charset="0"/>
                <a:cs typeface="Times New Roman" panose="02020603050405020304" pitchFamily="18" charset="0"/>
              </a:rPr>
              <a:t>لتأمين احتياجات مشروعك من المال، يجب أن تعرف الفروقات بين "نموذج التمويل" لكل منصة، فليست كل المنصات تتبع نموذج التمويل نفسه.</a:t>
            </a:r>
          </a:p>
          <a:p>
            <a:pPr algn="r" rtl="1"/>
            <a:r>
              <a:rPr lang="ar-SY" b="1" dirty="0">
                <a:solidFill>
                  <a:schemeClr val="tx1"/>
                </a:solidFill>
                <a:latin typeface="Times New Roman" panose="02020603050405020304" pitchFamily="18" charset="0"/>
                <a:cs typeface="Times New Roman" panose="02020603050405020304" pitchFamily="18" charset="0"/>
              </a:rPr>
              <a:t/>
            </a:r>
            <a:br>
              <a:rPr lang="ar-SY" b="1" dirty="0">
                <a:solidFill>
                  <a:schemeClr val="tx1"/>
                </a:solidFill>
                <a:latin typeface="Times New Roman" panose="02020603050405020304" pitchFamily="18" charset="0"/>
                <a:cs typeface="Times New Roman" panose="02020603050405020304" pitchFamily="18" charset="0"/>
              </a:rPr>
            </a:br>
            <a:r>
              <a:rPr lang="ar-SY" sz="2000" b="1" dirty="0">
                <a:solidFill>
                  <a:schemeClr val="tx1"/>
                </a:solidFill>
                <a:latin typeface="Times New Roman" panose="02020603050405020304" pitchFamily="18" charset="0"/>
                <a:cs typeface="Times New Roman" panose="02020603050405020304" pitchFamily="18" charset="0"/>
              </a:rPr>
              <a:t/>
            </a:r>
            <a:br>
              <a:rPr lang="ar-SY" sz="2000" b="1" dirty="0">
                <a:solidFill>
                  <a:schemeClr val="tx1"/>
                </a:solidFill>
                <a:latin typeface="Times New Roman" panose="02020603050405020304" pitchFamily="18" charset="0"/>
                <a:cs typeface="Times New Roman" panose="02020603050405020304" pitchFamily="18" charset="0"/>
              </a:rPr>
            </a:br>
            <a:endParaRPr lang="ar-SY" sz="2000" b="1" dirty="0" smtClean="0">
              <a:solidFill>
                <a:schemeClr val="tx1"/>
              </a:solidFill>
              <a:latin typeface="Times New Roman" panose="02020603050405020304" pitchFamily="18" charset="0"/>
              <a:cs typeface="Times New Roman" panose="02020603050405020304" pitchFamily="18" charset="0"/>
            </a:endParaRPr>
          </a:p>
          <a:p>
            <a:pPr algn="r" rtl="1"/>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49</a:t>
            </a:fld>
            <a:endParaRPr lang="en-US"/>
          </a:p>
        </p:txBody>
      </p:sp>
    </p:spTree>
    <p:extLst>
      <p:ext uri="{BB962C8B-B14F-4D97-AF65-F5344CB8AC3E}">
        <p14:creationId xmlns:p14="http://schemas.microsoft.com/office/powerpoint/2010/main" val="14472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8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8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8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endParaRPr lang="en-US" dirty="0"/>
          </a:p>
        </p:txBody>
      </p:sp>
      <p:sp>
        <p:nvSpPr>
          <p:cNvPr id="3" name="عنصر نائب للمحتوى 2"/>
          <p:cNvSpPr>
            <a:spLocks noGrp="1"/>
          </p:cNvSpPr>
          <p:nvPr>
            <p:ph idx="1"/>
          </p:nvPr>
        </p:nvSpPr>
        <p:spPr/>
        <p:txBody>
          <a:bodyPr>
            <a:normAutofit/>
          </a:bodyPr>
          <a:lstStyle/>
          <a:p>
            <a:pPr algn="r" rtl="1"/>
            <a:r>
              <a:rPr lang="ar-SY" sz="2800" dirty="0" smtClean="0">
                <a:solidFill>
                  <a:schemeClr val="tx1"/>
                </a:solidFill>
                <a:latin typeface="Times New Roman" panose="02020603050405020304" pitchFamily="18" charset="0"/>
                <a:cs typeface="Times New Roman" panose="02020603050405020304" pitchFamily="18" charset="0"/>
              </a:rPr>
              <a:t>مفهوم </a:t>
            </a:r>
            <a:r>
              <a:rPr lang="ar-SY" sz="2800" dirty="0">
                <a:solidFill>
                  <a:schemeClr val="tx1"/>
                </a:solidFill>
                <a:latin typeface="Times New Roman" panose="02020603050405020304" pitchFamily="18" charset="0"/>
                <a:cs typeface="Times New Roman" panose="02020603050405020304" pitchFamily="18" charset="0"/>
              </a:rPr>
              <a:t>ريادة </a:t>
            </a:r>
            <a:r>
              <a:rPr lang="ar-SY" sz="2800" dirty="0" smtClean="0">
                <a:solidFill>
                  <a:schemeClr val="tx1"/>
                </a:solidFill>
                <a:latin typeface="Times New Roman" panose="02020603050405020304" pitchFamily="18" charset="0"/>
                <a:cs typeface="Times New Roman" panose="02020603050405020304" pitchFamily="18" charset="0"/>
              </a:rPr>
              <a:t>الأعمال</a:t>
            </a:r>
            <a:r>
              <a:rPr lang="en-US" sz="2800" dirty="0" smtClean="0">
                <a:solidFill>
                  <a:schemeClr val="tx1"/>
                </a:solidFill>
                <a:latin typeface="Times New Roman" panose="02020603050405020304" pitchFamily="18" charset="0"/>
                <a:cs typeface="Times New Roman" panose="02020603050405020304" pitchFamily="18" charset="0"/>
              </a:rPr>
              <a:t> </a:t>
            </a:r>
            <a:r>
              <a:rPr lang="ar-SY" sz="2800" dirty="0" smtClean="0">
                <a:solidFill>
                  <a:schemeClr val="tx1"/>
                </a:solidFill>
                <a:latin typeface="Times New Roman" panose="02020603050405020304" pitchFamily="18" charset="0"/>
                <a:cs typeface="Times New Roman" panose="02020603050405020304" pitchFamily="18" charset="0"/>
              </a:rPr>
              <a:t>عند الاقتصادي </a:t>
            </a:r>
            <a:r>
              <a:rPr lang="ar-SY" sz="2800" dirty="0">
                <a:solidFill>
                  <a:schemeClr val="tx1"/>
                </a:solidFill>
                <a:latin typeface="Times New Roman" panose="02020603050405020304" pitchFamily="18" charset="0"/>
                <a:cs typeface="Times New Roman" panose="02020603050405020304" pitchFamily="18" charset="0"/>
              </a:rPr>
              <a:t>جوزيف </a:t>
            </a:r>
            <a:r>
              <a:rPr lang="ar-SY" sz="2800" dirty="0" err="1">
                <a:solidFill>
                  <a:schemeClr val="tx1"/>
                </a:solidFill>
                <a:latin typeface="Times New Roman" panose="02020603050405020304" pitchFamily="18" charset="0"/>
                <a:cs typeface="Times New Roman" panose="02020603050405020304" pitchFamily="18" charset="0"/>
              </a:rPr>
              <a:t>شومبيتر</a:t>
            </a:r>
            <a:r>
              <a:rPr lang="ar-SY" sz="2800" dirty="0">
                <a:solidFill>
                  <a:schemeClr val="tx1"/>
                </a:solidFill>
                <a:latin typeface="Times New Roman" panose="02020603050405020304" pitchFamily="18" charset="0"/>
                <a:cs typeface="Times New Roman" panose="02020603050405020304" pitchFamily="18" charset="0"/>
              </a:rPr>
              <a:t> </a:t>
            </a:r>
            <a:r>
              <a:rPr lang="ar-SY" sz="2800" dirty="0" smtClean="0">
                <a:solidFill>
                  <a:schemeClr val="tx1"/>
                </a:solidFill>
                <a:latin typeface="Times New Roman" panose="02020603050405020304" pitchFamily="18" charset="0"/>
                <a:cs typeface="Times New Roman" panose="02020603050405020304" pitchFamily="18" charset="0"/>
              </a:rPr>
              <a:t>حيث عرف </a:t>
            </a:r>
            <a:r>
              <a:rPr lang="ar-SY" sz="2800" dirty="0" err="1">
                <a:solidFill>
                  <a:schemeClr val="tx1"/>
                </a:solidFill>
                <a:latin typeface="Times New Roman" panose="02020603050405020304" pitchFamily="18" charset="0"/>
                <a:cs typeface="Times New Roman" panose="02020603050405020304" pitchFamily="18" charset="0"/>
              </a:rPr>
              <a:t>شومبيتر</a:t>
            </a:r>
            <a:r>
              <a:rPr lang="ar-SY" sz="2800" dirty="0">
                <a:solidFill>
                  <a:schemeClr val="tx1"/>
                </a:solidFill>
                <a:latin typeface="Times New Roman" panose="02020603050405020304" pitchFamily="18" charset="0"/>
                <a:cs typeface="Times New Roman" panose="02020603050405020304" pitchFamily="18" charset="0"/>
              </a:rPr>
              <a:t> </a:t>
            </a:r>
            <a:r>
              <a:rPr lang="ar-SY" sz="2800" dirty="0" smtClean="0">
                <a:solidFill>
                  <a:schemeClr val="tx1"/>
                </a:solidFill>
                <a:latin typeface="Times New Roman" panose="02020603050405020304" pitchFamily="18" charset="0"/>
                <a:cs typeface="Times New Roman" panose="02020603050405020304" pitchFamily="18" charset="0"/>
              </a:rPr>
              <a:t> </a:t>
            </a:r>
            <a:r>
              <a:rPr lang="ar-SY" sz="2800" dirty="0">
                <a:solidFill>
                  <a:schemeClr val="tx1"/>
                </a:solidFill>
                <a:latin typeface="Times New Roman" panose="02020603050405020304" pitchFamily="18" charset="0"/>
                <a:cs typeface="Times New Roman" panose="02020603050405020304" pitchFamily="18" charset="0"/>
              </a:rPr>
              <a:t>رائد الأعمال بأنه هو ذلك الشخص الذي لديه الإرادة والقدرة لتحويل فكرة جديدة أو </a:t>
            </a:r>
            <a:r>
              <a:rPr lang="ar-SY" sz="2800" dirty="0" smtClean="0">
                <a:solidFill>
                  <a:schemeClr val="tx1"/>
                </a:solidFill>
                <a:latin typeface="Times New Roman" panose="02020603050405020304" pitchFamily="18" charset="0"/>
                <a:cs typeface="Times New Roman" panose="02020603050405020304" pitchFamily="18" charset="0"/>
              </a:rPr>
              <a:t>اختراع </a:t>
            </a:r>
            <a:r>
              <a:rPr lang="ar-SY" sz="2800" dirty="0">
                <a:solidFill>
                  <a:schemeClr val="tx1"/>
                </a:solidFill>
                <a:latin typeface="Times New Roman" panose="02020603050405020304" pitchFamily="18" charset="0"/>
                <a:cs typeface="Times New Roman" panose="02020603050405020304" pitchFamily="18" charset="0"/>
              </a:rPr>
              <a:t>جديد إلى ابتكار ناجح. وبالتالي فوجود قوى روّاد الأعمال "التدمير البناء" في الأسواق والصناعات المختلفة تنشئ منتجات ونماذج عمل جديدة. وبالتالي فإن روّاد الأعمال "التدمير البناء" </a:t>
            </a:r>
            <a:r>
              <a:rPr lang="ar-SY" sz="2800" dirty="0" smtClean="0">
                <a:solidFill>
                  <a:schemeClr val="tx1"/>
                </a:solidFill>
                <a:latin typeface="Times New Roman" panose="02020603050405020304" pitchFamily="18" charset="0"/>
                <a:cs typeface="Times New Roman" panose="02020603050405020304" pitchFamily="18" charset="0"/>
              </a:rPr>
              <a:t>يساعد على التطور </a:t>
            </a:r>
            <a:r>
              <a:rPr lang="ar-SY" sz="2800" dirty="0">
                <a:solidFill>
                  <a:schemeClr val="tx1"/>
                </a:solidFill>
                <a:latin typeface="Times New Roman" panose="02020603050405020304" pitchFamily="18" charset="0"/>
                <a:cs typeface="Times New Roman" panose="02020603050405020304" pitchFamily="18" charset="0"/>
              </a:rPr>
              <a:t>الصناعي والنمو </a:t>
            </a:r>
            <a:r>
              <a:rPr lang="ar-SY" sz="2800" dirty="0" smtClean="0">
                <a:solidFill>
                  <a:schemeClr val="tx1"/>
                </a:solidFill>
                <a:latin typeface="Times New Roman" panose="02020603050405020304" pitchFamily="18" charset="0"/>
                <a:cs typeface="Times New Roman" panose="02020603050405020304" pitchFamily="18" charset="0"/>
              </a:rPr>
              <a:t>الاقتصادي </a:t>
            </a:r>
            <a:r>
              <a:rPr lang="ar-SY" sz="2800" dirty="0">
                <a:solidFill>
                  <a:schemeClr val="tx1"/>
                </a:solidFill>
                <a:latin typeface="Times New Roman" panose="02020603050405020304" pitchFamily="18" charset="0"/>
                <a:cs typeface="Times New Roman" panose="02020603050405020304" pitchFamily="18" charset="0"/>
              </a:rPr>
              <a:t>على المدى الطويل.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a:t>
            </a:fld>
            <a:endParaRPr lang="en-US"/>
          </a:p>
        </p:txBody>
      </p:sp>
    </p:spTree>
    <p:extLst>
      <p:ext uri="{BB962C8B-B14F-4D97-AF65-F5344CB8AC3E}">
        <p14:creationId xmlns:p14="http://schemas.microsoft.com/office/powerpoint/2010/main" val="35104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89212" y="1905000"/>
            <a:ext cx="8915400" cy="4006222"/>
          </a:xfrm>
        </p:spPr>
        <p:txBody>
          <a:bodyPr>
            <a:no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وعادة يختلف نموذج التمويل بحسب الفكرة، هل هي لتمويل الإبداع والأفكار المبتكرة، أو المشروعات الناشئة، أو غير ذلك.</a:t>
            </a:r>
          </a:p>
          <a:p>
            <a:pPr algn="r" rtl="1"/>
            <a:r>
              <a:rPr lang="ar-SY" sz="2400" dirty="0">
                <a:solidFill>
                  <a:schemeClr val="tx1"/>
                </a:solidFill>
                <a:latin typeface="Times New Roman" panose="02020603050405020304" pitchFamily="18" charset="0"/>
                <a:cs typeface="Times New Roman" panose="02020603050405020304" pitchFamily="18" charset="0"/>
              </a:rPr>
              <a:t>أشهر وأبرز أربعة "نماذج تمويل" تقوم عليها منصات التمويل الجماعي، وهي:</a:t>
            </a:r>
            <a:br>
              <a:rPr lang="ar-SY" sz="2400" dirty="0">
                <a:solidFill>
                  <a:schemeClr val="tx1"/>
                </a:solidFill>
                <a:latin typeface="Times New Roman" panose="02020603050405020304" pitchFamily="18" charset="0"/>
                <a:cs typeface="Times New Roman" panose="02020603050405020304" pitchFamily="18" charset="0"/>
              </a:rPr>
            </a:br>
            <a:endParaRPr lang="ar-SY"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dirty="0">
                <a:solidFill>
                  <a:schemeClr val="tx1"/>
                </a:solidFill>
                <a:latin typeface="Times New Roman" panose="02020603050405020304" pitchFamily="18" charset="0"/>
                <a:cs typeface="Times New Roman" panose="02020603050405020304" pitchFamily="18" charset="0"/>
              </a:rPr>
              <a:t>1. المساهمة مقابل المكافآت، وهي </a:t>
            </a:r>
            <a:r>
              <a:rPr lang="ar-SY" sz="2400" dirty="0" smtClean="0">
                <a:solidFill>
                  <a:schemeClr val="tx1"/>
                </a:solidFill>
                <a:latin typeface="Times New Roman" panose="02020603050405020304" pitchFamily="18" charset="0"/>
                <a:cs typeface="Times New Roman" panose="02020603050405020304" pitchFamily="18" charset="0"/>
              </a:rPr>
              <a:t>أفضل </a:t>
            </a:r>
            <a:r>
              <a:rPr lang="ar-SY" sz="2400" dirty="0">
                <a:solidFill>
                  <a:schemeClr val="tx1"/>
                </a:solidFill>
                <a:latin typeface="Times New Roman" panose="02020603050405020304" pitchFamily="18" charset="0"/>
                <a:cs typeface="Times New Roman" panose="02020603050405020304" pitchFamily="18" charset="0"/>
              </a:rPr>
              <a:t>النماذج لرواد الأعمال الشباب وأسهلها، وأقلها مخاطرة أيضاً، وفي هذه الحالة ستقوم بتقديم مكافأة للممولين، تختلف بحسب مقدار وقيمة التمويل، ويمكن أن تكون رمزية ككلمة شكر، أو إعلان في منتجك </a:t>
            </a:r>
            <a:r>
              <a:rPr lang="ar-SY"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أو تقدم له المنتج ذاته الذي شارك بتمويلك من أجله، فإن كان منتجك ساعة ذكية مثلاً، فقدم له إحدى الساعات بعد نجاح إنتاجها وقبل طرحها بالسوق، أو اشتراكاً مجانياً بموقعك، أو نسخة من القرص المدمج الخاص بألبومك الموسيقي إذا ما كنت بصدد إطلاق ألبوم، وهكذا.</a:t>
            </a:r>
          </a:p>
          <a:p>
            <a:pPr marL="0" indent="0" algn="r" rtl="1">
              <a:buNone/>
            </a:pPr>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50</a:t>
            </a:fld>
            <a:endParaRPr lang="en-US"/>
          </a:p>
        </p:txBody>
      </p:sp>
    </p:spTree>
    <p:extLst>
      <p:ext uri="{BB962C8B-B14F-4D97-AF65-F5344CB8AC3E}">
        <p14:creationId xmlns:p14="http://schemas.microsoft.com/office/powerpoint/2010/main" val="6447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89212" y="1610436"/>
            <a:ext cx="8915400" cy="4300786"/>
          </a:xfrm>
        </p:spPr>
        <p:txBody>
          <a:bodyPr>
            <a:noAutofit/>
          </a:bodyPr>
          <a:lstStyle/>
          <a:p>
            <a:pPr algn="r" rtl="1"/>
            <a:r>
              <a:rPr lang="ar-SY" sz="2800" dirty="0">
                <a:solidFill>
                  <a:schemeClr val="tx1"/>
                </a:solidFill>
                <a:latin typeface="Times New Roman" panose="02020603050405020304" pitchFamily="18" charset="0"/>
                <a:cs typeface="Times New Roman" panose="02020603050405020304" pitchFamily="18" charset="0"/>
              </a:rPr>
              <a:t>2. التبرعات، وهنا يتبرع الممولون لمشروعك دون توقع أي مردود مادي أو نسبة من الأرباح، على أنّ هذه الطريقة مناسبة أكثر للحملات الخيرية</a:t>
            </a:r>
            <a:r>
              <a:rPr lang="ar-SY" sz="2800" dirty="0" smtClean="0">
                <a:solidFill>
                  <a:schemeClr val="tx1"/>
                </a:solidFill>
                <a:latin typeface="Times New Roman" panose="02020603050405020304" pitchFamily="18" charset="0"/>
                <a:cs typeface="Times New Roman" panose="02020603050405020304" pitchFamily="18" charset="0"/>
              </a:rPr>
              <a:t>.</a:t>
            </a:r>
          </a:p>
          <a:p>
            <a:pPr algn="r" rtl="1"/>
            <a:r>
              <a:rPr lang="ar-SY" sz="2800" dirty="0">
                <a:solidFill>
                  <a:schemeClr val="tx1"/>
                </a:solidFill>
                <a:latin typeface="Times New Roman" panose="02020603050405020304" pitchFamily="18" charset="0"/>
                <a:cs typeface="Times New Roman" panose="02020603050405020304" pitchFamily="18" charset="0"/>
              </a:rPr>
              <a:t>3. الاستثمار، يكون للممولين نسبة من حق الملكية في المشروع، أو المشاركة في الأرباح على حسب الاتفاق، ومع أن شروط الإعداد لهذا النوع من التمويل من أكثرها تعقيداً، فإنها تجذب عدداً كبيراً من المستثمرين</a:t>
            </a:r>
            <a:r>
              <a:rPr lang="ar-SY" sz="2800" dirty="0" smtClean="0">
                <a:solidFill>
                  <a:schemeClr val="tx1"/>
                </a:solidFill>
                <a:latin typeface="Times New Roman" panose="02020603050405020304" pitchFamily="18" charset="0"/>
                <a:cs typeface="Times New Roman" panose="02020603050405020304" pitchFamily="18" charset="0"/>
              </a:rPr>
              <a:t>.</a:t>
            </a:r>
          </a:p>
          <a:p>
            <a:pPr algn="r" rtl="1"/>
            <a:r>
              <a:rPr lang="ar-SY" sz="2800" dirty="0">
                <a:solidFill>
                  <a:schemeClr val="tx1"/>
                </a:solidFill>
                <a:latin typeface="Times New Roman" panose="02020603050405020304" pitchFamily="18" charset="0"/>
                <a:cs typeface="Times New Roman" panose="02020603050405020304" pitchFamily="18" charset="0"/>
              </a:rPr>
              <a:t>4. الإقراض، وهو أقل الأنواع </a:t>
            </a:r>
            <a:r>
              <a:rPr lang="ar-SY" sz="2800" dirty="0" smtClean="0">
                <a:solidFill>
                  <a:schemeClr val="tx1"/>
                </a:solidFill>
                <a:latin typeface="Times New Roman" panose="02020603050405020304" pitchFamily="18" charset="0"/>
                <a:cs typeface="Times New Roman" panose="02020603050405020304" pitchFamily="18" charset="0"/>
              </a:rPr>
              <a:t>انتشاراً</a:t>
            </a:r>
            <a:r>
              <a:rPr lang="ar-SY" sz="2800" dirty="0">
                <a:solidFill>
                  <a:schemeClr val="tx1"/>
                </a:solidFill>
                <a:latin typeface="Times New Roman" panose="02020603050405020304" pitchFamily="18" charset="0"/>
                <a:cs typeface="Times New Roman" panose="02020603050405020304" pitchFamily="18" charset="0"/>
              </a:rPr>
              <a:t>، وفيها يقدم الممولون المبلغ المطلوب مقابل نسبة محددة، ثم يقوم صاحب المشروع بتسديد هذا المبلغ لهم على مدى فترة من زمن المشروع، وهذه الطريقة أفضل للشركات المتوسطة أو الأكبر حجماً</a:t>
            </a:r>
            <a:r>
              <a:rPr lang="ar-SY" sz="28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ar-SY" sz="2800" dirty="0">
                <a:solidFill>
                  <a:schemeClr val="tx1"/>
                </a:solidFill>
                <a:latin typeface="Times New Roman" panose="02020603050405020304" pitchFamily="18" charset="0"/>
                <a:cs typeface="Times New Roman" panose="02020603050405020304" pitchFamily="18" charset="0"/>
              </a:rPr>
              <a:t/>
            </a:r>
            <a:br>
              <a:rPr lang="ar-SY" sz="2800" dirty="0">
                <a:solidFill>
                  <a:schemeClr val="tx1"/>
                </a:solidFill>
                <a:latin typeface="Times New Roman" panose="02020603050405020304" pitchFamily="18" charset="0"/>
                <a:cs typeface="Times New Roman" panose="02020603050405020304" pitchFamily="18" charset="0"/>
              </a:rPr>
            </a:br>
            <a:endParaRPr lang="ar-SY" sz="2800" dirty="0">
              <a:solidFill>
                <a:schemeClr val="tx1"/>
              </a:solidFill>
              <a:latin typeface="Times New Roman" panose="02020603050405020304" pitchFamily="18" charset="0"/>
              <a:cs typeface="Times New Roman" panose="02020603050405020304" pitchFamily="18" charset="0"/>
            </a:endParaRPr>
          </a:p>
          <a:p>
            <a:r>
              <a:rPr lang="ar-SY" sz="2800" dirty="0">
                <a:solidFill>
                  <a:schemeClr val="tx1"/>
                </a:solidFill>
                <a:latin typeface="Times New Roman" panose="02020603050405020304" pitchFamily="18" charset="0"/>
                <a:cs typeface="Times New Roman" panose="02020603050405020304" pitchFamily="18" charset="0"/>
              </a:rPr>
              <a:t/>
            </a:r>
            <a:br>
              <a:rPr lang="ar-SY" sz="2800" dirty="0">
                <a:solidFill>
                  <a:schemeClr val="tx1"/>
                </a:solidFill>
                <a:latin typeface="Times New Roman" panose="02020603050405020304" pitchFamily="18" charset="0"/>
                <a:cs typeface="Times New Roman" panose="02020603050405020304" pitchFamily="18" charset="0"/>
              </a:rPr>
            </a:br>
            <a:endParaRPr lang="ar-SY" sz="2800" dirty="0">
              <a:solidFill>
                <a:schemeClr val="tx1"/>
              </a:solidFill>
              <a:latin typeface="Times New Roman" panose="02020603050405020304" pitchFamily="18" charset="0"/>
              <a:cs typeface="Times New Roman" panose="02020603050405020304" pitchFamily="18" charset="0"/>
            </a:endParaRPr>
          </a:p>
          <a:p>
            <a:pPr algn="r" rtl="1"/>
            <a:r>
              <a:rPr lang="ar-SY" sz="2800" dirty="0">
                <a:solidFill>
                  <a:schemeClr val="tx1"/>
                </a:solidFill>
                <a:latin typeface="Times New Roman" panose="02020603050405020304" pitchFamily="18" charset="0"/>
                <a:cs typeface="Times New Roman" panose="02020603050405020304" pitchFamily="18" charset="0"/>
              </a:rPr>
              <a:t/>
            </a:r>
            <a:br>
              <a:rPr lang="ar-SY"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51</a:t>
            </a:fld>
            <a:endParaRPr lang="en-US"/>
          </a:p>
        </p:txBody>
      </p:sp>
    </p:spTree>
    <p:extLst>
      <p:ext uri="{BB962C8B-B14F-4D97-AF65-F5344CB8AC3E}">
        <p14:creationId xmlns:p14="http://schemas.microsoft.com/office/powerpoint/2010/main" val="19537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3600" u="sng" dirty="0">
                <a:solidFill>
                  <a:schemeClr val="tx1"/>
                </a:solidFill>
                <a:latin typeface="Times New Roman" panose="02020603050405020304" pitchFamily="18" charset="0"/>
                <a:cs typeface="Times New Roman" panose="02020603050405020304" pitchFamily="18" charset="0"/>
              </a:rPr>
              <a:t>أهم المنصات</a:t>
            </a:r>
          </a:p>
          <a:p>
            <a:pPr algn="r" rtl="1"/>
            <a:r>
              <a:rPr lang="ar-SY" sz="2400" dirty="0">
                <a:solidFill>
                  <a:schemeClr val="tx1"/>
                </a:solidFill>
                <a:latin typeface="Times New Roman" panose="02020603050405020304" pitchFamily="18" charset="0"/>
                <a:cs typeface="Times New Roman" panose="02020603050405020304" pitchFamily="18" charset="0"/>
              </a:rPr>
              <a:t>أهم منصة في مجال التمويل الجماعي في العالم هي موقع "كيك </a:t>
            </a:r>
            <a:r>
              <a:rPr lang="ar-SY" sz="2400" dirty="0" err="1">
                <a:solidFill>
                  <a:schemeClr val="tx1"/>
                </a:solidFill>
                <a:latin typeface="Times New Roman" panose="02020603050405020304" pitchFamily="18" charset="0"/>
                <a:cs typeface="Times New Roman" panose="02020603050405020304" pitchFamily="18" charset="0"/>
              </a:rPr>
              <a:t>ستارتر</a:t>
            </a:r>
            <a:r>
              <a:rPr lang="ar-SY"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kickstarter.com)، </a:t>
            </a:r>
            <a:r>
              <a:rPr lang="ar-SY" sz="2400" dirty="0">
                <a:solidFill>
                  <a:schemeClr val="tx1"/>
                </a:solidFill>
                <a:latin typeface="Times New Roman" panose="02020603050405020304" pitchFamily="18" charset="0"/>
                <a:cs typeface="Times New Roman" panose="02020603050405020304" pitchFamily="18" charset="0"/>
              </a:rPr>
              <a:t>ولهذا الموقع الذي أُسس عام 2008 الفضل في إشاعة ورواج هذا النوع من التمويل الافتراضي عبر </a:t>
            </a:r>
            <a:r>
              <a:rPr lang="ar-SY" sz="2400" dirty="0" smtClean="0">
                <a:solidFill>
                  <a:schemeClr val="tx1"/>
                </a:solidFill>
                <a:latin typeface="Times New Roman" panose="02020603050405020304" pitchFamily="18" charset="0"/>
                <a:cs typeface="Times New Roman" panose="02020603050405020304" pitchFamily="18" charset="0"/>
              </a:rPr>
              <a:t>الإنترنت.</a:t>
            </a:r>
          </a:p>
          <a:p>
            <a:pPr algn="r" rtl="1" fontAlgn="base"/>
            <a:r>
              <a:rPr lang="ar-SY" sz="2400" dirty="0">
                <a:solidFill>
                  <a:schemeClr val="tx1"/>
                </a:solidFill>
                <a:latin typeface="Times New Roman" panose="02020603050405020304" pitchFamily="18" charset="0"/>
                <a:cs typeface="Times New Roman" panose="02020603050405020304" pitchFamily="18" charset="0"/>
              </a:rPr>
              <a:t>مثال </a:t>
            </a:r>
            <a:r>
              <a:rPr lang="ar-SY" sz="2400" dirty="0" smtClean="0">
                <a:solidFill>
                  <a:schemeClr val="tx1"/>
                </a:solidFill>
                <a:latin typeface="Times New Roman" panose="02020603050405020304" pitchFamily="18" charset="0"/>
                <a:cs typeface="Times New Roman" panose="02020603050405020304" pitchFamily="18" charset="0"/>
              </a:rPr>
              <a:t>على </a:t>
            </a:r>
            <a:r>
              <a:rPr lang="ar-SY" sz="2400" dirty="0" err="1">
                <a:solidFill>
                  <a:schemeClr val="tx1"/>
                </a:solidFill>
                <a:latin typeface="Times New Roman" panose="02020603050405020304" pitchFamily="18" charset="0"/>
                <a:cs typeface="Times New Roman" panose="02020603050405020304" pitchFamily="18" charset="0"/>
              </a:rPr>
              <a:t>الإعتماد</a:t>
            </a:r>
            <a:r>
              <a:rPr lang="ar-SY" sz="2400" dirty="0">
                <a:solidFill>
                  <a:schemeClr val="tx1"/>
                </a:solidFill>
                <a:latin typeface="Times New Roman" panose="02020603050405020304" pitchFamily="18" charset="0"/>
                <a:cs typeface="Times New Roman" panose="02020603050405020304" pitchFamily="18" charset="0"/>
              </a:rPr>
              <a:t> على مصادر أخرى غير البحث عن مستثمرين وحاضنات الأعمال، شركة </a:t>
            </a:r>
            <a:r>
              <a:rPr lang="en-US" sz="2400" dirty="0" err="1">
                <a:solidFill>
                  <a:schemeClr val="tx1"/>
                </a:solidFill>
                <a:latin typeface="Times New Roman" panose="02020603050405020304" pitchFamily="18" charset="0"/>
                <a:cs typeface="Times New Roman" panose="02020603050405020304" pitchFamily="18" charset="0"/>
              </a:rPr>
              <a:t>Integreight</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قامت بإنشاء حملة تمويل جماعي على موقع </a:t>
            </a:r>
            <a:r>
              <a:rPr lang="en-US" sz="2400" dirty="0" err="1">
                <a:solidFill>
                  <a:schemeClr val="tx1"/>
                </a:solidFill>
                <a:latin typeface="Times New Roman" panose="02020603050405020304" pitchFamily="18" charset="0"/>
                <a:cs typeface="Times New Roman" panose="02020603050405020304" pitchFamily="18" charset="0"/>
              </a:rPr>
              <a:t>Kikstarter</a:t>
            </a:r>
            <a:r>
              <a:rPr lang="en-US" sz="2400"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ووصلت إلى الهدف وهو تجميع </a:t>
            </a:r>
            <a:r>
              <a:rPr lang="ar-SY" sz="2400" dirty="0" smtClean="0">
                <a:solidFill>
                  <a:schemeClr val="tx1"/>
                </a:solidFill>
                <a:latin typeface="Times New Roman" panose="02020603050405020304" pitchFamily="18" charset="0"/>
                <a:cs typeface="Times New Roman" panose="02020603050405020304" pitchFamily="18" charset="0"/>
              </a:rPr>
              <a:t>10.000دولار  </a:t>
            </a:r>
            <a:r>
              <a:rPr lang="ar-SY" sz="2400" dirty="0">
                <a:solidFill>
                  <a:schemeClr val="tx1"/>
                </a:solidFill>
                <a:latin typeface="Times New Roman" panose="02020603050405020304" pitchFamily="18" charset="0"/>
                <a:cs typeface="Times New Roman" panose="02020603050405020304" pitchFamily="18" charset="0"/>
              </a:rPr>
              <a:t>بل وتخطته أيضًا في أقل من 5 ساعات. الشركة لم تنتظر المستثمر المشترط أو حاضنة الأعمال المستغلة.</a:t>
            </a:r>
          </a:p>
          <a:p>
            <a:pPr marL="0" indent="0" algn="r" rtl="1">
              <a:buNone/>
            </a:pPr>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endParaRPr lang="ar-SY" sz="2400" dirty="0">
              <a:solidFill>
                <a:schemeClr val="tx1"/>
              </a:solidFill>
              <a:latin typeface="Times New Roman" panose="02020603050405020304" pitchFamily="18" charset="0"/>
              <a:cs typeface="Times New Roman" panose="02020603050405020304" pitchFamily="18" charset="0"/>
            </a:endParaRP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52</a:t>
            </a:fld>
            <a:endParaRPr lang="en-US"/>
          </a:p>
        </p:txBody>
      </p:sp>
    </p:spTree>
    <p:extLst>
      <p:ext uri="{BB962C8B-B14F-4D97-AF65-F5344CB8AC3E}">
        <p14:creationId xmlns:p14="http://schemas.microsoft.com/office/powerpoint/2010/main" val="150471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8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dirty="0" err="1">
                <a:solidFill>
                  <a:schemeClr val="tx1"/>
                </a:solidFill>
                <a:latin typeface="Times New Roman" panose="02020603050405020304" pitchFamily="18" charset="0"/>
                <a:cs typeface="Times New Roman" panose="02020603050405020304" pitchFamily="18" charset="0"/>
              </a:rPr>
              <a:t>ذومال</a:t>
            </a:r>
            <a:r>
              <a:rPr lang="ar-SY" sz="2800" dirty="0">
                <a:solidFill>
                  <a:schemeClr val="tx1"/>
                </a:solidFill>
                <a:latin typeface="Times New Roman" panose="02020603050405020304" pitchFamily="18" charset="0"/>
                <a:cs typeface="Times New Roman" panose="02020603050405020304" pitchFamily="18" charset="0"/>
              </a:rPr>
              <a:t>، هي </a:t>
            </a:r>
            <a:r>
              <a:rPr lang="ar-SY" sz="2800" dirty="0" smtClean="0">
                <a:solidFill>
                  <a:schemeClr val="tx1"/>
                </a:solidFill>
                <a:latin typeface="Times New Roman" panose="02020603050405020304" pitchFamily="18" charset="0"/>
                <a:cs typeface="Times New Roman" panose="02020603050405020304" pitchFamily="18" charset="0"/>
              </a:rPr>
              <a:t>أفضل </a:t>
            </a:r>
            <a:r>
              <a:rPr lang="ar-SY" sz="2800" dirty="0">
                <a:solidFill>
                  <a:schemeClr val="tx1"/>
                </a:solidFill>
                <a:latin typeface="Times New Roman" panose="02020603050405020304" pitchFamily="18" charset="0"/>
                <a:cs typeface="Times New Roman" panose="02020603050405020304" pitchFamily="18" charset="0"/>
              </a:rPr>
              <a:t>منصة عربية للتمويل الجماعي يمكنك الاعتماد عليها، وتعمل بنظام المكافآت، أي يجب أن تقدم لمموليك مكافأة مقابل تمويلك، تتناسب مع حجم تبرعهم، كما تعمل باستراتيجية "كل شيء أو لا شيء"، أي إن لم تتمكن من تحصيل كامل المبلغ المطلوب، فلن تحصل على شيء منه</a:t>
            </a:r>
          </a:p>
          <a:p>
            <a:pPr algn="r" rtl="1"/>
            <a:r>
              <a:rPr lang="ar-SY" sz="2800" dirty="0">
                <a:solidFill>
                  <a:schemeClr val="tx1"/>
                </a:solidFill>
                <a:latin typeface="Times New Roman" panose="02020603050405020304" pitchFamily="18" charset="0"/>
                <a:cs typeface="Times New Roman" panose="02020603050405020304" pitchFamily="18" charset="0"/>
              </a:rPr>
              <a:t> يمكنك الوصول إلى </a:t>
            </a:r>
            <a:r>
              <a:rPr lang="ar-SY" sz="2800" dirty="0" err="1">
                <a:solidFill>
                  <a:schemeClr val="tx1"/>
                </a:solidFill>
                <a:latin typeface="Times New Roman" panose="02020603050405020304" pitchFamily="18" charset="0"/>
                <a:cs typeface="Times New Roman" panose="02020603050405020304" pitchFamily="18" charset="0"/>
              </a:rPr>
              <a:t>ذومال</a:t>
            </a:r>
            <a:r>
              <a:rPr lang="ar-SY" sz="2800" dirty="0">
                <a:solidFill>
                  <a:schemeClr val="tx1"/>
                </a:solidFill>
                <a:latin typeface="Times New Roman" panose="02020603050405020304" pitchFamily="18" charset="0"/>
                <a:cs typeface="Times New Roman" panose="02020603050405020304" pitchFamily="18" charset="0"/>
              </a:rPr>
              <a:t> عبر الرابط التالي: </a:t>
            </a:r>
            <a:r>
              <a:rPr lang="en-US" sz="2800" dirty="0">
                <a:solidFill>
                  <a:schemeClr val="tx1"/>
                </a:solidFill>
                <a:latin typeface="Times New Roman" panose="02020603050405020304" pitchFamily="18" charset="0"/>
                <a:cs typeface="Times New Roman" panose="02020603050405020304" pitchFamily="18" charset="0"/>
                <a:hlinkClick r:id="rId2"/>
              </a:rPr>
              <a:t>http://ar.zoomaal.com</a:t>
            </a:r>
            <a:endParaRPr lang="ar-SY" sz="2800" dirty="0">
              <a:solidFill>
                <a:schemeClr val="tx1"/>
              </a:solidFill>
              <a:latin typeface="Times New Roman" panose="02020603050405020304" pitchFamily="18" charset="0"/>
              <a:cs typeface="Times New Roman" panose="02020603050405020304" pitchFamily="18" charset="0"/>
            </a:endParaRPr>
          </a:p>
          <a:p>
            <a:endParaRPr lang="en-US" sz="2800" dirty="0"/>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53</a:t>
            </a:fld>
            <a:endParaRPr lang="en-US"/>
          </a:p>
        </p:txBody>
      </p:sp>
    </p:spTree>
    <p:extLst>
      <p:ext uri="{BB962C8B-B14F-4D97-AF65-F5344CB8AC3E}">
        <p14:creationId xmlns:p14="http://schemas.microsoft.com/office/powerpoint/2010/main" val="546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907944" y="1905000"/>
            <a:ext cx="8596668" cy="3880773"/>
          </a:xfrm>
        </p:spPr>
        <p:txBody>
          <a:bodyPr>
            <a:noAutofit/>
          </a:bodyPr>
          <a:lstStyle/>
          <a:p>
            <a:pPr algn="r" rtl="1"/>
            <a:r>
              <a:rPr lang="ar-SY" sz="2000" dirty="0">
                <a:solidFill>
                  <a:schemeClr val="tx1"/>
                </a:solidFill>
                <a:latin typeface="Times New Roman" panose="02020603050405020304" pitchFamily="18" charset="0"/>
                <a:cs typeface="Times New Roman" panose="02020603050405020304" pitchFamily="18" charset="0"/>
              </a:rPr>
              <a:t>أفلامنا، وهي منصة أخرى تعمل بنظام المكافآت، ومع أن اسمها محصور بالأفلام والسينما، فإنها تقبل مختلف أنواع المشاريع الإبداعية الفنية والأدبية، وتشترط أفلامنا عند التسجيل دفع مبلغ 100$ حتى لأصحاب المشاريع، لكن مقابل ذلك تسمح لك أن تحتفظ بالمبلغ الذي حصلته من تبرعات الآخرين سواء اكتمل المبلغ المطلوب أم لا، ويمكنك الوصول لموقع أفلامنا عبر الرابط: </a:t>
            </a:r>
            <a:r>
              <a:rPr lang="en-US" sz="2000" dirty="0">
                <a:solidFill>
                  <a:schemeClr val="tx1"/>
                </a:solidFill>
                <a:latin typeface="Times New Roman" panose="02020603050405020304" pitchFamily="18" charset="0"/>
                <a:cs typeface="Times New Roman" panose="02020603050405020304" pitchFamily="18" charset="0"/>
                <a:hlinkClick r:id="rId2"/>
              </a:rPr>
              <a:t>http://</a:t>
            </a:r>
            <a:r>
              <a:rPr lang="en-US" sz="2000" dirty="0" smtClean="0">
                <a:solidFill>
                  <a:schemeClr val="tx1"/>
                </a:solidFill>
                <a:latin typeface="Times New Roman" panose="02020603050405020304" pitchFamily="18" charset="0"/>
                <a:cs typeface="Times New Roman" panose="02020603050405020304" pitchFamily="18" charset="0"/>
                <a:hlinkClick r:id="rId2"/>
              </a:rPr>
              <a:t>www.aflamnah.com</a:t>
            </a:r>
            <a:r>
              <a:rPr lang="ar-SY" sz="2000" dirty="0" smtClean="0">
                <a:solidFill>
                  <a:schemeClr val="tx1"/>
                </a:solidFill>
                <a:latin typeface="Times New Roman" panose="02020603050405020304" pitchFamily="18" charset="0"/>
                <a:cs typeface="Times New Roman" panose="02020603050405020304" pitchFamily="18" charset="0"/>
              </a:rPr>
              <a:t> </a:t>
            </a:r>
          </a:p>
          <a:p>
            <a:pPr algn="r" rtl="1"/>
            <a:r>
              <a:rPr lang="ar-SY" sz="2000" dirty="0">
                <a:solidFill>
                  <a:schemeClr val="tx1"/>
                </a:solidFill>
                <a:latin typeface="Times New Roman" panose="02020603050405020304" pitchFamily="18" charset="0"/>
                <a:cs typeface="Times New Roman" panose="02020603050405020304" pitchFamily="18" charset="0"/>
              </a:rPr>
              <a:t>- منصة شِكرة </a:t>
            </a:r>
            <a:r>
              <a:rPr lang="en-US" sz="2000" dirty="0">
                <a:solidFill>
                  <a:schemeClr val="tx1"/>
                </a:solidFill>
                <a:latin typeface="Times New Roman" panose="02020603050405020304" pitchFamily="18" charset="0"/>
                <a:cs typeface="Times New Roman" panose="02020603050405020304" pitchFamily="18" charset="0"/>
              </a:rPr>
              <a:t>shekra.com </a:t>
            </a:r>
            <a:r>
              <a:rPr lang="ar-SY" sz="2000" dirty="0">
                <a:solidFill>
                  <a:schemeClr val="tx1"/>
                </a:solidFill>
                <a:latin typeface="Times New Roman" panose="02020603050405020304" pitchFamily="18" charset="0"/>
                <a:cs typeface="Times New Roman" panose="02020603050405020304" pitchFamily="18" charset="0"/>
              </a:rPr>
              <a:t>تعمل بنظام </a:t>
            </a:r>
            <a:r>
              <a:rPr lang="ar-SY" sz="2000" dirty="0" smtClean="0">
                <a:solidFill>
                  <a:schemeClr val="tx1"/>
                </a:solidFill>
                <a:latin typeface="Times New Roman" panose="02020603050405020304" pitchFamily="18" charset="0"/>
                <a:cs typeface="Times New Roman" panose="02020603050405020304" pitchFamily="18" charset="0"/>
              </a:rPr>
              <a:t>الاستثمار، </a:t>
            </a:r>
            <a:r>
              <a:rPr lang="ar-SY" sz="2000" dirty="0">
                <a:solidFill>
                  <a:schemeClr val="tx1"/>
                </a:solidFill>
                <a:latin typeface="Times New Roman" panose="02020603050405020304" pitchFamily="18" charset="0"/>
                <a:cs typeface="Times New Roman" panose="02020603050405020304" pitchFamily="18" charset="0"/>
              </a:rPr>
              <a:t>في حين أن منصة "</a:t>
            </a:r>
            <a:r>
              <a:rPr lang="ar-SY" sz="2000" dirty="0" smtClean="0">
                <a:solidFill>
                  <a:schemeClr val="tx1"/>
                </a:solidFill>
                <a:latin typeface="Times New Roman" panose="02020603050405020304" pitchFamily="18" charset="0"/>
                <a:cs typeface="Times New Roman" panose="02020603050405020304" pitchFamily="18" charset="0"/>
              </a:rPr>
              <a:t>ي</a:t>
            </a:r>
            <a:r>
              <a:rPr lang="ar-SY" sz="2000" dirty="0">
                <a:solidFill>
                  <a:schemeClr val="tx1"/>
                </a:solidFill>
                <a:latin typeface="Times New Roman" panose="02020603050405020304" pitchFamily="18" charset="0"/>
                <a:cs typeface="Times New Roman" panose="02020603050405020304" pitchFamily="18" charset="0"/>
              </a:rPr>
              <a:t>ُ</a:t>
            </a:r>
            <a:r>
              <a:rPr lang="ar-SY" sz="2000" dirty="0" smtClean="0">
                <a:solidFill>
                  <a:schemeClr val="tx1"/>
                </a:solidFill>
                <a:latin typeface="Times New Roman" panose="02020603050405020304" pitchFamily="18" charset="0"/>
                <a:cs typeface="Times New Roman" panose="02020603050405020304" pitchFamily="18" charset="0"/>
              </a:rPr>
              <a:t>مكن</a:t>
            </a:r>
            <a:r>
              <a:rPr lang="ar-SY"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yomken.com </a:t>
            </a:r>
            <a:r>
              <a:rPr lang="ar-SY" sz="2000" dirty="0">
                <a:solidFill>
                  <a:schemeClr val="tx1"/>
                </a:solidFill>
                <a:latin typeface="Times New Roman" panose="02020603050405020304" pitchFamily="18" charset="0"/>
                <a:cs typeface="Times New Roman" panose="02020603050405020304" pitchFamily="18" charset="0"/>
              </a:rPr>
              <a:t>هي </a:t>
            </a:r>
            <a:r>
              <a:rPr lang="ar-SY" sz="2000" dirty="0" smtClean="0">
                <a:solidFill>
                  <a:schemeClr val="tx1"/>
                </a:solidFill>
                <a:latin typeface="Times New Roman" panose="02020603050405020304" pitchFamily="18" charset="0"/>
                <a:cs typeface="Times New Roman" panose="02020603050405020304" pitchFamily="18" charset="0"/>
              </a:rPr>
              <a:t>لتمويل بنظام </a:t>
            </a:r>
            <a:r>
              <a:rPr lang="ar-SY" sz="2000" dirty="0">
                <a:solidFill>
                  <a:schemeClr val="tx1"/>
                </a:solidFill>
                <a:latin typeface="Times New Roman" panose="02020603050405020304" pitchFamily="18" charset="0"/>
                <a:cs typeface="Times New Roman" panose="02020603050405020304" pitchFamily="18" charset="0"/>
              </a:rPr>
              <a:t>المكافآت.</a:t>
            </a:r>
          </a:p>
          <a:p>
            <a:pPr algn="r" rtl="1"/>
            <a:r>
              <a:rPr lang="ar-SY" sz="2000" dirty="0">
                <a:solidFill>
                  <a:schemeClr val="tx1"/>
                </a:solidFill>
                <a:latin typeface="Times New Roman" panose="02020603050405020304" pitchFamily="18" charset="0"/>
                <a:cs typeface="Times New Roman" panose="02020603050405020304" pitchFamily="18" charset="0"/>
              </a:rPr>
              <a:t>منصة </a:t>
            </a:r>
            <a:r>
              <a:rPr lang="ar-SY" sz="2000" dirty="0" err="1">
                <a:solidFill>
                  <a:schemeClr val="tx1"/>
                </a:solidFill>
                <a:latin typeface="Times New Roman" panose="02020603050405020304" pitchFamily="18" charset="0"/>
                <a:cs typeface="Times New Roman" panose="02020603050405020304" pitchFamily="18" charset="0"/>
              </a:rPr>
              <a:t>يوريكا</a:t>
            </a:r>
            <a:r>
              <a:rPr lang="ar-SY"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eureeca.com</a:t>
            </a:r>
            <a:r>
              <a:rPr lang="ar-SY" sz="2000" dirty="0" smtClean="0">
                <a:solidFill>
                  <a:schemeClr val="tx1"/>
                </a:solidFill>
                <a:latin typeface="Times New Roman" panose="02020603050405020304" pitchFamily="18" charset="0"/>
                <a:cs typeface="Times New Roman" panose="02020603050405020304" pitchFamily="18" charset="0"/>
              </a:rPr>
              <a:t>:استطاعت </a:t>
            </a:r>
            <a:r>
              <a:rPr lang="ar-SY" sz="2000" dirty="0">
                <a:solidFill>
                  <a:schemeClr val="tx1"/>
                </a:solidFill>
                <a:latin typeface="Times New Roman" panose="02020603050405020304" pitchFamily="18" charset="0"/>
                <a:cs typeface="Times New Roman" panose="02020603050405020304" pitchFamily="18" charset="0"/>
              </a:rPr>
              <a:t>بعض الشركات العربية الناشئة أن تكون نماذج جيدة، فقد استطاع موقع "البحث في </a:t>
            </a:r>
            <a:r>
              <a:rPr lang="ar-SY" sz="2000" dirty="0" err="1">
                <a:solidFill>
                  <a:schemeClr val="tx1"/>
                </a:solidFill>
                <a:latin typeface="Times New Roman" panose="02020603050405020304" pitchFamily="18" charset="0"/>
                <a:cs typeface="Times New Roman" panose="02020603050405020304" pitchFamily="18" charset="0"/>
              </a:rPr>
              <a:t>مينا.كوم</a:t>
            </a:r>
            <a:r>
              <a:rPr lang="ar-SY" sz="2000" dirty="0">
                <a:solidFill>
                  <a:schemeClr val="tx1"/>
                </a:solidFill>
                <a:latin typeface="Times New Roman" panose="02020603050405020304" pitchFamily="18" charset="0"/>
                <a:cs typeface="Times New Roman" panose="02020603050405020304" pitchFamily="18" charset="0"/>
              </a:rPr>
              <a:t>" جمع 140 ألف دولار </a:t>
            </a:r>
            <a:r>
              <a:rPr lang="ar-SY" sz="2000" dirty="0" smtClean="0">
                <a:solidFill>
                  <a:schemeClr val="tx1"/>
                </a:solidFill>
                <a:latin typeface="Times New Roman" panose="02020603050405020304" pitchFamily="18" charset="0"/>
                <a:cs typeface="Times New Roman" panose="02020603050405020304" pitchFamily="18" charset="0"/>
              </a:rPr>
              <a:t>على </a:t>
            </a:r>
            <a:r>
              <a:rPr lang="ar-SY" sz="2000" dirty="0">
                <a:solidFill>
                  <a:schemeClr val="tx1"/>
                </a:solidFill>
                <a:latin typeface="Times New Roman" panose="02020603050405020304" pitchFamily="18" charset="0"/>
                <a:cs typeface="Times New Roman" panose="02020603050405020304" pitchFamily="18" charset="0"/>
              </a:rPr>
              <a:t>منصة التمويل الجماعية في المنطقة </a:t>
            </a:r>
            <a:r>
              <a:rPr lang="ar-SY" sz="2000" dirty="0" smtClean="0">
                <a:solidFill>
                  <a:schemeClr val="tx1"/>
                </a:solidFill>
                <a:latin typeface="Times New Roman" panose="02020603050405020304" pitchFamily="18" charset="0"/>
                <a:cs typeface="Times New Roman" panose="02020603050405020304" pitchFamily="18" charset="0"/>
              </a:rPr>
              <a:t>العربية </a:t>
            </a:r>
            <a:r>
              <a:rPr lang="ar-SY" sz="2000" dirty="0" err="1" smtClean="0">
                <a:solidFill>
                  <a:schemeClr val="tx1"/>
                </a:solidFill>
                <a:latin typeface="Times New Roman" panose="02020603050405020304" pitchFamily="18" charset="0"/>
                <a:cs typeface="Times New Roman" panose="02020603050405020304" pitchFamily="18" charset="0"/>
              </a:rPr>
              <a:t>يوريكا</a:t>
            </a:r>
            <a:r>
              <a:rPr lang="ar-SY" sz="2000" dirty="0" smtClean="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Eureeca</a:t>
            </a:r>
            <a:r>
              <a:rPr lang="en-US" sz="2000" dirty="0">
                <a:solidFill>
                  <a:schemeClr val="tx1"/>
                </a:solidFill>
                <a:latin typeface="Times New Roman" panose="02020603050405020304" pitchFamily="18" charset="0"/>
                <a:cs typeface="Times New Roman" panose="02020603050405020304" pitchFamily="18" charset="0"/>
              </a:rPr>
              <a:t> "</a:t>
            </a:r>
            <a:endParaRPr lang="ar-SY" sz="2000" dirty="0">
              <a:solidFill>
                <a:schemeClr val="tx1"/>
              </a:solidFill>
              <a:latin typeface="Times New Roman" panose="02020603050405020304" pitchFamily="18" charset="0"/>
              <a:cs typeface="Times New Roman" panose="02020603050405020304" pitchFamily="18" charset="0"/>
            </a:endParaRPr>
          </a:p>
          <a:p>
            <a:pPr algn="r" rtl="1"/>
            <a:r>
              <a:rPr lang="ar-SY" sz="2000" dirty="0" smtClean="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 وبنظام الإقراض، توجد منصة كيفا </a:t>
            </a:r>
            <a:r>
              <a:rPr lang="en-US" sz="2000" dirty="0">
                <a:solidFill>
                  <a:schemeClr val="tx1"/>
                </a:solidFill>
                <a:latin typeface="Times New Roman" panose="02020603050405020304" pitchFamily="18" charset="0"/>
                <a:cs typeface="Times New Roman" panose="02020603050405020304" pitchFamily="18" charset="0"/>
              </a:rPr>
              <a:t>kiva.org، </a:t>
            </a:r>
            <a:r>
              <a:rPr lang="ar-SY" sz="2000" dirty="0">
                <a:solidFill>
                  <a:schemeClr val="tx1"/>
                </a:solidFill>
                <a:latin typeface="Times New Roman" panose="02020603050405020304" pitchFamily="18" charset="0"/>
                <a:cs typeface="Times New Roman" panose="02020603050405020304" pitchFamily="18" charset="0"/>
              </a:rPr>
              <a:t>ومنصة ليوا </a:t>
            </a:r>
            <a:r>
              <a:rPr lang="en-US" sz="2000" dirty="0" smtClean="0">
                <a:solidFill>
                  <a:schemeClr val="tx1"/>
                </a:solidFill>
                <a:latin typeface="Times New Roman" panose="02020603050405020304" pitchFamily="18" charset="0"/>
                <a:cs typeface="Times New Roman" panose="02020603050405020304" pitchFamily="18" charset="0"/>
              </a:rPr>
              <a:t> liwwa.com</a:t>
            </a:r>
            <a:r>
              <a:rPr lang="ar-SY" sz="2000" dirty="0" smtClean="0">
                <a:solidFill>
                  <a:schemeClr val="tx1"/>
                </a:solidFill>
                <a:latin typeface="Times New Roman" panose="02020603050405020304" pitchFamily="18" charset="0"/>
                <a:cs typeface="Times New Roman" panose="02020603050405020304" pitchFamily="18" charset="0"/>
              </a:rPr>
              <a:t>التي </a:t>
            </a:r>
            <a:r>
              <a:rPr lang="ar-SY" sz="2000" dirty="0">
                <a:solidFill>
                  <a:schemeClr val="tx1"/>
                </a:solidFill>
                <a:latin typeface="Times New Roman" panose="02020603050405020304" pitchFamily="18" charset="0"/>
                <a:cs typeface="Times New Roman" panose="02020603050405020304" pitchFamily="18" charset="0"/>
              </a:rPr>
              <a:t>تعمل بنظام الاستثمار أيضاً، وهناك عدة منصات عربية أخرى، ما تزال تشق طريقها لتحظى بثقتك وثقة الممولين.</a:t>
            </a:r>
          </a:p>
          <a:p>
            <a:pPr algn="r" rtl="1"/>
            <a:r>
              <a:rPr lang="ar-SY" sz="2000" dirty="0">
                <a:solidFill>
                  <a:schemeClr val="tx1"/>
                </a:solidFill>
                <a:latin typeface="Times New Roman" panose="02020603050405020304" pitchFamily="18" charset="0"/>
                <a:cs typeface="Times New Roman" panose="02020603050405020304" pitchFamily="18" charset="0"/>
              </a:rPr>
              <a:t/>
            </a:r>
            <a:br>
              <a:rPr lang="ar-SY"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
            </a:r>
            <a:br>
              <a:rPr lang="ar-SY"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54</a:t>
            </a:fld>
            <a:endParaRPr lang="en-US"/>
          </a:p>
        </p:txBody>
      </p:sp>
    </p:spTree>
    <p:extLst>
      <p:ext uri="{BB962C8B-B14F-4D97-AF65-F5344CB8AC3E}">
        <p14:creationId xmlns:p14="http://schemas.microsoft.com/office/powerpoint/2010/main" val="6850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55</a:t>
            </a:fld>
            <a:endParaRPr lang="en-US"/>
          </a:p>
        </p:txBody>
      </p:sp>
      <p:graphicFrame>
        <p:nvGraphicFramePr>
          <p:cNvPr id="6" name="جدول 5"/>
          <p:cNvGraphicFramePr>
            <a:graphicFrameLocks noGrp="1"/>
          </p:cNvGraphicFramePr>
          <p:nvPr>
            <p:extLst>
              <p:ext uri="{D42A27DB-BD31-4B8C-83A1-F6EECF244321}">
                <p14:modId xmlns:p14="http://schemas.microsoft.com/office/powerpoint/2010/main" val="626130152"/>
              </p:ext>
            </p:extLst>
          </p:nvPr>
        </p:nvGraphicFramePr>
        <p:xfrm>
          <a:off x="3155003" y="787782"/>
          <a:ext cx="8271586" cy="4682424"/>
        </p:xfrm>
        <a:graphic>
          <a:graphicData uri="http://schemas.openxmlformats.org/drawingml/2006/table">
            <a:tbl>
              <a:tblPr rtl="1"/>
              <a:tblGrid>
                <a:gridCol w="1848485"/>
                <a:gridCol w="3084143"/>
                <a:gridCol w="3338958"/>
              </a:tblGrid>
              <a:tr h="388779">
                <a:tc>
                  <a:txBody>
                    <a:bodyPr/>
                    <a:lstStyle/>
                    <a:p>
                      <a:pPr marL="0" marR="0" algn="r" rtl="1">
                        <a:lnSpc>
                          <a:spcPct val="115000"/>
                        </a:lnSpc>
                        <a:spcBef>
                          <a:spcPts val="0"/>
                        </a:spcBef>
                        <a:spcAft>
                          <a:spcPts val="1000"/>
                        </a:spcAft>
                      </a:pPr>
                      <a:r>
                        <a:rPr lang="ar-SY" sz="2400" b="1" dirty="0">
                          <a:latin typeface="Calibri"/>
                          <a:ea typeface="Calibri"/>
                          <a:cs typeface="Times New Roman"/>
                        </a:rPr>
                        <a:t>مصدر التمويل</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b="1">
                          <a:latin typeface="Calibri"/>
                          <a:ea typeface="Calibri"/>
                          <a:cs typeface="Times New Roman"/>
                        </a:rPr>
                        <a:t>الإيجابيات</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b="1">
                          <a:latin typeface="Calibri"/>
                          <a:ea typeface="Calibri"/>
                          <a:cs typeface="Times New Roman"/>
                        </a:rPr>
                        <a:t>السلبيات</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325304">
                <a:tc>
                  <a:txBody>
                    <a:bodyPr/>
                    <a:lstStyle/>
                    <a:p>
                      <a:pPr marL="0" marR="0" algn="r" rtl="1">
                        <a:lnSpc>
                          <a:spcPct val="115000"/>
                        </a:lnSpc>
                        <a:spcBef>
                          <a:spcPts val="0"/>
                        </a:spcBef>
                        <a:spcAft>
                          <a:spcPts val="1000"/>
                        </a:spcAft>
                      </a:pPr>
                      <a:r>
                        <a:rPr lang="ar-SY" sz="2400">
                          <a:latin typeface="Calibri"/>
                          <a:ea typeface="Calibri"/>
                          <a:cs typeface="Times New Roman"/>
                        </a:rPr>
                        <a:t>المال الشخصي</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a:latin typeface="Calibri"/>
                          <a:ea typeface="Calibri"/>
                          <a:cs typeface="Times New Roman"/>
                        </a:rPr>
                        <a:t>- الحصول عليه سهل نسبياً</a:t>
                      </a:r>
                      <a:endParaRPr lang="en-US" sz="2400">
                        <a:latin typeface="Calibri"/>
                        <a:ea typeface="Calibri"/>
                        <a:cs typeface="Arial"/>
                      </a:endParaRPr>
                    </a:p>
                    <a:p>
                      <a:pPr marL="0" marR="0" algn="r" rtl="1">
                        <a:lnSpc>
                          <a:spcPct val="115000"/>
                        </a:lnSpc>
                        <a:spcBef>
                          <a:spcPts val="0"/>
                        </a:spcBef>
                        <a:spcAft>
                          <a:spcPts val="1000"/>
                        </a:spcAft>
                      </a:pPr>
                      <a:r>
                        <a:rPr lang="ar-SY" sz="2400">
                          <a:latin typeface="Calibri"/>
                          <a:ea typeface="Calibri"/>
                          <a:cs typeface="Times New Roman"/>
                        </a:rPr>
                        <a:t>- تحفظ السيطرة مع أقل قدر من التدخل الخارجي</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dirty="0">
                          <a:latin typeface="Calibri"/>
                          <a:ea typeface="Calibri"/>
                          <a:cs typeface="Times New Roman"/>
                        </a:rPr>
                        <a:t>- يتطلب ثروة شخصية</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يتطلب وجود سيولة نقدية مبكرة</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قد يكون النمو </a:t>
                      </a:r>
                      <a:r>
                        <a:rPr lang="ar-SY" sz="2400" dirty="0" smtClean="0">
                          <a:latin typeface="Calibri"/>
                          <a:ea typeface="Calibri"/>
                          <a:cs typeface="Times New Roman"/>
                        </a:rPr>
                        <a:t>محدوداً</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741485">
                <a:tc>
                  <a:txBody>
                    <a:bodyPr/>
                    <a:lstStyle/>
                    <a:p>
                      <a:pPr marL="0" marR="0" algn="r" rtl="1">
                        <a:lnSpc>
                          <a:spcPct val="115000"/>
                        </a:lnSpc>
                        <a:spcBef>
                          <a:spcPts val="0"/>
                        </a:spcBef>
                        <a:spcAft>
                          <a:spcPts val="1000"/>
                        </a:spcAft>
                      </a:pPr>
                      <a:r>
                        <a:rPr lang="ar-SY" sz="2400" dirty="0">
                          <a:latin typeface="Calibri"/>
                          <a:ea typeface="Calibri"/>
                          <a:cs typeface="Times New Roman"/>
                        </a:rPr>
                        <a:t>العائلة والأصدقاء</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dirty="0">
                          <a:latin typeface="Calibri"/>
                          <a:ea typeface="Calibri"/>
                          <a:cs typeface="Times New Roman"/>
                        </a:rPr>
                        <a:t>- الحصول عليه سهل </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شروط تعامل جيدة</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القليل من الجهد</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rtl="1">
                        <a:lnSpc>
                          <a:spcPct val="115000"/>
                        </a:lnSpc>
                        <a:spcBef>
                          <a:spcPts val="0"/>
                        </a:spcBef>
                        <a:spcAft>
                          <a:spcPts val="1000"/>
                        </a:spcAft>
                      </a:pPr>
                      <a:r>
                        <a:rPr lang="ar-SY" sz="2400" dirty="0">
                          <a:latin typeface="Calibri"/>
                          <a:ea typeface="Calibri"/>
                          <a:cs typeface="Times New Roman"/>
                        </a:rPr>
                        <a:t>- الافتقار للخبرة اللازمة</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تطورات متلاحقة خلال عملية التمويل</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الحاجة لتقديم الامتنان</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40314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56</a:t>
            </a:fld>
            <a:endParaRPr lang="en-US"/>
          </a:p>
        </p:txBody>
      </p:sp>
      <p:graphicFrame>
        <p:nvGraphicFramePr>
          <p:cNvPr id="6" name="جدول 5"/>
          <p:cNvGraphicFramePr>
            <a:graphicFrameLocks noGrp="1"/>
          </p:cNvGraphicFramePr>
          <p:nvPr>
            <p:extLst>
              <p:ext uri="{D42A27DB-BD31-4B8C-83A1-F6EECF244321}">
                <p14:modId xmlns:p14="http://schemas.microsoft.com/office/powerpoint/2010/main" val="986170049"/>
              </p:ext>
            </p:extLst>
          </p:nvPr>
        </p:nvGraphicFramePr>
        <p:xfrm>
          <a:off x="2589212" y="327547"/>
          <a:ext cx="7848600" cy="5686521"/>
        </p:xfrm>
        <a:graphic>
          <a:graphicData uri="http://schemas.openxmlformats.org/drawingml/2006/table">
            <a:tbl>
              <a:tblPr rtl="1"/>
              <a:tblGrid>
                <a:gridCol w="1298309"/>
                <a:gridCol w="3145215"/>
                <a:gridCol w="3405076"/>
              </a:tblGrid>
              <a:tr h="2450046">
                <a:tc>
                  <a:txBody>
                    <a:bodyPr/>
                    <a:lstStyle/>
                    <a:p>
                      <a:pPr marL="0" marR="0" algn="r" rtl="1">
                        <a:lnSpc>
                          <a:spcPct val="115000"/>
                        </a:lnSpc>
                        <a:spcBef>
                          <a:spcPts val="0"/>
                        </a:spcBef>
                        <a:spcAft>
                          <a:spcPts val="1000"/>
                        </a:spcAft>
                      </a:pPr>
                      <a:r>
                        <a:rPr lang="ar-SY" sz="2800" dirty="0">
                          <a:latin typeface="Calibri"/>
                          <a:ea typeface="Calibri"/>
                          <a:cs typeface="Times New Roman"/>
                        </a:rPr>
                        <a:t>الملائكة</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800" dirty="0">
                          <a:latin typeface="Calibri"/>
                          <a:ea typeface="Calibri"/>
                          <a:cs typeface="Times New Roman"/>
                        </a:rPr>
                        <a:t>- </a:t>
                      </a:r>
                      <a:r>
                        <a:rPr lang="ar-SY" sz="2800" dirty="0" smtClean="0">
                          <a:latin typeface="Calibri"/>
                          <a:ea typeface="Calibri"/>
                          <a:cs typeface="Times New Roman"/>
                        </a:rPr>
                        <a:t>الإشراف من خبراء</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شروط جيدة للتعامل</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800" dirty="0">
                          <a:latin typeface="Calibri"/>
                          <a:ea typeface="Calibri"/>
                          <a:cs typeface="Times New Roman"/>
                        </a:rPr>
                        <a:t>- حساسية مفرطة</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أقل حنكة</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يضجر بسهولة</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475">
                <a:tc>
                  <a:txBody>
                    <a:bodyPr/>
                    <a:lstStyle/>
                    <a:p>
                      <a:pPr marL="0" marR="0" algn="r" rtl="1">
                        <a:lnSpc>
                          <a:spcPct val="115000"/>
                        </a:lnSpc>
                        <a:spcBef>
                          <a:spcPts val="0"/>
                        </a:spcBef>
                        <a:spcAft>
                          <a:spcPts val="1000"/>
                        </a:spcAft>
                      </a:pPr>
                      <a:r>
                        <a:rPr lang="ar-SY" sz="2800" dirty="0">
                          <a:latin typeface="Calibri"/>
                          <a:ea typeface="Calibri"/>
                          <a:cs typeface="Times New Roman"/>
                        </a:rPr>
                        <a:t>رأس المال المغامر</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800" dirty="0">
                          <a:latin typeface="Calibri"/>
                          <a:ea typeface="Calibri"/>
                          <a:cs typeface="Times New Roman"/>
                        </a:rPr>
                        <a:t>- يتمتع بالخبرة</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علاقة محكومة بالقوانين</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800" dirty="0">
                          <a:latin typeface="Calibri"/>
                          <a:ea typeface="Calibri"/>
                          <a:cs typeface="Times New Roman"/>
                        </a:rPr>
                        <a:t>- سيطرة إدارية</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شروط محكمة للصفقة</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يعد المال جل اهتمامه</a:t>
                      </a:r>
                      <a:endParaRPr lang="en-US" sz="2800" dirty="0">
                        <a:latin typeface="Calibri"/>
                        <a:ea typeface="Calibri"/>
                        <a:cs typeface="Arial"/>
                      </a:endParaRPr>
                    </a:p>
                    <a:p>
                      <a:pPr marL="0" marR="0" algn="r" rtl="1">
                        <a:lnSpc>
                          <a:spcPct val="115000"/>
                        </a:lnSpc>
                        <a:spcBef>
                          <a:spcPts val="0"/>
                        </a:spcBef>
                        <a:spcAft>
                          <a:spcPts val="1000"/>
                        </a:spcAft>
                      </a:pPr>
                      <a:r>
                        <a:rPr lang="ar-SY" sz="2800" dirty="0">
                          <a:latin typeface="Calibri"/>
                          <a:ea typeface="Calibri"/>
                          <a:cs typeface="Times New Roman"/>
                        </a:rPr>
                        <a:t>- يركزون على الأحداث التي توفر السيولة</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84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57</a:t>
            </a:fld>
            <a:endParaRPr lang="en-US"/>
          </a:p>
        </p:txBody>
      </p:sp>
      <p:graphicFrame>
        <p:nvGraphicFramePr>
          <p:cNvPr id="6" name="جدول 5"/>
          <p:cNvGraphicFramePr>
            <a:graphicFrameLocks noGrp="1"/>
          </p:cNvGraphicFramePr>
          <p:nvPr>
            <p:extLst>
              <p:ext uri="{D42A27DB-BD31-4B8C-83A1-F6EECF244321}">
                <p14:modId xmlns:p14="http://schemas.microsoft.com/office/powerpoint/2010/main" val="425954638"/>
              </p:ext>
            </p:extLst>
          </p:nvPr>
        </p:nvGraphicFramePr>
        <p:xfrm>
          <a:off x="3101455" y="354841"/>
          <a:ext cx="7543800" cy="6357635"/>
        </p:xfrm>
        <a:graphic>
          <a:graphicData uri="http://schemas.openxmlformats.org/drawingml/2006/table">
            <a:tbl>
              <a:tblPr rtl="1"/>
              <a:tblGrid>
                <a:gridCol w="1247890"/>
                <a:gridCol w="3487397"/>
                <a:gridCol w="2808513"/>
              </a:tblGrid>
              <a:tr h="2905267">
                <a:tc>
                  <a:txBody>
                    <a:bodyPr/>
                    <a:lstStyle/>
                    <a:p>
                      <a:pPr marL="0" marR="0" algn="r" rtl="1">
                        <a:lnSpc>
                          <a:spcPct val="115000"/>
                        </a:lnSpc>
                        <a:spcBef>
                          <a:spcPts val="0"/>
                        </a:spcBef>
                        <a:spcAft>
                          <a:spcPts val="1000"/>
                        </a:spcAft>
                      </a:pPr>
                      <a:r>
                        <a:rPr lang="ar-SY" sz="2400" dirty="0">
                          <a:latin typeface="Calibri"/>
                          <a:ea typeface="Calibri"/>
                          <a:cs typeface="Times New Roman"/>
                        </a:rPr>
                        <a:t>المصارف</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400">
                          <a:latin typeface="Calibri"/>
                          <a:ea typeface="Calibri"/>
                          <a:cs typeface="Times New Roman"/>
                        </a:rPr>
                        <a:t>- فوائد على المستوى الرفع المالي</a:t>
                      </a:r>
                      <a:endParaRPr lang="en-US" sz="2400">
                        <a:latin typeface="Calibri"/>
                        <a:ea typeface="Calibri"/>
                        <a:cs typeface="Arial"/>
                      </a:endParaRPr>
                    </a:p>
                    <a:p>
                      <a:pPr marL="0" marR="0" algn="r" rtl="1">
                        <a:lnSpc>
                          <a:spcPct val="115000"/>
                        </a:lnSpc>
                        <a:spcBef>
                          <a:spcPts val="0"/>
                        </a:spcBef>
                        <a:spcAft>
                          <a:spcPts val="1000"/>
                        </a:spcAft>
                      </a:pPr>
                      <a:r>
                        <a:rPr lang="ar-SY" sz="2400">
                          <a:latin typeface="Calibri"/>
                          <a:ea typeface="Calibri"/>
                          <a:cs typeface="Times New Roman"/>
                        </a:rPr>
                        <a:t>- لا يسبب خفض رأس المال أو يخفضه بشكل ضئيل</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400">
                          <a:latin typeface="Calibri"/>
                          <a:ea typeface="Calibri"/>
                          <a:cs typeface="Times New Roman"/>
                        </a:rPr>
                        <a:t>- قيود وضمانات</a:t>
                      </a:r>
                      <a:endParaRPr lang="en-US" sz="2400">
                        <a:latin typeface="Calibri"/>
                        <a:ea typeface="Calibri"/>
                        <a:cs typeface="Arial"/>
                      </a:endParaRPr>
                    </a:p>
                    <a:p>
                      <a:pPr marL="0" marR="0" algn="r" rtl="1">
                        <a:lnSpc>
                          <a:spcPct val="115000"/>
                        </a:lnSpc>
                        <a:spcBef>
                          <a:spcPts val="0"/>
                        </a:spcBef>
                        <a:spcAft>
                          <a:spcPts val="1000"/>
                        </a:spcAft>
                      </a:pPr>
                      <a:r>
                        <a:rPr lang="ar-SY" sz="2400">
                          <a:latin typeface="Calibri"/>
                          <a:ea typeface="Calibri"/>
                          <a:cs typeface="Times New Roman"/>
                        </a:rPr>
                        <a:t>- التعرض للإفلاس</a:t>
                      </a:r>
                      <a:endParaRPr lang="en-US" sz="2400">
                        <a:latin typeface="Calibri"/>
                        <a:ea typeface="Calibri"/>
                        <a:cs typeface="Arial"/>
                      </a:endParaRPr>
                    </a:p>
                    <a:p>
                      <a:pPr marL="0" marR="0" algn="r" rtl="1">
                        <a:lnSpc>
                          <a:spcPct val="115000"/>
                        </a:lnSpc>
                        <a:spcBef>
                          <a:spcPts val="0"/>
                        </a:spcBef>
                        <a:spcAft>
                          <a:spcPts val="1000"/>
                        </a:spcAft>
                      </a:pPr>
                      <a:r>
                        <a:rPr lang="ar-SY" sz="2400">
                          <a:latin typeface="Calibri"/>
                          <a:ea typeface="Calibri"/>
                          <a:cs typeface="Times New Roman"/>
                        </a:rPr>
                        <a:t>- قد يكون النمو محدوداً</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00">
                <a:tc>
                  <a:txBody>
                    <a:bodyPr/>
                    <a:lstStyle/>
                    <a:p>
                      <a:pPr marL="0" marR="0" algn="r" rtl="1">
                        <a:lnSpc>
                          <a:spcPct val="115000"/>
                        </a:lnSpc>
                        <a:spcBef>
                          <a:spcPts val="0"/>
                        </a:spcBef>
                        <a:spcAft>
                          <a:spcPts val="1000"/>
                        </a:spcAft>
                      </a:pPr>
                      <a:r>
                        <a:rPr lang="ar-SY" sz="2400" dirty="0" smtClean="0">
                          <a:latin typeface="Calibri"/>
                          <a:ea typeface="Calibri"/>
                          <a:cs typeface="Times New Roman"/>
                        </a:rPr>
                        <a:t>المؤسسات</a:t>
                      </a:r>
                      <a:endParaRPr lang="en-US" sz="2400" dirty="0" smtClean="0">
                        <a:latin typeface="Calibri"/>
                        <a:ea typeface="Calibri"/>
                        <a:cs typeface="Times New Roman"/>
                      </a:endParaRPr>
                    </a:p>
                    <a:p>
                      <a:pPr marL="0" marR="0" algn="r" rtl="1">
                        <a:lnSpc>
                          <a:spcPct val="115000"/>
                        </a:lnSpc>
                        <a:spcBef>
                          <a:spcPts val="0"/>
                        </a:spcBef>
                        <a:spcAft>
                          <a:spcPts val="1000"/>
                        </a:spcAft>
                      </a:pPr>
                      <a:endParaRPr lang="en-US" sz="2400" dirty="0" smtClean="0">
                        <a:latin typeface="Calibri"/>
                        <a:ea typeface="Calibri"/>
                        <a:cs typeface="Times New Roman"/>
                      </a:endParaRPr>
                    </a:p>
                    <a:p>
                      <a:pPr marL="0" marR="0" algn="r" rtl="1">
                        <a:lnSpc>
                          <a:spcPct val="115000"/>
                        </a:lnSpc>
                        <a:spcBef>
                          <a:spcPts val="0"/>
                        </a:spcBef>
                        <a:spcAft>
                          <a:spcPts val="1000"/>
                        </a:spcAft>
                      </a:pPr>
                      <a:endParaRPr lang="en-US" sz="2400" dirty="0" smtClean="0">
                        <a:latin typeface="Calibri"/>
                        <a:ea typeface="Calibri"/>
                        <a:cs typeface="Times New Roman"/>
                      </a:endParaRPr>
                    </a:p>
                    <a:p>
                      <a:pPr marL="0" marR="0" algn="r" rtl="1">
                        <a:lnSpc>
                          <a:spcPct val="115000"/>
                        </a:lnSpc>
                        <a:spcBef>
                          <a:spcPts val="0"/>
                        </a:spcBef>
                        <a:spcAft>
                          <a:spcPts val="1000"/>
                        </a:spcAft>
                      </a:pPr>
                      <a:endParaRPr lang="en-US" sz="2400" dirty="0" smtClean="0">
                        <a:latin typeface="Calibri"/>
                        <a:ea typeface="Calibri"/>
                        <a:cs typeface="Times New Roman"/>
                      </a:endParaRPr>
                    </a:p>
                    <a:p>
                      <a:pPr marL="0" marR="0" algn="r" rtl="1">
                        <a:lnSpc>
                          <a:spcPct val="115000"/>
                        </a:lnSpc>
                        <a:spcBef>
                          <a:spcPts val="0"/>
                        </a:spcBef>
                        <a:spcAft>
                          <a:spcPts val="1000"/>
                        </a:spcAft>
                      </a:pPr>
                      <a:r>
                        <a:rPr lang="ar-SY" sz="2400" dirty="0" smtClean="0">
                          <a:latin typeface="Calibri"/>
                          <a:ea typeface="Calibri"/>
                          <a:cs typeface="Times New Roman"/>
                        </a:rPr>
                        <a:t>منصات</a:t>
                      </a:r>
                      <a:r>
                        <a:rPr lang="ar-SY" sz="2400" baseline="0" dirty="0" smtClean="0">
                          <a:latin typeface="Calibri"/>
                          <a:ea typeface="Calibri"/>
                          <a:cs typeface="Times New Roman"/>
                        </a:rPr>
                        <a:t> التمويل الجماعي</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400" dirty="0">
                          <a:latin typeface="Calibri"/>
                          <a:ea typeface="Calibri"/>
                          <a:cs typeface="Times New Roman"/>
                        </a:rPr>
                        <a:t>- مصادر واسعة</a:t>
                      </a:r>
                      <a:endParaRPr lang="en-US" sz="2400" dirty="0">
                        <a:latin typeface="Calibri"/>
                        <a:ea typeface="Calibri"/>
                        <a:cs typeface="Arial"/>
                      </a:endParaRPr>
                    </a:p>
                    <a:p>
                      <a:pPr marL="0" marR="0" algn="r" rtl="1">
                        <a:lnSpc>
                          <a:spcPct val="115000"/>
                        </a:lnSpc>
                        <a:spcBef>
                          <a:spcPts val="0"/>
                        </a:spcBef>
                        <a:spcAft>
                          <a:spcPts val="1000"/>
                        </a:spcAft>
                      </a:pPr>
                      <a:r>
                        <a:rPr lang="ar-SY" sz="2400" dirty="0">
                          <a:latin typeface="Calibri"/>
                          <a:ea typeface="Calibri"/>
                          <a:cs typeface="Times New Roman"/>
                        </a:rPr>
                        <a:t>- تؤمن مصداقية</a:t>
                      </a:r>
                      <a:endParaRPr lang="en-US" sz="2400" dirty="0">
                        <a:latin typeface="Calibri"/>
                        <a:ea typeface="Calibri"/>
                        <a:cs typeface="Arial"/>
                      </a:endParaRPr>
                    </a:p>
                    <a:p>
                      <a:pPr marL="342900" marR="0" indent="-342900" algn="r" rtl="1">
                        <a:lnSpc>
                          <a:spcPct val="115000"/>
                        </a:lnSpc>
                        <a:spcBef>
                          <a:spcPts val="0"/>
                        </a:spcBef>
                        <a:spcAft>
                          <a:spcPts val="1000"/>
                        </a:spcAft>
                        <a:buFontTx/>
                        <a:buChar char="-"/>
                      </a:pPr>
                      <a:r>
                        <a:rPr lang="ar-SY" sz="2400" dirty="0" smtClean="0">
                          <a:latin typeface="Calibri"/>
                          <a:ea typeface="Calibri"/>
                          <a:cs typeface="Times New Roman"/>
                        </a:rPr>
                        <a:t>تكون </a:t>
                      </a:r>
                      <a:r>
                        <a:rPr lang="ar-SY" sz="2400" dirty="0">
                          <a:latin typeface="Calibri"/>
                          <a:ea typeface="Calibri"/>
                          <a:cs typeface="Times New Roman"/>
                        </a:rPr>
                        <a:t>استراتيجية الخروج </a:t>
                      </a:r>
                      <a:r>
                        <a:rPr lang="ar-SY" sz="2400" dirty="0" smtClean="0">
                          <a:latin typeface="Calibri"/>
                          <a:ea typeface="Calibri"/>
                          <a:cs typeface="Times New Roman"/>
                        </a:rPr>
                        <a:t>سهلة</a:t>
                      </a:r>
                    </a:p>
                    <a:p>
                      <a:pPr marL="342900" marR="0" indent="-342900" algn="r" rtl="1">
                        <a:lnSpc>
                          <a:spcPct val="115000"/>
                        </a:lnSpc>
                        <a:spcBef>
                          <a:spcPts val="0"/>
                        </a:spcBef>
                        <a:spcAft>
                          <a:spcPts val="1000"/>
                        </a:spcAft>
                        <a:buFontTx/>
                        <a:buChar char="-"/>
                      </a:pPr>
                      <a:endParaRPr lang="ar-SY" sz="2400" dirty="0" smtClean="0">
                        <a:latin typeface="Calibri"/>
                        <a:ea typeface="Calibri"/>
                        <a:cs typeface="Times New Roman"/>
                      </a:endParaRPr>
                    </a:p>
                    <a:p>
                      <a:pPr marL="342900" marR="0" indent="-342900" algn="r" rtl="1">
                        <a:lnSpc>
                          <a:spcPct val="115000"/>
                        </a:lnSpc>
                        <a:spcBef>
                          <a:spcPts val="0"/>
                        </a:spcBef>
                        <a:spcAft>
                          <a:spcPts val="1000"/>
                        </a:spcAft>
                        <a:buFontTx/>
                        <a:buChar char="-"/>
                      </a:pPr>
                      <a:r>
                        <a:rPr lang="ar-SY" sz="2400" dirty="0" smtClean="0">
                          <a:latin typeface="Calibri"/>
                          <a:ea typeface="Calibri"/>
                          <a:cs typeface="Times New Roman"/>
                        </a:rPr>
                        <a:t>المرونة والمصداقية </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Y" sz="2400" dirty="0">
                          <a:latin typeface="Calibri"/>
                          <a:ea typeface="Calibri"/>
                          <a:cs typeface="Times New Roman"/>
                        </a:rPr>
                        <a:t>- بطء عملية اتخاذ القرار</a:t>
                      </a:r>
                      <a:endParaRPr lang="en-US" sz="2400" dirty="0">
                        <a:latin typeface="Calibri"/>
                        <a:ea typeface="Calibri"/>
                        <a:cs typeface="Arial"/>
                      </a:endParaRPr>
                    </a:p>
                    <a:p>
                      <a:pPr marL="342900" marR="0" indent="-342900" algn="r" rtl="1">
                        <a:lnSpc>
                          <a:spcPct val="115000"/>
                        </a:lnSpc>
                        <a:spcBef>
                          <a:spcPts val="0"/>
                        </a:spcBef>
                        <a:spcAft>
                          <a:spcPts val="1000"/>
                        </a:spcAft>
                        <a:buFontTx/>
                        <a:buChar char="-"/>
                      </a:pPr>
                      <a:r>
                        <a:rPr lang="ar-SY" sz="2400" dirty="0" smtClean="0">
                          <a:latin typeface="Calibri"/>
                          <a:ea typeface="Calibri"/>
                          <a:cs typeface="Times New Roman"/>
                        </a:rPr>
                        <a:t>قد </a:t>
                      </a:r>
                      <a:r>
                        <a:rPr lang="ar-SY" sz="2400" dirty="0">
                          <a:latin typeface="Calibri"/>
                          <a:ea typeface="Calibri"/>
                          <a:cs typeface="Times New Roman"/>
                        </a:rPr>
                        <a:t>يحد من تطورك فوق سقف </a:t>
                      </a:r>
                      <a:r>
                        <a:rPr lang="ar-SY" sz="2400" dirty="0" smtClean="0">
                          <a:latin typeface="Calibri"/>
                          <a:ea typeface="Calibri"/>
                          <a:cs typeface="Times New Roman"/>
                        </a:rPr>
                        <a:t>معين</a:t>
                      </a:r>
                    </a:p>
                    <a:p>
                      <a:pPr marL="342900" marR="0" indent="-342900" algn="r" rtl="1">
                        <a:lnSpc>
                          <a:spcPct val="115000"/>
                        </a:lnSpc>
                        <a:spcBef>
                          <a:spcPts val="0"/>
                        </a:spcBef>
                        <a:spcAft>
                          <a:spcPts val="1000"/>
                        </a:spcAft>
                        <a:buFontTx/>
                        <a:buChar char="-"/>
                      </a:pPr>
                      <a:endParaRPr lang="ar-SY" sz="2400" dirty="0" smtClean="0">
                        <a:latin typeface="Calibri"/>
                        <a:ea typeface="Calibri"/>
                        <a:cs typeface="Times New Roman"/>
                      </a:endParaRPr>
                    </a:p>
                    <a:p>
                      <a:pPr marL="342900" marR="0" indent="-342900" algn="r" rtl="1">
                        <a:lnSpc>
                          <a:spcPct val="115000"/>
                        </a:lnSpc>
                        <a:spcBef>
                          <a:spcPts val="0"/>
                        </a:spcBef>
                        <a:spcAft>
                          <a:spcPts val="1000"/>
                        </a:spcAft>
                        <a:buFontTx/>
                        <a:buChar char="-"/>
                      </a:pPr>
                      <a:r>
                        <a:rPr lang="ar-SY" sz="2400" dirty="0" smtClean="0">
                          <a:latin typeface="Calibri"/>
                          <a:ea typeface="Calibri"/>
                          <a:cs typeface="Arial"/>
                        </a:rPr>
                        <a:t>لا</a:t>
                      </a:r>
                      <a:r>
                        <a:rPr lang="ar-SY" sz="2400" baseline="0" dirty="0" smtClean="0">
                          <a:latin typeface="Calibri"/>
                          <a:ea typeface="Calibri"/>
                          <a:cs typeface="Arial"/>
                        </a:rPr>
                        <a:t> يوجد حماية فكرية – قد تسرق فكرتك</a:t>
                      </a:r>
                      <a:endParaRPr lang="ar-SY" sz="2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37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7582" y="628124"/>
            <a:ext cx="8911687" cy="1280890"/>
          </a:xfrm>
        </p:spPr>
        <p:txBody>
          <a:bodyPr>
            <a:normAutofit/>
          </a:bodyPr>
          <a:lstStyle/>
          <a:p>
            <a:r>
              <a:rPr lang="ar-SY" sz="3200" dirty="0"/>
              <a:t>6 أشخاص تحتاجهم لبدء مشروعك الريادي</a:t>
            </a:r>
            <a:br>
              <a:rPr lang="ar-SY" sz="3200" dirty="0"/>
            </a:br>
            <a:endParaRPr lang="en-US" sz="3200" dirty="0"/>
          </a:p>
        </p:txBody>
      </p:sp>
      <p:sp>
        <p:nvSpPr>
          <p:cNvPr id="3" name="عنصر نائب للمحتوى 2"/>
          <p:cNvSpPr>
            <a:spLocks noGrp="1"/>
          </p:cNvSpPr>
          <p:nvPr>
            <p:ph idx="1"/>
          </p:nvPr>
        </p:nvSpPr>
        <p:spPr/>
        <p:txBody>
          <a:bodyPr>
            <a:normAutofit/>
          </a:bodyPr>
          <a:lstStyle/>
          <a:p>
            <a:pPr algn="r" rtl="1"/>
            <a:r>
              <a:rPr lang="ar-SY" sz="2400" b="1" dirty="0">
                <a:solidFill>
                  <a:schemeClr val="tx1"/>
                </a:solidFill>
                <a:latin typeface="Times New Roman" panose="02020603050405020304" pitchFamily="18" charset="0"/>
                <a:cs typeface="Times New Roman" panose="02020603050405020304" pitchFamily="18" charset="0"/>
              </a:rPr>
              <a:t>لا يوجد لدينا حتى الآن وصفة سحرية لنجاح مشروعك الريادي الناشئ، ولكنك بالتأكيد تحتاج لفريق عمل رائد ومبدع لتبدأ بشكل نموذجي وتحقق النتائج التي ترغب بها.</a:t>
            </a:r>
          </a:p>
          <a:p>
            <a:pPr algn="r" rtl="1"/>
            <a:r>
              <a:rPr lang="ar-SY" sz="2400" b="1" dirty="0">
                <a:solidFill>
                  <a:schemeClr val="tx1"/>
                </a:solidFill>
                <a:latin typeface="Times New Roman" panose="02020603050405020304" pitchFamily="18" charset="0"/>
                <a:cs typeface="Times New Roman" panose="02020603050405020304" pitchFamily="18" charset="0"/>
              </a:rPr>
              <a:t>بعض الشركات قد تحتاج إلى بضع موظفين فقط وشركات أخرى قد تحتاج ربما إلى أكثر من 50 موظف، ولكن هناك 6 شخصيات رئيسية قد تشكل سوية فريق عمل عظيم إذا توفر لديهم الرغبة في العمل والشغف بالمشروع الجديد.</a:t>
            </a:r>
          </a:p>
          <a:p>
            <a:pPr algn="r" rtl="1"/>
            <a:r>
              <a:rPr lang="ar-SY" sz="2400" b="1" dirty="0">
                <a:solidFill>
                  <a:schemeClr val="tx1"/>
                </a:solidFill>
                <a:latin typeface="Times New Roman" panose="02020603050405020304" pitchFamily="18" charset="0"/>
                <a:cs typeface="Times New Roman" panose="02020603050405020304" pitchFamily="18" charset="0"/>
              </a:rPr>
              <a:t> </a:t>
            </a: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58</a:t>
            </a:fld>
            <a:endParaRPr lang="en-US"/>
          </a:p>
        </p:txBody>
      </p:sp>
      <p:pic>
        <p:nvPicPr>
          <p:cNvPr id="7170" name="Picture 2" descr="6 أشخاص تحتاجهم لبدء مشروعك الرياد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0"/>
            <a:ext cx="2921954"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8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8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1- العبقري:</a:t>
            </a:r>
          </a:p>
          <a:p>
            <a:pPr algn="r" rtl="1"/>
            <a:r>
              <a:rPr lang="ar-SY" dirty="0">
                <a:solidFill>
                  <a:schemeClr val="tx1"/>
                </a:solidFill>
                <a:latin typeface="Times New Roman" panose="02020603050405020304" pitchFamily="18" charset="0"/>
                <a:cs typeface="Times New Roman" panose="02020603050405020304" pitchFamily="18" charset="0"/>
              </a:rPr>
              <a:t>لا بد لكل شركة ناشئة أن يكون فيها ذلك الشخص العبقري القادر على قيادة البرنامج التقني للمنشأة الوليدة، هذا الشخص لديه المعرفة والإلمام بكل الأمور التقنية اللازمة في برنامج عمل المشروع الجديد.</a:t>
            </a:r>
          </a:p>
          <a:p>
            <a:pPr algn="r" rtl="1"/>
            <a:r>
              <a:rPr lang="ar-SY" sz="2400" b="1" u="sng" dirty="0">
                <a:solidFill>
                  <a:schemeClr val="tx1"/>
                </a:solidFill>
                <a:latin typeface="Times New Roman" panose="02020603050405020304" pitchFamily="18" charset="0"/>
                <a:cs typeface="Times New Roman" panose="02020603050405020304" pitchFamily="18" charset="0"/>
              </a:rPr>
              <a:t>2- القائد :</a:t>
            </a:r>
          </a:p>
          <a:p>
            <a:pPr algn="r" rtl="1"/>
            <a:r>
              <a:rPr lang="ar-SY" dirty="0">
                <a:solidFill>
                  <a:schemeClr val="tx1"/>
                </a:solidFill>
                <a:latin typeface="Times New Roman" panose="02020603050405020304" pitchFamily="18" charset="0"/>
                <a:cs typeface="Times New Roman" panose="02020603050405020304" pitchFamily="18" charset="0"/>
              </a:rPr>
              <a:t>ما يحتاجه أي مشروع هو القائد وليس المدير، وغالباً ما يكون المدير التنفيذي للمنشأة.</a:t>
            </a:r>
          </a:p>
          <a:p>
            <a:pPr algn="r" rtl="1"/>
            <a:r>
              <a:rPr lang="ar-SY" dirty="0">
                <a:solidFill>
                  <a:schemeClr val="tx1"/>
                </a:solidFill>
                <a:latin typeface="Times New Roman" panose="02020603050405020304" pitchFamily="18" charset="0"/>
                <a:cs typeface="Times New Roman" panose="02020603050405020304" pitchFamily="18" charset="0"/>
              </a:rPr>
              <a:t>الديمقراطية مسألة رائعة بالفعل، ولكن إذا كان الفريق المؤسس للمشروع يتألف من عدة أشخاص لهم آرائهم المختلفة والمتوازنة فلا مكان للديمقراطية في ريادة الأعمال.</a:t>
            </a:r>
          </a:p>
          <a:p>
            <a:pPr algn="r" rtl="1"/>
            <a:r>
              <a:rPr lang="ar-SY" dirty="0">
                <a:solidFill>
                  <a:schemeClr val="tx1"/>
                </a:solidFill>
                <a:latin typeface="Times New Roman" panose="02020603050405020304" pitchFamily="18" charset="0"/>
                <a:cs typeface="Times New Roman" panose="02020603050405020304" pitchFamily="18" charset="0"/>
              </a:rPr>
              <a:t>المشاريع الريادية بشكل خاص تحتاج إلى القائد أو الزعيم صاحب الشخصية القوية القادر على قيادة المنشأة في كافة الظروف</a:t>
            </a:r>
            <a:r>
              <a:rPr lang="ar-SY" dirty="0" smtClean="0">
                <a:solidFill>
                  <a:schemeClr val="tx1"/>
                </a:solidFill>
                <a:latin typeface="Times New Roman" panose="02020603050405020304" pitchFamily="18" charset="0"/>
                <a:cs typeface="Times New Roman" panose="02020603050405020304" pitchFamily="18" charset="0"/>
              </a:rPr>
              <a:t>.</a:t>
            </a:r>
            <a:endParaRPr lang="ar-SY"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59</a:t>
            </a:fld>
            <a:endParaRPr lang="en-US"/>
          </a:p>
        </p:txBody>
      </p:sp>
    </p:spTree>
    <p:extLst>
      <p:ext uri="{BB962C8B-B14F-4D97-AF65-F5344CB8AC3E}">
        <p14:creationId xmlns:p14="http://schemas.microsoft.com/office/powerpoint/2010/main" val="115080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8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8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800"/>
                                        <p:tgtEl>
                                          <p:spTgt spid="3">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endParaRPr lang="en-US" dirty="0"/>
          </a:p>
        </p:txBody>
      </p:sp>
      <p:sp>
        <p:nvSpPr>
          <p:cNvPr id="3" name="عنصر نائب للمحتوى 2"/>
          <p:cNvSpPr>
            <a:spLocks noGrp="1"/>
          </p:cNvSpPr>
          <p:nvPr>
            <p:ph idx="1"/>
          </p:nvPr>
        </p:nvSpPr>
        <p:spPr>
          <a:xfrm>
            <a:off x="2100877" y="1630150"/>
            <a:ext cx="8596668" cy="3880773"/>
          </a:xfrm>
        </p:spPr>
        <p:txBody>
          <a:bodyPr>
            <a:no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أما </a:t>
            </a:r>
            <a:r>
              <a:rPr lang="en-US" sz="2400" dirty="0" smtClean="0">
                <a:solidFill>
                  <a:schemeClr val="tx1"/>
                </a:solidFill>
                <a:latin typeface="Times New Roman" panose="02020603050405020304" pitchFamily="18" charset="0"/>
                <a:cs typeface="Times New Roman" panose="02020603050405020304" pitchFamily="18" charset="0"/>
              </a:rPr>
              <a:t>Frank. </a:t>
            </a:r>
            <a:r>
              <a:rPr lang="en-US" sz="2400" dirty="0">
                <a:solidFill>
                  <a:schemeClr val="tx1"/>
                </a:solidFill>
                <a:latin typeface="Times New Roman" panose="02020603050405020304" pitchFamily="18" charset="0"/>
                <a:cs typeface="Times New Roman" panose="02020603050405020304" pitchFamily="18" charset="0"/>
              </a:rPr>
              <a:t>Knight </a:t>
            </a:r>
            <a:r>
              <a:rPr lang="ar-SY" sz="2400" dirty="0" smtClean="0">
                <a:solidFill>
                  <a:schemeClr val="tx1"/>
                </a:solidFill>
                <a:latin typeface="Times New Roman" panose="02020603050405020304" pitchFamily="18" charset="0"/>
                <a:cs typeface="Times New Roman" panose="02020603050405020304" pitchFamily="18" charset="0"/>
              </a:rPr>
              <a:t>وبيتر </a:t>
            </a:r>
            <a:r>
              <a:rPr lang="ar-SY" sz="2400" dirty="0" err="1">
                <a:solidFill>
                  <a:schemeClr val="tx1"/>
                </a:solidFill>
                <a:latin typeface="Times New Roman" panose="02020603050405020304" pitchFamily="18" charset="0"/>
                <a:cs typeface="Times New Roman" panose="02020603050405020304" pitchFamily="18" charset="0"/>
              </a:rPr>
              <a:t>دراكر</a:t>
            </a:r>
            <a:r>
              <a:rPr lang="ar-SY" sz="2400" dirty="0">
                <a:solidFill>
                  <a:schemeClr val="tx1"/>
                </a:solidFill>
                <a:latin typeface="Times New Roman" panose="02020603050405020304" pitchFamily="18" charset="0"/>
                <a:cs typeface="Times New Roman" panose="02020603050405020304" pitchFamily="18" charset="0"/>
              </a:rPr>
              <a:t> </a:t>
            </a:r>
            <a:r>
              <a:rPr lang="ar-SY" sz="2400" dirty="0" smtClean="0">
                <a:solidFill>
                  <a:schemeClr val="tx1"/>
                </a:solidFill>
                <a:latin typeface="Times New Roman" panose="02020603050405020304" pitchFamily="18" charset="0"/>
                <a:cs typeface="Times New Roman" panose="02020603050405020304" pitchFamily="18" charset="0"/>
              </a:rPr>
              <a:t>فيعتبران </a:t>
            </a:r>
            <a:r>
              <a:rPr lang="ar-SY" sz="2400" dirty="0">
                <a:solidFill>
                  <a:schemeClr val="tx1"/>
                </a:solidFill>
                <a:latin typeface="Times New Roman" panose="02020603050405020304" pitchFamily="18" charset="0"/>
                <a:cs typeface="Times New Roman" panose="02020603050405020304" pitchFamily="18" charset="0"/>
              </a:rPr>
              <a:t>ريادة الأعمال تتمحور بالأساس حول المخاطرة. سلوك رائد الأعمال هو ما يعكس نوع القدرة التي لديه أو لديها لوضع مهنته وموقفه المالي في الواقع والمخاطرة عن طريق تطبيق فكرته ووضعها محل التنفيذ وذلك عن طريق اعطائها المزيد من الوقت والجهد ورأس المال في مخاطرة غير مضمونة.</a:t>
            </a:r>
          </a:p>
          <a:p>
            <a:pPr algn="r" rtl="1"/>
            <a:r>
              <a:rPr lang="ar-SY" sz="2400" dirty="0">
                <a:solidFill>
                  <a:schemeClr val="tx1"/>
                </a:solidFill>
                <a:latin typeface="Times New Roman" panose="02020603050405020304" pitchFamily="18" charset="0"/>
                <a:cs typeface="Times New Roman" panose="02020603050405020304" pitchFamily="18" charset="0"/>
              </a:rPr>
              <a:t>ولقد صنف </a:t>
            </a:r>
            <a:r>
              <a:rPr lang="en-US" sz="2400" dirty="0" smtClean="0">
                <a:solidFill>
                  <a:schemeClr val="tx1"/>
                </a:solidFill>
                <a:latin typeface="Times New Roman" panose="02020603050405020304" pitchFamily="18" charset="0"/>
                <a:cs typeface="Times New Roman" panose="02020603050405020304" pitchFamily="18" charset="0"/>
              </a:rPr>
              <a:t> Knight </a:t>
            </a:r>
            <a:r>
              <a:rPr lang="ar-SY" sz="2400" dirty="0" smtClean="0">
                <a:solidFill>
                  <a:schemeClr val="tx1"/>
                </a:solidFill>
                <a:latin typeface="Times New Roman" panose="02020603050405020304" pitchFamily="18" charset="0"/>
                <a:cs typeface="Times New Roman" panose="02020603050405020304" pitchFamily="18" charset="0"/>
              </a:rPr>
              <a:t>أسباب </a:t>
            </a:r>
            <a:r>
              <a:rPr lang="ar-SY" sz="2400" dirty="0">
                <a:solidFill>
                  <a:schemeClr val="tx1"/>
                </a:solidFill>
                <a:latin typeface="Times New Roman" panose="02020603050405020304" pitchFamily="18" charset="0"/>
                <a:cs typeface="Times New Roman" panose="02020603050405020304" pitchFamily="18" charset="0"/>
              </a:rPr>
              <a:t>عدم </a:t>
            </a:r>
            <a:r>
              <a:rPr lang="ar-SY" sz="2400" dirty="0" smtClean="0">
                <a:solidFill>
                  <a:schemeClr val="tx1"/>
                </a:solidFill>
                <a:latin typeface="Times New Roman" panose="02020603050405020304" pitchFamily="18" charset="0"/>
                <a:cs typeface="Times New Roman" panose="02020603050405020304" pitchFamily="18" charset="0"/>
              </a:rPr>
              <a:t>ضمان المشاريع الناشئة إلى </a:t>
            </a:r>
            <a:r>
              <a:rPr lang="ar-SY" sz="2400" dirty="0">
                <a:solidFill>
                  <a:schemeClr val="tx1"/>
                </a:solidFill>
                <a:latin typeface="Times New Roman" panose="02020603050405020304" pitchFamily="18" charset="0"/>
                <a:cs typeface="Times New Roman" panose="02020603050405020304" pitchFamily="18" charset="0"/>
              </a:rPr>
              <a:t>ثلاثة أنواع:</a:t>
            </a:r>
          </a:p>
          <a:p>
            <a:pPr algn="r" rtl="1"/>
            <a:r>
              <a:rPr lang="ar-SY" sz="2400" b="1" u="sng" dirty="0" smtClean="0">
                <a:solidFill>
                  <a:schemeClr val="tx1"/>
                </a:solidFill>
                <a:latin typeface="Times New Roman" panose="02020603050405020304" pitchFamily="18" charset="0"/>
                <a:cs typeface="Times New Roman" panose="02020603050405020304" pitchFamily="18" charset="0"/>
              </a:rPr>
              <a:t>1- المخاطرة</a:t>
            </a:r>
            <a:r>
              <a:rPr lang="ar-SY" sz="2400" b="1" u="sng"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وهي يمكن قياسها إحصائيا (مثل </a:t>
            </a:r>
            <a:r>
              <a:rPr lang="ar-SY" sz="2400" dirty="0" smtClean="0">
                <a:solidFill>
                  <a:schemeClr val="tx1"/>
                </a:solidFill>
                <a:latin typeface="Times New Roman" panose="02020603050405020304" pitchFamily="18" charset="0"/>
                <a:cs typeface="Times New Roman" panose="02020603050405020304" pitchFamily="18" charset="0"/>
              </a:rPr>
              <a:t>احتمالية </a:t>
            </a:r>
            <a:r>
              <a:rPr lang="ar-SY" sz="2400" dirty="0">
                <a:solidFill>
                  <a:schemeClr val="tx1"/>
                </a:solidFill>
                <a:latin typeface="Times New Roman" panose="02020603050405020304" pitchFamily="18" charset="0"/>
                <a:cs typeface="Times New Roman" panose="02020603050405020304" pitchFamily="18" charset="0"/>
              </a:rPr>
              <a:t>سحب كرة حمراء من زجاجة تحتوي على خمس كرات حمراء وخمس كرات بيضاء).</a:t>
            </a:r>
          </a:p>
          <a:p>
            <a:pPr algn="r" rtl="1"/>
            <a:r>
              <a:rPr lang="ar-SY" sz="2400" b="1" u="sng" dirty="0" smtClean="0">
                <a:solidFill>
                  <a:schemeClr val="tx1"/>
                </a:solidFill>
                <a:latin typeface="Times New Roman" panose="02020603050405020304" pitchFamily="18" charset="0"/>
                <a:cs typeface="Times New Roman" panose="02020603050405020304" pitchFamily="18" charset="0"/>
              </a:rPr>
              <a:t>2- الالتباس: </a:t>
            </a:r>
            <a:r>
              <a:rPr lang="ar-SY" sz="2400" dirty="0">
                <a:solidFill>
                  <a:schemeClr val="tx1"/>
                </a:solidFill>
                <a:latin typeface="Times New Roman" panose="02020603050405020304" pitchFamily="18" charset="0"/>
                <a:cs typeface="Times New Roman" panose="02020603050405020304" pitchFamily="18" charset="0"/>
              </a:rPr>
              <a:t>والتي يصعب قياسها إحصائيا (مثل </a:t>
            </a:r>
            <a:r>
              <a:rPr lang="ar-SY" sz="2400" dirty="0" smtClean="0">
                <a:solidFill>
                  <a:schemeClr val="tx1"/>
                </a:solidFill>
                <a:latin typeface="Times New Roman" panose="02020603050405020304" pitchFamily="18" charset="0"/>
                <a:cs typeface="Times New Roman" panose="02020603050405020304" pitchFamily="18" charset="0"/>
              </a:rPr>
              <a:t>احتمالية </a:t>
            </a:r>
            <a:r>
              <a:rPr lang="ar-SY" sz="2400" dirty="0">
                <a:solidFill>
                  <a:schemeClr val="tx1"/>
                </a:solidFill>
                <a:latin typeface="Times New Roman" panose="02020603050405020304" pitchFamily="18" charset="0"/>
                <a:cs typeface="Times New Roman" panose="02020603050405020304" pitchFamily="18" charset="0"/>
              </a:rPr>
              <a:t>سحب كرة حمراء من زجاجة تحتوي على خمس كرات حمراء وعدد غير معروف من الكرات البيضاء).</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a:t>
            </a:fld>
            <a:endParaRPr lang="en-US"/>
          </a:p>
        </p:txBody>
      </p:sp>
    </p:spTree>
    <p:extLst>
      <p:ext uri="{BB962C8B-B14F-4D97-AF65-F5344CB8AC3E}">
        <p14:creationId xmlns:p14="http://schemas.microsoft.com/office/powerpoint/2010/main" val="15178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3- المخضرم:</a:t>
            </a:r>
          </a:p>
          <a:p>
            <a:pPr algn="r" rtl="1"/>
            <a:r>
              <a:rPr lang="ar-SY" dirty="0">
                <a:solidFill>
                  <a:schemeClr val="tx1"/>
                </a:solidFill>
                <a:latin typeface="Times New Roman" panose="02020603050405020304" pitchFamily="18" charset="0"/>
                <a:cs typeface="Times New Roman" panose="02020603050405020304" pitchFamily="18" charset="0"/>
              </a:rPr>
              <a:t>غالباً ما يكون هذا الشخص غير موجود ضمن فرق ريادة الأعمال المكونة من الشباب صغار السن، وهذا ما يعتبر خطأ فادح.</a:t>
            </a:r>
          </a:p>
          <a:p>
            <a:pPr algn="r" rtl="1"/>
            <a:r>
              <a:rPr lang="ar-SY" dirty="0">
                <a:solidFill>
                  <a:schemeClr val="tx1"/>
                </a:solidFill>
                <a:latin typeface="Times New Roman" panose="02020603050405020304" pitchFamily="18" charset="0"/>
                <a:cs typeface="Times New Roman" panose="02020603050405020304" pitchFamily="18" charset="0"/>
              </a:rPr>
              <a:t>الشخص المخضرم لديه الخبرة والتجربة وربما يكون قادراً على التنبؤ بالمطبات التي قد تتعرض لها أو المتاهات التي قد تضطر لدخولها.</a:t>
            </a:r>
          </a:p>
          <a:p>
            <a:pPr algn="r" rtl="1"/>
            <a:r>
              <a:rPr lang="ar-SY" sz="2800" b="1" u="sng" dirty="0" smtClean="0">
                <a:solidFill>
                  <a:schemeClr val="tx1"/>
                </a:solidFill>
                <a:latin typeface="Times New Roman" panose="02020603050405020304" pitchFamily="18" charset="0"/>
                <a:cs typeface="Times New Roman" panose="02020603050405020304" pitchFamily="18" charset="0"/>
              </a:rPr>
              <a:t>4- وحش المبيعات:</a:t>
            </a:r>
          </a:p>
          <a:p>
            <a:pPr algn="r" rtl="1"/>
            <a:r>
              <a:rPr lang="ar-SY" dirty="0" smtClean="0">
                <a:solidFill>
                  <a:schemeClr val="tx1"/>
                </a:solidFill>
                <a:latin typeface="Times New Roman" panose="02020603050405020304" pitchFamily="18" charset="0"/>
                <a:cs typeface="Times New Roman" panose="02020603050405020304" pitchFamily="18" charset="0"/>
              </a:rPr>
              <a:t>ما قيمة مشروعك إذا قمت بإنتاج شيء مميز وغير مألوف ولكنك بالمقابل لم تستطع بيعه !!</a:t>
            </a:r>
          </a:p>
          <a:p>
            <a:pPr algn="r" rtl="1"/>
            <a:r>
              <a:rPr lang="ar-SY" dirty="0" smtClean="0">
                <a:solidFill>
                  <a:schemeClr val="tx1"/>
                </a:solidFill>
                <a:latin typeface="Times New Roman" panose="02020603050405020304" pitchFamily="18" charset="0"/>
                <a:cs typeface="Times New Roman" panose="02020603050405020304" pitchFamily="18" charset="0"/>
              </a:rPr>
              <a:t>وحش المبيعات هو الشخص الذي يجبر عملائك على دفع مبالغ كبيرة مقابل الحصول على منتجك أو خدمتك وهم في قمة السعادة، ببساطة هو مموّل غير مباشر لمشروعك.</a:t>
            </a:r>
            <a:endParaRPr lang="ar-SY"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60</a:t>
            </a:fld>
            <a:endParaRPr lang="en-US"/>
          </a:p>
        </p:txBody>
      </p:sp>
    </p:spTree>
    <p:extLst>
      <p:ext uri="{BB962C8B-B14F-4D97-AF65-F5344CB8AC3E}">
        <p14:creationId xmlns:p14="http://schemas.microsoft.com/office/powerpoint/2010/main" val="37416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8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800"/>
                                        <p:tgtEl>
                                          <p:spTgt spid="3">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3600" b="1" u="sng" dirty="0">
                <a:solidFill>
                  <a:schemeClr val="tx1"/>
                </a:solidFill>
                <a:latin typeface="Times New Roman" panose="02020603050405020304" pitchFamily="18" charset="0"/>
                <a:cs typeface="Times New Roman" panose="02020603050405020304" pitchFamily="18" charset="0"/>
              </a:rPr>
              <a:t>5- النجم:</a:t>
            </a:r>
          </a:p>
          <a:p>
            <a:pPr algn="r" rtl="1"/>
            <a:r>
              <a:rPr lang="ar-SY" sz="2800" dirty="0">
                <a:solidFill>
                  <a:schemeClr val="tx1"/>
                </a:solidFill>
                <a:latin typeface="Times New Roman" panose="02020603050405020304" pitchFamily="18" charset="0"/>
                <a:cs typeface="Times New Roman" panose="02020603050405020304" pitchFamily="18" charset="0"/>
              </a:rPr>
              <a:t>قد يكون النجم هو نفسه العبقري أو القائد، ولكنه ببساطة هو الشخص القادر على حشد الناس حولهم وتغيير آرائهم لمصلحة الشركة.</a:t>
            </a:r>
          </a:p>
          <a:p>
            <a:pPr algn="r" rtl="1"/>
            <a:r>
              <a:rPr lang="ar-SY" sz="2800" dirty="0">
                <a:solidFill>
                  <a:schemeClr val="tx1"/>
                </a:solidFill>
                <a:latin typeface="Times New Roman" panose="02020603050405020304" pitchFamily="18" charset="0"/>
                <a:cs typeface="Times New Roman" panose="02020603050405020304" pitchFamily="18" charset="0"/>
              </a:rPr>
              <a:t>لهذا الشخص نظرته الخاصة للتسويق الاستراتيجي، هو الرجل الذي يدير المفاوضات مع العملاء والموردين والمنافسين وهو الرجل الذي ترسله للمؤتمرات ليخطف الأضواء من الجميع وهو الناطق الرسمي باسم مؤسستك</a:t>
            </a:r>
            <a:r>
              <a:rPr lang="ar-SY" sz="2800" dirty="0" smtClean="0">
                <a:solidFill>
                  <a:schemeClr val="tx1"/>
                </a:solidFill>
                <a:latin typeface="Times New Roman" panose="02020603050405020304" pitchFamily="18" charset="0"/>
                <a:cs typeface="Times New Roman" panose="02020603050405020304" pitchFamily="18" charset="0"/>
              </a:rPr>
              <a:t>.</a:t>
            </a:r>
            <a:endParaRPr lang="ar-SY"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61</a:t>
            </a:fld>
            <a:endParaRPr lang="en-US"/>
          </a:p>
        </p:txBody>
      </p:sp>
    </p:spTree>
    <p:extLst>
      <p:ext uri="{BB962C8B-B14F-4D97-AF65-F5344CB8AC3E}">
        <p14:creationId xmlns:p14="http://schemas.microsoft.com/office/powerpoint/2010/main" val="8053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3600" b="1" u="sng" dirty="0">
                <a:solidFill>
                  <a:schemeClr val="tx1"/>
                </a:solidFill>
                <a:latin typeface="Times New Roman" panose="02020603050405020304" pitchFamily="18" charset="0"/>
                <a:cs typeface="Times New Roman" panose="02020603050405020304" pitchFamily="18" charset="0"/>
              </a:rPr>
              <a:t>6- أخصائي العلوم المالية:</a:t>
            </a:r>
          </a:p>
          <a:p>
            <a:pPr algn="r" rtl="1"/>
            <a:r>
              <a:rPr lang="ar-SY" sz="2800" dirty="0">
                <a:solidFill>
                  <a:schemeClr val="tx1"/>
                </a:solidFill>
                <a:latin typeface="Times New Roman" panose="02020603050405020304" pitchFamily="18" charset="0"/>
                <a:cs typeface="Times New Roman" panose="02020603050405020304" pitchFamily="18" charset="0"/>
              </a:rPr>
              <a:t>عند البدء بالمشروع ونيتك طرح منتجك الجديد ضمن الأسواق لا بد لك أن تحسب التكاليف بدقة فأي تفصيل مهما كان تافهاً قد يؤدي إلى خسارة هائلة وبالتالي </a:t>
            </a:r>
            <a:r>
              <a:rPr lang="ar-SY" sz="2800" dirty="0" smtClean="0">
                <a:solidFill>
                  <a:schemeClr val="tx1"/>
                </a:solidFill>
                <a:latin typeface="Times New Roman" panose="02020603050405020304" pitchFamily="18" charset="0"/>
                <a:cs typeface="Times New Roman" panose="02020603050405020304" pitchFamily="18" charset="0"/>
              </a:rPr>
              <a:t>الفشل</a:t>
            </a:r>
          </a:p>
          <a:p>
            <a:pPr algn="r" rtl="1"/>
            <a:r>
              <a:rPr lang="ar-SY" sz="2800" dirty="0">
                <a:solidFill>
                  <a:schemeClr val="tx1"/>
                </a:solidFill>
                <a:latin typeface="Times New Roman" panose="02020603050405020304" pitchFamily="18" charset="0"/>
                <a:cs typeface="Times New Roman" panose="02020603050405020304" pitchFamily="18" charset="0"/>
              </a:rPr>
              <a:t>ووجود شخصية مالية مهمة لديها الخبرة في التعامل مع الأرقام بكفاءة وتحويلها إلى بيانات تستطيع ترجمتها إلى خطط ناجحة</a:t>
            </a:r>
            <a:r>
              <a:rPr lang="ar-SY" sz="2800" dirty="0" smtClean="0">
                <a:solidFill>
                  <a:schemeClr val="tx1"/>
                </a:solidFill>
                <a:latin typeface="Times New Roman" panose="02020603050405020304" pitchFamily="18" charset="0"/>
                <a:cs typeface="Times New Roman" panose="02020603050405020304" pitchFamily="18" charset="0"/>
              </a:rPr>
              <a:t>.</a:t>
            </a:r>
            <a:endParaRPr lang="ar-SY"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62</a:t>
            </a:fld>
            <a:endParaRPr lang="en-US"/>
          </a:p>
        </p:txBody>
      </p:sp>
    </p:spTree>
    <p:extLst>
      <p:ext uri="{BB962C8B-B14F-4D97-AF65-F5344CB8AC3E}">
        <p14:creationId xmlns:p14="http://schemas.microsoft.com/office/powerpoint/2010/main" val="50672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dirty="0"/>
              <a:t>ماذا يعني فريق عمل </a:t>
            </a:r>
            <a:r>
              <a:rPr lang="ar-SY" dirty="0" smtClean="0"/>
              <a:t>ريادي ناشئ </a:t>
            </a:r>
            <a:r>
              <a:rPr lang="ar-SY" dirty="0"/>
              <a:t>؟</a:t>
            </a:r>
            <a:br>
              <a:rPr lang="ar-SY" dirty="0"/>
            </a:br>
            <a:r>
              <a:rPr lang="ar-SY" dirty="0"/>
              <a:t/>
            </a:r>
            <a:br>
              <a:rPr lang="ar-SY" dirty="0"/>
            </a:br>
            <a:endParaRPr lang="en-US" dirty="0"/>
          </a:p>
        </p:txBody>
      </p:sp>
      <p:pic>
        <p:nvPicPr>
          <p:cNvPr id="5122" name="Picture 2" descr="http://www.tech-wd.com/wd/wp-content/uploads/2014/02/iStock_000018278455XSmall_1_610_300_s_c1_center_cen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543" y="1745456"/>
            <a:ext cx="5810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63</a:t>
            </a:fld>
            <a:endParaRPr lang="en-US"/>
          </a:p>
        </p:txBody>
      </p:sp>
    </p:spTree>
    <p:extLst>
      <p:ext uri="{BB962C8B-B14F-4D97-AF65-F5344CB8AC3E}">
        <p14:creationId xmlns:p14="http://schemas.microsoft.com/office/powerpoint/2010/main" val="85811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8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8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2750434" y="1282891"/>
            <a:ext cx="8596668" cy="4667534"/>
          </a:xfrm>
        </p:spPr>
        <p:txBody>
          <a:bodyPr>
            <a:noAutofit/>
          </a:bodyPr>
          <a:lstStyle/>
          <a:p>
            <a:pPr algn="r" rtl="1"/>
            <a:r>
              <a:rPr lang="ar-SY" sz="2400" b="1" dirty="0">
                <a:solidFill>
                  <a:schemeClr val="tx1"/>
                </a:solidFill>
                <a:latin typeface="Times New Roman" panose="02020603050405020304" pitchFamily="18" charset="0"/>
                <a:cs typeface="Times New Roman" panose="02020603050405020304" pitchFamily="18" charset="0"/>
              </a:rPr>
              <a:t>سنتعرف على معنى الفريق الريادي من خلال خمس نقاط مهمة تعرف الفريق الريادي وتوضح مميزاته </a:t>
            </a:r>
            <a:r>
              <a:rPr lang="ar-SY" sz="2400" b="1" dirty="0" smtClean="0">
                <a:solidFill>
                  <a:schemeClr val="tx1"/>
                </a:solidFill>
                <a:latin typeface="Times New Roman" panose="02020603050405020304" pitchFamily="18" charset="0"/>
                <a:cs typeface="Times New Roman" panose="02020603050405020304" pitchFamily="18" charset="0"/>
              </a:rPr>
              <a:t>:</a:t>
            </a:r>
          </a:p>
          <a:p>
            <a:pPr algn="r" rtl="1"/>
            <a:r>
              <a:rPr lang="ar-SY" sz="2400" b="1" u="sng" dirty="0">
                <a:solidFill>
                  <a:schemeClr val="tx1"/>
                </a:solidFill>
                <a:latin typeface="Times New Roman" panose="02020603050405020304" pitchFamily="18" charset="0"/>
                <a:cs typeface="Times New Roman" panose="02020603050405020304" pitchFamily="18" charset="0"/>
              </a:rPr>
              <a:t>1 – مساحة للإبداع :</a:t>
            </a:r>
          </a:p>
          <a:p>
            <a:pPr algn="r" rtl="1"/>
            <a:r>
              <a:rPr lang="ar-SY" sz="2400" dirty="0">
                <a:solidFill>
                  <a:schemeClr val="tx1"/>
                </a:solidFill>
                <a:latin typeface="Times New Roman" panose="02020603050405020304" pitchFamily="18" charset="0"/>
                <a:cs typeface="Times New Roman" panose="02020603050405020304" pitchFamily="18" charset="0"/>
              </a:rPr>
              <a:t>وهذا ما لا يملكه فريق العمل في المؤسسات والشركات التقليدية ، قيود العمل والتسلسل الوظيفي لا تسمح بمساحة الإبداع التي تتاح عادة لدى فريق العمل الريادي والذي يسعى دائما لإيجاد أفكار إبداعية سواء في طريقة العمل ، التسويق ، أو التطوير وذلك عكس فريق عمل المؤسسات التقليدية الذي يسعى للتخلص من الكثير من المسؤوليات خوفا من المحاسبة والنتائج السلبية لكل مهمة ، فريق العمل الريادي أكثر جرأة وتقبلا للمسؤوليات لأن بيئة العمل الريادي عادة ما تسمح له بذلك وهنا تكون حرية نشر الأفكار وتداولها وبعض هذه الأفكار قد تقفز بالمشروع أو الشركة قفزة المليون </a:t>
            </a:r>
            <a:r>
              <a:rPr lang="ar-SY" sz="2400" dirty="0" smtClean="0">
                <a:solidFill>
                  <a:schemeClr val="tx1"/>
                </a:solidFill>
                <a:latin typeface="Times New Roman" panose="02020603050405020304" pitchFamily="18" charset="0"/>
                <a:cs typeface="Times New Roman" panose="02020603050405020304" pitchFamily="18" charset="0"/>
              </a:rPr>
              <a:t>دولار</a:t>
            </a:r>
            <a:r>
              <a:rPr lang="en-US" sz="2400" dirty="0">
                <a:solidFill>
                  <a:schemeClr val="tx1"/>
                </a:solidFill>
                <a:latin typeface="Times New Roman" panose="02020603050405020304" pitchFamily="18" charset="0"/>
                <a:cs typeface="Times New Roman" panose="02020603050405020304" pitchFamily="18" charset="0"/>
              </a:rPr>
              <a:t>.</a:t>
            </a:r>
            <a:endParaRPr lang="ar-SY" sz="2400" dirty="0">
              <a:solidFill>
                <a:schemeClr val="tx1"/>
              </a:solidFill>
              <a:latin typeface="Times New Roman" panose="02020603050405020304" pitchFamily="18" charset="0"/>
              <a:cs typeface="Times New Roman" panose="02020603050405020304" pitchFamily="18" charset="0"/>
            </a:endParaRP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latin typeface="Times New Roman" panose="02020603050405020304" pitchFamily="18" charset="0"/>
                <a:cs typeface="Times New Roman" panose="02020603050405020304" pitchFamily="18" charset="0"/>
              </a:rPr>
              <a:t>المهندس خالد ياسين الشيخ- الهندسة المعلوماتية- ماجستير الريادة والإدارة بالإبداع</a:t>
            </a:r>
            <a:endParaRPr lang="en-US">
              <a:latin typeface="Times New Roman" panose="02020603050405020304" pitchFamily="18" charset="0"/>
              <a:cs typeface="Times New Roman" panose="02020603050405020304" pitchFamily="18" charset="0"/>
            </a:endParaRPr>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latin typeface="Times New Roman" panose="02020603050405020304" pitchFamily="18" charset="0"/>
                <a:cs typeface="Times New Roman" panose="02020603050405020304" pitchFamily="18" charset="0"/>
              </a:rPr>
              <a:t>64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8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b="1" u="sng" dirty="0">
                <a:solidFill>
                  <a:schemeClr val="tx1"/>
                </a:solidFill>
                <a:latin typeface="Times New Roman" panose="02020603050405020304" pitchFamily="18" charset="0"/>
                <a:cs typeface="Times New Roman" panose="02020603050405020304" pitchFamily="18" charset="0"/>
              </a:rPr>
              <a:t>2 – التخلص من البيروقراطية :</a:t>
            </a:r>
          </a:p>
          <a:p>
            <a:pPr algn="r" rtl="1"/>
            <a:r>
              <a:rPr lang="ar-SY" sz="2800" dirty="0">
                <a:solidFill>
                  <a:schemeClr val="tx1"/>
                </a:solidFill>
                <a:latin typeface="Times New Roman" panose="02020603050405020304" pitchFamily="18" charset="0"/>
                <a:cs typeface="Times New Roman" panose="02020603050405020304" pitchFamily="18" charset="0"/>
              </a:rPr>
              <a:t>هذه إحدى ميزات فريق العمل الريادي .. حيث يعمل فريق العمل كأسرة واحدة مع توفر مساحات حرة للعمل ، للنقاش ، لطرح الأفكار دون أي قيود والجميع يعمل في مكان واحد دون أي حواجز ، وهذا ما يعزز مسألة الإبداع التي أشرنا إليها ولا يعني ذلك عدم توزيع المهام على كل فرد من أفراد فريق العمل كما يعتقد البعض ولكن بترك مساحة للتدخل والتصحيح والتقييم من قبل جميع أعضاء فريق العمل وإبداء الآراء دون إقصاء .</a:t>
            </a:r>
          </a:p>
          <a:p>
            <a:pPr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65</a:t>
            </a:fld>
            <a:endParaRPr lang="en-US"/>
          </a:p>
        </p:txBody>
      </p:sp>
    </p:spTree>
    <p:extLst>
      <p:ext uri="{BB962C8B-B14F-4D97-AF65-F5344CB8AC3E}">
        <p14:creationId xmlns:p14="http://schemas.microsoft.com/office/powerpoint/2010/main" val="25449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3200" b="1" u="sng" dirty="0">
                <a:solidFill>
                  <a:schemeClr val="tx1"/>
                </a:solidFill>
                <a:latin typeface="Times New Roman" panose="02020603050405020304" pitchFamily="18" charset="0"/>
                <a:cs typeface="Times New Roman" panose="02020603050405020304" pitchFamily="18" charset="0"/>
              </a:rPr>
              <a:t>3 – </a:t>
            </a:r>
            <a:r>
              <a:rPr lang="ar-SY" sz="3200" b="1" u="sng" dirty="0" smtClean="0">
                <a:solidFill>
                  <a:schemeClr val="tx1"/>
                </a:solidFill>
                <a:latin typeface="Times New Roman" panose="02020603050405020304" pitchFamily="18" charset="0"/>
                <a:cs typeface="Times New Roman" panose="02020603050405020304" pitchFamily="18" charset="0"/>
              </a:rPr>
              <a:t>الاعتماد </a:t>
            </a:r>
            <a:r>
              <a:rPr lang="ar-SY" sz="3200" b="1" u="sng" dirty="0">
                <a:solidFill>
                  <a:schemeClr val="tx1"/>
                </a:solidFill>
                <a:latin typeface="Times New Roman" panose="02020603050405020304" pitchFamily="18" charset="0"/>
                <a:cs typeface="Times New Roman" panose="02020603050405020304" pitchFamily="18" charset="0"/>
              </a:rPr>
              <a:t>على المهارات لا الخبرات :</a:t>
            </a:r>
          </a:p>
          <a:p>
            <a:pPr algn="r" rtl="1"/>
            <a:r>
              <a:rPr lang="ar-SY" sz="2400" dirty="0">
                <a:solidFill>
                  <a:schemeClr val="tx1"/>
                </a:solidFill>
                <a:latin typeface="Times New Roman" panose="02020603050405020304" pitchFamily="18" charset="0"/>
                <a:cs typeface="Times New Roman" panose="02020603050405020304" pitchFamily="18" charset="0"/>
              </a:rPr>
              <a:t>تعتمد معظم وظائف مؤسسات مدرسة الأعمال التقليدية على شروط تعجيزية بعض الشيء مثل 10 سنوات من الخبرة في مجالات محددة وذلك ما يفقدها الكثير من فرص الحصول على فريق عمل لديه الكثير من المهارات لكنه لا يمتلك تلك السنوات من الخبرة ، الخبرة لا تعني بالضرورة ضمان النجاح في العمل ، هناك الكثير من المشاريع والشركات أسسها طلاب جامعات أو طلاب مراحل دراسية مبكرة فكيف بفريق العمل ؟!</a:t>
            </a:r>
          </a:p>
          <a:p>
            <a:pPr algn="r" rtl="1"/>
            <a:r>
              <a:rPr lang="ar-SY" sz="2400" dirty="0">
                <a:solidFill>
                  <a:schemeClr val="tx1"/>
                </a:solidFill>
                <a:latin typeface="Times New Roman" panose="02020603050405020304" pitchFamily="18" charset="0"/>
                <a:cs typeface="Times New Roman" panose="02020603050405020304" pitchFamily="18" charset="0"/>
              </a:rPr>
              <a:t>المهارات هي من أكثر متطلبات التوظيف بالنسبة للمشاريع الريادية وقد نلاحظ أن بعض الأفراد من بين أعضاء فريق عمل المشاريع الناشئة يعملون في وظيفة لا صلة لها بتخصصاتهم وكان السبب الرئيسي لتوظيفهم هي المهارات التي يمتلكونها .</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66</a:t>
            </a:fld>
            <a:endParaRPr lang="en-US"/>
          </a:p>
        </p:txBody>
      </p:sp>
    </p:spTree>
    <p:extLst>
      <p:ext uri="{BB962C8B-B14F-4D97-AF65-F5344CB8AC3E}">
        <p14:creationId xmlns:p14="http://schemas.microsoft.com/office/powerpoint/2010/main" val="41831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r" rtl="1"/>
            <a:r>
              <a:rPr lang="ar-SY" sz="3200" b="1" u="sng" dirty="0">
                <a:solidFill>
                  <a:schemeClr val="tx1"/>
                </a:solidFill>
                <a:latin typeface="Times New Roman" panose="02020603050405020304" pitchFamily="18" charset="0"/>
                <a:cs typeface="Times New Roman" panose="02020603050405020304" pitchFamily="18" charset="0"/>
              </a:rPr>
              <a:t>4 – الوقت لا يمثل عائقا :</a:t>
            </a:r>
          </a:p>
          <a:p>
            <a:pPr algn="r" rtl="1"/>
            <a:r>
              <a:rPr lang="ar-SY" sz="2400" dirty="0">
                <a:solidFill>
                  <a:schemeClr val="tx1"/>
                </a:solidFill>
                <a:latin typeface="Times New Roman" panose="02020603050405020304" pitchFamily="18" charset="0"/>
                <a:cs typeface="Times New Roman" panose="02020603050405020304" pitchFamily="18" charset="0"/>
              </a:rPr>
              <a:t>هذه من أهم ميزات فريق العمل الريادي .. لا يعني ذلك أن الوقت لا يمثل أهمية بالنسبة لفريق العمل ولكن ما أقصده هنا إنهاء مهمة قد تستغرق وقتا أكثر من الوقت الرسمي للعمل وهنا تظهر إمكانيات فريق العمل ، فريق العمل الريادي يتميز بما يتميز به رائد الأعمال وإذا كان رائد الاعمال يمكن أن يعمل 24 ساعة متواصلة دون توقف كذلك هو الأمر بالنسبة لفريق العمل الريادي لإنجاز مهمة تستحق ذلك الجهد والوقت خاصة إذا كان المشروع مشروعا تقنيا مثل مشاريع الويب والتي لا يتم فيها أحيانا تحديد ساعات العمل بل يتم تحديد موعد محدد لتسلم نتائج بعض العمليات وهو ما يقوم به أعضاء فريق العمل كل على حسب موقعه في الشركة أو المشروع </a:t>
            </a:r>
            <a:r>
              <a:rPr lang="ar-SY" sz="2400" dirty="0" smtClean="0">
                <a:solidFill>
                  <a:schemeClr val="tx1"/>
                </a:solidFill>
                <a:latin typeface="Times New Roman" panose="02020603050405020304" pitchFamily="18" charset="0"/>
                <a:cs typeface="Times New Roman" panose="02020603050405020304" pitchFamily="18" charset="0"/>
              </a:rPr>
              <a:t>.</a:t>
            </a:r>
            <a:endParaRPr lang="ar-SY"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67</a:t>
            </a:fld>
            <a:endParaRPr lang="en-US"/>
          </a:p>
        </p:txBody>
      </p:sp>
    </p:spTree>
    <p:extLst>
      <p:ext uri="{BB962C8B-B14F-4D97-AF65-F5344CB8AC3E}">
        <p14:creationId xmlns:p14="http://schemas.microsoft.com/office/powerpoint/2010/main" val="38450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b="1" u="sng" dirty="0">
                <a:solidFill>
                  <a:schemeClr val="tx1"/>
                </a:solidFill>
                <a:latin typeface="Times New Roman" panose="02020603050405020304" pitchFamily="18" charset="0"/>
                <a:cs typeface="Times New Roman" panose="02020603050405020304" pitchFamily="18" charset="0"/>
              </a:rPr>
              <a:t>5 – المال </a:t>
            </a:r>
            <a:r>
              <a:rPr lang="ar-SY" sz="2800" b="1" u="sng" dirty="0" smtClean="0">
                <a:solidFill>
                  <a:schemeClr val="tx1"/>
                </a:solidFill>
                <a:latin typeface="Times New Roman" panose="02020603050405020304" pitchFamily="18" charset="0"/>
                <a:cs typeface="Times New Roman" panose="02020603050405020304" pitchFamily="18" charset="0"/>
              </a:rPr>
              <a:t>لا يأتي في المرتبة الأولى:</a:t>
            </a:r>
            <a:endParaRPr lang="ar-SY" sz="2800" b="1" u="sng" dirty="0">
              <a:solidFill>
                <a:schemeClr val="tx1"/>
              </a:solidFill>
              <a:latin typeface="Times New Roman" panose="02020603050405020304" pitchFamily="18" charset="0"/>
              <a:cs typeface="Times New Roman" panose="02020603050405020304" pitchFamily="18" charset="0"/>
            </a:endParaRPr>
          </a:p>
          <a:p>
            <a:pPr algn="r" rtl="1"/>
            <a:r>
              <a:rPr lang="ar-SY" sz="2000" dirty="0" smtClean="0">
                <a:solidFill>
                  <a:schemeClr val="tx1"/>
                </a:solidFill>
                <a:latin typeface="Times New Roman" panose="02020603050405020304" pitchFamily="18" charset="0"/>
                <a:cs typeface="Times New Roman" panose="02020603050405020304" pitchFamily="18" charset="0"/>
              </a:rPr>
              <a:t>هو </a:t>
            </a:r>
            <a:r>
              <a:rPr lang="ar-SY" sz="2000" dirty="0">
                <a:solidFill>
                  <a:schemeClr val="tx1"/>
                </a:solidFill>
                <a:latin typeface="Times New Roman" panose="02020603050405020304" pitchFamily="18" charset="0"/>
                <a:cs typeface="Times New Roman" panose="02020603050405020304" pitchFamily="18" charset="0"/>
              </a:rPr>
              <a:t>التحدي .. وهو اكبر حافز للعمل وبذل المزيد من الجهد مهما كان العائد المادي ومن المعروف أن المشاريع والشركات الناشئة قد تمر بتقلبات مالية قد تحرم حتى مؤسس المشروع من أي عائد مادي وأذكر هنا عبدالمهيمن </a:t>
            </a:r>
            <a:r>
              <a:rPr lang="ar-SY" sz="2000" dirty="0" err="1">
                <a:solidFill>
                  <a:schemeClr val="tx1"/>
                </a:solidFill>
                <a:latin typeface="Times New Roman" panose="02020603050405020304" pitchFamily="18" charset="0"/>
                <a:cs typeface="Times New Roman" panose="02020603050405020304" pitchFamily="18" charset="0"/>
              </a:rPr>
              <a:t>الآغا</a:t>
            </a:r>
            <a:r>
              <a:rPr lang="ar-SY" sz="2000" dirty="0">
                <a:solidFill>
                  <a:schemeClr val="tx1"/>
                </a:solidFill>
                <a:latin typeface="Times New Roman" panose="02020603050405020304" pitchFamily="18" charset="0"/>
                <a:cs typeface="Times New Roman" panose="02020603050405020304" pitchFamily="18" charset="0"/>
              </a:rPr>
              <a:t> مؤسس </a:t>
            </a:r>
            <a:r>
              <a:rPr lang="ar-SY" sz="2000" dirty="0" err="1">
                <a:solidFill>
                  <a:schemeClr val="tx1"/>
                </a:solidFill>
                <a:latin typeface="Times New Roman" panose="02020603050405020304" pitchFamily="18" charset="0"/>
                <a:cs typeface="Times New Roman" panose="02020603050405020304" pitchFamily="18" charset="0"/>
              </a:rPr>
              <a:t>حسوب</a:t>
            </a:r>
            <a:r>
              <a:rPr lang="ar-SY" sz="2000" dirty="0">
                <a:solidFill>
                  <a:schemeClr val="tx1"/>
                </a:solidFill>
                <a:latin typeface="Times New Roman" panose="02020603050405020304" pitchFamily="18" charset="0"/>
                <a:cs typeface="Times New Roman" panose="02020603050405020304" pitchFamily="18" charset="0"/>
              </a:rPr>
              <a:t> الذي </a:t>
            </a:r>
            <a:r>
              <a:rPr lang="ar-SY" sz="2000" dirty="0" smtClean="0">
                <a:solidFill>
                  <a:schemeClr val="tx1"/>
                </a:solidFill>
                <a:latin typeface="Times New Roman" panose="02020603050405020304" pitchFamily="18" charset="0"/>
                <a:cs typeface="Times New Roman" panose="02020603050405020304" pitchFamily="18" charset="0"/>
              </a:rPr>
              <a:t>اضطر </a:t>
            </a:r>
            <a:r>
              <a:rPr lang="ar-SY" sz="2000" dirty="0">
                <a:solidFill>
                  <a:schemeClr val="tx1"/>
                </a:solidFill>
                <a:latin typeface="Times New Roman" panose="02020603050405020304" pitchFamily="18" charset="0"/>
                <a:cs typeface="Times New Roman" panose="02020603050405020304" pitchFamily="18" charset="0"/>
              </a:rPr>
              <a:t>إلى سداد مستحقات الناشرين في إعلانات </a:t>
            </a:r>
            <a:r>
              <a:rPr lang="ar-SY" sz="2000" dirty="0" err="1">
                <a:solidFill>
                  <a:schemeClr val="tx1"/>
                </a:solidFill>
                <a:latin typeface="Times New Roman" panose="02020603050405020304" pitchFamily="18" charset="0"/>
                <a:cs typeface="Times New Roman" panose="02020603050405020304" pitchFamily="18" charset="0"/>
              </a:rPr>
              <a:t>حسوب</a:t>
            </a:r>
            <a:r>
              <a:rPr lang="ar-SY" sz="2000" dirty="0">
                <a:solidFill>
                  <a:schemeClr val="tx1"/>
                </a:solidFill>
                <a:latin typeface="Times New Roman" panose="02020603050405020304" pitchFamily="18" charset="0"/>
                <a:cs typeface="Times New Roman" panose="02020603050405020304" pitchFamily="18" charset="0"/>
              </a:rPr>
              <a:t> في إحدى المرات من حسابه الشخصي </a:t>
            </a:r>
            <a:r>
              <a:rPr lang="ar-SY" sz="2000" dirty="0" smtClean="0">
                <a:solidFill>
                  <a:schemeClr val="tx1"/>
                </a:solidFill>
                <a:latin typeface="Times New Roman" panose="02020603050405020304" pitchFamily="18" charset="0"/>
                <a:cs typeface="Times New Roman" panose="02020603050405020304" pitchFamily="18" charset="0"/>
              </a:rPr>
              <a:t>حتى لا يؤثر </a:t>
            </a:r>
            <a:r>
              <a:rPr lang="ar-SY" sz="2000" dirty="0">
                <a:solidFill>
                  <a:schemeClr val="tx1"/>
                </a:solidFill>
                <a:latin typeface="Times New Roman" panose="02020603050405020304" pitchFamily="18" charset="0"/>
                <a:cs typeface="Times New Roman" panose="02020603050405020304" pitchFamily="18" charset="0"/>
              </a:rPr>
              <a:t>ذلك سلبا على سمعة الشركة وثقة العميل وبالطبع في ظل تلك الظروف وفي أي شركة أو مشروع ناشئ لولا توفر فريق عمل يؤمن بما هو أكبر من المال قد تكون النتيجة كارثية وقد تؤدي إلى إغلاق المشروع أو الشركة .</a:t>
            </a:r>
          </a:p>
          <a:p>
            <a:pPr algn="r" rtl="1"/>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68</a:t>
            </a:fld>
            <a:endParaRPr lang="en-US"/>
          </a:p>
        </p:txBody>
      </p:sp>
    </p:spTree>
    <p:extLst>
      <p:ext uri="{BB962C8B-B14F-4D97-AF65-F5344CB8AC3E}">
        <p14:creationId xmlns:p14="http://schemas.microsoft.com/office/powerpoint/2010/main" val="7886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00853" y="329899"/>
            <a:ext cx="8911687" cy="1280890"/>
          </a:xfrm>
        </p:spPr>
        <p:txBody>
          <a:bodyPr>
            <a:noAutofit/>
          </a:bodyPr>
          <a:lstStyle/>
          <a:p>
            <a:pPr rtl="1"/>
            <a:r>
              <a:rPr lang="ar-SY" sz="2400" b="1" dirty="0"/>
              <a:t>فكرة المشروع الريادي بين التميز والقدرة على التنفيذ</a:t>
            </a:r>
            <a:br>
              <a:rPr lang="ar-SY" sz="2400" b="1" dirty="0"/>
            </a:br>
            <a:r>
              <a:rPr lang="ar-SY" sz="2400" dirty="0"/>
              <a:t/>
            </a:r>
            <a:br>
              <a:rPr lang="ar-SY" sz="2400" dirty="0"/>
            </a:br>
            <a:endParaRPr lang="en-US" sz="2400" dirty="0"/>
          </a:p>
        </p:txBody>
      </p:sp>
      <p:sp>
        <p:nvSpPr>
          <p:cNvPr id="3" name="عنصر نائب للمحتوى 2"/>
          <p:cNvSpPr>
            <a:spLocks noGrp="1"/>
          </p:cNvSpPr>
          <p:nvPr>
            <p:ph idx="1"/>
          </p:nvPr>
        </p:nvSpPr>
        <p:spPr>
          <a:xfrm>
            <a:off x="525107" y="1780384"/>
            <a:ext cx="8596668" cy="4088153"/>
          </a:xfrm>
        </p:spPr>
        <p:txBody>
          <a:bodyPr>
            <a:noAutofit/>
          </a:bodyPr>
          <a:lstStyle/>
          <a:p>
            <a:pPr algn="r" rtl="1"/>
            <a:r>
              <a:rPr lang="ar-SY" sz="2000" dirty="0">
                <a:solidFill>
                  <a:schemeClr val="tx1"/>
                </a:solidFill>
                <a:latin typeface="Times New Roman" panose="02020603050405020304" pitchFamily="18" charset="0"/>
                <a:cs typeface="Times New Roman" panose="02020603050405020304" pitchFamily="18" charset="0"/>
              </a:rPr>
              <a:t>بتصميم وحماسة كبيرة يمضي الرئيس التنفيذي المؤسس لشركة "أبلكسيا" صادق شنّار، في قيادة شركته الناشئة، وتوسيع حجم نشاطها في مضمار تطبيقات الاجهزة الذكية "الاجهزة اللوحية" الموجهة لقطاع الشركات، والتي تساعد الاداريين في المستويات الادارية العليا في كافة المؤسسات من ادارة اعمالهم واجتماعاتهم بكفاءة وسرعة، حتى في خارج أوقات العمل الرسمي.</a:t>
            </a:r>
            <a:br>
              <a:rPr lang="ar-SY"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ويقول شنار، الذي اسس شركته الخاصة مع شريكين في العام 2010، بهدف الاستفادة من طفرة وانتشار الاجهزة اللوحية وتطويعها لخدمة قطاع الاعمال، بأنّ  "الفكرة وان كانت متميزة او فريدة من نوعها فهي لا تكفي لوحدها لضمان نجاح المشروع في قطاع تقنية المعلومات أو أي قطاع اقتصادي آخر، فهي تحدّد حجم النجاح في البداية ولا توصل له". </a:t>
            </a:r>
            <a:br>
              <a:rPr lang="ar-SY"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ويضيف شنار -الذي اكتسب خبرة تمتد لـ 25 عاما في قطاع تقنية المعلومات- "ان الوصول الى النجاح  يتطلّب تنفيذا فعالا للفكرة، والتعامل بحكمة مع السوق وتحدياتها"، لافتا الى انّ تحويل المشاريع الناشئة الى قصص نجاح " يحتاج الى جلد وصبر" من القائمين على هذه المشاريع التي تشكّل اليوم أكثر من 80 % من اقتصادات معظم دول العالم. </a:t>
            </a:r>
            <a:br>
              <a:rPr lang="ar-SY"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pPr algn="r" rtl="1"/>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pPr algn="l" rtl="1"/>
            <a:fld id="{97C605BF-20D0-4CBE-96C7-0D9A5388BEE2}" type="slidenum">
              <a:rPr lang="en-US" smtClean="0"/>
              <a:pPr algn="l" rtl="1"/>
              <a:t>69</a:t>
            </a:fld>
            <a:endParaRPr lang="en-US"/>
          </a:p>
        </p:txBody>
      </p:sp>
      <p:pic>
        <p:nvPicPr>
          <p:cNvPr id="6146" name="Picture 2" descr="http://alghad.com/file.php?fileid=8336&amp;width=658&amp;height=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775" y="0"/>
            <a:ext cx="3070225" cy="231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304800"/>
            <a:ext cx="8596668" cy="1320800"/>
          </a:xfrm>
        </p:spPr>
        <p:txBody>
          <a:bodyPr/>
          <a:lstStyle/>
          <a:p>
            <a:pPr algn="ctr" rtl="1"/>
            <a:endParaRPr lang="en-US" dirty="0"/>
          </a:p>
        </p:txBody>
      </p:sp>
      <p:sp>
        <p:nvSpPr>
          <p:cNvPr id="3" name="عنصر نائب للمحتوى 2"/>
          <p:cNvSpPr>
            <a:spLocks noGrp="1"/>
          </p:cNvSpPr>
          <p:nvPr>
            <p:ph idx="1"/>
          </p:nvPr>
        </p:nvSpPr>
        <p:spPr>
          <a:xfrm>
            <a:off x="2100877" y="1144649"/>
            <a:ext cx="8596668" cy="5472111"/>
          </a:xfrm>
        </p:spPr>
        <p:txBody>
          <a:bodyPr>
            <a:noAutofit/>
          </a:bodyPr>
          <a:lstStyle/>
          <a:p>
            <a:pPr algn="r" rtl="1"/>
            <a:r>
              <a:rPr lang="ar-SY" sz="2400" b="1" u="sng" dirty="0" smtClean="0">
                <a:solidFill>
                  <a:schemeClr val="tx1"/>
                </a:solidFill>
                <a:latin typeface="Times New Roman" panose="02020603050405020304" pitchFamily="18" charset="0"/>
                <a:cs typeface="Times New Roman" panose="02020603050405020304" pitchFamily="18" charset="0"/>
              </a:rPr>
              <a:t>3- عدم </a:t>
            </a:r>
            <a:r>
              <a:rPr lang="ar-SY" sz="2400" b="1" u="sng" dirty="0">
                <a:solidFill>
                  <a:schemeClr val="tx1"/>
                </a:solidFill>
                <a:latin typeface="Times New Roman" panose="02020603050405020304" pitchFamily="18" charset="0"/>
                <a:cs typeface="Times New Roman" panose="02020603050405020304" pitchFamily="18" charset="0"/>
              </a:rPr>
              <a:t>الضمان </a:t>
            </a:r>
            <a:r>
              <a:rPr lang="ar-SY" sz="2400" b="1" u="sng" dirty="0" smtClean="0">
                <a:solidFill>
                  <a:schemeClr val="tx1"/>
                </a:solidFill>
                <a:latin typeface="Times New Roman" panose="02020603050405020304" pitchFamily="18" charset="0"/>
                <a:cs typeface="Times New Roman" panose="02020603050405020304" pitchFamily="18" charset="0"/>
              </a:rPr>
              <a:t>الفعلي:</a:t>
            </a:r>
            <a:r>
              <a:rPr lang="en-US" sz="2400" b="1" u="sng" dirty="0" smtClean="0">
                <a:solidFill>
                  <a:schemeClr val="tx1"/>
                </a:solidFill>
                <a:latin typeface="Times New Roman" panose="02020603050405020304" pitchFamily="18" charset="0"/>
                <a:cs typeface="Times New Roman" panose="02020603050405020304" pitchFamily="18" charset="0"/>
              </a:rPr>
              <a:t> </a:t>
            </a:r>
            <a:r>
              <a:rPr lang="ar-SY" sz="2400" dirty="0" smtClean="0">
                <a:solidFill>
                  <a:schemeClr val="tx1"/>
                </a:solidFill>
                <a:latin typeface="Times New Roman" panose="02020603050405020304" pitchFamily="18" charset="0"/>
                <a:cs typeface="Times New Roman" panose="02020603050405020304" pitchFamily="18" charset="0"/>
              </a:rPr>
              <a:t>والتي </a:t>
            </a:r>
            <a:r>
              <a:rPr lang="ar-SY" sz="2400" dirty="0">
                <a:solidFill>
                  <a:schemeClr val="tx1"/>
                </a:solidFill>
                <a:latin typeface="Times New Roman" panose="02020603050405020304" pitchFamily="18" charset="0"/>
                <a:cs typeface="Times New Roman" panose="02020603050405020304" pitchFamily="18" charset="0"/>
              </a:rPr>
              <a:t>يستحيل تقديرها أو توقعها إحصائيا (مثل </a:t>
            </a:r>
            <a:r>
              <a:rPr lang="ar-SY" sz="2400" dirty="0" smtClean="0">
                <a:solidFill>
                  <a:schemeClr val="tx1"/>
                </a:solidFill>
                <a:latin typeface="Times New Roman" panose="02020603050405020304" pitchFamily="18" charset="0"/>
                <a:cs typeface="Times New Roman" panose="02020603050405020304" pitchFamily="18" charset="0"/>
              </a:rPr>
              <a:t>احتمالية </a:t>
            </a:r>
            <a:r>
              <a:rPr lang="ar-SY" sz="2400" dirty="0">
                <a:solidFill>
                  <a:schemeClr val="tx1"/>
                </a:solidFill>
                <a:latin typeface="Times New Roman" panose="02020603050405020304" pitchFamily="18" charset="0"/>
                <a:cs typeface="Times New Roman" panose="02020603050405020304" pitchFamily="18" charset="0"/>
              </a:rPr>
              <a:t>سحب كرة حمراء من زجاجة بها عدد غير معروف من الكرات الحمراء وعدد غير معروف من الكرات الملونة الأخرى).</a:t>
            </a:r>
          </a:p>
          <a:p>
            <a:pPr algn="r" rtl="1"/>
            <a:r>
              <a:rPr lang="ar-SY" sz="2400" dirty="0">
                <a:solidFill>
                  <a:schemeClr val="tx1"/>
                </a:solidFill>
                <a:latin typeface="Times New Roman" panose="02020603050405020304" pitchFamily="18" charset="0"/>
                <a:cs typeface="Times New Roman" panose="02020603050405020304" pitchFamily="18" charset="0"/>
              </a:rPr>
              <a:t>تأثير ريادة الأعمال غالبًا لا يمكن توقعه، عمليًا عندما تحاول خلق أو ابتكار شيء جديد على هذا العالم فإن سوقه لا يكون معروف. قبل ظهور </a:t>
            </a:r>
            <a:r>
              <a:rPr lang="ar-SY" sz="2400" dirty="0" smtClean="0">
                <a:solidFill>
                  <a:schemeClr val="tx1"/>
                </a:solidFill>
                <a:latin typeface="Times New Roman" panose="02020603050405020304" pitchFamily="18" charset="0"/>
                <a:cs typeface="Times New Roman" panose="02020603050405020304" pitchFamily="18" charset="0"/>
              </a:rPr>
              <a:t>الإنترنت، </a:t>
            </a:r>
            <a:r>
              <a:rPr lang="ar-SY" sz="2400" dirty="0">
                <a:solidFill>
                  <a:schemeClr val="tx1"/>
                </a:solidFill>
                <a:latin typeface="Times New Roman" panose="02020603050405020304" pitchFamily="18" charset="0"/>
                <a:cs typeface="Times New Roman" panose="02020603050405020304" pitchFamily="18" charset="0"/>
              </a:rPr>
              <a:t>لم يكن أحد ليعرف مدى نجاح سوق الأعمال </a:t>
            </a:r>
            <a:r>
              <a:rPr lang="ar-SY" sz="2400" dirty="0" smtClean="0">
                <a:solidFill>
                  <a:schemeClr val="tx1"/>
                </a:solidFill>
                <a:latin typeface="Times New Roman" panose="02020603050405020304" pitchFamily="18" charset="0"/>
                <a:cs typeface="Times New Roman" panose="02020603050405020304" pitchFamily="18" charset="0"/>
              </a:rPr>
              <a:t>المرتبطة بالإنترنت </a:t>
            </a:r>
            <a:r>
              <a:rPr lang="ar-SY" sz="2400" dirty="0">
                <a:solidFill>
                  <a:schemeClr val="tx1"/>
                </a:solidFill>
                <a:latin typeface="Times New Roman" panose="02020603050405020304" pitchFamily="18" charset="0"/>
                <a:cs typeface="Times New Roman" panose="02020603050405020304" pitchFamily="18" charset="0"/>
              </a:rPr>
              <a:t>مثل أمازون و جوجل و يوتيوب و ياهوو إلخ...</a:t>
            </a:r>
          </a:p>
          <a:p>
            <a:pPr algn="r" rtl="1"/>
            <a:r>
              <a:rPr lang="ar-SY" sz="2400" dirty="0">
                <a:solidFill>
                  <a:schemeClr val="tx1"/>
                </a:solidFill>
                <a:latin typeface="Times New Roman" panose="02020603050405020304" pitchFamily="18" charset="0"/>
                <a:cs typeface="Times New Roman" panose="02020603050405020304" pitchFamily="18" charset="0"/>
              </a:rPr>
              <a:t>أما بعد ظهور الأنترنت فقد بدأ البعض يرى فرص وأسواق لهذه التكنولوجيا. بالرغم من ذلك حتى لو كان هناك سوق فلنفرض مثلا سوق المشروبات الغازية (الذي أنشأه شركة كوكاكولا) لا يوجد ضمان بعدم انضمام لاعب جديد لسوق صناعة المياه الغازية. </a:t>
            </a:r>
            <a:r>
              <a:rPr lang="ar-SY" sz="2400" dirty="0" smtClean="0">
                <a:solidFill>
                  <a:schemeClr val="tx1"/>
                </a:solidFill>
                <a:latin typeface="Times New Roman" panose="02020603050405020304" pitchFamily="18" charset="0"/>
                <a:cs typeface="Times New Roman" panose="02020603050405020304" pitchFamily="18" charset="0"/>
              </a:rPr>
              <a:t>إذاً </a:t>
            </a:r>
            <a:r>
              <a:rPr lang="ar-SY" sz="2400" dirty="0">
                <a:solidFill>
                  <a:schemeClr val="tx1"/>
                </a:solidFill>
                <a:latin typeface="Times New Roman" panose="02020603050405020304" pitchFamily="18" charset="0"/>
                <a:cs typeface="Times New Roman" panose="02020603050405020304" pitchFamily="18" charset="0"/>
              </a:rPr>
              <a:t>فالسؤال سيكون: هل يوجد سوق جديد لفكرتك أم لا ؟</a:t>
            </a: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a:t>
            </a:fld>
            <a:endParaRPr lang="en-US"/>
          </a:p>
        </p:txBody>
      </p:sp>
    </p:spTree>
    <p:extLst>
      <p:ext uri="{BB962C8B-B14F-4D97-AF65-F5344CB8AC3E}">
        <p14:creationId xmlns:p14="http://schemas.microsoft.com/office/powerpoint/2010/main" val="7833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100877" y="1493668"/>
            <a:ext cx="8596668" cy="3880773"/>
          </a:xfrm>
        </p:spPr>
        <p:txBody>
          <a:bodyPr>
            <a:noAutofit/>
          </a:bodyPr>
          <a:lstStyle/>
          <a:p>
            <a:pPr algn="r" rtl="1"/>
            <a:r>
              <a:rPr lang="ar-SY" sz="2800" dirty="0" smtClean="0">
                <a:solidFill>
                  <a:schemeClr val="tx1"/>
                </a:solidFill>
                <a:latin typeface="Times New Roman" panose="02020603050405020304" pitchFamily="18" charset="0"/>
                <a:cs typeface="Times New Roman" panose="02020603050405020304" pitchFamily="18" charset="0"/>
              </a:rPr>
              <a:t>ومع </a:t>
            </a:r>
            <a:r>
              <a:rPr lang="ar-SY" sz="2800" dirty="0">
                <a:solidFill>
                  <a:schemeClr val="tx1"/>
                </a:solidFill>
                <a:latin typeface="Times New Roman" panose="02020603050405020304" pitchFamily="18" charset="0"/>
                <a:cs typeface="Times New Roman" panose="02020603050405020304" pitchFamily="18" charset="0"/>
              </a:rPr>
              <a:t>عدم تجاهل أهمية "تمّيز" الفكرة وسدّها لحاجات ملّحة لدى المستخدمين او المجتمع، والادوار التي تلعبها هذه الصفات في المساهمة بشكل أو بآخر في نجاح المشروع، الا ان نائب رئيس جمعية شركات تقنية المعلومات "انتاج" الدكتور بشار حوامدة يقول: "ما نفع تميز الفكرة اذا لم تجد من يطبقها بالشكل الصحيح والمثالي، حيث ان هناك الكثير من الشركات الصغيرة والريادية التي تحمل افكارا متميزة، فشلت في اولى </a:t>
            </a:r>
            <a:r>
              <a:rPr lang="ar-SY" sz="2800" dirty="0" smtClean="0">
                <a:solidFill>
                  <a:schemeClr val="tx1"/>
                </a:solidFill>
                <a:latin typeface="Times New Roman" panose="02020603050405020304" pitchFamily="18" charset="0"/>
                <a:cs typeface="Times New Roman" panose="02020603050405020304" pitchFamily="18" charset="0"/>
              </a:rPr>
              <a:t>مراحل </a:t>
            </a:r>
            <a:r>
              <a:rPr lang="ar-SY" sz="2800" dirty="0">
                <a:solidFill>
                  <a:schemeClr val="tx1"/>
                </a:solidFill>
                <a:latin typeface="Times New Roman" panose="02020603050405020304" pitchFamily="18" charset="0"/>
                <a:cs typeface="Times New Roman" panose="02020603050405020304" pitchFamily="18" charset="0"/>
              </a:rPr>
              <a:t>عملها عندما عجزت عن تلبية متطلبات السوق وفهمه". </a:t>
            </a:r>
            <a:br>
              <a:rPr lang="ar-SY" sz="2800" dirty="0">
                <a:solidFill>
                  <a:schemeClr val="tx1"/>
                </a:solidFill>
                <a:latin typeface="Times New Roman" panose="02020603050405020304" pitchFamily="18" charset="0"/>
                <a:cs typeface="Times New Roman" panose="02020603050405020304" pitchFamily="18" charset="0"/>
              </a:rPr>
            </a:br>
            <a:r>
              <a:rPr lang="ar-SY" sz="2800" dirty="0">
                <a:solidFill>
                  <a:schemeClr val="tx1"/>
                </a:solidFill>
                <a:latin typeface="Times New Roman" panose="02020603050405020304" pitchFamily="18" charset="0"/>
                <a:cs typeface="Times New Roman" panose="02020603050405020304" pitchFamily="18" charset="0"/>
              </a:rPr>
              <a:t>ويرى حوامدة ان أهم العوامل التي تقود المشروع الريادي في هذا </a:t>
            </a:r>
            <a:r>
              <a:rPr lang="ar-SY" sz="2800" dirty="0" smtClean="0">
                <a:solidFill>
                  <a:schemeClr val="tx1"/>
                </a:solidFill>
                <a:latin typeface="Times New Roman" panose="02020603050405020304" pitchFamily="18" charset="0"/>
                <a:cs typeface="Times New Roman" panose="02020603050405020304" pitchFamily="18" charset="0"/>
              </a:rPr>
              <a:t>للنجاح </a:t>
            </a:r>
            <a:r>
              <a:rPr lang="ar-SY" sz="2800" dirty="0">
                <a:solidFill>
                  <a:schemeClr val="tx1"/>
                </a:solidFill>
                <a:latin typeface="Times New Roman" panose="02020603050405020304" pitchFamily="18" charset="0"/>
                <a:cs typeface="Times New Roman" panose="02020603050405020304" pitchFamily="18" charset="0"/>
              </a:rPr>
              <a:t>هي شخصية الريادي صاحب المشروع التي قال بانها تشكّل العامل الحاسم للنجاح</a:t>
            </a:r>
            <a:endParaRPr lang="en-US" sz="2800" dirty="0">
              <a:solidFill>
                <a:schemeClr val="tx1"/>
              </a:solidFill>
              <a:latin typeface="Times New Roman" panose="02020603050405020304" pitchFamily="18" charset="0"/>
              <a:cs typeface="Times New Roman" panose="02020603050405020304" pitchFamily="18" charset="0"/>
            </a:endParaRPr>
          </a:p>
          <a:p>
            <a:pPr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70</a:t>
            </a:fld>
            <a:endParaRPr lang="en-US"/>
          </a:p>
        </p:txBody>
      </p:sp>
    </p:spTree>
    <p:extLst>
      <p:ext uri="{BB962C8B-B14F-4D97-AF65-F5344CB8AC3E}">
        <p14:creationId xmlns:p14="http://schemas.microsoft.com/office/powerpoint/2010/main" val="12143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89212" y="1905000"/>
            <a:ext cx="8596668" cy="3880773"/>
          </a:xfrm>
        </p:spPr>
        <p:txBody>
          <a:bodyPr>
            <a:norm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ويضيف: "متى كانت شخصية صاحب المشروع تتسّم بخصائص الريادة فذلك كفيل </a:t>
            </a:r>
            <a:r>
              <a:rPr lang="ar-SY" sz="2400" dirty="0" smtClean="0">
                <a:solidFill>
                  <a:schemeClr val="tx1"/>
                </a:solidFill>
                <a:latin typeface="Times New Roman" panose="02020603050405020304" pitchFamily="18" charset="0"/>
                <a:cs typeface="Times New Roman" panose="02020603050405020304" pitchFamily="18" charset="0"/>
              </a:rPr>
              <a:t>بإنجاح </a:t>
            </a:r>
            <a:r>
              <a:rPr lang="ar-SY" sz="2400" dirty="0">
                <a:solidFill>
                  <a:schemeClr val="tx1"/>
                </a:solidFill>
                <a:latin typeface="Times New Roman" panose="02020603050405020304" pitchFamily="18" charset="0"/>
                <a:cs typeface="Times New Roman" panose="02020603050405020304" pitchFamily="18" charset="0"/>
              </a:rPr>
              <a:t>الفكرة". </a:t>
            </a:r>
            <a:br>
              <a:rPr lang="ar-SY" sz="2400" dirty="0">
                <a:solidFill>
                  <a:schemeClr val="tx1"/>
                </a:solidFill>
                <a:latin typeface="Times New Roman" panose="02020603050405020304" pitchFamily="18" charset="0"/>
                <a:cs typeface="Times New Roman" panose="02020603050405020304" pitchFamily="18" charset="0"/>
              </a:rPr>
            </a:br>
            <a:r>
              <a:rPr lang="ar-SY" sz="2400" dirty="0">
                <a:solidFill>
                  <a:schemeClr val="tx1"/>
                </a:solidFill>
                <a:latin typeface="Times New Roman" panose="02020603050405020304" pitchFamily="18" charset="0"/>
                <a:cs typeface="Times New Roman" panose="02020603050405020304" pitchFamily="18" charset="0"/>
              </a:rPr>
              <a:t>ويوضح حوامدة: "وحتى لو كانت الفكرة متميزة، فيما لا يتمتّع صاحبها بصفات الريادية فذلك غير كاف للوصول الى النجاح، فالريادي يجب ان يتصف بروح المغامرة والمخاطرة، الالتزام، الطموح، القدرة على تطوير الذات والتعلّم من الآخرين، القدرة على تسويق نفسه وفكرته امام الآخرين".  ويتفق الرئيس التنفيذي لصندوق "</a:t>
            </a:r>
            <a:r>
              <a:rPr lang="ar-SY" sz="2400" dirty="0" err="1">
                <a:solidFill>
                  <a:schemeClr val="tx1"/>
                </a:solidFill>
                <a:latin typeface="Times New Roman" panose="02020603050405020304" pitchFamily="18" charset="0"/>
                <a:cs typeface="Times New Roman" panose="02020603050405020304" pitchFamily="18" charset="0"/>
              </a:rPr>
              <a:t>اويسس</a:t>
            </a:r>
            <a:r>
              <a:rPr lang="ar-SY" sz="2400" dirty="0">
                <a:solidFill>
                  <a:schemeClr val="tx1"/>
                </a:solidFill>
                <a:latin typeface="Times New Roman" panose="02020603050405020304" pitchFamily="18" charset="0"/>
                <a:cs typeface="Times New Roman" panose="02020603050405020304" pitchFamily="18" charset="0"/>
              </a:rPr>
              <a:t> 500" يوسف حميد الدين مع حوامدة في الرأي، ويقول: "كثيرون ممن يحملون افكارا فريدة ينصدمون بواقع السوق لدى البدء بتسويق منتجاتهم الى المستخدم النهائي، وبناء عليه اعتقد بان نجاح المشروع الريادي هو خلطة تشمل الفكرة التي يجب اعطاؤها عمقا تجاريا، ومن ثم المباشرة بالتنفيذ الفعلي".</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71</a:t>
            </a:fld>
            <a:endParaRPr lang="en-US"/>
          </a:p>
        </p:txBody>
      </p:sp>
    </p:spTree>
    <p:extLst>
      <p:ext uri="{BB962C8B-B14F-4D97-AF65-F5344CB8AC3E}">
        <p14:creationId xmlns:p14="http://schemas.microsoft.com/office/powerpoint/2010/main" val="1697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dirty="0"/>
              <a:t>القاعدة الذهبية في التسويق .. الناس ليسوا أغبياء</a:t>
            </a:r>
            <a:br>
              <a:rPr lang="ar-SY" dirty="0"/>
            </a:br>
            <a:r>
              <a:rPr lang="ar-SY" dirty="0"/>
              <a:t/>
            </a:r>
            <a:br>
              <a:rPr lang="ar-SY" dirty="0"/>
            </a:br>
            <a:endParaRPr lang="en-US" dirty="0"/>
          </a:p>
        </p:txBody>
      </p:sp>
      <p:sp>
        <p:nvSpPr>
          <p:cNvPr id="3" name="عنصر نائب للمحتوى 2"/>
          <p:cNvSpPr>
            <a:spLocks noGrp="1"/>
          </p:cNvSpPr>
          <p:nvPr>
            <p:ph idx="1"/>
          </p:nvPr>
        </p:nvSpPr>
        <p:spPr>
          <a:xfrm>
            <a:off x="2100877" y="1572598"/>
            <a:ext cx="8596668" cy="4125911"/>
          </a:xfrm>
        </p:spPr>
        <p:txBody>
          <a:bodyPr>
            <a:noAutofit/>
          </a:bodyPr>
          <a:lstStyle/>
          <a:p>
            <a:pPr algn="r" rtl="1"/>
            <a:r>
              <a:rPr lang="ar-SY" sz="2000" dirty="0" smtClean="0">
                <a:solidFill>
                  <a:schemeClr val="tx1"/>
                </a:solidFill>
                <a:latin typeface="Times New Roman" panose="02020603050405020304" pitchFamily="18" charset="0"/>
                <a:cs typeface="Times New Roman" panose="02020603050405020304" pitchFamily="18" charset="0"/>
              </a:rPr>
              <a:t>يقول ديفيد أوجلي</a:t>
            </a:r>
          </a:p>
          <a:p>
            <a:pPr marL="0" lvl="0" indent="0" algn="r" defTabSz="914400" rtl="1" eaLnBrk="0" fontAlgn="base" hangingPunct="0">
              <a:spcBef>
                <a:spcPct val="0"/>
              </a:spcBef>
              <a:spcAft>
                <a:spcPct val="0"/>
              </a:spcAft>
              <a:buClrTx/>
              <a:buSzTx/>
              <a:buNone/>
            </a:pPr>
            <a:r>
              <a:rPr lang="en-US" sz="2000" b="1" dirty="0">
                <a:solidFill>
                  <a:schemeClr val="tx1"/>
                </a:solidFill>
                <a:latin typeface="Times New Roman" panose="02020603050405020304" pitchFamily="18" charset="0"/>
                <a:cs typeface="Times New Roman" panose="02020603050405020304" pitchFamily="18" charset="0"/>
              </a:rPr>
              <a:t>“</a:t>
            </a:r>
            <a:r>
              <a:rPr lang="ar-SA" sz="2000" b="1" dirty="0">
                <a:solidFill>
                  <a:schemeClr val="tx1"/>
                </a:solidFill>
                <a:latin typeface="Times New Roman" panose="02020603050405020304" pitchFamily="18" charset="0"/>
                <a:cs typeface="Times New Roman" panose="02020603050405020304" pitchFamily="18" charset="0"/>
              </a:rPr>
              <a:t>الزبون ليس أحمقًا، إنه زوجتك، وأنت تُهين ذكاءها عندما تعتقد أن مجرد شعار وبضع كلمات ستقنعها بشراء شيء</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algn="r" rtl="1"/>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ar-SY" sz="2000" dirty="0">
                <a:solidFill>
                  <a:schemeClr val="tx1"/>
                </a:solidFill>
                <a:latin typeface="Times New Roman" panose="02020603050405020304" pitchFamily="18" charset="0"/>
                <a:cs typeface="Times New Roman" panose="02020603050405020304" pitchFamily="18" charset="0"/>
              </a:rPr>
              <a:t>كم من الشركات الناشئة والمسوقين يتجهوا الآن لاستخدام التقنيات والأساليب الأساسية بالتسويق لجلب الزبائن والعملاء، كم من المسوقين يمتلك تلك الإعلانات الجاهزة التي تحتاج فقط لتغيير اسم المنتج ويصبح لديك إعلانًا جديدًا للبيع.</a:t>
            </a:r>
          </a:p>
          <a:p>
            <a:pPr algn="r" rtl="1"/>
            <a:r>
              <a:rPr lang="ar-SY" sz="2000" dirty="0">
                <a:solidFill>
                  <a:schemeClr val="tx1"/>
                </a:solidFill>
                <a:latin typeface="Times New Roman" panose="02020603050405020304" pitchFamily="18" charset="0"/>
                <a:cs typeface="Times New Roman" panose="02020603050405020304" pitchFamily="18" charset="0"/>
              </a:rPr>
              <a:t>كم من مسوقي الشبكات </a:t>
            </a:r>
            <a:r>
              <a:rPr lang="ar-SY" sz="2000" dirty="0" smtClean="0">
                <a:solidFill>
                  <a:schemeClr val="tx1"/>
                </a:solidFill>
                <a:latin typeface="Times New Roman" panose="02020603050405020304" pitchFamily="18" charset="0"/>
                <a:cs typeface="Times New Roman" panose="02020603050405020304" pitchFamily="18" charset="0"/>
              </a:rPr>
              <a:t>الاجتماعية </a:t>
            </a:r>
            <a:r>
              <a:rPr lang="ar-SY" sz="2000" dirty="0">
                <a:solidFill>
                  <a:schemeClr val="tx1"/>
                </a:solidFill>
                <a:latin typeface="Times New Roman" panose="02020603050405020304" pitchFamily="18" charset="0"/>
                <a:cs typeface="Times New Roman" panose="02020603050405020304" pitchFamily="18" charset="0"/>
              </a:rPr>
              <a:t>الذي يكتفي فقط بأدوات </a:t>
            </a:r>
            <a:r>
              <a:rPr lang="ar-SY" sz="2000" dirty="0" err="1">
                <a:solidFill>
                  <a:schemeClr val="tx1"/>
                </a:solidFill>
                <a:latin typeface="Times New Roman" panose="02020603050405020304" pitchFamily="18" charset="0"/>
                <a:cs typeface="Times New Roman" panose="02020603050405020304" pitchFamily="18" charset="0"/>
              </a:rPr>
              <a:t>أتمتة</a:t>
            </a:r>
            <a:r>
              <a:rPr lang="ar-SY" sz="2000" dirty="0">
                <a:solidFill>
                  <a:schemeClr val="tx1"/>
                </a:solidFill>
                <a:latin typeface="Times New Roman" panose="02020603050405020304" pitchFamily="18" charset="0"/>
                <a:cs typeface="Times New Roman" panose="02020603050405020304" pitchFamily="18" charset="0"/>
              </a:rPr>
              <a:t> المنشورات ولا يقوم بمتابعة تساؤلات واستفسارات المتابعين والمعجبين. كم من المقالات التي تبدأ بعناوين رنانة ومقدمات نارية لكنها تخلو من المضمون والقيمة التي يبحث أو يحتاجها الزبون.</a:t>
            </a:r>
          </a:p>
          <a:p>
            <a:pPr algn="r" rtl="1"/>
            <a:r>
              <a:rPr lang="ar-SY" sz="2000" dirty="0">
                <a:solidFill>
                  <a:schemeClr val="tx1"/>
                </a:solidFill>
                <a:latin typeface="Times New Roman" panose="02020603050405020304" pitchFamily="18" charset="0"/>
                <a:cs typeface="Times New Roman" panose="02020603050405020304" pitchFamily="18" charset="0"/>
              </a:rPr>
              <a:t>الناس تعلم من أول لحظة عندما يبدأ المسوّق بالتلاعب بعقولهم لإقناعهم أن هذا المنتج أو ذاك هو ما يحتاجونه. تعلم أساليب الإقناع لجلب الزبائن ليس هو الأساس</a:t>
            </a:r>
            <a:r>
              <a:rPr lang="ar-SY" sz="2000" dirty="0" smtClean="0">
                <a:solidFill>
                  <a:schemeClr val="tx1"/>
                </a:solidFill>
                <a:latin typeface="Times New Roman" panose="02020603050405020304" pitchFamily="18" charset="0"/>
                <a:cs typeface="Times New Roman" panose="02020603050405020304" pitchFamily="18" charset="0"/>
              </a:rPr>
              <a:t>.</a:t>
            </a:r>
            <a:endParaRPr lang="ar-SY"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72</a:t>
            </a:fld>
            <a:endParaRPr lang="en-US"/>
          </a:p>
        </p:txBody>
      </p:sp>
    </p:spTree>
    <p:extLst>
      <p:ext uri="{BB962C8B-B14F-4D97-AF65-F5344CB8AC3E}">
        <p14:creationId xmlns:p14="http://schemas.microsoft.com/office/powerpoint/2010/main" val="14693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100877" y="1062538"/>
            <a:ext cx="8596668" cy="5255832"/>
          </a:xfrm>
        </p:spPr>
        <p:txBody>
          <a:bodyPr>
            <a:no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وذلك لسبب بسيط أن معظم من يسوق يختصر الأمر بإتباع أساليب وتقنيات التسويق المعروفة دون حتى أن يكون لديه مفهوم صحيح عن ماهية التسويق.</a:t>
            </a:r>
          </a:p>
          <a:p>
            <a:pPr algn="r" rtl="1"/>
            <a:r>
              <a:rPr lang="ar-SY" sz="2400" dirty="0">
                <a:solidFill>
                  <a:schemeClr val="tx1"/>
                </a:solidFill>
                <a:latin typeface="Times New Roman" panose="02020603050405020304" pitchFamily="18" charset="0"/>
                <a:cs typeface="Times New Roman" panose="02020603050405020304" pitchFamily="18" charset="0"/>
              </a:rPr>
              <a:t>التعاريف بأي مجال هي الأساس، هي ما يصنع لديك المعرفة والمعتقد عن هذا المجال، كلما كانت لديك تعريفات واضحة وقوية عن أمر ما ففي الغالب جدًا أنك ستقوم به بالطريقة الصحيحة. التسويق من هذه الأمور.</a:t>
            </a:r>
          </a:p>
          <a:p>
            <a:pPr algn="r" rtl="1"/>
            <a:r>
              <a:rPr lang="ar-SY" sz="2400" dirty="0">
                <a:solidFill>
                  <a:schemeClr val="tx1"/>
                </a:solidFill>
                <a:latin typeface="Times New Roman" panose="02020603050405020304" pitchFamily="18" charset="0"/>
                <a:cs typeface="Times New Roman" panose="02020603050405020304" pitchFamily="18" charset="0"/>
              </a:rPr>
              <a:t>في اللحظة التي تمتلك تعريفًا واضحًا وقويًا عن أمر ما فإن طريقة تفكير تتغير وبالتالي آلية العمل.</a:t>
            </a:r>
          </a:p>
          <a:p>
            <a:pPr algn="r" rtl="1"/>
            <a:r>
              <a:rPr lang="ar-SY" sz="2400" dirty="0">
                <a:solidFill>
                  <a:schemeClr val="tx1"/>
                </a:solidFill>
                <a:latin typeface="Times New Roman" panose="02020603050405020304" pitchFamily="18" charset="0"/>
                <a:cs typeface="Times New Roman" panose="02020603050405020304" pitchFamily="18" charset="0"/>
              </a:rPr>
              <a:t>لذا بداية الأمر بالنسبة للتسويق هو أن يكون لديك تعريفًا واضحًا عنه، لا يجب أن يكون هو ذاته المذكور في الكتب والمراجع، لا يجب أن يتفق عليه معظم الناس أو العامة ولكنه تعريف خاص بك حتى يرشدك لكيفية التسويق الصحيحة والتي تبرز القيمة الحقيقية للناس.</a:t>
            </a:r>
          </a:p>
          <a:p>
            <a:pPr algn="r" rtl="1"/>
            <a:r>
              <a:rPr lang="ar-SY" sz="2400" dirty="0">
                <a:solidFill>
                  <a:schemeClr val="tx1"/>
                </a:solidFill>
                <a:latin typeface="Times New Roman" panose="02020603050405020304" pitchFamily="18" charset="0"/>
                <a:cs typeface="Times New Roman" panose="02020603050405020304" pitchFamily="18" charset="0"/>
              </a:rPr>
              <a:t>تعريفك للتسويق سيقودك خلال رحلة التسويق، سيجنبك الكثير من الأمور وسيتحكم بالقرارات الكثيرة التي ستتخذها.</a:t>
            </a:r>
          </a:p>
          <a:p>
            <a:pPr marL="0" lvl="0" indent="0" algn="r" defTabSz="914400" rtl="1" eaLnBrk="0" fontAlgn="base" hangingPunct="0">
              <a:spcBef>
                <a:spcPct val="0"/>
              </a:spcBef>
              <a:spcAft>
                <a:spcPct val="0"/>
              </a:spcAft>
              <a:buClrTx/>
              <a:buSzTx/>
              <a:buNone/>
            </a:pPr>
            <a:endParaRPr lang="en-US" sz="2400" dirty="0">
              <a:solidFill>
                <a:schemeClr val="tx1"/>
              </a:solidFill>
              <a:latin typeface="Times New Roman" panose="02020603050405020304" pitchFamily="18" charset="0"/>
              <a:cs typeface="Times New Roman" panose="02020603050405020304" pitchFamily="18" charset="0"/>
            </a:endParaRPr>
          </a:p>
          <a:p>
            <a:pPr algn="r" rtl="1"/>
            <a:endParaRPr lang="ar-SY" sz="2400" dirty="0">
              <a:solidFill>
                <a:schemeClr val="tx1"/>
              </a:solidFill>
              <a:latin typeface="Times New Roman" panose="02020603050405020304" pitchFamily="18" charset="0"/>
              <a:cs typeface="Times New Roman" panose="02020603050405020304" pitchFamily="18" charset="0"/>
            </a:endParaRPr>
          </a:p>
          <a:p>
            <a:pPr algn="r" rtl="1"/>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73</a:t>
            </a:fld>
            <a:endParaRPr lang="en-US"/>
          </a:p>
        </p:txBody>
      </p:sp>
    </p:spTree>
    <p:extLst>
      <p:ext uri="{BB962C8B-B14F-4D97-AF65-F5344CB8AC3E}">
        <p14:creationId xmlns:p14="http://schemas.microsoft.com/office/powerpoint/2010/main" val="4198675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dirty="0">
                <a:solidFill>
                  <a:schemeClr val="tx1"/>
                </a:solidFill>
                <a:latin typeface="Times New Roman" panose="02020603050405020304" pitchFamily="18" charset="0"/>
                <a:cs typeface="Times New Roman" panose="02020603050405020304" pitchFamily="18" charset="0"/>
              </a:rPr>
              <a:t>كيف تُعرف التسويق تعريفًا جديدًا يزيد من نمو شركتك الناشئة، وتصل به لقلوب الناس؟</a:t>
            </a:r>
          </a:p>
          <a:p>
            <a:pPr algn="r" rtl="1"/>
            <a:r>
              <a:rPr lang="ar-SY" sz="2800" b="1" u="sng" dirty="0">
                <a:solidFill>
                  <a:schemeClr val="tx1"/>
                </a:solidFill>
                <a:latin typeface="Times New Roman" panose="02020603050405020304" pitchFamily="18" charset="0"/>
                <a:cs typeface="Times New Roman" panose="02020603050405020304" pitchFamily="18" charset="0"/>
              </a:rPr>
              <a:t>1- الأمر </a:t>
            </a:r>
            <a:r>
              <a:rPr lang="ar-SY" sz="2800" b="1" u="sng" dirty="0" smtClean="0">
                <a:solidFill>
                  <a:schemeClr val="tx1"/>
                </a:solidFill>
                <a:latin typeface="Times New Roman" panose="02020603050405020304" pitchFamily="18" charset="0"/>
                <a:cs typeface="Times New Roman" panose="02020603050405020304" pitchFamily="18" charset="0"/>
              </a:rPr>
              <a:t>كله </a:t>
            </a:r>
            <a:r>
              <a:rPr lang="ar-SY" sz="2800" b="1" u="sng" dirty="0">
                <a:solidFill>
                  <a:schemeClr val="tx1"/>
                </a:solidFill>
                <a:latin typeface="Times New Roman" panose="02020603050405020304" pitchFamily="18" charset="0"/>
                <a:cs typeface="Times New Roman" panose="02020603050405020304" pitchFamily="18" charset="0"/>
              </a:rPr>
              <a:t>يتعلق بالقيمة التي تقدمها شركتك</a:t>
            </a:r>
          </a:p>
          <a:p>
            <a:pPr algn="r" rtl="1"/>
            <a:r>
              <a:rPr lang="ar-SY" sz="2800" dirty="0">
                <a:solidFill>
                  <a:schemeClr val="tx1"/>
                </a:solidFill>
                <a:latin typeface="Times New Roman" panose="02020603050405020304" pitchFamily="18" charset="0"/>
                <a:cs typeface="Times New Roman" panose="02020603050405020304" pitchFamily="18" charset="0"/>
              </a:rPr>
              <a:t>شخص لا يدري ما المشكلة أو القيمة التي يقدمه عمله للناس هو شخص لا يعرف كيف يسوق بشكل جيّد. عليك التعرف جيدًا وأن تكون لديك ولدى فريق التسويق الصورة الشاملة عن طبيعة عمل الشركة وما هي المشاكل التي تحلها للناس ويدفعون مقابلها مالًا.</a:t>
            </a:r>
          </a:p>
          <a:p>
            <a:pPr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74</a:t>
            </a:fld>
            <a:endParaRPr lang="en-US"/>
          </a:p>
        </p:txBody>
      </p:sp>
    </p:spTree>
    <p:extLst>
      <p:ext uri="{BB962C8B-B14F-4D97-AF65-F5344CB8AC3E}">
        <p14:creationId xmlns:p14="http://schemas.microsoft.com/office/powerpoint/2010/main" val="30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2- ما الذي تريد تحقيقه بالتسويق عن خدماتك ومنتجاتك</a:t>
            </a:r>
          </a:p>
          <a:p>
            <a:pPr algn="r" rtl="1"/>
            <a:r>
              <a:rPr lang="ar-SY" sz="2400" dirty="0">
                <a:solidFill>
                  <a:schemeClr val="tx1"/>
                </a:solidFill>
                <a:latin typeface="Times New Roman" panose="02020603050405020304" pitchFamily="18" charset="0"/>
                <a:cs typeface="Times New Roman" panose="02020603050405020304" pitchFamily="18" charset="0"/>
              </a:rPr>
              <a:t>الإجابة البديهية هي الحصول على مبيعات جيدة، لكنك بذلك تتجاهل المرحلة التي تمر بها شركتك الناشئة أو عملك التجاري. فإذا كنت في المراحل الأولى أو مراحل ما قبل إطلاق المنتج فإن المبيعات ليست بالمرتبة الأولى حتى تركز عليها.</a:t>
            </a:r>
          </a:p>
          <a:p>
            <a:pPr algn="r" rtl="1"/>
            <a:r>
              <a:rPr lang="ar-SY" sz="2400" dirty="0">
                <a:solidFill>
                  <a:schemeClr val="tx1"/>
                </a:solidFill>
                <a:latin typeface="Times New Roman" panose="02020603050405020304" pitchFamily="18" charset="0"/>
                <a:cs typeface="Times New Roman" panose="02020603050405020304" pitchFamily="18" charset="0"/>
              </a:rPr>
              <a:t>ولكن صناعة وعي الجمهور المستهدف بهويتك وما هي المنتجات أو الخدمات التي تقدمه، ويمكنك تسمية هذه المرحلة تهيئة السوق للمنتج.</a:t>
            </a:r>
          </a:p>
          <a:p>
            <a:pPr algn="r" rtl="1"/>
            <a:r>
              <a:rPr lang="ar-SY" sz="2400" dirty="0">
                <a:solidFill>
                  <a:schemeClr val="tx1"/>
                </a:solidFill>
                <a:latin typeface="Times New Roman" panose="02020603050405020304" pitchFamily="18" charset="0"/>
                <a:cs typeface="Times New Roman" panose="02020603050405020304" pitchFamily="18" charset="0"/>
              </a:rPr>
              <a:t>بمراحل متوسطة تتقدم المبيعات بالطبع، وبمراحل متقدمة قد يكون الهدف إعادة صناعة الهوية التسويقية بالكامل وهكذا. حدد ما تريد في المرحلة المناسبة.</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75</a:t>
            </a:fld>
            <a:endParaRPr lang="en-US"/>
          </a:p>
        </p:txBody>
      </p:sp>
    </p:spTree>
    <p:extLst>
      <p:ext uri="{BB962C8B-B14F-4D97-AF65-F5344CB8AC3E}">
        <p14:creationId xmlns:p14="http://schemas.microsoft.com/office/powerpoint/2010/main" val="7211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3- كم يستغرق التسويق من وقتك أو وقت فريق التسويق الخاص بشركتك؟</a:t>
            </a:r>
          </a:p>
          <a:p>
            <a:pPr algn="r" rtl="1"/>
            <a:r>
              <a:rPr lang="ar-SY" sz="2800" dirty="0">
                <a:solidFill>
                  <a:schemeClr val="tx1"/>
                </a:solidFill>
                <a:latin typeface="Times New Roman" panose="02020603050405020304" pitchFamily="18" charset="0"/>
                <a:cs typeface="Times New Roman" panose="02020603050405020304" pitchFamily="18" charset="0"/>
              </a:rPr>
              <a:t>الحقيقة أن التسويق عملية لا تتوقف، لذا إذا كنت تريد أن تقوم بعمل تعريف خاص بك فيجب أن تعلم أنه يمكنك التسويق 24 ساعة في السبعة أيام إذا كان يعي فريقك وأنت أولهم أن إذا أدى كل منهم العمل بطريقة صحيحة فهو بذلك يقوم بدوره في التسويق. فكما قيل إن أفضل التسويق هو عندما لا تشعر أنك تقوم به.</a:t>
            </a:r>
          </a:p>
          <a:p>
            <a:pPr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76</a:t>
            </a:fld>
            <a:endParaRPr lang="en-US"/>
          </a:p>
        </p:txBody>
      </p:sp>
    </p:spTree>
    <p:extLst>
      <p:ext uri="{BB962C8B-B14F-4D97-AF65-F5344CB8AC3E}">
        <p14:creationId xmlns:p14="http://schemas.microsoft.com/office/powerpoint/2010/main" val="14110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100877" y="1471970"/>
            <a:ext cx="8596668" cy="4846400"/>
          </a:xfrm>
        </p:spPr>
        <p:txBody>
          <a:bodyPr>
            <a:no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أ</a:t>
            </a:r>
            <a:r>
              <a:rPr lang="ar-SY" sz="2400" b="1" u="sng" dirty="0" smtClean="0">
                <a:solidFill>
                  <a:schemeClr val="tx1"/>
                </a:solidFill>
                <a:latin typeface="Times New Roman" panose="02020603050405020304" pitchFamily="18" charset="0"/>
                <a:cs typeface="Times New Roman" panose="02020603050405020304" pitchFamily="18" charset="0"/>
              </a:rPr>
              <a:t>مثلة </a:t>
            </a:r>
            <a:r>
              <a:rPr lang="ar-SY" sz="2400" b="1" u="sng" dirty="0">
                <a:solidFill>
                  <a:schemeClr val="tx1"/>
                </a:solidFill>
                <a:latin typeface="Times New Roman" panose="02020603050405020304" pitchFamily="18" charset="0"/>
                <a:cs typeface="Times New Roman" panose="02020603050405020304" pitchFamily="18" charset="0"/>
              </a:rPr>
              <a:t>لبعض تعريفات </a:t>
            </a:r>
            <a:r>
              <a:rPr lang="ar-SY" sz="2400" b="1" u="sng" dirty="0" smtClean="0">
                <a:solidFill>
                  <a:schemeClr val="tx1"/>
                </a:solidFill>
                <a:latin typeface="Times New Roman" panose="02020603050405020304" pitchFamily="18" charset="0"/>
                <a:cs typeface="Times New Roman" panose="02020603050405020304" pitchFamily="18" charset="0"/>
              </a:rPr>
              <a:t>التسويق</a:t>
            </a:r>
            <a:endParaRPr lang="ar-SY" sz="2400" b="1" u="sng" dirty="0">
              <a:solidFill>
                <a:schemeClr val="tx1"/>
              </a:solidFill>
              <a:latin typeface="Times New Roman" panose="02020603050405020304" pitchFamily="18" charset="0"/>
              <a:cs typeface="Times New Roman" panose="02020603050405020304" pitchFamily="18" charset="0"/>
            </a:endParaRPr>
          </a:p>
          <a:p>
            <a:pPr algn="r" rtl="1"/>
            <a:r>
              <a:rPr lang="ar-SY" sz="2400" dirty="0">
                <a:solidFill>
                  <a:schemeClr val="tx1"/>
                </a:solidFill>
                <a:latin typeface="Times New Roman" panose="02020603050405020304" pitchFamily="18" charset="0"/>
                <a:cs typeface="Times New Roman" panose="02020603050405020304" pitchFamily="18" charset="0"/>
              </a:rPr>
              <a:t>التعريفات التالية هي بعض النماذج المختلفة التي صرح </a:t>
            </a:r>
            <a:r>
              <a:rPr lang="ar-SY" sz="2400" dirty="0" smtClean="0">
                <a:solidFill>
                  <a:schemeClr val="tx1"/>
                </a:solidFill>
                <a:latin typeface="Times New Roman" panose="02020603050405020304" pitchFamily="18" charset="0"/>
                <a:cs typeface="Times New Roman" panose="02020603050405020304" pitchFamily="18" charset="0"/>
              </a:rPr>
              <a:t>بها </a:t>
            </a:r>
            <a:r>
              <a:rPr lang="ar-SY" sz="2400" dirty="0">
                <a:solidFill>
                  <a:schemeClr val="tx1"/>
                </a:solidFill>
                <a:latin typeface="Times New Roman" panose="02020603050405020304" pitchFamily="18" charset="0"/>
                <a:cs typeface="Times New Roman" panose="02020603050405020304" pitchFamily="18" charset="0"/>
              </a:rPr>
              <a:t>بعض الأشخاص في أماكن متفرقة .. حتى يمكنك الاقتباس منها.</a:t>
            </a:r>
          </a:p>
          <a:p>
            <a:pPr algn="r" rtl="1"/>
            <a:r>
              <a:rPr lang="ar-SY" sz="2400" dirty="0">
                <a:solidFill>
                  <a:schemeClr val="tx1"/>
                </a:solidFill>
                <a:latin typeface="Times New Roman" panose="02020603050405020304" pitchFamily="18" charset="0"/>
                <a:cs typeface="Times New Roman" panose="02020603050405020304" pitchFamily="18" charset="0"/>
              </a:rPr>
              <a:t>التسويق هو ما يقوم بتحويل الزبون إلى شخص متحمس، متشوّق، ووفي يريد ما تقدمه من خدمات ومنتجات دون حتى أن تقوم ببيعها له.</a:t>
            </a:r>
          </a:p>
          <a:p>
            <a:pPr algn="r" rtl="1"/>
            <a:r>
              <a:rPr lang="ar-SY" sz="2400" dirty="0">
                <a:solidFill>
                  <a:schemeClr val="tx1"/>
                </a:solidFill>
                <a:latin typeface="Times New Roman" panose="02020603050405020304" pitchFamily="18" charset="0"/>
                <a:cs typeface="Times New Roman" panose="02020603050405020304" pitchFamily="18" charset="0"/>
              </a:rPr>
              <a:t>التسويق هو كل ما تفعله لجذب الزبائن الذين يحتاجون بشدة إيجاد حل لمشكلة معينة، هذا الحل موجود لديك، وتحويلهم بعد ذلك إلى مشترين وعملاء يتكررون عليك ولا يقبلون بغيرك بديلا.</a:t>
            </a:r>
          </a:p>
          <a:p>
            <a:pPr algn="r" rtl="1"/>
            <a:r>
              <a:rPr lang="ar-SY" sz="2400" dirty="0">
                <a:solidFill>
                  <a:schemeClr val="tx1"/>
                </a:solidFill>
                <a:latin typeface="Times New Roman" panose="02020603050405020304" pitchFamily="18" charset="0"/>
                <a:cs typeface="Times New Roman" panose="02020603050405020304" pitchFamily="18" charset="0"/>
              </a:rPr>
              <a:t>التسويق هو الوسائل والطرق التي تتواصل عبرها كشركة مع جمهورك المستهدف، كيف تتواصل مع كل قطاع منهم بما يناسبه هو جوهر التسويق.</a:t>
            </a:r>
          </a:p>
          <a:p>
            <a:pPr algn="r" rtl="1"/>
            <a:r>
              <a:rPr lang="ar-SY" sz="2400" dirty="0">
                <a:solidFill>
                  <a:schemeClr val="tx1"/>
                </a:solidFill>
                <a:latin typeface="Times New Roman" panose="02020603050405020304" pitchFamily="18" charset="0"/>
                <a:cs typeface="Times New Roman" panose="02020603050405020304" pitchFamily="18" charset="0"/>
              </a:rPr>
              <a:t>التسويق هو خلق بيئة تجعل الناس يشترون.</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77</a:t>
            </a:fld>
            <a:endParaRPr lang="en-US"/>
          </a:p>
        </p:txBody>
      </p:sp>
    </p:spTree>
    <p:extLst>
      <p:ext uri="{BB962C8B-B14F-4D97-AF65-F5344CB8AC3E}">
        <p14:creationId xmlns:p14="http://schemas.microsoft.com/office/powerpoint/2010/main" val="134475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Y" dirty="0"/>
              <a:t>كيف تقوم ببناء موقع تجارة إلكترونية؟</a:t>
            </a:r>
            <a:br>
              <a:rPr lang="ar-SY" dirty="0"/>
            </a:br>
            <a:endParaRPr lang="en-US" dirty="0"/>
          </a:p>
        </p:txBody>
      </p:sp>
      <p:sp>
        <p:nvSpPr>
          <p:cNvPr id="3" name="عنصر نائب للمحتوى 2"/>
          <p:cNvSpPr>
            <a:spLocks noGrp="1"/>
          </p:cNvSpPr>
          <p:nvPr>
            <p:ph idx="1"/>
          </p:nvPr>
        </p:nvSpPr>
        <p:spPr>
          <a:xfrm>
            <a:off x="677334" y="2160589"/>
            <a:ext cx="8596668" cy="3986211"/>
          </a:xfrm>
        </p:spPr>
        <p:txBody>
          <a:bodyPr/>
          <a:lstStyle/>
          <a:p>
            <a:endParaRPr lang="en-US" dirty="0"/>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78</a:t>
            </a:fld>
            <a:endParaRPr lang="en-US"/>
          </a:p>
        </p:txBody>
      </p:sp>
      <p:pic>
        <p:nvPicPr>
          <p:cNvPr id="6" name="Picture 2" descr="كيف تقوم ببناء موقع تجارة إلكترونية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17" y="2185194"/>
            <a:ext cx="8433685" cy="374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8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211949" y="1941988"/>
            <a:ext cx="8596668" cy="4343400"/>
          </a:xfrm>
        </p:spPr>
        <p:txBody>
          <a:bodyPr>
            <a:noAutofit/>
          </a:bodyPr>
          <a:lstStyle/>
          <a:p>
            <a:pPr algn="r" rtl="1"/>
            <a:r>
              <a:rPr lang="ar-SY" sz="2300" dirty="0">
                <a:solidFill>
                  <a:schemeClr val="tx1"/>
                </a:solidFill>
                <a:latin typeface="Times New Roman" panose="02020603050405020304" pitchFamily="18" charset="0"/>
                <a:cs typeface="Times New Roman" panose="02020603050405020304" pitchFamily="18" charset="0"/>
              </a:rPr>
              <a:t>من أنجح المشاريع الناشئة الحالية هي بناء موقع تجارة إلكترونية، إلا أنه قبل كل شيء وإذا كنت تخطط لبناء موقع تجارة إلكترونية يجب أن تمتلك خطة واضحة للقيام بالأمر.</a:t>
            </a:r>
          </a:p>
          <a:p>
            <a:pPr algn="r" rtl="1"/>
            <a:r>
              <a:rPr lang="ar-SY" sz="2300" dirty="0">
                <a:solidFill>
                  <a:schemeClr val="tx1"/>
                </a:solidFill>
                <a:latin typeface="Times New Roman" panose="02020603050405020304" pitchFamily="18" charset="0"/>
                <a:cs typeface="Times New Roman" panose="02020603050405020304" pitchFamily="18" charset="0"/>
              </a:rPr>
              <a:t>تبدأ هذه الخطة بأهدافك من بناء الموقع، من تستهدف بهذه المنتجات؟ ما هي احتياجاتهم، هل كل ما سيتحصلون عليه من الموقع هو فقط المعلومات، أم بإمكانهم الشراء مباشرة؟ هذه بعض الأمور الهامة التي تحتاج أن تراجعها قبل البدء</a:t>
            </a:r>
            <a:r>
              <a:rPr lang="ar-SY" sz="2300" dirty="0" smtClean="0">
                <a:solidFill>
                  <a:schemeClr val="tx1"/>
                </a:solidFill>
                <a:latin typeface="Times New Roman" panose="02020603050405020304" pitchFamily="18" charset="0"/>
                <a:cs typeface="Times New Roman" panose="02020603050405020304" pitchFamily="18" charset="0"/>
              </a:rPr>
              <a:t>.</a:t>
            </a:r>
          </a:p>
          <a:p>
            <a:pPr algn="r" rtl="1"/>
            <a:r>
              <a:rPr lang="ar-SY" sz="2300" dirty="0" smtClean="0">
                <a:solidFill>
                  <a:schemeClr val="tx1"/>
                </a:solidFill>
                <a:latin typeface="Times New Roman" panose="02020603050405020304" pitchFamily="18" charset="0"/>
                <a:cs typeface="Times New Roman" panose="02020603050405020304" pitchFamily="18" charset="0"/>
              </a:rPr>
              <a:t>الخطوة الثانية وهي تقرير نوع المنتجات أو الخدمات التي ستقدمها، كيف ستعرضها بالموقع، هل ستُتيح الشراء عبر الموقع والمتاجر الفعلية معًا، كيف ستقوم بتدبر أمر الشحن وإرسال المنتج للمستهلك.</a:t>
            </a:r>
          </a:p>
          <a:p>
            <a:pPr algn="r" rtl="1"/>
            <a:r>
              <a:rPr lang="ar-SY" sz="2300" dirty="0" smtClean="0">
                <a:solidFill>
                  <a:schemeClr val="tx1"/>
                </a:solidFill>
                <a:latin typeface="Times New Roman" panose="02020603050405020304" pitchFamily="18" charset="0"/>
                <a:cs typeface="Times New Roman" panose="02020603050405020304" pitchFamily="18" charset="0"/>
              </a:rPr>
              <a:t>ثم يأتي بعد ذلك تحديد شركاءك الذين </a:t>
            </a:r>
            <a:r>
              <a:rPr lang="ar-SY" sz="2300" dirty="0" err="1" smtClean="0">
                <a:solidFill>
                  <a:schemeClr val="tx1"/>
                </a:solidFill>
                <a:latin typeface="Times New Roman" panose="02020603050405020304" pitchFamily="18" charset="0"/>
                <a:cs typeface="Times New Roman" panose="02020603050405020304" pitchFamily="18" charset="0"/>
              </a:rPr>
              <a:t>سيدعموك</a:t>
            </a:r>
            <a:r>
              <a:rPr lang="ar-SY" sz="2300" dirty="0" smtClean="0">
                <a:solidFill>
                  <a:schemeClr val="tx1"/>
                </a:solidFill>
                <a:latin typeface="Times New Roman" panose="02020603050405020304" pitchFamily="18" charset="0"/>
                <a:cs typeface="Times New Roman" panose="02020603050405020304" pitchFamily="18" charset="0"/>
              </a:rPr>
              <a:t> وعمليات الدفع الإلكتروني، كم طريقة ستوفر للدفع، هل هي متاحة لمن تستهدفهم، كيف يمكن استرداد الأموال وغيرها من الأمور الحيوية الخاصة بالبيع والشراء عن بعد.</a:t>
            </a:r>
          </a:p>
          <a:p>
            <a:pPr marL="0" indent="0" algn="l" rtl="1">
              <a:buNone/>
            </a:pPr>
            <a:r>
              <a:rPr lang="ar-SY" sz="2300" dirty="0">
                <a:solidFill>
                  <a:schemeClr val="tx1"/>
                </a:solidFill>
                <a:latin typeface="Times New Roman" panose="02020603050405020304" pitchFamily="18" charset="0"/>
                <a:cs typeface="Times New Roman" panose="02020603050405020304" pitchFamily="18" charset="0"/>
              </a:rPr>
              <a:t/>
            </a:r>
            <a:br>
              <a:rPr lang="ar-SY" sz="2300" dirty="0">
                <a:solidFill>
                  <a:schemeClr val="tx1"/>
                </a:solidFill>
                <a:latin typeface="Times New Roman" panose="02020603050405020304" pitchFamily="18" charset="0"/>
                <a:cs typeface="Times New Roman" panose="02020603050405020304" pitchFamily="18" charset="0"/>
              </a:rPr>
            </a:br>
            <a:r>
              <a:rPr lang="ar-SY" sz="2300" dirty="0">
                <a:solidFill>
                  <a:schemeClr val="tx1"/>
                </a:solidFill>
                <a:latin typeface="Times New Roman" panose="02020603050405020304" pitchFamily="18" charset="0"/>
                <a:cs typeface="Times New Roman" panose="02020603050405020304" pitchFamily="18" charset="0"/>
              </a:rPr>
              <a:t/>
            </a:r>
            <a:br>
              <a:rPr lang="ar-SY" sz="2300" dirty="0">
                <a:solidFill>
                  <a:schemeClr val="tx1"/>
                </a:solidFill>
                <a:latin typeface="Times New Roman" panose="02020603050405020304" pitchFamily="18" charset="0"/>
                <a:cs typeface="Times New Roman" panose="02020603050405020304" pitchFamily="18" charset="0"/>
              </a:rPr>
            </a:br>
            <a:endParaRPr lang="en-US" sz="23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79</a:t>
            </a:fld>
            <a:endParaRPr lang="en-US"/>
          </a:p>
        </p:txBody>
      </p:sp>
    </p:spTree>
    <p:extLst>
      <p:ext uri="{BB962C8B-B14F-4D97-AF65-F5344CB8AC3E}">
        <p14:creationId xmlns:p14="http://schemas.microsoft.com/office/powerpoint/2010/main" val="59395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8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8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8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8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خصائص ريادة الأعمال</a:t>
            </a:r>
            <a:endParaRPr lang="en-US" dirty="0"/>
          </a:p>
        </p:txBody>
      </p:sp>
      <p:sp>
        <p:nvSpPr>
          <p:cNvPr id="3" name="عنصر نائب للمحتوى 2"/>
          <p:cNvSpPr>
            <a:spLocks noGrp="1"/>
          </p:cNvSpPr>
          <p:nvPr>
            <p:ph idx="1"/>
          </p:nvPr>
        </p:nvSpPr>
        <p:spPr/>
        <p:txBody>
          <a:bodyPr>
            <a:normAutofit/>
          </a:bodyPr>
          <a:lstStyle/>
          <a:p>
            <a:pPr marL="0" indent="0" algn="r" rtl="1">
              <a:buNone/>
            </a:pPr>
            <a:r>
              <a:rPr lang="ar-SY" sz="3600" b="1" u="sng" dirty="0">
                <a:solidFill>
                  <a:schemeClr val="tx1"/>
                </a:solidFill>
                <a:latin typeface="Times New Roman" panose="02020603050405020304" pitchFamily="18" charset="0"/>
                <a:cs typeface="Times New Roman" panose="02020603050405020304" pitchFamily="18" charset="0"/>
              </a:rPr>
              <a:t>ي</a:t>
            </a:r>
            <a:r>
              <a:rPr lang="ar-SY" sz="3600" b="1" u="sng" dirty="0" smtClean="0">
                <a:solidFill>
                  <a:schemeClr val="tx1"/>
                </a:solidFill>
                <a:latin typeface="Times New Roman" panose="02020603050405020304" pitchFamily="18" charset="0"/>
                <a:cs typeface="Times New Roman" panose="02020603050405020304" pitchFamily="18" charset="0"/>
              </a:rPr>
              <a:t>تسم </a:t>
            </a:r>
            <a:r>
              <a:rPr lang="ar-SY" sz="3600" b="1" u="sng" dirty="0">
                <a:solidFill>
                  <a:schemeClr val="tx1"/>
                </a:solidFill>
                <a:latin typeface="Times New Roman" panose="02020603050405020304" pitchFamily="18" charset="0"/>
                <a:cs typeface="Times New Roman" panose="02020603050405020304" pitchFamily="18" charset="0"/>
              </a:rPr>
              <a:t>الرائد بعدد من الصفات ومنها:</a:t>
            </a:r>
          </a:p>
          <a:p>
            <a:pPr algn="r" rtl="1"/>
            <a:r>
              <a:rPr lang="ar-SY" sz="2400" dirty="0" smtClean="0">
                <a:solidFill>
                  <a:schemeClr val="tx1"/>
                </a:solidFill>
                <a:latin typeface="Times New Roman" panose="02020603050405020304" pitchFamily="18" charset="0"/>
                <a:cs typeface="Times New Roman" panose="02020603050405020304" pitchFamily="18" charset="0"/>
              </a:rPr>
              <a:t>الرائد </a:t>
            </a:r>
            <a:r>
              <a:rPr lang="ar-SY" sz="2400" dirty="0">
                <a:solidFill>
                  <a:schemeClr val="tx1"/>
                </a:solidFill>
                <a:latin typeface="Times New Roman" panose="02020603050405020304" pitchFamily="18" charset="0"/>
                <a:cs typeface="Times New Roman" panose="02020603050405020304" pitchFamily="18" charset="0"/>
              </a:rPr>
              <a:t>لديه هدف </a:t>
            </a:r>
            <a:r>
              <a:rPr lang="ar-SY" sz="2400" dirty="0" smtClean="0">
                <a:solidFill>
                  <a:schemeClr val="tx1"/>
                </a:solidFill>
                <a:latin typeface="Times New Roman" panose="02020603050405020304" pitchFamily="18" charset="0"/>
                <a:cs typeface="Times New Roman" panose="02020603050405020304" pitchFamily="18" charset="0"/>
              </a:rPr>
              <a:t>طموح وهي </a:t>
            </a:r>
            <a:r>
              <a:rPr lang="ar-SY" sz="2400" dirty="0">
                <a:solidFill>
                  <a:schemeClr val="tx1"/>
                </a:solidFill>
                <a:latin typeface="Times New Roman" panose="02020603050405020304" pitchFamily="18" charset="0"/>
                <a:cs typeface="Times New Roman" panose="02020603050405020304" pitchFamily="18" charset="0"/>
              </a:rPr>
              <a:t>القوة التي تدفعه لبناء الشركة.</a:t>
            </a:r>
          </a:p>
          <a:p>
            <a:pPr algn="r" rtl="1"/>
            <a:r>
              <a:rPr lang="ar-SY" sz="2400" dirty="0">
                <a:solidFill>
                  <a:schemeClr val="tx1"/>
                </a:solidFill>
                <a:latin typeface="Times New Roman" panose="02020603050405020304" pitchFamily="18" charset="0"/>
                <a:cs typeface="Times New Roman" panose="02020603050405020304" pitchFamily="18" charset="0"/>
              </a:rPr>
              <a:t>عادة ما يكون </a:t>
            </a:r>
            <a:r>
              <a:rPr lang="ar-SY" sz="2400" dirty="0" smtClean="0">
                <a:solidFill>
                  <a:schemeClr val="tx1"/>
                </a:solidFill>
                <a:latin typeface="Times New Roman" panose="02020603050405020304" pitchFamily="18" charset="0"/>
                <a:cs typeface="Times New Roman" panose="02020603050405020304" pitchFamily="18" charset="0"/>
              </a:rPr>
              <a:t>الهدف</a:t>
            </a:r>
            <a:r>
              <a:rPr lang="en-US" sz="2400" dirty="0" smtClean="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مدعوم بالعديد من الأفكار القوية المحددة التي ليس لها مثيل في السوق.</a:t>
            </a:r>
          </a:p>
          <a:p>
            <a:pPr algn="r" rtl="1"/>
            <a:r>
              <a:rPr lang="ar-SY" sz="2400" dirty="0">
                <a:solidFill>
                  <a:schemeClr val="tx1"/>
                </a:solidFill>
                <a:latin typeface="Times New Roman" panose="02020603050405020304" pitchFamily="18" charset="0"/>
                <a:cs typeface="Times New Roman" panose="02020603050405020304" pitchFamily="18" charset="0"/>
              </a:rPr>
              <a:t>غالبا ما تكون الرؤية الشاملة لكيفية تحقيق هذا الهدف تكون واضحة ولكن التفاصيل تكون غير كاملة، ومرنة وقابلة للتطوير.</a:t>
            </a:r>
          </a:p>
          <a:p>
            <a:pPr algn="r" rtl="1"/>
            <a:r>
              <a:rPr lang="ar-SY" sz="2400" dirty="0">
                <a:solidFill>
                  <a:schemeClr val="tx1"/>
                </a:solidFill>
                <a:latin typeface="Times New Roman" panose="02020603050405020304" pitchFamily="18" charset="0"/>
                <a:cs typeface="Times New Roman" panose="02020603050405020304" pitchFamily="18" charset="0"/>
              </a:rPr>
              <a:t>يقوي الرائد نفسه ويدعمها بأمل كبير وعاطفة جياشة نحو تحقيق الهدف</a:t>
            </a:r>
            <a:r>
              <a:rPr lang="ar-SY" sz="2400" dirty="0" smtClean="0">
                <a:solidFill>
                  <a:schemeClr val="tx1"/>
                </a:solidFill>
                <a:latin typeface="Times New Roman" panose="02020603050405020304" pitchFamily="18" charset="0"/>
                <a:cs typeface="Times New Roman" panose="02020603050405020304" pitchFamily="18" charset="0"/>
              </a:rPr>
              <a:t>.</a:t>
            </a:r>
            <a:endParaRPr lang="ar-SY"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a:t>
            </a:fld>
            <a:endParaRPr lang="en-US"/>
          </a:p>
        </p:txBody>
      </p:sp>
    </p:spTree>
    <p:extLst>
      <p:ext uri="{BB962C8B-B14F-4D97-AF65-F5344CB8AC3E}">
        <p14:creationId xmlns:p14="http://schemas.microsoft.com/office/powerpoint/2010/main" val="31325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8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8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200" b="1" u="sng" dirty="0" smtClean="0">
                <a:solidFill>
                  <a:schemeClr val="tx1"/>
                </a:solidFill>
                <a:latin typeface="Times New Roman" panose="02020603050405020304" pitchFamily="18" charset="0"/>
                <a:cs typeface="Times New Roman" panose="02020603050405020304" pitchFamily="18" charset="0"/>
              </a:rPr>
              <a:t>أولًا: </a:t>
            </a:r>
            <a:r>
              <a:rPr lang="ar-SY" sz="2200" b="1" u="sng" dirty="0">
                <a:solidFill>
                  <a:schemeClr val="tx1"/>
                </a:solidFill>
                <a:latin typeface="Times New Roman" panose="02020603050405020304" pitchFamily="18" charset="0"/>
                <a:cs typeface="Times New Roman" panose="02020603050405020304" pitchFamily="18" charset="0"/>
              </a:rPr>
              <a:t>اختر اسمًا مناسبًا للموقع وخدمة استضافة </a:t>
            </a:r>
            <a:r>
              <a:rPr lang="ar-SY" sz="2200" b="1" u="sng" dirty="0" smtClean="0">
                <a:solidFill>
                  <a:schemeClr val="tx1"/>
                </a:solidFill>
                <a:latin typeface="Times New Roman" panose="02020603050405020304" pitchFamily="18" charset="0"/>
                <a:cs typeface="Times New Roman" panose="02020603050405020304" pitchFamily="18" charset="0"/>
              </a:rPr>
              <a:t>جيدة</a:t>
            </a:r>
            <a:r>
              <a:rPr lang="en-US" sz="2200" b="1" u="sng" dirty="0" smtClean="0">
                <a:solidFill>
                  <a:schemeClr val="tx1"/>
                </a:solidFill>
                <a:latin typeface="Times New Roman" panose="02020603050405020304" pitchFamily="18" charset="0"/>
                <a:cs typeface="Times New Roman" panose="02020603050405020304" pitchFamily="18" charset="0"/>
              </a:rPr>
              <a:t>:</a:t>
            </a:r>
            <a:endParaRPr lang="ar-SY" sz="2200" b="1" u="sng" dirty="0">
              <a:solidFill>
                <a:schemeClr val="tx1"/>
              </a:solidFill>
              <a:latin typeface="Times New Roman" panose="02020603050405020304" pitchFamily="18" charset="0"/>
              <a:cs typeface="Times New Roman" panose="02020603050405020304" pitchFamily="18" charset="0"/>
            </a:endParaRPr>
          </a:p>
          <a:p>
            <a:pPr algn="r" rtl="1"/>
            <a:r>
              <a:rPr lang="ar-SY" sz="2200" dirty="0">
                <a:solidFill>
                  <a:schemeClr val="tx1"/>
                </a:solidFill>
                <a:latin typeface="Times New Roman" panose="02020603050405020304" pitchFamily="18" charset="0"/>
                <a:cs typeface="Times New Roman" panose="02020603050405020304" pitchFamily="18" charset="0"/>
              </a:rPr>
              <a:t>بعد اتخاذ القرار ببناء موقع التجارة الإلكترونية الخاص بك فأُولى مهامك وهي أن تضع قائمة بأفضل الأسماء التي تقترحها للموقع، قم بالبحث على الويب عمّا إذا كانت متوفرة.</a:t>
            </a:r>
          </a:p>
          <a:p>
            <a:pPr algn="r" rtl="1"/>
            <a:r>
              <a:rPr lang="ar-SY" sz="2200" dirty="0">
                <a:solidFill>
                  <a:schemeClr val="tx1"/>
                </a:solidFill>
                <a:latin typeface="Times New Roman" panose="02020603050405020304" pitchFamily="18" charset="0"/>
                <a:cs typeface="Times New Roman" panose="02020603050405020304" pitchFamily="18" charset="0"/>
              </a:rPr>
              <a:t>يمكنك البحث مباشرة بأشهر خدمات بيع اسماء النطاقات (</a:t>
            </a:r>
            <a:r>
              <a:rPr lang="en-US" sz="2200" dirty="0">
                <a:solidFill>
                  <a:schemeClr val="tx1"/>
                </a:solidFill>
                <a:latin typeface="Times New Roman" panose="02020603050405020304" pitchFamily="18" charset="0"/>
                <a:cs typeface="Times New Roman" panose="02020603050405020304" pitchFamily="18" charset="0"/>
              </a:rPr>
              <a:t>name.com – GoDaddy – Register) </a:t>
            </a:r>
            <a:r>
              <a:rPr lang="ar-SY" sz="2200" dirty="0">
                <a:solidFill>
                  <a:schemeClr val="tx1"/>
                </a:solidFill>
                <a:latin typeface="Times New Roman" panose="02020603050405020304" pitchFamily="18" charset="0"/>
                <a:cs typeface="Times New Roman" panose="02020603050405020304" pitchFamily="18" charset="0"/>
              </a:rPr>
              <a:t>والتي ستقودك عبر خطوات بسيطة، موفرة لك عدة بدائل إذا لم تكن الاسماء التي تبحث عنها متاحة.</a:t>
            </a:r>
          </a:p>
          <a:p>
            <a:pPr algn="r" rtl="1"/>
            <a:r>
              <a:rPr lang="ar-SY" sz="2200" dirty="0">
                <a:solidFill>
                  <a:schemeClr val="tx1"/>
                </a:solidFill>
                <a:latin typeface="Times New Roman" panose="02020603050405020304" pitchFamily="18" charset="0"/>
                <a:cs typeface="Times New Roman" panose="02020603050405020304" pitchFamily="18" charset="0"/>
              </a:rPr>
              <a:t>المهم أن تختار اسمًا مناسبًا، سهل التهجئة، متعلق بنوع الأعمال التي تقدمها، ثم بعد الاستقرار على اسم مناسب لموقعك، يمكنك أن تبدأ بطباعة هذا الاسم على بطاقة العمل الخاصة بك، وعلى المطبوعات التسويقية وإرساله لبعض الصحف للبيانات الصحافية.</a:t>
            </a:r>
          </a:p>
          <a:p>
            <a:pPr algn="r" rtl="1"/>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80</a:t>
            </a:fld>
            <a:endParaRPr lang="en-US"/>
          </a:p>
        </p:txBody>
      </p:sp>
    </p:spTree>
    <p:extLst>
      <p:ext uri="{BB962C8B-B14F-4D97-AF65-F5344CB8AC3E}">
        <p14:creationId xmlns:p14="http://schemas.microsoft.com/office/powerpoint/2010/main" val="18976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000" b="1" u="sng" dirty="0">
                <a:solidFill>
                  <a:schemeClr val="tx1"/>
                </a:solidFill>
                <a:latin typeface="Times New Roman" panose="02020603050405020304" pitchFamily="18" charset="0"/>
                <a:cs typeface="Times New Roman" panose="02020603050405020304" pitchFamily="18" charset="0"/>
              </a:rPr>
              <a:t>أساسيات بناء المواقع</a:t>
            </a:r>
          </a:p>
          <a:p>
            <a:pPr algn="r" rtl="1"/>
            <a:r>
              <a:rPr lang="ar-SY" sz="2000" dirty="0">
                <a:solidFill>
                  <a:schemeClr val="tx1"/>
                </a:solidFill>
                <a:latin typeface="Times New Roman" panose="02020603050405020304" pitchFamily="18" charset="0"/>
                <a:cs typeface="Times New Roman" panose="02020603050405020304" pitchFamily="18" charset="0"/>
              </a:rPr>
              <a:t>بعد تسجيل اسم موقعك واختيار خدمة استضافة جيدة، ووضع خطة لكيفية عرض منتجاتك/خدماتك عبر الموقع، الخطوة التالية هي تصميم وبناء الموقع.</a:t>
            </a:r>
          </a:p>
          <a:p>
            <a:pPr algn="r" rtl="1"/>
            <a:r>
              <a:rPr lang="ar-SY" sz="2000" dirty="0">
                <a:solidFill>
                  <a:schemeClr val="tx1"/>
                </a:solidFill>
                <a:latin typeface="Times New Roman" panose="02020603050405020304" pitchFamily="18" charset="0"/>
                <a:cs typeface="Times New Roman" panose="02020603050405020304" pitchFamily="18" charset="0"/>
              </a:rPr>
              <a:t>أي موقع على الويب يحتوي على الآتي:</a:t>
            </a:r>
          </a:p>
          <a:p>
            <a:pPr algn="r" rtl="1"/>
            <a:r>
              <a:rPr lang="ar-SY" sz="2000" b="1" u="sng" dirty="0">
                <a:solidFill>
                  <a:schemeClr val="tx1"/>
                </a:solidFill>
                <a:latin typeface="Times New Roman" panose="02020603050405020304" pitchFamily="18" charset="0"/>
                <a:cs typeface="Times New Roman" panose="02020603050405020304" pitchFamily="18" charset="0"/>
              </a:rPr>
              <a:t>المحتوى</a:t>
            </a:r>
            <a:r>
              <a:rPr lang="ar-SY" sz="2000" u="sng" dirty="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عامل رئيسي لنجاح أي موقع هو المحتوى. قم بتزويد الزوار بمعلومات شيقة، محفزات للزيارة والشراء، وطرق للوصول إليك، بعد أن يصبح موقعك أونلاين قم بتحديث وإضافة المحتوى بشكل دوري لتشجع الزوار على العودة وتكرار الزيارات والشراء.</a:t>
            </a:r>
          </a:p>
          <a:p>
            <a:pPr algn="r" rtl="1"/>
            <a:r>
              <a:rPr lang="ar-SY" sz="2000" b="1" u="sng" dirty="0">
                <a:solidFill>
                  <a:schemeClr val="tx1"/>
                </a:solidFill>
                <a:latin typeface="Times New Roman" panose="02020603050405020304" pitchFamily="18" charset="0"/>
                <a:cs typeface="Times New Roman" panose="02020603050405020304" pitchFamily="18" charset="0"/>
              </a:rPr>
              <a:t>الهيكل</a:t>
            </a:r>
            <a:r>
              <a:rPr lang="ar-SY" sz="2000" u="sng" dirty="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عليك أن تقرر كم عدد الصفحات التي تريد أن يحتويها الموقع، وكيف ستقوم بربط تلك الصفحات بعضها البعض، ما هي الشعارات الرئيسية للصفحات والمنتجات. يمكنك إعداد الصفحات الرئيسية أولًا وصفحة جديدة لكل منتج بها كل التفاصيل الخاصة به</a:t>
            </a:r>
            <a:r>
              <a:rPr lang="ar-SY" sz="2000" dirty="0" smtClean="0">
                <a:solidFill>
                  <a:schemeClr val="tx1"/>
                </a:solidFill>
                <a:latin typeface="Times New Roman" panose="02020603050405020304" pitchFamily="18" charset="0"/>
                <a:cs typeface="Times New Roman" panose="02020603050405020304" pitchFamily="18" charset="0"/>
              </a:rPr>
              <a:t>.</a:t>
            </a:r>
            <a:endParaRPr lang="ar-SY"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81</a:t>
            </a:fld>
            <a:endParaRPr lang="en-US"/>
          </a:p>
        </p:txBody>
      </p:sp>
      <p:pic>
        <p:nvPicPr>
          <p:cNvPr id="2050" name="Picture 2" descr="كيف تقوم ببناء موقع تجارة إلكترونية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656" y="-51355"/>
            <a:ext cx="2936344" cy="221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b="1" u="sng" dirty="0">
                <a:solidFill>
                  <a:schemeClr val="tx1"/>
                </a:solidFill>
                <a:latin typeface="Times New Roman" panose="02020603050405020304" pitchFamily="18" charset="0"/>
                <a:cs typeface="Times New Roman" panose="02020603050405020304" pitchFamily="18" charset="0"/>
              </a:rPr>
              <a:t>التصميم: </a:t>
            </a:r>
            <a:r>
              <a:rPr lang="ar-SY" sz="2800" dirty="0" smtClean="0">
                <a:solidFill>
                  <a:schemeClr val="tx1"/>
                </a:solidFill>
                <a:latin typeface="Times New Roman" panose="02020603050405020304" pitchFamily="18" charset="0"/>
                <a:cs typeface="Times New Roman" panose="02020603050405020304" pitchFamily="18" charset="0"/>
              </a:rPr>
              <a:t>بعد المحتوى </a:t>
            </a:r>
            <a:r>
              <a:rPr lang="ar-SY" sz="2800" dirty="0">
                <a:solidFill>
                  <a:schemeClr val="tx1"/>
                </a:solidFill>
                <a:latin typeface="Times New Roman" panose="02020603050405020304" pitchFamily="18" charset="0"/>
                <a:cs typeface="Times New Roman" panose="02020603050405020304" pitchFamily="18" charset="0"/>
              </a:rPr>
              <a:t>وهيكل الموقع يأتي التصميم بالمرتبة الثالثة في الأهمية، سواء كنت ستقوم بتوظيف مستقل أو ستقوم بالأمر بنفسك .. ركِّز على البساطة، والتناسق</a:t>
            </a:r>
            <a:r>
              <a:rPr lang="ar-SY" sz="2800" dirty="0" smtClean="0">
                <a:solidFill>
                  <a:schemeClr val="tx1"/>
                </a:solidFill>
                <a:latin typeface="Times New Roman" panose="02020603050405020304" pitchFamily="18" charset="0"/>
                <a:cs typeface="Times New Roman" panose="02020603050405020304" pitchFamily="18" charset="0"/>
              </a:rPr>
              <a:t>، </a:t>
            </a:r>
            <a:r>
              <a:rPr lang="ar-SY" sz="2800" dirty="0">
                <a:solidFill>
                  <a:schemeClr val="tx1"/>
                </a:solidFill>
                <a:latin typeface="Times New Roman" panose="02020603050405020304" pitchFamily="18" charset="0"/>
                <a:cs typeface="Times New Roman" panose="02020603050405020304" pitchFamily="18" charset="0"/>
              </a:rPr>
              <a:t>وقابلية الاستخدام.</a:t>
            </a:r>
          </a:p>
          <a:p>
            <a:pPr algn="r" rtl="1"/>
            <a:r>
              <a:rPr lang="ar-SY" sz="2800" b="1" u="sng" dirty="0">
                <a:solidFill>
                  <a:schemeClr val="tx1"/>
                </a:solidFill>
                <a:latin typeface="Times New Roman" panose="02020603050405020304" pitchFamily="18" charset="0"/>
                <a:cs typeface="Times New Roman" panose="02020603050405020304" pitchFamily="18" charset="0"/>
              </a:rPr>
              <a:t>تصفُح الموقع: </a:t>
            </a:r>
            <a:r>
              <a:rPr lang="ar-SY" sz="2800" dirty="0">
                <a:solidFill>
                  <a:schemeClr val="tx1"/>
                </a:solidFill>
                <a:latin typeface="Times New Roman" panose="02020603050405020304" pitchFamily="18" charset="0"/>
                <a:cs typeface="Times New Roman" panose="02020603050405020304" pitchFamily="18" charset="0"/>
              </a:rPr>
              <a:t>اجعل أمر التنقل بين الصفحات سهلًا وممتعًا على الزائر ، على سبيل المثال لا تستخدم أكثر من ثلاثة أو أربع روابط للاتجاه للصفحات الرئيسية، ولا تترك الزائر أبدًا يصل لنهاية مسدودة.</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82</a:t>
            </a:fld>
            <a:endParaRPr lang="en-US"/>
          </a:p>
        </p:txBody>
      </p:sp>
    </p:spTree>
    <p:extLst>
      <p:ext uri="{BB962C8B-B14F-4D97-AF65-F5344CB8AC3E}">
        <p14:creationId xmlns:p14="http://schemas.microsoft.com/office/powerpoint/2010/main" val="22457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851041" y="1555845"/>
            <a:ext cx="8596668" cy="3994197"/>
          </a:xfrm>
        </p:spPr>
        <p:txBody>
          <a:bodyPr>
            <a:noAutofit/>
          </a:bodyPr>
          <a:lstStyle/>
          <a:p>
            <a:pPr algn="r" rtl="1"/>
            <a:r>
              <a:rPr lang="ar-SY" sz="2400" b="1" u="sng" dirty="0">
                <a:solidFill>
                  <a:schemeClr val="tx1"/>
                </a:solidFill>
                <a:latin typeface="Times New Roman" panose="02020603050405020304" pitchFamily="18" charset="0"/>
                <a:cs typeface="Times New Roman" panose="02020603050405020304" pitchFamily="18" charset="0"/>
              </a:rPr>
              <a:t>المصداقية</a:t>
            </a:r>
            <a:r>
              <a:rPr lang="ar-SY" sz="2400" u="sng"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من أهم الأمور الخاصة ببناء موقع على الويب، خاصةً إذا كان تجاريًا. من المهم أن تصل المنتجات التي يشتريها الزوار بالمواصفات المُعلَن عنها بالموقع وألا تقل جودة المنتجات عن توقع المستهلكين أثناء تصفحهم الموقع.</a:t>
            </a:r>
          </a:p>
          <a:p>
            <a:pPr algn="r" rtl="1"/>
            <a:r>
              <a:rPr lang="ar-SY" sz="2400" dirty="0">
                <a:solidFill>
                  <a:schemeClr val="tx1"/>
                </a:solidFill>
                <a:latin typeface="Times New Roman" panose="02020603050405020304" pitchFamily="18" charset="0"/>
                <a:cs typeface="Times New Roman" panose="02020603050405020304" pitchFamily="18" charset="0"/>
              </a:rPr>
              <a:t>أخبر بصفحة المنتج بكل أمانة لماذا يجب عليه شراء منتجك عن دونه من المنافسين، يجب أن يظهر الموقع بطريقة احترافية ويبرز وثوقيه ومصداقية تمامًا كالبيع وجهًا لوجه. وفِّر وسائل الاتصال بك على أرض الواقع كعنوان الشركة أو المتجر، أرقام الهواتف الرسمية للشركة ليتذكر دائمًا الزائر أنك لست مجرد موقعًا على الويب وأن وراء هذا الموقع كيان محترم يمكن الوثوق به.</a:t>
            </a:r>
          </a:p>
          <a:p>
            <a:pPr algn="r" rtl="1"/>
            <a:r>
              <a:rPr lang="ar-SY" sz="2400" b="1" u="sng" dirty="0">
                <a:solidFill>
                  <a:schemeClr val="tx1"/>
                </a:solidFill>
                <a:latin typeface="Times New Roman" panose="02020603050405020304" pitchFamily="18" charset="0"/>
                <a:cs typeface="Times New Roman" panose="02020603050405020304" pitchFamily="18" charset="0"/>
              </a:rPr>
              <a:t>تسويق الموقع</a:t>
            </a:r>
            <a:r>
              <a:rPr lang="ar-SY" sz="2400" u="sng" dirty="0">
                <a:solidFill>
                  <a:schemeClr val="tx1"/>
                </a:solidFill>
                <a:latin typeface="Times New Roman" panose="02020603050405020304" pitchFamily="18" charset="0"/>
                <a:cs typeface="Times New Roman" panose="02020603050405020304" pitchFamily="18" charset="0"/>
              </a:rPr>
              <a:t>: </a:t>
            </a:r>
            <a:r>
              <a:rPr lang="ar-SY" sz="2400" dirty="0">
                <a:solidFill>
                  <a:schemeClr val="tx1"/>
                </a:solidFill>
                <a:latin typeface="Times New Roman" panose="02020603050405020304" pitchFamily="18" charset="0"/>
                <a:cs typeface="Times New Roman" panose="02020603050405020304" pitchFamily="18" charset="0"/>
              </a:rPr>
              <a:t>ربما هذه لا ترتبط ارتباطًا وثيقًا ببناء الموقع، لكن لا يوجد موقع بدون زيارات، ولا يوجد عمل تجاري دون عملاء. لذا يجب إعداد كذلك الخطة التسويقية للموقع وكيف ستصل للسوق المستهدف وكيف يمكن كسب ثقتهم عبر قنوات التسويق المختلفة.</a:t>
            </a:r>
          </a:p>
          <a:p>
            <a:pPr algn="r" rtl="1"/>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83</a:t>
            </a:fld>
            <a:endParaRPr lang="en-US"/>
          </a:p>
        </p:txBody>
      </p:sp>
    </p:spTree>
    <p:extLst>
      <p:ext uri="{BB962C8B-B14F-4D97-AF65-F5344CB8AC3E}">
        <p14:creationId xmlns:p14="http://schemas.microsoft.com/office/powerpoint/2010/main" val="265101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3600" b="1" dirty="0">
                <a:solidFill>
                  <a:schemeClr val="tx1"/>
                </a:solidFill>
                <a:latin typeface="Times New Roman" panose="02020603050405020304" pitchFamily="18" charset="0"/>
                <a:cs typeface="Times New Roman" panose="02020603050405020304" pitchFamily="18" charset="0"/>
              </a:rPr>
              <a:t>احتياجات مواقع التجارة الإلكترونية</a:t>
            </a:r>
          </a:p>
          <a:p>
            <a:pPr algn="r" rtl="1"/>
            <a:r>
              <a:rPr lang="ar-SY" sz="2400" b="1" dirty="0">
                <a:solidFill>
                  <a:schemeClr val="tx1"/>
                </a:solidFill>
                <a:latin typeface="Times New Roman" panose="02020603050405020304" pitchFamily="18" charset="0"/>
                <a:cs typeface="Times New Roman" panose="02020603050405020304" pitchFamily="18" charset="0"/>
              </a:rPr>
              <a:t/>
            </a:r>
            <a:br>
              <a:rPr lang="ar-SY" sz="2400" b="1" dirty="0">
                <a:solidFill>
                  <a:schemeClr val="tx1"/>
                </a:solidFill>
                <a:latin typeface="Times New Roman" panose="02020603050405020304" pitchFamily="18" charset="0"/>
                <a:cs typeface="Times New Roman" panose="02020603050405020304" pitchFamily="18" charset="0"/>
              </a:rPr>
            </a:br>
            <a:r>
              <a:rPr lang="ar-SY" sz="2400" b="1" dirty="0">
                <a:solidFill>
                  <a:schemeClr val="tx1"/>
                </a:solidFill>
                <a:latin typeface="Times New Roman" panose="02020603050405020304" pitchFamily="18" charset="0"/>
                <a:cs typeface="Times New Roman" panose="02020603050405020304" pitchFamily="18" charset="0"/>
              </a:rPr>
              <a:t>كثير من روّاد التجارة الإلكترونية يتجهون لشركات الاستضافة للحصول على احتياجاتهم بمواقع التجارة الإلكترونية. كتعاملات البطاقة الائتمانية، وتحويل الأموال، إرسال رسالة آلية بتأكيد الشراء وعرض منتجات مرتبطة وغيرها من الأمور.</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84</a:t>
            </a:fld>
            <a:endParaRPr lang="en-US"/>
          </a:p>
        </p:txBody>
      </p:sp>
      <p:pic>
        <p:nvPicPr>
          <p:cNvPr id="3074" name="Picture 2" descr="كيف تقوم ببناء موقع تجارة إلكترونية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926" y="0"/>
            <a:ext cx="3521074" cy="216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907944" y="787782"/>
            <a:ext cx="8596668" cy="4760725"/>
          </a:xfrm>
        </p:spPr>
        <p:txBody>
          <a:bodyPr>
            <a:noAutofit/>
          </a:bodyPr>
          <a:lstStyle/>
          <a:p>
            <a:pPr algn="r" rtl="1"/>
            <a:r>
              <a:rPr lang="ar-SY" sz="2000" dirty="0" smtClean="0">
                <a:solidFill>
                  <a:schemeClr val="tx1"/>
                </a:solidFill>
                <a:latin typeface="Times New Roman" panose="02020603050405020304" pitchFamily="18" charset="0"/>
                <a:cs typeface="Times New Roman" panose="02020603050405020304" pitchFamily="18" charset="0"/>
              </a:rPr>
              <a:t>الخيار </a:t>
            </a:r>
            <a:r>
              <a:rPr lang="ar-SY" sz="2000" dirty="0">
                <a:solidFill>
                  <a:schemeClr val="tx1"/>
                </a:solidFill>
                <a:latin typeface="Times New Roman" panose="02020603050405020304" pitchFamily="18" charset="0"/>
                <a:cs typeface="Times New Roman" panose="02020603050405020304" pitchFamily="18" charset="0"/>
              </a:rPr>
              <a:t>الثاني وهو دمج نموذج “سلة التسوق الإلكترونية” بالموقع، والذي يسمح للزائر بالتعامل مع </a:t>
            </a:r>
            <a:r>
              <a:rPr lang="ar-SY" sz="2000" dirty="0" err="1">
                <a:solidFill>
                  <a:schemeClr val="tx1"/>
                </a:solidFill>
                <a:latin typeface="Times New Roman" panose="02020603050405020304" pitchFamily="18" charset="0"/>
                <a:cs typeface="Times New Roman" panose="02020603050405020304" pitchFamily="18" charset="0"/>
              </a:rPr>
              <a:t>مشتراوته</a:t>
            </a:r>
            <a:r>
              <a:rPr lang="ar-SY" sz="2000" dirty="0">
                <a:solidFill>
                  <a:schemeClr val="tx1"/>
                </a:solidFill>
                <a:latin typeface="Times New Roman" panose="02020603050405020304" pitchFamily="18" charset="0"/>
                <a:cs typeface="Times New Roman" panose="02020603050405020304" pitchFamily="18" charset="0"/>
              </a:rPr>
              <a:t> عبر الموقع ومتابعة عمليات الدفع عبر بطاقته الائتمانية. هذا النموذج يتكون من أربع أجزاء رئيسية ..</a:t>
            </a:r>
          </a:p>
          <a:p>
            <a:pPr algn="r" rtl="1"/>
            <a:r>
              <a:rPr lang="ar-SY" sz="2000" dirty="0" err="1">
                <a:solidFill>
                  <a:schemeClr val="tx1"/>
                </a:solidFill>
                <a:latin typeface="Times New Roman" panose="02020603050405020304" pitchFamily="18" charset="0"/>
                <a:cs typeface="Times New Roman" panose="02020603050405020304" pitchFamily="18" charset="0"/>
              </a:rPr>
              <a:t>كاتالوج</a:t>
            </a:r>
            <a:r>
              <a:rPr lang="ar-SY" sz="2000" dirty="0">
                <a:solidFill>
                  <a:schemeClr val="tx1"/>
                </a:solidFill>
                <a:latin typeface="Times New Roman" panose="02020603050405020304" pitchFamily="18" charset="0"/>
                <a:cs typeface="Times New Roman" panose="02020603050405020304" pitchFamily="18" charset="0"/>
              </a:rPr>
              <a:t>: يمكن للزبائن أن تتصفح المنتجات، تقرأ معلومات كل منتج وتقارن بين الأسعار.</a:t>
            </a:r>
          </a:p>
          <a:p>
            <a:pPr algn="r" rtl="1"/>
            <a:r>
              <a:rPr lang="ar-SY" sz="2000" dirty="0">
                <a:solidFill>
                  <a:schemeClr val="tx1"/>
                </a:solidFill>
                <a:latin typeface="Times New Roman" panose="02020603050405020304" pitchFamily="18" charset="0"/>
                <a:cs typeface="Times New Roman" panose="02020603050405020304" pitchFamily="18" charset="0"/>
              </a:rPr>
              <a:t>عربة التسوق: وهي تتتبع كل الطلبات التي يقوم بها العميل، ويمكن حذف أو إضافة طلبات جديدة من خلالها.</a:t>
            </a:r>
          </a:p>
          <a:p>
            <a:pPr algn="r" rtl="1"/>
            <a:r>
              <a:rPr lang="ar-SY" sz="2000" dirty="0">
                <a:solidFill>
                  <a:schemeClr val="tx1"/>
                </a:solidFill>
                <a:latin typeface="Times New Roman" panose="02020603050405020304" pitchFamily="18" charset="0"/>
                <a:cs typeface="Times New Roman" panose="02020603050405020304" pitchFamily="18" charset="0"/>
              </a:rPr>
              <a:t>مراجعة الطلب: وهي العملية التي يقوم بها العميل مراجعة المشتريات التي قام بإضافتها للعربة، ومراجعة أية خصوم أو عروض يعرضها الموقع، مع إضافة أية تكاليف إضافية كمصاريف الشحن.</a:t>
            </a:r>
          </a:p>
          <a:p>
            <a:pPr algn="r" rtl="1"/>
            <a:r>
              <a:rPr lang="ar-SY" sz="2000" dirty="0">
                <a:solidFill>
                  <a:schemeClr val="tx1"/>
                </a:solidFill>
                <a:latin typeface="Times New Roman" panose="02020603050405020304" pitchFamily="18" charset="0"/>
                <a:cs typeface="Times New Roman" panose="02020603050405020304" pitchFamily="18" charset="0"/>
              </a:rPr>
              <a:t>تنفيذ الطلب: يقوم البرنامج بمراجعة البطاقة الائتمانية أو وسيلة الدفع المستخدمة، يقوم بالتأكد من جميع المعلومات ثم يحفظ كل شيء بقاعدة البيانات.</a:t>
            </a:r>
          </a:p>
          <a:p>
            <a:pPr algn="r" rtl="1"/>
            <a:r>
              <a:rPr lang="ar-SY" sz="2000" dirty="0">
                <a:solidFill>
                  <a:schemeClr val="tx1"/>
                </a:solidFill>
                <a:latin typeface="Times New Roman" panose="02020603050405020304" pitchFamily="18" charset="0"/>
                <a:cs typeface="Times New Roman" panose="02020603050405020304" pitchFamily="18" charset="0"/>
              </a:rPr>
              <a:t>إلى هنا أنت لديك الأساسيات التي تُمكّنك من بناء موقع تجاري، لديك خياران لتنفيذ كل ما تحدثنا عنه سابقًا، إما أن تقوم بتوظيف فريق من المستقلين، كل منهم يقوم بتنفيذ جزء من رؤيتك للموقع كالتصميم، التطوير، التسويق، وغيرها وهو خيار مُكلِّف قليلًا لكن نتائجه مضمونة واحترافية وسيتم بجدول معين.</a:t>
            </a:r>
          </a:p>
          <a:p>
            <a:pPr algn="r" rtl="1"/>
            <a:r>
              <a:rPr lang="ar-SY" sz="2000" dirty="0">
                <a:solidFill>
                  <a:schemeClr val="tx1"/>
                </a:solidFill>
                <a:latin typeface="Times New Roman" panose="02020603050405020304" pitchFamily="18" charset="0"/>
                <a:cs typeface="Times New Roman" panose="02020603050405020304" pitchFamily="18" charset="0"/>
              </a:rPr>
              <a:t>أو يمكنك أن تسلك طريق (أفعلها بنفسك) وهو الخيار الأقل سعرًا ولكنه يحتاج وقت كبير وربما تخرج النتائج بجودة متدنية.</a:t>
            </a:r>
          </a:p>
          <a:p>
            <a:pPr algn="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dirty="0" smtClean="0"/>
              <a:t>المهندس خالد ياسين الشيخ- الهندسة المعلوماتية- ماجستير الريادة والإدارة بالإبداع</a:t>
            </a:r>
            <a:endParaRPr lang="en-US" dirty="0"/>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85</a:t>
            </a:fld>
            <a:endParaRPr lang="en-US"/>
          </a:p>
        </p:txBody>
      </p:sp>
    </p:spTree>
    <p:extLst>
      <p:ext uri="{BB962C8B-B14F-4D97-AF65-F5344CB8AC3E}">
        <p14:creationId xmlns:p14="http://schemas.microsoft.com/office/powerpoint/2010/main" val="22402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8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8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b="1" dirty="0">
                <a:latin typeface="Times New Roman" panose="02020603050405020304" pitchFamily="18" charset="0"/>
                <a:cs typeface="Times New Roman" panose="02020603050405020304" pitchFamily="18" charset="0"/>
              </a:rPr>
              <a:t>تحليل </a:t>
            </a:r>
            <a:r>
              <a:rPr lang="en-US" b="1" dirty="0" smtClean="0">
                <a:latin typeface="Times New Roman" panose="02020603050405020304" pitchFamily="18" charset="0"/>
                <a:cs typeface="Times New Roman" panose="02020603050405020304" pitchFamily="18" charset="0"/>
              </a:rPr>
              <a:t>SWOT</a:t>
            </a:r>
            <a:r>
              <a:rPr lang="ar-SY" b="1" dirty="0" smtClean="0">
                <a:latin typeface="Times New Roman" panose="02020603050405020304" pitchFamily="18" charset="0"/>
                <a:cs typeface="Times New Roman" panose="02020603050405020304" pitchFamily="18" charset="0"/>
              </a:rPr>
              <a:t>وريادة الاعمال</a:t>
            </a:r>
            <a:br>
              <a:rPr lang="ar-SY" b="1" dirty="0" smtClean="0">
                <a:latin typeface="Times New Roman" panose="02020603050405020304" pitchFamily="18" charset="0"/>
                <a:cs typeface="Times New Roman" panose="02020603050405020304" pitchFamily="18" charset="0"/>
              </a:rPr>
            </a:br>
            <a:r>
              <a:rPr lang="ar-SY" sz="1800" b="1" dirty="0" smtClean="0">
                <a:latin typeface="Times New Roman" panose="02020603050405020304" pitchFamily="18" charset="0"/>
                <a:cs typeface="Times New Roman" panose="02020603050405020304" pitchFamily="18" charset="0"/>
              </a:rPr>
              <a:t>(كيف </a:t>
            </a:r>
            <a:r>
              <a:rPr lang="ar-SY" sz="1800" b="1" dirty="0">
                <a:latin typeface="Times New Roman" panose="02020603050405020304" pitchFamily="18" charset="0"/>
                <a:cs typeface="Times New Roman" panose="02020603050405020304" pitchFamily="18" charset="0"/>
              </a:rPr>
              <a:t>تكشف نقاط قوة وضعف شركتك </a:t>
            </a:r>
            <a:r>
              <a:rPr lang="ar-SY" sz="1800" b="1" dirty="0" smtClean="0">
                <a:latin typeface="Times New Roman" panose="02020603050405020304" pitchFamily="18" charset="0"/>
                <a:cs typeface="Times New Roman" panose="02020603050405020304" pitchFamily="18" charset="0"/>
              </a:rPr>
              <a:t>الناشئة والتهديدات والفرص المحيطة بها </a:t>
            </a:r>
            <a:r>
              <a:rPr lang="ar-SY" sz="1800" b="1" dirty="0">
                <a:latin typeface="Times New Roman" panose="02020603050405020304" pitchFamily="18" charset="0"/>
                <a:cs typeface="Times New Roman" panose="02020603050405020304" pitchFamily="18" charset="0"/>
              </a:rPr>
              <a:t>باستخدام.. </a:t>
            </a:r>
            <a:r>
              <a:rPr lang="en-US" sz="1800" b="1" dirty="0">
                <a:latin typeface="Times New Roman" panose="02020603050405020304" pitchFamily="18" charset="0"/>
                <a:cs typeface="Times New Roman" panose="02020603050405020304" pitchFamily="18" charset="0"/>
              </a:rPr>
              <a:t>SWOT </a:t>
            </a:r>
            <a:r>
              <a:rPr lang="en-US" sz="1800" b="1" dirty="0" smtClean="0">
                <a:latin typeface="Times New Roman" panose="02020603050405020304" pitchFamily="18" charset="0"/>
                <a:cs typeface="Times New Roman" panose="02020603050405020304" pitchFamily="18" charset="0"/>
              </a:rPr>
              <a:t>Analysis</a:t>
            </a:r>
            <a:r>
              <a:rPr lang="ar-SY" sz="1800" b="1" dirty="0" smtClean="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ar-SY" b="1" dirty="0">
                <a:latin typeface="Times New Roman" panose="02020603050405020304" pitchFamily="18" charset="0"/>
                <a:cs typeface="Times New Roman" panose="02020603050405020304" pitchFamily="18" charset="0"/>
              </a:rPr>
              <a:t/>
            </a:r>
            <a:br>
              <a:rPr lang="ar-SY"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2431261" y="1732177"/>
            <a:ext cx="8596668" cy="4403631"/>
          </a:xfrm>
        </p:spPr>
        <p:txBody>
          <a:bodyPr>
            <a:noAutofit/>
          </a:bodyPr>
          <a:lstStyle/>
          <a:p>
            <a:pPr algn="r" rtl="1"/>
            <a:r>
              <a:rPr lang="ar-SY" sz="2800" dirty="0">
                <a:solidFill>
                  <a:schemeClr val="tx1"/>
                </a:solidFill>
                <a:latin typeface="Times New Roman" panose="02020603050405020304" pitchFamily="18" charset="0"/>
                <a:cs typeface="Times New Roman" panose="02020603050405020304" pitchFamily="18" charset="0"/>
              </a:rPr>
              <a:t>يستخدم التحليل </a:t>
            </a:r>
            <a:r>
              <a:rPr lang="ar-SY" sz="2800" dirty="0" smtClean="0">
                <a:solidFill>
                  <a:schemeClr val="tx1"/>
                </a:solidFill>
                <a:latin typeface="Times New Roman" panose="02020603050405020304" pitchFamily="18" charset="0"/>
                <a:cs typeface="Times New Roman" panose="02020603050405020304" pitchFamily="18" charset="0"/>
              </a:rPr>
              <a:t>الرباعي</a:t>
            </a:r>
            <a:r>
              <a:rPr lang="en-US" sz="2800" dirty="0" smtClean="0">
                <a:solidFill>
                  <a:schemeClr val="tx1"/>
                </a:solidFill>
                <a:latin typeface="Times New Roman" panose="02020603050405020304" pitchFamily="18" charset="0"/>
                <a:cs typeface="Times New Roman" panose="02020603050405020304" pitchFamily="18" charset="0"/>
              </a:rPr>
              <a:t>:</a:t>
            </a:r>
            <a:r>
              <a:rPr lang="ar-SY"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SWOT </a:t>
            </a:r>
            <a:r>
              <a:rPr lang="ar-SY" sz="2800" dirty="0" smtClean="0">
                <a:solidFill>
                  <a:schemeClr val="tx1"/>
                </a:solidFill>
                <a:latin typeface="Times New Roman" panose="02020603050405020304" pitchFamily="18" charset="0"/>
                <a:cs typeface="Times New Roman" panose="02020603050405020304" pitchFamily="18" charset="0"/>
              </a:rPr>
              <a:t> كأداة </a:t>
            </a:r>
            <a:r>
              <a:rPr lang="ar-SY" sz="2800" dirty="0">
                <a:solidFill>
                  <a:schemeClr val="tx1"/>
                </a:solidFill>
                <a:latin typeface="Times New Roman" panose="02020603050405020304" pitchFamily="18" charset="0"/>
                <a:cs typeface="Times New Roman" panose="02020603050405020304" pitchFamily="18" charset="0"/>
              </a:rPr>
              <a:t>تحليل </a:t>
            </a:r>
            <a:r>
              <a:rPr lang="ar-SY" sz="2800" dirty="0" smtClean="0">
                <a:solidFill>
                  <a:schemeClr val="tx1"/>
                </a:solidFill>
                <a:latin typeface="Times New Roman" panose="02020603050405020304" pitchFamily="18" charset="0"/>
                <a:cs typeface="Times New Roman" panose="02020603050405020304" pitchFamily="18" charset="0"/>
              </a:rPr>
              <a:t>استراتيجي، وهو </a:t>
            </a:r>
            <a:r>
              <a:rPr lang="ar-SY" sz="2800" dirty="0">
                <a:solidFill>
                  <a:schemeClr val="tx1"/>
                </a:solidFill>
                <a:latin typeface="Times New Roman" panose="02020603050405020304" pitchFamily="18" charset="0"/>
                <a:cs typeface="Times New Roman" panose="02020603050405020304" pitchFamily="18" charset="0"/>
              </a:rPr>
              <a:t>أسلوب تحليلي لمعرفة نقاط القوة والضعف والفرص والتهديدات لدى الشركة (سواء كانت قائمة فعلاً، أو مجرد فكرة فقط) ووضعها موضع الدراسة والتحليل، حيث يعتمد على فكرة بديهية وهي النظر إلى مصادر </a:t>
            </a:r>
            <a:r>
              <a:rPr lang="ar-SY" sz="2800" dirty="0" smtClean="0">
                <a:solidFill>
                  <a:schemeClr val="tx1"/>
                </a:solidFill>
                <a:latin typeface="Times New Roman" panose="02020603050405020304" pitchFamily="18" charset="0"/>
                <a:cs typeface="Times New Roman" panose="02020603050405020304" pitchFamily="18" charset="0"/>
              </a:rPr>
              <a:t>القوة  </a:t>
            </a:r>
            <a:r>
              <a:rPr lang="ar-SY" sz="2800" dirty="0">
                <a:solidFill>
                  <a:schemeClr val="tx1"/>
                </a:solidFill>
                <a:latin typeface="Times New Roman" panose="02020603050405020304" pitchFamily="18" charset="0"/>
                <a:cs typeface="Times New Roman" panose="02020603050405020304" pitchFamily="18" charset="0"/>
              </a:rPr>
              <a:t>والفرص المتاحة لدى </a:t>
            </a:r>
            <a:r>
              <a:rPr lang="ar-SY" sz="2800" dirty="0" smtClean="0">
                <a:solidFill>
                  <a:schemeClr val="tx1"/>
                </a:solidFill>
                <a:latin typeface="Times New Roman" panose="02020603050405020304" pitchFamily="18" charset="0"/>
                <a:cs typeface="Times New Roman" panose="02020603050405020304" pitchFamily="18" charset="0"/>
              </a:rPr>
              <a:t>الشركة ومن ثم تفعيلها ودعمها وتطويرها والنظر إلى نقاط الضعف والتهديدات التي تتعرض لها الشركة الناشئة أو القائمة ومحاولة التقليل تأثيرها والابتعاد عن مصادر التهديدات. </a:t>
            </a:r>
          </a:p>
          <a:p>
            <a:pPr algn="r" rtl="1"/>
            <a:r>
              <a:rPr lang="ar-SY" sz="2800" dirty="0" smtClean="0">
                <a:solidFill>
                  <a:schemeClr val="tx1"/>
                </a:solidFill>
                <a:latin typeface="Times New Roman" panose="02020603050405020304" pitchFamily="18" charset="0"/>
                <a:cs typeface="Times New Roman" panose="02020603050405020304" pitchFamily="18" charset="0"/>
              </a:rPr>
              <a:t>وهذا الأسلوب من أفضل أساليب التحليل الاستراتيجي لوضع الخطط (طويلة المدى وقصيرة المدى) للوصول إلى الأهداف المرجوة من المنظمة أو المشروع الناشئ.</a:t>
            </a:r>
            <a:endParaRPr lang="en-US" sz="2800" dirty="0" smtClean="0">
              <a:solidFill>
                <a:schemeClr val="tx1"/>
              </a:solidFill>
              <a:latin typeface="Times New Roman" panose="02020603050405020304" pitchFamily="18" charset="0"/>
              <a:cs typeface="Times New Roman" panose="02020603050405020304" pitchFamily="18" charset="0"/>
            </a:endParaRPr>
          </a:p>
          <a:p>
            <a:pPr algn="r" rtl="1"/>
            <a:endParaRPr lang="en-US" sz="2800" dirty="0">
              <a:solidFill>
                <a:schemeClr val="tx1"/>
              </a:solidFill>
              <a:latin typeface="Times New Roman" panose="02020603050405020304" pitchFamily="18" charset="0"/>
              <a:cs typeface="Times New Roman" panose="02020603050405020304" pitchFamily="18" charset="0"/>
            </a:endParaRPr>
          </a:p>
          <a:p>
            <a:pPr algn="r" rtl="1"/>
            <a:endParaRPr lang="ar-SY"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86</a:t>
            </a:fld>
            <a:endParaRPr lang="en-US"/>
          </a:p>
        </p:txBody>
      </p:sp>
    </p:spTree>
    <p:extLst>
      <p:ext uri="{BB962C8B-B14F-4D97-AF65-F5344CB8AC3E}">
        <p14:creationId xmlns:p14="http://schemas.microsoft.com/office/powerpoint/2010/main" val="21237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05319" y="1724167"/>
            <a:ext cx="8915400" cy="3777622"/>
          </a:xfrm>
        </p:spPr>
        <p:txBody>
          <a:bodyPr>
            <a:noAutofit/>
          </a:bodyPr>
          <a:lstStyle/>
          <a:p>
            <a:pPr algn="r" rtl="1"/>
            <a:r>
              <a:rPr lang="ar-SY" sz="2400" dirty="0">
                <a:solidFill>
                  <a:schemeClr val="tx1"/>
                </a:solidFill>
                <a:latin typeface="Times New Roman" panose="02020603050405020304" pitchFamily="18" charset="0"/>
                <a:cs typeface="Times New Roman" panose="02020603050405020304" pitchFamily="18" charset="0"/>
              </a:rPr>
              <a:t>كلمة </a:t>
            </a:r>
            <a:r>
              <a:rPr lang="en-US" sz="2400" b="1" u="sng" dirty="0">
                <a:solidFill>
                  <a:schemeClr val="tx1"/>
                </a:solidFill>
                <a:latin typeface="Times New Roman" panose="02020603050405020304" pitchFamily="18" charset="0"/>
                <a:cs typeface="Times New Roman" panose="02020603050405020304" pitchFamily="18" charset="0"/>
              </a:rPr>
              <a:t>SWOT</a:t>
            </a:r>
            <a:r>
              <a:rPr lang="ar-SY" sz="2400" dirty="0">
                <a:solidFill>
                  <a:schemeClr val="tx1"/>
                </a:solidFill>
                <a:latin typeface="Times New Roman" panose="02020603050405020304" pitchFamily="18" charset="0"/>
                <a:cs typeface="Times New Roman" panose="02020603050405020304" pitchFamily="18" charset="0"/>
              </a:rPr>
              <a:t> هي اختصار لأربع كلمات انجليزية تحمل الحرف الأول من كل كلمة و هي:</a:t>
            </a:r>
          </a:p>
          <a:p>
            <a:pPr algn="r" rtl="1"/>
            <a:r>
              <a:rPr lang="ar-SY" sz="2400" b="1" dirty="0">
                <a:solidFill>
                  <a:schemeClr val="tx1"/>
                </a:solidFill>
                <a:latin typeface="Times New Roman" panose="02020603050405020304" pitchFamily="18" charset="0"/>
                <a:cs typeface="Times New Roman" panose="02020603050405020304" pitchFamily="18" charset="0"/>
              </a:rPr>
              <a:t>القوة</a:t>
            </a:r>
            <a:r>
              <a:rPr lang="ar-SY" sz="2400" dirty="0">
                <a:solidFill>
                  <a:schemeClr val="tx1"/>
                </a:solidFill>
                <a:latin typeface="Times New Roman" panose="02020603050405020304" pitchFamily="18" charset="0"/>
                <a:cs typeface="Times New Roman" panose="02020603050405020304" pitchFamily="18" charset="0"/>
              </a:rPr>
              <a:t>: عناصر القوة الداخلية في المشروع والتي تميزه عن غيره من المشاريع وهى ترجمة لكلمة </a:t>
            </a:r>
            <a:r>
              <a:rPr lang="en-US" sz="2400" dirty="0">
                <a:solidFill>
                  <a:schemeClr val="tx1"/>
                </a:solidFill>
                <a:latin typeface="Times New Roman" panose="02020603050405020304" pitchFamily="18" charset="0"/>
                <a:cs typeface="Times New Roman" panose="02020603050405020304" pitchFamily="18" charset="0"/>
              </a:rPr>
              <a:t>Strengths.</a:t>
            </a:r>
            <a:endParaRPr lang="ar-SY" sz="2400" dirty="0">
              <a:solidFill>
                <a:schemeClr val="tx1"/>
              </a:solidFill>
              <a:latin typeface="Times New Roman" panose="02020603050405020304" pitchFamily="18" charset="0"/>
              <a:cs typeface="Times New Roman" panose="02020603050405020304" pitchFamily="18" charset="0"/>
            </a:endParaRPr>
          </a:p>
          <a:p>
            <a:pPr algn="r" rtl="1"/>
            <a:r>
              <a:rPr lang="ar-SY" sz="2400" b="1" dirty="0">
                <a:solidFill>
                  <a:schemeClr val="tx1"/>
                </a:solidFill>
                <a:latin typeface="Times New Roman" panose="02020603050405020304" pitchFamily="18" charset="0"/>
                <a:cs typeface="Times New Roman" panose="02020603050405020304" pitchFamily="18" charset="0"/>
              </a:rPr>
              <a:t>الضعف</a:t>
            </a:r>
            <a:r>
              <a:rPr lang="ar-SY" sz="2400" dirty="0">
                <a:solidFill>
                  <a:schemeClr val="tx1"/>
                </a:solidFill>
                <a:latin typeface="Times New Roman" panose="02020603050405020304" pitchFamily="18" charset="0"/>
                <a:cs typeface="Times New Roman" panose="02020603050405020304" pitchFamily="18" charset="0"/>
              </a:rPr>
              <a:t> : نقاط الضعف الداخلية في المشروع وهى ترجمة لكلمة </a:t>
            </a:r>
            <a:r>
              <a:rPr lang="en-US" sz="2400" dirty="0">
                <a:solidFill>
                  <a:schemeClr val="tx1"/>
                </a:solidFill>
                <a:latin typeface="Times New Roman" panose="02020603050405020304" pitchFamily="18" charset="0"/>
                <a:cs typeface="Times New Roman" panose="02020603050405020304" pitchFamily="18" charset="0"/>
              </a:rPr>
              <a:t>Weaknesses.</a:t>
            </a:r>
          </a:p>
          <a:p>
            <a:pPr algn="r" rtl="1"/>
            <a:r>
              <a:rPr lang="ar-SY" sz="2400" b="1" dirty="0">
                <a:solidFill>
                  <a:schemeClr val="tx1"/>
                </a:solidFill>
                <a:latin typeface="Times New Roman" panose="02020603050405020304" pitchFamily="18" charset="0"/>
                <a:cs typeface="Times New Roman" panose="02020603050405020304" pitchFamily="18" charset="0"/>
              </a:rPr>
              <a:t>الفرص</a:t>
            </a:r>
            <a:r>
              <a:rPr lang="ar-SY" sz="2400" dirty="0">
                <a:solidFill>
                  <a:schemeClr val="tx1"/>
                </a:solidFill>
                <a:latin typeface="Times New Roman" panose="02020603050405020304" pitchFamily="18" charset="0"/>
                <a:cs typeface="Times New Roman" panose="02020603050405020304" pitchFamily="18" charset="0"/>
              </a:rPr>
              <a:t> : و هي التي يمكن أن تأتي من خارج المشروع وقد تؤدي على سبيل المثال إلى زيادة المبيعات وأيضاً يمكن أن تؤدي لزيادة الأرباح, وهي ترجمة لكلمة </a:t>
            </a:r>
            <a:r>
              <a:rPr lang="en-US" sz="2400" dirty="0">
                <a:solidFill>
                  <a:schemeClr val="tx1"/>
                </a:solidFill>
                <a:latin typeface="Times New Roman" panose="02020603050405020304" pitchFamily="18" charset="0"/>
                <a:cs typeface="Times New Roman" panose="02020603050405020304" pitchFamily="18" charset="0"/>
              </a:rPr>
              <a:t>Opportunities.</a:t>
            </a:r>
            <a:endParaRPr lang="ar-SY" sz="2400" dirty="0">
              <a:solidFill>
                <a:schemeClr val="tx1"/>
              </a:solidFill>
              <a:latin typeface="Times New Roman" panose="02020603050405020304" pitchFamily="18" charset="0"/>
              <a:cs typeface="Times New Roman" panose="02020603050405020304" pitchFamily="18" charset="0"/>
            </a:endParaRPr>
          </a:p>
          <a:p>
            <a:pPr algn="r" rtl="1"/>
            <a:r>
              <a:rPr lang="ar-SY" sz="2400" b="1" dirty="0">
                <a:solidFill>
                  <a:schemeClr val="tx1"/>
                </a:solidFill>
                <a:latin typeface="Times New Roman" panose="02020603050405020304" pitchFamily="18" charset="0"/>
                <a:cs typeface="Times New Roman" panose="02020603050405020304" pitchFamily="18" charset="0"/>
              </a:rPr>
              <a:t>التهديدات</a:t>
            </a:r>
            <a:r>
              <a:rPr lang="ar-SY" sz="2400" dirty="0">
                <a:solidFill>
                  <a:schemeClr val="tx1"/>
                </a:solidFill>
                <a:latin typeface="Times New Roman" panose="02020603050405020304" pitchFamily="18" charset="0"/>
                <a:cs typeface="Times New Roman" panose="02020603050405020304" pitchFamily="18" charset="0"/>
              </a:rPr>
              <a:t> : وهي التي يمكن أن تأتي من خارج المشروع وتسبب اضطرابات للمشروع وهي ترجمة لكلمة </a:t>
            </a:r>
            <a:r>
              <a:rPr lang="en-US" sz="2400" dirty="0">
                <a:solidFill>
                  <a:schemeClr val="tx1"/>
                </a:solidFill>
                <a:latin typeface="Times New Roman" panose="02020603050405020304" pitchFamily="18" charset="0"/>
                <a:cs typeface="Times New Roman" panose="02020603050405020304" pitchFamily="18" charset="0"/>
              </a:rPr>
              <a:t>Threats.</a:t>
            </a:r>
          </a:p>
          <a:p>
            <a:pPr algn="r" rtl="1"/>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87</a:t>
            </a:fld>
            <a:endParaRPr lang="en-US"/>
          </a:p>
        </p:txBody>
      </p:sp>
      <p:pic>
        <p:nvPicPr>
          <p:cNvPr id="9" name="صورة 8"/>
          <p:cNvPicPr>
            <a:picLocks noChangeAspect="1"/>
          </p:cNvPicPr>
          <p:nvPr/>
        </p:nvPicPr>
        <p:blipFill>
          <a:blip r:embed="rId2"/>
          <a:stretch>
            <a:fillRect/>
          </a:stretch>
        </p:blipFill>
        <p:spPr>
          <a:xfrm>
            <a:off x="9274002" y="-2309"/>
            <a:ext cx="2917998" cy="3865418"/>
          </a:xfrm>
          <a:prstGeom prst="rect">
            <a:avLst/>
          </a:prstGeom>
        </p:spPr>
      </p:pic>
    </p:spTree>
    <p:extLst>
      <p:ext uri="{BB962C8B-B14F-4D97-AF65-F5344CB8AC3E}">
        <p14:creationId xmlns:p14="http://schemas.microsoft.com/office/powerpoint/2010/main" val="9300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8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8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8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589212" y="2106304"/>
            <a:ext cx="8915400" cy="3777622"/>
          </a:xfrm>
        </p:spPr>
        <p:txBody>
          <a:bodyPr>
            <a:normAutofit/>
          </a:bodyPr>
          <a:lstStyle/>
          <a:p>
            <a:pPr algn="r" rtl="1"/>
            <a:r>
              <a:rPr lang="ar-SY" sz="3600" b="1" u="sng" dirty="0" smtClean="0">
                <a:solidFill>
                  <a:schemeClr val="tx1"/>
                </a:solidFill>
                <a:latin typeface="Times New Roman" panose="02020603050405020304" pitchFamily="18" charset="0"/>
                <a:cs typeface="Times New Roman" panose="02020603050405020304" pitchFamily="18" charset="0"/>
              </a:rPr>
              <a:t>إذاً يتكون </a:t>
            </a:r>
            <a:r>
              <a:rPr lang="ar-SY" sz="3600" b="1" u="sng" dirty="0">
                <a:solidFill>
                  <a:schemeClr val="tx1"/>
                </a:solidFill>
                <a:latin typeface="Times New Roman" panose="02020603050405020304" pitchFamily="18" charset="0"/>
                <a:cs typeface="Times New Roman" panose="02020603050405020304" pitchFamily="18" charset="0"/>
              </a:rPr>
              <a:t>هذا الأسلوب من جانبين هما:</a:t>
            </a:r>
          </a:p>
          <a:p>
            <a:pPr algn="r" rtl="1"/>
            <a:r>
              <a:rPr lang="ar-SY" sz="3600" dirty="0">
                <a:solidFill>
                  <a:schemeClr val="tx1"/>
                </a:solidFill>
                <a:latin typeface="Times New Roman" panose="02020603050405020304" pitchFamily="18" charset="0"/>
                <a:cs typeface="Times New Roman" panose="02020603050405020304" pitchFamily="18" charset="0"/>
              </a:rPr>
              <a:t>تحليل البيئة الداخلية للشركة / الوضع الداخلي (نقاط القوة – نقاط الضعف</a:t>
            </a:r>
            <a:r>
              <a:rPr lang="ar-SY" sz="3600" dirty="0" smtClean="0">
                <a:solidFill>
                  <a:schemeClr val="tx1"/>
                </a:solidFill>
                <a:latin typeface="Times New Roman" panose="02020603050405020304" pitchFamily="18" charset="0"/>
                <a:cs typeface="Times New Roman" panose="02020603050405020304" pitchFamily="18" charset="0"/>
              </a:rPr>
              <a:t>)</a:t>
            </a:r>
            <a:r>
              <a:rPr lang="en-US" sz="3600" dirty="0" smtClean="0">
                <a:solidFill>
                  <a:schemeClr val="tx1"/>
                </a:solidFill>
                <a:latin typeface="Times New Roman" panose="02020603050405020304" pitchFamily="18" charset="0"/>
                <a:cs typeface="Times New Roman" panose="02020603050405020304" pitchFamily="18" charset="0"/>
              </a:rPr>
              <a:t>.</a:t>
            </a:r>
          </a:p>
          <a:p>
            <a:pPr algn="r" rtl="1"/>
            <a:r>
              <a:rPr lang="ar-SY" sz="3600" dirty="0">
                <a:solidFill>
                  <a:schemeClr val="tx1"/>
                </a:solidFill>
                <a:latin typeface="Times New Roman" panose="02020603050405020304" pitchFamily="18" charset="0"/>
                <a:cs typeface="Times New Roman" panose="02020603050405020304" pitchFamily="18" charset="0"/>
              </a:rPr>
              <a:t>2. تحليل البنية الخارجية (الفرص </a:t>
            </a:r>
            <a:r>
              <a:rPr lang="ar-SY" sz="3600" dirty="0" smtClean="0">
                <a:solidFill>
                  <a:schemeClr val="tx1"/>
                </a:solidFill>
                <a:latin typeface="Times New Roman" panose="02020603050405020304" pitchFamily="18" charset="0"/>
                <a:cs typeface="Times New Roman" panose="02020603050405020304" pitchFamily="18" charset="0"/>
              </a:rPr>
              <a:t>والتهديدات</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88</a:t>
            </a:fld>
            <a:endParaRPr lang="en-US"/>
          </a:p>
        </p:txBody>
      </p:sp>
      <p:graphicFrame>
        <p:nvGraphicFramePr>
          <p:cNvPr id="6" name="رسم تخطيطي 5"/>
          <p:cNvGraphicFramePr/>
          <p:nvPr>
            <p:extLst>
              <p:ext uri="{D42A27DB-BD31-4B8C-83A1-F6EECF244321}">
                <p14:modId xmlns:p14="http://schemas.microsoft.com/office/powerpoint/2010/main" val="14344088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0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8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8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heel(1)">
                                      <p:cBhvr>
                                        <p:cTn id="30"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410600" y="1463465"/>
            <a:ext cx="8596668" cy="4672343"/>
          </a:xfrm>
        </p:spPr>
        <p:txBody>
          <a:bodyPr>
            <a:noAutofit/>
          </a:bodyPr>
          <a:lstStyle/>
          <a:p>
            <a:pPr algn="r" rtl="1"/>
            <a:r>
              <a:rPr lang="ar-SY" sz="2000" b="1" dirty="0" smtClean="0">
                <a:solidFill>
                  <a:schemeClr val="tx1"/>
                </a:solidFill>
                <a:latin typeface="Times New Roman" panose="02020603050405020304" pitchFamily="18" charset="0"/>
                <a:cs typeface="Times New Roman" panose="02020603050405020304" pitchFamily="18" charset="0"/>
              </a:rPr>
              <a:t>نقاط القـوة: </a:t>
            </a:r>
            <a:r>
              <a:rPr lang="ar-SY" sz="2000" dirty="0" smtClean="0">
                <a:solidFill>
                  <a:schemeClr val="tx1"/>
                </a:solidFill>
                <a:latin typeface="Times New Roman" panose="02020603050405020304" pitchFamily="18" charset="0"/>
                <a:cs typeface="Times New Roman" panose="02020603050405020304" pitchFamily="18" charset="0"/>
              </a:rPr>
              <a:t>أية عوامل (عناصر) وإمكانيات </a:t>
            </a:r>
            <a:r>
              <a:rPr lang="ar-SY" sz="2000" dirty="0">
                <a:solidFill>
                  <a:schemeClr val="tx1"/>
                </a:solidFill>
                <a:latin typeface="Times New Roman" panose="02020603050405020304" pitchFamily="18" charset="0"/>
                <a:cs typeface="Times New Roman" panose="02020603050405020304" pitchFamily="18" charset="0"/>
              </a:rPr>
              <a:t>داخلية </a:t>
            </a:r>
            <a:r>
              <a:rPr lang="ar-SY" sz="2000" dirty="0" smtClean="0">
                <a:solidFill>
                  <a:schemeClr val="tx1"/>
                </a:solidFill>
                <a:latin typeface="Times New Roman" panose="02020603050405020304" pitchFamily="18" charset="0"/>
                <a:cs typeface="Times New Roman" panose="02020603050405020304" pitchFamily="18" charset="0"/>
              </a:rPr>
              <a:t>تؤثر بشكل إيجابي على المشروع.</a:t>
            </a:r>
          </a:p>
          <a:p>
            <a:pPr algn="r" rtl="1"/>
            <a:r>
              <a:rPr lang="ar-SY" sz="2000" dirty="0" smtClean="0">
                <a:solidFill>
                  <a:schemeClr val="tx1"/>
                </a:solidFill>
                <a:latin typeface="Times New Roman" panose="02020603050405020304" pitchFamily="18" charset="0"/>
                <a:cs typeface="Times New Roman" panose="02020603050405020304" pitchFamily="18" charset="0"/>
              </a:rPr>
              <a:t>نقاط </a:t>
            </a:r>
            <a:r>
              <a:rPr lang="ar-SY" sz="2000" dirty="0">
                <a:solidFill>
                  <a:schemeClr val="tx1"/>
                </a:solidFill>
                <a:latin typeface="Times New Roman" panose="02020603050405020304" pitchFamily="18" charset="0"/>
                <a:cs typeface="Times New Roman" panose="02020603050405020304" pitchFamily="18" charset="0"/>
              </a:rPr>
              <a:t>قوة أي شركة هي عبارة عن مصادرها وقدراتها المتوفرة، والتي يمكن استخدامها لإيجاد ميزات تنافسية، فهي تلك الجوانب </a:t>
            </a:r>
            <a:r>
              <a:rPr lang="ar-SY" sz="2000" dirty="0" smtClean="0">
                <a:solidFill>
                  <a:schemeClr val="tx1"/>
                </a:solidFill>
                <a:latin typeface="Times New Roman" panose="02020603050405020304" pitchFamily="18" charset="0"/>
                <a:cs typeface="Times New Roman" panose="02020603050405020304" pitchFamily="18" charset="0"/>
              </a:rPr>
              <a:t>التي </a:t>
            </a:r>
            <a:r>
              <a:rPr lang="ar-SY" sz="2000" dirty="0">
                <a:solidFill>
                  <a:schemeClr val="tx1"/>
                </a:solidFill>
                <a:latin typeface="Times New Roman" panose="02020603050405020304" pitchFamily="18" charset="0"/>
                <a:cs typeface="Times New Roman" panose="02020603050405020304" pitchFamily="18" charset="0"/>
              </a:rPr>
              <a:t>تستطيع أن تنافس بها الشركة </a:t>
            </a:r>
            <a:r>
              <a:rPr lang="ar-SY" sz="2000" dirty="0" smtClean="0">
                <a:solidFill>
                  <a:schemeClr val="tx1"/>
                </a:solidFill>
                <a:latin typeface="Times New Roman" panose="02020603050405020304" pitchFamily="18" charset="0"/>
                <a:cs typeface="Times New Roman" panose="02020603050405020304" pitchFamily="18" charset="0"/>
              </a:rPr>
              <a:t>في </a:t>
            </a:r>
            <a:r>
              <a:rPr lang="ar-SY" sz="2000" dirty="0">
                <a:solidFill>
                  <a:schemeClr val="tx1"/>
                </a:solidFill>
                <a:latin typeface="Times New Roman" panose="02020603050405020304" pitchFamily="18" charset="0"/>
                <a:cs typeface="Times New Roman" panose="02020603050405020304" pitchFamily="18" charset="0"/>
              </a:rPr>
              <a:t>الأسواق، </a:t>
            </a:r>
            <a:r>
              <a:rPr lang="ar-SY" sz="2000" dirty="0" smtClean="0">
                <a:solidFill>
                  <a:schemeClr val="tx1"/>
                </a:solidFill>
                <a:latin typeface="Times New Roman" panose="02020603050405020304" pitchFamily="18" charset="0"/>
                <a:cs typeface="Times New Roman" panose="02020603050405020304" pitchFamily="18" charset="0"/>
              </a:rPr>
              <a:t>والتي </a:t>
            </a:r>
            <a:r>
              <a:rPr lang="ar-SY" sz="2000" dirty="0">
                <a:solidFill>
                  <a:schemeClr val="tx1"/>
                </a:solidFill>
                <a:latin typeface="Times New Roman" panose="02020603050405020304" pitchFamily="18" charset="0"/>
                <a:cs typeface="Times New Roman" panose="02020603050405020304" pitchFamily="18" charset="0"/>
              </a:rPr>
              <a:t>تبني حولها استراتيجياتها.</a:t>
            </a:r>
          </a:p>
          <a:p>
            <a:pPr algn="r" rtl="1"/>
            <a:r>
              <a:rPr lang="ar-SY" sz="2000" dirty="0" smtClean="0">
                <a:solidFill>
                  <a:schemeClr val="tx1"/>
                </a:solidFill>
                <a:latin typeface="Times New Roman" panose="02020603050405020304" pitchFamily="18" charset="0"/>
                <a:cs typeface="Times New Roman" panose="02020603050405020304" pitchFamily="18" charset="0"/>
              </a:rPr>
              <a:t>أمثلة: توفر السيولة للمشروع.</a:t>
            </a:r>
          </a:p>
          <a:p>
            <a:pPr algn="r" rtl="1"/>
            <a:r>
              <a:rPr lang="ar-SY" sz="2000" dirty="0" smtClean="0">
                <a:solidFill>
                  <a:schemeClr val="tx1"/>
                </a:solidFill>
                <a:latin typeface="Times New Roman" panose="02020603050405020304" pitchFamily="18" charset="0"/>
                <a:cs typeface="Times New Roman" panose="02020603050405020304" pitchFamily="18" charset="0"/>
              </a:rPr>
              <a:t>اسم الشركة معروف (عالمياً، إقليمياً، محلياً).</a:t>
            </a:r>
          </a:p>
          <a:p>
            <a:pPr algn="r" rtl="1"/>
            <a:r>
              <a:rPr lang="ar-SY" sz="2000" dirty="0" smtClean="0">
                <a:solidFill>
                  <a:schemeClr val="tx1"/>
                </a:solidFill>
                <a:latin typeface="Times New Roman" panose="02020603050405020304" pitchFamily="18" charset="0"/>
                <a:cs typeface="Times New Roman" panose="02020603050405020304" pitchFamily="18" charset="0"/>
              </a:rPr>
              <a:t>علاقات قوية مع الحكومة.</a:t>
            </a:r>
          </a:p>
          <a:p>
            <a:pPr algn="r" rtl="1"/>
            <a:r>
              <a:rPr lang="ar-SY" sz="2000" dirty="0" smtClean="0">
                <a:solidFill>
                  <a:schemeClr val="tx1"/>
                </a:solidFill>
                <a:latin typeface="Times New Roman" panose="02020603050405020304" pitchFamily="18" charset="0"/>
                <a:cs typeface="Times New Roman" panose="02020603050405020304" pitchFamily="18" charset="0"/>
              </a:rPr>
              <a:t>وجود العمالة ذات الخبرة والكفاءة.</a:t>
            </a:r>
          </a:p>
          <a:p>
            <a:pPr algn="r" rtl="1"/>
            <a:r>
              <a:rPr lang="ar-SY" sz="2000" dirty="0">
                <a:solidFill>
                  <a:schemeClr val="tx1"/>
                </a:solidFill>
                <a:latin typeface="Times New Roman" panose="02020603050405020304" pitchFamily="18" charset="0"/>
                <a:cs typeface="Times New Roman" panose="02020603050405020304" pitchFamily="18" charset="0"/>
              </a:rPr>
              <a:t>براءات الاختراع التي تنفرد فيها الشركة، مثل </a:t>
            </a:r>
            <a:r>
              <a:rPr lang="en-US" sz="2000" dirty="0">
                <a:solidFill>
                  <a:schemeClr val="tx1"/>
                </a:solidFill>
                <a:latin typeface="Times New Roman" panose="02020603050405020304" pitchFamily="18" charset="0"/>
                <a:cs typeface="Times New Roman" panose="02020603050405020304" pitchFamily="18" charset="0"/>
              </a:rPr>
              <a:t>iPod </a:t>
            </a:r>
            <a:r>
              <a:rPr lang="ar-SY" sz="2000" dirty="0" smtClean="0">
                <a:solidFill>
                  <a:schemeClr val="tx1"/>
                </a:solidFill>
                <a:latin typeface="Times New Roman" panose="02020603050405020304" pitchFamily="18" charset="0"/>
                <a:cs typeface="Times New Roman" panose="02020603050405020304" pitchFamily="18" charset="0"/>
              </a:rPr>
              <a:t> من </a:t>
            </a:r>
            <a:r>
              <a:rPr lang="ar-SY" sz="2000" dirty="0">
                <a:solidFill>
                  <a:schemeClr val="tx1"/>
                </a:solidFill>
                <a:latin typeface="Times New Roman" panose="02020603050405020304" pitchFamily="18" charset="0"/>
                <a:cs typeface="Times New Roman" panose="02020603050405020304" pitchFamily="18" charset="0"/>
              </a:rPr>
              <a:t>أبل</a:t>
            </a:r>
            <a:r>
              <a:rPr lang="ar-SY" sz="2000" dirty="0" smtClean="0">
                <a:solidFill>
                  <a:schemeClr val="tx1"/>
                </a:solidFill>
                <a:latin typeface="Times New Roman" panose="02020603050405020304" pitchFamily="18" charset="0"/>
                <a:cs typeface="Times New Roman" panose="02020603050405020304" pitchFamily="18" charset="0"/>
              </a:rPr>
              <a:t>.</a:t>
            </a:r>
          </a:p>
          <a:p>
            <a:pPr algn="r" rtl="1"/>
            <a:r>
              <a:rPr lang="ar-SY" sz="2000" dirty="0" smtClean="0">
                <a:solidFill>
                  <a:schemeClr val="tx1"/>
                </a:solidFill>
                <a:latin typeface="Times New Roman" panose="02020603050405020304" pitchFamily="18" charset="0"/>
                <a:cs typeface="Times New Roman" panose="02020603050405020304" pitchFamily="18" charset="0"/>
              </a:rPr>
              <a:t>سمعة جيدة في السوق.</a:t>
            </a:r>
            <a:endParaRPr lang="en-US" sz="2000" dirty="0" smtClean="0">
              <a:solidFill>
                <a:schemeClr val="tx1"/>
              </a:solidFill>
              <a:latin typeface="Times New Roman" panose="02020603050405020304" pitchFamily="18" charset="0"/>
              <a:cs typeface="Times New Roman" panose="02020603050405020304" pitchFamily="18" charset="0"/>
            </a:endParaRPr>
          </a:p>
          <a:p>
            <a:pPr algn="r" rtl="1"/>
            <a:r>
              <a:rPr lang="ar-SY" sz="2000" dirty="0" smtClean="0">
                <a:solidFill>
                  <a:schemeClr val="tx1"/>
                </a:solidFill>
                <a:latin typeface="Times New Roman" panose="02020603050405020304" pitchFamily="18" charset="0"/>
                <a:cs typeface="Times New Roman" panose="02020603050405020304" pitchFamily="18" charset="0"/>
              </a:rPr>
              <a:t>تمتلك الشركة حصة سوقية في السوق.</a:t>
            </a:r>
            <a:endParaRPr lang="ar-SY" sz="2000" dirty="0">
              <a:solidFill>
                <a:schemeClr val="tx1"/>
              </a:solidFill>
              <a:latin typeface="Times New Roman" panose="02020603050405020304" pitchFamily="18" charset="0"/>
              <a:cs typeface="Times New Roman" panose="02020603050405020304" pitchFamily="18" charset="0"/>
            </a:endParaRPr>
          </a:p>
          <a:p>
            <a:pPr algn="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89</a:t>
            </a:fld>
            <a:endParaRPr lang="en-US"/>
          </a:p>
        </p:txBody>
      </p:sp>
    </p:spTree>
    <p:extLst>
      <p:ext uri="{BB962C8B-B14F-4D97-AF65-F5344CB8AC3E}">
        <p14:creationId xmlns:p14="http://schemas.microsoft.com/office/powerpoint/2010/main" val="35134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8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8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8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8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a:t>خصائص ريادة الأعمال</a:t>
            </a:r>
            <a:endParaRPr lang="en-US" dirty="0"/>
          </a:p>
        </p:txBody>
      </p:sp>
      <p:sp>
        <p:nvSpPr>
          <p:cNvPr id="3" name="عنصر نائب للمحتوى 2"/>
          <p:cNvSpPr>
            <a:spLocks noGrp="1"/>
          </p:cNvSpPr>
          <p:nvPr>
            <p:ph idx="1"/>
          </p:nvPr>
        </p:nvSpPr>
        <p:spPr/>
        <p:txBody>
          <a:bodyPr>
            <a:noAutofit/>
          </a:bodyPr>
          <a:lstStyle/>
          <a:p>
            <a:pPr algn="r" rtl="1"/>
            <a:r>
              <a:rPr lang="ar-SY" sz="2800" dirty="0">
                <a:solidFill>
                  <a:schemeClr val="tx1"/>
                </a:solidFill>
                <a:latin typeface="Times New Roman" panose="02020603050405020304" pitchFamily="18" charset="0"/>
                <a:cs typeface="Times New Roman" panose="02020603050405020304" pitchFamily="18" charset="0"/>
              </a:rPr>
              <a:t>بالإصرار والتصميم يضع الرائد </a:t>
            </a:r>
            <a:r>
              <a:rPr lang="ar-SY" sz="2800" dirty="0" smtClean="0">
                <a:solidFill>
                  <a:schemeClr val="tx1"/>
                </a:solidFill>
                <a:latin typeface="Times New Roman" panose="02020603050405020304" pitchFamily="18" charset="0"/>
                <a:cs typeface="Times New Roman" panose="02020603050405020304" pitchFamily="18" charset="0"/>
              </a:rPr>
              <a:t>استراتيجيته </a:t>
            </a:r>
            <a:r>
              <a:rPr lang="ar-SY" sz="2800" dirty="0">
                <a:solidFill>
                  <a:schemeClr val="tx1"/>
                </a:solidFill>
                <a:latin typeface="Times New Roman" panose="02020603050405020304" pitchFamily="18" charset="0"/>
                <a:cs typeface="Times New Roman" panose="02020603050405020304" pitchFamily="18" charset="0"/>
              </a:rPr>
              <a:t>لتحويل حلمه إلى واقع ملموس.</a:t>
            </a:r>
          </a:p>
          <a:p>
            <a:pPr algn="r" rtl="1"/>
            <a:r>
              <a:rPr lang="ar-SY" sz="2800" dirty="0" smtClean="0">
                <a:solidFill>
                  <a:schemeClr val="tx1"/>
                </a:solidFill>
                <a:latin typeface="Times New Roman" panose="02020603050405020304" pitchFamily="18" charset="0"/>
                <a:cs typeface="Times New Roman" panose="02020603050405020304" pitchFamily="18" charset="0"/>
              </a:rPr>
              <a:t>يأخذ </a:t>
            </a:r>
            <a:r>
              <a:rPr lang="ar-SY" sz="2800" dirty="0">
                <a:solidFill>
                  <a:schemeClr val="tx1"/>
                </a:solidFill>
                <a:latin typeface="Times New Roman" panose="02020603050405020304" pitchFamily="18" charset="0"/>
                <a:cs typeface="Times New Roman" panose="02020603050405020304" pitchFamily="18" charset="0"/>
              </a:rPr>
              <a:t>الرائد </a:t>
            </a:r>
            <a:r>
              <a:rPr lang="ar-SY" sz="2800" dirty="0" smtClean="0">
                <a:solidFill>
                  <a:schemeClr val="tx1"/>
                </a:solidFill>
                <a:latin typeface="Times New Roman" panose="02020603050405020304" pitchFamily="18" charset="0"/>
                <a:cs typeface="Times New Roman" panose="02020603050405020304" pitchFamily="18" charset="0"/>
              </a:rPr>
              <a:t>المبادرة </a:t>
            </a:r>
            <a:r>
              <a:rPr lang="ar-SY" sz="2800" dirty="0">
                <a:solidFill>
                  <a:schemeClr val="tx1"/>
                </a:solidFill>
                <a:latin typeface="Times New Roman" panose="02020603050405020304" pitchFamily="18" charset="0"/>
                <a:cs typeface="Times New Roman" panose="02020603050405020304" pitchFamily="18" charset="0"/>
              </a:rPr>
              <a:t>للوصول لنجاح فكرته.</a:t>
            </a:r>
          </a:p>
          <a:p>
            <a:pPr algn="r" rtl="1"/>
            <a:r>
              <a:rPr lang="ar-SY" sz="2800" dirty="0" smtClean="0">
                <a:solidFill>
                  <a:schemeClr val="tx1"/>
                </a:solidFill>
                <a:latin typeface="Times New Roman" panose="02020603050405020304" pitchFamily="18" charset="0"/>
                <a:cs typeface="Times New Roman" panose="02020603050405020304" pitchFamily="18" charset="0"/>
              </a:rPr>
              <a:t>المخاطر، </a:t>
            </a:r>
            <a:r>
              <a:rPr lang="ar-SY" sz="2800" dirty="0">
                <a:solidFill>
                  <a:schemeClr val="tx1"/>
                </a:solidFill>
                <a:latin typeface="Times New Roman" panose="02020603050405020304" pitchFamily="18" charset="0"/>
                <a:cs typeface="Times New Roman" panose="02020603050405020304" pitchFamily="18" charset="0"/>
              </a:rPr>
              <a:t>يأخذ المبادرون مخاطرة محسوبة ويحسبون التكاليف وكيفية الوصول إلى السوق و إنشائه، وكيفية تلبية احتياجات العملاء.</a:t>
            </a:r>
          </a:p>
          <a:p>
            <a:pPr algn="r" rtl="1"/>
            <a:r>
              <a:rPr lang="ar-SY" sz="2800" dirty="0">
                <a:solidFill>
                  <a:schemeClr val="tx1"/>
                </a:solidFill>
                <a:latin typeface="Times New Roman" panose="02020603050405020304" pitchFamily="18" charset="0"/>
                <a:cs typeface="Times New Roman" panose="02020603050405020304" pitchFamily="18" charset="0"/>
              </a:rPr>
              <a:t>الرياديون أنهم يقنعون الأخرين </a:t>
            </a:r>
            <a:r>
              <a:rPr lang="ar-SY" sz="2800" dirty="0" smtClean="0">
                <a:solidFill>
                  <a:schemeClr val="tx1"/>
                </a:solidFill>
                <a:latin typeface="Times New Roman" panose="02020603050405020304" pitchFamily="18" charset="0"/>
                <a:cs typeface="Times New Roman" panose="02020603050405020304" pitchFamily="18" charset="0"/>
              </a:rPr>
              <a:t>للانضمام </a:t>
            </a:r>
            <a:r>
              <a:rPr lang="ar-SY" sz="2800" dirty="0">
                <a:solidFill>
                  <a:schemeClr val="tx1"/>
                </a:solidFill>
                <a:latin typeface="Times New Roman" panose="02020603050405020304" pitchFamily="18" charset="0"/>
                <a:cs typeface="Times New Roman" panose="02020603050405020304" pitchFamily="18" charset="0"/>
              </a:rPr>
              <a:t>إليهم والمساعدة.</a:t>
            </a:r>
          </a:p>
          <a:p>
            <a:pPr algn="r" rtl="1"/>
            <a:r>
              <a:rPr lang="ar-SY" sz="2800" dirty="0">
                <a:solidFill>
                  <a:schemeClr val="tx1"/>
                </a:solidFill>
                <a:latin typeface="Times New Roman" panose="02020603050405020304" pitchFamily="18" charset="0"/>
                <a:cs typeface="Times New Roman" panose="02020603050405020304" pitchFamily="18" charset="0"/>
              </a:rPr>
              <a:t>الرياديون هم غالبا يفكرون بإيجابية وصناع قرار</a:t>
            </a:r>
            <a:r>
              <a:rPr lang="ar-SY" sz="2800" dirty="0" smtClean="0">
                <a:solidFill>
                  <a:schemeClr val="tx1"/>
                </a:solidFill>
                <a:latin typeface="Times New Roman" panose="02020603050405020304" pitchFamily="18" charset="0"/>
                <a:cs typeface="Times New Roman" panose="02020603050405020304" pitchFamily="18" charset="0"/>
              </a:rPr>
              <a:t>.</a:t>
            </a:r>
            <a:r>
              <a:rPr lang="ar-SY" sz="2800" dirty="0">
                <a:solidFill>
                  <a:schemeClr val="tx1"/>
                </a:solidFill>
                <a:latin typeface="Times New Roman" panose="02020603050405020304" pitchFamily="18" charset="0"/>
                <a:cs typeface="Times New Roman" panose="02020603050405020304" pitchFamily="18" charset="0"/>
              </a:rPr>
              <a:t/>
            </a:r>
            <a:br>
              <a:rPr lang="ar-SY" sz="2800" dirty="0">
                <a:solidFill>
                  <a:schemeClr val="tx1"/>
                </a:solidFill>
                <a:latin typeface="Times New Roman" panose="02020603050405020304" pitchFamily="18" charset="0"/>
                <a:cs typeface="Times New Roman" panose="02020603050405020304" pitchFamily="18" charset="0"/>
              </a:rPr>
            </a:br>
            <a:endParaRPr lang="ar-SY"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a:t>
            </a:fld>
            <a:endParaRPr lang="en-US"/>
          </a:p>
        </p:txBody>
      </p:sp>
    </p:spTree>
    <p:extLst>
      <p:ext uri="{BB962C8B-B14F-4D97-AF65-F5344CB8AC3E}">
        <p14:creationId xmlns:p14="http://schemas.microsoft.com/office/powerpoint/2010/main" val="1060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r" rtl="1"/>
            <a:r>
              <a:rPr lang="ar-SY" sz="2400" b="1" dirty="0">
                <a:solidFill>
                  <a:schemeClr val="tx1"/>
                </a:solidFill>
                <a:latin typeface="Times New Roman" panose="02020603050405020304" pitchFamily="18" charset="0"/>
                <a:cs typeface="Times New Roman" panose="02020603050405020304" pitchFamily="18" charset="0"/>
              </a:rPr>
              <a:t>نقاط الضعف: </a:t>
            </a:r>
            <a:r>
              <a:rPr lang="ar-SY" sz="2400" dirty="0">
                <a:solidFill>
                  <a:schemeClr val="tx1"/>
                </a:solidFill>
                <a:latin typeface="Times New Roman" panose="02020603050405020304" pitchFamily="18" charset="0"/>
                <a:cs typeface="Times New Roman" panose="02020603050405020304" pitchFamily="18" charset="0"/>
              </a:rPr>
              <a:t>أي </a:t>
            </a:r>
            <a:r>
              <a:rPr lang="ar-SY" sz="2400" dirty="0" smtClean="0">
                <a:solidFill>
                  <a:schemeClr val="tx1"/>
                </a:solidFill>
                <a:latin typeface="Times New Roman" panose="02020603050405020304" pitchFamily="18" charset="0"/>
                <a:cs typeface="Times New Roman" panose="02020603050405020304" pitchFamily="18" charset="0"/>
              </a:rPr>
              <a:t>ظروف(عناصر) </a:t>
            </a:r>
            <a:r>
              <a:rPr lang="ar-SY" sz="2400" dirty="0">
                <a:solidFill>
                  <a:schemeClr val="tx1"/>
                </a:solidFill>
                <a:latin typeface="Times New Roman" panose="02020603050405020304" pitchFamily="18" charset="0"/>
                <a:cs typeface="Times New Roman" panose="02020603050405020304" pitchFamily="18" charset="0"/>
              </a:rPr>
              <a:t>وعوامل نقص داخلية </a:t>
            </a:r>
            <a:r>
              <a:rPr lang="ar-SY" sz="2400" dirty="0" smtClean="0">
                <a:solidFill>
                  <a:schemeClr val="tx1"/>
                </a:solidFill>
                <a:latin typeface="Times New Roman" panose="02020603050405020304" pitchFamily="18" charset="0"/>
                <a:cs typeface="Times New Roman" panose="02020603050405020304" pitchFamily="18" charset="0"/>
              </a:rPr>
              <a:t>تؤثر بشكل سلبي على المشروع.</a:t>
            </a:r>
          </a:p>
          <a:p>
            <a:pPr marL="0" indent="0" algn="r" rtl="1">
              <a:buNone/>
            </a:pPr>
            <a:r>
              <a:rPr lang="ar-SY" sz="2400" dirty="0" smtClean="0">
                <a:solidFill>
                  <a:schemeClr val="tx1"/>
                </a:solidFill>
                <a:latin typeface="Times New Roman" panose="02020603050405020304" pitchFamily="18" charset="0"/>
                <a:cs typeface="Times New Roman" panose="02020603050405020304" pitchFamily="18" charset="0"/>
              </a:rPr>
              <a:t>أمثلة:</a:t>
            </a:r>
          </a:p>
          <a:p>
            <a:pPr algn="r" rtl="1"/>
            <a:r>
              <a:rPr lang="ar-SY" sz="2400" dirty="0">
                <a:solidFill>
                  <a:schemeClr val="tx1"/>
                </a:solidFill>
                <a:latin typeface="Times New Roman" panose="02020603050405020304" pitchFamily="18" charset="0"/>
                <a:cs typeface="Times New Roman" panose="02020603050405020304" pitchFamily="18" charset="0"/>
              </a:rPr>
              <a:t>عدم القدرة على حماية براءات الاختراع الخاصة بالشركة.</a:t>
            </a:r>
          </a:p>
          <a:p>
            <a:pPr algn="r" rtl="1"/>
            <a:r>
              <a:rPr lang="ar-SY" sz="2400" dirty="0">
                <a:solidFill>
                  <a:schemeClr val="tx1"/>
                </a:solidFill>
                <a:latin typeface="Times New Roman" panose="02020603050405020304" pitchFamily="18" charset="0"/>
                <a:cs typeface="Times New Roman" panose="02020603050405020304" pitchFamily="18" charset="0"/>
              </a:rPr>
              <a:t>سمعة تجارية سيئة بين الزبائن.</a:t>
            </a:r>
          </a:p>
          <a:p>
            <a:pPr algn="r" rtl="1"/>
            <a:r>
              <a:rPr lang="ar-SY" sz="2400" dirty="0">
                <a:solidFill>
                  <a:schemeClr val="tx1"/>
                </a:solidFill>
                <a:latin typeface="Times New Roman" panose="02020603050405020304" pitchFamily="18" charset="0"/>
                <a:cs typeface="Times New Roman" panose="02020603050405020304" pitchFamily="18" charset="0"/>
              </a:rPr>
              <a:t>شبكة توزيع هشة في السوق.</a:t>
            </a:r>
          </a:p>
          <a:p>
            <a:pPr algn="r" rtl="1"/>
            <a:r>
              <a:rPr lang="ar-SY" sz="2400" dirty="0" smtClean="0">
                <a:solidFill>
                  <a:schemeClr val="tx1"/>
                </a:solidFill>
                <a:latin typeface="Times New Roman" panose="02020603050405020304" pitchFamily="18" charset="0"/>
                <a:cs typeface="Times New Roman" panose="02020603050405020304" pitchFamily="18" charset="0"/>
              </a:rPr>
              <a:t>ضعف </a:t>
            </a:r>
            <a:r>
              <a:rPr lang="ar-SY" sz="2400" dirty="0">
                <a:solidFill>
                  <a:schemeClr val="tx1"/>
                </a:solidFill>
                <a:latin typeface="Times New Roman" panose="02020603050405020304" pitchFamily="18" charset="0"/>
                <a:cs typeface="Times New Roman" panose="02020603050405020304" pitchFamily="18" charset="0"/>
              </a:rPr>
              <a:t>المبيعات.</a:t>
            </a:r>
          </a:p>
          <a:p>
            <a:pPr algn="r" rtl="1"/>
            <a:r>
              <a:rPr lang="ar-SY" sz="2400" dirty="0" smtClean="0">
                <a:solidFill>
                  <a:schemeClr val="tx1"/>
                </a:solidFill>
                <a:latin typeface="Times New Roman" panose="02020603050405020304" pitchFamily="18" charset="0"/>
                <a:cs typeface="Times New Roman" panose="02020603050405020304" pitchFamily="18" charset="0"/>
              </a:rPr>
              <a:t>ضعف الموقف المالي.</a:t>
            </a: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90</a:t>
            </a:fld>
            <a:endParaRPr lang="en-US"/>
          </a:p>
        </p:txBody>
      </p:sp>
    </p:spTree>
    <p:extLst>
      <p:ext uri="{BB962C8B-B14F-4D97-AF65-F5344CB8AC3E}">
        <p14:creationId xmlns:p14="http://schemas.microsoft.com/office/powerpoint/2010/main" val="23967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8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8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Y" sz="2800" dirty="0">
                <a:solidFill>
                  <a:schemeClr val="tx1"/>
                </a:solidFill>
                <a:latin typeface="Times New Roman" panose="02020603050405020304" pitchFamily="18" charset="0"/>
                <a:cs typeface="Times New Roman" panose="02020603050405020304" pitchFamily="18" charset="0"/>
              </a:rPr>
              <a:t>هذا ويطلق على تحليل البيئة الداخلية (جوانب القوة </a:t>
            </a:r>
            <a:r>
              <a:rPr lang="ar-SY" sz="2800" dirty="0" smtClean="0">
                <a:solidFill>
                  <a:schemeClr val="tx1"/>
                </a:solidFill>
                <a:latin typeface="Times New Roman" panose="02020603050405020304" pitchFamily="18" charset="0"/>
                <a:cs typeface="Times New Roman" panose="02020603050405020304" pitchFamily="18" charset="0"/>
              </a:rPr>
              <a:t>والضعف) </a:t>
            </a:r>
            <a:r>
              <a:rPr lang="ar-SY" sz="2800" dirty="0">
                <a:solidFill>
                  <a:schemeClr val="tx1"/>
                </a:solidFill>
                <a:latin typeface="Times New Roman" panose="02020603050405020304" pitchFamily="18" charset="0"/>
                <a:cs typeface="Times New Roman" panose="02020603050405020304" pitchFamily="18" charset="0"/>
              </a:rPr>
              <a:t>اسم تحليل المزايا التنافسية </a:t>
            </a:r>
            <a:r>
              <a:rPr lang="en-US" sz="2800" dirty="0">
                <a:solidFill>
                  <a:schemeClr val="tx1"/>
                </a:solidFill>
                <a:latin typeface="Times New Roman" panose="02020603050405020304" pitchFamily="18" charset="0"/>
                <a:cs typeface="Times New Roman" panose="02020603050405020304" pitchFamily="18" charset="0"/>
              </a:rPr>
              <a:t>Competitive Advantages، </a:t>
            </a:r>
            <a:r>
              <a:rPr lang="ar-SY" sz="2800" dirty="0">
                <a:solidFill>
                  <a:schemeClr val="tx1"/>
                </a:solidFill>
                <a:latin typeface="Times New Roman" panose="02020603050405020304" pitchFamily="18" charset="0"/>
                <a:cs typeface="Times New Roman" panose="02020603050405020304" pitchFamily="18" charset="0"/>
              </a:rPr>
              <a:t>والميزة التنافسية ما </a:t>
            </a:r>
            <a:r>
              <a:rPr lang="ar-SY" sz="2800" dirty="0" smtClean="0">
                <a:solidFill>
                  <a:schemeClr val="tx1"/>
                </a:solidFill>
                <a:latin typeface="Times New Roman" panose="02020603050405020304" pitchFamily="18" charset="0"/>
                <a:cs typeface="Times New Roman" panose="02020603050405020304" pitchFamily="18" charset="0"/>
              </a:rPr>
              <a:t>هي </a:t>
            </a:r>
            <a:r>
              <a:rPr lang="ar-SY" sz="2800" dirty="0">
                <a:solidFill>
                  <a:schemeClr val="tx1"/>
                </a:solidFill>
                <a:latin typeface="Times New Roman" panose="02020603050405020304" pitchFamily="18" charset="0"/>
                <a:cs typeface="Times New Roman" panose="02020603050405020304" pitchFamily="18" charset="0"/>
              </a:rPr>
              <a:t>إلا ذلك الجانب الذى يمكّن </a:t>
            </a:r>
            <a:r>
              <a:rPr lang="ar-SY" sz="2800" dirty="0" smtClean="0">
                <a:solidFill>
                  <a:schemeClr val="tx1"/>
                </a:solidFill>
                <a:latin typeface="Times New Roman" panose="02020603050405020304" pitchFamily="18" charset="0"/>
                <a:cs typeface="Times New Roman" panose="02020603050405020304" pitchFamily="18" charset="0"/>
              </a:rPr>
              <a:t>المنظمة والمشاريع الناشئة </a:t>
            </a:r>
            <a:r>
              <a:rPr lang="ar-SY" sz="2800" dirty="0">
                <a:solidFill>
                  <a:schemeClr val="tx1"/>
                </a:solidFill>
                <a:latin typeface="Times New Roman" panose="02020603050405020304" pitchFamily="18" charset="0"/>
                <a:cs typeface="Times New Roman" panose="02020603050405020304" pitchFamily="18" charset="0"/>
              </a:rPr>
              <a:t>من المنافسة بصورة أكثر فعالية </a:t>
            </a:r>
            <a:r>
              <a:rPr lang="ar-SY" sz="2800" dirty="0" smtClean="0">
                <a:solidFill>
                  <a:schemeClr val="tx1"/>
                </a:solidFill>
                <a:latin typeface="Times New Roman" panose="02020603050405020304" pitchFamily="18" charset="0"/>
                <a:cs typeface="Times New Roman" panose="02020603050405020304" pitchFamily="18" charset="0"/>
              </a:rPr>
              <a:t>في </a:t>
            </a:r>
            <a:r>
              <a:rPr lang="ar-SY" sz="2800" dirty="0">
                <a:solidFill>
                  <a:schemeClr val="tx1"/>
                </a:solidFill>
                <a:latin typeface="Times New Roman" panose="02020603050405020304" pitchFamily="18" charset="0"/>
                <a:cs typeface="Times New Roman" panose="02020603050405020304" pitchFamily="18" charset="0"/>
              </a:rPr>
              <a:t>الأسواق.</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91</a:t>
            </a:fld>
            <a:endParaRPr lang="en-US"/>
          </a:p>
        </p:txBody>
      </p:sp>
    </p:spTree>
    <p:extLst>
      <p:ext uri="{BB962C8B-B14F-4D97-AF65-F5344CB8AC3E}">
        <p14:creationId xmlns:p14="http://schemas.microsoft.com/office/powerpoint/2010/main" val="9500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100877" y="1677005"/>
            <a:ext cx="8596668" cy="4202906"/>
          </a:xfrm>
        </p:spPr>
        <p:txBody>
          <a:bodyPr>
            <a:noAutofit/>
          </a:bodyPr>
          <a:lstStyle/>
          <a:p>
            <a:pPr algn="r" rtl="1"/>
            <a:r>
              <a:rPr lang="ar-SY" sz="2000" b="1" dirty="0">
                <a:solidFill>
                  <a:schemeClr val="tx1"/>
                </a:solidFill>
                <a:latin typeface="Times New Roman" panose="02020603050405020304" pitchFamily="18" charset="0"/>
                <a:cs typeface="Times New Roman" panose="02020603050405020304" pitchFamily="18" charset="0"/>
              </a:rPr>
              <a:t>الفـرص: </a:t>
            </a:r>
            <a:r>
              <a:rPr lang="ar-SY" sz="2000" dirty="0">
                <a:solidFill>
                  <a:schemeClr val="tx1"/>
                </a:solidFill>
                <a:latin typeface="Times New Roman" panose="02020603050405020304" pitchFamily="18" charset="0"/>
                <a:cs typeface="Times New Roman" panose="02020603050405020304" pitchFamily="18" charset="0"/>
              </a:rPr>
              <a:t>أي </a:t>
            </a:r>
            <a:r>
              <a:rPr lang="ar-SY" sz="2000" dirty="0" smtClean="0">
                <a:solidFill>
                  <a:schemeClr val="tx1"/>
                </a:solidFill>
                <a:latin typeface="Times New Roman" panose="02020603050405020304" pitchFamily="18" charset="0"/>
                <a:cs typeface="Times New Roman" panose="02020603050405020304" pitchFamily="18" charset="0"/>
              </a:rPr>
              <a:t>عوامل أو ظروف </a:t>
            </a:r>
            <a:r>
              <a:rPr lang="ar-SY" sz="2000" dirty="0">
                <a:solidFill>
                  <a:schemeClr val="tx1"/>
                </a:solidFill>
                <a:latin typeface="Times New Roman" panose="02020603050405020304" pitchFamily="18" charset="0"/>
                <a:cs typeface="Times New Roman" panose="02020603050405020304" pitchFamily="18" charset="0"/>
              </a:rPr>
              <a:t>أو اتجاهات خارجية ذات أثر إيجابي تمكـّن أو مكنت فرصة للتطور والنمو</a:t>
            </a:r>
            <a:r>
              <a:rPr lang="ar-SY" sz="2000" dirty="0" smtClean="0">
                <a:solidFill>
                  <a:schemeClr val="tx1"/>
                </a:solidFill>
                <a:latin typeface="Times New Roman" panose="02020603050405020304" pitchFamily="18" charset="0"/>
                <a:cs typeface="Times New Roman" panose="02020603050405020304" pitchFamily="18" charset="0"/>
              </a:rPr>
              <a:t>.</a:t>
            </a:r>
          </a:p>
          <a:p>
            <a:pPr algn="r" rtl="1"/>
            <a:r>
              <a:rPr lang="ar-SY" sz="2000" dirty="0" smtClean="0">
                <a:solidFill>
                  <a:schemeClr val="tx1"/>
                </a:solidFill>
                <a:latin typeface="Times New Roman" panose="02020603050405020304" pitchFamily="18" charset="0"/>
                <a:cs typeface="Times New Roman" panose="02020603050405020304" pitchFamily="18" charset="0"/>
              </a:rPr>
              <a:t>أمثلة:</a:t>
            </a:r>
          </a:p>
          <a:p>
            <a:pPr algn="r" rtl="1"/>
            <a:r>
              <a:rPr lang="ar-SY" sz="2000" dirty="0">
                <a:solidFill>
                  <a:schemeClr val="tx1"/>
                </a:solidFill>
                <a:latin typeface="Times New Roman" panose="02020603050405020304" pitchFamily="18" charset="0"/>
                <a:cs typeface="Times New Roman" panose="02020603050405020304" pitchFamily="18" charset="0"/>
              </a:rPr>
              <a:t>وجود الدعم الحكومي.</a:t>
            </a:r>
          </a:p>
          <a:p>
            <a:pPr algn="r" rtl="1"/>
            <a:r>
              <a:rPr lang="ar-SY" sz="2000" dirty="0">
                <a:solidFill>
                  <a:schemeClr val="tx1"/>
                </a:solidFill>
                <a:latin typeface="Times New Roman" panose="02020603050405020304" pitchFamily="18" charset="0"/>
                <a:cs typeface="Times New Roman" panose="02020603050405020304" pitchFamily="18" charset="0"/>
              </a:rPr>
              <a:t>سهولة إيجاد التقنية وتطبيقها.</a:t>
            </a:r>
          </a:p>
          <a:p>
            <a:pPr algn="r" rtl="1"/>
            <a:r>
              <a:rPr lang="ar-SY" sz="2000" dirty="0">
                <a:solidFill>
                  <a:schemeClr val="tx1"/>
                </a:solidFill>
                <a:latin typeface="Times New Roman" panose="02020603050405020304" pitchFamily="18" charset="0"/>
                <a:cs typeface="Times New Roman" panose="02020603050405020304" pitchFamily="18" charset="0"/>
              </a:rPr>
              <a:t>التوصل إلى تكنولوجيا جديدة.</a:t>
            </a:r>
          </a:p>
          <a:p>
            <a:pPr algn="r" rtl="1"/>
            <a:r>
              <a:rPr lang="ar-SY" sz="2000" dirty="0" smtClean="0">
                <a:solidFill>
                  <a:schemeClr val="tx1"/>
                </a:solidFill>
                <a:latin typeface="Times New Roman" panose="02020603050405020304" pitchFamily="18" charset="0"/>
                <a:cs typeface="Times New Roman" panose="02020603050405020304" pitchFamily="18" charset="0"/>
              </a:rPr>
              <a:t> </a:t>
            </a:r>
            <a:r>
              <a:rPr lang="ar-SY" sz="2000" dirty="0">
                <a:solidFill>
                  <a:schemeClr val="tx1"/>
                </a:solidFill>
                <a:latin typeface="Times New Roman" panose="02020603050405020304" pitchFamily="18" charset="0"/>
                <a:cs typeface="Times New Roman" panose="02020603050405020304" pitchFamily="18" charset="0"/>
              </a:rPr>
              <a:t>الدخول في مناطق جديد للتسويق أو أسواق جديدة </a:t>
            </a:r>
            <a:r>
              <a:rPr lang="ar-SY" sz="2000" dirty="0" smtClean="0">
                <a:solidFill>
                  <a:schemeClr val="tx1"/>
                </a:solidFill>
                <a:latin typeface="Times New Roman" panose="02020603050405020304" pitchFamily="18" charset="0"/>
                <a:cs typeface="Times New Roman" panose="02020603050405020304" pitchFamily="18" charset="0"/>
              </a:rPr>
              <a:t>.</a:t>
            </a:r>
          </a:p>
          <a:p>
            <a:pPr algn="r" rtl="1"/>
            <a:r>
              <a:rPr lang="ar-SY" sz="2000" dirty="0" smtClean="0">
                <a:solidFill>
                  <a:schemeClr val="tx1"/>
                </a:solidFill>
                <a:latin typeface="Times New Roman" panose="02020603050405020304" pitchFamily="18" charset="0"/>
                <a:cs typeface="Times New Roman" panose="02020603050405020304" pitchFamily="18" charset="0"/>
              </a:rPr>
              <a:t>إفلاس </a:t>
            </a:r>
            <a:r>
              <a:rPr lang="ar-SY" sz="2000" dirty="0">
                <a:solidFill>
                  <a:schemeClr val="tx1"/>
                </a:solidFill>
                <a:latin typeface="Times New Roman" panose="02020603050405020304" pitchFamily="18" charset="0"/>
                <a:cs typeface="Times New Roman" panose="02020603050405020304" pitchFamily="18" charset="0"/>
              </a:rPr>
              <a:t>المنافسين </a:t>
            </a:r>
            <a:r>
              <a:rPr lang="ar-SY" sz="2000" dirty="0" smtClean="0">
                <a:solidFill>
                  <a:schemeClr val="tx1"/>
                </a:solidFill>
                <a:latin typeface="Times New Roman" panose="02020603050405020304" pitchFamily="18" charset="0"/>
                <a:cs typeface="Times New Roman" panose="02020603050405020304" pitchFamily="18" charset="0"/>
              </a:rPr>
              <a:t>.</a:t>
            </a:r>
          </a:p>
          <a:p>
            <a:pPr algn="r" rtl="1"/>
            <a:r>
              <a:rPr lang="ar-SY" sz="2000" dirty="0" smtClean="0">
                <a:solidFill>
                  <a:schemeClr val="tx1"/>
                </a:solidFill>
                <a:latin typeface="Times New Roman" panose="02020603050405020304" pitchFamily="18" charset="0"/>
                <a:cs typeface="Times New Roman" panose="02020603050405020304" pitchFamily="18" charset="0"/>
              </a:rPr>
              <a:t>وقف </a:t>
            </a:r>
            <a:r>
              <a:rPr lang="ar-SY" sz="2000" dirty="0">
                <a:solidFill>
                  <a:schemeClr val="tx1"/>
                </a:solidFill>
                <a:latin typeface="Times New Roman" panose="02020603050405020304" pitchFamily="18" charset="0"/>
                <a:cs typeface="Times New Roman" panose="02020603050405020304" pitchFamily="18" charset="0"/>
              </a:rPr>
              <a:t>مالي جيد يمكننا عمل سمعة جيدة للشركة من أجل العملاء والبنوك والشركاء </a:t>
            </a:r>
            <a:r>
              <a:rPr lang="ar-SY" sz="2000" dirty="0" smtClean="0">
                <a:solidFill>
                  <a:schemeClr val="tx1"/>
                </a:solidFill>
                <a:latin typeface="Times New Roman" panose="02020603050405020304" pitchFamily="18" charset="0"/>
                <a:cs typeface="Times New Roman" panose="02020603050405020304" pitchFamily="18" charset="0"/>
              </a:rPr>
              <a:t>.</a:t>
            </a:r>
            <a:endParaRPr lang="en-US" sz="2000" dirty="0" smtClean="0">
              <a:solidFill>
                <a:schemeClr val="tx1"/>
              </a:solidFill>
              <a:latin typeface="Times New Roman" panose="02020603050405020304" pitchFamily="18" charset="0"/>
              <a:cs typeface="Times New Roman" panose="02020603050405020304" pitchFamily="18" charset="0"/>
            </a:endParaRPr>
          </a:p>
          <a:p>
            <a:pPr algn="r" rtl="1"/>
            <a:r>
              <a:rPr lang="ar-SY" sz="2000" dirty="0">
                <a:solidFill>
                  <a:schemeClr val="tx1"/>
                </a:solidFill>
                <a:latin typeface="Times New Roman" panose="02020603050405020304" pitchFamily="18" charset="0"/>
                <a:cs typeface="Times New Roman" panose="02020603050405020304" pitchFamily="18" charset="0"/>
              </a:rPr>
              <a:t>حاجات ومتطلبات لدى الزبائن لم يسبق لأحد من الشركات أن قام بتلبيتها</a:t>
            </a:r>
            <a:r>
              <a:rPr lang="ar-SY" sz="2000" dirty="0" smtClean="0">
                <a:solidFill>
                  <a:schemeClr val="tx1"/>
                </a:solidFill>
                <a:latin typeface="Times New Roman" panose="02020603050405020304" pitchFamily="18" charset="0"/>
                <a:cs typeface="Times New Roman" panose="02020603050405020304" pitchFamily="18" charset="0"/>
              </a:rPr>
              <a:t>.</a:t>
            </a:r>
            <a:r>
              <a:rPr lang="ar-SY" sz="2000" b="1" dirty="0">
                <a:solidFill>
                  <a:schemeClr val="tx1"/>
                </a:solidFill>
                <a:latin typeface="Times New Roman" panose="02020603050405020304" pitchFamily="18" charset="0"/>
                <a:cs typeface="Times New Roman" panose="02020603050405020304" pitchFamily="18" charset="0"/>
              </a:rPr>
              <a:t/>
            </a:r>
            <a:br>
              <a:rPr lang="ar-SY" sz="2000" b="1" dirty="0">
                <a:solidFill>
                  <a:schemeClr val="tx1"/>
                </a:solidFill>
                <a:latin typeface="Times New Roman" panose="02020603050405020304" pitchFamily="18" charset="0"/>
                <a:cs typeface="Times New Roman" panose="02020603050405020304" pitchFamily="18" charset="0"/>
              </a:rPr>
            </a:br>
            <a:endParaRPr lang="ar-SY" sz="2000" b="1" dirty="0">
              <a:solidFill>
                <a:schemeClr val="tx1"/>
              </a:solidFill>
              <a:latin typeface="Times New Roman" panose="02020603050405020304" pitchFamily="18" charset="0"/>
              <a:cs typeface="Times New Roman" panose="02020603050405020304" pitchFamily="18" charset="0"/>
            </a:endParaRPr>
          </a:p>
          <a:p>
            <a:pPr algn="r" rtl="1"/>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92</a:t>
            </a:fld>
            <a:endParaRPr lang="en-US"/>
          </a:p>
        </p:txBody>
      </p:sp>
    </p:spTree>
    <p:extLst>
      <p:ext uri="{BB962C8B-B14F-4D97-AF65-F5344CB8AC3E}">
        <p14:creationId xmlns:p14="http://schemas.microsoft.com/office/powerpoint/2010/main" val="4941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8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800"/>
                                        <p:tgtEl>
                                          <p:spTgt spid="3">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800"/>
                                        <p:tgtEl>
                                          <p:spTgt spid="3">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800"/>
                                        <p:tgtEl>
                                          <p:spTgt spid="3">
                                            <p:txEl>
                                              <p:pRg st="6" end="6"/>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1)">
                                      <p:cBhvr>
                                        <p:cTn id="36" dur="800"/>
                                        <p:tgtEl>
                                          <p:spTgt spid="3">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heel(1)">
                                      <p:cBhvr>
                                        <p:cTn id="39" dur="8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2591068" y="1536510"/>
            <a:ext cx="8915400" cy="3777622"/>
          </a:xfrm>
        </p:spPr>
        <p:txBody>
          <a:bodyPr>
            <a:noAutofit/>
          </a:bodyPr>
          <a:lstStyle/>
          <a:p>
            <a:pPr algn="r" rtl="1"/>
            <a:r>
              <a:rPr lang="ar-SY" sz="2400" b="1" dirty="0">
                <a:solidFill>
                  <a:schemeClr val="tx1"/>
                </a:solidFill>
                <a:latin typeface="Times New Roman" panose="02020603050405020304" pitchFamily="18" charset="0"/>
                <a:cs typeface="Times New Roman" panose="02020603050405020304" pitchFamily="18" charset="0"/>
              </a:rPr>
              <a:t>التهديدات: </a:t>
            </a:r>
            <a:r>
              <a:rPr lang="ar-SY" sz="2400" dirty="0">
                <a:solidFill>
                  <a:schemeClr val="tx1"/>
                </a:solidFill>
                <a:latin typeface="Times New Roman" panose="02020603050405020304" pitchFamily="18" charset="0"/>
                <a:cs typeface="Times New Roman" panose="02020603050405020304" pitchFamily="18" charset="0"/>
              </a:rPr>
              <a:t>أي </a:t>
            </a:r>
            <a:r>
              <a:rPr lang="ar-SY" sz="2400" dirty="0" smtClean="0">
                <a:solidFill>
                  <a:schemeClr val="tx1"/>
                </a:solidFill>
                <a:latin typeface="Times New Roman" panose="02020603050405020304" pitchFamily="18" charset="0"/>
                <a:cs typeface="Times New Roman" panose="02020603050405020304" pitchFamily="18" charset="0"/>
              </a:rPr>
              <a:t>عوامل أو ظروف </a:t>
            </a:r>
            <a:r>
              <a:rPr lang="ar-SY" sz="2400" dirty="0">
                <a:solidFill>
                  <a:schemeClr val="tx1"/>
                </a:solidFill>
                <a:latin typeface="Times New Roman" panose="02020603050405020304" pitchFamily="18" charset="0"/>
                <a:cs typeface="Times New Roman" panose="02020603050405020304" pitchFamily="18" charset="0"/>
              </a:rPr>
              <a:t>أو اتجاهات خارجية قد تؤثر سلباً أو أثرت بشكل سلبي. </a:t>
            </a:r>
          </a:p>
          <a:p>
            <a:pPr algn="r" rtl="1"/>
            <a:r>
              <a:rPr lang="ar-SY" sz="2400" dirty="0">
                <a:solidFill>
                  <a:schemeClr val="tx1"/>
                </a:solidFill>
                <a:latin typeface="Times New Roman" panose="02020603050405020304" pitchFamily="18" charset="0"/>
                <a:cs typeface="Times New Roman" panose="02020603050405020304" pitchFamily="18" charset="0"/>
              </a:rPr>
              <a:t>وهى عامل مهدد أو قد تسبب خسارة وضرر، كما أن أي تغييرات تنشأ في البيئة الخارجية قد ينتج عنها تهديدات تؤثر على الشركة وأدائها بشكل </a:t>
            </a:r>
            <a:r>
              <a:rPr lang="ar-SY" sz="2400" dirty="0" smtClean="0">
                <a:solidFill>
                  <a:schemeClr val="tx1"/>
                </a:solidFill>
                <a:latin typeface="Times New Roman" panose="02020603050405020304" pitchFamily="18" charset="0"/>
                <a:cs typeface="Times New Roman" panose="02020603050405020304" pitchFamily="18" charset="0"/>
              </a:rPr>
              <a:t>مباشر</a:t>
            </a:r>
            <a:endParaRPr lang="en-US" sz="2400" dirty="0" smtClean="0">
              <a:solidFill>
                <a:schemeClr val="tx1"/>
              </a:solidFill>
              <a:latin typeface="Times New Roman" panose="02020603050405020304" pitchFamily="18" charset="0"/>
              <a:cs typeface="Times New Roman" panose="02020603050405020304" pitchFamily="18" charset="0"/>
            </a:endParaRPr>
          </a:p>
          <a:p>
            <a:pPr algn="r" rtl="1"/>
            <a:r>
              <a:rPr lang="ar-SY" sz="2400" dirty="0" smtClean="0">
                <a:solidFill>
                  <a:schemeClr val="tx1"/>
                </a:solidFill>
                <a:latin typeface="Times New Roman" panose="02020603050405020304" pitchFamily="18" charset="0"/>
                <a:cs typeface="Times New Roman" panose="02020603050405020304" pitchFamily="18" charset="0"/>
              </a:rPr>
              <a:t>أمثلة:</a:t>
            </a:r>
          </a:p>
          <a:p>
            <a:pPr algn="r" rtl="1"/>
            <a:r>
              <a:rPr lang="ar-SY" sz="2400" dirty="0">
                <a:solidFill>
                  <a:schemeClr val="tx1"/>
                </a:solidFill>
                <a:latin typeface="Times New Roman" panose="02020603050405020304" pitchFamily="18" charset="0"/>
                <a:cs typeface="Times New Roman" panose="02020603050405020304" pitchFamily="18" charset="0"/>
              </a:rPr>
              <a:t>انحراف في أذواق المستهلكين مبتعدين فيه عن المنتجات التي تنتجها الشركة.</a:t>
            </a:r>
          </a:p>
          <a:p>
            <a:pPr algn="r" rtl="1"/>
            <a:r>
              <a:rPr lang="ar-SY" sz="2400" dirty="0">
                <a:solidFill>
                  <a:schemeClr val="tx1"/>
                </a:solidFill>
                <a:latin typeface="Times New Roman" panose="02020603050405020304" pitchFamily="18" charset="0"/>
                <a:cs typeface="Times New Roman" panose="02020603050405020304" pitchFamily="18" charset="0"/>
              </a:rPr>
              <a:t>حدة المنافسة، ودخول مفاجئ لمنتج بديل لما تنتجه الشركة إلى السوق الذي تتعامل فيه الشركة.</a:t>
            </a:r>
          </a:p>
          <a:p>
            <a:pPr algn="r" rtl="1"/>
            <a:r>
              <a:rPr lang="ar-SY" sz="2400" dirty="0">
                <a:solidFill>
                  <a:schemeClr val="tx1"/>
                </a:solidFill>
                <a:latin typeface="Times New Roman" panose="02020603050405020304" pitchFamily="18" charset="0"/>
                <a:cs typeface="Times New Roman" panose="02020603050405020304" pitchFamily="18" charset="0"/>
              </a:rPr>
              <a:t>قوانين معيقة جديدة تفرض على قطاع الأعمال.</a:t>
            </a:r>
          </a:p>
          <a:p>
            <a:pPr algn="r" rtl="1"/>
            <a:r>
              <a:rPr lang="ar-SY" sz="2400" dirty="0">
                <a:solidFill>
                  <a:schemeClr val="tx1"/>
                </a:solidFill>
                <a:latin typeface="Times New Roman" panose="02020603050405020304" pitchFamily="18" charset="0"/>
                <a:cs typeface="Times New Roman" panose="02020603050405020304" pitchFamily="18" charset="0"/>
              </a:rPr>
              <a:t>المؤشرات الاقتصادية السلبية</a:t>
            </a:r>
          </a:p>
          <a:p>
            <a:pPr algn="r" rtl="1"/>
            <a:r>
              <a:rPr lang="ar-SY" sz="2400" dirty="0" smtClean="0">
                <a:solidFill>
                  <a:schemeClr val="tx1"/>
                </a:solidFill>
                <a:latin typeface="Times New Roman" panose="02020603050405020304" pitchFamily="18" charset="0"/>
                <a:cs typeface="Times New Roman" panose="02020603050405020304" pitchFamily="18" charset="0"/>
              </a:rPr>
              <a:t>رفض </a:t>
            </a:r>
            <a:r>
              <a:rPr lang="ar-SY" sz="2400" dirty="0">
                <a:solidFill>
                  <a:schemeClr val="tx1"/>
                </a:solidFill>
                <a:latin typeface="Times New Roman" panose="02020603050405020304" pitchFamily="18" charset="0"/>
                <a:cs typeface="Times New Roman" panose="02020603050405020304" pitchFamily="18" charset="0"/>
              </a:rPr>
              <a:t>الحكومة </a:t>
            </a:r>
            <a:r>
              <a:rPr lang="ar-SY" sz="2400" dirty="0" smtClean="0">
                <a:solidFill>
                  <a:schemeClr val="tx1"/>
                </a:solidFill>
                <a:latin typeface="Times New Roman" panose="02020603050405020304" pitchFamily="18" charset="0"/>
                <a:cs typeface="Times New Roman" panose="02020603050405020304" pitchFamily="18" charset="0"/>
              </a:rPr>
              <a:t>بعض </a:t>
            </a:r>
            <a:r>
              <a:rPr lang="ar-SY" sz="2400" dirty="0">
                <a:solidFill>
                  <a:schemeClr val="tx1"/>
                </a:solidFill>
                <a:latin typeface="Times New Roman" panose="02020603050405020304" pitchFamily="18" charset="0"/>
                <a:cs typeface="Times New Roman" panose="02020603050405020304" pitchFamily="18" charset="0"/>
              </a:rPr>
              <a:t>الخطط أو التوسعات المستقبلية .</a:t>
            </a:r>
          </a:p>
          <a:p>
            <a:r>
              <a:rPr lang="ar-SY" sz="2400" dirty="0">
                <a:solidFill>
                  <a:schemeClr val="tx1"/>
                </a:solidFill>
                <a:latin typeface="Times New Roman" panose="02020603050405020304" pitchFamily="18" charset="0"/>
                <a:cs typeface="Times New Roman" panose="02020603050405020304" pitchFamily="18" charset="0"/>
              </a:rPr>
              <a:t/>
            </a:r>
            <a:br>
              <a:rPr lang="ar-SY"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93</a:t>
            </a:fld>
            <a:endParaRPr lang="en-US"/>
          </a:p>
        </p:txBody>
      </p:sp>
    </p:spTree>
    <p:extLst>
      <p:ext uri="{BB962C8B-B14F-4D97-AF65-F5344CB8AC3E}">
        <p14:creationId xmlns:p14="http://schemas.microsoft.com/office/powerpoint/2010/main" val="6528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8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800"/>
                                        <p:tgtEl>
                                          <p:spTgt spid="3">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800"/>
                                        <p:tgtEl>
                                          <p:spTgt spid="3">
                                            <p:txEl>
                                              <p:pRg st="5" end="5"/>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heel(1)">
                                      <p:cBhvr>
                                        <p:cTn id="29" dur="800"/>
                                        <p:tgtEl>
                                          <p:spTgt spid="3">
                                            <p:txEl>
                                              <p:pRg st="6" end="6"/>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8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pPr algn="r" rtl="1"/>
            <a:r>
              <a:rPr lang="ar-SY" dirty="0" smtClean="0">
                <a:solidFill>
                  <a:schemeClr val="tx1"/>
                </a:solidFill>
              </a:rPr>
              <a:t>مثال بسيط:</a:t>
            </a:r>
          </a:p>
          <a:p>
            <a:pPr algn="r" rtl="1"/>
            <a:endParaRPr lang="en-US" dirty="0">
              <a:solidFill>
                <a:schemeClr val="tx1"/>
              </a:solidFill>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94</a:t>
            </a:fld>
            <a:endParaRPr lang="en-US"/>
          </a:p>
        </p:txBody>
      </p:sp>
      <p:graphicFrame>
        <p:nvGraphicFramePr>
          <p:cNvPr id="9" name="جدول 8"/>
          <p:cNvGraphicFramePr>
            <a:graphicFrameLocks noGrp="1"/>
          </p:cNvGraphicFramePr>
          <p:nvPr>
            <p:extLst>
              <p:ext uri="{D42A27DB-BD31-4B8C-83A1-F6EECF244321}">
                <p14:modId xmlns:p14="http://schemas.microsoft.com/office/powerpoint/2010/main" val="3060006429"/>
              </p:ext>
            </p:extLst>
          </p:nvPr>
        </p:nvGraphicFramePr>
        <p:xfrm>
          <a:off x="3354662" y="2836254"/>
          <a:ext cx="7625310" cy="1528656"/>
        </p:xfrm>
        <a:graphic>
          <a:graphicData uri="http://schemas.openxmlformats.org/drawingml/2006/table">
            <a:tbl>
              <a:tblPr rtl="1">
                <a:tableStyleId>{5C22544A-7EE6-4342-B048-85BDC9FD1C3A}</a:tableStyleId>
              </a:tblPr>
              <a:tblGrid>
                <a:gridCol w="1219774"/>
                <a:gridCol w="1784043"/>
                <a:gridCol w="2464847"/>
                <a:gridCol w="2156646"/>
              </a:tblGrid>
              <a:tr h="352743">
                <a:tc gridSpan="4">
                  <a:txBody>
                    <a:bodyPr/>
                    <a:lstStyle/>
                    <a:p>
                      <a:pPr marL="0" marR="0" algn="ctr" rtl="1">
                        <a:lnSpc>
                          <a:spcPct val="107000"/>
                        </a:lnSpc>
                        <a:spcBef>
                          <a:spcPts val="0"/>
                        </a:spcBef>
                        <a:spcAft>
                          <a:spcPts val="800"/>
                        </a:spcAft>
                      </a:pPr>
                      <a:r>
                        <a:rPr lang="ar-SY" sz="1800" u="sng" dirty="0">
                          <a:effectLst/>
                        </a:rPr>
                        <a:t>مشروع شراء لاب توب جديد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05487">
                <a:tc>
                  <a:txBody>
                    <a:bodyPr/>
                    <a:lstStyle/>
                    <a:p>
                      <a:pPr marL="0" marR="0" algn="ctr" rtl="1">
                        <a:lnSpc>
                          <a:spcPct val="107000"/>
                        </a:lnSpc>
                        <a:spcBef>
                          <a:spcPts val="0"/>
                        </a:spcBef>
                        <a:spcAft>
                          <a:spcPts val="800"/>
                        </a:spcAft>
                      </a:pPr>
                      <a:r>
                        <a:rPr lang="ar-SA" sz="1800" u="sng" dirty="0">
                          <a:effectLst/>
                          <a:highlight>
                            <a:srgbClr val="FFFF00"/>
                          </a:highlight>
                        </a:rPr>
                        <a:t>القوة </a:t>
                      </a:r>
                      <a:r>
                        <a:rPr lang="en-US" sz="1800" u="sng" dirty="0">
                          <a:effectLst/>
                          <a:highlight>
                            <a:srgbClr val="FFFF00"/>
                          </a:highlight>
                        </a:rPr>
                        <a:t>Strengths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Y" sz="1800" u="sng">
                          <a:effectLst/>
                          <a:highlight>
                            <a:srgbClr val="FFFF00"/>
                          </a:highlight>
                        </a:rPr>
                        <a:t>الضعف </a:t>
                      </a:r>
                      <a:r>
                        <a:rPr lang="en-US" sz="1800" u="sng">
                          <a:effectLst/>
                          <a:highlight>
                            <a:srgbClr val="FFFF00"/>
                          </a:highlight>
                        </a:rPr>
                        <a:t>weaknesses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Y" sz="1800" u="sng">
                          <a:effectLst/>
                          <a:highlight>
                            <a:srgbClr val="FFFF00"/>
                          </a:highlight>
                        </a:rPr>
                        <a:t>الفرص </a:t>
                      </a:r>
                      <a:r>
                        <a:rPr lang="en-US" sz="1800" u="sng">
                          <a:effectLst/>
                          <a:highlight>
                            <a:srgbClr val="FFFF00"/>
                          </a:highlight>
                        </a:rPr>
                        <a:t>opportunities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Y" sz="1800" u="sng">
                          <a:effectLst/>
                          <a:highlight>
                            <a:srgbClr val="FFFF00"/>
                          </a:highlight>
                        </a:rPr>
                        <a:t>التهديدات </a:t>
                      </a:r>
                      <a:r>
                        <a:rPr lang="en-US" sz="1800" u="sng">
                          <a:effectLst/>
                          <a:highlight>
                            <a:srgbClr val="FFFF00"/>
                          </a:highlight>
                        </a:rPr>
                        <a:t>threat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0426">
                <a:tc>
                  <a:txBody>
                    <a:bodyPr/>
                    <a:lstStyle/>
                    <a:p>
                      <a:pPr marL="0" marR="0" algn="ctr" rtl="1">
                        <a:lnSpc>
                          <a:spcPct val="107000"/>
                        </a:lnSpc>
                        <a:spcBef>
                          <a:spcPts val="0"/>
                        </a:spcBef>
                        <a:spcAft>
                          <a:spcPts val="800"/>
                        </a:spcAft>
                      </a:pPr>
                      <a:r>
                        <a:rPr lang="ar-SY" sz="1200">
                          <a:effectLst/>
                        </a:rPr>
                        <a:t>مواصفات أفضل وتقنيات جديدة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1200" dirty="0">
                          <a:effectLst/>
                        </a:rPr>
                        <a:t>لا يحتوي على مخرج فيديو </a:t>
                      </a:r>
                      <a:r>
                        <a:rPr lang="en-US" sz="1200" dirty="0">
                          <a:effectLst/>
                        </a:rPr>
                        <a:t>s-video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Y" sz="1200">
                          <a:effectLst/>
                        </a:rPr>
                        <a:t>عرض جهاز بسعر رخيص لمدة محدودة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Y" sz="1200" dirty="0">
                          <a:effectLst/>
                        </a:rPr>
                        <a:t>قد يكون به عيب ما مما جعله رخيصاً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1052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8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SY" sz="2000" b="1" dirty="0">
                <a:latin typeface="Times New Roman" panose="02020603050405020304" pitchFamily="18" charset="0"/>
                <a:cs typeface="Times New Roman" panose="02020603050405020304" pitchFamily="18" charset="0"/>
              </a:rPr>
              <a:t>و لنبدأ في الإجابة على الأسئلة السابقة بضوء ما لدينا من معطيات:</a:t>
            </a:r>
            <a:endParaRPr lang="ar-SY" sz="2000" dirty="0">
              <a:latin typeface="Times New Roman" panose="02020603050405020304" pitchFamily="18" charset="0"/>
              <a:cs typeface="Times New Roman" panose="02020603050405020304" pitchFamily="18" charset="0"/>
            </a:endParaRPr>
          </a:p>
          <a:p>
            <a:pPr algn="r" rtl="1"/>
            <a:r>
              <a:rPr lang="ar-SY" sz="2000" dirty="0">
                <a:latin typeface="Times New Roman" panose="02020603050405020304" pitchFamily="18" charset="0"/>
                <a:cs typeface="Times New Roman" panose="02020603050405020304" pitchFamily="18" charset="0"/>
              </a:rPr>
              <a:t>كيف أستطيع أن أستفيد من نقاط القوة التي لدي؟</a:t>
            </a:r>
          </a:p>
          <a:p>
            <a:pPr algn="r" rtl="1"/>
            <a:r>
              <a:rPr lang="ar-SY" sz="2000" dirty="0">
                <a:latin typeface="Times New Roman" panose="02020603050405020304" pitchFamily="18" charset="0"/>
                <a:cs typeface="Times New Roman" panose="02020603050405020304" pitchFamily="18" charset="0"/>
              </a:rPr>
              <a:t>المواصفات الحديثة في جهاز الاب توب الجديد قد تساعدني في تسريع عملي</a:t>
            </a:r>
          </a:p>
          <a:p>
            <a:pPr algn="r" rtl="1"/>
            <a:r>
              <a:rPr lang="ar-SY" sz="2000" dirty="0">
                <a:latin typeface="Times New Roman" panose="02020603050405020304" pitchFamily="18" charset="0"/>
                <a:cs typeface="Times New Roman" panose="02020603050405020304" pitchFamily="18" charset="0"/>
              </a:rPr>
              <a:t>كيف أستطيع أن أحسن نقاط الضعف؟</a:t>
            </a:r>
          </a:p>
          <a:p>
            <a:pPr algn="r" rtl="1"/>
            <a:r>
              <a:rPr lang="ar-SY" sz="2000" dirty="0">
                <a:latin typeface="Times New Roman" panose="02020603050405020304" pitchFamily="18" charset="0"/>
                <a:cs typeface="Times New Roman" panose="02020603050405020304" pitchFamily="18" charset="0"/>
              </a:rPr>
              <a:t>هل أحتاج فعلا إلى مخرج فيديو؟ هل يمكن استخدام طريقة أخرى لعرض الفيديو؟ و ما هي التكلفة؟</a:t>
            </a:r>
          </a:p>
          <a:p>
            <a:pPr algn="r" rtl="1"/>
            <a:r>
              <a:rPr lang="ar-SY" sz="2000" dirty="0">
                <a:latin typeface="Times New Roman" panose="02020603050405020304" pitchFamily="18" charset="0"/>
                <a:cs typeface="Times New Roman" panose="02020603050405020304" pitchFamily="18" charset="0"/>
              </a:rPr>
              <a:t>كيف أستطيع أن استغل الفرص المتوفرة؟</a:t>
            </a:r>
          </a:p>
          <a:p>
            <a:pPr algn="r" rtl="1"/>
            <a:r>
              <a:rPr lang="ar-SY" sz="2000" dirty="0">
                <a:latin typeface="Times New Roman" panose="02020603050405020304" pitchFamily="18" charset="0"/>
                <a:cs typeface="Times New Roman" panose="02020603050405020304" pitchFamily="18" charset="0"/>
              </a:rPr>
              <a:t>لا بد من أخذ القرار </a:t>
            </a:r>
            <a:r>
              <a:rPr lang="en-US" sz="2000" dirty="0" smtClean="0">
                <a:latin typeface="Times New Roman" panose="02020603050405020304" pitchFamily="18" charset="0"/>
                <a:cs typeface="Times New Roman" panose="02020603050405020304" pitchFamily="18" charset="0"/>
              </a:rPr>
              <a:t>)</a:t>
            </a:r>
            <a:r>
              <a:rPr lang="ar-SY" sz="2000" dirty="0" smtClean="0">
                <a:latin typeface="Times New Roman" panose="02020603050405020304" pitchFamily="18" charset="0"/>
                <a:cs typeface="Times New Roman" panose="02020603050405020304" pitchFamily="18" charset="0"/>
              </a:rPr>
              <a:t>خلال </a:t>
            </a:r>
            <a:r>
              <a:rPr lang="ar-SY" sz="2000" dirty="0">
                <a:latin typeface="Times New Roman" panose="02020603050405020304" pitchFamily="18" charset="0"/>
                <a:cs typeface="Times New Roman" panose="02020603050405020304" pitchFamily="18" charset="0"/>
              </a:rPr>
              <a:t>أسبوع </a:t>
            </a:r>
            <a:r>
              <a:rPr lang="ar-SY" sz="2000" dirty="0" smtClean="0">
                <a:latin typeface="Times New Roman" panose="02020603050405020304" pitchFamily="18" charset="0"/>
                <a:cs typeface="Times New Roman" panose="02020603050405020304" pitchFamily="18" charset="0"/>
              </a:rPr>
              <a:t>واحد</a:t>
            </a:r>
            <a:r>
              <a:rPr lang="en-US" sz="2000" dirty="0" smtClean="0">
                <a:latin typeface="Times New Roman" panose="02020603050405020304" pitchFamily="18" charset="0"/>
                <a:cs typeface="Times New Roman" panose="02020603050405020304" pitchFamily="18" charset="0"/>
              </a:rPr>
              <a:t> </a:t>
            </a:r>
            <a:r>
              <a:rPr lang="ar-SY" sz="2000" dirty="0" smtClean="0">
                <a:latin typeface="Times New Roman" panose="02020603050405020304" pitchFamily="18" charset="0"/>
                <a:cs typeface="Times New Roman" panose="02020603050405020304" pitchFamily="18" charset="0"/>
              </a:rPr>
              <a:t> مثلاً) </a:t>
            </a:r>
            <a:r>
              <a:rPr lang="ar-SY" sz="2000" dirty="0">
                <a:latin typeface="Times New Roman" panose="02020603050405020304" pitchFamily="18" charset="0"/>
                <a:cs typeface="Times New Roman" panose="02020603050405020304" pitchFamily="18" charset="0"/>
              </a:rPr>
              <a:t>و هي مدة العرض </a:t>
            </a:r>
            <a:r>
              <a:rPr lang="ar-SY" sz="2000" dirty="0" smtClean="0">
                <a:latin typeface="Times New Roman" panose="02020603050405020304" pitchFamily="18" charset="0"/>
                <a:cs typeface="Times New Roman" panose="02020603050405020304" pitchFamily="18" charset="0"/>
              </a:rPr>
              <a:t>المحدودة.</a:t>
            </a:r>
            <a:endParaRPr lang="ar-SY" sz="2000" dirty="0">
              <a:latin typeface="Times New Roman" panose="02020603050405020304" pitchFamily="18" charset="0"/>
              <a:cs typeface="Times New Roman" panose="02020603050405020304" pitchFamily="18" charset="0"/>
            </a:endParaRPr>
          </a:p>
          <a:p>
            <a:pPr algn="r" rtl="1"/>
            <a:r>
              <a:rPr lang="ar-SY" sz="2000" dirty="0">
                <a:latin typeface="Times New Roman" panose="02020603050405020304" pitchFamily="18" charset="0"/>
                <a:cs typeface="Times New Roman" panose="02020603050405020304" pitchFamily="18" charset="0"/>
              </a:rPr>
              <a:t>كيف أستطيع أن أقلل من المخاوف / التهديدات؟</a:t>
            </a:r>
          </a:p>
          <a:p>
            <a:pPr algn="r" rtl="1"/>
            <a:r>
              <a:rPr lang="ar-SY" sz="2000" dirty="0">
                <a:latin typeface="Times New Roman" panose="02020603050405020304" pitchFamily="18" charset="0"/>
                <a:cs typeface="Times New Roman" panose="02020603050405020304" pitchFamily="18" charset="0"/>
              </a:rPr>
              <a:t>أبحث في الانترنت </a:t>
            </a:r>
            <a:r>
              <a:rPr lang="ar-SY" sz="2000" dirty="0" smtClean="0">
                <a:latin typeface="Times New Roman" panose="02020603050405020304" pitchFamily="18" charset="0"/>
                <a:cs typeface="Times New Roman" panose="02020603050405020304" pitchFamily="18" charset="0"/>
              </a:rPr>
              <a:t>أو عن </a:t>
            </a:r>
            <a:r>
              <a:rPr lang="ar-SY" sz="2000" dirty="0">
                <a:latin typeface="Times New Roman" panose="02020603050405020304" pitchFamily="18" charset="0"/>
                <a:cs typeface="Times New Roman" panose="02020603050405020304" pitchFamily="18" charset="0"/>
              </a:rPr>
              <a:t>أراء أشخاص آخرين أو أي مواضيع تتعلق بموديل الجهاز أو بأي مشاكل قد واجهت أصحابه</a:t>
            </a:r>
          </a:p>
          <a:p>
            <a:pPr algn="r" rtl="1"/>
            <a:endParaRPr lang="en-US" sz="2000"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95</a:t>
            </a:fld>
            <a:endParaRPr lang="en-US"/>
          </a:p>
        </p:txBody>
      </p:sp>
    </p:spTree>
    <p:extLst>
      <p:ext uri="{BB962C8B-B14F-4D97-AF65-F5344CB8AC3E}">
        <p14:creationId xmlns:p14="http://schemas.microsoft.com/office/powerpoint/2010/main" val="13761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800"/>
                                        <p:tgtEl>
                                          <p:spTgt spid="3">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8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8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8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800"/>
                                        <p:tgtEl>
                                          <p:spTgt spid="3">
                                            <p:txEl>
                                              <p:pRg st="5" end="5"/>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8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1)">
                                      <p:cBhvr>
                                        <p:cTn id="36" dur="800"/>
                                        <p:tgtEl>
                                          <p:spTgt spid="3">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heel(1)">
                                      <p:cBhvr>
                                        <p:cTn id="39" dur="8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dirty="0" smtClean="0"/>
              <a:t>نظرة تحليلية للشركة نوكيا كعبرة للشركات الناشئة</a:t>
            </a:r>
            <a:endParaRPr lang="en-US" dirty="0"/>
          </a:p>
        </p:txBody>
      </p:sp>
      <p:sp>
        <p:nvSpPr>
          <p:cNvPr id="3" name="عنصر نائب للمحتوى 2"/>
          <p:cNvSpPr>
            <a:spLocks noGrp="1"/>
          </p:cNvSpPr>
          <p:nvPr>
            <p:ph idx="1"/>
          </p:nvPr>
        </p:nvSpPr>
        <p:spPr>
          <a:xfrm>
            <a:off x="2589212" y="2133599"/>
            <a:ext cx="8915400" cy="4367333"/>
          </a:xfrm>
        </p:spPr>
        <p:txBody>
          <a:bodyPr>
            <a:noAutofit/>
          </a:bodyPr>
          <a:lstStyle/>
          <a:p>
            <a:pPr algn="r" rtl="1"/>
            <a:r>
              <a:rPr lang="ar-SY" sz="2400" dirty="0" smtClean="0">
                <a:solidFill>
                  <a:schemeClr val="tx1"/>
                </a:solidFill>
                <a:latin typeface="Times New Roman" panose="02020603050405020304" pitchFamily="18" charset="0"/>
                <a:cs typeface="Times New Roman" panose="02020603050405020304" pitchFamily="18" charset="0"/>
              </a:rPr>
              <a:t>الذي قتل الشركة العالمية والرائدة لسنين وسببها في انهيارها هو:</a:t>
            </a:r>
            <a:br>
              <a:rPr lang="ar-SY" sz="2400" dirty="0" smtClean="0">
                <a:solidFill>
                  <a:schemeClr val="tx1"/>
                </a:solidFill>
                <a:latin typeface="Times New Roman" panose="02020603050405020304" pitchFamily="18" charset="0"/>
                <a:cs typeface="Times New Roman" panose="02020603050405020304" pitchFamily="18" charset="0"/>
              </a:rPr>
            </a:br>
            <a:r>
              <a:rPr lang="ar-SY" sz="2400" dirty="0" smtClean="0">
                <a:solidFill>
                  <a:schemeClr val="tx1"/>
                </a:solidFill>
                <a:latin typeface="Times New Roman" panose="02020603050405020304" pitchFamily="18" charset="0"/>
                <a:cs typeface="Times New Roman" panose="02020603050405020304" pitchFamily="18" charset="0"/>
              </a:rPr>
              <a:t>- </a:t>
            </a:r>
            <a:r>
              <a:rPr lang="ar-EG" sz="2400" dirty="0" smtClean="0">
                <a:solidFill>
                  <a:schemeClr val="tx1"/>
                </a:solidFill>
                <a:latin typeface="Times New Roman" panose="02020603050405020304" pitchFamily="18" charset="0"/>
                <a:cs typeface="Times New Roman" panose="02020603050405020304" pitchFamily="18" charset="0"/>
              </a:rPr>
              <a:t>كانت نوكيا راضية عن نفسها و أدائها ، حيث كانت تشعر بأنها لا يمكن أن تخطأ.</a:t>
            </a:r>
          </a:p>
          <a:p>
            <a:pPr algn="r" rtl="1"/>
            <a:r>
              <a:rPr lang="ar-EG" sz="2400" dirty="0" smtClean="0">
                <a:solidFill>
                  <a:schemeClr val="tx1"/>
                </a:solidFill>
                <a:latin typeface="Times New Roman" panose="02020603050405020304" pitchFamily="18" charset="0"/>
                <a:cs typeface="Times New Roman" panose="02020603050405020304" pitchFamily="18" charset="0"/>
              </a:rPr>
              <a:t>لقد كان انهيار نوكيا مدويا ، فقدت نوكيا ولأول مرة لقب أكبر شركة مصنعة للهواتف في العالم ، ثم انخفضت المبيعات بشكل مستمرو حاد ،  فبعد أن كانت نوكيا تستحوذ على 49.9%من  مبيعات سوق المحمول عام 2007، بدأت هذه النسبة  فورا بالانحسار الى 43.7%فى السنة التالية ، ثم 41.1%ثم 34.2%</a:t>
            </a:r>
            <a:r>
              <a:rPr lang="en-US" sz="2400" dirty="0" smtClean="0">
                <a:solidFill>
                  <a:schemeClr val="tx1"/>
                </a:solidFill>
                <a:latin typeface="Times New Roman" panose="02020603050405020304" pitchFamily="18" charset="0"/>
                <a:cs typeface="Times New Roman" panose="02020603050405020304" pitchFamily="18" charset="0"/>
              </a:rPr>
              <a:t> </a:t>
            </a:r>
            <a:r>
              <a:rPr lang="ar-EG" sz="2400" dirty="0" smtClean="0">
                <a:solidFill>
                  <a:schemeClr val="tx1"/>
                </a:solidFill>
                <a:latin typeface="Times New Roman" panose="02020603050405020304" pitchFamily="18" charset="0"/>
                <a:cs typeface="Times New Roman" panose="02020603050405020304" pitchFamily="18" charset="0"/>
              </a:rPr>
              <a:t>لتصل الى 3%فقط ففي النصف الاول من عام 2013 , واضطرت الشركة الى اغلاق بعض المصانع و بيع مقرها الرئيسي في فنلندا والتخلص مما يزيد عن 40</a:t>
            </a:r>
            <a:r>
              <a:rPr lang="en-US" sz="2400" dirty="0" smtClean="0">
                <a:solidFill>
                  <a:schemeClr val="tx1"/>
                </a:solidFill>
                <a:latin typeface="Times New Roman" panose="02020603050405020304" pitchFamily="18" charset="0"/>
                <a:cs typeface="Times New Roman" panose="02020603050405020304" pitchFamily="18" charset="0"/>
              </a:rPr>
              <a:t> </a:t>
            </a:r>
            <a:r>
              <a:rPr lang="ar-EG" sz="2400" dirty="0" smtClean="0">
                <a:solidFill>
                  <a:schemeClr val="tx1"/>
                </a:solidFill>
                <a:latin typeface="Times New Roman" panose="02020603050405020304" pitchFamily="18" charset="0"/>
                <a:cs typeface="Times New Roman" panose="02020603050405020304" pitchFamily="18" charset="0"/>
              </a:rPr>
              <a:t>الف موظف.</a:t>
            </a:r>
          </a:p>
          <a:p>
            <a:pPr algn="r" rtl="1"/>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96</a:t>
            </a:fld>
            <a:endParaRPr lang="en-US"/>
          </a:p>
        </p:txBody>
      </p:sp>
    </p:spTree>
    <p:extLst>
      <p:ext uri="{BB962C8B-B14F-4D97-AF65-F5344CB8AC3E}">
        <p14:creationId xmlns:p14="http://schemas.microsoft.com/office/powerpoint/2010/main" val="11607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EG" sz="2000" b="1" dirty="0" smtClean="0">
                <a:solidFill>
                  <a:schemeClr val="tx1"/>
                </a:solidFill>
                <a:latin typeface="Times New Roman" panose="02020603050405020304" pitchFamily="18" charset="0"/>
                <a:cs typeface="Times New Roman" panose="02020603050405020304" pitchFamily="18" charset="0"/>
              </a:rPr>
              <a:t>في </a:t>
            </a:r>
            <a:r>
              <a:rPr lang="ar-EG" sz="2000" b="1" dirty="0">
                <a:solidFill>
                  <a:schemeClr val="tx1"/>
                </a:solidFill>
                <a:latin typeface="Times New Roman" panose="02020603050405020304" pitchFamily="18" charset="0"/>
                <a:cs typeface="Times New Roman" panose="02020603050405020304" pitchFamily="18" charset="0"/>
              </a:rPr>
              <a:t>يناير 2007، صعد ستيف </a:t>
            </a:r>
            <a:r>
              <a:rPr lang="ar-EG" sz="2000" b="1" dirty="0" err="1">
                <a:solidFill>
                  <a:schemeClr val="tx1"/>
                </a:solidFill>
                <a:latin typeface="Times New Roman" panose="02020603050405020304" pitchFamily="18" charset="0"/>
                <a:cs typeface="Times New Roman" panose="02020603050405020304" pitchFamily="18" charset="0"/>
              </a:rPr>
              <a:t>جوبز</a:t>
            </a:r>
            <a:r>
              <a:rPr lang="ar-EG" sz="2000" b="1" dirty="0">
                <a:solidFill>
                  <a:schemeClr val="tx1"/>
                </a:solidFill>
                <a:latin typeface="Times New Roman" panose="02020603050405020304" pitchFamily="18" charset="0"/>
                <a:cs typeface="Times New Roman" panose="02020603050405020304" pitchFamily="18" charset="0"/>
              </a:rPr>
              <a:t> المؤسس الراحل لشركة أبل ،و اخرج من جيبه أول هاتف أيفون و غير العالم الى </a:t>
            </a:r>
            <a:r>
              <a:rPr lang="ar-EG" sz="2000" b="1" dirty="0" smtClean="0">
                <a:solidFill>
                  <a:schemeClr val="tx1"/>
                </a:solidFill>
                <a:latin typeface="Times New Roman" panose="02020603050405020304" pitchFamily="18" charset="0"/>
                <a:cs typeface="Times New Roman" panose="02020603050405020304" pitchFamily="18" charset="0"/>
              </a:rPr>
              <a:t>الابد.</a:t>
            </a:r>
            <a:endParaRPr lang="ar-EG" sz="2000" b="1" dirty="0">
              <a:solidFill>
                <a:schemeClr val="tx1"/>
              </a:solidFill>
              <a:latin typeface="Times New Roman" panose="02020603050405020304" pitchFamily="18" charset="0"/>
              <a:cs typeface="Times New Roman" panose="02020603050405020304" pitchFamily="18" charset="0"/>
            </a:endParaRPr>
          </a:p>
          <a:p>
            <a:pPr marL="0" indent="0">
              <a:buNone/>
            </a:pPr>
            <a:r>
              <a:rPr lang="ar-EG" dirty="0"/>
              <a:t/>
            </a:r>
            <a:br>
              <a:rPr lang="ar-EG" dirty="0"/>
            </a:br>
            <a:endParaRPr lang="en-US" dirty="0"/>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97</a:t>
            </a:fld>
            <a:endParaRPr lang="en-US"/>
          </a:p>
        </p:txBody>
      </p:sp>
      <p:pic>
        <p:nvPicPr>
          <p:cNvPr id="7" name="صورة 6"/>
          <p:cNvPicPr>
            <a:picLocks noChangeAspect="1"/>
          </p:cNvPicPr>
          <p:nvPr/>
        </p:nvPicPr>
        <p:blipFill>
          <a:blip r:embed="rId2"/>
          <a:stretch>
            <a:fillRect/>
          </a:stretch>
        </p:blipFill>
        <p:spPr>
          <a:xfrm>
            <a:off x="1637731" y="2780267"/>
            <a:ext cx="10554269" cy="3130955"/>
          </a:xfrm>
          <a:prstGeom prst="rect">
            <a:avLst/>
          </a:prstGeom>
        </p:spPr>
      </p:pic>
    </p:spTree>
    <p:extLst>
      <p:ext uri="{BB962C8B-B14F-4D97-AF65-F5344CB8AC3E}">
        <p14:creationId xmlns:p14="http://schemas.microsoft.com/office/powerpoint/2010/main" val="20815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ar-EG" sz="2400" dirty="0" smtClean="0">
                <a:solidFill>
                  <a:schemeClr val="tx1"/>
                </a:solidFill>
                <a:latin typeface="Times New Roman" panose="02020603050405020304" pitchFamily="18" charset="0"/>
                <a:cs typeface="Times New Roman" panose="02020603050405020304" pitchFamily="18" charset="0"/>
              </a:rPr>
              <a:t>في </a:t>
            </a:r>
            <a:r>
              <a:rPr lang="ar-EG" sz="2400" dirty="0">
                <a:solidFill>
                  <a:schemeClr val="tx1"/>
                </a:solidFill>
                <a:latin typeface="Times New Roman" panose="02020603050405020304" pitchFamily="18" charset="0"/>
                <a:cs typeface="Times New Roman" panose="02020603050405020304" pitchFamily="18" charset="0"/>
              </a:rPr>
              <a:t>أواخر عام 2008، بدأت جوجل التدخل وقدمت منصة </a:t>
            </a:r>
            <a:r>
              <a:rPr lang="ar-EG" sz="2400" dirty="0" err="1">
                <a:solidFill>
                  <a:schemeClr val="tx1"/>
                </a:solidFill>
                <a:latin typeface="Times New Roman" panose="02020603050405020304" pitchFamily="18" charset="0"/>
                <a:cs typeface="Times New Roman" panose="02020603050405020304" pitchFamily="18" charset="0"/>
              </a:rPr>
              <a:t>أندرويد</a:t>
            </a:r>
            <a:r>
              <a:rPr lang="ar-EG" sz="2400" dirty="0">
                <a:solidFill>
                  <a:schemeClr val="tx1"/>
                </a:solidFill>
                <a:latin typeface="Times New Roman" panose="02020603050405020304" pitchFamily="18" charset="0"/>
                <a:cs typeface="Times New Roman" panose="02020603050405020304" pitchFamily="18" charset="0"/>
              </a:rPr>
              <a:t> ، مما مكنها من الحصول على حصة كبيرة من السوق ، و قد واكب ذلك تحول عدد من منافسي نوكيا، مثل </a:t>
            </a:r>
            <a:r>
              <a:rPr lang="en-US" sz="2400" dirty="0">
                <a:solidFill>
                  <a:schemeClr val="tx1"/>
                </a:solidFill>
                <a:latin typeface="Times New Roman" panose="02020603050405020304" pitchFamily="18" charset="0"/>
                <a:cs typeface="Times New Roman" panose="02020603050405020304" pitchFamily="18" charset="0"/>
              </a:rPr>
              <a:t>HTC </a:t>
            </a:r>
            <a:r>
              <a:rPr lang="ar-EG" sz="2400" dirty="0">
                <a:solidFill>
                  <a:schemeClr val="tx1"/>
                </a:solidFill>
                <a:latin typeface="Times New Roman" panose="02020603050405020304" pitchFamily="18" charset="0"/>
                <a:cs typeface="Times New Roman" panose="02020603050405020304" pitchFamily="18" charset="0"/>
              </a:rPr>
              <a:t>وموتورولا وسوني اريكسون، الى تصنيع الهواتف الذكية </a:t>
            </a:r>
            <a:r>
              <a:rPr lang="ar-EG" sz="2400" dirty="0" smtClean="0">
                <a:solidFill>
                  <a:schemeClr val="tx1"/>
                </a:solidFill>
                <a:latin typeface="Times New Roman" panose="02020603050405020304" pitchFamily="18" charset="0"/>
                <a:cs typeface="Times New Roman" panose="02020603050405020304" pitchFamily="18" charset="0"/>
              </a:rPr>
              <a:t>.</a:t>
            </a:r>
            <a:endParaRPr lang="ar-EG" sz="2400" dirty="0">
              <a:solidFill>
                <a:schemeClr val="tx1"/>
              </a:solidFill>
              <a:latin typeface="Times New Roman" panose="02020603050405020304" pitchFamily="18" charset="0"/>
              <a:cs typeface="Times New Roman" panose="02020603050405020304" pitchFamily="18" charset="0"/>
            </a:endParaRPr>
          </a:p>
          <a:p>
            <a:pPr algn="r" rtl="1"/>
            <a:r>
              <a:rPr lang="ar-EG" sz="2400" dirty="0">
                <a:solidFill>
                  <a:schemeClr val="tx1"/>
                </a:solidFill>
                <a:latin typeface="Times New Roman" panose="02020603050405020304" pitchFamily="18" charset="0"/>
                <a:cs typeface="Times New Roman" panose="02020603050405020304" pitchFamily="18" charset="0"/>
              </a:rPr>
              <a:t> وفي الوقت الذى تمكن فيه للعملاء من الحصول على الهاتف الرائع سامسونج </a:t>
            </a:r>
            <a:r>
              <a:rPr lang="ar-EG" sz="2400" dirty="0" err="1">
                <a:solidFill>
                  <a:schemeClr val="tx1"/>
                </a:solidFill>
                <a:latin typeface="Times New Roman" panose="02020603050405020304" pitchFamily="18" charset="0"/>
                <a:cs typeface="Times New Roman" panose="02020603050405020304" pitchFamily="18" charset="0"/>
              </a:rPr>
              <a:t>جالاكسي</a:t>
            </a:r>
            <a:r>
              <a:rPr lang="ar-EG"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 </a:t>
            </a:r>
            <a:r>
              <a:rPr lang="ar-EG" sz="2400" dirty="0">
                <a:solidFill>
                  <a:schemeClr val="tx1"/>
                </a:solidFill>
                <a:latin typeface="Times New Roman" panose="02020603050405020304" pitchFamily="18" charset="0"/>
                <a:cs typeface="Times New Roman" panose="02020603050405020304" pitchFamily="18" charset="0"/>
              </a:rPr>
              <a:t>في منتصف عام 2010 ،مازالت نوكيا تصنع الهواتف الذكية ذات شاشة تعمل باللمس منخفضة الدقة ومنصات </a:t>
            </a:r>
            <a:r>
              <a:rPr lang="ar-EG" sz="2400" dirty="0" err="1">
                <a:solidFill>
                  <a:schemeClr val="tx1"/>
                </a:solidFill>
                <a:latin typeface="Times New Roman" panose="02020603050405020304" pitchFamily="18" charset="0"/>
                <a:cs typeface="Times New Roman" panose="02020603050405020304" pitchFamily="18" charset="0"/>
              </a:rPr>
              <a:t>سيمبيان</a:t>
            </a:r>
            <a:r>
              <a:rPr lang="ar-EG" sz="2400" dirty="0">
                <a:solidFill>
                  <a:schemeClr val="tx1"/>
                </a:solidFill>
                <a:latin typeface="Times New Roman" panose="02020603050405020304" pitchFamily="18" charset="0"/>
                <a:cs typeface="Times New Roman" panose="02020603050405020304" pitchFamily="18" charset="0"/>
              </a:rPr>
              <a:t>  </a:t>
            </a:r>
            <a:r>
              <a:rPr lang="ar-EG" sz="2400" dirty="0" smtClean="0">
                <a:solidFill>
                  <a:schemeClr val="tx1"/>
                </a:solidFill>
                <a:latin typeface="Times New Roman" panose="02020603050405020304" pitchFamily="18" charset="0"/>
                <a:cs typeface="Times New Roman" panose="02020603050405020304" pitchFamily="18" charset="0"/>
              </a:rPr>
              <a:t>التي </a:t>
            </a:r>
            <a:r>
              <a:rPr lang="ar-EG" sz="2400" dirty="0">
                <a:solidFill>
                  <a:schemeClr val="tx1"/>
                </a:solidFill>
                <a:latin typeface="Times New Roman" panose="02020603050405020304" pitchFamily="18" charset="0"/>
                <a:cs typeface="Times New Roman" panose="02020603050405020304" pitchFamily="18" charset="0"/>
              </a:rPr>
              <a:t>عفا عليها الزمن ، و من ذلك الحين تراجعت  حصة نوكيا  في السوق و بدأت بفقد عدد كبير من عملائها المخلصين  الذين تحولوا إلى منصات </a:t>
            </a:r>
            <a:r>
              <a:rPr lang="ar-SY" sz="2400" dirty="0" smtClean="0">
                <a:solidFill>
                  <a:schemeClr val="tx1"/>
                </a:solidFill>
                <a:latin typeface="Times New Roman" panose="02020603050405020304" pitchFamily="18" charset="0"/>
                <a:cs typeface="Times New Roman" panose="02020603050405020304" pitchFamily="18" charset="0"/>
              </a:rPr>
              <a:t>اي</a:t>
            </a:r>
            <a:r>
              <a:rPr lang="ar-EG" sz="2400" dirty="0" smtClean="0">
                <a:solidFill>
                  <a:schemeClr val="tx1"/>
                </a:solidFill>
                <a:latin typeface="Times New Roman" panose="02020603050405020304" pitchFamily="18" charset="0"/>
                <a:cs typeface="Times New Roman" panose="02020603050405020304" pitchFamily="18" charset="0"/>
              </a:rPr>
              <a:t>فون </a:t>
            </a:r>
            <a:r>
              <a:rPr lang="ar-EG" sz="2400" dirty="0" err="1">
                <a:solidFill>
                  <a:schemeClr val="tx1"/>
                </a:solidFill>
                <a:latin typeface="Times New Roman" panose="02020603050405020304" pitchFamily="18" charset="0"/>
                <a:cs typeface="Times New Roman" panose="02020603050405020304" pitchFamily="18" charset="0"/>
              </a:rPr>
              <a:t>وأندرويد</a:t>
            </a:r>
            <a:r>
              <a:rPr lang="ar-EG" sz="2400" dirty="0">
                <a:solidFill>
                  <a:schemeClr val="tx1"/>
                </a:solidFill>
                <a:latin typeface="Times New Roman" panose="02020603050405020304" pitchFamily="18" charset="0"/>
                <a:cs typeface="Times New Roman" panose="02020603050405020304" pitchFamily="18" charset="0"/>
              </a:rPr>
              <a:t> بدلا من ذلك</a:t>
            </a:r>
            <a:r>
              <a:rPr lang="ar-EG" sz="2400" dirty="0" smtClean="0">
                <a:solidFill>
                  <a:schemeClr val="tx1"/>
                </a:solidFill>
                <a:latin typeface="Times New Roman" panose="02020603050405020304" pitchFamily="18" charset="0"/>
                <a:cs typeface="Times New Roman" panose="02020603050405020304" pitchFamily="18" charset="0"/>
              </a:rPr>
              <a:t>.</a:t>
            </a:r>
            <a:endParaRPr lang="ar-EG" sz="2400" dirty="0">
              <a:solidFill>
                <a:schemeClr val="tx1"/>
              </a:solidFill>
              <a:latin typeface="Times New Roman" panose="02020603050405020304" pitchFamily="18" charset="0"/>
              <a:cs typeface="Times New Roman" panose="02020603050405020304" pitchFamily="18" charset="0"/>
            </a:endParaRPr>
          </a:p>
          <a:p>
            <a:pPr algn="r" rtl="1"/>
            <a:r>
              <a:rPr lang="ar-EG" sz="2400" dirty="0" smtClean="0">
                <a:solidFill>
                  <a:schemeClr val="tx1"/>
                </a:solidFill>
                <a:latin typeface="Times New Roman" panose="02020603050405020304" pitchFamily="18" charset="0"/>
                <a:cs typeface="Times New Roman" panose="02020603050405020304" pitchFamily="18" charset="0"/>
              </a:rPr>
              <a:t> </a:t>
            </a:r>
            <a:r>
              <a:rPr lang="ar-EG" sz="2400" dirty="0">
                <a:solidFill>
                  <a:schemeClr val="tx1"/>
                </a:solidFill>
                <a:latin typeface="Times New Roman" panose="02020603050405020304" pitchFamily="18" charset="0"/>
                <a:cs typeface="Times New Roman" panose="02020603050405020304" pitchFamily="18" charset="0"/>
              </a:rPr>
              <a:t>انتهى الامر بنوكيا الى أن تباع </a:t>
            </a:r>
            <a:r>
              <a:rPr lang="ar-SY" sz="2400" dirty="0" smtClean="0">
                <a:solidFill>
                  <a:schemeClr val="tx1"/>
                </a:solidFill>
                <a:latin typeface="Times New Roman" panose="02020603050405020304" pitchFamily="18" charset="0"/>
                <a:cs typeface="Times New Roman" panose="02020603050405020304" pitchFamily="18" charset="0"/>
              </a:rPr>
              <a:t>بـــــــ</a:t>
            </a:r>
            <a:r>
              <a:rPr lang="ar-EG" sz="2400" dirty="0" smtClean="0">
                <a:solidFill>
                  <a:schemeClr val="tx1"/>
                </a:solidFill>
                <a:latin typeface="Times New Roman" panose="02020603050405020304" pitchFamily="18" charset="0"/>
                <a:cs typeface="Times New Roman" panose="02020603050405020304" pitchFamily="18" charset="0"/>
              </a:rPr>
              <a:t>7.2مليار </a:t>
            </a:r>
            <a:r>
              <a:rPr lang="ar-EG" sz="2400" dirty="0">
                <a:solidFill>
                  <a:schemeClr val="tx1"/>
                </a:solidFill>
                <a:latin typeface="Times New Roman" panose="02020603050405020304" pitchFamily="18" charset="0"/>
                <a:cs typeface="Times New Roman" panose="02020603050405020304" pitchFamily="18" charset="0"/>
              </a:rPr>
              <a:t>دولار الى مايكروسوفت الامريكية في أوائل 2014.</a:t>
            </a:r>
          </a:p>
          <a:p>
            <a:r>
              <a:rPr lang="ar-EG" sz="2400" dirty="0">
                <a:solidFill>
                  <a:schemeClr val="tx1"/>
                </a:solidFill>
              </a:rPr>
              <a:t/>
            </a:r>
            <a:br>
              <a:rPr lang="ar-EG" sz="2400" dirty="0">
                <a:solidFill>
                  <a:schemeClr val="tx1"/>
                </a:solidFill>
              </a:rPr>
            </a:br>
            <a:r>
              <a:rPr lang="ar-EG" sz="2400" dirty="0">
                <a:solidFill>
                  <a:schemeClr val="tx1"/>
                </a:solidFill>
                <a:latin typeface="Times New Roman" panose="02020603050405020304" pitchFamily="18" charset="0"/>
                <a:cs typeface="Times New Roman" panose="02020603050405020304" pitchFamily="18" charset="0"/>
              </a:rPr>
              <a:t/>
            </a:r>
            <a:br>
              <a:rPr lang="ar-EG"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98</a:t>
            </a:fld>
            <a:endParaRPr lang="en-US"/>
          </a:p>
        </p:txBody>
      </p:sp>
    </p:spTree>
    <p:extLst>
      <p:ext uri="{BB962C8B-B14F-4D97-AF65-F5344CB8AC3E}">
        <p14:creationId xmlns:p14="http://schemas.microsoft.com/office/powerpoint/2010/main" val="864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8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1"/>
            <a:r>
              <a:rPr lang="ar-SY" sz="2400" b="1" dirty="0">
                <a:solidFill>
                  <a:schemeClr val="tx1"/>
                </a:solidFill>
              </a:rPr>
              <a:t>  ظاهرة الانهيار السريع للشركات الناجحة عندما تواجه بتغييرات كبيرة في بيئتها  تفشل في التكييف معها.</a:t>
            </a:r>
            <a:endParaRPr lang="en-US" sz="2400" b="1" dirty="0">
              <a:solidFill>
                <a:schemeClr val="tx1"/>
              </a:solidFill>
            </a:endParaRPr>
          </a:p>
        </p:txBody>
      </p:sp>
      <p:sp>
        <p:nvSpPr>
          <p:cNvPr id="3" name="عنصر نائب للمحتوى 2"/>
          <p:cNvSpPr>
            <a:spLocks noGrp="1"/>
          </p:cNvSpPr>
          <p:nvPr>
            <p:ph idx="1"/>
          </p:nvPr>
        </p:nvSpPr>
        <p:spPr/>
        <p:txBody>
          <a:bodyPr/>
          <a:lstStyle/>
          <a:p>
            <a:endParaRPr lang="en-US"/>
          </a:p>
        </p:txBody>
      </p:sp>
      <p:sp>
        <p:nvSpPr>
          <p:cNvPr id="4" name="عنصر نائب للتذييل 3"/>
          <p:cNvSpPr>
            <a:spLocks noGrp="1"/>
          </p:cNvSpPr>
          <p:nvPr>
            <p:ph type="ftr" sz="quarter" idx="11"/>
          </p:nvPr>
        </p:nvSpPr>
        <p:spPr/>
        <p:txBody>
          <a:bodyPr/>
          <a:lstStyle/>
          <a:p>
            <a:r>
              <a:rPr lang="ar-SY" smtClean="0"/>
              <a:t>المهندس خالد ياسين الشيخ- الهندسة المعلوماتية- ماجستير الريادة والإدارة بالإبداع</a:t>
            </a:r>
            <a:endParaRPr lang="en-US"/>
          </a:p>
        </p:txBody>
      </p:sp>
      <p:sp>
        <p:nvSpPr>
          <p:cNvPr id="5" name="عنصر نائب لرقم الشريحة 4"/>
          <p:cNvSpPr>
            <a:spLocks noGrp="1"/>
          </p:cNvSpPr>
          <p:nvPr>
            <p:ph type="sldNum" sz="quarter" idx="12"/>
          </p:nvPr>
        </p:nvSpPr>
        <p:spPr/>
        <p:txBody>
          <a:bodyPr/>
          <a:lstStyle/>
          <a:p>
            <a:fld id="{97C605BF-20D0-4CBE-96C7-0D9A5388BEE2}" type="slidenum">
              <a:rPr lang="en-US" smtClean="0"/>
              <a:t>99</a:t>
            </a:fld>
            <a:endParaRPr lang="en-US"/>
          </a:p>
        </p:txBody>
      </p:sp>
      <p:pic>
        <p:nvPicPr>
          <p:cNvPr id="6" name="صورة 5"/>
          <p:cNvPicPr>
            <a:picLocks noChangeAspect="1"/>
          </p:cNvPicPr>
          <p:nvPr/>
        </p:nvPicPr>
        <p:blipFill>
          <a:blip r:embed="rId2"/>
          <a:stretch>
            <a:fillRect/>
          </a:stretch>
        </p:blipFill>
        <p:spPr>
          <a:xfrm>
            <a:off x="2096755" y="1637731"/>
            <a:ext cx="9503391" cy="5419903"/>
          </a:xfrm>
          <a:prstGeom prst="rect">
            <a:avLst/>
          </a:prstGeom>
        </p:spPr>
      </p:pic>
    </p:spTree>
    <p:extLst>
      <p:ext uri="{BB962C8B-B14F-4D97-AF65-F5344CB8AC3E}">
        <p14:creationId xmlns:p14="http://schemas.microsoft.com/office/powerpoint/2010/main" val="3877050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2455</TotalTime>
  <Words>8809</Words>
  <Application>Microsoft Office PowerPoint</Application>
  <PresentationFormat>ملء الشاشة</PresentationFormat>
  <Paragraphs>688</Paragraphs>
  <Slides>103</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103</vt:i4>
      </vt:variant>
    </vt:vector>
  </HeadingPairs>
  <TitlesOfParts>
    <vt:vector size="111" baseType="lpstr">
      <vt:lpstr>Arial Unicode MS</vt:lpstr>
      <vt:lpstr>Arial</vt:lpstr>
      <vt:lpstr>Calibri</vt:lpstr>
      <vt:lpstr>Century Gothic</vt:lpstr>
      <vt:lpstr>Tahoma</vt:lpstr>
      <vt:lpstr>Times New Roman</vt:lpstr>
      <vt:lpstr>Wingdings 3</vt:lpstr>
      <vt:lpstr>Wisp</vt:lpstr>
      <vt:lpstr>الاتجاهات الناشئة في مجال الإبداع وريادة الأعمال</vt:lpstr>
      <vt:lpstr>عرض تقديمي في PowerPoint</vt:lpstr>
      <vt:lpstr>مفهوم ريادة الأعمال</vt:lpstr>
      <vt:lpstr>مفهوم ريادة الأعمال</vt:lpstr>
      <vt:lpstr>عرض تقديمي في PowerPoint</vt:lpstr>
      <vt:lpstr>عرض تقديمي في PowerPoint</vt:lpstr>
      <vt:lpstr>عرض تقديمي في PowerPoint</vt:lpstr>
      <vt:lpstr>خصائص ريادة الأعمال</vt:lpstr>
      <vt:lpstr>خصائص ريادة الأعمال</vt:lpstr>
      <vt:lpstr>مميزات ريادة الأعمال</vt:lpstr>
      <vt:lpstr>مميزات ريادة الأعمال</vt:lpstr>
      <vt:lpstr>مميزات ريادة الأعمال</vt:lpstr>
      <vt:lpstr>من هو رائد الأعمال Entrepreneur؟  </vt:lpstr>
      <vt:lpstr>دور رواد الأعمال</vt:lpstr>
      <vt:lpstr>عرض تقديمي في PowerPoint</vt:lpstr>
      <vt:lpstr>عرض تقديمي في PowerPoint</vt:lpstr>
      <vt:lpstr>6 أسئلة قبل أن تتجه إلى ريادة الأعمال  </vt:lpstr>
      <vt:lpstr>6 أسئلة قبل أن تتجه إلى ريادة الأعمال  </vt:lpstr>
      <vt:lpstr>6 أسئلة قبل أن تتجه إلى ريادة الأعمال  </vt:lpstr>
      <vt:lpstr>6 أسئلة قبل أن تتجه إلى ريادة الأعمال  </vt:lpstr>
      <vt:lpstr>عرض تقديمي في PowerPoint</vt:lpstr>
      <vt:lpstr>عرض تقديمي في PowerPoint</vt:lpstr>
      <vt:lpstr>عرض تقديمي في PowerPoint</vt:lpstr>
      <vt:lpstr>أهم 5 عوامل للنجاح في أكثر من 200 شركة  ناشئة</vt:lpstr>
      <vt:lpstr>عرض تقديمي في PowerPoint</vt:lpstr>
      <vt:lpstr>مراحل إنشاء المشاريع الريادية الناشئة</vt:lpstr>
      <vt:lpstr>مراحل إنشاء المشاريع الريادية الناشئة</vt:lpstr>
      <vt:lpstr>مراحل إنشاء المشاريع الريادية الناشئة</vt:lpstr>
      <vt:lpstr>مراحل إنشاء المشاريع الريادية الناشئة</vt:lpstr>
      <vt:lpstr>حاضنات الأعمال</vt:lpstr>
      <vt:lpstr>عرض تقديمي في PowerPoint</vt:lpstr>
      <vt:lpstr>عرض تقديمي في PowerPoint</vt:lpstr>
      <vt:lpstr>هناك نوعان لحاضنات الأعمال هما ::</vt:lpstr>
      <vt:lpstr>إشكالية تمويل ريادة الأعمال: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6 أشخاص تحتاجهم لبدء مشروعك الريادي </vt:lpstr>
      <vt:lpstr>عرض تقديمي في PowerPoint</vt:lpstr>
      <vt:lpstr>عرض تقديمي في PowerPoint</vt:lpstr>
      <vt:lpstr>عرض تقديمي في PowerPoint</vt:lpstr>
      <vt:lpstr>عرض تقديمي في PowerPoint</vt:lpstr>
      <vt:lpstr>ماذا يعني فريق عمل ريادي ناشئ ؟  </vt:lpstr>
      <vt:lpstr>عرض تقديمي في PowerPoint</vt:lpstr>
      <vt:lpstr>عرض تقديمي في PowerPoint</vt:lpstr>
      <vt:lpstr>عرض تقديمي في PowerPoint</vt:lpstr>
      <vt:lpstr>عرض تقديمي في PowerPoint</vt:lpstr>
      <vt:lpstr>عرض تقديمي في PowerPoint</vt:lpstr>
      <vt:lpstr>فكرة المشروع الريادي بين التميز والقدرة على التنفيذ  </vt:lpstr>
      <vt:lpstr>عرض تقديمي في PowerPoint</vt:lpstr>
      <vt:lpstr>عرض تقديمي في PowerPoint</vt:lpstr>
      <vt:lpstr>القاعدة الذهبية في التسويق .. الناس ليسوا أغبياء  </vt:lpstr>
      <vt:lpstr>عرض تقديمي في PowerPoint</vt:lpstr>
      <vt:lpstr>عرض تقديمي في PowerPoint</vt:lpstr>
      <vt:lpstr>عرض تقديمي في PowerPoint</vt:lpstr>
      <vt:lpstr>عرض تقديمي في PowerPoint</vt:lpstr>
      <vt:lpstr>عرض تقديمي في PowerPoint</vt:lpstr>
      <vt:lpstr>كيف تقوم ببناء موقع تجارة إلكترونية؟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تحليل SWOTوريادة الاعمال (كيف تكشف نقاط قوة وضعف شركتك الناشئة والتهديدات والفرص المحيطة بها باستخدام.. SWOT Analysis)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نظرة تحليلية للشركة نوكيا كعبرة للشركات الناشئة</vt:lpstr>
      <vt:lpstr>عرض تقديمي في PowerPoint</vt:lpstr>
      <vt:lpstr>عرض تقديمي في PowerPoint</vt:lpstr>
      <vt:lpstr>  ظاهرة الانهيار السريع للشركات الناجحة عندما تواجه بتغييرات كبيرة في بيئتها  تفشل في التكييف معها.</vt:lpstr>
      <vt:lpstr>عرض تقديمي في PowerPoint</vt:lpstr>
      <vt:lpstr>تحليل سوات لشركة نوكيا</vt:lpstr>
      <vt:lpstr>عرض تقديمي في PowerPoint</vt:lpstr>
      <vt:lpstr>المراجع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التفكير النظمي أداة فعالة لإدارة الإبداع</dc:title>
  <dc:creator>khaledyassin</dc:creator>
  <cp:lastModifiedBy>khaledyassin</cp:lastModifiedBy>
  <cp:revision>444</cp:revision>
  <dcterms:created xsi:type="dcterms:W3CDTF">2016-03-15T14:49:32Z</dcterms:created>
  <dcterms:modified xsi:type="dcterms:W3CDTF">2016-03-23T10:02:30Z</dcterms:modified>
</cp:coreProperties>
</file>